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365" r:id="rId2"/>
    <p:sldId id="366" r:id="rId3"/>
    <p:sldId id="405" r:id="rId4"/>
    <p:sldId id="441" r:id="rId5"/>
    <p:sldId id="444" r:id="rId6"/>
    <p:sldId id="472" r:id="rId7"/>
    <p:sldId id="445" r:id="rId8"/>
    <p:sldId id="469" r:id="rId9"/>
    <p:sldId id="470" r:id="rId10"/>
    <p:sldId id="471" r:id="rId11"/>
    <p:sldId id="473" r:id="rId12"/>
    <p:sldId id="476" r:id="rId13"/>
    <p:sldId id="477" r:id="rId14"/>
    <p:sldId id="447" r:id="rId15"/>
    <p:sldId id="478" r:id="rId16"/>
    <p:sldId id="409" r:id="rId17"/>
    <p:sldId id="410" r:id="rId18"/>
    <p:sldId id="431" r:id="rId19"/>
    <p:sldId id="460" r:id="rId20"/>
    <p:sldId id="459" r:id="rId21"/>
    <p:sldId id="461" r:id="rId22"/>
    <p:sldId id="462" r:id="rId23"/>
    <p:sldId id="433" r:id="rId24"/>
    <p:sldId id="464" r:id="rId25"/>
    <p:sldId id="465" r:id="rId26"/>
    <p:sldId id="448" r:id="rId27"/>
    <p:sldId id="463" r:id="rId28"/>
    <p:sldId id="466" r:id="rId29"/>
    <p:sldId id="486" r:id="rId30"/>
    <p:sldId id="487" r:id="rId31"/>
    <p:sldId id="488" r:id="rId32"/>
    <p:sldId id="479" r:id="rId33"/>
    <p:sldId id="480" r:id="rId34"/>
    <p:sldId id="481" r:id="rId35"/>
    <p:sldId id="491" r:id="rId36"/>
    <p:sldId id="492" r:id="rId37"/>
    <p:sldId id="496" r:id="rId38"/>
    <p:sldId id="483" r:id="rId39"/>
    <p:sldId id="424" r:id="rId40"/>
    <p:sldId id="454" r:id="rId41"/>
    <p:sldId id="495" r:id="rId42"/>
    <p:sldId id="455" r:id="rId43"/>
    <p:sldId id="456" r:id="rId44"/>
    <p:sldId id="494" r:id="rId45"/>
    <p:sldId id="426" r:id="rId46"/>
    <p:sldId id="428" r:id="rId47"/>
  </p:sldIdLst>
  <p:sldSz cx="12192000" cy="6858000"/>
  <p:notesSz cx="6858000" cy="9144000"/>
  <p:embeddedFontLst>
    <p:embeddedFont>
      <p:font typeface="a옛날사진관4" panose="02020600000000000000" pitchFamily="18" charset="-127"/>
      <p:regular r:id="rId49"/>
    </p:embeddedFont>
    <p:embeddedFont>
      <p:font typeface="Cambria Math" panose="02040503050406030204" pitchFamily="18" charset="0"/>
      <p:regular r:id="rId50"/>
    </p:embeddedFont>
    <p:embeddedFont>
      <p:font typeface="KoPub돋움체 Light" panose="02020603020101020101" pitchFamily="18" charset="-127"/>
      <p:regular r:id="rId51"/>
    </p:embeddedFont>
    <p:embeddedFont>
      <p:font typeface="맑은 고딕" panose="020B0503020000020004" pitchFamily="50" charset="-127"/>
      <p:regular r:id="rId52"/>
      <p:bold r:id="rId53"/>
    </p:embeddedFont>
    <p:embeddedFont>
      <p:font typeface="나눔스퀘어 ExtraBold" panose="020B0600000101010101" pitchFamily="50" charset="-127"/>
      <p:bold r:id="rId54"/>
    </p:embeddedFont>
    <p:embeddedFont>
      <p:font typeface="나눔바른고딕" panose="020B0603020101020101" pitchFamily="50" charset="-127"/>
      <p:regular r:id="rId55"/>
      <p:bold r:id="rId56"/>
    </p:embeddedFont>
    <p:embeddedFont>
      <p:font typeface="KoPub돋움체 Bold" panose="02020603020101020101" pitchFamily="18" charset="-127"/>
      <p:regular r:id="rId57"/>
    </p:embeddedFont>
    <p:embeddedFont>
      <p:font typeface="경기천년제목 Bold" panose="02020803020101020101" pitchFamily="18" charset="-127"/>
      <p:bold r:id="rId58"/>
    </p:embeddedFont>
    <p:embeddedFont>
      <p:font typeface="경기천년제목 Medium" panose="02020603020101020101" pitchFamily="18" charset="-127"/>
      <p:regular r:id="rId59"/>
    </p:embeddedFont>
    <p:embeddedFont>
      <p:font typeface="경기천년제목 Light" panose="02020403020101020101" pitchFamily="18" charset="-127"/>
      <p:regular r:id="rId60"/>
    </p:embeddedFont>
    <p:embeddedFont>
      <p:font typeface="LG PC" panose="02030504000101010101" pitchFamily="18" charset="-127"/>
      <p:regular r:id="rId61"/>
    </p:embeddedFont>
    <p:embeddedFont>
      <p:font typeface="a옛날사진관5" panose="02020600000000000000" pitchFamily="18" charset="-127"/>
      <p:regular r:id="rId62"/>
    </p:embeddedFont>
    <p:embeddedFont>
      <p:font typeface="KoPub돋움체 Medium" panose="02020603020101020101" pitchFamily="18" charset="-127"/>
      <p:regular r:id="rId6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D6BF"/>
    <a:srgbClr val="F8CBBA"/>
    <a:srgbClr val="EC9E95"/>
    <a:srgbClr val="E1786E"/>
    <a:srgbClr val="BE465D"/>
    <a:srgbClr val="9B2C3C"/>
    <a:srgbClr val="742127"/>
    <a:srgbClr val="A9A9A9"/>
    <a:srgbClr val="F1CFD5"/>
    <a:srgbClr val="B14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0464" autoAdjust="0"/>
  </p:normalViewPr>
  <p:slideViewPr>
    <p:cSldViewPr>
      <p:cViewPr varScale="1">
        <p:scale>
          <a:sx n="63" d="100"/>
          <a:sy n="63" d="100"/>
        </p:scale>
        <p:origin x="186" y="7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08E57-D8AF-4D87-AB51-0C9C445727D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52ABE-A993-4D27-857C-B482B933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5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4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2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5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9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75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36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27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23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5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63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3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75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03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24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618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42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736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194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952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94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01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66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56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937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91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41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225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7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16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49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사전에 등록된 역전의 의미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우리가 정의한 역전 </a:t>
            </a:r>
            <a:r>
              <a:rPr lang="en-US" altLang="ko-KR" dirty="0"/>
              <a:t>: 7</a:t>
            </a:r>
            <a:r>
              <a:rPr lang="ko-KR" altLang="en-US" dirty="0"/>
              <a:t>회를 기준으로 전반부 </a:t>
            </a:r>
            <a:r>
              <a:rPr lang="en-US" altLang="ko-KR" dirty="0"/>
              <a:t>-&gt; </a:t>
            </a:r>
            <a:r>
              <a:rPr lang="ko-KR" altLang="en-US" dirty="0"/>
              <a:t>패</a:t>
            </a:r>
            <a:r>
              <a:rPr lang="en-US" altLang="ko-KR" dirty="0"/>
              <a:t> =&gt; 7</a:t>
            </a:r>
            <a:r>
              <a:rPr lang="ko-KR" altLang="en-US" dirty="0"/>
              <a:t>회 이후에 승리의 형태를 보인다면 역전으로 생각한다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1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066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7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3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5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3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1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6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2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0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8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podb.spojoy.com/?game_id=27556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ì¼êµ¬ì¥ ê³ íì§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9872"/>
            <a:ext cx="12192001" cy="686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" name="직사각형 616">
            <a:extLst>
              <a:ext uri="{FF2B5EF4-FFF2-40B4-BE49-F238E27FC236}">
                <a16:creationId xmlns="" xmlns:a16="http://schemas.microsoft.com/office/drawing/2014/main" id="{0F52113B-BF61-40B1-B3B1-4F4915DE7F48}"/>
              </a:ext>
            </a:extLst>
          </p:cNvPr>
          <p:cNvSpPr/>
          <p:nvPr/>
        </p:nvSpPr>
        <p:spPr>
          <a:xfrm>
            <a:off x="-1" y="-63724"/>
            <a:ext cx="12288688" cy="69755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8" name="TextBox 617">
            <a:extLst>
              <a:ext uri="{FF2B5EF4-FFF2-40B4-BE49-F238E27FC236}">
                <a16:creationId xmlns="" xmlns:a16="http://schemas.microsoft.com/office/drawing/2014/main" id="{57DF933D-D92C-40EB-93E3-06062E7531CD}"/>
              </a:ext>
            </a:extLst>
          </p:cNvPr>
          <p:cNvSpPr txBox="1"/>
          <p:nvPr/>
        </p:nvSpPr>
        <p:spPr>
          <a:xfrm>
            <a:off x="479376" y="1196752"/>
            <a:ext cx="10397839" cy="1462545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spc="-20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프로야구 선발투수모형</a:t>
            </a:r>
            <a:r>
              <a:rPr lang="en-US" altLang="ko-KR" sz="3600" spc="-20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3600" spc="-20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야구의 역전 발생 분석</a:t>
            </a:r>
            <a:endParaRPr lang="en-US" altLang="ko-KR" sz="3600" spc="-200" smtClean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 PC" panose="02030504000101010101" pitchFamily="18" charset="-127"/>
                <a:ea typeface="나눔바른고딕"/>
              </a:rPr>
              <a:t>: </a:t>
            </a:r>
            <a:r>
              <a:rPr lang="ko-KR" altLang="en-US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 PC" panose="02030504000101010101" pitchFamily="18" charset="-127"/>
                <a:ea typeface="나눔바른고딕"/>
              </a:rPr>
              <a:t>투수의 능력지수에 영향을 미치는 변수 분석</a:t>
            </a:r>
            <a:r>
              <a:rPr lang="en-US" altLang="ko-KR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 PC" panose="02030504000101010101" pitchFamily="18" charset="-127"/>
                <a:ea typeface="나눔바른고딕"/>
              </a:rPr>
              <a:t>, </a:t>
            </a:r>
            <a:r>
              <a:rPr lang="ko-KR" altLang="en-US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 PC" panose="02030504000101010101" pitchFamily="18" charset="-127"/>
                <a:ea typeface="나눔바른고딕"/>
              </a:rPr>
              <a:t>경기 결과를 통한 역전 발생 분석</a:t>
            </a:r>
            <a:r>
              <a:rPr lang="en-US" altLang="ko-KR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 PC" panose="02030504000101010101" pitchFamily="18" charset="-127"/>
                <a:ea typeface="나눔바른고딕"/>
              </a:rPr>
              <a:t> </a:t>
            </a:r>
            <a:endParaRPr lang="ko-KR" altLang="en-US" sz="2400" spc="-84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0A808B-F354-46E7-AD7A-EC8A1BF98988}"/>
              </a:ext>
            </a:extLst>
          </p:cNvPr>
          <p:cNvSpPr txBox="1"/>
          <p:nvPr/>
        </p:nvSpPr>
        <p:spPr>
          <a:xfrm>
            <a:off x="9624392" y="3499261"/>
            <a:ext cx="19800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 algn="r"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201611419 </a:t>
            </a:r>
            <a:r>
              <a:rPr lang="ko-KR" altLang="en-US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강지원</a:t>
            </a:r>
            <a:endParaRPr lang="en-US" altLang="ko-KR" sz="20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201611440 </a:t>
            </a:r>
            <a:r>
              <a:rPr lang="ko-KR" altLang="en-US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김혜정</a:t>
            </a:r>
            <a:endParaRPr lang="en-US" altLang="ko-KR" sz="200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201611451 </a:t>
            </a:r>
            <a:r>
              <a:rPr lang="ko-KR" altLang="en-US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서유정</a:t>
            </a:r>
            <a:endParaRPr lang="en-US" altLang="ko-KR" sz="200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201611476 </a:t>
            </a:r>
            <a:r>
              <a:rPr lang="ko-KR" altLang="en-US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최유정</a:t>
            </a:r>
            <a:endParaRPr lang="en-US" altLang="ko-KR" sz="200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201611479 </a:t>
            </a:r>
            <a:r>
              <a:rPr lang="ko-KR" altLang="en-US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한세미</a:t>
            </a:r>
            <a:endParaRPr lang="ko-KR" altLang="en-US" sz="20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4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데이터 수집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9376" y="692696"/>
            <a:ext cx="68325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KBReport_ </a:t>
            </a:r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 프로야구 통계 사이트</a:t>
            </a: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(2016 ~ 2018 </a:t>
            </a:r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선발 투수 데이터</a:t>
            </a: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GB" b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9376" y="1052736"/>
            <a:ext cx="77965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/>
              <a:t>http://www.kbreport.com/leader/pitcher/main</a:t>
            </a:r>
            <a:endParaRPr lang="ko-KR" altLang="en-US" sz="11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573707"/>
            <a:ext cx="9577064" cy="52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데이터 수집</a:t>
            </a:r>
            <a:r>
              <a:rPr lang="en-US" altLang="ko-KR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_Crawling</a:t>
            </a:r>
          </a:p>
        </p:txBody>
      </p:sp>
      <p:pic>
        <p:nvPicPr>
          <p:cNvPr id="11" name="그림 10" descr="스크린샷, 컴퓨터, 실내, 모니터이(가) 표시된 사진&#10;&#10;자동 생성된 설명">
            <a:extLst>
              <a:ext uri="{FF2B5EF4-FFF2-40B4-BE49-F238E27FC236}">
                <a16:creationId xmlns:a16="http://schemas.microsoft.com/office/drawing/2014/main" xmlns="" id="{B5E8E042-8CF9-4F6B-9641-A0E2F98667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793" b="5900"/>
          <a:stretch/>
        </p:blipFill>
        <p:spPr>
          <a:xfrm>
            <a:off x="1921855" y="728770"/>
            <a:ext cx="8761203" cy="44886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F4DF9E-AC07-4C7F-8D6B-5A4F4AAF6327}"/>
              </a:ext>
            </a:extLst>
          </p:cNvPr>
          <p:cNvSpPr txBox="1"/>
          <p:nvPr/>
        </p:nvSpPr>
        <p:spPr>
          <a:xfrm>
            <a:off x="8112224" y="5306724"/>
            <a:ext cx="3886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ko-KR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스포조이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200" u="sng" dirty="0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4"/>
              </a:rPr>
              <a:t>http://spodb.spojoy.com/?game_id=275563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010015-4F88-42E2-8544-4191A142B42A}"/>
              </a:ext>
            </a:extLst>
          </p:cNvPr>
          <p:cNvSpPr txBox="1"/>
          <p:nvPr/>
        </p:nvSpPr>
        <p:spPr>
          <a:xfrm>
            <a:off x="517205" y="5445223"/>
            <a:ext cx="117283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사이트 내의 페이지 소스 확인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Table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tbody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묶인 부분을 사용할 것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 -&gt; ‘tag’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Tag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사용을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위해 </a:t>
            </a:r>
            <a:r>
              <a:rPr lang="en-US" altLang="ko-KR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driver.find_element_by_xpath </a:t>
            </a: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이용</a:t>
            </a:r>
            <a:r>
              <a:rPr lang="en-US" altLang="ko-KR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(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뒷장의 소스에서 확인 가능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992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데이터 수집</a:t>
            </a:r>
            <a:r>
              <a:rPr lang="en-US" altLang="ko-KR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_Crawling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531DCA2-901D-4E51-BC60-541616084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5" t="25272" r="16335" b="49459"/>
          <a:stretch/>
        </p:blipFill>
        <p:spPr>
          <a:xfrm>
            <a:off x="263352" y="2285293"/>
            <a:ext cx="9262739" cy="24482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0BD9CD6-7880-4AB4-8681-E5CA6D90D47D}"/>
              </a:ext>
            </a:extLst>
          </p:cNvPr>
          <p:cNvSpPr/>
          <p:nvPr/>
        </p:nvSpPr>
        <p:spPr>
          <a:xfrm>
            <a:off x="8667510" y="1671320"/>
            <a:ext cx="3261138" cy="864096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크롬드라이버를 통해 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홈페이지를 크롬창으로 엶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xmlns="" id="{442D8EB1-7795-4DE4-A1DD-BB1A5DF6F87E}"/>
              </a:ext>
            </a:extLst>
          </p:cNvPr>
          <p:cNvCxnSpPr>
            <a:cxnSpLocks/>
          </p:cNvCxnSpPr>
          <p:nvPr/>
        </p:nvCxnSpPr>
        <p:spPr>
          <a:xfrm flipV="1">
            <a:off x="6054553" y="1988840"/>
            <a:ext cx="2540629" cy="129614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7CE5BCA-2369-45DA-9023-8A03FC48FC6C}"/>
              </a:ext>
            </a:extLst>
          </p:cNvPr>
          <p:cNvSpPr/>
          <p:nvPr/>
        </p:nvSpPr>
        <p:spPr>
          <a:xfrm>
            <a:off x="4799856" y="3165726"/>
            <a:ext cx="1254697" cy="218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95182" y="1065678"/>
            <a:ext cx="1329427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en-US" altLang="ko-KR" sz="24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Step 1</a:t>
            </a:r>
            <a:endParaRPr lang="en-US" altLang="ko-KR" sz="24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D1C464-9B45-468B-91AE-FC29730B29F6}"/>
              </a:ext>
            </a:extLst>
          </p:cNvPr>
          <p:cNvSpPr txBox="1"/>
          <p:nvPr/>
        </p:nvSpPr>
        <p:spPr>
          <a:xfrm>
            <a:off x="2807719" y="1198745"/>
            <a:ext cx="2904153" cy="646331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불러오기 위해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‘.txt’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형식으로 저장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1611405-40FA-4B21-AEC9-13BEEFD5B55C}"/>
              </a:ext>
            </a:extLst>
          </p:cNvPr>
          <p:cNvSpPr/>
          <p:nvPr/>
        </p:nvSpPr>
        <p:spPr>
          <a:xfrm>
            <a:off x="3575720" y="3477760"/>
            <a:ext cx="1368152" cy="283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935760" y="1915245"/>
            <a:ext cx="0" cy="15625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42128" y="1273748"/>
            <a:ext cx="1329427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en-US" altLang="ko-KR" sz="24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Step 2</a:t>
            </a:r>
            <a:endParaRPr lang="en-US" altLang="ko-KR" sz="24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B54E3F5-DE4F-40E4-A665-11A4194CF0A2}"/>
              </a:ext>
            </a:extLst>
          </p:cNvPr>
          <p:cNvSpPr/>
          <p:nvPr/>
        </p:nvSpPr>
        <p:spPr>
          <a:xfrm>
            <a:off x="7761895" y="5173782"/>
            <a:ext cx="3528392" cy="1152128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2017.03-2019.03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데이터 추출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For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 내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game id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적용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CC7EA0C-2340-4E6F-B5BC-5814EB1FF9FF}"/>
              </a:ext>
            </a:extLst>
          </p:cNvPr>
          <p:cNvSpPr/>
          <p:nvPr/>
        </p:nvSpPr>
        <p:spPr>
          <a:xfrm>
            <a:off x="3708085" y="3854281"/>
            <a:ext cx="1273729" cy="2038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꺾인 연결선 160"/>
          <p:cNvCxnSpPr/>
          <p:nvPr/>
        </p:nvCxnSpPr>
        <p:spPr>
          <a:xfrm>
            <a:off x="4259795" y="4057717"/>
            <a:ext cx="3276365" cy="1675170"/>
          </a:xfrm>
          <a:prstGeom prst="bentConnector3">
            <a:avLst>
              <a:gd name="adj1" fmla="val -55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19600" y="5083423"/>
            <a:ext cx="1329427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en-US" altLang="ko-KR" sz="24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Step 3</a:t>
            </a:r>
            <a:endParaRPr lang="en-US" altLang="ko-KR" sz="24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79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8" grpId="0" animBg="1"/>
      <p:bldP spid="18" grpId="1" animBg="1"/>
      <p:bldP spid="17" grpId="0"/>
      <p:bldP spid="17" grpId="1"/>
      <p:bldP spid="22" grpId="0" animBg="1"/>
      <p:bldP spid="22" grpId="1" animBg="1"/>
      <p:bldP spid="23" grpId="0" animBg="1"/>
      <p:bldP spid="23" grpId="1" animBg="1"/>
      <p:bldP spid="26" grpId="0"/>
      <p:bldP spid="26" grpId="1"/>
      <p:bldP spid="28" grpId="0" animBg="1"/>
      <p:bldP spid="29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>
              <a:defRPr/>
            </a:pPr>
            <a:r>
              <a:rPr lang="ko-KR" altLang="en-US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/>
                <a:ea typeface="KoPub돋움체 Bold"/>
              </a:rPr>
              <a:t>데이터 수집</a:t>
            </a:r>
            <a:r>
              <a:rPr lang="en-US" altLang="ko-KR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/>
                <a:ea typeface="KoPub돋움체 Bold"/>
              </a:rPr>
              <a:t>_Crawling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531DCA2-901D-4E51-BC60-541616084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5" t="25272" r="16335" b="49459"/>
          <a:stretch/>
        </p:blipFill>
        <p:spPr>
          <a:xfrm>
            <a:off x="263352" y="2285293"/>
            <a:ext cx="9262739" cy="24482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0BD9CD6-7880-4AB4-8681-E5CA6D90D47D}"/>
              </a:ext>
            </a:extLst>
          </p:cNvPr>
          <p:cNvSpPr/>
          <p:nvPr/>
        </p:nvSpPr>
        <p:spPr>
          <a:xfrm>
            <a:off x="8667510" y="1671320"/>
            <a:ext cx="3261138" cy="864096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크롬드라이버를 통해 </a:t>
            </a:r>
            <a:endParaRPr lang="en-US" altLang="ko-KR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홈페이지를 크롬창으로 엶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xmlns="" id="{442D8EB1-7795-4DE4-A1DD-BB1A5DF6F87E}"/>
              </a:ext>
            </a:extLst>
          </p:cNvPr>
          <p:cNvCxnSpPr>
            <a:cxnSpLocks/>
          </p:cNvCxnSpPr>
          <p:nvPr/>
        </p:nvCxnSpPr>
        <p:spPr>
          <a:xfrm flipV="1">
            <a:off x="6054553" y="1988840"/>
            <a:ext cx="2540629" cy="129614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7CE5BCA-2369-45DA-9023-8A03FC48FC6C}"/>
              </a:ext>
            </a:extLst>
          </p:cNvPr>
          <p:cNvSpPr/>
          <p:nvPr/>
        </p:nvSpPr>
        <p:spPr>
          <a:xfrm>
            <a:off x="4799856" y="3165726"/>
            <a:ext cx="1254697" cy="218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95182" y="1065678"/>
            <a:ext cx="1329427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>
              <a:defRPr/>
            </a:pPr>
            <a:r>
              <a:rPr lang="en-US" altLang="ko-KR" sz="240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Step 1</a:t>
            </a:r>
            <a:endParaRPr lang="en-US" altLang="ko-KR" sz="24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D1C464-9B45-468B-91AE-FC29730B29F6}"/>
              </a:ext>
            </a:extLst>
          </p:cNvPr>
          <p:cNvSpPr txBox="1"/>
          <p:nvPr/>
        </p:nvSpPr>
        <p:spPr>
          <a:xfrm>
            <a:off x="2807719" y="1198745"/>
            <a:ext cx="2904153" cy="646331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</a:t>
            </a:r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불러오기 위해</a:t>
            </a:r>
            <a:endParaRPr lang="en-US" altLang="ko-KR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‘.txt’ </a:t>
            </a:r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형식으로 저장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1611405-40FA-4B21-AEC9-13BEEFD5B55C}"/>
              </a:ext>
            </a:extLst>
          </p:cNvPr>
          <p:cNvSpPr/>
          <p:nvPr/>
        </p:nvSpPr>
        <p:spPr>
          <a:xfrm>
            <a:off x="3575720" y="3477760"/>
            <a:ext cx="1368152" cy="283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935760" y="1915245"/>
            <a:ext cx="0" cy="15625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42128" y="1273748"/>
            <a:ext cx="1329427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>
              <a:defRPr/>
            </a:pPr>
            <a:r>
              <a:rPr lang="en-US" altLang="ko-KR" sz="240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Step 2</a:t>
            </a:r>
            <a:endParaRPr lang="en-US" altLang="ko-KR" sz="24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B54E3F5-DE4F-40E4-A665-11A4194CF0A2}"/>
              </a:ext>
            </a:extLst>
          </p:cNvPr>
          <p:cNvSpPr/>
          <p:nvPr/>
        </p:nvSpPr>
        <p:spPr>
          <a:xfrm>
            <a:off x="7761895" y="5173782"/>
            <a:ext cx="3528392" cy="1152128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2017.03-2019.03</a:t>
            </a:r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데이터 추출</a:t>
            </a:r>
            <a:endParaRPr lang="en-US" altLang="ko-KR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For</a:t>
            </a:r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 내</a:t>
            </a:r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game id</a:t>
            </a:r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적용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CC7EA0C-2340-4E6F-B5BC-5814EB1FF9FF}"/>
              </a:ext>
            </a:extLst>
          </p:cNvPr>
          <p:cNvSpPr/>
          <p:nvPr/>
        </p:nvSpPr>
        <p:spPr>
          <a:xfrm>
            <a:off x="3708085" y="3854281"/>
            <a:ext cx="1273729" cy="2038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61" name="꺾인 연결선 160"/>
          <p:cNvCxnSpPr/>
          <p:nvPr/>
        </p:nvCxnSpPr>
        <p:spPr>
          <a:xfrm>
            <a:off x="4259795" y="4057717"/>
            <a:ext cx="3276365" cy="1675170"/>
          </a:xfrm>
          <a:prstGeom prst="bentConnector3">
            <a:avLst>
              <a:gd name="adj1" fmla="val -55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19600" y="5083423"/>
            <a:ext cx="1329427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>
              <a:defRPr/>
            </a:pPr>
            <a:r>
              <a:rPr lang="en-US" altLang="ko-KR" sz="240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Step 3</a:t>
            </a:r>
            <a:endParaRPr lang="en-US" altLang="ko-KR" sz="24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24680" y="0"/>
            <a:ext cx="1221668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528048" y="1151869"/>
            <a:ext cx="4894028" cy="5174041"/>
            <a:chOff x="2074163" y="3228489"/>
            <a:chExt cx="3178041" cy="343264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2BFA06C9-FAD3-41A5-8042-53CC960874F2}"/>
                </a:ext>
              </a:extLst>
            </p:cNvPr>
            <p:cNvGrpSpPr/>
            <p:nvPr/>
          </p:nvGrpSpPr>
          <p:grpSpPr>
            <a:xfrm>
              <a:off x="2074163" y="3228489"/>
              <a:ext cx="3178041" cy="3432641"/>
              <a:chOff x="333946" y="1096117"/>
              <a:chExt cx="4249885" cy="496855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xmlns="" id="{9AA8D45D-65A3-4321-99FB-685628F3A811}"/>
                  </a:ext>
                </a:extLst>
              </p:cNvPr>
              <p:cNvSpPr/>
              <p:nvPr/>
            </p:nvSpPr>
            <p:spPr>
              <a:xfrm>
                <a:off x="333946" y="1096117"/>
                <a:ext cx="4249885" cy="4968552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xmlns="" id="{203EFF7D-670A-452D-8FF7-F69D28B4E0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19" t="46375" r="74779" b="6952"/>
              <a:stretch/>
            </p:blipFill>
            <p:spPr>
              <a:xfrm>
                <a:off x="408280" y="1118552"/>
                <a:ext cx="4031536" cy="4842292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6F65C5BC-BD57-4766-8989-1B521ABA3B0D}"/>
                </a:ext>
              </a:extLst>
            </p:cNvPr>
            <p:cNvSpPr/>
            <p:nvPr/>
          </p:nvSpPr>
          <p:spPr>
            <a:xfrm>
              <a:off x="4303371" y="3281083"/>
              <a:ext cx="888595" cy="3339571"/>
            </a:xfrm>
            <a:prstGeom prst="rect">
              <a:avLst/>
            </a:prstGeom>
            <a:solidFill>
              <a:srgbClr val="E6B9B8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89898CA-CBEC-45BF-A376-DEC6A71785CF}"/>
              </a:ext>
            </a:extLst>
          </p:cNvPr>
          <p:cNvSpPr/>
          <p:nvPr/>
        </p:nvSpPr>
        <p:spPr>
          <a:xfrm>
            <a:off x="777889" y="3487100"/>
            <a:ext cx="5472608" cy="1022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반복행</a:t>
            </a: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제거 </a:t>
            </a:r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 1</a:t>
            </a: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</a:t>
            </a:r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-12</a:t>
            </a: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 </a:t>
            </a:r>
            <a:r>
              <a:rPr lang="ko-KR" altLang="en-US" sz="28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endParaRPr lang="ko-KR" altLang="en-US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4E8EDB4-6486-432D-901C-91FFA93D669D}"/>
              </a:ext>
            </a:extLst>
          </p:cNvPr>
          <p:cNvSpPr txBox="1"/>
          <p:nvPr/>
        </p:nvSpPr>
        <p:spPr>
          <a:xfrm>
            <a:off x="1801987" y="2835755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추출된 데이터의 형태 </a:t>
            </a:r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endParaRPr lang="ko-KR" altLang="en-US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8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88032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방향</a:t>
            </a:r>
            <a:r>
              <a:rPr lang="en-US" altLang="ko-KR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_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선발투수능력모형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9376" y="1153547"/>
            <a:ext cx="11305256" cy="1448681"/>
            <a:chOff x="479376" y="1153547"/>
            <a:chExt cx="11305256" cy="1448681"/>
          </a:xfrm>
        </p:grpSpPr>
        <p:sp>
          <p:nvSpPr>
            <p:cNvPr id="172" name="모서리가 둥근 직사각형 3"/>
            <p:cNvSpPr/>
            <p:nvPr/>
          </p:nvSpPr>
          <p:spPr>
            <a:xfrm>
              <a:off x="479376" y="1153547"/>
              <a:ext cx="11305256" cy="143727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90165" y="1234755"/>
              <a:ext cx="1944216" cy="496711"/>
              <a:chOff x="335360" y="904180"/>
              <a:chExt cx="1944216" cy="496711"/>
            </a:xfrm>
          </p:grpSpPr>
          <p:sp>
            <p:nvSpPr>
              <p:cNvPr id="168" name="직각 삼각형 167"/>
              <p:cNvSpPr/>
              <p:nvPr/>
            </p:nvSpPr>
            <p:spPr>
              <a:xfrm>
                <a:off x="335360" y="968843"/>
                <a:ext cx="432048" cy="432048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70" name="직선 연결선 169"/>
              <p:cNvCxnSpPr/>
              <p:nvPr/>
            </p:nvCxnSpPr>
            <p:spPr>
              <a:xfrm>
                <a:off x="335360" y="1400891"/>
                <a:ext cx="1656184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67408" y="904180"/>
                <a:ext cx="1512168" cy="452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latin typeface="나눔스퀘어 ExtraBold"/>
                    <a:ea typeface="나눔스퀘어 ExtraBold"/>
                  </a:rPr>
                  <a:t>Step 1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387588" y="1235922"/>
              <a:ext cx="9181873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WAR(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대체선수대비승리기여도</a:t>
              </a: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 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에 영향을 미치는 변수를 파악하기 위한 회귀분석</a:t>
              </a:r>
              <a:endParaRPr lang="en-GB" sz="22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17827" y="1586565"/>
              <a:ext cx="2714205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단계별 변수 선택 진행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다중 공선성 확인</a:t>
              </a:r>
              <a:endParaRPr lang="en-GB" sz="20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9376" y="3065140"/>
            <a:ext cx="11305256" cy="1162183"/>
            <a:chOff x="479376" y="3065140"/>
            <a:chExt cx="11305256" cy="1162183"/>
          </a:xfrm>
        </p:grpSpPr>
        <p:grpSp>
          <p:nvGrpSpPr>
            <p:cNvPr id="21" name="그룹 20"/>
            <p:cNvGrpSpPr/>
            <p:nvPr/>
          </p:nvGrpSpPr>
          <p:grpSpPr>
            <a:xfrm>
              <a:off x="587388" y="3200216"/>
              <a:ext cx="1944216" cy="496711"/>
              <a:chOff x="335360" y="1570316"/>
              <a:chExt cx="1944216" cy="496711"/>
            </a:xfrm>
          </p:grpSpPr>
          <p:sp>
            <p:nvSpPr>
              <p:cNvPr id="22" name="직각 삼각형 21"/>
              <p:cNvSpPr/>
              <p:nvPr/>
            </p:nvSpPr>
            <p:spPr>
              <a:xfrm>
                <a:off x="335360" y="1634979"/>
                <a:ext cx="432048" cy="432048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35360" y="2067027"/>
                <a:ext cx="1656184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67408" y="1570316"/>
                <a:ext cx="1512168" cy="451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latin typeface="나눔스퀘어 ExtraBold"/>
                    <a:ea typeface="나눔스퀘어 ExtraBold"/>
                  </a:rPr>
                  <a:t>Step 2</a:t>
                </a:r>
              </a:p>
            </p:txBody>
          </p:sp>
        </p:grpSp>
        <p:sp>
          <p:nvSpPr>
            <p:cNvPr id="43" name="모서리가 둥근 직사각형 3"/>
            <p:cNvSpPr/>
            <p:nvPr/>
          </p:nvSpPr>
          <p:spPr>
            <a:xfrm>
              <a:off x="479376" y="3065140"/>
              <a:ext cx="11305256" cy="116218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87587" y="3199363"/>
              <a:ext cx="5335115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다중 공선성 문제를 해결하기 위한 주성분 분석</a:t>
              </a:r>
              <a:endParaRPr lang="en-GB" sz="22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87587" y="3565187"/>
              <a:ext cx="5926622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카이저의 규칙과 누적 설명력을 통한 주성분 개수 선택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9376" y="4690235"/>
            <a:ext cx="11305256" cy="1475069"/>
            <a:chOff x="479376" y="4690235"/>
            <a:chExt cx="11305256" cy="1475069"/>
          </a:xfrm>
        </p:grpSpPr>
        <p:grpSp>
          <p:nvGrpSpPr>
            <p:cNvPr id="33" name="그룹 32"/>
            <p:cNvGrpSpPr/>
            <p:nvPr/>
          </p:nvGrpSpPr>
          <p:grpSpPr>
            <a:xfrm>
              <a:off x="605687" y="4789601"/>
              <a:ext cx="1944216" cy="496711"/>
              <a:chOff x="335360" y="875614"/>
              <a:chExt cx="1944216" cy="496711"/>
            </a:xfrm>
          </p:grpSpPr>
          <p:sp>
            <p:nvSpPr>
              <p:cNvPr id="34" name="직각 삼각형 33"/>
              <p:cNvSpPr/>
              <p:nvPr/>
            </p:nvSpPr>
            <p:spPr>
              <a:xfrm>
                <a:off x="335360" y="940277"/>
                <a:ext cx="432048" cy="432048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335360" y="1372325"/>
                <a:ext cx="1656184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767408" y="875614"/>
                <a:ext cx="15121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latin typeface="나눔스퀘어 ExtraBold"/>
                    <a:ea typeface="나눔스퀘어 ExtraBold"/>
                  </a:rPr>
                  <a:t>Step </a:t>
                </a:r>
                <a:r>
                  <a:rPr lang="en-US" altLang="ko-KR" sz="2400" smtClean="0">
                    <a:latin typeface="나눔스퀘어 ExtraBold"/>
                    <a:ea typeface="나눔스퀘어 ExtraBold"/>
                  </a:rPr>
                  <a:t>3</a:t>
                </a:r>
                <a:endParaRPr lang="en-US" altLang="ko-KR" sz="2400">
                  <a:latin typeface="나눔스퀘어 ExtraBold"/>
                  <a:ea typeface="나눔스퀘어 ExtraBold"/>
                </a:endParaRPr>
              </a:p>
            </p:txBody>
          </p:sp>
        </p:grpSp>
        <p:sp>
          <p:nvSpPr>
            <p:cNvPr id="44" name="모서리가 둥근 직사각형 3"/>
            <p:cNvSpPr/>
            <p:nvPr/>
          </p:nvSpPr>
          <p:spPr>
            <a:xfrm>
              <a:off x="479376" y="4690235"/>
              <a:ext cx="11305256" cy="143727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17827" y="4790762"/>
              <a:ext cx="5825634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주성분 회귀분석 후 선발투수의 능력지수 모형 생성</a:t>
              </a:r>
              <a:endParaRPr lang="en-GB" sz="22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17827" y="5149641"/>
              <a:ext cx="3461204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단계별 변수 선택 진행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주성분에 대한 변수 이름 부여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1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5380" y="1052736"/>
            <a:ext cx="11305256" cy="1245973"/>
            <a:chOff x="515380" y="1052736"/>
            <a:chExt cx="11305256" cy="1245973"/>
          </a:xfrm>
        </p:grpSpPr>
        <p:sp>
          <p:nvSpPr>
            <p:cNvPr id="172" name="모서리가 둥근 직사각형 3"/>
            <p:cNvSpPr/>
            <p:nvPr/>
          </p:nvSpPr>
          <p:spPr>
            <a:xfrm>
              <a:off x="515380" y="1052736"/>
              <a:ext cx="11305256" cy="124597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26169" y="1124503"/>
              <a:ext cx="1944216" cy="496711"/>
              <a:chOff x="335360" y="1204097"/>
              <a:chExt cx="1944216" cy="496711"/>
            </a:xfrm>
          </p:grpSpPr>
          <p:sp>
            <p:nvSpPr>
              <p:cNvPr id="168" name="직각 삼각형 167"/>
              <p:cNvSpPr/>
              <p:nvPr/>
            </p:nvSpPr>
            <p:spPr>
              <a:xfrm>
                <a:off x="335360" y="1268760"/>
                <a:ext cx="432048" cy="432048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70" name="직선 연결선 169"/>
              <p:cNvCxnSpPr/>
              <p:nvPr/>
            </p:nvCxnSpPr>
            <p:spPr>
              <a:xfrm>
                <a:off x="335360" y="1700808"/>
                <a:ext cx="1656184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67408" y="1204097"/>
                <a:ext cx="1512168" cy="452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latin typeface="나눔스퀘어 ExtraBold"/>
                    <a:ea typeface="나눔스퀘어 ExtraBold"/>
                  </a:rPr>
                  <a:t>Step 1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423592" y="1271005"/>
              <a:ext cx="3480440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크롤링을</a:t>
              </a:r>
              <a:r>
                <a:rPr lang="ko-KR" altLang="en-US" sz="2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통한 데이터 수집</a:t>
              </a:r>
              <a:endParaRPr lang="en-GB" sz="2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53831" y="1621648"/>
              <a:ext cx="3420295" cy="4944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ko-KR" sz="20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Phython</a:t>
              </a:r>
              <a:r>
                <a: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selenium</a:t>
              </a:r>
              <a:r>
                <a:rPr lang="ko-KR" altLang="en-US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을 이용</a:t>
              </a:r>
              <a:endPara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5380" y="2537776"/>
            <a:ext cx="11305256" cy="1162183"/>
            <a:chOff x="515380" y="2537776"/>
            <a:chExt cx="11305256" cy="1162183"/>
          </a:xfrm>
        </p:grpSpPr>
        <p:grpSp>
          <p:nvGrpSpPr>
            <p:cNvPr id="21" name="그룹 20"/>
            <p:cNvGrpSpPr/>
            <p:nvPr/>
          </p:nvGrpSpPr>
          <p:grpSpPr>
            <a:xfrm>
              <a:off x="623392" y="2617636"/>
              <a:ext cx="1944216" cy="523332"/>
              <a:chOff x="335360" y="1604488"/>
              <a:chExt cx="1944216" cy="523332"/>
            </a:xfrm>
          </p:grpSpPr>
          <p:sp>
            <p:nvSpPr>
              <p:cNvPr id="22" name="직각 삼각형 21"/>
              <p:cNvSpPr/>
              <p:nvPr/>
            </p:nvSpPr>
            <p:spPr>
              <a:xfrm>
                <a:off x="335360" y="1695772"/>
                <a:ext cx="432048" cy="432048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35360" y="2127820"/>
                <a:ext cx="1656184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67408" y="1604488"/>
                <a:ext cx="1512168" cy="451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latin typeface="나눔스퀘어 ExtraBold"/>
                    <a:ea typeface="나눔스퀘어 ExtraBold"/>
                  </a:rPr>
                  <a:t>Step 2</a:t>
                </a:r>
              </a:p>
            </p:txBody>
          </p:sp>
        </p:grpSp>
        <p:sp>
          <p:nvSpPr>
            <p:cNvPr id="43" name="모서리가 둥근 직사각형 3"/>
            <p:cNvSpPr/>
            <p:nvPr/>
          </p:nvSpPr>
          <p:spPr>
            <a:xfrm>
              <a:off x="515380" y="2537776"/>
              <a:ext cx="11305256" cy="116218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70284" y="2854097"/>
              <a:ext cx="3967753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원데이터 내 연장전 경기 분리</a:t>
              </a:r>
              <a:endParaRPr lang="en-GB" sz="2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5380" y="5317058"/>
            <a:ext cx="11305256" cy="1162183"/>
            <a:chOff x="515380" y="5317058"/>
            <a:chExt cx="11305256" cy="1162183"/>
          </a:xfrm>
        </p:grpSpPr>
        <p:sp>
          <p:nvSpPr>
            <p:cNvPr id="50" name="직각 삼각형 49"/>
            <p:cNvSpPr/>
            <p:nvPr/>
          </p:nvSpPr>
          <p:spPr>
            <a:xfrm>
              <a:off x="623392" y="5510740"/>
              <a:ext cx="432048" cy="432048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623392" y="5942788"/>
              <a:ext cx="165618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55440" y="5446077"/>
              <a:ext cx="15121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400">
                  <a:latin typeface="나눔스퀘어 ExtraBold"/>
                  <a:ea typeface="나눔스퀘어 ExtraBold"/>
                </a:rPr>
                <a:t>Step 4</a:t>
              </a:r>
            </a:p>
          </p:txBody>
        </p:sp>
        <p:sp>
          <p:nvSpPr>
            <p:cNvPr id="53" name="모서리가 둥근 직사각형 3"/>
            <p:cNvSpPr/>
            <p:nvPr/>
          </p:nvSpPr>
          <p:spPr>
            <a:xfrm>
              <a:off x="515380" y="5317058"/>
              <a:ext cx="11305256" cy="116218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23591" y="5445224"/>
              <a:ext cx="4631396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역전률과</a:t>
              </a:r>
              <a:r>
                <a:rPr lang="ko-KR" altLang="en-US" sz="2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종합 팀 순위의 관계 확인</a:t>
              </a:r>
              <a:endParaRPr lang="en-GB" sz="2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3591" y="5811048"/>
              <a:ext cx="5144357" cy="4944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역전을 잘하는 팀이 종합 순위도 높을까</a:t>
              </a:r>
              <a:r>
                <a: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?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1424" y="146466"/>
            <a:ext cx="3888432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방향</a:t>
            </a:r>
            <a:r>
              <a:rPr lang="en-US" altLang="ko-KR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_</a:t>
            </a:r>
            <a:r>
              <a:rPr lang="ko-KR" altLang="en-US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역전가능성</a:t>
            </a:r>
            <a:endParaRPr lang="en-US" altLang="ko-KR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1833" y="3957453"/>
            <a:ext cx="11305256" cy="1162183"/>
            <a:chOff x="531833" y="3957453"/>
            <a:chExt cx="11305256" cy="1162183"/>
          </a:xfrm>
        </p:grpSpPr>
        <p:grpSp>
          <p:nvGrpSpPr>
            <p:cNvPr id="33" name="그룹 32"/>
            <p:cNvGrpSpPr/>
            <p:nvPr/>
          </p:nvGrpSpPr>
          <p:grpSpPr>
            <a:xfrm>
              <a:off x="658144" y="4007611"/>
              <a:ext cx="1944216" cy="461665"/>
              <a:chOff x="335360" y="678212"/>
              <a:chExt cx="1944216" cy="461665"/>
            </a:xfrm>
          </p:grpSpPr>
          <p:sp>
            <p:nvSpPr>
              <p:cNvPr id="34" name="직각 삼각형 33"/>
              <p:cNvSpPr/>
              <p:nvPr/>
            </p:nvSpPr>
            <p:spPr>
              <a:xfrm>
                <a:off x="335360" y="707829"/>
                <a:ext cx="432048" cy="432048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335360" y="1139877"/>
                <a:ext cx="1656184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767408" y="678212"/>
                <a:ext cx="15121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latin typeface="나눔스퀘어 ExtraBold"/>
                    <a:ea typeface="나눔스퀘어 ExtraBold"/>
                  </a:rPr>
                  <a:t>Step 3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470284" y="4254413"/>
              <a:ext cx="4108817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회차 별 역전 점수와 평균 점수 확인</a:t>
              </a:r>
              <a:endParaRPr lang="en-GB" altLang="ko-KR" sz="2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2" name="모서리가 둥근 직사각형 3"/>
            <p:cNvSpPr/>
            <p:nvPr/>
          </p:nvSpPr>
          <p:spPr>
            <a:xfrm>
              <a:off x="531833" y="3957453"/>
              <a:ext cx="11305256" cy="116218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8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0" y="-171400"/>
            <a:ext cx="12192001" cy="701874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9578490" cy="769441"/>
            <a:chOff x="536211" y="4423530"/>
            <a:chExt cx="9578490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03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833753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프로젝트 분석 과정</a:t>
              </a:r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 _</a:t>
              </a:r>
              <a:r>
                <a:rPr lang="en-US" altLang="ko-KR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선발투수능력 모형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6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0388" y="2130868"/>
            <a:ext cx="1628941" cy="648072"/>
            <a:chOff x="5447928" y="1916832"/>
            <a:chExt cx="1628941" cy="64807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447928" y="1916832"/>
              <a:ext cx="1628941" cy="6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59E5898-39B8-4C34-8C5B-0F568EAA4794}"/>
                </a:ext>
              </a:extLst>
            </p:cNvPr>
            <p:cNvSpPr txBox="1"/>
            <p:nvPr/>
          </p:nvSpPr>
          <p:spPr>
            <a:xfrm>
              <a:off x="5681937" y="2005390"/>
              <a:ext cx="98456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1. Car</a:t>
              </a:r>
              <a:endParaRPr lang="en-GB" sz="21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2478760" y="2427175"/>
            <a:ext cx="66351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회귀분석의 다중 공선성 파악을 위한 </a:t>
            </a:r>
            <a:r>
              <a:rPr lang="en-US" altLang="ko-KR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vif(</a:t>
            </a:r>
            <a:r>
              <a:rPr lang="ko-KR" altLang="en-US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분산팽창인자</a:t>
            </a:r>
            <a:r>
              <a:rPr lang="en-US" altLang="ko-KR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</a:t>
            </a:r>
            <a:r>
              <a:rPr lang="ko-KR" altLang="en-US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제공 패키지</a:t>
            </a:r>
            <a:endParaRPr lang="en-GB" sz="19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20389" y="3282411"/>
            <a:ext cx="1651000" cy="648072"/>
            <a:chOff x="5447929" y="1916832"/>
            <a:chExt cx="1651000" cy="648072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447929" y="1916832"/>
              <a:ext cx="1651000" cy="6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59E5898-39B8-4C34-8C5B-0F568EAA4794}"/>
                </a:ext>
              </a:extLst>
            </p:cNvPr>
            <p:cNvSpPr txBox="1"/>
            <p:nvPr/>
          </p:nvSpPr>
          <p:spPr>
            <a:xfrm>
              <a:off x="5603213" y="2013717"/>
              <a:ext cx="134043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2</a:t>
              </a:r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. psych</a:t>
              </a:r>
              <a:endParaRPr lang="en-GB" sz="21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2478760" y="3578718"/>
            <a:ext cx="31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Prcomp</a:t>
            </a: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함수를 통한 주성분 분석</a:t>
            </a:r>
            <a:endParaRPr lang="en-GB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430396" y="1024840"/>
            <a:ext cx="20701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 package </a:t>
            </a: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소개</a:t>
            </a:r>
            <a:endParaRPr lang="en-GB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" y="1008420"/>
            <a:ext cx="476364" cy="47636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720389" y="4417877"/>
            <a:ext cx="1651000" cy="648072"/>
            <a:chOff x="5447929" y="1916832"/>
            <a:chExt cx="1651000" cy="648072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447929" y="1916832"/>
              <a:ext cx="1651000" cy="6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459E5898-39B8-4C34-8C5B-0F568EAA4794}"/>
                </a:ext>
              </a:extLst>
            </p:cNvPr>
            <p:cNvSpPr txBox="1"/>
            <p:nvPr/>
          </p:nvSpPr>
          <p:spPr>
            <a:xfrm>
              <a:off x="5464165" y="2008075"/>
              <a:ext cx="16209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3</a:t>
              </a:r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. corrplot</a:t>
              </a:r>
              <a:endParaRPr lang="en-GB" sz="21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2478760" y="4714184"/>
            <a:ext cx="22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Cor</a:t>
            </a: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함수의 결과 시각화</a:t>
            </a:r>
            <a:endParaRPr lang="en-GB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20388" y="5553343"/>
            <a:ext cx="1667237" cy="648072"/>
            <a:chOff x="5431692" y="1916832"/>
            <a:chExt cx="1667237" cy="648072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447929" y="1916832"/>
              <a:ext cx="1651000" cy="6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459E5898-39B8-4C34-8C5B-0F568EAA4794}"/>
                </a:ext>
              </a:extLst>
            </p:cNvPr>
            <p:cNvSpPr txBox="1"/>
            <p:nvPr/>
          </p:nvSpPr>
          <p:spPr>
            <a:xfrm>
              <a:off x="5431692" y="2040813"/>
              <a:ext cx="156645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4</a:t>
              </a:r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. ggplot2</a:t>
              </a:r>
              <a:endParaRPr lang="en-GB" sz="21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2478760" y="5867980"/>
            <a:ext cx="25282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효과적인 데이터 시각화 </a:t>
            </a:r>
            <a:endParaRPr lang="en-GB" sz="19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5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62561"/>
              </p:ext>
            </p:extLst>
          </p:nvPr>
        </p:nvGraphicFramePr>
        <p:xfrm>
          <a:off x="340336" y="1772816"/>
          <a:ext cx="11449272" cy="453650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31159"/>
                <a:gridCol w="1431159"/>
                <a:gridCol w="1431159"/>
                <a:gridCol w="1431159"/>
                <a:gridCol w="1431159"/>
                <a:gridCol w="1431159"/>
                <a:gridCol w="1431159"/>
                <a:gridCol w="1431159"/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삼진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9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볼넷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9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홈런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9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LOB.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RA9.WAR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WAR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삼진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/</a:t>
                      </a:r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볼넷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Min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4.500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-7.000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-2.150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49.9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-0.660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-1.380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0.640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</a:t>
                      </a:r>
                      <a:r>
                        <a:rPr lang="en-US" altLang="ko-KR" sz="2100" b="0" baseline="30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st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Qu.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6.110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-4.330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-1.330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64.8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0.840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0.360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1.570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Median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7.020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-3.720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-1.170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67.6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2.670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1.580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1.920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Mean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6.981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-3.756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-1.176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67.7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4.862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3.212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2.053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3</a:t>
                      </a:r>
                      <a:r>
                        <a:rPr lang="en-US" altLang="ko-KR" sz="2100" b="0" baseline="30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rd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Qu.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7.840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-2.950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-0.950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71.0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7.260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4.560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2.550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Max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9.580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-1.590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-0.390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76.7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19.550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18.240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5.350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318280" y="972803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선발 투수 데이터 기초통계량 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변수를 이용한 회귀분석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23992" y="1772816"/>
            <a:ext cx="1512168" cy="453650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318280" y="972803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선발 투수 데이터 기초통계량 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변수를 이용한 회귀분석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91651"/>
              </p:ext>
            </p:extLst>
          </p:nvPr>
        </p:nvGraphicFramePr>
        <p:xfrm>
          <a:off x="335360" y="1829918"/>
          <a:ext cx="11466351" cy="45514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4039"/>
                <a:gridCol w="1274039"/>
                <a:gridCol w="1274039"/>
                <a:gridCol w="1274039"/>
                <a:gridCol w="1274039"/>
                <a:gridCol w="1274039"/>
                <a:gridCol w="1274039"/>
                <a:gridCol w="1274039"/>
                <a:gridCol w="1274039"/>
              </a:tblGrid>
              <a:tr h="650202">
                <a:tc>
                  <a:txBody>
                    <a:bodyPr/>
                    <a:lstStyle/>
                    <a:p>
                      <a:pPr algn="ctr" latinLnBrk="1"/>
                      <a:endParaRPr lang="ko-KR" altLang="en-US" sz="21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ERA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FIP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KFIP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WHIP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피안타율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피출루율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피장타율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OPS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5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Min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-6.680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-6.030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-8.36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-1.850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-0.3550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-0.4630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-0.6000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-1.0420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5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</a:t>
                      </a:r>
                      <a:r>
                        <a:rPr lang="en-US" altLang="ko-KR" sz="2100" b="0" baseline="30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st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Qu.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-5.330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-5.040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-5.84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-1.530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-0.3050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-0.3810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-0.4810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-0.8630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5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Median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-4.370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-4.650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-5.37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-1.380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-0.2930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-0.3640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-0.4540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-0.8190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5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Mean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-0.9306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-0.9806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-5.38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-0.3285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-0.2934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-0.3662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-0.4551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-0.8214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5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3</a:t>
                      </a:r>
                      <a:r>
                        <a:rPr lang="en-US" altLang="ko-KR" sz="2100" b="0" baseline="30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rd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Qu.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5.8700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5.7200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-4.73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1.6200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-0.2790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-0.3490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-0.4190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-0.7830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5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Max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8.6200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7.7900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-3.64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2.2800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-0.2360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-0.3140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-0.3430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-0.6850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2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AE94579-46CC-4747-9F11-FD447360C4CB}"/>
              </a:ext>
            </a:extLst>
          </p:cNvPr>
          <p:cNvSpPr/>
          <p:nvPr/>
        </p:nvSpPr>
        <p:spPr>
          <a:xfrm>
            <a:off x="5447927" y="764704"/>
            <a:ext cx="6168950" cy="554461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8138FF02-9191-4028-AC13-4ED51DFC0A68}"/>
              </a:ext>
            </a:extLst>
          </p:cNvPr>
          <p:cNvGrpSpPr/>
          <p:nvPr/>
        </p:nvGrpSpPr>
        <p:grpSpPr>
          <a:xfrm>
            <a:off x="8398033" y="2658108"/>
            <a:ext cx="3002820" cy="3133445"/>
            <a:chOff x="6539591" y="2870762"/>
            <a:chExt cx="3002820" cy="313344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2CB52704-4AFB-4022-9D8C-2073E4E7D4A2}"/>
                </a:ext>
              </a:extLst>
            </p:cNvPr>
            <p:cNvGrpSpPr/>
            <p:nvPr/>
          </p:nvGrpSpPr>
          <p:grpSpPr>
            <a:xfrm>
              <a:off x="6539591" y="2870762"/>
              <a:ext cx="2490271" cy="1117965"/>
              <a:chOff x="1006576" y="4399759"/>
              <a:chExt cx="2490271" cy="111796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5AC47423-AE84-4355-86F3-3244B3BBB981}"/>
                  </a:ext>
                </a:extLst>
              </p:cNvPr>
              <p:cNvSpPr/>
              <p:nvPr/>
            </p:nvSpPr>
            <p:spPr>
              <a:xfrm>
                <a:off x="1553785" y="4486817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1AC78331-5E8A-422D-A3DF-8F1761E7F98F}"/>
                  </a:ext>
                </a:extLst>
              </p:cNvPr>
              <p:cNvSpPr txBox="1"/>
              <p:nvPr/>
            </p:nvSpPr>
            <p:spPr>
              <a:xfrm>
                <a:off x="1006576" y="4399759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5F5BEC99-14FA-40E3-9B38-5E2CA71BDB76}"/>
                  </a:ext>
                </a:extLst>
              </p:cNvPr>
              <p:cNvSpPr txBox="1"/>
              <p:nvPr/>
            </p:nvSpPr>
            <p:spPr>
              <a:xfrm>
                <a:off x="1891920" y="4458494"/>
                <a:ext cx="160492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프로젝트 소개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0AC101CF-2995-46EB-8C44-B8E4F3DEB78C}"/>
                  </a:ext>
                </a:extLst>
              </p:cNvPr>
              <p:cNvSpPr txBox="1"/>
              <p:nvPr/>
            </p:nvSpPr>
            <p:spPr>
              <a:xfrm>
                <a:off x="1019031" y="5047831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4CE8BF6F-4195-48E8-AD11-32F00E071D5E}"/>
                  </a:ext>
                </a:extLst>
              </p:cNvPr>
              <p:cNvSpPr txBox="1"/>
              <p:nvPr/>
            </p:nvSpPr>
            <p:spPr>
              <a:xfrm>
                <a:off x="1891923" y="5117614"/>
                <a:ext cx="11560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분석 방향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D4DC7ADD-219D-4CC4-A48D-5B931014A190}"/>
                  </a:ext>
                </a:extLst>
              </p:cNvPr>
              <p:cNvSpPr/>
              <p:nvPr/>
            </p:nvSpPr>
            <p:spPr>
              <a:xfrm>
                <a:off x="1553785" y="5134889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A830FE11-D656-43A1-BBE6-FACCF9E1181D}"/>
                </a:ext>
              </a:extLst>
            </p:cNvPr>
            <p:cNvGrpSpPr/>
            <p:nvPr/>
          </p:nvGrpSpPr>
          <p:grpSpPr>
            <a:xfrm>
              <a:off x="6541485" y="4174390"/>
              <a:ext cx="3000926" cy="1829817"/>
              <a:chOff x="5116121" y="4183735"/>
              <a:chExt cx="3000926" cy="182981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1526E3B9-58DF-4EF9-B702-DAD5D67F3DE0}"/>
                  </a:ext>
                </a:extLst>
              </p:cNvPr>
              <p:cNvSpPr txBox="1"/>
              <p:nvPr/>
            </p:nvSpPr>
            <p:spPr>
              <a:xfrm>
                <a:off x="5116121" y="4831807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69B3D21-FA78-4645-93C4-0EF617D0A3A6}"/>
                  </a:ext>
                </a:extLst>
              </p:cNvPr>
              <p:cNvSpPr txBox="1"/>
              <p:nvPr/>
            </p:nvSpPr>
            <p:spPr>
              <a:xfrm>
                <a:off x="5981968" y="4884623"/>
                <a:ext cx="11560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분석 결과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CD6E5A50-32B7-4931-849A-946DB54630E1}"/>
                  </a:ext>
                </a:extLst>
              </p:cNvPr>
              <p:cNvSpPr txBox="1"/>
              <p:nvPr/>
            </p:nvSpPr>
            <p:spPr>
              <a:xfrm>
                <a:off x="5116121" y="4183735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03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78D7914-2C66-4F25-A240-0BC0E28D5A88}"/>
                  </a:ext>
                </a:extLst>
              </p:cNvPr>
              <p:cNvSpPr txBox="1"/>
              <p:nvPr/>
            </p:nvSpPr>
            <p:spPr>
              <a:xfrm>
                <a:off x="5989542" y="4228828"/>
                <a:ext cx="21275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프로젝트 분석 과정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766822DF-3D92-4FE5-826C-851CCDE7E40A}"/>
                  </a:ext>
                </a:extLst>
              </p:cNvPr>
              <p:cNvSpPr/>
              <p:nvPr/>
            </p:nvSpPr>
            <p:spPr>
              <a:xfrm>
                <a:off x="5651404" y="4228834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5629556-7F1E-449A-A4A2-9A2B202AFC99}"/>
                  </a:ext>
                </a:extLst>
              </p:cNvPr>
              <p:cNvSpPr txBox="1"/>
              <p:nvPr/>
            </p:nvSpPr>
            <p:spPr>
              <a:xfrm>
                <a:off x="5116122" y="5551887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F5DF855B-BFA8-45B0-93FE-4E333C33B566}"/>
                  </a:ext>
                </a:extLst>
              </p:cNvPr>
              <p:cNvSpPr txBox="1"/>
              <p:nvPr/>
            </p:nvSpPr>
            <p:spPr>
              <a:xfrm>
                <a:off x="5981968" y="5571570"/>
                <a:ext cx="85792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한계점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0C25BD56-5093-4DCE-A124-13DC5C30BF98}"/>
                  </a:ext>
                </a:extLst>
              </p:cNvPr>
              <p:cNvSpPr/>
              <p:nvPr/>
            </p:nvSpPr>
            <p:spPr>
              <a:xfrm>
                <a:off x="5651404" y="5573111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06682AC3-848B-4C9D-A4AA-A4ECAAAAE679}"/>
                  </a:ext>
                </a:extLst>
              </p:cNvPr>
              <p:cNvSpPr/>
              <p:nvPr/>
            </p:nvSpPr>
            <p:spPr>
              <a:xfrm>
                <a:off x="5651404" y="4938248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11B0CFA-1923-443B-B7AD-E318DC0222AD}"/>
              </a:ext>
            </a:extLst>
          </p:cNvPr>
          <p:cNvSpPr txBox="1"/>
          <p:nvPr/>
        </p:nvSpPr>
        <p:spPr>
          <a:xfrm>
            <a:off x="5951984" y="141548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solidFill>
                  <a:prstClr val="white">
                    <a:lumMod val="85000"/>
                  </a:prstClr>
                </a:solidFill>
                <a:ea typeface="KoPub돋움체 Medium" panose="02020603020101020101" pitchFamily="18" charset="-127"/>
              </a:rPr>
              <a:t>목              차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13AC6699-DDDE-4A27-8DE4-5223AF2913AD}"/>
              </a:ext>
            </a:extLst>
          </p:cNvPr>
          <p:cNvCxnSpPr>
            <a:cxnSpLocks/>
          </p:cNvCxnSpPr>
          <p:nvPr/>
        </p:nvCxnSpPr>
        <p:spPr>
          <a:xfrm flipV="1">
            <a:off x="5951984" y="1456232"/>
            <a:ext cx="3656132" cy="357560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7608168" y="2564904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투수 능력 변수를 이용한 회귀분석</a:t>
            </a:r>
            <a:endParaRPr lang="en-GB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변수를 이용한 회귀분석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3" y="1313207"/>
            <a:ext cx="5688631" cy="499611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9376" y="1268760"/>
            <a:ext cx="5976664" cy="506812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295142" y="2661267"/>
            <a:ext cx="1512822" cy="2639941"/>
            <a:chOff x="7104112" y="3309340"/>
            <a:chExt cx="1584176" cy="2927973"/>
          </a:xfrm>
        </p:grpSpPr>
        <p:sp>
          <p:nvSpPr>
            <p:cNvPr id="4" name="직사각형 3"/>
            <p:cNvSpPr/>
            <p:nvPr/>
          </p:nvSpPr>
          <p:spPr>
            <a:xfrm>
              <a:off x="7104112" y="3323808"/>
              <a:ext cx="1584176" cy="29135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4306" t="26681" r="10198" b="20126"/>
            <a:stretch/>
          </p:blipFill>
          <p:spPr>
            <a:xfrm>
              <a:off x="7104800" y="3309340"/>
              <a:ext cx="1582688" cy="292797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6888088" y="3645024"/>
            <a:ext cx="5105885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회귀분석 결과 결정계수의 값은 좋지만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P-value 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값이 유의하지 않음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56490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9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7608168" y="2564904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투수 능력 변수를 이용한 회귀분석</a:t>
            </a:r>
            <a:endParaRPr lang="en-GB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변수를 이용한 회귀분석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6816080" y="3533402"/>
            <a:ext cx="51812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변수 선택법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(step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통해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선택 된 변수들로 회귀분석을 시행한 결과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여전히 다중공선성이 높음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564904"/>
            <a:ext cx="504056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06" y="1338180"/>
            <a:ext cx="5526802" cy="40260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86" y="5364204"/>
            <a:ext cx="5803746" cy="90497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9376" y="1268760"/>
            <a:ext cx="5976664" cy="506812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23792" y="5505632"/>
            <a:ext cx="2088232" cy="44364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7608168" y="2564904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투수 능력 변수를 이용한 회귀분석</a:t>
            </a:r>
            <a:endParaRPr lang="en-GB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변수를 이용한 회귀분석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6816080" y="3533402"/>
            <a:ext cx="51812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변수 선택법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(step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통해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선택 된 변수들로 회귀분석을 시행한 결과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여전히 다중공선성이 높음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564904"/>
            <a:ext cx="504056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06" y="1338180"/>
            <a:ext cx="5526802" cy="40260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86" y="5364204"/>
            <a:ext cx="5803746" cy="90497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9376" y="1268760"/>
            <a:ext cx="5976664" cy="506812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23792" y="5505632"/>
            <a:ext cx="2088232" cy="44364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27384"/>
            <a:ext cx="12192000" cy="688538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524792"/>
            <a:ext cx="12192000" cy="213343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변수 선택법을 사용했지만 여전히 다중 공선성이 발생하므로 </a:t>
            </a:r>
            <a:endParaRPr lang="en-US" altLang="ko-KR" sz="3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</a:t>
            </a:r>
            <a:r>
              <a:rPr lang="ko-KR" altLang="en-US" sz="40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주성분 분석</a:t>
            </a:r>
            <a:r>
              <a:rPr lang="en-US" altLang="ko-KR" sz="40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＇</a:t>
            </a:r>
            <a:r>
              <a:rPr lang="ko-KR" altLang="en-US" sz="40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실행</a:t>
            </a:r>
            <a:endParaRPr lang="ko-KR" altLang="en-US" sz="40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7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주성분 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93911"/>
              </p:ext>
            </p:extLst>
          </p:nvPr>
        </p:nvGraphicFramePr>
        <p:xfrm>
          <a:off x="537163" y="2270284"/>
          <a:ext cx="11072544" cy="53742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84068"/>
                <a:gridCol w="1384068"/>
                <a:gridCol w="1384068"/>
                <a:gridCol w="1384068"/>
                <a:gridCol w="1384068"/>
                <a:gridCol w="1384068"/>
                <a:gridCol w="1384068"/>
                <a:gridCol w="1384068"/>
              </a:tblGrid>
              <a:tr h="537424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삼진</a:t>
                      </a:r>
                      <a:r>
                        <a:rPr lang="en-US" altLang="ko-KR" sz="18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9</a:t>
                      </a:r>
                      <a:endParaRPr lang="ko-KR" altLang="en-US" sz="18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볼넷</a:t>
                      </a:r>
                      <a:r>
                        <a:rPr lang="en-US" altLang="ko-KR" sz="18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9</a:t>
                      </a:r>
                      <a:endParaRPr lang="ko-KR" altLang="en-US" sz="18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홈런</a:t>
                      </a:r>
                      <a:r>
                        <a:rPr lang="en-US" altLang="ko-KR" sz="18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9</a:t>
                      </a:r>
                      <a:endParaRPr lang="ko-KR" altLang="en-US" sz="18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LOB.</a:t>
                      </a:r>
                      <a:endParaRPr lang="ko-KR" altLang="en-US" sz="18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RA9.WAR</a:t>
                      </a:r>
                      <a:endParaRPr lang="ko-KR" altLang="en-US" sz="18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WAR</a:t>
                      </a:r>
                      <a:endParaRPr lang="ko-KR" altLang="en-US" sz="18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삼진</a:t>
                      </a:r>
                      <a:r>
                        <a:rPr lang="en-US" altLang="ko-KR" sz="18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/</a:t>
                      </a:r>
                      <a:r>
                        <a:rPr lang="ko-KR" altLang="en-US" sz="18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볼넷</a:t>
                      </a:r>
                      <a:endParaRPr lang="ko-KR" altLang="en-US" sz="18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64115"/>
              </p:ext>
            </p:extLst>
          </p:nvPr>
        </p:nvGraphicFramePr>
        <p:xfrm>
          <a:off x="537163" y="2802940"/>
          <a:ext cx="11072544" cy="5040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84068"/>
                <a:gridCol w="1384068"/>
                <a:gridCol w="1384068"/>
                <a:gridCol w="1384068"/>
                <a:gridCol w="1384068"/>
                <a:gridCol w="1384068"/>
                <a:gridCol w="1384068"/>
                <a:gridCol w="1384068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Mean</a:t>
                      </a:r>
                      <a:endParaRPr lang="ko-KR" altLang="en-US" sz="18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6.981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-3.756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-1.176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67.7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4.862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3.212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2.053</a:t>
                      </a:r>
                      <a:endParaRPr lang="ko-KR" altLang="en-US" sz="1800">
                        <a:solidFill>
                          <a:schemeClr val="tx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335360" y="1196752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선발 투수 데이터 표준화 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321799" y="5570076"/>
            <a:ext cx="9563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데이터의 기초통계량 값들에서 큰 차이가 발생하므로 표준화가 필요</a:t>
            </a:r>
            <a:endParaRPr lang="en-GB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62543" y="2270284"/>
            <a:ext cx="1401609" cy="103671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5836997" y="4365104"/>
            <a:ext cx="504056" cy="576064"/>
          </a:xfrm>
          <a:prstGeom prst="downArrow">
            <a:avLst/>
          </a:prstGeom>
          <a:solidFill>
            <a:srgbClr val="FE6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5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주성분 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20" y="1988839"/>
            <a:ext cx="10405156" cy="20717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2979" y="1772816"/>
            <a:ext cx="10631613" cy="250315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417387" y="1027449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주성분 분석 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 개수 선택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01292" y="2204864"/>
            <a:ext cx="3718844" cy="504056"/>
          </a:xfrm>
          <a:prstGeom prst="roundRect">
            <a:avLst/>
          </a:prstGeom>
          <a:noFill/>
          <a:ln w="38100">
            <a:solidFill>
              <a:srgbClr val="FE6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/>
          <p:nvPr/>
        </p:nvCxnSpPr>
        <p:spPr>
          <a:xfrm rot="10800000" flipV="1">
            <a:off x="648965" y="2348880"/>
            <a:ext cx="2952327" cy="2340260"/>
          </a:xfrm>
          <a:prstGeom prst="bentConnector3">
            <a:avLst>
              <a:gd name="adj1" fmla="val 100145"/>
            </a:avLst>
          </a:prstGeom>
          <a:ln w="28575">
            <a:solidFill>
              <a:srgbClr val="FE6A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6"/>
          <p:cNvSpPr/>
          <p:nvPr/>
        </p:nvSpPr>
        <p:spPr>
          <a:xfrm>
            <a:off x="432940" y="4996698"/>
            <a:ext cx="11373152" cy="1528646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526244" y="5120840"/>
            <a:ext cx="10807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Prcomp( ) 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이용하여 주성분 분석을 시행한 뒤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카이저의 규칙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(Kaiser rules)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따라 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고유값이 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넘는 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요인 </a:t>
            </a:r>
            <a:r>
              <a:rPr lang="en-US" altLang="ko-KR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 PC1, PC2, PC3, PC4</a:t>
            </a:r>
            <a:r>
              <a:rPr lang="ko-KR" altLang="en-US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” </a:t>
            </a:r>
            <a:r>
              <a:rPr lang="ko-KR" altLang="en-US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선택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주성분 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20" y="1988839"/>
            <a:ext cx="10405156" cy="20717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2979" y="1772816"/>
            <a:ext cx="10631613" cy="250315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417387" y="1027449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주성분 분석 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 개수 선택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01292" y="2902801"/>
            <a:ext cx="3718844" cy="2431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/>
          <p:nvPr/>
        </p:nvCxnSpPr>
        <p:spPr>
          <a:xfrm rot="10800000" flipV="1">
            <a:off x="508795" y="2915107"/>
            <a:ext cx="3121489" cy="1726668"/>
          </a:xfrm>
          <a:prstGeom prst="bentConnector3">
            <a:avLst>
              <a:gd name="adj1" fmla="val 99943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6"/>
          <p:cNvSpPr/>
          <p:nvPr/>
        </p:nvSpPr>
        <p:spPr>
          <a:xfrm>
            <a:off x="432940" y="4996698"/>
            <a:ext cx="11373152" cy="1528646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1323144" y="5160856"/>
            <a:ext cx="9196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Prcomp( ) 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이용하여 주성분 분석 결과를 바탕으로 총 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변수를 통해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약 </a:t>
            </a:r>
            <a:r>
              <a:rPr lang="en-US" altLang="ko-KR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86%</a:t>
            </a:r>
            <a:r>
              <a:rPr lang="ko-KR" altLang="en-US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누적 설명력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보이는 방법을 선택함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98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–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주성분 회귀분석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5400" y="6002124"/>
            <a:ext cx="1080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주성분 회귀분석 후에도 여전히 유의하지 않은 변수가 존재</a:t>
            </a:r>
            <a:endParaRPr lang="en-US" altLang="ko-KR" sz="28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426460" y="1457914"/>
            <a:ext cx="6096000" cy="3979142"/>
            <a:chOff x="6451140" y="1187706"/>
            <a:chExt cx="6096000" cy="3979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6451140" y="1187706"/>
                  <a:ext cx="6096000" cy="379815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lvl="0" algn="ctr">
                    <a:defRPr/>
                  </a:pPr>
                  <a:endParaRPr lang="en-US" altLang="ko-KR" b="1" smtClean="0">
                    <a:solidFill>
                      <a:schemeClr val="tx1"/>
                    </a:solidFill>
                    <a:latin typeface="KoPub돋움체 Medium"/>
                    <a:ea typeface="KoPub돋움체 Medium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2400" b="1" smtClean="0">
                      <a:latin typeface="KoPub돋움체 Medium"/>
                      <a:ea typeface="KoPub돋움체 Medium"/>
                    </a:rPr>
                    <a:t>유의성</a:t>
                  </a:r>
                  <a:endParaRPr lang="en-US" altLang="ko-KR" sz="2400" b="1" smtClean="0">
                    <a:latin typeface="KoPub돋움체 Medium"/>
                    <a:ea typeface="KoPub돋움체 Medium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PC1, PC3, PC4 : 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유의한 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p-value 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값을 가짐</a:t>
                  </a:r>
                  <a:endParaRPr lang="en-US" altLang="ko-KR" sz="200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solidFill>
                        <a:srgbClr val="C00000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PC2 : 0.20492</a:t>
                  </a:r>
                  <a:r>
                    <a:rPr lang="ko-KR" altLang="en-US" sz="2000" smtClean="0">
                      <a:solidFill>
                        <a:srgbClr val="C00000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로 유의하지 않음</a:t>
                  </a:r>
                  <a:endParaRPr lang="ko-KR" altLang="en-US" sz="2000">
                    <a:solidFill>
                      <a:srgbClr val="C00000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  <a:ea typeface="KoPub돋움체 Medium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KoPub돋움체 Medium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KoPub돋움체 Medium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altLang="ko-KR" sz="2400" b="1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Multiple R-squared : 0.7256</a:t>
                  </a:r>
                </a:p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Adjusted R-squared : 0.7118</a:t>
                  </a: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결정계수가 약 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71%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로 높은 설명력을 보임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.</a:t>
                  </a:r>
                  <a:endParaRPr lang="en-US" altLang="ko-KR" sz="200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140" y="1187706"/>
                  <a:ext cx="6096000" cy="379815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모서리가 둥근 직사각형 6"/>
            <p:cNvSpPr/>
            <p:nvPr/>
          </p:nvSpPr>
          <p:spPr>
            <a:xfrm>
              <a:off x="6912768" y="1359251"/>
              <a:ext cx="5172744" cy="3807597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70" name="직선 연결선 169"/>
          <p:cNvCxnSpPr/>
          <p:nvPr/>
        </p:nvCxnSpPr>
        <p:spPr>
          <a:xfrm>
            <a:off x="1645327" y="6597352"/>
            <a:ext cx="913119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20924" y="1629458"/>
            <a:ext cx="6235116" cy="3671749"/>
            <a:chOff x="220924" y="1629458"/>
            <a:chExt cx="6235116" cy="367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24" y="1629458"/>
              <a:ext cx="6235116" cy="3671749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1127448" y="3837552"/>
              <a:ext cx="144016" cy="125113"/>
              <a:chOff x="2855640" y="4554473"/>
              <a:chExt cx="144016" cy="125113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5"/>
              <a:srcRect l="14838" t="51319" r="82852" b="46720"/>
              <a:stretch/>
            </p:blipFill>
            <p:spPr>
              <a:xfrm>
                <a:off x="2855640" y="4587542"/>
                <a:ext cx="144016" cy="72008"/>
              </a:xfrm>
              <a:prstGeom prst="rect">
                <a:avLst/>
              </a:prstGeom>
            </p:spPr>
          </p:pic>
          <p:sp>
            <p:nvSpPr>
              <p:cNvPr id="3" name="타원 2"/>
              <p:cNvSpPr/>
              <p:nvPr/>
            </p:nvSpPr>
            <p:spPr>
              <a:xfrm>
                <a:off x="2953937" y="455447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953937" y="463386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199456" y="4054816"/>
              <a:ext cx="85152" cy="59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91344" y="2230440"/>
            <a:ext cx="6427740" cy="1584177"/>
            <a:chOff x="191344" y="2230440"/>
            <a:chExt cx="6427740" cy="158417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91344" y="3598593"/>
              <a:ext cx="3969971" cy="216024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" name="꺾인 연결선 8"/>
            <p:cNvCxnSpPr/>
            <p:nvPr/>
          </p:nvCxnSpPr>
          <p:spPr>
            <a:xfrm flipV="1">
              <a:off x="3338482" y="2230440"/>
              <a:ext cx="3280602" cy="1368152"/>
            </a:xfrm>
            <a:prstGeom prst="bentConnector3">
              <a:avLst>
                <a:gd name="adj1" fmla="val 1775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97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주성분 회귀분석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059398"/>
            <a:ext cx="10081120" cy="165763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96217" y="1988840"/>
            <a:ext cx="10500383" cy="1657635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59E5898-39B8-4C34-8C5B-0F568EAA4794}"/>
              </a:ext>
            </a:extLst>
          </p:cNvPr>
          <p:cNvSpPr txBox="1"/>
          <p:nvPr/>
        </p:nvSpPr>
        <p:spPr>
          <a:xfrm>
            <a:off x="799807" y="5733256"/>
            <a:ext cx="10607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Step( ) </a:t>
            </a:r>
            <a:r>
              <a:rPr lang="ko-KR" altLang="en-US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함수를 통해서 </a:t>
            </a:r>
            <a:r>
              <a:rPr lang="en-US" altLang="ko-KR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PC2</a:t>
            </a:r>
            <a:r>
              <a:rPr lang="ko-KR" altLang="en-US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제외한 나머지 변수들이 선택되는 것을 확인</a:t>
            </a:r>
            <a:endParaRPr lang="en-GB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4F78324-276D-4FD7-B8F3-8B69509913A3}"/>
              </a:ext>
            </a:extLst>
          </p:cNvPr>
          <p:cNvSpPr txBox="1"/>
          <p:nvPr/>
        </p:nvSpPr>
        <p:spPr>
          <a:xfrm>
            <a:off x="489867" y="1195647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 선택법 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5836997" y="4437112"/>
            <a:ext cx="504056" cy="576064"/>
          </a:xfrm>
          <a:prstGeom prst="downArrow">
            <a:avLst/>
          </a:prstGeom>
          <a:solidFill>
            <a:srgbClr val="FE6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–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주성분 회귀분석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376" y="6021288"/>
            <a:ext cx="11233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단계별 변수 선택을 통해 분석한 결과</a:t>
            </a:r>
            <a:r>
              <a:rPr lang="en-US" altLang="ko-KR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설명력도 높으며 다중공선성도 제거 됨</a:t>
            </a:r>
            <a:endParaRPr lang="en-US" altLang="ko-KR" sz="28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426460" y="1119920"/>
            <a:ext cx="6096000" cy="4397312"/>
            <a:chOff x="6451140" y="1345600"/>
            <a:chExt cx="6096000" cy="4397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6451140" y="1345600"/>
                  <a:ext cx="6096000" cy="425982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lvl="0" algn="ctr">
                    <a:defRPr/>
                  </a:pPr>
                  <a:endParaRPr lang="en-US" altLang="ko-KR" b="1" smtClean="0">
                    <a:solidFill>
                      <a:schemeClr val="tx1"/>
                    </a:solidFill>
                    <a:latin typeface="KoPub돋움체 Medium"/>
                    <a:ea typeface="KoPub돋움체 Medium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2400" b="1" smtClean="0">
                      <a:latin typeface="KoPub돋움체 Medium"/>
                      <a:ea typeface="KoPub돋움체 Medium"/>
                    </a:rPr>
                    <a:t>유의성</a:t>
                  </a:r>
                  <a:endParaRPr lang="en-US" altLang="ko-KR" sz="2400" b="1" smtClean="0">
                    <a:latin typeface="KoPub돋움체 Medium"/>
                    <a:ea typeface="KoPub돋움체 Medium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PC1, PC3, PC4 : 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유의한 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p-value 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값을 가짐</a:t>
                  </a:r>
                  <a:endParaRPr lang="en-US" altLang="ko-KR" sz="200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  <a:ea typeface="KoPub돋움체 Medium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KoPub돋움체 Medium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KoPub돋움체 Medium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altLang="ko-KR" sz="2400" b="1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Multiple R-squared : 0.72</a:t>
                  </a:r>
                </a:p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Adjusted R-squared : 0.7096</a:t>
                  </a: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결정계수가 약 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71%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로 높은 설명력을 보임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.</a:t>
                  </a: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2000" smtClean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다중공선성</a:t>
                  </a:r>
                  <a:endParaRPr lang="en-US" altLang="ko-KR" sz="2000" smtClean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Vif(aa) : 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모든 주성분에서 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1</a:t>
                  </a:r>
                  <a:endParaRPr lang="en-US" altLang="ko-KR" sz="200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140" y="1345600"/>
                  <a:ext cx="6096000" cy="42598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모서리가 둥근 직사각형 6"/>
            <p:cNvSpPr/>
            <p:nvPr/>
          </p:nvSpPr>
          <p:spPr>
            <a:xfrm>
              <a:off x="6912768" y="1350424"/>
              <a:ext cx="5172744" cy="4392488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70" name="직선 연결선 169"/>
          <p:cNvCxnSpPr/>
          <p:nvPr/>
        </p:nvCxnSpPr>
        <p:spPr>
          <a:xfrm>
            <a:off x="623392" y="6597352"/>
            <a:ext cx="110892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11" y="5298157"/>
            <a:ext cx="971550" cy="4381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16611" y="1133571"/>
            <a:ext cx="6336704" cy="3807597"/>
            <a:chOff x="216611" y="1133571"/>
            <a:chExt cx="6336704" cy="380759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611" y="1133571"/>
              <a:ext cx="6336704" cy="380759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6"/>
            <a:srcRect l="14838" t="51319" r="82852" b="46720"/>
            <a:stretch/>
          </p:blipFill>
          <p:spPr>
            <a:xfrm>
              <a:off x="1221919" y="3408826"/>
              <a:ext cx="144016" cy="72008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1288416" y="3611083"/>
              <a:ext cx="85152" cy="59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1813" y="1799469"/>
            <a:ext cx="6562259" cy="1962331"/>
            <a:chOff x="181813" y="1799469"/>
            <a:chExt cx="6562259" cy="19623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1813" y="3127861"/>
              <a:ext cx="4690051" cy="633939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" name="꺾인 연결선 8"/>
            <p:cNvCxnSpPr/>
            <p:nvPr/>
          </p:nvCxnSpPr>
          <p:spPr>
            <a:xfrm flipV="1">
              <a:off x="3575720" y="1799469"/>
              <a:ext cx="3168352" cy="1325256"/>
            </a:xfrm>
            <a:prstGeom prst="bentConnector3">
              <a:avLst>
                <a:gd name="adj1" fmla="val 510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497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–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주성분 회귀분석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060848"/>
            <a:ext cx="6994723" cy="43204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39816" y="141277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5" y="900989"/>
            <a:ext cx="673696" cy="6736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71464" y="1189358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sz="20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주성분</a:t>
            </a:r>
            <a:r>
              <a:rPr lang="en-US" altLang="ko-KR" sz="20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(PC1, PC3, PC4) </a:t>
            </a:r>
            <a:r>
              <a:rPr lang="ko-KR" altLang="en-US" sz="20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의 이름 명명</a:t>
            </a:r>
            <a:endParaRPr lang="en-US" altLang="ko-KR" sz="2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455026" y="980728"/>
            <a:ext cx="4532252" cy="600164"/>
            <a:chOff x="7455026" y="980728"/>
            <a:chExt cx="4532252" cy="600164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7435162" y="1214876"/>
              <a:ext cx="288032" cy="248303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831211" y="980728"/>
              <a:ext cx="4156067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SA (self – assertive ability)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414211" y="1521645"/>
            <a:ext cx="49084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주성분 </a:t>
            </a:r>
            <a:r>
              <a:rPr lang="en-US" altLang="ko-KR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PC1 : SA (</a:t>
            </a:r>
            <a:r>
              <a:rPr lang="ko-KR" altLang="en-US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자책유도능력</a:t>
            </a:r>
            <a:r>
              <a:rPr lang="en-US" altLang="ko-KR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ERA(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평균자책점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FIP(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수비 무관 평균자책점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WHIP(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이닝 당 출루 허용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455026" y="3032099"/>
            <a:ext cx="4532252" cy="550151"/>
            <a:chOff x="7455026" y="3032099"/>
            <a:chExt cx="4532252" cy="550151"/>
          </a:xfrm>
        </p:grpSpPr>
        <p:sp>
          <p:nvSpPr>
            <p:cNvPr id="31" name="이등변 삼각형 30"/>
            <p:cNvSpPr/>
            <p:nvPr/>
          </p:nvSpPr>
          <p:spPr>
            <a:xfrm rot="5400000">
              <a:off x="7435162" y="3266247"/>
              <a:ext cx="288032" cy="248303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31211" y="3032099"/>
              <a:ext cx="4156067" cy="550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PLP (possibility of losing point)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414211" y="3573016"/>
            <a:ext cx="49084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주성분 </a:t>
            </a:r>
            <a:r>
              <a:rPr lang="en-US" altLang="ko-KR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PC3 : PLP (</a:t>
            </a:r>
            <a:r>
              <a:rPr lang="ko-KR" altLang="en-US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실점 가능성</a:t>
            </a:r>
            <a:r>
              <a:rPr lang="en-US" altLang="ko-KR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BB/9(9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이닝당 볼넷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HR/9(9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이닝당 홈런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oOBP(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피출루율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7413095" y="5321087"/>
            <a:ext cx="288032" cy="24830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809144" y="5086939"/>
            <a:ext cx="41560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SC (strikeout capacity)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92144" y="5627856"/>
            <a:ext cx="490842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주성분 </a:t>
            </a:r>
            <a:r>
              <a:rPr lang="en-US" altLang="ko-KR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PC4 : SC (</a:t>
            </a:r>
            <a:r>
              <a:rPr lang="ko-KR" altLang="en-US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삼진능력</a:t>
            </a:r>
            <a:r>
              <a:rPr lang="en-US" altLang="ko-KR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K/9(9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이닝당 삼진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844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/>
      <p:bldP spid="34" grpId="0" animBg="1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0" y="-243408"/>
            <a:ext cx="12192001" cy="709183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4258124" cy="769441"/>
            <a:chOff x="536211" y="4423530"/>
            <a:chExt cx="4258124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01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30171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프로젝트 소개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3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–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주성분 회귀분석 모형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632281" y="6597352"/>
            <a:ext cx="914423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9376" y="1914335"/>
            <a:ext cx="6336704" cy="3807597"/>
            <a:chOff x="216611" y="1133571"/>
            <a:chExt cx="6336704" cy="380759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611" y="1133571"/>
              <a:ext cx="6336704" cy="380759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l="14838" t="51319" r="82852" b="46720"/>
            <a:stretch/>
          </p:blipFill>
          <p:spPr>
            <a:xfrm>
              <a:off x="1221919" y="3408826"/>
              <a:ext cx="144016" cy="7200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288416" y="3611083"/>
              <a:ext cx="85152" cy="59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오른쪽 화살표 1"/>
          <p:cNvSpPr/>
          <p:nvPr/>
        </p:nvSpPr>
        <p:spPr>
          <a:xfrm>
            <a:off x="6240016" y="3356992"/>
            <a:ext cx="677001" cy="536787"/>
          </a:xfrm>
          <a:prstGeom prst="rightArrow">
            <a:avLst/>
          </a:prstGeom>
          <a:solidFill>
            <a:srgbClr val="D9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3" y="968940"/>
            <a:ext cx="477470" cy="4774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71464" y="1041230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sz="20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선발투수의 회귀모형 해석</a:t>
            </a:r>
            <a:endParaRPr lang="en-US" altLang="ko-KR" sz="2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399816" y="5895066"/>
                <a:ext cx="96222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돋움체 Bold" panose="02020603020101020101" pitchFamily="18" charset="-127"/>
                        </a:rPr>
                        <m:t>𝑊𝐴𝑅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돋움체 Bold" panose="02020603020101020101" pitchFamily="18" charset="-127"/>
                        </a:rPr>
                        <m:t>=3.21165 −1.18762×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돋움체 Bold" panose="02020603020101020101" pitchFamily="18" charset="-127"/>
                        </a:rPr>
                        <m:t>𝑆𝐴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돋움체 Bold" panose="02020603020101020101" pitchFamily="18" charset="-127"/>
                        </a:rPr>
                        <m:t>−1.01448×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𝑃𝐿𝑃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+ 0.81306×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</m:oMath>
                  </m:oMathPara>
                </a14:m>
                <a:endParaRPr lang="en-US" altLang="ko-KR" sz="2400" smtClean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16" y="5895066"/>
                <a:ext cx="9622213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7248128" y="2821285"/>
            <a:ext cx="486739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투수의 가치 </a:t>
            </a:r>
            <a:r>
              <a:rPr lang="en-US" altLang="ko-KR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WAR</a:t>
            </a: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endParaRPr lang="en-US" altLang="ko-KR" sz="220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자책유도 능력과</a:t>
            </a:r>
            <a:r>
              <a:rPr lang="en-US" altLang="ko-KR" sz="2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실점 가능성이 </a:t>
            </a:r>
            <a:r>
              <a:rPr lang="ko-KR" altLang="en-US" sz="2200" smtClean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작을수록</a:t>
            </a:r>
            <a:r>
              <a:rPr lang="en-US" altLang="ko-KR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삼진 능력이 </a:t>
            </a:r>
            <a:r>
              <a:rPr lang="ko-KR" altLang="en-US" sz="2200" smtClean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클수록</a:t>
            </a: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높아진다</a:t>
            </a:r>
            <a:r>
              <a:rPr lang="en-US" altLang="ko-KR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2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0" y="-243408"/>
            <a:ext cx="12192001" cy="709075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9280331" cy="769441"/>
            <a:chOff x="536211" y="4423530"/>
            <a:chExt cx="9280331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03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80393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프로젝트 분석 과정</a:t>
              </a:r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 _</a:t>
              </a:r>
              <a:r>
                <a:rPr lang="en-US" altLang="ko-KR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역전 가능성 분석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4" y="1921626"/>
            <a:ext cx="4731932" cy="17425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3141" y="1065544"/>
            <a:ext cx="11384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누적 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0" y="3899014"/>
            <a:ext cx="5042917" cy="24156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241057" y="4488996"/>
            <a:ext cx="648072" cy="564527"/>
          </a:xfrm>
          <a:prstGeom prst="ellipse">
            <a:avLst/>
          </a:prstGeom>
          <a:noFill/>
          <a:ln>
            <a:solidFill>
              <a:srgbClr val="99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0"/>
          </p:cNvCxnSpPr>
          <p:nvPr/>
        </p:nvCxnSpPr>
        <p:spPr>
          <a:xfrm flipV="1">
            <a:off x="4565093" y="3480886"/>
            <a:ext cx="100678" cy="1008110"/>
          </a:xfrm>
          <a:prstGeom prst="straightConnector1">
            <a:avLst/>
          </a:prstGeom>
          <a:ln w="38100">
            <a:solidFill>
              <a:srgbClr val="990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8588" y="2840248"/>
            <a:ext cx="1330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9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회를 넘어가는 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경기 존재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0218"/>
            <a:ext cx="5976664" cy="12051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47590" y="1068677"/>
            <a:ext cx="41809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회까지 </a:t>
            </a:r>
            <a:r>
              <a:rPr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 있는 것만 추려냄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337180" y="3269664"/>
            <a:ext cx="5147773" cy="3204636"/>
            <a:chOff x="6492843" y="3243306"/>
            <a:chExt cx="4476750" cy="276225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843" y="3243306"/>
              <a:ext cx="4476750" cy="276225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35FFF034-3E05-42DF-8FB5-28BDD457EC00}"/>
                </a:ext>
              </a:extLst>
            </p:cNvPr>
            <p:cNvSpPr/>
            <p:nvPr/>
          </p:nvSpPr>
          <p:spPr>
            <a:xfrm>
              <a:off x="9912424" y="3243306"/>
              <a:ext cx="1008112" cy="2762250"/>
            </a:xfrm>
            <a:prstGeom prst="rect">
              <a:avLst/>
            </a:prstGeom>
            <a:solidFill>
              <a:srgbClr val="E6B9B8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591944" y="1200677"/>
            <a:ext cx="0" cy="5396675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3594" y="1044750"/>
            <a:ext cx="9361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KoPub돋움체 Medium"/>
                <a:ea typeface="KoPub돋움체 Medium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8953" y="1044730"/>
            <a:ext cx="9361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KoPub돋움체 Medium"/>
                <a:ea typeface="KoPub돋움체 Medium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04152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25" t="2948"/>
          <a:stretch/>
        </p:blipFill>
        <p:spPr>
          <a:xfrm>
            <a:off x="799274" y="1706275"/>
            <a:ext cx="4432629" cy="20107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-422" t="1596" r="422" b="2201"/>
          <a:stretch/>
        </p:blipFill>
        <p:spPr>
          <a:xfrm>
            <a:off x="739619" y="3645024"/>
            <a:ext cx="5140357" cy="2943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1574" y="939497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역전 </a:t>
            </a:r>
            <a:r>
              <a:rPr lang="ko-KR" altLang="en-US" sz="2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경기 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4192" y="3056368"/>
            <a:ext cx="3809056" cy="1321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동일한 방식으로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-12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 역전 경기 추출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150" y="908720"/>
            <a:ext cx="9361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smtClean="0">
                <a:solidFill>
                  <a:schemeClr val="bg1"/>
                </a:solidFill>
                <a:latin typeface="KoPub돋움체 Medium"/>
                <a:ea typeface="KoPub돋움체 Medium"/>
              </a:rPr>
              <a:t>03</a:t>
            </a:r>
            <a:endParaRPr lang="en-US" altLang="ko-KR" sz="2800">
              <a:solidFill>
                <a:schemeClr val="bg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427111" y="3448636"/>
            <a:ext cx="677001" cy="536787"/>
          </a:xfrm>
          <a:prstGeom prst="rightArrow">
            <a:avLst/>
          </a:prstGeom>
          <a:solidFill>
            <a:srgbClr val="D9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7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15380" y="1700808"/>
            <a:ext cx="8496944" cy="4657173"/>
            <a:chOff x="5231904" y="260648"/>
            <a:chExt cx="8496944" cy="4248472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/>
            <a:srcRect l="958" t="1" r="6100" b="-1810"/>
            <a:stretch/>
          </p:blipFill>
          <p:spPr>
            <a:xfrm>
              <a:off x="5231904" y="260648"/>
              <a:ext cx="8496944" cy="4248472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2600" y="3868918"/>
              <a:ext cx="3905250" cy="42862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946076" y="939497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역전한</a:t>
            </a:r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추출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2304" y="4746340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 별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역전한 횟수 추출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4272" y="1940639"/>
            <a:ext cx="283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회부터 </a:t>
            </a:r>
            <a:r>
              <a:rPr lang="en-US" altLang="ko-KR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12</a:t>
            </a:r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회까지의</a:t>
            </a:r>
            <a:endParaRPr lang="en-US" altLang="ko-KR" sz="240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추출 </a:t>
            </a:r>
            <a:r>
              <a:rPr lang="ko-KR" altLang="en-US" sz="24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방식은 </a:t>
            </a:r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동일함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150" y="908720"/>
            <a:ext cx="9361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smtClean="0">
                <a:solidFill>
                  <a:schemeClr val="bg1"/>
                </a:solidFill>
                <a:latin typeface="KoPub돋움체 Medium"/>
                <a:ea typeface="KoPub돋움체 Medium"/>
              </a:rPr>
              <a:t>04</a:t>
            </a:r>
            <a:endParaRPr lang="en-US" altLang="ko-KR" sz="2800">
              <a:solidFill>
                <a:schemeClr val="bg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7233773" y="2272411"/>
            <a:ext cx="677001" cy="536787"/>
          </a:xfrm>
          <a:prstGeom prst="rightArrow">
            <a:avLst/>
          </a:prstGeom>
          <a:solidFill>
            <a:srgbClr val="D9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763523" y="4725144"/>
            <a:ext cx="3021833" cy="504056"/>
          </a:xfrm>
          <a:prstGeom prst="rect">
            <a:avLst/>
          </a:prstGeom>
          <a:noFill/>
          <a:ln w="44450">
            <a:solidFill>
              <a:srgbClr val="0BB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946076" y="4961822"/>
            <a:ext cx="6787311" cy="1097277"/>
            <a:chOff x="1946076" y="4961822"/>
            <a:chExt cx="6787311" cy="109727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946076" y="5589240"/>
              <a:ext cx="3905250" cy="469859"/>
            </a:xfrm>
            <a:prstGeom prst="roundRect">
              <a:avLst/>
            </a:prstGeom>
            <a:no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꺾인 연결선 30"/>
            <p:cNvCxnSpPr/>
            <p:nvPr/>
          </p:nvCxnSpPr>
          <p:spPr>
            <a:xfrm flipV="1">
              <a:off x="5652530" y="4961822"/>
              <a:ext cx="3080857" cy="627418"/>
            </a:xfrm>
            <a:prstGeom prst="bentConnector3">
              <a:avLst>
                <a:gd name="adj1" fmla="val 533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24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1" grpId="0" animBg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en-US" altLang="ko-KR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83832" y="6112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역전률과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우승의 관계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55" y="657263"/>
            <a:ext cx="467481" cy="4674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866065" y="2131895"/>
            <a:ext cx="5301755" cy="285486"/>
          </a:xfrm>
          <a:prstGeom prst="rect">
            <a:avLst/>
          </a:prstGeom>
          <a:solidFill>
            <a:srgbClr val="E1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66065" y="2544459"/>
            <a:ext cx="4869707" cy="302646"/>
          </a:xfrm>
          <a:prstGeom prst="rect">
            <a:avLst/>
          </a:prstGeom>
          <a:solidFill>
            <a:srgbClr val="EC9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66065" y="2979485"/>
            <a:ext cx="4653683" cy="287416"/>
          </a:xfrm>
          <a:prstGeom prst="rect">
            <a:avLst/>
          </a:prstGeom>
          <a:solidFill>
            <a:srgbClr val="F8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866065" y="3414511"/>
            <a:ext cx="3861595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866065" y="3849537"/>
            <a:ext cx="3573563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866065" y="4284563"/>
            <a:ext cx="3285531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66065" y="4719589"/>
            <a:ext cx="3285531" cy="28741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66065" y="5154614"/>
            <a:ext cx="2778386" cy="303333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866065" y="5589640"/>
            <a:ext cx="2565451" cy="325507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66065" y="6024667"/>
            <a:ext cx="2347581" cy="29830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83832" y="1988840"/>
            <a:ext cx="165618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NC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SK</a:t>
            </a: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롯데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삼성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LG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넥센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두산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KT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한화</a:t>
            </a:r>
            <a:endParaRPr lang="en-US" altLang="ko-KR" sz="160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기아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5807968" y="1662599"/>
            <a:ext cx="6114957" cy="35937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smtClean="0"/>
              <a:t>0             2             4             6             8            10            12           14            16</a:t>
            </a:r>
            <a:endParaRPr lang="ko-KR" altLang="en-US" sz="1100"/>
          </a:p>
        </p:txBody>
      </p:sp>
      <p:cxnSp>
        <p:nvCxnSpPr>
          <p:cNvPr id="4" name="직선 연결선 3"/>
          <p:cNvCxnSpPr/>
          <p:nvPr/>
        </p:nvCxnSpPr>
        <p:spPr>
          <a:xfrm>
            <a:off x="5866065" y="1988840"/>
            <a:ext cx="0" cy="44781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7723" y="15718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 </a:t>
            </a: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시즌</a:t>
            </a:r>
            <a:r>
              <a:rPr lang="en-US" altLang="ko-KR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 순위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97583" y="2073037"/>
            <a:ext cx="1656184" cy="4524315"/>
            <a:chOff x="997583" y="2073037"/>
            <a:chExt cx="1656184" cy="4524315"/>
          </a:xfrm>
        </p:grpSpPr>
        <p:sp>
          <p:nvSpPr>
            <p:cNvPr id="48" name="TextBox 47"/>
            <p:cNvSpPr txBox="1"/>
            <p:nvPr/>
          </p:nvSpPr>
          <p:spPr>
            <a:xfrm>
              <a:off x="997583" y="2073037"/>
              <a:ext cx="16561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SK</a:t>
              </a:r>
              <a:r>
                <a:rPr lang="ko-KR" altLang="en-US" sz="160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두산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한화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넥센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KIA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삼성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롯데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LG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KT</a:t>
              </a: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NC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</a:p>
          </p:txBody>
        </p:sp>
        <p:pic>
          <p:nvPicPr>
            <p:cNvPr id="50" name="Picture 4" descr="íì¼:Kiwoom_heroes_BI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83" y="3519017"/>
              <a:ext cx="392143" cy="29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íì¼:external/upload.wikimedia.org/1211px-Doosan_Bears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156" y="2613699"/>
              <a:ext cx="386915" cy="32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 descr="íì¼:lotte_current_emblem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321" y="4834259"/>
              <a:ext cx="416750" cy="298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íì¼:SL_emblem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321" y="4415644"/>
              <a:ext cx="399183" cy="303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2" descr="íì¼:HanwhaEagles_Brandlogo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970" y="3093340"/>
              <a:ext cx="453577" cy="28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4" descr="íì¼:KIATIGERS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3974731"/>
              <a:ext cx="421665" cy="31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6" descr="íì¼:external/upload.wikimedia.org/1136px-KT_Wiz.svg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5669827"/>
              <a:ext cx="433579" cy="39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8" descr="íì¼:Twins_logo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970" y="5264492"/>
              <a:ext cx="439652" cy="35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0" descr="íì¼:NC_Emblem_Hom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293" y="6163441"/>
              <a:ext cx="418778" cy="288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2" descr="íì¼:SKìì´ë²ì¤ ë¡ê³ 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045" y="2158219"/>
              <a:ext cx="333274" cy="33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직선 연결선 59"/>
          <p:cNvCxnSpPr/>
          <p:nvPr/>
        </p:nvCxnSpPr>
        <p:spPr>
          <a:xfrm>
            <a:off x="3143672" y="1529573"/>
            <a:ext cx="0" cy="500040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8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9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8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3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6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1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4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9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2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7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/>
      <p:bldP spid="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en-US" altLang="ko-KR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83832" y="6112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역전률과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우승의 관계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55" y="657263"/>
            <a:ext cx="467481" cy="4674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866065" y="2131895"/>
            <a:ext cx="5301755" cy="285486"/>
          </a:xfrm>
          <a:prstGeom prst="rect">
            <a:avLst/>
          </a:prstGeom>
          <a:solidFill>
            <a:srgbClr val="E1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66065" y="2544459"/>
            <a:ext cx="4869707" cy="302646"/>
          </a:xfrm>
          <a:prstGeom prst="rect">
            <a:avLst/>
          </a:prstGeom>
          <a:solidFill>
            <a:srgbClr val="EC9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66065" y="2979485"/>
            <a:ext cx="4653683" cy="287416"/>
          </a:xfrm>
          <a:prstGeom prst="rect">
            <a:avLst/>
          </a:prstGeom>
          <a:solidFill>
            <a:srgbClr val="F8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866065" y="3414511"/>
            <a:ext cx="3861595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866065" y="3849537"/>
            <a:ext cx="3573563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866065" y="4284563"/>
            <a:ext cx="3285531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66065" y="4719589"/>
            <a:ext cx="3285531" cy="28741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66065" y="5154614"/>
            <a:ext cx="2778386" cy="303333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866065" y="5589640"/>
            <a:ext cx="2565451" cy="325507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66065" y="6024667"/>
            <a:ext cx="2347581" cy="29830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83832" y="1988840"/>
            <a:ext cx="165618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NC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SK</a:t>
            </a: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롯데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삼성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LG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넥센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두산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KT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한화</a:t>
            </a:r>
            <a:endParaRPr lang="en-US" altLang="ko-KR" sz="160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기아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5807968" y="1662599"/>
            <a:ext cx="6114957" cy="35937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smtClean="0"/>
              <a:t>0             2             4             6             8            10            12           14            16</a:t>
            </a:r>
            <a:endParaRPr lang="ko-KR" altLang="en-US" sz="1100"/>
          </a:p>
        </p:txBody>
      </p:sp>
      <p:cxnSp>
        <p:nvCxnSpPr>
          <p:cNvPr id="4" name="직선 연결선 3"/>
          <p:cNvCxnSpPr/>
          <p:nvPr/>
        </p:nvCxnSpPr>
        <p:spPr>
          <a:xfrm>
            <a:off x="5866065" y="1988840"/>
            <a:ext cx="0" cy="44781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7723" y="15718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 </a:t>
            </a: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시즌</a:t>
            </a:r>
            <a:r>
              <a:rPr lang="en-US" altLang="ko-KR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 순위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73" y="3045037"/>
            <a:ext cx="1004776" cy="1676918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997583" y="2073037"/>
            <a:ext cx="1656184" cy="4524315"/>
            <a:chOff x="997583" y="2073037"/>
            <a:chExt cx="1656184" cy="4524315"/>
          </a:xfrm>
        </p:grpSpPr>
        <p:sp>
          <p:nvSpPr>
            <p:cNvPr id="41" name="TextBox 40"/>
            <p:cNvSpPr txBox="1"/>
            <p:nvPr/>
          </p:nvSpPr>
          <p:spPr>
            <a:xfrm>
              <a:off x="997583" y="2073037"/>
              <a:ext cx="16561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SK</a:t>
              </a:r>
              <a:r>
                <a:rPr lang="ko-KR" altLang="en-US" sz="160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두산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한화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넥센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KIA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삼성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롯데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LG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KT</a:t>
              </a: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NC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</a:p>
          </p:txBody>
        </p:sp>
        <p:pic>
          <p:nvPicPr>
            <p:cNvPr id="42" name="Picture 4" descr="íì¼:Kiwoom_heroes_BI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83" y="3519017"/>
              <a:ext cx="392143" cy="29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íì¼:external/upload.wikimedia.org/1211px-Doosan_Bears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156" y="2613699"/>
              <a:ext cx="386915" cy="32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 descr="íì¼:lotte_current_emblem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321" y="4834259"/>
              <a:ext cx="416750" cy="298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0" descr="íì¼:SL_emblem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321" y="4415644"/>
              <a:ext cx="399183" cy="303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íì¼:HanwhaEagles_Brandlogo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970" y="3093340"/>
              <a:ext cx="453577" cy="28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4" descr="íì¼:KIATIGERS_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3974731"/>
              <a:ext cx="421665" cy="31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6" descr="íì¼:external/upload.wikimedia.org/1136px-KT_Wiz.sv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5669827"/>
              <a:ext cx="433579" cy="39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8" descr="íì¼:Twins_logo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970" y="5264492"/>
              <a:ext cx="439652" cy="35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0" descr="íì¼:NC_Emblem_Home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293" y="6163441"/>
              <a:ext cx="418778" cy="288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2" descr="íì¼:SKìì´ë²ì¤ ë¡ê³ 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045" y="2158219"/>
              <a:ext cx="333274" cy="33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99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en-US" altLang="ko-KR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83832" y="6112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역전률과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우승의 관계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55" y="657263"/>
            <a:ext cx="467481" cy="4674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866065" y="2131895"/>
            <a:ext cx="5301755" cy="285486"/>
          </a:xfrm>
          <a:prstGeom prst="rect">
            <a:avLst/>
          </a:prstGeom>
          <a:solidFill>
            <a:srgbClr val="E1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66065" y="2544459"/>
            <a:ext cx="4869707" cy="302646"/>
          </a:xfrm>
          <a:prstGeom prst="rect">
            <a:avLst/>
          </a:prstGeom>
          <a:solidFill>
            <a:srgbClr val="EC9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66065" y="2979485"/>
            <a:ext cx="4653683" cy="287416"/>
          </a:xfrm>
          <a:prstGeom prst="rect">
            <a:avLst/>
          </a:prstGeom>
          <a:solidFill>
            <a:srgbClr val="F8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866065" y="3414511"/>
            <a:ext cx="3861595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866065" y="3849537"/>
            <a:ext cx="3573563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866065" y="4284563"/>
            <a:ext cx="3285531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66065" y="4719589"/>
            <a:ext cx="3285531" cy="28741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66065" y="5154614"/>
            <a:ext cx="2778386" cy="303333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866065" y="5589640"/>
            <a:ext cx="2565451" cy="325507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66065" y="6024667"/>
            <a:ext cx="2347581" cy="29830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83832" y="1988840"/>
            <a:ext cx="165618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NC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SK</a:t>
            </a: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롯데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삼성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LG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넥센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두산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KT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한화</a:t>
            </a:r>
            <a:endParaRPr lang="en-US" altLang="ko-KR" sz="160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기아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5807968" y="1662599"/>
            <a:ext cx="6114957" cy="35937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smtClean="0"/>
              <a:t>0             2             4             6             8            10            12           14            16</a:t>
            </a:r>
            <a:endParaRPr lang="ko-KR" altLang="en-US" sz="1100"/>
          </a:p>
        </p:txBody>
      </p:sp>
      <p:cxnSp>
        <p:nvCxnSpPr>
          <p:cNvPr id="4" name="직선 연결선 3"/>
          <p:cNvCxnSpPr/>
          <p:nvPr/>
        </p:nvCxnSpPr>
        <p:spPr>
          <a:xfrm>
            <a:off x="5866065" y="1988840"/>
            <a:ext cx="0" cy="44781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7723" y="15718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 </a:t>
            </a: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시즌</a:t>
            </a:r>
            <a:r>
              <a:rPr lang="en-US" altLang="ko-KR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 순위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73" y="3045037"/>
            <a:ext cx="1004776" cy="1676918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997583" y="2073037"/>
            <a:ext cx="1656184" cy="4524315"/>
            <a:chOff x="997583" y="2073037"/>
            <a:chExt cx="1656184" cy="4524315"/>
          </a:xfrm>
        </p:grpSpPr>
        <p:sp>
          <p:nvSpPr>
            <p:cNvPr id="41" name="TextBox 40"/>
            <p:cNvSpPr txBox="1"/>
            <p:nvPr/>
          </p:nvSpPr>
          <p:spPr>
            <a:xfrm>
              <a:off x="997583" y="2073037"/>
              <a:ext cx="16561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SK</a:t>
              </a:r>
              <a:r>
                <a:rPr lang="ko-KR" altLang="en-US" sz="160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두산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한화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넥센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KIA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삼성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롯데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LG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KT</a:t>
              </a: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NC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</a:p>
          </p:txBody>
        </p:sp>
        <p:pic>
          <p:nvPicPr>
            <p:cNvPr id="42" name="Picture 4" descr="íì¼:Kiwoom_heroes_BI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83" y="3519017"/>
              <a:ext cx="392143" cy="29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íì¼:external/upload.wikimedia.org/1211px-Doosan_Bears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156" y="2613699"/>
              <a:ext cx="386915" cy="32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 descr="íì¼:lotte_current_emblem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321" y="4834259"/>
              <a:ext cx="416750" cy="298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0" descr="íì¼:SL_emblem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321" y="4415644"/>
              <a:ext cx="399183" cy="303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2" descr="íì¼:HanwhaEagles_Brandlogo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970" y="3093340"/>
              <a:ext cx="453577" cy="28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4" descr="íì¼:KIATIGERS_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3974731"/>
              <a:ext cx="421665" cy="31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6" descr="íì¼:external/upload.wikimedia.org/1136px-KT_Wiz.sv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5669827"/>
              <a:ext cx="433579" cy="39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8" descr="íì¼:Twins_logo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970" y="5264492"/>
              <a:ext cx="439652" cy="35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0" descr="íì¼:NC_Emblem_Home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293" y="6163441"/>
              <a:ext cx="418778" cy="288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2" descr="íì¼:SKìì´ë²ì¤ ë¡ê³ 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045" y="2158219"/>
              <a:ext cx="333274" cy="33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직사각형 47"/>
          <p:cNvSpPr/>
          <p:nvPr/>
        </p:nvSpPr>
        <p:spPr>
          <a:xfrm>
            <a:off x="0" y="-27384"/>
            <a:ext cx="12192000" cy="688538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2524792"/>
            <a:ext cx="12192000" cy="213343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역전률과 </a:t>
            </a:r>
            <a:r>
              <a:rPr lang="en-US" altLang="ko-KR" sz="3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2018 </a:t>
            </a:r>
            <a:r>
              <a:rPr lang="ko-KR" altLang="en-US" sz="3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시즌 팀 순위와의 관계를 분석한 결과</a:t>
            </a:r>
            <a:r>
              <a:rPr lang="en-US" altLang="ko-KR" sz="3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역전을 하는 비율은 팀 순위에 영향을 미치지 않는다</a:t>
            </a:r>
            <a:r>
              <a:rPr lang="en-US" altLang="ko-KR" sz="40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40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5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8" y="1864530"/>
            <a:ext cx="4572621" cy="33458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9496" y="1052831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평균 역전 </a:t>
            </a:r>
            <a:r>
              <a:rPr lang="ko-KR" altLang="en-US" sz="240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점수 </a:t>
            </a:r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8887" y="1022103"/>
            <a:ext cx="9361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smtClean="0">
                <a:solidFill>
                  <a:schemeClr val="bg1"/>
                </a:solidFill>
                <a:latin typeface="KoPub돋움체 Medium"/>
                <a:ea typeface="KoPub돋움체 Medium"/>
              </a:rPr>
              <a:t>05</a:t>
            </a:r>
            <a:endParaRPr lang="en-US" altLang="ko-KR" sz="2800">
              <a:solidFill>
                <a:schemeClr val="bg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5303912" y="3068960"/>
            <a:ext cx="677001" cy="536787"/>
          </a:xfrm>
          <a:prstGeom prst="rightArrow">
            <a:avLst/>
          </a:prstGeom>
          <a:solidFill>
            <a:srgbClr val="D9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791714" y="480240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6721550" y="1556792"/>
            <a:ext cx="667093" cy="3088280"/>
            <a:chOff x="6869067" y="1628800"/>
            <a:chExt cx="667093" cy="3088280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8" r="17899"/>
            <a:stretch/>
          </p:blipFill>
          <p:spPr>
            <a:xfrm>
              <a:off x="6869067" y="1628800"/>
              <a:ext cx="667093" cy="899764"/>
            </a:xfrm>
            <a:prstGeom prst="rect">
              <a:avLst/>
            </a:prstGeom>
          </p:spPr>
        </p:pic>
        <p:sp>
          <p:nvSpPr>
            <p:cNvPr id="69" name="직사각형 68"/>
            <p:cNvSpPr/>
            <p:nvPr/>
          </p:nvSpPr>
          <p:spPr>
            <a:xfrm>
              <a:off x="6888088" y="2348879"/>
              <a:ext cx="648072" cy="2368201"/>
            </a:xfrm>
            <a:prstGeom prst="rect">
              <a:avLst/>
            </a:prstGeom>
            <a:solidFill>
              <a:srgbClr val="4D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810001" y="238127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2.6</a:t>
            </a:r>
            <a:endParaRPr lang="ko-KR" altLang="en-US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831" y="4818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7619292" y="1818665"/>
            <a:ext cx="667093" cy="2826406"/>
            <a:chOff x="7586059" y="1354220"/>
            <a:chExt cx="667093" cy="2826406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8" r="17899"/>
            <a:stretch/>
          </p:blipFill>
          <p:spPr>
            <a:xfrm>
              <a:off x="7586059" y="1354220"/>
              <a:ext cx="667093" cy="899764"/>
            </a:xfrm>
            <a:prstGeom prst="rect">
              <a:avLst/>
            </a:prstGeom>
          </p:spPr>
        </p:pic>
        <p:sp>
          <p:nvSpPr>
            <p:cNvPr id="79" name="직사각형 78"/>
            <p:cNvSpPr/>
            <p:nvPr/>
          </p:nvSpPr>
          <p:spPr>
            <a:xfrm>
              <a:off x="7605080" y="2074299"/>
              <a:ext cx="648072" cy="2106327"/>
            </a:xfrm>
            <a:prstGeom prst="rect">
              <a:avLst/>
            </a:prstGeom>
            <a:solidFill>
              <a:srgbClr val="4D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72476" y="210511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2.4</a:t>
              </a:r>
              <a:endParaRPr lang="ko-KR" altLang="en-US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454770" y="2517063"/>
            <a:ext cx="667093" cy="2128008"/>
            <a:chOff x="6869067" y="1628800"/>
            <a:chExt cx="667093" cy="2088232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8" r="17899"/>
            <a:stretch/>
          </p:blipFill>
          <p:spPr>
            <a:xfrm>
              <a:off x="6869067" y="1628800"/>
              <a:ext cx="667093" cy="899764"/>
            </a:xfrm>
            <a:prstGeom prst="rect">
              <a:avLst/>
            </a:prstGeom>
          </p:spPr>
        </p:pic>
        <p:sp>
          <p:nvSpPr>
            <p:cNvPr id="85" name="직사각형 84"/>
            <p:cNvSpPr/>
            <p:nvPr/>
          </p:nvSpPr>
          <p:spPr>
            <a:xfrm>
              <a:off x="6888088" y="2348880"/>
              <a:ext cx="648072" cy="1368152"/>
            </a:xfrm>
            <a:prstGeom prst="rect">
              <a:avLst/>
            </a:prstGeom>
            <a:solidFill>
              <a:srgbClr val="4D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8538927" y="483434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76266" y="3267959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1.85</a:t>
            </a:r>
            <a:endParaRPr lang="ko-KR" altLang="en-US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9368859" y="2381277"/>
            <a:ext cx="667093" cy="2263794"/>
            <a:chOff x="6869067" y="1628800"/>
            <a:chExt cx="667093" cy="2263794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8" r="17899"/>
            <a:stretch/>
          </p:blipFill>
          <p:spPr>
            <a:xfrm>
              <a:off x="6869067" y="1628800"/>
              <a:ext cx="667093" cy="899764"/>
            </a:xfrm>
            <a:prstGeom prst="rect">
              <a:avLst/>
            </a:prstGeom>
          </p:spPr>
        </p:pic>
        <p:sp>
          <p:nvSpPr>
            <p:cNvPr id="91" name="직사각형 90"/>
            <p:cNvSpPr/>
            <p:nvPr/>
          </p:nvSpPr>
          <p:spPr>
            <a:xfrm>
              <a:off x="6888088" y="2348880"/>
              <a:ext cx="648072" cy="1543714"/>
            </a:xfrm>
            <a:prstGeom prst="rect">
              <a:avLst/>
            </a:prstGeom>
            <a:solidFill>
              <a:srgbClr val="4D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9390354" y="485030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55277" y="313217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1.9</a:t>
            </a:r>
            <a:endParaRPr lang="ko-KR" altLang="en-US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0252710" y="2165253"/>
            <a:ext cx="667093" cy="2479818"/>
            <a:chOff x="6869067" y="1628800"/>
            <a:chExt cx="667093" cy="2479818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8" r="17899"/>
            <a:stretch/>
          </p:blipFill>
          <p:spPr>
            <a:xfrm>
              <a:off x="6869067" y="1628800"/>
              <a:ext cx="667093" cy="899764"/>
            </a:xfrm>
            <a:prstGeom prst="rect">
              <a:avLst/>
            </a:prstGeom>
          </p:spPr>
        </p:pic>
        <p:sp>
          <p:nvSpPr>
            <p:cNvPr id="97" name="직사각형 96"/>
            <p:cNvSpPr/>
            <p:nvPr/>
          </p:nvSpPr>
          <p:spPr>
            <a:xfrm>
              <a:off x="6888088" y="2348880"/>
              <a:ext cx="648072" cy="1759738"/>
            </a:xfrm>
            <a:prstGeom prst="rect">
              <a:avLst/>
            </a:prstGeom>
            <a:solidFill>
              <a:srgbClr val="4D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274205" y="4866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11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339127" y="28853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2.2</a:t>
            </a:r>
            <a:endParaRPr lang="ko-KR" altLang="en-US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1117539" y="2782161"/>
            <a:ext cx="667093" cy="1864767"/>
            <a:chOff x="6869067" y="1628800"/>
            <a:chExt cx="667093" cy="1864767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8" r="17899"/>
            <a:stretch/>
          </p:blipFill>
          <p:spPr>
            <a:xfrm>
              <a:off x="6869067" y="1628800"/>
              <a:ext cx="667093" cy="899764"/>
            </a:xfrm>
            <a:prstGeom prst="rect">
              <a:avLst/>
            </a:prstGeom>
          </p:spPr>
        </p:pic>
        <p:sp>
          <p:nvSpPr>
            <p:cNvPr id="103" name="직사각형 102"/>
            <p:cNvSpPr/>
            <p:nvPr/>
          </p:nvSpPr>
          <p:spPr>
            <a:xfrm>
              <a:off x="6888088" y="2348880"/>
              <a:ext cx="648072" cy="1144687"/>
            </a:xfrm>
            <a:prstGeom prst="rect">
              <a:avLst/>
            </a:prstGeom>
            <a:solidFill>
              <a:srgbClr val="4D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1138300" y="486627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12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203223" y="357166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1.7</a:t>
            </a:r>
            <a:endParaRPr lang="ko-KR" altLang="en-US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7273" y="5882557"/>
            <a:ext cx="11157359" cy="642787"/>
            <a:chOff x="627273" y="5882557"/>
            <a:chExt cx="11157359" cy="642787"/>
          </a:xfrm>
        </p:grpSpPr>
        <p:sp>
          <p:nvSpPr>
            <p:cNvPr id="27" name="TextBox 26"/>
            <p:cNvSpPr txBox="1"/>
            <p:nvPr/>
          </p:nvSpPr>
          <p:spPr>
            <a:xfrm>
              <a:off x="627273" y="5882557"/>
              <a:ext cx="11089232" cy="550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7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회부터 </a:t>
              </a: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12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회까지 역전을 한 경우의 점수 차를 분석한 결과</a:t>
              </a: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평균 </a:t>
              </a: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점 정도로 역전하는 것을 확인</a:t>
              </a:r>
              <a:endParaRPr lang="en-US" altLang="ko-KR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695400" y="6525344"/>
              <a:ext cx="1108923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9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1" grpId="0"/>
      <p:bldP spid="76" grpId="0"/>
      <p:bldP spid="82" grpId="0"/>
      <p:bldP spid="88" grpId="0"/>
      <p:bldP spid="94" grpId="0"/>
      <p:bldP spid="10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-1" y="-99392"/>
            <a:ext cx="12192001" cy="697188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5301678" cy="769441"/>
            <a:chOff x="536211" y="4423530"/>
            <a:chExt cx="5301678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04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40607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프로젝트 분석 결과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1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6" y="4975096"/>
            <a:ext cx="5981700" cy="1238250"/>
          </a:xfrm>
          <a:prstGeom prst="rect">
            <a:avLst/>
          </a:prstGeom>
        </p:spPr>
      </p:pic>
      <p:sp>
        <p:nvSpPr>
          <p:cNvPr id="136" name="직사각형 135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/>
                <a:ea typeface="KoPub돋움체 Light"/>
              </a:rPr>
              <a:t>01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/>
              <a:ea typeface="KoPub돋움체 Ligh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3556" y="162074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프로젝트 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1084443"/>
            <a:ext cx="6448425" cy="1905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19864" y="1477275"/>
            <a:ext cx="2437905" cy="432048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529060" y="3213177"/>
            <a:ext cx="7400925" cy="1617702"/>
            <a:chOff x="4493292" y="2875032"/>
            <a:chExt cx="7400925" cy="161770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3292" y="2875032"/>
              <a:ext cx="7400925" cy="131445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96400" y="4245084"/>
              <a:ext cx="2019300" cy="247650"/>
            </a:xfrm>
            <a:prstGeom prst="rect">
              <a:avLst/>
            </a:prstGeom>
          </p:spPr>
        </p:pic>
      </p:grpSp>
      <p:cxnSp>
        <p:nvCxnSpPr>
          <p:cNvPr id="18" name="직선 연결선 17"/>
          <p:cNvCxnSpPr/>
          <p:nvPr/>
        </p:nvCxnSpPr>
        <p:spPr>
          <a:xfrm>
            <a:off x="4691608" y="3983169"/>
            <a:ext cx="25202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47976" y="5161007"/>
            <a:ext cx="2060042" cy="433214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767" y="5165596"/>
            <a:ext cx="5505450" cy="10477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456040" y="5121009"/>
            <a:ext cx="2271331" cy="353219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082164" y="1814937"/>
            <a:ext cx="0" cy="3918319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349432" y="2440267"/>
            <a:ext cx="49103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0" smtClean="0">
                <a:latin typeface="KoPub돋움체 Light"/>
                <a:ea typeface="KoPub돋움체 Light"/>
                <a:cs typeface="Times New Roman"/>
              </a:rPr>
              <a:t>역전의 발생 빈도가 팀 순위에 영향을 미치는지에 대해 분석한 결과</a:t>
            </a:r>
            <a:r>
              <a:rPr lang="en-US" altLang="ko-KR" b="0" smtClean="0">
                <a:latin typeface="KoPub돋움체 Light"/>
                <a:ea typeface="KoPub돋움체 Light"/>
                <a:cs typeface="Times New Roman"/>
              </a:rPr>
              <a:t>, </a:t>
            </a:r>
            <a:r>
              <a:rPr lang="ko-KR" altLang="en-US" b="1" smtClean="0">
                <a:solidFill>
                  <a:srgbClr val="C00000"/>
                </a:solidFill>
                <a:latin typeface="KoPub돋움체 Light"/>
                <a:ea typeface="KoPub돋움체 Light"/>
                <a:cs typeface="Times New Roman"/>
              </a:rPr>
              <a:t>역전의 발생이 팀 성적에 </a:t>
            </a:r>
            <a:endParaRPr lang="en-US" altLang="ko-KR" b="1" smtClean="0">
              <a:solidFill>
                <a:srgbClr val="C00000"/>
              </a:solidFill>
              <a:latin typeface="KoPub돋움체 Light"/>
              <a:ea typeface="KoPub돋움체 Light"/>
              <a:cs typeface="Times New Roman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1" smtClean="0">
                <a:solidFill>
                  <a:srgbClr val="C00000"/>
                </a:solidFill>
                <a:latin typeface="KoPub돋움체 Light"/>
                <a:ea typeface="KoPub돋움체 Light"/>
                <a:cs typeface="Times New Roman"/>
              </a:rPr>
              <a:t>영향을 미치지 않는 것</a:t>
            </a:r>
            <a:r>
              <a:rPr lang="ko-KR" altLang="en-US" b="0" smtClean="0">
                <a:latin typeface="KoPub돋움체 Light"/>
                <a:ea typeface="KoPub돋움체 Light"/>
                <a:cs typeface="Times New Roman"/>
              </a:rPr>
              <a:t>으로 파악 됨</a:t>
            </a:r>
            <a:r>
              <a:rPr lang="en-US" altLang="ko-KR" b="0" smtClean="0">
                <a:latin typeface="KoPub돋움체 Light"/>
                <a:ea typeface="KoPub돋움체 Light"/>
                <a:cs typeface="Times New Roman"/>
              </a:rPr>
              <a:t>.</a:t>
            </a:r>
            <a:endParaRPr lang="ko-KR" altLang="en-US" b="0">
              <a:latin typeface="KoPub돋움체 Light"/>
              <a:ea typeface="KoPub돋움체 Light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41596" y="4005064"/>
            <a:ext cx="488660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mtClean="0">
                <a:latin typeface="KoPub돋움체 Light"/>
                <a:ea typeface="KoPub돋움체 Light"/>
              </a:rPr>
              <a:t>경기 후반</a:t>
            </a:r>
            <a:r>
              <a:rPr lang="en-US" altLang="ko-KR" smtClean="0">
                <a:latin typeface="KoPub돋움체 Light"/>
                <a:ea typeface="KoPub돋움체 Light"/>
              </a:rPr>
              <a:t>(7</a:t>
            </a:r>
            <a:r>
              <a:rPr lang="ko-KR" altLang="en-US" smtClean="0">
                <a:latin typeface="KoPub돋움체 Light"/>
                <a:ea typeface="KoPub돋움체 Light"/>
              </a:rPr>
              <a:t>회</a:t>
            </a:r>
            <a:r>
              <a:rPr lang="en-US" altLang="ko-KR" smtClean="0">
                <a:latin typeface="KoPub돋움체 Light"/>
                <a:ea typeface="KoPub돋움체 Light"/>
              </a:rPr>
              <a:t>~)</a:t>
            </a:r>
            <a:r>
              <a:rPr lang="ko-KR" altLang="en-US" smtClean="0">
                <a:latin typeface="KoPub돋움체 Light"/>
                <a:ea typeface="KoPub돋움체 Light"/>
              </a:rPr>
              <a:t>에 나타나는 역전의 정도를 </a:t>
            </a:r>
            <a:endParaRPr lang="en-US" altLang="ko-KR" smtClean="0">
              <a:latin typeface="KoPub돋움체 Light"/>
              <a:ea typeface="KoPub돋움체 Ligh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</a:rPr>
              <a:t>분석해 본 결과</a:t>
            </a:r>
            <a:r>
              <a:rPr lang="en-US" altLang="ko-KR" smtClean="0">
                <a:latin typeface="KoPub돋움체 Light"/>
                <a:ea typeface="KoPub돋움체 Light"/>
              </a:rPr>
              <a:t>, </a:t>
            </a:r>
            <a:r>
              <a:rPr lang="ko-KR" altLang="en-US" b="1" smtClean="0">
                <a:solidFill>
                  <a:srgbClr val="C00000"/>
                </a:solidFill>
                <a:latin typeface="KoPub돋움체 Light"/>
                <a:ea typeface="KoPub돋움체 Light"/>
              </a:rPr>
              <a:t>평균 </a:t>
            </a:r>
            <a:r>
              <a:rPr lang="en-US" altLang="ko-KR" b="1" smtClean="0">
                <a:solidFill>
                  <a:srgbClr val="C00000"/>
                </a:solidFill>
                <a:latin typeface="KoPub돋움체 Light"/>
                <a:ea typeface="KoPub돋움체 Light"/>
              </a:rPr>
              <a:t>2</a:t>
            </a:r>
            <a:r>
              <a:rPr lang="ko-KR" altLang="en-US" b="1" smtClean="0">
                <a:solidFill>
                  <a:srgbClr val="C00000"/>
                </a:solidFill>
                <a:latin typeface="KoPub돋움체 Light"/>
                <a:ea typeface="KoPub돋움체 Light"/>
              </a:rPr>
              <a:t>점 </a:t>
            </a:r>
            <a:r>
              <a:rPr lang="ko-KR" altLang="en-US" smtClean="0">
                <a:latin typeface="KoPub돋움체 Light"/>
                <a:ea typeface="KoPub돋움체 Light"/>
              </a:rPr>
              <a:t>정도의 점수 차로 </a:t>
            </a:r>
            <a:endParaRPr lang="en-US" altLang="ko-KR" smtClean="0">
              <a:latin typeface="KoPub돋움체 Light"/>
              <a:ea typeface="KoPub돋움체 Ligh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</a:rPr>
              <a:t>역전하는 것을 파악함</a:t>
            </a:r>
            <a:r>
              <a:rPr lang="en-US" altLang="ko-KR" smtClean="0">
                <a:latin typeface="KoPub돋움체 Light"/>
                <a:ea typeface="KoPub돋움체 Light"/>
              </a:rPr>
              <a:t>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45964" y="2439131"/>
            <a:ext cx="5236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투수의 가치를 나타내는 가장 유리한 변수인</a:t>
            </a:r>
            <a:r>
              <a:rPr lang="ko-KR" altLang="en-US">
                <a:latin typeface="KoPub돋움체 Light"/>
                <a:ea typeface="KoPub돋움체 Light"/>
                <a:cs typeface="Times New Roman"/>
              </a:rPr>
              <a:t> </a:t>
            </a:r>
            <a:endParaRPr lang="en-US" altLang="ko-KR" smtClean="0">
              <a:latin typeface="KoPub돋움체 Light"/>
              <a:ea typeface="KoPub돋움체 Light"/>
              <a:cs typeface="Times New Roman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mtClean="0">
                <a:latin typeface="KoPub돋움체 Light"/>
                <a:ea typeface="KoPub돋움체 Light"/>
                <a:cs typeface="Times New Roman"/>
              </a:rPr>
              <a:t>WAR(</a:t>
            </a: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대체선수대비승수</a:t>
            </a:r>
            <a:r>
              <a:rPr lang="en-US" altLang="ko-KR" smtClean="0">
                <a:latin typeface="KoPub돋움체 Light"/>
                <a:ea typeface="KoPub돋움체 Light"/>
                <a:cs typeface="Times New Roman"/>
              </a:rPr>
              <a:t>)</a:t>
            </a: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에 </a:t>
            </a:r>
            <a:endParaRPr lang="en-US" altLang="ko-KR" smtClean="0">
              <a:latin typeface="KoPub돋움체 Light"/>
              <a:ea typeface="KoPub돋움체 Light"/>
              <a:cs typeface="Times New Roman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영향을 미치는 변수를 분석한 결과</a:t>
            </a:r>
            <a:r>
              <a:rPr lang="en-US" altLang="ko-KR" smtClean="0">
                <a:latin typeface="KoPub돋움체 Light"/>
                <a:ea typeface="KoPub돋움체 Light"/>
                <a:cs typeface="Times New Roman"/>
              </a:rPr>
              <a:t>,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b="1" smtClean="0">
                <a:solidFill>
                  <a:srgbClr val="C00000"/>
                </a:solidFill>
                <a:latin typeface="KoPub돋움체 Light"/>
                <a:ea typeface="KoPub돋움체 Light"/>
                <a:cs typeface="Times New Roman"/>
              </a:rPr>
              <a:t>자책 유도 능력</a:t>
            </a: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과 </a:t>
            </a:r>
            <a:r>
              <a:rPr lang="ko-KR" altLang="en-US" b="1" smtClean="0">
                <a:solidFill>
                  <a:srgbClr val="C00000"/>
                </a:solidFill>
                <a:latin typeface="KoPub돋움체 Light"/>
                <a:ea typeface="KoPub돋움체 Light"/>
                <a:cs typeface="Times New Roman"/>
              </a:rPr>
              <a:t>실점 가능성</a:t>
            </a: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이 낮을수록</a:t>
            </a:r>
            <a:r>
              <a:rPr lang="en-US" altLang="ko-KR" smtClean="0">
                <a:latin typeface="KoPub돋움체 Light"/>
                <a:ea typeface="KoPub돋움체 Light"/>
                <a:cs typeface="Times New Roman"/>
              </a:rPr>
              <a:t>,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b="1" smtClean="0">
                <a:solidFill>
                  <a:srgbClr val="002060"/>
                </a:solidFill>
                <a:latin typeface="KoPub돋움체 Light"/>
                <a:ea typeface="KoPub돋움체 Light"/>
                <a:cs typeface="Times New Roman"/>
              </a:rPr>
              <a:t>삼진을 잡는 능력</a:t>
            </a: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이 클수록 </a:t>
            </a:r>
            <a:endParaRPr lang="en-US" altLang="ko-KR" smtClean="0">
              <a:latin typeface="KoPub돋움체 Light"/>
              <a:ea typeface="KoPub돋움체 Light"/>
              <a:cs typeface="Times New Roman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선수의 가치가 높아지는 것을 알 수 있음</a:t>
            </a:r>
            <a:r>
              <a:rPr lang="en-US" altLang="ko-KR" smtClean="0">
                <a:latin typeface="KoPub돋움체 Light"/>
                <a:ea typeface="KoPub돋움체 Light"/>
                <a:cs typeface="Times New Roman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2175" y="1340768"/>
            <a:ext cx="458082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smtClean="0">
                <a:solidFill>
                  <a:schemeClr val="bg1"/>
                </a:solidFill>
                <a:latin typeface="KoPub돋움체 Medium"/>
                <a:ea typeface="KoPub돋움체 Medium"/>
              </a:rPr>
              <a:t>선발 투수 능력 지수 </a:t>
            </a:r>
            <a:endParaRPr lang="ko-KR" altLang="en-US" sz="2400" spc="-150">
              <a:solidFill>
                <a:schemeClr val="bg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4212" y="1347915"/>
            <a:ext cx="458082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smtClean="0">
                <a:solidFill>
                  <a:schemeClr val="bg1"/>
                </a:solidFill>
                <a:latin typeface="KoPub돋움체 Medium"/>
                <a:ea typeface="KoPub돋움체 Medium"/>
              </a:rPr>
              <a:t>역전 발생의 정도</a:t>
            </a:r>
            <a:endParaRPr lang="ko-KR" altLang="en-US" sz="2400" spc="-150">
              <a:solidFill>
                <a:schemeClr val="bg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1" name="직사각형 20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150562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63752" y="1129523"/>
            <a:ext cx="458082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smtClean="0">
                <a:solidFill>
                  <a:schemeClr val="bg1"/>
                </a:solidFill>
                <a:latin typeface="KoPub돋움체 Medium"/>
                <a:ea typeface="KoPub돋움체 Medium"/>
              </a:rPr>
              <a:t>역전 발생의 정도</a:t>
            </a:r>
            <a:endParaRPr lang="ko-KR" altLang="en-US" sz="2400" spc="-150">
              <a:solidFill>
                <a:schemeClr val="bg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1" name="직사각형 20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0FE5785-B524-419D-B349-2C42A2601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" t="6883" r="3795" b="10333"/>
          <a:stretch/>
        </p:blipFill>
        <p:spPr>
          <a:xfrm>
            <a:off x="263352" y="2132856"/>
            <a:ext cx="5636457" cy="41764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BF438CE9-7EFE-439F-972B-12F338F75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0" t="6575" r="4682" b="9167"/>
          <a:stretch/>
        </p:blipFill>
        <p:spPr>
          <a:xfrm>
            <a:off x="6183506" y="2060848"/>
            <a:ext cx="5722995" cy="4320480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53B69D65-EB74-48A7-BBED-E86507A2DF93}"/>
              </a:ext>
            </a:extLst>
          </p:cNvPr>
          <p:cNvSpPr/>
          <p:nvPr/>
        </p:nvSpPr>
        <p:spPr>
          <a:xfrm>
            <a:off x="4007768" y="3486306"/>
            <a:ext cx="720080" cy="72008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60F5FF86-8E8E-4CEC-96FC-A57A74910DF6}"/>
              </a:ext>
            </a:extLst>
          </p:cNvPr>
          <p:cNvSpPr/>
          <p:nvPr/>
        </p:nvSpPr>
        <p:spPr>
          <a:xfrm>
            <a:off x="10560496" y="3645024"/>
            <a:ext cx="648072" cy="72008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A5CF502B-EB4A-4E75-A8F1-02F87AE259A2}"/>
              </a:ext>
            </a:extLst>
          </p:cNvPr>
          <p:cNvSpPr/>
          <p:nvPr/>
        </p:nvSpPr>
        <p:spPr>
          <a:xfrm>
            <a:off x="8904312" y="4311722"/>
            <a:ext cx="648073" cy="701454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32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0" y="-171400"/>
            <a:ext cx="12192001" cy="703551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2767331" cy="769441"/>
            <a:chOff x="536211" y="4423530"/>
            <a:chExt cx="2767331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05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15263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한계점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9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05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한계점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1753" y="1416690"/>
            <a:ext cx="4185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mtClean="0">
                <a:latin typeface="KoPub돋움체 Medium"/>
                <a:ea typeface="KoPub돋움체 Medium"/>
              </a:rPr>
              <a:t>분석에 필요한 데이터의 부족</a:t>
            </a:r>
            <a:endParaRPr lang="ko-KR" altLang="en-US" sz="2800" b="1">
              <a:latin typeface="KoPub돋움체 Medium"/>
              <a:ea typeface="KoPub돋움체 Mediu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755" y="4153769"/>
            <a:ext cx="286535" cy="77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60000"/>
              </a:lnSpc>
              <a:spcAft>
                <a:spcPts val="800"/>
              </a:spcAft>
              <a:defRPr/>
            </a:pPr>
            <a:endParaRPr lang="ko-KR" altLang="en-US" sz="2800" b="1">
              <a:latin typeface="KoPub돋움체 Medium"/>
              <a:ea typeface="KoPub돋움체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71753" y="2276872"/>
            <a:ext cx="9721080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lnSpc>
                <a:spcPct val="160000"/>
              </a:lnSpc>
              <a:spcAft>
                <a:spcPts val="800"/>
              </a:spcAft>
              <a:buFont typeface="Wingdings"/>
              <a:buChar char="è"/>
              <a:defRPr/>
            </a:pPr>
            <a:r>
              <a:rPr lang="ko-KR" altLang="en-US" sz="2000" smtClean="0">
                <a:latin typeface="KoPub돋움체 Medium"/>
                <a:ea typeface="KoPub돋움체 Medium"/>
              </a:rPr>
              <a:t>분석에 필요한 변수인 </a:t>
            </a:r>
            <a:r>
              <a:rPr lang="en-US" altLang="ko-KR" sz="2000" smtClean="0">
                <a:latin typeface="KoPub돋움체 Medium"/>
                <a:ea typeface="KoPub돋움체 Medium"/>
              </a:rPr>
              <a:t>P/IP(</a:t>
            </a:r>
            <a:r>
              <a:rPr lang="ko-KR" altLang="en-US" sz="2000" smtClean="0">
                <a:latin typeface="KoPub돋움체 Medium"/>
                <a:ea typeface="KoPub돋움체 Medium"/>
              </a:rPr>
              <a:t>이닝당 투구 수</a:t>
            </a:r>
            <a:r>
              <a:rPr lang="en-US" altLang="ko-KR" sz="2000" smtClean="0">
                <a:latin typeface="KoPub돋움체 Medium"/>
                <a:ea typeface="KoPub돋움체 Medium"/>
              </a:rPr>
              <a:t>), H/9(</a:t>
            </a:r>
            <a:r>
              <a:rPr lang="ko-KR" altLang="en-US" sz="2000" smtClean="0">
                <a:latin typeface="KoPub돋움체 Medium"/>
                <a:ea typeface="KoPub돋움체 Medium"/>
              </a:rPr>
              <a:t>이닝당 안타</a:t>
            </a:r>
            <a:r>
              <a:rPr lang="en-US" altLang="ko-KR" sz="2000" smtClean="0">
                <a:latin typeface="KoPub돋움체 Medium"/>
                <a:ea typeface="KoPub돋움체 Medium"/>
              </a:rPr>
              <a:t>), GO/VO(</a:t>
            </a:r>
            <a:r>
              <a:rPr lang="ko-KR" altLang="en-US" sz="2000" smtClean="0">
                <a:latin typeface="KoPub돋움체 Medium"/>
                <a:ea typeface="KoPub돋움체 Medium"/>
              </a:rPr>
              <a:t>땅볼</a:t>
            </a:r>
            <a:r>
              <a:rPr lang="en-US" altLang="ko-KR" sz="2000" smtClean="0">
                <a:latin typeface="KoPub돋움체 Medium"/>
                <a:ea typeface="KoPub돋움체 Medium"/>
              </a:rPr>
              <a:t>-</a:t>
            </a:r>
            <a:r>
              <a:rPr lang="ko-KR" altLang="en-US" sz="2000" smtClean="0">
                <a:latin typeface="KoPub돋움체 Medium"/>
                <a:ea typeface="KoPub돋움체 Medium"/>
              </a:rPr>
              <a:t>볼넷 비율</a:t>
            </a:r>
            <a:r>
              <a:rPr lang="en-US" altLang="ko-KR" sz="2000" smtClean="0">
                <a:latin typeface="KoPub돋움체 Medium"/>
                <a:ea typeface="KoPub돋움체 Medium"/>
              </a:rPr>
              <a:t>)</a:t>
            </a:r>
          </a:p>
          <a:p>
            <a:pPr lvl="0">
              <a:lnSpc>
                <a:spcPct val="160000"/>
              </a:lnSpc>
              <a:spcAft>
                <a:spcPts val="800"/>
              </a:spcAft>
              <a:defRPr/>
            </a:pPr>
            <a:r>
              <a:rPr lang="en-US" altLang="ko-KR" sz="2000" smtClean="0">
                <a:latin typeface="KoPub돋움체 Medium"/>
                <a:ea typeface="KoPub돋움체 Medium"/>
              </a:rPr>
              <a:t>     </a:t>
            </a:r>
            <a:r>
              <a:rPr lang="ko-KR" altLang="en-US" sz="2000" smtClean="0">
                <a:latin typeface="KoPub돋움체 Medium"/>
                <a:ea typeface="KoPub돋움체 Medium"/>
              </a:rPr>
              <a:t>등 해당 변수에 대한 데이터를 구하지 못함</a:t>
            </a:r>
            <a:r>
              <a:rPr lang="en-US" altLang="ko-KR" sz="2000" smtClean="0">
                <a:latin typeface="KoPub돋움체 Medium"/>
                <a:ea typeface="KoPub돋움체 Medium"/>
              </a:rPr>
              <a:t>.</a:t>
            </a:r>
          </a:p>
          <a:p>
            <a:pPr lvl="0" indent="-342900">
              <a:lnSpc>
                <a:spcPct val="160000"/>
              </a:lnSpc>
              <a:spcAft>
                <a:spcPts val="800"/>
              </a:spcAft>
              <a:buFont typeface="Wingdings"/>
              <a:buChar char="è"/>
              <a:defRPr/>
            </a:pPr>
            <a:r>
              <a:rPr lang="ko-KR" altLang="en-US" sz="2000" smtClean="0">
                <a:latin typeface="KoPub돋움체 Medium"/>
                <a:ea typeface="KoPub돋움체 Medium"/>
              </a:rPr>
              <a:t>역전 </a:t>
            </a:r>
            <a:r>
              <a:rPr lang="ko-KR" altLang="en-US" sz="2000" smtClean="0">
                <a:latin typeface="KoPub돋움체 Medium"/>
                <a:ea typeface="KoPub돋움체 Medium"/>
              </a:rPr>
              <a:t>데이터의 기간이 </a:t>
            </a:r>
            <a:r>
              <a:rPr lang="en-US" altLang="ko-KR" sz="2000" smtClean="0">
                <a:latin typeface="KoPub돋움체 Medium"/>
                <a:ea typeface="KoPub돋움체 Medium"/>
              </a:rPr>
              <a:t>2017 – 2019 </a:t>
            </a:r>
            <a:r>
              <a:rPr lang="ko-KR" altLang="en-US" sz="2000" smtClean="0">
                <a:latin typeface="KoPub돋움체 Medium"/>
                <a:ea typeface="KoPub돋움체 Medium"/>
              </a:rPr>
              <a:t>시즌으로 한정되었으므로</a:t>
            </a:r>
            <a:r>
              <a:rPr lang="en-US" altLang="ko-KR" sz="2000" smtClean="0">
                <a:latin typeface="KoPub돋움체 Medium"/>
                <a:ea typeface="KoPub돋움체 Medium"/>
              </a:rPr>
              <a:t>, </a:t>
            </a:r>
            <a:r>
              <a:rPr lang="ko-KR" altLang="en-US" sz="2000" smtClean="0">
                <a:latin typeface="KoPub돋움체 Medium"/>
                <a:ea typeface="KoPub돋움체 Medium"/>
              </a:rPr>
              <a:t>기간의 폭이 짧아 </a:t>
            </a:r>
            <a:r>
              <a:rPr lang="ko-KR" altLang="en-US" sz="2000" smtClean="0">
                <a:latin typeface="KoPub돋움체 Medium"/>
                <a:ea typeface="KoPub돋움체 Medium"/>
              </a:rPr>
              <a:t>전체적인</a:t>
            </a:r>
            <a:endParaRPr lang="en-US" altLang="ko-KR" sz="2000" smtClean="0">
              <a:latin typeface="KoPub돋움체 Medium"/>
              <a:ea typeface="KoPub돋움체 Medium"/>
            </a:endParaRPr>
          </a:p>
          <a:p>
            <a:pPr lvl="0">
              <a:lnSpc>
                <a:spcPct val="160000"/>
              </a:lnSpc>
              <a:spcAft>
                <a:spcPts val="800"/>
              </a:spcAft>
              <a:defRPr/>
            </a:pPr>
            <a:r>
              <a:rPr lang="en-US" altLang="ko-KR" sz="2000">
                <a:latin typeface="KoPub돋움체 Medium"/>
                <a:ea typeface="KoPub돋움체 Medium"/>
              </a:rPr>
              <a:t> </a:t>
            </a:r>
            <a:r>
              <a:rPr lang="en-US" altLang="ko-KR" sz="2000" smtClean="0">
                <a:latin typeface="KoPub돋움체 Medium"/>
                <a:ea typeface="KoPub돋움체 Medium"/>
              </a:rPr>
              <a:t>    </a:t>
            </a:r>
            <a:r>
              <a:rPr lang="ko-KR" altLang="en-US" sz="2000" smtClean="0">
                <a:latin typeface="KoPub돋움체 Medium"/>
                <a:ea typeface="KoPub돋움체 Medium"/>
              </a:rPr>
              <a:t>팀별 </a:t>
            </a:r>
            <a:r>
              <a:rPr lang="ko-KR" altLang="en-US" sz="2000" smtClean="0">
                <a:latin typeface="KoPub돋움체 Medium"/>
                <a:ea typeface="KoPub돋움체 Medium"/>
              </a:rPr>
              <a:t>추세를 보지 못함</a:t>
            </a:r>
            <a:r>
              <a:rPr lang="en-US" altLang="ko-KR" sz="2000" smtClean="0">
                <a:latin typeface="KoPub돋움체 Medium"/>
                <a:ea typeface="KoPub돋움체 Medium"/>
              </a:rPr>
              <a:t>.</a:t>
            </a:r>
          </a:p>
          <a:p>
            <a:pPr lvl="0" indent="-342900">
              <a:lnSpc>
                <a:spcPct val="160000"/>
              </a:lnSpc>
              <a:spcAft>
                <a:spcPts val="800"/>
              </a:spcAft>
              <a:buFont typeface="Wingdings"/>
              <a:buChar char="è"/>
              <a:defRPr/>
            </a:pPr>
            <a:r>
              <a:rPr lang="en-US" altLang="ko-KR" sz="2000" smtClean="0">
                <a:latin typeface="KoPub돋움체 Medium"/>
                <a:ea typeface="KoPub돋움체 Medium"/>
              </a:rPr>
              <a:t> </a:t>
            </a:r>
            <a:r>
              <a:rPr lang="ko-KR" altLang="en-US" sz="2000" smtClean="0">
                <a:latin typeface="KoPub돋움체 Medium"/>
                <a:ea typeface="KoPub돋움체 Medium"/>
              </a:rPr>
              <a:t>해당 변수에 대한 데이터를 보완하는 것이 가능하다면 분석을 실행하고 해석하는데 더 </a:t>
            </a:r>
            <a:r>
              <a:rPr lang="ko-KR" altLang="en-US" sz="2000" smtClean="0">
                <a:latin typeface="KoPub돋움체 Medium"/>
                <a:ea typeface="KoPub돋움체 Medium"/>
              </a:rPr>
              <a:t>좋은</a:t>
            </a:r>
            <a:endParaRPr lang="en-US" altLang="ko-KR" sz="2000" smtClean="0">
              <a:latin typeface="KoPub돋움체 Medium"/>
              <a:ea typeface="KoPub돋움체 Medium"/>
            </a:endParaRPr>
          </a:p>
          <a:p>
            <a:pPr lvl="0">
              <a:lnSpc>
                <a:spcPct val="160000"/>
              </a:lnSpc>
              <a:spcAft>
                <a:spcPts val="800"/>
              </a:spcAft>
              <a:defRPr/>
            </a:pPr>
            <a:r>
              <a:rPr lang="en-US" altLang="ko-KR" sz="2000">
                <a:latin typeface="KoPub돋움체 Medium"/>
                <a:ea typeface="KoPub돋움체 Medium"/>
              </a:rPr>
              <a:t> </a:t>
            </a:r>
            <a:r>
              <a:rPr lang="en-US" altLang="ko-KR" sz="2000" smtClean="0">
                <a:latin typeface="KoPub돋움체 Medium"/>
                <a:ea typeface="KoPub돋움체 Medium"/>
              </a:rPr>
              <a:t>     </a:t>
            </a:r>
            <a:r>
              <a:rPr lang="ko-KR" altLang="en-US" sz="2000" smtClean="0">
                <a:latin typeface="KoPub돋움체 Medium"/>
                <a:ea typeface="KoPub돋움체 Medium"/>
              </a:rPr>
              <a:t>결과를 </a:t>
            </a:r>
            <a:r>
              <a:rPr lang="ko-KR" altLang="en-US" sz="2000" smtClean="0">
                <a:latin typeface="KoPub돋움체 Medium"/>
                <a:ea typeface="KoPub돋움체 Medium"/>
              </a:rPr>
              <a:t>얻을 것으로 기대 됨</a:t>
            </a:r>
            <a:r>
              <a:rPr lang="en-US" altLang="ko-KR" sz="2000" smtClean="0">
                <a:latin typeface="KoPub돋움체 Medium"/>
                <a:ea typeface="KoPub돋움체 Medium"/>
              </a:rPr>
              <a:t>.</a:t>
            </a:r>
            <a:endParaRPr lang="ko-KR" altLang="en-US" sz="2000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741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05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참고문헌</a:t>
            </a: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17458"/>
            <a:ext cx="1736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mtClean="0">
                <a:latin typeface="KoPub돋움체 Medium"/>
                <a:ea typeface="KoPub돋움체 Medium"/>
              </a:rPr>
              <a:t>[</a:t>
            </a:r>
            <a:r>
              <a:rPr lang="ko-KR" altLang="en-US" sz="2800" b="1" smtClean="0">
                <a:latin typeface="KoPub돋움체 Medium"/>
                <a:ea typeface="KoPub돋움체 Medium"/>
              </a:rPr>
              <a:t>참고 문헌</a:t>
            </a:r>
            <a:r>
              <a:rPr lang="en-US" altLang="ko-KR" sz="2800" b="1" smtClean="0">
                <a:latin typeface="KoPub돋움체 Medium"/>
                <a:ea typeface="KoPub돋움체 Medium"/>
              </a:rPr>
              <a:t>]</a:t>
            </a:r>
            <a:endParaRPr lang="ko-KR" altLang="en-US" sz="2800" b="1">
              <a:latin typeface="KoPub돋움체 Medium"/>
              <a:ea typeface="KoPub돋움체 Mediu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755" y="4153769"/>
            <a:ext cx="286535" cy="77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60000"/>
              </a:lnSpc>
              <a:spcAft>
                <a:spcPts val="800"/>
              </a:spcAft>
              <a:defRPr/>
            </a:pPr>
            <a:endParaRPr lang="ko-KR" altLang="en-US" sz="2800" b="1">
              <a:latin typeface="KoPub돋움체 Medium"/>
              <a:ea typeface="KoPub돋움체 Mediu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5360" y="1700808"/>
            <a:ext cx="112100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이재영 외 1인, 「한국프로야구에서 타자능력지수 제안 – 대체선수대비승수(WAR)을 중심으로」, </a:t>
            </a:r>
            <a:endParaRPr lang="en-US" altLang="ko-KR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『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한국데이터정보과학회지』, NO.29, 2016, 1271-1281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김현규, 「한국프로야구에서 타자의 타격능력지수와 선발투수의 투수능력지수 제안」, </a:t>
            </a:r>
            <a:endParaRPr lang="en-US" altLang="ko-KR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영남대학교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대학원 석사학위 논문, </a:t>
            </a: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endParaRPr lang="en-US" altLang="ko-KR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신규식 외 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「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프로그램을 이용한 한국프로야구의 승리 요인과 패턴 분석」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『2014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대한 산업 공학회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』,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한국경영과학회 춘계공동학술대회 논문집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서영진 외 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「기계학습 기법을 이용한 한국프로야구 승패 예측 모델」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『Journal of The Korea Society of Computer and Information』, Vol.24 No.2, pp.17-24, February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이장택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「한국프로야구에서 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FIP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계수의 추정」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『Journal of The Korean Data Information Science Society 2017』, 28(3), 625-633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김주희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「데이터 분석을 위한 프로 야구 기록 예측 모델 및 시각화 도구」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한양대학교 대학원 석사학위 논문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2017 </a:t>
            </a:r>
            <a:r>
              <a:rPr lang="en-US" altLang="ko-KR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en-US" altLang="ko-KR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13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0" y="-171400"/>
            <a:ext cx="12192001" cy="703398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2815421" cy="769441"/>
            <a:chOff x="536211" y="4423530"/>
            <a:chExt cx="2815421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06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15744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Q &amp; A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1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" name="직사각형 616">
            <a:extLst>
              <a:ext uri="{FF2B5EF4-FFF2-40B4-BE49-F238E27FC236}">
                <a16:creationId xmlns="" xmlns:a16="http://schemas.microsoft.com/office/drawing/2014/main" id="{0F52113B-BF61-40B1-B3B1-4F4915DE7F48}"/>
              </a:ext>
            </a:extLst>
          </p:cNvPr>
          <p:cNvSpPr/>
          <p:nvPr/>
        </p:nvSpPr>
        <p:spPr>
          <a:xfrm>
            <a:off x="-96688" y="-27384"/>
            <a:ext cx="12288688" cy="69755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618" name="TextBox 617">
            <a:extLst>
              <a:ext uri="{FF2B5EF4-FFF2-40B4-BE49-F238E27FC236}">
                <a16:creationId xmlns="" xmlns:a16="http://schemas.microsoft.com/office/drawing/2014/main" id="{57DF933D-D92C-40EB-93E3-06062E7531CD}"/>
              </a:ext>
            </a:extLst>
          </p:cNvPr>
          <p:cNvSpPr txBox="1"/>
          <p:nvPr/>
        </p:nvSpPr>
        <p:spPr>
          <a:xfrm>
            <a:off x="1962857" y="2806076"/>
            <a:ext cx="7877559" cy="1308656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80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Thank You</a:t>
            </a:r>
            <a:endParaRPr lang="ko-KR" altLang="en-US" sz="8000" spc="-84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4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/>
                <a:ea typeface="KoPub돋움체 Light"/>
              </a:rPr>
              <a:t>01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/>
              <a:ea typeface="KoPub돋움체 Ligh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3556" y="162074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프로젝트 소개</a:t>
            </a:r>
            <a:endParaRPr lang="ko-KR" altLang="en-US">
              <a:latin typeface="KoPub돋움체 Bold"/>
              <a:ea typeface="KoPub돋움체 Bold"/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497300" y="1556792"/>
            <a:ext cx="11197400" cy="720080"/>
            <a:chOff x="623392" y="908720"/>
            <a:chExt cx="11197400" cy="720080"/>
          </a:xfrm>
        </p:grpSpPr>
        <p:sp>
          <p:nvSpPr>
            <p:cNvPr id="165" name="TextBox 5"/>
            <p:cNvSpPr txBox="1"/>
            <p:nvPr/>
          </p:nvSpPr>
          <p:spPr>
            <a:xfrm>
              <a:off x="947428" y="1061969"/>
              <a:ext cx="10297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/>
                  <a:ea typeface="KoPub돋움체 Bold"/>
                </a:rPr>
                <a:t>선발 투수의 능력을 파악하기 위해 필요한 역량이 무엇인가를 분석 </a:t>
              </a:r>
              <a:endParaRPr lang="ko-KR" altLang="en-US" sz="2200">
                <a:latin typeface="KoPub돋움체 Bold"/>
                <a:ea typeface="KoPub돋움체 Bold"/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623392" y="908720"/>
              <a:ext cx="11197400" cy="720080"/>
              <a:chOff x="623392" y="908720"/>
              <a:chExt cx="10873208" cy="720080"/>
            </a:xfrm>
          </p:grpSpPr>
          <p:sp>
            <p:nvSpPr>
              <p:cNvPr id="178" name="사각형: 잘린 한쪽 모서리 177"/>
              <p:cNvSpPr/>
              <p:nvPr/>
            </p:nvSpPr>
            <p:spPr>
              <a:xfrm>
                <a:off x="623392" y="908720"/>
                <a:ext cx="10873208" cy="720080"/>
              </a:xfrm>
              <a:prstGeom prst="snip1Rect">
                <a:avLst>
                  <a:gd name="adj" fmla="val 50000"/>
                </a:avLst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9" name="직각 삼각형 178"/>
              <p:cNvSpPr/>
              <p:nvPr/>
            </p:nvSpPr>
            <p:spPr>
              <a:xfrm>
                <a:off x="11136560" y="908720"/>
                <a:ext cx="360040" cy="360040"/>
              </a:xfrm>
              <a:prstGeom prst="rt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88" name="그룹 187"/>
          <p:cNvGrpSpPr/>
          <p:nvPr/>
        </p:nvGrpSpPr>
        <p:grpSpPr>
          <a:xfrm>
            <a:off x="497378" y="2780928"/>
            <a:ext cx="11197244" cy="720080"/>
            <a:chOff x="659396" y="2492896"/>
            <a:chExt cx="11197244" cy="720080"/>
          </a:xfrm>
        </p:grpSpPr>
        <p:sp>
          <p:nvSpPr>
            <p:cNvPr id="166" name="TextBox 6"/>
            <p:cNvSpPr txBox="1"/>
            <p:nvPr/>
          </p:nvSpPr>
          <p:spPr>
            <a:xfrm>
              <a:off x="978418" y="2637492"/>
              <a:ext cx="7867859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 smtClean="0">
                  <a:latin typeface="KoPub돋움체 Bold"/>
                  <a:ea typeface="KoPub돋움체 Bold"/>
                </a:rPr>
                <a:t>‘ 9</a:t>
              </a:r>
              <a:r>
                <a:rPr lang="ko-KR" altLang="en-US" sz="2200" smtClean="0">
                  <a:latin typeface="KoPub돋움체 Bold"/>
                  <a:ea typeface="KoPub돋움체 Bold"/>
                </a:rPr>
                <a:t>회말 </a:t>
              </a:r>
              <a:r>
                <a:rPr lang="en-US" altLang="ko-KR" sz="2200" smtClean="0">
                  <a:latin typeface="KoPub돋움체 Bold"/>
                  <a:ea typeface="KoPub돋움체 Bold"/>
                </a:rPr>
                <a:t>2</a:t>
              </a:r>
              <a:r>
                <a:rPr lang="ko-KR" altLang="en-US" sz="2200" smtClean="0">
                  <a:latin typeface="KoPub돋움체 Bold"/>
                  <a:ea typeface="KoPub돋움체 Bold"/>
                </a:rPr>
                <a:t>아웃</a:t>
              </a:r>
              <a:r>
                <a:rPr lang="en-US" altLang="ko-KR" sz="2200">
                  <a:latin typeface="KoPub돋움체 Bold"/>
                  <a:ea typeface="KoPub돋움체 Bold"/>
                </a:rPr>
                <a:t> </a:t>
              </a:r>
              <a:r>
                <a:rPr lang="en-US" altLang="ko-KR" sz="2200" smtClean="0">
                  <a:latin typeface="KoPub돋움체 Bold"/>
                  <a:ea typeface="KoPub돋움체 Bold"/>
                </a:rPr>
                <a:t>’ : </a:t>
              </a:r>
              <a:r>
                <a:rPr lang="ko-KR" altLang="en-US" sz="2200" smtClean="0">
                  <a:latin typeface="KoPub돋움체 Bold"/>
                  <a:ea typeface="KoPub돋움체 Bold"/>
                </a:rPr>
                <a:t>야구 경기의 결과를 통해 역전의 발생 가능성을 분석</a:t>
              </a:r>
              <a:endParaRPr lang="ko-KR" altLang="en-US" sz="2200">
                <a:latin typeface="KoPub돋움체 Bold"/>
                <a:ea typeface="KoPub돋움체 Bold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659396" y="2492896"/>
              <a:ext cx="11197244" cy="720080"/>
              <a:chOff x="623392" y="908720"/>
              <a:chExt cx="10873208" cy="720080"/>
            </a:xfrm>
          </p:grpSpPr>
          <p:sp>
            <p:nvSpPr>
              <p:cNvPr id="182" name="사각형: 잘린 한쪽 모서리 181"/>
              <p:cNvSpPr/>
              <p:nvPr/>
            </p:nvSpPr>
            <p:spPr>
              <a:xfrm>
                <a:off x="623392" y="908720"/>
                <a:ext cx="10873208" cy="720080"/>
              </a:xfrm>
              <a:prstGeom prst="snip1Rect">
                <a:avLst>
                  <a:gd name="adj" fmla="val 50000"/>
                </a:avLst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3" name="직각 삼각형 182"/>
              <p:cNvSpPr/>
              <p:nvPr/>
            </p:nvSpPr>
            <p:spPr>
              <a:xfrm>
                <a:off x="11136560" y="908720"/>
                <a:ext cx="360040" cy="360040"/>
              </a:xfrm>
              <a:prstGeom prst="rt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908963" y="4019633"/>
            <a:ext cx="374073" cy="1065551"/>
            <a:chOff x="5908963" y="3861048"/>
            <a:chExt cx="374073" cy="1065551"/>
          </a:xfrm>
        </p:grpSpPr>
        <p:sp>
          <p:nvSpPr>
            <p:cNvPr id="169" name="갈매기형 수장 16"/>
            <p:cNvSpPr/>
            <p:nvPr/>
          </p:nvSpPr>
          <p:spPr>
            <a:xfrm rot="5400000">
              <a:off x="5923264" y="3846747"/>
              <a:ext cx="345471" cy="374073"/>
            </a:xfrm>
            <a:prstGeom prst="chevron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190" name="갈매기형 수장 16"/>
            <p:cNvSpPr/>
            <p:nvPr/>
          </p:nvSpPr>
          <p:spPr>
            <a:xfrm rot="5400000">
              <a:off x="5923264" y="4192218"/>
              <a:ext cx="345471" cy="374073"/>
            </a:xfrm>
            <a:prstGeom prst="chevron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191" name="갈매기형 수장 16"/>
            <p:cNvSpPr/>
            <p:nvPr/>
          </p:nvSpPr>
          <p:spPr>
            <a:xfrm rot="5400000">
              <a:off x="5923264" y="4566827"/>
              <a:ext cx="345471" cy="374073"/>
            </a:xfrm>
            <a:prstGeom prst="chevron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499629" y="5445226"/>
            <a:ext cx="11194993" cy="504054"/>
            <a:chOff x="499629" y="5301208"/>
            <a:chExt cx="11194993" cy="504054"/>
          </a:xfrm>
        </p:grpSpPr>
        <p:sp>
          <p:nvSpPr>
            <p:cNvPr id="167" name="TextBox 7"/>
            <p:cNvSpPr txBox="1"/>
            <p:nvPr/>
          </p:nvSpPr>
          <p:spPr>
            <a:xfrm>
              <a:off x="499629" y="5301208"/>
              <a:ext cx="1119499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/>
                  <a:ea typeface="KoPub돋움체 Bold"/>
                </a:rPr>
                <a:t>선발투수의 능력을 파악하기 위한 선발투수능력모형을 개발하고 경기결과를 통한 역전 가능성 분석</a:t>
              </a:r>
              <a:endParaRPr lang="ko-KR" altLang="en-US" sz="2200">
                <a:latin typeface="KoPub돋움체 Bold"/>
                <a:ea typeface="KoPub돋움체 Bold"/>
              </a:endParaRPr>
            </a:p>
          </p:txBody>
        </p:sp>
        <p:cxnSp>
          <p:nvCxnSpPr>
            <p:cNvPr id="192" name="직선 연결선 191"/>
            <p:cNvCxnSpPr/>
            <p:nvPr/>
          </p:nvCxnSpPr>
          <p:spPr>
            <a:xfrm>
              <a:off x="510267" y="5805262"/>
              <a:ext cx="1105834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88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/>
                <a:ea typeface="KoPub돋움체 Light"/>
              </a:rPr>
              <a:t>01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/>
              <a:ea typeface="KoPub돋움체 Ligh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3556" y="162074"/>
            <a:ext cx="3178792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프로젝트 소개</a:t>
            </a:r>
            <a:r>
              <a:rPr lang="en-US" altLang="ko-KR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_</a:t>
            </a:r>
            <a:r>
              <a:rPr lang="ko-KR" altLang="en-US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역전의 의미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124643F-B94A-4646-8385-612378F86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0" y="875162"/>
            <a:ext cx="3248025" cy="18669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65708" y="1061356"/>
            <a:ext cx="2493988" cy="71146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5528FFE-2CAD-4BA4-B2E9-B47DF18058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740"/>
          <a:stretch/>
        </p:blipFill>
        <p:spPr>
          <a:xfrm>
            <a:off x="5098506" y="955659"/>
            <a:ext cx="3733800" cy="9154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E3D2FBF-BE12-40CD-8204-DC938C9FDC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751"/>
          <a:stretch/>
        </p:blipFill>
        <p:spPr>
          <a:xfrm>
            <a:off x="5159896" y="2508036"/>
            <a:ext cx="4191000" cy="46805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359696" y="1413361"/>
            <a:ext cx="1800200" cy="1328701"/>
            <a:chOff x="3359696" y="1413361"/>
            <a:chExt cx="1800200" cy="1328701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xmlns="" id="{D3950BE6-494E-4DBA-B841-E59F8D533E4B}"/>
                </a:ext>
              </a:extLst>
            </p:cNvPr>
            <p:cNvCxnSpPr>
              <a:cxnSpLocks/>
            </p:cNvCxnSpPr>
            <p:nvPr/>
          </p:nvCxnSpPr>
          <p:spPr>
            <a:xfrm>
              <a:off x="3385336" y="1413361"/>
              <a:ext cx="1769623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xmlns="" id="{E8661B75-132A-4A58-A1B6-BC20D89E282D}"/>
                </a:ext>
              </a:extLst>
            </p:cNvPr>
            <p:cNvCxnSpPr>
              <a:stCxn id="13" idx="3"/>
              <a:endCxn id="11" idx="1"/>
            </p:cNvCxnSpPr>
            <p:nvPr/>
          </p:nvCxnSpPr>
          <p:spPr>
            <a:xfrm>
              <a:off x="3359696" y="1417086"/>
              <a:ext cx="1800200" cy="1324976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62E759A0-D65E-4FFD-82AA-EB001D549943}"/>
              </a:ext>
            </a:extLst>
          </p:cNvPr>
          <p:cNvCxnSpPr>
            <a:cxnSpLocks/>
          </p:cNvCxnSpPr>
          <p:nvPr/>
        </p:nvCxnSpPr>
        <p:spPr>
          <a:xfrm>
            <a:off x="5447928" y="1268760"/>
            <a:ext cx="12241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A7BD4F15-FB5B-4E5A-8B39-DE754792F51F}"/>
              </a:ext>
            </a:extLst>
          </p:cNvPr>
          <p:cNvCxnSpPr>
            <a:cxnSpLocks/>
          </p:cNvCxnSpPr>
          <p:nvPr/>
        </p:nvCxnSpPr>
        <p:spPr>
          <a:xfrm>
            <a:off x="5303912" y="2852936"/>
            <a:ext cx="17281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E351E2C7-6583-49B3-8B94-073054E32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09" y="3630358"/>
            <a:ext cx="2554529" cy="23328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E612B02-8F7C-45C7-9107-D048B4B2E6C8}"/>
              </a:ext>
            </a:extLst>
          </p:cNvPr>
          <p:cNvSpPr txBox="1"/>
          <p:nvPr/>
        </p:nvSpPr>
        <p:spPr>
          <a:xfrm>
            <a:off x="5711030" y="4109590"/>
            <a:ext cx="769940" cy="137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/>
              <a:t>7</a:t>
            </a:r>
            <a:endParaRPr lang="ko-KR" altLang="en-US" sz="10000" b="1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xmlns="" id="{04C8263E-A990-4D94-9A04-7D6B3E992505}"/>
              </a:ext>
            </a:extLst>
          </p:cNvPr>
          <p:cNvSpPr/>
          <p:nvPr/>
        </p:nvSpPr>
        <p:spPr>
          <a:xfrm>
            <a:off x="788410" y="3789040"/>
            <a:ext cx="3774420" cy="2123158"/>
          </a:xfrm>
          <a:prstGeom prst="rightArrow">
            <a:avLst>
              <a:gd name="adj1" fmla="val 51946"/>
              <a:gd name="adj2" fmla="val 432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LOSE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xmlns="" id="{50467424-A7CC-44DB-957B-2D20F6971C2A}"/>
              </a:ext>
            </a:extLst>
          </p:cNvPr>
          <p:cNvSpPr/>
          <p:nvPr/>
        </p:nvSpPr>
        <p:spPr>
          <a:xfrm>
            <a:off x="7722180" y="3789040"/>
            <a:ext cx="3774420" cy="2123158"/>
          </a:xfrm>
          <a:prstGeom prst="rightArrow">
            <a:avLst>
              <a:gd name="adj1" fmla="val 51946"/>
              <a:gd name="adj2" fmla="val 432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WIN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4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9" grpId="0"/>
      <p:bldP spid="44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-1" y="-99392"/>
            <a:ext cx="12192001" cy="694782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="" xmlns:a16="http://schemas.microsoft.com/office/drawing/2014/main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6494312" cy="769441"/>
            <a:chOff x="536211" y="4423530"/>
            <a:chExt cx="6494312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02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="" xmlns:a16="http://schemas.microsoft.com/office/drawing/2014/main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52533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데이터 수집 및 분석 방향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7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데이터 수집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9376" y="692696"/>
            <a:ext cx="68325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KBReport_ </a:t>
            </a:r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 프로야구 통계 사이트</a:t>
            </a: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(2016 ~ 2018 </a:t>
            </a:r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선발 투수 데이터</a:t>
            </a: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GB" b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466" r="3516"/>
          <a:stretch/>
        </p:blipFill>
        <p:spPr>
          <a:xfrm>
            <a:off x="1775520" y="1469733"/>
            <a:ext cx="8640960" cy="51996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2420888"/>
            <a:ext cx="512954" cy="51295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79376" y="1052736"/>
            <a:ext cx="77965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/>
              <a:t>http://www.kbreport.com/leader/pitcher/main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12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데이터 수집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9376" y="692696"/>
            <a:ext cx="68325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KBReport_ </a:t>
            </a:r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 프로야구 통계 사이트</a:t>
            </a: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(2016 ~ 2018 </a:t>
            </a:r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선발 투수 데이터</a:t>
            </a: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GB" b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934691"/>
            <a:ext cx="9925050" cy="34385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11824" y="3869978"/>
            <a:ext cx="504056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4662066"/>
            <a:ext cx="512954" cy="51295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79376" y="1052736"/>
            <a:ext cx="77965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/>
              <a:t>http://www.kbreport.com/leader/pitcher/main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95361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</TotalTime>
  <Words>1765</Words>
  <Application>Microsoft Office PowerPoint</Application>
  <PresentationFormat>와이드스크린</PresentationFormat>
  <Paragraphs>537</Paragraphs>
  <Slides>46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64" baseType="lpstr">
      <vt:lpstr>a옛날사진관4</vt:lpstr>
      <vt:lpstr>Cambria Math</vt:lpstr>
      <vt:lpstr>KoPub돋움체 Light</vt:lpstr>
      <vt:lpstr>맑은 고딕</vt:lpstr>
      <vt:lpstr>나눔스퀘어 ExtraBold</vt:lpstr>
      <vt:lpstr>나눔바른고딕</vt:lpstr>
      <vt:lpstr>KoPub돋움체 Bold</vt:lpstr>
      <vt:lpstr>경기천년제목 Bold</vt:lpstr>
      <vt:lpstr>경기천년제목 Medium</vt:lpstr>
      <vt:lpstr>조선일보명조</vt:lpstr>
      <vt:lpstr>경기천년제목 Light</vt:lpstr>
      <vt:lpstr>Arial</vt:lpstr>
      <vt:lpstr>LG PC</vt:lpstr>
      <vt:lpstr>Times New Roman</vt:lpstr>
      <vt:lpstr>a옛날사진관5</vt:lpstr>
      <vt:lpstr>Wingdings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오소희</dc:creator>
  <cp:lastModifiedBy>김혜정</cp:lastModifiedBy>
  <cp:revision>434</cp:revision>
  <dcterms:created xsi:type="dcterms:W3CDTF">2016-11-14T14:29:23Z</dcterms:created>
  <dcterms:modified xsi:type="dcterms:W3CDTF">2019-06-06T13:56:42Z</dcterms:modified>
</cp:coreProperties>
</file>