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5" r:id="rId2"/>
    <p:sldId id="269" r:id="rId3"/>
    <p:sldId id="268" r:id="rId4"/>
    <p:sldId id="266" r:id="rId5"/>
    <p:sldId id="275" r:id="rId6"/>
    <p:sldId id="274" r:id="rId7"/>
    <p:sldId id="273" r:id="rId8"/>
    <p:sldId id="293" r:id="rId9"/>
    <p:sldId id="294" r:id="rId10"/>
    <p:sldId id="295" r:id="rId11"/>
    <p:sldId id="296" r:id="rId12"/>
    <p:sldId id="297" r:id="rId13"/>
    <p:sldId id="271" r:id="rId14"/>
    <p:sldId id="279" r:id="rId15"/>
    <p:sldId id="276" r:id="rId16"/>
    <p:sldId id="290" r:id="rId17"/>
    <p:sldId id="291" r:id="rId18"/>
    <p:sldId id="277" r:id="rId19"/>
    <p:sldId id="292" r:id="rId20"/>
    <p:sldId id="278" r:id="rId21"/>
    <p:sldId id="264" r:id="rId22"/>
    <p:sldId id="298" r:id="rId23"/>
    <p:sldId id="299" r:id="rId24"/>
    <p:sldId id="300" r:id="rId25"/>
    <p:sldId id="301" r:id="rId26"/>
    <p:sldId id="302" r:id="rId27"/>
    <p:sldId id="303" r:id="rId28"/>
    <p:sldId id="289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8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ss01" initials="C" lastIdx="2" clrIdx="0">
    <p:extLst>
      <p:ext uri="{19B8F6BF-5375-455C-9EA6-DF929625EA0E}">
        <p15:presenceInfo xmlns:p15="http://schemas.microsoft.com/office/powerpoint/2012/main" userId="Class0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1F9"/>
    <a:srgbClr val="E5E6E8"/>
    <a:srgbClr val="B28659"/>
    <a:srgbClr val="E5D8C9"/>
    <a:srgbClr val="FDC467"/>
    <a:srgbClr val="05264E"/>
    <a:srgbClr val="3F668F"/>
    <a:srgbClr val="4A7ECA"/>
    <a:srgbClr val="E8CFBF"/>
    <a:srgbClr val="FDCCA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14" y="732"/>
      </p:cViewPr>
      <p:guideLst>
        <p:guide orient="horz" pos="2160"/>
        <p:guide pos="33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9D7C1-0711-4C19-A989-7584BDA149FD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84FBC-F32C-46E7-812E-F2203583C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93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B6B7-9287-7501-CDA6-8356E75D1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1D7789-CFE6-22C9-EB44-6E3D7665C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CA949-B4EE-25C2-426F-595ACA29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07A88-52D3-3EFF-6853-3025E40E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6BC29-0782-692B-304F-89DC72FB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8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9D579-00AE-5EB2-F99B-B5118D1A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55C236-4919-F27E-161B-2618B810E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0B109-2960-D7CB-5E6F-57AECDDDF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1F961B-86A3-5132-CCE4-45ED29E1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1260B2-A146-9DBC-FB7C-6F60E73F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4D54C-F997-D8B8-74D2-AB628B04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6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8DFA3-D2CC-FBAB-2AE8-7A314CAD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D4F396-6EAC-6880-AA87-59D44962F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042A8-CF81-6626-654A-EE5786EA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A36F7-0E5B-DBD2-EF15-F210CCA6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C8737-238B-D8A9-1420-12802A9D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00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84FF23-7ABB-49BB-D119-51FE28A2E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BDEF98-4A52-6662-C087-4190721C5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59EE8-A640-0457-20DC-92E4B93F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4BB77-F193-DE60-5953-7CA99061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D83F9-8415-B2E6-F442-879A4C96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8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51A7B-D5FE-E441-1503-91AF076D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00A57-4BB1-90D7-9A6F-399D5430C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EAFB6-44BA-E6B2-C394-EB915A57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4A2A9-EF85-F2CE-0E94-15AC95BC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47C0A-61DE-4EB3-4C1C-FDA46671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3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154BB-20A3-CAF0-686B-B87A7432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B4176-3627-D703-6C6F-BF6938C7F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8E5FC-7C90-5052-94EC-78ABBF81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C6064-42CE-B7E9-D268-47E8C8E8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A491B-103B-2BEB-4AFA-C1149FE1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8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1A283-EE82-2C1A-3DA4-5131DF8D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9504A-82A1-8D8D-DB0C-A3F6CE009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1AA47-FE1A-F9B3-105E-E3DE9441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B48DB-2625-D595-9982-4E277A90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0D0E9-6408-E72F-5A9E-02D55909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3F2CC-AC0B-8AD8-60B2-0C974AAA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9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39A44-D23A-E98F-5492-82E39FEA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D3B6F-DAB5-38C5-EAB5-332D1F797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D0471C-09F6-6FBC-00AE-7D7683D53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C3F245-0C6E-5337-99FE-2DB8E13CA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6413AE-1364-179C-0373-36D252B32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704AEA-C494-2E03-3B01-73CE7B7F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56CD5B-6725-83FA-35FC-6319E870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B4BA56-7D94-13F6-4971-F4E916F8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2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6BDB7-52D3-4377-FC5B-806634CA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58B586-6E44-28D3-3558-CEB38859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A1FB35-9E80-F6A9-5490-14E8FAF5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A01088-6933-5538-11A5-6BB49279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6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CB62EF-0AD7-B44F-3952-279BE7A9EAE0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CB62EF-0AD7-B44F-3952-279BE7A9EAE0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853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C51DE-5A41-F314-C453-F725B45A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DD596-2CCB-3461-E3EE-D89B9E91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9492C6-90F1-1929-CD62-B6132DDA3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041367-1003-D118-3265-9249393B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68455-54A1-1FAB-47F3-AEEB1757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310E8-74A8-D020-ECCC-362B0743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20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1D6A35-C29A-91D9-7077-51A94C9D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898BF4-8F32-286F-7AF2-A0029B68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434C5-2B47-D752-A204-67601BFAC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7CD8D-5FF8-45F7-B5D9-86A8A4C3B6A4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22951-7931-3231-4230-D2618278F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E29E1-F9E7-D4A1-6075-B039DA756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68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일렉트릭 블루, 스크린샷, 마조렐 블루, 사각형이(가) 표시된 사진&#10;&#10;자동 생성된 설명">
            <a:extLst>
              <a:ext uri="{FF2B5EF4-FFF2-40B4-BE49-F238E27FC236}">
                <a16:creationId xmlns:a16="http://schemas.microsoft.com/office/drawing/2014/main" id="{7BE6E4B8-7A1C-0C8B-910B-3ADD70DA3EF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3B854AB-52FC-5D22-6537-2E3C7DBEACCA}"/>
              </a:ext>
            </a:extLst>
          </p:cNvPr>
          <p:cNvCxnSpPr/>
          <p:nvPr/>
        </p:nvCxnSpPr>
        <p:spPr>
          <a:xfrm>
            <a:off x="524107" y="546410"/>
            <a:ext cx="101476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AA2631-352C-65FE-0219-3B4174D002DE}"/>
              </a:ext>
            </a:extLst>
          </p:cNvPr>
          <p:cNvSpPr txBox="1"/>
          <p:nvPr/>
        </p:nvSpPr>
        <p:spPr>
          <a:xfrm>
            <a:off x="2997595" y="808078"/>
            <a:ext cx="56861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</a:rPr>
              <a:t>Database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D3EC3-3C78-52B6-A885-B7CACDBE48C7}"/>
              </a:ext>
            </a:extLst>
          </p:cNvPr>
          <p:cNvSpPr txBox="1"/>
          <p:nvPr/>
        </p:nvSpPr>
        <p:spPr>
          <a:xfrm>
            <a:off x="2731090" y="2551837"/>
            <a:ext cx="62191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</a:rPr>
              <a:t>은행 사이트 구현 및 입</a:t>
            </a:r>
            <a:r>
              <a:rPr lang="en-US" altLang="ko-KR" sz="4800" dirty="0">
                <a:solidFill>
                  <a:schemeClr val="bg1"/>
                </a:solidFill>
              </a:rPr>
              <a:t> </a:t>
            </a:r>
            <a:r>
              <a:rPr lang="ko-KR" altLang="en-US" sz="4800" dirty="0" smtClean="0">
                <a:solidFill>
                  <a:schemeClr val="bg1"/>
                </a:solidFill>
              </a:rPr>
              <a:t>출금 프로그램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7D2C56-A996-079F-DC07-1D70670DCFA5}"/>
              </a:ext>
            </a:extLst>
          </p:cNvPr>
          <p:cNvSpPr txBox="1"/>
          <p:nvPr/>
        </p:nvSpPr>
        <p:spPr>
          <a:xfrm>
            <a:off x="10839966" y="5999355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2023.05.15</a:t>
            </a:r>
          </a:p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작성자 홍길동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E27BE0-5822-0A13-4A46-9965E80677BC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01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59B15D6E-CA28-116D-3609-6993B210B0B7}"/>
              </a:ext>
            </a:extLst>
          </p:cNvPr>
          <p:cNvSpPr txBox="1"/>
          <p:nvPr/>
        </p:nvSpPr>
        <p:spPr>
          <a:xfrm>
            <a:off x="646884" y="482342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0781" y="297676"/>
            <a:ext cx="694773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3-2UI </a:t>
            </a:r>
            <a:r>
              <a:rPr lang="ko-KR" altLang="en-US" sz="32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정의서 기획 단계</a:t>
            </a:r>
            <a:r>
              <a:rPr lang="en-US" altLang="ko-KR" sz="32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-2-2</a:t>
            </a:r>
          </a:p>
          <a:p>
            <a:r>
              <a:rPr lang="en-US" altLang="ko-KR" sz="32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32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로그인 성공 시 컨텐츠 선택</a:t>
            </a:r>
            <a:r>
              <a:rPr lang="en-US" altLang="ko-KR" sz="32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en-US" altLang="ko-KR" sz="32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8270"/>
            <a:ext cx="12192000" cy="5213685"/>
          </a:xfrm>
          <a:prstGeom prst="rect">
            <a:avLst/>
          </a:prstGeom>
        </p:spPr>
      </p:pic>
      <p:cxnSp>
        <p:nvCxnSpPr>
          <p:cNvPr id="5" name="꺾인 연결선 4"/>
          <p:cNvCxnSpPr/>
          <p:nvPr/>
        </p:nvCxnSpPr>
        <p:spPr>
          <a:xfrm flipV="1">
            <a:off x="6352674" y="1323474"/>
            <a:ext cx="1628273" cy="978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980947" y="1082506"/>
            <a:ext cx="30319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u="sng" dirty="0" smtClean="0"/>
              <a:t>컨텐츠 목록에서 </a:t>
            </a:r>
            <a:r>
              <a:rPr lang="ko-KR" altLang="en-US" sz="2800" u="sng" dirty="0" err="1" smtClean="0"/>
              <a:t>준형은행</a:t>
            </a:r>
            <a:r>
              <a:rPr lang="ko-KR" altLang="en-US" sz="2800" u="sng" dirty="0" smtClean="0"/>
              <a:t> </a:t>
            </a:r>
            <a:r>
              <a:rPr lang="ko-KR" altLang="en-US" sz="2800" u="sng" dirty="0" err="1" smtClean="0"/>
              <a:t>선택시</a:t>
            </a:r>
            <a:endParaRPr lang="ko-KR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172724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59B15D6E-CA28-116D-3609-6993B210B0B7}"/>
              </a:ext>
            </a:extLst>
          </p:cNvPr>
          <p:cNvSpPr txBox="1"/>
          <p:nvPr/>
        </p:nvSpPr>
        <p:spPr>
          <a:xfrm>
            <a:off x="646884" y="482342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0781" y="297676"/>
            <a:ext cx="694773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3-2UI </a:t>
            </a:r>
            <a:r>
              <a:rPr lang="ko-KR" altLang="en-US" sz="32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정의서 기획 단계</a:t>
            </a:r>
            <a:r>
              <a:rPr lang="en-US" altLang="ko-KR" sz="32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-2-3</a:t>
            </a:r>
          </a:p>
          <a:p>
            <a:r>
              <a:rPr lang="en-US" altLang="ko-KR" sz="32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32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로그인 성공 시 컨텐츠 선택</a:t>
            </a:r>
            <a:r>
              <a:rPr lang="en-US" altLang="ko-KR" sz="32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altLang="ko-KR" sz="32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2" y="1812758"/>
            <a:ext cx="12103768" cy="4924926"/>
          </a:xfrm>
          <a:prstGeom prst="rect">
            <a:avLst/>
          </a:prstGeom>
        </p:spPr>
      </p:pic>
      <p:cxnSp>
        <p:nvCxnSpPr>
          <p:cNvPr id="5" name="꺾인 연결선 4"/>
          <p:cNvCxnSpPr/>
          <p:nvPr/>
        </p:nvCxnSpPr>
        <p:spPr>
          <a:xfrm flipV="1">
            <a:off x="2671010" y="2222660"/>
            <a:ext cx="1467853" cy="1299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76198" y="1684051"/>
            <a:ext cx="79784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u="sng" dirty="0" smtClean="0"/>
              <a:t>컨텐츠 목록에서 은행 홍보 컨텐츠 클릭 시</a:t>
            </a:r>
            <a:endParaRPr lang="en-US" altLang="ko-KR" sz="3200" u="sng" dirty="0" smtClean="0"/>
          </a:p>
          <a:p>
            <a:r>
              <a:rPr lang="ko-KR" altLang="en-US" sz="3200" u="sng" dirty="0" smtClean="0"/>
              <a:t>발생하는 이벤트 </a:t>
            </a:r>
            <a:endParaRPr lang="ko-KR" alt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262867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59B15D6E-CA28-116D-3609-6993B210B0B7}"/>
              </a:ext>
            </a:extLst>
          </p:cNvPr>
          <p:cNvSpPr txBox="1"/>
          <p:nvPr/>
        </p:nvSpPr>
        <p:spPr>
          <a:xfrm>
            <a:off x="646884" y="482342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0781" y="297676"/>
            <a:ext cx="694773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3-2UI </a:t>
            </a:r>
            <a:r>
              <a:rPr lang="ko-KR" altLang="en-US" sz="32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정의서 기획 단계</a:t>
            </a:r>
            <a:r>
              <a:rPr lang="en-US" altLang="ko-KR" sz="32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-2-4</a:t>
            </a:r>
          </a:p>
          <a:p>
            <a:r>
              <a:rPr lang="en-US" altLang="ko-KR" sz="32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32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로그인 성공 시 컨텐츠 선택</a:t>
            </a:r>
            <a:r>
              <a:rPr lang="en-US" altLang="ko-KR" sz="32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en-US" altLang="ko-KR" sz="32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60" y="2132303"/>
            <a:ext cx="6606946" cy="4229690"/>
          </a:xfrm>
          <a:prstGeom prst="rect">
            <a:avLst/>
          </a:prstGeom>
        </p:spPr>
      </p:pic>
      <p:cxnSp>
        <p:nvCxnSpPr>
          <p:cNvPr id="8" name="꺾인 연결선 7"/>
          <p:cNvCxnSpPr/>
          <p:nvPr/>
        </p:nvCxnSpPr>
        <p:spPr>
          <a:xfrm flipV="1">
            <a:off x="3056021" y="1914441"/>
            <a:ext cx="2205789" cy="7379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90673" y="1652831"/>
            <a:ext cx="5933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u="sng" dirty="0" smtClean="0"/>
              <a:t>각 나라의 매매 기준율 등 확인 가능</a:t>
            </a:r>
            <a:endParaRPr lang="ko-KR" alt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47385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9ACD6E0-DA31-0920-386A-4A928D3683B7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046" y="278969"/>
            <a:ext cx="5612954" cy="2789695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57" y="999641"/>
            <a:ext cx="3758256" cy="535466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7492" y="123044"/>
            <a:ext cx="3730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3-2UI </a:t>
            </a:r>
            <a:r>
              <a:rPr lang="ko-KR" altLang="en-US" sz="32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정의서</a:t>
            </a:r>
            <a:endParaRPr lang="en-US" altLang="ko-KR" sz="3200" b="1" spc="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960" y="3766088"/>
            <a:ext cx="5070011" cy="2588217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4398920" y="206009"/>
            <a:ext cx="172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초기화면</a:t>
            </a:r>
            <a:r>
              <a:rPr lang="en-US" altLang="ko-KR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4" name="직선 화살표 연결선 43"/>
          <p:cNvCxnSpPr>
            <a:endCxn id="38" idx="1"/>
          </p:cNvCxnSpPr>
          <p:nvPr/>
        </p:nvCxnSpPr>
        <p:spPr>
          <a:xfrm flipV="1">
            <a:off x="3518115" y="1673817"/>
            <a:ext cx="3060931" cy="73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41" idx="1"/>
          </p:cNvCxnSpPr>
          <p:nvPr/>
        </p:nvCxnSpPr>
        <p:spPr>
          <a:xfrm>
            <a:off x="3572359" y="2487478"/>
            <a:ext cx="3035601" cy="257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004693" y="4969690"/>
            <a:ext cx="458938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Join(</a:t>
            </a:r>
            <a:r>
              <a:rPr lang="ko-KR" altLang="en-US" sz="4800" dirty="0" smtClean="0"/>
              <a:t>회원가입</a:t>
            </a:r>
            <a:r>
              <a:rPr lang="en-US" altLang="ko-KR" sz="4800" dirty="0" smtClean="0"/>
              <a:t>)</a:t>
            </a:r>
            <a:r>
              <a:rPr lang="ko-KR" altLang="en-US" sz="4800" dirty="0" smtClean="0"/>
              <a:t>창을 눌렀을 때</a:t>
            </a:r>
            <a:endParaRPr lang="en-US" altLang="ko-KR" sz="4800" dirty="0" smtClean="0"/>
          </a:p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088104" y="1866183"/>
            <a:ext cx="609601" cy="917667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30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59B15D6E-CA28-116D-3609-6993B210B0B7}"/>
              </a:ext>
            </a:extLst>
          </p:cNvPr>
          <p:cNvSpPr txBox="1"/>
          <p:nvPr/>
        </p:nvSpPr>
        <p:spPr>
          <a:xfrm>
            <a:off x="123805" y="187874"/>
            <a:ext cx="3542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3-2 UI </a:t>
            </a:r>
            <a:r>
              <a:rPr lang="ko-KR" altLang="en-US" sz="32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정의서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E32495-24AB-C48C-6B08-DCF1B4881C09}"/>
              </a:ext>
            </a:extLst>
          </p:cNvPr>
          <p:cNvSpPr txBox="1"/>
          <p:nvPr/>
        </p:nvSpPr>
        <p:spPr>
          <a:xfrm>
            <a:off x="1074386" y="3465003"/>
            <a:ext cx="2380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6F2B1B-5419-ECF4-958F-C3EB9D771D77}"/>
              </a:ext>
            </a:extLst>
          </p:cNvPr>
          <p:cNvSpPr txBox="1"/>
          <p:nvPr/>
        </p:nvSpPr>
        <p:spPr>
          <a:xfrm>
            <a:off x="8664140" y="3465001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86" y="902253"/>
            <a:ext cx="4293212" cy="5808514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endCxn id="16" idx="1"/>
          </p:cNvCxnSpPr>
          <p:nvPr/>
        </p:nvCxnSpPr>
        <p:spPr>
          <a:xfrm flipV="1">
            <a:off x="3869153" y="1597667"/>
            <a:ext cx="2261339" cy="198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492" y="216349"/>
            <a:ext cx="6010840" cy="276263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322" y="3122908"/>
            <a:ext cx="6364553" cy="3490048"/>
          </a:xfrm>
          <a:prstGeom prst="rect">
            <a:avLst/>
          </a:prstGeom>
        </p:spPr>
      </p:pic>
      <p:cxnSp>
        <p:nvCxnSpPr>
          <p:cNvPr id="26" name="직선 화살표 연결선 25"/>
          <p:cNvCxnSpPr>
            <a:endCxn id="21" idx="1"/>
          </p:cNvCxnSpPr>
          <p:nvPr/>
        </p:nvCxnSpPr>
        <p:spPr>
          <a:xfrm>
            <a:off x="3869153" y="3582678"/>
            <a:ext cx="2134169" cy="1285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58521" y="910811"/>
            <a:ext cx="2954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로그인 성공</a:t>
            </a:r>
            <a:endParaRPr lang="ko-KR" alt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7468277" y="3999804"/>
            <a:ext cx="4138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로그인 불발 </a:t>
            </a:r>
            <a:endParaRPr lang="ko-KR" altLang="en-US" sz="4000" dirty="0"/>
          </a:p>
        </p:txBody>
      </p:sp>
      <p:sp>
        <p:nvSpPr>
          <p:cNvPr id="12" name="직사각형 11"/>
          <p:cNvSpPr/>
          <p:nvPr/>
        </p:nvSpPr>
        <p:spPr>
          <a:xfrm>
            <a:off x="3666763" y="3053851"/>
            <a:ext cx="720754" cy="1044907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54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585"/>
            <a:ext cx="4523515" cy="6285415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852" y="161769"/>
            <a:ext cx="7668485" cy="300185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70938"/>
            <a:ext cx="40605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3-2UI </a:t>
            </a:r>
            <a:r>
              <a:rPr lang="ko-KR" altLang="en-US" sz="32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정의서</a:t>
            </a:r>
            <a:endParaRPr lang="en-US" altLang="ko-KR" sz="32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972837" y="1798730"/>
            <a:ext cx="4402727" cy="1615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6145" y="4648836"/>
            <a:ext cx="3764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</a:t>
            </a:r>
            <a:r>
              <a:rPr lang="en-US" altLang="ko-KR" sz="2000" b="1" dirty="0" smtClean="0"/>
              <a:t>.</a:t>
            </a:r>
            <a:r>
              <a:rPr lang="ko-KR" altLang="en-US" sz="2000" b="1" dirty="0" smtClean="0"/>
              <a:t>로그인 성공 시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2. 3</a:t>
            </a:r>
            <a:r>
              <a:rPr lang="ko-KR" altLang="en-US" sz="2000" b="1" dirty="0" smtClean="0"/>
              <a:t>개의 컨텐츠가 나옵니다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3.</a:t>
            </a:r>
            <a:r>
              <a:rPr lang="ko-KR" altLang="en-US" sz="2000" b="1" dirty="0" smtClean="0"/>
              <a:t>준형 은행을 선택 시</a:t>
            </a:r>
            <a:endParaRPr lang="ko-KR" altLang="en-US" sz="2000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101" y="3163621"/>
            <a:ext cx="6763735" cy="3273922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 flipH="1">
            <a:off x="6348401" y="1899100"/>
            <a:ext cx="136034" cy="181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0316" y="2685051"/>
            <a:ext cx="1425684" cy="3354802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79659" y="1347429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</a:t>
            </a:r>
            <a:r>
              <a:rPr lang="ko-KR" altLang="en-US" b="1" dirty="0" smtClean="0"/>
              <a:t>계좌 개설 버튼 클릭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0877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3" y="697981"/>
            <a:ext cx="4212018" cy="581880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29073" y="113206"/>
            <a:ext cx="3648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3-2UI </a:t>
            </a:r>
            <a:r>
              <a:rPr lang="ko-KR" altLang="en-US" sz="32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정의서</a:t>
            </a:r>
            <a:endParaRPr lang="en-US" altLang="ko-KR" sz="32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442" y="0"/>
            <a:ext cx="6288863" cy="24958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229" y="2770909"/>
            <a:ext cx="6669121" cy="4026116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V="1">
            <a:off x="3694545" y="1690255"/>
            <a:ext cx="2225964" cy="216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694545" y="3927126"/>
            <a:ext cx="2133915" cy="1537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17442" y="1129254"/>
            <a:ext cx="6012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계좌 번호가 </a:t>
            </a:r>
            <a:r>
              <a:rPr lang="en-US" altLang="ko-KR" sz="2800" dirty="0" smtClean="0"/>
              <a:t>DB</a:t>
            </a:r>
            <a:r>
              <a:rPr lang="ko-KR" altLang="en-US" sz="2800" dirty="0" smtClean="0"/>
              <a:t>에 없을 때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551534" y="2613707"/>
            <a:ext cx="6020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계좌 번호가 </a:t>
            </a:r>
            <a:r>
              <a:rPr lang="en-US" altLang="ko-KR" sz="2800" dirty="0" smtClean="0"/>
              <a:t>DB</a:t>
            </a:r>
            <a:r>
              <a:rPr lang="ko-KR" altLang="en-US" sz="2800" dirty="0" smtClean="0"/>
              <a:t>에 있을 때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676883" y="5932014"/>
            <a:ext cx="5746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계좌 번호로 로그인 을 했을 </a:t>
            </a:r>
            <a:r>
              <a:rPr lang="ko-KR" altLang="en-US" sz="3200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84102" y="3258892"/>
            <a:ext cx="1783098" cy="1401340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6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55" y="338043"/>
            <a:ext cx="4601217" cy="312463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12" y="3642731"/>
            <a:ext cx="4620270" cy="29722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806" y="2066123"/>
            <a:ext cx="4572638" cy="315321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914078" y="869796"/>
            <a:ext cx="839235" cy="468351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92137" y="4660487"/>
            <a:ext cx="839235" cy="468351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58262" y="3623090"/>
            <a:ext cx="2211659" cy="550600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24067" y="971774"/>
            <a:ext cx="672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입금 텍스트에 돈을 넣고 확인 버튼을 눌렀을 때 돈이 입금된다 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endCxn id="9" idx="1"/>
          </p:cNvCxnSpPr>
          <p:nvPr/>
        </p:nvCxnSpPr>
        <p:spPr>
          <a:xfrm>
            <a:off x="4609322" y="1002655"/>
            <a:ext cx="614745" cy="153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12" idx="1"/>
          </p:cNvCxnSpPr>
          <p:nvPr/>
        </p:nvCxnSpPr>
        <p:spPr>
          <a:xfrm>
            <a:off x="4363042" y="4975053"/>
            <a:ext cx="861025" cy="1078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224067" y="57306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출금 </a:t>
            </a:r>
            <a:r>
              <a:rPr lang="ko-KR" altLang="en-US" dirty="0"/>
              <a:t>텍스트에 </a:t>
            </a:r>
            <a:r>
              <a:rPr lang="ko-KR" altLang="en-US" dirty="0" smtClean="0"/>
              <a:t>돈을 빼고  </a:t>
            </a:r>
            <a:r>
              <a:rPr lang="ko-KR" altLang="en-US" dirty="0"/>
              <a:t>확인 버튼을 눌렀을 때 돈이 </a:t>
            </a:r>
            <a:r>
              <a:rPr lang="ko-KR" altLang="en-US" dirty="0" smtClean="0"/>
              <a:t>출금 된다 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7758262" y="2932678"/>
            <a:ext cx="1195366" cy="99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515442" y="5127453"/>
            <a:ext cx="861025" cy="1078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928982" y="25287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잔액 조회를 누르면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 되어있는 돈이 보인다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08712" y="157991"/>
            <a:ext cx="33313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3-2UI </a:t>
            </a:r>
            <a:r>
              <a:rPr lang="ko-KR" altLang="en-US" sz="32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정의서</a:t>
            </a:r>
            <a:endParaRPr lang="en-US" altLang="ko-KR" sz="32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88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59B15D6E-CA28-116D-3609-6993B210B0B7}"/>
              </a:ext>
            </a:extLst>
          </p:cNvPr>
          <p:cNvSpPr txBox="1"/>
          <p:nvPr/>
        </p:nvSpPr>
        <p:spPr>
          <a:xfrm>
            <a:off x="646884" y="482342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FA507F-AA1D-1E90-3C26-68EB0AA7F76F}"/>
              </a:ext>
            </a:extLst>
          </p:cNvPr>
          <p:cNvSpPr txBox="1"/>
          <p:nvPr/>
        </p:nvSpPr>
        <p:spPr>
          <a:xfrm>
            <a:off x="5587144" y="3141022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텍스트 입력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0" y="336868"/>
            <a:ext cx="4523515" cy="6285415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317" y="169277"/>
            <a:ext cx="6715606" cy="31410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526" y="3479576"/>
            <a:ext cx="6091137" cy="3378424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endCxn id="2" idx="1"/>
          </p:cNvCxnSpPr>
          <p:nvPr/>
        </p:nvCxnSpPr>
        <p:spPr>
          <a:xfrm flipV="1">
            <a:off x="2350967" y="1739788"/>
            <a:ext cx="3021350" cy="2029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3" idx="1"/>
          </p:cNvCxnSpPr>
          <p:nvPr/>
        </p:nvCxnSpPr>
        <p:spPr>
          <a:xfrm>
            <a:off x="2350967" y="3769112"/>
            <a:ext cx="3110559" cy="1399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9317" y="1672138"/>
            <a:ext cx="28456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예금 </a:t>
            </a:r>
            <a:r>
              <a:rPr lang="en-US" altLang="ko-KR" sz="4000" dirty="0" smtClean="0"/>
              <a:t>BSET </a:t>
            </a:r>
            <a:endParaRPr lang="ko-KR" alt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3205442" y="4695616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/>
              <a:t>대출 </a:t>
            </a:r>
            <a:r>
              <a:rPr lang="en-US" altLang="ko-KR" sz="3600" dirty="0" smtClean="0"/>
              <a:t>BSET</a:t>
            </a:r>
            <a:endParaRPr lang="ko-KR" altLang="en-US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5744968" y="3202863"/>
            <a:ext cx="5742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(</a:t>
            </a:r>
            <a:r>
              <a:rPr lang="ko-KR" altLang="en-US" sz="2800" dirty="0" smtClean="0"/>
              <a:t>버튼 마다 텍스트 메시지가 다름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28" name="직사각형 27"/>
          <p:cNvSpPr/>
          <p:nvPr/>
        </p:nvSpPr>
        <p:spPr>
          <a:xfrm>
            <a:off x="203012" y="171128"/>
            <a:ext cx="33313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3-2UI </a:t>
            </a:r>
            <a:r>
              <a:rPr lang="ko-KR" altLang="en-US" sz="32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정의서</a:t>
            </a:r>
            <a:endParaRPr lang="en-US" altLang="ko-KR" sz="32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72126" y="2481544"/>
            <a:ext cx="1387642" cy="3325697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80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59B15D6E-CA28-116D-3609-6993B210B0B7}"/>
              </a:ext>
            </a:extLst>
          </p:cNvPr>
          <p:cNvSpPr txBox="1"/>
          <p:nvPr/>
        </p:nvSpPr>
        <p:spPr>
          <a:xfrm>
            <a:off x="646884" y="482342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FA507F-AA1D-1E90-3C26-68EB0AA7F76F}"/>
              </a:ext>
            </a:extLst>
          </p:cNvPr>
          <p:cNvSpPr txBox="1"/>
          <p:nvPr/>
        </p:nvSpPr>
        <p:spPr>
          <a:xfrm>
            <a:off x="5587144" y="3141022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텍스트 입력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2" y="16280"/>
            <a:ext cx="4523515" cy="6588038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3" name="직선 화살표 연결선 2"/>
          <p:cNvCxnSpPr>
            <a:endCxn id="5" idx="1"/>
          </p:cNvCxnSpPr>
          <p:nvPr/>
        </p:nvCxnSpPr>
        <p:spPr>
          <a:xfrm flipV="1">
            <a:off x="3507119" y="1823660"/>
            <a:ext cx="2642839" cy="195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958" y="580474"/>
            <a:ext cx="4563112" cy="24863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876" y="3511292"/>
            <a:ext cx="4677428" cy="2476846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endCxn id="7" idx="1"/>
          </p:cNvCxnSpPr>
          <p:nvPr/>
        </p:nvCxnSpPr>
        <p:spPr>
          <a:xfrm>
            <a:off x="3507119" y="3778361"/>
            <a:ext cx="2840757" cy="97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25908" y="2016181"/>
            <a:ext cx="75278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(</a:t>
            </a:r>
            <a:r>
              <a:rPr lang="ko-KR" altLang="en-US" sz="3200" dirty="0" smtClean="0"/>
              <a:t>콤보 박스 로 각 나라를 클릭해 매매기준율</a:t>
            </a:r>
            <a:r>
              <a:rPr lang="en-US" altLang="ko-KR" sz="3200" dirty="0" smtClean="0"/>
              <a:t>,</a:t>
            </a:r>
            <a:r>
              <a:rPr lang="ko-KR" altLang="en-US" sz="3200" dirty="0" smtClean="0"/>
              <a:t>보내실 때</a:t>
            </a:r>
            <a:r>
              <a:rPr lang="en-US" altLang="ko-KR" sz="3200" dirty="0" smtClean="0"/>
              <a:t>,</a:t>
            </a:r>
            <a:r>
              <a:rPr lang="ko-KR" altLang="en-US" sz="3200" dirty="0" smtClean="0"/>
              <a:t>받으실 때</a:t>
            </a:r>
            <a:r>
              <a:rPr lang="en-US" altLang="ko-KR" sz="3200" dirty="0" smtClean="0"/>
              <a:t>,</a:t>
            </a:r>
            <a:r>
              <a:rPr lang="ko-KR" altLang="en-US" sz="3200" dirty="0" smtClean="0"/>
              <a:t>파실 때 나라별 환율 파악 가능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13" name="직사각형 12"/>
          <p:cNvSpPr/>
          <p:nvPr/>
        </p:nvSpPr>
        <p:spPr>
          <a:xfrm>
            <a:off x="119126" y="113010"/>
            <a:ext cx="33313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3-2UI </a:t>
            </a:r>
            <a:r>
              <a:rPr lang="ko-KR" altLang="en-US" sz="32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정의서</a:t>
            </a:r>
            <a:endParaRPr lang="en-US" altLang="ko-KR" sz="32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44303" y="2280761"/>
            <a:ext cx="1435191" cy="3430228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57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2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135142" y="438665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CONTENTS</a:t>
            </a:r>
            <a:endParaRPr lang="ko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F543F-9FD1-1267-8C8C-BDBA915270E5}"/>
              </a:ext>
            </a:extLst>
          </p:cNvPr>
          <p:cNvSpPr txBox="1"/>
          <p:nvPr/>
        </p:nvSpPr>
        <p:spPr>
          <a:xfrm>
            <a:off x="938760" y="975483"/>
            <a:ext cx="32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73FF2D-9766-BDB2-C8F6-75A8D7FDBCAA}"/>
              </a:ext>
            </a:extLst>
          </p:cNvPr>
          <p:cNvSpPr txBox="1"/>
          <p:nvPr/>
        </p:nvSpPr>
        <p:spPr>
          <a:xfrm>
            <a:off x="1325129" y="1036867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개요</a:t>
            </a:r>
            <a:endParaRPr lang="ko-KR" altLang="en-US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E43283-2121-4A86-1A61-65FB81456B97}"/>
              </a:ext>
            </a:extLst>
          </p:cNvPr>
          <p:cNvSpPr txBox="1"/>
          <p:nvPr/>
        </p:nvSpPr>
        <p:spPr>
          <a:xfrm>
            <a:off x="952911" y="208102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0A293-337D-3A25-5995-1EEFDE05CBA6}"/>
              </a:ext>
            </a:extLst>
          </p:cNvPr>
          <p:cNvSpPr txBox="1"/>
          <p:nvPr/>
        </p:nvSpPr>
        <p:spPr>
          <a:xfrm>
            <a:off x="1393202" y="2130866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진행 프로세스 </a:t>
            </a:r>
            <a:endParaRPr lang="ko-KR" altLang="en-US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FCD578-DE6D-7383-325C-08BF2EC0BF2B}"/>
              </a:ext>
            </a:extLst>
          </p:cNvPr>
          <p:cNvSpPr txBox="1"/>
          <p:nvPr/>
        </p:nvSpPr>
        <p:spPr>
          <a:xfrm>
            <a:off x="952911" y="3186559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D1E673-907A-A2DE-A558-ED65B0F00F35}"/>
              </a:ext>
            </a:extLst>
          </p:cNvPr>
          <p:cNvSpPr txBox="1"/>
          <p:nvPr/>
        </p:nvSpPr>
        <p:spPr>
          <a:xfrm>
            <a:off x="1300228" y="3248384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상세 </a:t>
            </a:r>
            <a:endParaRPr lang="ko-KR" altLang="en-US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A18E74-CD70-3687-6618-24F77FD9A450}"/>
              </a:ext>
            </a:extLst>
          </p:cNvPr>
          <p:cNvSpPr txBox="1"/>
          <p:nvPr/>
        </p:nvSpPr>
        <p:spPr>
          <a:xfrm>
            <a:off x="952911" y="4721983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EF877-55E1-193D-A558-E0C805A954CE}"/>
              </a:ext>
            </a:extLst>
          </p:cNvPr>
          <p:cNvSpPr txBox="1"/>
          <p:nvPr/>
        </p:nvSpPr>
        <p:spPr>
          <a:xfrm>
            <a:off x="1300228" y="476814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시연</a:t>
            </a:r>
            <a:endParaRPr lang="ko-KR" altLang="en-US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81FF2-A049-0038-BA46-C07E59B44CD2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꺾인 연결선 18"/>
          <p:cNvCxnSpPr/>
          <p:nvPr/>
        </p:nvCxnSpPr>
        <p:spPr>
          <a:xfrm>
            <a:off x="3403247" y="1246648"/>
            <a:ext cx="329057" cy="1785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86199" y="1354421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1-1</a:t>
            </a:r>
            <a:r>
              <a:rPr lang="ko-KR" altLang="en-US" sz="1400" dirty="0" smtClean="0"/>
              <a:t>기획 의도</a:t>
            </a:r>
            <a:endParaRPr lang="ko-KR" altLang="en-US" sz="1400" dirty="0"/>
          </a:p>
        </p:txBody>
      </p:sp>
      <p:cxnSp>
        <p:nvCxnSpPr>
          <p:cNvPr id="27" name="꺾인 연결선 26"/>
          <p:cNvCxnSpPr/>
          <p:nvPr/>
        </p:nvCxnSpPr>
        <p:spPr>
          <a:xfrm>
            <a:off x="3567775" y="2311853"/>
            <a:ext cx="435083" cy="419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99302" y="2542686"/>
            <a:ext cx="1398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2-1. </a:t>
            </a:r>
            <a:r>
              <a:rPr lang="ko-KR" altLang="en-US" sz="1400" dirty="0" smtClean="0"/>
              <a:t>개발 환경</a:t>
            </a:r>
            <a:endParaRPr lang="en-US" altLang="ko-KR" sz="1400" dirty="0" smtClean="0"/>
          </a:p>
          <a:p>
            <a:r>
              <a:rPr lang="en-US" altLang="ko-KR" sz="1400" dirty="0" smtClean="0"/>
              <a:t>2-2. </a:t>
            </a:r>
            <a:r>
              <a:rPr lang="ko-KR" altLang="en-US" sz="1400" dirty="0" smtClean="0"/>
              <a:t>개발 일정</a:t>
            </a:r>
            <a:endParaRPr lang="ko-KR" altLang="en-US" sz="1400" dirty="0"/>
          </a:p>
        </p:txBody>
      </p:sp>
      <p:cxnSp>
        <p:nvCxnSpPr>
          <p:cNvPr id="35" name="꺾인 연결선 34"/>
          <p:cNvCxnSpPr/>
          <p:nvPr/>
        </p:nvCxnSpPr>
        <p:spPr>
          <a:xfrm>
            <a:off x="3029919" y="3781586"/>
            <a:ext cx="480424" cy="3533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22387" y="3813802"/>
            <a:ext cx="17572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3-1. </a:t>
            </a:r>
            <a:r>
              <a:rPr lang="ko-KR" altLang="en-US" sz="1400" dirty="0" smtClean="0"/>
              <a:t>테이블 정의서</a:t>
            </a:r>
            <a:endParaRPr lang="en-US" altLang="ko-KR" sz="1400" dirty="0" smtClean="0"/>
          </a:p>
          <a:p>
            <a:r>
              <a:rPr lang="en-US" altLang="ko-KR" sz="1400" dirty="0" smtClean="0"/>
              <a:t>3-2. UI</a:t>
            </a:r>
            <a:r>
              <a:rPr lang="ko-KR" altLang="en-US" sz="1400" dirty="0" smtClean="0"/>
              <a:t>정의서</a:t>
            </a:r>
            <a:endParaRPr lang="en-US" altLang="ko-KR" sz="1400" dirty="0" smtClean="0"/>
          </a:p>
          <a:p>
            <a:r>
              <a:rPr lang="en-US" altLang="ko-KR" sz="1400" dirty="0" smtClean="0"/>
              <a:t>3-3. </a:t>
            </a:r>
            <a:r>
              <a:rPr lang="ko-KR" altLang="en-US" sz="1400" dirty="0" smtClean="0"/>
              <a:t>다이어그램</a:t>
            </a:r>
            <a:endParaRPr lang="ko-KR" altLang="en-US" sz="1400" dirty="0"/>
          </a:p>
        </p:txBody>
      </p:sp>
      <p:cxnSp>
        <p:nvCxnSpPr>
          <p:cNvPr id="39" name="꺾인 연결선 38"/>
          <p:cNvCxnSpPr/>
          <p:nvPr/>
        </p:nvCxnSpPr>
        <p:spPr>
          <a:xfrm>
            <a:off x="3053143" y="5243385"/>
            <a:ext cx="833056" cy="4595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099302" y="5702899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4-1 </a:t>
            </a:r>
            <a:r>
              <a:rPr lang="ko-KR" altLang="en-US" sz="1600" dirty="0" smtClean="0"/>
              <a:t>시연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6121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59B15D6E-CA28-116D-3609-6993B210B0B7}"/>
              </a:ext>
            </a:extLst>
          </p:cNvPr>
          <p:cNvSpPr txBox="1"/>
          <p:nvPr/>
        </p:nvSpPr>
        <p:spPr>
          <a:xfrm>
            <a:off x="646884" y="482342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2D3366A-4BDE-9C8A-D2D2-3BFE92B7D7B0}"/>
              </a:ext>
            </a:extLst>
          </p:cNvPr>
          <p:cNvGrpSpPr/>
          <p:nvPr/>
        </p:nvGrpSpPr>
        <p:grpSpPr>
          <a:xfrm>
            <a:off x="495299" y="4594301"/>
            <a:ext cx="11258085" cy="1416205"/>
            <a:chOff x="5145535" y="2887765"/>
            <a:chExt cx="1952653" cy="658721"/>
          </a:xfrm>
        </p:grpSpPr>
        <p:sp>
          <p:nvSpPr>
            <p:cNvPr id="7" name="원통형 6">
              <a:extLst>
                <a:ext uri="{FF2B5EF4-FFF2-40B4-BE49-F238E27FC236}">
                  <a16:creationId xmlns:a16="http://schemas.microsoft.com/office/drawing/2014/main" id="{E1B62689-83B4-2C89-6413-59B9989D083D}"/>
                </a:ext>
              </a:extLst>
            </p:cNvPr>
            <p:cNvSpPr/>
            <p:nvPr/>
          </p:nvSpPr>
          <p:spPr>
            <a:xfrm>
              <a:off x="5145535" y="2887765"/>
              <a:ext cx="1952653" cy="658721"/>
            </a:xfrm>
            <a:prstGeom prst="can">
              <a:avLst>
                <a:gd name="adj" fmla="val 34658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8D203C-780A-D164-3A52-2AC6A8175FC7}"/>
                </a:ext>
              </a:extLst>
            </p:cNvPr>
            <p:cNvSpPr txBox="1"/>
            <p:nvPr/>
          </p:nvSpPr>
          <p:spPr>
            <a:xfrm>
              <a:off x="6022734" y="3226511"/>
              <a:ext cx="254455" cy="186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</a:rPr>
                <a:t>다이어그램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88398" y="113010"/>
            <a:ext cx="43720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3-3 </a:t>
            </a:r>
            <a:r>
              <a:rPr lang="ko-KR" altLang="en-US" sz="28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다이어그램</a:t>
            </a:r>
            <a:endParaRPr lang="en-US" altLang="ko-KR" sz="28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798" y="1353209"/>
            <a:ext cx="7243010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5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원통형 5">
            <a:extLst>
              <a:ext uri="{FF2B5EF4-FFF2-40B4-BE49-F238E27FC236}">
                <a16:creationId xmlns:a16="http://schemas.microsoft.com/office/drawing/2014/main" id="{7C317C0D-D39D-65A3-8ED7-5F1542322526}"/>
              </a:ext>
            </a:extLst>
          </p:cNvPr>
          <p:cNvSpPr/>
          <p:nvPr/>
        </p:nvSpPr>
        <p:spPr>
          <a:xfrm>
            <a:off x="3924068" y="622620"/>
            <a:ext cx="2708306" cy="658721"/>
          </a:xfrm>
          <a:prstGeom prst="can">
            <a:avLst>
              <a:gd name="adj" fmla="val 3465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787C29F5-39F7-42D3-C7FC-1A487DDA75B2}"/>
              </a:ext>
            </a:extLst>
          </p:cNvPr>
          <p:cNvSpPr/>
          <p:nvPr/>
        </p:nvSpPr>
        <p:spPr>
          <a:xfrm>
            <a:off x="7103809" y="2168346"/>
            <a:ext cx="1952653" cy="658721"/>
          </a:xfrm>
          <a:prstGeom prst="can">
            <a:avLst>
              <a:gd name="adj" fmla="val 3465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외한 환율</a:t>
            </a:r>
            <a:endParaRPr lang="ko-KR" altLang="en-US" dirty="0"/>
          </a:p>
        </p:txBody>
      </p:sp>
      <p:sp>
        <p:nvSpPr>
          <p:cNvPr id="9" name="원통형 8">
            <a:extLst>
              <a:ext uri="{FF2B5EF4-FFF2-40B4-BE49-F238E27FC236}">
                <a16:creationId xmlns:a16="http://schemas.microsoft.com/office/drawing/2014/main" id="{8AF6A5AC-03AB-15BB-ED43-374D3FA5F4E9}"/>
              </a:ext>
            </a:extLst>
          </p:cNvPr>
          <p:cNvSpPr/>
          <p:nvPr/>
        </p:nvSpPr>
        <p:spPr>
          <a:xfrm>
            <a:off x="1424851" y="2250325"/>
            <a:ext cx="2302681" cy="659961"/>
          </a:xfrm>
          <a:prstGeom prst="can">
            <a:avLst>
              <a:gd name="adj" fmla="val 3465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계좌 개설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416CF4C-06A5-0DD2-3B47-7BF2862F10F6}"/>
              </a:ext>
            </a:extLst>
          </p:cNvPr>
          <p:cNvCxnSpPr>
            <a:stCxn id="6" idx="4"/>
            <a:endCxn id="31" idx="1"/>
          </p:cNvCxnSpPr>
          <p:nvPr/>
        </p:nvCxnSpPr>
        <p:spPr>
          <a:xfrm>
            <a:off x="6632374" y="951981"/>
            <a:ext cx="1233832" cy="38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6263518-4924-E97F-6DF4-6C3B50FF2E0B}"/>
              </a:ext>
            </a:extLst>
          </p:cNvPr>
          <p:cNvCxnSpPr>
            <a:stCxn id="9" idx="3"/>
            <a:endCxn id="27" idx="0"/>
          </p:cNvCxnSpPr>
          <p:nvPr/>
        </p:nvCxnSpPr>
        <p:spPr>
          <a:xfrm flipH="1">
            <a:off x="1981312" y="2910286"/>
            <a:ext cx="594880" cy="613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0C87961-6369-05F3-D176-A54156DAB294}"/>
              </a:ext>
            </a:extLst>
          </p:cNvPr>
          <p:cNvCxnSpPr>
            <a:stCxn id="6" idx="4"/>
            <a:endCxn id="8" idx="1"/>
          </p:cNvCxnSpPr>
          <p:nvPr/>
        </p:nvCxnSpPr>
        <p:spPr>
          <a:xfrm>
            <a:off x="6632374" y="951981"/>
            <a:ext cx="1447762" cy="1216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43225F7-4192-43F2-B53D-60ED6CE5C62C}"/>
              </a:ext>
            </a:extLst>
          </p:cNvPr>
          <p:cNvCxnSpPr>
            <a:stCxn id="29" idx="2"/>
            <a:endCxn id="78" idx="0"/>
          </p:cNvCxnSpPr>
          <p:nvPr/>
        </p:nvCxnSpPr>
        <p:spPr>
          <a:xfrm>
            <a:off x="5328813" y="2903124"/>
            <a:ext cx="825059" cy="150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29DDA7B-94EF-3CD7-70EC-917304F3D10D}"/>
              </a:ext>
            </a:extLst>
          </p:cNvPr>
          <p:cNvCxnSpPr>
            <a:stCxn id="8" idx="3"/>
            <a:endCxn id="30" idx="0"/>
          </p:cNvCxnSpPr>
          <p:nvPr/>
        </p:nvCxnSpPr>
        <p:spPr>
          <a:xfrm flipH="1">
            <a:off x="4900395" y="2827067"/>
            <a:ext cx="3179741" cy="228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4EAC409-FD3F-E2A6-E03D-F8DE2FA6E618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 flipH="1">
            <a:off x="2576192" y="951981"/>
            <a:ext cx="1347876" cy="129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02CB247-613C-022A-44B0-949913C60B0D}"/>
              </a:ext>
            </a:extLst>
          </p:cNvPr>
          <p:cNvCxnSpPr>
            <a:cxnSpLocks/>
            <a:stCxn id="29" idx="2"/>
            <a:endCxn id="75" idx="0"/>
          </p:cNvCxnSpPr>
          <p:nvPr/>
        </p:nvCxnSpPr>
        <p:spPr>
          <a:xfrm flipH="1">
            <a:off x="4392135" y="2903124"/>
            <a:ext cx="936678" cy="150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1E43EE-BC4E-0B4C-4988-156180C0F827}"/>
              </a:ext>
            </a:extLst>
          </p:cNvPr>
          <p:cNvCxnSpPr>
            <a:cxnSpLocks/>
            <a:stCxn id="6" idx="3"/>
            <a:endCxn id="29" idx="0"/>
          </p:cNvCxnSpPr>
          <p:nvPr/>
        </p:nvCxnSpPr>
        <p:spPr>
          <a:xfrm>
            <a:off x="5278221" y="1281341"/>
            <a:ext cx="50592" cy="1071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A26A8DE-70D7-21D5-CAC7-C556F0189629}"/>
              </a:ext>
            </a:extLst>
          </p:cNvPr>
          <p:cNvSpPr/>
          <p:nvPr/>
        </p:nvSpPr>
        <p:spPr>
          <a:xfrm>
            <a:off x="1004985" y="3523987"/>
            <a:ext cx="1952653" cy="550201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계좌 번호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C412FE8-8618-25F9-A557-E655B6652AD3}"/>
              </a:ext>
            </a:extLst>
          </p:cNvPr>
          <p:cNvSpPr/>
          <p:nvPr/>
        </p:nvSpPr>
        <p:spPr>
          <a:xfrm>
            <a:off x="4352486" y="2352923"/>
            <a:ext cx="1952653" cy="550201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금융상품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55077BC-8D8B-782D-A67F-53A3A0D32AE6}"/>
              </a:ext>
            </a:extLst>
          </p:cNvPr>
          <p:cNvSpPr/>
          <p:nvPr/>
        </p:nvSpPr>
        <p:spPr>
          <a:xfrm>
            <a:off x="3924068" y="5112720"/>
            <a:ext cx="1952653" cy="550201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매매기준율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1D8A9FA-AEAB-45F5-1CFE-9EE43B6C726E}"/>
              </a:ext>
            </a:extLst>
          </p:cNvPr>
          <p:cNvSpPr/>
          <p:nvPr/>
        </p:nvSpPr>
        <p:spPr>
          <a:xfrm>
            <a:off x="7866206" y="1110960"/>
            <a:ext cx="1715561" cy="454451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34FAB89-C2AE-23C6-85AD-C2E56F70865E}"/>
              </a:ext>
            </a:extLst>
          </p:cNvPr>
          <p:cNvSpPr/>
          <p:nvPr/>
        </p:nvSpPr>
        <p:spPr>
          <a:xfrm>
            <a:off x="6305139" y="5051166"/>
            <a:ext cx="1952653" cy="550201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보내실 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6D7E31-4CF8-56FA-1146-0C05584B99B1}"/>
              </a:ext>
            </a:extLst>
          </p:cNvPr>
          <p:cNvSpPr txBox="1"/>
          <p:nvPr/>
        </p:nvSpPr>
        <p:spPr>
          <a:xfrm>
            <a:off x="5545017" y="4594306"/>
            <a:ext cx="128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텍스트 입력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B15D6E-CA28-116D-3609-6993B210B0B7}"/>
              </a:ext>
            </a:extLst>
          </p:cNvPr>
          <p:cNvSpPr txBox="1"/>
          <p:nvPr/>
        </p:nvSpPr>
        <p:spPr>
          <a:xfrm>
            <a:off x="658906" y="482342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30CB5C-D9ED-B0CD-6915-3A3838545168}"/>
              </a:ext>
            </a:extLst>
          </p:cNvPr>
          <p:cNvSpPr txBox="1"/>
          <p:nvPr/>
        </p:nvSpPr>
        <p:spPr>
          <a:xfrm>
            <a:off x="145592" y="200117"/>
            <a:ext cx="4184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3-3 DIAGRAM</a:t>
            </a:r>
            <a:endParaRPr lang="ko-KR" altLang="en-US" sz="36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" name="꺾인 연결선 2"/>
          <p:cNvCxnSpPr>
            <a:stCxn id="31" idx="3"/>
          </p:cNvCxnSpPr>
          <p:nvPr/>
        </p:nvCxnSpPr>
        <p:spPr>
          <a:xfrm flipV="1">
            <a:off x="9581767" y="488946"/>
            <a:ext cx="1287701" cy="84924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endCxn id="26" idx="1"/>
          </p:cNvCxnSpPr>
          <p:nvPr/>
        </p:nvCxnSpPr>
        <p:spPr>
          <a:xfrm>
            <a:off x="10225617" y="1338185"/>
            <a:ext cx="949393" cy="8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244020" y="297676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ID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1175010" y="1281341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PASSWORD</a:t>
            </a:r>
            <a:endParaRPr lang="ko-KR" altLang="en-US" sz="12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6263518-4924-E97F-6DF4-6C3B50FF2E0B}"/>
              </a:ext>
            </a:extLst>
          </p:cNvPr>
          <p:cNvCxnSpPr>
            <a:stCxn id="27" idx="2"/>
            <a:endCxn id="60" idx="0"/>
          </p:cNvCxnSpPr>
          <p:nvPr/>
        </p:nvCxnSpPr>
        <p:spPr>
          <a:xfrm flipH="1">
            <a:off x="703096" y="4074188"/>
            <a:ext cx="1278216" cy="101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6263518-4924-E97F-6DF4-6C3B50FF2E0B}"/>
              </a:ext>
            </a:extLst>
          </p:cNvPr>
          <p:cNvCxnSpPr>
            <a:stCxn id="27" idx="2"/>
            <a:endCxn id="61" idx="0"/>
          </p:cNvCxnSpPr>
          <p:nvPr/>
        </p:nvCxnSpPr>
        <p:spPr>
          <a:xfrm flipH="1">
            <a:off x="1651029" y="4074188"/>
            <a:ext cx="330283" cy="101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6263518-4924-E97F-6DF4-6C3B50FF2E0B}"/>
              </a:ext>
            </a:extLst>
          </p:cNvPr>
          <p:cNvCxnSpPr>
            <a:stCxn id="27" idx="2"/>
            <a:endCxn id="64" idx="0"/>
          </p:cNvCxnSpPr>
          <p:nvPr/>
        </p:nvCxnSpPr>
        <p:spPr>
          <a:xfrm>
            <a:off x="1981312" y="4074188"/>
            <a:ext cx="667255" cy="944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79930" y="508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입금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327863" y="50864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출금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056097" y="501848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계좌 잔액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740354" y="4409640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예금 </a:t>
            </a:r>
            <a:r>
              <a:rPr lang="en-US" altLang="ko-KR" dirty="0" smtClean="0"/>
              <a:t>BEST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502091" y="4409640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대출 </a:t>
            </a:r>
            <a:r>
              <a:rPr lang="en-US" altLang="ko-KR" dirty="0" smtClean="0"/>
              <a:t>BSET</a:t>
            </a:r>
            <a:endParaRPr lang="ko-KR" altLang="en-US" dirty="0"/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A0C87961-6369-05F3-D176-A54156DAB294}"/>
              </a:ext>
            </a:extLst>
          </p:cNvPr>
          <p:cNvCxnSpPr>
            <a:stCxn id="8" idx="3"/>
            <a:endCxn id="35" idx="0"/>
          </p:cNvCxnSpPr>
          <p:nvPr/>
        </p:nvCxnSpPr>
        <p:spPr>
          <a:xfrm flipH="1">
            <a:off x="7281466" y="2827067"/>
            <a:ext cx="798670" cy="2224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A0C87961-6369-05F3-D176-A54156DAB294}"/>
              </a:ext>
            </a:extLst>
          </p:cNvPr>
          <p:cNvCxnSpPr>
            <a:stCxn id="8" idx="3"/>
            <a:endCxn id="165" idx="0"/>
          </p:cNvCxnSpPr>
          <p:nvPr/>
        </p:nvCxnSpPr>
        <p:spPr>
          <a:xfrm>
            <a:off x="8080136" y="2827067"/>
            <a:ext cx="3011330" cy="142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A0C87961-6369-05F3-D176-A54156DAB294}"/>
              </a:ext>
            </a:extLst>
          </p:cNvPr>
          <p:cNvCxnSpPr>
            <a:stCxn id="8" idx="3"/>
            <a:endCxn id="162" idx="0"/>
          </p:cNvCxnSpPr>
          <p:nvPr/>
        </p:nvCxnSpPr>
        <p:spPr>
          <a:xfrm>
            <a:off x="8080136" y="2827067"/>
            <a:ext cx="1609163" cy="2250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사각형: 둥근 모서리 34">
            <a:extLst>
              <a:ext uri="{FF2B5EF4-FFF2-40B4-BE49-F238E27FC236}">
                <a16:creationId xmlns:a16="http://schemas.microsoft.com/office/drawing/2014/main" id="{234FAB89-C2AE-23C6-85AD-C2E56F70865E}"/>
              </a:ext>
            </a:extLst>
          </p:cNvPr>
          <p:cNvSpPr/>
          <p:nvPr/>
        </p:nvSpPr>
        <p:spPr>
          <a:xfrm>
            <a:off x="8712972" y="5077664"/>
            <a:ext cx="1952653" cy="550201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받으실 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5" name="사각형: 둥근 모서리 34">
            <a:extLst>
              <a:ext uri="{FF2B5EF4-FFF2-40B4-BE49-F238E27FC236}">
                <a16:creationId xmlns:a16="http://schemas.microsoft.com/office/drawing/2014/main" id="{234FAB89-C2AE-23C6-85AD-C2E56F70865E}"/>
              </a:ext>
            </a:extLst>
          </p:cNvPr>
          <p:cNvSpPr/>
          <p:nvPr/>
        </p:nvSpPr>
        <p:spPr>
          <a:xfrm>
            <a:off x="10115139" y="4249477"/>
            <a:ext cx="1952653" cy="550201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파실 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86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146" y="0"/>
            <a:ext cx="12248146" cy="6858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9B15D6E-CA28-116D-3609-6993B210B0B7}"/>
              </a:ext>
            </a:extLst>
          </p:cNvPr>
          <p:cNvSpPr txBox="1"/>
          <p:nvPr/>
        </p:nvSpPr>
        <p:spPr>
          <a:xfrm>
            <a:off x="646884" y="482342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398" y="113010"/>
            <a:ext cx="50932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spc="6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3-3 CLASS diagram</a:t>
            </a:r>
            <a:endParaRPr lang="en-US" altLang="ko-KR" sz="2800" b="1" spc="6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42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2266571" y="636230"/>
            <a:ext cx="8636662" cy="5862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6589883" y="4045911"/>
            <a:ext cx="2257338" cy="24790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/>
          <p:cNvSpPr/>
          <p:nvPr/>
        </p:nvSpPr>
        <p:spPr>
          <a:xfrm>
            <a:off x="6589883" y="2150956"/>
            <a:ext cx="1915359" cy="15811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28">
            <a:extLst>
              <a:ext uri="{FF2B5EF4-FFF2-40B4-BE49-F238E27FC236}">
                <a16:creationId xmlns:a16="http://schemas.microsoft.com/office/drawing/2014/main" id="{9C412FE8-8618-25F9-A557-E655B6652AD3}"/>
              </a:ext>
            </a:extLst>
          </p:cNvPr>
          <p:cNvSpPr/>
          <p:nvPr/>
        </p:nvSpPr>
        <p:spPr>
          <a:xfrm>
            <a:off x="6855545" y="2983148"/>
            <a:ext cx="1363978" cy="450494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대출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BEST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5" name="아래쪽 화살표 134"/>
          <p:cNvSpPr/>
          <p:nvPr/>
        </p:nvSpPr>
        <p:spPr>
          <a:xfrm>
            <a:off x="5417554" y="2025232"/>
            <a:ext cx="225285" cy="2490622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B15D6E-CA28-116D-3609-6993B210B0B7}"/>
              </a:ext>
            </a:extLst>
          </p:cNvPr>
          <p:cNvSpPr txBox="1"/>
          <p:nvPr/>
        </p:nvSpPr>
        <p:spPr>
          <a:xfrm>
            <a:off x="646884" y="482342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398" y="113010"/>
            <a:ext cx="6143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spc="600" dirty="0" smtClean="0"/>
              <a:t>3-3 USECASE diagram</a:t>
            </a:r>
            <a:endParaRPr lang="en-US" altLang="ko-KR" sz="2800" b="1" spc="600" dirty="0"/>
          </a:p>
        </p:txBody>
      </p:sp>
      <p:sp>
        <p:nvSpPr>
          <p:cNvPr id="23" name="사각형: 둥근 모서리 28">
            <a:extLst>
              <a:ext uri="{FF2B5EF4-FFF2-40B4-BE49-F238E27FC236}">
                <a16:creationId xmlns:a16="http://schemas.microsoft.com/office/drawing/2014/main" id="{9C412FE8-8618-25F9-A557-E655B6652AD3}"/>
              </a:ext>
            </a:extLst>
          </p:cNvPr>
          <p:cNvSpPr/>
          <p:nvPr/>
        </p:nvSpPr>
        <p:spPr>
          <a:xfrm>
            <a:off x="2747210" y="4149738"/>
            <a:ext cx="1231232" cy="36611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8">
            <a:extLst>
              <a:ext uri="{FF2B5EF4-FFF2-40B4-BE49-F238E27FC236}">
                <a16:creationId xmlns:a16="http://schemas.microsoft.com/office/drawing/2014/main" id="{9C412FE8-8618-25F9-A557-E655B6652AD3}"/>
              </a:ext>
            </a:extLst>
          </p:cNvPr>
          <p:cNvSpPr/>
          <p:nvPr/>
        </p:nvSpPr>
        <p:spPr>
          <a:xfrm>
            <a:off x="2844945" y="1479125"/>
            <a:ext cx="1027963" cy="346073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사각형: 둥근 모서리 28">
            <a:extLst>
              <a:ext uri="{FF2B5EF4-FFF2-40B4-BE49-F238E27FC236}">
                <a16:creationId xmlns:a16="http://schemas.microsoft.com/office/drawing/2014/main" id="{9C412FE8-8618-25F9-A557-E655B6652AD3}"/>
              </a:ext>
            </a:extLst>
          </p:cNvPr>
          <p:cNvSpPr/>
          <p:nvPr/>
        </p:nvSpPr>
        <p:spPr>
          <a:xfrm>
            <a:off x="4847581" y="1489903"/>
            <a:ext cx="1010678" cy="344893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28">
            <a:extLst>
              <a:ext uri="{FF2B5EF4-FFF2-40B4-BE49-F238E27FC236}">
                <a16:creationId xmlns:a16="http://schemas.microsoft.com/office/drawing/2014/main" id="{9C412FE8-8618-25F9-A557-E655B6652AD3}"/>
              </a:ext>
            </a:extLst>
          </p:cNvPr>
          <p:cNvSpPr/>
          <p:nvPr/>
        </p:nvSpPr>
        <p:spPr>
          <a:xfrm>
            <a:off x="6707465" y="1480725"/>
            <a:ext cx="1320510" cy="334605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계좌 개설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사각형: 둥근 모서리 28">
            <a:extLst>
              <a:ext uri="{FF2B5EF4-FFF2-40B4-BE49-F238E27FC236}">
                <a16:creationId xmlns:a16="http://schemas.microsoft.com/office/drawing/2014/main" id="{9C412FE8-8618-25F9-A557-E655B6652AD3}"/>
              </a:ext>
            </a:extLst>
          </p:cNvPr>
          <p:cNvSpPr/>
          <p:nvPr/>
        </p:nvSpPr>
        <p:spPr>
          <a:xfrm>
            <a:off x="4815296" y="2575737"/>
            <a:ext cx="1207428" cy="297950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금융상품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사각형: 둥근 모서리 28">
            <a:extLst>
              <a:ext uri="{FF2B5EF4-FFF2-40B4-BE49-F238E27FC236}">
                <a16:creationId xmlns:a16="http://schemas.microsoft.com/office/drawing/2014/main" id="{9C412FE8-8618-25F9-A557-E655B6652AD3}"/>
              </a:ext>
            </a:extLst>
          </p:cNvPr>
          <p:cNvSpPr/>
          <p:nvPr/>
        </p:nvSpPr>
        <p:spPr>
          <a:xfrm>
            <a:off x="6839624" y="2474195"/>
            <a:ext cx="1362297" cy="371854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예금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BEST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2" name="사각형: 둥근 모서리 28">
            <a:extLst>
              <a:ext uri="{FF2B5EF4-FFF2-40B4-BE49-F238E27FC236}">
                <a16:creationId xmlns:a16="http://schemas.microsoft.com/office/drawing/2014/main" id="{9C412FE8-8618-25F9-A557-E655B6652AD3}"/>
              </a:ext>
            </a:extLst>
          </p:cNvPr>
          <p:cNvSpPr/>
          <p:nvPr/>
        </p:nvSpPr>
        <p:spPr>
          <a:xfrm>
            <a:off x="4791640" y="4621379"/>
            <a:ext cx="1122560" cy="375762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외환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 환율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9" name="사각형: 둥근 모서리 28">
            <a:extLst>
              <a:ext uri="{FF2B5EF4-FFF2-40B4-BE49-F238E27FC236}">
                <a16:creationId xmlns:a16="http://schemas.microsoft.com/office/drawing/2014/main" id="{9C412FE8-8618-25F9-A557-E655B6652AD3}"/>
              </a:ext>
            </a:extLst>
          </p:cNvPr>
          <p:cNvSpPr/>
          <p:nvPr/>
        </p:nvSpPr>
        <p:spPr>
          <a:xfrm>
            <a:off x="6921285" y="4306650"/>
            <a:ext cx="1448709" cy="354189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매매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기준율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0" name="사각형: 둥근 모서리 28">
            <a:extLst>
              <a:ext uri="{FF2B5EF4-FFF2-40B4-BE49-F238E27FC236}">
                <a16:creationId xmlns:a16="http://schemas.microsoft.com/office/drawing/2014/main" id="{9C412FE8-8618-25F9-A557-E655B6652AD3}"/>
              </a:ext>
            </a:extLst>
          </p:cNvPr>
          <p:cNvSpPr/>
          <p:nvPr/>
        </p:nvSpPr>
        <p:spPr>
          <a:xfrm>
            <a:off x="6971773" y="4947165"/>
            <a:ext cx="1392699" cy="279849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받으실 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7" name="사각형: 둥근 모서리 28">
            <a:extLst>
              <a:ext uri="{FF2B5EF4-FFF2-40B4-BE49-F238E27FC236}">
                <a16:creationId xmlns:a16="http://schemas.microsoft.com/office/drawing/2014/main" id="{9C412FE8-8618-25F9-A557-E655B6652AD3}"/>
              </a:ext>
            </a:extLst>
          </p:cNvPr>
          <p:cNvSpPr/>
          <p:nvPr/>
        </p:nvSpPr>
        <p:spPr>
          <a:xfrm>
            <a:off x="6977295" y="5400917"/>
            <a:ext cx="1392699" cy="279849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파실 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28">
            <a:extLst>
              <a:ext uri="{FF2B5EF4-FFF2-40B4-BE49-F238E27FC236}">
                <a16:creationId xmlns:a16="http://schemas.microsoft.com/office/drawing/2014/main" id="{9C412FE8-8618-25F9-A557-E655B6652AD3}"/>
              </a:ext>
            </a:extLst>
          </p:cNvPr>
          <p:cNvSpPr/>
          <p:nvPr/>
        </p:nvSpPr>
        <p:spPr>
          <a:xfrm>
            <a:off x="7006580" y="5931315"/>
            <a:ext cx="1392699" cy="279849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받을 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아래쪽 화살표 48"/>
          <p:cNvSpPr/>
          <p:nvPr/>
        </p:nvSpPr>
        <p:spPr>
          <a:xfrm rot="16200000">
            <a:off x="1579323" y="4170270"/>
            <a:ext cx="565391" cy="43965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아래쪽 화살표 49"/>
          <p:cNvSpPr/>
          <p:nvPr/>
        </p:nvSpPr>
        <p:spPr>
          <a:xfrm rot="16200000">
            <a:off x="1720704" y="1545614"/>
            <a:ext cx="565391" cy="43965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" y="942022"/>
            <a:ext cx="1068126" cy="1519411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38" y="3561785"/>
            <a:ext cx="1068126" cy="1519411"/>
          </a:xfrm>
          <a:prstGeom prst="rect">
            <a:avLst/>
          </a:prstGeom>
        </p:spPr>
      </p:pic>
      <p:sp>
        <p:nvSpPr>
          <p:cNvPr id="104" name="타원 103"/>
          <p:cNvSpPr/>
          <p:nvPr/>
        </p:nvSpPr>
        <p:spPr>
          <a:xfrm>
            <a:off x="8628575" y="723036"/>
            <a:ext cx="1915359" cy="15811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5766" y="912039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 </a:t>
            </a:r>
            <a:r>
              <a:rPr lang="ko-KR" altLang="en-US" sz="2000" dirty="0" smtClean="0"/>
              <a:t>회원</a:t>
            </a:r>
            <a:endParaRPr lang="ko-KR" alt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537078" y="35612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비회원</a:t>
            </a:r>
            <a:endParaRPr lang="ko-KR" altLang="en-US" dirty="0"/>
          </a:p>
        </p:txBody>
      </p:sp>
      <p:sp>
        <p:nvSpPr>
          <p:cNvPr id="97" name="원통형 5">
            <a:extLst>
              <a:ext uri="{FF2B5EF4-FFF2-40B4-BE49-F238E27FC236}">
                <a16:creationId xmlns:a16="http://schemas.microsoft.com/office/drawing/2014/main" id="{7C317C0D-D39D-65A3-8ED7-5F1542322526}"/>
              </a:ext>
            </a:extLst>
          </p:cNvPr>
          <p:cNvSpPr/>
          <p:nvPr/>
        </p:nvSpPr>
        <p:spPr>
          <a:xfrm>
            <a:off x="11026554" y="2637949"/>
            <a:ext cx="1344996" cy="658721"/>
          </a:xfrm>
          <a:prstGeom prst="can">
            <a:avLst>
              <a:gd name="adj" fmla="val 2978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</a:p>
          <a:p>
            <a:pPr algn="ctr"/>
            <a:r>
              <a:rPr lang="en-US" altLang="ko-KR" dirty="0" smtClean="0"/>
              <a:t>BASE</a:t>
            </a:r>
            <a:endParaRPr lang="ko-KR" altLang="en-US" dirty="0"/>
          </a:p>
        </p:txBody>
      </p:sp>
      <p:sp>
        <p:nvSpPr>
          <p:cNvPr id="116" name="아래쪽 화살표 115"/>
          <p:cNvSpPr/>
          <p:nvPr/>
        </p:nvSpPr>
        <p:spPr>
          <a:xfrm rot="16200000">
            <a:off x="4190170" y="1497899"/>
            <a:ext cx="225285" cy="38068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아래쪽 화살표 116"/>
          <p:cNvSpPr/>
          <p:nvPr/>
        </p:nvSpPr>
        <p:spPr>
          <a:xfrm rot="10800000">
            <a:off x="3100438" y="2188734"/>
            <a:ext cx="225285" cy="1557152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꺾인 연결선 99"/>
          <p:cNvCxnSpPr>
            <a:stCxn id="78" idx="2"/>
            <a:endCxn id="97" idx="1"/>
          </p:cNvCxnSpPr>
          <p:nvPr/>
        </p:nvCxnSpPr>
        <p:spPr>
          <a:xfrm rot="16200000" flipH="1">
            <a:off x="9122077" y="60973"/>
            <a:ext cx="822619" cy="433133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28">
            <a:extLst>
              <a:ext uri="{FF2B5EF4-FFF2-40B4-BE49-F238E27FC236}">
                <a16:creationId xmlns:a16="http://schemas.microsoft.com/office/drawing/2014/main" id="{9C412FE8-8618-25F9-A557-E655B6652AD3}"/>
              </a:ext>
            </a:extLst>
          </p:cNvPr>
          <p:cNvSpPr/>
          <p:nvPr/>
        </p:nvSpPr>
        <p:spPr>
          <a:xfrm>
            <a:off x="8946753" y="890684"/>
            <a:ext cx="1212768" cy="281637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28">
            <a:extLst>
              <a:ext uri="{FF2B5EF4-FFF2-40B4-BE49-F238E27FC236}">
                <a16:creationId xmlns:a16="http://schemas.microsoft.com/office/drawing/2014/main" id="{9C412FE8-8618-25F9-A557-E655B6652AD3}"/>
              </a:ext>
            </a:extLst>
          </p:cNvPr>
          <p:cNvSpPr/>
          <p:nvPr/>
        </p:nvSpPr>
        <p:spPr>
          <a:xfrm>
            <a:off x="8978901" y="1258430"/>
            <a:ext cx="1214708" cy="324444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출금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98" name="사각형: 둥근 모서리 28">
            <a:extLst>
              <a:ext uri="{FF2B5EF4-FFF2-40B4-BE49-F238E27FC236}">
                <a16:creationId xmlns:a16="http://schemas.microsoft.com/office/drawing/2014/main" id="{9C412FE8-8618-25F9-A557-E655B6652AD3}"/>
              </a:ext>
            </a:extLst>
          </p:cNvPr>
          <p:cNvSpPr/>
          <p:nvPr/>
        </p:nvSpPr>
        <p:spPr>
          <a:xfrm>
            <a:off x="8987865" y="1712424"/>
            <a:ext cx="1303704" cy="363414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잔액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3" name="아래쪽 화살표 122"/>
          <p:cNvSpPr/>
          <p:nvPr/>
        </p:nvSpPr>
        <p:spPr>
          <a:xfrm rot="16200000">
            <a:off x="8250363" y="1478989"/>
            <a:ext cx="225285" cy="38068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꺾인 연결선 107"/>
          <p:cNvCxnSpPr>
            <a:endCxn id="97" idx="2"/>
          </p:cNvCxnSpPr>
          <p:nvPr/>
        </p:nvCxnSpPr>
        <p:spPr>
          <a:xfrm>
            <a:off x="3325723" y="1826081"/>
            <a:ext cx="7700831" cy="114122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아래쪽 화살표 127"/>
          <p:cNvSpPr/>
          <p:nvPr/>
        </p:nvSpPr>
        <p:spPr>
          <a:xfrm rot="16200000">
            <a:off x="6176524" y="1489535"/>
            <a:ext cx="225285" cy="38068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아래쪽 화살표 130"/>
          <p:cNvSpPr/>
          <p:nvPr/>
        </p:nvSpPr>
        <p:spPr>
          <a:xfrm>
            <a:off x="3475021" y="2188734"/>
            <a:ext cx="225285" cy="1557152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아래쪽 화살표 132"/>
          <p:cNvSpPr/>
          <p:nvPr/>
        </p:nvSpPr>
        <p:spPr>
          <a:xfrm>
            <a:off x="5042971" y="2022016"/>
            <a:ext cx="225285" cy="38068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아래쪽 화살표 135"/>
          <p:cNvSpPr/>
          <p:nvPr/>
        </p:nvSpPr>
        <p:spPr>
          <a:xfrm rot="16200000">
            <a:off x="6269452" y="2521679"/>
            <a:ext cx="225285" cy="38068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꺾인 연결선 109"/>
          <p:cNvCxnSpPr>
            <a:stCxn id="122" idx="3"/>
            <a:endCxn id="97" idx="3"/>
          </p:cNvCxnSpPr>
          <p:nvPr/>
        </p:nvCxnSpPr>
        <p:spPr>
          <a:xfrm flipV="1">
            <a:off x="5914200" y="3296670"/>
            <a:ext cx="5784852" cy="151259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아래쪽 화살표 141"/>
          <p:cNvSpPr/>
          <p:nvPr/>
        </p:nvSpPr>
        <p:spPr>
          <a:xfrm rot="16200000">
            <a:off x="6156192" y="4636535"/>
            <a:ext cx="225285" cy="60720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82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59B15D6E-CA28-116D-3609-6993B210B0B7}"/>
              </a:ext>
            </a:extLst>
          </p:cNvPr>
          <p:cNvSpPr txBox="1"/>
          <p:nvPr/>
        </p:nvSpPr>
        <p:spPr>
          <a:xfrm>
            <a:off x="646884" y="482342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398" y="113010"/>
            <a:ext cx="5651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spc="600" dirty="0" smtClean="0"/>
              <a:t>3-3 </a:t>
            </a:r>
            <a:r>
              <a:rPr lang="ko-KR" altLang="en-US" sz="1200" b="1" spc="600" dirty="0" smtClean="0"/>
              <a:t>시퀀스다이어그램</a:t>
            </a:r>
            <a:r>
              <a:rPr lang="en-US" altLang="ko-KR" sz="1200" b="1" spc="600" dirty="0" smtClean="0"/>
              <a:t>-1</a:t>
            </a:r>
          </a:p>
          <a:p>
            <a:r>
              <a:rPr lang="en-US" altLang="ko-KR" sz="1200" b="1" spc="600" dirty="0" smtClean="0"/>
              <a:t>(</a:t>
            </a:r>
            <a:r>
              <a:rPr lang="ko-KR" altLang="en-US" sz="1200" b="1" spc="600" dirty="0" smtClean="0"/>
              <a:t>로그인</a:t>
            </a:r>
            <a:r>
              <a:rPr lang="en-US" altLang="ko-KR" sz="1200" b="1" spc="600" dirty="0" smtClean="0"/>
              <a:t>,</a:t>
            </a:r>
            <a:r>
              <a:rPr lang="ko-KR" altLang="en-US" sz="1200" b="1" spc="600" dirty="0" smtClean="0"/>
              <a:t>회원가입</a:t>
            </a:r>
            <a:r>
              <a:rPr lang="en-US" altLang="ko-KR" sz="1200" b="1" spc="600" dirty="0" smtClean="0"/>
              <a:t>)</a:t>
            </a:r>
            <a:endParaRPr lang="en-US" altLang="ko-KR" sz="1200" b="1" spc="600" dirty="0"/>
          </a:p>
        </p:txBody>
      </p:sp>
      <p:sp>
        <p:nvSpPr>
          <p:cNvPr id="3" name="타원 2"/>
          <p:cNvSpPr/>
          <p:nvPr/>
        </p:nvSpPr>
        <p:spPr>
          <a:xfrm>
            <a:off x="326042" y="1196139"/>
            <a:ext cx="641684" cy="66574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94446" y="2028825"/>
            <a:ext cx="904875" cy="28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3" idx="4"/>
          </p:cNvCxnSpPr>
          <p:nvPr/>
        </p:nvCxnSpPr>
        <p:spPr>
          <a:xfrm>
            <a:off x="646884" y="1861887"/>
            <a:ext cx="0" cy="652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419100" y="2514600"/>
            <a:ext cx="227783" cy="352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46883" y="2514600"/>
            <a:ext cx="229417" cy="352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1008" y="132760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</a:t>
            </a:r>
            <a:r>
              <a:rPr lang="ko-KR" altLang="en-US" sz="1200" dirty="0" smtClean="0"/>
              <a:t>회원</a:t>
            </a:r>
            <a:endParaRPr lang="ko-KR" altLang="en-US" sz="1200" dirty="0"/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194446" y="3013333"/>
            <a:ext cx="90487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46883" y="3013333"/>
            <a:ext cx="0" cy="3844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197312" y="1008173"/>
            <a:ext cx="49836" cy="5849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493662" y="997672"/>
            <a:ext cx="1504032" cy="1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261980" y="1012210"/>
            <a:ext cx="10244" cy="5845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아래쪽 화살표 38"/>
          <p:cNvSpPr/>
          <p:nvPr/>
        </p:nvSpPr>
        <p:spPr>
          <a:xfrm rot="16200000">
            <a:off x="1315264" y="1477110"/>
            <a:ext cx="565391" cy="43965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아래쪽 화살표 43"/>
          <p:cNvSpPr/>
          <p:nvPr/>
        </p:nvSpPr>
        <p:spPr>
          <a:xfrm rot="16200000">
            <a:off x="3637916" y="712111"/>
            <a:ext cx="333509" cy="4486411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311453" y="2453782"/>
            <a:ext cx="408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버튼 선택</a:t>
            </a:r>
            <a:endParaRPr lang="ko-KR" altLang="en-US" dirty="0"/>
          </a:p>
        </p:txBody>
      </p:sp>
      <p:sp>
        <p:nvSpPr>
          <p:cNvPr id="40" name="원통형 5">
            <a:extLst>
              <a:ext uri="{FF2B5EF4-FFF2-40B4-BE49-F238E27FC236}">
                <a16:creationId xmlns:a16="http://schemas.microsoft.com/office/drawing/2014/main" id="{7C317C0D-D39D-65A3-8ED7-5F1542322526}"/>
              </a:ext>
            </a:extLst>
          </p:cNvPr>
          <p:cNvSpPr/>
          <p:nvPr/>
        </p:nvSpPr>
        <p:spPr>
          <a:xfrm>
            <a:off x="8969672" y="338951"/>
            <a:ext cx="1344996" cy="658721"/>
          </a:xfrm>
          <a:prstGeom prst="can">
            <a:avLst>
              <a:gd name="adj" fmla="val 2978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</a:p>
          <a:p>
            <a:pPr algn="ctr"/>
            <a:r>
              <a:rPr lang="en-US" altLang="ko-KR" dirty="0" smtClean="0"/>
              <a:t>BASE</a:t>
            </a:r>
            <a:endParaRPr lang="ko-KR" altLang="en-US" dirty="0"/>
          </a:p>
        </p:txBody>
      </p:sp>
      <p:sp>
        <p:nvSpPr>
          <p:cNvPr id="46" name="사각형: 둥근 모서리 28">
            <a:extLst>
              <a:ext uri="{FF2B5EF4-FFF2-40B4-BE49-F238E27FC236}">
                <a16:creationId xmlns:a16="http://schemas.microsoft.com/office/drawing/2014/main" id="{9C412FE8-8618-25F9-A557-E655B6652AD3}"/>
              </a:ext>
            </a:extLst>
          </p:cNvPr>
          <p:cNvSpPr/>
          <p:nvPr/>
        </p:nvSpPr>
        <p:spPr>
          <a:xfrm>
            <a:off x="5740086" y="528427"/>
            <a:ext cx="1010678" cy="344893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28">
            <a:extLst>
              <a:ext uri="{FF2B5EF4-FFF2-40B4-BE49-F238E27FC236}">
                <a16:creationId xmlns:a16="http://schemas.microsoft.com/office/drawing/2014/main" id="{9C412FE8-8618-25F9-A557-E655B6652AD3}"/>
              </a:ext>
            </a:extLst>
          </p:cNvPr>
          <p:cNvSpPr/>
          <p:nvPr/>
        </p:nvSpPr>
        <p:spPr>
          <a:xfrm>
            <a:off x="3692095" y="617672"/>
            <a:ext cx="1010678" cy="344893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 flipV="1">
            <a:off x="3451268" y="1008173"/>
            <a:ext cx="1591761" cy="5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아래쪽 화살표 57"/>
          <p:cNvSpPr/>
          <p:nvPr/>
        </p:nvSpPr>
        <p:spPr>
          <a:xfrm rot="16200000">
            <a:off x="2634945" y="3104535"/>
            <a:ext cx="333509" cy="2193070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737714" y="3773793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버튼 선택</a:t>
            </a:r>
            <a:endParaRPr lang="ko-KR" altLang="en-US" dirty="0"/>
          </a:p>
        </p:txBody>
      </p:sp>
      <p:cxnSp>
        <p:nvCxnSpPr>
          <p:cNvPr id="30" name="꺾인 연결선 29"/>
          <p:cNvCxnSpPr>
            <a:stCxn id="58" idx="2"/>
            <a:endCxn id="40" idx="3"/>
          </p:cNvCxnSpPr>
          <p:nvPr/>
        </p:nvCxnSpPr>
        <p:spPr>
          <a:xfrm flipV="1">
            <a:off x="3898235" y="997672"/>
            <a:ext cx="5743935" cy="320339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61717" y="1768837"/>
            <a:ext cx="1404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ID,PASWORD </a:t>
            </a:r>
            <a:r>
              <a:rPr lang="ko-KR" altLang="en-US" sz="1100" dirty="0" smtClean="0"/>
              <a:t>입력</a:t>
            </a:r>
            <a:endParaRPr lang="ko-KR" altLang="en-US" sz="1100" dirty="0"/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2462463" y="1529013"/>
            <a:ext cx="3585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735877" y="1221918"/>
            <a:ext cx="22105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ID,PASWORD </a:t>
            </a:r>
            <a:r>
              <a:rPr lang="ko-KR" altLang="en-US" sz="1400" dirty="0"/>
              <a:t>입력</a:t>
            </a:r>
            <a:endParaRPr lang="ko-KR" altLang="en-US" sz="1400" dirty="0"/>
          </a:p>
        </p:txBody>
      </p:sp>
      <p:cxnSp>
        <p:nvCxnSpPr>
          <p:cNvPr id="70" name="꺾인 연결선 69"/>
          <p:cNvCxnSpPr>
            <a:stCxn id="44" idx="2"/>
            <a:endCxn id="40" idx="3"/>
          </p:cNvCxnSpPr>
          <p:nvPr/>
        </p:nvCxnSpPr>
        <p:spPr>
          <a:xfrm flipV="1">
            <a:off x="6047876" y="997672"/>
            <a:ext cx="3594294" cy="195764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2597259" y="2038381"/>
            <a:ext cx="1413884" cy="9584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93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59B15D6E-CA28-116D-3609-6993B210B0B7}"/>
              </a:ext>
            </a:extLst>
          </p:cNvPr>
          <p:cNvSpPr txBox="1"/>
          <p:nvPr/>
        </p:nvSpPr>
        <p:spPr>
          <a:xfrm>
            <a:off x="646884" y="482342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398" y="113010"/>
            <a:ext cx="56516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spc="600" dirty="0" smtClean="0"/>
              <a:t>3-3 </a:t>
            </a:r>
            <a:r>
              <a:rPr lang="ko-KR" altLang="en-US" sz="1200" b="1" spc="600" dirty="0" smtClean="0"/>
              <a:t>시퀀스다이어그램</a:t>
            </a:r>
            <a:r>
              <a:rPr lang="en-US" altLang="ko-KR" sz="1200" b="1" spc="600" dirty="0" smtClean="0"/>
              <a:t>-2 (</a:t>
            </a:r>
            <a:r>
              <a:rPr lang="ko-KR" altLang="en-US" sz="1200" b="1" spc="600" dirty="0" smtClean="0"/>
              <a:t>계좌 개설</a:t>
            </a:r>
            <a:r>
              <a:rPr lang="en-US" altLang="ko-KR" sz="1200" b="1" spc="600" dirty="0" smtClean="0"/>
              <a:t>,</a:t>
            </a:r>
            <a:r>
              <a:rPr lang="ko-KR" altLang="en-US" sz="1200" b="1" spc="600" dirty="0" smtClean="0"/>
              <a:t>입출금</a:t>
            </a:r>
            <a:r>
              <a:rPr lang="en-US" altLang="ko-KR" sz="1200" b="1" spc="600" dirty="0" smtClean="0"/>
              <a:t>)</a:t>
            </a:r>
            <a:endParaRPr lang="en-US" altLang="ko-KR" sz="1200" b="1" spc="600" dirty="0"/>
          </a:p>
        </p:txBody>
      </p:sp>
      <p:sp>
        <p:nvSpPr>
          <p:cNvPr id="3" name="타원 2"/>
          <p:cNvSpPr/>
          <p:nvPr/>
        </p:nvSpPr>
        <p:spPr>
          <a:xfrm>
            <a:off x="326042" y="1196139"/>
            <a:ext cx="641684" cy="66574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94446" y="2028825"/>
            <a:ext cx="904875" cy="28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3" idx="4"/>
          </p:cNvCxnSpPr>
          <p:nvPr/>
        </p:nvCxnSpPr>
        <p:spPr>
          <a:xfrm>
            <a:off x="646884" y="1861887"/>
            <a:ext cx="0" cy="652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419100" y="2514600"/>
            <a:ext cx="227783" cy="352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46883" y="2514600"/>
            <a:ext cx="229417" cy="352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0661" y="13709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</a:t>
            </a:r>
            <a:endParaRPr lang="ko-KR" altLang="en-US" sz="1200" dirty="0"/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194446" y="3013333"/>
            <a:ext cx="90487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46883" y="3013333"/>
            <a:ext cx="0" cy="3844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197312" y="1008173"/>
            <a:ext cx="49836" cy="5849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8509737" y="1014422"/>
            <a:ext cx="1504032" cy="1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9223137" y="973356"/>
            <a:ext cx="10244" cy="5845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아래쪽 화살표 38"/>
          <p:cNvSpPr/>
          <p:nvPr/>
        </p:nvSpPr>
        <p:spPr>
          <a:xfrm rot="16200000">
            <a:off x="1315264" y="1477110"/>
            <a:ext cx="565391" cy="43965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원통형 5">
            <a:extLst>
              <a:ext uri="{FF2B5EF4-FFF2-40B4-BE49-F238E27FC236}">
                <a16:creationId xmlns:a16="http://schemas.microsoft.com/office/drawing/2014/main" id="{7C317C0D-D39D-65A3-8ED7-5F1542322526}"/>
              </a:ext>
            </a:extLst>
          </p:cNvPr>
          <p:cNvSpPr/>
          <p:nvPr/>
        </p:nvSpPr>
        <p:spPr>
          <a:xfrm>
            <a:off x="10654448" y="1676078"/>
            <a:ext cx="1344996" cy="658721"/>
          </a:xfrm>
          <a:prstGeom prst="can">
            <a:avLst>
              <a:gd name="adj" fmla="val 2978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</a:p>
          <a:p>
            <a:pPr algn="ctr"/>
            <a:r>
              <a:rPr lang="en-US" altLang="ko-KR" dirty="0" smtClean="0"/>
              <a:t>BASE</a:t>
            </a:r>
            <a:endParaRPr lang="ko-KR" altLang="en-US" dirty="0"/>
          </a:p>
        </p:txBody>
      </p:sp>
      <p:sp>
        <p:nvSpPr>
          <p:cNvPr id="46" name="사각형: 둥근 모서리 28">
            <a:extLst>
              <a:ext uri="{FF2B5EF4-FFF2-40B4-BE49-F238E27FC236}">
                <a16:creationId xmlns:a16="http://schemas.microsoft.com/office/drawing/2014/main" id="{9C412FE8-8618-25F9-A557-E655B6652AD3}"/>
              </a:ext>
            </a:extLst>
          </p:cNvPr>
          <p:cNvSpPr/>
          <p:nvPr/>
        </p:nvSpPr>
        <p:spPr>
          <a:xfrm>
            <a:off x="8717798" y="612200"/>
            <a:ext cx="1010678" cy="344893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은행계좌 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입출금 조회 및 계좌 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28">
            <a:extLst>
              <a:ext uri="{FF2B5EF4-FFF2-40B4-BE49-F238E27FC236}">
                <a16:creationId xmlns:a16="http://schemas.microsoft.com/office/drawing/2014/main" id="{9C412FE8-8618-25F9-A557-E655B6652AD3}"/>
              </a:ext>
            </a:extLst>
          </p:cNvPr>
          <p:cNvSpPr/>
          <p:nvPr/>
        </p:nvSpPr>
        <p:spPr>
          <a:xfrm>
            <a:off x="3692095" y="617672"/>
            <a:ext cx="1010678" cy="344893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 flipV="1">
            <a:off x="3451268" y="1008173"/>
            <a:ext cx="1591761" cy="5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아래쪽 화살표 57"/>
          <p:cNvSpPr/>
          <p:nvPr/>
        </p:nvSpPr>
        <p:spPr>
          <a:xfrm rot="16200000">
            <a:off x="2642782" y="3118696"/>
            <a:ext cx="333509" cy="2193070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2456610" y="1407674"/>
            <a:ext cx="2843685" cy="13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51994" y="1098357"/>
            <a:ext cx="1609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ID PASSWORD </a:t>
            </a:r>
            <a:r>
              <a:rPr lang="ko-KR" altLang="en-US" sz="1200" dirty="0"/>
              <a:t>입력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272092" y="377963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1" name="꺾인 연결선 10"/>
          <p:cNvCxnSpPr>
            <a:stCxn id="58" idx="2"/>
            <a:endCxn id="40" idx="3"/>
          </p:cNvCxnSpPr>
          <p:nvPr/>
        </p:nvCxnSpPr>
        <p:spPr>
          <a:xfrm flipV="1">
            <a:off x="3906072" y="2334799"/>
            <a:ext cx="7420874" cy="188043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915926" y="1968080"/>
            <a:ext cx="1648319" cy="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28">
            <a:extLst>
              <a:ext uri="{FF2B5EF4-FFF2-40B4-BE49-F238E27FC236}">
                <a16:creationId xmlns:a16="http://schemas.microsoft.com/office/drawing/2014/main" id="{9C412FE8-8618-25F9-A557-E655B6652AD3}"/>
              </a:ext>
            </a:extLst>
          </p:cNvPr>
          <p:cNvSpPr/>
          <p:nvPr/>
        </p:nvSpPr>
        <p:spPr>
          <a:xfrm>
            <a:off x="6270253" y="612201"/>
            <a:ext cx="1010678" cy="344893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계좌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 개설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6821769" y="1008172"/>
            <a:ext cx="49836" cy="5849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5958570" y="1019673"/>
            <a:ext cx="1591761" cy="5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53342" y="1692243"/>
            <a:ext cx="1750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계좌 개설 버튼 클릭</a:t>
            </a:r>
            <a:endParaRPr lang="ko-KR" altLang="en-US" sz="1000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4863700" y="2363955"/>
            <a:ext cx="1666223" cy="8321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43029" y="2072398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계좌 개설 프레임  </a:t>
            </a:r>
            <a:endParaRPr lang="ko-KR" altLang="en-US" sz="1000" dirty="0"/>
          </a:p>
        </p:txBody>
      </p:sp>
      <p:sp>
        <p:nvSpPr>
          <p:cNvPr id="62" name="아래쪽 화살표 61"/>
          <p:cNvSpPr/>
          <p:nvPr/>
        </p:nvSpPr>
        <p:spPr>
          <a:xfrm rot="16200000">
            <a:off x="5362566" y="3750523"/>
            <a:ext cx="333509" cy="2193070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꺾인 연결선 60"/>
          <p:cNvCxnSpPr>
            <a:stCxn id="62" idx="2"/>
            <a:endCxn id="40" idx="3"/>
          </p:cNvCxnSpPr>
          <p:nvPr/>
        </p:nvCxnSpPr>
        <p:spPr>
          <a:xfrm flipV="1">
            <a:off x="6625856" y="2334799"/>
            <a:ext cx="4701090" cy="251225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4906288" y="4318781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계좌 개설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7129129" y="2331105"/>
            <a:ext cx="320444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DB</a:t>
            </a:r>
            <a:r>
              <a:rPr lang="ko-KR" altLang="en-US" sz="1050" dirty="0"/>
              <a:t>에있는 계좌 로 입출금 가능</a:t>
            </a:r>
            <a:endParaRPr lang="ko-KR" altLang="en-US" sz="1050" dirty="0"/>
          </a:p>
        </p:txBody>
      </p:sp>
      <p:cxnSp>
        <p:nvCxnSpPr>
          <p:cNvPr id="75" name="직선 화살표 연결선 74"/>
          <p:cNvCxnSpPr/>
          <p:nvPr/>
        </p:nvCxnSpPr>
        <p:spPr>
          <a:xfrm flipH="1" flipV="1">
            <a:off x="9377478" y="2841066"/>
            <a:ext cx="1452430" cy="16181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V="1">
            <a:off x="7274008" y="2633076"/>
            <a:ext cx="1705188" cy="7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427791" y="2588715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입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출금 프레임 </a:t>
            </a:r>
            <a:endParaRPr lang="ko-KR" altLang="en-US" sz="1100" dirty="0"/>
          </a:p>
        </p:txBody>
      </p:sp>
      <p:cxnSp>
        <p:nvCxnSpPr>
          <p:cNvPr id="98" name="직선 화살표 연결선 97"/>
          <p:cNvCxnSpPr/>
          <p:nvPr/>
        </p:nvCxnSpPr>
        <p:spPr>
          <a:xfrm flipV="1">
            <a:off x="7323539" y="3243742"/>
            <a:ext cx="1705188" cy="7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7775256" y="2981356"/>
            <a:ext cx="320444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 smtClean="0"/>
              <a:t>잔액 조회</a:t>
            </a:r>
            <a:endParaRPr lang="ko-KR" altLang="en-US" sz="1050" dirty="0"/>
          </a:p>
        </p:txBody>
      </p:sp>
      <p:cxnSp>
        <p:nvCxnSpPr>
          <p:cNvPr id="101" name="직선 화살표 연결선 100"/>
          <p:cNvCxnSpPr/>
          <p:nvPr/>
        </p:nvCxnSpPr>
        <p:spPr>
          <a:xfrm flipH="1" flipV="1">
            <a:off x="9402666" y="3629705"/>
            <a:ext cx="1452430" cy="16181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413051" y="3304435"/>
            <a:ext cx="12650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잔액 조회 프레임</a:t>
            </a:r>
            <a:endParaRPr lang="ko-KR" altLang="en-US" sz="1100" dirty="0"/>
          </a:p>
        </p:txBody>
      </p:sp>
      <p:sp>
        <p:nvSpPr>
          <p:cNvPr id="104" name="아래쪽 화살표 103"/>
          <p:cNvSpPr/>
          <p:nvPr/>
        </p:nvSpPr>
        <p:spPr>
          <a:xfrm rot="16200000">
            <a:off x="8867503" y="4344247"/>
            <a:ext cx="333509" cy="2193070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8509737" y="4992665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출금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6" name="아래쪽 화살표 105"/>
          <p:cNvSpPr/>
          <p:nvPr/>
        </p:nvSpPr>
        <p:spPr>
          <a:xfrm rot="16200000">
            <a:off x="9716411" y="5060381"/>
            <a:ext cx="333509" cy="2193070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9316572" y="5704233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잔액조회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09" name="꺾인 연결선 108"/>
          <p:cNvCxnSpPr>
            <a:stCxn id="104" idx="2"/>
            <a:endCxn id="40" idx="3"/>
          </p:cNvCxnSpPr>
          <p:nvPr/>
        </p:nvCxnSpPr>
        <p:spPr>
          <a:xfrm flipV="1">
            <a:off x="10130793" y="2334799"/>
            <a:ext cx="1196153" cy="310598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110"/>
          <p:cNvCxnSpPr>
            <a:stCxn id="106" idx="2"/>
            <a:endCxn id="40" idx="3"/>
          </p:cNvCxnSpPr>
          <p:nvPr/>
        </p:nvCxnSpPr>
        <p:spPr>
          <a:xfrm flipV="1">
            <a:off x="10979701" y="2334799"/>
            <a:ext cx="347245" cy="382211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27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59B15D6E-CA28-116D-3609-6993B210B0B7}"/>
              </a:ext>
            </a:extLst>
          </p:cNvPr>
          <p:cNvSpPr txBox="1"/>
          <p:nvPr/>
        </p:nvSpPr>
        <p:spPr>
          <a:xfrm>
            <a:off x="646884" y="482342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398" y="113010"/>
            <a:ext cx="5651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spc="600" dirty="0" smtClean="0"/>
              <a:t>3-3 </a:t>
            </a:r>
            <a:r>
              <a:rPr lang="ko-KR" altLang="en-US" sz="1200" b="1" spc="600" dirty="0" smtClean="0"/>
              <a:t>시퀀스다이어그램</a:t>
            </a:r>
            <a:r>
              <a:rPr lang="en-US" altLang="ko-KR" sz="1200" b="1" spc="600" dirty="0" smtClean="0"/>
              <a:t>-3</a:t>
            </a:r>
          </a:p>
          <a:p>
            <a:r>
              <a:rPr lang="ko-KR" altLang="en-US" sz="1200" b="1" spc="600" dirty="0" smtClean="0"/>
              <a:t>은행 홍보 컨텐츠</a:t>
            </a:r>
            <a:endParaRPr lang="en-US" altLang="ko-KR" sz="1200" b="1" spc="600" dirty="0" smtClean="0"/>
          </a:p>
        </p:txBody>
      </p:sp>
      <p:sp>
        <p:nvSpPr>
          <p:cNvPr id="3" name="타원 2"/>
          <p:cNvSpPr/>
          <p:nvPr/>
        </p:nvSpPr>
        <p:spPr>
          <a:xfrm>
            <a:off x="326042" y="1196139"/>
            <a:ext cx="641684" cy="66574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94446" y="2028825"/>
            <a:ext cx="904875" cy="28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3" idx="4"/>
          </p:cNvCxnSpPr>
          <p:nvPr/>
        </p:nvCxnSpPr>
        <p:spPr>
          <a:xfrm>
            <a:off x="646884" y="1861887"/>
            <a:ext cx="0" cy="652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419100" y="2514600"/>
            <a:ext cx="227783" cy="352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46883" y="2514600"/>
            <a:ext cx="229417" cy="352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1008" y="1327606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 회원</a:t>
            </a:r>
            <a:endParaRPr lang="ko-KR" altLang="en-US" sz="1200" dirty="0"/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194446" y="3013333"/>
            <a:ext cx="90487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46883" y="3013333"/>
            <a:ext cx="0" cy="3844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197312" y="1008173"/>
            <a:ext cx="49836" cy="5849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8221255" y="1008173"/>
            <a:ext cx="1504032" cy="1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9002340" y="1018674"/>
            <a:ext cx="10244" cy="5845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아래쪽 화살표 38"/>
          <p:cNvSpPr/>
          <p:nvPr/>
        </p:nvSpPr>
        <p:spPr>
          <a:xfrm rot="16200000">
            <a:off x="1315264" y="1477110"/>
            <a:ext cx="565391" cy="43965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원통형 5">
            <a:extLst>
              <a:ext uri="{FF2B5EF4-FFF2-40B4-BE49-F238E27FC236}">
                <a16:creationId xmlns:a16="http://schemas.microsoft.com/office/drawing/2014/main" id="{7C317C0D-D39D-65A3-8ED7-5F1542322526}"/>
              </a:ext>
            </a:extLst>
          </p:cNvPr>
          <p:cNvSpPr/>
          <p:nvPr/>
        </p:nvSpPr>
        <p:spPr>
          <a:xfrm>
            <a:off x="10722272" y="1414241"/>
            <a:ext cx="1344996" cy="658721"/>
          </a:xfrm>
          <a:prstGeom prst="can">
            <a:avLst>
              <a:gd name="adj" fmla="val 2978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</a:p>
          <a:p>
            <a:pPr algn="ctr"/>
            <a:r>
              <a:rPr lang="en-US" altLang="ko-KR" dirty="0" smtClean="0"/>
              <a:t>BASE</a:t>
            </a:r>
            <a:endParaRPr lang="ko-KR" altLang="en-US" dirty="0"/>
          </a:p>
        </p:txBody>
      </p:sp>
      <p:sp>
        <p:nvSpPr>
          <p:cNvPr id="46" name="사각형: 둥근 모서리 28">
            <a:extLst>
              <a:ext uri="{FF2B5EF4-FFF2-40B4-BE49-F238E27FC236}">
                <a16:creationId xmlns:a16="http://schemas.microsoft.com/office/drawing/2014/main" id="{9C412FE8-8618-25F9-A557-E655B6652AD3}"/>
              </a:ext>
            </a:extLst>
          </p:cNvPr>
          <p:cNvSpPr/>
          <p:nvPr/>
        </p:nvSpPr>
        <p:spPr>
          <a:xfrm>
            <a:off x="8467932" y="616723"/>
            <a:ext cx="1010678" cy="344893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은행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홍보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28">
            <a:extLst>
              <a:ext uri="{FF2B5EF4-FFF2-40B4-BE49-F238E27FC236}">
                <a16:creationId xmlns:a16="http://schemas.microsoft.com/office/drawing/2014/main" id="{9C412FE8-8618-25F9-A557-E655B6652AD3}"/>
              </a:ext>
            </a:extLst>
          </p:cNvPr>
          <p:cNvSpPr/>
          <p:nvPr/>
        </p:nvSpPr>
        <p:spPr>
          <a:xfrm>
            <a:off x="3692095" y="617672"/>
            <a:ext cx="1010678" cy="344893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 flipV="1">
            <a:off x="3451268" y="1008173"/>
            <a:ext cx="1591761" cy="5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아래쪽 화살표 57"/>
          <p:cNvSpPr/>
          <p:nvPr/>
        </p:nvSpPr>
        <p:spPr>
          <a:xfrm rot="16200000">
            <a:off x="2795617" y="2554309"/>
            <a:ext cx="333509" cy="2193070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973607" y="314941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버튼 선택</a:t>
            </a:r>
            <a:endParaRPr lang="ko-KR" altLang="en-US" dirty="0"/>
          </a:p>
        </p:txBody>
      </p:sp>
      <p:cxnSp>
        <p:nvCxnSpPr>
          <p:cNvPr id="30" name="꺾인 연결선 29"/>
          <p:cNvCxnSpPr>
            <a:stCxn id="58" idx="2"/>
            <a:endCxn id="40" idx="3"/>
          </p:cNvCxnSpPr>
          <p:nvPr/>
        </p:nvCxnSpPr>
        <p:spPr>
          <a:xfrm flipV="1">
            <a:off x="4058907" y="2072962"/>
            <a:ext cx="7335863" cy="157788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44975" y="1724167"/>
            <a:ext cx="1404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ID,PASWORD </a:t>
            </a:r>
            <a:r>
              <a:rPr lang="ko-KR" altLang="en-US" sz="1100" dirty="0" smtClean="0"/>
              <a:t>입력</a:t>
            </a:r>
            <a:endParaRPr lang="ko-KR" altLang="en-US" sz="1100" dirty="0"/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2462463" y="1529013"/>
            <a:ext cx="6329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5177003" y="1187260"/>
            <a:ext cx="22105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ID,PASWORD </a:t>
            </a:r>
            <a:r>
              <a:rPr lang="ko-KR" altLang="en-US" sz="1400" dirty="0"/>
              <a:t>입력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2616186" y="2013263"/>
            <a:ext cx="1092382" cy="15562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6900295" y="2483352"/>
            <a:ext cx="1328842" cy="1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25953" y="2160623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예금 통장 액션</a:t>
            </a:r>
            <a:endParaRPr lang="ko-KR" altLang="en-US" sz="1400" dirty="0"/>
          </a:p>
        </p:txBody>
      </p:sp>
      <p:cxnSp>
        <p:nvCxnSpPr>
          <p:cNvPr id="41" name="직선 화살표 연결선 40"/>
          <p:cNvCxnSpPr/>
          <p:nvPr/>
        </p:nvCxnSpPr>
        <p:spPr>
          <a:xfrm flipH="1" flipV="1">
            <a:off x="7225944" y="3348260"/>
            <a:ext cx="1365606" cy="1495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51936" y="3040483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대출 통장 액션</a:t>
            </a:r>
            <a:endParaRPr lang="ko-KR" altLang="en-US" sz="1400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6864212" y="2112876"/>
            <a:ext cx="1359722" cy="1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864212" y="1785200"/>
            <a:ext cx="14630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예금 통장 </a:t>
            </a:r>
            <a:endParaRPr lang="ko-KR" altLang="en-US" sz="1400" dirty="0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7225944" y="3025530"/>
            <a:ext cx="1365606" cy="1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463398" y="2727761"/>
            <a:ext cx="14630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대출 </a:t>
            </a:r>
            <a:r>
              <a:rPr lang="ko-KR" altLang="en-US" sz="1400" dirty="0"/>
              <a:t>통장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6263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59B15D6E-CA28-116D-3609-6993B210B0B7}"/>
              </a:ext>
            </a:extLst>
          </p:cNvPr>
          <p:cNvSpPr txBox="1"/>
          <p:nvPr/>
        </p:nvSpPr>
        <p:spPr>
          <a:xfrm>
            <a:off x="646884" y="482342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398" y="113010"/>
            <a:ext cx="5651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spc="600" dirty="0" smtClean="0"/>
              <a:t>3-3 </a:t>
            </a:r>
            <a:r>
              <a:rPr lang="ko-KR" altLang="en-US" sz="1200" b="1" spc="600" dirty="0" smtClean="0"/>
              <a:t>시퀀스다이어그램</a:t>
            </a:r>
            <a:r>
              <a:rPr lang="en-US" altLang="ko-KR" sz="1200" b="1" spc="600" dirty="0" smtClean="0"/>
              <a:t>-4</a:t>
            </a:r>
          </a:p>
          <a:p>
            <a:r>
              <a:rPr lang="ko-KR" altLang="en-US" sz="1200" b="1" spc="600" dirty="0" smtClean="0"/>
              <a:t>외환 환율 컨텐츠</a:t>
            </a:r>
            <a:endParaRPr lang="en-US" altLang="ko-KR" sz="1200" b="1" spc="600" dirty="0" smtClean="0"/>
          </a:p>
        </p:txBody>
      </p:sp>
      <p:sp>
        <p:nvSpPr>
          <p:cNvPr id="3" name="타원 2"/>
          <p:cNvSpPr/>
          <p:nvPr/>
        </p:nvSpPr>
        <p:spPr>
          <a:xfrm>
            <a:off x="326042" y="1196139"/>
            <a:ext cx="641684" cy="66574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94446" y="2028825"/>
            <a:ext cx="904875" cy="28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3" idx="4"/>
          </p:cNvCxnSpPr>
          <p:nvPr/>
        </p:nvCxnSpPr>
        <p:spPr>
          <a:xfrm>
            <a:off x="646884" y="1861887"/>
            <a:ext cx="0" cy="652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419100" y="2514600"/>
            <a:ext cx="227783" cy="352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46883" y="2514600"/>
            <a:ext cx="229417" cy="352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1008" y="1327606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 회원</a:t>
            </a:r>
            <a:endParaRPr lang="ko-KR" altLang="en-US" sz="1200" dirty="0"/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194446" y="3013333"/>
            <a:ext cx="90487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46883" y="3013333"/>
            <a:ext cx="0" cy="3844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197312" y="1008173"/>
            <a:ext cx="49836" cy="5849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447400" y="1013423"/>
            <a:ext cx="1504032" cy="1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226762" y="1018673"/>
            <a:ext cx="10244" cy="5845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아래쪽 화살표 38"/>
          <p:cNvSpPr/>
          <p:nvPr/>
        </p:nvSpPr>
        <p:spPr>
          <a:xfrm rot="16200000">
            <a:off x="1315264" y="1477110"/>
            <a:ext cx="565391" cy="43965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원통형 5">
            <a:extLst>
              <a:ext uri="{FF2B5EF4-FFF2-40B4-BE49-F238E27FC236}">
                <a16:creationId xmlns:a16="http://schemas.microsoft.com/office/drawing/2014/main" id="{7C317C0D-D39D-65A3-8ED7-5F1542322526}"/>
              </a:ext>
            </a:extLst>
          </p:cNvPr>
          <p:cNvSpPr/>
          <p:nvPr/>
        </p:nvSpPr>
        <p:spPr>
          <a:xfrm>
            <a:off x="10722272" y="1414241"/>
            <a:ext cx="1344996" cy="658721"/>
          </a:xfrm>
          <a:prstGeom prst="can">
            <a:avLst>
              <a:gd name="adj" fmla="val 2978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</a:p>
          <a:p>
            <a:pPr algn="ctr"/>
            <a:r>
              <a:rPr lang="en-US" altLang="ko-KR" dirty="0" smtClean="0"/>
              <a:t>BASE</a:t>
            </a:r>
            <a:endParaRPr lang="ko-KR" altLang="en-US" dirty="0"/>
          </a:p>
        </p:txBody>
      </p:sp>
      <p:sp>
        <p:nvSpPr>
          <p:cNvPr id="46" name="사각형: 둥근 모서리 28">
            <a:extLst>
              <a:ext uri="{FF2B5EF4-FFF2-40B4-BE49-F238E27FC236}">
                <a16:creationId xmlns:a16="http://schemas.microsoft.com/office/drawing/2014/main" id="{9C412FE8-8618-25F9-A557-E655B6652AD3}"/>
              </a:ext>
            </a:extLst>
          </p:cNvPr>
          <p:cNvSpPr/>
          <p:nvPr/>
        </p:nvSpPr>
        <p:spPr>
          <a:xfrm>
            <a:off x="6716160" y="617672"/>
            <a:ext cx="1010678" cy="344893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외환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사각형: 둥근 모서리 28">
            <a:extLst>
              <a:ext uri="{FF2B5EF4-FFF2-40B4-BE49-F238E27FC236}">
                <a16:creationId xmlns:a16="http://schemas.microsoft.com/office/drawing/2014/main" id="{9C412FE8-8618-25F9-A557-E655B6652AD3}"/>
              </a:ext>
            </a:extLst>
          </p:cNvPr>
          <p:cNvSpPr/>
          <p:nvPr/>
        </p:nvSpPr>
        <p:spPr>
          <a:xfrm>
            <a:off x="3692095" y="617672"/>
            <a:ext cx="1010678" cy="344893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 flipV="1">
            <a:off x="3451268" y="1008173"/>
            <a:ext cx="1591761" cy="5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아래쪽 화살표 57"/>
          <p:cNvSpPr/>
          <p:nvPr/>
        </p:nvSpPr>
        <p:spPr>
          <a:xfrm rot="16200000">
            <a:off x="2795617" y="2554309"/>
            <a:ext cx="333509" cy="2193070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973607" y="314941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버튼 선택</a:t>
            </a:r>
            <a:endParaRPr lang="ko-KR" altLang="en-US" dirty="0"/>
          </a:p>
        </p:txBody>
      </p:sp>
      <p:cxnSp>
        <p:nvCxnSpPr>
          <p:cNvPr id="30" name="꺾인 연결선 29"/>
          <p:cNvCxnSpPr>
            <a:stCxn id="58" idx="2"/>
            <a:endCxn id="40" idx="3"/>
          </p:cNvCxnSpPr>
          <p:nvPr/>
        </p:nvCxnSpPr>
        <p:spPr>
          <a:xfrm flipV="1">
            <a:off x="4058907" y="2072962"/>
            <a:ext cx="7335863" cy="157788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538261" y="1589646"/>
            <a:ext cx="1404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ID,PASWORD </a:t>
            </a:r>
            <a:r>
              <a:rPr lang="ko-KR" altLang="en-US" sz="1100" dirty="0" smtClean="0"/>
              <a:t>입력</a:t>
            </a:r>
            <a:endParaRPr lang="ko-KR" altLang="en-US" sz="1100" dirty="0"/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2462463" y="1529013"/>
            <a:ext cx="3604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529546" y="1158328"/>
            <a:ext cx="22105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ID,PASWORD </a:t>
            </a:r>
            <a:r>
              <a:rPr lang="ko-KR" altLang="en-US" sz="1400" dirty="0"/>
              <a:t>입력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2612560" y="1875007"/>
            <a:ext cx="1092382" cy="15562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5173617" y="2394224"/>
            <a:ext cx="1160052" cy="0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59392" y="2132614"/>
            <a:ext cx="1311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외환 환율 프레임</a:t>
            </a:r>
            <a:endParaRPr lang="ko-KR" altLang="en-US" sz="11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5151111" y="2130241"/>
            <a:ext cx="1205064" cy="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71181" y="1864757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외환 환율 </a:t>
            </a:r>
            <a:r>
              <a:rPr lang="ko-KR" altLang="en-US" sz="1100" dirty="0" smtClean="0"/>
              <a:t>버튼</a:t>
            </a:r>
            <a:endParaRPr lang="ko-KR" altLang="en-US" sz="1100" dirty="0"/>
          </a:p>
        </p:txBody>
      </p:sp>
      <p:sp>
        <p:nvSpPr>
          <p:cNvPr id="45" name="아래쪽 화살표 44"/>
          <p:cNvSpPr/>
          <p:nvPr/>
        </p:nvSpPr>
        <p:spPr>
          <a:xfrm rot="16200000">
            <a:off x="5573792" y="3294483"/>
            <a:ext cx="333509" cy="2193070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꺾인 연결선 20"/>
          <p:cNvCxnSpPr>
            <a:stCxn id="45" idx="2"/>
            <a:endCxn id="40" idx="3"/>
          </p:cNvCxnSpPr>
          <p:nvPr/>
        </p:nvCxnSpPr>
        <p:spPr>
          <a:xfrm flipV="1">
            <a:off x="6837082" y="2072962"/>
            <a:ext cx="4557688" cy="231805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22564" y="39330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외환 환율 버튼 선택</a:t>
            </a:r>
            <a:endParaRPr lang="ko-KR" altLang="en-US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7384320" y="2586399"/>
            <a:ext cx="1205064" cy="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345139" y="2337013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매매기준율 버튼</a:t>
            </a:r>
            <a:endParaRPr lang="ko-KR" altLang="en-US" sz="1100" dirty="0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7384320" y="2885079"/>
            <a:ext cx="1205064" cy="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424839" y="2612384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보내실 때 버튼</a:t>
            </a:r>
            <a:endParaRPr lang="ko-KR" altLang="en-US" sz="1100" dirty="0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7411971" y="3207553"/>
            <a:ext cx="1205064" cy="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384320" y="2929099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받으실  때 버튼</a:t>
            </a:r>
            <a:endParaRPr lang="ko-KR" altLang="en-US" sz="1100" dirty="0"/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7389907" y="3549193"/>
            <a:ext cx="1205064" cy="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477798" y="3251688"/>
            <a:ext cx="982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파실 </a:t>
            </a:r>
            <a:r>
              <a:rPr lang="ko-KR" altLang="en-US" sz="1100" dirty="0"/>
              <a:t>때</a:t>
            </a:r>
            <a:r>
              <a:rPr lang="ko-KR" altLang="en-US" sz="1100" dirty="0" smtClean="0"/>
              <a:t> 버튼</a:t>
            </a:r>
            <a:endParaRPr lang="ko-KR" altLang="en-US" sz="1100" dirty="0"/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8755017" y="2737113"/>
            <a:ext cx="1160052" cy="0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751575" y="2475503"/>
            <a:ext cx="12650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매매 기준율 액션</a:t>
            </a:r>
            <a:endParaRPr lang="ko-KR" alt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8822107" y="2743189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보내실 때  액션</a:t>
            </a:r>
            <a:endParaRPr lang="ko-KR" altLang="en-US" sz="1100" dirty="0"/>
          </a:p>
        </p:txBody>
      </p:sp>
      <p:cxnSp>
        <p:nvCxnSpPr>
          <p:cNvPr id="67" name="직선 화살표 연결선 66"/>
          <p:cNvCxnSpPr/>
          <p:nvPr/>
        </p:nvCxnSpPr>
        <p:spPr>
          <a:xfrm flipH="1">
            <a:off x="8755017" y="3022858"/>
            <a:ext cx="1160052" cy="0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8804675" y="3382493"/>
            <a:ext cx="1160052" cy="0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792000" y="3134224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받으실 때 액션</a:t>
            </a:r>
            <a:endParaRPr lang="ko-KR" alt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8794214" y="3450401"/>
            <a:ext cx="982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파실 때 액션</a:t>
            </a:r>
            <a:endParaRPr lang="ko-KR" altLang="en-US" sz="1100" dirty="0"/>
          </a:p>
        </p:txBody>
      </p:sp>
      <p:cxnSp>
        <p:nvCxnSpPr>
          <p:cNvPr id="71" name="직선 화살표 연결선 70"/>
          <p:cNvCxnSpPr/>
          <p:nvPr/>
        </p:nvCxnSpPr>
        <p:spPr>
          <a:xfrm flipH="1">
            <a:off x="8773987" y="3712011"/>
            <a:ext cx="1160052" cy="0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67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4FEA01-4083-F9DF-9CC6-2D89665F9A22}"/>
              </a:ext>
            </a:extLst>
          </p:cNvPr>
          <p:cNvSpPr txBox="1"/>
          <p:nvPr/>
        </p:nvSpPr>
        <p:spPr>
          <a:xfrm>
            <a:off x="2914680" y="2956521"/>
            <a:ext cx="63626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b="1" spc="600" dirty="0">
                <a:solidFill>
                  <a:schemeClr val="bg1"/>
                </a:solidFill>
              </a:rPr>
              <a:t>엄청난 </a:t>
            </a:r>
            <a:r>
              <a:rPr lang="ko-KR" altLang="en-US" sz="2200" b="1" spc="600" dirty="0" smtClean="0">
                <a:solidFill>
                  <a:schemeClr val="bg1"/>
                </a:solidFill>
              </a:rPr>
              <a:t>주장에는 엄청난 </a:t>
            </a:r>
            <a:r>
              <a:rPr lang="ko-KR" altLang="en-US" sz="2200" b="1" spc="600" dirty="0">
                <a:solidFill>
                  <a:schemeClr val="bg1"/>
                </a:solidFill>
              </a:rPr>
              <a:t>근거가 필요하다</a:t>
            </a:r>
            <a:r>
              <a:rPr lang="en-US" altLang="ko-KR" sz="2200" b="1" spc="600" dirty="0">
                <a:solidFill>
                  <a:schemeClr val="bg1"/>
                </a:solidFill>
              </a:rPr>
              <a:t>.</a:t>
            </a:r>
            <a:endParaRPr lang="ko-KR" altLang="en-US" sz="2200" b="1" spc="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595AA5-91AD-A09E-DDE5-29BD2D76A01D}"/>
              </a:ext>
            </a:extLst>
          </p:cNvPr>
          <p:cNvSpPr txBox="1"/>
          <p:nvPr/>
        </p:nvSpPr>
        <p:spPr>
          <a:xfrm>
            <a:off x="5622151" y="3562925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칼 세이건</a:t>
            </a:r>
          </a:p>
        </p:txBody>
      </p:sp>
    </p:spTree>
    <p:extLst>
      <p:ext uri="{BB962C8B-B14F-4D97-AF65-F5344CB8AC3E}">
        <p14:creationId xmlns:p14="http://schemas.microsoft.com/office/powerpoint/2010/main" val="25064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마조렐 블루, 일렉트릭 블루, 코발트 블루이(가) 표시된 사진&#10;&#10;자동 생성된 설명">
            <a:extLst>
              <a:ext uri="{FF2B5EF4-FFF2-40B4-BE49-F238E27FC236}">
                <a16:creationId xmlns:a16="http://schemas.microsoft.com/office/drawing/2014/main" id="{7ADFA4BD-E57A-2B06-8A5F-55D8B282353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A0DD26-7F5B-D635-D317-0F28102C6EFF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5721" y="395207"/>
            <a:ext cx="41504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</a:rPr>
              <a:t>기획 의도 </a:t>
            </a:r>
            <a:r>
              <a:rPr lang="en-US" altLang="ko-KR" sz="4800" dirty="0" smtClean="0">
                <a:solidFill>
                  <a:schemeClr val="bg1"/>
                </a:solidFill>
              </a:rPr>
              <a:t>1-1</a:t>
            </a:r>
            <a:endParaRPr lang="ko-KR" alt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1224366" y="1621411"/>
            <a:ext cx="877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1. </a:t>
            </a:r>
            <a:r>
              <a:rPr lang="ko-KR" altLang="en-US" sz="2400" dirty="0" smtClean="0">
                <a:solidFill>
                  <a:schemeClr val="bg1"/>
                </a:solidFill>
              </a:rPr>
              <a:t>계좌 잔액 확인 및 입</a:t>
            </a:r>
            <a:r>
              <a:rPr lang="en-US" altLang="ko-KR" sz="2400" dirty="0" smtClean="0">
                <a:solidFill>
                  <a:schemeClr val="bg1"/>
                </a:solidFill>
              </a:rPr>
              <a:t>,</a:t>
            </a:r>
            <a:r>
              <a:rPr lang="ko-KR" altLang="en-US" sz="2400" dirty="0" smtClean="0">
                <a:solidFill>
                  <a:schemeClr val="bg1"/>
                </a:solidFill>
              </a:rPr>
              <a:t>출금 시스템으로 편하게 돈 찾기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</a:rPr>
              <a:t>넣기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8610" y="2478283"/>
            <a:ext cx="5900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2. </a:t>
            </a:r>
            <a:r>
              <a:rPr lang="ko-KR" altLang="en-US" sz="2400" dirty="0" smtClean="0">
                <a:solidFill>
                  <a:schemeClr val="bg1"/>
                </a:solidFill>
              </a:rPr>
              <a:t>금융 상품 아이템 으로 인해 은행 홍보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8610" y="3301111"/>
            <a:ext cx="7029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3.</a:t>
            </a:r>
            <a:r>
              <a:rPr lang="ko-KR" altLang="en-US" sz="2400" dirty="0" smtClean="0">
                <a:solidFill>
                  <a:schemeClr val="bg1"/>
                </a:solidFill>
              </a:rPr>
              <a:t>은행 사이트에서 외국 달러 환율까지 확인 가능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33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9D6E2-DD50-58BE-91E8-108BAC31359B}"/>
              </a:ext>
            </a:extLst>
          </p:cNvPr>
          <p:cNvSpPr txBox="1"/>
          <p:nvPr/>
        </p:nvSpPr>
        <p:spPr>
          <a:xfrm>
            <a:off x="602165" y="83634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2ECBA-9841-FDD0-F19A-39929D433254}"/>
              </a:ext>
            </a:extLst>
          </p:cNvPr>
          <p:cNvSpPr txBox="1"/>
          <p:nvPr/>
        </p:nvSpPr>
        <p:spPr>
          <a:xfrm>
            <a:off x="478177" y="321148"/>
            <a:ext cx="5014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/>
              <a:t>개발 환경 </a:t>
            </a:r>
            <a:r>
              <a:rPr lang="en-US" altLang="ko-KR" sz="5400" b="1" dirty="0" smtClean="0"/>
              <a:t>2-1</a:t>
            </a:r>
            <a:r>
              <a:rPr lang="ko-KR" altLang="en-US" sz="5400" b="1" dirty="0" smtClean="0"/>
              <a:t>  </a:t>
            </a:r>
            <a:endParaRPr lang="ko-KR" altLang="en-US" sz="54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557FA4F-1996-1746-BB89-A3FB7F84960D}"/>
              </a:ext>
            </a:extLst>
          </p:cNvPr>
          <p:cNvCxnSpPr/>
          <p:nvPr/>
        </p:nvCxnSpPr>
        <p:spPr>
          <a:xfrm>
            <a:off x="669070" y="1244478"/>
            <a:ext cx="1014761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29" y="1244479"/>
            <a:ext cx="4729877" cy="14987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185" y="1262584"/>
            <a:ext cx="5119967" cy="14906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96" y="3739234"/>
            <a:ext cx="4396664" cy="171643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664" y="3855471"/>
            <a:ext cx="5119967" cy="16904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59795" y="2844763"/>
            <a:ext cx="3564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Eclipse 2023-03</a:t>
            </a:r>
            <a:endParaRPr lang="ko-KR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789605" y="2743201"/>
            <a:ext cx="2565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Database 21C</a:t>
            </a:r>
            <a:endParaRPr lang="ko-KR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603759" y="564225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Dbeaver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77646" y="5642255"/>
            <a:ext cx="2392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JDK1.80_220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4289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6054E7-8651-B52F-0B12-C64EA7A65B60}"/>
              </a:ext>
            </a:extLst>
          </p:cNvPr>
          <p:cNvSpPr txBox="1"/>
          <p:nvPr/>
        </p:nvSpPr>
        <p:spPr>
          <a:xfrm>
            <a:off x="682149" y="482342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Part1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EC20A-3B6F-FB63-1AE5-5BC996B8446E}"/>
              </a:ext>
            </a:extLst>
          </p:cNvPr>
          <p:cNvSpPr txBox="1"/>
          <p:nvPr/>
        </p:nvSpPr>
        <p:spPr>
          <a:xfrm>
            <a:off x="237222" y="282287"/>
            <a:ext cx="4123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2-2 </a:t>
            </a:r>
            <a:r>
              <a:rPr lang="ko-KR" altLang="en-US" sz="40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개발 일정</a:t>
            </a:r>
            <a:endParaRPr lang="ko-KR" altLang="en-US" sz="4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6D3938-0CA3-408C-E47D-477EF1E427AA}"/>
              </a:ext>
            </a:extLst>
          </p:cNvPr>
          <p:cNvSpPr txBox="1"/>
          <p:nvPr/>
        </p:nvSpPr>
        <p:spPr>
          <a:xfrm flipH="1">
            <a:off x="3842164" y="3798153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요소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02D721-F953-488E-AF0A-CD0D911417E9}"/>
              </a:ext>
            </a:extLst>
          </p:cNvPr>
          <p:cNvSpPr txBox="1"/>
          <p:nvPr/>
        </p:nvSpPr>
        <p:spPr>
          <a:xfrm flipH="1">
            <a:off x="8178066" y="1758815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C6ABF0B-AC69-3E66-448F-82AD6DED630D}"/>
              </a:ext>
            </a:extLst>
          </p:cNvPr>
          <p:cNvSpPr/>
          <p:nvPr/>
        </p:nvSpPr>
        <p:spPr>
          <a:xfrm>
            <a:off x="10048" y="1673241"/>
            <a:ext cx="2920037" cy="28479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C6ABF0B-AC69-3E66-448F-82AD6DED630D}"/>
              </a:ext>
            </a:extLst>
          </p:cNvPr>
          <p:cNvSpPr/>
          <p:nvPr/>
        </p:nvSpPr>
        <p:spPr>
          <a:xfrm>
            <a:off x="3127721" y="1521878"/>
            <a:ext cx="2920037" cy="28479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C6ABF0B-AC69-3E66-448F-82AD6DED630D}"/>
              </a:ext>
            </a:extLst>
          </p:cNvPr>
          <p:cNvSpPr/>
          <p:nvPr/>
        </p:nvSpPr>
        <p:spPr>
          <a:xfrm>
            <a:off x="6188926" y="1452842"/>
            <a:ext cx="2920037" cy="28479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C6ABF0B-AC69-3E66-448F-82AD6DED630D}"/>
              </a:ext>
            </a:extLst>
          </p:cNvPr>
          <p:cNvSpPr/>
          <p:nvPr/>
        </p:nvSpPr>
        <p:spPr>
          <a:xfrm>
            <a:off x="9165431" y="1452842"/>
            <a:ext cx="2920037" cy="28479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5B0545-E358-3074-6A4E-7344F29B8C96}"/>
              </a:ext>
            </a:extLst>
          </p:cNvPr>
          <p:cNvSpPr txBox="1"/>
          <p:nvPr/>
        </p:nvSpPr>
        <p:spPr>
          <a:xfrm flipH="1">
            <a:off x="3768830" y="471686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주차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5B0545-E358-3074-6A4E-7344F29B8C96}"/>
              </a:ext>
            </a:extLst>
          </p:cNvPr>
          <p:cNvSpPr txBox="1"/>
          <p:nvPr/>
        </p:nvSpPr>
        <p:spPr>
          <a:xfrm flipH="1">
            <a:off x="610072" y="4712321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주차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5B0545-E358-3074-6A4E-7344F29B8C96}"/>
              </a:ext>
            </a:extLst>
          </p:cNvPr>
          <p:cNvSpPr txBox="1"/>
          <p:nvPr/>
        </p:nvSpPr>
        <p:spPr>
          <a:xfrm flipH="1">
            <a:off x="6963581" y="4699190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주차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5B0545-E358-3074-6A4E-7344F29B8C96}"/>
              </a:ext>
            </a:extLst>
          </p:cNvPr>
          <p:cNvSpPr txBox="1"/>
          <p:nvPr/>
        </p:nvSpPr>
        <p:spPr>
          <a:xfrm flipH="1">
            <a:off x="9975539" y="4699190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주차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오른쪽 화살표 35"/>
          <p:cNvSpPr/>
          <p:nvPr/>
        </p:nvSpPr>
        <p:spPr>
          <a:xfrm>
            <a:off x="308079" y="2461221"/>
            <a:ext cx="356461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21008" y="2534260"/>
            <a:ext cx="1616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6</a:t>
            </a:r>
            <a:r>
              <a:rPr lang="ko-KR" altLang="en-US" sz="1600" dirty="0" smtClean="0"/>
              <a:t>월 </a:t>
            </a:r>
            <a:r>
              <a:rPr lang="en-US" altLang="ko-KR" sz="1600" dirty="0" smtClean="0"/>
              <a:t>13~16</a:t>
            </a:r>
            <a:r>
              <a:rPr lang="ko-KR" altLang="en-US" sz="1600" dirty="0" smtClean="0"/>
              <a:t>일</a:t>
            </a:r>
            <a:endParaRPr lang="ko-KR" alt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605479" y="2982590"/>
            <a:ext cx="1820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프로젝트 주제 설정</a:t>
            </a:r>
            <a:r>
              <a:rPr lang="en-US" altLang="ko-KR" sz="1200" dirty="0"/>
              <a:t>,</a:t>
            </a:r>
            <a:r>
              <a:rPr lang="ko-KR" altLang="en-US" sz="1200" dirty="0"/>
              <a:t>기획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90584" y="1017559"/>
            <a:ext cx="2327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2023</a:t>
            </a:r>
            <a:r>
              <a:rPr lang="ko-KR" altLang="en-US" sz="2800" dirty="0" smtClean="0"/>
              <a:t>년</a:t>
            </a:r>
            <a:endParaRPr lang="ko-KR" altLang="en-US" sz="2800" dirty="0"/>
          </a:p>
        </p:txBody>
      </p:sp>
      <p:sp>
        <p:nvSpPr>
          <p:cNvPr id="40" name="오른쪽 화살표 39"/>
          <p:cNvSpPr/>
          <p:nvPr/>
        </p:nvSpPr>
        <p:spPr>
          <a:xfrm>
            <a:off x="3476805" y="2340496"/>
            <a:ext cx="356461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899419" y="2455796"/>
            <a:ext cx="165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19~23</a:t>
            </a:r>
            <a:r>
              <a:rPr lang="ko-KR" altLang="en-US" dirty="0"/>
              <a:t>일</a:t>
            </a:r>
          </a:p>
        </p:txBody>
      </p:sp>
      <p:sp>
        <p:nvSpPr>
          <p:cNvPr id="42" name="오른쪽 화살표 41"/>
          <p:cNvSpPr/>
          <p:nvPr/>
        </p:nvSpPr>
        <p:spPr>
          <a:xfrm>
            <a:off x="6557148" y="2291944"/>
            <a:ext cx="356461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42"/>
          <p:cNvSpPr/>
          <p:nvPr/>
        </p:nvSpPr>
        <p:spPr>
          <a:xfrm>
            <a:off x="9531059" y="2244930"/>
            <a:ext cx="356461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991349" y="2360230"/>
            <a:ext cx="157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 smtClean="0"/>
              <a:t>26~30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0034293" y="2302580"/>
            <a:ext cx="1438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3~11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302527" y="2945853"/>
            <a:ext cx="2621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UI </a:t>
            </a:r>
            <a:r>
              <a:rPr lang="ko-KR" altLang="en-US" sz="1400" dirty="0" smtClean="0"/>
              <a:t>정의서 및 데이터 테이블 구현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6554810" y="2892352"/>
            <a:ext cx="2224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제작된 프로그램 </a:t>
            </a:r>
            <a:r>
              <a:rPr lang="en-US" altLang="ko-KR" sz="1600" dirty="0" smtClean="0"/>
              <a:t>DB </a:t>
            </a:r>
            <a:r>
              <a:rPr lang="ko-KR" altLang="en-US" sz="1600" dirty="0" smtClean="0"/>
              <a:t>연동</a:t>
            </a:r>
            <a:endParaRPr lang="ko-KR" alt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9323696" y="2833057"/>
            <a:ext cx="395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프로그램 테스트</a:t>
            </a:r>
            <a:r>
              <a:rPr lang="en-US" altLang="ko-KR" sz="1400" dirty="0" smtClean="0"/>
              <a:t>,UI</a:t>
            </a:r>
            <a:r>
              <a:rPr lang="ko-KR" altLang="en-US" sz="1400" dirty="0" smtClean="0"/>
              <a:t>디자인 보완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9420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8F13CF9F-BE9A-616D-70BD-C54FC08A736F}"/>
              </a:ext>
            </a:extLst>
          </p:cNvPr>
          <p:cNvSpPr txBox="1"/>
          <p:nvPr/>
        </p:nvSpPr>
        <p:spPr>
          <a:xfrm>
            <a:off x="299217" y="250196"/>
            <a:ext cx="4431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테이블 정의서 </a:t>
            </a:r>
            <a:r>
              <a:rPr lang="en-US" altLang="ko-KR" sz="32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3-1</a:t>
            </a:r>
            <a:endParaRPr lang="ko-KR" altLang="en-US" sz="32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844363"/>
              </p:ext>
            </p:extLst>
          </p:nvPr>
        </p:nvGraphicFramePr>
        <p:xfrm>
          <a:off x="368958" y="998635"/>
          <a:ext cx="11580234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790117">
                  <a:extLst>
                    <a:ext uri="{9D8B030D-6E8A-4147-A177-3AD203B41FA5}">
                      <a16:colId xmlns:a16="http://schemas.microsoft.com/office/drawing/2014/main" val="1738045564"/>
                    </a:ext>
                  </a:extLst>
                </a:gridCol>
                <a:gridCol w="5790117">
                  <a:extLst>
                    <a:ext uri="{9D8B030D-6E8A-4147-A177-3AD203B41FA5}">
                      <a16:colId xmlns:a16="http://schemas.microsoft.com/office/drawing/2014/main" val="660288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                                                                               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119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70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72008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62375" y="1021899"/>
            <a:ext cx="407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로그인 테이블</a:t>
            </a:r>
            <a:r>
              <a:rPr lang="en-US" altLang="ko-KR" dirty="0" smtClean="0">
                <a:solidFill>
                  <a:schemeClr val="bg1"/>
                </a:solidFill>
              </a:rPr>
              <a:t>(MEMBER)</a:t>
            </a:r>
            <a:r>
              <a:rPr lang="ko-KR" altLang="en-US" dirty="0" smtClean="0">
                <a:solidFill>
                  <a:schemeClr val="bg1"/>
                </a:solidFill>
              </a:rPr>
              <a:t> 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5272" y="1370229"/>
            <a:ext cx="160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       ID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4727" y="1741823"/>
            <a:ext cx="160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PASSWORD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00403" y="1370229"/>
            <a:ext cx="5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VAR CHAR(20) NOU NULL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00402" y="1718559"/>
            <a:ext cx="5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VAR CHAR(20) NOT NULL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723708"/>
              </p:ext>
            </p:extLst>
          </p:nvPr>
        </p:nvGraphicFramePr>
        <p:xfrm>
          <a:off x="299215" y="2346985"/>
          <a:ext cx="11600038" cy="3933608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924873">
                  <a:extLst>
                    <a:ext uri="{9D8B030D-6E8A-4147-A177-3AD203B41FA5}">
                      <a16:colId xmlns:a16="http://schemas.microsoft.com/office/drawing/2014/main" val="4266633186"/>
                    </a:ext>
                  </a:extLst>
                </a:gridCol>
                <a:gridCol w="2315828">
                  <a:extLst>
                    <a:ext uri="{9D8B030D-6E8A-4147-A177-3AD203B41FA5}">
                      <a16:colId xmlns:a16="http://schemas.microsoft.com/office/drawing/2014/main" val="1954193348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467941954"/>
                    </a:ext>
                  </a:extLst>
                </a:gridCol>
                <a:gridCol w="1616623">
                  <a:extLst>
                    <a:ext uri="{9D8B030D-6E8A-4147-A177-3AD203B41FA5}">
                      <a16:colId xmlns:a16="http://schemas.microsoft.com/office/drawing/2014/main" val="4285912230"/>
                    </a:ext>
                  </a:extLst>
                </a:gridCol>
                <a:gridCol w="1924873">
                  <a:extLst>
                    <a:ext uri="{9D8B030D-6E8A-4147-A177-3AD203B41FA5}">
                      <a16:colId xmlns:a16="http://schemas.microsoft.com/office/drawing/2014/main" val="2590861265"/>
                    </a:ext>
                  </a:extLst>
                </a:gridCol>
                <a:gridCol w="1924873">
                  <a:extLst>
                    <a:ext uri="{9D8B030D-6E8A-4147-A177-3AD203B41FA5}">
                      <a16:colId xmlns:a16="http://schemas.microsoft.com/office/drawing/2014/main" val="3258961697"/>
                    </a:ext>
                  </a:extLst>
                </a:gridCol>
              </a:tblGrid>
              <a:tr h="5503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110399"/>
                  </a:ext>
                </a:extLst>
              </a:tr>
              <a:tr h="550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r>
                        <a:rPr lang="en-US" altLang="ko-KR" dirty="0" smtClean="0"/>
                        <a:t>(NAME)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VARCHAR(20)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NNULL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348181"/>
                  </a:ext>
                </a:extLst>
              </a:tr>
              <a:tr h="8594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</a:t>
                      </a:r>
                      <a:r>
                        <a:rPr lang="en-US" altLang="ko-KR" sz="1600" dirty="0" smtClean="0"/>
                        <a:t>(PHONENUMBER)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 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VARCHAR(20)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NNULL</a:t>
                      </a:r>
                      <a:endParaRPr lang="ko-KR" altLang="en-US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aseline="0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18676"/>
                  </a:ext>
                </a:extLst>
              </a:tr>
              <a:tr h="7689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계좌번호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(ACCOUNTNUMBER)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  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VARCHAR(20)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NNULL</a:t>
                      </a:r>
                      <a:endParaRPr lang="ko-KR" altLang="en-US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926207"/>
                  </a:ext>
                </a:extLst>
              </a:tr>
              <a:tr h="6971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잔액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(DEPOSIT)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VARCHAR(20)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NNULL</a:t>
                      </a:r>
                      <a:endParaRPr lang="ko-KR" altLang="en-US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40173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52783" y="2346988"/>
            <a:ext cx="364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   계좌번호 테이블</a:t>
            </a:r>
            <a:r>
              <a:rPr lang="en-US" altLang="ko-KR" dirty="0" smtClean="0">
                <a:solidFill>
                  <a:schemeClr val="bg1"/>
                </a:solidFill>
              </a:rPr>
              <a:t>(ACCOUNT) 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85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6054E7-8651-B52F-0B12-C64EA7A65B60}"/>
              </a:ext>
            </a:extLst>
          </p:cNvPr>
          <p:cNvSpPr txBox="1"/>
          <p:nvPr/>
        </p:nvSpPr>
        <p:spPr>
          <a:xfrm>
            <a:off x="702187" y="482342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bg1"/>
                </a:solidFill>
              </a:rPr>
              <a:t>Prt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EC20A-3B6F-FB63-1AE5-5BC996B8446E}"/>
              </a:ext>
            </a:extLst>
          </p:cNvPr>
          <p:cNvSpPr txBox="1"/>
          <p:nvPr/>
        </p:nvSpPr>
        <p:spPr>
          <a:xfrm>
            <a:off x="489775" y="282287"/>
            <a:ext cx="48606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테이블 정의서 </a:t>
            </a:r>
            <a:r>
              <a:rPr lang="en-US" altLang="ko-KR" sz="36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3-1</a:t>
            </a:r>
            <a:endParaRPr lang="ko-KR" altLang="en-US" sz="36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ko-KR" altLang="en-US" sz="2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088914"/>
              </p:ext>
            </p:extLst>
          </p:nvPr>
        </p:nvGraphicFramePr>
        <p:xfrm>
          <a:off x="299215" y="1467444"/>
          <a:ext cx="11600038" cy="365684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924873">
                  <a:extLst>
                    <a:ext uri="{9D8B030D-6E8A-4147-A177-3AD203B41FA5}">
                      <a16:colId xmlns:a16="http://schemas.microsoft.com/office/drawing/2014/main" val="4266633186"/>
                    </a:ext>
                  </a:extLst>
                </a:gridCol>
                <a:gridCol w="2315828">
                  <a:extLst>
                    <a:ext uri="{9D8B030D-6E8A-4147-A177-3AD203B41FA5}">
                      <a16:colId xmlns:a16="http://schemas.microsoft.com/office/drawing/2014/main" val="1954193348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467941954"/>
                    </a:ext>
                  </a:extLst>
                </a:gridCol>
                <a:gridCol w="1616623">
                  <a:extLst>
                    <a:ext uri="{9D8B030D-6E8A-4147-A177-3AD203B41FA5}">
                      <a16:colId xmlns:a16="http://schemas.microsoft.com/office/drawing/2014/main" val="4285912230"/>
                    </a:ext>
                  </a:extLst>
                </a:gridCol>
                <a:gridCol w="1924873">
                  <a:extLst>
                    <a:ext uri="{9D8B030D-6E8A-4147-A177-3AD203B41FA5}">
                      <a16:colId xmlns:a16="http://schemas.microsoft.com/office/drawing/2014/main" val="2590861265"/>
                    </a:ext>
                  </a:extLst>
                </a:gridCol>
                <a:gridCol w="1924873">
                  <a:extLst>
                    <a:ext uri="{9D8B030D-6E8A-4147-A177-3AD203B41FA5}">
                      <a16:colId xmlns:a16="http://schemas.microsoft.com/office/drawing/2014/main" val="3258961697"/>
                    </a:ext>
                  </a:extLst>
                </a:gridCol>
              </a:tblGrid>
              <a:tr h="6345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110399"/>
                  </a:ext>
                </a:extLst>
              </a:tr>
              <a:tr h="550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나라이름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(NAME)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chemeClr val="bg1"/>
                          </a:solidFill>
                        </a:rPr>
                        <a:t>VARCHAR(20)</a:t>
                      </a:r>
                      <a:endParaRPr lang="ko-KR" altLang="en-US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NNULL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348181"/>
                  </a:ext>
                </a:extLst>
              </a:tr>
              <a:tr h="8594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</a:rPr>
                        <a:t>           A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    (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매매기준율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 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chemeClr val="bg1"/>
                          </a:solidFill>
                        </a:rPr>
                        <a:t>VARCHAR(20)</a:t>
                      </a:r>
                      <a:endParaRPr lang="ko-KR" altLang="en-US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NNULL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18676"/>
                  </a:ext>
                </a:extLst>
              </a:tr>
              <a:tr h="825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              B</a:t>
                      </a:r>
                    </a:p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        (</a:t>
                      </a:r>
                      <a:r>
                        <a:rPr lang="ko-KR" altLang="en-US" sz="1400" b="1" dirty="0" err="1" smtClean="0">
                          <a:solidFill>
                            <a:schemeClr val="bg1"/>
                          </a:solidFill>
                        </a:rPr>
                        <a:t>보내실때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  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chemeClr val="bg1"/>
                          </a:solidFill>
                        </a:rPr>
                        <a:t>VARCHAR(20)</a:t>
                      </a:r>
                      <a:endParaRPr lang="ko-KR" altLang="en-US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NNULL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926207"/>
                  </a:ext>
                </a:extLst>
              </a:tr>
              <a:tr h="6971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         C 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    (</a:t>
                      </a:r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받으실때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chemeClr val="bg1"/>
                          </a:solidFill>
                        </a:rPr>
                        <a:t>VARCHAR(20)</a:t>
                      </a:r>
                      <a:endParaRPr lang="ko-KR" altLang="en-US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NNULL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401736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090051" y="1596324"/>
            <a:ext cx="364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나라별 환율 테이블</a:t>
            </a:r>
            <a:r>
              <a:rPr lang="en-US" altLang="ko-KR" dirty="0" smtClean="0">
                <a:solidFill>
                  <a:schemeClr val="bg1"/>
                </a:solidFill>
              </a:rPr>
              <a:t>(MEMBER3)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49637"/>
              </p:ext>
            </p:extLst>
          </p:nvPr>
        </p:nvGraphicFramePr>
        <p:xfrm>
          <a:off x="299215" y="5067561"/>
          <a:ext cx="11600038" cy="697109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924873">
                  <a:extLst>
                    <a:ext uri="{9D8B030D-6E8A-4147-A177-3AD203B41FA5}">
                      <a16:colId xmlns:a16="http://schemas.microsoft.com/office/drawing/2014/main" val="202149404"/>
                    </a:ext>
                  </a:extLst>
                </a:gridCol>
                <a:gridCol w="2315828">
                  <a:extLst>
                    <a:ext uri="{9D8B030D-6E8A-4147-A177-3AD203B41FA5}">
                      <a16:colId xmlns:a16="http://schemas.microsoft.com/office/drawing/2014/main" val="2874352054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917156895"/>
                    </a:ext>
                  </a:extLst>
                </a:gridCol>
                <a:gridCol w="1616623">
                  <a:extLst>
                    <a:ext uri="{9D8B030D-6E8A-4147-A177-3AD203B41FA5}">
                      <a16:colId xmlns:a16="http://schemas.microsoft.com/office/drawing/2014/main" val="3520997404"/>
                    </a:ext>
                  </a:extLst>
                </a:gridCol>
                <a:gridCol w="1924873">
                  <a:extLst>
                    <a:ext uri="{9D8B030D-6E8A-4147-A177-3AD203B41FA5}">
                      <a16:colId xmlns:a16="http://schemas.microsoft.com/office/drawing/2014/main" val="667932689"/>
                    </a:ext>
                  </a:extLst>
                </a:gridCol>
                <a:gridCol w="1924873">
                  <a:extLst>
                    <a:ext uri="{9D8B030D-6E8A-4147-A177-3AD203B41FA5}">
                      <a16:colId xmlns:a16="http://schemas.microsoft.com/office/drawing/2014/main" val="912961911"/>
                    </a:ext>
                  </a:extLst>
                </a:gridCol>
              </a:tblGrid>
              <a:tr h="6971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           D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     (</a:t>
                      </a:r>
                      <a:r>
                        <a:rPr lang="ko-KR" altLang="en-US" dirty="0" err="1" smtClean="0"/>
                        <a:t>파실때</a:t>
                      </a:r>
                      <a:r>
                        <a:rPr lang="en-US" altLang="ko-KR" dirty="0" smtClean="0"/>
                        <a:t>)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chemeClr val="bg1"/>
                          </a:solidFill>
                        </a:rPr>
                        <a:t>VARCHAR(20)</a:t>
                      </a:r>
                      <a:endParaRPr lang="ko-KR" altLang="en-US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NNULL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040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04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59B15D6E-CA28-116D-3609-6993B210B0B7}"/>
              </a:ext>
            </a:extLst>
          </p:cNvPr>
          <p:cNvSpPr txBox="1"/>
          <p:nvPr/>
        </p:nvSpPr>
        <p:spPr>
          <a:xfrm>
            <a:off x="646884" y="482342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0781" y="297676"/>
            <a:ext cx="630974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3-2UI </a:t>
            </a:r>
            <a:r>
              <a:rPr lang="ko-KR" altLang="en-US" sz="32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정의서 기획 단계</a:t>
            </a:r>
            <a:r>
              <a:rPr lang="en-US" altLang="ko-KR" sz="32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-1</a:t>
            </a:r>
          </a:p>
          <a:p>
            <a:r>
              <a:rPr lang="en-US" altLang="ko-KR" sz="32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32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로그인</a:t>
            </a:r>
            <a:r>
              <a:rPr lang="en-US" altLang="ko-KR" sz="32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ko-KR" altLang="en-US" sz="32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회원가입 구현</a:t>
            </a:r>
            <a:r>
              <a:rPr lang="en-US" altLang="ko-KR" sz="32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2" y="1546167"/>
            <a:ext cx="12103768" cy="519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5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59B15D6E-CA28-116D-3609-6993B210B0B7}"/>
              </a:ext>
            </a:extLst>
          </p:cNvPr>
          <p:cNvSpPr txBox="1"/>
          <p:nvPr/>
        </p:nvSpPr>
        <p:spPr>
          <a:xfrm>
            <a:off x="646884" y="482342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0781" y="297676"/>
            <a:ext cx="694773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3-2UI </a:t>
            </a:r>
            <a:r>
              <a:rPr lang="ko-KR" altLang="en-US" sz="32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정의서 기획 단계</a:t>
            </a:r>
            <a:r>
              <a:rPr lang="en-US" altLang="ko-KR" sz="32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-2-1</a:t>
            </a:r>
          </a:p>
          <a:p>
            <a:r>
              <a:rPr lang="en-US" altLang="ko-KR" sz="32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32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로그인 성공 시 컨텐츠 선택</a:t>
            </a:r>
            <a:r>
              <a:rPr lang="en-US" altLang="ko-KR" sz="32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altLang="ko-KR" sz="32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11" y="1733766"/>
            <a:ext cx="10815200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3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8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5264E"/>
      </a:accent1>
      <a:accent2>
        <a:srgbClr val="3F668F"/>
      </a:accent2>
      <a:accent3>
        <a:srgbClr val="4A7ECA"/>
      </a:accent3>
      <a:accent4>
        <a:srgbClr val="B28659"/>
      </a:accent4>
      <a:accent5>
        <a:srgbClr val="FDC467"/>
      </a:accent5>
      <a:accent6>
        <a:srgbClr val="E5D8C9"/>
      </a:accent6>
      <a:hlink>
        <a:srgbClr val="262626"/>
      </a:hlink>
      <a:folHlink>
        <a:srgbClr val="262626"/>
      </a:folHlink>
    </a:clrScheme>
    <a:fontScheme name="Pretendard_BLACK_M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2486</TotalTime>
  <Words>815</Words>
  <Application>Microsoft Office PowerPoint</Application>
  <PresentationFormat>와이드스크린</PresentationFormat>
  <Paragraphs>289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Class01</cp:lastModifiedBy>
  <cp:revision>76</cp:revision>
  <dcterms:created xsi:type="dcterms:W3CDTF">2023-04-24T02:25:46Z</dcterms:created>
  <dcterms:modified xsi:type="dcterms:W3CDTF">2023-07-06T09:04:46Z</dcterms:modified>
</cp:coreProperties>
</file>