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3" r:id="rId9"/>
    <p:sldId id="265" r:id="rId10"/>
    <p:sldId id="273" r:id="rId11"/>
    <p:sldId id="274" r:id="rId12"/>
    <p:sldId id="264" r:id="rId13"/>
    <p:sldId id="266" r:id="rId14"/>
    <p:sldId id="270" r:id="rId15"/>
    <p:sldId id="268" r:id="rId16"/>
    <p:sldId id="269" r:id="rId1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564"/>
    <a:srgbClr val="96BEBD"/>
    <a:srgbClr val="3F5059"/>
    <a:srgbClr val="8C7E7B"/>
    <a:srgbClr val="668597"/>
    <a:srgbClr val="0066CC"/>
    <a:srgbClr val="90B1CA"/>
    <a:srgbClr val="B5B5B5"/>
    <a:srgbClr val="F1BF7D"/>
    <a:srgbClr val="85C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336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altLang="ko-KR" sz="15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15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경영 형태별 농가</a:t>
            </a:r>
          </a:p>
        </c:rich>
      </c:tx>
      <c:layout>
        <c:manualLayout>
          <c:xMode val="edge"/>
          <c:yMode val="edge"/>
          <c:x val="0.212922329617696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388600855049028"/>
          <c:y val="0.26806056414112289"/>
          <c:w val="0.3372793387138992"/>
          <c:h val="0.6150830005766970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2017년 경영 형태별 농가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논,벼  (38.3%)</c:v>
                </c:pt>
                <c:pt idx="1">
                  <c:v>식량작물  (8.7%)</c:v>
                </c:pt>
                <c:pt idx="2">
                  <c:v>과수,채소  (40.8%)</c:v>
                </c:pt>
                <c:pt idx="3">
                  <c:v>특용작물 버섯  (4.6%)</c:v>
                </c:pt>
                <c:pt idx="4">
                  <c:v>기타작물  (2.4%)</c:v>
                </c:pt>
                <c:pt idx="5">
                  <c:v>축산  (5.3%)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38.299999999999997</c:v>
                </c:pt>
                <c:pt idx="1">
                  <c:v>8.6999999999999993</c:v>
                </c:pt>
                <c:pt idx="2">
                  <c:v>40.799999999999997</c:v>
                </c:pt>
                <c:pt idx="3">
                  <c:v>4.5999999999999996</c:v>
                </c:pt>
                <c:pt idx="4">
                  <c:v>2.4</c:v>
                </c:pt>
                <c:pt idx="5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5418096548943119"/>
          <c:y val="0.21470513625380508"/>
          <c:w val="0.42622244647714047"/>
          <c:h val="0.74757823735098949"/>
        </c:manualLayout>
      </c:layout>
      <c:overlay val="0"/>
      <c:txPr>
        <a:bodyPr/>
        <a:lstStyle/>
        <a:p>
          <a:pPr>
            <a:defRPr sz="1200">
              <a:latin typeface="나눔스퀘어 Bold" panose="020B0600000101010101" pitchFamily="50" charset="-127"/>
              <a:ea typeface="나눔스퀘어 Bold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6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5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8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3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4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8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4AC5-EB2E-449A-9E9F-F7335BD954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680A-81CE-4A36-AD02-D616469E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microsoft.com/office/2007/relationships/hdphoto" Target="../media/hdphoto3.wdp"/><Relationship Id="rId17" Type="http://schemas.openxmlformats.org/officeDocument/2006/relationships/image" Target="../media/image17.png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microsoft.com/office/2007/relationships/hdphoto" Target="../media/hdphoto2.wdp"/><Relationship Id="rId4" Type="http://schemas.openxmlformats.org/officeDocument/2006/relationships/image" Target="../media/image7.jpe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6384" y="1565960"/>
            <a:ext cx="3313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 Farm</a:t>
            </a:r>
            <a:endParaRPr lang="ko-KR" altLang="en-US" sz="5000" b="1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2355726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국지기상예측을 위한  </a:t>
            </a:r>
            <a:r>
              <a:rPr lang="en-US" altLang="ko-KR" sz="20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 </a:t>
            </a:r>
            <a:r>
              <a:rPr lang="ko-KR" altLang="en-US" sz="20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endParaRPr lang="ko-KR" altLang="en-US" sz="2000" b="1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1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780261"/>
            <a:ext cx="8784976" cy="3826877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999" y="195486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과정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896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174" y="4113658"/>
            <a:ext cx="44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부분에 대한 토양상태를 저장하는 데이터베이스 테이블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3999" y="408391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저장하는 데이터베이스 테이블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04461" y="451372"/>
            <a:ext cx="6820008" cy="34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5552536" descr="EMB0000451471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2" b="4773"/>
          <a:stretch>
            <a:fillRect/>
          </a:stretch>
        </p:blipFill>
        <p:spPr bwMode="auto">
          <a:xfrm>
            <a:off x="251520" y="1347614"/>
            <a:ext cx="4128264" cy="249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810964" y="530453"/>
            <a:ext cx="6817740" cy="36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65206176" descr="EMB00004514717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73" b="4001"/>
          <a:stretch>
            <a:fillRect/>
          </a:stretch>
        </p:blipFill>
        <p:spPr bwMode="auto">
          <a:xfrm>
            <a:off x="4572174" y="1347614"/>
            <a:ext cx="4255215" cy="252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2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79512" y="780261"/>
            <a:ext cx="8784976" cy="3826877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43999" y="195486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과정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572174" y="4113658"/>
            <a:ext cx="446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토양상태를 저장할 때의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Serial Monitor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43999" y="408391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토양상태를 저장하고 일정량의 데이터가 쌓였을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전 데이터를 얻는 코드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5596554" y="1333104"/>
            <a:ext cx="5560538" cy="27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65207536" descr="EMB00004514718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75" b="3596"/>
          <a:stretch>
            <a:fillRect/>
          </a:stretch>
        </p:blipFill>
        <p:spPr bwMode="auto">
          <a:xfrm>
            <a:off x="323528" y="1418199"/>
            <a:ext cx="4026440" cy="240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5020597" y="721978"/>
            <a:ext cx="7390420" cy="36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65211456" descr="EMB00004514718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6" b="4056"/>
          <a:stretch>
            <a:fillRect/>
          </a:stretch>
        </p:blipFill>
        <p:spPr bwMode="auto">
          <a:xfrm>
            <a:off x="4644008" y="1423951"/>
            <a:ext cx="4216124" cy="243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999" y="195486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과정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79512" y="780261"/>
            <a:ext cx="8784976" cy="3807713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4"/>
          <a:stretch/>
        </p:blipFill>
        <p:spPr bwMode="auto">
          <a:xfrm>
            <a:off x="539552" y="1218791"/>
            <a:ext cx="3700649" cy="268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52" y="1010793"/>
            <a:ext cx="2160203" cy="288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51520" y="4075729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노지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04048" y="4075729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4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00" y="195486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수행결과</a:t>
            </a:r>
            <a:endParaRPr lang="ko-KR" altLang="en-US" sz="3200" b="1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347614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시스템을 통한 노지의 서로 다른 국지기상환경 체크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6645" y="1479426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1954778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노지의 통신거리 문제를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LoRa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무선 네트워크의 통신방식을 사용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6645" y="2086590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257258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노지의 국지기상 데이터를 데이터베이스에 수집 및 축적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76645" y="2704400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3179752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축적된 국지기상 데이터들과 그 이전인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분전 데이터들을 비교하여 디바이스에서 확인가능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6645" y="3311564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00" y="195486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34761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노지에 저비용으로 스마트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팜 구축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6645" y="1479426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1923678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국지기상 예측을 통한 작물 피해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생산량 증가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6645" y="2055490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253168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농가의 편의성 제공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6645" y="2663492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9552" y="3147814"/>
            <a:ext cx="7922362" cy="809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수집된 정보는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머신러닝을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통한 분석을 통해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토양별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상태에 따른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농작물 생육관계 시스템에 대한 기술 기대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6645" y="3279626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E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7201" y="1680359"/>
            <a:ext cx="2040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Q/A</a:t>
            </a:r>
            <a:endParaRPr lang="ko-KR" altLang="en-US" sz="8000" b="1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8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E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1926000"/>
            <a:ext cx="31021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119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8846" y="555526"/>
            <a:ext cx="3600000" cy="4032448"/>
          </a:xfrm>
          <a:prstGeom prst="rect">
            <a:avLst/>
          </a:prstGeom>
          <a:noFill/>
          <a:ln w="31750">
            <a:solidFill>
              <a:srgbClr val="668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5B5B5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2982" y="193394"/>
            <a:ext cx="1151728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0400" y="98757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소개</a:t>
            </a:r>
            <a:endParaRPr lang="ko-KR" altLang="en-US" sz="1600" b="1" dirty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0400" y="1923678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필요성</a:t>
            </a:r>
            <a:endParaRPr lang="ko-KR" altLang="en-US" sz="1600" b="1" dirty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400" y="2377212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</a:t>
            </a:r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b="1" dirty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0400" y="2838296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개발과정</a:t>
            </a:r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b="1" dirty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0400" y="3291830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0400" y="144110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b="1" dirty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0400" y="3752914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endParaRPr lang="ko-KR" altLang="en-US" sz="1600" b="1" dirty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00" y="195486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pic>
        <p:nvPicPr>
          <p:cNvPr id="1032" name="Picture 8" descr="C:\Users\user\Downloads\iconmonstr-user-14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89" y="2120555"/>
            <a:ext cx="653080" cy="65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ownloads\iconmonstr-user-15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86" y="152769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88878" y="2773635"/>
            <a:ext cx="83548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 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Picture 9" descr="C:\Users\user\Downloads\iconmonstr-user-15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37" y="311187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9" descr="C:\Users\user\Downloads\iconmonstr-user-15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58" y="152769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Users\user\Downloads\iconmonstr-user-15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57" y="311187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983862" y="2103758"/>
            <a:ext cx="81464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장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임상민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4413" y="3649725"/>
            <a:ext cx="81464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원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송재희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4733" y="3651870"/>
            <a:ext cx="81464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원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김예지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4733" y="2103758"/>
            <a:ext cx="81464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원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6" y="1707060"/>
            <a:ext cx="295053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ko-KR" altLang="en-US" sz="1300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총괄 및 </a:t>
            </a: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구축</a:t>
            </a:r>
            <a:endParaRPr lang="en-US" altLang="ko-KR" sz="1300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 err="1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300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r>
              <a:rPr lang="en-US" altLang="ko-KR" sz="1300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</a:t>
            </a: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조립</a:t>
            </a:r>
            <a:endParaRPr lang="en-US" altLang="ko-KR" sz="1300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7415" y="3153435"/>
            <a:ext cx="204483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300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</a:t>
            </a: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altLang="ko-KR" sz="1300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서류 </a:t>
            </a:r>
            <a:r>
              <a:rPr lang="ko-KR" altLang="en-US" sz="1300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 및 </a:t>
            </a: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</a:t>
            </a:r>
            <a:endParaRPr lang="en-US" altLang="ko-KR" sz="1300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프레젠테이션 작성</a:t>
            </a:r>
            <a:endParaRPr lang="ko-KR" altLang="en-US" sz="1300" dirty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0935" y="1744528"/>
            <a:ext cx="21177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 err="1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lang="ko-KR" altLang="en-US" sz="1300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및 코딩</a:t>
            </a:r>
            <a:endParaRPr lang="en-US" altLang="ko-KR" sz="1300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조립</a:t>
            </a:r>
            <a:endParaRPr lang="en-US" altLang="ko-KR" sz="1300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36" y="3364326"/>
            <a:ext cx="281555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설계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</a:t>
            </a:r>
            <a:endParaRPr lang="en-US" altLang="ko-KR" sz="1300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3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000" y="195486"/>
            <a:ext cx="143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3200" b="1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31590"/>
            <a:ext cx="550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노지의 스마트 팜 보급 실태는 매우 미미한 상황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4637" y="1235583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851670"/>
            <a:ext cx="5670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국지기상 현상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지역 별 다른 기상 환경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발생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4637" y="1955663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7544" y="256254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대규모 노지의 특성상 통신거리 문제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04637" y="2666542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7544" y="3282629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기상환경 데이터로는 서로 다른 노지의 국지기상을 예측하기 어려움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4637" y="3386622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7544" y="4043848"/>
            <a:ext cx="8106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노지의 국지기상의 데이터를 수집하고 축적하기 위한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제작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4637" y="4147841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00" y="19548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필요성</a:t>
            </a:r>
            <a:endParaRPr lang="ko-KR" altLang="en-US" sz="3200" b="1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894" y="1731110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노지과수 부문 스마트 팜의 낮은 비중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74068" y="1859157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0" y="3407940"/>
            <a:ext cx="3182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</a:t>
            </a:r>
            <a:r>
              <a:rPr lang="en-US" altLang="ko-KR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통계청</a:t>
            </a:r>
            <a:r>
              <a:rPr lang="en-US" altLang="ko-KR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9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농림축산식품부</a:t>
            </a:r>
            <a:r>
              <a:rPr lang="ko-KR" altLang="en-US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경영체</a:t>
            </a:r>
            <a:r>
              <a:rPr lang="ko-KR" altLang="en-US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유리온실 조사 결과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27789"/>
              </p:ext>
            </p:extLst>
          </p:nvPr>
        </p:nvGraphicFramePr>
        <p:xfrm>
          <a:off x="53950" y="2286926"/>
          <a:ext cx="5039463" cy="95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26"/>
                <a:gridCol w="1372019"/>
                <a:gridCol w="2017918"/>
              </a:tblGrid>
              <a:tr h="27372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노지과수 부문 스마트 팜 재배면적 추정</a:t>
                      </a:r>
                      <a:endParaRPr lang="ko-KR" altLang="en-US" sz="13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6685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1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노지과수 전체</a:t>
                      </a: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(ha)</a:t>
                      </a:r>
                      <a:endParaRPr lang="ko-KR" altLang="en-US" sz="13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팜</a:t>
                      </a:r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(ha)</a:t>
                      </a:r>
                      <a:endParaRPr lang="ko-KR" altLang="en-US" sz="13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팜 재배면적 비중</a:t>
                      </a:r>
                      <a:endParaRPr lang="ko-KR" altLang="en-US" sz="13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</a:tr>
              <a:tr h="33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165,985</a:t>
                      </a:r>
                      <a:endParaRPr lang="ko-KR" altLang="en-US" sz="13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575</a:t>
                      </a:r>
                      <a:endParaRPr lang="ko-KR" altLang="en-US" sz="13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0.3%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220072" y="1226657"/>
            <a:ext cx="3888432" cy="2392040"/>
            <a:chOff x="5198202" y="1187822"/>
            <a:chExt cx="3888432" cy="2392040"/>
          </a:xfrm>
        </p:grpSpPr>
        <p:graphicFrame>
          <p:nvGraphicFramePr>
            <p:cNvPr id="8" name="차트 7"/>
            <p:cNvGraphicFramePr/>
            <p:nvPr>
              <p:extLst>
                <p:ext uri="{D42A27DB-BD31-4B8C-83A1-F6EECF244321}">
                  <p14:modId xmlns:p14="http://schemas.microsoft.com/office/powerpoint/2010/main" val="34183317"/>
                </p:ext>
              </p:extLst>
            </p:nvPr>
          </p:nvGraphicFramePr>
          <p:xfrm>
            <a:off x="5198202" y="1187822"/>
            <a:ext cx="3888432" cy="23920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638986" y="2520285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40.8%</a:t>
              </a:r>
              <a:endParaRPr lang="ko-KR" alt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33559" y="2314496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38.3%</a:t>
              </a:r>
              <a:endParaRPr lang="ko-KR" alt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57914" y="1623441"/>
              <a:ext cx="562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5.3%</a:t>
              </a:r>
              <a:endParaRPr lang="ko-KR" altLang="en-US" sz="1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70629" y="1594225"/>
              <a:ext cx="562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2.4%</a:t>
              </a:r>
              <a:endParaRPr lang="ko-KR" altLang="en-US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6216" y="3061530"/>
              <a:ext cx="562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8.7%</a:t>
              </a:r>
              <a:endParaRPr lang="ko-KR" alt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9164" y="1814797"/>
              <a:ext cx="562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4.6%</a:t>
              </a:r>
              <a:endParaRPr lang="ko-KR" altLang="en-US" sz="12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128169" y="370907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</a:t>
            </a:r>
            <a:r>
              <a:rPr lang="en-US" altLang="ko-KR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통계청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00" y="19548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필요성</a:t>
            </a:r>
            <a:endParaRPr lang="ko-KR" altLang="en-US" sz="3200" b="1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366" y="1243924"/>
            <a:ext cx="654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노지 면적은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늘어나지만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과수 재배 면적은 줄어들고 있는 추세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9540" y="1371971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" y="1899876"/>
            <a:ext cx="4716032" cy="22219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96" y="1899877"/>
            <a:ext cx="41044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00" y="19548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필요성</a:t>
            </a:r>
            <a:endParaRPr lang="ko-KR" altLang="en-US" sz="3200" b="1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14864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팜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 도입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농가의 노지 부분의 수치가 높은 비율을 차지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6625" y="1292662"/>
            <a:ext cx="144016" cy="144016"/>
          </a:xfrm>
          <a:prstGeom prst="ellipse">
            <a:avLst/>
          </a:prstGeom>
          <a:solidFill>
            <a:srgbClr val="8C7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56210"/>
              </p:ext>
            </p:extLst>
          </p:nvPr>
        </p:nvGraphicFramePr>
        <p:xfrm>
          <a:off x="683568" y="1851670"/>
          <a:ext cx="7920881" cy="2253083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14708"/>
                <a:gridCol w="1214708"/>
                <a:gridCol w="1214708"/>
                <a:gridCol w="1214708"/>
                <a:gridCol w="1214708"/>
                <a:gridCol w="1847341"/>
              </a:tblGrid>
              <a:tr h="360039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농업 발전을 위한 스마트 팜 도입 </a:t>
                      </a:r>
                      <a:r>
                        <a:rPr lang="ko-KR" altLang="en-US" sz="1300" kern="0" spc="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필요성</a:t>
                      </a:r>
                      <a:endParaRPr lang="en-US" altLang="ko-KR" sz="1300" kern="0" spc="0" dirty="0" smtClean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5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2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 체</a:t>
                      </a:r>
                      <a:endParaRPr lang="ko-KR" altLang="en-US" sz="130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노 지</a:t>
                      </a:r>
                      <a:endParaRPr lang="ko-KR" altLang="en-US" sz="130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시설 원예</a:t>
                      </a:r>
                      <a:endParaRPr lang="ko-KR" altLang="en-US" sz="130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 수</a:t>
                      </a:r>
                      <a:endParaRPr lang="ko-KR" altLang="en-US" sz="130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축 산</a:t>
                      </a:r>
                      <a:endParaRPr lang="ko-KR" altLang="en-US" sz="130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1CA"/>
                    </a:solidFill>
                  </a:tcPr>
                </a:tc>
              </a:tr>
              <a:tr h="6908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도입 농가</a:t>
                      </a:r>
                      <a:endParaRPr lang="ko-KR" altLang="en-US" sz="130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97.2%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98.8%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100.0%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88.9%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834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 도입 </a:t>
                      </a:r>
                      <a:r>
                        <a:rPr lang="ko-KR" altLang="en-US" sz="13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농가</a:t>
                      </a:r>
                      <a:endParaRPr lang="ko-KR" altLang="en-US" sz="130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89.5%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93.0%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86.0%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88.1%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94.4%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4151559"/>
            <a:ext cx="1531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</a:t>
            </a:r>
            <a:r>
              <a:rPr lang="en-US" altLang="ko-KR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9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농림축산식품부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2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00" y="195486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추진 계획</a:t>
            </a:r>
            <a:endParaRPr lang="ko-KR" altLang="en-US" sz="3200" b="1" dirty="0" smtClean="0">
              <a:solidFill>
                <a:srgbClr val="3F50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2698384"/>
            <a:ext cx="720000" cy="7183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46895" y="952436"/>
            <a:ext cx="690530" cy="1030010"/>
            <a:chOff x="1201420" y="1137012"/>
            <a:chExt cx="859301" cy="11712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2" t="14944" r="19585" b="15720"/>
            <a:stretch/>
          </p:blipFill>
          <p:spPr>
            <a:xfrm>
              <a:off x="1271071" y="1137012"/>
              <a:ext cx="720000" cy="8379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01420" y="1888283"/>
              <a:ext cx="859301" cy="41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AWS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2030192" y="1847759"/>
            <a:ext cx="2066978" cy="2788291"/>
            <a:chOff x="2287929" y="1491630"/>
            <a:chExt cx="1687666" cy="3600400"/>
          </a:xfrm>
        </p:grpSpPr>
        <p:grpSp>
          <p:nvGrpSpPr>
            <p:cNvPr id="132" name="그룹 131"/>
            <p:cNvGrpSpPr/>
            <p:nvPr/>
          </p:nvGrpSpPr>
          <p:grpSpPr>
            <a:xfrm>
              <a:off x="2287929" y="1491630"/>
              <a:ext cx="771900" cy="3600400"/>
              <a:chOff x="2182173" y="1655930"/>
              <a:chExt cx="661635" cy="343610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2173" y="2211710"/>
                <a:ext cx="603269" cy="60326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2173" y="2715766"/>
                <a:ext cx="661635" cy="72000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2173" y="3241305"/>
                <a:ext cx="592550" cy="592550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3" r="-53"/>
              <a:stretch/>
            </p:blipFill>
            <p:spPr>
              <a:xfrm>
                <a:off x="2267744" y="3903491"/>
                <a:ext cx="450478" cy="450478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2173" y="4372030"/>
                <a:ext cx="585499" cy="720000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2869" y="1655930"/>
                <a:ext cx="514803" cy="514803"/>
              </a:xfrm>
              <a:prstGeom prst="rect">
                <a:avLst/>
              </a:prstGeom>
            </p:spPr>
          </p:pic>
        </p:grpSp>
        <p:sp>
          <p:nvSpPr>
            <p:cNvPr id="133" name="TextBox 132"/>
            <p:cNvSpPr txBox="1"/>
            <p:nvPr/>
          </p:nvSpPr>
          <p:spPr>
            <a:xfrm>
              <a:off x="2987824" y="1563638"/>
              <a:ext cx="8739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WIFI </a:t>
              </a:r>
              <a:r>
                <a:rPr lang="ko-KR" altLang="en-US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987824" y="2243848"/>
              <a:ext cx="9877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온습도</a:t>
              </a:r>
              <a:r>
                <a:rPr lang="ko-KR" altLang="en-US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센서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87824" y="2787774"/>
              <a:ext cx="8354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풍향 센서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987824" y="3363838"/>
              <a:ext cx="8354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풍속 센서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987824" y="3935546"/>
              <a:ext cx="8354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기압 센서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987824" y="4513836"/>
              <a:ext cx="9877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강수량 센서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44" name="직선 화살표 연결선 143"/>
          <p:cNvCxnSpPr/>
          <p:nvPr/>
        </p:nvCxnSpPr>
        <p:spPr>
          <a:xfrm flipV="1">
            <a:off x="1403648" y="1372724"/>
            <a:ext cx="4537570" cy="11724"/>
          </a:xfrm>
          <a:prstGeom prst="straightConnector1">
            <a:avLst/>
          </a:prstGeom>
          <a:ln w="19050">
            <a:solidFill>
              <a:srgbClr val="8C7E7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>
            <a:off x="5292080" y="1102941"/>
            <a:ext cx="3271943" cy="3168581"/>
            <a:chOff x="5044473" y="1059353"/>
            <a:chExt cx="3487967" cy="352862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30" r="24143"/>
            <a:stretch/>
          </p:blipFill>
          <p:spPr>
            <a:xfrm>
              <a:off x="5796136" y="1059353"/>
              <a:ext cx="720000" cy="747292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334" y="2552940"/>
              <a:ext cx="738890" cy="738890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2427734"/>
              <a:ext cx="711523" cy="711523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673" y="3743295"/>
              <a:ext cx="844679" cy="844679"/>
            </a:xfrm>
            <a:prstGeom prst="rect">
              <a:avLst/>
            </a:prstGeom>
          </p:spPr>
        </p:pic>
        <p:cxnSp>
          <p:nvCxnSpPr>
            <p:cNvPr id="148" name="직선 화살표 연결선 147"/>
            <p:cNvCxnSpPr/>
            <p:nvPr/>
          </p:nvCxnSpPr>
          <p:spPr>
            <a:xfrm>
              <a:off x="6156136" y="1851670"/>
              <a:ext cx="12089" cy="564233"/>
            </a:xfrm>
            <a:prstGeom prst="straightConnector1">
              <a:avLst/>
            </a:prstGeom>
            <a:ln w="19050">
              <a:solidFill>
                <a:srgbClr val="8C7E7B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>
              <a:off x="6660352" y="2787774"/>
              <a:ext cx="1080000" cy="13362"/>
            </a:xfrm>
            <a:prstGeom prst="straightConnector1">
              <a:avLst/>
            </a:prstGeom>
            <a:ln w="19050">
              <a:solidFill>
                <a:srgbClr val="8C7E7B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>
              <a:off x="6264248" y="3398485"/>
              <a:ext cx="540000" cy="685433"/>
            </a:xfrm>
            <a:prstGeom prst="straightConnector1">
              <a:avLst/>
            </a:prstGeom>
            <a:ln w="19050">
              <a:solidFill>
                <a:srgbClr val="8C7E7B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/>
            <p:nvPr/>
          </p:nvCxnSpPr>
          <p:spPr>
            <a:xfrm flipV="1">
              <a:off x="7704408" y="3291830"/>
              <a:ext cx="540000" cy="685433"/>
            </a:xfrm>
            <a:prstGeom prst="straightConnector1">
              <a:avLst/>
            </a:prstGeom>
            <a:ln w="19050">
              <a:solidFill>
                <a:srgbClr val="8C7E7B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5044473" y="2815006"/>
              <a:ext cx="75212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</a:t>
              </a:r>
              <a:r>
                <a:rPr lang="ko-KR" altLang="en-US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18752" y="4134109"/>
              <a:ext cx="68320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</a:t>
              </a:r>
              <a:r>
                <a:rPr lang="en-US" altLang="ko-KR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38633" y="2135346"/>
              <a:ext cx="7938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디바이스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0" name="직선 연결선 39"/>
          <p:cNvCxnSpPr>
            <a:stCxn id="16" idx="2"/>
            <a:endCxn id="4" idx="0"/>
          </p:cNvCxnSpPr>
          <p:nvPr/>
        </p:nvCxnSpPr>
        <p:spPr>
          <a:xfrm flipH="1">
            <a:off x="890479" y="1982446"/>
            <a:ext cx="1681" cy="7159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" idx="3"/>
            <a:endCxn id="14" idx="1"/>
          </p:cNvCxnSpPr>
          <p:nvPr/>
        </p:nvCxnSpPr>
        <p:spPr>
          <a:xfrm>
            <a:off x="1250479" y="3057572"/>
            <a:ext cx="779713" cy="128634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640335" y="3849992"/>
            <a:ext cx="38985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640335" y="2571750"/>
            <a:ext cx="38985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639529" y="3428954"/>
            <a:ext cx="38985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5400000" flipH="1" flipV="1">
            <a:off x="1310049" y="2334005"/>
            <a:ext cx="1048816" cy="389858"/>
          </a:xfrm>
          <a:prstGeom prst="bentConnector3">
            <a:avLst>
              <a:gd name="adj1" fmla="val 10016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640335" y="3053342"/>
            <a:ext cx="38985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79512" y="780261"/>
            <a:ext cx="8784976" cy="3826877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4" y="4660030"/>
            <a:ext cx="2257550" cy="4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999" y="195486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3200" b="1" dirty="0" smtClean="0">
                <a:solidFill>
                  <a:srgbClr val="3F50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과정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7940440" descr="EMB0000451471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5" b="3729"/>
          <a:stretch>
            <a:fillRect/>
          </a:stretch>
        </p:blipFill>
        <p:spPr bwMode="auto">
          <a:xfrm>
            <a:off x="4788024" y="1275606"/>
            <a:ext cx="4004238" cy="269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572174" y="4113658"/>
            <a:ext cx="446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(AWS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날씨정보를 얻어오는 코드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65555896" descr="EMB00004514716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8" b="4509"/>
          <a:stretch>
            <a:fillRect/>
          </a:stretch>
        </p:blipFill>
        <p:spPr bwMode="auto">
          <a:xfrm>
            <a:off x="323528" y="1275606"/>
            <a:ext cx="4292270" cy="269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3999" y="408391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 구축 및 데이터베이스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(AWS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실시간으로 받아오는 데이터베이스 테이블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4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437</Words>
  <Application>Microsoft Office PowerPoint</Application>
  <PresentationFormat>화면 슬라이드 쇼(16:9)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85</cp:revision>
  <dcterms:created xsi:type="dcterms:W3CDTF">2018-11-20T06:30:43Z</dcterms:created>
  <dcterms:modified xsi:type="dcterms:W3CDTF">2018-11-25T08:35:36Z</dcterms:modified>
</cp:coreProperties>
</file>