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509" r:id="rId2"/>
    <p:sldId id="508" r:id="rId3"/>
    <p:sldId id="506" r:id="rId4"/>
    <p:sldId id="503" r:id="rId5"/>
    <p:sldId id="520" r:id="rId6"/>
    <p:sldId id="512" r:id="rId7"/>
    <p:sldId id="511" r:id="rId8"/>
    <p:sldId id="513" r:id="rId9"/>
    <p:sldId id="510" r:id="rId10"/>
    <p:sldId id="517" r:id="rId11"/>
    <p:sldId id="518" r:id="rId12"/>
    <p:sldId id="516" r:id="rId13"/>
    <p:sldId id="515" r:id="rId14"/>
    <p:sldId id="519" r:id="rId15"/>
    <p:sldId id="514" r:id="rId16"/>
    <p:sldId id="50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4201F23-98E8-40C2-9A7D-24F8213D0A12}">
          <p14:sldIdLst>
            <p14:sldId id="509"/>
            <p14:sldId id="508"/>
            <p14:sldId id="506"/>
          </p14:sldIdLst>
        </p14:section>
        <p14:section name="无标题节" id="{1BCBB3ED-785B-42E4-8D7F-637082DB86F2}">
          <p14:sldIdLst>
            <p14:sldId id="503"/>
            <p14:sldId id="520"/>
            <p14:sldId id="512"/>
            <p14:sldId id="511"/>
            <p14:sldId id="513"/>
            <p14:sldId id="510"/>
            <p14:sldId id="517"/>
            <p14:sldId id="518"/>
            <p14:sldId id="516"/>
            <p14:sldId id="515"/>
            <p14:sldId id="519"/>
            <p14:sldId id="514"/>
            <p14:sldId id="50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9" autoAdjust="0"/>
    <p:restoredTop sz="80403" autoAdjust="0"/>
  </p:normalViewPr>
  <p:slideViewPr>
    <p:cSldViewPr>
      <p:cViewPr>
        <p:scale>
          <a:sx n="78" d="100"/>
          <a:sy n="78" d="100"/>
        </p:scale>
        <p:origin x="-90" y="-126"/>
      </p:cViewPr>
      <p:guideLst>
        <p:guide orient="horz" pos="2160"/>
        <p:guide pos="2880"/>
      </p:guideLst>
    </p:cSldViewPr>
  </p:slideViewPr>
  <p:outlineViewPr>
    <p:cViewPr>
      <p:scale>
        <a:sx n="33" d="100"/>
        <a:sy n="33" d="100"/>
      </p:scale>
      <p:origin x="53" y="0"/>
    </p:cViewPr>
  </p:outlin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7E7474-EEC9-4C68-87C1-884B71A69BEB}" type="datetimeFigureOut">
              <a:rPr lang="en-US" smtClean="0"/>
              <a:t>5/30/2018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D551CC-4027-455A-BE8E-C0577D4D908D}" type="slidenum">
              <a:rPr lang="en-US" smtClean="0"/>
              <a:t>‹#›</a:t>
            </a:fld>
            <a:endParaRPr lang="en-US"/>
          </a:p>
        </p:txBody>
      </p:sp>
    </p:spTree>
    <p:extLst>
      <p:ext uri="{BB962C8B-B14F-4D97-AF65-F5344CB8AC3E}">
        <p14:creationId xmlns:p14="http://schemas.microsoft.com/office/powerpoint/2010/main" val="1883786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1D6CA-B409-497A-A3C8-1D66A46CF3DC}" type="datetimeFigureOut">
              <a:rPr lang="en-US" smtClean="0"/>
              <a:t>5/30/2018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3D779-E82F-4054-81A8-052CD8670119}" type="slidenum">
              <a:rPr lang="en-US" smtClean="0"/>
              <a:t>‹#›</a:t>
            </a:fld>
            <a:endParaRPr lang="en-US"/>
          </a:p>
        </p:txBody>
      </p:sp>
    </p:spTree>
    <p:extLst>
      <p:ext uri="{BB962C8B-B14F-4D97-AF65-F5344CB8AC3E}">
        <p14:creationId xmlns:p14="http://schemas.microsoft.com/office/powerpoint/2010/main" val="167732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2</a:t>
            </a:fld>
            <a:endParaRPr lang="en-US"/>
          </a:p>
        </p:txBody>
      </p:sp>
    </p:spTree>
    <p:extLst>
      <p:ext uri="{BB962C8B-B14F-4D97-AF65-F5344CB8AC3E}">
        <p14:creationId xmlns:p14="http://schemas.microsoft.com/office/powerpoint/2010/main" val="398848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30-May-18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30-May-18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30-May-18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30-May-18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30-May-18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30-May-18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30-May-18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30-May-18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8"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2050"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457200" y="428498"/>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3074"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9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Box 3"/>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5" name="TextBox 4"/>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6" name="Picture 5"/>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47942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4" name="Footer Placeholder 3"/>
          <p:cNvSpPr>
            <a:spLocks noGrp="1"/>
          </p:cNvSpPr>
          <p:nvPr>
            <p:ph type="ftr" sz="quarter" idx="13"/>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7" name="Picture 6"/>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59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TextBox 2"/>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4" name="TextBox 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5" name="Picture 4"/>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13321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Four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457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7" name="Content Placeholder 6"/>
          <p:cNvSpPr>
            <a:spLocks noGrp="1"/>
          </p:cNvSpPr>
          <p:nvPr>
            <p:ph sz="quarter" idx="12"/>
          </p:nvPr>
        </p:nvSpPr>
        <p:spPr>
          <a:xfrm>
            <a:off x="4648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13"/>
          </p:nvPr>
        </p:nvSpPr>
        <p:spPr>
          <a:xfrm>
            <a:off x="457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1" name="Content Placeholder 10"/>
          <p:cNvSpPr>
            <a:spLocks noGrp="1"/>
          </p:cNvSpPr>
          <p:nvPr>
            <p:ph sz="quarter" idx="14"/>
          </p:nvPr>
        </p:nvSpPr>
        <p:spPr>
          <a:xfrm>
            <a:off x="4648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2" name="Text Placeholder 6"/>
          <p:cNvSpPr>
            <a:spLocks noGrp="1"/>
          </p:cNvSpPr>
          <p:nvPr>
            <p:ph type="body" sz="quarter" idx="15"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10" name="TextBox 9"/>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3" name="TextBox 12"/>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4" name="Picture 13"/>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58944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a:t>Click to Add a Title</a:t>
            </a:r>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Footer Placeholder 6"/>
          <p:cNvSpPr>
            <a:spLocks noGrp="1"/>
          </p:cNvSpPr>
          <p:nvPr>
            <p:ph type="ftr" sz="quarter" idx="12"/>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420145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88189791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Rectangle 6"/>
          <p:cNvSpPr/>
          <p:nvPr/>
        </p:nvSpPr>
        <p:spPr>
          <a:xfrm>
            <a:off x="0" y="3959188"/>
            <a:ext cx="9144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747825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sz="2000"/>
            </a:lvl1pPr>
            <a:lvl2pPr>
              <a:buFontTx/>
              <a:buNone/>
              <a:defRPr/>
            </a:lvl2pPr>
            <a:lvl3pPr>
              <a:buFontTx/>
              <a:buNone/>
              <a:defRPr/>
            </a:lvl3pPr>
          </a:lstStyle>
          <a:p>
            <a:pPr lvl="0"/>
            <a:r>
              <a:rPr lang="en-US"/>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2648204" y="838200"/>
            <a:ext cx="6495795" cy="457200"/>
          </a:xfrm>
        </p:spPr>
        <p:txBody>
          <a:bodyPr/>
          <a:lstStyle>
            <a:lvl1pPr marL="0" indent="0">
              <a:buNone/>
              <a:defRPr sz="2000" i="1"/>
            </a:lvl1pPr>
          </a:lstStyle>
          <a:p>
            <a:pPr lvl="0"/>
            <a:r>
              <a:rPr lang="en-US" dirty="0"/>
              <a:t>Click to Add a Subtitle</a:t>
            </a:r>
          </a:p>
        </p:txBody>
      </p:sp>
      <p:sp>
        <p:nvSpPr>
          <p:cNvPr id="9" name="Footer Placeholder 8"/>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014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sz="2000"/>
            </a:lvl1pPr>
            <a:lvl2pPr marL="0" indent="0">
              <a:buNone/>
              <a:defRPr/>
            </a:lvl2pPr>
            <a:lvl3pPr marL="0" indent="0">
              <a:buNone/>
              <a:defRPr/>
            </a:lvl3pPr>
          </a:lstStyle>
          <a:p>
            <a:pPr lvl="0"/>
            <a:r>
              <a:rPr lang="en-US"/>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31219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marL="171450" indent="-171450">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7"/>
          <p:cNvSpPr>
            <a:spLocks noGrp="1"/>
          </p:cNvSpPr>
          <p:nvPr>
            <p:ph sz="quarter" idx="11"/>
          </p:nvPr>
        </p:nvSpPr>
        <p:spPr>
          <a:xfrm>
            <a:off x="205740" y="228600"/>
            <a:ext cx="2697480" cy="6019800"/>
          </a:xfrm>
        </p:spPr>
        <p:txBody>
          <a:bodyPr/>
          <a:lstStyle>
            <a:lvl1pPr marL="171450" indent="-171450">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8786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891304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14" name="Title 1"/>
          <p:cNvSpPr txBox="1">
            <a:spLocks/>
          </p:cNvSpPr>
          <p:nvPr/>
        </p:nvSpPr>
        <p:spPr>
          <a:xfrm>
            <a:off x="1020726" y="2558734"/>
            <a:ext cx="7129130" cy="1177506"/>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b="1" kern="1200" baseline="0">
                <a:solidFill>
                  <a:schemeClr val="tx1">
                    <a:lumMod val="75000"/>
                    <a:lumOff val="25000"/>
                  </a:schemeClr>
                </a:solidFill>
                <a:effectLst/>
                <a:latin typeface="+mj-lt"/>
                <a:ea typeface="+mj-ea"/>
                <a:cs typeface="+mj-cs"/>
              </a:defRPr>
            </a:lvl1pPr>
          </a:lstStyle>
          <a:p>
            <a:r>
              <a:rPr lang="en-US" sz="5400" dirty="0">
                <a:solidFill>
                  <a:schemeClr val="tx1"/>
                </a:solidFill>
              </a:rPr>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pic>
        <p:nvPicPr>
          <p:cNvPr id="5122"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28612"/>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584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logo">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51" y="2843832"/>
            <a:ext cx="3657298" cy="1170335"/>
          </a:xfrm>
          <a:prstGeom prst="rect">
            <a:avLst/>
          </a:prstGeom>
        </p:spPr>
      </p:pic>
    </p:spTree>
    <p:extLst>
      <p:ext uri="{BB962C8B-B14F-4D97-AF65-F5344CB8AC3E}">
        <p14:creationId xmlns:p14="http://schemas.microsoft.com/office/powerpoint/2010/main" val="2850858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8183252" cy="421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40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NOT Print Vers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9"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10"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1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3074"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2007" y="383406"/>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userDrawn="1"/>
        </p:nvSpPr>
        <p:spPr>
          <a:xfrm>
            <a:off x="-263857"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5"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9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15"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6"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4098"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599"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533400"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0"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64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5" name="Footer Placeholder 4"/>
          <p:cNvSpPr>
            <a:spLocks noGrp="1"/>
          </p:cNvSpPr>
          <p:nvPr>
            <p:ph type="ftr" sz="quarter" idx="13"/>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08674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b="5796"/>
          <a:stretch/>
        </p:blipFill>
        <p:spPr>
          <a:xfrm>
            <a:off x="0" y="1295400"/>
            <a:ext cx="9144000" cy="1143000"/>
          </a:xfrm>
          <a:prstGeom prst="rect">
            <a:avLst/>
          </a:prstGeom>
          <a:noFill/>
          <a:ln>
            <a:noFill/>
          </a:ln>
        </p:spPr>
      </p:pic>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pic>
        <p:nvPicPr>
          <p:cNvPr id="10" name="Picture 9"/>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4" name="TextBox 1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3" name="Footer Placeholder 5"/>
          <p:cNvSpPr>
            <a:spLocks noGrp="1"/>
          </p:cNvSpPr>
          <p:nvPr>
            <p:ph type="ftr" sz="quarter" idx="11"/>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116709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2010332"/>
            <a:ext cx="9144000" cy="2540000"/>
          </a:xfrm>
          <a:prstGeom prst="rect">
            <a:avLst/>
          </a:prstGeom>
        </p:spPr>
      </p:pic>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3" name="Picture 12"/>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7" name="Title 1"/>
          <p:cNvSpPr>
            <a:spLocks noGrp="1"/>
          </p:cNvSpPr>
          <p:nvPr>
            <p:ph type="title" hasCustomPrompt="1"/>
          </p:nvPr>
        </p:nvSpPr>
        <p:spPr>
          <a:xfrm>
            <a:off x="457200" y="2010332"/>
            <a:ext cx="7788349" cy="1253863"/>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18" name="Text Placeholder 2"/>
          <p:cNvSpPr>
            <a:spLocks noGrp="1"/>
          </p:cNvSpPr>
          <p:nvPr>
            <p:ph type="body" idx="1" hasCustomPrompt="1"/>
          </p:nvPr>
        </p:nvSpPr>
        <p:spPr>
          <a:xfrm>
            <a:off x="457200" y="3430817"/>
            <a:ext cx="7788349" cy="1119515"/>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a Subtitle</a:t>
            </a:r>
          </a:p>
        </p:txBody>
      </p:sp>
      <p:sp>
        <p:nvSpPr>
          <p:cNvPr id="10" name="Footer Placeholder 4"/>
          <p:cNvSpPr>
            <a:spLocks noGrp="1"/>
          </p:cNvSpPr>
          <p:nvPr>
            <p:ph type="ftr" sz="quarter" idx="10"/>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307488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2231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7" name="TextBox 6"/>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8054691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2" name="Footer Placeholder 11"/>
          <p:cNvSpPr>
            <a:spLocks noGrp="1"/>
          </p:cNvSpPr>
          <p:nvPr>
            <p:ph type="ftr" sz="quarter" idx="3"/>
          </p:nvPr>
        </p:nvSpPr>
        <p:spPr>
          <a:xfrm>
            <a:off x="3079630" y="6449043"/>
            <a:ext cx="298474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4"/>
            <a:r>
              <a:rPr lang="en-US" dirty="0"/>
              <a:t>Fifth level</a:t>
            </a:r>
          </a:p>
          <a:p>
            <a:pPr lvl="5"/>
            <a:r>
              <a:rPr lang="en-US" dirty="0"/>
              <a:t>Sixth level</a:t>
            </a:r>
          </a:p>
          <a:p>
            <a:pPr lvl="5"/>
            <a:endParaRPr lang="en-US" dirty="0"/>
          </a:p>
          <a:p>
            <a:pPr lvl="5"/>
            <a:endParaRPr lang="en-US" dirty="0"/>
          </a:p>
        </p:txBody>
      </p:sp>
      <p:pic>
        <p:nvPicPr>
          <p:cNvPr id="4" name="Picture 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910139" y="2446592"/>
            <a:ext cx="3984426" cy="1275016"/>
          </a:xfrm>
          <a:prstGeom prst="rect">
            <a:avLst/>
          </a:prstGeom>
        </p:spPr>
      </p:pic>
      <p:pic>
        <p:nvPicPr>
          <p:cNvPr id="14" name="Picture 1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Tree>
    <p:extLst>
      <p:ext uri="{BB962C8B-B14F-4D97-AF65-F5344CB8AC3E}">
        <p14:creationId xmlns:p14="http://schemas.microsoft.com/office/powerpoint/2010/main" val="1297757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Lst>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169863" indent="-16986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1pPr>
      <a:lvl2pPr marL="457200" indent="-168275"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2pPr>
      <a:lvl3pPr marL="744538" indent="-176213" algn="l" defTabSz="568325" rtl="0" eaLnBrk="1" latinLnBrk="0" hangingPunct="1">
        <a:spcBef>
          <a:spcPts val="600"/>
        </a:spcBef>
        <a:buFont typeface="Arial" pitchFamily="34" charset="0"/>
        <a:buChar char="–"/>
        <a:tabLst>
          <a:tab pos="803275" algn="l"/>
        </a:tabLst>
        <a:defRPr sz="1600" kern="1200">
          <a:solidFill>
            <a:schemeClr val="tx1"/>
          </a:solidFill>
          <a:latin typeface="+mn-lt"/>
          <a:ea typeface="+mn-ea"/>
          <a:cs typeface="+mn-cs"/>
        </a:defRPr>
      </a:lvl3pPr>
      <a:lvl4pPr marL="1031875" indent="-174625"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4pPr>
      <a:lvl5pPr marL="1031875" indent="-173038"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5pPr>
      <a:lvl6pPr marL="1154113" indent="0" algn="l" defTabSz="914400" rtl="0" eaLnBrk="1" latinLnBrk="0" hangingPunct="1">
        <a:spcBef>
          <a:spcPct val="20000"/>
        </a:spcBef>
        <a:buFont typeface="Arial" pitchFamily="34" charset="0"/>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1213FocusBackgr10x7-5_96_90.jpg"/>
          <p:cNvPicPr>
            <a:picLocks noChangeAspect="1"/>
          </p:cNvPicPr>
          <p:nvPr/>
        </p:nvPicPr>
        <p:blipFill>
          <a:blip r:embed="rId2" cstate="print"/>
          <a:stretch>
            <a:fillRect/>
          </a:stretch>
        </p:blipFill>
        <p:spPr>
          <a:xfrm>
            <a:off x="-52691" y="0"/>
            <a:ext cx="9174688" cy="68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532069" y="1524000"/>
            <a:ext cx="3962400" cy="175432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zh-CN" altLang="en-US" sz="5400" b="1" spc="150" dirty="0">
                <a:ln w="11430"/>
                <a:solidFill>
                  <a:schemeClr val="bg2"/>
                </a:solidFill>
                <a:latin typeface="微软雅黑" pitchFamily="34" charset="-122"/>
                <a:ea typeface="微软雅黑" pitchFamily="34" charset="-122"/>
              </a:rPr>
              <a:t>领先创新</a:t>
            </a:r>
            <a:r>
              <a:rPr lang="en-US" altLang="zh-CN" sz="5400" b="1" spc="150" dirty="0">
                <a:ln w="11430"/>
                <a:solidFill>
                  <a:schemeClr val="bg2"/>
                </a:solidFill>
                <a:latin typeface="微软雅黑" pitchFamily="34" charset="-122"/>
                <a:ea typeface="微软雅黑" pitchFamily="34" charset="-122"/>
              </a:rPr>
              <a:t>·</a:t>
            </a:r>
          </a:p>
          <a:p>
            <a:pPr algn="ctr"/>
            <a:r>
              <a:rPr lang="en-US" altLang="zh-CN" sz="5400" b="1" spc="150" dirty="0">
                <a:ln w="11430"/>
                <a:solidFill>
                  <a:schemeClr val="bg2"/>
                </a:solidFill>
                <a:latin typeface="微软雅黑" pitchFamily="34" charset="-122"/>
                <a:ea typeface="微软雅黑" pitchFamily="34" charset="-122"/>
              </a:rPr>
              <a:t>·</a:t>
            </a:r>
            <a:r>
              <a:rPr lang="zh-CN" altLang="en-US" sz="5400" b="1" spc="150" dirty="0">
                <a:ln w="11430"/>
                <a:solidFill>
                  <a:schemeClr val="bg2"/>
                </a:solidFill>
                <a:latin typeface="微软雅黑" pitchFamily="34" charset="-122"/>
                <a:ea typeface="微软雅黑" pitchFamily="34" charset="-122"/>
              </a:rPr>
              <a:t>超越自我</a:t>
            </a:r>
            <a:endParaRPr lang="en-US" sz="5400" b="1" spc="150" dirty="0">
              <a:ln w="11430"/>
              <a:solidFill>
                <a:schemeClr val="bg2"/>
              </a:solidFill>
              <a:latin typeface="微软雅黑" pitchFamily="34" charset="-122"/>
              <a:ea typeface="微软雅黑" pitchFamily="34" charset="-122"/>
            </a:endParaRPr>
          </a:p>
        </p:txBody>
      </p:sp>
      <p:sp>
        <p:nvSpPr>
          <p:cNvPr id="10" name="TextBox 9"/>
          <p:cNvSpPr txBox="1"/>
          <p:nvPr/>
        </p:nvSpPr>
        <p:spPr>
          <a:xfrm>
            <a:off x="2209800" y="3138691"/>
            <a:ext cx="5540583" cy="984885"/>
          </a:xfrm>
          <a:prstGeom prst="rect">
            <a:avLst/>
          </a:prstGeom>
          <a:noFill/>
        </p:spPr>
        <p:txBody>
          <a:bodyPr wrap="square" rtlCol="0">
            <a:spAutoFit/>
          </a:bodyPr>
          <a:lstStyle/>
          <a:p>
            <a:endParaRPr lang="en-US" altLang="zh-CN" b="1" dirty="0">
              <a:solidFill>
                <a:srgbClr val="FFC000"/>
              </a:solidFill>
            </a:endParaRPr>
          </a:p>
          <a:p>
            <a:r>
              <a:rPr lang="en-US" altLang="zh-CN" sz="2000" b="1" dirty="0">
                <a:solidFill>
                  <a:srgbClr val="FFFF00"/>
                </a:solidFill>
                <a:latin typeface="微软雅黑" pitchFamily="34" charset="-122"/>
                <a:ea typeface="微软雅黑" pitchFamily="34" charset="-122"/>
              </a:rPr>
              <a:t>2018 Synopsys ARC</a:t>
            </a:r>
            <a:r>
              <a:rPr lang="zh-CN" altLang="en-US" sz="2000" b="1" dirty="0">
                <a:solidFill>
                  <a:srgbClr val="FFFF00"/>
                </a:solidFill>
                <a:latin typeface="微软雅黑" pitchFamily="34" charset="-122"/>
                <a:ea typeface="微软雅黑" pitchFamily="34" charset="-122"/>
              </a:rPr>
              <a:t>杯电子设计竞赛</a:t>
            </a:r>
            <a:endParaRPr lang="en-US" sz="2000" b="1" dirty="0">
              <a:solidFill>
                <a:srgbClr val="FFFF00"/>
              </a:solidFill>
              <a:latin typeface="微软雅黑" pitchFamily="34" charset="-122"/>
              <a:ea typeface="微软雅黑" pitchFamily="34" charset="-122"/>
            </a:endParaRPr>
          </a:p>
          <a:p>
            <a:endParaRPr lang="en-US" sz="2000" dirty="0"/>
          </a:p>
        </p:txBody>
      </p:sp>
      <p:pic>
        <p:nvPicPr>
          <p:cNvPr id="4" name="Picture 2" descr="Description: C:\Users\pgarden\AppData\Local\Microsoft\Windows\Temporary Internet Files\Content.Outlook\6Y0C4C91\IMG_0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2224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escription: cid:image004.png@01D0EF0A.9B0546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7693" y="152400"/>
            <a:ext cx="1677198" cy="820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81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pPr marL="342900" indent="-342900">
              <a:lnSpc>
                <a:spcPct val="150000"/>
              </a:lnSpc>
              <a:spcBef>
                <a:spcPts val="0"/>
              </a:spcBef>
            </a:pPr>
            <a:r>
              <a:rPr lang="zh-CN" altLang="en-US" dirty="0"/>
              <a:t>设计实现</a:t>
            </a:r>
            <a:endParaRPr lang="en-US" altLang="zh-CN" dirty="0"/>
          </a:p>
        </p:txBody>
      </p:sp>
      <p:sp>
        <p:nvSpPr>
          <p:cNvPr id="1796099" name="Rectangle 3"/>
          <p:cNvSpPr>
            <a:spLocks noGrp="1" noChangeArrowheads="1"/>
          </p:cNvSpPr>
          <p:nvPr>
            <p:ph idx="1"/>
          </p:nvPr>
        </p:nvSpPr>
        <p:spPr/>
        <p:txBody>
          <a:bodyPr/>
          <a:lstStyle/>
          <a:p>
            <a:pPr lvl="1">
              <a:buFont typeface="Arial" pitchFamily="34" charset="0"/>
              <a:buChar char="•"/>
            </a:pPr>
            <a:r>
              <a:rPr lang="zh-CN" altLang="zh-CN" sz="2000" dirty="0"/>
              <a:t>树莓派</a:t>
            </a:r>
            <a:r>
              <a:rPr lang="en-US" altLang="zh-CN" sz="2000" dirty="0"/>
              <a:t>Android </a:t>
            </a:r>
            <a:r>
              <a:rPr lang="en-US" altLang="zh-CN" sz="2000" dirty="0" smtClean="0"/>
              <a:t>Things</a:t>
            </a:r>
          </a:p>
          <a:p>
            <a:pPr marL="288925" lvl="1" indent="0">
              <a:buNone/>
            </a:pPr>
            <a:r>
              <a:rPr lang="zh-CN" altLang="zh-CN" sz="2000" dirty="0" smtClean="0"/>
              <a:t>端</a:t>
            </a:r>
            <a:r>
              <a:rPr lang="zh-CN" altLang="zh-CN" sz="2000" dirty="0"/>
              <a:t>车牌识别</a:t>
            </a:r>
            <a:r>
              <a:rPr lang="en-US" altLang="zh-CN" sz="2000" dirty="0"/>
              <a:t>App</a:t>
            </a:r>
            <a:r>
              <a:rPr lang="zh-CN" altLang="zh-CN" sz="2000" dirty="0"/>
              <a:t>设</a:t>
            </a:r>
            <a:r>
              <a:rPr lang="zh-CN" altLang="zh-CN" sz="2000" dirty="0" smtClean="0"/>
              <a:t>计</a:t>
            </a:r>
            <a:endParaRPr lang="en-US" altLang="zh-CN" sz="2000" dirty="0" smtClean="0"/>
          </a:p>
          <a:p>
            <a:pPr lvl="2">
              <a:buFont typeface="Arial" pitchFamily="34" charset="0"/>
              <a:buChar char="•"/>
            </a:pPr>
            <a:endParaRPr lang="en-US"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33400"/>
            <a:ext cx="3276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p:nvPr/>
        </p:nvPicPr>
        <p:blipFill>
          <a:blip r:embed="rId4" cstate="print">
            <a:extLst>
              <a:ext uri="{28A0092B-C50C-407E-A947-70E740481C1C}">
                <a14:useLocalDpi xmlns:a14="http://schemas.microsoft.com/office/drawing/2010/main" val="0"/>
              </a:ext>
            </a:extLst>
          </a:blip>
          <a:stretch>
            <a:fillRect/>
          </a:stretch>
        </p:blipFill>
        <p:spPr>
          <a:xfrm>
            <a:off x="662432" y="2666999"/>
            <a:ext cx="4366768" cy="2878455"/>
          </a:xfrm>
          <a:prstGeom prst="rect">
            <a:avLst/>
          </a:prstGeom>
        </p:spPr>
      </p:pic>
    </p:spTree>
    <p:extLst>
      <p:ext uri="{BB962C8B-B14F-4D97-AF65-F5344CB8AC3E}">
        <p14:creationId xmlns:p14="http://schemas.microsoft.com/office/powerpoint/2010/main" val="121923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pPr marL="342900" indent="-342900">
              <a:lnSpc>
                <a:spcPct val="150000"/>
              </a:lnSpc>
              <a:spcBef>
                <a:spcPts val="0"/>
              </a:spcBef>
            </a:pPr>
            <a:r>
              <a:rPr lang="zh-CN" altLang="en-US" dirty="0"/>
              <a:t>设计实现</a:t>
            </a:r>
            <a:endParaRPr lang="en-US" altLang="zh-CN" dirty="0"/>
          </a:p>
        </p:txBody>
      </p:sp>
      <p:sp>
        <p:nvSpPr>
          <p:cNvPr id="1796099" name="Rectangle 3"/>
          <p:cNvSpPr>
            <a:spLocks noGrp="1" noChangeArrowheads="1"/>
          </p:cNvSpPr>
          <p:nvPr>
            <p:ph idx="1"/>
          </p:nvPr>
        </p:nvSpPr>
        <p:spPr/>
        <p:txBody>
          <a:bodyPr/>
          <a:lstStyle/>
          <a:p>
            <a:pPr lvl="1">
              <a:buFont typeface="Arial" pitchFamily="34" charset="0"/>
              <a:buChar char="•"/>
            </a:pPr>
            <a:r>
              <a:rPr lang="zh-CN" altLang="zh-CN" sz="2000" dirty="0"/>
              <a:t>车主端</a:t>
            </a:r>
            <a:r>
              <a:rPr lang="en-US" altLang="zh-CN" sz="2000" dirty="0"/>
              <a:t>Android </a:t>
            </a:r>
            <a:r>
              <a:rPr lang="en-US" altLang="zh-CN" sz="2000" dirty="0" smtClean="0"/>
              <a:t>App</a:t>
            </a:r>
          </a:p>
          <a:p>
            <a:pPr marL="288925" lvl="1" indent="0">
              <a:buNone/>
            </a:pPr>
            <a:r>
              <a:rPr lang="zh-CN" altLang="zh-CN" sz="2000" dirty="0" smtClean="0"/>
              <a:t>设计</a:t>
            </a:r>
            <a:endParaRPr lang="en-US" altLang="zh-CN" sz="2000" dirty="0" smtClean="0"/>
          </a:p>
          <a:p>
            <a:pPr lvl="2">
              <a:buFont typeface="Arial" pitchFamily="34" charset="0"/>
              <a:buChar char="•"/>
            </a:pPr>
            <a:endParaRPr lang="en-US"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295400"/>
            <a:ext cx="49434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914400" y="2971800"/>
            <a:ext cx="1604645" cy="2853690"/>
          </a:xfrm>
          <a:prstGeom prst="rect">
            <a:avLst/>
          </a:prstGeom>
        </p:spPr>
      </p:pic>
      <p:pic>
        <p:nvPicPr>
          <p:cNvPr id="7" name="图片 6"/>
          <p:cNvPicPr/>
          <p:nvPr/>
        </p:nvPicPr>
        <p:blipFill>
          <a:blip r:embed="rId5" cstate="print">
            <a:extLst>
              <a:ext uri="{28A0092B-C50C-407E-A947-70E740481C1C}">
                <a14:useLocalDpi xmlns:a14="http://schemas.microsoft.com/office/drawing/2010/main" val="0"/>
              </a:ext>
            </a:extLst>
          </a:blip>
          <a:stretch>
            <a:fillRect/>
          </a:stretch>
        </p:blipFill>
        <p:spPr>
          <a:xfrm>
            <a:off x="2667000" y="2976499"/>
            <a:ext cx="1607820" cy="2858135"/>
          </a:xfrm>
          <a:prstGeom prst="rect">
            <a:avLst/>
          </a:prstGeom>
        </p:spPr>
      </p:pic>
    </p:spTree>
    <p:extLst>
      <p:ext uri="{BB962C8B-B14F-4D97-AF65-F5344CB8AC3E}">
        <p14:creationId xmlns:p14="http://schemas.microsoft.com/office/powerpoint/2010/main" val="94922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项</a:t>
            </a:r>
            <a:r>
              <a:rPr lang="zh-CN" altLang="en-US" dirty="0">
                <a:solidFill>
                  <a:schemeClr val="bg1">
                    <a:lumMod val="75000"/>
                  </a:schemeClr>
                </a:solidFill>
              </a:rPr>
              <a:t>目概述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难点与创</a:t>
            </a:r>
            <a:r>
              <a:rPr lang="zh-CN" altLang="en-US" dirty="0" smtClean="0">
                <a:solidFill>
                  <a:schemeClr val="bg1">
                    <a:lumMod val="75000"/>
                  </a:schemeClr>
                </a:solidFill>
              </a:rPr>
              <a:t>新</a:t>
            </a:r>
            <a:endParaRPr lang="en-US" altLang="zh-CN" dirty="0" smtClean="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设</a:t>
            </a:r>
            <a:r>
              <a:rPr lang="zh-CN" altLang="en-US" dirty="0">
                <a:solidFill>
                  <a:schemeClr val="bg1">
                    <a:lumMod val="75000"/>
                  </a:schemeClr>
                </a:solidFill>
              </a:rPr>
              <a:t>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smtClean="0"/>
              <a:t>测</a:t>
            </a:r>
            <a:r>
              <a:rPr lang="zh-CN" altLang="en-US" dirty="0"/>
              <a:t>试结</a:t>
            </a:r>
            <a:r>
              <a:rPr lang="zh-CN" altLang="en-US" dirty="0" smtClean="0"/>
              <a:t>果</a:t>
            </a:r>
            <a:endParaRPr lang="en-US" altLang="zh-CN" dirty="0" smtClean="0"/>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总</a:t>
            </a:r>
            <a:r>
              <a:rPr lang="zh-CN" altLang="en-US" dirty="0">
                <a:solidFill>
                  <a:schemeClr val="bg1">
                    <a:lumMod val="75000"/>
                  </a:schemeClr>
                </a:solidFill>
              </a:rPr>
              <a:t>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88799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pPr marL="342900" indent="-342900">
              <a:lnSpc>
                <a:spcPct val="150000"/>
              </a:lnSpc>
              <a:spcBef>
                <a:spcPts val="0"/>
              </a:spcBef>
            </a:pPr>
            <a:r>
              <a:rPr lang="zh-CN" altLang="en-US" dirty="0"/>
              <a:t>测试结果</a:t>
            </a:r>
            <a:endParaRPr lang="en-US" altLang="zh-CN" dirty="0"/>
          </a:p>
        </p:txBody>
      </p:sp>
      <p:sp>
        <p:nvSpPr>
          <p:cNvPr id="1796099" name="Rectangle 3"/>
          <p:cNvSpPr>
            <a:spLocks noGrp="1" noChangeArrowheads="1"/>
          </p:cNvSpPr>
          <p:nvPr>
            <p:ph idx="1"/>
          </p:nvPr>
        </p:nvSpPr>
        <p:spPr/>
        <p:txBody>
          <a:bodyPr/>
          <a:lstStyle/>
          <a:p>
            <a:r>
              <a:rPr lang="zh-CN" altLang="zh-CN" sz="2400" dirty="0" smtClean="0"/>
              <a:t>车</a:t>
            </a:r>
            <a:r>
              <a:rPr lang="zh-CN" altLang="zh-CN" sz="2400" dirty="0"/>
              <a:t>牌识别系统是整个智能停车场系统的核心，整个测试围绕着车牌识别的准确率进行，在测试中，我们设计了三个不同的测试方案并且均收到良好的测试结果</a:t>
            </a:r>
          </a:p>
          <a:p>
            <a:r>
              <a:rPr lang="zh-CN" altLang="zh-CN" sz="2400" dirty="0" smtClean="0"/>
              <a:t>其</a:t>
            </a:r>
            <a:r>
              <a:rPr lang="zh-CN" altLang="zh-CN" sz="2400" dirty="0"/>
              <a:t>中正面车牌识别准确率达到了</a:t>
            </a:r>
            <a:r>
              <a:rPr lang="en-US" altLang="zh-CN" sz="2400" dirty="0"/>
              <a:t>91%</a:t>
            </a:r>
            <a:r>
              <a:rPr lang="zh-CN" altLang="zh-CN" sz="2400" dirty="0"/>
              <a:t>。不同角度车牌识别准确率达到了</a:t>
            </a:r>
            <a:r>
              <a:rPr lang="en-US" altLang="zh-CN" sz="2400" dirty="0"/>
              <a:t>80%</a:t>
            </a:r>
            <a:r>
              <a:rPr lang="zh-CN" altLang="zh-CN" sz="2400" dirty="0"/>
              <a:t>。不同分辨率的车牌图片张均识别准确，准确率达到</a:t>
            </a:r>
            <a:r>
              <a:rPr lang="en-US" altLang="zh-CN" sz="2400" dirty="0"/>
              <a:t>100%</a:t>
            </a:r>
            <a:r>
              <a:rPr lang="zh-CN" altLang="zh-CN" sz="2400" dirty="0"/>
              <a:t>。</a:t>
            </a:r>
          </a:p>
          <a:p>
            <a:pPr marL="288925" lvl="1" indent="0">
              <a:buNone/>
            </a:pPr>
            <a:endParaRPr lang="en-US" sz="20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spTree>
    <p:extLst>
      <p:ext uri="{BB962C8B-B14F-4D97-AF65-F5344CB8AC3E}">
        <p14:creationId xmlns:p14="http://schemas.microsoft.com/office/powerpoint/2010/main" val="121639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项目概述</a:t>
            </a:r>
            <a:endParaRPr lang="en-US" altLang="zh-CN" dirty="0" smtClean="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难</a:t>
            </a:r>
            <a:r>
              <a:rPr lang="zh-CN" altLang="en-US" dirty="0">
                <a:solidFill>
                  <a:schemeClr val="bg1">
                    <a:lumMod val="75000"/>
                  </a:schemeClr>
                </a:solidFill>
              </a:rPr>
              <a:t>点与创新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smtClean="0"/>
              <a:t>总</a:t>
            </a:r>
            <a:r>
              <a:rPr lang="zh-CN" altLang="en-US" dirty="0"/>
              <a:t>结展望</a:t>
            </a:r>
          </a:p>
          <a:p>
            <a:pPr marL="342900" indent="-342900">
              <a:lnSpc>
                <a:spcPct val="150000"/>
              </a:lnSpc>
              <a:spcBef>
                <a:spcPts val="0"/>
              </a:spcBef>
              <a:buClr>
                <a:srgbClr val="7030A0"/>
              </a:buClr>
              <a:buFont typeface="Wingdings" pitchFamily="2" charset="2"/>
              <a:buChar char=""/>
            </a:pP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639737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pPr marL="342900" indent="-342900">
              <a:lnSpc>
                <a:spcPct val="150000"/>
              </a:lnSpc>
              <a:spcBef>
                <a:spcPts val="0"/>
              </a:spcBef>
            </a:pPr>
            <a:r>
              <a:rPr lang="zh-CN" altLang="en-US" dirty="0"/>
              <a:t>总结展望</a:t>
            </a:r>
            <a:endParaRPr lang="en-US" altLang="zh-CN" dirty="0"/>
          </a:p>
        </p:txBody>
      </p:sp>
      <p:sp>
        <p:nvSpPr>
          <p:cNvPr id="1796099" name="Rectangle 3"/>
          <p:cNvSpPr>
            <a:spLocks noGrp="1" noChangeArrowheads="1"/>
          </p:cNvSpPr>
          <p:nvPr>
            <p:ph idx="1"/>
          </p:nvPr>
        </p:nvSpPr>
        <p:spPr/>
        <p:txBody>
          <a:bodyPr/>
          <a:lstStyle/>
          <a:p>
            <a:r>
              <a:rPr lang="zh-CN" altLang="zh-CN" sz="2400" dirty="0"/>
              <a:t>本系统成功实现软硬件的结合，完成从车辆进入的红外检测和精准的车牌识别到线上线下协议通信与线上支付的一键打通。独创的车位抽号机制，合理的分配了车位，让车主不再为寻找车位而苦恼。同时线上支付与抬杆即走，帮助车主解决道闸口拥堵问题。语音播报也更添舒适的智能体验。</a:t>
            </a:r>
          </a:p>
          <a:p>
            <a:r>
              <a:rPr lang="zh-CN" altLang="zh-CN" sz="2400" dirty="0"/>
              <a:t>建立云平台：提供手机</a:t>
            </a:r>
            <a:r>
              <a:rPr lang="en-US" altLang="zh-CN" sz="2400" dirty="0"/>
              <a:t>APP</a:t>
            </a:r>
            <a:r>
              <a:rPr lang="zh-CN" altLang="zh-CN" sz="2400" dirty="0"/>
              <a:t>应用服务，支持余位发布、手机支付、车位预定、反向寻车、车位引导等</a:t>
            </a:r>
          </a:p>
          <a:p>
            <a:r>
              <a:rPr lang="zh-CN" altLang="zh-CN" sz="2400" dirty="0"/>
              <a:t>在</a:t>
            </a:r>
            <a:r>
              <a:rPr lang="en-US" altLang="zh-CN" sz="2400" dirty="0"/>
              <a:t>app</a:t>
            </a:r>
            <a:r>
              <a:rPr lang="zh-CN" altLang="zh-CN" sz="2400" dirty="0"/>
              <a:t>中添加车位地图标记功</a:t>
            </a:r>
            <a:r>
              <a:rPr lang="zh-CN" altLang="zh-CN" sz="2400" dirty="0" smtClean="0"/>
              <a:t>能</a:t>
            </a:r>
            <a:endParaRPr lang="en-US" altLang="zh-CN" sz="2400" dirty="0" smtClean="0"/>
          </a:p>
          <a:p>
            <a:r>
              <a:rPr lang="zh-CN" altLang="zh-CN" sz="2400" dirty="0" smtClean="0"/>
              <a:t>增</a:t>
            </a:r>
            <a:r>
              <a:rPr lang="zh-CN" altLang="zh-CN" sz="2400" dirty="0"/>
              <a:t>加车牌识别的准确度，精确度，同时添加未挂牌、专车、会员车等的支付方案</a:t>
            </a:r>
            <a:endParaRPr lang="en-US" sz="22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spTree>
    <p:extLst>
      <p:ext uri="{BB962C8B-B14F-4D97-AF65-F5344CB8AC3E}">
        <p14:creationId xmlns:p14="http://schemas.microsoft.com/office/powerpoint/2010/main" val="331268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6779" y="2971800"/>
            <a:ext cx="2667000" cy="861774"/>
          </a:xfrm>
          <a:prstGeom prst="rect">
            <a:avLst/>
          </a:prstGeom>
          <a:noFill/>
        </p:spPr>
        <p:txBody>
          <a:bodyPr wrap="square" rtlCol="0">
            <a:spAutoFit/>
          </a:bodyPr>
          <a:lstStyle/>
          <a:p>
            <a:r>
              <a:rPr lang="zh-CN" altLang="en-US" sz="5000" b="1" dirty="0">
                <a:latin typeface="Calibri" pitchFamily="34" charset="0"/>
              </a:rPr>
              <a:t>  谢 谢！</a:t>
            </a:r>
            <a:endParaRPr lang="en-US" sz="5000" b="1" dirty="0">
              <a:latin typeface="Calibri" pitchFamily="34" charset="0"/>
            </a:endParaRPr>
          </a:p>
        </p:txBody>
      </p:sp>
    </p:spTree>
    <p:extLst>
      <p:ext uri="{BB962C8B-B14F-4D97-AF65-F5344CB8AC3E}">
        <p14:creationId xmlns:p14="http://schemas.microsoft.com/office/powerpoint/2010/main" val="122711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2018</a:t>
            </a:r>
            <a:r>
              <a:rPr lang="zh-CN" altLang="en-US" dirty="0"/>
              <a:t>年</a:t>
            </a:r>
            <a:r>
              <a:rPr lang="en-US" altLang="zh-CN" dirty="0"/>
              <a:t>xx</a:t>
            </a:r>
            <a:r>
              <a:rPr lang="zh-CN" altLang="en-US" dirty="0"/>
              <a:t>月</a:t>
            </a:r>
            <a:endParaRPr lang="en-US" dirty="0"/>
          </a:p>
        </p:txBody>
      </p:sp>
      <p:sp>
        <p:nvSpPr>
          <p:cNvPr id="4" name="Title 3"/>
          <p:cNvSpPr>
            <a:spLocks noGrp="1"/>
          </p:cNvSpPr>
          <p:nvPr>
            <p:ph type="ctrTitle"/>
          </p:nvPr>
        </p:nvSpPr>
        <p:spPr>
          <a:xfrm>
            <a:off x="436179" y="2438400"/>
            <a:ext cx="8229600" cy="720306"/>
          </a:xfrm>
        </p:spPr>
        <p:txBody>
          <a:bodyPr/>
          <a:lstStyle/>
          <a:p>
            <a:r>
              <a:rPr lang="zh-CN" altLang="zh-CN" dirty="0" smtClean="0"/>
              <a:t>智</a:t>
            </a:r>
            <a:r>
              <a:rPr lang="zh-CN" altLang="zh-CN" dirty="0"/>
              <a:t>能停车场管理系统</a:t>
            </a:r>
            <a:endParaRPr lang="en-US" dirty="0"/>
          </a:p>
        </p:txBody>
      </p:sp>
      <p:sp>
        <p:nvSpPr>
          <p:cNvPr id="7" name="Text Placeholder 6"/>
          <p:cNvSpPr>
            <a:spLocks noGrp="1"/>
          </p:cNvSpPr>
          <p:nvPr>
            <p:ph type="body" sz="quarter" idx="10"/>
          </p:nvPr>
        </p:nvSpPr>
        <p:spPr/>
        <p:txBody>
          <a:bodyPr/>
          <a:lstStyle/>
          <a:p>
            <a:r>
              <a:rPr lang="zh-CN" altLang="zh-CN" dirty="0"/>
              <a:t>郭松 魏鹏辉 徐康</a:t>
            </a:r>
          </a:p>
          <a:p>
            <a:endParaRPr lang="en-US" dirty="0"/>
          </a:p>
        </p:txBody>
      </p:sp>
    </p:spTree>
    <p:extLst>
      <p:ext uri="{BB962C8B-B14F-4D97-AF65-F5344CB8AC3E}">
        <p14:creationId xmlns:p14="http://schemas.microsoft.com/office/powerpoint/2010/main" val="232859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
            </a:pPr>
            <a:r>
              <a:rPr lang="zh-CN" altLang="en-US" dirty="0"/>
              <a:t>项目概述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难点与创新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24914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pPr marL="342900" indent="-342900">
              <a:lnSpc>
                <a:spcPct val="150000"/>
              </a:lnSpc>
              <a:spcBef>
                <a:spcPts val="0"/>
              </a:spcBef>
            </a:pPr>
            <a:r>
              <a:rPr lang="zh-CN" altLang="en-US" dirty="0"/>
              <a:t>项目概述</a:t>
            </a:r>
            <a:endParaRPr lang="en-US" altLang="zh-CN" dirty="0"/>
          </a:p>
        </p:txBody>
      </p:sp>
      <p:sp>
        <p:nvSpPr>
          <p:cNvPr id="1796099" name="Rectangle 3"/>
          <p:cNvSpPr>
            <a:spLocks noGrp="1" noChangeArrowheads="1"/>
          </p:cNvSpPr>
          <p:nvPr>
            <p:ph idx="1"/>
          </p:nvPr>
        </p:nvSpPr>
        <p:spPr>
          <a:xfrm>
            <a:off x="457200" y="1414463"/>
            <a:ext cx="8229600" cy="3919538"/>
          </a:xfrm>
        </p:spPr>
        <p:txBody>
          <a:bodyPr/>
          <a:lstStyle/>
          <a:p>
            <a:pPr marL="0" indent="0">
              <a:buNone/>
            </a:pPr>
            <a:r>
              <a:rPr lang="zh-CN" altLang="zh-CN" sz="2400" dirty="0"/>
              <a:t>随</a:t>
            </a:r>
            <a:r>
              <a:rPr lang="zh-CN" altLang="zh-CN" sz="2400" dirty="0" smtClean="0"/>
              <a:t>着汽</a:t>
            </a:r>
            <a:r>
              <a:rPr lang="zh-CN" altLang="zh-CN" sz="2400" dirty="0"/>
              <a:t>车数量</a:t>
            </a:r>
            <a:r>
              <a:rPr lang="zh-CN" altLang="zh-CN" sz="2400" dirty="0" smtClean="0"/>
              <a:t>的增长</a:t>
            </a:r>
            <a:r>
              <a:rPr lang="zh-CN" altLang="en-US" sz="2400" dirty="0" smtClean="0"/>
              <a:t>，</a:t>
            </a:r>
            <a:r>
              <a:rPr lang="zh-CN" altLang="zh-CN" sz="2400" dirty="0" smtClean="0"/>
              <a:t>为</a:t>
            </a:r>
            <a:r>
              <a:rPr lang="zh-CN" altLang="zh-CN" sz="2400" dirty="0"/>
              <a:t>了解决传统停车场的管理问题，实现智能停车场系统的智能</a:t>
            </a:r>
            <a:r>
              <a:rPr lang="zh-CN" altLang="zh-CN" sz="2400" dirty="0" smtClean="0"/>
              <a:t>化。</a:t>
            </a:r>
            <a:r>
              <a:rPr lang="zh-CN" altLang="zh-CN" sz="2400" dirty="0"/>
              <a:t>本文对多个停车位借助系统借</a:t>
            </a:r>
            <a:r>
              <a:rPr lang="zh-CN" altLang="zh-CN" sz="2400" dirty="0" smtClean="0"/>
              <a:t>助</a:t>
            </a:r>
            <a:r>
              <a:rPr lang="en-US" altLang="zh-CN" sz="2400" dirty="0"/>
              <a:t>ARC EM </a:t>
            </a:r>
            <a:r>
              <a:rPr lang="zh-CN" altLang="zh-CN" sz="2400" dirty="0"/>
              <a:t>处理</a:t>
            </a:r>
            <a:r>
              <a:rPr lang="zh-CN" altLang="zh-CN" sz="2400" dirty="0" smtClean="0"/>
              <a:t>器</a:t>
            </a:r>
            <a:r>
              <a:rPr lang="zh-CN" altLang="en-US" sz="2400" dirty="0" smtClean="0"/>
              <a:t>，</a:t>
            </a:r>
            <a:r>
              <a:rPr lang="zh-CN" altLang="zh-CN" sz="2400" dirty="0" smtClean="0"/>
              <a:t>移</a:t>
            </a:r>
            <a:r>
              <a:rPr lang="zh-CN" altLang="zh-CN" sz="2400" dirty="0"/>
              <a:t>动互联网技术（</a:t>
            </a:r>
            <a:r>
              <a:rPr lang="en-US" altLang="zh-CN" sz="2400" dirty="0"/>
              <a:t>TCP/IP</a:t>
            </a:r>
            <a:r>
              <a:rPr lang="zh-CN" altLang="zh-CN" sz="2400" dirty="0"/>
              <a:t>）、</a:t>
            </a:r>
            <a:r>
              <a:rPr lang="en-US" altLang="zh-CN" sz="2400" dirty="0"/>
              <a:t>Linux</a:t>
            </a:r>
            <a:r>
              <a:rPr lang="zh-CN" altLang="zh-CN" sz="2400" dirty="0"/>
              <a:t>嵌入式（</a:t>
            </a:r>
            <a:r>
              <a:rPr lang="en-US" altLang="zh-CN" sz="2400" dirty="0"/>
              <a:t>Cortex</a:t>
            </a:r>
            <a:r>
              <a:rPr lang="zh-CN" altLang="zh-CN" sz="2400" dirty="0"/>
              <a:t>—</a:t>
            </a:r>
            <a:r>
              <a:rPr lang="en-US" altLang="zh-CN" sz="2400" dirty="0"/>
              <a:t>A9</a:t>
            </a:r>
            <a:r>
              <a:rPr lang="zh-CN" altLang="zh-CN" sz="2400" dirty="0"/>
              <a:t>），计算机技术、车牌识别技术、扫码支付自动抬杆技术</a:t>
            </a:r>
            <a:r>
              <a:rPr lang="zh-CN" altLang="zh-CN" sz="2400" dirty="0" smtClean="0"/>
              <a:t>、</a:t>
            </a:r>
            <a:r>
              <a:rPr lang="zh-CN" altLang="en-US" sz="2400" dirty="0"/>
              <a:t>红外</a:t>
            </a:r>
            <a:r>
              <a:rPr lang="zh-CN" altLang="zh-CN" sz="2400" dirty="0" smtClean="0"/>
              <a:t>感</a:t>
            </a:r>
            <a:r>
              <a:rPr lang="zh-CN" altLang="zh-CN" sz="2400" dirty="0"/>
              <a:t>应车位是否被占用、指示牌提示车位信息、停车后车主车位自动标</a:t>
            </a:r>
            <a:r>
              <a:rPr lang="zh-CN" altLang="zh-CN" sz="2400" dirty="0" smtClean="0"/>
              <a:t>记</a:t>
            </a:r>
            <a:r>
              <a:rPr lang="zh-CN" altLang="en-US" sz="2400" dirty="0" smtClean="0"/>
              <a:t>等技术，</a:t>
            </a:r>
            <a:r>
              <a:rPr lang="zh-CN" altLang="zh-CN" sz="2400" dirty="0" smtClean="0"/>
              <a:t>实</a:t>
            </a:r>
            <a:r>
              <a:rPr lang="zh-CN" altLang="zh-CN" sz="2400" dirty="0"/>
              <a:t>现了停车场的智能化管</a:t>
            </a:r>
            <a:r>
              <a:rPr lang="zh-CN" altLang="zh-CN" sz="2400" dirty="0" smtClean="0"/>
              <a:t>理</a:t>
            </a:r>
            <a:r>
              <a:rPr lang="zh-CN" altLang="en-US" sz="2400" dirty="0" smtClean="0"/>
              <a:t>。</a:t>
            </a:r>
            <a:endParaRPr lang="zh-CN" altLang="zh-CN" sz="24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spTree>
    <p:extLst>
      <p:ext uri="{BB962C8B-B14F-4D97-AF65-F5344CB8AC3E}">
        <p14:creationId xmlns:p14="http://schemas.microsoft.com/office/powerpoint/2010/main" val="374376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pPr marL="342900" indent="-342900">
              <a:lnSpc>
                <a:spcPct val="150000"/>
              </a:lnSpc>
              <a:spcBef>
                <a:spcPts val="0"/>
              </a:spcBef>
            </a:pPr>
            <a:r>
              <a:rPr lang="zh-CN" altLang="en-US" dirty="0"/>
              <a:t>项目概述</a:t>
            </a:r>
            <a:endParaRPr lang="en-US" altLang="zh-CN" dirty="0"/>
          </a:p>
        </p:txBody>
      </p:sp>
      <p:sp>
        <p:nvSpPr>
          <p:cNvPr id="1796099" name="Rectangle 3"/>
          <p:cNvSpPr>
            <a:spLocks noGrp="1" noChangeArrowheads="1"/>
          </p:cNvSpPr>
          <p:nvPr>
            <p:ph idx="1"/>
          </p:nvPr>
        </p:nvSpPr>
        <p:spPr>
          <a:xfrm>
            <a:off x="457200" y="1414463"/>
            <a:ext cx="8229600" cy="3919538"/>
          </a:xfrm>
        </p:spPr>
        <p:txBody>
          <a:bodyPr/>
          <a:lstStyle/>
          <a:p>
            <a:pPr marL="568325" lvl="2" indent="0">
              <a:buNone/>
            </a:pPr>
            <a:r>
              <a:rPr lang="en-GB" sz="1800" dirty="0" smtClean="0"/>
              <a:t> </a:t>
            </a:r>
            <a:endParaRPr lang="en-GB" sz="1800" dirty="0"/>
          </a:p>
        </p:txBody>
      </p:sp>
      <p:pic>
        <p:nvPicPr>
          <p:cNvPr id="4" name="图片 3"/>
          <p:cNvPicPr/>
          <p:nvPr/>
        </p:nvPicPr>
        <p:blipFill>
          <a:blip r:embed="rId3" cstate="print">
            <a:extLst>
              <a:ext uri="{28A0092B-C50C-407E-A947-70E740481C1C}">
                <a14:useLocalDpi xmlns:a14="http://schemas.microsoft.com/office/drawing/2010/main" val="0"/>
              </a:ext>
            </a:extLst>
          </a:blip>
          <a:stretch>
            <a:fillRect/>
          </a:stretch>
        </p:blipFill>
        <p:spPr>
          <a:xfrm>
            <a:off x="762000" y="1600200"/>
            <a:ext cx="7543800" cy="4038600"/>
          </a:xfrm>
          <a:prstGeom prst="rect">
            <a:avLst/>
          </a:prstGeom>
        </p:spPr>
      </p:pic>
    </p:spTree>
    <p:extLst>
      <p:ext uri="{BB962C8B-B14F-4D97-AF65-F5344CB8AC3E}">
        <p14:creationId xmlns:p14="http://schemas.microsoft.com/office/powerpoint/2010/main" val="332496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项</a:t>
            </a:r>
            <a:r>
              <a:rPr lang="zh-CN" altLang="en-US" dirty="0">
                <a:solidFill>
                  <a:schemeClr val="bg1">
                    <a:lumMod val="75000"/>
                  </a:schemeClr>
                </a:solidFill>
              </a:rPr>
              <a:t>目概述</a:t>
            </a:r>
            <a:endParaRPr lang="en-US" altLang="zh-CN" dirty="0" smtClean="0"/>
          </a:p>
          <a:p>
            <a:pPr marL="342900" indent="-342900">
              <a:lnSpc>
                <a:spcPct val="150000"/>
              </a:lnSpc>
              <a:spcBef>
                <a:spcPts val="0"/>
              </a:spcBef>
              <a:buClr>
                <a:srgbClr val="7030A0"/>
              </a:buClr>
              <a:buFont typeface="Wingdings" pitchFamily="2" charset="2"/>
              <a:buChar char=""/>
            </a:pPr>
            <a:r>
              <a:rPr lang="zh-CN" altLang="en-US" dirty="0" smtClean="0"/>
              <a:t>难</a:t>
            </a:r>
            <a:r>
              <a:rPr lang="zh-CN" altLang="en-US" dirty="0"/>
              <a:t>点与创</a:t>
            </a:r>
            <a:r>
              <a:rPr lang="zh-CN" altLang="en-US" dirty="0" smtClean="0"/>
              <a:t>新</a:t>
            </a:r>
            <a:endParaRPr lang="en-US" altLang="zh-CN" dirty="0" smtClean="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设</a:t>
            </a:r>
            <a:r>
              <a:rPr lang="zh-CN" altLang="en-US" dirty="0">
                <a:solidFill>
                  <a:schemeClr val="bg1">
                    <a:lumMod val="75000"/>
                  </a:schemeClr>
                </a:solidFill>
              </a:rPr>
              <a:t>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42821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pPr marL="342900" indent="-342900">
              <a:lnSpc>
                <a:spcPct val="150000"/>
              </a:lnSpc>
              <a:spcBef>
                <a:spcPts val="0"/>
              </a:spcBef>
            </a:pPr>
            <a:r>
              <a:rPr lang="zh-CN" altLang="en-US" dirty="0"/>
              <a:t>难点与创新</a:t>
            </a:r>
            <a:endParaRPr lang="en-US" altLang="zh-CN" dirty="0"/>
          </a:p>
        </p:txBody>
      </p:sp>
      <p:sp>
        <p:nvSpPr>
          <p:cNvPr id="1796099" name="Rectangle 3"/>
          <p:cNvSpPr>
            <a:spLocks noGrp="1" noChangeArrowheads="1"/>
          </p:cNvSpPr>
          <p:nvPr>
            <p:ph idx="1"/>
          </p:nvPr>
        </p:nvSpPr>
        <p:spPr/>
        <p:txBody>
          <a:bodyPr/>
          <a:lstStyle/>
          <a:p>
            <a:r>
              <a:rPr lang="zh-CN" altLang="en-US" dirty="0" smtClean="0"/>
              <a:t>难点</a:t>
            </a:r>
            <a:r>
              <a:rPr lang="en-US" altLang="zh-CN" dirty="0" smtClean="0"/>
              <a:t>	</a:t>
            </a:r>
          </a:p>
          <a:p>
            <a:pPr lvl="1"/>
            <a:r>
              <a:rPr lang="zh-CN" altLang="zh-CN" dirty="0" smtClean="0"/>
              <a:t>进</a:t>
            </a:r>
            <a:r>
              <a:rPr lang="zh-CN" altLang="zh-CN" dirty="0"/>
              <a:t>出口位置的车辆信息识</a:t>
            </a:r>
            <a:r>
              <a:rPr lang="zh-CN" altLang="zh-CN" dirty="0" smtClean="0"/>
              <a:t>别。</a:t>
            </a:r>
            <a:endParaRPr lang="zh-CN" altLang="zh-CN" sz="1400" dirty="0"/>
          </a:p>
          <a:p>
            <a:pPr lvl="1"/>
            <a:r>
              <a:rPr lang="zh-CN" altLang="zh-CN" dirty="0"/>
              <a:t>我们设计出的智能停车场系统主要分</a:t>
            </a:r>
            <a:r>
              <a:rPr lang="zh-CN" altLang="zh-CN" dirty="0" smtClean="0"/>
              <a:t>为引</a:t>
            </a:r>
            <a:r>
              <a:rPr lang="zh-CN" altLang="zh-CN" dirty="0"/>
              <a:t>导系统和进出口管理系统两个子系统，两个系统如何互相合作保证整个大系统延时性，安全性，可操作性达到最好</a:t>
            </a:r>
            <a:r>
              <a:rPr lang="zh-CN" altLang="zh-CN" dirty="0" smtClean="0"/>
              <a:t>是一</a:t>
            </a:r>
            <a:r>
              <a:rPr lang="zh-CN" altLang="zh-CN" dirty="0"/>
              <a:t>个难点</a:t>
            </a:r>
            <a:r>
              <a:rPr lang="zh-CN" altLang="zh-CN" dirty="0" smtClean="0"/>
              <a:t>。</a:t>
            </a:r>
            <a:endParaRPr lang="en-US" altLang="zh-CN" dirty="0" smtClean="0"/>
          </a:p>
          <a:p>
            <a:r>
              <a:rPr lang="zh-CN" altLang="en-US" sz="2200" dirty="0"/>
              <a:t>创新</a:t>
            </a:r>
            <a:endParaRPr lang="zh-CN" altLang="zh-CN" sz="2200" dirty="0"/>
          </a:p>
          <a:p>
            <a:pPr lvl="1"/>
            <a:r>
              <a:rPr lang="zh-CN" altLang="zh-CN" sz="2000" dirty="0"/>
              <a:t>借助于车牌图像识别技术、移动互联网技术、</a:t>
            </a:r>
            <a:r>
              <a:rPr lang="en-US" altLang="zh-CN" sz="2000" dirty="0"/>
              <a:t>Linux</a:t>
            </a:r>
            <a:r>
              <a:rPr lang="zh-CN" altLang="zh-CN" sz="2000" dirty="0"/>
              <a:t>嵌入式技术和移动平台，在进车口无需取卡为此专门做了自己的</a:t>
            </a:r>
            <a:r>
              <a:rPr lang="en-US" altLang="zh-CN" sz="2000" dirty="0"/>
              <a:t>app</a:t>
            </a:r>
            <a:r>
              <a:rPr lang="zh-CN" altLang="zh-CN" sz="2000" dirty="0"/>
              <a:t>通过与硬件的交互，无需拥堵排队便可完成线上支</a:t>
            </a:r>
            <a:r>
              <a:rPr lang="zh-CN" altLang="zh-CN" sz="2000" dirty="0" smtClean="0"/>
              <a:t>付</a:t>
            </a:r>
            <a:endParaRPr lang="en-US" altLang="zh-CN" sz="2000" dirty="0" smtClean="0"/>
          </a:p>
          <a:p>
            <a:pPr lvl="1"/>
            <a:r>
              <a:rPr lang="zh-CN" altLang="zh-CN" sz="2000" dirty="0"/>
              <a:t>独创的车位抽号分发机制，为每一个进场汽车分配车位号，方便寻车以及车位均衡化管</a:t>
            </a:r>
            <a:r>
              <a:rPr lang="zh-CN" altLang="zh-CN" sz="2000" dirty="0" smtClean="0"/>
              <a:t>理</a:t>
            </a:r>
            <a:endParaRPr lang="en-US" altLang="zh-CN" sz="2000" dirty="0" smtClean="0"/>
          </a:p>
          <a:p>
            <a:pPr lvl="1"/>
            <a:r>
              <a:rPr lang="zh-CN" altLang="zh-CN" sz="2000" dirty="0"/>
              <a:t>停车场管理收费系统根据设定规则自动综合各种政策计费，语音提示和在显示屏上显示需要缴费的情况，实现快速通行，提高车辆通行效率以及车位利用率。</a:t>
            </a:r>
          </a:p>
          <a:p>
            <a:pPr lvl="1"/>
            <a:endParaRPr lang="en-US" sz="20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spTree>
    <p:extLst>
      <p:ext uri="{BB962C8B-B14F-4D97-AF65-F5344CB8AC3E}">
        <p14:creationId xmlns:p14="http://schemas.microsoft.com/office/powerpoint/2010/main" val="151235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项目概述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难</a:t>
            </a:r>
            <a:r>
              <a:rPr lang="zh-CN" altLang="en-US" dirty="0">
                <a:solidFill>
                  <a:schemeClr val="bg1">
                    <a:lumMod val="75000"/>
                  </a:schemeClr>
                </a:solidFill>
              </a:rPr>
              <a:t>点与创新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smtClean="0"/>
              <a:t>设</a:t>
            </a:r>
            <a:r>
              <a:rPr lang="zh-CN" altLang="en-US" dirty="0"/>
              <a:t>计实</a:t>
            </a:r>
            <a:r>
              <a:rPr lang="zh-CN" altLang="en-US" dirty="0" smtClean="0"/>
              <a:t>现</a:t>
            </a:r>
            <a:endParaRPr lang="en-US" altLang="zh-CN" dirty="0" smtClean="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测</a:t>
            </a:r>
            <a:r>
              <a:rPr lang="zh-CN" altLang="en-US" dirty="0">
                <a:solidFill>
                  <a:schemeClr val="bg1">
                    <a:lumMod val="75000"/>
                  </a:schemeClr>
                </a:solidFill>
              </a:rPr>
              <a:t>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97376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pPr marL="342900" indent="-342900">
              <a:lnSpc>
                <a:spcPct val="150000"/>
              </a:lnSpc>
              <a:spcBef>
                <a:spcPts val="0"/>
              </a:spcBef>
            </a:pPr>
            <a:r>
              <a:rPr lang="zh-CN" altLang="en-US" dirty="0"/>
              <a:t>设计实现</a:t>
            </a:r>
            <a:endParaRPr lang="en-US" altLang="zh-CN" dirty="0"/>
          </a:p>
        </p:txBody>
      </p:sp>
      <p:sp>
        <p:nvSpPr>
          <p:cNvPr id="1796099" name="Rectangle 3"/>
          <p:cNvSpPr>
            <a:spLocks noGrp="1" noChangeArrowheads="1"/>
          </p:cNvSpPr>
          <p:nvPr>
            <p:ph idx="1"/>
          </p:nvPr>
        </p:nvSpPr>
        <p:spPr/>
        <p:txBody>
          <a:bodyPr/>
          <a:lstStyle/>
          <a:p>
            <a:r>
              <a:rPr lang="zh-CN" altLang="zh-CN" dirty="0" smtClean="0"/>
              <a:t>车</a:t>
            </a:r>
            <a:r>
              <a:rPr lang="zh-CN" altLang="zh-CN" dirty="0"/>
              <a:t>位检</a:t>
            </a:r>
            <a:r>
              <a:rPr lang="zh-CN" altLang="zh-CN" dirty="0" smtClean="0"/>
              <a:t>测</a:t>
            </a:r>
            <a:r>
              <a:rPr lang="zh-CN" altLang="en-US" dirty="0" smtClean="0"/>
              <a:t>与车辆进出检测</a:t>
            </a:r>
            <a:endParaRPr lang="en-US" altLang="zh-CN" dirty="0" smtClean="0"/>
          </a:p>
          <a:p>
            <a:pPr lvl="1"/>
            <a:r>
              <a:rPr lang="zh-CN" altLang="en-US" dirty="0" smtClean="0"/>
              <a:t>由</a:t>
            </a:r>
            <a:r>
              <a:rPr lang="en-US" altLang="zh-CN" dirty="0" smtClean="0"/>
              <a:t>arc</a:t>
            </a:r>
            <a:r>
              <a:rPr lang="zh-CN" altLang="en-US" dirty="0" smtClean="0"/>
              <a:t>开发板实现，采用红外检测模块实时监测车位以及车辆进出，通过</a:t>
            </a:r>
            <a:r>
              <a:rPr lang="en-US" altLang="zh-CN" dirty="0" smtClean="0"/>
              <a:t>arc</a:t>
            </a:r>
            <a:r>
              <a:rPr lang="zh-CN" altLang="en-US" dirty="0" smtClean="0"/>
              <a:t>开发收集红外模块信息并进行处理。</a:t>
            </a:r>
            <a:r>
              <a:rPr lang="en-US" altLang="zh-CN" sz="2200" dirty="0" smtClean="0"/>
              <a:t>	</a:t>
            </a:r>
          </a:p>
          <a:p>
            <a:r>
              <a:rPr lang="zh-CN" altLang="zh-CN" dirty="0" smtClean="0"/>
              <a:t>车</a:t>
            </a:r>
            <a:r>
              <a:rPr lang="zh-CN" altLang="zh-CN" dirty="0"/>
              <a:t>位显示信息发</a:t>
            </a:r>
            <a:r>
              <a:rPr lang="zh-CN" altLang="zh-CN" dirty="0" smtClean="0"/>
              <a:t>布</a:t>
            </a:r>
            <a:endParaRPr lang="en-US" altLang="zh-CN" dirty="0" smtClean="0"/>
          </a:p>
          <a:p>
            <a:pPr lvl="1"/>
            <a:r>
              <a:rPr lang="zh-CN" altLang="en-US" dirty="0"/>
              <a:t>由树莓派</a:t>
            </a:r>
            <a:r>
              <a:rPr lang="en-US" altLang="zh-CN" dirty="0"/>
              <a:t>1</a:t>
            </a:r>
            <a:r>
              <a:rPr lang="zh-CN" altLang="en-US" dirty="0"/>
              <a:t>号实现，</a:t>
            </a:r>
            <a:r>
              <a:rPr lang="zh-CN" altLang="zh-CN" dirty="0" smtClean="0"/>
              <a:t>车</a:t>
            </a:r>
            <a:r>
              <a:rPr lang="zh-CN" altLang="zh-CN" dirty="0"/>
              <a:t>位显示屏信息发布是整个车位引导系统的重要组成部分</a:t>
            </a:r>
            <a:r>
              <a:rPr lang="zh-CN" altLang="zh-CN" dirty="0" smtClean="0"/>
              <a:t>，</a:t>
            </a:r>
            <a:r>
              <a:rPr lang="zh-CN" altLang="en-US" dirty="0" smtClean="0"/>
              <a:t>利用</a:t>
            </a:r>
            <a:r>
              <a:rPr lang="en-US" altLang="zh-CN" dirty="0" smtClean="0"/>
              <a:t>qt4.0</a:t>
            </a:r>
            <a:r>
              <a:rPr lang="zh-CN" altLang="en-US" dirty="0" smtClean="0"/>
              <a:t>编写了</a:t>
            </a:r>
            <a:r>
              <a:rPr lang="en-US" altLang="zh-CN" dirty="0" smtClean="0"/>
              <a:t>GUI</a:t>
            </a:r>
            <a:r>
              <a:rPr lang="zh-CN" altLang="en-US" dirty="0" smtClean="0"/>
              <a:t>，</a:t>
            </a:r>
            <a:r>
              <a:rPr lang="zh-CN" altLang="zh-CN" dirty="0" smtClean="0"/>
              <a:t>在</a:t>
            </a:r>
            <a:r>
              <a:rPr lang="zh-CN" altLang="zh-CN" dirty="0"/>
              <a:t>停车场入口会显示你的车牌信息、当地时间、告知你应去的车位信</a:t>
            </a:r>
            <a:r>
              <a:rPr lang="zh-CN" altLang="zh-CN" dirty="0" smtClean="0"/>
              <a:t>息</a:t>
            </a:r>
            <a:r>
              <a:rPr lang="zh-CN" altLang="en-US" dirty="0"/>
              <a:t>，</a:t>
            </a:r>
            <a:r>
              <a:rPr lang="zh-CN" altLang="en-US" dirty="0" smtClean="0"/>
              <a:t>利用</a:t>
            </a:r>
            <a:r>
              <a:rPr lang="en-US" altLang="zh-CN" dirty="0" smtClean="0"/>
              <a:t>TCP server</a:t>
            </a:r>
            <a:r>
              <a:rPr lang="zh-CN" altLang="en-US" dirty="0" smtClean="0"/>
              <a:t>与树莓派</a:t>
            </a:r>
            <a:r>
              <a:rPr lang="en-US" altLang="zh-CN" dirty="0" smtClean="0"/>
              <a:t>2</a:t>
            </a:r>
            <a:r>
              <a:rPr lang="zh-CN" altLang="en-US" dirty="0" smtClean="0"/>
              <a:t>号进行通信，利用</a:t>
            </a:r>
            <a:r>
              <a:rPr lang="en-US" altLang="zh-CN" dirty="0" smtClean="0"/>
              <a:t>TTS</a:t>
            </a:r>
            <a:r>
              <a:rPr lang="zh-CN" altLang="en-US" dirty="0" smtClean="0"/>
              <a:t>技术实现语音提示信息的播报。</a:t>
            </a:r>
            <a:endParaRPr lang="en-US" altLang="zh-CN" dirty="0" smtClean="0"/>
          </a:p>
          <a:p>
            <a:r>
              <a:rPr lang="zh-CN" altLang="zh-CN" dirty="0"/>
              <a:t>车牌识</a:t>
            </a:r>
            <a:r>
              <a:rPr lang="zh-CN" altLang="zh-CN" dirty="0" smtClean="0"/>
              <a:t>别</a:t>
            </a:r>
            <a:endParaRPr lang="en-US" altLang="zh-CN" dirty="0" smtClean="0"/>
          </a:p>
          <a:p>
            <a:pPr lvl="1"/>
            <a:r>
              <a:rPr lang="zh-CN" altLang="en-US" dirty="0"/>
              <a:t>由运行</a:t>
            </a:r>
            <a:r>
              <a:rPr lang="en-US" altLang="zh-CN" dirty="0"/>
              <a:t>android things</a:t>
            </a:r>
            <a:r>
              <a:rPr lang="zh-CN" altLang="en-US" dirty="0"/>
              <a:t>系统的树莓派</a:t>
            </a:r>
            <a:r>
              <a:rPr lang="en-US" altLang="zh-CN" dirty="0"/>
              <a:t>2</a:t>
            </a:r>
            <a:r>
              <a:rPr lang="zh-CN" altLang="en-US" dirty="0"/>
              <a:t>号实</a:t>
            </a:r>
            <a:r>
              <a:rPr lang="zh-CN" altLang="en-US" dirty="0" smtClean="0"/>
              <a:t>现，</a:t>
            </a:r>
            <a:r>
              <a:rPr lang="zh-CN" altLang="zh-CN" dirty="0" smtClean="0"/>
              <a:t>车</a:t>
            </a:r>
            <a:r>
              <a:rPr lang="zh-CN" altLang="zh-CN" dirty="0"/>
              <a:t>牌识别技术</a:t>
            </a:r>
            <a:r>
              <a:rPr lang="en-US" altLang="zh-CN" dirty="0"/>
              <a:t>(License Plate Recognition</a:t>
            </a:r>
            <a:r>
              <a:rPr lang="zh-CN" altLang="zh-CN" dirty="0"/>
              <a:t>，</a:t>
            </a:r>
            <a:r>
              <a:rPr lang="en-US" altLang="zh-CN" dirty="0"/>
              <a:t>LPR)</a:t>
            </a:r>
            <a:r>
              <a:rPr lang="zh-CN" altLang="zh-CN" dirty="0"/>
              <a:t>以计算机技术、图像处理技术、模糊识别等学科的理论知识作支撑，建立车牌识别的特征模型，识别车辆的各种特</a:t>
            </a:r>
            <a:r>
              <a:rPr lang="zh-CN" altLang="zh-CN" dirty="0" smtClean="0"/>
              <a:t>征</a:t>
            </a:r>
            <a:r>
              <a:rPr lang="zh-CN" altLang="en-US" dirty="0" smtClean="0"/>
              <a:t>，</a:t>
            </a:r>
            <a:r>
              <a:rPr lang="zh-CN" altLang="zh-CN" dirty="0" smtClean="0"/>
              <a:t>停</a:t>
            </a:r>
            <a:r>
              <a:rPr lang="zh-CN" altLang="zh-CN" dirty="0"/>
              <a:t>车场进出舵</a:t>
            </a:r>
            <a:r>
              <a:rPr lang="zh-CN" altLang="zh-CN" dirty="0" smtClean="0"/>
              <a:t>机</a:t>
            </a:r>
            <a:endParaRPr lang="en-US" altLang="zh-CN" dirty="0"/>
          </a:p>
          <a:p>
            <a:r>
              <a:rPr lang="zh-CN" altLang="en-US" dirty="0" smtClean="0"/>
              <a:t>车辆进出管理</a:t>
            </a:r>
            <a:endParaRPr lang="en-US" altLang="zh-CN" dirty="0" smtClean="0"/>
          </a:p>
          <a:p>
            <a:pPr lvl="1"/>
            <a:r>
              <a:rPr lang="zh-CN" altLang="en-US" dirty="0"/>
              <a:t>由</a:t>
            </a:r>
            <a:r>
              <a:rPr lang="en-US" altLang="zh-CN" dirty="0"/>
              <a:t>arc</a:t>
            </a:r>
            <a:r>
              <a:rPr lang="zh-CN" altLang="en-US" dirty="0"/>
              <a:t>开发板实</a:t>
            </a:r>
            <a:r>
              <a:rPr lang="zh-CN" altLang="en-US" dirty="0" smtClean="0"/>
              <a:t>现，</a:t>
            </a:r>
            <a:r>
              <a:rPr lang="en-US" altLang="zh-CN" dirty="0" smtClean="0"/>
              <a:t>arc</a:t>
            </a:r>
            <a:r>
              <a:rPr lang="zh-CN" altLang="en-US" dirty="0" smtClean="0"/>
              <a:t>开发板的</a:t>
            </a:r>
            <a:r>
              <a:rPr lang="en-US" altLang="zh-CN" dirty="0" smtClean="0"/>
              <a:t>i2c</a:t>
            </a:r>
            <a:r>
              <a:rPr lang="zh-CN" altLang="en-US" dirty="0" smtClean="0"/>
              <a:t>接口链接</a:t>
            </a:r>
            <a:r>
              <a:rPr lang="en-US" altLang="zh-CN" dirty="0" err="1" smtClean="0"/>
              <a:t>pwm</a:t>
            </a:r>
            <a:r>
              <a:rPr lang="zh-CN" altLang="en-US" dirty="0" smtClean="0"/>
              <a:t>扩展模块</a:t>
            </a:r>
            <a:r>
              <a:rPr lang="zh-CN" altLang="zh-CN" dirty="0" smtClean="0"/>
              <a:t>，</a:t>
            </a:r>
            <a:r>
              <a:rPr lang="en-US" altLang="zh-CN" dirty="0" err="1" smtClean="0"/>
              <a:t>pwm</a:t>
            </a:r>
            <a:r>
              <a:rPr lang="zh-CN" altLang="en-US" dirty="0" smtClean="0"/>
              <a:t>控制</a:t>
            </a:r>
            <a:r>
              <a:rPr lang="zh-CN" altLang="zh-CN" dirty="0" smtClean="0"/>
              <a:t>舵机</a:t>
            </a:r>
            <a:r>
              <a:rPr lang="zh-CN" altLang="en-US" dirty="0" smtClean="0"/>
              <a:t>，从而</a:t>
            </a:r>
            <a:r>
              <a:rPr lang="zh-CN" altLang="zh-CN" dirty="0" smtClean="0"/>
              <a:t>控</a:t>
            </a:r>
            <a:r>
              <a:rPr lang="zh-CN" altLang="zh-CN" dirty="0"/>
              <a:t>制闸杆升</a:t>
            </a:r>
            <a:r>
              <a:rPr lang="zh-CN" altLang="zh-CN" dirty="0" smtClean="0"/>
              <a:t>降</a:t>
            </a:r>
            <a:r>
              <a:rPr lang="zh-CN" altLang="en-US" dirty="0" smtClean="0"/>
              <a:t>实现</a:t>
            </a:r>
            <a:r>
              <a:rPr lang="zh-CN" altLang="zh-CN" dirty="0" smtClean="0"/>
              <a:t>车辆</a:t>
            </a:r>
            <a:r>
              <a:rPr lang="zh-CN" altLang="en-US" dirty="0" smtClean="0"/>
              <a:t>通行的控制</a:t>
            </a:r>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spTree>
    <p:extLst>
      <p:ext uri="{BB962C8B-B14F-4D97-AF65-F5344CB8AC3E}">
        <p14:creationId xmlns:p14="http://schemas.microsoft.com/office/powerpoint/2010/main" val="1178691784"/>
      </p:ext>
    </p:extLst>
  </p:cSld>
  <p:clrMapOvr>
    <a:masterClrMapping/>
  </p:clrMapOvr>
</p:sld>
</file>

<file path=ppt/theme/theme1.xml><?xml version="1.0" encoding="utf-8"?>
<a:theme xmlns:a="http://schemas.openxmlformats.org/drawingml/2006/main" name="1_Synopsys Default Template">
  <a:themeElements>
    <a:clrScheme name="Synopsys Default Color Palette (Vibrant)">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1_Synopsys Default Template" id="{369E2388-E056-45F9-A8B4-F865C10E3381}" vid="{125CD06B-9612-4521-8234-3C6487C9B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5606</TotalTime>
  <Words>809</Words>
  <Application>Microsoft Office PowerPoint</Application>
  <PresentationFormat>全屏显示(4:3)</PresentationFormat>
  <Paragraphs>139</Paragraphs>
  <Slides>16</Slides>
  <Notes>9</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1_Synopsys Default Template</vt:lpstr>
      <vt:lpstr>PowerPoint 演示文稿</vt:lpstr>
      <vt:lpstr>智能停车场管理系统</vt:lpstr>
      <vt:lpstr>Agenda</vt:lpstr>
      <vt:lpstr>项目概述</vt:lpstr>
      <vt:lpstr>项目概述</vt:lpstr>
      <vt:lpstr>Agenda</vt:lpstr>
      <vt:lpstr>难点与创新</vt:lpstr>
      <vt:lpstr>Agenda</vt:lpstr>
      <vt:lpstr>设计实现</vt:lpstr>
      <vt:lpstr>设计实现</vt:lpstr>
      <vt:lpstr>设计实现</vt:lpstr>
      <vt:lpstr>Agenda</vt:lpstr>
      <vt:lpstr>测试结果</vt:lpstr>
      <vt:lpstr>Agenda</vt:lpstr>
      <vt:lpstr>总结展望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Tu</dc:creator>
  <cp:lastModifiedBy>kang</cp:lastModifiedBy>
  <cp:revision>211</cp:revision>
  <dcterms:created xsi:type="dcterms:W3CDTF">2006-08-16T00:00:00Z</dcterms:created>
  <dcterms:modified xsi:type="dcterms:W3CDTF">2018-05-30T07:41:06Z</dcterms:modified>
</cp:coreProperties>
</file>