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48"/>
  </p:notesMasterIdLst>
  <p:sldIdLst>
    <p:sldId id="405" r:id="rId3"/>
    <p:sldId id="406" r:id="rId4"/>
    <p:sldId id="407" r:id="rId5"/>
    <p:sldId id="331" r:id="rId6"/>
    <p:sldId id="332" r:id="rId7"/>
    <p:sldId id="333" r:id="rId8"/>
    <p:sldId id="368" r:id="rId9"/>
    <p:sldId id="433" r:id="rId10"/>
    <p:sldId id="435" r:id="rId11"/>
    <p:sldId id="434" r:id="rId12"/>
    <p:sldId id="420" r:id="rId13"/>
    <p:sldId id="334" r:id="rId14"/>
    <p:sldId id="357" r:id="rId15"/>
    <p:sldId id="436" r:id="rId16"/>
    <p:sldId id="437" r:id="rId17"/>
    <p:sldId id="438" r:id="rId18"/>
    <p:sldId id="335" r:id="rId19"/>
    <p:sldId id="336" r:id="rId20"/>
    <p:sldId id="367" r:id="rId21"/>
    <p:sldId id="370" r:id="rId22"/>
    <p:sldId id="372" r:id="rId23"/>
    <p:sldId id="371" r:id="rId24"/>
    <p:sldId id="409" r:id="rId25"/>
    <p:sldId id="417" r:id="rId26"/>
    <p:sldId id="418" r:id="rId27"/>
    <p:sldId id="419" r:id="rId28"/>
    <p:sldId id="339" r:id="rId29"/>
    <p:sldId id="296" r:id="rId30"/>
    <p:sldId id="293" r:id="rId31"/>
    <p:sldId id="344" r:id="rId32"/>
    <p:sldId id="342" r:id="rId33"/>
    <p:sldId id="283" r:id="rId34"/>
    <p:sldId id="300" r:id="rId35"/>
    <p:sldId id="301" r:id="rId36"/>
    <p:sldId id="308" r:id="rId37"/>
    <p:sldId id="309" r:id="rId38"/>
    <p:sldId id="310" r:id="rId39"/>
    <p:sldId id="432" r:id="rId40"/>
    <p:sldId id="421" r:id="rId41"/>
    <p:sldId id="423" r:id="rId42"/>
    <p:sldId id="424" r:id="rId43"/>
    <p:sldId id="425" r:id="rId44"/>
    <p:sldId id="426" r:id="rId45"/>
    <p:sldId id="427" r:id="rId46"/>
    <p:sldId id="428"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FF3300"/>
    <a:srgbClr val="FFFFCC"/>
    <a:srgbClr val="FF9933"/>
    <a:srgbClr val="00FFCC"/>
    <a:srgbClr val="FFCC00"/>
    <a:srgbClr val="0099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0" autoAdjust="0"/>
    <p:restoredTop sz="93474" autoAdjust="0"/>
  </p:normalViewPr>
  <p:slideViewPr>
    <p:cSldViewPr>
      <p:cViewPr>
        <p:scale>
          <a:sx n="66" d="100"/>
          <a:sy n="66" d="100"/>
        </p:scale>
        <p:origin x="-1949" y="-4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mn-cs"/>
              </a:defRPr>
            </a:lvl1pPr>
          </a:lstStyle>
          <a:p>
            <a:pPr>
              <a:defRPr/>
            </a:pPr>
            <a:endParaRPr lang="en-US"/>
          </a:p>
        </p:txBody>
      </p:sp>
      <p:sp>
        <p:nvSpPr>
          <p:cNvPr id="43011"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mn-cs"/>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mn-cs"/>
              </a:defRPr>
            </a:lvl1pPr>
          </a:lstStyle>
          <a:p>
            <a:pPr>
              <a:defRPr/>
            </a:pPr>
            <a:endParaRPr lang="en-US"/>
          </a:p>
        </p:txBody>
      </p:sp>
      <p:sp>
        <p:nvSpPr>
          <p:cNvPr id="43015"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Times New Roman" pitchFamily="18" charset="0"/>
              </a:defRPr>
            </a:lvl1pPr>
          </a:lstStyle>
          <a:p>
            <a:pPr>
              <a:defRPr/>
            </a:pPr>
            <a:fld id="{F2398B07-BFB6-4217-A585-BDEED6335474}" type="slidenum">
              <a:rPr lang="he-IL"/>
              <a:pPr>
                <a:defRPr/>
              </a:pPr>
              <a:t>‹#›</a:t>
            </a:fld>
            <a:endParaRPr lang="en-US"/>
          </a:p>
        </p:txBody>
      </p:sp>
    </p:spTree>
    <p:extLst>
      <p:ext uri="{BB962C8B-B14F-4D97-AF65-F5344CB8AC3E}">
        <p14:creationId xmlns:p14="http://schemas.microsoft.com/office/powerpoint/2010/main" val="299401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86531" y="8687397"/>
            <a:ext cx="2971469" cy="456603"/>
          </a:xfrm>
          <a:prstGeom prst="rect">
            <a:avLst/>
          </a:prstGeom>
          <a:noFill/>
          <a:ln w="9525">
            <a:noFill/>
            <a:miter lim="800000"/>
            <a:headEnd/>
            <a:tailEnd/>
          </a:ln>
        </p:spPr>
        <p:txBody>
          <a:bodyPr lIns="96661" tIns="48331" rIns="96661" bIns="48331" anchor="b"/>
          <a:lstStyle/>
          <a:p>
            <a:pPr algn="r" defTabSz="966788"/>
            <a:fld id="{E98C2C52-6782-4076-8A59-C72592772627}" type="slidenum">
              <a:rPr lang="ar-SA" sz="1300">
                <a:solidFill>
                  <a:srgbClr val="0000FF"/>
                </a:solidFill>
                <a:latin typeface="Marlett" pitchFamily="2" charset="2"/>
              </a:rPr>
              <a:pPr algn="r" defTabSz="966788"/>
              <a:t>1</a:t>
            </a:fld>
            <a:endParaRPr lang="en-US" sz="1300">
              <a:solidFill>
                <a:srgbClr val="0000FF"/>
              </a:solidFill>
              <a:latin typeface="Marlett" pitchFamily="2" charset="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3410" y="4343699"/>
            <a:ext cx="5031182" cy="4113904"/>
          </a:xfrm>
          <a:noFill/>
          <a:ln/>
        </p:spPr>
        <p:txBody>
          <a:bodyPr lIns="96661" tIns="48331" rIns="96661" bIns="48331"/>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p>
        </p:txBody>
      </p:sp>
      <p:sp>
        <p:nvSpPr>
          <p:cNvPr id="68612" name="Slide Number Placeholder 3"/>
          <p:cNvSpPr>
            <a:spLocks noGrp="1"/>
          </p:cNvSpPr>
          <p:nvPr>
            <p:ph type="sldNum" sz="quarter" idx="5"/>
          </p:nvPr>
        </p:nvSpPr>
        <p:spPr>
          <a:noFill/>
        </p:spPr>
        <p:txBody>
          <a:bodyPr/>
          <a:lstStyle/>
          <a:p>
            <a:fld id="{20140737-C902-421B-BDBA-C2A6CB092019}" type="slidenum">
              <a:rPr lang="he-IL" smtClean="0"/>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charset="0"/>
                <a:ea typeface="ＭＳ Ｐゴシック" charset="-128"/>
              </a:defRPr>
            </a:lvl1pPr>
            <a:lvl2pPr marL="37931725" indent="-37474525">
              <a:defRPr>
                <a:solidFill>
                  <a:schemeClr val="tx1"/>
                </a:solidFill>
                <a:latin typeface="Book Antiqua" charset="0"/>
                <a:ea typeface="ＭＳ Ｐゴシック" charset="-128"/>
              </a:defRPr>
            </a:lvl2pPr>
            <a:lvl3pPr>
              <a:defRPr>
                <a:solidFill>
                  <a:schemeClr val="tx1"/>
                </a:solidFill>
                <a:latin typeface="Book Antiqua" charset="0"/>
                <a:ea typeface="ＭＳ Ｐゴシック" charset="-128"/>
              </a:defRPr>
            </a:lvl3pPr>
            <a:lvl4pPr>
              <a:defRPr>
                <a:solidFill>
                  <a:schemeClr val="tx1"/>
                </a:solidFill>
                <a:latin typeface="Book Antiqua" charset="0"/>
                <a:ea typeface="ＭＳ Ｐゴシック" charset="-128"/>
              </a:defRPr>
            </a:lvl4pPr>
            <a:lvl5pPr>
              <a:defRPr>
                <a:solidFill>
                  <a:schemeClr val="tx1"/>
                </a:solidFill>
                <a:latin typeface="Book Antiqua" charset="0"/>
                <a:ea typeface="ＭＳ Ｐゴシック" charset="-128"/>
              </a:defRPr>
            </a:lvl5pPr>
            <a:lvl6pPr marL="457200" fontAlgn="base">
              <a:spcBef>
                <a:spcPct val="0"/>
              </a:spcBef>
              <a:spcAft>
                <a:spcPct val="0"/>
              </a:spcAft>
              <a:defRPr>
                <a:solidFill>
                  <a:schemeClr val="tx1"/>
                </a:solidFill>
                <a:latin typeface="Book Antiqua" charset="0"/>
                <a:ea typeface="ＭＳ Ｐゴシック" charset="-128"/>
              </a:defRPr>
            </a:lvl6pPr>
            <a:lvl7pPr marL="914400" fontAlgn="base">
              <a:spcBef>
                <a:spcPct val="0"/>
              </a:spcBef>
              <a:spcAft>
                <a:spcPct val="0"/>
              </a:spcAft>
              <a:defRPr>
                <a:solidFill>
                  <a:schemeClr val="tx1"/>
                </a:solidFill>
                <a:latin typeface="Book Antiqua" charset="0"/>
                <a:ea typeface="ＭＳ Ｐゴシック" charset="-128"/>
              </a:defRPr>
            </a:lvl7pPr>
            <a:lvl8pPr marL="1371600" fontAlgn="base">
              <a:spcBef>
                <a:spcPct val="0"/>
              </a:spcBef>
              <a:spcAft>
                <a:spcPct val="0"/>
              </a:spcAft>
              <a:defRPr>
                <a:solidFill>
                  <a:schemeClr val="tx1"/>
                </a:solidFill>
                <a:latin typeface="Book Antiqua" charset="0"/>
                <a:ea typeface="ＭＳ Ｐゴシック" charset="-128"/>
              </a:defRPr>
            </a:lvl8pPr>
            <a:lvl9pPr marL="1828800" fontAlgn="base">
              <a:spcBef>
                <a:spcPct val="0"/>
              </a:spcBef>
              <a:spcAft>
                <a:spcPct val="0"/>
              </a:spcAft>
              <a:defRPr>
                <a:solidFill>
                  <a:schemeClr val="tx1"/>
                </a:solidFill>
                <a:latin typeface="Book Antiqua" charset="0"/>
                <a:ea typeface="ＭＳ Ｐゴシック" charset="-128"/>
              </a:defRPr>
            </a:lvl9pPr>
          </a:lstStyle>
          <a:p>
            <a:fld id="{D074F5B7-C3F2-4C4D-AFB4-95CC604F62C8}" type="slidenum">
              <a:rPr lang="en-GB">
                <a:latin typeface="Calibri" charset="0"/>
              </a:rPr>
              <a:pPr/>
              <a:t>14</a:t>
            </a:fld>
            <a:endParaRPr lang="en-GB">
              <a:latin typeface="Calibri" charset="0"/>
            </a:endParaRPr>
          </a:p>
        </p:txBody>
      </p:sp>
      <p:sp>
        <p:nvSpPr>
          <p:cNvPr id="57347" name="Rectangle 929793"/>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57348" name="Rectangle 92979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smtClean="0">
              <a:latin typeface="Chalkboard"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hape 1"/>
          <p:cNvSpPr>
            <a:spLocks noGrp="1" noRot="1" noChangeAspect="1" noTextEdit="1"/>
          </p:cNvSpPr>
          <p:nvPr>
            <p:ph type="sldImg"/>
          </p:nvPr>
        </p:nvSpPr>
        <p:spPr bwMode="auto">
          <a:noFill/>
          <a:ln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59395"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GB"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charset="0"/>
                <a:ea typeface="ＭＳ Ｐゴシック" charset="-128"/>
              </a:defRPr>
            </a:lvl1pPr>
            <a:lvl2pPr marL="37931725" indent="-37474525">
              <a:defRPr>
                <a:solidFill>
                  <a:schemeClr val="tx1"/>
                </a:solidFill>
                <a:latin typeface="Book Antiqua" charset="0"/>
                <a:ea typeface="ＭＳ Ｐゴシック" charset="-128"/>
              </a:defRPr>
            </a:lvl2pPr>
            <a:lvl3pPr>
              <a:defRPr>
                <a:solidFill>
                  <a:schemeClr val="tx1"/>
                </a:solidFill>
                <a:latin typeface="Book Antiqua" charset="0"/>
                <a:ea typeface="ＭＳ Ｐゴシック" charset="-128"/>
              </a:defRPr>
            </a:lvl3pPr>
            <a:lvl4pPr>
              <a:defRPr>
                <a:solidFill>
                  <a:schemeClr val="tx1"/>
                </a:solidFill>
                <a:latin typeface="Book Antiqua" charset="0"/>
                <a:ea typeface="ＭＳ Ｐゴシック" charset="-128"/>
              </a:defRPr>
            </a:lvl4pPr>
            <a:lvl5pPr>
              <a:defRPr>
                <a:solidFill>
                  <a:schemeClr val="tx1"/>
                </a:solidFill>
                <a:latin typeface="Book Antiqua" charset="0"/>
                <a:ea typeface="ＭＳ Ｐゴシック" charset="-128"/>
              </a:defRPr>
            </a:lvl5pPr>
            <a:lvl6pPr marL="457200" fontAlgn="base">
              <a:spcBef>
                <a:spcPct val="0"/>
              </a:spcBef>
              <a:spcAft>
                <a:spcPct val="0"/>
              </a:spcAft>
              <a:defRPr>
                <a:solidFill>
                  <a:schemeClr val="tx1"/>
                </a:solidFill>
                <a:latin typeface="Book Antiqua" charset="0"/>
                <a:ea typeface="ＭＳ Ｐゴシック" charset="-128"/>
              </a:defRPr>
            </a:lvl6pPr>
            <a:lvl7pPr marL="914400" fontAlgn="base">
              <a:spcBef>
                <a:spcPct val="0"/>
              </a:spcBef>
              <a:spcAft>
                <a:spcPct val="0"/>
              </a:spcAft>
              <a:defRPr>
                <a:solidFill>
                  <a:schemeClr val="tx1"/>
                </a:solidFill>
                <a:latin typeface="Book Antiqua" charset="0"/>
                <a:ea typeface="ＭＳ Ｐゴシック" charset="-128"/>
              </a:defRPr>
            </a:lvl7pPr>
            <a:lvl8pPr marL="1371600" fontAlgn="base">
              <a:spcBef>
                <a:spcPct val="0"/>
              </a:spcBef>
              <a:spcAft>
                <a:spcPct val="0"/>
              </a:spcAft>
              <a:defRPr>
                <a:solidFill>
                  <a:schemeClr val="tx1"/>
                </a:solidFill>
                <a:latin typeface="Book Antiqua" charset="0"/>
                <a:ea typeface="ＭＳ Ｐゴシック" charset="-128"/>
              </a:defRPr>
            </a:lvl8pPr>
            <a:lvl9pPr marL="1828800" fontAlgn="base">
              <a:spcBef>
                <a:spcPct val="0"/>
              </a:spcBef>
              <a:spcAft>
                <a:spcPct val="0"/>
              </a:spcAft>
              <a:defRPr>
                <a:solidFill>
                  <a:schemeClr val="tx1"/>
                </a:solidFill>
                <a:latin typeface="Book Antiqua" charset="0"/>
                <a:ea typeface="ＭＳ Ｐゴシック" charset="-128"/>
              </a:defRPr>
            </a:lvl9pPr>
          </a:lstStyle>
          <a:p>
            <a:fld id="{0BABCAC6-D60C-4B8B-94DB-C29F50D64364}" type="slidenum">
              <a:rPr lang="en-GB">
                <a:latin typeface="Calibri" charset="0"/>
              </a:rPr>
              <a:pPr/>
              <a:t>15</a:t>
            </a:fld>
            <a:endParaRPr lang="en-GB">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p>
        </p:txBody>
      </p:sp>
      <p:sp>
        <p:nvSpPr>
          <p:cNvPr id="70660" name="Slide Number Placeholder 3"/>
          <p:cNvSpPr>
            <a:spLocks noGrp="1"/>
          </p:cNvSpPr>
          <p:nvPr>
            <p:ph type="sldNum" sz="quarter" idx="5"/>
          </p:nvPr>
        </p:nvSpPr>
        <p:spPr>
          <a:noFill/>
        </p:spPr>
        <p:txBody>
          <a:bodyPr/>
          <a:lstStyle/>
          <a:p>
            <a:fld id="{A5E683E4-5124-4E28-AB4A-8445D045F7A2}" type="slidenum">
              <a:rPr lang="he-IL" smtClean="0"/>
              <a:pPr/>
              <a:t>17</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p>
        </p:txBody>
      </p:sp>
      <p:sp>
        <p:nvSpPr>
          <p:cNvPr id="71684" name="Slide Number Placeholder 3"/>
          <p:cNvSpPr>
            <a:spLocks noGrp="1"/>
          </p:cNvSpPr>
          <p:nvPr>
            <p:ph type="sldNum" sz="quarter" idx="5"/>
          </p:nvPr>
        </p:nvSpPr>
        <p:spPr>
          <a:noFill/>
        </p:spPr>
        <p:txBody>
          <a:bodyPr/>
          <a:lstStyle/>
          <a:p>
            <a:fld id="{4531F733-FC77-4E5B-BE49-4F5E7E51EF62}" type="slidenum">
              <a:rPr lang="he-IL" smtClean="0"/>
              <a:pPr/>
              <a:t>18</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C07E827E-4EA8-4146-AC72-36144FA4F0DD}" type="slidenum">
              <a:rPr lang="he-IL" smtClean="0"/>
              <a:pPr/>
              <a:t>19</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73732" name="Slide Number Placeholder 3"/>
          <p:cNvSpPr>
            <a:spLocks noGrp="1"/>
          </p:cNvSpPr>
          <p:nvPr>
            <p:ph type="sldNum" sz="quarter" idx="5"/>
          </p:nvPr>
        </p:nvSpPr>
        <p:spPr>
          <a:noFill/>
        </p:spPr>
        <p:txBody>
          <a:bodyPr/>
          <a:lstStyle/>
          <a:p>
            <a:fld id="{D4EFC1B5-582F-498B-8D7A-B0E06F030BEE}" type="slidenum">
              <a:rPr lang="he-IL" smtClean="0"/>
              <a:pPr/>
              <a:t>20</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smtClean="0"/>
          </a:p>
        </p:txBody>
      </p:sp>
      <p:sp>
        <p:nvSpPr>
          <p:cNvPr id="74756" name="Slide Number Placeholder 3"/>
          <p:cNvSpPr>
            <a:spLocks noGrp="1"/>
          </p:cNvSpPr>
          <p:nvPr>
            <p:ph type="sldNum" sz="quarter" idx="5"/>
          </p:nvPr>
        </p:nvSpPr>
        <p:spPr>
          <a:noFill/>
        </p:spPr>
        <p:txBody>
          <a:bodyPr/>
          <a:lstStyle/>
          <a:p>
            <a:fld id="{02DB1989-902A-479E-B890-6E9DDB83B74C}" type="slidenum">
              <a:rPr lang="he-IL" smtClean="0"/>
              <a:pPr/>
              <a:t>21</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CBA3DDF-25B6-4871-AC92-A59A012A59FC}" type="slidenum">
              <a:rPr lang="he-IL" smtClean="0"/>
              <a:pPr/>
              <a:t>22</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t>It's a very common point of confusion for programmers. As they try to implement finer-grain locking mechanisms they either under-specify or become completely confused about which variables are covered by which locks. It becomes a long-term support disaster because the locking protocols are almost never written down. (I've talked to a number of customers where one developer is the "sync" expert and seems to keep all the protocols in his head).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txBox="1">
            <a:spLocks noGrp="1" noChangeArrowheads="1"/>
          </p:cNvSpPr>
          <p:nvPr/>
        </p:nvSpPr>
        <p:spPr bwMode="auto">
          <a:xfrm>
            <a:off x="3886531" y="8687397"/>
            <a:ext cx="2971469" cy="456603"/>
          </a:xfrm>
          <a:prstGeom prst="rect">
            <a:avLst/>
          </a:prstGeom>
          <a:noFill/>
          <a:ln w="9525">
            <a:noFill/>
            <a:miter lim="800000"/>
            <a:headEnd/>
            <a:tailEnd/>
          </a:ln>
        </p:spPr>
        <p:txBody>
          <a:bodyPr anchor="b"/>
          <a:lstStyle/>
          <a:p>
            <a:pPr algn="r"/>
            <a:fld id="{EE4A6934-4752-4DAB-A62E-21D455FAFEBE}" type="slidenum">
              <a:rPr lang="ar-SA" sz="1200">
                <a:solidFill>
                  <a:srgbClr val="0000FF"/>
                </a:solidFill>
                <a:latin typeface="Marlett" pitchFamily="2" charset="2"/>
              </a:rPr>
              <a:pPr algn="r"/>
              <a:t>23</a:t>
            </a:fld>
            <a:endParaRPr lang="en-US" sz="1200">
              <a:solidFill>
                <a:srgbClr val="0000FF"/>
              </a:solidFill>
              <a:latin typeface="Marlett" pitchFamily="2" charset="2"/>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r>
              <a:rPr lang="en-US" smtClean="0"/>
              <a:t>Original TM proposal by Herlihy and Moss 1993…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86531" y="8687397"/>
            <a:ext cx="2971469" cy="456603"/>
          </a:xfrm>
          <a:prstGeom prst="rect">
            <a:avLst/>
          </a:prstGeom>
          <a:noFill/>
          <a:ln w="9525">
            <a:noFill/>
            <a:miter lim="800000"/>
            <a:headEnd/>
            <a:tailEnd/>
          </a:ln>
        </p:spPr>
        <p:txBody>
          <a:bodyPr anchor="b"/>
          <a:lstStyle/>
          <a:p>
            <a:pPr algn="r"/>
            <a:fld id="{F2E5A9B6-A29E-4F5B-B912-2920BC95C9E8}" type="slidenum">
              <a:rPr lang="ar-SA" sz="1200">
                <a:solidFill>
                  <a:srgbClr val="0000FF"/>
                </a:solidFill>
                <a:latin typeface="Marlett" pitchFamily="2" charset="2"/>
              </a:rPr>
              <a:pPr algn="r"/>
              <a:t>2</a:t>
            </a:fld>
            <a:endParaRPr lang="en-US" sz="1200">
              <a:solidFill>
                <a:srgbClr val="0000FF"/>
              </a:solidFill>
              <a:latin typeface="Marlett" pitchFamily="2" charset="2"/>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smtClean="0"/>
              <a:t>Tell israeli farmer joke</a:t>
            </a:r>
          </a:p>
        </p:txBody>
      </p:sp>
      <p:sp>
        <p:nvSpPr>
          <p:cNvPr id="77828" name="Slide Number Placeholder 3"/>
          <p:cNvSpPr>
            <a:spLocks noGrp="1"/>
          </p:cNvSpPr>
          <p:nvPr>
            <p:ph type="sldNum" sz="quarter" idx="5"/>
          </p:nvPr>
        </p:nvSpPr>
        <p:spPr>
          <a:noFill/>
        </p:spPr>
        <p:txBody>
          <a:bodyPr/>
          <a:lstStyle/>
          <a:p>
            <a:fld id="{3C69DA8B-BCDA-4196-823F-21ACC2927E32}" type="slidenum">
              <a:rPr lang="he-IL" smtClean="0"/>
              <a:pPr/>
              <a:t>27</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Rob Ennals </a:t>
            </a:r>
          </a:p>
        </p:txBody>
      </p:sp>
      <p:sp>
        <p:nvSpPr>
          <p:cNvPr id="78852" name="Slide Number Placeholder 3"/>
          <p:cNvSpPr>
            <a:spLocks noGrp="1"/>
          </p:cNvSpPr>
          <p:nvPr>
            <p:ph type="sldNum" sz="quarter" idx="5"/>
          </p:nvPr>
        </p:nvSpPr>
        <p:spPr>
          <a:noFill/>
        </p:spPr>
        <p:txBody>
          <a:bodyPr/>
          <a:lstStyle/>
          <a:p>
            <a:fld id="{9E3D8723-3B5C-4699-87ED-2354D623DA58}" type="slidenum">
              <a:rPr lang="he-IL" smtClean="0"/>
              <a:pPr/>
              <a:t>28</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80B40EB-2AEC-4C85-92B4-F69E883E0A43}" type="slidenum">
              <a:rPr lang="he-IL" smtClean="0"/>
              <a:pPr/>
              <a:t>29</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smtClean="0">
                <a:cs typeface="Times New Roman" pitchFamily="18" charset="0"/>
              </a:rPr>
              <a:t>We have a long way top go but in some cases are starting to do well…our problem is not with the performance of lockjs buut rtaher with the complexity of using them to design software….</a:t>
            </a:r>
          </a:p>
          <a:p>
            <a:endParaRPr lang="en-US" smtClean="0">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CCCCB1F2-AB32-4D9A-BCB0-4CAE0DABAC20}" type="slidenum">
              <a:rPr lang="he-IL" smtClean="0"/>
              <a:pPr/>
              <a:t>31</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p>
        </p:txBody>
      </p:sp>
      <p:sp>
        <p:nvSpPr>
          <p:cNvPr id="83972" name="Slide Number Placeholder 3"/>
          <p:cNvSpPr>
            <a:spLocks noGrp="1"/>
          </p:cNvSpPr>
          <p:nvPr>
            <p:ph type="sldNum" sz="quarter" idx="5"/>
          </p:nvPr>
        </p:nvSpPr>
        <p:spPr>
          <a:noFill/>
        </p:spPr>
        <p:txBody>
          <a:bodyPr/>
          <a:lstStyle/>
          <a:p>
            <a:fld id="{E873E806-242B-4B26-BF16-96BDB54C79D3}" type="slidenum">
              <a:rPr lang="he-IL" smtClean="0"/>
              <a:pPr/>
              <a:t>32</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r>
              <a:rPr lang="en-US" smtClean="0"/>
              <a:t>Operations that modify the memory are marked in red…</a:t>
            </a:r>
          </a:p>
        </p:txBody>
      </p:sp>
      <p:sp>
        <p:nvSpPr>
          <p:cNvPr id="84996" name="Slide Number Placeholder 3"/>
          <p:cNvSpPr>
            <a:spLocks noGrp="1"/>
          </p:cNvSpPr>
          <p:nvPr>
            <p:ph type="sldNum" sz="quarter" idx="5"/>
          </p:nvPr>
        </p:nvSpPr>
        <p:spPr>
          <a:noFill/>
        </p:spPr>
        <p:txBody>
          <a:bodyPr/>
          <a:lstStyle/>
          <a:p>
            <a:fld id="{33FB0D8A-C64A-44C8-9A15-41D47F5F2F31}" type="slidenum">
              <a:rPr lang="he-IL" smtClean="0"/>
              <a:pPr/>
              <a:t>33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txBox="1">
            <a:spLocks noGrp="1" noChangeArrowheads="1"/>
          </p:cNvSpPr>
          <p:nvPr/>
        </p:nvSpPr>
        <p:spPr bwMode="auto">
          <a:xfrm>
            <a:off x="3886531" y="8687397"/>
            <a:ext cx="2971469" cy="456603"/>
          </a:xfrm>
          <a:prstGeom prst="rect">
            <a:avLst/>
          </a:prstGeom>
          <a:noFill/>
          <a:ln w="9525">
            <a:noFill/>
            <a:miter lim="800000"/>
            <a:headEnd/>
            <a:tailEnd/>
          </a:ln>
        </p:spPr>
        <p:txBody>
          <a:bodyPr anchor="b"/>
          <a:lstStyle/>
          <a:p>
            <a:pPr algn="r"/>
            <a:fld id="{99245275-B40B-4717-8A47-C0A7E626FE68}" type="slidenum">
              <a:rPr lang="ar-SA" sz="1200">
                <a:solidFill>
                  <a:srgbClr val="0000FF"/>
                </a:solidFill>
                <a:latin typeface="Marlett" pitchFamily="2" charset="2"/>
              </a:rPr>
              <a:pPr algn="r"/>
              <a:t>3</a:t>
            </a:fld>
            <a:endParaRPr lang="en-US" sz="1200">
              <a:solidFill>
                <a:srgbClr val="0000FF"/>
              </a:solidFill>
              <a:latin typeface="Marlett" pitchFamily="2" charset="2"/>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smtClean="0"/>
          </a:p>
        </p:txBody>
      </p:sp>
      <p:sp>
        <p:nvSpPr>
          <p:cNvPr id="86020" name="Slide Number Placeholder 3"/>
          <p:cNvSpPr>
            <a:spLocks noGrp="1"/>
          </p:cNvSpPr>
          <p:nvPr>
            <p:ph type="sldNum" sz="quarter" idx="5"/>
          </p:nvPr>
        </p:nvSpPr>
        <p:spPr>
          <a:noFill/>
        </p:spPr>
        <p:txBody>
          <a:bodyPr/>
          <a:lstStyle/>
          <a:p>
            <a:fld id="{4FD67D27-81C0-48A2-BD0D-13AC12378403}" type="slidenum">
              <a:rPr lang="he-IL" smtClean="0"/>
              <a:pPr/>
              <a:t>34</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smtClean="0"/>
          </a:p>
        </p:txBody>
      </p:sp>
      <p:sp>
        <p:nvSpPr>
          <p:cNvPr id="92164" name="Slide Number Placeholder 3"/>
          <p:cNvSpPr>
            <a:spLocks noGrp="1"/>
          </p:cNvSpPr>
          <p:nvPr>
            <p:ph type="sldNum" sz="quarter" idx="5"/>
          </p:nvPr>
        </p:nvSpPr>
        <p:spPr>
          <a:noFill/>
        </p:spPr>
        <p:txBody>
          <a:bodyPr/>
          <a:lstStyle/>
          <a:p>
            <a:fld id="{F69684CB-AA60-4474-85E4-FCAB9678F21B}" type="slidenum">
              <a:rPr lang="he-IL" smtClean="0"/>
              <a:pPr/>
              <a:t>35</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smtClean="0"/>
          </a:p>
        </p:txBody>
      </p:sp>
      <p:sp>
        <p:nvSpPr>
          <p:cNvPr id="93188" name="Slide Number Placeholder 3"/>
          <p:cNvSpPr>
            <a:spLocks noGrp="1"/>
          </p:cNvSpPr>
          <p:nvPr>
            <p:ph type="sldNum" sz="quarter" idx="5"/>
          </p:nvPr>
        </p:nvSpPr>
        <p:spPr>
          <a:noFill/>
        </p:spPr>
        <p:txBody>
          <a:bodyPr/>
          <a:lstStyle/>
          <a:p>
            <a:fld id="{462F072E-D470-472A-A6E3-5F92D7B0C214}" type="slidenum">
              <a:rPr lang="he-IL" smtClean="0"/>
              <a:pPr/>
              <a:t>36</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smtClean="0"/>
          </a:p>
        </p:txBody>
      </p:sp>
      <p:sp>
        <p:nvSpPr>
          <p:cNvPr id="94212" name="Slide Number Placeholder 3"/>
          <p:cNvSpPr>
            <a:spLocks noGrp="1"/>
          </p:cNvSpPr>
          <p:nvPr>
            <p:ph type="sldNum" sz="quarter" idx="5"/>
          </p:nvPr>
        </p:nvSpPr>
        <p:spPr>
          <a:noFill/>
        </p:spPr>
        <p:txBody>
          <a:bodyPr/>
          <a:lstStyle/>
          <a:p>
            <a:fld id="{E1BBA352-92E9-4865-891C-06EAD304DC3C}" type="slidenum">
              <a:rPr lang="he-IL" smtClean="0"/>
              <a:pPr/>
              <a:t>37</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r>
              <a:rPr lang="en-US" smtClean="0"/>
              <a:t>Say something about identifying locations that are trans or not …Many new STMs, Java, C#, Compilers, added to languages,…</a:t>
            </a:r>
          </a:p>
          <a:p>
            <a:endParaRPr lang="en-US" smtClean="0"/>
          </a:p>
        </p:txBody>
      </p:sp>
      <p:sp>
        <p:nvSpPr>
          <p:cNvPr id="103428" name="Slide Number Placeholder 3"/>
          <p:cNvSpPr>
            <a:spLocks noGrp="1"/>
          </p:cNvSpPr>
          <p:nvPr>
            <p:ph type="sldNum" sz="quarter" idx="5"/>
          </p:nvPr>
        </p:nvSpPr>
        <p:spPr>
          <a:noFill/>
        </p:spPr>
        <p:txBody>
          <a:bodyPr/>
          <a:lstStyle/>
          <a:p>
            <a:fld id="{8273A0FB-E24A-4D12-9407-6F500FFF2E6C}" type="slidenum">
              <a:rPr lang="he-IL" smtClean="0"/>
              <a:pPr/>
              <a:t>38</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noFill/>
          <a:ln/>
        </p:spPr>
        <p:txBody>
          <a:bodyPr/>
          <a:lstStyle/>
          <a:p>
            <a:r>
              <a:rPr lang="en-US" smtClean="0"/>
              <a:t>Remember 1993?</a:t>
            </a:r>
          </a:p>
          <a:p>
            <a:endParaRPr lang="en-US" smtClean="0"/>
          </a:p>
          <a:p>
            <a:r>
              <a:rPr lang="en-US" smtClean="0"/>
              <a:t>This guy was president.</a:t>
            </a:r>
          </a:p>
          <a:p>
            <a:endParaRPr lang="en-US" smtClean="0"/>
          </a:p>
          <a:p>
            <a:r>
              <a:rPr lang="en-US" smtClean="0"/>
              <a:t>Hardware news was dominated by the new Pentium processor. Not the Pentium-this or the Pentium-that. Just the Pentium.</a:t>
            </a:r>
          </a:p>
          <a:p>
            <a:endParaRPr lang="en-US" smtClean="0"/>
          </a:p>
          <a:p>
            <a:r>
              <a:rPr lang="en-US" smtClean="0"/>
              <a:t>Also, there was this new World-Wide-Web thing.</a:t>
            </a:r>
          </a:p>
          <a:p>
            <a:endParaRPr lang="en-US" smtClean="0"/>
          </a:p>
          <a:p>
            <a:r>
              <a:rPr lang="en-US" smtClean="0"/>
              <a:t>Lost in the noise, Eliot Moss and I published a paper where we proposed something called Transactional Memory as a way to make synchronization easier for multiprocessors (the term "multicore" hadn't yet been invented.) I’ll tell you more about what it is later.</a:t>
            </a:r>
          </a:p>
          <a:p>
            <a:endParaRPr lang="en-US" smtClean="0"/>
          </a:p>
          <a:p>
            <a:r>
              <a:rPr lang="en-US" smtClean="0"/>
              <a:t>I'm pretty sure the paper got in by the skin of its teeth.  At the conference, several PC members congratulated me on getting an "idea paper" into ISCA. In some communities, the term "idea paper" might be a complement, but in ISCA, which tends to fetishize quantitative results, the term, while not exactly fighting words, falls well short of a compliment.</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a:noFill/>
          <a:ln/>
        </p:spPr>
        <p:txBody>
          <a:bodyPr/>
          <a:lstStyle/>
          <a:p>
            <a:r>
              <a:rPr lang="en-US" smtClean="0"/>
              <a:t>Let's look at how much mindshare TM has today.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noFill/>
          <a:ln/>
        </p:spPr>
        <p:txBody>
          <a:bodyPr/>
          <a:lstStyle/>
          <a:p>
            <a:r>
              <a:rPr lang="en-US" smtClean="0"/>
              <a:t>Let’s ask Microsoft for a second opinion.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noFill/>
          <a:ln/>
        </p:spPr>
        <p:txBody>
          <a:bodyPr/>
          <a:lstStyle/>
          <a:p>
            <a:r>
              <a:rPr lang="en-US" smtClean="0"/>
              <a:t>Inexplicably, not everyone thinks TM is all that and more.</a:t>
            </a:r>
          </a:p>
          <a:p>
            <a:endParaRPr lang="en-US" smtClean="0"/>
          </a:p>
          <a:p>
            <a:r>
              <a:rPr lang="en-US" smtClean="0"/>
              <a:t>Here are some of the common criticisms you will find in published papers and blogs.</a:t>
            </a:r>
          </a:p>
          <a:p>
            <a:endParaRPr lang="en-US" smtClean="0"/>
          </a:p>
          <a:p>
            <a:r>
              <a:rPr lang="en-US" smtClean="0"/>
              <a:t>Some claim that STM is inherently too inefficient.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noFill/>
          <a:ln/>
        </p:spPr>
        <p:txBody>
          <a:bodyPr/>
          <a:lstStyle/>
          <a:p>
            <a:r>
              <a:rPr lang="en-US" smtClean="0"/>
              <a:t>Some claim that programmers will never learn to program in a different style.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7A5D9457-AB7C-458C-B97F-87D5AB81E016}" type="slidenum">
              <a:rPr lang="he-IL"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noFill/>
          <a:ln/>
        </p:spPr>
        <p:txBody>
          <a:bodyPr/>
          <a:lstStyle/>
          <a:p>
            <a:r>
              <a:rPr lang="en-US" smtClean="0"/>
              <a:t>The sandal-wearing vegetarian Esperanto-speaking faction thinks that shared-memory computation is hopeless, and efforts to improve it are evil.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noFill/>
          <a:ln/>
        </p:spPr>
        <p:txBody>
          <a:bodyPr/>
          <a:lstStyle/>
          <a:p>
            <a:r>
              <a:rPr lang="en-US" smtClean="0"/>
              <a:t>The Austro-Hungarian Empire checks in with the critique that there is nothing wrong with what we do today, do why change?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smtClean="0"/>
              <a:t>Don’t undersell simplicity…</a:t>
            </a:r>
          </a:p>
        </p:txBody>
      </p:sp>
      <p:sp>
        <p:nvSpPr>
          <p:cNvPr id="64516" name="Slide Number Placeholder 3"/>
          <p:cNvSpPr>
            <a:spLocks noGrp="1"/>
          </p:cNvSpPr>
          <p:nvPr>
            <p:ph type="sldNum" sz="quarter" idx="5"/>
          </p:nvPr>
        </p:nvSpPr>
        <p:spPr>
          <a:noFill/>
        </p:spPr>
        <p:txBody>
          <a:bodyPr/>
          <a:lstStyle/>
          <a:p>
            <a:fld id="{F73CB38C-6272-4547-82EA-33DE9DADA1A5}" type="slidenum">
              <a:rPr lang="he-IL"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a:noFill/>
        </p:spPr>
        <p:txBody>
          <a:bodyPr/>
          <a:lstStyle/>
          <a:p>
            <a:fld id="{05DC9DC2-E3F7-4448-8F7D-DBACA925CAF9}" type="slidenum">
              <a:rPr lang="he-IL"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a:noFill/>
        </p:spPr>
        <p:txBody>
          <a:bodyPr/>
          <a:lstStyle/>
          <a:p>
            <a:fld id="{8C207CB8-BC4C-4CF8-8166-F9A1327FE767}" type="slidenum">
              <a:rPr lang="he-IL"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73A5E68-7A69-44BC-A427-33223586B876}" type="slidenum">
              <a:rPr lang="he-IL" smtClean="0"/>
              <a:pPr/>
              <a:t>11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17A88FAF-F699-4C58-BE66-DA11D7879E09}" type="slidenum">
              <a:rPr lang="he-IL"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9CBB3D-B906-4BED-9F8E-885D88147CA4}" type="slidenum">
              <a:rPr lang="he-IL"/>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E71E70-A422-47D5-AE2A-3934EDE5D206}" type="slidenum">
              <a:rPr lang="he-IL"/>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6A80B9-F69D-47F9-86FC-E63867C61011}" type="slidenum">
              <a:rPr lang="he-IL"/>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endParaRPr lang="en-GB"/>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p:cNvSpPr>
          <p:nvPr>
            <p:ph type="sldNum" sz="quarter" idx="10"/>
          </p:nvPr>
        </p:nvSpPr>
        <p:spPr/>
        <p:txBody>
          <a:bodyPr/>
          <a:lstStyle>
            <a:lvl1pPr>
              <a:defRPr/>
            </a:lvl1pPr>
          </a:lstStyle>
          <a:p>
            <a:fld id="{0D9D8B37-51A4-4D37-9C17-7AEDF4F44ECE}" type="slidenum">
              <a:rPr lang="en-GB"/>
              <a:pPr/>
              <a:t>‹#›</a:t>
            </a:fld>
            <a:endParaRPr lang="en-GB"/>
          </a:p>
        </p:txBody>
      </p:sp>
    </p:spTree>
    <p:extLst>
      <p:ext uri="{BB962C8B-B14F-4D97-AF65-F5344CB8AC3E}">
        <p14:creationId xmlns:p14="http://schemas.microsoft.com/office/powerpoint/2010/main" val="4019429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99BAEEB-5C1D-4C1A-AEEF-9FB385D99125}" type="datetimeFigureOut">
              <a:rPr lang="en-US"/>
              <a:pPr>
                <a:defRPr/>
              </a:pPr>
              <a:t>6/29/2014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6AA95D-765A-40FB-A851-127DB4ABB074}"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D270BD-01A5-49A4-8340-5BC49CAF27A3}" type="datetimeFigureOut">
              <a:rPr lang="en-US"/>
              <a:pPr>
                <a:defRPr/>
              </a:pPr>
              <a:t>6/29/2014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9C8609-E54B-48B9-8B08-8697DE25405A}"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75402F6-B04F-4604-B135-270182C882F5}" type="datetimeFigureOut">
              <a:rPr lang="en-US"/>
              <a:pPr>
                <a:defRPr/>
              </a:pPr>
              <a:t>6/29/2014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149B4F-B1BA-47E7-A5B5-4F4E1905D6E0}"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656C946-CA63-4E77-910F-2387499715A7}" type="datetimeFigureOut">
              <a:rPr lang="en-US"/>
              <a:pPr>
                <a:defRPr/>
              </a:pPr>
              <a:t>6/29/2014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BF76E5-CAE5-4DF6-8B06-25925ABD6014}"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48AB0B8-714A-4637-A634-97B5AC4D59E7}" type="datetimeFigureOut">
              <a:rPr lang="en-US"/>
              <a:pPr>
                <a:defRPr/>
              </a:pPr>
              <a:t>6/29/2014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2666DAA-8F64-4D76-A2B3-107FFBD29002}"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F3476C2-EB33-401D-9E45-05408FB05ED2}" type="datetimeFigureOut">
              <a:rPr lang="en-US"/>
              <a:pPr>
                <a:defRPr/>
              </a:pPr>
              <a:t>6/29/2014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6F9323-CDA9-4C22-A589-31EFC05F04B1}"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B4F79CD-79EA-4484-811E-0665A459017B}" type="datetimeFigureOut">
              <a:rPr lang="en-US"/>
              <a:pPr>
                <a:defRPr/>
              </a:pPr>
              <a:t>6/29/2014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4E0993-9FEC-4A97-A600-0B55B0876851}"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IPDPS09</a:t>
            </a:r>
          </a:p>
        </p:txBody>
      </p:sp>
      <p:sp>
        <p:nvSpPr>
          <p:cNvPr id="6" name="Rectangle 6"/>
          <p:cNvSpPr>
            <a:spLocks noGrp="1" noChangeArrowheads="1"/>
          </p:cNvSpPr>
          <p:nvPr>
            <p:ph type="sldNum" sz="quarter" idx="12"/>
          </p:nvPr>
        </p:nvSpPr>
        <p:spPr/>
        <p:txBody>
          <a:bodyPr/>
          <a:lstStyle>
            <a:lvl1pPr>
              <a:defRPr/>
            </a:lvl1pPr>
          </a:lstStyle>
          <a:p>
            <a:pPr>
              <a:defRPr/>
            </a:pPr>
            <a:fld id="{C442FF26-07BF-446D-95E4-E18C5C1CC489}" type="slidenum">
              <a:rPr lang="he-IL"/>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51B45E4-CAA4-4D0F-BD39-232F12C79F0E}" type="datetimeFigureOut">
              <a:rPr lang="en-US"/>
              <a:pPr>
                <a:defRPr/>
              </a:pPr>
              <a:t>6/29/2014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4F9BE9-DE51-4B5C-BA75-C037FC6A6364}"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0D99ED2-979D-4D83-8A4A-92DBF8DEB898}" type="datetimeFigureOut">
              <a:rPr lang="en-US"/>
              <a:pPr>
                <a:defRPr/>
              </a:pPr>
              <a:t>6/29/2014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BFF397-1299-4105-A38D-F5E0E02F1A8A}"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7DEA87-B3B6-40C5-B30A-AB61423CD207}" type="datetimeFigureOut">
              <a:rPr lang="en-US"/>
              <a:pPr>
                <a:defRPr/>
              </a:pPr>
              <a:t>6/29/2014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5A93A0-9CA5-4A37-A066-C77EB009098F}" type="slidenum">
              <a:rPr lang="en-US"/>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8E2BB1-76E7-458B-A47E-802E1BB84D59}" type="datetimeFigureOut">
              <a:rPr lang="en-US"/>
              <a:pPr>
                <a:defRPr/>
              </a:pPr>
              <a:t>6/29/2014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718B1E-2A67-4A76-895F-B2AB066A08E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A15067-BA9E-4E30-B22E-F1B3EF861BBD}" type="slidenum">
              <a:rPr lang="he-IL"/>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3F9038-EE62-4393-A993-66ED670D99D4}" type="slidenum">
              <a:rPr lang="he-IL"/>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875232B-3B6D-4D6C-8A56-23FE749FDBE0}" type="slidenum">
              <a:rPr lang="he-IL"/>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390B885-678A-487D-B898-87FA5A0CB340}" type="slidenum">
              <a:rPr lang="he-IL"/>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A30471-1B6E-4217-9679-C4A9CECFDA38}" type="slidenum">
              <a:rPr lang="he-IL"/>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87E41A-C5D3-495A-88FD-BEF13D65748C}" type="slidenum">
              <a:rPr lang="he-IL"/>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F834E5-F43F-4F73-A673-1139A3EA9CEE}" type="slidenum">
              <a:rPr lang="he-IL"/>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j-lt"/>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Times New Roman" pitchFamily="18" charset="0"/>
              </a:defRPr>
            </a:lvl1pPr>
          </a:lstStyle>
          <a:p>
            <a:pPr>
              <a:defRPr/>
            </a:pPr>
            <a:fld id="{8ECD1C84-2EC3-4412-816E-D74F04ECA1F5}"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995" r:id="rId1"/>
    <p:sldLayoutId id="2147484016"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17" r:id="rId12"/>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0" fontAlgn="base" hangingPunct="0">
        <a:spcBef>
          <a:spcPct val="20000"/>
        </a:spcBef>
        <a:spcAft>
          <a:spcPct val="0"/>
        </a:spcAft>
        <a:buChar char="»"/>
        <a:defRPr sz="2000">
          <a:solidFill>
            <a:schemeClr val="tx1"/>
          </a:solidFill>
          <a:latin typeface="+mn-lt"/>
          <a:cs typeface="+mn-cs"/>
        </a:defRPr>
      </a:lvl6pPr>
      <a:lvl7pPr marL="2971800" indent="-228600" algn="l" rtl="0" eaLnBrk="0" fontAlgn="base" hangingPunct="0">
        <a:spcBef>
          <a:spcPct val="20000"/>
        </a:spcBef>
        <a:spcAft>
          <a:spcPct val="0"/>
        </a:spcAft>
        <a:buChar char="»"/>
        <a:defRPr sz="2000">
          <a:solidFill>
            <a:schemeClr val="tx1"/>
          </a:solidFill>
          <a:latin typeface="+mn-lt"/>
          <a:cs typeface="+mn-cs"/>
        </a:defRPr>
      </a:lvl7pPr>
      <a:lvl8pPr marL="3429000" indent="-228600" algn="l" rtl="0" eaLnBrk="0" fontAlgn="base" hangingPunct="0">
        <a:spcBef>
          <a:spcPct val="20000"/>
        </a:spcBef>
        <a:spcAft>
          <a:spcPct val="0"/>
        </a:spcAft>
        <a:buChar char="»"/>
        <a:defRPr sz="2000">
          <a:solidFill>
            <a:schemeClr val="tx1"/>
          </a:solidFill>
          <a:latin typeface="+mn-lt"/>
          <a:cs typeface="+mn-cs"/>
        </a:defRPr>
      </a:lvl8pPr>
      <a:lvl9pPr marL="3886200" indent="-228600" algn="l" rtl="0" eaLnBrk="0" fontAlgn="base" hangingPunct="0">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FB05442-C8A8-45FB-82E5-328CE6DE8972}" type="datetimeFigureOut">
              <a:rPr lang="en-US"/>
              <a:pPr>
                <a:defRPr/>
              </a:pPr>
              <a:t>6/29/2014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FB548DC-3202-40B9-906F-5AF994748FA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8.wmf"/><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pic>
        <p:nvPicPr>
          <p:cNvPr id="2053" name="Picture 3"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054" name="Rectangle 4"/>
          <p:cNvSpPr>
            <a:spLocks noGrp="1" noChangeArrowheads="1"/>
          </p:cNvSpPr>
          <p:nvPr>
            <p:ph type="ctrTitle" idx="4294967295"/>
          </p:nvPr>
        </p:nvSpPr>
        <p:spPr>
          <a:xfrm>
            <a:off x="685800" y="465138"/>
            <a:ext cx="7772400" cy="1143000"/>
          </a:xfrm>
        </p:spPr>
        <p:txBody>
          <a:bodyPr/>
          <a:lstStyle/>
          <a:p>
            <a:r>
              <a:rPr lang="en-US" altLang="en-US" smtClean="0"/>
              <a:t>Transactional Memory</a:t>
            </a:r>
            <a:endParaRPr lang="en-US" smtClean="0"/>
          </a:p>
        </p:txBody>
      </p:sp>
      <p:sp>
        <p:nvSpPr>
          <p:cNvPr id="2055" name="Rectangle 5"/>
          <p:cNvSpPr>
            <a:spLocks noGrp="1" noChangeArrowheads="1"/>
          </p:cNvSpPr>
          <p:nvPr>
            <p:ph type="subTitle" idx="4294967295"/>
          </p:nvPr>
        </p:nvSpPr>
        <p:spPr>
          <a:xfrm>
            <a:off x="1295400" y="4343400"/>
            <a:ext cx="6400800" cy="1752600"/>
          </a:xfrm>
        </p:spPr>
        <p:txBody>
          <a:bodyPr/>
          <a:lstStyle/>
          <a:p>
            <a:pPr marL="0" indent="0" algn="ctr">
              <a:lnSpc>
                <a:spcPct val="80000"/>
              </a:lnSpc>
              <a:buFontTx/>
              <a:buNone/>
            </a:pPr>
            <a:r>
              <a:rPr lang="en-US" sz="2800" smtClean="0">
                <a:solidFill>
                  <a:schemeClr val="accent1"/>
                </a:solidFill>
              </a:rPr>
              <a:t>Companion slides for</a:t>
            </a:r>
          </a:p>
          <a:p>
            <a:pPr marL="0" indent="0" algn="ctr">
              <a:lnSpc>
                <a:spcPct val="80000"/>
              </a:lnSpc>
              <a:buFontTx/>
              <a:buNone/>
            </a:pPr>
            <a:r>
              <a:rPr lang="en-US" sz="2800" smtClean="0">
                <a:solidFill>
                  <a:schemeClr val="tx1"/>
                </a:solidFill>
              </a:rPr>
              <a:t>The Art of Multiprocessor Programming</a:t>
            </a:r>
          </a:p>
          <a:p>
            <a:pPr marL="0" indent="0" algn="ctr">
              <a:lnSpc>
                <a:spcPct val="80000"/>
              </a:lnSpc>
              <a:buFontTx/>
              <a:buNone/>
            </a:pPr>
            <a:r>
              <a:rPr lang="en-US" sz="2800" smtClean="0">
                <a:solidFill>
                  <a:schemeClr val="accent1"/>
                </a:solidFill>
              </a:rPr>
              <a:t>by Maurice Herlihy &amp; Nir Shavit</a:t>
            </a:r>
          </a:p>
        </p:txBody>
      </p:sp>
      <p:sp>
        <p:nvSpPr>
          <p:cNvPr id="2056"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pPr algn="r"/>
            <a:endParaRPr lang="en-US" sz="4400" b="1">
              <a:solidFill>
                <a:srgbClr val="0000FF"/>
              </a:solidFill>
            </a:endParaRPr>
          </a:p>
        </p:txBody>
      </p:sp>
      <p:pic>
        <p:nvPicPr>
          <p:cNvPr id="2057" name="Picture 7"/>
          <p:cNvPicPr>
            <a:picLocks noChangeAspect="1" noChangeArrowheads="1"/>
          </p:cNvPicPr>
          <p:nvPr/>
        </p:nvPicPr>
        <p:blipFill>
          <a:blip r:embed="rId5" cstate="print"/>
          <a:srcRect/>
          <a:stretch>
            <a:fillRect/>
          </a:stretch>
        </p:blipFill>
        <p:spPr bwMode="auto">
          <a:xfrm>
            <a:off x="3279775" y="1677988"/>
            <a:ext cx="2297113" cy="2297112"/>
          </a:xfrm>
          <a:prstGeom prst="rect">
            <a:avLst/>
          </a:prstGeom>
          <a:noFill/>
          <a:ln w="9525">
            <a:noFill/>
            <a:miter lim="800000"/>
            <a:headEnd/>
            <a:tailEnd/>
          </a:ln>
        </p:spPr>
      </p:pic>
      <p:sp>
        <p:nvSpPr>
          <p:cNvPr id="2059" name="Text Box 11"/>
          <p:cNvSpPr txBox="1">
            <a:spLocks noChangeArrowheads="1"/>
          </p:cNvSpPr>
          <p:nvPr>
            <p:custDataLst>
              <p:tags r:id="rId1"/>
            </p:custDataLst>
          </p:nvPr>
        </p:nvSpPr>
        <p:spPr bwMode="auto">
          <a:xfrm>
            <a:off x="0" y="7112000"/>
            <a:ext cx="9144000" cy="1920875"/>
          </a:xfrm>
          <a:prstGeom prst="rect">
            <a:avLst/>
          </a:prstGeom>
          <a:noFill/>
          <a:ln w="38100" algn="ctr">
            <a:noFill/>
            <a:miter lim="800000"/>
            <a:headEnd/>
            <a:tailEnd/>
          </a:ln>
          <a:effectLst/>
        </p:spPr>
        <p:txBody>
          <a:bodyPr>
            <a:spAutoFit/>
          </a:bodyPr>
          <a:lstStyle/>
          <a:p>
            <a:r>
              <a:rPr lang="en-US"/>
              <a:t>TexPoint fonts used in EMF. </a:t>
            </a:r>
          </a:p>
          <a:p>
            <a:r>
              <a:rPr lang="en-US"/>
              <a:t>Read the TexPoint manual before you delete this box.: </a:t>
            </a:r>
            <a:r>
              <a:rPr lang="en-US">
                <a:latin typeface="cmr10" pitchFamily="34" charset="0"/>
              </a:rPr>
              <a:t>A</a:t>
            </a:r>
            <a:r>
              <a:rPr lang="en-US">
                <a:latin typeface="cmex10" pitchFamily="34" charset="0"/>
              </a:rPr>
              <a:t>A</a:t>
            </a:r>
            <a:r>
              <a:rPr lang="en-US">
                <a:latin typeface="cmr7" pitchFamily="34" charset="0"/>
              </a:rPr>
              <a:t>A</a:t>
            </a:r>
            <a:r>
              <a:rPr lang="en-US">
                <a:latin typeface="cmmi7" pitchFamily="34" charset="0"/>
              </a:rPr>
              <a:t>A</a:t>
            </a:r>
            <a:r>
              <a:rPr lang="en-US">
                <a:latin typeface="cmsy7" pitchFamily="34" charset="0"/>
              </a:rPr>
              <a: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4862"/>
          </a:xfrm>
        </p:spPr>
        <p:txBody>
          <a:bodyPr/>
          <a:lstStyle/>
          <a:p>
            <a:pPr fontAlgn="auto">
              <a:spcAft>
                <a:spcPts val="0"/>
              </a:spcAft>
              <a:defRPr/>
            </a:pPr>
            <a:r>
              <a:rPr lang="en-US" dirty="0" smtClean="0">
                <a:ea typeface="+mj-ea"/>
              </a:rPr>
              <a:t>Locks are Non-Compositional</a:t>
            </a:r>
            <a:endParaRPr lang="en-US" dirty="0">
              <a:ea typeface="+mj-ea"/>
            </a:endParaRPr>
          </a:p>
        </p:txBody>
      </p:sp>
      <p:sp>
        <p:nvSpPr>
          <p:cNvPr id="46083" name="Text Placeholder 2"/>
          <p:cNvSpPr>
            <a:spLocks noGrp="1"/>
          </p:cNvSpPr>
          <p:nvPr>
            <p:ph type="body" idx="1"/>
          </p:nvPr>
        </p:nvSpPr>
        <p:spPr>
          <a:xfrm>
            <a:off x="457200" y="1168400"/>
            <a:ext cx="8229600" cy="4708525"/>
          </a:xfrm>
        </p:spPr>
        <p:txBody>
          <a:bodyPr/>
          <a:lstStyle/>
          <a:p>
            <a:r>
              <a:rPr lang="en-US" altLang="zh-CN" dirty="0" smtClean="0"/>
              <a:t>Simply calling </a:t>
            </a:r>
            <a:r>
              <a:rPr lang="en-US" altLang="zh-CN" dirty="0" smtClean="0">
                <a:solidFill>
                  <a:srgbClr val="FF0000"/>
                </a:solidFill>
              </a:rPr>
              <a:t>withdraw</a:t>
            </a:r>
            <a:r>
              <a:rPr lang="en-US" altLang="zh-CN" dirty="0" smtClean="0">
                <a:solidFill>
                  <a:srgbClr val="FFFF00"/>
                </a:solidFill>
              </a:rPr>
              <a:t> </a:t>
            </a:r>
            <a:r>
              <a:rPr lang="en-US" altLang="zh-CN" dirty="0" smtClean="0"/>
              <a:t>and </a:t>
            </a:r>
            <a:r>
              <a:rPr lang="en-US" altLang="zh-CN" dirty="0" smtClean="0">
                <a:solidFill>
                  <a:srgbClr val="FF0000"/>
                </a:solidFill>
              </a:rPr>
              <a:t>deposit</a:t>
            </a:r>
            <a:r>
              <a:rPr lang="en-US" altLang="zh-CN" dirty="0" smtClean="0">
                <a:solidFill>
                  <a:srgbClr val="FFFF00"/>
                </a:solidFill>
              </a:rPr>
              <a:t> </a:t>
            </a:r>
            <a:r>
              <a:rPr lang="en-US" altLang="zh-CN" dirty="0" smtClean="0"/>
              <a:t>to implement </a:t>
            </a:r>
            <a:r>
              <a:rPr lang="en-US" altLang="zh-CN" dirty="0" smtClean="0">
                <a:solidFill>
                  <a:srgbClr val="FF0000"/>
                </a:solidFill>
              </a:rPr>
              <a:t>transfer</a:t>
            </a:r>
            <a:r>
              <a:rPr lang="en-US" altLang="zh-CN" dirty="0" smtClean="0">
                <a:solidFill>
                  <a:srgbClr val="FFFF00"/>
                </a:solidFill>
              </a:rPr>
              <a:t> </a:t>
            </a:r>
            <a:r>
              <a:rPr lang="en-US" altLang="zh-CN" dirty="0" smtClean="0"/>
              <a:t>causes a race condition:</a:t>
            </a:r>
          </a:p>
        </p:txBody>
      </p:sp>
      <p:sp>
        <p:nvSpPr>
          <p:cNvPr id="46084" name="TextBox 3"/>
          <p:cNvSpPr txBox="1">
            <a:spLocks noChangeArrowheads="1"/>
          </p:cNvSpPr>
          <p:nvPr/>
        </p:nvSpPr>
        <p:spPr bwMode="auto">
          <a:xfrm>
            <a:off x="1125736" y="2632472"/>
            <a:ext cx="7478712" cy="4252912"/>
          </a:xfrm>
          <a:prstGeom prst="rect">
            <a:avLst/>
          </a:prstGeom>
          <a:solidFill>
            <a:srgbClr val="FFFF00"/>
          </a:solidFill>
          <a:ln w="9525">
            <a:solidFill>
              <a:srgbClr val="FFFF00"/>
            </a:solidFill>
            <a:miter lim="800000"/>
            <a:headEnd/>
            <a:tailEnd/>
          </a:ln>
        </p:spPr>
        <p:txBody>
          <a:bodyPr>
            <a:spAutoFit/>
          </a:bodyPr>
          <a:lstStyle>
            <a:lvl1pPr defTabSz="182563">
              <a:tabLst>
                <a:tab pos="1698625" algn="l"/>
                <a:tab pos="1881188" algn="l"/>
              </a:tabLst>
              <a:defRPr>
                <a:solidFill>
                  <a:schemeClr val="tx1"/>
                </a:solidFill>
                <a:latin typeface="Book Antiqua" charset="0"/>
                <a:ea typeface="ＭＳ Ｐゴシック" charset="-128"/>
              </a:defRPr>
            </a:lvl1pPr>
            <a:lvl2pPr marL="37931725" indent="-37474525" defTabSz="182563">
              <a:tabLst>
                <a:tab pos="1698625" algn="l"/>
                <a:tab pos="1881188" algn="l"/>
              </a:tabLst>
              <a:defRPr>
                <a:solidFill>
                  <a:schemeClr val="tx1"/>
                </a:solidFill>
                <a:latin typeface="Book Antiqua" charset="0"/>
                <a:ea typeface="ＭＳ Ｐゴシック" charset="-128"/>
              </a:defRPr>
            </a:lvl2pPr>
            <a:lvl3pPr>
              <a:tabLst>
                <a:tab pos="1698625" algn="l"/>
                <a:tab pos="1881188" algn="l"/>
              </a:tabLst>
              <a:defRPr>
                <a:solidFill>
                  <a:schemeClr val="tx1"/>
                </a:solidFill>
                <a:latin typeface="Book Antiqua" charset="0"/>
                <a:ea typeface="ＭＳ Ｐゴシック" charset="-128"/>
              </a:defRPr>
            </a:lvl3pPr>
            <a:lvl4pPr>
              <a:tabLst>
                <a:tab pos="1698625" algn="l"/>
                <a:tab pos="1881188" algn="l"/>
              </a:tabLst>
              <a:defRPr>
                <a:solidFill>
                  <a:schemeClr val="tx1"/>
                </a:solidFill>
                <a:latin typeface="Book Antiqua" charset="0"/>
                <a:ea typeface="ＭＳ Ｐゴシック" charset="-128"/>
              </a:defRPr>
            </a:lvl4pPr>
            <a:lvl5pPr>
              <a:tabLst>
                <a:tab pos="1698625" algn="l"/>
                <a:tab pos="1881188" algn="l"/>
              </a:tabLst>
              <a:defRPr>
                <a:solidFill>
                  <a:schemeClr val="tx1"/>
                </a:solidFill>
                <a:latin typeface="Book Antiqua" charset="0"/>
                <a:ea typeface="ＭＳ Ｐゴシック" charset="-128"/>
              </a:defRPr>
            </a:lvl5pPr>
            <a:lvl6pPr marL="457200" fontAlgn="base">
              <a:spcBef>
                <a:spcPct val="0"/>
              </a:spcBef>
              <a:spcAft>
                <a:spcPct val="0"/>
              </a:spcAft>
              <a:tabLst>
                <a:tab pos="1698625" algn="l"/>
                <a:tab pos="1881188" algn="l"/>
              </a:tabLst>
              <a:defRPr>
                <a:solidFill>
                  <a:schemeClr val="tx1"/>
                </a:solidFill>
                <a:latin typeface="Book Antiqua" charset="0"/>
                <a:ea typeface="ＭＳ Ｐゴシック" charset="-128"/>
              </a:defRPr>
            </a:lvl6pPr>
            <a:lvl7pPr marL="914400" fontAlgn="base">
              <a:spcBef>
                <a:spcPct val="0"/>
              </a:spcBef>
              <a:spcAft>
                <a:spcPct val="0"/>
              </a:spcAft>
              <a:tabLst>
                <a:tab pos="1698625" algn="l"/>
                <a:tab pos="1881188" algn="l"/>
              </a:tabLst>
              <a:defRPr>
                <a:solidFill>
                  <a:schemeClr val="tx1"/>
                </a:solidFill>
                <a:latin typeface="Book Antiqua" charset="0"/>
                <a:ea typeface="ＭＳ Ｐゴシック" charset="-128"/>
              </a:defRPr>
            </a:lvl7pPr>
            <a:lvl8pPr marL="1371600" fontAlgn="base">
              <a:spcBef>
                <a:spcPct val="0"/>
              </a:spcBef>
              <a:spcAft>
                <a:spcPct val="0"/>
              </a:spcAft>
              <a:tabLst>
                <a:tab pos="1698625" algn="l"/>
                <a:tab pos="1881188" algn="l"/>
              </a:tabLst>
              <a:defRPr>
                <a:solidFill>
                  <a:schemeClr val="tx1"/>
                </a:solidFill>
                <a:latin typeface="Book Antiqua" charset="0"/>
                <a:ea typeface="ＭＳ Ｐゴシック" charset="-128"/>
              </a:defRPr>
            </a:lvl8pPr>
            <a:lvl9pPr marL="1828800" fontAlgn="base">
              <a:spcBef>
                <a:spcPct val="0"/>
              </a:spcBef>
              <a:spcAft>
                <a:spcPct val="0"/>
              </a:spcAft>
              <a:tabLst>
                <a:tab pos="1698625" algn="l"/>
                <a:tab pos="1881188" algn="l"/>
              </a:tabLst>
              <a:defRPr>
                <a:solidFill>
                  <a:schemeClr val="tx1"/>
                </a:solidFill>
                <a:latin typeface="Book Antiqua" charset="0"/>
                <a:ea typeface="ＭＳ Ｐゴシック" charset="-128"/>
              </a:defRPr>
            </a:lvl9pPr>
          </a:lstStyle>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class Account{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float balance;</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a:solidFill>
                  <a:srgbClr val="FF0000"/>
                </a:solidFill>
                <a:latin typeface="Courier New" charset="0"/>
                <a:cs typeface="Courier New" charset="0"/>
              </a:rPr>
              <a:t>synchronized </a:t>
            </a:r>
            <a:r>
              <a:rPr lang="en-US" altLang="zh-CN" sz="2000" b="1" dirty="0">
                <a:solidFill>
                  <a:srgbClr val="000000"/>
                </a:solidFill>
                <a:latin typeface="Courier New" charset="0"/>
                <a:cs typeface="Courier New" charset="0"/>
              </a:rPr>
              <a:t>void deposit(float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balance +=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a:solidFill>
                  <a:srgbClr val="FF0000"/>
                </a:solidFill>
                <a:latin typeface="Courier New" charset="0"/>
                <a:cs typeface="Courier New" charset="0"/>
              </a:rPr>
              <a:t>synchronized </a:t>
            </a:r>
            <a:r>
              <a:rPr lang="en-US" altLang="zh-CN" sz="2000" b="1" dirty="0">
                <a:solidFill>
                  <a:srgbClr val="000000"/>
                </a:solidFill>
                <a:latin typeface="Courier New" charset="0"/>
                <a:cs typeface="Courier New" charset="0"/>
              </a:rPr>
              <a:t>void withdraw(float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if(balance &lt;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throw new </a:t>
            </a:r>
            <a:r>
              <a:rPr lang="en-US" altLang="zh-CN" sz="2000" b="1" dirty="0" err="1">
                <a:solidFill>
                  <a:srgbClr val="000000"/>
                </a:solidFill>
                <a:latin typeface="Courier New" charset="0"/>
                <a:cs typeface="Courier New" charset="0"/>
              </a:rPr>
              <a:t>OutOfMoneyError</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balance -=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void transfer_wrong1(Acct other, float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err="1">
                <a:solidFill>
                  <a:srgbClr val="000000"/>
                </a:solidFill>
                <a:latin typeface="Courier New" charset="0"/>
                <a:cs typeface="Courier New" charset="0"/>
              </a:rPr>
              <a:t>other.withdraw</a:t>
            </a:r>
            <a:r>
              <a:rPr lang="en-US" altLang="zh-CN" sz="2000" b="1" dirty="0">
                <a:solidFill>
                  <a:srgbClr val="000000"/>
                </a:solidFill>
                <a:latin typeface="Courier New" charset="0"/>
                <a:cs typeface="Courier New" charset="0"/>
              </a:rPr>
              <a:t>(</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a:solidFill>
                  <a:srgbClr val="FF0000"/>
                </a:solidFill>
                <a:latin typeface="Courier New" charset="0"/>
                <a:cs typeface="Courier New" charset="0"/>
              </a:rPr>
              <a:t>// race condition: wrong sum of balances</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err="1">
                <a:solidFill>
                  <a:srgbClr val="000000"/>
                </a:solidFill>
                <a:latin typeface="Courier New" charset="0"/>
                <a:cs typeface="Courier New" charset="0"/>
              </a:rPr>
              <a:t>this.deposit</a:t>
            </a:r>
            <a:r>
              <a:rPr lang="en-US" altLang="zh-CN" sz="2000" b="1" dirty="0">
                <a:solidFill>
                  <a:srgbClr val="000000"/>
                </a:solidFill>
                <a:latin typeface="Courier New" charset="0"/>
                <a:cs typeface="Courier New" charset="0"/>
              </a:rPr>
              <a:t>(</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a:t>
            </a:r>
            <a:endParaRPr lang="en-GB" sz="2000" b="1" dirty="0">
              <a:solidFill>
                <a:srgbClr val="000000"/>
              </a:solidFill>
              <a:latin typeface="Courier New" charset="0"/>
              <a:cs typeface="Courier New" charset="0"/>
            </a:endParaRPr>
          </a:p>
        </p:txBody>
      </p:sp>
    </p:spTree>
    <p:extLst>
      <p:ext uri="{BB962C8B-B14F-4D97-AF65-F5344CB8AC3E}">
        <p14:creationId xmlns:p14="http://schemas.microsoft.com/office/powerpoint/2010/main" val="4237118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smtClean="0"/>
              <a:t>© 2006 Herlihy &amp; Shavit</a:t>
            </a:r>
          </a:p>
        </p:txBody>
      </p:sp>
      <p:sp>
        <p:nvSpPr>
          <p:cNvPr id="12291" name="Slide Number Placeholder 4"/>
          <p:cNvSpPr>
            <a:spLocks noGrp="1"/>
          </p:cNvSpPr>
          <p:nvPr>
            <p:ph type="sldNum" sz="quarter" idx="4294967295"/>
          </p:nvPr>
        </p:nvSpPr>
        <p:spPr>
          <a:xfrm>
            <a:off x="6553200" y="6248400"/>
            <a:ext cx="1905000" cy="457200"/>
          </a:xfrm>
          <a:prstGeom prst="rect">
            <a:avLst/>
          </a:prstGeom>
          <a:noFill/>
        </p:spPr>
        <p:txBody>
          <a:bodyPr/>
          <a:lstStyle/>
          <a:p>
            <a:fld id="{7139EBFA-667D-4259-91F8-506F76B3BD39}" type="slidenum">
              <a:rPr lang="he-IL" smtClean="0"/>
              <a:pPr/>
              <a:t>11</a:t>
            </a:fld>
            <a:endParaRPr lang="en-US" smtClean="0"/>
          </a:p>
        </p:txBody>
      </p:sp>
      <p:sp>
        <p:nvSpPr>
          <p:cNvPr id="12292" name="Rectangle 2"/>
          <p:cNvSpPr>
            <a:spLocks noGrp="1" noChangeArrowheads="1"/>
          </p:cNvSpPr>
          <p:nvPr>
            <p:ph type="title"/>
          </p:nvPr>
        </p:nvSpPr>
        <p:spPr/>
        <p:txBody>
          <a:bodyPr/>
          <a:lstStyle/>
          <a:p>
            <a:r>
              <a:rPr lang="en-US" sz="4000" dirty="0" smtClean="0"/>
              <a:t>Locking Relies on Conventions</a:t>
            </a:r>
            <a:endParaRPr lang="en-GB" sz="4000" dirty="0" smtClean="0"/>
          </a:p>
        </p:txBody>
      </p:sp>
      <p:sp>
        <p:nvSpPr>
          <p:cNvPr id="12293" name="Rectangle 3"/>
          <p:cNvSpPr>
            <a:spLocks noGrp="1" noChangeArrowheads="1"/>
          </p:cNvSpPr>
          <p:nvPr>
            <p:ph type="body" idx="1"/>
          </p:nvPr>
        </p:nvSpPr>
        <p:spPr/>
        <p:txBody>
          <a:bodyPr/>
          <a:lstStyle/>
          <a:p>
            <a:r>
              <a:rPr lang="en-US" smtClean="0"/>
              <a:t>Relation between</a:t>
            </a:r>
          </a:p>
          <a:p>
            <a:pPr lvl="1"/>
            <a:r>
              <a:rPr lang="en-US" smtClean="0"/>
              <a:t>Lock bit and object bits</a:t>
            </a:r>
          </a:p>
          <a:p>
            <a:pPr lvl="1"/>
            <a:r>
              <a:rPr lang="en-US" smtClean="0"/>
              <a:t>Exists only in programmer’s mind</a:t>
            </a:r>
          </a:p>
          <a:p>
            <a:pPr lvl="1"/>
            <a:endParaRPr lang="en-US" smtClean="0"/>
          </a:p>
          <a:p>
            <a:endParaRPr lang="en-US" smtClean="0"/>
          </a:p>
          <a:p>
            <a:endParaRPr lang="en-US" smtClean="0"/>
          </a:p>
          <a:p>
            <a:endParaRPr lang="en-US" smtClean="0"/>
          </a:p>
          <a:p>
            <a:pPr>
              <a:buFontTx/>
              <a:buNone/>
            </a:pPr>
            <a:endParaRPr lang="en-GB" smtClean="0"/>
          </a:p>
        </p:txBody>
      </p:sp>
      <p:sp>
        <p:nvSpPr>
          <p:cNvPr id="606212" name="Rectangle 4"/>
          <p:cNvSpPr>
            <a:spLocks noChangeArrowheads="1"/>
          </p:cNvSpPr>
          <p:nvPr/>
        </p:nvSpPr>
        <p:spPr bwMode="auto">
          <a:xfrm>
            <a:off x="325438" y="3787775"/>
            <a:ext cx="8426450" cy="1684338"/>
          </a:xfrm>
          <a:prstGeom prst="rect">
            <a:avLst/>
          </a:prstGeom>
          <a:noFill/>
          <a:ln w="9525">
            <a:noFill/>
            <a:miter lim="800000"/>
            <a:headEnd/>
            <a:tailEnd/>
          </a:ln>
        </p:spPr>
        <p:txBody>
          <a:bodyPr/>
          <a:lstStyle/>
          <a:p>
            <a:pPr marL="742950" lvl="1" indent="-285750" algn="l">
              <a:lnSpc>
                <a:spcPct val="90000"/>
              </a:lnSpc>
              <a:spcBef>
                <a:spcPct val="20000"/>
              </a:spcBef>
            </a:pPr>
            <a:r>
              <a:rPr lang="en-GB" sz="1600" b="1">
                <a:solidFill>
                  <a:schemeClr val="tx1"/>
                </a:solidFill>
                <a:latin typeface="Courier New" pitchFamily="49" charset="0"/>
              </a:rPr>
              <a:t>/* </a:t>
            </a:r>
          </a:p>
          <a:p>
            <a:pPr marL="742950" lvl="1" indent="-285750" algn="l">
              <a:lnSpc>
                <a:spcPct val="90000"/>
              </a:lnSpc>
              <a:spcBef>
                <a:spcPct val="20000"/>
              </a:spcBef>
            </a:pPr>
            <a:r>
              <a:rPr lang="en-GB" sz="1600" b="1">
                <a:solidFill>
                  <a:schemeClr val="tx1"/>
                </a:solidFill>
                <a:latin typeface="Courier New" pitchFamily="49" charset="0"/>
              </a:rPr>
              <a:t> * When a locked buffer is visible to the I/O layer</a:t>
            </a:r>
          </a:p>
          <a:p>
            <a:pPr marL="742950" lvl="1" indent="-285750" algn="l">
              <a:lnSpc>
                <a:spcPct val="90000"/>
              </a:lnSpc>
              <a:spcBef>
                <a:spcPct val="20000"/>
              </a:spcBef>
            </a:pPr>
            <a:r>
              <a:rPr lang="en-GB" sz="1600" b="1">
                <a:solidFill>
                  <a:schemeClr val="tx1"/>
                </a:solidFill>
                <a:latin typeface="Courier New" pitchFamily="49" charset="0"/>
              </a:rPr>
              <a:t> * BH_Launder is set. This means before unlocking</a:t>
            </a:r>
          </a:p>
          <a:p>
            <a:pPr marL="742950" lvl="1" indent="-285750" algn="l">
              <a:lnSpc>
                <a:spcPct val="90000"/>
              </a:lnSpc>
              <a:spcBef>
                <a:spcPct val="20000"/>
              </a:spcBef>
            </a:pPr>
            <a:r>
              <a:rPr lang="en-GB" sz="1600" b="1">
                <a:solidFill>
                  <a:schemeClr val="tx1"/>
                </a:solidFill>
                <a:latin typeface="Courier New" pitchFamily="49" charset="0"/>
              </a:rPr>
              <a:t> * we must clear BH_Launder,mb() on alpha and then</a:t>
            </a:r>
          </a:p>
          <a:p>
            <a:pPr marL="742950" lvl="1" indent="-285750" algn="l">
              <a:lnSpc>
                <a:spcPct val="90000"/>
              </a:lnSpc>
              <a:spcBef>
                <a:spcPct val="20000"/>
              </a:spcBef>
            </a:pPr>
            <a:r>
              <a:rPr lang="en-GB" sz="1600" b="1">
                <a:solidFill>
                  <a:schemeClr val="tx1"/>
                </a:solidFill>
                <a:latin typeface="Courier New" pitchFamily="49" charset="0"/>
              </a:rPr>
              <a:t> * clear BH_Lock, so no reader can see BH_Launder set</a:t>
            </a:r>
          </a:p>
          <a:p>
            <a:pPr marL="742950" lvl="1" indent="-285750" algn="l">
              <a:lnSpc>
                <a:spcPct val="90000"/>
              </a:lnSpc>
              <a:spcBef>
                <a:spcPct val="20000"/>
              </a:spcBef>
            </a:pPr>
            <a:r>
              <a:rPr lang="en-GB" sz="1600" b="1">
                <a:solidFill>
                  <a:schemeClr val="tx1"/>
                </a:solidFill>
                <a:latin typeface="Courier New" pitchFamily="49" charset="0"/>
              </a:rPr>
              <a:t> * on an unlocked buffer and then risk to deadlock. </a:t>
            </a:r>
          </a:p>
          <a:p>
            <a:pPr marL="742950" lvl="1" indent="-285750" algn="l">
              <a:lnSpc>
                <a:spcPct val="90000"/>
              </a:lnSpc>
              <a:spcBef>
                <a:spcPct val="20000"/>
              </a:spcBef>
            </a:pPr>
            <a:r>
              <a:rPr lang="en-GB" sz="1600" b="1">
                <a:solidFill>
                  <a:schemeClr val="tx1"/>
                </a:solidFill>
                <a:latin typeface="Courier New" pitchFamily="49" charset="0"/>
              </a:rPr>
              <a:t> */</a:t>
            </a:r>
            <a:r>
              <a:rPr lang="en-GB" sz="1600">
                <a:solidFill>
                  <a:schemeClr val="tx1"/>
                </a:solidFill>
                <a:latin typeface="Courier New" pitchFamily="49" charset="0"/>
              </a:rPr>
              <a:t> </a:t>
            </a:r>
          </a:p>
        </p:txBody>
      </p:sp>
      <p:sp>
        <p:nvSpPr>
          <p:cNvPr id="606213" name="AutoShape 5"/>
          <p:cNvSpPr>
            <a:spLocks noChangeArrowheads="1"/>
          </p:cNvSpPr>
          <p:nvPr/>
        </p:nvSpPr>
        <p:spPr bwMode="auto">
          <a:xfrm>
            <a:off x="5915025" y="2403475"/>
            <a:ext cx="3033713" cy="1249363"/>
          </a:xfrm>
          <a:prstGeom prst="wedgeRoundRectCallout">
            <a:avLst>
              <a:gd name="adj1" fmla="val -44977"/>
              <a:gd name="adj2" fmla="val 76301"/>
              <a:gd name="adj3" fmla="val 16667"/>
            </a:avLst>
          </a:prstGeom>
          <a:solidFill>
            <a:srgbClr val="FFFF99"/>
          </a:solidFill>
          <a:ln w="57150" algn="ctr">
            <a:solidFill>
              <a:srgbClr val="FF7C80"/>
            </a:solidFill>
            <a:miter lim="800000"/>
            <a:headEnd/>
            <a:tailEnd/>
          </a:ln>
        </p:spPr>
        <p:txBody>
          <a:bodyPr/>
          <a:lstStyle/>
          <a:p>
            <a:r>
              <a:rPr lang="en-US" sz="2400">
                <a:solidFill>
                  <a:srgbClr val="0000FF"/>
                </a:solidFill>
              </a:rPr>
              <a:t>Actual comment from Linux Kernel</a:t>
            </a:r>
          </a:p>
          <a:p>
            <a:r>
              <a:rPr lang="en-US" sz="1400">
                <a:solidFill>
                  <a:srgbClr val="0000FF"/>
                </a:solidFill>
              </a:rPr>
              <a:t>(hat tip: Bradley </a:t>
            </a:r>
            <a:r>
              <a:rPr lang="en-GB" sz="1400">
                <a:solidFill>
                  <a:srgbClr val="0000FF"/>
                </a:solidFill>
              </a:rPr>
              <a:t>Kuszmaul)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6212"/>
                                        </p:tgtEl>
                                        <p:attrNameLst>
                                          <p:attrName>style.visibility</p:attrName>
                                        </p:attrNameLst>
                                      </p:cBhvr>
                                      <p:to>
                                        <p:strVal val="visible"/>
                                      </p:to>
                                    </p:set>
                                    <p:animEffect transition="in" filter="blinds(horizontal)">
                                      <p:cBhvr>
                                        <p:cTn id="7" dur="500"/>
                                        <p:tgtEl>
                                          <p:spTgt spid="6062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06213"/>
                                        </p:tgtEl>
                                        <p:attrNameLst>
                                          <p:attrName>style.visibility</p:attrName>
                                        </p:attrNameLst>
                                      </p:cBhvr>
                                      <p:to>
                                        <p:strVal val="visible"/>
                                      </p:to>
                                    </p:set>
                                    <p:animEffect transition="in" filter="blinds(horizontal)">
                                      <p:cBhvr>
                                        <p:cTn id="11" dur="500"/>
                                        <p:tgtEl>
                                          <p:spTgt spid="606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2" grpId="0"/>
      <p:bldP spid="6062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55650" y="404813"/>
            <a:ext cx="7920038" cy="1079500"/>
          </a:xfrm>
        </p:spPr>
        <p:txBody>
          <a:bodyPr/>
          <a:lstStyle/>
          <a:p>
            <a:r>
              <a:rPr lang="en-US" smtClean="0"/>
              <a:t>Lock-Free (JDK6.0) </a:t>
            </a:r>
          </a:p>
        </p:txBody>
      </p:sp>
      <p:sp>
        <p:nvSpPr>
          <p:cNvPr id="17411" name="Rectangle 3"/>
          <p:cNvSpPr>
            <a:spLocks noChangeArrowheads="1"/>
          </p:cNvSpPr>
          <p:nvPr/>
        </p:nvSpPr>
        <p:spPr bwMode="auto">
          <a:xfrm>
            <a:off x="3429000" y="3365500"/>
            <a:ext cx="360363" cy="35083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17412" name="Text Box 4"/>
          <p:cNvSpPr txBox="1">
            <a:spLocks noChangeArrowheads="1"/>
          </p:cNvSpPr>
          <p:nvPr/>
        </p:nvSpPr>
        <p:spPr bwMode="auto">
          <a:xfrm>
            <a:off x="2987675" y="1844675"/>
            <a:ext cx="3960813" cy="457200"/>
          </a:xfrm>
          <a:prstGeom prst="rect">
            <a:avLst/>
          </a:prstGeom>
          <a:noFill/>
          <a:ln w="9525">
            <a:noFill/>
            <a:miter lim="800000"/>
            <a:headEnd/>
            <a:tailEnd/>
          </a:ln>
        </p:spPr>
        <p:txBody>
          <a:bodyPr>
            <a:spAutoFit/>
          </a:bodyPr>
          <a:lstStyle/>
          <a:p>
            <a:endParaRPr lang="en-US" b="1">
              <a:latin typeface="Courier" pitchFamily="49" charset="0"/>
            </a:endParaRPr>
          </a:p>
        </p:txBody>
      </p:sp>
      <p:grpSp>
        <p:nvGrpSpPr>
          <p:cNvPr id="17413" name="Group 5"/>
          <p:cNvGrpSpPr>
            <a:grpSpLocks/>
          </p:cNvGrpSpPr>
          <p:nvPr/>
        </p:nvGrpSpPr>
        <p:grpSpPr bwMode="auto">
          <a:xfrm>
            <a:off x="3700463" y="4292600"/>
            <a:ext cx="885825" cy="434975"/>
            <a:chOff x="1488" y="1872"/>
            <a:chExt cx="672" cy="367"/>
          </a:xfrm>
        </p:grpSpPr>
        <p:sp>
          <p:nvSpPr>
            <p:cNvPr id="17472" name="Rectangle 6"/>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7473" name="Line 7"/>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7474" name="Text Box 8"/>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b</a:t>
              </a:r>
              <a:endParaRPr lang="en-US" sz="1600">
                <a:latin typeface="Times New Roman" pitchFamily="18" charset="0"/>
              </a:endParaRPr>
            </a:p>
          </p:txBody>
        </p:sp>
      </p:grpSp>
      <p:sp>
        <p:nvSpPr>
          <p:cNvPr id="17414" name="Line 9"/>
          <p:cNvSpPr>
            <a:spLocks noChangeShapeType="1"/>
          </p:cNvSpPr>
          <p:nvPr/>
        </p:nvSpPr>
        <p:spPr bwMode="auto">
          <a:xfrm>
            <a:off x="4397375" y="4519613"/>
            <a:ext cx="696913" cy="0"/>
          </a:xfrm>
          <a:prstGeom prst="line">
            <a:avLst/>
          </a:prstGeom>
          <a:noFill/>
          <a:ln w="28575">
            <a:solidFill>
              <a:schemeClr val="tx1"/>
            </a:solidFill>
            <a:round/>
            <a:headEnd/>
            <a:tailEnd type="triangle" w="med" len="med"/>
          </a:ln>
        </p:spPr>
        <p:txBody>
          <a:bodyPr wrap="none" anchor="ctr"/>
          <a:lstStyle/>
          <a:p>
            <a:endParaRPr lang="en-US"/>
          </a:p>
        </p:txBody>
      </p:sp>
      <p:grpSp>
        <p:nvGrpSpPr>
          <p:cNvPr id="17415" name="Group 10"/>
          <p:cNvGrpSpPr>
            <a:grpSpLocks/>
          </p:cNvGrpSpPr>
          <p:nvPr/>
        </p:nvGrpSpPr>
        <p:grpSpPr bwMode="auto">
          <a:xfrm>
            <a:off x="5076825" y="4292600"/>
            <a:ext cx="887413" cy="434975"/>
            <a:chOff x="1488" y="1872"/>
            <a:chExt cx="672" cy="367"/>
          </a:xfrm>
        </p:grpSpPr>
        <p:sp>
          <p:nvSpPr>
            <p:cNvPr id="17469" name="Rectangle 11"/>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7470" name="Line 12"/>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7471" name="Text Box 13"/>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c</a:t>
              </a:r>
              <a:endParaRPr lang="en-US" sz="1600">
                <a:latin typeface="Times New Roman" pitchFamily="18" charset="0"/>
              </a:endParaRPr>
            </a:p>
          </p:txBody>
        </p:sp>
      </p:grpSp>
      <p:grpSp>
        <p:nvGrpSpPr>
          <p:cNvPr id="17416" name="Group 14"/>
          <p:cNvGrpSpPr>
            <a:grpSpLocks/>
          </p:cNvGrpSpPr>
          <p:nvPr/>
        </p:nvGrpSpPr>
        <p:grpSpPr bwMode="auto">
          <a:xfrm>
            <a:off x="6451600" y="4292600"/>
            <a:ext cx="887413" cy="434975"/>
            <a:chOff x="1488" y="1872"/>
            <a:chExt cx="672" cy="367"/>
          </a:xfrm>
        </p:grpSpPr>
        <p:sp>
          <p:nvSpPr>
            <p:cNvPr id="17466" name="Rectangle 15"/>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7467" name="Line 16"/>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7468" name="Text Box 17"/>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d</a:t>
              </a:r>
              <a:endParaRPr lang="en-US" sz="1600">
                <a:latin typeface="Times New Roman" pitchFamily="18" charset="0"/>
              </a:endParaRPr>
            </a:p>
          </p:txBody>
        </p:sp>
      </p:grpSp>
      <p:sp>
        <p:nvSpPr>
          <p:cNvPr id="17417" name="Line 18"/>
          <p:cNvSpPr>
            <a:spLocks noChangeShapeType="1"/>
          </p:cNvSpPr>
          <p:nvPr/>
        </p:nvSpPr>
        <p:spPr bwMode="auto">
          <a:xfrm flipV="1">
            <a:off x="6896100" y="4348163"/>
            <a:ext cx="442913" cy="363537"/>
          </a:xfrm>
          <a:prstGeom prst="line">
            <a:avLst/>
          </a:prstGeom>
          <a:noFill/>
          <a:ln w="9525">
            <a:solidFill>
              <a:schemeClr val="tx1"/>
            </a:solidFill>
            <a:round/>
            <a:headEnd/>
            <a:tailEnd/>
          </a:ln>
        </p:spPr>
        <p:txBody>
          <a:bodyPr wrap="none" anchor="ctr"/>
          <a:lstStyle/>
          <a:p>
            <a:endParaRPr lang="en-US"/>
          </a:p>
        </p:txBody>
      </p:sp>
      <p:sp>
        <p:nvSpPr>
          <p:cNvPr id="17418" name="Text Box 19"/>
          <p:cNvSpPr txBox="1">
            <a:spLocks noChangeArrowheads="1"/>
          </p:cNvSpPr>
          <p:nvPr/>
        </p:nvSpPr>
        <p:spPr bwMode="auto">
          <a:xfrm>
            <a:off x="5867400" y="3213100"/>
            <a:ext cx="577850" cy="366713"/>
          </a:xfrm>
          <a:prstGeom prst="rect">
            <a:avLst/>
          </a:prstGeom>
          <a:noFill/>
          <a:ln w="9525">
            <a:noFill/>
            <a:miter lim="800000"/>
            <a:headEnd/>
            <a:tailEnd/>
          </a:ln>
        </p:spPr>
        <p:txBody>
          <a:bodyPr wrap="none">
            <a:spAutoFit/>
          </a:bodyPr>
          <a:lstStyle/>
          <a:p>
            <a:r>
              <a:rPr lang="en-US" sz="1800" b="1">
                <a:latin typeface="Times New Roman" pitchFamily="18" charset="0"/>
              </a:rPr>
              <a:t>Tail</a:t>
            </a:r>
          </a:p>
        </p:txBody>
      </p:sp>
      <p:sp>
        <p:nvSpPr>
          <p:cNvPr id="17419" name="Text Box 20"/>
          <p:cNvSpPr txBox="1">
            <a:spLocks noChangeArrowheads="1"/>
          </p:cNvSpPr>
          <p:nvPr/>
        </p:nvSpPr>
        <p:spPr bwMode="auto">
          <a:xfrm>
            <a:off x="2627313" y="3213100"/>
            <a:ext cx="706437" cy="366713"/>
          </a:xfrm>
          <a:prstGeom prst="rect">
            <a:avLst/>
          </a:prstGeom>
          <a:noFill/>
          <a:ln w="9525">
            <a:noFill/>
            <a:miter lim="800000"/>
            <a:headEnd/>
            <a:tailEnd/>
          </a:ln>
        </p:spPr>
        <p:txBody>
          <a:bodyPr wrap="none">
            <a:spAutoFit/>
          </a:bodyPr>
          <a:lstStyle/>
          <a:p>
            <a:r>
              <a:rPr lang="en-US" sz="1800" b="1">
                <a:latin typeface="Times New Roman" pitchFamily="18" charset="0"/>
              </a:rPr>
              <a:t>Head</a:t>
            </a:r>
          </a:p>
        </p:txBody>
      </p:sp>
      <p:sp>
        <p:nvSpPr>
          <p:cNvPr id="17420" name="Freeform 21"/>
          <p:cNvSpPr>
            <a:spLocks/>
          </p:cNvSpPr>
          <p:nvPr/>
        </p:nvSpPr>
        <p:spPr bwMode="auto">
          <a:xfrm>
            <a:off x="3657600" y="3643313"/>
            <a:ext cx="358775" cy="70167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rgbClr val="FF0000"/>
            </a:solidFill>
            <a:round/>
            <a:headEnd/>
            <a:tailEnd type="triangle" w="med" len="med"/>
          </a:ln>
        </p:spPr>
        <p:txBody>
          <a:bodyPr/>
          <a:lstStyle/>
          <a:p>
            <a:endParaRPr lang="en-US"/>
          </a:p>
        </p:txBody>
      </p:sp>
      <p:grpSp>
        <p:nvGrpSpPr>
          <p:cNvPr id="17421" name="Group 22"/>
          <p:cNvGrpSpPr>
            <a:grpSpLocks/>
          </p:cNvGrpSpPr>
          <p:nvPr/>
        </p:nvGrpSpPr>
        <p:grpSpPr bwMode="auto">
          <a:xfrm>
            <a:off x="2401888" y="4289425"/>
            <a:ext cx="887412" cy="438150"/>
            <a:chOff x="1488" y="1870"/>
            <a:chExt cx="672" cy="369"/>
          </a:xfrm>
        </p:grpSpPr>
        <p:sp>
          <p:nvSpPr>
            <p:cNvPr id="17463" name="Rectangle 23"/>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7464" name="Line 24"/>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7465" name="Text Box 25"/>
            <p:cNvSpPr txBox="1">
              <a:spLocks noChangeArrowheads="1"/>
            </p:cNvSpPr>
            <p:nvPr/>
          </p:nvSpPr>
          <p:spPr bwMode="auto">
            <a:xfrm>
              <a:off x="1537" y="1870"/>
              <a:ext cx="238" cy="334"/>
            </a:xfrm>
            <a:prstGeom prst="rect">
              <a:avLst/>
            </a:prstGeom>
            <a:noFill/>
            <a:ln w="9525">
              <a:noFill/>
              <a:miter lim="800000"/>
              <a:headEnd/>
              <a:tailEnd/>
            </a:ln>
          </p:spPr>
          <p:txBody>
            <a:bodyPr>
              <a:spAutoFit/>
            </a:bodyPr>
            <a:lstStyle/>
            <a:p>
              <a:r>
                <a:rPr lang="en-US" sz="2000" b="1">
                  <a:latin typeface="Times New Roman" pitchFamily="18" charset="0"/>
                </a:rPr>
                <a:t>a</a:t>
              </a:r>
              <a:endParaRPr lang="en-US" sz="1600">
                <a:latin typeface="Times New Roman" pitchFamily="18" charset="0"/>
              </a:endParaRPr>
            </a:p>
          </p:txBody>
        </p:sp>
      </p:grpSp>
      <p:sp>
        <p:nvSpPr>
          <p:cNvPr id="17422" name="Freeform 26"/>
          <p:cNvSpPr>
            <a:spLocks/>
          </p:cNvSpPr>
          <p:nvPr/>
        </p:nvSpPr>
        <p:spPr bwMode="auto">
          <a:xfrm>
            <a:off x="2820988" y="3590925"/>
            <a:ext cx="715962" cy="755650"/>
          </a:xfrm>
          <a:custGeom>
            <a:avLst/>
            <a:gdLst>
              <a:gd name="T0" fmla="*/ 2147483647 w 590"/>
              <a:gd name="T1" fmla="*/ 0 h 952"/>
              <a:gd name="T2" fmla="*/ 2147483647 w 590"/>
              <a:gd name="T3" fmla="*/ 2147483647 h 952"/>
              <a:gd name="T4" fmla="*/ 0 w 590"/>
              <a:gd name="T5" fmla="*/ 2147483647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17423" name="Line 27"/>
          <p:cNvSpPr>
            <a:spLocks noChangeShapeType="1"/>
          </p:cNvSpPr>
          <p:nvPr/>
        </p:nvSpPr>
        <p:spPr bwMode="auto">
          <a:xfrm flipV="1">
            <a:off x="3059113" y="4508500"/>
            <a:ext cx="658812" cy="0"/>
          </a:xfrm>
          <a:prstGeom prst="line">
            <a:avLst/>
          </a:prstGeom>
          <a:noFill/>
          <a:ln w="28575">
            <a:solidFill>
              <a:schemeClr val="tx1"/>
            </a:solidFill>
            <a:round/>
            <a:headEnd/>
            <a:tailEnd type="triangle" w="med" len="med"/>
          </a:ln>
        </p:spPr>
        <p:txBody>
          <a:bodyPr/>
          <a:lstStyle/>
          <a:p>
            <a:endParaRPr lang="en-US"/>
          </a:p>
        </p:txBody>
      </p:sp>
      <p:sp>
        <p:nvSpPr>
          <p:cNvPr id="17424" name="Line 28"/>
          <p:cNvSpPr>
            <a:spLocks noChangeShapeType="1"/>
          </p:cNvSpPr>
          <p:nvPr/>
        </p:nvSpPr>
        <p:spPr bwMode="auto">
          <a:xfrm flipV="1">
            <a:off x="5519738" y="4346575"/>
            <a:ext cx="444500" cy="363538"/>
          </a:xfrm>
          <a:prstGeom prst="line">
            <a:avLst/>
          </a:prstGeom>
          <a:noFill/>
          <a:ln w="9525">
            <a:solidFill>
              <a:schemeClr val="tx1"/>
            </a:solidFill>
            <a:round/>
            <a:headEnd/>
            <a:tailEnd/>
          </a:ln>
        </p:spPr>
        <p:txBody>
          <a:bodyPr wrap="none" anchor="ctr"/>
          <a:lstStyle/>
          <a:p>
            <a:endParaRPr lang="en-US"/>
          </a:p>
        </p:txBody>
      </p:sp>
      <p:grpSp>
        <p:nvGrpSpPr>
          <p:cNvPr id="17425" name="Group 29"/>
          <p:cNvGrpSpPr>
            <a:grpSpLocks/>
          </p:cNvGrpSpPr>
          <p:nvPr/>
        </p:nvGrpSpPr>
        <p:grpSpPr bwMode="auto">
          <a:xfrm>
            <a:off x="2863850" y="3789363"/>
            <a:ext cx="195263" cy="244475"/>
            <a:chOff x="2592" y="2208"/>
            <a:chExt cx="192" cy="192"/>
          </a:xfrm>
        </p:grpSpPr>
        <p:sp>
          <p:nvSpPr>
            <p:cNvPr id="17461" name="Line 30"/>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7462" name="Line 31"/>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7426" name="Line 32"/>
          <p:cNvSpPr>
            <a:spLocks noChangeShapeType="1"/>
          </p:cNvSpPr>
          <p:nvPr/>
        </p:nvSpPr>
        <p:spPr bwMode="auto">
          <a:xfrm>
            <a:off x="5734050" y="4560888"/>
            <a:ext cx="696913" cy="0"/>
          </a:xfrm>
          <a:prstGeom prst="line">
            <a:avLst/>
          </a:prstGeom>
          <a:noFill/>
          <a:ln w="28575">
            <a:solidFill>
              <a:srgbClr val="FF0000"/>
            </a:solidFill>
            <a:round/>
            <a:headEnd/>
            <a:tailEnd type="triangle" w="med" len="med"/>
          </a:ln>
        </p:spPr>
        <p:txBody>
          <a:bodyPr wrap="none" anchor="ctr"/>
          <a:lstStyle/>
          <a:p>
            <a:endParaRPr lang="en-US"/>
          </a:p>
        </p:txBody>
      </p:sp>
      <p:sp>
        <p:nvSpPr>
          <p:cNvPr id="17427" name="Text Box 33"/>
          <p:cNvSpPr txBox="1">
            <a:spLocks noChangeArrowheads="1"/>
          </p:cNvSpPr>
          <p:nvPr/>
        </p:nvSpPr>
        <p:spPr bwMode="auto">
          <a:xfrm>
            <a:off x="2205038" y="5000625"/>
            <a:ext cx="2260600" cy="336550"/>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P:</a:t>
            </a:r>
            <a:r>
              <a:rPr lang="en-US" sz="1600" b="1">
                <a:latin typeface="Courier" pitchFamily="49" charset="0"/>
              </a:rPr>
              <a:t> Dequeue() </a:t>
            </a:r>
            <a:r>
              <a:rPr lang="en-US" sz="1600" b="1">
                <a:latin typeface="Courier" pitchFamily="49" charset="0"/>
                <a:sym typeface="Wingdings" pitchFamily="2" charset="2"/>
              </a:rPr>
              <a:t>=&gt; a</a:t>
            </a:r>
            <a:endParaRPr lang="en-US" sz="1600" b="1">
              <a:latin typeface="Courier" pitchFamily="49" charset="0"/>
            </a:endParaRPr>
          </a:p>
        </p:txBody>
      </p:sp>
      <p:sp>
        <p:nvSpPr>
          <p:cNvPr id="17428" name="Text Box 34"/>
          <p:cNvSpPr txBox="1">
            <a:spLocks noChangeArrowheads="1"/>
          </p:cNvSpPr>
          <p:nvPr/>
        </p:nvSpPr>
        <p:spPr bwMode="auto">
          <a:xfrm>
            <a:off x="5614988" y="4997450"/>
            <a:ext cx="1773237" cy="334963"/>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Q:</a:t>
            </a:r>
            <a:r>
              <a:rPr lang="en-US" sz="1600" b="1">
                <a:latin typeface="Courier" pitchFamily="49" charset="0"/>
              </a:rPr>
              <a:t> Enqueue(d)</a:t>
            </a:r>
          </a:p>
        </p:txBody>
      </p:sp>
      <p:grpSp>
        <p:nvGrpSpPr>
          <p:cNvPr id="17429" name="Group 35"/>
          <p:cNvGrpSpPr>
            <a:grpSpLocks/>
          </p:cNvGrpSpPr>
          <p:nvPr/>
        </p:nvGrpSpPr>
        <p:grpSpPr bwMode="auto">
          <a:xfrm>
            <a:off x="3563938" y="3141663"/>
            <a:ext cx="144462" cy="215900"/>
            <a:chOff x="2160" y="1548"/>
            <a:chExt cx="309" cy="441"/>
          </a:xfrm>
        </p:grpSpPr>
        <p:sp>
          <p:nvSpPr>
            <p:cNvPr id="17454" name="Freeform 36"/>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7455" name="Freeform 37"/>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7456" name="Freeform 38"/>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7457" name="Freeform 39"/>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7458" name="Freeform 40"/>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7459" name="Freeform 41"/>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7460" name="Freeform 42"/>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sp>
        <p:nvSpPr>
          <p:cNvPr id="17430" name="Text Box 43"/>
          <p:cNvSpPr txBox="1">
            <a:spLocks noChangeArrowheads="1"/>
          </p:cNvSpPr>
          <p:nvPr/>
        </p:nvSpPr>
        <p:spPr bwMode="auto">
          <a:xfrm>
            <a:off x="1143000" y="2060575"/>
            <a:ext cx="7024688" cy="461963"/>
          </a:xfrm>
          <a:prstGeom prst="rect">
            <a:avLst/>
          </a:prstGeom>
          <a:noFill/>
          <a:ln w="9525">
            <a:noFill/>
            <a:miter lim="800000"/>
            <a:headEnd/>
            <a:tailEnd/>
          </a:ln>
        </p:spPr>
        <p:txBody>
          <a:bodyPr wrap="none">
            <a:spAutoFit/>
          </a:bodyPr>
          <a:lstStyle/>
          <a:p>
            <a:r>
              <a:rPr lang="en-US">
                <a:solidFill>
                  <a:schemeClr val="accent2"/>
                </a:solidFill>
              </a:rPr>
              <a:t>Even</a:t>
            </a:r>
            <a:r>
              <a:rPr lang="en-US"/>
              <a:t> Finer Granularity, </a:t>
            </a:r>
            <a:r>
              <a:rPr lang="en-US">
                <a:solidFill>
                  <a:srgbClr val="FF0000"/>
                </a:solidFill>
              </a:rPr>
              <a:t>Even</a:t>
            </a:r>
            <a:r>
              <a:rPr lang="en-US"/>
              <a:t> More Complex Code</a:t>
            </a:r>
          </a:p>
        </p:txBody>
      </p:sp>
      <p:grpSp>
        <p:nvGrpSpPr>
          <p:cNvPr id="17431" name="Group 44"/>
          <p:cNvGrpSpPr>
            <a:grpSpLocks/>
          </p:cNvGrpSpPr>
          <p:nvPr/>
        </p:nvGrpSpPr>
        <p:grpSpPr bwMode="auto">
          <a:xfrm>
            <a:off x="5940425" y="3716338"/>
            <a:ext cx="225425" cy="209550"/>
            <a:chOff x="2592" y="2208"/>
            <a:chExt cx="192" cy="192"/>
          </a:xfrm>
        </p:grpSpPr>
        <p:sp>
          <p:nvSpPr>
            <p:cNvPr id="17452" name="Line 45"/>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7453" name="Line 46"/>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7432" name="Freeform 47"/>
          <p:cNvSpPr>
            <a:spLocks/>
          </p:cNvSpPr>
          <p:nvPr/>
        </p:nvSpPr>
        <p:spPr bwMode="auto">
          <a:xfrm>
            <a:off x="6691313" y="3590925"/>
            <a:ext cx="58737" cy="754063"/>
          </a:xfrm>
          <a:custGeom>
            <a:avLst/>
            <a:gdLst>
              <a:gd name="T0" fmla="*/ 2147483647 w 272"/>
              <a:gd name="T1" fmla="*/ 0 h 908"/>
              <a:gd name="T2" fmla="*/ 2147483647 w 272"/>
              <a:gd name="T3" fmla="*/ 2147483647 h 908"/>
              <a:gd name="T4" fmla="*/ 0 w 272"/>
              <a:gd name="T5" fmla="*/ 2147483647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17433" name="Freeform 48"/>
          <p:cNvSpPr>
            <a:spLocks/>
          </p:cNvSpPr>
          <p:nvPr/>
        </p:nvSpPr>
        <p:spPr bwMode="auto">
          <a:xfrm>
            <a:off x="5734050" y="3590925"/>
            <a:ext cx="898525" cy="755650"/>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17434" name="Text Box 49"/>
          <p:cNvSpPr txBox="1">
            <a:spLocks noChangeArrowheads="1"/>
          </p:cNvSpPr>
          <p:nvPr/>
        </p:nvSpPr>
        <p:spPr bwMode="auto">
          <a:xfrm>
            <a:off x="836613" y="5734050"/>
            <a:ext cx="8101012" cy="461963"/>
          </a:xfrm>
          <a:prstGeom prst="rect">
            <a:avLst/>
          </a:prstGeom>
          <a:noFill/>
          <a:ln w="9525">
            <a:noFill/>
            <a:miter lim="800000"/>
            <a:headEnd/>
            <a:tailEnd/>
          </a:ln>
        </p:spPr>
        <p:txBody>
          <a:bodyPr wrap="none">
            <a:spAutoFit/>
          </a:bodyPr>
          <a:lstStyle/>
          <a:p>
            <a:r>
              <a:rPr lang="en-US"/>
              <a:t>Worry about starvation, </a:t>
            </a:r>
            <a:r>
              <a:rPr lang="en-US">
                <a:solidFill>
                  <a:srgbClr val="FF0000"/>
                </a:solidFill>
              </a:rPr>
              <a:t>subtle bugs, hardness to modify</a:t>
            </a:r>
            <a:r>
              <a:rPr lang="en-US"/>
              <a:t>…</a:t>
            </a:r>
          </a:p>
        </p:txBody>
      </p:sp>
      <p:sp>
        <p:nvSpPr>
          <p:cNvPr id="17435" name="Rectangle 50"/>
          <p:cNvSpPr>
            <a:spLocks noChangeArrowheads="1"/>
          </p:cNvSpPr>
          <p:nvPr/>
        </p:nvSpPr>
        <p:spPr bwMode="auto">
          <a:xfrm>
            <a:off x="6588125" y="3284538"/>
            <a:ext cx="360363" cy="350837"/>
          </a:xfrm>
          <a:prstGeom prst="rect">
            <a:avLst/>
          </a:prstGeom>
          <a:solidFill>
            <a:srgbClr val="00FFCC"/>
          </a:solidFill>
          <a:ln w="9525">
            <a:solidFill>
              <a:schemeClr val="tx1"/>
            </a:solidFill>
            <a:miter lim="800000"/>
            <a:headEnd/>
            <a:tailEnd/>
          </a:ln>
        </p:spPr>
        <p:txBody>
          <a:bodyPr wrap="none" anchor="ctr"/>
          <a:lstStyle/>
          <a:p>
            <a:endParaRPr lang="en-US"/>
          </a:p>
        </p:txBody>
      </p:sp>
      <p:grpSp>
        <p:nvGrpSpPr>
          <p:cNvPr id="17436" name="Group 51"/>
          <p:cNvGrpSpPr>
            <a:grpSpLocks/>
          </p:cNvGrpSpPr>
          <p:nvPr/>
        </p:nvGrpSpPr>
        <p:grpSpPr bwMode="auto">
          <a:xfrm>
            <a:off x="6723063" y="3060700"/>
            <a:ext cx="144462" cy="215900"/>
            <a:chOff x="2160" y="1548"/>
            <a:chExt cx="309" cy="441"/>
          </a:xfrm>
        </p:grpSpPr>
        <p:sp>
          <p:nvSpPr>
            <p:cNvPr id="17445" name="Freeform 5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7446" name="Freeform 5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7447" name="Freeform 5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7448" name="Freeform 5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7449" name="Freeform 5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7450" name="Freeform 57"/>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7451" name="Freeform 5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17437" name="Group 59"/>
          <p:cNvGrpSpPr>
            <a:grpSpLocks/>
          </p:cNvGrpSpPr>
          <p:nvPr/>
        </p:nvGrpSpPr>
        <p:grpSpPr bwMode="auto">
          <a:xfrm>
            <a:off x="5580063" y="4149725"/>
            <a:ext cx="144462" cy="215900"/>
            <a:chOff x="2160" y="1548"/>
            <a:chExt cx="309" cy="441"/>
          </a:xfrm>
        </p:grpSpPr>
        <p:sp>
          <p:nvSpPr>
            <p:cNvPr id="17438" name="Freeform 60"/>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7439" name="Freeform 61"/>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7440" name="Freeform 62"/>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7441" name="Freeform 63"/>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7442" name="Freeform 64"/>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7443" name="Freeform 65"/>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7444" name="Freeform 66"/>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55650" y="357188"/>
            <a:ext cx="7920038" cy="1079500"/>
          </a:xfrm>
        </p:spPr>
        <p:txBody>
          <a:bodyPr/>
          <a:lstStyle/>
          <a:p>
            <a:r>
              <a:rPr lang="en-US" smtClean="0"/>
              <a:t>Real Applications</a:t>
            </a:r>
          </a:p>
        </p:txBody>
      </p:sp>
      <p:sp>
        <p:nvSpPr>
          <p:cNvPr id="18435" name="Text Box 4"/>
          <p:cNvSpPr txBox="1">
            <a:spLocks noChangeArrowheads="1"/>
          </p:cNvSpPr>
          <p:nvPr/>
        </p:nvSpPr>
        <p:spPr bwMode="auto">
          <a:xfrm>
            <a:off x="2987675" y="1844675"/>
            <a:ext cx="3960813" cy="457200"/>
          </a:xfrm>
          <a:prstGeom prst="rect">
            <a:avLst/>
          </a:prstGeom>
          <a:noFill/>
          <a:ln w="9525">
            <a:noFill/>
            <a:miter lim="800000"/>
            <a:headEnd/>
            <a:tailEnd/>
          </a:ln>
        </p:spPr>
        <p:txBody>
          <a:bodyPr>
            <a:spAutoFit/>
          </a:bodyPr>
          <a:lstStyle/>
          <a:p>
            <a:endParaRPr lang="en-US" b="1">
              <a:latin typeface="Courier" pitchFamily="49" charset="0"/>
            </a:endParaRPr>
          </a:p>
        </p:txBody>
      </p:sp>
      <p:sp>
        <p:nvSpPr>
          <p:cNvPr id="18436" name="Text Box 43"/>
          <p:cNvSpPr txBox="1">
            <a:spLocks noChangeArrowheads="1"/>
          </p:cNvSpPr>
          <p:nvPr/>
        </p:nvSpPr>
        <p:spPr bwMode="auto">
          <a:xfrm>
            <a:off x="836613" y="1500188"/>
            <a:ext cx="7235825" cy="461962"/>
          </a:xfrm>
          <a:prstGeom prst="rect">
            <a:avLst/>
          </a:prstGeom>
          <a:noFill/>
          <a:ln w="9525">
            <a:noFill/>
            <a:miter lim="800000"/>
            <a:headEnd/>
            <a:tailEnd/>
          </a:ln>
        </p:spPr>
        <p:txBody>
          <a:bodyPr wrap="none">
            <a:spAutoFit/>
          </a:bodyPr>
          <a:lstStyle/>
          <a:p>
            <a:r>
              <a:rPr lang="en-US"/>
              <a:t>Complex: Move data atomically between structures</a:t>
            </a:r>
          </a:p>
        </p:txBody>
      </p:sp>
      <p:sp>
        <p:nvSpPr>
          <p:cNvPr id="18437" name="Text Box 49"/>
          <p:cNvSpPr txBox="1">
            <a:spLocks noChangeArrowheads="1"/>
          </p:cNvSpPr>
          <p:nvPr/>
        </p:nvSpPr>
        <p:spPr bwMode="auto">
          <a:xfrm>
            <a:off x="2643188" y="5715000"/>
            <a:ext cx="4017962" cy="461963"/>
          </a:xfrm>
          <a:prstGeom prst="rect">
            <a:avLst/>
          </a:prstGeom>
          <a:noFill/>
          <a:ln w="9525">
            <a:noFill/>
            <a:miter lim="800000"/>
            <a:headEnd/>
            <a:tailEnd/>
          </a:ln>
        </p:spPr>
        <p:txBody>
          <a:bodyPr wrap="none">
            <a:spAutoFit/>
          </a:bodyPr>
          <a:lstStyle/>
          <a:p>
            <a:r>
              <a:rPr lang="en-US">
                <a:solidFill>
                  <a:srgbClr val="FF0000"/>
                </a:solidFill>
              </a:rPr>
              <a:t>More than twice the worry…</a:t>
            </a:r>
          </a:p>
        </p:txBody>
      </p:sp>
      <p:grpSp>
        <p:nvGrpSpPr>
          <p:cNvPr id="18438" name="Group 66"/>
          <p:cNvGrpSpPr>
            <a:grpSpLocks/>
          </p:cNvGrpSpPr>
          <p:nvPr/>
        </p:nvGrpSpPr>
        <p:grpSpPr bwMode="auto">
          <a:xfrm>
            <a:off x="571500" y="2125663"/>
            <a:ext cx="6270625" cy="1682750"/>
            <a:chOff x="590624" y="3141663"/>
            <a:chExt cx="6748389" cy="2495976"/>
          </a:xfrm>
        </p:grpSpPr>
        <p:sp>
          <p:nvSpPr>
            <p:cNvPr id="18489" name="Rectangle 3"/>
            <p:cNvSpPr>
              <a:spLocks noChangeArrowheads="1"/>
            </p:cNvSpPr>
            <p:nvPr/>
          </p:nvSpPr>
          <p:spPr bwMode="auto">
            <a:xfrm>
              <a:off x="3429000" y="3365500"/>
              <a:ext cx="360363" cy="350838"/>
            </a:xfrm>
            <a:prstGeom prst="rect">
              <a:avLst/>
            </a:prstGeom>
            <a:solidFill>
              <a:srgbClr val="00FFCC"/>
            </a:solidFill>
            <a:ln w="9525">
              <a:solidFill>
                <a:schemeClr val="tx1"/>
              </a:solidFill>
              <a:miter lim="800000"/>
              <a:headEnd/>
              <a:tailEnd/>
            </a:ln>
          </p:spPr>
          <p:txBody>
            <a:bodyPr wrap="none" anchor="ctr"/>
            <a:lstStyle/>
            <a:p>
              <a:endParaRPr lang="en-US" sz="1800"/>
            </a:p>
          </p:txBody>
        </p:sp>
        <p:grpSp>
          <p:nvGrpSpPr>
            <p:cNvPr id="18490" name="Group 5"/>
            <p:cNvGrpSpPr>
              <a:grpSpLocks/>
            </p:cNvGrpSpPr>
            <p:nvPr/>
          </p:nvGrpSpPr>
          <p:grpSpPr bwMode="auto">
            <a:xfrm>
              <a:off x="3700463" y="4292602"/>
              <a:ext cx="885825" cy="502533"/>
              <a:chOff x="1488" y="1872"/>
              <a:chExt cx="672" cy="424"/>
            </a:xfrm>
          </p:grpSpPr>
          <p:sp>
            <p:nvSpPr>
              <p:cNvPr id="18524" name="Rectangle 6"/>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18525" name="Line 7"/>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8526" name="Text Box 8"/>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b</a:t>
                </a:r>
                <a:endParaRPr lang="en-US" sz="1200">
                  <a:latin typeface="Times New Roman" pitchFamily="18" charset="0"/>
                </a:endParaRPr>
              </a:p>
            </p:txBody>
          </p:sp>
        </p:grpSp>
        <p:sp>
          <p:nvSpPr>
            <p:cNvPr id="18491" name="Line 9"/>
            <p:cNvSpPr>
              <a:spLocks noChangeShapeType="1"/>
            </p:cNvSpPr>
            <p:nvPr/>
          </p:nvSpPr>
          <p:spPr bwMode="auto">
            <a:xfrm>
              <a:off x="4397375" y="4519613"/>
              <a:ext cx="696913" cy="0"/>
            </a:xfrm>
            <a:prstGeom prst="line">
              <a:avLst/>
            </a:prstGeom>
            <a:noFill/>
            <a:ln w="28575">
              <a:solidFill>
                <a:schemeClr val="tx1"/>
              </a:solidFill>
              <a:round/>
              <a:headEnd/>
              <a:tailEnd type="triangle" w="med" len="med"/>
            </a:ln>
          </p:spPr>
          <p:txBody>
            <a:bodyPr wrap="none" anchor="ctr"/>
            <a:lstStyle/>
            <a:p>
              <a:endParaRPr lang="en-US"/>
            </a:p>
          </p:txBody>
        </p:sp>
        <p:grpSp>
          <p:nvGrpSpPr>
            <p:cNvPr id="18492" name="Group 10"/>
            <p:cNvGrpSpPr>
              <a:grpSpLocks/>
            </p:cNvGrpSpPr>
            <p:nvPr/>
          </p:nvGrpSpPr>
          <p:grpSpPr bwMode="auto">
            <a:xfrm>
              <a:off x="5076825" y="4292602"/>
              <a:ext cx="887413" cy="502533"/>
              <a:chOff x="1488" y="1872"/>
              <a:chExt cx="672" cy="424"/>
            </a:xfrm>
          </p:grpSpPr>
          <p:sp>
            <p:nvSpPr>
              <p:cNvPr id="18521" name="Rectangle 11"/>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18522" name="Line 12"/>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8523" name="Text Box 13"/>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c</a:t>
                </a:r>
                <a:endParaRPr lang="en-US" sz="1200">
                  <a:latin typeface="Times New Roman" pitchFamily="18" charset="0"/>
                </a:endParaRPr>
              </a:p>
            </p:txBody>
          </p:sp>
        </p:grpSp>
        <p:grpSp>
          <p:nvGrpSpPr>
            <p:cNvPr id="18493" name="Group 14"/>
            <p:cNvGrpSpPr>
              <a:grpSpLocks/>
            </p:cNvGrpSpPr>
            <p:nvPr/>
          </p:nvGrpSpPr>
          <p:grpSpPr bwMode="auto">
            <a:xfrm>
              <a:off x="6451600" y="4292602"/>
              <a:ext cx="887413" cy="502533"/>
              <a:chOff x="1488" y="1872"/>
              <a:chExt cx="672" cy="424"/>
            </a:xfrm>
          </p:grpSpPr>
          <p:sp>
            <p:nvSpPr>
              <p:cNvPr id="18518" name="Rectangle 15"/>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18519" name="Line 16"/>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8520" name="Text Box 17"/>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d</a:t>
                </a:r>
                <a:endParaRPr lang="en-US" sz="1200">
                  <a:latin typeface="Times New Roman" pitchFamily="18" charset="0"/>
                </a:endParaRPr>
              </a:p>
            </p:txBody>
          </p:sp>
        </p:grpSp>
        <p:sp>
          <p:nvSpPr>
            <p:cNvPr id="18494" name="Line 18"/>
            <p:cNvSpPr>
              <a:spLocks noChangeShapeType="1"/>
            </p:cNvSpPr>
            <p:nvPr/>
          </p:nvSpPr>
          <p:spPr bwMode="auto">
            <a:xfrm flipV="1">
              <a:off x="6896100" y="4348163"/>
              <a:ext cx="442913" cy="363537"/>
            </a:xfrm>
            <a:prstGeom prst="line">
              <a:avLst/>
            </a:prstGeom>
            <a:noFill/>
            <a:ln w="9525">
              <a:solidFill>
                <a:schemeClr val="tx1"/>
              </a:solidFill>
              <a:round/>
              <a:headEnd/>
              <a:tailEnd/>
            </a:ln>
          </p:spPr>
          <p:txBody>
            <a:bodyPr wrap="none" anchor="ctr"/>
            <a:lstStyle/>
            <a:p>
              <a:endParaRPr lang="en-US"/>
            </a:p>
          </p:txBody>
        </p:sp>
        <p:sp>
          <p:nvSpPr>
            <p:cNvPr id="18495" name="Text Box 19"/>
            <p:cNvSpPr txBox="1">
              <a:spLocks noChangeArrowheads="1"/>
            </p:cNvSpPr>
            <p:nvPr/>
          </p:nvSpPr>
          <p:spPr bwMode="auto">
            <a:xfrm>
              <a:off x="5867400" y="3213101"/>
              <a:ext cx="513926" cy="456727"/>
            </a:xfrm>
            <a:prstGeom prst="rect">
              <a:avLst/>
            </a:prstGeom>
            <a:noFill/>
            <a:ln w="9525">
              <a:noFill/>
              <a:miter lim="800000"/>
              <a:headEnd/>
              <a:tailEnd/>
            </a:ln>
          </p:spPr>
          <p:txBody>
            <a:bodyPr wrap="none">
              <a:spAutoFit/>
            </a:bodyPr>
            <a:lstStyle/>
            <a:p>
              <a:r>
                <a:rPr lang="en-US" sz="1400" b="1">
                  <a:latin typeface="Times New Roman" pitchFamily="18" charset="0"/>
                </a:rPr>
                <a:t>Tail</a:t>
              </a:r>
            </a:p>
          </p:txBody>
        </p:sp>
        <p:sp>
          <p:nvSpPr>
            <p:cNvPr id="18496" name="Text Box 20"/>
            <p:cNvSpPr txBox="1">
              <a:spLocks noChangeArrowheads="1"/>
            </p:cNvSpPr>
            <p:nvPr/>
          </p:nvSpPr>
          <p:spPr bwMode="auto">
            <a:xfrm>
              <a:off x="2627313" y="3213101"/>
              <a:ext cx="638612" cy="456727"/>
            </a:xfrm>
            <a:prstGeom prst="rect">
              <a:avLst/>
            </a:prstGeom>
            <a:noFill/>
            <a:ln w="9525">
              <a:noFill/>
              <a:miter lim="800000"/>
              <a:headEnd/>
              <a:tailEnd/>
            </a:ln>
          </p:spPr>
          <p:txBody>
            <a:bodyPr wrap="none">
              <a:spAutoFit/>
            </a:bodyPr>
            <a:lstStyle/>
            <a:p>
              <a:r>
                <a:rPr lang="en-US" sz="1400" b="1">
                  <a:latin typeface="Times New Roman" pitchFamily="18" charset="0"/>
                </a:rPr>
                <a:t>Head</a:t>
              </a:r>
            </a:p>
          </p:txBody>
        </p:sp>
        <p:sp>
          <p:nvSpPr>
            <p:cNvPr id="18497" name="Freeform 21"/>
            <p:cNvSpPr>
              <a:spLocks/>
            </p:cNvSpPr>
            <p:nvPr/>
          </p:nvSpPr>
          <p:spPr bwMode="auto">
            <a:xfrm>
              <a:off x="3657600" y="3643313"/>
              <a:ext cx="358775" cy="70167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rgbClr val="FF0000"/>
              </a:solidFill>
              <a:round/>
              <a:headEnd/>
              <a:tailEnd type="triangle" w="med" len="med"/>
            </a:ln>
          </p:spPr>
          <p:txBody>
            <a:bodyPr/>
            <a:lstStyle/>
            <a:p>
              <a:endParaRPr lang="en-US"/>
            </a:p>
          </p:txBody>
        </p:sp>
        <p:grpSp>
          <p:nvGrpSpPr>
            <p:cNvPr id="18498" name="Group 22"/>
            <p:cNvGrpSpPr>
              <a:grpSpLocks/>
            </p:cNvGrpSpPr>
            <p:nvPr/>
          </p:nvGrpSpPr>
          <p:grpSpPr bwMode="auto">
            <a:xfrm>
              <a:off x="2401888" y="4289427"/>
              <a:ext cx="887412" cy="502270"/>
              <a:chOff x="1488" y="1870"/>
              <a:chExt cx="672" cy="423"/>
            </a:xfrm>
          </p:grpSpPr>
          <p:sp>
            <p:nvSpPr>
              <p:cNvPr id="18515" name="Rectangle 23"/>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18516" name="Line 24"/>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8517" name="Text Box 25"/>
              <p:cNvSpPr txBox="1">
                <a:spLocks noChangeArrowheads="1"/>
              </p:cNvSpPr>
              <p:nvPr/>
            </p:nvSpPr>
            <p:spPr bwMode="auto">
              <a:xfrm>
                <a:off x="1537" y="1870"/>
                <a:ext cx="238" cy="423"/>
              </a:xfrm>
              <a:prstGeom prst="rect">
                <a:avLst/>
              </a:prstGeom>
              <a:noFill/>
              <a:ln w="9525">
                <a:noFill/>
                <a:miter lim="800000"/>
                <a:headEnd/>
                <a:tailEnd/>
              </a:ln>
            </p:spPr>
            <p:txBody>
              <a:bodyPr>
                <a:spAutoFit/>
              </a:bodyPr>
              <a:lstStyle/>
              <a:p>
                <a:r>
                  <a:rPr lang="en-US" sz="1600" b="1">
                    <a:latin typeface="Times New Roman" pitchFamily="18" charset="0"/>
                  </a:rPr>
                  <a:t>a</a:t>
                </a:r>
                <a:endParaRPr lang="en-US" sz="1200">
                  <a:latin typeface="Times New Roman" pitchFamily="18" charset="0"/>
                </a:endParaRPr>
              </a:p>
            </p:txBody>
          </p:sp>
        </p:grpSp>
        <p:sp>
          <p:nvSpPr>
            <p:cNvPr id="18499" name="Freeform 26"/>
            <p:cNvSpPr>
              <a:spLocks/>
            </p:cNvSpPr>
            <p:nvPr/>
          </p:nvSpPr>
          <p:spPr bwMode="auto">
            <a:xfrm>
              <a:off x="2820988" y="3590925"/>
              <a:ext cx="715962" cy="755650"/>
            </a:xfrm>
            <a:custGeom>
              <a:avLst/>
              <a:gdLst>
                <a:gd name="T0" fmla="*/ 2147483647 w 590"/>
                <a:gd name="T1" fmla="*/ 0 h 952"/>
                <a:gd name="T2" fmla="*/ 2147483647 w 590"/>
                <a:gd name="T3" fmla="*/ 2147483647 h 952"/>
                <a:gd name="T4" fmla="*/ 0 w 590"/>
                <a:gd name="T5" fmla="*/ 2147483647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18500" name="Line 27"/>
            <p:cNvSpPr>
              <a:spLocks noChangeShapeType="1"/>
            </p:cNvSpPr>
            <p:nvPr/>
          </p:nvSpPr>
          <p:spPr bwMode="auto">
            <a:xfrm flipV="1">
              <a:off x="3059113" y="4508500"/>
              <a:ext cx="658812" cy="0"/>
            </a:xfrm>
            <a:prstGeom prst="line">
              <a:avLst/>
            </a:prstGeom>
            <a:noFill/>
            <a:ln w="28575">
              <a:solidFill>
                <a:schemeClr val="tx1"/>
              </a:solidFill>
              <a:round/>
              <a:headEnd/>
              <a:tailEnd type="triangle" w="med" len="med"/>
            </a:ln>
          </p:spPr>
          <p:txBody>
            <a:bodyPr/>
            <a:lstStyle/>
            <a:p>
              <a:endParaRPr lang="en-US"/>
            </a:p>
          </p:txBody>
        </p:sp>
        <p:grpSp>
          <p:nvGrpSpPr>
            <p:cNvPr id="18501" name="Group 29"/>
            <p:cNvGrpSpPr>
              <a:grpSpLocks/>
            </p:cNvGrpSpPr>
            <p:nvPr/>
          </p:nvGrpSpPr>
          <p:grpSpPr bwMode="auto">
            <a:xfrm>
              <a:off x="2863850" y="3789363"/>
              <a:ext cx="195263" cy="244475"/>
              <a:chOff x="2592" y="2208"/>
              <a:chExt cx="192" cy="192"/>
            </a:xfrm>
          </p:grpSpPr>
          <p:sp>
            <p:nvSpPr>
              <p:cNvPr id="18513" name="Line 30"/>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8514" name="Line 31"/>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8502" name="Line 32"/>
            <p:cNvSpPr>
              <a:spLocks noChangeShapeType="1"/>
            </p:cNvSpPr>
            <p:nvPr/>
          </p:nvSpPr>
          <p:spPr bwMode="auto">
            <a:xfrm>
              <a:off x="5734050" y="4560888"/>
              <a:ext cx="696913" cy="0"/>
            </a:xfrm>
            <a:prstGeom prst="line">
              <a:avLst/>
            </a:prstGeom>
            <a:noFill/>
            <a:ln w="28575">
              <a:solidFill>
                <a:schemeClr val="tx1"/>
              </a:solidFill>
              <a:round/>
              <a:headEnd/>
              <a:tailEnd type="triangle" w="med" len="med"/>
            </a:ln>
          </p:spPr>
          <p:txBody>
            <a:bodyPr wrap="none" anchor="ctr"/>
            <a:lstStyle/>
            <a:p>
              <a:endParaRPr lang="en-US"/>
            </a:p>
          </p:txBody>
        </p:sp>
        <p:sp>
          <p:nvSpPr>
            <p:cNvPr id="18503" name="Text Box 33"/>
            <p:cNvSpPr txBox="1">
              <a:spLocks noChangeArrowheads="1"/>
            </p:cNvSpPr>
            <p:nvPr/>
          </p:nvSpPr>
          <p:spPr bwMode="auto">
            <a:xfrm>
              <a:off x="590624" y="5180912"/>
              <a:ext cx="2047974" cy="456727"/>
            </a:xfrm>
            <a:prstGeom prst="rect">
              <a:avLst/>
            </a:prstGeom>
            <a:noFill/>
            <a:ln w="9525">
              <a:noFill/>
              <a:miter lim="800000"/>
              <a:headEnd/>
              <a:tailEnd/>
            </a:ln>
          </p:spPr>
          <p:txBody>
            <a:bodyPr wrap="none">
              <a:spAutoFit/>
            </a:bodyPr>
            <a:lstStyle/>
            <a:p>
              <a:r>
                <a:rPr lang="en-US" sz="1400" b="1">
                  <a:solidFill>
                    <a:srgbClr val="FF0000"/>
                  </a:solidFill>
                  <a:latin typeface="Courier" pitchFamily="49" charset="0"/>
                </a:rPr>
                <a:t>P:</a:t>
              </a:r>
              <a:r>
                <a:rPr lang="en-US" sz="1400" b="1">
                  <a:latin typeface="Courier" pitchFamily="49" charset="0"/>
                </a:rPr>
                <a:t> Dequeue(Q1,a)</a:t>
              </a:r>
            </a:p>
          </p:txBody>
        </p:sp>
        <p:grpSp>
          <p:nvGrpSpPr>
            <p:cNvPr id="18504" name="Group 35"/>
            <p:cNvGrpSpPr>
              <a:grpSpLocks/>
            </p:cNvGrpSpPr>
            <p:nvPr/>
          </p:nvGrpSpPr>
          <p:grpSpPr bwMode="auto">
            <a:xfrm>
              <a:off x="3563938" y="3141663"/>
              <a:ext cx="144462" cy="215900"/>
              <a:chOff x="2160" y="1548"/>
              <a:chExt cx="309" cy="441"/>
            </a:xfrm>
          </p:grpSpPr>
          <p:sp>
            <p:nvSpPr>
              <p:cNvPr id="18506" name="Freeform 36"/>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8507" name="Freeform 37"/>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8508" name="Freeform 38"/>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8509" name="Freeform 39"/>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8510" name="Freeform 40"/>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8511" name="Freeform 41"/>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8512" name="Freeform 42"/>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sp>
          <p:nvSpPr>
            <p:cNvPr id="18505" name="Rectangle 50"/>
            <p:cNvSpPr>
              <a:spLocks noChangeArrowheads="1"/>
            </p:cNvSpPr>
            <p:nvPr/>
          </p:nvSpPr>
          <p:spPr bwMode="auto">
            <a:xfrm>
              <a:off x="6588125" y="3284538"/>
              <a:ext cx="360363" cy="350837"/>
            </a:xfrm>
            <a:prstGeom prst="rect">
              <a:avLst/>
            </a:prstGeom>
            <a:solidFill>
              <a:srgbClr val="00FFCC"/>
            </a:solidFill>
            <a:ln w="9525">
              <a:solidFill>
                <a:schemeClr val="tx1"/>
              </a:solidFill>
              <a:miter lim="800000"/>
              <a:headEnd/>
              <a:tailEnd/>
            </a:ln>
          </p:spPr>
          <p:txBody>
            <a:bodyPr wrap="none" anchor="ctr"/>
            <a:lstStyle/>
            <a:p>
              <a:endParaRPr lang="en-US" sz="1800"/>
            </a:p>
          </p:txBody>
        </p:sp>
      </p:grpSp>
      <p:grpSp>
        <p:nvGrpSpPr>
          <p:cNvPr id="18439" name="Group 68"/>
          <p:cNvGrpSpPr>
            <a:grpSpLocks/>
          </p:cNvGrpSpPr>
          <p:nvPr/>
        </p:nvGrpSpPr>
        <p:grpSpPr bwMode="auto">
          <a:xfrm>
            <a:off x="874713" y="3806825"/>
            <a:ext cx="5967412" cy="1290638"/>
            <a:chOff x="916461" y="2879967"/>
            <a:chExt cx="6422552" cy="1915168"/>
          </a:xfrm>
        </p:grpSpPr>
        <p:sp>
          <p:nvSpPr>
            <p:cNvPr id="18441" name="Rectangle 3"/>
            <p:cNvSpPr>
              <a:spLocks noChangeArrowheads="1"/>
            </p:cNvSpPr>
            <p:nvPr/>
          </p:nvSpPr>
          <p:spPr bwMode="auto">
            <a:xfrm>
              <a:off x="3429000" y="3365500"/>
              <a:ext cx="360363" cy="350838"/>
            </a:xfrm>
            <a:prstGeom prst="rect">
              <a:avLst/>
            </a:prstGeom>
            <a:solidFill>
              <a:srgbClr val="00FFCC"/>
            </a:solidFill>
            <a:ln w="9525">
              <a:solidFill>
                <a:schemeClr val="tx1"/>
              </a:solidFill>
              <a:miter lim="800000"/>
              <a:headEnd/>
              <a:tailEnd/>
            </a:ln>
          </p:spPr>
          <p:txBody>
            <a:bodyPr wrap="none" anchor="ctr"/>
            <a:lstStyle/>
            <a:p>
              <a:endParaRPr lang="en-US" sz="1800"/>
            </a:p>
          </p:txBody>
        </p:sp>
        <p:grpSp>
          <p:nvGrpSpPr>
            <p:cNvPr id="18442" name="Group 5"/>
            <p:cNvGrpSpPr>
              <a:grpSpLocks/>
            </p:cNvGrpSpPr>
            <p:nvPr/>
          </p:nvGrpSpPr>
          <p:grpSpPr bwMode="auto">
            <a:xfrm>
              <a:off x="3700463" y="4292602"/>
              <a:ext cx="885825" cy="502533"/>
              <a:chOff x="1488" y="1872"/>
              <a:chExt cx="672" cy="424"/>
            </a:xfrm>
          </p:grpSpPr>
          <p:sp>
            <p:nvSpPr>
              <p:cNvPr id="18486" name="Rectangle 6"/>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18487" name="Line 7"/>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8488" name="Text Box 8"/>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c</a:t>
                </a:r>
                <a:endParaRPr lang="en-US" sz="1200">
                  <a:latin typeface="Times New Roman" pitchFamily="18" charset="0"/>
                </a:endParaRPr>
              </a:p>
            </p:txBody>
          </p:sp>
        </p:grpSp>
        <p:sp>
          <p:nvSpPr>
            <p:cNvPr id="18443" name="Line 9"/>
            <p:cNvSpPr>
              <a:spLocks noChangeShapeType="1"/>
            </p:cNvSpPr>
            <p:nvPr/>
          </p:nvSpPr>
          <p:spPr bwMode="auto">
            <a:xfrm>
              <a:off x="4397375" y="4519613"/>
              <a:ext cx="696913" cy="0"/>
            </a:xfrm>
            <a:prstGeom prst="line">
              <a:avLst/>
            </a:prstGeom>
            <a:noFill/>
            <a:ln w="28575">
              <a:solidFill>
                <a:schemeClr val="tx1"/>
              </a:solidFill>
              <a:round/>
              <a:headEnd/>
              <a:tailEnd type="triangle" w="med" len="med"/>
            </a:ln>
          </p:spPr>
          <p:txBody>
            <a:bodyPr wrap="none" anchor="ctr"/>
            <a:lstStyle/>
            <a:p>
              <a:endParaRPr lang="en-US"/>
            </a:p>
          </p:txBody>
        </p:sp>
        <p:grpSp>
          <p:nvGrpSpPr>
            <p:cNvPr id="18444" name="Group 10"/>
            <p:cNvGrpSpPr>
              <a:grpSpLocks/>
            </p:cNvGrpSpPr>
            <p:nvPr/>
          </p:nvGrpSpPr>
          <p:grpSpPr bwMode="auto">
            <a:xfrm>
              <a:off x="5076825" y="4292602"/>
              <a:ext cx="887413" cy="502533"/>
              <a:chOff x="1488" y="1872"/>
              <a:chExt cx="672" cy="424"/>
            </a:xfrm>
          </p:grpSpPr>
          <p:sp>
            <p:nvSpPr>
              <p:cNvPr id="18483" name="Rectangle 11"/>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18484" name="Line 12"/>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8485" name="Text Box 13"/>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d</a:t>
                </a:r>
                <a:endParaRPr lang="en-US" sz="1200">
                  <a:latin typeface="Times New Roman" pitchFamily="18" charset="0"/>
                </a:endParaRPr>
              </a:p>
            </p:txBody>
          </p:sp>
        </p:grpSp>
        <p:grpSp>
          <p:nvGrpSpPr>
            <p:cNvPr id="18445" name="Group 14"/>
            <p:cNvGrpSpPr>
              <a:grpSpLocks/>
            </p:cNvGrpSpPr>
            <p:nvPr/>
          </p:nvGrpSpPr>
          <p:grpSpPr bwMode="auto">
            <a:xfrm>
              <a:off x="6451600" y="4292602"/>
              <a:ext cx="887413" cy="502533"/>
              <a:chOff x="1488" y="1872"/>
              <a:chExt cx="672" cy="424"/>
            </a:xfrm>
          </p:grpSpPr>
          <p:sp>
            <p:nvSpPr>
              <p:cNvPr id="18480" name="Rectangle 15"/>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18481" name="Line 16"/>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8482" name="Text Box 17"/>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a</a:t>
                </a:r>
                <a:endParaRPr lang="en-US" sz="1200">
                  <a:latin typeface="Times New Roman" pitchFamily="18" charset="0"/>
                </a:endParaRPr>
              </a:p>
            </p:txBody>
          </p:sp>
        </p:grpSp>
        <p:sp>
          <p:nvSpPr>
            <p:cNvPr id="18446" name="Line 18"/>
            <p:cNvSpPr>
              <a:spLocks noChangeShapeType="1"/>
            </p:cNvSpPr>
            <p:nvPr/>
          </p:nvSpPr>
          <p:spPr bwMode="auto">
            <a:xfrm flipV="1">
              <a:off x="6896100" y="4348163"/>
              <a:ext cx="442913" cy="363537"/>
            </a:xfrm>
            <a:prstGeom prst="line">
              <a:avLst/>
            </a:prstGeom>
            <a:noFill/>
            <a:ln w="9525">
              <a:solidFill>
                <a:schemeClr val="tx1"/>
              </a:solidFill>
              <a:round/>
              <a:headEnd/>
              <a:tailEnd/>
            </a:ln>
          </p:spPr>
          <p:txBody>
            <a:bodyPr wrap="none" anchor="ctr"/>
            <a:lstStyle/>
            <a:p>
              <a:endParaRPr lang="en-US"/>
            </a:p>
          </p:txBody>
        </p:sp>
        <p:sp>
          <p:nvSpPr>
            <p:cNvPr id="18447" name="Text Box 19"/>
            <p:cNvSpPr txBox="1">
              <a:spLocks noChangeArrowheads="1"/>
            </p:cNvSpPr>
            <p:nvPr/>
          </p:nvSpPr>
          <p:spPr bwMode="auto">
            <a:xfrm>
              <a:off x="5867400" y="3213101"/>
              <a:ext cx="513926" cy="456727"/>
            </a:xfrm>
            <a:prstGeom prst="rect">
              <a:avLst/>
            </a:prstGeom>
            <a:noFill/>
            <a:ln w="9525">
              <a:noFill/>
              <a:miter lim="800000"/>
              <a:headEnd/>
              <a:tailEnd/>
            </a:ln>
          </p:spPr>
          <p:txBody>
            <a:bodyPr wrap="none">
              <a:spAutoFit/>
            </a:bodyPr>
            <a:lstStyle/>
            <a:p>
              <a:r>
                <a:rPr lang="en-US" sz="1400" b="1">
                  <a:latin typeface="Times New Roman" pitchFamily="18" charset="0"/>
                </a:rPr>
                <a:t>Tail</a:t>
              </a:r>
            </a:p>
          </p:txBody>
        </p:sp>
        <p:sp>
          <p:nvSpPr>
            <p:cNvPr id="18448" name="Text Box 20"/>
            <p:cNvSpPr txBox="1">
              <a:spLocks noChangeArrowheads="1"/>
            </p:cNvSpPr>
            <p:nvPr/>
          </p:nvSpPr>
          <p:spPr bwMode="auto">
            <a:xfrm>
              <a:off x="2627313" y="3213101"/>
              <a:ext cx="638612" cy="456727"/>
            </a:xfrm>
            <a:prstGeom prst="rect">
              <a:avLst/>
            </a:prstGeom>
            <a:noFill/>
            <a:ln w="9525">
              <a:noFill/>
              <a:miter lim="800000"/>
              <a:headEnd/>
              <a:tailEnd/>
            </a:ln>
          </p:spPr>
          <p:txBody>
            <a:bodyPr wrap="none">
              <a:spAutoFit/>
            </a:bodyPr>
            <a:lstStyle/>
            <a:p>
              <a:r>
                <a:rPr lang="en-US" sz="1400" b="1">
                  <a:latin typeface="Times New Roman" pitchFamily="18" charset="0"/>
                </a:rPr>
                <a:t>Head</a:t>
              </a:r>
            </a:p>
          </p:txBody>
        </p:sp>
        <p:sp>
          <p:nvSpPr>
            <p:cNvPr id="18449" name="Freeform 21"/>
            <p:cNvSpPr>
              <a:spLocks/>
            </p:cNvSpPr>
            <p:nvPr/>
          </p:nvSpPr>
          <p:spPr bwMode="auto">
            <a:xfrm>
              <a:off x="3657600" y="3643313"/>
              <a:ext cx="358775" cy="70167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chemeClr val="tx1"/>
              </a:solidFill>
              <a:round/>
              <a:headEnd/>
              <a:tailEnd type="triangle" w="med" len="med"/>
            </a:ln>
          </p:spPr>
          <p:txBody>
            <a:bodyPr/>
            <a:lstStyle/>
            <a:p>
              <a:endParaRPr lang="en-US"/>
            </a:p>
          </p:txBody>
        </p:sp>
        <p:grpSp>
          <p:nvGrpSpPr>
            <p:cNvPr id="18450" name="Group 22"/>
            <p:cNvGrpSpPr>
              <a:grpSpLocks/>
            </p:cNvGrpSpPr>
            <p:nvPr/>
          </p:nvGrpSpPr>
          <p:grpSpPr bwMode="auto">
            <a:xfrm>
              <a:off x="2401888" y="4289422"/>
              <a:ext cx="887412" cy="502269"/>
              <a:chOff x="1488" y="1870"/>
              <a:chExt cx="672" cy="423"/>
            </a:xfrm>
          </p:grpSpPr>
          <p:sp>
            <p:nvSpPr>
              <p:cNvPr id="18477" name="Rectangle 23"/>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18478" name="Line 24"/>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8479" name="Text Box 25"/>
              <p:cNvSpPr txBox="1">
                <a:spLocks noChangeArrowheads="1"/>
              </p:cNvSpPr>
              <p:nvPr/>
            </p:nvSpPr>
            <p:spPr bwMode="auto">
              <a:xfrm>
                <a:off x="1537" y="1870"/>
                <a:ext cx="238" cy="423"/>
              </a:xfrm>
              <a:prstGeom prst="rect">
                <a:avLst/>
              </a:prstGeom>
              <a:noFill/>
              <a:ln w="9525">
                <a:noFill/>
                <a:miter lim="800000"/>
                <a:headEnd/>
                <a:tailEnd/>
              </a:ln>
            </p:spPr>
            <p:txBody>
              <a:bodyPr>
                <a:spAutoFit/>
              </a:bodyPr>
              <a:lstStyle/>
              <a:p>
                <a:r>
                  <a:rPr lang="en-US" sz="1600" b="1">
                    <a:latin typeface="Times New Roman" pitchFamily="18" charset="0"/>
                  </a:rPr>
                  <a:t>b</a:t>
                </a:r>
                <a:endParaRPr lang="en-US" sz="1200">
                  <a:latin typeface="Times New Roman" pitchFamily="18" charset="0"/>
                </a:endParaRPr>
              </a:p>
            </p:txBody>
          </p:sp>
        </p:grpSp>
        <p:sp>
          <p:nvSpPr>
            <p:cNvPr id="18451" name="Line 27"/>
            <p:cNvSpPr>
              <a:spLocks noChangeShapeType="1"/>
            </p:cNvSpPr>
            <p:nvPr/>
          </p:nvSpPr>
          <p:spPr bwMode="auto">
            <a:xfrm flipV="1">
              <a:off x="3059113" y="4508500"/>
              <a:ext cx="658812" cy="0"/>
            </a:xfrm>
            <a:prstGeom prst="line">
              <a:avLst/>
            </a:prstGeom>
            <a:noFill/>
            <a:ln w="28575">
              <a:solidFill>
                <a:schemeClr val="tx1"/>
              </a:solidFill>
              <a:round/>
              <a:headEnd/>
              <a:tailEnd type="triangle" w="med" len="med"/>
            </a:ln>
          </p:spPr>
          <p:txBody>
            <a:bodyPr/>
            <a:lstStyle/>
            <a:p>
              <a:endParaRPr lang="en-US"/>
            </a:p>
          </p:txBody>
        </p:sp>
        <p:sp>
          <p:nvSpPr>
            <p:cNvPr id="18452" name="Line 28"/>
            <p:cNvSpPr>
              <a:spLocks noChangeShapeType="1"/>
            </p:cNvSpPr>
            <p:nvPr/>
          </p:nvSpPr>
          <p:spPr bwMode="auto">
            <a:xfrm flipV="1">
              <a:off x="5519738" y="4346575"/>
              <a:ext cx="444500" cy="363538"/>
            </a:xfrm>
            <a:prstGeom prst="line">
              <a:avLst/>
            </a:prstGeom>
            <a:noFill/>
            <a:ln w="9525">
              <a:solidFill>
                <a:schemeClr val="tx1"/>
              </a:solidFill>
              <a:round/>
              <a:headEnd/>
              <a:tailEnd/>
            </a:ln>
          </p:spPr>
          <p:txBody>
            <a:bodyPr wrap="none" anchor="ctr"/>
            <a:lstStyle/>
            <a:p>
              <a:endParaRPr lang="en-US"/>
            </a:p>
          </p:txBody>
        </p:sp>
        <p:sp>
          <p:nvSpPr>
            <p:cNvPr id="18453" name="Line 32"/>
            <p:cNvSpPr>
              <a:spLocks noChangeShapeType="1"/>
            </p:cNvSpPr>
            <p:nvPr/>
          </p:nvSpPr>
          <p:spPr bwMode="auto">
            <a:xfrm>
              <a:off x="5734050" y="4560888"/>
              <a:ext cx="696913" cy="0"/>
            </a:xfrm>
            <a:prstGeom prst="line">
              <a:avLst/>
            </a:prstGeom>
            <a:noFill/>
            <a:ln w="28575">
              <a:solidFill>
                <a:srgbClr val="FF0000"/>
              </a:solidFill>
              <a:round/>
              <a:headEnd/>
              <a:tailEnd type="triangle" w="med" len="med"/>
            </a:ln>
          </p:spPr>
          <p:txBody>
            <a:bodyPr wrap="none" anchor="ctr"/>
            <a:lstStyle/>
            <a:p>
              <a:endParaRPr lang="en-US"/>
            </a:p>
          </p:txBody>
        </p:sp>
        <p:sp>
          <p:nvSpPr>
            <p:cNvPr id="18454" name="Text Box 34"/>
            <p:cNvSpPr txBox="1">
              <a:spLocks noChangeArrowheads="1"/>
            </p:cNvSpPr>
            <p:nvPr/>
          </p:nvSpPr>
          <p:spPr bwMode="auto">
            <a:xfrm>
              <a:off x="916461" y="2879967"/>
              <a:ext cx="1701241" cy="456727"/>
            </a:xfrm>
            <a:prstGeom prst="rect">
              <a:avLst/>
            </a:prstGeom>
            <a:noFill/>
            <a:ln w="9525">
              <a:noFill/>
              <a:miter lim="800000"/>
              <a:headEnd/>
              <a:tailEnd/>
            </a:ln>
          </p:spPr>
          <p:txBody>
            <a:bodyPr wrap="none">
              <a:spAutoFit/>
            </a:bodyPr>
            <a:lstStyle/>
            <a:p>
              <a:r>
                <a:rPr lang="en-US" sz="1400" b="1">
                  <a:latin typeface="Courier" pitchFamily="49" charset="0"/>
                </a:rPr>
                <a:t>Enqueue(Q2,a)</a:t>
              </a:r>
            </a:p>
          </p:txBody>
        </p:sp>
        <p:grpSp>
          <p:nvGrpSpPr>
            <p:cNvPr id="18455" name="Group 44"/>
            <p:cNvGrpSpPr>
              <a:grpSpLocks/>
            </p:cNvGrpSpPr>
            <p:nvPr/>
          </p:nvGrpSpPr>
          <p:grpSpPr bwMode="auto">
            <a:xfrm>
              <a:off x="5940427" y="3716338"/>
              <a:ext cx="225425" cy="209550"/>
              <a:chOff x="2592" y="2208"/>
              <a:chExt cx="192" cy="192"/>
            </a:xfrm>
          </p:grpSpPr>
          <p:sp>
            <p:nvSpPr>
              <p:cNvPr id="18475" name="Line 45"/>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8476" name="Line 46"/>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8456" name="Freeform 47"/>
            <p:cNvSpPr>
              <a:spLocks/>
            </p:cNvSpPr>
            <p:nvPr/>
          </p:nvSpPr>
          <p:spPr bwMode="auto">
            <a:xfrm>
              <a:off x="6691313" y="3590925"/>
              <a:ext cx="58737" cy="754063"/>
            </a:xfrm>
            <a:custGeom>
              <a:avLst/>
              <a:gdLst>
                <a:gd name="T0" fmla="*/ 2147483647 w 272"/>
                <a:gd name="T1" fmla="*/ 0 h 908"/>
                <a:gd name="T2" fmla="*/ 2147483647 w 272"/>
                <a:gd name="T3" fmla="*/ 2147483647 h 908"/>
                <a:gd name="T4" fmla="*/ 0 w 272"/>
                <a:gd name="T5" fmla="*/ 2147483647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18457" name="Freeform 48"/>
            <p:cNvSpPr>
              <a:spLocks/>
            </p:cNvSpPr>
            <p:nvPr/>
          </p:nvSpPr>
          <p:spPr bwMode="auto">
            <a:xfrm>
              <a:off x="5734050" y="3590925"/>
              <a:ext cx="898525" cy="755650"/>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18458" name="Rectangle 50"/>
            <p:cNvSpPr>
              <a:spLocks noChangeArrowheads="1"/>
            </p:cNvSpPr>
            <p:nvPr/>
          </p:nvSpPr>
          <p:spPr bwMode="auto">
            <a:xfrm>
              <a:off x="6588125" y="3284538"/>
              <a:ext cx="360363" cy="350837"/>
            </a:xfrm>
            <a:prstGeom prst="rect">
              <a:avLst/>
            </a:prstGeom>
            <a:solidFill>
              <a:srgbClr val="00FFCC"/>
            </a:solidFill>
            <a:ln w="9525">
              <a:solidFill>
                <a:schemeClr val="tx1"/>
              </a:solidFill>
              <a:miter lim="800000"/>
              <a:headEnd/>
              <a:tailEnd/>
            </a:ln>
          </p:spPr>
          <p:txBody>
            <a:bodyPr wrap="none" anchor="ctr"/>
            <a:lstStyle/>
            <a:p>
              <a:endParaRPr lang="en-US" sz="1800"/>
            </a:p>
          </p:txBody>
        </p:sp>
        <p:grpSp>
          <p:nvGrpSpPr>
            <p:cNvPr id="18459" name="Group 51"/>
            <p:cNvGrpSpPr>
              <a:grpSpLocks/>
            </p:cNvGrpSpPr>
            <p:nvPr/>
          </p:nvGrpSpPr>
          <p:grpSpPr bwMode="auto">
            <a:xfrm>
              <a:off x="6723070" y="3060700"/>
              <a:ext cx="144463" cy="215900"/>
              <a:chOff x="2160" y="1548"/>
              <a:chExt cx="309" cy="441"/>
            </a:xfrm>
          </p:grpSpPr>
          <p:sp>
            <p:nvSpPr>
              <p:cNvPr id="18468" name="Freeform 5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8469" name="Freeform 5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8470" name="Freeform 5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8471" name="Freeform 5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8472" name="Freeform 5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8473" name="Freeform 57"/>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8474" name="Freeform 5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18460" name="Group 59"/>
            <p:cNvGrpSpPr>
              <a:grpSpLocks/>
            </p:cNvGrpSpPr>
            <p:nvPr/>
          </p:nvGrpSpPr>
          <p:grpSpPr bwMode="auto">
            <a:xfrm>
              <a:off x="5580070" y="4149725"/>
              <a:ext cx="144463" cy="215900"/>
              <a:chOff x="2160" y="1548"/>
              <a:chExt cx="309" cy="441"/>
            </a:xfrm>
          </p:grpSpPr>
          <p:sp>
            <p:nvSpPr>
              <p:cNvPr id="18461" name="Freeform 60"/>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8462" name="Freeform 61"/>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8463" name="Freeform 62"/>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8464" name="Freeform 63"/>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8465" name="Freeform 64"/>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8466" name="Freeform 65"/>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8467" name="Freeform 66"/>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sp>
        <p:nvSpPr>
          <p:cNvPr id="18440" name="Freeform 48"/>
          <p:cNvSpPr>
            <a:spLocks/>
          </p:cNvSpPr>
          <p:nvPr/>
        </p:nvSpPr>
        <p:spPr bwMode="auto">
          <a:xfrm>
            <a:off x="5357813" y="2428875"/>
            <a:ext cx="835025" cy="509588"/>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Title 928769"/>
          <p:cNvSpPr>
            <a:spLocks noGrp="1" noChangeArrowheads="1"/>
          </p:cNvSpPr>
          <p:nvPr>
            <p:ph type="title"/>
          </p:nvPr>
        </p:nvSpPr>
        <p:spPr>
          <a:xfrm>
            <a:off x="457200" y="833438"/>
            <a:ext cx="8229600" cy="1143000"/>
          </a:xfrm>
        </p:spPr>
        <p:txBody>
          <a:bodyPr anchor="t"/>
          <a:lstStyle/>
          <a:p>
            <a:pPr algn="l" fontAlgn="auto">
              <a:spcAft>
                <a:spcPts val="0"/>
              </a:spcAft>
              <a:defRPr/>
            </a:pPr>
            <a:r>
              <a:rPr lang="en-GB" sz="4800" dirty="0" smtClean="0">
                <a:latin typeface="+mn-lt"/>
                <a:ea typeface="+mj-ea"/>
              </a:rPr>
              <a:t>Atomic Memory Transactions</a:t>
            </a:r>
          </a:p>
        </p:txBody>
      </p:sp>
      <p:sp>
        <p:nvSpPr>
          <p:cNvPr id="56323" name="Rectangular Callout 928770"/>
          <p:cNvSpPr>
            <a:spLocks noChangeArrowheads="1"/>
          </p:cNvSpPr>
          <p:nvPr/>
        </p:nvSpPr>
        <p:spPr bwMode="auto">
          <a:xfrm>
            <a:off x="512763" y="2112963"/>
            <a:ext cx="8110537" cy="584200"/>
          </a:xfrm>
          <a:prstGeom prst="wedgeRectCallout">
            <a:avLst>
              <a:gd name="adj1" fmla="val -29995"/>
              <a:gd name="adj2" fmla="val -50352"/>
            </a:avLst>
          </a:prstGeom>
          <a:solidFill>
            <a:srgbClr val="FFFF00"/>
          </a:solidFill>
          <a:ln w="9525">
            <a:solidFill>
              <a:srgbClr val="FFFF00"/>
            </a:solidFill>
            <a:miter lim="800000"/>
            <a:headEnd/>
            <a:tailEnd/>
          </a:ln>
        </p:spPr>
        <p:txBody>
          <a:bodyPr>
            <a:spAutoFit/>
          </a:bodyPr>
          <a:lstStyle/>
          <a:p>
            <a:r>
              <a:rPr lang="en-US" altLang="zh-CN" sz="3200" b="1" dirty="0">
                <a:solidFill>
                  <a:srgbClr val="FF0000"/>
                </a:solidFill>
                <a:latin typeface="+mn-lt"/>
                <a:cs typeface="Courier New" charset="0"/>
              </a:rPr>
              <a:t>atomic </a:t>
            </a:r>
            <a:r>
              <a:rPr lang="en-US" altLang="zh-CN" sz="3200" b="1" dirty="0">
                <a:latin typeface="+mn-lt"/>
                <a:cs typeface="Courier New" charset="0"/>
              </a:rPr>
              <a:t>{...sequential code...}</a:t>
            </a:r>
          </a:p>
        </p:txBody>
      </p:sp>
      <p:sp>
        <p:nvSpPr>
          <p:cNvPr id="928772" name="Text Placeholder 928771"/>
          <p:cNvSpPr>
            <a:spLocks noGrp="1" noChangeArrowheads="1"/>
          </p:cNvSpPr>
          <p:nvPr>
            <p:ph type="body" idx="1"/>
          </p:nvPr>
        </p:nvSpPr>
        <p:spPr>
          <a:xfrm>
            <a:off x="330200" y="3098800"/>
            <a:ext cx="8634413" cy="3135313"/>
          </a:xfrm>
        </p:spPr>
        <p:txBody>
          <a:bodyPr>
            <a:normAutofit/>
          </a:bodyPr>
          <a:lstStyle/>
          <a:p>
            <a:pPr marL="358775" indent="-358775">
              <a:lnSpc>
                <a:spcPct val="90000"/>
              </a:lnSpc>
            </a:pPr>
            <a:r>
              <a:rPr lang="en-GB" sz="2400" dirty="0" smtClean="0"/>
              <a:t>To a first approximation, just write the sequential code, and wrap </a:t>
            </a:r>
            <a:r>
              <a:rPr lang="en-GB" sz="2400" b="1" dirty="0" smtClean="0">
                <a:solidFill>
                  <a:srgbClr val="FF0000"/>
                </a:solidFill>
              </a:rPr>
              <a:t>atomic</a:t>
            </a:r>
            <a:r>
              <a:rPr lang="en-GB" sz="2400" dirty="0" smtClean="0">
                <a:solidFill>
                  <a:srgbClr val="FF0000"/>
                </a:solidFill>
              </a:rPr>
              <a:t> </a:t>
            </a:r>
            <a:r>
              <a:rPr lang="en-GB" sz="2400" dirty="0" smtClean="0"/>
              <a:t>around it</a:t>
            </a:r>
          </a:p>
          <a:p>
            <a:pPr marL="358775" indent="-358775">
              <a:lnSpc>
                <a:spcPct val="90000"/>
              </a:lnSpc>
            </a:pPr>
            <a:r>
              <a:rPr lang="en-GB" sz="2400" dirty="0" smtClean="0"/>
              <a:t>All-or-nothing semantics: </a:t>
            </a:r>
            <a:r>
              <a:rPr lang="en-GB" sz="2400" b="1" dirty="0" smtClean="0">
                <a:solidFill>
                  <a:srgbClr val="FF0000"/>
                </a:solidFill>
              </a:rPr>
              <a:t>Atomic</a:t>
            </a:r>
            <a:r>
              <a:rPr lang="en-GB" sz="2400" dirty="0" smtClean="0">
                <a:solidFill>
                  <a:srgbClr val="FF0000"/>
                </a:solidFill>
              </a:rPr>
              <a:t> </a:t>
            </a:r>
            <a:r>
              <a:rPr lang="en-GB" sz="2400" dirty="0" smtClean="0"/>
              <a:t>commit</a:t>
            </a:r>
          </a:p>
          <a:p>
            <a:pPr marL="358775" indent="-358775">
              <a:lnSpc>
                <a:spcPct val="90000"/>
              </a:lnSpc>
            </a:pPr>
            <a:r>
              <a:rPr lang="en-GB" sz="2400" dirty="0" smtClean="0"/>
              <a:t>Atomic block executes in </a:t>
            </a:r>
            <a:r>
              <a:rPr lang="en-GB" sz="2400" b="1" dirty="0" smtClean="0">
                <a:solidFill>
                  <a:srgbClr val="FF0000"/>
                </a:solidFill>
              </a:rPr>
              <a:t>Isolation</a:t>
            </a:r>
          </a:p>
          <a:p>
            <a:pPr marL="358775" indent="-358775">
              <a:lnSpc>
                <a:spcPct val="90000"/>
              </a:lnSpc>
            </a:pPr>
            <a:r>
              <a:rPr lang="en-GB" sz="2400" dirty="0" smtClean="0"/>
              <a:t>Cannot deadlock (there are no locks!)</a:t>
            </a:r>
          </a:p>
          <a:p>
            <a:pPr marL="358775" indent="-358775">
              <a:lnSpc>
                <a:spcPct val="90000"/>
              </a:lnSpc>
            </a:pPr>
            <a:r>
              <a:rPr lang="en-GB" sz="2400" dirty="0" smtClean="0"/>
              <a:t>Atomicity makes error recovery easy </a:t>
            </a:r>
            <a:br>
              <a:rPr lang="en-GB" sz="2400" dirty="0" smtClean="0"/>
            </a:br>
            <a:r>
              <a:rPr lang="en-GB" sz="2400" dirty="0" smtClean="0"/>
              <a:t>(e.g. throw exception inside </a:t>
            </a:r>
            <a:r>
              <a:rPr lang="en-GB" sz="2400" b="1" dirty="0" smtClean="0"/>
              <a:t>sequential </a:t>
            </a:r>
            <a:r>
              <a:rPr lang="en-GB" sz="2400" dirty="0" smtClean="0"/>
              <a:t>code)</a:t>
            </a:r>
          </a:p>
        </p:txBody>
      </p:sp>
      <p:sp>
        <p:nvSpPr>
          <p:cNvPr id="56325" name="Rounded Rectangular Callout 928772"/>
          <p:cNvSpPr>
            <a:spLocks noChangeArrowheads="1"/>
          </p:cNvSpPr>
          <p:nvPr/>
        </p:nvSpPr>
        <p:spPr bwMode="auto">
          <a:xfrm>
            <a:off x="6850484" y="1844824"/>
            <a:ext cx="2016125" cy="1328023"/>
          </a:xfrm>
          <a:prstGeom prst="wedgeRoundRectCallout">
            <a:avLst>
              <a:gd name="adj1" fmla="val -116619"/>
              <a:gd name="adj2" fmla="val 3162"/>
              <a:gd name="adj3" fmla="val 16667"/>
            </a:avLst>
          </a:prstGeom>
          <a:solidFill>
            <a:schemeClr val="accent1"/>
          </a:solidFill>
          <a:ln w="9525">
            <a:solidFill>
              <a:schemeClr val="tx1"/>
            </a:solidFill>
            <a:miter lim="800000"/>
            <a:headEnd/>
            <a:tailEnd/>
          </a:ln>
        </p:spPr>
        <p:txBody>
          <a:bodyPr>
            <a:spAutoFit/>
          </a:bodyPr>
          <a:lstStyle/>
          <a:p>
            <a:pPr algn="ctr"/>
            <a:r>
              <a:rPr lang="en-GB" dirty="0">
                <a:latin typeface="+mn-lt"/>
              </a:rPr>
              <a:t>Like database transactions</a:t>
            </a:r>
          </a:p>
        </p:txBody>
      </p:sp>
      <p:sp>
        <p:nvSpPr>
          <p:cNvPr id="56326" name="Rounded Rectangular Callout 928773"/>
          <p:cNvSpPr>
            <a:spLocks noChangeArrowheads="1"/>
          </p:cNvSpPr>
          <p:nvPr/>
        </p:nvSpPr>
        <p:spPr bwMode="auto">
          <a:xfrm>
            <a:off x="7524750" y="4814888"/>
            <a:ext cx="1295400" cy="647700"/>
          </a:xfrm>
          <a:prstGeom prst="wedgeRoundRectCallout">
            <a:avLst>
              <a:gd name="adj1" fmla="val -143259"/>
              <a:gd name="adj2" fmla="val -86454"/>
              <a:gd name="adj3" fmla="val 16667"/>
            </a:avLst>
          </a:prstGeom>
          <a:solidFill>
            <a:schemeClr val="accent1"/>
          </a:solidFill>
          <a:ln w="9525">
            <a:solidFill>
              <a:schemeClr val="tx1"/>
            </a:solidFill>
            <a:miter lim="800000"/>
            <a:headEnd/>
            <a:tailEnd/>
          </a:ln>
        </p:spPr>
        <p:txBody>
          <a:bodyPr>
            <a:spAutoFit/>
          </a:bodyPr>
          <a:lstStyle/>
          <a:p>
            <a:pPr algn="ctr"/>
            <a:r>
              <a:rPr lang="en-GB" sz="3200">
                <a:solidFill>
                  <a:schemeClr val="bg1"/>
                </a:solidFill>
                <a:latin typeface="+mn-lt"/>
              </a:rPr>
              <a:t>A</a:t>
            </a:r>
            <a:r>
              <a:rPr lang="en-GB" sz="2400">
                <a:solidFill>
                  <a:schemeClr val="bg1"/>
                </a:solidFill>
                <a:latin typeface="+mn-lt"/>
              </a:rPr>
              <a:t>C</a:t>
            </a:r>
            <a:r>
              <a:rPr lang="en-GB" sz="3200">
                <a:solidFill>
                  <a:schemeClr val="bg1"/>
                </a:solidFill>
                <a:latin typeface="+mn-lt"/>
              </a:rPr>
              <a:t>I</a:t>
            </a:r>
            <a:r>
              <a:rPr lang="en-GB" sz="2400">
                <a:solidFill>
                  <a:schemeClr val="bg1"/>
                </a:solidFill>
                <a:latin typeface="+mn-lt"/>
              </a:rPr>
              <a:t>D</a:t>
            </a:r>
          </a:p>
        </p:txBody>
      </p:sp>
    </p:spTree>
    <p:extLst>
      <p:ext uri="{BB962C8B-B14F-4D97-AF65-F5344CB8AC3E}">
        <p14:creationId xmlns:p14="http://schemas.microsoft.com/office/powerpoint/2010/main" val="3611358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36193"/>
          <p:cNvSpPr>
            <a:spLocks noGrp="1" noChangeArrowheads="1"/>
          </p:cNvSpPr>
          <p:nvPr>
            <p:ph type="title"/>
          </p:nvPr>
        </p:nvSpPr>
        <p:spPr/>
        <p:txBody>
          <a:bodyPr/>
          <a:lstStyle/>
          <a:p>
            <a:pPr algn="l" fontAlgn="auto">
              <a:spcAft>
                <a:spcPts val="0"/>
              </a:spcAft>
              <a:defRPr/>
            </a:pPr>
            <a:r>
              <a:rPr lang="en-GB" dirty="0" smtClean="0">
                <a:latin typeface="+mn-lt"/>
                <a:ea typeface="+mj-ea"/>
              </a:rPr>
              <a:t>How does it work?</a:t>
            </a:r>
          </a:p>
        </p:txBody>
      </p:sp>
      <p:sp>
        <p:nvSpPr>
          <p:cNvPr id="58371" name="Text Placeholder 136194"/>
          <p:cNvSpPr>
            <a:spLocks noGrp="1" noChangeArrowheads="1"/>
          </p:cNvSpPr>
          <p:nvPr>
            <p:ph type="body" idx="1"/>
          </p:nvPr>
        </p:nvSpPr>
        <p:spPr>
          <a:xfrm>
            <a:off x="457200" y="2530475"/>
            <a:ext cx="8229600" cy="3889375"/>
          </a:xfrm>
        </p:spPr>
        <p:txBody>
          <a:bodyPr/>
          <a:lstStyle/>
          <a:p>
            <a:pPr marL="358775" indent="-358775">
              <a:buFontTx/>
              <a:buNone/>
            </a:pPr>
            <a:r>
              <a:rPr lang="en-GB" sz="2400" dirty="0" smtClean="0"/>
              <a:t>One possibility:</a:t>
            </a:r>
          </a:p>
          <a:p>
            <a:pPr marL="358775" indent="-358775"/>
            <a:r>
              <a:rPr lang="en-GB" sz="2400" dirty="0" smtClean="0"/>
              <a:t>Execute &lt;code&gt; without taking any locks.</a:t>
            </a:r>
          </a:p>
          <a:p>
            <a:pPr marL="358775" indent="-358775"/>
            <a:r>
              <a:rPr lang="en-GB" sz="2400" dirty="0" smtClean="0"/>
              <a:t>Log each read and write in &lt;code&gt; to a    thread-local transaction log.</a:t>
            </a:r>
          </a:p>
          <a:p>
            <a:pPr marL="358775" indent="-358775"/>
            <a:r>
              <a:rPr lang="en-GB" sz="2400" dirty="0" smtClean="0"/>
              <a:t>Writes go to the log only, not to memory.</a:t>
            </a:r>
          </a:p>
          <a:p>
            <a:pPr marL="358775" indent="-358775"/>
            <a:r>
              <a:rPr lang="en-GB" sz="2400" dirty="0" smtClean="0"/>
              <a:t>At the end, the transaction validates the log. </a:t>
            </a:r>
          </a:p>
          <a:p>
            <a:pPr marL="677863" lvl="1" indent="-358775"/>
            <a:r>
              <a:rPr lang="en-GB" sz="2000" dirty="0" smtClean="0"/>
              <a:t>If valid, atomically </a:t>
            </a:r>
            <a:r>
              <a:rPr lang="en-GB" sz="2000" b="1" dirty="0" smtClean="0"/>
              <a:t>commits changes</a:t>
            </a:r>
            <a:r>
              <a:rPr lang="en-GB" sz="2000" dirty="0" smtClean="0"/>
              <a:t> to memory.</a:t>
            </a:r>
          </a:p>
          <a:p>
            <a:pPr marL="677863" lvl="1" indent="-358775"/>
            <a:r>
              <a:rPr lang="en-GB" sz="2000" dirty="0" smtClean="0"/>
              <a:t>If not valid, re-runs from the beginning, discarding changes.</a:t>
            </a:r>
          </a:p>
        </p:txBody>
      </p:sp>
      <p:sp>
        <p:nvSpPr>
          <p:cNvPr id="58372" name="Rounded Rectangle 136195"/>
          <p:cNvSpPr>
            <a:spLocks noChangeArrowheads="1"/>
          </p:cNvSpPr>
          <p:nvPr/>
        </p:nvSpPr>
        <p:spPr bwMode="auto">
          <a:xfrm>
            <a:off x="6756400" y="165100"/>
            <a:ext cx="2232025" cy="1055688"/>
          </a:xfrm>
          <a:prstGeom prst="roundRect">
            <a:avLst>
              <a:gd name="adj" fmla="val 16667"/>
            </a:avLst>
          </a:prstGeom>
          <a:solidFill>
            <a:schemeClr val="accent1"/>
          </a:solidFill>
          <a:ln w="9525">
            <a:solidFill>
              <a:schemeClr val="tx1"/>
            </a:solidFill>
            <a:round/>
            <a:headEnd/>
            <a:tailEnd/>
          </a:ln>
        </p:spPr>
        <p:txBody>
          <a:bodyPr wrap="none" anchor="ctr">
            <a:spAutoFit/>
          </a:bodyPr>
          <a:lstStyle/>
          <a:p>
            <a:pPr algn="ctr"/>
            <a:r>
              <a:rPr lang="en-GB" sz="2800">
                <a:solidFill>
                  <a:srgbClr val="000000"/>
                </a:solidFill>
                <a:latin typeface="+mn-lt"/>
              </a:rPr>
              <a:t>Optimistic </a:t>
            </a:r>
            <a:br>
              <a:rPr lang="en-GB" sz="2800">
                <a:solidFill>
                  <a:srgbClr val="000000"/>
                </a:solidFill>
                <a:latin typeface="+mn-lt"/>
              </a:rPr>
            </a:br>
            <a:r>
              <a:rPr lang="en-GB" sz="2800">
                <a:solidFill>
                  <a:srgbClr val="000000"/>
                </a:solidFill>
                <a:latin typeface="+mn-lt"/>
              </a:rPr>
              <a:t>concurrency</a:t>
            </a:r>
          </a:p>
        </p:txBody>
      </p:sp>
      <p:sp>
        <p:nvSpPr>
          <p:cNvPr id="58373" name="Rectangular Callout 5"/>
          <p:cNvSpPr>
            <a:spLocks noChangeArrowheads="1"/>
          </p:cNvSpPr>
          <p:nvPr/>
        </p:nvSpPr>
        <p:spPr bwMode="auto">
          <a:xfrm>
            <a:off x="500063" y="1643063"/>
            <a:ext cx="6637337" cy="646112"/>
          </a:xfrm>
          <a:prstGeom prst="wedgeRectCallout">
            <a:avLst>
              <a:gd name="adj1" fmla="val -27773"/>
              <a:gd name="adj2" fmla="val -5097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dirty="0">
                <a:solidFill>
                  <a:srgbClr val="FF0000"/>
                </a:solidFill>
                <a:latin typeface="+mn-lt"/>
                <a:cs typeface="Courier New" charset="0"/>
              </a:rPr>
              <a:t>atomic </a:t>
            </a:r>
            <a:r>
              <a:rPr lang="en-US" altLang="zh-CN" sz="3600" b="1" dirty="0">
                <a:latin typeface="+mn-lt"/>
                <a:cs typeface="Courier New" charset="0"/>
              </a:rPr>
              <a:t>{... &lt;code&gt; ...}</a:t>
            </a:r>
          </a:p>
        </p:txBody>
      </p:sp>
      <p:sp>
        <p:nvSpPr>
          <p:cNvPr id="6" name="Vertical Scroll 5"/>
          <p:cNvSpPr/>
          <p:nvPr/>
        </p:nvSpPr>
        <p:spPr>
          <a:xfrm flipH="1">
            <a:off x="7380312" y="3861048"/>
            <a:ext cx="1270000" cy="124142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r>
              <a:rPr lang="en-US" altLang="zh-CN" sz="1200">
                <a:solidFill>
                  <a:schemeClr val="bg1"/>
                </a:solidFill>
                <a:ea typeface="ＭＳ Ｐゴシック" charset="-128"/>
              </a:rPr>
              <a:t>read y;</a:t>
            </a:r>
          </a:p>
          <a:p>
            <a:pPr algn="ctr"/>
            <a:r>
              <a:rPr lang="en-US" altLang="zh-CN" sz="1200">
                <a:solidFill>
                  <a:schemeClr val="bg1"/>
                </a:solidFill>
                <a:ea typeface="ＭＳ Ｐゴシック" charset="-128"/>
              </a:rPr>
              <a:t>read z;</a:t>
            </a:r>
          </a:p>
          <a:p>
            <a:pPr algn="ctr"/>
            <a:r>
              <a:rPr lang="en-US" altLang="zh-CN" sz="1200">
                <a:solidFill>
                  <a:schemeClr val="bg1"/>
                </a:solidFill>
                <a:ea typeface="ＭＳ Ｐゴシック" charset="-128"/>
              </a:rPr>
              <a:t>write 10 x;</a:t>
            </a:r>
          </a:p>
          <a:p>
            <a:pPr algn="ctr"/>
            <a:r>
              <a:rPr lang="en-US" altLang="zh-CN" sz="1200">
                <a:solidFill>
                  <a:schemeClr val="bg1"/>
                </a:solidFill>
                <a:ea typeface="ＭＳ Ｐゴシック" charset="-128"/>
              </a:rPr>
              <a:t>write 42 z;</a:t>
            </a:r>
          </a:p>
          <a:p>
            <a:pPr algn="ctr"/>
            <a:r>
              <a:rPr lang="en-US" altLang="zh-CN" sz="1200">
                <a:solidFill>
                  <a:schemeClr val="bg1"/>
                </a:solidFill>
                <a:ea typeface="ＭＳ Ｐゴシック" charset="-128"/>
              </a:rPr>
              <a:t>…</a:t>
            </a:r>
          </a:p>
        </p:txBody>
      </p:sp>
    </p:spTree>
    <p:extLst>
      <p:ext uri="{BB962C8B-B14F-4D97-AF65-F5344CB8AC3E}">
        <p14:creationId xmlns:p14="http://schemas.microsoft.com/office/powerpoint/2010/main" val="140838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38"/>
            <a:ext cx="8229600" cy="754062"/>
          </a:xfrm>
        </p:spPr>
        <p:txBody>
          <a:bodyPr/>
          <a:lstStyle/>
          <a:p>
            <a:pPr fontAlgn="auto">
              <a:spcAft>
                <a:spcPts val="0"/>
              </a:spcAft>
              <a:defRPr/>
            </a:pPr>
            <a:r>
              <a:rPr lang="en-US" dirty="0" smtClean="0">
                <a:ea typeface="+mj-ea"/>
              </a:rPr>
              <a:t>STM in Mainstream Languages</a:t>
            </a:r>
            <a:endParaRPr lang="en-US" dirty="0">
              <a:ea typeface="+mj-ea"/>
            </a:endParaRPr>
          </a:p>
        </p:txBody>
      </p:sp>
      <p:sp>
        <p:nvSpPr>
          <p:cNvPr id="109571" name="Text Placeholder 2"/>
          <p:cNvSpPr>
            <a:spLocks noGrp="1"/>
          </p:cNvSpPr>
          <p:nvPr>
            <p:ph type="body" idx="1"/>
          </p:nvPr>
        </p:nvSpPr>
        <p:spPr>
          <a:xfrm>
            <a:off x="457200" y="1028700"/>
            <a:ext cx="8229600" cy="4708525"/>
          </a:xfrm>
        </p:spPr>
        <p:txBody>
          <a:bodyPr/>
          <a:lstStyle/>
          <a:p>
            <a:r>
              <a:rPr lang="en-US" altLang="zh-CN" sz="2800" dirty="0" smtClean="0">
                <a:latin typeface="+mn-ea"/>
              </a:rPr>
              <a:t>There are similar proposals for adding STM to Java and other </a:t>
            </a:r>
            <a:r>
              <a:rPr lang="en-US" altLang="zh-CN" sz="2800" dirty="0" smtClean="0"/>
              <a:t>mainstream</a:t>
            </a:r>
            <a:r>
              <a:rPr lang="en-US" altLang="zh-CN" sz="2800" dirty="0" smtClean="0">
                <a:latin typeface="Chalkboard" charset="0"/>
              </a:rPr>
              <a:t> </a:t>
            </a:r>
            <a:r>
              <a:rPr lang="en-US" altLang="zh-CN" sz="2800" dirty="0" smtClean="0"/>
              <a:t>languages</a:t>
            </a:r>
            <a:r>
              <a:rPr lang="en-US" altLang="zh-CN" sz="2800" dirty="0" smtClean="0">
                <a:latin typeface="Chalkboard" charset="0"/>
              </a:rPr>
              <a:t>.</a:t>
            </a:r>
          </a:p>
        </p:txBody>
      </p:sp>
      <p:sp>
        <p:nvSpPr>
          <p:cNvPr id="109572" name="Rectangle 4"/>
          <p:cNvSpPr>
            <a:spLocks noChangeArrowheads="1"/>
          </p:cNvSpPr>
          <p:nvPr/>
        </p:nvSpPr>
        <p:spPr bwMode="auto">
          <a:xfrm>
            <a:off x="827584" y="2060848"/>
            <a:ext cx="7721600" cy="452431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dirty="0">
                <a:latin typeface="Courier New" charset="0"/>
                <a:cs typeface="Courier New" charset="0"/>
              </a:rPr>
              <a:t>class Account { </a:t>
            </a:r>
          </a:p>
          <a:p>
            <a:r>
              <a:rPr lang="en-US" altLang="zh-CN" sz="1800" b="1" dirty="0">
                <a:latin typeface="Courier New" charset="0"/>
                <a:cs typeface="Courier New" charset="0"/>
              </a:rPr>
              <a:t>  float balance; </a:t>
            </a:r>
          </a:p>
          <a:p>
            <a:r>
              <a:rPr lang="en-US" altLang="zh-CN" sz="1800" b="1" dirty="0">
                <a:latin typeface="Courier New" charset="0"/>
                <a:cs typeface="Courier New" charset="0"/>
              </a:rPr>
              <a:t>  void deposit(float </a:t>
            </a:r>
            <a:r>
              <a:rPr lang="en-US" altLang="zh-CN" sz="1800" b="1" dirty="0" err="1">
                <a:latin typeface="Courier New" charset="0"/>
                <a:cs typeface="Courier New" charset="0"/>
              </a:rPr>
              <a:t>amt</a:t>
            </a:r>
            <a:r>
              <a:rPr lang="en-US" altLang="zh-CN" sz="1800" b="1" dirty="0">
                <a:latin typeface="Courier New" charset="0"/>
                <a:cs typeface="Courier New" charset="0"/>
              </a:rPr>
              <a:t>) { </a:t>
            </a:r>
          </a:p>
          <a:p>
            <a:r>
              <a:rPr lang="en-US" altLang="zh-CN" sz="1800" b="1" dirty="0">
                <a:latin typeface="Courier New" charset="0"/>
                <a:cs typeface="Courier New" charset="0"/>
              </a:rPr>
              <a:t>    </a:t>
            </a:r>
            <a:r>
              <a:rPr lang="en-US" altLang="zh-CN" sz="1800" b="1" dirty="0">
                <a:solidFill>
                  <a:srgbClr val="FF0000"/>
                </a:solidFill>
                <a:latin typeface="Courier New" charset="0"/>
                <a:cs typeface="Courier New" charset="0"/>
              </a:rPr>
              <a:t>atomic</a:t>
            </a:r>
            <a:r>
              <a:rPr lang="en-US" altLang="zh-CN" sz="1800" b="1" dirty="0">
                <a:latin typeface="Courier New" charset="0"/>
                <a:cs typeface="Courier New" charset="0"/>
              </a:rPr>
              <a:t> { balance += </a:t>
            </a:r>
            <a:r>
              <a:rPr lang="en-US" altLang="zh-CN" sz="1800" b="1" dirty="0" err="1">
                <a:latin typeface="Courier New" charset="0"/>
                <a:cs typeface="Courier New" charset="0"/>
              </a:rPr>
              <a:t>amt</a:t>
            </a:r>
            <a:r>
              <a:rPr lang="en-US" altLang="zh-CN" sz="1800" b="1" dirty="0">
                <a:latin typeface="Courier New" charset="0"/>
                <a:cs typeface="Courier New" charset="0"/>
              </a:rPr>
              <a:t>; } </a:t>
            </a:r>
          </a:p>
          <a:p>
            <a:r>
              <a:rPr lang="en-US" altLang="zh-CN" sz="1800" b="1" dirty="0">
                <a:latin typeface="Courier New" charset="0"/>
                <a:cs typeface="Courier New" charset="0"/>
              </a:rPr>
              <a:t>  } </a:t>
            </a:r>
          </a:p>
          <a:p>
            <a:r>
              <a:rPr lang="en-US" altLang="zh-CN" sz="1800" b="1" dirty="0">
                <a:latin typeface="Courier New" charset="0"/>
                <a:cs typeface="Courier New" charset="0"/>
              </a:rPr>
              <a:t>  void withdraw(float </a:t>
            </a:r>
            <a:r>
              <a:rPr lang="en-US" altLang="zh-CN" sz="1800" b="1" dirty="0" err="1">
                <a:latin typeface="Courier New" charset="0"/>
                <a:cs typeface="Courier New" charset="0"/>
              </a:rPr>
              <a:t>amt</a:t>
            </a:r>
            <a:r>
              <a:rPr lang="en-US" altLang="zh-CN" sz="1800" b="1" dirty="0">
                <a:latin typeface="Courier New" charset="0"/>
                <a:cs typeface="Courier New" charset="0"/>
              </a:rPr>
              <a:t>) { </a:t>
            </a:r>
          </a:p>
          <a:p>
            <a:r>
              <a:rPr lang="en-US" altLang="zh-CN" sz="1800" b="1" dirty="0">
                <a:latin typeface="Courier New" charset="0"/>
                <a:cs typeface="Courier New" charset="0"/>
              </a:rPr>
              <a:t>    </a:t>
            </a:r>
            <a:r>
              <a:rPr lang="en-US" altLang="zh-CN" sz="1800" b="1" dirty="0">
                <a:solidFill>
                  <a:srgbClr val="FF0000"/>
                </a:solidFill>
                <a:latin typeface="Courier New" charset="0"/>
                <a:cs typeface="Courier New" charset="0"/>
              </a:rPr>
              <a:t>atomic</a:t>
            </a:r>
            <a:r>
              <a:rPr lang="en-US" altLang="zh-CN" sz="1800" b="1" dirty="0">
                <a:latin typeface="Courier New" charset="0"/>
                <a:cs typeface="Courier New" charset="0"/>
              </a:rPr>
              <a:t> { </a:t>
            </a:r>
          </a:p>
          <a:p>
            <a:r>
              <a:rPr lang="en-US" altLang="zh-CN" sz="1800" b="1" dirty="0">
                <a:latin typeface="Courier New" charset="0"/>
                <a:cs typeface="Courier New" charset="0"/>
              </a:rPr>
              <a:t>      if(balance &lt; </a:t>
            </a:r>
            <a:r>
              <a:rPr lang="en-US" altLang="zh-CN" sz="1800" b="1" dirty="0" err="1">
                <a:latin typeface="Courier New" charset="0"/>
                <a:cs typeface="Courier New" charset="0"/>
              </a:rPr>
              <a:t>amt</a:t>
            </a:r>
            <a:r>
              <a:rPr lang="en-US" altLang="zh-CN" sz="1800" b="1" dirty="0">
                <a:latin typeface="Courier New" charset="0"/>
                <a:cs typeface="Courier New" charset="0"/>
              </a:rPr>
              <a:t>) throw new </a:t>
            </a:r>
            <a:r>
              <a:rPr lang="en-US" altLang="zh-CN" sz="1800" b="1" dirty="0" err="1">
                <a:latin typeface="Courier New" charset="0"/>
                <a:cs typeface="Courier New" charset="0"/>
              </a:rPr>
              <a:t>OutOfMoneyError</a:t>
            </a:r>
            <a:r>
              <a:rPr lang="en-US" altLang="zh-CN" sz="1800" b="1" dirty="0">
                <a:latin typeface="Courier New" charset="0"/>
                <a:cs typeface="Courier New" charset="0"/>
              </a:rPr>
              <a:t>(); </a:t>
            </a:r>
          </a:p>
          <a:p>
            <a:r>
              <a:rPr lang="en-US" altLang="zh-CN" sz="1800" b="1" dirty="0">
                <a:latin typeface="Courier New" charset="0"/>
                <a:cs typeface="Courier New" charset="0"/>
              </a:rPr>
              <a:t>      balance -= </a:t>
            </a:r>
            <a:r>
              <a:rPr lang="en-US" altLang="zh-CN" sz="1800" b="1" dirty="0" err="1">
                <a:latin typeface="Courier New" charset="0"/>
                <a:cs typeface="Courier New" charset="0"/>
              </a:rPr>
              <a:t>amt</a:t>
            </a:r>
            <a:r>
              <a:rPr lang="en-US" altLang="zh-CN" sz="1800" b="1" dirty="0">
                <a:latin typeface="Courier New" charset="0"/>
                <a:cs typeface="Courier New" charset="0"/>
              </a:rPr>
              <a:t>;  }</a:t>
            </a:r>
          </a:p>
          <a:p>
            <a:r>
              <a:rPr lang="en-US" altLang="zh-CN" sz="1800" b="1" dirty="0">
                <a:latin typeface="Courier New" charset="0"/>
                <a:cs typeface="Courier New" charset="0"/>
              </a:rPr>
              <a:t>  }</a:t>
            </a:r>
          </a:p>
          <a:p>
            <a:r>
              <a:rPr lang="en-US" altLang="zh-CN" sz="1800" b="1" dirty="0">
                <a:latin typeface="Courier New" charset="0"/>
                <a:cs typeface="Courier New" charset="0"/>
              </a:rPr>
              <a:t>  void transfer(Acct other, float </a:t>
            </a:r>
            <a:r>
              <a:rPr lang="en-US" altLang="zh-CN" sz="1800" b="1" dirty="0" err="1">
                <a:latin typeface="Courier New" charset="0"/>
                <a:cs typeface="Courier New" charset="0"/>
              </a:rPr>
              <a:t>amt</a:t>
            </a:r>
            <a:r>
              <a:rPr lang="en-US" altLang="zh-CN" sz="1800" b="1" dirty="0">
                <a:latin typeface="Courier New" charset="0"/>
                <a:cs typeface="Courier New" charset="0"/>
              </a:rPr>
              <a:t>) { </a:t>
            </a:r>
          </a:p>
          <a:p>
            <a:r>
              <a:rPr lang="en-US" altLang="zh-CN" sz="1800" b="1" dirty="0">
                <a:latin typeface="Courier New" charset="0"/>
                <a:cs typeface="Courier New" charset="0"/>
              </a:rPr>
              <a:t>    </a:t>
            </a:r>
            <a:r>
              <a:rPr lang="en-US" altLang="zh-CN" sz="1800" b="1" dirty="0">
                <a:solidFill>
                  <a:srgbClr val="FF0000"/>
                </a:solidFill>
                <a:latin typeface="Courier New" charset="0"/>
                <a:cs typeface="Courier New" charset="0"/>
              </a:rPr>
              <a:t>atomic</a:t>
            </a:r>
            <a:r>
              <a:rPr lang="en-US" altLang="zh-CN" sz="1800" b="1" dirty="0">
                <a:latin typeface="Courier New" charset="0"/>
                <a:cs typeface="Courier New" charset="0"/>
              </a:rPr>
              <a:t> {  // Can compose withdraw and deposit.</a:t>
            </a:r>
          </a:p>
          <a:p>
            <a:r>
              <a:rPr lang="en-US" altLang="zh-CN" sz="1800" b="1" dirty="0">
                <a:latin typeface="Courier New" charset="0"/>
                <a:cs typeface="Courier New" charset="0"/>
              </a:rPr>
              <a:t>      </a:t>
            </a:r>
            <a:r>
              <a:rPr lang="en-US" altLang="zh-CN" sz="1800" b="1" dirty="0" err="1">
                <a:latin typeface="Courier New" charset="0"/>
                <a:cs typeface="Courier New" charset="0"/>
              </a:rPr>
              <a:t>other.withdraw</a:t>
            </a:r>
            <a:r>
              <a:rPr lang="en-US" altLang="zh-CN" sz="1800" b="1" dirty="0">
                <a:latin typeface="Courier New" charset="0"/>
                <a:cs typeface="Courier New" charset="0"/>
              </a:rPr>
              <a:t>(</a:t>
            </a:r>
            <a:r>
              <a:rPr lang="en-US" altLang="zh-CN" sz="1800" b="1" dirty="0" err="1">
                <a:latin typeface="Courier New" charset="0"/>
                <a:cs typeface="Courier New" charset="0"/>
              </a:rPr>
              <a:t>amt</a:t>
            </a:r>
            <a:r>
              <a:rPr lang="en-US" altLang="zh-CN" sz="1800" b="1" dirty="0">
                <a:latin typeface="Courier New" charset="0"/>
                <a:cs typeface="Courier New" charset="0"/>
              </a:rPr>
              <a:t>);</a:t>
            </a:r>
          </a:p>
          <a:p>
            <a:r>
              <a:rPr lang="en-US" altLang="zh-CN" sz="1800" b="1" dirty="0">
                <a:latin typeface="Courier New" charset="0"/>
                <a:cs typeface="Courier New" charset="0"/>
              </a:rPr>
              <a:t>      </a:t>
            </a:r>
            <a:r>
              <a:rPr lang="en-US" altLang="zh-CN" sz="1800" b="1" dirty="0" err="1">
                <a:latin typeface="Courier New" charset="0"/>
                <a:cs typeface="Courier New" charset="0"/>
              </a:rPr>
              <a:t>this.deposit</a:t>
            </a:r>
            <a:r>
              <a:rPr lang="en-US" altLang="zh-CN" sz="1800" b="1" dirty="0">
                <a:latin typeface="Courier New" charset="0"/>
                <a:cs typeface="Courier New" charset="0"/>
              </a:rPr>
              <a:t>(</a:t>
            </a:r>
            <a:r>
              <a:rPr lang="en-US" altLang="zh-CN" sz="1800" b="1" dirty="0" err="1">
                <a:latin typeface="Courier New" charset="0"/>
                <a:cs typeface="Courier New" charset="0"/>
              </a:rPr>
              <a:t>amt</a:t>
            </a:r>
            <a:r>
              <a:rPr lang="en-US" altLang="zh-CN" sz="1800" b="1" dirty="0">
                <a:latin typeface="Courier New" charset="0"/>
                <a:cs typeface="Courier New" charset="0"/>
              </a:rPr>
              <a:t>); }</a:t>
            </a:r>
          </a:p>
          <a:p>
            <a:r>
              <a:rPr lang="en-US" altLang="zh-CN" sz="1800" b="1" dirty="0">
                <a:latin typeface="Courier New" charset="0"/>
                <a:cs typeface="Courier New" charset="0"/>
              </a:rPr>
              <a:t>  }</a:t>
            </a:r>
          </a:p>
          <a:p>
            <a:r>
              <a:rPr lang="en-US" altLang="zh-CN" sz="1800" b="1" dirty="0">
                <a:latin typeface="Courier New" charset="0"/>
                <a:cs typeface="Courier New" charset="0"/>
              </a:rPr>
              <a:t>}</a:t>
            </a:r>
          </a:p>
        </p:txBody>
      </p:sp>
    </p:spTree>
    <p:extLst>
      <p:ext uri="{BB962C8B-B14F-4D97-AF65-F5344CB8AC3E}">
        <p14:creationId xmlns:p14="http://schemas.microsoft.com/office/powerpoint/2010/main" val="1941411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650" y="404813"/>
            <a:ext cx="7920038" cy="1079500"/>
          </a:xfrm>
        </p:spPr>
        <p:txBody>
          <a:bodyPr/>
          <a:lstStyle/>
          <a:p>
            <a:r>
              <a:rPr lang="en-US" sz="4000" smtClean="0"/>
              <a:t>Promise of Transactional Memory</a:t>
            </a:r>
          </a:p>
        </p:txBody>
      </p:sp>
      <p:sp>
        <p:nvSpPr>
          <p:cNvPr id="20483" name="Rectangle 3"/>
          <p:cNvSpPr>
            <a:spLocks noChangeArrowheads="1"/>
          </p:cNvSpPr>
          <p:nvPr/>
        </p:nvSpPr>
        <p:spPr bwMode="auto">
          <a:xfrm>
            <a:off x="3429000" y="3365500"/>
            <a:ext cx="360363" cy="350838"/>
          </a:xfrm>
          <a:prstGeom prst="rect">
            <a:avLst/>
          </a:prstGeom>
          <a:solidFill>
            <a:srgbClr val="00FFCC"/>
          </a:solidFill>
          <a:ln w="9525">
            <a:solidFill>
              <a:schemeClr val="tx1"/>
            </a:solidFill>
            <a:miter lim="800000"/>
            <a:headEnd/>
            <a:tailEnd/>
          </a:ln>
        </p:spPr>
        <p:txBody>
          <a:bodyPr wrap="none" anchor="ctr"/>
          <a:lstStyle/>
          <a:p>
            <a:endParaRPr lang="en-US"/>
          </a:p>
        </p:txBody>
      </p:sp>
      <p:grpSp>
        <p:nvGrpSpPr>
          <p:cNvPr id="20484" name="Group 4"/>
          <p:cNvGrpSpPr>
            <a:grpSpLocks/>
          </p:cNvGrpSpPr>
          <p:nvPr/>
        </p:nvGrpSpPr>
        <p:grpSpPr bwMode="auto">
          <a:xfrm>
            <a:off x="3700463" y="4292600"/>
            <a:ext cx="885825" cy="434975"/>
            <a:chOff x="1488" y="1872"/>
            <a:chExt cx="672" cy="367"/>
          </a:xfrm>
        </p:grpSpPr>
        <p:sp>
          <p:nvSpPr>
            <p:cNvPr id="20522" name="Rectangle 5"/>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0523" name="Line 6"/>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0524" name="Text Box 7"/>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b</a:t>
              </a:r>
              <a:endParaRPr lang="en-US" sz="1600">
                <a:latin typeface="Times New Roman" pitchFamily="18" charset="0"/>
              </a:endParaRPr>
            </a:p>
          </p:txBody>
        </p:sp>
      </p:grpSp>
      <p:sp>
        <p:nvSpPr>
          <p:cNvPr id="20485" name="Line 8"/>
          <p:cNvSpPr>
            <a:spLocks noChangeShapeType="1"/>
          </p:cNvSpPr>
          <p:nvPr/>
        </p:nvSpPr>
        <p:spPr bwMode="auto">
          <a:xfrm>
            <a:off x="4397375" y="4519613"/>
            <a:ext cx="696913" cy="0"/>
          </a:xfrm>
          <a:prstGeom prst="line">
            <a:avLst/>
          </a:prstGeom>
          <a:noFill/>
          <a:ln w="28575">
            <a:solidFill>
              <a:schemeClr val="tx1"/>
            </a:solidFill>
            <a:round/>
            <a:headEnd/>
            <a:tailEnd type="triangle" w="med" len="med"/>
          </a:ln>
        </p:spPr>
        <p:txBody>
          <a:bodyPr wrap="none" anchor="ctr"/>
          <a:lstStyle/>
          <a:p>
            <a:endParaRPr lang="en-US"/>
          </a:p>
        </p:txBody>
      </p:sp>
      <p:grpSp>
        <p:nvGrpSpPr>
          <p:cNvPr id="20486" name="Group 9"/>
          <p:cNvGrpSpPr>
            <a:grpSpLocks/>
          </p:cNvGrpSpPr>
          <p:nvPr/>
        </p:nvGrpSpPr>
        <p:grpSpPr bwMode="auto">
          <a:xfrm>
            <a:off x="5076825" y="4292600"/>
            <a:ext cx="887413" cy="434975"/>
            <a:chOff x="1488" y="1872"/>
            <a:chExt cx="672" cy="367"/>
          </a:xfrm>
        </p:grpSpPr>
        <p:sp>
          <p:nvSpPr>
            <p:cNvPr id="20519" name="Rectangle 10"/>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0520" name="Line 11"/>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0521" name="Text Box 12"/>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c</a:t>
              </a:r>
              <a:endParaRPr lang="en-US" sz="1600">
                <a:latin typeface="Times New Roman" pitchFamily="18" charset="0"/>
              </a:endParaRPr>
            </a:p>
          </p:txBody>
        </p:sp>
      </p:grpSp>
      <p:grpSp>
        <p:nvGrpSpPr>
          <p:cNvPr id="20487" name="Group 13"/>
          <p:cNvGrpSpPr>
            <a:grpSpLocks/>
          </p:cNvGrpSpPr>
          <p:nvPr/>
        </p:nvGrpSpPr>
        <p:grpSpPr bwMode="auto">
          <a:xfrm>
            <a:off x="6451600" y="4292600"/>
            <a:ext cx="887413" cy="434975"/>
            <a:chOff x="1488" y="1872"/>
            <a:chExt cx="672" cy="367"/>
          </a:xfrm>
        </p:grpSpPr>
        <p:sp>
          <p:nvSpPr>
            <p:cNvPr id="20516" name="Rectangle 14"/>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0517" name="Line 15"/>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0518" name="Text Box 16"/>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d</a:t>
              </a:r>
              <a:endParaRPr lang="en-US" sz="1600">
                <a:latin typeface="Times New Roman" pitchFamily="18" charset="0"/>
              </a:endParaRPr>
            </a:p>
          </p:txBody>
        </p:sp>
      </p:grpSp>
      <p:sp>
        <p:nvSpPr>
          <p:cNvPr id="20488" name="Line 17"/>
          <p:cNvSpPr>
            <a:spLocks noChangeShapeType="1"/>
          </p:cNvSpPr>
          <p:nvPr/>
        </p:nvSpPr>
        <p:spPr bwMode="auto">
          <a:xfrm flipV="1">
            <a:off x="6896100" y="4348163"/>
            <a:ext cx="442913" cy="363537"/>
          </a:xfrm>
          <a:prstGeom prst="line">
            <a:avLst/>
          </a:prstGeom>
          <a:noFill/>
          <a:ln w="9525">
            <a:solidFill>
              <a:schemeClr val="tx1"/>
            </a:solidFill>
            <a:round/>
            <a:headEnd/>
            <a:tailEnd/>
          </a:ln>
        </p:spPr>
        <p:txBody>
          <a:bodyPr wrap="none" anchor="ctr"/>
          <a:lstStyle/>
          <a:p>
            <a:endParaRPr lang="en-US"/>
          </a:p>
        </p:txBody>
      </p:sp>
      <p:sp>
        <p:nvSpPr>
          <p:cNvPr id="20489" name="Text Box 18"/>
          <p:cNvSpPr txBox="1">
            <a:spLocks noChangeArrowheads="1"/>
          </p:cNvSpPr>
          <p:nvPr/>
        </p:nvSpPr>
        <p:spPr bwMode="auto">
          <a:xfrm>
            <a:off x="5867400" y="3213100"/>
            <a:ext cx="577850" cy="366713"/>
          </a:xfrm>
          <a:prstGeom prst="rect">
            <a:avLst/>
          </a:prstGeom>
          <a:noFill/>
          <a:ln w="9525">
            <a:noFill/>
            <a:miter lim="800000"/>
            <a:headEnd/>
            <a:tailEnd/>
          </a:ln>
        </p:spPr>
        <p:txBody>
          <a:bodyPr wrap="none">
            <a:spAutoFit/>
          </a:bodyPr>
          <a:lstStyle/>
          <a:p>
            <a:r>
              <a:rPr lang="en-US" sz="1800" b="1">
                <a:latin typeface="Times New Roman" pitchFamily="18" charset="0"/>
              </a:rPr>
              <a:t>Tail</a:t>
            </a:r>
          </a:p>
        </p:txBody>
      </p:sp>
      <p:sp>
        <p:nvSpPr>
          <p:cNvPr id="20490" name="Text Box 19"/>
          <p:cNvSpPr txBox="1">
            <a:spLocks noChangeArrowheads="1"/>
          </p:cNvSpPr>
          <p:nvPr/>
        </p:nvSpPr>
        <p:spPr bwMode="auto">
          <a:xfrm>
            <a:off x="2627313" y="3213100"/>
            <a:ext cx="706437" cy="366713"/>
          </a:xfrm>
          <a:prstGeom prst="rect">
            <a:avLst/>
          </a:prstGeom>
          <a:noFill/>
          <a:ln w="9525">
            <a:noFill/>
            <a:miter lim="800000"/>
            <a:headEnd/>
            <a:tailEnd/>
          </a:ln>
        </p:spPr>
        <p:txBody>
          <a:bodyPr wrap="none">
            <a:spAutoFit/>
          </a:bodyPr>
          <a:lstStyle/>
          <a:p>
            <a:r>
              <a:rPr lang="en-US" sz="1800" b="1">
                <a:latin typeface="Times New Roman" pitchFamily="18" charset="0"/>
              </a:rPr>
              <a:t>Head</a:t>
            </a:r>
          </a:p>
        </p:txBody>
      </p:sp>
      <p:sp>
        <p:nvSpPr>
          <p:cNvPr id="20491" name="Freeform 20"/>
          <p:cNvSpPr>
            <a:spLocks/>
          </p:cNvSpPr>
          <p:nvPr/>
        </p:nvSpPr>
        <p:spPr bwMode="auto">
          <a:xfrm>
            <a:off x="3657600" y="3643313"/>
            <a:ext cx="358775" cy="70167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rgbClr val="FF0000"/>
            </a:solidFill>
            <a:round/>
            <a:headEnd/>
            <a:tailEnd type="triangle" w="med" len="med"/>
          </a:ln>
        </p:spPr>
        <p:txBody>
          <a:bodyPr/>
          <a:lstStyle/>
          <a:p>
            <a:endParaRPr lang="en-US"/>
          </a:p>
        </p:txBody>
      </p:sp>
      <p:grpSp>
        <p:nvGrpSpPr>
          <p:cNvPr id="20492" name="Group 21"/>
          <p:cNvGrpSpPr>
            <a:grpSpLocks/>
          </p:cNvGrpSpPr>
          <p:nvPr/>
        </p:nvGrpSpPr>
        <p:grpSpPr bwMode="auto">
          <a:xfrm>
            <a:off x="2401888" y="4289425"/>
            <a:ext cx="887412" cy="438150"/>
            <a:chOff x="1488" y="1870"/>
            <a:chExt cx="672" cy="369"/>
          </a:xfrm>
        </p:grpSpPr>
        <p:sp>
          <p:nvSpPr>
            <p:cNvPr id="20513" name="Rectangle 22"/>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0514" name="Line 23"/>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0515" name="Text Box 24"/>
            <p:cNvSpPr txBox="1">
              <a:spLocks noChangeArrowheads="1"/>
            </p:cNvSpPr>
            <p:nvPr/>
          </p:nvSpPr>
          <p:spPr bwMode="auto">
            <a:xfrm>
              <a:off x="1537" y="1870"/>
              <a:ext cx="238" cy="334"/>
            </a:xfrm>
            <a:prstGeom prst="rect">
              <a:avLst/>
            </a:prstGeom>
            <a:noFill/>
            <a:ln w="9525">
              <a:noFill/>
              <a:miter lim="800000"/>
              <a:headEnd/>
              <a:tailEnd/>
            </a:ln>
          </p:spPr>
          <p:txBody>
            <a:bodyPr>
              <a:spAutoFit/>
            </a:bodyPr>
            <a:lstStyle/>
            <a:p>
              <a:r>
                <a:rPr lang="en-US" sz="2000" b="1">
                  <a:latin typeface="Times New Roman" pitchFamily="18" charset="0"/>
                </a:rPr>
                <a:t>a</a:t>
              </a:r>
              <a:endParaRPr lang="en-US" sz="1600">
                <a:latin typeface="Times New Roman" pitchFamily="18" charset="0"/>
              </a:endParaRPr>
            </a:p>
          </p:txBody>
        </p:sp>
      </p:grpSp>
      <p:sp>
        <p:nvSpPr>
          <p:cNvPr id="20493" name="Freeform 25"/>
          <p:cNvSpPr>
            <a:spLocks/>
          </p:cNvSpPr>
          <p:nvPr/>
        </p:nvSpPr>
        <p:spPr bwMode="auto">
          <a:xfrm>
            <a:off x="2820988" y="3590925"/>
            <a:ext cx="715962" cy="755650"/>
          </a:xfrm>
          <a:custGeom>
            <a:avLst/>
            <a:gdLst>
              <a:gd name="T0" fmla="*/ 2147483647 w 590"/>
              <a:gd name="T1" fmla="*/ 0 h 952"/>
              <a:gd name="T2" fmla="*/ 2147483647 w 590"/>
              <a:gd name="T3" fmla="*/ 2147483647 h 952"/>
              <a:gd name="T4" fmla="*/ 0 w 590"/>
              <a:gd name="T5" fmla="*/ 2147483647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20494" name="Line 26"/>
          <p:cNvSpPr>
            <a:spLocks noChangeShapeType="1"/>
          </p:cNvSpPr>
          <p:nvPr/>
        </p:nvSpPr>
        <p:spPr bwMode="auto">
          <a:xfrm flipV="1">
            <a:off x="3059113" y="4508500"/>
            <a:ext cx="658812" cy="0"/>
          </a:xfrm>
          <a:prstGeom prst="line">
            <a:avLst/>
          </a:prstGeom>
          <a:noFill/>
          <a:ln w="28575">
            <a:solidFill>
              <a:schemeClr val="tx1"/>
            </a:solidFill>
            <a:round/>
            <a:headEnd/>
            <a:tailEnd type="triangle" w="med" len="med"/>
          </a:ln>
        </p:spPr>
        <p:txBody>
          <a:bodyPr/>
          <a:lstStyle/>
          <a:p>
            <a:endParaRPr lang="en-US"/>
          </a:p>
        </p:txBody>
      </p:sp>
      <p:sp>
        <p:nvSpPr>
          <p:cNvPr id="20495" name="Line 27"/>
          <p:cNvSpPr>
            <a:spLocks noChangeShapeType="1"/>
          </p:cNvSpPr>
          <p:nvPr/>
        </p:nvSpPr>
        <p:spPr bwMode="auto">
          <a:xfrm flipV="1">
            <a:off x="5519738" y="4346575"/>
            <a:ext cx="444500" cy="363538"/>
          </a:xfrm>
          <a:prstGeom prst="line">
            <a:avLst/>
          </a:prstGeom>
          <a:noFill/>
          <a:ln w="9525">
            <a:solidFill>
              <a:schemeClr val="tx1"/>
            </a:solidFill>
            <a:round/>
            <a:headEnd/>
            <a:tailEnd/>
          </a:ln>
        </p:spPr>
        <p:txBody>
          <a:bodyPr wrap="none" anchor="ctr"/>
          <a:lstStyle/>
          <a:p>
            <a:endParaRPr lang="en-US"/>
          </a:p>
        </p:txBody>
      </p:sp>
      <p:grpSp>
        <p:nvGrpSpPr>
          <p:cNvPr id="20496" name="Group 28"/>
          <p:cNvGrpSpPr>
            <a:grpSpLocks/>
          </p:cNvGrpSpPr>
          <p:nvPr/>
        </p:nvGrpSpPr>
        <p:grpSpPr bwMode="auto">
          <a:xfrm>
            <a:off x="2863850" y="3789363"/>
            <a:ext cx="195263" cy="244475"/>
            <a:chOff x="2592" y="2208"/>
            <a:chExt cx="192" cy="192"/>
          </a:xfrm>
        </p:grpSpPr>
        <p:sp>
          <p:nvSpPr>
            <p:cNvPr id="20511" name="Line 29"/>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20512" name="Line 30"/>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20497" name="Line 31"/>
          <p:cNvSpPr>
            <a:spLocks noChangeShapeType="1"/>
          </p:cNvSpPr>
          <p:nvPr/>
        </p:nvSpPr>
        <p:spPr bwMode="auto">
          <a:xfrm>
            <a:off x="5734050" y="4560888"/>
            <a:ext cx="696913" cy="0"/>
          </a:xfrm>
          <a:prstGeom prst="line">
            <a:avLst/>
          </a:prstGeom>
          <a:noFill/>
          <a:ln w="28575">
            <a:solidFill>
              <a:srgbClr val="FF0000"/>
            </a:solidFill>
            <a:round/>
            <a:headEnd/>
            <a:tailEnd type="triangle" w="med" len="med"/>
          </a:ln>
        </p:spPr>
        <p:txBody>
          <a:bodyPr wrap="none" anchor="ctr"/>
          <a:lstStyle/>
          <a:p>
            <a:endParaRPr lang="en-US"/>
          </a:p>
        </p:txBody>
      </p:sp>
      <p:sp>
        <p:nvSpPr>
          <p:cNvPr id="20498" name="Text Box 32"/>
          <p:cNvSpPr txBox="1">
            <a:spLocks noChangeArrowheads="1"/>
          </p:cNvSpPr>
          <p:nvPr/>
        </p:nvSpPr>
        <p:spPr bwMode="auto">
          <a:xfrm>
            <a:off x="2205038" y="5000625"/>
            <a:ext cx="2260600" cy="336550"/>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P:</a:t>
            </a:r>
            <a:r>
              <a:rPr lang="en-US" sz="1600" b="1">
                <a:latin typeface="Courier" pitchFamily="49" charset="0"/>
              </a:rPr>
              <a:t> Dequeue() </a:t>
            </a:r>
            <a:r>
              <a:rPr lang="en-US" sz="1600" b="1">
                <a:latin typeface="Courier" pitchFamily="49" charset="0"/>
                <a:sym typeface="Wingdings" pitchFamily="2" charset="2"/>
              </a:rPr>
              <a:t>=&gt; a</a:t>
            </a:r>
            <a:endParaRPr lang="en-US" sz="1600" b="1">
              <a:latin typeface="Courier" pitchFamily="49" charset="0"/>
            </a:endParaRPr>
          </a:p>
        </p:txBody>
      </p:sp>
      <p:sp>
        <p:nvSpPr>
          <p:cNvPr id="20499" name="Text Box 33"/>
          <p:cNvSpPr txBox="1">
            <a:spLocks noChangeArrowheads="1"/>
          </p:cNvSpPr>
          <p:nvPr/>
        </p:nvSpPr>
        <p:spPr bwMode="auto">
          <a:xfrm>
            <a:off x="5614988" y="4997450"/>
            <a:ext cx="1773237" cy="334963"/>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Q:</a:t>
            </a:r>
            <a:r>
              <a:rPr lang="en-US" sz="1600" b="1">
                <a:latin typeface="Courier" pitchFamily="49" charset="0"/>
              </a:rPr>
              <a:t> Enqueue(d)</a:t>
            </a:r>
          </a:p>
        </p:txBody>
      </p:sp>
      <p:grpSp>
        <p:nvGrpSpPr>
          <p:cNvPr id="20500" name="Group 34"/>
          <p:cNvGrpSpPr>
            <a:grpSpLocks/>
          </p:cNvGrpSpPr>
          <p:nvPr/>
        </p:nvGrpSpPr>
        <p:grpSpPr bwMode="auto">
          <a:xfrm>
            <a:off x="5940425" y="3716338"/>
            <a:ext cx="225425" cy="209550"/>
            <a:chOff x="2592" y="2208"/>
            <a:chExt cx="192" cy="192"/>
          </a:xfrm>
        </p:grpSpPr>
        <p:sp>
          <p:nvSpPr>
            <p:cNvPr id="20509" name="Line 35"/>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20510" name="Line 36"/>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20501" name="Freeform 37"/>
          <p:cNvSpPr>
            <a:spLocks/>
          </p:cNvSpPr>
          <p:nvPr/>
        </p:nvSpPr>
        <p:spPr bwMode="auto">
          <a:xfrm>
            <a:off x="6691313" y="3590925"/>
            <a:ext cx="58737" cy="754063"/>
          </a:xfrm>
          <a:custGeom>
            <a:avLst/>
            <a:gdLst>
              <a:gd name="T0" fmla="*/ 2147483647 w 272"/>
              <a:gd name="T1" fmla="*/ 0 h 908"/>
              <a:gd name="T2" fmla="*/ 2147483647 w 272"/>
              <a:gd name="T3" fmla="*/ 2147483647 h 908"/>
              <a:gd name="T4" fmla="*/ 0 w 272"/>
              <a:gd name="T5" fmla="*/ 2147483647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20502" name="Freeform 38"/>
          <p:cNvSpPr>
            <a:spLocks/>
          </p:cNvSpPr>
          <p:nvPr/>
        </p:nvSpPr>
        <p:spPr bwMode="auto">
          <a:xfrm>
            <a:off x="5734050" y="3590925"/>
            <a:ext cx="898525" cy="755650"/>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20503" name="Text Box 39"/>
          <p:cNvSpPr txBox="1">
            <a:spLocks noChangeArrowheads="1"/>
          </p:cNvSpPr>
          <p:nvPr/>
        </p:nvSpPr>
        <p:spPr bwMode="auto">
          <a:xfrm>
            <a:off x="827088" y="5734050"/>
            <a:ext cx="7659687" cy="457200"/>
          </a:xfrm>
          <a:prstGeom prst="rect">
            <a:avLst/>
          </a:prstGeom>
          <a:noFill/>
          <a:ln w="9525">
            <a:noFill/>
            <a:miter lim="800000"/>
            <a:headEnd/>
            <a:tailEnd/>
          </a:ln>
        </p:spPr>
        <p:txBody>
          <a:bodyPr wrap="none">
            <a:spAutoFit/>
          </a:bodyPr>
          <a:lstStyle/>
          <a:p>
            <a:r>
              <a:rPr lang="en-US">
                <a:solidFill>
                  <a:schemeClr val="accent2"/>
                </a:solidFill>
              </a:rPr>
              <a:t>Don’t worry</a:t>
            </a:r>
            <a:r>
              <a:rPr lang="en-US"/>
              <a:t> about deadlock, livelock, subtle bugs, etc…</a:t>
            </a:r>
          </a:p>
        </p:txBody>
      </p:sp>
      <p:sp>
        <p:nvSpPr>
          <p:cNvPr id="20504" name="Rectangle 40"/>
          <p:cNvSpPr>
            <a:spLocks noChangeArrowheads="1"/>
          </p:cNvSpPr>
          <p:nvPr/>
        </p:nvSpPr>
        <p:spPr bwMode="auto">
          <a:xfrm>
            <a:off x="6588125" y="3284538"/>
            <a:ext cx="360363" cy="350837"/>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20505" name="Oval 41" descr="5%"/>
          <p:cNvSpPr>
            <a:spLocks noChangeArrowheads="1"/>
          </p:cNvSpPr>
          <p:nvPr/>
        </p:nvSpPr>
        <p:spPr bwMode="auto">
          <a:xfrm rot="-3007851">
            <a:off x="5123656" y="3512344"/>
            <a:ext cx="2232025" cy="998538"/>
          </a:xfrm>
          <a:prstGeom prst="ellipse">
            <a:avLst/>
          </a:prstGeom>
          <a:noFill/>
          <a:ln w="28575">
            <a:solidFill>
              <a:schemeClr val="accent2"/>
            </a:solidFill>
            <a:round/>
            <a:headEnd/>
            <a:tailEnd/>
          </a:ln>
        </p:spPr>
        <p:txBody>
          <a:bodyPr wrap="none" anchor="ctr"/>
          <a:lstStyle/>
          <a:p>
            <a:endParaRPr lang="en-US"/>
          </a:p>
        </p:txBody>
      </p:sp>
      <p:sp>
        <p:nvSpPr>
          <p:cNvPr id="20506" name="Oval 42" descr="5%"/>
          <p:cNvSpPr>
            <a:spLocks noChangeArrowheads="1"/>
          </p:cNvSpPr>
          <p:nvPr/>
        </p:nvSpPr>
        <p:spPr bwMode="auto">
          <a:xfrm rot="-7682629">
            <a:off x="2875756" y="3540919"/>
            <a:ext cx="2232025" cy="998538"/>
          </a:xfrm>
          <a:prstGeom prst="ellipse">
            <a:avLst/>
          </a:prstGeom>
          <a:noFill/>
          <a:ln w="28575">
            <a:solidFill>
              <a:schemeClr val="accent2"/>
            </a:solidFill>
            <a:round/>
            <a:headEnd/>
            <a:tailEnd/>
          </a:ln>
        </p:spPr>
        <p:txBody>
          <a:bodyPr wrap="none" anchor="ctr"/>
          <a:lstStyle/>
          <a:p>
            <a:endParaRPr lang="en-US"/>
          </a:p>
        </p:txBody>
      </p:sp>
      <p:sp>
        <p:nvSpPr>
          <p:cNvPr id="20507" name="Text Box 43"/>
          <p:cNvSpPr txBox="1">
            <a:spLocks noChangeArrowheads="1"/>
          </p:cNvSpPr>
          <p:nvPr/>
        </p:nvSpPr>
        <p:spPr bwMode="auto">
          <a:xfrm>
            <a:off x="2987675" y="1844675"/>
            <a:ext cx="3960813" cy="457200"/>
          </a:xfrm>
          <a:prstGeom prst="rect">
            <a:avLst/>
          </a:prstGeom>
          <a:noFill/>
          <a:ln w="9525">
            <a:noFill/>
            <a:miter lim="800000"/>
            <a:headEnd/>
            <a:tailEnd/>
          </a:ln>
        </p:spPr>
        <p:txBody>
          <a:bodyPr>
            <a:spAutoFit/>
          </a:bodyPr>
          <a:lstStyle/>
          <a:p>
            <a:endParaRPr lang="en-US" b="1">
              <a:latin typeface="Courier" pitchFamily="49" charset="0"/>
            </a:endParaRPr>
          </a:p>
        </p:txBody>
      </p:sp>
      <p:sp>
        <p:nvSpPr>
          <p:cNvPr id="20508" name="Text Box 44"/>
          <p:cNvSpPr txBox="1">
            <a:spLocks noChangeArrowheads="1"/>
          </p:cNvSpPr>
          <p:nvPr/>
        </p:nvSpPr>
        <p:spPr bwMode="auto">
          <a:xfrm>
            <a:off x="2051050" y="1989138"/>
            <a:ext cx="4692650" cy="457200"/>
          </a:xfrm>
          <a:prstGeom prst="rect">
            <a:avLst/>
          </a:prstGeom>
          <a:noFill/>
          <a:ln w="9525">
            <a:noFill/>
            <a:miter lim="800000"/>
            <a:headEnd/>
            <a:tailEnd/>
          </a:ln>
        </p:spPr>
        <p:txBody>
          <a:bodyPr wrap="none">
            <a:spAutoFit/>
          </a:bodyPr>
          <a:lstStyle/>
          <a:p>
            <a:r>
              <a:rPr lang="en-US">
                <a:solidFill>
                  <a:schemeClr val="accent2"/>
                </a:solidFill>
              </a:rPr>
              <a:t>Great</a:t>
            </a:r>
            <a:r>
              <a:rPr lang="en-US"/>
              <a:t> Performance, </a:t>
            </a:r>
            <a:r>
              <a:rPr lang="en-US">
                <a:solidFill>
                  <a:schemeClr val="accent2"/>
                </a:solidFill>
              </a:rPr>
              <a:t>Simple</a:t>
            </a:r>
            <a:r>
              <a:rPr lang="en-US"/>
              <a:t> Code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5650" y="404813"/>
            <a:ext cx="7920038" cy="1079500"/>
          </a:xfrm>
        </p:spPr>
        <p:txBody>
          <a:bodyPr/>
          <a:lstStyle/>
          <a:p>
            <a:r>
              <a:rPr lang="en-US" sz="4000" smtClean="0"/>
              <a:t/>
            </a:r>
            <a:br>
              <a:rPr lang="en-US" sz="4000" smtClean="0"/>
            </a:br>
            <a:r>
              <a:rPr lang="en-US" sz="4000" smtClean="0"/>
              <a:t>Promise of Transactional Memory </a:t>
            </a:r>
            <a:br>
              <a:rPr lang="en-US" sz="4000" smtClean="0"/>
            </a:br>
            <a:endParaRPr lang="en-US" sz="4000" smtClean="0"/>
          </a:p>
        </p:txBody>
      </p:sp>
      <p:sp>
        <p:nvSpPr>
          <p:cNvPr id="21507" name="Rectangle 3"/>
          <p:cNvSpPr>
            <a:spLocks noChangeArrowheads="1"/>
          </p:cNvSpPr>
          <p:nvPr/>
        </p:nvSpPr>
        <p:spPr bwMode="auto">
          <a:xfrm>
            <a:off x="3429000" y="3365500"/>
            <a:ext cx="360363" cy="350838"/>
          </a:xfrm>
          <a:prstGeom prst="rect">
            <a:avLst/>
          </a:prstGeom>
          <a:solidFill>
            <a:srgbClr val="00FFCC"/>
          </a:solidFill>
          <a:ln w="9525">
            <a:solidFill>
              <a:schemeClr val="tx1"/>
            </a:solidFill>
            <a:miter lim="800000"/>
            <a:headEnd/>
            <a:tailEnd/>
          </a:ln>
        </p:spPr>
        <p:txBody>
          <a:bodyPr wrap="none" anchor="ctr"/>
          <a:lstStyle/>
          <a:p>
            <a:endParaRPr lang="en-US"/>
          </a:p>
        </p:txBody>
      </p:sp>
      <p:grpSp>
        <p:nvGrpSpPr>
          <p:cNvPr id="21508" name="Group 4"/>
          <p:cNvGrpSpPr>
            <a:grpSpLocks/>
          </p:cNvGrpSpPr>
          <p:nvPr/>
        </p:nvGrpSpPr>
        <p:grpSpPr bwMode="auto">
          <a:xfrm>
            <a:off x="3700463" y="4292600"/>
            <a:ext cx="885825" cy="434975"/>
            <a:chOff x="1488" y="1872"/>
            <a:chExt cx="672" cy="367"/>
          </a:xfrm>
        </p:grpSpPr>
        <p:sp>
          <p:nvSpPr>
            <p:cNvPr id="21572" name="Rectangle 5"/>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1573" name="Line 6"/>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1574" name="Text Box 7"/>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b</a:t>
              </a:r>
              <a:endParaRPr lang="en-US" sz="1600">
                <a:latin typeface="Times New Roman" pitchFamily="18" charset="0"/>
              </a:endParaRPr>
            </a:p>
          </p:txBody>
        </p:sp>
      </p:grpSp>
      <p:sp>
        <p:nvSpPr>
          <p:cNvPr id="21509" name="Line 8"/>
          <p:cNvSpPr>
            <a:spLocks noChangeShapeType="1"/>
          </p:cNvSpPr>
          <p:nvPr/>
        </p:nvSpPr>
        <p:spPr bwMode="auto">
          <a:xfrm>
            <a:off x="4397375" y="4519613"/>
            <a:ext cx="696913" cy="0"/>
          </a:xfrm>
          <a:prstGeom prst="line">
            <a:avLst/>
          </a:prstGeom>
          <a:noFill/>
          <a:ln w="28575">
            <a:solidFill>
              <a:schemeClr val="tx1"/>
            </a:solidFill>
            <a:round/>
            <a:headEnd/>
            <a:tailEnd type="triangle" w="med" len="med"/>
          </a:ln>
        </p:spPr>
        <p:txBody>
          <a:bodyPr wrap="none" anchor="ctr"/>
          <a:lstStyle/>
          <a:p>
            <a:endParaRPr lang="en-US"/>
          </a:p>
        </p:txBody>
      </p:sp>
      <p:grpSp>
        <p:nvGrpSpPr>
          <p:cNvPr id="21510" name="Group 9"/>
          <p:cNvGrpSpPr>
            <a:grpSpLocks/>
          </p:cNvGrpSpPr>
          <p:nvPr/>
        </p:nvGrpSpPr>
        <p:grpSpPr bwMode="auto">
          <a:xfrm>
            <a:off x="5076825" y="4292600"/>
            <a:ext cx="887413" cy="434975"/>
            <a:chOff x="1488" y="1872"/>
            <a:chExt cx="672" cy="367"/>
          </a:xfrm>
        </p:grpSpPr>
        <p:sp>
          <p:nvSpPr>
            <p:cNvPr id="21569" name="Rectangle 10"/>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1570" name="Line 11"/>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1571" name="Text Box 12"/>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c</a:t>
              </a:r>
              <a:endParaRPr lang="en-US" sz="1600">
                <a:latin typeface="Times New Roman" pitchFamily="18" charset="0"/>
              </a:endParaRPr>
            </a:p>
          </p:txBody>
        </p:sp>
      </p:grpSp>
      <p:grpSp>
        <p:nvGrpSpPr>
          <p:cNvPr id="21511" name="Group 13"/>
          <p:cNvGrpSpPr>
            <a:grpSpLocks/>
          </p:cNvGrpSpPr>
          <p:nvPr/>
        </p:nvGrpSpPr>
        <p:grpSpPr bwMode="auto">
          <a:xfrm>
            <a:off x="6451600" y="4292600"/>
            <a:ext cx="887413" cy="434975"/>
            <a:chOff x="1488" y="1872"/>
            <a:chExt cx="672" cy="367"/>
          </a:xfrm>
        </p:grpSpPr>
        <p:sp>
          <p:nvSpPr>
            <p:cNvPr id="21566" name="Rectangle 14"/>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1567" name="Line 15"/>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1568" name="Text Box 16"/>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d</a:t>
              </a:r>
              <a:endParaRPr lang="en-US" sz="1600">
                <a:latin typeface="Times New Roman" pitchFamily="18" charset="0"/>
              </a:endParaRPr>
            </a:p>
          </p:txBody>
        </p:sp>
      </p:grpSp>
      <p:sp>
        <p:nvSpPr>
          <p:cNvPr id="21512" name="Line 17"/>
          <p:cNvSpPr>
            <a:spLocks noChangeShapeType="1"/>
          </p:cNvSpPr>
          <p:nvPr/>
        </p:nvSpPr>
        <p:spPr bwMode="auto">
          <a:xfrm flipV="1">
            <a:off x="6896100" y="4348163"/>
            <a:ext cx="442913" cy="363537"/>
          </a:xfrm>
          <a:prstGeom prst="line">
            <a:avLst/>
          </a:prstGeom>
          <a:noFill/>
          <a:ln w="9525">
            <a:solidFill>
              <a:schemeClr val="tx1"/>
            </a:solidFill>
            <a:round/>
            <a:headEnd/>
            <a:tailEnd/>
          </a:ln>
        </p:spPr>
        <p:txBody>
          <a:bodyPr wrap="none" anchor="ctr"/>
          <a:lstStyle/>
          <a:p>
            <a:endParaRPr lang="en-US"/>
          </a:p>
        </p:txBody>
      </p:sp>
      <p:sp>
        <p:nvSpPr>
          <p:cNvPr id="21513" name="Text Box 18"/>
          <p:cNvSpPr txBox="1">
            <a:spLocks noChangeArrowheads="1"/>
          </p:cNvSpPr>
          <p:nvPr/>
        </p:nvSpPr>
        <p:spPr bwMode="auto">
          <a:xfrm>
            <a:off x="5867400" y="3213100"/>
            <a:ext cx="577850" cy="366713"/>
          </a:xfrm>
          <a:prstGeom prst="rect">
            <a:avLst/>
          </a:prstGeom>
          <a:noFill/>
          <a:ln w="9525">
            <a:noFill/>
            <a:miter lim="800000"/>
            <a:headEnd/>
            <a:tailEnd/>
          </a:ln>
        </p:spPr>
        <p:txBody>
          <a:bodyPr wrap="none">
            <a:spAutoFit/>
          </a:bodyPr>
          <a:lstStyle/>
          <a:p>
            <a:r>
              <a:rPr lang="en-US" sz="1800" b="1">
                <a:latin typeface="Times New Roman" pitchFamily="18" charset="0"/>
              </a:rPr>
              <a:t>Tail</a:t>
            </a:r>
          </a:p>
        </p:txBody>
      </p:sp>
      <p:sp>
        <p:nvSpPr>
          <p:cNvPr id="21514" name="Text Box 19"/>
          <p:cNvSpPr txBox="1">
            <a:spLocks noChangeArrowheads="1"/>
          </p:cNvSpPr>
          <p:nvPr/>
        </p:nvSpPr>
        <p:spPr bwMode="auto">
          <a:xfrm>
            <a:off x="2627313" y="3213100"/>
            <a:ext cx="706437" cy="366713"/>
          </a:xfrm>
          <a:prstGeom prst="rect">
            <a:avLst/>
          </a:prstGeom>
          <a:noFill/>
          <a:ln w="9525">
            <a:noFill/>
            <a:miter lim="800000"/>
            <a:headEnd/>
            <a:tailEnd/>
          </a:ln>
        </p:spPr>
        <p:txBody>
          <a:bodyPr wrap="none">
            <a:spAutoFit/>
          </a:bodyPr>
          <a:lstStyle/>
          <a:p>
            <a:r>
              <a:rPr lang="en-US" sz="1800" b="1">
                <a:latin typeface="Times New Roman" pitchFamily="18" charset="0"/>
              </a:rPr>
              <a:t>Head</a:t>
            </a:r>
          </a:p>
        </p:txBody>
      </p:sp>
      <p:sp>
        <p:nvSpPr>
          <p:cNvPr id="21515" name="Freeform 20"/>
          <p:cNvSpPr>
            <a:spLocks/>
          </p:cNvSpPr>
          <p:nvPr/>
        </p:nvSpPr>
        <p:spPr bwMode="auto">
          <a:xfrm>
            <a:off x="3657600" y="3643313"/>
            <a:ext cx="358775" cy="70167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rgbClr val="FF0000"/>
            </a:solidFill>
            <a:round/>
            <a:headEnd/>
            <a:tailEnd type="triangle" w="med" len="med"/>
          </a:ln>
        </p:spPr>
        <p:txBody>
          <a:bodyPr/>
          <a:lstStyle/>
          <a:p>
            <a:endParaRPr lang="en-US"/>
          </a:p>
        </p:txBody>
      </p:sp>
      <p:grpSp>
        <p:nvGrpSpPr>
          <p:cNvPr id="21516" name="Group 21"/>
          <p:cNvGrpSpPr>
            <a:grpSpLocks/>
          </p:cNvGrpSpPr>
          <p:nvPr/>
        </p:nvGrpSpPr>
        <p:grpSpPr bwMode="auto">
          <a:xfrm>
            <a:off x="2401888" y="4289425"/>
            <a:ext cx="887412" cy="438150"/>
            <a:chOff x="1488" y="1870"/>
            <a:chExt cx="672" cy="369"/>
          </a:xfrm>
        </p:grpSpPr>
        <p:sp>
          <p:nvSpPr>
            <p:cNvPr id="21563" name="Rectangle 22"/>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1564" name="Line 23"/>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1565" name="Text Box 24"/>
            <p:cNvSpPr txBox="1">
              <a:spLocks noChangeArrowheads="1"/>
            </p:cNvSpPr>
            <p:nvPr/>
          </p:nvSpPr>
          <p:spPr bwMode="auto">
            <a:xfrm>
              <a:off x="1537" y="1870"/>
              <a:ext cx="238" cy="334"/>
            </a:xfrm>
            <a:prstGeom prst="rect">
              <a:avLst/>
            </a:prstGeom>
            <a:noFill/>
            <a:ln w="9525">
              <a:noFill/>
              <a:miter lim="800000"/>
              <a:headEnd/>
              <a:tailEnd/>
            </a:ln>
          </p:spPr>
          <p:txBody>
            <a:bodyPr>
              <a:spAutoFit/>
            </a:bodyPr>
            <a:lstStyle/>
            <a:p>
              <a:r>
                <a:rPr lang="en-US" sz="2000" b="1">
                  <a:latin typeface="Times New Roman" pitchFamily="18" charset="0"/>
                </a:rPr>
                <a:t>a</a:t>
              </a:r>
              <a:endParaRPr lang="en-US" sz="1600">
                <a:latin typeface="Times New Roman" pitchFamily="18" charset="0"/>
              </a:endParaRPr>
            </a:p>
          </p:txBody>
        </p:sp>
      </p:grpSp>
      <p:sp>
        <p:nvSpPr>
          <p:cNvPr id="21517" name="Freeform 25"/>
          <p:cNvSpPr>
            <a:spLocks/>
          </p:cNvSpPr>
          <p:nvPr/>
        </p:nvSpPr>
        <p:spPr bwMode="auto">
          <a:xfrm>
            <a:off x="2820988" y="3590925"/>
            <a:ext cx="715962" cy="755650"/>
          </a:xfrm>
          <a:custGeom>
            <a:avLst/>
            <a:gdLst>
              <a:gd name="T0" fmla="*/ 2147483647 w 590"/>
              <a:gd name="T1" fmla="*/ 0 h 952"/>
              <a:gd name="T2" fmla="*/ 2147483647 w 590"/>
              <a:gd name="T3" fmla="*/ 2147483647 h 952"/>
              <a:gd name="T4" fmla="*/ 0 w 590"/>
              <a:gd name="T5" fmla="*/ 2147483647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21518" name="Line 26"/>
          <p:cNvSpPr>
            <a:spLocks noChangeShapeType="1"/>
          </p:cNvSpPr>
          <p:nvPr/>
        </p:nvSpPr>
        <p:spPr bwMode="auto">
          <a:xfrm flipV="1">
            <a:off x="3059113" y="4508500"/>
            <a:ext cx="658812" cy="0"/>
          </a:xfrm>
          <a:prstGeom prst="line">
            <a:avLst/>
          </a:prstGeom>
          <a:noFill/>
          <a:ln w="28575">
            <a:solidFill>
              <a:schemeClr val="tx1"/>
            </a:solidFill>
            <a:round/>
            <a:headEnd/>
            <a:tailEnd type="triangle" w="med" len="med"/>
          </a:ln>
        </p:spPr>
        <p:txBody>
          <a:bodyPr/>
          <a:lstStyle/>
          <a:p>
            <a:endParaRPr lang="en-US"/>
          </a:p>
        </p:txBody>
      </p:sp>
      <p:sp>
        <p:nvSpPr>
          <p:cNvPr id="21519" name="Line 27"/>
          <p:cNvSpPr>
            <a:spLocks noChangeShapeType="1"/>
          </p:cNvSpPr>
          <p:nvPr/>
        </p:nvSpPr>
        <p:spPr bwMode="auto">
          <a:xfrm flipV="1">
            <a:off x="5519738" y="4346575"/>
            <a:ext cx="444500" cy="363538"/>
          </a:xfrm>
          <a:prstGeom prst="line">
            <a:avLst/>
          </a:prstGeom>
          <a:noFill/>
          <a:ln w="9525">
            <a:solidFill>
              <a:schemeClr val="tx1"/>
            </a:solidFill>
            <a:round/>
            <a:headEnd/>
            <a:tailEnd/>
          </a:ln>
        </p:spPr>
        <p:txBody>
          <a:bodyPr wrap="none" anchor="ctr"/>
          <a:lstStyle/>
          <a:p>
            <a:endParaRPr lang="en-US"/>
          </a:p>
        </p:txBody>
      </p:sp>
      <p:grpSp>
        <p:nvGrpSpPr>
          <p:cNvPr id="21520" name="Group 28"/>
          <p:cNvGrpSpPr>
            <a:grpSpLocks/>
          </p:cNvGrpSpPr>
          <p:nvPr/>
        </p:nvGrpSpPr>
        <p:grpSpPr bwMode="auto">
          <a:xfrm>
            <a:off x="2863850" y="3789363"/>
            <a:ext cx="195263" cy="244475"/>
            <a:chOff x="2592" y="2208"/>
            <a:chExt cx="192" cy="192"/>
          </a:xfrm>
        </p:grpSpPr>
        <p:sp>
          <p:nvSpPr>
            <p:cNvPr id="21561" name="Line 29"/>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21562" name="Line 30"/>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21521" name="Line 31"/>
          <p:cNvSpPr>
            <a:spLocks noChangeShapeType="1"/>
          </p:cNvSpPr>
          <p:nvPr/>
        </p:nvSpPr>
        <p:spPr bwMode="auto">
          <a:xfrm>
            <a:off x="5734050" y="4560888"/>
            <a:ext cx="696913" cy="0"/>
          </a:xfrm>
          <a:prstGeom prst="line">
            <a:avLst/>
          </a:prstGeom>
          <a:noFill/>
          <a:ln w="28575">
            <a:solidFill>
              <a:srgbClr val="FF0000"/>
            </a:solidFill>
            <a:round/>
            <a:headEnd/>
            <a:tailEnd type="triangle" w="med" len="med"/>
          </a:ln>
        </p:spPr>
        <p:txBody>
          <a:bodyPr wrap="none" anchor="ctr"/>
          <a:lstStyle/>
          <a:p>
            <a:endParaRPr lang="en-US"/>
          </a:p>
        </p:txBody>
      </p:sp>
      <p:sp>
        <p:nvSpPr>
          <p:cNvPr id="21522" name="Text Box 32"/>
          <p:cNvSpPr txBox="1">
            <a:spLocks noChangeArrowheads="1"/>
          </p:cNvSpPr>
          <p:nvPr/>
        </p:nvSpPr>
        <p:spPr bwMode="auto">
          <a:xfrm>
            <a:off x="2205038" y="5000625"/>
            <a:ext cx="2260600" cy="336550"/>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P:</a:t>
            </a:r>
            <a:r>
              <a:rPr lang="en-US" sz="1600" b="1">
                <a:latin typeface="Courier" pitchFamily="49" charset="0"/>
              </a:rPr>
              <a:t> Dequeue() </a:t>
            </a:r>
            <a:r>
              <a:rPr lang="en-US" sz="1600" b="1">
                <a:latin typeface="Courier" pitchFamily="49" charset="0"/>
                <a:sym typeface="Wingdings" pitchFamily="2" charset="2"/>
              </a:rPr>
              <a:t>=&gt; a</a:t>
            </a:r>
            <a:endParaRPr lang="en-US" sz="1600" b="1">
              <a:latin typeface="Courier" pitchFamily="49" charset="0"/>
            </a:endParaRPr>
          </a:p>
        </p:txBody>
      </p:sp>
      <p:sp>
        <p:nvSpPr>
          <p:cNvPr id="21523" name="Text Box 33"/>
          <p:cNvSpPr txBox="1">
            <a:spLocks noChangeArrowheads="1"/>
          </p:cNvSpPr>
          <p:nvPr/>
        </p:nvSpPr>
        <p:spPr bwMode="auto">
          <a:xfrm>
            <a:off x="5614988" y="4997450"/>
            <a:ext cx="1773237" cy="334963"/>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Q:</a:t>
            </a:r>
            <a:r>
              <a:rPr lang="en-US" sz="1600" b="1">
                <a:latin typeface="Courier" pitchFamily="49" charset="0"/>
              </a:rPr>
              <a:t> Enqueue(d)</a:t>
            </a:r>
          </a:p>
        </p:txBody>
      </p:sp>
      <p:grpSp>
        <p:nvGrpSpPr>
          <p:cNvPr id="21524" name="Group 34"/>
          <p:cNvGrpSpPr>
            <a:grpSpLocks/>
          </p:cNvGrpSpPr>
          <p:nvPr/>
        </p:nvGrpSpPr>
        <p:grpSpPr bwMode="auto">
          <a:xfrm>
            <a:off x="5940425" y="3716338"/>
            <a:ext cx="225425" cy="209550"/>
            <a:chOff x="2592" y="2208"/>
            <a:chExt cx="192" cy="192"/>
          </a:xfrm>
        </p:grpSpPr>
        <p:sp>
          <p:nvSpPr>
            <p:cNvPr id="21559" name="Line 35"/>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21560" name="Line 36"/>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21525" name="Freeform 37"/>
          <p:cNvSpPr>
            <a:spLocks/>
          </p:cNvSpPr>
          <p:nvPr/>
        </p:nvSpPr>
        <p:spPr bwMode="auto">
          <a:xfrm>
            <a:off x="6691313" y="3590925"/>
            <a:ext cx="58737" cy="754063"/>
          </a:xfrm>
          <a:custGeom>
            <a:avLst/>
            <a:gdLst>
              <a:gd name="T0" fmla="*/ 2147483647 w 272"/>
              <a:gd name="T1" fmla="*/ 0 h 908"/>
              <a:gd name="T2" fmla="*/ 2147483647 w 272"/>
              <a:gd name="T3" fmla="*/ 2147483647 h 908"/>
              <a:gd name="T4" fmla="*/ 0 w 272"/>
              <a:gd name="T5" fmla="*/ 2147483647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21526" name="Freeform 38"/>
          <p:cNvSpPr>
            <a:spLocks/>
          </p:cNvSpPr>
          <p:nvPr/>
        </p:nvSpPr>
        <p:spPr bwMode="auto">
          <a:xfrm>
            <a:off x="5734050" y="3590925"/>
            <a:ext cx="898525" cy="755650"/>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21527" name="Rectangle 40"/>
          <p:cNvSpPr>
            <a:spLocks noChangeArrowheads="1"/>
          </p:cNvSpPr>
          <p:nvPr/>
        </p:nvSpPr>
        <p:spPr bwMode="auto">
          <a:xfrm>
            <a:off x="6588125" y="3284538"/>
            <a:ext cx="360363" cy="350837"/>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21528" name="Oval 41" descr="5%"/>
          <p:cNvSpPr>
            <a:spLocks noChangeArrowheads="1"/>
          </p:cNvSpPr>
          <p:nvPr/>
        </p:nvSpPr>
        <p:spPr bwMode="auto">
          <a:xfrm rot="-3007851">
            <a:off x="5123656" y="3512344"/>
            <a:ext cx="2232025" cy="998538"/>
          </a:xfrm>
          <a:prstGeom prst="ellipse">
            <a:avLst/>
          </a:prstGeom>
          <a:noFill/>
          <a:ln w="38100">
            <a:solidFill>
              <a:schemeClr val="accent2"/>
            </a:solidFill>
            <a:round/>
            <a:headEnd/>
            <a:tailEnd/>
          </a:ln>
        </p:spPr>
        <p:txBody>
          <a:bodyPr wrap="none" anchor="ctr"/>
          <a:lstStyle/>
          <a:p>
            <a:endParaRPr lang="en-US"/>
          </a:p>
        </p:txBody>
      </p:sp>
      <p:sp>
        <p:nvSpPr>
          <p:cNvPr id="21529" name="Oval 42" descr="5%"/>
          <p:cNvSpPr>
            <a:spLocks noChangeArrowheads="1"/>
          </p:cNvSpPr>
          <p:nvPr/>
        </p:nvSpPr>
        <p:spPr bwMode="auto">
          <a:xfrm rot="-7682629">
            <a:off x="2875756" y="3540919"/>
            <a:ext cx="2232025" cy="998538"/>
          </a:xfrm>
          <a:prstGeom prst="ellipse">
            <a:avLst/>
          </a:prstGeom>
          <a:noFill/>
          <a:ln w="38100">
            <a:solidFill>
              <a:schemeClr val="accent2"/>
            </a:solidFill>
            <a:round/>
            <a:headEnd/>
            <a:tailEnd/>
          </a:ln>
        </p:spPr>
        <p:txBody>
          <a:bodyPr wrap="none" anchor="ctr"/>
          <a:lstStyle/>
          <a:p>
            <a:endParaRPr lang="en-US"/>
          </a:p>
        </p:txBody>
      </p:sp>
      <p:grpSp>
        <p:nvGrpSpPr>
          <p:cNvPr id="21530" name="Group 43"/>
          <p:cNvGrpSpPr>
            <a:grpSpLocks/>
          </p:cNvGrpSpPr>
          <p:nvPr/>
        </p:nvGrpSpPr>
        <p:grpSpPr bwMode="auto">
          <a:xfrm>
            <a:off x="900113" y="2852738"/>
            <a:ext cx="7559675" cy="2232025"/>
            <a:chOff x="567" y="1797"/>
            <a:chExt cx="4762" cy="1406"/>
          </a:xfrm>
        </p:grpSpPr>
        <p:sp>
          <p:nvSpPr>
            <p:cNvPr id="21535" name="Rectangle 44"/>
            <p:cNvSpPr>
              <a:spLocks noChangeArrowheads="1"/>
            </p:cNvSpPr>
            <p:nvPr/>
          </p:nvSpPr>
          <p:spPr bwMode="auto">
            <a:xfrm>
              <a:off x="567" y="1797"/>
              <a:ext cx="4762" cy="1406"/>
            </a:xfrm>
            <a:prstGeom prst="rect">
              <a:avLst/>
            </a:prstGeom>
            <a:solidFill>
              <a:schemeClr val="bg1"/>
            </a:solidFill>
            <a:ln w="9525">
              <a:noFill/>
              <a:miter lim="800000"/>
              <a:headEnd/>
              <a:tailEnd/>
            </a:ln>
          </p:spPr>
          <p:txBody>
            <a:bodyPr wrap="none" anchor="ctr"/>
            <a:lstStyle/>
            <a:p>
              <a:endParaRPr lang="en-US"/>
            </a:p>
          </p:txBody>
        </p:sp>
        <p:sp>
          <p:nvSpPr>
            <p:cNvPr id="21536" name="Rectangle 45"/>
            <p:cNvSpPr>
              <a:spLocks noChangeArrowheads="1"/>
            </p:cNvSpPr>
            <p:nvPr/>
          </p:nvSpPr>
          <p:spPr bwMode="auto">
            <a:xfrm>
              <a:off x="4150" y="2069"/>
              <a:ext cx="227" cy="221"/>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21537" name="Rectangle 46"/>
            <p:cNvSpPr>
              <a:spLocks noChangeArrowheads="1"/>
            </p:cNvSpPr>
            <p:nvPr/>
          </p:nvSpPr>
          <p:spPr bwMode="auto">
            <a:xfrm>
              <a:off x="2160" y="2120"/>
              <a:ext cx="227" cy="221"/>
            </a:xfrm>
            <a:prstGeom prst="rect">
              <a:avLst/>
            </a:prstGeom>
            <a:solidFill>
              <a:srgbClr val="00FFCC"/>
            </a:solidFill>
            <a:ln w="9525">
              <a:solidFill>
                <a:schemeClr val="tx1"/>
              </a:solidFill>
              <a:miter lim="800000"/>
              <a:headEnd/>
              <a:tailEnd/>
            </a:ln>
          </p:spPr>
          <p:txBody>
            <a:bodyPr wrap="none" anchor="ctr"/>
            <a:lstStyle/>
            <a:p>
              <a:endParaRPr lang="en-US"/>
            </a:p>
          </p:txBody>
        </p:sp>
        <p:grpSp>
          <p:nvGrpSpPr>
            <p:cNvPr id="21538" name="Group 47"/>
            <p:cNvGrpSpPr>
              <a:grpSpLocks/>
            </p:cNvGrpSpPr>
            <p:nvPr/>
          </p:nvGrpSpPr>
          <p:grpSpPr bwMode="auto">
            <a:xfrm>
              <a:off x="3198" y="2704"/>
              <a:ext cx="558" cy="274"/>
              <a:chOff x="1488" y="1872"/>
              <a:chExt cx="672" cy="367"/>
            </a:xfrm>
          </p:grpSpPr>
          <p:sp>
            <p:nvSpPr>
              <p:cNvPr id="21556" name="Rectangle 48"/>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1557" name="Line 49"/>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1558" name="Text Box 50"/>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b</a:t>
                </a:r>
                <a:endParaRPr lang="en-US" sz="1600">
                  <a:latin typeface="Times New Roman" pitchFamily="18" charset="0"/>
                </a:endParaRPr>
              </a:p>
            </p:txBody>
          </p:sp>
        </p:grpSp>
        <p:sp>
          <p:nvSpPr>
            <p:cNvPr id="21539" name="Text Box 51"/>
            <p:cNvSpPr txBox="1">
              <a:spLocks noChangeArrowheads="1"/>
            </p:cNvSpPr>
            <p:nvPr/>
          </p:nvSpPr>
          <p:spPr bwMode="auto">
            <a:xfrm>
              <a:off x="3696" y="2024"/>
              <a:ext cx="364" cy="231"/>
            </a:xfrm>
            <a:prstGeom prst="rect">
              <a:avLst/>
            </a:prstGeom>
            <a:noFill/>
            <a:ln w="9525">
              <a:noFill/>
              <a:miter lim="800000"/>
              <a:headEnd/>
              <a:tailEnd/>
            </a:ln>
          </p:spPr>
          <p:txBody>
            <a:bodyPr wrap="none">
              <a:spAutoFit/>
            </a:bodyPr>
            <a:lstStyle/>
            <a:p>
              <a:r>
                <a:rPr lang="en-US" sz="1800" b="1">
                  <a:latin typeface="Times New Roman" pitchFamily="18" charset="0"/>
                </a:rPr>
                <a:t>Tail</a:t>
              </a:r>
            </a:p>
          </p:txBody>
        </p:sp>
        <p:sp>
          <p:nvSpPr>
            <p:cNvPr id="21540" name="Text Box 52"/>
            <p:cNvSpPr txBox="1">
              <a:spLocks noChangeArrowheads="1"/>
            </p:cNvSpPr>
            <p:nvPr/>
          </p:nvSpPr>
          <p:spPr bwMode="auto">
            <a:xfrm>
              <a:off x="1655" y="2024"/>
              <a:ext cx="445" cy="231"/>
            </a:xfrm>
            <a:prstGeom prst="rect">
              <a:avLst/>
            </a:prstGeom>
            <a:noFill/>
            <a:ln w="9525">
              <a:noFill/>
              <a:miter lim="800000"/>
              <a:headEnd/>
              <a:tailEnd/>
            </a:ln>
          </p:spPr>
          <p:txBody>
            <a:bodyPr wrap="none">
              <a:spAutoFit/>
            </a:bodyPr>
            <a:lstStyle/>
            <a:p>
              <a:r>
                <a:rPr lang="en-US" sz="1800" b="1">
                  <a:latin typeface="Times New Roman" pitchFamily="18" charset="0"/>
                </a:rPr>
                <a:t>Head</a:t>
              </a:r>
            </a:p>
          </p:txBody>
        </p:sp>
        <p:grpSp>
          <p:nvGrpSpPr>
            <p:cNvPr id="21541" name="Group 53"/>
            <p:cNvGrpSpPr>
              <a:grpSpLocks/>
            </p:cNvGrpSpPr>
            <p:nvPr/>
          </p:nvGrpSpPr>
          <p:grpSpPr bwMode="auto">
            <a:xfrm>
              <a:off x="2380" y="2702"/>
              <a:ext cx="559" cy="276"/>
              <a:chOff x="1488" y="1870"/>
              <a:chExt cx="672" cy="369"/>
            </a:xfrm>
          </p:grpSpPr>
          <p:sp>
            <p:nvSpPr>
              <p:cNvPr id="21553" name="Rectangle 54"/>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21554" name="Line 55"/>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1555" name="Text Box 56"/>
              <p:cNvSpPr txBox="1">
                <a:spLocks noChangeArrowheads="1"/>
              </p:cNvSpPr>
              <p:nvPr/>
            </p:nvSpPr>
            <p:spPr bwMode="auto">
              <a:xfrm>
                <a:off x="1537" y="1870"/>
                <a:ext cx="238" cy="334"/>
              </a:xfrm>
              <a:prstGeom prst="rect">
                <a:avLst/>
              </a:prstGeom>
              <a:noFill/>
              <a:ln w="9525">
                <a:noFill/>
                <a:miter lim="800000"/>
                <a:headEnd/>
                <a:tailEnd/>
              </a:ln>
            </p:spPr>
            <p:txBody>
              <a:bodyPr>
                <a:spAutoFit/>
              </a:bodyPr>
              <a:lstStyle/>
              <a:p>
                <a:r>
                  <a:rPr lang="en-US" sz="2000" b="1">
                    <a:latin typeface="Times New Roman" pitchFamily="18" charset="0"/>
                  </a:rPr>
                  <a:t>a</a:t>
                </a:r>
                <a:endParaRPr lang="en-US" sz="1600">
                  <a:latin typeface="Times New Roman" pitchFamily="18" charset="0"/>
                </a:endParaRPr>
              </a:p>
            </p:txBody>
          </p:sp>
        </p:grpSp>
        <p:sp>
          <p:nvSpPr>
            <p:cNvPr id="21542" name="Freeform 57"/>
            <p:cNvSpPr>
              <a:spLocks/>
            </p:cNvSpPr>
            <p:nvPr/>
          </p:nvSpPr>
          <p:spPr bwMode="auto">
            <a:xfrm flipH="1">
              <a:off x="2290" y="2296"/>
              <a:ext cx="272" cy="454"/>
            </a:xfrm>
            <a:custGeom>
              <a:avLst/>
              <a:gdLst>
                <a:gd name="T0" fmla="*/ 0 w 590"/>
                <a:gd name="T1" fmla="*/ 0 h 952"/>
                <a:gd name="T2" fmla="*/ 0 w 590"/>
                <a:gd name="T3" fmla="*/ 0 h 952"/>
                <a:gd name="T4" fmla="*/ 0 w 590"/>
                <a:gd name="T5" fmla="*/ 0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21543" name="Line 58"/>
            <p:cNvSpPr>
              <a:spLocks noChangeShapeType="1"/>
            </p:cNvSpPr>
            <p:nvPr/>
          </p:nvSpPr>
          <p:spPr bwMode="auto">
            <a:xfrm flipV="1">
              <a:off x="2794" y="2840"/>
              <a:ext cx="415" cy="0"/>
            </a:xfrm>
            <a:prstGeom prst="line">
              <a:avLst/>
            </a:prstGeom>
            <a:noFill/>
            <a:ln w="28575">
              <a:solidFill>
                <a:schemeClr val="tx1"/>
              </a:solidFill>
              <a:round/>
              <a:headEnd/>
              <a:tailEnd type="triangle" w="med" len="med"/>
            </a:ln>
          </p:spPr>
          <p:txBody>
            <a:bodyPr/>
            <a:lstStyle/>
            <a:p>
              <a:endParaRPr lang="en-US"/>
            </a:p>
          </p:txBody>
        </p:sp>
        <p:grpSp>
          <p:nvGrpSpPr>
            <p:cNvPr id="21544" name="Group 59"/>
            <p:cNvGrpSpPr>
              <a:grpSpLocks/>
            </p:cNvGrpSpPr>
            <p:nvPr/>
          </p:nvGrpSpPr>
          <p:grpSpPr bwMode="auto">
            <a:xfrm>
              <a:off x="2426" y="2432"/>
              <a:ext cx="123" cy="154"/>
              <a:chOff x="2592" y="2208"/>
              <a:chExt cx="192" cy="192"/>
            </a:xfrm>
          </p:grpSpPr>
          <p:sp>
            <p:nvSpPr>
              <p:cNvPr id="21551" name="Line 60"/>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21552" name="Line 61"/>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grpSp>
          <p:nvGrpSpPr>
            <p:cNvPr id="21545" name="Group 62"/>
            <p:cNvGrpSpPr>
              <a:grpSpLocks/>
            </p:cNvGrpSpPr>
            <p:nvPr/>
          </p:nvGrpSpPr>
          <p:grpSpPr bwMode="auto">
            <a:xfrm>
              <a:off x="3606" y="2205"/>
              <a:ext cx="142" cy="132"/>
              <a:chOff x="2592" y="2208"/>
              <a:chExt cx="192" cy="192"/>
            </a:xfrm>
          </p:grpSpPr>
          <p:sp>
            <p:nvSpPr>
              <p:cNvPr id="21549" name="Line 63"/>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21550" name="Line 64"/>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21546" name="Freeform 65"/>
            <p:cNvSpPr>
              <a:spLocks/>
            </p:cNvSpPr>
            <p:nvPr/>
          </p:nvSpPr>
          <p:spPr bwMode="auto">
            <a:xfrm>
              <a:off x="3606" y="2262"/>
              <a:ext cx="646" cy="488"/>
            </a:xfrm>
            <a:custGeom>
              <a:avLst/>
              <a:gdLst>
                <a:gd name="T0" fmla="*/ 2147483647 w 272"/>
                <a:gd name="T1" fmla="*/ 0 h 908"/>
                <a:gd name="T2" fmla="*/ 2147483647 w 272"/>
                <a:gd name="T3" fmla="*/ 1 h 908"/>
                <a:gd name="T4" fmla="*/ 0 w 272"/>
                <a:gd name="T5" fmla="*/ 1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21547" name="Freeform 66"/>
            <p:cNvSpPr>
              <a:spLocks/>
            </p:cNvSpPr>
            <p:nvPr/>
          </p:nvSpPr>
          <p:spPr bwMode="auto">
            <a:xfrm>
              <a:off x="2608" y="2205"/>
              <a:ext cx="1633" cy="545"/>
            </a:xfrm>
            <a:custGeom>
              <a:avLst/>
              <a:gdLst>
                <a:gd name="T0" fmla="*/ 10326837 w 1134"/>
                <a:gd name="T1" fmla="*/ 0 h 726"/>
                <a:gd name="T2" fmla="*/ 3292425 w 1134"/>
                <a:gd name="T3" fmla="*/ 2 h 726"/>
                <a:gd name="T4" fmla="*/ 0 w 1134"/>
                <a:gd name="T5" fmla="*/ 2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21548" name="Freeform 67"/>
            <p:cNvSpPr>
              <a:spLocks/>
            </p:cNvSpPr>
            <p:nvPr/>
          </p:nvSpPr>
          <p:spPr bwMode="auto">
            <a:xfrm flipH="1">
              <a:off x="2336" y="2251"/>
              <a:ext cx="1043" cy="499"/>
            </a:xfrm>
            <a:custGeom>
              <a:avLst/>
              <a:gdLst>
                <a:gd name="T0" fmla="*/ 2147483647 w 272"/>
                <a:gd name="T1" fmla="*/ 0 h 908"/>
                <a:gd name="T2" fmla="*/ 2147483647 w 272"/>
                <a:gd name="T3" fmla="*/ 1 h 908"/>
                <a:gd name="T4" fmla="*/ 0 w 272"/>
                <a:gd name="T5" fmla="*/ 1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grpSp>
      <p:sp>
        <p:nvSpPr>
          <p:cNvPr id="21531" name="Oval 70" descr="5%"/>
          <p:cNvSpPr>
            <a:spLocks noChangeArrowheads="1"/>
          </p:cNvSpPr>
          <p:nvPr/>
        </p:nvSpPr>
        <p:spPr bwMode="auto">
          <a:xfrm rot="1337758">
            <a:off x="3055938" y="3514725"/>
            <a:ext cx="3097212" cy="998538"/>
          </a:xfrm>
          <a:prstGeom prst="ellipse">
            <a:avLst/>
          </a:prstGeom>
          <a:noFill/>
          <a:ln w="28575">
            <a:solidFill>
              <a:schemeClr val="accent2"/>
            </a:solidFill>
            <a:round/>
            <a:headEnd/>
            <a:tailEnd/>
          </a:ln>
        </p:spPr>
        <p:txBody>
          <a:bodyPr wrap="none" anchor="ctr"/>
          <a:lstStyle/>
          <a:p>
            <a:endParaRPr lang="en-US"/>
          </a:p>
        </p:txBody>
      </p:sp>
      <p:sp>
        <p:nvSpPr>
          <p:cNvPr id="21532" name="Oval 71" descr="5%"/>
          <p:cNvSpPr>
            <a:spLocks noChangeArrowheads="1"/>
          </p:cNvSpPr>
          <p:nvPr/>
        </p:nvSpPr>
        <p:spPr bwMode="auto">
          <a:xfrm rot="8346966">
            <a:off x="5029200" y="3427413"/>
            <a:ext cx="2305050" cy="998537"/>
          </a:xfrm>
          <a:prstGeom prst="ellipse">
            <a:avLst/>
          </a:prstGeom>
          <a:noFill/>
          <a:ln w="28575">
            <a:solidFill>
              <a:schemeClr val="accent2"/>
            </a:solidFill>
            <a:round/>
            <a:headEnd/>
            <a:tailEnd/>
          </a:ln>
        </p:spPr>
        <p:txBody>
          <a:bodyPr wrap="none" anchor="ctr"/>
          <a:lstStyle/>
          <a:p>
            <a:endParaRPr lang="en-US"/>
          </a:p>
        </p:txBody>
      </p:sp>
      <p:sp>
        <p:nvSpPr>
          <p:cNvPr id="21533" name="Text Box 39"/>
          <p:cNvSpPr txBox="1">
            <a:spLocks noChangeArrowheads="1"/>
          </p:cNvSpPr>
          <p:nvPr/>
        </p:nvSpPr>
        <p:spPr bwMode="auto">
          <a:xfrm>
            <a:off x="1428750" y="5661025"/>
            <a:ext cx="6586538" cy="461963"/>
          </a:xfrm>
          <a:prstGeom prst="rect">
            <a:avLst/>
          </a:prstGeom>
          <a:noFill/>
          <a:ln w="9525">
            <a:noFill/>
            <a:miter lim="800000"/>
            <a:headEnd/>
            <a:tailEnd/>
          </a:ln>
        </p:spPr>
        <p:txBody>
          <a:bodyPr wrap="none">
            <a:spAutoFit/>
          </a:bodyPr>
          <a:lstStyle/>
          <a:p>
            <a:r>
              <a:rPr lang="en-US">
                <a:solidFill>
                  <a:schemeClr val="accent2"/>
                </a:solidFill>
              </a:rPr>
              <a:t>TM deals with boundary cases under the hood </a:t>
            </a:r>
          </a:p>
        </p:txBody>
      </p:sp>
      <p:sp>
        <p:nvSpPr>
          <p:cNvPr id="21534" name="Text Box 69"/>
          <p:cNvSpPr txBox="1">
            <a:spLocks noChangeArrowheads="1"/>
          </p:cNvSpPr>
          <p:nvPr/>
        </p:nvSpPr>
        <p:spPr bwMode="auto">
          <a:xfrm>
            <a:off x="1908175" y="1857375"/>
            <a:ext cx="5387975" cy="822325"/>
          </a:xfrm>
          <a:prstGeom prst="rect">
            <a:avLst/>
          </a:prstGeom>
          <a:noFill/>
          <a:ln w="9525">
            <a:noFill/>
            <a:miter lim="800000"/>
            <a:headEnd/>
            <a:tailEnd/>
          </a:ln>
        </p:spPr>
        <p:txBody>
          <a:bodyPr wrap="none">
            <a:spAutoFit/>
          </a:bodyPr>
          <a:lstStyle/>
          <a:p>
            <a:r>
              <a:rPr lang="en-US">
                <a:solidFill>
                  <a:schemeClr val="accent2"/>
                </a:solidFill>
              </a:rPr>
              <a:t>Don’t worry </a:t>
            </a:r>
            <a:r>
              <a:rPr lang="en-US">
                <a:solidFill>
                  <a:schemeClr val="tx2"/>
                </a:solidFill>
              </a:rPr>
              <a:t>which locks need to cover </a:t>
            </a:r>
          </a:p>
          <a:p>
            <a:r>
              <a:rPr lang="en-US">
                <a:solidFill>
                  <a:schemeClr val="tx2"/>
                </a:solidFill>
              </a:rPr>
              <a:t>which variables when…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55650" y="214313"/>
            <a:ext cx="7920038" cy="1079500"/>
          </a:xfrm>
        </p:spPr>
        <p:txBody>
          <a:bodyPr/>
          <a:lstStyle/>
          <a:p>
            <a:r>
              <a:rPr lang="en-US" smtClean="0"/>
              <a:t>For Real Applications</a:t>
            </a:r>
          </a:p>
        </p:txBody>
      </p:sp>
      <p:sp>
        <p:nvSpPr>
          <p:cNvPr id="22531" name="Text Box 4"/>
          <p:cNvSpPr txBox="1">
            <a:spLocks noChangeArrowheads="1"/>
          </p:cNvSpPr>
          <p:nvPr/>
        </p:nvSpPr>
        <p:spPr bwMode="auto">
          <a:xfrm>
            <a:off x="2987675" y="1844675"/>
            <a:ext cx="3960813" cy="457200"/>
          </a:xfrm>
          <a:prstGeom prst="rect">
            <a:avLst/>
          </a:prstGeom>
          <a:noFill/>
          <a:ln w="9525">
            <a:noFill/>
            <a:miter lim="800000"/>
            <a:headEnd/>
            <a:tailEnd/>
          </a:ln>
        </p:spPr>
        <p:txBody>
          <a:bodyPr>
            <a:spAutoFit/>
          </a:bodyPr>
          <a:lstStyle/>
          <a:p>
            <a:endParaRPr lang="en-US" b="1">
              <a:latin typeface="Courier" pitchFamily="49" charset="0"/>
            </a:endParaRPr>
          </a:p>
        </p:txBody>
      </p:sp>
      <p:sp>
        <p:nvSpPr>
          <p:cNvPr id="18436" name="Text Box 43"/>
          <p:cNvSpPr txBox="1">
            <a:spLocks noChangeArrowheads="1"/>
          </p:cNvSpPr>
          <p:nvPr/>
        </p:nvSpPr>
        <p:spPr bwMode="auto">
          <a:xfrm>
            <a:off x="928688" y="1357313"/>
            <a:ext cx="7218362" cy="461962"/>
          </a:xfrm>
          <a:prstGeom prst="rect">
            <a:avLst/>
          </a:prstGeom>
          <a:noFill/>
          <a:ln w="9525">
            <a:noFill/>
            <a:miter lim="800000"/>
            <a:headEnd/>
            <a:tailEnd/>
          </a:ln>
        </p:spPr>
        <p:txBody>
          <a:bodyPr wrap="none">
            <a:spAutoFit/>
          </a:bodyPr>
          <a:lstStyle/>
          <a:p>
            <a:pPr>
              <a:defRPr/>
            </a:pPr>
            <a:r>
              <a:rPr lang="en-US" dirty="0">
                <a:latin typeface="Arial" pitchFamily="34" charset="0"/>
                <a:cs typeface="Arial" pitchFamily="34" charset="0"/>
              </a:rPr>
              <a:t>Will be </a:t>
            </a:r>
            <a:r>
              <a:rPr lang="en-US" dirty="0">
                <a:solidFill>
                  <a:schemeClr val="accent6"/>
                </a:solidFill>
                <a:latin typeface="Arial" pitchFamily="34" charset="0"/>
                <a:cs typeface="Arial" pitchFamily="34" charset="0"/>
              </a:rPr>
              <a:t>easy</a:t>
            </a:r>
            <a:r>
              <a:rPr lang="en-US" dirty="0">
                <a:latin typeface="Arial" pitchFamily="34" charset="0"/>
                <a:cs typeface="Arial" pitchFamily="34" charset="0"/>
              </a:rPr>
              <a:t> to modify multiple structures atomically</a:t>
            </a:r>
          </a:p>
        </p:txBody>
      </p:sp>
      <p:sp>
        <p:nvSpPr>
          <p:cNvPr id="18437" name="Text Box 49"/>
          <p:cNvSpPr txBox="1">
            <a:spLocks noChangeArrowheads="1"/>
          </p:cNvSpPr>
          <p:nvPr/>
        </p:nvSpPr>
        <p:spPr bwMode="auto">
          <a:xfrm>
            <a:off x="2857500" y="5824538"/>
            <a:ext cx="3422650" cy="461962"/>
          </a:xfrm>
          <a:prstGeom prst="rect">
            <a:avLst/>
          </a:prstGeom>
          <a:noFill/>
          <a:ln w="9525">
            <a:noFill/>
            <a:miter lim="800000"/>
            <a:headEnd/>
            <a:tailEnd/>
          </a:ln>
        </p:spPr>
        <p:txBody>
          <a:bodyPr wrap="none">
            <a:spAutoFit/>
          </a:bodyPr>
          <a:lstStyle/>
          <a:p>
            <a:pPr>
              <a:defRPr/>
            </a:pPr>
            <a:r>
              <a:rPr lang="en-US" dirty="0">
                <a:solidFill>
                  <a:schemeClr val="accent6"/>
                </a:solidFill>
                <a:latin typeface="Arial" pitchFamily="34" charset="0"/>
                <a:cs typeface="Arial" pitchFamily="34" charset="0"/>
              </a:rPr>
              <a:t>Provide</a:t>
            </a:r>
            <a:r>
              <a:rPr lang="en-US" dirty="0">
                <a:latin typeface="Arial" pitchFamily="34" charset="0"/>
                <a:cs typeface="Arial" pitchFamily="34" charset="0"/>
              </a:rPr>
              <a:t> </a:t>
            </a:r>
            <a:r>
              <a:rPr lang="en-US" dirty="0" err="1">
                <a:latin typeface="Arial" pitchFamily="34" charset="0"/>
                <a:cs typeface="Arial" pitchFamily="34" charset="0"/>
              </a:rPr>
              <a:t>Serializability</a:t>
            </a:r>
            <a:r>
              <a:rPr lang="en-US" dirty="0">
                <a:latin typeface="Arial" pitchFamily="34" charset="0"/>
                <a:cs typeface="Arial" pitchFamily="34" charset="0"/>
              </a:rPr>
              <a:t>…</a:t>
            </a:r>
          </a:p>
        </p:txBody>
      </p:sp>
      <p:grpSp>
        <p:nvGrpSpPr>
          <p:cNvPr id="22534" name="Group 66"/>
          <p:cNvGrpSpPr>
            <a:grpSpLocks/>
          </p:cNvGrpSpPr>
          <p:nvPr/>
        </p:nvGrpSpPr>
        <p:grpSpPr bwMode="auto">
          <a:xfrm>
            <a:off x="571500" y="2173288"/>
            <a:ext cx="6270625" cy="1635125"/>
            <a:chOff x="590624" y="3213101"/>
            <a:chExt cx="6748389" cy="2424538"/>
          </a:xfrm>
        </p:grpSpPr>
        <p:sp>
          <p:nvSpPr>
            <p:cNvPr id="22570" name="Rectangle 3"/>
            <p:cNvSpPr>
              <a:spLocks noChangeArrowheads="1"/>
            </p:cNvSpPr>
            <p:nvPr/>
          </p:nvSpPr>
          <p:spPr bwMode="auto">
            <a:xfrm>
              <a:off x="3429000" y="3365500"/>
              <a:ext cx="360363" cy="350838"/>
            </a:xfrm>
            <a:prstGeom prst="rect">
              <a:avLst/>
            </a:prstGeom>
            <a:solidFill>
              <a:srgbClr val="00FFCC"/>
            </a:solidFill>
            <a:ln w="9525">
              <a:solidFill>
                <a:schemeClr val="tx1"/>
              </a:solidFill>
              <a:miter lim="800000"/>
              <a:headEnd/>
              <a:tailEnd/>
            </a:ln>
          </p:spPr>
          <p:txBody>
            <a:bodyPr wrap="none" anchor="ctr"/>
            <a:lstStyle/>
            <a:p>
              <a:endParaRPr lang="en-US" sz="1800"/>
            </a:p>
          </p:txBody>
        </p:sp>
        <p:grpSp>
          <p:nvGrpSpPr>
            <p:cNvPr id="22571" name="Group 5"/>
            <p:cNvGrpSpPr>
              <a:grpSpLocks/>
            </p:cNvGrpSpPr>
            <p:nvPr/>
          </p:nvGrpSpPr>
          <p:grpSpPr bwMode="auto">
            <a:xfrm>
              <a:off x="3700463" y="4292602"/>
              <a:ext cx="885825" cy="502533"/>
              <a:chOff x="1488" y="1872"/>
              <a:chExt cx="672" cy="424"/>
            </a:xfrm>
          </p:grpSpPr>
          <p:sp>
            <p:nvSpPr>
              <p:cNvPr id="22597" name="Rectangle 6"/>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22598" name="Line 7"/>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2599" name="Text Box 8"/>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b</a:t>
                </a:r>
                <a:endParaRPr lang="en-US" sz="1200">
                  <a:latin typeface="Times New Roman" pitchFamily="18" charset="0"/>
                </a:endParaRPr>
              </a:p>
            </p:txBody>
          </p:sp>
        </p:grpSp>
        <p:sp>
          <p:nvSpPr>
            <p:cNvPr id="22572" name="Line 9"/>
            <p:cNvSpPr>
              <a:spLocks noChangeShapeType="1"/>
            </p:cNvSpPr>
            <p:nvPr/>
          </p:nvSpPr>
          <p:spPr bwMode="auto">
            <a:xfrm>
              <a:off x="4397375" y="4519613"/>
              <a:ext cx="696913" cy="0"/>
            </a:xfrm>
            <a:prstGeom prst="line">
              <a:avLst/>
            </a:prstGeom>
            <a:noFill/>
            <a:ln w="28575">
              <a:solidFill>
                <a:schemeClr val="tx1"/>
              </a:solidFill>
              <a:round/>
              <a:headEnd/>
              <a:tailEnd type="triangle" w="med" len="med"/>
            </a:ln>
          </p:spPr>
          <p:txBody>
            <a:bodyPr wrap="none" anchor="ctr"/>
            <a:lstStyle/>
            <a:p>
              <a:endParaRPr lang="en-US"/>
            </a:p>
          </p:txBody>
        </p:sp>
        <p:grpSp>
          <p:nvGrpSpPr>
            <p:cNvPr id="22573" name="Group 10"/>
            <p:cNvGrpSpPr>
              <a:grpSpLocks/>
            </p:cNvGrpSpPr>
            <p:nvPr/>
          </p:nvGrpSpPr>
          <p:grpSpPr bwMode="auto">
            <a:xfrm>
              <a:off x="5076825" y="4292602"/>
              <a:ext cx="887413" cy="502533"/>
              <a:chOff x="1488" y="1872"/>
              <a:chExt cx="672" cy="424"/>
            </a:xfrm>
          </p:grpSpPr>
          <p:sp>
            <p:nvSpPr>
              <p:cNvPr id="22594" name="Rectangle 11"/>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22595" name="Line 12"/>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2596" name="Text Box 13"/>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c</a:t>
                </a:r>
                <a:endParaRPr lang="en-US" sz="1200">
                  <a:latin typeface="Times New Roman" pitchFamily="18" charset="0"/>
                </a:endParaRPr>
              </a:p>
            </p:txBody>
          </p:sp>
        </p:grpSp>
        <p:grpSp>
          <p:nvGrpSpPr>
            <p:cNvPr id="22574" name="Group 14"/>
            <p:cNvGrpSpPr>
              <a:grpSpLocks/>
            </p:cNvGrpSpPr>
            <p:nvPr/>
          </p:nvGrpSpPr>
          <p:grpSpPr bwMode="auto">
            <a:xfrm>
              <a:off x="6451600" y="4292602"/>
              <a:ext cx="887413" cy="502533"/>
              <a:chOff x="1488" y="1872"/>
              <a:chExt cx="672" cy="424"/>
            </a:xfrm>
          </p:grpSpPr>
          <p:sp>
            <p:nvSpPr>
              <p:cNvPr id="22591" name="Rectangle 15"/>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22592" name="Line 16"/>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2593" name="Text Box 17"/>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d</a:t>
                </a:r>
                <a:endParaRPr lang="en-US" sz="1200">
                  <a:latin typeface="Times New Roman" pitchFamily="18" charset="0"/>
                </a:endParaRPr>
              </a:p>
            </p:txBody>
          </p:sp>
        </p:grpSp>
        <p:sp>
          <p:nvSpPr>
            <p:cNvPr id="22575" name="Line 18"/>
            <p:cNvSpPr>
              <a:spLocks noChangeShapeType="1"/>
            </p:cNvSpPr>
            <p:nvPr/>
          </p:nvSpPr>
          <p:spPr bwMode="auto">
            <a:xfrm flipV="1">
              <a:off x="6896100" y="4348163"/>
              <a:ext cx="442913" cy="363537"/>
            </a:xfrm>
            <a:prstGeom prst="line">
              <a:avLst/>
            </a:prstGeom>
            <a:noFill/>
            <a:ln w="9525">
              <a:solidFill>
                <a:schemeClr val="tx1"/>
              </a:solidFill>
              <a:round/>
              <a:headEnd/>
              <a:tailEnd/>
            </a:ln>
          </p:spPr>
          <p:txBody>
            <a:bodyPr wrap="none" anchor="ctr"/>
            <a:lstStyle/>
            <a:p>
              <a:endParaRPr lang="en-US"/>
            </a:p>
          </p:txBody>
        </p:sp>
        <p:sp>
          <p:nvSpPr>
            <p:cNvPr id="22576" name="Text Box 19"/>
            <p:cNvSpPr txBox="1">
              <a:spLocks noChangeArrowheads="1"/>
            </p:cNvSpPr>
            <p:nvPr/>
          </p:nvSpPr>
          <p:spPr bwMode="auto">
            <a:xfrm>
              <a:off x="5867400" y="3213101"/>
              <a:ext cx="513926" cy="456727"/>
            </a:xfrm>
            <a:prstGeom prst="rect">
              <a:avLst/>
            </a:prstGeom>
            <a:noFill/>
            <a:ln w="9525">
              <a:noFill/>
              <a:miter lim="800000"/>
              <a:headEnd/>
              <a:tailEnd/>
            </a:ln>
          </p:spPr>
          <p:txBody>
            <a:bodyPr wrap="none">
              <a:spAutoFit/>
            </a:bodyPr>
            <a:lstStyle/>
            <a:p>
              <a:r>
                <a:rPr lang="en-US" sz="1400" b="1">
                  <a:latin typeface="Times New Roman" pitchFamily="18" charset="0"/>
                </a:rPr>
                <a:t>Tail</a:t>
              </a:r>
            </a:p>
          </p:txBody>
        </p:sp>
        <p:sp>
          <p:nvSpPr>
            <p:cNvPr id="22577" name="Text Box 20"/>
            <p:cNvSpPr txBox="1">
              <a:spLocks noChangeArrowheads="1"/>
            </p:cNvSpPr>
            <p:nvPr/>
          </p:nvSpPr>
          <p:spPr bwMode="auto">
            <a:xfrm>
              <a:off x="2627313" y="3213101"/>
              <a:ext cx="638612" cy="456727"/>
            </a:xfrm>
            <a:prstGeom prst="rect">
              <a:avLst/>
            </a:prstGeom>
            <a:noFill/>
            <a:ln w="9525">
              <a:noFill/>
              <a:miter lim="800000"/>
              <a:headEnd/>
              <a:tailEnd/>
            </a:ln>
          </p:spPr>
          <p:txBody>
            <a:bodyPr wrap="none">
              <a:spAutoFit/>
            </a:bodyPr>
            <a:lstStyle/>
            <a:p>
              <a:r>
                <a:rPr lang="en-US" sz="1400" b="1">
                  <a:latin typeface="Times New Roman" pitchFamily="18" charset="0"/>
                </a:rPr>
                <a:t>Head</a:t>
              </a:r>
            </a:p>
          </p:txBody>
        </p:sp>
        <p:sp>
          <p:nvSpPr>
            <p:cNvPr id="22578" name="Freeform 21"/>
            <p:cNvSpPr>
              <a:spLocks/>
            </p:cNvSpPr>
            <p:nvPr/>
          </p:nvSpPr>
          <p:spPr bwMode="auto">
            <a:xfrm>
              <a:off x="3657600" y="3643313"/>
              <a:ext cx="358775" cy="70167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rgbClr val="FF0000"/>
              </a:solidFill>
              <a:round/>
              <a:headEnd/>
              <a:tailEnd type="triangle" w="med" len="med"/>
            </a:ln>
          </p:spPr>
          <p:txBody>
            <a:bodyPr/>
            <a:lstStyle/>
            <a:p>
              <a:endParaRPr lang="en-US"/>
            </a:p>
          </p:txBody>
        </p:sp>
        <p:grpSp>
          <p:nvGrpSpPr>
            <p:cNvPr id="22579" name="Group 22"/>
            <p:cNvGrpSpPr>
              <a:grpSpLocks/>
            </p:cNvGrpSpPr>
            <p:nvPr/>
          </p:nvGrpSpPr>
          <p:grpSpPr bwMode="auto">
            <a:xfrm>
              <a:off x="2401888" y="4289427"/>
              <a:ext cx="887412" cy="502270"/>
              <a:chOff x="1488" y="1870"/>
              <a:chExt cx="672" cy="423"/>
            </a:xfrm>
          </p:grpSpPr>
          <p:sp>
            <p:nvSpPr>
              <p:cNvPr id="22588" name="Rectangle 23"/>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22589" name="Line 24"/>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2590" name="Text Box 25"/>
              <p:cNvSpPr txBox="1">
                <a:spLocks noChangeArrowheads="1"/>
              </p:cNvSpPr>
              <p:nvPr/>
            </p:nvSpPr>
            <p:spPr bwMode="auto">
              <a:xfrm>
                <a:off x="1537" y="1870"/>
                <a:ext cx="238" cy="423"/>
              </a:xfrm>
              <a:prstGeom prst="rect">
                <a:avLst/>
              </a:prstGeom>
              <a:noFill/>
              <a:ln w="9525">
                <a:noFill/>
                <a:miter lim="800000"/>
                <a:headEnd/>
                <a:tailEnd/>
              </a:ln>
            </p:spPr>
            <p:txBody>
              <a:bodyPr>
                <a:spAutoFit/>
              </a:bodyPr>
              <a:lstStyle/>
              <a:p>
                <a:r>
                  <a:rPr lang="en-US" sz="1600" b="1">
                    <a:latin typeface="Times New Roman" pitchFamily="18" charset="0"/>
                  </a:rPr>
                  <a:t>a</a:t>
                </a:r>
                <a:endParaRPr lang="en-US" sz="1200">
                  <a:latin typeface="Times New Roman" pitchFamily="18" charset="0"/>
                </a:endParaRPr>
              </a:p>
            </p:txBody>
          </p:sp>
        </p:grpSp>
        <p:sp>
          <p:nvSpPr>
            <p:cNvPr id="22580" name="Freeform 26"/>
            <p:cNvSpPr>
              <a:spLocks/>
            </p:cNvSpPr>
            <p:nvPr/>
          </p:nvSpPr>
          <p:spPr bwMode="auto">
            <a:xfrm>
              <a:off x="2820988" y="3590925"/>
              <a:ext cx="715962" cy="755650"/>
            </a:xfrm>
            <a:custGeom>
              <a:avLst/>
              <a:gdLst>
                <a:gd name="T0" fmla="*/ 2147483647 w 590"/>
                <a:gd name="T1" fmla="*/ 0 h 952"/>
                <a:gd name="T2" fmla="*/ 2147483647 w 590"/>
                <a:gd name="T3" fmla="*/ 2147483647 h 952"/>
                <a:gd name="T4" fmla="*/ 0 w 590"/>
                <a:gd name="T5" fmla="*/ 2147483647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22581" name="Line 27"/>
            <p:cNvSpPr>
              <a:spLocks noChangeShapeType="1"/>
            </p:cNvSpPr>
            <p:nvPr/>
          </p:nvSpPr>
          <p:spPr bwMode="auto">
            <a:xfrm flipV="1">
              <a:off x="3059113" y="4508500"/>
              <a:ext cx="658812" cy="0"/>
            </a:xfrm>
            <a:prstGeom prst="line">
              <a:avLst/>
            </a:prstGeom>
            <a:noFill/>
            <a:ln w="28575">
              <a:solidFill>
                <a:schemeClr val="tx1"/>
              </a:solidFill>
              <a:round/>
              <a:headEnd/>
              <a:tailEnd type="triangle" w="med" len="med"/>
            </a:ln>
          </p:spPr>
          <p:txBody>
            <a:bodyPr/>
            <a:lstStyle/>
            <a:p>
              <a:endParaRPr lang="en-US"/>
            </a:p>
          </p:txBody>
        </p:sp>
        <p:grpSp>
          <p:nvGrpSpPr>
            <p:cNvPr id="22582" name="Group 29"/>
            <p:cNvGrpSpPr>
              <a:grpSpLocks/>
            </p:cNvGrpSpPr>
            <p:nvPr/>
          </p:nvGrpSpPr>
          <p:grpSpPr bwMode="auto">
            <a:xfrm>
              <a:off x="2863850" y="3789363"/>
              <a:ext cx="195263" cy="244475"/>
              <a:chOff x="2592" y="2208"/>
              <a:chExt cx="192" cy="192"/>
            </a:xfrm>
          </p:grpSpPr>
          <p:sp>
            <p:nvSpPr>
              <p:cNvPr id="22586" name="Line 30"/>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22587" name="Line 31"/>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22583" name="Line 32"/>
            <p:cNvSpPr>
              <a:spLocks noChangeShapeType="1"/>
            </p:cNvSpPr>
            <p:nvPr/>
          </p:nvSpPr>
          <p:spPr bwMode="auto">
            <a:xfrm>
              <a:off x="5734050" y="4560888"/>
              <a:ext cx="696913" cy="0"/>
            </a:xfrm>
            <a:prstGeom prst="line">
              <a:avLst/>
            </a:prstGeom>
            <a:noFill/>
            <a:ln w="28575">
              <a:solidFill>
                <a:schemeClr val="tx1"/>
              </a:solidFill>
              <a:round/>
              <a:headEnd/>
              <a:tailEnd type="triangle" w="med" len="med"/>
            </a:ln>
          </p:spPr>
          <p:txBody>
            <a:bodyPr wrap="none" anchor="ctr"/>
            <a:lstStyle/>
            <a:p>
              <a:endParaRPr lang="en-US"/>
            </a:p>
          </p:txBody>
        </p:sp>
        <p:sp>
          <p:nvSpPr>
            <p:cNvPr id="22584" name="Text Box 33"/>
            <p:cNvSpPr txBox="1">
              <a:spLocks noChangeArrowheads="1"/>
            </p:cNvSpPr>
            <p:nvPr/>
          </p:nvSpPr>
          <p:spPr bwMode="auto">
            <a:xfrm>
              <a:off x="590624" y="5180912"/>
              <a:ext cx="2047974" cy="456727"/>
            </a:xfrm>
            <a:prstGeom prst="rect">
              <a:avLst/>
            </a:prstGeom>
            <a:noFill/>
            <a:ln w="9525">
              <a:noFill/>
              <a:miter lim="800000"/>
              <a:headEnd/>
              <a:tailEnd/>
            </a:ln>
          </p:spPr>
          <p:txBody>
            <a:bodyPr wrap="none">
              <a:spAutoFit/>
            </a:bodyPr>
            <a:lstStyle/>
            <a:p>
              <a:r>
                <a:rPr lang="en-US" sz="1400" b="1">
                  <a:solidFill>
                    <a:srgbClr val="FF0000"/>
                  </a:solidFill>
                  <a:latin typeface="Courier" pitchFamily="49" charset="0"/>
                </a:rPr>
                <a:t>P:</a:t>
              </a:r>
              <a:r>
                <a:rPr lang="en-US" sz="1400" b="1">
                  <a:latin typeface="Courier" pitchFamily="49" charset="0"/>
                </a:rPr>
                <a:t> Dequeue(Q1,a)</a:t>
              </a:r>
            </a:p>
          </p:txBody>
        </p:sp>
        <p:sp>
          <p:nvSpPr>
            <p:cNvPr id="22585" name="Rectangle 50"/>
            <p:cNvSpPr>
              <a:spLocks noChangeArrowheads="1"/>
            </p:cNvSpPr>
            <p:nvPr/>
          </p:nvSpPr>
          <p:spPr bwMode="auto">
            <a:xfrm>
              <a:off x="6588125" y="3284538"/>
              <a:ext cx="360363" cy="350837"/>
            </a:xfrm>
            <a:prstGeom prst="rect">
              <a:avLst/>
            </a:prstGeom>
            <a:solidFill>
              <a:srgbClr val="00FFCC"/>
            </a:solidFill>
            <a:ln w="9525">
              <a:solidFill>
                <a:schemeClr val="tx1"/>
              </a:solidFill>
              <a:miter lim="800000"/>
              <a:headEnd/>
              <a:tailEnd/>
            </a:ln>
          </p:spPr>
          <p:txBody>
            <a:bodyPr wrap="none" anchor="ctr"/>
            <a:lstStyle/>
            <a:p>
              <a:endParaRPr lang="en-US" sz="1800"/>
            </a:p>
          </p:txBody>
        </p:sp>
      </p:grpSp>
      <p:grpSp>
        <p:nvGrpSpPr>
          <p:cNvPr id="22535" name="Group 68"/>
          <p:cNvGrpSpPr>
            <a:grpSpLocks/>
          </p:cNvGrpSpPr>
          <p:nvPr/>
        </p:nvGrpSpPr>
        <p:grpSpPr bwMode="auto">
          <a:xfrm>
            <a:off x="874713" y="3806825"/>
            <a:ext cx="5967412" cy="1290638"/>
            <a:chOff x="916461" y="2879967"/>
            <a:chExt cx="6422552" cy="1915168"/>
          </a:xfrm>
        </p:grpSpPr>
        <p:sp>
          <p:nvSpPr>
            <p:cNvPr id="22538" name="Rectangle 3"/>
            <p:cNvSpPr>
              <a:spLocks noChangeArrowheads="1"/>
            </p:cNvSpPr>
            <p:nvPr/>
          </p:nvSpPr>
          <p:spPr bwMode="auto">
            <a:xfrm>
              <a:off x="3429000" y="3365500"/>
              <a:ext cx="360363" cy="350838"/>
            </a:xfrm>
            <a:prstGeom prst="rect">
              <a:avLst/>
            </a:prstGeom>
            <a:solidFill>
              <a:srgbClr val="00FFCC"/>
            </a:solidFill>
            <a:ln w="9525">
              <a:solidFill>
                <a:schemeClr val="tx1"/>
              </a:solidFill>
              <a:miter lim="800000"/>
              <a:headEnd/>
              <a:tailEnd/>
            </a:ln>
          </p:spPr>
          <p:txBody>
            <a:bodyPr wrap="none" anchor="ctr"/>
            <a:lstStyle/>
            <a:p>
              <a:endParaRPr lang="en-US" sz="1800"/>
            </a:p>
          </p:txBody>
        </p:sp>
        <p:grpSp>
          <p:nvGrpSpPr>
            <p:cNvPr id="22539" name="Group 5"/>
            <p:cNvGrpSpPr>
              <a:grpSpLocks/>
            </p:cNvGrpSpPr>
            <p:nvPr/>
          </p:nvGrpSpPr>
          <p:grpSpPr bwMode="auto">
            <a:xfrm>
              <a:off x="3700463" y="4292602"/>
              <a:ext cx="885825" cy="502533"/>
              <a:chOff x="1488" y="1872"/>
              <a:chExt cx="672" cy="424"/>
            </a:xfrm>
          </p:grpSpPr>
          <p:sp>
            <p:nvSpPr>
              <p:cNvPr id="22567" name="Rectangle 6"/>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22568" name="Line 7"/>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2569" name="Text Box 8"/>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c</a:t>
                </a:r>
                <a:endParaRPr lang="en-US" sz="1200">
                  <a:latin typeface="Times New Roman" pitchFamily="18" charset="0"/>
                </a:endParaRPr>
              </a:p>
            </p:txBody>
          </p:sp>
        </p:grpSp>
        <p:sp>
          <p:nvSpPr>
            <p:cNvPr id="22540" name="Line 9"/>
            <p:cNvSpPr>
              <a:spLocks noChangeShapeType="1"/>
            </p:cNvSpPr>
            <p:nvPr/>
          </p:nvSpPr>
          <p:spPr bwMode="auto">
            <a:xfrm>
              <a:off x="4397375" y="4519613"/>
              <a:ext cx="696913" cy="0"/>
            </a:xfrm>
            <a:prstGeom prst="line">
              <a:avLst/>
            </a:prstGeom>
            <a:noFill/>
            <a:ln w="28575">
              <a:solidFill>
                <a:schemeClr val="tx1"/>
              </a:solidFill>
              <a:round/>
              <a:headEnd/>
              <a:tailEnd type="triangle" w="med" len="med"/>
            </a:ln>
          </p:spPr>
          <p:txBody>
            <a:bodyPr wrap="none" anchor="ctr"/>
            <a:lstStyle/>
            <a:p>
              <a:endParaRPr lang="en-US"/>
            </a:p>
          </p:txBody>
        </p:sp>
        <p:grpSp>
          <p:nvGrpSpPr>
            <p:cNvPr id="22541" name="Group 10"/>
            <p:cNvGrpSpPr>
              <a:grpSpLocks/>
            </p:cNvGrpSpPr>
            <p:nvPr/>
          </p:nvGrpSpPr>
          <p:grpSpPr bwMode="auto">
            <a:xfrm>
              <a:off x="5076825" y="4292602"/>
              <a:ext cx="887413" cy="502533"/>
              <a:chOff x="1488" y="1872"/>
              <a:chExt cx="672" cy="424"/>
            </a:xfrm>
          </p:grpSpPr>
          <p:sp>
            <p:nvSpPr>
              <p:cNvPr id="22564" name="Rectangle 11"/>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22565" name="Line 12"/>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2566" name="Text Box 13"/>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d</a:t>
                </a:r>
                <a:endParaRPr lang="en-US" sz="1200">
                  <a:latin typeface="Times New Roman" pitchFamily="18" charset="0"/>
                </a:endParaRPr>
              </a:p>
            </p:txBody>
          </p:sp>
        </p:grpSp>
        <p:grpSp>
          <p:nvGrpSpPr>
            <p:cNvPr id="22542" name="Group 14"/>
            <p:cNvGrpSpPr>
              <a:grpSpLocks/>
            </p:cNvGrpSpPr>
            <p:nvPr/>
          </p:nvGrpSpPr>
          <p:grpSpPr bwMode="auto">
            <a:xfrm>
              <a:off x="6451600" y="4292602"/>
              <a:ext cx="887413" cy="502533"/>
              <a:chOff x="1488" y="1872"/>
              <a:chExt cx="672" cy="424"/>
            </a:xfrm>
          </p:grpSpPr>
          <p:sp>
            <p:nvSpPr>
              <p:cNvPr id="22561" name="Rectangle 15"/>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22562" name="Line 16"/>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2563" name="Text Box 17"/>
              <p:cNvSpPr txBox="1">
                <a:spLocks noChangeArrowheads="1"/>
              </p:cNvSpPr>
              <p:nvPr/>
            </p:nvSpPr>
            <p:spPr bwMode="auto">
              <a:xfrm>
                <a:off x="1537" y="1872"/>
                <a:ext cx="241" cy="424"/>
              </a:xfrm>
              <a:prstGeom prst="rect">
                <a:avLst/>
              </a:prstGeom>
              <a:noFill/>
              <a:ln w="9525">
                <a:noFill/>
                <a:miter lim="800000"/>
                <a:headEnd/>
                <a:tailEnd/>
              </a:ln>
            </p:spPr>
            <p:txBody>
              <a:bodyPr>
                <a:spAutoFit/>
              </a:bodyPr>
              <a:lstStyle/>
              <a:p>
                <a:r>
                  <a:rPr lang="en-US" sz="1600" b="1">
                    <a:latin typeface="Times New Roman" pitchFamily="18" charset="0"/>
                  </a:rPr>
                  <a:t>a</a:t>
                </a:r>
                <a:endParaRPr lang="en-US" sz="1200">
                  <a:latin typeface="Times New Roman" pitchFamily="18" charset="0"/>
                </a:endParaRPr>
              </a:p>
            </p:txBody>
          </p:sp>
        </p:grpSp>
        <p:sp>
          <p:nvSpPr>
            <p:cNvPr id="22543" name="Line 18"/>
            <p:cNvSpPr>
              <a:spLocks noChangeShapeType="1"/>
            </p:cNvSpPr>
            <p:nvPr/>
          </p:nvSpPr>
          <p:spPr bwMode="auto">
            <a:xfrm flipV="1">
              <a:off x="6896100" y="4348163"/>
              <a:ext cx="442913" cy="363537"/>
            </a:xfrm>
            <a:prstGeom prst="line">
              <a:avLst/>
            </a:prstGeom>
            <a:noFill/>
            <a:ln w="9525">
              <a:solidFill>
                <a:schemeClr val="tx1"/>
              </a:solidFill>
              <a:round/>
              <a:headEnd/>
              <a:tailEnd/>
            </a:ln>
          </p:spPr>
          <p:txBody>
            <a:bodyPr wrap="none" anchor="ctr"/>
            <a:lstStyle/>
            <a:p>
              <a:endParaRPr lang="en-US"/>
            </a:p>
          </p:txBody>
        </p:sp>
        <p:sp>
          <p:nvSpPr>
            <p:cNvPr id="22544" name="Text Box 19"/>
            <p:cNvSpPr txBox="1">
              <a:spLocks noChangeArrowheads="1"/>
            </p:cNvSpPr>
            <p:nvPr/>
          </p:nvSpPr>
          <p:spPr bwMode="auto">
            <a:xfrm>
              <a:off x="5867400" y="3213101"/>
              <a:ext cx="513926" cy="456727"/>
            </a:xfrm>
            <a:prstGeom prst="rect">
              <a:avLst/>
            </a:prstGeom>
            <a:noFill/>
            <a:ln w="9525">
              <a:noFill/>
              <a:miter lim="800000"/>
              <a:headEnd/>
              <a:tailEnd/>
            </a:ln>
          </p:spPr>
          <p:txBody>
            <a:bodyPr wrap="none">
              <a:spAutoFit/>
            </a:bodyPr>
            <a:lstStyle/>
            <a:p>
              <a:r>
                <a:rPr lang="en-US" sz="1400" b="1">
                  <a:latin typeface="Times New Roman" pitchFamily="18" charset="0"/>
                </a:rPr>
                <a:t>Tail</a:t>
              </a:r>
            </a:p>
          </p:txBody>
        </p:sp>
        <p:sp>
          <p:nvSpPr>
            <p:cNvPr id="22545" name="Text Box 20"/>
            <p:cNvSpPr txBox="1">
              <a:spLocks noChangeArrowheads="1"/>
            </p:cNvSpPr>
            <p:nvPr/>
          </p:nvSpPr>
          <p:spPr bwMode="auto">
            <a:xfrm>
              <a:off x="2627313" y="3213101"/>
              <a:ext cx="638612" cy="456727"/>
            </a:xfrm>
            <a:prstGeom prst="rect">
              <a:avLst/>
            </a:prstGeom>
            <a:noFill/>
            <a:ln w="9525">
              <a:noFill/>
              <a:miter lim="800000"/>
              <a:headEnd/>
              <a:tailEnd/>
            </a:ln>
          </p:spPr>
          <p:txBody>
            <a:bodyPr wrap="none">
              <a:spAutoFit/>
            </a:bodyPr>
            <a:lstStyle/>
            <a:p>
              <a:r>
                <a:rPr lang="en-US" sz="1400" b="1">
                  <a:latin typeface="Times New Roman" pitchFamily="18" charset="0"/>
                </a:rPr>
                <a:t>Head</a:t>
              </a:r>
            </a:p>
          </p:txBody>
        </p:sp>
        <p:sp>
          <p:nvSpPr>
            <p:cNvPr id="22546" name="Freeform 21"/>
            <p:cNvSpPr>
              <a:spLocks/>
            </p:cNvSpPr>
            <p:nvPr/>
          </p:nvSpPr>
          <p:spPr bwMode="auto">
            <a:xfrm>
              <a:off x="3657600" y="3643313"/>
              <a:ext cx="358775" cy="70167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chemeClr val="tx1"/>
              </a:solidFill>
              <a:round/>
              <a:headEnd/>
              <a:tailEnd type="triangle" w="med" len="med"/>
            </a:ln>
          </p:spPr>
          <p:txBody>
            <a:bodyPr/>
            <a:lstStyle/>
            <a:p>
              <a:endParaRPr lang="en-US"/>
            </a:p>
          </p:txBody>
        </p:sp>
        <p:grpSp>
          <p:nvGrpSpPr>
            <p:cNvPr id="22547" name="Group 22"/>
            <p:cNvGrpSpPr>
              <a:grpSpLocks/>
            </p:cNvGrpSpPr>
            <p:nvPr/>
          </p:nvGrpSpPr>
          <p:grpSpPr bwMode="auto">
            <a:xfrm>
              <a:off x="2401888" y="4289422"/>
              <a:ext cx="887412" cy="502269"/>
              <a:chOff x="1488" y="1870"/>
              <a:chExt cx="672" cy="423"/>
            </a:xfrm>
          </p:grpSpPr>
          <p:sp>
            <p:nvSpPr>
              <p:cNvPr id="22558" name="Rectangle 23"/>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200">
                  <a:latin typeface="Times New Roman" pitchFamily="18" charset="0"/>
                </a:endParaRPr>
              </a:p>
            </p:txBody>
          </p:sp>
          <p:sp>
            <p:nvSpPr>
              <p:cNvPr id="22559" name="Line 24"/>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22560" name="Text Box 25"/>
              <p:cNvSpPr txBox="1">
                <a:spLocks noChangeArrowheads="1"/>
              </p:cNvSpPr>
              <p:nvPr/>
            </p:nvSpPr>
            <p:spPr bwMode="auto">
              <a:xfrm>
                <a:off x="1537" y="1870"/>
                <a:ext cx="238" cy="423"/>
              </a:xfrm>
              <a:prstGeom prst="rect">
                <a:avLst/>
              </a:prstGeom>
              <a:noFill/>
              <a:ln w="9525">
                <a:noFill/>
                <a:miter lim="800000"/>
                <a:headEnd/>
                <a:tailEnd/>
              </a:ln>
            </p:spPr>
            <p:txBody>
              <a:bodyPr>
                <a:spAutoFit/>
              </a:bodyPr>
              <a:lstStyle/>
              <a:p>
                <a:r>
                  <a:rPr lang="en-US" sz="1600" b="1">
                    <a:latin typeface="Times New Roman" pitchFamily="18" charset="0"/>
                  </a:rPr>
                  <a:t>b</a:t>
                </a:r>
                <a:endParaRPr lang="en-US" sz="1200">
                  <a:latin typeface="Times New Roman" pitchFamily="18" charset="0"/>
                </a:endParaRPr>
              </a:p>
            </p:txBody>
          </p:sp>
        </p:grpSp>
        <p:sp>
          <p:nvSpPr>
            <p:cNvPr id="22548" name="Line 27"/>
            <p:cNvSpPr>
              <a:spLocks noChangeShapeType="1"/>
            </p:cNvSpPr>
            <p:nvPr/>
          </p:nvSpPr>
          <p:spPr bwMode="auto">
            <a:xfrm flipV="1">
              <a:off x="3059113" y="4508500"/>
              <a:ext cx="658812" cy="0"/>
            </a:xfrm>
            <a:prstGeom prst="line">
              <a:avLst/>
            </a:prstGeom>
            <a:noFill/>
            <a:ln w="28575">
              <a:solidFill>
                <a:schemeClr val="tx1"/>
              </a:solidFill>
              <a:round/>
              <a:headEnd/>
              <a:tailEnd type="triangle" w="med" len="med"/>
            </a:ln>
          </p:spPr>
          <p:txBody>
            <a:bodyPr/>
            <a:lstStyle/>
            <a:p>
              <a:endParaRPr lang="en-US"/>
            </a:p>
          </p:txBody>
        </p:sp>
        <p:sp>
          <p:nvSpPr>
            <p:cNvPr id="22549" name="Line 28"/>
            <p:cNvSpPr>
              <a:spLocks noChangeShapeType="1"/>
            </p:cNvSpPr>
            <p:nvPr/>
          </p:nvSpPr>
          <p:spPr bwMode="auto">
            <a:xfrm flipV="1">
              <a:off x="5519738" y="4346575"/>
              <a:ext cx="444500" cy="363538"/>
            </a:xfrm>
            <a:prstGeom prst="line">
              <a:avLst/>
            </a:prstGeom>
            <a:noFill/>
            <a:ln w="9525">
              <a:solidFill>
                <a:schemeClr val="tx1"/>
              </a:solidFill>
              <a:round/>
              <a:headEnd/>
              <a:tailEnd/>
            </a:ln>
          </p:spPr>
          <p:txBody>
            <a:bodyPr wrap="none" anchor="ctr"/>
            <a:lstStyle/>
            <a:p>
              <a:endParaRPr lang="en-US"/>
            </a:p>
          </p:txBody>
        </p:sp>
        <p:sp>
          <p:nvSpPr>
            <p:cNvPr id="22550" name="Line 32"/>
            <p:cNvSpPr>
              <a:spLocks noChangeShapeType="1"/>
            </p:cNvSpPr>
            <p:nvPr/>
          </p:nvSpPr>
          <p:spPr bwMode="auto">
            <a:xfrm>
              <a:off x="5734050" y="4560888"/>
              <a:ext cx="696913" cy="0"/>
            </a:xfrm>
            <a:prstGeom prst="line">
              <a:avLst/>
            </a:prstGeom>
            <a:noFill/>
            <a:ln w="28575">
              <a:solidFill>
                <a:srgbClr val="FF0000"/>
              </a:solidFill>
              <a:round/>
              <a:headEnd/>
              <a:tailEnd type="triangle" w="med" len="med"/>
            </a:ln>
          </p:spPr>
          <p:txBody>
            <a:bodyPr wrap="none" anchor="ctr"/>
            <a:lstStyle/>
            <a:p>
              <a:endParaRPr lang="en-US"/>
            </a:p>
          </p:txBody>
        </p:sp>
        <p:sp>
          <p:nvSpPr>
            <p:cNvPr id="22551" name="Text Box 34"/>
            <p:cNvSpPr txBox="1">
              <a:spLocks noChangeArrowheads="1"/>
            </p:cNvSpPr>
            <p:nvPr/>
          </p:nvSpPr>
          <p:spPr bwMode="auto">
            <a:xfrm>
              <a:off x="916461" y="2879967"/>
              <a:ext cx="1701241" cy="456727"/>
            </a:xfrm>
            <a:prstGeom prst="rect">
              <a:avLst/>
            </a:prstGeom>
            <a:noFill/>
            <a:ln w="9525">
              <a:noFill/>
              <a:miter lim="800000"/>
              <a:headEnd/>
              <a:tailEnd/>
            </a:ln>
          </p:spPr>
          <p:txBody>
            <a:bodyPr wrap="none">
              <a:spAutoFit/>
            </a:bodyPr>
            <a:lstStyle/>
            <a:p>
              <a:r>
                <a:rPr lang="en-US" sz="1400" b="1">
                  <a:latin typeface="Courier" pitchFamily="49" charset="0"/>
                </a:rPr>
                <a:t>Enqueue(Q2,a)</a:t>
              </a:r>
            </a:p>
          </p:txBody>
        </p:sp>
        <p:grpSp>
          <p:nvGrpSpPr>
            <p:cNvPr id="22552" name="Group 44"/>
            <p:cNvGrpSpPr>
              <a:grpSpLocks/>
            </p:cNvGrpSpPr>
            <p:nvPr/>
          </p:nvGrpSpPr>
          <p:grpSpPr bwMode="auto">
            <a:xfrm>
              <a:off x="5940427" y="3716338"/>
              <a:ext cx="225425" cy="209550"/>
              <a:chOff x="2592" y="2208"/>
              <a:chExt cx="192" cy="192"/>
            </a:xfrm>
          </p:grpSpPr>
          <p:sp>
            <p:nvSpPr>
              <p:cNvPr id="22556" name="Line 45"/>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22557" name="Line 46"/>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22553" name="Freeform 47"/>
            <p:cNvSpPr>
              <a:spLocks/>
            </p:cNvSpPr>
            <p:nvPr/>
          </p:nvSpPr>
          <p:spPr bwMode="auto">
            <a:xfrm>
              <a:off x="6691313" y="3590925"/>
              <a:ext cx="58737" cy="754063"/>
            </a:xfrm>
            <a:custGeom>
              <a:avLst/>
              <a:gdLst>
                <a:gd name="T0" fmla="*/ 2147483647 w 272"/>
                <a:gd name="T1" fmla="*/ 0 h 908"/>
                <a:gd name="T2" fmla="*/ 2147483647 w 272"/>
                <a:gd name="T3" fmla="*/ 2147483647 h 908"/>
                <a:gd name="T4" fmla="*/ 0 w 272"/>
                <a:gd name="T5" fmla="*/ 2147483647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22554" name="Freeform 48"/>
            <p:cNvSpPr>
              <a:spLocks/>
            </p:cNvSpPr>
            <p:nvPr/>
          </p:nvSpPr>
          <p:spPr bwMode="auto">
            <a:xfrm>
              <a:off x="5734050" y="3590925"/>
              <a:ext cx="898525" cy="755650"/>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22555" name="Rectangle 50"/>
            <p:cNvSpPr>
              <a:spLocks noChangeArrowheads="1"/>
            </p:cNvSpPr>
            <p:nvPr/>
          </p:nvSpPr>
          <p:spPr bwMode="auto">
            <a:xfrm>
              <a:off x="6588125" y="3284538"/>
              <a:ext cx="360363" cy="350837"/>
            </a:xfrm>
            <a:prstGeom prst="rect">
              <a:avLst/>
            </a:prstGeom>
            <a:solidFill>
              <a:srgbClr val="00FFCC"/>
            </a:solidFill>
            <a:ln w="9525">
              <a:solidFill>
                <a:schemeClr val="tx1"/>
              </a:solidFill>
              <a:miter lim="800000"/>
              <a:headEnd/>
              <a:tailEnd/>
            </a:ln>
          </p:spPr>
          <p:txBody>
            <a:bodyPr wrap="none" anchor="ctr"/>
            <a:lstStyle/>
            <a:p>
              <a:endParaRPr lang="en-US" sz="1800"/>
            </a:p>
          </p:txBody>
        </p:sp>
      </p:grpSp>
      <p:sp>
        <p:nvSpPr>
          <p:cNvPr id="22536" name="Freeform 48"/>
          <p:cNvSpPr>
            <a:spLocks/>
          </p:cNvSpPr>
          <p:nvPr/>
        </p:nvSpPr>
        <p:spPr bwMode="auto">
          <a:xfrm>
            <a:off x="5357813" y="2428875"/>
            <a:ext cx="835025" cy="509588"/>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22537" name="Oval 70" descr="5%"/>
          <p:cNvSpPr>
            <a:spLocks noChangeArrowheads="1"/>
          </p:cNvSpPr>
          <p:nvPr/>
        </p:nvSpPr>
        <p:spPr bwMode="auto">
          <a:xfrm rot="1955157">
            <a:off x="1390650" y="2933700"/>
            <a:ext cx="6211888" cy="1755775"/>
          </a:xfrm>
          <a:prstGeom prst="ellipse">
            <a:avLst/>
          </a:prstGeom>
          <a:noFill/>
          <a:ln w="28575">
            <a:solidFill>
              <a:schemeClr val="accent2"/>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605AC97-D9BF-4251-9A27-5F8616BDB2A6}" type="slidenum">
              <a:rPr lang="ar-SA" sz="1400">
                <a:solidFill>
                  <a:schemeClr val="tx1"/>
                </a:solidFill>
                <a:cs typeface="Arial" pitchFamily="34" charset="0"/>
              </a:rPr>
              <a:pPr algn="r"/>
              <a:t>2</a:t>
            </a:fld>
            <a:endParaRPr lang="en-US" sz="1400">
              <a:solidFill>
                <a:schemeClr val="tx1"/>
              </a:solidFill>
              <a:cs typeface="Arial" pitchFamily="34" charset="0"/>
            </a:endParaRPr>
          </a:p>
        </p:txBody>
      </p:sp>
      <p:sp>
        <p:nvSpPr>
          <p:cNvPr id="164868" name="Rectangle 2"/>
          <p:cNvSpPr>
            <a:spLocks noGrp="1" noChangeArrowheads="1"/>
          </p:cNvSpPr>
          <p:nvPr>
            <p:ph type="title" idx="4294967295"/>
          </p:nvPr>
        </p:nvSpPr>
        <p:spPr/>
        <p:txBody>
          <a:bodyPr/>
          <a:lstStyle/>
          <a:p>
            <a:r>
              <a:rPr lang="en-US" smtClean="0"/>
              <a:t>Our Vision for the Future</a:t>
            </a:r>
          </a:p>
        </p:txBody>
      </p:sp>
      <p:sp>
        <p:nvSpPr>
          <p:cNvPr id="164871" name="Text Box 7"/>
          <p:cNvSpPr txBox="1">
            <a:spLocks noChangeArrowheads="1"/>
          </p:cNvSpPr>
          <p:nvPr/>
        </p:nvSpPr>
        <p:spPr bwMode="auto">
          <a:xfrm>
            <a:off x="760412" y="2193925"/>
            <a:ext cx="5097472" cy="52322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r>
              <a:rPr lang="en-US" sz="2800">
                <a:solidFill>
                  <a:srgbClr val="3366FF"/>
                </a:solidFill>
                <a:latin typeface="cmr10" pitchFamily="34" charset="0"/>
              </a:rPr>
              <a:t>In this course, we covered ….</a:t>
            </a:r>
            <a:endParaRPr lang="en-US" sz="2000">
              <a:solidFill>
                <a:srgbClr val="3366FF"/>
              </a:solidFill>
              <a:latin typeface="cmr10" pitchFamily="34" charset="0"/>
            </a:endParaRPr>
          </a:p>
        </p:txBody>
      </p:sp>
      <p:sp>
        <p:nvSpPr>
          <p:cNvPr id="164872" name="Text Box 8"/>
          <p:cNvSpPr txBox="1">
            <a:spLocks noChangeArrowheads="1"/>
          </p:cNvSpPr>
          <p:nvPr/>
        </p:nvSpPr>
        <p:spPr bwMode="auto">
          <a:xfrm>
            <a:off x="1123950" y="2635250"/>
            <a:ext cx="3090860" cy="52322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r>
              <a:rPr lang="en-US" sz="2800" dirty="0">
                <a:solidFill>
                  <a:srgbClr val="3366FF"/>
                </a:solidFill>
                <a:latin typeface="cmr10" pitchFamily="34" charset="0"/>
              </a:rPr>
              <a:t>Best practices …</a:t>
            </a:r>
            <a:endParaRPr lang="en-US" sz="2000" dirty="0">
              <a:solidFill>
                <a:srgbClr val="3366FF"/>
              </a:solidFill>
              <a:latin typeface="cmr10" pitchFamily="34" charset="0"/>
            </a:endParaRPr>
          </a:p>
        </p:txBody>
      </p:sp>
      <p:sp>
        <p:nvSpPr>
          <p:cNvPr id="164873" name="Text Box 9"/>
          <p:cNvSpPr txBox="1">
            <a:spLocks noChangeArrowheads="1"/>
          </p:cNvSpPr>
          <p:nvPr/>
        </p:nvSpPr>
        <p:spPr bwMode="auto">
          <a:xfrm>
            <a:off x="1573213" y="3092450"/>
            <a:ext cx="4141795" cy="52322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r>
              <a:rPr lang="en-US" sz="2800" dirty="0">
                <a:solidFill>
                  <a:srgbClr val="3366FF"/>
                </a:solidFill>
                <a:latin typeface="cmr10" pitchFamily="34" charset="0"/>
              </a:rPr>
              <a:t>New and clever ideas …</a:t>
            </a:r>
            <a:endParaRPr lang="en-US" sz="2000" dirty="0">
              <a:solidFill>
                <a:srgbClr val="3366FF"/>
              </a:solidFill>
              <a:latin typeface="cmr10" pitchFamily="34" charset="0"/>
            </a:endParaRPr>
          </a:p>
        </p:txBody>
      </p:sp>
      <p:sp>
        <p:nvSpPr>
          <p:cNvPr id="164874" name="Text Box 10"/>
          <p:cNvSpPr txBox="1">
            <a:spLocks noChangeArrowheads="1"/>
          </p:cNvSpPr>
          <p:nvPr/>
        </p:nvSpPr>
        <p:spPr bwMode="auto">
          <a:xfrm>
            <a:off x="1931988" y="3563938"/>
            <a:ext cx="5711846" cy="52322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r>
              <a:rPr lang="en-US" sz="2800">
                <a:solidFill>
                  <a:srgbClr val="3366FF"/>
                </a:solidFill>
                <a:latin typeface="cmr10" pitchFamily="34" charset="0"/>
              </a:rPr>
              <a:t>And common-sense observations.</a:t>
            </a:r>
            <a:endParaRPr lang="en-US" sz="2000">
              <a:solidFill>
                <a:srgbClr val="3366FF"/>
              </a:solidFill>
              <a:latin typeface="cmr10" pitchFamily="34" charset="0"/>
            </a:endParaRPr>
          </a:p>
        </p:txBody>
      </p:sp>
      <p:sp>
        <p:nvSpPr>
          <p:cNvPr id="164875" name="Rectangle 5"/>
          <p:cNvSpPr txBox="1">
            <a:spLocks noGrp="1" noChangeArrowheads="1"/>
          </p:cNvSpPr>
          <p:nvPr/>
        </p:nvSpPr>
        <p:spPr bwMode="auto">
          <a:xfrm>
            <a:off x="3124200" y="6248400"/>
            <a:ext cx="2895600" cy="457200"/>
          </a:xfrm>
          <a:prstGeom prst="rect">
            <a:avLst/>
          </a:prstGeom>
          <a:noFill/>
          <a:ln w="9525">
            <a:noFill/>
            <a:miter lim="800000"/>
            <a:headEnd/>
            <a:tailEnd/>
          </a:ln>
        </p:spPr>
        <p:txBody>
          <a:bodyPr/>
          <a:lstStyle/>
          <a:p>
            <a:r>
              <a:rPr lang="en-US" sz="1400">
                <a:solidFill>
                  <a:schemeClr val="tx1"/>
                </a:solidFill>
              </a:rPr>
              <a:t>Art of Multiprocessor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71"/>
                                        </p:tgtEl>
                                        <p:attrNameLst>
                                          <p:attrName>style.visibility</p:attrName>
                                        </p:attrNameLst>
                                      </p:cBhvr>
                                      <p:to>
                                        <p:strVal val="visible"/>
                                      </p:to>
                                    </p:set>
                                    <p:animEffect transition="in" filter="blinds(horizontal)">
                                      <p:cBhvr>
                                        <p:cTn id="7" dur="500"/>
                                        <p:tgtEl>
                                          <p:spTgt spid="1648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72"/>
                                        </p:tgtEl>
                                        <p:attrNameLst>
                                          <p:attrName>style.visibility</p:attrName>
                                        </p:attrNameLst>
                                      </p:cBhvr>
                                      <p:to>
                                        <p:strVal val="visible"/>
                                      </p:to>
                                    </p:set>
                                    <p:animEffect transition="in" filter="blinds(horizontal)">
                                      <p:cBhvr>
                                        <p:cTn id="12" dur="500"/>
                                        <p:tgtEl>
                                          <p:spTgt spid="1648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3"/>
                                        </p:tgtEl>
                                        <p:attrNameLst>
                                          <p:attrName>style.visibility</p:attrName>
                                        </p:attrNameLst>
                                      </p:cBhvr>
                                      <p:to>
                                        <p:strVal val="visible"/>
                                      </p:to>
                                    </p:set>
                                    <p:animEffect transition="in" filter="blinds(horizontal)">
                                      <p:cBhvr>
                                        <p:cTn id="17" dur="500"/>
                                        <p:tgtEl>
                                          <p:spTgt spid="1648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74"/>
                                        </p:tgtEl>
                                        <p:attrNameLst>
                                          <p:attrName>style.visibility</p:attrName>
                                        </p:attrNameLst>
                                      </p:cBhvr>
                                      <p:to>
                                        <p:strVal val="visible"/>
                                      </p:to>
                                    </p:set>
                                    <p:animEffect transition="in" filter="blinds(horizontal)">
                                      <p:cBhvr>
                                        <p:cTn id="22" dur="500"/>
                                        <p:tgtEl>
                                          <p:spTgt spid="164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1" grpId="0" animBg="1"/>
      <p:bldP spid="164872" grpId="0" animBg="1"/>
      <p:bldP spid="164873" grpId="0" animBg="1"/>
      <p:bldP spid="1648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ounded Rectangle 3"/>
          <p:cNvSpPr>
            <a:spLocks noChangeArrowheads="1"/>
          </p:cNvSpPr>
          <p:nvPr/>
        </p:nvSpPr>
        <p:spPr bwMode="auto">
          <a:xfrm>
            <a:off x="1143000" y="2143125"/>
            <a:ext cx="4714875" cy="2286000"/>
          </a:xfrm>
          <a:prstGeom prst="roundRect">
            <a:avLst>
              <a:gd name="adj" fmla="val 16667"/>
            </a:avLst>
          </a:prstGeom>
          <a:solidFill>
            <a:srgbClr val="FFFFCC"/>
          </a:solidFill>
          <a:ln w="9525" algn="ctr">
            <a:noFill/>
            <a:round/>
            <a:headEnd/>
            <a:tailEnd/>
          </a:ln>
        </p:spPr>
        <p:txBody>
          <a:bodyPr/>
          <a:lstStyle/>
          <a:p>
            <a:endParaRPr lang="en-US"/>
          </a:p>
        </p:txBody>
      </p:sp>
      <p:sp>
        <p:nvSpPr>
          <p:cNvPr id="23555" name="Rectangle 2"/>
          <p:cNvSpPr>
            <a:spLocks noGrp="1" noChangeArrowheads="1"/>
          </p:cNvSpPr>
          <p:nvPr>
            <p:ph type="title"/>
          </p:nvPr>
        </p:nvSpPr>
        <p:spPr>
          <a:xfrm>
            <a:off x="685800" y="285750"/>
            <a:ext cx="7772400" cy="1143000"/>
          </a:xfrm>
        </p:spPr>
        <p:txBody>
          <a:bodyPr/>
          <a:lstStyle/>
          <a:p>
            <a:r>
              <a:rPr lang="en-US" smtClean="0"/>
              <a:t>Using Transactional Memory</a:t>
            </a:r>
          </a:p>
        </p:txBody>
      </p:sp>
      <p:sp>
        <p:nvSpPr>
          <p:cNvPr id="23556" name="Rectangle 3"/>
          <p:cNvSpPr>
            <a:spLocks noGrp="1" noChangeArrowheads="1"/>
          </p:cNvSpPr>
          <p:nvPr>
            <p:ph type="body" idx="1"/>
          </p:nvPr>
        </p:nvSpPr>
        <p:spPr>
          <a:xfrm>
            <a:off x="1328738" y="2195513"/>
            <a:ext cx="7772400" cy="3448050"/>
          </a:xfrm>
        </p:spPr>
        <p:txBody>
          <a:bodyPr/>
          <a:lstStyle/>
          <a:p>
            <a:pPr>
              <a:buFont typeface="Wingdings 3" pitchFamily="18" charset="2"/>
              <a:buNone/>
            </a:pPr>
            <a:r>
              <a:rPr lang="en-US" sz="2800" smtClean="0"/>
              <a:t>enqueue (Q, newnode) {</a:t>
            </a:r>
          </a:p>
          <a:p>
            <a:pPr>
              <a:buFont typeface="Wingdings 3" pitchFamily="18" charset="2"/>
              <a:buNone/>
            </a:pPr>
            <a:r>
              <a:rPr lang="en-US" sz="2800" smtClean="0"/>
              <a:t>  Q.tail-&gt; next = newnode</a:t>
            </a:r>
          </a:p>
          <a:p>
            <a:pPr>
              <a:buFont typeface="Wingdings 3" pitchFamily="18" charset="2"/>
              <a:buNone/>
            </a:pPr>
            <a:r>
              <a:rPr lang="en-US" sz="2800" smtClean="0"/>
              <a:t>  Q.tail = newnode</a:t>
            </a:r>
            <a:endParaRPr lang="en-US" sz="2800" smtClean="0">
              <a:solidFill>
                <a:schemeClr val="accent2"/>
              </a:solidFill>
            </a:endParaRPr>
          </a:p>
          <a:p>
            <a:pPr>
              <a:buFont typeface="Wingdings 3" pitchFamily="18" charset="2"/>
              <a:buNone/>
            </a:pPr>
            <a:r>
              <a:rPr lang="en-US" sz="2800" smtClean="0"/>
              <a:t>}</a:t>
            </a:r>
          </a:p>
          <a:p>
            <a:pPr>
              <a:buFont typeface="Wingdings 3" pitchFamily="18" charset="2"/>
              <a:buNone/>
            </a:pPr>
            <a:endParaRPr lang="en-US" sz="28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ounded Rectangle 3"/>
          <p:cNvSpPr>
            <a:spLocks noChangeArrowheads="1"/>
          </p:cNvSpPr>
          <p:nvPr/>
        </p:nvSpPr>
        <p:spPr bwMode="auto">
          <a:xfrm>
            <a:off x="1143000" y="2143125"/>
            <a:ext cx="4714875" cy="3214688"/>
          </a:xfrm>
          <a:prstGeom prst="roundRect">
            <a:avLst>
              <a:gd name="adj" fmla="val 16667"/>
            </a:avLst>
          </a:prstGeom>
          <a:solidFill>
            <a:srgbClr val="FFFFCC"/>
          </a:solidFill>
          <a:ln w="9525" algn="ctr">
            <a:noFill/>
            <a:round/>
            <a:headEnd/>
            <a:tailEnd/>
          </a:ln>
        </p:spPr>
        <p:txBody>
          <a:bodyPr/>
          <a:lstStyle/>
          <a:p>
            <a:endParaRPr lang="en-US"/>
          </a:p>
        </p:txBody>
      </p:sp>
      <p:sp>
        <p:nvSpPr>
          <p:cNvPr id="24579" name="Rectangle 2"/>
          <p:cNvSpPr>
            <a:spLocks noGrp="1" noChangeArrowheads="1"/>
          </p:cNvSpPr>
          <p:nvPr>
            <p:ph type="title"/>
          </p:nvPr>
        </p:nvSpPr>
        <p:spPr>
          <a:xfrm>
            <a:off x="685800" y="285750"/>
            <a:ext cx="7772400" cy="1143000"/>
          </a:xfrm>
        </p:spPr>
        <p:txBody>
          <a:bodyPr/>
          <a:lstStyle/>
          <a:p>
            <a:r>
              <a:rPr lang="en-US" smtClean="0"/>
              <a:t>Using Transactional Memory</a:t>
            </a:r>
          </a:p>
        </p:txBody>
      </p:sp>
      <p:sp>
        <p:nvSpPr>
          <p:cNvPr id="24580" name="Rectangle 3"/>
          <p:cNvSpPr>
            <a:spLocks noGrp="1" noChangeArrowheads="1"/>
          </p:cNvSpPr>
          <p:nvPr>
            <p:ph type="body" idx="1"/>
          </p:nvPr>
        </p:nvSpPr>
        <p:spPr>
          <a:xfrm>
            <a:off x="1328738" y="2195513"/>
            <a:ext cx="7772400" cy="3448050"/>
          </a:xfrm>
        </p:spPr>
        <p:txBody>
          <a:bodyPr/>
          <a:lstStyle/>
          <a:p>
            <a:pPr>
              <a:buFont typeface="Wingdings 3" pitchFamily="18" charset="2"/>
              <a:buNone/>
            </a:pPr>
            <a:r>
              <a:rPr lang="en-US" sz="2800" smtClean="0"/>
              <a:t>enqueue (Q, newnode) {</a:t>
            </a:r>
          </a:p>
          <a:p>
            <a:pPr>
              <a:buFont typeface="Wingdings 3" pitchFamily="18" charset="2"/>
              <a:buNone/>
            </a:pPr>
            <a:r>
              <a:rPr lang="en-US" sz="2800" smtClean="0">
                <a:solidFill>
                  <a:schemeClr val="accent2"/>
                </a:solidFill>
              </a:rPr>
              <a:t>atomic{</a:t>
            </a:r>
          </a:p>
          <a:p>
            <a:pPr>
              <a:buFont typeface="Wingdings 3" pitchFamily="18" charset="2"/>
              <a:buNone/>
            </a:pPr>
            <a:r>
              <a:rPr lang="en-US" sz="2800" smtClean="0"/>
              <a:t>   Q.tail-&gt; next = newnode</a:t>
            </a:r>
          </a:p>
          <a:p>
            <a:pPr>
              <a:buFont typeface="Wingdings 3" pitchFamily="18" charset="2"/>
              <a:buNone/>
            </a:pPr>
            <a:r>
              <a:rPr lang="en-US" sz="2800" smtClean="0"/>
              <a:t>   Q.tail = newnode</a:t>
            </a:r>
          </a:p>
          <a:p>
            <a:pPr>
              <a:buFont typeface="Wingdings 3" pitchFamily="18" charset="2"/>
              <a:buNone/>
            </a:pPr>
            <a:r>
              <a:rPr lang="en-US" sz="2800" smtClean="0"/>
              <a:t>   </a:t>
            </a:r>
            <a:r>
              <a:rPr lang="en-US" sz="2800" smtClean="0">
                <a:solidFill>
                  <a:schemeClr val="accent2"/>
                </a:solidFill>
              </a:rPr>
              <a:t>}</a:t>
            </a:r>
          </a:p>
          <a:p>
            <a:pPr>
              <a:buFont typeface="Wingdings 3" pitchFamily="18" charset="2"/>
              <a:buNone/>
            </a:pPr>
            <a:r>
              <a:rPr lang="en-US" sz="2800" smtClean="0"/>
              <a:t>}</a:t>
            </a:r>
          </a:p>
          <a:p>
            <a:pPr>
              <a:buFont typeface="Wingdings 3" pitchFamily="18" charset="2"/>
              <a:buNone/>
            </a:pPr>
            <a:endParaRPr lang="en-US" sz="280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85813" y="571500"/>
            <a:ext cx="7920037" cy="1079500"/>
          </a:xfrm>
        </p:spPr>
        <p:txBody>
          <a:bodyPr/>
          <a:lstStyle/>
          <a:p>
            <a:r>
              <a:rPr lang="en-US" smtClean="0"/>
              <a:t>Transactions Will Solve Many of Locks’ Problems</a:t>
            </a:r>
          </a:p>
        </p:txBody>
      </p:sp>
      <p:sp>
        <p:nvSpPr>
          <p:cNvPr id="25603" name="Text Box 3"/>
          <p:cNvSpPr txBox="1">
            <a:spLocks noChangeArrowheads="1"/>
          </p:cNvSpPr>
          <p:nvPr/>
        </p:nvSpPr>
        <p:spPr bwMode="auto">
          <a:xfrm>
            <a:off x="2987675" y="1844675"/>
            <a:ext cx="3960813" cy="457200"/>
          </a:xfrm>
          <a:prstGeom prst="rect">
            <a:avLst/>
          </a:prstGeom>
          <a:noFill/>
          <a:ln w="9525">
            <a:noFill/>
            <a:miter lim="800000"/>
            <a:headEnd/>
            <a:tailEnd/>
          </a:ln>
        </p:spPr>
        <p:txBody>
          <a:bodyPr>
            <a:spAutoFit/>
          </a:bodyPr>
          <a:lstStyle/>
          <a:p>
            <a:endParaRPr lang="en-US" b="1">
              <a:latin typeface="Courier" pitchFamily="49" charset="0"/>
            </a:endParaRPr>
          </a:p>
        </p:txBody>
      </p:sp>
      <p:sp>
        <p:nvSpPr>
          <p:cNvPr id="25604" name="Rectangle 5"/>
          <p:cNvSpPr>
            <a:spLocks noChangeArrowheads="1"/>
          </p:cNvSpPr>
          <p:nvPr/>
        </p:nvSpPr>
        <p:spPr bwMode="auto">
          <a:xfrm>
            <a:off x="857250" y="2071688"/>
            <a:ext cx="7656513" cy="3940175"/>
          </a:xfrm>
          <a:prstGeom prst="rect">
            <a:avLst/>
          </a:prstGeom>
          <a:noFill/>
          <a:ln w="9525">
            <a:noFill/>
            <a:miter lim="800000"/>
            <a:headEnd/>
            <a:tailEnd/>
          </a:ln>
        </p:spPr>
        <p:txBody>
          <a:bodyPr lIns="92075" tIns="118800" rIns="92075" bIns="46038"/>
          <a:lstStyle/>
          <a:p>
            <a:pPr marL="514350" indent="-514350">
              <a:spcBef>
                <a:spcPct val="50000"/>
              </a:spcBef>
              <a:spcAft>
                <a:spcPct val="30000"/>
              </a:spcAft>
              <a:buClr>
                <a:srgbClr val="A8A400"/>
              </a:buClr>
            </a:pPr>
            <a:r>
              <a:rPr lang="en-US" sz="2800">
                <a:solidFill>
                  <a:srgbClr val="0033CC"/>
                </a:solidFill>
                <a:latin typeface="Tahoma" pitchFamily="34" charset="0"/>
              </a:rPr>
              <a:t>No need to think</a:t>
            </a:r>
            <a:r>
              <a:rPr lang="en-US" sz="2800">
                <a:latin typeface="Tahoma" pitchFamily="34" charset="0"/>
              </a:rPr>
              <a:t> what needs to be locked, what not, and at what granularity</a:t>
            </a:r>
          </a:p>
          <a:p>
            <a:pPr marL="514350" indent="-514350">
              <a:spcBef>
                <a:spcPct val="50000"/>
              </a:spcBef>
              <a:spcAft>
                <a:spcPct val="30000"/>
              </a:spcAft>
              <a:buClr>
                <a:srgbClr val="A8A400"/>
              </a:buClr>
            </a:pPr>
            <a:r>
              <a:rPr lang="en-US" sz="2800">
                <a:solidFill>
                  <a:srgbClr val="0033CC"/>
                </a:solidFill>
                <a:latin typeface="Tahoma" pitchFamily="34" charset="0"/>
              </a:rPr>
              <a:t>No worry</a:t>
            </a:r>
            <a:r>
              <a:rPr lang="en-US" sz="2800">
                <a:latin typeface="Tahoma" pitchFamily="34" charset="0"/>
              </a:rPr>
              <a:t> about deadlocks and livelocks</a:t>
            </a:r>
          </a:p>
          <a:p>
            <a:pPr marL="514350" indent="-514350">
              <a:spcBef>
                <a:spcPct val="50000"/>
              </a:spcBef>
              <a:spcAft>
                <a:spcPct val="30000"/>
              </a:spcAft>
              <a:buClr>
                <a:srgbClr val="A8A400"/>
              </a:buClr>
            </a:pPr>
            <a:r>
              <a:rPr lang="en-US" sz="2800">
                <a:solidFill>
                  <a:srgbClr val="0033CC"/>
                </a:solidFill>
                <a:latin typeface="Tahoma" pitchFamily="34" charset="0"/>
              </a:rPr>
              <a:t>No need to think</a:t>
            </a:r>
            <a:r>
              <a:rPr lang="en-US" sz="2800">
                <a:latin typeface="Tahoma" pitchFamily="34" charset="0"/>
              </a:rPr>
              <a:t> about read-sharing</a:t>
            </a:r>
          </a:p>
          <a:p>
            <a:pPr marL="514350" indent="-514350">
              <a:spcBef>
                <a:spcPct val="50000"/>
              </a:spcBef>
              <a:spcAft>
                <a:spcPct val="30000"/>
              </a:spcAft>
              <a:buClr>
                <a:srgbClr val="A8A400"/>
              </a:buClr>
            </a:pPr>
            <a:r>
              <a:rPr lang="en-US" sz="2800">
                <a:solidFill>
                  <a:srgbClr val="0033CC"/>
                </a:solidFill>
                <a:latin typeface="Tahoma" pitchFamily="34" charset="0"/>
              </a:rPr>
              <a:t>Can compose </a:t>
            </a:r>
            <a:r>
              <a:rPr lang="en-US" sz="2800">
                <a:latin typeface="Tahoma" pitchFamily="34" charset="0"/>
              </a:rPr>
              <a:t>concurrent objects in a way that is safe and scalable </a:t>
            </a:r>
            <a:endParaRPr lang="en-US" sz="3600">
              <a:latin typeface="Tahoma"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5"/>
          <p:cNvSpPr txBox="1">
            <a:spLocks noGrp="1" noChangeArrowheads="1"/>
          </p:cNvSpPr>
          <p:nvPr/>
        </p:nvSpPr>
        <p:spPr bwMode="auto">
          <a:xfrm>
            <a:off x="3124200" y="6248400"/>
            <a:ext cx="2895600" cy="457200"/>
          </a:xfrm>
          <a:prstGeom prst="rect">
            <a:avLst/>
          </a:prstGeom>
          <a:noFill/>
          <a:ln w="9525">
            <a:noFill/>
            <a:miter lim="800000"/>
            <a:headEnd/>
            <a:tailEnd/>
          </a:ln>
        </p:spPr>
        <p:txBody>
          <a:bodyPr/>
          <a:lstStyle/>
          <a:p>
            <a:r>
              <a:rPr lang="en-US" sz="1400">
                <a:solidFill>
                  <a:schemeClr val="tx1"/>
                </a:solidFill>
              </a:rPr>
              <a:t>Art of Multiprocessor Programming</a:t>
            </a:r>
          </a:p>
        </p:txBody>
      </p:sp>
      <p:sp>
        <p:nvSpPr>
          <p:cNvPr id="246787" name="Rectangle 6"/>
          <p:cNvSpPr txBox="1">
            <a:spLocks noGrp="1" noChangeArrowheads="1"/>
          </p:cNvSpPr>
          <p:nvPr/>
        </p:nvSpPr>
        <p:spPr bwMode="auto">
          <a:xfrm>
            <a:off x="6553200" y="6248400"/>
            <a:ext cx="1905000" cy="457200"/>
          </a:xfrm>
          <a:prstGeom prst="rect">
            <a:avLst/>
          </a:prstGeom>
          <a:noFill/>
          <a:ln w="9525">
            <a:noFill/>
            <a:miter lim="800000"/>
            <a:headEnd/>
            <a:tailEnd/>
          </a:ln>
        </p:spPr>
        <p:txBody>
          <a:bodyPr/>
          <a:lstStyle/>
          <a:p>
            <a:pPr algn="r"/>
            <a:fld id="{ED97B461-A0D4-4AA8-8D62-D7155523F0E9}" type="slidenum">
              <a:rPr lang="ar-SA" sz="1400">
                <a:solidFill>
                  <a:schemeClr val="tx1"/>
                </a:solidFill>
                <a:cs typeface="Arial" pitchFamily="34" charset="0"/>
              </a:rPr>
              <a:pPr algn="r"/>
              <a:t>23</a:t>
            </a:fld>
            <a:endParaRPr lang="en-US" sz="1400">
              <a:solidFill>
                <a:schemeClr val="tx1"/>
              </a:solidFill>
              <a:cs typeface="Arial" pitchFamily="34" charset="0"/>
            </a:endParaRPr>
          </a:p>
        </p:txBody>
      </p:sp>
      <p:sp>
        <p:nvSpPr>
          <p:cNvPr id="24678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F150867-9FB1-4BC4-AD08-B7F33366D807}" type="slidenum">
              <a:rPr lang="ar-SA" sz="1400">
                <a:solidFill>
                  <a:schemeClr val="tx1"/>
                </a:solidFill>
                <a:cs typeface="Arial" pitchFamily="34" charset="0"/>
              </a:rPr>
              <a:pPr algn="r"/>
              <a:t>23</a:t>
            </a:fld>
            <a:endParaRPr lang="en-US" sz="1400">
              <a:solidFill>
                <a:schemeClr val="tx1"/>
              </a:solidFill>
              <a:cs typeface="Arial" pitchFamily="34" charset="0"/>
            </a:endParaRPr>
          </a:p>
        </p:txBody>
      </p:sp>
      <p:sp>
        <p:nvSpPr>
          <p:cNvPr id="246789" name="Rectangle 2"/>
          <p:cNvSpPr>
            <a:spLocks noGrp="1" noChangeArrowheads="1"/>
          </p:cNvSpPr>
          <p:nvPr>
            <p:ph type="title" idx="4294967295"/>
          </p:nvPr>
        </p:nvSpPr>
        <p:spPr/>
        <p:txBody>
          <a:bodyPr/>
          <a:lstStyle/>
          <a:p>
            <a:r>
              <a:rPr lang="en-US" smtClean="0"/>
              <a:t>Hardware Transactional Memory</a:t>
            </a:r>
          </a:p>
        </p:txBody>
      </p:sp>
      <p:sp>
        <p:nvSpPr>
          <p:cNvPr id="246790" name="Rectangle 3"/>
          <p:cNvSpPr>
            <a:spLocks noGrp="1" noChangeArrowheads="1"/>
          </p:cNvSpPr>
          <p:nvPr>
            <p:ph type="body" idx="4294967295"/>
          </p:nvPr>
        </p:nvSpPr>
        <p:spPr>
          <a:xfrm>
            <a:off x="685800" y="1981200"/>
            <a:ext cx="4792663" cy="4114800"/>
          </a:xfrm>
        </p:spPr>
        <p:txBody>
          <a:bodyPr/>
          <a:lstStyle/>
          <a:p>
            <a:r>
              <a:rPr lang="en-US" sz="2800" smtClean="0"/>
              <a:t>Exploit Cache coherence</a:t>
            </a:r>
          </a:p>
          <a:p>
            <a:r>
              <a:rPr lang="en-US" sz="2800" smtClean="0"/>
              <a:t>Already almost does it</a:t>
            </a:r>
          </a:p>
          <a:p>
            <a:pPr lvl="1"/>
            <a:r>
              <a:rPr lang="en-US" sz="2400" smtClean="0"/>
              <a:t>Invalidation</a:t>
            </a:r>
          </a:p>
          <a:p>
            <a:pPr lvl="1"/>
            <a:r>
              <a:rPr lang="en-US" sz="2400" smtClean="0"/>
              <a:t>Consistency checking</a:t>
            </a:r>
          </a:p>
          <a:p>
            <a:r>
              <a:rPr lang="en-US" sz="2800" smtClean="0"/>
              <a:t>Speculative execution</a:t>
            </a:r>
          </a:p>
          <a:p>
            <a:pPr lvl="1"/>
            <a:r>
              <a:rPr lang="en-US" sz="2400" smtClean="0"/>
              <a:t>Branch prediction = optimistic synch!</a:t>
            </a:r>
          </a:p>
        </p:txBody>
      </p:sp>
      <p:pic>
        <p:nvPicPr>
          <p:cNvPr id="246791" name="Picture 7"/>
          <p:cNvPicPr>
            <a:picLocks noChangeAspect="1" noChangeArrowheads="1"/>
          </p:cNvPicPr>
          <p:nvPr/>
        </p:nvPicPr>
        <p:blipFill>
          <a:blip r:embed="rId3" cstate="print"/>
          <a:srcRect/>
          <a:stretch>
            <a:fillRect/>
          </a:stretch>
        </p:blipFill>
        <p:spPr bwMode="auto">
          <a:xfrm>
            <a:off x="5791200" y="2668588"/>
            <a:ext cx="2384425" cy="2312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smtClean="0"/>
              <a:t>HTM Strengths &amp; Weaknesses</a:t>
            </a:r>
          </a:p>
        </p:txBody>
      </p:sp>
      <p:sp>
        <p:nvSpPr>
          <p:cNvPr id="265219" name="Rectangle 3"/>
          <p:cNvSpPr>
            <a:spLocks noGrp="1" noChangeArrowheads="1"/>
          </p:cNvSpPr>
          <p:nvPr>
            <p:ph type="body" idx="1"/>
          </p:nvPr>
        </p:nvSpPr>
        <p:spPr/>
        <p:txBody>
          <a:bodyPr/>
          <a:lstStyle/>
          <a:p>
            <a:r>
              <a:rPr lang="en-US" smtClean="0"/>
              <a:t>Ideal for lock-free data structures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smtClean="0"/>
              <a:t>HTM Strengths &amp; Weaknesses</a:t>
            </a:r>
          </a:p>
        </p:txBody>
      </p:sp>
      <p:sp>
        <p:nvSpPr>
          <p:cNvPr id="267267" name="Rectangle 3"/>
          <p:cNvSpPr>
            <a:spLocks noGrp="1" noChangeArrowheads="1"/>
          </p:cNvSpPr>
          <p:nvPr>
            <p:ph type="body" idx="1"/>
          </p:nvPr>
        </p:nvSpPr>
        <p:spPr/>
        <p:txBody>
          <a:bodyPr/>
          <a:lstStyle/>
          <a:p>
            <a:r>
              <a:rPr lang="en-US" smtClean="0">
                <a:solidFill>
                  <a:schemeClr val="folHlink"/>
                </a:solidFill>
              </a:rPr>
              <a:t>Ideal for lock-free data structures</a:t>
            </a:r>
          </a:p>
          <a:p>
            <a:r>
              <a:rPr lang="en-US" smtClean="0"/>
              <a:t>Practical proposals have limits on</a:t>
            </a:r>
          </a:p>
          <a:p>
            <a:pPr lvl="1"/>
            <a:r>
              <a:rPr lang="en-US" smtClean="0"/>
              <a:t>Transaction size and length</a:t>
            </a:r>
          </a:p>
          <a:p>
            <a:pPr lvl="1"/>
            <a:r>
              <a:rPr lang="en-US" smtClean="0"/>
              <a:t>Bounded HW resources</a:t>
            </a:r>
          </a:p>
          <a:p>
            <a:pPr lvl="1"/>
            <a:r>
              <a:rPr lang="en-US" smtClean="0"/>
              <a:t>Guarantees vs best-effort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smtClean="0"/>
              <a:t>HTM Strengths &amp; Weaknesses</a:t>
            </a:r>
          </a:p>
        </p:txBody>
      </p:sp>
      <p:sp>
        <p:nvSpPr>
          <p:cNvPr id="269315" name="Rectangle 3"/>
          <p:cNvSpPr>
            <a:spLocks noGrp="1" noChangeArrowheads="1"/>
          </p:cNvSpPr>
          <p:nvPr>
            <p:ph type="body" idx="1"/>
          </p:nvPr>
        </p:nvSpPr>
        <p:spPr/>
        <p:txBody>
          <a:bodyPr/>
          <a:lstStyle/>
          <a:p>
            <a:pPr>
              <a:lnSpc>
                <a:spcPct val="90000"/>
              </a:lnSpc>
            </a:pPr>
            <a:r>
              <a:rPr lang="en-US" smtClean="0">
                <a:solidFill>
                  <a:schemeClr val="folHlink"/>
                </a:solidFill>
              </a:rPr>
              <a:t>Ideal for lock-free data structures</a:t>
            </a:r>
          </a:p>
          <a:p>
            <a:pPr>
              <a:lnSpc>
                <a:spcPct val="90000"/>
              </a:lnSpc>
            </a:pPr>
            <a:r>
              <a:rPr lang="en-US" smtClean="0">
                <a:solidFill>
                  <a:schemeClr val="folHlink"/>
                </a:solidFill>
              </a:rPr>
              <a:t>Practical proposals have limits on</a:t>
            </a:r>
          </a:p>
          <a:p>
            <a:pPr lvl="1">
              <a:lnSpc>
                <a:spcPct val="90000"/>
              </a:lnSpc>
            </a:pPr>
            <a:r>
              <a:rPr lang="en-US" smtClean="0">
                <a:solidFill>
                  <a:schemeClr val="folHlink"/>
                </a:solidFill>
              </a:rPr>
              <a:t>Transaction size and length</a:t>
            </a:r>
          </a:p>
          <a:p>
            <a:pPr lvl="1">
              <a:lnSpc>
                <a:spcPct val="90000"/>
              </a:lnSpc>
            </a:pPr>
            <a:r>
              <a:rPr lang="en-US" smtClean="0">
                <a:solidFill>
                  <a:schemeClr val="folHlink"/>
                </a:solidFill>
              </a:rPr>
              <a:t>Bounded HW resources</a:t>
            </a:r>
          </a:p>
          <a:p>
            <a:pPr lvl="1">
              <a:lnSpc>
                <a:spcPct val="90000"/>
              </a:lnSpc>
            </a:pPr>
            <a:r>
              <a:rPr lang="en-US" smtClean="0">
                <a:solidFill>
                  <a:schemeClr val="folHlink"/>
                </a:solidFill>
              </a:rPr>
              <a:t>Guarantees vs best-effort</a:t>
            </a:r>
          </a:p>
          <a:p>
            <a:pPr>
              <a:lnSpc>
                <a:spcPct val="90000"/>
              </a:lnSpc>
            </a:pPr>
            <a:r>
              <a:rPr lang="en-US" smtClean="0"/>
              <a:t>On fail</a:t>
            </a:r>
          </a:p>
          <a:p>
            <a:pPr lvl="1">
              <a:lnSpc>
                <a:spcPct val="90000"/>
              </a:lnSpc>
            </a:pPr>
            <a:r>
              <a:rPr lang="en-US" smtClean="0"/>
              <a:t>Diagnostics essential</a:t>
            </a:r>
          </a:p>
          <a:p>
            <a:pPr lvl="1">
              <a:lnSpc>
                <a:spcPct val="90000"/>
              </a:lnSpc>
            </a:pPr>
            <a:r>
              <a:rPr lang="en-US" smtClean="0"/>
              <a:t>Retry in software?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4213" y="404813"/>
            <a:ext cx="7772400" cy="1143000"/>
          </a:xfrm>
        </p:spPr>
        <p:txBody>
          <a:bodyPr/>
          <a:lstStyle/>
          <a:p>
            <a:r>
              <a:rPr lang="en-US" smtClean="0"/>
              <a:t>Software Transactional Memory</a:t>
            </a:r>
            <a:br>
              <a:rPr lang="en-US" smtClean="0"/>
            </a:br>
            <a:r>
              <a:rPr lang="en-US" sz="4000" smtClean="0"/>
              <a:t>[ShavitTouitou94]</a:t>
            </a:r>
            <a:endParaRPr lang="en-US" smtClean="0"/>
          </a:p>
        </p:txBody>
      </p:sp>
      <p:sp>
        <p:nvSpPr>
          <p:cNvPr id="4" name="Text Box 4"/>
          <p:cNvSpPr txBox="1">
            <a:spLocks noChangeArrowheads="1"/>
          </p:cNvSpPr>
          <p:nvPr/>
        </p:nvSpPr>
        <p:spPr bwMode="auto">
          <a:xfrm>
            <a:off x="642938" y="1928813"/>
            <a:ext cx="7921625" cy="4400550"/>
          </a:xfrm>
          <a:prstGeom prst="rect">
            <a:avLst/>
          </a:prstGeom>
          <a:noFill/>
          <a:ln w="9525">
            <a:noFill/>
            <a:miter lim="800000"/>
            <a:headEnd/>
            <a:tailEnd/>
          </a:ln>
        </p:spPr>
        <p:txBody>
          <a:bodyPr>
            <a:spAutoFit/>
          </a:bodyPr>
          <a:lstStyle/>
          <a:p>
            <a:endParaRPr lang="en-US" sz="2800"/>
          </a:p>
          <a:p>
            <a:r>
              <a:rPr lang="en-US" sz="2800"/>
              <a:t>The semantics of hardware transactions…</a:t>
            </a:r>
            <a:r>
              <a:rPr lang="en-US" sz="2800">
                <a:solidFill>
                  <a:schemeClr val="accent2"/>
                </a:solidFill>
              </a:rPr>
              <a:t>today</a:t>
            </a:r>
          </a:p>
          <a:p>
            <a:endParaRPr lang="en-US" sz="2800">
              <a:solidFill>
                <a:schemeClr val="accent2"/>
              </a:solidFill>
            </a:endParaRPr>
          </a:p>
          <a:p>
            <a:r>
              <a:rPr lang="en-US" sz="2800">
                <a:solidFill>
                  <a:schemeClr val="accent2"/>
                </a:solidFill>
              </a:rPr>
              <a:t>Tomorrow</a:t>
            </a:r>
            <a:r>
              <a:rPr lang="en-US" sz="2800"/>
              <a:t>: serve as a standard interface to hardware</a:t>
            </a:r>
            <a:endParaRPr lang="en-US" sz="2800">
              <a:solidFill>
                <a:schemeClr val="accent2"/>
              </a:solidFill>
            </a:endParaRPr>
          </a:p>
          <a:p>
            <a:endParaRPr lang="en-US" sz="2800"/>
          </a:p>
          <a:p>
            <a:r>
              <a:rPr lang="en-US" sz="2800"/>
              <a:t>Allow to </a:t>
            </a:r>
            <a:r>
              <a:rPr lang="en-US" sz="2800">
                <a:solidFill>
                  <a:schemeClr val="accent2"/>
                </a:solidFill>
              </a:rPr>
              <a:t>extend </a:t>
            </a:r>
            <a:r>
              <a:rPr lang="en-US" sz="2800"/>
              <a:t>hardware features when they arrive</a:t>
            </a:r>
          </a:p>
          <a:p>
            <a:endParaRPr lang="en-US" sz="2800"/>
          </a:p>
          <a:p>
            <a:r>
              <a:rPr lang="en-US" sz="2800" u="sng"/>
              <a:t>Still, we need to have reasonable performance…</a:t>
            </a:r>
          </a:p>
        </p:txBody>
      </p:sp>
      <p:sp>
        <p:nvSpPr>
          <p:cNvPr id="5" name="TextBox 4"/>
          <p:cNvSpPr txBox="1">
            <a:spLocks noChangeArrowheads="1"/>
          </p:cNvSpPr>
          <p:nvPr/>
        </p:nvSpPr>
        <p:spPr bwMode="auto">
          <a:xfrm>
            <a:off x="5500688" y="4926013"/>
            <a:ext cx="3433762" cy="646112"/>
          </a:xfrm>
          <a:prstGeom prst="rect">
            <a:avLst/>
          </a:prstGeom>
          <a:solidFill>
            <a:schemeClr val="bg1"/>
          </a:solidFill>
          <a:ln w="9525">
            <a:noFill/>
            <a:miter lim="800000"/>
            <a:headEnd/>
            <a:tailEnd/>
          </a:ln>
        </p:spPr>
        <p:txBody>
          <a:bodyPr wrap="none">
            <a:spAutoFit/>
          </a:bodyPr>
          <a:lstStyle/>
          <a:p>
            <a:r>
              <a:rPr lang="en-US" sz="3600">
                <a:solidFill>
                  <a:schemeClr val="accent2"/>
                </a:solidFill>
              </a:rPr>
              <a:t>Today’s focus…</a:t>
            </a:r>
          </a:p>
        </p:txBody>
      </p:sp>
      <p:sp>
        <p:nvSpPr>
          <p:cNvPr id="27653" name="Oval 5"/>
          <p:cNvSpPr>
            <a:spLocks noChangeArrowheads="1"/>
          </p:cNvSpPr>
          <p:nvPr/>
        </p:nvSpPr>
        <p:spPr bwMode="auto">
          <a:xfrm>
            <a:off x="5857875" y="5572125"/>
            <a:ext cx="2428875" cy="971550"/>
          </a:xfrm>
          <a:prstGeom prst="ellipse">
            <a:avLst/>
          </a:prstGeom>
          <a:noFill/>
          <a:ln w="25400" algn="ctr">
            <a:solidFill>
              <a:schemeClr val="accent2"/>
            </a:solid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6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188913"/>
            <a:ext cx="7772400" cy="1143000"/>
          </a:xfrm>
        </p:spPr>
        <p:txBody>
          <a:bodyPr/>
          <a:lstStyle/>
          <a:p>
            <a:r>
              <a:rPr lang="en-US" smtClean="0"/>
              <a:t>The Brief History of STM</a:t>
            </a:r>
          </a:p>
        </p:txBody>
      </p:sp>
      <p:sp>
        <p:nvSpPr>
          <p:cNvPr id="28675" name="Line 4"/>
          <p:cNvSpPr>
            <a:spLocks noChangeShapeType="1"/>
          </p:cNvSpPr>
          <p:nvPr/>
        </p:nvSpPr>
        <p:spPr bwMode="auto">
          <a:xfrm>
            <a:off x="466725" y="4868863"/>
            <a:ext cx="7993063" cy="0"/>
          </a:xfrm>
          <a:prstGeom prst="line">
            <a:avLst/>
          </a:prstGeom>
          <a:noFill/>
          <a:ln w="38100">
            <a:solidFill>
              <a:schemeClr val="tx1"/>
            </a:solidFill>
            <a:round/>
            <a:headEnd/>
            <a:tailEnd/>
          </a:ln>
        </p:spPr>
        <p:txBody>
          <a:bodyPr/>
          <a:lstStyle/>
          <a:p>
            <a:endParaRPr lang="en-US"/>
          </a:p>
        </p:txBody>
      </p:sp>
      <p:grpSp>
        <p:nvGrpSpPr>
          <p:cNvPr id="28676" name="Group 9"/>
          <p:cNvGrpSpPr>
            <a:grpSpLocks/>
          </p:cNvGrpSpPr>
          <p:nvPr/>
        </p:nvGrpSpPr>
        <p:grpSpPr bwMode="auto">
          <a:xfrm>
            <a:off x="179388" y="1628775"/>
            <a:ext cx="1536700" cy="4175125"/>
            <a:chOff x="204" y="1480"/>
            <a:chExt cx="968" cy="2630"/>
          </a:xfrm>
        </p:grpSpPr>
        <p:grpSp>
          <p:nvGrpSpPr>
            <p:cNvPr id="28753" name="Group 7"/>
            <p:cNvGrpSpPr>
              <a:grpSpLocks/>
            </p:cNvGrpSpPr>
            <p:nvPr/>
          </p:nvGrpSpPr>
          <p:grpSpPr bwMode="auto">
            <a:xfrm>
              <a:off x="204" y="3339"/>
              <a:ext cx="363" cy="771"/>
              <a:chOff x="204" y="2341"/>
              <a:chExt cx="363" cy="771"/>
            </a:xfrm>
          </p:grpSpPr>
          <p:sp>
            <p:nvSpPr>
              <p:cNvPr id="28755" name="Line 5"/>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56" name="Text Box 6"/>
              <p:cNvSpPr txBox="1">
                <a:spLocks noChangeArrowheads="1"/>
              </p:cNvSpPr>
              <p:nvPr/>
            </p:nvSpPr>
            <p:spPr bwMode="auto">
              <a:xfrm rot="-4008084">
                <a:off x="76" y="2696"/>
                <a:ext cx="544" cy="288"/>
              </a:xfrm>
              <a:prstGeom prst="rect">
                <a:avLst/>
              </a:prstGeom>
              <a:noFill/>
              <a:ln w="9525">
                <a:noFill/>
                <a:miter lim="800000"/>
                <a:headEnd/>
                <a:tailEnd/>
              </a:ln>
            </p:spPr>
            <p:txBody>
              <a:bodyPr wrap="none">
                <a:spAutoFit/>
              </a:bodyPr>
              <a:lstStyle/>
              <a:p>
                <a:r>
                  <a:rPr lang="en-US"/>
                  <a:t>1994</a:t>
                </a:r>
              </a:p>
            </p:txBody>
          </p:sp>
        </p:grpSp>
        <p:sp>
          <p:nvSpPr>
            <p:cNvPr id="28754" name="Text Box 8"/>
            <p:cNvSpPr txBox="1">
              <a:spLocks noChangeArrowheads="1"/>
            </p:cNvSpPr>
            <p:nvPr/>
          </p:nvSpPr>
          <p:spPr bwMode="auto">
            <a:xfrm rot="-3848667">
              <a:off x="63" y="2301"/>
              <a:ext cx="1930" cy="288"/>
            </a:xfrm>
            <a:prstGeom prst="rect">
              <a:avLst/>
            </a:prstGeom>
            <a:noFill/>
            <a:ln w="9525">
              <a:noFill/>
              <a:miter lim="800000"/>
              <a:headEnd/>
              <a:tailEnd/>
            </a:ln>
          </p:spPr>
          <p:txBody>
            <a:bodyPr wrap="none">
              <a:spAutoFit/>
            </a:bodyPr>
            <a:lstStyle/>
            <a:p>
              <a:r>
                <a:rPr lang="en-US"/>
                <a:t>STM </a:t>
              </a:r>
              <a:r>
                <a:rPr lang="en-US">
                  <a:solidFill>
                    <a:schemeClr val="accent2"/>
                  </a:solidFill>
                </a:rPr>
                <a:t>(Shavit,Touitou)</a:t>
              </a:r>
            </a:p>
          </p:txBody>
        </p:sp>
      </p:grpSp>
      <p:grpSp>
        <p:nvGrpSpPr>
          <p:cNvPr id="28677" name="Group 10"/>
          <p:cNvGrpSpPr>
            <a:grpSpLocks/>
          </p:cNvGrpSpPr>
          <p:nvPr/>
        </p:nvGrpSpPr>
        <p:grpSpPr bwMode="auto">
          <a:xfrm>
            <a:off x="2054225" y="1741488"/>
            <a:ext cx="1512888" cy="4064000"/>
            <a:chOff x="203" y="1550"/>
            <a:chExt cx="953" cy="2560"/>
          </a:xfrm>
        </p:grpSpPr>
        <p:grpSp>
          <p:nvGrpSpPr>
            <p:cNvPr id="28749" name="Group 11"/>
            <p:cNvGrpSpPr>
              <a:grpSpLocks/>
            </p:cNvGrpSpPr>
            <p:nvPr/>
          </p:nvGrpSpPr>
          <p:grpSpPr bwMode="auto">
            <a:xfrm>
              <a:off x="203" y="3339"/>
              <a:ext cx="364" cy="771"/>
              <a:chOff x="203" y="2341"/>
              <a:chExt cx="364" cy="771"/>
            </a:xfrm>
          </p:grpSpPr>
          <p:sp>
            <p:nvSpPr>
              <p:cNvPr id="28751" name="Line 12"/>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52" name="Text Box 13"/>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2003</a:t>
                </a:r>
              </a:p>
            </p:txBody>
          </p:sp>
        </p:grpSp>
        <p:sp>
          <p:nvSpPr>
            <p:cNvPr id="28750" name="Text Box 14"/>
            <p:cNvSpPr txBox="1">
              <a:spLocks noChangeArrowheads="1"/>
            </p:cNvSpPr>
            <p:nvPr/>
          </p:nvSpPr>
          <p:spPr bwMode="auto">
            <a:xfrm rot="-3848667">
              <a:off x="84" y="2334"/>
              <a:ext cx="1856" cy="288"/>
            </a:xfrm>
            <a:prstGeom prst="rect">
              <a:avLst/>
            </a:prstGeom>
            <a:noFill/>
            <a:ln w="9525">
              <a:noFill/>
              <a:miter lim="800000"/>
              <a:headEnd/>
              <a:tailEnd/>
            </a:ln>
          </p:spPr>
          <p:txBody>
            <a:bodyPr wrap="none">
              <a:spAutoFit/>
            </a:bodyPr>
            <a:lstStyle/>
            <a:p>
              <a:r>
                <a:rPr lang="en-US"/>
                <a:t>DSTM </a:t>
              </a:r>
              <a:r>
                <a:rPr lang="en-US">
                  <a:solidFill>
                    <a:schemeClr val="accent2"/>
                  </a:solidFill>
                </a:rPr>
                <a:t>(Herlihy et al)</a:t>
              </a:r>
            </a:p>
          </p:txBody>
        </p:sp>
      </p:grpSp>
      <p:sp>
        <p:nvSpPr>
          <p:cNvPr id="51215" name="AutoShape 15"/>
          <p:cNvSpPr>
            <a:spLocks/>
          </p:cNvSpPr>
          <p:nvPr/>
        </p:nvSpPr>
        <p:spPr bwMode="auto">
          <a:xfrm rot="-5400000">
            <a:off x="792163" y="5337175"/>
            <a:ext cx="431800" cy="1368425"/>
          </a:xfrm>
          <a:prstGeom prst="leftBrace">
            <a:avLst>
              <a:gd name="adj1" fmla="val 26409"/>
              <a:gd name="adj2" fmla="val 50000"/>
            </a:avLst>
          </a:prstGeom>
          <a:noFill/>
          <a:ln w="28575">
            <a:solidFill>
              <a:srgbClr val="009900"/>
            </a:solidFill>
            <a:round/>
            <a:headEnd/>
            <a:tailEnd/>
          </a:ln>
        </p:spPr>
        <p:txBody>
          <a:bodyPr wrap="none" anchor="ctr"/>
          <a:lstStyle/>
          <a:p>
            <a:endParaRPr lang="en-US"/>
          </a:p>
        </p:txBody>
      </p:sp>
      <p:grpSp>
        <p:nvGrpSpPr>
          <p:cNvPr id="28679" name="Group 16"/>
          <p:cNvGrpSpPr>
            <a:grpSpLocks/>
          </p:cNvGrpSpPr>
          <p:nvPr/>
        </p:nvGrpSpPr>
        <p:grpSpPr bwMode="auto">
          <a:xfrm>
            <a:off x="1549400" y="1438275"/>
            <a:ext cx="1582738" cy="4367213"/>
            <a:chOff x="203" y="1359"/>
            <a:chExt cx="997" cy="2751"/>
          </a:xfrm>
        </p:grpSpPr>
        <p:grpSp>
          <p:nvGrpSpPr>
            <p:cNvPr id="28745" name="Group 17"/>
            <p:cNvGrpSpPr>
              <a:grpSpLocks/>
            </p:cNvGrpSpPr>
            <p:nvPr/>
          </p:nvGrpSpPr>
          <p:grpSpPr bwMode="auto">
            <a:xfrm>
              <a:off x="203" y="3339"/>
              <a:ext cx="364" cy="771"/>
              <a:chOff x="203" y="2341"/>
              <a:chExt cx="364" cy="771"/>
            </a:xfrm>
          </p:grpSpPr>
          <p:sp>
            <p:nvSpPr>
              <p:cNvPr id="28747" name="Line 18"/>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48" name="Text Box 19"/>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2003</a:t>
                </a:r>
              </a:p>
            </p:txBody>
          </p:sp>
        </p:grpSp>
        <p:sp>
          <p:nvSpPr>
            <p:cNvPr id="28746" name="Text Box 20"/>
            <p:cNvSpPr txBox="1">
              <a:spLocks noChangeArrowheads="1"/>
            </p:cNvSpPr>
            <p:nvPr/>
          </p:nvSpPr>
          <p:spPr bwMode="auto">
            <a:xfrm rot="-3848667">
              <a:off x="27" y="2244"/>
              <a:ext cx="2057" cy="288"/>
            </a:xfrm>
            <a:prstGeom prst="rect">
              <a:avLst/>
            </a:prstGeom>
            <a:noFill/>
            <a:ln w="9525">
              <a:noFill/>
              <a:miter lim="800000"/>
              <a:headEnd/>
              <a:tailEnd/>
            </a:ln>
          </p:spPr>
          <p:txBody>
            <a:bodyPr wrap="none">
              <a:spAutoFit/>
            </a:bodyPr>
            <a:lstStyle/>
            <a:p>
              <a:r>
                <a:rPr lang="en-US"/>
                <a:t>WSTM </a:t>
              </a:r>
              <a:r>
                <a:rPr lang="en-US">
                  <a:solidFill>
                    <a:schemeClr val="accent2"/>
                  </a:solidFill>
                </a:rPr>
                <a:t>(Fraser, Harris)</a:t>
              </a:r>
            </a:p>
          </p:txBody>
        </p:sp>
      </p:grpSp>
      <p:sp>
        <p:nvSpPr>
          <p:cNvPr id="51221" name="Text Box 21"/>
          <p:cNvSpPr txBox="1">
            <a:spLocks noChangeArrowheads="1"/>
          </p:cNvSpPr>
          <p:nvPr/>
        </p:nvSpPr>
        <p:spPr bwMode="auto">
          <a:xfrm>
            <a:off x="323850" y="6237288"/>
            <a:ext cx="1455738" cy="457200"/>
          </a:xfrm>
          <a:prstGeom prst="rect">
            <a:avLst/>
          </a:prstGeom>
          <a:noFill/>
          <a:ln w="9525">
            <a:noFill/>
            <a:miter lim="800000"/>
            <a:headEnd/>
            <a:tailEnd/>
          </a:ln>
        </p:spPr>
        <p:txBody>
          <a:bodyPr wrap="none">
            <a:spAutoFit/>
          </a:bodyPr>
          <a:lstStyle/>
          <a:p>
            <a:r>
              <a:rPr lang="en-US">
                <a:solidFill>
                  <a:srgbClr val="009900"/>
                </a:solidFill>
              </a:rPr>
              <a:t>Lock-free</a:t>
            </a:r>
          </a:p>
        </p:txBody>
      </p:sp>
      <p:grpSp>
        <p:nvGrpSpPr>
          <p:cNvPr id="28681" name="Group 27"/>
          <p:cNvGrpSpPr>
            <a:grpSpLocks/>
          </p:cNvGrpSpPr>
          <p:nvPr/>
        </p:nvGrpSpPr>
        <p:grpSpPr bwMode="auto">
          <a:xfrm>
            <a:off x="2630488" y="1484313"/>
            <a:ext cx="1573212" cy="4321175"/>
            <a:chOff x="203" y="1388"/>
            <a:chExt cx="991" cy="2722"/>
          </a:xfrm>
        </p:grpSpPr>
        <p:grpSp>
          <p:nvGrpSpPr>
            <p:cNvPr id="28741" name="Group 28"/>
            <p:cNvGrpSpPr>
              <a:grpSpLocks/>
            </p:cNvGrpSpPr>
            <p:nvPr/>
          </p:nvGrpSpPr>
          <p:grpSpPr bwMode="auto">
            <a:xfrm>
              <a:off x="203" y="3339"/>
              <a:ext cx="364" cy="771"/>
              <a:chOff x="203" y="2341"/>
              <a:chExt cx="364" cy="771"/>
            </a:xfrm>
          </p:grpSpPr>
          <p:sp>
            <p:nvSpPr>
              <p:cNvPr id="28743" name="Line 29"/>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44" name="Text Box 30"/>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2003</a:t>
                </a:r>
              </a:p>
            </p:txBody>
          </p:sp>
        </p:grpSp>
        <p:sp>
          <p:nvSpPr>
            <p:cNvPr id="28742" name="Text Box 31"/>
            <p:cNvSpPr txBox="1">
              <a:spLocks noChangeArrowheads="1"/>
            </p:cNvSpPr>
            <p:nvPr/>
          </p:nvSpPr>
          <p:spPr bwMode="auto">
            <a:xfrm rot="-3848667">
              <a:off x="37" y="2257"/>
              <a:ext cx="2025" cy="288"/>
            </a:xfrm>
            <a:prstGeom prst="rect">
              <a:avLst/>
            </a:prstGeom>
            <a:noFill/>
            <a:ln w="9525">
              <a:noFill/>
              <a:miter lim="800000"/>
              <a:headEnd/>
              <a:tailEnd/>
            </a:ln>
          </p:spPr>
          <p:txBody>
            <a:bodyPr wrap="none">
              <a:spAutoFit/>
            </a:bodyPr>
            <a:lstStyle/>
            <a:p>
              <a:r>
                <a:rPr lang="en-US"/>
                <a:t>OSTM </a:t>
              </a:r>
              <a:r>
                <a:rPr lang="en-US">
                  <a:solidFill>
                    <a:schemeClr val="accent2"/>
                  </a:solidFill>
                </a:rPr>
                <a:t>(Fraser, Harris)</a:t>
              </a:r>
            </a:p>
          </p:txBody>
        </p:sp>
      </p:grpSp>
      <p:grpSp>
        <p:nvGrpSpPr>
          <p:cNvPr id="28682" name="Group 32"/>
          <p:cNvGrpSpPr>
            <a:grpSpLocks/>
          </p:cNvGrpSpPr>
          <p:nvPr/>
        </p:nvGrpSpPr>
        <p:grpSpPr bwMode="auto">
          <a:xfrm>
            <a:off x="3133725" y="1595438"/>
            <a:ext cx="1546225" cy="4210050"/>
            <a:chOff x="203" y="1458"/>
            <a:chExt cx="974" cy="2652"/>
          </a:xfrm>
        </p:grpSpPr>
        <p:grpSp>
          <p:nvGrpSpPr>
            <p:cNvPr id="28737" name="Group 33"/>
            <p:cNvGrpSpPr>
              <a:grpSpLocks/>
            </p:cNvGrpSpPr>
            <p:nvPr/>
          </p:nvGrpSpPr>
          <p:grpSpPr bwMode="auto">
            <a:xfrm>
              <a:off x="203" y="3339"/>
              <a:ext cx="364" cy="771"/>
              <a:chOff x="203" y="2341"/>
              <a:chExt cx="364" cy="771"/>
            </a:xfrm>
          </p:grpSpPr>
          <p:sp>
            <p:nvSpPr>
              <p:cNvPr id="28739" name="Line 34"/>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40" name="Text Box 35"/>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2004</a:t>
                </a:r>
              </a:p>
            </p:txBody>
          </p:sp>
        </p:grpSp>
        <p:sp>
          <p:nvSpPr>
            <p:cNvPr id="28738" name="Text Box 36"/>
            <p:cNvSpPr txBox="1">
              <a:spLocks noChangeArrowheads="1"/>
            </p:cNvSpPr>
            <p:nvPr/>
          </p:nvSpPr>
          <p:spPr bwMode="auto">
            <a:xfrm rot="-3848667">
              <a:off x="57" y="2290"/>
              <a:ext cx="1951" cy="288"/>
            </a:xfrm>
            <a:prstGeom prst="rect">
              <a:avLst/>
            </a:prstGeom>
            <a:noFill/>
            <a:ln w="9525">
              <a:noFill/>
              <a:miter lim="800000"/>
              <a:headEnd/>
              <a:tailEnd/>
            </a:ln>
          </p:spPr>
          <p:txBody>
            <a:bodyPr wrap="none">
              <a:spAutoFit/>
            </a:bodyPr>
            <a:lstStyle/>
            <a:p>
              <a:r>
                <a:rPr lang="en-US"/>
                <a:t>ASTM </a:t>
              </a:r>
              <a:r>
                <a:rPr lang="en-US">
                  <a:solidFill>
                    <a:schemeClr val="accent2"/>
                  </a:solidFill>
                </a:rPr>
                <a:t>(Marathe et al)</a:t>
              </a:r>
            </a:p>
          </p:txBody>
        </p:sp>
      </p:grpSp>
      <p:grpSp>
        <p:nvGrpSpPr>
          <p:cNvPr id="28683" name="Group 37"/>
          <p:cNvGrpSpPr>
            <a:grpSpLocks/>
          </p:cNvGrpSpPr>
          <p:nvPr/>
        </p:nvGrpSpPr>
        <p:grpSpPr bwMode="auto">
          <a:xfrm>
            <a:off x="3638550" y="882650"/>
            <a:ext cx="1709738" cy="4922838"/>
            <a:chOff x="203" y="1009"/>
            <a:chExt cx="1077" cy="3101"/>
          </a:xfrm>
        </p:grpSpPr>
        <p:grpSp>
          <p:nvGrpSpPr>
            <p:cNvPr id="28733" name="Group 38"/>
            <p:cNvGrpSpPr>
              <a:grpSpLocks/>
            </p:cNvGrpSpPr>
            <p:nvPr/>
          </p:nvGrpSpPr>
          <p:grpSpPr bwMode="auto">
            <a:xfrm>
              <a:off x="203" y="3339"/>
              <a:ext cx="364" cy="771"/>
              <a:chOff x="203" y="2341"/>
              <a:chExt cx="364" cy="771"/>
            </a:xfrm>
          </p:grpSpPr>
          <p:sp>
            <p:nvSpPr>
              <p:cNvPr id="28735" name="Line 39"/>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36" name="Text Box 40"/>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2004</a:t>
                </a:r>
              </a:p>
            </p:txBody>
          </p:sp>
        </p:grpSp>
        <p:sp>
          <p:nvSpPr>
            <p:cNvPr id="28734" name="Text Box 41"/>
            <p:cNvSpPr txBox="1">
              <a:spLocks noChangeArrowheads="1"/>
            </p:cNvSpPr>
            <p:nvPr/>
          </p:nvSpPr>
          <p:spPr bwMode="auto">
            <a:xfrm rot="-3848667">
              <a:off x="-76" y="2077"/>
              <a:ext cx="2423" cy="288"/>
            </a:xfrm>
            <a:prstGeom prst="rect">
              <a:avLst/>
            </a:prstGeom>
            <a:noFill/>
            <a:ln w="9525">
              <a:noFill/>
              <a:miter lim="800000"/>
              <a:headEnd/>
              <a:tailEnd/>
            </a:ln>
          </p:spPr>
          <p:txBody>
            <a:bodyPr wrap="none">
              <a:spAutoFit/>
            </a:bodyPr>
            <a:lstStyle/>
            <a:p>
              <a:r>
                <a:rPr lang="en-US"/>
                <a:t>T-Monitor </a:t>
              </a:r>
              <a:r>
                <a:rPr lang="en-US">
                  <a:solidFill>
                    <a:schemeClr val="accent2"/>
                  </a:solidFill>
                </a:rPr>
                <a:t>(Jagannathan</a:t>
              </a:r>
              <a:r>
                <a:rPr lang="en-US"/>
                <a:t>…</a:t>
              </a:r>
              <a:r>
                <a:rPr lang="en-US">
                  <a:solidFill>
                    <a:schemeClr val="accent2"/>
                  </a:solidFill>
                </a:rPr>
                <a:t>)</a:t>
              </a:r>
            </a:p>
          </p:txBody>
        </p:sp>
      </p:grpSp>
      <p:sp>
        <p:nvSpPr>
          <p:cNvPr id="51242" name="AutoShape 42"/>
          <p:cNvSpPr>
            <a:spLocks/>
          </p:cNvSpPr>
          <p:nvPr/>
        </p:nvSpPr>
        <p:spPr bwMode="auto">
          <a:xfrm rot="-5400000">
            <a:off x="2951956" y="4904582"/>
            <a:ext cx="358775" cy="2160588"/>
          </a:xfrm>
          <a:prstGeom prst="leftBrace">
            <a:avLst>
              <a:gd name="adj1" fmla="val 50184"/>
              <a:gd name="adj2" fmla="val 50000"/>
            </a:avLst>
          </a:prstGeom>
          <a:noFill/>
          <a:ln w="28575">
            <a:solidFill>
              <a:srgbClr val="009900"/>
            </a:solidFill>
            <a:round/>
            <a:headEnd/>
            <a:tailEnd/>
          </a:ln>
        </p:spPr>
        <p:txBody>
          <a:bodyPr wrap="none" anchor="ctr"/>
          <a:lstStyle/>
          <a:p>
            <a:endParaRPr lang="en-US"/>
          </a:p>
        </p:txBody>
      </p:sp>
      <p:sp>
        <p:nvSpPr>
          <p:cNvPr id="51243" name="Text Box 43"/>
          <p:cNvSpPr txBox="1">
            <a:spLocks noChangeArrowheads="1"/>
          </p:cNvSpPr>
          <p:nvPr/>
        </p:nvSpPr>
        <p:spPr bwMode="auto">
          <a:xfrm>
            <a:off x="1981200" y="6237288"/>
            <a:ext cx="2370138" cy="457200"/>
          </a:xfrm>
          <a:prstGeom prst="rect">
            <a:avLst/>
          </a:prstGeom>
          <a:noFill/>
          <a:ln w="9525">
            <a:noFill/>
            <a:miter lim="800000"/>
            <a:headEnd/>
            <a:tailEnd/>
          </a:ln>
        </p:spPr>
        <p:txBody>
          <a:bodyPr wrap="none">
            <a:spAutoFit/>
          </a:bodyPr>
          <a:lstStyle/>
          <a:p>
            <a:r>
              <a:rPr lang="en-US">
                <a:solidFill>
                  <a:srgbClr val="009900"/>
                </a:solidFill>
              </a:rPr>
              <a:t>Obstruction-free</a:t>
            </a:r>
          </a:p>
        </p:txBody>
      </p:sp>
      <p:sp>
        <p:nvSpPr>
          <p:cNvPr id="51244" name="AutoShape 44"/>
          <p:cNvSpPr>
            <a:spLocks/>
          </p:cNvSpPr>
          <p:nvPr/>
        </p:nvSpPr>
        <p:spPr bwMode="auto">
          <a:xfrm rot="-5400000">
            <a:off x="5611019" y="4766469"/>
            <a:ext cx="360362" cy="2438400"/>
          </a:xfrm>
          <a:prstGeom prst="leftBrace">
            <a:avLst>
              <a:gd name="adj1" fmla="val 56388"/>
              <a:gd name="adj2" fmla="val 50000"/>
            </a:avLst>
          </a:prstGeom>
          <a:noFill/>
          <a:ln w="28575">
            <a:solidFill>
              <a:srgbClr val="009900"/>
            </a:solidFill>
            <a:round/>
            <a:headEnd/>
            <a:tailEnd/>
          </a:ln>
        </p:spPr>
        <p:txBody>
          <a:bodyPr wrap="none" anchor="ctr"/>
          <a:lstStyle/>
          <a:p>
            <a:endParaRPr lang="en-US"/>
          </a:p>
        </p:txBody>
      </p:sp>
      <p:sp>
        <p:nvSpPr>
          <p:cNvPr id="51245" name="Text Box 45"/>
          <p:cNvSpPr txBox="1">
            <a:spLocks noChangeArrowheads="1"/>
          </p:cNvSpPr>
          <p:nvPr/>
        </p:nvSpPr>
        <p:spPr bwMode="auto">
          <a:xfrm>
            <a:off x="4859338" y="6237288"/>
            <a:ext cx="1762125" cy="457200"/>
          </a:xfrm>
          <a:prstGeom prst="rect">
            <a:avLst/>
          </a:prstGeom>
          <a:noFill/>
          <a:ln w="9525">
            <a:noFill/>
            <a:miter lim="800000"/>
            <a:headEnd/>
            <a:tailEnd/>
          </a:ln>
        </p:spPr>
        <p:txBody>
          <a:bodyPr wrap="none">
            <a:spAutoFit/>
          </a:bodyPr>
          <a:lstStyle/>
          <a:p>
            <a:r>
              <a:rPr lang="en-US">
                <a:solidFill>
                  <a:srgbClr val="009900"/>
                </a:solidFill>
              </a:rPr>
              <a:t>Lock-based</a:t>
            </a:r>
          </a:p>
        </p:txBody>
      </p:sp>
      <p:grpSp>
        <p:nvGrpSpPr>
          <p:cNvPr id="28688" name="Group 46"/>
          <p:cNvGrpSpPr>
            <a:grpSpLocks/>
          </p:cNvGrpSpPr>
          <p:nvPr/>
        </p:nvGrpSpPr>
        <p:grpSpPr bwMode="auto">
          <a:xfrm>
            <a:off x="5649913" y="1627188"/>
            <a:ext cx="1531937" cy="4149725"/>
            <a:chOff x="203" y="1496"/>
            <a:chExt cx="965" cy="2614"/>
          </a:xfrm>
        </p:grpSpPr>
        <p:grpSp>
          <p:nvGrpSpPr>
            <p:cNvPr id="28729" name="Group 47"/>
            <p:cNvGrpSpPr>
              <a:grpSpLocks/>
            </p:cNvGrpSpPr>
            <p:nvPr/>
          </p:nvGrpSpPr>
          <p:grpSpPr bwMode="auto">
            <a:xfrm>
              <a:off x="203" y="3339"/>
              <a:ext cx="364" cy="771"/>
              <a:chOff x="203" y="2341"/>
              <a:chExt cx="364" cy="771"/>
            </a:xfrm>
          </p:grpSpPr>
          <p:sp>
            <p:nvSpPr>
              <p:cNvPr id="28731" name="Line 48"/>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32" name="Text Box 49"/>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2005</a:t>
                </a:r>
              </a:p>
            </p:txBody>
          </p:sp>
        </p:grpSp>
        <p:sp>
          <p:nvSpPr>
            <p:cNvPr id="28730" name="Text Box 50"/>
            <p:cNvSpPr txBox="1">
              <a:spLocks noChangeArrowheads="1"/>
            </p:cNvSpPr>
            <p:nvPr/>
          </p:nvSpPr>
          <p:spPr bwMode="auto">
            <a:xfrm rot="-3848667">
              <a:off x="69" y="2307"/>
              <a:ext cx="1909" cy="288"/>
            </a:xfrm>
            <a:prstGeom prst="rect">
              <a:avLst/>
            </a:prstGeom>
            <a:noFill/>
            <a:ln w="9525">
              <a:noFill/>
              <a:miter lim="800000"/>
              <a:headEnd/>
              <a:tailEnd/>
            </a:ln>
          </p:spPr>
          <p:txBody>
            <a:bodyPr wrap="none">
              <a:spAutoFit/>
            </a:bodyPr>
            <a:lstStyle/>
            <a:p>
              <a:r>
                <a:rPr lang="en-US"/>
                <a:t>Lock-OSTM </a:t>
              </a:r>
              <a:r>
                <a:rPr lang="en-US">
                  <a:solidFill>
                    <a:schemeClr val="accent2"/>
                  </a:solidFill>
                </a:rPr>
                <a:t>(Ennals)</a:t>
              </a:r>
            </a:p>
          </p:txBody>
        </p:sp>
      </p:grpSp>
      <p:grpSp>
        <p:nvGrpSpPr>
          <p:cNvPr id="28689" name="Group 51"/>
          <p:cNvGrpSpPr>
            <a:grpSpLocks/>
          </p:cNvGrpSpPr>
          <p:nvPr/>
        </p:nvGrpSpPr>
        <p:grpSpPr bwMode="auto">
          <a:xfrm>
            <a:off x="5076825" y="2262188"/>
            <a:ext cx="1392238" cy="3543300"/>
            <a:chOff x="203" y="1878"/>
            <a:chExt cx="877" cy="2232"/>
          </a:xfrm>
        </p:grpSpPr>
        <p:grpSp>
          <p:nvGrpSpPr>
            <p:cNvPr id="28725" name="Group 52"/>
            <p:cNvGrpSpPr>
              <a:grpSpLocks/>
            </p:cNvGrpSpPr>
            <p:nvPr/>
          </p:nvGrpSpPr>
          <p:grpSpPr bwMode="auto">
            <a:xfrm>
              <a:off x="203" y="3339"/>
              <a:ext cx="364" cy="771"/>
              <a:chOff x="203" y="2341"/>
              <a:chExt cx="364" cy="771"/>
            </a:xfrm>
          </p:grpSpPr>
          <p:sp>
            <p:nvSpPr>
              <p:cNvPr id="28727" name="Line 53"/>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28" name="Text Box 54"/>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2004</a:t>
                </a:r>
              </a:p>
            </p:txBody>
          </p:sp>
        </p:grpSp>
        <p:sp>
          <p:nvSpPr>
            <p:cNvPr id="28726" name="Text Box 55"/>
            <p:cNvSpPr txBox="1">
              <a:spLocks noChangeArrowheads="1"/>
            </p:cNvSpPr>
            <p:nvPr/>
          </p:nvSpPr>
          <p:spPr bwMode="auto">
            <a:xfrm rot="-3848667">
              <a:off x="184" y="2486"/>
              <a:ext cx="1504" cy="288"/>
            </a:xfrm>
            <a:prstGeom prst="rect">
              <a:avLst/>
            </a:prstGeom>
            <a:noFill/>
            <a:ln w="9525">
              <a:noFill/>
              <a:miter lim="800000"/>
              <a:headEnd/>
              <a:tailEnd/>
            </a:ln>
          </p:spPr>
          <p:txBody>
            <a:bodyPr wrap="none">
              <a:spAutoFit/>
            </a:bodyPr>
            <a:lstStyle/>
            <a:p>
              <a:r>
                <a:rPr lang="en-US"/>
                <a:t>HybridTM </a:t>
              </a:r>
              <a:r>
                <a:rPr lang="en-US">
                  <a:solidFill>
                    <a:schemeClr val="accent2"/>
                  </a:solidFill>
                </a:rPr>
                <a:t>(Moir)</a:t>
              </a:r>
            </a:p>
          </p:txBody>
        </p:sp>
      </p:grpSp>
      <p:grpSp>
        <p:nvGrpSpPr>
          <p:cNvPr id="28690" name="Group 56"/>
          <p:cNvGrpSpPr>
            <a:grpSpLocks/>
          </p:cNvGrpSpPr>
          <p:nvPr/>
        </p:nvGrpSpPr>
        <p:grpSpPr bwMode="auto">
          <a:xfrm>
            <a:off x="4559300" y="765175"/>
            <a:ext cx="1739900" cy="5053013"/>
            <a:chOff x="203" y="927"/>
            <a:chExt cx="1096" cy="3183"/>
          </a:xfrm>
        </p:grpSpPr>
        <p:grpSp>
          <p:nvGrpSpPr>
            <p:cNvPr id="28721" name="Group 57"/>
            <p:cNvGrpSpPr>
              <a:grpSpLocks/>
            </p:cNvGrpSpPr>
            <p:nvPr/>
          </p:nvGrpSpPr>
          <p:grpSpPr bwMode="auto">
            <a:xfrm>
              <a:off x="203" y="3339"/>
              <a:ext cx="364" cy="771"/>
              <a:chOff x="203" y="2341"/>
              <a:chExt cx="364" cy="771"/>
            </a:xfrm>
          </p:grpSpPr>
          <p:sp>
            <p:nvSpPr>
              <p:cNvPr id="28723" name="Line 58"/>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24" name="Text Box 59"/>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2004</a:t>
                </a:r>
              </a:p>
            </p:txBody>
          </p:sp>
        </p:grpSp>
        <p:sp>
          <p:nvSpPr>
            <p:cNvPr id="28722" name="Text Box 60"/>
            <p:cNvSpPr txBox="1">
              <a:spLocks noChangeArrowheads="1"/>
            </p:cNvSpPr>
            <p:nvPr/>
          </p:nvSpPr>
          <p:spPr bwMode="auto">
            <a:xfrm rot="-3848667">
              <a:off x="-99" y="2037"/>
              <a:ext cx="2507" cy="288"/>
            </a:xfrm>
            <a:prstGeom prst="rect">
              <a:avLst/>
            </a:prstGeom>
            <a:noFill/>
            <a:ln w="9525">
              <a:noFill/>
              <a:miter lim="800000"/>
              <a:headEnd/>
              <a:tailEnd/>
            </a:ln>
          </p:spPr>
          <p:txBody>
            <a:bodyPr wrap="none">
              <a:spAutoFit/>
            </a:bodyPr>
            <a:lstStyle/>
            <a:p>
              <a:r>
                <a:rPr lang="en-US"/>
                <a:t>Meta Trans </a:t>
              </a:r>
              <a:r>
                <a:rPr lang="en-US">
                  <a:solidFill>
                    <a:schemeClr val="accent2"/>
                  </a:solidFill>
                </a:rPr>
                <a:t>(Herlihy, Shavit)</a:t>
              </a:r>
            </a:p>
          </p:txBody>
        </p:sp>
      </p:grpSp>
      <p:sp>
        <p:nvSpPr>
          <p:cNvPr id="28691" name="Rectangle 61"/>
          <p:cNvSpPr>
            <a:spLocks noChangeArrowheads="1"/>
          </p:cNvSpPr>
          <p:nvPr/>
        </p:nvSpPr>
        <p:spPr bwMode="auto">
          <a:xfrm>
            <a:off x="1187450" y="4724400"/>
            <a:ext cx="71438" cy="288925"/>
          </a:xfrm>
          <a:prstGeom prst="rect">
            <a:avLst/>
          </a:prstGeom>
          <a:solidFill>
            <a:schemeClr val="bg1"/>
          </a:solidFill>
          <a:ln w="9525">
            <a:noFill/>
            <a:miter lim="800000"/>
            <a:headEnd/>
            <a:tailEnd/>
          </a:ln>
        </p:spPr>
        <p:txBody>
          <a:bodyPr wrap="none" anchor="ctr"/>
          <a:lstStyle/>
          <a:p>
            <a:endParaRPr lang="en-US"/>
          </a:p>
        </p:txBody>
      </p:sp>
      <p:sp>
        <p:nvSpPr>
          <p:cNvPr id="28692" name="Rectangle 62"/>
          <p:cNvSpPr>
            <a:spLocks noChangeArrowheads="1"/>
          </p:cNvSpPr>
          <p:nvPr/>
        </p:nvSpPr>
        <p:spPr bwMode="auto">
          <a:xfrm>
            <a:off x="1403350" y="4724400"/>
            <a:ext cx="71438" cy="288925"/>
          </a:xfrm>
          <a:prstGeom prst="rect">
            <a:avLst/>
          </a:prstGeom>
          <a:solidFill>
            <a:schemeClr val="bg1"/>
          </a:solidFill>
          <a:ln w="9525">
            <a:noFill/>
            <a:miter lim="800000"/>
            <a:headEnd/>
            <a:tailEnd/>
          </a:ln>
        </p:spPr>
        <p:txBody>
          <a:bodyPr wrap="none" anchor="ctr"/>
          <a:lstStyle/>
          <a:p>
            <a:endParaRPr lang="en-US"/>
          </a:p>
        </p:txBody>
      </p:sp>
      <p:sp>
        <p:nvSpPr>
          <p:cNvPr id="28693" name="Rectangle 63"/>
          <p:cNvSpPr>
            <a:spLocks noChangeArrowheads="1"/>
          </p:cNvSpPr>
          <p:nvPr/>
        </p:nvSpPr>
        <p:spPr bwMode="auto">
          <a:xfrm>
            <a:off x="1619250" y="4724400"/>
            <a:ext cx="71438" cy="288925"/>
          </a:xfrm>
          <a:prstGeom prst="rect">
            <a:avLst/>
          </a:prstGeom>
          <a:solidFill>
            <a:schemeClr val="bg1"/>
          </a:solidFill>
          <a:ln w="9525">
            <a:noFill/>
            <a:miter lim="800000"/>
            <a:headEnd/>
            <a:tailEnd/>
          </a:ln>
        </p:spPr>
        <p:txBody>
          <a:bodyPr wrap="none" anchor="ctr"/>
          <a:lstStyle/>
          <a:p>
            <a:endParaRPr lang="en-US"/>
          </a:p>
        </p:txBody>
      </p:sp>
      <p:grpSp>
        <p:nvGrpSpPr>
          <p:cNvPr id="28694" name="Group 64"/>
          <p:cNvGrpSpPr>
            <a:grpSpLocks/>
          </p:cNvGrpSpPr>
          <p:nvPr/>
        </p:nvGrpSpPr>
        <p:grpSpPr bwMode="auto">
          <a:xfrm>
            <a:off x="6073775" y="1946275"/>
            <a:ext cx="1458913" cy="3829050"/>
            <a:chOff x="203" y="1698"/>
            <a:chExt cx="919" cy="2412"/>
          </a:xfrm>
        </p:grpSpPr>
        <p:grpSp>
          <p:nvGrpSpPr>
            <p:cNvPr id="28717" name="Group 65"/>
            <p:cNvGrpSpPr>
              <a:grpSpLocks/>
            </p:cNvGrpSpPr>
            <p:nvPr/>
          </p:nvGrpSpPr>
          <p:grpSpPr bwMode="auto">
            <a:xfrm>
              <a:off x="203" y="3339"/>
              <a:ext cx="364" cy="771"/>
              <a:chOff x="203" y="2341"/>
              <a:chExt cx="364" cy="771"/>
            </a:xfrm>
          </p:grpSpPr>
          <p:sp>
            <p:nvSpPr>
              <p:cNvPr id="28719" name="Line 66"/>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20" name="Text Box 67"/>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2005</a:t>
                </a:r>
              </a:p>
            </p:txBody>
          </p:sp>
        </p:grpSp>
        <p:sp>
          <p:nvSpPr>
            <p:cNvPr id="28718" name="Text Box 68"/>
            <p:cNvSpPr txBox="1">
              <a:spLocks noChangeArrowheads="1"/>
            </p:cNvSpPr>
            <p:nvPr/>
          </p:nvSpPr>
          <p:spPr bwMode="auto">
            <a:xfrm rot="-3848667">
              <a:off x="130" y="2402"/>
              <a:ext cx="1695" cy="288"/>
            </a:xfrm>
            <a:prstGeom prst="rect">
              <a:avLst/>
            </a:prstGeom>
            <a:noFill/>
            <a:ln w="9525">
              <a:noFill/>
              <a:miter lim="800000"/>
              <a:headEnd/>
              <a:tailEnd/>
            </a:ln>
          </p:spPr>
          <p:txBody>
            <a:bodyPr wrap="none">
              <a:spAutoFit/>
            </a:bodyPr>
            <a:lstStyle/>
            <a:p>
              <a:r>
                <a:rPr lang="en-US"/>
                <a:t>McTM </a:t>
              </a:r>
              <a:r>
                <a:rPr lang="en-US">
                  <a:solidFill>
                    <a:schemeClr val="accent2"/>
                  </a:solidFill>
                </a:rPr>
                <a:t>(Saha et al)</a:t>
              </a:r>
            </a:p>
          </p:txBody>
        </p:sp>
      </p:grpSp>
      <p:grpSp>
        <p:nvGrpSpPr>
          <p:cNvPr id="28695" name="Group 69"/>
          <p:cNvGrpSpPr>
            <a:grpSpLocks/>
          </p:cNvGrpSpPr>
          <p:nvPr/>
        </p:nvGrpSpPr>
        <p:grpSpPr bwMode="auto">
          <a:xfrm>
            <a:off x="6931025" y="1328738"/>
            <a:ext cx="1604963" cy="4462462"/>
            <a:chOff x="203" y="1299"/>
            <a:chExt cx="1011" cy="2811"/>
          </a:xfrm>
        </p:grpSpPr>
        <p:grpSp>
          <p:nvGrpSpPr>
            <p:cNvPr id="28713" name="Group 70"/>
            <p:cNvGrpSpPr>
              <a:grpSpLocks/>
            </p:cNvGrpSpPr>
            <p:nvPr/>
          </p:nvGrpSpPr>
          <p:grpSpPr bwMode="auto">
            <a:xfrm>
              <a:off x="203" y="3339"/>
              <a:ext cx="364" cy="771"/>
              <a:chOff x="203" y="2341"/>
              <a:chExt cx="364" cy="771"/>
            </a:xfrm>
          </p:grpSpPr>
          <p:sp>
            <p:nvSpPr>
              <p:cNvPr id="28715" name="Line 71"/>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16" name="Text Box 72"/>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2006</a:t>
                </a:r>
              </a:p>
            </p:txBody>
          </p:sp>
        </p:grpSp>
        <p:sp>
          <p:nvSpPr>
            <p:cNvPr id="28714" name="Text Box 73"/>
            <p:cNvSpPr txBox="1">
              <a:spLocks noChangeArrowheads="1"/>
            </p:cNvSpPr>
            <p:nvPr/>
          </p:nvSpPr>
          <p:spPr bwMode="auto">
            <a:xfrm rot="-3848667">
              <a:off x="13" y="2212"/>
              <a:ext cx="2113" cy="288"/>
            </a:xfrm>
            <a:prstGeom prst="rect">
              <a:avLst/>
            </a:prstGeom>
            <a:noFill/>
            <a:ln w="9525">
              <a:noFill/>
              <a:miter lim="800000"/>
              <a:headEnd/>
              <a:tailEnd/>
            </a:ln>
          </p:spPr>
          <p:txBody>
            <a:bodyPr wrap="none">
              <a:spAutoFit/>
            </a:bodyPr>
            <a:lstStyle/>
            <a:p>
              <a:r>
                <a:rPr lang="en-US"/>
                <a:t>AtomJava </a:t>
              </a:r>
              <a:r>
                <a:rPr lang="en-US">
                  <a:solidFill>
                    <a:schemeClr val="accent2"/>
                  </a:solidFill>
                </a:rPr>
                <a:t>(Hindman…)</a:t>
              </a:r>
            </a:p>
          </p:txBody>
        </p:sp>
      </p:grpSp>
      <p:grpSp>
        <p:nvGrpSpPr>
          <p:cNvPr id="28696" name="Group 74"/>
          <p:cNvGrpSpPr>
            <a:grpSpLocks/>
          </p:cNvGrpSpPr>
          <p:nvPr/>
        </p:nvGrpSpPr>
        <p:grpSpPr bwMode="auto">
          <a:xfrm>
            <a:off x="587375" y="1193800"/>
            <a:ext cx="1636713" cy="4610100"/>
            <a:chOff x="204" y="1206"/>
            <a:chExt cx="1031" cy="2904"/>
          </a:xfrm>
        </p:grpSpPr>
        <p:grpSp>
          <p:nvGrpSpPr>
            <p:cNvPr id="28709" name="Group 75"/>
            <p:cNvGrpSpPr>
              <a:grpSpLocks/>
            </p:cNvGrpSpPr>
            <p:nvPr/>
          </p:nvGrpSpPr>
          <p:grpSpPr bwMode="auto">
            <a:xfrm>
              <a:off x="204" y="3339"/>
              <a:ext cx="363" cy="771"/>
              <a:chOff x="204" y="2341"/>
              <a:chExt cx="363" cy="771"/>
            </a:xfrm>
          </p:grpSpPr>
          <p:sp>
            <p:nvSpPr>
              <p:cNvPr id="28711" name="Line 76"/>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12" name="Text Box 77"/>
              <p:cNvSpPr txBox="1">
                <a:spLocks noChangeArrowheads="1"/>
              </p:cNvSpPr>
              <p:nvPr/>
            </p:nvSpPr>
            <p:spPr bwMode="auto">
              <a:xfrm rot="-4008084">
                <a:off x="76" y="2696"/>
                <a:ext cx="544" cy="288"/>
              </a:xfrm>
              <a:prstGeom prst="rect">
                <a:avLst/>
              </a:prstGeom>
              <a:noFill/>
              <a:ln w="9525">
                <a:noFill/>
                <a:miter lim="800000"/>
                <a:headEnd/>
                <a:tailEnd/>
              </a:ln>
            </p:spPr>
            <p:txBody>
              <a:bodyPr wrap="none">
                <a:spAutoFit/>
              </a:bodyPr>
              <a:lstStyle/>
              <a:p>
                <a:r>
                  <a:rPr lang="en-US"/>
                  <a:t>1997</a:t>
                </a:r>
              </a:p>
            </p:txBody>
          </p:sp>
        </p:grpSp>
        <p:sp>
          <p:nvSpPr>
            <p:cNvPr id="28710" name="Text Box 78"/>
            <p:cNvSpPr txBox="1">
              <a:spLocks noChangeArrowheads="1"/>
            </p:cNvSpPr>
            <p:nvPr/>
          </p:nvSpPr>
          <p:spPr bwMode="auto">
            <a:xfrm rot="-3848667">
              <a:off x="-18" y="2171"/>
              <a:ext cx="2218" cy="288"/>
            </a:xfrm>
            <a:prstGeom prst="rect">
              <a:avLst/>
            </a:prstGeom>
            <a:noFill/>
            <a:ln w="9525">
              <a:noFill/>
              <a:miter lim="800000"/>
              <a:headEnd/>
              <a:tailEnd/>
            </a:ln>
          </p:spPr>
          <p:txBody>
            <a:bodyPr wrap="none">
              <a:spAutoFit/>
            </a:bodyPr>
            <a:lstStyle/>
            <a:p>
              <a:r>
                <a:rPr lang="en-US"/>
                <a:t>Trans Support TM </a:t>
              </a:r>
              <a:r>
                <a:rPr lang="en-US">
                  <a:solidFill>
                    <a:schemeClr val="accent2"/>
                  </a:solidFill>
                </a:rPr>
                <a:t>(Moir)</a:t>
              </a:r>
            </a:p>
          </p:txBody>
        </p:sp>
      </p:grpSp>
      <p:grpSp>
        <p:nvGrpSpPr>
          <p:cNvPr id="28697" name="Group 79"/>
          <p:cNvGrpSpPr>
            <a:grpSpLocks/>
          </p:cNvGrpSpPr>
          <p:nvPr/>
        </p:nvGrpSpPr>
        <p:grpSpPr bwMode="auto">
          <a:xfrm>
            <a:off x="6491288" y="1849438"/>
            <a:ext cx="1431925" cy="3925887"/>
            <a:chOff x="203" y="1637"/>
            <a:chExt cx="902" cy="2473"/>
          </a:xfrm>
        </p:grpSpPr>
        <p:grpSp>
          <p:nvGrpSpPr>
            <p:cNvPr id="28705" name="Group 80"/>
            <p:cNvGrpSpPr>
              <a:grpSpLocks/>
            </p:cNvGrpSpPr>
            <p:nvPr/>
          </p:nvGrpSpPr>
          <p:grpSpPr bwMode="auto">
            <a:xfrm>
              <a:off x="203" y="3339"/>
              <a:ext cx="364" cy="771"/>
              <a:chOff x="203" y="2341"/>
              <a:chExt cx="364" cy="771"/>
            </a:xfrm>
          </p:grpSpPr>
          <p:sp>
            <p:nvSpPr>
              <p:cNvPr id="28707" name="Line 81"/>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08" name="Text Box 82"/>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2005</a:t>
                </a:r>
              </a:p>
            </p:txBody>
          </p:sp>
        </p:grpSp>
        <p:sp>
          <p:nvSpPr>
            <p:cNvPr id="28706" name="Text Box 83"/>
            <p:cNvSpPr txBox="1">
              <a:spLocks noChangeArrowheads="1"/>
            </p:cNvSpPr>
            <p:nvPr/>
          </p:nvSpPr>
          <p:spPr bwMode="auto">
            <a:xfrm rot="-3848667">
              <a:off x="12" y="2439"/>
              <a:ext cx="1895" cy="291"/>
            </a:xfrm>
            <a:prstGeom prst="rect">
              <a:avLst/>
            </a:prstGeom>
            <a:noFill/>
            <a:ln w="9525">
              <a:noFill/>
              <a:miter lim="800000"/>
              <a:headEnd/>
              <a:tailEnd/>
            </a:ln>
          </p:spPr>
          <p:txBody>
            <a:bodyPr wrap="none">
              <a:spAutoFit/>
            </a:bodyPr>
            <a:lstStyle/>
            <a:p>
              <a:r>
                <a:rPr lang="en-US"/>
                <a:t>TL1/2 </a:t>
              </a:r>
              <a:r>
                <a:rPr lang="en-US">
                  <a:solidFill>
                    <a:schemeClr val="accent2"/>
                  </a:solidFill>
                </a:rPr>
                <a:t>(Dice, Shavit))</a:t>
              </a:r>
            </a:p>
          </p:txBody>
        </p:sp>
      </p:grpSp>
      <p:grpSp>
        <p:nvGrpSpPr>
          <p:cNvPr id="28698" name="Group 92"/>
          <p:cNvGrpSpPr>
            <a:grpSpLocks/>
          </p:cNvGrpSpPr>
          <p:nvPr/>
        </p:nvGrpSpPr>
        <p:grpSpPr bwMode="auto">
          <a:xfrm>
            <a:off x="4067175" y="684213"/>
            <a:ext cx="1758950" cy="5137150"/>
            <a:chOff x="203" y="874"/>
            <a:chExt cx="1108" cy="3236"/>
          </a:xfrm>
        </p:grpSpPr>
        <p:grpSp>
          <p:nvGrpSpPr>
            <p:cNvPr id="28701" name="Group 93"/>
            <p:cNvGrpSpPr>
              <a:grpSpLocks/>
            </p:cNvGrpSpPr>
            <p:nvPr/>
          </p:nvGrpSpPr>
          <p:grpSpPr bwMode="auto">
            <a:xfrm>
              <a:off x="203" y="3339"/>
              <a:ext cx="364" cy="771"/>
              <a:chOff x="203" y="2341"/>
              <a:chExt cx="364" cy="771"/>
            </a:xfrm>
          </p:grpSpPr>
          <p:sp>
            <p:nvSpPr>
              <p:cNvPr id="28703" name="Line 94"/>
              <p:cNvSpPr>
                <a:spLocks noChangeShapeType="1"/>
              </p:cNvSpPr>
              <p:nvPr/>
            </p:nvSpPr>
            <p:spPr bwMode="auto">
              <a:xfrm flipV="1">
                <a:off x="476" y="2341"/>
                <a:ext cx="91" cy="182"/>
              </a:xfrm>
              <a:prstGeom prst="line">
                <a:avLst/>
              </a:prstGeom>
              <a:noFill/>
              <a:ln w="9525">
                <a:solidFill>
                  <a:schemeClr val="tx1"/>
                </a:solidFill>
                <a:round/>
                <a:headEnd/>
                <a:tailEnd/>
              </a:ln>
            </p:spPr>
            <p:txBody>
              <a:bodyPr/>
              <a:lstStyle/>
              <a:p>
                <a:endParaRPr lang="en-US"/>
              </a:p>
            </p:txBody>
          </p:sp>
          <p:sp>
            <p:nvSpPr>
              <p:cNvPr id="28704" name="Text Box 95"/>
              <p:cNvSpPr txBox="1">
                <a:spLocks noChangeArrowheads="1"/>
              </p:cNvSpPr>
              <p:nvPr/>
            </p:nvSpPr>
            <p:spPr bwMode="auto">
              <a:xfrm rot="-4008084">
                <a:off x="75" y="2696"/>
                <a:ext cx="544" cy="288"/>
              </a:xfrm>
              <a:prstGeom prst="rect">
                <a:avLst/>
              </a:prstGeom>
              <a:noFill/>
              <a:ln w="9525">
                <a:noFill/>
                <a:miter lim="800000"/>
                <a:headEnd/>
                <a:tailEnd/>
              </a:ln>
            </p:spPr>
            <p:txBody>
              <a:bodyPr wrap="none">
                <a:spAutoFit/>
              </a:bodyPr>
              <a:lstStyle/>
              <a:p>
                <a:r>
                  <a:rPr lang="en-US"/>
                  <a:t>2004</a:t>
                </a:r>
              </a:p>
            </p:txBody>
          </p:sp>
        </p:grpSp>
        <p:sp>
          <p:nvSpPr>
            <p:cNvPr id="28702" name="Text Box 96"/>
            <p:cNvSpPr txBox="1">
              <a:spLocks noChangeArrowheads="1"/>
            </p:cNvSpPr>
            <p:nvPr/>
          </p:nvSpPr>
          <p:spPr bwMode="auto">
            <a:xfrm rot="-3848667">
              <a:off x="-114" y="2011"/>
              <a:ext cx="2561" cy="288"/>
            </a:xfrm>
            <a:prstGeom prst="rect">
              <a:avLst/>
            </a:prstGeom>
            <a:noFill/>
            <a:ln w="9525">
              <a:noFill/>
              <a:miter lim="800000"/>
              <a:headEnd/>
              <a:tailEnd/>
            </a:ln>
          </p:spPr>
          <p:txBody>
            <a:bodyPr wrap="none">
              <a:spAutoFit/>
            </a:bodyPr>
            <a:lstStyle/>
            <a:p>
              <a:r>
                <a:rPr lang="en-US"/>
                <a:t>Soft Trans </a:t>
              </a:r>
              <a:r>
                <a:rPr lang="en-US">
                  <a:solidFill>
                    <a:schemeClr val="accent2"/>
                  </a:solidFill>
                </a:rPr>
                <a:t>(Ananian, Rinard)</a:t>
              </a:r>
            </a:p>
          </p:txBody>
        </p:sp>
      </p:grpSp>
      <p:sp>
        <p:nvSpPr>
          <p:cNvPr id="83" name="Explosion 1 82"/>
          <p:cNvSpPr>
            <a:spLocks noChangeArrowheads="1"/>
          </p:cNvSpPr>
          <p:nvPr/>
        </p:nvSpPr>
        <p:spPr bwMode="auto">
          <a:xfrm>
            <a:off x="1000125" y="3000375"/>
            <a:ext cx="7072313" cy="3071813"/>
          </a:xfrm>
          <a:prstGeom prst="irregularSeal1">
            <a:avLst/>
          </a:prstGeom>
          <a:solidFill>
            <a:srgbClr val="FFFF00"/>
          </a:solidFill>
          <a:ln w="9525" algn="ctr">
            <a:solidFill>
              <a:schemeClr val="tx1"/>
            </a:solidFill>
            <a:round/>
            <a:headEnd/>
            <a:tailEnd/>
          </a:ln>
        </p:spPr>
        <p:txBody>
          <a:bodyPr/>
          <a:lstStyle/>
          <a:p>
            <a:pPr algn="ctr"/>
            <a:r>
              <a:rPr lang="en-US">
                <a:solidFill>
                  <a:schemeClr val="accent2"/>
                </a:solidFill>
              </a:rPr>
              <a:t>2007-9…New lock based STMs from IBM, Intel, Sun, Microsoft</a:t>
            </a:r>
          </a:p>
        </p:txBody>
      </p:sp>
      <p:pic>
        <p:nvPicPr>
          <p:cNvPr id="29780" name="Picture 84"/>
          <p:cNvPicPr>
            <a:picLocks noChangeAspect="1" noChangeArrowheads="1"/>
          </p:cNvPicPr>
          <p:nvPr/>
        </p:nvPicPr>
        <p:blipFill>
          <a:blip r:embed="rId3" cstate="print"/>
          <a:srcRect/>
          <a:stretch>
            <a:fillRect/>
          </a:stretch>
        </p:blipFill>
        <p:spPr bwMode="auto">
          <a:xfrm>
            <a:off x="285750" y="3071813"/>
            <a:ext cx="6734175" cy="2457450"/>
          </a:xfrm>
          <a:prstGeom prst="rect">
            <a:avLst/>
          </a:prstGeom>
          <a:noFill/>
          <a:ln w="6350">
            <a:solidFill>
              <a:schemeClr val="tx1"/>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124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12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9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5" grpId="0" animBg="1"/>
      <p:bldP spid="51221" grpId="0"/>
      <p:bldP spid="51242" grpId="0" animBg="1"/>
      <p:bldP spid="51242" grpId="1" animBg="1"/>
      <p:bldP spid="51243" grpId="0"/>
      <p:bldP spid="51243" grpId="1"/>
      <p:bldP spid="51244" grpId="0" animBg="1"/>
      <p:bldP spid="51245" grpId="0"/>
      <p:bldP spid="83" grpId="0" animBg="1"/>
      <p:bldP spid="8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213" y="500063"/>
            <a:ext cx="7772400" cy="1143000"/>
          </a:xfrm>
        </p:spPr>
        <p:txBody>
          <a:bodyPr/>
          <a:lstStyle/>
          <a:p>
            <a:r>
              <a:rPr lang="en-US" sz="4800" smtClean="0"/>
              <a:t>As Good As Fine Grained Locking</a:t>
            </a:r>
          </a:p>
        </p:txBody>
      </p:sp>
      <p:sp>
        <p:nvSpPr>
          <p:cNvPr id="29699" name="Text Box 4"/>
          <p:cNvSpPr txBox="1">
            <a:spLocks noChangeArrowheads="1"/>
          </p:cNvSpPr>
          <p:nvPr/>
        </p:nvSpPr>
        <p:spPr bwMode="auto">
          <a:xfrm>
            <a:off x="684213" y="2246313"/>
            <a:ext cx="7921625" cy="3540125"/>
          </a:xfrm>
          <a:prstGeom prst="rect">
            <a:avLst/>
          </a:prstGeom>
          <a:noFill/>
          <a:ln w="9525">
            <a:noFill/>
            <a:miter lim="800000"/>
            <a:headEnd/>
            <a:tailEnd/>
          </a:ln>
        </p:spPr>
        <p:txBody>
          <a:bodyPr>
            <a:spAutoFit/>
          </a:bodyPr>
          <a:lstStyle/>
          <a:p>
            <a:r>
              <a:rPr lang="en-US" sz="2800"/>
              <a:t>Postulate (i.e. take it or leave it):</a:t>
            </a:r>
            <a:r>
              <a:rPr lang="en-US" sz="2800">
                <a:solidFill>
                  <a:schemeClr val="accent2"/>
                </a:solidFill>
              </a:rPr>
              <a:t> </a:t>
            </a:r>
          </a:p>
          <a:p>
            <a:r>
              <a:rPr lang="en-US" sz="2800">
                <a:solidFill>
                  <a:schemeClr val="accent2"/>
                </a:solidFill>
              </a:rPr>
              <a:t>If we could implement fine-grained locking with the same simplicity of course grained, we would never think of building a transactional memory. </a:t>
            </a:r>
            <a:endParaRPr lang="he-IL" sz="2800">
              <a:solidFill>
                <a:schemeClr val="accent2"/>
              </a:solidFill>
            </a:endParaRPr>
          </a:p>
          <a:p>
            <a:endParaRPr lang="he-IL" sz="2800">
              <a:solidFill>
                <a:schemeClr val="accent2"/>
              </a:solidFill>
            </a:endParaRPr>
          </a:p>
          <a:p>
            <a:r>
              <a:rPr lang="en-US" sz="2800"/>
              <a:t>Implication:</a:t>
            </a:r>
            <a:r>
              <a:rPr lang="en-US" sz="2800">
                <a:solidFill>
                  <a:schemeClr val="accent2"/>
                </a:solidFill>
              </a:rPr>
              <a:t> </a:t>
            </a:r>
          </a:p>
          <a:p>
            <a:r>
              <a:rPr lang="en-US" sz="2800">
                <a:solidFill>
                  <a:schemeClr val="accent2"/>
                </a:solidFill>
              </a:rPr>
              <a:t>Lets try to provide STMs that get as close as possible to hand-crafted fine-grained locking.</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962CAD0-A0B9-42DF-BCD4-D4DD4C471BE3}" type="slidenum">
              <a:rPr lang="ar-SA" sz="1400">
                <a:solidFill>
                  <a:schemeClr val="tx1"/>
                </a:solidFill>
                <a:cs typeface="Arial" pitchFamily="34" charset="0"/>
              </a:rPr>
              <a:pPr algn="r"/>
              <a:t>3</a:t>
            </a:fld>
            <a:endParaRPr lang="en-US" sz="1400">
              <a:solidFill>
                <a:schemeClr val="tx1"/>
              </a:solidFill>
              <a:cs typeface="Arial" pitchFamily="34" charset="0"/>
            </a:endParaRPr>
          </a:p>
        </p:txBody>
      </p:sp>
      <p:sp>
        <p:nvSpPr>
          <p:cNvPr id="216068" name="Rectangle 2"/>
          <p:cNvSpPr>
            <a:spLocks noGrp="1" noChangeArrowheads="1"/>
          </p:cNvSpPr>
          <p:nvPr>
            <p:ph type="title" idx="4294967295"/>
          </p:nvPr>
        </p:nvSpPr>
        <p:spPr/>
        <p:txBody>
          <a:bodyPr/>
          <a:lstStyle/>
          <a:p>
            <a:r>
              <a:rPr lang="en-US" smtClean="0"/>
              <a:t>Our Vision for the Future</a:t>
            </a:r>
          </a:p>
        </p:txBody>
      </p:sp>
      <p:sp>
        <p:nvSpPr>
          <p:cNvPr id="216069" name="Text Box 5"/>
          <p:cNvSpPr txBox="1">
            <a:spLocks noChangeArrowheads="1"/>
          </p:cNvSpPr>
          <p:nvPr/>
        </p:nvSpPr>
        <p:spPr bwMode="auto">
          <a:xfrm>
            <a:off x="760412" y="2193925"/>
            <a:ext cx="4883157" cy="523220"/>
          </a:xfrm>
          <a:prstGeom prst="rect">
            <a:avLst/>
          </a:prstGeom>
          <a:solidFill>
            <a:schemeClr val="bg1"/>
          </a:solidFill>
          <a:ln w="38100" algn="ctr">
            <a:solidFill>
              <a:schemeClr val="folHlink"/>
            </a:solidFill>
            <a:miter lim="800000"/>
            <a:headEnd/>
            <a:tailEnd/>
          </a:ln>
          <a:effectLst>
            <a:outerShdw dist="107763" dir="2700000" algn="ctr" rotWithShape="0">
              <a:schemeClr val="bg2">
                <a:alpha val="50000"/>
              </a:schemeClr>
            </a:outerShdw>
          </a:effectLst>
        </p:spPr>
        <p:txBody>
          <a:bodyPr wrap="square">
            <a:spAutoFit/>
          </a:bodyPr>
          <a:lstStyle/>
          <a:p>
            <a:r>
              <a:rPr lang="en-US" sz="2800" dirty="0">
                <a:solidFill>
                  <a:schemeClr val="folHlink"/>
                </a:solidFill>
                <a:latin typeface="cmr10" pitchFamily="34" charset="0"/>
              </a:rPr>
              <a:t>In this course, we covered ….</a:t>
            </a:r>
            <a:endParaRPr lang="en-US" sz="2000" dirty="0">
              <a:solidFill>
                <a:schemeClr val="folHlink"/>
              </a:solidFill>
              <a:latin typeface="cmr10" pitchFamily="34" charset="0"/>
            </a:endParaRPr>
          </a:p>
        </p:txBody>
      </p:sp>
      <p:sp>
        <p:nvSpPr>
          <p:cNvPr id="216070" name="Text Box 6"/>
          <p:cNvSpPr txBox="1">
            <a:spLocks noChangeArrowheads="1"/>
          </p:cNvSpPr>
          <p:nvPr/>
        </p:nvSpPr>
        <p:spPr bwMode="auto">
          <a:xfrm>
            <a:off x="1123950" y="2635250"/>
            <a:ext cx="3305174" cy="523220"/>
          </a:xfrm>
          <a:prstGeom prst="rect">
            <a:avLst/>
          </a:prstGeom>
          <a:solidFill>
            <a:schemeClr val="bg1"/>
          </a:solidFill>
          <a:ln w="38100" algn="ctr">
            <a:solidFill>
              <a:schemeClr val="folHlink"/>
            </a:solidFill>
            <a:miter lim="800000"/>
            <a:headEnd/>
            <a:tailEnd/>
          </a:ln>
          <a:effectLst>
            <a:outerShdw dist="107763" dir="2700000" algn="ctr" rotWithShape="0">
              <a:schemeClr val="bg2">
                <a:alpha val="50000"/>
              </a:schemeClr>
            </a:outerShdw>
          </a:effectLst>
        </p:spPr>
        <p:txBody>
          <a:bodyPr wrap="square">
            <a:spAutoFit/>
          </a:bodyPr>
          <a:lstStyle/>
          <a:p>
            <a:r>
              <a:rPr lang="en-US" sz="2800">
                <a:solidFill>
                  <a:schemeClr val="folHlink"/>
                </a:solidFill>
                <a:latin typeface="cmr10" pitchFamily="34" charset="0"/>
              </a:rPr>
              <a:t>Best practices …</a:t>
            </a:r>
            <a:endParaRPr lang="en-US" sz="2000">
              <a:solidFill>
                <a:schemeClr val="folHlink"/>
              </a:solidFill>
              <a:latin typeface="cmr10" pitchFamily="34" charset="0"/>
            </a:endParaRPr>
          </a:p>
        </p:txBody>
      </p:sp>
      <p:sp>
        <p:nvSpPr>
          <p:cNvPr id="216071" name="Text Box 7"/>
          <p:cNvSpPr txBox="1">
            <a:spLocks noChangeArrowheads="1"/>
          </p:cNvSpPr>
          <p:nvPr/>
        </p:nvSpPr>
        <p:spPr bwMode="auto">
          <a:xfrm>
            <a:off x="1573213" y="3092450"/>
            <a:ext cx="4713299" cy="523220"/>
          </a:xfrm>
          <a:prstGeom prst="rect">
            <a:avLst/>
          </a:prstGeom>
          <a:solidFill>
            <a:schemeClr val="bg1"/>
          </a:solidFill>
          <a:ln w="38100" algn="ctr">
            <a:solidFill>
              <a:schemeClr val="folHlink"/>
            </a:solidFill>
            <a:miter lim="800000"/>
            <a:headEnd/>
            <a:tailEnd/>
          </a:ln>
          <a:effectLst>
            <a:outerShdw dist="107763" dir="2700000" algn="ctr" rotWithShape="0">
              <a:schemeClr val="bg2">
                <a:alpha val="50000"/>
              </a:schemeClr>
            </a:outerShdw>
          </a:effectLst>
        </p:spPr>
        <p:txBody>
          <a:bodyPr wrap="square">
            <a:spAutoFit/>
          </a:bodyPr>
          <a:lstStyle/>
          <a:p>
            <a:r>
              <a:rPr lang="en-US" sz="2800">
                <a:solidFill>
                  <a:schemeClr val="folHlink"/>
                </a:solidFill>
                <a:latin typeface="cmr10" pitchFamily="34" charset="0"/>
              </a:rPr>
              <a:t>New and clever ideas …</a:t>
            </a:r>
            <a:endParaRPr lang="en-US" sz="2000">
              <a:solidFill>
                <a:schemeClr val="folHlink"/>
              </a:solidFill>
              <a:latin typeface="cmr10" pitchFamily="34" charset="0"/>
            </a:endParaRPr>
          </a:p>
        </p:txBody>
      </p:sp>
      <p:sp>
        <p:nvSpPr>
          <p:cNvPr id="216072" name="Text Box 8"/>
          <p:cNvSpPr txBox="1">
            <a:spLocks noChangeArrowheads="1"/>
          </p:cNvSpPr>
          <p:nvPr/>
        </p:nvSpPr>
        <p:spPr bwMode="auto">
          <a:xfrm>
            <a:off x="1931988" y="3563938"/>
            <a:ext cx="5640408" cy="523220"/>
          </a:xfrm>
          <a:prstGeom prst="rect">
            <a:avLst/>
          </a:prstGeom>
          <a:solidFill>
            <a:schemeClr val="bg1"/>
          </a:solidFill>
          <a:ln w="38100" algn="ctr">
            <a:solidFill>
              <a:schemeClr val="folHlink"/>
            </a:solidFill>
            <a:miter lim="800000"/>
            <a:headEnd/>
            <a:tailEnd/>
          </a:ln>
          <a:effectLst>
            <a:outerShdw dist="107763" dir="2700000" algn="ctr" rotWithShape="0">
              <a:schemeClr val="bg2">
                <a:alpha val="50000"/>
              </a:schemeClr>
            </a:outerShdw>
          </a:effectLst>
        </p:spPr>
        <p:txBody>
          <a:bodyPr wrap="square">
            <a:spAutoFit/>
          </a:bodyPr>
          <a:lstStyle/>
          <a:p>
            <a:r>
              <a:rPr lang="en-US" sz="2800" dirty="0">
                <a:solidFill>
                  <a:schemeClr val="folHlink"/>
                </a:solidFill>
                <a:latin typeface="cmr10" pitchFamily="34" charset="0"/>
              </a:rPr>
              <a:t>And common-sense observations.</a:t>
            </a:r>
            <a:endParaRPr lang="en-US" sz="2000" dirty="0">
              <a:solidFill>
                <a:schemeClr val="folHlink"/>
              </a:solidFill>
              <a:latin typeface="cmr10" pitchFamily="34" charset="0"/>
            </a:endParaRPr>
          </a:p>
        </p:txBody>
      </p:sp>
      <p:sp>
        <p:nvSpPr>
          <p:cNvPr id="216073" name="Text Box 9"/>
          <p:cNvSpPr txBox="1">
            <a:spLocks noChangeArrowheads="1"/>
          </p:cNvSpPr>
          <p:nvPr/>
        </p:nvSpPr>
        <p:spPr bwMode="auto">
          <a:xfrm>
            <a:off x="1022350" y="2438400"/>
            <a:ext cx="2906708" cy="52322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r>
              <a:rPr lang="en-US" sz="2800">
                <a:solidFill>
                  <a:srgbClr val="3366FF"/>
                </a:solidFill>
                <a:latin typeface="cmr10" pitchFamily="34" charset="0"/>
              </a:rPr>
              <a:t>Nevertheless …</a:t>
            </a:r>
            <a:endParaRPr lang="en-US" sz="2000">
              <a:solidFill>
                <a:srgbClr val="3366FF"/>
              </a:solidFill>
              <a:latin typeface="cmr10" pitchFamily="34" charset="0"/>
            </a:endParaRPr>
          </a:p>
        </p:txBody>
      </p:sp>
      <p:sp>
        <p:nvSpPr>
          <p:cNvPr id="216074" name="Text Box 10"/>
          <p:cNvSpPr txBox="1">
            <a:spLocks noChangeArrowheads="1"/>
          </p:cNvSpPr>
          <p:nvPr/>
        </p:nvSpPr>
        <p:spPr bwMode="auto">
          <a:xfrm>
            <a:off x="1366838" y="2865438"/>
            <a:ext cx="6991376" cy="52322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r>
              <a:rPr lang="en-US" sz="2800">
                <a:solidFill>
                  <a:srgbClr val="3366FF"/>
                </a:solidFill>
                <a:latin typeface="cmr10" pitchFamily="34" charset="0"/>
              </a:rPr>
              <a:t>Concurrent programming is still too hard …</a:t>
            </a:r>
            <a:endParaRPr lang="en-US" sz="2000">
              <a:solidFill>
                <a:srgbClr val="3366FF"/>
              </a:solidFill>
              <a:latin typeface="cmr10" pitchFamily="34" charset="0"/>
            </a:endParaRPr>
          </a:p>
        </p:txBody>
      </p:sp>
      <p:sp>
        <p:nvSpPr>
          <p:cNvPr id="216075" name="Text Box 11"/>
          <p:cNvSpPr txBox="1">
            <a:spLocks noChangeArrowheads="1"/>
          </p:cNvSpPr>
          <p:nvPr/>
        </p:nvSpPr>
        <p:spPr bwMode="auto">
          <a:xfrm>
            <a:off x="1738312" y="3351213"/>
            <a:ext cx="5548332" cy="52322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r>
              <a:rPr lang="en-US" sz="2800">
                <a:solidFill>
                  <a:srgbClr val="3366FF"/>
                </a:solidFill>
                <a:latin typeface="cmr10" pitchFamily="34" charset="0"/>
              </a:rPr>
              <a:t>Here we explore why this is ….</a:t>
            </a:r>
            <a:endParaRPr lang="en-US" sz="2000">
              <a:solidFill>
                <a:srgbClr val="3366FF"/>
              </a:solidFill>
              <a:latin typeface="cmr10" pitchFamily="34" charset="0"/>
            </a:endParaRPr>
          </a:p>
        </p:txBody>
      </p:sp>
      <p:sp>
        <p:nvSpPr>
          <p:cNvPr id="216077" name="Text Box 13"/>
          <p:cNvSpPr txBox="1">
            <a:spLocks noChangeArrowheads="1"/>
          </p:cNvSpPr>
          <p:nvPr/>
        </p:nvSpPr>
        <p:spPr bwMode="auto">
          <a:xfrm>
            <a:off x="2206625" y="3803650"/>
            <a:ext cx="4794267" cy="523220"/>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square">
            <a:spAutoFit/>
          </a:bodyPr>
          <a:lstStyle/>
          <a:p>
            <a:r>
              <a:rPr lang="en-US" sz="2800">
                <a:solidFill>
                  <a:srgbClr val="3366FF"/>
                </a:solidFill>
                <a:latin typeface="cmr10" pitchFamily="34" charset="0"/>
              </a:rPr>
              <a:t>And what we can do about it.</a:t>
            </a:r>
            <a:endParaRPr lang="en-US" sz="2000">
              <a:solidFill>
                <a:srgbClr val="3366FF"/>
              </a:solidFill>
              <a:latin typeface="cmr10" pitchFamily="34" charset="0"/>
            </a:endParaRPr>
          </a:p>
        </p:txBody>
      </p:sp>
      <p:sp>
        <p:nvSpPr>
          <p:cNvPr id="216078" name="Rectangle 5"/>
          <p:cNvSpPr txBox="1">
            <a:spLocks noGrp="1" noChangeArrowheads="1"/>
          </p:cNvSpPr>
          <p:nvPr/>
        </p:nvSpPr>
        <p:spPr bwMode="auto">
          <a:xfrm>
            <a:off x="3124200" y="6248400"/>
            <a:ext cx="2895600" cy="457200"/>
          </a:xfrm>
          <a:prstGeom prst="rect">
            <a:avLst/>
          </a:prstGeom>
          <a:noFill/>
          <a:ln w="9525">
            <a:noFill/>
            <a:miter lim="800000"/>
            <a:headEnd/>
            <a:tailEnd/>
          </a:ln>
        </p:spPr>
        <p:txBody>
          <a:bodyPr/>
          <a:lstStyle/>
          <a:p>
            <a:r>
              <a:rPr lang="en-US" sz="1400">
                <a:solidFill>
                  <a:schemeClr val="tx1"/>
                </a:solidFill>
              </a:rPr>
              <a:t>Art of Multiprocessor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073"/>
                                        </p:tgtEl>
                                        <p:attrNameLst>
                                          <p:attrName>style.visibility</p:attrName>
                                        </p:attrNameLst>
                                      </p:cBhvr>
                                      <p:to>
                                        <p:strVal val="visible"/>
                                      </p:to>
                                    </p:set>
                                    <p:animEffect transition="in" filter="blinds(horizontal)">
                                      <p:cBhvr>
                                        <p:cTn id="7" dur="500"/>
                                        <p:tgtEl>
                                          <p:spTgt spid="2160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6074"/>
                                        </p:tgtEl>
                                        <p:attrNameLst>
                                          <p:attrName>style.visibility</p:attrName>
                                        </p:attrNameLst>
                                      </p:cBhvr>
                                      <p:to>
                                        <p:strVal val="visible"/>
                                      </p:to>
                                    </p:set>
                                    <p:animEffect transition="in" filter="blinds(horizontal)">
                                      <p:cBhvr>
                                        <p:cTn id="12" dur="500"/>
                                        <p:tgtEl>
                                          <p:spTgt spid="2160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6075"/>
                                        </p:tgtEl>
                                        <p:attrNameLst>
                                          <p:attrName>style.visibility</p:attrName>
                                        </p:attrNameLst>
                                      </p:cBhvr>
                                      <p:to>
                                        <p:strVal val="visible"/>
                                      </p:to>
                                    </p:set>
                                    <p:animEffect transition="in" filter="blinds(horizontal)">
                                      <p:cBhvr>
                                        <p:cTn id="17" dur="500"/>
                                        <p:tgtEl>
                                          <p:spTgt spid="2160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6077"/>
                                        </p:tgtEl>
                                        <p:attrNameLst>
                                          <p:attrName>style.visibility</p:attrName>
                                        </p:attrNameLst>
                                      </p:cBhvr>
                                      <p:to>
                                        <p:strVal val="visible"/>
                                      </p:to>
                                    </p:set>
                                    <p:animEffect transition="in" filter="blinds(horizontal)">
                                      <p:cBhvr>
                                        <p:cTn id="22" dur="500"/>
                                        <p:tgtEl>
                                          <p:spTgt spid="216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3" grpId="0" animBg="1"/>
      <p:bldP spid="216074" grpId="0" animBg="1"/>
      <p:bldP spid="216075" grpId="0" animBg="1"/>
      <p:bldP spid="21607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14375" y="428625"/>
            <a:ext cx="7772400" cy="1143000"/>
          </a:xfrm>
        </p:spPr>
        <p:txBody>
          <a:bodyPr/>
          <a:lstStyle/>
          <a:p>
            <a:r>
              <a:rPr lang="en-US" smtClean="0"/>
              <a:t>Transactional Consistency</a:t>
            </a:r>
          </a:p>
        </p:txBody>
      </p:sp>
      <p:sp>
        <p:nvSpPr>
          <p:cNvPr id="31747" name="Rectangle 3"/>
          <p:cNvSpPr>
            <a:spLocks noGrp="1" noChangeArrowheads="1"/>
          </p:cNvSpPr>
          <p:nvPr>
            <p:ph type="body" idx="1"/>
          </p:nvPr>
        </p:nvSpPr>
        <p:spPr/>
        <p:txBody>
          <a:bodyPr/>
          <a:lstStyle/>
          <a:p>
            <a:r>
              <a:rPr lang="en-US" smtClean="0">
                <a:solidFill>
                  <a:schemeClr val="accent2"/>
                </a:solidFill>
              </a:rPr>
              <a:t>Memory Transactions </a:t>
            </a:r>
            <a:r>
              <a:rPr lang="en-US" smtClean="0"/>
              <a:t>are collections of reads and writes executed atomically</a:t>
            </a:r>
          </a:p>
          <a:p>
            <a:r>
              <a:rPr lang="en-US" smtClean="0"/>
              <a:t>Tranactions should maintain internal and external consistency</a:t>
            </a:r>
          </a:p>
          <a:p>
            <a:pPr lvl="1"/>
            <a:r>
              <a:rPr lang="en-US" smtClean="0">
                <a:solidFill>
                  <a:schemeClr val="accent2"/>
                </a:solidFill>
              </a:rPr>
              <a:t>External</a:t>
            </a:r>
            <a:r>
              <a:rPr lang="en-US" smtClean="0"/>
              <a:t>: with respect to the interleavings of other transactions.</a:t>
            </a:r>
          </a:p>
          <a:p>
            <a:pPr lvl="1"/>
            <a:r>
              <a:rPr lang="en-US" smtClean="0">
                <a:solidFill>
                  <a:schemeClr val="accent2"/>
                </a:solidFill>
              </a:rPr>
              <a:t>Internal</a:t>
            </a:r>
            <a:r>
              <a:rPr lang="en-US" smtClean="0"/>
              <a:t>: the transaction itself should operate on a consistent state.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14375" y="285750"/>
            <a:ext cx="7772400" cy="1143000"/>
          </a:xfrm>
        </p:spPr>
        <p:txBody>
          <a:bodyPr/>
          <a:lstStyle/>
          <a:p>
            <a:r>
              <a:rPr lang="en-US" smtClean="0"/>
              <a:t>External Consistency</a:t>
            </a:r>
          </a:p>
        </p:txBody>
      </p:sp>
      <p:sp>
        <p:nvSpPr>
          <p:cNvPr id="32771" name="Rectangle 4"/>
          <p:cNvSpPr>
            <a:spLocks noChangeArrowheads="1"/>
          </p:cNvSpPr>
          <p:nvPr/>
        </p:nvSpPr>
        <p:spPr bwMode="auto">
          <a:xfrm>
            <a:off x="2411413" y="1989138"/>
            <a:ext cx="576262" cy="2952750"/>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2772" name="Line 5"/>
          <p:cNvSpPr>
            <a:spLocks noChangeShapeType="1"/>
          </p:cNvSpPr>
          <p:nvPr/>
        </p:nvSpPr>
        <p:spPr bwMode="auto">
          <a:xfrm>
            <a:off x="2411413" y="2420938"/>
            <a:ext cx="576262" cy="0"/>
          </a:xfrm>
          <a:prstGeom prst="line">
            <a:avLst/>
          </a:prstGeom>
          <a:noFill/>
          <a:ln w="9525">
            <a:solidFill>
              <a:schemeClr val="tx1"/>
            </a:solidFill>
            <a:round/>
            <a:headEnd/>
            <a:tailEnd/>
          </a:ln>
        </p:spPr>
        <p:txBody>
          <a:bodyPr/>
          <a:lstStyle/>
          <a:p>
            <a:endParaRPr lang="en-US"/>
          </a:p>
        </p:txBody>
      </p:sp>
      <p:sp>
        <p:nvSpPr>
          <p:cNvPr id="32773" name="Line 6"/>
          <p:cNvSpPr>
            <a:spLocks noChangeShapeType="1"/>
          </p:cNvSpPr>
          <p:nvPr/>
        </p:nvSpPr>
        <p:spPr bwMode="auto">
          <a:xfrm>
            <a:off x="2411413" y="2925763"/>
            <a:ext cx="576262" cy="0"/>
          </a:xfrm>
          <a:prstGeom prst="line">
            <a:avLst/>
          </a:prstGeom>
          <a:noFill/>
          <a:ln w="9525">
            <a:solidFill>
              <a:schemeClr val="tx1"/>
            </a:solidFill>
            <a:round/>
            <a:headEnd/>
            <a:tailEnd/>
          </a:ln>
        </p:spPr>
        <p:txBody>
          <a:bodyPr/>
          <a:lstStyle/>
          <a:p>
            <a:endParaRPr lang="en-US"/>
          </a:p>
        </p:txBody>
      </p:sp>
      <p:sp>
        <p:nvSpPr>
          <p:cNvPr id="32774" name="Line 7"/>
          <p:cNvSpPr>
            <a:spLocks noChangeShapeType="1"/>
          </p:cNvSpPr>
          <p:nvPr/>
        </p:nvSpPr>
        <p:spPr bwMode="auto">
          <a:xfrm>
            <a:off x="2411413" y="3430588"/>
            <a:ext cx="576262" cy="0"/>
          </a:xfrm>
          <a:prstGeom prst="line">
            <a:avLst/>
          </a:prstGeom>
          <a:noFill/>
          <a:ln w="9525">
            <a:solidFill>
              <a:schemeClr val="tx1"/>
            </a:solidFill>
            <a:round/>
            <a:headEnd/>
            <a:tailEnd/>
          </a:ln>
        </p:spPr>
        <p:txBody>
          <a:bodyPr/>
          <a:lstStyle/>
          <a:p>
            <a:endParaRPr lang="en-US"/>
          </a:p>
        </p:txBody>
      </p:sp>
      <p:sp>
        <p:nvSpPr>
          <p:cNvPr id="32775" name="Line 8"/>
          <p:cNvSpPr>
            <a:spLocks noChangeShapeType="1"/>
          </p:cNvSpPr>
          <p:nvPr/>
        </p:nvSpPr>
        <p:spPr bwMode="auto">
          <a:xfrm>
            <a:off x="2411413" y="3935413"/>
            <a:ext cx="576262" cy="0"/>
          </a:xfrm>
          <a:prstGeom prst="line">
            <a:avLst/>
          </a:prstGeom>
          <a:noFill/>
          <a:ln w="9525">
            <a:solidFill>
              <a:schemeClr val="tx1"/>
            </a:solidFill>
            <a:round/>
            <a:headEnd/>
            <a:tailEnd/>
          </a:ln>
        </p:spPr>
        <p:txBody>
          <a:bodyPr/>
          <a:lstStyle/>
          <a:p>
            <a:endParaRPr lang="en-US"/>
          </a:p>
        </p:txBody>
      </p:sp>
      <p:sp>
        <p:nvSpPr>
          <p:cNvPr id="32776" name="Line 9"/>
          <p:cNvSpPr>
            <a:spLocks noChangeShapeType="1"/>
          </p:cNvSpPr>
          <p:nvPr/>
        </p:nvSpPr>
        <p:spPr bwMode="auto">
          <a:xfrm>
            <a:off x="2411413" y="4440238"/>
            <a:ext cx="576262" cy="0"/>
          </a:xfrm>
          <a:prstGeom prst="line">
            <a:avLst/>
          </a:prstGeom>
          <a:noFill/>
          <a:ln w="9525">
            <a:solidFill>
              <a:schemeClr val="tx1"/>
            </a:solidFill>
            <a:round/>
            <a:headEnd/>
            <a:tailEnd/>
          </a:ln>
        </p:spPr>
        <p:txBody>
          <a:bodyPr/>
          <a:lstStyle/>
          <a:p>
            <a:endParaRPr lang="en-US"/>
          </a:p>
        </p:txBody>
      </p:sp>
      <p:sp>
        <p:nvSpPr>
          <p:cNvPr id="32777" name="Line 10"/>
          <p:cNvSpPr>
            <a:spLocks noChangeShapeType="1"/>
          </p:cNvSpPr>
          <p:nvPr/>
        </p:nvSpPr>
        <p:spPr bwMode="auto">
          <a:xfrm flipV="1">
            <a:off x="2987675" y="1557338"/>
            <a:ext cx="0" cy="431800"/>
          </a:xfrm>
          <a:prstGeom prst="line">
            <a:avLst/>
          </a:prstGeom>
          <a:noFill/>
          <a:ln w="9525">
            <a:solidFill>
              <a:schemeClr val="tx1"/>
            </a:solidFill>
            <a:prstDash val="dash"/>
            <a:round/>
            <a:headEnd/>
            <a:tailEnd/>
          </a:ln>
        </p:spPr>
        <p:txBody>
          <a:bodyPr/>
          <a:lstStyle/>
          <a:p>
            <a:endParaRPr lang="en-US"/>
          </a:p>
        </p:txBody>
      </p:sp>
      <p:sp>
        <p:nvSpPr>
          <p:cNvPr id="32778" name="Line 11"/>
          <p:cNvSpPr>
            <a:spLocks noChangeShapeType="1"/>
          </p:cNvSpPr>
          <p:nvPr/>
        </p:nvSpPr>
        <p:spPr bwMode="auto">
          <a:xfrm flipV="1">
            <a:off x="2411413" y="1557338"/>
            <a:ext cx="0" cy="431800"/>
          </a:xfrm>
          <a:prstGeom prst="line">
            <a:avLst/>
          </a:prstGeom>
          <a:noFill/>
          <a:ln w="9525">
            <a:solidFill>
              <a:schemeClr val="tx1"/>
            </a:solidFill>
            <a:prstDash val="dash"/>
            <a:round/>
            <a:headEnd/>
            <a:tailEnd/>
          </a:ln>
        </p:spPr>
        <p:txBody>
          <a:bodyPr/>
          <a:lstStyle/>
          <a:p>
            <a:endParaRPr lang="en-US"/>
          </a:p>
        </p:txBody>
      </p:sp>
      <p:sp>
        <p:nvSpPr>
          <p:cNvPr id="32779" name="Line 12"/>
          <p:cNvSpPr>
            <a:spLocks noChangeShapeType="1"/>
          </p:cNvSpPr>
          <p:nvPr/>
        </p:nvSpPr>
        <p:spPr bwMode="auto">
          <a:xfrm flipV="1">
            <a:off x="2411413" y="4941888"/>
            <a:ext cx="0" cy="431800"/>
          </a:xfrm>
          <a:prstGeom prst="line">
            <a:avLst/>
          </a:prstGeom>
          <a:noFill/>
          <a:ln w="9525">
            <a:solidFill>
              <a:schemeClr val="tx1"/>
            </a:solidFill>
            <a:prstDash val="dash"/>
            <a:round/>
            <a:headEnd/>
            <a:tailEnd/>
          </a:ln>
        </p:spPr>
        <p:txBody>
          <a:bodyPr/>
          <a:lstStyle/>
          <a:p>
            <a:endParaRPr lang="en-US"/>
          </a:p>
        </p:txBody>
      </p:sp>
      <p:sp>
        <p:nvSpPr>
          <p:cNvPr id="32780" name="Line 13"/>
          <p:cNvSpPr>
            <a:spLocks noChangeShapeType="1"/>
          </p:cNvSpPr>
          <p:nvPr/>
        </p:nvSpPr>
        <p:spPr bwMode="auto">
          <a:xfrm flipV="1">
            <a:off x="2987675" y="4941888"/>
            <a:ext cx="0" cy="431800"/>
          </a:xfrm>
          <a:prstGeom prst="line">
            <a:avLst/>
          </a:prstGeom>
          <a:noFill/>
          <a:ln w="9525">
            <a:solidFill>
              <a:schemeClr val="tx1"/>
            </a:solidFill>
            <a:prstDash val="dash"/>
            <a:round/>
            <a:headEnd/>
            <a:tailEnd/>
          </a:ln>
        </p:spPr>
        <p:txBody>
          <a:bodyPr/>
          <a:lstStyle/>
          <a:p>
            <a:endParaRPr lang="en-US"/>
          </a:p>
        </p:txBody>
      </p:sp>
      <p:sp>
        <p:nvSpPr>
          <p:cNvPr id="32781" name="Text Box 59"/>
          <p:cNvSpPr txBox="1">
            <a:spLocks noChangeArrowheads="1"/>
          </p:cNvSpPr>
          <p:nvPr/>
        </p:nvSpPr>
        <p:spPr bwMode="auto">
          <a:xfrm>
            <a:off x="904875" y="5738813"/>
            <a:ext cx="3529013" cy="830262"/>
          </a:xfrm>
          <a:prstGeom prst="rect">
            <a:avLst/>
          </a:prstGeom>
          <a:noFill/>
          <a:ln w="9525">
            <a:noFill/>
            <a:miter lim="800000"/>
            <a:headEnd/>
            <a:tailEnd/>
          </a:ln>
        </p:spPr>
        <p:txBody>
          <a:bodyPr>
            <a:spAutoFit/>
          </a:bodyPr>
          <a:lstStyle/>
          <a:p>
            <a:r>
              <a:rPr lang="en-US"/>
              <a:t>Application </a:t>
            </a:r>
            <a:br>
              <a:rPr lang="en-US"/>
            </a:br>
            <a:r>
              <a:rPr lang="en-US"/>
              <a:t>Memory</a:t>
            </a:r>
          </a:p>
        </p:txBody>
      </p:sp>
      <p:sp>
        <p:nvSpPr>
          <p:cNvPr id="32782" name="Text Box 297"/>
          <p:cNvSpPr txBox="1">
            <a:spLocks noChangeArrowheads="1"/>
          </p:cNvSpPr>
          <p:nvPr/>
        </p:nvSpPr>
        <p:spPr bwMode="auto">
          <a:xfrm>
            <a:off x="2970213" y="2459038"/>
            <a:ext cx="387350" cy="461962"/>
          </a:xfrm>
          <a:prstGeom prst="rect">
            <a:avLst/>
          </a:prstGeom>
          <a:noFill/>
          <a:ln w="9525">
            <a:noFill/>
            <a:miter lim="800000"/>
            <a:headEnd/>
            <a:tailEnd/>
          </a:ln>
        </p:spPr>
        <p:txBody>
          <a:bodyPr>
            <a:spAutoFit/>
          </a:bodyPr>
          <a:lstStyle/>
          <a:p>
            <a:r>
              <a:rPr lang="en-US" b="1"/>
              <a:t>X</a:t>
            </a:r>
          </a:p>
        </p:txBody>
      </p:sp>
      <p:sp>
        <p:nvSpPr>
          <p:cNvPr id="32783" name="Text Box 298"/>
          <p:cNvSpPr txBox="1">
            <a:spLocks noChangeArrowheads="1"/>
          </p:cNvSpPr>
          <p:nvPr/>
        </p:nvSpPr>
        <p:spPr bwMode="auto">
          <a:xfrm>
            <a:off x="2954338" y="3467100"/>
            <a:ext cx="387350" cy="461963"/>
          </a:xfrm>
          <a:prstGeom prst="rect">
            <a:avLst/>
          </a:prstGeom>
          <a:noFill/>
          <a:ln w="9525">
            <a:noFill/>
            <a:miter lim="800000"/>
            <a:headEnd/>
            <a:tailEnd/>
          </a:ln>
        </p:spPr>
        <p:txBody>
          <a:bodyPr>
            <a:spAutoFit/>
          </a:bodyPr>
          <a:lstStyle/>
          <a:p>
            <a:r>
              <a:rPr lang="en-US" b="1"/>
              <a:t>Y</a:t>
            </a:r>
          </a:p>
        </p:txBody>
      </p:sp>
      <p:sp>
        <p:nvSpPr>
          <p:cNvPr id="96" name="Text Box 297"/>
          <p:cNvSpPr txBox="1">
            <a:spLocks noChangeArrowheads="1"/>
          </p:cNvSpPr>
          <p:nvPr/>
        </p:nvSpPr>
        <p:spPr bwMode="auto">
          <a:xfrm>
            <a:off x="2500313" y="2428875"/>
            <a:ext cx="387350" cy="461963"/>
          </a:xfrm>
          <a:prstGeom prst="rect">
            <a:avLst/>
          </a:prstGeom>
          <a:noFill/>
          <a:ln w="9525">
            <a:noFill/>
            <a:miter lim="800000"/>
            <a:headEnd/>
            <a:tailEnd/>
          </a:ln>
        </p:spPr>
        <p:txBody>
          <a:bodyPr>
            <a:spAutoFit/>
          </a:bodyPr>
          <a:lstStyle/>
          <a:p>
            <a:r>
              <a:rPr lang="en-US" b="1"/>
              <a:t>4</a:t>
            </a:r>
          </a:p>
        </p:txBody>
      </p:sp>
      <p:sp>
        <p:nvSpPr>
          <p:cNvPr id="97" name="Text Box 297"/>
          <p:cNvSpPr txBox="1">
            <a:spLocks noChangeArrowheads="1"/>
          </p:cNvSpPr>
          <p:nvPr/>
        </p:nvSpPr>
        <p:spPr bwMode="auto">
          <a:xfrm>
            <a:off x="2500313" y="3429000"/>
            <a:ext cx="387350" cy="461963"/>
          </a:xfrm>
          <a:prstGeom prst="rect">
            <a:avLst/>
          </a:prstGeom>
          <a:noFill/>
          <a:ln w="9525">
            <a:noFill/>
            <a:miter lim="800000"/>
            <a:headEnd/>
            <a:tailEnd/>
          </a:ln>
        </p:spPr>
        <p:txBody>
          <a:bodyPr>
            <a:spAutoFit/>
          </a:bodyPr>
          <a:lstStyle/>
          <a:p>
            <a:r>
              <a:rPr lang="en-US" b="1"/>
              <a:t>2</a:t>
            </a:r>
          </a:p>
        </p:txBody>
      </p:sp>
      <p:grpSp>
        <p:nvGrpSpPr>
          <p:cNvPr id="2" name="Group 99"/>
          <p:cNvGrpSpPr>
            <a:grpSpLocks/>
          </p:cNvGrpSpPr>
          <p:nvPr/>
        </p:nvGrpSpPr>
        <p:grpSpPr bwMode="auto">
          <a:xfrm>
            <a:off x="2470150" y="2466975"/>
            <a:ext cx="387350" cy="1462088"/>
            <a:chOff x="3970336" y="2581267"/>
            <a:chExt cx="387350" cy="1461704"/>
          </a:xfrm>
        </p:grpSpPr>
        <p:sp>
          <p:nvSpPr>
            <p:cNvPr id="32792" name="Text Box 297"/>
            <p:cNvSpPr txBox="1">
              <a:spLocks noChangeArrowheads="1"/>
            </p:cNvSpPr>
            <p:nvPr/>
          </p:nvSpPr>
          <p:spPr bwMode="auto">
            <a:xfrm>
              <a:off x="3970336" y="2581267"/>
              <a:ext cx="387350" cy="461573"/>
            </a:xfrm>
            <a:prstGeom prst="rect">
              <a:avLst/>
            </a:prstGeom>
            <a:noFill/>
            <a:ln w="9525">
              <a:noFill/>
              <a:miter lim="800000"/>
              <a:headEnd/>
              <a:tailEnd/>
            </a:ln>
          </p:spPr>
          <p:txBody>
            <a:bodyPr>
              <a:spAutoFit/>
            </a:bodyPr>
            <a:lstStyle/>
            <a:p>
              <a:r>
                <a:rPr lang="en-US" b="1">
                  <a:solidFill>
                    <a:srgbClr val="FF0000"/>
                  </a:solidFill>
                </a:rPr>
                <a:t>8</a:t>
              </a:r>
            </a:p>
          </p:txBody>
        </p:sp>
        <p:sp>
          <p:nvSpPr>
            <p:cNvPr id="32793" name="Text Box 297"/>
            <p:cNvSpPr txBox="1">
              <a:spLocks noChangeArrowheads="1"/>
            </p:cNvSpPr>
            <p:nvPr/>
          </p:nvSpPr>
          <p:spPr bwMode="auto">
            <a:xfrm>
              <a:off x="3970336" y="3581398"/>
              <a:ext cx="387350" cy="461573"/>
            </a:xfrm>
            <a:prstGeom prst="rect">
              <a:avLst/>
            </a:prstGeom>
            <a:noFill/>
            <a:ln w="9525">
              <a:noFill/>
              <a:miter lim="800000"/>
              <a:headEnd/>
              <a:tailEnd/>
            </a:ln>
          </p:spPr>
          <p:txBody>
            <a:bodyPr>
              <a:spAutoFit/>
            </a:bodyPr>
            <a:lstStyle/>
            <a:p>
              <a:r>
                <a:rPr lang="en-US" b="1">
                  <a:solidFill>
                    <a:srgbClr val="FF0000"/>
                  </a:solidFill>
                </a:rPr>
                <a:t>4</a:t>
              </a:r>
            </a:p>
          </p:txBody>
        </p:sp>
      </p:grpSp>
      <p:sp>
        <p:nvSpPr>
          <p:cNvPr id="32787" name="TextBox 101"/>
          <p:cNvSpPr txBox="1">
            <a:spLocks noChangeArrowheads="1"/>
          </p:cNvSpPr>
          <p:nvPr/>
        </p:nvSpPr>
        <p:spPr bwMode="auto">
          <a:xfrm>
            <a:off x="4929188" y="1928813"/>
            <a:ext cx="2478087" cy="461962"/>
          </a:xfrm>
          <a:prstGeom prst="rect">
            <a:avLst/>
          </a:prstGeom>
          <a:noFill/>
          <a:ln w="9525">
            <a:noFill/>
            <a:miter lim="800000"/>
            <a:headEnd/>
            <a:tailEnd/>
          </a:ln>
        </p:spPr>
        <p:txBody>
          <a:bodyPr wrap="none">
            <a:spAutoFit/>
          </a:bodyPr>
          <a:lstStyle/>
          <a:p>
            <a:r>
              <a:rPr lang="en-US" i="1"/>
              <a:t>Invariant x = 2y</a:t>
            </a:r>
            <a:endParaRPr lang="en-US"/>
          </a:p>
        </p:txBody>
      </p:sp>
      <p:sp>
        <p:nvSpPr>
          <p:cNvPr id="103" name="TextBox 102"/>
          <p:cNvSpPr txBox="1">
            <a:spLocks noChangeArrowheads="1"/>
          </p:cNvSpPr>
          <p:nvPr/>
        </p:nvSpPr>
        <p:spPr bwMode="auto">
          <a:xfrm>
            <a:off x="4857750" y="2571750"/>
            <a:ext cx="2379663" cy="1200150"/>
          </a:xfrm>
          <a:prstGeom prst="rect">
            <a:avLst/>
          </a:prstGeom>
          <a:noFill/>
          <a:ln w="9525">
            <a:noFill/>
            <a:miter lim="800000"/>
            <a:headEnd/>
            <a:tailEnd/>
          </a:ln>
        </p:spPr>
        <p:txBody>
          <a:bodyPr wrap="none">
            <a:spAutoFit/>
          </a:bodyPr>
          <a:lstStyle/>
          <a:p>
            <a:r>
              <a:rPr lang="en-US" i="1"/>
              <a:t>Transaction A: </a:t>
            </a:r>
          </a:p>
          <a:p>
            <a:r>
              <a:rPr lang="en-US" i="1">
                <a:solidFill>
                  <a:srgbClr val="FF0000"/>
                </a:solidFill>
              </a:rPr>
              <a:t>Write x</a:t>
            </a:r>
          </a:p>
          <a:p>
            <a:r>
              <a:rPr lang="en-US" i="1">
                <a:solidFill>
                  <a:srgbClr val="FF0000"/>
                </a:solidFill>
              </a:rPr>
              <a:t>Write y</a:t>
            </a:r>
          </a:p>
        </p:txBody>
      </p:sp>
      <p:sp>
        <p:nvSpPr>
          <p:cNvPr id="26" name="TextBox 25"/>
          <p:cNvSpPr txBox="1">
            <a:spLocks noChangeArrowheads="1"/>
          </p:cNvSpPr>
          <p:nvPr/>
        </p:nvSpPr>
        <p:spPr bwMode="auto">
          <a:xfrm>
            <a:off x="4891088" y="3929063"/>
            <a:ext cx="3816350" cy="1570037"/>
          </a:xfrm>
          <a:prstGeom prst="rect">
            <a:avLst/>
          </a:prstGeom>
          <a:noFill/>
          <a:ln w="9525">
            <a:noFill/>
            <a:miter lim="800000"/>
            <a:headEnd/>
            <a:tailEnd/>
          </a:ln>
        </p:spPr>
        <p:txBody>
          <a:bodyPr wrap="none">
            <a:spAutoFit/>
          </a:bodyPr>
          <a:lstStyle/>
          <a:p>
            <a:r>
              <a:rPr lang="en-US" i="1"/>
              <a:t>Transaction B: </a:t>
            </a:r>
          </a:p>
          <a:p>
            <a:r>
              <a:rPr lang="en-US" i="1">
                <a:solidFill>
                  <a:schemeClr val="accent2"/>
                </a:solidFill>
              </a:rPr>
              <a:t>Read x</a:t>
            </a:r>
          </a:p>
          <a:p>
            <a:r>
              <a:rPr lang="en-US" i="1">
                <a:solidFill>
                  <a:schemeClr val="accent2"/>
                </a:solidFill>
              </a:rPr>
              <a:t>Read y </a:t>
            </a:r>
          </a:p>
          <a:p>
            <a:r>
              <a:rPr lang="en-US" i="1"/>
              <a:t>Compute z = 1/(x-y) = 1/4</a:t>
            </a:r>
            <a:endParaRPr lang="en-US"/>
          </a:p>
        </p:txBody>
      </p:sp>
      <p:sp>
        <p:nvSpPr>
          <p:cNvPr id="27" name="Rectangle 26"/>
          <p:cNvSpPr>
            <a:spLocks noChangeArrowheads="1"/>
          </p:cNvSpPr>
          <p:nvPr/>
        </p:nvSpPr>
        <p:spPr bwMode="auto">
          <a:xfrm>
            <a:off x="2428875" y="2500313"/>
            <a:ext cx="571500" cy="1428750"/>
          </a:xfrm>
          <a:prstGeom prst="rect">
            <a:avLst/>
          </a:prstGeom>
          <a:noFill/>
          <a:ln w="44450" algn="ctr">
            <a:solidFill>
              <a:srgbClr val="FF0000"/>
            </a:solidFill>
            <a:round/>
            <a:headEnd/>
            <a:tailEnd/>
          </a:ln>
        </p:spPr>
        <p:txBody>
          <a:bodyPr/>
          <a:lstStyle/>
          <a:p>
            <a:endParaRPr lang="en-US"/>
          </a:p>
        </p:txBody>
      </p:sp>
      <p:sp>
        <p:nvSpPr>
          <p:cNvPr id="101" name="Rectangle 100"/>
          <p:cNvSpPr>
            <a:spLocks noChangeArrowheads="1"/>
          </p:cNvSpPr>
          <p:nvPr/>
        </p:nvSpPr>
        <p:spPr bwMode="auto">
          <a:xfrm>
            <a:off x="2428875" y="2500313"/>
            <a:ext cx="571500" cy="1428750"/>
          </a:xfrm>
          <a:prstGeom prst="rect">
            <a:avLst/>
          </a:prstGeom>
          <a:noFill/>
          <a:ln w="44450" algn="ctr">
            <a:solidFill>
              <a:schemeClr val="accent2"/>
            </a:solid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9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7" grpId="0"/>
      <p:bldP spid="103" grpId="0"/>
      <p:bldP spid="27" grpId="0" animBg="1"/>
      <p:bldP spid="10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4213" y="333375"/>
            <a:ext cx="7772400" cy="1143000"/>
          </a:xfrm>
        </p:spPr>
        <p:txBody>
          <a:bodyPr/>
          <a:lstStyle/>
          <a:p>
            <a:r>
              <a:rPr lang="en-US" smtClean="0"/>
              <a:t>Locking STM Design Choices</a:t>
            </a:r>
          </a:p>
        </p:txBody>
      </p:sp>
      <p:sp>
        <p:nvSpPr>
          <p:cNvPr id="33795" name="Text Box 67"/>
          <p:cNvSpPr txBox="1">
            <a:spLocks noChangeArrowheads="1"/>
          </p:cNvSpPr>
          <p:nvPr/>
        </p:nvSpPr>
        <p:spPr bwMode="auto">
          <a:xfrm>
            <a:off x="684213" y="5661025"/>
            <a:ext cx="3529012" cy="822325"/>
          </a:xfrm>
          <a:prstGeom prst="rect">
            <a:avLst/>
          </a:prstGeom>
          <a:noFill/>
          <a:ln w="9525">
            <a:noFill/>
            <a:miter lim="800000"/>
            <a:headEnd/>
            <a:tailEnd/>
          </a:ln>
        </p:spPr>
        <p:txBody>
          <a:bodyPr>
            <a:spAutoFit/>
          </a:bodyPr>
          <a:lstStyle/>
          <a:p>
            <a:r>
              <a:rPr lang="en-US">
                <a:solidFill>
                  <a:schemeClr val="accent2"/>
                </a:solidFill>
              </a:rPr>
              <a:t>PS</a:t>
            </a:r>
            <a:r>
              <a:rPr lang="en-US"/>
              <a:t> = Lock per Stripe (separate array of locks)</a:t>
            </a:r>
          </a:p>
        </p:txBody>
      </p:sp>
      <p:sp>
        <p:nvSpPr>
          <p:cNvPr id="33796" name="Text Box 68"/>
          <p:cNvSpPr txBox="1">
            <a:spLocks noChangeArrowheads="1"/>
          </p:cNvSpPr>
          <p:nvPr/>
        </p:nvSpPr>
        <p:spPr bwMode="auto">
          <a:xfrm>
            <a:off x="4787900" y="5661025"/>
            <a:ext cx="3105150" cy="822325"/>
          </a:xfrm>
          <a:prstGeom prst="rect">
            <a:avLst/>
          </a:prstGeom>
          <a:noFill/>
          <a:ln w="9525">
            <a:noFill/>
            <a:miter lim="800000"/>
            <a:headEnd/>
            <a:tailEnd/>
          </a:ln>
        </p:spPr>
        <p:txBody>
          <a:bodyPr wrap="none">
            <a:spAutoFit/>
          </a:bodyPr>
          <a:lstStyle/>
          <a:p>
            <a:r>
              <a:rPr lang="en-US">
                <a:solidFill>
                  <a:schemeClr val="accent2"/>
                </a:solidFill>
              </a:rPr>
              <a:t>PO</a:t>
            </a:r>
            <a:r>
              <a:rPr lang="en-US"/>
              <a:t> = Lock per Object</a:t>
            </a:r>
          </a:p>
          <a:p>
            <a:r>
              <a:rPr lang="en-US"/>
              <a:t>(embedded in object)</a:t>
            </a:r>
          </a:p>
        </p:txBody>
      </p:sp>
      <p:grpSp>
        <p:nvGrpSpPr>
          <p:cNvPr id="33797" name="Group 91"/>
          <p:cNvGrpSpPr>
            <a:grpSpLocks/>
          </p:cNvGrpSpPr>
          <p:nvPr/>
        </p:nvGrpSpPr>
        <p:grpSpPr bwMode="auto">
          <a:xfrm>
            <a:off x="611188" y="1557338"/>
            <a:ext cx="8137525" cy="3816350"/>
            <a:chOff x="611188" y="1557338"/>
            <a:chExt cx="8137525" cy="3816350"/>
          </a:xfrm>
        </p:grpSpPr>
        <p:sp>
          <p:nvSpPr>
            <p:cNvPr id="33798" name="Rectangle 4"/>
            <p:cNvSpPr>
              <a:spLocks noChangeArrowheads="1"/>
            </p:cNvSpPr>
            <p:nvPr/>
          </p:nvSpPr>
          <p:spPr bwMode="auto">
            <a:xfrm>
              <a:off x="2411413" y="1989138"/>
              <a:ext cx="576262" cy="2952750"/>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3799" name="Line 5"/>
            <p:cNvSpPr>
              <a:spLocks noChangeShapeType="1"/>
            </p:cNvSpPr>
            <p:nvPr/>
          </p:nvSpPr>
          <p:spPr bwMode="auto">
            <a:xfrm>
              <a:off x="2411413" y="2420938"/>
              <a:ext cx="576262" cy="0"/>
            </a:xfrm>
            <a:prstGeom prst="line">
              <a:avLst/>
            </a:prstGeom>
            <a:noFill/>
            <a:ln w="9525">
              <a:solidFill>
                <a:schemeClr val="tx1"/>
              </a:solidFill>
              <a:round/>
              <a:headEnd/>
              <a:tailEnd/>
            </a:ln>
          </p:spPr>
          <p:txBody>
            <a:bodyPr/>
            <a:lstStyle/>
            <a:p>
              <a:endParaRPr lang="en-US"/>
            </a:p>
          </p:txBody>
        </p:sp>
        <p:sp>
          <p:nvSpPr>
            <p:cNvPr id="33800" name="Line 6"/>
            <p:cNvSpPr>
              <a:spLocks noChangeShapeType="1"/>
            </p:cNvSpPr>
            <p:nvPr/>
          </p:nvSpPr>
          <p:spPr bwMode="auto">
            <a:xfrm>
              <a:off x="2411413" y="2925763"/>
              <a:ext cx="576262" cy="0"/>
            </a:xfrm>
            <a:prstGeom prst="line">
              <a:avLst/>
            </a:prstGeom>
            <a:noFill/>
            <a:ln w="9525">
              <a:solidFill>
                <a:schemeClr val="tx1"/>
              </a:solidFill>
              <a:round/>
              <a:headEnd/>
              <a:tailEnd/>
            </a:ln>
          </p:spPr>
          <p:txBody>
            <a:bodyPr/>
            <a:lstStyle/>
            <a:p>
              <a:endParaRPr lang="en-US"/>
            </a:p>
          </p:txBody>
        </p:sp>
        <p:sp>
          <p:nvSpPr>
            <p:cNvPr id="33801" name="Line 7"/>
            <p:cNvSpPr>
              <a:spLocks noChangeShapeType="1"/>
            </p:cNvSpPr>
            <p:nvPr/>
          </p:nvSpPr>
          <p:spPr bwMode="auto">
            <a:xfrm>
              <a:off x="2411413" y="3430588"/>
              <a:ext cx="576262" cy="0"/>
            </a:xfrm>
            <a:prstGeom prst="line">
              <a:avLst/>
            </a:prstGeom>
            <a:noFill/>
            <a:ln w="9525">
              <a:solidFill>
                <a:schemeClr val="tx1"/>
              </a:solidFill>
              <a:round/>
              <a:headEnd/>
              <a:tailEnd/>
            </a:ln>
          </p:spPr>
          <p:txBody>
            <a:bodyPr/>
            <a:lstStyle/>
            <a:p>
              <a:endParaRPr lang="en-US"/>
            </a:p>
          </p:txBody>
        </p:sp>
        <p:sp>
          <p:nvSpPr>
            <p:cNvPr id="33802" name="Line 8"/>
            <p:cNvSpPr>
              <a:spLocks noChangeShapeType="1"/>
            </p:cNvSpPr>
            <p:nvPr/>
          </p:nvSpPr>
          <p:spPr bwMode="auto">
            <a:xfrm>
              <a:off x="2411413" y="3935413"/>
              <a:ext cx="576262" cy="0"/>
            </a:xfrm>
            <a:prstGeom prst="line">
              <a:avLst/>
            </a:prstGeom>
            <a:noFill/>
            <a:ln w="9525">
              <a:solidFill>
                <a:schemeClr val="tx1"/>
              </a:solidFill>
              <a:round/>
              <a:headEnd/>
              <a:tailEnd/>
            </a:ln>
          </p:spPr>
          <p:txBody>
            <a:bodyPr/>
            <a:lstStyle/>
            <a:p>
              <a:endParaRPr lang="en-US"/>
            </a:p>
          </p:txBody>
        </p:sp>
        <p:sp>
          <p:nvSpPr>
            <p:cNvPr id="33803" name="Line 9"/>
            <p:cNvSpPr>
              <a:spLocks noChangeShapeType="1"/>
            </p:cNvSpPr>
            <p:nvPr/>
          </p:nvSpPr>
          <p:spPr bwMode="auto">
            <a:xfrm>
              <a:off x="2411413" y="4440238"/>
              <a:ext cx="576262" cy="0"/>
            </a:xfrm>
            <a:prstGeom prst="line">
              <a:avLst/>
            </a:prstGeom>
            <a:noFill/>
            <a:ln w="9525">
              <a:solidFill>
                <a:schemeClr val="tx1"/>
              </a:solidFill>
              <a:round/>
              <a:headEnd/>
              <a:tailEnd/>
            </a:ln>
          </p:spPr>
          <p:txBody>
            <a:bodyPr/>
            <a:lstStyle/>
            <a:p>
              <a:endParaRPr lang="en-US"/>
            </a:p>
          </p:txBody>
        </p:sp>
        <p:sp>
          <p:nvSpPr>
            <p:cNvPr id="33804" name="Line 10"/>
            <p:cNvSpPr>
              <a:spLocks noChangeShapeType="1"/>
            </p:cNvSpPr>
            <p:nvPr/>
          </p:nvSpPr>
          <p:spPr bwMode="auto">
            <a:xfrm flipV="1">
              <a:off x="2987675" y="1557338"/>
              <a:ext cx="0" cy="431800"/>
            </a:xfrm>
            <a:prstGeom prst="line">
              <a:avLst/>
            </a:prstGeom>
            <a:noFill/>
            <a:ln w="9525">
              <a:solidFill>
                <a:schemeClr val="tx1"/>
              </a:solidFill>
              <a:prstDash val="dash"/>
              <a:round/>
              <a:headEnd/>
              <a:tailEnd/>
            </a:ln>
          </p:spPr>
          <p:txBody>
            <a:bodyPr/>
            <a:lstStyle/>
            <a:p>
              <a:endParaRPr lang="en-US"/>
            </a:p>
          </p:txBody>
        </p:sp>
        <p:sp>
          <p:nvSpPr>
            <p:cNvPr id="33805" name="Line 11"/>
            <p:cNvSpPr>
              <a:spLocks noChangeShapeType="1"/>
            </p:cNvSpPr>
            <p:nvPr/>
          </p:nvSpPr>
          <p:spPr bwMode="auto">
            <a:xfrm flipV="1">
              <a:off x="2411413" y="1557338"/>
              <a:ext cx="0" cy="431800"/>
            </a:xfrm>
            <a:prstGeom prst="line">
              <a:avLst/>
            </a:prstGeom>
            <a:noFill/>
            <a:ln w="9525">
              <a:solidFill>
                <a:schemeClr val="tx1"/>
              </a:solidFill>
              <a:prstDash val="dash"/>
              <a:round/>
              <a:headEnd/>
              <a:tailEnd/>
            </a:ln>
          </p:spPr>
          <p:txBody>
            <a:bodyPr/>
            <a:lstStyle/>
            <a:p>
              <a:endParaRPr lang="en-US"/>
            </a:p>
          </p:txBody>
        </p:sp>
        <p:sp>
          <p:nvSpPr>
            <p:cNvPr id="33806" name="Line 12"/>
            <p:cNvSpPr>
              <a:spLocks noChangeShapeType="1"/>
            </p:cNvSpPr>
            <p:nvPr/>
          </p:nvSpPr>
          <p:spPr bwMode="auto">
            <a:xfrm flipV="1">
              <a:off x="2411413" y="4941888"/>
              <a:ext cx="0" cy="431800"/>
            </a:xfrm>
            <a:prstGeom prst="line">
              <a:avLst/>
            </a:prstGeom>
            <a:noFill/>
            <a:ln w="9525">
              <a:solidFill>
                <a:schemeClr val="tx1"/>
              </a:solidFill>
              <a:prstDash val="dash"/>
              <a:round/>
              <a:headEnd/>
              <a:tailEnd/>
            </a:ln>
          </p:spPr>
          <p:txBody>
            <a:bodyPr/>
            <a:lstStyle/>
            <a:p>
              <a:endParaRPr lang="en-US"/>
            </a:p>
          </p:txBody>
        </p:sp>
        <p:sp>
          <p:nvSpPr>
            <p:cNvPr id="33807" name="Line 13"/>
            <p:cNvSpPr>
              <a:spLocks noChangeShapeType="1"/>
            </p:cNvSpPr>
            <p:nvPr/>
          </p:nvSpPr>
          <p:spPr bwMode="auto">
            <a:xfrm flipV="1">
              <a:off x="2987675" y="4941888"/>
              <a:ext cx="0" cy="431800"/>
            </a:xfrm>
            <a:prstGeom prst="line">
              <a:avLst/>
            </a:prstGeom>
            <a:noFill/>
            <a:ln w="9525">
              <a:solidFill>
                <a:schemeClr val="tx1"/>
              </a:solidFill>
              <a:prstDash val="dash"/>
              <a:round/>
              <a:headEnd/>
              <a:tailEnd/>
            </a:ln>
          </p:spPr>
          <p:txBody>
            <a:bodyPr/>
            <a:lstStyle/>
            <a:p>
              <a:endParaRPr lang="en-US"/>
            </a:p>
          </p:txBody>
        </p:sp>
        <p:sp>
          <p:nvSpPr>
            <p:cNvPr id="33808" name="AutoShape 18"/>
            <p:cNvSpPr>
              <a:spLocks/>
            </p:cNvSpPr>
            <p:nvPr/>
          </p:nvSpPr>
          <p:spPr bwMode="auto">
            <a:xfrm>
              <a:off x="5292725" y="4292600"/>
              <a:ext cx="1512888" cy="504825"/>
            </a:xfrm>
            <a:prstGeom prst="rightBrace">
              <a:avLst>
                <a:gd name="adj1" fmla="val 8333"/>
                <a:gd name="adj2" fmla="val 54718"/>
              </a:avLst>
            </a:prstGeom>
            <a:noFill/>
            <a:ln w="9525">
              <a:solidFill>
                <a:schemeClr val="tx1"/>
              </a:solidFill>
              <a:round/>
              <a:headEnd/>
              <a:tailEnd/>
            </a:ln>
          </p:spPr>
          <p:txBody>
            <a:bodyPr wrap="none" anchor="ctr"/>
            <a:lstStyle/>
            <a:p>
              <a:endParaRPr lang="en-US"/>
            </a:p>
          </p:txBody>
        </p:sp>
        <p:sp>
          <p:nvSpPr>
            <p:cNvPr id="33809" name="Text Box 43"/>
            <p:cNvSpPr txBox="1">
              <a:spLocks noChangeArrowheads="1"/>
            </p:cNvSpPr>
            <p:nvPr/>
          </p:nvSpPr>
          <p:spPr bwMode="auto">
            <a:xfrm>
              <a:off x="3276600" y="1773238"/>
              <a:ext cx="862013" cy="457200"/>
            </a:xfrm>
            <a:prstGeom prst="rect">
              <a:avLst/>
            </a:prstGeom>
            <a:noFill/>
            <a:ln w="9525">
              <a:noFill/>
              <a:miter lim="800000"/>
              <a:headEnd/>
              <a:tailEnd/>
            </a:ln>
          </p:spPr>
          <p:txBody>
            <a:bodyPr wrap="none">
              <a:spAutoFit/>
            </a:bodyPr>
            <a:lstStyle/>
            <a:p>
              <a:r>
                <a:rPr lang="en-US"/>
                <a:t> Map</a:t>
              </a:r>
            </a:p>
          </p:txBody>
        </p:sp>
        <p:sp>
          <p:nvSpPr>
            <p:cNvPr id="33810" name="Text Box 44"/>
            <p:cNvSpPr txBox="1">
              <a:spLocks noChangeArrowheads="1"/>
            </p:cNvSpPr>
            <p:nvPr/>
          </p:nvSpPr>
          <p:spPr bwMode="auto">
            <a:xfrm>
              <a:off x="5724525" y="1844675"/>
              <a:ext cx="3024188" cy="822325"/>
            </a:xfrm>
            <a:prstGeom prst="rect">
              <a:avLst/>
            </a:prstGeom>
            <a:noFill/>
            <a:ln w="9525">
              <a:noFill/>
              <a:miter lim="800000"/>
              <a:headEnd/>
              <a:tailEnd/>
            </a:ln>
          </p:spPr>
          <p:txBody>
            <a:bodyPr>
              <a:spAutoFit/>
            </a:bodyPr>
            <a:lstStyle/>
            <a:p>
              <a:r>
                <a:rPr lang="en-US"/>
                <a:t>Array of Versioned-</a:t>
              </a:r>
            </a:p>
            <a:p>
              <a:r>
                <a:rPr lang="en-US"/>
                <a:t>Write-Locks</a:t>
              </a:r>
            </a:p>
          </p:txBody>
        </p:sp>
        <p:sp>
          <p:nvSpPr>
            <p:cNvPr id="33811" name="Line 51"/>
            <p:cNvSpPr>
              <a:spLocks noChangeShapeType="1"/>
            </p:cNvSpPr>
            <p:nvPr/>
          </p:nvSpPr>
          <p:spPr bwMode="auto">
            <a:xfrm>
              <a:off x="4572000" y="2781300"/>
              <a:ext cx="576263" cy="0"/>
            </a:xfrm>
            <a:prstGeom prst="line">
              <a:avLst/>
            </a:prstGeom>
            <a:noFill/>
            <a:ln w="9525">
              <a:solidFill>
                <a:schemeClr val="tx1"/>
              </a:solidFill>
              <a:round/>
              <a:headEnd/>
              <a:tailEnd/>
            </a:ln>
          </p:spPr>
          <p:txBody>
            <a:bodyPr/>
            <a:lstStyle/>
            <a:p>
              <a:endParaRPr lang="en-US"/>
            </a:p>
          </p:txBody>
        </p:sp>
        <p:sp>
          <p:nvSpPr>
            <p:cNvPr id="33812" name="Line 52"/>
            <p:cNvSpPr>
              <a:spLocks noChangeShapeType="1"/>
            </p:cNvSpPr>
            <p:nvPr/>
          </p:nvSpPr>
          <p:spPr bwMode="auto">
            <a:xfrm>
              <a:off x="4572000" y="3286125"/>
              <a:ext cx="576263" cy="0"/>
            </a:xfrm>
            <a:prstGeom prst="line">
              <a:avLst/>
            </a:prstGeom>
            <a:noFill/>
            <a:ln w="9525">
              <a:solidFill>
                <a:schemeClr val="tx1"/>
              </a:solidFill>
              <a:round/>
              <a:headEnd/>
              <a:tailEnd/>
            </a:ln>
          </p:spPr>
          <p:txBody>
            <a:bodyPr/>
            <a:lstStyle/>
            <a:p>
              <a:endParaRPr lang="en-US"/>
            </a:p>
          </p:txBody>
        </p:sp>
        <p:sp>
          <p:nvSpPr>
            <p:cNvPr id="33813" name="Line 53"/>
            <p:cNvSpPr>
              <a:spLocks noChangeShapeType="1"/>
            </p:cNvSpPr>
            <p:nvPr/>
          </p:nvSpPr>
          <p:spPr bwMode="auto">
            <a:xfrm>
              <a:off x="4572000" y="3790950"/>
              <a:ext cx="576263" cy="0"/>
            </a:xfrm>
            <a:prstGeom prst="line">
              <a:avLst/>
            </a:prstGeom>
            <a:noFill/>
            <a:ln w="9525">
              <a:solidFill>
                <a:schemeClr val="tx1"/>
              </a:solidFill>
              <a:round/>
              <a:headEnd/>
              <a:tailEnd/>
            </a:ln>
          </p:spPr>
          <p:txBody>
            <a:bodyPr/>
            <a:lstStyle/>
            <a:p>
              <a:endParaRPr lang="en-US"/>
            </a:p>
          </p:txBody>
        </p:sp>
        <p:sp>
          <p:nvSpPr>
            <p:cNvPr id="33814" name="Line 54"/>
            <p:cNvSpPr>
              <a:spLocks noChangeShapeType="1"/>
            </p:cNvSpPr>
            <p:nvPr/>
          </p:nvSpPr>
          <p:spPr bwMode="auto">
            <a:xfrm>
              <a:off x="4572000" y="4295775"/>
              <a:ext cx="576263" cy="0"/>
            </a:xfrm>
            <a:prstGeom prst="line">
              <a:avLst/>
            </a:prstGeom>
            <a:noFill/>
            <a:ln w="9525">
              <a:solidFill>
                <a:schemeClr val="tx1"/>
              </a:solidFill>
              <a:round/>
              <a:headEnd/>
              <a:tailEnd/>
            </a:ln>
          </p:spPr>
          <p:txBody>
            <a:bodyPr/>
            <a:lstStyle/>
            <a:p>
              <a:endParaRPr lang="en-US"/>
            </a:p>
          </p:txBody>
        </p:sp>
        <p:sp>
          <p:nvSpPr>
            <p:cNvPr id="33815" name="Text Box 59"/>
            <p:cNvSpPr txBox="1">
              <a:spLocks noChangeArrowheads="1"/>
            </p:cNvSpPr>
            <p:nvPr/>
          </p:nvSpPr>
          <p:spPr bwMode="auto">
            <a:xfrm>
              <a:off x="611188" y="2997200"/>
              <a:ext cx="3529012" cy="822325"/>
            </a:xfrm>
            <a:prstGeom prst="rect">
              <a:avLst/>
            </a:prstGeom>
            <a:noFill/>
            <a:ln w="9525">
              <a:noFill/>
              <a:miter lim="800000"/>
              <a:headEnd/>
              <a:tailEnd/>
            </a:ln>
          </p:spPr>
          <p:txBody>
            <a:bodyPr>
              <a:spAutoFit/>
            </a:bodyPr>
            <a:lstStyle/>
            <a:p>
              <a:r>
                <a:rPr lang="en-US"/>
                <a:t>Application </a:t>
              </a:r>
              <a:br>
                <a:rPr lang="en-US"/>
              </a:br>
              <a:r>
                <a:rPr lang="en-US"/>
                <a:t>Memory</a:t>
              </a:r>
            </a:p>
          </p:txBody>
        </p:sp>
        <p:sp>
          <p:nvSpPr>
            <p:cNvPr id="33816" name="Line 60"/>
            <p:cNvSpPr>
              <a:spLocks noChangeShapeType="1"/>
            </p:cNvSpPr>
            <p:nvPr/>
          </p:nvSpPr>
          <p:spPr bwMode="auto">
            <a:xfrm flipV="1">
              <a:off x="3059113" y="2636838"/>
              <a:ext cx="1441450" cy="1081087"/>
            </a:xfrm>
            <a:prstGeom prst="line">
              <a:avLst/>
            </a:prstGeom>
            <a:noFill/>
            <a:ln w="9525">
              <a:solidFill>
                <a:schemeClr val="tx1"/>
              </a:solidFill>
              <a:round/>
              <a:headEnd/>
              <a:tailEnd type="triangle" w="med" len="med"/>
            </a:ln>
          </p:spPr>
          <p:txBody>
            <a:bodyPr/>
            <a:lstStyle/>
            <a:p>
              <a:endParaRPr lang="en-US"/>
            </a:p>
          </p:txBody>
        </p:sp>
        <p:sp>
          <p:nvSpPr>
            <p:cNvPr id="33817" name="Line 61"/>
            <p:cNvSpPr>
              <a:spLocks noChangeShapeType="1"/>
            </p:cNvSpPr>
            <p:nvPr/>
          </p:nvSpPr>
          <p:spPr bwMode="auto">
            <a:xfrm>
              <a:off x="3132138" y="2205038"/>
              <a:ext cx="1368425" cy="360362"/>
            </a:xfrm>
            <a:prstGeom prst="line">
              <a:avLst/>
            </a:prstGeom>
            <a:noFill/>
            <a:ln w="9525">
              <a:solidFill>
                <a:schemeClr val="tx1"/>
              </a:solidFill>
              <a:round/>
              <a:headEnd/>
              <a:tailEnd type="triangle" w="med" len="med"/>
            </a:ln>
          </p:spPr>
          <p:txBody>
            <a:bodyPr/>
            <a:lstStyle/>
            <a:p>
              <a:endParaRPr lang="en-US"/>
            </a:p>
          </p:txBody>
        </p:sp>
        <p:sp>
          <p:nvSpPr>
            <p:cNvPr id="33818" name="Line 62"/>
            <p:cNvSpPr>
              <a:spLocks noChangeShapeType="1"/>
            </p:cNvSpPr>
            <p:nvPr/>
          </p:nvSpPr>
          <p:spPr bwMode="auto">
            <a:xfrm flipV="1">
              <a:off x="3059113" y="3573463"/>
              <a:ext cx="1368425" cy="1009650"/>
            </a:xfrm>
            <a:prstGeom prst="line">
              <a:avLst/>
            </a:prstGeom>
            <a:noFill/>
            <a:ln w="9525">
              <a:solidFill>
                <a:schemeClr val="tx1"/>
              </a:solidFill>
              <a:round/>
              <a:headEnd/>
              <a:tailEnd type="triangle" w="med" len="med"/>
            </a:ln>
          </p:spPr>
          <p:txBody>
            <a:bodyPr/>
            <a:lstStyle/>
            <a:p>
              <a:endParaRPr lang="en-US"/>
            </a:p>
          </p:txBody>
        </p:sp>
        <p:sp>
          <p:nvSpPr>
            <p:cNvPr id="33819" name="Line 63"/>
            <p:cNvSpPr>
              <a:spLocks noChangeShapeType="1"/>
            </p:cNvSpPr>
            <p:nvPr/>
          </p:nvSpPr>
          <p:spPr bwMode="auto">
            <a:xfrm>
              <a:off x="3132138" y="3141663"/>
              <a:ext cx="1295400" cy="358775"/>
            </a:xfrm>
            <a:prstGeom prst="line">
              <a:avLst/>
            </a:prstGeom>
            <a:noFill/>
            <a:ln w="9525">
              <a:solidFill>
                <a:schemeClr val="tx1"/>
              </a:solidFill>
              <a:round/>
              <a:headEnd/>
              <a:tailEnd type="triangle" w="med" len="med"/>
            </a:ln>
          </p:spPr>
          <p:txBody>
            <a:bodyPr/>
            <a:lstStyle/>
            <a:p>
              <a:endParaRPr lang="en-US"/>
            </a:p>
          </p:txBody>
        </p:sp>
        <p:grpSp>
          <p:nvGrpSpPr>
            <p:cNvPr id="33820" name="Group 98"/>
            <p:cNvGrpSpPr>
              <a:grpSpLocks/>
            </p:cNvGrpSpPr>
            <p:nvPr/>
          </p:nvGrpSpPr>
          <p:grpSpPr bwMode="auto">
            <a:xfrm>
              <a:off x="6948488" y="4086225"/>
              <a:ext cx="1511300" cy="711200"/>
              <a:chOff x="4377" y="2574"/>
              <a:chExt cx="952" cy="448"/>
            </a:xfrm>
          </p:grpSpPr>
          <p:sp>
            <p:nvSpPr>
              <p:cNvPr id="33875" name="Rectangle 65"/>
              <p:cNvSpPr>
                <a:spLocks noChangeArrowheads="1"/>
              </p:cNvSpPr>
              <p:nvPr/>
            </p:nvSpPr>
            <p:spPr bwMode="auto">
              <a:xfrm>
                <a:off x="4377" y="2704"/>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a:t>
                </a:r>
              </a:p>
            </p:txBody>
          </p:sp>
          <p:grpSp>
            <p:nvGrpSpPr>
              <p:cNvPr id="33876" name="Group 69"/>
              <p:cNvGrpSpPr>
                <a:grpSpLocks/>
              </p:cNvGrpSpPr>
              <p:nvPr/>
            </p:nvGrpSpPr>
            <p:grpSpPr bwMode="auto">
              <a:xfrm>
                <a:off x="5012" y="2574"/>
                <a:ext cx="317" cy="448"/>
                <a:chOff x="1029" y="2668"/>
                <a:chExt cx="363" cy="445"/>
              </a:xfrm>
            </p:grpSpPr>
            <p:grpSp>
              <p:nvGrpSpPr>
                <p:cNvPr id="33879" name="Group 70"/>
                <p:cNvGrpSpPr>
                  <a:grpSpLocks/>
                </p:cNvGrpSpPr>
                <p:nvPr/>
              </p:nvGrpSpPr>
              <p:grpSpPr bwMode="auto">
                <a:xfrm>
                  <a:off x="1101" y="2668"/>
                  <a:ext cx="217" cy="238"/>
                  <a:chOff x="1075" y="2731"/>
                  <a:chExt cx="244" cy="166"/>
                </a:xfrm>
              </p:grpSpPr>
              <p:sp>
                <p:nvSpPr>
                  <p:cNvPr id="33883" name="Oval 71"/>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endParaRPr lang="en-US"/>
                  </a:p>
                </p:txBody>
              </p:sp>
              <p:sp>
                <p:nvSpPr>
                  <p:cNvPr id="33884" name="Oval 72"/>
                  <p:cNvSpPr>
                    <a:spLocks noChangeArrowheads="1"/>
                  </p:cNvSpPr>
                  <p:nvPr/>
                </p:nvSpPr>
                <p:spPr bwMode="auto">
                  <a:xfrm>
                    <a:off x="1135" y="2750"/>
                    <a:ext cx="158" cy="112"/>
                  </a:xfrm>
                  <a:prstGeom prst="ellipse">
                    <a:avLst/>
                  </a:prstGeom>
                  <a:solidFill>
                    <a:schemeClr val="bg1"/>
                  </a:solidFill>
                  <a:ln w="12700">
                    <a:solidFill>
                      <a:schemeClr val="tx2"/>
                    </a:solidFill>
                    <a:round/>
                    <a:headEnd/>
                    <a:tailEnd/>
                  </a:ln>
                </p:spPr>
                <p:txBody>
                  <a:bodyPr wrap="none" anchor="ctr"/>
                  <a:lstStyle/>
                  <a:p>
                    <a:endParaRPr lang="en-US"/>
                  </a:p>
                </p:txBody>
              </p:sp>
            </p:grpSp>
            <p:sp>
              <p:nvSpPr>
                <p:cNvPr id="33880" name="Rectangle 73"/>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3881" name="Oval 74"/>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endParaRPr lang="en-US"/>
                </a:p>
              </p:txBody>
            </p:sp>
            <p:sp>
              <p:nvSpPr>
                <p:cNvPr id="33882" name="AutoShape 75"/>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endParaRPr lang="en-US"/>
                </a:p>
              </p:txBody>
            </p:sp>
          </p:grpSp>
          <p:sp>
            <p:nvSpPr>
              <p:cNvPr id="33877" name="Rectangle 76"/>
              <p:cNvSpPr>
                <a:spLocks noChangeArrowheads="1"/>
              </p:cNvSpPr>
              <p:nvPr/>
            </p:nvSpPr>
            <p:spPr bwMode="auto">
              <a:xfrm>
                <a:off x="4995" y="2713"/>
                <a:ext cx="90" cy="300"/>
              </a:xfrm>
              <a:prstGeom prst="rect">
                <a:avLst/>
              </a:prstGeom>
              <a:solidFill>
                <a:srgbClr val="00FFCC"/>
              </a:solidFill>
              <a:ln w="9525">
                <a:noFill/>
                <a:miter lim="800000"/>
                <a:headEnd/>
                <a:tailEnd/>
              </a:ln>
            </p:spPr>
            <p:txBody>
              <a:bodyPr wrap="none" anchor="ctr"/>
              <a:lstStyle/>
              <a:p>
                <a:endParaRPr lang="en-US"/>
              </a:p>
            </p:txBody>
          </p:sp>
          <p:sp>
            <p:nvSpPr>
              <p:cNvPr id="33878" name="Line 77"/>
              <p:cNvSpPr>
                <a:spLocks noChangeShapeType="1"/>
              </p:cNvSpPr>
              <p:nvPr/>
            </p:nvSpPr>
            <p:spPr bwMode="auto">
              <a:xfrm>
                <a:off x="5012" y="2704"/>
                <a:ext cx="0" cy="318"/>
              </a:xfrm>
              <a:prstGeom prst="line">
                <a:avLst/>
              </a:prstGeom>
              <a:noFill/>
              <a:ln w="9525">
                <a:solidFill>
                  <a:schemeClr val="tx1"/>
                </a:solidFill>
                <a:prstDash val="dash"/>
                <a:round/>
                <a:headEnd/>
                <a:tailEnd/>
              </a:ln>
            </p:spPr>
            <p:txBody>
              <a:bodyPr/>
              <a:lstStyle/>
              <a:p>
                <a:endParaRPr lang="en-US"/>
              </a:p>
            </p:txBody>
          </p:sp>
        </p:grpSp>
        <p:grpSp>
          <p:nvGrpSpPr>
            <p:cNvPr id="33821" name="Group 79"/>
            <p:cNvGrpSpPr>
              <a:grpSpLocks/>
            </p:cNvGrpSpPr>
            <p:nvPr/>
          </p:nvGrpSpPr>
          <p:grpSpPr bwMode="auto">
            <a:xfrm>
              <a:off x="7812088" y="3284538"/>
              <a:ext cx="815975" cy="565150"/>
              <a:chOff x="1328" y="1526"/>
              <a:chExt cx="514" cy="356"/>
            </a:xfrm>
          </p:grpSpPr>
          <p:sp>
            <p:nvSpPr>
              <p:cNvPr id="33857" name="Oval 80"/>
              <p:cNvSpPr>
                <a:spLocks noChangeArrowheads="1"/>
              </p:cNvSpPr>
              <p:nvPr/>
            </p:nvSpPr>
            <p:spPr bwMode="auto">
              <a:xfrm>
                <a:off x="1476" y="1756"/>
                <a:ext cx="216" cy="116"/>
              </a:xfrm>
              <a:prstGeom prst="ellipse">
                <a:avLst/>
              </a:prstGeom>
              <a:noFill/>
              <a:ln w="25400">
                <a:solidFill>
                  <a:schemeClr val="tx2"/>
                </a:solidFill>
                <a:round/>
                <a:headEnd/>
                <a:tailEnd/>
              </a:ln>
            </p:spPr>
            <p:txBody>
              <a:bodyPr wrap="none" anchor="ctr"/>
              <a:lstStyle/>
              <a:p>
                <a:endParaRPr lang="en-US"/>
              </a:p>
            </p:txBody>
          </p:sp>
          <p:sp>
            <p:nvSpPr>
              <p:cNvPr id="33858" name="Oval 81"/>
              <p:cNvSpPr>
                <a:spLocks noChangeArrowheads="1"/>
              </p:cNvSpPr>
              <p:nvPr/>
            </p:nvSpPr>
            <p:spPr bwMode="auto">
              <a:xfrm>
                <a:off x="1440" y="1640"/>
                <a:ext cx="332" cy="166"/>
              </a:xfrm>
              <a:prstGeom prst="ellipse">
                <a:avLst/>
              </a:prstGeom>
              <a:noFill/>
              <a:ln w="25400">
                <a:solidFill>
                  <a:schemeClr val="tx2"/>
                </a:solidFill>
                <a:round/>
                <a:headEnd/>
                <a:tailEnd/>
              </a:ln>
            </p:spPr>
            <p:txBody>
              <a:bodyPr wrap="none" anchor="ctr"/>
              <a:lstStyle/>
              <a:p>
                <a:endParaRPr lang="en-US"/>
              </a:p>
            </p:txBody>
          </p:sp>
          <p:sp>
            <p:nvSpPr>
              <p:cNvPr id="33859" name="Oval 82"/>
              <p:cNvSpPr>
                <a:spLocks noChangeArrowheads="1"/>
              </p:cNvSpPr>
              <p:nvPr/>
            </p:nvSpPr>
            <p:spPr bwMode="auto">
              <a:xfrm>
                <a:off x="1398" y="1532"/>
                <a:ext cx="444" cy="164"/>
              </a:xfrm>
              <a:prstGeom prst="ellipse">
                <a:avLst/>
              </a:prstGeom>
              <a:noFill/>
              <a:ln w="25400">
                <a:solidFill>
                  <a:schemeClr val="tx2"/>
                </a:solidFill>
                <a:round/>
                <a:headEnd/>
                <a:tailEnd/>
              </a:ln>
            </p:spPr>
            <p:txBody>
              <a:bodyPr wrap="none" anchor="ctr"/>
              <a:lstStyle/>
              <a:p>
                <a:endParaRPr lang="en-US"/>
              </a:p>
            </p:txBody>
          </p:sp>
          <p:sp>
            <p:nvSpPr>
              <p:cNvPr id="33860" name="Rectangle 83"/>
              <p:cNvSpPr>
                <a:spLocks noChangeArrowheads="1"/>
              </p:cNvSpPr>
              <p:nvPr/>
            </p:nvSpPr>
            <p:spPr bwMode="auto">
              <a:xfrm>
                <a:off x="1328" y="1692"/>
                <a:ext cx="98" cy="40"/>
              </a:xfrm>
              <a:prstGeom prst="rect">
                <a:avLst/>
              </a:prstGeom>
              <a:solidFill>
                <a:schemeClr val="bg1"/>
              </a:solidFill>
              <a:ln w="25400">
                <a:solidFill>
                  <a:schemeClr val="bg1"/>
                </a:solidFill>
                <a:miter lim="800000"/>
                <a:headEnd/>
                <a:tailEnd/>
              </a:ln>
            </p:spPr>
            <p:txBody>
              <a:bodyPr wrap="none" anchor="ctr"/>
              <a:lstStyle/>
              <a:p>
                <a:endParaRPr lang="en-US"/>
              </a:p>
            </p:txBody>
          </p:sp>
          <p:sp>
            <p:nvSpPr>
              <p:cNvPr id="33861" name="Rectangle 84"/>
              <p:cNvSpPr>
                <a:spLocks noChangeArrowheads="1"/>
              </p:cNvSpPr>
              <p:nvPr/>
            </p:nvSpPr>
            <p:spPr bwMode="auto">
              <a:xfrm>
                <a:off x="1402" y="1738"/>
                <a:ext cx="98" cy="40"/>
              </a:xfrm>
              <a:prstGeom prst="rect">
                <a:avLst/>
              </a:prstGeom>
              <a:solidFill>
                <a:schemeClr val="bg1"/>
              </a:solidFill>
              <a:ln w="25400">
                <a:solidFill>
                  <a:schemeClr val="bg1"/>
                </a:solidFill>
                <a:miter lim="800000"/>
                <a:headEnd/>
                <a:tailEnd/>
              </a:ln>
            </p:spPr>
            <p:txBody>
              <a:bodyPr wrap="none" anchor="ctr"/>
              <a:lstStyle/>
              <a:p>
                <a:endParaRPr lang="en-US"/>
              </a:p>
            </p:txBody>
          </p:sp>
          <p:sp>
            <p:nvSpPr>
              <p:cNvPr id="33862" name="Rectangle 85"/>
              <p:cNvSpPr>
                <a:spLocks noChangeArrowheads="1"/>
              </p:cNvSpPr>
              <p:nvPr/>
            </p:nvSpPr>
            <p:spPr bwMode="auto">
              <a:xfrm>
                <a:off x="1400" y="1790"/>
                <a:ext cx="98" cy="40"/>
              </a:xfrm>
              <a:prstGeom prst="rect">
                <a:avLst/>
              </a:prstGeom>
              <a:solidFill>
                <a:schemeClr val="bg1"/>
              </a:solidFill>
              <a:ln w="25400">
                <a:solidFill>
                  <a:schemeClr val="bg1"/>
                </a:solidFill>
                <a:miter lim="800000"/>
                <a:headEnd/>
                <a:tailEnd/>
              </a:ln>
            </p:spPr>
            <p:txBody>
              <a:bodyPr wrap="none" anchor="ctr"/>
              <a:lstStyle/>
              <a:p>
                <a:endParaRPr lang="en-US"/>
              </a:p>
            </p:txBody>
          </p:sp>
          <p:sp>
            <p:nvSpPr>
              <p:cNvPr id="33863" name="Rectangle 86"/>
              <p:cNvSpPr>
                <a:spLocks noChangeArrowheads="1"/>
              </p:cNvSpPr>
              <p:nvPr/>
            </p:nvSpPr>
            <p:spPr bwMode="auto">
              <a:xfrm>
                <a:off x="1470" y="1842"/>
                <a:ext cx="98" cy="40"/>
              </a:xfrm>
              <a:prstGeom prst="rect">
                <a:avLst/>
              </a:prstGeom>
              <a:solidFill>
                <a:schemeClr val="bg1"/>
              </a:solidFill>
              <a:ln w="25400">
                <a:solidFill>
                  <a:schemeClr val="bg1"/>
                </a:solidFill>
                <a:miter lim="800000"/>
                <a:headEnd/>
                <a:tailEnd/>
              </a:ln>
            </p:spPr>
            <p:txBody>
              <a:bodyPr wrap="none" anchor="ctr"/>
              <a:lstStyle/>
              <a:p>
                <a:endParaRPr lang="en-US"/>
              </a:p>
            </p:txBody>
          </p:sp>
          <p:sp>
            <p:nvSpPr>
              <p:cNvPr id="33864" name="Rectangle 87"/>
              <p:cNvSpPr>
                <a:spLocks noChangeArrowheads="1"/>
              </p:cNvSpPr>
              <p:nvPr/>
            </p:nvSpPr>
            <p:spPr bwMode="auto">
              <a:xfrm>
                <a:off x="1396" y="1706"/>
                <a:ext cx="98" cy="40"/>
              </a:xfrm>
              <a:prstGeom prst="rect">
                <a:avLst/>
              </a:prstGeom>
              <a:solidFill>
                <a:schemeClr val="bg1"/>
              </a:solidFill>
              <a:ln w="25400">
                <a:solidFill>
                  <a:schemeClr val="bg1"/>
                </a:solidFill>
                <a:miter lim="800000"/>
                <a:headEnd/>
                <a:tailEnd/>
              </a:ln>
            </p:spPr>
            <p:txBody>
              <a:bodyPr wrap="none" anchor="ctr"/>
              <a:lstStyle/>
              <a:p>
                <a:endParaRPr lang="en-US"/>
              </a:p>
            </p:txBody>
          </p:sp>
          <p:sp>
            <p:nvSpPr>
              <p:cNvPr id="33865" name="Rectangle 88"/>
              <p:cNvSpPr>
                <a:spLocks noChangeArrowheads="1"/>
              </p:cNvSpPr>
              <p:nvPr/>
            </p:nvSpPr>
            <p:spPr bwMode="auto">
              <a:xfrm>
                <a:off x="1386" y="1654"/>
                <a:ext cx="98" cy="40"/>
              </a:xfrm>
              <a:prstGeom prst="rect">
                <a:avLst/>
              </a:prstGeom>
              <a:solidFill>
                <a:schemeClr val="bg1"/>
              </a:solidFill>
              <a:ln w="25400">
                <a:solidFill>
                  <a:schemeClr val="bg1"/>
                </a:solidFill>
                <a:miter lim="800000"/>
                <a:headEnd/>
                <a:tailEnd/>
              </a:ln>
            </p:spPr>
            <p:txBody>
              <a:bodyPr wrap="none" anchor="ctr"/>
              <a:lstStyle/>
              <a:p>
                <a:endParaRPr lang="en-US"/>
              </a:p>
            </p:txBody>
          </p:sp>
          <p:sp>
            <p:nvSpPr>
              <p:cNvPr id="33866" name="Oval 89"/>
              <p:cNvSpPr>
                <a:spLocks noChangeArrowheads="1"/>
              </p:cNvSpPr>
              <p:nvPr/>
            </p:nvSpPr>
            <p:spPr bwMode="auto">
              <a:xfrm>
                <a:off x="1510" y="1768"/>
                <a:ext cx="38" cy="28"/>
              </a:xfrm>
              <a:prstGeom prst="ellipse">
                <a:avLst/>
              </a:prstGeom>
              <a:solidFill>
                <a:schemeClr val="bg1"/>
              </a:solidFill>
              <a:ln w="25400">
                <a:solidFill>
                  <a:schemeClr val="tx2"/>
                </a:solidFill>
                <a:round/>
                <a:headEnd/>
                <a:tailEnd/>
              </a:ln>
            </p:spPr>
            <p:txBody>
              <a:bodyPr wrap="none" anchor="ctr"/>
              <a:lstStyle/>
              <a:p>
                <a:endParaRPr lang="en-US"/>
              </a:p>
            </p:txBody>
          </p:sp>
          <p:sp>
            <p:nvSpPr>
              <p:cNvPr id="33867" name="Oval 90"/>
              <p:cNvSpPr>
                <a:spLocks noChangeArrowheads="1"/>
              </p:cNvSpPr>
              <p:nvPr/>
            </p:nvSpPr>
            <p:spPr bwMode="auto">
              <a:xfrm>
                <a:off x="1528" y="1774"/>
                <a:ext cx="70" cy="14"/>
              </a:xfrm>
              <a:prstGeom prst="ellipse">
                <a:avLst/>
              </a:prstGeom>
              <a:solidFill>
                <a:schemeClr val="bg1"/>
              </a:solidFill>
              <a:ln w="25400">
                <a:solidFill>
                  <a:schemeClr val="bg1"/>
                </a:solidFill>
                <a:round/>
                <a:headEnd/>
                <a:tailEnd/>
              </a:ln>
            </p:spPr>
            <p:txBody>
              <a:bodyPr wrap="none" anchor="ctr"/>
              <a:lstStyle/>
              <a:p>
                <a:endParaRPr lang="en-US"/>
              </a:p>
            </p:txBody>
          </p:sp>
          <p:sp>
            <p:nvSpPr>
              <p:cNvPr id="33868" name="Rectangle 91"/>
              <p:cNvSpPr>
                <a:spLocks noChangeArrowheads="1"/>
              </p:cNvSpPr>
              <p:nvPr/>
            </p:nvSpPr>
            <p:spPr bwMode="auto">
              <a:xfrm>
                <a:off x="1374" y="1622"/>
                <a:ext cx="98" cy="40"/>
              </a:xfrm>
              <a:prstGeom prst="rect">
                <a:avLst/>
              </a:prstGeom>
              <a:solidFill>
                <a:schemeClr val="bg1"/>
              </a:solidFill>
              <a:ln w="25400">
                <a:solidFill>
                  <a:schemeClr val="bg1"/>
                </a:solidFill>
                <a:miter lim="800000"/>
                <a:headEnd/>
                <a:tailEnd/>
              </a:ln>
            </p:spPr>
            <p:txBody>
              <a:bodyPr wrap="none" anchor="ctr"/>
              <a:lstStyle/>
              <a:p>
                <a:endParaRPr lang="en-US"/>
              </a:p>
            </p:txBody>
          </p:sp>
          <p:sp>
            <p:nvSpPr>
              <p:cNvPr id="33869" name="Rectangle 92"/>
              <p:cNvSpPr>
                <a:spLocks noChangeArrowheads="1"/>
              </p:cNvSpPr>
              <p:nvPr/>
            </p:nvSpPr>
            <p:spPr bwMode="auto">
              <a:xfrm>
                <a:off x="1372" y="1572"/>
                <a:ext cx="98" cy="40"/>
              </a:xfrm>
              <a:prstGeom prst="rect">
                <a:avLst/>
              </a:prstGeom>
              <a:solidFill>
                <a:schemeClr val="bg1"/>
              </a:solidFill>
              <a:ln w="25400">
                <a:solidFill>
                  <a:schemeClr val="bg1"/>
                </a:solidFill>
                <a:miter lim="800000"/>
                <a:headEnd/>
                <a:tailEnd/>
              </a:ln>
            </p:spPr>
            <p:txBody>
              <a:bodyPr wrap="none" anchor="ctr"/>
              <a:lstStyle/>
              <a:p>
                <a:endParaRPr lang="en-US"/>
              </a:p>
            </p:txBody>
          </p:sp>
          <p:sp>
            <p:nvSpPr>
              <p:cNvPr id="33870" name="Arc 93"/>
              <p:cNvSpPr>
                <a:spLocks/>
              </p:cNvSpPr>
              <p:nvPr/>
            </p:nvSpPr>
            <p:spPr bwMode="auto">
              <a:xfrm>
                <a:off x="1328" y="1662"/>
                <a:ext cx="84" cy="7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2"/>
                </a:solidFill>
                <a:round/>
                <a:headEnd/>
                <a:tailEnd/>
              </a:ln>
            </p:spPr>
            <p:txBody>
              <a:bodyPr/>
              <a:lstStyle/>
              <a:p>
                <a:endParaRPr lang="en-US"/>
              </a:p>
            </p:txBody>
          </p:sp>
          <p:sp>
            <p:nvSpPr>
              <p:cNvPr id="33871" name="Arc 94"/>
              <p:cNvSpPr>
                <a:spLocks/>
              </p:cNvSpPr>
              <p:nvPr/>
            </p:nvSpPr>
            <p:spPr bwMode="auto">
              <a:xfrm>
                <a:off x="1328" y="1526"/>
                <a:ext cx="280" cy="1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0"/>
                      <a:pt x="9623" y="42"/>
                      <a:pt x="21523" y="0"/>
                    </a:cubicBezTo>
                  </a:path>
                  <a:path w="21600" h="21600" stroke="0" extrusionOk="0">
                    <a:moveTo>
                      <a:pt x="0" y="21600"/>
                    </a:moveTo>
                    <a:cubicBezTo>
                      <a:pt x="0" y="9700"/>
                      <a:pt x="9623" y="42"/>
                      <a:pt x="21523" y="0"/>
                    </a:cubicBezTo>
                    <a:lnTo>
                      <a:pt x="21600" y="21600"/>
                    </a:lnTo>
                    <a:close/>
                  </a:path>
                </a:pathLst>
              </a:custGeom>
              <a:noFill/>
              <a:ln w="25400" cap="rnd">
                <a:solidFill>
                  <a:schemeClr val="tx2"/>
                </a:solidFill>
                <a:round/>
                <a:headEnd/>
                <a:tailEnd/>
              </a:ln>
            </p:spPr>
            <p:txBody>
              <a:bodyPr/>
              <a:lstStyle/>
              <a:p>
                <a:endParaRPr lang="en-US"/>
              </a:p>
            </p:txBody>
          </p:sp>
          <p:sp>
            <p:nvSpPr>
              <p:cNvPr id="33872" name="Oval 95"/>
              <p:cNvSpPr>
                <a:spLocks noChangeArrowheads="1"/>
              </p:cNvSpPr>
              <p:nvPr/>
            </p:nvSpPr>
            <p:spPr bwMode="auto">
              <a:xfrm>
                <a:off x="1494" y="1656"/>
                <a:ext cx="30" cy="30"/>
              </a:xfrm>
              <a:prstGeom prst="ellipse">
                <a:avLst/>
              </a:prstGeom>
              <a:solidFill>
                <a:schemeClr val="bg1"/>
              </a:solidFill>
              <a:ln w="25400">
                <a:solidFill>
                  <a:schemeClr val="tx2"/>
                </a:solidFill>
                <a:round/>
                <a:headEnd/>
                <a:tailEnd/>
              </a:ln>
            </p:spPr>
            <p:txBody>
              <a:bodyPr wrap="none" anchor="ctr"/>
              <a:lstStyle/>
              <a:p>
                <a:endParaRPr lang="en-US"/>
              </a:p>
            </p:txBody>
          </p:sp>
          <p:sp>
            <p:nvSpPr>
              <p:cNvPr id="33873" name="Oval 96"/>
              <p:cNvSpPr>
                <a:spLocks noChangeArrowheads="1"/>
              </p:cNvSpPr>
              <p:nvPr/>
            </p:nvSpPr>
            <p:spPr bwMode="auto">
              <a:xfrm>
                <a:off x="1512" y="1664"/>
                <a:ext cx="68" cy="14"/>
              </a:xfrm>
              <a:prstGeom prst="ellipse">
                <a:avLst/>
              </a:prstGeom>
              <a:solidFill>
                <a:schemeClr val="bg1"/>
              </a:solidFill>
              <a:ln w="25400">
                <a:solidFill>
                  <a:schemeClr val="bg1"/>
                </a:solidFill>
                <a:round/>
                <a:headEnd/>
                <a:tailEnd/>
              </a:ln>
            </p:spPr>
            <p:txBody>
              <a:bodyPr wrap="none" anchor="ctr"/>
              <a:lstStyle/>
              <a:p>
                <a:endParaRPr lang="en-US"/>
              </a:p>
            </p:txBody>
          </p:sp>
          <p:sp>
            <p:nvSpPr>
              <p:cNvPr id="33874" name="Freeform 97"/>
              <p:cNvSpPr>
                <a:spLocks/>
              </p:cNvSpPr>
              <p:nvPr/>
            </p:nvSpPr>
            <p:spPr bwMode="auto">
              <a:xfrm>
                <a:off x="1378" y="1710"/>
                <a:ext cx="93" cy="45"/>
              </a:xfrm>
              <a:custGeom>
                <a:avLst/>
                <a:gdLst>
                  <a:gd name="T0" fmla="*/ 5 w 93"/>
                  <a:gd name="T1" fmla="*/ 0 h 45"/>
                  <a:gd name="T2" fmla="*/ 92 w 93"/>
                  <a:gd name="T3" fmla="*/ 25 h 45"/>
                  <a:gd name="T4" fmla="*/ 0 w 93"/>
                  <a:gd name="T5" fmla="*/ 44 h 45"/>
                  <a:gd name="T6" fmla="*/ 5 w 93"/>
                  <a:gd name="T7" fmla="*/ 0 h 45"/>
                  <a:gd name="T8" fmla="*/ 0 60000 65536"/>
                  <a:gd name="T9" fmla="*/ 0 60000 65536"/>
                  <a:gd name="T10" fmla="*/ 0 60000 65536"/>
                  <a:gd name="T11" fmla="*/ 0 60000 65536"/>
                  <a:gd name="T12" fmla="*/ 0 w 93"/>
                  <a:gd name="T13" fmla="*/ 0 h 45"/>
                  <a:gd name="T14" fmla="*/ 93 w 93"/>
                  <a:gd name="T15" fmla="*/ 45 h 45"/>
                </a:gdLst>
                <a:ahLst/>
                <a:cxnLst>
                  <a:cxn ang="T8">
                    <a:pos x="T0" y="T1"/>
                  </a:cxn>
                  <a:cxn ang="T9">
                    <a:pos x="T2" y="T3"/>
                  </a:cxn>
                  <a:cxn ang="T10">
                    <a:pos x="T4" y="T5"/>
                  </a:cxn>
                  <a:cxn ang="T11">
                    <a:pos x="T6" y="T7"/>
                  </a:cxn>
                </a:cxnLst>
                <a:rect l="T12" t="T13" r="T14" b="T15"/>
                <a:pathLst>
                  <a:path w="93" h="45">
                    <a:moveTo>
                      <a:pt x="5" y="0"/>
                    </a:moveTo>
                    <a:lnTo>
                      <a:pt x="92" y="25"/>
                    </a:lnTo>
                    <a:lnTo>
                      <a:pt x="0" y="44"/>
                    </a:lnTo>
                    <a:lnTo>
                      <a:pt x="5" y="0"/>
                    </a:lnTo>
                  </a:path>
                </a:pathLst>
              </a:custGeom>
              <a:solidFill>
                <a:schemeClr val="tx2"/>
              </a:solidFill>
              <a:ln w="12700" cap="rnd">
                <a:solidFill>
                  <a:schemeClr val="tx2"/>
                </a:solidFill>
                <a:round/>
                <a:headEnd/>
                <a:tailEnd/>
              </a:ln>
            </p:spPr>
            <p:txBody>
              <a:bodyPr/>
              <a:lstStyle/>
              <a:p>
                <a:endParaRPr lang="en-US"/>
              </a:p>
            </p:txBody>
          </p:sp>
        </p:grpSp>
        <p:grpSp>
          <p:nvGrpSpPr>
            <p:cNvPr id="33822" name="Group 101"/>
            <p:cNvGrpSpPr>
              <a:grpSpLocks/>
            </p:cNvGrpSpPr>
            <p:nvPr/>
          </p:nvGrpSpPr>
          <p:grpSpPr bwMode="auto">
            <a:xfrm rot="5400000">
              <a:off x="4716463" y="4148137"/>
              <a:ext cx="503238" cy="792163"/>
              <a:chOff x="1029" y="2668"/>
              <a:chExt cx="363" cy="445"/>
            </a:xfrm>
          </p:grpSpPr>
          <p:grpSp>
            <p:nvGrpSpPr>
              <p:cNvPr id="33851" name="Group 102"/>
              <p:cNvGrpSpPr>
                <a:grpSpLocks/>
              </p:cNvGrpSpPr>
              <p:nvPr/>
            </p:nvGrpSpPr>
            <p:grpSpPr bwMode="auto">
              <a:xfrm>
                <a:off x="1101" y="2668"/>
                <a:ext cx="217" cy="238"/>
                <a:chOff x="1075" y="2731"/>
                <a:chExt cx="244" cy="166"/>
              </a:xfrm>
            </p:grpSpPr>
            <p:sp>
              <p:nvSpPr>
                <p:cNvPr id="33855" name="Oval 103"/>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endParaRPr lang="en-US"/>
                </a:p>
              </p:txBody>
            </p:sp>
            <p:sp>
              <p:nvSpPr>
                <p:cNvPr id="33856" name="Oval 104"/>
                <p:cNvSpPr>
                  <a:spLocks noChangeArrowheads="1"/>
                </p:cNvSpPr>
                <p:nvPr/>
              </p:nvSpPr>
              <p:spPr bwMode="auto">
                <a:xfrm>
                  <a:off x="1135" y="2750"/>
                  <a:ext cx="158" cy="112"/>
                </a:xfrm>
                <a:prstGeom prst="ellipse">
                  <a:avLst/>
                </a:prstGeom>
                <a:solidFill>
                  <a:schemeClr val="bg1"/>
                </a:solidFill>
                <a:ln w="12700">
                  <a:solidFill>
                    <a:schemeClr val="tx2"/>
                  </a:solidFill>
                  <a:round/>
                  <a:headEnd/>
                  <a:tailEnd/>
                </a:ln>
              </p:spPr>
              <p:txBody>
                <a:bodyPr wrap="none" anchor="ctr"/>
                <a:lstStyle/>
                <a:p>
                  <a:endParaRPr lang="en-US"/>
                </a:p>
              </p:txBody>
            </p:sp>
          </p:grpSp>
          <p:sp>
            <p:nvSpPr>
              <p:cNvPr id="33852" name="Rectangle 105"/>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3853" name="Oval 106"/>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endParaRPr lang="en-US"/>
              </a:p>
            </p:txBody>
          </p:sp>
          <p:sp>
            <p:nvSpPr>
              <p:cNvPr id="33854" name="AutoShape 107"/>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endParaRPr lang="en-US"/>
              </a:p>
            </p:txBody>
          </p:sp>
        </p:grpSp>
        <p:grpSp>
          <p:nvGrpSpPr>
            <p:cNvPr id="33823" name="Group 110"/>
            <p:cNvGrpSpPr>
              <a:grpSpLocks/>
            </p:cNvGrpSpPr>
            <p:nvPr/>
          </p:nvGrpSpPr>
          <p:grpSpPr bwMode="auto">
            <a:xfrm rot="5400000">
              <a:off x="4716463" y="3644900"/>
              <a:ext cx="503237" cy="792163"/>
              <a:chOff x="1029" y="2668"/>
              <a:chExt cx="363" cy="445"/>
            </a:xfrm>
          </p:grpSpPr>
          <p:grpSp>
            <p:nvGrpSpPr>
              <p:cNvPr id="33845" name="Group 111"/>
              <p:cNvGrpSpPr>
                <a:grpSpLocks/>
              </p:cNvGrpSpPr>
              <p:nvPr/>
            </p:nvGrpSpPr>
            <p:grpSpPr bwMode="auto">
              <a:xfrm>
                <a:off x="1101" y="2668"/>
                <a:ext cx="217" cy="238"/>
                <a:chOff x="1075" y="2731"/>
                <a:chExt cx="244" cy="166"/>
              </a:xfrm>
            </p:grpSpPr>
            <p:sp>
              <p:nvSpPr>
                <p:cNvPr id="33849" name="Oval 112"/>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endParaRPr lang="en-US"/>
                </a:p>
              </p:txBody>
            </p:sp>
            <p:sp>
              <p:nvSpPr>
                <p:cNvPr id="33850" name="Oval 113"/>
                <p:cNvSpPr>
                  <a:spLocks noChangeArrowheads="1"/>
                </p:cNvSpPr>
                <p:nvPr/>
              </p:nvSpPr>
              <p:spPr bwMode="auto">
                <a:xfrm>
                  <a:off x="1135" y="2750"/>
                  <a:ext cx="158" cy="112"/>
                </a:xfrm>
                <a:prstGeom prst="ellipse">
                  <a:avLst/>
                </a:prstGeom>
                <a:solidFill>
                  <a:schemeClr val="bg1"/>
                </a:solidFill>
                <a:ln w="12700">
                  <a:solidFill>
                    <a:schemeClr val="tx2"/>
                  </a:solidFill>
                  <a:round/>
                  <a:headEnd/>
                  <a:tailEnd/>
                </a:ln>
              </p:spPr>
              <p:txBody>
                <a:bodyPr wrap="none" anchor="ctr"/>
                <a:lstStyle/>
                <a:p>
                  <a:endParaRPr lang="en-US"/>
                </a:p>
              </p:txBody>
            </p:sp>
          </p:grpSp>
          <p:sp>
            <p:nvSpPr>
              <p:cNvPr id="33846" name="Rectangle 114"/>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3847" name="Oval 115"/>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endParaRPr lang="en-US"/>
              </a:p>
            </p:txBody>
          </p:sp>
          <p:sp>
            <p:nvSpPr>
              <p:cNvPr id="33848" name="AutoShape 116"/>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endParaRPr lang="en-US"/>
              </a:p>
            </p:txBody>
          </p:sp>
        </p:grpSp>
        <p:grpSp>
          <p:nvGrpSpPr>
            <p:cNvPr id="33824" name="Group 117"/>
            <p:cNvGrpSpPr>
              <a:grpSpLocks/>
            </p:cNvGrpSpPr>
            <p:nvPr/>
          </p:nvGrpSpPr>
          <p:grpSpPr bwMode="auto">
            <a:xfrm rot="5400000">
              <a:off x="4716463" y="3141662"/>
              <a:ext cx="503238" cy="792163"/>
              <a:chOff x="1029" y="2668"/>
              <a:chExt cx="363" cy="445"/>
            </a:xfrm>
          </p:grpSpPr>
          <p:grpSp>
            <p:nvGrpSpPr>
              <p:cNvPr id="33839" name="Group 118"/>
              <p:cNvGrpSpPr>
                <a:grpSpLocks/>
              </p:cNvGrpSpPr>
              <p:nvPr/>
            </p:nvGrpSpPr>
            <p:grpSpPr bwMode="auto">
              <a:xfrm>
                <a:off x="1101" y="2668"/>
                <a:ext cx="217" cy="238"/>
                <a:chOff x="1075" y="2731"/>
                <a:chExt cx="244" cy="166"/>
              </a:xfrm>
            </p:grpSpPr>
            <p:sp>
              <p:nvSpPr>
                <p:cNvPr id="33843" name="Oval 11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endParaRPr lang="en-US"/>
                </a:p>
              </p:txBody>
            </p:sp>
            <p:sp>
              <p:nvSpPr>
                <p:cNvPr id="33844" name="Oval 120"/>
                <p:cNvSpPr>
                  <a:spLocks noChangeArrowheads="1"/>
                </p:cNvSpPr>
                <p:nvPr/>
              </p:nvSpPr>
              <p:spPr bwMode="auto">
                <a:xfrm>
                  <a:off x="1135" y="2750"/>
                  <a:ext cx="158" cy="112"/>
                </a:xfrm>
                <a:prstGeom prst="ellipse">
                  <a:avLst/>
                </a:prstGeom>
                <a:solidFill>
                  <a:schemeClr val="bg1"/>
                </a:solidFill>
                <a:ln w="12700">
                  <a:solidFill>
                    <a:schemeClr val="tx2"/>
                  </a:solidFill>
                  <a:round/>
                  <a:headEnd/>
                  <a:tailEnd/>
                </a:ln>
              </p:spPr>
              <p:txBody>
                <a:bodyPr wrap="none" anchor="ctr"/>
                <a:lstStyle/>
                <a:p>
                  <a:endParaRPr lang="en-US"/>
                </a:p>
              </p:txBody>
            </p:sp>
          </p:grpSp>
          <p:sp>
            <p:nvSpPr>
              <p:cNvPr id="33840" name="Rectangle 12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3841" name="Oval 12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endParaRPr lang="en-US"/>
              </a:p>
            </p:txBody>
          </p:sp>
          <p:sp>
            <p:nvSpPr>
              <p:cNvPr id="33842" name="AutoShape 12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endParaRPr lang="en-US"/>
              </a:p>
            </p:txBody>
          </p:sp>
        </p:grpSp>
        <p:grpSp>
          <p:nvGrpSpPr>
            <p:cNvPr id="33825" name="Group 124"/>
            <p:cNvGrpSpPr>
              <a:grpSpLocks/>
            </p:cNvGrpSpPr>
            <p:nvPr/>
          </p:nvGrpSpPr>
          <p:grpSpPr bwMode="auto">
            <a:xfrm rot="5400000">
              <a:off x="4716463" y="2636837"/>
              <a:ext cx="503238" cy="792163"/>
              <a:chOff x="1029" y="2668"/>
              <a:chExt cx="363" cy="445"/>
            </a:xfrm>
          </p:grpSpPr>
          <p:grpSp>
            <p:nvGrpSpPr>
              <p:cNvPr id="33833" name="Group 125"/>
              <p:cNvGrpSpPr>
                <a:grpSpLocks/>
              </p:cNvGrpSpPr>
              <p:nvPr/>
            </p:nvGrpSpPr>
            <p:grpSpPr bwMode="auto">
              <a:xfrm>
                <a:off x="1101" y="2668"/>
                <a:ext cx="217" cy="238"/>
                <a:chOff x="1075" y="2731"/>
                <a:chExt cx="244" cy="166"/>
              </a:xfrm>
            </p:grpSpPr>
            <p:sp>
              <p:nvSpPr>
                <p:cNvPr id="33837" name="Oval 126"/>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endParaRPr lang="en-US"/>
                </a:p>
              </p:txBody>
            </p:sp>
            <p:sp>
              <p:nvSpPr>
                <p:cNvPr id="33838" name="Oval 127"/>
                <p:cNvSpPr>
                  <a:spLocks noChangeArrowheads="1"/>
                </p:cNvSpPr>
                <p:nvPr/>
              </p:nvSpPr>
              <p:spPr bwMode="auto">
                <a:xfrm>
                  <a:off x="1135" y="2750"/>
                  <a:ext cx="158" cy="112"/>
                </a:xfrm>
                <a:prstGeom prst="ellipse">
                  <a:avLst/>
                </a:prstGeom>
                <a:solidFill>
                  <a:schemeClr val="bg1"/>
                </a:solidFill>
                <a:ln w="12700">
                  <a:solidFill>
                    <a:schemeClr val="tx2"/>
                  </a:solidFill>
                  <a:round/>
                  <a:headEnd/>
                  <a:tailEnd/>
                </a:ln>
              </p:spPr>
              <p:txBody>
                <a:bodyPr wrap="none" anchor="ctr"/>
                <a:lstStyle/>
                <a:p>
                  <a:endParaRPr lang="en-US"/>
                </a:p>
              </p:txBody>
            </p:sp>
          </p:grpSp>
          <p:sp>
            <p:nvSpPr>
              <p:cNvPr id="33834" name="Rectangle 128"/>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3835" name="Oval 129"/>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endParaRPr lang="en-US"/>
              </a:p>
            </p:txBody>
          </p:sp>
          <p:sp>
            <p:nvSpPr>
              <p:cNvPr id="33836" name="AutoShape 130"/>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endParaRPr lang="en-US"/>
              </a:p>
            </p:txBody>
          </p:sp>
        </p:grpSp>
        <p:grpSp>
          <p:nvGrpSpPr>
            <p:cNvPr id="33826" name="Group 131"/>
            <p:cNvGrpSpPr>
              <a:grpSpLocks/>
            </p:cNvGrpSpPr>
            <p:nvPr/>
          </p:nvGrpSpPr>
          <p:grpSpPr bwMode="auto">
            <a:xfrm rot="5400000">
              <a:off x="4716463" y="2151062"/>
              <a:ext cx="503238" cy="792163"/>
              <a:chOff x="1029" y="2668"/>
              <a:chExt cx="363" cy="445"/>
            </a:xfrm>
          </p:grpSpPr>
          <p:grpSp>
            <p:nvGrpSpPr>
              <p:cNvPr id="33827" name="Group 132"/>
              <p:cNvGrpSpPr>
                <a:grpSpLocks/>
              </p:cNvGrpSpPr>
              <p:nvPr/>
            </p:nvGrpSpPr>
            <p:grpSpPr bwMode="auto">
              <a:xfrm>
                <a:off x="1101" y="2668"/>
                <a:ext cx="217" cy="238"/>
                <a:chOff x="1075" y="2731"/>
                <a:chExt cx="244" cy="166"/>
              </a:xfrm>
            </p:grpSpPr>
            <p:sp>
              <p:nvSpPr>
                <p:cNvPr id="33831" name="Oval 133"/>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endParaRPr lang="en-US"/>
                </a:p>
              </p:txBody>
            </p:sp>
            <p:sp>
              <p:nvSpPr>
                <p:cNvPr id="33832" name="Oval 134"/>
                <p:cNvSpPr>
                  <a:spLocks noChangeArrowheads="1"/>
                </p:cNvSpPr>
                <p:nvPr/>
              </p:nvSpPr>
              <p:spPr bwMode="auto">
                <a:xfrm>
                  <a:off x="1135" y="2750"/>
                  <a:ext cx="158" cy="112"/>
                </a:xfrm>
                <a:prstGeom prst="ellipse">
                  <a:avLst/>
                </a:prstGeom>
                <a:solidFill>
                  <a:schemeClr val="bg1"/>
                </a:solidFill>
                <a:ln w="12700">
                  <a:solidFill>
                    <a:schemeClr val="tx2"/>
                  </a:solidFill>
                  <a:round/>
                  <a:headEnd/>
                  <a:tailEnd/>
                </a:ln>
              </p:spPr>
              <p:txBody>
                <a:bodyPr wrap="none" anchor="ctr"/>
                <a:lstStyle/>
                <a:p>
                  <a:endParaRPr lang="en-US"/>
                </a:p>
              </p:txBody>
            </p:sp>
          </p:grpSp>
          <p:sp>
            <p:nvSpPr>
              <p:cNvPr id="33828" name="Rectangle 135"/>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3829" name="Oval 136"/>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endParaRPr lang="en-US"/>
              </a:p>
            </p:txBody>
          </p:sp>
          <p:sp>
            <p:nvSpPr>
              <p:cNvPr id="33830" name="AutoShape 137"/>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188913"/>
            <a:ext cx="8785225" cy="1143000"/>
          </a:xfrm>
        </p:spPr>
        <p:txBody>
          <a:bodyPr/>
          <a:lstStyle/>
          <a:p>
            <a:r>
              <a:rPr lang="en-US" sz="4000" smtClean="0"/>
              <a:t>Encounter Order Locking (Undo Log)</a:t>
            </a:r>
          </a:p>
        </p:txBody>
      </p:sp>
      <p:sp>
        <p:nvSpPr>
          <p:cNvPr id="34819" name="Rectangle 3"/>
          <p:cNvSpPr>
            <a:spLocks noChangeArrowheads="1"/>
          </p:cNvSpPr>
          <p:nvPr/>
        </p:nvSpPr>
        <p:spPr bwMode="auto">
          <a:xfrm>
            <a:off x="539750" y="2419350"/>
            <a:ext cx="576263" cy="3025775"/>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4820" name="Line 4"/>
          <p:cNvSpPr>
            <a:spLocks noChangeShapeType="1"/>
          </p:cNvSpPr>
          <p:nvPr/>
        </p:nvSpPr>
        <p:spPr bwMode="auto">
          <a:xfrm>
            <a:off x="539750" y="2924175"/>
            <a:ext cx="576263" cy="0"/>
          </a:xfrm>
          <a:prstGeom prst="line">
            <a:avLst/>
          </a:prstGeom>
          <a:noFill/>
          <a:ln w="9525">
            <a:solidFill>
              <a:schemeClr val="tx1"/>
            </a:solidFill>
            <a:round/>
            <a:headEnd/>
            <a:tailEnd/>
          </a:ln>
        </p:spPr>
        <p:txBody>
          <a:bodyPr/>
          <a:lstStyle/>
          <a:p>
            <a:endParaRPr lang="en-US"/>
          </a:p>
        </p:txBody>
      </p:sp>
      <p:sp>
        <p:nvSpPr>
          <p:cNvPr id="34821" name="Line 5"/>
          <p:cNvSpPr>
            <a:spLocks noChangeShapeType="1"/>
          </p:cNvSpPr>
          <p:nvPr/>
        </p:nvSpPr>
        <p:spPr bwMode="auto">
          <a:xfrm>
            <a:off x="539750" y="3429000"/>
            <a:ext cx="576263" cy="0"/>
          </a:xfrm>
          <a:prstGeom prst="line">
            <a:avLst/>
          </a:prstGeom>
          <a:noFill/>
          <a:ln w="9525">
            <a:solidFill>
              <a:schemeClr val="tx1"/>
            </a:solidFill>
            <a:round/>
            <a:headEnd/>
            <a:tailEnd/>
          </a:ln>
        </p:spPr>
        <p:txBody>
          <a:bodyPr/>
          <a:lstStyle/>
          <a:p>
            <a:endParaRPr lang="en-US"/>
          </a:p>
        </p:txBody>
      </p:sp>
      <p:sp>
        <p:nvSpPr>
          <p:cNvPr id="34822" name="Line 6"/>
          <p:cNvSpPr>
            <a:spLocks noChangeShapeType="1"/>
          </p:cNvSpPr>
          <p:nvPr/>
        </p:nvSpPr>
        <p:spPr bwMode="auto">
          <a:xfrm>
            <a:off x="539750" y="3933825"/>
            <a:ext cx="576263" cy="0"/>
          </a:xfrm>
          <a:prstGeom prst="line">
            <a:avLst/>
          </a:prstGeom>
          <a:noFill/>
          <a:ln w="9525">
            <a:solidFill>
              <a:schemeClr val="tx1"/>
            </a:solidFill>
            <a:round/>
            <a:headEnd/>
            <a:tailEnd/>
          </a:ln>
        </p:spPr>
        <p:txBody>
          <a:bodyPr/>
          <a:lstStyle/>
          <a:p>
            <a:endParaRPr lang="en-US"/>
          </a:p>
        </p:txBody>
      </p:sp>
      <p:sp>
        <p:nvSpPr>
          <p:cNvPr id="34823" name="Line 7"/>
          <p:cNvSpPr>
            <a:spLocks noChangeShapeType="1"/>
          </p:cNvSpPr>
          <p:nvPr/>
        </p:nvSpPr>
        <p:spPr bwMode="auto">
          <a:xfrm>
            <a:off x="539750" y="4438650"/>
            <a:ext cx="576263" cy="0"/>
          </a:xfrm>
          <a:prstGeom prst="line">
            <a:avLst/>
          </a:prstGeom>
          <a:noFill/>
          <a:ln w="9525">
            <a:solidFill>
              <a:schemeClr val="tx1"/>
            </a:solidFill>
            <a:round/>
            <a:headEnd/>
            <a:tailEnd/>
          </a:ln>
        </p:spPr>
        <p:txBody>
          <a:bodyPr/>
          <a:lstStyle/>
          <a:p>
            <a:endParaRPr lang="en-US"/>
          </a:p>
        </p:txBody>
      </p:sp>
      <p:sp>
        <p:nvSpPr>
          <p:cNvPr id="34824" name="Line 8"/>
          <p:cNvSpPr>
            <a:spLocks noChangeShapeType="1"/>
          </p:cNvSpPr>
          <p:nvPr/>
        </p:nvSpPr>
        <p:spPr bwMode="auto">
          <a:xfrm>
            <a:off x="539750" y="4943475"/>
            <a:ext cx="576263" cy="0"/>
          </a:xfrm>
          <a:prstGeom prst="line">
            <a:avLst/>
          </a:prstGeom>
          <a:noFill/>
          <a:ln w="9525">
            <a:solidFill>
              <a:schemeClr val="tx1"/>
            </a:solidFill>
            <a:round/>
            <a:headEnd/>
            <a:tailEnd/>
          </a:ln>
        </p:spPr>
        <p:txBody>
          <a:bodyPr/>
          <a:lstStyle/>
          <a:p>
            <a:endParaRPr lang="en-US"/>
          </a:p>
        </p:txBody>
      </p:sp>
      <p:sp>
        <p:nvSpPr>
          <p:cNvPr id="34825" name="Line 9"/>
          <p:cNvSpPr>
            <a:spLocks noChangeShapeType="1"/>
          </p:cNvSpPr>
          <p:nvPr/>
        </p:nvSpPr>
        <p:spPr bwMode="auto">
          <a:xfrm flipV="1">
            <a:off x="1116013" y="2060575"/>
            <a:ext cx="0" cy="431800"/>
          </a:xfrm>
          <a:prstGeom prst="line">
            <a:avLst/>
          </a:prstGeom>
          <a:noFill/>
          <a:ln w="9525">
            <a:solidFill>
              <a:schemeClr val="tx1"/>
            </a:solidFill>
            <a:prstDash val="dash"/>
            <a:round/>
            <a:headEnd/>
            <a:tailEnd/>
          </a:ln>
        </p:spPr>
        <p:txBody>
          <a:bodyPr/>
          <a:lstStyle/>
          <a:p>
            <a:endParaRPr lang="en-US"/>
          </a:p>
        </p:txBody>
      </p:sp>
      <p:sp>
        <p:nvSpPr>
          <p:cNvPr id="34826" name="Line 10"/>
          <p:cNvSpPr>
            <a:spLocks noChangeShapeType="1"/>
          </p:cNvSpPr>
          <p:nvPr/>
        </p:nvSpPr>
        <p:spPr bwMode="auto">
          <a:xfrm flipV="1">
            <a:off x="539750" y="2060575"/>
            <a:ext cx="0" cy="431800"/>
          </a:xfrm>
          <a:prstGeom prst="line">
            <a:avLst/>
          </a:prstGeom>
          <a:noFill/>
          <a:ln w="9525">
            <a:solidFill>
              <a:schemeClr val="tx1"/>
            </a:solidFill>
            <a:prstDash val="dash"/>
            <a:round/>
            <a:headEnd/>
            <a:tailEnd/>
          </a:ln>
        </p:spPr>
        <p:txBody>
          <a:bodyPr/>
          <a:lstStyle/>
          <a:p>
            <a:endParaRPr lang="en-US"/>
          </a:p>
        </p:txBody>
      </p:sp>
      <p:sp>
        <p:nvSpPr>
          <p:cNvPr id="34827" name="Line 11"/>
          <p:cNvSpPr>
            <a:spLocks noChangeShapeType="1"/>
          </p:cNvSpPr>
          <p:nvPr/>
        </p:nvSpPr>
        <p:spPr bwMode="auto">
          <a:xfrm flipV="1">
            <a:off x="539750" y="5445125"/>
            <a:ext cx="0" cy="431800"/>
          </a:xfrm>
          <a:prstGeom prst="line">
            <a:avLst/>
          </a:prstGeom>
          <a:noFill/>
          <a:ln w="9525">
            <a:solidFill>
              <a:schemeClr val="tx1"/>
            </a:solidFill>
            <a:prstDash val="dash"/>
            <a:round/>
            <a:headEnd/>
            <a:tailEnd/>
          </a:ln>
        </p:spPr>
        <p:txBody>
          <a:bodyPr/>
          <a:lstStyle/>
          <a:p>
            <a:endParaRPr lang="en-US"/>
          </a:p>
        </p:txBody>
      </p:sp>
      <p:sp>
        <p:nvSpPr>
          <p:cNvPr id="34828" name="Line 12"/>
          <p:cNvSpPr>
            <a:spLocks noChangeShapeType="1"/>
          </p:cNvSpPr>
          <p:nvPr/>
        </p:nvSpPr>
        <p:spPr bwMode="auto">
          <a:xfrm flipV="1">
            <a:off x="1116013" y="5445125"/>
            <a:ext cx="0" cy="431800"/>
          </a:xfrm>
          <a:prstGeom prst="line">
            <a:avLst/>
          </a:prstGeom>
          <a:noFill/>
          <a:ln w="9525">
            <a:solidFill>
              <a:schemeClr val="tx1"/>
            </a:solidFill>
            <a:prstDash val="dash"/>
            <a:round/>
            <a:headEnd/>
            <a:tailEnd/>
          </a:ln>
        </p:spPr>
        <p:txBody>
          <a:bodyPr/>
          <a:lstStyle/>
          <a:p>
            <a:endParaRPr lang="en-US"/>
          </a:p>
        </p:txBody>
      </p:sp>
      <p:sp>
        <p:nvSpPr>
          <p:cNvPr id="34829" name="Text Box 60"/>
          <p:cNvSpPr txBox="1">
            <a:spLocks noChangeArrowheads="1"/>
          </p:cNvSpPr>
          <p:nvPr/>
        </p:nvSpPr>
        <p:spPr bwMode="auto">
          <a:xfrm>
            <a:off x="3276600" y="2708275"/>
            <a:ext cx="5567363" cy="2308225"/>
          </a:xfrm>
          <a:prstGeom prst="rect">
            <a:avLst/>
          </a:prstGeom>
          <a:noFill/>
          <a:ln w="9525">
            <a:noFill/>
            <a:miter lim="800000"/>
            <a:headEnd/>
            <a:tailEnd/>
          </a:ln>
        </p:spPr>
        <p:txBody>
          <a:bodyPr wrap="none">
            <a:spAutoFit/>
          </a:bodyPr>
          <a:lstStyle/>
          <a:p>
            <a:pPr marL="457200" indent="-457200">
              <a:buFontTx/>
              <a:buAutoNum type="arabicPeriod"/>
            </a:pPr>
            <a:r>
              <a:rPr lang="en-US" u="sng">
                <a:solidFill>
                  <a:schemeClr val="accent2"/>
                </a:solidFill>
              </a:rPr>
              <a:t>To Read</a:t>
            </a:r>
            <a:r>
              <a:rPr lang="en-US">
                <a:solidFill>
                  <a:schemeClr val="accent2"/>
                </a:solidFill>
              </a:rPr>
              <a:t>: load lock + location</a:t>
            </a:r>
          </a:p>
          <a:p>
            <a:pPr marL="457200" indent="-457200">
              <a:buFontTx/>
              <a:buAutoNum type="arabicPeriod"/>
            </a:pPr>
            <a:r>
              <a:rPr lang="en-US">
                <a:solidFill>
                  <a:schemeClr val="accent2"/>
                </a:solidFill>
              </a:rPr>
              <a:t>Check unlocked add to Read-Set</a:t>
            </a:r>
          </a:p>
          <a:p>
            <a:pPr marL="457200" indent="-457200">
              <a:buFontTx/>
              <a:buAutoNum type="arabicPeriod"/>
            </a:pPr>
            <a:r>
              <a:rPr lang="en-US" u="sng">
                <a:solidFill>
                  <a:srgbClr val="FF0000"/>
                </a:solidFill>
              </a:rPr>
              <a:t>To Write</a:t>
            </a:r>
            <a:r>
              <a:rPr lang="en-US">
                <a:solidFill>
                  <a:srgbClr val="FF0000"/>
                </a:solidFill>
              </a:rPr>
              <a:t>: lock location, store value</a:t>
            </a:r>
            <a:r>
              <a:rPr lang="en-US">
                <a:solidFill>
                  <a:schemeClr val="accent2"/>
                </a:solidFill>
              </a:rPr>
              <a:t> </a:t>
            </a:r>
          </a:p>
          <a:p>
            <a:pPr marL="457200" indent="-457200">
              <a:buFontTx/>
              <a:buAutoNum type="arabicPeriod"/>
            </a:pPr>
            <a:r>
              <a:rPr lang="en-US">
                <a:solidFill>
                  <a:schemeClr val="accent2"/>
                </a:solidFill>
              </a:rPr>
              <a:t>Add old value to undo-set</a:t>
            </a:r>
          </a:p>
          <a:p>
            <a:pPr marL="457200" indent="-457200">
              <a:buFontTx/>
              <a:buAutoNum type="arabicPeriod"/>
            </a:pPr>
            <a:r>
              <a:rPr lang="en-US" u="sng">
                <a:solidFill>
                  <a:schemeClr val="accent2"/>
                </a:solidFill>
              </a:rPr>
              <a:t>Validate</a:t>
            </a:r>
            <a:r>
              <a:rPr lang="en-US">
                <a:solidFill>
                  <a:schemeClr val="accent2"/>
                </a:solidFill>
              </a:rPr>
              <a:t> read-set v#’s unchanged</a:t>
            </a:r>
          </a:p>
          <a:p>
            <a:pPr marL="457200" indent="-457200">
              <a:buFontTx/>
              <a:buAutoNum type="arabicPeriod"/>
            </a:pPr>
            <a:r>
              <a:rPr lang="en-US">
                <a:solidFill>
                  <a:srgbClr val="FF0000"/>
                </a:solidFill>
              </a:rPr>
              <a:t>Release each lock with v#+1</a:t>
            </a:r>
            <a:endParaRPr lang="en-US">
              <a:solidFill>
                <a:schemeClr val="accent2"/>
              </a:solidFill>
            </a:endParaRPr>
          </a:p>
        </p:txBody>
      </p:sp>
      <p:sp>
        <p:nvSpPr>
          <p:cNvPr id="34830" name="Line 75"/>
          <p:cNvSpPr>
            <a:spLocks noChangeShapeType="1"/>
          </p:cNvSpPr>
          <p:nvPr/>
        </p:nvSpPr>
        <p:spPr bwMode="auto">
          <a:xfrm>
            <a:off x="539750" y="4425950"/>
            <a:ext cx="576263" cy="0"/>
          </a:xfrm>
          <a:prstGeom prst="line">
            <a:avLst/>
          </a:prstGeom>
          <a:noFill/>
          <a:ln w="9525">
            <a:solidFill>
              <a:schemeClr val="tx1"/>
            </a:solidFill>
            <a:round/>
            <a:headEnd/>
            <a:tailEnd/>
          </a:ln>
        </p:spPr>
        <p:txBody>
          <a:bodyPr/>
          <a:lstStyle/>
          <a:p>
            <a:endParaRPr lang="en-US"/>
          </a:p>
        </p:txBody>
      </p:sp>
      <p:sp>
        <p:nvSpPr>
          <p:cNvPr id="34831" name="Line 76"/>
          <p:cNvSpPr>
            <a:spLocks noChangeShapeType="1"/>
          </p:cNvSpPr>
          <p:nvPr/>
        </p:nvSpPr>
        <p:spPr bwMode="auto">
          <a:xfrm>
            <a:off x="539750" y="4930775"/>
            <a:ext cx="576263" cy="0"/>
          </a:xfrm>
          <a:prstGeom prst="line">
            <a:avLst/>
          </a:prstGeom>
          <a:noFill/>
          <a:ln w="9525">
            <a:solidFill>
              <a:schemeClr val="tx1"/>
            </a:solidFill>
            <a:round/>
            <a:headEnd/>
            <a:tailEnd/>
          </a:ln>
        </p:spPr>
        <p:txBody>
          <a:bodyPr/>
          <a:lstStyle/>
          <a:p>
            <a:endParaRPr lang="en-US"/>
          </a:p>
        </p:txBody>
      </p:sp>
      <p:sp>
        <p:nvSpPr>
          <p:cNvPr id="57441" name="Rectangle 97"/>
          <p:cNvSpPr>
            <a:spLocks noChangeArrowheads="1"/>
          </p:cNvSpPr>
          <p:nvPr/>
        </p:nvSpPr>
        <p:spPr bwMode="auto">
          <a:xfrm>
            <a:off x="539750" y="2420938"/>
            <a:ext cx="576263"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34833" name="Group 109"/>
          <p:cNvGrpSpPr>
            <a:grpSpLocks/>
          </p:cNvGrpSpPr>
          <p:nvPr/>
        </p:nvGrpSpPr>
        <p:grpSpPr bwMode="auto">
          <a:xfrm>
            <a:off x="1331913" y="2419350"/>
            <a:ext cx="1441450" cy="514350"/>
            <a:chOff x="884" y="1207"/>
            <a:chExt cx="908" cy="324"/>
          </a:xfrm>
        </p:grpSpPr>
        <p:sp>
          <p:nvSpPr>
            <p:cNvPr id="34946" name="Rectangle 103"/>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47" name="Line 104"/>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 name="Group 119"/>
          <p:cNvGrpSpPr>
            <a:grpSpLocks/>
          </p:cNvGrpSpPr>
          <p:nvPr/>
        </p:nvGrpSpPr>
        <p:grpSpPr bwMode="auto">
          <a:xfrm>
            <a:off x="1331913" y="2419350"/>
            <a:ext cx="1447800" cy="514350"/>
            <a:chOff x="835" y="1207"/>
            <a:chExt cx="912" cy="324"/>
          </a:xfrm>
        </p:grpSpPr>
        <p:grpSp>
          <p:nvGrpSpPr>
            <p:cNvPr id="34942" name="Group 120"/>
            <p:cNvGrpSpPr>
              <a:grpSpLocks/>
            </p:cNvGrpSpPr>
            <p:nvPr/>
          </p:nvGrpSpPr>
          <p:grpSpPr bwMode="auto">
            <a:xfrm>
              <a:off x="839" y="1207"/>
              <a:ext cx="908" cy="324"/>
              <a:chOff x="884" y="1207"/>
              <a:chExt cx="908" cy="324"/>
            </a:xfrm>
          </p:grpSpPr>
          <p:sp>
            <p:nvSpPr>
              <p:cNvPr id="34944" name="Rectangle 121"/>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45" name="Line 122"/>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4943" name="Rectangle 123"/>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34835" name="Group 127"/>
          <p:cNvGrpSpPr>
            <a:grpSpLocks/>
          </p:cNvGrpSpPr>
          <p:nvPr/>
        </p:nvGrpSpPr>
        <p:grpSpPr bwMode="auto">
          <a:xfrm>
            <a:off x="1331913" y="2944813"/>
            <a:ext cx="1441450" cy="514350"/>
            <a:chOff x="884" y="1207"/>
            <a:chExt cx="908" cy="324"/>
          </a:xfrm>
        </p:grpSpPr>
        <p:sp>
          <p:nvSpPr>
            <p:cNvPr id="34940" name="Rectangle 128"/>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41" name="Line 12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4836" name="Group 135"/>
          <p:cNvGrpSpPr>
            <a:grpSpLocks/>
          </p:cNvGrpSpPr>
          <p:nvPr/>
        </p:nvGrpSpPr>
        <p:grpSpPr bwMode="auto">
          <a:xfrm>
            <a:off x="1331913" y="3470275"/>
            <a:ext cx="1441450" cy="514350"/>
            <a:chOff x="884" y="1207"/>
            <a:chExt cx="908" cy="324"/>
          </a:xfrm>
        </p:grpSpPr>
        <p:sp>
          <p:nvSpPr>
            <p:cNvPr id="34938" name="Rectangle 136"/>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39" name="Line 137"/>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4837" name="Group 143"/>
          <p:cNvGrpSpPr>
            <a:grpSpLocks/>
          </p:cNvGrpSpPr>
          <p:nvPr/>
        </p:nvGrpSpPr>
        <p:grpSpPr bwMode="auto">
          <a:xfrm>
            <a:off x="1331913" y="3967163"/>
            <a:ext cx="1441450" cy="514350"/>
            <a:chOff x="884" y="1207"/>
            <a:chExt cx="908" cy="324"/>
          </a:xfrm>
        </p:grpSpPr>
        <p:sp>
          <p:nvSpPr>
            <p:cNvPr id="34936" name="Rectangle 144"/>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37" name="Line 145"/>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4838" name="Group 151"/>
          <p:cNvGrpSpPr>
            <a:grpSpLocks/>
          </p:cNvGrpSpPr>
          <p:nvPr/>
        </p:nvGrpSpPr>
        <p:grpSpPr bwMode="auto">
          <a:xfrm>
            <a:off x="1331913" y="4468813"/>
            <a:ext cx="1441450" cy="500062"/>
            <a:chOff x="884" y="1207"/>
            <a:chExt cx="908" cy="324"/>
          </a:xfrm>
        </p:grpSpPr>
        <p:sp>
          <p:nvSpPr>
            <p:cNvPr id="34934" name="Rectangle 152"/>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35" name="Line 153"/>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4839" name="Group 159"/>
          <p:cNvGrpSpPr>
            <a:grpSpLocks/>
          </p:cNvGrpSpPr>
          <p:nvPr/>
        </p:nvGrpSpPr>
        <p:grpSpPr bwMode="auto">
          <a:xfrm>
            <a:off x="1333500" y="4959350"/>
            <a:ext cx="1441450" cy="500063"/>
            <a:chOff x="884" y="1207"/>
            <a:chExt cx="908" cy="324"/>
          </a:xfrm>
        </p:grpSpPr>
        <p:sp>
          <p:nvSpPr>
            <p:cNvPr id="34932" name="Rectangle 160"/>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33" name="Line 16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57432" name="Rectangle 88"/>
          <p:cNvSpPr>
            <a:spLocks noChangeArrowheads="1"/>
          </p:cNvSpPr>
          <p:nvPr/>
        </p:nvSpPr>
        <p:spPr bwMode="auto">
          <a:xfrm>
            <a:off x="530225" y="2943225"/>
            <a:ext cx="576263" cy="504825"/>
          </a:xfrm>
          <a:prstGeom prst="rect">
            <a:avLst/>
          </a:prstGeom>
          <a:solidFill>
            <a:srgbClr val="00FFCC"/>
          </a:solidFill>
          <a:ln w="57150">
            <a:solidFill>
              <a:srgbClr val="FF0000"/>
            </a:solidFill>
            <a:miter lim="800000"/>
            <a:headEnd/>
            <a:tailEnd/>
          </a:ln>
        </p:spPr>
        <p:txBody>
          <a:bodyPr wrap="none" anchor="ctr"/>
          <a:lstStyle/>
          <a:p>
            <a:pPr algn="ctr"/>
            <a:r>
              <a:rPr lang="en-US" b="1">
                <a:solidFill>
                  <a:srgbClr val="FF0000"/>
                </a:solidFill>
              </a:rPr>
              <a:t>X</a:t>
            </a:r>
          </a:p>
        </p:txBody>
      </p:sp>
      <p:grpSp>
        <p:nvGrpSpPr>
          <p:cNvPr id="10" name="Group 130"/>
          <p:cNvGrpSpPr>
            <a:grpSpLocks/>
          </p:cNvGrpSpPr>
          <p:nvPr/>
        </p:nvGrpSpPr>
        <p:grpSpPr bwMode="auto">
          <a:xfrm>
            <a:off x="1331913" y="2944813"/>
            <a:ext cx="1447800" cy="514350"/>
            <a:chOff x="835" y="1207"/>
            <a:chExt cx="912" cy="324"/>
          </a:xfrm>
        </p:grpSpPr>
        <p:grpSp>
          <p:nvGrpSpPr>
            <p:cNvPr id="34928" name="Group 131"/>
            <p:cNvGrpSpPr>
              <a:grpSpLocks/>
            </p:cNvGrpSpPr>
            <p:nvPr/>
          </p:nvGrpSpPr>
          <p:grpSpPr bwMode="auto">
            <a:xfrm>
              <a:off x="839" y="1207"/>
              <a:ext cx="908" cy="324"/>
              <a:chOff x="884" y="1207"/>
              <a:chExt cx="908" cy="324"/>
            </a:xfrm>
          </p:grpSpPr>
          <p:sp>
            <p:nvSpPr>
              <p:cNvPr id="34930" name="Rectangle 132"/>
              <p:cNvSpPr>
                <a:spLocks noChangeArrowheads="1"/>
              </p:cNvSpPr>
              <p:nvPr/>
            </p:nvSpPr>
            <p:spPr bwMode="auto">
              <a:xfrm>
                <a:off x="884" y="1207"/>
                <a:ext cx="908" cy="318"/>
              </a:xfrm>
              <a:prstGeom prst="rect">
                <a:avLst/>
              </a:prstGeom>
              <a:solidFill>
                <a:srgbClr val="00FFCC"/>
              </a:solidFill>
              <a:ln w="9525">
                <a:solidFill>
                  <a:srgbClr val="FF0000"/>
                </a:solidFill>
                <a:miter lim="800000"/>
                <a:headEnd/>
                <a:tailEnd/>
              </a:ln>
            </p:spPr>
            <p:txBody>
              <a:bodyPr wrap="none" anchor="ctr"/>
              <a:lstStyle/>
              <a:p>
                <a:pPr algn="ctr"/>
                <a:r>
                  <a:rPr lang="en-US" b="1"/>
                  <a:t> V#      </a:t>
                </a:r>
                <a:r>
                  <a:rPr lang="en-US" b="1">
                    <a:solidFill>
                      <a:srgbClr val="FF0000"/>
                    </a:solidFill>
                  </a:rPr>
                  <a:t>1</a:t>
                </a:r>
                <a:r>
                  <a:rPr lang="en-US" b="1"/>
                  <a:t> </a:t>
                </a:r>
              </a:p>
            </p:txBody>
          </p:sp>
          <p:sp>
            <p:nvSpPr>
              <p:cNvPr id="34931" name="Line 133"/>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4929" name="Rectangle 134"/>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sp>
        <p:nvSpPr>
          <p:cNvPr id="34842" name="Line 167"/>
          <p:cNvSpPr>
            <a:spLocks noChangeShapeType="1"/>
          </p:cNvSpPr>
          <p:nvPr/>
        </p:nvSpPr>
        <p:spPr bwMode="auto">
          <a:xfrm>
            <a:off x="539750" y="3973513"/>
            <a:ext cx="576263" cy="0"/>
          </a:xfrm>
          <a:prstGeom prst="line">
            <a:avLst/>
          </a:prstGeom>
          <a:noFill/>
          <a:ln w="9525">
            <a:solidFill>
              <a:schemeClr val="tx1"/>
            </a:solidFill>
            <a:round/>
            <a:headEnd/>
            <a:tailEnd/>
          </a:ln>
        </p:spPr>
        <p:txBody>
          <a:bodyPr/>
          <a:lstStyle/>
          <a:p>
            <a:endParaRPr lang="en-US"/>
          </a:p>
        </p:txBody>
      </p:sp>
      <p:sp>
        <p:nvSpPr>
          <p:cNvPr id="34843" name="Line 168"/>
          <p:cNvSpPr>
            <a:spLocks noChangeShapeType="1"/>
          </p:cNvSpPr>
          <p:nvPr/>
        </p:nvSpPr>
        <p:spPr bwMode="auto">
          <a:xfrm>
            <a:off x="539750" y="4478338"/>
            <a:ext cx="576263" cy="0"/>
          </a:xfrm>
          <a:prstGeom prst="line">
            <a:avLst/>
          </a:prstGeom>
          <a:noFill/>
          <a:ln w="9525">
            <a:solidFill>
              <a:schemeClr val="tx1"/>
            </a:solidFill>
            <a:round/>
            <a:headEnd/>
            <a:tailEnd/>
          </a:ln>
        </p:spPr>
        <p:txBody>
          <a:bodyPr/>
          <a:lstStyle/>
          <a:p>
            <a:endParaRPr lang="en-US"/>
          </a:p>
        </p:txBody>
      </p:sp>
      <p:grpSp>
        <p:nvGrpSpPr>
          <p:cNvPr id="34844" name="Group 169"/>
          <p:cNvGrpSpPr>
            <a:grpSpLocks/>
          </p:cNvGrpSpPr>
          <p:nvPr/>
        </p:nvGrpSpPr>
        <p:grpSpPr bwMode="auto">
          <a:xfrm>
            <a:off x="1331913" y="3951288"/>
            <a:ext cx="1441450" cy="557212"/>
            <a:chOff x="884" y="1207"/>
            <a:chExt cx="908" cy="324"/>
          </a:xfrm>
        </p:grpSpPr>
        <p:sp>
          <p:nvSpPr>
            <p:cNvPr id="34926" name="Rectangle 170"/>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27" name="Line 17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57516" name="Rectangle 172"/>
          <p:cNvSpPr>
            <a:spLocks noChangeArrowheads="1"/>
          </p:cNvSpPr>
          <p:nvPr/>
        </p:nvSpPr>
        <p:spPr bwMode="auto">
          <a:xfrm>
            <a:off x="530225" y="3949700"/>
            <a:ext cx="576263" cy="547688"/>
          </a:xfrm>
          <a:prstGeom prst="rect">
            <a:avLst/>
          </a:prstGeom>
          <a:solidFill>
            <a:srgbClr val="00FFCC"/>
          </a:solidFill>
          <a:ln w="57150">
            <a:solidFill>
              <a:srgbClr val="FF0000"/>
            </a:solidFill>
            <a:miter lim="800000"/>
            <a:headEnd/>
            <a:tailEnd/>
          </a:ln>
        </p:spPr>
        <p:txBody>
          <a:bodyPr wrap="none" anchor="ctr"/>
          <a:lstStyle/>
          <a:p>
            <a:pPr algn="ctr"/>
            <a:r>
              <a:rPr lang="en-US" b="1">
                <a:solidFill>
                  <a:srgbClr val="FF0000"/>
                </a:solidFill>
              </a:rPr>
              <a:t>Y</a:t>
            </a:r>
          </a:p>
        </p:txBody>
      </p:sp>
      <p:grpSp>
        <p:nvGrpSpPr>
          <p:cNvPr id="13" name="Group 173"/>
          <p:cNvGrpSpPr>
            <a:grpSpLocks/>
          </p:cNvGrpSpPr>
          <p:nvPr/>
        </p:nvGrpSpPr>
        <p:grpSpPr bwMode="auto">
          <a:xfrm>
            <a:off x="1331913" y="3951288"/>
            <a:ext cx="1447800" cy="557212"/>
            <a:chOff x="835" y="1207"/>
            <a:chExt cx="912" cy="324"/>
          </a:xfrm>
        </p:grpSpPr>
        <p:grpSp>
          <p:nvGrpSpPr>
            <p:cNvPr id="34922" name="Group 174"/>
            <p:cNvGrpSpPr>
              <a:grpSpLocks/>
            </p:cNvGrpSpPr>
            <p:nvPr/>
          </p:nvGrpSpPr>
          <p:grpSpPr bwMode="auto">
            <a:xfrm>
              <a:off x="839" y="1207"/>
              <a:ext cx="908" cy="324"/>
              <a:chOff x="884" y="1207"/>
              <a:chExt cx="908" cy="324"/>
            </a:xfrm>
          </p:grpSpPr>
          <p:sp>
            <p:nvSpPr>
              <p:cNvPr id="34924" name="Rectangle 175"/>
              <p:cNvSpPr>
                <a:spLocks noChangeArrowheads="1"/>
              </p:cNvSpPr>
              <p:nvPr/>
            </p:nvSpPr>
            <p:spPr bwMode="auto">
              <a:xfrm>
                <a:off x="884" y="1207"/>
                <a:ext cx="908" cy="318"/>
              </a:xfrm>
              <a:prstGeom prst="rect">
                <a:avLst/>
              </a:prstGeom>
              <a:solidFill>
                <a:srgbClr val="00FFCC"/>
              </a:solidFill>
              <a:ln w="9525">
                <a:solidFill>
                  <a:srgbClr val="FF0000"/>
                </a:solidFill>
                <a:miter lim="800000"/>
                <a:headEnd/>
                <a:tailEnd/>
              </a:ln>
            </p:spPr>
            <p:txBody>
              <a:bodyPr wrap="none" anchor="ctr"/>
              <a:lstStyle/>
              <a:p>
                <a:pPr algn="ctr"/>
                <a:r>
                  <a:rPr lang="en-US" b="1"/>
                  <a:t> V#      </a:t>
                </a:r>
                <a:r>
                  <a:rPr lang="en-US" b="1">
                    <a:solidFill>
                      <a:srgbClr val="FF0000"/>
                    </a:solidFill>
                  </a:rPr>
                  <a:t>1</a:t>
                </a:r>
                <a:r>
                  <a:rPr lang="en-US" b="1"/>
                  <a:t> </a:t>
                </a:r>
              </a:p>
            </p:txBody>
          </p:sp>
          <p:sp>
            <p:nvSpPr>
              <p:cNvPr id="34925" name="Line 176"/>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4923" name="Rectangle 177"/>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sp>
        <p:nvSpPr>
          <p:cNvPr id="34847" name="Line 178"/>
          <p:cNvSpPr>
            <a:spLocks noChangeShapeType="1"/>
          </p:cNvSpPr>
          <p:nvPr/>
        </p:nvSpPr>
        <p:spPr bwMode="auto">
          <a:xfrm>
            <a:off x="539750" y="5445125"/>
            <a:ext cx="576263" cy="0"/>
          </a:xfrm>
          <a:prstGeom prst="line">
            <a:avLst/>
          </a:prstGeom>
          <a:noFill/>
          <a:ln w="9525">
            <a:solidFill>
              <a:schemeClr val="tx1"/>
            </a:solidFill>
            <a:round/>
            <a:headEnd/>
            <a:tailEnd/>
          </a:ln>
        </p:spPr>
        <p:txBody>
          <a:bodyPr/>
          <a:lstStyle/>
          <a:p>
            <a:endParaRPr lang="en-US"/>
          </a:p>
        </p:txBody>
      </p:sp>
      <p:sp>
        <p:nvSpPr>
          <p:cNvPr id="57523" name="Rectangle 179"/>
          <p:cNvSpPr>
            <a:spLocks noChangeArrowheads="1"/>
          </p:cNvSpPr>
          <p:nvPr/>
        </p:nvSpPr>
        <p:spPr bwMode="auto">
          <a:xfrm>
            <a:off x="539750" y="4940300"/>
            <a:ext cx="576263"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34849" name="Group 180"/>
          <p:cNvGrpSpPr>
            <a:grpSpLocks/>
          </p:cNvGrpSpPr>
          <p:nvPr/>
        </p:nvGrpSpPr>
        <p:grpSpPr bwMode="auto">
          <a:xfrm>
            <a:off x="1331913" y="4940300"/>
            <a:ext cx="1441450" cy="514350"/>
            <a:chOff x="884" y="1207"/>
            <a:chExt cx="908" cy="324"/>
          </a:xfrm>
        </p:grpSpPr>
        <p:sp>
          <p:nvSpPr>
            <p:cNvPr id="34920" name="Rectangle 181"/>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21" name="Line 182"/>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16" name="Group 183"/>
          <p:cNvGrpSpPr>
            <a:grpSpLocks/>
          </p:cNvGrpSpPr>
          <p:nvPr/>
        </p:nvGrpSpPr>
        <p:grpSpPr bwMode="auto">
          <a:xfrm>
            <a:off x="1331913" y="4940300"/>
            <a:ext cx="1447800" cy="514350"/>
            <a:chOff x="835" y="1207"/>
            <a:chExt cx="912" cy="324"/>
          </a:xfrm>
        </p:grpSpPr>
        <p:grpSp>
          <p:nvGrpSpPr>
            <p:cNvPr id="34916" name="Group 184"/>
            <p:cNvGrpSpPr>
              <a:grpSpLocks/>
            </p:cNvGrpSpPr>
            <p:nvPr/>
          </p:nvGrpSpPr>
          <p:grpSpPr bwMode="auto">
            <a:xfrm>
              <a:off x="839" y="1207"/>
              <a:ext cx="908" cy="324"/>
              <a:chOff x="884" y="1207"/>
              <a:chExt cx="908" cy="324"/>
            </a:xfrm>
          </p:grpSpPr>
          <p:sp>
            <p:nvSpPr>
              <p:cNvPr id="34918" name="Rectangle 18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919" name="Line 18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4917" name="Rectangle 187"/>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34851" name="Text Box 188"/>
          <p:cNvSpPr txBox="1">
            <a:spLocks noChangeArrowheads="1"/>
          </p:cNvSpPr>
          <p:nvPr/>
        </p:nvSpPr>
        <p:spPr bwMode="auto">
          <a:xfrm>
            <a:off x="447675" y="1574800"/>
            <a:ext cx="1995488" cy="457200"/>
          </a:xfrm>
          <a:prstGeom prst="rect">
            <a:avLst/>
          </a:prstGeom>
          <a:noFill/>
          <a:ln w="9525">
            <a:noFill/>
            <a:miter lim="800000"/>
            <a:headEnd/>
            <a:tailEnd/>
          </a:ln>
        </p:spPr>
        <p:txBody>
          <a:bodyPr wrap="none">
            <a:spAutoFit/>
          </a:bodyPr>
          <a:lstStyle/>
          <a:p>
            <a:r>
              <a:rPr lang="en-US"/>
              <a:t>Mem    Locks</a:t>
            </a:r>
          </a:p>
        </p:txBody>
      </p:sp>
      <p:grpSp>
        <p:nvGrpSpPr>
          <p:cNvPr id="18" name="Group 190"/>
          <p:cNvGrpSpPr>
            <a:grpSpLocks/>
          </p:cNvGrpSpPr>
          <p:nvPr/>
        </p:nvGrpSpPr>
        <p:grpSpPr bwMode="auto">
          <a:xfrm>
            <a:off x="1331913" y="2924175"/>
            <a:ext cx="1447800" cy="514350"/>
            <a:chOff x="835" y="1207"/>
            <a:chExt cx="912" cy="324"/>
          </a:xfrm>
        </p:grpSpPr>
        <p:grpSp>
          <p:nvGrpSpPr>
            <p:cNvPr id="34912" name="Group 191"/>
            <p:cNvGrpSpPr>
              <a:grpSpLocks/>
            </p:cNvGrpSpPr>
            <p:nvPr/>
          </p:nvGrpSpPr>
          <p:grpSpPr bwMode="auto">
            <a:xfrm>
              <a:off x="839" y="1207"/>
              <a:ext cx="908" cy="324"/>
              <a:chOff x="884" y="1207"/>
              <a:chExt cx="908" cy="324"/>
            </a:xfrm>
          </p:grpSpPr>
          <p:sp>
            <p:nvSpPr>
              <p:cNvPr id="34914" name="Rectangle 192"/>
              <p:cNvSpPr>
                <a:spLocks noChangeArrowheads="1"/>
              </p:cNvSpPr>
              <p:nvPr/>
            </p:nvSpPr>
            <p:spPr bwMode="auto">
              <a:xfrm>
                <a:off x="884" y="1207"/>
                <a:ext cx="908" cy="318"/>
              </a:xfrm>
              <a:prstGeom prst="rect">
                <a:avLst/>
              </a:prstGeom>
              <a:solidFill>
                <a:srgbClr val="00FFCC"/>
              </a:solidFill>
              <a:ln w="9525">
                <a:solidFill>
                  <a:srgbClr val="FF0000"/>
                </a:solidFill>
                <a:miter lim="800000"/>
                <a:headEnd/>
                <a:tailEnd/>
              </a:ln>
            </p:spPr>
            <p:txBody>
              <a:bodyPr wrap="none" anchor="ctr"/>
              <a:lstStyle/>
              <a:p>
                <a:pPr algn="ctr"/>
                <a:r>
                  <a:rPr lang="en-US" b="1"/>
                  <a:t> </a:t>
                </a:r>
                <a:r>
                  <a:rPr lang="en-US" b="1">
                    <a:solidFill>
                      <a:srgbClr val="FF0000"/>
                    </a:solidFill>
                  </a:rPr>
                  <a:t>V#+1  0</a:t>
                </a:r>
                <a:r>
                  <a:rPr lang="en-US" b="1"/>
                  <a:t> </a:t>
                </a:r>
              </a:p>
            </p:txBody>
          </p:sp>
          <p:sp>
            <p:nvSpPr>
              <p:cNvPr id="34915" name="Line 193"/>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4913" name="Rectangle 194"/>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20" name="Group 195"/>
          <p:cNvGrpSpPr>
            <a:grpSpLocks/>
          </p:cNvGrpSpPr>
          <p:nvPr/>
        </p:nvGrpSpPr>
        <p:grpSpPr bwMode="auto">
          <a:xfrm>
            <a:off x="1331913" y="3933825"/>
            <a:ext cx="1447800" cy="585788"/>
            <a:chOff x="835" y="1207"/>
            <a:chExt cx="912" cy="324"/>
          </a:xfrm>
        </p:grpSpPr>
        <p:grpSp>
          <p:nvGrpSpPr>
            <p:cNvPr id="34908" name="Group 196"/>
            <p:cNvGrpSpPr>
              <a:grpSpLocks/>
            </p:cNvGrpSpPr>
            <p:nvPr/>
          </p:nvGrpSpPr>
          <p:grpSpPr bwMode="auto">
            <a:xfrm>
              <a:off x="839" y="1207"/>
              <a:ext cx="908" cy="324"/>
              <a:chOff x="884" y="1207"/>
              <a:chExt cx="908" cy="324"/>
            </a:xfrm>
          </p:grpSpPr>
          <p:sp>
            <p:nvSpPr>
              <p:cNvPr id="34910" name="Rectangle 197"/>
              <p:cNvSpPr>
                <a:spLocks noChangeArrowheads="1"/>
              </p:cNvSpPr>
              <p:nvPr/>
            </p:nvSpPr>
            <p:spPr bwMode="auto">
              <a:xfrm>
                <a:off x="884" y="1207"/>
                <a:ext cx="908" cy="318"/>
              </a:xfrm>
              <a:prstGeom prst="rect">
                <a:avLst/>
              </a:prstGeom>
              <a:solidFill>
                <a:srgbClr val="00FFCC"/>
              </a:solidFill>
              <a:ln w="9525">
                <a:solidFill>
                  <a:srgbClr val="FF0000"/>
                </a:solidFill>
                <a:miter lim="800000"/>
                <a:headEnd/>
                <a:tailEnd/>
              </a:ln>
            </p:spPr>
            <p:txBody>
              <a:bodyPr wrap="none" anchor="ctr"/>
              <a:lstStyle/>
              <a:p>
                <a:pPr algn="ctr"/>
                <a:r>
                  <a:rPr lang="en-US" b="1"/>
                  <a:t> </a:t>
                </a:r>
                <a:r>
                  <a:rPr lang="en-US" b="1">
                    <a:solidFill>
                      <a:srgbClr val="FF0000"/>
                    </a:solidFill>
                  </a:rPr>
                  <a:t>V#+1  0</a:t>
                </a:r>
                <a:r>
                  <a:rPr lang="en-US" b="1"/>
                  <a:t> </a:t>
                </a:r>
              </a:p>
            </p:txBody>
          </p:sp>
          <p:sp>
            <p:nvSpPr>
              <p:cNvPr id="34911" name="Line 198"/>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4909" name="Rectangle 199"/>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22" name="Group 201"/>
          <p:cNvGrpSpPr>
            <a:grpSpLocks/>
          </p:cNvGrpSpPr>
          <p:nvPr/>
        </p:nvGrpSpPr>
        <p:grpSpPr bwMode="auto">
          <a:xfrm>
            <a:off x="1331913" y="2420938"/>
            <a:ext cx="1447800" cy="514350"/>
            <a:chOff x="835" y="1207"/>
            <a:chExt cx="912" cy="324"/>
          </a:xfrm>
        </p:grpSpPr>
        <p:grpSp>
          <p:nvGrpSpPr>
            <p:cNvPr id="34904" name="Group 202"/>
            <p:cNvGrpSpPr>
              <a:grpSpLocks/>
            </p:cNvGrpSpPr>
            <p:nvPr/>
          </p:nvGrpSpPr>
          <p:grpSpPr bwMode="auto">
            <a:xfrm>
              <a:off x="839" y="1207"/>
              <a:ext cx="908" cy="324"/>
              <a:chOff x="884" y="1207"/>
              <a:chExt cx="908" cy="324"/>
            </a:xfrm>
          </p:grpSpPr>
          <p:sp>
            <p:nvSpPr>
              <p:cNvPr id="34906" name="Rectangle 203"/>
              <p:cNvSpPr>
                <a:spLocks noChangeArrowheads="1"/>
              </p:cNvSpPr>
              <p:nvPr/>
            </p:nvSpPr>
            <p:spPr bwMode="auto">
              <a:xfrm>
                <a:off x="884" y="1207"/>
                <a:ext cx="908" cy="318"/>
              </a:xfrm>
              <a:prstGeom prst="rect">
                <a:avLst/>
              </a:prstGeom>
              <a:solidFill>
                <a:schemeClr val="hlink"/>
              </a:solidFill>
              <a:ln w="9525">
                <a:solidFill>
                  <a:schemeClr val="tx1"/>
                </a:solidFill>
                <a:miter lim="800000"/>
                <a:headEnd/>
                <a:tailEnd/>
              </a:ln>
            </p:spPr>
            <p:txBody>
              <a:bodyPr wrap="none" anchor="ctr"/>
              <a:lstStyle/>
              <a:p>
                <a:pPr algn="ctr"/>
                <a:r>
                  <a:rPr lang="en-US" b="1"/>
                  <a:t> V#      0 </a:t>
                </a:r>
              </a:p>
            </p:txBody>
          </p:sp>
          <p:sp>
            <p:nvSpPr>
              <p:cNvPr id="34907" name="Line 204"/>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4905" name="Rectangle 205"/>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4" name="Group 206"/>
          <p:cNvGrpSpPr>
            <a:grpSpLocks/>
          </p:cNvGrpSpPr>
          <p:nvPr/>
        </p:nvGrpSpPr>
        <p:grpSpPr bwMode="auto">
          <a:xfrm>
            <a:off x="1331913" y="4941888"/>
            <a:ext cx="1447800" cy="514350"/>
            <a:chOff x="835" y="1207"/>
            <a:chExt cx="912" cy="324"/>
          </a:xfrm>
        </p:grpSpPr>
        <p:grpSp>
          <p:nvGrpSpPr>
            <p:cNvPr id="34900" name="Group 207"/>
            <p:cNvGrpSpPr>
              <a:grpSpLocks/>
            </p:cNvGrpSpPr>
            <p:nvPr/>
          </p:nvGrpSpPr>
          <p:grpSpPr bwMode="auto">
            <a:xfrm>
              <a:off x="839" y="1207"/>
              <a:ext cx="908" cy="324"/>
              <a:chOff x="884" y="1207"/>
              <a:chExt cx="908" cy="324"/>
            </a:xfrm>
          </p:grpSpPr>
          <p:sp>
            <p:nvSpPr>
              <p:cNvPr id="34902" name="Rectangle 208"/>
              <p:cNvSpPr>
                <a:spLocks noChangeArrowheads="1"/>
              </p:cNvSpPr>
              <p:nvPr/>
            </p:nvSpPr>
            <p:spPr bwMode="auto">
              <a:xfrm>
                <a:off x="884" y="1207"/>
                <a:ext cx="908" cy="318"/>
              </a:xfrm>
              <a:prstGeom prst="rect">
                <a:avLst/>
              </a:prstGeom>
              <a:solidFill>
                <a:schemeClr val="hlink"/>
              </a:solidFill>
              <a:ln w="9525">
                <a:solidFill>
                  <a:schemeClr val="tx1"/>
                </a:solidFill>
                <a:miter lim="800000"/>
                <a:headEnd/>
                <a:tailEnd/>
              </a:ln>
            </p:spPr>
            <p:txBody>
              <a:bodyPr wrap="none" anchor="ctr"/>
              <a:lstStyle/>
              <a:p>
                <a:pPr algn="ctr"/>
                <a:r>
                  <a:rPr lang="en-US" b="1"/>
                  <a:t> V#      0 </a:t>
                </a:r>
              </a:p>
            </p:txBody>
          </p:sp>
          <p:sp>
            <p:nvSpPr>
              <p:cNvPr id="34903" name="Line 20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4901" name="Rectangle 210"/>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6" name="Group 299"/>
          <p:cNvGrpSpPr>
            <a:grpSpLocks/>
          </p:cNvGrpSpPr>
          <p:nvPr/>
        </p:nvGrpSpPr>
        <p:grpSpPr bwMode="auto">
          <a:xfrm>
            <a:off x="323850" y="2060575"/>
            <a:ext cx="2952750" cy="3816350"/>
            <a:chOff x="204" y="1298"/>
            <a:chExt cx="1860" cy="2404"/>
          </a:xfrm>
        </p:grpSpPr>
        <p:grpSp>
          <p:nvGrpSpPr>
            <p:cNvPr id="34860" name="Group 296"/>
            <p:cNvGrpSpPr>
              <a:grpSpLocks/>
            </p:cNvGrpSpPr>
            <p:nvPr/>
          </p:nvGrpSpPr>
          <p:grpSpPr bwMode="auto">
            <a:xfrm>
              <a:off x="204" y="1298"/>
              <a:ext cx="1860" cy="2404"/>
              <a:chOff x="2608" y="1298"/>
              <a:chExt cx="1860" cy="2404"/>
            </a:xfrm>
          </p:grpSpPr>
          <p:sp>
            <p:nvSpPr>
              <p:cNvPr id="34863" name="Rectangle 295"/>
              <p:cNvSpPr>
                <a:spLocks noChangeArrowheads="1"/>
              </p:cNvSpPr>
              <p:nvPr/>
            </p:nvSpPr>
            <p:spPr bwMode="auto">
              <a:xfrm>
                <a:off x="2608" y="1389"/>
                <a:ext cx="1860" cy="2223"/>
              </a:xfrm>
              <a:prstGeom prst="rect">
                <a:avLst/>
              </a:prstGeom>
              <a:solidFill>
                <a:schemeClr val="bg1"/>
              </a:solidFill>
              <a:ln w="9525">
                <a:noFill/>
                <a:miter lim="800000"/>
                <a:headEnd/>
                <a:tailEnd/>
              </a:ln>
            </p:spPr>
            <p:txBody>
              <a:bodyPr wrap="none" anchor="ctr"/>
              <a:lstStyle/>
              <a:p>
                <a:endParaRPr lang="en-US"/>
              </a:p>
            </p:txBody>
          </p:sp>
          <p:grpSp>
            <p:nvGrpSpPr>
              <p:cNvPr id="34864" name="Group 294"/>
              <p:cNvGrpSpPr>
                <a:grpSpLocks/>
              </p:cNvGrpSpPr>
              <p:nvPr/>
            </p:nvGrpSpPr>
            <p:grpSpPr bwMode="auto">
              <a:xfrm>
                <a:off x="2742" y="1298"/>
                <a:ext cx="1408" cy="2404"/>
                <a:chOff x="3061" y="1660"/>
                <a:chExt cx="1408" cy="2404"/>
              </a:xfrm>
            </p:grpSpPr>
            <p:sp>
              <p:nvSpPr>
                <p:cNvPr id="34865" name="Rectangle 211"/>
                <p:cNvSpPr>
                  <a:spLocks noChangeArrowheads="1"/>
                </p:cNvSpPr>
                <p:nvPr/>
              </p:nvSpPr>
              <p:spPr bwMode="auto">
                <a:xfrm>
                  <a:off x="3061" y="1886"/>
                  <a:ext cx="363" cy="1906"/>
                </a:xfrm>
                <a:prstGeom prst="rect">
                  <a:avLst/>
                </a:prstGeom>
                <a:solidFill>
                  <a:srgbClr val="00FFCC"/>
                </a:solidFill>
                <a:ln w="9525">
                  <a:solidFill>
                    <a:schemeClr val="tx1"/>
                  </a:solidFill>
                  <a:miter lim="800000"/>
                  <a:headEnd/>
                  <a:tailEnd/>
                </a:ln>
              </p:spPr>
              <p:txBody>
                <a:bodyPr wrap="none" anchor="ctr"/>
                <a:lstStyle/>
                <a:p>
                  <a:pPr algn="ctr"/>
                  <a:endParaRPr lang="en-US"/>
                </a:p>
              </p:txBody>
            </p:sp>
            <p:sp>
              <p:nvSpPr>
                <p:cNvPr id="34866" name="Line 212"/>
                <p:cNvSpPr>
                  <a:spLocks noChangeShapeType="1"/>
                </p:cNvSpPr>
                <p:nvPr/>
              </p:nvSpPr>
              <p:spPr bwMode="auto">
                <a:xfrm>
                  <a:off x="3061" y="2204"/>
                  <a:ext cx="363" cy="0"/>
                </a:xfrm>
                <a:prstGeom prst="line">
                  <a:avLst/>
                </a:prstGeom>
                <a:noFill/>
                <a:ln w="9525">
                  <a:solidFill>
                    <a:schemeClr val="tx1"/>
                  </a:solidFill>
                  <a:round/>
                  <a:headEnd/>
                  <a:tailEnd/>
                </a:ln>
              </p:spPr>
              <p:txBody>
                <a:bodyPr/>
                <a:lstStyle/>
                <a:p>
                  <a:endParaRPr lang="en-US"/>
                </a:p>
              </p:txBody>
            </p:sp>
            <p:sp>
              <p:nvSpPr>
                <p:cNvPr id="34867" name="Line 213"/>
                <p:cNvSpPr>
                  <a:spLocks noChangeShapeType="1"/>
                </p:cNvSpPr>
                <p:nvPr/>
              </p:nvSpPr>
              <p:spPr bwMode="auto">
                <a:xfrm>
                  <a:off x="3061" y="2522"/>
                  <a:ext cx="363" cy="0"/>
                </a:xfrm>
                <a:prstGeom prst="line">
                  <a:avLst/>
                </a:prstGeom>
                <a:noFill/>
                <a:ln w="9525">
                  <a:solidFill>
                    <a:schemeClr val="tx1"/>
                  </a:solidFill>
                  <a:round/>
                  <a:headEnd/>
                  <a:tailEnd/>
                </a:ln>
              </p:spPr>
              <p:txBody>
                <a:bodyPr/>
                <a:lstStyle/>
                <a:p>
                  <a:endParaRPr lang="en-US"/>
                </a:p>
              </p:txBody>
            </p:sp>
            <p:sp>
              <p:nvSpPr>
                <p:cNvPr id="34868" name="Line 214"/>
                <p:cNvSpPr>
                  <a:spLocks noChangeShapeType="1"/>
                </p:cNvSpPr>
                <p:nvPr/>
              </p:nvSpPr>
              <p:spPr bwMode="auto">
                <a:xfrm>
                  <a:off x="3061" y="2840"/>
                  <a:ext cx="363" cy="0"/>
                </a:xfrm>
                <a:prstGeom prst="line">
                  <a:avLst/>
                </a:prstGeom>
                <a:noFill/>
                <a:ln w="9525">
                  <a:solidFill>
                    <a:schemeClr val="tx1"/>
                  </a:solidFill>
                  <a:round/>
                  <a:headEnd/>
                  <a:tailEnd/>
                </a:ln>
              </p:spPr>
              <p:txBody>
                <a:bodyPr/>
                <a:lstStyle/>
                <a:p>
                  <a:endParaRPr lang="en-US"/>
                </a:p>
              </p:txBody>
            </p:sp>
            <p:sp>
              <p:nvSpPr>
                <p:cNvPr id="34869" name="Line 216"/>
                <p:cNvSpPr>
                  <a:spLocks noChangeShapeType="1"/>
                </p:cNvSpPr>
                <p:nvPr/>
              </p:nvSpPr>
              <p:spPr bwMode="auto">
                <a:xfrm>
                  <a:off x="3061" y="3476"/>
                  <a:ext cx="363" cy="0"/>
                </a:xfrm>
                <a:prstGeom prst="line">
                  <a:avLst/>
                </a:prstGeom>
                <a:noFill/>
                <a:ln w="9525">
                  <a:solidFill>
                    <a:schemeClr val="tx1"/>
                  </a:solidFill>
                  <a:round/>
                  <a:headEnd/>
                  <a:tailEnd/>
                </a:ln>
              </p:spPr>
              <p:txBody>
                <a:bodyPr/>
                <a:lstStyle/>
                <a:p>
                  <a:endParaRPr lang="en-US"/>
                </a:p>
              </p:txBody>
            </p:sp>
            <p:sp>
              <p:nvSpPr>
                <p:cNvPr id="34870" name="Line 217"/>
                <p:cNvSpPr>
                  <a:spLocks noChangeShapeType="1"/>
                </p:cNvSpPr>
                <p:nvPr/>
              </p:nvSpPr>
              <p:spPr bwMode="auto">
                <a:xfrm flipV="1">
                  <a:off x="3424" y="1660"/>
                  <a:ext cx="0" cy="272"/>
                </a:xfrm>
                <a:prstGeom prst="line">
                  <a:avLst/>
                </a:prstGeom>
                <a:noFill/>
                <a:ln w="9525">
                  <a:solidFill>
                    <a:schemeClr val="tx1"/>
                  </a:solidFill>
                  <a:prstDash val="dash"/>
                  <a:round/>
                  <a:headEnd/>
                  <a:tailEnd/>
                </a:ln>
              </p:spPr>
              <p:txBody>
                <a:bodyPr/>
                <a:lstStyle/>
                <a:p>
                  <a:endParaRPr lang="en-US"/>
                </a:p>
              </p:txBody>
            </p:sp>
            <p:sp>
              <p:nvSpPr>
                <p:cNvPr id="34871" name="Line 218"/>
                <p:cNvSpPr>
                  <a:spLocks noChangeShapeType="1"/>
                </p:cNvSpPr>
                <p:nvPr/>
              </p:nvSpPr>
              <p:spPr bwMode="auto">
                <a:xfrm flipV="1">
                  <a:off x="3061" y="1660"/>
                  <a:ext cx="0" cy="272"/>
                </a:xfrm>
                <a:prstGeom prst="line">
                  <a:avLst/>
                </a:prstGeom>
                <a:noFill/>
                <a:ln w="9525">
                  <a:solidFill>
                    <a:schemeClr val="tx1"/>
                  </a:solidFill>
                  <a:prstDash val="dash"/>
                  <a:round/>
                  <a:headEnd/>
                  <a:tailEnd/>
                </a:ln>
              </p:spPr>
              <p:txBody>
                <a:bodyPr/>
                <a:lstStyle/>
                <a:p>
                  <a:endParaRPr lang="en-US"/>
                </a:p>
              </p:txBody>
            </p:sp>
            <p:sp>
              <p:nvSpPr>
                <p:cNvPr id="34872" name="Line 219"/>
                <p:cNvSpPr>
                  <a:spLocks noChangeShapeType="1"/>
                </p:cNvSpPr>
                <p:nvPr/>
              </p:nvSpPr>
              <p:spPr bwMode="auto">
                <a:xfrm flipV="1">
                  <a:off x="3061" y="3792"/>
                  <a:ext cx="0" cy="272"/>
                </a:xfrm>
                <a:prstGeom prst="line">
                  <a:avLst/>
                </a:prstGeom>
                <a:noFill/>
                <a:ln w="9525">
                  <a:solidFill>
                    <a:schemeClr val="tx1"/>
                  </a:solidFill>
                  <a:prstDash val="dash"/>
                  <a:round/>
                  <a:headEnd/>
                  <a:tailEnd/>
                </a:ln>
              </p:spPr>
              <p:txBody>
                <a:bodyPr/>
                <a:lstStyle/>
                <a:p>
                  <a:endParaRPr lang="en-US"/>
                </a:p>
              </p:txBody>
            </p:sp>
            <p:sp>
              <p:nvSpPr>
                <p:cNvPr id="34873" name="Line 220"/>
                <p:cNvSpPr>
                  <a:spLocks noChangeShapeType="1"/>
                </p:cNvSpPr>
                <p:nvPr/>
              </p:nvSpPr>
              <p:spPr bwMode="auto">
                <a:xfrm flipV="1">
                  <a:off x="3424" y="3792"/>
                  <a:ext cx="0" cy="272"/>
                </a:xfrm>
                <a:prstGeom prst="line">
                  <a:avLst/>
                </a:prstGeom>
                <a:noFill/>
                <a:ln w="9525">
                  <a:solidFill>
                    <a:schemeClr val="tx1"/>
                  </a:solidFill>
                  <a:prstDash val="dash"/>
                  <a:round/>
                  <a:headEnd/>
                  <a:tailEnd/>
                </a:ln>
              </p:spPr>
              <p:txBody>
                <a:bodyPr/>
                <a:lstStyle/>
                <a:p>
                  <a:endParaRPr lang="en-US"/>
                </a:p>
              </p:txBody>
            </p:sp>
            <p:grpSp>
              <p:nvGrpSpPr>
                <p:cNvPr id="34874" name="Group 224"/>
                <p:cNvGrpSpPr>
                  <a:grpSpLocks/>
                </p:cNvGrpSpPr>
                <p:nvPr/>
              </p:nvGrpSpPr>
              <p:grpSpPr bwMode="auto">
                <a:xfrm>
                  <a:off x="3560" y="1886"/>
                  <a:ext cx="908" cy="324"/>
                  <a:chOff x="884" y="1207"/>
                  <a:chExt cx="908" cy="324"/>
                </a:xfrm>
              </p:grpSpPr>
              <p:sp>
                <p:nvSpPr>
                  <p:cNvPr id="34898" name="Rectangle 22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899" name="Line 22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4875" name="Group 232"/>
                <p:cNvGrpSpPr>
                  <a:grpSpLocks/>
                </p:cNvGrpSpPr>
                <p:nvPr/>
              </p:nvGrpSpPr>
              <p:grpSpPr bwMode="auto">
                <a:xfrm>
                  <a:off x="3560" y="2205"/>
                  <a:ext cx="908" cy="336"/>
                  <a:chOff x="884" y="1207"/>
                  <a:chExt cx="908" cy="324"/>
                </a:xfrm>
              </p:grpSpPr>
              <p:sp>
                <p:nvSpPr>
                  <p:cNvPr id="34896" name="Rectangle 233"/>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V#+1   0 </a:t>
                    </a:r>
                  </a:p>
                </p:txBody>
              </p:sp>
              <p:sp>
                <p:nvSpPr>
                  <p:cNvPr id="34897" name="Line 234"/>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4876" name="Group 235"/>
                <p:cNvGrpSpPr>
                  <a:grpSpLocks/>
                </p:cNvGrpSpPr>
                <p:nvPr/>
              </p:nvGrpSpPr>
              <p:grpSpPr bwMode="auto">
                <a:xfrm>
                  <a:off x="3560" y="2532"/>
                  <a:ext cx="908" cy="340"/>
                  <a:chOff x="884" y="1207"/>
                  <a:chExt cx="908" cy="324"/>
                </a:xfrm>
              </p:grpSpPr>
              <p:sp>
                <p:nvSpPr>
                  <p:cNvPr id="34894" name="Rectangle 236"/>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895" name="Line 237"/>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4877" name="Group 238"/>
                <p:cNvGrpSpPr>
                  <a:grpSpLocks/>
                </p:cNvGrpSpPr>
                <p:nvPr/>
              </p:nvGrpSpPr>
              <p:grpSpPr bwMode="auto">
                <a:xfrm>
                  <a:off x="3560" y="2861"/>
                  <a:ext cx="908" cy="324"/>
                  <a:chOff x="884" y="1207"/>
                  <a:chExt cx="908" cy="324"/>
                </a:xfrm>
              </p:grpSpPr>
              <p:sp>
                <p:nvSpPr>
                  <p:cNvPr id="34892" name="Rectangle 239"/>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893" name="Line 240"/>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4878" name="Group 241"/>
                <p:cNvGrpSpPr>
                  <a:grpSpLocks/>
                </p:cNvGrpSpPr>
                <p:nvPr/>
              </p:nvGrpSpPr>
              <p:grpSpPr bwMode="auto">
                <a:xfrm>
                  <a:off x="3560" y="3177"/>
                  <a:ext cx="908" cy="315"/>
                  <a:chOff x="884" y="1207"/>
                  <a:chExt cx="908" cy="324"/>
                </a:xfrm>
              </p:grpSpPr>
              <p:sp>
                <p:nvSpPr>
                  <p:cNvPr id="34890" name="Rectangle 242"/>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891" name="Line 243"/>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4879" name="Group 244"/>
                <p:cNvGrpSpPr>
                  <a:grpSpLocks/>
                </p:cNvGrpSpPr>
                <p:nvPr/>
              </p:nvGrpSpPr>
              <p:grpSpPr bwMode="auto">
                <a:xfrm>
                  <a:off x="3561" y="3486"/>
                  <a:ext cx="908" cy="315"/>
                  <a:chOff x="884" y="1207"/>
                  <a:chExt cx="908" cy="324"/>
                </a:xfrm>
              </p:grpSpPr>
              <p:sp>
                <p:nvSpPr>
                  <p:cNvPr id="34888" name="Rectangle 24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889" name="Line 24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4880" name="Line 254"/>
                <p:cNvSpPr>
                  <a:spLocks noChangeShapeType="1"/>
                </p:cNvSpPr>
                <p:nvPr/>
              </p:nvSpPr>
              <p:spPr bwMode="auto">
                <a:xfrm>
                  <a:off x="3061" y="3183"/>
                  <a:ext cx="363" cy="0"/>
                </a:xfrm>
                <a:prstGeom prst="line">
                  <a:avLst/>
                </a:prstGeom>
                <a:noFill/>
                <a:ln w="9525">
                  <a:solidFill>
                    <a:schemeClr val="tx1"/>
                  </a:solidFill>
                  <a:round/>
                  <a:headEnd/>
                  <a:tailEnd/>
                </a:ln>
              </p:spPr>
              <p:txBody>
                <a:bodyPr/>
                <a:lstStyle/>
                <a:p>
                  <a:endParaRPr lang="en-US"/>
                </a:p>
              </p:txBody>
            </p:sp>
            <p:grpSp>
              <p:nvGrpSpPr>
                <p:cNvPr id="34881" name="Group 255"/>
                <p:cNvGrpSpPr>
                  <a:grpSpLocks/>
                </p:cNvGrpSpPr>
                <p:nvPr/>
              </p:nvGrpSpPr>
              <p:grpSpPr bwMode="auto">
                <a:xfrm>
                  <a:off x="3560" y="2851"/>
                  <a:ext cx="908" cy="351"/>
                  <a:chOff x="884" y="1207"/>
                  <a:chExt cx="908" cy="324"/>
                </a:xfrm>
              </p:grpSpPr>
              <p:sp>
                <p:nvSpPr>
                  <p:cNvPr id="34886" name="Rectangle 256"/>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V#+1   0 </a:t>
                    </a:r>
                  </a:p>
                </p:txBody>
              </p:sp>
              <p:sp>
                <p:nvSpPr>
                  <p:cNvPr id="34887" name="Line 257"/>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4882" name="Line 264"/>
                <p:cNvSpPr>
                  <a:spLocks noChangeShapeType="1"/>
                </p:cNvSpPr>
                <p:nvPr/>
              </p:nvSpPr>
              <p:spPr bwMode="auto">
                <a:xfrm>
                  <a:off x="3061" y="3792"/>
                  <a:ext cx="363" cy="0"/>
                </a:xfrm>
                <a:prstGeom prst="line">
                  <a:avLst/>
                </a:prstGeom>
                <a:noFill/>
                <a:ln w="9525">
                  <a:solidFill>
                    <a:schemeClr val="tx1"/>
                  </a:solidFill>
                  <a:round/>
                  <a:headEnd/>
                  <a:tailEnd/>
                </a:ln>
              </p:spPr>
              <p:txBody>
                <a:bodyPr/>
                <a:lstStyle/>
                <a:p>
                  <a:endParaRPr lang="en-US"/>
                </a:p>
              </p:txBody>
            </p:sp>
            <p:grpSp>
              <p:nvGrpSpPr>
                <p:cNvPr id="34883" name="Group 266"/>
                <p:cNvGrpSpPr>
                  <a:grpSpLocks/>
                </p:cNvGrpSpPr>
                <p:nvPr/>
              </p:nvGrpSpPr>
              <p:grpSpPr bwMode="auto">
                <a:xfrm>
                  <a:off x="3560" y="3474"/>
                  <a:ext cx="908" cy="324"/>
                  <a:chOff x="884" y="1207"/>
                  <a:chExt cx="908" cy="324"/>
                </a:xfrm>
              </p:grpSpPr>
              <p:sp>
                <p:nvSpPr>
                  <p:cNvPr id="34884" name="Rectangle 267"/>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4885" name="Line 268"/>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grpSp>
        <p:sp>
          <p:nvSpPr>
            <p:cNvPr id="34861" name="Text Box 297"/>
            <p:cNvSpPr txBox="1">
              <a:spLocks noChangeArrowheads="1"/>
            </p:cNvSpPr>
            <p:nvPr/>
          </p:nvSpPr>
          <p:spPr bwMode="auto">
            <a:xfrm>
              <a:off x="395" y="1861"/>
              <a:ext cx="244" cy="288"/>
            </a:xfrm>
            <a:prstGeom prst="rect">
              <a:avLst/>
            </a:prstGeom>
            <a:noFill/>
            <a:ln w="9525">
              <a:noFill/>
              <a:miter lim="800000"/>
              <a:headEnd/>
              <a:tailEnd/>
            </a:ln>
          </p:spPr>
          <p:txBody>
            <a:bodyPr wrap="none">
              <a:spAutoFit/>
            </a:bodyPr>
            <a:lstStyle/>
            <a:p>
              <a:r>
                <a:rPr lang="en-US" b="1"/>
                <a:t>X</a:t>
              </a:r>
            </a:p>
          </p:txBody>
        </p:sp>
        <p:sp>
          <p:nvSpPr>
            <p:cNvPr id="34862" name="Text Box 298"/>
            <p:cNvSpPr txBox="1">
              <a:spLocks noChangeArrowheads="1"/>
            </p:cNvSpPr>
            <p:nvPr/>
          </p:nvSpPr>
          <p:spPr bwMode="auto">
            <a:xfrm>
              <a:off x="385" y="2496"/>
              <a:ext cx="244" cy="288"/>
            </a:xfrm>
            <a:prstGeom prst="rect">
              <a:avLst/>
            </a:prstGeom>
            <a:noFill/>
            <a:ln w="9525">
              <a:noFill/>
              <a:miter lim="800000"/>
              <a:headEnd/>
              <a:tailEnd/>
            </a:ln>
          </p:spPr>
          <p:txBody>
            <a:bodyPr wrap="none">
              <a:spAutoFit/>
            </a:bodyPr>
            <a:lstStyle/>
            <a:p>
              <a:r>
                <a:rPr lang="en-US" b="1"/>
                <a:t>Y</a:t>
              </a:r>
            </a:p>
          </p:txBody>
        </p:sp>
      </p:grpSp>
      <p:sp>
        <p:nvSpPr>
          <p:cNvPr id="57685" name="Text Box 341"/>
          <p:cNvSpPr txBox="1">
            <a:spLocks noChangeArrowheads="1"/>
          </p:cNvSpPr>
          <p:nvPr/>
        </p:nvSpPr>
        <p:spPr bwMode="auto">
          <a:xfrm>
            <a:off x="3635375" y="5300663"/>
            <a:ext cx="4686300" cy="831850"/>
          </a:xfrm>
          <a:prstGeom prst="rect">
            <a:avLst/>
          </a:prstGeom>
          <a:solidFill>
            <a:srgbClr val="FFCC00"/>
          </a:solidFill>
          <a:ln w="9525">
            <a:solidFill>
              <a:schemeClr val="tx1"/>
            </a:solidFill>
            <a:miter lim="800000"/>
            <a:headEnd/>
            <a:tailEnd/>
          </a:ln>
        </p:spPr>
        <p:txBody>
          <a:bodyPr wrap="none">
            <a:spAutoFit/>
          </a:bodyPr>
          <a:lstStyle/>
          <a:p>
            <a:r>
              <a:rPr lang="en-US">
                <a:solidFill>
                  <a:schemeClr val="accent2"/>
                </a:solidFill>
              </a:rPr>
              <a:t>Quick read of values freshly </a:t>
            </a:r>
          </a:p>
          <a:p>
            <a:r>
              <a:rPr lang="en-US">
                <a:solidFill>
                  <a:schemeClr val="accent2"/>
                </a:solidFill>
              </a:rPr>
              <a:t>written by the reading transaction</a:t>
            </a:r>
          </a:p>
        </p:txBody>
      </p:sp>
      <p:sp>
        <p:nvSpPr>
          <p:cNvPr id="133" name="Rounded Rectangular Callout 132"/>
          <p:cNvSpPr>
            <a:spLocks noChangeArrowheads="1"/>
          </p:cNvSpPr>
          <p:nvPr/>
        </p:nvSpPr>
        <p:spPr bwMode="auto">
          <a:xfrm>
            <a:off x="3071813" y="2000250"/>
            <a:ext cx="5715000" cy="428625"/>
          </a:xfrm>
          <a:prstGeom prst="wedgeRoundRectCallout">
            <a:avLst>
              <a:gd name="adj1" fmla="val -1532"/>
              <a:gd name="adj2" fmla="val 140384"/>
              <a:gd name="adj3" fmla="val 16667"/>
            </a:avLst>
          </a:prstGeom>
          <a:solidFill>
            <a:srgbClr val="CCFF66"/>
          </a:solidFill>
          <a:ln w="9525" algn="ctr">
            <a:solidFill>
              <a:schemeClr val="tx1"/>
            </a:solidFill>
            <a:round/>
            <a:headEnd/>
            <a:tailEnd/>
          </a:ln>
        </p:spPr>
        <p:txBody>
          <a:bodyPr/>
          <a:lstStyle/>
          <a:p>
            <a:r>
              <a:rPr lang="en-US" sz="2000"/>
              <a:t>Blue code does not change memory, red does </a:t>
            </a:r>
          </a:p>
          <a:p>
            <a:endParaRPr 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4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5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75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1" grpId="0" animBg="1"/>
      <p:bldP spid="57432" grpId="0" animBg="1"/>
      <p:bldP spid="57516" grpId="0" animBg="1"/>
      <p:bldP spid="57523" grpId="0" animBg="1"/>
      <p:bldP spid="57685" grpId="0" animBg="1"/>
      <p:bldP spid="133" grpId="0" animBg="1"/>
      <p:bldP spid="13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3850" y="260350"/>
            <a:ext cx="8496300" cy="1143000"/>
          </a:xfrm>
        </p:spPr>
        <p:txBody>
          <a:bodyPr/>
          <a:lstStyle/>
          <a:p>
            <a:r>
              <a:rPr lang="en-US" sz="4000" smtClean="0"/>
              <a:t>Commit Time Locking (Write Log)</a:t>
            </a:r>
          </a:p>
        </p:txBody>
      </p:sp>
      <p:sp>
        <p:nvSpPr>
          <p:cNvPr id="35843" name="Rectangle 3"/>
          <p:cNvSpPr>
            <a:spLocks noChangeArrowheads="1"/>
          </p:cNvSpPr>
          <p:nvPr/>
        </p:nvSpPr>
        <p:spPr bwMode="auto">
          <a:xfrm>
            <a:off x="539750" y="2419350"/>
            <a:ext cx="576263" cy="3025775"/>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35844" name="Line 4"/>
          <p:cNvSpPr>
            <a:spLocks noChangeShapeType="1"/>
          </p:cNvSpPr>
          <p:nvPr/>
        </p:nvSpPr>
        <p:spPr bwMode="auto">
          <a:xfrm>
            <a:off x="539750" y="2924175"/>
            <a:ext cx="576263" cy="0"/>
          </a:xfrm>
          <a:prstGeom prst="line">
            <a:avLst/>
          </a:prstGeom>
          <a:noFill/>
          <a:ln w="9525">
            <a:solidFill>
              <a:schemeClr val="tx1"/>
            </a:solidFill>
            <a:round/>
            <a:headEnd/>
            <a:tailEnd/>
          </a:ln>
        </p:spPr>
        <p:txBody>
          <a:bodyPr/>
          <a:lstStyle/>
          <a:p>
            <a:endParaRPr lang="en-US"/>
          </a:p>
        </p:txBody>
      </p:sp>
      <p:sp>
        <p:nvSpPr>
          <p:cNvPr id="35845" name="Line 5"/>
          <p:cNvSpPr>
            <a:spLocks noChangeShapeType="1"/>
          </p:cNvSpPr>
          <p:nvPr/>
        </p:nvSpPr>
        <p:spPr bwMode="auto">
          <a:xfrm>
            <a:off x="539750" y="3429000"/>
            <a:ext cx="576263" cy="0"/>
          </a:xfrm>
          <a:prstGeom prst="line">
            <a:avLst/>
          </a:prstGeom>
          <a:noFill/>
          <a:ln w="9525">
            <a:solidFill>
              <a:schemeClr val="tx1"/>
            </a:solidFill>
            <a:round/>
            <a:headEnd/>
            <a:tailEnd/>
          </a:ln>
        </p:spPr>
        <p:txBody>
          <a:bodyPr/>
          <a:lstStyle/>
          <a:p>
            <a:endParaRPr lang="en-US"/>
          </a:p>
        </p:txBody>
      </p:sp>
      <p:sp>
        <p:nvSpPr>
          <p:cNvPr id="35846" name="Line 7"/>
          <p:cNvSpPr>
            <a:spLocks noChangeShapeType="1"/>
          </p:cNvSpPr>
          <p:nvPr/>
        </p:nvSpPr>
        <p:spPr bwMode="auto">
          <a:xfrm>
            <a:off x="539750" y="4438650"/>
            <a:ext cx="576263" cy="0"/>
          </a:xfrm>
          <a:prstGeom prst="line">
            <a:avLst/>
          </a:prstGeom>
          <a:noFill/>
          <a:ln w="9525">
            <a:solidFill>
              <a:schemeClr val="tx1"/>
            </a:solidFill>
            <a:round/>
            <a:headEnd/>
            <a:tailEnd/>
          </a:ln>
        </p:spPr>
        <p:txBody>
          <a:bodyPr/>
          <a:lstStyle/>
          <a:p>
            <a:endParaRPr lang="en-US"/>
          </a:p>
        </p:txBody>
      </p:sp>
      <p:sp>
        <p:nvSpPr>
          <p:cNvPr id="35847" name="Line 8"/>
          <p:cNvSpPr>
            <a:spLocks noChangeShapeType="1"/>
          </p:cNvSpPr>
          <p:nvPr/>
        </p:nvSpPr>
        <p:spPr bwMode="auto">
          <a:xfrm>
            <a:off x="539750" y="4943475"/>
            <a:ext cx="576263" cy="0"/>
          </a:xfrm>
          <a:prstGeom prst="line">
            <a:avLst/>
          </a:prstGeom>
          <a:noFill/>
          <a:ln w="9525">
            <a:solidFill>
              <a:schemeClr val="tx1"/>
            </a:solidFill>
            <a:round/>
            <a:headEnd/>
            <a:tailEnd/>
          </a:ln>
        </p:spPr>
        <p:txBody>
          <a:bodyPr/>
          <a:lstStyle/>
          <a:p>
            <a:endParaRPr lang="en-US"/>
          </a:p>
        </p:txBody>
      </p:sp>
      <p:sp>
        <p:nvSpPr>
          <p:cNvPr id="35848" name="Line 9"/>
          <p:cNvSpPr>
            <a:spLocks noChangeShapeType="1"/>
          </p:cNvSpPr>
          <p:nvPr/>
        </p:nvSpPr>
        <p:spPr bwMode="auto">
          <a:xfrm flipV="1">
            <a:off x="1116013" y="2060575"/>
            <a:ext cx="0" cy="431800"/>
          </a:xfrm>
          <a:prstGeom prst="line">
            <a:avLst/>
          </a:prstGeom>
          <a:noFill/>
          <a:ln w="9525">
            <a:solidFill>
              <a:schemeClr val="tx1"/>
            </a:solidFill>
            <a:prstDash val="dash"/>
            <a:round/>
            <a:headEnd/>
            <a:tailEnd/>
          </a:ln>
        </p:spPr>
        <p:txBody>
          <a:bodyPr/>
          <a:lstStyle/>
          <a:p>
            <a:endParaRPr lang="en-US"/>
          </a:p>
        </p:txBody>
      </p:sp>
      <p:sp>
        <p:nvSpPr>
          <p:cNvPr id="35849" name="Line 10"/>
          <p:cNvSpPr>
            <a:spLocks noChangeShapeType="1"/>
          </p:cNvSpPr>
          <p:nvPr/>
        </p:nvSpPr>
        <p:spPr bwMode="auto">
          <a:xfrm flipV="1">
            <a:off x="539750" y="2060575"/>
            <a:ext cx="0" cy="431800"/>
          </a:xfrm>
          <a:prstGeom prst="line">
            <a:avLst/>
          </a:prstGeom>
          <a:noFill/>
          <a:ln w="9525">
            <a:solidFill>
              <a:schemeClr val="tx1"/>
            </a:solidFill>
            <a:prstDash val="dash"/>
            <a:round/>
            <a:headEnd/>
            <a:tailEnd/>
          </a:ln>
        </p:spPr>
        <p:txBody>
          <a:bodyPr/>
          <a:lstStyle/>
          <a:p>
            <a:endParaRPr lang="en-US"/>
          </a:p>
        </p:txBody>
      </p:sp>
      <p:sp>
        <p:nvSpPr>
          <p:cNvPr id="35850" name="Line 11"/>
          <p:cNvSpPr>
            <a:spLocks noChangeShapeType="1"/>
          </p:cNvSpPr>
          <p:nvPr/>
        </p:nvSpPr>
        <p:spPr bwMode="auto">
          <a:xfrm flipV="1">
            <a:off x="539750" y="5445125"/>
            <a:ext cx="0" cy="431800"/>
          </a:xfrm>
          <a:prstGeom prst="line">
            <a:avLst/>
          </a:prstGeom>
          <a:noFill/>
          <a:ln w="9525">
            <a:solidFill>
              <a:schemeClr val="tx1"/>
            </a:solidFill>
            <a:prstDash val="dash"/>
            <a:round/>
            <a:headEnd/>
            <a:tailEnd/>
          </a:ln>
        </p:spPr>
        <p:txBody>
          <a:bodyPr/>
          <a:lstStyle/>
          <a:p>
            <a:endParaRPr lang="en-US"/>
          </a:p>
        </p:txBody>
      </p:sp>
      <p:sp>
        <p:nvSpPr>
          <p:cNvPr id="35851" name="Line 12"/>
          <p:cNvSpPr>
            <a:spLocks noChangeShapeType="1"/>
          </p:cNvSpPr>
          <p:nvPr/>
        </p:nvSpPr>
        <p:spPr bwMode="auto">
          <a:xfrm flipV="1">
            <a:off x="1116013" y="5445125"/>
            <a:ext cx="0" cy="431800"/>
          </a:xfrm>
          <a:prstGeom prst="line">
            <a:avLst/>
          </a:prstGeom>
          <a:noFill/>
          <a:ln w="9525">
            <a:solidFill>
              <a:schemeClr val="tx1"/>
            </a:solidFill>
            <a:prstDash val="dash"/>
            <a:round/>
            <a:headEnd/>
            <a:tailEnd/>
          </a:ln>
        </p:spPr>
        <p:txBody>
          <a:bodyPr/>
          <a:lstStyle/>
          <a:p>
            <a:endParaRPr lang="en-US"/>
          </a:p>
        </p:txBody>
      </p:sp>
      <p:sp>
        <p:nvSpPr>
          <p:cNvPr id="35852" name="Text Box 13"/>
          <p:cNvSpPr txBox="1">
            <a:spLocks noChangeArrowheads="1"/>
          </p:cNvSpPr>
          <p:nvPr/>
        </p:nvSpPr>
        <p:spPr bwMode="auto">
          <a:xfrm>
            <a:off x="3276600" y="2492375"/>
            <a:ext cx="5491163" cy="2678113"/>
          </a:xfrm>
          <a:prstGeom prst="rect">
            <a:avLst/>
          </a:prstGeom>
          <a:noFill/>
          <a:ln w="9525">
            <a:noFill/>
            <a:miter lim="800000"/>
            <a:headEnd/>
            <a:tailEnd/>
          </a:ln>
        </p:spPr>
        <p:txBody>
          <a:bodyPr wrap="none">
            <a:spAutoFit/>
          </a:bodyPr>
          <a:lstStyle/>
          <a:p>
            <a:pPr marL="457200" indent="-457200">
              <a:buFontTx/>
              <a:buAutoNum type="arabicPeriod"/>
            </a:pPr>
            <a:r>
              <a:rPr lang="en-US" u="sng">
                <a:solidFill>
                  <a:schemeClr val="accent2"/>
                </a:solidFill>
              </a:rPr>
              <a:t>To Read</a:t>
            </a:r>
            <a:r>
              <a:rPr lang="en-US">
                <a:solidFill>
                  <a:schemeClr val="accent2"/>
                </a:solidFill>
              </a:rPr>
              <a:t>: load lock + location</a:t>
            </a:r>
          </a:p>
          <a:p>
            <a:pPr marL="457200" indent="-457200">
              <a:buFontTx/>
              <a:buAutoNum type="arabicPeriod"/>
            </a:pPr>
            <a:r>
              <a:rPr lang="en-US">
                <a:solidFill>
                  <a:schemeClr val="accent2"/>
                </a:solidFill>
              </a:rPr>
              <a:t>Location in write-set? (Bloom Filter)</a:t>
            </a:r>
          </a:p>
          <a:p>
            <a:pPr marL="457200" indent="-457200">
              <a:buFontTx/>
              <a:buAutoNum type="arabicPeriod"/>
            </a:pPr>
            <a:r>
              <a:rPr lang="en-US">
                <a:solidFill>
                  <a:schemeClr val="accent2"/>
                </a:solidFill>
              </a:rPr>
              <a:t>Check unlocked add to Read-Set</a:t>
            </a:r>
          </a:p>
          <a:p>
            <a:pPr marL="457200" indent="-457200">
              <a:buFontTx/>
              <a:buAutoNum type="arabicPeriod"/>
            </a:pPr>
            <a:r>
              <a:rPr lang="en-US" u="sng">
                <a:solidFill>
                  <a:schemeClr val="accent2"/>
                </a:solidFill>
              </a:rPr>
              <a:t>To Write</a:t>
            </a:r>
            <a:r>
              <a:rPr lang="en-US">
                <a:solidFill>
                  <a:schemeClr val="accent2"/>
                </a:solidFill>
              </a:rPr>
              <a:t>: add value to write set</a:t>
            </a:r>
          </a:p>
          <a:p>
            <a:pPr marL="457200" indent="-457200">
              <a:buFontTx/>
              <a:buAutoNum type="arabicPeriod"/>
            </a:pPr>
            <a:r>
              <a:rPr lang="en-US">
                <a:solidFill>
                  <a:srgbClr val="FF0000"/>
                </a:solidFill>
              </a:rPr>
              <a:t>Acquire Locks</a:t>
            </a:r>
          </a:p>
          <a:p>
            <a:pPr marL="457200" indent="-457200">
              <a:buFontTx/>
              <a:buAutoNum type="arabicPeriod"/>
            </a:pPr>
            <a:r>
              <a:rPr lang="en-US" u="sng">
                <a:solidFill>
                  <a:schemeClr val="accent2"/>
                </a:solidFill>
              </a:rPr>
              <a:t>Validate</a:t>
            </a:r>
            <a:r>
              <a:rPr lang="en-US">
                <a:solidFill>
                  <a:schemeClr val="accent2"/>
                </a:solidFill>
              </a:rPr>
              <a:t> read/write v#’s unchanged</a:t>
            </a:r>
          </a:p>
          <a:p>
            <a:pPr marL="457200" indent="-457200">
              <a:buFontTx/>
              <a:buAutoNum type="arabicPeriod"/>
            </a:pPr>
            <a:r>
              <a:rPr lang="en-US">
                <a:solidFill>
                  <a:srgbClr val="FF0000"/>
                </a:solidFill>
              </a:rPr>
              <a:t>Release each lock with v#+1</a:t>
            </a:r>
            <a:endParaRPr lang="en-US">
              <a:solidFill>
                <a:schemeClr val="accent2"/>
              </a:solidFill>
            </a:endParaRPr>
          </a:p>
        </p:txBody>
      </p:sp>
      <p:sp>
        <p:nvSpPr>
          <p:cNvPr id="35853" name="Line 15"/>
          <p:cNvSpPr>
            <a:spLocks noChangeShapeType="1"/>
          </p:cNvSpPr>
          <p:nvPr/>
        </p:nvSpPr>
        <p:spPr bwMode="auto">
          <a:xfrm>
            <a:off x="539750" y="4930775"/>
            <a:ext cx="576263" cy="0"/>
          </a:xfrm>
          <a:prstGeom prst="line">
            <a:avLst/>
          </a:prstGeom>
          <a:noFill/>
          <a:ln w="9525">
            <a:solidFill>
              <a:schemeClr val="tx1"/>
            </a:solidFill>
            <a:round/>
            <a:headEnd/>
            <a:tailEnd/>
          </a:ln>
        </p:spPr>
        <p:txBody>
          <a:bodyPr/>
          <a:lstStyle/>
          <a:p>
            <a:endParaRPr lang="en-US"/>
          </a:p>
        </p:txBody>
      </p:sp>
      <p:sp>
        <p:nvSpPr>
          <p:cNvPr id="58384" name="Rectangle 16"/>
          <p:cNvSpPr>
            <a:spLocks noChangeArrowheads="1"/>
          </p:cNvSpPr>
          <p:nvPr/>
        </p:nvSpPr>
        <p:spPr bwMode="auto">
          <a:xfrm>
            <a:off x="539750" y="2420938"/>
            <a:ext cx="576263"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35855" name="Group 17"/>
          <p:cNvGrpSpPr>
            <a:grpSpLocks/>
          </p:cNvGrpSpPr>
          <p:nvPr/>
        </p:nvGrpSpPr>
        <p:grpSpPr bwMode="auto">
          <a:xfrm>
            <a:off x="1331913" y="2419350"/>
            <a:ext cx="1441450" cy="514350"/>
            <a:chOff x="884" y="1207"/>
            <a:chExt cx="908" cy="324"/>
          </a:xfrm>
        </p:grpSpPr>
        <p:sp>
          <p:nvSpPr>
            <p:cNvPr id="35993" name="Rectangle 18"/>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94" name="Line 1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 name="Group 20"/>
          <p:cNvGrpSpPr>
            <a:grpSpLocks/>
          </p:cNvGrpSpPr>
          <p:nvPr/>
        </p:nvGrpSpPr>
        <p:grpSpPr bwMode="auto">
          <a:xfrm>
            <a:off x="1331913" y="2419350"/>
            <a:ext cx="1447800" cy="514350"/>
            <a:chOff x="835" y="1207"/>
            <a:chExt cx="912" cy="324"/>
          </a:xfrm>
        </p:grpSpPr>
        <p:grpSp>
          <p:nvGrpSpPr>
            <p:cNvPr id="35989" name="Group 21"/>
            <p:cNvGrpSpPr>
              <a:grpSpLocks/>
            </p:cNvGrpSpPr>
            <p:nvPr/>
          </p:nvGrpSpPr>
          <p:grpSpPr bwMode="auto">
            <a:xfrm>
              <a:off x="839" y="1207"/>
              <a:ext cx="908" cy="324"/>
              <a:chOff x="884" y="1207"/>
              <a:chExt cx="908" cy="324"/>
            </a:xfrm>
          </p:grpSpPr>
          <p:sp>
            <p:nvSpPr>
              <p:cNvPr id="35991" name="Rectangle 22"/>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92" name="Line 23"/>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5990" name="Rectangle 24"/>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35857" name="Group 25"/>
          <p:cNvGrpSpPr>
            <a:grpSpLocks/>
          </p:cNvGrpSpPr>
          <p:nvPr/>
        </p:nvGrpSpPr>
        <p:grpSpPr bwMode="auto">
          <a:xfrm>
            <a:off x="1331913" y="2944813"/>
            <a:ext cx="1441450" cy="514350"/>
            <a:chOff x="884" y="1207"/>
            <a:chExt cx="908" cy="324"/>
          </a:xfrm>
        </p:grpSpPr>
        <p:sp>
          <p:nvSpPr>
            <p:cNvPr id="35987" name="Rectangle 26"/>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88" name="Line 27"/>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5858" name="Group 28"/>
          <p:cNvGrpSpPr>
            <a:grpSpLocks/>
          </p:cNvGrpSpPr>
          <p:nvPr/>
        </p:nvGrpSpPr>
        <p:grpSpPr bwMode="auto">
          <a:xfrm>
            <a:off x="1331913" y="3470275"/>
            <a:ext cx="1441450" cy="514350"/>
            <a:chOff x="884" y="1207"/>
            <a:chExt cx="908" cy="324"/>
          </a:xfrm>
        </p:grpSpPr>
        <p:sp>
          <p:nvSpPr>
            <p:cNvPr id="35985" name="Rectangle 29"/>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86" name="Line 30"/>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5859" name="Group 31"/>
          <p:cNvGrpSpPr>
            <a:grpSpLocks/>
          </p:cNvGrpSpPr>
          <p:nvPr/>
        </p:nvGrpSpPr>
        <p:grpSpPr bwMode="auto">
          <a:xfrm>
            <a:off x="1331913" y="3967163"/>
            <a:ext cx="1441450" cy="514350"/>
            <a:chOff x="884" y="1207"/>
            <a:chExt cx="908" cy="324"/>
          </a:xfrm>
        </p:grpSpPr>
        <p:sp>
          <p:nvSpPr>
            <p:cNvPr id="35983" name="Rectangle 32"/>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84" name="Line 33"/>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5860" name="Group 34"/>
          <p:cNvGrpSpPr>
            <a:grpSpLocks/>
          </p:cNvGrpSpPr>
          <p:nvPr/>
        </p:nvGrpSpPr>
        <p:grpSpPr bwMode="auto">
          <a:xfrm>
            <a:off x="1331913" y="4468813"/>
            <a:ext cx="1441450" cy="500062"/>
            <a:chOff x="884" y="1207"/>
            <a:chExt cx="908" cy="324"/>
          </a:xfrm>
        </p:grpSpPr>
        <p:sp>
          <p:nvSpPr>
            <p:cNvPr id="35981" name="Rectangle 3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82" name="Line 3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5861" name="Group 37"/>
          <p:cNvGrpSpPr>
            <a:grpSpLocks/>
          </p:cNvGrpSpPr>
          <p:nvPr/>
        </p:nvGrpSpPr>
        <p:grpSpPr bwMode="auto">
          <a:xfrm>
            <a:off x="1333500" y="4959350"/>
            <a:ext cx="1441450" cy="500063"/>
            <a:chOff x="884" y="1207"/>
            <a:chExt cx="908" cy="324"/>
          </a:xfrm>
        </p:grpSpPr>
        <p:sp>
          <p:nvSpPr>
            <p:cNvPr id="35979" name="Rectangle 38"/>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80" name="Line 3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10" name="Group 41"/>
          <p:cNvGrpSpPr>
            <a:grpSpLocks/>
          </p:cNvGrpSpPr>
          <p:nvPr/>
        </p:nvGrpSpPr>
        <p:grpSpPr bwMode="auto">
          <a:xfrm>
            <a:off x="1331913" y="2944813"/>
            <a:ext cx="1447800" cy="514350"/>
            <a:chOff x="835" y="1207"/>
            <a:chExt cx="912" cy="324"/>
          </a:xfrm>
        </p:grpSpPr>
        <p:grpSp>
          <p:nvGrpSpPr>
            <p:cNvPr id="35975" name="Group 42"/>
            <p:cNvGrpSpPr>
              <a:grpSpLocks/>
            </p:cNvGrpSpPr>
            <p:nvPr/>
          </p:nvGrpSpPr>
          <p:grpSpPr bwMode="auto">
            <a:xfrm>
              <a:off x="839" y="1207"/>
              <a:ext cx="908" cy="324"/>
              <a:chOff x="884" y="1207"/>
              <a:chExt cx="908" cy="324"/>
            </a:xfrm>
          </p:grpSpPr>
          <p:sp>
            <p:nvSpPr>
              <p:cNvPr id="35977" name="Rectangle 43"/>
              <p:cNvSpPr>
                <a:spLocks noChangeArrowheads="1"/>
              </p:cNvSpPr>
              <p:nvPr/>
            </p:nvSpPr>
            <p:spPr bwMode="auto">
              <a:xfrm>
                <a:off x="884" y="1207"/>
                <a:ext cx="908" cy="318"/>
              </a:xfrm>
              <a:prstGeom prst="rect">
                <a:avLst/>
              </a:prstGeom>
              <a:solidFill>
                <a:srgbClr val="00FFCC"/>
              </a:solidFill>
              <a:ln w="9525">
                <a:solidFill>
                  <a:schemeClr val="accent2"/>
                </a:solidFill>
                <a:miter lim="800000"/>
                <a:headEnd/>
                <a:tailEnd/>
              </a:ln>
            </p:spPr>
            <p:txBody>
              <a:bodyPr wrap="none" anchor="ctr"/>
              <a:lstStyle/>
              <a:p>
                <a:pPr algn="ctr"/>
                <a:r>
                  <a:rPr lang="en-US" b="1"/>
                  <a:t> V#      0 </a:t>
                </a:r>
              </a:p>
            </p:txBody>
          </p:sp>
          <p:sp>
            <p:nvSpPr>
              <p:cNvPr id="35978" name="Line 44"/>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35976" name="Rectangle 45"/>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35863" name="Line 46"/>
          <p:cNvSpPr>
            <a:spLocks noChangeShapeType="1"/>
          </p:cNvSpPr>
          <p:nvPr/>
        </p:nvSpPr>
        <p:spPr bwMode="auto">
          <a:xfrm>
            <a:off x="539750" y="3973513"/>
            <a:ext cx="576263" cy="0"/>
          </a:xfrm>
          <a:prstGeom prst="line">
            <a:avLst/>
          </a:prstGeom>
          <a:noFill/>
          <a:ln w="9525">
            <a:solidFill>
              <a:schemeClr val="tx1"/>
            </a:solidFill>
            <a:round/>
            <a:headEnd/>
            <a:tailEnd/>
          </a:ln>
        </p:spPr>
        <p:txBody>
          <a:bodyPr/>
          <a:lstStyle/>
          <a:p>
            <a:endParaRPr lang="en-US"/>
          </a:p>
        </p:txBody>
      </p:sp>
      <p:grpSp>
        <p:nvGrpSpPr>
          <p:cNvPr id="35864" name="Group 48"/>
          <p:cNvGrpSpPr>
            <a:grpSpLocks/>
          </p:cNvGrpSpPr>
          <p:nvPr/>
        </p:nvGrpSpPr>
        <p:grpSpPr bwMode="auto">
          <a:xfrm>
            <a:off x="1331913" y="3951288"/>
            <a:ext cx="1441450" cy="557212"/>
            <a:chOff x="884" y="1207"/>
            <a:chExt cx="908" cy="324"/>
          </a:xfrm>
        </p:grpSpPr>
        <p:sp>
          <p:nvSpPr>
            <p:cNvPr id="35973" name="Rectangle 49"/>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74" name="Line 50"/>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13" name="Group 52"/>
          <p:cNvGrpSpPr>
            <a:grpSpLocks/>
          </p:cNvGrpSpPr>
          <p:nvPr/>
        </p:nvGrpSpPr>
        <p:grpSpPr bwMode="auto">
          <a:xfrm>
            <a:off x="1331913" y="3951288"/>
            <a:ext cx="1447800" cy="557212"/>
            <a:chOff x="835" y="1207"/>
            <a:chExt cx="912" cy="324"/>
          </a:xfrm>
        </p:grpSpPr>
        <p:grpSp>
          <p:nvGrpSpPr>
            <p:cNvPr id="35969" name="Group 53"/>
            <p:cNvGrpSpPr>
              <a:grpSpLocks/>
            </p:cNvGrpSpPr>
            <p:nvPr/>
          </p:nvGrpSpPr>
          <p:grpSpPr bwMode="auto">
            <a:xfrm>
              <a:off x="839" y="1207"/>
              <a:ext cx="908" cy="324"/>
              <a:chOff x="884" y="1207"/>
              <a:chExt cx="908" cy="324"/>
            </a:xfrm>
          </p:grpSpPr>
          <p:sp>
            <p:nvSpPr>
              <p:cNvPr id="35971" name="Rectangle 54"/>
              <p:cNvSpPr>
                <a:spLocks noChangeArrowheads="1"/>
              </p:cNvSpPr>
              <p:nvPr/>
            </p:nvSpPr>
            <p:spPr bwMode="auto">
              <a:xfrm>
                <a:off x="884" y="1207"/>
                <a:ext cx="908" cy="318"/>
              </a:xfrm>
              <a:prstGeom prst="rect">
                <a:avLst/>
              </a:prstGeom>
              <a:solidFill>
                <a:srgbClr val="00FFCC"/>
              </a:solidFill>
              <a:ln w="9525">
                <a:solidFill>
                  <a:schemeClr val="accent2"/>
                </a:solidFill>
                <a:miter lim="800000"/>
                <a:headEnd/>
                <a:tailEnd/>
              </a:ln>
            </p:spPr>
            <p:txBody>
              <a:bodyPr wrap="none" anchor="ctr"/>
              <a:lstStyle/>
              <a:p>
                <a:pPr algn="ctr"/>
                <a:r>
                  <a:rPr lang="en-US" b="1"/>
                  <a:t> V#      0 </a:t>
                </a:r>
              </a:p>
            </p:txBody>
          </p:sp>
          <p:sp>
            <p:nvSpPr>
              <p:cNvPr id="35972" name="Line 55"/>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35970" name="Rectangle 56"/>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35866" name="Line 57"/>
          <p:cNvSpPr>
            <a:spLocks noChangeShapeType="1"/>
          </p:cNvSpPr>
          <p:nvPr/>
        </p:nvSpPr>
        <p:spPr bwMode="auto">
          <a:xfrm>
            <a:off x="539750" y="5445125"/>
            <a:ext cx="576263" cy="0"/>
          </a:xfrm>
          <a:prstGeom prst="line">
            <a:avLst/>
          </a:prstGeom>
          <a:noFill/>
          <a:ln w="9525">
            <a:solidFill>
              <a:schemeClr val="tx1"/>
            </a:solidFill>
            <a:round/>
            <a:headEnd/>
            <a:tailEnd/>
          </a:ln>
        </p:spPr>
        <p:txBody>
          <a:bodyPr/>
          <a:lstStyle/>
          <a:p>
            <a:endParaRPr lang="en-US"/>
          </a:p>
        </p:txBody>
      </p:sp>
      <p:sp>
        <p:nvSpPr>
          <p:cNvPr id="58426" name="Rectangle 58"/>
          <p:cNvSpPr>
            <a:spLocks noChangeArrowheads="1"/>
          </p:cNvSpPr>
          <p:nvPr/>
        </p:nvSpPr>
        <p:spPr bwMode="auto">
          <a:xfrm>
            <a:off x="539750" y="4940300"/>
            <a:ext cx="576263"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35868" name="Group 59"/>
          <p:cNvGrpSpPr>
            <a:grpSpLocks/>
          </p:cNvGrpSpPr>
          <p:nvPr/>
        </p:nvGrpSpPr>
        <p:grpSpPr bwMode="auto">
          <a:xfrm>
            <a:off x="1331913" y="4940300"/>
            <a:ext cx="1441450" cy="514350"/>
            <a:chOff x="884" y="1207"/>
            <a:chExt cx="908" cy="324"/>
          </a:xfrm>
        </p:grpSpPr>
        <p:sp>
          <p:nvSpPr>
            <p:cNvPr id="35967" name="Rectangle 60"/>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68" name="Line 6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16" name="Group 62"/>
          <p:cNvGrpSpPr>
            <a:grpSpLocks/>
          </p:cNvGrpSpPr>
          <p:nvPr/>
        </p:nvGrpSpPr>
        <p:grpSpPr bwMode="auto">
          <a:xfrm>
            <a:off x="1331913" y="4940300"/>
            <a:ext cx="1447800" cy="514350"/>
            <a:chOff x="835" y="1207"/>
            <a:chExt cx="912" cy="324"/>
          </a:xfrm>
        </p:grpSpPr>
        <p:grpSp>
          <p:nvGrpSpPr>
            <p:cNvPr id="35963" name="Group 63"/>
            <p:cNvGrpSpPr>
              <a:grpSpLocks/>
            </p:cNvGrpSpPr>
            <p:nvPr/>
          </p:nvGrpSpPr>
          <p:grpSpPr bwMode="auto">
            <a:xfrm>
              <a:off x="839" y="1207"/>
              <a:ext cx="908" cy="324"/>
              <a:chOff x="884" y="1207"/>
              <a:chExt cx="908" cy="324"/>
            </a:xfrm>
          </p:grpSpPr>
          <p:sp>
            <p:nvSpPr>
              <p:cNvPr id="35965" name="Rectangle 64"/>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66" name="Line 65"/>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5964" name="Rectangle 66"/>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35870" name="Text Box 67"/>
          <p:cNvSpPr txBox="1">
            <a:spLocks noChangeArrowheads="1"/>
          </p:cNvSpPr>
          <p:nvPr/>
        </p:nvSpPr>
        <p:spPr bwMode="auto">
          <a:xfrm>
            <a:off x="447675" y="1574800"/>
            <a:ext cx="1995488" cy="457200"/>
          </a:xfrm>
          <a:prstGeom prst="rect">
            <a:avLst/>
          </a:prstGeom>
          <a:noFill/>
          <a:ln w="9525">
            <a:noFill/>
            <a:miter lim="800000"/>
            <a:headEnd/>
            <a:tailEnd/>
          </a:ln>
        </p:spPr>
        <p:txBody>
          <a:bodyPr wrap="none">
            <a:spAutoFit/>
          </a:bodyPr>
          <a:lstStyle/>
          <a:p>
            <a:r>
              <a:rPr lang="en-US"/>
              <a:t>Mem    Locks</a:t>
            </a:r>
          </a:p>
        </p:txBody>
      </p:sp>
      <p:grpSp>
        <p:nvGrpSpPr>
          <p:cNvPr id="18" name="Group 73"/>
          <p:cNvGrpSpPr>
            <a:grpSpLocks/>
          </p:cNvGrpSpPr>
          <p:nvPr/>
        </p:nvGrpSpPr>
        <p:grpSpPr bwMode="auto">
          <a:xfrm>
            <a:off x="1331913" y="3933825"/>
            <a:ext cx="1447800" cy="585788"/>
            <a:chOff x="835" y="1207"/>
            <a:chExt cx="912" cy="324"/>
          </a:xfrm>
        </p:grpSpPr>
        <p:grpSp>
          <p:nvGrpSpPr>
            <p:cNvPr id="35959" name="Group 74"/>
            <p:cNvGrpSpPr>
              <a:grpSpLocks/>
            </p:cNvGrpSpPr>
            <p:nvPr/>
          </p:nvGrpSpPr>
          <p:grpSpPr bwMode="auto">
            <a:xfrm>
              <a:off x="839" y="1207"/>
              <a:ext cx="908" cy="324"/>
              <a:chOff x="884" y="1207"/>
              <a:chExt cx="908" cy="324"/>
            </a:xfrm>
          </p:grpSpPr>
          <p:sp>
            <p:nvSpPr>
              <p:cNvPr id="35961" name="Rectangle 75"/>
              <p:cNvSpPr>
                <a:spLocks noChangeArrowheads="1"/>
              </p:cNvSpPr>
              <p:nvPr/>
            </p:nvSpPr>
            <p:spPr bwMode="auto">
              <a:xfrm>
                <a:off x="884" y="1207"/>
                <a:ext cx="908" cy="318"/>
              </a:xfrm>
              <a:prstGeom prst="rect">
                <a:avLst/>
              </a:prstGeom>
              <a:solidFill>
                <a:schemeClr val="hlink"/>
              </a:solidFill>
              <a:ln w="9525">
                <a:solidFill>
                  <a:srgbClr val="FF0000"/>
                </a:solidFill>
                <a:miter lim="800000"/>
                <a:headEnd/>
                <a:tailEnd/>
              </a:ln>
            </p:spPr>
            <p:txBody>
              <a:bodyPr wrap="none" anchor="ctr"/>
              <a:lstStyle/>
              <a:p>
                <a:pPr algn="ctr"/>
                <a:r>
                  <a:rPr lang="en-US" b="1"/>
                  <a:t> </a:t>
                </a:r>
                <a:r>
                  <a:rPr lang="en-US" b="1">
                    <a:solidFill>
                      <a:srgbClr val="FF0000"/>
                    </a:solidFill>
                  </a:rPr>
                  <a:t>V#+1  0</a:t>
                </a:r>
                <a:r>
                  <a:rPr lang="en-US" b="1"/>
                  <a:t> </a:t>
                </a:r>
              </a:p>
            </p:txBody>
          </p:sp>
          <p:sp>
            <p:nvSpPr>
              <p:cNvPr id="35962" name="Line 76"/>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5960" name="Rectangle 77"/>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20" name="Group 78"/>
          <p:cNvGrpSpPr>
            <a:grpSpLocks/>
          </p:cNvGrpSpPr>
          <p:nvPr/>
        </p:nvGrpSpPr>
        <p:grpSpPr bwMode="auto">
          <a:xfrm>
            <a:off x="1331913" y="2420938"/>
            <a:ext cx="1447800" cy="514350"/>
            <a:chOff x="835" y="1207"/>
            <a:chExt cx="912" cy="324"/>
          </a:xfrm>
        </p:grpSpPr>
        <p:grpSp>
          <p:nvGrpSpPr>
            <p:cNvPr id="35955" name="Group 79"/>
            <p:cNvGrpSpPr>
              <a:grpSpLocks/>
            </p:cNvGrpSpPr>
            <p:nvPr/>
          </p:nvGrpSpPr>
          <p:grpSpPr bwMode="auto">
            <a:xfrm>
              <a:off x="839" y="1207"/>
              <a:ext cx="908" cy="324"/>
              <a:chOff x="884" y="1207"/>
              <a:chExt cx="908" cy="324"/>
            </a:xfrm>
          </p:grpSpPr>
          <p:sp>
            <p:nvSpPr>
              <p:cNvPr id="35957" name="Rectangle 80"/>
              <p:cNvSpPr>
                <a:spLocks noChangeArrowheads="1"/>
              </p:cNvSpPr>
              <p:nvPr/>
            </p:nvSpPr>
            <p:spPr bwMode="auto">
              <a:xfrm>
                <a:off x="884" y="1207"/>
                <a:ext cx="908" cy="318"/>
              </a:xfrm>
              <a:prstGeom prst="rect">
                <a:avLst/>
              </a:prstGeom>
              <a:solidFill>
                <a:schemeClr val="hlink"/>
              </a:solidFill>
              <a:ln w="9525">
                <a:solidFill>
                  <a:schemeClr val="tx1"/>
                </a:solidFill>
                <a:miter lim="800000"/>
                <a:headEnd/>
                <a:tailEnd/>
              </a:ln>
            </p:spPr>
            <p:txBody>
              <a:bodyPr wrap="none" anchor="ctr"/>
              <a:lstStyle/>
              <a:p>
                <a:pPr algn="ctr"/>
                <a:r>
                  <a:rPr lang="en-US" b="1"/>
                  <a:t> V#      0 </a:t>
                </a:r>
              </a:p>
            </p:txBody>
          </p:sp>
          <p:sp>
            <p:nvSpPr>
              <p:cNvPr id="35958" name="Line 8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5956" name="Rectangle 82"/>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2" name="Group 83"/>
          <p:cNvGrpSpPr>
            <a:grpSpLocks/>
          </p:cNvGrpSpPr>
          <p:nvPr/>
        </p:nvGrpSpPr>
        <p:grpSpPr bwMode="auto">
          <a:xfrm>
            <a:off x="1331913" y="4941888"/>
            <a:ext cx="1447800" cy="514350"/>
            <a:chOff x="835" y="1207"/>
            <a:chExt cx="912" cy="324"/>
          </a:xfrm>
        </p:grpSpPr>
        <p:grpSp>
          <p:nvGrpSpPr>
            <p:cNvPr id="35951" name="Group 84"/>
            <p:cNvGrpSpPr>
              <a:grpSpLocks/>
            </p:cNvGrpSpPr>
            <p:nvPr/>
          </p:nvGrpSpPr>
          <p:grpSpPr bwMode="auto">
            <a:xfrm>
              <a:off x="839" y="1207"/>
              <a:ext cx="908" cy="324"/>
              <a:chOff x="884" y="1207"/>
              <a:chExt cx="908" cy="324"/>
            </a:xfrm>
          </p:grpSpPr>
          <p:sp>
            <p:nvSpPr>
              <p:cNvPr id="35953" name="Rectangle 85"/>
              <p:cNvSpPr>
                <a:spLocks noChangeArrowheads="1"/>
              </p:cNvSpPr>
              <p:nvPr/>
            </p:nvSpPr>
            <p:spPr bwMode="auto">
              <a:xfrm>
                <a:off x="884" y="1207"/>
                <a:ext cx="908" cy="318"/>
              </a:xfrm>
              <a:prstGeom prst="rect">
                <a:avLst/>
              </a:prstGeom>
              <a:solidFill>
                <a:schemeClr val="hlink"/>
              </a:solidFill>
              <a:ln w="9525">
                <a:solidFill>
                  <a:schemeClr val="tx1"/>
                </a:solidFill>
                <a:miter lim="800000"/>
                <a:headEnd/>
                <a:tailEnd/>
              </a:ln>
            </p:spPr>
            <p:txBody>
              <a:bodyPr wrap="none" anchor="ctr"/>
              <a:lstStyle/>
              <a:p>
                <a:pPr algn="ctr"/>
                <a:r>
                  <a:rPr lang="en-US" b="1"/>
                  <a:t> V#      0 </a:t>
                </a:r>
              </a:p>
            </p:txBody>
          </p:sp>
          <p:sp>
            <p:nvSpPr>
              <p:cNvPr id="35954" name="Line 8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5952" name="Rectangle 87"/>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58497" name="Text Box 129"/>
          <p:cNvSpPr txBox="1">
            <a:spLocks noChangeArrowheads="1"/>
          </p:cNvSpPr>
          <p:nvPr/>
        </p:nvSpPr>
        <p:spPr bwMode="auto">
          <a:xfrm>
            <a:off x="3635375" y="5661025"/>
            <a:ext cx="4651375" cy="466725"/>
          </a:xfrm>
          <a:prstGeom prst="rect">
            <a:avLst/>
          </a:prstGeom>
          <a:solidFill>
            <a:srgbClr val="FFCC00"/>
          </a:solidFill>
          <a:ln w="9525">
            <a:solidFill>
              <a:schemeClr val="tx1"/>
            </a:solidFill>
            <a:miter lim="800000"/>
            <a:headEnd/>
            <a:tailEnd/>
          </a:ln>
        </p:spPr>
        <p:txBody>
          <a:bodyPr wrap="none">
            <a:spAutoFit/>
          </a:bodyPr>
          <a:lstStyle/>
          <a:p>
            <a:r>
              <a:rPr lang="en-US">
                <a:solidFill>
                  <a:schemeClr val="accent2"/>
                </a:solidFill>
              </a:rPr>
              <a:t>Hold locks for very short duration</a:t>
            </a:r>
          </a:p>
        </p:txBody>
      </p:sp>
      <p:sp>
        <p:nvSpPr>
          <p:cNvPr id="58499" name="Rectangle 131"/>
          <p:cNvSpPr>
            <a:spLocks noChangeArrowheads="1"/>
          </p:cNvSpPr>
          <p:nvPr/>
        </p:nvSpPr>
        <p:spPr bwMode="auto">
          <a:xfrm>
            <a:off x="539750" y="2924175"/>
            <a:ext cx="576263" cy="504825"/>
          </a:xfrm>
          <a:prstGeom prst="rect">
            <a:avLst/>
          </a:prstGeom>
          <a:solidFill>
            <a:srgbClr val="00FFCC"/>
          </a:solidFill>
          <a:ln w="57150">
            <a:solidFill>
              <a:schemeClr val="accent2"/>
            </a:solidFill>
            <a:miter lim="800000"/>
            <a:headEnd/>
            <a:tailEnd/>
          </a:ln>
        </p:spPr>
        <p:txBody>
          <a:bodyPr wrap="none" anchor="ctr"/>
          <a:lstStyle/>
          <a:p>
            <a:pPr algn="ctr"/>
            <a:endParaRPr lang="en-US" b="1">
              <a:solidFill>
                <a:srgbClr val="FF0000"/>
              </a:solidFill>
            </a:endParaRPr>
          </a:p>
        </p:txBody>
      </p:sp>
      <p:sp>
        <p:nvSpPr>
          <p:cNvPr id="58500" name="Rectangle 132"/>
          <p:cNvSpPr>
            <a:spLocks noChangeArrowheads="1"/>
          </p:cNvSpPr>
          <p:nvPr/>
        </p:nvSpPr>
        <p:spPr bwMode="auto">
          <a:xfrm>
            <a:off x="554038" y="3948113"/>
            <a:ext cx="576262"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24" name="Group 133"/>
          <p:cNvGrpSpPr>
            <a:grpSpLocks/>
          </p:cNvGrpSpPr>
          <p:nvPr/>
        </p:nvGrpSpPr>
        <p:grpSpPr bwMode="auto">
          <a:xfrm>
            <a:off x="1331913" y="2924175"/>
            <a:ext cx="1447800" cy="585788"/>
            <a:chOff x="835" y="1207"/>
            <a:chExt cx="912" cy="324"/>
          </a:xfrm>
        </p:grpSpPr>
        <p:grpSp>
          <p:nvGrpSpPr>
            <p:cNvPr id="35947" name="Group 134"/>
            <p:cNvGrpSpPr>
              <a:grpSpLocks/>
            </p:cNvGrpSpPr>
            <p:nvPr/>
          </p:nvGrpSpPr>
          <p:grpSpPr bwMode="auto">
            <a:xfrm>
              <a:off x="839" y="1207"/>
              <a:ext cx="908" cy="324"/>
              <a:chOff x="884" y="1207"/>
              <a:chExt cx="908" cy="324"/>
            </a:xfrm>
          </p:grpSpPr>
          <p:sp>
            <p:nvSpPr>
              <p:cNvPr id="35949" name="Rectangle 135"/>
              <p:cNvSpPr>
                <a:spLocks noChangeArrowheads="1"/>
              </p:cNvSpPr>
              <p:nvPr/>
            </p:nvSpPr>
            <p:spPr bwMode="auto">
              <a:xfrm>
                <a:off x="884" y="1207"/>
                <a:ext cx="908" cy="318"/>
              </a:xfrm>
              <a:prstGeom prst="rect">
                <a:avLst/>
              </a:prstGeom>
              <a:solidFill>
                <a:srgbClr val="00FFCC"/>
              </a:solidFill>
              <a:ln w="9525">
                <a:solidFill>
                  <a:srgbClr val="FF0000"/>
                </a:solidFill>
                <a:miter lim="800000"/>
                <a:headEnd/>
                <a:tailEnd/>
              </a:ln>
            </p:spPr>
            <p:txBody>
              <a:bodyPr wrap="none" anchor="ctr"/>
              <a:lstStyle/>
              <a:p>
                <a:pPr algn="ctr"/>
                <a:r>
                  <a:rPr lang="en-US" b="1"/>
                  <a:t> </a:t>
                </a:r>
                <a:r>
                  <a:rPr lang="en-US" b="1">
                    <a:solidFill>
                      <a:srgbClr val="FF0000"/>
                    </a:solidFill>
                  </a:rPr>
                  <a:t>V#      1</a:t>
                </a:r>
                <a:r>
                  <a:rPr lang="en-US" b="1"/>
                  <a:t> </a:t>
                </a:r>
              </a:p>
            </p:txBody>
          </p:sp>
          <p:sp>
            <p:nvSpPr>
              <p:cNvPr id="35950" name="Line 136"/>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5948" name="Rectangle 137"/>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26" name="Group 138"/>
          <p:cNvGrpSpPr>
            <a:grpSpLocks/>
          </p:cNvGrpSpPr>
          <p:nvPr/>
        </p:nvGrpSpPr>
        <p:grpSpPr bwMode="auto">
          <a:xfrm>
            <a:off x="1331913" y="3933825"/>
            <a:ext cx="1447800" cy="585788"/>
            <a:chOff x="835" y="1207"/>
            <a:chExt cx="912" cy="324"/>
          </a:xfrm>
        </p:grpSpPr>
        <p:grpSp>
          <p:nvGrpSpPr>
            <p:cNvPr id="35943" name="Group 139"/>
            <p:cNvGrpSpPr>
              <a:grpSpLocks/>
            </p:cNvGrpSpPr>
            <p:nvPr/>
          </p:nvGrpSpPr>
          <p:grpSpPr bwMode="auto">
            <a:xfrm>
              <a:off x="839" y="1207"/>
              <a:ext cx="908" cy="324"/>
              <a:chOff x="884" y="1207"/>
              <a:chExt cx="908" cy="324"/>
            </a:xfrm>
          </p:grpSpPr>
          <p:sp>
            <p:nvSpPr>
              <p:cNvPr id="35945" name="Rectangle 140"/>
              <p:cNvSpPr>
                <a:spLocks noChangeArrowheads="1"/>
              </p:cNvSpPr>
              <p:nvPr/>
            </p:nvSpPr>
            <p:spPr bwMode="auto">
              <a:xfrm>
                <a:off x="884" y="1207"/>
                <a:ext cx="908" cy="318"/>
              </a:xfrm>
              <a:prstGeom prst="rect">
                <a:avLst/>
              </a:prstGeom>
              <a:solidFill>
                <a:srgbClr val="00FFCC"/>
              </a:solidFill>
              <a:ln w="9525">
                <a:solidFill>
                  <a:srgbClr val="FF0000"/>
                </a:solidFill>
                <a:miter lim="800000"/>
                <a:headEnd/>
                <a:tailEnd/>
              </a:ln>
            </p:spPr>
            <p:txBody>
              <a:bodyPr wrap="none" anchor="ctr"/>
              <a:lstStyle/>
              <a:p>
                <a:pPr algn="ctr"/>
                <a:r>
                  <a:rPr lang="en-US" b="1"/>
                  <a:t> </a:t>
                </a:r>
                <a:r>
                  <a:rPr lang="en-US" b="1">
                    <a:solidFill>
                      <a:srgbClr val="FF0000"/>
                    </a:solidFill>
                  </a:rPr>
                  <a:t>V#      1</a:t>
                </a:r>
                <a:r>
                  <a:rPr lang="en-US" b="1"/>
                  <a:t> </a:t>
                </a:r>
              </a:p>
            </p:txBody>
          </p:sp>
          <p:sp>
            <p:nvSpPr>
              <p:cNvPr id="35946" name="Line 141"/>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5944" name="Rectangle 142"/>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28" name="Group 143"/>
          <p:cNvGrpSpPr>
            <a:grpSpLocks/>
          </p:cNvGrpSpPr>
          <p:nvPr/>
        </p:nvGrpSpPr>
        <p:grpSpPr bwMode="auto">
          <a:xfrm>
            <a:off x="1331913" y="2924175"/>
            <a:ext cx="1447800" cy="585788"/>
            <a:chOff x="835" y="1207"/>
            <a:chExt cx="912" cy="324"/>
          </a:xfrm>
        </p:grpSpPr>
        <p:grpSp>
          <p:nvGrpSpPr>
            <p:cNvPr id="35939" name="Group 144"/>
            <p:cNvGrpSpPr>
              <a:grpSpLocks/>
            </p:cNvGrpSpPr>
            <p:nvPr/>
          </p:nvGrpSpPr>
          <p:grpSpPr bwMode="auto">
            <a:xfrm>
              <a:off x="839" y="1207"/>
              <a:ext cx="908" cy="324"/>
              <a:chOff x="884" y="1207"/>
              <a:chExt cx="908" cy="324"/>
            </a:xfrm>
          </p:grpSpPr>
          <p:sp>
            <p:nvSpPr>
              <p:cNvPr id="35941" name="Rectangle 145"/>
              <p:cNvSpPr>
                <a:spLocks noChangeArrowheads="1"/>
              </p:cNvSpPr>
              <p:nvPr/>
            </p:nvSpPr>
            <p:spPr bwMode="auto">
              <a:xfrm>
                <a:off x="884" y="1207"/>
                <a:ext cx="908" cy="318"/>
              </a:xfrm>
              <a:prstGeom prst="rect">
                <a:avLst/>
              </a:prstGeom>
              <a:solidFill>
                <a:schemeClr val="hlink"/>
              </a:solidFill>
              <a:ln w="9525">
                <a:solidFill>
                  <a:srgbClr val="FF0000"/>
                </a:solidFill>
                <a:miter lim="800000"/>
                <a:headEnd/>
                <a:tailEnd/>
              </a:ln>
            </p:spPr>
            <p:txBody>
              <a:bodyPr wrap="none" anchor="ctr"/>
              <a:lstStyle/>
              <a:p>
                <a:pPr algn="ctr"/>
                <a:r>
                  <a:rPr lang="en-US" b="1"/>
                  <a:t> </a:t>
                </a:r>
                <a:r>
                  <a:rPr lang="en-US" b="1">
                    <a:solidFill>
                      <a:srgbClr val="FF0000"/>
                    </a:solidFill>
                  </a:rPr>
                  <a:t>V#      1</a:t>
                </a:r>
                <a:r>
                  <a:rPr lang="en-US" b="1"/>
                  <a:t> </a:t>
                </a:r>
              </a:p>
            </p:txBody>
          </p:sp>
          <p:sp>
            <p:nvSpPr>
              <p:cNvPr id="35942" name="Line 146"/>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5940" name="Rectangle 147"/>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sp>
        <p:nvSpPr>
          <p:cNvPr id="58408" name="Rectangle 40"/>
          <p:cNvSpPr>
            <a:spLocks noChangeArrowheads="1"/>
          </p:cNvSpPr>
          <p:nvPr/>
        </p:nvSpPr>
        <p:spPr bwMode="auto">
          <a:xfrm>
            <a:off x="539750" y="2924175"/>
            <a:ext cx="576263" cy="504825"/>
          </a:xfrm>
          <a:prstGeom prst="rect">
            <a:avLst/>
          </a:prstGeom>
          <a:solidFill>
            <a:srgbClr val="00FFCC"/>
          </a:solidFill>
          <a:ln w="57150">
            <a:solidFill>
              <a:srgbClr val="FF0000"/>
            </a:solidFill>
            <a:miter lim="800000"/>
            <a:headEnd/>
            <a:tailEnd/>
          </a:ln>
        </p:spPr>
        <p:txBody>
          <a:bodyPr wrap="none" anchor="ctr"/>
          <a:lstStyle/>
          <a:p>
            <a:pPr algn="ctr"/>
            <a:r>
              <a:rPr lang="en-US" b="1">
                <a:solidFill>
                  <a:srgbClr val="FF0000"/>
                </a:solidFill>
              </a:rPr>
              <a:t>X</a:t>
            </a:r>
          </a:p>
        </p:txBody>
      </p:sp>
      <p:sp>
        <p:nvSpPr>
          <p:cNvPr id="58419" name="Rectangle 51"/>
          <p:cNvSpPr>
            <a:spLocks noChangeArrowheads="1"/>
          </p:cNvSpPr>
          <p:nvPr/>
        </p:nvSpPr>
        <p:spPr bwMode="auto">
          <a:xfrm>
            <a:off x="539750" y="3933825"/>
            <a:ext cx="608013" cy="550863"/>
          </a:xfrm>
          <a:prstGeom prst="rect">
            <a:avLst/>
          </a:prstGeom>
          <a:solidFill>
            <a:srgbClr val="00FFCC"/>
          </a:solidFill>
          <a:ln w="57150">
            <a:solidFill>
              <a:srgbClr val="FF0000"/>
            </a:solidFill>
            <a:miter lim="800000"/>
            <a:headEnd/>
            <a:tailEnd/>
          </a:ln>
        </p:spPr>
        <p:txBody>
          <a:bodyPr wrap="none" anchor="ctr"/>
          <a:lstStyle/>
          <a:p>
            <a:pPr algn="ctr"/>
            <a:r>
              <a:rPr lang="en-US" b="1">
                <a:solidFill>
                  <a:srgbClr val="FF0000"/>
                </a:solidFill>
              </a:rPr>
              <a:t>Y</a:t>
            </a:r>
          </a:p>
        </p:txBody>
      </p:sp>
      <p:grpSp>
        <p:nvGrpSpPr>
          <p:cNvPr id="30" name="Group 68"/>
          <p:cNvGrpSpPr>
            <a:grpSpLocks/>
          </p:cNvGrpSpPr>
          <p:nvPr/>
        </p:nvGrpSpPr>
        <p:grpSpPr bwMode="auto">
          <a:xfrm>
            <a:off x="1331913" y="2924175"/>
            <a:ext cx="1447800" cy="601663"/>
            <a:chOff x="835" y="1207"/>
            <a:chExt cx="912" cy="324"/>
          </a:xfrm>
        </p:grpSpPr>
        <p:grpSp>
          <p:nvGrpSpPr>
            <p:cNvPr id="35935" name="Group 69"/>
            <p:cNvGrpSpPr>
              <a:grpSpLocks/>
            </p:cNvGrpSpPr>
            <p:nvPr/>
          </p:nvGrpSpPr>
          <p:grpSpPr bwMode="auto">
            <a:xfrm>
              <a:off x="839" y="1207"/>
              <a:ext cx="908" cy="324"/>
              <a:chOff x="884" y="1207"/>
              <a:chExt cx="908" cy="324"/>
            </a:xfrm>
          </p:grpSpPr>
          <p:sp>
            <p:nvSpPr>
              <p:cNvPr id="35937" name="Rectangle 70"/>
              <p:cNvSpPr>
                <a:spLocks noChangeArrowheads="1"/>
              </p:cNvSpPr>
              <p:nvPr/>
            </p:nvSpPr>
            <p:spPr bwMode="auto">
              <a:xfrm>
                <a:off x="884" y="1207"/>
                <a:ext cx="908" cy="318"/>
              </a:xfrm>
              <a:prstGeom prst="rect">
                <a:avLst/>
              </a:prstGeom>
              <a:solidFill>
                <a:schemeClr val="hlink"/>
              </a:solidFill>
              <a:ln w="9525">
                <a:solidFill>
                  <a:srgbClr val="FF0000"/>
                </a:solidFill>
                <a:miter lim="800000"/>
                <a:headEnd/>
                <a:tailEnd/>
              </a:ln>
            </p:spPr>
            <p:txBody>
              <a:bodyPr wrap="none" anchor="ctr"/>
              <a:lstStyle/>
              <a:p>
                <a:pPr algn="ctr"/>
                <a:r>
                  <a:rPr lang="en-US" b="1"/>
                  <a:t> </a:t>
                </a:r>
                <a:r>
                  <a:rPr lang="en-US" b="1">
                    <a:solidFill>
                      <a:srgbClr val="FF0000"/>
                    </a:solidFill>
                  </a:rPr>
                  <a:t>V#+1  0</a:t>
                </a:r>
                <a:r>
                  <a:rPr lang="en-US" b="1"/>
                  <a:t> </a:t>
                </a:r>
              </a:p>
            </p:txBody>
          </p:sp>
          <p:sp>
            <p:nvSpPr>
              <p:cNvPr id="35938" name="Line 71"/>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5936" name="Rectangle 72"/>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35840" name="Group 153"/>
          <p:cNvGrpSpPr>
            <a:grpSpLocks/>
          </p:cNvGrpSpPr>
          <p:nvPr/>
        </p:nvGrpSpPr>
        <p:grpSpPr bwMode="auto">
          <a:xfrm>
            <a:off x="1331913" y="3933825"/>
            <a:ext cx="1447800" cy="585788"/>
            <a:chOff x="835" y="1207"/>
            <a:chExt cx="912" cy="324"/>
          </a:xfrm>
        </p:grpSpPr>
        <p:grpSp>
          <p:nvGrpSpPr>
            <p:cNvPr id="35931" name="Group 154"/>
            <p:cNvGrpSpPr>
              <a:grpSpLocks/>
            </p:cNvGrpSpPr>
            <p:nvPr/>
          </p:nvGrpSpPr>
          <p:grpSpPr bwMode="auto">
            <a:xfrm>
              <a:off x="839" y="1207"/>
              <a:ext cx="908" cy="324"/>
              <a:chOff x="884" y="1207"/>
              <a:chExt cx="908" cy="324"/>
            </a:xfrm>
          </p:grpSpPr>
          <p:sp>
            <p:nvSpPr>
              <p:cNvPr id="35933" name="Rectangle 155"/>
              <p:cNvSpPr>
                <a:spLocks noChangeArrowheads="1"/>
              </p:cNvSpPr>
              <p:nvPr/>
            </p:nvSpPr>
            <p:spPr bwMode="auto">
              <a:xfrm>
                <a:off x="884" y="1207"/>
                <a:ext cx="908" cy="318"/>
              </a:xfrm>
              <a:prstGeom prst="rect">
                <a:avLst/>
              </a:prstGeom>
              <a:solidFill>
                <a:schemeClr val="hlink"/>
              </a:solidFill>
              <a:ln w="9525">
                <a:solidFill>
                  <a:srgbClr val="FF0000"/>
                </a:solidFill>
                <a:miter lim="800000"/>
                <a:headEnd/>
                <a:tailEnd/>
              </a:ln>
            </p:spPr>
            <p:txBody>
              <a:bodyPr wrap="none" anchor="ctr"/>
              <a:lstStyle/>
              <a:p>
                <a:pPr algn="ctr"/>
                <a:r>
                  <a:rPr lang="en-US" b="1"/>
                  <a:t> </a:t>
                </a:r>
                <a:r>
                  <a:rPr lang="en-US" b="1">
                    <a:solidFill>
                      <a:srgbClr val="FF0000"/>
                    </a:solidFill>
                  </a:rPr>
                  <a:t>V#      1</a:t>
                </a:r>
                <a:r>
                  <a:rPr lang="en-US" b="1"/>
                  <a:t> </a:t>
                </a:r>
              </a:p>
            </p:txBody>
          </p:sp>
          <p:sp>
            <p:nvSpPr>
              <p:cNvPr id="35934" name="Line 156"/>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5932" name="Rectangle 157"/>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35854" name="Group 148"/>
          <p:cNvGrpSpPr>
            <a:grpSpLocks/>
          </p:cNvGrpSpPr>
          <p:nvPr/>
        </p:nvGrpSpPr>
        <p:grpSpPr bwMode="auto">
          <a:xfrm>
            <a:off x="1331913" y="3933825"/>
            <a:ext cx="1447800" cy="585788"/>
            <a:chOff x="835" y="1207"/>
            <a:chExt cx="912" cy="324"/>
          </a:xfrm>
        </p:grpSpPr>
        <p:grpSp>
          <p:nvGrpSpPr>
            <p:cNvPr id="35927" name="Group 149"/>
            <p:cNvGrpSpPr>
              <a:grpSpLocks/>
            </p:cNvGrpSpPr>
            <p:nvPr/>
          </p:nvGrpSpPr>
          <p:grpSpPr bwMode="auto">
            <a:xfrm>
              <a:off x="839" y="1207"/>
              <a:ext cx="908" cy="324"/>
              <a:chOff x="884" y="1207"/>
              <a:chExt cx="908" cy="324"/>
            </a:xfrm>
          </p:grpSpPr>
          <p:sp>
            <p:nvSpPr>
              <p:cNvPr id="35929" name="Rectangle 150"/>
              <p:cNvSpPr>
                <a:spLocks noChangeArrowheads="1"/>
              </p:cNvSpPr>
              <p:nvPr/>
            </p:nvSpPr>
            <p:spPr bwMode="auto">
              <a:xfrm>
                <a:off x="884" y="1207"/>
                <a:ext cx="908" cy="318"/>
              </a:xfrm>
              <a:prstGeom prst="rect">
                <a:avLst/>
              </a:prstGeom>
              <a:solidFill>
                <a:schemeClr val="hlink"/>
              </a:solidFill>
              <a:ln w="9525">
                <a:solidFill>
                  <a:srgbClr val="FF0000"/>
                </a:solidFill>
                <a:miter lim="800000"/>
                <a:headEnd/>
                <a:tailEnd/>
              </a:ln>
            </p:spPr>
            <p:txBody>
              <a:bodyPr wrap="none" anchor="ctr"/>
              <a:lstStyle/>
              <a:p>
                <a:pPr algn="ctr"/>
                <a:r>
                  <a:rPr lang="en-US" b="1"/>
                  <a:t> </a:t>
                </a:r>
                <a:r>
                  <a:rPr lang="en-US" b="1">
                    <a:solidFill>
                      <a:srgbClr val="FF0000"/>
                    </a:solidFill>
                  </a:rPr>
                  <a:t>V#+1   0</a:t>
                </a:r>
                <a:r>
                  <a:rPr lang="en-US" b="1"/>
                  <a:t> </a:t>
                </a:r>
              </a:p>
            </p:txBody>
          </p:sp>
          <p:sp>
            <p:nvSpPr>
              <p:cNvPr id="35930" name="Line 151"/>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35928" name="Rectangle 152"/>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35856" name="Group 88"/>
          <p:cNvGrpSpPr>
            <a:grpSpLocks/>
          </p:cNvGrpSpPr>
          <p:nvPr/>
        </p:nvGrpSpPr>
        <p:grpSpPr bwMode="auto">
          <a:xfrm>
            <a:off x="323850" y="1989138"/>
            <a:ext cx="2952750" cy="3816350"/>
            <a:chOff x="204" y="1298"/>
            <a:chExt cx="1860" cy="2404"/>
          </a:xfrm>
        </p:grpSpPr>
        <p:grpSp>
          <p:nvGrpSpPr>
            <p:cNvPr id="35887" name="Group 89"/>
            <p:cNvGrpSpPr>
              <a:grpSpLocks/>
            </p:cNvGrpSpPr>
            <p:nvPr/>
          </p:nvGrpSpPr>
          <p:grpSpPr bwMode="auto">
            <a:xfrm>
              <a:off x="204" y="1298"/>
              <a:ext cx="1860" cy="2404"/>
              <a:chOff x="2608" y="1298"/>
              <a:chExt cx="1860" cy="2404"/>
            </a:xfrm>
          </p:grpSpPr>
          <p:sp>
            <p:nvSpPr>
              <p:cNvPr id="35890" name="Rectangle 90"/>
              <p:cNvSpPr>
                <a:spLocks noChangeArrowheads="1"/>
              </p:cNvSpPr>
              <p:nvPr/>
            </p:nvSpPr>
            <p:spPr bwMode="auto">
              <a:xfrm>
                <a:off x="2608" y="1389"/>
                <a:ext cx="1860" cy="2223"/>
              </a:xfrm>
              <a:prstGeom prst="rect">
                <a:avLst/>
              </a:prstGeom>
              <a:solidFill>
                <a:schemeClr val="bg1"/>
              </a:solidFill>
              <a:ln w="9525">
                <a:noFill/>
                <a:miter lim="800000"/>
                <a:headEnd/>
                <a:tailEnd/>
              </a:ln>
            </p:spPr>
            <p:txBody>
              <a:bodyPr wrap="none" anchor="ctr"/>
              <a:lstStyle/>
              <a:p>
                <a:endParaRPr lang="en-US"/>
              </a:p>
            </p:txBody>
          </p:sp>
          <p:grpSp>
            <p:nvGrpSpPr>
              <p:cNvPr id="35891" name="Group 91"/>
              <p:cNvGrpSpPr>
                <a:grpSpLocks/>
              </p:cNvGrpSpPr>
              <p:nvPr/>
            </p:nvGrpSpPr>
            <p:grpSpPr bwMode="auto">
              <a:xfrm>
                <a:off x="2742" y="1298"/>
                <a:ext cx="1408" cy="2404"/>
                <a:chOff x="3061" y="1660"/>
                <a:chExt cx="1408" cy="2404"/>
              </a:xfrm>
            </p:grpSpPr>
            <p:sp>
              <p:nvSpPr>
                <p:cNvPr id="35892" name="Rectangle 92"/>
                <p:cNvSpPr>
                  <a:spLocks noChangeArrowheads="1"/>
                </p:cNvSpPr>
                <p:nvPr/>
              </p:nvSpPr>
              <p:spPr bwMode="auto">
                <a:xfrm>
                  <a:off x="3061" y="1886"/>
                  <a:ext cx="363" cy="1906"/>
                </a:xfrm>
                <a:prstGeom prst="rect">
                  <a:avLst/>
                </a:prstGeom>
                <a:solidFill>
                  <a:srgbClr val="00FFCC"/>
                </a:solidFill>
                <a:ln w="9525">
                  <a:solidFill>
                    <a:schemeClr val="tx1"/>
                  </a:solidFill>
                  <a:miter lim="800000"/>
                  <a:headEnd/>
                  <a:tailEnd/>
                </a:ln>
              </p:spPr>
              <p:txBody>
                <a:bodyPr wrap="none" anchor="ctr"/>
                <a:lstStyle/>
                <a:p>
                  <a:pPr algn="ctr"/>
                  <a:endParaRPr lang="en-US"/>
                </a:p>
              </p:txBody>
            </p:sp>
            <p:sp>
              <p:nvSpPr>
                <p:cNvPr id="35893" name="Line 93"/>
                <p:cNvSpPr>
                  <a:spLocks noChangeShapeType="1"/>
                </p:cNvSpPr>
                <p:nvPr/>
              </p:nvSpPr>
              <p:spPr bwMode="auto">
                <a:xfrm>
                  <a:off x="3061" y="2204"/>
                  <a:ext cx="363" cy="0"/>
                </a:xfrm>
                <a:prstGeom prst="line">
                  <a:avLst/>
                </a:prstGeom>
                <a:noFill/>
                <a:ln w="9525">
                  <a:solidFill>
                    <a:schemeClr val="tx1"/>
                  </a:solidFill>
                  <a:round/>
                  <a:headEnd/>
                  <a:tailEnd/>
                </a:ln>
              </p:spPr>
              <p:txBody>
                <a:bodyPr/>
                <a:lstStyle/>
                <a:p>
                  <a:endParaRPr lang="en-US"/>
                </a:p>
              </p:txBody>
            </p:sp>
            <p:sp>
              <p:nvSpPr>
                <p:cNvPr id="35894" name="Line 94"/>
                <p:cNvSpPr>
                  <a:spLocks noChangeShapeType="1"/>
                </p:cNvSpPr>
                <p:nvPr/>
              </p:nvSpPr>
              <p:spPr bwMode="auto">
                <a:xfrm>
                  <a:off x="3061" y="2522"/>
                  <a:ext cx="363" cy="0"/>
                </a:xfrm>
                <a:prstGeom prst="line">
                  <a:avLst/>
                </a:prstGeom>
                <a:noFill/>
                <a:ln w="9525">
                  <a:solidFill>
                    <a:schemeClr val="tx1"/>
                  </a:solidFill>
                  <a:round/>
                  <a:headEnd/>
                  <a:tailEnd/>
                </a:ln>
              </p:spPr>
              <p:txBody>
                <a:bodyPr/>
                <a:lstStyle/>
                <a:p>
                  <a:endParaRPr lang="en-US"/>
                </a:p>
              </p:txBody>
            </p:sp>
            <p:sp>
              <p:nvSpPr>
                <p:cNvPr id="35895" name="Line 95"/>
                <p:cNvSpPr>
                  <a:spLocks noChangeShapeType="1"/>
                </p:cNvSpPr>
                <p:nvPr/>
              </p:nvSpPr>
              <p:spPr bwMode="auto">
                <a:xfrm>
                  <a:off x="3061" y="2840"/>
                  <a:ext cx="363" cy="0"/>
                </a:xfrm>
                <a:prstGeom prst="line">
                  <a:avLst/>
                </a:prstGeom>
                <a:noFill/>
                <a:ln w="9525">
                  <a:solidFill>
                    <a:schemeClr val="tx1"/>
                  </a:solidFill>
                  <a:round/>
                  <a:headEnd/>
                  <a:tailEnd/>
                </a:ln>
              </p:spPr>
              <p:txBody>
                <a:bodyPr/>
                <a:lstStyle/>
                <a:p>
                  <a:endParaRPr lang="en-US"/>
                </a:p>
              </p:txBody>
            </p:sp>
            <p:sp>
              <p:nvSpPr>
                <p:cNvPr id="35896" name="Line 96"/>
                <p:cNvSpPr>
                  <a:spLocks noChangeShapeType="1"/>
                </p:cNvSpPr>
                <p:nvPr/>
              </p:nvSpPr>
              <p:spPr bwMode="auto">
                <a:xfrm>
                  <a:off x="3061" y="3476"/>
                  <a:ext cx="363" cy="0"/>
                </a:xfrm>
                <a:prstGeom prst="line">
                  <a:avLst/>
                </a:prstGeom>
                <a:noFill/>
                <a:ln w="9525">
                  <a:solidFill>
                    <a:schemeClr val="tx1"/>
                  </a:solidFill>
                  <a:round/>
                  <a:headEnd/>
                  <a:tailEnd/>
                </a:ln>
              </p:spPr>
              <p:txBody>
                <a:bodyPr/>
                <a:lstStyle/>
                <a:p>
                  <a:endParaRPr lang="en-US"/>
                </a:p>
              </p:txBody>
            </p:sp>
            <p:sp>
              <p:nvSpPr>
                <p:cNvPr id="35897" name="Line 97"/>
                <p:cNvSpPr>
                  <a:spLocks noChangeShapeType="1"/>
                </p:cNvSpPr>
                <p:nvPr/>
              </p:nvSpPr>
              <p:spPr bwMode="auto">
                <a:xfrm flipV="1">
                  <a:off x="3424" y="1660"/>
                  <a:ext cx="0" cy="272"/>
                </a:xfrm>
                <a:prstGeom prst="line">
                  <a:avLst/>
                </a:prstGeom>
                <a:noFill/>
                <a:ln w="9525">
                  <a:solidFill>
                    <a:schemeClr val="tx1"/>
                  </a:solidFill>
                  <a:prstDash val="dash"/>
                  <a:round/>
                  <a:headEnd/>
                  <a:tailEnd/>
                </a:ln>
              </p:spPr>
              <p:txBody>
                <a:bodyPr/>
                <a:lstStyle/>
                <a:p>
                  <a:endParaRPr lang="en-US"/>
                </a:p>
              </p:txBody>
            </p:sp>
            <p:sp>
              <p:nvSpPr>
                <p:cNvPr id="35898" name="Line 98"/>
                <p:cNvSpPr>
                  <a:spLocks noChangeShapeType="1"/>
                </p:cNvSpPr>
                <p:nvPr/>
              </p:nvSpPr>
              <p:spPr bwMode="auto">
                <a:xfrm flipV="1">
                  <a:off x="3061" y="1660"/>
                  <a:ext cx="0" cy="272"/>
                </a:xfrm>
                <a:prstGeom prst="line">
                  <a:avLst/>
                </a:prstGeom>
                <a:noFill/>
                <a:ln w="9525">
                  <a:solidFill>
                    <a:schemeClr val="tx1"/>
                  </a:solidFill>
                  <a:prstDash val="dash"/>
                  <a:round/>
                  <a:headEnd/>
                  <a:tailEnd/>
                </a:ln>
              </p:spPr>
              <p:txBody>
                <a:bodyPr/>
                <a:lstStyle/>
                <a:p>
                  <a:endParaRPr lang="en-US"/>
                </a:p>
              </p:txBody>
            </p:sp>
            <p:sp>
              <p:nvSpPr>
                <p:cNvPr id="35899" name="Line 99"/>
                <p:cNvSpPr>
                  <a:spLocks noChangeShapeType="1"/>
                </p:cNvSpPr>
                <p:nvPr/>
              </p:nvSpPr>
              <p:spPr bwMode="auto">
                <a:xfrm flipV="1">
                  <a:off x="3061" y="3792"/>
                  <a:ext cx="0" cy="272"/>
                </a:xfrm>
                <a:prstGeom prst="line">
                  <a:avLst/>
                </a:prstGeom>
                <a:noFill/>
                <a:ln w="9525">
                  <a:solidFill>
                    <a:schemeClr val="tx1"/>
                  </a:solidFill>
                  <a:prstDash val="dash"/>
                  <a:round/>
                  <a:headEnd/>
                  <a:tailEnd/>
                </a:ln>
              </p:spPr>
              <p:txBody>
                <a:bodyPr/>
                <a:lstStyle/>
                <a:p>
                  <a:endParaRPr lang="en-US"/>
                </a:p>
              </p:txBody>
            </p:sp>
            <p:sp>
              <p:nvSpPr>
                <p:cNvPr id="35900" name="Line 100"/>
                <p:cNvSpPr>
                  <a:spLocks noChangeShapeType="1"/>
                </p:cNvSpPr>
                <p:nvPr/>
              </p:nvSpPr>
              <p:spPr bwMode="auto">
                <a:xfrm flipV="1">
                  <a:off x="3424" y="3792"/>
                  <a:ext cx="0" cy="272"/>
                </a:xfrm>
                <a:prstGeom prst="line">
                  <a:avLst/>
                </a:prstGeom>
                <a:noFill/>
                <a:ln w="9525">
                  <a:solidFill>
                    <a:schemeClr val="tx1"/>
                  </a:solidFill>
                  <a:prstDash val="dash"/>
                  <a:round/>
                  <a:headEnd/>
                  <a:tailEnd/>
                </a:ln>
              </p:spPr>
              <p:txBody>
                <a:bodyPr/>
                <a:lstStyle/>
                <a:p>
                  <a:endParaRPr lang="en-US"/>
                </a:p>
              </p:txBody>
            </p:sp>
            <p:grpSp>
              <p:nvGrpSpPr>
                <p:cNvPr id="35901" name="Group 101"/>
                <p:cNvGrpSpPr>
                  <a:grpSpLocks/>
                </p:cNvGrpSpPr>
                <p:nvPr/>
              </p:nvGrpSpPr>
              <p:grpSpPr bwMode="auto">
                <a:xfrm>
                  <a:off x="3560" y="1886"/>
                  <a:ext cx="908" cy="324"/>
                  <a:chOff x="884" y="1207"/>
                  <a:chExt cx="908" cy="324"/>
                </a:xfrm>
              </p:grpSpPr>
              <p:sp>
                <p:nvSpPr>
                  <p:cNvPr id="35925" name="Rectangle 102"/>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26" name="Line 103"/>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5902" name="Group 104"/>
                <p:cNvGrpSpPr>
                  <a:grpSpLocks/>
                </p:cNvGrpSpPr>
                <p:nvPr/>
              </p:nvGrpSpPr>
              <p:grpSpPr bwMode="auto">
                <a:xfrm>
                  <a:off x="3560" y="2205"/>
                  <a:ext cx="908" cy="336"/>
                  <a:chOff x="884" y="1207"/>
                  <a:chExt cx="908" cy="324"/>
                </a:xfrm>
              </p:grpSpPr>
              <p:sp>
                <p:nvSpPr>
                  <p:cNvPr id="35923" name="Rectangle 10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V#+1   0 </a:t>
                    </a:r>
                  </a:p>
                </p:txBody>
              </p:sp>
              <p:sp>
                <p:nvSpPr>
                  <p:cNvPr id="35924" name="Line 10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5903" name="Group 107"/>
                <p:cNvGrpSpPr>
                  <a:grpSpLocks/>
                </p:cNvGrpSpPr>
                <p:nvPr/>
              </p:nvGrpSpPr>
              <p:grpSpPr bwMode="auto">
                <a:xfrm>
                  <a:off x="3560" y="2532"/>
                  <a:ext cx="908" cy="340"/>
                  <a:chOff x="884" y="1207"/>
                  <a:chExt cx="908" cy="324"/>
                </a:xfrm>
              </p:grpSpPr>
              <p:sp>
                <p:nvSpPr>
                  <p:cNvPr id="35921" name="Rectangle 108"/>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22" name="Line 10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5904" name="Group 110"/>
                <p:cNvGrpSpPr>
                  <a:grpSpLocks/>
                </p:cNvGrpSpPr>
                <p:nvPr/>
              </p:nvGrpSpPr>
              <p:grpSpPr bwMode="auto">
                <a:xfrm>
                  <a:off x="3560" y="2861"/>
                  <a:ext cx="908" cy="324"/>
                  <a:chOff x="884" y="1207"/>
                  <a:chExt cx="908" cy="324"/>
                </a:xfrm>
              </p:grpSpPr>
              <p:sp>
                <p:nvSpPr>
                  <p:cNvPr id="35919" name="Rectangle 111"/>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20" name="Line 112"/>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5905" name="Group 113"/>
                <p:cNvGrpSpPr>
                  <a:grpSpLocks/>
                </p:cNvGrpSpPr>
                <p:nvPr/>
              </p:nvGrpSpPr>
              <p:grpSpPr bwMode="auto">
                <a:xfrm>
                  <a:off x="3560" y="3177"/>
                  <a:ext cx="908" cy="315"/>
                  <a:chOff x="884" y="1207"/>
                  <a:chExt cx="908" cy="324"/>
                </a:xfrm>
              </p:grpSpPr>
              <p:sp>
                <p:nvSpPr>
                  <p:cNvPr id="35917" name="Rectangle 114"/>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18" name="Line 115"/>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5906" name="Group 116"/>
                <p:cNvGrpSpPr>
                  <a:grpSpLocks/>
                </p:cNvGrpSpPr>
                <p:nvPr/>
              </p:nvGrpSpPr>
              <p:grpSpPr bwMode="auto">
                <a:xfrm>
                  <a:off x="3561" y="3486"/>
                  <a:ext cx="908" cy="315"/>
                  <a:chOff x="884" y="1207"/>
                  <a:chExt cx="908" cy="324"/>
                </a:xfrm>
              </p:grpSpPr>
              <p:sp>
                <p:nvSpPr>
                  <p:cNvPr id="35915" name="Rectangle 117"/>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16" name="Line 118"/>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5907" name="Line 119"/>
                <p:cNvSpPr>
                  <a:spLocks noChangeShapeType="1"/>
                </p:cNvSpPr>
                <p:nvPr/>
              </p:nvSpPr>
              <p:spPr bwMode="auto">
                <a:xfrm>
                  <a:off x="3061" y="3183"/>
                  <a:ext cx="363" cy="0"/>
                </a:xfrm>
                <a:prstGeom prst="line">
                  <a:avLst/>
                </a:prstGeom>
                <a:noFill/>
                <a:ln w="9525">
                  <a:solidFill>
                    <a:schemeClr val="tx1"/>
                  </a:solidFill>
                  <a:round/>
                  <a:headEnd/>
                  <a:tailEnd/>
                </a:ln>
              </p:spPr>
              <p:txBody>
                <a:bodyPr/>
                <a:lstStyle/>
                <a:p>
                  <a:endParaRPr lang="en-US"/>
                </a:p>
              </p:txBody>
            </p:sp>
            <p:grpSp>
              <p:nvGrpSpPr>
                <p:cNvPr id="35908" name="Group 120"/>
                <p:cNvGrpSpPr>
                  <a:grpSpLocks/>
                </p:cNvGrpSpPr>
                <p:nvPr/>
              </p:nvGrpSpPr>
              <p:grpSpPr bwMode="auto">
                <a:xfrm>
                  <a:off x="3560" y="2851"/>
                  <a:ext cx="908" cy="351"/>
                  <a:chOff x="884" y="1207"/>
                  <a:chExt cx="908" cy="324"/>
                </a:xfrm>
              </p:grpSpPr>
              <p:sp>
                <p:nvSpPr>
                  <p:cNvPr id="35913" name="Rectangle 121"/>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V#+1   0 </a:t>
                    </a:r>
                  </a:p>
                </p:txBody>
              </p:sp>
              <p:sp>
                <p:nvSpPr>
                  <p:cNvPr id="35914" name="Line 122"/>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35909" name="Line 123"/>
                <p:cNvSpPr>
                  <a:spLocks noChangeShapeType="1"/>
                </p:cNvSpPr>
                <p:nvPr/>
              </p:nvSpPr>
              <p:spPr bwMode="auto">
                <a:xfrm>
                  <a:off x="3061" y="3792"/>
                  <a:ext cx="363" cy="0"/>
                </a:xfrm>
                <a:prstGeom prst="line">
                  <a:avLst/>
                </a:prstGeom>
                <a:noFill/>
                <a:ln w="9525">
                  <a:solidFill>
                    <a:schemeClr val="tx1"/>
                  </a:solidFill>
                  <a:round/>
                  <a:headEnd/>
                  <a:tailEnd/>
                </a:ln>
              </p:spPr>
              <p:txBody>
                <a:bodyPr/>
                <a:lstStyle/>
                <a:p>
                  <a:endParaRPr lang="en-US"/>
                </a:p>
              </p:txBody>
            </p:sp>
            <p:grpSp>
              <p:nvGrpSpPr>
                <p:cNvPr id="35910" name="Group 124"/>
                <p:cNvGrpSpPr>
                  <a:grpSpLocks/>
                </p:cNvGrpSpPr>
                <p:nvPr/>
              </p:nvGrpSpPr>
              <p:grpSpPr bwMode="auto">
                <a:xfrm>
                  <a:off x="3560" y="3474"/>
                  <a:ext cx="908" cy="324"/>
                  <a:chOff x="884" y="1207"/>
                  <a:chExt cx="908" cy="324"/>
                </a:xfrm>
              </p:grpSpPr>
              <p:sp>
                <p:nvSpPr>
                  <p:cNvPr id="35911" name="Rectangle 12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35912" name="Line 12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grpSp>
        <p:sp>
          <p:nvSpPr>
            <p:cNvPr id="35888" name="Text Box 127"/>
            <p:cNvSpPr txBox="1">
              <a:spLocks noChangeArrowheads="1"/>
            </p:cNvSpPr>
            <p:nvPr/>
          </p:nvSpPr>
          <p:spPr bwMode="auto">
            <a:xfrm>
              <a:off x="395" y="1861"/>
              <a:ext cx="244" cy="288"/>
            </a:xfrm>
            <a:prstGeom prst="rect">
              <a:avLst/>
            </a:prstGeom>
            <a:noFill/>
            <a:ln w="9525">
              <a:noFill/>
              <a:miter lim="800000"/>
              <a:headEnd/>
              <a:tailEnd/>
            </a:ln>
          </p:spPr>
          <p:txBody>
            <a:bodyPr wrap="none">
              <a:spAutoFit/>
            </a:bodyPr>
            <a:lstStyle/>
            <a:p>
              <a:r>
                <a:rPr lang="en-US" b="1"/>
                <a:t>X</a:t>
              </a:r>
            </a:p>
          </p:txBody>
        </p:sp>
        <p:sp>
          <p:nvSpPr>
            <p:cNvPr id="35889" name="Text Box 128"/>
            <p:cNvSpPr txBox="1">
              <a:spLocks noChangeArrowheads="1"/>
            </p:cNvSpPr>
            <p:nvPr/>
          </p:nvSpPr>
          <p:spPr bwMode="auto">
            <a:xfrm>
              <a:off x="385" y="2496"/>
              <a:ext cx="244" cy="288"/>
            </a:xfrm>
            <a:prstGeom prst="rect">
              <a:avLst/>
            </a:prstGeom>
            <a:noFill/>
            <a:ln w="9525">
              <a:noFill/>
              <a:miter lim="800000"/>
              <a:headEnd/>
              <a:tailEnd/>
            </a:ln>
          </p:spPr>
          <p:txBody>
            <a:bodyPr wrap="none">
              <a:spAutoFit/>
            </a:bodyPr>
            <a:lstStyle/>
            <a:p>
              <a:r>
                <a:rPr lang="en-US" b="1"/>
                <a:t>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4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85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4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8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840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84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585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585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8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4" grpId="0" animBg="1"/>
      <p:bldP spid="58426" grpId="0" animBg="1"/>
      <p:bldP spid="58497" grpId="0" animBg="1"/>
      <p:bldP spid="58499" grpId="0" animBg="1"/>
      <p:bldP spid="58500" grpId="0" animBg="1"/>
      <p:bldP spid="58408" grpId="0" animBg="1"/>
      <p:bldP spid="584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85720" y="500042"/>
            <a:ext cx="8101013" cy="1143000"/>
          </a:xfrm>
        </p:spPr>
        <p:txBody>
          <a:bodyPr/>
          <a:lstStyle/>
          <a:p>
            <a:r>
              <a:rPr lang="en-US" dirty="0" smtClean="0"/>
              <a:t>TL2 STM: Use a Global Clock</a:t>
            </a:r>
          </a:p>
        </p:txBody>
      </p:sp>
      <p:sp>
        <p:nvSpPr>
          <p:cNvPr id="41987" name="Rectangle 4"/>
          <p:cNvSpPr>
            <a:spLocks noGrp="1" noChangeArrowheads="1"/>
          </p:cNvSpPr>
          <p:nvPr>
            <p:ph type="body" idx="1"/>
          </p:nvPr>
        </p:nvSpPr>
        <p:spPr>
          <a:xfrm>
            <a:off x="685800" y="2171700"/>
            <a:ext cx="7772400" cy="4114800"/>
          </a:xfrm>
          <a:noFill/>
        </p:spPr>
        <p:txBody>
          <a:bodyPr/>
          <a:lstStyle/>
          <a:p>
            <a:r>
              <a:rPr lang="en-US" smtClean="0"/>
              <a:t>Have a shared </a:t>
            </a:r>
            <a:r>
              <a:rPr lang="en-US" smtClean="0">
                <a:solidFill>
                  <a:schemeClr val="accent2"/>
                </a:solidFill>
              </a:rPr>
              <a:t>global version clock</a:t>
            </a:r>
          </a:p>
          <a:p>
            <a:r>
              <a:rPr lang="en-US" smtClean="0"/>
              <a:t>Incremented by writing transactions (as infrequently as possible)</a:t>
            </a:r>
          </a:p>
          <a:p>
            <a:r>
              <a:rPr lang="en-US" smtClean="0"/>
              <a:t>Read by all transactions</a:t>
            </a:r>
          </a:p>
          <a:p>
            <a:r>
              <a:rPr lang="en-US" smtClean="0"/>
              <a:t>Used to validate that the state viewed by a transaction is </a:t>
            </a:r>
            <a:r>
              <a:rPr lang="en-US" smtClean="0">
                <a:solidFill>
                  <a:schemeClr val="accent2"/>
                </a:solidFill>
              </a:rPr>
              <a:t>always consistent</a:t>
            </a:r>
          </a:p>
          <a:p>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23850" y="260350"/>
            <a:ext cx="8496300" cy="1143000"/>
          </a:xfrm>
        </p:spPr>
        <p:txBody>
          <a:bodyPr/>
          <a:lstStyle/>
          <a:p>
            <a:r>
              <a:rPr lang="en-US" sz="4000" smtClean="0"/>
              <a:t>TL2 Version Clock: Read-Only Trans</a:t>
            </a:r>
          </a:p>
        </p:txBody>
      </p:sp>
      <p:sp>
        <p:nvSpPr>
          <p:cNvPr id="43011" name="Rectangle 3"/>
          <p:cNvSpPr>
            <a:spLocks noChangeArrowheads="1"/>
          </p:cNvSpPr>
          <p:nvPr/>
        </p:nvSpPr>
        <p:spPr bwMode="auto">
          <a:xfrm>
            <a:off x="539750" y="2419350"/>
            <a:ext cx="576263" cy="3025775"/>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43012" name="Line 4"/>
          <p:cNvSpPr>
            <a:spLocks noChangeShapeType="1"/>
          </p:cNvSpPr>
          <p:nvPr/>
        </p:nvSpPr>
        <p:spPr bwMode="auto">
          <a:xfrm>
            <a:off x="539750" y="2924175"/>
            <a:ext cx="576263" cy="0"/>
          </a:xfrm>
          <a:prstGeom prst="line">
            <a:avLst/>
          </a:prstGeom>
          <a:noFill/>
          <a:ln w="9525">
            <a:solidFill>
              <a:schemeClr val="tx1"/>
            </a:solidFill>
            <a:round/>
            <a:headEnd/>
            <a:tailEnd/>
          </a:ln>
        </p:spPr>
        <p:txBody>
          <a:bodyPr/>
          <a:lstStyle/>
          <a:p>
            <a:endParaRPr lang="en-US"/>
          </a:p>
        </p:txBody>
      </p:sp>
      <p:sp>
        <p:nvSpPr>
          <p:cNvPr id="43013" name="Line 5"/>
          <p:cNvSpPr>
            <a:spLocks noChangeShapeType="1"/>
          </p:cNvSpPr>
          <p:nvPr/>
        </p:nvSpPr>
        <p:spPr bwMode="auto">
          <a:xfrm>
            <a:off x="539750" y="3429000"/>
            <a:ext cx="576263" cy="0"/>
          </a:xfrm>
          <a:prstGeom prst="line">
            <a:avLst/>
          </a:prstGeom>
          <a:noFill/>
          <a:ln w="9525">
            <a:solidFill>
              <a:schemeClr val="tx1"/>
            </a:solidFill>
            <a:round/>
            <a:headEnd/>
            <a:tailEnd/>
          </a:ln>
        </p:spPr>
        <p:txBody>
          <a:bodyPr/>
          <a:lstStyle/>
          <a:p>
            <a:endParaRPr lang="en-US"/>
          </a:p>
        </p:txBody>
      </p:sp>
      <p:sp>
        <p:nvSpPr>
          <p:cNvPr id="43014" name="Line 6"/>
          <p:cNvSpPr>
            <a:spLocks noChangeShapeType="1"/>
          </p:cNvSpPr>
          <p:nvPr/>
        </p:nvSpPr>
        <p:spPr bwMode="auto">
          <a:xfrm>
            <a:off x="539750" y="4438650"/>
            <a:ext cx="576263" cy="0"/>
          </a:xfrm>
          <a:prstGeom prst="line">
            <a:avLst/>
          </a:prstGeom>
          <a:noFill/>
          <a:ln w="9525">
            <a:solidFill>
              <a:schemeClr val="tx1"/>
            </a:solidFill>
            <a:round/>
            <a:headEnd/>
            <a:tailEnd/>
          </a:ln>
        </p:spPr>
        <p:txBody>
          <a:bodyPr/>
          <a:lstStyle/>
          <a:p>
            <a:endParaRPr lang="en-US"/>
          </a:p>
        </p:txBody>
      </p:sp>
      <p:sp>
        <p:nvSpPr>
          <p:cNvPr id="43015" name="Line 7"/>
          <p:cNvSpPr>
            <a:spLocks noChangeShapeType="1"/>
          </p:cNvSpPr>
          <p:nvPr/>
        </p:nvSpPr>
        <p:spPr bwMode="auto">
          <a:xfrm>
            <a:off x="539750" y="4943475"/>
            <a:ext cx="576263" cy="0"/>
          </a:xfrm>
          <a:prstGeom prst="line">
            <a:avLst/>
          </a:prstGeom>
          <a:noFill/>
          <a:ln w="9525">
            <a:solidFill>
              <a:schemeClr val="tx1"/>
            </a:solidFill>
            <a:round/>
            <a:headEnd/>
            <a:tailEnd/>
          </a:ln>
        </p:spPr>
        <p:txBody>
          <a:bodyPr/>
          <a:lstStyle/>
          <a:p>
            <a:endParaRPr lang="en-US"/>
          </a:p>
        </p:txBody>
      </p:sp>
      <p:sp>
        <p:nvSpPr>
          <p:cNvPr id="43016" name="Line 8"/>
          <p:cNvSpPr>
            <a:spLocks noChangeShapeType="1"/>
          </p:cNvSpPr>
          <p:nvPr/>
        </p:nvSpPr>
        <p:spPr bwMode="auto">
          <a:xfrm flipV="1">
            <a:off x="1116013" y="2060575"/>
            <a:ext cx="0" cy="431800"/>
          </a:xfrm>
          <a:prstGeom prst="line">
            <a:avLst/>
          </a:prstGeom>
          <a:noFill/>
          <a:ln w="9525">
            <a:solidFill>
              <a:schemeClr val="tx1"/>
            </a:solidFill>
            <a:prstDash val="dash"/>
            <a:round/>
            <a:headEnd/>
            <a:tailEnd/>
          </a:ln>
        </p:spPr>
        <p:txBody>
          <a:bodyPr/>
          <a:lstStyle/>
          <a:p>
            <a:endParaRPr lang="en-US"/>
          </a:p>
        </p:txBody>
      </p:sp>
      <p:sp>
        <p:nvSpPr>
          <p:cNvPr id="43017" name="Line 9"/>
          <p:cNvSpPr>
            <a:spLocks noChangeShapeType="1"/>
          </p:cNvSpPr>
          <p:nvPr/>
        </p:nvSpPr>
        <p:spPr bwMode="auto">
          <a:xfrm flipV="1">
            <a:off x="539750" y="2060575"/>
            <a:ext cx="0" cy="431800"/>
          </a:xfrm>
          <a:prstGeom prst="line">
            <a:avLst/>
          </a:prstGeom>
          <a:noFill/>
          <a:ln w="9525">
            <a:solidFill>
              <a:schemeClr val="tx1"/>
            </a:solidFill>
            <a:prstDash val="dash"/>
            <a:round/>
            <a:headEnd/>
            <a:tailEnd/>
          </a:ln>
        </p:spPr>
        <p:txBody>
          <a:bodyPr/>
          <a:lstStyle/>
          <a:p>
            <a:endParaRPr lang="en-US"/>
          </a:p>
        </p:txBody>
      </p:sp>
      <p:sp>
        <p:nvSpPr>
          <p:cNvPr id="43018" name="Line 10"/>
          <p:cNvSpPr>
            <a:spLocks noChangeShapeType="1"/>
          </p:cNvSpPr>
          <p:nvPr/>
        </p:nvSpPr>
        <p:spPr bwMode="auto">
          <a:xfrm flipV="1">
            <a:off x="539750" y="5445125"/>
            <a:ext cx="0" cy="431800"/>
          </a:xfrm>
          <a:prstGeom prst="line">
            <a:avLst/>
          </a:prstGeom>
          <a:noFill/>
          <a:ln w="9525">
            <a:solidFill>
              <a:schemeClr val="tx1"/>
            </a:solidFill>
            <a:prstDash val="dash"/>
            <a:round/>
            <a:headEnd/>
            <a:tailEnd/>
          </a:ln>
        </p:spPr>
        <p:txBody>
          <a:bodyPr/>
          <a:lstStyle/>
          <a:p>
            <a:endParaRPr lang="en-US"/>
          </a:p>
        </p:txBody>
      </p:sp>
      <p:sp>
        <p:nvSpPr>
          <p:cNvPr id="43019" name="Line 11"/>
          <p:cNvSpPr>
            <a:spLocks noChangeShapeType="1"/>
          </p:cNvSpPr>
          <p:nvPr/>
        </p:nvSpPr>
        <p:spPr bwMode="auto">
          <a:xfrm flipV="1">
            <a:off x="1116013" y="5445125"/>
            <a:ext cx="0" cy="431800"/>
          </a:xfrm>
          <a:prstGeom prst="line">
            <a:avLst/>
          </a:prstGeom>
          <a:noFill/>
          <a:ln w="9525">
            <a:solidFill>
              <a:schemeClr val="tx1"/>
            </a:solidFill>
            <a:prstDash val="dash"/>
            <a:round/>
            <a:headEnd/>
            <a:tailEnd/>
          </a:ln>
        </p:spPr>
        <p:txBody>
          <a:bodyPr/>
          <a:lstStyle/>
          <a:p>
            <a:endParaRPr lang="en-US"/>
          </a:p>
        </p:txBody>
      </p:sp>
      <p:sp>
        <p:nvSpPr>
          <p:cNvPr id="43020" name="Text Box 12"/>
          <p:cNvSpPr txBox="1">
            <a:spLocks noChangeArrowheads="1"/>
          </p:cNvSpPr>
          <p:nvPr/>
        </p:nvSpPr>
        <p:spPr bwMode="auto">
          <a:xfrm>
            <a:off x="3419475" y="2420938"/>
            <a:ext cx="4897438" cy="1938337"/>
          </a:xfrm>
          <a:prstGeom prst="rect">
            <a:avLst/>
          </a:prstGeom>
          <a:noFill/>
          <a:ln w="9525">
            <a:noFill/>
            <a:miter lim="800000"/>
            <a:headEnd/>
            <a:tailEnd/>
          </a:ln>
        </p:spPr>
        <p:txBody>
          <a:bodyPr>
            <a:spAutoFit/>
          </a:bodyPr>
          <a:lstStyle/>
          <a:p>
            <a:pPr marL="457200" indent="-457200">
              <a:buFontTx/>
              <a:buAutoNum type="arabicPeriod"/>
            </a:pPr>
            <a:r>
              <a:rPr lang="en-US"/>
              <a:t>RV</a:t>
            </a:r>
            <a:r>
              <a:rPr lang="en-US">
                <a:solidFill>
                  <a:schemeClr val="accent2"/>
                </a:solidFill>
              </a:rPr>
              <a:t> </a:t>
            </a:r>
            <a:r>
              <a:rPr lang="en-US">
                <a:solidFill>
                  <a:schemeClr val="accent2"/>
                </a:solidFill>
                <a:sym typeface="Wingdings" pitchFamily="2" charset="2"/>
              </a:rPr>
              <a:t></a:t>
            </a:r>
            <a:r>
              <a:rPr lang="en-US">
                <a:solidFill>
                  <a:schemeClr val="accent2"/>
                </a:solidFill>
              </a:rPr>
              <a:t> VClock</a:t>
            </a:r>
          </a:p>
          <a:p>
            <a:pPr marL="457200" indent="-457200">
              <a:buFontTx/>
              <a:buAutoNum type="arabicPeriod"/>
            </a:pPr>
            <a:r>
              <a:rPr lang="en-US" u="sng">
                <a:solidFill>
                  <a:schemeClr val="accent2"/>
                </a:solidFill>
              </a:rPr>
              <a:t>To Read</a:t>
            </a:r>
            <a:r>
              <a:rPr lang="en-US">
                <a:solidFill>
                  <a:schemeClr val="accent2"/>
                </a:solidFill>
              </a:rPr>
              <a:t>: read lock, read mem, read lock, check unlocked, unchanged, and </a:t>
            </a:r>
            <a:r>
              <a:rPr lang="en-US"/>
              <a:t>v# &lt;= RV</a:t>
            </a:r>
          </a:p>
          <a:p>
            <a:pPr marL="457200" indent="-457200">
              <a:buFontTx/>
              <a:buAutoNum type="arabicPeriod"/>
            </a:pPr>
            <a:r>
              <a:rPr lang="en-US">
                <a:solidFill>
                  <a:schemeClr val="accent2"/>
                </a:solidFill>
              </a:rPr>
              <a:t>Commit.</a:t>
            </a:r>
          </a:p>
        </p:txBody>
      </p:sp>
      <p:sp>
        <p:nvSpPr>
          <p:cNvPr id="43021" name="Line 13"/>
          <p:cNvSpPr>
            <a:spLocks noChangeShapeType="1"/>
          </p:cNvSpPr>
          <p:nvPr/>
        </p:nvSpPr>
        <p:spPr bwMode="auto">
          <a:xfrm>
            <a:off x="539750" y="4930775"/>
            <a:ext cx="576263" cy="0"/>
          </a:xfrm>
          <a:prstGeom prst="line">
            <a:avLst/>
          </a:prstGeom>
          <a:noFill/>
          <a:ln w="9525">
            <a:solidFill>
              <a:schemeClr val="tx1"/>
            </a:solidFill>
            <a:round/>
            <a:headEnd/>
            <a:tailEnd/>
          </a:ln>
        </p:spPr>
        <p:txBody>
          <a:bodyPr/>
          <a:lstStyle/>
          <a:p>
            <a:endParaRPr lang="en-US"/>
          </a:p>
        </p:txBody>
      </p:sp>
      <p:sp>
        <p:nvSpPr>
          <p:cNvPr id="71694" name="Rectangle 14"/>
          <p:cNvSpPr>
            <a:spLocks noChangeArrowheads="1"/>
          </p:cNvSpPr>
          <p:nvPr/>
        </p:nvSpPr>
        <p:spPr bwMode="auto">
          <a:xfrm>
            <a:off x="539750" y="2420938"/>
            <a:ext cx="576263"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43023" name="Group 15"/>
          <p:cNvGrpSpPr>
            <a:grpSpLocks/>
          </p:cNvGrpSpPr>
          <p:nvPr/>
        </p:nvGrpSpPr>
        <p:grpSpPr bwMode="auto">
          <a:xfrm>
            <a:off x="1331913" y="2419350"/>
            <a:ext cx="1441450" cy="514350"/>
            <a:chOff x="884" y="1207"/>
            <a:chExt cx="908" cy="324"/>
          </a:xfrm>
        </p:grpSpPr>
        <p:sp>
          <p:nvSpPr>
            <p:cNvPr id="43139" name="Rectangle 16"/>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87       0 </a:t>
              </a:r>
            </a:p>
          </p:txBody>
        </p:sp>
        <p:sp>
          <p:nvSpPr>
            <p:cNvPr id="43140" name="Line 17"/>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 name="Group 18"/>
          <p:cNvGrpSpPr>
            <a:grpSpLocks/>
          </p:cNvGrpSpPr>
          <p:nvPr/>
        </p:nvGrpSpPr>
        <p:grpSpPr bwMode="auto">
          <a:xfrm>
            <a:off x="1331913" y="2420938"/>
            <a:ext cx="1447800" cy="514350"/>
            <a:chOff x="835" y="1207"/>
            <a:chExt cx="912" cy="324"/>
          </a:xfrm>
        </p:grpSpPr>
        <p:grpSp>
          <p:nvGrpSpPr>
            <p:cNvPr id="43135" name="Group 19"/>
            <p:cNvGrpSpPr>
              <a:grpSpLocks/>
            </p:cNvGrpSpPr>
            <p:nvPr/>
          </p:nvGrpSpPr>
          <p:grpSpPr bwMode="auto">
            <a:xfrm>
              <a:off x="839" y="1207"/>
              <a:ext cx="908" cy="324"/>
              <a:chOff x="884" y="1207"/>
              <a:chExt cx="908" cy="324"/>
            </a:xfrm>
          </p:grpSpPr>
          <p:sp>
            <p:nvSpPr>
              <p:cNvPr id="43137" name="Rectangle 20"/>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87       0 </a:t>
                </a:r>
              </a:p>
            </p:txBody>
          </p:sp>
          <p:sp>
            <p:nvSpPr>
              <p:cNvPr id="43138" name="Line 2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3136" name="Rectangle 22"/>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43025" name="Group 23"/>
          <p:cNvGrpSpPr>
            <a:grpSpLocks/>
          </p:cNvGrpSpPr>
          <p:nvPr/>
        </p:nvGrpSpPr>
        <p:grpSpPr bwMode="auto">
          <a:xfrm>
            <a:off x="1331913" y="2944813"/>
            <a:ext cx="1441450" cy="555625"/>
            <a:chOff x="884" y="1207"/>
            <a:chExt cx="908" cy="324"/>
          </a:xfrm>
        </p:grpSpPr>
        <p:sp>
          <p:nvSpPr>
            <p:cNvPr id="43133" name="Rectangle 24"/>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34       0 </a:t>
              </a:r>
            </a:p>
          </p:txBody>
        </p:sp>
        <p:sp>
          <p:nvSpPr>
            <p:cNvPr id="43134" name="Line 25"/>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3026" name="Group 26"/>
          <p:cNvGrpSpPr>
            <a:grpSpLocks/>
          </p:cNvGrpSpPr>
          <p:nvPr/>
        </p:nvGrpSpPr>
        <p:grpSpPr bwMode="auto">
          <a:xfrm>
            <a:off x="1331913" y="3470275"/>
            <a:ext cx="1441450" cy="514350"/>
            <a:chOff x="884" y="1207"/>
            <a:chExt cx="908" cy="324"/>
          </a:xfrm>
        </p:grpSpPr>
        <p:sp>
          <p:nvSpPr>
            <p:cNvPr id="43131" name="Rectangle 27"/>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88       0 </a:t>
              </a:r>
            </a:p>
          </p:txBody>
        </p:sp>
        <p:sp>
          <p:nvSpPr>
            <p:cNvPr id="43132" name="Line 28"/>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3027" name="Group 29"/>
          <p:cNvGrpSpPr>
            <a:grpSpLocks/>
          </p:cNvGrpSpPr>
          <p:nvPr/>
        </p:nvGrpSpPr>
        <p:grpSpPr bwMode="auto">
          <a:xfrm>
            <a:off x="1331913" y="3967163"/>
            <a:ext cx="1441450" cy="514350"/>
            <a:chOff x="884" y="1207"/>
            <a:chExt cx="908" cy="324"/>
          </a:xfrm>
        </p:grpSpPr>
        <p:sp>
          <p:nvSpPr>
            <p:cNvPr id="43129" name="Rectangle 30"/>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43130" name="Line 3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3028" name="Group 32"/>
          <p:cNvGrpSpPr>
            <a:grpSpLocks/>
          </p:cNvGrpSpPr>
          <p:nvPr/>
        </p:nvGrpSpPr>
        <p:grpSpPr bwMode="auto">
          <a:xfrm>
            <a:off x="1331913" y="4468813"/>
            <a:ext cx="1441450" cy="500062"/>
            <a:chOff x="884" y="1207"/>
            <a:chExt cx="908" cy="324"/>
          </a:xfrm>
        </p:grpSpPr>
        <p:sp>
          <p:nvSpPr>
            <p:cNvPr id="43127" name="Rectangle 33"/>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44       0 </a:t>
              </a:r>
            </a:p>
          </p:txBody>
        </p:sp>
        <p:sp>
          <p:nvSpPr>
            <p:cNvPr id="43128" name="Line 34"/>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3029" name="Group 35"/>
          <p:cNvGrpSpPr>
            <a:grpSpLocks/>
          </p:cNvGrpSpPr>
          <p:nvPr/>
        </p:nvGrpSpPr>
        <p:grpSpPr bwMode="auto">
          <a:xfrm>
            <a:off x="1333500" y="4959350"/>
            <a:ext cx="1441450" cy="500063"/>
            <a:chOff x="884" y="1207"/>
            <a:chExt cx="908" cy="324"/>
          </a:xfrm>
        </p:grpSpPr>
        <p:sp>
          <p:nvSpPr>
            <p:cNvPr id="43125" name="Rectangle 36"/>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43126" name="Line 37"/>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10" name="Group 38"/>
          <p:cNvGrpSpPr>
            <a:grpSpLocks/>
          </p:cNvGrpSpPr>
          <p:nvPr/>
        </p:nvGrpSpPr>
        <p:grpSpPr bwMode="auto">
          <a:xfrm>
            <a:off x="1331913" y="2924175"/>
            <a:ext cx="1447800" cy="576263"/>
            <a:chOff x="835" y="1207"/>
            <a:chExt cx="912" cy="324"/>
          </a:xfrm>
        </p:grpSpPr>
        <p:grpSp>
          <p:nvGrpSpPr>
            <p:cNvPr id="43121" name="Group 39"/>
            <p:cNvGrpSpPr>
              <a:grpSpLocks/>
            </p:cNvGrpSpPr>
            <p:nvPr/>
          </p:nvGrpSpPr>
          <p:grpSpPr bwMode="auto">
            <a:xfrm>
              <a:off x="839" y="1207"/>
              <a:ext cx="908" cy="324"/>
              <a:chOff x="884" y="1207"/>
              <a:chExt cx="908" cy="324"/>
            </a:xfrm>
          </p:grpSpPr>
          <p:sp>
            <p:nvSpPr>
              <p:cNvPr id="43123" name="Rectangle 40"/>
              <p:cNvSpPr>
                <a:spLocks noChangeArrowheads="1"/>
              </p:cNvSpPr>
              <p:nvPr/>
            </p:nvSpPr>
            <p:spPr bwMode="auto">
              <a:xfrm>
                <a:off x="884" y="1207"/>
                <a:ext cx="908" cy="318"/>
              </a:xfrm>
              <a:prstGeom prst="rect">
                <a:avLst/>
              </a:prstGeom>
              <a:solidFill>
                <a:srgbClr val="00FFCC"/>
              </a:solidFill>
              <a:ln w="9525">
                <a:solidFill>
                  <a:schemeClr val="accent2"/>
                </a:solidFill>
                <a:miter lim="800000"/>
                <a:headEnd/>
                <a:tailEnd/>
              </a:ln>
            </p:spPr>
            <p:txBody>
              <a:bodyPr wrap="none" anchor="ctr"/>
              <a:lstStyle/>
              <a:p>
                <a:pPr algn="ctr"/>
                <a:r>
                  <a:rPr lang="en-US" b="1"/>
                  <a:t> 34       0 </a:t>
                </a:r>
              </a:p>
            </p:txBody>
          </p:sp>
          <p:sp>
            <p:nvSpPr>
              <p:cNvPr id="43124" name="Line 41"/>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43122" name="Rectangle 42"/>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43031" name="Line 43"/>
          <p:cNvSpPr>
            <a:spLocks noChangeShapeType="1"/>
          </p:cNvSpPr>
          <p:nvPr/>
        </p:nvSpPr>
        <p:spPr bwMode="auto">
          <a:xfrm>
            <a:off x="539750" y="3973513"/>
            <a:ext cx="576263" cy="0"/>
          </a:xfrm>
          <a:prstGeom prst="line">
            <a:avLst/>
          </a:prstGeom>
          <a:noFill/>
          <a:ln w="9525">
            <a:solidFill>
              <a:schemeClr val="tx1"/>
            </a:solidFill>
            <a:round/>
            <a:headEnd/>
            <a:tailEnd/>
          </a:ln>
        </p:spPr>
        <p:txBody>
          <a:bodyPr/>
          <a:lstStyle/>
          <a:p>
            <a:endParaRPr lang="en-US"/>
          </a:p>
        </p:txBody>
      </p:sp>
      <p:grpSp>
        <p:nvGrpSpPr>
          <p:cNvPr id="43032" name="Group 44"/>
          <p:cNvGrpSpPr>
            <a:grpSpLocks/>
          </p:cNvGrpSpPr>
          <p:nvPr/>
        </p:nvGrpSpPr>
        <p:grpSpPr bwMode="auto">
          <a:xfrm>
            <a:off x="1331913" y="3951288"/>
            <a:ext cx="1441450" cy="557212"/>
            <a:chOff x="884" y="1207"/>
            <a:chExt cx="908" cy="324"/>
          </a:xfrm>
        </p:grpSpPr>
        <p:sp>
          <p:nvSpPr>
            <p:cNvPr id="43119" name="Rectangle 4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99       0 </a:t>
              </a:r>
            </a:p>
          </p:txBody>
        </p:sp>
        <p:sp>
          <p:nvSpPr>
            <p:cNvPr id="43120" name="Line 4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13" name="Group 47"/>
          <p:cNvGrpSpPr>
            <a:grpSpLocks/>
          </p:cNvGrpSpPr>
          <p:nvPr/>
        </p:nvGrpSpPr>
        <p:grpSpPr bwMode="auto">
          <a:xfrm>
            <a:off x="1331913" y="3933825"/>
            <a:ext cx="1447800" cy="557213"/>
            <a:chOff x="835" y="1207"/>
            <a:chExt cx="912" cy="324"/>
          </a:xfrm>
        </p:grpSpPr>
        <p:grpSp>
          <p:nvGrpSpPr>
            <p:cNvPr id="43115" name="Group 48"/>
            <p:cNvGrpSpPr>
              <a:grpSpLocks/>
            </p:cNvGrpSpPr>
            <p:nvPr/>
          </p:nvGrpSpPr>
          <p:grpSpPr bwMode="auto">
            <a:xfrm>
              <a:off x="839" y="1207"/>
              <a:ext cx="908" cy="324"/>
              <a:chOff x="884" y="1207"/>
              <a:chExt cx="908" cy="324"/>
            </a:xfrm>
          </p:grpSpPr>
          <p:sp>
            <p:nvSpPr>
              <p:cNvPr id="43117" name="Rectangle 49"/>
              <p:cNvSpPr>
                <a:spLocks noChangeArrowheads="1"/>
              </p:cNvSpPr>
              <p:nvPr/>
            </p:nvSpPr>
            <p:spPr bwMode="auto">
              <a:xfrm>
                <a:off x="884" y="1207"/>
                <a:ext cx="908" cy="318"/>
              </a:xfrm>
              <a:prstGeom prst="rect">
                <a:avLst/>
              </a:prstGeom>
              <a:solidFill>
                <a:srgbClr val="00FFCC"/>
              </a:solidFill>
              <a:ln w="9525">
                <a:solidFill>
                  <a:schemeClr val="accent2"/>
                </a:solidFill>
                <a:miter lim="800000"/>
                <a:headEnd/>
                <a:tailEnd/>
              </a:ln>
            </p:spPr>
            <p:txBody>
              <a:bodyPr wrap="none" anchor="ctr"/>
              <a:lstStyle/>
              <a:p>
                <a:pPr algn="ctr"/>
                <a:r>
                  <a:rPr lang="en-US" b="1"/>
                  <a:t> 99       0 </a:t>
                </a:r>
              </a:p>
            </p:txBody>
          </p:sp>
          <p:sp>
            <p:nvSpPr>
              <p:cNvPr id="43118" name="Line 50"/>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43116" name="Rectangle 51"/>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43034" name="Line 52"/>
          <p:cNvSpPr>
            <a:spLocks noChangeShapeType="1"/>
          </p:cNvSpPr>
          <p:nvPr/>
        </p:nvSpPr>
        <p:spPr bwMode="auto">
          <a:xfrm>
            <a:off x="539750" y="5445125"/>
            <a:ext cx="576263" cy="0"/>
          </a:xfrm>
          <a:prstGeom prst="line">
            <a:avLst/>
          </a:prstGeom>
          <a:noFill/>
          <a:ln w="9525">
            <a:solidFill>
              <a:schemeClr val="tx1"/>
            </a:solidFill>
            <a:round/>
            <a:headEnd/>
            <a:tailEnd/>
          </a:ln>
        </p:spPr>
        <p:txBody>
          <a:bodyPr/>
          <a:lstStyle/>
          <a:p>
            <a:endParaRPr lang="en-US"/>
          </a:p>
        </p:txBody>
      </p:sp>
      <p:sp>
        <p:nvSpPr>
          <p:cNvPr id="71733" name="Rectangle 53"/>
          <p:cNvSpPr>
            <a:spLocks noChangeArrowheads="1"/>
          </p:cNvSpPr>
          <p:nvPr/>
        </p:nvSpPr>
        <p:spPr bwMode="auto">
          <a:xfrm>
            <a:off x="539750" y="4940300"/>
            <a:ext cx="576263"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43036" name="Group 54"/>
          <p:cNvGrpSpPr>
            <a:grpSpLocks/>
          </p:cNvGrpSpPr>
          <p:nvPr/>
        </p:nvGrpSpPr>
        <p:grpSpPr bwMode="auto">
          <a:xfrm>
            <a:off x="1331913" y="4940300"/>
            <a:ext cx="1441450" cy="514350"/>
            <a:chOff x="884" y="1207"/>
            <a:chExt cx="908" cy="324"/>
          </a:xfrm>
        </p:grpSpPr>
        <p:sp>
          <p:nvSpPr>
            <p:cNvPr id="43113" name="Rectangle 5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50       0 </a:t>
              </a:r>
            </a:p>
          </p:txBody>
        </p:sp>
        <p:sp>
          <p:nvSpPr>
            <p:cNvPr id="43114" name="Line 5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16" name="Group 57"/>
          <p:cNvGrpSpPr>
            <a:grpSpLocks/>
          </p:cNvGrpSpPr>
          <p:nvPr/>
        </p:nvGrpSpPr>
        <p:grpSpPr bwMode="auto">
          <a:xfrm>
            <a:off x="1331913" y="4941888"/>
            <a:ext cx="1447800" cy="514350"/>
            <a:chOff x="835" y="1207"/>
            <a:chExt cx="912" cy="324"/>
          </a:xfrm>
        </p:grpSpPr>
        <p:grpSp>
          <p:nvGrpSpPr>
            <p:cNvPr id="43109" name="Group 58"/>
            <p:cNvGrpSpPr>
              <a:grpSpLocks/>
            </p:cNvGrpSpPr>
            <p:nvPr/>
          </p:nvGrpSpPr>
          <p:grpSpPr bwMode="auto">
            <a:xfrm>
              <a:off x="839" y="1207"/>
              <a:ext cx="908" cy="324"/>
              <a:chOff x="884" y="1207"/>
              <a:chExt cx="908" cy="324"/>
            </a:xfrm>
          </p:grpSpPr>
          <p:sp>
            <p:nvSpPr>
              <p:cNvPr id="43111" name="Rectangle 59"/>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50       0 </a:t>
                </a:r>
              </a:p>
            </p:txBody>
          </p:sp>
          <p:sp>
            <p:nvSpPr>
              <p:cNvPr id="43112" name="Line 60"/>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3110" name="Rectangle 61"/>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43038" name="Text Box 62"/>
          <p:cNvSpPr txBox="1">
            <a:spLocks noChangeArrowheads="1"/>
          </p:cNvSpPr>
          <p:nvPr/>
        </p:nvSpPr>
        <p:spPr bwMode="auto">
          <a:xfrm>
            <a:off x="447675" y="1574800"/>
            <a:ext cx="1995488" cy="457200"/>
          </a:xfrm>
          <a:prstGeom prst="rect">
            <a:avLst/>
          </a:prstGeom>
          <a:noFill/>
          <a:ln w="9525">
            <a:noFill/>
            <a:miter lim="800000"/>
            <a:headEnd/>
            <a:tailEnd/>
          </a:ln>
        </p:spPr>
        <p:txBody>
          <a:bodyPr wrap="none">
            <a:spAutoFit/>
          </a:bodyPr>
          <a:lstStyle/>
          <a:p>
            <a:r>
              <a:rPr lang="en-US"/>
              <a:t>Mem    Locks</a:t>
            </a:r>
          </a:p>
        </p:txBody>
      </p:sp>
      <p:sp>
        <p:nvSpPr>
          <p:cNvPr id="71758" name="Text Box 78"/>
          <p:cNvSpPr txBox="1">
            <a:spLocks noChangeArrowheads="1"/>
          </p:cNvSpPr>
          <p:nvPr/>
        </p:nvSpPr>
        <p:spPr bwMode="auto">
          <a:xfrm>
            <a:off x="3563938" y="4797425"/>
            <a:ext cx="4954587" cy="831850"/>
          </a:xfrm>
          <a:prstGeom prst="rect">
            <a:avLst/>
          </a:prstGeom>
          <a:solidFill>
            <a:srgbClr val="FFCC00"/>
          </a:solidFill>
          <a:ln w="9525">
            <a:solidFill>
              <a:schemeClr val="tx1"/>
            </a:solidFill>
            <a:miter lim="800000"/>
            <a:headEnd/>
            <a:tailEnd/>
          </a:ln>
        </p:spPr>
        <p:txBody>
          <a:bodyPr wrap="none">
            <a:spAutoFit/>
          </a:bodyPr>
          <a:lstStyle/>
          <a:p>
            <a:r>
              <a:rPr lang="en-US">
                <a:solidFill>
                  <a:schemeClr val="accent2"/>
                </a:solidFill>
              </a:rPr>
              <a:t>Reads form a snapshot of memory</a:t>
            </a:r>
            <a:r>
              <a:rPr lang="en-US"/>
              <a:t>.</a:t>
            </a:r>
          </a:p>
          <a:p>
            <a:r>
              <a:rPr lang="en-US">
                <a:solidFill>
                  <a:schemeClr val="accent2"/>
                </a:solidFill>
              </a:rPr>
              <a:t>No read set! </a:t>
            </a:r>
          </a:p>
        </p:txBody>
      </p:sp>
      <p:sp>
        <p:nvSpPr>
          <p:cNvPr id="71759" name="Rectangle 79"/>
          <p:cNvSpPr>
            <a:spLocks noChangeArrowheads="1"/>
          </p:cNvSpPr>
          <p:nvPr/>
        </p:nvSpPr>
        <p:spPr bwMode="auto">
          <a:xfrm>
            <a:off x="539750" y="2924175"/>
            <a:ext cx="576263" cy="504825"/>
          </a:xfrm>
          <a:prstGeom prst="rect">
            <a:avLst/>
          </a:prstGeom>
          <a:solidFill>
            <a:srgbClr val="00FFCC"/>
          </a:solidFill>
          <a:ln w="57150">
            <a:solidFill>
              <a:schemeClr val="accent2"/>
            </a:solidFill>
            <a:miter lim="800000"/>
            <a:headEnd/>
            <a:tailEnd/>
          </a:ln>
        </p:spPr>
        <p:txBody>
          <a:bodyPr wrap="none" anchor="ctr"/>
          <a:lstStyle/>
          <a:p>
            <a:pPr algn="ctr"/>
            <a:endParaRPr lang="en-US" b="1">
              <a:solidFill>
                <a:srgbClr val="FF0000"/>
              </a:solidFill>
            </a:endParaRPr>
          </a:p>
        </p:txBody>
      </p:sp>
      <p:sp>
        <p:nvSpPr>
          <p:cNvPr id="71760" name="Rectangle 80"/>
          <p:cNvSpPr>
            <a:spLocks noChangeArrowheads="1"/>
          </p:cNvSpPr>
          <p:nvPr/>
        </p:nvSpPr>
        <p:spPr bwMode="auto">
          <a:xfrm>
            <a:off x="554038" y="3948113"/>
            <a:ext cx="576262" cy="504825"/>
          </a:xfrm>
          <a:prstGeom prst="rect">
            <a:avLst/>
          </a:prstGeom>
          <a:solidFill>
            <a:srgbClr val="00FFCC"/>
          </a:solidFill>
          <a:ln w="57150">
            <a:solidFill>
              <a:schemeClr val="accent2"/>
            </a:solidFill>
            <a:miter lim="800000"/>
            <a:headEnd/>
            <a:tailEnd/>
          </a:ln>
        </p:spPr>
        <p:txBody>
          <a:bodyPr wrap="none" anchor="ctr"/>
          <a:lstStyle/>
          <a:p>
            <a:endParaRPr lang="en-US"/>
          </a:p>
        </p:txBody>
      </p:sp>
      <p:sp>
        <p:nvSpPr>
          <p:cNvPr id="43042" name="Rectangle 154"/>
          <p:cNvSpPr>
            <a:spLocks noChangeArrowheads="1"/>
          </p:cNvSpPr>
          <p:nvPr/>
        </p:nvSpPr>
        <p:spPr bwMode="auto">
          <a:xfrm>
            <a:off x="3348038" y="1557338"/>
            <a:ext cx="792162" cy="719137"/>
          </a:xfrm>
          <a:prstGeom prst="rect">
            <a:avLst/>
          </a:prstGeom>
          <a:solidFill>
            <a:srgbClr val="00FFCC"/>
          </a:solidFill>
          <a:ln w="9525">
            <a:solidFill>
              <a:schemeClr val="tx1"/>
            </a:solidFill>
            <a:miter lim="800000"/>
            <a:headEnd/>
            <a:tailEnd/>
          </a:ln>
        </p:spPr>
        <p:txBody>
          <a:bodyPr wrap="none" anchor="ctr"/>
          <a:lstStyle/>
          <a:p>
            <a:pPr algn="ctr"/>
            <a:r>
              <a:rPr lang="en-US" b="1"/>
              <a:t>100</a:t>
            </a:r>
          </a:p>
        </p:txBody>
      </p:sp>
      <p:sp>
        <p:nvSpPr>
          <p:cNvPr id="43043" name="Text Box 155"/>
          <p:cNvSpPr txBox="1">
            <a:spLocks noChangeArrowheads="1"/>
          </p:cNvSpPr>
          <p:nvPr/>
        </p:nvSpPr>
        <p:spPr bwMode="auto">
          <a:xfrm>
            <a:off x="4284663" y="1628775"/>
            <a:ext cx="2324100" cy="461963"/>
          </a:xfrm>
          <a:prstGeom prst="rect">
            <a:avLst/>
          </a:prstGeom>
          <a:noFill/>
          <a:ln w="9525">
            <a:noFill/>
            <a:miter lim="800000"/>
            <a:headEnd/>
            <a:tailEnd/>
          </a:ln>
        </p:spPr>
        <p:txBody>
          <a:bodyPr wrap="none">
            <a:spAutoFit/>
          </a:bodyPr>
          <a:lstStyle/>
          <a:p>
            <a:r>
              <a:rPr lang="en-US"/>
              <a:t>Vclock (shared)</a:t>
            </a:r>
          </a:p>
        </p:txBody>
      </p:sp>
      <p:grpSp>
        <p:nvGrpSpPr>
          <p:cNvPr id="18" name="Group 161"/>
          <p:cNvGrpSpPr>
            <a:grpSpLocks/>
          </p:cNvGrpSpPr>
          <p:nvPr/>
        </p:nvGrpSpPr>
        <p:grpSpPr bwMode="auto">
          <a:xfrm>
            <a:off x="1331913" y="2420938"/>
            <a:ext cx="1447800" cy="514350"/>
            <a:chOff x="835" y="1207"/>
            <a:chExt cx="912" cy="324"/>
          </a:xfrm>
        </p:grpSpPr>
        <p:grpSp>
          <p:nvGrpSpPr>
            <p:cNvPr id="43105" name="Group 162"/>
            <p:cNvGrpSpPr>
              <a:grpSpLocks/>
            </p:cNvGrpSpPr>
            <p:nvPr/>
          </p:nvGrpSpPr>
          <p:grpSpPr bwMode="auto">
            <a:xfrm>
              <a:off x="839" y="1207"/>
              <a:ext cx="908" cy="324"/>
              <a:chOff x="884" y="1207"/>
              <a:chExt cx="908" cy="324"/>
            </a:xfrm>
          </p:grpSpPr>
          <p:sp>
            <p:nvSpPr>
              <p:cNvPr id="43107" name="Rectangle 163"/>
              <p:cNvSpPr>
                <a:spLocks noChangeArrowheads="1"/>
              </p:cNvSpPr>
              <p:nvPr/>
            </p:nvSpPr>
            <p:spPr bwMode="auto">
              <a:xfrm>
                <a:off x="884" y="1207"/>
                <a:ext cx="908" cy="318"/>
              </a:xfrm>
              <a:prstGeom prst="rect">
                <a:avLst/>
              </a:prstGeom>
              <a:solidFill>
                <a:schemeClr val="hlink"/>
              </a:solidFill>
              <a:ln w="9525">
                <a:solidFill>
                  <a:schemeClr val="tx1"/>
                </a:solidFill>
                <a:miter lim="800000"/>
                <a:headEnd/>
                <a:tailEnd/>
              </a:ln>
            </p:spPr>
            <p:txBody>
              <a:bodyPr wrap="none" anchor="ctr"/>
              <a:lstStyle/>
              <a:p>
                <a:pPr algn="ctr"/>
                <a:r>
                  <a:rPr lang="en-US" b="1"/>
                  <a:t> 87       0 </a:t>
                </a:r>
              </a:p>
            </p:txBody>
          </p:sp>
          <p:sp>
            <p:nvSpPr>
              <p:cNvPr id="43108" name="Line 164"/>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3106" name="Rectangle 165"/>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0" name="Group 166"/>
          <p:cNvGrpSpPr>
            <a:grpSpLocks/>
          </p:cNvGrpSpPr>
          <p:nvPr/>
        </p:nvGrpSpPr>
        <p:grpSpPr bwMode="auto">
          <a:xfrm>
            <a:off x="1331913" y="2924175"/>
            <a:ext cx="1447800" cy="576263"/>
            <a:chOff x="835" y="1207"/>
            <a:chExt cx="912" cy="324"/>
          </a:xfrm>
        </p:grpSpPr>
        <p:grpSp>
          <p:nvGrpSpPr>
            <p:cNvPr id="43101" name="Group 167"/>
            <p:cNvGrpSpPr>
              <a:grpSpLocks/>
            </p:cNvGrpSpPr>
            <p:nvPr/>
          </p:nvGrpSpPr>
          <p:grpSpPr bwMode="auto">
            <a:xfrm>
              <a:off x="839" y="1207"/>
              <a:ext cx="908" cy="324"/>
              <a:chOff x="884" y="1207"/>
              <a:chExt cx="908" cy="324"/>
            </a:xfrm>
          </p:grpSpPr>
          <p:sp>
            <p:nvSpPr>
              <p:cNvPr id="43103" name="Rectangle 168"/>
              <p:cNvSpPr>
                <a:spLocks noChangeArrowheads="1"/>
              </p:cNvSpPr>
              <p:nvPr/>
            </p:nvSpPr>
            <p:spPr bwMode="auto">
              <a:xfrm>
                <a:off x="884" y="1207"/>
                <a:ext cx="908" cy="318"/>
              </a:xfrm>
              <a:prstGeom prst="rect">
                <a:avLst/>
              </a:prstGeom>
              <a:solidFill>
                <a:schemeClr val="hlink"/>
              </a:solidFill>
              <a:ln w="9525">
                <a:solidFill>
                  <a:schemeClr val="accent2"/>
                </a:solidFill>
                <a:miter lim="800000"/>
                <a:headEnd/>
                <a:tailEnd/>
              </a:ln>
            </p:spPr>
            <p:txBody>
              <a:bodyPr wrap="none" anchor="ctr"/>
              <a:lstStyle/>
              <a:p>
                <a:pPr algn="ctr"/>
                <a:r>
                  <a:rPr lang="en-US" b="1"/>
                  <a:t> 34       0 </a:t>
                </a:r>
              </a:p>
            </p:txBody>
          </p:sp>
          <p:sp>
            <p:nvSpPr>
              <p:cNvPr id="43104" name="Line 169"/>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43102" name="Rectangle 170"/>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2" name="Group 171"/>
          <p:cNvGrpSpPr>
            <a:grpSpLocks/>
          </p:cNvGrpSpPr>
          <p:nvPr/>
        </p:nvGrpSpPr>
        <p:grpSpPr bwMode="auto">
          <a:xfrm>
            <a:off x="1331913" y="3933825"/>
            <a:ext cx="1447800" cy="557213"/>
            <a:chOff x="835" y="1207"/>
            <a:chExt cx="912" cy="324"/>
          </a:xfrm>
        </p:grpSpPr>
        <p:grpSp>
          <p:nvGrpSpPr>
            <p:cNvPr id="43097" name="Group 172"/>
            <p:cNvGrpSpPr>
              <a:grpSpLocks/>
            </p:cNvGrpSpPr>
            <p:nvPr/>
          </p:nvGrpSpPr>
          <p:grpSpPr bwMode="auto">
            <a:xfrm>
              <a:off x="839" y="1207"/>
              <a:ext cx="908" cy="324"/>
              <a:chOff x="884" y="1207"/>
              <a:chExt cx="908" cy="324"/>
            </a:xfrm>
          </p:grpSpPr>
          <p:sp>
            <p:nvSpPr>
              <p:cNvPr id="43099" name="Rectangle 173"/>
              <p:cNvSpPr>
                <a:spLocks noChangeArrowheads="1"/>
              </p:cNvSpPr>
              <p:nvPr/>
            </p:nvSpPr>
            <p:spPr bwMode="auto">
              <a:xfrm>
                <a:off x="884" y="1207"/>
                <a:ext cx="908" cy="318"/>
              </a:xfrm>
              <a:prstGeom prst="rect">
                <a:avLst/>
              </a:prstGeom>
              <a:solidFill>
                <a:schemeClr val="hlink"/>
              </a:solidFill>
              <a:ln w="9525">
                <a:solidFill>
                  <a:schemeClr val="accent2"/>
                </a:solidFill>
                <a:miter lim="800000"/>
                <a:headEnd/>
                <a:tailEnd/>
              </a:ln>
            </p:spPr>
            <p:txBody>
              <a:bodyPr wrap="none" anchor="ctr"/>
              <a:lstStyle/>
              <a:p>
                <a:pPr algn="ctr"/>
                <a:r>
                  <a:rPr lang="en-US" b="1"/>
                  <a:t> 99       0 </a:t>
                </a:r>
              </a:p>
            </p:txBody>
          </p:sp>
          <p:sp>
            <p:nvSpPr>
              <p:cNvPr id="43100" name="Line 174"/>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43098" name="Rectangle 175"/>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4" name="Group 176"/>
          <p:cNvGrpSpPr>
            <a:grpSpLocks/>
          </p:cNvGrpSpPr>
          <p:nvPr/>
        </p:nvGrpSpPr>
        <p:grpSpPr bwMode="auto">
          <a:xfrm>
            <a:off x="1331913" y="4941888"/>
            <a:ext cx="1447800" cy="514350"/>
            <a:chOff x="835" y="1207"/>
            <a:chExt cx="912" cy="324"/>
          </a:xfrm>
        </p:grpSpPr>
        <p:grpSp>
          <p:nvGrpSpPr>
            <p:cNvPr id="43093" name="Group 177"/>
            <p:cNvGrpSpPr>
              <a:grpSpLocks/>
            </p:cNvGrpSpPr>
            <p:nvPr/>
          </p:nvGrpSpPr>
          <p:grpSpPr bwMode="auto">
            <a:xfrm>
              <a:off x="839" y="1207"/>
              <a:ext cx="908" cy="324"/>
              <a:chOff x="884" y="1207"/>
              <a:chExt cx="908" cy="324"/>
            </a:xfrm>
          </p:grpSpPr>
          <p:sp>
            <p:nvSpPr>
              <p:cNvPr id="43095" name="Rectangle 178"/>
              <p:cNvSpPr>
                <a:spLocks noChangeArrowheads="1"/>
              </p:cNvSpPr>
              <p:nvPr/>
            </p:nvSpPr>
            <p:spPr bwMode="auto">
              <a:xfrm>
                <a:off x="884" y="1207"/>
                <a:ext cx="908" cy="318"/>
              </a:xfrm>
              <a:prstGeom prst="rect">
                <a:avLst/>
              </a:prstGeom>
              <a:solidFill>
                <a:schemeClr val="hlink"/>
              </a:solidFill>
              <a:ln w="9525">
                <a:solidFill>
                  <a:schemeClr val="accent2"/>
                </a:solidFill>
                <a:miter lim="800000"/>
                <a:headEnd/>
                <a:tailEnd/>
              </a:ln>
            </p:spPr>
            <p:txBody>
              <a:bodyPr wrap="none" anchor="ctr"/>
              <a:lstStyle/>
              <a:p>
                <a:pPr algn="ctr"/>
                <a:r>
                  <a:rPr lang="en-US" b="1"/>
                  <a:t> 50       0 </a:t>
                </a:r>
              </a:p>
            </p:txBody>
          </p:sp>
          <p:sp>
            <p:nvSpPr>
              <p:cNvPr id="43096" name="Line 17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3094" name="Rectangle 180"/>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6" name="Group 181"/>
          <p:cNvGrpSpPr>
            <a:grpSpLocks/>
          </p:cNvGrpSpPr>
          <p:nvPr/>
        </p:nvGrpSpPr>
        <p:grpSpPr bwMode="auto">
          <a:xfrm>
            <a:off x="323850" y="2060575"/>
            <a:ext cx="2952750" cy="3816350"/>
            <a:chOff x="204" y="1298"/>
            <a:chExt cx="1860" cy="2404"/>
          </a:xfrm>
        </p:grpSpPr>
        <p:grpSp>
          <p:nvGrpSpPr>
            <p:cNvPr id="43053" name="Group 182"/>
            <p:cNvGrpSpPr>
              <a:grpSpLocks/>
            </p:cNvGrpSpPr>
            <p:nvPr/>
          </p:nvGrpSpPr>
          <p:grpSpPr bwMode="auto">
            <a:xfrm>
              <a:off x="204" y="1298"/>
              <a:ext cx="1860" cy="2404"/>
              <a:chOff x="2608" y="1298"/>
              <a:chExt cx="1860" cy="2404"/>
            </a:xfrm>
          </p:grpSpPr>
          <p:sp>
            <p:nvSpPr>
              <p:cNvPr id="43056" name="Rectangle 183"/>
              <p:cNvSpPr>
                <a:spLocks noChangeArrowheads="1"/>
              </p:cNvSpPr>
              <p:nvPr/>
            </p:nvSpPr>
            <p:spPr bwMode="auto">
              <a:xfrm>
                <a:off x="2608" y="1389"/>
                <a:ext cx="1860" cy="2223"/>
              </a:xfrm>
              <a:prstGeom prst="rect">
                <a:avLst/>
              </a:prstGeom>
              <a:solidFill>
                <a:schemeClr val="bg1"/>
              </a:solidFill>
              <a:ln w="9525">
                <a:noFill/>
                <a:miter lim="800000"/>
                <a:headEnd/>
                <a:tailEnd/>
              </a:ln>
            </p:spPr>
            <p:txBody>
              <a:bodyPr wrap="none" anchor="ctr"/>
              <a:lstStyle/>
              <a:p>
                <a:endParaRPr lang="en-US"/>
              </a:p>
            </p:txBody>
          </p:sp>
          <p:grpSp>
            <p:nvGrpSpPr>
              <p:cNvPr id="43057" name="Group 184"/>
              <p:cNvGrpSpPr>
                <a:grpSpLocks/>
              </p:cNvGrpSpPr>
              <p:nvPr/>
            </p:nvGrpSpPr>
            <p:grpSpPr bwMode="auto">
              <a:xfrm>
                <a:off x="2742" y="1298"/>
                <a:ext cx="1408" cy="2404"/>
                <a:chOff x="3061" y="1660"/>
                <a:chExt cx="1408" cy="2404"/>
              </a:xfrm>
            </p:grpSpPr>
            <p:sp>
              <p:nvSpPr>
                <p:cNvPr id="43058" name="Rectangle 185"/>
                <p:cNvSpPr>
                  <a:spLocks noChangeArrowheads="1"/>
                </p:cNvSpPr>
                <p:nvPr/>
              </p:nvSpPr>
              <p:spPr bwMode="auto">
                <a:xfrm>
                  <a:off x="3061" y="1886"/>
                  <a:ext cx="363" cy="1906"/>
                </a:xfrm>
                <a:prstGeom prst="rect">
                  <a:avLst/>
                </a:prstGeom>
                <a:solidFill>
                  <a:srgbClr val="00FFCC"/>
                </a:solidFill>
                <a:ln w="9525">
                  <a:solidFill>
                    <a:schemeClr val="tx1"/>
                  </a:solidFill>
                  <a:miter lim="800000"/>
                  <a:headEnd/>
                  <a:tailEnd/>
                </a:ln>
              </p:spPr>
              <p:txBody>
                <a:bodyPr wrap="none" anchor="ctr"/>
                <a:lstStyle/>
                <a:p>
                  <a:pPr algn="ctr"/>
                  <a:endParaRPr lang="en-US"/>
                </a:p>
              </p:txBody>
            </p:sp>
            <p:sp>
              <p:nvSpPr>
                <p:cNvPr id="43059" name="Line 186"/>
                <p:cNvSpPr>
                  <a:spLocks noChangeShapeType="1"/>
                </p:cNvSpPr>
                <p:nvPr/>
              </p:nvSpPr>
              <p:spPr bwMode="auto">
                <a:xfrm>
                  <a:off x="3061" y="2204"/>
                  <a:ext cx="363" cy="0"/>
                </a:xfrm>
                <a:prstGeom prst="line">
                  <a:avLst/>
                </a:prstGeom>
                <a:noFill/>
                <a:ln w="9525">
                  <a:solidFill>
                    <a:schemeClr val="tx1"/>
                  </a:solidFill>
                  <a:round/>
                  <a:headEnd/>
                  <a:tailEnd/>
                </a:ln>
              </p:spPr>
              <p:txBody>
                <a:bodyPr/>
                <a:lstStyle/>
                <a:p>
                  <a:endParaRPr lang="en-US"/>
                </a:p>
              </p:txBody>
            </p:sp>
            <p:sp>
              <p:nvSpPr>
                <p:cNvPr id="43060" name="Line 187"/>
                <p:cNvSpPr>
                  <a:spLocks noChangeShapeType="1"/>
                </p:cNvSpPr>
                <p:nvPr/>
              </p:nvSpPr>
              <p:spPr bwMode="auto">
                <a:xfrm>
                  <a:off x="3061" y="2522"/>
                  <a:ext cx="363" cy="0"/>
                </a:xfrm>
                <a:prstGeom prst="line">
                  <a:avLst/>
                </a:prstGeom>
                <a:noFill/>
                <a:ln w="9525">
                  <a:solidFill>
                    <a:schemeClr val="tx1"/>
                  </a:solidFill>
                  <a:round/>
                  <a:headEnd/>
                  <a:tailEnd/>
                </a:ln>
              </p:spPr>
              <p:txBody>
                <a:bodyPr/>
                <a:lstStyle/>
                <a:p>
                  <a:endParaRPr lang="en-US"/>
                </a:p>
              </p:txBody>
            </p:sp>
            <p:sp>
              <p:nvSpPr>
                <p:cNvPr id="43061" name="Line 188"/>
                <p:cNvSpPr>
                  <a:spLocks noChangeShapeType="1"/>
                </p:cNvSpPr>
                <p:nvPr/>
              </p:nvSpPr>
              <p:spPr bwMode="auto">
                <a:xfrm>
                  <a:off x="3061" y="2840"/>
                  <a:ext cx="363" cy="0"/>
                </a:xfrm>
                <a:prstGeom prst="line">
                  <a:avLst/>
                </a:prstGeom>
                <a:noFill/>
                <a:ln w="9525">
                  <a:solidFill>
                    <a:schemeClr val="tx1"/>
                  </a:solidFill>
                  <a:round/>
                  <a:headEnd/>
                  <a:tailEnd/>
                </a:ln>
              </p:spPr>
              <p:txBody>
                <a:bodyPr/>
                <a:lstStyle/>
                <a:p>
                  <a:endParaRPr lang="en-US"/>
                </a:p>
              </p:txBody>
            </p:sp>
            <p:sp>
              <p:nvSpPr>
                <p:cNvPr id="43062" name="Line 189"/>
                <p:cNvSpPr>
                  <a:spLocks noChangeShapeType="1"/>
                </p:cNvSpPr>
                <p:nvPr/>
              </p:nvSpPr>
              <p:spPr bwMode="auto">
                <a:xfrm>
                  <a:off x="3061" y="3476"/>
                  <a:ext cx="363" cy="0"/>
                </a:xfrm>
                <a:prstGeom prst="line">
                  <a:avLst/>
                </a:prstGeom>
                <a:noFill/>
                <a:ln w="9525">
                  <a:solidFill>
                    <a:schemeClr val="tx1"/>
                  </a:solidFill>
                  <a:round/>
                  <a:headEnd/>
                  <a:tailEnd/>
                </a:ln>
              </p:spPr>
              <p:txBody>
                <a:bodyPr/>
                <a:lstStyle/>
                <a:p>
                  <a:endParaRPr lang="en-US"/>
                </a:p>
              </p:txBody>
            </p:sp>
            <p:sp>
              <p:nvSpPr>
                <p:cNvPr id="43063" name="Line 190"/>
                <p:cNvSpPr>
                  <a:spLocks noChangeShapeType="1"/>
                </p:cNvSpPr>
                <p:nvPr/>
              </p:nvSpPr>
              <p:spPr bwMode="auto">
                <a:xfrm flipV="1">
                  <a:off x="3424" y="1660"/>
                  <a:ext cx="0" cy="272"/>
                </a:xfrm>
                <a:prstGeom prst="line">
                  <a:avLst/>
                </a:prstGeom>
                <a:noFill/>
                <a:ln w="9525">
                  <a:solidFill>
                    <a:schemeClr val="tx1"/>
                  </a:solidFill>
                  <a:prstDash val="dash"/>
                  <a:round/>
                  <a:headEnd/>
                  <a:tailEnd/>
                </a:ln>
              </p:spPr>
              <p:txBody>
                <a:bodyPr/>
                <a:lstStyle/>
                <a:p>
                  <a:endParaRPr lang="en-US"/>
                </a:p>
              </p:txBody>
            </p:sp>
            <p:sp>
              <p:nvSpPr>
                <p:cNvPr id="43064" name="Line 191"/>
                <p:cNvSpPr>
                  <a:spLocks noChangeShapeType="1"/>
                </p:cNvSpPr>
                <p:nvPr/>
              </p:nvSpPr>
              <p:spPr bwMode="auto">
                <a:xfrm flipV="1">
                  <a:off x="3061" y="1660"/>
                  <a:ext cx="0" cy="272"/>
                </a:xfrm>
                <a:prstGeom prst="line">
                  <a:avLst/>
                </a:prstGeom>
                <a:noFill/>
                <a:ln w="9525">
                  <a:solidFill>
                    <a:schemeClr val="tx1"/>
                  </a:solidFill>
                  <a:prstDash val="dash"/>
                  <a:round/>
                  <a:headEnd/>
                  <a:tailEnd/>
                </a:ln>
              </p:spPr>
              <p:txBody>
                <a:bodyPr/>
                <a:lstStyle/>
                <a:p>
                  <a:endParaRPr lang="en-US"/>
                </a:p>
              </p:txBody>
            </p:sp>
            <p:sp>
              <p:nvSpPr>
                <p:cNvPr id="43065" name="Line 192"/>
                <p:cNvSpPr>
                  <a:spLocks noChangeShapeType="1"/>
                </p:cNvSpPr>
                <p:nvPr/>
              </p:nvSpPr>
              <p:spPr bwMode="auto">
                <a:xfrm flipV="1">
                  <a:off x="3061" y="3792"/>
                  <a:ext cx="0" cy="272"/>
                </a:xfrm>
                <a:prstGeom prst="line">
                  <a:avLst/>
                </a:prstGeom>
                <a:noFill/>
                <a:ln w="9525">
                  <a:solidFill>
                    <a:schemeClr val="tx1"/>
                  </a:solidFill>
                  <a:prstDash val="dash"/>
                  <a:round/>
                  <a:headEnd/>
                  <a:tailEnd/>
                </a:ln>
              </p:spPr>
              <p:txBody>
                <a:bodyPr/>
                <a:lstStyle/>
                <a:p>
                  <a:endParaRPr lang="en-US"/>
                </a:p>
              </p:txBody>
            </p:sp>
            <p:sp>
              <p:nvSpPr>
                <p:cNvPr id="43066" name="Line 193"/>
                <p:cNvSpPr>
                  <a:spLocks noChangeShapeType="1"/>
                </p:cNvSpPr>
                <p:nvPr/>
              </p:nvSpPr>
              <p:spPr bwMode="auto">
                <a:xfrm flipV="1">
                  <a:off x="3424" y="3792"/>
                  <a:ext cx="0" cy="272"/>
                </a:xfrm>
                <a:prstGeom prst="line">
                  <a:avLst/>
                </a:prstGeom>
                <a:noFill/>
                <a:ln w="9525">
                  <a:solidFill>
                    <a:schemeClr val="tx1"/>
                  </a:solidFill>
                  <a:prstDash val="dash"/>
                  <a:round/>
                  <a:headEnd/>
                  <a:tailEnd/>
                </a:ln>
              </p:spPr>
              <p:txBody>
                <a:bodyPr/>
                <a:lstStyle/>
                <a:p>
                  <a:endParaRPr lang="en-US"/>
                </a:p>
              </p:txBody>
            </p:sp>
            <p:grpSp>
              <p:nvGrpSpPr>
                <p:cNvPr id="43067" name="Group 194"/>
                <p:cNvGrpSpPr>
                  <a:grpSpLocks/>
                </p:cNvGrpSpPr>
                <p:nvPr/>
              </p:nvGrpSpPr>
              <p:grpSpPr bwMode="auto">
                <a:xfrm>
                  <a:off x="3560" y="1886"/>
                  <a:ext cx="908" cy="324"/>
                  <a:chOff x="884" y="1207"/>
                  <a:chExt cx="908" cy="324"/>
                </a:xfrm>
              </p:grpSpPr>
              <p:sp>
                <p:nvSpPr>
                  <p:cNvPr id="43091" name="Rectangle 19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87        0 </a:t>
                    </a:r>
                  </a:p>
                </p:txBody>
              </p:sp>
              <p:sp>
                <p:nvSpPr>
                  <p:cNvPr id="43092" name="Line 19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3068" name="Group 197"/>
                <p:cNvGrpSpPr>
                  <a:grpSpLocks/>
                </p:cNvGrpSpPr>
                <p:nvPr/>
              </p:nvGrpSpPr>
              <p:grpSpPr bwMode="auto">
                <a:xfrm>
                  <a:off x="3560" y="2205"/>
                  <a:ext cx="908" cy="336"/>
                  <a:chOff x="884" y="1207"/>
                  <a:chExt cx="908" cy="324"/>
                </a:xfrm>
              </p:grpSpPr>
              <p:sp>
                <p:nvSpPr>
                  <p:cNvPr id="43089" name="Rectangle 198"/>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34        0 </a:t>
                    </a:r>
                  </a:p>
                </p:txBody>
              </p:sp>
              <p:sp>
                <p:nvSpPr>
                  <p:cNvPr id="43090" name="Line 19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3069" name="Group 200"/>
                <p:cNvGrpSpPr>
                  <a:grpSpLocks/>
                </p:cNvGrpSpPr>
                <p:nvPr/>
              </p:nvGrpSpPr>
              <p:grpSpPr bwMode="auto">
                <a:xfrm>
                  <a:off x="3560" y="2532"/>
                  <a:ext cx="908" cy="340"/>
                  <a:chOff x="884" y="1207"/>
                  <a:chExt cx="908" cy="324"/>
                </a:xfrm>
              </p:grpSpPr>
              <p:sp>
                <p:nvSpPr>
                  <p:cNvPr id="43087" name="Rectangle 201"/>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88        0 </a:t>
                    </a:r>
                  </a:p>
                </p:txBody>
              </p:sp>
              <p:sp>
                <p:nvSpPr>
                  <p:cNvPr id="43088" name="Line 202"/>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3070" name="Group 203"/>
                <p:cNvGrpSpPr>
                  <a:grpSpLocks/>
                </p:cNvGrpSpPr>
                <p:nvPr/>
              </p:nvGrpSpPr>
              <p:grpSpPr bwMode="auto">
                <a:xfrm>
                  <a:off x="3560" y="2861"/>
                  <a:ext cx="908" cy="324"/>
                  <a:chOff x="884" y="1207"/>
                  <a:chExt cx="908" cy="324"/>
                </a:xfrm>
              </p:grpSpPr>
              <p:sp>
                <p:nvSpPr>
                  <p:cNvPr id="43085" name="Rectangle 204"/>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43086" name="Line 205"/>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3071" name="Group 206"/>
                <p:cNvGrpSpPr>
                  <a:grpSpLocks/>
                </p:cNvGrpSpPr>
                <p:nvPr/>
              </p:nvGrpSpPr>
              <p:grpSpPr bwMode="auto">
                <a:xfrm>
                  <a:off x="3560" y="3177"/>
                  <a:ext cx="908" cy="315"/>
                  <a:chOff x="884" y="1207"/>
                  <a:chExt cx="908" cy="324"/>
                </a:xfrm>
              </p:grpSpPr>
              <p:sp>
                <p:nvSpPr>
                  <p:cNvPr id="43083" name="Rectangle 207"/>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44        0 </a:t>
                    </a:r>
                  </a:p>
                </p:txBody>
              </p:sp>
              <p:sp>
                <p:nvSpPr>
                  <p:cNvPr id="43084" name="Line 208"/>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3072" name="Group 209"/>
                <p:cNvGrpSpPr>
                  <a:grpSpLocks/>
                </p:cNvGrpSpPr>
                <p:nvPr/>
              </p:nvGrpSpPr>
              <p:grpSpPr bwMode="auto">
                <a:xfrm>
                  <a:off x="3561" y="3486"/>
                  <a:ext cx="908" cy="315"/>
                  <a:chOff x="884" y="1207"/>
                  <a:chExt cx="908" cy="324"/>
                </a:xfrm>
              </p:grpSpPr>
              <p:sp>
                <p:nvSpPr>
                  <p:cNvPr id="43081" name="Rectangle 210"/>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43082" name="Line 21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3073" name="Line 212"/>
                <p:cNvSpPr>
                  <a:spLocks noChangeShapeType="1"/>
                </p:cNvSpPr>
                <p:nvPr/>
              </p:nvSpPr>
              <p:spPr bwMode="auto">
                <a:xfrm>
                  <a:off x="3061" y="3183"/>
                  <a:ext cx="363" cy="0"/>
                </a:xfrm>
                <a:prstGeom prst="line">
                  <a:avLst/>
                </a:prstGeom>
                <a:noFill/>
                <a:ln w="9525">
                  <a:solidFill>
                    <a:schemeClr val="tx1"/>
                  </a:solidFill>
                  <a:round/>
                  <a:headEnd/>
                  <a:tailEnd/>
                </a:ln>
              </p:spPr>
              <p:txBody>
                <a:bodyPr/>
                <a:lstStyle/>
                <a:p>
                  <a:endParaRPr lang="en-US"/>
                </a:p>
              </p:txBody>
            </p:sp>
            <p:grpSp>
              <p:nvGrpSpPr>
                <p:cNvPr id="43074" name="Group 213"/>
                <p:cNvGrpSpPr>
                  <a:grpSpLocks/>
                </p:cNvGrpSpPr>
                <p:nvPr/>
              </p:nvGrpSpPr>
              <p:grpSpPr bwMode="auto">
                <a:xfrm>
                  <a:off x="3560" y="2851"/>
                  <a:ext cx="908" cy="351"/>
                  <a:chOff x="884" y="1207"/>
                  <a:chExt cx="908" cy="324"/>
                </a:xfrm>
              </p:grpSpPr>
              <p:sp>
                <p:nvSpPr>
                  <p:cNvPr id="43079" name="Rectangle 214"/>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99        0 </a:t>
                    </a:r>
                  </a:p>
                </p:txBody>
              </p:sp>
              <p:sp>
                <p:nvSpPr>
                  <p:cNvPr id="43080" name="Line 215"/>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3075" name="Line 216"/>
                <p:cNvSpPr>
                  <a:spLocks noChangeShapeType="1"/>
                </p:cNvSpPr>
                <p:nvPr/>
              </p:nvSpPr>
              <p:spPr bwMode="auto">
                <a:xfrm>
                  <a:off x="3061" y="3792"/>
                  <a:ext cx="363" cy="0"/>
                </a:xfrm>
                <a:prstGeom prst="line">
                  <a:avLst/>
                </a:prstGeom>
                <a:noFill/>
                <a:ln w="9525">
                  <a:solidFill>
                    <a:schemeClr val="tx1"/>
                  </a:solidFill>
                  <a:round/>
                  <a:headEnd/>
                  <a:tailEnd/>
                </a:ln>
              </p:spPr>
              <p:txBody>
                <a:bodyPr/>
                <a:lstStyle/>
                <a:p>
                  <a:endParaRPr lang="en-US"/>
                </a:p>
              </p:txBody>
            </p:sp>
            <p:grpSp>
              <p:nvGrpSpPr>
                <p:cNvPr id="43076" name="Group 217"/>
                <p:cNvGrpSpPr>
                  <a:grpSpLocks/>
                </p:cNvGrpSpPr>
                <p:nvPr/>
              </p:nvGrpSpPr>
              <p:grpSpPr bwMode="auto">
                <a:xfrm>
                  <a:off x="3560" y="3474"/>
                  <a:ext cx="908" cy="324"/>
                  <a:chOff x="884" y="1207"/>
                  <a:chExt cx="908" cy="324"/>
                </a:xfrm>
              </p:grpSpPr>
              <p:sp>
                <p:nvSpPr>
                  <p:cNvPr id="43077" name="Rectangle 218"/>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50        0 </a:t>
                    </a:r>
                  </a:p>
                </p:txBody>
              </p:sp>
              <p:sp>
                <p:nvSpPr>
                  <p:cNvPr id="43078" name="Line 21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grpSp>
        <p:sp>
          <p:nvSpPr>
            <p:cNvPr id="43054" name="Text Box 220"/>
            <p:cNvSpPr txBox="1">
              <a:spLocks noChangeArrowheads="1"/>
            </p:cNvSpPr>
            <p:nvPr/>
          </p:nvSpPr>
          <p:spPr bwMode="auto">
            <a:xfrm>
              <a:off x="395" y="1861"/>
              <a:ext cx="116" cy="288"/>
            </a:xfrm>
            <a:prstGeom prst="rect">
              <a:avLst/>
            </a:prstGeom>
            <a:noFill/>
            <a:ln w="9525">
              <a:noFill/>
              <a:miter lim="800000"/>
              <a:headEnd/>
              <a:tailEnd/>
            </a:ln>
          </p:spPr>
          <p:txBody>
            <a:bodyPr wrap="none">
              <a:spAutoFit/>
            </a:bodyPr>
            <a:lstStyle/>
            <a:p>
              <a:endParaRPr lang="en-US" b="1"/>
            </a:p>
          </p:txBody>
        </p:sp>
        <p:sp>
          <p:nvSpPr>
            <p:cNvPr id="43055" name="Text Box 221"/>
            <p:cNvSpPr txBox="1">
              <a:spLocks noChangeArrowheads="1"/>
            </p:cNvSpPr>
            <p:nvPr/>
          </p:nvSpPr>
          <p:spPr bwMode="auto">
            <a:xfrm>
              <a:off x="385" y="2496"/>
              <a:ext cx="116" cy="288"/>
            </a:xfrm>
            <a:prstGeom prst="rect">
              <a:avLst/>
            </a:prstGeom>
            <a:noFill/>
            <a:ln w="9525">
              <a:noFill/>
              <a:miter lim="800000"/>
              <a:headEnd/>
              <a:tailEnd/>
            </a:ln>
          </p:spPr>
          <p:txBody>
            <a:bodyPr wrap="none">
              <a:spAutoFit/>
            </a:bodyPr>
            <a:lstStyle/>
            <a:p>
              <a:endParaRPr lang="en-US" b="1"/>
            </a:p>
          </p:txBody>
        </p:sp>
      </p:grpSp>
      <p:grpSp>
        <p:nvGrpSpPr>
          <p:cNvPr id="71685" name="Group 344"/>
          <p:cNvGrpSpPr>
            <a:grpSpLocks/>
          </p:cNvGrpSpPr>
          <p:nvPr/>
        </p:nvGrpSpPr>
        <p:grpSpPr bwMode="auto">
          <a:xfrm>
            <a:off x="2411413" y="5734050"/>
            <a:ext cx="2738437" cy="719138"/>
            <a:chOff x="1519" y="3612"/>
            <a:chExt cx="1725" cy="453"/>
          </a:xfrm>
        </p:grpSpPr>
        <p:sp>
          <p:nvSpPr>
            <p:cNvPr id="43051" name="Rectangle 345"/>
            <p:cNvSpPr>
              <a:spLocks noChangeArrowheads="1"/>
            </p:cNvSpPr>
            <p:nvPr/>
          </p:nvSpPr>
          <p:spPr bwMode="auto">
            <a:xfrm>
              <a:off x="1519" y="3612"/>
              <a:ext cx="499" cy="453"/>
            </a:xfrm>
            <a:prstGeom prst="rect">
              <a:avLst/>
            </a:prstGeom>
            <a:solidFill>
              <a:srgbClr val="00FFCC"/>
            </a:solidFill>
            <a:ln w="12700">
              <a:solidFill>
                <a:schemeClr val="tx1"/>
              </a:solidFill>
              <a:miter lim="800000"/>
              <a:headEnd/>
              <a:tailEnd/>
            </a:ln>
          </p:spPr>
          <p:txBody>
            <a:bodyPr wrap="none" anchor="ctr"/>
            <a:lstStyle/>
            <a:p>
              <a:pPr algn="ctr"/>
              <a:r>
                <a:rPr lang="en-US" b="1">
                  <a:solidFill>
                    <a:schemeClr val="tx2"/>
                  </a:solidFill>
                </a:rPr>
                <a:t>100</a:t>
              </a:r>
            </a:p>
          </p:txBody>
        </p:sp>
        <p:sp>
          <p:nvSpPr>
            <p:cNvPr id="43052" name="Text Box 346"/>
            <p:cNvSpPr txBox="1">
              <a:spLocks noChangeArrowheads="1"/>
            </p:cNvSpPr>
            <p:nvPr/>
          </p:nvSpPr>
          <p:spPr bwMode="auto">
            <a:xfrm>
              <a:off x="2096" y="3715"/>
              <a:ext cx="1148" cy="291"/>
            </a:xfrm>
            <a:prstGeom prst="rect">
              <a:avLst/>
            </a:prstGeom>
            <a:noFill/>
            <a:ln w="9525">
              <a:noFill/>
              <a:miter lim="800000"/>
              <a:headEnd/>
              <a:tailEnd/>
            </a:ln>
          </p:spPr>
          <p:txBody>
            <a:bodyPr wrap="none">
              <a:spAutoFit/>
            </a:bodyPr>
            <a:lstStyle/>
            <a:p>
              <a:r>
                <a:rPr lang="en-US"/>
                <a:t>RV (private)</a:t>
              </a:r>
            </a:p>
          </p:txBody>
        </p:sp>
      </p:grpSp>
      <p:sp>
        <p:nvSpPr>
          <p:cNvPr id="72027" name="Rectangle 347"/>
          <p:cNvSpPr>
            <a:spLocks noChangeArrowheads="1"/>
          </p:cNvSpPr>
          <p:nvPr/>
        </p:nvSpPr>
        <p:spPr bwMode="auto">
          <a:xfrm>
            <a:off x="3348038" y="1557338"/>
            <a:ext cx="792162" cy="719137"/>
          </a:xfrm>
          <a:prstGeom prst="rect">
            <a:avLst/>
          </a:prstGeom>
          <a:noFill/>
          <a:ln w="57150">
            <a:solidFill>
              <a:schemeClr val="accent2"/>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17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4" grpId="0" animBg="1"/>
      <p:bldP spid="71733" grpId="0" animBg="1"/>
      <p:bldP spid="71758" grpId="0" animBg="1"/>
      <p:bldP spid="71759" grpId="0" animBg="1"/>
      <p:bldP spid="71760" grpId="0" animBg="1"/>
      <p:bldP spid="720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23850" y="260350"/>
            <a:ext cx="8496300" cy="1143000"/>
          </a:xfrm>
        </p:spPr>
        <p:txBody>
          <a:bodyPr/>
          <a:lstStyle/>
          <a:p>
            <a:r>
              <a:rPr lang="en-US" smtClean="0"/>
              <a:t>TL2 Version Clock: Writing Trans</a:t>
            </a:r>
          </a:p>
        </p:txBody>
      </p:sp>
      <p:sp>
        <p:nvSpPr>
          <p:cNvPr id="44035" name="Text Box 12"/>
          <p:cNvSpPr txBox="1">
            <a:spLocks noChangeArrowheads="1"/>
          </p:cNvSpPr>
          <p:nvPr/>
        </p:nvSpPr>
        <p:spPr bwMode="auto">
          <a:xfrm>
            <a:off x="4067175" y="2420938"/>
            <a:ext cx="4897438" cy="3046412"/>
          </a:xfrm>
          <a:prstGeom prst="rect">
            <a:avLst/>
          </a:prstGeom>
          <a:noFill/>
          <a:ln w="9525">
            <a:noFill/>
            <a:miter lim="800000"/>
            <a:headEnd/>
            <a:tailEnd/>
          </a:ln>
        </p:spPr>
        <p:txBody>
          <a:bodyPr>
            <a:spAutoFit/>
          </a:bodyPr>
          <a:lstStyle/>
          <a:p>
            <a:pPr marL="457200" indent="-457200">
              <a:buFontTx/>
              <a:buAutoNum type="arabicPeriod"/>
            </a:pPr>
            <a:r>
              <a:rPr lang="en-US"/>
              <a:t>RV</a:t>
            </a:r>
            <a:r>
              <a:rPr lang="en-US">
                <a:solidFill>
                  <a:schemeClr val="accent2"/>
                </a:solidFill>
              </a:rPr>
              <a:t> </a:t>
            </a:r>
            <a:r>
              <a:rPr lang="en-US">
                <a:solidFill>
                  <a:schemeClr val="accent2"/>
                </a:solidFill>
                <a:sym typeface="Wingdings" pitchFamily="2" charset="2"/>
              </a:rPr>
              <a:t></a:t>
            </a:r>
            <a:r>
              <a:rPr lang="en-US">
                <a:solidFill>
                  <a:schemeClr val="accent2"/>
                </a:solidFill>
              </a:rPr>
              <a:t> VClock</a:t>
            </a:r>
          </a:p>
          <a:p>
            <a:pPr marL="457200" indent="-457200">
              <a:buFontTx/>
              <a:buAutoNum type="arabicPeriod"/>
            </a:pPr>
            <a:r>
              <a:rPr lang="en-US" u="sng">
                <a:solidFill>
                  <a:schemeClr val="accent2"/>
                </a:solidFill>
              </a:rPr>
              <a:t>To Read/Write</a:t>
            </a:r>
            <a:r>
              <a:rPr lang="en-US">
                <a:solidFill>
                  <a:schemeClr val="accent2"/>
                </a:solidFill>
              </a:rPr>
              <a:t>: check unlocked and </a:t>
            </a:r>
            <a:r>
              <a:rPr lang="en-US"/>
              <a:t>v# &lt;= RV</a:t>
            </a:r>
            <a:r>
              <a:rPr lang="en-US">
                <a:solidFill>
                  <a:schemeClr val="accent2"/>
                </a:solidFill>
              </a:rPr>
              <a:t> then add to Read/Write-Set</a:t>
            </a:r>
          </a:p>
          <a:p>
            <a:pPr marL="457200" indent="-457200">
              <a:buFontTx/>
              <a:buAutoNum type="arabicPeriod"/>
            </a:pPr>
            <a:r>
              <a:rPr lang="en-US">
                <a:solidFill>
                  <a:srgbClr val="FF0000"/>
                </a:solidFill>
              </a:rPr>
              <a:t>Acquire Locks</a:t>
            </a:r>
          </a:p>
          <a:p>
            <a:pPr marL="457200" indent="-457200">
              <a:buFontTx/>
              <a:buAutoNum type="arabicPeriod"/>
            </a:pPr>
            <a:r>
              <a:rPr lang="en-US">
                <a:solidFill>
                  <a:srgbClr val="FF0000"/>
                </a:solidFill>
              </a:rPr>
              <a:t>WV = F&amp;I(VClock)</a:t>
            </a:r>
          </a:p>
          <a:p>
            <a:pPr marL="457200" indent="-457200">
              <a:buFontTx/>
              <a:buAutoNum type="arabicPeriod"/>
            </a:pPr>
            <a:r>
              <a:rPr lang="en-US" u="sng">
                <a:solidFill>
                  <a:schemeClr val="accent2"/>
                </a:solidFill>
              </a:rPr>
              <a:t>Validate</a:t>
            </a:r>
            <a:r>
              <a:rPr lang="en-US">
                <a:solidFill>
                  <a:schemeClr val="accent2"/>
                </a:solidFill>
              </a:rPr>
              <a:t> each </a:t>
            </a:r>
            <a:r>
              <a:rPr lang="en-US"/>
              <a:t>v# &lt;= RV</a:t>
            </a:r>
          </a:p>
          <a:p>
            <a:pPr marL="457200" indent="-457200">
              <a:buFontTx/>
              <a:buAutoNum type="arabicPeriod"/>
            </a:pPr>
            <a:r>
              <a:rPr lang="en-US">
                <a:solidFill>
                  <a:srgbClr val="FF0000"/>
                </a:solidFill>
              </a:rPr>
              <a:t>Release locks with v# </a:t>
            </a:r>
            <a:r>
              <a:rPr lang="en-US">
                <a:solidFill>
                  <a:srgbClr val="FF0000"/>
                </a:solidFill>
                <a:sym typeface="Wingdings" pitchFamily="2" charset="2"/>
              </a:rPr>
              <a:t></a:t>
            </a:r>
            <a:r>
              <a:rPr lang="en-US">
                <a:solidFill>
                  <a:srgbClr val="FF0000"/>
                </a:solidFill>
              </a:rPr>
              <a:t> WV</a:t>
            </a:r>
          </a:p>
        </p:txBody>
      </p:sp>
      <p:sp>
        <p:nvSpPr>
          <p:cNvPr id="72782" name="Text Box 78"/>
          <p:cNvSpPr txBox="1">
            <a:spLocks noChangeArrowheads="1"/>
          </p:cNvSpPr>
          <p:nvPr/>
        </p:nvSpPr>
        <p:spPr bwMode="auto">
          <a:xfrm>
            <a:off x="4643438" y="5589588"/>
            <a:ext cx="2701925" cy="831850"/>
          </a:xfrm>
          <a:prstGeom prst="rect">
            <a:avLst/>
          </a:prstGeom>
          <a:solidFill>
            <a:srgbClr val="FFCC00"/>
          </a:solidFill>
          <a:ln w="9525">
            <a:solidFill>
              <a:schemeClr val="tx1"/>
            </a:solidFill>
            <a:miter lim="800000"/>
            <a:headEnd/>
            <a:tailEnd/>
          </a:ln>
        </p:spPr>
        <p:txBody>
          <a:bodyPr wrap="none">
            <a:spAutoFit/>
          </a:bodyPr>
          <a:lstStyle/>
          <a:p>
            <a:r>
              <a:rPr lang="en-US">
                <a:solidFill>
                  <a:schemeClr val="accent2"/>
                </a:solidFill>
              </a:rPr>
              <a:t>Reads+Inc+Writes</a:t>
            </a:r>
          </a:p>
          <a:p>
            <a:r>
              <a:rPr lang="en-US">
                <a:solidFill>
                  <a:schemeClr val="accent2"/>
                </a:solidFill>
              </a:rPr>
              <a:t>=serializable</a:t>
            </a:r>
          </a:p>
        </p:txBody>
      </p:sp>
      <p:sp>
        <p:nvSpPr>
          <p:cNvPr id="44037" name="Rectangle 154"/>
          <p:cNvSpPr>
            <a:spLocks noChangeArrowheads="1"/>
          </p:cNvSpPr>
          <p:nvPr/>
        </p:nvSpPr>
        <p:spPr bwMode="auto">
          <a:xfrm>
            <a:off x="3421063" y="1412875"/>
            <a:ext cx="792162" cy="719138"/>
          </a:xfrm>
          <a:prstGeom prst="rect">
            <a:avLst/>
          </a:prstGeom>
          <a:solidFill>
            <a:srgbClr val="00FFCC"/>
          </a:solidFill>
          <a:ln w="9525">
            <a:solidFill>
              <a:schemeClr val="tx1"/>
            </a:solidFill>
            <a:miter lim="800000"/>
            <a:headEnd/>
            <a:tailEnd/>
          </a:ln>
        </p:spPr>
        <p:txBody>
          <a:bodyPr wrap="none" anchor="ctr"/>
          <a:lstStyle/>
          <a:p>
            <a:pPr algn="ctr"/>
            <a:r>
              <a:rPr lang="en-US" b="1"/>
              <a:t>100</a:t>
            </a:r>
          </a:p>
        </p:txBody>
      </p:sp>
      <p:sp>
        <p:nvSpPr>
          <p:cNvPr id="44038" name="Text Box 155"/>
          <p:cNvSpPr txBox="1">
            <a:spLocks noChangeArrowheads="1"/>
          </p:cNvSpPr>
          <p:nvPr/>
        </p:nvSpPr>
        <p:spPr bwMode="auto">
          <a:xfrm>
            <a:off x="4357688" y="1484313"/>
            <a:ext cx="1150937" cy="457200"/>
          </a:xfrm>
          <a:prstGeom prst="rect">
            <a:avLst/>
          </a:prstGeom>
          <a:noFill/>
          <a:ln w="9525">
            <a:noFill/>
            <a:miter lim="800000"/>
            <a:headEnd/>
            <a:tailEnd/>
          </a:ln>
        </p:spPr>
        <p:txBody>
          <a:bodyPr wrap="none">
            <a:spAutoFit/>
          </a:bodyPr>
          <a:lstStyle/>
          <a:p>
            <a:r>
              <a:rPr lang="en-US"/>
              <a:t>VClock</a:t>
            </a:r>
          </a:p>
        </p:txBody>
      </p:sp>
      <p:sp>
        <p:nvSpPr>
          <p:cNvPr id="44039" name="Rectangle 197"/>
          <p:cNvSpPr>
            <a:spLocks noChangeArrowheads="1"/>
          </p:cNvSpPr>
          <p:nvPr/>
        </p:nvSpPr>
        <p:spPr bwMode="auto">
          <a:xfrm>
            <a:off x="676275" y="2401888"/>
            <a:ext cx="576263" cy="3025775"/>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44040" name="Line 198"/>
          <p:cNvSpPr>
            <a:spLocks noChangeShapeType="1"/>
          </p:cNvSpPr>
          <p:nvPr/>
        </p:nvSpPr>
        <p:spPr bwMode="auto">
          <a:xfrm>
            <a:off x="676275" y="2906713"/>
            <a:ext cx="576263" cy="0"/>
          </a:xfrm>
          <a:prstGeom prst="line">
            <a:avLst/>
          </a:prstGeom>
          <a:noFill/>
          <a:ln w="9525">
            <a:solidFill>
              <a:schemeClr val="tx1"/>
            </a:solidFill>
            <a:round/>
            <a:headEnd/>
            <a:tailEnd/>
          </a:ln>
        </p:spPr>
        <p:txBody>
          <a:bodyPr/>
          <a:lstStyle/>
          <a:p>
            <a:endParaRPr lang="en-US"/>
          </a:p>
        </p:txBody>
      </p:sp>
      <p:sp>
        <p:nvSpPr>
          <p:cNvPr id="44041" name="Line 199"/>
          <p:cNvSpPr>
            <a:spLocks noChangeShapeType="1"/>
          </p:cNvSpPr>
          <p:nvPr/>
        </p:nvSpPr>
        <p:spPr bwMode="auto">
          <a:xfrm>
            <a:off x="676275" y="3411538"/>
            <a:ext cx="576263" cy="0"/>
          </a:xfrm>
          <a:prstGeom prst="line">
            <a:avLst/>
          </a:prstGeom>
          <a:noFill/>
          <a:ln w="9525">
            <a:solidFill>
              <a:schemeClr val="tx1"/>
            </a:solidFill>
            <a:round/>
            <a:headEnd/>
            <a:tailEnd/>
          </a:ln>
        </p:spPr>
        <p:txBody>
          <a:bodyPr/>
          <a:lstStyle/>
          <a:p>
            <a:endParaRPr lang="en-US"/>
          </a:p>
        </p:txBody>
      </p:sp>
      <p:sp>
        <p:nvSpPr>
          <p:cNvPr id="44042" name="Line 200"/>
          <p:cNvSpPr>
            <a:spLocks noChangeShapeType="1"/>
          </p:cNvSpPr>
          <p:nvPr/>
        </p:nvSpPr>
        <p:spPr bwMode="auto">
          <a:xfrm>
            <a:off x="676275" y="4421188"/>
            <a:ext cx="576263" cy="0"/>
          </a:xfrm>
          <a:prstGeom prst="line">
            <a:avLst/>
          </a:prstGeom>
          <a:noFill/>
          <a:ln w="9525">
            <a:solidFill>
              <a:schemeClr val="tx1"/>
            </a:solidFill>
            <a:round/>
            <a:headEnd/>
            <a:tailEnd/>
          </a:ln>
        </p:spPr>
        <p:txBody>
          <a:bodyPr/>
          <a:lstStyle/>
          <a:p>
            <a:endParaRPr lang="en-US"/>
          </a:p>
        </p:txBody>
      </p:sp>
      <p:sp>
        <p:nvSpPr>
          <p:cNvPr id="44043" name="Line 201"/>
          <p:cNvSpPr>
            <a:spLocks noChangeShapeType="1"/>
          </p:cNvSpPr>
          <p:nvPr/>
        </p:nvSpPr>
        <p:spPr bwMode="auto">
          <a:xfrm>
            <a:off x="676275" y="4926013"/>
            <a:ext cx="576263" cy="0"/>
          </a:xfrm>
          <a:prstGeom prst="line">
            <a:avLst/>
          </a:prstGeom>
          <a:noFill/>
          <a:ln w="9525">
            <a:solidFill>
              <a:schemeClr val="tx1"/>
            </a:solidFill>
            <a:round/>
            <a:headEnd/>
            <a:tailEnd/>
          </a:ln>
        </p:spPr>
        <p:txBody>
          <a:bodyPr/>
          <a:lstStyle/>
          <a:p>
            <a:endParaRPr lang="en-US"/>
          </a:p>
        </p:txBody>
      </p:sp>
      <p:sp>
        <p:nvSpPr>
          <p:cNvPr id="44044" name="Line 202"/>
          <p:cNvSpPr>
            <a:spLocks noChangeShapeType="1"/>
          </p:cNvSpPr>
          <p:nvPr/>
        </p:nvSpPr>
        <p:spPr bwMode="auto">
          <a:xfrm flipV="1">
            <a:off x="1252538" y="2043113"/>
            <a:ext cx="0" cy="431800"/>
          </a:xfrm>
          <a:prstGeom prst="line">
            <a:avLst/>
          </a:prstGeom>
          <a:noFill/>
          <a:ln w="9525">
            <a:solidFill>
              <a:schemeClr val="tx1"/>
            </a:solidFill>
            <a:prstDash val="dash"/>
            <a:round/>
            <a:headEnd/>
            <a:tailEnd/>
          </a:ln>
        </p:spPr>
        <p:txBody>
          <a:bodyPr/>
          <a:lstStyle/>
          <a:p>
            <a:endParaRPr lang="en-US"/>
          </a:p>
        </p:txBody>
      </p:sp>
      <p:sp>
        <p:nvSpPr>
          <p:cNvPr id="44045" name="Line 203"/>
          <p:cNvSpPr>
            <a:spLocks noChangeShapeType="1"/>
          </p:cNvSpPr>
          <p:nvPr/>
        </p:nvSpPr>
        <p:spPr bwMode="auto">
          <a:xfrm flipV="1">
            <a:off x="676275" y="2043113"/>
            <a:ext cx="0" cy="431800"/>
          </a:xfrm>
          <a:prstGeom prst="line">
            <a:avLst/>
          </a:prstGeom>
          <a:noFill/>
          <a:ln w="9525">
            <a:solidFill>
              <a:schemeClr val="tx1"/>
            </a:solidFill>
            <a:prstDash val="dash"/>
            <a:round/>
            <a:headEnd/>
            <a:tailEnd/>
          </a:ln>
        </p:spPr>
        <p:txBody>
          <a:bodyPr/>
          <a:lstStyle/>
          <a:p>
            <a:endParaRPr lang="en-US"/>
          </a:p>
        </p:txBody>
      </p:sp>
      <p:sp>
        <p:nvSpPr>
          <p:cNvPr id="44046" name="Line 204"/>
          <p:cNvSpPr>
            <a:spLocks noChangeShapeType="1"/>
          </p:cNvSpPr>
          <p:nvPr/>
        </p:nvSpPr>
        <p:spPr bwMode="auto">
          <a:xfrm flipV="1">
            <a:off x="676275" y="5427663"/>
            <a:ext cx="0" cy="431800"/>
          </a:xfrm>
          <a:prstGeom prst="line">
            <a:avLst/>
          </a:prstGeom>
          <a:noFill/>
          <a:ln w="9525">
            <a:solidFill>
              <a:schemeClr val="tx1"/>
            </a:solidFill>
            <a:prstDash val="dash"/>
            <a:round/>
            <a:headEnd/>
            <a:tailEnd/>
          </a:ln>
        </p:spPr>
        <p:txBody>
          <a:bodyPr/>
          <a:lstStyle/>
          <a:p>
            <a:endParaRPr lang="en-US"/>
          </a:p>
        </p:txBody>
      </p:sp>
      <p:sp>
        <p:nvSpPr>
          <p:cNvPr id="44047" name="Line 205"/>
          <p:cNvSpPr>
            <a:spLocks noChangeShapeType="1"/>
          </p:cNvSpPr>
          <p:nvPr/>
        </p:nvSpPr>
        <p:spPr bwMode="auto">
          <a:xfrm flipV="1">
            <a:off x="1252538" y="5427663"/>
            <a:ext cx="0" cy="431800"/>
          </a:xfrm>
          <a:prstGeom prst="line">
            <a:avLst/>
          </a:prstGeom>
          <a:noFill/>
          <a:ln w="9525">
            <a:solidFill>
              <a:schemeClr val="tx1"/>
            </a:solidFill>
            <a:prstDash val="dash"/>
            <a:round/>
            <a:headEnd/>
            <a:tailEnd/>
          </a:ln>
        </p:spPr>
        <p:txBody>
          <a:bodyPr/>
          <a:lstStyle/>
          <a:p>
            <a:endParaRPr lang="en-US"/>
          </a:p>
        </p:txBody>
      </p:sp>
      <p:sp>
        <p:nvSpPr>
          <p:cNvPr id="44048" name="Line 206"/>
          <p:cNvSpPr>
            <a:spLocks noChangeShapeType="1"/>
          </p:cNvSpPr>
          <p:nvPr/>
        </p:nvSpPr>
        <p:spPr bwMode="auto">
          <a:xfrm>
            <a:off x="676275" y="4913313"/>
            <a:ext cx="576263" cy="0"/>
          </a:xfrm>
          <a:prstGeom prst="line">
            <a:avLst/>
          </a:prstGeom>
          <a:noFill/>
          <a:ln w="9525">
            <a:solidFill>
              <a:schemeClr val="tx1"/>
            </a:solidFill>
            <a:round/>
            <a:headEnd/>
            <a:tailEnd/>
          </a:ln>
        </p:spPr>
        <p:txBody>
          <a:bodyPr/>
          <a:lstStyle/>
          <a:p>
            <a:endParaRPr lang="en-US"/>
          </a:p>
        </p:txBody>
      </p:sp>
      <p:sp>
        <p:nvSpPr>
          <p:cNvPr id="72911" name="Rectangle 207"/>
          <p:cNvSpPr>
            <a:spLocks noChangeArrowheads="1"/>
          </p:cNvSpPr>
          <p:nvPr/>
        </p:nvSpPr>
        <p:spPr bwMode="auto">
          <a:xfrm>
            <a:off x="676275" y="2403475"/>
            <a:ext cx="576263"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44050" name="Group 208"/>
          <p:cNvGrpSpPr>
            <a:grpSpLocks/>
          </p:cNvGrpSpPr>
          <p:nvPr/>
        </p:nvGrpSpPr>
        <p:grpSpPr bwMode="auto">
          <a:xfrm>
            <a:off x="1468438" y="2401888"/>
            <a:ext cx="1441450" cy="514350"/>
            <a:chOff x="884" y="1207"/>
            <a:chExt cx="908" cy="324"/>
          </a:xfrm>
        </p:grpSpPr>
        <p:sp>
          <p:nvSpPr>
            <p:cNvPr id="44197" name="Rectangle 209"/>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87       0 </a:t>
              </a:r>
            </a:p>
          </p:txBody>
        </p:sp>
        <p:sp>
          <p:nvSpPr>
            <p:cNvPr id="44198" name="Line 210"/>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3" name="Group 211"/>
          <p:cNvGrpSpPr>
            <a:grpSpLocks/>
          </p:cNvGrpSpPr>
          <p:nvPr/>
        </p:nvGrpSpPr>
        <p:grpSpPr bwMode="auto">
          <a:xfrm>
            <a:off x="1468438" y="2403475"/>
            <a:ext cx="1447800" cy="514350"/>
            <a:chOff x="835" y="1207"/>
            <a:chExt cx="912" cy="324"/>
          </a:xfrm>
        </p:grpSpPr>
        <p:grpSp>
          <p:nvGrpSpPr>
            <p:cNvPr id="44193" name="Group 212"/>
            <p:cNvGrpSpPr>
              <a:grpSpLocks/>
            </p:cNvGrpSpPr>
            <p:nvPr/>
          </p:nvGrpSpPr>
          <p:grpSpPr bwMode="auto">
            <a:xfrm>
              <a:off x="839" y="1207"/>
              <a:ext cx="908" cy="324"/>
              <a:chOff x="884" y="1207"/>
              <a:chExt cx="908" cy="324"/>
            </a:xfrm>
          </p:grpSpPr>
          <p:sp>
            <p:nvSpPr>
              <p:cNvPr id="44195" name="Rectangle 213"/>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87       0 </a:t>
                </a:r>
              </a:p>
            </p:txBody>
          </p:sp>
          <p:sp>
            <p:nvSpPr>
              <p:cNvPr id="44196" name="Line 214"/>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4194" name="Rectangle 215"/>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44052" name="Group 216"/>
          <p:cNvGrpSpPr>
            <a:grpSpLocks/>
          </p:cNvGrpSpPr>
          <p:nvPr/>
        </p:nvGrpSpPr>
        <p:grpSpPr bwMode="auto">
          <a:xfrm>
            <a:off x="1468438" y="2927350"/>
            <a:ext cx="1441450" cy="555625"/>
            <a:chOff x="884" y="1207"/>
            <a:chExt cx="908" cy="324"/>
          </a:xfrm>
        </p:grpSpPr>
        <p:sp>
          <p:nvSpPr>
            <p:cNvPr id="44191" name="Rectangle 217"/>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34       0 </a:t>
              </a:r>
            </a:p>
          </p:txBody>
        </p:sp>
        <p:sp>
          <p:nvSpPr>
            <p:cNvPr id="44192" name="Line 218"/>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4053" name="Group 219"/>
          <p:cNvGrpSpPr>
            <a:grpSpLocks/>
          </p:cNvGrpSpPr>
          <p:nvPr/>
        </p:nvGrpSpPr>
        <p:grpSpPr bwMode="auto">
          <a:xfrm>
            <a:off x="1468438" y="3452813"/>
            <a:ext cx="1441450" cy="514350"/>
            <a:chOff x="884" y="1207"/>
            <a:chExt cx="908" cy="324"/>
          </a:xfrm>
        </p:grpSpPr>
        <p:sp>
          <p:nvSpPr>
            <p:cNvPr id="44189" name="Rectangle 220"/>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88       0 </a:t>
              </a:r>
            </a:p>
          </p:txBody>
        </p:sp>
        <p:sp>
          <p:nvSpPr>
            <p:cNvPr id="44190" name="Line 22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4054" name="Group 225"/>
          <p:cNvGrpSpPr>
            <a:grpSpLocks/>
          </p:cNvGrpSpPr>
          <p:nvPr/>
        </p:nvGrpSpPr>
        <p:grpSpPr bwMode="auto">
          <a:xfrm>
            <a:off x="1468438" y="4451350"/>
            <a:ext cx="1441450" cy="500063"/>
            <a:chOff x="884" y="1207"/>
            <a:chExt cx="908" cy="324"/>
          </a:xfrm>
        </p:grpSpPr>
        <p:sp>
          <p:nvSpPr>
            <p:cNvPr id="44187" name="Rectangle 226"/>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44       0 </a:t>
              </a:r>
            </a:p>
          </p:txBody>
        </p:sp>
        <p:sp>
          <p:nvSpPr>
            <p:cNvPr id="44188" name="Line 227"/>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4055" name="Group 228"/>
          <p:cNvGrpSpPr>
            <a:grpSpLocks/>
          </p:cNvGrpSpPr>
          <p:nvPr/>
        </p:nvGrpSpPr>
        <p:grpSpPr bwMode="auto">
          <a:xfrm>
            <a:off x="1470025" y="4941888"/>
            <a:ext cx="1441450" cy="500062"/>
            <a:chOff x="884" y="1207"/>
            <a:chExt cx="908" cy="324"/>
          </a:xfrm>
        </p:grpSpPr>
        <p:sp>
          <p:nvSpPr>
            <p:cNvPr id="44185" name="Rectangle 229"/>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44186" name="Line 230"/>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9" name="Group 231"/>
          <p:cNvGrpSpPr>
            <a:grpSpLocks/>
          </p:cNvGrpSpPr>
          <p:nvPr/>
        </p:nvGrpSpPr>
        <p:grpSpPr bwMode="auto">
          <a:xfrm>
            <a:off x="1476375" y="2924175"/>
            <a:ext cx="1447800" cy="576263"/>
            <a:chOff x="835" y="1207"/>
            <a:chExt cx="912" cy="324"/>
          </a:xfrm>
        </p:grpSpPr>
        <p:grpSp>
          <p:nvGrpSpPr>
            <p:cNvPr id="44181" name="Group 232"/>
            <p:cNvGrpSpPr>
              <a:grpSpLocks/>
            </p:cNvGrpSpPr>
            <p:nvPr/>
          </p:nvGrpSpPr>
          <p:grpSpPr bwMode="auto">
            <a:xfrm>
              <a:off x="839" y="1207"/>
              <a:ext cx="908" cy="324"/>
              <a:chOff x="884" y="1207"/>
              <a:chExt cx="908" cy="324"/>
            </a:xfrm>
          </p:grpSpPr>
          <p:sp>
            <p:nvSpPr>
              <p:cNvPr id="44183" name="Rectangle 233"/>
              <p:cNvSpPr>
                <a:spLocks noChangeArrowheads="1"/>
              </p:cNvSpPr>
              <p:nvPr/>
            </p:nvSpPr>
            <p:spPr bwMode="auto">
              <a:xfrm>
                <a:off x="884" y="1207"/>
                <a:ext cx="908" cy="318"/>
              </a:xfrm>
              <a:prstGeom prst="rect">
                <a:avLst/>
              </a:prstGeom>
              <a:solidFill>
                <a:srgbClr val="00FFCC"/>
              </a:solidFill>
              <a:ln w="9525">
                <a:solidFill>
                  <a:schemeClr val="accent2"/>
                </a:solidFill>
                <a:miter lim="800000"/>
                <a:headEnd/>
                <a:tailEnd/>
              </a:ln>
            </p:spPr>
            <p:txBody>
              <a:bodyPr wrap="none" anchor="ctr"/>
              <a:lstStyle/>
              <a:p>
                <a:pPr algn="ctr"/>
                <a:r>
                  <a:rPr lang="en-US" b="1"/>
                  <a:t> 34       0 </a:t>
                </a:r>
              </a:p>
            </p:txBody>
          </p:sp>
          <p:sp>
            <p:nvSpPr>
              <p:cNvPr id="44184" name="Line 234"/>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44182" name="Rectangle 235"/>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44057" name="Line 236"/>
          <p:cNvSpPr>
            <a:spLocks noChangeShapeType="1"/>
          </p:cNvSpPr>
          <p:nvPr/>
        </p:nvSpPr>
        <p:spPr bwMode="auto">
          <a:xfrm>
            <a:off x="676275" y="3956050"/>
            <a:ext cx="576263" cy="0"/>
          </a:xfrm>
          <a:prstGeom prst="line">
            <a:avLst/>
          </a:prstGeom>
          <a:noFill/>
          <a:ln w="9525">
            <a:solidFill>
              <a:schemeClr val="tx1"/>
            </a:solidFill>
            <a:round/>
            <a:headEnd/>
            <a:tailEnd/>
          </a:ln>
        </p:spPr>
        <p:txBody>
          <a:bodyPr/>
          <a:lstStyle/>
          <a:p>
            <a:endParaRPr lang="en-US"/>
          </a:p>
        </p:txBody>
      </p:sp>
      <p:grpSp>
        <p:nvGrpSpPr>
          <p:cNvPr id="44058" name="Group 237"/>
          <p:cNvGrpSpPr>
            <a:grpSpLocks/>
          </p:cNvGrpSpPr>
          <p:nvPr/>
        </p:nvGrpSpPr>
        <p:grpSpPr bwMode="auto">
          <a:xfrm>
            <a:off x="1476375" y="3933825"/>
            <a:ext cx="1441450" cy="557213"/>
            <a:chOff x="884" y="1207"/>
            <a:chExt cx="908" cy="324"/>
          </a:xfrm>
        </p:grpSpPr>
        <p:sp>
          <p:nvSpPr>
            <p:cNvPr id="44179" name="Rectangle 238"/>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99       0 </a:t>
              </a:r>
            </a:p>
          </p:txBody>
        </p:sp>
        <p:sp>
          <p:nvSpPr>
            <p:cNvPr id="44180" name="Line 23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12" name="Group 240"/>
          <p:cNvGrpSpPr>
            <a:grpSpLocks/>
          </p:cNvGrpSpPr>
          <p:nvPr/>
        </p:nvGrpSpPr>
        <p:grpSpPr bwMode="auto">
          <a:xfrm>
            <a:off x="1476375" y="3933825"/>
            <a:ext cx="1447800" cy="557213"/>
            <a:chOff x="835" y="1207"/>
            <a:chExt cx="912" cy="324"/>
          </a:xfrm>
        </p:grpSpPr>
        <p:grpSp>
          <p:nvGrpSpPr>
            <p:cNvPr id="2" name="Group 241"/>
            <p:cNvGrpSpPr>
              <a:grpSpLocks/>
            </p:cNvGrpSpPr>
            <p:nvPr/>
          </p:nvGrpSpPr>
          <p:grpSpPr bwMode="auto">
            <a:xfrm>
              <a:off x="839" y="1207"/>
              <a:ext cx="908" cy="324"/>
              <a:chOff x="884" y="1207"/>
              <a:chExt cx="908" cy="324"/>
            </a:xfrm>
          </p:grpSpPr>
          <p:sp>
            <p:nvSpPr>
              <p:cNvPr id="44177" name="Rectangle 242"/>
              <p:cNvSpPr>
                <a:spLocks noChangeArrowheads="1"/>
              </p:cNvSpPr>
              <p:nvPr/>
            </p:nvSpPr>
            <p:spPr bwMode="auto">
              <a:xfrm>
                <a:off x="884" y="1207"/>
                <a:ext cx="908" cy="318"/>
              </a:xfrm>
              <a:prstGeom prst="rect">
                <a:avLst/>
              </a:prstGeom>
              <a:solidFill>
                <a:srgbClr val="00FFCC"/>
              </a:solidFill>
              <a:ln w="9525">
                <a:solidFill>
                  <a:schemeClr val="accent2"/>
                </a:solidFill>
                <a:miter lim="800000"/>
                <a:headEnd/>
                <a:tailEnd/>
              </a:ln>
            </p:spPr>
            <p:txBody>
              <a:bodyPr wrap="none" anchor="ctr"/>
              <a:lstStyle/>
              <a:p>
                <a:pPr algn="ctr"/>
                <a:r>
                  <a:rPr lang="en-US" b="1"/>
                  <a:t> 99       0 </a:t>
                </a:r>
              </a:p>
            </p:txBody>
          </p:sp>
          <p:sp>
            <p:nvSpPr>
              <p:cNvPr id="44178" name="Line 243"/>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44176" name="Rectangle 244"/>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44060" name="Line 245"/>
          <p:cNvSpPr>
            <a:spLocks noChangeShapeType="1"/>
          </p:cNvSpPr>
          <p:nvPr/>
        </p:nvSpPr>
        <p:spPr bwMode="auto">
          <a:xfrm>
            <a:off x="676275" y="5427663"/>
            <a:ext cx="576263" cy="0"/>
          </a:xfrm>
          <a:prstGeom prst="line">
            <a:avLst/>
          </a:prstGeom>
          <a:noFill/>
          <a:ln w="9525">
            <a:solidFill>
              <a:schemeClr val="tx1"/>
            </a:solidFill>
            <a:round/>
            <a:headEnd/>
            <a:tailEnd/>
          </a:ln>
        </p:spPr>
        <p:txBody>
          <a:bodyPr/>
          <a:lstStyle/>
          <a:p>
            <a:endParaRPr lang="en-US"/>
          </a:p>
        </p:txBody>
      </p:sp>
      <p:sp>
        <p:nvSpPr>
          <p:cNvPr id="72950" name="Rectangle 246"/>
          <p:cNvSpPr>
            <a:spLocks noChangeArrowheads="1"/>
          </p:cNvSpPr>
          <p:nvPr/>
        </p:nvSpPr>
        <p:spPr bwMode="auto">
          <a:xfrm>
            <a:off x="676275" y="4922838"/>
            <a:ext cx="576263"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44062" name="Group 247"/>
          <p:cNvGrpSpPr>
            <a:grpSpLocks/>
          </p:cNvGrpSpPr>
          <p:nvPr/>
        </p:nvGrpSpPr>
        <p:grpSpPr bwMode="auto">
          <a:xfrm>
            <a:off x="1468438" y="4922838"/>
            <a:ext cx="1441450" cy="514350"/>
            <a:chOff x="884" y="1207"/>
            <a:chExt cx="908" cy="324"/>
          </a:xfrm>
        </p:grpSpPr>
        <p:sp>
          <p:nvSpPr>
            <p:cNvPr id="44173" name="Rectangle 248"/>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50       0 </a:t>
              </a:r>
            </a:p>
          </p:txBody>
        </p:sp>
        <p:sp>
          <p:nvSpPr>
            <p:cNvPr id="44174" name="Line 24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15" name="Group 250"/>
          <p:cNvGrpSpPr>
            <a:grpSpLocks/>
          </p:cNvGrpSpPr>
          <p:nvPr/>
        </p:nvGrpSpPr>
        <p:grpSpPr bwMode="auto">
          <a:xfrm>
            <a:off x="1476375" y="4941888"/>
            <a:ext cx="1447800" cy="514350"/>
            <a:chOff x="835" y="1207"/>
            <a:chExt cx="912" cy="324"/>
          </a:xfrm>
        </p:grpSpPr>
        <p:grpSp>
          <p:nvGrpSpPr>
            <p:cNvPr id="44169" name="Group 251"/>
            <p:cNvGrpSpPr>
              <a:grpSpLocks/>
            </p:cNvGrpSpPr>
            <p:nvPr/>
          </p:nvGrpSpPr>
          <p:grpSpPr bwMode="auto">
            <a:xfrm>
              <a:off x="839" y="1207"/>
              <a:ext cx="908" cy="324"/>
              <a:chOff x="884" y="1207"/>
              <a:chExt cx="908" cy="324"/>
            </a:xfrm>
          </p:grpSpPr>
          <p:sp>
            <p:nvSpPr>
              <p:cNvPr id="44171" name="Rectangle 252"/>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50       0 </a:t>
                </a:r>
              </a:p>
            </p:txBody>
          </p:sp>
          <p:sp>
            <p:nvSpPr>
              <p:cNvPr id="44172" name="Line 253"/>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4170" name="Rectangle 254"/>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44064" name="Text Box 255"/>
          <p:cNvSpPr txBox="1">
            <a:spLocks noChangeArrowheads="1"/>
          </p:cNvSpPr>
          <p:nvPr/>
        </p:nvSpPr>
        <p:spPr bwMode="auto">
          <a:xfrm>
            <a:off x="584200" y="1557338"/>
            <a:ext cx="1995488" cy="457200"/>
          </a:xfrm>
          <a:prstGeom prst="rect">
            <a:avLst/>
          </a:prstGeom>
          <a:noFill/>
          <a:ln w="9525">
            <a:noFill/>
            <a:miter lim="800000"/>
            <a:headEnd/>
            <a:tailEnd/>
          </a:ln>
        </p:spPr>
        <p:txBody>
          <a:bodyPr wrap="none">
            <a:spAutoFit/>
          </a:bodyPr>
          <a:lstStyle/>
          <a:p>
            <a:r>
              <a:rPr lang="en-US"/>
              <a:t>Mem    Locks</a:t>
            </a:r>
          </a:p>
        </p:txBody>
      </p:sp>
      <p:sp>
        <p:nvSpPr>
          <p:cNvPr id="72960" name="Rectangle 256"/>
          <p:cNvSpPr>
            <a:spLocks noChangeArrowheads="1"/>
          </p:cNvSpPr>
          <p:nvPr/>
        </p:nvSpPr>
        <p:spPr bwMode="auto">
          <a:xfrm>
            <a:off x="676275" y="2906713"/>
            <a:ext cx="576263" cy="504825"/>
          </a:xfrm>
          <a:prstGeom prst="rect">
            <a:avLst/>
          </a:prstGeom>
          <a:solidFill>
            <a:srgbClr val="00FFCC"/>
          </a:solidFill>
          <a:ln w="57150">
            <a:solidFill>
              <a:schemeClr val="accent2"/>
            </a:solidFill>
            <a:miter lim="800000"/>
            <a:headEnd/>
            <a:tailEnd/>
          </a:ln>
        </p:spPr>
        <p:txBody>
          <a:bodyPr wrap="none" anchor="ctr"/>
          <a:lstStyle/>
          <a:p>
            <a:pPr algn="ctr"/>
            <a:endParaRPr lang="en-US" b="1">
              <a:solidFill>
                <a:srgbClr val="FF0000"/>
              </a:solidFill>
            </a:endParaRPr>
          </a:p>
        </p:txBody>
      </p:sp>
      <p:sp>
        <p:nvSpPr>
          <p:cNvPr id="72961" name="Rectangle 257"/>
          <p:cNvSpPr>
            <a:spLocks noChangeArrowheads="1"/>
          </p:cNvSpPr>
          <p:nvPr/>
        </p:nvSpPr>
        <p:spPr bwMode="auto">
          <a:xfrm>
            <a:off x="690563" y="3930650"/>
            <a:ext cx="576262" cy="504825"/>
          </a:xfrm>
          <a:prstGeom prst="rect">
            <a:avLst/>
          </a:prstGeom>
          <a:solidFill>
            <a:srgbClr val="00FFCC"/>
          </a:solidFill>
          <a:ln w="57150">
            <a:solidFill>
              <a:schemeClr val="accent2"/>
            </a:solidFill>
            <a:miter lim="800000"/>
            <a:headEnd/>
            <a:tailEnd/>
          </a:ln>
        </p:spPr>
        <p:txBody>
          <a:bodyPr wrap="none" anchor="ctr"/>
          <a:lstStyle/>
          <a:p>
            <a:endParaRPr lang="en-US"/>
          </a:p>
        </p:txBody>
      </p:sp>
      <p:grpSp>
        <p:nvGrpSpPr>
          <p:cNvPr id="17" name="Group 258"/>
          <p:cNvGrpSpPr>
            <a:grpSpLocks/>
          </p:cNvGrpSpPr>
          <p:nvPr/>
        </p:nvGrpSpPr>
        <p:grpSpPr bwMode="auto">
          <a:xfrm>
            <a:off x="1468438" y="2403475"/>
            <a:ext cx="1447800" cy="514350"/>
            <a:chOff x="835" y="1207"/>
            <a:chExt cx="912" cy="324"/>
          </a:xfrm>
        </p:grpSpPr>
        <p:grpSp>
          <p:nvGrpSpPr>
            <p:cNvPr id="4" name="Group 259"/>
            <p:cNvGrpSpPr>
              <a:grpSpLocks/>
            </p:cNvGrpSpPr>
            <p:nvPr/>
          </p:nvGrpSpPr>
          <p:grpSpPr bwMode="auto">
            <a:xfrm>
              <a:off x="839" y="1207"/>
              <a:ext cx="908" cy="324"/>
              <a:chOff x="884" y="1207"/>
              <a:chExt cx="908" cy="324"/>
            </a:xfrm>
          </p:grpSpPr>
          <p:sp>
            <p:nvSpPr>
              <p:cNvPr id="44167" name="Rectangle 260"/>
              <p:cNvSpPr>
                <a:spLocks noChangeArrowheads="1"/>
              </p:cNvSpPr>
              <p:nvPr/>
            </p:nvSpPr>
            <p:spPr bwMode="auto">
              <a:xfrm>
                <a:off x="884" y="1207"/>
                <a:ext cx="908" cy="318"/>
              </a:xfrm>
              <a:prstGeom prst="rect">
                <a:avLst/>
              </a:prstGeom>
              <a:solidFill>
                <a:schemeClr val="hlink"/>
              </a:solidFill>
              <a:ln w="9525">
                <a:solidFill>
                  <a:schemeClr val="tx1"/>
                </a:solidFill>
                <a:miter lim="800000"/>
                <a:headEnd/>
                <a:tailEnd/>
              </a:ln>
            </p:spPr>
            <p:txBody>
              <a:bodyPr wrap="none" anchor="ctr"/>
              <a:lstStyle/>
              <a:p>
                <a:pPr algn="ctr"/>
                <a:r>
                  <a:rPr lang="en-US" b="1"/>
                  <a:t> 87       0 </a:t>
                </a:r>
              </a:p>
            </p:txBody>
          </p:sp>
          <p:sp>
            <p:nvSpPr>
              <p:cNvPr id="44168" name="Line 26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4166" name="Rectangle 262"/>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19" name="Group 263"/>
          <p:cNvGrpSpPr>
            <a:grpSpLocks/>
          </p:cNvGrpSpPr>
          <p:nvPr/>
        </p:nvGrpSpPr>
        <p:grpSpPr bwMode="auto">
          <a:xfrm>
            <a:off x="1476375" y="2924175"/>
            <a:ext cx="1447800" cy="576263"/>
            <a:chOff x="835" y="1207"/>
            <a:chExt cx="912" cy="324"/>
          </a:xfrm>
        </p:grpSpPr>
        <p:grpSp>
          <p:nvGrpSpPr>
            <p:cNvPr id="44161" name="Group 264"/>
            <p:cNvGrpSpPr>
              <a:grpSpLocks/>
            </p:cNvGrpSpPr>
            <p:nvPr/>
          </p:nvGrpSpPr>
          <p:grpSpPr bwMode="auto">
            <a:xfrm>
              <a:off x="839" y="1207"/>
              <a:ext cx="908" cy="324"/>
              <a:chOff x="884" y="1207"/>
              <a:chExt cx="908" cy="324"/>
            </a:xfrm>
          </p:grpSpPr>
          <p:sp>
            <p:nvSpPr>
              <p:cNvPr id="44163" name="Rectangle 265"/>
              <p:cNvSpPr>
                <a:spLocks noChangeArrowheads="1"/>
              </p:cNvSpPr>
              <p:nvPr/>
            </p:nvSpPr>
            <p:spPr bwMode="auto">
              <a:xfrm>
                <a:off x="884" y="1207"/>
                <a:ext cx="908" cy="318"/>
              </a:xfrm>
              <a:prstGeom prst="rect">
                <a:avLst/>
              </a:prstGeom>
              <a:solidFill>
                <a:schemeClr val="hlink"/>
              </a:solidFill>
              <a:ln w="9525">
                <a:solidFill>
                  <a:schemeClr val="accent2"/>
                </a:solidFill>
                <a:miter lim="800000"/>
                <a:headEnd/>
                <a:tailEnd/>
              </a:ln>
            </p:spPr>
            <p:txBody>
              <a:bodyPr wrap="none" anchor="ctr"/>
              <a:lstStyle/>
              <a:p>
                <a:pPr algn="ctr"/>
                <a:r>
                  <a:rPr lang="en-US" b="1"/>
                  <a:t> 34       0 </a:t>
                </a:r>
              </a:p>
            </p:txBody>
          </p:sp>
          <p:sp>
            <p:nvSpPr>
              <p:cNvPr id="44164" name="Line 266"/>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44162" name="Rectangle 267"/>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1" name="Group 268"/>
          <p:cNvGrpSpPr>
            <a:grpSpLocks/>
          </p:cNvGrpSpPr>
          <p:nvPr/>
        </p:nvGrpSpPr>
        <p:grpSpPr bwMode="auto">
          <a:xfrm>
            <a:off x="1476375" y="3933825"/>
            <a:ext cx="1447800" cy="557213"/>
            <a:chOff x="835" y="1207"/>
            <a:chExt cx="912" cy="324"/>
          </a:xfrm>
        </p:grpSpPr>
        <p:grpSp>
          <p:nvGrpSpPr>
            <p:cNvPr id="44157" name="Group 269"/>
            <p:cNvGrpSpPr>
              <a:grpSpLocks/>
            </p:cNvGrpSpPr>
            <p:nvPr/>
          </p:nvGrpSpPr>
          <p:grpSpPr bwMode="auto">
            <a:xfrm>
              <a:off x="839" y="1207"/>
              <a:ext cx="908" cy="324"/>
              <a:chOff x="884" y="1207"/>
              <a:chExt cx="908" cy="324"/>
            </a:xfrm>
          </p:grpSpPr>
          <p:sp>
            <p:nvSpPr>
              <p:cNvPr id="44159" name="Rectangle 270"/>
              <p:cNvSpPr>
                <a:spLocks noChangeArrowheads="1"/>
              </p:cNvSpPr>
              <p:nvPr/>
            </p:nvSpPr>
            <p:spPr bwMode="auto">
              <a:xfrm>
                <a:off x="884" y="1207"/>
                <a:ext cx="908" cy="318"/>
              </a:xfrm>
              <a:prstGeom prst="rect">
                <a:avLst/>
              </a:prstGeom>
              <a:solidFill>
                <a:schemeClr val="hlink"/>
              </a:solidFill>
              <a:ln w="9525">
                <a:solidFill>
                  <a:schemeClr val="accent2"/>
                </a:solidFill>
                <a:miter lim="800000"/>
                <a:headEnd/>
                <a:tailEnd/>
              </a:ln>
            </p:spPr>
            <p:txBody>
              <a:bodyPr wrap="none" anchor="ctr"/>
              <a:lstStyle/>
              <a:p>
                <a:pPr algn="ctr"/>
                <a:r>
                  <a:rPr lang="en-US" b="1"/>
                  <a:t> 99       0 </a:t>
                </a:r>
              </a:p>
            </p:txBody>
          </p:sp>
          <p:sp>
            <p:nvSpPr>
              <p:cNvPr id="44160" name="Line 271"/>
              <p:cNvSpPr>
                <a:spLocks noChangeShapeType="1"/>
              </p:cNvSpPr>
              <p:nvPr/>
            </p:nvSpPr>
            <p:spPr bwMode="auto">
              <a:xfrm>
                <a:off x="1482" y="1215"/>
                <a:ext cx="2" cy="316"/>
              </a:xfrm>
              <a:prstGeom prst="line">
                <a:avLst/>
              </a:prstGeom>
              <a:noFill/>
              <a:ln w="9525">
                <a:solidFill>
                  <a:schemeClr val="accent2"/>
                </a:solidFill>
                <a:prstDash val="dash"/>
                <a:round/>
                <a:headEnd/>
                <a:tailEnd/>
              </a:ln>
            </p:spPr>
            <p:txBody>
              <a:bodyPr/>
              <a:lstStyle/>
              <a:p>
                <a:endParaRPr lang="en-US"/>
              </a:p>
            </p:txBody>
          </p:sp>
        </p:grpSp>
        <p:sp>
          <p:nvSpPr>
            <p:cNvPr id="44158" name="Rectangle 272"/>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3" name="Group 273"/>
          <p:cNvGrpSpPr>
            <a:grpSpLocks/>
          </p:cNvGrpSpPr>
          <p:nvPr/>
        </p:nvGrpSpPr>
        <p:grpSpPr bwMode="auto">
          <a:xfrm>
            <a:off x="1476375" y="4941888"/>
            <a:ext cx="1447800" cy="585787"/>
            <a:chOff x="835" y="1207"/>
            <a:chExt cx="912" cy="324"/>
          </a:xfrm>
        </p:grpSpPr>
        <p:grpSp>
          <p:nvGrpSpPr>
            <p:cNvPr id="44153" name="Group 274"/>
            <p:cNvGrpSpPr>
              <a:grpSpLocks/>
            </p:cNvGrpSpPr>
            <p:nvPr/>
          </p:nvGrpSpPr>
          <p:grpSpPr bwMode="auto">
            <a:xfrm>
              <a:off x="839" y="1207"/>
              <a:ext cx="908" cy="324"/>
              <a:chOff x="884" y="1207"/>
              <a:chExt cx="908" cy="324"/>
            </a:xfrm>
          </p:grpSpPr>
          <p:sp>
            <p:nvSpPr>
              <p:cNvPr id="44155" name="Rectangle 275"/>
              <p:cNvSpPr>
                <a:spLocks noChangeArrowheads="1"/>
              </p:cNvSpPr>
              <p:nvPr/>
            </p:nvSpPr>
            <p:spPr bwMode="auto">
              <a:xfrm>
                <a:off x="884" y="1207"/>
                <a:ext cx="908" cy="318"/>
              </a:xfrm>
              <a:prstGeom prst="rect">
                <a:avLst/>
              </a:prstGeom>
              <a:solidFill>
                <a:schemeClr val="hlink"/>
              </a:solidFill>
              <a:ln w="9525">
                <a:solidFill>
                  <a:schemeClr val="accent2"/>
                </a:solidFill>
                <a:miter lim="800000"/>
                <a:headEnd/>
                <a:tailEnd/>
              </a:ln>
            </p:spPr>
            <p:txBody>
              <a:bodyPr wrap="none" anchor="ctr"/>
              <a:lstStyle/>
              <a:p>
                <a:pPr algn="ctr"/>
                <a:r>
                  <a:rPr lang="en-US" b="1"/>
                  <a:t> 50      0 </a:t>
                </a:r>
              </a:p>
            </p:txBody>
          </p:sp>
          <p:sp>
            <p:nvSpPr>
              <p:cNvPr id="44156" name="Line 27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4154" name="Rectangle 277"/>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25" name="Group 81"/>
          <p:cNvGrpSpPr>
            <a:grpSpLocks/>
          </p:cNvGrpSpPr>
          <p:nvPr/>
        </p:nvGrpSpPr>
        <p:grpSpPr bwMode="auto">
          <a:xfrm>
            <a:off x="1476375" y="2924175"/>
            <a:ext cx="1447800" cy="585788"/>
            <a:chOff x="835" y="1207"/>
            <a:chExt cx="912" cy="324"/>
          </a:xfrm>
        </p:grpSpPr>
        <p:grpSp>
          <p:nvGrpSpPr>
            <p:cNvPr id="44149" name="Group 82"/>
            <p:cNvGrpSpPr>
              <a:grpSpLocks/>
            </p:cNvGrpSpPr>
            <p:nvPr/>
          </p:nvGrpSpPr>
          <p:grpSpPr bwMode="auto">
            <a:xfrm>
              <a:off x="839" y="1207"/>
              <a:ext cx="908" cy="324"/>
              <a:chOff x="884" y="1207"/>
              <a:chExt cx="908" cy="324"/>
            </a:xfrm>
          </p:grpSpPr>
          <p:sp>
            <p:nvSpPr>
              <p:cNvPr id="44151" name="Rectangle 83"/>
              <p:cNvSpPr>
                <a:spLocks noChangeArrowheads="1"/>
              </p:cNvSpPr>
              <p:nvPr/>
            </p:nvSpPr>
            <p:spPr bwMode="auto">
              <a:xfrm>
                <a:off x="884" y="1207"/>
                <a:ext cx="908" cy="318"/>
              </a:xfrm>
              <a:prstGeom prst="rect">
                <a:avLst/>
              </a:prstGeom>
              <a:solidFill>
                <a:schemeClr val="hlink"/>
              </a:solidFill>
              <a:ln w="9525">
                <a:solidFill>
                  <a:srgbClr val="FF0000"/>
                </a:solidFill>
                <a:miter lim="800000"/>
                <a:headEnd/>
                <a:tailEnd/>
              </a:ln>
            </p:spPr>
            <p:txBody>
              <a:bodyPr wrap="none" anchor="ctr"/>
              <a:lstStyle/>
              <a:p>
                <a:pPr algn="ctr"/>
                <a:r>
                  <a:rPr lang="en-US" b="1"/>
                  <a:t> </a:t>
                </a:r>
                <a:r>
                  <a:rPr lang="en-US" b="1">
                    <a:solidFill>
                      <a:srgbClr val="FF0000"/>
                    </a:solidFill>
                  </a:rPr>
                  <a:t>34       1</a:t>
                </a:r>
                <a:r>
                  <a:rPr lang="en-US" b="1"/>
                  <a:t> </a:t>
                </a:r>
              </a:p>
            </p:txBody>
          </p:sp>
          <p:sp>
            <p:nvSpPr>
              <p:cNvPr id="44152" name="Line 84"/>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44150" name="Rectangle 85"/>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27" name="Group 86"/>
          <p:cNvGrpSpPr>
            <a:grpSpLocks/>
          </p:cNvGrpSpPr>
          <p:nvPr/>
        </p:nvGrpSpPr>
        <p:grpSpPr bwMode="auto">
          <a:xfrm>
            <a:off x="1476375" y="3933825"/>
            <a:ext cx="1447800" cy="585788"/>
            <a:chOff x="835" y="1207"/>
            <a:chExt cx="912" cy="324"/>
          </a:xfrm>
        </p:grpSpPr>
        <p:grpSp>
          <p:nvGrpSpPr>
            <p:cNvPr id="44145" name="Group 87"/>
            <p:cNvGrpSpPr>
              <a:grpSpLocks/>
            </p:cNvGrpSpPr>
            <p:nvPr/>
          </p:nvGrpSpPr>
          <p:grpSpPr bwMode="auto">
            <a:xfrm>
              <a:off x="839" y="1207"/>
              <a:ext cx="908" cy="324"/>
              <a:chOff x="884" y="1207"/>
              <a:chExt cx="908" cy="324"/>
            </a:xfrm>
          </p:grpSpPr>
          <p:sp>
            <p:nvSpPr>
              <p:cNvPr id="44147" name="Rectangle 88"/>
              <p:cNvSpPr>
                <a:spLocks noChangeArrowheads="1"/>
              </p:cNvSpPr>
              <p:nvPr/>
            </p:nvSpPr>
            <p:spPr bwMode="auto">
              <a:xfrm>
                <a:off x="884" y="1207"/>
                <a:ext cx="908" cy="318"/>
              </a:xfrm>
              <a:prstGeom prst="rect">
                <a:avLst/>
              </a:prstGeom>
              <a:solidFill>
                <a:schemeClr val="hlink"/>
              </a:solidFill>
              <a:ln w="9525">
                <a:solidFill>
                  <a:srgbClr val="FF0000"/>
                </a:solidFill>
                <a:miter lim="800000"/>
                <a:headEnd/>
                <a:tailEnd/>
              </a:ln>
            </p:spPr>
            <p:txBody>
              <a:bodyPr wrap="none" anchor="ctr"/>
              <a:lstStyle/>
              <a:p>
                <a:pPr algn="ctr"/>
                <a:r>
                  <a:rPr lang="en-US" b="1"/>
                  <a:t> </a:t>
                </a:r>
                <a:r>
                  <a:rPr lang="en-US" b="1">
                    <a:solidFill>
                      <a:srgbClr val="FF0000"/>
                    </a:solidFill>
                  </a:rPr>
                  <a:t>99       1</a:t>
                </a:r>
                <a:r>
                  <a:rPr lang="en-US" b="1"/>
                  <a:t> </a:t>
                </a:r>
              </a:p>
            </p:txBody>
          </p:sp>
          <p:sp>
            <p:nvSpPr>
              <p:cNvPr id="44148" name="Line 89"/>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44146" name="Rectangle 90"/>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29" name="Group 68"/>
          <p:cNvGrpSpPr>
            <a:grpSpLocks/>
          </p:cNvGrpSpPr>
          <p:nvPr/>
        </p:nvGrpSpPr>
        <p:grpSpPr bwMode="auto">
          <a:xfrm>
            <a:off x="1468438" y="2409825"/>
            <a:ext cx="1447800" cy="514350"/>
            <a:chOff x="835" y="1207"/>
            <a:chExt cx="912" cy="324"/>
          </a:xfrm>
        </p:grpSpPr>
        <p:grpSp>
          <p:nvGrpSpPr>
            <p:cNvPr id="44141" name="Group 69"/>
            <p:cNvGrpSpPr>
              <a:grpSpLocks/>
            </p:cNvGrpSpPr>
            <p:nvPr/>
          </p:nvGrpSpPr>
          <p:grpSpPr bwMode="auto">
            <a:xfrm>
              <a:off x="839" y="1207"/>
              <a:ext cx="908" cy="324"/>
              <a:chOff x="884" y="1207"/>
              <a:chExt cx="908" cy="324"/>
            </a:xfrm>
          </p:grpSpPr>
          <p:sp>
            <p:nvSpPr>
              <p:cNvPr id="44143" name="Rectangle 70"/>
              <p:cNvSpPr>
                <a:spLocks noChangeArrowheads="1"/>
              </p:cNvSpPr>
              <p:nvPr/>
            </p:nvSpPr>
            <p:spPr bwMode="auto">
              <a:xfrm>
                <a:off x="884" y="1207"/>
                <a:ext cx="908" cy="318"/>
              </a:xfrm>
              <a:prstGeom prst="rect">
                <a:avLst/>
              </a:prstGeom>
              <a:solidFill>
                <a:schemeClr val="hlink"/>
              </a:solidFill>
              <a:ln w="9525">
                <a:solidFill>
                  <a:schemeClr val="tx1"/>
                </a:solidFill>
                <a:miter lim="800000"/>
                <a:headEnd/>
                <a:tailEnd/>
              </a:ln>
            </p:spPr>
            <p:txBody>
              <a:bodyPr wrap="none" anchor="ctr"/>
              <a:lstStyle/>
              <a:p>
                <a:pPr algn="ctr"/>
                <a:r>
                  <a:rPr lang="en-US" b="1"/>
                  <a:t> 87        0 </a:t>
                </a:r>
              </a:p>
            </p:txBody>
          </p:sp>
          <p:sp>
            <p:nvSpPr>
              <p:cNvPr id="44144" name="Line 71"/>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4142" name="Rectangle 72"/>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sp>
        <p:nvSpPr>
          <p:cNvPr id="72800" name="Rectangle 96"/>
          <p:cNvSpPr>
            <a:spLocks noChangeArrowheads="1"/>
          </p:cNvSpPr>
          <p:nvPr/>
        </p:nvSpPr>
        <p:spPr bwMode="auto">
          <a:xfrm>
            <a:off x="684213" y="2924175"/>
            <a:ext cx="576262" cy="504825"/>
          </a:xfrm>
          <a:prstGeom prst="rect">
            <a:avLst/>
          </a:prstGeom>
          <a:solidFill>
            <a:srgbClr val="00FFCC"/>
          </a:solidFill>
          <a:ln w="57150">
            <a:solidFill>
              <a:srgbClr val="FF0000"/>
            </a:solidFill>
            <a:miter lim="800000"/>
            <a:headEnd/>
            <a:tailEnd/>
          </a:ln>
        </p:spPr>
        <p:txBody>
          <a:bodyPr wrap="none" anchor="ctr"/>
          <a:lstStyle/>
          <a:p>
            <a:pPr algn="ctr"/>
            <a:r>
              <a:rPr lang="en-US" b="1">
                <a:solidFill>
                  <a:srgbClr val="FF0000"/>
                </a:solidFill>
              </a:rPr>
              <a:t>X</a:t>
            </a:r>
          </a:p>
        </p:txBody>
      </p:sp>
      <p:sp>
        <p:nvSpPr>
          <p:cNvPr id="72801" name="Rectangle 97"/>
          <p:cNvSpPr>
            <a:spLocks noChangeArrowheads="1"/>
          </p:cNvSpPr>
          <p:nvPr/>
        </p:nvSpPr>
        <p:spPr bwMode="auto">
          <a:xfrm>
            <a:off x="684213" y="3933825"/>
            <a:ext cx="608012" cy="550863"/>
          </a:xfrm>
          <a:prstGeom prst="rect">
            <a:avLst/>
          </a:prstGeom>
          <a:solidFill>
            <a:srgbClr val="00FFCC"/>
          </a:solidFill>
          <a:ln w="57150">
            <a:solidFill>
              <a:srgbClr val="FF0000"/>
            </a:solidFill>
            <a:miter lim="800000"/>
            <a:headEnd/>
            <a:tailEnd/>
          </a:ln>
        </p:spPr>
        <p:txBody>
          <a:bodyPr wrap="none" anchor="ctr"/>
          <a:lstStyle/>
          <a:p>
            <a:pPr algn="ctr"/>
            <a:r>
              <a:rPr lang="en-US" b="1">
                <a:solidFill>
                  <a:srgbClr val="FF0000"/>
                </a:solidFill>
              </a:rPr>
              <a:t>Y</a:t>
            </a:r>
          </a:p>
        </p:txBody>
      </p:sp>
      <p:sp>
        <p:nvSpPr>
          <p:cNvPr id="73025" name="Text Box 321"/>
          <p:cNvSpPr txBox="1">
            <a:spLocks noChangeArrowheads="1"/>
          </p:cNvSpPr>
          <p:nvPr/>
        </p:nvSpPr>
        <p:spPr bwMode="auto">
          <a:xfrm>
            <a:off x="971550" y="5876925"/>
            <a:ext cx="1235075" cy="457200"/>
          </a:xfrm>
          <a:prstGeom prst="rect">
            <a:avLst/>
          </a:prstGeom>
          <a:noFill/>
          <a:ln w="9525">
            <a:noFill/>
            <a:miter lim="800000"/>
            <a:headEnd/>
            <a:tailEnd/>
          </a:ln>
        </p:spPr>
        <p:txBody>
          <a:bodyPr wrap="none">
            <a:spAutoFit/>
          </a:bodyPr>
          <a:lstStyle/>
          <a:p>
            <a:r>
              <a:rPr lang="en-US">
                <a:solidFill>
                  <a:schemeClr val="accent2"/>
                </a:solidFill>
              </a:rPr>
              <a:t>Commit</a:t>
            </a:r>
          </a:p>
        </p:txBody>
      </p:sp>
      <p:grpSp>
        <p:nvGrpSpPr>
          <p:cNvPr id="31" name="Group 98"/>
          <p:cNvGrpSpPr>
            <a:grpSpLocks/>
          </p:cNvGrpSpPr>
          <p:nvPr/>
        </p:nvGrpSpPr>
        <p:grpSpPr bwMode="auto">
          <a:xfrm>
            <a:off x="1476375" y="2924175"/>
            <a:ext cx="1447800" cy="601663"/>
            <a:chOff x="835" y="1207"/>
            <a:chExt cx="912" cy="324"/>
          </a:xfrm>
        </p:grpSpPr>
        <p:grpSp>
          <p:nvGrpSpPr>
            <p:cNvPr id="44137" name="Group 99"/>
            <p:cNvGrpSpPr>
              <a:grpSpLocks/>
            </p:cNvGrpSpPr>
            <p:nvPr/>
          </p:nvGrpSpPr>
          <p:grpSpPr bwMode="auto">
            <a:xfrm>
              <a:off x="839" y="1207"/>
              <a:ext cx="908" cy="324"/>
              <a:chOff x="884" y="1207"/>
              <a:chExt cx="908" cy="324"/>
            </a:xfrm>
          </p:grpSpPr>
          <p:sp>
            <p:nvSpPr>
              <p:cNvPr id="44139" name="Rectangle 100"/>
              <p:cNvSpPr>
                <a:spLocks noChangeArrowheads="1"/>
              </p:cNvSpPr>
              <p:nvPr/>
            </p:nvSpPr>
            <p:spPr bwMode="auto">
              <a:xfrm>
                <a:off x="884" y="1207"/>
                <a:ext cx="908" cy="318"/>
              </a:xfrm>
              <a:prstGeom prst="rect">
                <a:avLst/>
              </a:prstGeom>
              <a:solidFill>
                <a:schemeClr val="hlink"/>
              </a:solidFill>
              <a:ln w="9525">
                <a:solidFill>
                  <a:srgbClr val="FF0000"/>
                </a:solidFill>
                <a:miter lim="800000"/>
                <a:headEnd/>
                <a:tailEnd/>
              </a:ln>
            </p:spPr>
            <p:txBody>
              <a:bodyPr wrap="none" anchor="ctr"/>
              <a:lstStyle/>
              <a:p>
                <a:pPr algn="ctr"/>
                <a:r>
                  <a:rPr lang="en-US" b="1"/>
                  <a:t> </a:t>
                </a:r>
                <a:r>
                  <a:rPr lang="en-US" b="1">
                    <a:solidFill>
                      <a:srgbClr val="FF0000"/>
                    </a:solidFill>
                  </a:rPr>
                  <a:t>121     0</a:t>
                </a:r>
                <a:r>
                  <a:rPr lang="en-US" b="1"/>
                  <a:t> </a:t>
                </a:r>
              </a:p>
            </p:txBody>
          </p:sp>
          <p:sp>
            <p:nvSpPr>
              <p:cNvPr id="44140" name="Line 101"/>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44138" name="Rectangle 102"/>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44165" name="Group 108"/>
          <p:cNvGrpSpPr>
            <a:grpSpLocks/>
          </p:cNvGrpSpPr>
          <p:nvPr/>
        </p:nvGrpSpPr>
        <p:grpSpPr bwMode="auto">
          <a:xfrm>
            <a:off x="1476375" y="3933825"/>
            <a:ext cx="1447800" cy="585788"/>
            <a:chOff x="835" y="1207"/>
            <a:chExt cx="912" cy="324"/>
          </a:xfrm>
        </p:grpSpPr>
        <p:grpSp>
          <p:nvGrpSpPr>
            <p:cNvPr id="44133" name="Group 109"/>
            <p:cNvGrpSpPr>
              <a:grpSpLocks/>
            </p:cNvGrpSpPr>
            <p:nvPr/>
          </p:nvGrpSpPr>
          <p:grpSpPr bwMode="auto">
            <a:xfrm>
              <a:off x="839" y="1207"/>
              <a:ext cx="908" cy="324"/>
              <a:chOff x="884" y="1207"/>
              <a:chExt cx="908" cy="324"/>
            </a:xfrm>
          </p:grpSpPr>
          <p:sp>
            <p:nvSpPr>
              <p:cNvPr id="44135" name="Rectangle 110"/>
              <p:cNvSpPr>
                <a:spLocks noChangeArrowheads="1"/>
              </p:cNvSpPr>
              <p:nvPr/>
            </p:nvSpPr>
            <p:spPr bwMode="auto">
              <a:xfrm>
                <a:off x="884" y="1207"/>
                <a:ext cx="908" cy="318"/>
              </a:xfrm>
              <a:prstGeom prst="rect">
                <a:avLst/>
              </a:prstGeom>
              <a:solidFill>
                <a:schemeClr val="hlink"/>
              </a:solidFill>
              <a:ln w="9525">
                <a:solidFill>
                  <a:srgbClr val="FF0000"/>
                </a:solidFill>
                <a:miter lim="800000"/>
                <a:headEnd/>
                <a:tailEnd/>
              </a:ln>
            </p:spPr>
            <p:txBody>
              <a:bodyPr wrap="none" anchor="ctr"/>
              <a:lstStyle/>
              <a:p>
                <a:pPr algn="ctr"/>
                <a:r>
                  <a:rPr lang="en-US" b="1"/>
                  <a:t> </a:t>
                </a:r>
                <a:r>
                  <a:rPr lang="en-US" b="1">
                    <a:solidFill>
                      <a:srgbClr val="FF0000"/>
                    </a:solidFill>
                  </a:rPr>
                  <a:t>121      0</a:t>
                </a:r>
                <a:r>
                  <a:rPr lang="en-US" b="1"/>
                  <a:t> </a:t>
                </a:r>
              </a:p>
            </p:txBody>
          </p:sp>
          <p:sp>
            <p:nvSpPr>
              <p:cNvPr id="44136" name="Line 111"/>
              <p:cNvSpPr>
                <a:spLocks noChangeShapeType="1"/>
              </p:cNvSpPr>
              <p:nvPr/>
            </p:nvSpPr>
            <p:spPr bwMode="auto">
              <a:xfrm>
                <a:off x="1482" y="1215"/>
                <a:ext cx="2" cy="316"/>
              </a:xfrm>
              <a:prstGeom prst="line">
                <a:avLst/>
              </a:prstGeom>
              <a:noFill/>
              <a:ln w="9525">
                <a:solidFill>
                  <a:srgbClr val="FF0000"/>
                </a:solidFill>
                <a:prstDash val="dash"/>
                <a:round/>
                <a:headEnd/>
                <a:tailEnd/>
              </a:ln>
            </p:spPr>
            <p:txBody>
              <a:bodyPr/>
              <a:lstStyle/>
              <a:p>
                <a:endParaRPr lang="en-US"/>
              </a:p>
            </p:txBody>
          </p:sp>
        </p:grpSp>
        <p:sp>
          <p:nvSpPr>
            <p:cNvPr id="44134" name="Rectangle 112"/>
            <p:cNvSpPr>
              <a:spLocks noChangeArrowheads="1"/>
            </p:cNvSpPr>
            <p:nvPr/>
          </p:nvSpPr>
          <p:spPr bwMode="auto">
            <a:xfrm>
              <a:off x="835" y="1207"/>
              <a:ext cx="911" cy="315"/>
            </a:xfrm>
            <a:prstGeom prst="rect">
              <a:avLst/>
            </a:prstGeom>
            <a:noFill/>
            <a:ln w="57150">
              <a:solidFill>
                <a:srgbClr val="FF0000"/>
              </a:solidFill>
              <a:miter lim="800000"/>
              <a:headEnd/>
              <a:tailEnd/>
            </a:ln>
          </p:spPr>
          <p:txBody>
            <a:bodyPr wrap="none" anchor="ctr"/>
            <a:lstStyle/>
            <a:p>
              <a:endParaRPr lang="en-US"/>
            </a:p>
          </p:txBody>
        </p:sp>
      </p:grpSp>
      <p:grpSp>
        <p:nvGrpSpPr>
          <p:cNvPr id="44175" name="Group 73"/>
          <p:cNvGrpSpPr>
            <a:grpSpLocks/>
          </p:cNvGrpSpPr>
          <p:nvPr/>
        </p:nvGrpSpPr>
        <p:grpSpPr bwMode="auto">
          <a:xfrm>
            <a:off x="1476375" y="4941888"/>
            <a:ext cx="1447800" cy="574675"/>
            <a:chOff x="835" y="1207"/>
            <a:chExt cx="912" cy="324"/>
          </a:xfrm>
        </p:grpSpPr>
        <p:grpSp>
          <p:nvGrpSpPr>
            <p:cNvPr id="44129" name="Group 74"/>
            <p:cNvGrpSpPr>
              <a:grpSpLocks/>
            </p:cNvGrpSpPr>
            <p:nvPr/>
          </p:nvGrpSpPr>
          <p:grpSpPr bwMode="auto">
            <a:xfrm>
              <a:off x="839" y="1207"/>
              <a:ext cx="908" cy="324"/>
              <a:chOff x="884" y="1207"/>
              <a:chExt cx="908" cy="324"/>
            </a:xfrm>
          </p:grpSpPr>
          <p:sp>
            <p:nvSpPr>
              <p:cNvPr id="44131" name="Rectangle 75"/>
              <p:cNvSpPr>
                <a:spLocks noChangeArrowheads="1"/>
              </p:cNvSpPr>
              <p:nvPr/>
            </p:nvSpPr>
            <p:spPr bwMode="auto">
              <a:xfrm>
                <a:off x="884" y="1207"/>
                <a:ext cx="908" cy="318"/>
              </a:xfrm>
              <a:prstGeom prst="rect">
                <a:avLst/>
              </a:prstGeom>
              <a:solidFill>
                <a:schemeClr val="hlink"/>
              </a:solidFill>
              <a:ln w="9525">
                <a:solidFill>
                  <a:schemeClr val="tx1"/>
                </a:solidFill>
                <a:miter lim="800000"/>
                <a:headEnd/>
                <a:tailEnd/>
              </a:ln>
            </p:spPr>
            <p:txBody>
              <a:bodyPr wrap="none" anchor="ctr"/>
              <a:lstStyle/>
              <a:p>
                <a:pPr algn="ctr"/>
                <a:r>
                  <a:rPr lang="en-US" b="1"/>
                  <a:t> 50        0 </a:t>
                </a:r>
              </a:p>
            </p:txBody>
          </p:sp>
          <p:sp>
            <p:nvSpPr>
              <p:cNvPr id="44132" name="Line 7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4130" name="Rectangle 77"/>
            <p:cNvSpPr>
              <a:spLocks noChangeArrowheads="1"/>
            </p:cNvSpPr>
            <p:nvPr/>
          </p:nvSpPr>
          <p:spPr bwMode="auto">
            <a:xfrm>
              <a:off x="835" y="1207"/>
              <a:ext cx="911" cy="315"/>
            </a:xfrm>
            <a:prstGeom prst="rect">
              <a:avLst/>
            </a:prstGeom>
            <a:noFill/>
            <a:ln w="57150">
              <a:solidFill>
                <a:schemeClr val="accent2"/>
              </a:solidFill>
              <a:miter lim="800000"/>
              <a:headEnd/>
              <a:tailEnd/>
            </a:ln>
          </p:spPr>
          <p:txBody>
            <a:bodyPr wrap="none" anchor="ctr"/>
            <a:lstStyle/>
            <a:p>
              <a:endParaRPr lang="en-US"/>
            </a:p>
          </p:txBody>
        </p:sp>
      </p:grpSp>
      <p:grpSp>
        <p:nvGrpSpPr>
          <p:cNvPr id="72896" name="Group 278"/>
          <p:cNvGrpSpPr>
            <a:grpSpLocks/>
          </p:cNvGrpSpPr>
          <p:nvPr/>
        </p:nvGrpSpPr>
        <p:grpSpPr bwMode="auto">
          <a:xfrm>
            <a:off x="468313" y="1916113"/>
            <a:ext cx="2952750" cy="3816350"/>
            <a:chOff x="204" y="1298"/>
            <a:chExt cx="1860" cy="2404"/>
          </a:xfrm>
        </p:grpSpPr>
        <p:grpSp>
          <p:nvGrpSpPr>
            <p:cNvPr id="44089" name="Group 279"/>
            <p:cNvGrpSpPr>
              <a:grpSpLocks/>
            </p:cNvGrpSpPr>
            <p:nvPr/>
          </p:nvGrpSpPr>
          <p:grpSpPr bwMode="auto">
            <a:xfrm>
              <a:off x="204" y="1298"/>
              <a:ext cx="1860" cy="2404"/>
              <a:chOff x="2608" y="1298"/>
              <a:chExt cx="1860" cy="2404"/>
            </a:xfrm>
          </p:grpSpPr>
          <p:sp>
            <p:nvSpPr>
              <p:cNvPr id="44092" name="Rectangle 280"/>
              <p:cNvSpPr>
                <a:spLocks noChangeArrowheads="1"/>
              </p:cNvSpPr>
              <p:nvPr/>
            </p:nvSpPr>
            <p:spPr bwMode="auto">
              <a:xfrm>
                <a:off x="2608" y="1389"/>
                <a:ext cx="1860" cy="2223"/>
              </a:xfrm>
              <a:prstGeom prst="rect">
                <a:avLst/>
              </a:prstGeom>
              <a:solidFill>
                <a:schemeClr val="bg1"/>
              </a:solidFill>
              <a:ln w="9525">
                <a:noFill/>
                <a:miter lim="800000"/>
                <a:headEnd/>
                <a:tailEnd/>
              </a:ln>
            </p:spPr>
            <p:txBody>
              <a:bodyPr wrap="none" anchor="ctr"/>
              <a:lstStyle/>
              <a:p>
                <a:endParaRPr lang="en-US"/>
              </a:p>
            </p:txBody>
          </p:sp>
          <p:grpSp>
            <p:nvGrpSpPr>
              <p:cNvPr id="44093" name="Group 281"/>
              <p:cNvGrpSpPr>
                <a:grpSpLocks/>
              </p:cNvGrpSpPr>
              <p:nvPr/>
            </p:nvGrpSpPr>
            <p:grpSpPr bwMode="auto">
              <a:xfrm>
                <a:off x="2742" y="1298"/>
                <a:ext cx="1408" cy="2404"/>
                <a:chOff x="3061" y="1660"/>
                <a:chExt cx="1408" cy="2404"/>
              </a:xfrm>
            </p:grpSpPr>
            <p:sp>
              <p:nvSpPr>
                <p:cNvPr id="44094" name="Rectangle 282"/>
                <p:cNvSpPr>
                  <a:spLocks noChangeArrowheads="1"/>
                </p:cNvSpPr>
                <p:nvPr/>
              </p:nvSpPr>
              <p:spPr bwMode="auto">
                <a:xfrm>
                  <a:off x="3061" y="1886"/>
                  <a:ext cx="363" cy="1906"/>
                </a:xfrm>
                <a:prstGeom prst="rect">
                  <a:avLst/>
                </a:prstGeom>
                <a:solidFill>
                  <a:srgbClr val="00FFCC"/>
                </a:solidFill>
                <a:ln w="9525">
                  <a:solidFill>
                    <a:schemeClr val="tx1"/>
                  </a:solidFill>
                  <a:miter lim="800000"/>
                  <a:headEnd/>
                  <a:tailEnd/>
                </a:ln>
              </p:spPr>
              <p:txBody>
                <a:bodyPr wrap="none" anchor="ctr"/>
                <a:lstStyle/>
                <a:p>
                  <a:pPr algn="ctr"/>
                  <a:endParaRPr lang="en-US"/>
                </a:p>
              </p:txBody>
            </p:sp>
            <p:sp>
              <p:nvSpPr>
                <p:cNvPr id="44095" name="Line 283"/>
                <p:cNvSpPr>
                  <a:spLocks noChangeShapeType="1"/>
                </p:cNvSpPr>
                <p:nvPr/>
              </p:nvSpPr>
              <p:spPr bwMode="auto">
                <a:xfrm>
                  <a:off x="3061" y="2204"/>
                  <a:ext cx="363" cy="0"/>
                </a:xfrm>
                <a:prstGeom prst="line">
                  <a:avLst/>
                </a:prstGeom>
                <a:noFill/>
                <a:ln w="9525">
                  <a:solidFill>
                    <a:schemeClr val="tx1"/>
                  </a:solidFill>
                  <a:round/>
                  <a:headEnd/>
                  <a:tailEnd/>
                </a:ln>
              </p:spPr>
              <p:txBody>
                <a:bodyPr/>
                <a:lstStyle/>
                <a:p>
                  <a:endParaRPr lang="en-US"/>
                </a:p>
              </p:txBody>
            </p:sp>
            <p:sp>
              <p:nvSpPr>
                <p:cNvPr id="44096" name="Line 284"/>
                <p:cNvSpPr>
                  <a:spLocks noChangeShapeType="1"/>
                </p:cNvSpPr>
                <p:nvPr/>
              </p:nvSpPr>
              <p:spPr bwMode="auto">
                <a:xfrm>
                  <a:off x="3061" y="2522"/>
                  <a:ext cx="363" cy="0"/>
                </a:xfrm>
                <a:prstGeom prst="line">
                  <a:avLst/>
                </a:prstGeom>
                <a:noFill/>
                <a:ln w="9525">
                  <a:solidFill>
                    <a:schemeClr val="tx1"/>
                  </a:solidFill>
                  <a:round/>
                  <a:headEnd/>
                  <a:tailEnd/>
                </a:ln>
              </p:spPr>
              <p:txBody>
                <a:bodyPr/>
                <a:lstStyle/>
                <a:p>
                  <a:endParaRPr lang="en-US"/>
                </a:p>
              </p:txBody>
            </p:sp>
            <p:sp>
              <p:nvSpPr>
                <p:cNvPr id="44097" name="Line 285"/>
                <p:cNvSpPr>
                  <a:spLocks noChangeShapeType="1"/>
                </p:cNvSpPr>
                <p:nvPr/>
              </p:nvSpPr>
              <p:spPr bwMode="auto">
                <a:xfrm>
                  <a:off x="3061" y="2840"/>
                  <a:ext cx="363" cy="0"/>
                </a:xfrm>
                <a:prstGeom prst="line">
                  <a:avLst/>
                </a:prstGeom>
                <a:noFill/>
                <a:ln w="9525">
                  <a:solidFill>
                    <a:schemeClr val="tx1"/>
                  </a:solidFill>
                  <a:round/>
                  <a:headEnd/>
                  <a:tailEnd/>
                </a:ln>
              </p:spPr>
              <p:txBody>
                <a:bodyPr/>
                <a:lstStyle/>
                <a:p>
                  <a:endParaRPr lang="en-US"/>
                </a:p>
              </p:txBody>
            </p:sp>
            <p:sp>
              <p:nvSpPr>
                <p:cNvPr id="44098" name="Line 286"/>
                <p:cNvSpPr>
                  <a:spLocks noChangeShapeType="1"/>
                </p:cNvSpPr>
                <p:nvPr/>
              </p:nvSpPr>
              <p:spPr bwMode="auto">
                <a:xfrm>
                  <a:off x="3061" y="3476"/>
                  <a:ext cx="363" cy="0"/>
                </a:xfrm>
                <a:prstGeom prst="line">
                  <a:avLst/>
                </a:prstGeom>
                <a:noFill/>
                <a:ln w="9525">
                  <a:solidFill>
                    <a:schemeClr val="tx1"/>
                  </a:solidFill>
                  <a:round/>
                  <a:headEnd/>
                  <a:tailEnd/>
                </a:ln>
              </p:spPr>
              <p:txBody>
                <a:bodyPr/>
                <a:lstStyle/>
                <a:p>
                  <a:endParaRPr lang="en-US"/>
                </a:p>
              </p:txBody>
            </p:sp>
            <p:sp>
              <p:nvSpPr>
                <p:cNvPr id="44099" name="Line 287"/>
                <p:cNvSpPr>
                  <a:spLocks noChangeShapeType="1"/>
                </p:cNvSpPr>
                <p:nvPr/>
              </p:nvSpPr>
              <p:spPr bwMode="auto">
                <a:xfrm flipV="1">
                  <a:off x="3424" y="1660"/>
                  <a:ext cx="0" cy="272"/>
                </a:xfrm>
                <a:prstGeom prst="line">
                  <a:avLst/>
                </a:prstGeom>
                <a:noFill/>
                <a:ln w="9525">
                  <a:solidFill>
                    <a:schemeClr val="tx1"/>
                  </a:solidFill>
                  <a:prstDash val="dash"/>
                  <a:round/>
                  <a:headEnd/>
                  <a:tailEnd/>
                </a:ln>
              </p:spPr>
              <p:txBody>
                <a:bodyPr/>
                <a:lstStyle/>
                <a:p>
                  <a:endParaRPr lang="en-US"/>
                </a:p>
              </p:txBody>
            </p:sp>
            <p:sp>
              <p:nvSpPr>
                <p:cNvPr id="44100" name="Line 288"/>
                <p:cNvSpPr>
                  <a:spLocks noChangeShapeType="1"/>
                </p:cNvSpPr>
                <p:nvPr/>
              </p:nvSpPr>
              <p:spPr bwMode="auto">
                <a:xfrm flipV="1">
                  <a:off x="3061" y="1660"/>
                  <a:ext cx="0" cy="272"/>
                </a:xfrm>
                <a:prstGeom prst="line">
                  <a:avLst/>
                </a:prstGeom>
                <a:noFill/>
                <a:ln w="9525">
                  <a:solidFill>
                    <a:schemeClr val="tx1"/>
                  </a:solidFill>
                  <a:prstDash val="dash"/>
                  <a:round/>
                  <a:headEnd/>
                  <a:tailEnd/>
                </a:ln>
              </p:spPr>
              <p:txBody>
                <a:bodyPr/>
                <a:lstStyle/>
                <a:p>
                  <a:endParaRPr lang="en-US"/>
                </a:p>
              </p:txBody>
            </p:sp>
            <p:sp>
              <p:nvSpPr>
                <p:cNvPr id="44101" name="Line 289"/>
                <p:cNvSpPr>
                  <a:spLocks noChangeShapeType="1"/>
                </p:cNvSpPr>
                <p:nvPr/>
              </p:nvSpPr>
              <p:spPr bwMode="auto">
                <a:xfrm flipV="1">
                  <a:off x="3061" y="3792"/>
                  <a:ext cx="0" cy="272"/>
                </a:xfrm>
                <a:prstGeom prst="line">
                  <a:avLst/>
                </a:prstGeom>
                <a:noFill/>
                <a:ln w="9525">
                  <a:solidFill>
                    <a:schemeClr val="tx1"/>
                  </a:solidFill>
                  <a:prstDash val="dash"/>
                  <a:round/>
                  <a:headEnd/>
                  <a:tailEnd/>
                </a:ln>
              </p:spPr>
              <p:txBody>
                <a:bodyPr/>
                <a:lstStyle/>
                <a:p>
                  <a:endParaRPr lang="en-US"/>
                </a:p>
              </p:txBody>
            </p:sp>
            <p:sp>
              <p:nvSpPr>
                <p:cNvPr id="44102" name="Line 290"/>
                <p:cNvSpPr>
                  <a:spLocks noChangeShapeType="1"/>
                </p:cNvSpPr>
                <p:nvPr/>
              </p:nvSpPr>
              <p:spPr bwMode="auto">
                <a:xfrm flipV="1">
                  <a:off x="3424" y="3792"/>
                  <a:ext cx="0" cy="272"/>
                </a:xfrm>
                <a:prstGeom prst="line">
                  <a:avLst/>
                </a:prstGeom>
                <a:noFill/>
                <a:ln w="9525">
                  <a:solidFill>
                    <a:schemeClr val="tx1"/>
                  </a:solidFill>
                  <a:prstDash val="dash"/>
                  <a:round/>
                  <a:headEnd/>
                  <a:tailEnd/>
                </a:ln>
              </p:spPr>
              <p:txBody>
                <a:bodyPr/>
                <a:lstStyle/>
                <a:p>
                  <a:endParaRPr lang="en-US"/>
                </a:p>
              </p:txBody>
            </p:sp>
            <p:grpSp>
              <p:nvGrpSpPr>
                <p:cNvPr id="44103" name="Group 291"/>
                <p:cNvGrpSpPr>
                  <a:grpSpLocks/>
                </p:cNvGrpSpPr>
                <p:nvPr/>
              </p:nvGrpSpPr>
              <p:grpSpPr bwMode="auto">
                <a:xfrm>
                  <a:off x="3560" y="1886"/>
                  <a:ext cx="908" cy="324"/>
                  <a:chOff x="884" y="1207"/>
                  <a:chExt cx="908" cy="324"/>
                </a:xfrm>
              </p:grpSpPr>
              <p:sp>
                <p:nvSpPr>
                  <p:cNvPr id="44127" name="Rectangle 292"/>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87        0 </a:t>
                    </a:r>
                  </a:p>
                </p:txBody>
              </p:sp>
              <p:sp>
                <p:nvSpPr>
                  <p:cNvPr id="44128" name="Line 293"/>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4104" name="Group 294"/>
                <p:cNvGrpSpPr>
                  <a:grpSpLocks/>
                </p:cNvGrpSpPr>
                <p:nvPr/>
              </p:nvGrpSpPr>
              <p:grpSpPr bwMode="auto">
                <a:xfrm>
                  <a:off x="3560" y="2205"/>
                  <a:ext cx="908" cy="336"/>
                  <a:chOff x="884" y="1207"/>
                  <a:chExt cx="908" cy="324"/>
                </a:xfrm>
              </p:grpSpPr>
              <p:sp>
                <p:nvSpPr>
                  <p:cNvPr id="44125" name="Rectangle 29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121      0 </a:t>
                    </a:r>
                  </a:p>
                </p:txBody>
              </p:sp>
              <p:sp>
                <p:nvSpPr>
                  <p:cNvPr id="44126" name="Line 29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4105" name="Group 297"/>
                <p:cNvGrpSpPr>
                  <a:grpSpLocks/>
                </p:cNvGrpSpPr>
                <p:nvPr/>
              </p:nvGrpSpPr>
              <p:grpSpPr bwMode="auto">
                <a:xfrm>
                  <a:off x="3560" y="2532"/>
                  <a:ext cx="908" cy="340"/>
                  <a:chOff x="884" y="1207"/>
                  <a:chExt cx="908" cy="324"/>
                </a:xfrm>
              </p:grpSpPr>
              <p:sp>
                <p:nvSpPr>
                  <p:cNvPr id="44123" name="Rectangle 298"/>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88        0 </a:t>
                    </a:r>
                  </a:p>
                </p:txBody>
              </p:sp>
              <p:sp>
                <p:nvSpPr>
                  <p:cNvPr id="44124" name="Line 299"/>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4106" name="Group 300"/>
                <p:cNvGrpSpPr>
                  <a:grpSpLocks/>
                </p:cNvGrpSpPr>
                <p:nvPr/>
              </p:nvGrpSpPr>
              <p:grpSpPr bwMode="auto">
                <a:xfrm>
                  <a:off x="3560" y="2861"/>
                  <a:ext cx="908" cy="324"/>
                  <a:chOff x="884" y="1207"/>
                  <a:chExt cx="908" cy="324"/>
                </a:xfrm>
              </p:grpSpPr>
              <p:sp>
                <p:nvSpPr>
                  <p:cNvPr id="44121" name="Rectangle 301"/>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44122" name="Line 302"/>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4107" name="Group 303"/>
                <p:cNvGrpSpPr>
                  <a:grpSpLocks/>
                </p:cNvGrpSpPr>
                <p:nvPr/>
              </p:nvGrpSpPr>
              <p:grpSpPr bwMode="auto">
                <a:xfrm>
                  <a:off x="3560" y="3177"/>
                  <a:ext cx="908" cy="315"/>
                  <a:chOff x="884" y="1207"/>
                  <a:chExt cx="908" cy="324"/>
                </a:xfrm>
              </p:grpSpPr>
              <p:sp>
                <p:nvSpPr>
                  <p:cNvPr id="44119" name="Rectangle 304"/>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44        0 </a:t>
                    </a:r>
                  </a:p>
                </p:txBody>
              </p:sp>
              <p:sp>
                <p:nvSpPr>
                  <p:cNvPr id="44120" name="Line 305"/>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nvGrpSpPr>
                <p:cNvPr id="44108" name="Group 306"/>
                <p:cNvGrpSpPr>
                  <a:grpSpLocks/>
                </p:cNvGrpSpPr>
                <p:nvPr/>
              </p:nvGrpSpPr>
              <p:grpSpPr bwMode="auto">
                <a:xfrm>
                  <a:off x="3561" y="3486"/>
                  <a:ext cx="908" cy="315"/>
                  <a:chOff x="884" y="1207"/>
                  <a:chExt cx="908" cy="324"/>
                </a:xfrm>
              </p:grpSpPr>
              <p:sp>
                <p:nvSpPr>
                  <p:cNvPr id="44117" name="Rectangle 307"/>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 V#       0 </a:t>
                    </a:r>
                  </a:p>
                </p:txBody>
              </p:sp>
              <p:sp>
                <p:nvSpPr>
                  <p:cNvPr id="44118" name="Line 308"/>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4109" name="Line 309"/>
                <p:cNvSpPr>
                  <a:spLocks noChangeShapeType="1"/>
                </p:cNvSpPr>
                <p:nvPr/>
              </p:nvSpPr>
              <p:spPr bwMode="auto">
                <a:xfrm>
                  <a:off x="3061" y="3183"/>
                  <a:ext cx="363" cy="0"/>
                </a:xfrm>
                <a:prstGeom prst="line">
                  <a:avLst/>
                </a:prstGeom>
                <a:noFill/>
                <a:ln w="9525">
                  <a:solidFill>
                    <a:schemeClr val="tx1"/>
                  </a:solidFill>
                  <a:round/>
                  <a:headEnd/>
                  <a:tailEnd/>
                </a:ln>
              </p:spPr>
              <p:txBody>
                <a:bodyPr/>
                <a:lstStyle/>
                <a:p>
                  <a:endParaRPr lang="en-US"/>
                </a:p>
              </p:txBody>
            </p:sp>
            <p:grpSp>
              <p:nvGrpSpPr>
                <p:cNvPr id="44110" name="Group 310"/>
                <p:cNvGrpSpPr>
                  <a:grpSpLocks/>
                </p:cNvGrpSpPr>
                <p:nvPr/>
              </p:nvGrpSpPr>
              <p:grpSpPr bwMode="auto">
                <a:xfrm>
                  <a:off x="3560" y="2851"/>
                  <a:ext cx="908" cy="351"/>
                  <a:chOff x="884" y="1207"/>
                  <a:chExt cx="908" cy="324"/>
                </a:xfrm>
              </p:grpSpPr>
              <p:sp>
                <p:nvSpPr>
                  <p:cNvPr id="44115" name="Rectangle 311"/>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121      0 </a:t>
                    </a:r>
                  </a:p>
                </p:txBody>
              </p:sp>
              <p:sp>
                <p:nvSpPr>
                  <p:cNvPr id="44116" name="Line 312"/>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sp>
              <p:nvSpPr>
                <p:cNvPr id="44111" name="Line 313"/>
                <p:cNvSpPr>
                  <a:spLocks noChangeShapeType="1"/>
                </p:cNvSpPr>
                <p:nvPr/>
              </p:nvSpPr>
              <p:spPr bwMode="auto">
                <a:xfrm>
                  <a:off x="3061" y="3792"/>
                  <a:ext cx="363" cy="0"/>
                </a:xfrm>
                <a:prstGeom prst="line">
                  <a:avLst/>
                </a:prstGeom>
                <a:noFill/>
                <a:ln w="9525">
                  <a:solidFill>
                    <a:schemeClr val="tx1"/>
                  </a:solidFill>
                  <a:round/>
                  <a:headEnd/>
                  <a:tailEnd/>
                </a:ln>
              </p:spPr>
              <p:txBody>
                <a:bodyPr/>
                <a:lstStyle/>
                <a:p>
                  <a:endParaRPr lang="en-US"/>
                </a:p>
              </p:txBody>
            </p:sp>
            <p:grpSp>
              <p:nvGrpSpPr>
                <p:cNvPr id="44112" name="Group 314"/>
                <p:cNvGrpSpPr>
                  <a:grpSpLocks/>
                </p:cNvGrpSpPr>
                <p:nvPr/>
              </p:nvGrpSpPr>
              <p:grpSpPr bwMode="auto">
                <a:xfrm>
                  <a:off x="3560" y="3474"/>
                  <a:ext cx="908" cy="324"/>
                  <a:chOff x="884" y="1207"/>
                  <a:chExt cx="908" cy="324"/>
                </a:xfrm>
              </p:grpSpPr>
              <p:sp>
                <p:nvSpPr>
                  <p:cNvPr id="44113" name="Rectangle 315"/>
                  <p:cNvSpPr>
                    <a:spLocks noChangeArrowheads="1"/>
                  </p:cNvSpPr>
                  <p:nvPr/>
                </p:nvSpPr>
                <p:spPr bwMode="auto">
                  <a:xfrm>
                    <a:off x="884" y="1207"/>
                    <a:ext cx="908" cy="318"/>
                  </a:xfrm>
                  <a:prstGeom prst="rect">
                    <a:avLst/>
                  </a:prstGeom>
                  <a:solidFill>
                    <a:srgbClr val="00FFCC"/>
                  </a:solidFill>
                  <a:ln w="9525">
                    <a:solidFill>
                      <a:schemeClr val="tx1"/>
                    </a:solidFill>
                    <a:miter lim="800000"/>
                    <a:headEnd/>
                    <a:tailEnd/>
                  </a:ln>
                </p:spPr>
                <p:txBody>
                  <a:bodyPr wrap="none" anchor="ctr"/>
                  <a:lstStyle/>
                  <a:p>
                    <a:pPr algn="ctr"/>
                    <a:r>
                      <a:rPr lang="en-US" b="1"/>
                      <a:t>50        0 </a:t>
                    </a:r>
                  </a:p>
                </p:txBody>
              </p:sp>
              <p:sp>
                <p:nvSpPr>
                  <p:cNvPr id="44114" name="Line 316"/>
                  <p:cNvSpPr>
                    <a:spLocks noChangeShapeType="1"/>
                  </p:cNvSpPr>
                  <p:nvPr/>
                </p:nvSpPr>
                <p:spPr bwMode="auto">
                  <a:xfrm>
                    <a:off x="1482" y="1215"/>
                    <a:ext cx="2" cy="316"/>
                  </a:xfrm>
                  <a:prstGeom prst="line">
                    <a:avLst/>
                  </a:prstGeom>
                  <a:noFill/>
                  <a:ln w="9525">
                    <a:solidFill>
                      <a:schemeClr val="tx1"/>
                    </a:solidFill>
                    <a:prstDash val="dash"/>
                    <a:round/>
                    <a:headEnd/>
                    <a:tailEnd/>
                  </a:ln>
                </p:spPr>
                <p:txBody>
                  <a:bodyPr/>
                  <a:lstStyle/>
                  <a:p>
                    <a:endParaRPr lang="en-US"/>
                  </a:p>
                </p:txBody>
              </p:sp>
            </p:grpSp>
          </p:grpSp>
        </p:grpSp>
        <p:sp>
          <p:nvSpPr>
            <p:cNvPr id="44090" name="Text Box 317"/>
            <p:cNvSpPr txBox="1">
              <a:spLocks noChangeArrowheads="1"/>
            </p:cNvSpPr>
            <p:nvPr/>
          </p:nvSpPr>
          <p:spPr bwMode="auto">
            <a:xfrm>
              <a:off x="395" y="1861"/>
              <a:ext cx="116" cy="288"/>
            </a:xfrm>
            <a:prstGeom prst="rect">
              <a:avLst/>
            </a:prstGeom>
            <a:noFill/>
            <a:ln w="9525">
              <a:noFill/>
              <a:miter lim="800000"/>
              <a:headEnd/>
              <a:tailEnd/>
            </a:ln>
          </p:spPr>
          <p:txBody>
            <a:bodyPr wrap="none">
              <a:spAutoFit/>
            </a:bodyPr>
            <a:lstStyle/>
            <a:p>
              <a:endParaRPr lang="en-US" b="1"/>
            </a:p>
          </p:txBody>
        </p:sp>
        <p:sp>
          <p:nvSpPr>
            <p:cNvPr id="44091" name="Text Box 318"/>
            <p:cNvSpPr txBox="1">
              <a:spLocks noChangeArrowheads="1"/>
            </p:cNvSpPr>
            <p:nvPr/>
          </p:nvSpPr>
          <p:spPr bwMode="auto">
            <a:xfrm>
              <a:off x="385" y="2496"/>
              <a:ext cx="116" cy="288"/>
            </a:xfrm>
            <a:prstGeom prst="rect">
              <a:avLst/>
            </a:prstGeom>
            <a:noFill/>
            <a:ln w="9525">
              <a:noFill/>
              <a:miter lim="800000"/>
              <a:headEnd/>
              <a:tailEnd/>
            </a:ln>
          </p:spPr>
          <p:txBody>
            <a:bodyPr wrap="none">
              <a:spAutoFit/>
            </a:bodyPr>
            <a:lstStyle/>
            <a:p>
              <a:endParaRPr lang="en-US" b="1"/>
            </a:p>
          </p:txBody>
        </p:sp>
      </p:grpSp>
      <p:grpSp>
        <p:nvGrpSpPr>
          <p:cNvPr id="72907" name="Group 324"/>
          <p:cNvGrpSpPr>
            <a:grpSpLocks/>
          </p:cNvGrpSpPr>
          <p:nvPr/>
        </p:nvGrpSpPr>
        <p:grpSpPr bwMode="auto">
          <a:xfrm>
            <a:off x="2411413" y="5734050"/>
            <a:ext cx="1524000" cy="719138"/>
            <a:chOff x="1519" y="3612"/>
            <a:chExt cx="960" cy="453"/>
          </a:xfrm>
        </p:grpSpPr>
        <p:sp>
          <p:nvSpPr>
            <p:cNvPr id="44087" name="Rectangle 322"/>
            <p:cNvSpPr>
              <a:spLocks noChangeArrowheads="1"/>
            </p:cNvSpPr>
            <p:nvPr/>
          </p:nvSpPr>
          <p:spPr bwMode="auto">
            <a:xfrm>
              <a:off x="1519" y="3612"/>
              <a:ext cx="499" cy="453"/>
            </a:xfrm>
            <a:prstGeom prst="rect">
              <a:avLst/>
            </a:prstGeom>
            <a:solidFill>
              <a:srgbClr val="00FFCC"/>
            </a:solidFill>
            <a:ln w="12700">
              <a:solidFill>
                <a:schemeClr val="tx1"/>
              </a:solidFill>
              <a:miter lim="800000"/>
              <a:headEnd/>
              <a:tailEnd/>
            </a:ln>
          </p:spPr>
          <p:txBody>
            <a:bodyPr wrap="none" anchor="ctr"/>
            <a:lstStyle/>
            <a:p>
              <a:pPr algn="ctr"/>
              <a:r>
                <a:rPr lang="en-US" b="1">
                  <a:solidFill>
                    <a:schemeClr val="tx2"/>
                  </a:solidFill>
                </a:rPr>
                <a:t>100</a:t>
              </a:r>
            </a:p>
          </p:txBody>
        </p:sp>
        <p:sp>
          <p:nvSpPr>
            <p:cNvPr id="44088" name="Text Box 323"/>
            <p:cNvSpPr txBox="1">
              <a:spLocks noChangeArrowheads="1"/>
            </p:cNvSpPr>
            <p:nvPr/>
          </p:nvSpPr>
          <p:spPr bwMode="auto">
            <a:xfrm>
              <a:off x="2096" y="3715"/>
              <a:ext cx="383" cy="288"/>
            </a:xfrm>
            <a:prstGeom prst="rect">
              <a:avLst/>
            </a:prstGeom>
            <a:noFill/>
            <a:ln w="9525">
              <a:noFill/>
              <a:miter lim="800000"/>
              <a:headEnd/>
              <a:tailEnd/>
            </a:ln>
          </p:spPr>
          <p:txBody>
            <a:bodyPr wrap="none">
              <a:spAutoFit/>
            </a:bodyPr>
            <a:lstStyle/>
            <a:p>
              <a:r>
                <a:rPr lang="en-US"/>
                <a:t>RV</a:t>
              </a:r>
            </a:p>
          </p:txBody>
        </p:sp>
      </p:grpSp>
      <p:sp>
        <p:nvSpPr>
          <p:cNvPr id="73029" name="Rectangle 325"/>
          <p:cNvSpPr>
            <a:spLocks noChangeArrowheads="1"/>
          </p:cNvSpPr>
          <p:nvPr/>
        </p:nvSpPr>
        <p:spPr bwMode="auto">
          <a:xfrm>
            <a:off x="3419475" y="1412875"/>
            <a:ext cx="792163" cy="719138"/>
          </a:xfrm>
          <a:prstGeom prst="rect">
            <a:avLst/>
          </a:prstGeom>
          <a:solidFill>
            <a:srgbClr val="00FFCC"/>
          </a:solidFill>
          <a:ln w="57150">
            <a:solidFill>
              <a:schemeClr val="accent2"/>
            </a:solidFill>
            <a:miter lim="800000"/>
            <a:headEnd/>
            <a:tailEnd/>
          </a:ln>
        </p:spPr>
        <p:txBody>
          <a:bodyPr wrap="none" anchor="ctr"/>
          <a:lstStyle/>
          <a:p>
            <a:pPr algn="ctr"/>
            <a:r>
              <a:rPr lang="en-US" b="1"/>
              <a:t>100</a:t>
            </a:r>
          </a:p>
        </p:txBody>
      </p:sp>
      <p:sp>
        <p:nvSpPr>
          <p:cNvPr id="73023" name="Rectangle 319"/>
          <p:cNvSpPr>
            <a:spLocks noChangeArrowheads="1"/>
          </p:cNvSpPr>
          <p:nvPr/>
        </p:nvSpPr>
        <p:spPr bwMode="auto">
          <a:xfrm>
            <a:off x="3419475" y="1412875"/>
            <a:ext cx="792163" cy="719138"/>
          </a:xfrm>
          <a:prstGeom prst="rect">
            <a:avLst/>
          </a:prstGeom>
          <a:solidFill>
            <a:srgbClr val="00FFCC"/>
          </a:solidFill>
          <a:ln w="57150">
            <a:solidFill>
              <a:schemeClr val="accent2"/>
            </a:solidFill>
            <a:miter lim="800000"/>
            <a:headEnd/>
            <a:tailEnd/>
          </a:ln>
        </p:spPr>
        <p:txBody>
          <a:bodyPr wrap="none" anchor="ctr"/>
          <a:lstStyle/>
          <a:p>
            <a:pPr algn="ctr"/>
            <a:r>
              <a:rPr lang="en-US" b="1"/>
              <a:t>120</a:t>
            </a:r>
          </a:p>
        </p:txBody>
      </p:sp>
      <p:sp>
        <p:nvSpPr>
          <p:cNvPr id="73024" name="Rectangle 320"/>
          <p:cNvSpPr>
            <a:spLocks noChangeArrowheads="1"/>
          </p:cNvSpPr>
          <p:nvPr/>
        </p:nvSpPr>
        <p:spPr bwMode="auto">
          <a:xfrm>
            <a:off x="3419475" y="1412875"/>
            <a:ext cx="792163" cy="719138"/>
          </a:xfrm>
          <a:prstGeom prst="rect">
            <a:avLst/>
          </a:prstGeom>
          <a:solidFill>
            <a:srgbClr val="00FFCC"/>
          </a:solidFill>
          <a:ln w="57150">
            <a:solidFill>
              <a:srgbClr val="FF0000"/>
            </a:solidFill>
            <a:miter lim="800000"/>
            <a:headEnd/>
            <a:tailEnd/>
          </a:ln>
        </p:spPr>
        <p:txBody>
          <a:bodyPr wrap="none" anchor="ctr"/>
          <a:lstStyle/>
          <a:p>
            <a:pPr algn="ctr"/>
            <a:r>
              <a:rPr lang="en-US" b="1">
                <a:solidFill>
                  <a:srgbClr val="FF0000"/>
                </a:solidFill>
              </a:rPr>
              <a:t>121</a:t>
            </a:r>
          </a:p>
        </p:txBody>
      </p:sp>
      <p:sp>
        <p:nvSpPr>
          <p:cNvPr id="73030" name="Text Box 326"/>
          <p:cNvSpPr txBox="1">
            <a:spLocks noChangeArrowheads="1"/>
          </p:cNvSpPr>
          <p:nvPr/>
        </p:nvSpPr>
        <p:spPr bwMode="auto">
          <a:xfrm>
            <a:off x="808038" y="2800350"/>
            <a:ext cx="387350" cy="457200"/>
          </a:xfrm>
          <a:prstGeom prst="rect">
            <a:avLst/>
          </a:prstGeom>
          <a:noFill/>
          <a:ln w="9525">
            <a:noFill/>
            <a:miter lim="800000"/>
            <a:headEnd/>
            <a:tailEnd/>
          </a:ln>
        </p:spPr>
        <p:txBody>
          <a:bodyPr wrap="none">
            <a:spAutoFit/>
          </a:bodyPr>
          <a:lstStyle/>
          <a:p>
            <a:r>
              <a:rPr lang="en-US" b="1"/>
              <a:t>X</a:t>
            </a:r>
          </a:p>
        </p:txBody>
      </p:sp>
      <p:sp>
        <p:nvSpPr>
          <p:cNvPr id="73031" name="Text Box 327"/>
          <p:cNvSpPr txBox="1">
            <a:spLocks noChangeArrowheads="1"/>
          </p:cNvSpPr>
          <p:nvPr/>
        </p:nvSpPr>
        <p:spPr bwMode="auto">
          <a:xfrm>
            <a:off x="827088" y="3860800"/>
            <a:ext cx="387350" cy="457200"/>
          </a:xfrm>
          <a:prstGeom prst="rect">
            <a:avLst/>
          </a:prstGeom>
          <a:noFill/>
          <a:ln w="9525">
            <a:noFill/>
            <a:miter lim="800000"/>
            <a:headEnd/>
            <a:tailEnd/>
          </a:ln>
        </p:spPr>
        <p:txBody>
          <a:bodyPr wrap="none">
            <a:spAutoFit/>
          </a:bodyPr>
          <a:lstStyle/>
          <a:p>
            <a:r>
              <a:rPr lang="en-US" b="1"/>
              <a: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9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9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9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29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3023"/>
                                        </p:tgtEl>
                                        <p:attrNameLst>
                                          <p:attrName>style.visibility</p:attrName>
                                        </p:attrNameLst>
                                      </p:cBhvr>
                                      <p:to>
                                        <p:strVal val="visible"/>
                                      </p:to>
                                    </p:set>
                                    <p:animEffect transition="in" filter="dissolve">
                                      <p:cBhvr>
                                        <p:cTn id="51" dur="500"/>
                                        <p:tgtEl>
                                          <p:spTgt spid="7302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295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73024"/>
                                        </p:tgtEl>
                                        <p:attrNameLst>
                                          <p:attrName>style.visibility</p:attrName>
                                        </p:attrNameLst>
                                      </p:cBhvr>
                                      <p:to>
                                        <p:strVal val="visible"/>
                                      </p:to>
                                    </p:set>
                                    <p:animEffect transition="in" filter="dissolve">
                                      <p:cBhvr>
                                        <p:cTn id="76" dur="500"/>
                                        <p:tgtEl>
                                          <p:spTgt spid="73024"/>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417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30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280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280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416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289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303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303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82" grpId="0" animBg="1"/>
      <p:bldP spid="72911" grpId="0" animBg="1"/>
      <p:bldP spid="72950" grpId="0" animBg="1"/>
      <p:bldP spid="72960" grpId="0" animBg="1"/>
      <p:bldP spid="72961" grpId="0" animBg="1"/>
      <p:bldP spid="72800" grpId="0" animBg="1"/>
      <p:bldP spid="72801" grpId="0" animBg="1"/>
      <p:bldP spid="73025" grpId="0"/>
      <p:bldP spid="73029" grpId="0" animBg="1"/>
      <p:bldP spid="73023" grpId="0" animBg="1"/>
      <p:bldP spid="73030" grpId="0"/>
      <p:bldP spid="730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142875"/>
            <a:ext cx="7772400" cy="1143000"/>
          </a:xfrm>
        </p:spPr>
        <p:txBody>
          <a:bodyPr/>
          <a:lstStyle/>
          <a:p>
            <a:r>
              <a:rPr lang="en-US" smtClean="0"/>
              <a:t>Where we are heading…</a:t>
            </a:r>
          </a:p>
        </p:txBody>
      </p:sp>
      <p:sp>
        <p:nvSpPr>
          <p:cNvPr id="51203" name="Content Placeholder 2"/>
          <p:cNvSpPr>
            <a:spLocks noGrp="1"/>
          </p:cNvSpPr>
          <p:nvPr>
            <p:ph idx="1"/>
          </p:nvPr>
        </p:nvSpPr>
        <p:spPr>
          <a:xfrm>
            <a:off x="500063" y="1357313"/>
            <a:ext cx="8201025" cy="4114800"/>
          </a:xfrm>
        </p:spPr>
        <p:txBody>
          <a:bodyPr/>
          <a:lstStyle/>
          <a:p>
            <a:r>
              <a:rPr lang="en-US" dirty="0" smtClean="0">
                <a:solidFill>
                  <a:srgbClr val="0070C0"/>
                </a:solidFill>
              </a:rPr>
              <a:t>A lot more work on STM performance </a:t>
            </a:r>
          </a:p>
          <a:p>
            <a:r>
              <a:rPr lang="en-US" dirty="0" smtClean="0">
                <a:solidFill>
                  <a:srgbClr val="0070C0"/>
                </a:solidFill>
              </a:rPr>
              <a:t>Think GC, game just begun </a:t>
            </a:r>
          </a:p>
          <a:p>
            <a:pPr lvl="1"/>
            <a:r>
              <a:rPr lang="en-US" dirty="0" smtClean="0"/>
              <a:t>Improve single threaded performance</a:t>
            </a:r>
          </a:p>
          <a:p>
            <a:pPr lvl="1"/>
            <a:r>
              <a:rPr lang="en-US" dirty="0" smtClean="0"/>
              <a:t>Amazing possibilities for compiler optimization</a:t>
            </a:r>
          </a:p>
          <a:p>
            <a:pPr lvl="1"/>
            <a:r>
              <a:rPr lang="en-US" dirty="0" smtClean="0"/>
              <a:t>OS support</a:t>
            </a:r>
          </a:p>
          <a:p>
            <a:r>
              <a:rPr lang="en-US" dirty="0" smtClean="0">
                <a:solidFill>
                  <a:srgbClr val="0070C0"/>
                </a:solidFill>
              </a:rPr>
              <a:t>Explosion of new STMs</a:t>
            </a:r>
          </a:p>
          <a:p>
            <a:pPr lvl="1"/>
            <a:r>
              <a:rPr lang="en-US" dirty="0" smtClean="0"/>
              <a:t>~100 TM papers in last couple of years</a:t>
            </a:r>
          </a:p>
          <a:p>
            <a:pPr lvl="1">
              <a:buFontTx/>
              <a:buNone/>
            </a:pPr>
            <a:endParaRPr lang="en-US"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4" name="Picture 2"/>
          <p:cNvPicPr>
            <a:picLocks noChangeAspect="1" noChangeArrowheads="1"/>
          </p:cNvPicPr>
          <p:nvPr/>
        </p:nvPicPr>
        <p:blipFill>
          <a:blip r:embed="rId3" cstate="print"/>
          <a:srcRect/>
          <a:stretch>
            <a:fillRect/>
          </a:stretch>
        </p:blipFill>
        <p:spPr bwMode="auto">
          <a:xfrm>
            <a:off x="1358900" y="1525588"/>
            <a:ext cx="1808163" cy="2355850"/>
          </a:xfrm>
          <a:prstGeom prst="rect">
            <a:avLst/>
          </a:prstGeom>
          <a:noFill/>
          <a:ln w="38100" algn="ctr">
            <a:noFill/>
            <a:miter lim="800000"/>
            <a:headEnd/>
            <a:tailEnd/>
          </a:ln>
          <a:effectLst/>
        </p:spPr>
      </p:pic>
      <p:sp>
        <p:nvSpPr>
          <p:cNvPr id="238595" name="Rectangle 3"/>
          <p:cNvSpPr>
            <a:spLocks noGrp="1" noChangeArrowheads="1"/>
          </p:cNvSpPr>
          <p:nvPr>
            <p:ph type="title"/>
          </p:nvPr>
        </p:nvSpPr>
        <p:spPr/>
        <p:txBody>
          <a:bodyPr/>
          <a:lstStyle/>
          <a:p>
            <a:r>
              <a:rPr lang="en-US" smtClean="0"/>
              <a:t>Remember 1993?</a:t>
            </a:r>
          </a:p>
        </p:txBody>
      </p:sp>
      <p:pic>
        <p:nvPicPr>
          <p:cNvPr id="238596" name="Picture 4"/>
          <p:cNvPicPr>
            <a:picLocks noChangeAspect="1" noChangeArrowheads="1"/>
          </p:cNvPicPr>
          <p:nvPr/>
        </p:nvPicPr>
        <p:blipFill>
          <a:blip r:embed="rId4" cstate="print"/>
          <a:srcRect/>
          <a:stretch>
            <a:fillRect/>
          </a:stretch>
        </p:blipFill>
        <p:spPr bwMode="auto">
          <a:xfrm>
            <a:off x="2897188" y="2292350"/>
            <a:ext cx="2643187" cy="1990725"/>
          </a:xfrm>
          <a:prstGeom prst="rect">
            <a:avLst/>
          </a:prstGeom>
          <a:noFill/>
          <a:ln w="38100" algn="ctr">
            <a:noFill/>
            <a:miter lim="800000"/>
            <a:headEnd/>
            <a:tailEnd/>
          </a:ln>
          <a:effectLst/>
        </p:spPr>
      </p:pic>
      <p:pic>
        <p:nvPicPr>
          <p:cNvPr id="238597" name="Picture 5"/>
          <p:cNvPicPr>
            <a:picLocks noChangeAspect="1" noChangeArrowheads="1"/>
          </p:cNvPicPr>
          <p:nvPr/>
        </p:nvPicPr>
        <p:blipFill>
          <a:blip r:embed="rId5" cstate="print"/>
          <a:srcRect/>
          <a:stretch>
            <a:fillRect/>
          </a:stretch>
        </p:blipFill>
        <p:spPr bwMode="auto">
          <a:xfrm>
            <a:off x="4424363" y="2906713"/>
            <a:ext cx="3476625" cy="3278187"/>
          </a:xfrm>
          <a:prstGeom prst="rect">
            <a:avLst/>
          </a:prstGeom>
          <a:noFill/>
          <a:ln w="38100" algn="ctr">
            <a:noFill/>
            <a:miter lim="800000"/>
            <a:headEnd/>
            <a:tailEnd/>
          </a:ln>
          <a:effectLst/>
        </p:spPr>
      </p:pic>
      <p:pic>
        <p:nvPicPr>
          <p:cNvPr id="238598" name="Picture 6"/>
          <p:cNvPicPr>
            <a:picLocks noChangeAspect="1" noChangeArrowheads="1"/>
          </p:cNvPicPr>
          <p:nvPr/>
        </p:nvPicPr>
        <p:blipFill>
          <a:blip r:embed="rId6" cstate="print"/>
          <a:srcRect/>
          <a:stretch>
            <a:fillRect/>
          </a:stretch>
        </p:blipFill>
        <p:spPr bwMode="auto">
          <a:xfrm rot="-1949429">
            <a:off x="1736725" y="917575"/>
            <a:ext cx="6424613" cy="5029200"/>
          </a:xfrm>
          <a:prstGeom prst="rect">
            <a:avLst/>
          </a:prstGeom>
          <a:noFill/>
          <a:ln w="38100"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8594"/>
                                        </p:tgtEl>
                                        <p:attrNameLst>
                                          <p:attrName>style.visibility</p:attrName>
                                        </p:attrNameLst>
                                      </p:cBhvr>
                                      <p:to>
                                        <p:strVal val="visible"/>
                                      </p:to>
                                    </p:set>
                                    <p:animEffect transition="in" filter="blinds(horizontal)">
                                      <p:cBhvr>
                                        <p:cTn id="7" dur="500"/>
                                        <p:tgtEl>
                                          <p:spTgt spid="2385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blinds(horizontal)">
                                      <p:cBhvr>
                                        <p:cTn id="12" dur="500"/>
                                        <p:tgtEl>
                                          <p:spTgt spid="2385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8597"/>
                                        </p:tgtEl>
                                        <p:attrNameLst>
                                          <p:attrName>style.visibility</p:attrName>
                                        </p:attrNameLst>
                                      </p:cBhvr>
                                      <p:to>
                                        <p:strVal val="visible"/>
                                      </p:to>
                                    </p:set>
                                    <p:animEffect transition="in" filter="blinds(horizontal)">
                                      <p:cBhvr>
                                        <p:cTn id="17" dur="500"/>
                                        <p:tgtEl>
                                          <p:spTgt spid="2385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8598"/>
                                        </p:tgtEl>
                                        <p:attrNameLst>
                                          <p:attrName>style.visibility</p:attrName>
                                        </p:attrNameLst>
                                      </p:cBhvr>
                                      <p:to>
                                        <p:strVal val="visible"/>
                                      </p:to>
                                    </p:set>
                                    <p:animEffect transition="in" filter="blinds(horizontal)">
                                      <p:cBhvr>
                                        <p:cTn id="22" dur="500"/>
                                        <p:tgtEl>
                                          <p:spTgt spid="238598"/>
                                        </p:tgtEl>
                                      </p:cBhvr>
                                    </p:animEffect>
                                  </p:childTnLst>
                                </p:cTn>
                              </p:par>
                            </p:childTnLst>
                          </p:cTn>
                        </p:par>
                        <p:par>
                          <p:cTn id="23" fill="hold">
                            <p:stCondLst>
                              <p:cond delay="500"/>
                            </p:stCondLst>
                            <p:childTnLst>
                              <p:par>
                                <p:cTn id="24" presetID="3" presetClass="exit" presetSubtype="10" fill="hold" nodeType="afterEffect">
                                  <p:stCondLst>
                                    <p:cond delay="0"/>
                                  </p:stCondLst>
                                  <p:childTnLst>
                                    <p:animEffect transition="out" filter="blinds(horizontal)">
                                      <p:cBhvr>
                                        <p:cTn id="25" dur="500"/>
                                        <p:tgtEl>
                                          <p:spTgt spid="238594"/>
                                        </p:tgtEl>
                                      </p:cBhvr>
                                    </p:animEffect>
                                    <p:set>
                                      <p:cBhvr>
                                        <p:cTn id="26" dur="1" fill="hold">
                                          <p:stCondLst>
                                            <p:cond delay="499"/>
                                          </p:stCondLst>
                                        </p:cTn>
                                        <p:tgtEl>
                                          <p:spTgt spid="238594"/>
                                        </p:tgtEl>
                                        <p:attrNameLst>
                                          <p:attrName>style.visibility</p:attrName>
                                        </p:attrNameLst>
                                      </p:cBhvr>
                                      <p:to>
                                        <p:strVal val="hidden"/>
                                      </p:to>
                                    </p:set>
                                  </p:childTnLst>
                                </p:cTn>
                              </p:par>
                            </p:childTnLst>
                          </p:cTn>
                        </p:par>
                        <p:par>
                          <p:cTn id="27" fill="hold">
                            <p:stCondLst>
                              <p:cond delay="1000"/>
                            </p:stCondLst>
                            <p:childTnLst>
                              <p:par>
                                <p:cTn id="28" presetID="3" presetClass="exit" presetSubtype="10" fill="hold" nodeType="afterEffect">
                                  <p:stCondLst>
                                    <p:cond delay="0"/>
                                  </p:stCondLst>
                                  <p:childTnLst>
                                    <p:animEffect transition="out" filter="blinds(horizontal)">
                                      <p:cBhvr>
                                        <p:cTn id="29" dur="500"/>
                                        <p:tgtEl>
                                          <p:spTgt spid="238597"/>
                                        </p:tgtEl>
                                      </p:cBhvr>
                                    </p:animEffect>
                                    <p:set>
                                      <p:cBhvr>
                                        <p:cTn id="30" dur="1" fill="hold">
                                          <p:stCondLst>
                                            <p:cond delay="499"/>
                                          </p:stCondLst>
                                        </p:cTn>
                                        <p:tgtEl>
                                          <p:spTgt spid="2385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A FIFO Queue</a:t>
            </a:r>
          </a:p>
        </p:txBody>
      </p:sp>
      <p:grpSp>
        <p:nvGrpSpPr>
          <p:cNvPr id="13315" name="Group 3"/>
          <p:cNvGrpSpPr>
            <a:grpSpLocks/>
          </p:cNvGrpSpPr>
          <p:nvPr/>
        </p:nvGrpSpPr>
        <p:grpSpPr bwMode="auto">
          <a:xfrm>
            <a:off x="3276600" y="4005263"/>
            <a:ext cx="1066800" cy="582612"/>
            <a:chOff x="1488" y="1872"/>
            <a:chExt cx="672" cy="367"/>
          </a:xfrm>
        </p:grpSpPr>
        <p:sp>
          <p:nvSpPr>
            <p:cNvPr id="13349" name="Rectangle 4"/>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3350" name="Line 5"/>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3351" name="Text Box 6"/>
            <p:cNvSpPr txBox="1">
              <a:spLocks noChangeArrowheads="1"/>
            </p:cNvSpPr>
            <p:nvPr/>
          </p:nvSpPr>
          <p:spPr bwMode="auto">
            <a:xfrm>
              <a:off x="1536" y="1872"/>
              <a:ext cx="240" cy="365"/>
            </a:xfrm>
            <a:prstGeom prst="rect">
              <a:avLst/>
            </a:prstGeom>
            <a:noFill/>
            <a:ln w="9525">
              <a:noFill/>
              <a:miter lim="800000"/>
              <a:headEnd/>
              <a:tailEnd/>
            </a:ln>
          </p:spPr>
          <p:txBody>
            <a:bodyPr>
              <a:spAutoFit/>
            </a:bodyPr>
            <a:lstStyle/>
            <a:p>
              <a:r>
                <a:rPr lang="en-US" sz="3200" b="1">
                  <a:latin typeface="Times New Roman" pitchFamily="18" charset="0"/>
                </a:rPr>
                <a:t>b</a:t>
              </a:r>
              <a:endParaRPr lang="en-US">
                <a:latin typeface="Times New Roman" pitchFamily="18" charset="0"/>
              </a:endParaRPr>
            </a:p>
          </p:txBody>
        </p:sp>
      </p:grpSp>
      <p:sp>
        <p:nvSpPr>
          <p:cNvPr id="13316" name="Line 7"/>
          <p:cNvSpPr>
            <a:spLocks noChangeShapeType="1"/>
          </p:cNvSpPr>
          <p:nvPr/>
        </p:nvSpPr>
        <p:spPr bwMode="auto">
          <a:xfrm>
            <a:off x="4114800" y="4310063"/>
            <a:ext cx="838200" cy="0"/>
          </a:xfrm>
          <a:prstGeom prst="line">
            <a:avLst/>
          </a:prstGeom>
          <a:noFill/>
          <a:ln w="28575">
            <a:solidFill>
              <a:schemeClr val="tx1"/>
            </a:solidFill>
            <a:round/>
            <a:headEnd/>
            <a:tailEnd type="triangle" w="med" len="med"/>
          </a:ln>
        </p:spPr>
        <p:txBody>
          <a:bodyPr wrap="none" anchor="ctr"/>
          <a:lstStyle/>
          <a:p>
            <a:endParaRPr lang="en-US"/>
          </a:p>
        </p:txBody>
      </p:sp>
      <p:grpSp>
        <p:nvGrpSpPr>
          <p:cNvPr id="13317" name="Group 8"/>
          <p:cNvGrpSpPr>
            <a:grpSpLocks/>
          </p:cNvGrpSpPr>
          <p:nvPr/>
        </p:nvGrpSpPr>
        <p:grpSpPr bwMode="auto">
          <a:xfrm>
            <a:off x="4932363" y="4005263"/>
            <a:ext cx="1066800" cy="582612"/>
            <a:chOff x="1488" y="1872"/>
            <a:chExt cx="672" cy="367"/>
          </a:xfrm>
        </p:grpSpPr>
        <p:sp>
          <p:nvSpPr>
            <p:cNvPr id="13346" name="Rectangle 9"/>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3347" name="Line 10"/>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3348" name="Text Box 11"/>
            <p:cNvSpPr txBox="1">
              <a:spLocks noChangeArrowheads="1"/>
            </p:cNvSpPr>
            <p:nvPr/>
          </p:nvSpPr>
          <p:spPr bwMode="auto">
            <a:xfrm>
              <a:off x="1536" y="1872"/>
              <a:ext cx="240" cy="365"/>
            </a:xfrm>
            <a:prstGeom prst="rect">
              <a:avLst/>
            </a:prstGeom>
            <a:noFill/>
            <a:ln w="9525">
              <a:noFill/>
              <a:miter lim="800000"/>
              <a:headEnd/>
              <a:tailEnd/>
            </a:ln>
          </p:spPr>
          <p:txBody>
            <a:bodyPr>
              <a:spAutoFit/>
            </a:bodyPr>
            <a:lstStyle/>
            <a:p>
              <a:r>
                <a:rPr lang="en-US" sz="3200" b="1">
                  <a:latin typeface="Times New Roman" pitchFamily="18" charset="0"/>
                </a:rPr>
                <a:t>c</a:t>
              </a:r>
              <a:endParaRPr lang="en-US">
                <a:latin typeface="Times New Roman" pitchFamily="18" charset="0"/>
              </a:endParaRPr>
            </a:p>
          </p:txBody>
        </p:sp>
      </p:grpSp>
      <p:grpSp>
        <p:nvGrpSpPr>
          <p:cNvPr id="13318" name="Group 12"/>
          <p:cNvGrpSpPr>
            <a:grpSpLocks/>
          </p:cNvGrpSpPr>
          <p:nvPr/>
        </p:nvGrpSpPr>
        <p:grpSpPr bwMode="auto">
          <a:xfrm>
            <a:off x="6588125" y="4005263"/>
            <a:ext cx="1066800" cy="582612"/>
            <a:chOff x="1488" y="1872"/>
            <a:chExt cx="672" cy="367"/>
          </a:xfrm>
        </p:grpSpPr>
        <p:sp>
          <p:nvSpPr>
            <p:cNvPr id="13343" name="Rectangle 13"/>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3344" name="Line 14"/>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3345" name="Text Box 15"/>
            <p:cNvSpPr txBox="1">
              <a:spLocks noChangeArrowheads="1"/>
            </p:cNvSpPr>
            <p:nvPr/>
          </p:nvSpPr>
          <p:spPr bwMode="auto">
            <a:xfrm>
              <a:off x="1536" y="1872"/>
              <a:ext cx="240" cy="365"/>
            </a:xfrm>
            <a:prstGeom prst="rect">
              <a:avLst/>
            </a:prstGeom>
            <a:noFill/>
            <a:ln w="9525">
              <a:noFill/>
              <a:miter lim="800000"/>
              <a:headEnd/>
              <a:tailEnd/>
            </a:ln>
          </p:spPr>
          <p:txBody>
            <a:bodyPr>
              <a:spAutoFit/>
            </a:bodyPr>
            <a:lstStyle/>
            <a:p>
              <a:r>
                <a:rPr lang="en-US" sz="3200" b="1">
                  <a:latin typeface="Times New Roman" pitchFamily="18" charset="0"/>
                </a:rPr>
                <a:t>d</a:t>
              </a:r>
              <a:endParaRPr lang="en-US">
                <a:latin typeface="Times New Roman" pitchFamily="18" charset="0"/>
              </a:endParaRPr>
            </a:p>
          </p:txBody>
        </p:sp>
      </p:grpSp>
      <p:sp>
        <p:nvSpPr>
          <p:cNvPr id="13319" name="Line 16"/>
          <p:cNvSpPr>
            <a:spLocks noChangeShapeType="1"/>
          </p:cNvSpPr>
          <p:nvPr/>
        </p:nvSpPr>
        <p:spPr bwMode="auto">
          <a:xfrm flipV="1">
            <a:off x="7121525" y="4081463"/>
            <a:ext cx="533400" cy="485775"/>
          </a:xfrm>
          <a:prstGeom prst="line">
            <a:avLst/>
          </a:prstGeom>
          <a:noFill/>
          <a:ln w="9525">
            <a:solidFill>
              <a:schemeClr val="tx1"/>
            </a:solidFill>
            <a:round/>
            <a:headEnd/>
            <a:tailEnd/>
          </a:ln>
        </p:spPr>
        <p:txBody>
          <a:bodyPr wrap="none" anchor="ctr"/>
          <a:lstStyle/>
          <a:p>
            <a:endParaRPr lang="en-US"/>
          </a:p>
        </p:txBody>
      </p:sp>
      <p:sp>
        <p:nvSpPr>
          <p:cNvPr id="13320" name="Text Box 17"/>
          <p:cNvSpPr txBox="1">
            <a:spLocks noChangeArrowheads="1"/>
          </p:cNvSpPr>
          <p:nvPr/>
        </p:nvSpPr>
        <p:spPr bwMode="auto">
          <a:xfrm>
            <a:off x="6372225" y="2205038"/>
            <a:ext cx="795338" cy="519112"/>
          </a:xfrm>
          <a:prstGeom prst="rect">
            <a:avLst/>
          </a:prstGeom>
          <a:noFill/>
          <a:ln w="9525">
            <a:noFill/>
            <a:miter lim="800000"/>
            <a:headEnd/>
            <a:tailEnd/>
          </a:ln>
        </p:spPr>
        <p:txBody>
          <a:bodyPr wrap="none">
            <a:spAutoFit/>
          </a:bodyPr>
          <a:lstStyle/>
          <a:p>
            <a:r>
              <a:rPr lang="en-US" sz="2800" b="1">
                <a:latin typeface="Times New Roman" pitchFamily="18" charset="0"/>
              </a:rPr>
              <a:t>Tail</a:t>
            </a:r>
          </a:p>
        </p:txBody>
      </p:sp>
      <p:grpSp>
        <p:nvGrpSpPr>
          <p:cNvPr id="13321" name="Group 18"/>
          <p:cNvGrpSpPr>
            <a:grpSpLocks/>
          </p:cNvGrpSpPr>
          <p:nvPr/>
        </p:nvGrpSpPr>
        <p:grpSpPr bwMode="auto">
          <a:xfrm>
            <a:off x="5940425" y="3213100"/>
            <a:ext cx="304800" cy="304800"/>
            <a:chOff x="2592" y="2208"/>
            <a:chExt cx="192" cy="192"/>
          </a:xfrm>
        </p:grpSpPr>
        <p:sp>
          <p:nvSpPr>
            <p:cNvPr id="13341" name="Line 19"/>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3342" name="Line 20"/>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3322" name="Rectangle 21"/>
          <p:cNvSpPr>
            <a:spLocks noChangeArrowheads="1"/>
          </p:cNvSpPr>
          <p:nvPr/>
        </p:nvSpPr>
        <p:spPr bwMode="auto">
          <a:xfrm>
            <a:off x="6659563" y="2781300"/>
            <a:ext cx="431800" cy="50323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13323" name="Text Box 22"/>
          <p:cNvSpPr txBox="1">
            <a:spLocks noChangeArrowheads="1"/>
          </p:cNvSpPr>
          <p:nvPr/>
        </p:nvSpPr>
        <p:spPr bwMode="auto">
          <a:xfrm>
            <a:off x="2720975" y="2205038"/>
            <a:ext cx="993775" cy="519112"/>
          </a:xfrm>
          <a:prstGeom prst="rect">
            <a:avLst/>
          </a:prstGeom>
          <a:noFill/>
          <a:ln w="9525">
            <a:noFill/>
            <a:miter lim="800000"/>
            <a:headEnd/>
            <a:tailEnd/>
          </a:ln>
        </p:spPr>
        <p:txBody>
          <a:bodyPr wrap="none">
            <a:spAutoFit/>
          </a:bodyPr>
          <a:lstStyle/>
          <a:p>
            <a:r>
              <a:rPr lang="en-US" sz="2800" b="1">
                <a:latin typeface="Times New Roman" pitchFamily="18" charset="0"/>
              </a:rPr>
              <a:t>Head</a:t>
            </a:r>
          </a:p>
        </p:txBody>
      </p:sp>
      <p:sp>
        <p:nvSpPr>
          <p:cNvPr id="13324" name="Rectangle 23"/>
          <p:cNvSpPr>
            <a:spLocks noChangeArrowheads="1"/>
          </p:cNvSpPr>
          <p:nvPr/>
        </p:nvSpPr>
        <p:spPr bwMode="auto">
          <a:xfrm>
            <a:off x="3008313" y="2781300"/>
            <a:ext cx="431800" cy="50323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13325" name="Freeform 24"/>
          <p:cNvSpPr>
            <a:spLocks/>
          </p:cNvSpPr>
          <p:nvPr/>
        </p:nvSpPr>
        <p:spPr bwMode="auto">
          <a:xfrm>
            <a:off x="3225800" y="3140075"/>
            <a:ext cx="431800" cy="93662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rgbClr val="FF0000"/>
            </a:solidFill>
            <a:round/>
            <a:headEnd/>
            <a:tailEnd type="triangle" w="med" len="med"/>
          </a:ln>
        </p:spPr>
        <p:txBody>
          <a:bodyPr/>
          <a:lstStyle/>
          <a:p>
            <a:endParaRPr lang="en-US"/>
          </a:p>
        </p:txBody>
      </p:sp>
      <p:grpSp>
        <p:nvGrpSpPr>
          <p:cNvPr id="13326" name="Group 25"/>
          <p:cNvGrpSpPr>
            <a:grpSpLocks/>
          </p:cNvGrpSpPr>
          <p:nvPr/>
        </p:nvGrpSpPr>
        <p:grpSpPr bwMode="auto">
          <a:xfrm>
            <a:off x="1712913" y="4005263"/>
            <a:ext cx="1066800" cy="582612"/>
            <a:chOff x="1488" y="1872"/>
            <a:chExt cx="672" cy="367"/>
          </a:xfrm>
        </p:grpSpPr>
        <p:sp>
          <p:nvSpPr>
            <p:cNvPr id="13338" name="Rectangle 26"/>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a:latin typeface="Times New Roman" pitchFamily="18" charset="0"/>
              </a:endParaRPr>
            </a:p>
          </p:txBody>
        </p:sp>
        <p:sp>
          <p:nvSpPr>
            <p:cNvPr id="13339" name="Line 27"/>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3340" name="Text Box 28"/>
            <p:cNvSpPr txBox="1">
              <a:spLocks noChangeArrowheads="1"/>
            </p:cNvSpPr>
            <p:nvPr/>
          </p:nvSpPr>
          <p:spPr bwMode="auto">
            <a:xfrm>
              <a:off x="1536" y="1872"/>
              <a:ext cx="240" cy="365"/>
            </a:xfrm>
            <a:prstGeom prst="rect">
              <a:avLst/>
            </a:prstGeom>
            <a:noFill/>
            <a:ln w="9525">
              <a:noFill/>
              <a:miter lim="800000"/>
              <a:headEnd/>
              <a:tailEnd/>
            </a:ln>
          </p:spPr>
          <p:txBody>
            <a:bodyPr>
              <a:spAutoFit/>
            </a:bodyPr>
            <a:lstStyle/>
            <a:p>
              <a:r>
                <a:rPr lang="en-US" sz="3200" b="1">
                  <a:latin typeface="Times New Roman" pitchFamily="18" charset="0"/>
                </a:rPr>
                <a:t>a</a:t>
              </a:r>
              <a:endParaRPr lang="en-US">
                <a:latin typeface="Times New Roman" pitchFamily="18" charset="0"/>
              </a:endParaRPr>
            </a:p>
          </p:txBody>
        </p:sp>
      </p:grpSp>
      <p:sp>
        <p:nvSpPr>
          <p:cNvPr id="13327" name="Freeform 29"/>
          <p:cNvSpPr>
            <a:spLocks/>
          </p:cNvSpPr>
          <p:nvPr/>
        </p:nvSpPr>
        <p:spPr bwMode="auto">
          <a:xfrm>
            <a:off x="2217738" y="3070225"/>
            <a:ext cx="863600" cy="1008063"/>
          </a:xfrm>
          <a:custGeom>
            <a:avLst/>
            <a:gdLst>
              <a:gd name="T0" fmla="*/ 2147483647 w 590"/>
              <a:gd name="T1" fmla="*/ 0 h 952"/>
              <a:gd name="T2" fmla="*/ 2147483647 w 590"/>
              <a:gd name="T3" fmla="*/ 2147483647 h 952"/>
              <a:gd name="T4" fmla="*/ 0 w 590"/>
              <a:gd name="T5" fmla="*/ 2147483647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13328" name="Line 30"/>
          <p:cNvSpPr>
            <a:spLocks noChangeShapeType="1"/>
          </p:cNvSpPr>
          <p:nvPr/>
        </p:nvSpPr>
        <p:spPr bwMode="auto">
          <a:xfrm flipV="1">
            <a:off x="2505075" y="4294188"/>
            <a:ext cx="792163" cy="0"/>
          </a:xfrm>
          <a:prstGeom prst="line">
            <a:avLst/>
          </a:prstGeom>
          <a:noFill/>
          <a:ln w="28575">
            <a:solidFill>
              <a:schemeClr val="tx1"/>
            </a:solidFill>
            <a:round/>
            <a:headEnd/>
            <a:tailEnd type="triangle" w="med" len="med"/>
          </a:ln>
        </p:spPr>
        <p:txBody>
          <a:bodyPr/>
          <a:lstStyle/>
          <a:p>
            <a:endParaRPr lang="en-US"/>
          </a:p>
        </p:txBody>
      </p:sp>
      <p:sp>
        <p:nvSpPr>
          <p:cNvPr id="13329" name="Line 31"/>
          <p:cNvSpPr>
            <a:spLocks noChangeShapeType="1"/>
          </p:cNvSpPr>
          <p:nvPr/>
        </p:nvSpPr>
        <p:spPr bwMode="auto">
          <a:xfrm flipV="1">
            <a:off x="5465763" y="4078288"/>
            <a:ext cx="533400" cy="485775"/>
          </a:xfrm>
          <a:prstGeom prst="line">
            <a:avLst/>
          </a:prstGeom>
          <a:noFill/>
          <a:ln w="9525">
            <a:solidFill>
              <a:schemeClr val="tx1"/>
            </a:solidFill>
            <a:round/>
            <a:headEnd/>
            <a:tailEnd/>
          </a:ln>
        </p:spPr>
        <p:txBody>
          <a:bodyPr wrap="none" anchor="ctr"/>
          <a:lstStyle/>
          <a:p>
            <a:endParaRPr lang="en-US"/>
          </a:p>
        </p:txBody>
      </p:sp>
      <p:sp>
        <p:nvSpPr>
          <p:cNvPr id="13330" name="Freeform 32"/>
          <p:cNvSpPr>
            <a:spLocks/>
          </p:cNvSpPr>
          <p:nvPr/>
        </p:nvSpPr>
        <p:spPr bwMode="auto">
          <a:xfrm>
            <a:off x="6877050" y="3070225"/>
            <a:ext cx="71438" cy="1006475"/>
          </a:xfrm>
          <a:custGeom>
            <a:avLst/>
            <a:gdLst>
              <a:gd name="T0" fmla="*/ 2147483647 w 272"/>
              <a:gd name="T1" fmla="*/ 0 h 908"/>
              <a:gd name="T2" fmla="*/ 2147483647 w 272"/>
              <a:gd name="T3" fmla="*/ 2147483647 h 908"/>
              <a:gd name="T4" fmla="*/ 0 w 272"/>
              <a:gd name="T5" fmla="*/ 2147483647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13331" name="Freeform 33"/>
          <p:cNvSpPr>
            <a:spLocks/>
          </p:cNvSpPr>
          <p:nvPr/>
        </p:nvSpPr>
        <p:spPr bwMode="auto">
          <a:xfrm>
            <a:off x="5724525" y="3070225"/>
            <a:ext cx="1079500" cy="1008063"/>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grpSp>
        <p:nvGrpSpPr>
          <p:cNvPr id="13332" name="Group 34"/>
          <p:cNvGrpSpPr>
            <a:grpSpLocks/>
          </p:cNvGrpSpPr>
          <p:nvPr/>
        </p:nvGrpSpPr>
        <p:grpSpPr bwMode="auto">
          <a:xfrm>
            <a:off x="2339975" y="3284538"/>
            <a:ext cx="304800" cy="304800"/>
            <a:chOff x="2592" y="2208"/>
            <a:chExt cx="192" cy="192"/>
          </a:xfrm>
        </p:grpSpPr>
        <p:sp>
          <p:nvSpPr>
            <p:cNvPr id="13336" name="Line 35"/>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3337" name="Line 36"/>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3333" name="Line 37"/>
          <p:cNvSpPr>
            <a:spLocks noChangeShapeType="1"/>
          </p:cNvSpPr>
          <p:nvPr/>
        </p:nvSpPr>
        <p:spPr bwMode="auto">
          <a:xfrm>
            <a:off x="5724525" y="4364038"/>
            <a:ext cx="838200" cy="0"/>
          </a:xfrm>
          <a:prstGeom prst="line">
            <a:avLst/>
          </a:prstGeom>
          <a:noFill/>
          <a:ln w="28575">
            <a:solidFill>
              <a:srgbClr val="FF0000"/>
            </a:solidFill>
            <a:round/>
            <a:headEnd/>
            <a:tailEnd type="triangle" w="med" len="med"/>
          </a:ln>
        </p:spPr>
        <p:txBody>
          <a:bodyPr wrap="none" anchor="ctr"/>
          <a:lstStyle/>
          <a:p>
            <a:endParaRPr lang="en-US"/>
          </a:p>
        </p:txBody>
      </p:sp>
      <p:sp>
        <p:nvSpPr>
          <p:cNvPr id="13334" name="Text Box 38"/>
          <p:cNvSpPr txBox="1">
            <a:spLocks noChangeArrowheads="1"/>
          </p:cNvSpPr>
          <p:nvPr/>
        </p:nvSpPr>
        <p:spPr bwMode="auto">
          <a:xfrm>
            <a:off x="6300788" y="4870450"/>
            <a:ext cx="2009775" cy="457200"/>
          </a:xfrm>
          <a:prstGeom prst="rect">
            <a:avLst/>
          </a:prstGeom>
          <a:noFill/>
          <a:ln w="9525">
            <a:noFill/>
            <a:miter lim="800000"/>
            <a:headEnd/>
            <a:tailEnd/>
          </a:ln>
        </p:spPr>
        <p:txBody>
          <a:bodyPr wrap="none">
            <a:spAutoFit/>
          </a:bodyPr>
          <a:lstStyle/>
          <a:p>
            <a:r>
              <a:rPr lang="en-US" b="1">
                <a:latin typeface="Courier" pitchFamily="49" charset="0"/>
              </a:rPr>
              <a:t>Enqueue(d)</a:t>
            </a:r>
          </a:p>
        </p:txBody>
      </p:sp>
      <p:sp>
        <p:nvSpPr>
          <p:cNvPr id="13335" name="Text Box 39"/>
          <p:cNvSpPr txBox="1">
            <a:spLocks noChangeArrowheads="1"/>
          </p:cNvSpPr>
          <p:nvPr/>
        </p:nvSpPr>
        <p:spPr bwMode="auto">
          <a:xfrm>
            <a:off x="1619250" y="4870450"/>
            <a:ext cx="2740025" cy="457200"/>
          </a:xfrm>
          <a:prstGeom prst="rect">
            <a:avLst/>
          </a:prstGeom>
          <a:noFill/>
          <a:ln w="9525">
            <a:noFill/>
            <a:miter lim="800000"/>
            <a:headEnd/>
            <a:tailEnd/>
          </a:ln>
        </p:spPr>
        <p:txBody>
          <a:bodyPr wrap="none">
            <a:spAutoFit/>
          </a:bodyPr>
          <a:lstStyle/>
          <a:p>
            <a:r>
              <a:rPr lang="en-US" b="1">
                <a:latin typeface="Courier" pitchFamily="49" charset="0"/>
              </a:rPr>
              <a:t>Dequeue() </a:t>
            </a:r>
            <a:r>
              <a:rPr lang="en-US" b="1">
                <a:latin typeface="Courier" pitchFamily="49" charset="0"/>
                <a:sym typeface="Wingdings" pitchFamily="2" charset="2"/>
              </a:rPr>
              <a:t>=&gt; a</a:t>
            </a:r>
            <a:endParaRPr lang="en-US" b="1">
              <a:latin typeface="Courier" pitchFamily="49"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0" name="Picture 2"/>
          <p:cNvPicPr>
            <a:picLocks noChangeAspect="1" noChangeArrowheads="1"/>
          </p:cNvPicPr>
          <p:nvPr/>
        </p:nvPicPr>
        <p:blipFill>
          <a:blip r:embed="rId3" cstate="print"/>
          <a:srcRect/>
          <a:stretch>
            <a:fillRect/>
          </a:stretch>
        </p:blipFill>
        <p:spPr bwMode="auto">
          <a:xfrm>
            <a:off x="374650" y="1847850"/>
            <a:ext cx="8059738" cy="2827338"/>
          </a:xfrm>
          <a:prstGeom prst="rect">
            <a:avLst/>
          </a:prstGeom>
          <a:noFill/>
        </p:spPr>
      </p:pic>
      <p:sp>
        <p:nvSpPr>
          <p:cNvPr id="242691" name="Rectangle 3"/>
          <p:cNvSpPr>
            <a:spLocks noGrp="1" noChangeArrowheads="1"/>
          </p:cNvSpPr>
          <p:nvPr>
            <p:ph type="title"/>
          </p:nvPr>
        </p:nvSpPr>
        <p:spPr/>
        <p:txBody>
          <a:bodyPr/>
          <a:lstStyle/>
          <a:p>
            <a:r>
              <a:rPr lang="en-US" smtClean="0"/>
              <a:t>TM Today</a:t>
            </a:r>
          </a:p>
        </p:txBody>
      </p:sp>
      <p:sp>
        <p:nvSpPr>
          <p:cNvPr id="242692" name="AutoShape 4"/>
          <p:cNvSpPr>
            <a:spLocks noChangeArrowheads="1"/>
          </p:cNvSpPr>
          <p:nvPr/>
        </p:nvSpPr>
        <p:spPr bwMode="auto">
          <a:xfrm>
            <a:off x="5902325" y="2424113"/>
            <a:ext cx="704850" cy="374650"/>
          </a:xfrm>
          <a:prstGeom prst="wedgeRoundRectCallout">
            <a:avLst>
              <a:gd name="adj1" fmla="val 148875"/>
              <a:gd name="adj2" fmla="val 408898"/>
              <a:gd name="adj3" fmla="val 16667"/>
            </a:avLst>
          </a:prstGeom>
          <a:noFill/>
          <a:ln w="38100" algn="ctr">
            <a:solidFill>
              <a:srgbClr val="FF0000"/>
            </a:solidFill>
            <a:miter lim="800000"/>
            <a:headEnd/>
            <a:tailEnd/>
          </a:ln>
          <a:effectLst/>
        </p:spPr>
        <p:txBody>
          <a:bodyPr/>
          <a:lstStyle/>
          <a:p>
            <a:endParaRPr lang="en-US" sz="2800">
              <a:solidFill>
                <a:srgbClr val="3366FF"/>
              </a:solidFill>
              <a:latin typeface="cmr10" pitchFamily="34" charset="0"/>
            </a:endParaRPr>
          </a:p>
        </p:txBody>
      </p:sp>
      <p:sp>
        <p:nvSpPr>
          <p:cNvPr id="242693" name="Rectangle 5"/>
          <p:cNvSpPr>
            <a:spLocks noChangeArrowheads="1"/>
          </p:cNvSpPr>
          <p:nvPr/>
        </p:nvSpPr>
        <p:spPr bwMode="auto">
          <a:xfrm>
            <a:off x="6915150" y="4221163"/>
            <a:ext cx="1150938" cy="519112"/>
          </a:xfrm>
          <a:prstGeom prst="rect">
            <a:avLst/>
          </a:prstGeom>
          <a:noFill/>
          <a:ln w="38100" algn="ctr">
            <a:noFill/>
            <a:miter lim="800000"/>
            <a:headEnd/>
            <a:tailEnd/>
          </a:ln>
          <a:effectLst/>
        </p:spPr>
        <p:txBody>
          <a:bodyPr wrap="none" anchor="ctr">
            <a:spAutoFit/>
          </a:bodyPr>
          <a:lstStyle/>
          <a:p>
            <a:r>
              <a:rPr lang="en-US" sz="2800">
                <a:solidFill>
                  <a:srgbClr val="FF0000"/>
                </a:solidFill>
                <a:latin typeface="cmr10" pitchFamily="34" charset="0"/>
              </a:rPr>
              <a:t>93,300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blinds(horizontal)">
                                      <p:cBhvr>
                                        <p:cTn id="7" dur="500"/>
                                        <p:tgtEl>
                                          <p:spTgt spid="2426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2693"/>
                                        </p:tgtEl>
                                        <p:attrNameLst>
                                          <p:attrName>style.visibility</p:attrName>
                                        </p:attrNameLst>
                                      </p:cBhvr>
                                      <p:to>
                                        <p:strVal val="visible"/>
                                      </p:to>
                                    </p:set>
                                    <p:animEffect transition="in" filter="blinds(horizontal)">
                                      <p:cBhvr>
                                        <p:cTn id="10" dur="500"/>
                                        <p:tgtEl>
                                          <p:spTgt spid="24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nimBg="1"/>
      <p:bldP spid="2426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p:cNvPicPr>
            <a:picLocks noChangeAspect="1" noChangeArrowheads="1"/>
          </p:cNvPicPr>
          <p:nvPr/>
        </p:nvPicPr>
        <p:blipFill>
          <a:blip r:embed="rId3" cstate="print"/>
          <a:srcRect/>
          <a:stretch>
            <a:fillRect/>
          </a:stretch>
        </p:blipFill>
        <p:spPr bwMode="auto">
          <a:xfrm>
            <a:off x="558800" y="1455738"/>
            <a:ext cx="8027988" cy="4257675"/>
          </a:xfrm>
          <a:prstGeom prst="rect">
            <a:avLst/>
          </a:prstGeom>
          <a:noFill/>
        </p:spPr>
      </p:pic>
      <p:sp>
        <p:nvSpPr>
          <p:cNvPr id="244739" name="AutoShape 3"/>
          <p:cNvSpPr>
            <a:spLocks noChangeArrowheads="1"/>
          </p:cNvSpPr>
          <p:nvPr/>
        </p:nvSpPr>
        <p:spPr bwMode="auto">
          <a:xfrm>
            <a:off x="5703888" y="2124075"/>
            <a:ext cx="809625" cy="374650"/>
          </a:xfrm>
          <a:prstGeom prst="wedgeRoundRectCallout">
            <a:avLst>
              <a:gd name="adj1" fmla="val 153333"/>
              <a:gd name="adj2" fmla="val 338134"/>
              <a:gd name="adj3" fmla="val 16667"/>
            </a:avLst>
          </a:prstGeom>
          <a:noFill/>
          <a:ln w="38100" algn="ctr">
            <a:solidFill>
              <a:srgbClr val="FF0000"/>
            </a:solidFill>
            <a:miter lim="800000"/>
            <a:headEnd/>
            <a:tailEnd/>
          </a:ln>
          <a:effectLst/>
        </p:spPr>
        <p:txBody>
          <a:bodyPr/>
          <a:lstStyle/>
          <a:p>
            <a:endParaRPr lang="en-US" sz="2800">
              <a:solidFill>
                <a:srgbClr val="3366FF"/>
              </a:solidFill>
              <a:latin typeface="cmr10" pitchFamily="34" charset="0"/>
            </a:endParaRPr>
          </a:p>
        </p:txBody>
      </p:sp>
      <p:sp>
        <p:nvSpPr>
          <p:cNvPr id="244740" name="Rectangle 4"/>
          <p:cNvSpPr>
            <a:spLocks noChangeArrowheads="1"/>
          </p:cNvSpPr>
          <p:nvPr/>
        </p:nvSpPr>
        <p:spPr bwMode="auto">
          <a:xfrm>
            <a:off x="7196138" y="3676650"/>
            <a:ext cx="1584325" cy="519113"/>
          </a:xfrm>
          <a:prstGeom prst="rect">
            <a:avLst/>
          </a:prstGeom>
          <a:noFill/>
          <a:ln w="38100" algn="ctr">
            <a:noFill/>
            <a:miter lim="800000"/>
            <a:headEnd/>
            <a:tailEnd/>
          </a:ln>
          <a:effectLst/>
        </p:spPr>
        <p:txBody>
          <a:bodyPr wrap="none" anchor="ctr">
            <a:spAutoFit/>
          </a:bodyPr>
          <a:lstStyle/>
          <a:p>
            <a:r>
              <a:rPr lang="en-US" sz="2800">
                <a:solidFill>
                  <a:srgbClr val="FF0000"/>
                </a:solidFill>
                <a:latin typeface="cmr10" pitchFamily="34" charset="0"/>
              </a:rPr>
              <a:t>2,210,000</a:t>
            </a:r>
          </a:p>
        </p:txBody>
      </p:sp>
      <p:sp>
        <p:nvSpPr>
          <p:cNvPr id="244741" name="Rectangle 5"/>
          <p:cNvSpPr>
            <a:spLocks noGrp="1" noChangeArrowheads="1"/>
          </p:cNvSpPr>
          <p:nvPr>
            <p:ph type="title"/>
          </p:nvPr>
        </p:nvSpPr>
        <p:spPr/>
        <p:txBody>
          <a:bodyPr/>
          <a:lstStyle/>
          <a:p>
            <a:r>
              <a:rPr lang="en-US" smtClean="0"/>
              <a:t>Second Opinion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blinds(horizontal)">
                                      <p:cBhvr>
                                        <p:cTn id="7" dur="500"/>
                                        <p:tgtEl>
                                          <p:spTgt spid="2447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4740"/>
                                        </p:tgtEl>
                                        <p:attrNameLst>
                                          <p:attrName>style.visibility</p:attrName>
                                        </p:attrNameLst>
                                      </p:cBhvr>
                                      <p:to>
                                        <p:strVal val="visible"/>
                                      </p:to>
                                    </p:set>
                                    <p:animEffect transition="in" filter="blinds(horizontal)">
                                      <p:cBhvr>
                                        <p:cTn id="10" dur="500"/>
                                        <p:tgtEl>
                                          <p:spTgt spid="244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animBg="1"/>
      <p:bldP spid="24474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smtClean="0"/>
              <a:t>Hatin’ on TM</a:t>
            </a:r>
          </a:p>
        </p:txBody>
      </p:sp>
      <p:pic>
        <p:nvPicPr>
          <p:cNvPr id="322563" name="Picture 3"/>
          <p:cNvPicPr>
            <a:picLocks noChangeAspect="1" noChangeArrowheads="1"/>
          </p:cNvPicPr>
          <p:nvPr/>
        </p:nvPicPr>
        <p:blipFill>
          <a:blip r:embed="rId3" cstate="print"/>
          <a:srcRect/>
          <a:stretch>
            <a:fillRect/>
          </a:stretch>
        </p:blipFill>
        <p:spPr bwMode="auto">
          <a:xfrm rot="-1596139">
            <a:off x="2005013" y="2132013"/>
            <a:ext cx="6423025" cy="4365625"/>
          </a:xfrm>
          <a:prstGeom prst="rect">
            <a:avLst/>
          </a:prstGeom>
          <a:noFill/>
          <a:ln w="38100" algn="ctr">
            <a:noFill/>
            <a:miter lim="800000"/>
            <a:headEnd/>
            <a:tailEnd/>
          </a:ln>
          <a:effectLst/>
        </p:spPr>
      </p:pic>
      <p:sp>
        <p:nvSpPr>
          <p:cNvPr id="322564" name="Text Box 4"/>
          <p:cNvSpPr txBox="1">
            <a:spLocks noChangeArrowheads="1"/>
          </p:cNvSpPr>
          <p:nvPr/>
        </p:nvSpPr>
        <p:spPr bwMode="auto">
          <a:xfrm>
            <a:off x="3390900" y="3600450"/>
            <a:ext cx="3281363" cy="557213"/>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r>
              <a:rPr lang="en-US" sz="2800">
                <a:solidFill>
                  <a:srgbClr val="3366FF"/>
                </a:solidFill>
                <a:latin typeface="Gill Sans MT" pitchFamily="34" charset="0"/>
              </a:rPr>
              <a:t>STM is too inefficient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2563"/>
                                        </p:tgtEl>
                                        <p:attrNameLst>
                                          <p:attrName>style.visibility</p:attrName>
                                        </p:attrNameLst>
                                      </p:cBhvr>
                                      <p:to>
                                        <p:strVal val="visible"/>
                                      </p:to>
                                    </p:set>
                                    <p:animEffect transition="in" filter="blinds(horizontal)">
                                      <p:cBhvr>
                                        <p:cTn id="7" dur="500"/>
                                        <p:tgtEl>
                                          <p:spTgt spid="32256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22564"/>
                                        </p:tgtEl>
                                        <p:attrNameLst>
                                          <p:attrName>style.visibility</p:attrName>
                                        </p:attrNameLst>
                                      </p:cBhvr>
                                      <p:to>
                                        <p:strVal val="visible"/>
                                      </p:to>
                                    </p:set>
                                    <p:animEffect transition="in" filter="blinds(horizontal)">
                                      <p:cBhvr>
                                        <p:cTn id="11" dur="5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smtClean="0"/>
              <a:t>Hatin’ on TM</a:t>
            </a:r>
          </a:p>
        </p:txBody>
      </p:sp>
      <p:pic>
        <p:nvPicPr>
          <p:cNvPr id="324611" name="Picture 3"/>
          <p:cNvPicPr>
            <a:picLocks noChangeAspect="1" noChangeArrowheads="1"/>
          </p:cNvPicPr>
          <p:nvPr/>
        </p:nvPicPr>
        <p:blipFill>
          <a:blip r:embed="rId3" cstate="print"/>
          <a:srcRect/>
          <a:stretch>
            <a:fillRect/>
          </a:stretch>
        </p:blipFill>
        <p:spPr bwMode="auto">
          <a:xfrm rot="-1596139">
            <a:off x="2005013" y="2132013"/>
            <a:ext cx="6423025" cy="4365625"/>
          </a:xfrm>
          <a:prstGeom prst="rect">
            <a:avLst/>
          </a:prstGeom>
          <a:noFill/>
          <a:ln w="38100" algn="ctr">
            <a:noFill/>
            <a:miter lim="800000"/>
            <a:headEnd/>
            <a:tailEnd/>
          </a:ln>
          <a:effectLst/>
        </p:spPr>
      </p:pic>
      <p:pic>
        <p:nvPicPr>
          <p:cNvPr id="324612" name="Picture 4"/>
          <p:cNvPicPr>
            <a:picLocks noChangeAspect="1" noChangeArrowheads="1"/>
          </p:cNvPicPr>
          <p:nvPr/>
        </p:nvPicPr>
        <p:blipFill>
          <a:blip r:embed="rId4" cstate="print"/>
          <a:srcRect/>
          <a:stretch>
            <a:fillRect/>
          </a:stretch>
        </p:blipFill>
        <p:spPr bwMode="auto">
          <a:xfrm rot="1258375">
            <a:off x="1263650" y="2922588"/>
            <a:ext cx="8812213" cy="2846387"/>
          </a:xfrm>
          <a:prstGeom prst="rect">
            <a:avLst/>
          </a:prstGeom>
          <a:noFill/>
        </p:spPr>
      </p:pic>
      <p:sp>
        <p:nvSpPr>
          <p:cNvPr id="324613" name="Text Box 5"/>
          <p:cNvSpPr txBox="1">
            <a:spLocks noChangeArrowheads="1"/>
          </p:cNvSpPr>
          <p:nvPr/>
        </p:nvSpPr>
        <p:spPr bwMode="auto">
          <a:xfrm>
            <a:off x="434975" y="4483100"/>
            <a:ext cx="6737350" cy="557213"/>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r>
              <a:rPr lang="en-US" sz="2800">
                <a:solidFill>
                  <a:srgbClr val="3366FF"/>
                </a:solidFill>
                <a:latin typeface="Gill Sans MT" pitchFamily="34" charset="0"/>
              </a:rPr>
              <a:t>Requires radical change in programming style</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24613"/>
                                        </p:tgtEl>
                                        <p:attrNameLst>
                                          <p:attrName>style.visibility</p:attrName>
                                        </p:attrNameLst>
                                      </p:cBhvr>
                                      <p:to>
                                        <p:strVal val="visible"/>
                                      </p:to>
                                    </p:set>
                                    <p:animEffect transition="in" filter="blinds(horizontal)">
                                      <p:cBhvr>
                                        <p:cTn id="7" dur="500"/>
                                        <p:tgtEl>
                                          <p:spTgt spid="32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smtClean="0"/>
              <a:t>Hatin’ on TM</a:t>
            </a:r>
          </a:p>
        </p:txBody>
      </p:sp>
      <p:pic>
        <p:nvPicPr>
          <p:cNvPr id="326659" name="Picture 3"/>
          <p:cNvPicPr>
            <a:picLocks noChangeAspect="1" noChangeArrowheads="1"/>
          </p:cNvPicPr>
          <p:nvPr/>
        </p:nvPicPr>
        <p:blipFill>
          <a:blip r:embed="rId3" cstate="print"/>
          <a:srcRect/>
          <a:stretch>
            <a:fillRect/>
          </a:stretch>
        </p:blipFill>
        <p:spPr bwMode="auto">
          <a:xfrm rot="-1596139">
            <a:off x="2005013" y="2132013"/>
            <a:ext cx="6423025" cy="4365625"/>
          </a:xfrm>
          <a:prstGeom prst="rect">
            <a:avLst/>
          </a:prstGeom>
          <a:noFill/>
          <a:ln w="38100" algn="ctr">
            <a:noFill/>
            <a:miter lim="800000"/>
            <a:headEnd/>
            <a:tailEnd/>
          </a:ln>
          <a:effectLst/>
        </p:spPr>
      </p:pic>
      <p:pic>
        <p:nvPicPr>
          <p:cNvPr id="326660" name="Picture 4"/>
          <p:cNvPicPr>
            <a:picLocks noChangeAspect="1" noChangeArrowheads="1"/>
          </p:cNvPicPr>
          <p:nvPr/>
        </p:nvPicPr>
        <p:blipFill>
          <a:blip r:embed="rId4" cstate="print"/>
          <a:srcRect/>
          <a:stretch>
            <a:fillRect/>
          </a:stretch>
        </p:blipFill>
        <p:spPr bwMode="auto">
          <a:xfrm rot="1258375">
            <a:off x="1263650" y="2922588"/>
            <a:ext cx="8812213" cy="2846387"/>
          </a:xfrm>
          <a:prstGeom prst="rect">
            <a:avLst/>
          </a:prstGeom>
          <a:noFill/>
        </p:spPr>
      </p:pic>
      <p:pic>
        <p:nvPicPr>
          <p:cNvPr id="326661" name="Picture 5"/>
          <p:cNvPicPr>
            <a:picLocks noChangeAspect="1" noChangeArrowheads="1"/>
          </p:cNvPicPr>
          <p:nvPr/>
        </p:nvPicPr>
        <p:blipFill>
          <a:blip r:embed="rId5" cstate="print"/>
          <a:srcRect/>
          <a:stretch>
            <a:fillRect/>
          </a:stretch>
        </p:blipFill>
        <p:spPr bwMode="auto">
          <a:xfrm rot="-1154468">
            <a:off x="0" y="1512888"/>
            <a:ext cx="12120563" cy="2840037"/>
          </a:xfrm>
          <a:prstGeom prst="rect">
            <a:avLst/>
          </a:prstGeom>
          <a:noFill/>
        </p:spPr>
      </p:pic>
      <p:sp>
        <p:nvSpPr>
          <p:cNvPr id="326662" name="Text Box 6"/>
          <p:cNvSpPr txBox="1">
            <a:spLocks noChangeArrowheads="1"/>
          </p:cNvSpPr>
          <p:nvPr/>
        </p:nvSpPr>
        <p:spPr bwMode="auto">
          <a:xfrm>
            <a:off x="569913" y="3783013"/>
            <a:ext cx="8007350" cy="557212"/>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r>
              <a:rPr lang="en-US" sz="2800">
                <a:solidFill>
                  <a:srgbClr val="3366FF"/>
                </a:solidFill>
                <a:latin typeface="Gill Sans MT" pitchFamily="34" charset="0"/>
              </a:rPr>
              <a:t>Erlang-style shared nothing only true path to salvation</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26662"/>
                                        </p:tgtEl>
                                        <p:attrNameLst>
                                          <p:attrName>style.visibility</p:attrName>
                                        </p:attrNameLst>
                                      </p:cBhvr>
                                      <p:to>
                                        <p:strVal val="visible"/>
                                      </p:to>
                                    </p:set>
                                    <p:animEffect transition="in" filter="blinds(horizontal)">
                                      <p:cBhvr>
                                        <p:cTn id="7" dur="500"/>
                                        <p:tgtEl>
                                          <p:spTgt spid="326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smtClean="0"/>
              <a:t>Hatin’ on TM</a:t>
            </a:r>
          </a:p>
        </p:txBody>
      </p:sp>
      <p:pic>
        <p:nvPicPr>
          <p:cNvPr id="328707" name="Picture 3"/>
          <p:cNvPicPr>
            <a:picLocks noChangeAspect="1" noChangeArrowheads="1"/>
          </p:cNvPicPr>
          <p:nvPr/>
        </p:nvPicPr>
        <p:blipFill>
          <a:blip r:embed="rId3" cstate="print"/>
          <a:srcRect/>
          <a:stretch>
            <a:fillRect/>
          </a:stretch>
        </p:blipFill>
        <p:spPr bwMode="auto">
          <a:xfrm rot="-1596139">
            <a:off x="2005013" y="2132013"/>
            <a:ext cx="6423025" cy="4365625"/>
          </a:xfrm>
          <a:prstGeom prst="rect">
            <a:avLst/>
          </a:prstGeom>
          <a:noFill/>
          <a:ln w="38100" algn="ctr">
            <a:noFill/>
            <a:miter lim="800000"/>
            <a:headEnd/>
            <a:tailEnd/>
          </a:ln>
          <a:effectLst/>
        </p:spPr>
      </p:pic>
      <p:pic>
        <p:nvPicPr>
          <p:cNvPr id="328708" name="Picture 4"/>
          <p:cNvPicPr>
            <a:picLocks noChangeAspect="1" noChangeArrowheads="1"/>
          </p:cNvPicPr>
          <p:nvPr/>
        </p:nvPicPr>
        <p:blipFill>
          <a:blip r:embed="rId4" cstate="print"/>
          <a:srcRect/>
          <a:stretch>
            <a:fillRect/>
          </a:stretch>
        </p:blipFill>
        <p:spPr bwMode="auto">
          <a:xfrm rot="1258375">
            <a:off x="1263650" y="2922588"/>
            <a:ext cx="8812213" cy="2846387"/>
          </a:xfrm>
          <a:prstGeom prst="rect">
            <a:avLst/>
          </a:prstGeom>
          <a:noFill/>
        </p:spPr>
      </p:pic>
      <p:pic>
        <p:nvPicPr>
          <p:cNvPr id="328709" name="Picture 5"/>
          <p:cNvPicPr>
            <a:picLocks noChangeAspect="1" noChangeArrowheads="1"/>
          </p:cNvPicPr>
          <p:nvPr/>
        </p:nvPicPr>
        <p:blipFill>
          <a:blip r:embed="rId5" cstate="print"/>
          <a:srcRect/>
          <a:stretch>
            <a:fillRect/>
          </a:stretch>
        </p:blipFill>
        <p:spPr bwMode="auto">
          <a:xfrm rot="-1154468">
            <a:off x="0" y="1512888"/>
            <a:ext cx="12120563" cy="2840037"/>
          </a:xfrm>
          <a:prstGeom prst="rect">
            <a:avLst/>
          </a:prstGeom>
          <a:noFill/>
        </p:spPr>
      </p:pic>
      <p:pic>
        <p:nvPicPr>
          <p:cNvPr id="328710" name="Picture 6"/>
          <p:cNvPicPr>
            <a:picLocks noChangeAspect="1" noChangeArrowheads="1"/>
          </p:cNvPicPr>
          <p:nvPr/>
        </p:nvPicPr>
        <p:blipFill>
          <a:blip r:embed="rId6" cstate="print"/>
          <a:srcRect/>
          <a:stretch>
            <a:fillRect/>
          </a:stretch>
        </p:blipFill>
        <p:spPr bwMode="auto">
          <a:xfrm rot="724849">
            <a:off x="1031875" y="1638300"/>
            <a:ext cx="7600950" cy="3643313"/>
          </a:xfrm>
          <a:prstGeom prst="rect">
            <a:avLst/>
          </a:prstGeom>
          <a:noFill/>
        </p:spPr>
      </p:pic>
      <p:sp>
        <p:nvSpPr>
          <p:cNvPr id="328711" name="Text Box 7"/>
          <p:cNvSpPr txBox="1">
            <a:spLocks noChangeArrowheads="1"/>
          </p:cNvSpPr>
          <p:nvPr/>
        </p:nvSpPr>
        <p:spPr bwMode="auto">
          <a:xfrm>
            <a:off x="969963" y="4826000"/>
            <a:ext cx="7121525" cy="557213"/>
          </a:xfrm>
          <a:prstGeom prst="rect">
            <a:avLst/>
          </a:prstGeom>
          <a:solidFill>
            <a:schemeClr val="bg1"/>
          </a:solidFill>
          <a:ln w="38100" algn="ctr">
            <a:solidFill>
              <a:srgbClr val="FF0000"/>
            </a:solidFill>
            <a:miter lim="800000"/>
            <a:headEnd/>
            <a:tailEnd/>
          </a:ln>
          <a:effectLst>
            <a:outerShdw dist="107763" dir="2700000" algn="ctr" rotWithShape="0">
              <a:schemeClr val="bg2">
                <a:alpha val="50000"/>
              </a:schemeClr>
            </a:outerShdw>
          </a:effectLst>
        </p:spPr>
        <p:txBody>
          <a:bodyPr wrap="none">
            <a:spAutoFit/>
          </a:bodyPr>
          <a:lstStyle/>
          <a:p>
            <a:r>
              <a:rPr lang="en-US" sz="2800">
                <a:solidFill>
                  <a:srgbClr val="3366FF"/>
                </a:solidFill>
                <a:latin typeface="Gill Sans MT" pitchFamily="34" charset="0"/>
              </a:rPr>
              <a:t>There is nothing wrong with what we do today.</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28711"/>
                                        </p:tgtEl>
                                        <p:attrNameLst>
                                          <p:attrName>style.visibility</p:attrName>
                                        </p:attrNameLst>
                                      </p:cBhvr>
                                      <p:to>
                                        <p:strVal val="visible"/>
                                      </p:to>
                                    </p:set>
                                    <p:animEffect transition="in" filter="blinds(horizontal)">
                                      <p:cBhvr>
                                        <p:cTn id="7" dur="500"/>
                                        <p:tgtEl>
                                          <p:spTgt spid="328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404813"/>
            <a:ext cx="7772400" cy="1143000"/>
          </a:xfrm>
        </p:spPr>
        <p:txBody>
          <a:bodyPr/>
          <a:lstStyle/>
          <a:p>
            <a:r>
              <a:rPr lang="en-US" smtClean="0"/>
              <a:t>A Concurrent FIFO Queue</a:t>
            </a:r>
          </a:p>
        </p:txBody>
      </p:sp>
      <p:grpSp>
        <p:nvGrpSpPr>
          <p:cNvPr id="14339" name="Group 3"/>
          <p:cNvGrpSpPr>
            <a:grpSpLocks/>
          </p:cNvGrpSpPr>
          <p:nvPr/>
        </p:nvGrpSpPr>
        <p:grpSpPr bwMode="auto">
          <a:xfrm>
            <a:off x="1908175" y="2636838"/>
            <a:ext cx="576263" cy="706437"/>
            <a:chOff x="1029" y="2668"/>
            <a:chExt cx="363" cy="445"/>
          </a:xfrm>
        </p:grpSpPr>
        <p:grpSp>
          <p:nvGrpSpPr>
            <p:cNvPr id="14389" name="Group 4"/>
            <p:cNvGrpSpPr>
              <a:grpSpLocks/>
            </p:cNvGrpSpPr>
            <p:nvPr/>
          </p:nvGrpSpPr>
          <p:grpSpPr bwMode="auto">
            <a:xfrm>
              <a:off x="1101" y="2668"/>
              <a:ext cx="217" cy="238"/>
              <a:chOff x="1075" y="2731"/>
              <a:chExt cx="244" cy="166"/>
            </a:xfrm>
          </p:grpSpPr>
          <p:sp>
            <p:nvSpPr>
              <p:cNvPr id="14393" name="Oval 5"/>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endParaRPr lang="en-US"/>
              </a:p>
            </p:txBody>
          </p:sp>
          <p:sp>
            <p:nvSpPr>
              <p:cNvPr id="14394" name="Oval 6"/>
              <p:cNvSpPr>
                <a:spLocks noChangeArrowheads="1"/>
              </p:cNvSpPr>
              <p:nvPr/>
            </p:nvSpPr>
            <p:spPr bwMode="auto">
              <a:xfrm>
                <a:off x="1135" y="2750"/>
                <a:ext cx="158" cy="112"/>
              </a:xfrm>
              <a:prstGeom prst="ellipse">
                <a:avLst/>
              </a:prstGeom>
              <a:solidFill>
                <a:schemeClr val="bg1"/>
              </a:solidFill>
              <a:ln w="12700">
                <a:solidFill>
                  <a:schemeClr val="tx2"/>
                </a:solidFill>
                <a:round/>
                <a:headEnd/>
                <a:tailEnd/>
              </a:ln>
            </p:spPr>
            <p:txBody>
              <a:bodyPr wrap="none" anchor="ctr"/>
              <a:lstStyle/>
              <a:p>
                <a:endParaRPr lang="en-US"/>
              </a:p>
            </p:txBody>
          </p:sp>
        </p:grpSp>
        <p:sp>
          <p:nvSpPr>
            <p:cNvPr id="14390" name="Rectangle 7"/>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14391" name="Oval 8"/>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endParaRPr lang="en-US"/>
            </a:p>
          </p:txBody>
        </p:sp>
        <p:sp>
          <p:nvSpPr>
            <p:cNvPr id="14392" name="AutoShape 9"/>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endParaRPr lang="en-US"/>
            </a:p>
          </p:txBody>
        </p:sp>
      </p:grpSp>
      <p:sp>
        <p:nvSpPr>
          <p:cNvPr id="14340" name="Text Box 11"/>
          <p:cNvSpPr txBox="1">
            <a:spLocks noChangeArrowheads="1"/>
          </p:cNvSpPr>
          <p:nvPr/>
        </p:nvSpPr>
        <p:spPr bwMode="auto">
          <a:xfrm>
            <a:off x="1187450" y="3429000"/>
            <a:ext cx="1692275" cy="457200"/>
          </a:xfrm>
          <a:prstGeom prst="rect">
            <a:avLst/>
          </a:prstGeom>
          <a:noFill/>
          <a:ln w="9525">
            <a:noFill/>
            <a:miter lim="800000"/>
            <a:headEnd/>
            <a:tailEnd/>
          </a:ln>
        </p:spPr>
        <p:txBody>
          <a:bodyPr wrap="none">
            <a:spAutoFit/>
          </a:bodyPr>
          <a:lstStyle/>
          <a:p>
            <a:r>
              <a:rPr lang="en-US"/>
              <a:t>Object lock</a:t>
            </a:r>
          </a:p>
        </p:txBody>
      </p:sp>
      <p:grpSp>
        <p:nvGrpSpPr>
          <p:cNvPr id="14341" name="Group 12"/>
          <p:cNvGrpSpPr>
            <a:grpSpLocks/>
          </p:cNvGrpSpPr>
          <p:nvPr/>
        </p:nvGrpSpPr>
        <p:grpSpPr bwMode="auto">
          <a:xfrm>
            <a:off x="2555875" y="2924175"/>
            <a:ext cx="5183188" cy="2400300"/>
            <a:chOff x="1610" y="1842"/>
            <a:chExt cx="2707" cy="1424"/>
          </a:xfrm>
        </p:grpSpPr>
        <p:grpSp>
          <p:nvGrpSpPr>
            <p:cNvPr id="14352" name="Group 13"/>
            <p:cNvGrpSpPr>
              <a:grpSpLocks/>
            </p:cNvGrpSpPr>
            <p:nvPr/>
          </p:nvGrpSpPr>
          <p:grpSpPr bwMode="auto">
            <a:xfrm>
              <a:off x="2391" y="2646"/>
              <a:ext cx="463" cy="258"/>
              <a:chOff x="1488" y="1872"/>
              <a:chExt cx="672" cy="367"/>
            </a:xfrm>
          </p:grpSpPr>
          <p:sp>
            <p:nvSpPr>
              <p:cNvPr id="14386" name="Rectangle 14"/>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4387" name="Line 15"/>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4388" name="Text Box 16"/>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b</a:t>
                </a:r>
                <a:endParaRPr lang="en-US" sz="1600">
                  <a:latin typeface="Times New Roman" pitchFamily="18" charset="0"/>
                </a:endParaRPr>
              </a:p>
            </p:txBody>
          </p:sp>
        </p:grpSp>
        <p:sp>
          <p:nvSpPr>
            <p:cNvPr id="14353" name="Line 17"/>
            <p:cNvSpPr>
              <a:spLocks noChangeShapeType="1"/>
            </p:cNvSpPr>
            <p:nvPr/>
          </p:nvSpPr>
          <p:spPr bwMode="auto">
            <a:xfrm>
              <a:off x="2755" y="2781"/>
              <a:ext cx="364" cy="0"/>
            </a:xfrm>
            <a:prstGeom prst="line">
              <a:avLst/>
            </a:prstGeom>
            <a:noFill/>
            <a:ln w="28575">
              <a:solidFill>
                <a:schemeClr val="tx1"/>
              </a:solidFill>
              <a:round/>
              <a:headEnd/>
              <a:tailEnd type="triangle" w="med" len="med"/>
            </a:ln>
          </p:spPr>
          <p:txBody>
            <a:bodyPr wrap="none" anchor="ctr"/>
            <a:lstStyle/>
            <a:p>
              <a:endParaRPr lang="en-US"/>
            </a:p>
          </p:txBody>
        </p:sp>
        <p:grpSp>
          <p:nvGrpSpPr>
            <p:cNvPr id="14354" name="Group 18"/>
            <p:cNvGrpSpPr>
              <a:grpSpLocks/>
            </p:cNvGrpSpPr>
            <p:nvPr/>
          </p:nvGrpSpPr>
          <p:grpSpPr bwMode="auto">
            <a:xfrm>
              <a:off x="3110" y="2646"/>
              <a:ext cx="463" cy="258"/>
              <a:chOff x="1488" y="1872"/>
              <a:chExt cx="672" cy="367"/>
            </a:xfrm>
          </p:grpSpPr>
          <p:sp>
            <p:nvSpPr>
              <p:cNvPr id="14383" name="Rectangle 19"/>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4384" name="Line 20"/>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4385" name="Text Box 21"/>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c</a:t>
                </a:r>
                <a:endParaRPr lang="en-US" sz="1600">
                  <a:latin typeface="Times New Roman" pitchFamily="18" charset="0"/>
                </a:endParaRPr>
              </a:p>
            </p:txBody>
          </p:sp>
        </p:grpSp>
        <p:grpSp>
          <p:nvGrpSpPr>
            <p:cNvPr id="14355" name="Group 22"/>
            <p:cNvGrpSpPr>
              <a:grpSpLocks/>
            </p:cNvGrpSpPr>
            <p:nvPr/>
          </p:nvGrpSpPr>
          <p:grpSpPr bwMode="auto">
            <a:xfrm>
              <a:off x="3828" y="2646"/>
              <a:ext cx="463" cy="258"/>
              <a:chOff x="1488" y="1872"/>
              <a:chExt cx="672" cy="367"/>
            </a:xfrm>
          </p:grpSpPr>
          <p:sp>
            <p:nvSpPr>
              <p:cNvPr id="14380" name="Rectangle 23"/>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4381" name="Line 24"/>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4382" name="Text Box 25"/>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d</a:t>
                </a:r>
                <a:endParaRPr lang="en-US" sz="1600">
                  <a:latin typeface="Times New Roman" pitchFamily="18" charset="0"/>
                </a:endParaRPr>
              </a:p>
            </p:txBody>
          </p:sp>
        </p:grpSp>
        <p:sp>
          <p:nvSpPr>
            <p:cNvPr id="14356" name="Line 26"/>
            <p:cNvSpPr>
              <a:spLocks noChangeShapeType="1"/>
            </p:cNvSpPr>
            <p:nvPr/>
          </p:nvSpPr>
          <p:spPr bwMode="auto">
            <a:xfrm flipV="1">
              <a:off x="4060" y="2679"/>
              <a:ext cx="231" cy="216"/>
            </a:xfrm>
            <a:prstGeom prst="line">
              <a:avLst/>
            </a:prstGeom>
            <a:noFill/>
            <a:ln w="9525">
              <a:solidFill>
                <a:schemeClr val="tx1"/>
              </a:solidFill>
              <a:round/>
              <a:headEnd/>
              <a:tailEnd/>
            </a:ln>
          </p:spPr>
          <p:txBody>
            <a:bodyPr wrap="none" anchor="ctr"/>
            <a:lstStyle/>
            <a:p>
              <a:endParaRPr lang="en-US"/>
            </a:p>
          </p:txBody>
        </p:sp>
        <p:sp>
          <p:nvSpPr>
            <p:cNvPr id="14357" name="Text Box 27"/>
            <p:cNvSpPr txBox="1">
              <a:spLocks noChangeArrowheads="1"/>
            </p:cNvSpPr>
            <p:nvPr/>
          </p:nvSpPr>
          <p:spPr bwMode="auto">
            <a:xfrm>
              <a:off x="3734" y="1842"/>
              <a:ext cx="302" cy="218"/>
            </a:xfrm>
            <a:prstGeom prst="rect">
              <a:avLst/>
            </a:prstGeom>
            <a:noFill/>
            <a:ln w="9525">
              <a:noFill/>
              <a:miter lim="800000"/>
              <a:headEnd/>
              <a:tailEnd/>
            </a:ln>
          </p:spPr>
          <p:txBody>
            <a:bodyPr wrap="none">
              <a:spAutoFit/>
            </a:bodyPr>
            <a:lstStyle/>
            <a:p>
              <a:r>
                <a:rPr lang="en-US" sz="1800" b="1">
                  <a:latin typeface="Times New Roman" pitchFamily="18" charset="0"/>
                </a:rPr>
                <a:t>Tail</a:t>
              </a:r>
            </a:p>
          </p:txBody>
        </p:sp>
        <p:grpSp>
          <p:nvGrpSpPr>
            <p:cNvPr id="14358" name="Group 28"/>
            <p:cNvGrpSpPr>
              <a:grpSpLocks/>
            </p:cNvGrpSpPr>
            <p:nvPr/>
          </p:nvGrpSpPr>
          <p:grpSpPr bwMode="auto">
            <a:xfrm>
              <a:off x="3547" y="2294"/>
              <a:ext cx="132" cy="135"/>
              <a:chOff x="2592" y="2208"/>
              <a:chExt cx="192" cy="192"/>
            </a:xfrm>
          </p:grpSpPr>
          <p:sp>
            <p:nvSpPr>
              <p:cNvPr id="14378" name="Line 29"/>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4379" name="Line 30"/>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4359" name="Rectangle 31"/>
            <p:cNvSpPr>
              <a:spLocks noChangeArrowheads="1"/>
            </p:cNvSpPr>
            <p:nvPr/>
          </p:nvSpPr>
          <p:spPr bwMode="auto">
            <a:xfrm>
              <a:off x="3859" y="2102"/>
              <a:ext cx="187" cy="224"/>
            </a:xfrm>
            <a:prstGeom prst="rect">
              <a:avLst/>
            </a:prstGeom>
            <a:solidFill>
              <a:srgbClr val="00FFCC"/>
            </a:solidFill>
            <a:ln w="9525">
              <a:solidFill>
                <a:schemeClr val="tx1"/>
              </a:solidFill>
              <a:miter lim="800000"/>
              <a:headEnd/>
              <a:tailEnd/>
            </a:ln>
          </p:spPr>
          <p:txBody>
            <a:bodyPr wrap="none" anchor="ctr"/>
            <a:lstStyle/>
            <a:p>
              <a:pPr algn="ctr"/>
              <a:endParaRPr lang="en-US" sz="1400"/>
            </a:p>
          </p:txBody>
        </p:sp>
        <p:sp>
          <p:nvSpPr>
            <p:cNvPr id="14360" name="Text Box 32"/>
            <p:cNvSpPr txBox="1">
              <a:spLocks noChangeArrowheads="1"/>
            </p:cNvSpPr>
            <p:nvPr/>
          </p:nvSpPr>
          <p:spPr bwMode="auto">
            <a:xfrm>
              <a:off x="2151" y="1842"/>
              <a:ext cx="369" cy="218"/>
            </a:xfrm>
            <a:prstGeom prst="rect">
              <a:avLst/>
            </a:prstGeom>
            <a:noFill/>
            <a:ln w="9525">
              <a:noFill/>
              <a:miter lim="800000"/>
              <a:headEnd/>
              <a:tailEnd/>
            </a:ln>
          </p:spPr>
          <p:txBody>
            <a:bodyPr wrap="none">
              <a:spAutoFit/>
            </a:bodyPr>
            <a:lstStyle/>
            <a:p>
              <a:r>
                <a:rPr lang="en-US" sz="1800" b="1">
                  <a:latin typeface="Times New Roman" pitchFamily="18" charset="0"/>
                </a:rPr>
                <a:t>Head</a:t>
              </a:r>
            </a:p>
          </p:txBody>
        </p:sp>
        <p:sp>
          <p:nvSpPr>
            <p:cNvPr id="14361" name="Rectangle 33"/>
            <p:cNvSpPr>
              <a:spLocks noChangeArrowheads="1"/>
            </p:cNvSpPr>
            <p:nvPr/>
          </p:nvSpPr>
          <p:spPr bwMode="auto">
            <a:xfrm>
              <a:off x="2275" y="2102"/>
              <a:ext cx="187" cy="224"/>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14362" name="Freeform 34"/>
            <p:cNvSpPr>
              <a:spLocks/>
            </p:cNvSpPr>
            <p:nvPr/>
          </p:nvSpPr>
          <p:spPr bwMode="auto">
            <a:xfrm>
              <a:off x="2369" y="2261"/>
              <a:ext cx="187" cy="416"/>
            </a:xfrm>
            <a:custGeom>
              <a:avLst/>
              <a:gdLst>
                <a:gd name="T0" fmla="*/ 0 w 272"/>
                <a:gd name="T1" fmla="*/ 0 h 499"/>
                <a:gd name="T2" fmla="*/ 1 w 272"/>
                <a:gd name="T3" fmla="*/ 3 h 499"/>
                <a:gd name="T4" fmla="*/ 1 w 272"/>
                <a:gd name="T5" fmla="*/ 6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rgbClr val="FF0000"/>
              </a:solidFill>
              <a:round/>
              <a:headEnd/>
              <a:tailEnd type="triangle" w="med" len="med"/>
            </a:ln>
          </p:spPr>
          <p:txBody>
            <a:bodyPr/>
            <a:lstStyle/>
            <a:p>
              <a:endParaRPr lang="en-US"/>
            </a:p>
          </p:txBody>
        </p:sp>
        <p:grpSp>
          <p:nvGrpSpPr>
            <p:cNvPr id="14363" name="Group 35"/>
            <p:cNvGrpSpPr>
              <a:grpSpLocks/>
            </p:cNvGrpSpPr>
            <p:nvPr/>
          </p:nvGrpSpPr>
          <p:grpSpPr bwMode="auto">
            <a:xfrm>
              <a:off x="1713" y="2644"/>
              <a:ext cx="463" cy="260"/>
              <a:chOff x="1488" y="1870"/>
              <a:chExt cx="672" cy="369"/>
            </a:xfrm>
          </p:grpSpPr>
          <p:sp>
            <p:nvSpPr>
              <p:cNvPr id="14375" name="Rectangle 36"/>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4376" name="Line 37"/>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4377" name="Text Box 38"/>
              <p:cNvSpPr txBox="1">
                <a:spLocks noChangeArrowheads="1"/>
              </p:cNvSpPr>
              <p:nvPr/>
            </p:nvSpPr>
            <p:spPr bwMode="auto">
              <a:xfrm>
                <a:off x="1537" y="1870"/>
                <a:ext cx="238" cy="334"/>
              </a:xfrm>
              <a:prstGeom prst="rect">
                <a:avLst/>
              </a:prstGeom>
              <a:noFill/>
              <a:ln w="9525">
                <a:noFill/>
                <a:miter lim="800000"/>
                <a:headEnd/>
                <a:tailEnd/>
              </a:ln>
            </p:spPr>
            <p:txBody>
              <a:bodyPr>
                <a:spAutoFit/>
              </a:bodyPr>
              <a:lstStyle/>
              <a:p>
                <a:r>
                  <a:rPr lang="en-US" sz="2000" b="1">
                    <a:latin typeface="Times New Roman" pitchFamily="18" charset="0"/>
                  </a:rPr>
                  <a:t>a</a:t>
                </a:r>
                <a:endParaRPr lang="en-US" sz="1600">
                  <a:latin typeface="Times New Roman" pitchFamily="18" charset="0"/>
                </a:endParaRPr>
              </a:p>
            </p:txBody>
          </p:sp>
        </p:grpSp>
        <p:sp>
          <p:nvSpPr>
            <p:cNvPr id="14364" name="Freeform 39"/>
            <p:cNvSpPr>
              <a:spLocks/>
            </p:cNvSpPr>
            <p:nvPr/>
          </p:nvSpPr>
          <p:spPr bwMode="auto">
            <a:xfrm>
              <a:off x="1932" y="2230"/>
              <a:ext cx="374" cy="448"/>
            </a:xfrm>
            <a:custGeom>
              <a:avLst/>
              <a:gdLst>
                <a:gd name="T0" fmla="*/ 1 w 590"/>
                <a:gd name="T1" fmla="*/ 0 h 952"/>
                <a:gd name="T2" fmla="*/ 1 w 590"/>
                <a:gd name="T3" fmla="*/ 0 h 952"/>
                <a:gd name="T4" fmla="*/ 0 w 590"/>
                <a:gd name="T5" fmla="*/ 0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14365" name="Line 40"/>
            <p:cNvSpPr>
              <a:spLocks noChangeShapeType="1"/>
            </p:cNvSpPr>
            <p:nvPr/>
          </p:nvSpPr>
          <p:spPr bwMode="auto">
            <a:xfrm flipV="1">
              <a:off x="2056" y="2774"/>
              <a:ext cx="344" cy="0"/>
            </a:xfrm>
            <a:prstGeom prst="line">
              <a:avLst/>
            </a:prstGeom>
            <a:noFill/>
            <a:ln w="28575">
              <a:solidFill>
                <a:schemeClr val="tx1"/>
              </a:solidFill>
              <a:round/>
              <a:headEnd/>
              <a:tailEnd type="triangle" w="med" len="med"/>
            </a:ln>
          </p:spPr>
          <p:txBody>
            <a:bodyPr/>
            <a:lstStyle/>
            <a:p>
              <a:endParaRPr lang="en-US"/>
            </a:p>
          </p:txBody>
        </p:sp>
        <p:sp>
          <p:nvSpPr>
            <p:cNvPr id="14366" name="Line 41"/>
            <p:cNvSpPr>
              <a:spLocks noChangeShapeType="1"/>
            </p:cNvSpPr>
            <p:nvPr/>
          </p:nvSpPr>
          <p:spPr bwMode="auto">
            <a:xfrm flipV="1">
              <a:off x="3341" y="2678"/>
              <a:ext cx="232" cy="216"/>
            </a:xfrm>
            <a:prstGeom prst="line">
              <a:avLst/>
            </a:prstGeom>
            <a:noFill/>
            <a:ln w="9525">
              <a:solidFill>
                <a:schemeClr val="tx1"/>
              </a:solidFill>
              <a:round/>
              <a:headEnd/>
              <a:tailEnd/>
            </a:ln>
          </p:spPr>
          <p:txBody>
            <a:bodyPr wrap="none" anchor="ctr"/>
            <a:lstStyle/>
            <a:p>
              <a:endParaRPr lang="en-US"/>
            </a:p>
          </p:txBody>
        </p:sp>
        <p:sp>
          <p:nvSpPr>
            <p:cNvPr id="14367" name="Freeform 42"/>
            <p:cNvSpPr>
              <a:spLocks/>
            </p:cNvSpPr>
            <p:nvPr/>
          </p:nvSpPr>
          <p:spPr bwMode="auto">
            <a:xfrm>
              <a:off x="3953" y="2230"/>
              <a:ext cx="31" cy="447"/>
            </a:xfrm>
            <a:custGeom>
              <a:avLst/>
              <a:gdLst>
                <a:gd name="T0" fmla="*/ 0 w 272"/>
                <a:gd name="T1" fmla="*/ 0 h 908"/>
                <a:gd name="T2" fmla="*/ 0 w 272"/>
                <a:gd name="T3" fmla="*/ 0 h 908"/>
                <a:gd name="T4" fmla="*/ 0 w 272"/>
                <a:gd name="T5" fmla="*/ 0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14368" name="Freeform 43"/>
            <p:cNvSpPr>
              <a:spLocks/>
            </p:cNvSpPr>
            <p:nvPr/>
          </p:nvSpPr>
          <p:spPr bwMode="auto">
            <a:xfrm>
              <a:off x="3453" y="2230"/>
              <a:ext cx="469" cy="448"/>
            </a:xfrm>
            <a:custGeom>
              <a:avLst/>
              <a:gdLst>
                <a:gd name="T0" fmla="*/ 0 w 1134"/>
                <a:gd name="T1" fmla="*/ 0 h 726"/>
                <a:gd name="T2" fmla="*/ 0 w 1134"/>
                <a:gd name="T3" fmla="*/ 1 h 726"/>
                <a:gd name="T4" fmla="*/ 0 w 1134"/>
                <a:gd name="T5" fmla="*/ 1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grpSp>
          <p:nvGrpSpPr>
            <p:cNvPr id="14369" name="Group 44"/>
            <p:cNvGrpSpPr>
              <a:grpSpLocks/>
            </p:cNvGrpSpPr>
            <p:nvPr/>
          </p:nvGrpSpPr>
          <p:grpSpPr bwMode="auto">
            <a:xfrm>
              <a:off x="1954" y="2357"/>
              <a:ext cx="132" cy="136"/>
              <a:chOff x="2592" y="2208"/>
              <a:chExt cx="192" cy="192"/>
            </a:xfrm>
          </p:grpSpPr>
          <p:sp>
            <p:nvSpPr>
              <p:cNvPr id="14373" name="Line 45"/>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4374" name="Line 46"/>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4370" name="Line 47"/>
            <p:cNvSpPr>
              <a:spLocks noChangeShapeType="1"/>
            </p:cNvSpPr>
            <p:nvPr/>
          </p:nvSpPr>
          <p:spPr bwMode="auto">
            <a:xfrm>
              <a:off x="3453" y="2805"/>
              <a:ext cx="364" cy="0"/>
            </a:xfrm>
            <a:prstGeom prst="line">
              <a:avLst/>
            </a:prstGeom>
            <a:noFill/>
            <a:ln w="28575">
              <a:solidFill>
                <a:srgbClr val="FF0000"/>
              </a:solidFill>
              <a:round/>
              <a:headEnd/>
              <a:tailEnd type="triangle" w="med" len="med"/>
            </a:ln>
          </p:spPr>
          <p:txBody>
            <a:bodyPr wrap="none" anchor="ctr"/>
            <a:lstStyle/>
            <a:p>
              <a:endParaRPr lang="en-US"/>
            </a:p>
          </p:txBody>
        </p:sp>
        <p:sp>
          <p:nvSpPr>
            <p:cNvPr id="14371" name="Text Box 48"/>
            <p:cNvSpPr txBox="1">
              <a:spLocks noChangeArrowheads="1"/>
            </p:cNvSpPr>
            <p:nvPr/>
          </p:nvSpPr>
          <p:spPr bwMode="auto">
            <a:xfrm>
              <a:off x="1610" y="3066"/>
              <a:ext cx="1181" cy="200"/>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P:</a:t>
              </a:r>
              <a:r>
                <a:rPr lang="en-US" sz="1600" b="1">
                  <a:latin typeface="Courier" pitchFamily="49" charset="0"/>
                </a:rPr>
                <a:t> Dequeue() </a:t>
              </a:r>
              <a:r>
                <a:rPr lang="en-US" sz="1600" b="1">
                  <a:latin typeface="Courier" pitchFamily="49" charset="0"/>
                  <a:sym typeface="Wingdings" pitchFamily="2" charset="2"/>
                </a:rPr>
                <a:t>=&gt; a</a:t>
              </a:r>
              <a:endParaRPr lang="en-US" sz="1600" b="1">
                <a:latin typeface="Courier" pitchFamily="49" charset="0"/>
              </a:endParaRPr>
            </a:p>
          </p:txBody>
        </p:sp>
        <p:sp>
          <p:nvSpPr>
            <p:cNvPr id="14372" name="Text Box 49"/>
            <p:cNvSpPr txBox="1">
              <a:spLocks noChangeArrowheads="1"/>
            </p:cNvSpPr>
            <p:nvPr/>
          </p:nvSpPr>
          <p:spPr bwMode="auto">
            <a:xfrm>
              <a:off x="3391" y="3064"/>
              <a:ext cx="926" cy="199"/>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Q:</a:t>
              </a:r>
              <a:r>
                <a:rPr lang="en-US" sz="1600" b="1">
                  <a:latin typeface="Courier" pitchFamily="49" charset="0"/>
                </a:rPr>
                <a:t> Enqueue(d)</a:t>
              </a:r>
            </a:p>
          </p:txBody>
        </p:sp>
      </p:grpSp>
      <p:grpSp>
        <p:nvGrpSpPr>
          <p:cNvPr id="11" name="Group 50"/>
          <p:cNvGrpSpPr>
            <a:grpSpLocks/>
          </p:cNvGrpSpPr>
          <p:nvPr/>
        </p:nvGrpSpPr>
        <p:grpSpPr bwMode="auto">
          <a:xfrm>
            <a:off x="1979613" y="2060575"/>
            <a:ext cx="490537" cy="700088"/>
            <a:chOff x="2160" y="1548"/>
            <a:chExt cx="309" cy="441"/>
          </a:xfrm>
        </p:grpSpPr>
        <p:sp>
          <p:nvSpPr>
            <p:cNvPr id="14345" name="Freeform 51"/>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4346" name="Freeform 52"/>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4347" name="Freeform 53"/>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4348" name="Freeform 54"/>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4349" name="Freeform 55"/>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4350" name="Freeform 56"/>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4351" name="Freeform 57"/>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sp>
        <p:nvSpPr>
          <p:cNvPr id="14343" name="Text Box 43"/>
          <p:cNvSpPr txBox="1">
            <a:spLocks noChangeArrowheads="1"/>
          </p:cNvSpPr>
          <p:nvPr/>
        </p:nvSpPr>
        <p:spPr bwMode="auto">
          <a:xfrm>
            <a:off x="2714625" y="1857375"/>
            <a:ext cx="5099050" cy="461963"/>
          </a:xfrm>
          <a:prstGeom prst="rect">
            <a:avLst/>
          </a:prstGeom>
          <a:noFill/>
          <a:ln w="9525">
            <a:noFill/>
            <a:miter lim="800000"/>
            <a:headEnd/>
            <a:tailEnd/>
          </a:ln>
        </p:spPr>
        <p:txBody>
          <a:bodyPr>
            <a:spAutoFit/>
          </a:bodyPr>
          <a:lstStyle/>
          <a:p>
            <a:r>
              <a:rPr lang="en-US">
                <a:solidFill>
                  <a:schemeClr val="accent2"/>
                </a:solidFill>
              </a:rPr>
              <a:t>Simple Code, </a:t>
            </a:r>
            <a:r>
              <a:rPr lang="en-US"/>
              <a:t>easy to prove correct</a:t>
            </a:r>
          </a:p>
        </p:txBody>
      </p:sp>
      <p:sp>
        <p:nvSpPr>
          <p:cNvPr id="14344" name="Text Box 49"/>
          <p:cNvSpPr txBox="1">
            <a:spLocks noChangeArrowheads="1"/>
          </p:cNvSpPr>
          <p:nvPr/>
        </p:nvSpPr>
        <p:spPr bwMode="auto">
          <a:xfrm>
            <a:off x="1714500" y="5715000"/>
            <a:ext cx="5254625" cy="461963"/>
          </a:xfrm>
          <a:prstGeom prst="rect">
            <a:avLst/>
          </a:prstGeom>
          <a:noFill/>
          <a:ln w="9525">
            <a:noFill/>
            <a:miter lim="800000"/>
            <a:headEnd/>
            <a:tailEnd/>
          </a:ln>
        </p:spPr>
        <p:txBody>
          <a:bodyPr wrap="none">
            <a:spAutoFit/>
          </a:bodyPr>
          <a:lstStyle/>
          <a:p>
            <a:r>
              <a:rPr lang="en-US">
                <a:solidFill>
                  <a:srgbClr val="FF0000"/>
                </a:solidFill>
              </a:rPr>
              <a:t>Contention</a:t>
            </a:r>
            <a:r>
              <a:rPr lang="en-US"/>
              <a:t> and </a:t>
            </a:r>
            <a:r>
              <a:rPr lang="en-US">
                <a:solidFill>
                  <a:srgbClr val="FF0000"/>
                </a:solidFill>
              </a:rPr>
              <a:t>sequential bottleneck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404813"/>
            <a:ext cx="7772400" cy="1143000"/>
          </a:xfrm>
        </p:spPr>
        <p:txBody>
          <a:bodyPr/>
          <a:lstStyle/>
          <a:p>
            <a:r>
              <a:rPr lang="en-US" smtClean="0"/>
              <a:t>Fine Grain Locks</a:t>
            </a:r>
          </a:p>
        </p:txBody>
      </p:sp>
      <p:grpSp>
        <p:nvGrpSpPr>
          <p:cNvPr id="15363" name="Group 3"/>
          <p:cNvGrpSpPr>
            <a:grpSpLocks/>
          </p:cNvGrpSpPr>
          <p:nvPr/>
        </p:nvGrpSpPr>
        <p:grpSpPr bwMode="auto">
          <a:xfrm>
            <a:off x="3429000" y="3225800"/>
            <a:ext cx="360363" cy="490538"/>
            <a:chOff x="1029" y="2668"/>
            <a:chExt cx="363" cy="445"/>
          </a:xfrm>
        </p:grpSpPr>
        <p:grpSp>
          <p:nvGrpSpPr>
            <p:cNvPr id="15425" name="Group 4"/>
            <p:cNvGrpSpPr>
              <a:grpSpLocks/>
            </p:cNvGrpSpPr>
            <p:nvPr/>
          </p:nvGrpSpPr>
          <p:grpSpPr bwMode="auto">
            <a:xfrm>
              <a:off x="1101" y="2668"/>
              <a:ext cx="217" cy="238"/>
              <a:chOff x="1075" y="2731"/>
              <a:chExt cx="244" cy="166"/>
            </a:xfrm>
          </p:grpSpPr>
          <p:sp>
            <p:nvSpPr>
              <p:cNvPr id="15429" name="Oval 5"/>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endParaRPr lang="en-US"/>
              </a:p>
            </p:txBody>
          </p:sp>
          <p:sp>
            <p:nvSpPr>
              <p:cNvPr id="15430" name="Oval 6"/>
              <p:cNvSpPr>
                <a:spLocks noChangeArrowheads="1"/>
              </p:cNvSpPr>
              <p:nvPr/>
            </p:nvSpPr>
            <p:spPr bwMode="auto">
              <a:xfrm>
                <a:off x="1135" y="2750"/>
                <a:ext cx="158" cy="112"/>
              </a:xfrm>
              <a:prstGeom prst="ellipse">
                <a:avLst/>
              </a:prstGeom>
              <a:solidFill>
                <a:schemeClr val="bg1"/>
              </a:solidFill>
              <a:ln w="12700">
                <a:solidFill>
                  <a:schemeClr val="tx2"/>
                </a:solidFill>
                <a:round/>
                <a:headEnd/>
                <a:tailEnd/>
              </a:ln>
            </p:spPr>
            <p:txBody>
              <a:bodyPr wrap="none" anchor="ctr"/>
              <a:lstStyle/>
              <a:p>
                <a:endParaRPr lang="en-US"/>
              </a:p>
            </p:txBody>
          </p:sp>
        </p:grpSp>
        <p:sp>
          <p:nvSpPr>
            <p:cNvPr id="15426" name="Rectangle 7"/>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15427" name="Oval 8"/>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endParaRPr lang="en-US"/>
            </a:p>
          </p:txBody>
        </p:sp>
        <p:sp>
          <p:nvSpPr>
            <p:cNvPr id="15428" name="AutoShape 9"/>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endParaRPr lang="en-US"/>
            </a:p>
          </p:txBody>
        </p:sp>
      </p:grpSp>
      <p:sp>
        <p:nvSpPr>
          <p:cNvPr id="15364" name="Text Box 10"/>
          <p:cNvSpPr txBox="1">
            <a:spLocks noChangeArrowheads="1"/>
          </p:cNvSpPr>
          <p:nvPr/>
        </p:nvSpPr>
        <p:spPr bwMode="auto">
          <a:xfrm>
            <a:off x="2987675" y="1844675"/>
            <a:ext cx="3960813" cy="457200"/>
          </a:xfrm>
          <a:prstGeom prst="rect">
            <a:avLst/>
          </a:prstGeom>
          <a:noFill/>
          <a:ln w="9525">
            <a:noFill/>
            <a:miter lim="800000"/>
            <a:headEnd/>
            <a:tailEnd/>
          </a:ln>
        </p:spPr>
        <p:txBody>
          <a:bodyPr>
            <a:spAutoFit/>
          </a:bodyPr>
          <a:lstStyle/>
          <a:p>
            <a:endParaRPr lang="en-US" b="1">
              <a:latin typeface="Courier" pitchFamily="49" charset="0"/>
            </a:endParaRPr>
          </a:p>
        </p:txBody>
      </p:sp>
      <p:grpSp>
        <p:nvGrpSpPr>
          <p:cNvPr id="15365" name="Group 11"/>
          <p:cNvGrpSpPr>
            <a:grpSpLocks/>
          </p:cNvGrpSpPr>
          <p:nvPr/>
        </p:nvGrpSpPr>
        <p:grpSpPr bwMode="auto">
          <a:xfrm>
            <a:off x="3700463" y="4292600"/>
            <a:ext cx="885825" cy="434975"/>
            <a:chOff x="1488" y="1872"/>
            <a:chExt cx="672" cy="367"/>
          </a:xfrm>
        </p:grpSpPr>
        <p:sp>
          <p:nvSpPr>
            <p:cNvPr id="15422" name="Rectangle 12"/>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5423" name="Line 13"/>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5424" name="Text Box 14"/>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b</a:t>
              </a:r>
              <a:endParaRPr lang="en-US" sz="1600">
                <a:latin typeface="Times New Roman" pitchFamily="18" charset="0"/>
              </a:endParaRPr>
            </a:p>
          </p:txBody>
        </p:sp>
      </p:grpSp>
      <p:sp>
        <p:nvSpPr>
          <p:cNvPr id="15366" name="Line 15"/>
          <p:cNvSpPr>
            <a:spLocks noChangeShapeType="1"/>
          </p:cNvSpPr>
          <p:nvPr/>
        </p:nvSpPr>
        <p:spPr bwMode="auto">
          <a:xfrm>
            <a:off x="4397375" y="4519613"/>
            <a:ext cx="696913" cy="0"/>
          </a:xfrm>
          <a:prstGeom prst="line">
            <a:avLst/>
          </a:prstGeom>
          <a:noFill/>
          <a:ln w="28575">
            <a:solidFill>
              <a:schemeClr val="tx1"/>
            </a:solidFill>
            <a:round/>
            <a:headEnd/>
            <a:tailEnd type="triangle" w="med" len="med"/>
          </a:ln>
        </p:spPr>
        <p:txBody>
          <a:bodyPr wrap="none" anchor="ctr"/>
          <a:lstStyle/>
          <a:p>
            <a:endParaRPr lang="en-US"/>
          </a:p>
        </p:txBody>
      </p:sp>
      <p:grpSp>
        <p:nvGrpSpPr>
          <p:cNvPr id="15367" name="Group 16"/>
          <p:cNvGrpSpPr>
            <a:grpSpLocks/>
          </p:cNvGrpSpPr>
          <p:nvPr/>
        </p:nvGrpSpPr>
        <p:grpSpPr bwMode="auto">
          <a:xfrm>
            <a:off x="5076825" y="4292600"/>
            <a:ext cx="887413" cy="434975"/>
            <a:chOff x="1488" y="1872"/>
            <a:chExt cx="672" cy="367"/>
          </a:xfrm>
        </p:grpSpPr>
        <p:sp>
          <p:nvSpPr>
            <p:cNvPr id="15419" name="Rectangle 17"/>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5420" name="Line 18"/>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5421" name="Text Box 19"/>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c</a:t>
              </a:r>
              <a:endParaRPr lang="en-US" sz="1600">
                <a:latin typeface="Times New Roman" pitchFamily="18" charset="0"/>
              </a:endParaRPr>
            </a:p>
          </p:txBody>
        </p:sp>
      </p:grpSp>
      <p:grpSp>
        <p:nvGrpSpPr>
          <p:cNvPr id="15368" name="Group 20"/>
          <p:cNvGrpSpPr>
            <a:grpSpLocks/>
          </p:cNvGrpSpPr>
          <p:nvPr/>
        </p:nvGrpSpPr>
        <p:grpSpPr bwMode="auto">
          <a:xfrm>
            <a:off x="6451600" y="4292600"/>
            <a:ext cx="887413" cy="434975"/>
            <a:chOff x="1488" y="1872"/>
            <a:chExt cx="672" cy="367"/>
          </a:xfrm>
        </p:grpSpPr>
        <p:sp>
          <p:nvSpPr>
            <p:cNvPr id="15416" name="Rectangle 21"/>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5417" name="Line 22"/>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5418" name="Text Box 23"/>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d</a:t>
              </a:r>
              <a:endParaRPr lang="en-US" sz="1600">
                <a:latin typeface="Times New Roman" pitchFamily="18" charset="0"/>
              </a:endParaRPr>
            </a:p>
          </p:txBody>
        </p:sp>
      </p:grpSp>
      <p:sp>
        <p:nvSpPr>
          <p:cNvPr id="15369" name="Line 24"/>
          <p:cNvSpPr>
            <a:spLocks noChangeShapeType="1"/>
          </p:cNvSpPr>
          <p:nvPr/>
        </p:nvSpPr>
        <p:spPr bwMode="auto">
          <a:xfrm flipV="1">
            <a:off x="6896100" y="4348163"/>
            <a:ext cx="442913" cy="363537"/>
          </a:xfrm>
          <a:prstGeom prst="line">
            <a:avLst/>
          </a:prstGeom>
          <a:noFill/>
          <a:ln w="9525">
            <a:solidFill>
              <a:schemeClr val="tx1"/>
            </a:solidFill>
            <a:round/>
            <a:headEnd/>
            <a:tailEnd/>
          </a:ln>
        </p:spPr>
        <p:txBody>
          <a:bodyPr wrap="none" anchor="ctr"/>
          <a:lstStyle/>
          <a:p>
            <a:endParaRPr lang="en-US"/>
          </a:p>
        </p:txBody>
      </p:sp>
      <p:sp>
        <p:nvSpPr>
          <p:cNvPr id="15370" name="Text Box 25"/>
          <p:cNvSpPr txBox="1">
            <a:spLocks noChangeArrowheads="1"/>
          </p:cNvSpPr>
          <p:nvPr/>
        </p:nvSpPr>
        <p:spPr bwMode="auto">
          <a:xfrm>
            <a:off x="5876925" y="3009900"/>
            <a:ext cx="577850" cy="366713"/>
          </a:xfrm>
          <a:prstGeom prst="rect">
            <a:avLst/>
          </a:prstGeom>
          <a:noFill/>
          <a:ln w="9525">
            <a:noFill/>
            <a:miter lim="800000"/>
            <a:headEnd/>
            <a:tailEnd/>
          </a:ln>
        </p:spPr>
        <p:txBody>
          <a:bodyPr wrap="none">
            <a:spAutoFit/>
          </a:bodyPr>
          <a:lstStyle/>
          <a:p>
            <a:r>
              <a:rPr lang="en-US" sz="1800" b="1">
                <a:latin typeface="Times New Roman" pitchFamily="18" charset="0"/>
              </a:rPr>
              <a:t>Tail</a:t>
            </a:r>
          </a:p>
        </p:txBody>
      </p:sp>
      <p:sp>
        <p:nvSpPr>
          <p:cNvPr id="15371" name="Text Box 26"/>
          <p:cNvSpPr txBox="1">
            <a:spLocks noChangeArrowheads="1"/>
          </p:cNvSpPr>
          <p:nvPr/>
        </p:nvSpPr>
        <p:spPr bwMode="auto">
          <a:xfrm>
            <a:off x="2636838" y="3009900"/>
            <a:ext cx="706437" cy="366713"/>
          </a:xfrm>
          <a:prstGeom prst="rect">
            <a:avLst/>
          </a:prstGeom>
          <a:noFill/>
          <a:ln w="9525">
            <a:noFill/>
            <a:miter lim="800000"/>
            <a:headEnd/>
            <a:tailEnd/>
          </a:ln>
        </p:spPr>
        <p:txBody>
          <a:bodyPr wrap="none">
            <a:spAutoFit/>
          </a:bodyPr>
          <a:lstStyle/>
          <a:p>
            <a:r>
              <a:rPr lang="en-US" sz="1800" b="1">
                <a:latin typeface="Times New Roman" pitchFamily="18" charset="0"/>
              </a:rPr>
              <a:t>Head</a:t>
            </a:r>
          </a:p>
        </p:txBody>
      </p:sp>
      <p:sp>
        <p:nvSpPr>
          <p:cNvPr id="15372" name="Freeform 27"/>
          <p:cNvSpPr>
            <a:spLocks/>
          </p:cNvSpPr>
          <p:nvPr/>
        </p:nvSpPr>
        <p:spPr bwMode="auto">
          <a:xfrm>
            <a:off x="3657600" y="3643313"/>
            <a:ext cx="358775" cy="70167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rgbClr val="FF0000"/>
            </a:solidFill>
            <a:round/>
            <a:headEnd/>
            <a:tailEnd type="triangle" w="med" len="med"/>
          </a:ln>
        </p:spPr>
        <p:txBody>
          <a:bodyPr/>
          <a:lstStyle/>
          <a:p>
            <a:endParaRPr lang="en-US"/>
          </a:p>
        </p:txBody>
      </p:sp>
      <p:grpSp>
        <p:nvGrpSpPr>
          <p:cNvPr id="15373" name="Group 28"/>
          <p:cNvGrpSpPr>
            <a:grpSpLocks/>
          </p:cNvGrpSpPr>
          <p:nvPr/>
        </p:nvGrpSpPr>
        <p:grpSpPr bwMode="auto">
          <a:xfrm>
            <a:off x="2401888" y="4289425"/>
            <a:ext cx="887412" cy="438150"/>
            <a:chOff x="1488" y="1870"/>
            <a:chExt cx="672" cy="369"/>
          </a:xfrm>
        </p:grpSpPr>
        <p:sp>
          <p:nvSpPr>
            <p:cNvPr id="15413" name="Rectangle 29"/>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5414" name="Line 30"/>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5415" name="Text Box 31"/>
            <p:cNvSpPr txBox="1">
              <a:spLocks noChangeArrowheads="1"/>
            </p:cNvSpPr>
            <p:nvPr/>
          </p:nvSpPr>
          <p:spPr bwMode="auto">
            <a:xfrm>
              <a:off x="1537" y="1870"/>
              <a:ext cx="238" cy="334"/>
            </a:xfrm>
            <a:prstGeom prst="rect">
              <a:avLst/>
            </a:prstGeom>
            <a:noFill/>
            <a:ln w="9525">
              <a:noFill/>
              <a:miter lim="800000"/>
              <a:headEnd/>
              <a:tailEnd/>
            </a:ln>
          </p:spPr>
          <p:txBody>
            <a:bodyPr>
              <a:spAutoFit/>
            </a:bodyPr>
            <a:lstStyle/>
            <a:p>
              <a:r>
                <a:rPr lang="en-US" sz="2000" b="1">
                  <a:latin typeface="Times New Roman" pitchFamily="18" charset="0"/>
                </a:rPr>
                <a:t>a</a:t>
              </a:r>
              <a:endParaRPr lang="en-US" sz="1600">
                <a:latin typeface="Times New Roman" pitchFamily="18" charset="0"/>
              </a:endParaRPr>
            </a:p>
          </p:txBody>
        </p:sp>
      </p:grpSp>
      <p:sp>
        <p:nvSpPr>
          <p:cNvPr id="15374" name="Freeform 32"/>
          <p:cNvSpPr>
            <a:spLocks/>
          </p:cNvSpPr>
          <p:nvPr/>
        </p:nvSpPr>
        <p:spPr bwMode="auto">
          <a:xfrm>
            <a:off x="2820988" y="3590925"/>
            <a:ext cx="715962" cy="755650"/>
          </a:xfrm>
          <a:custGeom>
            <a:avLst/>
            <a:gdLst>
              <a:gd name="T0" fmla="*/ 2147483647 w 590"/>
              <a:gd name="T1" fmla="*/ 0 h 952"/>
              <a:gd name="T2" fmla="*/ 2147483647 w 590"/>
              <a:gd name="T3" fmla="*/ 2147483647 h 952"/>
              <a:gd name="T4" fmla="*/ 0 w 590"/>
              <a:gd name="T5" fmla="*/ 2147483647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15375" name="Line 33"/>
          <p:cNvSpPr>
            <a:spLocks noChangeShapeType="1"/>
          </p:cNvSpPr>
          <p:nvPr/>
        </p:nvSpPr>
        <p:spPr bwMode="auto">
          <a:xfrm flipV="1">
            <a:off x="3059113" y="4508500"/>
            <a:ext cx="658812" cy="0"/>
          </a:xfrm>
          <a:prstGeom prst="line">
            <a:avLst/>
          </a:prstGeom>
          <a:noFill/>
          <a:ln w="28575">
            <a:solidFill>
              <a:schemeClr val="tx1"/>
            </a:solidFill>
            <a:round/>
            <a:headEnd/>
            <a:tailEnd type="triangle" w="med" len="med"/>
          </a:ln>
        </p:spPr>
        <p:txBody>
          <a:bodyPr/>
          <a:lstStyle/>
          <a:p>
            <a:endParaRPr lang="en-US"/>
          </a:p>
        </p:txBody>
      </p:sp>
      <p:sp>
        <p:nvSpPr>
          <p:cNvPr id="15376" name="Line 34"/>
          <p:cNvSpPr>
            <a:spLocks noChangeShapeType="1"/>
          </p:cNvSpPr>
          <p:nvPr/>
        </p:nvSpPr>
        <p:spPr bwMode="auto">
          <a:xfrm flipV="1">
            <a:off x="5519738" y="4346575"/>
            <a:ext cx="444500" cy="363538"/>
          </a:xfrm>
          <a:prstGeom prst="line">
            <a:avLst/>
          </a:prstGeom>
          <a:noFill/>
          <a:ln w="9525">
            <a:solidFill>
              <a:schemeClr val="tx1"/>
            </a:solidFill>
            <a:round/>
            <a:headEnd/>
            <a:tailEnd/>
          </a:ln>
        </p:spPr>
        <p:txBody>
          <a:bodyPr wrap="none" anchor="ctr"/>
          <a:lstStyle/>
          <a:p>
            <a:endParaRPr lang="en-US"/>
          </a:p>
        </p:txBody>
      </p:sp>
      <p:grpSp>
        <p:nvGrpSpPr>
          <p:cNvPr id="15377" name="Group 35"/>
          <p:cNvGrpSpPr>
            <a:grpSpLocks/>
          </p:cNvGrpSpPr>
          <p:nvPr/>
        </p:nvGrpSpPr>
        <p:grpSpPr bwMode="auto">
          <a:xfrm>
            <a:off x="2863850" y="3789363"/>
            <a:ext cx="195263" cy="244475"/>
            <a:chOff x="2592" y="2208"/>
            <a:chExt cx="192" cy="192"/>
          </a:xfrm>
        </p:grpSpPr>
        <p:sp>
          <p:nvSpPr>
            <p:cNvPr id="15411" name="Line 36"/>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5412" name="Line 37"/>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5378" name="Line 38"/>
          <p:cNvSpPr>
            <a:spLocks noChangeShapeType="1"/>
          </p:cNvSpPr>
          <p:nvPr/>
        </p:nvSpPr>
        <p:spPr bwMode="auto">
          <a:xfrm>
            <a:off x="5734050" y="4560888"/>
            <a:ext cx="696913" cy="0"/>
          </a:xfrm>
          <a:prstGeom prst="line">
            <a:avLst/>
          </a:prstGeom>
          <a:noFill/>
          <a:ln w="28575">
            <a:solidFill>
              <a:srgbClr val="FF0000"/>
            </a:solidFill>
            <a:round/>
            <a:headEnd/>
            <a:tailEnd type="triangle" w="med" len="med"/>
          </a:ln>
        </p:spPr>
        <p:txBody>
          <a:bodyPr wrap="none" anchor="ctr"/>
          <a:lstStyle/>
          <a:p>
            <a:endParaRPr lang="en-US"/>
          </a:p>
        </p:txBody>
      </p:sp>
      <p:sp>
        <p:nvSpPr>
          <p:cNvPr id="15379" name="Text Box 39"/>
          <p:cNvSpPr txBox="1">
            <a:spLocks noChangeArrowheads="1"/>
          </p:cNvSpPr>
          <p:nvPr/>
        </p:nvSpPr>
        <p:spPr bwMode="auto">
          <a:xfrm>
            <a:off x="2205038" y="5000625"/>
            <a:ext cx="2260600" cy="336550"/>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P:</a:t>
            </a:r>
            <a:r>
              <a:rPr lang="en-US" sz="1600" b="1">
                <a:latin typeface="Courier" pitchFamily="49" charset="0"/>
              </a:rPr>
              <a:t> Dequeue() </a:t>
            </a:r>
            <a:r>
              <a:rPr lang="en-US" sz="1600" b="1">
                <a:latin typeface="Courier" pitchFamily="49" charset="0"/>
                <a:sym typeface="Wingdings" pitchFamily="2" charset="2"/>
              </a:rPr>
              <a:t>=&gt; a</a:t>
            </a:r>
            <a:endParaRPr lang="en-US" sz="1600" b="1">
              <a:latin typeface="Courier" pitchFamily="49" charset="0"/>
            </a:endParaRPr>
          </a:p>
        </p:txBody>
      </p:sp>
      <p:sp>
        <p:nvSpPr>
          <p:cNvPr id="15380" name="Text Box 40"/>
          <p:cNvSpPr txBox="1">
            <a:spLocks noChangeArrowheads="1"/>
          </p:cNvSpPr>
          <p:nvPr/>
        </p:nvSpPr>
        <p:spPr bwMode="auto">
          <a:xfrm>
            <a:off x="5614988" y="4997450"/>
            <a:ext cx="1773237" cy="334963"/>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Q:</a:t>
            </a:r>
            <a:r>
              <a:rPr lang="en-US" sz="1600" b="1">
                <a:latin typeface="Courier" pitchFamily="49" charset="0"/>
              </a:rPr>
              <a:t> Enqueue(d)</a:t>
            </a:r>
          </a:p>
        </p:txBody>
      </p:sp>
      <p:grpSp>
        <p:nvGrpSpPr>
          <p:cNvPr id="15381" name="Group 41"/>
          <p:cNvGrpSpPr>
            <a:grpSpLocks/>
          </p:cNvGrpSpPr>
          <p:nvPr/>
        </p:nvGrpSpPr>
        <p:grpSpPr bwMode="auto">
          <a:xfrm>
            <a:off x="3500438" y="2794000"/>
            <a:ext cx="288925" cy="484188"/>
            <a:chOff x="2160" y="1548"/>
            <a:chExt cx="309" cy="441"/>
          </a:xfrm>
        </p:grpSpPr>
        <p:sp>
          <p:nvSpPr>
            <p:cNvPr id="15404" name="Freeform 4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5405" name="Freeform 4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5406" name="Freeform 4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5407" name="Freeform 4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5408" name="Freeform 4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5409" name="Freeform 47"/>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5410" name="Freeform 4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15382" name="Group 49"/>
          <p:cNvGrpSpPr>
            <a:grpSpLocks/>
          </p:cNvGrpSpPr>
          <p:nvPr/>
        </p:nvGrpSpPr>
        <p:grpSpPr bwMode="auto">
          <a:xfrm>
            <a:off x="6453188" y="3225800"/>
            <a:ext cx="360362" cy="490538"/>
            <a:chOff x="1029" y="2668"/>
            <a:chExt cx="363" cy="445"/>
          </a:xfrm>
        </p:grpSpPr>
        <p:grpSp>
          <p:nvGrpSpPr>
            <p:cNvPr id="15398" name="Group 50"/>
            <p:cNvGrpSpPr>
              <a:grpSpLocks/>
            </p:cNvGrpSpPr>
            <p:nvPr/>
          </p:nvGrpSpPr>
          <p:grpSpPr bwMode="auto">
            <a:xfrm>
              <a:off x="1101" y="2668"/>
              <a:ext cx="217" cy="238"/>
              <a:chOff x="1075" y="2731"/>
              <a:chExt cx="244" cy="166"/>
            </a:xfrm>
          </p:grpSpPr>
          <p:sp>
            <p:nvSpPr>
              <p:cNvPr id="15402" name="Oval 51"/>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endParaRPr lang="en-US"/>
              </a:p>
            </p:txBody>
          </p:sp>
          <p:sp>
            <p:nvSpPr>
              <p:cNvPr id="15403" name="Oval 52"/>
              <p:cNvSpPr>
                <a:spLocks noChangeArrowheads="1"/>
              </p:cNvSpPr>
              <p:nvPr/>
            </p:nvSpPr>
            <p:spPr bwMode="auto">
              <a:xfrm>
                <a:off x="1135" y="2750"/>
                <a:ext cx="158" cy="112"/>
              </a:xfrm>
              <a:prstGeom prst="ellipse">
                <a:avLst/>
              </a:prstGeom>
              <a:solidFill>
                <a:schemeClr val="bg1"/>
              </a:solidFill>
              <a:ln w="12700">
                <a:solidFill>
                  <a:schemeClr val="tx2"/>
                </a:solidFill>
                <a:round/>
                <a:headEnd/>
                <a:tailEnd/>
              </a:ln>
            </p:spPr>
            <p:txBody>
              <a:bodyPr wrap="none" anchor="ctr"/>
              <a:lstStyle/>
              <a:p>
                <a:endParaRPr lang="en-US"/>
              </a:p>
            </p:txBody>
          </p:sp>
        </p:grpSp>
        <p:sp>
          <p:nvSpPr>
            <p:cNvPr id="15399" name="Rectangle 53"/>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15400" name="Oval 54"/>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endParaRPr lang="en-US"/>
            </a:p>
          </p:txBody>
        </p:sp>
        <p:sp>
          <p:nvSpPr>
            <p:cNvPr id="15401" name="AutoShape 55"/>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endParaRPr lang="en-US"/>
            </a:p>
          </p:txBody>
        </p:sp>
      </p:grpSp>
      <p:grpSp>
        <p:nvGrpSpPr>
          <p:cNvPr id="15383" name="Group 56"/>
          <p:cNvGrpSpPr>
            <a:grpSpLocks/>
          </p:cNvGrpSpPr>
          <p:nvPr/>
        </p:nvGrpSpPr>
        <p:grpSpPr bwMode="auto">
          <a:xfrm>
            <a:off x="6526213" y="2794000"/>
            <a:ext cx="287337" cy="484188"/>
            <a:chOff x="2160" y="1548"/>
            <a:chExt cx="309" cy="441"/>
          </a:xfrm>
        </p:grpSpPr>
        <p:sp>
          <p:nvSpPr>
            <p:cNvPr id="15391" name="Freeform 57"/>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5392" name="Freeform 58"/>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5393" name="Freeform 59"/>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5394" name="Freeform 60"/>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5395" name="Freeform 61"/>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5396" name="Freeform 62"/>
            <p:cNvSpPr>
              <a:spLocks/>
            </p:cNvSpPr>
            <p:nvPr/>
          </p:nvSpPr>
          <p:spPr bwMode="auto">
            <a:xfrm>
              <a:off x="2251" y="159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5397" name="Freeform 63"/>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sp>
        <p:nvSpPr>
          <p:cNvPr id="15384" name="Text Box 64"/>
          <p:cNvSpPr txBox="1">
            <a:spLocks noChangeArrowheads="1"/>
          </p:cNvSpPr>
          <p:nvPr/>
        </p:nvSpPr>
        <p:spPr bwMode="auto">
          <a:xfrm>
            <a:off x="1908175" y="1916113"/>
            <a:ext cx="5451475" cy="461962"/>
          </a:xfrm>
          <a:prstGeom prst="rect">
            <a:avLst/>
          </a:prstGeom>
          <a:noFill/>
          <a:ln w="9525">
            <a:noFill/>
            <a:miter lim="800000"/>
            <a:headEnd/>
            <a:tailEnd/>
          </a:ln>
        </p:spPr>
        <p:txBody>
          <a:bodyPr wrap="none">
            <a:spAutoFit/>
          </a:bodyPr>
          <a:lstStyle/>
          <a:p>
            <a:r>
              <a:rPr lang="en-US">
                <a:solidFill>
                  <a:schemeClr val="accent2"/>
                </a:solidFill>
              </a:rPr>
              <a:t>Finer </a:t>
            </a:r>
            <a:r>
              <a:rPr lang="en-US"/>
              <a:t>Granularity, </a:t>
            </a:r>
            <a:r>
              <a:rPr lang="en-US">
                <a:solidFill>
                  <a:srgbClr val="FF0000"/>
                </a:solidFill>
              </a:rPr>
              <a:t>More</a:t>
            </a:r>
            <a:r>
              <a:rPr lang="en-US"/>
              <a:t> Complex Code</a:t>
            </a:r>
          </a:p>
        </p:txBody>
      </p:sp>
      <p:grpSp>
        <p:nvGrpSpPr>
          <p:cNvPr id="15385" name="Group 65"/>
          <p:cNvGrpSpPr>
            <a:grpSpLocks/>
          </p:cNvGrpSpPr>
          <p:nvPr/>
        </p:nvGrpSpPr>
        <p:grpSpPr bwMode="auto">
          <a:xfrm>
            <a:off x="5940425" y="3716338"/>
            <a:ext cx="225425" cy="209550"/>
            <a:chOff x="2592" y="2208"/>
            <a:chExt cx="192" cy="192"/>
          </a:xfrm>
        </p:grpSpPr>
        <p:sp>
          <p:nvSpPr>
            <p:cNvPr id="15389" name="Line 66"/>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5390" name="Line 67"/>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5386" name="Freeform 68"/>
          <p:cNvSpPr>
            <a:spLocks/>
          </p:cNvSpPr>
          <p:nvPr/>
        </p:nvSpPr>
        <p:spPr bwMode="auto">
          <a:xfrm>
            <a:off x="6691313" y="3590925"/>
            <a:ext cx="58737" cy="754063"/>
          </a:xfrm>
          <a:custGeom>
            <a:avLst/>
            <a:gdLst>
              <a:gd name="T0" fmla="*/ 2147483647 w 272"/>
              <a:gd name="T1" fmla="*/ 0 h 908"/>
              <a:gd name="T2" fmla="*/ 2147483647 w 272"/>
              <a:gd name="T3" fmla="*/ 2147483647 h 908"/>
              <a:gd name="T4" fmla="*/ 0 w 272"/>
              <a:gd name="T5" fmla="*/ 2147483647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15387" name="Freeform 69"/>
          <p:cNvSpPr>
            <a:spLocks/>
          </p:cNvSpPr>
          <p:nvPr/>
        </p:nvSpPr>
        <p:spPr bwMode="auto">
          <a:xfrm>
            <a:off x="5734050" y="3590925"/>
            <a:ext cx="898525" cy="755650"/>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15388" name="Text Box 70"/>
          <p:cNvSpPr txBox="1">
            <a:spLocks noChangeArrowheads="1"/>
          </p:cNvSpPr>
          <p:nvPr/>
        </p:nvSpPr>
        <p:spPr bwMode="auto">
          <a:xfrm>
            <a:off x="642938" y="5661025"/>
            <a:ext cx="7678737" cy="457200"/>
          </a:xfrm>
          <a:prstGeom prst="rect">
            <a:avLst/>
          </a:prstGeom>
          <a:noFill/>
          <a:ln w="9525">
            <a:noFill/>
            <a:miter lim="800000"/>
            <a:headEnd/>
            <a:tailEnd/>
          </a:ln>
        </p:spPr>
        <p:txBody>
          <a:bodyPr wrap="none">
            <a:spAutoFit/>
          </a:bodyPr>
          <a:lstStyle/>
          <a:p>
            <a:r>
              <a:rPr lang="en-US">
                <a:solidFill>
                  <a:srgbClr val="FF0000"/>
                </a:solidFill>
              </a:rPr>
              <a:t>Verification nightmare: worry about deadlock, livelock…</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55650" y="404813"/>
            <a:ext cx="7920038" cy="1079500"/>
          </a:xfrm>
        </p:spPr>
        <p:txBody>
          <a:bodyPr/>
          <a:lstStyle/>
          <a:p>
            <a:r>
              <a:rPr lang="en-US" sz="4000" smtClean="0"/>
              <a:t>Fine Grain Locks</a:t>
            </a:r>
          </a:p>
        </p:txBody>
      </p:sp>
      <p:sp>
        <p:nvSpPr>
          <p:cNvPr id="16387" name="Rectangle 3"/>
          <p:cNvSpPr>
            <a:spLocks noChangeArrowheads="1"/>
          </p:cNvSpPr>
          <p:nvPr/>
        </p:nvSpPr>
        <p:spPr bwMode="auto">
          <a:xfrm>
            <a:off x="3429000" y="3365500"/>
            <a:ext cx="360363" cy="350838"/>
          </a:xfrm>
          <a:prstGeom prst="rect">
            <a:avLst/>
          </a:prstGeom>
          <a:solidFill>
            <a:srgbClr val="00FFCC"/>
          </a:solidFill>
          <a:ln w="9525">
            <a:solidFill>
              <a:schemeClr val="tx1"/>
            </a:solidFill>
            <a:miter lim="800000"/>
            <a:headEnd/>
            <a:tailEnd/>
          </a:ln>
        </p:spPr>
        <p:txBody>
          <a:bodyPr wrap="none" anchor="ctr"/>
          <a:lstStyle/>
          <a:p>
            <a:endParaRPr lang="en-US"/>
          </a:p>
        </p:txBody>
      </p:sp>
      <p:grpSp>
        <p:nvGrpSpPr>
          <p:cNvPr id="16388" name="Group 4"/>
          <p:cNvGrpSpPr>
            <a:grpSpLocks/>
          </p:cNvGrpSpPr>
          <p:nvPr/>
        </p:nvGrpSpPr>
        <p:grpSpPr bwMode="auto">
          <a:xfrm>
            <a:off x="3700463" y="4292600"/>
            <a:ext cx="885825" cy="434975"/>
            <a:chOff x="1488" y="1872"/>
            <a:chExt cx="672" cy="367"/>
          </a:xfrm>
        </p:grpSpPr>
        <p:sp>
          <p:nvSpPr>
            <p:cNvPr id="16467" name="Rectangle 5"/>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6468" name="Line 6"/>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6469" name="Text Box 7"/>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b</a:t>
              </a:r>
              <a:endParaRPr lang="en-US" sz="1600">
                <a:latin typeface="Times New Roman" pitchFamily="18" charset="0"/>
              </a:endParaRPr>
            </a:p>
          </p:txBody>
        </p:sp>
      </p:grpSp>
      <p:sp>
        <p:nvSpPr>
          <p:cNvPr id="16389" name="Line 8"/>
          <p:cNvSpPr>
            <a:spLocks noChangeShapeType="1"/>
          </p:cNvSpPr>
          <p:nvPr/>
        </p:nvSpPr>
        <p:spPr bwMode="auto">
          <a:xfrm>
            <a:off x="4397375" y="4519613"/>
            <a:ext cx="696913" cy="0"/>
          </a:xfrm>
          <a:prstGeom prst="line">
            <a:avLst/>
          </a:prstGeom>
          <a:noFill/>
          <a:ln w="28575">
            <a:solidFill>
              <a:schemeClr val="tx1"/>
            </a:solidFill>
            <a:round/>
            <a:headEnd/>
            <a:tailEnd type="triangle" w="med" len="med"/>
          </a:ln>
        </p:spPr>
        <p:txBody>
          <a:bodyPr wrap="none" anchor="ctr"/>
          <a:lstStyle/>
          <a:p>
            <a:endParaRPr lang="en-US"/>
          </a:p>
        </p:txBody>
      </p:sp>
      <p:grpSp>
        <p:nvGrpSpPr>
          <p:cNvPr id="16390" name="Group 9"/>
          <p:cNvGrpSpPr>
            <a:grpSpLocks/>
          </p:cNvGrpSpPr>
          <p:nvPr/>
        </p:nvGrpSpPr>
        <p:grpSpPr bwMode="auto">
          <a:xfrm>
            <a:off x="5076825" y="4292600"/>
            <a:ext cx="887413" cy="434975"/>
            <a:chOff x="1488" y="1872"/>
            <a:chExt cx="672" cy="367"/>
          </a:xfrm>
        </p:grpSpPr>
        <p:sp>
          <p:nvSpPr>
            <p:cNvPr id="16464" name="Rectangle 10"/>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6465" name="Line 11"/>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6466" name="Text Box 12"/>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c</a:t>
              </a:r>
              <a:endParaRPr lang="en-US" sz="1600">
                <a:latin typeface="Times New Roman" pitchFamily="18" charset="0"/>
              </a:endParaRPr>
            </a:p>
          </p:txBody>
        </p:sp>
      </p:grpSp>
      <p:grpSp>
        <p:nvGrpSpPr>
          <p:cNvPr id="16391" name="Group 13"/>
          <p:cNvGrpSpPr>
            <a:grpSpLocks/>
          </p:cNvGrpSpPr>
          <p:nvPr/>
        </p:nvGrpSpPr>
        <p:grpSpPr bwMode="auto">
          <a:xfrm>
            <a:off x="6451600" y="4292600"/>
            <a:ext cx="887413" cy="434975"/>
            <a:chOff x="1488" y="1872"/>
            <a:chExt cx="672" cy="367"/>
          </a:xfrm>
        </p:grpSpPr>
        <p:sp>
          <p:nvSpPr>
            <p:cNvPr id="16461" name="Rectangle 14"/>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6462" name="Line 15"/>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6463" name="Text Box 16"/>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d</a:t>
              </a:r>
              <a:endParaRPr lang="en-US" sz="1600">
                <a:latin typeface="Times New Roman" pitchFamily="18" charset="0"/>
              </a:endParaRPr>
            </a:p>
          </p:txBody>
        </p:sp>
      </p:grpSp>
      <p:sp>
        <p:nvSpPr>
          <p:cNvPr id="16392" name="Line 17"/>
          <p:cNvSpPr>
            <a:spLocks noChangeShapeType="1"/>
          </p:cNvSpPr>
          <p:nvPr/>
        </p:nvSpPr>
        <p:spPr bwMode="auto">
          <a:xfrm flipV="1">
            <a:off x="6896100" y="4348163"/>
            <a:ext cx="442913" cy="363537"/>
          </a:xfrm>
          <a:prstGeom prst="line">
            <a:avLst/>
          </a:prstGeom>
          <a:noFill/>
          <a:ln w="9525">
            <a:solidFill>
              <a:schemeClr val="tx1"/>
            </a:solidFill>
            <a:round/>
            <a:headEnd/>
            <a:tailEnd/>
          </a:ln>
        </p:spPr>
        <p:txBody>
          <a:bodyPr wrap="none" anchor="ctr"/>
          <a:lstStyle/>
          <a:p>
            <a:endParaRPr lang="en-US"/>
          </a:p>
        </p:txBody>
      </p:sp>
      <p:sp>
        <p:nvSpPr>
          <p:cNvPr id="16393" name="Text Box 18"/>
          <p:cNvSpPr txBox="1">
            <a:spLocks noChangeArrowheads="1"/>
          </p:cNvSpPr>
          <p:nvPr/>
        </p:nvSpPr>
        <p:spPr bwMode="auto">
          <a:xfrm>
            <a:off x="5867400" y="3213100"/>
            <a:ext cx="577850" cy="366713"/>
          </a:xfrm>
          <a:prstGeom prst="rect">
            <a:avLst/>
          </a:prstGeom>
          <a:noFill/>
          <a:ln w="9525">
            <a:noFill/>
            <a:miter lim="800000"/>
            <a:headEnd/>
            <a:tailEnd/>
          </a:ln>
        </p:spPr>
        <p:txBody>
          <a:bodyPr wrap="none">
            <a:spAutoFit/>
          </a:bodyPr>
          <a:lstStyle/>
          <a:p>
            <a:r>
              <a:rPr lang="en-US" sz="1800" b="1">
                <a:latin typeface="Times New Roman" pitchFamily="18" charset="0"/>
              </a:rPr>
              <a:t>Tail</a:t>
            </a:r>
          </a:p>
        </p:txBody>
      </p:sp>
      <p:sp>
        <p:nvSpPr>
          <p:cNvPr id="16394" name="Text Box 19"/>
          <p:cNvSpPr txBox="1">
            <a:spLocks noChangeArrowheads="1"/>
          </p:cNvSpPr>
          <p:nvPr/>
        </p:nvSpPr>
        <p:spPr bwMode="auto">
          <a:xfrm>
            <a:off x="2627313" y="3213100"/>
            <a:ext cx="706437" cy="366713"/>
          </a:xfrm>
          <a:prstGeom prst="rect">
            <a:avLst/>
          </a:prstGeom>
          <a:noFill/>
          <a:ln w="9525">
            <a:noFill/>
            <a:miter lim="800000"/>
            <a:headEnd/>
            <a:tailEnd/>
          </a:ln>
        </p:spPr>
        <p:txBody>
          <a:bodyPr wrap="none">
            <a:spAutoFit/>
          </a:bodyPr>
          <a:lstStyle/>
          <a:p>
            <a:r>
              <a:rPr lang="en-US" sz="1800" b="1">
                <a:latin typeface="Times New Roman" pitchFamily="18" charset="0"/>
              </a:rPr>
              <a:t>Head</a:t>
            </a:r>
          </a:p>
        </p:txBody>
      </p:sp>
      <p:sp>
        <p:nvSpPr>
          <p:cNvPr id="16395" name="Freeform 20"/>
          <p:cNvSpPr>
            <a:spLocks/>
          </p:cNvSpPr>
          <p:nvPr/>
        </p:nvSpPr>
        <p:spPr bwMode="auto">
          <a:xfrm>
            <a:off x="3657600" y="3643313"/>
            <a:ext cx="358775" cy="701675"/>
          </a:xfrm>
          <a:custGeom>
            <a:avLst/>
            <a:gdLst>
              <a:gd name="T0" fmla="*/ 0 w 272"/>
              <a:gd name="T1" fmla="*/ 0 h 499"/>
              <a:gd name="T2" fmla="*/ 2147483647 w 272"/>
              <a:gd name="T3" fmla="*/ 2147483647 h 499"/>
              <a:gd name="T4" fmla="*/ 2147483647 w 272"/>
              <a:gd name="T5" fmla="*/ 2147483647 h 499"/>
              <a:gd name="T6" fmla="*/ 0 60000 65536"/>
              <a:gd name="T7" fmla="*/ 0 60000 65536"/>
              <a:gd name="T8" fmla="*/ 0 60000 65536"/>
              <a:gd name="T9" fmla="*/ 0 w 272"/>
              <a:gd name="T10" fmla="*/ 0 h 499"/>
              <a:gd name="T11" fmla="*/ 272 w 272"/>
              <a:gd name="T12" fmla="*/ 499 h 499"/>
            </a:gdLst>
            <a:ahLst/>
            <a:cxnLst>
              <a:cxn ang="T6">
                <a:pos x="T0" y="T1"/>
              </a:cxn>
              <a:cxn ang="T7">
                <a:pos x="T2" y="T3"/>
              </a:cxn>
              <a:cxn ang="T8">
                <a:pos x="T4" y="T5"/>
              </a:cxn>
            </a:cxnLst>
            <a:rect l="T9" t="T10" r="T11" b="T12"/>
            <a:pathLst>
              <a:path w="272" h="499">
                <a:moveTo>
                  <a:pt x="0" y="0"/>
                </a:moveTo>
                <a:cubicBezTo>
                  <a:pt x="0" y="72"/>
                  <a:pt x="0" y="144"/>
                  <a:pt x="45" y="227"/>
                </a:cubicBezTo>
                <a:cubicBezTo>
                  <a:pt x="90" y="310"/>
                  <a:pt x="181" y="404"/>
                  <a:pt x="272" y="499"/>
                </a:cubicBezTo>
              </a:path>
            </a:pathLst>
          </a:custGeom>
          <a:noFill/>
          <a:ln w="28575">
            <a:solidFill>
              <a:srgbClr val="FF0000"/>
            </a:solidFill>
            <a:round/>
            <a:headEnd/>
            <a:tailEnd type="triangle" w="med" len="med"/>
          </a:ln>
        </p:spPr>
        <p:txBody>
          <a:bodyPr/>
          <a:lstStyle/>
          <a:p>
            <a:endParaRPr lang="en-US"/>
          </a:p>
        </p:txBody>
      </p:sp>
      <p:grpSp>
        <p:nvGrpSpPr>
          <p:cNvPr id="16396" name="Group 21"/>
          <p:cNvGrpSpPr>
            <a:grpSpLocks/>
          </p:cNvGrpSpPr>
          <p:nvPr/>
        </p:nvGrpSpPr>
        <p:grpSpPr bwMode="auto">
          <a:xfrm>
            <a:off x="2401888" y="4289425"/>
            <a:ext cx="887412" cy="438150"/>
            <a:chOff x="1488" y="1870"/>
            <a:chExt cx="672" cy="369"/>
          </a:xfrm>
        </p:grpSpPr>
        <p:sp>
          <p:nvSpPr>
            <p:cNvPr id="16458" name="Rectangle 22"/>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6459" name="Line 23"/>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6460" name="Text Box 24"/>
            <p:cNvSpPr txBox="1">
              <a:spLocks noChangeArrowheads="1"/>
            </p:cNvSpPr>
            <p:nvPr/>
          </p:nvSpPr>
          <p:spPr bwMode="auto">
            <a:xfrm>
              <a:off x="1537" y="1870"/>
              <a:ext cx="238" cy="334"/>
            </a:xfrm>
            <a:prstGeom prst="rect">
              <a:avLst/>
            </a:prstGeom>
            <a:noFill/>
            <a:ln w="9525">
              <a:noFill/>
              <a:miter lim="800000"/>
              <a:headEnd/>
              <a:tailEnd/>
            </a:ln>
          </p:spPr>
          <p:txBody>
            <a:bodyPr>
              <a:spAutoFit/>
            </a:bodyPr>
            <a:lstStyle/>
            <a:p>
              <a:r>
                <a:rPr lang="en-US" sz="2000" b="1">
                  <a:latin typeface="Times New Roman" pitchFamily="18" charset="0"/>
                </a:rPr>
                <a:t>a</a:t>
              </a:r>
              <a:endParaRPr lang="en-US" sz="1600">
                <a:latin typeface="Times New Roman" pitchFamily="18" charset="0"/>
              </a:endParaRPr>
            </a:p>
          </p:txBody>
        </p:sp>
      </p:grpSp>
      <p:sp>
        <p:nvSpPr>
          <p:cNvPr id="16397" name="Freeform 25"/>
          <p:cNvSpPr>
            <a:spLocks/>
          </p:cNvSpPr>
          <p:nvPr/>
        </p:nvSpPr>
        <p:spPr bwMode="auto">
          <a:xfrm>
            <a:off x="2820988" y="3590925"/>
            <a:ext cx="715962" cy="755650"/>
          </a:xfrm>
          <a:custGeom>
            <a:avLst/>
            <a:gdLst>
              <a:gd name="T0" fmla="*/ 2147483647 w 590"/>
              <a:gd name="T1" fmla="*/ 0 h 952"/>
              <a:gd name="T2" fmla="*/ 2147483647 w 590"/>
              <a:gd name="T3" fmla="*/ 2147483647 h 952"/>
              <a:gd name="T4" fmla="*/ 0 w 590"/>
              <a:gd name="T5" fmla="*/ 2147483647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16398" name="Line 26"/>
          <p:cNvSpPr>
            <a:spLocks noChangeShapeType="1"/>
          </p:cNvSpPr>
          <p:nvPr/>
        </p:nvSpPr>
        <p:spPr bwMode="auto">
          <a:xfrm flipV="1">
            <a:off x="3059113" y="4508500"/>
            <a:ext cx="658812" cy="0"/>
          </a:xfrm>
          <a:prstGeom prst="line">
            <a:avLst/>
          </a:prstGeom>
          <a:noFill/>
          <a:ln w="28575">
            <a:solidFill>
              <a:schemeClr val="tx1"/>
            </a:solidFill>
            <a:round/>
            <a:headEnd/>
            <a:tailEnd type="triangle" w="med" len="med"/>
          </a:ln>
        </p:spPr>
        <p:txBody>
          <a:bodyPr/>
          <a:lstStyle/>
          <a:p>
            <a:endParaRPr lang="en-US"/>
          </a:p>
        </p:txBody>
      </p:sp>
      <p:sp>
        <p:nvSpPr>
          <p:cNvPr id="16399" name="Line 27"/>
          <p:cNvSpPr>
            <a:spLocks noChangeShapeType="1"/>
          </p:cNvSpPr>
          <p:nvPr/>
        </p:nvSpPr>
        <p:spPr bwMode="auto">
          <a:xfrm flipV="1">
            <a:off x="5519738" y="4346575"/>
            <a:ext cx="444500" cy="363538"/>
          </a:xfrm>
          <a:prstGeom prst="line">
            <a:avLst/>
          </a:prstGeom>
          <a:noFill/>
          <a:ln w="9525">
            <a:solidFill>
              <a:schemeClr val="tx1"/>
            </a:solidFill>
            <a:round/>
            <a:headEnd/>
            <a:tailEnd/>
          </a:ln>
        </p:spPr>
        <p:txBody>
          <a:bodyPr wrap="none" anchor="ctr"/>
          <a:lstStyle/>
          <a:p>
            <a:endParaRPr lang="en-US"/>
          </a:p>
        </p:txBody>
      </p:sp>
      <p:grpSp>
        <p:nvGrpSpPr>
          <p:cNvPr id="16400" name="Group 28"/>
          <p:cNvGrpSpPr>
            <a:grpSpLocks/>
          </p:cNvGrpSpPr>
          <p:nvPr/>
        </p:nvGrpSpPr>
        <p:grpSpPr bwMode="auto">
          <a:xfrm>
            <a:off x="2863850" y="3789363"/>
            <a:ext cx="195263" cy="244475"/>
            <a:chOff x="2592" y="2208"/>
            <a:chExt cx="192" cy="192"/>
          </a:xfrm>
        </p:grpSpPr>
        <p:sp>
          <p:nvSpPr>
            <p:cNvPr id="16456" name="Line 29"/>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6457" name="Line 30"/>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6401" name="Line 31"/>
          <p:cNvSpPr>
            <a:spLocks noChangeShapeType="1"/>
          </p:cNvSpPr>
          <p:nvPr/>
        </p:nvSpPr>
        <p:spPr bwMode="auto">
          <a:xfrm>
            <a:off x="5734050" y="4560888"/>
            <a:ext cx="696913" cy="0"/>
          </a:xfrm>
          <a:prstGeom prst="line">
            <a:avLst/>
          </a:prstGeom>
          <a:noFill/>
          <a:ln w="28575">
            <a:solidFill>
              <a:srgbClr val="FF0000"/>
            </a:solidFill>
            <a:round/>
            <a:headEnd/>
            <a:tailEnd type="triangle" w="med" len="med"/>
          </a:ln>
        </p:spPr>
        <p:txBody>
          <a:bodyPr wrap="none" anchor="ctr"/>
          <a:lstStyle/>
          <a:p>
            <a:endParaRPr lang="en-US"/>
          </a:p>
        </p:txBody>
      </p:sp>
      <p:sp>
        <p:nvSpPr>
          <p:cNvPr id="16402" name="Text Box 32"/>
          <p:cNvSpPr txBox="1">
            <a:spLocks noChangeArrowheads="1"/>
          </p:cNvSpPr>
          <p:nvPr/>
        </p:nvSpPr>
        <p:spPr bwMode="auto">
          <a:xfrm>
            <a:off x="2205038" y="5000625"/>
            <a:ext cx="2260600" cy="336550"/>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P:</a:t>
            </a:r>
            <a:r>
              <a:rPr lang="en-US" sz="1600" b="1">
                <a:latin typeface="Courier" pitchFamily="49" charset="0"/>
              </a:rPr>
              <a:t> Dequeue() </a:t>
            </a:r>
            <a:r>
              <a:rPr lang="en-US" sz="1600" b="1">
                <a:latin typeface="Courier" pitchFamily="49" charset="0"/>
                <a:sym typeface="Wingdings" pitchFamily="2" charset="2"/>
              </a:rPr>
              <a:t>=&gt; a</a:t>
            </a:r>
            <a:endParaRPr lang="en-US" sz="1600" b="1">
              <a:latin typeface="Courier" pitchFamily="49" charset="0"/>
            </a:endParaRPr>
          </a:p>
        </p:txBody>
      </p:sp>
      <p:sp>
        <p:nvSpPr>
          <p:cNvPr id="16403" name="Text Box 33"/>
          <p:cNvSpPr txBox="1">
            <a:spLocks noChangeArrowheads="1"/>
          </p:cNvSpPr>
          <p:nvPr/>
        </p:nvSpPr>
        <p:spPr bwMode="auto">
          <a:xfrm>
            <a:off x="5614988" y="4997450"/>
            <a:ext cx="1789112" cy="338138"/>
          </a:xfrm>
          <a:prstGeom prst="rect">
            <a:avLst/>
          </a:prstGeom>
          <a:noFill/>
          <a:ln w="9525">
            <a:noFill/>
            <a:miter lim="800000"/>
            <a:headEnd/>
            <a:tailEnd/>
          </a:ln>
        </p:spPr>
        <p:txBody>
          <a:bodyPr wrap="none">
            <a:spAutoFit/>
          </a:bodyPr>
          <a:lstStyle/>
          <a:p>
            <a:r>
              <a:rPr lang="en-US" sz="1600" b="1">
                <a:solidFill>
                  <a:srgbClr val="FF0000"/>
                </a:solidFill>
                <a:latin typeface="Courier" pitchFamily="49" charset="0"/>
              </a:rPr>
              <a:t>Q:</a:t>
            </a:r>
            <a:r>
              <a:rPr lang="en-US" sz="1600" b="1">
                <a:latin typeface="Courier" pitchFamily="49" charset="0"/>
              </a:rPr>
              <a:t> Enqueue(b)</a:t>
            </a:r>
          </a:p>
        </p:txBody>
      </p:sp>
      <p:grpSp>
        <p:nvGrpSpPr>
          <p:cNvPr id="16404" name="Group 34"/>
          <p:cNvGrpSpPr>
            <a:grpSpLocks/>
          </p:cNvGrpSpPr>
          <p:nvPr/>
        </p:nvGrpSpPr>
        <p:grpSpPr bwMode="auto">
          <a:xfrm>
            <a:off x="5940425" y="3716338"/>
            <a:ext cx="225425" cy="209550"/>
            <a:chOff x="2592" y="2208"/>
            <a:chExt cx="192" cy="192"/>
          </a:xfrm>
        </p:grpSpPr>
        <p:sp>
          <p:nvSpPr>
            <p:cNvPr id="16454" name="Line 35"/>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6455" name="Line 36"/>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6405" name="Freeform 37"/>
          <p:cNvSpPr>
            <a:spLocks/>
          </p:cNvSpPr>
          <p:nvPr/>
        </p:nvSpPr>
        <p:spPr bwMode="auto">
          <a:xfrm>
            <a:off x="6691313" y="3590925"/>
            <a:ext cx="58737" cy="754063"/>
          </a:xfrm>
          <a:custGeom>
            <a:avLst/>
            <a:gdLst>
              <a:gd name="T0" fmla="*/ 2147483647 w 272"/>
              <a:gd name="T1" fmla="*/ 0 h 908"/>
              <a:gd name="T2" fmla="*/ 2147483647 w 272"/>
              <a:gd name="T3" fmla="*/ 2147483647 h 908"/>
              <a:gd name="T4" fmla="*/ 0 w 272"/>
              <a:gd name="T5" fmla="*/ 2147483647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16406" name="Freeform 38"/>
          <p:cNvSpPr>
            <a:spLocks/>
          </p:cNvSpPr>
          <p:nvPr/>
        </p:nvSpPr>
        <p:spPr bwMode="auto">
          <a:xfrm>
            <a:off x="5734050" y="3590925"/>
            <a:ext cx="898525" cy="755650"/>
          </a:xfrm>
          <a:custGeom>
            <a:avLst/>
            <a:gdLst>
              <a:gd name="T0" fmla="*/ 2147483647 w 1134"/>
              <a:gd name="T1" fmla="*/ 0 h 726"/>
              <a:gd name="T2" fmla="*/ 2147483647 w 1134"/>
              <a:gd name="T3" fmla="*/ 2147483647 h 726"/>
              <a:gd name="T4" fmla="*/ 0 w 1134"/>
              <a:gd name="T5" fmla="*/ 2147483647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16407" name="Rectangle 40"/>
          <p:cNvSpPr>
            <a:spLocks noChangeArrowheads="1"/>
          </p:cNvSpPr>
          <p:nvPr/>
        </p:nvSpPr>
        <p:spPr bwMode="auto">
          <a:xfrm>
            <a:off x="6588125" y="3284538"/>
            <a:ext cx="360363" cy="350837"/>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16408" name="Oval 41" descr="5%"/>
          <p:cNvSpPr>
            <a:spLocks noChangeArrowheads="1"/>
          </p:cNvSpPr>
          <p:nvPr/>
        </p:nvSpPr>
        <p:spPr bwMode="auto">
          <a:xfrm rot="-3007851">
            <a:off x="5123656" y="3512344"/>
            <a:ext cx="2232025" cy="998538"/>
          </a:xfrm>
          <a:prstGeom prst="ellipse">
            <a:avLst/>
          </a:prstGeom>
          <a:noFill/>
          <a:ln w="38100">
            <a:solidFill>
              <a:schemeClr val="accent2"/>
            </a:solidFill>
            <a:round/>
            <a:headEnd/>
            <a:tailEnd/>
          </a:ln>
        </p:spPr>
        <p:txBody>
          <a:bodyPr wrap="none" anchor="ctr"/>
          <a:lstStyle/>
          <a:p>
            <a:endParaRPr lang="en-US"/>
          </a:p>
        </p:txBody>
      </p:sp>
      <p:sp>
        <p:nvSpPr>
          <p:cNvPr id="16409" name="Oval 42" descr="5%"/>
          <p:cNvSpPr>
            <a:spLocks noChangeArrowheads="1"/>
          </p:cNvSpPr>
          <p:nvPr/>
        </p:nvSpPr>
        <p:spPr bwMode="auto">
          <a:xfrm rot="-7682629">
            <a:off x="2875756" y="3540919"/>
            <a:ext cx="2232025" cy="998538"/>
          </a:xfrm>
          <a:prstGeom prst="ellipse">
            <a:avLst/>
          </a:prstGeom>
          <a:noFill/>
          <a:ln w="38100">
            <a:solidFill>
              <a:schemeClr val="accent2"/>
            </a:solidFill>
            <a:round/>
            <a:headEnd/>
            <a:tailEnd/>
          </a:ln>
        </p:spPr>
        <p:txBody>
          <a:bodyPr wrap="none" anchor="ctr"/>
          <a:lstStyle/>
          <a:p>
            <a:endParaRPr lang="en-US"/>
          </a:p>
        </p:txBody>
      </p:sp>
      <p:grpSp>
        <p:nvGrpSpPr>
          <p:cNvPr id="16410" name="Group 43"/>
          <p:cNvGrpSpPr>
            <a:grpSpLocks/>
          </p:cNvGrpSpPr>
          <p:nvPr/>
        </p:nvGrpSpPr>
        <p:grpSpPr bwMode="auto">
          <a:xfrm>
            <a:off x="900113" y="2852738"/>
            <a:ext cx="7559675" cy="2232025"/>
            <a:chOff x="567" y="1797"/>
            <a:chExt cx="4762" cy="1406"/>
          </a:xfrm>
        </p:grpSpPr>
        <p:sp>
          <p:nvSpPr>
            <p:cNvPr id="16430" name="Rectangle 44"/>
            <p:cNvSpPr>
              <a:spLocks noChangeArrowheads="1"/>
            </p:cNvSpPr>
            <p:nvPr/>
          </p:nvSpPr>
          <p:spPr bwMode="auto">
            <a:xfrm>
              <a:off x="567" y="1797"/>
              <a:ext cx="4762" cy="1406"/>
            </a:xfrm>
            <a:prstGeom prst="rect">
              <a:avLst/>
            </a:prstGeom>
            <a:solidFill>
              <a:schemeClr val="bg1"/>
            </a:solidFill>
            <a:ln w="9525">
              <a:noFill/>
              <a:miter lim="800000"/>
              <a:headEnd/>
              <a:tailEnd/>
            </a:ln>
          </p:spPr>
          <p:txBody>
            <a:bodyPr wrap="none" anchor="ctr"/>
            <a:lstStyle/>
            <a:p>
              <a:endParaRPr lang="en-US"/>
            </a:p>
          </p:txBody>
        </p:sp>
        <p:sp>
          <p:nvSpPr>
            <p:cNvPr id="16431" name="Rectangle 45"/>
            <p:cNvSpPr>
              <a:spLocks noChangeArrowheads="1"/>
            </p:cNvSpPr>
            <p:nvPr/>
          </p:nvSpPr>
          <p:spPr bwMode="auto">
            <a:xfrm>
              <a:off x="4140" y="2115"/>
              <a:ext cx="227" cy="221"/>
            </a:xfrm>
            <a:prstGeom prst="rect">
              <a:avLst/>
            </a:prstGeom>
            <a:solidFill>
              <a:srgbClr val="00FFCC"/>
            </a:solidFill>
            <a:ln w="9525">
              <a:solidFill>
                <a:schemeClr val="tx1"/>
              </a:solidFill>
              <a:miter lim="800000"/>
              <a:headEnd/>
              <a:tailEnd/>
            </a:ln>
          </p:spPr>
          <p:txBody>
            <a:bodyPr wrap="none" anchor="ctr"/>
            <a:lstStyle/>
            <a:p>
              <a:endParaRPr lang="en-US"/>
            </a:p>
          </p:txBody>
        </p:sp>
        <p:sp>
          <p:nvSpPr>
            <p:cNvPr id="16432" name="Rectangle 46"/>
            <p:cNvSpPr>
              <a:spLocks noChangeArrowheads="1"/>
            </p:cNvSpPr>
            <p:nvPr/>
          </p:nvSpPr>
          <p:spPr bwMode="auto">
            <a:xfrm>
              <a:off x="2160" y="2120"/>
              <a:ext cx="227" cy="221"/>
            </a:xfrm>
            <a:prstGeom prst="rect">
              <a:avLst/>
            </a:prstGeom>
            <a:solidFill>
              <a:srgbClr val="00FFCC"/>
            </a:solidFill>
            <a:ln w="9525">
              <a:solidFill>
                <a:schemeClr val="tx1"/>
              </a:solidFill>
              <a:miter lim="800000"/>
              <a:headEnd/>
              <a:tailEnd/>
            </a:ln>
          </p:spPr>
          <p:txBody>
            <a:bodyPr wrap="none" anchor="ctr"/>
            <a:lstStyle/>
            <a:p>
              <a:endParaRPr lang="en-US"/>
            </a:p>
          </p:txBody>
        </p:sp>
        <p:grpSp>
          <p:nvGrpSpPr>
            <p:cNvPr id="16433" name="Group 47"/>
            <p:cNvGrpSpPr>
              <a:grpSpLocks/>
            </p:cNvGrpSpPr>
            <p:nvPr/>
          </p:nvGrpSpPr>
          <p:grpSpPr bwMode="auto">
            <a:xfrm>
              <a:off x="3198" y="2704"/>
              <a:ext cx="558" cy="274"/>
              <a:chOff x="1488" y="1872"/>
              <a:chExt cx="672" cy="367"/>
            </a:xfrm>
          </p:grpSpPr>
          <p:sp>
            <p:nvSpPr>
              <p:cNvPr id="16451" name="Rectangle 48"/>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6452" name="Line 49"/>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6453" name="Text Box 50"/>
              <p:cNvSpPr txBox="1">
                <a:spLocks noChangeArrowheads="1"/>
              </p:cNvSpPr>
              <p:nvPr/>
            </p:nvSpPr>
            <p:spPr bwMode="auto">
              <a:xfrm>
                <a:off x="1537" y="1872"/>
                <a:ext cx="241" cy="335"/>
              </a:xfrm>
              <a:prstGeom prst="rect">
                <a:avLst/>
              </a:prstGeom>
              <a:noFill/>
              <a:ln w="9525">
                <a:noFill/>
                <a:miter lim="800000"/>
                <a:headEnd/>
                <a:tailEnd/>
              </a:ln>
            </p:spPr>
            <p:txBody>
              <a:bodyPr>
                <a:spAutoFit/>
              </a:bodyPr>
              <a:lstStyle/>
              <a:p>
                <a:r>
                  <a:rPr lang="en-US" sz="2000" b="1">
                    <a:latin typeface="Times New Roman" pitchFamily="18" charset="0"/>
                  </a:rPr>
                  <a:t>b</a:t>
                </a:r>
                <a:endParaRPr lang="en-US" sz="1600">
                  <a:latin typeface="Times New Roman" pitchFamily="18" charset="0"/>
                </a:endParaRPr>
              </a:p>
            </p:txBody>
          </p:sp>
        </p:grpSp>
        <p:sp>
          <p:nvSpPr>
            <p:cNvPr id="16434" name="Text Box 51"/>
            <p:cNvSpPr txBox="1">
              <a:spLocks noChangeArrowheads="1"/>
            </p:cNvSpPr>
            <p:nvPr/>
          </p:nvSpPr>
          <p:spPr bwMode="auto">
            <a:xfrm>
              <a:off x="3696" y="2024"/>
              <a:ext cx="364" cy="231"/>
            </a:xfrm>
            <a:prstGeom prst="rect">
              <a:avLst/>
            </a:prstGeom>
            <a:noFill/>
            <a:ln w="9525">
              <a:noFill/>
              <a:miter lim="800000"/>
              <a:headEnd/>
              <a:tailEnd/>
            </a:ln>
          </p:spPr>
          <p:txBody>
            <a:bodyPr wrap="none">
              <a:spAutoFit/>
            </a:bodyPr>
            <a:lstStyle/>
            <a:p>
              <a:r>
                <a:rPr lang="en-US" sz="1800" b="1">
                  <a:latin typeface="Times New Roman" pitchFamily="18" charset="0"/>
                </a:rPr>
                <a:t>Tail</a:t>
              </a:r>
            </a:p>
          </p:txBody>
        </p:sp>
        <p:sp>
          <p:nvSpPr>
            <p:cNvPr id="16435" name="Text Box 52"/>
            <p:cNvSpPr txBox="1">
              <a:spLocks noChangeArrowheads="1"/>
            </p:cNvSpPr>
            <p:nvPr/>
          </p:nvSpPr>
          <p:spPr bwMode="auto">
            <a:xfrm>
              <a:off x="1655" y="2024"/>
              <a:ext cx="445" cy="231"/>
            </a:xfrm>
            <a:prstGeom prst="rect">
              <a:avLst/>
            </a:prstGeom>
            <a:noFill/>
            <a:ln w="9525">
              <a:noFill/>
              <a:miter lim="800000"/>
              <a:headEnd/>
              <a:tailEnd/>
            </a:ln>
          </p:spPr>
          <p:txBody>
            <a:bodyPr wrap="none">
              <a:spAutoFit/>
            </a:bodyPr>
            <a:lstStyle/>
            <a:p>
              <a:r>
                <a:rPr lang="en-US" sz="1800" b="1">
                  <a:latin typeface="Times New Roman" pitchFamily="18" charset="0"/>
                </a:rPr>
                <a:t>Head</a:t>
              </a:r>
            </a:p>
          </p:txBody>
        </p:sp>
        <p:grpSp>
          <p:nvGrpSpPr>
            <p:cNvPr id="16436" name="Group 53"/>
            <p:cNvGrpSpPr>
              <a:grpSpLocks/>
            </p:cNvGrpSpPr>
            <p:nvPr/>
          </p:nvGrpSpPr>
          <p:grpSpPr bwMode="auto">
            <a:xfrm>
              <a:off x="2380" y="2702"/>
              <a:ext cx="559" cy="276"/>
              <a:chOff x="1488" y="1870"/>
              <a:chExt cx="672" cy="369"/>
            </a:xfrm>
          </p:grpSpPr>
          <p:sp>
            <p:nvSpPr>
              <p:cNvPr id="16448" name="Rectangle 54"/>
              <p:cNvSpPr>
                <a:spLocks noChangeArrowheads="1"/>
              </p:cNvSpPr>
              <p:nvPr/>
            </p:nvSpPr>
            <p:spPr bwMode="auto">
              <a:xfrm>
                <a:off x="1488" y="1920"/>
                <a:ext cx="672" cy="319"/>
              </a:xfrm>
              <a:prstGeom prst="rect">
                <a:avLst/>
              </a:prstGeom>
              <a:solidFill>
                <a:srgbClr val="00FFCC"/>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6449" name="Line 55"/>
              <p:cNvSpPr>
                <a:spLocks noChangeShapeType="1"/>
              </p:cNvSpPr>
              <p:nvPr/>
            </p:nvSpPr>
            <p:spPr bwMode="auto">
              <a:xfrm>
                <a:off x="1824" y="1920"/>
                <a:ext cx="0" cy="319"/>
              </a:xfrm>
              <a:prstGeom prst="line">
                <a:avLst/>
              </a:prstGeom>
              <a:noFill/>
              <a:ln w="9525">
                <a:solidFill>
                  <a:schemeClr val="tx1"/>
                </a:solidFill>
                <a:round/>
                <a:headEnd/>
                <a:tailEnd/>
              </a:ln>
            </p:spPr>
            <p:txBody>
              <a:bodyPr wrap="none" anchor="ctr"/>
              <a:lstStyle/>
              <a:p>
                <a:endParaRPr lang="en-US"/>
              </a:p>
            </p:txBody>
          </p:sp>
          <p:sp>
            <p:nvSpPr>
              <p:cNvPr id="16450" name="Text Box 56"/>
              <p:cNvSpPr txBox="1">
                <a:spLocks noChangeArrowheads="1"/>
              </p:cNvSpPr>
              <p:nvPr/>
            </p:nvSpPr>
            <p:spPr bwMode="auto">
              <a:xfrm>
                <a:off x="1537" y="1870"/>
                <a:ext cx="238" cy="334"/>
              </a:xfrm>
              <a:prstGeom prst="rect">
                <a:avLst/>
              </a:prstGeom>
              <a:noFill/>
              <a:ln w="9525">
                <a:noFill/>
                <a:miter lim="800000"/>
                <a:headEnd/>
                <a:tailEnd/>
              </a:ln>
            </p:spPr>
            <p:txBody>
              <a:bodyPr>
                <a:spAutoFit/>
              </a:bodyPr>
              <a:lstStyle/>
              <a:p>
                <a:r>
                  <a:rPr lang="en-US" sz="2000" b="1">
                    <a:latin typeface="Times New Roman" pitchFamily="18" charset="0"/>
                  </a:rPr>
                  <a:t>a</a:t>
                </a:r>
                <a:endParaRPr lang="en-US" sz="1600">
                  <a:latin typeface="Times New Roman" pitchFamily="18" charset="0"/>
                </a:endParaRPr>
              </a:p>
            </p:txBody>
          </p:sp>
        </p:grpSp>
        <p:sp>
          <p:nvSpPr>
            <p:cNvPr id="16437" name="Freeform 57"/>
            <p:cNvSpPr>
              <a:spLocks/>
            </p:cNvSpPr>
            <p:nvPr/>
          </p:nvSpPr>
          <p:spPr bwMode="auto">
            <a:xfrm flipH="1">
              <a:off x="2290" y="2296"/>
              <a:ext cx="272" cy="454"/>
            </a:xfrm>
            <a:custGeom>
              <a:avLst/>
              <a:gdLst>
                <a:gd name="T0" fmla="*/ 0 w 590"/>
                <a:gd name="T1" fmla="*/ 0 h 952"/>
                <a:gd name="T2" fmla="*/ 0 w 590"/>
                <a:gd name="T3" fmla="*/ 0 h 952"/>
                <a:gd name="T4" fmla="*/ 0 w 590"/>
                <a:gd name="T5" fmla="*/ 0 h 952"/>
                <a:gd name="T6" fmla="*/ 0 60000 65536"/>
                <a:gd name="T7" fmla="*/ 0 60000 65536"/>
                <a:gd name="T8" fmla="*/ 0 60000 65536"/>
                <a:gd name="T9" fmla="*/ 0 w 590"/>
                <a:gd name="T10" fmla="*/ 0 h 952"/>
                <a:gd name="T11" fmla="*/ 590 w 590"/>
                <a:gd name="T12" fmla="*/ 952 h 952"/>
              </a:gdLst>
              <a:ahLst/>
              <a:cxnLst>
                <a:cxn ang="T6">
                  <a:pos x="T0" y="T1"/>
                </a:cxn>
                <a:cxn ang="T7">
                  <a:pos x="T2" y="T3"/>
                </a:cxn>
                <a:cxn ang="T8">
                  <a:pos x="T4" y="T5"/>
                </a:cxn>
              </a:cxnLst>
              <a:rect l="T9" t="T10" r="T11" b="T12"/>
              <a:pathLst>
                <a:path w="590" h="952">
                  <a:moveTo>
                    <a:pt x="590" y="0"/>
                  </a:moveTo>
                  <a:cubicBezTo>
                    <a:pt x="412" y="124"/>
                    <a:pt x="234" y="249"/>
                    <a:pt x="136" y="408"/>
                  </a:cubicBezTo>
                  <a:cubicBezTo>
                    <a:pt x="38" y="567"/>
                    <a:pt x="19" y="759"/>
                    <a:pt x="0" y="952"/>
                  </a:cubicBezTo>
                </a:path>
              </a:pathLst>
            </a:custGeom>
            <a:noFill/>
            <a:ln w="28575">
              <a:solidFill>
                <a:schemeClr val="tx1"/>
              </a:solidFill>
              <a:round/>
              <a:headEnd/>
              <a:tailEnd type="triangle" w="med" len="med"/>
            </a:ln>
          </p:spPr>
          <p:txBody>
            <a:bodyPr/>
            <a:lstStyle/>
            <a:p>
              <a:endParaRPr lang="en-US"/>
            </a:p>
          </p:txBody>
        </p:sp>
        <p:sp>
          <p:nvSpPr>
            <p:cNvPr id="16438" name="Line 58"/>
            <p:cNvSpPr>
              <a:spLocks noChangeShapeType="1"/>
            </p:cNvSpPr>
            <p:nvPr/>
          </p:nvSpPr>
          <p:spPr bwMode="auto">
            <a:xfrm flipV="1">
              <a:off x="2794" y="2840"/>
              <a:ext cx="415" cy="0"/>
            </a:xfrm>
            <a:prstGeom prst="line">
              <a:avLst/>
            </a:prstGeom>
            <a:noFill/>
            <a:ln w="28575">
              <a:solidFill>
                <a:schemeClr val="tx1"/>
              </a:solidFill>
              <a:round/>
              <a:headEnd/>
              <a:tailEnd type="triangle" w="med" len="med"/>
            </a:ln>
          </p:spPr>
          <p:txBody>
            <a:bodyPr/>
            <a:lstStyle/>
            <a:p>
              <a:endParaRPr lang="en-US"/>
            </a:p>
          </p:txBody>
        </p:sp>
        <p:grpSp>
          <p:nvGrpSpPr>
            <p:cNvPr id="16439" name="Group 59"/>
            <p:cNvGrpSpPr>
              <a:grpSpLocks/>
            </p:cNvGrpSpPr>
            <p:nvPr/>
          </p:nvGrpSpPr>
          <p:grpSpPr bwMode="auto">
            <a:xfrm>
              <a:off x="2426" y="2432"/>
              <a:ext cx="123" cy="154"/>
              <a:chOff x="2592" y="2208"/>
              <a:chExt cx="192" cy="192"/>
            </a:xfrm>
          </p:grpSpPr>
          <p:sp>
            <p:nvSpPr>
              <p:cNvPr id="16446" name="Line 60"/>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6447" name="Line 61"/>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grpSp>
          <p:nvGrpSpPr>
            <p:cNvPr id="16440" name="Group 62"/>
            <p:cNvGrpSpPr>
              <a:grpSpLocks/>
            </p:cNvGrpSpPr>
            <p:nvPr/>
          </p:nvGrpSpPr>
          <p:grpSpPr bwMode="auto">
            <a:xfrm>
              <a:off x="3606" y="2205"/>
              <a:ext cx="142" cy="132"/>
              <a:chOff x="2592" y="2208"/>
              <a:chExt cx="192" cy="192"/>
            </a:xfrm>
          </p:grpSpPr>
          <p:sp>
            <p:nvSpPr>
              <p:cNvPr id="16444" name="Line 63"/>
              <p:cNvSpPr>
                <a:spLocks noChangeShapeType="1"/>
              </p:cNvSpPr>
              <p:nvPr/>
            </p:nvSpPr>
            <p:spPr bwMode="auto">
              <a:xfrm flipH="1">
                <a:off x="2592" y="2208"/>
                <a:ext cx="144" cy="192"/>
              </a:xfrm>
              <a:prstGeom prst="line">
                <a:avLst/>
              </a:prstGeom>
              <a:noFill/>
              <a:ln w="19050">
                <a:solidFill>
                  <a:srgbClr val="FF0000"/>
                </a:solidFill>
                <a:round/>
                <a:headEnd/>
                <a:tailEnd/>
              </a:ln>
            </p:spPr>
            <p:txBody>
              <a:bodyPr wrap="none" anchor="ctr"/>
              <a:lstStyle/>
              <a:p>
                <a:endParaRPr lang="en-US"/>
              </a:p>
            </p:txBody>
          </p:sp>
          <p:sp>
            <p:nvSpPr>
              <p:cNvPr id="16445" name="Line 64"/>
              <p:cNvSpPr>
                <a:spLocks noChangeShapeType="1"/>
              </p:cNvSpPr>
              <p:nvPr/>
            </p:nvSpPr>
            <p:spPr bwMode="auto">
              <a:xfrm>
                <a:off x="2592" y="2208"/>
                <a:ext cx="192" cy="192"/>
              </a:xfrm>
              <a:prstGeom prst="line">
                <a:avLst/>
              </a:prstGeom>
              <a:noFill/>
              <a:ln w="19050">
                <a:solidFill>
                  <a:srgbClr val="FF0000"/>
                </a:solidFill>
                <a:round/>
                <a:headEnd/>
                <a:tailEnd/>
              </a:ln>
            </p:spPr>
            <p:txBody>
              <a:bodyPr wrap="none" anchor="ctr"/>
              <a:lstStyle/>
              <a:p>
                <a:endParaRPr lang="en-US"/>
              </a:p>
            </p:txBody>
          </p:sp>
        </p:grpSp>
        <p:sp>
          <p:nvSpPr>
            <p:cNvPr id="16441" name="Freeform 65"/>
            <p:cNvSpPr>
              <a:spLocks/>
            </p:cNvSpPr>
            <p:nvPr/>
          </p:nvSpPr>
          <p:spPr bwMode="auto">
            <a:xfrm>
              <a:off x="3606" y="2262"/>
              <a:ext cx="646" cy="488"/>
            </a:xfrm>
            <a:custGeom>
              <a:avLst/>
              <a:gdLst>
                <a:gd name="T0" fmla="*/ 2147483647 w 272"/>
                <a:gd name="T1" fmla="*/ 0 h 908"/>
                <a:gd name="T2" fmla="*/ 2147483647 w 272"/>
                <a:gd name="T3" fmla="*/ 1 h 908"/>
                <a:gd name="T4" fmla="*/ 0 w 272"/>
                <a:gd name="T5" fmla="*/ 1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sp>
          <p:nvSpPr>
            <p:cNvPr id="16442" name="Freeform 66"/>
            <p:cNvSpPr>
              <a:spLocks/>
            </p:cNvSpPr>
            <p:nvPr/>
          </p:nvSpPr>
          <p:spPr bwMode="auto">
            <a:xfrm>
              <a:off x="2608" y="2205"/>
              <a:ext cx="1633" cy="545"/>
            </a:xfrm>
            <a:custGeom>
              <a:avLst/>
              <a:gdLst>
                <a:gd name="T0" fmla="*/ 10326837 w 1134"/>
                <a:gd name="T1" fmla="*/ 0 h 726"/>
                <a:gd name="T2" fmla="*/ 3292425 w 1134"/>
                <a:gd name="T3" fmla="*/ 2 h 726"/>
                <a:gd name="T4" fmla="*/ 0 w 1134"/>
                <a:gd name="T5" fmla="*/ 2 h 726"/>
                <a:gd name="T6" fmla="*/ 0 60000 65536"/>
                <a:gd name="T7" fmla="*/ 0 60000 65536"/>
                <a:gd name="T8" fmla="*/ 0 60000 65536"/>
                <a:gd name="T9" fmla="*/ 0 w 1134"/>
                <a:gd name="T10" fmla="*/ 0 h 726"/>
                <a:gd name="T11" fmla="*/ 1134 w 1134"/>
                <a:gd name="T12" fmla="*/ 726 h 726"/>
              </a:gdLst>
              <a:ahLst/>
              <a:cxnLst>
                <a:cxn ang="T6">
                  <a:pos x="T0" y="T1"/>
                </a:cxn>
                <a:cxn ang="T7">
                  <a:pos x="T2" y="T3"/>
                </a:cxn>
                <a:cxn ang="T8">
                  <a:pos x="T4" y="T5"/>
                </a:cxn>
              </a:cxnLst>
              <a:rect l="T9" t="T10" r="T11" b="T12"/>
              <a:pathLst>
                <a:path w="1134" h="726">
                  <a:moveTo>
                    <a:pt x="1134" y="0"/>
                  </a:moveTo>
                  <a:cubicBezTo>
                    <a:pt x="842" y="53"/>
                    <a:pt x="551" y="106"/>
                    <a:pt x="362" y="227"/>
                  </a:cubicBezTo>
                  <a:cubicBezTo>
                    <a:pt x="173" y="348"/>
                    <a:pt x="86" y="537"/>
                    <a:pt x="0" y="726"/>
                  </a:cubicBezTo>
                </a:path>
              </a:pathLst>
            </a:custGeom>
            <a:noFill/>
            <a:ln w="28575">
              <a:solidFill>
                <a:schemeClr val="tx1"/>
              </a:solidFill>
              <a:round/>
              <a:headEnd/>
              <a:tailEnd type="triangle" w="med" len="med"/>
            </a:ln>
          </p:spPr>
          <p:txBody>
            <a:bodyPr/>
            <a:lstStyle/>
            <a:p>
              <a:endParaRPr lang="en-US"/>
            </a:p>
          </p:txBody>
        </p:sp>
        <p:sp>
          <p:nvSpPr>
            <p:cNvPr id="16443" name="Freeform 67"/>
            <p:cNvSpPr>
              <a:spLocks/>
            </p:cNvSpPr>
            <p:nvPr/>
          </p:nvSpPr>
          <p:spPr bwMode="auto">
            <a:xfrm flipH="1">
              <a:off x="2336" y="2251"/>
              <a:ext cx="1043" cy="499"/>
            </a:xfrm>
            <a:custGeom>
              <a:avLst/>
              <a:gdLst>
                <a:gd name="T0" fmla="*/ 2147483647 w 272"/>
                <a:gd name="T1" fmla="*/ 0 h 908"/>
                <a:gd name="T2" fmla="*/ 2147483647 w 272"/>
                <a:gd name="T3" fmla="*/ 1 h 908"/>
                <a:gd name="T4" fmla="*/ 0 w 272"/>
                <a:gd name="T5" fmla="*/ 1 h 908"/>
                <a:gd name="T6" fmla="*/ 0 60000 65536"/>
                <a:gd name="T7" fmla="*/ 0 60000 65536"/>
                <a:gd name="T8" fmla="*/ 0 60000 65536"/>
                <a:gd name="T9" fmla="*/ 0 w 272"/>
                <a:gd name="T10" fmla="*/ 0 h 908"/>
                <a:gd name="T11" fmla="*/ 272 w 272"/>
                <a:gd name="T12" fmla="*/ 908 h 908"/>
              </a:gdLst>
              <a:ahLst/>
              <a:cxnLst>
                <a:cxn ang="T6">
                  <a:pos x="T0" y="T1"/>
                </a:cxn>
                <a:cxn ang="T7">
                  <a:pos x="T2" y="T3"/>
                </a:cxn>
                <a:cxn ang="T8">
                  <a:pos x="T4" y="T5"/>
                </a:cxn>
              </a:cxnLst>
              <a:rect l="T9" t="T10" r="T11" b="T12"/>
              <a:pathLst>
                <a:path w="272" h="908">
                  <a:moveTo>
                    <a:pt x="272" y="0"/>
                  </a:moveTo>
                  <a:cubicBezTo>
                    <a:pt x="181" y="129"/>
                    <a:pt x="90" y="258"/>
                    <a:pt x="45" y="409"/>
                  </a:cubicBezTo>
                  <a:cubicBezTo>
                    <a:pt x="0" y="560"/>
                    <a:pt x="0" y="734"/>
                    <a:pt x="0" y="908"/>
                  </a:cubicBezTo>
                </a:path>
              </a:pathLst>
            </a:custGeom>
            <a:noFill/>
            <a:ln w="28575">
              <a:solidFill>
                <a:srgbClr val="FF0000"/>
              </a:solidFill>
              <a:round/>
              <a:headEnd/>
              <a:tailEnd type="triangle" w="med" len="med"/>
            </a:ln>
          </p:spPr>
          <p:txBody>
            <a:bodyPr/>
            <a:lstStyle/>
            <a:p>
              <a:endParaRPr lang="en-US"/>
            </a:p>
          </p:txBody>
        </p:sp>
      </p:grpSp>
      <p:sp>
        <p:nvSpPr>
          <p:cNvPr id="16411" name="Text Box 68"/>
          <p:cNvSpPr txBox="1">
            <a:spLocks noChangeArrowheads="1"/>
          </p:cNvSpPr>
          <p:nvPr/>
        </p:nvSpPr>
        <p:spPr bwMode="auto">
          <a:xfrm>
            <a:off x="2987675" y="1844675"/>
            <a:ext cx="3960813" cy="457200"/>
          </a:xfrm>
          <a:prstGeom prst="rect">
            <a:avLst/>
          </a:prstGeom>
          <a:noFill/>
          <a:ln w="9525">
            <a:noFill/>
            <a:miter lim="800000"/>
            <a:headEnd/>
            <a:tailEnd/>
          </a:ln>
        </p:spPr>
        <p:txBody>
          <a:bodyPr>
            <a:spAutoFit/>
          </a:bodyPr>
          <a:lstStyle/>
          <a:p>
            <a:endParaRPr lang="en-US" b="1">
              <a:latin typeface="Courier" pitchFamily="49" charset="0"/>
            </a:endParaRPr>
          </a:p>
        </p:txBody>
      </p:sp>
      <p:grpSp>
        <p:nvGrpSpPr>
          <p:cNvPr id="16412" name="Group 41"/>
          <p:cNvGrpSpPr>
            <a:grpSpLocks/>
          </p:cNvGrpSpPr>
          <p:nvPr/>
        </p:nvGrpSpPr>
        <p:grpSpPr bwMode="auto">
          <a:xfrm>
            <a:off x="3500438" y="2857500"/>
            <a:ext cx="288925" cy="492125"/>
            <a:chOff x="2160" y="1548"/>
            <a:chExt cx="309" cy="448"/>
          </a:xfrm>
        </p:grpSpPr>
        <p:sp>
          <p:nvSpPr>
            <p:cNvPr id="16423" name="Freeform 4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6424" name="Freeform 4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6425" name="Freeform 4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6426" name="Freeform 4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6427" name="Freeform 4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6428" name="Freeform 47"/>
            <p:cNvSpPr>
              <a:spLocks/>
            </p:cNvSpPr>
            <p:nvPr/>
          </p:nvSpPr>
          <p:spPr bwMode="auto">
            <a:xfrm>
              <a:off x="2251" y="161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6429" name="Freeform 4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grpSp>
        <p:nvGrpSpPr>
          <p:cNvPr id="16413" name="Group 41"/>
          <p:cNvGrpSpPr>
            <a:grpSpLocks/>
          </p:cNvGrpSpPr>
          <p:nvPr/>
        </p:nvGrpSpPr>
        <p:grpSpPr bwMode="auto">
          <a:xfrm>
            <a:off x="6643688" y="2857500"/>
            <a:ext cx="288925" cy="492125"/>
            <a:chOff x="2160" y="1548"/>
            <a:chExt cx="309" cy="448"/>
          </a:xfrm>
        </p:grpSpPr>
        <p:sp>
          <p:nvSpPr>
            <p:cNvPr id="16416" name="Freeform 42"/>
            <p:cNvSpPr>
              <a:spLocks/>
            </p:cNvSpPr>
            <p:nvPr/>
          </p:nvSpPr>
          <p:spPr bwMode="auto">
            <a:xfrm>
              <a:off x="2160" y="1548"/>
              <a:ext cx="141"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endParaRPr lang="en-US"/>
            </a:p>
          </p:txBody>
        </p:sp>
        <p:sp>
          <p:nvSpPr>
            <p:cNvPr id="16417" name="Freeform 43"/>
            <p:cNvSpPr>
              <a:spLocks/>
            </p:cNvSpPr>
            <p:nvPr/>
          </p:nvSpPr>
          <p:spPr bwMode="auto">
            <a:xfrm>
              <a:off x="2266" y="1693"/>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endParaRPr lang="en-US"/>
            </a:p>
          </p:txBody>
        </p:sp>
        <p:sp>
          <p:nvSpPr>
            <p:cNvPr id="16418" name="Freeform 44"/>
            <p:cNvSpPr>
              <a:spLocks/>
            </p:cNvSpPr>
            <p:nvPr/>
          </p:nvSpPr>
          <p:spPr bwMode="auto">
            <a:xfrm>
              <a:off x="2201" y="1586"/>
              <a:ext cx="232"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endParaRPr lang="en-US"/>
            </a:p>
          </p:txBody>
        </p:sp>
        <p:sp>
          <p:nvSpPr>
            <p:cNvPr id="16419" name="Freeform 45"/>
            <p:cNvSpPr>
              <a:spLocks/>
            </p:cNvSpPr>
            <p:nvPr/>
          </p:nvSpPr>
          <p:spPr bwMode="auto">
            <a:xfrm>
              <a:off x="2280" y="1681"/>
              <a:ext cx="189"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endParaRPr lang="en-US"/>
            </a:p>
          </p:txBody>
        </p:sp>
        <p:sp>
          <p:nvSpPr>
            <p:cNvPr id="16420" name="Freeform 46"/>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endParaRPr lang="en-US"/>
            </a:p>
          </p:txBody>
        </p:sp>
        <p:sp>
          <p:nvSpPr>
            <p:cNvPr id="16421" name="Freeform 47"/>
            <p:cNvSpPr>
              <a:spLocks/>
            </p:cNvSpPr>
            <p:nvPr/>
          </p:nvSpPr>
          <p:spPr bwMode="auto">
            <a:xfrm>
              <a:off x="2251" y="1610"/>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endParaRPr lang="en-US"/>
            </a:p>
          </p:txBody>
        </p:sp>
        <p:sp>
          <p:nvSpPr>
            <p:cNvPr id="16422" name="Freeform 48"/>
            <p:cNvSpPr>
              <a:spLocks/>
            </p:cNvSpPr>
            <p:nvPr/>
          </p:nvSpPr>
          <p:spPr bwMode="auto">
            <a:xfrm>
              <a:off x="2304" y="1843"/>
              <a:ext cx="127"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endParaRPr lang="en-US"/>
            </a:p>
          </p:txBody>
        </p:sp>
      </p:grpSp>
      <p:sp>
        <p:nvSpPr>
          <p:cNvPr id="16414" name="Text Box 70"/>
          <p:cNvSpPr txBox="1">
            <a:spLocks noChangeArrowheads="1"/>
          </p:cNvSpPr>
          <p:nvPr/>
        </p:nvSpPr>
        <p:spPr bwMode="auto">
          <a:xfrm>
            <a:off x="2224088" y="5643563"/>
            <a:ext cx="5022850" cy="461962"/>
          </a:xfrm>
          <a:prstGeom prst="rect">
            <a:avLst/>
          </a:prstGeom>
          <a:noFill/>
          <a:ln w="9525">
            <a:noFill/>
            <a:miter lim="800000"/>
            <a:headEnd/>
            <a:tailEnd/>
          </a:ln>
        </p:spPr>
        <p:txBody>
          <a:bodyPr wrap="none">
            <a:spAutoFit/>
          </a:bodyPr>
          <a:lstStyle/>
          <a:p>
            <a:r>
              <a:rPr lang="en-US"/>
              <a:t>Worry</a:t>
            </a:r>
            <a:r>
              <a:rPr lang="en-US">
                <a:solidFill>
                  <a:srgbClr val="FF0000"/>
                </a:solidFill>
              </a:rPr>
              <a:t> how to acquire multiple locks</a:t>
            </a:r>
          </a:p>
        </p:txBody>
      </p:sp>
      <p:sp>
        <p:nvSpPr>
          <p:cNvPr id="16415" name="Text Box 52"/>
          <p:cNvSpPr txBox="1">
            <a:spLocks noChangeArrowheads="1"/>
          </p:cNvSpPr>
          <p:nvPr/>
        </p:nvSpPr>
        <p:spPr bwMode="auto">
          <a:xfrm>
            <a:off x="1357313" y="1857375"/>
            <a:ext cx="6927850" cy="461963"/>
          </a:xfrm>
          <a:prstGeom prst="rect">
            <a:avLst/>
          </a:prstGeom>
          <a:noFill/>
          <a:ln w="9525">
            <a:noFill/>
            <a:miter lim="800000"/>
            <a:headEnd/>
            <a:tailEnd/>
          </a:ln>
        </p:spPr>
        <p:txBody>
          <a:bodyPr wrap="none">
            <a:spAutoFit/>
          </a:bodyPr>
          <a:lstStyle/>
          <a:p>
            <a:r>
              <a:rPr lang="en-US">
                <a:solidFill>
                  <a:srgbClr val="FF0000"/>
                </a:solidFill>
              </a:rPr>
              <a:t>Complex</a:t>
            </a:r>
            <a:r>
              <a:rPr lang="en-US"/>
              <a:t> boundary cases: empty queue, last item</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4862"/>
          </a:xfrm>
        </p:spPr>
        <p:txBody>
          <a:bodyPr/>
          <a:lstStyle/>
          <a:p>
            <a:pPr fontAlgn="auto">
              <a:spcAft>
                <a:spcPts val="0"/>
              </a:spcAft>
              <a:defRPr/>
            </a:pPr>
            <a:r>
              <a:rPr lang="en-US" dirty="0" smtClean="0">
                <a:ea typeface="+mj-ea"/>
              </a:rPr>
              <a:t>Locks are Non-Compositional</a:t>
            </a:r>
            <a:endParaRPr lang="en-US" dirty="0">
              <a:ea typeface="+mj-ea"/>
            </a:endParaRPr>
          </a:p>
        </p:txBody>
      </p:sp>
      <p:sp>
        <p:nvSpPr>
          <p:cNvPr id="3" name="Text Placeholder 2"/>
          <p:cNvSpPr>
            <a:spLocks noGrp="1"/>
          </p:cNvSpPr>
          <p:nvPr>
            <p:ph type="body" idx="1"/>
          </p:nvPr>
        </p:nvSpPr>
        <p:spPr>
          <a:xfrm>
            <a:off x="457200" y="1168400"/>
            <a:ext cx="8229600" cy="5448300"/>
          </a:xfrm>
        </p:spPr>
        <p:txBody>
          <a:bodyPr>
            <a:normAutofit fontScale="92500"/>
          </a:bodyPr>
          <a:lstStyle/>
          <a:p>
            <a:pPr>
              <a:lnSpc>
                <a:spcPct val="90000"/>
              </a:lnSpc>
            </a:pPr>
            <a:r>
              <a:rPr lang="en-US" altLang="zh-CN" dirty="0" smtClean="0"/>
              <a:t>Consider a (correct) Java bank </a:t>
            </a:r>
            <a:r>
              <a:rPr lang="en-US" altLang="zh-CN" dirty="0" smtClean="0">
                <a:solidFill>
                  <a:srgbClr val="FF0000"/>
                </a:solidFill>
              </a:rPr>
              <a:t>Account </a:t>
            </a:r>
            <a:r>
              <a:rPr lang="en-US" altLang="zh-CN" dirty="0" smtClean="0"/>
              <a:t>class:</a:t>
            </a:r>
          </a:p>
          <a:p>
            <a:pPr>
              <a:lnSpc>
                <a:spcPct val="90000"/>
              </a:lnSpc>
            </a:pPr>
            <a:endParaRPr lang="en-US" altLang="zh-CN" dirty="0" smtClean="0"/>
          </a:p>
          <a:p>
            <a:pPr>
              <a:lnSpc>
                <a:spcPct val="90000"/>
              </a:lnSpc>
            </a:pPr>
            <a:endParaRPr lang="en-US" altLang="zh-CN" dirty="0" smtClean="0"/>
          </a:p>
          <a:p>
            <a:pPr>
              <a:lnSpc>
                <a:spcPct val="90000"/>
              </a:lnSpc>
            </a:pPr>
            <a:endParaRPr lang="en-US" altLang="zh-CN" dirty="0" smtClean="0"/>
          </a:p>
          <a:p>
            <a:pPr>
              <a:lnSpc>
                <a:spcPct val="90000"/>
              </a:lnSpc>
            </a:pPr>
            <a:endParaRPr lang="en-US" altLang="zh-CN" dirty="0" smtClean="0"/>
          </a:p>
          <a:p>
            <a:pPr>
              <a:lnSpc>
                <a:spcPct val="90000"/>
              </a:lnSpc>
            </a:pPr>
            <a:endParaRPr lang="en-US" altLang="zh-CN" dirty="0" smtClean="0"/>
          </a:p>
          <a:p>
            <a:pPr>
              <a:lnSpc>
                <a:spcPct val="90000"/>
              </a:lnSpc>
            </a:pPr>
            <a:endParaRPr lang="en-US" altLang="zh-CN" dirty="0" smtClean="0"/>
          </a:p>
          <a:p>
            <a:pPr>
              <a:lnSpc>
                <a:spcPct val="90000"/>
              </a:lnSpc>
            </a:pPr>
            <a:endParaRPr lang="en-US" altLang="zh-CN" dirty="0" smtClean="0"/>
          </a:p>
          <a:p>
            <a:pPr>
              <a:lnSpc>
                <a:spcPct val="90000"/>
              </a:lnSpc>
            </a:pPr>
            <a:r>
              <a:rPr lang="en-US" altLang="zh-CN" dirty="0" smtClean="0"/>
              <a:t>Now suppose we want to add the ability to transfer funds from one account to another.</a:t>
            </a:r>
          </a:p>
        </p:txBody>
      </p:sp>
      <p:sp>
        <p:nvSpPr>
          <p:cNvPr id="4" name="TextBox 3"/>
          <p:cNvSpPr txBox="1">
            <a:spLocks noChangeArrowheads="1"/>
          </p:cNvSpPr>
          <p:nvPr/>
        </p:nvSpPr>
        <p:spPr bwMode="auto">
          <a:xfrm>
            <a:off x="1081088" y="1916832"/>
            <a:ext cx="6894512" cy="3698875"/>
          </a:xfrm>
          <a:prstGeom prst="rect">
            <a:avLst/>
          </a:prstGeom>
          <a:solidFill>
            <a:srgbClr val="FFFF00"/>
          </a:solidFill>
          <a:ln w="9525">
            <a:solidFill>
              <a:srgbClr val="FFFF00"/>
            </a:solidFill>
            <a:miter lim="800000"/>
            <a:headEnd/>
            <a:tailEnd/>
          </a:ln>
        </p:spPr>
        <p:txBody>
          <a:bodyPr>
            <a:spAutoFit/>
          </a:bodyPr>
          <a:lstStyle>
            <a:lvl1pPr defTabSz="182563">
              <a:tabLst>
                <a:tab pos="1698625" algn="l"/>
                <a:tab pos="1881188" algn="l"/>
              </a:tabLst>
              <a:defRPr>
                <a:solidFill>
                  <a:schemeClr val="tx1"/>
                </a:solidFill>
                <a:latin typeface="Book Antiqua" charset="0"/>
                <a:ea typeface="ＭＳ Ｐゴシック" charset="-128"/>
              </a:defRPr>
            </a:lvl1pPr>
            <a:lvl2pPr marL="37931725" indent="-37474525" defTabSz="182563">
              <a:tabLst>
                <a:tab pos="1698625" algn="l"/>
                <a:tab pos="1881188" algn="l"/>
              </a:tabLst>
              <a:defRPr>
                <a:solidFill>
                  <a:schemeClr val="tx1"/>
                </a:solidFill>
                <a:latin typeface="Book Antiqua" charset="0"/>
                <a:ea typeface="ＭＳ Ｐゴシック" charset="-128"/>
              </a:defRPr>
            </a:lvl2pPr>
            <a:lvl3pPr>
              <a:tabLst>
                <a:tab pos="1698625" algn="l"/>
                <a:tab pos="1881188" algn="l"/>
              </a:tabLst>
              <a:defRPr>
                <a:solidFill>
                  <a:schemeClr val="tx1"/>
                </a:solidFill>
                <a:latin typeface="Book Antiqua" charset="0"/>
                <a:ea typeface="ＭＳ Ｐゴシック" charset="-128"/>
              </a:defRPr>
            </a:lvl3pPr>
            <a:lvl4pPr>
              <a:tabLst>
                <a:tab pos="1698625" algn="l"/>
                <a:tab pos="1881188" algn="l"/>
              </a:tabLst>
              <a:defRPr>
                <a:solidFill>
                  <a:schemeClr val="tx1"/>
                </a:solidFill>
                <a:latin typeface="Book Antiqua" charset="0"/>
                <a:ea typeface="ＭＳ Ｐゴシック" charset="-128"/>
              </a:defRPr>
            </a:lvl4pPr>
            <a:lvl5pPr>
              <a:tabLst>
                <a:tab pos="1698625" algn="l"/>
                <a:tab pos="1881188" algn="l"/>
              </a:tabLst>
              <a:defRPr>
                <a:solidFill>
                  <a:schemeClr val="tx1"/>
                </a:solidFill>
                <a:latin typeface="Book Antiqua" charset="0"/>
                <a:ea typeface="ＭＳ Ｐゴシック" charset="-128"/>
              </a:defRPr>
            </a:lvl5pPr>
            <a:lvl6pPr marL="457200" fontAlgn="base">
              <a:spcBef>
                <a:spcPct val="0"/>
              </a:spcBef>
              <a:spcAft>
                <a:spcPct val="0"/>
              </a:spcAft>
              <a:tabLst>
                <a:tab pos="1698625" algn="l"/>
                <a:tab pos="1881188" algn="l"/>
              </a:tabLst>
              <a:defRPr>
                <a:solidFill>
                  <a:schemeClr val="tx1"/>
                </a:solidFill>
                <a:latin typeface="Book Antiqua" charset="0"/>
                <a:ea typeface="ＭＳ Ｐゴシック" charset="-128"/>
              </a:defRPr>
            </a:lvl6pPr>
            <a:lvl7pPr marL="914400" fontAlgn="base">
              <a:spcBef>
                <a:spcPct val="0"/>
              </a:spcBef>
              <a:spcAft>
                <a:spcPct val="0"/>
              </a:spcAft>
              <a:tabLst>
                <a:tab pos="1698625" algn="l"/>
                <a:tab pos="1881188" algn="l"/>
              </a:tabLst>
              <a:defRPr>
                <a:solidFill>
                  <a:schemeClr val="tx1"/>
                </a:solidFill>
                <a:latin typeface="Book Antiqua" charset="0"/>
                <a:ea typeface="ＭＳ Ｐゴシック" charset="-128"/>
              </a:defRPr>
            </a:lvl7pPr>
            <a:lvl8pPr marL="1371600" fontAlgn="base">
              <a:spcBef>
                <a:spcPct val="0"/>
              </a:spcBef>
              <a:spcAft>
                <a:spcPct val="0"/>
              </a:spcAft>
              <a:tabLst>
                <a:tab pos="1698625" algn="l"/>
                <a:tab pos="1881188" algn="l"/>
              </a:tabLst>
              <a:defRPr>
                <a:solidFill>
                  <a:schemeClr val="tx1"/>
                </a:solidFill>
                <a:latin typeface="Book Antiqua" charset="0"/>
                <a:ea typeface="ＭＳ Ｐゴシック" charset="-128"/>
              </a:defRPr>
            </a:lvl8pPr>
            <a:lvl9pPr marL="1828800" fontAlgn="base">
              <a:spcBef>
                <a:spcPct val="0"/>
              </a:spcBef>
              <a:spcAft>
                <a:spcPct val="0"/>
              </a:spcAft>
              <a:tabLst>
                <a:tab pos="1698625" algn="l"/>
                <a:tab pos="1881188" algn="l"/>
              </a:tabLst>
              <a:defRPr>
                <a:solidFill>
                  <a:schemeClr val="tx1"/>
                </a:solidFill>
                <a:latin typeface="Book Antiqua" charset="0"/>
                <a:ea typeface="ＭＳ Ｐゴシック" charset="-128"/>
              </a:defRPr>
            </a:lvl9pPr>
          </a:lstStyle>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class Account{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float balance;</a:t>
            </a:r>
          </a:p>
          <a:p>
            <a:pPr>
              <a:lnSpc>
                <a:spcPct val="90000"/>
              </a:lnSpc>
              <a:buClr>
                <a:schemeClr val="hlink"/>
              </a:buClr>
              <a:buSzPct val="90000"/>
              <a:buFont typeface="Wingdings" charset="2"/>
              <a:buNone/>
            </a:pPr>
            <a:endParaRPr lang="en-US" altLang="zh-CN" sz="2000" b="1" dirty="0">
              <a:solidFill>
                <a:srgbClr val="000000"/>
              </a:solidFill>
              <a:latin typeface="Courier New" charset="0"/>
              <a:cs typeface="Courier New" charset="0"/>
            </a:endParaRP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a:solidFill>
                  <a:srgbClr val="FF0000"/>
                </a:solidFill>
                <a:latin typeface="Courier New" charset="0"/>
                <a:cs typeface="Courier New" charset="0"/>
              </a:rPr>
              <a:t>synchronized </a:t>
            </a:r>
            <a:r>
              <a:rPr lang="en-US" altLang="zh-CN" sz="2000" b="1" dirty="0">
                <a:solidFill>
                  <a:srgbClr val="000000"/>
                </a:solidFill>
                <a:latin typeface="Courier New" charset="0"/>
                <a:cs typeface="Courier New" charset="0"/>
              </a:rPr>
              <a:t>void deposit(float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balance +=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endParaRPr lang="en-US" altLang="zh-CN" sz="2000" b="1" dirty="0">
              <a:solidFill>
                <a:srgbClr val="000000"/>
              </a:solidFill>
              <a:latin typeface="Courier New" charset="0"/>
              <a:cs typeface="Courier New" charset="0"/>
            </a:endParaRP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a:solidFill>
                  <a:srgbClr val="FF0000"/>
                </a:solidFill>
                <a:latin typeface="Courier New" charset="0"/>
                <a:cs typeface="Courier New" charset="0"/>
              </a:rPr>
              <a:t>synchronized </a:t>
            </a:r>
            <a:r>
              <a:rPr lang="en-US" altLang="zh-CN" sz="2000" b="1" dirty="0">
                <a:solidFill>
                  <a:srgbClr val="000000"/>
                </a:solidFill>
                <a:latin typeface="Courier New" charset="0"/>
                <a:cs typeface="Courier New" charset="0"/>
              </a:rPr>
              <a:t>void withdraw(float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if (balance &lt;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throw new </a:t>
            </a:r>
            <a:r>
              <a:rPr lang="en-US" altLang="zh-CN" sz="2000" b="1" dirty="0" err="1">
                <a:solidFill>
                  <a:srgbClr val="000000"/>
                </a:solidFill>
                <a:latin typeface="Courier New" charset="0"/>
                <a:cs typeface="Courier New" charset="0"/>
              </a:rPr>
              <a:t>OutOfMoneyError</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balance -=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endParaRPr lang="en-GB" sz="2000" b="1" dirty="0">
              <a:solidFill>
                <a:srgbClr val="000000"/>
              </a:solidFill>
              <a:latin typeface="Courier New" charset="0"/>
              <a:cs typeface="Courier New" charset="0"/>
            </a:endParaRPr>
          </a:p>
        </p:txBody>
      </p:sp>
    </p:spTree>
    <p:extLst>
      <p:ext uri="{BB962C8B-B14F-4D97-AF65-F5344CB8AC3E}">
        <p14:creationId xmlns:p14="http://schemas.microsoft.com/office/powerpoint/2010/main" val="3980569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4862"/>
          </a:xfrm>
        </p:spPr>
        <p:txBody>
          <a:bodyPr/>
          <a:lstStyle/>
          <a:p>
            <a:pPr fontAlgn="auto">
              <a:spcAft>
                <a:spcPts val="0"/>
              </a:spcAft>
              <a:defRPr/>
            </a:pPr>
            <a:r>
              <a:rPr lang="en-US" dirty="0" smtClean="0">
                <a:ea typeface="+mj-ea"/>
              </a:rPr>
              <a:t>Locks are Non-Compositional</a:t>
            </a:r>
            <a:endParaRPr lang="en-US" dirty="0">
              <a:ea typeface="+mj-ea"/>
            </a:endParaRPr>
          </a:p>
        </p:txBody>
      </p:sp>
      <p:sp>
        <p:nvSpPr>
          <p:cNvPr id="47107" name="Text Placeholder 2"/>
          <p:cNvSpPr>
            <a:spLocks noGrp="1"/>
          </p:cNvSpPr>
          <p:nvPr>
            <p:ph type="body" idx="1"/>
          </p:nvPr>
        </p:nvSpPr>
        <p:spPr>
          <a:xfrm>
            <a:off x="457200" y="1168400"/>
            <a:ext cx="8229600" cy="4708525"/>
          </a:xfrm>
        </p:spPr>
        <p:txBody>
          <a:bodyPr/>
          <a:lstStyle/>
          <a:p>
            <a:r>
              <a:rPr lang="en-US" altLang="zh-CN" dirty="0" smtClean="0"/>
              <a:t>Synchronizing </a:t>
            </a:r>
            <a:r>
              <a:rPr lang="en-US" altLang="zh-CN" dirty="0" smtClean="0">
                <a:solidFill>
                  <a:srgbClr val="FF0000"/>
                </a:solidFill>
              </a:rPr>
              <a:t>transfer </a:t>
            </a:r>
            <a:r>
              <a:rPr lang="en-US" altLang="zh-CN" dirty="0" smtClean="0"/>
              <a:t>can cause deadlock:</a:t>
            </a:r>
          </a:p>
        </p:txBody>
      </p:sp>
      <p:sp>
        <p:nvSpPr>
          <p:cNvPr id="47108" name="TextBox 3"/>
          <p:cNvSpPr txBox="1">
            <a:spLocks noChangeArrowheads="1"/>
          </p:cNvSpPr>
          <p:nvPr/>
        </p:nvSpPr>
        <p:spPr bwMode="auto">
          <a:xfrm>
            <a:off x="570248" y="2204864"/>
            <a:ext cx="8064500" cy="4806950"/>
          </a:xfrm>
          <a:prstGeom prst="rect">
            <a:avLst/>
          </a:prstGeom>
          <a:solidFill>
            <a:srgbClr val="FFFF00"/>
          </a:solidFill>
          <a:ln w="9525">
            <a:solidFill>
              <a:srgbClr val="FFFF00"/>
            </a:solidFill>
            <a:miter lim="800000"/>
            <a:headEnd/>
            <a:tailEnd/>
          </a:ln>
        </p:spPr>
        <p:txBody>
          <a:bodyPr>
            <a:spAutoFit/>
          </a:bodyPr>
          <a:lstStyle>
            <a:lvl1pPr defTabSz="182563">
              <a:tabLst>
                <a:tab pos="1698625" algn="l"/>
                <a:tab pos="1881188" algn="l"/>
              </a:tabLst>
              <a:defRPr>
                <a:solidFill>
                  <a:schemeClr val="tx1"/>
                </a:solidFill>
                <a:latin typeface="Book Antiqua" charset="0"/>
                <a:ea typeface="ＭＳ Ｐゴシック" charset="-128"/>
              </a:defRPr>
            </a:lvl1pPr>
            <a:lvl2pPr marL="37931725" indent="-37474525" defTabSz="182563">
              <a:tabLst>
                <a:tab pos="1698625" algn="l"/>
                <a:tab pos="1881188" algn="l"/>
              </a:tabLst>
              <a:defRPr>
                <a:solidFill>
                  <a:schemeClr val="tx1"/>
                </a:solidFill>
                <a:latin typeface="Book Antiqua" charset="0"/>
                <a:ea typeface="ＭＳ Ｐゴシック" charset="-128"/>
              </a:defRPr>
            </a:lvl2pPr>
            <a:lvl3pPr>
              <a:tabLst>
                <a:tab pos="1698625" algn="l"/>
                <a:tab pos="1881188" algn="l"/>
              </a:tabLst>
              <a:defRPr>
                <a:solidFill>
                  <a:schemeClr val="tx1"/>
                </a:solidFill>
                <a:latin typeface="Book Antiqua" charset="0"/>
                <a:ea typeface="ＭＳ Ｐゴシック" charset="-128"/>
              </a:defRPr>
            </a:lvl3pPr>
            <a:lvl4pPr>
              <a:tabLst>
                <a:tab pos="1698625" algn="l"/>
                <a:tab pos="1881188" algn="l"/>
              </a:tabLst>
              <a:defRPr>
                <a:solidFill>
                  <a:schemeClr val="tx1"/>
                </a:solidFill>
                <a:latin typeface="Book Antiqua" charset="0"/>
                <a:ea typeface="ＭＳ Ｐゴシック" charset="-128"/>
              </a:defRPr>
            </a:lvl4pPr>
            <a:lvl5pPr>
              <a:tabLst>
                <a:tab pos="1698625" algn="l"/>
                <a:tab pos="1881188" algn="l"/>
              </a:tabLst>
              <a:defRPr>
                <a:solidFill>
                  <a:schemeClr val="tx1"/>
                </a:solidFill>
                <a:latin typeface="Book Antiqua" charset="0"/>
                <a:ea typeface="ＭＳ Ｐゴシック" charset="-128"/>
              </a:defRPr>
            </a:lvl5pPr>
            <a:lvl6pPr marL="457200" fontAlgn="base">
              <a:spcBef>
                <a:spcPct val="0"/>
              </a:spcBef>
              <a:spcAft>
                <a:spcPct val="0"/>
              </a:spcAft>
              <a:tabLst>
                <a:tab pos="1698625" algn="l"/>
                <a:tab pos="1881188" algn="l"/>
              </a:tabLst>
              <a:defRPr>
                <a:solidFill>
                  <a:schemeClr val="tx1"/>
                </a:solidFill>
                <a:latin typeface="Book Antiqua" charset="0"/>
                <a:ea typeface="ＭＳ Ｐゴシック" charset="-128"/>
              </a:defRPr>
            </a:lvl6pPr>
            <a:lvl7pPr marL="914400" fontAlgn="base">
              <a:spcBef>
                <a:spcPct val="0"/>
              </a:spcBef>
              <a:spcAft>
                <a:spcPct val="0"/>
              </a:spcAft>
              <a:tabLst>
                <a:tab pos="1698625" algn="l"/>
                <a:tab pos="1881188" algn="l"/>
              </a:tabLst>
              <a:defRPr>
                <a:solidFill>
                  <a:schemeClr val="tx1"/>
                </a:solidFill>
                <a:latin typeface="Book Antiqua" charset="0"/>
                <a:ea typeface="ＭＳ Ｐゴシック" charset="-128"/>
              </a:defRPr>
            </a:lvl7pPr>
            <a:lvl8pPr marL="1371600" fontAlgn="base">
              <a:spcBef>
                <a:spcPct val="0"/>
              </a:spcBef>
              <a:spcAft>
                <a:spcPct val="0"/>
              </a:spcAft>
              <a:tabLst>
                <a:tab pos="1698625" algn="l"/>
                <a:tab pos="1881188" algn="l"/>
              </a:tabLst>
              <a:defRPr>
                <a:solidFill>
                  <a:schemeClr val="tx1"/>
                </a:solidFill>
                <a:latin typeface="Book Antiqua" charset="0"/>
                <a:ea typeface="ＭＳ Ｐゴシック" charset="-128"/>
              </a:defRPr>
            </a:lvl8pPr>
            <a:lvl9pPr marL="1828800" fontAlgn="base">
              <a:spcBef>
                <a:spcPct val="0"/>
              </a:spcBef>
              <a:spcAft>
                <a:spcPct val="0"/>
              </a:spcAft>
              <a:tabLst>
                <a:tab pos="1698625" algn="l"/>
                <a:tab pos="1881188" algn="l"/>
              </a:tabLst>
              <a:defRPr>
                <a:solidFill>
                  <a:schemeClr val="tx1"/>
                </a:solidFill>
                <a:latin typeface="Book Antiqua" charset="0"/>
                <a:ea typeface="ＭＳ Ｐゴシック" charset="-128"/>
              </a:defRPr>
            </a:lvl9pPr>
          </a:lstStyle>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class Account{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float balance;</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a:solidFill>
                  <a:srgbClr val="FF0000"/>
                </a:solidFill>
                <a:latin typeface="Courier New" charset="0"/>
                <a:cs typeface="Courier New" charset="0"/>
              </a:rPr>
              <a:t>synchronized </a:t>
            </a:r>
            <a:r>
              <a:rPr lang="en-US" altLang="zh-CN" sz="2000" b="1" dirty="0">
                <a:solidFill>
                  <a:srgbClr val="000000"/>
                </a:solidFill>
                <a:latin typeface="Courier New" charset="0"/>
                <a:cs typeface="Courier New" charset="0"/>
              </a:rPr>
              <a:t>void deposit(float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balance +=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a:solidFill>
                  <a:srgbClr val="FF0000"/>
                </a:solidFill>
                <a:latin typeface="Courier New" charset="0"/>
                <a:cs typeface="Courier New" charset="0"/>
              </a:rPr>
              <a:t>synchronized </a:t>
            </a:r>
            <a:r>
              <a:rPr lang="en-US" altLang="zh-CN" sz="2000" b="1" dirty="0">
                <a:solidFill>
                  <a:srgbClr val="000000"/>
                </a:solidFill>
                <a:latin typeface="Courier New" charset="0"/>
                <a:cs typeface="Courier New" charset="0"/>
              </a:rPr>
              <a:t>void withdraw(float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if(balance &lt;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throw new </a:t>
            </a:r>
            <a:r>
              <a:rPr lang="en-US" altLang="zh-CN" sz="2000" b="1" dirty="0" err="1">
                <a:solidFill>
                  <a:srgbClr val="000000"/>
                </a:solidFill>
                <a:latin typeface="Courier New" charset="0"/>
                <a:cs typeface="Courier New" charset="0"/>
              </a:rPr>
              <a:t>OutOfMoneyError</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balance -=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a:solidFill>
                  <a:srgbClr val="FF0000"/>
                </a:solidFill>
                <a:latin typeface="Courier New" charset="0"/>
                <a:cs typeface="Courier New" charset="0"/>
              </a:rPr>
              <a:t>synchronized </a:t>
            </a:r>
          </a:p>
          <a:p>
            <a:pPr>
              <a:lnSpc>
                <a:spcPct val="90000"/>
              </a:lnSpc>
              <a:buClr>
                <a:schemeClr val="hlink"/>
              </a:buClr>
              <a:buSzPct val="90000"/>
              <a:buFont typeface="Wingdings" charset="2"/>
              <a:buNone/>
            </a:pPr>
            <a:r>
              <a:rPr lang="en-US" altLang="zh-CN" sz="2000" b="1" dirty="0">
                <a:solidFill>
                  <a:srgbClr val="FF0000"/>
                </a:solidFill>
                <a:latin typeface="Courier New" charset="0"/>
                <a:cs typeface="Courier New" charset="0"/>
              </a:rPr>
              <a:t>  </a:t>
            </a:r>
            <a:r>
              <a:rPr lang="en-US" altLang="zh-CN" sz="2000" b="1" dirty="0">
                <a:solidFill>
                  <a:srgbClr val="000000"/>
                </a:solidFill>
                <a:latin typeface="Courier New" charset="0"/>
                <a:cs typeface="Courier New" charset="0"/>
              </a:rPr>
              <a:t>void transfer_wrong2(Acct other, float </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a:solidFill>
                  <a:srgbClr val="FF0000"/>
                </a:solidFill>
                <a:latin typeface="Courier New" charset="0"/>
                <a:cs typeface="Courier New" charset="0"/>
              </a:rPr>
              <a:t>// can deadlock with parallel reverse-transfer</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err="1">
                <a:solidFill>
                  <a:srgbClr val="000000"/>
                </a:solidFill>
                <a:latin typeface="Courier New" charset="0"/>
                <a:cs typeface="Courier New" charset="0"/>
              </a:rPr>
              <a:t>this.deposit</a:t>
            </a:r>
            <a:r>
              <a:rPr lang="en-US" altLang="zh-CN" sz="2000" b="1" dirty="0">
                <a:solidFill>
                  <a:srgbClr val="000000"/>
                </a:solidFill>
                <a:latin typeface="Courier New" charset="0"/>
                <a:cs typeface="Courier New" charset="0"/>
              </a:rPr>
              <a:t>(</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r>
              <a:rPr lang="en-US" altLang="zh-CN" sz="2000" b="1" dirty="0" err="1">
                <a:solidFill>
                  <a:srgbClr val="000000"/>
                </a:solidFill>
                <a:latin typeface="Courier New" charset="0"/>
                <a:cs typeface="Courier New" charset="0"/>
              </a:rPr>
              <a:t>other.withdraw</a:t>
            </a:r>
            <a:r>
              <a:rPr lang="en-US" altLang="zh-CN" sz="2000" b="1" dirty="0">
                <a:solidFill>
                  <a:srgbClr val="000000"/>
                </a:solidFill>
                <a:latin typeface="Courier New" charset="0"/>
                <a:cs typeface="Courier New" charset="0"/>
              </a:rPr>
              <a:t>(</a:t>
            </a:r>
            <a:r>
              <a:rPr lang="en-US" altLang="zh-CN" sz="2000" b="1" dirty="0" err="1">
                <a:solidFill>
                  <a:srgbClr val="000000"/>
                </a:solidFill>
                <a:latin typeface="Courier New" charset="0"/>
                <a:cs typeface="Courier New" charset="0"/>
              </a:rPr>
              <a:t>amt</a:t>
            </a:r>
            <a:r>
              <a:rPr lang="en-US" altLang="zh-CN" sz="2000" b="1" dirty="0">
                <a:solidFill>
                  <a:srgbClr val="000000"/>
                </a:solidFill>
                <a:latin typeface="Courier New" charset="0"/>
                <a:cs typeface="Courier New" charset="0"/>
              </a:rPr>
              <a:t>);</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p>
          <a:p>
            <a:pPr>
              <a:lnSpc>
                <a:spcPct val="90000"/>
              </a:lnSpc>
              <a:buClr>
                <a:schemeClr val="hlink"/>
              </a:buClr>
              <a:buSzPct val="90000"/>
              <a:buFont typeface="Wingdings" charset="2"/>
              <a:buNone/>
            </a:pPr>
            <a:r>
              <a:rPr lang="en-US" altLang="zh-CN" sz="2000" b="1" dirty="0">
                <a:solidFill>
                  <a:srgbClr val="000000"/>
                </a:solidFill>
                <a:latin typeface="Courier New" charset="0"/>
                <a:cs typeface="Courier New" charset="0"/>
              </a:rPr>
              <a:t>} </a:t>
            </a:r>
          </a:p>
        </p:txBody>
      </p:sp>
    </p:spTree>
    <p:extLst>
      <p:ext uri="{BB962C8B-B14F-4D97-AF65-F5344CB8AC3E}">
        <p14:creationId xmlns:p14="http://schemas.microsoft.com/office/powerpoint/2010/main" val="28178362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19705</TotalTime>
  <Words>2729</Words>
  <Application>Microsoft Office PowerPoint</Application>
  <PresentationFormat>全屏显示(4:3)</PresentationFormat>
  <Paragraphs>638</Paragraphs>
  <Slides>45</Slides>
  <Notes>41</Notes>
  <HiddenSlides>0</HiddenSlides>
  <MMClips>0</MMClips>
  <ScaleCrop>false</ScaleCrop>
  <HeadingPairs>
    <vt:vector size="4" baseType="variant">
      <vt:variant>
        <vt:lpstr>主题</vt:lpstr>
      </vt:variant>
      <vt:variant>
        <vt:i4>2</vt:i4>
      </vt:variant>
      <vt:variant>
        <vt:lpstr>幻灯片标题</vt:lpstr>
      </vt:variant>
      <vt:variant>
        <vt:i4>45</vt:i4>
      </vt:variant>
    </vt:vector>
  </HeadingPairs>
  <TitlesOfParts>
    <vt:vector size="47" baseType="lpstr">
      <vt:lpstr>Blank Presentation</vt:lpstr>
      <vt:lpstr>Custom Design</vt:lpstr>
      <vt:lpstr>Transactional Memory</vt:lpstr>
      <vt:lpstr>Our Vision for the Future</vt:lpstr>
      <vt:lpstr>Our Vision for the Future</vt:lpstr>
      <vt:lpstr>A FIFO Queue</vt:lpstr>
      <vt:lpstr>A Concurrent FIFO Queue</vt:lpstr>
      <vt:lpstr>Fine Grain Locks</vt:lpstr>
      <vt:lpstr>Fine Grain Locks</vt:lpstr>
      <vt:lpstr>Locks are Non-Compositional</vt:lpstr>
      <vt:lpstr>Locks are Non-Compositional</vt:lpstr>
      <vt:lpstr>Locks are Non-Compositional</vt:lpstr>
      <vt:lpstr>Locking Relies on Conventions</vt:lpstr>
      <vt:lpstr>Lock-Free (JDK6.0) </vt:lpstr>
      <vt:lpstr>Real Applications</vt:lpstr>
      <vt:lpstr>Atomic Memory Transactions</vt:lpstr>
      <vt:lpstr>How does it work?</vt:lpstr>
      <vt:lpstr>STM in Mainstream Languages</vt:lpstr>
      <vt:lpstr>Promise of Transactional Memory</vt:lpstr>
      <vt:lpstr> Promise of Transactional Memory  </vt:lpstr>
      <vt:lpstr>For Real Applications</vt:lpstr>
      <vt:lpstr>Using Transactional Memory</vt:lpstr>
      <vt:lpstr>Using Transactional Memory</vt:lpstr>
      <vt:lpstr>Transactions Will Solve Many of Locks’ Problems</vt:lpstr>
      <vt:lpstr>Hardware Transactional Memory</vt:lpstr>
      <vt:lpstr>HTM Strengths &amp; Weaknesses</vt:lpstr>
      <vt:lpstr>HTM Strengths &amp; Weaknesses</vt:lpstr>
      <vt:lpstr>HTM Strengths &amp; Weaknesses</vt:lpstr>
      <vt:lpstr>Software Transactional Memory [ShavitTouitou94]</vt:lpstr>
      <vt:lpstr>The Brief History of STM</vt:lpstr>
      <vt:lpstr>As Good As Fine Grained Locking</vt:lpstr>
      <vt:lpstr>Transactional Consistency</vt:lpstr>
      <vt:lpstr>External Consistency</vt:lpstr>
      <vt:lpstr>Locking STM Design Choices</vt:lpstr>
      <vt:lpstr>Encounter Order Locking (Undo Log)</vt:lpstr>
      <vt:lpstr>Commit Time Locking (Write Log)</vt:lpstr>
      <vt:lpstr>TL2 STM: Use a Global Clock</vt:lpstr>
      <vt:lpstr>TL2 Version Clock: Read-Only Trans</vt:lpstr>
      <vt:lpstr>TL2 Version Clock: Writing Trans</vt:lpstr>
      <vt:lpstr>Where we are heading…</vt:lpstr>
      <vt:lpstr>Remember 1993?</vt:lpstr>
      <vt:lpstr>TM Today</vt:lpstr>
      <vt:lpstr>Second Opinion</vt:lpstr>
      <vt:lpstr>Hatin’ on TM</vt:lpstr>
      <vt:lpstr>Hatin’ on TM</vt:lpstr>
      <vt:lpstr>Hatin’ on TM</vt:lpstr>
      <vt:lpstr>Hatin’ on TM</vt:lpstr>
    </vt:vector>
  </TitlesOfParts>
  <Company>theory of computation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Nir Shavit</dc:creator>
  <cp:lastModifiedBy>Windows User</cp:lastModifiedBy>
  <cp:revision>1280</cp:revision>
  <dcterms:created xsi:type="dcterms:W3CDTF">1999-11-30T15:16:41Z</dcterms:created>
  <dcterms:modified xsi:type="dcterms:W3CDTF">2014-06-29T05:43:40Z</dcterms:modified>
</cp:coreProperties>
</file>