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xml" ContentType="application/vnd.openxmlformats-officedocument.drawingml.chart+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119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9" d="100"/>
          <a:sy n="79" d="100"/>
        </p:scale>
        <p:origin x="1284" y="7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3968253968258E-2"/>
          <c:y val="9.8321342925659569E-2"/>
          <c:w val="0.67619047619047701"/>
          <c:h val="0.57793764988009588"/>
        </c:manualLayout>
      </c:layout>
      <c:lineChart>
        <c:grouping val="stacked"/>
        <c:varyColors val="0"/>
        <c:ser>
          <c:idx val="0"/>
          <c:order val="0"/>
          <c:tx>
            <c:strRef>
              <c:f>Sheet1!$A$2</c:f>
              <c:strCache>
                <c:ptCount val="1"/>
                <c:pt idx="0">
                  <c:v>speedup</c:v>
                </c:pt>
              </c:strCache>
            </c:strRef>
          </c:tx>
          <c:spPr>
            <a:ln w="40313">
              <a:solidFill>
                <a:srgbClr val="FF0000"/>
              </a:solidFill>
              <a:prstDash val="solid"/>
            </a:ln>
          </c:spPr>
          <c:marker>
            <c:symbol val="none"/>
          </c:marker>
          <c:cat>
            <c:strRef>
              <c:f>Sheet1!$B$1:$F$1</c:f>
              <c:strCache>
                <c:ptCount val="5"/>
                <c:pt idx="0">
                  <c:v>4</c:v>
                </c:pt>
                <c:pt idx="1">
                  <c:v>8</c:v>
                </c:pt>
                <c:pt idx="2">
                  <c:v>16</c:v>
                </c:pt>
                <c:pt idx="3">
                  <c:v>32</c:v>
                </c:pt>
                <c:pt idx="4">
                  <c:v>infinite</c:v>
                </c:pt>
              </c:strCache>
            </c:strRef>
          </c:cat>
          <c:val>
            <c:numRef>
              <c:f>Sheet1!$B$2:$F$2</c:f>
              <c:numCache>
                <c:formatCode>General</c:formatCode>
                <c:ptCount val="5"/>
                <c:pt idx="0">
                  <c:v>2.1</c:v>
                </c:pt>
                <c:pt idx="1">
                  <c:v>2.9</c:v>
                </c:pt>
                <c:pt idx="2">
                  <c:v>3.4</c:v>
                </c:pt>
                <c:pt idx="3">
                  <c:v>3.7</c:v>
                </c:pt>
                <c:pt idx="4">
                  <c:v>4</c:v>
                </c:pt>
              </c:numCache>
            </c:numRef>
          </c:val>
          <c:smooth val="0"/>
        </c:ser>
        <c:dLbls>
          <c:showLegendKey val="0"/>
          <c:showVal val="0"/>
          <c:showCatName val="0"/>
          <c:showSerName val="0"/>
          <c:showPercent val="0"/>
          <c:showBubbleSize val="0"/>
        </c:dLbls>
        <c:smooth val="0"/>
        <c:axId val="1849150688"/>
        <c:axId val="1849152864"/>
      </c:lineChart>
      <c:catAx>
        <c:axId val="1849150688"/>
        <c:scaling>
          <c:orientation val="minMax"/>
        </c:scaling>
        <c:delete val="0"/>
        <c:axPos val="b"/>
        <c:numFmt formatCode="General" sourceLinked="1"/>
        <c:majorTickMark val="out"/>
        <c:minorTickMark val="none"/>
        <c:tickLblPos val="nextTo"/>
        <c:spPr>
          <a:ln w="3359">
            <a:solidFill>
              <a:schemeClr val="tx1"/>
            </a:solidFill>
            <a:prstDash val="solid"/>
          </a:ln>
        </c:spPr>
        <c:txPr>
          <a:bodyPr rot="-2700000" vert="horz"/>
          <a:lstStyle/>
          <a:p>
            <a:pPr>
              <a:defRPr sz="1905" b="1" i="0" u="none" strike="noStrike" baseline="0">
                <a:solidFill>
                  <a:schemeClr val="tx1"/>
                </a:solidFill>
                <a:latin typeface="Comic Sans MS"/>
                <a:ea typeface="Comic Sans MS"/>
                <a:cs typeface="Comic Sans MS"/>
              </a:defRPr>
            </a:pPr>
            <a:endParaRPr lang="zh-CN"/>
          </a:p>
        </c:txPr>
        <c:crossAx val="1849152864"/>
        <c:crosses val="autoZero"/>
        <c:auto val="1"/>
        <c:lblAlgn val="ctr"/>
        <c:lblOffset val="100"/>
        <c:tickLblSkip val="1"/>
        <c:tickMarkSkip val="1"/>
        <c:noMultiLvlLbl val="0"/>
      </c:catAx>
      <c:valAx>
        <c:axId val="1849152864"/>
        <c:scaling>
          <c:orientation val="minMax"/>
        </c:scaling>
        <c:delete val="0"/>
        <c:axPos val="l"/>
        <c:majorGridlines>
          <c:spPr>
            <a:ln w="3359">
              <a:solidFill>
                <a:schemeClr val="tx1"/>
              </a:solidFill>
              <a:prstDash val="solid"/>
            </a:ln>
          </c:spPr>
        </c:majorGridlines>
        <c:numFmt formatCode="General" sourceLinked="1"/>
        <c:majorTickMark val="out"/>
        <c:minorTickMark val="none"/>
        <c:tickLblPos val="nextTo"/>
        <c:spPr>
          <a:ln w="3359">
            <a:solidFill>
              <a:schemeClr val="tx1"/>
            </a:solidFill>
            <a:prstDash val="solid"/>
          </a:ln>
        </c:spPr>
        <c:txPr>
          <a:bodyPr rot="0" vert="horz"/>
          <a:lstStyle/>
          <a:p>
            <a:pPr>
              <a:defRPr sz="1905" b="1" i="0" u="none" strike="noStrike" baseline="0">
                <a:solidFill>
                  <a:schemeClr val="tx1"/>
                </a:solidFill>
                <a:latin typeface="Comic Sans MS"/>
                <a:ea typeface="Comic Sans MS"/>
                <a:cs typeface="Comic Sans MS"/>
              </a:defRPr>
            </a:pPr>
            <a:endParaRPr lang="zh-CN"/>
          </a:p>
        </c:txPr>
        <c:crossAx val="1849150688"/>
        <c:crosses val="autoZero"/>
        <c:crossBetween val="between"/>
      </c:valAx>
      <c:spPr>
        <a:noFill/>
        <a:ln w="13438">
          <a:solidFill>
            <a:schemeClr val="tx1"/>
          </a:solidFill>
          <a:prstDash val="solid"/>
        </a:ln>
      </c:spPr>
    </c:plotArea>
    <c:legend>
      <c:legendPos val="r"/>
      <c:layout>
        <c:manualLayout>
          <c:xMode val="edge"/>
          <c:yMode val="edge"/>
          <c:x val="0.77460317460317496"/>
          <c:y val="0.33333333333333331"/>
          <c:w val="0.2190476190476191"/>
          <c:h val="0.10551558752997602"/>
        </c:manualLayout>
      </c:layout>
      <c:overlay val="0"/>
      <c:spPr>
        <a:solidFill>
          <a:schemeClr val="bg1"/>
        </a:solidFill>
        <a:ln w="3359">
          <a:solidFill>
            <a:schemeClr val="tx1"/>
          </a:solidFill>
          <a:prstDash val="solid"/>
        </a:ln>
      </c:spPr>
      <c:txPr>
        <a:bodyPr/>
        <a:lstStyle/>
        <a:p>
          <a:pPr>
            <a:defRPr sz="1751" b="1" i="0" u="none" strike="noStrike" baseline="0">
              <a:solidFill>
                <a:schemeClr val="tx1"/>
              </a:solidFill>
              <a:latin typeface="Comic Sans MS"/>
              <a:ea typeface="Comic Sans MS"/>
              <a:cs typeface="Comic Sans MS"/>
            </a:defRPr>
          </a:pPr>
          <a:endParaRPr lang="zh-CN"/>
        </a:p>
      </c:txPr>
    </c:legend>
    <c:plotVisOnly val="1"/>
    <c:dispBlanksAs val="zero"/>
    <c:showDLblsOverMax val="0"/>
  </c:chart>
  <c:spPr>
    <a:noFill/>
    <a:ln>
      <a:noFill/>
    </a:ln>
  </c:spPr>
  <c:txPr>
    <a:bodyPr/>
    <a:lstStyle/>
    <a:p>
      <a:pPr>
        <a:defRPr sz="1905" b="1" i="0" u="none" strike="noStrike" baseline="0">
          <a:solidFill>
            <a:schemeClr val="tx1"/>
          </a:solidFill>
          <a:latin typeface="Comic Sans MS"/>
          <a:ea typeface="Comic Sans MS"/>
          <a:cs typeface="Comic Sans MS"/>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10/17/2013</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6281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23529811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BF1FD7E-32A5-4D09-A268-FF3D5C42DDBF}" type="slidenum">
              <a:rPr lang="en-US"/>
              <a:pPr/>
              <a:t>2</a:t>
            </a:fld>
            <a:endParaRPr lang="en-US"/>
          </a:p>
        </p:txBody>
      </p:sp>
      <p:sp>
        <p:nvSpPr>
          <p:cNvPr id="4505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F633DCB-C627-49F3-95CD-F17A652BB8A3}" type="slidenum">
              <a:rPr lang="ar-SA" sz="1200">
                <a:solidFill>
                  <a:srgbClr val="0000FF"/>
                </a:solidFill>
                <a:latin typeface="Marlett" pitchFamily="2" charset="2"/>
              </a:rPr>
              <a:pPr algn="r" eaLnBrk="0" hangingPunct="0"/>
              <a:t>2</a:t>
            </a:fld>
            <a:endParaRPr lang="en-US" sz="1200">
              <a:solidFill>
                <a:srgbClr val="0000FF"/>
              </a:solidFill>
              <a:latin typeface="Marlett" pitchFamily="2" charset="2"/>
            </a:endParaRPr>
          </a:p>
        </p:txBody>
      </p:sp>
      <p:sp>
        <p:nvSpPr>
          <p:cNvPr id="45059" name="Rectangle 2"/>
          <p:cNvSpPr>
            <a:spLocks noGrp="1" noRot="1" noChangeAspect="1" noChangeArrowheads="1" noTextEdit="1"/>
          </p:cNvSpPr>
          <p:nvPr>
            <p:ph type="sldImg"/>
          </p:nvPr>
        </p:nvSpPr>
        <p:spPr>
          <a:xfrm>
            <a:off x="1144588" y="685800"/>
            <a:ext cx="4572000" cy="3429000"/>
          </a:xfrm>
          <a:ln/>
        </p:spPr>
      </p:sp>
      <p:sp>
        <p:nvSpPr>
          <p:cNvPr id="45060" name="Rectangle 3"/>
          <p:cNvSpPr>
            <a:spLocks noGrp="1" noChangeArrowheads="1"/>
          </p:cNvSpPr>
          <p:nvPr>
            <p:ph type="body" idx="1"/>
          </p:nvPr>
        </p:nvSpPr>
        <p:spPr>
          <a:xfrm>
            <a:off x="914400" y="4343400"/>
            <a:ext cx="5029200" cy="4114800"/>
          </a:xfrm>
        </p:spPr>
        <p:txBody>
          <a:bodyPr lIns="91432" tIns="45716" rIns="91432" bIns="45716"/>
          <a:lstStyle/>
          <a:p>
            <a:r>
              <a:rPr lang="en-US"/>
              <a:t>We want to look at the problem of printing the primes from 1 to 10^10 in some arbitrary order. </a:t>
            </a:r>
          </a:p>
        </p:txBody>
      </p:sp>
    </p:spTree>
    <p:extLst>
      <p:ext uri="{BB962C8B-B14F-4D97-AF65-F5344CB8AC3E}">
        <p14:creationId xmlns:p14="http://schemas.microsoft.com/office/powerpoint/2010/main" val="275531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205FF5C-1E14-4AE6-8C0E-175629B4A1CA}" type="slidenum">
              <a:rPr lang="en-US"/>
              <a:pPr/>
              <a:t>11</a:t>
            </a:fld>
            <a:endParaRPr lang="en-US"/>
          </a:p>
        </p:txBody>
      </p:sp>
      <p:sp>
        <p:nvSpPr>
          <p:cNvPr id="6349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601BBC0-3BCD-417E-8E75-81B4AD1CBA1A}" type="slidenum">
              <a:rPr lang="ar-SA" sz="1200">
                <a:solidFill>
                  <a:srgbClr val="0000FF"/>
                </a:solidFill>
                <a:latin typeface="Marlett" pitchFamily="2" charset="2"/>
              </a:rPr>
              <a:pPr algn="r" eaLnBrk="0" hangingPunct="0"/>
              <a:t>11</a:t>
            </a:fld>
            <a:endParaRPr lang="en-US" sz="1200">
              <a:solidFill>
                <a:srgbClr val="0000FF"/>
              </a:solidFill>
              <a:latin typeface="Marlett" pitchFamily="2" charset="2"/>
            </a:endParaRPr>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23664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FB6EBF0-2367-4C1B-A86B-52AF58001C91}" type="slidenum">
              <a:rPr lang="en-US"/>
              <a:pPr/>
              <a:t>12</a:t>
            </a:fld>
            <a:endParaRPr lang="en-US"/>
          </a:p>
        </p:txBody>
      </p:sp>
      <p:sp>
        <p:nvSpPr>
          <p:cNvPr id="655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C3007C7-C4A4-491A-A65E-F005CF45FFED}" type="slidenum">
              <a:rPr lang="ar-SA" sz="1200">
                <a:solidFill>
                  <a:srgbClr val="0000FF"/>
                </a:solidFill>
                <a:latin typeface="Marlett" pitchFamily="2" charset="2"/>
              </a:rPr>
              <a:pPr algn="r" eaLnBrk="0" hangingPunct="0"/>
              <a:t>12</a:t>
            </a:fld>
            <a:endParaRPr lang="en-US" sz="1200">
              <a:solidFill>
                <a:srgbClr val="0000FF"/>
              </a:solidFill>
              <a:latin typeface="Marlett" pitchFamily="2" charset="2"/>
            </a:endParaRPr>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71951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12ACD2-C191-4946-B12D-A55FC3E0C49A}" type="slidenum">
              <a:rPr lang="en-US"/>
              <a:pPr/>
              <a:t>13</a:t>
            </a:fld>
            <a:endParaRPr lang="en-US"/>
          </a:p>
        </p:txBody>
      </p:sp>
      <p:sp>
        <p:nvSpPr>
          <p:cNvPr id="675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2A8FBF32-8BD7-49F5-A41D-A2ABC859FCA4}" type="slidenum">
              <a:rPr lang="ar-SA" sz="1200">
                <a:solidFill>
                  <a:srgbClr val="0000FF"/>
                </a:solidFill>
                <a:latin typeface="Marlett" pitchFamily="2" charset="2"/>
              </a:rPr>
              <a:pPr algn="r" eaLnBrk="0" hangingPunct="0"/>
              <a:t>13</a:t>
            </a:fld>
            <a:endParaRPr lang="en-US" sz="1200">
              <a:solidFill>
                <a:srgbClr val="0000FF"/>
              </a:solidFill>
              <a:latin typeface="Marlett" pitchFamily="2" charset="2"/>
            </a:endParaRPr>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9383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A13116-17CA-4DFC-8F6A-6D34E55F3D40}" type="slidenum">
              <a:rPr lang="en-US"/>
              <a:pPr/>
              <a:t>14</a:t>
            </a:fld>
            <a:endParaRPr lang="en-US"/>
          </a:p>
        </p:txBody>
      </p:sp>
      <p:sp>
        <p:nvSpPr>
          <p:cNvPr id="696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4A5041F-9ED8-4AE1-A4F3-69F755DAC522}" type="slidenum">
              <a:rPr lang="ar-SA" sz="1200">
                <a:solidFill>
                  <a:srgbClr val="0000FF"/>
                </a:solidFill>
                <a:latin typeface="Marlett" pitchFamily="2" charset="2"/>
              </a:rPr>
              <a:pPr algn="r" eaLnBrk="0" hangingPunct="0"/>
              <a:t>14</a:t>
            </a:fld>
            <a:endParaRPr lang="en-US" sz="1200">
              <a:solidFill>
                <a:srgbClr val="0000FF"/>
              </a:solidFill>
              <a:latin typeface="Marlett" pitchFamily="2" charset="2"/>
            </a:endParaRPr>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3444899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F4D5DE-0ACF-4104-A491-3F1CB60B1E0E}" type="slidenum">
              <a:rPr lang="en-US"/>
              <a:pPr/>
              <a:t>15</a:t>
            </a:fld>
            <a:endParaRPr lang="en-US"/>
          </a:p>
        </p:txBody>
      </p:sp>
      <p:sp>
        <p:nvSpPr>
          <p:cNvPr id="716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A78111D-F547-4FE5-B661-56FA44374699}" type="slidenum">
              <a:rPr lang="ar-SA" sz="1200">
                <a:solidFill>
                  <a:srgbClr val="0000FF"/>
                </a:solidFill>
                <a:latin typeface="Marlett" pitchFamily="2" charset="2"/>
              </a:rPr>
              <a:pPr algn="r" eaLnBrk="0" hangingPunct="0"/>
              <a:t>15</a:t>
            </a:fld>
            <a:endParaRPr lang="en-US" sz="1200">
              <a:solidFill>
                <a:srgbClr val="0000FF"/>
              </a:solidFill>
              <a:latin typeface="Marlett" pitchFamily="2" charset="2"/>
            </a:endParaRPr>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185906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E5BBF21-AF2F-4419-BED8-C4B5171AEB40}" type="slidenum">
              <a:rPr lang="en-US"/>
              <a:pPr/>
              <a:t>16</a:t>
            </a:fld>
            <a:endParaRPr lang="en-US"/>
          </a:p>
        </p:txBody>
      </p:sp>
      <p:sp>
        <p:nvSpPr>
          <p:cNvPr id="737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6B39CB59-CB44-447B-AD27-AAB9BBEE71ED}" type="slidenum">
              <a:rPr lang="ar-SA" sz="1200">
                <a:solidFill>
                  <a:srgbClr val="0000FF"/>
                </a:solidFill>
                <a:latin typeface="Marlett" pitchFamily="2" charset="2"/>
              </a:rPr>
              <a:pPr algn="r" eaLnBrk="0" hangingPunct="0"/>
              <a:t>16</a:t>
            </a:fld>
            <a:endParaRPr lang="en-US" sz="1200">
              <a:solidFill>
                <a:srgbClr val="0000FF"/>
              </a:solidFill>
              <a:latin typeface="Marlett" pitchFamily="2" charset="2"/>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29485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4EE4738-6F40-4F1B-8B18-A07972C863EE}" type="slidenum">
              <a:rPr lang="en-US"/>
              <a:pPr/>
              <a:t>17</a:t>
            </a:fld>
            <a:endParaRPr lang="en-US"/>
          </a:p>
        </p:txBody>
      </p:sp>
      <p:sp>
        <p:nvSpPr>
          <p:cNvPr id="757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178DDBDB-7A5D-4241-B2B5-6D1FEFE42379}" type="slidenum">
              <a:rPr lang="ar-SA" sz="1200">
                <a:solidFill>
                  <a:srgbClr val="0000FF"/>
                </a:solidFill>
                <a:latin typeface="Marlett" pitchFamily="2" charset="2"/>
              </a:rPr>
              <a:pPr algn="r" eaLnBrk="0" hangingPunct="0"/>
              <a:t>17</a:t>
            </a:fld>
            <a:endParaRPr lang="en-US" sz="1200">
              <a:solidFill>
                <a:srgbClr val="0000FF"/>
              </a:solidFill>
              <a:latin typeface="Marlett" pitchFamily="2" charset="2"/>
            </a:endParaRPr>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xfrm>
            <a:off x="914400" y="4343400"/>
            <a:ext cx="5029200" cy="4114800"/>
          </a:xfrm>
        </p:spPr>
        <p:txBody>
          <a:bodyPr lIns="91432" tIns="45716" rIns="91432" bIns="45716"/>
          <a:lstStyle/>
          <a:p>
            <a:r>
              <a:rPr lang="en-US"/>
              <a:t>Time goes from left to right. The Blue thread might read 1 from  \fValue{}, but before</a:t>
            </a:r>
          </a:p>
          <a:p>
            <a:r>
              <a:rPr lang="en-US"/>
              <a:t>it sets \fValue{} to 2, the Red thread would go through the</a:t>
            </a:r>
          </a:p>
          <a:p>
            <a:r>
              <a:rPr lang="en-US"/>
              <a:t>increment loop several times, reading 1 and setting to 2, reading</a:t>
            </a:r>
          </a:p>
          <a:p>
            <a:r>
              <a:rPr lang="en-US"/>
              <a:t>2 and setting to 3. When the Blue thread finally completes its</a:t>
            </a:r>
          </a:p>
          <a:p>
            <a:r>
              <a:rPr lang="en-US"/>
              <a:t>operation and sets \fValue{} to 2, it will actually be setting</a:t>
            </a:r>
          </a:p>
          <a:p>
            <a:r>
              <a:rPr lang="en-US"/>
              <a:t>the counter back from 3 to 2.</a:t>
            </a:r>
          </a:p>
          <a:p>
            <a:endParaRPr lang="en-US"/>
          </a:p>
        </p:txBody>
      </p:sp>
    </p:spTree>
    <p:extLst>
      <p:ext uri="{BB962C8B-B14F-4D97-AF65-F5344CB8AC3E}">
        <p14:creationId xmlns:p14="http://schemas.microsoft.com/office/powerpoint/2010/main" val="281875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4587B4F-8D8F-4C56-9274-5B5B60D75F21}" type="slidenum">
              <a:rPr lang="en-US"/>
              <a:pPr/>
              <a:t>18</a:t>
            </a:fld>
            <a:endParaRPr lang="en-US"/>
          </a:p>
        </p:txBody>
      </p:sp>
      <p:sp>
        <p:nvSpPr>
          <p:cNvPr id="778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B980333-03C6-4D43-AC49-A6DFB13487A2}" type="slidenum">
              <a:rPr lang="ar-SA" sz="1200">
                <a:solidFill>
                  <a:srgbClr val="0000FF"/>
                </a:solidFill>
                <a:latin typeface="Marlett" pitchFamily="2" charset="2"/>
              </a:rPr>
              <a:pPr algn="r" eaLnBrk="0" hangingPunct="0"/>
              <a:t>18</a:t>
            </a:fld>
            <a:endParaRPr lang="en-US" sz="1200">
              <a:solidFill>
                <a:srgbClr val="0000FF"/>
              </a:solidFill>
              <a:latin typeface="Marlett" pitchFamily="2" charset="2"/>
            </a:endParaRPr>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p:spPr>
        <p:txBody>
          <a:bodyPr lIns="91432" tIns="45716" rIns="91432" bIns="45716"/>
          <a:lstStyle/>
          <a:p>
            <a:pPr>
              <a:lnSpc>
                <a:spcPct val="80000"/>
              </a:lnSpc>
            </a:pPr>
            <a:r>
              <a:rPr lang="en-US" sz="800" dirty="0">
                <a:solidFill>
                  <a:srgbClr val="000000"/>
                </a:solidFill>
                <a:cs typeface="Times New Roman" pitchFamily="18" charset="0"/>
              </a:rPr>
              <a:t>Is this phenomena inherent or is there a better implementation we are missing? </a:t>
            </a:r>
          </a:p>
          <a:p>
            <a:pPr>
              <a:lnSpc>
                <a:spcPct val="80000"/>
              </a:lnSpc>
            </a:pPr>
            <a:r>
              <a:rPr lang="en-US" sz="800" dirty="0">
                <a:solidFill>
                  <a:srgbClr val="000000"/>
                </a:solidFill>
                <a:cs typeface="Times New Roman" pitchFamily="18" charset="0"/>
              </a:rPr>
              <a:t>To understand why such bad </a:t>
            </a:r>
            <a:r>
              <a:rPr lang="en-US" sz="800" dirty="0" err="1">
                <a:solidFill>
                  <a:srgbClr val="000000"/>
                </a:solidFill>
                <a:cs typeface="Times New Roman" pitchFamily="18" charset="0"/>
              </a:rPr>
              <a:t>interleavings</a:t>
            </a:r>
            <a:r>
              <a:rPr lang="en-US" sz="800" dirty="0">
                <a:solidFill>
                  <a:srgbClr val="000000"/>
                </a:solidFill>
                <a:cs typeface="Times New Roman" pitchFamily="18" charset="0"/>
              </a:rPr>
              <a:t> can always happen, consider</a:t>
            </a:r>
          </a:p>
          <a:p>
            <a:pPr>
              <a:lnSpc>
                <a:spcPct val="80000"/>
              </a:lnSpc>
            </a:pPr>
            <a:r>
              <a:rPr lang="en-US" sz="800" dirty="0">
                <a:solidFill>
                  <a:srgbClr val="000000"/>
                </a:solidFill>
                <a:cs typeface="Times New Roman" pitchFamily="18" charset="0"/>
              </a:rPr>
              <a:t>the following situation that all of us run into every once in a while.</a:t>
            </a:r>
          </a:p>
          <a:p>
            <a:pPr>
              <a:lnSpc>
                <a:spcPct val="80000"/>
              </a:lnSpc>
            </a:pPr>
            <a:r>
              <a:rPr lang="en-US" sz="800" dirty="0">
                <a:solidFill>
                  <a:srgbClr val="000000"/>
                </a:solidFill>
                <a:cs typeface="Times New Roman" pitchFamily="18" charset="0"/>
              </a:rPr>
              <a:t>You are walking down the street, and</a:t>
            </a:r>
          </a:p>
          <a:p>
            <a:pPr>
              <a:lnSpc>
                <a:spcPct val="80000"/>
              </a:lnSpc>
            </a:pPr>
            <a:r>
              <a:rPr lang="en-US" sz="800" dirty="0">
                <a:solidFill>
                  <a:srgbClr val="000000"/>
                </a:solidFill>
                <a:cs typeface="Times New Roman" pitchFamily="18" charset="0"/>
              </a:rPr>
              <a:t>suddenly someone is coming straight at you. You move to the right, and they</a:t>
            </a:r>
          </a:p>
          <a:p>
            <a:pPr>
              <a:lnSpc>
                <a:spcPct val="80000"/>
              </a:lnSpc>
            </a:pPr>
            <a:r>
              <a:rPr lang="en-US" sz="800" dirty="0">
                <a:solidFill>
                  <a:srgbClr val="000000"/>
                </a:solidFill>
                <a:cs typeface="Times New Roman" pitchFamily="18" charset="0"/>
              </a:rPr>
              <a:t>move to the right, so you move to the left, and they happen to do the</a:t>
            </a:r>
          </a:p>
          <a:p>
            <a:pPr>
              <a:lnSpc>
                <a:spcPct val="80000"/>
              </a:lnSpc>
            </a:pPr>
            <a:r>
              <a:rPr lang="en-US" sz="800" dirty="0">
                <a:solidFill>
                  <a:srgbClr val="000000"/>
                </a:solidFill>
                <a:cs typeface="Times New Roman" pitchFamily="18" charset="0"/>
              </a:rPr>
              <a:t>same, now you try and make a final break to either left or right, many</a:t>
            </a:r>
          </a:p>
          <a:p>
            <a:pPr>
              <a:lnSpc>
                <a:spcPct val="80000"/>
              </a:lnSpc>
            </a:pPr>
            <a:r>
              <a:rPr lang="en-US" sz="800" dirty="0">
                <a:solidFill>
                  <a:srgbClr val="000000"/>
                </a:solidFill>
                <a:cs typeface="Times New Roman" pitchFamily="18" charset="0"/>
              </a:rPr>
              <a:t>times you manage not to bump, but sometimes you do. Are these</a:t>
            </a:r>
          </a:p>
          <a:p>
            <a:pPr>
              <a:lnSpc>
                <a:spcPct val="80000"/>
              </a:lnSpc>
            </a:pPr>
            <a:r>
              <a:rPr lang="en-US" sz="800" dirty="0">
                <a:solidFill>
                  <a:srgbClr val="000000"/>
                </a:solidFill>
                <a:cs typeface="Times New Roman" pitchFamily="18" charset="0"/>
              </a:rPr>
              <a:t>collisions avoidable? Can we think of a protocol to follow in order to</a:t>
            </a:r>
          </a:p>
          <a:p>
            <a:pPr>
              <a:lnSpc>
                <a:spcPct val="80000"/>
              </a:lnSpc>
            </a:pPr>
            <a:r>
              <a:rPr lang="en-US" sz="800" dirty="0">
                <a:solidFill>
                  <a:srgbClr val="000000"/>
                </a:solidFill>
                <a:cs typeface="Times New Roman" pitchFamily="18" charset="0"/>
              </a:rPr>
              <a:t>prevent people from ever colliding?</a:t>
            </a:r>
          </a:p>
          <a:p>
            <a:pPr>
              <a:lnSpc>
                <a:spcPct val="80000"/>
              </a:lnSpc>
            </a:pPr>
            <a:r>
              <a:rPr lang="en-US" sz="800" dirty="0">
                <a:solidFill>
                  <a:srgbClr val="000000"/>
                </a:solidFill>
                <a:cs typeface="Times New Roman" pitchFamily="18" charset="0"/>
              </a:rPr>
              <a:t> </a:t>
            </a:r>
          </a:p>
          <a:p>
            <a:pPr>
              <a:lnSpc>
                <a:spcPct val="80000"/>
              </a:lnSpc>
            </a:pPr>
            <a:r>
              <a:rPr lang="en-US" sz="800" dirty="0">
                <a:solidFill>
                  <a:srgbClr val="000000"/>
                </a:solidFill>
                <a:cs typeface="Times New Roman" pitchFamily="18" charset="0"/>
              </a:rPr>
              <a:t>The answer is NO! \footnote{One might think that you</a:t>
            </a:r>
          </a:p>
          <a:p>
            <a:pPr>
              <a:lnSpc>
                <a:spcPct val="80000"/>
              </a:lnSpc>
            </a:pPr>
            <a:r>
              <a:rPr lang="en-US" sz="800" dirty="0">
                <a:solidFill>
                  <a:srgbClr val="000000"/>
                </a:solidFill>
                <a:cs typeface="Times New Roman" pitchFamily="18" charset="0"/>
              </a:rPr>
              <a:t>can agree to always move to the right, to which you can answer ``but</a:t>
            </a:r>
          </a:p>
          <a:p>
            <a:pPr>
              <a:lnSpc>
                <a:spcPct val="80000"/>
              </a:lnSpc>
            </a:pPr>
            <a:r>
              <a:rPr lang="en-US" sz="800" dirty="0">
                <a:solidFill>
                  <a:srgbClr val="000000"/>
                </a:solidFill>
                <a:cs typeface="Times New Roman" pitchFamily="18" charset="0"/>
              </a:rPr>
              <a:t>what if the other person is British?'' Alternately, </a:t>
            </a:r>
          </a:p>
          <a:p>
            <a:pPr>
              <a:lnSpc>
                <a:spcPct val="80000"/>
              </a:lnSpc>
            </a:pPr>
            <a:r>
              <a:rPr lang="en-US" sz="800" dirty="0">
                <a:solidFill>
                  <a:srgbClr val="000000"/>
                </a:solidFill>
                <a:cs typeface="Times New Roman" pitchFamily="18" charset="0"/>
              </a:rPr>
              <a:t>think of Atlantis and Mir flying one towards the other in space, where</a:t>
            </a:r>
          </a:p>
          <a:p>
            <a:pPr>
              <a:lnSpc>
                <a:spcPct val="80000"/>
              </a:lnSpc>
            </a:pPr>
            <a:r>
              <a:rPr lang="en-US" sz="800" dirty="0">
                <a:solidFill>
                  <a:srgbClr val="000000"/>
                </a:solidFill>
                <a:cs typeface="Times New Roman" pitchFamily="18" charset="0"/>
              </a:rPr>
              <a:t>the is no predefined ``right side.''}  It can be mathematically shown</a:t>
            </a:r>
          </a:p>
          <a:p>
            <a:pPr>
              <a:lnSpc>
                <a:spcPct val="80000"/>
              </a:lnSpc>
            </a:pPr>
            <a:r>
              <a:rPr lang="en-US" sz="800" dirty="0">
                <a:solidFill>
                  <a:srgbClr val="000000"/>
                </a:solidFill>
                <a:cs typeface="Times New Roman" pitchFamily="18" charset="0"/>
              </a:rPr>
              <a:t>that there is always a sequence of moves that will result in people</a:t>
            </a:r>
          </a:p>
          <a:p>
            <a:pPr>
              <a:lnSpc>
                <a:spcPct val="80000"/>
              </a:lnSpc>
            </a:pPr>
            <a:r>
              <a:rPr lang="en-US" sz="800" dirty="0">
                <a:solidFill>
                  <a:srgbClr val="000000"/>
                </a:solidFill>
                <a:cs typeface="Times New Roman" pitchFamily="18" charset="0"/>
              </a:rPr>
              <a:t>bumping (this is the famous result of Fischer, Lynch, and Paterson we will</a:t>
            </a:r>
          </a:p>
          <a:p>
            <a:pPr>
              <a:lnSpc>
                <a:spcPct val="80000"/>
              </a:lnSpc>
            </a:pPr>
            <a:r>
              <a:rPr lang="en-US" sz="800" dirty="0">
                <a:solidFill>
                  <a:srgbClr val="000000"/>
                </a:solidFill>
                <a:cs typeface="Times New Roman" pitchFamily="18" charset="0"/>
              </a:rPr>
              <a:t>Study later in the course).</a:t>
            </a:r>
          </a:p>
          <a:p>
            <a:pPr>
              <a:lnSpc>
                <a:spcPct val="80000"/>
              </a:lnSpc>
            </a:pPr>
            <a:r>
              <a:rPr lang="en-US" sz="800" dirty="0">
                <a:solidFill>
                  <a:srgbClr val="000000"/>
                </a:solidFill>
                <a:cs typeface="Times New Roman" pitchFamily="18" charset="0"/>
              </a:rPr>
              <a:t>The problem arises from the fact that ``looking'' at the other person</a:t>
            </a:r>
          </a:p>
          <a:p>
            <a:pPr>
              <a:lnSpc>
                <a:spcPct val="80000"/>
              </a:lnSpc>
            </a:pPr>
            <a:r>
              <a:rPr lang="en-US" sz="800" dirty="0">
                <a:solidFill>
                  <a:srgbClr val="000000"/>
                </a:solidFill>
                <a:cs typeface="Times New Roman" pitchFamily="18" charset="0"/>
              </a:rPr>
              <a:t>and ``moving'' aside to avoid him are two separate operations. If one</a:t>
            </a:r>
          </a:p>
          <a:p>
            <a:pPr>
              <a:lnSpc>
                <a:spcPct val="80000"/>
              </a:lnSpc>
            </a:pPr>
            <a:r>
              <a:rPr lang="en-US" sz="800" dirty="0">
                <a:solidFill>
                  <a:srgbClr val="000000"/>
                </a:solidFill>
                <a:cs typeface="Times New Roman" pitchFamily="18" charset="0"/>
              </a:rPr>
              <a:t>could ``look-and-jump'' instantaneously the problem could be avoided.</a:t>
            </a:r>
          </a:p>
          <a:p>
            <a:pPr>
              <a:lnSpc>
                <a:spcPct val="80000"/>
              </a:lnSpc>
            </a:pPr>
            <a:endParaRPr lang="en-US" sz="800" dirty="0">
              <a:solidFill>
                <a:srgbClr val="000000"/>
              </a:solidFill>
              <a:cs typeface="Times New Roman" pitchFamily="18" charset="0"/>
            </a:endParaRPr>
          </a:p>
          <a:p>
            <a:pPr>
              <a:lnSpc>
                <a:spcPct val="80000"/>
              </a:lnSpc>
            </a:pPr>
            <a:r>
              <a:rPr lang="en-US" sz="800" dirty="0">
                <a:solidFill>
                  <a:srgbClr val="000000"/>
                </a:solidFill>
                <a:cs typeface="Times New Roman" pitchFamily="18" charset="0"/>
              </a:rPr>
              <a:t>In the same way that people compete for the right to pass, computers</a:t>
            </a:r>
          </a:p>
          <a:p>
            <a:pPr>
              <a:lnSpc>
                <a:spcPct val="80000"/>
              </a:lnSpc>
            </a:pPr>
            <a:r>
              <a:rPr lang="en-US" sz="800" dirty="0">
                <a:solidFill>
                  <a:srgbClr val="000000"/>
                </a:solidFill>
                <a:cs typeface="Times New Roman" pitchFamily="18" charset="0"/>
              </a:rPr>
              <a:t>compete to gain access to shared locations in memory. In the case of</a:t>
            </a:r>
          </a:p>
          <a:p>
            <a:pPr>
              <a:lnSpc>
                <a:spcPct val="80000"/>
              </a:lnSpc>
            </a:pPr>
            <a:r>
              <a:rPr lang="en-US" sz="800" dirty="0">
                <a:solidFill>
                  <a:srgbClr val="000000"/>
                </a:solidFill>
                <a:cs typeface="Times New Roman" pitchFamily="18" charset="0"/>
              </a:rPr>
              <a:t>our {\</a:t>
            </a:r>
            <a:r>
              <a:rPr lang="en-US" sz="800" dirty="0" err="1">
                <a:solidFill>
                  <a:srgbClr val="000000"/>
                </a:solidFill>
                <a:cs typeface="Times New Roman" pitchFamily="18" charset="0"/>
              </a:rPr>
              <a:t>tt</a:t>
            </a:r>
            <a:r>
              <a:rPr lang="en-US" sz="800" dirty="0">
                <a:solidFill>
                  <a:srgbClr val="000000"/>
                </a:solidFill>
                <a:cs typeface="Times New Roman" pitchFamily="18" charset="0"/>
              </a:rPr>
              <a:t> shared-counter}, processors are in a competition where the</a:t>
            </a:r>
          </a:p>
          <a:p>
            <a:pPr>
              <a:lnSpc>
                <a:spcPct val="80000"/>
              </a:lnSpc>
            </a:pPr>
            <a:r>
              <a:rPr lang="en-US" sz="800" dirty="0">
                <a:solidFill>
                  <a:srgbClr val="000000"/>
                </a:solidFill>
                <a:cs typeface="Times New Roman" pitchFamily="18" charset="0"/>
              </a:rPr>
              <a:t>winner gets the lower counter value and the looser gets the higher</a:t>
            </a:r>
          </a:p>
          <a:p>
            <a:pPr>
              <a:lnSpc>
                <a:spcPct val="80000"/>
              </a:lnSpc>
            </a:pPr>
            <a:r>
              <a:rPr lang="en-US" sz="800" dirty="0">
                <a:solidFill>
                  <a:srgbClr val="000000"/>
                </a:solidFill>
                <a:cs typeface="Times New Roman" pitchFamily="18" charset="0"/>
              </a:rPr>
              <a:t>one. The moral of the ``people in the street'' example is that we need</a:t>
            </a:r>
          </a:p>
          <a:p>
            <a:pPr>
              <a:lnSpc>
                <a:spcPct val="80000"/>
              </a:lnSpc>
            </a:pPr>
            <a:r>
              <a:rPr lang="en-US" sz="800" dirty="0">
                <a:solidFill>
                  <a:srgbClr val="000000"/>
                </a:solidFill>
                <a:cs typeface="Times New Roman" pitchFamily="18" charset="0"/>
              </a:rPr>
              <a:t>to ``glue together'' the {\</a:t>
            </a:r>
            <a:r>
              <a:rPr lang="en-US" sz="800" dirty="0" err="1">
                <a:solidFill>
                  <a:srgbClr val="000000"/>
                </a:solidFill>
                <a:cs typeface="Times New Roman" pitchFamily="18" charset="0"/>
              </a:rPr>
              <a:t>tt</a:t>
            </a:r>
            <a:r>
              <a:rPr lang="en-US" sz="800" dirty="0">
                <a:solidFill>
                  <a:srgbClr val="000000"/>
                </a:solidFill>
                <a:cs typeface="Times New Roman" pitchFamily="18" charset="0"/>
              </a:rPr>
              <a:t> get} and {\</a:t>
            </a:r>
            <a:r>
              <a:rPr lang="en-US" sz="800" dirty="0" err="1">
                <a:solidFill>
                  <a:srgbClr val="000000"/>
                </a:solidFill>
                <a:cs typeface="Times New Roman" pitchFamily="18" charset="0"/>
              </a:rPr>
              <a:t>tt</a:t>
            </a:r>
            <a:r>
              <a:rPr lang="en-US" sz="800" dirty="0">
                <a:solidFill>
                  <a:srgbClr val="000000"/>
                </a:solidFill>
                <a:cs typeface="Times New Roman" pitchFamily="18" charset="0"/>
              </a:rPr>
              <a:t> increment} operations to</a:t>
            </a:r>
          </a:p>
          <a:p>
            <a:pPr>
              <a:lnSpc>
                <a:spcPct val="80000"/>
              </a:lnSpc>
            </a:pPr>
            <a:r>
              <a:rPr lang="en-US" sz="800" dirty="0">
                <a:solidFill>
                  <a:srgbClr val="000000"/>
                </a:solidFill>
                <a:cs typeface="Times New Roman" pitchFamily="18" charset="0"/>
              </a:rPr>
              <a:t>get an ``instantaneous'' {\</a:t>
            </a:r>
            <a:r>
              <a:rPr lang="en-US" sz="800" dirty="0" err="1">
                <a:solidFill>
                  <a:srgbClr val="000000"/>
                </a:solidFill>
                <a:cs typeface="Times New Roman" pitchFamily="18" charset="0"/>
              </a:rPr>
              <a:t>tt</a:t>
            </a:r>
            <a:r>
              <a:rPr lang="en-US" sz="800" dirty="0">
                <a:solidFill>
                  <a:srgbClr val="000000"/>
                </a:solidFill>
                <a:cs typeface="Times New Roman" pitchFamily="18" charset="0"/>
              </a:rPr>
              <a:t> get-and-increment}.  This operation</a:t>
            </a:r>
          </a:p>
          <a:p>
            <a:pPr>
              <a:lnSpc>
                <a:spcPct val="80000"/>
              </a:lnSpc>
            </a:pPr>
            <a:r>
              <a:rPr lang="en-US" sz="800" dirty="0">
                <a:solidFill>
                  <a:srgbClr val="000000"/>
                </a:solidFill>
                <a:cs typeface="Times New Roman" pitchFamily="18" charset="0"/>
              </a:rPr>
              <a:t>would execute the {\</a:t>
            </a:r>
            <a:r>
              <a:rPr lang="en-US" sz="800" dirty="0" err="1">
                <a:solidFill>
                  <a:srgbClr val="000000"/>
                </a:solidFill>
                <a:cs typeface="Times New Roman" pitchFamily="18" charset="0"/>
              </a:rPr>
              <a:t>tt</a:t>
            </a:r>
            <a:r>
              <a:rPr lang="en-US" sz="800" dirty="0">
                <a:solidFill>
                  <a:srgbClr val="000000"/>
                </a:solidFill>
                <a:cs typeface="Times New Roman" pitchFamily="18" charset="0"/>
              </a:rPr>
              <a:t> get} and the {\</a:t>
            </a:r>
            <a:r>
              <a:rPr lang="en-US" sz="800" dirty="0" err="1">
                <a:solidFill>
                  <a:srgbClr val="000000"/>
                </a:solidFill>
                <a:cs typeface="Times New Roman" pitchFamily="18" charset="0"/>
              </a:rPr>
              <a:t>tt</a:t>
            </a:r>
            <a:r>
              <a:rPr lang="en-US" sz="800" dirty="0">
                <a:solidFill>
                  <a:srgbClr val="000000"/>
                </a:solidFill>
                <a:cs typeface="Times New Roman" pitchFamily="18" charset="0"/>
              </a:rPr>
              <a:t> increment} instructions</a:t>
            </a:r>
          </a:p>
          <a:p>
            <a:pPr>
              <a:lnSpc>
                <a:spcPct val="80000"/>
              </a:lnSpc>
            </a:pPr>
            <a:r>
              <a:rPr lang="en-US" sz="800" dirty="0">
                <a:solidFill>
                  <a:srgbClr val="000000"/>
                </a:solidFill>
                <a:cs typeface="Times New Roman" pitchFamily="18" charset="0"/>
              </a:rPr>
              <a:t>like one indivisible operation with no other operation taking place</a:t>
            </a:r>
          </a:p>
          <a:p>
            <a:pPr>
              <a:lnSpc>
                <a:spcPct val="80000"/>
              </a:lnSpc>
            </a:pPr>
            <a:r>
              <a:rPr lang="en-US" sz="800" dirty="0">
                <a:solidFill>
                  <a:srgbClr val="000000"/>
                </a:solidFill>
                <a:cs typeface="Times New Roman" pitchFamily="18" charset="0"/>
              </a:rPr>
              <a:t>between the start of the {\</a:t>
            </a:r>
            <a:r>
              <a:rPr lang="en-US" sz="800" dirty="0" err="1">
                <a:solidFill>
                  <a:srgbClr val="000000"/>
                </a:solidFill>
                <a:cs typeface="Times New Roman" pitchFamily="18" charset="0"/>
              </a:rPr>
              <a:t>tt</a:t>
            </a:r>
            <a:r>
              <a:rPr lang="en-US" sz="800" dirty="0">
                <a:solidFill>
                  <a:srgbClr val="000000"/>
                </a:solidFill>
                <a:cs typeface="Times New Roman" pitchFamily="18" charset="0"/>
              </a:rPr>
              <a:t> get} and the end of the {\</a:t>
            </a:r>
            <a:r>
              <a:rPr lang="en-US" sz="800" dirty="0" err="1">
                <a:solidFill>
                  <a:srgbClr val="000000"/>
                </a:solidFill>
                <a:cs typeface="Times New Roman" pitchFamily="18" charset="0"/>
              </a:rPr>
              <a:t>tt</a:t>
            </a:r>
            <a:endParaRPr lang="en-US" sz="800" dirty="0">
              <a:solidFill>
                <a:srgbClr val="000000"/>
              </a:solidFill>
              <a:cs typeface="Times New Roman" pitchFamily="18" charset="0"/>
            </a:endParaRPr>
          </a:p>
          <a:p>
            <a:pPr>
              <a:lnSpc>
                <a:spcPct val="80000"/>
              </a:lnSpc>
            </a:pPr>
            <a:r>
              <a:rPr lang="en-US" sz="800" dirty="0">
                <a:solidFill>
                  <a:srgbClr val="000000"/>
                </a:solidFill>
                <a:cs typeface="Times New Roman" pitchFamily="18" charset="0"/>
              </a:rPr>
              <a:t>increment}. If we have such an operation then the following is a</a:t>
            </a:r>
          </a:p>
          <a:p>
            <a:pPr>
              <a:lnSpc>
                <a:spcPct val="80000"/>
              </a:lnSpc>
            </a:pPr>
            <a:r>
              <a:rPr lang="en-US" sz="800" dirty="0">
                <a:solidFill>
                  <a:srgbClr val="000000"/>
                </a:solidFill>
                <a:cs typeface="Times New Roman" pitchFamily="18" charset="0"/>
              </a:rPr>
              <a:t>correct and efficient solution to the prime printing problem.</a:t>
            </a:r>
          </a:p>
          <a:p>
            <a:pPr>
              <a:lnSpc>
                <a:spcPct val="80000"/>
              </a:lnSpc>
            </a:pPr>
            <a:endParaRPr lang="en-US" sz="800" dirty="0">
              <a:solidFill>
                <a:srgbClr val="000000"/>
              </a:solidFill>
              <a:cs typeface="Times New Roman" pitchFamily="18" charset="0"/>
            </a:endParaRPr>
          </a:p>
          <a:p>
            <a:pPr>
              <a:lnSpc>
                <a:spcPct val="80000"/>
              </a:lnSpc>
            </a:pPr>
            <a:endParaRPr lang="en-US" sz="800" dirty="0"/>
          </a:p>
        </p:txBody>
      </p:sp>
    </p:spTree>
    <p:extLst>
      <p:ext uri="{BB962C8B-B14F-4D97-AF65-F5344CB8AC3E}">
        <p14:creationId xmlns:p14="http://schemas.microsoft.com/office/powerpoint/2010/main" val="179157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6F0C74B-5525-46E1-9C7E-4C2F7482DC28}" type="slidenum">
              <a:rPr lang="en-US"/>
              <a:pPr/>
              <a:t>19</a:t>
            </a:fld>
            <a:endParaRPr lang="en-US"/>
          </a:p>
        </p:txBody>
      </p:sp>
      <p:sp>
        <p:nvSpPr>
          <p:cNvPr id="798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054113DF-67F1-4A1F-9204-5FC6FFD679C7}" type="slidenum">
              <a:rPr lang="ar-SA" sz="1200">
                <a:solidFill>
                  <a:srgbClr val="0000FF"/>
                </a:solidFill>
                <a:latin typeface="Marlett" pitchFamily="2" charset="2"/>
              </a:rPr>
              <a:pPr algn="r" eaLnBrk="0" hangingPunct="0"/>
              <a:t>19</a:t>
            </a:fld>
            <a:endParaRPr lang="en-US" sz="1200">
              <a:solidFill>
                <a:srgbClr val="0000FF"/>
              </a:solidFill>
              <a:latin typeface="Marlett" pitchFamily="2" charset="2"/>
            </a:endParaRPr>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529010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7AFFEE4-23B8-4AA4-88E8-8B429D5115DD}" type="slidenum">
              <a:rPr lang="en-US"/>
              <a:pPr/>
              <a:t>20</a:t>
            </a:fld>
            <a:endParaRPr lang="en-US"/>
          </a:p>
        </p:txBody>
      </p:sp>
      <p:sp>
        <p:nvSpPr>
          <p:cNvPr id="819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5279D32-3EE1-46C3-8BC5-904A01291710}" type="slidenum">
              <a:rPr lang="ar-SA" sz="1200">
                <a:solidFill>
                  <a:srgbClr val="0000FF"/>
                </a:solidFill>
                <a:latin typeface="Marlett" pitchFamily="2" charset="2"/>
              </a:rPr>
              <a:pPr algn="r" eaLnBrk="0" hangingPunct="0"/>
              <a:t>20</a:t>
            </a:fld>
            <a:endParaRPr lang="en-US" sz="1200">
              <a:solidFill>
                <a:srgbClr val="0000FF"/>
              </a:solidFill>
              <a:latin typeface="Marlett" pitchFamily="2" charset="2"/>
            </a:endParaRPr>
          </a:p>
        </p:txBody>
      </p:sp>
      <p:sp>
        <p:nvSpPr>
          <p:cNvPr id="81923" name="Rectangle 2"/>
          <p:cNvSpPr>
            <a:spLocks noGrp="1" noRot="1" noChangeAspect="1" noChangeArrowheads="1" noTextEdit="1"/>
          </p:cNvSpPr>
          <p:nvPr>
            <p:ph type="sldImg"/>
          </p:nvPr>
        </p:nvSpPr>
        <p:spPr>
          <a:xfrm>
            <a:off x="1144588" y="685800"/>
            <a:ext cx="4572000" cy="3429000"/>
          </a:xfrm>
          <a:ln/>
        </p:spPr>
      </p:sp>
      <p:sp>
        <p:nvSpPr>
          <p:cNvPr id="81924"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193041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D96DA14-C95D-43EE-93CC-9C239F28F595}" type="slidenum">
              <a:rPr lang="en-US"/>
              <a:pPr/>
              <a:t>3</a:t>
            </a:fld>
            <a:endParaRPr lang="en-US"/>
          </a:p>
        </p:txBody>
      </p:sp>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F5D8BD7-8514-4F5B-A03D-B5700B32973F}" type="slidenum">
              <a:rPr lang="ar-SA" sz="1200">
                <a:solidFill>
                  <a:srgbClr val="0000FF"/>
                </a:solidFill>
                <a:latin typeface="Marlett" pitchFamily="2" charset="2"/>
              </a:rPr>
              <a:pPr algn="r" eaLnBrk="0" hangingPunct="0"/>
              <a:t>3</a:t>
            </a:fld>
            <a:endParaRPr lang="en-US" sz="1200">
              <a:solidFill>
                <a:srgbClr val="0000FF"/>
              </a:solidFill>
              <a:latin typeface="Marlett" pitchFamily="2" charset="2"/>
            </a:endParaRPr>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xfrm>
            <a:off x="914400" y="4343400"/>
            <a:ext cx="5029200" cy="4114800"/>
          </a:xfrm>
        </p:spPr>
        <p:txBody>
          <a:bodyPr lIns="91432" tIns="45716" rIns="91432" bIns="45716"/>
          <a:lstStyle/>
          <a:p>
            <a:r>
              <a:rPr lang="en-US"/>
              <a:t>Split the range ahead of time</a:t>
            </a:r>
          </a:p>
        </p:txBody>
      </p:sp>
    </p:spTree>
    <p:extLst>
      <p:ext uri="{BB962C8B-B14F-4D97-AF65-F5344CB8AC3E}">
        <p14:creationId xmlns:p14="http://schemas.microsoft.com/office/powerpoint/2010/main" val="3220273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333EB49-ACF0-4E16-BA3F-19F3D83B47A8}" type="slidenum">
              <a:rPr lang="en-US"/>
              <a:pPr/>
              <a:t>21</a:t>
            </a:fld>
            <a:endParaRPr lang="en-US"/>
          </a:p>
        </p:txBody>
      </p:sp>
      <p:sp>
        <p:nvSpPr>
          <p:cNvPr id="839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851CBC60-5905-4274-B668-B7534A539DCF}" type="slidenum">
              <a:rPr lang="ar-SA" sz="1200">
                <a:solidFill>
                  <a:srgbClr val="0000FF"/>
                </a:solidFill>
                <a:latin typeface="Marlett" pitchFamily="2" charset="2"/>
              </a:rPr>
              <a:pPr algn="r" eaLnBrk="0" hangingPunct="0"/>
              <a:t>21</a:t>
            </a:fld>
            <a:endParaRPr lang="en-US" sz="1200">
              <a:solidFill>
                <a:srgbClr val="0000FF"/>
              </a:solidFill>
              <a:latin typeface="Marlett" pitchFamily="2" charset="2"/>
            </a:endParaRPr>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xfrm>
            <a:off x="914400" y="4343400"/>
            <a:ext cx="5029200" cy="4114800"/>
          </a:xfrm>
        </p:spPr>
        <p:txBody>
          <a:bodyPr lIns="91432" tIns="45716" rIns="91432" bIns="45716"/>
          <a:lstStyle/>
          <a:p>
            <a:r>
              <a:rPr lang="en-US"/>
              <a:t>We will see later that modern multiprcessors provide special types of readModiftWrite() instructions to allow us to overcome the </a:t>
            </a:r>
          </a:p>
          <a:p>
            <a:r>
              <a:rPr lang="en-US"/>
              <a:t>problem at hand. But how do we solve this problem in software? </a:t>
            </a:r>
          </a:p>
        </p:txBody>
      </p:sp>
    </p:spTree>
    <p:extLst>
      <p:ext uri="{BB962C8B-B14F-4D97-AF65-F5344CB8AC3E}">
        <p14:creationId xmlns:p14="http://schemas.microsoft.com/office/powerpoint/2010/main" val="34430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8F6FE00-8781-425D-B848-06899A989B35}" type="slidenum">
              <a:rPr lang="en-US"/>
              <a:pPr/>
              <a:t>22</a:t>
            </a:fld>
            <a:endParaRPr lang="en-US"/>
          </a:p>
        </p:txBody>
      </p:sp>
      <p:sp>
        <p:nvSpPr>
          <p:cNvPr id="860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A05E753-F5D9-4C28-A274-6565127298C2}" type="slidenum">
              <a:rPr lang="ar-SA" sz="1200">
                <a:solidFill>
                  <a:srgbClr val="0000FF"/>
                </a:solidFill>
                <a:latin typeface="Marlett" pitchFamily="2" charset="2"/>
              </a:rPr>
              <a:pPr algn="r" eaLnBrk="0" hangingPunct="0"/>
              <a:t>22</a:t>
            </a:fld>
            <a:endParaRPr lang="en-US" sz="1200">
              <a:solidFill>
                <a:srgbClr val="0000FF"/>
              </a:solidFill>
              <a:latin typeface="Marlett" pitchFamily="2" charset="2"/>
            </a:endParaRPr>
          </a:p>
        </p:txBody>
      </p:sp>
      <p:sp>
        <p:nvSpPr>
          <p:cNvPr id="86019" name="Rectangle 2"/>
          <p:cNvSpPr>
            <a:spLocks noGrp="1" noRot="1" noChangeAspect="1" noChangeArrowheads="1" noTextEdit="1"/>
          </p:cNvSpPr>
          <p:nvPr>
            <p:ph type="sldImg"/>
          </p:nvPr>
        </p:nvSpPr>
        <p:spPr>
          <a:xfrm>
            <a:off x="1144588" y="685800"/>
            <a:ext cx="4572000" cy="3429000"/>
          </a:xfrm>
          <a:ln/>
        </p:spPr>
      </p:sp>
      <p:sp>
        <p:nvSpPr>
          <p:cNvPr id="8602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547310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87AC8A-1025-49F6-8DC0-5DE6DADE3B3E}" type="slidenum">
              <a:rPr lang="en-US"/>
              <a:pPr/>
              <a:t>23</a:t>
            </a:fld>
            <a:endParaRPr lang="en-US"/>
          </a:p>
        </p:txBody>
      </p:sp>
      <p:sp>
        <p:nvSpPr>
          <p:cNvPr id="880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61DD28-B777-4838-BF8D-2C9F822EABF8}" type="slidenum">
              <a:rPr lang="ar-SA" sz="1200">
                <a:solidFill>
                  <a:srgbClr val="0000FF"/>
                </a:solidFill>
                <a:latin typeface="Marlett" pitchFamily="2" charset="2"/>
              </a:rPr>
              <a:pPr algn="r" eaLnBrk="0" hangingPunct="0"/>
              <a:t>23</a:t>
            </a:fld>
            <a:endParaRPr lang="en-US" sz="1200">
              <a:solidFill>
                <a:srgbClr val="0000FF"/>
              </a:solidFill>
              <a:latin typeface="Marlett" pitchFamily="2" charset="2"/>
            </a:endParaRPr>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822432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B30D48-5774-44B2-B98C-6EA1A2EF9386}" type="slidenum">
              <a:rPr lang="en-US"/>
              <a:pPr/>
              <a:t>24</a:t>
            </a:fld>
            <a:endParaRPr lang="en-US"/>
          </a:p>
        </p:txBody>
      </p:sp>
      <p:sp>
        <p:nvSpPr>
          <p:cNvPr id="901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508CAA7-7C2C-4FF1-959C-7A9F0F6C0B06}" type="slidenum">
              <a:rPr lang="ar-SA" sz="1200">
                <a:solidFill>
                  <a:srgbClr val="0000FF"/>
                </a:solidFill>
                <a:latin typeface="Marlett" pitchFamily="2" charset="2"/>
              </a:rPr>
              <a:pPr algn="r" eaLnBrk="0" hangingPunct="0"/>
              <a:t>24</a:t>
            </a:fld>
            <a:endParaRPr lang="en-US" sz="1200">
              <a:solidFill>
                <a:srgbClr val="0000FF"/>
              </a:solidFill>
              <a:latin typeface="Marlett" pitchFamily="2" charset="2"/>
            </a:endParaRPr>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xfrm>
            <a:off x="914400" y="4343400"/>
            <a:ext cx="5029200" cy="4114800"/>
          </a:xfrm>
        </p:spPr>
        <p:txBody>
          <a:bodyPr lIns="91432" tIns="45716" rIns="91432" bIns="45716"/>
          <a:lstStyle/>
          <a:p>
            <a:r>
              <a:rPr lang="en-US"/>
              <a:t>Java provides us with a solution: mutual exclusion in software…lets try and understand how this is done</a:t>
            </a:r>
          </a:p>
        </p:txBody>
      </p:sp>
    </p:spTree>
    <p:extLst>
      <p:ext uri="{BB962C8B-B14F-4D97-AF65-F5344CB8AC3E}">
        <p14:creationId xmlns:p14="http://schemas.microsoft.com/office/powerpoint/2010/main" val="281634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AAEA1-4582-4772-8EF7-3299F4B5535C}" type="slidenum">
              <a:rPr lang="en-US"/>
              <a:pPr/>
              <a:t>25</a:t>
            </a:fld>
            <a:endParaRPr lang="en-US"/>
          </a:p>
        </p:txBody>
      </p:sp>
      <p:sp>
        <p:nvSpPr>
          <p:cNvPr id="2191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6D843A5-1CD8-44AB-A062-96015C8B3FD4}" type="slidenum">
              <a:rPr lang="ar-SA" sz="1200">
                <a:solidFill>
                  <a:srgbClr val="0000FF"/>
                </a:solidFill>
                <a:latin typeface="Marlett" pitchFamily="2" charset="2"/>
              </a:rPr>
              <a:pPr algn="r" eaLnBrk="0" hangingPunct="0"/>
              <a:t>25</a:t>
            </a:fld>
            <a:endParaRPr lang="en-US" sz="1200">
              <a:solidFill>
                <a:srgbClr val="0000FF"/>
              </a:solidFill>
              <a:latin typeface="Marlett" pitchFamily="2" charset="2"/>
            </a:endParaRPr>
          </a:p>
        </p:txBody>
      </p:sp>
      <p:sp>
        <p:nvSpPr>
          <p:cNvPr id="219139" name="Rectangle 2"/>
          <p:cNvSpPr>
            <a:spLocks noGrp="1" noRot="1" noChangeAspect="1" noChangeArrowheads="1" noTextEdit="1"/>
          </p:cNvSpPr>
          <p:nvPr>
            <p:ph type="sldImg"/>
          </p:nvPr>
        </p:nvSpPr>
        <p:spPr>
          <a:xfrm>
            <a:off x="1144588" y="685800"/>
            <a:ext cx="4572000" cy="3429000"/>
          </a:xfrm>
          <a:ln/>
        </p:spPr>
      </p:sp>
      <p:sp>
        <p:nvSpPr>
          <p:cNvPr id="219140" name="Rectangle 3"/>
          <p:cNvSpPr>
            <a:spLocks noGrp="1" noChangeArrowheads="1"/>
          </p:cNvSpPr>
          <p:nvPr>
            <p:ph type="body" idx="1"/>
          </p:nvPr>
        </p:nvSpPr>
        <p:spPr>
          <a:xfrm>
            <a:off x="914400" y="4343400"/>
            <a:ext cx="5029200" cy="4114800"/>
          </a:xfrm>
        </p:spPr>
        <p:txBody>
          <a:bodyPr lIns="91432" tIns="45716" rIns="91432" bIns="45716"/>
          <a:lstStyle/>
          <a:p>
            <a:r>
              <a:rPr lang="en-US"/>
              <a:t>Mutual exclusion and waiting imply that code is essentially executed sequentially, while one is executing it others spin doing nothing useful. The larger these sequential parts, the worst our utilization of the multiple processors on our machine. Moreover, this relation is not linear: if 25% of the code is sequential, it does not mean that on a ten processor machine we will see a 25% loss of speedup…to understand the real realation, we need to understand </a:t>
            </a:r>
          </a:p>
          <a:p>
            <a:r>
              <a:rPr lang="en-US"/>
              <a:t>Amdahl’s law. Gene Amdahl was a computer science pioneer.  </a:t>
            </a:r>
          </a:p>
        </p:txBody>
      </p:sp>
    </p:spTree>
    <p:extLst>
      <p:ext uri="{BB962C8B-B14F-4D97-AF65-F5344CB8AC3E}">
        <p14:creationId xmlns:p14="http://schemas.microsoft.com/office/powerpoint/2010/main" val="96281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AFFE50-F3F8-44D5-AC8F-A608841CDE7E}" type="slidenum">
              <a:rPr lang="en-US"/>
              <a:pPr/>
              <a:t>26</a:t>
            </a:fld>
            <a:endParaRPr lang="en-US"/>
          </a:p>
        </p:txBody>
      </p:sp>
      <p:sp>
        <p:nvSpPr>
          <p:cNvPr id="2211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FE2CB80-73A0-43E0-89F1-31361CF8785E}" type="slidenum">
              <a:rPr lang="ar-SA" sz="1200">
                <a:solidFill>
                  <a:srgbClr val="0000FF"/>
                </a:solidFill>
                <a:latin typeface="Marlett" pitchFamily="2" charset="2"/>
              </a:rPr>
              <a:pPr algn="r" eaLnBrk="0" hangingPunct="0"/>
              <a:t>26</a:t>
            </a:fld>
            <a:endParaRPr lang="en-US" sz="1200">
              <a:solidFill>
                <a:srgbClr val="0000FF"/>
              </a:solidFill>
              <a:latin typeface="Marlett" pitchFamily="2" charset="2"/>
            </a:endParaRPr>
          </a:p>
        </p:txBody>
      </p:sp>
      <p:sp>
        <p:nvSpPr>
          <p:cNvPr id="221187" name="Rectangle 2"/>
          <p:cNvSpPr>
            <a:spLocks noGrp="1" noRot="1" noChangeAspect="1" noChangeArrowheads="1" noTextEdit="1"/>
          </p:cNvSpPr>
          <p:nvPr>
            <p:ph type="sldImg"/>
          </p:nvPr>
        </p:nvSpPr>
        <p:spPr>
          <a:xfrm>
            <a:off x="1144588" y="685800"/>
            <a:ext cx="4572000" cy="3429000"/>
          </a:xfrm>
          <a:ln/>
        </p:spPr>
      </p:sp>
      <p:sp>
        <p:nvSpPr>
          <p:cNvPr id="221188" name="Rectangle 3"/>
          <p:cNvSpPr>
            <a:spLocks noGrp="1" noChangeArrowheads="1"/>
          </p:cNvSpPr>
          <p:nvPr>
            <p:ph type="body" idx="1"/>
          </p:nvPr>
        </p:nvSpPr>
        <p:spPr>
          <a:xfrm>
            <a:off x="915988" y="4343400"/>
            <a:ext cx="5026025" cy="4114800"/>
          </a:xfrm>
        </p:spPr>
        <p:txBody>
          <a:bodyPr lIns="91432" tIns="45716" rIns="91432" bIns="45716"/>
          <a:lstStyle/>
          <a:p>
            <a:r>
              <a:rPr lang="en-US"/>
              <a:t>This kind of analysis is very important for concurrent computation.</a:t>
            </a:r>
          </a:p>
          <a:p>
            <a:r>
              <a:rPr lang="en-US"/>
              <a:t>The formula we need is called \emph{Amdahl's Law}.</a:t>
            </a:r>
          </a:p>
          <a:p>
            <a:r>
              <a:rPr lang="en-US"/>
              <a:t>It captures the notion that the extent to</a:t>
            </a:r>
          </a:p>
          <a:p>
            <a:r>
              <a:rPr lang="en-US"/>
              <a:t>which we can speed up any complex job (not just painting)</a:t>
            </a:r>
          </a:p>
          <a:p>
            <a:r>
              <a:rPr lang="en-US"/>
              <a:t>is limited by how much of the job must be executed sequentially.</a:t>
            </a:r>
          </a:p>
          <a:p>
            <a:endParaRPr lang="en-US"/>
          </a:p>
          <a:p>
            <a:r>
              <a:rPr lang="en-US"/>
              <a:t>Define the \emph{speedup} $S$ of a job to be the ratio between the</a:t>
            </a:r>
          </a:p>
          <a:p>
            <a:r>
              <a:rPr lang="en-US"/>
              <a:t>time it takes one processor to complete the job (as measured by a wall clock)</a:t>
            </a:r>
          </a:p>
          <a:p>
            <a:r>
              <a:rPr lang="en-US"/>
              <a:t>versus the time it takes $n$ concurrent processors to complete the same job.</a:t>
            </a:r>
          </a:p>
          <a:p>
            <a:r>
              <a:rPr lang="en-US"/>
              <a:t>\emph{Amdahl's Law} characterizes the maximum speedup $S$ that can be achieved by $n$</a:t>
            </a:r>
          </a:p>
          <a:p>
            <a:r>
              <a:rPr lang="en-US"/>
              <a:t>processors collaborating on an application where $p$ is the fraction of</a:t>
            </a:r>
          </a:p>
          <a:p>
            <a:r>
              <a:rPr lang="en-US"/>
              <a:t>the job that can be executed in parallel.</a:t>
            </a:r>
          </a:p>
          <a:p>
            <a:r>
              <a:rPr lang="en-US"/>
              <a:t>Assume, for simplicity,</a:t>
            </a:r>
          </a:p>
          <a:p>
            <a:r>
              <a:rPr lang="en-US"/>
              <a:t>that it takes (normalized) time 1 for a single processor to complete the job.</a:t>
            </a:r>
          </a:p>
          <a:p>
            <a:r>
              <a:rPr lang="en-US"/>
              <a:t>With $n$ concurrent processors, the parallel part takes time $p/n$ and the sequential part takes time $1-p$.</a:t>
            </a:r>
          </a:p>
          <a:p>
            <a:r>
              <a:rPr lang="en-US"/>
              <a:t>Overall, the parallelized computation takes time:</a:t>
            </a:r>
          </a:p>
          <a:p>
            <a:r>
              <a:rPr lang="en-US"/>
              <a:t>$$</a:t>
            </a:r>
          </a:p>
          <a:p>
            <a:r>
              <a:rPr lang="en-US"/>
              <a:t>1 - p + \frac{p}{n}</a:t>
            </a:r>
          </a:p>
          <a:p>
            <a:r>
              <a:rPr lang="en-US"/>
              <a:t>$$</a:t>
            </a:r>
          </a:p>
          <a:p>
            <a:r>
              <a:rPr lang="en-US"/>
              <a:t>Amdahl's Law says that the speedup, that is,</a:t>
            </a:r>
          </a:p>
          <a:p>
            <a:r>
              <a:rPr lang="en-US"/>
              <a:t>the ratio between the sequential (single-processor) time and the parallel time,</a:t>
            </a:r>
          </a:p>
          <a:p>
            <a:r>
              <a:rPr lang="en-US"/>
              <a:t>is:</a:t>
            </a:r>
          </a:p>
          <a:p>
            <a:r>
              <a:rPr lang="en-US"/>
              <a:t>$$</a:t>
            </a:r>
          </a:p>
          <a:p>
            <a:r>
              <a:rPr lang="en-US"/>
              <a:t>S = \frac{1}{1 - p + \frac{p}{n}}</a:t>
            </a:r>
          </a:p>
          <a:p>
            <a:r>
              <a:rPr lang="en-US"/>
              <a:t>$$</a:t>
            </a:r>
          </a:p>
          <a:p>
            <a:endParaRPr lang="en-US"/>
          </a:p>
          <a:p>
            <a:r>
              <a:rPr lang="en-US"/>
              <a:t>We show this in the next set of slides</a:t>
            </a:r>
          </a:p>
        </p:txBody>
      </p:sp>
    </p:spTree>
    <p:extLst>
      <p:ext uri="{BB962C8B-B14F-4D97-AF65-F5344CB8AC3E}">
        <p14:creationId xmlns:p14="http://schemas.microsoft.com/office/powerpoint/2010/main" val="3303624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77CBB3A-6FE2-4BE0-A84D-20B3D0D67A22}" type="slidenum">
              <a:rPr lang="en-US"/>
              <a:pPr/>
              <a:t>27</a:t>
            </a:fld>
            <a:endParaRPr lang="en-US"/>
          </a:p>
        </p:txBody>
      </p:sp>
      <p:sp>
        <p:nvSpPr>
          <p:cNvPr id="2232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B64967C-6A36-429F-9ED2-5A6E3A646F8F}" type="slidenum">
              <a:rPr lang="ar-SA" sz="1200">
                <a:solidFill>
                  <a:srgbClr val="0000FF"/>
                </a:solidFill>
                <a:latin typeface="Marlett" pitchFamily="2" charset="2"/>
              </a:rPr>
              <a:pPr algn="r" eaLnBrk="0" hangingPunct="0"/>
              <a:t>27</a:t>
            </a:fld>
            <a:endParaRPr lang="en-US" sz="1200">
              <a:solidFill>
                <a:srgbClr val="0000FF"/>
              </a:solidFill>
              <a:latin typeface="Marlett" pitchFamily="2" charset="2"/>
            </a:endParaRPr>
          </a:p>
        </p:txBody>
      </p:sp>
      <p:sp>
        <p:nvSpPr>
          <p:cNvPr id="223235" name="Rectangle 2"/>
          <p:cNvSpPr>
            <a:spLocks noGrp="1" noRot="1" noChangeAspect="1" noChangeArrowheads="1" noTextEdit="1"/>
          </p:cNvSpPr>
          <p:nvPr>
            <p:ph type="sldImg"/>
          </p:nvPr>
        </p:nvSpPr>
        <p:spPr>
          <a:xfrm>
            <a:off x="1144588" y="685800"/>
            <a:ext cx="4572000" cy="3429000"/>
          </a:xfrm>
          <a:ln/>
        </p:spPr>
      </p:sp>
      <p:sp>
        <p:nvSpPr>
          <p:cNvPr id="223236" name="Rectangle 3"/>
          <p:cNvSpPr>
            <a:spLocks noGrp="1" noChangeArrowheads="1"/>
          </p:cNvSpPr>
          <p:nvPr>
            <p:ph type="body" idx="1"/>
          </p:nvPr>
        </p:nvSpPr>
        <p:spPr>
          <a:xfrm>
            <a:off x="915988" y="4343400"/>
            <a:ext cx="5026025" cy="4114800"/>
          </a:xfrm>
        </p:spPr>
        <p:txBody>
          <a:bodyPr lIns="91432" tIns="45716" rIns="91432" bIns="45716"/>
          <a:lstStyle/>
          <a:p>
            <a:r>
              <a:rPr lang="en-US"/>
              <a:t>AVOID USING THE WORD “CODE”, P is not a fraction of the code but if the execution time of the solution algorithm. It could be that 5% of the code are executed in a loop and account for 90% of the execution time. </a:t>
            </a:r>
          </a:p>
        </p:txBody>
      </p:sp>
    </p:spTree>
    <p:extLst>
      <p:ext uri="{BB962C8B-B14F-4D97-AF65-F5344CB8AC3E}">
        <p14:creationId xmlns:p14="http://schemas.microsoft.com/office/powerpoint/2010/main" val="137348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49E58A-27A4-4F08-9325-BE1E165769CC}" type="slidenum">
              <a:rPr lang="en-US"/>
              <a:pPr/>
              <a:t>28</a:t>
            </a:fld>
            <a:endParaRPr lang="en-US"/>
          </a:p>
        </p:txBody>
      </p:sp>
      <p:sp>
        <p:nvSpPr>
          <p:cNvPr id="2252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DB3C2E1-F999-4FE7-9CD7-981293F50B96}" type="slidenum">
              <a:rPr lang="ar-SA" sz="1200">
                <a:solidFill>
                  <a:srgbClr val="0000FF"/>
                </a:solidFill>
                <a:latin typeface="Marlett" pitchFamily="2" charset="2"/>
              </a:rPr>
              <a:pPr algn="r" eaLnBrk="0" hangingPunct="0"/>
              <a:t>28</a:t>
            </a:fld>
            <a:endParaRPr lang="en-US" sz="1200">
              <a:solidFill>
                <a:srgbClr val="0000FF"/>
              </a:solidFill>
              <a:latin typeface="Marlett" pitchFamily="2" charset="2"/>
            </a:endParaRPr>
          </a:p>
        </p:txBody>
      </p:sp>
      <p:sp>
        <p:nvSpPr>
          <p:cNvPr id="225283" name="Rectangle 2"/>
          <p:cNvSpPr>
            <a:spLocks noGrp="1" noRot="1" noChangeAspect="1" noChangeArrowheads="1" noTextEdit="1"/>
          </p:cNvSpPr>
          <p:nvPr>
            <p:ph type="sldImg"/>
          </p:nvPr>
        </p:nvSpPr>
        <p:spPr>
          <a:xfrm>
            <a:off x="1144588" y="685800"/>
            <a:ext cx="4572000" cy="3429000"/>
          </a:xfrm>
          <a:ln/>
        </p:spPr>
      </p:sp>
      <p:sp>
        <p:nvSpPr>
          <p:cNvPr id="22528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779674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93A84B-6E58-45A9-858B-DAA27BFD6B79}" type="slidenum">
              <a:rPr lang="en-US"/>
              <a:pPr/>
              <a:t>29</a:t>
            </a:fld>
            <a:endParaRPr lang="en-US"/>
          </a:p>
        </p:txBody>
      </p:sp>
      <p:sp>
        <p:nvSpPr>
          <p:cNvPr id="22733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78853CA-AD1F-4ADF-BE17-D8C6B4EEB446}" type="slidenum">
              <a:rPr lang="ar-SA" sz="1200">
                <a:solidFill>
                  <a:srgbClr val="0000FF"/>
                </a:solidFill>
                <a:latin typeface="Marlett" pitchFamily="2" charset="2"/>
              </a:rPr>
              <a:pPr algn="r" eaLnBrk="0" hangingPunct="0"/>
              <a:t>29</a:t>
            </a:fld>
            <a:endParaRPr lang="en-US" sz="1200">
              <a:solidFill>
                <a:srgbClr val="0000FF"/>
              </a:solidFill>
              <a:latin typeface="Marlett" pitchFamily="2" charset="2"/>
            </a:endParaRPr>
          </a:p>
        </p:txBody>
      </p:sp>
      <p:sp>
        <p:nvSpPr>
          <p:cNvPr id="227331" name="Rectangle 2"/>
          <p:cNvSpPr>
            <a:spLocks noGrp="1" noRot="1" noChangeAspect="1" noChangeArrowheads="1" noTextEdit="1"/>
          </p:cNvSpPr>
          <p:nvPr>
            <p:ph type="sldImg"/>
          </p:nvPr>
        </p:nvSpPr>
        <p:spPr>
          <a:xfrm>
            <a:off x="1144588" y="685800"/>
            <a:ext cx="4572000" cy="3429000"/>
          </a:xfrm>
          <a:ln/>
        </p:spPr>
      </p:sp>
      <p:sp>
        <p:nvSpPr>
          <p:cNvPr id="227332"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1671912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028A7C0-1EC9-4F09-95FA-C90F0E6977B7}" type="slidenum">
              <a:rPr lang="en-US"/>
              <a:pPr/>
              <a:t>30</a:t>
            </a:fld>
            <a:endParaRPr lang="en-US"/>
          </a:p>
        </p:txBody>
      </p:sp>
      <p:sp>
        <p:nvSpPr>
          <p:cNvPr id="22937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5C03DCD-1786-46E1-B62B-87520EBFA65E}" type="slidenum">
              <a:rPr lang="ar-SA" sz="1200">
                <a:solidFill>
                  <a:srgbClr val="0000FF"/>
                </a:solidFill>
                <a:latin typeface="Marlett" pitchFamily="2" charset="2"/>
              </a:rPr>
              <a:pPr algn="r" eaLnBrk="0" hangingPunct="0"/>
              <a:t>30</a:t>
            </a:fld>
            <a:endParaRPr lang="en-US" sz="1200">
              <a:solidFill>
                <a:srgbClr val="0000FF"/>
              </a:solidFill>
              <a:latin typeface="Marlett" pitchFamily="2" charset="2"/>
            </a:endParaRPr>
          </a:p>
        </p:txBody>
      </p:sp>
      <p:sp>
        <p:nvSpPr>
          <p:cNvPr id="229379" name="Rectangle 2"/>
          <p:cNvSpPr>
            <a:spLocks noGrp="1" noRot="1" noChangeAspect="1" noChangeArrowheads="1" noTextEdit="1"/>
          </p:cNvSpPr>
          <p:nvPr>
            <p:ph type="sldImg"/>
          </p:nvPr>
        </p:nvSpPr>
        <p:spPr>
          <a:xfrm>
            <a:off x="1144588" y="685800"/>
            <a:ext cx="4572000" cy="3429000"/>
          </a:xfrm>
          <a:ln/>
        </p:spPr>
      </p:sp>
      <p:sp>
        <p:nvSpPr>
          <p:cNvPr id="229380"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366655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B0FD710-CF36-417E-BA88-4552A2EEFC24}" type="slidenum">
              <a:rPr lang="en-US"/>
              <a:pPr/>
              <a:t>4</a:t>
            </a:fld>
            <a:endParaRPr lang="en-US"/>
          </a:p>
        </p:txBody>
      </p:sp>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1CC1261-AAAE-47AF-AD2F-00998070C1D7}" type="slidenum">
              <a:rPr lang="ar-SA" sz="1200">
                <a:solidFill>
                  <a:srgbClr val="0000FF"/>
                </a:solidFill>
                <a:latin typeface="Marlett" pitchFamily="2" charset="2"/>
              </a:rPr>
              <a:pPr algn="r" eaLnBrk="0" hangingPunct="0"/>
              <a:t>4</a:t>
            </a:fld>
            <a:endParaRPr lang="en-US" sz="1200">
              <a:solidFill>
                <a:srgbClr val="0000FF"/>
              </a:solidFill>
              <a:latin typeface="Marlett" pitchFamily="2" charset="2"/>
            </a:endParaRP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4400" y="4343400"/>
            <a:ext cx="5029200" cy="4114800"/>
          </a:xfrm>
        </p:spPr>
        <p:txBody>
          <a:bodyPr lIns="91432" tIns="45716" rIns="91432" bIns="45716"/>
          <a:lstStyle/>
          <a:p>
            <a:r>
              <a:rPr lang="en-US"/>
              <a:t>Code matches code in Chapter 1 of book. </a:t>
            </a:r>
          </a:p>
        </p:txBody>
      </p:sp>
    </p:spTree>
    <p:extLst>
      <p:ext uri="{BB962C8B-B14F-4D97-AF65-F5344CB8AC3E}">
        <p14:creationId xmlns:p14="http://schemas.microsoft.com/office/powerpoint/2010/main" val="2076574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B2F394-90BB-4084-AF1B-54B794AAB431}" type="slidenum">
              <a:rPr lang="en-US"/>
              <a:pPr/>
              <a:t>31</a:t>
            </a:fld>
            <a:endParaRPr lang="en-US"/>
          </a:p>
        </p:txBody>
      </p:sp>
      <p:sp>
        <p:nvSpPr>
          <p:cNvPr id="23142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6364577-8944-4C05-9195-9D86DA84F811}" type="slidenum">
              <a:rPr lang="ar-SA" sz="1200">
                <a:solidFill>
                  <a:srgbClr val="0000FF"/>
                </a:solidFill>
                <a:latin typeface="Marlett" pitchFamily="2" charset="2"/>
              </a:rPr>
              <a:pPr algn="r" eaLnBrk="0" hangingPunct="0"/>
              <a:t>31</a:t>
            </a:fld>
            <a:endParaRPr lang="en-US" sz="1200">
              <a:solidFill>
                <a:srgbClr val="0000FF"/>
              </a:solidFill>
              <a:latin typeface="Marlett" pitchFamily="2" charset="2"/>
            </a:endParaRPr>
          </a:p>
        </p:txBody>
      </p:sp>
      <p:sp>
        <p:nvSpPr>
          <p:cNvPr id="231427" name="Rectangle 2"/>
          <p:cNvSpPr>
            <a:spLocks noGrp="1" noRot="1" noChangeAspect="1" noChangeArrowheads="1" noTextEdit="1"/>
          </p:cNvSpPr>
          <p:nvPr>
            <p:ph type="sldImg"/>
          </p:nvPr>
        </p:nvSpPr>
        <p:spPr>
          <a:xfrm>
            <a:off x="1144588" y="685800"/>
            <a:ext cx="4572000" cy="3429000"/>
          </a:xfrm>
          <a:ln/>
        </p:spPr>
      </p:sp>
      <p:sp>
        <p:nvSpPr>
          <p:cNvPr id="231428"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54847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B9F1F35-75DB-4AAC-ABE1-ADA3A0AB53B3}" type="slidenum">
              <a:rPr lang="en-US"/>
              <a:pPr/>
              <a:t>32</a:t>
            </a:fld>
            <a:endParaRPr lang="en-US"/>
          </a:p>
        </p:txBody>
      </p:sp>
      <p:sp>
        <p:nvSpPr>
          <p:cNvPr id="23347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F18E009-0340-4511-8BEC-5FA369A7D54C}" type="slidenum">
              <a:rPr lang="ar-SA" sz="1200">
                <a:solidFill>
                  <a:srgbClr val="0000FF"/>
                </a:solidFill>
                <a:latin typeface="Marlett" pitchFamily="2" charset="2"/>
              </a:rPr>
              <a:pPr algn="r" eaLnBrk="0" hangingPunct="0"/>
              <a:t>32</a:t>
            </a:fld>
            <a:endParaRPr lang="en-US" sz="1200">
              <a:solidFill>
                <a:srgbClr val="0000FF"/>
              </a:solidFill>
              <a:latin typeface="Marlett" pitchFamily="2" charset="2"/>
            </a:endParaRPr>
          </a:p>
        </p:txBody>
      </p:sp>
      <p:sp>
        <p:nvSpPr>
          <p:cNvPr id="233475" name="Rectangle 2"/>
          <p:cNvSpPr>
            <a:spLocks noGrp="1" noRot="1" noChangeAspect="1" noChangeArrowheads="1" noTextEdit="1"/>
          </p:cNvSpPr>
          <p:nvPr>
            <p:ph type="sldImg"/>
          </p:nvPr>
        </p:nvSpPr>
        <p:spPr>
          <a:xfrm>
            <a:off x="1144588" y="685800"/>
            <a:ext cx="4572000" cy="3429000"/>
          </a:xfrm>
          <a:ln/>
        </p:spPr>
      </p:sp>
      <p:sp>
        <p:nvSpPr>
          <p:cNvPr id="233476" name="Rectangle 3"/>
          <p:cNvSpPr>
            <a:spLocks noGrp="1" noChangeArrowheads="1"/>
          </p:cNvSpPr>
          <p:nvPr>
            <p:ph type="body" idx="1"/>
          </p:nvPr>
        </p:nvSpPr>
        <p:spPr>
          <a:xfrm>
            <a:off x="915988" y="4343400"/>
            <a:ext cx="5026025" cy="4114800"/>
          </a:xfrm>
        </p:spPr>
        <p:txBody>
          <a:bodyPr lIns="91432" tIns="45716" rIns="91432" bIns="45716"/>
          <a:lstStyle/>
          <a:p>
            <a:r>
              <a:rPr lang="en-US"/>
              <a:t>Explain to students that you work really hard and parallelize 60% of the applications execution (NOT ITS CODE, its EXECUTION) </a:t>
            </a:r>
          </a:p>
          <a:p>
            <a:r>
              <a:rPr lang="en-US"/>
              <a:t>and get little for your money</a:t>
            </a:r>
          </a:p>
        </p:txBody>
      </p:sp>
    </p:spTree>
    <p:extLst>
      <p:ext uri="{BB962C8B-B14F-4D97-AF65-F5344CB8AC3E}">
        <p14:creationId xmlns:p14="http://schemas.microsoft.com/office/powerpoint/2010/main" val="1467540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6D707A4-9B8C-4670-9842-CCB88B03127A}" type="slidenum">
              <a:rPr lang="en-US"/>
              <a:pPr/>
              <a:t>33</a:t>
            </a:fld>
            <a:endParaRPr lang="en-US"/>
          </a:p>
        </p:txBody>
      </p:sp>
      <p:sp>
        <p:nvSpPr>
          <p:cNvPr id="2355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EB2BA7A5-191B-4C02-A952-0420679264AD}" type="slidenum">
              <a:rPr lang="ar-SA" sz="1200">
                <a:solidFill>
                  <a:srgbClr val="0000FF"/>
                </a:solidFill>
                <a:latin typeface="Marlett" pitchFamily="2" charset="2"/>
              </a:rPr>
              <a:pPr algn="r" eaLnBrk="0" hangingPunct="0"/>
              <a:t>33</a:t>
            </a:fld>
            <a:endParaRPr lang="en-US" sz="1200">
              <a:solidFill>
                <a:srgbClr val="0000FF"/>
              </a:solidFill>
              <a:latin typeface="Marlett" pitchFamily="2" charset="2"/>
            </a:endParaRPr>
          </a:p>
        </p:txBody>
      </p:sp>
      <p:sp>
        <p:nvSpPr>
          <p:cNvPr id="235523" name="Rectangle 2"/>
          <p:cNvSpPr>
            <a:spLocks noGrp="1" noRot="1" noChangeAspect="1" noChangeArrowheads="1" noTextEdit="1"/>
          </p:cNvSpPr>
          <p:nvPr>
            <p:ph type="sldImg"/>
          </p:nvPr>
        </p:nvSpPr>
        <p:spPr>
          <a:xfrm>
            <a:off x="1144588" y="685800"/>
            <a:ext cx="4572000" cy="3429000"/>
          </a:xfrm>
          <a:ln/>
        </p:spPr>
      </p:sp>
      <p:sp>
        <p:nvSpPr>
          <p:cNvPr id="23552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1446514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08EC954-AF4B-4136-9BF5-9CCBB4845352}" type="slidenum">
              <a:rPr lang="en-US"/>
              <a:pPr/>
              <a:t>34</a:t>
            </a:fld>
            <a:endParaRPr lang="en-US"/>
          </a:p>
        </p:txBody>
      </p:sp>
      <p:sp>
        <p:nvSpPr>
          <p:cNvPr id="23757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50D3188F-AB36-4C03-B8F3-E9090EE6AC42}" type="slidenum">
              <a:rPr lang="ar-SA" sz="1200">
                <a:solidFill>
                  <a:srgbClr val="0000FF"/>
                </a:solidFill>
                <a:latin typeface="Marlett" pitchFamily="2" charset="2"/>
              </a:rPr>
              <a:pPr algn="r" eaLnBrk="0" hangingPunct="0"/>
              <a:t>34</a:t>
            </a:fld>
            <a:endParaRPr lang="en-US" sz="1200">
              <a:solidFill>
                <a:srgbClr val="0000FF"/>
              </a:solidFill>
              <a:latin typeface="Marlett" pitchFamily="2" charset="2"/>
            </a:endParaRPr>
          </a:p>
        </p:txBody>
      </p:sp>
      <p:sp>
        <p:nvSpPr>
          <p:cNvPr id="237571" name="Rectangle 2"/>
          <p:cNvSpPr>
            <a:spLocks noGrp="1" noRot="1" noChangeAspect="1" noChangeArrowheads="1" noTextEdit="1"/>
          </p:cNvSpPr>
          <p:nvPr>
            <p:ph type="sldImg"/>
          </p:nvPr>
        </p:nvSpPr>
        <p:spPr>
          <a:xfrm>
            <a:off x="1144588" y="685800"/>
            <a:ext cx="4572000" cy="3429000"/>
          </a:xfrm>
          <a:ln/>
        </p:spPr>
      </p:sp>
      <p:sp>
        <p:nvSpPr>
          <p:cNvPr id="237572" name="Rectangle 3"/>
          <p:cNvSpPr>
            <a:spLocks noGrp="1" noChangeArrowheads="1"/>
          </p:cNvSpPr>
          <p:nvPr>
            <p:ph type="body" idx="1"/>
          </p:nvPr>
        </p:nvSpPr>
        <p:spPr>
          <a:xfrm>
            <a:off x="915988" y="4343400"/>
            <a:ext cx="5026025" cy="4114800"/>
          </a:xfrm>
        </p:spPr>
        <p:txBody>
          <a:bodyPr lIns="91432" tIns="45716" rIns="91432" bIns="45716"/>
          <a:lstStyle/>
          <a:p>
            <a:r>
              <a:rPr lang="en-US"/>
              <a:t>Even with 80% we are only 2/5 utilization, we paid for 10 CPUs and got 4…</a:t>
            </a:r>
          </a:p>
        </p:txBody>
      </p:sp>
    </p:spTree>
    <p:extLst>
      <p:ext uri="{BB962C8B-B14F-4D97-AF65-F5344CB8AC3E}">
        <p14:creationId xmlns:p14="http://schemas.microsoft.com/office/powerpoint/2010/main" val="3095946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CA3297-E1FB-4F9C-8721-CC817336E864}" type="slidenum">
              <a:rPr lang="en-US"/>
              <a:pPr/>
              <a:t>35</a:t>
            </a:fld>
            <a:endParaRPr lang="en-US"/>
          </a:p>
        </p:txBody>
      </p:sp>
      <p:sp>
        <p:nvSpPr>
          <p:cNvPr id="23961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719B08FF-67FA-4798-9560-CD5E87CF8434}" type="slidenum">
              <a:rPr lang="ar-SA" sz="1200">
                <a:solidFill>
                  <a:srgbClr val="0000FF"/>
                </a:solidFill>
                <a:latin typeface="Marlett" pitchFamily="2" charset="2"/>
              </a:rPr>
              <a:pPr algn="r" eaLnBrk="0" hangingPunct="0"/>
              <a:t>35</a:t>
            </a:fld>
            <a:endParaRPr lang="en-US" sz="1200">
              <a:solidFill>
                <a:srgbClr val="0000FF"/>
              </a:solidFill>
              <a:latin typeface="Marlett" pitchFamily="2" charset="2"/>
            </a:endParaRPr>
          </a:p>
        </p:txBody>
      </p:sp>
      <p:sp>
        <p:nvSpPr>
          <p:cNvPr id="239619" name="Rectangle 2"/>
          <p:cNvSpPr>
            <a:spLocks noGrp="1" noRot="1" noChangeAspect="1" noChangeArrowheads="1" noTextEdit="1"/>
          </p:cNvSpPr>
          <p:nvPr>
            <p:ph type="sldImg"/>
          </p:nvPr>
        </p:nvSpPr>
        <p:spPr>
          <a:xfrm>
            <a:off x="1144588" y="685800"/>
            <a:ext cx="4572000" cy="3429000"/>
          </a:xfrm>
          <a:ln/>
        </p:spPr>
      </p:sp>
      <p:sp>
        <p:nvSpPr>
          <p:cNvPr id="239620" name="Rectangle 3"/>
          <p:cNvSpPr>
            <a:spLocks noGrp="1" noChangeArrowheads="1"/>
          </p:cNvSpPr>
          <p:nvPr>
            <p:ph type="body" idx="1"/>
          </p:nvPr>
        </p:nvSpPr>
        <p:spPr>
          <a:xfrm>
            <a:off x="915988" y="4343400"/>
            <a:ext cx="5026025" cy="4114800"/>
          </a:xfrm>
        </p:spPr>
        <p:txBody>
          <a:bodyPr lIns="91432" tIns="45716" rIns="91432" bIns="45716"/>
          <a:lstStyle/>
          <a:p>
            <a:r>
              <a:rPr lang="en-US"/>
              <a:t>With 90% parallelized we are using only half our computing capacity…</a:t>
            </a:r>
          </a:p>
        </p:txBody>
      </p:sp>
    </p:spTree>
    <p:extLst>
      <p:ext uri="{BB962C8B-B14F-4D97-AF65-F5344CB8AC3E}">
        <p14:creationId xmlns:p14="http://schemas.microsoft.com/office/powerpoint/2010/main" val="1803949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8F60493-64C2-4A09-8BC1-76727D6135FC}" type="slidenum">
              <a:rPr lang="en-US"/>
              <a:pPr/>
              <a:t>36</a:t>
            </a:fld>
            <a:endParaRPr lang="en-US"/>
          </a:p>
        </p:txBody>
      </p:sp>
      <p:sp>
        <p:nvSpPr>
          <p:cNvPr id="24166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DF0BCABD-A923-4B38-A1B6-F8F2B22357DC}" type="slidenum">
              <a:rPr lang="ar-SA" sz="1200">
                <a:solidFill>
                  <a:srgbClr val="0000FF"/>
                </a:solidFill>
                <a:latin typeface="Marlett" pitchFamily="2" charset="2"/>
              </a:rPr>
              <a:pPr algn="r" eaLnBrk="0" hangingPunct="0"/>
              <a:t>36</a:t>
            </a:fld>
            <a:endParaRPr lang="en-US" sz="1200">
              <a:solidFill>
                <a:srgbClr val="0000FF"/>
              </a:solidFill>
              <a:latin typeface="Marlett" pitchFamily="2" charset="2"/>
            </a:endParaRPr>
          </a:p>
        </p:txBody>
      </p:sp>
      <p:sp>
        <p:nvSpPr>
          <p:cNvPr id="241667" name="Rectangle 2"/>
          <p:cNvSpPr>
            <a:spLocks noGrp="1" noRot="1" noChangeAspect="1" noChangeArrowheads="1" noTextEdit="1"/>
          </p:cNvSpPr>
          <p:nvPr>
            <p:ph type="sldImg"/>
          </p:nvPr>
        </p:nvSpPr>
        <p:spPr>
          <a:xfrm>
            <a:off x="1144588" y="685800"/>
            <a:ext cx="4572000" cy="3429000"/>
          </a:xfrm>
          <a:ln/>
        </p:spPr>
      </p:sp>
      <p:sp>
        <p:nvSpPr>
          <p:cNvPr id="241668" name="Rectangle 3"/>
          <p:cNvSpPr>
            <a:spLocks noGrp="1" noChangeArrowheads="1"/>
          </p:cNvSpPr>
          <p:nvPr>
            <p:ph type="body" idx="1"/>
          </p:nvPr>
        </p:nvSpPr>
        <p:spPr>
          <a:xfrm>
            <a:off x="915988" y="4343400"/>
            <a:ext cx="5026025" cy="4114800"/>
          </a:xfrm>
        </p:spPr>
        <p:txBody>
          <a:bodyPr lIns="91432" tIns="45716" rIns="91432" bIns="45716"/>
          <a:lstStyle/>
          <a:p>
            <a:r>
              <a:rPr lang="en-US"/>
              <a:t>With 99% parallelized we are now utilizing 9 out of 10. What does this say to us? </a:t>
            </a:r>
          </a:p>
        </p:txBody>
      </p:sp>
    </p:spTree>
    <p:extLst>
      <p:ext uri="{BB962C8B-B14F-4D97-AF65-F5344CB8AC3E}">
        <p14:creationId xmlns:p14="http://schemas.microsoft.com/office/powerpoint/2010/main" val="1000408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6D2375D-3A7E-4203-991B-088B37484125}" type="slidenum">
              <a:rPr lang="en-US"/>
              <a:pPr/>
              <a:t>37</a:t>
            </a:fld>
            <a:endParaRPr lang="en-US"/>
          </a:p>
        </p:txBody>
      </p:sp>
      <p:sp>
        <p:nvSpPr>
          <p:cNvPr id="2437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8B66E02-9CA5-470F-BF6D-7E27C8C0C1A8}" type="slidenum">
              <a:rPr lang="ar-SA" sz="1200">
                <a:solidFill>
                  <a:srgbClr val="0000FF"/>
                </a:solidFill>
                <a:latin typeface="Marlett" pitchFamily="2" charset="2"/>
              </a:rPr>
              <a:pPr algn="r" eaLnBrk="0" hangingPunct="0"/>
              <a:t>37</a:t>
            </a:fld>
            <a:endParaRPr lang="en-US" sz="1200">
              <a:solidFill>
                <a:srgbClr val="0000FF"/>
              </a:solidFill>
              <a:latin typeface="Marlett" pitchFamily="2" charset="2"/>
            </a:endParaRPr>
          </a:p>
        </p:txBody>
      </p:sp>
      <p:sp>
        <p:nvSpPr>
          <p:cNvPr id="243715" name="Rectangle 2"/>
          <p:cNvSpPr>
            <a:spLocks noGrp="1" noRot="1" noChangeAspect="1" noChangeArrowheads="1" noTextEdit="1"/>
          </p:cNvSpPr>
          <p:nvPr>
            <p:ph type="sldImg"/>
          </p:nvPr>
        </p:nvSpPr>
        <p:spPr>
          <a:xfrm>
            <a:off x="1144588" y="685800"/>
            <a:ext cx="4572000" cy="3429000"/>
          </a:xfrm>
          <a:ln/>
        </p:spPr>
      </p:sp>
      <p:sp>
        <p:nvSpPr>
          <p:cNvPr id="243716"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000627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95E02BA-69A8-4016-85F2-F2345B668BBC}" type="slidenum">
              <a:rPr lang="en-US"/>
              <a:pPr/>
              <a:t>38</a:t>
            </a:fld>
            <a:endParaRPr lang="en-US"/>
          </a:p>
        </p:txBody>
      </p:sp>
      <p:sp>
        <p:nvSpPr>
          <p:cNvPr id="2457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36778EC5-1E09-42D2-A876-23CCC2793A60}" type="slidenum">
              <a:rPr lang="ar-SA" sz="1200">
                <a:solidFill>
                  <a:srgbClr val="0000FF"/>
                </a:solidFill>
                <a:latin typeface="Marlett" pitchFamily="2" charset="2"/>
              </a:rPr>
              <a:pPr algn="r" eaLnBrk="0" hangingPunct="0"/>
              <a:t>38</a:t>
            </a:fld>
            <a:endParaRPr lang="en-US" sz="1200">
              <a:solidFill>
                <a:srgbClr val="0000FF"/>
              </a:solidFill>
              <a:latin typeface="Marlett" pitchFamily="2" charset="2"/>
            </a:endParaRPr>
          </a:p>
        </p:txBody>
      </p:sp>
      <p:sp>
        <p:nvSpPr>
          <p:cNvPr id="245763" name="Rectangle 2"/>
          <p:cNvSpPr>
            <a:spLocks noGrp="1" noRot="1" noChangeAspect="1" noChangeArrowheads="1" noTextEdit="1"/>
          </p:cNvSpPr>
          <p:nvPr>
            <p:ph type="sldImg"/>
          </p:nvPr>
        </p:nvSpPr>
        <p:spPr>
          <a:xfrm>
            <a:off x="1144588" y="685800"/>
            <a:ext cx="4572000" cy="3429000"/>
          </a:xfrm>
          <a:ln/>
        </p:spPr>
      </p:sp>
      <p:sp>
        <p:nvSpPr>
          <p:cNvPr id="245764" name="Rectangle 3"/>
          <p:cNvSpPr>
            <a:spLocks noGrp="1" noChangeArrowheads="1"/>
          </p:cNvSpPr>
          <p:nvPr>
            <p:ph type="body" idx="1"/>
          </p:nvPr>
        </p:nvSpPr>
        <p:spPr>
          <a:xfrm>
            <a:off x="915988" y="4343400"/>
            <a:ext cx="5026025" cy="4114800"/>
          </a:xfrm>
        </p:spPr>
        <p:txBody>
          <a:bodyPr lIns="91432" tIns="45716" rIns="91432" bIns="45716"/>
          <a:lstStyle/>
          <a:p>
            <a:endParaRPr lang="en-US"/>
          </a:p>
        </p:txBody>
      </p:sp>
    </p:spTree>
    <p:extLst>
      <p:ext uri="{BB962C8B-B14F-4D97-AF65-F5344CB8AC3E}">
        <p14:creationId xmlns:p14="http://schemas.microsoft.com/office/powerpoint/2010/main" val="2117769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ED55A5-22F6-4C83-BB56-9EB974EB76C7}" type="slidenum">
              <a:rPr lang="en-US"/>
              <a:pPr/>
              <a:t>39</a:t>
            </a:fld>
            <a:endParaRPr lang="en-US"/>
          </a:p>
        </p:txBody>
      </p:sp>
      <p:sp>
        <p:nvSpPr>
          <p:cNvPr id="2478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864" tIns="45932" rIns="91864" bIns="45932" anchor="b"/>
          <a:lstStyle/>
          <a:p>
            <a:pPr algn="r" eaLnBrk="0" hangingPunct="0"/>
            <a:fld id="{709866D2-9C6D-4AC1-9FF9-6369EE712AC3}" type="slidenum">
              <a:rPr lang="ar-SA" sz="1200">
                <a:solidFill>
                  <a:srgbClr val="0000FF"/>
                </a:solidFill>
                <a:latin typeface="Marlett" pitchFamily="2" charset="2"/>
              </a:rPr>
              <a:pPr algn="r" eaLnBrk="0" hangingPunct="0"/>
              <a:t>39</a:t>
            </a:fld>
            <a:endParaRPr lang="en-US" sz="1200">
              <a:solidFill>
                <a:srgbClr val="0000FF"/>
              </a:solidFill>
              <a:latin typeface="Marlett" pitchFamily="2" charset="2"/>
            </a:endParaRPr>
          </a:p>
        </p:txBody>
      </p:sp>
      <p:sp>
        <p:nvSpPr>
          <p:cNvPr id="247811" name="Rectangle 2"/>
          <p:cNvSpPr>
            <a:spLocks noGrp="1" noRot="1" noChangeAspect="1" noChangeArrowheads="1" noTextEdit="1"/>
          </p:cNvSpPr>
          <p:nvPr>
            <p:ph type="sldImg"/>
          </p:nvPr>
        </p:nvSpPr>
        <p:spPr>
          <a:xfrm>
            <a:off x="1144588" y="685800"/>
            <a:ext cx="4572000" cy="3429000"/>
          </a:xfrm>
          <a:ln/>
        </p:spPr>
      </p:sp>
      <p:sp>
        <p:nvSpPr>
          <p:cNvPr id="247812" name="Rectangle 3"/>
          <p:cNvSpPr>
            <a:spLocks noGrp="1" noChangeArrowheads="1"/>
          </p:cNvSpPr>
          <p:nvPr>
            <p:ph type="body" idx="1"/>
          </p:nvPr>
        </p:nvSpPr>
        <p:spPr>
          <a:xfrm>
            <a:off x="914400" y="4343400"/>
            <a:ext cx="5029200" cy="4114800"/>
          </a:xfrm>
        </p:spPr>
        <p:txBody>
          <a:bodyPr lIns="91432" tIns="45716" rIns="91432" bIns="45716"/>
          <a:lstStyle/>
          <a:p>
            <a:r>
              <a:rPr lang="en-US"/>
              <a:t>A saying that is in todays jargon something like “It’s the parallel part, stupid” is attributed to Amdahl. </a:t>
            </a:r>
          </a:p>
        </p:txBody>
      </p:sp>
    </p:spTree>
    <p:extLst>
      <p:ext uri="{BB962C8B-B14F-4D97-AF65-F5344CB8AC3E}">
        <p14:creationId xmlns:p14="http://schemas.microsoft.com/office/powerpoint/2010/main" val="334558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DC763FA-F809-4D99-AEB9-A722DE5745D6}" type="slidenum">
              <a:rPr lang="en-US"/>
              <a:pPr/>
              <a:t>40</a:t>
            </a:fld>
            <a:endParaRPr lang="en-US"/>
          </a:p>
        </p:txBody>
      </p:sp>
      <p:sp>
        <p:nvSpPr>
          <p:cNvPr id="2498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864" tIns="45932" rIns="91864" bIns="45932" anchor="b"/>
          <a:lstStyle/>
          <a:p>
            <a:pPr algn="r" eaLnBrk="0" hangingPunct="0"/>
            <a:fld id="{ADC23F88-1E39-47E8-BE55-034B5AB0977B}" type="slidenum">
              <a:rPr lang="ar-SA" sz="1200">
                <a:solidFill>
                  <a:srgbClr val="0000FF"/>
                </a:solidFill>
                <a:latin typeface="Marlett" pitchFamily="2" charset="2"/>
              </a:rPr>
              <a:pPr algn="r" eaLnBrk="0" hangingPunct="0"/>
              <a:t>40</a:t>
            </a:fld>
            <a:endParaRPr lang="en-US" sz="1200">
              <a:solidFill>
                <a:srgbClr val="0000FF"/>
              </a:solidFill>
              <a:latin typeface="Marlett" pitchFamily="2" charset="2"/>
            </a:endParaRPr>
          </a:p>
        </p:txBody>
      </p:sp>
      <p:sp>
        <p:nvSpPr>
          <p:cNvPr id="249859" name="Rectangle 2"/>
          <p:cNvSpPr>
            <a:spLocks noGrp="1" noRot="1" noChangeAspect="1" noChangeArrowheads="1" noTextEdit="1"/>
          </p:cNvSpPr>
          <p:nvPr>
            <p:ph type="sldImg"/>
          </p:nvPr>
        </p:nvSpPr>
        <p:spPr>
          <a:xfrm>
            <a:off x="1144588" y="685800"/>
            <a:ext cx="4572000" cy="3429000"/>
          </a:xfrm>
          <a:ln/>
        </p:spPr>
      </p:sp>
      <p:sp>
        <p:nvSpPr>
          <p:cNvPr id="249860" name="Rectangle 3"/>
          <p:cNvSpPr>
            <a:spLocks noGrp="1" noChangeArrowheads="1"/>
          </p:cNvSpPr>
          <p:nvPr>
            <p:ph type="body" idx="1"/>
          </p:nvPr>
        </p:nvSpPr>
        <p:spPr>
          <a:xfrm>
            <a:off x="914400" y="4343400"/>
            <a:ext cx="5029200" cy="4114800"/>
          </a:xfrm>
        </p:spPr>
        <p:txBody>
          <a:bodyPr lIns="91432" tIns="45716" rIns="91432" bIns="45716"/>
          <a:lstStyle/>
          <a:p>
            <a:r>
              <a:rPr lang="en-US"/>
              <a:t>A saying that is in todays jargon something like “It’s the parallel part, stupid” is attributed to Amdahl. </a:t>
            </a:r>
          </a:p>
        </p:txBody>
      </p:sp>
    </p:spTree>
    <p:extLst>
      <p:ext uri="{BB962C8B-B14F-4D97-AF65-F5344CB8AC3E}">
        <p14:creationId xmlns:p14="http://schemas.microsoft.com/office/powerpoint/2010/main" val="2816186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58AC94C-9939-4CB1-909F-6F30C18261E1}" type="slidenum">
              <a:rPr lang="en-US"/>
              <a:pPr/>
              <a:t>5</a:t>
            </a:fld>
            <a:endParaRPr lang="en-US"/>
          </a:p>
        </p:txBody>
      </p:sp>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EA79DA1-5DC6-43C9-93AA-79FA21FB8F56}" type="slidenum">
              <a:rPr lang="ar-SA" sz="1200">
                <a:solidFill>
                  <a:srgbClr val="0000FF"/>
                </a:solidFill>
                <a:latin typeface="Marlett" pitchFamily="2" charset="2"/>
              </a:rPr>
              <a:pPr algn="r" eaLnBrk="0" hangingPunct="0"/>
              <a:t>5</a:t>
            </a:fld>
            <a:endParaRPr lang="en-US" sz="1200">
              <a:solidFill>
                <a:srgbClr val="0000FF"/>
              </a:solidFill>
              <a:latin typeface="Marlett" pitchFamily="2" charset="2"/>
            </a:endParaRPr>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p:spPr>
        <p:txBody>
          <a:bodyPr lIns="91432" tIns="45716" rIns="91432" bIns="45716"/>
          <a:lstStyle/>
          <a:p>
            <a:r>
              <a:rPr lang="en-US"/>
              <a:t>You can mention that the use of prime() is a bit artificial since it makes sense to use earlier numbers detected as prime in testing whether a </a:t>
            </a:r>
          </a:p>
          <a:p>
            <a:r>
              <a:rPr lang="en-US"/>
              <a:t>later number is prime. </a:t>
            </a:r>
          </a:p>
        </p:txBody>
      </p:sp>
    </p:spTree>
    <p:extLst>
      <p:ext uri="{BB962C8B-B14F-4D97-AF65-F5344CB8AC3E}">
        <p14:creationId xmlns:p14="http://schemas.microsoft.com/office/powerpoint/2010/main" val="2459014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320227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48751-9DD8-452E-AD27-0AAFC0D327AC}" type="slidenum">
              <a:rPr lang="en-US"/>
              <a:pPr/>
              <a:t>42</a:t>
            </a:fld>
            <a:endParaRPr lang="en-US"/>
          </a:p>
        </p:txBody>
      </p:sp>
      <p:sp>
        <p:nvSpPr>
          <p:cNvPr id="251906" name="Rectangle 2"/>
          <p:cNvSpPr>
            <a:spLocks noGrp="1" noRot="1" noChangeAspect="1" noChangeArrowheads="1" noTextEdit="1"/>
          </p:cNvSpPr>
          <p:nvPr>
            <p:ph type="sldImg"/>
          </p:nvPr>
        </p:nvSpPr>
        <p:spPr>
          <a:xfrm>
            <a:off x="1144588" y="685800"/>
            <a:ext cx="4572000" cy="3429000"/>
          </a:xfrm>
          <a:ln/>
        </p:spPr>
      </p:sp>
      <p:sp>
        <p:nvSpPr>
          <p:cNvPr id="251907" name="Rectangle 3"/>
          <p:cNvSpPr>
            <a:spLocks noGrp="1" noChangeArrowheads="1"/>
          </p:cNvSpPr>
          <p:nvPr>
            <p:ph type="body" idx="1"/>
          </p:nvPr>
        </p:nvSpPr>
        <p:spPr>
          <a:xfrm>
            <a:off x="914400" y="4343400"/>
            <a:ext cx="5029200" cy="4114800"/>
          </a:xfrm>
        </p:spPr>
        <p:txBody>
          <a:bodyPr/>
          <a:lstStyle/>
          <a:p>
            <a:r>
              <a:rPr lang="en-US" dirty="0" smtClean="0"/>
              <a:t>With 25% sequential,</a:t>
            </a:r>
            <a:r>
              <a:rPr lang="en-US" baseline="0" dirty="0" smtClean="0"/>
              <a:t> cannot do more than </a:t>
            </a:r>
            <a:endParaRPr lang="en-US" dirty="0"/>
          </a:p>
        </p:txBody>
      </p:sp>
    </p:spTree>
    <p:extLst>
      <p:ext uri="{BB962C8B-B14F-4D97-AF65-F5344CB8AC3E}">
        <p14:creationId xmlns:p14="http://schemas.microsoft.com/office/powerpoint/2010/main" val="2719937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B151B7E-2401-4C3F-BFC8-AE937CE54A4E}" type="slidenum">
              <a:rPr lang="en-US"/>
              <a:pPr/>
              <a:t>43</a:t>
            </a:fld>
            <a:endParaRPr lang="en-US"/>
          </a:p>
        </p:txBody>
      </p:sp>
      <p:sp>
        <p:nvSpPr>
          <p:cNvPr id="2539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4633B258-0F12-4B8D-BA4F-3B76F8ACA0C8}" type="slidenum">
              <a:rPr lang="ar-SA" sz="1200">
                <a:solidFill>
                  <a:srgbClr val="0000FF"/>
                </a:solidFill>
                <a:latin typeface="Marlett" pitchFamily="2" charset="2"/>
              </a:rPr>
              <a:pPr algn="r" eaLnBrk="0" hangingPunct="0"/>
              <a:t>43</a:t>
            </a:fld>
            <a:endParaRPr lang="en-US" sz="1200">
              <a:solidFill>
                <a:srgbClr val="0000FF"/>
              </a:solidFill>
              <a:latin typeface="Marlett" pitchFamily="2" charset="2"/>
            </a:endParaRPr>
          </a:p>
        </p:txBody>
      </p:sp>
      <p:sp>
        <p:nvSpPr>
          <p:cNvPr id="253955" name="Rectangle 2"/>
          <p:cNvSpPr>
            <a:spLocks noGrp="1" noRot="1" noChangeAspect="1" noChangeArrowheads="1" noTextEdit="1"/>
          </p:cNvSpPr>
          <p:nvPr>
            <p:ph type="sldImg"/>
          </p:nvPr>
        </p:nvSpPr>
        <p:spPr>
          <a:xfrm>
            <a:off x="1144588" y="685800"/>
            <a:ext cx="4572000" cy="3429000"/>
          </a:xfrm>
          <a:ln/>
        </p:spPr>
      </p:sp>
      <p:sp>
        <p:nvSpPr>
          <p:cNvPr id="253956" name="Rectangle 3"/>
          <p:cNvSpPr>
            <a:spLocks noGrp="1" noChangeArrowheads="1"/>
          </p:cNvSpPr>
          <p:nvPr>
            <p:ph type="body" idx="1"/>
          </p:nvPr>
        </p:nvSpPr>
        <p:spPr>
          <a:xfrm>
            <a:off x="915988" y="4343400"/>
            <a:ext cx="5026025" cy="4114800"/>
          </a:xfrm>
        </p:spPr>
        <p:txBody>
          <a:bodyPr lIns="91432" tIns="45716" rIns="91432" bIns="45716"/>
          <a:lstStyle/>
          <a:p>
            <a:r>
              <a:rPr lang="en-US"/>
              <a:t>This is the focus of our course. The 10% or 20% of the solution that are harder to parallelize because they </a:t>
            </a:r>
          </a:p>
          <a:p>
            <a:r>
              <a:rPr lang="en-US"/>
              <a:t>involve coordination yet get us the big performance benefits if we can implement them correctly by cutting down on communication and coordination. Notcie that we did not use the word code . </a:t>
            </a:r>
          </a:p>
          <a:p>
            <a:endParaRPr lang="en-US"/>
          </a:p>
        </p:txBody>
      </p:sp>
    </p:spTree>
    <p:extLst>
      <p:ext uri="{BB962C8B-B14F-4D97-AF65-F5344CB8AC3E}">
        <p14:creationId xmlns:p14="http://schemas.microsoft.com/office/powerpoint/2010/main" val="3484230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961D455-1C0F-418D-BD86-0CE92EFA7ED4}" type="slidenum">
              <a:rPr lang="en-US"/>
              <a:pPr/>
              <a:t>6</a:t>
            </a:fld>
            <a:endParaRPr lang="en-US"/>
          </a:p>
        </p:txBody>
      </p:sp>
      <p:sp>
        <p:nvSpPr>
          <p:cNvPr id="532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F9A6D1AE-1893-4D33-AE06-2C1BF6DC81D6}" type="slidenum">
              <a:rPr lang="ar-SA" sz="1200">
                <a:solidFill>
                  <a:srgbClr val="0000FF"/>
                </a:solidFill>
                <a:latin typeface="Marlett" pitchFamily="2" charset="2"/>
              </a:rPr>
              <a:pPr algn="r" eaLnBrk="0" hangingPunct="0"/>
              <a:t>6</a:t>
            </a:fld>
            <a:endParaRPr lang="en-US" sz="1200">
              <a:solidFill>
                <a:srgbClr val="0000FF"/>
              </a:solidFill>
              <a:latin typeface="Marlett" pitchFamily="2" charset="2"/>
            </a:endParaRPr>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p:spPr>
        <p:txBody>
          <a:bodyPr lIns="91432" tIns="45716" rIns="91432" bIns="45716"/>
          <a:lstStyle/>
          <a:p>
            <a:r>
              <a:rPr lang="en-US"/>
              <a:t>You can mention that the use of prime() is a bit artificial since it makes sense to use earlier numbers detected as prime in testing whether a </a:t>
            </a:r>
          </a:p>
          <a:p>
            <a:r>
              <a:rPr lang="en-US"/>
              <a:t>later number is prime. </a:t>
            </a:r>
          </a:p>
        </p:txBody>
      </p:sp>
    </p:spTree>
    <p:extLst>
      <p:ext uri="{BB962C8B-B14F-4D97-AF65-F5344CB8AC3E}">
        <p14:creationId xmlns:p14="http://schemas.microsoft.com/office/powerpoint/2010/main" val="230939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9CEF75D-CF8D-4EE9-AA5B-5FE532DF7A33}" type="slidenum">
              <a:rPr lang="en-US"/>
              <a:pPr/>
              <a:t>7</a:t>
            </a:fld>
            <a:endParaRPr lang="en-US"/>
          </a:p>
        </p:txBody>
      </p:sp>
      <p:sp>
        <p:nvSpPr>
          <p:cNvPr id="552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AD11503A-40BE-4A29-9E19-E24E15E985A1}" type="slidenum">
              <a:rPr lang="ar-SA" sz="1200">
                <a:solidFill>
                  <a:srgbClr val="0000FF"/>
                </a:solidFill>
                <a:latin typeface="Marlett" pitchFamily="2" charset="2"/>
              </a:rPr>
              <a:pPr algn="r" eaLnBrk="0" hangingPunct="0"/>
              <a:t>7</a:t>
            </a:fld>
            <a:endParaRPr lang="en-US" sz="1200">
              <a:solidFill>
                <a:srgbClr val="0000FF"/>
              </a:solidFill>
              <a:latin typeface="Marlett" pitchFamily="2" charset="2"/>
            </a:endParaRPr>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26697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4C47417-AD08-47F9-B290-0FB91F2AAB2B}" type="slidenum">
              <a:rPr lang="en-US"/>
              <a:pPr/>
              <a:t>8</a:t>
            </a:fld>
            <a:endParaRPr lang="en-US"/>
          </a:p>
        </p:txBody>
      </p:sp>
      <p:sp>
        <p:nvSpPr>
          <p:cNvPr id="573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C888EB6E-E595-469A-AC40-80D1C4EF58C8}" type="slidenum">
              <a:rPr lang="ar-SA" sz="1200">
                <a:solidFill>
                  <a:srgbClr val="0000FF"/>
                </a:solidFill>
                <a:latin typeface="Marlett" pitchFamily="2" charset="2"/>
              </a:rPr>
              <a:pPr algn="r" eaLnBrk="0" hangingPunct="0"/>
              <a:t>8</a:t>
            </a:fld>
            <a:endParaRPr lang="en-US" sz="1200">
              <a:solidFill>
                <a:srgbClr val="0000FF"/>
              </a:solidFill>
              <a:latin typeface="Marlett" pitchFamily="2" charset="2"/>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410899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98D7CDE-D80B-46C6-A2C9-7B70AB597EBD}" type="slidenum">
              <a:rPr lang="en-US"/>
              <a:pPr/>
              <a:t>9</a:t>
            </a:fld>
            <a:endParaRPr lang="en-US"/>
          </a:p>
        </p:txBody>
      </p:sp>
      <p:sp>
        <p:nvSpPr>
          <p:cNvPr id="5939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1674B02-C666-4E1F-BA7C-C2099E8A6529}" type="slidenum">
              <a:rPr lang="ar-SA" sz="1200">
                <a:solidFill>
                  <a:srgbClr val="0000FF"/>
                </a:solidFill>
                <a:latin typeface="Marlett" pitchFamily="2" charset="2"/>
              </a:rPr>
              <a:pPr algn="r" eaLnBrk="0" hangingPunct="0"/>
              <a:t>9</a:t>
            </a:fld>
            <a:endParaRPr lang="en-US" sz="1200">
              <a:solidFill>
                <a:srgbClr val="0000FF"/>
              </a:solidFill>
              <a:latin typeface="Marlett" pitchFamily="2" charset="2"/>
            </a:endParaRPr>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p:spPr>
        <p:txBody>
          <a:bodyPr lIns="91432" tIns="45716" rIns="91432" bIns="45716"/>
          <a:lstStyle/>
          <a:p>
            <a:endParaRPr lang="en-US"/>
          </a:p>
        </p:txBody>
      </p:sp>
    </p:spTree>
    <p:extLst>
      <p:ext uri="{BB962C8B-B14F-4D97-AF65-F5344CB8AC3E}">
        <p14:creationId xmlns:p14="http://schemas.microsoft.com/office/powerpoint/2010/main" val="2829041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0A3BB94-5C67-4EC2-910B-24501EB41344}" type="slidenum">
              <a:rPr lang="en-US"/>
              <a:pPr/>
              <a:t>10</a:t>
            </a:fld>
            <a:endParaRPr lang="en-US"/>
          </a:p>
        </p:txBody>
      </p:sp>
      <p:sp>
        <p:nvSpPr>
          <p:cNvPr id="6144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2" tIns="45716" rIns="91432" bIns="45716" anchor="b"/>
          <a:lstStyle/>
          <a:p>
            <a:pPr algn="r" eaLnBrk="0" hangingPunct="0"/>
            <a:fld id="{B6604432-1A4E-4495-ABB5-483F84986597}" type="slidenum">
              <a:rPr lang="ar-SA" sz="1200">
                <a:solidFill>
                  <a:srgbClr val="0000FF"/>
                </a:solidFill>
                <a:latin typeface="Marlett" pitchFamily="2" charset="2"/>
              </a:rPr>
              <a:pPr algn="r" eaLnBrk="0" hangingPunct="0"/>
              <a:t>10</a:t>
            </a:fld>
            <a:endParaRPr lang="en-US" sz="1200">
              <a:solidFill>
                <a:srgbClr val="0000FF"/>
              </a:solidFill>
              <a:latin typeface="Marlett" pitchFamily="2" charset="2"/>
            </a:endParaRPr>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5988" y="4343400"/>
            <a:ext cx="5026025" cy="4114800"/>
          </a:xfrm>
        </p:spPr>
        <p:txBody>
          <a:bodyPr lIns="91432" tIns="45716" rIns="91432" bIns="45716"/>
          <a:lstStyle/>
          <a:p>
            <a:r>
              <a:rPr lang="en-US"/>
              <a:t>Need this slide since some students do not understand where the counter resides, where the shared variables reside, and where the code resides etc. This is our opportunity to explain. </a:t>
            </a:r>
          </a:p>
        </p:txBody>
      </p:sp>
    </p:spTree>
    <p:extLst>
      <p:ext uri="{BB962C8B-B14F-4D97-AF65-F5344CB8AC3E}">
        <p14:creationId xmlns:p14="http://schemas.microsoft.com/office/powerpoint/2010/main" val="101872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Footer Placeholder 3"/>
          <p:cNvSpPr>
            <a:spLocks noGrp="1"/>
          </p:cNvSpPr>
          <p:nvPr>
            <p:ph type="ftr" sz="quarter" idx="10"/>
          </p:nvPr>
        </p:nvSpPr>
        <p:spPr>
          <a:xfrm>
            <a:off x="3124200" y="6245225"/>
            <a:ext cx="3124200" cy="476250"/>
          </a:xfrm>
        </p:spPr>
        <p:txBody>
          <a:bodyPr/>
          <a:lstStyle>
            <a:lvl1pPr>
              <a:defRPr/>
            </a:lvl1pPr>
          </a:lstStyle>
          <a:p>
            <a:r>
              <a:rPr lang="en-US"/>
              <a:t>Art of Multiprocessor Programming</a:t>
            </a:r>
          </a:p>
        </p:txBody>
      </p:sp>
      <p:sp>
        <p:nvSpPr>
          <p:cNvPr id="5" name="Slide Number Placeholder 4"/>
          <p:cNvSpPr>
            <a:spLocks noGrp="1"/>
          </p:cNvSpPr>
          <p:nvPr>
            <p:ph type="sldNum" sz="quarter" idx="11"/>
          </p:nvPr>
        </p:nvSpPr>
        <p:spPr>
          <a:xfrm>
            <a:off x="6553200" y="6245225"/>
            <a:ext cx="2133600" cy="476250"/>
          </a:xfrm>
        </p:spPr>
        <p:txBody>
          <a:bodyPr/>
          <a:lstStyle>
            <a:lvl1pPr>
              <a:defRPr/>
            </a:lvl1pPr>
          </a:lstStyle>
          <a:p>
            <a:fld id="{1597048A-65B1-4E36-A543-EA5A2CE6CEFF}" type="slidenum">
              <a:rPr lang="en-US"/>
              <a:pPr/>
              <a:t>‹#›</a:t>
            </a:fld>
            <a:endParaRPr lang="en-US"/>
          </a:p>
        </p:txBody>
      </p:sp>
    </p:spTree>
    <p:extLst>
      <p:ext uri="{BB962C8B-B14F-4D97-AF65-F5344CB8AC3E}">
        <p14:creationId xmlns:p14="http://schemas.microsoft.com/office/powerpoint/2010/main" val="373788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a:xfrm>
            <a:off x="762000" y="6400800"/>
            <a:ext cx="4038600" cy="457200"/>
          </a:xfrm>
        </p:spPr>
        <p:txBody>
          <a:bodyPr/>
          <a:lstStyle/>
          <a:p>
            <a:r>
              <a:rPr lang="en-US" dirty="0" smtClean="0"/>
              <a:t>Sophomoric Parallelism and Concurrency, Lecture 1</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Sophomoric Parallelism and Concurrency, Lecture 1</a:t>
            </a:r>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r>
              <a:rPr lang="en-US" smtClean="0"/>
              <a:t>Sophomoric Parallelism and Concurrency, Lecture 1</a:t>
            </a:r>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dt="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Concurrency Idea</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8575833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66644EA-4BD2-4780-8885-4504317ABF51}" type="slidenum">
              <a:rPr lang="ar-SA" sz="1400">
                <a:latin typeface="Comic Sans MS" pitchFamily="66" charset="0"/>
                <a:cs typeface="Arial" pitchFamily="34" charset="0"/>
              </a:rPr>
              <a:pPr algn="r" eaLnBrk="0" hangingPunct="0"/>
              <a:t>10</a:t>
            </a:fld>
            <a:endParaRPr lang="en-US" sz="1400">
              <a:latin typeface="Comic Sans MS" pitchFamily="66" charset="0"/>
              <a:cs typeface="Arial" pitchFamily="34" charset="0"/>
            </a:endParaRPr>
          </a:p>
        </p:txBody>
      </p:sp>
      <p:sp>
        <p:nvSpPr>
          <p:cNvPr id="60420" name="Rectangle 2"/>
          <p:cNvSpPr>
            <a:spLocks noGrp="1" noChangeArrowheads="1"/>
          </p:cNvSpPr>
          <p:nvPr>
            <p:ph type="title" idx="4294967295"/>
          </p:nvPr>
        </p:nvSpPr>
        <p:spPr>
          <a:xfrm>
            <a:off x="685800" y="261938"/>
            <a:ext cx="7772400" cy="1143000"/>
          </a:xfrm>
        </p:spPr>
        <p:txBody>
          <a:bodyPr/>
          <a:lstStyle/>
          <a:p>
            <a:r>
              <a:rPr lang="en-US"/>
              <a:t>Where Things Reside</a:t>
            </a:r>
          </a:p>
        </p:txBody>
      </p:sp>
      <p:grpSp>
        <p:nvGrpSpPr>
          <p:cNvPr id="60421" name="Group 3"/>
          <p:cNvGrpSpPr>
            <a:grpSpLocks/>
          </p:cNvGrpSpPr>
          <p:nvPr/>
        </p:nvGrpSpPr>
        <p:grpSpPr bwMode="auto">
          <a:xfrm>
            <a:off x="2668588" y="2386013"/>
            <a:ext cx="4267200" cy="2527300"/>
            <a:chOff x="2038" y="1558"/>
            <a:chExt cx="1847" cy="1318"/>
          </a:xfrm>
        </p:grpSpPr>
        <p:sp>
          <p:nvSpPr>
            <p:cNvPr id="60422" name="Rectangle 4"/>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sp>
          <p:nvSpPr>
            <p:cNvPr id="60423" name="AutoShape 5"/>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r>
                <a:rPr lang="en-US" sz="2000">
                  <a:solidFill>
                    <a:schemeClr val="tx2"/>
                  </a:solidFill>
                  <a:latin typeface="Comic Sans MS" pitchFamily="66" charset="0"/>
                </a:rPr>
                <a:t>Bus</a:t>
              </a:r>
            </a:p>
          </p:txBody>
        </p:sp>
        <p:grpSp>
          <p:nvGrpSpPr>
            <p:cNvPr id="60424" name="Group 6"/>
            <p:cNvGrpSpPr>
              <a:grpSpLocks/>
            </p:cNvGrpSpPr>
            <p:nvPr/>
          </p:nvGrpSpPr>
          <p:grpSpPr bwMode="auto">
            <a:xfrm>
              <a:off x="2813" y="1577"/>
              <a:ext cx="315" cy="418"/>
              <a:chOff x="2496" y="2725"/>
              <a:chExt cx="712" cy="739"/>
            </a:xfrm>
          </p:grpSpPr>
          <p:sp>
            <p:nvSpPr>
              <p:cNvPr id="60425" name="Rectangle 7"/>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26" name="Freeform 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60427" name="Group 9"/>
              <p:cNvGrpSpPr>
                <a:grpSpLocks/>
              </p:cNvGrpSpPr>
              <p:nvPr/>
            </p:nvGrpSpPr>
            <p:grpSpPr bwMode="auto">
              <a:xfrm>
                <a:off x="3072" y="2832"/>
                <a:ext cx="136" cy="632"/>
                <a:chOff x="3072" y="2832"/>
                <a:chExt cx="136" cy="632"/>
              </a:xfrm>
            </p:grpSpPr>
            <p:sp>
              <p:nvSpPr>
                <p:cNvPr id="60428" name="Freeform 1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29" name="Freeform 11"/>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0" name="Freeform 12"/>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60431" name="Group 13"/>
              <p:cNvGrpSpPr>
                <a:grpSpLocks/>
              </p:cNvGrpSpPr>
              <p:nvPr/>
            </p:nvGrpSpPr>
            <p:grpSpPr bwMode="auto">
              <a:xfrm flipH="1">
                <a:off x="2496" y="2832"/>
                <a:ext cx="136" cy="632"/>
                <a:chOff x="3072" y="2832"/>
                <a:chExt cx="136" cy="632"/>
              </a:xfrm>
            </p:grpSpPr>
            <p:sp>
              <p:nvSpPr>
                <p:cNvPr id="60432" name="Freeform 1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3" name="Freeform 15"/>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4" name="Freeform 16"/>
                <p:cNvSpPr>
                  <a:spLocks/>
                </p:cNvSpPr>
                <p:nvPr/>
              </p:nvSpPr>
              <p:spPr bwMode="auto">
                <a:xfrm>
                  <a:off x="3072"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60435" name="Group 17"/>
            <p:cNvGrpSpPr>
              <a:grpSpLocks/>
            </p:cNvGrpSpPr>
            <p:nvPr/>
          </p:nvGrpSpPr>
          <p:grpSpPr bwMode="auto">
            <a:xfrm>
              <a:off x="2263" y="1558"/>
              <a:ext cx="378" cy="457"/>
              <a:chOff x="1008" y="2720"/>
              <a:chExt cx="856" cy="808"/>
            </a:xfrm>
          </p:grpSpPr>
          <p:sp>
            <p:nvSpPr>
              <p:cNvPr id="60436" name="Rectangle 18"/>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7" name="Freeform 1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8" name="Freeform 2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39" name="Freeform 2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0" name="Freeform 2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1" name="Freeform 2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2" name="Freeform 2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3" name="Freeform 2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4" name="Freeform 2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60445" name="Group 27"/>
            <p:cNvGrpSpPr>
              <a:grpSpLocks/>
            </p:cNvGrpSpPr>
            <p:nvPr/>
          </p:nvGrpSpPr>
          <p:grpSpPr bwMode="auto">
            <a:xfrm flipH="1">
              <a:off x="3299" y="1558"/>
              <a:ext cx="379" cy="457"/>
              <a:chOff x="1008" y="2720"/>
              <a:chExt cx="856" cy="808"/>
            </a:xfrm>
          </p:grpSpPr>
          <p:sp>
            <p:nvSpPr>
              <p:cNvPr id="60446" name="Rectangle 28"/>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7" name="Freeform 29"/>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8" name="Freeform 30"/>
              <p:cNvSpPr>
                <a:spLocks/>
              </p:cNvSpPr>
              <p:nvPr/>
            </p:nvSpPr>
            <p:spPr bwMode="auto">
              <a:xfrm flipH="1">
                <a:off x="1077" y="3000"/>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49" name="Freeform 31"/>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0" name="Freeform 32"/>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1" name="Freeform 33"/>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2" name="Freeform 34"/>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3" name="Freeform 35"/>
              <p:cNvSpPr>
                <a:spLocks/>
              </p:cNvSpPr>
              <p:nvPr/>
            </p:nvSpPr>
            <p:spPr bwMode="auto">
              <a:xfrm>
                <a:off x="1669" y="3008"/>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4" name="Freeform 36"/>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60455" name="AutoShape 37"/>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r>
                <a:rPr lang="en-US" sz="1400">
                  <a:solidFill>
                    <a:schemeClr val="tx2"/>
                  </a:solidFill>
                  <a:latin typeface="Comic Sans MS" pitchFamily="66" charset="0"/>
                </a:rPr>
                <a:t>Bus</a:t>
              </a:r>
            </a:p>
          </p:txBody>
        </p:sp>
        <p:sp>
          <p:nvSpPr>
            <p:cNvPr id="60456" name="Rectangle 38"/>
            <p:cNvSpPr>
              <a:spLocks noChangeArrowheads="1"/>
            </p:cNvSpPr>
            <p:nvPr/>
          </p:nvSpPr>
          <p:spPr bwMode="auto">
            <a:xfrm>
              <a:off x="2197" y="2562"/>
              <a:ext cx="1551" cy="314"/>
            </a:xfrm>
            <a:prstGeom prst="rect">
              <a:avLst/>
            </a:prstGeom>
            <a:solidFill>
              <a:schemeClr val="hlink"/>
            </a:solidFill>
            <a:ln w="38100">
              <a:solidFill>
                <a:schemeClr val="tx1"/>
              </a:solidFill>
              <a:miter lim="800000"/>
              <a:headEnd/>
              <a:tailEnd/>
            </a:ln>
          </p:spPr>
          <p:txBody>
            <a:bodyPr wrap="none" anchor="ctr"/>
            <a:lstStyle/>
            <a:p>
              <a:pPr algn="ctr" eaLnBrk="0" hangingPunct="0"/>
              <a:endParaRPr lang="en-US" sz="2400">
                <a:solidFill>
                  <a:schemeClr val="tx2"/>
                </a:solidFill>
                <a:latin typeface="Comic Sans MS" pitchFamily="66" charset="0"/>
              </a:endParaRPr>
            </a:p>
          </p:txBody>
        </p:sp>
        <p:sp>
          <p:nvSpPr>
            <p:cNvPr id="60457" name="AutoShape 39"/>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58" name="Rectangle 40"/>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r>
                <a:rPr lang="en-US" sz="1600">
                  <a:latin typeface="Comic Sans MS" pitchFamily="66" charset="0"/>
                </a:rPr>
                <a:t>cache</a:t>
              </a:r>
            </a:p>
          </p:txBody>
        </p:sp>
        <p:sp>
          <p:nvSpPr>
            <p:cNvPr id="60459" name="Rectangle 41"/>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r>
                <a:rPr lang="en-US" sz="1600">
                  <a:solidFill>
                    <a:schemeClr val="bg1"/>
                  </a:solidFill>
                  <a:latin typeface="Comic Sans MS" pitchFamily="66" charset="0"/>
                </a:rPr>
                <a:t>cache</a:t>
              </a:r>
            </a:p>
          </p:txBody>
        </p:sp>
      </p:grpSp>
      <p:sp>
        <p:nvSpPr>
          <p:cNvPr id="60460" name="Rectangle 42"/>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60461" name="Text Box 43"/>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r>
              <a:rPr lang="en-US" sz="2000" b="1">
                <a:latin typeface="Comic Sans MS" pitchFamily="66" charset="0"/>
              </a:rPr>
              <a:t>1</a:t>
            </a:r>
          </a:p>
        </p:txBody>
      </p:sp>
      <p:sp>
        <p:nvSpPr>
          <p:cNvPr id="60462" name="Text Box 44"/>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r>
              <a:rPr lang="en-US" sz="2400" b="1">
                <a:latin typeface="Comic Sans MS" pitchFamily="66" charset="0"/>
              </a:rPr>
              <a:t>shared counter</a:t>
            </a:r>
          </a:p>
        </p:txBody>
      </p:sp>
      <p:sp>
        <p:nvSpPr>
          <p:cNvPr id="60463" name="Line 45"/>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endParaRPr lang="en-US"/>
          </a:p>
        </p:txBody>
      </p:sp>
      <p:sp>
        <p:nvSpPr>
          <p:cNvPr id="60464" name="Text Box 46"/>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r>
              <a:rPr lang="en-US">
                <a:latin typeface="Comic Sans MS" pitchFamily="66" charset="0"/>
              </a:rPr>
              <a:t>shared </a:t>
            </a:r>
          </a:p>
          <a:p>
            <a:pPr algn="r" eaLnBrk="0" hangingPunct="0"/>
            <a:r>
              <a:rPr lang="en-US">
                <a:latin typeface="Comic Sans MS" pitchFamily="66" charset="0"/>
              </a:rPr>
              <a:t>memory</a:t>
            </a:r>
          </a:p>
        </p:txBody>
      </p:sp>
      <p:sp>
        <p:nvSpPr>
          <p:cNvPr id="60465" name="Text Box 47"/>
          <p:cNvSpPr txBox="1">
            <a:spLocks noChangeArrowheads="1"/>
          </p:cNvSpPr>
          <p:nvPr/>
        </p:nvSpPr>
        <p:spPr bwMode="auto">
          <a:xfrm>
            <a:off x="327025" y="1387475"/>
            <a:ext cx="1128713" cy="854075"/>
          </a:xfrm>
          <a:prstGeom prst="rect">
            <a:avLst/>
          </a:prstGeom>
          <a:solidFill>
            <a:srgbClr val="FFFFCC"/>
          </a:solidFill>
          <a:ln w="9525">
            <a:noFill/>
            <a:miter lim="800000"/>
            <a:headEnd/>
            <a:tailEnd/>
          </a:ln>
        </p:spPr>
        <p:txBody>
          <a:bodyPr>
            <a:spAutoFit/>
          </a:bodyPr>
          <a:lstStyle/>
          <a:p>
            <a:pPr eaLnBrk="0" hangingPunct="0"/>
            <a:r>
              <a:rPr lang="en-US" sz="500" b="1">
                <a:latin typeface="Lucida Console" pitchFamily="49" charset="0"/>
              </a:rPr>
              <a:t>void</a:t>
            </a:r>
            <a:r>
              <a:rPr lang="en-US" sz="500" b="1">
                <a:solidFill>
                  <a:srgbClr val="0000FF"/>
                </a:solidFill>
                <a:latin typeface="Lucida Console" pitchFamily="49" charset="0"/>
              </a:rPr>
              <a:t> primePrint {</a:t>
            </a:r>
          </a:p>
          <a:p>
            <a:pPr eaLnBrk="0" hangingPunct="0"/>
            <a:r>
              <a:rPr lang="en-US" sz="500" b="1">
                <a:solidFill>
                  <a:srgbClr val="0000FF"/>
                </a:solidFill>
                <a:latin typeface="Lucida Console" pitchFamily="49" charset="0"/>
              </a:rPr>
              <a:t>  int i = ThreadID.get(); // IDs in {0..9}</a:t>
            </a:r>
          </a:p>
          <a:p>
            <a:pPr eaLnBrk="0" hangingPunct="0"/>
            <a:r>
              <a:rPr lang="en-US" sz="500" b="1">
                <a:latin typeface="Lucida Console" pitchFamily="49" charset="0"/>
              </a:rPr>
              <a:t>  for</a:t>
            </a:r>
            <a:r>
              <a:rPr lang="en-US" sz="500" b="1">
                <a:solidFill>
                  <a:schemeClr val="accent2"/>
                </a:solidFill>
                <a:latin typeface="Lucida Console" pitchFamily="49" charset="0"/>
              </a:rPr>
              <a:t> </a:t>
            </a:r>
            <a:r>
              <a:rPr lang="en-US" sz="500" b="1">
                <a:solidFill>
                  <a:srgbClr val="0000FF"/>
                </a:solidFill>
                <a:latin typeface="Lucida Console" pitchFamily="49" charset="0"/>
              </a:rPr>
              <a:t>(j = i*10</a:t>
            </a:r>
            <a:r>
              <a:rPr lang="en-US" sz="500" b="1" baseline="30000">
                <a:solidFill>
                  <a:srgbClr val="0000FF"/>
                </a:solidFill>
                <a:latin typeface="Lucida Console" pitchFamily="49" charset="0"/>
              </a:rPr>
              <a:t>9</a:t>
            </a:r>
            <a:r>
              <a:rPr lang="en-US" sz="500" b="1">
                <a:solidFill>
                  <a:srgbClr val="0000FF"/>
                </a:solidFill>
                <a:latin typeface="Lucida Console" pitchFamily="49" charset="0"/>
              </a:rPr>
              <a:t>+1, j&lt;(i+1)*10</a:t>
            </a:r>
            <a:r>
              <a:rPr lang="en-US" sz="500" b="1" baseline="30000">
                <a:solidFill>
                  <a:srgbClr val="0000FF"/>
                </a:solidFill>
                <a:latin typeface="Lucida Console" pitchFamily="49" charset="0"/>
              </a:rPr>
              <a:t>9</a:t>
            </a:r>
            <a:r>
              <a:rPr lang="en-US" sz="500" b="1">
                <a:solidFill>
                  <a:srgbClr val="0000FF"/>
                </a:solidFill>
                <a:latin typeface="Lucida Console" pitchFamily="49" charset="0"/>
              </a:rPr>
              <a:t>; j++) {</a:t>
            </a:r>
          </a:p>
          <a:p>
            <a:pPr eaLnBrk="0" hangingPunct="0"/>
            <a:r>
              <a:rPr lang="en-US" sz="500" b="1">
                <a:solidFill>
                  <a:schemeClr val="accent2"/>
                </a:solidFill>
                <a:latin typeface="Lucida Console" pitchFamily="49" charset="0"/>
              </a:rPr>
              <a:t>    </a:t>
            </a:r>
            <a:r>
              <a:rPr lang="en-US" sz="500" b="1">
                <a:latin typeface="Lucida Console" pitchFamily="49" charset="0"/>
              </a:rPr>
              <a:t>if</a:t>
            </a:r>
            <a:r>
              <a:rPr lang="en-US" sz="500" b="1">
                <a:solidFill>
                  <a:schemeClr val="accent2"/>
                </a:solidFill>
                <a:latin typeface="Lucida Console" pitchFamily="49" charset="0"/>
              </a:rPr>
              <a:t> </a:t>
            </a:r>
            <a:r>
              <a:rPr lang="en-US" sz="500" b="1">
                <a:solidFill>
                  <a:srgbClr val="0000FF"/>
                </a:solidFill>
                <a:latin typeface="Lucida Console" pitchFamily="49" charset="0"/>
              </a:rPr>
              <a:t>(isPrime(j))</a:t>
            </a:r>
          </a:p>
          <a:p>
            <a:pPr eaLnBrk="0" hangingPunct="0"/>
            <a:r>
              <a:rPr lang="en-US" sz="500" b="1">
                <a:solidFill>
                  <a:schemeClr val="accent2"/>
                </a:solidFill>
                <a:latin typeface="Lucida Console" pitchFamily="49" charset="0"/>
              </a:rPr>
              <a:t>      </a:t>
            </a:r>
            <a:r>
              <a:rPr lang="en-US" sz="500" b="1">
                <a:solidFill>
                  <a:srgbClr val="0000FF"/>
                </a:solidFill>
                <a:latin typeface="Lucida Console" pitchFamily="49" charset="0"/>
              </a:rPr>
              <a:t>print(j);</a:t>
            </a:r>
          </a:p>
          <a:p>
            <a:pPr eaLnBrk="0" hangingPunct="0"/>
            <a:r>
              <a:rPr lang="en-US" sz="500" b="1">
                <a:solidFill>
                  <a:srgbClr val="0000FF"/>
                </a:solidFill>
                <a:latin typeface="Lucida Console" pitchFamily="49" charset="0"/>
              </a:rPr>
              <a:t>  }</a:t>
            </a:r>
          </a:p>
          <a:p>
            <a:pPr eaLnBrk="0" hangingPunct="0"/>
            <a:r>
              <a:rPr lang="en-US" sz="500" b="1">
                <a:solidFill>
                  <a:srgbClr val="0000FF"/>
                </a:solidFill>
                <a:latin typeface="Lucida Console" pitchFamily="49" charset="0"/>
              </a:rPr>
              <a:t>}</a:t>
            </a:r>
          </a:p>
        </p:txBody>
      </p:sp>
      <p:sp>
        <p:nvSpPr>
          <p:cNvPr id="60466" name="Text Box 49"/>
          <p:cNvSpPr txBox="1">
            <a:spLocks noChangeArrowheads="1"/>
          </p:cNvSpPr>
          <p:nvPr/>
        </p:nvSpPr>
        <p:spPr bwMode="auto">
          <a:xfrm>
            <a:off x="441325" y="2344738"/>
            <a:ext cx="850900" cy="457200"/>
          </a:xfrm>
          <a:prstGeom prst="rect">
            <a:avLst/>
          </a:prstGeom>
          <a:noFill/>
          <a:ln w="9525">
            <a:noFill/>
            <a:miter lim="800000"/>
            <a:headEnd/>
            <a:tailEnd/>
          </a:ln>
        </p:spPr>
        <p:txBody>
          <a:bodyPr wrap="none">
            <a:spAutoFit/>
          </a:bodyPr>
          <a:lstStyle/>
          <a:p>
            <a:pPr algn="r" eaLnBrk="0" hangingPunct="0"/>
            <a:r>
              <a:rPr lang="en-US" sz="2400" b="1">
                <a:latin typeface="Comic Sans MS" pitchFamily="66" charset="0"/>
              </a:rPr>
              <a:t>code</a:t>
            </a:r>
          </a:p>
        </p:txBody>
      </p:sp>
      <p:grpSp>
        <p:nvGrpSpPr>
          <p:cNvPr id="60467" name="Group 56"/>
          <p:cNvGrpSpPr>
            <a:grpSpLocks/>
          </p:cNvGrpSpPr>
          <p:nvPr/>
        </p:nvGrpSpPr>
        <p:grpSpPr bwMode="auto">
          <a:xfrm rot="476291">
            <a:off x="1574800" y="1760538"/>
            <a:ext cx="4419600" cy="481012"/>
            <a:chOff x="937" y="1182"/>
            <a:chExt cx="2784" cy="303"/>
          </a:xfrm>
        </p:grpSpPr>
        <p:sp>
          <p:nvSpPr>
            <p:cNvPr id="60468" name="Freeform 51"/>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60469" name="Freeform 52"/>
            <p:cNvSpPr>
              <a:spLocks/>
            </p:cNvSpPr>
            <p:nvPr/>
          </p:nvSpPr>
          <p:spPr bwMode="auto">
            <a:xfrm>
              <a:off x="937" y="1182"/>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60470" name="Freeform 55"/>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grpSp>
      <p:sp>
        <p:nvSpPr>
          <p:cNvPr id="60471" name="Text Box 57"/>
          <p:cNvSpPr txBox="1">
            <a:spLocks noChangeArrowheads="1"/>
          </p:cNvSpPr>
          <p:nvPr/>
        </p:nvSpPr>
        <p:spPr bwMode="auto">
          <a:xfrm>
            <a:off x="7464425" y="1751013"/>
            <a:ext cx="1485900" cy="822325"/>
          </a:xfrm>
          <a:prstGeom prst="rect">
            <a:avLst/>
          </a:prstGeom>
          <a:noFill/>
          <a:ln w="9525">
            <a:noFill/>
            <a:miter lim="800000"/>
            <a:headEnd/>
            <a:tailEnd/>
          </a:ln>
        </p:spPr>
        <p:txBody>
          <a:bodyPr wrap="none">
            <a:spAutoFit/>
          </a:bodyPr>
          <a:lstStyle/>
          <a:p>
            <a:pPr eaLnBrk="0" hangingPunct="0"/>
            <a:r>
              <a:rPr lang="en-US" sz="2400" b="1">
                <a:latin typeface="Comic Sans MS" pitchFamily="66" charset="0"/>
              </a:rPr>
              <a:t>Local </a:t>
            </a:r>
          </a:p>
          <a:p>
            <a:pPr eaLnBrk="0" hangingPunct="0"/>
            <a:r>
              <a:rPr lang="en-US" sz="2400" b="1">
                <a:latin typeface="Comic Sans MS" pitchFamily="66" charset="0"/>
              </a:rPr>
              <a:t>variables</a:t>
            </a:r>
          </a:p>
        </p:txBody>
      </p:sp>
      <p:sp>
        <p:nvSpPr>
          <p:cNvPr id="60472" name="Line 58"/>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endParaRPr lang="en-US"/>
          </a:p>
        </p:txBody>
      </p:sp>
      <p:sp>
        <p:nvSpPr>
          <p:cNvPr id="60473" name="Line 59"/>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6797044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87B5DCB-EAFA-4C7E-9545-39B71BE3A54B}" type="slidenum">
              <a:rPr lang="ar-SA" sz="1400">
                <a:latin typeface="Comic Sans MS" pitchFamily="66" charset="0"/>
                <a:cs typeface="Arial" pitchFamily="34" charset="0"/>
              </a:rPr>
              <a:pPr algn="r" eaLnBrk="0" hangingPunct="0"/>
              <a:t>11</a:t>
            </a:fld>
            <a:endParaRPr lang="en-US" sz="1400">
              <a:latin typeface="Comic Sans MS" pitchFamily="66" charset="0"/>
              <a:cs typeface="Arial" pitchFamily="34" charset="0"/>
            </a:endParaRPr>
          </a:p>
        </p:txBody>
      </p:sp>
      <p:sp>
        <p:nvSpPr>
          <p:cNvPr id="62468"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2469" name="Text Box 3"/>
          <p:cNvSpPr txBox="1">
            <a:spLocks noChangeArrowheads="1"/>
          </p:cNvSpPr>
          <p:nvPr/>
        </p:nvSpPr>
        <p:spPr bwMode="auto">
          <a:xfrm>
            <a:off x="914400" y="2133600"/>
            <a:ext cx="7445375" cy="3633788"/>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Counter counter = new Counter(1);</a:t>
            </a:r>
          </a:p>
          <a:p>
            <a:r>
              <a:rPr lang="en-US" sz="2400" b="1">
                <a:solidFill>
                  <a:schemeClr val="folHlink"/>
                </a:solidFill>
                <a:latin typeface="Lucida Console" pitchFamily="49" charset="0"/>
                <a:cs typeface="Courier New" pitchFamily="49" charset="0"/>
              </a:rPr>
              <a:t>    </a:t>
            </a:r>
            <a:endParaRPr lang="en-US" sz="2400" b="1" i="1">
              <a:solidFill>
                <a:schemeClr val="folHlink"/>
              </a:solidFill>
              <a:latin typeface="Lucida Console" pitchFamily="49" charset="0"/>
              <a:cs typeface="Courier New" pitchFamily="49" charset="0"/>
            </a:endParaRPr>
          </a:p>
          <a:p>
            <a:r>
              <a:rPr lang="en-US" sz="2400" b="1">
                <a:solidFill>
                  <a:schemeClr val="folHlink"/>
                </a:solidFill>
                <a:latin typeface="Lucida Console" pitchFamily="49" charset="0"/>
                <a:cs typeface="Courier New" pitchFamily="49" charset="0"/>
              </a:rPr>
              <a:t>void primePrint {</a:t>
            </a:r>
          </a:p>
          <a:p>
            <a:r>
              <a:rPr lang="en-US" sz="2400" b="1">
                <a:solidFill>
                  <a:schemeClr val="folHlink"/>
                </a:solidFill>
                <a:latin typeface="Lucida Console" pitchFamily="49" charset="0"/>
                <a:cs typeface="Courier New" pitchFamily="49" charset="0"/>
              </a:rPr>
              <a:t>  long j = 0;</a:t>
            </a:r>
          </a:p>
          <a:p>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(j &lt; 10</a:t>
            </a:r>
            <a:r>
              <a:rPr lang="en-US" sz="2400" b="1" baseline="30000">
                <a:solidFill>
                  <a:srgbClr val="0000FF"/>
                </a:solidFill>
                <a:latin typeface="Lucida Console" pitchFamily="49" charset="0"/>
                <a:cs typeface="Courier New" pitchFamily="49" charset="0"/>
              </a:rPr>
              <a:t>10</a:t>
            </a:r>
            <a:r>
              <a:rPr lang="en-US" sz="2400" b="1">
                <a:solidFill>
                  <a:srgbClr val="0000FF"/>
                </a:solidFill>
                <a:latin typeface="Lucida Console" pitchFamily="49" charset="0"/>
                <a:cs typeface="Courier New" pitchFamily="49" charset="0"/>
              </a:rPr>
              <a:t>) {</a:t>
            </a:r>
          </a:p>
          <a:p>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j = counter.getAndIncrement();</a:t>
            </a:r>
          </a:p>
          <a:p>
            <a:r>
              <a:rPr lang="en-US" sz="2400" b="1">
                <a:solidFill>
                  <a:schemeClr val="folHlink"/>
                </a:solidFill>
                <a:latin typeface="Lucida Console" pitchFamily="49" charset="0"/>
                <a:cs typeface="Courier New" pitchFamily="49" charset="0"/>
              </a:rPr>
              <a:t>    if (isPrime(j))</a:t>
            </a:r>
          </a:p>
          <a:p>
            <a:r>
              <a:rPr lang="en-US" sz="2400" b="1">
                <a:solidFill>
                  <a:schemeClr val="folHlink"/>
                </a:solidFill>
                <a:latin typeface="Lucida Console" pitchFamily="49" charset="0"/>
                <a:cs typeface="Courier New" pitchFamily="49" charset="0"/>
              </a:rPr>
              <a:t>      print(j);</a:t>
            </a:r>
          </a:p>
          <a:p>
            <a:r>
              <a:rPr lang="en-US" sz="2400" b="1">
                <a:solidFill>
                  <a:schemeClr val="folHlink"/>
                </a:solidFill>
                <a:latin typeface="Lucida Console" pitchFamily="49" charset="0"/>
                <a:cs typeface="Courier New" pitchFamily="49" charset="0"/>
              </a:rPr>
              <a:t>  }</a:t>
            </a:r>
          </a:p>
          <a:p>
            <a:r>
              <a:rPr lang="en-US" sz="2400" b="1">
                <a:solidFill>
                  <a:schemeClr val="folHlink"/>
                </a:solidFill>
                <a:latin typeface="Lucida Console" pitchFamily="49" charset="0"/>
                <a:cs typeface="Courier New" pitchFamily="49" charset="0"/>
              </a:rPr>
              <a:t>}</a:t>
            </a:r>
          </a:p>
        </p:txBody>
      </p:sp>
      <p:sp>
        <p:nvSpPr>
          <p:cNvPr id="62470" name="Text Box 11"/>
          <p:cNvSpPr txBox="1">
            <a:spLocks noChangeArrowheads="1"/>
          </p:cNvSpPr>
          <p:nvPr/>
        </p:nvSpPr>
        <p:spPr bwMode="auto">
          <a:xfrm>
            <a:off x="5087938" y="4659313"/>
            <a:ext cx="3505200" cy="946150"/>
          </a:xfrm>
          <a:prstGeom prst="rect">
            <a:avLst/>
          </a:prstGeom>
          <a:noFill/>
          <a:ln w="9525">
            <a:noFill/>
            <a:miter lim="800000"/>
            <a:headEnd/>
            <a:tailEnd/>
          </a:ln>
        </p:spPr>
        <p:txBody>
          <a:bodyPr>
            <a:spAutoFit/>
          </a:bodyPr>
          <a:lstStyle/>
          <a:p>
            <a:pPr algn="ctr" eaLnBrk="0" hangingPunct="0"/>
            <a:r>
              <a:rPr lang="en-US" sz="2800" b="1">
                <a:solidFill>
                  <a:srgbClr val="FF0000"/>
                </a:solidFill>
                <a:latin typeface="Comic Sans MS" pitchFamily="66" charset="0"/>
              </a:rPr>
              <a:t>Stop when every value taken</a:t>
            </a:r>
          </a:p>
        </p:txBody>
      </p:sp>
      <p:sp>
        <p:nvSpPr>
          <p:cNvPr id="62471" name="AutoShape 12"/>
          <p:cNvSpPr>
            <a:spLocks noChangeArrowheads="1"/>
          </p:cNvSpPr>
          <p:nvPr/>
        </p:nvSpPr>
        <p:spPr bwMode="auto">
          <a:xfrm>
            <a:off x="1219200" y="3429000"/>
            <a:ext cx="3505200" cy="463550"/>
          </a:xfrm>
          <a:prstGeom prst="wedgeRoundRectCallout">
            <a:avLst>
              <a:gd name="adj1" fmla="val 68069"/>
              <a:gd name="adj2" fmla="val 23219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extLst>
      <p:ext uri="{BB962C8B-B14F-4D97-AF65-F5344CB8AC3E}">
        <p14:creationId xmlns:p14="http://schemas.microsoft.com/office/powerpoint/2010/main" val="1759898924"/>
      </p:ext>
    </p:extLst>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1CAECB2-0029-4862-A3DB-C1E34F5E1997}" type="slidenum">
              <a:rPr lang="ar-SA" sz="1400">
                <a:latin typeface="Comic Sans MS" pitchFamily="66" charset="0"/>
                <a:cs typeface="Arial" pitchFamily="34" charset="0"/>
              </a:rPr>
              <a:pPr algn="r" eaLnBrk="0" hangingPunct="0"/>
              <a:t>12</a:t>
            </a:fld>
            <a:endParaRPr lang="en-US" sz="1400">
              <a:latin typeface="Comic Sans MS" pitchFamily="66" charset="0"/>
              <a:cs typeface="Arial" pitchFamily="34" charset="0"/>
            </a:endParaRPr>
          </a:p>
        </p:txBody>
      </p:sp>
      <p:sp>
        <p:nvSpPr>
          <p:cNvPr id="64516" name="Text Box 13"/>
          <p:cNvSpPr txBox="1">
            <a:spLocks noChangeArrowheads="1"/>
          </p:cNvSpPr>
          <p:nvPr/>
        </p:nvSpPr>
        <p:spPr bwMode="auto">
          <a:xfrm>
            <a:off x="1066800" y="2171700"/>
            <a:ext cx="7445375" cy="3633788"/>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Counter counter = new Counter(1);</a:t>
            </a:r>
          </a:p>
          <a:p>
            <a:r>
              <a:rPr lang="en-US" sz="2400" b="1">
                <a:solidFill>
                  <a:schemeClr val="folHlink"/>
                </a:solidFill>
                <a:latin typeface="Lucida Console" pitchFamily="49" charset="0"/>
                <a:cs typeface="Courier New" pitchFamily="49" charset="0"/>
              </a:rPr>
              <a:t>    </a:t>
            </a:r>
            <a:endParaRPr lang="en-US" sz="2400" b="1" i="1">
              <a:solidFill>
                <a:schemeClr val="folHlink"/>
              </a:solidFill>
              <a:latin typeface="Lucida Console" pitchFamily="49" charset="0"/>
              <a:cs typeface="Courier New" pitchFamily="49" charset="0"/>
            </a:endParaRPr>
          </a:p>
          <a:p>
            <a:r>
              <a:rPr lang="en-US" sz="2400" b="1">
                <a:solidFill>
                  <a:schemeClr val="folHlink"/>
                </a:solidFill>
                <a:latin typeface="Lucida Console" pitchFamily="49" charset="0"/>
                <a:cs typeface="Courier New" pitchFamily="49" charset="0"/>
              </a:rPr>
              <a:t>void primePrint {</a:t>
            </a:r>
          </a:p>
          <a:p>
            <a:r>
              <a:rPr lang="en-US" sz="2400" b="1">
                <a:solidFill>
                  <a:schemeClr val="folHlink"/>
                </a:solidFill>
                <a:latin typeface="Lucida Console" pitchFamily="49" charset="0"/>
                <a:cs typeface="Courier New" pitchFamily="49" charset="0"/>
              </a:rPr>
              <a:t>  long j = 0;</a:t>
            </a:r>
          </a:p>
          <a:p>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while (j &lt; 10</a:t>
            </a:r>
            <a:r>
              <a:rPr lang="en-US" sz="2400" b="1" baseline="30000">
                <a:solidFill>
                  <a:schemeClr val="folHlink"/>
                </a:solidFill>
                <a:latin typeface="Lucida Console" pitchFamily="49" charset="0"/>
                <a:cs typeface="Courier New" pitchFamily="49" charset="0"/>
              </a:rPr>
              <a:t>10</a:t>
            </a:r>
            <a:r>
              <a:rPr lang="en-US" sz="2400" b="1">
                <a:solidFill>
                  <a:schemeClr val="folHlink"/>
                </a:solidFill>
                <a:latin typeface="Lucida Console" pitchFamily="49" charset="0"/>
                <a:cs typeface="Courier New" pitchFamily="49" charset="0"/>
              </a:rPr>
              <a:t>) {</a:t>
            </a:r>
          </a:p>
          <a:p>
            <a:r>
              <a:rPr lang="en-US" sz="2400" b="1">
                <a:solidFill>
                  <a:schemeClr val="folHlink"/>
                </a:solidFill>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j =</a:t>
            </a:r>
            <a:r>
              <a:rPr lang="en-US" sz="2400" b="1">
                <a:solidFill>
                  <a:schemeClr val="folHlink"/>
                </a:solidFill>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counter.getAndIncrement();</a:t>
            </a:r>
          </a:p>
          <a:p>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if</a:t>
            </a:r>
            <a:r>
              <a:rPr lang="en-US" sz="2400" b="1">
                <a:solidFill>
                  <a:srgbClr val="0000FF"/>
                </a:solidFill>
                <a:latin typeface="Lucida Console" pitchFamily="49" charset="0"/>
                <a:cs typeface="Courier New" pitchFamily="49" charset="0"/>
              </a:rPr>
              <a:t> (isPrime(j))</a:t>
            </a:r>
          </a:p>
          <a:p>
            <a:r>
              <a:rPr lang="en-US" sz="2400" b="1">
                <a:solidFill>
                  <a:srgbClr val="0000FF"/>
                </a:solidFill>
                <a:latin typeface="Lucida Console" pitchFamily="49" charset="0"/>
                <a:cs typeface="Courier New" pitchFamily="49" charset="0"/>
              </a:rPr>
              <a:t>      print(j);</a:t>
            </a:r>
          </a:p>
          <a:p>
            <a:r>
              <a:rPr lang="en-US" sz="2400" b="1">
                <a:solidFill>
                  <a:schemeClr val="folHlink"/>
                </a:solidFill>
                <a:latin typeface="Lucida Console" pitchFamily="49" charset="0"/>
                <a:cs typeface="Courier New" pitchFamily="49" charset="0"/>
              </a:rPr>
              <a:t>  }</a:t>
            </a:r>
          </a:p>
          <a:p>
            <a:r>
              <a:rPr lang="en-US" sz="2400" b="1">
                <a:solidFill>
                  <a:schemeClr val="folHlink"/>
                </a:solidFill>
                <a:latin typeface="Lucida Console" pitchFamily="49" charset="0"/>
                <a:cs typeface="Courier New" pitchFamily="49" charset="0"/>
              </a:rPr>
              <a:t>}</a:t>
            </a:r>
          </a:p>
        </p:txBody>
      </p:sp>
      <p:sp>
        <p:nvSpPr>
          <p:cNvPr id="64517"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64518" name="AutoShape 8"/>
          <p:cNvSpPr>
            <a:spLocks noChangeArrowheads="1"/>
          </p:cNvSpPr>
          <p:nvPr/>
        </p:nvSpPr>
        <p:spPr bwMode="auto">
          <a:xfrm>
            <a:off x="1447800" y="3857625"/>
            <a:ext cx="6103938" cy="1246188"/>
          </a:xfrm>
          <a:prstGeom prst="wedgeRoundRectCallout">
            <a:avLst>
              <a:gd name="adj1" fmla="val 28829"/>
              <a:gd name="adj2" fmla="val 75861"/>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64519" name="Text Box 9"/>
          <p:cNvSpPr txBox="1">
            <a:spLocks noChangeArrowheads="1"/>
          </p:cNvSpPr>
          <p:nvPr/>
        </p:nvSpPr>
        <p:spPr bwMode="auto">
          <a:xfrm>
            <a:off x="4473575" y="5316538"/>
            <a:ext cx="4303713" cy="946150"/>
          </a:xfrm>
          <a:prstGeom prst="rect">
            <a:avLst/>
          </a:prstGeom>
          <a:noFill/>
          <a:ln w="9525">
            <a:noFill/>
            <a:miter lim="800000"/>
            <a:headEnd/>
            <a:tailEnd/>
          </a:ln>
        </p:spPr>
        <p:txBody>
          <a:bodyPr>
            <a:spAutoFit/>
          </a:bodyPr>
          <a:lstStyle/>
          <a:p>
            <a:pPr algn="ctr" eaLnBrk="0" hangingPunct="0"/>
            <a:r>
              <a:rPr lang="en-US" sz="2800" b="1">
                <a:solidFill>
                  <a:srgbClr val="FF0000"/>
                </a:solidFill>
                <a:latin typeface="Comic Sans MS" pitchFamily="66" charset="0"/>
              </a:rPr>
              <a:t>Increment &amp; return each new value</a:t>
            </a:r>
          </a:p>
        </p:txBody>
      </p:sp>
    </p:spTree>
    <p:extLst>
      <p:ext uri="{BB962C8B-B14F-4D97-AF65-F5344CB8AC3E}">
        <p14:creationId xmlns:p14="http://schemas.microsoft.com/office/powerpoint/2010/main" val="1889171074"/>
      </p:ext>
    </p:extLst>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C5AE0A0-641A-479A-A2C7-50B4753D2442}" type="slidenum">
              <a:rPr lang="ar-SA" sz="1400">
                <a:latin typeface="Comic Sans MS" pitchFamily="66" charset="0"/>
                <a:cs typeface="Arial" pitchFamily="34" charset="0"/>
              </a:rPr>
              <a:pPr algn="r" eaLnBrk="0" hangingPunct="0"/>
              <a:t>13</a:t>
            </a:fld>
            <a:endParaRPr lang="en-US" sz="1400">
              <a:latin typeface="Comic Sans MS" pitchFamily="66" charset="0"/>
              <a:cs typeface="Arial" pitchFamily="34" charset="0"/>
            </a:endParaRPr>
          </a:p>
        </p:txBody>
      </p:sp>
      <p:sp>
        <p:nvSpPr>
          <p:cNvPr id="66564" name="Rectangle 2"/>
          <p:cNvSpPr>
            <a:spLocks noGrp="1" noChangeArrowheads="1"/>
          </p:cNvSpPr>
          <p:nvPr>
            <p:ph type="title" idx="4294967295"/>
          </p:nvPr>
        </p:nvSpPr>
        <p:spPr/>
        <p:txBody>
          <a:bodyPr/>
          <a:lstStyle/>
          <a:p>
            <a:r>
              <a:rPr lang="en-US"/>
              <a:t>Counter Implementation</a:t>
            </a:r>
          </a:p>
        </p:txBody>
      </p:sp>
      <p:sp>
        <p:nvSpPr>
          <p:cNvPr id="66565" name="Text Box 3"/>
          <p:cNvSpPr txBox="1">
            <a:spLocks noChangeArrowheads="1"/>
          </p:cNvSpPr>
          <p:nvPr/>
        </p:nvSpPr>
        <p:spPr bwMode="auto">
          <a:xfrm>
            <a:off x="849313" y="2667000"/>
            <a:ext cx="7445375" cy="25384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public class </a:t>
            </a:r>
            <a:r>
              <a:rPr lang="en-US" sz="2400" b="1">
                <a:solidFill>
                  <a:srgbClr val="0000FF"/>
                </a:solidFill>
                <a:latin typeface="Lucida Console" pitchFamily="49" charset="0"/>
                <a:cs typeface="Courier New" pitchFamily="49" charset="0"/>
              </a:rPr>
              <a:t>Counter</a:t>
            </a:r>
            <a:r>
              <a:rPr lang="en-US" sz="2400" b="1">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a:t>
            </a:r>
          </a:p>
          <a:p>
            <a:pPr>
              <a:lnSpc>
                <a:spcPct val="70000"/>
              </a:lnSpc>
              <a:spcBef>
                <a:spcPct val="30000"/>
              </a:spcBef>
            </a:pPr>
            <a:r>
              <a:rPr lang="en-US" sz="2400" b="1">
                <a:latin typeface="Lucida Console" pitchFamily="49" charset="0"/>
                <a:cs typeface="Courier New" pitchFamily="49" charset="0"/>
              </a:rPr>
              <a:t>  private long </a:t>
            </a:r>
            <a:r>
              <a:rPr lang="en-US" sz="2400" b="1">
                <a:solidFill>
                  <a:srgbClr val="0000FF"/>
                </a:solidFill>
                <a:latin typeface="Lucida Console" pitchFamily="49" charset="0"/>
                <a:cs typeface="Courier New" pitchFamily="49" charset="0"/>
              </a:rPr>
              <a:t>value</a:t>
            </a:r>
            <a:r>
              <a:rPr lang="en-US" sz="2400" b="1">
                <a:latin typeface="Lucida Console" pitchFamily="49" charset="0"/>
                <a:cs typeface="Courier New" pitchFamily="49" charset="0"/>
              </a:rPr>
              <a:t>;</a:t>
            </a:r>
          </a:p>
          <a:p>
            <a:pPr>
              <a:lnSpc>
                <a:spcPct val="70000"/>
              </a:lnSpc>
              <a:spcBef>
                <a:spcPct val="30000"/>
              </a:spcBef>
            </a:pPr>
            <a:endParaRPr lang="en-US" sz="2400" b="1">
              <a:latin typeface="Lucida Console" pitchFamily="49" charset="0"/>
              <a:cs typeface="Courier New" pitchFamily="49" charset="0"/>
            </a:endParaRPr>
          </a:p>
          <a:p>
            <a:pPr>
              <a:lnSpc>
                <a:spcPct val="70000"/>
              </a:lnSpc>
              <a:spcBef>
                <a:spcPct val="30000"/>
              </a:spcBef>
            </a:pPr>
            <a:r>
              <a:rPr lang="en-US" sz="2400" b="1">
                <a:latin typeface="Lucida Console" pitchFamily="49" charset="0"/>
                <a:cs typeface="Courier New" pitchFamily="49" charset="0"/>
              </a:rPr>
              <a:t>  public long </a:t>
            </a:r>
            <a:r>
              <a:rPr lang="en-US" sz="2400" b="1">
                <a:solidFill>
                  <a:srgbClr val="0000FF"/>
                </a:solidFill>
                <a:latin typeface="Lucida Console" pitchFamily="49" charset="0"/>
                <a:cs typeface="Courier New" pitchFamily="49" charset="0"/>
              </a:rPr>
              <a:t>getAndIncrement() {</a:t>
            </a:r>
          </a:p>
          <a:p>
            <a:pPr>
              <a:lnSpc>
                <a:spcPct val="70000"/>
              </a:lnSpc>
              <a:spcBef>
                <a:spcPct val="30000"/>
              </a:spcBef>
            </a:pPr>
            <a:r>
              <a:rPr lang="en-US" sz="2400" b="1">
                <a:latin typeface="Lucida Console" pitchFamily="49" charset="0"/>
                <a:cs typeface="Courier New" pitchFamily="49" charset="0"/>
              </a:rPr>
              <a:t>    return </a:t>
            </a:r>
            <a:r>
              <a:rPr lang="en-US" sz="2400" b="1">
                <a:solidFill>
                  <a:srgbClr val="0000FF"/>
                </a:solidFill>
                <a:latin typeface="Lucida Console" pitchFamily="49" charset="0"/>
                <a:cs typeface="Courier New" pitchFamily="49" charset="0"/>
              </a:rPr>
              <a:t>value++;</a:t>
            </a:r>
          </a:p>
          <a:p>
            <a:pPr>
              <a:lnSpc>
                <a:spcPct val="70000"/>
              </a:lnSpc>
              <a:spcBef>
                <a:spcPct val="30000"/>
              </a:spcBef>
            </a:pPr>
            <a:r>
              <a:rPr lang="en-US" sz="2400" b="1">
                <a:latin typeface="Lucida Console" pitchFamily="49" charset="0"/>
                <a:cs typeface="Courier New" pitchFamily="49" charset="0"/>
              </a:rPr>
              <a:t>  </a:t>
            </a:r>
            <a:r>
              <a:rPr lang="en-US" sz="2400" b="1">
                <a:solidFill>
                  <a:srgbClr val="0000FF"/>
                </a:solidFill>
                <a:latin typeface="Lucida Console" pitchFamily="49" charset="0"/>
                <a:cs typeface="Courier New" pitchFamily="49" charset="0"/>
              </a:rPr>
              <a:t>}</a:t>
            </a:r>
          </a:p>
          <a:p>
            <a:pPr>
              <a:lnSpc>
                <a:spcPct val="70000"/>
              </a:lnSpc>
              <a:spcBef>
                <a:spcPct val="30000"/>
              </a:spcBef>
            </a:pPr>
            <a:r>
              <a:rPr lang="en-US" sz="2400" b="1">
                <a:solidFill>
                  <a:srgbClr val="0000FF"/>
                </a:solidFill>
                <a:latin typeface="Lucida Console" pitchFamily="49" charset="0"/>
                <a:cs typeface="Courier New" pitchFamily="49" charset="0"/>
              </a:rPr>
              <a:t>}</a:t>
            </a:r>
          </a:p>
        </p:txBody>
      </p:sp>
    </p:spTree>
    <p:extLst>
      <p:ext uri="{BB962C8B-B14F-4D97-AF65-F5344CB8AC3E}">
        <p14:creationId xmlns:p14="http://schemas.microsoft.com/office/powerpoint/2010/main" val="27186643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8E81181-2E7B-41A7-B0A9-1BA857E7816A}" type="slidenum">
              <a:rPr lang="ar-SA" sz="1400">
                <a:latin typeface="Comic Sans MS" pitchFamily="66" charset="0"/>
                <a:cs typeface="Arial" pitchFamily="34" charset="0"/>
              </a:rPr>
              <a:pPr algn="r" eaLnBrk="0" hangingPunct="0"/>
              <a:t>14</a:t>
            </a:fld>
            <a:endParaRPr lang="en-US" sz="1400">
              <a:latin typeface="Comic Sans MS" pitchFamily="66" charset="0"/>
              <a:cs typeface="Arial" pitchFamily="34" charset="0"/>
            </a:endParaRPr>
          </a:p>
        </p:txBody>
      </p:sp>
      <p:sp>
        <p:nvSpPr>
          <p:cNvPr id="68612" name="Rectangle 2"/>
          <p:cNvSpPr>
            <a:spLocks noGrp="1" noChangeArrowheads="1"/>
          </p:cNvSpPr>
          <p:nvPr>
            <p:ph type="title" idx="4294967295"/>
          </p:nvPr>
        </p:nvSpPr>
        <p:spPr/>
        <p:txBody>
          <a:bodyPr/>
          <a:lstStyle/>
          <a:p>
            <a:r>
              <a:rPr lang="en-US"/>
              <a:t>Counter Implementation</a:t>
            </a:r>
          </a:p>
        </p:txBody>
      </p:sp>
      <p:sp>
        <p:nvSpPr>
          <p:cNvPr id="68613" name="Text Box 3"/>
          <p:cNvSpPr txBox="1">
            <a:spLocks noChangeArrowheads="1"/>
          </p:cNvSpPr>
          <p:nvPr/>
        </p:nvSpPr>
        <p:spPr bwMode="auto">
          <a:xfrm>
            <a:off x="849313" y="2667000"/>
            <a:ext cx="7445375" cy="25384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public class</a:t>
            </a:r>
            <a:r>
              <a:rPr lang="en-US" sz="2400" b="1">
                <a:solidFill>
                  <a:srgbClr val="0000FF"/>
                </a:solidFill>
                <a:latin typeface="Lucida Console" pitchFamily="49" charset="0"/>
                <a:cs typeface="Courier New" pitchFamily="49" charset="0"/>
              </a:rPr>
              <a:t> Counter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private long</a:t>
            </a:r>
            <a:r>
              <a:rPr lang="en-US" sz="2400" b="1">
                <a:solidFill>
                  <a:srgbClr val="0000FF"/>
                </a:solidFill>
                <a:latin typeface="Lucida Console" pitchFamily="49" charset="0"/>
                <a:cs typeface="Courier New" pitchFamily="49" charset="0"/>
              </a:rPr>
              <a:t> value;</a:t>
            </a:r>
          </a:p>
          <a:p>
            <a:pPr>
              <a:lnSpc>
                <a:spcPct val="70000"/>
              </a:lnSpc>
              <a:spcBef>
                <a:spcPct val="30000"/>
              </a:spcBef>
            </a:pPr>
            <a:endParaRPr lang="en-US" sz="2400" b="1">
              <a:solidFill>
                <a:srgbClr val="0000FF"/>
              </a:solidFill>
              <a:latin typeface="Lucida Console" pitchFamily="49" charset="0"/>
              <a:cs typeface="Courier New" pitchFamily="49" charset="0"/>
            </a:endParaRP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long</a:t>
            </a:r>
            <a:r>
              <a:rPr lang="en-US" sz="2400" b="1">
                <a:solidFill>
                  <a:srgbClr val="0000FF"/>
                </a:solidFill>
                <a:latin typeface="Lucida Console" pitchFamily="49" charset="0"/>
                <a:cs typeface="Courier New" pitchFamily="49" charset="0"/>
              </a:rPr>
              <a:t> getAndIncrement()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a:t>
            </a:r>
            <a:r>
              <a:rPr lang="en-US" sz="2400" b="1">
                <a:solidFill>
                  <a:srgbClr val="0000FF"/>
                </a:solidFill>
                <a:latin typeface="Lucida Console" pitchFamily="49" charset="0"/>
                <a:cs typeface="Courier New" pitchFamily="49" charset="0"/>
              </a:rPr>
              <a:t> value++;</a:t>
            </a:r>
          </a:p>
          <a:p>
            <a:pPr>
              <a:lnSpc>
                <a:spcPct val="70000"/>
              </a:lnSpc>
              <a:spcBef>
                <a:spcPct val="30000"/>
              </a:spcBef>
            </a:pP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a:t>
            </a:r>
          </a:p>
        </p:txBody>
      </p:sp>
      <p:sp>
        <p:nvSpPr>
          <p:cNvPr id="68614" name="Text Box 4"/>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r>
              <a:rPr lang="en-US" sz="3200" b="1">
                <a:solidFill>
                  <a:srgbClr val="FF0000"/>
                </a:solidFill>
                <a:latin typeface="Comic Sans MS" pitchFamily="66" charset="0"/>
              </a:rPr>
              <a:t>OK for single thread,</a:t>
            </a:r>
          </a:p>
          <a:p>
            <a:pPr algn="ctr" eaLnBrk="0" hangingPunct="0"/>
            <a:r>
              <a:rPr lang="en-US" sz="3200" b="1">
                <a:solidFill>
                  <a:srgbClr val="FF0000"/>
                </a:solidFill>
                <a:latin typeface="Comic Sans MS" pitchFamily="66" charset="0"/>
              </a:rPr>
              <a:t>not for concurrent threads</a:t>
            </a:r>
          </a:p>
        </p:txBody>
      </p:sp>
    </p:spTree>
    <p:extLst>
      <p:ext uri="{BB962C8B-B14F-4D97-AF65-F5344CB8AC3E}">
        <p14:creationId xmlns:p14="http://schemas.microsoft.com/office/powerpoint/2010/main" val="4112973953"/>
      </p:ext>
    </p:extLst>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BD704B5-C71E-4525-AFA5-B3468A72D116}" type="slidenum">
              <a:rPr lang="ar-SA" sz="1400">
                <a:latin typeface="Comic Sans MS" pitchFamily="66" charset="0"/>
                <a:cs typeface="Arial" pitchFamily="34" charset="0"/>
              </a:rPr>
              <a:pPr algn="r" eaLnBrk="0" hangingPunct="0"/>
              <a:t>15</a:t>
            </a:fld>
            <a:endParaRPr lang="en-US" sz="1400">
              <a:latin typeface="Comic Sans MS" pitchFamily="66" charset="0"/>
              <a:cs typeface="Arial" pitchFamily="34" charset="0"/>
            </a:endParaRPr>
          </a:p>
        </p:txBody>
      </p:sp>
      <p:sp>
        <p:nvSpPr>
          <p:cNvPr id="70660" name="Rectangle 2"/>
          <p:cNvSpPr>
            <a:spLocks noGrp="1" noChangeArrowheads="1"/>
          </p:cNvSpPr>
          <p:nvPr>
            <p:ph type="title" idx="4294967295"/>
          </p:nvPr>
        </p:nvSpPr>
        <p:spPr/>
        <p:txBody>
          <a:bodyPr/>
          <a:lstStyle/>
          <a:p>
            <a:r>
              <a:rPr lang="en-US"/>
              <a:t>What It Means</a:t>
            </a:r>
          </a:p>
        </p:txBody>
      </p:sp>
      <p:sp>
        <p:nvSpPr>
          <p:cNvPr id="70661" name="Text Box 3"/>
          <p:cNvSpPr txBox="1">
            <a:spLocks noChangeArrowheads="1"/>
          </p:cNvSpPr>
          <p:nvPr/>
        </p:nvSpPr>
        <p:spPr bwMode="auto">
          <a:xfrm>
            <a:off x="849313" y="2667000"/>
            <a:ext cx="7445375" cy="25384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public class</a:t>
            </a:r>
            <a:r>
              <a:rPr lang="en-US" sz="2400" b="1">
                <a:solidFill>
                  <a:srgbClr val="0000FF"/>
                </a:solidFill>
                <a:latin typeface="Lucida Console" pitchFamily="49" charset="0"/>
                <a:cs typeface="Courier New" pitchFamily="49" charset="0"/>
              </a:rPr>
              <a:t> Counter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private long</a:t>
            </a:r>
            <a:r>
              <a:rPr lang="en-US" sz="2400" b="1">
                <a:solidFill>
                  <a:srgbClr val="0000FF"/>
                </a:solidFill>
                <a:latin typeface="Lucida Console" pitchFamily="49" charset="0"/>
                <a:cs typeface="Courier New" pitchFamily="49" charset="0"/>
              </a:rPr>
              <a:t> value;</a:t>
            </a:r>
          </a:p>
          <a:p>
            <a:pPr>
              <a:lnSpc>
                <a:spcPct val="70000"/>
              </a:lnSpc>
              <a:spcBef>
                <a:spcPct val="30000"/>
              </a:spcBef>
            </a:pPr>
            <a:endParaRPr lang="en-US" sz="2400" b="1">
              <a:solidFill>
                <a:srgbClr val="0000FF"/>
              </a:solidFill>
              <a:latin typeface="Lucida Console" pitchFamily="49" charset="0"/>
              <a:cs typeface="Courier New" pitchFamily="49" charset="0"/>
            </a:endParaRP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long</a:t>
            </a:r>
            <a:r>
              <a:rPr lang="en-US" sz="2400" b="1">
                <a:solidFill>
                  <a:srgbClr val="0000FF"/>
                </a:solidFill>
                <a:latin typeface="Lucida Console" pitchFamily="49" charset="0"/>
                <a:cs typeface="Courier New" pitchFamily="49" charset="0"/>
              </a:rPr>
              <a:t> getAndIncrement()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 </a:t>
            </a:r>
            <a:r>
              <a:rPr lang="en-US" sz="2400" b="1">
                <a:solidFill>
                  <a:srgbClr val="0000FF"/>
                </a:solidFill>
                <a:latin typeface="Lucida Console" pitchFamily="49" charset="0"/>
                <a:cs typeface="Courier New" pitchFamily="49" charset="0"/>
              </a:rPr>
              <a:t>value++;</a:t>
            </a:r>
          </a:p>
          <a:p>
            <a:pPr>
              <a:lnSpc>
                <a:spcPct val="70000"/>
              </a:lnSpc>
              <a:spcBef>
                <a:spcPct val="30000"/>
              </a:spcBef>
            </a:pP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a:t>
            </a:r>
          </a:p>
        </p:txBody>
      </p:sp>
    </p:spTree>
    <p:extLst>
      <p:ext uri="{BB962C8B-B14F-4D97-AF65-F5344CB8AC3E}">
        <p14:creationId xmlns:p14="http://schemas.microsoft.com/office/powerpoint/2010/main" val="1315103376"/>
      </p:ext>
    </p:extLst>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FA2F4C62-6A25-48A2-A8A8-E1C174B1FAEF}" type="slidenum">
              <a:rPr lang="ar-SA" sz="1400">
                <a:latin typeface="Comic Sans MS" pitchFamily="66" charset="0"/>
                <a:cs typeface="Arial" pitchFamily="34" charset="0"/>
              </a:rPr>
              <a:pPr algn="r" eaLnBrk="0" hangingPunct="0"/>
              <a:t>16</a:t>
            </a:fld>
            <a:endParaRPr lang="en-US" sz="1400">
              <a:latin typeface="Comic Sans MS" pitchFamily="66" charset="0"/>
              <a:cs typeface="Arial" pitchFamily="34" charset="0"/>
            </a:endParaRPr>
          </a:p>
        </p:txBody>
      </p:sp>
      <p:sp>
        <p:nvSpPr>
          <p:cNvPr id="72708" name="Rectangle 2"/>
          <p:cNvSpPr>
            <a:spLocks noGrp="1" noChangeArrowheads="1"/>
          </p:cNvSpPr>
          <p:nvPr>
            <p:ph type="title" idx="4294967295"/>
          </p:nvPr>
        </p:nvSpPr>
        <p:spPr/>
        <p:txBody>
          <a:bodyPr/>
          <a:lstStyle/>
          <a:p>
            <a:r>
              <a:rPr lang="en-US"/>
              <a:t>What It Means</a:t>
            </a:r>
          </a:p>
        </p:txBody>
      </p:sp>
      <p:sp>
        <p:nvSpPr>
          <p:cNvPr id="72709" name="Text Box 3"/>
          <p:cNvSpPr txBox="1">
            <a:spLocks noChangeArrowheads="1"/>
          </p:cNvSpPr>
          <p:nvPr/>
        </p:nvSpPr>
        <p:spPr bwMode="auto">
          <a:xfrm>
            <a:off x="849313" y="2667000"/>
            <a:ext cx="7445375" cy="25384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public class Counter {</a:t>
            </a:r>
          </a:p>
          <a:p>
            <a:pPr>
              <a:lnSpc>
                <a:spcPct val="70000"/>
              </a:lnSpc>
              <a:spcBef>
                <a:spcPct val="30000"/>
              </a:spcBef>
            </a:pPr>
            <a:r>
              <a:rPr lang="en-US" sz="2400" b="1">
                <a:solidFill>
                  <a:schemeClr val="folHlink"/>
                </a:solidFill>
                <a:latin typeface="Lucida Console" pitchFamily="49" charset="0"/>
                <a:cs typeface="Courier New" pitchFamily="49" charset="0"/>
              </a:rPr>
              <a:t>  private long value;</a:t>
            </a:r>
          </a:p>
          <a:p>
            <a:pPr>
              <a:lnSpc>
                <a:spcPct val="70000"/>
              </a:lnSpc>
              <a:spcBef>
                <a:spcPct val="30000"/>
              </a:spcBef>
            </a:pPr>
            <a:endParaRPr lang="en-US" sz="2400" b="1">
              <a:solidFill>
                <a:schemeClr val="folHlink"/>
              </a:solidFill>
              <a:latin typeface="Lucida Console" pitchFamily="49" charset="0"/>
              <a:cs typeface="Courier New" pitchFamily="49" charset="0"/>
            </a:endParaRPr>
          </a:p>
          <a:p>
            <a:pPr>
              <a:lnSpc>
                <a:spcPct val="70000"/>
              </a:lnSpc>
              <a:spcBef>
                <a:spcPct val="30000"/>
              </a:spcBef>
            </a:pPr>
            <a:r>
              <a:rPr lang="en-US" sz="2400" b="1">
                <a:solidFill>
                  <a:schemeClr val="folHlink"/>
                </a:solidFill>
                <a:latin typeface="Lucida Console" pitchFamily="49" charset="0"/>
                <a:cs typeface="Courier New" pitchFamily="49" charset="0"/>
              </a:rPr>
              <a:t>  public long getAndIncrement()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 </a:t>
            </a:r>
            <a:r>
              <a:rPr lang="en-US" sz="2400" b="1">
                <a:solidFill>
                  <a:srgbClr val="0000FF"/>
                </a:solidFill>
                <a:latin typeface="Lucida Console" pitchFamily="49" charset="0"/>
                <a:cs typeface="Courier New" pitchFamily="49" charset="0"/>
              </a:rPr>
              <a:t>value++;</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a:t>
            </a:r>
          </a:p>
          <a:p>
            <a:pPr>
              <a:lnSpc>
                <a:spcPct val="70000"/>
              </a:lnSpc>
              <a:spcBef>
                <a:spcPct val="30000"/>
              </a:spcBef>
            </a:pPr>
            <a:r>
              <a:rPr lang="en-US" sz="2400" b="1">
                <a:solidFill>
                  <a:schemeClr val="folHlink"/>
                </a:solidFill>
                <a:latin typeface="Lucida Console" pitchFamily="49" charset="0"/>
                <a:cs typeface="Courier New" pitchFamily="49" charset="0"/>
              </a:rPr>
              <a:t>}</a:t>
            </a:r>
          </a:p>
        </p:txBody>
      </p:sp>
      <p:sp>
        <p:nvSpPr>
          <p:cNvPr id="72710" name="Text Box 4"/>
          <p:cNvSpPr txBox="1">
            <a:spLocks noChangeArrowheads="1"/>
          </p:cNvSpPr>
          <p:nvPr/>
        </p:nvSpPr>
        <p:spPr bwMode="auto">
          <a:xfrm>
            <a:off x="4770438" y="4160838"/>
            <a:ext cx="3657600" cy="1077912"/>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rgbClr val="FF0000"/>
                </a:solidFill>
                <a:latin typeface="Courier New" pitchFamily="49" charset="0"/>
                <a:cs typeface="Courier New" pitchFamily="49" charset="0"/>
              </a:rPr>
              <a:t> temp  = value;</a:t>
            </a:r>
          </a:p>
          <a:p>
            <a:pPr>
              <a:lnSpc>
                <a:spcPct val="70000"/>
              </a:lnSpc>
              <a:spcBef>
                <a:spcPct val="30000"/>
              </a:spcBef>
            </a:pPr>
            <a:r>
              <a:rPr lang="en-US" sz="2400" b="1">
                <a:solidFill>
                  <a:srgbClr val="FF0000"/>
                </a:solidFill>
                <a:latin typeface="Courier New" pitchFamily="49" charset="0"/>
                <a:cs typeface="Courier New" pitchFamily="49" charset="0"/>
              </a:rPr>
              <a:t> value = temp + 1;</a:t>
            </a:r>
          </a:p>
          <a:p>
            <a:pPr>
              <a:lnSpc>
                <a:spcPct val="70000"/>
              </a:lnSpc>
              <a:spcBef>
                <a:spcPct val="30000"/>
              </a:spcBef>
            </a:pPr>
            <a:r>
              <a:rPr lang="en-US" sz="2400" b="1">
                <a:solidFill>
                  <a:srgbClr val="FF0000"/>
                </a:solidFill>
                <a:latin typeface="Courier New" pitchFamily="49" charset="0"/>
                <a:cs typeface="Courier New" pitchFamily="49" charset="0"/>
              </a:rPr>
              <a:t> return temp;</a:t>
            </a:r>
          </a:p>
        </p:txBody>
      </p:sp>
      <p:sp>
        <p:nvSpPr>
          <p:cNvPr id="72711" name="AutoShape 5"/>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Tree>
    <p:extLst>
      <p:ext uri="{BB962C8B-B14F-4D97-AF65-F5344CB8AC3E}">
        <p14:creationId xmlns:p14="http://schemas.microsoft.com/office/powerpoint/2010/main" val="3866427656"/>
      </p:ext>
    </p:extLst>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492709AF-CC63-463C-98E4-7BF92C9BB220}" type="slidenum">
              <a:rPr lang="ar-SA" sz="1400">
                <a:latin typeface="Comic Sans MS" pitchFamily="66" charset="0"/>
                <a:cs typeface="Arial" pitchFamily="34" charset="0"/>
              </a:rPr>
              <a:pPr algn="r" eaLnBrk="0" hangingPunct="0"/>
              <a:t>17</a:t>
            </a:fld>
            <a:endParaRPr lang="en-US" sz="1400">
              <a:latin typeface="Comic Sans MS" pitchFamily="66" charset="0"/>
              <a:cs typeface="Arial" pitchFamily="34" charset="0"/>
            </a:endParaRPr>
          </a:p>
        </p:txBody>
      </p:sp>
      <p:sp>
        <p:nvSpPr>
          <p:cNvPr id="74756" name="Rectangle 46"/>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7" name="Rectangle 47"/>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8" name="Rectangle 48"/>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59" name="Rectangle 45"/>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74760" name="Group 44"/>
          <p:cNvGrpSpPr>
            <a:grpSpLocks/>
          </p:cNvGrpSpPr>
          <p:nvPr/>
        </p:nvGrpSpPr>
        <p:grpSpPr bwMode="auto">
          <a:xfrm>
            <a:off x="838200" y="5575300"/>
            <a:ext cx="7391400" cy="762000"/>
            <a:chOff x="528" y="3312"/>
            <a:chExt cx="4656" cy="480"/>
          </a:xfrm>
        </p:grpSpPr>
        <p:sp>
          <p:nvSpPr>
            <p:cNvPr id="74761" name="AutoShape 42"/>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2" name="Text Box 43"/>
            <p:cNvSpPr txBox="1">
              <a:spLocks noChangeArrowheads="1"/>
            </p:cNvSpPr>
            <p:nvPr/>
          </p:nvSpPr>
          <p:spPr bwMode="auto">
            <a:xfrm>
              <a:off x="2208" y="3404"/>
              <a:ext cx="514" cy="288"/>
            </a:xfrm>
            <a:prstGeom prst="rect">
              <a:avLst/>
            </a:prstGeom>
            <a:noFill/>
            <a:ln w="9525">
              <a:noFill/>
              <a:miter lim="800000"/>
              <a:headEnd/>
              <a:tailEnd/>
            </a:ln>
          </p:spPr>
          <p:txBody>
            <a:bodyPr wrap="none">
              <a:spAutoFit/>
            </a:bodyPr>
            <a:lstStyle/>
            <a:p>
              <a:pPr algn="r" eaLnBrk="0" hangingPunct="0"/>
              <a:r>
                <a:rPr lang="en-US" sz="2400">
                  <a:solidFill>
                    <a:schemeClr val="bg1"/>
                  </a:solidFill>
                  <a:latin typeface="Comic Sans MS" pitchFamily="66" charset="0"/>
                </a:rPr>
                <a:t>time</a:t>
              </a:r>
            </a:p>
          </p:txBody>
        </p:sp>
      </p:grpSp>
      <p:sp>
        <p:nvSpPr>
          <p:cNvPr id="74763" name="Rectangle 3"/>
          <p:cNvSpPr>
            <a:spLocks noGrp="1" noChangeArrowheads="1"/>
          </p:cNvSpPr>
          <p:nvPr>
            <p:ph type="title" idx="4294967295"/>
          </p:nvPr>
        </p:nvSpPr>
        <p:spPr>
          <a:xfrm>
            <a:off x="685800" y="481013"/>
            <a:ext cx="7772400" cy="1143000"/>
          </a:xfrm>
        </p:spPr>
        <p:txBody>
          <a:bodyPr/>
          <a:lstStyle/>
          <a:p>
            <a:r>
              <a:rPr lang="en-US"/>
              <a:t>Not so good…</a:t>
            </a:r>
          </a:p>
        </p:txBody>
      </p:sp>
      <p:grpSp>
        <p:nvGrpSpPr>
          <p:cNvPr id="74764" name="Group 4"/>
          <p:cNvGrpSpPr>
            <a:grpSpLocks/>
          </p:cNvGrpSpPr>
          <p:nvPr/>
        </p:nvGrpSpPr>
        <p:grpSpPr bwMode="auto">
          <a:xfrm>
            <a:off x="762000" y="2928938"/>
            <a:ext cx="1447800" cy="1295400"/>
            <a:chOff x="864" y="1968"/>
            <a:chExt cx="912" cy="816"/>
          </a:xfrm>
        </p:grpSpPr>
        <p:sp>
          <p:nvSpPr>
            <p:cNvPr id="74765"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6"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7"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8"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69"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0"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1"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2"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3"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4"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5"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4776" name="Group 16"/>
          <p:cNvGrpSpPr>
            <a:grpSpLocks/>
          </p:cNvGrpSpPr>
          <p:nvPr/>
        </p:nvGrpSpPr>
        <p:grpSpPr bwMode="auto">
          <a:xfrm>
            <a:off x="838200" y="4391025"/>
            <a:ext cx="1447800" cy="1295400"/>
            <a:chOff x="2832" y="2064"/>
            <a:chExt cx="912" cy="816"/>
          </a:xfrm>
        </p:grpSpPr>
        <p:sp>
          <p:nvSpPr>
            <p:cNvPr id="74777" name="Freeform 17"/>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8" name="Freeform 18"/>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79" name="Freeform 19"/>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0" name="Freeform 20"/>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1" name="Freeform 21"/>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2" name="Freeform 22"/>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3" name="Freeform 23"/>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4" name="Freeform 24"/>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5" name="Freeform 25"/>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6" name="Freeform 26"/>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4787" name="Freeform 27"/>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4788" name="Text Box 28"/>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Value… 1</a:t>
            </a:r>
          </a:p>
        </p:txBody>
      </p:sp>
      <p:sp>
        <p:nvSpPr>
          <p:cNvPr id="74789" name="Text Box 29"/>
          <p:cNvSpPr txBox="1">
            <a:spLocks noChangeArrowheads="1"/>
          </p:cNvSpPr>
          <p:nvPr/>
        </p:nvSpPr>
        <p:spPr bwMode="auto">
          <a:xfrm>
            <a:off x="2960688" y="2973388"/>
            <a:ext cx="922337" cy="822325"/>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Comic Sans MS" pitchFamily="66" charset="0"/>
              </a:rPr>
              <a:t>read </a:t>
            </a:r>
          </a:p>
          <a:p>
            <a:pPr algn="ctr" eaLnBrk="0" hangingPunct="0"/>
            <a:r>
              <a:rPr lang="en-US" sz="2400">
                <a:solidFill>
                  <a:srgbClr val="FF0000"/>
                </a:solidFill>
                <a:latin typeface="Comic Sans MS" pitchFamily="66" charset="0"/>
              </a:rPr>
              <a:t>1</a:t>
            </a:r>
          </a:p>
        </p:txBody>
      </p:sp>
      <p:sp>
        <p:nvSpPr>
          <p:cNvPr id="74790" name="Text Box 30"/>
          <p:cNvSpPr txBox="1">
            <a:spLocks noChangeArrowheads="1"/>
          </p:cNvSpPr>
          <p:nvPr/>
        </p:nvSpPr>
        <p:spPr bwMode="auto">
          <a:xfrm>
            <a:off x="3065463" y="4557713"/>
            <a:ext cx="922337" cy="822325"/>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Comic Sans MS" pitchFamily="66" charset="0"/>
              </a:rPr>
              <a:t>read </a:t>
            </a:r>
          </a:p>
          <a:p>
            <a:pPr algn="ctr" eaLnBrk="0" hangingPunct="0"/>
            <a:r>
              <a:rPr lang="en-US" sz="2400">
                <a:solidFill>
                  <a:srgbClr val="0000FF"/>
                </a:solidFill>
                <a:latin typeface="Comic Sans MS" pitchFamily="66" charset="0"/>
              </a:rPr>
              <a:t>1</a:t>
            </a:r>
          </a:p>
        </p:txBody>
      </p:sp>
      <p:sp>
        <p:nvSpPr>
          <p:cNvPr id="74791" name="Text Box 31"/>
          <p:cNvSpPr txBox="1">
            <a:spLocks noChangeArrowheads="1"/>
          </p:cNvSpPr>
          <p:nvPr/>
        </p:nvSpPr>
        <p:spPr bwMode="auto">
          <a:xfrm>
            <a:off x="3884613" y="2973388"/>
            <a:ext cx="1023937" cy="822325"/>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Comic Sans MS" pitchFamily="66" charset="0"/>
              </a:rPr>
              <a:t>write </a:t>
            </a:r>
          </a:p>
          <a:p>
            <a:pPr algn="ctr" eaLnBrk="0" hangingPunct="0"/>
            <a:r>
              <a:rPr lang="en-US" sz="2400">
                <a:solidFill>
                  <a:srgbClr val="FF0000"/>
                </a:solidFill>
                <a:latin typeface="Comic Sans MS" pitchFamily="66" charset="0"/>
              </a:rPr>
              <a:t>2</a:t>
            </a:r>
          </a:p>
        </p:txBody>
      </p:sp>
      <p:sp>
        <p:nvSpPr>
          <p:cNvPr id="74792" name="Text Box 32"/>
          <p:cNvSpPr txBox="1">
            <a:spLocks noChangeArrowheads="1"/>
          </p:cNvSpPr>
          <p:nvPr/>
        </p:nvSpPr>
        <p:spPr bwMode="auto">
          <a:xfrm>
            <a:off x="5051425" y="2973388"/>
            <a:ext cx="922338" cy="822325"/>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Comic Sans MS" pitchFamily="66" charset="0"/>
              </a:rPr>
              <a:t>read </a:t>
            </a:r>
          </a:p>
          <a:p>
            <a:pPr algn="ctr" eaLnBrk="0" hangingPunct="0"/>
            <a:r>
              <a:rPr lang="en-US" sz="2400">
                <a:solidFill>
                  <a:srgbClr val="FF0000"/>
                </a:solidFill>
                <a:latin typeface="Comic Sans MS" pitchFamily="66" charset="0"/>
              </a:rPr>
              <a:t>2</a:t>
            </a:r>
          </a:p>
        </p:txBody>
      </p:sp>
      <p:sp>
        <p:nvSpPr>
          <p:cNvPr id="74793" name="Text Box 33"/>
          <p:cNvSpPr txBox="1">
            <a:spLocks noChangeArrowheads="1"/>
          </p:cNvSpPr>
          <p:nvPr/>
        </p:nvSpPr>
        <p:spPr bwMode="auto">
          <a:xfrm>
            <a:off x="6132513" y="2973388"/>
            <a:ext cx="1023937" cy="822325"/>
          </a:xfrm>
          <a:prstGeom prst="rect">
            <a:avLst/>
          </a:prstGeom>
          <a:noFill/>
          <a:ln w="9525">
            <a:noFill/>
            <a:miter lim="800000"/>
            <a:headEnd/>
            <a:tailEnd/>
          </a:ln>
        </p:spPr>
        <p:txBody>
          <a:bodyPr wrap="none">
            <a:spAutoFit/>
          </a:bodyPr>
          <a:lstStyle/>
          <a:p>
            <a:pPr algn="ctr" eaLnBrk="0" hangingPunct="0"/>
            <a:r>
              <a:rPr lang="en-US" sz="2400">
                <a:solidFill>
                  <a:srgbClr val="FF0000"/>
                </a:solidFill>
                <a:latin typeface="Comic Sans MS" pitchFamily="66" charset="0"/>
              </a:rPr>
              <a:t>write </a:t>
            </a:r>
          </a:p>
          <a:p>
            <a:pPr algn="ctr" eaLnBrk="0" hangingPunct="0"/>
            <a:r>
              <a:rPr lang="en-US" sz="2400">
                <a:solidFill>
                  <a:srgbClr val="FF0000"/>
                </a:solidFill>
                <a:latin typeface="Comic Sans MS" pitchFamily="66" charset="0"/>
              </a:rPr>
              <a:t>3</a:t>
            </a:r>
          </a:p>
        </p:txBody>
      </p:sp>
      <p:sp>
        <p:nvSpPr>
          <p:cNvPr id="74794" name="Text Box 34"/>
          <p:cNvSpPr txBox="1">
            <a:spLocks noChangeArrowheads="1"/>
          </p:cNvSpPr>
          <p:nvPr/>
        </p:nvSpPr>
        <p:spPr bwMode="auto">
          <a:xfrm>
            <a:off x="7340600" y="4557713"/>
            <a:ext cx="1023938" cy="822325"/>
          </a:xfrm>
          <a:prstGeom prst="rect">
            <a:avLst/>
          </a:prstGeom>
          <a:noFill/>
          <a:ln w="9525">
            <a:noFill/>
            <a:miter lim="800000"/>
            <a:headEnd/>
            <a:tailEnd/>
          </a:ln>
        </p:spPr>
        <p:txBody>
          <a:bodyPr wrap="none">
            <a:spAutoFit/>
          </a:bodyPr>
          <a:lstStyle/>
          <a:p>
            <a:pPr algn="ctr" eaLnBrk="0" hangingPunct="0"/>
            <a:r>
              <a:rPr lang="en-US" sz="2400">
                <a:solidFill>
                  <a:srgbClr val="0000FF"/>
                </a:solidFill>
                <a:latin typeface="Comic Sans MS" pitchFamily="66" charset="0"/>
              </a:rPr>
              <a:t>write </a:t>
            </a:r>
          </a:p>
          <a:p>
            <a:pPr algn="ctr" eaLnBrk="0" hangingPunct="0"/>
            <a:r>
              <a:rPr lang="en-US" sz="2400">
                <a:solidFill>
                  <a:srgbClr val="0000FF"/>
                </a:solidFill>
                <a:latin typeface="Comic Sans MS" pitchFamily="66" charset="0"/>
              </a:rPr>
              <a:t>2</a:t>
            </a:r>
          </a:p>
        </p:txBody>
      </p:sp>
      <p:sp>
        <p:nvSpPr>
          <p:cNvPr id="74795" name="Text Box 35"/>
          <p:cNvSpPr txBox="1">
            <a:spLocks noChangeArrowheads="1"/>
          </p:cNvSpPr>
          <p:nvPr/>
        </p:nvSpPr>
        <p:spPr bwMode="auto">
          <a:xfrm>
            <a:off x="4143375"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6" name="Text Box 36"/>
          <p:cNvSpPr txBox="1">
            <a:spLocks noChangeArrowheads="1"/>
          </p:cNvSpPr>
          <p:nvPr/>
        </p:nvSpPr>
        <p:spPr bwMode="auto">
          <a:xfrm>
            <a:off x="63246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3</a:t>
            </a:r>
          </a:p>
        </p:txBody>
      </p:sp>
      <p:sp>
        <p:nvSpPr>
          <p:cNvPr id="74797" name="Text Box 37"/>
          <p:cNvSpPr txBox="1">
            <a:spLocks noChangeArrowheads="1"/>
          </p:cNvSpPr>
          <p:nvPr/>
        </p:nvSpPr>
        <p:spPr bwMode="auto">
          <a:xfrm>
            <a:off x="7543800" y="1858963"/>
            <a:ext cx="428625" cy="579437"/>
          </a:xfrm>
          <a:prstGeom prst="rect">
            <a:avLst/>
          </a:prstGeom>
          <a:noFill/>
          <a:ln w="9525">
            <a:noFill/>
            <a:miter lim="800000"/>
            <a:headEnd/>
            <a:tailEnd/>
          </a:ln>
        </p:spPr>
        <p:txBody>
          <a:bodyPr wrap="none">
            <a:spAutoFit/>
          </a:bodyPr>
          <a:lstStyle/>
          <a:p>
            <a:pPr algn="r" eaLnBrk="0" hangingPunct="0"/>
            <a:r>
              <a:rPr lang="en-US" sz="3200" b="1">
                <a:latin typeface="Courier New" pitchFamily="49" charset="0"/>
              </a:rPr>
              <a:t>2</a:t>
            </a:r>
          </a:p>
        </p:txBody>
      </p:sp>
      <p:sp>
        <p:nvSpPr>
          <p:cNvPr id="74798" name="Line 38"/>
          <p:cNvSpPr>
            <a:spLocks noChangeShapeType="1"/>
          </p:cNvSpPr>
          <p:nvPr/>
        </p:nvSpPr>
        <p:spPr bwMode="auto">
          <a:xfrm>
            <a:off x="4343400" y="2495550"/>
            <a:ext cx="0" cy="533400"/>
          </a:xfrm>
          <a:prstGeom prst="line">
            <a:avLst/>
          </a:prstGeom>
          <a:noFill/>
          <a:ln w="38100">
            <a:solidFill>
              <a:schemeClr val="tx1"/>
            </a:solidFill>
            <a:prstDash val="dash"/>
            <a:round/>
            <a:headEnd/>
            <a:tailEnd/>
          </a:ln>
        </p:spPr>
        <p:txBody>
          <a:bodyPr wrap="none" anchor="ctr"/>
          <a:lstStyle/>
          <a:p>
            <a:endParaRPr lang="en-US"/>
          </a:p>
        </p:txBody>
      </p:sp>
      <p:sp>
        <p:nvSpPr>
          <p:cNvPr id="74799" name="Line 39"/>
          <p:cNvSpPr>
            <a:spLocks noChangeShapeType="1"/>
          </p:cNvSpPr>
          <p:nvPr/>
        </p:nvSpPr>
        <p:spPr bwMode="auto">
          <a:xfrm>
            <a:off x="6519863" y="2524125"/>
            <a:ext cx="0" cy="476250"/>
          </a:xfrm>
          <a:prstGeom prst="line">
            <a:avLst/>
          </a:prstGeom>
          <a:noFill/>
          <a:ln w="38100">
            <a:solidFill>
              <a:schemeClr val="tx1"/>
            </a:solidFill>
            <a:prstDash val="dash"/>
            <a:round/>
            <a:headEnd/>
            <a:tailEnd/>
          </a:ln>
        </p:spPr>
        <p:txBody>
          <a:bodyPr wrap="none" anchor="ctr"/>
          <a:lstStyle/>
          <a:p>
            <a:endParaRPr lang="en-US"/>
          </a:p>
        </p:txBody>
      </p:sp>
      <p:sp>
        <p:nvSpPr>
          <p:cNvPr id="74800" name="Line 40"/>
          <p:cNvSpPr>
            <a:spLocks noChangeShapeType="1"/>
          </p:cNvSpPr>
          <p:nvPr/>
        </p:nvSpPr>
        <p:spPr bwMode="auto">
          <a:xfrm>
            <a:off x="7772400" y="2524125"/>
            <a:ext cx="12700" cy="1989138"/>
          </a:xfrm>
          <a:prstGeom prst="line">
            <a:avLst/>
          </a:prstGeom>
          <a:noFill/>
          <a:ln w="38100">
            <a:solidFill>
              <a:schemeClr val="tx1"/>
            </a:solidFill>
            <a:prstDash val="dash"/>
            <a:round/>
            <a:headEnd/>
            <a:tailEnd/>
          </a:ln>
        </p:spPr>
        <p:txBody>
          <a:bodyPr wrap="none" anchor="ctr"/>
          <a:lstStyle/>
          <a:p>
            <a:endParaRPr lang="en-US"/>
          </a:p>
        </p:txBody>
      </p:sp>
    </p:spTree>
    <p:extLst>
      <p:ext uri="{BB962C8B-B14F-4D97-AF65-F5344CB8AC3E}">
        <p14:creationId xmlns:p14="http://schemas.microsoft.com/office/powerpoint/2010/main" val="31284987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0E87076-FE45-4CB1-9326-A0F862FC2923}" type="slidenum">
              <a:rPr lang="ar-SA" sz="1400">
                <a:latin typeface="Comic Sans MS" pitchFamily="66" charset="0"/>
                <a:cs typeface="Arial" pitchFamily="34" charset="0"/>
              </a:rPr>
              <a:pPr algn="r" eaLnBrk="0" hangingPunct="0"/>
              <a:t>18</a:t>
            </a:fld>
            <a:endParaRPr lang="en-US" sz="1400">
              <a:latin typeface="Comic Sans MS" pitchFamily="66" charset="0"/>
              <a:cs typeface="Arial" pitchFamily="34" charset="0"/>
            </a:endParaRPr>
          </a:p>
        </p:txBody>
      </p:sp>
      <p:sp>
        <p:nvSpPr>
          <p:cNvPr id="76804" name="Rectangle 2"/>
          <p:cNvSpPr>
            <a:spLocks noGrp="1" noChangeArrowheads="1"/>
          </p:cNvSpPr>
          <p:nvPr>
            <p:ph type="title" idx="4294967295"/>
          </p:nvPr>
        </p:nvSpPr>
        <p:spPr/>
        <p:txBody>
          <a:bodyPr/>
          <a:lstStyle/>
          <a:p>
            <a:r>
              <a:rPr lang="en-US"/>
              <a:t>Is this problem inherent?</a:t>
            </a:r>
          </a:p>
        </p:txBody>
      </p:sp>
      <p:grpSp>
        <p:nvGrpSpPr>
          <p:cNvPr id="76805" name="Group 3"/>
          <p:cNvGrpSpPr>
            <a:grpSpLocks/>
          </p:cNvGrpSpPr>
          <p:nvPr/>
        </p:nvGrpSpPr>
        <p:grpSpPr bwMode="auto">
          <a:xfrm>
            <a:off x="849313" y="2286000"/>
            <a:ext cx="1447800" cy="1295400"/>
            <a:chOff x="864" y="1968"/>
            <a:chExt cx="912" cy="816"/>
          </a:xfrm>
        </p:grpSpPr>
        <p:sp>
          <p:nvSpPr>
            <p:cNvPr id="76806" name="Freeform 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7" name="Freeform 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8" name="Freeform 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09" name="Freeform 7"/>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0" name="Freeform 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1" name="Freeform 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2" name="Freeform 1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3" name="Freeform 11"/>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4" name="Freeform 12"/>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5" name="Freeform 13"/>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6" name="Freeform 14"/>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76817" name="Group 15"/>
          <p:cNvGrpSpPr>
            <a:grpSpLocks/>
          </p:cNvGrpSpPr>
          <p:nvPr/>
        </p:nvGrpSpPr>
        <p:grpSpPr bwMode="auto">
          <a:xfrm flipH="1">
            <a:off x="6772275" y="2217738"/>
            <a:ext cx="1447800" cy="1295400"/>
            <a:chOff x="2832" y="2064"/>
            <a:chExt cx="912" cy="816"/>
          </a:xfrm>
        </p:grpSpPr>
        <p:sp>
          <p:nvSpPr>
            <p:cNvPr id="76818" name="Freeform 16"/>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19" name="Freeform 17"/>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0" name="Freeform 18"/>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1" name="Freeform 19"/>
            <p:cNvSpPr>
              <a:spLocks/>
            </p:cNvSpPr>
            <p:nvPr/>
          </p:nvSpPr>
          <p:spPr bwMode="auto">
            <a:xfrm>
              <a:off x="3168" y="2064"/>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2" name="Freeform 20"/>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3" name="Freeform 21"/>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4" name="Freeform 22"/>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5" name="Freeform 23"/>
            <p:cNvSpPr>
              <a:spLocks/>
            </p:cNvSpPr>
            <p:nvPr/>
          </p:nvSpPr>
          <p:spPr bwMode="auto">
            <a:xfrm>
              <a:off x="3168" y="2544"/>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6" name="Freeform 24"/>
            <p:cNvSpPr>
              <a:spLocks/>
            </p:cNvSpPr>
            <p:nvPr/>
          </p:nvSpPr>
          <p:spPr bwMode="auto">
            <a:xfrm>
              <a:off x="3024" y="2448"/>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7" name="Freeform 25"/>
            <p:cNvSpPr>
              <a:spLocks/>
            </p:cNvSpPr>
            <p:nvPr/>
          </p:nvSpPr>
          <p:spPr bwMode="auto">
            <a:xfrm>
              <a:off x="2928" y="2352"/>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76828" name="Freeform 26"/>
            <p:cNvSpPr>
              <a:spLocks/>
            </p:cNvSpPr>
            <p:nvPr/>
          </p:nvSpPr>
          <p:spPr bwMode="auto">
            <a:xfrm>
              <a:off x="2832"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76829" name="Freeform 27"/>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76830" name="Freeform 28"/>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chemeClr val="accent2"/>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
        <p:nvSpPr>
          <p:cNvPr id="565287" name="Text Box 39"/>
          <p:cNvSpPr txBox="1">
            <a:spLocks noChangeArrowheads="1"/>
          </p:cNvSpPr>
          <p:nvPr/>
        </p:nvSpPr>
        <p:spPr bwMode="auto">
          <a:xfrm>
            <a:off x="1597025" y="4314825"/>
            <a:ext cx="6303963" cy="946150"/>
          </a:xfrm>
          <a:prstGeom prst="rect">
            <a:avLst/>
          </a:prstGeom>
          <a:noFill/>
          <a:ln w="9525">
            <a:noFill/>
            <a:miter lim="800000"/>
            <a:headEnd/>
            <a:tailEnd/>
          </a:ln>
        </p:spPr>
        <p:txBody>
          <a:bodyPr>
            <a:spAutoFit/>
          </a:bodyPr>
          <a:lstStyle/>
          <a:p>
            <a:pPr algn="ctr" eaLnBrk="0" hangingPunct="0"/>
            <a:r>
              <a:rPr lang="en-US" sz="2800">
                <a:solidFill>
                  <a:srgbClr val="FF0000"/>
                </a:solidFill>
                <a:latin typeface="Comic Sans MS" pitchFamily="66" charset="0"/>
              </a:rPr>
              <a:t>If we could only glue reads and writes together… </a:t>
            </a:r>
          </a:p>
        </p:txBody>
      </p:sp>
      <p:sp>
        <p:nvSpPr>
          <p:cNvPr id="76832" name="Text Box 40"/>
          <p:cNvSpPr txBox="1">
            <a:spLocks noChangeArrowheads="1"/>
          </p:cNvSpPr>
          <p:nvPr/>
        </p:nvSpPr>
        <p:spPr bwMode="auto">
          <a:xfrm>
            <a:off x="2590800" y="2457450"/>
            <a:ext cx="725488" cy="396875"/>
          </a:xfrm>
          <a:prstGeom prst="rect">
            <a:avLst/>
          </a:prstGeom>
          <a:noFill/>
          <a:ln w="9525">
            <a:noFill/>
            <a:miter lim="800000"/>
            <a:headEnd/>
            <a:tailEnd/>
          </a:ln>
        </p:spPr>
        <p:txBody>
          <a:bodyPr wrap="none">
            <a:spAutoFit/>
          </a:bodyPr>
          <a:lstStyle/>
          <a:p>
            <a:pPr algn="r" eaLnBrk="0" hangingPunct="0"/>
            <a:r>
              <a:rPr lang="en-US" sz="2000">
                <a:solidFill>
                  <a:srgbClr val="FF0000"/>
                </a:solidFill>
                <a:latin typeface="Comic Sans MS" pitchFamily="66" charset="0"/>
              </a:rPr>
              <a:t>read</a:t>
            </a:r>
          </a:p>
        </p:txBody>
      </p:sp>
      <p:sp>
        <p:nvSpPr>
          <p:cNvPr id="76833" name="Text Box 41"/>
          <p:cNvSpPr txBox="1">
            <a:spLocks noChangeArrowheads="1"/>
          </p:cNvSpPr>
          <p:nvPr/>
        </p:nvSpPr>
        <p:spPr bwMode="auto">
          <a:xfrm>
            <a:off x="3086100" y="3584575"/>
            <a:ext cx="809625" cy="396875"/>
          </a:xfrm>
          <a:prstGeom prst="rect">
            <a:avLst/>
          </a:prstGeom>
          <a:noFill/>
          <a:ln w="9525">
            <a:noFill/>
            <a:miter lim="800000"/>
            <a:headEnd/>
            <a:tailEnd/>
          </a:ln>
        </p:spPr>
        <p:txBody>
          <a:bodyPr wrap="none">
            <a:spAutoFit/>
          </a:bodyPr>
          <a:lstStyle/>
          <a:p>
            <a:pPr algn="r" eaLnBrk="0" hangingPunct="0"/>
            <a:r>
              <a:rPr lang="en-US" sz="2000">
                <a:solidFill>
                  <a:srgbClr val="FF0000"/>
                </a:solidFill>
                <a:latin typeface="Comic Sans MS" pitchFamily="66" charset="0"/>
              </a:rPr>
              <a:t>write</a:t>
            </a:r>
          </a:p>
        </p:txBody>
      </p:sp>
      <p:sp>
        <p:nvSpPr>
          <p:cNvPr id="76834" name="Text Box 42"/>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Comic Sans MS" pitchFamily="66" charset="0"/>
              </a:rPr>
              <a:t>read</a:t>
            </a:r>
          </a:p>
        </p:txBody>
      </p:sp>
      <p:sp>
        <p:nvSpPr>
          <p:cNvPr id="76835" name="Text Box 43"/>
          <p:cNvSpPr txBox="1">
            <a:spLocks noChangeArrowheads="1"/>
          </p:cNvSpPr>
          <p:nvPr/>
        </p:nvSpPr>
        <p:spPr bwMode="auto">
          <a:xfrm>
            <a:off x="5280025" y="2135188"/>
            <a:ext cx="933450" cy="457200"/>
          </a:xfrm>
          <a:prstGeom prst="rect">
            <a:avLst/>
          </a:prstGeom>
          <a:noFill/>
          <a:ln w="9525">
            <a:noFill/>
            <a:miter lim="800000"/>
            <a:headEnd/>
            <a:tailEnd/>
          </a:ln>
        </p:spPr>
        <p:txBody>
          <a:bodyPr wrap="none">
            <a:spAutoFit/>
          </a:bodyPr>
          <a:lstStyle/>
          <a:p>
            <a:pPr algn="r" eaLnBrk="0" hangingPunct="0"/>
            <a:r>
              <a:rPr lang="en-US" sz="2400">
                <a:solidFill>
                  <a:srgbClr val="0000FF"/>
                </a:solidFill>
                <a:latin typeface="Comic Sans MS" pitchFamily="66" charset="0"/>
              </a:rPr>
              <a:t>write</a:t>
            </a:r>
          </a:p>
        </p:txBody>
      </p:sp>
      <p:sp>
        <p:nvSpPr>
          <p:cNvPr id="76836" name="AutoShape 36"/>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3399"/>
            </a:solidFill>
            <a:round/>
            <a:headEnd/>
            <a:tailEnd/>
          </a:ln>
          <a:effectLst/>
        </p:spPr>
        <p:txBody>
          <a:bodyPr anchor="ctr"/>
          <a:lstStyle/>
          <a:p>
            <a:pPr algn="ctr" eaLnBrk="0" hangingPunct="0"/>
            <a:r>
              <a:rPr lang="en-US" sz="4400" b="1">
                <a:solidFill>
                  <a:srgbClr val="FF3399"/>
                </a:solidFill>
                <a:latin typeface="Comic Sans MS" pitchFamily="66" charset="0"/>
              </a:rPr>
              <a:t>!!</a:t>
            </a:r>
          </a:p>
        </p:txBody>
      </p:sp>
      <p:sp>
        <p:nvSpPr>
          <p:cNvPr id="76837" name="AutoShape 37"/>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ffectLst/>
        </p:spPr>
        <p:txBody>
          <a:bodyPr anchor="ctr"/>
          <a:lstStyle/>
          <a:p>
            <a:pPr algn="ctr" eaLnBrk="0" hangingPunct="0"/>
            <a:r>
              <a:rPr lang="en-US" sz="4400" b="1">
                <a:solidFill>
                  <a:srgbClr val="0000FF"/>
                </a:solidFill>
                <a:latin typeface="Comic Sans MS" pitchFamily="66" charset="0"/>
              </a:rPr>
              <a:t>!!</a:t>
            </a:r>
          </a:p>
        </p:txBody>
      </p:sp>
    </p:spTree>
    <p:extLst>
      <p:ext uri="{BB962C8B-B14F-4D97-AF65-F5344CB8AC3E}">
        <p14:creationId xmlns:p14="http://schemas.microsoft.com/office/powerpoint/2010/main" val="327707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7E79AC6-720E-4260-B652-91BE3EE34556}" type="slidenum">
              <a:rPr lang="ar-SA" sz="1400">
                <a:latin typeface="Comic Sans MS" pitchFamily="66" charset="0"/>
                <a:cs typeface="Arial" pitchFamily="34" charset="0"/>
              </a:rPr>
              <a:pPr algn="r" eaLnBrk="0" hangingPunct="0"/>
              <a:t>19</a:t>
            </a:fld>
            <a:endParaRPr lang="en-US" sz="1400">
              <a:latin typeface="Comic Sans MS" pitchFamily="66" charset="0"/>
              <a:cs typeface="Arial" pitchFamily="34" charset="0"/>
            </a:endParaRPr>
          </a:p>
        </p:txBody>
      </p:sp>
      <p:sp>
        <p:nvSpPr>
          <p:cNvPr id="78852" name="Rectangle 2"/>
          <p:cNvSpPr>
            <a:spLocks noGrp="1" noChangeArrowheads="1"/>
          </p:cNvSpPr>
          <p:nvPr>
            <p:ph type="title" idx="4294967295"/>
          </p:nvPr>
        </p:nvSpPr>
        <p:spPr/>
        <p:txBody>
          <a:bodyPr/>
          <a:lstStyle/>
          <a:p>
            <a:r>
              <a:rPr lang="en-US"/>
              <a:t>Challenge</a:t>
            </a:r>
          </a:p>
        </p:txBody>
      </p:sp>
      <p:sp>
        <p:nvSpPr>
          <p:cNvPr id="78853" name="Text Box 3"/>
          <p:cNvSpPr txBox="1">
            <a:spLocks noChangeArrowheads="1"/>
          </p:cNvSpPr>
          <p:nvPr/>
        </p:nvSpPr>
        <p:spPr bwMode="auto">
          <a:xfrm>
            <a:off x="849313" y="2667000"/>
            <a:ext cx="7445375" cy="326866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public class</a:t>
            </a:r>
            <a:r>
              <a:rPr lang="en-US" sz="2400" b="1">
                <a:solidFill>
                  <a:srgbClr val="0000FF"/>
                </a:solidFill>
                <a:latin typeface="Lucida Console" pitchFamily="49" charset="0"/>
                <a:cs typeface="Courier New" pitchFamily="49" charset="0"/>
              </a:rPr>
              <a:t> Counter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private long</a:t>
            </a:r>
            <a:r>
              <a:rPr lang="en-US" sz="2400" b="1">
                <a:solidFill>
                  <a:srgbClr val="0000FF"/>
                </a:solidFill>
                <a:latin typeface="Lucida Console" pitchFamily="49" charset="0"/>
                <a:cs typeface="Courier New" pitchFamily="49" charset="0"/>
              </a:rPr>
              <a:t> value;</a:t>
            </a:r>
          </a:p>
          <a:p>
            <a:pPr>
              <a:lnSpc>
                <a:spcPct val="70000"/>
              </a:lnSpc>
              <a:spcBef>
                <a:spcPct val="30000"/>
              </a:spcBef>
            </a:pPr>
            <a:endParaRPr lang="en-US" sz="2400" b="1">
              <a:solidFill>
                <a:srgbClr val="0000FF"/>
              </a:solidFill>
              <a:latin typeface="Lucida Console" pitchFamily="49" charset="0"/>
              <a:cs typeface="Courier New" pitchFamily="49" charset="0"/>
            </a:endParaRP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long</a:t>
            </a:r>
            <a:r>
              <a:rPr lang="en-US" sz="2400" b="1">
                <a:solidFill>
                  <a:srgbClr val="0000FF"/>
                </a:solidFill>
                <a:latin typeface="Lucida Console" pitchFamily="49" charset="0"/>
                <a:cs typeface="Courier New" pitchFamily="49" charset="0"/>
              </a:rPr>
              <a:t> getAndIncrement() {</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a:t>
            </a:r>
            <a:r>
              <a:rPr lang="en-US" sz="2400" b="1">
                <a:solidFill>
                  <a:srgbClr val="0000FF"/>
                </a:solidFill>
                <a:latin typeface="Lucida Console" pitchFamily="49" charset="0"/>
                <a:cs typeface="Courier New" pitchFamily="49" charset="0"/>
              </a:rPr>
              <a:t> temp;</a:t>
            </a:r>
          </a:p>
          <a:p>
            <a:pPr>
              <a:lnSpc>
                <a:spcPct val="70000"/>
              </a:lnSpc>
              <a:spcBef>
                <a:spcPct val="30000"/>
              </a:spcBef>
            </a:pP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a:t>
            </a:r>
          </a:p>
        </p:txBody>
      </p:sp>
    </p:spTree>
    <p:extLst>
      <p:ext uri="{BB962C8B-B14F-4D97-AF65-F5344CB8AC3E}">
        <p14:creationId xmlns:p14="http://schemas.microsoft.com/office/powerpoint/2010/main" val="28236377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4EFC050-4C9B-4E5B-8DE1-86C9651CB6F0}" type="slidenum">
              <a:rPr lang="ar-SA" sz="1400">
                <a:latin typeface="Comic Sans MS" pitchFamily="66" charset="0"/>
                <a:cs typeface="Arial" pitchFamily="34" charset="0"/>
              </a:rPr>
              <a:pPr algn="r" eaLnBrk="0" hangingPunct="0"/>
              <a:t>2</a:t>
            </a:fld>
            <a:endParaRPr lang="en-US" sz="1400">
              <a:latin typeface="Comic Sans MS" pitchFamily="66" charset="0"/>
              <a:cs typeface="Arial" pitchFamily="34" charset="0"/>
            </a:endParaRPr>
          </a:p>
        </p:txBody>
      </p:sp>
      <p:sp>
        <p:nvSpPr>
          <p:cNvPr id="44036" name="Rectangle 2"/>
          <p:cNvSpPr>
            <a:spLocks noGrp="1" noChangeArrowheads="1"/>
          </p:cNvSpPr>
          <p:nvPr>
            <p:ph type="title" idx="4294967295"/>
          </p:nvPr>
        </p:nvSpPr>
        <p:spPr/>
        <p:txBody>
          <a:bodyPr/>
          <a:lstStyle/>
          <a:p>
            <a:r>
              <a:rPr lang="en-US" dirty="0" smtClean="0"/>
              <a:t>Concurrency idea</a:t>
            </a:r>
            <a:endParaRPr lang="en-US" dirty="0"/>
          </a:p>
        </p:txBody>
      </p:sp>
      <p:sp>
        <p:nvSpPr>
          <p:cNvPr id="44037" name="Rectangle 3"/>
          <p:cNvSpPr>
            <a:spLocks noGrp="1" noChangeArrowheads="1"/>
          </p:cNvSpPr>
          <p:nvPr>
            <p:ph type="body" idx="4294967295"/>
          </p:nvPr>
        </p:nvSpPr>
        <p:spPr/>
        <p:txBody>
          <a:bodyPr/>
          <a:lstStyle/>
          <a:p>
            <a:r>
              <a:rPr lang="en-US"/>
              <a:t>Challenge</a:t>
            </a:r>
          </a:p>
          <a:p>
            <a:pPr lvl="1"/>
            <a:r>
              <a:rPr lang="en-US"/>
              <a:t>Print primes from </a:t>
            </a:r>
            <a:r>
              <a:rPr lang="en-US">
                <a:solidFill>
                  <a:schemeClr val="tx1"/>
                </a:solidFill>
              </a:rPr>
              <a:t>1</a:t>
            </a:r>
            <a:r>
              <a:rPr lang="en-US"/>
              <a:t> to </a:t>
            </a:r>
            <a:r>
              <a:rPr lang="en-US">
                <a:solidFill>
                  <a:schemeClr val="tx1"/>
                </a:solidFill>
              </a:rPr>
              <a:t>10</a:t>
            </a:r>
            <a:r>
              <a:rPr lang="en-US" baseline="30000">
                <a:solidFill>
                  <a:schemeClr val="tx1"/>
                </a:solidFill>
              </a:rPr>
              <a:t>10</a:t>
            </a:r>
          </a:p>
          <a:p>
            <a:r>
              <a:rPr lang="en-US"/>
              <a:t>Given</a:t>
            </a:r>
          </a:p>
          <a:p>
            <a:pPr lvl="1"/>
            <a:r>
              <a:rPr lang="en-US"/>
              <a:t>Ten-processor multiprocessor</a:t>
            </a:r>
          </a:p>
          <a:p>
            <a:pPr lvl="1"/>
            <a:r>
              <a:rPr lang="en-US"/>
              <a:t>One thread per processor</a:t>
            </a:r>
          </a:p>
          <a:p>
            <a:r>
              <a:rPr lang="en-US"/>
              <a:t>Goal</a:t>
            </a:r>
          </a:p>
          <a:p>
            <a:pPr lvl="1"/>
            <a:r>
              <a:rPr lang="en-US"/>
              <a:t>Get ten-fold speedup (or close)</a:t>
            </a:r>
          </a:p>
        </p:txBody>
      </p:sp>
    </p:spTree>
    <p:extLst>
      <p:ext uri="{BB962C8B-B14F-4D97-AF65-F5344CB8AC3E}">
        <p14:creationId xmlns:p14="http://schemas.microsoft.com/office/powerpoint/2010/main" val="2549730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9BED9858-CB1F-4758-A1E4-BDAC0E79780E}" type="slidenum">
              <a:rPr lang="ar-SA" sz="1400">
                <a:latin typeface="Comic Sans MS" pitchFamily="66" charset="0"/>
                <a:cs typeface="Arial" pitchFamily="34" charset="0"/>
              </a:rPr>
              <a:pPr algn="r" eaLnBrk="0" hangingPunct="0"/>
              <a:t>20</a:t>
            </a:fld>
            <a:endParaRPr lang="en-US" sz="1400">
              <a:latin typeface="Comic Sans MS" pitchFamily="66" charset="0"/>
              <a:cs typeface="Arial" pitchFamily="34" charset="0"/>
            </a:endParaRPr>
          </a:p>
        </p:txBody>
      </p:sp>
      <p:sp>
        <p:nvSpPr>
          <p:cNvPr id="80900" name="Rectangle 2"/>
          <p:cNvSpPr>
            <a:spLocks noGrp="1" noChangeArrowheads="1"/>
          </p:cNvSpPr>
          <p:nvPr>
            <p:ph type="title" idx="4294967295"/>
          </p:nvPr>
        </p:nvSpPr>
        <p:spPr/>
        <p:txBody>
          <a:bodyPr/>
          <a:lstStyle/>
          <a:p>
            <a:r>
              <a:rPr lang="en-US"/>
              <a:t>Challenge</a:t>
            </a:r>
          </a:p>
        </p:txBody>
      </p:sp>
      <p:sp>
        <p:nvSpPr>
          <p:cNvPr id="80901" name="Text Box 3"/>
          <p:cNvSpPr txBox="1">
            <a:spLocks noChangeArrowheads="1"/>
          </p:cNvSpPr>
          <p:nvPr/>
        </p:nvSpPr>
        <p:spPr bwMode="auto">
          <a:xfrm>
            <a:off x="849313" y="2667000"/>
            <a:ext cx="7445375" cy="326866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public class Counter {</a:t>
            </a:r>
          </a:p>
          <a:p>
            <a:pPr>
              <a:lnSpc>
                <a:spcPct val="70000"/>
              </a:lnSpc>
              <a:spcBef>
                <a:spcPct val="30000"/>
              </a:spcBef>
            </a:pPr>
            <a:r>
              <a:rPr lang="en-US" sz="2400" b="1">
                <a:solidFill>
                  <a:schemeClr val="folHlink"/>
                </a:solidFill>
                <a:latin typeface="Lucida Console" pitchFamily="49" charset="0"/>
                <a:cs typeface="Courier New" pitchFamily="49" charset="0"/>
              </a:rPr>
              <a:t>  private long value;</a:t>
            </a:r>
          </a:p>
          <a:p>
            <a:pPr>
              <a:lnSpc>
                <a:spcPct val="70000"/>
              </a:lnSpc>
              <a:spcBef>
                <a:spcPct val="30000"/>
              </a:spcBef>
            </a:pPr>
            <a:endParaRPr lang="en-US" sz="2400" b="1">
              <a:solidFill>
                <a:schemeClr val="folHlink"/>
              </a:solidFill>
              <a:latin typeface="Lucida Console" pitchFamily="49" charset="0"/>
              <a:cs typeface="Courier New" pitchFamily="49" charset="0"/>
            </a:endParaRPr>
          </a:p>
          <a:p>
            <a:pPr>
              <a:lnSpc>
                <a:spcPct val="70000"/>
              </a:lnSpc>
              <a:spcBef>
                <a:spcPct val="30000"/>
              </a:spcBef>
            </a:pPr>
            <a:r>
              <a:rPr lang="en-US" sz="2400" b="1">
                <a:solidFill>
                  <a:schemeClr val="folHlink"/>
                </a:solidFill>
                <a:latin typeface="Lucida Console" pitchFamily="49" charset="0"/>
                <a:cs typeface="Courier New" pitchFamily="49" charset="0"/>
              </a:rPr>
              <a:t>  public long getAndIncrement() {</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return temp;</a:t>
            </a:r>
          </a:p>
          <a:p>
            <a:pPr>
              <a:lnSpc>
                <a:spcPct val="70000"/>
              </a:lnSpc>
              <a:spcBef>
                <a:spcPct val="30000"/>
              </a:spcBef>
            </a:pPr>
            <a:r>
              <a:rPr lang="en-US" sz="2400" b="1">
                <a:solidFill>
                  <a:schemeClr val="folHlink"/>
                </a:solidFill>
                <a:latin typeface="Lucida Console" pitchFamily="49" charset="0"/>
                <a:cs typeface="Courier New" pitchFamily="49" charset="0"/>
              </a:rPr>
              <a:t>  }</a:t>
            </a:r>
          </a:p>
          <a:p>
            <a:pPr>
              <a:lnSpc>
                <a:spcPct val="70000"/>
              </a:lnSpc>
              <a:spcBef>
                <a:spcPct val="30000"/>
              </a:spcBef>
            </a:pPr>
            <a:r>
              <a:rPr lang="en-US" sz="2400" b="1">
                <a:solidFill>
                  <a:schemeClr val="folHlink"/>
                </a:solidFill>
                <a:latin typeface="Lucida Console" pitchFamily="49" charset="0"/>
                <a:cs typeface="Courier New" pitchFamily="49" charset="0"/>
              </a:rPr>
              <a:t>}</a:t>
            </a:r>
          </a:p>
        </p:txBody>
      </p:sp>
      <p:sp>
        <p:nvSpPr>
          <p:cNvPr id="80902"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0903" name="Text Box 5"/>
          <p:cNvSpPr txBox="1">
            <a:spLocks noChangeArrowheads="1"/>
          </p:cNvSpPr>
          <p:nvPr/>
        </p:nvSpPr>
        <p:spPr bwMode="auto">
          <a:xfrm>
            <a:off x="4724400" y="5029200"/>
            <a:ext cx="41433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Make these steps </a:t>
            </a:r>
            <a:r>
              <a:rPr lang="en-US" sz="3200" b="1" i="1">
                <a:solidFill>
                  <a:srgbClr val="FF0000"/>
                </a:solidFill>
                <a:latin typeface="Comic Sans MS" pitchFamily="66" charset="0"/>
              </a:rPr>
              <a:t>atomic </a:t>
            </a:r>
            <a:r>
              <a:rPr lang="en-US" sz="3200" b="1">
                <a:solidFill>
                  <a:srgbClr val="FF0000"/>
                </a:solidFill>
                <a:latin typeface="Comic Sans MS" pitchFamily="66" charset="0"/>
              </a:rPr>
              <a:t>(indivisible)</a:t>
            </a:r>
          </a:p>
        </p:txBody>
      </p:sp>
    </p:spTree>
    <p:extLst>
      <p:ext uri="{BB962C8B-B14F-4D97-AF65-F5344CB8AC3E}">
        <p14:creationId xmlns:p14="http://schemas.microsoft.com/office/powerpoint/2010/main" val="40627698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11DFA735-65CF-4631-926A-2D36B0470F46}" type="slidenum">
              <a:rPr lang="ar-SA" sz="1400">
                <a:latin typeface="Comic Sans MS" pitchFamily="66" charset="0"/>
                <a:cs typeface="Arial" pitchFamily="34" charset="0"/>
              </a:rPr>
              <a:pPr algn="r" eaLnBrk="0" hangingPunct="0"/>
              <a:t>21</a:t>
            </a:fld>
            <a:endParaRPr lang="en-US" sz="1400">
              <a:latin typeface="Comic Sans MS" pitchFamily="66" charset="0"/>
              <a:cs typeface="Arial" pitchFamily="34" charset="0"/>
            </a:endParaRPr>
          </a:p>
        </p:txBody>
      </p:sp>
      <p:sp>
        <p:nvSpPr>
          <p:cNvPr id="82948" name="Rectangle 2"/>
          <p:cNvSpPr>
            <a:spLocks noGrp="1" noChangeArrowheads="1"/>
          </p:cNvSpPr>
          <p:nvPr>
            <p:ph type="title" idx="4294967295"/>
          </p:nvPr>
        </p:nvSpPr>
        <p:spPr/>
        <p:txBody>
          <a:bodyPr/>
          <a:lstStyle/>
          <a:p>
            <a:r>
              <a:rPr lang="en-US"/>
              <a:t>Hardware Solution</a:t>
            </a:r>
          </a:p>
        </p:txBody>
      </p:sp>
      <p:sp>
        <p:nvSpPr>
          <p:cNvPr id="82949" name="Text Box 3"/>
          <p:cNvSpPr txBox="1">
            <a:spLocks noChangeArrowheads="1"/>
          </p:cNvSpPr>
          <p:nvPr/>
        </p:nvSpPr>
        <p:spPr bwMode="auto">
          <a:xfrm>
            <a:off x="849313" y="2667000"/>
            <a:ext cx="7445375" cy="326866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public class Counter {</a:t>
            </a:r>
          </a:p>
          <a:p>
            <a:pPr>
              <a:lnSpc>
                <a:spcPct val="70000"/>
              </a:lnSpc>
              <a:spcBef>
                <a:spcPct val="30000"/>
              </a:spcBef>
            </a:pPr>
            <a:r>
              <a:rPr lang="en-US" sz="2400" b="1">
                <a:solidFill>
                  <a:schemeClr val="folHlink"/>
                </a:solidFill>
                <a:latin typeface="Lucida Console" pitchFamily="49" charset="0"/>
                <a:cs typeface="Courier New" pitchFamily="49" charset="0"/>
              </a:rPr>
              <a:t>  private long value;</a:t>
            </a:r>
          </a:p>
          <a:p>
            <a:pPr>
              <a:lnSpc>
                <a:spcPct val="70000"/>
              </a:lnSpc>
              <a:spcBef>
                <a:spcPct val="30000"/>
              </a:spcBef>
            </a:pPr>
            <a:endParaRPr lang="en-US" sz="2400" b="1">
              <a:solidFill>
                <a:schemeClr val="folHlink"/>
              </a:solidFill>
              <a:latin typeface="Lucida Console" pitchFamily="49" charset="0"/>
              <a:cs typeface="Courier New" pitchFamily="49" charset="0"/>
            </a:endParaRPr>
          </a:p>
          <a:p>
            <a:pPr>
              <a:lnSpc>
                <a:spcPct val="70000"/>
              </a:lnSpc>
              <a:spcBef>
                <a:spcPct val="30000"/>
              </a:spcBef>
            </a:pPr>
            <a:r>
              <a:rPr lang="en-US" sz="2400" b="1">
                <a:solidFill>
                  <a:schemeClr val="folHlink"/>
                </a:solidFill>
                <a:latin typeface="Lucida Console" pitchFamily="49" charset="0"/>
                <a:cs typeface="Courier New" pitchFamily="49" charset="0"/>
              </a:rPr>
              <a:t>  public long getAndIncrement() {</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return temp;</a:t>
            </a:r>
          </a:p>
          <a:p>
            <a:pPr>
              <a:lnSpc>
                <a:spcPct val="70000"/>
              </a:lnSpc>
              <a:spcBef>
                <a:spcPct val="30000"/>
              </a:spcBef>
            </a:pPr>
            <a:r>
              <a:rPr lang="en-US" sz="2400" b="1">
                <a:solidFill>
                  <a:schemeClr val="folHlink"/>
                </a:solidFill>
                <a:latin typeface="Lucida Console" pitchFamily="49" charset="0"/>
                <a:cs typeface="Courier New" pitchFamily="49" charset="0"/>
              </a:rPr>
              <a:t>  }</a:t>
            </a:r>
          </a:p>
          <a:p>
            <a:pPr>
              <a:lnSpc>
                <a:spcPct val="70000"/>
              </a:lnSpc>
              <a:spcBef>
                <a:spcPct val="30000"/>
              </a:spcBef>
            </a:pPr>
            <a:r>
              <a:rPr lang="en-US" sz="2400" b="1">
                <a:solidFill>
                  <a:schemeClr val="folHlink"/>
                </a:solidFill>
                <a:latin typeface="Lucida Console" pitchFamily="49" charset="0"/>
                <a:cs typeface="Courier New" pitchFamily="49" charset="0"/>
              </a:rPr>
              <a:t>}</a:t>
            </a:r>
          </a:p>
        </p:txBody>
      </p:sp>
      <p:sp>
        <p:nvSpPr>
          <p:cNvPr id="82950"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82951" name="Text Box 5"/>
          <p:cNvSpPr txBox="1">
            <a:spLocks noChangeArrowheads="1"/>
          </p:cNvSpPr>
          <p:nvPr/>
        </p:nvSpPr>
        <p:spPr bwMode="auto">
          <a:xfrm>
            <a:off x="4910138" y="5372100"/>
            <a:ext cx="4143375" cy="1066800"/>
          </a:xfrm>
          <a:prstGeom prst="rect">
            <a:avLst/>
          </a:prstGeom>
          <a:noFill/>
          <a:ln w="9525">
            <a:noFill/>
            <a:miter lim="800000"/>
            <a:headEnd/>
            <a:tailEnd/>
          </a:ln>
        </p:spPr>
        <p:txBody>
          <a:bodyPr>
            <a:spAutoFit/>
          </a:bodyPr>
          <a:lstStyle/>
          <a:p>
            <a:pPr algn="ctr" eaLnBrk="0" hangingPunct="0"/>
            <a:r>
              <a:rPr lang="en-US" sz="3200" b="1" dirty="0" err="1">
                <a:solidFill>
                  <a:srgbClr val="FF0000"/>
                </a:solidFill>
                <a:latin typeface="Comic Sans MS" pitchFamily="66" charset="0"/>
              </a:rPr>
              <a:t>ReadModifyWrite</a:t>
            </a:r>
            <a:r>
              <a:rPr lang="en-US" sz="3200" b="1" dirty="0">
                <a:solidFill>
                  <a:srgbClr val="FF0000"/>
                </a:solidFill>
                <a:latin typeface="Comic Sans MS" pitchFamily="66" charset="0"/>
              </a:rPr>
              <a:t>()</a:t>
            </a:r>
          </a:p>
          <a:p>
            <a:pPr algn="ctr" eaLnBrk="0" hangingPunct="0"/>
            <a:r>
              <a:rPr lang="en-US" sz="3200" b="1" dirty="0">
                <a:solidFill>
                  <a:srgbClr val="FF0000"/>
                </a:solidFill>
                <a:latin typeface="Comic Sans MS" pitchFamily="66" charset="0"/>
              </a:rPr>
              <a:t>instruction</a:t>
            </a:r>
          </a:p>
        </p:txBody>
      </p:sp>
      <p:grpSp>
        <p:nvGrpSpPr>
          <p:cNvPr id="82952" name="Group 6"/>
          <p:cNvGrpSpPr>
            <a:grpSpLocks/>
          </p:cNvGrpSpPr>
          <p:nvPr/>
        </p:nvGrpSpPr>
        <p:grpSpPr bwMode="auto">
          <a:xfrm>
            <a:off x="7294563" y="3970338"/>
            <a:ext cx="1447800" cy="1295400"/>
            <a:chOff x="864" y="1968"/>
            <a:chExt cx="912" cy="816"/>
          </a:xfrm>
        </p:grpSpPr>
        <p:sp>
          <p:nvSpPr>
            <p:cNvPr id="82953" name="Freeform 7"/>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4" name="Freeform 8"/>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5" name="Freeform 9"/>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6" name="Freeform 10"/>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7" name="Freeform 11"/>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8" name="Freeform 12"/>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59" name="Freeform 13"/>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0" name="Freeform 14"/>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1" name="Freeform 15"/>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2" name="Freeform 16"/>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82963" name="Freeform 17"/>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Tree>
    <p:extLst>
      <p:ext uri="{BB962C8B-B14F-4D97-AF65-F5344CB8AC3E}">
        <p14:creationId xmlns:p14="http://schemas.microsoft.com/office/powerpoint/2010/main" val="29243269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CF224A4-2518-41A9-BDE6-4E76C0A7920E}" type="slidenum">
              <a:rPr lang="ar-SA" sz="1400">
                <a:latin typeface="Comic Sans MS" pitchFamily="66" charset="0"/>
                <a:cs typeface="Arial" pitchFamily="34" charset="0"/>
              </a:rPr>
              <a:pPr algn="r" eaLnBrk="0" hangingPunct="0"/>
              <a:t>22</a:t>
            </a:fld>
            <a:endParaRPr lang="en-US" sz="1400">
              <a:latin typeface="Comic Sans MS" pitchFamily="66" charset="0"/>
              <a:cs typeface="Arial" pitchFamily="34" charset="0"/>
            </a:endParaRPr>
          </a:p>
        </p:txBody>
      </p:sp>
      <p:sp>
        <p:nvSpPr>
          <p:cNvPr id="84996" name="Rectangle 2"/>
          <p:cNvSpPr>
            <a:spLocks noGrp="1" noChangeArrowheads="1"/>
          </p:cNvSpPr>
          <p:nvPr>
            <p:ph type="title" idx="4294967295"/>
          </p:nvPr>
        </p:nvSpPr>
        <p:spPr/>
        <p:txBody>
          <a:bodyPr/>
          <a:lstStyle/>
          <a:p>
            <a:r>
              <a:rPr lang="en-US"/>
              <a:t>An Aside: Java™</a:t>
            </a:r>
          </a:p>
        </p:txBody>
      </p:sp>
      <p:sp>
        <p:nvSpPr>
          <p:cNvPr id="84997" name="Text Box 3"/>
          <p:cNvSpPr txBox="1">
            <a:spLocks noChangeArrowheads="1"/>
          </p:cNvSpPr>
          <p:nvPr/>
        </p:nvSpPr>
        <p:spPr bwMode="auto">
          <a:xfrm>
            <a:off x="849313" y="2209800"/>
            <a:ext cx="7445375" cy="39989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public class</a:t>
            </a:r>
            <a:r>
              <a:rPr lang="en-US" sz="2400" b="1">
                <a:solidFill>
                  <a:srgbClr val="0000FF"/>
                </a:solidFill>
                <a:latin typeface="Lucida Console" pitchFamily="49" charset="0"/>
                <a:cs typeface="Courier New" pitchFamily="49" charset="0"/>
              </a:rPr>
              <a:t> Counter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private long</a:t>
            </a:r>
            <a:r>
              <a:rPr lang="en-US" sz="2400" b="1">
                <a:solidFill>
                  <a:srgbClr val="0000FF"/>
                </a:solidFill>
                <a:latin typeface="Lucida Console" pitchFamily="49" charset="0"/>
                <a:cs typeface="Courier New" pitchFamily="49" charset="0"/>
              </a:rPr>
              <a:t> value;</a:t>
            </a:r>
          </a:p>
          <a:p>
            <a:pPr>
              <a:lnSpc>
                <a:spcPct val="70000"/>
              </a:lnSpc>
              <a:spcBef>
                <a:spcPct val="30000"/>
              </a:spcBef>
            </a:pPr>
            <a:endParaRPr lang="en-US" sz="2400" b="1">
              <a:solidFill>
                <a:srgbClr val="0000FF"/>
              </a:solidFill>
              <a:latin typeface="Lucida Console" pitchFamily="49" charset="0"/>
              <a:cs typeface="Courier New" pitchFamily="49" charset="0"/>
            </a:endParaRP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public long</a:t>
            </a:r>
            <a:r>
              <a:rPr lang="en-US" sz="2400" b="1">
                <a:solidFill>
                  <a:srgbClr val="0000FF"/>
                </a:solidFill>
                <a:latin typeface="Lucida Console" pitchFamily="49" charset="0"/>
                <a:cs typeface="Courier New" pitchFamily="49" charset="0"/>
              </a:rPr>
              <a:t> getAndIncrement()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synchronized</a:t>
            </a: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return</a:t>
            </a:r>
            <a:r>
              <a:rPr lang="en-US" sz="2400" b="1">
                <a:solidFill>
                  <a:srgbClr val="0000FF"/>
                </a:solidFill>
                <a:latin typeface="Lucida Console" pitchFamily="49" charset="0"/>
                <a:cs typeface="Courier New" pitchFamily="49" charset="0"/>
              </a:rPr>
              <a:t> temp;</a:t>
            </a:r>
          </a:p>
          <a:p>
            <a:pPr>
              <a:lnSpc>
                <a:spcPct val="70000"/>
              </a:lnSpc>
              <a:spcBef>
                <a:spcPct val="30000"/>
              </a:spcBef>
            </a:pPr>
            <a:r>
              <a:rPr lang="en-US" sz="2400" b="1">
                <a:solidFill>
                  <a:srgbClr val="0000FF"/>
                </a:solidFill>
                <a:latin typeface="Lucida Console" pitchFamily="49" charset="0"/>
                <a:cs typeface="Courier New" pitchFamily="49" charset="0"/>
              </a:rPr>
              <a:t>  }</a:t>
            </a:r>
          </a:p>
          <a:p>
            <a:pPr>
              <a:lnSpc>
                <a:spcPct val="70000"/>
              </a:lnSpc>
              <a:spcBef>
                <a:spcPct val="30000"/>
              </a:spcBef>
            </a:pPr>
            <a:r>
              <a:rPr lang="en-US" sz="2400" b="1">
                <a:solidFill>
                  <a:srgbClr val="0000FF"/>
                </a:solidFill>
                <a:latin typeface="Lucida Console" pitchFamily="49" charset="0"/>
                <a:cs typeface="Courier New" pitchFamily="49" charset="0"/>
              </a:rPr>
              <a:t>}</a:t>
            </a:r>
          </a:p>
        </p:txBody>
      </p:sp>
    </p:spTree>
    <p:extLst>
      <p:ext uri="{BB962C8B-B14F-4D97-AF65-F5344CB8AC3E}">
        <p14:creationId xmlns:p14="http://schemas.microsoft.com/office/powerpoint/2010/main" val="37467747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50345D-D8E6-43A2-8FB9-33DECDB21788}" type="slidenum">
              <a:rPr lang="ar-SA" sz="1400">
                <a:latin typeface="Comic Sans MS" pitchFamily="66" charset="0"/>
                <a:cs typeface="Arial" pitchFamily="34" charset="0"/>
              </a:rPr>
              <a:pPr algn="r" eaLnBrk="0" hangingPunct="0"/>
              <a:t>23</a:t>
            </a:fld>
            <a:endParaRPr lang="en-US" sz="1400">
              <a:latin typeface="Comic Sans MS" pitchFamily="66" charset="0"/>
              <a:cs typeface="Arial" pitchFamily="34" charset="0"/>
            </a:endParaRPr>
          </a:p>
        </p:txBody>
      </p:sp>
      <p:sp>
        <p:nvSpPr>
          <p:cNvPr id="87044" name="Rectangle 2"/>
          <p:cNvSpPr>
            <a:spLocks noGrp="1" noChangeArrowheads="1"/>
          </p:cNvSpPr>
          <p:nvPr>
            <p:ph type="title" idx="4294967295"/>
          </p:nvPr>
        </p:nvSpPr>
        <p:spPr/>
        <p:txBody>
          <a:bodyPr/>
          <a:lstStyle/>
          <a:p>
            <a:r>
              <a:rPr lang="en-US"/>
              <a:t>An Aside: Java™</a:t>
            </a:r>
          </a:p>
        </p:txBody>
      </p:sp>
      <p:sp>
        <p:nvSpPr>
          <p:cNvPr id="87045" name="Text Box 3"/>
          <p:cNvSpPr txBox="1">
            <a:spLocks noChangeArrowheads="1"/>
          </p:cNvSpPr>
          <p:nvPr/>
        </p:nvSpPr>
        <p:spPr bwMode="auto">
          <a:xfrm>
            <a:off x="849313" y="2209800"/>
            <a:ext cx="7445375" cy="39989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public class Counter {</a:t>
            </a:r>
          </a:p>
          <a:p>
            <a:pPr>
              <a:lnSpc>
                <a:spcPct val="70000"/>
              </a:lnSpc>
              <a:spcBef>
                <a:spcPct val="30000"/>
              </a:spcBef>
            </a:pPr>
            <a:r>
              <a:rPr lang="en-US" sz="2400" b="1">
                <a:solidFill>
                  <a:schemeClr val="folHlink"/>
                </a:solidFill>
                <a:latin typeface="Lucida Console" pitchFamily="49" charset="0"/>
                <a:cs typeface="Courier New" pitchFamily="49" charset="0"/>
              </a:rPr>
              <a:t>  private long value;</a:t>
            </a:r>
          </a:p>
          <a:p>
            <a:pPr>
              <a:lnSpc>
                <a:spcPct val="70000"/>
              </a:lnSpc>
              <a:spcBef>
                <a:spcPct val="30000"/>
              </a:spcBef>
            </a:pPr>
            <a:endParaRPr lang="en-US" sz="2400" b="1">
              <a:solidFill>
                <a:schemeClr val="folHlink"/>
              </a:solidFill>
              <a:latin typeface="Lucida Console" pitchFamily="49" charset="0"/>
              <a:cs typeface="Courier New" pitchFamily="49" charset="0"/>
            </a:endParaRPr>
          </a:p>
          <a:p>
            <a:pPr>
              <a:lnSpc>
                <a:spcPct val="70000"/>
              </a:lnSpc>
              <a:spcBef>
                <a:spcPct val="30000"/>
              </a:spcBef>
            </a:pPr>
            <a:r>
              <a:rPr lang="en-US" sz="2400" b="1">
                <a:solidFill>
                  <a:schemeClr val="folHlink"/>
                </a:solidFill>
                <a:latin typeface="Lucida Console" pitchFamily="49" charset="0"/>
                <a:cs typeface="Courier New" pitchFamily="49" charset="0"/>
              </a:rPr>
              <a:t>  public long getAndIncrement() {</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synchronized</a:t>
            </a: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rgbClr val="33CC33"/>
                </a:solidFill>
                <a:latin typeface="Lucida Console" pitchFamily="49" charset="0"/>
                <a:cs typeface="Courier New" pitchFamily="49" charset="0"/>
              </a:rPr>
              <a:t>}</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return temp;</a:t>
            </a:r>
          </a:p>
          <a:p>
            <a:pPr>
              <a:lnSpc>
                <a:spcPct val="70000"/>
              </a:lnSpc>
              <a:spcBef>
                <a:spcPct val="30000"/>
              </a:spcBef>
            </a:pPr>
            <a:r>
              <a:rPr lang="en-US" sz="2400" b="1">
                <a:solidFill>
                  <a:schemeClr val="folHlink"/>
                </a:solidFill>
                <a:latin typeface="Lucida Console" pitchFamily="49" charset="0"/>
                <a:cs typeface="Courier New" pitchFamily="49" charset="0"/>
              </a:rPr>
              <a:t>  }</a:t>
            </a:r>
          </a:p>
          <a:p>
            <a:pPr>
              <a:lnSpc>
                <a:spcPct val="70000"/>
              </a:lnSpc>
              <a:spcBef>
                <a:spcPct val="30000"/>
              </a:spcBef>
            </a:pPr>
            <a:r>
              <a:rPr lang="en-US" sz="2400" b="1">
                <a:solidFill>
                  <a:schemeClr val="folHlink"/>
                </a:solidFill>
                <a:latin typeface="Lucida Console" pitchFamily="49" charset="0"/>
                <a:cs typeface="Courier New" pitchFamily="49" charset="0"/>
              </a:rPr>
              <a:t>}</a:t>
            </a:r>
          </a:p>
        </p:txBody>
      </p:sp>
      <p:sp>
        <p:nvSpPr>
          <p:cNvPr id="87046" name="Text Box 6"/>
          <p:cNvSpPr txBox="1">
            <a:spLocks noChangeArrowheads="1"/>
          </p:cNvSpPr>
          <p:nvPr/>
        </p:nvSpPr>
        <p:spPr bwMode="auto">
          <a:xfrm>
            <a:off x="5283200" y="5410200"/>
            <a:ext cx="3468688" cy="519113"/>
          </a:xfrm>
          <a:prstGeom prst="rect">
            <a:avLst/>
          </a:prstGeom>
          <a:noFill/>
          <a:ln w="9525">
            <a:noFill/>
            <a:miter lim="800000"/>
            <a:headEnd/>
            <a:tailEnd/>
          </a:ln>
        </p:spPr>
        <p:txBody>
          <a:bodyPr wrap="none">
            <a:spAutoFit/>
          </a:bodyPr>
          <a:lstStyle/>
          <a:p>
            <a:pPr algn="r" eaLnBrk="0" hangingPunct="0"/>
            <a:r>
              <a:rPr lang="en-US" sz="2800" b="1">
                <a:solidFill>
                  <a:srgbClr val="FF0000"/>
                </a:solidFill>
                <a:latin typeface="Comic Sans MS" pitchFamily="66" charset="0"/>
              </a:rPr>
              <a:t>Synchronized block</a:t>
            </a:r>
          </a:p>
        </p:txBody>
      </p:sp>
      <p:sp>
        <p:nvSpPr>
          <p:cNvPr id="87047" name="AutoShape 7"/>
          <p:cNvSpPr>
            <a:spLocks noChangeArrowheads="1"/>
          </p:cNvSpPr>
          <p:nvPr/>
        </p:nvSpPr>
        <p:spPr bwMode="auto">
          <a:xfrm>
            <a:off x="1066800" y="3657600"/>
            <a:ext cx="4343400" cy="1524000"/>
          </a:xfrm>
          <a:prstGeom prst="wedgeRoundRectCallout">
            <a:avLst>
              <a:gd name="adj1" fmla="val 92875"/>
              <a:gd name="adj2" fmla="val 63023"/>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Tree>
    <p:extLst>
      <p:ext uri="{BB962C8B-B14F-4D97-AF65-F5344CB8AC3E}">
        <p14:creationId xmlns:p14="http://schemas.microsoft.com/office/powerpoint/2010/main" val="1217610443"/>
      </p:ext>
    </p:extLst>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F42BB59-7ED6-44D0-A8F2-8BC431815D0C}" type="slidenum">
              <a:rPr lang="ar-SA" sz="1400">
                <a:latin typeface="Comic Sans MS" pitchFamily="66" charset="0"/>
                <a:cs typeface="Arial" pitchFamily="34" charset="0"/>
              </a:rPr>
              <a:pPr algn="r" eaLnBrk="0" hangingPunct="0"/>
              <a:t>24</a:t>
            </a:fld>
            <a:endParaRPr lang="en-US" sz="1400">
              <a:latin typeface="Comic Sans MS" pitchFamily="66" charset="0"/>
              <a:cs typeface="Arial" pitchFamily="34" charset="0"/>
            </a:endParaRPr>
          </a:p>
        </p:txBody>
      </p:sp>
      <p:sp>
        <p:nvSpPr>
          <p:cNvPr id="89092" name="Rectangle 2"/>
          <p:cNvSpPr>
            <a:spLocks noGrp="1" noChangeArrowheads="1"/>
          </p:cNvSpPr>
          <p:nvPr>
            <p:ph type="title" idx="4294967295"/>
          </p:nvPr>
        </p:nvSpPr>
        <p:spPr/>
        <p:txBody>
          <a:bodyPr/>
          <a:lstStyle/>
          <a:p>
            <a:r>
              <a:rPr lang="en-US"/>
              <a:t>An Aside: Java™</a:t>
            </a:r>
          </a:p>
        </p:txBody>
      </p:sp>
      <p:sp>
        <p:nvSpPr>
          <p:cNvPr id="89093" name="Text Box 3"/>
          <p:cNvSpPr txBox="1">
            <a:spLocks noChangeArrowheads="1"/>
          </p:cNvSpPr>
          <p:nvPr/>
        </p:nvSpPr>
        <p:spPr bwMode="auto">
          <a:xfrm>
            <a:off x="849313" y="2209800"/>
            <a:ext cx="7445375" cy="3998913"/>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chemeClr val="folHlink"/>
                </a:solidFill>
                <a:latin typeface="Lucida Console" pitchFamily="49" charset="0"/>
                <a:cs typeface="Courier New" pitchFamily="49" charset="0"/>
              </a:rPr>
              <a:t>public class Counter {</a:t>
            </a:r>
          </a:p>
          <a:p>
            <a:pPr>
              <a:lnSpc>
                <a:spcPct val="70000"/>
              </a:lnSpc>
              <a:spcBef>
                <a:spcPct val="30000"/>
              </a:spcBef>
            </a:pPr>
            <a:r>
              <a:rPr lang="en-US" sz="2400" b="1">
                <a:solidFill>
                  <a:schemeClr val="folHlink"/>
                </a:solidFill>
                <a:latin typeface="Lucida Console" pitchFamily="49" charset="0"/>
                <a:cs typeface="Courier New" pitchFamily="49" charset="0"/>
              </a:rPr>
              <a:t>  private long value;</a:t>
            </a:r>
          </a:p>
          <a:p>
            <a:pPr>
              <a:lnSpc>
                <a:spcPct val="70000"/>
              </a:lnSpc>
              <a:spcBef>
                <a:spcPct val="30000"/>
              </a:spcBef>
            </a:pPr>
            <a:endParaRPr lang="en-US" sz="2400" b="1">
              <a:solidFill>
                <a:schemeClr val="folHlink"/>
              </a:solidFill>
              <a:latin typeface="Lucida Console" pitchFamily="49" charset="0"/>
              <a:cs typeface="Courier New" pitchFamily="49" charset="0"/>
            </a:endParaRPr>
          </a:p>
          <a:p>
            <a:pPr>
              <a:lnSpc>
                <a:spcPct val="70000"/>
              </a:lnSpc>
              <a:spcBef>
                <a:spcPct val="30000"/>
              </a:spcBef>
            </a:pPr>
            <a:r>
              <a:rPr lang="en-US" sz="2400" b="1">
                <a:solidFill>
                  <a:schemeClr val="folHlink"/>
                </a:solidFill>
                <a:latin typeface="Lucida Console" pitchFamily="49" charset="0"/>
                <a:cs typeface="Courier New" pitchFamily="49" charset="0"/>
              </a:rPr>
              <a:t>  public long getAndIncrement() {</a:t>
            </a:r>
          </a:p>
          <a:p>
            <a:pPr>
              <a:lnSpc>
                <a:spcPct val="70000"/>
              </a:lnSpc>
              <a:spcBef>
                <a:spcPct val="30000"/>
              </a:spcBef>
            </a:pPr>
            <a:r>
              <a:rPr lang="en-US" sz="2400" b="1">
                <a:solidFill>
                  <a:schemeClr val="folHlink"/>
                </a:solidFill>
                <a:latin typeface="Lucida Console" pitchFamily="49" charset="0"/>
                <a:cs typeface="Courier New" pitchFamily="49" charset="0"/>
              </a:rPr>
              <a:t>    synchronized {</a:t>
            </a:r>
          </a:p>
          <a:p>
            <a:pPr>
              <a:lnSpc>
                <a:spcPct val="70000"/>
              </a:lnSpc>
              <a:spcBef>
                <a:spcPct val="30000"/>
              </a:spcBef>
            </a:pPr>
            <a:r>
              <a:rPr lang="en-US" sz="2400" b="1">
                <a:solidFill>
                  <a:srgbClr val="0000FF"/>
                </a:solidFill>
                <a:latin typeface="Lucida Console" pitchFamily="49" charset="0"/>
                <a:cs typeface="Courier New" pitchFamily="49" charset="0"/>
              </a:rPr>
              <a:t>      temp  = value;</a:t>
            </a:r>
          </a:p>
          <a:p>
            <a:pPr>
              <a:lnSpc>
                <a:spcPct val="70000"/>
              </a:lnSpc>
              <a:spcBef>
                <a:spcPct val="30000"/>
              </a:spcBef>
            </a:pPr>
            <a:r>
              <a:rPr lang="en-US" sz="2400" b="1">
                <a:solidFill>
                  <a:srgbClr val="0000FF"/>
                </a:solidFill>
                <a:latin typeface="Lucida Console" pitchFamily="49" charset="0"/>
                <a:cs typeface="Courier New" pitchFamily="49" charset="0"/>
              </a:rPr>
              <a:t>      value = temp + 1;</a:t>
            </a:r>
          </a:p>
          <a:p>
            <a:pPr>
              <a:lnSpc>
                <a:spcPct val="70000"/>
              </a:lnSpc>
              <a:spcBef>
                <a:spcPct val="30000"/>
              </a:spcBef>
            </a:pPr>
            <a:r>
              <a:rPr lang="en-US" sz="2400" b="1">
                <a:solidFill>
                  <a:srgbClr val="0000FF"/>
                </a:solidFill>
                <a:latin typeface="Lucida Console" pitchFamily="49" charset="0"/>
                <a:cs typeface="Courier New" pitchFamily="49" charset="0"/>
              </a:rPr>
              <a:t>      </a:t>
            </a:r>
            <a:r>
              <a:rPr lang="en-US" sz="2400" b="1">
                <a:solidFill>
                  <a:schemeClr val="folHlink"/>
                </a:solidFill>
                <a:latin typeface="Lucida Console" pitchFamily="49" charset="0"/>
                <a:cs typeface="Courier New" pitchFamily="49" charset="0"/>
              </a:rPr>
              <a:t>}</a:t>
            </a:r>
          </a:p>
          <a:p>
            <a:pPr>
              <a:lnSpc>
                <a:spcPct val="70000"/>
              </a:lnSpc>
              <a:spcBef>
                <a:spcPct val="30000"/>
              </a:spcBef>
            </a:pPr>
            <a:r>
              <a:rPr lang="en-US" sz="2400" b="1">
                <a:solidFill>
                  <a:schemeClr val="folHlink"/>
                </a:solidFill>
                <a:latin typeface="Lucida Console" pitchFamily="49" charset="0"/>
                <a:cs typeface="Courier New" pitchFamily="49" charset="0"/>
              </a:rPr>
              <a:t>    return temp;</a:t>
            </a:r>
          </a:p>
          <a:p>
            <a:pPr>
              <a:lnSpc>
                <a:spcPct val="70000"/>
              </a:lnSpc>
              <a:spcBef>
                <a:spcPct val="30000"/>
              </a:spcBef>
            </a:pPr>
            <a:r>
              <a:rPr lang="en-US" sz="2400" b="1">
                <a:solidFill>
                  <a:schemeClr val="folHlink"/>
                </a:solidFill>
                <a:latin typeface="Lucida Console" pitchFamily="49" charset="0"/>
                <a:cs typeface="Courier New" pitchFamily="49" charset="0"/>
              </a:rPr>
              <a:t>  }</a:t>
            </a:r>
          </a:p>
          <a:p>
            <a:pPr>
              <a:lnSpc>
                <a:spcPct val="70000"/>
              </a:lnSpc>
              <a:spcBef>
                <a:spcPct val="30000"/>
              </a:spcBef>
            </a:pPr>
            <a:r>
              <a:rPr lang="en-US" sz="2400" b="1">
                <a:solidFill>
                  <a:schemeClr val="folHlink"/>
                </a:solidFill>
                <a:latin typeface="Lucida Console" pitchFamily="49" charset="0"/>
                <a:cs typeface="Courier New" pitchFamily="49" charset="0"/>
              </a:rPr>
              <a:t>}</a:t>
            </a:r>
          </a:p>
        </p:txBody>
      </p:sp>
      <p:sp>
        <p:nvSpPr>
          <p:cNvPr id="89094" name="AutoShape 4"/>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p:spPr>
        <p:txBody>
          <a:bodyPr anchor="ctr"/>
          <a:lstStyle/>
          <a:p>
            <a:pPr algn="ctr" eaLnBrk="0" hangingPunct="0"/>
            <a:endParaRPr lang="en-US" sz="4000">
              <a:solidFill>
                <a:srgbClr val="0000FF"/>
              </a:solidFill>
              <a:latin typeface="Comic Sans MS" pitchFamily="66" charset="0"/>
            </a:endParaRPr>
          </a:p>
        </p:txBody>
      </p:sp>
      <p:sp>
        <p:nvSpPr>
          <p:cNvPr id="89095" name="Text Box 5"/>
          <p:cNvSpPr txBox="1">
            <a:spLocks noChangeArrowheads="1"/>
          </p:cNvSpPr>
          <p:nvPr/>
        </p:nvSpPr>
        <p:spPr bwMode="auto">
          <a:xfrm>
            <a:off x="5237163" y="2971800"/>
            <a:ext cx="3024187" cy="519113"/>
          </a:xfrm>
          <a:prstGeom prst="rect">
            <a:avLst/>
          </a:prstGeom>
          <a:noFill/>
          <a:ln w="9525">
            <a:noFill/>
            <a:miter lim="800000"/>
            <a:headEnd/>
            <a:tailEnd/>
          </a:ln>
        </p:spPr>
        <p:txBody>
          <a:bodyPr wrap="none">
            <a:spAutoFit/>
          </a:bodyPr>
          <a:lstStyle/>
          <a:p>
            <a:pPr algn="r" eaLnBrk="0" hangingPunct="0"/>
            <a:r>
              <a:rPr lang="en-US" sz="2800" b="1">
                <a:solidFill>
                  <a:srgbClr val="FF0000"/>
                </a:solidFill>
                <a:latin typeface="Comic Sans MS" pitchFamily="66" charset="0"/>
              </a:rPr>
              <a:t>Mutual Exclusion</a:t>
            </a:r>
          </a:p>
        </p:txBody>
      </p:sp>
    </p:spTree>
    <p:extLst>
      <p:ext uri="{BB962C8B-B14F-4D97-AF65-F5344CB8AC3E}">
        <p14:creationId xmlns:p14="http://schemas.microsoft.com/office/powerpoint/2010/main" val="1883563648"/>
      </p:ext>
    </p:extLst>
  </p:cSld>
  <p:clrMapOvr>
    <a:masterClrMapping/>
  </p:clrMapOvr>
  <p:transition>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00CDBB6-0521-4057-B8ED-F5C7A335A103}" type="slidenum">
              <a:rPr lang="ar-SA" sz="1400">
                <a:latin typeface="Comic Sans MS" pitchFamily="66" charset="0"/>
                <a:cs typeface="Arial" pitchFamily="34" charset="0"/>
              </a:rPr>
              <a:pPr algn="r" eaLnBrk="0" hangingPunct="0"/>
              <a:t>25</a:t>
            </a:fld>
            <a:endParaRPr lang="en-US" sz="1400">
              <a:latin typeface="Comic Sans MS" pitchFamily="66" charset="0"/>
              <a:cs typeface="Arial" pitchFamily="34" charset="0"/>
            </a:endParaRPr>
          </a:p>
        </p:txBody>
      </p:sp>
      <p:sp>
        <p:nvSpPr>
          <p:cNvPr id="218116" name="Rectangle 2"/>
          <p:cNvSpPr>
            <a:spLocks noGrp="1" noChangeArrowheads="1"/>
          </p:cNvSpPr>
          <p:nvPr>
            <p:ph type="title" idx="4294967295"/>
          </p:nvPr>
        </p:nvSpPr>
        <p:spPr/>
        <p:txBody>
          <a:bodyPr/>
          <a:lstStyle/>
          <a:p>
            <a:r>
              <a:rPr lang="en-US"/>
              <a:t>Why do we care?</a:t>
            </a:r>
          </a:p>
        </p:txBody>
      </p:sp>
      <p:sp>
        <p:nvSpPr>
          <p:cNvPr id="218117" name="Rectangle 3"/>
          <p:cNvSpPr>
            <a:spLocks noGrp="1" noChangeArrowheads="1"/>
          </p:cNvSpPr>
          <p:nvPr>
            <p:ph type="body" idx="4294967295"/>
          </p:nvPr>
        </p:nvSpPr>
        <p:spPr/>
        <p:txBody>
          <a:bodyPr/>
          <a:lstStyle/>
          <a:p>
            <a:r>
              <a:rPr lang="en-US"/>
              <a:t>We want as much of the code as possible to execute concurrently (in parallel)</a:t>
            </a:r>
          </a:p>
          <a:p>
            <a:r>
              <a:rPr lang="en-US"/>
              <a:t>A larger sequential part implies reduced performance  </a:t>
            </a:r>
          </a:p>
          <a:p>
            <a:r>
              <a:rPr lang="en-US">
                <a:solidFill>
                  <a:srgbClr val="FF3300"/>
                </a:solidFill>
              </a:rPr>
              <a:t>Amdahl’s law:</a:t>
            </a:r>
            <a:r>
              <a:rPr lang="en-US"/>
              <a:t> this relation is not linear…</a:t>
            </a:r>
          </a:p>
          <a:p>
            <a:endParaRPr lang="en-US"/>
          </a:p>
        </p:txBody>
      </p:sp>
    </p:spTree>
    <p:extLst>
      <p:ext uri="{BB962C8B-B14F-4D97-AF65-F5344CB8AC3E}">
        <p14:creationId xmlns:p14="http://schemas.microsoft.com/office/powerpoint/2010/main" val="12515918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5EA6534-5EFF-461C-A28C-B75DFE6A4E93}" type="slidenum">
              <a:rPr lang="ar-SA" sz="1400">
                <a:latin typeface="Comic Sans MS" pitchFamily="66" charset="0"/>
                <a:cs typeface="Arial" pitchFamily="34" charset="0"/>
              </a:rPr>
              <a:pPr algn="r" eaLnBrk="0" hangingPunct="0"/>
              <a:t>26</a:t>
            </a:fld>
            <a:endParaRPr lang="en-US" sz="1400">
              <a:latin typeface="Comic Sans MS" pitchFamily="66" charset="0"/>
              <a:cs typeface="Arial" pitchFamily="34" charset="0"/>
            </a:endParaRPr>
          </a:p>
        </p:txBody>
      </p:sp>
      <p:pic>
        <p:nvPicPr>
          <p:cNvPr id="220164" name="Picture 2" descr="magic"/>
          <p:cNvPicPr>
            <a:picLocks noChangeAspect="1" noChangeArrowheads="1"/>
          </p:cNvPicPr>
          <p:nvPr/>
        </p:nvPicPr>
        <p:blipFill>
          <a:blip r:embed="rId4" cstate="print"/>
          <a:srcRect/>
          <a:stretch>
            <a:fillRect/>
          </a:stretch>
        </p:blipFill>
        <p:spPr bwMode="auto">
          <a:xfrm>
            <a:off x="2868613" y="2339975"/>
            <a:ext cx="127000" cy="127000"/>
          </a:xfrm>
          <a:prstGeom prst="rect">
            <a:avLst/>
          </a:prstGeom>
          <a:noFill/>
          <a:ln w="9525">
            <a:noFill/>
            <a:miter lim="800000"/>
            <a:headEnd/>
            <a:tailEnd/>
          </a:ln>
        </p:spPr>
      </p:pic>
      <p:sp>
        <p:nvSpPr>
          <p:cNvPr id="220165" name="Rectangle 3"/>
          <p:cNvSpPr>
            <a:spLocks noGrp="1" noChangeArrowheads="1"/>
          </p:cNvSpPr>
          <p:nvPr>
            <p:ph type="title" idx="4294967295"/>
          </p:nvPr>
        </p:nvSpPr>
        <p:spPr/>
        <p:txBody>
          <a:bodyPr/>
          <a:lstStyle/>
          <a:p>
            <a:r>
              <a:rPr lang="en-US"/>
              <a:t>Amdahl’s Law</a:t>
            </a:r>
          </a:p>
        </p:txBody>
      </p:sp>
      <p:graphicFrame>
        <p:nvGraphicFramePr>
          <p:cNvPr id="220166" name="Object 4"/>
          <p:cNvGraphicFramePr>
            <a:graphicFrameLocks noGrp="1" noChangeAspect="1"/>
          </p:cNvGraphicFramePr>
          <p:nvPr>
            <p:ph idx="4294967295"/>
          </p:nvPr>
        </p:nvGraphicFramePr>
        <p:xfrm>
          <a:off x="4460875" y="2667000"/>
          <a:ext cx="3424238" cy="962025"/>
        </p:xfrm>
        <a:graphic>
          <a:graphicData uri="http://schemas.openxmlformats.org/presentationml/2006/ole">
            <mc:AlternateContent xmlns:mc="http://schemas.openxmlformats.org/markup-compatibility/2006">
              <mc:Choice xmlns:v="urn:schemas-microsoft-com:vml" Requires="v">
                <p:oleObj spid="_x0000_s1029" name="Equation" r:id="rId5" imgW="1549080" imgH="419040" progId="">
                  <p:embed/>
                </p:oleObj>
              </mc:Choice>
              <mc:Fallback>
                <p:oleObj name="Equation" r:id="rId5" imgW="1549080" imgH="4190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0875" y="2667000"/>
                        <a:ext cx="3424238"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7" name="Text Box 5"/>
          <p:cNvSpPr txBox="1">
            <a:spLocks noChangeArrowheads="1"/>
          </p:cNvSpPr>
          <p:nvPr/>
        </p:nvSpPr>
        <p:spPr bwMode="auto">
          <a:xfrm>
            <a:off x="1423988" y="2986088"/>
            <a:ext cx="3784600" cy="762000"/>
          </a:xfrm>
          <a:prstGeom prst="rect">
            <a:avLst/>
          </a:prstGeom>
          <a:noFill/>
          <a:ln w="9525">
            <a:noFill/>
            <a:miter lim="800000"/>
            <a:headEnd/>
            <a:tailEnd/>
          </a:ln>
        </p:spPr>
        <p:txBody>
          <a:bodyPr>
            <a:spAutoFit/>
          </a:bodyPr>
          <a:lstStyle/>
          <a:p>
            <a:pPr eaLnBrk="0" hangingPunct="0"/>
            <a:r>
              <a:rPr lang="en-US" sz="4400">
                <a:solidFill>
                  <a:srgbClr val="0000FF"/>
                </a:solidFill>
                <a:latin typeface="Comic Sans MS" pitchFamily="66" charset="0"/>
              </a:rPr>
              <a:t>Speedup=</a:t>
            </a:r>
          </a:p>
        </p:txBody>
      </p:sp>
      <p:sp>
        <p:nvSpPr>
          <p:cNvPr id="220168" name="Text Box 6"/>
          <p:cNvSpPr txBox="1">
            <a:spLocks noChangeArrowheads="1"/>
          </p:cNvSpPr>
          <p:nvPr/>
        </p:nvSpPr>
        <p:spPr bwMode="auto">
          <a:xfrm>
            <a:off x="779463" y="5029200"/>
            <a:ext cx="7442200" cy="762000"/>
          </a:xfrm>
          <a:prstGeom prst="rect">
            <a:avLst/>
          </a:prstGeom>
          <a:noFill/>
          <a:ln w="9525">
            <a:noFill/>
            <a:miter lim="800000"/>
            <a:headEnd/>
            <a:tailEnd/>
          </a:ln>
        </p:spPr>
        <p:txBody>
          <a:bodyPr wrap="none">
            <a:spAutoFit/>
          </a:bodyPr>
          <a:lstStyle/>
          <a:p>
            <a:pPr algn="r" eaLnBrk="0" hangingPunct="0"/>
            <a:r>
              <a:rPr lang="en-US" sz="2800">
                <a:solidFill>
                  <a:srgbClr val="0000FF"/>
                </a:solidFill>
                <a:latin typeface="Comic Sans MS" pitchFamily="66" charset="0"/>
              </a:rPr>
              <a:t>…of computation given </a:t>
            </a:r>
            <a:r>
              <a:rPr lang="en-US" sz="4400">
                <a:latin typeface="Comic Sans MS" pitchFamily="66" charset="0"/>
              </a:rPr>
              <a:t>n</a:t>
            </a:r>
            <a:r>
              <a:rPr lang="en-US" sz="4400">
                <a:solidFill>
                  <a:srgbClr val="0000FF"/>
                </a:solidFill>
                <a:latin typeface="Comic Sans MS" pitchFamily="66" charset="0"/>
              </a:rPr>
              <a:t> </a:t>
            </a:r>
            <a:r>
              <a:rPr lang="en-US" sz="2800">
                <a:solidFill>
                  <a:srgbClr val="0000FF"/>
                </a:solidFill>
                <a:latin typeface="Comic Sans MS" pitchFamily="66" charset="0"/>
              </a:rPr>
              <a:t>CPUs instead of </a:t>
            </a:r>
            <a:r>
              <a:rPr lang="en-US" sz="3600" b="1">
                <a:latin typeface="Comic Sans MS" pitchFamily="66" charset="0"/>
              </a:rPr>
              <a:t>1</a:t>
            </a:r>
          </a:p>
        </p:txBody>
      </p:sp>
    </p:spTree>
    <p:extLst>
      <p:ext uri="{BB962C8B-B14F-4D97-AF65-F5344CB8AC3E}">
        <p14:creationId xmlns:p14="http://schemas.microsoft.com/office/powerpoint/2010/main" val="10096202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D8E9881-A1AC-454A-BA52-852BE72137E0}" type="slidenum">
              <a:rPr lang="ar-SA" sz="1400">
                <a:latin typeface="Comic Sans MS" pitchFamily="66" charset="0"/>
                <a:cs typeface="Arial" pitchFamily="34" charset="0"/>
              </a:rPr>
              <a:pPr algn="r" eaLnBrk="0" hangingPunct="0"/>
              <a:t>27</a:t>
            </a:fld>
            <a:endParaRPr lang="en-US" sz="1400">
              <a:latin typeface="Comic Sans MS" pitchFamily="66" charset="0"/>
              <a:cs typeface="Arial" pitchFamily="34" charset="0"/>
            </a:endParaRPr>
          </a:p>
        </p:txBody>
      </p:sp>
      <p:pic>
        <p:nvPicPr>
          <p:cNvPr id="22221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2213" name="Rectangle 3"/>
          <p:cNvSpPr>
            <a:spLocks noGrp="1" noChangeArrowheads="1"/>
          </p:cNvSpPr>
          <p:nvPr>
            <p:ph type="title" idx="4294967295"/>
          </p:nvPr>
        </p:nvSpPr>
        <p:spPr/>
        <p:txBody>
          <a:bodyPr/>
          <a:lstStyle/>
          <a:p>
            <a:r>
              <a:rPr lang="en-US"/>
              <a:t>Amdahl’s Law</a:t>
            </a:r>
          </a:p>
        </p:txBody>
      </p:sp>
      <p:graphicFrame>
        <p:nvGraphicFramePr>
          <p:cNvPr id="222214"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spid="_x0000_s2053" name="Equation" r:id="rId5" imgW="660240" imgH="571320" progId="">
                  <p:embed/>
                </p:oleObj>
              </mc:Choice>
              <mc:Fallback>
                <p:oleObj name="Equation" r:id="rId5" imgW="660240" imgH="5713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5"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Tree>
    <p:extLst>
      <p:ext uri="{BB962C8B-B14F-4D97-AF65-F5344CB8AC3E}">
        <p14:creationId xmlns:p14="http://schemas.microsoft.com/office/powerpoint/2010/main" val="321636441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6842803E-AC44-4A84-9FA3-649F56F21132}" type="slidenum">
              <a:rPr lang="ar-SA" sz="1400">
                <a:latin typeface="Comic Sans MS" pitchFamily="66" charset="0"/>
                <a:cs typeface="Arial" pitchFamily="34" charset="0"/>
              </a:rPr>
              <a:pPr algn="r" eaLnBrk="0" hangingPunct="0"/>
              <a:t>28</a:t>
            </a:fld>
            <a:endParaRPr lang="en-US" sz="1400">
              <a:latin typeface="Comic Sans MS" pitchFamily="66" charset="0"/>
              <a:cs typeface="Arial" pitchFamily="34" charset="0"/>
            </a:endParaRPr>
          </a:p>
        </p:txBody>
      </p:sp>
      <p:pic>
        <p:nvPicPr>
          <p:cNvPr id="224260"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4261" name="Rectangle 3"/>
          <p:cNvSpPr>
            <a:spLocks noGrp="1" noChangeArrowheads="1"/>
          </p:cNvSpPr>
          <p:nvPr>
            <p:ph type="title" idx="4294967295"/>
          </p:nvPr>
        </p:nvSpPr>
        <p:spPr/>
        <p:txBody>
          <a:bodyPr/>
          <a:lstStyle/>
          <a:p>
            <a:r>
              <a:rPr lang="en-US"/>
              <a:t>Amdahl’s Law</a:t>
            </a:r>
          </a:p>
        </p:txBody>
      </p:sp>
      <p:graphicFrame>
        <p:nvGraphicFramePr>
          <p:cNvPr id="224262"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spid="_x0000_s3077" name="Equation" r:id="rId5" imgW="660240" imgH="571320" progId="">
                  <p:embed/>
                </p:oleObj>
              </mc:Choice>
              <mc:Fallback>
                <p:oleObj name="Equation" r:id="rId5" imgW="660240" imgH="5713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3"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4264" name="AutoShape 6"/>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4265"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Tree>
    <p:extLst>
      <p:ext uri="{BB962C8B-B14F-4D97-AF65-F5344CB8AC3E}">
        <p14:creationId xmlns:p14="http://schemas.microsoft.com/office/powerpoint/2010/main" val="4223457616"/>
      </p:ext>
    </p:extLst>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C8C308C-5166-475E-966B-A68375A3EE5C}" type="slidenum">
              <a:rPr lang="ar-SA" sz="1400">
                <a:latin typeface="Comic Sans MS" pitchFamily="66" charset="0"/>
                <a:cs typeface="Arial" pitchFamily="34" charset="0"/>
              </a:rPr>
              <a:pPr algn="r" eaLnBrk="0" hangingPunct="0"/>
              <a:t>29</a:t>
            </a:fld>
            <a:endParaRPr lang="en-US" sz="1400">
              <a:latin typeface="Comic Sans MS" pitchFamily="66" charset="0"/>
              <a:cs typeface="Arial" pitchFamily="34" charset="0"/>
            </a:endParaRPr>
          </a:p>
        </p:txBody>
      </p:sp>
      <p:pic>
        <p:nvPicPr>
          <p:cNvPr id="226308"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6309" name="Rectangle 3"/>
          <p:cNvSpPr>
            <a:spLocks noGrp="1" noChangeArrowheads="1"/>
          </p:cNvSpPr>
          <p:nvPr>
            <p:ph type="title" idx="4294967295"/>
          </p:nvPr>
        </p:nvSpPr>
        <p:spPr/>
        <p:txBody>
          <a:bodyPr/>
          <a:lstStyle/>
          <a:p>
            <a:r>
              <a:rPr lang="en-US"/>
              <a:t>Amdahl’s Law</a:t>
            </a:r>
          </a:p>
        </p:txBody>
      </p:sp>
      <p:graphicFrame>
        <p:nvGraphicFramePr>
          <p:cNvPr id="226310"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spid="_x0000_s4101" name="Equation" r:id="rId5" imgW="660240" imgH="571320" progId="">
                  <p:embed/>
                </p:oleObj>
              </mc:Choice>
              <mc:Fallback>
                <p:oleObj name="Equation" r:id="rId5" imgW="660240" imgH="5713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11"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6312"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
        <p:nvSpPr>
          <p:cNvPr id="226313" name="AutoShape 10"/>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6314" name="Text Box 11"/>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Sequential fraction</a:t>
            </a:r>
          </a:p>
        </p:txBody>
      </p:sp>
      <p:sp>
        <p:nvSpPr>
          <p:cNvPr id="226315" name="AutoShape 14"/>
          <p:cNvSpPr>
            <a:spLocks noChangeArrowheads="1"/>
          </p:cNvSpPr>
          <p:nvPr/>
        </p:nvSpPr>
        <p:spPr bwMode="auto">
          <a:xfrm>
            <a:off x="6324600" y="3624263"/>
            <a:ext cx="990600" cy="771525"/>
          </a:xfrm>
          <a:prstGeom prst="wedgeRoundRectCallout">
            <a:avLst>
              <a:gd name="adj1" fmla="val 56250"/>
              <a:gd name="adj2" fmla="val -104528"/>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4116537564"/>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AD8B95F-A04D-49F9-B4B8-5001F07E0D61}" type="slidenum">
              <a:rPr lang="ar-SA" sz="1400">
                <a:latin typeface="Comic Sans MS" pitchFamily="66" charset="0"/>
                <a:cs typeface="Arial" pitchFamily="34" charset="0"/>
              </a:rPr>
              <a:pPr algn="r" eaLnBrk="0" hangingPunct="0"/>
              <a:t>3</a:t>
            </a:fld>
            <a:endParaRPr lang="en-US" sz="1400">
              <a:latin typeface="Comic Sans MS" pitchFamily="66" charset="0"/>
              <a:cs typeface="Arial" pitchFamily="34" charset="0"/>
            </a:endParaRPr>
          </a:p>
        </p:txBody>
      </p:sp>
      <p:sp>
        <p:nvSpPr>
          <p:cNvPr id="46084" name="Rectangle 2"/>
          <p:cNvSpPr>
            <a:spLocks noGrp="1" noChangeArrowheads="1"/>
          </p:cNvSpPr>
          <p:nvPr>
            <p:ph type="title" idx="4294967295"/>
          </p:nvPr>
        </p:nvSpPr>
        <p:spPr/>
        <p:txBody>
          <a:bodyPr/>
          <a:lstStyle/>
          <a:p>
            <a:r>
              <a:rPr lang="en-US"/>
              <a:t>Load Balancing</a:t>
            </a:r>
          </a:p>
        </p:txBody>
      </p:sp>
      <p:sp>
        <p:nvSpPr>
          <p:cNvPr id="46085" name="Rectangle 3"/>
          <p:cNvSpPr>
            <a:spLocks noGrp="1" noChangeArrowheads="1"/>
          </p:cNvSpPr>
          <p:nvPr>
            <p:ph type="body" idx="4294967295"/>
          </p:nvPr>
        </p:nvSpPr>
        <p:spPr>
          <a:xfrm>
            <a:off x="457200" y="3402013"/>
            <a:ext cx="8229600" cy="2933700"/>
          </a:xfrm>
        </p:spPr>
        <p:txBody>
          <a:bodyPr/>
          <a:lstStyle/>
          <a:p>
            <a:r>
              <a:rPr lang="en-US" dirty="0"/>
              <a:t>Split the work evenly</a:t>
            </a:r>
          </a:p>
          <a:p>
            <a:r>
              <a:rPr lang="en-US" dirty="0"/>
              <a:t>Each thread tests range of </a:t>
            </a:r>
            <a:r>
              <a:rPr lang="en-US" dirty="0">
                <a:solidFill>
                  <a:schemeClr val="tx1"/>
                </a:solidFill>
              </a:rPr>
              <a:t>10</a:t>
            </a:r>
            <a:r>
              <a:rPr lang="en-US" baseline="30000" dirty="0">
                <a:solidFill>
                  <a:schemeClr val="tx1"/>
                </a:solidFill>
              </a:rPr>
              <a:t>9</a:t>
            </a:r>
          </a:p>
        </p:txBody>
      </p:sp>
      <p:sp>
        <p:nvSpPr>
          <p:cNvPr id="46086" name="Line 5"/>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endParaRPr lang="en-US"/>
          </a:p>
        </p:txBody>
      </p:sp>
      <p:sp>
        <p:nvSpPr>
          <p:cNvPr id="46087" name="Line 7"/>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endParaRPr lang="en-US"/>
          </a:p>
        </p:txBody>
      </p:sp>
      <p:sp>
        <p:nvSpPr>
          <p:cNvPr id="46088" name="Line 8"/>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endParaRPr lang="en-US"/>
          </a:p>
        </p:txBody>
      </p:sp>
      <p:sp>
        <p:nvSpPr>
          <p:cNvPr id="46089" name="Line 9"/>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endParaRPr lang="en-US"/>
          </a:p>
        </p:txBody>
      </p:sp>
      <p:sp>
        <p:nvSpPr>
          <p:cNvPr id="46090" name="Line 10"/>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endParaRPr lang="en-US"/>
          </a:p>
        </p:txBody>
      </p:sp>
      <p:sp>
        <p:nvSpPr>
          <p:cNvPr id="46091" name="Line 11"/>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endParaRPr lang="en-US"/>
          </a:p>
        </p:txBody>
      </p:sp>
      <p:sp>
        <p:nvSpPr>
          <p:cNvPr id="46092" name="Line 12"/>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endParaRPr lang="en-US"/>
          </a:p>
        </p:txBody>
      </p:sp>
      <p:sp>
        <p:nvSpPr>
          <p:cNvPr id="46093" name="Line 13"/>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endParaRPr lang="en-US"/>
          </a:p>
        </p:txBody>
      </p:sp>
      <p:sp>
        <p:nvSpPr>
          <p:cNvPr id="46094" name="Text Box 17"/>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r>
              <a:rPr lang="en-US" sz="2400">
                <a:latin typeface="Times New Roman" pitchFamily="18" charset="0"/>
              </a:rPr>
              <a:t>…</a:t>
            </a:r>
          </a:p>
        </p:txBody>
      </p:sp>
      <p:sp>
        <p:nvSpPr>
          <p:cNvPr id="46095" name="Text Box 18"/>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r>
              <a:rPr lang="en-US" sz="2400">
                <a:solidFill>
                  <a:schemeClr val="tx2"/>
                </a:solidFill>
                <a:latin typeface="Times New Roman" pitchFamily="18" charset="0"/>
              </a:rPr>
              <a:t>…</a:t>
            </a:r>
          </a:p>
        </p:txBody>
      </p:sp>
      <p:sp>
        <p:nvSpPr>
          <p:cNvPr id="46096" name="Line 14"/>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endParaRPr lang="en-US"/>
          </a:p>
        </p:txBody>
      </p:sp>
      <p:sp>
        <p:nvSpPr>
          <p:cNvPr id="46097" name="Text Box 26"/>
          <p:cNvSpPr txBox="1">
            <a:spLocks noChangeArrowheads="1"/>
          </p:cNvSpPr>
          <p:nvPr/>
        </p:nvSpPr>
        <p:spPr bwMode="auto">
          <a:xfrm>
            <a:off x="1547813" y="1981200"/>
            <a:ext cx="630237" cy="457200"/>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10</a:t>
            </a:r>
            <a:r>
              <a:rPr lang="en-US" sz="2400" baseline="30000">
                <a:latin typeface="Comic Sans MS" pitchFamily="66" charset="0"/>
              </a:rPr>
              <a:t>9</a:t>
            </a:r>
          </a:p>
        </p:txBody>
      </p:sp>
      <p:grpSp>
        <p:nvGrpSpPr>
          <p:cNvPr id="46098" name="Group 33"/>
          <p:cNvGrpSpPr>
            <a:grpSpLocks/>
          </p:cNvGrpSpPr>
          <p:nvPr/>
        </p:nvGrpSpPr>
        <p:grpSpPr bwMode="auto">
          <a:xfrm>
            <a:off x="8239125" y="1981200"/>
            <a:ext cx="722313" cy="833438"/>
            <a:chOff x="5190" y="1248"/>
            <a:chExt cx="455" cy="525"/>
          </a:xfrm>
        </p:grpSpPr>
        <p:sp>
          <p:nvSpPr>
            <p:cNvPr id="46099" name="Line 16"/>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endParaRPr lang="en-US"/>
            </a:p>
          </p:txBody>
        </p:sp>
        <p:sp>
          <p:nvSpPr>
            <p:cNvPr id="46100" name="Text Box 27"/>
            <p:cNvSpPr txBox="1">
              <a:spLocks noChangeArrowheads="1"/>
            </p:cNvSpPr>
            <p:nvPr/>
          </p:nvSpPr>
          <p:spPr bwMode="auto">
            <a:xfrm>
              <a:off x="5190" y="1248"/>
              <a:ext cx="455" cy="288"/>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10</a:t>
              </a:r>
              <a:r>
                <a:rPr lang="en-US" sz="2400" baseline="30000">
                  <a:latin typeface="Comic Sans MS" pitchFamily="66" charset="0"/>
                </a:rPr>
                <a:t>10</a:t>
              </a:r>
            </a:p>
          </p:txBody>
        </p:sp>
      </p:grpSp>
      <p:sp>
        <p:nvSpPr>
          <p:cNvPr id="46101" name="Line 6"/>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endParaRPr lang="en-US"/>
          </a:p>
        </p:txBody>
      </p:sp>
      <p:sp>
        <p:nvSpPr>
          <p:cNvPr id="46102" name="Text Box 28"/>
          <p:cNvSpPr txBox="1">
            <a:spLocks noChangeArrowheads="1"/>
          </p:cNvSpPr>
          <p:nvPr/>
        </p:nvSpPr>
        <p:spPr bwMode="auto">
          <a:xfrm>
            <a:off x="2282825" y="1981200"/>
            <a:ext cx="892175" cy="457200"/>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2·10</a:t>
            </a:r>
            <a:r>
              <a:rPr lang="en-US" sz="2400" baseline="30000">
                <a:latin typeface="Comic Sans MS" pitchFamily="66" charset="0"/>
              </a:rPr>
              <a:t>9</a:t>
            </a:r>
          </a:p>
        </p:txBody>
      </p:sp>
      <p:grpSp>
        <p:nvGrpSpPr>
          <p:cNvPr id="46103" name="Group 31"/>
          <p:cNvGrpSpPr>
            <a:grpSpLocks/>
          </p:cNvGrpSpPr>
          <p:nvPr/>
        </p:nvGrpSpPr>
        <p:grpSpPr bwMode="auto">
          <a:xfrm>
            <a:off x="944563" y="1981200"/>
            <a:ext cx="320675" cy="833438"/>
            <a:chOff x="595" y="1248"/>
            <a:chExt cx="202" cy="525"/>
          </a:xfrm>
        </p:grpSpPr>
        <p:sp>
          <p:nvSpPr>
            <p:cNvPr id="46104" name="Line 15"/>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endParaRPr lang="en-US"/>
            </a:p>
          </p:txBody>
        </p:sp>
        <p:sp>
          <p:nvSpPr>
            <p:cNvPr id="46105" name="Text Box 29"/>
            <p:cNvSpPr txBox="1">
              <a:spLocks noChangeArrowheads="1"/>
            </p:cNvSpPr>
            <p:nvPr/>
          </p:nvSpPr>
          <p:spPr bwMode="auto">
            <a:xfrm>
              <a:off x="595" y="1248"/>
              <a:ext cx="202" cy="288"/>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1</a:t>
              </a:r>
              <a:endParaRPr lang="en-US" sz="2400" baseline="30000">
                <a:latin typeface="Comic Sans MS" pitchFamily="66" charset="0"/>
              </a:endParaRPr>
            </a:p>
          </p:txBody>
        </p:sp>
      </p:grpSp>
      <p:sp>
        <p:nvSpPr>
          <p:cNvPr id="46106" name="Text Box 34"/>
          <p:cNvSpPr txBox="1">
            <a:spLocks noChangeArrowheads="1"/>
          </p:cNvSpPr>
          <p:nvPr/>
        </p:nvSpPr>
        <p:spPr bwMode="auto">
          <a:xfrm>
            <a:off x="1249363" y="2944813"/>
            <a:ext cx="466725" cy="457200"/>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P</a:t>
            </a:r>
            <a:r>
              <a:rPr lang="en-US" sz="2400" baseline="-25000">
                <a:latin typeface="Comic Sans MS" pitchFamily="66" charset="0"/>
              </a:rPr>
              <a:t>0</a:t>
            </a:r>
          </a:p>
        </p:txBody>
      </p:sp>
      <p:sp>
        <p:nvSpPr>
          <p:cNvPr id="46107" name="Text Box 35"/>
          <p:cNvSpPr txBox="1">
            <a:spLocks noChangeArrowheads="1"/>
          </p:cNvSpPr>
          <p:nvPr/>
        </p:nvSpPr>
        <p:spPr bwMode="auto">
          <a:xfrm>
            <a:off x="2016125" y="2944813"/>
            <a:ext cx="434975" cy="457200"/>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P</a:t>
            </a:r>
            <a:r>
              <a:rPr lang="en-US" sz="2400" baseline="-25000">
                <a:latin typeface="Comic Sans MS" pitchFamily="66" charset="0"/>
              </a:rPr>
              <a:t>1</a:t>
            </a:r>
          </a:p>
        </p:txBody>
      </p:sp>
      <p:sp>
        <p:nvSpPr>
          <p:cNvPr id="46108" name="Text Box 36"/>
          <p:cNvSpPr txBox="1">
            <a:spLocks noChangeArrowheads="1"/>
          </p:cNvSpPr>
          <p:nvPr/>
        </p:nvSpPr>
        <p:spPr bwMode="auto">
          <a:xfrm>
            <a:off x="8066088" y="2944813"/>
            <a:ext cx="466725" cy="457200"/>
          </a:xfrm>
          <a:prstGeom prst="rect">
            <a:avLst/>
          </a:prstGeom>
          <a:noFill/>
          <a:ln w="9525">
            <a:noFill/>
            <a:miter lim="800000"/>
            <a:headEnd/>
            <a:tailEnd/>
          </a:ln>
        </p:spPr>
        <p:txBody>
          <a:bodyPr wrap="none">
            <a:spAutoFit/>
          </a:bodyPr>
          <a:lstStyle/>
          <a:p>
            <a:pPr algn="r" eaLnBrk="0" hangingPunct="0"/>
            <a:r>
              <a:rPr lang="en-US" sz="2400">
                <a:latin typeface="Comic Sans MS" pitchFamily="66" charset="0"/>
              </a:rPr>
              <a:t>P</a:t>
            </a:r>
            <a:r>
              <a:rPr lang="en-US" sz="2400" baseline="-25000">
                <a:latin typeface="Comic Sans MS" pitchFamily="66" charset="0"/>
              </a:rPr>
              <a:t>9</a:t>
            </a:r>
          </a:p>
        </p:txBody>
      </p:sp>
    </p:spTree>
    <p:extLst>
      <p:ext uri="{BB962C8B-B14F-4D97-AF65-F5344CB8AC3E}">
        <p14:creationId xmlns:p14="http://schemas.microsoft.com/office/powerpoint/2010/main" val="121083234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4A5BB64-F2DC-476B-93F9-89568E59A34C}" type="slidenum">
              <a:rPr lang="ar-SA" sz="1400">
                <a:latin typeface="Comic Sans MS" pitchFamily="66" charset="0"/>
                <a:cs typeface="Arial" pitchFamily="34" charset="0"/>
              </a:rPr>
              <a:pPr algn="r" eaLnBrk="0" hangingPunct="0"/>
              <a:t>30</a:t>
            </a:fld>
            <a:endParaRPr lang="en-US" sz="1400">
              <a:latin typeface="Comic Sans MS" pitchFamily="66" charset="0"/>
              <a:cs typeface="Arial" pitchFamily="34" charset="0"/>
            </a:endParaRPr>
          </a:p>
        </p:txBody>
      </p:sp>
      <p:pic>
        <p:nvPicPr>
          <p:cNvPr id="228356"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28357" name="Rectangle 3"/>
          <p:cNvSpPr>
            <a:spLocks noGrp="1" noChangeArrowheads="1"/>
          </p:cNvSpPr>
          <p:nvPr>
            <p:ph type="title" idx="4294967295"/>
          </p:nvPr>
        </p:nvSpPr>
        <p:spPr/>
        <p:txBody>
          <a:bodyPr/>
          <a:lstStyle/>
          <a:p>
            <a:r>
              <a:rPr lang="en-US"/>
              <a:t>Amdahl’s Law</a:t>
            </a:r>
          </a:p>
        </p:txBody>
      </p:sp>
      <p:graphicFrame>
        <p:nvGraphicFramePr>
          <p:cNvPr id="228358" name="Object 4"/>
          <p:cNvGraphicFramePr>
            <a:graphicFrameLocks noGrp="1" noChangeAspect="1"/>
          </p:cNvGraphicFramePr>
          <p:nvPr>
            <p:ph idx="4294967295"/>
          </p:nvPr>
        </p:nvGraphicFramePr>
        <p:xfrm>
          <a:off x="4052888" y="2230438"/>
          <a:ext cx="3424237" cy="3078162"/>
        </p:xfrm>
        <a:graphic>
          <a:graphicData uri="http://schemas.openxmlformats.org/presentationml/2006/ole">
            <mc:AlternateContent xmlns:mc="http://schemas.openxmlformats.org/markup-compatibility/2006">
              <mc:Choice xmlns:v="urn:schemas-microsoft-com:vml" Requires="v">
                <p:oleObj spid="_x0000_s5125" name="Equation" r:id="rId5" imgW="660240" imgH="571320" progId="">
                  <p:embed/>
                </p:oleObj>
              </mc:Choice>
              <mc:Fallback>
                <p:oleObj name="Equation" r:id="rId5" imgW="660240" imgH="5713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8" y="2230438"/>
                        <a:ext cx="3424237" cy="307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8359" name="Text Box 5"/>
          <p:cNvSpPr txBox="1">
            <a:spLocks noChangeArrowheads="1"/>
          </p:cNvSpPr>
          <p:nvPr/>
        </p:nvSpPr>
        <p:spPr bwMode="auto">
          <a:xfrm>
            <a:off x="1066800" y="3124200"/>
            <a:ext cx="2754313" cy="762000"/>
          </a:xfrm>
          <a:prstGeom prst="rect">
            <a:avLst/>
          </a:prstGeom>
          <a:noFill/>
          <a:ln w="9525">
            <a:noFill/>
            <a:miter lim="800000"/>
            <a:headEnd/>
            <a:tailEnd/>
          </a:ln>
        </p:spPr>
        <p:txBody>
          <a:bodyPr wrap="none">
            <a:spAutoFit/>
          </a:bodyPr>
          <a:lstStyle/>
          <a:p>
            <a:pPr algn="r" eaLnBrk="0" hangingPunct="0"/>
            <a:r>
              <a:rPr lang="en-US" sz="4400" b="1">
                <a:solidFill>
                  <a:srgbClr val="0000FF"/>
                </a:solidFill>
                <a:latin typeface="Comic Sans MS" pitchFamily="66" charset="0"/>
              </a:rPr>
              <a:t>Speedup=</a:t>
            </a:r>
          </a:p>
        </p:txBody>
      </p:sp>
      <p:sp>
        <p:nvSpPr>
          <p:cNvPr id="228360" name="Text Box 7"/>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Parallel fraction</a:t>
            </a:r>
          </a:p>
        </p:txBody>
      </p:sp>
      <p:sp>
        <p:nvSpPr>
          <p:cNvPr id="228361" name="AutoShape 8"/>
          <p:cNvSpPr>
            <a:spLocks noChangeArrowheads="1"/>
          </p:cNvSpPr>
          <p:nvPr/>
        </p:nvSpPr>
        <p:spPr bwMode="auto">
          <a:xfrm>
            <a:off x="6324600" y="4724400"/>
            <a:ext cx="990600" cy="685800"/>
          </a:xfrm>
          <a:prstGeom prst="wedgeRoundRectCallout">
            <a:avLst>
              <a:gd name="adj1" fmla="val -350319"/>
              <a:gd name="adj2" fmla="val 55093"/>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8362" name="Text Box 9"/>
          <p:cNvSpPr txBox="1">
            <a:spLocks noChangeArrowheads="1"/>
          </p:cNvSpPr>
          <p:nvPr/>
        </p:nvSpPr>
        <p:spPr bwMode="auto">
          <a:xfrm>
            <a:off x="609600" y="4953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Number of processors</a:t>
            </a:r>
          </a:p>
        </p:txBody>
      </p:sp>
      <p:sp>
        <p:nvSpPr>
          <p:cNvPr id="228363" name="Text Box 13"/>
          <p:cNvSpPr txBox="1">
            <a:spLocks noChangeArrowheads="1"/>
          </p:cNvSpPr>
          <p:nvPr/>
        </p:nvSpPr>
        <p:spPr bwMode="auto">
          <a:xfrm>
            <a:off x="609600" y="1905000"/>
            <a:ext cx="2593975" cy="1066800"/>
          </a:xfrm>
          <a:prstGeom prst="rect">
            <a:avLst/>
          </a:prstGeom>
          <a:noFill/>
          <a:ln w="9525">
            <a:noFill/>
            <a:miter lim="800000"/>
            <a:headEnd/>
            <a:tailEnd/>
          </a:ln>
        </p:spPr>
        <p:txBody>
          <a:bodyPr>
            <a:spAutoFit/>
          </a:bodyPr>
          <a:lstStyle/>
          <a:p>
            <a:pPr algn="ctr" eaLnBrk="0" hangingPunct="0"/>
            <a:r>
              <a:rPr lang="en-US" sz="3200" b="1">
                <a:solidFill>
                  <a:srgbClr val="FF0000"/>
                </a:solidFill>
                <a:latin typeface="Comic Sans MS" pitchFamily="66" charset="0"/>
              </a:rPr>
              <a:t>Sequential fraction</a:t>
            </a:r>
          </a:p>
        </p:txBody>
      </p:sp>
      <p:sp>
        <p:nvSpPr>
          <p:cNvPr id="228364" name="AutoShape 14"/>
          <p:cNvSpPr>
            <a:spLocks noChangeArrowheads="1"/>
          </p:cNvSpPr>
          <p:nvPr/>
        </p:nvSpPr>
        <p:spPr bwMode="auto">
          <a:xfrm>
            <a:off x="6324600" y="3681413"/>
            <a:ext cx="990600" cy="720725"/>
          </a:xfrm>
          <a:prstGeom prst="wedgeRoundRectCallout">
            <a:avLst>
              <a:gd name="adj1" fmla="val 56250"/>
              <a:gd name="adj2" fmla="val -108370"/>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
        <p:nvSpPr>
          <p:cNvPr id="228365" name="AutoShape 15"/>
          <p:cNvSpPr>
            <a:spLocks noChangeArrowheads="1"/>
          </p:cNvSpPr>
          <p:nvPr/>
        </p:nvSpPr>
        <p:spPr bwMode="auto">
          <a:xfrm>
            <a:off x="3733800" y="3962400"/>
            <a:ext cx="2166938" cy="957263"/>
          </a:xfrm>
          <a:prstGeom prst="wedgeRoundRectCallout">
            <a:avLst>
              <a:gd name="adj1" fmla="val -94833"/>
              <a:gd name="adj2" fmla="val -199917"/>
              <a:gd name="adj3" fmla="val 16667"/>
            </a:avLst>
          </a:prstGeom>
          <a:noFill/>
          <a:ln w="38100">
            <a:solidFill>
              <a:srgbClr val="FF0000"/>
            </a:solidFill>
            <a:miter lim="800000"/>
            <a:headEnd/>
            <a:tailEnd/>
          </a:ln>
        </p:spPr>
        <p:txBody>
          <a:bodyPr anchor="ctr"/>
          <a:lstStyle/>
          <a:p>
            <a:pPr algn="ct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2336885991"/>
      </p:ext>
    </p:extLst>
  </p:cSld>
  <p:clrMapOvr>
    <a:masterClrMapping/>
  </p:clrMapOvr>
  <p:transition>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5BD68DF-9E34-4106-A612-17A502FF1681}" type="slidenum">
              <a:rPr lang="ar-SA" sz="1400">
                <a:latin typeface="Comic Sans MS" pitchFamily="66" charset="0"/>
                <a:cs typeface="Arial" pitchFamily="34" charset="0"/>
              </a:rPr>
              <a:pPr algn="r" eaLnBrk="0" hangingPunct="0"/>
              <a:t>31</a:t>
            </a:fld>
            <a:endParaRPr lang="en-US" sz="1400">
              <a:latin typeface="Comic Sans MS" pitchFamily="66" charset="0"/>
              <a:cs typeface="Arial" pitchFamily="34" charset="0"/>
            </a:endParaRPr>
          </a:p>
        </p:txBody>
      </p:sp>
      <p:pic>
        <p:nvPicPr>
          <p:cNvPr id="23040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0405" name="Rectangle 3"/>
          <p:cNvSpPr>
            <a:spLocks noGrp="1" noChangeArrowheads="1"/>
          </p:cNvSpPr>
          <p:nvPr>
            <p:ph type="title" idx="4294967295"/>
          </p:nvPr>
        </p:nvSpPr>
        <p:spPr/>
        <p:txBody>
          <a:bodyPr/>
          <a:lstStyle/>
          <a:p>
            <a:r>
              <a:rPr lang="en-US"/>
              <a:t>Example</a:t>
            </a:r>
          </a:p>
        </p:txBody>
      </p:sp>
      <p:sp>
        <p:nvSpPr>
          <p:cNvPr id="23040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spTree>
    <p:extLst>
      <p:ext uri="{BB962C8B-B14F-4D97-AF65-F5344CB8AC3E}">
        <p14:creationId xmlns:p14="http://schemas.microsoft.com/office/powerpoint/2010/main" val="7070168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E66DA084-D1B8-4141-BA93-094FDC3826BC}" type="slidenum">
              <a:rPr lang="ar-SA" sz="1400">
                <a:latin typeface="Comic Sans MS" pitchFamily="66" charset="0"/>
                <a:cs typeface="Arial" pitchFamily="34" charset="0"/>
              </a:rPr>
              <a:pPr algn="r" eaLnBrk="0" hangingPunct="0"/>
              <a:t>32</a:t>
            </a:fld>
            <a:endParaRPr lang="en-US" sz="1400">
              <a:latin typeface="Comic Sans MS" pitchFamily="66" charset="0"/>
              <a:cs typeface="Arial" pitchFamily="34" charset="0"/>
            </a:endParaRPr>
          </a:p>
        </p:txBody>
      </p:sp>
      <p:pic>
        <p:nvPicPr>
          <p:cNvPr id="232452"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2453" name="Rectangle 3"/>
          <p:cNvSpPr>
            <a:spLocks noGrp="1" noChangeArrowheads="1"/>
          </p:cNvSpPr>
          <p:nvPr>
            <p:ph type="title" idx="4294967295"/>
          </p:nvPr>
        </p:nvSpPr>
        <p:spPr/>
        <p:txBody>
          <a:bodyPr/>
          <a:lstStyle/>
          <a:p>
            <a:r>
              <a:rPr lang="en-US"/>
              <a:t>Example</a:t>
            </a:r>
          </a:p>
        </p:txBody>
      </p:sp>
      <p:sp>
        <p:nvSpPr>
          <p:cNvPr id="23245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60%</a:t>
            </a:r>
            <a:r>
              <a:rPr lang="en-US" sz="2800"/>
              <a:t> concurrent, </a:t>
            </a:r>
            <a:r>
              <a:rPr lang="en-US" sz="2800">
                <a:solidFill>
                  <a:schemeClr val="tx1"/>
                </a:solidFill>
              </a:rPr>
              <a:t>40%</a:t>
            </a:r>
            <a:r>
              <a:rPr lang="en-US" sz="2800"/>
              <a:t> sequential</a:t>
            </a:r>
          </a:p>
          <a:p>
            <a:r>
              <a:rPr lang="en-US" sz="2800"/>
              <a:t>How close to 10-fold speedup?</a:t>
            </a:r>
          </a:p>
        </p:txBody>
      </p:sp>
      <p:grpSp>
        <p:nvGrpSpPr>
          <p:cNvPr id="232455" name="Group 5"/>
          <p:cNvGrpSpPr>
            <a:grpSpLocks/>
          </p:cNvGrpSpPr>
          <p:nvPr/>
        </p:nvGrpSpPr>
        <p:grpSpPr bwMode="auto">
          <a:xfrm>
            <a:off x="1127125" y="4038600"/>
            <a:ext cx="5654675" cy="1481138"/>
            <a:chOff x="998" y="2064"/>
            <a:chExt cx="3562" cy="933"/>
          </a:xfrm>
        </p:grpSpPr>
        <p:graphicFrame>
          <p:nvGraphicFramePr>
            <p:cNvPr id="232456"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6149" name="Equation" r:id="rId5" imgW="901440" imgH="583920" progId="Equation.3">
                    <p:embed/>
                  </p:oleObj>
                </mc:Choice>
                <mc:Fallback>
                  <p:oleObj name="Equation" r:id="rId5" imgW="90144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7"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2.17=</a:t>
              </a:r>
            </a:p>
          </p:txBody>
        </p:sp>
      </p:grpSp>
    </p:spTree>
    <p:extLst>
      <p:ext uri="{BB962C8B-B14F-4D97-AF65-F5344CB8AC3E}">
        <p14:creationId xmlns:p14="http://schemas.microsoft.com/office/powerpoint/2010/main" val="2680422623"/>
      </p:ext>
    </p:extLst>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A11009ED-2286-47D8-8BD0-065045629086}" type="slidenum">
              <a:rPr lang="ar-SA" sz="1400">
                <a:latin typeface="Comic Sans MS" pitchFamily="66" charset="0"/>
                <a:cs typeface="Arial" pitchFamily="34" charset="0"/>
              </a:rPr>
              <a:pPr algn="r" eaLnBrk="0" hangingPunct="0"/>
              <a:t>33</a:t>
            </a:fld>
            <a:endParaRPr lang="en-US" sz="1400">
              <a:latin typeface="Comic Sans MS" pitchFamily="66" charset="0"/>
              <a:cs typeface="Arial" pitchFamily="34" charset="0"/>
            </a:endParaRPr>
          </a:p>
        </p:txBody>
      </p:sp>
      <p:pic>
        <p:nvPicPr>
          <p:cNvPr id="234500"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4501" name="Rectangle 3"/>
          <p:cNvSpPr>
            <a:spLocks noGrp="1" noChangeArrowheads="1"/>
          </p:cNvSpPr>
          <p:nvPr>
            <p:ph type="title" idx="4294967295"/>
          </p:nvPr>
        </p:nvSpPr>
        <p:spPr/>
        <p:txBody>
          <a:bodyPr/>
          <a:lstStyle/>
          <a:p>
            <a:r>
              <a:rPr lang="en-US"/>
              <a:t>Example</a:t>
            </a:r>
          </a:p>
        </p:txBody>
      </p:sp>
      <p:sp>
        <p:nvSpPr>
          <p:cNvPr id="23450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spTree>
    <p:extLst>
      <p:ext uri="{BB962C8B-B14F-4D97-AF65-F5344CB8AC3E}">
        <p14:creationId xmlns:p14="http://schemas.microsoft.com/office/powerpoint/2010/main" val="4238698677"/>
      </p:ext>
    </p:extLst>
  </p:cSld>
  <p:clrMapOvr>
    <a:masterClrMapping/>
  </p:clrMapOvr>
  <p:transition>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A39758A-2829-4073-AD38-89E7DD86F647}" type="slidenum">
              <a:rPr lang="ar-SA" sz="1400">
                <a:latin typeface="Comic Sans MS" pitchFamily="66" charset="0"/>
                <a:cs typeface="Arial" pitchFamily="34" charset="0"/>
              </a:rPr>
              <a:pPr algn="r" eaLnBrk="0" hangingPunct="0"/>
              <a:t>34</a:t>
            </a:fld>
            <a:endParaRPr lang="en-US" sz="1400">
              <a:latin typeface="Comic Sans MS" pitchFamily="66" charset="0"/>
              <a:cs typeface="Arial" pitchFamily="34" charset="0"/>
            </a:endParaRPr>
          </a:p>
        </p:txBody>
      </p:sp>
      <p:pic>
        <p:nvPicPr>
          <p:cNvPr id="236548"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36549" name="Rectangle 3"/>
          <p:cNvSpPr>
            <a:spLocks noGrp="1" noChangeArrowheads="1"/>
          </p:cNvSpPr>
          <p:nvPr>
            <p:ph type="title" idx="4294967295"/>
          </p:nvPr>
        </p:nvSpPr>
        <p:spPr/>
        <p:txBody>
          <a:bodyPr/>
          <a:lstStyle/>
          <a:p>
            <a:r>
              <a:rPr lang="en-US"/>
              <a:t>Example</a:t>
            </a:r>
          </a:p>
        </p:txBody>
      </p:sp>
      <p:sp>
        <p:nvSpPr>
          <p:cNvPr id="236550"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80%</a:t>
            </a:r>
            <a:r>
              <a:rPr lang="en-US" sz="2800"/>
              <a:t> concurrent, </a:t>
            </a:r>
            <a:r>
              <a:rPr lang="en-US" sz="2800">
                <a:solidFill>
                  <a:schemeClr val="tx1"/>
                </a:solidFill>
              </a:rPr>
              <a:t>20%</a:t>
            </a:r>
            <a:r>
              <a:rPr lang="en-US" sz="2800"/>
              <a:t> sequential</a:t>
            </a:r>
          </a:p>
          <a:p>
            <a:r>
              <a:rPr lang="en-US" sz="2800"/>
              <a:t>How close to 10-fold speedup?</a:t>
            </a:r>
          </a:p>
        </p:txBody>
      </p:sp>
      <p:grpSp>
        <p:nvGrpSpPr>
          <p:cNvPr id="236551" name="Group 5"/>
          <p:cNvGrpSpPr>
            <a:grpSpLocks/>
          </p:cNvGrpSpPr>
          <p:nvPr/>
        </p:nvGrpSpPr>
        <p:grpSpPr bwMode="auto">
          <a:xfrm>
            <a:off x="1062038" y="4038600"/>
            <a:ext cx="5719762" cy="1481138"/>
            <a:chOff x="957" y="2064"/>
            <a:chExt cx="3603" cy="933"/>
          </a:xfrm>
        </p:grpSpPr>
        <p:graphicFrame>
          <p:nvGraphicFramePr>
            <p:cNvPr id="236552"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7173" name="Equation" r:id="rId5" imgW="901440" imgH="583920" progId="Equation.3">
                    <p:embed/>
                  </p:oleObj>
                </mc:Choice>
                <mc:Fallback>
                  <p:oleObj name="Equation" r:id="rId5" imgW="90144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3"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3.57=</a:t>
              </a:r>
            </a:p>
          </p:txBody>
        </p:sp>
      </p:grpSp>
    </p:spTree>
    <p:extLst>
      <p:ext uri="{BB962C8B-B14F-4D97-AF65-F5344CB8AC3E}">
        <p14:creationId xmlns:p14="http://schemas.microsoft.com/office/powerpoint/2010/main" val="1851595612"/>
      </p:ext>
    </p:extLst>
  </p:cSld>
  <p:clrMapOvr>
    <a:masterClrMapping/>
  </p:clrMapOvr>
  <p:transition>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DA5508D-1075-4BA3-B29D-0176357669D9}" type="slidenum">
              <a:rPr lang="ar-SA" sz="1400">
                <a:latin typeface="Comic Sans MS" pitchFamily="66" charset="0"/>
                <a:cs typeface="Arial" pitchFamily="34" charset="0"/>
              </a:rPr>
              <a:pPr algn="r" eaLnBrk="0" hangingPunct="0"/>
              <a:t>35</a:t>
            </a:fld>
            <a:endParaRPr lang="en-US" sz="1400">
              <a:latin typeface="Comic Sans MS" pitchFamily="66" charset="0"/>
              <a:cs typeface="Arial" pitchFamily="34" charset="0"/>
            </a:endParaRPr>
          </a:p>
        </p:txBody>
      </p:sp>
      <p:pic>
        <p:nvPicPr>
          <p:cNvPr id="238596"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38597" name="Rectangle 3"/>
          <p:cNvSpPr>
            <a:spLocks noGrp="1" noChangeArrowheads="1"/>
          </p:cNvSpPr>
          <p:nvPr>
            <p:ph type="title" idx="4294967295"/>
          </p:nvPr>
        </p:nvSpPr>
        <p:spPr/>
        <p:txBody>
          <a:bodyPr/>
          <a:lstStyle/>
          <a:p>
            <a:r>
              <a:rPr lang="en-US"/>
              <a:t>Example</a:t>
            </a:r>
          </a:p>
        </p:txBody>
      </p:sp>
      <p:sp>
        <p:nvSpPr>
          <p:cNvPr id="238598"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spTree>
    <p:extLst>
      <p:ext uri="{BB962C8B-B14F-4D97-AF65-F5344CB8AC3E}">
        <p14:creationId xmlns:p14="http://schemas.microsoft.com/office/powerpoint/2010/main" val="3128635654"/>
      </p:ext>
    </p:extLst>
  </p:cSld>
  <p:clrMapOvr>
    <a:masterClrMapping/>
  </p:clrMapOvr>
  <p:transition>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C913E923-2DC5-4CE9-B834-2BB22215B81E}" type="slidenum">
              <a:rPr lang="ar-SA" sz="1400">
                <a:latin typeface="Comic Sans MS" pitchFamily="66" charset="0"/>
                <a:cs typeface="Arial" pitchFamily="34" charset="0"/>
              </a:rPr>
              <a:pPr algn="r" eaLnBrk="0" hangingPunct="0"/>
              <a:t>36</a:t>
            </a:fld>
            <a:endParaRPr lang="en-US" sz="1400">
              <a:latin typeface="Comic Sans MS" pitchFamily="66" charset="0"/>
              <a:cs typeface="Arial" pitchFamily="34" charset="0"/>
            </a:endParaRPr>
          </a:p>
        </p:txBody>
      </p:sp>
      <p:pic>
        <p:nvPicPr>
          <p:cNvPr id="240644"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0645" name="Rectangle 3"/>
          <p:cNvSpPr>
            <a:spLocks noGrp="1" noChangeArrowheads="1"/>
          </p:cNvSpPr>
          <p:nvPr>
            <p:ph type="title" idx="4294967295"/>
          </p:nvPr>
        </p:nvSpPr>
        <p:spPr/>
        <p:txBody>
          <a:bodyPr/>
          <a:lstStyle/>
          <a:p>
            <a:r>
              <a:rPr lang="en-US"/>
              <a:t>Example</a:t>
            </a:r>
          </a:p>
        </p:txBody>
      </p:sp>
      <p:sp>
        <p:nvSpPr>
          <p:cNvPr id="240646"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90%</a:t>
            </a:r>
            <a:r>
              <a:rPr lang="en-US" sz="2800"/>
              <a:t> concurrent, </a:t>
            </a:r>
            <a:r>
              <a:rPr lang="en-US" sz="2800">
                <a:solidFill>
                  <a:schemeClr val="tx1"/>
                </a:solidFill>
              </a:rPr>
              <a:t>10%</a:t>
            </a:r>
            <a:r>
              <a:rPr lang="en-US" sz="2800"/>
              <a:t> sequential</a:t>
            </a:r>
          </a:p>
          <a:p>
            <a:r>
              <a:rPr lang="en-US" sz="2800"/>
              <a:t>How close to 10-fold speedup?</a:t>
            </a:r>
          </a:p>
        </p:txBody>
      </p:sp>
      <p:grpSp>
        <p:nvGrpSpPr>
          <p:cNvPr id="240647" name="Group 5"/>
          <p:cNvGrpSpPr>
            <a:grpSpLocks/>
          </p:cNvGrpSpPr>
          <p:nvPr/>
        </p:nvGrpSpPr>
        <p:grpSpPr bwMode="auto">
          <a:xfrm>
            <a:off x="1062038" y="4038600"/>
            <a:ext cx="5719762" cy="1481138"/>
            <a:chOff x="957" y="2064"/>
            <a:chExt cx="3603" cy="933"/>
          </a:xfrm>
        </p:grpSpPr>
        <p:graphicFrame>
          <p:nvGraphicFramePr>
            <p:cNvPr id="240648" name="Object 6"/>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8197" name="Equation" r:id="rId5" imgW="901440" imgH="583920" progId="Equation.3">
                    <p:embed/>
                  </p:oleObj>
                </mc:Choice>
                <mc:Fallback>
                  <p:oleObj name="Equation" r:id="rId5" imgW="90144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0649" name="Text Box 7"/>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5.26=</a:t>
              </a:r>
            </a:p>
          </p:txBody>
        </p:sp>
      </p:grpSp>
    </p:spTree>
    <p:extLst>
      <p:ext uri="{BB962C8B-B14F-4D97-AF65-F5344CB8AC3E}">
        <p14:creationId xmlns:p14="http://schemas.microsoft.com/office/powerpoint/2010/main" val="3216368206"/>
      </p:ext>
    </p:extLst>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D3FDA188-9AF9-420C-A798-2D087EE5D3BE}" type="slidenum">
              <a:rPr lang="ar-SA" sz="1400">
                <a:latin typeface="Comic Sans MS" pitchFamily="66" charset="0"/>
                <a:cs typeface="Arial" pitchFamily="34" charset="0"/>
              </a:rPr>
              <a:pPr algn="r" eaLnBrk="0" hangingPunct="0"/>
              <a:t>37</a:t>
            </a:fld>
            <a:endParaRPr lang="en-US" sz="1400">
              <a:latin typeface="Comic Sans MS" pitchFamily="66" charset="0"/>
              <a:cs typeface="Arial" pitchFamily="34" charset="0"/>
            </a:endParaRPr>
          </a:p>
        </p:txBody>
      </p:sp>
      <p:pic>
        <p:nvPicPr>
          <p:cNvPr id="24269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42693" name="Rectangle 3"/>
          <p:cNvSpPr>
            <a:spLocks noGrp="1" noChangeArrowheads="1"/>
          </p:cNvSpPr>
          <p:nvPr>
            <p:ph type="title" idx="4294967295"/>
          </p:nvPr>
        </p:nvSpPr>
        <p:spPr/>
        <p:txBody>
          <a:bodyPr/>
          <a:lstStyle/>
          <a:p>
            <a:r>
              <a:rPr lang="en-US"/>
              <a:t>Example</a:t>
            </a:r>
          </a:p>
        </p:txBody>
      </p:sp>
      <p:sp>
        <p:nvSpPr>
          <p:cNvPr id="242694"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spTree>
    <p:extLst>
      <p:ext uri="{BB962C8B-B14F-4D97-AF65-F5344CB8AC3E}">
        <p14:creationId xmlns:p14="http://schemas.microsoft.com/office/powerpoint/2010/main" val="2670917779"/>
      </p:ext>
    </p:extLst>
  </p:cSld>
  <p:clrMapOvr>
    <a:masterClrMapping/>
  </p:clrMapOvr>
  <p:transition>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Slide Number Placeholder 5"/>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2C2BB731-FF2B-4BB8-9A49-FA50A27CC891}" type="slidenum">
              <a:rPr lang="ar-SA" sz="1400">
                <a:latin typeface="Comic Sans MS" pitchFamily="66" charset="0"/>
                <a:cs typeface="Arial" pitchFamily="34" charset="0"/>
              </a:rPr>
              <a:pPr algn="r" eaLnBrk="0" hangingPunct="0"/>
              <a:t>38</a:t>
            </a:fld>
            <a:endParaRPr lang="en-US" sz="1400">
              <a:latin typeface="Comic Sans MS" pitchFamily="66" charset="0"/>
              <a:cs typeface="Arial" pitchFamily="34" charset="0"/>
            </a:endParaRPr>
          </a:p>
        </p:txBody>
      </p:sp>
      <p:pic>
        <p:nvPicPr>
          <p:cNvPr id="244740" name="Picture 2" descr="magic"/>
          <p:cNvPicPr>
            <a:picLocks noChangeAspect="1" noChangeArrowheads="1"/>
          </p:cNvPicPr>
          <p:nvPr/>
        </p:nvPicPr>
        <p:blipFill>
          <a:blip r:embed="rId4" cstate="print"/>
          <a:srcRect/>
          <a:stretch>
            <a:fillRect/>
          </a:stretch>
        </p:blipFill>
        <p:spPr bwMode="auto">
          <a:xfrm>
            <a:off x="2540000" y="2540000"/>
            <a:ext cx="127000" cy="127000"/>
          </a:xfrm>
          <a:prstGeom prst="rect">
            <a:avLst/>
          </a:prstGeom>
          <a:noFill/>
          <a:ln w="9525">
            <a:noFill/>
            <a:miter lim="800000"/>
            <a:headEnd/>
            <a:tailEnd/>
          </a:ln>
        </p:spPr>
      </p:pic>
      <p:sp>
        <p:nvSpPr>
          <p:cNvPr id="244741" name="Rectangle 3"/>
          <p:cNvSpPr>
            <a:spLocks noGrp="1" noChangeArrowheads="1"/>
          </p:cNvSpPr>
          <p:nvPr>
            <p:ph type="title" idx="4294967295"/>
          </p:nvPr>
        </p:nvSpPr>
        <p:spPr/>
        <p:txBody>
          <a:bodyPr/>
          <a:lstStyle/>
          <a:p>
            <a:r>
              <a:rPr lang="en-US"/>
              <a:t>Example</a:t>
            </a:r>
          </a:p>
        </p:txBody>
      </p:sp>
      <p:sp>
        <p:nvSpPr>
          <p:cNvPr id="244742" name="Rectangle 4"/>
          <p:cNvSpPr>
            <a:spLocks noGrp="1" noChangeArrowheads="1"/>
          </p:cNvSpPr>
          <p:nvPr>
            <p:ph type="body" sz="half" idx="4294967295"/>
          </p:nvPr>
        </p:nvSpPr>
        <p:spPr>
          <a:xfrm>
            <a:off x="457200" y="1600200"/>
            <a:ext cx="7745413" cy="4525963"/>
          </a:xfrm>
        </p:spPr>
        <p:txBody>
          <a:bodyPr/>
          <a:lstStyle/>
          <a:p>
            <a:r>
              <a:rPr lang="en-US" sz="2800"/>
              <a:t>Ten processors</a:t>
            </a:r>
          </a:p>
          <a:p>
            <a:r>
              <a:rPr lang="en-US" sz="2800">
                <a:solidFill>
                  <a:schemeClr val="tx1"/>
                </a:solidFill>
              </a:rPr>
              <a:t>99%</a:t>
            </a:r>
            <a:r>
              <a:rPr lang="en-US" sz="2800"/>
              <a:t> concurrent, </a:t>
            </a:r>
            <a:r>
              <a:rPr lang="en-US" sz="2800">
                <a:solidFill>
                  <a:schemeClr val="tx1"/>
                </a:solidFill>
              </a:rPr>
              <a:t>01%</a:t>
            </a:r>
            <a:r>
              <a:rPr lang="en-US" sz="2800"/>
              <a:t> sequential</a:t>
            </a:r>
          </a:p>
          <a:p>
            <a:r>
              <a:rPr lang="en-US" sz="2800"/>
              <a:t>How close to 10-fold speedup?</a:t>
            </a:r>
          </a:p>
        </p:txBody>
      </p:sp>
      <p:grpSp>
        <p:nvGrpSpPr>
          <p:cNvPr id="244743" name="Group 5"/>
          <p:cNvGrpSpPr>
            <a:grpSpLocks/>
          </p:cNvGrpSpPr>
          <p:nvPr/>
        </p:nvGrpSpPr>
        <p:grpSpPr bwMode="auto">
          <a:xfrm>
            <a:off x="1127125" y="4167188"/>
            <a:ext cx="5654675" cy="1222375"/>
            <a:chOff x="998" y="2145"/>
            <a:chExt cx="3562" cy="770"/>
          </a:xfrm>
        </p:grpSpPr>
        <p:graphicFrame>
          <p:nvGraphicFramePr>
            <p:cNvPr id="244744" name="Object 6"/>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9221" name="Equation" r:id="rId5" imgW="1091880" imgH="583920" progId="Equation.3">
                    <p:embed/>
                  </p:oleObj>
                </mc:Choice>
                <mc:Fallback>
                  <p:oleObj name="Equation" r:id="rId5" imgW="1091880" imgH="583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5" name="Text Box 7"/>
            <p:cNvSpPr txBox="1">
              <a:spLocks noChangeArrowheads="1"/>
            </p:cNvSpPr>
            <p:nvPr/>
          </p:nvSpPr>
          <p:spPr bwMode="auto">
            <a:xfrm>
              <a:off x="998" y="2208"/>
              <a:ext cx="2038" cy="365"/>
            </a:xfrm>
            <a:prstGeom prst="rect">
              <a:avLst/>
            </a:prstGeom>
            <a:noFill/>
            <a:ln w="9525">
              <a:noFill/>
              <a:miter lim="800000"/>
              <a:headEnd/>
              <a:tailEnd/>
            </a:ln>
          </p:spPr>
          <p:txBody>
            <a:bodyPr wrap="none">
              <a:spAutoFit/>
            </a:bodyPr>
            <a:lstStyle/>
            <a:p>
              <a:pPr algn="r" eaLnBrk="0" hangingPunct="0"/>
              <a:r>
                <a:rPr lang="en-US" sz="3200">
                  <a:solidFill>
                    <a:srgbClr val="0000FF"/>
                  </a:solidFill>
                  <a:latin typeface="Comic Sans MS" pitchFamily="66" charset="0"/>
                </a:rPr>
                <a:t>Speedup = </a:t>
              </a:r>
              <a:r>
                <a:rPr lang="en-US" sz="3200">
                  <a:latin typeface="Comic Sans MS" pitchFamily="66" charset="0"/>
                </a:rPr>
                <a:t>9.17=</a:t>
              </a:r>
            </a:p>
          </p:txBody>
        </p:sp>
      </p:grpSp>
    </p:spTree>
    <p:extLst>
      <p:ext uri="{BB962C8B-B14F-4D97-AF65-F5344CB8AC3E}">
        <p14:creationId xmlns:p14="http://schemas.microsoft.com/office/powerpoint/2010/main" val="153560584"/>
      </p:ext>
    </p:extLst>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Rectangle 2"/>
          <p:cNvSpPr>
            <a:spLocks noGrp="1" noChangeArrowheads="1"/>
          </p:cNvSpPr>
          <p:nvPr>
            <p:ph type="title" idx="4294967295"/>
          </p:nvPr>
        </p:nvSpPr>
        <p:spPr>
          <a:xfrm>
            <a:off x="714375" y="190500"/>
            <a:ext cx="7772400" cy="1143000"/>
          </a:xfrm>
        </p:spPr>
        <p:txBody>
          <a:bodyPr/>
          <a:lstStyle/>
          <a:p>
            <a:r>
              <a:rPr lang="en-US"/>
              <a:t>Back to Real-World Multicore Scaling</a:t>
            </a:r>
          </a:p>
        </p:txBody>
      </p:sp>
      <p:sp>
        <p:nvSpPr>
          <p:cNvPr id="246787" name="Slide Number Placeholder 4"/>
          <p:cNvSpPr txBox="1">
            <a:spLocks noGrp="1"/>
          </p:cNvSpPr>
          <p:nvPr/>
        </p:nvSpPr>
        <p:spPr bwMode="auto">
          <a:xfrm>
            <a:off x="3429000" y="6413500"/>
            <a:ext cx="2895600" cy="457200"/>
          </a:xfrm>
          <a:prstGeom prst="rect">
            <a:avLst/>
          </a:prstGeom>
          <a:noFill/>
          <a:ln w="9525">
            <a:noFill/>
            <a:miter lim="800000"/>
            <a:headEnd/>
            <a:tailEnd/>
          </a:ln>
        </p:spPr>
        <p:txBody>
          <a:bodyPr lIns="82945" tIns="41473" rIns="82945" bIns="41473"/>
          <a:lstStyle/>
          <a:p>
            <a:pPr algn="ctr" eaLnBrk="0" hangingPunct="0"/>
            <a:fld id="{684231CE-8536-434C-B597-2FDDC30C18FB}" type="slidenum">
              <a:rPr lang="ar-SA" sz="1400">
                <a:latin typeface="Comic Sans MS" pitchFamily="66" charset="0"/>
                <a:cs typeface="Arial" pitchFamily="34" charset="0"/>
              </a:rPr>
              <a:pPr algn="ctr" eaLnBrk="0" hangingPunct="0"/>
              <a:t>39</a:t>
            </a:fld>
            <a:endParaRPr lang="en-US" sz="1400">
              <a:latin typeface="Comic Sans MS" pitchFamily="66" charset="0"/>
              <a:cs typeface="Arial" pitchFamily="34" charset="0"/>
            </a:endParaRPr>
          </a:p>
        </p:txBody>
      </p:sp>
      <p:sp>
        <p:nvSpPr>
          <p:cNvPr id="23556"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6789"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6790"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59"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6792"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6793"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2"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6796"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6797"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6"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6800"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6801"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6802" name="Group 49"/>
          <p:cNvGrpSpPr>
            <a:grpSpLocks/>
          </p:cNvGrpSpPr>
          <p:nvPr/>
        </p:nvGrpSpPr>
        <p:grpSpPr bwMode="auto">
          <a:xfrm>
            <a:off x="3209925" y="3454400"/>
            <a:ext cx="82550" cy="185738"/>
            <a:chOff x="1029" y="2668"/>
            <a:chExt cx="363" cy="445"/>
          </a:xfrm>
        </p:grpSpPr>
        <p:grpSp>
          <p:nvGrpSpPr>
            <p:cNvPr id="246803" name="Group 50"/>
            <p:cNvGrpSpPr>
              <a:grpSpLocks/>
            </p:cNvGrpSpPr>
            <p:nvPr/>
          </p:nvGrpSpPr>
          <p:grpSpPr bwMode="auto">
            <a:xfrm>
              <a:off x="1101" y="2668"/>
              <a:ext cx="217" cy="238"/>
              <a:chOff x="1075" y="2731"/>
              <a:chExt cx="244" cy="166"/>
            </a:xfrm>
          </p:grpSpPr>
          <p:sp>
            <p:nvSpPr>
              <p:cNvPr id="246804" name="Oval 5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05" name="Oval 5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806" name="Rectangle 5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07" name="Oval 5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08" name="AutoShape 5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809" name="Group 56"/>
          <p:cNvGrpSpPr>
            <a:grpSpLocks/>
          </p:cNvGrpSpPr>
          <p:nvPr/>
        </p:nvGrpSpPr>
        <p:grpSpPr bwMode="auto">
          <a:xfrm>
            <a:off x="2439988" y="3030538"/>
            <a:ext cx="93662" cy="185737"/>
            <a:chOff x="1029" y="2668"/>
            <a:chExt cx="363" cy="445"/>
          </a:xfrm>
        </p:grpSpPr>
        <p:grpSp>
          <p:nvGrpSpPr>
            <p:cNvPr id="246810" name="Group 57"/>
            <p:cNvGrpSpPr>
              <a:grpSpLocks/>
            </p:cNvGrpSpPr>
            <p:nvPr/>
          </p:nvGrpSpPr>
          <p:grpSpPr bwMode="auto">
            <a:xfrm>
              <a:off x="1101" y="2668"/>
              <a:ext cx="217" cy="238"/>
              <a:chOff x="1075" y="2731"/>
              <a:chExt cx="244" cy="166"/>
            </a:xfrm>
          </p:grpSpPr>
          <p:sp>
            <p:nvSpPr>
              <p:cNvPr id="23972" name="Oval 58"/>
              <p:cNvSpPr>
                <a:spLocks noChangeArrowheads="1"/>
              </p:cNvSpPr>
              <p:nvPr/>
            </p:nvSpPr>
            <p:spPr bwMode="auto">
              <a:xfrm>
                <a:off x="1077" y="2731"/>
                <a:ext cx="242"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73" name="Oval 59"/>
              <p:cNvSpPr>
                <a:spLocks noChangeArrowheads="1"/>
              </p:cNvSpPr>
              <p:nvPr/>
            </p:nvSpPr>
            <p:spPr bwMode="auto">
              <a:xfrm>
                <a:off x="1139" y="2750"/>
                <a:ext cx="15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69" name="Rectangle 60"/>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70" name="Oval 61"/>
            <p:cNvSpPr>
              <a:spLocks noChangeArrowheads="1"/>
            </p:cNvSpPr>
            <p:nvPr/>
          </p:nvSpPr>
          <p:spPr bwMode="auto">
            <a:xfrm>
              <a:off x="1152" y="2881"/>
              <a:ext cx="142"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71" name="AutoShape 62"/>
            <p:cNvSpPr>
              <a:spLocks noChangeArrowheads="1"/>
            </p:cNvSpPr>
            <p:nvPr/>
          </p:nvSpPr>
          <p:spPr bwMode="auto">
            <a:xfrm flipV="1">
              <a:off x="1152" y="2915"/>
              <a:ext cx="13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16" name="Group 63"/>
          <p:cNvGrpSpPr>
            <a:grpSpLocks/>
          </p:cNvGrpSpPr>
          <p:nvPr/>
        </p:nvGrpSpPr>
        <p:grpSpPr bwMode="auto">
          <a:xfrm>
            <a:off x="2800350" y="3454400"/>
            <a:ext cx="82550" cy="185738"/>
            <a:chOff x="1029" y="2668"/>
            <a:chExt cx="363" cy="445"/>
          </a:xfrm>
        </p:grpSpPr>
        <p:grpSp>
          <p:nvGrpSpPr>
            <p:cNvPr id="246817" name="Group 64"/>
            <p:cNvGrpSpPr>
              <a:grpSpLocks/>
            </p:cNvGrpSpPr>
            <p:nvPr/>
          </p:nvGrpSpPr>
          <p:grpSpPr bwMode="auto">
            <a:xfrm>
              <a:off x="1101" y="2668"/>
              <a:ext cx="217" cy="238"/>
              <a:chOff x="1075" y="2731"/>
              <a:chExt cx="244" cy="166"/>
            </a:xfrm>
          </p:grpSpPr>
          <p:sp>
            <p:nvSpPr>
              <p:cNvPr id="246818" name="Oval 6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19" name="Oval 6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820" name="Rectangle 6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21" name="Oval 6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22" name="AutoShape 6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823" name="Group 70"/>
          <p:cNvGrpSpPr>
            <a:grpSpLocks/>
          </p:cNvGrpSpPr>
          <p:nvPr/>
        </p:nvGrpSpPr>
        <p:grpSpPr bwMode="auto">
          <a:xfrm>
            <a:off x="3208338" y="3048000"/>
            <a:ext cx="82550" cy="185738"/>
            <a:chOff x="1029" y="2668"/>
            <a:chExt cx="363" cy="445"/>
          </a:xfrm>
        </p:grpSpPr>
        <p:grpSp>
          <p:nvGrpSpPr>
            <p:cNvPr id="246824" name="Group 71"/>
            <p:cNvGrpSpPr>
              <a:grpSpLocks/>
            </p:cNvGrpSpPr>
            <p:nvPr/>
          </p:nvGrpSpPr>
          <p:grpSpPr bwMode="auto">
            <a:xfrm>
              <a:off x="1101" y="2668"/>
              <a:ext cx="217" cy="238"/>
              <a:chOff x="1075" y="2731"/>
              <a:chExt cx="244" cy="166"/>
            </a:xfrm>
          </p:grpSpPr>
          <p:sp>
            <p:nvSpPr>
              <p:cNvPr id="23960" name="Oval 72"/>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61" name="Oval 73"/>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57" name="Rectangle 74"/>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58" name="Oval 75"/>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59" name="AutoShape 76"/>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30" name="Group 77"/>
          <p:cNvGrpSpPr>
            <a:grpSpLocks/>
          </p:cNvGrpSpPr>
          <p:nvPr/>
        </p:nvGrpSpPr>
        <p:grpSpPr bwMode="auto">
          <a:xfrm>
            <a:off x="2447925" y="3443288"/>
            <a:ext cx="93663" cy="187325"/>
            <a:chOff x="1029" y="2668"/>
            <a:chExt cx="363" cy="445"/>
          </a:xfrm>
        </p:grpSpPr>
        <p:grpSp>
          <p:nvGrpSpPr>
            <p:cNvPr id="246831" name="Group 78"/>
            <p:cNvGrpSpPr>
              <a:grpSpLocks/>
            </p:cNvGrpSpPr>
            <p:nvPr/>
          </p:nvGrpSpPr>
          <p:grpSpPr bwMode="auto">
            <a:xfrm>
              <a:off x="1101" y="2668"/>
              <a:ext cx="217" cy="238"/>
              <a:chOff x="1075" y="2731"/>
              <a:chExt cx="244" cy="166"/>
            </a:xfrm>
          </p:grpSpPr>
          <p:sp>
            <p:nvSpPr>
              <p:cNvPr id="246832" name="Oval 7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33" name="Oval 8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834" name="Rectangle 8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35" name="Oval 8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36" name="AutoShape 8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837" name="Group 84"/>
          <p:cNvGrpSpPr>
            <a:grpSpLocks/>
          </p:cNvGrpSpPr>
          <p:nvPr/>
        </p:nvGrpSpPr>
        <p:grpSpPr bwMode="auto">
          <a:xfrm>
            <a:off x="2870200" y="3046413"/>
            <a:ext cx="82550" cy="185737"/>
            <a:chOff x="1029" y="2668"/>
            <a:chExt cx="363" cy="445"/>
          </a:xfrm>
        </p:grpSpPr>
        <p:grpSp>
          <p:nvGrpSpPr>
            <p:cNvPr id="246838" name="Group 85"/>
            <p:cNvGrpSpPr>
              <a:grpSpLocks/>
            </p:cNvGrpSpPr>
            <p:nvPr/>
          </p:nvGrpSpPr>
          <p:grpSpPr bwMode="auto">
            <a:xfrm>
              <a:off x="1101" y="2668"/>
              <a:ext cx="217" cy="238"/>
              <a:chOff x="1075" y="2731"/>
              <a:chExt cx="244" cy="166"/>
            </a:xfrm>
          </p:grpSpPr>
          <p:sp>
            <p:nvSpPr>
              <p:cNvPr id="23948" name="Oval 86"/>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49" name="Oval 87"/>
              <p:cNvSpPr>
                <a:spLocks noChangeArrowheads="1"/>
              </p:cNvSpPr>
              <p:nvPr/>
            </p:nvSpPr>
            <p:spPr bwMode="auto">
              <a:xfrm>
                <a:off x="1135" y="2750"/>
                <a:ext cx="14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45" name="Rectangle 88"/>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46" name="Oval 89"/>
            <p:cNvSpPr>
              <a:spLocks noChangeArrowheads="1"/>
            </p:cNvSpPr>
            <p:nvPr/>
          </p:nvSpPr>
          <p:spPr bwMode="auto">
            <a:xfrm>
              <a:off x="1148" y="2881"/>
              <a:ext cx="154"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47" name="AutoShape 90"/>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44" name="Group 91"/>
          <p:cNvGrpSpPr>
            <a:grpSpLocks/>
          </p:cNvGrpSpPr>
          <p:nvPr/>
        </p:nvGrpSpPr>
        <p:grpSpPr bwMode="auto">
          <a:xfrm>
            <a:off x="3368675" y="3222625"/>
            <a:ext cx="82550" cy="185738"/>
            <a:chOff x="1029" y="2668"/>
            <a:chExt cx="363" cy="445"/>
          </a:xfrm>
        </p:grpSpPr>
        <p:grpSp>
          <p:nvGrpSpPr>
            <p:cNvPr id="246845" name="Group 92"/>
            <p:cNvGrpSpPr>
              <a:grpSpLocks/>
            </p:cNvGrpSpPr>
            <p:nvPr/>
          </p:nvGrpSpPr>
          <p:grpSpPr bwMode="auto">
            <a:xfrm>
              <a:off x="1101" y="2668"/>
              <a:ext cx="217" cy="238"/>
              <a:chOff x="1075" y="2731"/>
              <a:chExt cx="244" cy="166"/>
            </a:xfrm>
          </p:grpSpPr>
          <p:sp>
            <p:nvSpPr>
              <p:cNvPr id="23942" name="Oval 9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43" name="Oval 94"/>
              <p:cNvSpPr>
                <a:spLocks noChangeArrowheads="1"/>
              </p:cNvSpPr>
              <p:nvPr/>
            </p:nvSpPr>
            <p:spPr bwMode="auto">
              <a:xfrm>
                <a:off x="1135" y="2750"/>
                <a:ext cx="14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39" name="Rectangle 9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40" name="Oval 96"/>
            <p:cNvSpPr>
              <a:spLocks noChangeArrowheads="1"/>
            </p:cNvSpPr>
            <p:nvPr/>
          </p:nvSpPr>
          <p:spPr bwMode="auto">
            <a:xfrm>
              <a:off x="1148" y="2881"/>
              <a:ext cx="154"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41" name="AutoShape 9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51" name="Group 98"/>
          <p:cNvGrpSpPr>
            <a:grpSpLocks/>
          </p:cNvGrpSpPr>
          <p:nvPr/>
        </p:nvGrpSpPr>
        <p:grpSpPr bwMode="auto">
          <a:xfrm>
            <a:off x="2767013" y="3214688"/>
            <a:ext cx="82550" cy="187325"/>
            <a:chOff x="1029" y="2668"/>
            <a:chExt cx="363" cy="445"/>
          </a:xfrm>
        </p:grpSpPr>
        <p:grpSp>
          <p:nvGrpSpPr>
            <p:cNvPr id="246852" name="Group 99"/>
            <p:cNvGrpSpPr>
              <a:grpSpLocks/>
            </p:cNvGrpSpPr>
            <p:nvPr/>
          </p:nvGrpSpPr>
          <p:grpSpPr bwMode="auto">
            <a:xfrm>
              <a:off x="1101" y="2668"/>
              <a:ext cx="217" cy="238"/>
              <a:chOff x="1075" y="2731"/>
              <a:chExt cx="244" cy="166"/>
            </a:xfrm>
          </p:grpSpPr>
          <p:sp>
            <p:nvSpPr>
              <p:cNvPr id="23936" name="Oval 100"/>
              <p:cNvSpPr>
                <a:spLocks noChangeArrowheads="1"/>
              </p:cNvSpPr>
              <p:nvPr/>
            </p:nvSpPr>
            <p:spPr bwMode="auto">
              <a:xfrm>
                <a:off x="1073" y="2731"/>
                <a:ext cx="243" cy="166"/>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37" name="Oval 101"/>
              <p:cNvSpPr>
                <a:spLocks noChangeArrowheads="1"/>
              </p:cNvSpPr>
              <p:nvPr/>
            </p:nvSpPr>
            <p:spPr bwMode="auto">
              <a:xfrm>
                <a:off x="1127" y="2749"/>
                <a:ext cx="157" cy="113"/>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33" name="Rectangle 102"/>
            <p:cNvSpPr>
              <a:spLocks noChangeArrowheads="1"/>
            </p:cNvSpPr>
            <p:nvPr/>
          </p:nvSpPr>
          <p:spPr bwMode="auto">
            <a:xfrm>
              <a:off x="1029" y="2796"/>
              <a:ext cx="363" cy="317"/>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34" name="Oval 103"/>
            <p:cNvSpPr>
              <a:spLocks noChangeArrowheads="1"/>
            </p:cNvSpPr>
            <p:nvPr/>
          </p:nvSpPr>
          <p:spPr bwMode="auto">
            <a:xfrm>
              <a:off x="1148" y="2879"/>
              <a:ext cx="147" cy="64"/>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35" name="AutoShape 104"/>
            <p:cNvSpPr>
              <a:spLocks noChangeArrowheads="1"/>
            </p:cNvSpPr>
            <p:nvPr/>
          </p:nvSpPr>
          <p:spPr bwMode="auto">
            <a:xfrm flipV="1">
              <a:off x="1148" y="2913"/>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58" name="Group 106"/>
          <p:cNvGrpSpPr>
            <a:grpSpLocks/>
          </p:cNvGrpSpPr>
          <p:nvPr/>
        </p:nvGrpSpPr>
        <p:grpSpPr bwMode="auto">
          <a:xfrm>
            <a:off x="7070725" y="3481388"/>
            <a:ext cx="82550" cy="185737"/>
            <a:chOff x="1029" y="2668"/>
            <a:chExt cx="363" cy="445"/>
          </a:xfrm>
        </p:grpSpPr>
        <p:grpSp>
          <p:nvGrpSpPr>
            <p:cNvPr id="246859" name="Group 107"/>
            <p:cNvGrpSpPr>
              <a:grpSpLocks/>
            </p:cNvGrpSpPr>
            <p:nvPr/>
          </p:nvGrpSpPr>
          <p:grpSpPr bwMode="auto">
            <a:xfrm>
              <a:off x="1101" y="2668"/>
              <a:ext cx="217" cy="238"/>
              <a:chOff x="1075" y="2731"/>
              <a:chExt cx="244" cy="166"/>
            </a:xfrm>
          </p:grpSpPr>
          <p:sp>
            <p:nvSpPr>
              <p:cNvPr id="246860" name="Oval 10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61" name="Oval 10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862" name="Rectangle 11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63" name="Oval 11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64" name="AutoShape 11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865" name="Group 113"/>
          <p:cNvGrpSpPr>
            <a:grpSpLocks/>
          </p:cNvGrpSpPr>
          <p:nvPr/>
        </p:nvGrpSpPr>
        <p:grpSpPr bwMode="auto">
          <a:xfrm>
            <a:off x="6259513" y="3000375"/>
            <a:ext cx="82550" cy="185738"/>
            <a:chOff x="1029" y="2668"/>
            <a:chExt cx="363" cy="445"/>
          </a:xfrm>
        </p:grpSpPr>
        <p:grpSp>
          <p:nvGrpSpPr>
            <p:cNvPr id="246866" name="Group 114"/>
            <p:cNvGrpSpPr>
              <a:grpSpLocks/>
            </p:cNvGrpSpPr>
            <p:nvPr/>
          </p:nvGrpSpPr>
          <p:grpSpPr bwMode="auto">
            <a:xfrm>
              <a:off x="1101" y="2668"/>
              <a:ext cx="217" cy="238"/>
              <a:chOff x="1075" y="2731"/>
              <a:chExt cx="244" cy="166"/>
            </a:xfrm>
          </p:grpSpPr>
          <p:sp>
            <p:nvSpPr>
              <p:cNvPr id="23924" name="Oval 115"/>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25" name="Oval 116"/>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21" name="Rectangle 117"/>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22" name="Oval 118"/>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23" name="AutoShape 119"/>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72" name="Group 120"/>
          <p:cNvGrpSpPr>
            <a:grpSpLocks/>
          </p:cNvGrpSpPr>
          <p:nvPr/>
        </p:nvGrpSpPr>
        <p:grpSpPr bwMode="auto">
          <a:xfrm>
            <a:off x="6645275" y="3395663"/>
            <a:ext cx="82550" cy="185737"/>
            <a:chOff x="1029" y="2668"/>
            <a:chExt cx="363" cy="445"/>
          </a:xfrm>
        </p:grpSpPr>
        <p:grpSp>
          <p:nvGrpSpPr>
            <p:cNvPr id="246873" name="Group 121"/>
            <p:cNvGrpSpPr>
              <a:grpSpLocks/>
            </p:cNvGrpSpPr>
            <p:nvPr/>
          </p:nvGrpSpPr>
          <p:grpSpPr bwMode="auto">
            <a:xfrm>
              <a:off x="1101" y="2668"/>
              <a:ext cx="217" cy="238"/>
              <a:chOff x="1075" y="2731"/>
              <a:chExt cx="244" cy="166"/>
            </a:xfrm>
          </p:grpSpPr>
          <p:sp>
            <p:nvSpPr>
              <p:cNvPr id="23918" name="Oval 122"/>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19" name="Oval 123"/>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15" name="Rectangle 124"/>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16" name="Oval 125"/>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17" name="AutoShape 126"/>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79" name="Group 127"/>
          <p:cNvGrpSpPr>
            <a:grpSpLocks/>
          </p:cNvGrpSpPr>
          <p:nvPr/>
        </p:nvGrpSpPr>
        <p:grpSpPr bwMode="auto">
          <a:xfrm>
            <a:off x="6894513" y="3017838"/>
            <a:ext cx="82550" cy="185737"/>
            <a:chOff x="1029" y="2668"/>
            <a:chExt cx="363" cy="445"/>
          </a:xfrm>
        </p:grpSpPr>
        <p:grpSp>
          <p:nvGrpSpPr>
            <p:cNvPr id="246880" name="Group 128"/>
            <p:cNvGrpSpPr>
              <a:grpSpLocks/>
            </p:cNvGrpSpPr>
            <p:nvPr/>
          </p:nvGrpSpPr>
          <p:grpSpPr bwMode="auto">
            <a:xfrm>
              <a:off x="1101" y="2668"/>
              <a:ext cx="217" cy="238"/>
              <a:chOff x="1075" y="2731"/>
              <a:chExt cx="244" cy="166"/>
            </a:xfrm>
          </p:grpSpPr>
          <p:sp>
            <p:nvSpPr>
              <p:cNvPr id="23912" name="Oval 129"/>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13" name="Oval 130"/>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09" name="Rectangle 131"/>
            <p:cNvSpPr>
              <a:spLocks noChangeArrowheads="1"/>
            </p:cNvSpPr>
            <p:nvPr/>
          </p:nvSpPr>
          <p:spPr bwMode="auto">
            <a:xfrm>
              <a:off x="1029" y="2794"/>
              <a:ext cx="363" cy="319"/>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10" name="Oval 132"/>
            <p:cNvSpPr>
              <a:spLocks noChangeArrowheads="1"/>
            </p:cNvSpPr>
            <p:nvPr/>
          </p:nvSpPr>
          <p:spPr bwMode="auto">
            <a:xfrm>
              <a:off x="1148" y="2881"/>
              <a:ext cx="147" cy="65"/>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11" name="AutoShape 133"/>
            <p:cNvSpPr>
              <a:spLocks noChangeArrowheads="1"/>
            </p:cNvSpPr>
            <p:nvPr/>
          </p:nvSpPr>
          <p:spPr bwMode="auto">
            <a:xfrm flipV="1">
              <a:off x="1148" y="2915"/>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886" name="Group 134"/>
          <p:cNvGrpSpPr>
            <a:grpSpLocks/>
          </p:cNvGrpSpPr>
          <p:nvPr/>
        </p:nvGrpSpPr>
        <p:grpSpPr bwMode="auto">
          <a:xfrm>
            <a:off x="6267450" y="3470275"/>
            <a:ext cx="82550" cy="187325"/>
            <a:chOff x="1029" y="2668"/>
            <a:chExt cx="363" cy="445"/>
          </a:xfrm>
        </p:grpSpPr>
        <p:grpSp>
          <p:nvGrpSpPr>
            <p:cNvPr id="246887" name="Group 135"/>
            <p:cNvGrpSpPr>
              <a:grpSpLocks/>
            </p:cNvGrpSpPr>
            <p:nvPr/>
          </p:nvGrpSpPr>
          <p:grpSpPr bwMode="auto">
            <a:xfrm>
              <a:off x="1101" y="2668"/>
              <a:ext cx="217" cy="238"/>
              <a:chOff x="1075" y="2731"/>
              <a:chExt cx="244" cy="166"/>
            </a:xfrm>
          </p:grpSpPr>
          <p:sp>
            <p:nvSpPr>
              <p:cNvPr id="246888" name="Oval 13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89" name="Oval 13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890" name="Rectangle 13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91" name="Oval 13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892" name="AutoShape 14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893" name="Group 141"/>
          <p:cNvGrpSpPr>
            <a:grpSpLocks/>
          </p:cNvGrpSpPr>
          <p:nvPr/>
        </p:nvGrpSpPr>
        <p:grpSpPr bwMode="auto">
          <a:xfrm>
            <a:off x="6643688" y="3016250"/>
            <a:ext cx="82550" cy="185738"/>
            <a:chOff x="1029" y="2668"/>
            <a:chExt cx="363" cy="445"/>
          </a:xfrm>
        </p:grpSpPr>
        <p:grpSp>
          <p:nvGrpSpPr>
            <p:cNvPr id="246894" name="Group 142"/>
            <p:cNvGrpSpPr>
              <a:grpSpLocks/>
            </p:cNvGrpSpPr>
            <p:nvPr/>
          </p:nvGrpSpPr>
          <p:grpSpPr bwMode="auto">
            <a:xfrm>
              <a:off x="1101" y="2668"/>
              <a:ext cx="217" cy="238"/>
              <a:chOff x="1075" y="2731"/>
              <a:chExt cx="244" cy="166"/>
            </a:xfrm>
          </p:grpSpPr>
          <p:sp>
            <p:nvSpPr>
              <p:cNvPr id="23900" name="Oval 14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01" name="Oval 144"/>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97" name="Rectangle 14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98" name="Oval 146"/>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99" name="AutoShape 14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00" name="Group 148"/>
          <p:cNvGrpSpPr>
            <a:grpSpLocks/>
          </p:cNvGrpSpPr>
          <p:nvPr/>
        </p:nvGrpSpPr>
        <p:grpSpPr bwMode="auto">
          <a:xfrm>
            <a:off x="7158038" y="3105150"/>
            <a:ext cx="82550" cy="185738"/>
            <a:chOff x="1029" y="2668"/>
            <a:chExt cx="363" cy="445"/>
          </a:xfrm>
        </p:grpSpPr>
        <p:grpSp>
          <p:nvGrpSpPr>
            <p:cNvPr id="246901" name="Group 149"/>
            <p:cNvGrpSpPr>
              <a:grpSpLocks/>
            </p:cNvGrpSpPr>
            <p:nvPr/>
          </p:nvGrpSpPr>
          <p:grpSpPr bwMode="auto">
            <a:xfrm>
              <a:off x="1101" y="2668"/>
              <a:ext cx="217" cy="238"/>
              <a:chOff x="1075" y="2731"/>
              <a:chExt cx="244" cy="166"/>
            </a:xfrm>
          </p:grpSpPr>
          <p:sp>
            <p:nvSpPr>
              <p:cNvPr id="23894" name="Oval 150"/>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95" name="Oval 151"/>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91" name="Rectangle 152"/>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92" name="Oval 153"/>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93" name="AutoShape 154"/>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07" name="Group 155"/>
          <p:cNvGrpSpPr>
            <a:grpSpLocks/>
          </p:cNvGrpSpPr>
          <p:nvPr/>
        </p:nvGrpSpPr>
        <p:grpSpPr bwMode="auto">
          <a:xfrm>
            <a:off x="6554788" y="3446463"/>
            <a:ext cx="82550" cy="187325"/>
            <a:chOff x="1029" y="2668"/>
            <a:chExt cx="363" cy="445"/>
          </a:xfrm>
        </p:grpSpPr>
        <p:grpSp>
          <p:nvGrpSpPr>
            <p:cNvPr id="246908" name="Group 156"/>
            <p:cNvGrpSpPr>
              <a:grpSpLocks/>
            </p:cNvGrpSpPr>
            <p:nvPr/>
          </p:nvGrpSpPr>
          <p:grpSpPr bwMode="auto">
            <a:xfrm>
              <a:off x="1101" y="2668"/>
              <a:ext cx="217" cy="238"/>
              <a:chOff x="1075" y="2731"/>
              <a:chExt cx="244" cy="166"/>
            </a:xfrm>
          </p:grpSpPr>
          <p:sp>
            <p:nvSpPr>
              <p:cNvPr id="246909" name="Oval 15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10" name="Oval 15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911" name="Rectangle 15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12" name="Oval 16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13" name="AutoShape 16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914" name="Group 162"/>
          <p:cNvGrpSpPr>
            <a:grpSpLocks/>
          </p:cNvGrpSpPr>
          <p:nvPr/>
        </p:nvGrpSpPr>
        <p:grpSpPr bwMode="auto">
          <a:xfrm>
            <a:off x="6848475" y="2663825"/>
            <a:ext cx="176213" cy="388938"/>
            <a:chOff x="2160" y="1548"/>
            <a:chExt cx="309" cy="441"/>
          </a:xfrm>
        </p:grpSpPr>
        <p:sp>
          <p:nvSpPr>
            <p:cNvPr id="23877" name="Freeform 163"/>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6922" name="Group 170"/>
          <p:cNvGrpSpPr>
            <a:grpSpLocks/>
          </p:cNvGrpSpPr>
          <p:nvPr/>
        </p:nvGrpSpPr>
        <p:grpSpPr bwMode="auto">
          <a:xfrm>
            <a:off x="6608763" y="2647950"/>
            <a:ext cx="192087" cy="417513"/>
            <a:chOff x="2160" y="1548"/>
            <a:chExt cx="309" cy="441"/>
          </a:xfrm>
        </p:grpSpPr>
        <p:sp>
          <p:nvSpPr>
            <p:cNvPr id="23870" name="Freeform 171"/>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6930" name="Group 178"/>
          <p:cNvGrpSpPr>
            <a:grpSpLocks/>
          </p:cNvGrpSpPr>
          <p:nvPr/>
        </p:nvGrpSpPr>
        <p:grpSpPr bwMode="auto">
          <a:xfrm>
            <a:off x="6215063" y="3114675"/>
            <a:ext cx="206375" cy="344488"/>
            <a:chOff x="2160" y="1548"/>
            <a:chExt cx="309" cy="441"/>
          </a:xfrm>
        </p:grpSpPr>
        <p:sp>
          <p:nvSpPr>
            <p:cNvPr id="23863" name="Freeform 179"/>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6938" name="Group 187"/>
          <p:cNvGrpSpPr>
            <a:grpSpLocks/>
          </p:cNvGrpSpPr>
          <p:nvPr/>
        </p:nvGrpSpPr>
        <p:grpSpPr bwMode="auto">
          <a:xfrm>
            <a:off x="5124450" y="3424238"/>
            <a:ext cx="82550" cy="185737"/>
            <a:chOff x="1029" y="2668"/>
            <a:chExt cx="363" cy="445"/>
          </a:xfrm>
        </p:grpSpPr>
        <p:grpSp>
          <p:nvGrpSpPr>
            <p:cNvPr id="246939" name="Group 188"/>
            <p:cNvGrpSpPr>
              <a:grpSpLocks/>
            </p:cNvGrpSpPr>
            <p:nvPr/>
          </p:nvGrpSpPr>
          <p:grpSpPr bwMode="auto">
            <a:xfrm>
              <a:off x="1101" y="2668"/>
              <a:ext cx="217" cy="238"/>
              <a:chOff x="1075" y="2731"/>
              <a:chExt cx="244" cy="166"/>
            </a:xfrm>
          </p:grpSpPr>
          <p:sp>
            <p:nvSpPr>
              <p:cNvPr id="246940" name="Oval 18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41" name="Oval 19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942" name="Rectangle 19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43" name="Oval 19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44" name="AutoShape 19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945" name="Group 194"/>
          <p:cNvGrpSpPr>
            <a:grpSpLocks/>
          </p:cNvGrpSpPr>
          <p:nvPr/>
        </p:nvGrpSpPr>
        <p:grpSpPr bwMode="auto">
          <a:xfrm>
            <a:off x="4357688" y="3000375"/>
            <a:ext cx="82550" cy="185738"/>
            <a:chOff x="1029" y="2668"/>
            <a:chExt cx="363" cy="445"/>
          </a:xfrm>
        </p:grpSpPr>
        <p:grpSp>
          <p:nvGrpSpPr>
            <p:cNvPr id="246946" name="Group 195"/>
            <p:cNvGrpSpPr>
              <a:grpSpLocks/>
            </p:cNvGrpSpPr>
            <p:nvPr/>
          </p:nvGrpSpPr>
          <p:grpSpPr bwMode="auto">
            <a:xfrm>
              <a:off x="1101" y="2668"/>
              <a:ext cx="217" cy="238"/>
              <a:chOff x="1075" y="2731"/>
              <a:chExt cx="244" cy="166"/>
            </a:xfrm>
          </p:grpSpPr>
          <p:sp>
            <p:nvSpPr>
              <p:cNvPr id="23855" name="Oval 196"/>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56" name="Oval 197"/>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52" name="Rectangle 198"/>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53" name="Oval 199"/>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54" name="AutoShape 200"/>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52" name="Group 201"/>
          <p:cNvGrpSpPr>
            <a:grpSpLocks/>
          </p:cNvGrpSpPr>
          <p:nvPr/>
        </p:nvGrpSpPr>
        <p:grpSpPr bwMode="auto">
          <a:xfrm>
            <a:off x="4743450" y="3409950"/>
            <a:ext cx="82550" cy="185738"/>
            <a:chOff x="1029" y="2668"/>
            <a:chExt cx="363" cy="445"/>
          </a:xfrm>
        </p:grpSpPr>
        <p:grpSp>
          <p:nvGrpSpPr>
            <p:cNvPr id="246953" name="Group 202"/>
            <p:cNvGrpSpPr>
              <a:grpSpLocks/>
            </p:cNvGrpSpPr>
            <p:nvPr/>
          </p:nvGrpSpPr>
          <p:grpSpPr bwMode="auto">
            <a:xfrm>
              <a:off x="1101" y="2668"/>
              <a:ext cx="217" cy="238"/>
              <a:chOff x="1075" y="2731"/>
              <a:chExt cx="244" cy="166"/>
            </a:xfrm>
          </p:grpSpPr>
          <p:sp>
            <p:nvSpPr>
              <p:cNvPr id="23849" name="Oval 20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50" name="Oval 204"/>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46" name="Rectangle 20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47" name="Oval 206"/>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48" name="AutoShape 20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59" name="Group 208"/>
          <p:cNvGrpSpPr>
            <a:grpSpLocks/>
          </p:cNvGrpSpPr>
          <p:nvPr/>
        </p:nvGrpSpPr>
        <p:grpSpPr bwMode="auto">
          <a:xfrm>
            <a:off x="5122863" y="3017838"/>
            <a:ext cx="82550" cy="185737"/>
            <a:chOff x="1029" y="2668"/>
            <a:chExt cx="363" cy="445"/>
          </a:xfrm>
        </p:grpSpPr>
        <p:grpSp>
          <p:nvGrpSpPr>
            <p:cNvPr id="246960" name="Group 209"/>
            <p:cNvGrpSpPr>
              <a:grpSpLocks/>
            </p:cNvGrpSpPr>
            <p:nvPr/>
          </p:nvGrpSpPr>
          <p:grpSpPr bwMode="auto">
            <a:xfrm>
              <a:off x="1101" y="2668"/>
              <a:ext cx="217" cy="238"/>
              <a:chOff x="1075" y="2731"/>
              <a:chExt cx="244" cy="166"/>
            </a:xfrm>
          </p:grpSpPr>
          <p:sp>
            <p:nvSpPr>
              <p:cNvPr id="23843" name="Oval 210"/>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44" name="Oval 211"/>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40" name="Rectangle 212"/>
            <p:cNvSpPr>
              <a:spLocks noChangeArrowheads="1"/>
            </p:cNvSpPr>
            <p:nvPr/>
          </p:nvSpPr>
          <p:spPr bwMode="auto">
            <a:xfrm>
              <a:off x="1029" y="2794"/>
              <a:ext cx="363" cy="319"/>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41" name="Oval 213"/>
            <p:cNvSpPr>
              <a:spLocks noChangeArrowheads="1"/>
            </p:cNvSpPr>
            <p:nvPr/>
          </p:nvSpPr>
          <p:spPr bwMode="auto">
            <a:xfrm>
              <a:off x="1148" y="2881"/>
              <a:ext cx="147" cy="65"/>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42" name="AutoShape 214"/>
            <p:cNvSpPr>
              <a:spLocks noChangeArrowheads="1"/>
            </p:cNvSpPr>
            <p:nvPr/>
          </p:nvSpPr>
          <p:spPr bwMode="auto">
            <a:xfrm flipV="1">
              <a:off x="1148" y="2915"/>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66" name="Group 215"/>
          <p:cNvGrpSpPr>
            <a:grpSpLocks/>
          </p:cNvGrpSpPr>
          <p:nvPr/>
        </p:nvGrpSpPr>
        <p:grpSpPr bwMode="auto">
          <a:xfrm>
            <a:off x="4410075" y="3455988"/>
            <a:ext cx="82550" cy="187325"/>
            <a:chOff x="1029" y="2668"/>
            <a:chExt cx="363" cy="445"/>
          </a:xfrm>
        </p:grpSpPr>
        <p:grpSp>
          <p:nvGrpSpPr>
            <p:cNvPr id="246967" name="Group 216"/>
            <p:cNvGrpSpPr>
              <a:grpSpLocks/>
            </p:cNvGrpSpPr>
            <p:nvPr/>
          </p:nvGrpSpPr>
          <p:grpSpPr bwMode="auto">
            <a:xfrm>
              <a:off x="1101" y="2668"/>
              <a:ext cx="217" cy="238"/>
              <a:chOff x="1075" y="2731"/>
              <a:chExt cx="244" cy="166"/>
            </a:xfrm>
          </p:grpSpPr>
          <p:sp>
            <p:nvSpPr>
              <p:cNvPr id="246968" name="Oval 21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69" name="Oval 21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6970" name="Rectangle 21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71" name="Oval 22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6972" name="AutoShape 22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6973" name="Group 222"/>
          <p:cNvGrpSpPr>
            <a:grpSpLocks/>
          </p:cNvGrpSpPr>
          <p:nvPr/>
        </p:nvGrpSpPr>
        <p:grpSpPr bwMode="auto">
          <a:xfrm>
            <a:off x="4784725" y="3016250"/>
            <a:ext cx="82550" cy="185738"/>
            <a:chOff x="1029" y="2668"/>
            <a:chExt cx="363" cy="445"/>
          </a:xfrm>
        </p:grpSpPr>
        <p:grpSp>
          <p:nvGrpSpPr>
            <p:cNvPr id="246974" name="Group 223"/>
            <p:cNvGrpSpPr>
              <a:grpSpLocks/>
            </p:cNvGrpSpPr>
            <p:nvPr/>
          </p:nvGrpSpPr>
          <p:grpSpPr bwMode="auto">
            <a:xfrm>
              <a:off x="1101" y="2668"/>
              <a:ext cx="217" cy="238"/>
              <a:chOff x="1075" y="2731"/>
              <a:chExt cx="244" cy="166"/>
            </a:xfrm>
          </p:grpSpPr>
          <p:sp>
            <p:nvSpPr>
              <p:cNvPr id="23831" name="Oval 224"/>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32" name="Oval 225"/>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28" name="Rectangle 226"/>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29" name="Oval 227"/>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30" name="AutoShape 228"/>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80" name="Group 229"/>
          <p:cNvGrpSpPr>
            <a:grpSpLocks/>
          </p:cNvGrpSpPr>
          <p:nvPr/>
        </p:nvGrpSpPr>
        <p:grpSpPr bwMode="auto">
          <a:xfrm>
            <a:off x="5313363" y="3089275"/>
            <a:ext cx="82550" cy="185738"/>
            <a:chOff x="1029" y="2668"/>
            <a:chExt cx="363" cy="445"/>
          </a:xfrm>
        </p:grpSpPr>
        <p:grpSp>
          <p:nvGrpSpPr>
            <p:cNvPr id="246981" name="Group 230"/>
            <p:cNvGrpSpPr>
              <a:grpSpLocks/>
            </p:cNvGrpSpPr>
            <p:nvPr/>
          </p:nvGrpSpPr>
          <p:grpSpPr bwMode="auto">
            <a:xfrm>
              <a:off x="1101" y="2668"/>
              <a:ext cx="217" cy="238"/>
              <a:chOff x="1075" y="2731"/>
              <a:chExt cx="244" cy="166"/>
            </a:xfrm>
          </p:grpSpPr>
          <p:sp>
            <p:nvSpPr>
              <p:cNvPr id="23825" name="Oval 231"/>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26" name="Oval 232"/>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22" name="Rectangle 233"/>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23" name="Oval 234"/>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24" name="AutoShape 235"/>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87" name="Group 236"/>
          <p:cNvGrpSpPr>
            <a:grpSpLocks/>
          </p:cNvGrpSpPr>
          <p:nvPr/>
        </p:nvGrpSpPr>
        <p:grpSpPr bwMode="auto">
          <a:xfrm>
            <a:off x="4608513" y="3082925"/>
            <a:ext cx="82550" cy="187325"/>
            <a:chOff x="1029" y="2668"/>
            <a:chExt cx="363" cy="445"/>
          </a:xfrm>
        </p:grpSpPr>
        <p:grpSp>
          <p:nvGrpSpPr>
            <p:cNvPr id="246988" name="Group 237"/>
            <p:cNvGrpSpPr>
              <a:grpSpLocks/>
            </p:cNvGrpSpPr>
            <p:nvPr/>
          </p:nvGrpSpPr>
          <p:grpSpPr bwMode="auto">
            <a:xfrm>
              <a:off x="1101" y="2668"/>
              <a:ext cx="217" cy="238"/>
              <a:chOff x="1075" y="2731"/>
              <a:chExt cx="244" cy="166"/>
            </a:xfrm>
          </p:grpSpPr>
          <p:sp>
            <p:nvSpPr>
              <p:cNvPr id="23819" name="Oval 238"/>
              <p:cNvSpPr>
                <a:spLocks noChangeArrowheads="1"/>
              </p:cNvSpPr>
              <p:nvPr/>
            </p:nvSpPr>
            <p:spPr bwMode="auto">
              <a:xfrm>
                <a:off x="1073" y="2731"/>
                <a:ext cx="243" cy="166"/>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20" name="Oval 239"/>
              <p:cNvSpPr>
                <a:spLocks noChangeArrowheads="1"/>
              </p:cNvSpPr>
              <p:nvPr/>
            </p:nvSpPr>
            <p:spPr bwMode="auto">
              <a:xfrm>
                <a:off x="1135" y="2749"/>
                <a:ext cx="149" cy="113"/>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16" name="Rectangle 240"/>
            <p:cNvSpPr>
              <a:spLocks noChangeArrowheads="1"/>
            </p:cNvSpPr>
            <p:nvPr/>
          </p:nvSpPr>
          <p:spPr bwMode="auto">
            <a:xfrm>
              <a:off x="1029" y="2796"/>
              <a:ext cx="363" cy="317"/>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17" name="Oval 241"/>
            <p:cNvSpPr>
              <a:spLocks noChangeArrowheads="1"/>
            </p:cNvSpPr>
            <p:nvPr/>
          </p:nvSpPr>
          <p:spPr bwMode="auto">
            <a:xfrm>
              <a:off x="1148" y="2879"/>
              <a:ext cx="154" cy="64"/>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18" name="AutoShape 242"/>
            <p:cNvSpPr>
              <a:spLocks noChangeArrowheads="1"/>
            </p:cNvSpPr>
            <p:nvPr/>
          </p:nvSpPr>
          <p:spPr bwMode="auto">
            <a:xfrm flipV="1">
              <a:off x="1148" y="2913"/>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6994" name="Group 243"/>
          <p:cNvGrpSpPr>
            <a:grpSpLocks/>
          </p:cNvGrpSpPr>
          <p:nvPr/>
        </p:nvGrpSpPr>
        <p:grpSpPr bwMode="auto">
          <a:xfrm>
            <a:off x="5133975" y="2867025"/>
            <a:ext cx="119063" cy="200025"/>
            <a:chOff x="2160" y="1548"/>
            <a:chExt cx="309" cy="441"/>
          </a:xfrm>
        </p:grpSpPr>
        <p:sp>
          <p:nvSpPr>
            <p:cNvPr id="23808" name="Freeform 244"/>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7002" name="Group 251"/>
          <p:cNvGrpSpPr>
            <a:grpSpLocks/>
          </p:cNvGrpSpPr>
          <p:nvPr/>
        </p:nvGrpSpPr>
        <p:grpSpPr bwMode="auto">
          <a:xfrm>
            <a:off x="4749800" y="2865438"/>
            <a:ext cx="119063" cy="200025"/>
            <a:chOff x="2160" y="1548"/>
            <a:chExt cx="309" cy="441"/>
          </a:xfrm>
        </p:grpSpPr>
        <p:sp>
          <p:nvSpPr>
            <p:cNvPr id="23801" name="Freeform 25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7010" name="Group 259"/>
          <p:cNvGrpSpPr>
            <a:grpSpLocks/>
          </p:cNvGrpSpPr>
          <p:nvPr/>
        </p:nvGrpSpPr>
        <p:grpSpPr bwMode="auto">
          <a:xfrm>
            <a:off x="4356100" y="3259138"/>
            <a:ext cx="119063" cy="200025"/>
            <a:chOff x="2160" y="1548"/>
            <a:chExt cx="309" cy="441"/>
          </a:xfrm>
        </p:grpSpPr>
        <p:sp>
          <p:nvSpPr>
            <p:cNvPr id="23794" name="Freeform 26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247022" name="Group 271"/>
          <p:cNvGrpSpPr>
            <a:grpSpLocks/>
          </p:cNvGrpSpPr>
          <p:nvPr/>
        </p:nvGrpSpPr>
        <p:grpSpPr bwMode="auto">
          <a:xfrm>
            <a:off x="6192838" y="2808288"/>
            <a:ext cx="119062" cy="200025"/>
            <a:chOff x="2160" y="1548"/>
            <a:chExt cx="309" cy="441"/>
          </a:xfrm>
        </p:grpSpPr>
        <p:sp>
          <p:nvSpPr>
            <p:cNvPr id="23787" name="Freeform 27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7030" name="Group 279"/>
          <p:cNvGrpSpPr>
            <a:grpSpLocks/>
          </p:cNvGrpSpPr>
          <p:nvPr/>
        </p:nvGrpSpPr>
        <p:grpSpPr bwMode="auto">
          <a:xfrm>
            <a:off x="7051675" y="3314700"/>
            <a:ext cx="119063" cy="200025"/>
            <a:chOff x="2160" y="1548"/>
            <a:chExt cx="309" cy="441"/>
          </a:xfrm>
        </p:grpSpPr>
        <p:sp>
          <p:nvSpPr>
            <p:cNvPr id="23780" name="Freeform 28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7038" name="Group 287"/>
          <p:cNvGrpSpPr>
            <a:grpSpLocks/>
          </p:cNvGrpSpPr>
          <p:nvPr/>
        </p:nvGrpSpPr>
        <p:grpSpPr bwMode="auto">
          <a:xfrm>
            <a:off x="7165975" y="2924175"/>
            <a:ext cx="119063" cy="200025"/>
            <a:chOff x="2160" y="1548"/>
            <a:chExt cx="309" cy="441"/>
          </a:xfrm>
        </p:grpSpPr>
        <p:sp>
          <p:nvSpPr>
            <p:cNvPr id="23773" name="Freeform 288"/>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p:cNvSpPr txBox="1">
            <a:spLocks noChangeArrowheads="1"/>
          </p:cNvSpPr>
          <p:nvPr/>
        </p:nvSpPr>
        <p:spPr bwMode="auto">
          <a:xfrm>
            <a:off x="1587500" y="5330825"/>
            <a:ext cx="4500563" cy="831850"/>
          </a:xfrm>
          <a:prstGeom prst="rect">
            <a:avLst/>
          </a:prstGeom>
          <a:noFill/>
          <a:ln w="9525">
            <a:noFill/>
            <a:miter lim="800000"/>
            <a:headEnd/>
            <a:tailEnd/>
          </a:ln>
        </p:spPr>
        <p:txBody>
          <a:bodyPr lIns="91430" tIns="45715" rIns="91430" bIns="45715" anchor="ctr">
            <a:spAutoFit/>
          </a:bodyPr>
          <a:lstStyle/>
          <a:p>
            <a:pPr eaLnBrk="0" hangingPunct="0">
              <a:defRPr/>
            </a:pPr>
            <a:r>
              <a:rPr lang="en-US" sz="2400" b="1" dirty="0">
                <a:solidFill>
                  <a:srgbClr val="CC0000"/>
                </a:solidFill>
                <a:latin typeface="+mn-lt"/>
                <a:cs typeface="Arial" charset="0"/>
              </a:rPr>
              <a:t>Must not be managing to </a:t>
            </a:r>
          </a:p>
          <a:p>
            <a:pPr eaLnBrk="0" hangingPunct="0">
              <a:defRPr/>
            </a:pPr>
            <a:r>
              <a:rPr lang="en-US" sz="2400" b="1" dirty="0">
                <a:solidFill>
                  <a:srgbClr val="CC0000"/>
                </a:solidFill>
                <a:latin typeface="+mn-lt"/>
                <a:cs typeface="Arial" charset="0"/>
              </a:rPr>
              <a:t>reduce sequential </a:t>
            </a:r>
            <a:r>
              <a:rPr lang="en-US" sz="2400" b="1">
                <a:solidFill>
                  <a:srgbClr val="CC0000"/>
                </a:solidFill>
                <a:latin typeface="+mn-lt"/>
                <a:cs typeface="Arial" charset="0"/>
              </a:rPr>
              <a:t>% of code </a:t>
            </a:r>
            <a:endParaRPr lang="en-US" sz="2400" b="1" dirty="0">
              <a:solidFill>
                <a:srgbClr val="CC0000"/>
              </a:solidFill>
              <a:latin typeface="+mn-lt"/>
              <a:cs typeface="Arial" charset="0"/>
            </a:endParaRPr>
          </a:p>
        </p:txBody>
      </p:sp>
      <p:grpSp>
        <p:nvGrpSpPr>
          <p:cNvPr id="247054" name="Group 321"/>
          <p:cNvGrpSpPr>
            <a:grpSpLocks/>
          </p:cNvGrpSpPr>
          <p:nvPr/>
        </p:nvGrpSpPr>
        <p:grpSpPr bwMode="auto">
          <a:xfrm>
            <a:off x="2484438" y="4187825"/>
            <a:ext cx="227012" cy="344488"/>
            <a:chOff x="2496" y="2725"/>
            <a:chExt cx="712" cy="739"/>
          </a:xfrm>
        </p:grpSpPr>
        <p:sp>
          <p:nvSpPr>
            <p:cNvPr id="247055"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56"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057" name="Group 324"/>
            <p:cNvGrpSpPr>
              <a:grpSpLocks/>
            </p:cNvGrpSpPr>
            <p:nvPr/>
          </p:nvGrpSpPr>
          <p:grpSpPr bwMode="auto">
            <a:xfrm>
              <a:off x="3072" y="2832"/>
              <a:ext cx="136" cy="632"/>
              <a:chOff x="3072" y="2832"/>
              <a:chExt cx="136" cy="632"/>
            </a:xfrm>
          </p:grpSpPr>
          <p:sp>
            <p:nvSpPr>
              <p:cNvPr id="247058"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59" name="Freeform 326"/>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60" name="Freeform 327"/>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061" name="Group 328"/>
            <p:cNvGrpSpPr>
              <a:grpSpLocks/>
            </p:cNvGrpSpPr>
            <p:nvPr/>
          </p:nvGrpSpPr>
          <p:grpSpPr bwMode="auto">
            <a:xfrm flipH="1">
              <a:off x="2496" y="2832"/>
              <a:ext cx="136" cy="632"/>
              <a:chOff x="3072" y="2832"/>
              <a:chExt cx="136" cy="632"/>
            </a:xfrm>
          </p:grpSpPr>
          <p:sp>
            <p:nvSpPr>
              <p:cNvPr id="247062"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63" name="Freeform 330"/>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64" name="Freeform 331"/>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065" name="Group 332"/>
          <p:cNvGrpSpPr>
            <a:grpSpLocks/>
          </p:cNvGrpSpPr>
          <p:nvPr/>
        </p:nvGrpSpPr>
        <p:grpSpPr bwMode="auto">
          <a:xfrm>
            <a:off x="3189288" y="4187825"/>
            <a:ext cx="227012" cy="344488"/>
            <a:chOff x="2496" y="2725"/>
            <a:chExt cx="712" cy="739"/>
          </a:xfrm>
        </p:grpSpPr>
        <p:sp>
          <p:nvSpPr>
            <p:cNvPr id="247066"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67"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068" name="Group 335"/>
            <p:cNvGrpSpPr>
              <a:grpSpLocks/>
            </p:cNvGrpSpPr>
            <p:nvPr/>
          </p:nvGrpSpPr>
          <p:grpSpPr bwMode="auto">
            <a:xfrm>
              <a:off x="3072" y="2832"/>
              <a:ext cx="136" cy="632"/>
              <a:chOff x="3072" y="2832"/>
              <a:chExt cx="136" cy="632"/>
            </a:xfrm>
          </p:grpSpPr>
          <p:sp>
            <p:nvSpPr>
              <p:cNvPr id="247069"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70" name="Freeform 337"/>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71" name="Freeform 338"/>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072" name="Group 339"/>
            <p:cNvGrpSpPr>
              <a:grpSpLocks/>
            </p:cNvGrpSpPr>
            <p:nvPr/>
          </p:nvGrpSpPr>
          <p:grpSpPr bwMode="auto">
            <a:xfrm flipH="1">
              <a:off x="2496" y="2832"/>
              <a:ext cx="136" cy="632"/>
              <a:chOff x="3072" y="2832"/>
              <a:chExt cx="136" cy="632"/>
            </a:xfrm>
          </p:grpSpPr>
          <p:sp>
            <p:nvSpPr>
              <p:cNvPr id="247073"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74" name="Freeform 341"/>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75" name="Freeform 342"/>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076" name="Group 343"/>
          <p:cNvGrpSpPr>
            <a:grpSpLocks/>
          </p:cNvGrpSpPr>
          <p:nvPr/>
        </p:nvGrpSpPr>
        <p:grpSpPr bwMode="auto">
          <a:xfrm>
            <a:off x="4437063" y="4195763"/>
            <a:ext cx="227012" cy="344487"/>
            <a:chOff x="2496" y="2725"/>
            <a:chExt cx="712" cy="739"/>
          </a:xfrm>
        </p:grpSpPr>
        <p:sp>
          <p:nvSpPr>
            <p:cNvPr id="247077"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78"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079" name="Group 346"/>
            <p:cNvGrpSpPr>
              <a:grpSpLocks/>
            </p:cNvGrpSpPr>
            <p:nvPr/>
          </p:nvGrpSpPr>
          <p:grpSpPr bwMode="auto">
            <a:xfrm>
              <a:off x="3072" y="2832"/>
              <a:ext cx="136" cy="632"/>
              <a:chOff x="3072" y="2832"/>
              <a:chExt cx="136" cy="632"/>
            </a:xfrm>
          </p:grpSpPr>
          <p:sp>
            <p:nvSpPr>
              <p:cNvPr id="247080"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81" name="Freeform 348"/>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82" name="Freeform 349"/>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083" name="Group 350"/>
            <p:cNvGrpSpPr>
              <a:grpSpLocks/>
            </p:cNvGrpSpPr>
            <p:nvPr/>
          </p:nvGrpSpPr>
          <p:grpSpPr bwMode="auto">
            <a:xfrm flipH="1">
              <a:off x="2496" y="2832"/>
              <a:ext cx="136" cy="632"/>
              <a:chOff x="3072" y="2832"/>
              <a:chExt cx="136" cy="632"/>
            </a:xfrm>
          </p:grpSpPr>
          <p:sp>
            <p:nvSpPr>
              <p:cNvPr id="247084"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85" name="Freeform 352"/>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86" name="Freeform 353"/>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087" name="Group 354"/>
          <p:cNvGrpSpPr>
            <a:grpSpLocks/>
          </p:cNvGrpSpPr>
          <p:nvPr/>
        </p:nvGrpSpPr>
        <p:grpSpPr bwMode="auto">
          <a:xfrm>
            <a:off x="5070475" y="4181475"/>
            <a:ext cx="227013" cy="344488"/>
            <a:chOff x="2496" y="2725"/>
            <a:chExt cx="712" cy="739"/>
          </a:xfrm>
        </p:grpSpPr>
        <p:sp>
          <p:nvSpPr>
            <p:cNvPr id="247088"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89"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090" name="Group 357"/>
            <p:cNvGrpSpPr>
              <a:grpSpLocks/>
            </p:cNvGrpSpPr>
            <p:nvPr/>
          </p:nvGrpSpPr>
          <p:grpSpPr bwMode="auto">
            <a:xfrm>
              <a:off x="3072" y="2832"/>
              <a:ext cx="136" cy="632"/>
              <a:chOff x="3072" y="2832"/>
              <a:chExt cx="136" cy="632"/>
            </a:xfrm>
          </p:grpSpPr>
          <p:sp>
            <p:nvSpPr>
              <p:cNvPr id="247091"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92" name="Freeform 359"/>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93" name="Freeform 360"/>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094" name="Group 361"/>
            <p:cNvGrpSpPr>
              <a:grpSpLocks/>
            </p:cNvGrpSpPr>
            <p:nvPr/>
          </p:nvGrpSpPr>
          <p:grpSpPr bwMode="auto">
            <a:xfrm flipH="1">
              <a:off x="2496" y="2832"/>
              <a:ext cx="136" cy="632"/>
              <a:chOff x="3072" y="2832"/>
              <a:chExt cx="136" cy="632"/>
            </a:xfrm>
          </p:grpSpPr>
          <p:sp>
            <p:nvSpPr>
              <p:cNvPr id="247095"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96" name="Freeform 363"/>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097" name="Freeform 364"/>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098" name="Group 365"/>
          <p:cNvGrpSpPr>
            <a:grpSpLocks/>
          </p:cNvGrpSpPr>
          <p:nvPr/>
        </p:nvGrpSpPr>
        <p:grpSpPr bwMode="auto">
          <a:xfrm>
            <a:off x="4445000" y="4610100"/>
            <a:ext cx="227013" cy="344488"/>
            <a:chOff x="2496" y="2725"/>
            <a:chExt cx="712" cy="739"/>
          </a:xfrm>
        </p:grpSpPr>
        <p:sp>
          <p:nvSpPr>
            <p:cNvPr id="247099"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00"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01" name="Group 368"/>
            <p:cNvGrpSpPr>
              <a:grpSpLocks/>
            </p:cNvGrpSpPr>
            <p:nvPr/>
          </p:nvGrpSpPr>
          <p:grpSpPr bwMode="auto">
            <a:xfrm>
              <a:off x="3072" y="2832"/>
              <a:ext cx="136" cy="632"/>
              <a:chOff x="3072" y="2832"/>
              <a:chExt cx="136" cy="632"/>
            </a:xfrm>
          </p:grpSpPr>
          <p:sp>
            <p:nvSpPr>
              <p:cNvPr id="247102"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03" name="Freeform 370"/>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04" name="Freeform 371"/>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05" name="Group 372"/>
            <p:cNvGrpSpPr>
              <a:grpSpLocks/>
            </p:cNvGrpSpPr>
            <p:nvPr/>
          </p:nvGrpSpPr>
          <p:grpSpPr bwMode="auto">
            <a:xfrm flipH="1">
              <a:off x="2496" y="2832"/>
              <a:ext cx="136" cy="632"/>
              <a:chOff x="3072" y="2832"/>
              <a:chExt cx="136" cy="632"/>
            </a:xfrm>
          </p:grpSpPr>
          <p:sp>
            <p:nvSpPr>
              <p:cNvPr id="247106"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07" name="Freeform 374"/>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08" name="Freeform 375"/>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09" name="Group 376"/>
          <p:cNvGrpSpPr>
            <a:grpSpLocks/>
          </p:cNvGrpSpPr>
          <p:nvPr/>
        </p:nvGrpSpPr>
        <p:grpSpPr bwMode="auto">
          <a:xfrm>
            <a:off x="5064125" y="4610100"/>
            <a:ext cx="227013" cy="344488"/>
            <a:chOff x="2496" y="2725"/>
            <a:chExt cx="712" cy="739"/>
          </a:xfrm>
        </p:grpSpPr>
        <p:sp>
          <p:nvSpPr>
            <p:cNvPr id="247110"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11"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12" name="Group 379"/>
            <p:cNvGrpSpPr>
              <a:grpSpLocks/>
            </p:cNvGrpSpPr>
            <p:nvPr/>
          </p:nvGrpSpPr>
          <p:grpSpPr bwMode="auto">
            <a:xfrm>
              <a:off x="3072" y="2832"/>
              <a:ext cx="136" cy="632"/>
              <a:chOff x="3072" y="2832"/>
              <a:chExt cx="136" cy="632"/>
            </a:xfrm>
          </p:grpSpPr>
          <p:sp>
            <p:nvSpPr>
              <p:cNvPr id="247113"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14" name="Freeform 381"/>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15" name="Freeform 382"/>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16" name="Group 383"/>
            <p:cNvGrpSpPr>
              <a:grpSpLocks/>
            </p:cNvGrpSpPr>
            <p:nvPr/>
          </p:nvGrpSpPr>
          <p:grpSpPr bwMode="auto">
            <a:xfrm flipH="1">
              <a:off x="2496" y="2832"/>
              <a:ext cx="136" cy="632"/>
              <a:chOff x="3072" y="2832"/>
              <a:chExt cx="136" cy="632"/>
            </a:xfrm>
          </p:grpSpPr>
          <p:sp>
            <p:nvSpPr>
              <p:cNvPr id="247117"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18" name="Freeform 385"/>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19" name="Freeform 386"/>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7120"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7121"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7122" name="Group 389"/>
          <p:cNvGrpSpPr>
            <a:grpSpLocks/>
          </p:cNvGrpSpPr>
          <p:nvPr/>
        </p:nvGrpSpPr>
        <p:grpSpPr bwMode="auto">
          <a:xfrm>
            <a:off x="6330950" y="4175125"/>
            <a:ext cx="227013" cy="344488"/>
            <a:chOff x="2496" y="2725"/>
            <a:chExt cx="712" cy="739"/>
          </a:xfrm>
        </p:grpSpPr>
        <p:sp>
          <p:nvSpPr>
            <p:cNvPr id="247123"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24"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25" name="Group 392"/>
            <p:cNvGrpSpPr>
              <a:grpSpLocks/>
            </p:cNvGrpSpPr>
            <p:nvPr/>
          </p:nvGrpSpPr>
          <p:grpSpPr bwMode="auto">
            <a:xfrm>
              <a:off x="3072" y="2832"/>
              <a:ext cx="136" cy="632"/>
              <a:chOff x="3072" y="2832"/>
              <a:chExt cx="136" cy="632"/>
            </a:xfrm>
          </p:grpSpPr>
          <p:sp>
            <p:nvSpPr>
              <p:cNvPr id="247126"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27" name="Freeform 394"/>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28" name="Freeform 395"/>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29" name="Group 396"/>
            <p:cNvGrpSpPr>
              <a:grpSpLocks/>
            </p:cNvGrpSpPr>
            <p:nvPr/>
          </p:nvGrpSpPr>
          <p:grpSpPr bwMode="auto">
            <a:xfrm flipH="1">
              <a:off x="2496" y="2832"/>
              <a:ext cx="136" cy="632"/>
              <a:chOff x="3072" y="2832"/>
              <a:chExt cx="136" cy="632"/>
            </a:xfrm>
          </p:grpSpPr>
          <p:sp>
            <p:nvSpPr>
              <p:cNvPr id="247130"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31" name="Freeform 398"/>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32" name="Freeform 399"/>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33" name="Group 400"/>
          <p:cNvGrpSpPr>
            <a:grpSpLocks/>
          </p:cNvGrpSpPr>
          <p:nvPr/>
        </p:nvGrpSpPr>
        <p:grpSpPr bwMode="auto">
          <a:xfrm>
            <a:off x="6964363" y="4160838"/>
            <a:ext cx="227012" cy="344487"/>
            <a:chOff x="2496" y="2725"/>
            <a:chExt cx="712" cy="739"/>
          </a:xfrm>
        </p:grpSpPr>
        <p:sp>
          <p:nvSpPr>
            <p:cNvPr id="247134"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35"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36" name="Group 403"/>
            <p:cNvGrpSpPr>
              <a:grpSpLocks/>
            </p:cNvGrpSpPr>
            <p:nvPr/>
          </p:nvGrpSpPr>
          <p:grpSpPr bwMode="auto">
            <a:xfrm>
              <a:off x="3072" y="2832"/>
              <a:ext cx="136" cy="632"/>
              <a:chOff x="3072" y="2832"/>
              <a:chExt cx="136" cy="632"/>
            </a:xfrm>
          </p:grpSpPr>
          <p:sp>
            <p:nvSpPr>
              <p:cNvPr id="247137"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38" name="Freeform 405"/>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39" name="Freeform 406"/>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40" name="Group 407"/>
            <p:cNvGrpSpPr>
              <a:grpSpLocks/>
            </p:cNvGrpSpPr>
            <p:nvPr/>
          </p:nvGrpSpPr>
          <p:grpSpPr bwMode="auto">
            <a:xfrm flipH="1">
              <a:off x="2496" y="2832"/>
              <a:ext cx="136" cy="632"/>
              <a:chOff x="3072" y="2832"/>
              <a:chExt cx="136" cy="632"/>
            </a:xfrm>
          </p:grpSpPr>
          <p:sp>
            <p:nvSpPr>
              <p:cNvPr id="247141"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42" name="Freeform 409"/>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43" name="Freeform 410"/>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44" name="Group 411"/>
          <p:cNvGrpSpPr>
            <a:grpSpLocks/>
          </p:cNvGrpSpPr>
          <p:nvPr/>
        </p:nvGrpSpPr>
        <p:grpSpPr bwMode="auto">
          <a:xfrm>
            <a:off x="6338888" y="4589463"/>
            <a:ext cx="227012" cy="344487"/>
            <a:chOff x="2496" y="2725"/>
            <a:chExt cx="712" cy="739"/>
          </a:xfrm>
        </p:grpSpPr>
        <p:sp>
          <p:nvSpPr>
            <p:cNvPr id="247145"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46"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47" name="Group 414"/>
            <p:cNvGrpSpPr>
              <a:grpSpLocks/>
            </p:cNvGrpSpPr>
            <p:nvPr/>
          </p:nvGrpSpPr>
          <p:grpSpPr bwMode="auto">
            <a:xfrm>
              <a:off x="3072" y="2832"/>
              <a:ext cx="136" cy="632"/>
              <a:chOff x="3072" y="2832"/>
              <a:chExt cx="136" cy="632"/>
            </a:xfrm>
          </p:grpSpPr>
          <p:sp>
            <p:nvSpPr>
              <p:cNvPr id="247148"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49" name="Freeform 416"/>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50" name="Freeform 417"/>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51" name="Group 418"/>
            <p:cNvGrpSpPr>
              <a:grpSpLocks/>
            </p:cNvGrpSpPr>
            <p:nvPr/>
          </p:nvGrpSpPr>
          <p:grpSpPr bwMode="auto">
            <a:xfrm flipH="1">
              <a:off x="2496" y="2832"/>
              <a:ext cx="136" cy="632"/>
              <a:chOff x="3072" y="2832"/>
              <a:chExt cx="136" cy="632"/>
            </a:xfrm>
          </p:grpSpPr>
          <p:sp>
            <p:nvSpPr>
              <p:cNvPr id="247152"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53" name="Freeform 420"/>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54" name="Freeform 421"/>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55" name="Group 422"/>
          <p:cNvGrpSpPr>
            <a:grpSpLocks/>
          </p:cNvGrpSpPr>
          <p:nvPr/>
        </p:nvGrpSpPr>
        <p:grpSpPr bwMode="auto">
          <a:xfrm>
            <a:off x="6958013" y="4589463"/>
            <a:ext cx="227012" cy="344487"/>
            <a:chOff x="2496" y="2725"/>
            <a:chExt cx="712" cy="739"/>
          </a:xfrm>
        </p:grpSpPr>
        <p:sp>
          <p:nvSpPr>
            <p:cNvPr id="247156"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57"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58" name="Group 425"/>
            <p:cNvGrpSpPr>
              <a:grpSpLocks/>
            </p:cNvGrpSpPr>
            <p:nvPr/>
          </p:nvGrpSpPr>
          <p:grpSpPr bwMode="auto">
            <a:xfrm>
              <a:off x="3072" y="2832"/>
              <a:ext cx="136" cy="632"/>
              <a:chOff x="3072" y="2832"/>
              <a:chExt cx="136" cy="632"/>
            </a:xfrm>
          </p:grpSpPr>
          <p:sp>
            <p:nvSpPr>
              <p:cNvPr id="247159"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60" name="Freeform 427"/>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61" name="Freeform 428"/>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62" name="Group 429"/>
            <p:cNvGrpSpPr>
              <a:grpSpLocks/>
            </p:cNvGrpSpPr>
            <p:nvPr/>
          </p:nvGrpSpPr>
          <p:grpSpPr bwMode="auto">
            <a:xfrm flipH="1">
              <a:off x="2496" y="2832"/>
              <a:ext cx="136" cy="632"/>
              <a:chOff x="3072" y="2832"/>
              <a:chExt cx="136" cy="632"/>
            </a:xfrm>
          </p:grpSpPr>
          <p:sp>
            <p:nvSpPr>
              <p:cNvPr id="247163"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64" name="Freeform 431"/>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65" name="Freeform 432"/>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66" name="Group 433"/>
          <p:cNvGrpSpPr>
            <a:grpSpLocks/>
          </p:cNvGrpSpPr>
          <p:nvPr/>
        </p:nvGrpSpPr>
        <p:grpSpPr bwMode="auto">
          <a:xfrm>
            <a:off x="6323013" y="5038725"/>
            <a:ext cx="227012" cy="344488"/>
            <a:chOff x="2496" y="2725"/>
            <a:chExt cx="712" cy="739"/>
          </a:xfrm>
        </p:grpSpPr>
        <p:sp>
          <p:nvSpPr>
            <p:cNvPr id="247167"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68"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69" name="Group 436"/>
            <p:cNvGrpSpPr>
              <a:grpSpLocks/>
            </p:cNvGrpSpPr>
            <p:nvPr/>
          </p:nvGrpSpPr>
          <p:grpSpPr bwMode="auto">
            <a:xfrm>
              <a:off x="3072" y="2832"/>
              <a:ext cx="136" cy="632"/>
              <a:chOff x="3072" y="2832"/>
              <a:chExt cx="136" cy="632"/>
            </a:xfrm>
          </p:grpSpPr>
          <p:sp>
            <p:nvSpPr>
              <p:cNvPr id="247170"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71" name="Freeform 438"/>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72" name="Freeform 439"/>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73" name="Group 440"/>
            <p:cNvGrpSpPr>
              <a:grpSpLocks/>
            </p:cNvGrpSpPr>
            <p:nvPr/>
          </p:nvGrpSpPr>
          <p:grpSpPr bwMode="auto">
            <a:xfrm flipH="1">
              <a:off x="2496" y="2832"/>
              <a:ext cx="136" cy="632"/>
              <a:chOff x="3072" y="2832"/>
              <a:chExt cx="136" cy="632"/>
            </a:xfrm>
          </p:grpSpPr>
          <p:sp>
            <p:nvSpPr>
              <p:cNvPr id="247174"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75" name="Freeform 442"/>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76" name="Freeform 443"/>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77" name="Group 444"/>
          <p:cNvGrpSpPr>
            <a:grpSpLocks/>
          </p:cNvGrpSpPr>
          <p:nvPr/>
        </p:nvGrpSpPr>
        <p:grpSpPr bwMode="auto">
          <a:xfrm>
            <a:off x="6956425" y="5024438"/>
            <a:ext cx="227013" cy="344487"/>
            <a:chOff x="2496" y="2725"/>
            <a:chExt cx="712" cy="739"/>
          </a:xfrm>
        </p:grpSpPr>
        <p:sp>
          <p:nvSpPr>
            <p:cNvPr id="247178"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79"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80" name="Group 447"/>
            <p:cNvGrpSpPr>
              <a:grpSpLocks/>
            </p:cNvGrpSpPr>
            <p:nvPr/>
          </p:nvGrpSpPr>
          <p:grpSpPr bwMode="auto">
            <a:xfrm>
              <a:off x="3072" y="2832"/>
              <a:ext cx="136" cy="632"/>
              <a:chOff x="3072" y="2832"/>
              <a:chExt cx="136" cy="632"/>
            </a:xfrm>
          </p:grpSpPr>
          <p:sp>
            <p:nvSpPr>
              <p:cNvPr id="247181"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82" name="Freeform 449"/>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83" name="Freeform 450"/>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84" name="Group 451"/>
            <p:cNvGrpSpPr>
              <a:grpSpLocks/>
            </p:cNvGrpSpPr>
            <p:nvPr/>
          </p:nvGrpSpPr>
          <p:grpSpPr bwMode="auto">
            <a:xfrm flipH="1">
              <a:off x="2496" y="2832"/>
              <a:ext cx="136" cy="632"/>
              <a:chOff x="3072" y="2832"/>
              <a:chExt cx="136" cy="632"/>
            </a:xfrm>
          </p:grpSpPr>
          <p:sp>
            <p:nvSpPr>
              <p:cNvPr id="247185"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86" name="Freeform 453"/>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87" name="Freeform 454"/>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88" name="Group 455"/>
          <p:cNvGrpSpPr>
            <a:grpSpLocks/>
          </p:cNvGrpSpPr>
          <p:nvPr/>
        </p:nvGrpSpPr>
        <p:grpSpPr bwMode="auto">
          <a:xfrm>
            <a:off x="6330950" y="5453063"/>
            <a:ext cx="227013" cy="344487"/>
            <a:chOff x="2496" y="2725"/>
            <a:chExt cx="712" cy="739"/>
          </a:xfrm>
        </p:grpSpPr>
        <p:sp>
          <p:nvSpPr>
            <p:cNvPr id="247189"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90"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191" name="Group 458"/>
            <p:cNvGrpSpPr>
              <a:grpSpLocks/>
            </p:cNvGrpSpPr>
            <p:nvPr/>
          </p:nvGrpSpPr>
          <p:grpSpPr bwMode="auto">
            <a:xfrm>
              <a:off x="3072" y="2832"/>
              <a:ext cx="136" cy="632"/>
              <a:chOff x="3072" y="2832"/>
              <a:chExt cx="136" cy="632"/>
            </a:xfrm>
          </p:grpSpPr>
          <p:sp>
            <p:nvSpPr>
              <p:cNvPr id="247192"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93" name="Freeform 460"/>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94" name="Freeform 461"/>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195" name="Group 462"/>
            <p:cNvGrpSpPr>
              <a:grpSpLocks/>
            </p:cNvGrpSpPr>
            <p:nvPr/>
          </p:nvGrpSpPr>
          <p:grpSpPr bwMode="auto">
            <a:xfrm flipH="1">
              <a:off x="2496" y="2832"/>
              <a:ext cx="136" cy="632"/>
              <a:chOff x="3072" y="2832"/>
              <a:chExt cx="136" cy="632"/>
            </a:xfrm>
          </p:grpSpPr>
          <p:sp>
            <p:nvSpPr>
              <p:cNvPr id="247196"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97" name="Freeform 464"/>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198" name="Freeform 465"/>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7199" name="Group 466"/>
          <p:cNvGrpSpPr>
            <a:grpSpLocks/>
          </p:cNvGrpSpPr>
          <p:nvPr/>
        </p:nvGrpSpPr>
        <p:grpSpPr bwMode="auto">
          <a:xfrm>
            <a:off x="6950075" y="5453063"/>
            <a:ext cx="227013" cy="344487"/>
            <a:chOff x="2496" y="2725"/>
            <a:chExt cx="712" cy="739"/>
          </a:xfrm>
        </p:grpSpPr>
        <p:sp>
          <p:nvSpPr>
            <p:cNvPr id="247200"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201"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7202" name="Group 469"/>
            <p:cNvGrpSpPr>
              <a:grpSpLocks/>
            </p:cNvGrpSpPr>
            <p:nvPr/>
          </p:nvGrpSpPr>
          <p:grpSpPr bwMode="auto">
            <a:xfrm>
              <a:off x="3072" y="2832"/>
              <a:ext cx="136" cy="632"/>
              <a:chOff x="3072" y="2832"/>
              <a:chExt cx="136" cy="632"/>
            </a:xfrm>
          </p:grpSpPr>
          <p:sp>
            <p:nvSpPr>
              <p:cNvPr id="247203"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204" name="Freeform 471"/>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205" name="Freeform 472"/>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7206" name="Group 473"/>
            <p:cNvGrpSpPr>
              <a:grpSpLocks/>
            </p:cNvGrpSpPr>
            <p:nvPr/>
          </p:nvGrpSpPr>
          <p:grpSpPr bwMode="auto">
            <a:xfrm flipH="1">
              <a:off x="2496" y="2832"/>
              <a:ext cx="136" cy="632"/>
              <a:chOff x="3072" y="2832"/>
              <a:chExt cx="136" cy="632"/>
            </a:xfrm>
          </p:grpSpPr>
          <p:sp>
            <p:nvSpPr>
              <p:cNvPr id="247207"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208" name="Freeform 475"/>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7209" name="Freeform 476"/>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7210"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1781358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895B79F3-09A4-4433-B193-B27D684AA800}" type="slidenum">
              <a:rPr lang="ar-SA" sz="1400">
                <a:latin typeface="Comic Sans MS" pitchFamily="66" charset="0"/>
                <a:cs typeface="Arial" pitchFamily="34" charset="0"/>
              </a:rPr>
              <a:pPr algn="r" eaLnBrk="0" hangingPunct="0"/>
              <a:t>4</a:t>
            </a:fld>
            <a:endParaRPr lang="en-US" sz="1400">
              <a:latin typeface="Comic Sans MS" pitchFamily="66" charset="0"/>
              <a:cs typeface="Arial" pitchFamily="34" charset="0"/>
            </a:endParaRPr>
          </a:p>
        </p:txBody>
      </p:sp>
      <p:sp>
        <p:nvSpPr>
          <p:cNvPr id="48132" name="Rectangle 2"/>
          <p:cNvSpPr>
            <a:spLocks noGrp="1" noChangeArrowheads="1"/>
          </p:cNvSpPr>
          <p:nvPr>
            <p:ph type="title" idx="4294967295"/>
          </p:nvPr>
        </p:nvSpPr>
        <p:spPr/>
        <p:txBody>
          <a:bodyPr/>
          <a:lstStyle/>
          <a:p>
            <a:r>
              <a:rPr lang="en-US"/>
              <a:t>Procedure for Thread </a:t>
            </a:r>
            <a:r>
              <a:rPr lang="en-US" i="1"/>
              <a:t>i</a:t>
            </a:r>
          </a:p>
        </p:txBody>
      </p:sp>
      <p:sp>
        <p:nvSpPr>
          <p:cNvPr id="48133" name="Text Box 3"/>
          <p:cNvSpPr txBox="1">
            <a:spLocks noChangeArrowheads="1"/>
          </p:cNvSpPr>
          <p:nvPr/>
        </p:nvSpPr>
        <p:spPr bwMode="auto">
          <a:xfrm>
            <a:off x="615950" y="2198688"/>
            <a:ext cx="8051800" cy="2647950"/>
          </a:xfrm>
          <a:prstGeom prst="rect">
            <a:avLst/>
          </a:prstGeom>
          <a:solidFill>
            <a:srgbClr val="FFFFCC"/>
          </a:solidFill>
          <a:ln w="9525">
            <a:noFill/>
            <a:miter lim="800000"/>
            <a:headEnd/>
            <a:tailEnd/>
          </a:ln>
        </p:spPr>
        <p:txBody>
          <a:bodyPr>
            <a:spAutoFit/>
          </a:bodyPr>
          <a:lstStyle/>
          <a:p>
            <a:pPr eaLnBrk="0" hangingPunct="0"/>
            <a:r>
              <a:rPr lang="en-US" sz="2400" b="1">
                <a:latin typeface="Lucida Console" pitchFamily="49" charset="0"/>
              </a:rPr>
              <a:t>void</a:t>
            </a:r>
            <a:r>
              <a:rPr lang="en-US" sz="2400" b="1">
                <a:solidFill>
                  <a:srgbClr val="0000FF"/>
                </a:solidFill>
                <a:latin typeface="Lucida Console" pitchFamily="49" charset="0"/>
              </a:rPr>
              <a:t> primePrint {</a:t>
            </a:r>
          </a:p>
          <a:p>
            <a:pPr eaLnBrk="0" hangingPunct="0"/>
            <a:r>
              <a:rPr lang="en-US" sz="2400" b="1">
                <a:solidFill>
                  <a:srgbClr val="0000FF"/>
                </a:solidFill>
                <a:latin typeface="Lucida Console" pitchFamily="49" charset="0"/>
              </a:rPr>
              <a:t>  </a:t>
            </a:r>
            <a:r>
              <a:rPr lang="en-US" sz="2400" b="1">
                <a:latin typeface="Lucida Console" pitchFamily="49" charset="0"/>
              </a:rPr>
              <a:t>int</a:t>
            </a:r>
            <a:r>
              <a:rPr lang="en-US" sz="2400" b="1">
                <a:solidFill>
                  <a:srgbClr val="0000FF"/>
                </a:solidFill>
                <a:latin typeface="Lucida Console" pitchFamily="49" charset="0"/>
              </a:rPr>
              <a:t> i = ThreadID.get(); </a:t>
            </a:r>
            <a:r>
              <a:rPr lang="en-US" sz="2400" b="1">
                <a:solidFill>
                  <a:schemeClr val="accent1"/>
                </a:solidFill>
                <a:latin typeface="Lucida Console" pitchFamily="49" charset="0"/>
              </a:rPr>
              <a:t>// IDs in {0..9}</a:t>
            </a:r>
          </a:p>
          <a:p>
            <a:pPr eaLnBrk="0" hangingPunct="0"/>
            <a:r>
              <a:rPr lang="en-US" sz="2400" b="1">
                <a:latin typeface="Lucida Console" pitchFamily="49" charset="0"/>
              </a:rPr>
              <a:t>  for</a:t>
            </a:r>
            <a:r>
              <a:rPr lang="en-US" sz="2400" b="1">
                <a:solidFill>
                  <a:schemeClr val="accent2"/>
                </a:solidFill>
                <a:latin typeface="Lucida Console" pitchFamily="49" charset="0"/>
              </a:rPr>
              <a:t> </a:t>
            </a:r>
            <a:r>
              <a:rPr lang="en-US" sz="2400" b="1">
                <a:solidFill>
                  <a:srgbClr val="0000FF"/>
                </a:solidFill>
                <a:latin typeface="Lucida Console" pitchFamily="49" charset="0"/>
              </a:rPr>
              <a:t>(j = i*10</a:t>
            </a:r>
            <a:r>
              <a:rPr lang="en-US" sz="2400" b="1" baseline="30000">
                <a:solidFill>
                  <a:srgbClr val="0000FF"/>
                </a:solidFill>
                <a:latin typeface="Lucida Console" pitchFamily="49" charset="0"/>
              </a:rPr>
              <a:t>9</a:t>
            </a:r>
            <a:r>
              <a:rPr lang="en-US" sz="2400" b="1">
                <a:solidFill>
                  <a:srgbClr val="0000FF"/>
                </a:solidFill>
                <a:latin typeface="Lucida Console" pitchFamily="49" charset="0"/>
              </a:rPr>
              <a:t>+1, j&lt;(i+1)*10</a:t>
            </a:r>
            <a:r>
              <a:rPr lang="en-US" sz="2400" b="1" baseline="30000">
                <a:solidFill>
                  <a:srgbClr val="0000FF"/>
                </a:solidFill>
                <a:latin typeface="Lucida Console" pitchFamily="49" charset="0"/>
              </a:rPr>
              <a:t>9</a:t>
            </a:r>
            <a:r>
              <a:rPr lang="en-US" sz="2400" b="1">
                <a:solidFill>
                  <a:srgbClr val="0000FF"/>
                </a:solidFill>
                <a:latin typeface="Lucida Console" pitchFamily="49" charset="0"/>
              </a:rPr>
              <a:t>; j++) {</a:t>
            </a:r>
          </a:p>
          <a:p>
            <a:pPr eaLnBrk="0" hangingPunct="0"/>
            <a:r>
              <a:rPr lang="en-US" sz="2400" b="1">
                <a:solidFill>
                  <a:schemeClr val="accent2"/>
                </a:solidFill>
                <a:latin typeface="Lucida Console" pitchFamily="49" charset="0"/>
              </a:rPr>
              <a:t>    </a:t>
            </a:r>
            <a:r>
              <a:rPr lang="en-US" sz="2400" b="1">
                <a:latin typeface="Lucida Console" pitchFamily="49" charset="0"/>
              </a:rPr>
              <a:t>if</a:t>
            </a:r>
            <a:r>
              <a:rPr lang="en-US" sz="2400" b="1">
                <a:solidFill>
                  <a:schemeClr val="accent2"/>
                </a:solidFill>
                <a:latin typeface="Lucida Console" pitchFamily="49" charset="0"/>
              </a:rPr>
              <a:t> </a:t>
            </a:r>
            <a:r>
              <a:rPr lang="en-US" sz="2400" b="1">
                <a:solidFill>
                  <a:srgbClr val="0000FF"/>
                </a:solidFill>
                <a:latin typeface="Lucida Console" pitchFamily="49" charset="0"/>
              </a:rPr>
              <a:t>(isPrime(j))</a:t>
            </a:r>
          </a:p>
          <a:p>
            <a:pPr eaLnBrk="0" hangingPunct="0"/>
            <a:r>
              <a:rPr lang="en-US" sz="2400" b="1">
                <a:solidFill>
                  <a:schemeClr val="accent2"/>
                </a:solidFill>
                <a:latin typeface="Lucida Console" pitchFamily="49" charset="0"/>
              </a:rPr>
              <a:t>      </a:t>
            </a:r>
            <a:r>
              <a:rPr lang="en-US" sz="2400" b="1">
                <a:solidFill>
                  <a:srgbClr val="0000FF"/>
                </a:solidFill>
                <a:latin typeface="Lucida Console" pitchFamily="49" charset="0"/>
              </a:rPr>
              <a:t>print(j);</a:t>
            </a:r>
          </a:p>
          <a:p>
            <a:pPr eaLnBrk="0" hangingPunct="0"/>
            <a:r>
              <a:rPr lang="en-US" sz="2400" b="1">
                <a:solidFill>
                  <a:srgbClr val="0000FF"/>
                </a:solidFill>
                <a:latin typeface="Lucida Console" pitchFamily="49" charset="0"/>
              </a:rPr>
              <a:t>  }</a:t>
            </a:r>
          </a:p>
          <a:p>
            <a:pPr eaLnBrk="0" hangingPunct="0"/>
            <a:r>
              <a:rPr lang="en-US" sz="2400" b="1">
                <a:solidFill>
                  <a:srgbClr val="0000FF"/>
                </a:solidFill>
                <a:latin typeface="Lucida Console" pitchFamily="49" charset="0"/>
              </a:rPr>
              <a:t>}</a:t>
            </a:r>
          </a:p>
        </p:txBody>
      </p:sp>
    </p:spTree>
    <p:extLst>
      <p:ext uri="{BB962C8B-B14F-4D97-AF65-F5344CB8AC3E}">
        <p14:creationId xmlns:p14="http://schemas.microsoft.com/office/powerpoint/2010/main" val="98414166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714375" y="190500"/>
            <a:ext cx="7772400" cy="1143000"/>
          </a:xfrm>
        </p:spPr>
        <p:txBody>
          <a:bodyPr/>
          <a:lstStyle/>
          <a:p>
            <a:r>
              <a:rPr lang="en-US"/>
              <a:t>Back to Real-World Multicore Scaling</a:t>
            </a:r>
          </a:p>
        </p:txBody>
      </p:sp>
      <p:sp>
        <p:nvSpPr>
          <p:cNvPr id="248835" name="Slide Number Placeholder 4"/>
          <p:cNvSpPr txBox="1">
            <a:spLocks noGrp="1"/>
          </p:cNvSpPr>
          <p:nvPr/>
        </p:nvSpPr>
        <p:spPr bwMode="auto">
          <a:xfrm>
            <a:off x="3429000" y="6413500"/>
            <a:ext cx="2895600" cy="457200"/>
          </a:xfrm>
          <a:prstGeom prst="rect">
            <a:avLst/>
          </a:prstGeom>
          <a:noFill/>
          <a:ln w="9525">
            <a:noFill/>
            <a:miter lim="800000"/>
            <a:headEnd/>
            <a:tailEnd/>
          </a:ln>
        </p:spPr>
        <p:txBody>
          <a:bodyPr lIns="82945" tIns="41473" rIns="82945" bIns="41473"/>
          <a:lstStyle/>
          <a:p>
            <a:pPr algn="ctr" eaLnBrk="0" hangingPunct="0"/>
            <a:fld id="{151B78A2-57AB-4C68-BDF2-7F717F343415}" type="slidenum">
              <a:rPr lang="ar-SA" sz="1400">
                <a:latin typeface="Comic Sans MS" pitchFamily="66" charset="0"/>
                <a:cs typeface="Arial" pitchFamily="34" charset="0"/>
              </a:rPr>
              <a:pPr algn="ctr" eaLnBrk="0" hangingPunct="0"/>
              <a:t>40</a:t>
            </a:fld>
            <a:endParaRPr lang="en-US" sz="1400">
              <a:latin typeface="Comic Sans MS" pitchFamily="66" charset="0"/>
              <a:cs typeface="Arial" pitchFamily="34" charset="0"/>
            </a:endParaRPr>
          </a:p>
        </p:txBody>
      </p:sp>
      <p:sp>
        <p:nvSpPr>
          <p:cNvPr id="23556" name="Rectangle 306"/>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37" name="Rectangle 307"/>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38" name="Rectangle 308"/>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59" name="Rectangle 309"/>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0" name="Rectangle 310"/>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1" name="Rectangle 311"/>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2" name="Rectangle 312"/>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4" name="Rectangle 314"/>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5" name="Rectangle 315"/>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3566" name="Rectangle 316"/>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48848" name="Rectangle 318"/>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8849" name="Rectangle 319"/>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8850" name="Group 49"/>
          <p:cNvGrpSpPr>
            <a:grpSpLocks/>
          </p:cNvGrpSpPr>
          <p:nvPr/>
        </p:nvGrpSpPr>
        <p:grpSpPr bwMode="auto">
          <a:xfrm>
            <a:off x="3209925" y="3454400"/>
            <a:ext cx="82550" cy="185738"/>
            <a:chOff x="1029" y="2668"/>
            <a:chExt cx="363" cy="445"/>
          </a:xfrm>
        </p:grpSpPr>
        <p:grpSp>
          <p:nvGrpSpPr>
            <p:cNvPr id="248851" name="Group 50"/>
            <p:cNvGrpSpPr>
              <a:grpSpLocks/>
            </p:cNvGrpSpPr>
            <p:nvPr/>
          </p:nvGrpSpPr>
          <p:grpSpPr bwMode="auto">
            <a:xfrm>
              <a:off x="1101" y="2668"/>
              <a:ext cx="217" cy="238"/>
              <a:chOff x="1075" y="2731"/>
              <a:chExt cx="244" cy="166"/>
            </a:xfrm>
          </p:grpSpPr>
          <p:sp>
            <p:nvSpPr>
              <p:cNvPr id="248852" name="Oval 51"/>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53" name="Oval 52"/>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854" name="Rectangle 5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55" name="Oval 54"/>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56" name="AutoShape 55"/>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857" name="Group 56"/>
          <p:cNvGrpSpPr>
            <a:grpSpLocks/>
          </p:cNvGrpSpPr>
          <p:nvPr/>
        </p:nvGrpSpPr>
        <p:grpSpPr bwMode="auto">
          <a:xfrm>
            <a:off x="2439988" y="3030538"/>
            <a:ext cx="93662" cy="185737"/>
            <a:chOff x="1029" y="2668"/>
            <a:chExt cx="363" cy="445"/>
          </a:xfrm>
        </p:grpSpPr>
        <p:grpSp>
          <p:nvGrpSpPr>
            <p:cNvPr id="248858" name="Group 57"/>
            <p:cNvGrpSpPr>
              <a:grpSpLocks/>
            </p:cNvGrpSpPr>
            <p:nvPr/>
          </p:nvGrpSpPr>
          <p:grpSpPr bwMode="auto">
            <a:xfrm>
              <a:off x="1101" y="2668"/>
              <a:ext cx="217" cy="238"/>
              <a:chOff x="1075" y="2731"/>
              <a:chExt cx="244" cy="166"/>
            </a:xfrm>
          </p:grpSpPr>
          <p:sp>
            <p:nvSpPr>
              <p:cNvPr id="23972" name="Oval 58"/>
              <p:cNvSpPr>
                <a:spLocks noChangeArrowheads="1"/>
              </p:cNvSpPr>
              <p:nvPr/>
            </p:nvSpPr>
            <p:spPr bwMode="auto">
              <a:xfrm>
                <a:off x="1077" y="2731"/>
                <a:ext cx="242"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73" name="Oval 59"/>
              <p:cNvSpPr>
                <a:spLocks noChangeArrowheads="1"/>
              </p:cNvSpPr>
              <p:nvPr/>
            </p:nvSpPr>
            <p:spPr bwMode="auto">
              <a:xfrm>
                <a:off x="1139" y="2750"/>
                <a:ext cx="15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69" name="Rectangle 60"/>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70" name="Oval 61"/>
            <p:cNvSpPr>
              <a:spLocks noChangeArrowheads="1"/>
            </p:cNvSpPr>
            <p:nvPr/>
          </p:nvSpPr>
          <p:spPr bwMode="auto">
            <a:xfrm>
              <a:off x="1152" y="2881"/>
              <a:ext cx="142"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71" name="AutoShape 62"/>
            <p:cNvSpPr>
              <a:spLocks noChangeArrowheads="1"/>
            </p:cNvSpPr>
            <p:nvPr/>
          </p:nvSpPr>
          <p:spPr bwMode="auto">
            <a:xfrm flipV="1">
              <a:off x="1152" y="2915"/>
              <a:ext cx="13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864" name="Group 63"/>
          <p:cNvGrpSpPr>
            <a:grpSpLocks/>
          </p:cNvGrpSpPr>
          <p:nvPr/>
        </p:nvGrpSpPr>
        <p:grpSpPr bwMode="auto">
          <a:xfrm>
            <a:off x="2800350" y="3454400"/>
            <a:ext cx="82550" cy="185738"/>
            <a:chOff x="1029" y="2668"/>
            <a:chExt cx="363" cy="445"/>
          </a:xfrm>
        </p:grpSpPr>
        <p:grpSp>
          <p:nvGrpSpPr>
            <p:cNvPr id="248865" name="Group 64"/>
            <p:cNvGrpSpPr>
              <a:grpSpLocks/>
            </p:cNvGrpSpPr>
            <p:nvPr/>
          </p:nvGrpSpPr>
          <p:grpSpPr bwMode="auto">
            <a:xfrm>
              <a:off x="1101" y="2668"/>
              <a:ext cx="217" cy="238"/>
              <a:chOff x="1075" y="2731"/>
              <a:chExt cx="244" cy="166"/>
            </a:xfrm>
          </p:grpSpPr>
          <p:sp>
            <p:nvSpPr>
              <p:cNvPr id="248866" name="Oval 65"/>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67" name="Oval 66"/>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868" name="Rectangle 6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69" name="Oval 68"/>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70" name="AutoShape 69"/>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871" name="Group 70"/>
          <p:cNvGrpSpPr>
            <a:grpSpLocks/>
          </p:cNvGrpSpPr>
          <p:nvPr/>
        </p:nvGrpSpPr>
        <p:grpSpPr bwMode="auto">
          <a:xfrm>
            <a:off x="3208338" y="3048000"/>
            <a:ext cx="82550" cy="185738"/>
            <a:chOff x="1029" y="2668"/>
            <a:chExt cx="363" cy="445"/>
          </a:xfrm>
        </p:grpSpPr>
        <p:grpSp>
          <p:nvGrpSpPr>
            <p:cNvPr id="248872" name="Group 71"/>
            <p:cNvGrpSpPr>
              <a:grpSpLocks/>
            </p:cNvGrpSpPr>
            <p:nvPr/>
          </p:nvGrpSpPr>
          <p:grpSpPr bwMode="auto">
            <a:xfrm>
              <a:off x="1101" y="2668"/>
              <a:ext cx="217" cy="238"/>
              <a:chOff x="1075" y="2731"/>
              <a:chExt cx="244" cy="166"/>
            </a:xfrm>
          </p:grpSpPr>
          <p:sp>
            <p:nvSpPr>
              <p:cNvPr id="23960" name="Oval 72"/>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61" name="Oval 73"/>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57" name="Rectangle 74"/>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58" name="Oval 75"/>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59" name="AutoShape 76"/>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878" name="Group 77"/>
          <p:cNvGrpSpPr>
            <a:grpSpLocks/>
          </p:cNvGrpSpPr>
          <p:nvPr/>
        </p:nvGrpSpPr>
        <p:grpSpPr bwMode="auto">
          <a:xfrm>
            <a:off x="2447925" y="3443288"/>
            <a:ext cx="93663" cy="187325"/>
            <a:chOff x="1029" y="2668"/>
            <a:chExt cx="363" cy="445"/>
          </a:xfrm>
        </p:grpSpPr>
        <p:grpSp>
          <p:nvGrpSpPr>
            <p:cNvPr id="248879" name="Group 78"/>
            <p:cNvGrpSpPr>
              <a:grpSpLocks/>
            </p:cNvGrpSpPr>
            <p:nvPr/>
          </p:nvGrpSpPr>
          <p:grpSpPr bwMode="auto">
            <a:xfrm>
              <a:off x="1101" y="2668"/>
              <a:ext cx="217" cy="238"/>
              <a:chOff x="1075" y="2731"/>
              <a:chExt cx="244" cy="166"/>
            </a:xfrm>
          </p:grpSpPr>
          <p:sp>
            <p:nvSpPr>
              <p:cNvPr id="248880" name="Oval 7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81" name="Oval 8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882" name="Rectangle 8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83" name="Oval 8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884" name="AutoShape 8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885" name="Group 84"/>
          <p:cNvGrpSpPr>
            <a:grpSpLocks/>
          </p:cNvGrpSpPr>
          <p:nvPr/>
        </p:nvGrpSpPr>
        <p:grpSpPr bwMode="auto">
          <a:xfrm>
            <a:off x="2870200" y="3046413"/>
            <a:ext cx="82550" cy="185737"/>
            <a:chOff x="1029" y="2668"/>
            <a:chExt cx="363" cy="445"/>
          </a:xfrm>
        </p:grpSpPr>
        <p:grpSp>
          <p:nvGrpSpPr>
            <p:cNvPr id="248886" name="Group 85"/>
            <p:cNvGrpSpPr>
              <a:grpSpLocks/>
            </p:cNvGrpSpPr>
            <p:nvPr/>
          </p:nvGrpSpPr>
          <p:grpSpPr bwMode="auto">
            <a:xfrm>
              <a:off x="1101" y="2668"/>
              <a:ext cx="217" cy="238"/>
              <a:chOff x="1075" y="2731"/>
              <a:chExt cx="244" cy="166"/>
            </a:xfrm>
          </p:grpSpPr>
          <p:sp>
            <p:nvSpPr>
              <p:cNvPr id="23948" name="Oval 86"/>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49" name="Oval 87"/>
              <p:cNvSpPr>
                <a:spLocks noChangeArrowheads="1"/>
              </p:cNvSpPr>
              <p:nvPr/>
            </p:nvSpPr>
            <p:spPr bwMode="auto">
              <a:xfrm>
                <a:off x="1135" y="2750"/>
                <a:ext cx="14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45" name="Rectangle 88"/>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46" name="Oval 89"/>
            <p:cNvSpPr>
              <a:spLocks noChangeArrowheads="1"/>
            </p:cNvSpPr>
            <p:nvPr/>
          </p:nvSpPr>
          <p:spPr bwMode="auto">
            <a:xfrm>
              <a:off x="1148" y="2881"/>
              <a:ext cx="154"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47" name="AutoShape 90"/>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892" name="Group 91"/>
          <p:cNvGrpSpPr>
            <a:grpSpLocks/>
          </p:cNvGrpSpPr>
          <p:nvPr/>
        </p:nvGrpSpPr>
        <p:grpSpPr bwMode="auto">
          <a:xfrm>
            <a:off x="3368675" y="3222625"/>
            <a:ext cx="82550" cy="185738"/>
            <a:chOff x="1029" y="2668"/>
            <a:chExt cx="363" cy="445"/>
          </a:xfrm>
        </p:grpSpPr>
        <p:grpSp>
          <p:nvGrpSpPr>
            <p:cNvPr id="248893" name="Group 92"/>
            <p:cNvGrpSpPr>
              <a:grpSpLocks/>
            </p:cNvGrpSpPr>
            <p:nvPr/>
          </p:nvGrpSpPr>
          <p:grpSpPr bwMode="auto">
            <a:xfrm>
              <a:off x="1101" y="2668"/>
              <a:ext cx="217" cy="238"/>
              <a:chOff x="1075" y="2731"/>
              <a:chExt cx="244" cy="166"/>
            </a:xfrm>
          </p:grpSpPr>
          <p:sp>
            <p:nvSpPr>
              <p:cNvPr id="23942" name="Oval 9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43" name="Oval 94"/>
              <p:cNvSpPr>
                <a:spLocks noChangeArrowheads="1"/>
              </p:cNvSpPr>
              <p:nvPr/>
            </p:nvSpPr>
            <p:spPr bwMode="auto">
              <a:xfrm>
                <a:off x="1135" y="2750"/>
                <a:ext cx="149"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39" name="Rectangle 9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40" name="Oval 96"/>
            <p:cNvSpPr>
              <a:spLocks noChangeArrowheads="1"/>
            </p:cNvSpPr>
            <p:nvPr/>
          </p:nvSpPr>
          <p:spPr bwMode="auto">
            <a:xfrm>
              <a:off x="1148" y="2881"/>
              <a:ext cx="154"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41" name="AutoShape 9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899" name="Group 98"/>
          <p:cNvGrpSpPr>
            <a:grpSpLocks/>
          </p:cNvGrpSpPr>
          <p:nvPr/>
        </p:nvGrpSpPr>
        <p:grpSpPr bwMode="auto">
          <a:xfrm>
            <a:off x="2767013" y="3214688"/>
            <a:ext cx="82550" cy="187325"/>
            <a:chOff x="1029" y="2668"/>
            <a:chExt cx="363" cy="445"/>
          </a:xfrm>
        </p:grpSpPr>
        <p:grpSp>
          <p:nvGrpSpPr>
            <p:cNvPr id="248900" name="Group 99"/>
            <p:cNvGrpSpPr>
              <a:grpSpLocks/>
            </p:cNvGrpSpPr>
            <p:nvPr/>
          </p:nvGrpSpPr>
          <p:grpSpPr bwMode="auto">
            <a:xfrm>
              <a:off x="1101" y="2668"/>
              <a:ext cx="217" cy="238"/>
              <a:chOff x="1075" y="2731"/>
              <a:chExt cx="244" cy="166"/>
            </a:xfrm>
          </p:grpSpPr>
          <p:sp>
            <p:nvSpPr>
              <p:cNvPr id="23936" name="Oval 100"/>
              <p:cNvSpPr>
                <a:spLocks noChangeArrowheads="1"/>
              </p:cNvSpPr>
              <p:nvPr/>
            </p:nvSpPr>
            <p:spPr bwMode="auto">
              <a:xfrm>
                <a:off x="1073" y="2731"/>
                <a:ext cx="243" cy="166"/>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37" name="Oval 101"/>
              <p:cNvSpPr>
                <a:spLocks noChangeArrowheads="1"/>
              </p:cNvSpPr>
              <p:nvPr/>
            </p:nvSpPr>
            <p:spPr bwMode="auto">
              <a:xfrm>
                <a:off x="1127" y="2749"/>
                <a:ext cx="157" cy="113"/>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33" name="Rectangle 102"/>
            <p:cNvSpPr>
              <a:spLocks noChangeArrowheads="1"/>
            </p:cNvSpPr>
            <p:nvPr/>
          </p:nvSpPr>
          <p:spPr bwMode="auto">
            <a:xfrm>
              <a:off x="1029" y="2796"/>
              <a:ext cx="363" cy="317"/>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34" name="Oval 103"/>
            <p:cNvSpPr>
              <a:spLocks noChangeArrowheads="1"/>
            </p:cNvSpPr>
            <p:nvPr/>
          </p:nvSpPr>
          <p:spPr bwMode="auto">
            <a:xfrm>
              <a:off x="1148" y="2879"/>
              <a:ext cx="147" cy="64"/>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35" name="AutoShape 104"/>
            <p:cNvSpPr>
              <a:spLocks noChangeArrowheads="1"/>
            </p:cNvSpPr>
            <p:nvPr/>
          </p:nvSpPr>
          <p:spPr bwMode="auto">
            <a:xfrm flipV="1">
              <a:off x="1148" y="2913"/>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06" name="Group 106"/>
          <p:cNvGrpSpPr>
            <a:grpSpLocks/>
          </p:cNvGrpSpPr>
          <p:nvPr/>
        </p:nvGrpSpPr>
        <p:grpSpPr bwMode="auto">
          <a:xfrm>
            <a:off x="7070725" y="3481388"/>
            <a:ext cx="82550" cy="185737"/>
            <a:chOff x="1029" y="2668"/>
            <a:chExt cx="363" cy="445"/>
          </a:xfrm>
        </p:grpSpPr>
        <p:grpSp>
          <p:nvGrpSpPr>
            <p:cNvPr id="248907" name="Group 107"/>
            <p:cNvGrpSpPr>
              <a:grpSpLocks/>
            </p:cNvGrpSpPr>
            <p:nvPr/>
          </p:nvGrpSpPr>
          <p:grpSpPr bwMode="auto">
            <a:xfrm>
              <a:off x="1101" y="2668"/>
              <a:ext cx="217" cy="238"/>
              <a:chOff x="1075" y="2731"/>
              <a:chExt cx="244" cy="166"/>
            </a:xfrm>
          </p:grpSpPr>
          <p:sp>
            <p:nvSpPr>
              <p:cNvPr id="248908" name="Oval 108"/>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09" name="Oval 109"/>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910" name="Rectangle 110"/>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11" name="Oval 111"/>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12" name="AutoShape 112"/>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913" name="Group 113"/>
          <p:cNvGrpSpPr>
            <a:grpSpLocks/>
          </p:cNvGrpSpPr>
          <p:nvPr/>
        </p:nvGrpSpPr>
        <p:grpSpPr bwMode="auto">
          <a:xfrm>
            <a:off x="6259513" y="3000375"/>
            <a:ext cx="82550" cy="185738"/>
            <a:chOff x="1029" y="2668"/>
            <a:chExt cx="363" cy="445"/>
          </a:xfrm>
        </p:grpSpPr>
        <p:grpSp>
          <p:nvGrpSpPr>
            <p:cNvPr id="248914" name="Group 114"/>
            <p:cNvGrpSpPr>
              <a:grpSpLocks/>
            </p:cNvGrpSpPr>
            <p:nvPr/>
          </p:nvGrpSpPr>
          <p:grpSpPr bwMode="auto">
            <a:xfrm>
              <a:off x="1101" y="2668"/>
              <a:ext cx="217" cy="238"/>
              <a:chOff x="1075" y="2731"/>
              <a:chExt cx="244" cy="166"/>
            </a:xfrm>
          </p:grpSpPr>
          <p:sp>
            <p:nvSpPr>
              <p:cNvPr id="23924" name="Oval 115"/>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25" name="Oval 116"/>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21" name="Rectangle 117"/>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22" name="Oval 118"/>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23" name="AutoShape 119"/>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20" name="Group 120"/>
          <p:cNvGrpSpPr>
            <a:grpSpLocks/>
          </p:cNvGrpSpPr>
          <p:nvPr/>
        </p:nvGrpSpPr>
        <p:grpSpPr bwMode="auto">
          <a:xfrm>
            <a:off x="6645275" y="3395663"/>
            <a:ext cx="82550" cy="185737"/>
            <a:chOff x="1029" y="2668"/>
            <a:chExt cx="363" cy="445"/>
          </a:xfrm>
        </p:grpSpPr>
        <p:grpSp>
          <p:nvGrpSpPr>
            <p:cNvPr id="248921" name="Group 121"/>
            <p:cNvGrpSpPr>
              <a:grpSpLocks/>
            </p:cNvGrpSpPr>
            <p:nvPr/>
          </p:nvGrpSpPr>
          <p:grpSpPr bwMode="auto">
            <a:xfrm>
              <a:off x="1101" y="2668"/>
              <a:ext cx="217" cy="238"/>
              <a:chOff x="1075" y="2731"/>
              <a:chExt cx="244" cy="166"/>
            </a:xfrm>
          </p:grpSpPr>
          <p:sp>
            <p:nvSpPr>
              <p:cNvPr id="23918" name="Oval 122"/>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19" name="Oval 123"/>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15" name="Rectangle 124"/>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16" name="Oval 125"/>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17" name="AutoShape 126"/>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27" name="Group 127"/>
          <p:cNvGrpSpPr>
            <a:grpSpLocks/>
          </p:cNvGrpSpPr>
          <p:nvPr/>
        </p:nvGrpSpPr>
        <p:grpSpPr bwMode="auto">
          <a:xfrm>
            <a:off x="6894513" y="3017838"/>
            <a:ext cx="82550" cy="185737"/>
            <a:chOff x="1029" y="2668"/>
            <a:chExt cx="363" cy="445"/>
          </a:xfrm>
        </p:grpSpPr>
        <p:grpSp>
          <p:nvGrpSpPr>
            <p:cNvPr id="248928" name="Group 128"/>
            <p:cNvGrpSpPr>
              <a:grpSpLocks/>
            </p:cNvGrpSpPr>
            <p:nvPr/>
          </p:nvGrpSpPr>
          <p:grpSpPr bwMode="auto">
            <a:xfrm>
              <a:off x="1101" y="2668"/>
              <a:ext cx="217" cy="238"/>
              <a:chOff x="1075" y="2731"/>
              <a:chExt cx="244" cy="166"/>
            </a:xfrm>
          </p:grpSpPr>
          <p:sp>
            <p:nvSpPr>
              <p:cNvPr id="23912" name="Oval 129"/>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13" name="Oval 130"/>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909" name="Rectangle 131"/>
            <p:cNvSpPr>
              <a:spLocks noChangeArrowheads="1"/>
            </p:cNvSpPr>
            <p:nvPr/>
          </p:nvSpPr>
          <p:spPr bwMode="auto">
            <a:xfrm>
              <a:off x="1029" y="2794"/>
              <a:ext cx="363" cy="319"/>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910" name="Oval 132"/>
            <p:cNvSpPr>
              <a:spLocks noChangeArrowheads="1"/>
            </p:cNvSpPr>
            <p:nvPr/>
          </p:nvSpPr>
          <p:spPr bwMode="auto">
            <a:xfrm>
              <a:off x="1148" y="2881"/>
              <a:ext cx="147" cy="65"/>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911" name="AutoShape 133"/>
            <p:cNvSpPr>
              <a:spLocks noChangeArrowheads="1"/>
            </p:cNvSpPr>
            <p:nvPr/>
          </p:nvSpPr>
          <p:spPr bwMode="auto">
            <a:xfrm flipV="1">
              <a:off x="1148" y="2915"/>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34" name="Group 134"/>
          <p:cNvGrpSpPr>
            <a:grpSpLocks/>
          </p:cNvGrpSpPr>
          <p:nvPr/>
        </p:nvGrpSpPr>
        <p:grpSpPr bwMode="auto">
          <a:xfrm>
            <a:off x="6267450" y="3470275"/>
            <a:ext cx="82550" cy="187325"/>
            <a:chOff x="1029" y="2668"/>
            <a:chExt cx="363" cy="445"/>
          </a:xfrm>
        </p:grpSpPr>
        <p:grpSp>
          <p:nvGrpSpPr>
            <p:cNvPr id="248935" name="Group 135"/>
            <p:cNvGrpSpPr>
              <a:grpSpLocks/>
            </p:cNvGrpSpPr>
            <p:nvPr/>
          </p:nvGrpSpPr>
          <p:grpSpPr bwMode="auto">
            <a:xfrm>
              <a:off x="1101" y="2668"/>
              <a:ext cx="217" cy="238"/>
              <a:chOff x="1075" y="2731"/>
              <a:chExt cx="244" cy="166"/>
            </a:xfrm>
          </p:grpSpPr>
          <p:sp>
            <p:nvSpPr>
              <p:cNvPr id="248936" name="Oval 136"/>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37" name="Oval 137"/>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938" name="Rectangle 138"/>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39" name="Oval 139"/>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40" name="AutoShape 140"/>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941" name="Group 141"/>
          <p:cNvGrpSpPr>
            <a:grpSpLocks/>
          </p:cNvGrpSpPr>
          <p:nvPr/>
        </p:nvGrpSpPr>
        <p:grpSpPr bwMode="auto">
          <a:xfrm>
            <a:off x="6643688" y="3016250"/>
            <a:ext cx="82550" cy="185738"/>
            <a:chOff x="1029" y="2668"/>
            <a:chExt cx="363" cy="445"/>
          </a:xfrm>
        </p:grpSpPr>
        <p:grpSp>
          <p:nvGrpSpPr>
            <p:cNvPr id="248942" name="Group 142"/>
            <p:cNvGrpSpPr>
              <a:grpSpLocks/>
            </p:cNvGrpSpPr>
            <p:nvPr/>
          </p:nvGrpSpPr>
          <p:grpSpPr bwMode="auto">
            <a:xfrm>
              <a:off x="1101" y="2668"/>
              <a:ext cx="217" cy="238"/>
              <a:chOff x="1075" y="2731"/>
              <a:chExt cx="244" cy="166"/>
            </a:xfrm>
          </p:grpSpPr>
          <p:sp>
            <p:nvSpPr>
              <p:cNvPr id="23900" name="Oval 14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901" name="Oval 144"/>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97" name="Rectangle 14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98" name="Oval 146"/>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99" name="AutoShape 14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48" name="Group 148"/>
          <p:cNvGrpSpPr>
            <a:grpSpLocks/>
          </p:cNvGrpSpPr>
          <p:nvPr/>
        </p:nvGrpSpPr>
        <p:grpSpPr bwMode="auto">
          <a:xfrm>
            <a:off x="7158038" y="3105150"/>
            <a:ext cx="82550" cy="185738"/>
            <a:chOff x="1029" y="2668"/>
            <a:chExt cx="363" cy="445"/>
          </a:xfrm>
        </p:grpSpPr>
        <p:grpSp>
          <p:nvGrpSpPr>
            <p:cNvPr id="248949" name="Group 149"/>
            <p:cNvGrpSpPr>
              <a:grpSpLocks/>
            </p:cNvGrpSpPr>
            <p:nvPr/>
          </p:nvGrpSpPr>
          <p:grpSpPr bwMode="auto">
            <a:xfrm>
              <a:off x="1101" y="2668"/>
              <a:ext cx="217" cy="238"/>
              <a:chOff x="1075" y="2731"/>
              <a:chExt cx="244" cy="166"/>
            </a:xfrm>
          </p:grpSpPr>
          <p:sp>
            <p:nvSpPr>
              <p:cNvPr id="23894" name="Oval 150"/>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95" name="Oval 151"/>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91" name="Rectangle 152"/>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92" name="Oval 153"/>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93" name="AutoShape 154"/>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8955" name="Group 155"/>
          <p:cNvGrpSpPr>
            <a:grpSpLocks/>
          </p:cNvGrpSpPr>
          <p:nvPr/>
        </p:nvGrpSpPr>
        <p:grpSpPr bwMode="auto">
          <a:xfrm>
            <a:off x="6554788" y="3446463"/>
            <a:ext cx="82550" cy="187325"/>
            <a:chOff x="1029" y="2668"/>
            <a:chExt cx="363" cy="445"/>
          </a:xfrm>
        </p:grpSpPr>
        <p:grpSp>
          <p:nvGrpSpPr>
            <p:cNvPr id="248956" name="Group 156"/>
            <p:cNvGrpSpPr>
              <a:grpSpLocks/>
            </p:cNvGrpSpPr>
            <p:nvPr/>
          </p:nvGrpSpPr>
          <p:grpSpPr bwMode="auto">
            <a:xfrm>
              <a:off x="1101" y="2668"/>
              <a:ext cx="217" cy="238"/>
              <a:chOff x="1075" y="2731"/>
              <a:chExt cx="244" cy="166"/>
            </a:xfrm>
          </p:grpSpPr>
          <p:sp>
            <p:nvSpPr>
              <p:cNvPr id="248957" name="Oval 15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58" name="Oval 15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959" name="Rectangle 15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60" name="Oval 16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61" name="AutoShape 16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962" name="Group 162"/>
          <p:cNvGrpSpPr>
            <a:grpSpLocks/>
          </p:cNvGrpSpPr>
          <p:nvPr/>
        </p:nvGrpSpPr>
        <p:grpSpPr bwMode="auto">
          <a:xfrm>
            <a:off x="6848475" y="2663825"/>
            <a:ext cx="176213" cy="388938"/>
            <a:chOff x="2160" y="1548"/>
            <a:chExt cx="309" cy="441"/>
          </a:xfrm>
        </p:grpSpPr>
        <p:sp>
          <p:nvSpPr>
            <p:cNvPr id="23877" name="Freeform 163"/>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0" name="Group 170"/>
          <p:cNvGrpSpPr>
            <a:grpSpLocks/>
          </p:cNvGrpSpPr>
          <p:nvPr/>
        </p:nvGrpSpPr>
        <p:grpSpPr bwMode="auto">
          <a:xfrm>
            <a:off x="6608763" y="2647950"/>
            <a:ext cx="192087" cy="417513"/>
            <a:chOff x="2160" y="1548"/>
            <a:chExt cx="309" cy="441"/>
          </a:xfrm>
        </p:grpSpPr>
        <p:sp>
          <p:nvSpPr>
            <p:cNvPr id="23870" name="Freeform 171"/>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78" name="Group 178"/>
          <p:cNvGrpSpPr>
            <a:grpSpLocks/>
          </p:cNvGrpSpPr>
          <p:nvPr/>
        </p:nvGrpSpPr>
        <p:grpSpPr bwMode="auto">
          <a:xfrm>
            <a:off x="6215063" y="3114675"/>
            <a:ext cx="206375" cy="344488"/>
            <a:chOff x="2160" y="1548"/>
            <a:chExt cx="309" cy="441"/>
          </a:xfrm>
        </p:grpSpPr>
        <p:sp>
          <p:nvSpPr>
            <p:cNvPr id="23863" name="Freeform 179"/>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8986" name="Group 187"/>
          <p:cNvGrpSpPr>
            <a:grpSpLocks/>
          </p:cNvGrpSpPr>
          <p:nvPr/>
        </p:nvGrpSpPr>
        <p:grpSpPr bwMode="auto">
          <a:xfrm>
            <a:off x="5124450" y="3424238"/>
            <a:ext cx="82550" cy="185737"/>
            <a:chOff x="1029" y="2668"/>
            <a:chExt cx="363" cy="445"/>
          </a:xfrm>
        </p:grpSpPr>
        <p:grpSp>
          <p:nvGrpSpPr>
            <p:cNvPr id="248987" name="Group 188"/>
            <p:cNvGrpSpPr>
              <a:grpSpLocks/>
            </p:cNvGrpSpPr>
            <p:nvPr/>
          </p:nvGrpSpPr>
          <p:grpSpPr bwMode="auto">
            <a:xfrm>
              <a:off x="1101" y="2668"/>
              <a:ext cx="217" cy="238"/>
              <a:chOff x="1075" y="2731"/>
              <a:chExt cx="244" cy="166"/>
            </a:xfrm>
          </p:grpSpPr>
          <p:sp>
            <p:nvSpPr>
              <p:cNvPr id="248988" name="Oval 189"/>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89" name="Oval 190"/>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8990" name="Rectangle 19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91" name="Oval 192"/>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8992" name="AutoShape 193"/>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8993" name="Group 194"/>
          <p:cNvGrpSpPr>
            <a:grpSpLocks/>
          </p:cNvGrpSpPr>
          <p:nvPr/>
        </p:nvGrpSpPr>
        <p:grpSpPr bwMode="auto">
          <a:xfrm>
            <a:off x="4357688" y="3000375"/>
            <a:ext cx="82550" cy="185738"/>
            <a:chOff x="1029" y="2668"/>
            <a:chExt cx="363" cy="445"/>
          </a:xfrm>
        </p:grpSpPr>
        <p:grpSp>
          <p:nvGrpSpPr>
            <p:cNvPr id="248994" name="Group 195"/>
            <p:cNvGrpSpPr>
              <a:grpSpLocks/>
            </p:cNvGrpSpPr>
            <p:nvPr/>
          </p:nvGrpSpPr>
          <p:grpSpPr bwMode="auto">
            <a:xfrm>
              <a:off x="1101" y="2668"/>
              <a:ext cx="217" cy="238"/>
              <a:chOff x="1075" y="2731"/>
              <a:chExt cx="244" cy="166"/>
            </a:xfrm>
          </p:grpSpPr>
          <p:sp>
            <p:nvSpPr>
              <p:cNvPr id="23855" name="Oval 196"/>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56" name="Oval 197"/>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52" name="Rectangle 198"/>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53" name="Oval 199"/>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54" name="AutoShape 200"/>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00" name="Group 201"/>
          <p:cNvGrpSpPr>
            <a:grpSpLocks/>
          </p:cNvGrpSpPr>
          <p:nvPr/>
        </p:nvGrpSpPr>
        <p:grpSpPr bwMode="auto">
          <a:xfrm>
            <a:off x="4743450" y="3409950"/>
            <a:ext cx="82550" cy="185738"/>
            <a:chOff x="1029" y="2668"/>
            <a:chExt cx="363" cy="445"/>
          </a:xfrm>
        </p:grpSpPr>
        <p:grpSp>
          <p:nvGrpSpPr>
            <p:cNvPr id="249001" name="Group 202"/>
            <p:cNvGrpSpPr>
              <a:grpSpLocks/>
            </p:cNvGrpSpPr>
            <p:nvPr/>
          </p:nvGrpSpPr>
          <p:grpSpPr bwMode="auto">
            <a:xfrm>
              <a:off x="1101" y="2668"/>
              <a:ext cx="217" cy="238"/>
              <a:chOff x="1075" y="2731"/>
              <a:chExt cx="244" cy="166"/>
            </a:xfrm>
          </p:grpSpPr>
          <p:sp>
            <p:nvSpPr>
              <p:cNvPr id="23849" name="Oval 203"/>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50" name="Oval 204"/>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46" name="Rectangle 205"/>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47" name="Oval 206"/>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48" name="AutoShape 207"/>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07" name="Group 208"/>
          <p:cNvGrpSpPr>
            <a:grpSpLocks/>
          </p:cNvGrpSpPr>
          <p:nvPr/>
        </p:nvGrpSpPr>
        <p:grpSpPr bwMode="auto">
          <a:xfrm>
            <a:off x="5122863" y="3017838"/>
            <a:ext cx="82550" cy="185737"/>
            <a:chOff x="1029" y="2668"/>
            <a:chExt cx="363" cy="445"/>
          </a:xfrm>
        </p:grpSpPr>
        <p:grpSp>
          <p:nvGrpSpPr>
            <p:cNvPr id="249008" name="Group 209"/>
            <p:cNvGrpSpPr>
              <a:grpSpLocks/>
            </p:cNvGrpSpPr>
            <p:nvPr/>
          </p:nvGrpSpPr>
          <p:grpSpPr bwMode="auto">
            <a:xfrm>
              <a:off x="1101" y="2668"/>
              <a:ext cx="217" cy="238"/>
              <a:chOff x="1075" y="2731"/>
              <a:chExt cx="244" cy="166"/>
            </a:xfrm>
          </p:grpSpPr>
          <p:sp>
            <p:nvSpPr>
              <p:cNvPr id="23843" name="Oval 210"/>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44" name="Oval 211"/>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40" name="Rectangle 212"/>
            <p:cNvSpPr>
              <a:spLocks noChangeArrowheads="1"/>
            </p:cNvSpPr>
            <p:nvPr/>
          </p:nvSpPr>
          <p:spPr bwMode="auto">
            <a:xfrm>
              <a:off x="1029" y="2794"/>
              <a:ext cx="363" cy="319"/>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41" name="Oval 213"/>
            <p:cNvSpPr>
              <a:spLocks noChangeArrowheads="1"/>
            </p:cNvSpPr>
            <p:nvPr/>
          </p:nvSpPr>
          <p:spPr bwMode="auto">
            <a:xfrm>
              <a:off x="1148" y="2881"/>
              <a:ext cx="147" cy="65"/>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42" name="AutoShape 214"/>
            <p:cNvSpPr>
              <a:spLocks noChangeArrowheads="1"/>
            </p:cNvSpPr>
            <p:nvPr/>
          </p:nvSpPr>
          <p:spPr bwMode="auto">
            <a:xfrm flipV="1">
              <a:off x="1148" y="2915"/>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14" name="Group 215"/>
          <p:cNvGrpSpPr>
            <a:grpSpLocks/>
          </p:cNvGrpSpPr>
          <p:nvPr/>
        </p:nvGrpSpPr>
        <p:grpSpPr bwMode="auto">
          <a:xfrm>
            <a:off x="4410075" y="3455988"/>
            <a:ext cx="82550" cy="187325"/>
            <a:chOff x="1029" y="2668"/>
            <a:chExt cx="363" cy="445"/>
          </a:xfrm>
        </p:grpSpPr>
        <p:grpSp>
          <p:nvGrpSpPr>
            <p:cNvPr id="249015" name="Group 216"/>
            <p:cNvGrpSpPr>
              <a:grpSpLocks/>
            </p:cNvGrpSpPr>
            <p:nvPr/>
          </p:nvGrpSpPr>
          <p:grpSpPr bwMode="auto">
            <a:xfrm>
              <a:off x="1101" y="2668"/>
              <a:ext cx="217" cy="238"/>
              <a:chOff x="1075" y="2731"/>
              <a:chExt cx="244" cy="166"/>
            </a:xfrm>
          </p:grpSpPr>
          <p:sp>
            <p:nvSpPr>
              <p:cNvPr id="249016" name="Oval 217"/>
              <p:cNvSpPr>
                <a:spLocks noChangeArrowheads="1"/>
              </p:cNvSpPr>
              <p:nvPr/>
            </p:nvSpPr>
            <p:spPr bwMode="auto">
              <a:xfrm>
                <a:off x="1075" y="2731"/>
                <a:ext cx="244" cy="166"/>
              </a:xfrm>
              <a:prstGeom prst="ellipse">
                <a:avLst/>
              </a:prstGeom>
              <a:solidFill>
                <a:schemeClr val="tx1"/>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017" name="Oval 218"/>
              <p:cNvSpPr>
                <a:spLocks noChangeArrowheads="1"/>
              </p:cNvSpPr>
              <p:nvPr/>
            </p:nvSpPr>
            <p:spPr bwMode="auto">
              <a:xfrm>
                <a:off x="1135" y="2750"/>
                <a:ext cx="158" cy="112"/>
              </a:xfrm>
              <a:prstGeom prst="ellipse">
                <a:avLst/>
              </a:prstGeom>
              <a:solidFill>
                <a:srgbClr val="CCCC00"/>
              </a:solidFill>
              <a:ln w="12700">
                <a:solidFill>
                  <a:schemeClr val="tx2"/>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sp>
          <p:nvSpPr>
            <p:cNvPr id="249018" name="Rectangle 219"/>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019" name="Oval 220"/>
            <p:cNvSpPr>
              <a:spLocks noChangeArrowheads="1"/>
            </p:cNvSpPr>
            <p:nvPr/>
          </p:nvSpPr>
          <p:spPr bwMode="auto">
            <a:xfrm>
              <a:off x="1151" y="2880"/>
              <a:ext cx="141" cy="65"/>
            </a:xfrm>
            <a:prstGeom prst="ellipse">
              <a:avLst/>
            </a:prstGeom>
            <a:solidFill>
              <a:schemeClr val="tx1"/>
            </a:solidFill>
            <a:ln w="25400">
              <a:no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020" name="AutoShape 221"/>
            <p:cNvSpPr>
              <a:spLocks noChangeArrowheads="1"/>
            </p:cNvSpPr>
            <p:nvPr/>
          </p:nvSpPr>
          <p:spPr bwMode="auto">
            <a:xfrm flipV="1">
              <a:off x="1151" y="2915"/>
              <a:ext cx="139" cy="1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021" name="Group 222"/>
          <p:cNvGrpSpPr>
            <a:grpSpLocks/>
          </p:cNvGrpSpPr>
          <p:nvPr/>
        </p:nvGrpSpPr>
        <p:grpSpPr bwMode="auto">
          <a:xfrm>
            <a:off x="4784725" y="3016250"/>
            <a:ext cx="82550" cy="185738"/>
            <a:chOff x="1029" y="2668"/>
            <a:chExt cx="363" cy="445"/>
          </a:xfrm>
        </p:grpSpPr>
        <p:grpSp>
          <p:nvGrpSpPr>
            <p:cNvPr id="249022" name="Group 223"/>
            <p:cNvGrpSpPr>
              <a:grpSpLocks/>
            </p:cNvGrpSpPr>
            <p:nvPr/>
          </p:nvGrpSpPr>
          <p:grpSpPr bwMode="auto">
            <a:xfrm>
              <a:off x="1101" y="2668"/>
              <a:ext cx="217" cy="238"/>
              <a:chOff x="1075" y="2731"/>
              <a:chExt cx="244" cy="166"/>
            </a:xfrm>
          </p:grpSpPr>
          <p:sp>
            <p:nvSpPr>
              <p:cNvPr id="23831" name="Oval 224"/>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32" name="Oval 225"/>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28" name="Rectangle 226"/>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29" name="Oval 227"/>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30" name="AutoShape 228"/>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28" name="Group 229"/>
          <p:cNvGrpSpPr>
            <a:grpSpLocks/>
          </p:cNvGrpSpPr>
          <p:nvPr/>
        </p:nvGrpSpPr>
        <p:grpSpPr bwMode="auto">
          <a:xfrm>
            <a:off x="5313363" y="3089275"/>
            <a:ext cx="82550" cy="185738"/>
            <a:chOff x="1029" y="2668"/>
            <a:chExt cx="363" cy="445"/>
          </a:xfrm>
        </p:grpSpPr>
        <p:grpSp>
          <p:nvGrpSpPr>
            <p:cNvPr id="249029" name="Group 230"/>
            <p:cNvGrpSpPr>
              <a:grpSpLocks/>
            </p:cNvGrpSpPr>
            <p:nvPr/>
          </p:nvGrpSpPr>
          <p:grpSpPr bwMode="auto">
            <a:xfrm>
              <a:off x="1101" y="2668"/>
              <a:ext cx="217" cy="238"/>
              <a:chOff x="1075" y="2731"/>
              <a:chExt cx="244" cy="166"/>
            </a:xfrm>
          </p:grpSpPr>
          <p:sp>
            <p:nvSpPr>
              <p:cNvPr id="23825" name="Oval 231"/>
              <p:cNvSpPr>
                <a:spLocks noChangeArrowheads="1"/>
              </p:cNvSpPr>
              <p:nvPr/>
            </p:nvSpPr>
            <p:spPr bwMode="auto">
              <a:xfrm>
                <a:off x="1073" y="2731"/>
                <a:ext cx="243" cy="167"/>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26" name="Oval 232"/>
              <p:cNvSpPr>
                <a:spLocks noChangeArrowheads="1"/>
              </p:cNvSpPr>
              <p:nvPr/>
            </p:nvSpPr>
            <p:spPr bwMode="auto">
              <a:xfrm>
                <a:off x="1127" y="2750"/>
                <a:ext cx="157" cy="114"/>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22" name="Rectangle 233"/>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23" name="Oval 234"/>
            <p:cNvSpPr>
              <a:spLocks noChangeArrowheads="1"/>
            </p:cNvSpPr>
            <p:nvPr/>
          </p:nvSpPr>
          <p:spPr bwMode="auto">
            <a:xfrm>
              <a:off x="1148" y="2881"/>
              <a:ext cx="147" cy="68"/>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24" name="AutoShape 235"/>
            <p:cNvSpPr>
              <a:spLocks noChangeArrowheads="1"/>
            </p:cNvSpPr>
            <p:nvPr/>
          </p:nvSpPr>
          <p:spPr bwMode="auto">
            <a:xfrm flipV="1">
              <a:off x="1148" y="2915"/>
              <a:ext cx="140"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35" name="Group 236"/>
          <p:cNvGrpSpPr>
            <a:grpSpLocks/>
          </p:cNvGrpSpPr>
          <p:nvPr/>
        </p:nvGrpSpPr>
        <p:grpSpPr bwMode="auto">
          <a:xfrm>
            <a:off x="4608513" y="3082925"/>
            <a:ext cx="82550" cy="187325"/>
            <a:chOff x="1029" y="2668"/>
            <a:chExt cx="363" cy="445"/>
          </a:xfrm>
        </p:grpSpPr>
        <p:grpSp>
          <p:nvGrpSpPr>
            <p:cNvPr id="249036" name="Group 237"/>
            <p:cNvGrpSpPr>
              <a:grpSpLocks/>
            </p:cNvGrpSpPr>
            <p:nvPr/>
          </p:nvGrpSpPr>
          <p:grpSpPr bwMode="auto">
            <a:xfrm>
              <a:off x="1101" y="2668"/>
              <a:ext cx="217" cy="238"/>
              <a:chOff x="1075" y="2731"/>
              <a:chExt cx="244" cy="166"/>
            </a:xfrm>
          </p:grpSpPr>
          <p:sp>
            <p:nvSpPr>
              <p:cNvPr id="23819" name="Oval 238"/>
              <p:cNvSpPr>
                <a:spLocks noChangeArrowheads="1"/>
              </p:cNvSpPr>
              <p:nvPr/>
            </p:nvSpPr>
            <p:spPr bwMode="auto">
              <a:xfrm>
                <a:off x="1073" y="2731"/>
                <a:ext cx="243" cy="166"/>
              </a:xfrm>
              <a:prstGeom prst="ellipse">
                <a:avLst/>
              </a:prstGeom>
              <a:solidFill>
                <a:schemeClr val="tx1"/>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sp>
            <p:nvSpPr>
              <p:cNvPr id="23820" name="Oval 239"/>
              <p:cNvSpPr>
                <a:spLocks noChangeArrowheads="1"/>
              </p:cNvSpPr>
              <p:nvPr/>
            </p:nvSpPr>
            <p:spPr bwMode="auto">
              <a:xfrm>
                <a:off x="1135" y="2749"/>
                <a:ext cx="149" cy="113"/>
              </a:xfrm>
              <a:prstGeom prst="ellipse">
                <a:avLst/>
              </a:prstGeom>
              <a:solidFill>
                <a:srgbClr val="CCCC00"/>
              </a:solidFill>
              <a:ln w="12700">
                <a:solidFill>
                  <a:schemeClr val="tx2"/>
                </a:solidFill>
                <a:round/>
                <a:headEnd/>
                <a:tailEnd/>
              </a:ln>
            </p:spPr>
            <p:txBody>
              <a:bodyPr wrap="none" anchor="ctr"/>
              <a:lstStyle/>
              <a:p>
                <a:pPr algn="r" eaLnBrk="0" hangingPunct="0">
                  <a:defRPr/>
                </a:pPr>
                <a:endParaRPr lang="en-US" sz="4400" b="1">
                  <a:solidFill>
                    <a:srgbClr val="0000FF"/>
                  </a:solidFill>
                  <a:latin typeface="+mn-lt"/>
                </a:endParaRPr>
              </a:p>
            </p:txBody>
          </p:sp>
        </p:grpSp>
        <p:sp>
          <p:nvSpPr>
            <p:cNvPr id="23816" name="Rectangle 240"/>
            <p:cNvSpPr>
              <a:spLocks noChangeArrowheads="1"/>
            </p:cNvSpPr>
            <p:nvPr/>
          </p:nvSpPr>
          <p:spPr bwMode="auto">
            <a:xfrm>
              <a:off x="1029" y="2796"/>
              <a:ext cx="363" cy="317"/>
            </a:xfrm>
            <a:prstGeom prst="rect">
              <a:avLst/>
            </a:prstGeom>
            <a:solidFill>
              <a:srgbClr val="00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n-lt"/>
              </a:endParaRPr>
            </a:p>
          </p:txBody>
        </p:sp>
        <p:sp>
          <p:nvSpPr>
            <p:cNvPr id="23817" name="Oval 241"/>
            <p:cNvSpPr>
              <a:spLocks noChangeArrowheads="1"/>
            </p:cNvSpPr>
            <p:nvPr/>
          </p:nvSpPr>
          <p:spPr bwMode="auto">
            <a:xfrm>
              <a:off x="1148" y="2879"/>
              <a:ext cx="154" cy="64"/>
            </a:xfrm>
            <a:prstGeom prst="ellipse">
              <a:avLst/>
            </a:prstGeom>
            <a:solidFill>
              <a:schemeClr val="tx1"/>
            </a:solidFill>
            <a:ln w="25400">
              <a:noFill/>
              <a:round/>
              <a:headEnd/>
              <a:tailEnd/>
            </a:ln>
          </p:spPr>
          <p:txBody>
            <a:bodyPr wrap="none" anchor="ctr"/>
            <a:lstStyle/>
            <a:p>
              <a:pPr algn="r" eaLnBrk="0" hangingPunct="0">
                <a:defRPr/>
              </a:pPr>
              <a:endParaRPr lang="en-US" sz="4400" b="1">
                <a:solidFill>
                  <a:srgbClr val="0000FF"/>
                </a:solidFill>
                <a:latin typeface="+mn-lt"/>
              </a:endParaRPr>
            </a:p>
          </p:txBody>
        </p:sp>
        <p:sp>
          <p:nvSpPr>
            <p:cNvPr id="23818" name="AutoShape 242"/>
            <p:cNvSpPr>
              <a:spLocks noChangeArrowheads="1"/>
            </p:cNvSpPr>
            <p:nvPr/>
          </p:nvSpPr>
          <p:spPr bwMode="auto">
            <a:xfrm flipV="1">
              <a:off x="1148" y="2913"/>
              <a:ext cx="140" cy="1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6 w 21600"/>
                <a:gd name="T13" fmla="*/ 4441 h 21600"/>
                <a:gd name="T14" fmla="*/ 17094 w 21600"/>
                <a:gd name="T15" fmla="*/ 17159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1"/>
            </a:solidFill>
            <a:ln w="25400">
              <a:noFill/>
              <a:miter lim="800000"/>
              <a:headEnd/>
              <a:tailEnd/>
            </a:ln>
          </p:spPr>
          <p:txBody>
            <a:bodyPr wrap="none" anchor="ctr"/>
            <a:lstStyle/>
            <a:p>
              <a:pPr algn="r" eaLnBrk="0" hangingPunct="0">
                <a:defRPr/>
              </a:pPr>
              <a:endParaRPr lang="en-US" sz="4400" b="1">
                <a:solidFill>
                  <a:srgbClr val="0000FF"/>
                </a:solidFill>
                <a:latin typeface="+mn-lt"/>
              </a:endParaRPr>
            </a:p>
          </p:txBody>
        </p:sp>
      </p:grpSp>
      <p:grpSp>
        <p:nvGrpSpPr>
          <p:cNvPr id="249042" name="Group 243"/>
          <p:cNvGrpSpPr>
            <a:grpSpLocks/>
          </p:cNvGrpSpPr>
          <p:nvPr/>
        </p:nvGrpSpPr>
        <p:grpSpPr bwMode="auto">
          <a:xfrm>
            <a:off x="5133975" y="2867025"/>
            <a:ext cx="119063" cy="200025"/>
            <a:chOff x="2160" y="1548"/>
            <a:chExt cx="309" cy="441"/>
          </a:xfrm>
        </p:grpSpPr>
        <p:sp>
          <p:nvSpPr>
            <p:cNvPr id="23808" name="Freeform 244"/>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0" name="Group 251"/>
          <p:cNvGrpSpPr>
            <a:grpSpLocks/>
          </p:cNvGrpSpPr>
          <p:nvPr/>
        </p:nvGrpSpPr>
        <p:grpSpPr bwMode="auto">
          <a:xfrm>
            <a:off x="4749800" y="2865438"/>
            <a:ext cx="119063" cy="200025"/>
            <a:chOff x="2160" y="1548"/>
            <a:chExt cx="309" cy="441"/>
          </a:xfrm>
        </p:grpSpPr>
        <p:sp>
          <p:nvSpPr>
            <p:cNvPr id="23801" name="Freeform 25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58" name="Group 259"/>
          <p:cNvGrpSpPr>
            <a:grpSpLocks/>
          </p:cNvGrpSpPr>
          <p:nvPr/>
        </p:nvGrpSpPr>
        <p:grpSpPr bwMode="auto">
          <a:xfrm>
            <a:off x="4356100" y="3259138"/>
            <a:ext cx="119063" cy="200025"/>
            <a:chOff x="2160" y="1548"/>
            <a:chExt cx="309" cy="441"/>
          </a:xfrm>
        </p:grpSpPr>
        <p:sp>
          <p:nvSpPr>
            <p:cNvPr id="23794" name="Freeform 26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249070" name="Group 271"/>
          <p:cNvGrpSpPr>
            <a:grpSpLocks/>
          </p:cNvGrpSpPr>
          <p:nvPr/>
        </p:nvGrpSpPr>
        <p:grpSpPr bwMode="auto">
          <a:xfrm>
            <a:off x="6192838" y="2808288"/>
            <a:ext cx="119062" cy="200025"/>
            <a:chOff x="2160" y="1548"/>
            <a:chExt cx="309" cy="441"/>
          </a:xfrm>
        </p:grpSpPr>
        <p:sp>
          <p:nvSpPr>
            <p:cNvPr id="23787" name="Freeform 272"/>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78" name="Group 279"/>
          <p:cNvGrpSpPr>
            <a:grpSpLocks/>
          </p:cNvGrpSpPr>
          <p:nvPr/>
        </p:nvGrpSpPr>
        <p:grpSpPr bwMode="auto">
          <a:xfrm>
            <a:off x="7051675" y="3314700"/>
            <a:ext cx="119063" cy="200025"/>
            <a:chOff x="2160" y="1548"/>
            <a:chExt cx="309" cy="441"/>
          </a:xfrm>
        </p:grpSpPr>
        <p:sp>
          <p:nvSpPr>
            <p:cNvPr id="23780" name="Freeform 280"/>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249086" name="Group 287"/>
          <p:cNvGrpSpPr>
            <a:grpSpLocks/>
          </p:cNvGrpSpPr>
          <p:nvPr/>
        </p:nvGrpSpPr>
        <p:grpSpPr bwMode="auto">
          <a:xfrm>
            <a:off x="7165975" y="2924175"/>
            <a:ext cx="119063" cy="200025"/>
            <a:chOff x="2160" y="1548"/>
            <a:chExt cx="309" cy="441"/>
          </a:xfrm>
        </p:grpSpPr>
        <p:sp>
          <p:nvSpPr>
            <p:cNvPr id="23773" name="Freeform 288"/>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p:cNvSpPr txBox="1">
            <a:spLocks noChangeArrowheads="1"/>
          </p:cNvSpPr>
          <p:nvPr/>
        </p:nvSpPr>
        <p:spPr bwMode="auto">
          <a:xfrm>
            <a:off x="820738" y="5170488"/>
            <a:ext cx="3636962" cy="822325"/>
          </a:xfrm>
          <a:prstGeom prst="rect">
            <a:avLst/>
          </a:prstGeom>
          <a:noFill/>
          <a:ln w="9525">
            <a:noFill/>
            <a:miter lim="800000"/>
            <a:headEnd/>
            <a:tailEnd/>
          </a:ln>
        </p:spPr>
        <p:txBody>
          <a:bodyPr lIns="91430" tIns="45715" rIns="91430" bIns="45715" anchor="ctr">
            <a:spAutoFit/>
          </a:bodyPr>
          <a:lstStyle/>
          <a:p>
            <a:pPr algn="ctr" eaLnBrk="0" hangingPunct="0"/>
            <a:r>
              <a:rPr lang="en-US" sz="2400" b="1">
                <a:solidFill>
                  <a:srgbClr val="CC0000"/>
                </a:solidFill>
                <a:latin typeface="Comic Sans MS" pitchFamily="66" charset="0"/>
                <a:cs typeface="Arial" pitchFamily="34" charset="0"/>
              </a:rPr>
              <a:t>Not reducing sequential % of code </a:t>
            </a:r>
          </a:p>
        </p:txBody>
      </p:sp>
      <p:grpSp>
        <p:nvGrpSpPr>
          <p:cNvPr id="249102" name="Group 321"/>
          <p:cNvGrpSpPr>
            <a:grpSpLocks/>
          </p:cNvGrpSpPr>
          <p:nvPr/>
        </p:nvGrpSpPr>
        <p:grpSpPr bwMode="auto">
          <a:xfrm>
            <a:off x="2484438" y="4187825"/>
            <a:ext cx="227012" cy="344488"/>
            <a:chOff x="2496" y="2725"/>
            <a:chExt cx="712" cy="739"/>
          </a:xfrm>
        </p:grpSpPr>
        <p:sp>
          <p:nvSpPr>
            <p:cNvPr id="249103" name="Rectangle 32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4" name="Freeform 32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05" name="Group 324"/>
            <p:cNvGrpSpPr>
              <a:grpSpLocks/>
            </p:cNvGrpSpPr>
            <p:nvPr/>
          </p:nvGrpSpPr>
          <p:grpSpPr bwMode="auto">
            <a:xfrm>
              <a:off x="3072" y="2832"/>
              <a:ext cx="136" cy="632"/>
              <a:chOff x="3072" y="2832"/>
              <a:chExt cx="136" cy="632"/>
            </a:xfrm>
          </p:grpSpPr>
          <p:sp>
            <p:nvSpPr>
              <p:cNvPr id="249106" name="Freeform 32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7" name="Freeform 32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08" name="Freeform 32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09" name="Group 328"/>
            <p:cNvGrpSpPr>
              <a:grpSpLocks/>
            </p:cNvGrpSpPr>
            <p:nvPr/>
          </p:nvGrpSpPr>
          <p:grpSpPr bwMode="auto">
            <a:xfrm flipH="1">
              <a:off x="2496" y="2832"/>
              <a:ext cx="136" cy="632"/>
              <a:chOff x="3072" y="2832"/>
              <a:chExt cx="136" cy="632"/>
            </a:xfrm>
          </p:grpSpPr>
          <p:sp>
            <p:nvSpPr>
              <p:cNvPr id="249110" name="Freeform 32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1" name="Freeform 33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2" name="Freeform 33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13" name="Group 332"/>
          <p:cNvGrpSpPr>
            <a:grpSpLocks/>
          </p:cNvGrpSpPr>
          <p:nvPr/>
        </p:nvGrpSpPr>
        <p:grpSpPr bwMode="auto">
          <a:xfrm>
            <a:off x="3189288" y="4187825"/>
            <a:ext cx="227012" cy="344488"/>
            <a:chOff x="2496" y="2725"/>
            <a:chExt cx="712" cy="739"/>
          </a:xfrm>
        </p:grpSpPr>
        <p:sp>
          <p:nvSpPr>
            <p:cNvPr id="249114" name="Rectangle 33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5" name="Freeform 33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16" name="Group 335"/>
            <p:cNvGrpSpPr>
              <a:grpSpLocks/>
            </p:cNvGrpSpPr>
            <p:nvPr/>
          </p:nvGrpSpPr>
          <p:grpSpPr bwMode="auto">
            <a:xfrm>
              <a:off x="3072" y="2832"/>
              <a:ext cx="136" cy="632"/>
              <a:chOff x="3072" y="2832"/>
              <a:chExt cx="136" cy="632"/>
            </a:xfrm>
          </p:grpSpPr>
          <p:sp>
            <p:nvSpPr>
              <p:cNvPr id="249117" name="Freeform 33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8" name="Freeform 33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19" name="Freeform 33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20" name="Group 339"/>
            <p:cNvGrpSpPr>
              <a:grpSpLocks/>
            </p:cNvGrpSpPr>
            <p:nvPr/>
          </p:nvGrpSpPr>
          <p:grpSpPr bwMode="auto">
            <a:xfrm flipH="1">
              <a:off x="2496" y="2832"/>
              <a:ext cx="136" cy="632"/>
              <a:chOff x="3072" y="2832"/>
              <a:chExt cx="136" cy="632"/>
            </a:xfrm>
          </p:grpSpPr>
          <p:sp>
            <p:nvSpPr>
              <p:cNvPr id="249121" name="Freeform 34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2" name="Freeform 34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3" name="Freeform 34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24" name="Group 343"/>
          <p:cNvGrpSpPr>
            <a:grpSpLocks/>
          </p:cNvGrpSpPr>
          <p:nvPr/>
        </p:nvGrpSpPr>
        <p:grpSpPr bwMode="auto">
          <a:xfrm>
            <a:off x="4437063" y="4195763"/>
            <a:ext cx="227012" cy="344487"/>
            <a:chOff x="2496" y="2725"/>
            <a:chExt cx="712" cy="739"/>
          </a:xfrm>
        </p:grpSpPr>
        <p:sp>
          <p:nvSpPr>
            <p:cNvPr id="249125" name="Rectangle 34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6" name="Freeform 34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27" name="Group 346"/>
            <p:cNvGrpSpPr>
              <a:grpSpLocks/>
            </p:cNvGrpSpPr>
            <p:nvPr/>
          </p:nvGrpSpPr>
          <p:grpSpPr bwMode="auto">
            <a:xfrm>
              <a:off x="3072" y="2832"/>
              <a:ext cx="136" cy="632"/>
              <a:chOff x="3072" y="2832"/>
              <a:chExt cx="136" cy="632"/>
            </a:xfrm>
          </p:grpSpPr>
          <p:sp>
            <p:nvSpPr>
              <p:cNvPr id="249128" name="Freeform 3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29" name="Freeform 34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0" name="Freeform 34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31" name="Group 350"/>
            <p:cNvGrpSpPr>
              <a:grpSpLocks/>
            </p:cNvGrpSpPr>
            <p:nvPr/>
          </p:nvGrpSpPr>
          <p:grpSpPr bwMode="auto">
            <a:xfrm flipH="1">
              <a:off x="2496" y="2832"/>
              <a:ext cx="136" cy="632"/>
              <a:chOff x="3072" y="2832"/>
              <a:chExt cx="136" cy="632"/>
            </a:xfrm>
          </p:grpSpPr>
          <p:sp>
            <p:nvSpPr>
              <p:cNvPr id="249132" name="Freeform 35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3" name="Freeform 35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4" name="Freeform 35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35" name="Group 354"/>
          <p:cNvGrpSpPr>
            <a:grpSpLocks/>
          </p:cNvGrpSpPr>
          <p:nvPr/>
        </p:nvGrpSpPr>
        <p:grpSpPr bwMode="auto">
          <a:xfrm>
            <a:off x="5070475" y="4181475"/>
            <a:ext cx="227013" cy="344488"/>
            <a:chOff x="2496" y="2725"/>
            <a:chExt cx="712" cy="739"/>
          </a:xfrm>
        </p:grpSpPr>
        <p:sp>
          <p:nvSpPr>
            <p:cNvPr id="249136" name="Rectangle 35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37" name="Freeform 35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38" name="Group 357"/>
            <p:cNvGrpSpPr>
              <a:grpSpLocks/>
            </p:cNvGrpSpPr>
            <p:nvPr/>
          </p:nvGrpSpPr>
          <p:grpSpPr bwMode="auto">
            <a:xfrm>
              <a:off x="3072" y="2832"/>
              <a:ext cx="136" cy="632"/>
              <a:chOff x="3072" y="2832"/>
              <a:chExt cx="136" cy="632"/>
            </a:xfrm>
          </p:grpSpPr>
          <p:sp>
            <p:nvSpPr>
              <p:cNvPr id="249139" name="Freeform 35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0" name="Freeform 35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1" name="Freeform 36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42" name="Group 361"/>
            <p:cNvGrpSpPr>
              <a:grpSpLocks/>
            </p:cNvGrpSpPr>
            <p:nvPr/>
          </p:nvGrpSpPr>
          <p:grpSpPr bwMode="auto">
            <a:xfrm flipH="1">
              <a:off x="2496" y="2832"/>
              <a:ext cx="136" cy="632"/>
              <a:chOff x="3072" y="2832"/>
              <a:chExt cx="136" cy="632"/>
            </a:xfrm>
          </p:grpSpPr>
          <p:sp>
            <p:nvSpPr>
              <p:cNvPr id="249143" name="Freeform 36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4" name="Freeform 36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5" name="Freeform 36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46" name="Group 365"/>
          <p:cNvGrpSpPr>
            <a:grpSpLocks/>
          </p:cNvGrpSpPr>
          <p:nvPr/>
        </p:nvGrpSpPr>
        <p:grpSpPr bwMode="auto">
          <a:xfrm>
            <a:off x="4445000" y="4610100"/>
            <a:ext cx="227013" cy="344488"/>
            <a:chOff x="2496" y="2725"/>
            <a:chExt cx="712" cy="739"/>
          </a:xfrm>
        </p:grpSpPr>
        <p:sp>
          <p:nvSpPr>
            <p:cNvPr id="249147" name="Rectangle 36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48" name="Freeform 36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49" name="Group 368"/>
            <p:cNvGrpSpPr>
              <a:grpSpLocks/>
            </p:cNvGrpSpPr>
            <p:nvPr/>
          </p:nvGrpSpPr>
          <p:grpSpPr bwMode="auto">
            <a:xfrm>
              <a:off x="3072" y="2832"/>
              <a:ext cx="136" cy="632"/>
              <a:chOff x="3072" y="2832"/>
              <a:chExt cx="136" cy="632"/>
            </a:xfrm>
          </p:grpSpPr>
          <p:sp>
            <p:nvSpPr>
              <p:cNvPr id="249150" name="Freeform 36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1" name="Freeform 37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2" name="Freeform 37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53" name="Group 372"/>
            <p:cNvGrpSpPr>
              <a:grpSpLocks/>
            </p:cNvGrpSpPr>
            <p:nvPr/>
          </p:nvGrpSpPr>
          <p:grpSpPr bwMode="auto">
            <a:xfrm flipH="1">
              <a:off x="2496" y="2832"/>
              <a:ext cx="136" cy="632"/>
              <a:chOff x="3072" y="2832"/>
              <a:chExt cx="136" cy="632"/>
            </a:xfrm>
          </p:grpSpPr>
          <p:sp>
            <p:nvSpPr>
              <p:cNvPr id="249154" name="Freeform 37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5" name="Freeform 37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6" name="Freeform 37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57" name="Group 376"/>
          <p:cNvGrpSpPr>
            <a:grpSpLocks/>
          </p:cNvGrpSpPr>
          <p:nvPr/>
        </p:nvGrpSpPr>
        <p:grpSpPr bwMode="auto">
          <a:xfrm>
            <a:off x="5064125" y="4610100"/>
            <a:ext cx="227013" cy="344488"/>
            <a:chOff x="2496" y="2725"/>
            <a:chExt cx="712" cy="739"/>
          </a:xfrm>
        </p:grpSpPr>
        <p:sp>
          <p:nvSpPr>
            <p:cNvPr id="249158" name="Rectangle 37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59" name="Freeform 37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60" name="Group 379"/>
            <p:cNvGrpSpPr>
              <a:grpSpLocks/>
            </p:cNvGrpSpPr>
            <p:nvPr/>
          </p:nvGrpSpPr>
          <p:grpSpPr bwMode="auto">
            <a:xfrm>
              <a:off x="3072" y="2832"/>
              <a:ext cx="136" cy="632"/>
              <a:chOff x="3072" y="2832"/>
              <a:chExt cx="136" cy="632"/>
            </a:xfrm>
          </p:grpSpPr>
          <p:sp>
            <p:nvSpPr>
              <p:cNvPr id="249161" name="Freeform 38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2" name="Freeform 38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3" name="Freeform 38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64" name="Group 383"/>
            <p:cNvGrpSpPr>
              <a:grpSpLocks/>
            </p:cNvGrpSpPr>
            <p:nvPr/>
          </p:nvGrpSpPr>
          <p:grpSpPr bwMode="auto">
            <a:xfrm flipH="1">
              <a:off x="2496" y="2832"/>
              <a:ext cx="136" cy="632"/>
              <a:chOff x="3072" y="2832"/>
              <a:chExt cx="136" cy="632"/>
            </a:xfrm>
          </p:grpSpPr>
          <p:sp>
            <p:nvSpPr>
              <p:cNvPr id="249165" name="Freeform 38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6" name="Freeform 38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67" name="Freeform 38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168" name="Rectangle 387"/>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
        <p:nvSpPr>
          <p:cNvPr id="249169" name="Rectangle 388"/>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grpSp>
        <p:nvGrpSpPr>
          <p:cNvPr id="249170" name="Group 389"/>
          <p:cNvGrpSpPr>
            <a:grpSpLocks/>
          </p:cNvGrpSpPr>
          <p:nvPr/>
        </p:nvGrpSpPr>
        <p:grpSpPr bwMode="auto">
          <a:xfrm>
            <a:off x="6330950" y="4175125"/>
            <a:ext cx="227013" cy="344488"/>
            <a:chOff x="2496" y="2725"/>
            <a:chExt cx="712" cy="739"/>
          </a:xfrm>
        </p:grpSpPr>
        <p:sp>
          <p:nvSpPr>
            <p:cNvPr id="249171" name="Rectangle 390"/>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2" name="Freeform 39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73" name="Group 392"/>
            <p:cNvGrpSpPr>
              <a:grpSpLocks/>
            </p:cNvGrpSpPr>
            <p:nvPr/>
          </p:nvGrpSpPr>
          <p:grpSpPr bwMode="auto">
            <a:xfrm>
              <a:off x="3072" y="2832"/>
              <a:ext cx="136" cy="632"/>
              <a:chOff x="3072" y="2832"/>
              <a:chExt cx="136" cy="632"/>
            </a:xfrm>
          </p:grpSpPr>
          <p:sp>
            <p:nvSpPr>
              <p:cNvPr id="249174" name="Freeform 39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5" name="Freeform 39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6" name="Freeform 39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77" name="Group 396"/>
            <p:cNvGrpSpPr>
              <a:grpSpLocks/>
            </p:cNvGrpSpPr>
            <p:nvPr/>
          </p:nvGrpSpPr>
          <p:grpSpPr bwMode="auto">
            <a:xfrm flipH="1">
              <a:off x="2496" y="2832"/>
              <a:ext cx="136" cy="632"/>
              <a:chOff x="3072" y="2832"/>
              <a:chExt cx="136" cy="632"/>
            </a:xfrm>
          </p:grpSpPr>
          <p:sp>
            <p:nvSpPr>
              <p:cNvPr id="249178" name="Freeform 39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79" name="Freeform 39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0" name="Freeform 39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81" name="Group 400"/>
          <p:cNvGrpSpPr>
            <a:grpSpLocks/>
          </p:cNvGrpSpPr>
          <p:nvPr/>
        </p:nvGrpSpPr>
        <p:grpSpPr bwMode="auto">
          <a:xfrm>
            <a:off x="6964363" y="4160838"/>
            <a:ext cx="227012" cy="344487"/>
            <a:chOff x="2496" y="2725"/>
            <a:chExt cx="712" cy="739"/>
          </a:xfrm>
        </p:grpSpPr>
        <p:sp>
          <p:nvSpPr>
            <p:cNvPr id="249182" name="Rectangle 401"/>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3" name="Freeform 402"/>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84" name="Group 403"/>
            <p:cNvGrpSpPr>
              <a:grpSpLocks/>
            </p:cNvGrpSpPr>
            <p:nvPr/>
          </p:nvGrpSpPr>
          <p:grpSpPr bwMode="auto">
            <a:xfrm>
              <a:off x="3072" y="2832"/>
              <a:ext cx="136" cy="632"/>
              <a:chOff x="3072" y="2832"/>
              <a:chExt cx="136" cy="632"/>
            </a:xfrm>
          </p:grpSpPr>
          <p:sp>
            <p:nvSpPr>
              <p:cNvPr id="249185" name="Freeform 40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6" name="Freeform 40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87" name="Freeform 40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88" name="Group 407"/>
            <p:cNvGrpSpPr>
              <a:grpSpLocks/>
            </p:cNvGrpSpPr>
            <p:nvPr/>
          </p:nvGrpSpPr>
          <p:grpSpPr bwMode="auto">
            <a:xfrm flipH="1">
              <a:off x="2496" y="2832"/>
              <a:ext cx="136" cy="632"/>
              <a:chOff x="3072" y="2832"/>
              <a:chExt cx="136" cy="632"/>
            </a:xfrm>
          </p:grpSpPr>
          <p:sp>
            <p:nvSpPr>
              <p:cNvPr id="249189" name="Freeform 40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0" name="Freeform 40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1" name="Freeform 41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192" name="Group 411"/>
          <p:cNvGrpSpPr>
            <a:grpSpLocks/>
          </p:cNvGrpSpPr>
          <p:nvPr/>
        </p:nvGrpSpPr>
        <p:grpSpPr bwMode="auto">
          <a:xfrm>
            <a:off x="6338888" y="4589463"/>
            <a:ext cx="227012" cy="344487"/>
            <a:chOff x="2496" y="2725"/>
            <a:chExt cx="712" cy="739"/>
          </a:xfrm>
        </p:grpSpPr>
        <p:sp>
          <p:nvSpPr>
            <p:cNvPr id="249193" name="Rectangle 412"/>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4" name="Freeform 413"/>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195" name="Group 414"/>
            <p:cNvGrpSpPr>
              <a:grpSpLocks/>
            </p:cNvGrpSpPr>
            <p:nvPr/>
          </p:nvGrpSpPr>
          <p:grpSpPr bwMode="auto">
            <a:xfrm>
              <a:off x="3072" y="2832"/>
              <a:ext cx="136" cy="632"/>
              <a:chOff x="3072" y="2832"/>
              <a:chExt cx="136" cy="632"/>
            </a:xfrm>
          </p:grpSpPr>
          <p:sp>
            <p:nvSpPr>
              <p:cNvPr id="249196" name="Freeform 415"/>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7" name="Freeform 416"/>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198" name="Freeform 417"/>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199" name="Group 418"/>
            <p:cNvGrpSpPr>
              <a:grpSpLocks/>
            </p:cNvGrpSpPr>
            <p:nvPr/>
          </p:nvGrpSpPr>
          <p:grpSpPr bwMode="auto">
            <a:xfrm flipH="1">
              <a:off x="2496" y="2832"/>
              <a:ext cx="136" cy="632"/>
              <a:chOff x="3072" y="2832"/>
              <a:chExt cx="136" cy="632"/>
            </a:xfrm>
          </p:grpSpPr>
          <p:sp>
            <p:nvSpPr>
              <p:cNvPr id="249200" name="Freeform 41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1" name="Freeform 42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2" name="Freeform 42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03" name="Group 422"/>
          <p:cNvGrpSpPr>
            <a:grpSpLocks/>
          </p:cNvGrpSpPr>
          <p:nvPr/>
        </p:nvGrpSpPr>
        <p:grpSpPr bwMode="auto">
          <a:xfrm>
            <a:off x="6958013" y="4589463"/>
            <a:ext cx="227012" cy="344487"/>
            <a:chOff x="2496" y="2725"/>
            <a:chExt cx="712" cy="739"/>
          </a:xfrm>
        </p:grpSpPr>
        <p:sp>
          <p:nvSpPr>
            <p:cNvPr id="249204" name="Rectangle 423"/>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5" name="Freeform 424"/>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06" name="Group 425"/>
            <p:cNvGrpSpPr>
              <a:grpSpLocks/>
            </p:cNvGrpSpPr>
            <p:nvPr/>
          </p:nvGrpSpPr>
          <p:grpSpPr bwMode="auto">
            <a:xfrm>
              <a:off x="3072" y="2832"/>
              <a:ext cx="136" cy="632"/>
              <a:chOff x="3072" y="2832"/>
              <a:chExt cx="136" cy="632"/>
            </a:xfrm>
          </p:grpSpPr>
          <p:sp>
            <p:nvSpPr>
              <p:cNvPr id="249207" name="Freeform 426"/>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8" name="Freeform 427"/>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09" name="Freeform 428"/>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10" name="Group 429"/>
            <p:cNvGrpSpPr>
              <a:grpSpLocks/>
            </p:cNvGrpSpPr>
            <p:nvPr/>
          </p:nvGrpSpPr>
          <p:grpSpPr bwMode="auto">
            <a:xfrm flipH="1">
              <a:off x="2496" y="2832"/>
              <a:ext cx="136" cy="632"/>
              <a:chOff x="3072" y="2832"/>
              <a:chExt cx="136" cy="632"/>
            </a:xfrm>
          </p:grpSpPr>
          <p:sp>
            <p:nvSpPr>
              <p:cNvPr id="249211" name="Freeform 43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2" name="Freeform 43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3" name="Freeform 43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14" name="Group 433"/>
          <p:cNvGrpSpPr>
            <a:grpSpLocks/>
          </p:cNvGrpSpPr>
          <p:nvPr/>
        </p:nvGrpSpPr>
        <p:grpSpPr bwMode="auto">
          <a:xfrm>
            <a:off x="6323013" y="5038725"/>
            <a:ext cx="227012" cy="344488"/>
            <a:chOff x="2496" y="2725"/>
            <a:chExt cx="712" cy="739"/>
          </a:xfrm>
        </p:grpSpPr>
        <p:sp>
          <p:nvSpPr>
            <p:cNvPr id="249215" name="Rectangle 434"/>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6" name="Freeform 435"/>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17" name="Group 436"/>
            <p:cNvGrpSpPr>
              <a:grpSpLocks/>
            </p:cNvGrpSpPr>
            <p:nvPr/>
          </p:nvGrpSpPr>
          <p:grpSpPr bwMode="auto">
            <a:xfrm>
              <a:off x="3072" y="2832"/>
              <a:ext cx="136" cy="632"/>
              <a:chOff x="3072" y="2832"/>
              <a:chExt cx="136" cy="632"/>
            </a:xfrm>
          </p:grpSpPr>
          <p:sp>
            <p:nvSpPr>
              <p:cNvPr id="249218" name="Freeform 43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19" name="Freeform 438"/>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0" name="Freeform 439"/>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21" name="Group 440"/>
            <p:cNvGrpSpPr>
              <a:grpSpLocks/>
            </p:cNvGrpSpPr>
            <p:nvPr/>
          </p:nvGrpSpPr>
          <p:grpSpPr bwMode="auto">
            <a:xfrm flipH="1">
              <a:off x="2496" y="2832"/>
              <a:ext cx="136" cy="632"/>
              <a:chOff x="3072" y="2832"/>
              <a:chExt cx="136" cy="632"/>
            </a:xfrm>
          </p:grpSpPr>
          <p:sp>
            <p:nvSpPr>
              <p:cNvPr id="249222" name="Freeform 441"/>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3" name="Freeform 442"/>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4" name="Freeform 443"/>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25" name="Group 444"/>
          <p:cNvGrpSpPr>
            <a:grpSpLocks/>
          </p:cNvGrpSpPr>
          <p:nvPr/>
        </p:nvGrpSpPr>
        <p:grpSpPr bwMode="auto">
          <a:xfrm>
            <a:off x="6956425" y="5024438"/>
            <a:ext cx="227013" cy="344487"/>
            <a:chOff x="2496" y="2725"/>
            <a:chExt cx="712" cy="739"/>
          </a:xfrm>
        </p:grpSpPr>
        <p:sp>
          <p:nvSpPr>
            <p:cNvPr id="249226" name="Rectangle 445"/>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27" name="Freeform 446"/>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28" name="Group 447"/>
            <p:cNvGrpSpPr>
              <a:grpSpLocks/>
            </p:cNvGrpSpPr>
            <p:nvPr/>
          </p:nvGrpSpPr>
          <p:grpSpPr bwMode="auto">
            <a:xfrm>
              <a:off x="3072" y="2832"/>
              <a:ext cx="136" cy="632"/>
              <a:chOff x="3072" y="2832"/>
              <a:chExt cx="136" cy="632"/>
            </a:xfrm>
          </p:grpSpPr>
          <p:sp>
            <p:nvSpPr>
              <p:cNvPr id="249229" name="Freeform 448"/>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0" name="Freeform 449"/>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1" name="Freeform 450"/>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32" name="Group 451"/>
            <p:cNvGrpSpPr>
              <a:grpSpLocks/>
            </p:cNvGrpSpPr>
            <p:nvPr/>
          </p:nvGrpSpPr>
          <p:grpSpPr bwMode="auto">
            <a:xfrm flipH="1">
              <a:off x="2496" y="2832"/>
              <a:ext cx="136" cy="632"/>
              <a:chOff x="3072" y="2832"/>
              <a:chExt cx="136" cy="632"/>
            </a:xfrm>
          </p:grpSpPr>
          <p:sp>
            <p:nvSpPr>
              <p:cNvPr id="249233" name="Freeform 452"/>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4" name="Freeform 453"/>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5" name="Freeform 454"/>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36" name="Group 455"/>
          <p:cNvGrpSpPr>
            <a:grpSpLocks/>
          </p:cNvGrpSpPr>
          <p:nvPr/>
        </p:nvGrpSpPr>
        <p:grpSpPr bwMode="auto">
          <a:xfrm>
            <a:off x="6330950" y="5453063"/>
            <a:ext cx="227013" cy="344487"/>
            <a:chOff x="2496" y="2725"/>
            <a:chExt cx="712" cy="739"/>
          </a:xfrm>
        </p:grpSpPr>
        <p:sp>
          <p:nvSpPr>
            <p:cNvPr id="249237" name="Rectangle 456"/>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38" name="Freeform 457"/>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39" name="Group 458"/>
            <p:cNvGrpSpPr>
              <a:grpSpLocks/>
            </p:cNvGrpSpPr>
            <p:nvPr/>
          </p:nvGrpSpPr>
          <p:grpSpPr bwMode="auto">
            <a:xfrm>
              <a:off x="3072" y="2832"/>
              <a:ext cx="136" cy="632"/>
              <a:chOff x="3072" y="2832"/>
              <a:chExt cx="136" cy="632"/>
            </a:xfrm>
          </p:grpSpPr>
          <p:sp>
            <p:nvSpPr>
              <p:cNvPr id="249240" name="Freeform 459"/>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1" name="Freeform 460"/>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2" name="Freeform 461"/>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43" name="Group 462"/>
            <p:cNvGrpSpPr>
              <a:grpSpLocks/>
            </p:cNvGrpSpPr>
            <p:nvPr/>
          </p:nvGrpSpPr>
          <p:grpSpPr bwMode="auto">
            <a:xfrm flipH="1">
              <a:off x="2496" y="2832"/>
              <a:ext cx="136" cy="632"/>
              <a:chOff x="3072" y="2832"/>
              <a:chExt cx="136" cy="632"/>
            </a:xfrm>
          </p:grpSpPr>
          <p:sp>
            <p:nvSpPr>
              <p:cNvPr id="249244" name="Freeform 46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5" name="Freeform 464"/>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6" name="Freeform 465"/>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grpSp>
        <p:nvGrpSpPr>
          <p:cNvPr id="249247" name="Group 466"/>
          <p:cNvGrpSpPr>
            <a:grpSpLocks/>
          </p:cNvGrpSpPr>
          <p:nvPr/>
        </p:nvGrpSpPr>
        <p:grpSpPr bwMode="auto">
          <a:xfrm>
            <a:off x="6950075" y="5453063"/>
            <a:ext cx="227013" cy="344487"/>
            <a:chOff x="2496" y="2725"/>
            <a:chExt cx="712" cy="739"/>
          </a:xfrm>
        </p:grpSpPr>
        <p:sp>
          <p:nvSpPr>
            <p:cNvPr id="249248" name="Rectangle 467"/>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49" name="Freeform 468"/>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nvGrpSpPr>
            <p:cNvPr id="249250" name="Group 469"/>
            <p:cNvGrpSpPr>
              <a:grpSpLocks/>
            </p:cNvGrpSpPr>
            <p:nvPr/>
          </p:nvGrpSpPr>
          <p:grpSpPr bwMode="auto">
            <a:xfrm>
              <a:off x="3072" y="2832"/>
              <a:ext cx="136" cy="632"/>
              <a:chOff x="3072" y="2832"/>
              <a:chExt cx="136" cy="632"/>
            </a:xfrm>
          </p:grpSpPr>
          <p:sp>
            <p:nvSpPr>
              <p:cNvPr id="249251" name="Freeform 470"/>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2" name="Freeform 471"/>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3" name="Freeform 472"/>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nvGrpSpPr>
            <p:cNvPr id="249254" name="Group 473"/>
            <p:cNvGrpSpPr>
              <a:grpSpLocks/>
            </p:cNvGrpSpPr>
            <p:nvPr/>
          </p:nvGrpSpPr>
          <p:grpSpPr bwMode="auto">
            <a:xfrm flipH="1">
              <a:off x="2496" y="2832"/>
              <a:ext cx="136" cy="632"/>
              <a:chOff x="3072" y="2832"/>
              <a:chExt cx="136" cy="632"/>
            </a:xfrm>
          </p:grpSpPr>
          <p:sp>
            <p:nvSpPr>
              <p:cNvPr id="249255" name="Freeform 474"/>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6" name="Freeform 475"/>
              <p:cNvSpPr>
                <a:spLocks/>
              </p:cNvSpPr>
              <p:nvPr/>
            </p:nvSpPr>
            <p:spPr bwMode="auto">
              <a:xfrm>
                <a:off x="3072" y="2976"/>
                <a:ext cx="123" cy="312"/>
              </a:xfrm>
              <a:custGeom>
                <a:avLst/>
                <a:gdLst>
                  <a:gd name="T0" fmla="*/ 5 w 136"/>
                  <a:gd name="T1" fmla="*/ 0 h 344"/>
                  <a:gd name="T2" fmla="*/ 7 w 136"/>
                  <a:gd name="T3" fmla="*/ 0 h 344"/>
                  <a:gd name="T4" fmla="*/ 7 w 136"/>
                  <a:gd name="T5" fmla="*/ 14 h 344"/>
                  <a:gd name="T6" fmla="*/ 5 w 136"/>
                  <a:gd name="T7" fmla="*/ 20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249257" name="Freeform 476"/>
              <p:cNvSpPr>
                <a:spLocks/>
              </p:cNvSpPr>
              <p:nvPr/>
            </p:nvSpPr>
            <p:spPr bwMode="auto">
              <a:xfrm>
                <a:off x="3072" y="2832"/>
                <a:ext cx="127" cy="320"/>
              </a:xfrm>
              <a:custGeom>
                <a:avLst/>
                <a:gdLst>
                  <a:gd name="T0" fmla="*/ 7 w 136"/>
                  <a:gd name="T1" fmla="*/ 0 h 344"/>
                  <a:gd name="T2" fmla="*/ 19 w 136"/>
                  <a:gd name="T3" fmla="*/ 0 h 344"/>
                  <a:gd name="T4" fmla="*/ 19 w 136"/>
                  <a:gd name="T5" fmla="*/ 29 h 344"/>
                  <a:gd name="T6" fmla="*/ 15 w 136"/>
                  <a:gd name="T7" fmla="*/ 42 h 344"/>
                  <a:gd name="T8" fmla="*/ 15 w 136"/>
                  <a:gd name="T9" fmla="*/ 11 h 344"/>
                  <a:gd name="T10" fmla="*/ 0 w 136"/>
                  <a:gd name="T11" fmla="*/ 1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grpSp>
      </p:grpSp>
      <p:sp>
        <p:nvSpPr>
          <p:cNvPr id="249258" name="Rectangle 477"/>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2381082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440" y="174259"/>
            <a:ext cx="7773120" cy="1143480"/>
          </a:xfrm>
        </p:spPr>
        <p:txBody>
          <a:bodyPr rtlCol="0">
            <a:normAutofit/>
          </a:bodyPr>
          <a:lstStyle/>
          <a:p>
            <a:pPr defTabSz="914305" rtl="1" fontAlgn="auto">
              <a:spcAft>
                <a:spcPts val="0"/>
              </a:spcAft>
              <a:defRPr/>
            </a:pPr>
            <a:r>
              <a:rPr lang="en-US" dirty="0" smtClean="0">
                <a:latin typeface="+mn-lt"/>
              </a:rPr>
              <a:t>Shared Data Structures</a:t>
            </a:r>
            <a:endParaRPr lang="en-US" dirty="0">
              <a:latin typeface="+mn-lt"/>
            </a:endParaRPr>
          </a:p>
        </p:txBody>
      </p:sp>
      <p:sp>
        <p:nvSpPr>
          <p:cNvPr id="335875" name="Rectangle 3"/>
          <p:cNvSpPr>
            <a:spLocks noChangeArrowheads="1"/>
          </p:cNvSpPr>
          <p:nvPr/>
        </p:nvSpPr>
        <p:spPr bwMode="auto">
          <a:xfrm>
            <a:off x="1445760" y="4308932"/>
            <a:ext cx="1736640" cy="218903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p:cNvSpPr>
            <a:spLocks noChangeArrowheads="1"/>
          </p:cNvSpPr>
          <p:nvPr/>
        </p:nvSpPr>
        <p:spPr bwMode="auto">
          <a:xfrm>
            <a:off x="1424160" y="3092005"/>
            <a:ext cx="1749600" cy="100954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p:cNvSpPr txBox="1">
            <a:spLocks noChangeArrowheads="1"/>
          </p:cNvSpPr>
          <p:nvPr/>
        </p:nvSpPr>
        <p:spPr bwMode="auto">
          <a:xfrm>
            <a:off x="3310607" y="4896854"/>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p:cNvSpPr txBox="1">
            <a:spLocks noChangeArrowheads="1"/>
          </p:cNvSpPr>
          <p:nvPr/>
        </p:nvSpPr>
        <p:spPr bwMode="auto">
          <a:xfrm>
            <a:off x="3312141" y="3274524"/>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2" name="Group 7"/>
          <p:cNvGrpSpPr>
            <a:grpSpLocks/>
          </p:cNvGrpSpPr>
          <p:nvPr/>
        </p:nvGrpSpPr>
        <p:grpSpPr bwMode="auto">
          <a:xfrm>
            <a:off x="1819274" y="4377323"/>
            <a:ext cx="965128" cy="1752698"/>
            <a:chOff x="1362" y="2757"/>
            <a:chExt cx="608" cy="1104"/>
          </a:xfrm>
        </p:grpSpPr>
        <p:grpSp>
          <p:nvGrpSpPr>
            <p:cNvPr id="3" name="Group 8"/>
            <p:cNvGrpSpPr>
              <a:grpSpLocks/>
            </p:cNvGrpSpPr>
            <p:nvPr/>
          </p:nvGrpSpPr>
          <p:grpSpPr bwMode="auto">
            <a:xfrm>
              <a:off x="1362" y="2757"/>
              <a:ext cx="216" cy="291"/>
              <a:chOff x="728" y="2587"/>
              <a:chExt cx="216" cy="291"/>
            </a:xfrm>
          </p:grpSpPr>
          <p:sp>
            <p:nvSpPr>
              <p:cNvPr id="335881" name="Oval 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2" name="Text Box 1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4" name="Group 11"/>
            <p:cNvGrpSpPr>
              <a:grpSpLocks/>
            </p:cNvGrpSpPr>
            <p:nvPr/>
          </p:nvGrpSpPr>
          <p:grpSpPr bwMode="auto">
            <a:xfrm>
              <a:off x="1754" y="2757"/>
              <a:ext cx="216" cy="291"/>
              <a:chOff x="728" y="2587"/>
              <a:chExt cx="216" cy="291"/>
            </a:xfrm>
          </p:grpSpPr>
          <p:sp>
            <p:nvSpPr>
              <p:cNvPr id="335884" name="Oval 1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5" name="Text Box 1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5" name="Group 14"/>
            <p:cNvGrpSpPr>
              <a:grpSpLocks/>
            </p:cNvGrpSpPr>
            <p:nvPr/>
          </p:nvGrpSpPr>
          <p:grpSpPr bwMode="auto">
            <a:xfrm>
              <a:off x="1362" y="3028"/>
              <a:ext cx="216" cy="291"/>
              <a:chOff x="728" y="2587"/>
              <a:chExt cx="216" cy="291"/>
            </a:xfrm>
          </p:grpSpPr>
          <p:sp>
            <p:nvSpPr>
              <p:cNvPr id="335887" name="Oval 1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88" name="Text Box 1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6" name="Group 17"/>
            <p:cNvGrpSpPr>
              <a:grpSpLocks/>
            </p:cNvGrpSpPr>
            <p:nvPr/>
          </p:nvGrpSpPr>
          <p:grpSpPr bwMode="auto">
            <a:xfrm>
              <a:off x="1754" y="3028"/>
              <a:ext cx="216" cy="291"/>
              <a:chOff x="728" y="2587"/>
              <a:chExt cx="216" cy="291"/>
            </a:xfrm>
          </p:grpSpPr>
          <p:sp>
            <p:nvSpPr>
              <p:cNvPr id="335890" name="Oval 1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1" name="Text Box 1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7" name="Group 20"/>
            <p:cNvGrpSpPr>
              <a:grpSpLocks/>
            </p:cNvGrpSpPr>
            <p:nvPr/>
          </p:nvGrpSpPr>
          <p:grpSpPr bwMode="auto">
            <a:xfrm>
              <a:off x="1362" y="3308"/>
              <a:ext cx="216" cy="291"/>
              <a:chOff x="728" y="2587"/>
              <a:chExt cx="216" cy="291"/>
            </a:xfrm>
          </p:grpSpPr>
          <p:sp>
            <p:nvSpPr>
              <p:cNvPr id="335893" name="Oval 2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4" name="Text Box 2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8" name="Group 23"/>
            <p:cNvGrpSpPr>
              <a:grpSpLocks/>
            </p:cNvGrpSpPr>
            <p:nvPr/>
          </p:nvGrpSpPr>
          <p:grpSpPr bwMode="auto">
            <a:xfrm>
              <a:off x="1754" y="3308"/>
              <a:ext cx="216" cy="291"/>
              <a:chOff x="728" y="2587"/>
              <a:chExt cx="216" cy="291"/>
            </a:xfrm>
          </p:grpSpPr>
          <p:sp>
            <p:nvSpPr>
              <p:cNvPr id="335896" name="Oval 2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897" name="Text Box 2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9" name="Group 26"/>
            <p:cNvGrpSpPr>
              <a:grpSpLocks/>
            </p:cNvGrpSpPr>
            <p:nvPr/>
          </p:nvGrpSpPr>
          <p:grpSpPr bwMode="auto">
            <a:xfrm>
              <a:off x="1362" y="3570"/>
              <a:ext cx="216" cy="291"/>
              <a:chOff x="728" y="2587"/>
              <a:chExt cx="216" cy="291"/>
            </a:xfrm>
          </p:grpSpPr>
          <p:sp>
            <p:nvSpPr>
              <p:cNvPr id="335899" name="Oval 2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0" name="Text Box 2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0" name="Group 29"/>
            <p:cNvGrpSpPr>
              <a:grpSpLocks/>
            </p:cNvGrpSpPr>
            <p:nvPr/>
          </p:nvGrpSpPr>
          <p:grpSpPr bwMode="auto">
            <a:xfrm>
              <a:off x="1754" y="3570"/>
              <a:ext cx="216" cy="291"/>
              <a:chOff x="728" y="2587"/>
              <a:chExt cx="216" cy="291"/>
            </a:xfrm>
          </p:grpSpPr>
          <p:sp>
            <p:nvSpPr>
              <p:cNvPr id="335902" name="Oval 3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03" name="Text Box 3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grpSp>
        <p:nvGrpSpPr>
          <p:cNvPr id="11" name="Group 32"/>
          <p:cNvGrpSpPr>
            <a:grpSpLocks/>
          </p:cNvGrpSpPr>
          <p:nvPr/>
        </p:nvGrpSpPr>
        <p:grpSpPr bwMode="auto">
          <a:xfrm>
            <a:off x="1493281" y="3152492"/>
            <a:ext cx="273600" cy="491091"/>
            <a:chOff x="1029" y="2668"/>
            <a:chExt cx="363" cy="445"/>
          </a:xfrm>
        </p:grpSpPr>
        <p:grpSp>
          <p:nvGrpSpPr>
            <p:cNvPr id="12" name="Group 33"/>
            <p:cNvGrpSpPr>
              <a:grpSpLocks/>
            </p:cNvGrpSpPr>
            <p:nvPr/>
          </p:nvGrpSpPr>
          <p:grpSpPr bwMode="auto">
            <a:xfrm>
              <a:off x="1101" y="2668"/>
              <a:ext cx="217" cy="238"/>
              <a:chOff x="1075" y="2731"/>
              <a:chExt cx="244" cy="166"/>
            </a:xfrm>
          </p:grpSpPr>
          <p:sp>
            <p:nvSpPr>
              <p:cNvPr id="335906" name="Oval 34"/>
              <p:cNvSpPr>
                <a:spLocks noChangeArrowheads="1"/>
              </p:cNvSpPr>
              <p:nvPr/>
            </p:nvSpPr>
            <p:spPr bwMode="auto">
              <a:xfrm>
                <a:off x="1076" y="2731"/>
                <a:ext cx="243" cy="166"/>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5907" name="Oval 35"/>
              <p:cNvSpPr>
                <a:spLocks noChangeArrowheads="1"/>
              </p:cNvSpPr>
              <p:nvPr/>
            </p:nvSpPr>
            <p:spPr bwMode="auto">
              <a:xfrm>
                <a:off x="1134" y="2750"/>
                <a:ext cx="159" cy="111"/>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5908" name="Rectangle 36"/>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5909" name="Oval 37"/>
            <p:cNvSpPr>
              <a:spLocks noChangeArrowheads="1"/>
            </p:cNvSpPr>
            <p:nvPr/>
          </p:nvSpPr>
          <p:spPr bwMode="auto">
            <a:xfrm>
              <a:off x="1151" y="2879"/>
              <a:ext cx="141" cy="64"/>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5910" name="AutoShape 38"/>
            <p:cNvSpPr>
              <a:spLocks noChangeArrowheads="1"/>
            </p:cNvSpPr>
            <p:nvPr/>
          </p:nvSpPr>
          <p:spPr bwMode="auto">
            <a:xfrm flipV="1">
              <a:off x="1151" y="2916"/>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sp>
        <p:nvSpPr>
          <p:cNvPr id="335911" name="Text Box 39"/>
          <p:cNvSpPr txBox="1">
            <a:spLocks noChangeArrowheads="1"/>
          </p:cNvSpPr>
          <p:nvPr/>
        </p:nvSpPr>
        <p:spPr bwMode="auto">
          <a:xfrm>
            <a:off x="288168" y="2643738"/>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grpSp>
        <p:nvGrpSpPr>
          <p:cNvPr id="13" name="Group 40"/>
          <p:cNvGrpSpPr>
            <a:grpSpLocks/>
          </p:cNvGrpSpPr>
          <p:nvPr/>
        </p:nvGrpSpPr>
        <p:grpSpPr bwMode="auto">
          <a:xfrm>
            <a:off x="2104391" y="3363453"/>
            <a:ext cx="343059" cy="462335"/>
            <a:chOff x="728" y="2587"/>
            <a:chExt cx="216" cy="291"/>
          </a:xfrm>
        </p:grpSpPr>
        <p:sp>
          <p:nvSpPr>
            <p:cNvPr id="335913" name="Oval 4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14" name="Text Box 4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14" name="Group 43"/>
          <p:cNvGrpSpPr>
            <a:grpSpLocks/>
          </p:cNvGrpSpPr>
          <p:nvPr/>
        </p:nvGrpSpPr>
        <p:grpSpPr bwMode="auto">
          <a:xfrm>
            <a:off x="2154802" y="1096660"/>
            <a:ext cx="1705276" cy="1893831"/>
            <a:chOff x="1564" y="764"/>
            <a:chExt cx="1075" cy="1193"/>
          </a:xfrm>
        </p:grpSpPr>
        <p:grpSp>
          <p:nvGrpSpPr>
            <p:cNvPr id="15" name="Group 44"/>
            <p:cNvGrpSpPr>
              <a:grpSpLocks/>
            </p:cNvGrpSpPr>
            <p:nvPr/>
          </p:nvGrpSpPr>
          <p:grpSpPr bwMode="auto">
            <a:xfrm>
              <a:off x="1599" y="1188"/>
              <a:ext cx="216" cy="291"/>
              <a:chOff x="727" y="2587"/>
              <a:chExt cx="216" cy="291"/>
            </a:xfrm>
          </p:grpSpPr>
          <p:sp>
            <p:nvSpPr>
              <p:cNvPr id="335917" name="Oval 45"/>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18" name="Text Box 46"/>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6" name="Group 47"/>
            <p:cNvGrpSpPr>
              <a:grpSpLocks/>
            </p:cNvGrpSpPr>
            <p:nvPr/>
          </p:nvGrpSpPr>
          <p:grpSpPr bwMode="auto">
            <a:xfrm>
              <a:off x="1717" y="980"/>
              <a:ext cx="216" cy="291"/>
              <a:chOff x="727" y="2587"/>
              <a:chExt cx="216" cy="291"/>
            </a:xfrm>
          </p:grpSpPr>
          <p:sp>
            <p:nvSpPr>
              <p:cNvPr id="335920" name="Oval 48"/>
              <p:cNvSpPr>
                <a:spLocks noChangeArrowheads="1"/>
              </p:cNvSpPr>
              <p:nvPr/>
            </p:nvSpPr>
            <p:spPr bwMode="auto">
              <a:xfrm>
                <a:off x="735" y="2671"/>
                <a:ext cx="182"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1" name="Text Box 49"/>
              <p:cNvSpPr txBox="1">
                <a:spLocks noChangeArrowheads="1"/>
              </p:cNvSpPr>
              <p:nvPr/>
            </p:nvSpPr>
            <p:spPr bwMode="auto">
              <a:xfrm>
                <a:off x="727"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7" name="Group 50"/>
            <p:cNvGrpSpPr>
              <a:grpSpLocks/>
            </p:cNvGrpSpPr>
            <p:nvPr/>
          </p:nvGrpSpPr>
          <p:grpSpPr bwMode="auto">
            <a:xfrm>
              <a:off x="1573" y="1441"/>
              <a:ext cx="216" cy="291"/>
              <a:chOff x="728" y="2587"/>
              <a:chExt cx="216" cy="291"/>
            </a:xfrm>
          </p:grpSpPr>
          <p:sp>
            <p:nvSpPr>
              <p:cNvPr id="335923" name="Oval 5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4" name="Text Box 5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8" name="Group 53"/>
            <p:cNvGrpSpPr>
              <a:grpSpLocks/>
            </p:cNvGrpSpPr>
            <p:nvPr/>
          </p:nvGrpSpPr>
          <p:grpSpPr bwMode="auto">
            <a:xfrm>
              <a:off x="1938" y="857"/>
              <a:ext cx="216" cy="291"/>
              <a:chOff x="728" y="2586"/>
              <a:chExt cx="216" cy="291"/>
            </a:xfrm>
          </p:grpSpPr>
          <p:sp>
            <p:nvSpPr>
              <p:cNvPr id="335926" name="Oval 54"/>
              <p:cNvSpPr>
                <a:spLocks noChangeArrowheads="1"/>
              </p:cNvSpPr>
              <p:nvPr/>
            </p:nvSpPr>
            <p:spPr bwMode="auto">
              <a:xfrm>
                <a:off x="735" y="2671"/>
                <a:ext cx="184" cy="181"/>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27" name="Text Box 55"/>
              <p:cNvSpPr txBox="1">
                <a:spLocks noChangeArrowheads="1"/>
              </p:cNvSpPr>
              <p:nvPr/>
            </p:nvSpPr>
            <p:spPr bwMode="auto">
              <a:xfrm>
                <a:off x="728" y="2586"/>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19" name="Group 56"/>
            <p:cNvGrpSpPr>
              <a:grpSpLocks/>
            </p:cNvGrpSpPr>
            <p:nvPr/>
          </p:nvGrpSpPr>
          <p:grpSpPr bwMode="auto">
            <a:xfrm>
              <a:off x="1564" y="1666"/>
              <a:ext cx="216" cy="291"/>
              <a:chOff x="728" y="2587"/>
              <a:chExt cx="216" cy="291"/>
            </a:xfrm>
          </p:grpSpPr>
          <p:sp>
            <p:nvSpPr>
              <p:cNvPr id="335929" name="Oval 5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0" name="Text Box 5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0" name="Group 59"/>
            <p:cNvGrpSpPr>
              <a:grpSpLocks/>
            </p:cNvGrpSpPr>
            <p:nvPr/>
          </p:nvGrpSpPr>
          <p:grpSpPr bwMode="auto">
            <a:xfrm>
              <a:off x="2177" y="792"/>
              <a:ext cx="216" cy="291"/>
              <a:chOff x="728" y="2587"/>
              <a:chExt cx="216" cy="291"/>
            </a:xfrm>
          </p:grpSpPr>
          <p:sp>
            <p:nvSpPr>
              <p:cNvPr id="335932" name="Oval 6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3" name="Text Box 6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nvGrpSpPr>
            <p:cNvPr id="21" name="Group 62"/>
            <p:cNvGrpSpPr>
              <a:grpSpLocks/>
            </p:cNvGrpSpPr>
            <p:nvPr/>
          </p:nvGrpSpPr>
          <p:grpSpPr bwMode="auto">
            <a:xfrm>
              <a:off x="2423" y="764"/>
              <a:ext cx="216" cy="291"/>
              <a:chOff x="728" y="2587"/>
              <a:chExt cx="216" cy="291"/>
            </a:xfrm>
          </p:grpSpPr>
          <p:sp>
            <p:nvSpPr>
              <p:cNvPr id="335935" name="Oval 63"/>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rtl="0">
                  <a:defRPr/>
                </a:pPr>
                <a:endParaRPr lang="en-US">
                  <a:latin typeface="+mn-lt"/>
                </a:endParaRPr>
              </a:p>
            </p:txBody>
          </p:sp>
          <p:sp>
            <p:nvSpPr>
              <p:cNvPr id="335936" name="Text Box 6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rtl="0">
                  <a:defRPr/>
                </a:pPr>
                <a:r>
                  <a:rPr lang="en-US" sz="2400" dirty="0">
                    <a:latin typeface="+mn-lt"/>
                  </a:rPr>
                  <a:t>c</a:t>
                </a:r>
              </a:p>
            </p:txBody>
          </p:sp>
        </p:grpSp>
      </p:grpSp>
      <p:sp>
        <p:nvSpPr>
          <p:cNvPr id="335937" name="Rectangle 65"/>
          <p:cNvSpPr>
            <a:spLocks noChangeArrowheads="1"/>
          </p:cNvSpPr>
          <p:nvPr/>
        </p:nvSpPr>
        <p:spPr bwMode="auto">
          <a:xfrm>
            <a:off x="5464801" y="4264289"/>
            <a:ext cx="1736640" cy="2232234"/>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p:cNvSpPr>
            <a:spLocks noChangeArrowheads="1"/>
          </p:cNvSpPr>
          <p:nvPr/>
        </p:nvSpPr>
        <p:spPr bwMode="auto">
          <a:xfrm>
            <a:off x="5441760" y="3050240"/>
            <a:ext cx="1749600" cy="1008106"/>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grpSp>
        <p:nvGrpSpPr>
          <p:cNvPr id="22" name="Group 67"/>
          <p:cNvGrpSpPr>
            <a:grpSpLocks/>
          </p:cNvGrpSpPr>
          <p:nvPr/>
        </p:nvGrpSpPr>
        <p:grpSpPr bwMode="auto">
          <a:xfrm>
            <a:off x="5836874" y="4332678"/>
            <a:ext cx="965128" cy="1752698"/>
            <a:chOff x="1362" y="2757"/>
            <a:chExt cx="608" cy="1104"/>
          </a:xfrm>
        </p:grpSpPr>
        <p:grpSp>
          <p:nvGrpSpPr>
            <p:cNvPr id="23" name="Group 68"/>
            <p:cNvGrpSpPr>
              <a:grpSpLocks/>
            </p:cNvGrpSpPr>
            <p:nvPr/>
          </p:nvGrpSpPr>
          <p:grpSpPr bwMode="auto">
            <a:xfrm>
              <a:off x="1362" y="2757"/>
              <a:ext cx="216" cy="291"/>
              <a:chOff x="728" y="2587"/>
              <a:chExt cx="216" cy="291"/>
            </a:xfrm>
          </p:grpSpPr>
          <p:sp>
            <p:nvSpPr>
              <p:cNvPr id="335941" name="Oval 69"/>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2" name="Text Box 70"/>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4" name="Group 71"/>
            <p:cNvGrpSpPr>
              <a:grpSpLocks/>
            </p:cNvGrpSpPr>
            <p:nvPr/>
          </p:nvGrpSpPr>
          <p:grpSpPr bwMode="auto">
            <a:xfrm>
              <a:off x="1754" y="2757"/>
              <a:ext cx="216" cy="291"/>
              <a:chOff x="728" y="2587"/>
              <a:chExt cx="216" cy="291"/>
            </a:xfrm>
          </p:grpSpPr>
          <p:sp>
            <p:nvSpPr>
              <p:cNvPr id="335944" name="Oval 72"/>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5" name="Text Box 73"/>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5" name="Group 74"/>
            <p:cNvGrpSpPr>
              <a:grpSpLocks/>
            </p:cNvGrpSpPr>
            <p:nvPr/>
          </p:nvGrpSpPr>
          <p:grpSpPr bwMode="auto">
            <a:xfrm>
              <a:off x="1362" y="3028"/>
              <a:ext cx="216" cy="291"/>
              <a:chOff x="728" y="2587"/>
              <a:chExt cx="216" cy="291"/>
            </a:xfrm>
          </p:grpSpPr>
          <p:sp>
            <p:nvSpPr>
              <p:cNvPr id="335947" name="Oval 75"/>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48" name="Text Box 7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6" name="Group 77"/>
            <p:cNvGrpSpPr>
              <a:grpSpLocks/>
            </p:cNvGrpSpPr>
            <p:nvPr/>
          </p:nvGrpSpPr>
          <p:grpSpPr bwMode="auto">
            <a:xfrm>
              <a:off x="1754" y="3028"/>
              <a:ext cx="216" cy="291"/>
              <a:chOff x="728" y="2587"/>
              <a:chExt cx="216" cy="291"/>
            </a:xfrm>
          </p:grpSpPr>
          <p:sp>
            <p:nvSpPr>
              <p:cNvPr id="335950" name="Oval 7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1" name="Text Box 7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7" name="Group 80"/>
            <p:cNvGrpSpPr>
              <a:grpSpLocks/>
            </p:cNvGrpSpPr>
            <p:nvPr/>
          </p:nvGrpSpPr>
          <p:grpSpPr bwMode="auto">
            <a:xfrm>
              <a:off x="1362" y="3308"/>
              <a:ext cx="216" cy="291"/>
              <a:chOff x="728" y="2587"/>
              <a:chExt cx="216" cy="291"/>
            </a:xfrm>
          </p:grpSpPr>
          <p:sp>
            <p:nvSpPr>
              <p:cNvPr id="335953" name="Oval 8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4" name="Text Box 8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8" name="Group 83"/>
            <p:cNvGrpSpPr>
              <a:grpSpLocks/>
            </p:cNvGrpSpPr>
            <p:nvPr/>
          </p:nvGrpSpPr>
          <p:grpSpPr bwMode="auto">
            <a:xfrm>
              <a:off x="1754" y="3308"/>
              <a:ext cx="216" cy="291"/>
              <a:chOff x="728" y="2587"/>
              <a:chExt cx="216" cy="291"/>
            </a:xfrm>
          </p:grpSpPr>
          <p:sp>
            <p:nvSpPr>
              <p:cNvPr id="335956" name="Oval 84"/>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57" name="Text Box 8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29" name="Group 86"/>
            <p:cNvGrpSpPr>
              <a:grpSpLocks/>
            </p:cNvGrpSpPr>
            <p:nvPr/>
          </p:nvGrpSpPr>
          <p:grpSpPr bwMode="auto">
            <a:xfrm>
              <a:off x="1362" y="3570"/>
              <a:ext cx="216" cy="291"/>
              <a:chOff x="728" y="2587"/>
              <a:chExt cx="216" cy="291"/>
            </a:xfrm>
          </p:grpSpPr>
          <p:sp>
            <p:nvSpPr>
              <p:cNvPr id="335959" name="Oval 8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0" name="Text Box 8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0" name="Group 89"/>
            <p:cNvGrpSpPr>
              <a:grpSpLocks/>
            </p:cNvGrpSpPr>
            <p:nvPr/>
          </p:nvGrpSpPr>
          <p:grpSpPr bwMode="auto">
            <a:xfrm>
              <a:off x="1754" y="3570"/>
              <a:ext cx="216" cy="291"/>
              <a:chOff x="728" y="2587"/>
              <a:chExt cx="216" cy="291"/>
            </a:xfrm>
          </p:grpSpPr>
          <p:sp>
            <p:nvSpPr>
              <p:cNvPr id="335962" name="Oval 90"/>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3" name="Text Box 91"/>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sp>
        <p:nvSpPr>
          <p:cNvPr id="335964" name="Text Box 92"/>
          <p:cNvSpPr txBox="1">
            <a:spLocks noChangeArrowheads="1"/>
          </p:cNvSpPr>
          <p:nvPr/>
        </p:nvSpPr>
        <p:spPr bwMode="auto">
          <a:xfrm>
            <a:off x="4176168" y="2627895"/>
            <a:ext cx="1112784"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grpSp>
        <p:nvGrpSpPr>
          <p:cNvPr id="31" name="Group 93"/>
          <p:cNvGrpSpPr>
            <a:grpSpLocks/>
          </p:cNvGrpSpPr>
          <p:nvPr/>
        </p:nvGrpSpPr>
        <p:grpSpPr bwMode="auto">
          <a:xfrm>
            <a:off x="5581997" y="2980385"/>
            <a:ext cx="1604484" cy="1078696"/>
            <a:chOff x="3732" y="1877"/>
            <a:chExt cx="1011" cy="680"/>
          </a:xfrm>
        </p:grpSpPr>
        <p:grpSp>
          <p:nvGrpSpPr>
            <p:cNvPr id="336004" name="Group 94"/>
            <p:cNvGrpSpPr>
              <a:grpSpLocks/>
            </p:cNvGrpSpPr>
            <p:nvPr/>
          </p:nvGrpSpPr>
          <p:grpSpPr bwMode="auto">
            <a:xfrm>
              <a:off x="3828" y="1884"/>
              <a:ext cx="216" cy="291"/>
              <a:chOff x="728" y="2587"/>
              <a:chExt cx="216" cy="291"/>
            </a:xfrm>
          </p:grpSpPr>
          <p:sp>
            <p:nvSpPr>
              <p:cNvPr id="335967" name="Oval 95"/>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68" name="Text Box 96"/>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05" name="Group 97"/>
            <p:cNvGrpSpPr>
              <a:grpSpLocks/>
            </p:cNvGrpSpPr>
            <p:nvPr/>
          </p:nvGrpSpPr>
          <p:grpSpPr bwMode="auto">
            <a:xfrm>
              <a:off x="4190" y="1877"/>
              <a:ext cx="216" cy="291"/>
              <a:chOff x="728" y="2587"/>
              <a:chExt cx="216" cy="291"/>
            </a:xfrm>
          </p:grpSpPr>
          <p:sp>
            <p:nvSpPr>
              <p:cNvPr id="335970" name="Oval 98"/>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1" name="Text Box 99"/>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1" name="Group 100"/>
            <p:cNvGrpSpPr>
              <a:grpSpLocks/>
            </p:cNvGrpSpPr>
            <p:nvPr/>
          </p:nvGrpSpPr>
          <p:grpSpPr bwMode="auto">
            <a:xfrm>
              <a:off x="4527" y="2255"/>
              <a:ext cx="216" cy="291"/>
              <a:chOff x="728" y="2587"/>
              <a:chExt cx="216" cy="291"/>
            </a:xfrm>
          </p:grpSpPr>
          <p:sp>
            <p:nvSpPr>
              <p:cNvPr id="335973" name="Oval 101"/>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4" name="Text Box 102"/>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2" name="Group 103"/>
            <p:cNvGrpSpPr>
              <a:grpSpLocks/>
            </p:cNvGrpSpPr>
            <p:nvPr/>
          </p:nvGrpSpPr>
          <p:grpSpPr bwMode="auto">
            <a:xfrm>
              <a:off x="3732" y="2093"/>
              <a:ext cx="216" cy="291"/>
              <a:chOff x="728" y="2587"/>
              <a:chExt cx="216" cy="291"/>
            </a:xfrm>
          </p:grpSpPr>
          <p:sp>
            <p:nvSpPr>
              <p:cNvPr id="335976" name="Oval 104"/>
              <p:cNvSpPr>
                <a:spLocks noChangeArrowheads="1"/>
              </p:cNvSpPr>
              <p:nvPr/>
            </p:nvSpPr>
            <p:spPr bwMode="auto">
              <a:xfrm>
                <a:off x="735" y="2671"/>
                <a:ext cx="184" cy="182"/>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77" name="Text Box 105"/>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8" name="Group 106"/>
            <p:cNvGrpSpPr>
              <a:grpSpLocks/>
            </p:cNvGrpSpPr>
            <p:nvPr/>
          </p:nvGrpSpPr>
          <p:grpSpPr bwMode="auto">
            <a:xfrm>
              <a:off x="4519" y="1877"/>
              <a:ext cx="216" cy="291"/>
              <a:chOff x="728" y="2587"/>
              <a:chExt cx="216" cy="291"/>
            </a:xfrm>
          </p:grpSpPr>
          <p:sp>
            <p:nvSpPr>
              <p:cNvPr id="335979" name="Oval 107"/>
              <p:cNvSpPr>
                <a:spLocks noChangeArrowheads="1"/>
              </p:cNvSpPr>
              <p:nvPr/>
            </p:nvSpPr>
            <p:spPr bwMode="auto">
              <a:xfrm>
                <a:off x="735"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0" name="Text Box 108"/>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19" name="Group 109"/>
            <p:cNvGrpSpPr>
              <a:grpSpLocks/>
            </p:cNvGrpSpPr>
            <p:nvPr/>
          </p:nvGrpSpPr>
          <p:grpSpPr bwMode="auto">
            <a:xfrm>
              <a:off x="4353" y="2078"/>
              <a:ext cx="216" cy="291"/>
              <a:chOff x="726" y="2587"/>
              <a:chExt cx="216" cy="291"/>
            </a:xfrm>
          </p:grpSpPr>
          <p:sp>
            <p:nvSpPr>
              <p:cNvPr id="335982" name="Oval 110"/>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3" name="Text Box 111"/>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5" name="Group 112"/>
            <p:cNvGrpSpPr>
              <a:grpSpLocks/>
            </p:cNvGrpSpPr>
            <p:nvPr/>
          </p:nvGrpSpPr>
          <p:grpSpPr bwMode="auto">
            <a:xfrm>
              <a:off x="4187" y="2266"/>
              <a:ext cx="216" cy="291"/>
              <a:chOff x="728" y="2587"/>
              <a:chExt cx="216" cy="291"/>
            </a:xfrm>
          </p:grpSpPr>
          <p:sp>
            <p:nvSpPr>
              <p:cNvPr id="335985" name="Oval 113"/>
              <p:cNvSpPr>
                <a:spLocks noChangeArrowheads="1"/>
              </p:cNvSpPr>
              <p:nvPr/>
            </p:nvSpPr>
            <p:spPr bwMode="auto">
              <a:xfrm>
                <a:off x="734" y="2671"/>
                <a:ext cx="184"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6" name="Text Box 114"/>
              <p:cNvSpPr txBox="1">
                <a:spLocks noChangeArrowheads="1"/>
              </p:cNvSpPr>
              <p:nvPr/>
            </p:nvSpPr>
            <p:spPr bwMode="auto">
              <a:xfrm>
                <a:off x="728"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nvGrpSpPr>
            <p:cNvPr id="336026" name="Group 115"/>
            <p:cNvGrpSpPr>
              <a:grpSpLocks/>
            </p:cNvGrpSpPr>
            <p:nvPr/>
          </p:nvGrpSpPr>
          <p:grpSpPr bwMode="auto">
            <a:xfrm>
              <a:off x="3873" y="2245"/>
              <a:ext cx="216" cy="291"/>
              <a:chOff x="726" y="2587"/>
              <a:chExt cx="216" cy="291"/>
            </a:xfrm>
          </p:grpSpPr>
          <p:sp>
            <p:nvSpPr>
              <p:cNvPr id="335988" name="Oval 116"/>
              <p:cNvSpPr>
                <a:spLocks noChangeArrowheads="1"/>
              </p:cNvSpPr>
              <p:nvPr/>
            </p:nvSpPr>
            <p:spPr bwMode="auto">
              <a:xfrm>
                <a:off x="735" y="2671"/>
                <a:ext cx="181" cy="184"/>
              </a:xfrm>
              <a:prstGeom prst="ellipse">
                <a:avLst/>
              </a:prstGeom>
              <a:solidFill>
                <a:schemeClr val="accent2"/>
              </a:solidFill>
              <a:ln w="9525">
                <a:solidFill>
                  <a:schemeClr val="tx1"/>
                </a:solidFill>
                <a:round/>
                <a:headEnd/>
                <a:tailEnd/>
              </a:ln>
              <a:effectLst/>
            </p:spPr>
            <p:txBody>
              <a:bodyPr wrap="none" anchor="ctr"/>
              <a:lstStyle/>
              <a:p>
                <a:pPr algn="ctr">
                  <a:defRPr/>
                </a:pPr>
                <a:endParaRPr lang="en-US">
                  <a:latin typeface="+mn-lt"/>
                </a:endParaRPr>
              </a:p>
            </p:txBody>
          </p:sp>
          <p:sp>
            <p:nvSpPr>
              <p:cNvPr id="335989" name="Text Box 117"/>
              <p:cNvSpPr txBox="1">
                <a:spLocks noChangeArrowheads="1"/>
              </p:cNvSpPr>
              <p:nvPr/>
            </p:nvSpPr>
            <p:spPr bwMode="auto">
              <a:xfrm>
                <a:off x="726" y="2587"/>
                <a:ext cx="216" cy="291"/>
              </a:xfrm>
              <a:prstGeom prst="rect">
                <a:avLst/>
              </a:prstGeom>
              <a:noFill/>
              <a:ln w="9525">
                <a:noFill/>
                <a:miter lim="800000"/>
                <a:headEnd/>
                <a:tailEnd/>
              </a:ln>
              <a:effectLst/>
            </p:spPr>
            <p:txBody>
              <a:bodyPr wrap="none" anchor="ctr">
                <a:spAutoFit/>
              </a:bodyPr>
              <a:lstStyle/>
              <a:p>
                <a:pPr algn="ctr">
                  <a:defRPr/>
                </a:pPr>
                <a:r>
                  <a:rPr lang="en-US" sz="2400" dirty="0">
                    <a:latin typeface="+mn-lt"/>
                  </a:rPr>
                  <a:t>c</a:t>
                </a:r>
              </a:p>
            </p:txBody>
          </p:sp>
        </p:grpSp>
      </p:grpSp>
      <p:grpSp>
        <p:nvGrpSpPr>
          <p:cNvPr id="336032" name="Group 118"/>
          <p:cNvGrpSpPr>
            <a:grpSpLocks/>
          </p:cNvGrpSpPr>
          <p:nvPr/>
        </p:nvGrpSpPr>
        <p:grpSpPr bwMode="auto">
          <a:xfrm>
            <a:off x="6675840" y="3742954"/>
            <a:ext cx="128160" cy="288030"/>
            <a:chOff x="1029" y="2668"/>
            <a:chExt cx="363" cy="445"/>
          </a:xfrm>
        </p:grpSpPr>
        <p:grpSp>
          <p:nvGrpSpPr>
            <p:cNvPr id="336033" name="Group 119"/>
            <p:cNvGrpSpPr>
              <a:grpSpLocks/>
            </p:cNvGrpSpPr>
            <p:nvPr/>
          </p:nvGrpSpPr>
          <p:grpSpPr bwMode="auto">
            <a:xfrm>
              <a:off x="1101" y="2668"/>
              <a:ext cx="217" cy="238"/>
              <a:chOff x="1075" y="2731"/>
              <a:chExt cx="244" cy="166"/>
            </a:xfrm>
          </p:grpSpPr>
          <p:sp>
            <p:nvSpPr>
              <p:cNvPr id="335992" name="Oval 120"/>
              <p:cNvSpPr>
                <a:spLocks noChangeArrowheads="1"/>
              </p:cNvSpPr>
              <p:nvPr/>
            </p:nvSpPr>
            <p:spPr bwMode="auto">
              <a:xfrm>
                <a:off x="1077" y="2731"/>
                <a:ext cx="243" cy="166"/>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5993" name="Oval 121"/>
              <p:cNvSpPr>
                <a:spLocks noChangeArrowheads="1"/>
              </p:cNvSpPr>
              <p:nvPr/>
            </p:nvSpPr>
            <p:spPr bwMode="auto">
              <a:xfrm>
                <a:off x="1136" y="2750"/>
                <a:ext cx="156" cy="113"/>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5994" name="Rectangle 122"/>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5995" name="Oval 123"/>
            <p:cNvSpPr>
              <a:spLocks noChangeArrowheads="1"/>
            </p:cNvSpPr>
            <p:nvPr/>
          </p:nvSpPr>
          <p:spPr bwMode="auto">
            <a:xfrm>
              <a:off x="1151" y="2879"/>
              <a:ext cx="143" cy="65"/>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5996" name="AutoShape 124"/>
            <p:cNvSpPr>
              <a:spLocks noChangeArrowheads="1"/>
            </p:cNvSpPr>
            <p:nvPr/>
          </p:nvSpPr>
          <p:spPr bwMode="auto">
            <a:xfrm flipV="1">
              <a:off x="1151" y="2915"/>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39" name="Group 125"/>
          <p:cNvGrpSpPr>
            <a:grpSpLocks/>
          </p:cNvGrpSpPr>
          <p:nvPr/>
        </p:nvGrpSpPr>
        <p:grpSpPr bwMode="auto">
          <a:xfrm>
            <a:off x="5484961" y="3089125"/>
            <a:ext cx="128160" cy="288030"/>
            <a:chOff x="1029" y="2668"/>
            <a:chExt cx="363" cy="445"/>
          </a:xfrm>
        </p:grpSpPr>
        <p:grpSp>
          <p:nvGrpSpPr>
            <p:cNvPr id="336040" name="Group 126"/>
            <p:cNvGrpSpPr>
              <a:grpSpLocks/>
            </p:cNvGrpSpPr>
            <p:nvPr/>
          </p:nvGrpSpPr>
          <p:grpSpPr bwMode="auto">
            <a:xfrm>
              <a:off x="1101" y="2668"/>
              <a:ext cx="217" cy="238"/>
              <a:chOff x="1075" y="2731"/>
              <a:chExt cx="244" cy="166"/>
            </a:xfrm>
          </p:grpSpPr>
          <p:sp>
            <p:nvSpPr>
              <p:cNvPr id="335999" name="Oval 127"/>
              <p:cNvSpPr>
                <a:spLocks noChangeArrowheads="1"/>
              </p:cNvSpPr>
              <p:nvPr/>
            </p:nvSpPr>
            <p:spPr bwMode="auto">
              <a:xfrm>
                <a:off x="1077" y="2731"/>
                <a:ext cx="243" cy="166"/>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00" name="Oval 128"/>
              <p:cNvSpPr>
                <a:spLocks noChangeArrowheads="1"/>
              </p:cNvSpPr>
              <p:nvPr/>
            </p:nvSpPr>
            <p:spPr bwMode="auto">
              <a:xfrm>
                <a:off x="1136" y="2750"/>
                <a:ext cx="156" cy="113"/>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01" name="Rectangle 129"/>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02" name="Oval 130"/>
            <p:cNvSpPr>
              <a:spLocks noChangeArrowheads="1"/>
            </p:cNvSpPr>
            <p:nvPr/>
          </p:nvSpPr>
          <p:spPr bwMode="auto">
            <a:xfrm>
              <a:off x="1151" y="2879"/>
              <a:ext cx="143" cy="65"/>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03" name="AutoShape 131"/>
            <p:cNvSpPr>
              <a:spLocks noChangeArrowheads="1"/>
            </p:cNvSpPr>
            <p:nvPr/>
          </p:nvSpPr>
          <p:spPr bwMode="auto">
            <a:xfrm flipV="1">
              <a:off x="1151" y="2915"/>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46" name="Group 132"/>
          <p:cNvGrpSpPr>
            <a:grpSpLocks/>
          </p:cNvGrpSpPr>
          <p:nvPr/>
        </p:nvGrpSpPr>
        <p:grpSpPr bwMode="auto">
          <a:xfrm>
            <a:off x="6150241" y="3699749"/>
            <a:ext cx="128160" cy="288030"/>
            <a:chOff x="1029" y="2668"/>
            <a:chExt cx="363" cy="445"/>
          </a:xfrm>
        </p:grpSpPr>
        <p:grpSp>
          <p:nvGrpSpPr>
            <p:cNvPr id="336051" name="Group 133"/>
            <p:cNvGrpSpPr>
              <a:grpSpLocks/>
            </p:cNvGrpSpPr>
            <p:nvPr/>
          </p:nvGrpSpPr>
          <p:grpSpPr bwMode="auto">
            <a:xfrm>
              <a:off x="1101" y="2668"/>
              <a:ext cx="217" cy="238"/>
              <a:chOff x="1075" y="2731"/>
              <a:chExt cx="244" cy="166"/>
            </a:xfrm>
          </p:grpSpPr>
          <p:sp>
            <p:nvSpPr>
              <p:cNvPr id="336006" name="Oval 134"/>
              <p:cNvSpPr>
                <a:spLocks noChangeArrowheads="1"/>
              </p:cNvSpPr>
              <p:nvPr/>
            </p:nvSpPr>
            <p:spPr bwMode="auto">
              <a:xfrm>
                <a:off x="1077" y="2731"/>
                <a:ext cx="243" cy="166"/>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07" name="Oval 135"/>
              <p:cNvSpPr>
                <a:spLocks noChangeArrowheads="1"/>
              </p:cNvSpPr>
              <p:nvPr/>
            </p:nvSpPr>
            <p:spPr bwMode="auto">
              <a:xfrm>
                <a:off x="1136" y="2750"/>
                <a:ext cx="156" cy="113"/>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08" name="Rectangle 136"/>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09" name="Oval 137"/>
            <p:cNvSpPr>
              <a:spLocks noChangeArrowheads="1"/>
            </p:cNvSpPr>
            <p:nvPr/>
          </p:nvSpPr>
          <p:spPr bwMode="auto">
            <a:xfrm>
              <a:off x="1151" y="2879"/>
              <a:ext cx="143" cy="65"/>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10" name="AutoShape 138"/>
            <p:cNvSpPr>
              <a:spLocks noChangeArrowheads="1"/>
            </p:cNvSpPr>
            <p:nvPr/>
          </p:nvSpPr>
          <p:spPr bwMode="auto">
            <a:xfrm flipV="1">
              <a:off x="1151" y="2915"/>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52" name="Group 139"/>
          <p:cNvGrpSpPr>
            <a:grpSpLocks/>
          </p:cNvGrpSpPr>
          <p:nvPr/>
        </p:nvGrpSpPr>
        <p:grpSpPr bwMode="auto">
          <a:xfrm>
            <a:off x="6672960" y="3116487"/>
            <a:ext cx="128160" cy="286591"/>
            <a:chOff x="1029" y="2668"/>
            <a:chExt cx="363" cy="445"/>
          </a:xfrm>
        </p:grpSpPr>
        <p:grpSp>
          <p:nvGrpSpPr>
            <p:cNvPr id="336053" name="Group 140"/>
            <p:cNvGrpSpPr>
              <a:grpSpLocks/>
            </p:cNvGrpSpPr>
            <p:nvPr/>
          </p:nvGrpSpPr>
          <p:grpSpPr bwMode="auto">
            <a:xfrm>
              <a:off x="1101" y="2668"/>
              <a:ext cx="217" cy="238"/>
              <a:chOff x="1075" y="2731"/>
              <a:chExt cx="244" cy="166"/>
            </a:xfrm>
          </p:grpSpPr>
          <p:sp>
            <p:nvSpPr>
              <p:cNvPr id="336013" name="Oval 141"/>
              <p:cNvSpPr>
                <a:spLocks noChangeArrowheads="1"/>
              </p:cNvSpPr>
              <p:nvPr/>
            </p:nvSpPr>
            <p:spPr bwMode="auto">
              <a:xfrm>
                <a:off x="1077" y="2731"/>
                <a:ext cx="243" cy="164"/>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14" name="Oval 142"/>
              <p:cNvSpPr>
                <a:spLocks noChangeArrowheads="1"/>
              </p:cNvSpPr>
              <p:nvPr/>
            </p:nvSpPr>
            <p:spPr bwMode="auto">
              <a:xfrm>
                <a:off x="1136" y="2750"/>
                <a:ext cx="156" cy="112"/>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15" name="Rectangle 143"/>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16" name="Oval 144"/>
            <p:cNvSpPr>
              <a:spLocks noChangeArrowheads="1"/>
            </p:cNvSpPr>
            <p:nvPr/>
          </p:nvSpPr>
          <p:spPr bwMode="auto">
            <a:xfrm>
              <a:off x="1151" y="2878"/>
              <a:ext cx="143" cy="67"/>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17" name="AutoShape 145"/>
            <p:cNvSpPr>
              <a:spLocks noChangeArrowheads="1"/>
            </p:cNvSpPr>
            <p:nvPr/>
          </p:nvSpPr>
          <p:spPr bwMode="auto">
            <a:xfrm flipV="1">
              <a:off x="1151" y="2914"/>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54" name="Group 146"/>
          <p:cNvGrpSpPr>
            <a:grpSpLocks/>
          </p:cNvGrpSpPr>
          <p:nvPr/>
        </p:nvGrpSpPr>
        <p:grpSpPr bwMode="auto">
          <a:xfrm>
            <a:off x="5496481" y="3727111"/>
            <a:ext cx="128160" cy="288030"/>
            <a:chOff x="1029" y="2668"/>
            <a:chExt cx="363" cy="445"/>
          </a:xfrm>
        </p:grpSpPr>
        <p:grpSp>
          <p:nvGrpSpPr>
            <p:cNvPr id="336055" name="Group 147"/>
            <p:cNvGrpSpPr>
              <a:grpSpLocks/>
            </p:cNvGrpSpPr>
            <p:nvPr/>
          </p:nvGrpSpPr>
          <p:grpSpPr bwMode="auto">
            <a:xfrm>
              <a:off x="1101" y="2668"/>
              <a:ext cx="217" cy="238"/>
              <a:chOff x="1075" y="2731"/>
              <a:chExt cx="244" cy="166"/>
            </a:xfrm>
          </p:grpSpPr>
          <p:sp>
            <p:nvSpPr>
              <p:cNvPr id="336020" name="Oval 148"/>
              <p:cNvSpPr>
                <a:spLocks noChangeArrowheads="1"/>
              </p:cNvSpPr>
              <p:nvPr/>
            </p:nvSpPr>
            <p:spPr bwMode="auto">
              <a:xfrm>
                <a:off x="1077" y="2731"/>
                <a:ext cx="243" cy="166"/>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21" name="Oval 149"/>
              <p:cNvSpPr>
                <a:spLocks noChangeArrowheads="1"/>
              </p:cNvSpPr>
              <p:nvPr/>
            </p:nvSpPr>
            <p:spPr bwMode="auto">
              <a:xfrm>
                <a:off x="1136" y="2750"/>
                <a:ext cx="156" cy="113"/>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22" name="Rectangle 150"/>
            <p:cNvSpPr>
              <a:spLocks noChangeArrowheads="1"/>
            </p:cNvSpPr>
            <p:nvPr/>
          </p:nvSpPr>
          <p:spPr bwMode="auto">
            <a:xfrm>
              <a:off x="1029" y="2797"/>
              <a:ext cx="363" cy="316"/>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23" name="Oval 151"/>
            <p:cNvSpPr>
              <a:spLocks noChangeArrowheads="1"/>
            </p:cNvSpPr>
            <p:nvPr/>
          </p:nvSpPr>
          <p:spPr bwMode="auto">
            <a:xfrm>
              <a:off x="1151" y="2879"/>
              <a:ext cx="143" cy="65"/>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24" name="AutoShape 152"/>
            <p:cNvSpPr>
              <a:spLocks noChangeArrowheads="1"/>
            </p:cNvSpPr>
            <p:nvPr/>
          </p:nvSpPr>
          <p:spPr bwMode="auto">
            <a:xfrm flipV="1">
              <a:off x="1151" y="2915"/>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56" name="Group 153"/>
          <p:cNvGrpSpPr>
            <a:grpSpLocks/>
          </p:cNvGrpSpPr>
          <p:nvPr/>
        </p:nvGrpSpPr>
        <p:grpSpPr bwMode="auto">
          <a:xfrm>
            <a:off x="6148800" y="3115047"/>
            <a:ext cx="128160" cy="286590"/>
            <a:chOff x="1029" y="2668"/>
            <a:chExt cx="363" cy="445"/>
          </a:xfrm>
        </p:grpSpPr>
        <p:grpSp>
          <p:nvGrpSpPr>
            <p:cNvPr id="336057" name="Group 154"/>
            <p:cNvGrpSpPr>
              <a:grpSpLocks/>
            </p:cNvGrpSpPr>
            <p:nvPr/>
          </p:nvGrpSpPr>
          <p:grpSpPr bwMode="auto">
            <a:xfrm>
              <a:off x="1101" y="2668"/>
              <a:ext cx="217" cy="238"/>
              <a:chOff x="1075" y="2731"/>
              <a:chExt cx="244" cy="166"/>
            </a:xfrm>
          </p:grpSpPr>
          <p:sp>
            <p:nvSpPr>
              <p:cNvPr id="336027" name="Oval 155"/>
              <p:cNvSpPr>
                <a:spLocks noChangeArrowheads="1"/>
              </p:cNvSpPr>
              <p:nvPr/>
            </p:nvSpPr>
            <p:spPr bwMode="auto">
              <a:xfrm>
                <a:off x="1077" y="2731"/>
                <a:ext cx="243" cy="164"/>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28" name="Oval 156"/>
              <p:cNvSpPr>
                <a:spLocks noChangeArrowheads="1"/>
              </p:cNvSpPr>
              <p:nvPr/>
            </p:nvSpPr>
            <p:spPr bwMode="auto">
              <a:xfrm>
                <a:off x="1136" y="2750"/>
                <a:ext cx="156" cy="112"/>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29" name="Rectangle 157"/>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30" name="Oval 158"/>
            <p:cNvSpPr>
              <a:spLocks noChangeArrowheads="1"/>
            </p:cNvSpPr>
            <p:nvPr/>
          </p:nvSpPr>
          <p:spPr bwMode="auto">
            <a:xfrm>
              <a:off x="1151" y="2878"/>
              <a:ext cx="143" cy="67"/>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31" name="AutoShape 159"/>
            <p:cNvSpPr>
              <a:spLocks noChangeArrowheads="1"/>
            </p:cNvSpPr>
            <p:nvPr/>
          </p:nvSpPr>
          <p:spPr bwMode="auto">
            <a:xfrm flipV="1">
              <a:off x="1151" y="2914"/>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58" name="Group 160"/>
          <p:cNvGrpSpPr>
            <a:grpSpLocks/>
          </p:cNvGrpSpPr>
          <p:nvPr/>
        </p:nvGrpSpPr>
        <p:grpSpPr bwMode="auto">
          <a:xfrm>
            <a:off x="7035840" y="3408838"/>
            <a:ext cx="128160" cy="286590"/>
            <a:chOff x="1029" y="2668"/>
            <a:chExt cx="363" cy="445"/>
          </a:xfrm>
        </p:grpSpPr>
        <p:grpSp>
          <p:nvGrpSpPr>
            <p:cNvPr id="336059" name="Group 161"/>
            <p:cNvGrpSpPr>
              <a:grpSpLocks/>
            </p:cNvGrpSpPr>
            <p:nvPr/>
          </p:nvGrpSpPr>
          <p:grpSpPr bwMode="auto">
            <a:xfrm>
              <a:off x="1101" y="2668"/>
              <a:ext cx="217" cy="238"/>
              <a:chOff x="1075" y="2731"/>
              <a:chExt cx="244" cy="166"/>
            </a:xfrm>
          </p:grpSpPr>
          <p:sp>
            <p:nvSpPr>
              <p:cNvPr id="336034" name="Oval 162"/>
              <p:cNvSpPr>
                <a:spLocks noChangeArrowheads="1"/>
              </p:cNvSpPr>
              <p:nvPr/>
            </p:nvSpPr>
            <p:spPr bwMode="auto">
              <a:xfrm>
                <a:off x="1077" y="2731"/>
                <a:ext cx="243" cy="164"/>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35" name="Oval 163"/>
              <p:cNvSpPr>
                <a:spLocks noChangeArrowheads="1"/>
              </p:cNvSpPr>
              <p:nvPr/>
            </p:nvSpPr>
            <p:spPr bwMode="auto">
              <a:xfrm>
                <a:off x="1136" y="2750"/>
                <a:ext cx="156" cy="112"/>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36" name="Rectangle 164"/>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37" name="Oval 165"/>
            <p:cNvSpPr>
              <a:spLocks noChangeArrowheads="1"/>
            </p:cNvSpPr>
            <p:nvPr/>
          </p:nvSpPr>
          <p:spPr bwMode="auto">
            <a:xfrm>
              <a:off x="1151" y="2878"/>
              <a:ext cx="143" cy="67"/>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38" name="AutoShape 166"/>
            <p:cNvSpPr>
              <a:spLocks noChangeArrowheads="1"/>
            </p:cNvSpPr>
            <p:nvPr/>
          </p:nvSpPr>
          <p:spPr bwMode="auto">
            <a:xfrm flipV="1">
              <a:off x="1151" y="2914"/>
              <a:ext cx="139"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60" name="Group 167"/>
          <p:cNvGrpSpPr>
            <a:grpSpLocks/>
          </p:cNvGrpSpPr>
          <p:nvPr/>
        </p:nvGrpSpPr>
        <p:grpSpPr bwMode="auto">
          <a:xfrm>
            <a:off x="5986081" y="3375715"/>
            <a:ext cx="129600" cy="286591"/>
            <a:chOff x="1029" y="2668"/>
            <a:chExt cx="363" cy="445"/>
          </a:xfrm>
        </p:grpSpPr>
        <p:grpSp>
          <p:nvGrpSpPr>
            <p:cNvPr id="336061" name="Group 168"/>
            <p:cNvGrpSpPr>
              <a:grpSpLocks/>
            </p:cNvGrpSpPr>
            <p:nvPr/>
          </p:nvGrpSpPr>
          <p:grpSpPr bwMode="auto">
            <a:xfrm>
              <a:off x="1101" y="2668"/>
              <a:ext cx="217" cy="238"/>
              <a:chOff x="1075" y="2731"/>
              <a:chExt cx="244" cy="166"/>
            </a:xfrm>
          </p:grpSpPr>
          <p:sp>
            <p:nvSpPr>
              <p:cNvPr id="336041" name="Oval 169"/>
              <p:cNvSpPr>
                <a:spLocks noChangeArrowheads="1"/>
              </p:cNvSpPr>
              <p:nvPr/>
            </p:nvSpPr>
            <p:spPr bwMode="auto">
              <a:xfrm>
                <a:off x="1076" y="2731"/>
                <a:ext cx="245" cy="164"/>
              </a:xfrm>
              <a:prstGeom prst="ellipse">
                <a:avLst/>
              </a:prstGeom>
              <a:solidFill>
                <a:schemeClr val="tx1"/>
              </a:solidFill>
              <a:ln w="12700">
                <a:solidFill>
                  <a:schemeClr val="tx2"/>
                </a:solidFill>
                <a:round/>
                <a:headEnd/>
                <a:tailEnd/>
              </a:ln>
              <a:effectLst/>
            </p:spPr>
            <p:txBody>
              <a:bodyPr wrap="none" anchor="ctr"/>
              <a:lstStyle/>
              <a:p>
                <a:pPr algn="ctr">
                  <a:defRPr/>
                </a:pPr>
                <a:endParaRPr lang="en-US">
                  <a:latin typeface="+mn-lt"/>
                </a:endParaRPr>
              </a:p>
            </p:txBody>
          </p:sp>
          <p:sp>
            <p:nvSpPr>
              <p:cNvPr id="336042" name="Oval 170"/>
              <p:cNvSpPr>
                <a:spLocks noChangeArrowheads="1"/>
              </p:cNvSpPr>
              <p:nvPr/>
            </p:nvSpPr>
            <p:spPr bwMode="auto">
              <a:xfrm>
                <a:off x="1135" y="2750"/>
                <a:ext cx="159" cy="112"/>
              </a:xfrm>
              <a:prstGeom prst="ellipse">
                <a:avLst/>
              </a:prstGeom>
              <a:solidFill>
                <a:srgbClr val="CCCC00"/>
              </a:solidFill>
              <a:ln w="12700">
                <a:solidFill>
                  <a:schemeClr val="tx2"/>
                </a:solidFill>
                <a:round/>
                <a:headEnd/>
                <a:tailEnd/>
              </a:ln>
              <a:effectLst/>
            </p:spPr>
            <p:txBody>
              <a:bodyPr wrap="none" anchor="ctr"/>
              <a:lstStyle/>
              <a:p>
                <a:pPr algn="ctr">
                  <a:defRPr/>
                </a:pPr>
                <a:endParaRPr lang="en-US">
                  <a:latin typeface="+mn-lt"/>
                </a:endParaRPr>
              </a:p>
            </p:txBody>
          </p:sp>
        </p:grpSp>
        <p:sp>
          <p:nvSpPr>
            <p:cNvPr id="336043" name="Rectangle 171"/>
            <p:cNvSpPr>
              <a:spLocks noChangeArrowheads="1"/>
            </p:cNvSpPr>
            <p:nvPr/>
          </p:nvSpPr>
          <p:spPr bwMode="auto">
            <a:xfrm>
              <a:off x="1029" y="2795"/>
              <a:ext cx="363" cy="318"/>
            </a:xfrm>
            <a:prstGeom prst="rect">
              <a:avLst/>
            </a:prstGeom>
            <a:solidFill>
              <a:srgbClr val="00FFCC"/>
            </a:solidFill>
            <a:ln w="9525">
              <a:solidFill>
                <a:schemeClr val="tx1"/>
              </a:solidFill>
              <a:miter lim="800000"/>
              <a:headEnd/>
              <a:tailEnd/>
            </a:ln>
            <a:effectLst/>
          </p:spPr>
          <p:txBody>
            <a:bodyPr wrap="none" anchor="ctr"/>
            <a:lstStyle/>
            <a:p>
              <a:pPr algn="ctr">
                <a:defRPr/>
              </a:pPr>
              <a:endParaRPr lang="en-US">
                <a:latin typeface="+mn-lt"/>
              </a:endParaRPr>
            </a:p>
          </p:txBody>
        </p:sp>
        <p:sp>
          <p:nvSpPr>
            <p:cNvPr id="336044" name="Oval 172"/>
            <p:cNvSpPr>
              <a:spLocks noChangeArrowheads="1"/>
            </p:cNvSpPr>
            <p:nvPr/>
          </p:nvSpPr>
          <p:spPr bwMode="auto">
            <a:xfrm>
              <a:off x="1150" y="2878"/>
              <a:ext cx="141" cy="67"/>
            </a:xfrm>
            <a:prstGeom prst="ellipse">
              <a:avLst/>
            </a:prstGeom>
            <a:solidFill>
              <a:schemeClr val="tx1"/>
            </a:solidFill>
            <a:ln w="25400">
              <a:noFill/>
              <a:round/>
              <a:headEnd/>
              <a:tailEnd/>
            </a:ln>
            <a:effectLst/>
          </p:spPr>
          <p:txBody>
            <a:bodyPr wrap="none" anchor="ctr"/>
            <a:lstStyle/>
            <a:p>
              <a:pPr algn="ctr">
                <a:defRPr/>
              </a:pPr>
              <a:endParaRPr lang="en-US">
                <a:latin typeface="+mn-lt"/>
              </a:endParaRPr>
            </a:p>
          </p:txBody>
        </p:sp>
        <p:sp>
          <p:nvSpPr>
            <p:cNvPr id="336045" name="AutoShape 173"/>
            <p:cNvSpPr>
              <a:spLocks noChangeArrowheads="1"/>
            </p:cNvSpPr>
            <p:nvPr/>
          </p:nvSpPr>
          <p:spPr bwMode="auto">
            <a:xfrm flipV="1">
              <a:off x="1150" y="2914"/>
              <a:ext cx="137" cy="107"/>
            </a:xfrm>
            <a:custGeom>
              <a:avLst/>
              <a:gdLst>
                <a:gd name="G0" fmla="+- 5399 0 0"/>
                <a:gd name="G1" fmla="+- 21600 0 5399"/>
                <a:gd name="G2" fmla="*/ 5399 1 2"/>
                <a:gd name="G3" fmla="+- 21600 0 G2"/>
                <a:gd name="G4" fmla="+/ 5399 21600 2"/>
                <a:gd name="G5" fmla="+/ G1 0 2"/>
                <a:gd name="G6" fmla="*/ 21600 21600 5399"/>
                <a:gd name="G7" fmla="*/ G6 1 2"/>
                <a:gd name="G8" fmla="+- 21600 0 G7"/>
                <a:gd name="G9" fmla="*/ 21600 1 2"/>
                <a:gd name="G10" fmla="+- 5399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399" y="21600"/>
                  </a:lnTo>
                  <a:lnTo>
                    <a:pt x="16201" y="21600"/>
                  </a:lnTo>
                  <a:lnTo>
                    <a:pt x="21600" y="0"/>
                  </a:lnTo>
                  <a:close/>
                </a:path>
              </a:pathLst>
            </a:custGeom>
            <a:solidFill>
              <a:schemeClr val="tx1"/>
            </a:solidFill>
            <a:ln w="25400">
              <a:noFill/>
              <a:miter lim="800000"/>
              <a:headEnd/>
              <a:tailEnd/>
            </a:ln>
            <a:effectLst/>
          </p:spPr>
          <p:txBody>
            <a:bodyPr wrap="none" anchor="ctr"/>
            <a:lstStyle/>
            <a:p>
              <a:pPr algn="ctr">
                <a:defRPr/>
              </a:pPr>
              <a:endParaRPr lang="en-US">
                <a:latin typeface="+mn-lt"/>
              </a:endParaRPr>
            </a:p>
          </p:txBody>
        </p:sp>
      </p:grpSp>
      <p:grpSp>
        <p:nvGrpSpPr>
          <p:cNvPr id="336062" name="Group 174"/>
          <p:cNvGrpSpPr>
            <a:grpSpLocks/>
          </p:cNvGrpSpPr>
          <p:nvPr/>
        </p:nvGrpSpPr>
        <p:grpSpPr bwMode="auto">
          <a:xfrm>
            <a:off x="3983041" y="1347981"/>
            <a:ext cx="4822629" cy="1413963"/>
            <a:chOff x="2779" y="905"/>
            <a:chExt cx="3038" cy="891"/>
          </a:xfrm>
        </p:grpSpPr>
        <p:sp>
          <p:nvSpPr>
            <p:cNvPr id="336047" name="Text Box 175"/>
            <p:cNvSpPr txBox="1">
              <a:spLocks noChangeArrowheads="1"/>
            </p:cNvSpPr>
            <p:nvPr/>
          </p:nvSpPr>
          <p:spPr bwMode="auto">
            <a:xfrm>
              <a:off x="4115" y="1040"/>
              <a:ext cx="1702" cy="756"/>
            </a:xfrm>
            <a:prstGeom prst="rect">
              <a:avLst/>
            </a:prstGeom>
            <a:noFill/>
            <a:ln w="28575">
              <a:noFill/>
              <a:miter lim="800000"/>
              <a:headEnd/>
              <a:tailEnd/>
            </a:ln>
            <a:effectLst/>
          </p:spPr>
          <p:txBody>
            <a:bodyPr wrap="none" anchor="ctr">
              <a:spAutoFit/>
            </a:bodyPr>
            <a:lstStyle/>
            <a:p>
              <a:pPr algn="ctr">
                <a:defRPr/>
              </a:pPr>
              <a:r>
                <a:rPr lang="en-US" sz="2400" b="1" dirty="0">
                  <a:solidFill>
                    <a:srgbClr val="CC0000"/>
                  </a:solidFill>
                  <a:latin typeface="+mn-lt"/>
                  <a:cs typeface="Times New Roman" pitchFamily="18" charset="0"/>
                </a:rPr>
                <a:t>The reason </a:t>
              </a:r>
            </a:p>
            <a:p>
              <a:pPr algn="ctr">
                <a:defRPr/>
              </a:pPr>
              <a:r>
                <a:rPr lang="en-US" sz="2400" b="1" dirty="0">
                  <a:solidFill>
                    <a:srgbClr val="CC0000"/>
                  </a:solidFill>
                  <a:latin typeface="+mn-lt"/>
                  <a:cs typeface="Times New Roman" pitchFamily="18" charset="0"/>
                </a:rPr>
                <a:t>we get </a:t>
              </a:r>
            </a:p>
            <a:p>
              <a:pPr algn="ctr">
                <a:defRPr/>
              </a:pPr>
              <a:r>
                <a:rPr lang="en-US" sz="2400" b="1" dirty="0">
                  <a:solidFill>
                    <a:srgbClr val="CC0000"/>
                  </a:solidFill>
                  <a:latin typeface="+mn-lt"/>
                  <a:cs typeface="Times New Roman" pitchFamily="18" charset="0"/>
                </a:rPr>
                <a:t>only 2.9 speedup</a:t>
              </a:r>
            </a:p>
          </p:txBody>
        </p:sp>
        <p:sp>
          <p:nvSpPr>
            <p:cNvPr id="336048" name="Line 176"/>
            <p:cNvSpPr>
              <a:spLocks noChangeShapeType="1"/>
            </p:cNvSpPr>
            <p:nvPr/>
          </p:nvSpPr>
          <p:spPr bwMode="auto">
            <a:xfrm flipH="1" flipV="1">
              <a:off x="2779" y="905"/>
              <a:ext cx="1271" cy="274"/>
            </a:xfrm>
            <a:prstGeom prst="line">
              <a:avLst/>
            </a:prstGeom>
            <a:noFill/>
            <a:ln w="28575">
              <a:solidFill>
                <a:srgbClr val="CC0000"/>
              </a:solidFill>
              <a:round/>
              <a:headEnd/>
              <a:tailEnd type="triangle" w="med" len="med"/>
            </a:ln>
            <a:effectLst/>
          </p:spPr>
          <p:txBody>
            <a:bodyPr wrap="none" anchor="ctr"/>
            <a:lstStyle/>
            <a:p>
              <a:pPr algn="ctr">
                <a:defRPr/>
              </a:pPr>
              <a:endParaRPr lang="en-US">
                <a:latin typeface="+mn-lt"/>
              </a:endParaRPr>
            </a:p>
          </p:txBody>
        </p:sp>
      </p:grpSp>
      <p:sp>
        <p:nvSpPr>
          <p:cNvPr id="336049" name="Text Box 177"/>
          <p:cNvSpPr txBox="1">
            <a:spLocks noChangeArrowheads="1"/>
          </p:cNvSpPr>
          <p:nvPr/>
        </p:nvSpPr>
        <p:spPr bwMode="auto">
          <a:xfrm>
            <a:off x="7293647" y="4868051"/>
            <a:ext cx="1327586"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p:cNvSpPr txBox="1">
            <a:spLocks noChangeArrowheads="1"/>
          </p:cNvSpPr>
          <p:nvPr/>
        </p:nvSpPr>
        <p:spPr bwMode="auto">
          <a:xfrm>
            <a:off x="7295181" y="3245721"/>
            <a:ext cx="1056679" cy="707876"/>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336063" name="Group 174"/>
          <p:cNvGrpSpPr>
            <a:grpSpLocks/>
          </p:cNvGrpSpPr>
          <p:nvPr/>
        </p:nvGrpSpPr>
        <p:grpSpPr bwMode="auto">
          <a:xfrm>
            <a:off x="5481708" y="1651280"/>
            <a:ext cx="3663800" cy="1323508"/>
            <a:chOff x="3636" y="1009"/>
            <a:chExt cx="2308" cy="834"/>
          </a:xfrm>
          <a:solidFill>
            <a:schemeClr val="bg1"/>
          </a:solidFill>
        </p:grpSpPr>
        <p:sp>
          <p:nvSpPr>
            <p:cNvPr id="180" name="Text Box 175"/>
            <p:cNvSpPr txBox="1">
              <a:spLocks noChangeArrowheads="1"/>
            </p:cNvSpPr>
            <p:nvPr/>
          </p:nvSpPr>
          <p:spPr bwMode="auto">
            <a:xfrm>
              <a:off x="3636" y="1009"/>
              <a:ext cx="2308" cy="776"/>
            </a:xfrm>
            <a:prstGeom prst="rect">
              <a:avLst/>
            </a:prstGeom>
            <a:grp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Fine grained parallelism </a:t>
              </a:r>
            </a:p>
            <a:p>
              <a:pPr algn="ctr">
                <a:defRPr/>
              </a:pPr>
              <a:r>
                <a:rPr lang="en-US" sz="2400" b="1" dirty="0">
                  <a:solidFill>
                    <a:srgbClr val="CC0000"/>
                  </a:solidFill>
                  <a:latin typeface="+mn-lt"/>
                  <a:cs typeface="Times New Roman" pitchFamily="18" charset="0"/>
                </a:rPr>
                <a:t>has huge performance </a:t>
              </a:r>
            </a:p>
            <a:p>
              <a:pPr algn="ctr">
                <a:defRPr/>
              </a:pPr>
              <a:r>
                <a:rPr lang="en-US" sz="2400" b="1" dirty="0">
                  <a:solidFill>
                    <a:srgbClr val="CC0000"/>
                  </a:solidFill>
                  <a:latin typeface="+mn-lt"/>
                  <a:cs typeface="Times New Roman" pitchFamily="18" charset="0"/>
                </a:rPr>
                <a:t>benefit</a:t>
              </a:r>
            </a:p>
          </p:txBody>
        </p:sp>
        <p:sp>
          <p:nvSpPr>
            <p:cNvPr id="181" name="Line 176"/>
            <p:cNvSpPr>
              <a:spLocks noChangeShapeType="1"/>
            </p:cNvSpPr>
            <p:nvPr/>
          </p:nvSpPr>
          <p:spPr bwMode="auto">
            <a:xfrm flipH="1">
              <a:off x="3920" y="1557"/>
              <a:ext cx="163" cy="286"/>
            </a:xfrm>
            <a:prstGeom prst="line">
              <a:avLst/>
            </a:prstGeom>
            <a:grpFill/>
            <a:ln w="28575">
              <a:solidFill>
                <a:srgbClr val="CC0000"/>
              </a:solidFill>
              <a:round/>
              <a:headEnd/>
              <a:tailEnd type="triangle" w="med" len="med"/>
            </a:ln>
            <a:effectLst/>
          </p:spPr>
          <p:txBody>
            <a:bodyPr wrap="none" anchor="ctr"/>
            <a:lstStyle/>
            <a:p>
              <a:pPr algn="ctr">
                <a:defRPr/>
              </a:pPr>
              <a:endParaRPr lang="en-US">
                <a:latin typeface="+mn-lt"/>
              </a:endParaRPr>
            </a:p>
          </p:txBody>
        </p:sp>
      </p:grpSp>
    </p:spTree>
    <p:extLst>
      <p:ext uri="{BB962C8B-B14F-4D97-AF65-F5344CB8AC3E}">
        <p14:creationId xmlns:p14="http://schemas.microsoft.com/office/powerpoint/2010/main" val="163420777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60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3606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6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t>Diminishing Returns</a:t>
            </a:r>
          </a:p>
        </p:txBody>
      </p:sp>
      <p:graphicFrame>
        <p:nvGraphicFramePr>
          <p:cNvPr id="5" name="Object 3"/>
          <p:cNvGraphicFramePr>
            <a:graphicFrameLocks noGrp="1" noChangeAspect="1"/>
          </p:cNvGraphicFramePr>
          <p:nvPr>
            <p:ph idx="1"/>
          </p:nvPr>
        </p:nvGraphicFramePr>
        <p:xfrm>
          <a:off x="1346200" y="1628775"/>
          <a:ext cx="6450013" cy="4468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518615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F066435-1A49-4C90-A771-5C2B8DC38A96}" type="slidenum">
              <a:rPr lang="ar-SA" sz="1400">
                <a:latin typeface="Comic Sans MS" pitchFamily="66" charset="0"/>
                <a:cs typeface="Arial" pitchFamily="34" charset="0"/>
              </a:rPr>
              <a:pPr algn="r" eaLnBrk="0" hangingPunct="0"/>
              <a:t>43</a:t>
            </a:fld>
            <a:endParaRPr lang="en-US" sz="1400">
              <a:latin typeface="Comic Sans MS" pitchFamily="66" charset="0"/>
              <a:cs typeface="Arial" pitchFamily="34" charset="0"/>
            </a:endParaRPr>
          </a:p>
        </p:txBody>
      </p:sp>
      <p:pic>
        <p:nvPicPr>
          <p:cNvPr id="25293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52933" name="Rectangle 3"/>
          <p:cNvSpPr>
            <a:spLocks noGrp="1" noChangeArrowheads="1"/>
          </p:cNvSpPr>
          <p:nvPr>
            <p:ph type="title" idx="4294967295"/>
          </p:nvPr>
        </p:nvSpPr>
        <p:spPr/>
        <p:txBody>
          <a:bodyPr/>
          <a:lstStyle/>
          <a:p>
            <a:r>
              <a:rPr lang="en-US" dirty="0" smtClean="0"/>
              <a:t>Multiprocessor </a:t>
            </a:r>
            <a:r>
              <a:rPr lang="en-US" dirty="0"/>
              <a:t>Programming</a:t>
            </a:r>
          </a:p>
        </p:txBody>
      </p:sp>
      <p:sp>
        <p:nvSpPr>
          <p:cNvPr id="252934" name="Rectangle 4"/>
          <p:cNvSpPr>
            <a:spLocks noGrp="1" noChangeArrowheads="1"/>
          </p:cNvSpPr>
          <p:nvPr>
            <p:ph type="body" idx="4294967295"/>
          </p:nvPr>
        </p:nvSpPr>
        <p:spPr/>
        <p:txBody>
          <a:bodyPr/>
          <a:lstStyle/>
          <a:p>
            <a:r>
              <a:rPr lang="en-US" dirty="0"/>
              <a:t>This is what this course is about… </a:t>
            </a:r>
          </a:p>
          <a:p>
            <a:pPr lvl="1"/>
            <a:r>
              <a:rPr lang="en-US" dirty="0"/>
              <a:t>The % that is not easy to make concurrent yet may have a large impact on overall speedup</a:t>
            </a:r>
          </a:p>
          <a:p>
            <a:pPr>
              <a:buFontTx/>
              <a:buNone/>
            </a:pPr>
            <a:endParaRPr lang="en-US" dirty="0"/>
          </a:p>
        </p:txBody>
      </p:sp>
    </p:spTree>
    <p:extLst>
      <p:ext uri="{BB962C8B-B14F-4D97-AF65-F5344CB8AC3E}">
        <p14:creationId xmlns:p14="http://schemas.microsoft.com/office/powerpoint/2010/main" val="9850080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35029493-0368-4FD4-8991-71086DE9D82A}" type="slidenum">
              <a:rPr lang="ar-SA" sz="1400">
                <a:latin typeface="Comic Sans MS" pitchFamily="66" charset="0"/>
                <a:cs typeface="Arial" pitchFamily="34" charset="0"/>
              </a:rPr>
              <a:pPr algn="r" eaLnBrk="0" hangingPunct="0"/>
              <a:t>5</a:t>
            </a:fld>
            <a:endParaRPr lang="en-US" sz="1400">
              <a:latin typeface="Comic Sans MS" pitchFamily="66" charset="0"/>
              <a:cs typeface="Arial" pitchFamily="34" charset="0"/>
            </a:endParaRPr>
          </a:p>
        </p:txBody>
      </p:sp>
      <p:sp>
        <p:nvSpPr>
          <p:cNvPr id="50180" name="Rectangle 2"/>
          <p:cNvSpPr>
            <a:spLocks noGrp="1" noChangeArrowheads="1"/>
          </p:cNvSpPr>
          <p:nvPr>
            <p:ph type="title" idx="4294967295"/>
          </p:nvPr>
        </p:nvSpPr>
        <p:spPr/>
        <p:txBody>
          <a:bodyPr/>
          <a:lstStyle/>
          <a:p>
            <a:r>
              <a:rPr lang="en-US"/>
              <a:t>Issues</a:t>
            </a:r>
          </a:p>
        </p:txBody>
      </p:sp>
      <p:sp>
        <p:nvSpPr>
          <p:cNvPr id="50181"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p:txBody>
      </p:sp>
      <p:sp>
        <p:nvSpPr>
          <p:cNvPr id="50182" name="Text Box 5"/>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Tree>
    <p:extLst>
      <p:ext uri="{BB962C8B-B14F-4D97-AF65-F5344CB8AC3E}">
        <p14:creationId xmlns:p14="http://schemas.microsoft.com/office/powerpoint/2010/main" val="1479411032"/>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646F78F-33C9-4244-80ED-FEF9F1458B84}" type="slidenum">
              <a:rPr lang="ar-SA" sz="1400">
                <a:latin typeface="Comic Sans MS" pitchFamily="66" charset="0"/>
                <a:cs typeface="Arial" pitchFamily="34" charset="0"/>
              </a:rPr>
              <a:pPr algn="r" eaLnBrk="0" hangingPunct="0"/>
              <a:t>6</a:t>
            </a:fld>
            <a:endParaRPr lang="en-US" sz="1400">
              <a:latin typeface="Comic Sans MS" pitchFamily="66" charset="0"/>
              <a:cs typeface="Arial" pitchFamily="34" charset="0"/>
            </a:endParaRPr>
          </a:p>
        </p:txBody>
      </p:sp>
      <p:sp>
        <p:nvSpPr>
          <p:cNvPr id="52228" name="Rectangle 2"/>
          <p:cNvSpPr>
            <a:spLocks noGrp="1" noChangeArrowheads="1"/>
          </p:cNvSpPr>
          <p:nvPr>
            <p:ph type="title" idx="4294967295"/>
          </p:nvPr>
        </p:nvSpPr>
        <p:spPr/>
        <p:txBody>
          <a:bodyPr/>
          <a:lstStyle/>
          <a:p>
            <a:r>
              <a:rPr lang="en-US"/>
              <a:t>Issues</a:t>
            </a:r>
          </a:p>
        </p:txBody>
      </p:sp>
      <p:sp>
        <p:nvSpPr>
          <p:cNvPr id="37893" name="Rectangle 3"/>
          <p:cNvSpPr>
            <a:spLocks noGrp="1" noChangeArrowheads="1"/>
          </p:cNvSpPr>
          <p:nvPr>
            <p:ph type="body" idx="4294967295"/>
          </p:nvPr>
        </p:nvSpPr>
        <p:spPr/>
        <p:txBody>
          <a:bodyPr/>
          <a:lstStyle/>
          <a:p>
            <a:r>
              <a:rPr lang="en-US"/>
              <a:t>Higher ranges have fewer primes</a:t>
            </a:r>
          </a:p>
          <a:p>
            <a:r>
              <a:rPr lang="en-US"/>
              <a:t>Yet larger numbers harder to test</a:t>
            </a:r>
          </a:p>
          <a:p>
            <a:r>
              <a:rPr lang="en-US"/>
              <a:t>Thread workloads</a:t>
            </a:r>
          </a:p>
          <a:p>
            <a:pPr lvl="1"/>
            <a:r>
              <a:rPr lang="en-US"/>
              <a:t>Uneven</a:t>
            </a:r>
          </a:p>
          <a:p>
            <a:pPr lvl="1"/>
            <a:r>
              <a:rPr lang="en-US"/>
              <a:t>Hard to predict</a:t>
            </a:r>
          </a:p>
          <a:p>
            <a:r>
              <a:rPr lang="en-US"/>
              <a:t>Need </a:t>
            </a:r>
            <a:r>
              <a:rPr lang="en-US" i="1"/>
              <a:t>dynamic</a:t>
            </a:r>
            <a:r>
              <a:rPr lang="en-US"/>
              <a:t> load balancing</a:t>
            </a:r>
          </a:p>
        </p:txBody>
      </p:sp>
      <p:sp>
        <p:nvSpPr>
          <p:cNvPr id="52230" name="Text Box 4"/>
          <p:cNvSpPr txBox="1">
            <a:spLocks noChangeArrowheads="1"/>
          </p:cNvSpPr>
          <p:nvPr/>
        </p:nvSpPr>
        <p:spPr bwMode="auto">
          <a:xfrm>
            <a:off x="6049963" y="4157663"/>
            <a:ext cx="184150" cy="762000"/>
          </a:xfrm>
          <a:prstGeom prst="rect">
            <a:avLst/>
          </a:prstGeom>
          <a:noFill/>
          <a:ln w="9525">
            <a:noFill/>
            <a:miter lim="800000"/>
            <a:headEnd/>
            <a:tailEnd/>
          </a:ln>
        </p:spPr>
        <p:txBody>
          <a:bodyPr wrap="none">
            <a:spAutoFit/>
          </a:bodyPr>
          <a:lstStyle/>
          <a:p>
            <a:pPr algn="r" eaLnBrk="0" hangingPunct="0"/>
            <a:endParaRPr lang="en-US" sz="4400">
              <a:solidFill>
                <a:srgbClr val="0000FF"/>
              </a:solidFill>
              <a:latin typeface="Comic Sans MS" pitchFamily="66" charset="0"/>
            </a:endParaRPr>
          </a:p>
        </p:txBody>
      </p:sp>
      <p:sp>
        <p:nvSpPr>
          <p:cNvPr id="52231" name="Text Box 5"/>
          <p:cNvSpPr txBox="1">
            <a:spLocks noChangeArrowheads="1"/>
          </p:cNvSpPr>
          <p:nvPr/>
        </p:nvSpPr>
        <p:spPr bwMode="auto">
          <a:xfrm rot="-1886392">
            <a:off x="4535488" y="3582988"/>
            <a:ext cx="2312987" cy="730250"/>
          </a:xfrm>
          <a:prstGeom prst="rect">
            <a:avLst/>
          </a:prstGeom>
          <a:noFill/>
          <a:ln w="28575">
            <a:solidFill>
              <a:srgbClr val="FF0000"/>
            </a:solidFill>
            <a:miter lim="800000"/>
            <a:headEnd/>
            <a:tailEnd/>
          </a:ln>
        </p:spPr>
        <p:txBody>
          <a:bodyPr wrap="none">
            <a:spAutoFit/>
          </a:bodyPr>
          <a:lstStyle/>
          <a:p>
            <a:pPr algn="r" eaLnBrk="0" hangingPunct="0"/>
            <a:r>
              <a:rPr lang="en-US" sz="4000" b="1">
                <a:solidFill>
                  <a:srgbClr val="FF0000"/>
                </a:solidFill>
                <a:latin typeface="Comic Sans MS" pitchFamily="66" charset="0"/>
              </a:rPr>
              <a:t>rejected</a:t>
            </a:r>
          </a:p>
        </p:txBody>
      </p:sp>
    </p:spTree>
    <p:extLst>
      <p:ext uri="{BB962C8B-B14F-4D97-AF65-F5344CB8AC3E}">
        <p14:creationId xmlns:p14="http://schemas.microsoft.com/office/powerpoint/2010/main" val="1757552377"/>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53FEA94C-7B1F-47C4-9972-3A8EE4740314}" type="slidenum">
              <a:rPr lang="ar-SA" sz="1400">
                <a:latin typeface="Comic Sans MS" pitchFamily="66" charset="0"/>
                <a:cs typeface="Arial" pitchFamily="34" charset="0"/>
              </a:rPr>
              <a:pPr algn="r" eaLnBrk="0" hangingPunct="0"/>
              <a:t>7</a:t>
            </a:fld>
            <a:endParaRPr lang="en-US" sz="1400">
              <a:latin typeface="Comic Sans MS" pitchFamily="66" charset="0"/>
              <a:cs typeface="Arial" pitchFamily="34" charset="0"/>
            </a:endParaRPr>
          </a:p>
        </p:txBody>
      </p:sp>
      <p:sp>
        <p:nvSpPr>
          <p:cNvPr id="54276" name="Rectangle 16"/>
          <p:cNvSpPr>
            <a:spLocks noChangeArrowheads="1"/>
          </p:cNvSpPr>
          <p:nvPr/>
        </p:nvSpPr>
        <p:spPr bwMode="auto">
          <a:xfrm>
            <a:off x="3475038" y="1727200"/>
            <a:ext cx="1752600" cy="441325"/>
          </a:xfrm>
          <a:prstGeom prst="rect">
            <a:avLst/>
          </a:prstGeom>
          <a:solidFill>
            <a:schemeClr val="tx1"/>
          </a:solidFill>
          <a:ln w="9525">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77" name="AutoShape 4"/>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78" name="AutoShape 7"/>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chemeClr val="tx1"/>
            </a:solidFill>
            <a:miter lim="800000"/>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79" name="Text Box 9"/>
          <p:cNvSpPr txBox="1">
            <a:spLocks noChangeArrowheads="1"/>
          </p:cNvSpPr>
          <p:nvPr/>
        </p:nvSpPr>
        <p:spPr bwMode="auto">
          <a:xfrm>
            <a:off x="3948113" y="4911725"/>
            <a:ext cx="776287" cy="762000"/>
          </a:xfrm>
          <a:prstGeom prst="rect">
            <a:avLst/>
          </a:prstGeom>
          <a:noFill/>
          <a:ln w="9525">
            <a:noFill/>
            <a:miter lim="800000"/>
            <a:headEnd/>
            <a:tailEnd/>
          </a:ln>
        </p:spPr>
        <p:txBody>
          <a:bodyPr wrap="none">
            <a:spAutoFit/>
          </a:bodyPr>
          <a:lstStyle/>
          <a:p>
            <a:pPr algn="r" eaLnBrk="0" hangingPunct="0"/>
            <a:r>
              <a:rPr lang="en-US" sz="4400">
                <a:latin typeface="Comic Sans MS" pitchFamily="66" charset="0"/>
              </a:rPr>
              <a:t>17</a:t>
            </a:r>
          </a:p>
        </p:txBody>
      </p:sp>
      <p:sp>
        <p:nvSpPr>
          <p:cNvPr id="54280" name="Text Box 10"/>
          <p:cNvSpPr txBox="1">
            <a:spLocks noChangeArrowheads="1"/>
          </p:cNvSpPr>
          <p:nvPr/>
        </p:nvSpPr>
        <p:spPr bwMode="auto">
          <a:xfrm>
            <a:off x="3795713" y="3768725"/>
            <a:ext cx="776287" cy="762000"/>
          </a:xfrm>
          <a:prstGeom prst="rect">
            <a:avLst/>
          </a:prstGeom>
          <a:noFill/>
          <a:ln w="9525">
            <a:noFill/>
            <a:miter lim="800000"/>
            <a:headEnd/>
            <a:tailEnd/>
          </a:ln>
        </p:spPr>
        <p:txBody>
          <a:bodyPr wrap="none">
            <a:spAutoFit/>
          </a:bodyPr>
          <a:lstStyle/>
          <a:p>
            <a:pPr algn="r" eaLnBrk="0" hangingPunct="0"/>
            <a:r>
              <a:rPr lang="en-US" sz="4400">
                <a:latin typeface="Comic Sans MS" pitchFamily="66" charset="0"/>
              </a:rPr>
              <a:t>18</a:t>
            </a:r>
          </a:p>
        </p:txBody>
      </p:sp>
      <p:sp>
        <p:nvSpPr>
          <p:cNvPr id="54281" name="Text Box 11"/>
          <p:cNvSpPr txBox="1">
            <a:spLocks noChangeArrowheads="1"/>
          </p:cNvSpPr>
          <p:nvPr/>
        </p:nvSpPr>
        <p:spPr bwMode="auto">
          <a:xfrm>
            <a:off x="4024313" y="2549525"/>
            <a:ext cx="776287" cy="762000"/>
          </a:xfrm>
          <a:prstGeom prst="rect">
            <a:avLst/>
          </a:prstGeom>
          <a:noFill/>
          <a:ln w="9525">
            <a:noFill/>
            <a:miter lim="800000"/>
            <a:headEnd/>
            <a:tailEnd/>
          </a:ln>
        </p:spPr>
        <p:txBody>
          <a:bodyPr wrap="none">
            <a:spAutoFit/>
          </a:bodyPr>
          <a:lstStyle/>
          <a:p>
            <a:pPr algn="r" eaLnBrk="0" hangingPunct="0"/>
            <a:r>
              <a:rPr lang="en-US" sz="4400">
                <a:latin typeface="Comic Sans MS" pitchFamily="66" charset="0"/>
              </a:rPr>
              <a:t>19</a:t>
            </a:r>
          </a:p>
        </p:txBody>
      </p:sp>
      <p:sp>
        <p:nvSpPr>
          <p:cNvPr id="54282" name="Freeform 17"/>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83" name="Freeform 18"/>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84" name="Rectangle 22"/>
          <p:cNvSpPr>
            <a:spLocks noGrp="1" noChangeArrowheads="1"/>
          </p:cNvSpPr>
          <p:nvPr>
            <p:ph type="title" idx="4294967295"/>
          </p:nvPr>
        </p:nvSpPr>
        <p:spPr/>
        <p:txBody>
          <a:bodyPr/>
          <a:lstStyle/>
          <a:p>
            <a:r>
              <a:rPr lang="en-US"/>
              <a:t>Shared Counter</a:t>
            </a:r>
          </a:p>
        </p:txBody>
      </p:sp>
      <p:sp>
        <p:nvSpPr>
          <p:cNvPr id="54285" name="Text Box 23"/>
          <p:cNvSpPr txBox="1">
            <a:spLocks noChangeArrowheads="1"/>
          </p:cNvSpPr>
          <p:nvPr/>
        </p:nvSpPr>
        <p:spPr bwMode="auto">
          <a:xfrm>
            <a:off x="5029200" y="3581400"/>
            <a:ext cx="3962400" cy="1311275"/>
          </a:xfrm>
          <a:prstGeom prst="rect">
            <a:avLst/>
          </a:prstGeom>
          <a:noFill/>
          <a:ln w="9525">
            <a:noFill/>
            <a:miter lim="800000"/>
            <a:headEnd/>
            <a:tailEnd/>
          </a:ln>
        </p:spPr>
        <p:txBody>
          <a:bodyPr>
            <a:spAutoFit/>
          </a:bodyPr>
          <a:lstStyle/>
          <a:p>
            <a:pPr algn="ctr" eaLnBrk="0" hangingPunct="0"/>
            <a:r>
              <a:rPr lang="en-US" sz="4000">
                <a:solidFill>
                  <a:srgbClr val="0000FF"/>
                </a:solidFill>
                <a:latin typeface="Comic Sans MS" pitchFamily="66" charset="0"/>
              </a:rPr>
              <a:t>each thread takes a number</a:t>
            </a:r>
          </a:p>
        </p:txBody>
      </p:sp>
      <p:grpSp>
        <p:nvGrpSpPr>
          <p:cNvPr id="54286" name="Group 24"/>
          <p:cNvGrpSpPr>
            <a:grpSpLocks/>
          </p:cNvGrpSpPr>
          <p:nvPr/>
        </p:nvGrpSpPr>
        <p:grpSpPr bwMode="auto">
          <a:xfrm>
            <a:off x="1676400" y="2898775"/>
            <a:ext cx="2149475" cy="1265238"/>
            <a:chOff x="1056" y="2016"/>
            <a:chExt cx="1354" cy="797"/>
          </a:xfrm>
        </p:grpSpPr>
        <p:sp>
          <p:nvSpPr>
            <p:cNvPr id="54287" name="Freeform 25"/>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88" name="Freeform 26"/>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89" name="Freeform 27"/>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0" name="Freeform 28"/>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1" name="Freeform 29"/>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2" name="Freeform 30"/>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3" name="Freeform 31"/>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4" name="Freeform 32"/>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5" name="Freeform 33"/>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6" name="Freeform 34"/>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grpSp>
      <p:sp>
        <p:nvSpPr>
          <p:cNvPr id="54297" name="Freeform 36"/>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8" name="Freeform 37"/>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299" name="Freeform 38"/>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0" name="Freeform 39"/>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1" name="Freeform 40"/>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2" name="Freeform 41"/>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3" name="Freeform 42"/>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4" name="Freeform 43"/>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5" name="Freeform 44"/>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endParaRPr lang="en-US" sz="4400" b="1">
              <a:solidFill>
                <a:srgbClr val="0000FF"/>
              </a:solidFill>
              <a:latin typeface="Comic Sans MS" pitchFamily="66" charset="0"/>
            </a:endParaRPr>
          </a:p>
        </p:txBody>
      </p:sp>
      <p:sp>
        <p:nvSpPr>
          <p:cNvPr id="54306" name="Freeform 45"/>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endParaRPr lang="en-US" sz="4400" b="1">
              <a:solidFill>
                <a:srgbClr val="0000FF"/>
              </a:solidFill>
              <a:latin typeface="Comic Sans MS" pitchFamily="66" charset="0"/>
            </a:endParaRPr>
          </a:p>
        </p:txBody>
      </p:sp>
    </p:spTree>
    <p:extLst>
      <p:ext uri="{BB962C8B-B14F-4D97-AF65-F5344CB8AC3E}">
        <p14:creationId xmlns:p14="http://schemas.microsoft.com/office/powerpoint/2010/main" val="10919870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0565DB74-42ED-43DC-A613-C8B54E1D1700}" type="slidenum">
              <a:rPr lang="ar-SA" sz="1400">
                <a:latin typeface="Comic Sans MS" pitchFamily="66" charset="0"/>
                <a:cs typeface="Arial" pitchFamily="34" charset="0"/>
              </a:rPr>
              <a:pPr algn="r" eaLnBrk="0" hangingPunct="0"/>
              <a:t>8</a:t>
            </a:fld>
            <a:endParaRPr lang="en-US" sz="1400">
              <a:latin typeface="Comic Sans MS" pitchFamily="66" charset="0"/>
              <a:cs typeface="Arial" pitchFamily="34" charset="0"/>
            </a:endParaRPr>
          </a:p>
        </p:txBody>
      </p:sp>
      <p:sp>
        <p:nvSpPr>
          <p:cNvPr id="56324"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6325" name="Text Box 3"/>
          <p:cNvSpPr txBox="1">
            <a:spLocks noChangeArrowheads="1"/>
          </p:cNvSpPr>
          <p:nvPr/>
        </p:nvSpPr>
        <p:spPr bwMode="auto">
          <a:xfrm>
            <a:off x="914400" y="2133600"/>
            <a:ext cx="7445375" cy="3633788"/>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latin typeface="Lucida Console" pitchFamily="49" charset="0"/>
                <a:cs typeface="Courier New" pitchFamily="49" charset="0"/>
              </a:rPr>
              <a:t>int</a:t>
            </a:r>
            <a:r>
              <a:rPr lang="en-US" sz="2400" b="1">
                <a:solidFill>
                  <a:srgbClr val="0000FF"/>
                </a:solidFill>
                <a:latin typeface="Lucida Console" pitchFamily="49" charset="0"/>
                <a:cs typeface="Courier New" pitchFamily="49" charset="0"/>
              </a:rPr>
              <a:t> counter = </a:t>
            </a:r>
            <a:r>
              <a:rPr lang="en-US" sz="2400" b="1">
                <a:latin typeface="Lucida Console" pitchFamily="49" charset="0"/>
                <a:cs typeface="Courier New" pitchFamily="49" charset="0"/>
              </a:rPr>
              <a:t>new</a:t>
            </a:r>
            <a:r>
              <a:rPr lang="en-US" sz="2400" b="1">
                <a:solidFill>
                  <a:srgbClr val="0000FF"/>
                </a:solidFill>
                <a:latin typeface="Lucida Console" pitchFamily="49" charset="0"/>
                <a:cs typeface="Courier New" pitchFamily="49" charset="0"/>
              </a:rPr>
              <a:t> Counter(1);</a:t>
            </a:r>
          </a:p>
          <a:p>
            <a:r>
              <a:rPr lang="en-US" sz="2400" b="1">
                <a:solidFill>
                  <a:srgbClr val="0000FF"/>
                </a:solidFill>
                <a:latin typeface="Lucida Console" pitchFamily="49" charset="0"/>
                <a:cs typeface="Courier New" pitchFamily="49" charset="0"/>
              </a:rPr>
              <a:t>    </a:t>
            </a:r>
            <a:endParaRPr lang="en-US" sz="2400" b="1" i="1">
              <a:solidFill>
                <a:srgbClr val="0000FF"/>
              </a:solidFill>
              <a:latin typeface="Lucida Console" pitchFamily="49" charset="0"/>
              <a:cs typeface="Courier New" pitchFamily="49" charset="0"/>
            </a:endParaRPr>
          </a:p>
          <a:p>
            <a:r>
              <a:rPr lang="en-US" sz="2400" b="1">
                <a:latin typeface="Lucida Console" pitchFamily="49" charset="0"/>
                <a:cs typeface="Courier New" pitchFamily="49" charset="0"/>
              </a:rPr>
              <a:t>void</a:t>
            </a:r>
            <a:r>
              <a:rPr lang="en-US" sz="2400" b="1">
                <a:solidFill>
                  <a:srgbClr val="0000FF"/>
                </a:solidFill>
                <a:latin typeface="Lucida Console" pitchFamily="49" charset="0"/>
                <a:cs typeface="Courier New" pitchFamily="49" charset="0"/>
              </a:rPr>
              <a:t> primePrint {</a:t>
            </a:r>
          </a:p>
          <a:p>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long</a:t>
            </a:r>
            <a:r>
              <a:rPr lang="en-US" sz="2400" b="1">
                <a:solidFill>
                  <a:srgbClr val="0000FF"/>
                </a:solidFill>
                <a:latin typeface="Lucida Console" pitchFamily="49" charset="0"/>
                <a:cs typeface="Courier New" pitchFamily="49" charset="0"/>
              </a:rPr>
              <a:t> j = 0;</a:t>
            </a:r>
          </a:p>
          <a:p>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while</a:t>
            </a:r>
            <a:r>
              <a:rPr lang="en-US" sz="2400" b="1">
                <a:solidFill>
                  <a:srgbClr val="0000FF"/>
                </a:solidFill>
                <a:latin typeface="Lucida Console" pitchFamily="49" charset="0"/>
                <a:cs typeface="Courier New" pitchFamily="49" charset="0"/>
              </a:rPr>
              <a:t> (j &lt; 10</a:t>
            </a:r>
            <a:r>
              <a:rPr lang="en-US" sz="2400" b="1" baseline="30000">
                <a:solidFill>
                  <a:srgbClr val="0000FF"/>
                </a:solidFill>
                <a:latin typeface="Lucida Console" pitchFamily="49" charset="0"/>
                <a:cs typeface="Courier New" pitchFamily="49" charset="0"/>
              </a:rPr>
              <a:t>10</a:t>
            </a:r>
            <a:r>
              <a:rPr lang="en-US" sz="2400" b="1">
                <a:solidFill>
                  <a:srgbClr val="0000FF"/>
                </a:solidFill>
                <a:latin typeface="Lucida Console" pitchFamily="49" charset="0"/>
                <a:cs typeface="Courier New" pitchFamily="49" charset="0"/>
              </a:rPr>
              <a:t>) {</a:t>
            </a:r>
          </a:p>
          <a:p>
            <a:r>
              <a:rPr lang="en-US" sz="2400" b="1">
                <a:solidFill>
                  <a:srgbClr val="0000FF"/>
                </a:solidFill>
                <a:latin typeface="Lucida Console" pitchFamily="49" charset="0"/>
                <a:cs typeface="Courier New" pitchFamily="49" charset="0"/>
              </a:rPr>
              <a:t>    j = counter.getAndIncrement();</a:t>
            </a:r>
          </a:p>
          <a:p>
            <a:r>
              <a:rPr lang="en-US" sz="2400" b="1">
                <a:solidFill>
                  <a:srgbClr val="0000FF"/>
                </a:solidFill>
                <a:latin typeface="Lucida Console" pitchFamily="49" charset="0"/>
                <a:cs typeface="Courier New" pitchFamily="49" charset="0"/>
              </a:rPr>
              <a:t>    </a:t>
            </a:r>
            <a:r>
              <a:rPr lang="en-US" sz="2400" b="1">
                <a:latin typeface="Lucida Console" pitchFamily="49" charset="0"/>
                <a:cs typeface="Courier New" pitchFamily="49" charset="0"/>
              </a:rPr>
              <a:t>if</a:t>
            </a:r>
            <a:r>
              <a:rPr lang="en-US" sz="2400" b="1">
                <a:solidFill>
                  <a:srgbClr val="0000FF"/>
                </a:solidFill>
                <a:latin typeface="Lucida Console" pitchFamily="49" charset="0"/>
                <a:cs typeface="Courier New" pitchFamily="49" charset="0"/>
              </a:rPr>
              <a:t> (isPrime(j))</a:t>
            </a:r>
          </a:p>
          <a:p>
            <a:r>
              <a:rPr lang="en-US" sz="2400" b="1">
                <a:solidFill>
                  <a:srgbClr val="0000FF"/>
                </a:solidFill>
                <a:latin typeface="Lucida Console" pitchFamily="49" charset="0"/>
                <a:cs typeface="Courier New" pitchFamily="49" charset="0"/>
              </a:rPr>
              <a:t>      print(j);</a:t>
            </a:r>
          </a:p>
          <a:p>
            <a:r>
              <a:rPr lang="en-US" sz="2400" b="1">
                <a:solidFill>
                  <a:srgbClr val="0000FF"/>
                </a:solidFill>
                <a:latin typeface="Lucida Console" pitchFamily="49" charset="0"/>
                <a:cs typeface="Courier New" pitchFamily="49" charset="0"/>
              </a:rPr>
              <a:t>  }</a:t>
            </a:r>
          </a:p>
          <a:p>
            <a:r>
              <a:rPr lang="en-US" sz="2400" b="1">
                <a:solidFill>
                  <a:srgbClr val="0000FF"/>
                </a:solidFill>
                <a:latin typeface="Lucida Console" pitchFamily="49" charset="0"/>
                <a:cs typeface="Courier New" pitchFamily="49" charset="0"/>
              </a:rPr>
              <a:t>}</a:t>
            </a:r>
          </a:p>
        </p:txBody>
      </p:sp>
    </p:spTree>
    <p:extLst>
      <p:ext uri="{BB962C8B-B14F-4D97-AF65-F5344CB8AC3E}">
        <p14:creationId xmlns:p14="http://schemas.microsoft.com/office/powerpoint/2010/main" val="6756539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3"/>
          <p:cNvSpPr txBox="1">
            <a:spLocks noGrp="1"/>
          </p:cNvSpPr>
          <p:nvPr/>
        </p:nvSpPr>
        <p:spPr bwMode="auto">
          <a:xfrm>
            <a:off x="6451600" y="6254750"/>
            <a:ext cx="1905000" cy="457200"/>
          </a:xfrm>
          <a:prstGeom prst="rect">
            <a:avLst/>
          </a:prstGeom>
          <a:noFill/>
          <a:ln w="9525">
            <a:noFill/>
            <a:miter lim="800000"/>
            <a:headEnd/>
            <a:tailEnd/>
          </a:ln>
        </p:spPr>
        <p:txBody>
          <a:bodyPr/>
          <a:lstStyle/>
          <a:p>
            <a:pPr algn="r" eaLnBrk="0" hangingPunct="0"/>
            <a:fld id="{7D195021-4D09-480D-B674-D4EFD6BE03A9}" type="slidenum">
              <a:rPr lang="ar-SA" sz="1400">
                <a:latin typeface="Comic Sans MS" pitchFamily="66" charset="0"/>
                <a:cs typeface="Arial" pitchFamily="34" charset="0"/>
              </a:rPr>
              <a:pPr algn="r" eaLnBrk="0" hangingPunct="0"/>
              <a:t>9</a:t>
            </a:fld>
            <a:endParaRPr lang="en-US" sz="1400">
              <a:latin typeface="Comic Sans MS" pitchFamily="66" charset="0"/>
              <a:cs typeface="Arial" pitchFamily="34" charset="0"/>
            </a:endParaRPr>
          </a:p>
        </p:txBody>
      </p:sp>
      <p:sp>
        <p:nvSpPr>
          <p:cNvPr id="58372" name="Text Box 13"/>
          <p:cNvSpPr txBox="1">
            <a:spLocks noChangeArrowheads="1"/>
          </p:cNvSpPr>
          <p:nvPr/>
        </p:nvSpPr>
        <p:spPr bwMode="auto">
          <a:xfrm>
            <a:off x="995363" y="2157413"/>
            <a:ext cx="7445375" cy="3633787"/>
          </a:xfrm>
          <a:prstGeom prst="rect">
            <a:avLst/>
          </a:prstGeom>
          <a:solidFill>
            <a:srgbClr val="FFFFCC"/>
          </a:solidFill>
          <a:ln w="9525">
            <a:noFill/>
            <a:miter lim="800000"/>
            <a:headEnd/>
            <a:tailEnd/>
          </a:ln>
        </p:spPr>
        <p:txBody>
          <a:bodyPr>
            <a:spAutoFit/>
          </a:bodyPr>
          <a:lstStyle/>
          <a:p>
            <a:pPr>
              <a:lnSpc>
                <a:spcPct val="70000"/>
              </a:lnSpc>
              <a:spcBef>
                <a:spcPct val="30000"/>
              </a:spcBef>
            </a:pPr>
            <a:r>
              <a:rPr lang="en-US" sz="2400" b="1">
                <a:solidFill>
                  <a:srgbClr val="0000FF"/>
                </a:solidFill>
                <a:latin typeface="Lucida Console" pitchFamily="49" charset="0"/>
                <a:cs typeface="Courier New" pitchFamily="49" charset="0"/>
              </a:rPr>
              <a:t>Counter counter = </a:t>
            </a:r>
            <a:r>
              <a:rPr lang="en-US" sz="2400" b="1">
                <a:latin typeface="Lucida Console" pitchFamily="49" charset="0"/>
                <a:cs typeface="Courier New" pitchFamily="49" charset="0"/>
              </a:rPr>
              <a:t>new</a:t>
            </a:r>
            <a:r>
              <a:rPr lang="en-US" sz="2400" b="1">
                <a:solidFill>
                  <a:srgbClr val="0000FF"/>
                </a:solidFill>
                <a:latin typeface="Lucida Console" pitchFamily="49" charset="0"/>
                <a:cs typeface="Courier New" pitchFamily="49" charset="0"/>
              </a:rPr>
              <a:t> Counter(1);</a:t>
            </a:r>
          </a:p>
          <a:p>
            <a:r>
              <a:rPr lang="en-US" sz="2400" b="1">
                <a:solidFill>
                  <a:schemeClr val="folHlink"/>
                </a:solidFill>
                <a:latin typeface="Lucida Console" pitchFamily="49" charset="0"/>
                <a:cs typeface="Courier New" pitchFamily="49" charset="0"/>
              </a:rPr>
              <a:t>    </a:t>
            </a:r>
            <a:endParaRPr lang="en-US" sz="2400" b="1" i="1">
              <a:solidFill>
                <a:schemeClr val="folHlink"/>
              </a:solidFill>
              <a:latin typeface="Lucida Console" pitchFamily="49" charset="0"/>
              <a:cs typeface="Courier New" pitchFamily="49" charset="0"/>
            </a:endParaRPr>
          </a:p>
          <a:p>
            <a:r>
              <a:rPr lang="en-US" sz="2400" b="1">
                <a:solidFill>
                  <a:schemeClr val="folHlink"/>
                </a:solidFill>
                <a:latin typeface="Lucida Console" pitchFamily="49" charset="0"/>
                <a:cs typeface="Courier New" pitchFamily="49" charset="0"/>
              </a:rPr>
              <a:t>void primePrint {</a:t>
            </a:r>
          </a:p>
          <a:p>
            <a:r>
              <a:rPr lang="en-US" sz="2400" b="1">
                <a:solidFill>
                  <a:schemeClr val="folHlink"/>
                </a:solidFill>
                <a:latin typeface="Lucida Console" pitchFamily="49" charset="0"/>
                <a:cs typeface="Courier New" pitchFamily="49" charset="0"/>
              </a:rPr>
              <a:t>  long j = 0;</a:t>
            </a:r>
          </a:p>
          <a:p>
            <a:r>
              <a:rPr lang="en-US" sz="2400" b="1">
                <a:solidFill>
                  <a:schemeClr val="folHlink"/>
                </a:solidFill>
                <a:latin typeface="Lucida Console" pitchFamily="49" charset="0"/>
                <a:cs typeface="Courier New" pitchFamily="49" charset="0"/>
              </a:rPr>
              <a:t>  while (j &lt; 10</a:t>
            </a:r>
            <a:r>
              <a:rPr lang="en-US" sz="2400" b="1" baseline="30000">
                <a:solidFill>
                  <a:schemeClr val="folHlink"/>
                </a:solidFill>
                <a:latin typeface="Lucida Console" pitchFamily="49" charset="0"/>
                <a:cs typeface="Courier New" pitchFamily="49" charset="0"/>
              </a:rPr>
              <a:t>10</a:t>
            </a:r>
            <a:r>
              <a:rPr lang="en-US" sz="2400" b="1">
                <a:solidFill>
                  <a:schemeClr val="folHlink"/>
                </a:solidFill>
                <a:latin typeface="Lucida Console" pitchFamily="49" charset="0"/>
                <a:cs typeface="Courier New" pitchFamily="49" charset="0"/>
              </a:rPr>
              <a:t>) {</a:t>
            </a:r>
          </a:p>
          <a:p>
            <a:r>
              <a:rPr lang="en-US" sz="2400" b="1">
                <a:solidFill>
                  <a:schemeClr val="folHlink"/>
                </a:solidFill>
                <a:latin typeface="Lucida Console" pitchFamily="49" charset="0"/>
                <a:cs typeface="Courier New" pitchFamily="49" charset="0"/>
              </a:rPr>
              <a:t>    j = counter.getAndIncrement();</a:t>
            </a:r>
          </a:p>
          <a:p>
            <a:r>
              <a:rPr lang="en-US" sz="2400" b="1">
                <a:solidFill>
                  <a:schemeClr val="folHlink"/>
                </a:solidFill>
                <a:latin typeface="Lucida Console" pitchFamily="49" charset="0"/>
                <a:cs typeface="Courier New" pitchFamily="49" charset="0"/>
              </a:rPr>
              <a:t>    if (isPrime(j))</a:t>
            </a:r>
          </a:p>
          <a:p>
            <a:r>
              <a:rPr lang="en-US" sz="2400" b="1">
                <a:solidFill>
                  <a:schemeClr val="folHlink"/>
                </a:solidFill>
                <a:latin typeface="Lucida Console" pitchFamily="49" charset="0"/>
                <a:cs typeface="Courier New" pitchFamily="49" charset="0"/>
              </a:rPr>
              <a:t>      print(j);</a:t>
            </a:r>
          </a:p>
          <a:p>
            <a:r>
              <a:rPr lang="en-US" sz="2400" b="1">
                <a:solidFill>
                  <a:schemeClr val="folHlink"/>
                </a:solidFill>
                <a:latin typeface="Lucida Console" pitchFamily="49" charset="0"/>
                <a:cs typeface="Courier New" pitchFamily="49" charset="0"/>
              </a:rPr>
              <a:t>  }</a:t>
            </a:r>
          </a:p>
          <a:p>
            <a:r>
              <a:rPr lang="en-US" sz="2400" b="1">
                <a:solidFill>
                  <a:schemeClr val="folHlink"/>
                </a:solidFill>
                <a:latin typeface="Lucida Console" pitchFamily="49" charset="0"/>
                <a:cs typeface="Courier New" pitchFamily="49" charset="0"/>
              </a:rPr>
              <a:t>}</a:t>
            </a:r>
          </a:p>
        </p:txBody>
      </p:sp>
      <p:sp>
        <p:nvSpPr>
          <p:cNvPr id="58373" name="Rectangle 2"/>
          <p:cNvSpPr>
            <a:spLocks noGrp="1" noChangeArrowheads="1"/>
          </p:cNvSpPr>
          <p:nvPr>
            <p:ph type="title" idx="4294967295"/>
          </p:nvPr>
        </p:nvSpPr>
        <p:spPr/>
        <p:txBody>
          <a:bodyPr/>
          <a:lstStyle/>
          <a:p>
            <a:r>
              <a:rPr lang="en-US"/>
              <a:t>Procedure for Thread </a:t>
            </a:r>
            <a:r>
              <a:rPr lang="en-US" i="1"/>
              <a:t>i</a:t>
            </a:r>
            <a:endParaRPr lang="en-US"/>
          </a:p>
        </p:txBody>
      </p:sp>
      <p:sp>
        <p:nvSpPr>
          <p:cNvPr id="58374" name="AutoShape 5"/>
          <p:cNvSpPr>
            <a:spLocks noChangeArrowheads="1"/>
          </p:cNvSpPr>
          <p:nvPr/>
        </p:nvSpPr>
        <p:spPr bwMode="auto">
          <a:xfrm>
            <a:off x="958850" y="2033588"/>
            <a:ext cx="6302375" cy="487362"/>
          </a:xfrm>
          <a:prstGeom prst="wedgeRoundRectCallout">
            <a:avLst>
              <a:gd name="adj1" fmla="val 44282"/>
              <a:gd name="adj2" fmla="val 378667"/>
              <a:gd name="adj3" fmla="val 16667"/>
            </a:avLst>
          </a:prstGeom>
          <a:noFill/>
          <a:ln w="38100">
            <a:solidFill>
              <a:srgbClr val="FF0000"/>
            </a:solidFill>
            <a:miter lim="800000"/>
            <a:headEnd/>
            <a:tailEnd/>
          </a:ln>
        </p:spPr>
        <p:txBody>
          <a:bodyPr anchor="ctr"/>
          <a:lstStyle/>
          <a:p>
            <a:pPr algn="ctr" eaLnBrk="0" hangingPunct="0"/>
            <a:endParaRPr lang="en-US" sz="4400">
              <a:solidFill>
                <a:srgbClr val="0000FF"/>
              </a:solidFill>
              <a:latin typeface="Comic Sans MS" pitchFamily="66" charset="0"/>
            </a:endParaRPr>
          </a:p>
        </p:txBody>
      </p:sp>
      <p:sp>
        <p:nvSpPr>
          <p:cNvPr id="58375" name="Text Box 6"/>
          <p:cNvSpPr txBox="1">
            <a:spLocks noChangeArrowheads="1"/>
          </p:cNvSpPr>
          <p:nvPr/>
        </p:nvSpPr>
        <p:spPr bwMode="auto">
          <a:xfrm>
            <a:off x="5026025" y="4256088"/>
            <a:ext cx="4191000" cy="946150"/>
          </a:xfrm>
          <a:prstGeom prst="rect">
            <a:avLst/>
          </a:prstGeom>
          <a:noFill/>
          <a:ln w="9525">
            <a:noFill/>
            <a:miter lim="800000"/>
            <a:headEnd/>
            <a:tailEnd/>
          </a:ln>
        </p:spPr>
        <p:txBody>
          <a:bodyPr>
            <a:spAutoFit/>
          </a:bodyPr>
          <a:lstStyle/>
          <a:p>
            <a:pPr algn="ctr" eaLnBrk="0" hangingPunct="0"/>
            <a:r>
              <a:rPr lang="en-US" sz="2800" b="1">
                <a:solidFill>
                  <a:srgbClr val="FF0000"/>
                </a:solidFill>
                <a:latin typeface="Comic Sans MS" pitchFamily="66" charset="0"/>
              </a:rPr>
              <a:t>Shared counter</a:t>
            </a:r>
          </a:p>
          <a:p>
            <a:pPr algn="ctr" eaLnBrk="0" hangingPunct="0"/>
            <a:r>
              <a:rPr lang="en-US" sz="2800" b="1">
                <a:solidFill>
                  <a:srgbClr val="FF0000"/>
                </a:solidFill>
                <a:latin typeface="Comic Sans MS" pitchFamily="66" charset="0"/>
              </a:rPr>
              <a:t>object</a:t>
            </a:r>
          </a:p>
        </p:txBody>
      </p:sp>
    </p:spTree>
    <p:extLst>
      <p:ext uri="{BB962C8B-B14F-4D97-AF65-F5344CB8AC3E}">
        <p14:creationId xmlns:p14="http://schemas.microsoft.com/office/powerpoint/2010/main" val="1371808103"/>
      </p:ext>
    </p:extLst>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29170</TotalTime>
  <Words>2296</Words>
  <Application>Microsoft Office PowerPoint</Application>
  <PresentationFormat>全屏显示(4:3)</PresentationFormat>
  <Paragraphs>592</Paragraphs>
  <Slides>43</Slides>
  <Notes>42</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1" baseType="lpstr">
      <vt:lpstr>Arial</vt:lpstr>
      <vt:lpstr>Comic Sans MS</vt:lpstr>
      <vt:lpstr>Courier New</vt:lpstr>
      <vt:lpstr>Lucida Console</vt:lpstr>
      <vt:lpstr>Marlett</vt:lpstr>
      <vt:lpstr>Times New Roman</vt:lpstr>
      <vt:lpstr>dan_design_template</vt:lpstr>
      <vt:lpstr>Equation</vt:lpstr>
      <vt:lpstr>Concurrency Idea</vt:lpstr>
      <vt:lpstr>Concurrency idea</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Why do we care?</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Back to Real-World Multicore Scaling</vt:lpstr>
      <vt:lpstr>Back to Real-World Multicore Scaling</vt:lpstr>
      <vt:lpstr>Shared Data Structures</vt:lpstr>
      <vt:lpstr>Diminishing Returns</vt:lpstr>
      <vt:lpstr>Multiprocessor Programming</vt:lpstr>
    </vt:vector>
  </TitlesOfParts>
  <Company>UW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M F</cp:lastModifiedBy>
  <cp:revision>1402</cp:revision>
  <dcterms:created xsi:type="dcterms:W3CDTF">2009-03-13T20:43:19Z</dcterms:created>
  <dcterms:modified xsi:type="dcterms:W3CDTF">2013-10-17T06:58:57Z</dcterms:modified>
</cp:coreProperties>
</file>