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44B16-C92B-4C96-8B73-6D25E0F39869}" type="datetimeFigureOut">
              <a:rPr lang="zh-CN" altLang="en-US" smtClean="0"/>
              <a:t>2013/10/17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C053E-F3A0-45D6-855D-030CCF7C1D87}" type="slidenum">
              <a:rPr lang="zh-CN" altLang="en-US" smtClean="0"/>
              <a:t>‹#›</a:t>
            </a:fld>
            <a:endParaRPr lang="zh-CN" altLang="en-US"/>
          </a:p>
        </p:txBody>
      </p:sp>
    </p:spTree>
    <p:extLst>
      <p:ext uri="{BB962C8B-B14F-4D97-AF65-F5344CB8AC3E}">
        <p14:creationId xmlns:p14="http://schemas.microsoft.com/office/powerpoint/2010/main" val="3516720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EE5583B-869E-4185-8923-BC0C4BD1D48D}" type="slidenum">
              <a:rPr lang="en-US">
                <a:solidFill>
                  <a:srgbClr val="000000"/>
                </a:solidFill>
              </a:rPr>
              <a:pPr/>
              <a:t>5</a:t>
            </a:fld>
            <a:endParaRPr lang="en-US">
              <a:solidFill>
                <a:srgbClr val="000000"/>
              </a:solidFill>
            </a:endParaRPr>
          </a:p>
        </p:txBody>
      </p:sp>
      <p:sp>
        <p:nvSpPr>
          <p:cNvPr id="81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AD4BCE49-9AA7-4541-8867-64DAA0DAA278}" type="slidenum">
              <a:rPr lang="ar-SA" sz="1200">
                <a:solidFill>
                  <a:srgbClr val="0000FF"/>
                </a:solidFill>
                <a:latin typeface="Marlett" pitchFamily="2" charset="2"/>
              </a:rPr>
              <a:pPr algn="r" eaLnBrk="0" fontAlgn="base" hangingPunct="0">
                <a:spcBef>
                  <a:spcPct val="0"/>
                </a:spcBef>
                <a:spcAft>
                  <a:spcPct val="0"/>
                </a:spcAft>
              </a:pPr>
              <a:t>5</a:t>
            </a:fld>
            <a:endParaRPr lang="en-US" sz="1200">
              <a:solidFill>
                <a:srgbClr val="0000FF"/>
              </a:solidFill>
              <a:latin typeface="Marlett" pitchFamily="2" charset="2"/>
            </a:endParaRPr>
          </a:p>
        </p:txBody>
      </p:sp>
      <p:sp>
        <p:nvSpPr>
          <p:cNvPr id="8195" name="Rectangle 2"/>
          <p:cNvSpPr>
            <a:spLocks noGrp="1" noRot="1" noChangeAspect="1" noChangeArrowheads="1" noTextEdit="1"/>
          </p:cNvSpPr>
          <p:nvPr>
            <p:ph type="sldImg"/>
          </p:nvPr>
        </p:nvSpPr>
        <p:spPr>
          <a:xfrm>
            <a:off x="382588" y="685800"/>
            <a:ext cx="6096000" cy="3429000"/>
          </a:xfrm>
          <a:ln/>
        </p:spPr>
      </p:sp>
      <p:sp>
        <p:nvSpPr>
          <p:cNvPr id="8196" name="Rectangle 3"/>
          <p:cNvSpPr>
            <a:spLocks noGrp="1" noChangeArrowheads="1"/>
          </p:cNvSpPr>
          <p:nvPr>
            <p:ph type="body" idx="1"/>
          </p:nvPr>
        </p:nvSpPr>
        <p:spPr>
          <a:xfrm>
            <a:off x="915988" y="4343400"/>
            <a:ext cx="5026025" cy="4114800"/>
          </a:xfrm>
        </p:spPr>
        <p:txBody>
          <a:bodyPr lIns="91432" tIns="45716" rIns="91432" bIns="45716"/>
          <a:lstStyle/>
          <a:p>
            <a:r>
              <a:rPr lang="en-US"/>
              <a:t>Most of you have probably heard of Moore’s law, which states that the number of transistors on a chip tends to double about every two years. Moore’s law has been the engine of growth for our field, and the reason you can buy a laptop for a few thousand dollars that would have cost millions a decade earlier. The green dots on this graph show</a:t>
            </a:r>
          </a:p>
        </p:txBody>
      </p:sp>
    </p:spTree>
    <p:extLst>
      <p:ext uri="{BB962C8B-B14F-4D97-AF65-F5344CB8AC3E}">
        <p14:creationId xmlns:p14="http://schemas.microsoft.com/office/powerpoint/2010/main" val="3846984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2CC373C-B61E-4758-ACEA-D763184D501A}" type="slidenum">
              <a:rPr lang="en-US">
                <a:solidFill>
                  <a:srgbClr val="000000"/>
                </a:solidFill>
              </a:rPr>
              <a:pPr/>
              <a:t>15</a:t>
            </a:fld>
            <a:endParaRPr lang="en-US">
              <a:solidFill>
                <a:srgbClr val="000000"/>
              </a:solidFill>
            </a:endParaRPr>
          </a:p>
        </p:txBody>
      </p:sp>
      <p:sp>
        <p:nvSpPr>
          <p:cNvPr id="266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A0D23533-26CC-4815-BD17-F6E6C581631D}" type="slidenum">
              <a:rPr lang="ar-SA" sz="1200">
                <a:solidFill>
                  <a:srgbClr val="0000FF"/>
                </a:solidFill>
                <a:latin typeface="Marlett" pitchFamily="2" charset="2"/>
              </a:rPr>
              <a:pPr algn="r" eaLnBrk="0" fontAlgn="base" hangingPunct="0">
                <a:spcBef>
                  <a:spcPct val="0"/>
                </a:spcBef>
                <a:spcAft>
                  <a:spcPct val="0"/>
                </a:spcAft>
              </a:pPr>
              <a:t>15</a:t>
            </a:fld>
            <a:endParaRPr lang="en-US" sz="1200">
              <a:solidFill>
                <a:srgbClr val="0000FF"/>
              </a:solidFill>
              <a:latin typeface="Marlett" pitchFamily="2" charset="2"/>
            </a:endParaRPr>
          </a:p>
        </p:txBody>
      </p:sp>
      <p:sp>
        <p:nvSpPr>
          <p:cNvPr id="26627" name="Rectangle 2"/>
          <p:cNvSpPr>
            <a:spLocks noGrp="1" noRot="1" noChangeAspect="1" noChangeArrowheads="1" noTextEdit="1"/>
          </p:cNvSpPr>
          <p:nvPr>
            <p:ph type="sldImg"/>
          </p:nvPr>
        </p:nvSpPr>
        <p:spPr>
          <a:xfrm>
            <a:off x="382588" y="685800"/>
            <a:ext cx="6096000" cy="3429000"/>
          </a:xfrm>
          <a:ln/>
        </p:spPr>
      </p:sp>
      <p:sp>
        <p:nvSpPr>
          <p:cNvPr id="26628" name="Rectangle 3"/>
          <p:cNvSpPr>
            <a:spLocks noGrp="1" noChangeArrowheads="1"/>
          </p:cNvSpPr>
          <p:nvPr>
            <p:ph type="body" idx="1"/>
          </p:nvPr>
        </p:nvSpPr>
        <p:spPr>
          <a:xfrm>
            <a:off x="914400" y="4343400"/>
            <a:ext cx="5029200" cy="4114800"/>
          </a:xfrm>
        </p:spPr>
        <p:txBody>
          <a:bodyPr lIns="91432" tIns="45716" rIns="91432" bIns="45716"/>
          <a:lstStyle/>
          <a:p>
            <a:r>
              <a:rPr lang="en-US"/>
              <a:t>This is because splitting the application up to utilize the cores is not simple, and coordination among the various code parts requires care.</a:t>
            </a:r>
          </a:p>
        </p:txBody>
      </p:sp>
    </p:spTree>
    <p:extLst>
      <p:ext uri="{BB962C8B-B14F-4D97-AF65-F5344CB8AC3E}">
        <p14:creationId xmlns:p14="http://schemas.microsoft.com/office/powerpoint/2010/main" val="312287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014BCBE-3E42-48BE-A05F-F2E1FDE9ED97}" type="slidenum">
              <a:rPr lang="en-US">
                <a:solidFill>
                  <a:srgbClr val="000000"/>
                </a:solidFill>
              </a:rPr>
              <a:pPr/>
              <a:t>16</a:t>
            </a:fld>
            <a:endParaRPr lang="en-US">
              <a:solidFill>
                <a:srgbClr val="000000"/>
              </a:solidFill>
            </a:endParaRPr>
          </a:p>
        </p:txBody>
      </p:sp>
      <p:sp>
        <p:nvSpPr>
          <p:cNvPr id="286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09C9E232-1E4C-4798-8FAB-73FCA14EE198}" type="slidenum">
              <a:rPr lang="ar-SA" sz="1200">
                <a:solidFill>
                  <a:srgbClr val="0000FF"/>
                </a:solidFill>
                <a:latin typeface="Marlett" pitchFamily="2" charset="2"/>
              </a:rPr>
              <a:pPr algn="r" eaLnBrk="0" fontAlgn="base" hangingPunct="0">
                <a:spcBef>
                  <a:spcPct val="0"/>
                </a:spcBef>
                <a:spcAft>
                  <a:spcPct val="0"/>
                </a:spcAft>
              </a:pPr>
              <a:t>16</a:t>
            </a:fld>
            <a:endParaRPr lang="en-US" sz="1200">
              <a:solidFill>
                <a:srgbClr val="0000FF"/>
              </a:solidFill>
              <a:latin typeface="Marlett" pitchFamily="2" charset="2"/>
            </a:endParaRPr>
          </a:p>
        </p:txBody>
      </p:sp>
      <p:sp>
        <p:nvSpPr>
          <p:cNvPr id="28675" name="Rectangle 2"/>
          <p:cNvSpPr>
            <a:spLocks noGrp="1" noRot="1" noChangeAspect="1" noChangeArrowheads="1" noTextEdit="1"/>
          </p:cNvSpPr>
          <p:nvPr>
            <p:ph type="sldImg"/>
          </p:nvPr>
        </p:nvSpPr>
        <p:spPr>
          <a:xfrm>
            <a:off x="382588" y="685800"/>
            <a:ext cx="6096000" cy="3429000"/>
          </a:xfrm>
          <a:ln/>
        </p:spPr>
      </p:sp>
      <p:sp>
        <p:nvSpPr>
          <p:cNvPr id="28676" name="Rectangle 3"/>
          <p:cNvSpPr>
            <a:spLocks noGrp="1" noChangeArrowheads="1"/>
          </p:cNvSpPr>
          <p:nvPr>
            <p:ph type="body" idx="1"/>
          </p:nvPr>
        </p:nvSpPr>
        <p:spPr>
          <a:xfrm>
            <a:off x="914400" y="4343400"/>
            <a:ext cx="5029200" cy="4114800"/>
          </a:xfrm>
        </p:spPr>
        <p:txBody>
          <a:bodyPr lIns="91432" tIns="45716" rIns="91432" bIns="45716"/>
          <a:lstStyle/>
          <a:p>
            <a:r>
              <a:rPr lang="en-US"/>
              <a:t>Here is our course overview. (at the end, we aim to give you a basic understanding of the issues, not to make you exerts) [[Lecturer can tell </a:t>
            </a:r>
          </a:p>
          <a:p>
            <a:r>
              <a:rPr lang="en-US"/>
              <a:t>Mongolian Expert on the Montain Joke]]. </a:t>
            </a:r>
          </a:p>
          <a:p>
            <a:endParaRPr lang="en-US"/>
          </a:p>
          <a:p>
            <a:r>
              <a:rPr lang="en-US"/>
              <a:t>In this course, we will study a variety of synchronization algorithms,</a:t>
            </a:r>
          </a:p>
          <a:p>
            <a:r>
              <a:rPr lang="en-US"/>
              <a:t>with an emphasis on informal reasoning about correctness.</a:t>
            </a:r>
          </a:p>
          <a:p>
            <a:r>
              <a:rPr lang="en-US"/>
              <a:t>Reasoning about multiprocessor programs is different in many ways from the more</a:t>
            </a:r>
          </a:p>
          <a:p>
            <a:r>
              <a:rPr lang="en-US"/>
              <a:t>familiar style of reasoning about sequential programs.</a:t>
            </a:r>
          </a:p>
          <a:p>
            <a:r>
              <a:rPr lang="en-US"/>
              <a:t>Sequential correctness is mostly concerned with safety properties,</a:t>
            </a:r>
          </a:p>
          <a:p>
            <a:r>
              <a:rPr lang="en-US"/>
              <a:t>that is, ensuing that a program transforms each before-state to the correct</a:t>
            </a:r>
          </a:p>
          <a:p>
            <a:r>
              <a:rPr lang="en-US"/>
              <a:t>after-state.</a:t>
            </a:r>
          </a:p>
          <a:p>
            <a:r>
              <a:rPr lang="en-US"/>
              <a:t>Naturally, concurrent correctness is also concerned with safety,</a:t>
            </a:r>
          </a:p>
          <a:p>
            <a:r>
              <a:rPr lang="en-US"/>
              <a:t>but the problem is much, much harder,</a:t>
            </a:r>
          </a:p>
          <a:p>
            <a:r>
              <a:rPr lang="en-US"/>
              <a:t>because safety must be ensured despite the vast number of ways steps of</a:t>
            </a:r>
          </a:p>
          <a:p>
            <a:r>
              <a:rPr lang="en-US"/>
              <a:t>concurrent threads can be be interleaved. </a:t>
            </a:r>
          </a:p>
          <a:p>
            <a:r>
              <a:rPr lang="en-US"/>
              <a:t>Equally important, concurrent correctness encompasses a variety of</a:t>
            </a:r>
          </a:p>
          <a:p>
            <a:r>
              <a:rPr lang="en-US"/>
              <a:t>\emph{liveness} properties that have no counterparts in the sequential world.</a:t>
            </a:r>
          </a:p>
          <a:p>
            <a:endParaRPr lang="en-US"/>
          </a:p>
          <a:p>
            <a:r>
              <a:rPr lang="en-US"/>
              <a:t>The second part of the book concerns performance.</a:t>
            </a:r>
          </a:p>
          <a:p>
            <a:r>
              <a:rPr lang="en-US"/>
              <a:t>Analyzing the performance of synchronization algorithms is also different</a:t>
            </a:r>
          </a:p>
          <a:p>
            <a:r>
              <a:rPr lang="en-US"/>
              <a:t>in flavor from analyzing the performance of sequential programs.</a:t>
            </a:r>
          </a:p>
          <a:p>
            <a:r>
              <a:rPr lang="en-US"/>
              <a:t>Sequential programming is based on a collection of well-established and</a:t>
            </a:r>
          </a:p>
          <a:p>
            <a:r>
              <a:rPr lang="en-US"/>
              <a:t>well-understood abstractions.</a:t>
            </a:r>
          </a:p>
          <a:p>
            <a:r>
              <a:rPr lang="en-US"/>
              <a:t>When you write a sequential program,</a:t>
            </a:r>
          </a:p>
          <a:p>
            <a:r>
              <a:rPr lang="en-US"/>
              <a:t>you usually do not need to be aware that underneath it all,</a:t>
            </a:r>
          </a:p>
          <a:p>
            <a:r>
              <a:rPr lang="en-US"/>
              <a:t>pages are being swapped from disk to memory,</a:t>
            </a:r>
          </a:p>
          <a:p>
            <a:r>
              <a:rPr lang="en-US"/>
              <a:t>and smaller units of memory are being moved in and out of a hierarchy of</a:t>
            </a:r>
          </a:p>
          <a:p>
            <a:r>
              <a:rPr lang="en-US"/>
              <a:t>processor caches.</a:t>
            </a:r>
          </a:p>
          <a:p>
            <a:r>
              <a:rPr lang="en-US"/>
              <a:t>This complex memory hierarchy is essentially invisible,</a:t>
            </a:r>
          </a:p>
          <a:p>
            <a:r>
              <a:rPr lang="en-US"/>
              <a:t>hiding behind a simple programming abstraction.</a:t>
            </a:r>
          </a:p>
          <a:p>
            <a:endParaRPr lang="en-US"/>
          </a:p>
          <a:p>
            <a:r>
              <a:rPr lang="en-US"/>
              <a:t>In the multiprocessor context, this abstraction breaks down,</a:t>
            </a:r>
          </a:p>
          <a:p>
            <a:r>
              <a:rPr lang="en-US"/>
              <a:t>at least from a performance perspective.</a:t>
            </a:r>
          </a:p>
          <a:p>
            <a:r>
              <a:rPr lang="en-US"/>
              <a:t>To achieve adequate performance,</a:t>
            </a:r>
          </a:p>
          <a:p>
            <a:r>
              <a:rPr lang="en-US"/>
              <a:t>the programmer must sometimes ``outwit'' the underlying memory system,</a:t>
            </a:r>
          </a:p>
          <a:p>
            <a:r>
              <a:rPr lang="en-US"/>
              <a:t>writing programs that would seem bizarre to someone unfamiliar with</a:t>
            </a:r>
          </a:p>
          <a:p>
            <a:r>
              <a:rPr lang="en-US"/>
              <a:t>multiprocessor architectures.</a:t>
            </a:r>
          </a:p>
          <a:p>
            <a:r>
              <a:rPr lang="en-US"/>
              <a:t>Someday, perhaps, concurrent architectures will provide the same degree of</a:t>
            </a:r>
          </a:p>
          <a:p>
            <a:r>
              <a:rPr lang="en-US"/>
              <a:t>efficient abstraction now provided by sequential architectures,</a:t>
            </a:r>
          </a:p>
          <a:p>
            <a:r>
              <a:rPr lang="en-US"/>
              <a:t>but in the meantime, programmers should beware.</a:t>
            </a:r>
          </a:p>
          <a:p>
            <a:endParaRPr lang="en-US"/>
          </a:p>
          <a:p>
            <a:r>
              <a:rPr lang="en-US"/>
              <a:t>We start then with fundamentals, trying to understand what is and is not computable before we try and write programs. This is similar to the process you have probably gone through with sequential computation of learning computability and complexity theory so that you will not try and solve unsolvable problems. There are many such computational pitfals when programming multiprocessors. </a:t>
            </a:r>
          </a:p>
          <a:p>
            <a:endParaRPr lang="en-US"/>
          </a:p>
          <a:p>
            <a:endParaRPr lang="en-US"/>
          </a:p>
        </p:txBody>
      </p:sp>
    </p:spTree>
    <p:extLst>
      <p:ext uri="{BB962C8B-B14F-4D97-AF65-F5344CB8AC3E}">
        <p14:creationId xmlns:p14="http://schemas.microsoft.com/office/powerpoint/2010/main" val="299582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CB4E58D-F338-4195-A6BA-8E424556C312}" type="slidenum">
              <a:rPr lang="en-US">
                <a:solidFill>
                  <a:srgbClr val="000000"/>
                </a:solidFill>
              </a:rPr>
              <a:pPr/>
              <a:t>17</a:t>
            </a:fld>
            <a:endParaRPr lang="en-US">
              <a:solidFill>
                <a:srgbClr val="000000"/>
              </a:solidFill>
            </a:endParaRPr>
          </a:p>
        </p:txBody>
      </p:sp>
      <p:sp>
        <p:nvSpPr>
          <p:cNvPr id="327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B8062E75-65F1-4D61-A2F4-BB83D032D200}" type="slidenum">
              <a:rPr lang="ar-SA" sz="1200">
                <a:solidFill>
                  <a:srgbClr val="0000FF"/>
                </a:solidFill>
                <a:latin typeface="Marlett" pitchFamily="2" charset="2"/>
              </a:rPr>
              <a:pPr algn="r" eaLnBrk="0" fontAlgn="base" hangingPunct="0">
                <a:spcBef>
                  <a:spcPct val="0"/>
                </a:spcBef>
                <a:spcAft>
                  <a:spcPct val="0"/>
                </a:spcAft>
              </a:pPr>
              <a:t>17</a:t>
            </a:fld>
            <a:endParaRPr lang="en-US" sz="1200">
              <a:solidFill>
                <a:srgbClr val="0000FF"/>
              </a:solidFill>
              <a:latin typeface="Marlett" pitchFamily="2" charset="2"/>
            </a:endParaRPr>
          </a:p>
        </p:txBody>
      </p:sp>
      <p:sp>
        <p:nvSpPr>
          <p:cNvPr id="32771" name="Rectangle 2"/>
          <p:cNvSpPr>
            <a:spLocks noGrp="1" noRot="1" noChangeAspect="1" noChangeArrowheads="1" noTextEdit="1"/>
          </p:cNvSpPr>
          <p:nvPr>
            <p:ph type="sldImg"/>
          </p:nvPr>
        </p:nvSpPr>
        <p:spPr>
          <a:xfrm>
            <a:off x="382588" y="685800"/>
            <a:ext cx="6096000" cy="3429000"/>
          </a:xfrm>
          <a:ln/>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3184432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03BB85-8A81-49C2-A261-41048A086931}" type="slidenum">
              <a:rPr lang="en-US">
                <a:solidFill>
                  <a:srgbClr val="000000"/>
                </a:solidFill>
              </a:rPr>
              <a:pPr/>
              <a:t>18</a:t>
            </a:fld>
            <a:endParaRPr lang="en-US">
              <a:solidFill>
                <a:srgbClr val="000000"/>
              </a:solidFill>
            </a:endParaRPr>
          </a:p>
        </p:txBody>
      </p:sp>
      <p:sp>
        <p:nvSpPr>
          <p:cNvPr id="348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3754BEAA-02A2-4876-9809-98AB4EB0A802}" type="slidenum">
              <a:rPr lang="ar-SA" sz="1200">
                <a:solidFill>
                  <a:srgbClr val="0000FF"/>
                </a:solidFill>
                <a:latin typeface="Marlett" pitchFamily="2" charset="2"/>
              </a:rPr>
              <a:pPr algn="r" eaLnBrk="0" fontAlgn="base" hangingPunct="0">
                <a:spcBef>
                  <a:spcPct val="0"/>
                </a:spcBef>
                <a:spcAft>
                  <a:spcPct val="0"/>
                </a:spcAft>
              </a:pPr>
              <a:t>18</a:t>
            </a:fld>
            <a:endParaRPr lang="en-US" sz="1200">
              <a:solidFill>
                <a:srgbClr val="0000FF"/>
              </a:solidFill>
              <a:latin typeface="Marlett" pitchFamily="2" charset="2"/>
            </a:endParaRPr>
          </a:p>
        </p:txBody>
      </p:sp>
      <p:sp>
        <p:nvSpPr>
          <p:cNvPr id="34819" name="Rectangle 2"/>
          <p:cNvSpPr>
            <a:spLocks noGrp="1" noRot="1" noChangeAspect="1" noChangeArrowheads="1" noTextEdit="1"/>
          </p:cNvSpPr>
          <p:nvPr>
            <p:ph type="sldImg"/>
          </p:nvPr>
        </p:nvSpPr>
        <p:spPr>
          <a:xfrm>
            <a:off x="382588" y="685800"/>
            <a:ext cx="6096000" cy="3429000"/>
          </a:xfrm>
          <a:ln/>
        </p:spPr>
      </p:sp>
      <p:sp>
        <p:nvSpPr>
          <p:cNvPr id="3482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726585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FEAC63B-B9B5-483F-A20B-4E67C4050CFA}" type="slidenum">
              <a:rPr lang="en-US">
                <a:solidFill>
                  <a:srgbClr val="000000"/>
                </a:solidFill>
              </a:rPr>
              <a:pPr/>
              <a:t>19</a:t>
            </a:fld>
            <a:endParaRPr lang="en-US">
              <a:solidFill>
                <a:srgbClr val="000000"/>
              </a:solidFill>
            </a:endParaRPr>
          </a:p>
        </p:txBody>
      </p:sp>
      <p:sp>
        <p:nvSpPr>
          <p:cNvPr id="368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7549BBFD-CE67-4707-A6F9-A7DA0C7722E8}" type="slidenum">
              <a:rPr lang="ar-SA" sz="1200">
                <a:solidFill>
                  <a:srgbClr val="0000FF"/>
                </a:solidFill>
                <a:latin typeface="Marlett" pitchFamily="2" charset="2"/>
              </a:rPr>
              <a:pPr algn="r" eaLnBrk="0" fontAlgn="base" hangingPunct="0">
                <a:spcBef>
                  <a:spcPct val="0"/>
                </a:spcBef>
                <a:spcAft>
                  <a:spcPct val="0"/>
                </a:spcAft>
              </a:pPr>
              <a:t>19</a:t>
            </a:fld>
            <a:endParaRPr lang="en-US" sz="1200">
              <a:solidFill>
                <a:srgbClr val="0000FF"/>
              </a:solidFill>
              <a:latin typeface="Marlett" pitchFamily="2" charset="2"/>
            </a:endParaRPr>
          </a:p>
        </p:txBody>
      </p:sp>
      <p:sp>
        <p:nvSpPr>
          <p:cNvPr id="36867" name="Rectangle 2"/>
          <p:cNvSpPr>
            <a:spLocks noGrp="1" noRot="1" noChangeAspect="1" noChangeArrowheads="1" noTextEdit="1"/>
          </p:cNvSpPr>
          <p:nvPr>
            <p:ph type="sldImg"/>
          </p:nvPr>
        </p:nvSpPr>
        <p:spPr>
          <a:xfrm>
            <a:off x="382588" y="685800"/>
            <a:ext cx="6096000" cy="3429000"/>
          </a:xfrm>
          <a:ln/>
        </p:spPr>
      </p:sp>
      <p:sp>
        <p:nvSpPr>
          <p:cNvPr id="368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3851745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CD18D0-3D7D-4598-B318-DDD3639EFE08}" type="slidenum">
              <a:rPr lang="en-US">
                <a:solidFill>
                  <a:srgbClr val="000000"/>
                </a:solidFill>
              </a:rPr>
              <a:pPr/>
              <a:t>26</a:t>
            </a:fld>
            <a:endParaRPr lang="en-US">
              <a:solidFill>
                <a:srgbClr val="000000"/>
              </a:solidFill>
            </a:endParaRPr>
          </a:p>
        </p:txBody>
      </p:sp>
      <p:sp>
        <p:nvSpPr>
          <p:cNvPr id="389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F9C308F7-FB2D-42D9-9222-4795855929B8}" type="slidenum">
              <a:rPr lang="ar-SA" sz="1200">
                <a:solidFill>
                  <a:srgbClr val="0000FF"/>
                </a:solidFill>
                <a:latin typeface="Marlett" pitchFamily="2" charset="2"/>
              </a:rPr>
              <a:pPr algn="r" eaLnBrk="0" fontAlgn="base" hangingPunct="0">
                <a:spcBef>
                  <a:spcPct val="0"/>
                </a:spcBef>
                <a:spcAft>
                  <a:spcPct val="0"/>
                </a:spcAft>
              </a:pPr>
              <a:t>26</a:t>
            </a:fld>
            <a:endParaRPr lang="en-US" sz="1200">
              <a:solidFill>
                <a:srgbClr val="0000FF"/>
              </a:solidFill>
              <a:latin typeface="Marlett" pitchFamily="2" charset="2"/>
            </a:endParaRPr>
          </a:p>
        </p:txBody>
      </p:sp>
      <p:sp>
        <p:nvSpPr>
          <p:cNvPr id="38915" name="Rectangle 2"/>
          <p:cNvSpPr>
            <a:spLocks noGrp="1" noRot="1" noChangeAspect="1" noChangeArrowheads="1" noTextEdit="1"/>
          </p:cNvSpPr>
          <p:nvPr>
            <p:ph type="sldImg"/>
          </p:nvPr>
        </p:nvSpPr>
        <p:spPr>
          <a:xfrm>
            <a:off x="382588" y="685800"/>
            <a:ext cx="6096000" cy="3429000"/>
          </a:xfrm>
          <a:ln/>
        </p:spPr>
      </p:sp>
      <p:sp>
        <p:nvSpPr>
          <p:cNvPr id="3891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17735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704166F-8AD7-4115-80D5-F81E8DD7139B}" type="slidenum">
              <a:rPr lang="en-US" altLang="zh-CN" sz="1200">
                <a:solidFill>
                  <a:srgbClr val="000000"/>
                </a:solidFill>
              </a:rPr>
              <a:pPr eaLnBrk="1" hangingPunct="1"/>
              <a:t>33</a:t>
            </a:fld>
            <a:endParaRPr lang="en-US" altLang="zh-CN" sz="1200">
              <a:solidFill>
                <a:srgbClr val="000000"/>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Contrast between a class with synchronization and a class without synchronization!! How many threads can call the methods at the same time on an instance?</a:t>
            </a:r>
          </a:p>
        </p:txBody>
      </p:sp>
    </p:spTree>
    <p:extLst>
      <p:ext uri="{BB962C8B-B14F-4D97-AF65-F5344CB8AC3E}">
        <p14:creationId xmlns:p14="http://schemas.microsoft.com/office/powerpoint/2010/main" val="159147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1601F09-AD76-46C3-B053-CBE18D0EA3B0}" type="slidenum">
              <a:rPr lang="en-US" altLang="zh-CN" sz="1200">
                <a:solidFill>
                  <a:srgbClr val="000000"/>
                </a:solidFill>
              </a:rPr>
              <a:pPr eaLnBrk="1" hangingPunct="1"/>
              <a:t>34</a:t>
            </a:fld>
            <a:endParaRPr lang="en-US" altLang="zh-CN" sz="120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Next time add Java Conditions into this in synchronization part</a:t>
            </a:r>
          </a:p>
          <a:p>
            <a:r>
              <a:rPr lang="en-US" altLang="zh-CN" smtClean="0">
                <a:latin typeface="Times New Roman" panose="02020603050405020304" pitchFamily="18" charset="0"/>
              </a:rPr>
              <a:t>http://java.sun.com/j2se/1.5.0/docs/api/java/util/concurrent/locks/Condition.html</a:t>
            </a:r>
          </a:p>
        </p:txBody>
      </p:sp>
    </p:spTree>
    <p:extLst>
      <p:ext uri="{BB962C8B-B14F-4D97-AF65-F5344CB8AC3E}">
        <p14:creationId xmlns:p14="http://schemas.microsoft.com/office/powerpoint/2010/main" val="3194957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body" idx="1"/>
          </p:nvPr>
        </p:nvSpPr>
        <p:spPr>
          <a:ln/>
        </p:spPr>
        <p:txBody>
          <a:bodyPr/>
          <a:lstStyle/>
          <a:p>
            <a:endParaRPr lang="zh-CN" altLang="zh-CN"/>
          </a:p>
        </p:txBody>
      </p:sp>
      <p:sp>
        <p:nvSpPr>
          <p:cNvPr id="18739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237463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a:ln/>
        </p:spPr>
        <p:txBody>
          <a:bodyPr/>
          <a:lstStyle/>
          <a:p>
            <a:endParaRPr lang="zh-CN" altLang="zh-CN"/>
          </a:p>
        </p:txBody>
      </p:sp>
      <p:sp>
        <p:nvSpPr>
          <p:cNvPr id="189443"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494922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F4A44F3-ACC6-43D4-B0DC-5E15CFF01F0D}" type="slidenum">
              <a:rPr lang="en-US">
                <a:solidFill>
                  <a:srgbClr val="000000"/>
                </a:solidFill>
              </a:rPr>
              <a:pPr/>
              <a:t>6</a:t>
            </a:fld>
            <a:endParaRPr lang="en-US">
              <a:solidFill>
                <a:srgbClr val="000000"/>
              </a:solidFill>
            </a:endParaRPr>
          </a:p>
        </p:txBody>
      </p:sp>
      <p:sp>
        <p:nvSpPr>
          <p:cNvPr id="102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09ADDF05-4173-45EF-B254-28875C9C38F7}" type="slidenum">
              <a:rPr lang="ar-SA" sz="1200">
                <a:solidFill>
                  <a:srgbClr val="0000FF"/>
                </a:solidFill>
                <a:latin typeface="Marlett" pitchFamily="2" charset="2"/>
              </a:rPr>
              <a:pPr algn="r" eaLnBrk="0" fontAlgn="base" hangingPunct="0">
                <a:spcBef>
                  <a:spcPct val="0"/>
                </a:spcBef>
                <a:spcAft>
                  <a:spcPct val="0"/>
                </a:spcAft>
              </a:pPr>
              <a:t>6</a:t>
            </a:fld>
            <a:endParaRPr lang="en-US" sz="1200">
              <a:solidFill>
                <a:srgbClr val="0000FF"/>
              </a:solidFill>
              <a:latin typeface="Marlett" pitchFamily="2" charset="2"/>
            </a:endParaRPr>
          </a:p>
        </p:txBody>
      </p:sp>
      <p:sp>
        <p:nvSpPr>
          <p:cNvPr id="10243" name="Rectangle 2"/>
          <p:cNvSpPr>
            <a:spLocks noGrp="1" noRot="1" noChangeAspect="1" noChangeArrowheads="1" noTextEdit="1"/>
          </p:cNvSpPr>
          <p:nvPr>
            <p:ph type="sldImg"/>
          </p:nvPr>
        </p:nvSpPr>
        <p:spPr>
          <a:xfrm>
            <a:off x="382588" y="685800"/>
            <a:ext cx="6096000" cy="3429000"/>
          </a:xfrm>
          <a:ln/>
        </p:spPr>
      </p:sp>
      <p:sp>
        <p:nvSpPr>
          <p:cNvPr id="10244" name="Rectangle 3"/>
          <p:cNvSpPr>
            <a:spLocks noGrp="1" noChangeArrowheads="1"/>
          </p:cNvSpPr>
          <p:nvPr>
            <p:ph type="body" idx="1"/>
          </p:nvPr>
        </p:nvSpPr>
        <p:spPr>
          <a:xfrm>
            <a:off x="915988" y="4343400"/>
            <a:ext cx="5026025" cy="4114800"/>
          </a:xfrm>
        </p:spPr>
        <p:txBody>
          <a:bodyPr lIns="91432" tIns="45716" rIns="91432" bIns="45716"/>
          <a:lstStyle/>
          <a:p>
            <a:r>
              <a:rPr lang="en-US"/>
              <a:t>Traditionally, we have had inexpensive single processor with an associated memory on a chip, which we call a uniprocessor. </a:t>
            </a:r>
          </a:p>
        </p:txBody>
      </p:sp>
    </p:spTree>
    <p:extLst>
      <p:ext uri="{BB962C8B-B14F-4D97-AF65-F5344CB8AC3E}">
        <p14:creationId xmlns:p14="http://schemas.microsoft.com/office/powerpoint/2010/main" val="3438310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3A6E4EF-CA4B-4842-BBC1-5B1DA29A783F}" type="slidenum">
              <a:rPr lang="en-US" altLang="zh-CN" sz="1200">
                <a:solidFill>
                  <a:srgbClr val="000000"/>
                </a:solidFill>
              </a:rPr>
              <a:pPr eaLnBrk="1" hangingPunct="1"/>
              <a:t>42</a:t>
            </a:fld>
            <a:endParaRPr lang="en-US" altLang="zh-CN" sz="1200">
              <a:solidFill>
                <a:srgbClr val="000000"/>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420666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7461690-A387-42D7-BE79-BA5ADF40BCBD}" type="slidenum">
              <a:rPr lang="en-US" altLang="zh-CN" sz="1200">
                <a:solidFill>
                  <a:srgbClr val="000000"/>
                </a:solidFill>
              </a:rPr>
              <a:pPr eaLnBrk="1" hangingPunct="1"/>
              <a:t>43</a:t>
            </a:fld>
            <a:endParaRPr lang="en-US" altLang="zh-CN" sz="1200">
              <a:solidFill>
                <a:srgbClr val="000000"/>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653087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Run on Mac OS X, 3/14/08</a:t>
            </a:r>
          </a:p>
          <a:p>
            <a:r>
              <a:rPr lang="en-US" altLang="zh-CN" smtClean="0">
                <a:latin typeface="Times New Roman" panose="02020603050405020304" pitchFamily="18" charset="0"/>
              </a:rPr>
              <a:t>Sometimes in multithreaded programs, you see parts of the output more interspersed than this.</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EEE3665-24C6-4FA0-BE26-0DDC934F8A1C}" type="slidenum">
              <a:rPr lang="en-US" altLang="zh-CN" sz="1200">
                <a:solidFill>
                  <a:srgbClr val="000000"/>
                </a:solidFill>
              </a:rPr>
              <a:pPr eaLnBrk="1" hangingPunct="1"/>
              <a:t>44</a:t>
            </a:fld>
            <a:endParaRPr lang="en-US" altLang="zh-CN" sz="1200">
              <a:solidFill>
                <a:srgbClr val="000000"/>
              </a:solidFill>
            </a:endParaRPr>
          </a:p>
        </p:txBody>
      </p:sp>
    </p:spTree>
    <p:extLst>
      <p:ext uri="{BB962C8B-B14F-4D97-AF65-F5344CB8AC3E}">
        <p14:creationId xmlns:p14="http://schemas.microsoft.com/office/powerpoint/2010/main" val="4218664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8E33E2-4194-4382-B7A9-6AF823890711}" type="slidenum">
              <a:rPr lang="en-US" altLang="zh-CN" sz="1200">
                <a:solidFill>
                  <a:srgbClr val="000000"/>
                </a:solidFill>
              </a:rPr>
              <a:pPr eaLnBrk="1" hangingPunct="1"/>
              <a:t>45</a:t>
            </a:fld>
            <a:endParaRPr lang="en-US" altLang="zh-CN" sz="1200">
              <a:solidFill>
                <a:srgbClr val="000000"/>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Have the students work this example.</a:t>
            </a:r>
          </a:p>
        </p:txBody>
      </p:sp>
    </p:spTree>
    <p:extLst>
      <p:ext uri="{BB962C8B-B14F-4D97-AF65-F5344CB8AC3E}">
        <p14:creationId xmlns:p14="http://schemas.microsoft.com/office/powerpoint/2010/main" val="196359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6E29A82-0ACC-4C12-90A8-D246C7C528BA}" type="slidenum">
              <a:rPr lang="en-US" altLang="zh-CN" sz="1200">
                <a:solidFill>
                  <a:srgbClr val="000000"/>
                </a:solidFill>
              </a:rPr>
              <a:pPr eaLnBrk="1" hangingPunct="1"/>
              <a:t>46</a:t>
            </a:fld>
            <a:endParaRPr lang="en-US" altLang="zh-CN" sz="1200">
              <a:solidFill>
                <a:srgbClr val="000000"/>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47905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See the variation in output. </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F53B342-D9E3-4AB4-B12D-10F1419D5376}" type="slidenum">
              <a:rPr lang="en-US" altLang="zh-CN" sz="1200">
                <a:solidFill>
                  <a:srgbClr val="000000"/>
                </a:solidFill>
              </a:rPr>
              <a:pPr eaLnBrk="1" hangingPunct="1"/>
              <a:t>47</a:t>
            </a:fld>
            <a:endParaRPr lang="en-US" altLang="zh-CN" sz="1200">
              <a:solidFill>
                <a:srgbClr val="000000"/>
              </a:solidFill>
            </a:endParaRPr>
          </a:p>
        </p:txBody>
      </p:sp>
    </p:spTree>
    <p:extLst>
      <p:ext uri="{BB962C8B-B14F-4D97-AF65-F5344CB8AC3E}">
        <p14:creationId xmlns:p14="http://schemas.microsoft.com/office/powerpoint/2010/main" val="2306076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97FAC11-724B-4A81-8FE7-019FE877139B}" type="slidenum">
              <a:rPr lang="en-US" altLang="zh-CN" sz="1200">
                <a:solidFill>
                  <a:srgbClr val="000000"/>
                </a:solidFill>
              </a:rPr>
              <a:pPr eaLnBrk="1" hangingPunct="1"/>
              <a:t>50</a:t>
            </a:fld>
            <a:endParaRPr lang="en-US" altLang="zh-CN" sz="1200">
              <a:solidFill>
                <a:srgbClr val="000000"/>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Run on Mac OS X, 3/14/08</a:t>
            </a:r>
          </a:p>
          <a:p>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661889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2074492-F766-447D-B651-CB9FA3B6D522}" type="slidenum">
              <a:rPr lang="en-US" altLang="zh-CN" sz="1200">
                <a:solidFill>
                  <a:srgbClr val="000000"/>
                </a:solidFill>
              </a:rPr>
              <a:pPr eaLnBrk="1" hangingPunct="1"/>
              <a:t>51</a:t>
            </a:fld>
            <a:endParaRPr lang="en-US" altLang="zh-CN" sz="1200">
              <a:solidFill>
                <a:srgbClr val="000000"/>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final on a method indicates it can’t be overridden</a:t>
            </a:r>
          </a:p>
        </p:txBody>
      </p:sp>
    </p:spTree>
    <p:extLst>
      <p:ext uri="{BB962C8B-B14F-4D97-AF65-F5344CB8AC3E}">
        <p14:creationId xmlns:p14="http://schemas.microsoft.com/office/powerpoint/2010/main" val="3791647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B5E8877-CD6C-4D06-A1CC-9BED365C2713}" type="slidenum">
              <a:rPr lang="en-US" altLang="zh-CN" sz="1200">
                <a:solidFill>
                  <a:srgbClr val="000000"/>
                </a:solidFill>
              </a:rPr>
              <a:pPr eaLnBrk="1" hangingPunct="1"/>
              <a:t>52</a:t>
            </a:fld>
            <a:endParaRPr lang="en-US" altLang="zh-CN" sz="1200">
              <a:solidFill>
                <a:srgbClr val="000000"/>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76037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Of course, part of this depends on how we define “consistent state”.</a:t>
            </a: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FD22F11-41FF-40C7-A958-C5944CB71004}" type="slidenum">
              <a:rPr lang="en-US" altLang="zh-CN" sz="1200">
                <a:solidFill>
                  <a:srgbClr val="000000"/>
                </a:solidFill>
              </a:rPr>
              <a:pPr eaLnBrk="1" hangingPunct="1"/>
              <a:t>56</a:t>
            </a:fld>
            <a:endParaRPr lang="en-US" altLang="zh-CN" sz="1200">
              <a:solidFill>
                <a:srgbClr val="000000"/>
              </a:solidFill>
            </a:endParaRPr>
          </a:p>
        </p:txBody>
      </p:sp>
    </p:spTree>
    <p:extLst>
      <p:ext uri="{BB962C8B-B14F-4D97-AF65-F5344CB8AC3E}">
        <p14:creationId xmlns:p14="http://schemas.microsoft.com/office/powerpoint/2010/main" val="73025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0AF0A50-D1D2-4259-A5EB-194D8B5ED85D}" type="slidenum">
              <a:rPr lang="en-US">
                <a:solidFill>
                  <a:srgbClr val="000000"/>
                </a:solidFill>
              </a:rPr>
              <a:pPr/>
              <a:t>7</a:t>
            </a:fld>
            <a:endParaRPr lang="en-US">
              <a:solidFill>
                <a:srgbClr val="000000"/>
              </a:solidFill>
            </a:endParaRPr>
          </a:p>
        </p:txBody>
      </p:sp>
      <p:sp>
        <p:nvSpPr>
          <p:cNvPr id="122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13B69649-7898-4BEC-8BB9-DA186164DB6A}" type="slidenum">
              <a:rPr lang="ar-SA" sz="1200">
                <a:solidFill>
                  <a:srgbClr val="0000FF"/>
                </a:solidFill>
                <a:latin typeface="Marlett" pitchFamily="2" charset="2"/>
              </a:rPr>
              <a:pPr algn="r" eaLnBrk="0" fontAlgn="base" hangingPunct="0">
                <a:spcBef>
                  <a:spcPct val="0"/>
                </a:spcBef>
                <a:spcAft>
                  <a:spcPct val="0"/>
                </a:spcAft>
              </a:pPr>
              <a:t>7</a:t>
            </a:fld>
            <a:endParaRPr lang="en-US" sz="1200">
              <a:solidFill>
                <a:srgbClr val="0000FF"/>
              </a:solidFill>
              <a:latin typeface="Marlett" pitchFamily="2" charset="2"/>
            </a:endParaRPr>
          </a:p>
        </p:txBody>
      </p:sp>
      <p:sp>
        <p:nvSpPr>
          <p:cNvPr id="12291" name="Rectangle 2"/>
          <p:cNvSpPr>
            <a:spLocks noGrp="1" noRot="1" noChangeAspect="1" noChangeArrowheads="1" noTextEdit="1"/>
          </p:cNvSpPr>
          <p:nvPr>
            <p:ph type="sldImg"/>
          </p:nvPr>
        </p:nvSpPr>
        <p:spPr>
          <a:xfrm>
            <a:off x="382588" y="685800"/>
            <a:ext cx="6096000" cy="3429000"/>
          </a:xfrm>
          <a:ln/>
        </p:spPr>
      </p:sp>
      <p:sp>
        <p:nvSpPr>
          <p:cNvPr id="12292" name="Rectangle 3"/>
          <p:cNvSpPr>
            <a:spLocks noGrp="1" noChangeArrowheads="1"/>
          </p:cNvSpPr>
          <p:nvPr>
            <p:ph type="body" idx="1"/>
          </p:nvPr>
        </p:nvSpPr>
        <p:spPr>
          <a:xfrm>
            <a:off x="915988" y="4343400"/>
            <a:ext cx="5026025" cy="4114800"/>
          </a:xfrm>
        </p:spPr>
        <p:txBody>
          <a:bodyPr lIns="91432" tIns="45716" rIns="91432" bIns="45716"/>
          <a:lstStyle/>
          <a:p>
            <a:r>
              <a:rPr lang="en-US"/>
              <a:t>And we had expensive multiprocessor chips in the enterprise, that is, in server farms, high performance computing centers and so on. The </a:t>
            </a:r>
          </a:p>
          <a:p>
            <a:r>
              <a:rPr lang="en-US"/>
              <a:t>Shared memory multiprocessor (SMP) consists of multiple CPUs connected by a bus or interconnect network to a shared memory. </a:t>
            </a:r>
          </a:p>
        </p:txBody>
      </p:sp>
    </p:spTree>
    <p:extLst>
      <p:ext uri="{BB962C8B-B14F-4D97-AF65-F5344CB8AC3E}">
        <p14:creationId xmlns:p14="http://schemas.microsoft.com/office/powerpoint/2010/main" val="3252817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BFE5346-F87A-4F5A-89B9-14C597836062}" type="slidenum">
              <a:rPr lang="en-US" altLang="zh-CN" sz="1200">
                <a:solidFill>
                  <a:srgbClr val="000000"/>
                </a:solidFill>
              </a:rPr>
              <a:pPr eaLnBrk="1" hangingPunct="1"/>
              <a:t>58</a:t>
            </a:fld>
            <a:endParaRPr lang="en-US" altLang="zh-CN" sz="1200">
              <a:solidFill>
                <a:srgbClr val="000000"/>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58477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2C5BC42-C72D-4EFE-AE5D-9D4BFD6461F0}" type="slidenum">
              <a:rPr lang="en-US">
                <a:solidFill>
                  <a:srgbClr val="000000"/>
                </a:solidFill>
              </a:rPr>
              <a:pPr/>
              <a:t>8</a:t>
            </a:fld>
            <a:endParaRPr lang="en-US">
              <a:solidFill>
                <a:srgbClr val="000000"/>
              </a:solidFill>
            </a:endParaRPr>
          </a:p>
        </p:txBody>
      </p:sp>
      <p:sp>
        <p:nvSpPr>
          <p:cNvPr id="143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97DE201F-87C3-4A5C-9FF5-D3C2452727FC}" type="slidenum">
              <a:rPr lang="ar-SA" sz="1200">
                <a:solidFill>
                  <a:srgbClr val="0000FF"/>
                </a:solidFill>
                <a:latin typeface="Marlett" pitchFamily="2" charset="2"/>
              </a:rPr>
              <a:pPr algn="r" eaLnBrk="0" fontAlgn="base" hangingPunct="0">
                <a:spcBef>
                  <a:spcPct val="0"/>
                </a:spcBef>
                <a:spcAft>
                  <a:spcPct val="0"/>
                </a:spcAft>
              </a:pPr>
              <a:t>8</a:t>
            </a:fld>
            <a:endParaRPr lang="en-US" sz="1200">
              <a:solidFill>
                <a:srgbClr val="0000FF"/>
              </a:solidFill>
              <a:latin typeface="Marlett" pitchFamily="2" charset="2"/>
            </a:endParaRPr>
          </a:p>
        </p:txBody>
      </p:sp>
      <p:sp>
        <p:nvSpPr>
          <p:cNvPr id="14339" name="Rectangle 2"/>
          <p:cNvSpPr>
            <a:spLocks noGrp="1" noRot="1" noChangeAspect="1" noChangeArrowheads="1" noTextEdit="1"/>
          </p:cNvSpPr>
          <p:nvPr>
            <p:ph type="sldImg"/>
          </p:nvPr>
        </p:nvSpPr>
        <p:spPr>
          <a:xfrm>
            <a:off x="382588" y="685800"/>
            <a:ext cx="6096000" cy="3429000"/>
          </a:xfrm>
          <a:ln/>
        </p:spPr>
      </p:sp>
      <p:sp>
        <p:nvSpPr>
          <p:cNvPr id="14340" name="Rectangle 3"/>
          <p:cNvSpPr>
            <a:spLocks noGrp="1" noChangeArrowheads="1"/>
          </p:cNvSpPr>
          <p:nvPr>
            <p:ph type="body" idx="1"/>
          </p:nvPr>
        </p:nvSpPr>
        <p:spPr>
          <a:xfrm>
            <a:off x="915988" y="4343400"/>
            <a:ext cx="5026025" cy="4114800"/>
          </a:xfrm>
        </p:spPr>
        <p:txBody>
          <a:bodyPr lIns="91432" tIns="45716" rIns="91432" bIns="45716"/>
          <a:lstStyle/>
          <a:p>
            <a:r>
              <a:rPr lang="en-US" dirty="0"/>
              <a:t>The revolution we are going through is that the desktop is now becoming a multiprocessor also. We call this type of processor a system-on-a-chip or a multicore machine or a chip multiprocessor (CMP). The chip you see here is the Sun T2000 Niagara CMP that has 8 cores and shared cache and memory. We will learn about the Niagara in more detail later. It is the machine you will be using for your homework assignments. </a:t>
            </a:r>
          </a:p>
        </p:txBody>
      </p:sp>
    </p:spTree>
    <p:extLst>
      <p:ext uri="{BB962C8B-B14F-4D97-AF65-F5344CB8AC3E}">
        <p14:creationId xmlns:p14="http://schemas.microsoft.com/office/powerpoint/2010/main" val="3701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2F78954-7A3C-4090-8961-3077FD4A33CE}" type="slidenum">
              <a:rPr lang="en-US">
                <a:solidFill>
                  <a:srgbClr val="000000"/>
                </a:solidFill>
              </a:rPr>
              <a:pPr/>
              <a:t>9</a:t>
            </a:fld>
            <a:endParaRPr lang="en-US">
              <a:solidFill>
                <a:srgbClr val="000000"/>
              </a:solidFill>
            </a:endParaRPr>
          </a:p>
        </p:txBody>
      </p:sp>
      <p:sp>
        <p:nvSpPr>
          <p:cNvPr id="163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3A39D144-0C5F-494D-82AE-FB5BECAC2777}" type="slidenum">
              <a:rPr lang="ar-SA" sz="1200">
                <a:solidFill>
                  <a:srgbClr val="0000FF"/>
                </a:solidFill>
                <a:latin typeface="Times New Roman" pitchFamily="18" charset="0"/>
                <a:ea typeface="Times New Roman (Hebrew)"/>
              </a:rPr>
              <a:pPr algn="r" eaLnBrk="0" fontAlgn="base" hangingPunct="0">
                <a:spcBef>
                  <a:spcPct val="0"/>
                </a:spcBef>
                <a:spcAft>
                  <a:spcPct val="0"/>
                </a:spcAft>
              </a:pPr>
              <a:t>9</a:t>
            </a:fld>
            <a:endParaRPr lang="en-US" sz="1200">
              <a:solidFill>
                <a:srgbClr val="0000FF"/>
              </a:solidFill>
              <a:latin typeface="Times New Roman" pitchFamily="18" charset="0"/>
              <a:ea typeface="Times New Roman (Hebrew)"/>
              <a:cs typeface="Arial" pitchFamily="34" charset="0"/>
            </a:endParaRPr>
          </a:p>
        </p:txBody>
      </p:sp>
      <p:sp>
        <p:nvSpPr>
          <p:cNvPr id="16387" name="Rectangle 2"/>
          <p:cNvSpPr>
            <a:spLocks noGrp="1" noRot="1" noChangeAspect="1" noChangeArrowheads="1" noTextEdit="1"/>
          </p:cNvSpPr>
          <p:nvPr>
            <p:ph type="sldImg"/>
          </p:nvPr>
        </p:nvSpPr>
        <p:spPr>
          <a:xfrm>
            <a:off x="382588" y="685800"/>
            <a:ext cx="6096000" cy="3429000"/>
          </a:xfrm>
          <a:ln/>
        </p:spPr>
      </p:sp>
      <p:sp>
        <p:nvSpPr>
          <p:cNvPr id="16388" name="Rectangle 3"/>
          <p:cNvSpPr>
            <a:spLocks noGrp="1" noChangeArrowheads="1"/>
          </p:cNvSpPr>
          <p:nvPr>
            <p:ph type="body" idx="1"/>
          </p:nvPr>
        </p:nvSpPr>
        <p:spPr>
          <a:xfrm>
            <a:off x="915988" y="4341813"/>
            <a:ext cx="5026025" cy="4117975"/>
          </a:xfrm>
        </p:spPr>
        <p:txBody>
          <a:bodyPr lIns="91432" tIns="45716" rIns="91432" bIns="45716"/>
          <a:lstStyle/>
          <a:p>
            <a:r>
              <a:rPr lang="en-US">
                <a:latin typeface="Times New Roman" pitchFamily="18" charset="0"/>
              </a:rPr>
              <a:t>In 1994, Intel made a quiet announcement that is going to have profound consequences for everyone who uses computers. The long-term importance of this news is only slowly being appreciated. Essentially, Intel stated that they have given up trying to make the Pentium processor, their flagship product run faster. They didn’t actually say why, but the word on the street is that they overheat. This is a substantial change from the way the field has worked from the very beginning.</a:t>
            </a:r>
          </a:p>
        </p:txBody>
      </p:sp>
    </p:spTree>
    <p:extLst>
      <p:ext uri="{BB962C8B-B14F-4D97-AF65-F5344CB8AC3E}">
        <p14:creationId xmlns:p14="http://schemas.microsoft.com/office/powerpoint/2010/main" val="76711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B7DB6A4-1D31-4421-B137-783CAA47B046}" type="slidenum">
              <a:rPr lang="en-US">
                <a:solidFill>
                  <a:srgbClr val="000000"/>
                </a:solidFill>
              </a:rPr>
              <a:pPr/>
              <a:t>10</a:t>
            </a:fld>
            <a:endParaRPr lang="en-US">
              <a:solidFill>
                <a:srgbClr val="000000"/>
              </a:solidFill>
            </a:endParaRPr>
          </a:p>
        </p:txBody>
      </p:sp>
      <p:sp>
        <p:nvSpPr>
          <p:cNvPr id="18434" name="Slide Image Placeholder 1"/>
          <p:cNvSpPr>
            <a:spLocks noGrp="1" noRot="1" noChangeAspect="1" noTextEdit="1"/>
          </p:cNvSpPr>
          <p:nvPr>
            <p:ph type="sldImg"/>
          </p:nvPr>
        </p:nvSpPr>
        <p:spPr>
          <a:xfrm>
            <a:off x="382588" y="685800"/>
            <a:ext cx="6096000" cy="3429000"/>
          </a:xfrm>
          <a:ln/>
        </p:spPr>
      </p:sp>
      <p:sp>
        <p:nvSpPr>
          <p:cNvPr id="18435" name="Notes Placeholder 2"/>
          <p:cNvSpPr>
            <a:spLocks noGrp="1"/>
          </p:cNvSpPr>
          <p:nvPr>
            <p:ph type="body" idx="1"/>
          </p:nvPr>
        </p:nvSpPr>
        <p:spPr>
          <a:xfrm>
            <a:off x="914400" y="4343400"/>
            <a:ext cx="5029200" cy="4114800"/>
          </a:xfrm>
        </p:spPr>
        <p:txBody>
          <a:bodyPr lIns="91432" tIns="45716" rIns="91432" bIns="45716"/>
          <a:lstStyle/>
          <a:p>
            <a:r>
              <a:rPr lang="en-US" dirty="0"/>
              <a:t>Cause he doesn’t have to write the software…</a:t>
            </a:r>
          </a:p>
        </p:txBody>
      </p:sp>
      <p:sp>
        <p:nvSpPr>
          <p:cNvPr id="18436"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B6A7B3D0-77E0-4EF8-B223-16BD7A1F864B}" type="slidenum">
              <a:rPr lang="ar-SA" sz="1200">
                <a:solidFill>
                  <a:srgbClr val="0000FF"/>
                </a:solidFill>
                <a:latin typeface="Marlett" pitchFamily="2" charset="2"/>
              </a:rPr>
              <a:pPr algn="r" eaLnBrk="0" fontAlgn="base" hangingPunct="0">
                <a:spcBef>
                  <a:spcPct val="0"/>
                </a:spcBef>
                <a:spcAft>
                  <a:spcPct val="0"/>
                </a:spcAft>
              </a:pPr>
              <a:t>10</a:t>
            </a:fld>
            <a:endParaRPr lang="en-US" sz="1200">
              <a:solidFill>
                <a:srgbClr val="0000FF"/>
              </a:solidFill>
              <a:latin typeface="Marlett" pitchFamily="2" charset="2"/>
            </a:endParaRPr>
          </a:p>
        </p:txBody>
      </p:sp>
    </p:spTree>
    <p:extLst>
      <p:ext uri="{BB962C8B-B14F-4D97-AF65-F5344CB8AC3E}">
        <p14:creationId xmlns:p14="http://schemas.microsoft.com/office/powerpoint/2010/main" val="59457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3175559-B5F4-455C-A997-C569B13D5618}" type="slidenum">
              <a:rPr lang="en-US">
                <a:solidFill>
                  <a:srgbClr val="000000"/>
                </a:solidFill>
              </a:rPr>
              <a:pPr/>
              <a:t>11</a:t>
            </a:fld>
            <a:endParaRPr lang="en-US">
              <a:solidFill>
                <a:srgbClr val="000000"/>
              </a:solidFill>
            </a:endParaRPr>
          </a:p>
        </p:txBody>
      </p:sp>
      <p:sp>
        <p:nvSpPr>
          <p:cNvPr id="204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9A57BE3C-CC7B-4D1C-9CE3-91F62B25C638}" type="slidenum">
              <a:rPr lang="ar-SA" sz="1200">
                <a:solidFill>
                  <a:srgbClr val="0000FF"/>
                </a:solidFill>
                <a:latin typeface="Marlett" pitchFamily="2" charset="2"/>
              </a:rPr>
              <a:pPr algn="r" eaLnBrk="0" fontAlgn="base" hangingPunct="0">
                <a:spcBef>
                  <a:spcPct val="0"/>
                </a:spcBef>
                <a:spcAft>
                  <a:spcPct val="0"/>
                </a:spcAft>
              </a:pPr>
              <a:t>11</a:t>
            </a:fld>
            <a:endParaRPr lang="en-US" sz="1200">
              <a:solidFill>
                <a:srgbClr val="0000FF"/>
              </a:solidFill>
              <a:latin typeface="Marlett" pitchFamily="2" charset="2"/>
            </a:endParaRPr>
          </a:p>
        </p:txBody>
      </p:sp>
      <p:sp>
        <p:nvSpPr>
          <p:cNvPr id="20483" name="Rectangle 2"/>
          <p:cNvSpPr>
            <a:spLocks noGrp="1" noRot="1" noChangeAspect="1" noChangeArrowheads="1" noTextEdit="1"/>
          </p:cNvSpPr>
          <p:nvPr>
            <p:ph type="sldImg"/>
          </p:nvPr>
        </p:nvSpPr>
        <p:spPr>
          <a:xfrm>
            <a:off x="382588" y="685800"/>
            <a:ext cx="6096000" cy="3429000"/>
          </a:xfrm>
          <a:ln/>
        </p:spPr>
      </p:sp>
      <p:sp>
        <p:nvSpPr>
          <p:cNvPr id="20484" name="Rectangle 3"/>
          <p:cNvSpPr>
            <a:spLocks noGrp="1" noChangeArrowheads="1"/>
          </p:cNvSpPr>
          <p:nvPr>
            <p:ph type="body" idx="1"/>
          </p:nvPr>
        </p:nvSpPr>
        <p:spPr>
          <a:xfrm>
            <a:off x="915988" y="4343400"/>
            <a:ext cx="5026025" cy="4114800"/>
          </a:xfrm>
        </p:spPr>
        <p:txBody>
          <a:bodyPr lIns="91432" tIns="45716" rIns="91432" bIns="45716"/>
          <a:lstStyle/>
          <a:p>
            <a:r>
              <a:rPr lang="en-US"/>
              <a:t>Why do you care? Because the way you wrote software until now will disappear in the next few years. The free ride where you write software once and trust Intel, Sun, IBM, and AMD to make it faster is no longer valid. </a:t>
            </a:r>
          </a:p>
        </p:txBody>
      </p:sp>
    </p:spTree>
    <p:extLst>
      <p:ext uri="{BB962C8B-B14F-4D97-AF65-F5344CB8AC3E}">
        <p14:creationId xmlns:p14="http://schemas.microsoft.com/office/powerpoint/2010/main" val="154712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73677D5-6900-4771-95C3-4A537DB2FE79}" type="slidenum">
              <a:rPr lang="en-US">
                <a:solidFill>
                  <a:srgbClr val="000000"/>
                </a:solidFill>
              </a:rPr>
              <a:pPr/>
              <a:t>13</a:t>
            </a:fld>
            <a:endParaRPr lang="en-US">
              <a:solidFill>
                <a:srgbClr val="000000"/>
              </a:solidFill>
            </a:endParaRPr>
          </a:p>
        </p:txBody>
      </p:sp>
      <p:sp>
        <p:nvSpPr>
          <p:cNvPr id="225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69EEF91A-CD52-4990-9030-2C30AAF7D351}" type="slidenum">
              <a:rPr lang="ar-SA" sz="1200">
                <a:solidFill>
                  <a:srgbClr val="0000FF"/>
                </a:solidFill>
                <a:latin typeface="Marlett" pitchFamily="2" charset="2"/>
              </a:rPr>
              <a:pPr algn="r" eaLnBrk="0" fontAlgn="base" hangingPunct="0">
                <a:spcBef>
                  <a:spcPct val="0"/>
                </a:spcBef>
                <a:spcAft>
                  <a:spcPct val="0"/>
                </a:spcAft>
              </a:pPr>
              <a:t>13</a:t>
            </a:fld>
            <a:endParaRPr lang="en-US" sz="1200">
              <a:solidFill>
                <a:srgbClr val="0000FF"/>
              </a:solidFill>
              <a:latin typeface="Marlett" pitchFamily="2" charset="2"/>
            </a:endParaRPr>
          </a:p>
        </p:txBody>
      </p:sp>
      <p:sp>
        <p:nvSpPr>
          <p:cNvPr id="22531" name="Rectangle 2"/>
          <p:cNvSpPr>
            <a:spLocks noGrp="1" noRot="1" noChangeAspect="1" noChangeArrowheads="1" noTextEdit="1"/>
          </p:cNvSpPr>
          <p:nvPr>
            <p:ph type="sldImg"/>
          </p:nvPr>
        </p:nvSpPr>
        <p:spPr>
          <a:xfrm>
            <a:off x="382588" y="685800"/>
            <a:ext cx="6096000" cy="3429000"/>
          </a:xfrm>
          <a:ln/>
        </p:spPr>
      </p:sp>
      <p:sp>
        <p:nvSpPr>
          <p:cNvPr id="22532" name="Rectangle 3"/>
          <p:cNvSpPr>
            <a:spLocks noGrp="1" noChangeArrowheads="1"/>
          </p:cNvSpPr>
          <p:nvPr>
            <p:ph type="body" idx="1"/>
          </p:nvPr>
        </p:nvSpPr>
        <p:spPr>
          <a:xfrm>
            <a:off x="914400" y="4343400"/>
            <a:ext cx="5029200" cy="4114800"/>
          </a:xfrm>
        </p:spPr>
        <p:txBody>
          <a:bodyPr lIns="91432" tIns="45716" rIns="91432" bIns="45716"/>
          <a:lstStyle/>
          <a:p>
            <a:r>
              <a:rPr lang="en-US"/>
              <a:t>Recall the traditional scaling process for software: write it once, trust Intel to make the CPU faster to improve performance. </a:t>
            </a:r>
          </a:p>
        </p:txBody>
      </p:sp>
    </p:spTree>
    <p:extLst>
      <p:ext uri="{BB962C8B-B14F-4D97-AF65-F5344CB8AC3E}">
        <p14:creationId xmlns:p14="http://schemas.microsoft.com/office/powerpoint/2010/main" val="7955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6A707F6-055C-4484-AEF7-C4F348BA1BE9}" type="slidenum">
              <a:rPr lang="en-US">
                <a:solidFill>
                  <a:srgbClr val="000000"/>
                </a:solidFill>
              </a:rPr>
              <a:pPr/>
              <a:t>14</a:t>
            </a:fld>
            <a:endParaRPr lang="en-US">
              <a:solidFill>
                <a:srgbClr val="000000"/>
              </a:solidFill>
            </a:endParaRPr>
          </a:p>
        </p:txBody>
      </p:sp>
      <p:sp>
        <p:nvSpPr>
          <p:cNvPr id="245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fontAlgn="base" hangingPunct="0">
              <a:spcBef>
                <a:spcPct val="0"/>
              </a:spcBef>
              <a:spcAft>
                <a:spcPct val="0"/>
              </a:spcAft>
            </a:pPr>
            <a:fld id="{80065ACB-BF85-4B1F-9A3C-3B8C8495FE32}" type="slidenum">
              <a:rPr lang="ar-SA" sz="1200">
                <a:solidFill>
                  <a:srgbClr val="0000FF"/>
                </a:solidFill>
                <a:latin typeface="Marlett" pitchFamily="2" charset="2"/>
              </a:rPr>
              <a:pPr algn="r" eaLnBrk="0" fontAlgn="base" hangingPunct="0">
                <a:spcBef>
                  <a:spcPct val="0"/>
                </a:spcBef>
                <a:spcAft>
                  <a:spcPct val="0"/>
                </a:spcAft>
              </a:pPr>
              <a:t>14</a:t>
            </a:fld>
            <a:endParaRPr lang="en-US" sz="1200">
              <a:solidFill>
                <a:srgbClr val="0000FF"/>
              </a:solidFill>
              <a:latin typeface="Marlett" pitchFamily="2" charset="2"/>
            </a:endParaRPr>
          </a:p>
        </p:txBody>
      </p:sp>
      <p:sp>
        <p:nvSpPr>
          <p:cNvPr id="24579" name="Rectangle 2"/>
          <p:cNvSpPr>
            <a:spLocks noGrp="1" noRot="1" noChangeAspect="1" noChangeArrowheads="1" noTextEdit="1"/>
          </p:cNvSpPr>
          <p:nvPr>
            <p:ph type="sldImg"/>
          </p:nvPr>
        </p:nvSpPr>
        <p:spPr>
          <a:xfrm>
            <a:off x="382588" y="685800"/>
            <a:ext cx="6096000" cy="3429000"/>
          </a:xfrm>
          <a:ln/>
        </p:spPr>
      </p:sp>
      <p:sp>
        <p:nvSpPr>
          <p:cNvPr id="24580" name="Rectangle 3"/>
          <p:cNvSpPr>
            <a:spLocks noGrp="1" noChangeArrowheads="1"/>
          </p:cNvSpPr>
          <p:nvPr>
            <p:ph type="body" idx="1"/>
          </p:nvPr>
        </p:nvSpPr>
        <p:spPr>
          <a:xfrm>
            <a:off x="914400" y="4343400"/>
            <a:ext cx="5029200" cy="4114800"/>
          </a:xfrm>
        </p:spPr>
        <p:txBody>
          <a:bodyPr lIns="91432" tIns="45716" rIns="91432" bIns="45716"/>
          <a:lstStyle/>
          <a:p>
            <a:r>
              <a:rPr lang="en-US"/>
              <a:t>With multicores, we will have to parallelize the code to make software faster, and we cannot do this automatically (except in a limited way on the level of individual instructions). </a:t>
            </a:r>
          </a:p>
        </p:txBody>
      </p:sp>
    </p:spTree>
    <p:extLst>
      <p:ext uri="{BB962C8B-B14F-4D97-AF65-F5344CB8AC3E}">
        <p14:creationId xmlns:p14="http://schemas.microsoft.com/office/powerpoint/2010/main" val="245647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102028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34664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3075822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5" name="Slide Number Placeholder 4"/>
          <p:cNvSpPr>
            <a:spLocks noGrp="1"/>
          </p:cNvSpPr>
          <p:nvPr>
            <p:ph type="sldNum" sz="quarter" idx="11"/>
          </p:nvPr>
        </p:nvSpPr>
        <p:spPr/>
        <p:txBody>
          <a:bodyPr/>
          <a:lstStyle>
            <a:lvl1pPr>
              <a:defRPr/>
            </a:lvl1pPr>
          </a:lstStyle>
          <a:p>
            <a:fld id="{32A97D6A-C2B3-4F96-8144-3FF7F26FF97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1846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5" name="Slide Number Placeholder 4"/>
          <p:cNvSpPr>
            <a:spLocks noGrp="1"/>
          </p:cNvSpPr>
          <p:nvPr>
            <p:ph type="sldNum" sz="quarter" idx="11"/>
          </p:nvPr>
        </p:nvSpPr>
        <p:spPr/>
        <p:txBody>
          <a:bodyPr/>
          <a:lstStyle>
            <a:lvl1pPr>
              <a:defRPr/>
            </a:lvl1pPr>
          </a:lstStyle>
          <a:p>
            <a:fld id="{1EA8ECF1-605C-4D40-BE81-89E3764EAEF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67204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5" name="Slide Number Placeholder 4"/>
          <p:cNvSpPr>
            <a:spLocks noGrp="1"/>
          </p:cNvSpPr>
          <p:nvPr>
            <p:ph type="sldNum" sz="quarter" idx="11"/>
          </p:nvPr>
        </p:nvSpPr>
        <p:spPr/>
        <p:txBody>
          <a:bodyPr/>
          <a:lstStyle>
            <a:lvl1pPr>
              <a:defRPr/>
            </a:lvl1pPr>
          </a:lstStyle>
          <a:p>
            <a:fld id="{0D31D452-9F4D-4D33-AE7E-DF932EE444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8281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6" name="Slide Number Placeholder 5"/>
          <p:cNvSpPr>
            <a:spLocks noGrp="1"/>
          </p:cNvSpPr>
          <p:nvPr>
            <p:ph type="sldNum" sz="quarter" idx="11"/>
          </p:nvPr>
        </p:nvSpPr>
        <p:spPr/>
        <p:txBody>
          <a:bodyPr/>
          <a:lstStyle>
            <a:lvl1pPr>
              <a:defRPr/>
            </a:lvl1pPr>
          </a:lstStyle>
          <a:p>
            <a:fld id="{EB06524F-5FC6-4918-8B14-C5CFC9431B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83678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8" name="Slide Number Placeholder 7"/>
          <p:cNvSpPr>
            <a:spLocks noGrp="1"/>
          </p:cNvSpPr>
          <p:nvPr>
            <p:ph type="sldNum" sz="quarter" idx="11"/>
          </p:nvPr>
        </p:nvSpPr>
        <p:spPr/>
        <p:txBody>
          <a:bodyPr/>
          <a:lstStyle>
            <a:lvl1pPr>
              <a:defRPr/>
            </a:lvl1pPr>
          </a:lstStyle>
          <a:p>
            <a:fld id="{CBFEAE2F-2248-4A32-9EC0-9F0C03DDE0A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48631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4" name="Slide Number Placeholder 3"/>
          <p:cNvSpPr>
            <a:spLocks noGrp="1"/>
          </p:cNvSpPr>
          <p:nvPr>
            <p:ph type="sldNum" sz="quarter" idx="11"/>
          </p:nvPr>
        </p:nvSpPr>
        <p:spPr/>
        <p:txBody>
          <a:bodyPr/>
          <a:lstStyle>
            <a:lvl1pPr>
              <a:defRPr/>
            </a:lvl1pPr>
          </a:lstStyle>
          <a:p>
            <a:fld id="{D0C37242-0430-4E99-8EF0-C9BDCFBF29F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30105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3" name="Slide Number Placeholder 2"/>
          <p:cNvSpPr>
            <a:spLocks noGrp="1"/>
          </p:cNvSpPr>
          <p:nvPr>
            <p:ph type="sldNum" sz="quarter" idx="11"/>
          </p:nvPr>
        </p:nvSpPr>
        <p:spPr/>
        <p:txBody>
          <a:bodyPr/>
          <a:lstStyle>
            <a:lvl1pPr>
              <a:defRPr/>
            </a:lvl1pPr>
          </a:lstStyle>
          <a:p>
            <a:fld id="{A5CB42D3-1C1C-44E9-9752-439D2F9D8B9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4739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6" name="Slide Number Placeholder 5"/>
          <p:cNvSpPr>
            <a:spLocks noGrp="1"/>
          </p:cNvSpPr>
          <p:nvPr>
            <p:ph type="sldNum" sz="quarter" idx="11"/>
          </p:nvPr>
        </p:nvSpPr>
        <p:spPr/>
        <p:txBody>
          <a:bodyPr/>
          <a:lstStyle>
            <a:lvl1pPr>
              <a:defRPr/>
            </a:lvl1pPr>
          </a:lstStyle>
          <a:p>
            <a:fld id="{EFDFAE7C-5220-4234-A2B5-4A1686C30FE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374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804222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6" name="Slide Number Placeholder 5"/>
          <p:cNvSpPr>
            <a:spLocks noGrp="1"/>
          </p:cNvSpPr>
          <p:nvPr>
            <p:ph type="sldNum" sz="quarter" idx="11"/>
          </p:nvPr>
        </p:nvSpPr>
        <p:spPr/>
        <p:txBody>
          <a:bodyPr/>
          <a:lstStyle>
            <a:lvl1pPr>
              <a:defRPr/>
            </a:lvl1pPr>
          </a:lstStyle>
          <a:p>
            <a:fld id="{17700639-9A04-4A49-8A02-E2CCD166DAA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90385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5" name="Slide Number Placeholder 4"/>
          <p:cNvSpPr>
            <a:spLocks noGrp="1"/>
          </p:cNvSpPr>
          <p:nvPr>
            <p:ph type="sldNum" sz="quarter" idx="11"/>
          </p:nvPr>
        </p:nvSpPr>
        <p:spPr/>
        <p:txBody>
          <a:bodyPr/>
          <a:lstStyle>
            <a:lvl1pPr>
              <a:defRPr/>
            </a:lvl1pPr>
          </a:lstStyle>
          <a:p>
            <a:fld id="{FCD77155-722A-4021-BE5F-4C95BC13DE7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40028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solidFill>
                  <a:srgbClr val="000000"/>
                </a:solidFill>
              </a:rPr>
              <a:t>Art of Multiprocessor Programming</a:t>
            </a:r>
          </a:p>
        </p:txBody>
      </p:sp>
      <p:sp>
        <p:nvSpPr>
          <p:cNvPr id="5" name="Slide Number Placeholder 4"/>
          <p:cNvSpPr>
            <a:spLocks noGrp="1"/>
          </p:cNvSpPr>
          <p:nvPr>
            <p:ph type="sldNum" sz="quarter" idx="11"/>
          </p:nvPr>
        </p:nvSpPr>
        <p:spPr/>
        <p:txBody>
          <a:bodyPr/>
          <a:lstStyle>
            <a:lvl1pPr>
              <a:defRPr/>
            </a:lvl1pPr>
          </a:lstStyle>
          <a:p>
            <a:fld id="{6636B731-C99E-46EA-9CDE-655A896A54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8326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09600" y="1600201"/>
            <a:ext cx="10972800" cy="4525963"/>
          </a:xfrm>
        </p:spPr>
        <p:txBody>
          <a:bodyPr/>
          <a:lstStyle/>
          <a:p>
            <a:endParaRPr lang="en-US"/>
          </a:p>
        </p:txBody>
      </p:sp>
      <p:sp>
        <p:nvSpPr>
          <p:cNvPr id="4" name="Footer Placeholder 3"/>
          <p:cNvSpPr>
            <a:spLocks noGrp="1"/>
          </p:cNvSpPr>
          <p:nvPr>
            <p:ph type="ftr" sz="quarter" idx="10"/>
          </p:nvPr>
        </p:nvSpPr>
        <p:spPr>
          <a:xfrm>
            <a:off x="4165600" y="6245225"/>
            <a:ext cx="4165600" cy="476250"/>
          </a:xfrm>
        </p:spPr>
        <p:txBody>
          <a:bodyPr/>
          <a:lstStyle>
            <a:lvl1pPr>
              <a:defRPr/>
            </a:lvl1pPr>
          </a:lstStyle>
          <a:p>
            <a:r>
              <a:rPr lang="en-US">
                <a:solidFill>
                  <a:srgbClr val="000000"/>
                </a:solidFill>
              </a:rPr>
              <a:t>Art of Multiprocessor Programming</a:t>
            </a:r>
          </a:p>
        </p:txBody>
      </p:sp>
      <p:sp>
        <p:nvSpPr>
          <p:cNvPr id="5" name="Slide Number Placeholder 4"/>
          <p:cNvSpPr>
            <a:spLocks noGrp="1"/>
          </p:cNvSpPr>
          <p:nvPr>
            <p:ph type="sldNum" sz="quarter" idx="11"/>
          </p:nvPr>
        </p:nvSpPr>
        <p:spPr>
          <a:xfrm>
            <a:off x="8737600" y="6245225"/>
            <a:ext cx="2844800" cy="476250"/>
          </a:xfrm>
        </p:spPr>
        <p:txBody>
          <a:bodyPr/>
          <a:lstStyle>
            <a:lvl1pPr>
              <a:defRPr/>
            </a:lvl1pPr>
          </a:lstStyle>
          <a:p>
            <a:fld id="{1597048A-65B1-4E36-A543-EA5A2CE6CEF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1810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156120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46666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133175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89820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423304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340314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6DDDEA-291E-4BBC-994F-D10A48F1F927}" type="datetimeFigureOut">
              <a:rPr lang="zh-CN" altLang="en-US" smtClean="0"/>
              <a:t>2013/10/17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34585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DDDEA-291E-4BBC-994F-D10A48F1F927}" type="datetimeFigureOut">
              <a:rPr lang="zh-CN" altLang="en-US" smtClean="0"/>
              <a:t>2013/10/17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C0721-5C6E-471D-9E9A-DB8122FA90E6}" type="slidenum">
              <a:rPr lang="zh-CN" altLang="en-US" smtClean="0"/>
              <a:t>‹#›</a:t>
            </a:fld>
            <a:endParaRPr lang="zh-CN" altLang="en-US"/>
          </a:p>
        </p:txBody>
      </p:sp>
    </p:spTree>
    <p:extLst>
      <p:ext uri="{BB962C8B-B14F-4D97-AF65-F5344CB8AC3E}">
        <p14:creationId xmlns:p14="http://schemas.microsoft.com/office/powerpoint/2010/main" val="357260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165600" y="6245225"/>
            <a:ext cx="416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en-US">
                <a:solidFill>
                  <a:srgbClr val="000000"/>
                </a:solidFill>
                <a:latin typeface="Arial" pitchFamily="34" charset="0"/>
              </a:rPr>
              <a:t>Art of Multiprocessor Programming</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7F6A85ED-1097-4FD0-B752-F0E80324E5B1}" type="slidenum">
              <a:rPr lang="en-US">
                <a:solidFill>
                  <a:srgbClr val="000000"/>
                </a:solidFill>
                <a:latin typeface="Arial" pitchFamily="34" charset="0"/>
              </a:rPr>
              <a:pPr fontAlgn="base">
                <a:spcBef>
                  <a:spcPct val="0"/>
                </a:spcBef>
                <a:spcAft>
                  <a:spcPct val="0"/>
                </a:spcAft>
              </a:pPr>
              <a:t>‹#›</a:t>
            </a:fld>
            <a:endParaRPr lang="en-US">
              <a:solidFill>
                <a:srgbClr val="000000"/>
              </a:solidFill>
              <a:latin typeface="Arial" pitchFamily="34" charset="0"/>
            </a:endParaRPr>
          </a:p>
        </p:txBody>
      </p:sp>
      <p:pic>
        <p:nvPicPr>
          <p:cNvPr id="1031" name="Picture 6"/>
          <p:cNvPicPr>
            <a:picLocks noChangeAspect="1" noChangeArrowheads="1"/>
          </p:cNvPicPr>
          <p:nvPr userDrawn="1"/>
        </p:nvPicPr>
        <p:blipFill>
          <a:blip r:embed="rId14" cstate="print"/>
          <a:srcRect/>
          <a:stretch>
            <a:fillRect/>
          </a:stretch>
        </p:blipFill>
        <p:spPr bwMode="auto">
          <a:xfrm>
            <a:off x="874185" y="6157914"/>
            <a:ext cx="783167" cy="587375"/>
          </a:xfrm>
          <a:prstGeom prst="rect">
            <a:avLst/>
          </a:prstGeom>
          <a:noFill/>
          <a:ln w="9525">
            <a:noFill/>
            <a:miter lim="800000"/>
            <a:headEnd/>
            <a:tailEnd/>
          </a:ln>
        </p:spPr>
      </p:pic>
    </p:spTree>
    <p:extLst>
      <p:ext uri="{BB962C8B-B14F-4D97-AF65-F5344CB8AC3E}">
        <p14:creationId xmlns:p14="http://schemas.microsoft.com/office/powerpoint/2010/main" val="2026139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defRPr>
      </a:lvl2pPr>
      <a:lvl3pPr algn="ctr" rtl="0" fontAlgn="base">
        <a:spcBef>
          <a:spcPct val="0"/>
        </a:spcBef>
        <a:spcAft>
          <a:spcPct val="0"/>
        </a:spcAft>
        <a:defRPr sz="4400">
          <a:solidFill>
            <a:schemeClr val="tx2"/>
          </a:solidFill>
          <a:latin typeface="Comic Sans MS" pitchFamily="66" charset="0"/>
        </a:defRPr>
      </a:lvl3pPr>
      <a:lvl4pPr algn="ctr" rtl="0" fontAlgn="base">
        <a:spcBef>
          <a:spcPct val="0"/>
        </a:spcBef>
        <a:spcAft>
          <a:spcPct val="0"/>
        </a:spcAft>
        <a:defRPr sz="4400">
          <a:solidFill>
            <a:schemeClr val="tx2"/>
          </a:solidFill>
          <a:latin typeface="Comic Sans MS" pitchFamily="66" charset="0"/>
        </a:defRPr>
      </a:lvl4pPr>
      <a:lvl5pPr algn="ctr" rtl="0" fontAlgn="base">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fontAlgn="base">
        <a:spcBef>
          <a:spcPct val="20000"/>
        </a:spcBef>
        <a:spcAft>
          <a:spcPct val="0"/>
        </a:spcAft>
        <a:buChar char="•"/>
        <a:defRPr sz="3200">
          <a:solidFill>
            <a:srgbClr val="0000FF"/>
          </a:solidFill>
          <a:latin typeface="+mn-lt"/>
          <a:ea typeface="+mn-ea"/>
          <a:cs typeface="+mn-cs"/>
        </a:defRPr>
      </a:lvl1pPr>
      <a:lvl2pPr marL="742950" indent="-285750" algn="l" rtl="0" fontAlgn="base">
        <a:spcBef>
          <a:spcPct val="20000"/>
        </a:spcBef>
        <a:spcAft>
          <a:spcPct val="0"/>
        </a:spcAft>
        <a:buChar char="–"/>
        <a:defRPr sz="2800">
          <a:solidFill>
            <a:srgbClr val="0000FF"/>
          </a:solidFill>
          <a:latin typeface="+mn-lt"/>
        </a:defRPr>
      </a:lvl2pPr>
      <a:lvl3pPr marL="1143000" indent="-228600" algn="l" rtl="0" fontAlgn="base">
        <a:spcBef>
          <a:spcPct val="20000"/>
        </a:spcBef>
        <a:spcAft>
          <a:spcPct val="0"/>
        </a:spcAft>
        <a:buChar char="•"/>
        <a:defRPr sz="2400">
          <a:solidFill>
            <a:srgbClr val="0000FF"/>
          </a:solidFill>
          <a:latin typeface="+mn-lt"/>
        </a:defRPr>
      </a:lvl3pPr>
      <a:lvl4pPr marL="1600200" indent="-228600" algn="l" rtl="0" fontAlgn="base">
        <a:spcBef>
          <a:spcPct val="20000"/>
        </a:spcBef>
        <a:spcAft>
          <a:spcPct val="0"/>
        </a:spcAft>
        <a:buChar char="–"/>
        <a:defRPr sz="2000">
          <a:solidFill>
            <a:srgbClr val="0000FF"/>
          </a:solidFill>
          <a:latin typeface="+mn-lt"/>
        </a:defRPr>
      </a:lvl4pPr>
      <a:lvl5pPr marL="2057400" indent="-228600" algn="l" rtl="0" fontAlgn="base">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home.ustc.edu.cn/~fuming" TargetMode="External"/><Relationship Id="rId2" Type="http://schemas.openxmlformats.org/officeDocument/2006/relationships/hyperlink" Target="mailto:fuming@ustc.edu.cn"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1574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AF38902B-3996-4ECA-BA59-B4D74B0DFB2D}" type="slidenum">
              <a:rPr lang="ar-SA" sz="1400">
                <a:solidFill>
                  <a:srgbClr val="000000"/>
                </a:solidFill>
                <a:cs typeface="Arial" pitchFamily="34" charset="0"/>
              </a:rPr>
              <a:pPr algn="r" eaLnBrk="0" fontAlgn="base" hangingPunct="0">
                <a:spcBef>
                  <a:spcPct val="0"/>
                </a:spcBef>
                <a:spcAft>
                  <a:spcPct val="0"/>
                </a:spcAft>
              </a:pPr>
              <a:t>10</a:t>
            </a:fld>
            <a:endParaRPr lang="en-US" sz="1400">
              <a:solidFill>
                <a:srgbClr val="000000"/>
              </a:solidFill>
              <a:cs typeface="Arial" pitchFamily="34" charset="0"/>
            </a:endParaRPr>
          </a:p>
        </p:txBody>
      </p:sp>
      <p:pic>
        <p:nvPicPr>
          <p:cNvPr id="17412" name="Picture 3"/>
          <p:cNvPicPr>
            <a:picLocks noChangeAspect="1" noChangeArrowheads="1"/>
          </p:cNvPicPr>
          <p:nvPr/>
        </p:nvPicPr>
        <p:blipFill>
          <a:blip r:embed="rId3" cstate="print"/>
          <a:srcRect/>
          <a:stretch>
            <a:fillRect/>
          </a:stretch>
        </p:blipFill>
        <p:spPr bwMode="auto">
          <a:xfrm>
            <a:off x="4456114" y="1744663"/>
            <a:ext cx="3252787" cy="4114800"/>
          </a:xfrm>
          <a:prstGeom prst="rect">
            <a:avLst/>
          </a:prstGeom>
          <a:noFill/>
          <a:ln w="9525">
            <a:noFill/>
            <a:miter lim="800000"/>
            <a:headEnd/>
            <a:tailEnd/>
          </a:ln>
        </p:spPr>
      </p:pic>
      <p:sp>
        <p:nvSpPr>
          <p:cNvPr id="17413" name="Text Box 8"/>
          <p:cNvSpPr txBox="1">
            <a:spLocks noChangeArrowheads="1"/>
          </p:cNvSpPr>
          <p:nvPr/>
        </p:nvSpPr>
        <p:spPr bwMode="auto">
          <a:xfrm>
            <a:off x="2279650" y="560389"/>
            <a:ext cx="7632700" cy="708025"/>
          </a:xfrm>
          <a:prstGeom prst="rect">
            <a:avLst/>
          </a:prstGeom>
          <a:noFill/>
          <a:ln w="28575">
            <a:noFill/>
            <a:miter lim="800000"/>
            <a:headEnd/>
            <a:tailEnd type="none" w="med" len="lg"/>
          </a:ln>
        </p:spPr>
        <p:txBody>
          <a:bodyPr>
            <a:spAutoFit/>
          </a:bodyPr>
          <a:lstStyle/>
          <a:p>
            <a:pPr algn="ctr" eaLnBrk="0" fontAlgn="base" hangingPunct="0">
              <a:spcBef>
                <a:spcPct val="0"/>
              </a:spcBef>
              <a:spcAft>
                <a:spcPct val="0"/>
              </a:spcAft>
            </a:pPr>
            <a:r>
              <a:rPr lang="en-US" sz="4000">
                <a:solidFill>
                  <a:srgbClr val="000000"/>
                </a:solidFill>
              </a:rPr>
              <a:t>Why is Kunle Smiling?</a:t>
            </a:r>
          </a:p>
        </p:txBody>
      </p:sp>
      <p:sp>
        <p:nvSpPr>
          <p:cNvPr id="17414" name="TextBox 6"/>
          <p:cNvSpPr txBox="1">
            <a:spLocks noChangeArrowheads="1"/>
          </p:cNvSpPr>
          <p:nvPr/>
        </p:nvSpPr>
        <p:spPr bwMode="auto">
          <a:xfrm>
            <a:off x="1851025" y="2725738"/>
            <a:ext cx="2408238" cy="64611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600" b="1">
                <a:solidFill>
                  <a:srgbClr val="0000FF"/>
                </a:solidFill>
              </a:rPr>
              <a:t>Niagara 1</a:t>
            </a:r>
          </a:p>
        </p:txBody>
      </p:sp>
      <p:cxnSp>
        <p:nvCxnSpPr>
          <p:cNvPr id="17415" name="Straight Arrow Connector 8"/>
          <p:cNvCxnSpPr>
            <a:cxnSpLocks noChangeShapeType="1"/>
          </p:cNvCxnSpPr>
          <p:nvPr/>
        </p:nvCxnSpPr>
        <p:spPr bwMode="auto">
          <a:xfrm>
            <a:off x="3000376" y="3411538"/>
            <a:ext cx="1952625" cy="1230312"/>
          </a:xfrm>
          <a:prstGeom prst="straightConnector1">
            <a:avLst/>
          </a:prstGeom>
          <a:noFill/>
          <a:ln w="31750" algn="ctr">
            <a:solidFill>
              <a:schemeClr val="accent2"/>
            </a:solidFill>
            <a:round/>
            <a:headEnd/>
            <a:tailEnd type="arrow" w="med" len="med"/>
          </a:ln>
        </p:spPr>
      </p:cxnSp>
    </p:spTree>
    <p:extLst>
      <p:ext uri="{BB962C8B-B14F-4D97-AF65-F5344CB8AC3E}">
        <p14:creationId xmlns:p14="http://schemas.microsoft.com/office/powerpoint/2010/main" val="88425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D30C4BBA-8B1F-4439-8AB5-4839F02A0575}" type="slidenum">
              <a:rPr lang="ar-SA" sz="1400">
                <a:solidFill>
                  <a:srgbClr val="000000"/>
                </a:solidFill>
                <a:cs typeface="Arial" pitchFamily="34" charset="0"/>
              </a:rPr>
              <a:pPr algn="r" eaLnBrk="0" fontAlgn="base" hangingPunct="0">
                <a:spcBef>
                  <a:spcPct val="0"/>
                </a:spcBef>
                <a:spcAft>
                  <a:spcPct val="0"/>
                </a:spcAft>
              </a:pPr>
              <a:t>11</a:t>
            </a:fld>
            <a:endParaRPr lang="en-US" sz="1400">
              <a:solidFill>
                <a:srgbClr val="000000"/>
              </a:solidFill>
              <a:cs typeface="Arial" pitchFamily="34" charset="0"/>
            </a:endParaRPr>
          </a:p>
        </p:txBody>
      </p:sp>
      <p:sp>
        <p:nvSpPr>
          <p:cNvPr id="19460" name="Rectangle 2"/>
          <p:cNvSpPr>
            <a:spLocks noGrp="1" noChangeArrowheads="1"/>
          </p:cNvSpPr>
          <p:nvPr>
            <p:ph type="title" idx="4294967295"/>
          </p:nvPr>
        </p:nvSpPr>
        <p:spPr/>
        <p:txBody>
          <a:bodyPr/>
          <a:lstStyle/>
          <a:p>
            <a:r>
              <a:rPr lang="en-US"/>
              <a:t>Why do we care?	</a:t>
            </a:r>
          </a:p>
        </p:txBody>
      </p:sp>
      <p:sp>
        <p:nvSpPr>
          <p:cNvPr id="19461" name="Rectangle 3"/>
          <p:cNvSpPr>
            <a:spLocks noGrp="1" noChangeArrowheads="1"/>
          </p:cNvSpPr>
          <p:nvPr>
            <p:ph type="body" idx="4294967295"/>
          </p:nvPr>
        </p:nvSpPr>
        <p:spPr/>
        <p:txBody>
          <a:bodyPr/>
          <a:lstStyle/>
          <a:p>
            <a:r>
              <a:rPr lang="en-US" dirty="0"/>
              <a:t>Time no longer cures software bloat</a:t>
            </a:r>
          </a:p>
          <a:p>
            <a:pPr lvl="1"/>
            <a:r>
              <a:rPr lang="en-US" dirty="0"/>
              <a:t>The “free ride” is over</a:t>
            </a:r>
          </a:p>
          <a:p>
            <a:r>
              <a:rPr lang="en-US" dirty="0"/>
              <a:t>When you double your program’s path length</a:t>
            </a:r>
          </a:p>
          <a:p>
            <a:pPr lvl="1"/>
            <a:r>
              <a:rPr lang="en-US" dirty="0"/>
              <a:t>You can’t just wait 6 months</a:t>
            </a:r>
          </a:p>
          <a:p>
            <a:pPr lvl="1"/>
            <a:r>
              <a:rPr lang="en-US" dirty="0"/>
              <a:t>Your software must somehow exploit twice as much </a:t>
            </a:r>
            <a:r>
              <a:rPr lang="en-US" dirty="0" smtClean="0"/>
              <a:t>parallelism or concurrency</a:t>
            </a:r>
            <a:endParaRPr lang="en-US" dirty="0"/>
          </a:p>
        </p:txBody>
      </p:sp>
    </p:spTree>
    <p:extLst>
      <p:ext uri="{BB962C8B-B14F-4D97-AF65-F5344CB8AC3E}">
        <p14:creationId xmlns:p14="http://schemas.microsoft.com/office/powerpoint/2010/main" val="24813944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simplified view of history</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a:t>Writing correct and efficient multithreaded code is often much more difficult than for single-threaded (i.e., sequential) code</a:t>
            </a:r>
          </a:p>
          <a:p>
            <a:pPr lvl="1"/>
            <a:r>
              <a:rPr lang="en-US" altLang="zh-CN" dirty="0"/>
              <a:t>Especially in common languages like Java and C</a:t>
            </a:r>
          </a:p>
          <a:p>
            <a:pPr lvl="1"/>
            <a:r>
              <a:rPr lang="en-US" altLang="zh-CN" dirty="0"/>
              <a:t>So typically stay sequential if possible</a:t>
            </a:r>
          </a:p>
          <a:p>
            <a:pPr lvl="1"/>
            <a:endParaRPr lang="en-US" altLang="zh-CN" sz="1000" dirty="0"/>
          </a:p>
          <a:p>
            <a:pPr>
              <a:buNone/>
            </a:pPr>
            <a:r>
              <a:rPr lang="en-US" altLang="zh-CN" dirty="0"/>
              <a:t>From roughly 1980-2005, desktop computers got exponentially faster at running sequential programs</a:t>
            </a:r>
          </a:p>
          <a:p>
            <a:pPr lvl="1"/>
            <a:r>
              <a:rPr lang="en-US" altLang="zh-CN" dirty="0"/>
              <a:t>About twice as fast every couple years</a:t>
            </a:r>
          </a:p>
          <a:p>
            <a:pPr lvl="1"/>
            <a:endParaRPr lang="en-US" altLang="zh-CN" sz="1000" dirty="0"/>
          </a:p>
          <a:p>
            <a:pPr>
              <a:buNone/>
            </a:pPr>
            <a:r>
              <a:rPr lang="en-US" altLang="zh-CN" dirty="0"/>
              <a:t>But nobody knows how to continue this</a:t>
            </a:r>
          </a:p>
          <a:p>
            <a:pPr lvl="1"/>
            <a:r>
              <a:rPr lang="en-US" altLang="zh-CN" dirty="0"/>
              <a:t>Increasing clock rate generates too much heat</a:t>
            </a:r>
          </a:p>
          <a:p>
            <a:pPr lvl="1"/>
            <a:r>
              <a:rPr lang="en-US" altLang="zh-CN" dirty="0"/>
              <a:t>Relative cost of memory access is too high</a:t>
            </a:r>
          </a:p>
          <a:p>
            <a:pPr lvl="1"/>
            <a:r>
              <a:rPr lang="en-US" altLang="zh-CN" dirty="0"/>
              <a:t>But we can keep making “wires exponentially smaller” (</a:t>
            </a:r>
            <a:r>
              <a:rPr lang="en-US" altLang="zh-CN" dirty="0">
                <a:solidFill>
                  <a:schemeClr val="accent2"/>
                </a:solidFill>
              </a:rPr>
              <a:t>Moore’s “Law”</a:t>
            </a:r>
            <a:r>
              <a:rPr lang="en-US" altLang="zh-CN" dirty="0"/>
              <a:t>), so put multiple processors on the same chip (“</a:t>
            </a:r>
            <a:r>
              <a:rPr lang="en-US" altLang="zh-CN" dirty="0">
                <a:solidFill>
                  <a:schemeClr val="accent2"/>
                </a:solidFill>
              </a:rPr>
              <a:t>multicore</a:t>
            </a:r>
            <a:r>
              <a:rPr lang="en-US" altLang="zh-CN" dirty="0"/>
              <a:t>”)</a:t>
            </a:r>
          </a:p>
          <a:p>
            <a:endParaRPr lang="zh-CN" altLang="en-US" dirty="0"/>
          </a:p>
        </p:txBody>
      </p:sp>
    </p:spTree>
    <p:extLst>
      <p:ext uri="{BB962C8B-B14F-4D97-AF65-F5344CB8AC3E}">
        <p14:creationId xmlns:p14="http://schemas.microsoft.com/office/powerpoint/2010/main" val="1389603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2BDD4E6A-E940-4564-B914-325FBCE0612A}" type="slidenum">
              <a:rPr lang="ar-SA" sz="1400">
                <a:solidFill>
                  <a:srgbClr val="000000"/>
                </a:solidFill>
                <a:cs typeface="Arial" pitchFamily="34" charset="0"/>
              </a:rPr>
              <a:pPr algn="r" eaLnBrk="0" fontAlgn="base" hangingPunct="0">
                <a:spcBef>
                  <a:spcPct val="0"/>
                </a:spcBef>
                <a:spcAft>
                  <a:spcPct val="0"/>
                </a:spcAft>
              </a:pPr>
              <a:t>13</a:t>
            </a:fld>
            <a:endParaRPr lang="en-US" sz="1400">
              <a:solidFill>
                <a:srgbClr val="000000"/>
              </a:solidFill>
              <a:cs typeface="Arial" pitchFamily="34" charset="0"/>
            </a:endParaRPr>
          </a:p>
        </p:txBody>
      </p:sp>
      <p:sp>
        <p:nvSpPr>
          <p:cNvPr id="21508" name="Rectangle 2"/>
          <p:cNvSpPr>
            <a:spLocks noGrp="1" noChangeArrowheads="1"/>
          </p:cNvSpPr>
          <p:nvPr>
            <p:ph type="title" idx="4294967295"/>
          </p:nvPr>
        </p:nvSpPr>
        <p:spPr>
          <a:xfrm>
            <a:off x="2209800" y="350838"/>
            <a:ext cx="7772400" cy="1143000"/>
          </a:xfrm>
        </p:spPr>
        <p:txBody>
          <a:bodyPr/>
          <a:lstStyle/>
          <a:p>
            <a:r>
              <a:rPr lang="en-US"/>
              <a:t>Traditional Scaling Process</a:t>
            </a:r>
          </a:p>
        </p:txBody>
      </p:sp>
      <p:sp>
        <p:nvSpPr>
          <p:cNvPr id="21509" name="Rectangle 3"/>
          <p:cNvSpPr>
            <a:spLocks noChangeArrowheads="1"/>
          </p:cNvSpPr>
          <p:nvPr/>
        </p:nvSpPr>
        <p:spPr bwMode="auto">
          <a:xfrm>
            <a:off x="4140200"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10" name="Text Box 4"/>
          <p:cNvSpPr txBox="1">
            <a:spLocks noChangeArrowheads="1"/>
          </p:cNvSpPr>
          <p:nvPr/>
        </p:nvSpPr>
        <p:spPr bwMode="auto">
          <a:xfrm>
            <a:off x="2120900" y="3402014"/>
            <a:ext cx="1385888" cy="3968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000">
                <a:solidFill>
                  <a:srgbClr val="000000"/>
                </a:solidFill>
                <a:cs typeface="Arial" pitchFamily="34" charset="0"/>
              </a:rPr>
              <a:t>User code</a:t>
            </a:r>
          </a:p>
        </p:txBody>
      </p:sp>
      <p:sp>
        <p:nvSpPr>
          <p:cNvPr id="21511" name="Rectangle 5"/>
          <p:cNvSpPr>
            <a:spLocks noChangeArrowheads="1"/>
          </p:cNvSpPr>
          <p:nvPr/>
        </p:nvSpPr>
        <p:spPr bwMode="auto">
          <a:xfrm>
            <a:off x="7913689" y="3246438"/>
            <a:ext cx="1125537" cy="6524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12" name="Rectangle 6"/>
          <p:cNvSpPr>
            <a:spLocks noChangeArrowheads="1"/>
          </p:cNvSpPr>
          <p:nvPr/>
        </p:nvSpPr>
        <p:spPr bwMode="auto">
          <a:xfrm>
            <a:off x="6054725"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13" name="Text Box 7"/>
          <p:cNvSpPr txBox="1">
            <a:spLocks noChangeArrowheads="1"/>
          </p:cNvSpPr>
          <p:nvPr/>
        </p:nvSpPr>
        <p:spPr bwMode="auto">
          <a:xfrm>
            <a:off x="2143126" y="4640264"/>
            <a:ext cx="1839913" cy="701675"/>
          </a:xfrm>
          <a:prstGeom prst="rect">
            <a:avLst/>
          </a:prstGeom>
          <a:noFill/>
          <a:ln w="9525">
            <a:noFill/>
            <a:miter lim="800000"/>
            <a:headEnd/>
            <a:tailEnd/>
          </a:ln>
        </p:spPr>
        <p:txBody>
          <a:bodyPr>
            <a:spAutoFit/>
          </a:bodyPr>
          <a:lstStyle/>
          <a:p>
            <a:pPr fontAlgn="base">
              <a:spcBef>
                <a:spcPct val="0"/>
              </a:spcBef>
              <a:spcAft>
                <a:spcPct val="0"/>
              </a:spcAft>
            </a:pPr>
            <a:r>
              <a:rPr lang="en-US" sz="2000">
                <a:solidFill>
                  <a:srgbClr val="000000"/>
                </a:solidFill>
                <a:cs typeface="Arial" pitchFamily="34" charset="0"/>
              </a:rPr>
              <a:t>Traditional</a:t>
            </a:r>
          </a:p>
          <a:p>
            <a:pPr fontAlgn="base">
              <a:spcBef>
                <a:spcPct val="0"/>
              </a:spcBef>
              <a:spcAft>
                <a:spcPct val="0"/>
              </a:spcAft>
            </a:pPr>
            <a:r>
              <a:rPr lang="en-US" sz="2000">
                <a:solidFill>
                  <a:srgbClr val="000000"/>
                </a:solidFill>
                <a:cs typeface="Arial" pitchFamily="34" charset="0"/>
              </a:rPr>
              <a:t>Uniprocessor </a:t>
            </a:r>
          </a:p>
        </p:txBody>
      </p:sp>
      <p:sp>
        <p:nvSpPr>
          <p:cNvPr id="562184" name="Rectangle 8"/>
          <p:cNvSpPr>
            <a:spLocks noChangeArrowheads="1"/>
          </p:cNvSpPr>
          <p:nvPr/>
        </p:nvSpPr>
        <p:spPr bwMode="auto">
          <a:xfrm>
            <a:off x="4127500" y="1685925"/>
            <a:ext cx="4935538" cy="1176338"/>
          </a:xfrm>
          <a:prstGeom prst="rect">
            <a:avLst/>
          </a:prstGeom>
          <a:solidFill>
            <a:schemeClr val="bg1">
              <a:alpha val="50000"/>
            </a:schemeClr>
          </a:solidFill>
          <a:ln w="9525">
            <a:solidFill>
              <a:schemeClr val="tx1"/>
            </a:solidFill>
            <a:miter lim="800000"/>
            <a:headEnd/>
            <a:tailEnd/>
          </a:ln>
          <a:effectLst/>
        </p:spPr>
        <p:txBody>
          <a:bodyPr wrap="none" anchor="ctr"/>
          <a:lstStyle/>
          <a:p>
            <a:pPr algn="ctr" fontAlgn="base">
              <a:spcBef>
                <a:spcPct val="0"/>
              </a:spcBef>
              <a:spcAft>
                <a:spcPct val="0"/>
              </a:spcAft>
              <a:defRPr/>
            </a:pPr>
            <a:endParaRPr lang="en-US" sz="2400">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1515" name="Freeform 9"/>
          <p:cNvSpPr>
            <a:spLocks/>
          </p:cNvSpPr>
          <p:nvPr/>
        </p:nvSpPr>
        <p:spPr bwMode="auto">
          <a:xfrm>
            <a:off x="4114800" y="1990725"/>
            <a:ext cx="4891088" cy="871538"/>
          </a:xfrm>
          <a:custGeom>
            <a:avLst/>
            <a:gdLst>
              <a:gd name="T0" fmla="*/ 0 w 3081"/>
              <a:gd name="T1" fmla="*/ 2147483647 h 549"/>
              <a:gd name="T2" fmla="*/ 2147483647 w 3081"/>
              <a:gd name="T3" fmla="*/ 2147483647 h 549"/>
              <a:gd name="T4" fmla="*/ 2147483647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16" name="Oval 10"/>
          <p:cNvSpPr>
            <a:spLocks noChangeArrowheads="1"/>
          </p:cNvSpPr>
          <p:nvPr/>
        </p:nvSpPr>
        <p:spPr bwMode="auto">
          <a:xfrm>
            <a:off x="4592638" y="2776539"/>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17" name="Oval 11"/>
          <p:cNvSpPr>
            <a:spLocks noChangeArrowheads="1"/>
          </p:cNvSpPr>
          <p:nvPr/>
        </p:nvSpPr>
        <p:spPr bwMode="auto">
          <a:xfrm>
            <a:off x="6448425" y="2614614"/>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18" name="Oval 12"/>
          <p:cNvSpPr>
            <a:spLocks noChangeArrowheads="1"/>
          </p:cNvSpPr>
          <p:nvPr/>
        </p:nvSpPr>
        <p:spPr bwMode="auto">
          <a:xfrm>
            <a:off x="8566150" y="2062164"/>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19" name="Text Box 13"/>
          <p:cNvSpPr txBox="1">
            <a:spLocks noChangeArrowheads="1"/>
          </p:cNvSpPr>
          <p:nvPr/>
        </p:nvSpPr>
        <p:spPr bwMode="auto">
          <a:xfrm>
            <a:off x="2165350" y="2063751"/>
            <a:ext cx="1193800" cy="3968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000">
                <a:solidFill>
                  <a:srgbClr val="000000"/>
                </a:solidFill>
                <a:cs typeface="Arial" pitchFamily="34" charset="0"/>
              </a:rPr>
              <a:t>Speedup</a:t>
            </a:r>
          </a:p>
        </p:txBody>
      </p:sp>
      <p:sp>
        <p:nvSpPr>
          <p:cNvPr id="562190" name="Text Box 14"/>
          <p:cNvSpPr txBox="1">
            <a:spLocks noChangeArrowheads="1"/>
          </p:cNvSpPr>
          <p:nvPr/>
        </p:nvSpPr>
        <p:spPr bwMode="auto">
          <a:xfrm>
            <a:off x="4294188" y="2333625"/>
            <a:ext cx="717550" cy="45720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1.8x</a:t>
            </a:r>
          </a:p>
        </p:txBody>
      </p:sp>
      <p:sp>
        <p:nvSpPr>
          <p:cNvPr id="562191" name="Text Box 15"/>
          <p:cNvSpPr txBox="1">
            <a:spLocks noChangeArrowheads="1"/>
          </p:cNvSpPr>
          <p:nvPr/>
        </p:nvSpPr>
        <p:spPr bwMode="auto">
          <a:xfrm>
            <a:off x="8323263" y="1608138"/>
            <a:ext cx="488950" cy="45720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7x</a:t>
            </a:r>
          </a:p>
        </p:txBody>
      </p:sp>
      <p:sp>
        <p:nvSpPr>
          <p:cNvPr id="562192" name="Text Box 16"/>
          <p:cNvSpPr txBox="1">
            <a:spLocks noChangeArrowheads="1"/>
          </p:cNvSpPr>
          <p:nvPr/>
        </p:nvSpPr>
        <p:spPr bwMode="auto">
          <a:xfrm>
            <a:off x="6149975" y="2085975"/>
            <a:ext cx="717550" cy="45720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3.6x</a:t>
            </a:r>
          </a:p>
        </p:txBody>
      </p:sp>
      <p:sp>
        <p:nvSpPr>
          <p:cNvPr id="21523" name="Line 17"/>
          <p:cNvSpPr>
            <a:spLocks noChangeShapeType="1"/>
          </p:cNvSpPr>
          <p:nvPr/>
        </p:nvSpPr>
        <p:spPr bwMode="auto">
          <a:xfrm>
            <a:off x="4338638" y="6153150"/>
            <a:ext cx="425450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en-US">
              <a:solidFill>
                <a:srgbClr val="000000"/>
              </a:solidFill>
              <a:latin typeface="Arial" pitchFamily="34" charset="0"/>
            </a:endParaRPr>
          </a:p>
        </p:txBody>
      </p:sp>
      <p:sp>
        <p:nvSpPr>
          <p:cNvPr id="21524" name="Text Box 18"/>
          <p:cNvSpPr txBox="1">
            <a:spLocks noChangeArrowheads="1"/>
          </p:cNvSpPr>
          <p:nvPr/>
        </p:nvSpPr>
        <p:spPr bwMode="auto">
          <a:xfrm>
            <a:off x="4919663" y="5688013"/>
            <a:ext cx="2868612" cy="45720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400" b="1">
                <a:solidFill>
                  <a:srgbClr val="000000"/>
                </a:solidFill>
                <a:cs typeface="Times New Roman" pitchFamily="18" charset="0"/>
              </a:rPr>
              <a:t>Time: Moore’s law</a:t>
            </a:r>
          </a:p>
        </p:txBody>
      </p:sp>
      <p:grpSp>
        <p:nvGrpSpPr>
          <p:cNvPr id="21525" name="Group 34"/>
          <p:cNvGrpSpPr>
            <a:grpSpLocks/>
          </p:cNvGrpSpPr>
          <p:nvPr/>
        </p:nvGrpSpPr>
        <p:grpSpPr bwMode="auto">
          <a:xfrm>
            <a:off x="4540251" y="4773613"/>
            <a:ext cx="284163" cy="417512"/>
            <a:chOff x="2496" y="2725"/>
            <a:chExt cx="712" cy="739"/>
          </a:xfrm>
        </p:grpSpPr>
        <p:sp>
          <p:nvSpPr>
            <p:cNvPr id="21526" name="Rectangle 3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27" name="Freeform 3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1528" name="Group 37"/>
            <p:cNvGrpSpPr>
              <a:grpSpLocks/>
            </p:cNvGrpSpPr>
            <p:nvPr/>
          </p:nvGrpSpPr>
          <p:grpSpPr bwMode="auto">
            <a:xfrm>
              <a:off x="3072" y="2832"/>
              <a:ext cx="136" cy="632"/>
              <a:chOff x="3072" y="2832"/>
              <a:chExt cx="136" cy="632"/>
            </a:xfrm>
          </p:grpSpPr>
          <p:sp>
            <p:nvSpPr>
              <p:cNvPr id="21529" name="Freeform 3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30" name="Freeform 3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31" name="Freeform 4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1532" name="Group 41"/>
            <p:cNvGrpSpPr>
              <a:grpSpLocks/>
            </p:cNvGrpSpPr>
            <p:nvPr/>
          </p:nvGrpSpPr>
          <p:grpSpPr bwMode="auto">
            <a:xfrm flipH="1">
              <a:off x="2496" y="2832"/>
              <a:ext cx="136" cy="632"/>
              <a:chOff x="3072" y="2832"/>
              <a:chExt cx="136" cy="632"/>
            </a:xfrm>
          </p:grpSpPr>
          <p:sp>
            <p:nvSpPr>
              <p:cNvPr id="21533" name="Freeform 4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34" name="Freeform 4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35" name="Freeform 4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1536" name="Group 57"/>
          <p:cNvGrpSpPr>
            <a:grpSpLocks/>
          </p:cNvGrpSpPr>
          <p:nvPr/>
        </p:nvGrpSpPr>
        <p:grpSpPr bwMode="auto">
          <a:xfrm>
            <a:off x="6362701" y="4708526"/>
            <a:ext cx="487363" cy="620713"/>
            <a:chOff x="2496" y="2725"/>
            <a:chExt cx="712" cy="739"/>
          </a:xfrm>
        </p:grpSpPr>
        <p:sp>
          <p:nvSpPr>
            <p:cNvPr id="21537" name="Rectangle 58"/>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38" name="Freeform 5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1539" name="Group 60"/>
            <p:cNvGrpSpPr>
              <a:grpSpLocks/>
            </p:cNvGrpSpPr>
            <p:nvPr/>
          </p:nvGrpSpPr>
          <p:grpSpPr bwMode="auto">
            <a:xfrm>
              <a:off x="3072" y="2832"/>
              <a:ext cx="136" cy="632"/>
              <a:chOff x="3072" y="2832"/>
              <a:chExt cx="136" cy="632"/>
            </a:xfrm>
          </p:grpSpPr>
          <p:sp>
            <p:nvSpPr>
              <p:cNvPr id="21540" name="Freeform 6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41" name="Freeform 6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42" name="Freeform 6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1543" name="Group 64"/>
            <p:cNvGrpSpPr>
              <a:grpSpLocks/>
            </p:cNvGrpSpPr>
            <p:nvPr/>
          </p:nvGrpSpPr>
          <p:grpSpPr bwMode="auto">
            <a:xfrm flipH="1">
              <a:off x="2496" y="2832"/>
              <a:ext cx="136" cy="632"/>
              <a:chOff x="3072" y="2832"/>
              <a:chExt cx="136" cy="632"/>
            </a:xfrm>
          </p:grpSpPr>
          <p:sp>
            <p:nvSpPr>
              <p:cNvPr id="21544" name="Freeform 6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45" name="Freeform 6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46" name="Freeform 6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1547" name="Group 69"/>
          <p:cNvGrpSpPr>
            <a:grpSpLocks/>
          </p:cNvGrpSpPr>
          <p:nvPr/>
        </p:nvGrpSpPr>
        <p:grpSpPr bwMode="auto">
          <a:xfrm>
            <a:off x="8096250" y="4614863"/>
            <a:ext cx="762000" cy="881062"/>
            <a:chOff x="2496" y="2725"/>
            <a:chExt cx="712" cy="739"/>
          </a:xfrm>
        </p:grpSpPr>
        <p:sp>
          <p:nvSpPr>
            <p:cNvPr id="21548" name="Rectangle 70"/>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49" name="Freeform 7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1550" name="Group 72"/>
            <p:cNvGrpSpPr>
              <a:grpSpLocks/>
            </p:cNvGrpSpPr>
            <p:nvPr/>
          </p:nvGrpSpPr>
          <p:grpSpPr bwMode="auto">
            <a:xfrm>
              <a:off x="3072" y="2832"/>
              <a:ext cx="136" cy="632"/>
              <a:chOff x="3072" y="2832"/>
              <a:chExt cx="136" cy="632"/>
            </a:xfrm>
          </p:grpSpPr>
          <p:sp>
            <p:nvSpPr>
              <p:cNvPr id="21551" name="Freeform 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52" name="Freeform 7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53" name="Freeform 7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1554" name="Group 76"/>
            <p:cNvGrpSpPr>
              <a:grpSpLocks/>
            </p:cNvGrpSpPr>
            <p:nvPr/>
          </p:nvGrpSpPr>
          <p:grpSpPr bwMode="auto">
            <a:xfrm flipH="1">
              <a:off x="2496" y="2832"/>
              <a:ext cx="136" cy="632"/>
              <a:chOff x="3072" y="2832"/>
              <a:chExt cx="136" cy="632"/>
            </a:xfrm>
          </p:grpSpPr>
          <p:sp>
            <p:nvSpPr>
              <p:cNvPr id="21555" name="Freeform 7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56" name="Freeform 7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57" name="Freeform 7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sp>
        <p:nvSpPr>
          <p:cNvPr id="21558" name="Rectangle 23"/>
          <p:cNvSpPr>
            <a:spLocks noChangeArrowheads="1"/>
          </p:cNvSpPr>
          <p:nvPr/>
        </p:nvSpPr>
        <p:spPr bwMode="auto">
          <a:xfrm>
            <a:off x="4151314" y="4484688"/>
            <a:ext cx="1074737"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59" name="Rectangle 56"/>
          <p:cNvSpPr>
            <a:spLocks noChangeArrowheads="1"/>
          </p:cNvSpPr>
          <p:nvPr/>
        </p:nvSpPr>
        <p:spPr bwMode="auto">
          <a:xfrm>
            <a:off x="6089650" y="4506913"/>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1560" name="Rectangle 68"/>
          <p:cNvSpPr>
            <a:spLocks noChangeArrowheads="1"/>
          </p:cNvSpPr>
          <p:nvPr/>
        </p:nvSpPr>
        <p:spPr bwMode="auto">
          <a:xfrm>
            <a:off x="7953375" y="4529138"/>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Tree>
    <p:extLst>
      <p:ext uri="{BB962C8B-B14F-4D97-AF65-F5344CB8AC3E}">
        <p14:creationId xmlns:p14="http://schemas.microsoft.com/office/powerpoint/2010/main" val="3479252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A5A8F7F0-8C41-40DA-9678-652791C02BBC}" type="slidenum">
              <a:rPr lang="ar-SA" sz="1400">
                <a:solidFill>
                  <a:srgbClr val="000000"/>
                </a:solidFill>
                <a:cs typeface="Arial" pitchFamily="34" charset="0"/>
              </a:rPr>
              <a:pPr algn="r" eaLnBrk="0" fontAlgn="base" hangingPunct="0">
                <a:spcBef>
                  <a:spcPct val="0"/>
                </a:spcBef>
                <a:spcAft>
                  <a:spcPct val="0"/>
                </a:spcAft>
              </a:pPr>
              <a:t>14</a:t>
            </a:fld>
            <a:endParaRPr lang="en-US" sz="1400">
              <a:solidFill>
                <a:srgbClr val="000000"/>
              </a:solidFill>
              <a:cs typeface="Arial" pitchFamily="34" charset="0"/>
            </a:endParaRPr>
          </a:p>
        </p:txBody>
      </p:sp>
      <p:sp>
        <p:nvSpPr>
          <p:cNvPr id="23556" name="Rectangle 2"/>
          <p:cNvSpPr>
            <a:spLocks noGrp="1" noChangeArrowheads="1"/>
          </p:cNvSpPr>
          <p:nvPr>
            <p:ph type="title" idx="4294967295"/>
          </p:nvPr>
        </p:nvSpPr>
        <p:spPr>
          <a:xfrm>
            <a:off x="1531938" y="188913"/>
            <a:ext cx="9136062" cy="1143000"/>
          </a:xfrm>
        </p:spPr>
        <p:txBody>
          <a:bodyPr/>
          <a:lstStyle/>
          <a:p>
            <a:r>
              <a:rPr lang="en-US"/>
              <a:t>Multicore Scaling Process</a:t>
            </a:r>
          </a:p>
        </p:txBody>
      </p:sp>
      <p:sp>
        <p:nvSpPr>
          <p:cNvPr id="23557" name="Text Box 48"/>
          <p:cNvSpPr txBox="1">
            <a:spLocks noChangeArrowheads="1"/>
          </p:cNvSpPr>
          <p:nvPr/>
        </p:nvSpPr>
        <p:spPr bwMode="auto">
          <a:xfrm>
            <a:off x="2554289" y="3130551"/>
            <a:ext cx="1385887" cy="3968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000">
                <a:solidFill>
                  <a:srgbClr val="000000"/>
                </a:solidFill>
                <a:cs typeface="Arial" pitchFamily="34" charset="0"/>
              </a:rPr>
              <a:t>User code</a:t>
            </a:r>
          </a:p>
        </p:txBody>
      </p:sp>
      <p:sp>
        <p:nvSpPr>
          <p:cNvPr id="23558" name="Text Box 52"/>
          <p:cNvSpPr txBox="1">
            <a:spLocks noChangeArrowheads="1"/>
          </p:cNvSpPr>
          <p:nvPr/>
        </p:nvSpPr>
        <p:spPr bwMode="auto">
          <a:xfrm>
            <a:off x="2563813" y="4338639"/>
            <a:ext cx="1384300" cy="396875"/>
          </a:xfrm>
          <a:prstGeom prst="rect">
            <a:avLst/>
          </a:prstGeom>
          <a:noFill/>
          <a:ln w="9525">
            <a:noFill/>
            <a:miter lim="800000"/>
            <a:headEnd/>
            <a:tailEnd/>
          </a:ln>
        </p:spPr>
        <p:txBody>
          <a:bodyPr>
            <a:spAutoFit/>
          </a:bodyPr>
          <a:lstStyle/>
          <a:p>
            <a:pPr algn="ctr" fontAlgn="base">
              <a:spcBef>
                <a:spcPct val="0"/>
              </a:spcBef>
              <a:spcAft>
                <a:spcPct val="0"/>
              </a:spcAft>
            </a:pPr>
            <a:r>
              <a:rPr lang="en-US" sz="2000">
                <a:solidFill>
                  <a:srgbClr val="000000"/>
                </a:solidFill>
                <a:cs typeface="Arial" pitchFamily="34" charset="0"/>
              </a:rPr>
              <a:t>Multicore</a:t>
            </a:r>
          </a:p>
        </p:txBody>
      </p:sp>
      <p:grpSp>
        <p:nvGrpSpPr>
          <p:cNvPr id="23559" name="Group 53"/>
          <p:cNvGrpSpPr>
            <a:grpSpLocks/>
          </p:cNvGrpSpPr>
          <p:nvPr/>
        </p:nvGrpSpPr>
        <p:grpSpPr bwMode="auto">
          <a:xfrm>
            <a:off x="2579689" y="1336675"/>
            <a:ext cx="6497637" cy="1284288"/>
            <a:chOff x="350" y="743"/>
            <a:chExt cx="4093" cy="809"/>
          </a:xfrm>
        </p:grpSpPr>
        <p:sp>
          <p:nvSpPr>
            <p:cNvPr id="563254" name="Rectangle 54"/>
            <p:cNvSpPr>
              <a:spLocks noChangeArrowheads="1"/>
            </p:cNvSpPr>
            <p:nvPr/>
          </p:nvSpPr>
          <p:spPr bwMode="auto">
            <a:xfrm>
              <a:off x="1334" y="792"/>
              <a:ext cx="3109" cy="741"/>
            </a:xfrm>
            <a:prstGeom prst="rect">
              <a:avLst/>
            </a:prstGeom>
            <a:solidFill>
              <a:schemeClr val="bg1">
                <a:alpha val="50000"/>
              </a:schemeClr>
            </a:solidFill>
            <a:ln w="9525">
              <a:solidFill>
                <a:schemeClr val="tx1"/>
              </a:solidFill>
              <a:miter lim="800000"/>
              <a:headEnd/>
              <a:tailEnd/>
            </a:ln>
            <a:effectLst/>
          </p:spPr>
          <p:txBody>
            <a:bodyPr wrap="none" anchor="ctr"/>
            <a:lstStyle/>
            <a:p>
              <a:pPr algn="ctr" fontAlgn="base">
                <a:spcBef>
                  <a:spcPct val="0"/>
                </a:spcBef>
                <a:spcAft>
                  <a:spcPct val="0"/>
                </a:spcAft>
                <a:defRPr/>
              </a:pPr>
              <a:endParaRPr lang="en-US" sz="2400">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3561" name="Freeform 55"/>
            <p:cNvSpPr>
              <a:spLocks/>
            </p:cNvSpPr>
            <p:nvPr/>
          </p:nvSpPr>
          <p:spPr bwMode="auto">
            <a:xfrm>
              <a:off x="1326" y="984"/>
              <a:ext cx="3081" cy="549"/>
            </a:xfrm>
            <a:custGeom>
              <a:avLst/>
              <a:gdLst>
                <a:gd name="T0" fmla="*/ 0 w 3081"/>
                <a:gd name="T1" fmla="*/ 549 h 549"/>
                <a:gd name="T2" fmla="*/ 1554 w 3081"/>
                <a:gd name="T3" fmla="*/ 430 h 549"/>
                <a:gd name="T4" fmla="*/ 3081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62" name="Oval 56"/>
            <p:cNvSpPr>
              <a:spLocks noChangeArrowheads="1"/>
            </p:cNvSpPr>
            <p:nvPr/>
          </p:nvSpPr>
          <p:spPr bwMode="auto">
            <a:xfrm>
              <a:off x="1627" y="147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63" name="Oval 57"/>
            <p:cNvSpPr>
              <a:spLocks noChangeArrowheads="1"/>
            </p:cNvSpPr>
            <p:nvPr/>
          </p:nvSpPr>
          <p:spPr bwMode="auto">
            <a:xfrm>
              <a:off x="2796" y="1377"/>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64" name="Oval 58"/>
            <p:cNvSpPr>
              <a:spLocks noChangeArrowheads="1"/>
            </p:cNvSpPr>
            <p:nvPr/>
          </p:nvSpPr>
          <p:spPr bwMode="auto">
            <a:xfrm>
              <a:off x="4130" y="102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65" name="Text Box 59"/>
            <p:cNvSpPr txBox="1">
              <a:spLocks noChangeArrowheads="1"/>
            </p:cNvSpPr>
            <p:nvPr/>
          </p:nvSpPr>
          <p:spPr bwMode="auto">
            <a:xfrm>
              <a:off x="350" y="1147"/>
              <a:ext cx="752" cy="25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000">
                  <a:solidFill>
                    <a:srgbClr val="000000"/>
                  </a:solidFill>
                  <a:cs typeface="Arial" pitchFamily="34" charset="0"/>
                </a:rPr>
                <a:t>Speedup</a:t>
              </a:r>
            </a:p>
          </p:txBody>
        </p:sp>
        <p:sp>
          <p:nvSpPr>
            <p:cNvPr id="563260" name="Text Box 60"/>
            <p:cNvSpPr txBox="1">
              <a:spLocks noChangeArrowheads="1"/>
            </p:cNvSpPr>
            <p:nvPr/>
          </p:nvSpPr>
          <p:spPr bwMode="auto">
            <a:xfrm>
              <a:off x="1439" y="1200"/>
              <a:ext cx="452" cy="288"/>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1.8x</a:t>
              </a:r>
            </a:p>
          </p:txBody>
        </p:sp>
        <p:sp>
          <p:nvSpPr>
            <p:cNvPr id="563261" name="Text Box 61"/>
            <p:cNvSpPr txBox="1">
              <a:spLocks noChangeArrowheads="1"/>
            </p:cNvSpPr>
            <p:nvPr/>
          </p:nvSpPr>
          <p:spPr bwMode="auto">
            <a:xfrm>
              <a:off x="3977" y="743"/>
              <a:ext cx="308" cy="288"/>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7x</a:t>
              </a:r>
            </a:p>
          </p:txBody>
        </p:sp>
        <p:sp>
          <p:nvSpPr>
            <p:cNvPr id="563262" name="Text Box 62"/>
            <p:cNvSpPr txBox="1">
              <a:spLocks noChangeArrowheads="1"/>
            </p:cNvSpPr>
            <p:nvPr/>
          </p:nvSpPr>
          <p:spPr bwMode="auto">
            <a:xfrm>
              <a:off x="2608" y="1044"/>
              <a:ext cx="452" cy="288"/>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3.6x</a:t>
              </a:r>
            </a:p>
          </p:txBody>
        </p:sp>
      </p:grpSp>
      <p:sp>
        <p:nvSpPr>
          <p:cNvPr id="563434" name="Text Box 234"/>
          <p:cNvSpPr txBox="1">
            <a:spLocks noChangeArrowheads="1"/>
          </p:cNvSpPr>
          <p:nvPr/>
        </p:nvSpPr>
        <p:spPr bwMode="auto">
          <a:xfrm>
            <a:off x="2528889" y="5483225"/>
            <a:ext cx="4619625" cy="45720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400" b="1">
                <a:solidFill>
                  <a:srgbClr val="CC0000"/>
                </a:solidFill>
                <a:cs typeface="Arial" pitchFamily="34" charset="0"/>
              </a:rPr>
              <a:t>Unfortunately, not so simple…</a:t>
            </a:r>
          </a:p>
        </p:txBody>
      </p:sp>
      <p:sp>
        <p:nvSpPr>
          <p:cNvPr id="23570" name="Rectangle 236"/>
          <p:cNvSpPr>
            <a:spLocks noChangeArrowheads="1"/>
          </p:cNvSpPr>
          <p:nvPr/>
        </p:nvSpPr>
        <p:spPr bwMode="auto">
          <a:xfrm>
            <a:off x="6092825" y="3224214"/>
            <a:ext cx="515938" cy="3190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1" name="Rectangle 239"/>
          <p:cNvSpPr>
            <a:spLocks noChangeArrowheads="1"/>
          </p:cNvSpPr>
          <p:nvPr/>
        </p:nvSpPr>
        <p:spPr bwMode="auto">
          <a:xfrm>
            <a:off x="4148138" y="3224214"/>
            <a:ext cx="544512" cy="7127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2" name="Rectangle 240"/>
          <p:cNvSpPr>
            <a:spLocks noChangeArrowheads="1"/>
          </p:cNvSpPr>
          <p:nvPr/>
        </p:nvSpPr>
        <p:spPr bwMode="auto">
          <a:xfrm>
            <a:off x="4737101" y="3230564"/>
            <a:ext cx="544513" cy="7127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3" name="Rectangle 241"/>
          <p:cNvSpPr>
            <a:spLocks noChangeArrowheads="1"/>
          </p:cNvSpPr>
          <p:nvPr/>
        </p:nvSpPr>
        <p:spPr bwMode="auto">
          <a:xfrm>
            <a:off x="6664325" y="3232150"/>
            <a:ext cx="515938" cy="319088"/>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4" name="Rectangle 242"/>
          <p:cNvSpPr>
            <a:spLocks noChangeArrowheads="1"/>
          </p:cNvSpPr>
          <p:nvPr/>
        </p:nvSpPr>
        <p:spPr bwMode="auto">
          <a:xfrm>
            <a:off x="6100764" y="3640139"/>
            <a:ext cx="515937" cy="3190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5" name="Rectangle 243"/>
          <p:cNvSpPr>
            <a:spLocks noChangeArrowheads="1"/>
          </p:cNvSpPr>
          <p:nvPr/>
        </p:nvSpPr>
        <p:spPr bwMode="auto">
          <a:xfrm>
            <a:off x="6672264" y="3632200"/>
            <a:ext cx="515937" cy="319088"/>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6" name="Rectangle 244"/>
          <p:cNvSpPr>
            <a:spLocks noChangeArrowheads="1"/>
          </p:cNvSpPr>
          <p:nvPr/>
        </p:nvSpPr>
        <p:spPr bwMode="auto">
          <a:xfrm>
            <a:off x="7986714" y="3240089"/>
            <a:ext cx="219075" cy="327025"/>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7" name="Rectangle 245"/>
          <p:cNvSpPr>
            <a:spLocks noChangeArrowheads="1"/>
          </p:cNvSpPr>
          <p:nvPr/>
        </p:nvSpPr>
        <p:spPr bwMode="auto">
          <a:xfrm>
            <a:off x="8247063" y="3240089"/>
            <a:ext cx="220662" cy="327025"/>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8" name="Rectangle 246"/>
          <p:cNvSpPr>
            <a:spLocks noChangeArrowheads="1"/>
          </p:cNvSpPr>
          <p:nvPr/>
        </p:nvSpPr>
        <p:spPr bwMode="auto">
          <a:xfrm>
            <a:off x="7988300" y="3633789"/>
            <a:ext cx="222250"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79" name="Rectangle 247"/>
          <p:cNvSpPr>
            <a:spLocks noChangeArrowheads="1"/>
          </p:cNvSpPr>
          <p:nvPr/>
        </p:nvSpPr>
        <p:spPr bwMode="auto">
          <a:xfrm>
            <a:off x="8250238" y="3633789"/>
            <a:ext cx="220662"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80" name="Rectangle 250"/>
          <p:cNvSpPr>
            <a:spLocks noChangeArrowheads="1"/>
          </p:cNvSpPr>
          <p:nvPr/>
        </p:nvSpPr>
        <p:spPr bwMode="auto">
          <a:xfrm>
            <a:off x="8531226" y="3240089"/>
            <a:ext cx="219075" cy="327025"/>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81" name="Rectangle 251"/>
          <p:cNvSpPr>
            <a:spLocks noChangeArrowheads="1"/>
          </p:cNvSpPr>
          <p:nvPr/>
        </p:nvSpPr>
        <p:spPr bwMode="auto">
          <a:xfrm>
            <a:off x="8805863" y="3240089"/>
            <a:ext cx="220662" cy="327025"/>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82" name="Rectangle 252"/>
          <p:cNvSpPr>
            <a:spLocks noChangeArrowheads="1"/>
          </p:cNvSpPr>
          <p:nvPr/>
        </p:nvSpPr>
        <p:spPr bwMode="auto">
          <a:xfrm>
            <a:off x="8532813" y="3633789"/>
            <a:ext cx="222250"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83" name="Rectangle 253"/>
          <p:cNvSpPr>
            <a:spLocks noChangeArrowheads="1"/>
          </p:cNvSpPr>
          <p:nvPr/>
        </p:nvSpPr>
        <p:spPr bwMode="auto">
          <a:xfrm>
            <a:off x="8809038" y="3633789"/>
            <a:ext cx="220662"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584" name="Group 276"/>
          <p:cNvGrpSpPr>
            <a:grpSpLocks/>
          </p:cNvGrpSpPr>
          <p:nvPr/>
        </p:nvGrpSpPr>
        <p:grpSpPr bwMode="auto">
          <a:xfrm>
            <a:off x="4233863" y="4311650"/>
            <a:ext cx="227012" cy="344488"/>
            <a:chOff x="2496" y="2725"/>
            <a:chExt cx="712" cy="739"/>
          </a:xfrm>
        </p:grpSpPr>
        <p:sp>
          <p:nvSpPr>
            <p:cNvPr id="23585" name="Rectangle 2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86" name="Freeform 2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587" name="Group 279"/>
            <p:cNvGrpSpPr>
              <a:grpSpLocks/>
            </p:cNvGrpSpPr>
            <p:nvPr/>
          </p:nvGrpSpPr>
          <p:grpSpPr bwMode="auto">
            <a:xfrm>
              <a:off x="3072" y="2832"/>
              <a:ext cx="136" cy="632"/>
              <a:chOff x="3072" y="2832"/>
              <a:chExt cx="136" cy="632"/>
            </a:xfrm>
          </p:grpSpPr>
          <p:sp>
            <p:nvSpPr>
              <p:cNvPr id="23588" name="Freeform 2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89" name="Freeform 28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90" name="Freeform 28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591" name="Group 283"/>
            <p:cNvGrpSpPr>
              <a:grpSpLocks/>
            </p:cNvGrpSpPr>
            <p:nvPr/>
          </p:nvGrpSpPr>
          <p:grpSpPr bwMode="auto">
            <a:xfrm flipH="1">
              <a:off x="2496" y="2832"/>
              <a:ext cx="136" cy="632"/>
              <a:chOff x="3072" y="2832"/>
              <a:chExt cx="136" cy="632"/>
            </a:xfrm>
          </p:grpSpPr>
          <p:sp>
            <p:nvSpPr>
              <p:cNvPr id="23592" name="Freeform 2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93" name="Freeform 28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94" name="Freeform 28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595" name="Group 287"/>
          <p:cNvGrpSpPr>
            <a:grpSpLocks/>
          </p:cNvGrpSpPr>
          <p:nvPr/>
        </p:nvGrpSpPr>
        <p:grpSpPr bwMode="auto">
          <a:xfrm>
            <a:off x="4938713" y="4311650"/>
            <a:ext cx="227012" cy="344488"/>
            <a:chOff x="2496" y="2725"/>
            <a:chExt cx="712" cy="739"/>
          </a:xfrm>
        </p:grpSpPr>
        <p:sp>
          <p:nvSpPr>
            <p:cNvPr id="23596" name="Rectangle 288"/>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597" name="Freeform 28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598" name="Group 290"/>
            <p:cNvGrpSpPr>
              <a:grpSpLocks/>
            </p:cNvGrpSpPr>
            <p:nvPr/>
          </p:nvGrpSpPr>
          <p:grpSpPr bwMode="auto">
            <a:xfrm>
              <a:off x="3072" y="2832"/>
              <a:ext cx="136" cy="632"/>
              <a:chOff x="3072" y="2832"/>
              <a:chExt cx="136" cy="632"/>
            </a:xfrm>
          </p:grpSpPr>
          <p:sp>
            <p:nvSpPr>
              <p:cNvPr id="23599" name="Freeform 29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00" name="Freeform 29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01" name="Freeform 29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02" name="Group 294"/>
            <p:cNvGrpSpPr>
              <a:grpSpLocks/>
            </p:cNvGrpSpPr>
            <p:nvPr/>
          </p:nvGrpSpPr>
          <p:grpSpPr bwMode="auto">
            <a:xfrm flipH="1">
              <a:off x="2496" y="2832"/>
              <a:ext cx="136" cy="632"/>
              <a:chOff x="3072" y="2832"/>
              <a:chExt cx="136" cy="632"/>
            </a:xfrm>
          </p:grpSpPr>
          <p:sp>
            <p:nvSpPr>
              <p:cNvPr id="23603" name="Freeform 29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04" name="Freeform 29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05" name="Freeform 29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606" name="Group 298"/>
          <p:cNvGrpSpPr>
            <a:grpSpLocks/>
          </p:cNvGrpSpPr>
          <p:nvPr/>
        </p:nvGrpSpPr>
        <p:grpSpPr bwMode="auto">
          <a:xfrm>
            <a:off x="6186488" y="4319589"/>
            <a:ext cx="227012" cy="344487"/>
            <a:chOff x="2496" y="2725"/>
            <a:chExt cx="712" cy="739"/>
          </a:xfrm>
        </p:grpSpPr>
        <p:sp>
          <p:nvSpPr>
            <p:cNvPr id="23607" name="Rectangle 299"/>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08" name="Freeform 300"/>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09" name="Group 301"/>
            <p:cNvGrpSpPr>
              <a:grpSpLocks/>
            </p:cNvGrpSpPr>
            <p:nvPr/>
          </p:nvGrpSpPr>
          <p:grpSpPr bwMode="auto">
            <a:xfrm>
              <a:off x="3072" y="2832"/>
              <a:ext cx="136" cy="632"/>
              <a:chOff x="3072" y="2832"/>
              <a:chExt cx="136" cy="632"/>
            </a:xfrm>
          </p:grpSpPr>
          <p:sp>
            <p:nvSpPr>
              <p:cNvPr id="23610" name="Freeform 30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11" name="Freeform 30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12" name="Freeform 30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13" name="Group 305"/>
            <p:cNvGrpSpPr>
              <a:grpSpLocks/>
            </p:cNvGrpSpPr>
            <p:nvPr/>
          </p:nvGrpSpPr>
          <p:grpSpPr bwMode="auto">
            <a:xfrm flipH="1">
              <a:off x="2496" y="2832"/>
              <a:ext cx="136" cy="632"/>
              <a:chOff x="3072" y="2832"/>
              <a:chExt cx="136" cy="632"/>
            </a:xfrm>
          </p:grpSpPr>
          <p:sp>
            <p:nvSpPr>
              <p:cNvPr id="23614" name="Freeform 30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15" name="Freeform 30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16" name="Freeform 30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617" name="Group 309"/>
          <p:cNvGrpSpPr>
            <a:grpSpLocks/>
          </p:cNvGrpSpPr>
          <p:nvPr/>
        </p:nvGrpSpPr>
        <p:grpSpPr bwMode="auto">
          <a:xfrm>
            <a:off x="6819901" y="4305300"/>
            <a:ext cx="227013" cy="344488"/>
            <a:chOff x="2496" y="2725"/>
            <a:chExt cx="712" cy="739"/>
          </a:xfrm>
        </p:grpSpPr>
        <p:sp>
          <p:nvSpPr>
            <p:cNvPr id="23618" name="Rectangle 31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19" name="Freeform 31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20" name="Group 312"/>
            <p:cNvGrpSpPr>
              <a:grpSpLocks/>
            </p:cNvGrpSpPr>
            <p:nvPr/>
          </p:nvGrpSpPr>
          <p:grpSpPr bwMode="auto">
            <a:xfrm>
              <a:off x="3072" y="2832"/>
              <a:ext cx="136" cy="632"/>
              <a:chOff x="3072" y="2832"/>
              <a:chExt cx="136" cy="632"/>
            </a:xfrm>
          </p:grpSpPr>
          <p:sp>
            <p:nvSpPr>
              <p:cNvPr id="23621" name="Freeform 3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22" name="Freeform 31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23" name="Freeform 31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24" name="Group 316"/>
            <p:cNvGrpSpPr>
              <a:grpSpLocks/>
            </p:cNvGrpSpPr>
            <p:nvPr/>
          </p:nvGrpSpPr>
          <p:grpSpPr bwMode="auto">
            <a:xfrm flipH="1">
              <a:off x="2496" y="2832"/>
              <a:ext cx="136" cy="632"/>
              <a:chOff x="3072" y="2832"/>
              <a:chExt cx="136" cy="632"/>
            </a:xfrm>
          </p:grpSpPr>
          <p:sp>
            <p:nvSpPr>
              <p:cNvPr id="23625" name="Freeform 31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26" name="Freeform 31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27" name="Freeform 31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628" name="Group 320"/>
          <p:cNvGrpSpPr>
            <a:grpSpLocks/>
          </p:cNvGrpSpPr>
          <p:nvPr/>
        </p:nvGrpSpPr>
        <p:grpSpPr bwMode="auto">
          <a:xfrm>
            <a:off x="6194426" y="4733925"/>
            <a:ext cx="227013" cy="344488"/>
            <a:chOff x="2496" y="2725"/>
            <a:chExt cx="712" cy="739"/>
          </a:xfrm>
        </p:grpSpPr>
        <p:sp>
          <p:nvSpPr>
            <p:cNvPr id="23629" name="Rectangle 32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30" name="Freeform 32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31" name="Group 323"/>
            <p:cNvGrpSpPr>
              <a:grpSpLocks/>
            </p:cNvGrpSpPr>
            <p:nvPr/>
          </p:nvGrpSpPr>
          <p:grpSpPr bwMode="auto">
            <a:xfrm>
              <a:off x="3072" y="2832"/>
              <a:ext cx="136" cy="632"/>
              <a:chOff x="3072" y="2832"/>
              <a:chExt cx="136" cy="632"/>
            </a:xfrm>
          </p:grpSpPr>
          <p:sp>
            <p:nvSpPr>
              <p:cNvPr id="23632" name="Freeform 32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33" name="Freeform 32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34" name="Freeform 32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35" name="Group 327"/>
            <p:cNvGrpSpPr>
              <a:grpSpLocks/>
            </p:cNvGrpSpPr>
            <p:nvPr/>
          </p:nvGrpSpPr>
          <p:grpSpPr bwMode="auto">
            <a:xfrm flipH="1">
              <a:off x="2496" y="2832"/>
              <a:ext cx="136" cy="632"/>
              <a:chOff x="3072" y="2832"/>
              <a:chExt cx="136" cy="632"/>
            </a:xfrm>
          </p:grpSpPr>
          <p:sp>
            <p:nvSpPr>
              <p:cNvPr id="23636" name="Freeform 32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37" name="Freeform 32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38" name="Freeform 33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639" name="Group 331"/>
          <p:cNvGrpSpPr>
            <a:grpSpLocks/>
          </p:cNvGrpSpPr>
          <p:nvPr/>
        </p:nvGrpSpPr>
        <p:grpSpPr bwMode="auto">
          <a:xfrm>
            <a:off x="6813551" y="4733925"/>
            <a:ext cx="227013" cy="344488"/>
            <a:chOff x="2496" y="2725"/>
            <a:chExt cx="712" cy="739"/>
          </a:xfrm>
        </p:grpSpPr>
        <p:sp>
          <p:nvSpPr>
            <p:cNvPr id="23640" name="Rectangle 33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41" name="Freeform 33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42" name="Group 334"/>
            <p:cNvGrpSpPr>
              <a:grpSpLocks/>
            </p:cNvGrpSpPr>
            <p:nvPr/>
          </p:nvGrpSpPr>
          <p:grpSpPr bwMode="auto">
            <a:xfrm>
              <a:off x="3072" y="2832"/>
              <a:ext cx="136" cy="632"/>
              <a:chOff x="3072" y="2832"/>
              <a:chExt cx="136" cy="632"/>
            </a:xfrm>
          </p:grpSpPr>
          <p:sp>
            <p:nvSpPr>
              <p:cNvPr id="23643" name="Freeform 33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44" name="Freeform 33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45" name="Freeform 33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46" name="Group 338"/>
            <p:cNvGrpSpPr>
              <a:grpSpLocks/>
            </p:cNvGrpSpPr>
            <p:nvPr/>
          </p:nvGrpSpPr>
          <p:grpSpPr bwMode="auto">
            <a:xfrm flipH="1">
              <a:off x="2496" y="2832"/>
              <a:ext cx="136" cy="632"/>
              <a:chOff x="3072" y="2832"/>
              <a:chExt cx="136" cy="632"/>
            </a:xfrm>
          </p:grpSpPr>
          <p:sp>
            <p:nvSpPr>
              <p:cNvPr id="23647" name="Freeform 33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48" name="Freeform 34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49" name="Freeform 34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sp>
        <p:nvSpPr>
          <p:cNvPr id="23650" name="Rectangle 50"/>
          <p:cNvSpPr>
            <a:spLocks noChangeArrowheads="1"/>
          </p:cNvSpPr>
          <p:nvPr/>
        </p:nvSpPr>
        <p:spPr bwMode="auto">
          <a:xfrm>
            <a:off x="6027738" y="4276726"/>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51" name="Rectangle 49"/>
          <p:cNvSpPr>
            <a:spLocks noChangeArrowheads="1"/>
          </p:cNvSpPr>
          <p:nvPr/>
        </p:nvSpPr>
        <p:spPr bwMode="auto">
          <a:xfrm>
            <a:off x="4157664" y="4275139"/>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52" name="Group 342"/>
          <p:cNvGrpSpPr>
            <a:grpSpLocks/>
          </p:cNvGrpSpPr>
          <p:nvPr/>
        </p:nvGrpSpPr>
        <p:grpSpPr bwMode="auto">
          <a:xfrm>
            <a:off x="8080376" y="4298950"/>
            <a:ext cx="227013" cy="344488"/>
            <a:chOff x="2496" y="2725"/>
            <a:chExt cx="712" cy="739"/>
          </a:xfrm>
        </p:grpSpPr>
        <p:sp>
          <p:nvSpPr>
            <p:cNvPr id="23653" name="Rectangle 34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54" name="Freeform 34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55" name="Group 345"/>
            <p:cNvGrpSpPr>
              <a:grpSpLocks/>
            </p:cNvGrpSpPr>
            <p:nvPr/>
          </p:nvGrpSpPr>
          <p:grpSpPr bwMode="auto">
            <a:xfrm>
              <a:off x="3072" y="2832"/>
              <a:ext cx="136" cy="632"/>
              <a:chOff x="3072" y="2832"/>
              <a:chExt cx="136" cy="632"/>
            </a:xfrm>
          </p:grpSpPr>
          <p:sp>
            <p:nvSpPr>
              <p:cNvPr id="23656" name="Freeform 34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57" name="Freeform 34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58" name="Freeform 34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59" name="Group 349"/>
            <p:cNvGrpSpPr>
              <a:grpSpLocks/>
            </p:cNvGrpSpPr>
            <p:nvPr/>
          </p:nvGrpSpPr>
          <p:grpSpPr bwMode="auto">
            <a:xfrm flipH="1">
              <a:off x="2496" y="2832"/>
              <a:ext cx="136" cy="632"/>
              <a:chOff x="3072" y="2832"/>
              <a:chExt cx="136" cy="632"/>
            </a:xfrm>
          </p:grpSpPr>
          <p:sp>
            <p:nvSpPr>
              <p:cNvPr id="23660" name="Freeform 35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61" name="Freeform 35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62" name="Freeform 35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663" name="Group 353"/>
          <p:cNvGrpSpPr>
            <a:grpSpLocks/>
          </p:cNvGrpSpPr>
          <p:nvPr/>
        </p:nvGrpSpPr>
        <p:grpSpPr bwMode="auto">
          <a:xfrm>
            <a:off x="8713788" y="4284664"/>
            <a:ext cx="227012" cy="344487"/>
            <a:chOff x="2496" y="2725"/>
            <a:chExt cx="712" cy="739"/>
          </a:xfrm>
        </p:grpSpPr>
        <p:sp>
          <p:nvSpPr>
            <p:cNvPr id="23664" name="Rectangle 35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65" name="Freeform 35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66" name="Group 356"/>
            <p:cNvGrpSpPr>
              <a:grpSpLocks/>
            </p:cNvGrpSpPr>
            <p:nvPr/>
          </p:nvGrpSpPr>
          <p:grpSpPr bwMode="auto">
            <a:xfrm>
              <a:off x="3072" y="2832"/>
              <a:ext cx="136" cy="632"/>
              <a:chOff x="3072" y="2832"/>
              <a:chExt cx="136" cy="632"/>
            </a:xfrm>
          </p:grpSpPr>
          <p:sp>
            <p:nvSpPr>
              <p:cNvPr id="23667" name="Freeform 35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68" name="Freeform 35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69" name="Freeform 35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70" name="Group 360"/>
            <p:cNvGrpSpPr>
              <a:grpSpLocks/>
            </p:cNvGrpSpPr>
            <p:nvPr/>
          </p:nvGrpSpPr>
          <p:grpSpPr bwMode="auto">
            <a:xfrm flipH="1">
              <a:off x="2496" y="2832"/>
              <a:ext cx="136" cy="632"/>
              <a:chOff x="3072" y="2832"/>
              <a:chExt cx="136" cy="632"/>
            </a:xfrm>
          </p:grpSpPr>
          <p:sp>
            <p:nvSpPr>
              <p:cNvPr id="23671" name="Freeform 36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72" name="Freeform 36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73" name="Freeform 36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674" name="Group 364"/>
          <p:cNvGrpSpPr>
            <a:grpSpLocks/>
          </p:cNvGrpSpPr>
          <p:nvPr/>
        </p:nvGrpSpPr>
        <p:grpSpPr bwMode="auto">
          <a:xfrm>
            <a:off x="8088313" y="4713289"/>
            <a:ext cx="227012" cy="344487"/>
            <a:chOff x="2496" y="2725"/>
            <a:chExt cx="712" cy="739"/>
          </a:xfrm>
        </p:grpSpPr>
        <p:sp>
          <p:nvSpPr>
            <p:cNvPr id="23675" name="Rectangle 36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76" name="Freeform 36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77" name="Group 367"/>
            <p:cNvGrpSpPr>
              <a:grpSpLocks/>
            </p:cNvGrpSpPr>
            <p:nvPr/>
          </p:nvGrpSpPr>
          <p:grpSpPr bwMode="auto">
            <a:xfrm>
              <a:off x="3072" y="2832"/>
              <a:ext cx="136" cy="632"/>
              <a:chOff x="3072" y="2832"/>
              <a:chExt cx="136" cy="632"/>
            </a:xfrm>
          </p:grpSpPr>
          <p:sp>
            <p:nvSpPr>
              <p:cNvPr id="23678" name="Freeform 36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79" name="Freeform 36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80" name="Freeform 37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81" name="Group 371"/>
            <p:cNvGrpSpPr>
              <a:grpSpLocks/>
            </p:cNvGrpSpPr>
            <p:nvPr/>
          </p:nvGrpSpPr>
          <p:grpSpPr bwMode="auto">
            <a:xfrm flipH="1">
              <a:off x="2496" y="2832"/>
              <a:ext cx="136" cy="632"/>
              <a:chOff x="3072" y="2832"/>
              <a:chExt cx="136" cy="632"/>
            </a:xfrm>
          </p:grpSpPr>
          <p:sp>
            <p:nvSpPr>
              <p:cNvPr id="23682" name="Freeform 37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83" name="Freeform 37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84" name="Freeform 37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685" name="Group 375"/>
          <p:cNvGrpSpPr>
            <a:grpSpLocks/>
          </p:cNvGrpSpPr>
          <p:nvPr/>
        </p:nvGrpSpPr>
        <p:grpSpPr bwMode="auto">
          <a:xfrm>
            <a:off x="8707438" y="4713289"/>
            <a:ext cx="227012" cy="344487"/>
            <a:chOff x="2496" y="2725"/>
            <a:chExt cx="712" cy="739"/>
          </a:xfrm>
        </p:grpSpPr>
        <p:sp>
          <p:nvSpPr>
            <p:cNvPr id="23686" name="Rectangle 37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87" name="Freeform 37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88" name="Group 378"/>
            <p:cNvGrpSpPr>
              <a:grpSpLocks/>
            </p:cNvGrpSpPr>
            <p:nvPr/>
          </p:nvGrpSpPr>
          <p:grpSpPr bwMode="auto">
            <a:xfrm>
              <a:off x="3072" y="2832"/>
              <a:ext cx="136" cy="632"/>
              <a:chOff x="3072" y="2832"/>
              <a:chExt cx="136" cy="632"/>
            </a:xfrm>
          </p:grpSpPr>
          <p:sp>
            <p:nvSpPr>
              <p:cNvPr id="23689" name="Freeform 37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90" name="Freeform 38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91" name="Freeform 38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692" name="Group 382"/>
            <p:cNvGrpSpPr>
              <a:grpSpLocks/>
            </p:cNvGrpSpPr>
            <p:nvPr/>
          </p:nvGrpSpPr>
          <p:grpSpPr bwMode="auto">
            <a:xfrm flipH="1">
              <a:off x="2496" y="2832"/>
              <a:ext cx="136" cy="632"/>
              <a:chOff x="3072" y="2832"/>
              <a:chExt cx="136" cy="632"/>
            </a:xfrm>
          </p:grpSpPr>
          <p:sp>
            <p:nvSpPr>
              <p:cNvPr id="23693" name="Freeform 38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94" name="Freeform 38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95" name="Freeform 38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696" name="Group 386"/>
          <p:cNvGrpSpPr>
            <a:grpSpLocks/>
          </p:cNvGrpSpPr>
          <p:nvPr/>
        </p:nvGrpSpPr>
        <p:grpSpPr bwMode="auto">
          <a:xfrm>
            <a:off x="8072438" y="5162550"/>
            <a:ext cx="227012" cy="344488"/>
            <a:chOff x="2496" y="2725"/>
            <a:chExt cx="712" cy="739"/>
          </a:xfrm>
        </p:grpSpPr>
        <p:sp>
          <p:nvSpPr>
            <p:cNvPr id="23697" name="Rectangle 38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698" name="Freeform 38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699" name="Group 389"/>
            <p:cNvGrpSpPr>
              <a:grpSpLocks/>
            </p:cNvGrpSpPr>
            <p:nvPr/>
          </p:nvGrpSpPr>
          <p:grpSpPr bwMode="auto">
            <a:xfrm>
              <a:off x="3072" y="2832"/>
              <a:ext cx="136" cy="632"/>
              <a:chOff x="3072" y="2832"/>
              <a:chExt cx="136" cy="632"/>
            </a:xfrm>
          </p:grpSpPr>
          <p:sp>
            <p:nvSpPr>
              <p:cNvPr id="23700" name="Freeform 39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01" name="Freeform 39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02" name="Freeform 39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703" name="Group 393"/>
            <p:cNvGrpSpPr>
              <a:grpSpLocks/>
            </p:cNvGrpSpPr>
            <p:nvPr/>
          </p:nvGrpSpPr>
          <p:grpSpPr bwMode="auto">
            <a:xfrm flipH="1">
              <a:off x="2496" y="2832"/>
              <a:ext cx="136" cy="632"/>
              <a:chOff x="3072" y="2832"/>
              <a:chExt cx="136" cy="632"/>
            </a:xfrm>
          </p:grpSpPr>
          <p:sp>
            <p:nvSpPr>
              <p:cNvPr id="23704" name="Freeform 39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05" name="Freeform 39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06" name="Freeform 39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707" name="Group 397"/>
          <p:cNvGrpSpPr>
            <a:grpSpLocks/>
          </p:cNvGrpSpPr>
          <p:nvPr/>
        </p:nvGrpSpPr>
        <p:grpSpPr bwMode="auto">
          <a:xfrm>
            <a:off x="8705851" y="5148264"/>
            <a:ext cx="227013" cy="344487"/>
            <a:chOff x="2496" y="2725"/>
            <a:chExt cx="712" cy="739"/>
          </a:xfrm>
        </p:grpSpPr>
        <p:sp>
          <p:nvSpPr>
            <p:cNvPr id="23708" name="Rectangle 398"/>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09" name="Freeform 39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710" name="Group 400"/>
            <p:cNvGrpSpPr>
              <a:grpSpLocks/>
            </p:cNvGrpSpPr>
            <p:nvPr/>
          </p:nvGrpSpPr>
          <p:grpSpPr bwMode="auto">
            <a:xfrm>
              <a:off x="3072" y="2832"/>
              <a:ext cx="136" cy="632"/>
              <a:chOff x="3072" y="2832"/>
              <a:chExt cx="136" cy="632"/>
            </a:xfrm>
          </p:grpSpPr>
          <p:sp>
            <p:nvSpPr>
              <p:cNvPr id="23711" name="Freeform 40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12" name="Freeform 40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13" name="Freeform 40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714" name="Group 404"/>
            <p:cNvGrpSpPr>
              <a:grpSpLocks/>
            </p:cNvGrpSpPr>
            <p:nvPr/>
          </p:nvGrpSpPr>
          <p:grpSpPr bwMode="auto">
            <a:xfrm flipH="1">
              <a:off x="2496" y="2832"/>
              <a:ext cx="136" cy="632"/>
              <a:chOff x="3072" y="2832"/>
              <a:chExt cx="136" cy="632"/>
            </a:xfrm>
          </p:grpSpPr>
          <p:sp>
            <p:nvSpPr>
              <p:cNvPr id="23715" name="Freeform 40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16" name="Freeform 40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17" name="Freeform 40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718" name="Group 408"/>
          <p:cNvGrpSpPr>
            <a:grpSpLocks/>
          </p:cNvGrpSpPr>
          <p:nvPr/>
        </p:nvGrpSpPr>
        <p:grpSpPr bwMode="auto">
          <a:xfrm>
            <a:off x="8080376" y="5576889"/>
            <a:ext cx="227013" cy="344487"/>
            <a:chOff x="2496" y="2725"/>
            <a:chExt cx="712" cy="739"/>
          </a:xfrm>
        </p:grpSpPr>
        <p:sp>
          <p:nvSpPr>
            <p:cNvPr id="23719" name="Rectangle 409"/>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20" name="Freeform 410"/>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721" name="Group 411"/>
            <p:cNvGrpSpPr>
              <a:grpSpLocks/>
            </p:cNvGrpSpPr>
            <p:nvPr/>
          </p:nvGrpSpPr>
          <p:grpSpPr bwMode="auto">
            <a:xfrm>
              <a:off x="3072" y="2832"/>
              <a:ext cx="136" cy="632"/>
              <a:chOff x="3072" y="2832"/>
              <a:chExt cx="136" cy="632"/>
            </a:xfrm>
          </p:grpSpPr>
          <p:sp>
            <p:nvSpPr>
              <p:cNvPr id="23722" name="Freeform 41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23" name="Freeform 41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24" name="Freeform 41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725" name="Group 415"/>
            <p:cNvGrpSpPr>
              <a:grpSpLocks/>
            </p:cNvGrpSpPr>
            <p:nvPr/>
          </p:nvGrpSpPr>
          <p:grpSpPr bwMode="auto">
            <a:xfrm flipH="1">
              <a:off x="2496" y="2832"/>
              <a:ext cx="136" cy="632"/>
              <a:chOff x="3072" y="2832"/>
              <a:chExt cx="136" cy="632"/>
            </a:xfrm>
          </p:grpSpPr>
          <p:sp>
            <p:nvSpPr>
              <p:cNvPr id="23726" name="Freeform 41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27" name="Freeform 41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28" name="Freeform 41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3729" name="Group 419"/>
          <p:cNvGrpSpPr>
            <a:grpSpLocks/>
          </p:cNvGrpSpPr>
          <p:nvPr/>
        </p:nvGrpSpPr>
        <p:grpSpPr bwMode="auto">
          <a:xfrm>
            <a:off x="8699501" y="5576889"/>
            <a:ext cx="227013" cy="344487"/>
            <a:chOff x="2496" y="2725"/>
            <a:chExt cx="712" cy="739"/>
          </a:xfrm>
        </p:grpSpPr>
        <p:sp>
          <p:nvSpPr>
            <p:cNvPr id="23730" name="Rectangle 42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31" name="Freeform 42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3732" name="Group 422"/>
            <p:cNvGrpSpPr>
              <a:grpSpLocks/>
            </p:cNvGrpSpPr>
            <p:nvPr/>
          </p:nvGrpSpPr>
          <p:grpSpPr bwMode="auto">
            <a:xfrm>
              <a:off x="3072" y="2832"/>
              <a:ext cx="136" cy="632"/>
              <a:chOff x="3072" y="2832"/>
              <a:chExt cx="136" cy="632"/>
            </a:xfrm>
          </p:grpSpPr>
          <p:sp>
            <p:nvSpPr>
              <p:cNvPr id="23733" name="Freeform 42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34" name="Freeform 42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35" name="Freeform 42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3736" name="Group 426"/>
            <p:cNvGrpSpPr>
              <a:grpSpLocks/>
            </p:cNvGrpSpPr>
            <p:nvPr/>
          </p:nvGrpSpPr>
          <p:grpSpPr bwMode="auto">
            <a:xfrm flipH="1">
              <a:off x="2496" y="2832"/>
              <a:ext cx="136" cy="632"/>
              <a:chOff x="3072" y="2832"/>
              <a:chExt cx="136" cy="632"/>
            </a:xfrm>
          </p:grpSpPr>
          <p:sp>
            <p:nvSpPr>
              <p:cNvPr id="23737" name="Freeform 42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38" name="Freeform 42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3739" name="Freeform 42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sp>
        <p:nvSpPr>
          <p:cNvPr id="23740" name="Rectangle 51"/>
          <p:cNvSpPr>
            <a:spLocks noChangeArrowheads="1"/>
          </p:cNvSpPr>
          <p:nvPr/>
        </p:nvSpPr>
        <p:spPr bwMode="auto">
          <a:xfrm>
            <a:off x="7942263" y="4230688"/>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Tree>
    <p:extLst>
      <p:ext uri="{BB962C8B-B14F-4D97-AF65-F5344CB8AC3E}">
        <p14:creationId xmlns:p14="http://schemas.microsoft.com/office/powerpoint/2010/main" val="87013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BB9822AD-944E-4CA6-8C23-6F9E573CAE64}" type="slidenum">
              <a:rPr lang="ar-SA" sz="1400">
                <a:solidFill>
                  <a:srgbClr val="000000"/>
                </a:solidFill>
                <a:cs typeface="Arial" pitchFamily="34" charset="0"/>
              </a:rPr>
              <a:pPr algn="r" eaLnBrk="0" fontAlgn="base" hangingPunct="0">
                <a:spcBef>
                  <a:spcPct val="0"/>
                </a:spcBef>
                <a:spcAft>
                  <a:spcPct val="0"/>
                </a:spcAft>
              </a:pPr>
              <a:t>15</a:t>
            </a:fld>
            <a:endParaRPr lang="en-US" sz="1400">
              <a:solidFill>
                <a:srgbClr val="000000"/>
              </a:solidFill>
              <a:cs typeface="Arial" pitchFamily="34" charset="0"/>
            </a:endParaRPr>
          </a:p>
        </p:txBody>
      </p:sp>
      <p:sp>
        <p:nvSpPr>
          <p:cNvPr id="25604" name="Rectangle 306"/>
          <p:cNvSpPr>
            <a:spLocks noChangeArrowheads="1"/>
          </p:cNvSpPr>
          <p:nvPr/>
        </p:nvSpPr>
        <p:spPr bwMode="auto">
          <a:xfrm>
            <a:off x="5875338" y="2992439"/>
            <a:ext cx="646112" cy="3190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05" name="Rectangle 307"/>
          <p:cNvSpPr>
            <a:spLocks noChangeArrowheads="1"/>
          </p:cNvSpPr>
          <p:nvPr/>
        </p:nvSpPr>
        <p:spPr bwMode="auto">
          <a:xfrm>
            <a:off x="3930651" y="2992439"/>
            <a:ext cx="544513" cy="7127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06" name="Rectangle 308"/>
          <p:cNvSpPr>
            <a:spLocks noChangeArrowheads="1"/>
          </p:cNvSpPr>
          <p:nvPr/>
        </p:nvSpPr>
        <p:spPr bwMode="auto">
          <a:xfrm>
            <a:off x="4519613" y="2998789"/>
            <a:ext cx="544512" cy="7127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07" name="Rectangle 309"/>
          <p:cNvSpPr>
            <a:spLocks noChangeArrowheads="1"/>
          </p:cNvSpPr>
          <p:nvPr/>
        </p:nvSpPr>
        <p:spPr bwMode="auto">
          <a:xfrm>
            <a:off x="6578601" y="3000376"/>
            <a:ext cx="384175" cy="404813"/>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08" name="Rectangle 310"/>
          <p:cNvSpPr>
            <a:spLocks noChangeArrowheads="1"/>
          </p:cNvSpPr>
          <p:nvPr/>
        </p:nvSpPr>
        <p:spPr bwMode="auto">
          <a:xfrm>
            <a:off x="5883276" y="3379788"/>
            <a:ext cx="646113" cy="3476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09" name="Rectangle 311"/>
          <p:cNvSpPr>
            <a:spLocks noChangeArrowheads="1"/>
          </p:cNvSpPr>
          <p:nvPr/>
        </p:nvSpPr>
        <p:spPr bwMode="auto">
          <a:xfrm>
            <a:off x="6556375" y="3486151"/>
            <a:ext cx="414338" cy="233363"/>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0" name="Rectangle 312"/>
          <p:cNvSpPr>
            <a:spLocks noChangeArrowheads="1"/>
          </p:cNvSpPr>
          <p:nvPr/>
        </p:nvSpPr>
        <p:spPr bwMode="auto">
          <a:xfrm>
            <a:off x="7769226" y="3008313"/>
            <a:ext cx="320675" cy="34131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1" name="Rectangle 313"/>
          <p:cNvSpPr>
            <a:spLocks noChangeArrowheads="1"/>
          </p:cNvSpPr>
          <p:nvPr/>
        </p:nvSpPr>
        <p:spPr bwMode="auto">
          <a:xfrm>
            <a:off x="8116888" y="3008313"/>
            <a:ext cx="133350" cy="298450"/>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2" name="Rectangle 314"/>
          <p:cNvSpPr>
            <a:spLocks noChangeArrowheads="1"/>
          </p:cNvSpPr>
          <p:nvPr/>
        </p:nvSpPr>
        <p:spPr bwMode="auto">
          <a:xfrm>
            <a:off x="7770813" y="3402014"/>
            <a:ext cx="222250"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3" name="Rectangle 315"/>
          <p:cNvSpPr>
            <a:spLocks noChangeArrowheads="1"/>
          </p:cNvSpPr>
          <p:nvPr/>
        </p:nvSpPr>
        <p:spPr bwMode="auto">
          <a:xfrm>
            <a:off x="8032751" y="3402014"/>
            <a:ext cx="220663"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4" name="Rectangle 316"/>
          <p:cNvSpPr>
            <a:spLocks noChangeArrowheads="1"/>
          </p:cNvSpPr>
          <p:nvPr/>
        </p:nvSpPr>
        <p:spPr bwMode="auto">
          <a:xfrm>
            <a:off x="8328025" y="3008313"/>
            <a:ext cx="204788" cy="254000"/>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5" name="Rectangle 317"/>
          <p:cNvSpPr>
            <a:spLocks noChangeArrowheads="1"/>
          </p:cNvSpPr>
          <p:nvPr/>
        </p:nvSpPr>
        <p:spPr bwMode="auto">
          <a:xfrm>
            <a:off x="8588376" y="3008313"/>
            <a:ext cx="219075" cy="5000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6" name="Rectangle 318"/>
          <p:cNvSpPr>
            <a:spLocks noChangeArrowheads="1"/>
          </p:cNvSpPr>
          <p:nvPr/>
        </p:nvSpPr>
        <p:spPr bwMode="auto">
          <a:xfrm>
            <a:off x="8315325" y="3300414"/>
            <a:ext cx="222250" cy="4270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7" name="Rectangle 319"/>
          <p:cNvSpPr>
            <a:spLocks noChangeArrowheads="1"/>
          </p:cNvSpPr>
          <p:nvPr/>
        </p:nvSpPr>
        <p:spPr bwMode="auto">
          <a:xfrm>
            <a:off x="8591551" y="3517900"/>
            <a:ext cx="206375" cy="209550"/>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18" name="Rectangle 2"/>
          <p:cNvSpPr>
            <a:spLocks noGrp="1" noChangeArrowheads="1"/>
          </p:cNvSpPr>
          <p:nvPr>
            <p:ph type="title" idx="4294967295"/>
          </p:nvPr>
        </p:nvSpPr>
        <p:spPr>
          <a:xfrm>
            <a:off x="2238375" y="190500"/>
            <a:ext cx="7772400" cy="1143000"/>
          </a:xfrm>
        </p:spPr>
        <p:txBody>
          <a:bodyPr/>
          <a:lstStyle/>
          <a:p>
            <a:r>
              <a:rPr lang="en-US"/>
              <a:t>Real-World Scaling Process</a:t>
            </a:r>
          </a:p>
        </p:txBody>
      </p:sp>
      <p:grpSp>
        <p:nvGrpSpPr>
          <p:cNvPr id="25619" name="Group 49"/>
          <p:cNvGrpSpPr>
            <a:grpSpLocks/>
          </p:cNvGrpSpPr>
          <p:nvPr/>
        </p:nvGrpSpPr>
        <p:grpSpPr bwMode="auto">
          <a:xfrm>
            <a:off x="4733925" y="3454400"/>
            <a:ext cx="82550" cy="185738"/>
            <a:chOff x="1029" y="2668"/>
            <a:chExt cx="363" cy="445"/>
          </a:xfrm>
        </p:grpSpPr>
        <p:grpSp>
          <p:nvGrpSpPr>
            <p:cNvPr id="25620" name="Group 50"/>
            <p:cNvGrpSpPr>
              <a:grpSpLocks/>
            </p:cNvGrpSpPr>
            <p:nvPr/>
          </p:nvGrpSpPr>
          <p:grpSpPr bwMode="auto">
            <a:xfrm>
              <a:off x="1101" y="2668"/>
              <a:ext cx="217" cy="238"/>
              <a:chOff x="1075" y="2731"/>
              <a:chExt cx="244" cy="166"/>
            </a:xfrm>
          </p:grpSpPr>
          <p:sp>
            <p:nvSpPr>
              <p:cNvPr id="25621" name="Oval 51"/>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22" name="Oval 52"/>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23" name="Rectangle 5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24" name="Oval 54"/>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25" name="AutoShape 55"/>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26" name="Group 56"/>
          <p:cNvGrpSpPr>
            <a:grpSpLocks/>
          </p:cNvGrpSpPr>
          <p:nvPr/>
        </p:nvGrpSpPr>
        <p:grpSpPr bwMode="auto">
          <a:xfrm>
            <a:off x="3963988" y="3030539"/>
            <a:ext cx="93662" cy="185737"/>
            <a:chOff x="1029" y="2668"/>
            <a:chExt cx="363" cy="445"/>
          </a:xfrm>
        </p:grpSpPr>
        <p:grpSp>
          <p:nvGrpSpPr>
            <p:cNvPr id="25627" name="Group 57"/>
            <p:cNvGrpSpPr>
              <a:grpSpLocks/>
            </p:cNvGrpSpPr>
            <p:nvPr/>
          </p:nvGrpSpPr>
          <p:grpSpPr bwMode="auto">
            <a:xfrm>
              <a:off x="1101" y="2668"/>
              <a:ext cx="217" cy="238"/>
              <a:chOff x="1075" y="2731"/>
              <a:chExt cx="244" cy="166"/>
            </a:xfrm>
          </p:grpSpPr>
          <p:sp>
            <p:nvSpPr>
              <p:cNvPr id="25628" name="Oval 58"/>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29" name="Oval 59"/>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30" name="Rectangle 60"/>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31" name="Oval 61"/>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32" name="AutoShape 62"/>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33" name="Group 63"/>
          <p:cNvGrpSpPr>
            <a:grpSpLocks/>
          </p:cNvGrpSpPr>
          <p:nvPr/>
        </p:nvGrpSpPr>
        <p:grpSpPr bwMode="auto">
          <a:xfrm>
            <a:off x="4324350" y="3454400"/>
            <a:ext cx="82550" cy="185738"/>
            <a:chOff x="1029" y="2668"/>
            <a:chExt cx="363" cy="445"/>
          </a:xfrm>
        </p:grpSpPr>
        <p:grpSp>
          <p:nvGrpSpPr>
            <p:cNvPr id="25634" name="Group 64"/>
            <p:cNvGrpSpPr>
              <a:grpSpLocks/>
            </p:cNvGrpSpPr>
            <p:nvPr/>
          </p:nvGrpSpPr>
          <p:grpSpPr bwMode="auto">
            <a:xfrm>
              <a:off x="1101" y="2668"/>
              <a:ext cx="217" cy="238"/>
              <a:chOff x="1075" y="2731"/>
              <a:chExt cx="244" cy="166"/>
            </a:xfrm>
          </p:grpSpPr>
          <p:sp>
            <p:nvSpPr>
              <p:cNvPr id="25635" name="Oval 65"/>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36" name="Oval 66"/>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37" name="Rectangle 6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38" name="Oval 68"/>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39" name="AutoShape 69"/>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40" name="Group 70"/>
          <p:cNvGrpSpPr>
            <a:grpSpLocks/>
          </p:cNvGrpSpPr>
          <p:nvPr/>
        </p:nvGrpSpPr>
        <p:grpSpPr bwMode="auto">
          <a:xfrm>
            <a:off x="4732338" y="3048000"/>
            <a:ext cx="82550" cy="185738"/>
            <a:chOff x="1029" y="2668"/>
            <a:chExt cx="363" cy="445"/>
          </a:xfrm>
        </p:grpSpPr>
        <p:grpSp>
          <p:nvGrpSpPr>
            <p:cNvPr id="25641" name="Group 71"/>
            <p:cNvGrpSpPr>
              <a:grpSpLocks/>
            </p:cNvGrpSpPr>
            <p:nvPr/>
          </p:nvGrpSpPr>
          <p:grpSpPr bwMode="auto">
            <a:xfrm>
              <a:off x="1101" y="2668"/>
              <a:ext cx="217" cy="238"/>
              <a:chOff x="1075" y="2731"/>
              <a:chExt cx="244" cy="166"/>
            </a:xfrm>
          </p:grpSpPr>
          <p:sp>
            <p:nvSpPr>
              <p:cNvPr id="25642" name="Oval 72"/>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43" name="Oval 73"/>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44" name="Rectangle 74"/>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45" name="Oval 75"/>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46" name="AutoShape 76"/>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47" name="Group 77"/>
          <p:cNvGrpSpPr>
            <a:grpSpLocks/>
          </p:cNvGrpSpPr>
          <p:nvPr/>
        </p:nvGrpSpPr>
        <p:grpSpPr bwMode="auto">
          <a:xfrm>
            <a:off x="3971926" y="3443289"/>
            <a:ext cx="93663" cy="187325"/>
            <a:chOff x="1029" y="2668"/>
            <a:chExt cx="363" cy="445"/>
          </a:xfrm>
        </p:grpSpPr>
        <p:grpSp>
          <p:nvGrpSpPr>
            <p:cNvPr id="25648" name="Group 78"/>
            <p:cNvGrpSpPr>
              <a:grpSpLocks/>
            </p:cNvGrpSpPr>
            <p:nvPr/>
          </p:nvGrpSpPr>
          <p:grpSpPr bwMode="auto">
            <a:xfrm>
              <a:off x="1101" y="2668"/>
              <a:ext cx="217" cy="238"/>
              <a:chOff x="1075" y="2731"/>
              <a:chExt cx="244" cy="166"/>
            </a:xfrm>
          </p:grpSpPr>
          <p:sp>
            <p:nvSpPr>
              <p:cNvPr id="25649" name="Oval 7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50" name="Oval 8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51" name="Rectangle 8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52" name="Oval 8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53" name="AutoShape 8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54" name="Group 84"/>
          <p:cNvGrpSpPr>
            <a:grpSpLocks/>
          </p:cNvGrpSpPr>
          <p:nvPr/>
        </p:nvGrpSpPr>
        <p:grpSpPr bwMode="auto">
          <a:xfrm>
            <a:off x="4394200" y="3046414"/>
            <a:ext cx="82550" cy="185737"/>
            <a:chOff x="1029" y="2668"/>
            <a:chExt cx="363" cy="445"/>
          </a:xfrm>
        </p:grpSpPr>
        <p:grpSp>
          <p:nvGrpSpPr>
            <p:cNvPr id="25655" name="Group 85"/>
            <p:cNvGrpSpPr>
              <a:grpSpLocks/>
            </p:cNvGrpSpPr>
            <p:nvPr/>
          </p:nvGrpSpPr>
          <p:grpSpPr bwMode="auto">
            <a:xfrm>
              <a:off x="1101" y="2668"/>
              <a:ext cx="217" cy="238"/>
              <a:chOff x="1075" y="2731"/>
              <a:chExt cx="244" cy="166"/>
            </a:xfrm>
          </p:grpSpPr>
          <p:sp>
            <p:nvSpPr>
              <p:cNvPr id="25656" name="Oval 8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57" name="Oval 87"/>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58" name="Rectangle 8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59" name="Oval 8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60" name="AutoShape 9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61" name="Group 91"/>
          <p:cNvGrpSpPr>
            <a:grpSpLocks/>
          </p:cNvGrpSpPr>
          <p:nvPr/>
        </p:nvGrpSpPr>
        <p:grpSpPr bwMode="auto">
          <a:xfrm>
            <a:off x="4892675" y="3222625"/>
            <a:ext cx="82550" cy="185738"/>
            <a:chOff x="1029" y="2668"/>
            <a:chExt cx="363" cy="445"/>
          </a:xfrm>
        </p:grpSpPr>
        <p:grpSp>
          <p:nvGrpSpPr>
            <p:cNvPr id="25662" name="Group 92"/>
            <p:cNvGrpSpPr>
              <a:grpSpLocks/>
            </p:cNvGrpSpPr>
            <p:nvPr/>
          </p:nvGrpSpPr>
          <p:grpSpPr bwMode="auto">
            <a:xfrm>
              <a:off x="1101" y="2668"/>
              <a:ext cx="217" cy="238"/>
              <a:chOff x="1075" y="2731"/>
              <a:chExt cx="244" cy="166"/>
            </a:xfrm>
          </p:grpSpPr>
          <p:sp>
            <p:nvSpPr>
              <p:cNvPr id="25663" name="Oval 93"/>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64" name="Oval 94"/>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65" name="Rectangle 95"/>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66" name="Oval 96"/>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67" name="AutoShape 97"/>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68" name="Group 98"/>
          <p:cNvGrpSpPr>
            <a:grpSpLocks/>
          </p:cNvGrpSpPr>
          <p:nvPr/>
        </p:nvGrpSpPr>
        <p:grpSpPr bwMode="auto">
          <a:xfrm>
            <a:off x="4291013" y="3214689"/>
            <a:ext cx="82550" cy="187325"/>
            <a:chOff x="1029" y="2668"/>
            <a:chExt cx="363" cy="445"/>
          </a:xfrm>
        </p:grpSpPr>
        <p:grpSp>
          <p:nvGrpSpPr>
            <p:cNvPr id="25669" name="Group 99"/>
            <p:cNvGrpSpPr>
              <a:grpSpLocks/>
            </p:cNvGrpSpPr>
            <p:nvPr/>
          </p:nvGrpSpPr>
          <p:grpSpPr bwMode="auto">
            <a:xfrm>
              <a:off x="1101" y="2668"/>
              <a:ext cx="217" cy="238"/>
              <a:chOff x="1075" y="2731"/>
              <a:chExt cx="244" cy="166"/>
            </a:xfrm>
          </p:grpSpPr>
          <p:sp>
            <p:nvSpPr>
              <p:cNvPr id="25670" name="Oval 100"/>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71" name="Oval 101"/>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72" name="Rectangle 102"/>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73" name="Oval 103"/>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74" name="AutoShape 104"/>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75" name="Group 106"/>
          <p:cNvGrpSpPr>
            <a:grpSpLocks/>
          </p:cNvGrpSpPr>
          <p:nvPr/>
        </p:nvGrpSpPr>
        <p:grpSpPr bwMode="auto">
          <a:xfrm>
            <a:off x="8594725" y="3481389"/>
            <a:ext cx="82550" cy="185737"/>
            <a:chOff x="1029" y="2668"/>
            <a:chExt cx="363" cy="445"/>
          </a:xfrm>
        </p:grpSpPr>
        <p:grpSp>
          <p:nvGrpSpPr>
            <p:cNvPr id="25676" name="Group 107"/>
            <p:cNvGrpSpPr>
              <a:grpSpLocks/>
            </p:cNvGrpSpPr>
            <p:nvPr/>
          </p:nvGrpSpPr>
          <p:grpSpPr bwMode="auto">
            <a:xfrm>
              <a:off x="1101" y="2668"/>
              <a:ext cx="217" cy="238"/>
              <a:chOff x="1075" y="2731"/>
              <a:chExt cx="244" cy="166"/>
            </a:xfrm>
          </p:grpSpPr>
          <p:sp>
            <p:nvSpPr>
              <p:cNvPr id="25677" name="Oval 108"/>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78" name="Oval 109"/>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79" name="Rectangle 110"/>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80" name="Oval 111"/>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81" name="AutoShape 112"/>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82" name="Group 113"/>
          <p:cNvGrpSpPr>
            <a:grpSpLocks/>
          </p:cNvGrpSpPr>
          <p:nvPr/>
        </p:nvGrpSpPr>
        <p:grpSpPr bwMode="auto">
          <a:xfrm>
            <a:off x="7783513" y="3000375"/>
            <a:ext cx="82550" cy="185738"/>
            <a:chOff x="1029" y="2668"/>
            <a:chExt cx="363" cy="445"/>
          </a:xfrm>
        </p:grpSpPr>
        <p:grpSp>
          <p:nvGrpSpPr>
            <p:cNvPr id="25683" name="Group 114"/>
            <p:cNvGrpSpPr>
              <a:grpSpLocks/>
            </p:cNvGrpSpPr>
            <p:nvPr/>
          </p:nvGrpSpPr>
          <p:grpSpPr bwMode="auto">
            <a:xfrm>
              <a:off x="1101" y="2668"/>
              <a:ext cx="217" cy="238"/>
              <a:chOff x="1075" y="2731"/>
              <a:chExt cx="244" cy="166"/>
            </a:xfrm>
          </p:grpSpPr>
          <p:sp>
            <p:nvSpPr>
              <p:cNvPr id="25684" name="Oval 115"/>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85" name="Oval 116"/>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86" name="Rectangle 11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87" name="Oval 118"/>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88" name="AutoShape 119"/>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89" name="Group 120"/>
          <p:cNvGrpSpPr>
            <a:grpSpLocks/>
          </p:cNvGrpSpPr>
          <p:nvPr/>
        </p:nvGrpSpPr>
        <p:grpSpPr bwMode="auto">
          <a:xfrm>
            <a:off x="8169275" y="3395664"/>
            <a:ext cx="82550" cy="185737"/>
            <a:chOff x="1029" y="2668"/>
            <a:chExt cx="363" cy="445"/>
          </a:xfrm>
        </p:grpSpPr>
        <p:grpSp>
          <p:nvGrpSpPr>
            <p:cNvPr id="25690" name="Group 121"/>
            <p:cNvGrpSpPr>
              <a:grpSpLocks/>
            </p:cNvGrpSpPr>
            <p:nvPr/>
          </p:nvGrpSpPr>
          <p:grpSpPr bwMode="auto">
            <a:xfrm>
              <a:off x="1101" y="2668"/>
              <a:ext cx="217" cy="238"/>
              <a:chOff x="1075" y="2731"/>
              <a:chExt cx="244" cy="166"/>
            </a:xfrm>
          </p:grpSpPr>
          <p:sp>
            <p:nvSpPr>
              <p:cNvPr id="25691" name="Oval 122"/>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92" name="Oval 123"/>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693" name="Rectangle 124"/>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94" name="Oval 125"/>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95" name="AutoShape 126"/>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696" name="Group 127"/>
          <p:cNvGrpSpPr>
            <a:grpSpLocks/>
          </p:cNvGrpSpPr>
          <p:nvPr/>
        </p:nvGrpSpPr>
        <p:grpSpPr bwMode="auto">
          <a:xfrm>
            <a:off x="8418513" y="3017839"/>
            <a:ext cx="82550" cy="185737"/>
            <a:chOff x="1029" y="2668"/>
            <a:chExt cx="363" cy="445"/>
          </a:xfrm>
        </p:grpSpPr>
        <p:grpSp>
          <p:nvGrpSpPr>
            <p:cNvPr id="25697" name="Group 128"/>
            <p:cNvGrpSpPr>
              <a:grpSpLocks/>
            </p:cNvGrpSpPr>
            <p:nvPr/>
          </p:nvGrpSpPr>
          <p:grpSpPr bwMode="auto">
            <a:xfrm>
              <a:off x="1101" y="2668"/>
              <a:ext cx="217" cy="238"/>
              <a:chOff x="1075" y="2731"/>
              <a:chExt cx="244" cy="166"/>
            </a:xfrm>
          </p:grpSpPr>
          <p:sp>
            <p:nvSpPr>
              <p:cNvPr id="25698" name="Oval 12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699" name="Oval 13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00" name="Rectangle 13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01" name="Oval 13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02" name="AutoShape 13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03" name="Group 134"/>
          <p:cNvGrpSpPr>
            <a:grpSpLocks/>
          </p:cNvGrpSpPr>
          <p:nvPr/>
        </p:nvGrpSpPr>
        <p:grpSpPr bwMode="auto">
          <a:xfrm>
            <a:off x="7791450" y="3470276"/>
            <a:ext cx="82550" cy="187325"/>
            <a:chOff x="1029" y="2668"/>
            <a:chExt cx="363" cy="445"/>
          </a:xfrm>
        </p:grpSpPr>
        <p:grpSp>
          <p:nvGrpSpPr>
            <p:cNvPr id="25704" name="Group 135"/>
            <p:cNvGrpSpPr>
              <a:grpSpLocks/>
            </p:cNvGrpSpPr>
            <p:nvPr/>
          </p:nvGrpSpPr>
          <p:grpSpPr bwMode="auto">
            <a:xfrm>
              <a:off x="1101" y="2668"/>
              <a:ext cx="217" cy="238"/>
              <a:chOff x="1075" y="2731"/>
              <a:chExt cx="244" cy="166"/>
            </a:xfrm>
          </p:grpSpPr>
          <p:sp>
            <p:nvSpPr>
              <p:cNvPr id="25705" name="Oval 13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06" name="Oval 137"/>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07" name="Rectangle 13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08" name="Oval 13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09" name="AutoShape 14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10" name="Group 141"/>
          <p:cNvGrpSpPr>
            <a:grpSpLocks/>
          </p:cNvGrpSpPr>
          <p:nvPr/>
        </p:nvGrpSpPr>
        <p:grpSpPr bwMode="auto">
          <a:xfrm>
            <a:off x="8167688" y="3016250"/>
            <a:ext cx="82550" cy="185738"/>
            <a:chOff x="1029" y="2668"/>
            <a:chExt cx="363" cy="445"/>
          </a:xfrm>
        </p:grpSpPr>
        <p:grpSp>
          <p:nvGrpSpPr>
            <p:cNvPr id="25711" name="Group 142"/>
            <p:cNvGrpSpPr>
              <a:grpSpLocks/>
            </p:cNvGrpSpPr>
            <p:nvPr/>
          </p:nvGrpSpPr>
          <p:grpSpPr bwMode="auto">
            <a:xfrm>
              <a:off x="1101" y="2668"/>
              <a:ext cx="217" cy="238"/>
              <a:chOff x="1075" y="2731"/>
              <a:chExt cx="244" cy="166"/>
            </a:xfrm>
          </p:grpSpPr>
          <p:sp>
            <p:nvSpPr>
              <p:cNvPr id="25712" name="Oval 143"/>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13" name="Oval 144"/>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14" name="Rectangle 145"/>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15" name="Oval 146"/>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16" name="AutoShape 147"/>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17" name="Group 148"/>
          <p:cNvGrpSpPr>
            <a:grpSpLocks/>
          </p:cNvGrpSpPr>
          <p:nvPr/>
        </p:nvGrpSpPr>
        <p:grpSpPr bwMode="auto">
          <a:xfrm>
            <a:off x="8682038" y="3105150"/>
            <a:ext cx="82550" cy="185738"/>
            <a:chOff x="1029" y="2668"/>
            <a:chExt cx="363" cy="445"/>
          </a:xfrm>
        </p:grpSpPr>
        <p:grpSp>
          <p:nvGrpSpPr>
            <p:cNvPr id="25718" name="Group 149"/>
            <p:cNvGrpSpPr>
              <a:grpSpLocks/>
            </p:cNvGrpSpPr>
            <p:nvPr/>
          </p:nvGrpSpPr>
          <p:grpSpPr bwMode="auto">
            <a:xfrm>
              <a:off x="1101" y="2668"/>
              <a:ext cx="217" cy="238"/>
              <a:chOff x="1075" y="2731"/>
              <a:chExt cx="244" cy="166"/>
            </a:xfrm>
          </p:grpSpPr>
          <p:sp>
            <p:nvSpPr>
              <p:cNvPr id="25719" name="Oval 150"/>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20" name="Oval 151"/>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21" name="Rectangle 152"/>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22" name="Oval 153"/>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23" name="AutoShape 154"/>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24" name="Group 155"/>
          <p:cNvGrpSpPr>
            <a:grpSpLocks/>
          </p:cNvGrpSpPr>
          <p:nvPr/>
        </p:nvGrpSpPr>
        <p:grpSpPr bwMode="auto">
          <a:xfrm>
            <a:off x="8078788" y="3446464"/>
            <a:ext cx="82550" cy="187325"/>
            <a:chOff x="1029" y="2668"/>
            <a:chExt cx="363" cy="445"/>
          </a:xfrm>
        </p:grpSpPr>
        <p:grpSp>
          <p:nvGrpSpPr>
            <p:cNvPr id="25725" name="Group 156"/>
            <p:cNvGrpSpPr>
              <a:grpSpLocks/>
            </p:cNvGrpSpPr>
            <p:nvPr/>
          </p:nvGrpSpPr>
          <p:grpSpPr bwMode="auto">
            <a:xfrm>
              <a:off x="1101" y="2668"/>
              <a:ext cx="217" cy="238"/>
              <a:chOff x="1075" y="2731"/>
              <a:chExt cx="244" cy="166"/>
            </a:xfrm>
          </p:grpSpPr>
          <p:sp>
            <p:nvSpPr>
              <p:cNvPr id="25726" name="Oval 157"/>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27" name="Oval 158"/>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28" name="Rectangle 159"/>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29" name="Oval 160"/>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30" name="AutoShape 161"/>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31" name="Group 162"/>
          <p:cNvGrpSpPr>
            <a:grpSpLocks/>
          </p:cNvGrpSpPr>
          <p:nvPr/>
        </p:nvGrpSpPr>
        <p:grpSpPr bwMode="auto">
          <a:xfrm>
            <a:off x="8372476" y="2663825"/>
            <a:ext cx="176213" cy="388938"/>
            <a:chOff x="2160" y="1548"/>
            <a:chExt cx="309" cy="441"/>
          </a:xfrm>
        </p:grpSpPr>
        <p:sp>
          <p:nvSpPr>
            <p:cNvPr id="25732" name="Freeform 163"/>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33" name="Freeform 164"/>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34" name="Freeform 165"/>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35" name="Freeform 166"/>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36"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37" name="Freeform 168"/>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38" name="Freeform 169"/>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grpSp>
        <p:nvGrpSpPr>
          <p:cNvPr id="25739" name="Group 170"/>
          <p:cNvGrpSpPr>
            <a:grpSpLocks/>
          </p:cNvGrpSpPr>
          <p:nvPr/>
        </p:nvGrpSpPr>
        <p:grpSpPr bwMode="auto">
          <a:xfrm>
            <a:off x="8132764" y="2647951"/>
            <a:ext cx="192087" cy="417513"/>
            <a:chOff x="2160" y="1548"/>
            <a:chExt cx="309" cy="441"/>
          </a:xfrm>
        </p:grpSpPr>
        <p:sp>
          <p:nvSpPr>
            <p:cNvPr id="25740" name="Freeform 171"/>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41" name="Freeform 172"/>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42" name="Freeform 173"/>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43" name="Freeform 174"/>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44" name="Freeform 175"/>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45" name="Freeform 176"/>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46" name="Freeform 177"/>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grpSp>
        <p:nvGrpSpPr>
          <p:cNvPr id="25747" name="Group 178"/>
          <p:cNvGrpSpPr>
            <a:grpSpLocks/>
          </p:cNvGrpSpPr>
          <p:nvPr/>
        </p:nvGrpSpPr>
        <p:grpSpPr bwMode="auto">
          <a:xfrm>
            <a:off x="7739064" y="3114675"/>
            <a:ext cx="206375" cy="344488"/>
            <a:chOff x="2160" y="1548"/>
            <a:chExt cx="309" cy="441"/>
          </a:xfrm>
        </p:grpSpPr>
        <p:sp>
          <p:nvSpPr>
            <p:cNvPr id="25748" name="Freeform 179"/>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49" name="Freeform 180"/>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50" name="Freeform 181"/>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51" name="Freeform 182"/>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52" name="Freeform 183"/>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53" name="Freeform 184"/>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754" name="Freeform 185"/>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grpSp>
        <p:nvGrpSpPr>
          <p:cNvPr id="25755" name="Group 187"/>
          <p:cNvGrpSpPr>
            <a:grpSpLocks/>
          </p:cNvGrpSpPr>
          <p:nvPr/>
        </p:nvGrpSpPr>
        <p:grpSpPr bwMode="auto">
          <a:xfrm>
            <a:off x="6648450" y="3424239"/>
            <a:ext cx="82550" cy="185737"/>
            <a:chOff x="1029" y="2668"/>
            <a:chExt cx="363" cy="445"/>
          </a:xfrm>
        </p:grpSpPr>
        <p:grpSp>
          <p:nvGrpSpPr>
            <p:cNvPr id="25756" name="Group 188"/>
            <p:cNvGrpSpPr>
              <a:grpSpLocks/>
            </p:cNvGrpSpPr>
            <p:nvPr/>
          </p:nvGrpSpPr>
          <p:grpSpPr bwMode="auto">
            <a:xfrm>
              <a:off x="1101" y="2668"/>
              <a:ext cx="217" cy="238"/>
              <a:chOff x="1075" y="2731"/>
              <a:chExt cx="244" cy="166"/>
            </a:xfrm>
          </p:grpSpPr>
          <p:sp>
            <p:nvSpPr>
              <p:cNvPr id="25757" name="Oval 18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58" name="Oval 19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59" name="Rectangle 19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60" name="Oval 19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61" name="AutoShape 19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62" name="Group 194"/>
          <p:cNvGrpSpPr>
            <a:grpSpLocks/>
          </p:cNvGrpSpPr>
          <p:nvPr/>
        </p:nvGrpSpPr>
        <p:grpSpPr bwMode="auto">
          <a:xfrm>
            <a:off x="5881688" y="3000375"/>
            <a:ext cx="82550" cy="185738"/>
            <a:chOff x="1029" y="2668"/>
            <a:chExt cx="363" cy="445"/>
          </a:xfrm>
        </p:grpSpPr>
        <p:grpSp>
          <p:nvGrpSpPr>
            <p:cNvPr id="25763" name="Group 195"/>
            <p:cNvGrpSpPr>
              <a:grpSpLocks/>
            </p:cNvGrpSpPr>
            <p:nvPr/>
          </p:nvGrpSpPr>
          <p:grpSpPr bwMode="auto">
            <a:xfrm>
              <a:off x="1101" y="2668"/>
              <a:ext cx="217" cy="238"/>
              <a:chOff x="1075" y="2731"/>
              <a:chExt cx="244" cy="166"/>
            </a:xfrm>
          </p:grpSpPr>
          <p:sp>
            <p:nvSpPr>
              <p:cNvPr id="25764" name="Oval 19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65" name="Oval 197"/>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66" name="Rectangle 19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67" name="Oval 19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68" name="AutoShape 20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69" name="Group 201"/>
          <p:cNvGrpSpPr>
            <a:grpSpLocks/>
          </p:cNvGrpSpPr>
          <p:nvPr/>
        </p:nvGrpSpPr>
        <p:grpSpPr bwMode="auto">
          <a:xfrm>
            <a:off x="6267450" y="3409950"/>
            <a:ext cx="82550" cy="185738"/>
            <a:chOff x="1029" y="2668"/>
            <a:chExt cx="363" cy="445"/>
          </a:xfrm>
        </p:grpSpPr>
        <p:grpSp>
          <p:nvGrpSpPr>
            <p:cNvPr id="25770" name="Group 202"/>
            <p:cNvGrpSpPr>
              <a:grpSpLocks/>
            </p:cNvGrpSpPr>
            <p:nvPr/>
          </p:nvGrpSpPr>
          <p:grpSpPr bwMode="auto">
            <a:xfrm>
              <a:off x="1101" y="2668"/>
              <a:ext cx="217" cy="238"/>
              <a:chOff x="1075" y="2731"/>
              <a:chExt cx="244" cy="166"/>
            </a:xfrm>
          </p:grpSpPr>
          <p:sp>
            <p:nvSpPr>
              <p:cNvPr id="25771" name="Oval 203"/>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72" name="Oval 204"/>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73" name="Rectangle 205"/>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74" name="Oval 206"/>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75" name="AutoShape 207"/>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76" name="Group 208"/>
          <p:cNvGrpSpPr>
            <a:grpSpLocks/>
          </p:cNvGrpSpPr>
          <p:nvPr/>
        </p:nvGrpSpPr>
        <p:grpSpPr bwMode="auto">
          <a:xfrm>
            <a:off x="6646863" y="3017839"/>
            <a:ext cx="82550" cy="185737"/>
            <a:chOff x="1029" y="2668"/>
            <a:chExt cx="363" cy="445"/>
          </a:xfrm>
        </p:grpSpPr>
        <p:grpSp>
          <p:nvGrpSpPr>
            <p:cNvPr id="25777" name="Group 209"/>
            <p:cNvGrpSpPr>
              <a:grpSpLocks/>
            </p:cNvGrpSpPr>
            <p:nvPr/>
          </p:nvGrpSpPr>
          <p:grpSpPr bwMode="auto">
            <a:xfrm>
              <a:off x="1101" y="2668"/>
              <a:ext cx="217" cy="238"/>
              <a:chOff x="1075" y="2731"/>
              <a:chExt cx="244" cy="166"/>
            </a:xfrm>
          </p:grpSpPr>
          <p:sp>
            <p:nvSpPr>
              <p:cNvPr id="25778" name="Oval 210"/>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79" name="Oval 211"/>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80" name="Rectangle 212"/>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81" name="Oval 213"/>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82" name="AutoShape 214"/>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83" name="Group 215"/>
          <p:cNvGrpSpPr>
            <a:grpSpLocks/>
          </p:cNvGrpSpPr>
          <p:nvPr/>
        </p:nvGrpSpPr>
        <p:grpSpPr bwMode="auto">
          <a:xfrm>
            <a:off x="5934075" y="3455989"/>
            <a:ext cx="82550" cy="187325"/>
            <a:chOff x="1029" y="2668"/>
            <a:chExt cx="363" cy="445"/>
          </a:xfrm>
        </p:grpSpPr>
        <p:grpSp>
          <p:nvGrpSpPr>
            <p:cNvPr id="25784" name="Group 216"/>
            <p:cNvGrpSpPr>
              <a:grpSpLocks/>
            </p:cNvGrpSpPr>
            <p:nvPr/>
          </p:nvGrpSpPr>
          <p:grpSpPr bwMode="auto">
            <a:xfrm>
              <a:off x="1101" y="2668"/>
              <a:ext cx="217" cy="238"/>
              <a:chOff x="1075" y="2731"/>
              <a:chExt cx="244" cy="166"/>
            </a:xfrm>
          </p:grpSpPr>
          <p:sp>
            <p:nvSpPr>
              <p:cNvPr id="25785" name="Oval 217"/>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86" name="Oval 218"/>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87" name="Rectangle 219"/>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88" name="Oval 220"/>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89" name="AutoShape 221"/>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90" name="Group 222"/>
          <p:cNvGrpSpPr>
            <a:grpSpLocks/>
          </p:cNvGrpSpPr>
          <p:nvPr/>
        </p:nvGrpSpPr>
        <p:grpSpPr bwMode="auto">
          <a:xfrm>
            <a:off x="6308725" y="3016250"/>
            <a:ext cx="82550" cy="185738"/>
            <a:chOff x="1029" y="2668"/>
            <a:chExt cx="363" cy="445"/>
          </a:xfrm>
        </p:grpSpPr>
        <p:grpSp>
          <p:nvGrpSpPr>
            <p:cNvPr id="25791" name="Group 223"/>
            <p:cNvGrpSpPr>
              <a:grpSpLocks/>
            </p:cNvGrpSpPr>
            <p:nvPr/>
          </p:nvGrpSpPr>
          <p:grpSpPr bwMode="auto">
            <a:xfrm>
              <a:off x="1101" y="2668"/>
              <a:ext cx="217" cy="238"/>
              <a:chOff x="1075" y="2731"/>
              <a:chExt cx="244" cy="166"/>
            </a:xfrm>
          </p:grpSpPr>
          <p:sp>
            <p:nvSpPr>
              <p:cNvPr id="25792" name="Oval 224"/>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93" name="Oval 225"/>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794" name="Rectangle 226"/>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95" name="Oval 227"/>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796" name="AutoShape 228"/>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797" name="Group 229"/>
          <p:cNvGrpSpPr>
            <a:grpSpLocks/>
          </p:cNvGrpSpPr>
          <p:nvPr/>
        </p:nvGrpSpPr>
        <p:grpSpPr bwMode="auto">
          <a:xfrm>
            <a:off x="6837363" y="3089275"/>
            <a:ext cx="82550" cy="185738"/>
            <a:chOff x="1029" y="2668"/>
            <a:chExt cx="363" cy="445"/>
          </a:xfrm>
        </p:grpSpPr>
        <p:grpSp>
          <p:nvGrpSpPr>
            <p:cNvPr id="25798" name="Group 230"/>
            <p:cNvGrpSpPr>
              <a:grpSpLocks/>
            </p:cNvGrpSpPr>
            <p:nvPr/>
          </p:nvGrpSpPr>
          <p:grpSpPr bwMode="auto">
            <a:xfrm>
              <a:off x="1101" y="2668"/>
              <a:ext cx="217" cy="238"/>
              <a:chOff x="1075" y="2731"/>
              <a:chExt cx="244" cy="166"/>
            </a:xfrm>
          </p:grpSpPr>
          <p:sp>
            <p:nvSpPr>
              <p:cNvPr id="25799" name="Oval 231"/>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00" name="Oval 232"/>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801" name="Rectangle 23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02" name="Oval 234"/>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03" name="AutoShape 235"/>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804" name="Group 236"/>
          <p:cNvGrpSpPr>
            <a:grpSpLocks/>
          </p:cNvGrpSpPr>
          <p:nvPr/>
        </p:nvGrpSpPr>
        <p:grpSpPr bwMode="auto">
          <a:xfrm>
            <a:off x="6132513" y="3082926"/>
            <a:ext cx="82550" cy="187325"/>
            <a:chOff x="1029" y="2668"/>
            <a:chExt cx="363" cy="445"/>
          </a:xfrm>
        </p:grpSpPr>
        <p:grpSp>
          <p:nvGrpSpPr>
            <p:cNvPr id="25805" name="Group 237"/>
            <p:cNvGrpSpPr>
              <a:grpSpLocks/>
            </p:cNvGrpSpPr>
            <p:nvPr/>
          </p:nvGrpSpPr>
          <p:grpSpPr bwMode="auto">
            <a:xfrm>
              <a:off x="1101" y="2668"/>
              <a:ext cx="217" cy="238"/>
              <a:chOff x="1075" y="2731"/>
              <a:chExt cx="244" cy="166"/>
            </a:xfrm>
          </p:grpSpPr>
          <p:sp>
            <p:nvSpPr>
              <p:cNvPr id="25806" name="Oval 238"/>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07" name="Oval 239"/>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5808" name="Rectangle 240"/>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09" name="Oval 241"/>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10" name="AutoShape 242"/>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811" name="Group 243"/>
          <p:cNvGrpSpPr>
            <a:grpSpLocks/>
          </p:cNvGrpSpPr>
          <p:nvPr/>
        </p:nvGrpSpPr>
        <p:grpSpPr bwMode="auto">
          <a:xfrm>
            <a:off x="6657976" y="2867026"/>
            <a:ext cx="119063" cy="200025"/>
            <a:chOff x="2160" y="1548"/>
            <a:chExt cx="309" cy="441"/>
          </a:xfrm>
        </p:grpSpPr>
        <p:sp>
          <p:nvSpPr>
            <p:cNvPr id="25812" name="Freeform 244"/>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13" name="Freeform 245"/>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14" name="Freeform 246"/>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15" name="Freeform 247"/>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16" name="Freeform 248"/>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17" name="Freeform 249"/>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18" name="Freeform 250"/>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grpSp>
        <p:nvGrpSpPr>
          <p:cNvPr id="25819" name="Group 251"/>
          <p:cNvGrpSpPr>
            <a:grpSpLocks/>
          </p:cNvGrpSpPr>
          <p:nvPr/>
        </p:nvGrpSpPr>
        <p:grpSpPr bwMode="auto">
          <a:xfrm>
            <a:off x="6273801" y="2865439"/>
            <a:ext cx="119063" cy="200025"/>
            <a:chOff x="2160" y="1548"/>
            <a:chExt cx="309" cy="441"/>
          </a:xfrm>
        </p:grpSpPr>
        <p:sp>
          <p:nvSpPr>
            <p:cNvPr id="25820" name="Freeform 25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21" name="Freeform 25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22" name="Freeform 25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23" name="Freeform 25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24" name="Freeform 25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25" name="Freeform 25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26" name="Freeform 25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grpSp>
        <p:nvGrpSpPr>
          <p:cNvPr id="25827" name="Group 259"/>
          <p:cNvGrpSpPr>
            <a:grpSpLocks/>
          </p:cNvGrpSpPr>
          <p:nvPr/>
        </p:nvGrpSpPr>
        <p:grpSpPr bwMode="auto">
          <a:xfrm>
            <a:off x="5880101" y="3259139"/>
            <a:ext cx="119063" cy="200025"/>
            <a:chOff x="2160" y="1548"/>
            <a:chExt cx="309" cy="441"/>
          </a:xfrm>
        </p:grpSpPr>
        <p:sp>
          <p:nvSpPr>
            <p:cNvPr id="25828" name="Freeform 260"/>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29" name="Freeform 261"/>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30" name="Freeform 262"/>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31" name="Freeform 263"/>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32" name="Freeform 264"/>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33" name="Freeform 265"/>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34" name="Freeform 266"/>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sp>
        <p:nvSpPr>
          <p:cNvPr id="25835" name="Rectangle 267"/>
          <p:cNvSpPr>
            <a:spLocks noChangeArrowheads="1"/>
          </p:cNvSpPr>
          <p:nvPr/>
        </p:nvSpPr>
        <p:spPr bwMode="auto">
          <a:xfrm>
            <a:off x="3927476" y="1473200"/>
            <a:ext cx="4906963" cy="1117600"/>
          </a:xfrm>
          <a:prstGeom prst="rect">
            <a:avLst/>
          </a:prstGeom>
          <a:solidFill>
            <a:schemeClr val="bg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36" name="Oval 268"/>
          <p:cNvSpPr>
            <a:spLocks noChangeArrowheads="1"/>
          </p:cNvSpPr>
          <p:nvPr/>
        </p:nvSpPr>
        <p:spPr bwMode="auto">
          <a:xfrm>
            <a:off x="4421188" y="250507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37" name="Oval 269"/>
          <p:cNvSpPr>
            <a:spLocks noChangeArrowheads="1"/>
          </p:cNvSpPr>
          <p:nvPr/>
        </p:nvSpPr>
        <p:spPr bwMode="auto">
          <a:xfrm>
            <a:off x="6262688" y="247332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38" name="Oval 270"/>
          <p:cNvSpPr>
            <a:spLocks noChangeArrowheads="1"/>
          </p:cNvSpPr>
          <p:nvPr/>
        </p:nvSpPr>
        <p:spPr bwMode="auto">
          <a:xfrm>
            <a:off x="8293100" y="2341564"/>
            <a:ext cx="88900" cy="115887"/>
          </a:xfrm>
          <a:prstGeom prst="ellipse">
            <a:avLst/>
          </a:prstGeom>
          <a:solidFill>
            <a:srgbClr val="CC0000">
              <a:alpha val="50195"/>
            </a:srgbClr>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839" name="Group 271"/>
          <p:cNvGrpSpPr>
            <a:grpSpLocks/>
          </p:cNvGrpSpPr>
          <p:nvPr/>
        </p:nvGrpSpPr>
        <p:grpSpPr bwMode="auto">
          <a:xfrm>
            <a:off x="7716838" y="2808289"/>
            <a:ext cx="119062" cy="200025"/>
            <a:chOff x="2160" y="1548"/>
            <a:chExt cx="309" cy="441"/>
          </a:xfrm>
        </p:grpSpPr>
        <p:sp>
          <p:nvSpPr>
            <p:cNvPr id="25840" name="Freeform 27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41" name="Freeform 27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42" name="Freeform 27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43" name="Freeform 27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44" name="Freeform 27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45" name="Freeform 27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46" name="Freeform 27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grpSp>
        <p:nvGrpSpPr>
          <p:cNvPr id="25847" name="Group 279"/>
          <p:cNvGrpSpPr>
            <a:grpSpLocks/>
          </p:cNvGrpSpPr>
          <p:nvPr/>
        </p:nvGrpSpPr>
        <p:grpSpPr bwMode="auto">
          <a:xfrm>
            <a:off x="8575676" y="3314701"/>
            <a:ext cx="119063" cy="200025"/>
            <a:chOff x="2160" y="1548"/>
            <a:chExt cx="309" cy="441"/>
          </a:xfrm>
        </p:grpSpPr>
        <p:sp>
          <p:nvSpPr>
            <p:cNvPr id="25848" name="Freeform 280"/>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49" name="Freeform 281"/>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50" name="Freeform 282"/>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51" name="Freeform 283"/>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52" name="Freeform 284"/>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53" name="Freeform 285"/>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54" name="Freeform 286"/>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grpSp>
        <p:nvGrpSpPr>
          <p:cNvPr id="25855" name="Group 287"/>
          <p:cNvGrpSpPr>
            <a:grpSpLocks/>
          </p:cNvGrpSpPr>
          <p:nvPr/>
        </p:nvGrpSpPr>
        <p:grpSpPr bwMode="auto">
          <a:xfrm>
            <a:off x="8689976" y="2924176"/>
            <a:ext cx="119063" cy="200025"/>
            <a:chOff x="2160" y="1548"/>
            <a:chExt cx="309" cy="441"/>
          </a:xfrm>
        </p:grpSpPr>
        <p:sp>
          <p:nvSpPr>
            <p:cNvPr id="25856" name="Freeform 288"/>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57" name="Freeform 289"/>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58" name="Freeform 290"/>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59" name="Freeform 291"/>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60" name="Freeform 292"/>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61" name="Freeform 293"/>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sp>
          <p:nvSpPr>
            <p:cNvPr id="25862" name="Freeform 294"/>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pPr>
              <a:endParaRPr lang="en-US" sz="4400" b="1">
                <a:solidFill>
                  <a:srgbClr val="0000FF"/>
                </a:solidFill>
              </a:endParaRPr>
            </a:p>
          </p:txBody>
        </p:sp>
      </p:grpSp>
      <p:sp>
        <p:nvSpPr>
          <p:cNvPr id="25863" name="Freeform 298"/>
          <p:cNvSpPr>
            <a:spLocks/>
          </p:cNvSpPr>
          <p:nvPr/>
        </p:nvSpPr>
        <p:spPr bwMode="auto">
          <a:xfrm>
            <a:off x="3914776" y="2373314"/>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564523" name="Text Box 299"/>
          <p:cNvSpPr txBox="1">
            <a:spLocks noChangeArrowheads="1"/>
          </p:cNvSpPr>
          <p:nvPr/>
        </p:nvSpPr>
        <p:spPr bwMode="auto">
          <a:xfrm>
            <a:off x="4106863" y="2133600"/>
            <a:ext cx="717550" cy="45720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1.8x</a:t>
            </a:r>
          </a:p>
        </p:txBody>
      </p:sp>
      <p:sp>
        <p:nvSpPr>
          <p:cNvPr id="564524" name="Text Box 300"/>
          <p:cNvSpPr txBox="1">
            <a:spLocks noChangeArrowheads="1"/>
          </p:cNvSpPr>
          <p:nvPr/>
        </p:nvSpPr>
        <p:spPr bwMode="auto">
          <a:xfrm>
            <a:off x="6021388" y="2062163"/>
            <a:ext cx="488950" cy="45720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2x</a:t>
            </a:r>
          </a:p>
        </p:txBody>
      </p:sp>
      <p:sp>
        <p:nvSpPr>
          <p:cNvPr id="564525" name="Text Box 301"/>
          <p:cNvSpPr txBox="1">
            <a:spLocks noChangeArrowheads="1"/>
          </p:cNvSpPr>
          <p:nvPr/>
        </p:nvSpPr>
        <p:spPr bwMode="auto">
          <a:xfrm>
            <a:off x="8012113" y="1931988"/>
            <a:ext cx="717550" cy="45720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latin typeface="Times New Roman" pitchFamily="18" charset="0"/>
                <a:cs typeface="Times New Roman" pitchFamily="18" charset="0"/>
              </a:rPr>
              <a:t>2.9x</a:t>
            </a:r>
          </a:p>
        </p:txBody>
      </p:sp>
      <p:sp>
        <p:nvSpPr>
          <p:cNvPr id="25867" name="Text Box 302"/>
          <p:cNvSpPr txBox="1">
            <a:spLocks noChangeArrowheads="1"/>
          </p:cNvSpPr>
          <p:nvPr/>
        </p:nvSpPr>
        <p:spPr bwMode="auto">
          <a:xfrm>
            <a:off x="2209800" y="3081339"/>
            <a:ext cx="1385888" cy="3968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000">
                <a:solidFill>
                  <a:srgbClr val="000000"/>
                </a:solidFill>
                <a:cs typeface="Arial" pitchFamily="34" charset="0"/>
              </a:rPr>
              <a:t>User code</a:t>
            </a:r>
          </a:p>
        </p:txBody>
      </p:sp>
      <p:sp>
        <p:nvSpPr>
          <p:cNvPr id="25868" name="Text Box 303"/>
          <p:cNvSpPr txBox="1">
            <a:spLocks noChangeArrowheads="1"/>
          </p:cNvSpPr>
          <p:nvPr/>
        </p:nvSpPr>
        <p:spPr bwMode="auto">
          <a:xfrm>
            <a:off x="2147888" y="4103689"/>
            <a:ext cx="1408112" cy="396875"/>
          </a:xfrm>
          <a:prstGeom prst="rect">
            <a:avLst/>
          </a:prstGeom>
          <a:noFill/>
          <a:ln w="9525">
            <a:noFill/>
            <a:miter lim="800000"/>
            <a:headEnd/>
            <a:tailEnd/>
          </a:ln>
        </p:spPr>
        <p:txBody>
          <a:bodyPr>
            <a:spAutoFit/>
          </a:bodyPr>
          <a:lstStyle/>
          <a:p>
            <a:pPr algn="ctr" fontAlgn="base">
              <a:spcBef>
                <a:spcPct val="0"/>
              </a:spcBef>
              <a:spcAft>
                <a:spcPct val="0"/>
              </a:spcAft>
            </a:pPr>
            <a:r>
              <a:rPr lang="en-US" sz="2000">
                <a:solidFill>
                  <a:srgbClr val="000000"/>
                </a:solidFill>
                <a:cs typeface="Arial" pitchFamily="34" charset="0"/>
              </a:rPr>
              <a:t>Multicore</a:t>
            </a:r>
          </a:p>
        </p:txBody>
      </p:sp>
      <p:sp>
        <p:nvSpPr>
          <p:cNvPr id="25869" name="Text Box 304"/>
          <p:cNvSpPr txBox="1">
            <a:spLocks noChangeArrowheads="1"/>
          </p:cNvSpPr>
          <p:nvPr/>
        </p:nvSpPr>
        <p:spPr bwMode="auto">
          <a:xfrm>
            <a:off x="2228850" y="1744664"/>
            <a:ext cx="1193800" cy="3968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000">
                <a:solidFill>
                  <a:srgbClr val="000000"/>
                </a:solidFill>
                <a:cs typeface="Arial" pitchFamily="34" charset="0"/>
              </a:rPr>
              <a:t>Speedup</a:t>
            </a:r>
          </a:p>
        </p:txBody>
      </p:sp>
      <p:sp>
        <p:nvSpPr>
          <p:cNvPr id="564529" name="Text Box 305"/>
          <p:cNvSpPr txBox="1">
            <a:spLocks noChangeArrowheads="1"/>
          </p:cNvSpPr>
          <p:nvPr/>
        </p:nvSpPr>
        <p:spPr bwMode="auto">
          <a:xfrm>
            <a:off x="2228850" y="5310189"/>
            <a:ext cx="5487400" cy="830997"/>
          </a:xfrm>
          <a:prstGeom prst="rect">
            <a:avLst/>
          </a:prstGeom>
          <a:noFill/>
          <a:ln w="9525">
            <a:noFill/>
            <a:miter lim="800000"/>
            <a:headEnd/>
            <a:tailEnd/>
          </a:ln>
        </p:spPr>
        <p:txBody>
          <a:bodyPr wrap="none">
            <a:spAutoFit/>
          </a:bodyPr>
          <a:lstStyle/>
          <a:p>
            <a:pPr fontAlgn="base">
              <a:spcBef>
                <a:spcPct val="0"/>
              </a:spcBef>
              <a:spcAft>
                <a:spcPct val="0"/>
              </a:spcAft>
            </a:pPr>
            <a:r>
              <a:rPr lang="en-US" sz="2400" b="1">
                <a:solidFill>
                  <a:srgbClr val="CC0000"/>
                </a:solidFill>
                <a:cs typeface="Arial" pitchFamily="34" charset="0"/>
              </a:rPr>
              <a:t>Parallelization and Synchronization </a:t>
            </a:r>
          </a:p>
          <a:p>
            <a:pPr fontAlgn="base">
              <a:spcBef>
                <a:spcPct val="0"/>
              </a:spcBef>
              <a:spcAft>
                <a:spcPct val="0"/>
              </a:spcAft>
            </a:pPr>
            <a:r>
              <a:rPr lang="en-US" sz="2400" b="1">
                <a:solidFill>
                  <a:srgbClr val="CC0000"/>
                </a:solidFill>
                <a:cs typeface="Arial" pitchFamily="34" charset="0"/>
              </a:rPr>
              <a:t>require great care… </a:t>
            </a:r>
          </a:p>
        </p:txBody>
      </p:sp>
      <p:grpSp>
        <p:nvGrpSpPr>
          <p:cNvPr id="25871" name="Group 321"/>
          <p:cNvGrpSpPr>
            <a:grpSpLocks/>
          </p:cNvGrpSpPr>
          <p:nvPr/>
        </p:nvGrpSpPr>
        <p:grpSpPr bwMode="auto">
          <a:xfrm>
            <a:off x="4008438" y="4187825"/>
            <a:ext cx="227012" cy="344488"/>
            <a:chOff x="2496" y="2725"/>
            <a:chExt cx="712" cy="739"/>
          </a:xfrm>
        </p:grpSpPr>
        <p:sp>
          <p:nvSpPr>
            <p:cNvPr id="25872" name="Rectangle 32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73" name="Freeform 32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874" name="Group 324"/>
            <p:cNvGrpSpPr>
              <a:grpSpLocks/>
            </p:cNvGrpSpPr>
            <p:nvPr/>
          </p:nvGrpSpPr>
          <p:grpSpPr bwMode="auto">
            <a:xfrm>
              <a:off x="3072" y="2832"/>
              <a:ext cx="136" cy="632"/>
              <a:chOff x="3072" y="2832"/>
              <a:chExt cx="136" cy="632"/>
            </a:xfrm>
          </p:grpSpPr>
          <p:sp>
            <p:nvSpPr>
              <p:cNvPr id="25875" name="Freeform 32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76" name="Freeform 32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77" name="Freeform 32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878" name="Group 328"/>
            <p:cNvGrpSpPr>
              <a:grpSpLocks/>
            </p:cNvGrpSpPr>
            <p:nvPr/>
          </p:nvGrpSpPr>
          <p:grpSpPr bwMode="auto">
            <a:xfrm flipH="1">
              <a:off x="2496" y="2832"/>
              <a:ext cx="136" cy="632"/>
              <a:chOff x="3072" y="2832"/>
              <a:chExt cx="136" cy="632"/>
            </a:xfrm>
          </p:grpSpPr>
          <p:sp>
            <p:nvSpPr>
              <p:cNvPr id="25879" name="Freeform 32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80" name="Freeform 33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81" name="Freeform 33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882" name="Group 332"/>
          <p:cNvGrpSpPr>
            <a:grpSpLocks/>
          </p:cNvGrpSpPr>
          <p:nvPr/>
        </p:nvGrpSpPr>
        <p:grpSpPr bwMode="auto">
          <a:xfrm>
            <a:off x="4713288" y="4187825"/>
            <a:ext cx="227012" cy="344488"/>
            <a:chOff x="2496" y="2725"/>
            <a:chExt cx="712" cy="739"/>
          </a:xfrm>
        </p:grpSpPr>
        <p:sp>
          <p:nvSpPr>
            <p:cNvPr id="25883" name="Rectangle 33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84" name="Freeform 33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885" name="Group 335"/>
            <p:cNvGrpSpPr>
              <a:grpSpLocks/>
            </p:cNvGrpSpPr>
            <p:nvPr/>
          </p:nvGrpSpPr>
          <p:grpSpPr bwMode="auto">
            <a:xfrm>
              <a:off x="3072" y="2832"/>
              <a:ext cx="136" cy="632"/>
              <a:chOff x="3072" y="2832"/>
              <a:chExt cx="136" cy="632"/>
            </a:xfrm>
          </p:grpSpPr>
          <p:sp>
            <p:nvSpPr>
              <p:cNvPr id="25886" name="Freeform 33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87" name="Freeform 33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88" name="Freeform 33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889" name="Group 339"/>
            <p:cNvGrpSpPr>
              <a:grpSpLocks/>
            </p:cNvGrpSpPr>
            <p:nvPr/>
          </p:nvGrpSpPr>
          <p:grpSpPr bwMode="auto">
            <a:xfrm flipH="1">
              <a:off x="2496" y="2832"/>
              <a:ext cx="136" cy="632"/>
              <a:chOff x="3072" y="2832"/>
              <a:chExt cx="136" cy="632"/>
            </a:xfrm>
          </p:grpSpPr>
          <p:sp>
            <p:nvSpPr>
              <p:cNvPr id="25890" name="Freeform 34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91" name="Freeform 34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92" name="Freeform 34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893" name="Group 343"/>
          <p:cNvGrpSpPr>
            <a:grpSpLocks/>
          </p:cNvGrpSpPr>
          <p:nvPr/>
        </p:nvGrpSpPr>
        <p:grpSpPr bwMode="auto">
          <a:xfrm>
            <a:off x="5961063" y="4195764"/>
            <a:ext cx="227012" cy="344487"/>
            <a:chOff x="2496" y="2725"/>
            <a:chExt cx="712" cy="739"/>
          </a:xfrm>
        </p:grpSpPr>
        <p:sp>
          <p:nvSpPr>
            <p:cNvPr id="25894" name="Rectangle 34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95" name="Freeform 34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896" name="Group 346"/>
            <p:cNvGrpSpPr>
              <a:grpSpLocks/>
            </p:cNvGrpSpPr>
            <p:nvPr/>
          </p:nvGrpSpPr>
          <p:grpSpPr bwMode="auto">
            <a:xfrm>
              <a:off x="3072" y="2832"/>
              <a:ext cx="136" cy="632"/>
              <a:chOff x="3072" y="2832"/>
              <a:chExt cx="136" cy="632"/>
            </a:xfrm>
          </p:grpSpPr>
          <p:sp>
            <p:nvSpPr>
              <p:cNvPr id="25897" name="Freeform 34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98" name="Freeform 34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899" name="Freeform 34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00" name="Group 350"/>
            <p:cNvGrpSpPr>
              <a:grpSpLocks/>
            </p:cNvGrpSpPr>
            <p:nvPr/>
          </p:nvGrpSpPr>
          <p:grpSpPr bwMode="auto">
            <a:xfrm flipH="1">
              <a:off x="2496" y="2832"/>
              <a:ext cx="136" cy="632"/>
              <a:chOff x="3072" y="2832"/>
              <a:chExt cx="136" cy="632"/>
            </a:xfrm>
          </p:grpSpPr>
          <p:sp>
            <p:nvSpPr>
              <p:cNvPr id="25901" name="Freeform 35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02" name="Freeform 35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03" name="Freeform 35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904" name="Group 354"/>
          <p:cNvGrpSpPr>
            <a:grpSpLocks/>
          </p:cNvGrpSpPr>
          <p:nvPr/>
        </p:nvGrpSpPr>
        <p:grpSpPr bwMode="auto">
          <a:xfrm>
            <a:off x="6594476" y="4181475"/>
            <a:ext cx="227013" cy="344488"/>
            <a:chOff x="2496" y="2725"/>
            <a:chExt cx="712" cy="739"/>
          </a:xfrm>
        </p:grpSpPr>
        <p:sp>
          <p:nvSpPr>
            <p:cNvPr id="25905" name="Rectangle 35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06" name="Freeform 35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07" name="Group 357"/>
            <p:cNvGrpSpPr>
              <a:grpSpLocks/>
            </p:cNvGrpSpPr>
            <p:nvPr/>
          </p:nvGrpSpPr>
          <p:grpSpPr bwMode="auto">
            <a:xfrm>
              <a:off x="3072" y="2832"/>
              <a:ext cx="136" cy="632"/>
              <a:chOff x="3072" y="2832"/>
              <a:chExt cx="136" cy="632"/>
            </a:xfrm>
          </p:grpSpPr>
          <p:sp>
            <p:nvSpPr>
              <p:cNvPr id="25908" name="Freeform 35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09" name="Freeform 35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10" name="Freeform 36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11" name="Group 361"/>
            <p:cNvGrpSpPr>
              <a:grpSpLocks/>
            </p:cNvGrpSpPr>
            <p:nvPr/>
          </p:nvGrpSpPr>
          <p:grpSpPr bwMode="auto">
            <a:xfrm flipH="1">
              <a:off x="2496" y="2832"/>
              <a:ext cx="136" cy="632"/>
              <a:chOff x="3072" y="2832"/>
              <a:chExt cx="136" cy="632"/>
            </a:xfrm>
          </p:grpSpPr>
          <p:sp>
            <p:nvSpPr>
              <p:cNvPr id="25912" name="Freeform 36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13" name="Freeform 36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14" name="Freeform 36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915" name="Group 365"/>
          <p:cNvGrpSpPr>
            <a:grpSpLocks/>
          </p:cNvGrpSpPr>
          <p:nvPr/>
        </p:nvGrpSpPr>
        <p:grpSpPr bwMode="auto">
          <a:xfrm>
            <a:off x="5969001" y="4610100"/>
            <a:ext cx="227013" cy="344488"/>
            <a:chOff x="2496" y="2725"/>
            <a:chExt cx="712" cy="739"/>
          </a:xfrm>
        </p:grpSpPr>
        <p:sp>
          <p:nvSpPr>
            <p:cNvPr id="25916" name="Rectangle 36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17" name="Freeform 36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18" name="Group 368"/>
            <p:cNvGrpSpPr>
              <a:grpSpLocks/>
            </p:cNvGrpSpPr>
            <p:nvPr/>
          </p:nvGrpSpPr>
          <p:grpSpPr bwMode="auto">
            <a:xfrm>
              <a:off x="3072" y="2832"/>
              <a:ext cx="136" cy="632"/>
              <a:chOff x="3072" y="2832"/>
              <a:chExt cx="136" cy="632"/>
            </a:xfrm>
          </p:grpSpPr>
          <p:sp>
            <p:nvSpPr>
              <p:cNvPr id="25919" name="Freeform 36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20" name="Freeform 37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21" name="Freeform 37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22" name="Group 372"/>
            <p:cNvGrpSpPr>
              <a:grpSpLocks/>
            </p:cNvGrpSpPr>
            <p:nvPr/>
          </p:nvGrpSpPr>
          <p:grpSpPr bwMode="auto">
            <a:xfrm flipH="1">
              <a:off x="2496" y="2832"/>
              <a:ext cx="136" cy="632"/>
              <a:chOff x="3072" y="2832"/>
              <a:chExt cx="136" cy="632"/>
            </a:xfrm>
          </p:grpSpPr>
          <p:sp>
            <p:nvSpPr>
              <p:cNvPr id="25923" name="Freeform 3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24" name="Freeform 37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25" name="Freeform 37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926" name="Group 376"/>
          <p:cNvGrpSpPr>
            <a:grpSpLocks/>
          </p:cNvGrpSpPr>
          <p:nvPr/>
        </p:nvGrpSpPr>
        <p:grpSpPr bwMode="auto">
          <a:xfrm>
            <a:off x="6588126" y="4610100"/>
            <a:ext cx="227013" cy="344488"/>
            <a:chOff x="2496" y="2725"/>
            <a:chExt cx="712" cy="739"/>
          </a:xfrm>
        </p:grpSpPr>
        <p:sp>
          <p:nvSpPr>
            <p:cNvPr id="25927" name="Rectangle 3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28" name="Freeform 3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29" name="Group 379"/>
            <p:cNvGrpSpPr>
              <a:grpSpLocks/>
            </p:cNvGrpSpPr>
            <p:nvPr/>
          </p:nvGrpSpPr>
          <p:grpSpPr bwMode="auto">
            <a:xfrm>
              <a:off x="3072" y="2832"/>
              <a:ext cx="136" cy="632"/>
              <a:chOff x="3072" y="2832"/>
              <a:chExt cx="136" cy="632"/>
            </a:xfrm>
          </p:grpSpPr>
          <p:sp>
            <p:nvSpPr>
              <p:cNvPr id="25930" name="Freeform 3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31" name="Freeform 38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32" name="Freeform 38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33" name="Group 383"/>
            <p:cNvGrpSpPr>
              <a:grpSpLocks/>
            </p:cNvGrpSpPr>
            <p:nvPr/>
          </p:nvGrpSpPr>
          <p:grpSpPr bwMode="auto">
            <a:xfrm flipH="1">
              <a:off x="2496" y="2832"/>
              <a:ext cx="136" cy="632"/>
              <a:chOff x="3072" y="2832"/>
              <a:chExt cx="136" cy="632"/>
            </a:xfrm>
          </p:grpSpPr>
          <p:sp>
            <p:nvSpPr>
              <p:cNvPr id="25934" name="Freeform 3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35" name="Freeform 38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36" name="Freeform 38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sp>
        <p:nvSpPr>
          <p:cNvPr id="25937" name="Rectangle 387"/>
          <p:cNvSpPr>
            <a:spLocks noChangeArrowheads="1"/>
          </p:cNvSpPr>
          <p:nvPr/>
        </p:nvSpPr>
        <p:spPr bwMode="auto">
          <a:xfrm>
            <a:off x="5802313" y="4152901"/>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38" name="Rectangle 388"/>
          <p:cNvSpPr>
            <a:spLocks noChangeArrowheads="1"/>
          </p:cNvSpPr>
          <p:nvPr/>
        </p:nvSpPr>
        <p:spPr bwMode="auto">
          <a:xfrm>
            <a:off x="3932239" y="4151314"/>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39" name="Group 389"/>
          <p:cNvGrpSpPr>
            <a:grpSpLocks/>
          </p:cNvGrpSpPr>
          <p:nvPr/>
        </p:nvGrpSpPr>
        <p:grpSpPr bwMode="auto">
          <a:xfrm>
            <a:off x="7854951" y="4175125"/>
            <a:ext cx="227013" cy="344488"/>
            <a:chOff x="2496" y="2725"/>
            <a:chExt cx="712" cy="739"/>
          </a:xfrm>
        </p:grpSpPr>
        <p:sp>
          <p:nvSpPr>
            <p:cNvPr id="25940" name="Rectangle 39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41" name="Freeform 39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42" name="Group 392"/>
            <p:cNvGrpSpPr>
              <a:grpSpLocks/>
            </p:cNvGrpSpPr>
            <p:nvPr/>
          </p:nvGrpSpPr>
          <p:grpSpPr bwMode="auto">
            <a:xfrm>
              <a:off x="3072" y="2832"/>
              <a:ext cx="136" cy="632"/>
              <a:chOff x="3072" y="2832"/>
              <a:chExt cx="136" cy="632"/>
            </a:xfrm>
          </p:grpSpPr>
          <p:sp>
            <p:nvSpPr>
              <p:cNvPr id="25943" name="Freeform 39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44" name="Freeform 39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45" name="Freeform 39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46" name="Group 396"/>
            <p:cNvGrpSpPr>
              <a:grpSpLocks/>
            </p:cNvGrpSpPr>
            <p:nvPr/>
          </p:nvGrpSpPr>
          <p:grpSpPr bwMode="auto">
            <a:xfrm flipH="1">
              <a:off x="2496" y="2832"/>
              <a:ext cx="136" cy="632"/>
              <a:chOff x="3072" y="2832"/>
              <a:chExt cx="136" cy="632"/>
            </a:xfrm>
          </p:grpSpPr>
          <p:sp>
            <p:nvSpPr>
              <p:cNvPr id="25947" name="Freeform 39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48" name="Freeform 39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49" name="Freeform 39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950" name="Group 400"/>
          <p:cNvGrpSpPr>
            <a:grpSpLocks/>
          </p:cNvGrpSpPr>
          <p:nvPr/>
        </p:nvGrpSpPr>
        <p:grpSpPr bwMode="auto">
          <a:xfrm>
            <a:off x="8488363" y="4160839"/>
            <a:ext cx="227012" cy="344487"/>
            <a:chOff x="2496" y="2725"/>
            <a:chExt cx="712" cy="739"/>
          </a:xfrm>
        </p:grpSpPr>
        <p:sp>
          <p:nvSpPr>
            <p:cNvPr id="25951" name="Rectangle 40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52" name="Freeform 40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53" name="Group 403"/>
            <p:cNvGrpSpPr>
              <a:grpSpLocks/>
            </p:cNvGrpSpPr>
            <p:nvPr/>
          </p:nvGrpSpPr>
          <p:grpSpPr bwMode="auto">
            <a:xfrm>
              <a:off x="3072" y="2832"/>
              <a:ext cx="136" cy="632"/>
              <a:chOff x="3072" y="2832"/>
              <a:chExt cx="136" cy="632"/>
            </a:xfrm>
          </p:grpSpPr>
          <p:sp>
            <p:nvSpPr>
              <p:cNvPr id="25954" name="Freeform 40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55" name="Freeform 40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56" name="Freeform 40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57" name="Group 407"/>
            <p:cNvGrpSpPr>
              <a:grpSpLocks/>
            </p:cNvGrpSpPr>
            <p:nvPr/>
          </p:nvGrpSpPr>
          <p:grpSpPr bwMode="auto">
            <a:xfrm flipH="1">
              <a:off x="2496" y="2832"/>
              <a:ext cx="136" cy="632"/>
              <a:chOff x="3072" y="2832"/>
              <a:chExt cx="136" cy="632"/>
            </a:xfrm>
          </p:grpSpPr>
          <p:sp>
            <p:nvSpPr>
              <p:cNvPr id="25958" name="Freeform 40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59" name="Freeform 40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60" name="Freeform 41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961" name="Group 411"/>
          <p:cNvGrpSpPr>
            <a:grpSpLocks/>
          </p:cNvGrpSpPr>
          <p:nvPr/>
        </p:nvGrpSpPr>
        <p:grpSpPr bwMode="auto">
          <a:xfrm>
            <a:off x="7862888" y="4589464"/>
            <a:ext cx="227012" cy="344487"/>
            <a:chOff x="2496" y="2725"/>
            <a:chExt cx="712" cy="739"/>
          </a:xfrm>
        </p:grpSpPr>
        <p:sp>
          <p:nvSpPr>
            <p:cNvPr id="25962" name="Rectangle 41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63" name="Freeform 41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64" name="Group 414"/>
            <p:cNvGrpSpPr>
              <a:grpSpLocks/>
            </p:cNvGrpSpPr>
            <p:nvPr/>
          </p:nvGrpSpPr>
          <p:grpSpPr bwMode="auto">
            <a:xfrm>
              <a:off x="3072" y="2832"/>
              <a:ext cx="136" cy="632"/>
              <a:chOff x="3072" y="2832"/>
              <a:chExt cx="136" cy="632"/>
            </a:xfrm>
          </p:grpSpPr>
          <p:sp>
            <p:nvSpPr>
              <p:cNvPr id="25965" name="Freeform 4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66" name="Freeform 41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67" name="Freeform 41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68" name="Group 418"/>
            <p:cNvGrpSpPr>
              <a:grpSpLocks/>
            </p:cNvGrpSpPr>
            <p:nvPr/>
          </p:nvGrpSpPr>
          <p:grpSpPr bwMode="auto">
            <a:xfrm flipH="1">
              <a:off x="2496" y="2832"/>
              <a:ext cx="136" cy="632"/>
              <a:chOff x="3072" y="2832"/>
              <a:chExt cx="136" cy="632"/>
            </a:xfrm>
          </p:grpSpPr>
          <p:sp>
            <p:nvSpPr>
              <p:cNvPr id="25969" name="Freeform 41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70" name="Freeform 42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71" name="Freeform 42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972" name="Group 422"/>
          <p:cNvGrpSpPr>
            <a:grpSpLocks/>
          </p:cNvGrpSpPr>
          <p:nvPr/>
        </p:nvGrpSpPr>
        <p:grpSpPr bwMode="auto">
          <a:xfrm>
            <a:off x="8482013" y="4589464"/>
            <a:ext cx="227012" cy="344487"/>
            <a:chOff x="2496" y="2725"/>
            <a:chExt cx="712" cy="739"/>
          </a:xfrm>
        </p:grpSpPr>
        <p:sp>
          <p:nvSpPr>
            <p:cNvPr id="25973" name="Rectangle 42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74" name="Freeform 42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75" name="Group 425"/>
            <p:cNvGrpSpPr>
              <a:grpSpLocks/>
            </p:cNvGrpSpPr>
            <p:nvPr/>
          </p:nvGrpSpPr>
          <p:grpSpPr bwMode="auto">
            <a:xfrm>
              <a:off x="3072" y="2832"/>
              <a:ext cx="136" cy="632"/>
              <a:chOff x="3072" y="2832"/>
              <a:chExt cx="136" cy="632"/>
            </a:xfrm>
          </p:grpSpPr>
          <p:sp>
            <p:nvSpPr>
              <p:cNvPr id="25976" name="Freeform 42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77" name="Freeform 42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78" name="Freeform 42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79" name="Group 429"/>
            <p:cNvGrpSpPr>
              <a:grpSpLocks/>
            </p:cNvGrpSpPr>
            <p:nvPr/>
          </p:nvGrpSpPr>
          <p:grpSpPr bwMode="auto">
            <a:xfrm flipH="1">
              <a:off x="2496" y="2832"/>
              <a:ext cx="136" cy="632"/>
              <a:chOff x="3072" y="2832"/>
              <a:chExt cx="136" cy="632"/>
            </a:xfrm>
          </p:grpSpPr>
          <p:sp>
            <p:nvSpPr>
              <p:cNvPr id="25980" name="Freeform 43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81" name="Freeform 43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82" name="Freeform 43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983" name="Group 433"/>
          <p:cNvGrpSpPr>
            <a:grpSpLocks/>
          </p:cNvGrpSpPr>
          <p:nvPr/>
        </p:nvGrpSpPr>
        <p:grpSpPr bwMode="auto">
          <a:xfrm>
            <a:off x="7847013" y="5038725"/>
            <a:ext cx="227012" cy="344488"/>
            <a:chOff x="2496" y="2725"/>
            <a:chExt cx="712" cy="739"/>
          </a:xfrm>
        </p:grpSpPr>
        <p:sp>
          <p:nvSpPr>
            <p:cNvPr id="25984" name="Rectangle 43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85" name="Freeform 43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86" name="Group 436"/>
            <p:cNvGrpSpPr>
              <a:grpSpLocks/>
            </p:cNvGrpSpPr>
            <p:nvPr/>
          </p:nvGrpSpPr>
          <p:grpSpPr bwMode="auto">
            <a:xfrm>
              <a:off x="3072" y="2832"/>
              <a:ext cx="136" cy="632"/>
              <a:chOff x="3072" y="2832"/>
              <a:chExt cx="136" cy="632"/>
            </a:xfrm>
          </p:grpSpPr>
          <p:sp>
            <p:nvSpPr>
              <p:cNvPr id="25987" name="Freeform 43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88" name="Freeform 43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89" name="Freeform 43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5990" name="Group 440"/>
            <p:cNvGrpSpPr>
              <a:grpSpLocks/>
            </p:cNvGrpSpPr>
            <p:nvPr/>
          </p:nvGrpSpPr>
          <p:grpSpPr bwMode="auto">
            <a:xfrm flipH="1">
              <a:off x="2496" y="2832"/>
              <a:ext cx="136" cy="632"/>
              <a:chOff x="3072" y="2832"/>
              <a:chExt cx="136" cy="632"/>
            </a:xfrm>
          </p:grpSpPr>
          <p:sp>
            <p:nvSpPr>
              <p:cNvPr id="25991" name="Freeform 44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92" name="Freeform 44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93" name="Freeform 44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5994" name="Group 444"/>
          <p:cNvGrpSpPr>
            <a:grpSpLocks/>
          </p:cNvGrpSpPr>
          <p:nvPr/>
        </p:nvGrpSpPr>
        <p:grpSpPr bwMode="auto">
          <a:xfrm>
            <a:off x="8480426" y="5024439"/>
            <a:ext cx="227013" cy="344487"/>
            <a:chOff x="2496" y="2725"/>
            <a:chExt cx="712" cy="739"/>
          </a:xfrm>
        </p:grpSpPr>
        <p:sp>
          <p:nvSpPr>
            <p:cNvPr id="25995" name="Rectangle 44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96" name="Freeform 44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5997" name="Group 447"/>
            <p:cNvGrpSpPr>
              <a:grpSpLocks/>
            </p:cNvGrpSpPr>
            <p:nvPr/>
          </p:nvGrpSpPr>
          <p:grpSpPr bwMode="auto">
            <a:xfrm>
              <a:off x="3072" y="2832"/>
              <a:ext cx="136" cy="632"/>
              <a:chOff x="3072" y="2832"/>
              <a:chExt cx="136" cy="632"/>
            </a:xfrm>
          </p:grpSpPr>
          <p:sp>
            <p:nvSpPr>
              <p:cNvPr id="25998" name="Freeform 44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5999" name="Freeform 44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00" name="Freeform 45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6001" name="Group 451"/>
            <p:cNvGrpSpPr>
              <a:grpSpLocks/>
            </p:cNvGrpSpPr>
            <p:nvPr/>
          </p:nvGrpSpPr>
          <p:grpSpPr bwMode="auto">
            <a:xfrm flipH="1">
              <a:off x="2496" y="2832"/>
              <a:ext cx="136" cy="632"/>
              <a:chOff x="3072" y="2832"/>
              <a:chExt cx="136" cy="632"/>
            </a:xfrm>
          </p:grpSpPr>
          <p:sp>
            <p:nvSpPr>
              <p:cNvPr id="26002" name="Freeform 45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03" name="Freeform 45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04" name="Freeform 45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6005" name="Group 455"/>
          <p:cNvGrpSpPr>
            <a:grpSpLocks/>
          </p:cNvGrpSpPr>
          <p:nvPr/>
        </p:nvGrpSpPr>
        <p:grpSpPr bwMode="auto">
          <a:xfrm>
            <a:off x="7854951" y="5453064"/>
            <a:ext cx="227013" cy="344487"/>
            <a:chOff x="2496" y="2725"/>
            <a:chExt cx="712" cy="739"/>
          </a:xfrm>
        </p:grpSpPr>
        <p:sp>
          <p:nvSpPr>
            <p:cNvPr id="26006" name="Rectangle 45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07" name="Freeform 45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6008" name="Group 458"/>
            <p:cNvGrpSpPr>
              <a:grpSpLocks/>
            </p:cNvGrpSpPr>
            <p:nvPr/>
          </p:nvGrpSpPr>
          <p:grpSpPr bwMode="auto">
            <a:xfrm>
              <a:off x="3072" y="2832"/>
              <a:ext cx="136" cy="632"/>
              <a:chOff x="3072" y="2832"/>
              <a:chExt cx="136" cy="632"/>
            </a:xfrm>
          </p:grpSpPr>
          <p:sp>
            <p:nvSpPr>
              <p:cNvPr id="26009" name="Freeform 45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10" name="Freeform 46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11" name="Freeform 46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6012" name="Group 462"/>
            <p:cNvGrpSpPr>
              <a:grpSpLocks/>
            </p:cNvGrpSpPr>
            <p:nvPr/>
          </p:nvGrpSpPr>
          <p:grpSpPr bwMode="auto">
            <a:xfrm flipH="1">
              <a:off x="2496" y="2832"/>
              <a:ext cx="136" cy="632"/>
              <a:chOff x="3072" y="2832"/>
              <a:chExt cx="136" cy="632"/>
            </a:xfrm>
          </p:grpSpPr>
          <p:sp>
            <p:nvSpPr>
              <p:cNvPr id="26013" name="Freeform 46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14" name="Freeform 46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15" name="Freeform 46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26016" name="Group 466"/>
          <p:cNvGrpSpPr>
            <a:grpSpLocks/>
          </p:cNvGrpSpPr>
          <p:nvPr/>
        </p:nvGrpSpPr>
        <p:grpSpPr bwMode="auto">
          <a:xfrm>
            <a:off x="8474076" y="5453064"/>
            <a:ext cx="227013" cy="344487"/>
            <a:chOff x="2496" y="2725"/>
            <a:chExt cx="712" cy="739"/>
          </a:xfrm>
        </p:grpSpPr>
        <p:sp>
          <p:nvSpPr>
            <p:cNvPr id="26017" name="Rectangle 46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18" name="Freeform 46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26019" name="Group 469"/>
            <p:cNvGrpSpPr>
              <a:grpSpLocks/>
            </p:cNvGrpSpPr>
            <p:nvPr/>
          </p:nvGrpSpPr>
          <p:grpSpPr bwMode="auto">
            <a:xfrm>
              <a:off x="3072" y="2832"/>
              <a:ext cx="136" cy="632"/>
              <a:chOff x="3072" y="2832"/>
              <a:chExt cx="136" cy="632"/>
            </a:xfrm>
          </p:grpSpPr>
          <p:sp>
            <p:nvSpPr>
              <p:cNvPr id="26020" name="Freeform 47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21" name="Freeform 47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22" name="Freeform 47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26023" name="Group 473"/>
            <p:cNvGrpSpPr>
              <a:grpSpLocks/>
            </p:cNvGrpSpPr>
            <p:nvPr/>
          </p:nvGrpSpPr>
          <p:grpSpPr bwMode="auto">
            <a:xfrm flipH="1">
              <a:off x="2496" y="2832"/>
              <a:ext cx="136" cy="632"/>
              <a:chOff x="3072" y="2832"/>
              <a:chExt cx="136" cy="632"/>
            </a:xfrm>
          </p:grpSpPr>
          <p:sp>
            <p:nvSpPr>
              <p:cNvPr id="26024" name="Freeform 47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25" name="Freeform 47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26026" name="Freeform 47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sp>
        <p:nvSpPr>
          <p:cNvPr id="26027" name="Rectangle 477"/>
          <p:cNvSpPr>
            <a:spLocks noChangeArrowheads="1"/>
          </p:cNvSpPr>
          <p:nvPr/>
        </p:nvSpPr>
        <p:spPr bwMode="auto">
          <a:xfrm>
            <a:off x="7716838" y="4106863"/>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Tree>
    <p:extLst>
      <p:ext uri="{BB962C8B-B14F-4D97-AF65-F5344CB8AC3E}">
        <p14:creationId xmlns:p14="http://schemas.microsoft.com/office/powerpoint/2010/main" val="172141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F7AC16B2-6BFC-42A0-A9EA-1A2074C52DC5}" type="slidenum">
              <a:rPr lang="ar-SA" sz="1400">
                <a:solidFill>
                  <a:srgbClr val="000000"/>
                </a:solidFill>
                <a:cs typeface="Arial" pitchFamily="34" charset="0"/>
              </a:rPr>
              <a:pPr algn="r" eaLnBrk="0" fontAlgn="base" hangingPunct="0">
                <a:spcBef>
                  <a:spcPct val="0"/>
                </a:spcBef>
                <a:spcAft>
                  <a:spcPct val="0"/>
                </a:spcAft>
              </a:pPr>
              <a:t>16</a:t>
            </a:fld>
            <a:endParaRPr lang="en-US" sz="1400">
              <a:solidFill>
                <a:srgbClr val="000000"/>
              </a:solidFill>
              <a:cs typeface="Arial" pitchFamily="34" charset="0"/>
            </a:endParaRPr>
          </a:p>
        </p:txBody>
      </p:sp>
      <p:sp>
        <p:nvSpPr>
          <p:cNvPr id="27652" name="Rectangle 2"/>
          <p:cNvSpPr>
            <a:spLocks noGrp="1" noChangeArrowheads="1"/>
          </p:cNvSpPr>
          <p:nvPr>
            <p:ph type="title" idx="4294967295"/>
          </p:nvPr>
        </p:nvSpPr>
        <p:spPr/>
        <p:txBody>
          <a:bodyPr/>
          <a:lstStyle/>
          <a:p>
            <a:r>
              <a:rPr lang="en-US" dirty="0" smtClean="0"/>
              <a:t>Multiprocessor </a:t>
            </a:r>
            <a:r>
              <a:rPr lang="en-US" dirty="0"/>
              <a:t>Programming:  Course Overview</a:t>
            </a:r>
          </a:p>
        </p:txBody>
      </p:sp>
      <p:sp>
        <p:nvSpPr>
          <p:cNvPr id="27653" name="Rectangle 3"/>
          <p:cNvSpPr>
            <a:spLocks noGrp="1" noChangeArrowheads="1"/>
          </p:cNvSpPr>
          <p:nvPr>
            <p:ph type="body" idx="4294967295"/>
          </p:nvPr>
        </p:nvSpPr>
        <p:spPr>
          <a:xfrm>
            <a:off x="2209800" y="2401888"/>
            <a:ext cx="7772400" cy="3389312"/>
          </a:xfrm>
        </p:spPr>
        <p:txBody>
          <a:bodyPr/>
          <a:lstStyle/>
          <a:p>
            <a:r>
              <a:rPr lang="en-US" dirty="0"/>
              <a:t>Fork-Join Parallel programming</a:t>
            </a:r>
          </a:p>
          <a:p>
            <a:endParaRPr lang="en-US" dirty="0"/>
          </a:p>
          <a:p>
            <a:r>
              <a:rPr lang="en-US" dirty="0" smtClean="0"/>
              <a:t>Basic Principles of Concurrency</a:t>
            </a:r>
          </a:p>
          <a:p>
            <a:endParaRPr lang="en-US" dirty="0" smtClean="0"/>
          </a:p>
          <a:p>
            <a:r>
              <a:rPr lang="en-US" dirty="0"/>
              <a:t>Concurrent Data Structures</a:t>
            </a:r>
          </a:p>
          <a:p>
            <a:pPr marL="0" indent="0">
              <a:buNone/>
            </a:pPr>
            <a:endParaRPr lang="en-US" dirty="0"/>
          </a:p>
        </p:txBody>
      </p:sp>
    </p:spTree>
    <p:extLst>
      <p:ext uri="{BB962C8B-B14F-4D97-AF65-F5344CB8AC3E}">
        <p14:creationId xmlns:p14="http://schemas.microsoft.com/office/powerpoint/2010/main" val="1783677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3"/>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58B44A1A-CFB3-4525-A276-CD1E18E6171B}" type="slidenum">
              <a:rPr lang="ar-SA" sz="1400">
                <a:solidFill>
                  <a:srgbClr val="000000"/>
                </a:solidFill>
                <a:cs typeface="Arial" pitchFamily="34" charset="0"/>
              </a:rPr>
              <a:pPr algn="r" eaLnBrk="0" fontAlgn="base" hangingPunct="0">
                <a:spcBef>
                  <a:spcPct val="0"/>
                </a:spcBef>
                <a:spcAft>
                  <a:spcPct val="0"/>
                </a:spcAft>
              </a:pPr>
              <a:t>17</a:t>
            </a:fld>
            <a:endParaRPr lang="en-US" sz="1400">
              <a:solidFill>
                <a:srgbClr val="000000"/>
              </a:solidFill>
              <a:cs typeface="Arial" pitchFamily="34" charset="0"/>
            </a:endParaRPr>
          </a:p>
        </p:txBody>
      </p:sp>
      <p:sp>
        <p:nvSpPr>
          <p:cNvPr id="262146" name="AutoShape 2"/>
          <p:cNvSpPr>
            <a:spLocks noChangeArrowheads="1"/>
          </p:cNvSpPr>
          <p:nvPr/>
        </p:nvSpPr>
        <p:spPr bwMode="auto">
          <a:xfrm>
            <a:off x="2362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49" name="Rectangle 3"/>
          <p:cNvSpPr>
            <a:spLocks noGrp="1" noChangeArrowheads="1"/>
          </p:cNvSpPr>
          <p:nvPr>
            <p:ph type="title" idx="4294967295"/>
          </p:nvPr>
        </p:nvSpPr>
        <p:spPr/>
        <p:txBody>
          <a:bodyPr/>
          <a:lstStyle/>
          <a:p>
            <a:r>
              <a:rPr lang="en-US"/>
              <a:t>Sequential Computation</a:t>
            </a:r>
          </a:p>
        </p:txBody>
      </p:sp>
      <p:grpSp>
        <p:nvGrpSpPr>
          <p:cNvPr id="31750" name="Group 4"/>
          <p:cNvGrpSpPr>
            <a:grpSpLocks/>
          </p:cNvGrpSpPr>
          <p:nvPr/>
        </p:nvGrpSpPr>
        <p:grpSpPr bwMode="auto">
          <a:xfrm>
            <a:off x="3810000" y="1851025"/>
            <a:ext cx="1379538" cy="1174750"/>
            <a:chOff x="1043" y="2525"/>
            <a:chExt cx="869" cy="740"/>
          </a:xfrm>
        </p:grpSpPr>
        <p:sp>
          <p:nvSpPr>
            <p:cNvPr id="31751"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52"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53"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54"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55"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56"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57"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58"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59"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0"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31761" name="Oval 15"/>
          <p:cNvSpPr>
            <a:spLocks noChangeArrowheads="1"/>
          </p:cNvSpPr>
          <p:nvPr/>
        </p:nvSpPr>
        <p:spPr bwMode="auto">
          <a:xfrm>
            <a:off x="30480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2" name="Oval 16"/>
          <p:cNvSpPr>
            <a:spLocks noChangeArrowheads="1"/>
          </p:cNvSpPr>
          <p:nvPr/>
        </p:nvSpPr>
        <p:spPr bwMode="auto">
          <a:xfrm>
            <a:off x="8305800" y="45720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3" name="Oval 17"/>
          <p:cNvSpPr>
            <a:spLocks noChangeArrowheads="1"/>
          </p:cNvSpPr>
          <p:nvPr/>
        </p:nvSpPr>
        <p:spPr bwMode="auto">
          <a:xfrm>
            <a:off x="7581900" y="38862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4" name="Oval 18"/>
          <p:cNvSpPr>
            <a:spLocks noChangeArrowheads="1"/>
          </p:cNvSpPr>
          <p:nvPr/>
        </p:nvSpPr>
        <p:spPr bwMode="auto">
          <a:xfrm>
            <a:off x="6858000" y="45720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5" name="Oval 19"/>
          <p:cNvSpPr>
            <a:spLocks noChangeArrowheads="1"/>
          </p:cNvSpPr>
          <p:nvPr/>
        </p:nvSpPr>
        <p:spPr bwMode="auto">
          <a:xfrm>
            <a:off x="43434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6" name="AutoShape 20"/>
          <p:cNvSpPr>
            <a:spLocks noChangeArrowheads="1"/>
          </p:cNvSpPr>
          <p:nvPr/>
        </p:nvSpPr>
        <p:spPr bwMode="auto">
          <a:xfrm>
            <a:off x="3962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7" name="AutoShape 21"/>
          <p:cNvSpPr>
            <a:spLocks noChangeArrowheads="1"/>
          </p:cNvSpPr>
          <p:nvPr/>
        </p:nvSpPr>
        <p:spPr bwMode="auto">
          <a:xfrm>
            <a:off x="5257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8" name="AutoShape 22"/>
          <p:cNvSpPr>
            <a:spLocks noChangeArrowheads="1"/>
          </p:cNvSpPr>
          <p:nvPr/>
        </p:nvSpPr>
        <p:spPr bwMode="auto">
          <a:xfrm rot="2548433">
            <a:off x="8229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69" name="AutoShape 23"/>
          <p:cNvSpPr>
            <a:spLocks noChangeArrowheads="1"/>
          </p:cNvSpPr>
          <p:nvPr/>
        </p:nvSpPr>
        <p:spPr bwMode="auto">
          <a:xfrm rot="19051567" flipH="1">
            <a:off x="7391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70" name="AutoShape 24"/>
          <p:cNvSpPr>
            <a:spLocks noChangeArrowheads="1"/>
          </p:cNvSpPr>
          <p:nvPr/>
        </p:nvSpPr>
        <p:spPr bwMode="auto">
          <a:xfrm rot="19051567" flipH="1">
            <a:off x="6705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71" name="Text Box 25"/>
          <p:cNvSpPr txBox="1">
            <a:spLocks noChangeArrowheads="1"/>
          </p:cNvSpPr>
          <p:nvPr/>
        </p:nvSpPr>
        <p:spPr bwMode="auto">
          <a:xfrm>
            <a:off x="2514600" y="3505200"/>
            <a:ext cx="1658938"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a:solidFill>
                  <a:srgbClr val="0000FF"/>
                </a:solidFill>
              </a:rPr>
              <a:t>memory</a:t>
            </a:r>
          </a:p>
        </p:txBody>
      </p:sp>
      <p:sp>
        <p:nvSpPr>
          <p:cNvPr id="31772" name="Freeform 26"/>
          <p:cNvSpPr>
            <a:spLocks/>
          </p:cNvSpPr>
          <p:nvPr/>
        </p:nvSpPr>
        <p:spPr bwMode="auto">
          <a:xfrm>
            <a:off x="4738688" y="2865438"/>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73" name="AutoShape 27"/>
          <p:cNvSpPr>
            <a:spLocks noChangeArrowheads="1"/>
          </p:cNvSpPr>
          <p:nvPr/>
        </p:nvSpPr>
        <p:spPr bwMode="auto">
          <a:xfrm>
            <a:off x="2819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74" name="Text Box 28"/>
          <p:cNvSpPr txBox="1">
            <a:spLocks noChangeArrowheads="1"/>
          </p:cNvSpPr>
          <p:nvPr/>
        </p:nvSpPr>
        <p:spPr bwMode="auto">
          <a:xfrm>
            <a:off x="2971801" y="5181600"/>
            <a:ext cx="1427163"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a:solidFill>
                  <a:srgbClr val="808080"/>
                </a:solidFill>
              </a:rPr>
              <a:t>object</a:t>
            </a:r>
          </a:p>
        </p:txBody>
      </p:sp>
      <p:sp>
        <p:nvSpPr>
          <p:cNvPr id="31775" name="AutoShape 29"/>
          <p:cNvSpPr>
            <a:spLocks noChangeArrowheads="1"/>
          </p:cNvSpPr>
          <p:nvPr/>
        </p:nvSpPr>
        <p:spPr bwMode="auto">
          <a:xfrm>
            <a:off x="5867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76" name="Text Box 30"/>
          <p:cNvSpPr txBox="1">
            <a:spLocks noChangeArrowheads="1"/>
          </p:cNvSpPr>
          <p:nvPr/>
        </p:nvSpPr>
        <p:spPr bwMode="auto">
          <a:xfrm>
            <a:off x="7696201" y="5334000"/>
            <a:ext cx="1427163"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a:solidFill>
                  <a:srgbClr val="808080"/>
                </a:solidFill>
              </a:rPr>
              <a:t>object</a:t>
            </a:r>
          </a:p>
        </p:txBody>
      </p:sp>
      <p:sp>
        <p:nvSpPr>
          <p:cNvPr id="31777" name="Oval 31"/>
          <p:cNvSpPr>
            <a:spLocks noChangeArrowheads="1"/>
          </p:cNvSpPr>
          <p:nvPr/>
        </p:nvSpPr>
        <p:spPr bwMode="auto">
          <a:xfrm>
            <a:off x="6096000" y="52578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78" name="Oval 32"/>
          <p:cNvSpPr>
            <a:spLocks noChangeArrowheads="1"/>
          </p:cNvSpPr>
          <p:nvPr/>
        </p:nvSpPr>
        <p:spPr bwMode="auto">
          <a:xfrm>
            <a:off x="56769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1779" name="Text Box 33"/>
          <p:cNvSpPr txBox="1">
            <a:spLocks noChangeArrowheads="1"/>
          </p:cNvSpPr>
          <p:nvPr/>
        </p:nvSpPr>
        <p:spPr bwMode="auto">
          <a:xfrm>
            <a:off x="5822950" y="2147889"/>
            <a:ext cx="1474788" cy="579437"/>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a:solidFill>
                  <a:srgbClr val="FF0000"/>
                </a:solidFill>
              </a:rPr>
              <a:t>thread</a:t>
            </a:r>
          </a:p>
        </p:txBody>
      </p:sp>
    </p:spTree>
    <p:extLst>
      <p:ext uri="{BB962C8B-B14F-4D97-AF65-F5344CB8AC3E}">
        <p14:creationId xmlns:p14="http://schemas.microsoft.com/office/powerpoint/2010/main" val="1625796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3"/>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64143809-277A-4774-A706-C60FAC670CF4}" type="slidenum">
              <a:rPr lang="ar-SA" sz="1400">
                <a:solidFill>
                  <a:srgbClr val="000000"/>
                </a:solidFill>
                <a:cs typeface="Arial" pitchFamily="34" charset="0"/>
              </a:rPr>
              <a:pPr algn="r" eaLnBrk="0" fontAlgn="base" hangingPunct="0">
                <a:spcBef>
                  <a:spcPct val="0"/>
                </a:spcBef>
                <a:spcAft>
                  <a:spcPct val="0"/>
                </a:spcAft>
              </a:pPr>
              <a:t>18</a:t>
            </a:fld>
            <a:endParaRPr lang="en-US" sz="1400">
              <a:solidFill>
                <a:srgbClr val="000000"/>
              </a:solidFill>
              <a:cs typeface="Arial" pitchFamily="34" charset="0"/>
            </a:endParaRPr>
          </a:p>
        </p:txBody>
      </p:sp>
      <p:sp>
        <p:nvSpPr>
          <p:cNvPr id="264194" name="AutoShape 2"/>
          <p:cNvSpPr>
            <a:spLocks noChangeArrowheads="1"/>
          </p:cNvSpPr>
          <p:nvPr/>
        </p:nvSpPr>
        <p:spPr bwMode="auto">
          <a:xfrm>
            <a:off x="2362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797" name="Rectangle 3"/>
          <p:cNvSpPr>
            <a:spLocks noGrp="1" noChangeArrowheads="1"/>
          </p:cNvSpPr>
          <p:nvPr>
            <p:ph type="title" idx="4294967295"/>
          </p:nvPr>
        </p:nvSpPr>
        <p:spPr>
          <a:xfrm>
            <a:off x="2209800" y="420688"/>
            <a:ext cx="7772400" cy="1143000"/>
          </a:xfrm>
        </p:spPr>
        <p:txBody>
          <a:bodyPr/>
          <a:lstStyle/>
          <a:p>
            <a:r>
              <a:rPr lang="en-US" dirty="0" smtClean="0"/>
              <a:t>Parallel or </a:t>
            </a:r>
            <a:r>
              <a:rPr lang="en-US" altLang="zh-CN" dirty="0"/>
              <a:t>Concurrent </a:t>
            </a:r>
            <a:r>
              <a:rPr lang="en-US" dirty="0" smtClean="0"/>
              <a:t>Computation</a:t>
            </a:r>
            <a:endParaRPr lang="en-US" dirty="0"/>
          </a:p>
        </p:txBody>
      </p:sp>
      <p:grpSp>
        <p:nvGrpSpPr>
          <p:cNvPr id="33798" name="Group 4"/>
          <p:cNvGrpSpPr>
            <a:grpSpLocks/>
          </p:cNvGrpSpPr>
          <p:nvPr/>
        </p:nvGrpSpPr>
        <p:grpSpPr bwMode="auto">
          <a:xfrm>
            <a:off x="3810000" y="1851025"/>
            <a:ext cx="1379538" cy="1174750"/>
            <a:chOff x="1043" y="2525"/>
            <a:chExt cx="869" cy="740"/>
          </a:xfrm>
        </p:grpSpPr>
        <p:sp>
          <p:nvSpPr>
            <p:cNvPr id="33799"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0"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1"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2"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3"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4"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5"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6"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7"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08"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33809" name="Oval 15"/>
          <p:cNvSpPr>
            <a:spLocks noChangeArrowheads="1"/>
          </p:cNvSpPr>
          <p:nvPr/>
        </p:nvSpPr>
        <p:spPr bwMode="auto">
          <a:xfrm>
            <a:off x="30480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0" name="Oval 16"/>
          <p:cNvSpPr>
            <a:spLocks noChangeArrowheads="1"/>
          </p:cNvSpPr>
          <p:nvPr/>
        </p:nvSpPr>
        <p:spPr bwMode="auto">
          <a:xfrm>
            <a:off x="8305800" y="45720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1" name="Oval 17"/>
          <p:cNvSpPr>
            <a:spLocks noChangeArrowheads="1"/>
          </p:cNvSpPr>
          <p:nvPr/>
        </p:nvSpPr>
        <p:spPr bwMode="auto">
          <a:xfrm>
            <a:off x="7581900" y="38862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2" name="Oval 18"/>
          <p:cNvSpPr>
            <a:spLocks noChangeArrowheads="1"/>
          </p:cNvSpPr>
          <p:nvPr/>
        </p:nvSpPr>
        <p:spPr bwMode="auto">
          <a:xfrm>
            <a:off x="6858000" y="45720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3" name="Oval 19"/>
          <p:cNvSpPr>
            <a:spLocks noChangeArrowheads="1"/>
          </p:cNvSpPr>
          <p:nvPr/>
        </p:nvSpPr>
        <p:spPr bwMode="auto">
          <a:xfrm>
            <a:off x="43434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4" name="AutoShape 20"/>
          <p:cNvSpPr>
            <a:spLocks noChangeArrowheads="1"/>
          </p:cNvSpPr>
          <p:nvPr/>
        </p:nvSpPr>
        <p:spPr bwMode="auto">
          <a:xfrm>
            <a:off x="3962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5" name="AutoShape 21"/>
          <p:cNvSpPr>
            <a:spLocks noChangeArrowheads="1"/>
          </p:cNvSpPr>
          <p:nvPr/>
        </p:nvSpPr>
        <p:spPr bwMode="auto">
          <a:xfrm>
            <a:off x="5257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6" name="AutoShape 22"/>
          <p:cNvSpPr>
            <a:spLocks noChangeArrowheads="1"/>
          </p:cNvSpPr>
          <p:nvPr/>
        </p:nvSpPr>
        <p:spPr bwMode="auto">
          <a:xfrm rot="2548433">
            <a:off x="8229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7" name="AutoShape 23"/>
          <p:cNvSpPr>
            <a:spLocks noChangeArrowheads="1"/>
          </p:cNvSpPr>
          <p:nvPr/>
        </p:nvSpPr>
        <p:spPr bwMode="auto">
          <a:xfrm rot="19051567" flipH="1">
            <a:off x="7391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8" name="AutoShape 24"/>
          <p:cNvSpPr>
            <a:spLocks noChangeArrowheads="1"/>
          </p:cNvSpPr>
          <p:nvPr/>
        </p:nvSpPr>
        <p:spPr bwMode="auto">
          <a:xfrm rot="19051567" flipH="1">
            <a:off x="6705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19" name="Text Box 25"/>
          <p:cNvSpPr txBox="1">
            <a:spLocks noChangeArrowheads="1"/>
          </p:cNvSpPr>
          <p:nvPr/>
        </p:nvSpPr>
        <p:spPr bwMode="auto">
          <a:xfrm>
            <a:off x="2514600" y="3505200"/>
            <a:ext cx="1658938"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a:solidFill>
                  <a:srgbClr val="0000FF"/>
                </a:solidFill>
              </a:rPr>
              <a:t>memory</a:t>
            </a:r>
          </a:p>
        </p:txBody>
      </p:sp>
      <p:sp>
        <p:nvSpPr>
          <p:cNvPr id="33820" name="Freeform 26"/>
          <p:cNvSpPr>
            <a:spLocks/>
          </p:cNvSpPr>
          <p:nvPr/>
        </p:nvSpPr>
        <p:spPr bwMode="auto">
          <a:xfrm>
            <a:off x="4724401" y="2881314"/>
            <a:ext cx="485775" cy="19192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21" name="AutoShape 27"/>
          <p:cNvSpPr>
            <a:spLocks noChangeArrowheads="1"/>
          </p:cNvSpPr>
          <p:nvPr/>
        </p:nvSpPr>
        <p:spPr bwMode="auto">
          <a:xfrm>
            <a:off x="2819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22" name="Text Box 28"/>
          <p:cNvSpPr txBox="1">
            <a:spLocks noChangeArrowheads="1"/>
          </p:cNvSpPr>
          <p:nvPr/>
        </p:nvSpPr>
        <p:spPr bwMode="auto">
          <a:xfrm>
            <a:off x="2971801" y="5181600"/>
            <a:ext cx="1427163"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a:solidFill>
                  <a:srgbClr val="808080"/>
                </a:solidFill>
              </a:rPr>
              <a:t>object</a:t>
            </a:r>
          </a:p>
        </p:txBody>
      </p:sp>
      <p:sp>
        <p:nvSpPr>
          <p:cNvPr id="33823" name="AutoShape 29"/>
          <p:cNvSpPr>
            <a:spLocks noChangeArrowheads="1"/>
          </p:cNvSpPr>
          <p:nvPr/>
        </p:nvSpPr>
        <p:spPr bwMode="auto">
          <a:xfrm>
            <a:off x="5867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24" name="Text Box 30"/>
          <p:cNvSpPr txBox="1">
            <a:spLocks noChangeArrowheads="1"/>
          </p:cNvSpPr>
          <p:nvPr/>
        </p:nvSpPr>
        <p:spPr bwMode="auto">
          <a:xfrm>
            <a:off x="7696201" y="5334000"/>
            <a:ext cx="1427163"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a:solidFill>
                  <a:srgbClr val="808080"/>
                </a:solidFill>
              </a:rPr>
              <a:t>object</a:t>
            </a:r>
          </a:p>
        </p:txBody>
      </p:sp>
      <p:sp>
        <p:nvSpPr>
          <p:cNvPr id="33825" name="Oval 31"/>
          <p:cNvSpPr>
            <a:spLocks noChangeArrowheads="1"/>
          </p:cNvSpPr>
          <p:nvPr/>
        </p:nvSpPr>
        <p:spPr bwMode="auto">
          <a:xfrm>
            <a:off x="6096000" y="52578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26" name="Oval 32"/>
          <p:cNvSpPr>
            <a:spLocks noChangeArrowheads="1"/>
          </p:cNvSpPr>
          <p:nvPr/>
        </p:nvSpPr>
        <p:spPr bwMode="auto">
          <a:xfrm>
            <a:off x="56769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27" name="Freeform 33"/>
          <p:cNvSpPr>
            <a:spLocks/>
          </p:cNvSpPr>
          <p:nvPr/>
        </p:nvSpPr>
        <p:spPr bwMode="auto">
          <a:xfrm>
            <a:off x="6867526" y="2578101"/>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28" name="Freeform 34"/>
          <p:cNvSpPr>
            <a:spLocks/>
          </p:cNvSpPr>
          <p:nvPr/>
        </p:nvSpPr>
        <p:spPr bwMode="auto">
          <a:xfrm>
            <a:off x="6816726"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29" name="Freeform 35"/>
          <p:cNvSpPr>
            <a:spLocks/>
          </p:cNvSpPr>
          <p:nvPr/>
        </p:nvSpPr>
        <p:spPr bwMode="auto">
          <a:xfrm>
            <a:off x="6765926" y="2032001"/>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0" name="Freeform 36"/>
          <p:cNvSpPr>
            <a:spLocks/>
          </p:cNvSpPr>
          <p:nvPr/>
        </p:nvSpPr>
        <p:spPr bwMode="auto">
          <a:xfrm>
            <a:off x="6715126"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1" name="Freeform 37"/>
          <p:cNvSpPr>
            <a:spLocks/>
          </p:cNvSpPr>
          <p:nvPr/>
        </p:nvSpPr>
        <p:spPr bwMode="auto">
          <a:xfrm flipH="1">
            <a:off x="5715001" y="2584451"/>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2" name="Freeform 38"/>
          <p:cNvSpPr>
            <a:spLocks/>
          </p:cNvSpPr>
          <p:nvPr/>
        </p:nvSpPr>
        <p:spPr bwMode="auto">
          <a:xfrm flipH="1">
            <a:off x="5857876" y="2306639"/>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3" name="Freeform 39"/>
          <p:cNvSpPr>
            <a:spLocks/>
          </p:cNvSpPr>
          <p:nvPr/>
        </p:nvSpPr>
        <p:spPr bwMode="auto">
          <a:xfrm flipH="1">
            <a:off x="6034088" y="1947864"/>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4" name="Freeform 40"/>
          <p:cNvSpPr>
            <a:spLocks/>
          </p:cNvSpPr>
          <p:nvPr/>
        </p:nvSpPr>
        <p:spPr bwMode="auto">
          <a:xfrm flipH="1">
            <a:off x="5970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5" name="AutoShape 41"/>
          <p:cNvSpPr>
            <a:spLocks noChangeArrowheads="1"/>
          </p:cNvSpPr>
          <p:nvPr/>
        </p:nvSpPr>
        <p:spPr bwMode="auto">
          <a:xfrm flipV="1">
            <a:off x="5905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6" name="Rectangle 42"/>
          <p:cNvSpPr>
            <a:spLocks noChangeArrowheads="1"/>
          </p:cNvSpPr>
          <p:nvPr/>
        </p:nvSpPr>
        <p:spPr bwMode="auto">
          <a:xfrm>
            <a:off x="5905500" y="2746375"/>
            <a:ext cx="1042988" cy="249238"/>
          </a:xfrm>
          <a:prstGeom prst="rect">
            <a:avLst/>
          </a:prstGeom>
          <a:solidFill>
            <a:srgbClr val="FFFF00"/>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7" name="Freeform 43"/>
          <p:cNvSpPr>
            <a:spLocks/>
          </p:cNvSpPr>
          <p:nvPr/>
        </p:nvSpPr>
        <p:spPr bwMode="auto">
          <a:xfrm>
            <a:off x="8772526" y="2578101"/>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8" name="Freeform 44"/>
          <p:cNvSpPr>
            <a:spLocks/>
          </p:cNvSpPr>
          <p:nvPr/>
        </p:nvSpPr>
        <p:spPr bwMode="auto">
          <a:xfrm>
            <a:off x="8721726"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39" name="Freeform 45"/>
          <p:cNvSpPr>
            <a:spLocks/>
          </p:cNvSpPr>
          <p:nvPr/>
        </p:nvSpPr>
        <p:spPr bwMode="auto">
          <a:xfrm>
            <a:off x="8670926" y="2032001"/>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0" name="Freeform 46"/>
          <p:cNvSpPr>
            <a:spLocks/>
          </p:cNvSpPr>
          <p:nvPr/>
        </p:nvSpPr>
        <p:spPr bwMode="auto">
          <a:xfrm>
            <a:off x="8620126"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1" name="Freeform 47"/>
          <p:cNvSpPr>
            <a:spLocks/>
          </p:cNvSpPr>
          <p:nvPr/>
        </p:nvSpPr>
        <p:spPr bwMode="auto">
          <a:xfrm flipH="1">
            <a:off x="7620001" y="2584451"/>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2" name="Freeform 48"/>
          <p:cNvSpPr>
            <a:spLocks/>
          </p:cNvSpPr>
          <p:nvPr/>
        </p:nvSpPr>
        <p:spPr bwMode="auto">
          <a:xfrm flipH="1">
            <a:off x="7762876" y="2306639"/>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3" name="Freeform 49"/>
          <p:cNvSpPr>
            <a:spLocks/>
          </p:cNvSpPr>
          <p:nvPr/>
        </p:nvSpPr>
        <p:spPr bwMode="auto">
          <a:xfrm flipH="1">
            <a:off x="7939088" y="1947864"/>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4" name="Freeform 50"/>
          <p:cNvSpPr>
            <a:spLocks/>
          </p:cNvSpPr>
          <p:nvPr/>
        </p:nvSpPr>
        <p:spPr bwMode="auto">
          <a:xfrm flipH="1">
            <a:off x="7875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5" name="AutoShape 51"/>
          <p:cNvSpPr>
            <a:spLocks noChangeArrowheads="1"/>
          </p:cNvSpPr>
          <p:nvPr/>
        </p:nvSpPr>
        <p:spPr bwMode="auto">
          <a:xfrm flipV="1">
            <a:off x="7810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6" name="Rectangle 52"/>
          <p:cNvSpPr>
            <a:spLocks noChangeArrowheads="1"/>
          </p:cNvSpPr>
          <p:nvPr/>
        </p:nvSpPr>
        <p:spPr bwMode="auto">
          <a:xfrm>
            <a:off x="7810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7" name="Freeform 53"/>
          <p:cNvSpPr>
            <a:spLocks/>
          </p:cNvSpPr>
          <p:nvPr/>
        </p:nvSpPr>
        <p:spPr bwMode="auto">
          <a:xfrm>
            <a:off x="5715000" y="2928938"/>
            <a:ext cx="1397000" cy="1846262"/>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8" name="Freeform 54"/>
          <p:cNvSpPr>
            <a:spLocks/>
          </p:cNvSpPr>
          <p:nvPr/>
        </p:nvSpPr>
        <p:spPr bwMode="auto">
          <a:xfrm>
            <a:off x="8040688" y="2914651"/>
            <a:ext cx="976312" cy="122237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3849" name="Text Box 55"/>
          <p:cNvSpPr txBox="1">
            <a:spLocks noChangeArrowheads="1"/>
          </p:cNvSpPr>
          <p:nvPr/>
        </p:nvSpPr>
        <p:spPr bwMode="auto">
          <a:xfrm rot="-3848018">
            <a:off x="2590007" y="1859757"/>
            <a:ext cx="1673225"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a:solidFill>
                  <a:srgbClr val="FF0000"/>
                </a:solidFill>
              </a:rPr>
              <a:t>threads</a:t>
            </a:r>
          </a:p>
        </p:txBody>
      </p:sp>
    </p:spTree>
    <p:extLst>
      <p:ext uri="{BB962C8B-B14F-4D97-AF65-F5344CB8AC3E}">
        <p14:creationId xmlns:p14="http://schemas.microsoft.com/office/powerpoint/2010/main" val="1319851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A3C56996-E4AB-4D9E-B322-DC148CEA6BA1}" type="slidenum">
              <a:rPr lang="ar-SA" sz="1400">
                <a:solidFill>
                  <a:srgbClr val="000000"/>
                </a:solidFill>
                <a:cs typeface="Arial" pitchFamily="34" charset="0"/>
              </a:rPr>
              <a:pPr algn="r" eaLnBrk="0" fontAlgn="base" hangingPunct="0">
                <a:spcBef>
                  <a:spcPct val="0"/>
                </a:spcBef>
                <a:spcAft>
                  <a:spcPct val="0"/>
                </a:spcAft>
              </a:pPr>
              <a:t>19</a:t>
            </a:fld>
            <a:endParaRPr lang="en-US" sz="1400">
              <a:solidFill>
                <a:srgbClr val="000000"/>
              </a:solidFill>
              <a:cs typeface="Arial" pitchFamily="34" charset="0"/>
            </a:endParaRPr>
          </a:p>
        </p:txBody>
      </p:sp>
      <p:grpSp>
        <p:nvGrpSpPr>
          <p:cNvPr id="35844" name="Group 32"/>
          <p:cNvGrpSpPr>
            <a:grpSpLocks/>
          </p:cNvGrpSpPr>
          <p:nvPr/>
        </p:nvGrpSpPr>
        <p:grpSpPr bwMode="auto">
          <a:xfrm>
            <a:off x="5561013" y="1905001"/>
            <a:ext cx="1770062" cy="1065213"/>
            <a:chOff x="1295" y="669"/>
            <a:chExt cx="1115" cy="671"/>
          </a:xfrm>
        </p:grpSpPr>
        <p:sp>
          <p:nvSpPr>
            <p:cNvPr id="35845" name="Freeform 33"/>
            <p:cNvSpPr>
              <a:spLocks/>
            </p:cNvSpPr>
            <p:nvPr/>
          </p:nvSpPr>
          <p:spPr bwMode="auto">
            <a:xfrm>
              <a:off x="1344" y="720"/>
              <a:ext cx="912" cy="480"/>
            </a:xfrm>
            <a:custGeom>
              <a:avLst/>
              <a:gdLst>
                <a:gd name="T0" fmla="*/ 0 w 912"/>
                <a:gd name="T1" fmla="*/ 0 h 624"/>
                <a:gd name="T2" fmla="*/ 384 w 912"/>
                <a:gd name="T3" fmla="*/ 99 h 624"/>
                <a:gd name="T4" fmla="*/ 912 w 912"/>
                <a:gd name="T5" fmla="*/ 99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46" name="Rectangle 34"/>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47" name="Freeform 35"/>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48" name="Freeform 36"/>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49" name="Freeform 37"/>
            <p:cNvSpPr>
              <a:spLocks/>
            </p:cNvSpPr>
            <p:nvPr/>
          </p:nvSpPr>
          <p:spPr bwMode="auto">
            <a:xfrm>
              <a:off x="1309" y="789"/>
              <a:ext cx="419" cy="245"/>
            </a:xfrm>
            <a:custGeom>
              <a:avLst/>
              <a:gdLst>
                <a:gd name="T0" fmla="*/ 59 w 537"/>
                <a:gd name="T1" fmla="*/ 18 h 359"/>
                <a:gd name="T2" fmla="*/ 61 w 537"/>
                <a:gd name="T3" fmla="*/ 23 h 359"/>
                <a:gd name="T4" fmla="*/ 29 w 537"/>
                <a:gd name="T5" fmla="*/ 25 h 359"/>
                <a:gd name="T6" fmla="*/ 0 w 537"/>
                <a:gd name="T7" fmla="*/ 12 h 359"/>
                <a:gd name="T8" fmla="*/ 49 w 537"/>
                <a:gd name="T9" fmla="*/ 0 h 359"/>
                <a:gd name="T10" fmla="*/ 94 w 537"/>
                <a:gd name="T11" fmla="*/ 8 h 359"/>
                <a:gd name="T12" fmla="*/ 89 w 537"/>
                <a:gd name="T13" fmla="*/ 11 h 359"/>
                <a:gd name="T14" fmla="*/ 48 w 537"/>
                <a:gd name="T15" fmla="*/ 5 h 359"/>
                <a:gd name="T16" fmla="*/ 16 w 537"/>
                <a:gd name="T17" fmla="*/ 12 h 359"/>
                <a:gd name="T18" fmla="*/ 36 w 537"/>
                <a:gd name="T19" fmla="*/ 21 h 359"/>
                <a:gd name="T20" fmla="*/ 59 w 537"/>
                <a:gd name="T21" fmla="*/ 1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50" name="Freeform 38"/>
            <p:cNvSpPr>
              <a:spLocks/>
            </p:cNvSpPr>
            <p:nvPr/>
          </p:nvSpPr>
          <p:spPr bwMode="auto">
            <a:xfrm>
              <a:off x="1295" y="672"/>
              <a:ext cx="320" cy="240"/>
            </a:xfrm>
            <a:custGeom>
              <a:avLst/>
              <a:gdLst>
                <a:gd name="T0" fmla="*/ 9 w 537"/>
                <a:gd name="T1" fmla="*/ 15 h 359"/>
                <a:gd name="T2" fmla="*/ 9 w 537"/>
                <a:gd name="T3" fmla="*/ 20 h 359"/>
                <a:gd name="T4" fmla="*/ 5 w 537"/>
                <a:gd name="T5" fmla="*/ 21 h 359"/>
                <a:gd name="T6" fmla="*/ 0 w 537"/>
                <a:gd name="T7" fmla="*/ 10 h 359"/>
                <a:gd name="T8" fmla="*/ 8 w 537"/>
                <a:gd name="T9" fmla="*/ 0 h 359"/>
                <a:gd name="T10" fmla="*/ 14 w 537"/>
                <a:gd name="T11" fmla="*/ 7 h 359"/>
                <a:gd name="T12" fmla="*/ 14 w 537"/>
                <a:gd name="T13" fmla="*/ 9 h 359"/>
                <a:gd name="T14" fmla="*/ 8 w 537"/>
                <a:gd name="T15" fmla="*/ 5 h 359"/>
                <a:gd name="T16" fmla="*/ 2 w 537"/>
                <a:gd name="T17" fmla="*/ 10 h 359"/>
                <a:gd name="T18" fmla="*/ 5 w 537"/>
                <a:gd name="T19" fmla="*/ 18 h 359"/>
                <a:gd name="T20" fmla="*/ 9 w 537"/>
                <a:gd name="T21" fmla="*/ 1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51" name="Freeform 39"/>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52" name="Freeform 40"/>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53" name="Freeform 41"/>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266242" name="AutoShape 2"/>
          <p:cNvSpPr>
            <a:spLocks noChangeArrowheads="1"/>
          </p:cNvSpPr>
          <p:nvPr/>
        </p:nvSpPr>
        <p:spPr bwMode="auto">
          <a:xfrm>
            <a:off x="2362200" y="3352800"/>
            <a:ext cx="7391400" cy="2895600"/>
          </a:xfrm>
          <a:prstGeom prst="roundRect">
            <a:avLst>
              <a:gd name="adj" fmla="val 16667"/>
            </a:avLst>
          </a:prstGeom>
          <a:solidFill>
            <a:schemeClr val="bg1"/>
          </a:solidFill>
          <a:ln w="38100">
            <a:solidFill>
              <a:srgbClr val="0000FF"/>
            </a:solidFill>
            <a:prstDash val="dash"/>
            <a:round/>
            <a:headEnd/>
            <a:tailEnd/>
          </a:ln>
          <a:effectLst>
            <a:outerShdw dist="107763" dir="2700000" algn="ctr" rotWithShape="0">
              <a:schemeClr val="bg2">
                <a:alpha val="50000"/>
              </a:schemeClr>
            </a:outerShdw>
          </a:effectLst>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5855" name="Rectangle 3"/>
          <p:cNvSpPr>
            <a:spLocks noGrp="1" noChangeArrowheads="1"/>
          </p:cNvSpPr>
          <p:nvPr>
            <p:ph type="title" idx="4294967295"/>
          </p:nvPr>
        </p:nvSpPr>
        <p:spPr/>
        <p:txBody>
          <a:bodyPr/>
          <a:lstStyle/>
          <a:p>
            <a:r>
              <a:rPr lang="en-US"/>
              <a:t>Asynchrony</a:t>
            </a:r>
          </a:p>
        </p:txBody>
      </p:sp>
      <p:sp>
        <p:nvSpPr>
          <p:cNvPr id="35856" name="Rectangle 4"/>
          <p:cNvSpPr>
            <a:spLocks noGrp="1" noChangeArrowheads="1"/>
          </p:cNvSpPr>
          <p:nvPr>
            <p:ph type="body" idx="4294967295"/>
          </p:nvPr>
        </p:nvSpPr>
        <p:spPr>
          <a:xfrm>
            <a:off x="2209800" y="3352800"/>
            <a:ext cx="7772400" cy="2819400"/>
          </a:xfrm>
        </p:spPr>
        <p:txBody>
          <a:bodyPr/>
          <a:lstStyle/>
          <a:p>
            <a:r>
              <a:rPr lang="en-US"/>
              <a:t>Sudden unpredictable delays</a:t>
            </a:r>
          </a:p>
          <a:p>
            <a:pPr lvl="1"/>
            <a:r>
              <a:rPr lang="en-US"/>
              <a:t>Cache misses (</a:t>
            </a:r>
            <a:r>
              <a:rPr lang="en-US" i="1"/>
              <a:t>short</a:t>
            </a:r>
            <a:r>
              <a:rPr lang="en-US"/>
              <a:t>)</a:t>
            </a:r>
          </a:p>
          <a:p>
            <a:pPr lvl="1"/>
            <a:r>
              <a:rPr lang="en-US"/>
              <a:t>Page faults (</a:t>
            </a:r>
            <a:r>
              <a:rPr lang="en-US" i="1"/>
              <a:t>long</a:t>
            </a:r>
            <a:r>
              <a:rPr lang="en-US"/>
              <a:t>)</a:t>
            </a:r>
          </a:p>
          <a:p>
            <a:pPr lvl="1"/>
            <a:r>
              <a:rPr lang="en-US"/>
              <a:t>Scheduling quantum used up (</a:t>
            </a:r>
            <a:r>
              <a:rPr lang="en-US" i="1"/>
              <a:t>really long</a:t>
            </a:r>
            <a:r>
              <a:rPr lang="en-US"/>
              <a:t>)</a:t>
            </a:r>
          </a:p>
        </p:txBody>
      </p:sp>
      <p:grpSp>
        <p:nvGrpSpPr>
          <p:cNvPr id="35857" name="Group 5"/>
          <p:cNvGrpSpPr>
            <a:grpSpLocks/>
          </p:cNvGrpSpPr>
          <p:nvPr/>
        </p:nvGrpSpPr>
        <p:grpSpPr bwMode="auto">
          <a:xfrm>
            <a:off x="3810000" y="1851025"/>
            <a:ext cx="1379538" cy="1174750"/>
            <a:chOff x="1043" y="2525"/>
            <a:chExt cx="869" cy="740"/>
          </a:xfrm>
        </p:grpSpPr>
        <p:sp>
          <p:nvSpPr>
            <p:cNvPr id="35858"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59" name="Freeform 7"/>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0" name="Freeform 8"/>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1" name="Freeform 9"/>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2"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3" name="Freeform 11"/>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4" name="Freeform 12"/>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5"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6"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7"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35868" name="Freeform 16"/>
          <p:cNvSpPr>
            <a:spLocks/>
          </p:cNvSpPr>
          <p:nvPr/>
        </p:nvSpPr>
        <p:spPr bwMode="auto">
          <a:xfrm>
            <a:off x="4724400" y="2895600"/>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69" name="Freeform 17"/>
          <p:cNvSpPr>
            <a:spLocks/>
          </p:cNvSpPr>
          <p:nvPr/>
        </p:nvSpPr>
        <p:spPr bwMode="auto">
          <a:xfrm>
            <a:off x="8772526" y="2578101"/>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0" name="Freeform 18"/>
          <p:cNvSpPr>
            <a:spLocks/>
          </p:cNvSpPr>
          <p:nvPr/>
        </p:nvSpPr>
        <p:spPr bwMode="auto">
          <a:xfrm>
            <a:off x="8721726"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1" name="Freeform 19"/>
          <p:cNvSpPr>
            <a:spLocks/>
          </p:cNvSpPr>
          <p:nvPr/>
        </p:nvSpPr>
        <p:spPr bwMode="auto">
          <a:xfrm>
            <a:off x="8670926" y="2032001"/>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2" name="Freeform 20"/>
          <p:cNvSpPr>
            <a:spLocks/>
          </p:cNvSpPr>
          <p:nvPr/>
        </p:nvSpPr>
        <p:spPr bwMode="auto">
          <a:xfrm>
            <a:off x="8620126"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3" name="Freeform 21"/>
          <p:cNvSpPr>
            <a:spLocks/>
          </p:cNvSpPr>
          <p:nvPr/>
        </p:nvSpPr>
        <p:spPr bwMode="auto">
          <a:xfrm flipH="1">
            <a:off x="7620001" y="2584451"/>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4" name="Freeform 22"/>
          <p:cNvSpPr>
            <a:spLocks/>
          </p:cNvSpPr>
          <p:nvPr/>
        </p:nvSpPr>
        <p:spPr bwMode="auto">
          <a:xfrm flipH="1">
            <a:off x="7762876" y="2306639"/>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5" name="Freeform 23"/>
          <p:cNvSpPr>
            <a:spLocks/>
          </p:cNvSpPr>
          <p:nvPr/>
        </p:nvSpPr>
        <p:spPr bwMode="auto">
          <a:xfrm flipH="1">
            <a:off x="7939088" y="1947864"/>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6" name="Freeform 24"/>
          <p:cNvSpPr>
            <a:spLocks/>
          </p:cNvSpPr>
          <p:nvPr/>
        </p:nvSpPr>
        <p:spPr bwMode="auto">
          <a:xfrm flipH="1">
            <a:off x="7875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7" name="AutoShape 25"/>
          <p:cNvSpPr>
            <a:spLocks noChangeArrowheads="1"/>
          </p:cNvSpPr>
          <p:nvPr/>
        </p:nvSpPr>
        <p:spPr bwMode="auto">
          <a:xfrm flipV="1">
            <a:off x="7810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8" name="Rectangle 26"/>
          <p:cNvSpPr>
            <a:spLocks noChangeArrowheads="1"/>
          </p:cNvSpPr>
          <p:nvPr/>
        </p:nvSpPr>
        <p:spPr bwMode="auto">
          <a:xfrm>
            <a:off x="7810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79" name="Freeform 29"/>
          <p:cNvSpPr>
            <a:spLocks/>
          </p:cNvSpPr>
          <p:nvPr/>
        </p:nvSpPr>
        <p:spPr bwMode="auto">
          <a:xfrm>
            <a:off x="6464300" y="876300"/>
            <a:ext cx="2133600" cy="1697038"/>
          </a:xfrm>
          <a:custGeom>
            <a:avLst/>
            <a:gdLst>
              <a:gd name="T0" fmla="*/ 2147483647 w 1344"/>
              <a:gd name="T1" fmla="*/ 0 h 1069"/>
              <a:gd name="T2" fmla="*/ 2147483647 w 1344"/>
              <a:gd name="T3" fmla="*/ 2147483647 h 1069"/>
              <a:gd name="T4" fmla="*/ 2147483647 w 1344"/>
              <a:gd name="T5" fmla="*/ 2147483647 h 1069"/>
              <a:gd name="T6" fmla="*/ 0 w 1344"/>
              <a:gd name="T7" fmla="*/ 2147483647 h 1069"/>
              <a:gd name="T8" fmla="*/ 2147483647 w 1344"/>
              <a:gd name="T9" fmla="*/ 2147483647 h 1069"/>
              <a:gd name="T10" fmla="*/ 2147483647 w 1344"/>
              <a:gd name="T11" fmla="*/ 2147483647 h 1069"/>
              <a:gd name="T12" fmla="*/ 2147483647 w 1344"/>
              <a:gd name="T13" fmla="*/ 0 h 1069"/>
              <a:gd name="T14" fmla="*/ 0 60000 65536"/>
              <a:gd name="T15" fmla="*/ 0 60000 65536"/>
              <a:gd name="T16" fmla="*/ 0 60000 65536"/>
              <a:gd name="T17" fmla="*/ 0 60000 65536"/>
              <a:gd name="T18" fmla="*/ 0 60000 65536"/>
              <a:gd name="T19" fmla="*/ 0 60000 65536"/>
              <a:gd name="T20" fmla="*/ 0 60000 65536"/>
              <a:gd name="T21" fmla="*/ 0 w 1344"/>
              <a:gd name="T22" fmla="*/ 0 h 1069"/>
              <a:gd name="T23" fmla="*/ 1344 w 1344"/>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1069">
                <a:moveTo>
                  <a:pt x="1344" y="0"/>
                </a:moveTo>
                <a:lnTo>
                  <a:pt x="336" y="626"/>
                </a:lnTo>
                <a:lnTo>
                  <a:pt x="722" y="576"/>
                </a:lnTo>
                <a:lnTo>
                  <a:pt x="0" y="1069"/>
                </a:lnTo>
                <a:lnTo>
                  <a:pt x="1179" y="448"/>
                </a:lnTo>
                <a:lnTo>
                  <a:pt x="795" y="457"/>
                </a:lnTo>
                <a:lnTo>
                  <a:pt x="1344" y="0"/>
                </a:lnTo>
                <a:close/>
              </a:path>
            </a:pathLst>
          </a:custGeom>
          <a:solidFill>
            <a:srgbClr val="FFFF00"/>
          </a:solidFill>
          <a:ln w="38100">
            <a:solidFill>
              <a:srgbClr val="FF0000"/>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35880" name="Freeform 31"/>
          <p:cNvSpPr>
            <a:spLocks/>
          </p:cNvSpPr>
          <p:nvPr/>
        </p:nvSpPr>
        <p:spPr bwMode="auto">
          <a:xfrm>
            <a:off x="8045450" y="2895601"/>
            <a:ext cx="946150" cy="116522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pPr>
            <a:endParaRPr lang="en-US" sz="4400" b="1">
              <a:solidFill>
                <a:srgbClr val="0000FF"/>
              </a:solidFill>
            </a:endParaRPr>
          </a:p>
        </p:txBody>
      </p:sp>
    </p:spTree>
    <p:extLst>
      <p:ext uri="{BB962C8B-B14F-4D97-AF65-F5344CB8AC3E}">
        <p14:creationId xmlns:p14="http://schemas.microsoft.com/office/powerpoint/2010/main" val="163195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Intro to Multiprocessor Programming</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08503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08125" y="20080"/>
            <a:ext cx="6781800" cy="1066800"/>
          </a:xfrm>
          <a:noFill/>
          <a:ln/>
        </p:spPr>
        <p:txBody>
          <a:bodyPr/>
          <a:lstStyle/>
          <a:p>
            <a:r>
              <a:rPr lang="en-US" altLang="zh-CN" dirty="0">
                <a:ea typeface="宋体" panose="02010600030101010101" pitchFamily="2" charset="-122"/>
              </a:rPr>
              <a:t>Serial Vs. Parallel</a:t>
            </a:r>
          </a:p>
        </p:txBody>
      </p:sp>
      <p:sp>
        <p:nvSpPr>
          <p:cNvPr id="35843" name="Freeform 3"/>
          <p:cNvSpPr>
            <a:spLocks/>
          </p:cNvSpPr>
          <p:nvPr/>
        </p:nvSpPr>
        <p:spPr bwMode="auto">
          <a:xfrm>
            <a:off x="2114551" y="3048000"/>
            <a:ext cx="3540125" cy="2878138"/>
          </a:xfrm>
          <a:custGeom>
            <a:avLst/>
            <a:gdLst>
              <a:gd name="T0" fmla="*/ 0 w 2230"/>
              <a:gd name="T1" fmla="*/ 1812 h 1813"/>
              <a:gd name="T2" fmla="*/ 1576 w 2230"/>
              <a:gd name="T3" fmla="*/ 0 h 1813"/>
              <a:gd name="T4" fmla="*/ 2229 w 2230"/>
              <a:gd name="T5" fmla="*/ 0 h 1813"/>
              <a:gd name="T6" fmla="*/ 2229 w 2230"/>
              <a:gd name="T7" fmla="*/ 1812 h 1813"/>
              <a:gd name="T8" fmla="*/ 0 w 2230"/>
              <a:gd name="T9" fmla="*/ 1812 h 1813"/>
            </a:gdLst>
            <a:ahLst/>
            <a:cxnLst>
              <a:cxn ang="0">
                <a:pos x="T0" y="T1"/>
              </a:cxn>
              <a:cxn ang="0">
                <a:pos x="T2" y="T3"/>
              </a:cxn>
              <a:cxn ang="0">
                <a:pos x="T4" y="T5"/>
              </a:cxn>
              <a:cxn ang="0">
                <a:pos x="T6" y="T7"/>
              </a:cxn>
              <a:cxn ang="0">
                <a:pos x="T8" y="T9"/>
              </a:cxn>
            </a:cxnLst>
            <a:rect l="0" t="0" r="r" b="b"/>
            <a:pathLst>
              <a:path w="2230" h="1813">
                <a:moveTo>
                  <a:pt x="0" y="1812"/>
                </a:moveTo>
                <a:lnTo>
                  <a:pt x="1576" y="0"/>
                </a:lnTo>
                <a:lnTo>
                  <a:pt x="2229" y="0"/>
                </a:lnTo>
                <a:lnTo>
                  <a:pt x="2229" y="1812"/>
                </a:lnTo>
                <a:lnTo>
                  <a:pt x="0" y="1812"/>
                </a:lnTo>
              </a:path>
            </a:pathLst>
          </a:custGeom>
          <a:solidFill>
            <a:srgbClr val="3F1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44" name="Freeform 4"/>
          <p:cNvSpPr>
            <a:spLocks/>
          </p:cNvSpPr>
          <p:nvPr/>
        </p:nvSpPr>
        <p:spPr bwMode="auto">
          <a:xfrm>
            <a:off x="1524000" y="1714500"/>
            <a:ext cx="4116388" cy="4211638"/>
          </a:xfrm>
          <a:custGeom>
            <a:avLst/>
            <a:gdLst>
              <a:gd name="T0" fmla="*/ 0 w 2593"/>
              <a:gd name="T1" fmla="*/ 2652 h 2653"/>
              <a:gd name="T2" fmla="*/ 342 w 2593"/>
              <a:gd name="T3" fmla="*/ 2652 h 2653"/>
              <a:gd name="T4" fmla="*/ 2592 w 2593"/>
              <a:gd name="T5" fmla="*/ 1267 h 2653"/>
              <a:gd name="T6" fmla="*/ 2592 w 2593"/>
              <a:gd name="T7" fmla="*/ 0 h 2653"/>
              <a:gd name="T8" fmla="*/ 0 w 2593"/>
              <a:gd name="T9" fmla="*/ 0 h 2653"/>
              <a:gd name="T10" fmla="*/ 0 w 2593"/>
              <a:gd name="T11" fmla="*/ 2652 h 2653"/>
            </a:gdLst>
            <a:ahLst/>
            <a:cxnLst>
              <a:cxn ang="0">
                <a:pos x="T0" y="T1"/>
              </a:cxn>
              <a:cxn ang="0">
                <a:pos x="T2" y="T3"/>
              </a:cxn>
              <a:cxn ang="0">
                <a:pos x="T4" y="T5"/>
              </a:cxn>
              <a:cxn ang="0">
                <a:pos x="T6" y="T7"/>
              </a:cxn>
              <a:cxn ang="0">
                <a:pos x="T8" y="T9"/>
              </a:cxn>
              <a:cxn ang="0">
                <a:pos x="T10" y="T11"/>
              </a:cxn>
            </a:cxnLst>
            <a:rect l="0" t="0" r="r" b="b"/>
            <a:pathLst>
              <a:path w="2593" h="2653">
                <a:moveTo>
                  <a:pt x="0" y="2652"/>
                </a:moveTo>
                <a:lnTo>
                  <a:pt x="342" y="2652"/>
                </a:lnTo>
                <a:lnTo>
                  <a:pt x="2592" y="1267"/>
                </a:lnTo>
                <a:lnTo>
                  <a:pt x="2592" y="0"/>
                </a:lnTo>
                <a:lnTo>
                  <a:pt x="0" y="0"/>
                </a:lnTo>
                <a:lnTo>
                  <a:pt x="0" y="2652"/>
                </a:lnTo>
              </a:path>
            </a:pathLst>
          </a:custGeom>
          <a:solidFill>
            <a:srgbClr val="9F7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5852" name="Group 12"/>
          <p:cNvGrpSpPr>
            <a:grpSpLocks/>
          </p:cNvGrpSpPr>
          <p:nvPr/>
        </p:nvGrpSpPr>
        <p:grpSpPr bwMode="auto">
          <a:xfrm>
            <a:off x="2544763" y="2165350"/>
            <a:ext cx="1820862" cy="1106488"/>
            <a:chOff x="643" y="1364"/>
            <a:chExt cx="1147" cy="697"/>
          </a:xfrm>
        </p:grpSpPr>
        <p:sp>
          <p:nvSpPr>
            <p:cNvPr id="35845" name="Arc 5"/>
            <p:cNvSpPr>
              <a:spLocks/>
            </p:cNvSpPr>
            <p:nvPr/>
          </p:nvSpPr>
          <p:spPr bwMode="auto">
            <a:xfrm rot="20400000">
              <a:off x="643" y="1388"/>
              <a:ext cx="1147" cy="632"/>
            </a:xfrm>
            <a:custGeom>
              <a:avLst/>
              <a:gdLst>
                <a:gd name="G0" fmla="+- 21599 0 0"/>
                <a:gd name="G1" fmla="+- 21600 0 0"/>
                <a:gd name="G2" fmla="+- 21600 0 0"/>
                <a:gd name="T0" fmla="*/ 0 w 43198"/>
                <a:gd name="T1" fmla="*/ 21395 h 21600"/>
                <a:gd name="T2" fmla="*/ 43198 w 43198"/>
                <a:gd name="T3" fmla="*/ 21429 h 21600"/>
                <a:gd name="T4" fmla="*/ 21599 w 43198"/>
                <a:gd name="T5" fmla="*/ 21600 h 21600"/>
              </a:gdLst>
              <a:ahLst/>
              <a:cxnLst>
                <a:cxn ang="0">
                  <a:pos x="T0" y="T1"/>
                </a:cxn>
                <a:cxn ang="0">
                  <a:pos x="T2" y="T3"/>
                </a:cxn>
                <a:cxn ang="0">
                  <a:pos x="T4" y="T5"/>
                </a:cxn>
              </a:cxnLst>
              <a:rect l="0" t="0" r="r" b="b"/>
              <a:pathLst>
                <a:path w="43198" h="21600" fill="none" extrusionOk="0">
                  <a:moveTo>
                    <a:pt x="-1" y="21394"/>
                  </a:moveTo>
                  <a:cubicBezTo>
                    <a:pt x="112" y="9546"/>
                    <a:pt x="9749" y="-1"/>
                    <a:pt x="21599" y="0"/>
                  </a:cubicBezTo>
                  <a:cubicBezTo>
                    <a:pt x="33461" y="0"/>
                    <a:pt x="43104" y="9566"/>
                    <a:pt x="43198" y="21428"/>
                  </a:cubicBezTo>
                </a:path>
                <a:path w="43198" h="21600" stroke="0" extrusionOk="0">
                  <a:moveTo>
                    <a:pt x="-1" y="21394"/>
                  </a:moveTo>
                  <a:cubicBezTo>
                    <a:pt x="112" y="9546"/>
                    <a:pt x="9749" y="-1"/>
                    <a:pt x="21599" y="0"/>
                  </a:cubicBezTo>
                  <a:cubicBezTo>
                    <a:pt x="33461" y="0"/>
                    <a:pt x="43104" y="9566"/>
                    <a:pt x="43198" y="21428"/>
                  </a:cubicBezTo>
                  <a:lnTo>
                    <a:pt x="21599" y="21600"/>
                  </a:lnTo>
                  <a:close/>
                </a:path>
              </a:pathLst>
            </a:custGeom>
            <a:solidFill>
              <a:srgbClr val="FFE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nvGrpSpPr>
            <p:cNvPr id="35848" name="Group 8"/>
            <p:cNvGrpSpPr>
              <a:grpSpLocks/>
            </p:cNvGrpSpPr>
            <p:nvPr/>
          </p:nvGrpSpPr>
          <p:grpSpPr bwMode="auto">
            <a:xfrm>
              <a:off x="718" y="1554"/>
              <a:ext cx="544" cy="507"/>
              <a:chOff x="718" y="1554"/>
              <a:chExt cx="544" cy="507"/>
            </a:xfrm>
          </p:grpSpPr>
          <p:sp>
            <p:nvSpPr>
              <p:cNvPr id="35846" name="Arc 6"/>
              <p:cNvSpPr>
                <a:spLocks/>
              </p:cNvSpPr>
              <p:nvPr/>
            </p:nvSpPr>
            <p:spPr bwMode="auto">
              <a:xfrm rot="20400000">
                <a:off x="718" y="1554"/>
                <a:ext cx="517" cy="506"/>
              </a:xfrm>
              <a:custGeom>
                <a:avLst/>
                <a:gdLst>
                  <a:gd name="G0" fmla="+- 21598 0 0"/>
                  <a:gd name="G1" fmla="+- 21600 0 0"/>
                  <a:gd name="G2" fmla="+- 21600 0 0"/>
                  <a:gd name="T0" fmla="*/ 0 w 21598"/>
                  <a:gd name="T1" fmla="*/ 21302 h 21600"/>
                  <a:gd name="T2" fmla="*/ 21515 w 21598"/>
                  <a:gd name="T3" fmla="*/ 0 h 21600"/>
                  <a:gd name="T4" fmla="*/ 21598 w 21598"/>
                  <a:gd name="T5" fmla="*/ 21600 h 21600"/>
                </a:gdLst>
                <a:ahLst/>
                <a:cxnLst>
                  <a:cxn ang="0">
                    <a:pos x="T0" y="T1"/>
                  </a:cxn>
                  <a:cxn ang="0">
                    <a:pos x="T2" y="T3"/>
                  </a:cxn>
                  <a:cxn ang="0">
                    <a:pos x="T4" y="T5"/>
                  </a:cxn>
                </a:cxnLst>
                <a:rect l="0" t="0" r="r" b="b"/>
                <a:pathLst>
                  <a:path w="21598" h="21600" fill="none" extrusionOk="0">
                    <a:moveTo>
                      <a:pt x="0" y="21302"/>
                    </a:moveTo>
                    <a:cubicBezTo>
                      <a:pt x="162" y="9522"/>
                      <a:pt x="9734" y="45"/>
                      <a:pt x="21515" y="0"/>
                    </a:cubicBezTo>
                  </a:path>
                  <a:path w="21598" h="21600" stroke="0" extrusionOk="0">
                    <a:moveTo>
                      <a:pt x="0" y="21302"/>
                    </a:moveTo>
                    <a:cubicBezTo>
                      <a:pt x="162" y="9522"/>
                      <a:pt x="9734" y="45"/>
                      <a:pt x="21515" y="0"/>
                    </a:cubicBezTo>
                    <a:lnTo>
                      <a:pt x="21598" y="21600"/>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5847" name="Arc 7"/>
              <p:cNvSpPr>
                <a:spLocks/>
              </p:cNvSpPr>
              <p:nvPr/>
            </p:nvSpPr>
            <p:spPr bwMode="auto">
              <a:xfrm rot="20400000">
                <a:off x="738" y="1711"/>
                <a:ext cx="524" cy="350"/>
              </a:xfrm>
              <a:custGeom>
                <a:avLst/>
                <a:gdLst>
                  <a:gd name="G0" fmla="+- 21600 0 0"/>
                  <a:gd name="G1" fmla="+- 14762 0 0"/>
                  <a:gd name="G2" fmla="+- 21600 0 0"/>
                  <a:gd name="T0" fmla="*/ 0 w 21600"/>
                  <a:gd name="T1" fmla="*/ 14720 h 14762"/>
                  <a:gd name="T2" fmla="*/ 5831 w 21600"/>
                  <a:gd name="T3" fmla="*/ 0 h 14762"/>
                  <a:gd name="T4" fmla="*/ 21600 w 21600"/>
                  <a:gd name="T5" fmla="*/ 14762 h 14762"/>
                </a:gdLst>
                <a:ahLst/>
                <a:cxnLst>
                  <a:cxn ang="0">
                    <a:pos x="T0" y="T1"/>
                  </a:cxn>
                  <a:cxn ang="0">
                    <a:pos x="T2" y="T3"/>
                  </a:cxn>
                  <a:cxn ang="0">
                    <a:pos x="T4" y="T5"/>
                  </a:cxn>
                </a:cxnLst>
                <a:rect l="0" t="0" r="r" b="b"/>
                <a:pathLst>
                  <a:path w="21600" h="14762" fill="none" extrusionOk="0">
                    <a:moveTo>
                      <a:pt x="0" y="14720"/>
                    </a:moveTo>
                    <a:cubicBezTo>
                      <a:pt x="10" y="9252"/>
                      <a:pt x="2094" y="3991"/>
                      <a:pt x="5831" y="0"/>
                    </a:cubicBezTo>
                  </a:path>
                  <a:path w="21600" h="14762" stroke="0" extrusionOk="0">
                    <a:moveTo>
                      <a:pt x="0" y="14720"/>
                    </a:moveTo>
                    <a:cubicBezTo>
                      <a:pt x="10" y="9252"/>
                      <a:pt x="2094" y="3991"/>
                      <a:pt x="5831" y="0"/>
                    </a:cubicBezTo>
                    <a:lnTo>
                      <a:pt x="21600" y="14762"/>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nvGrpSpPr>
            <p:cNvPr id="35851" name="Group 11"/>
            <p:cNvGrpSpPr>
              <a:grpSpLocks/>
            </p:cNvGrpSpPr>
            <p:nvPr/>
          </p:nvGrpSpPr>
          <p:grpSpPr bwMode="auto">
            <a:xfrm>
              <a:off x="1188" y="1364"/>
              <a:ext cx="549" cy="506"/>
              <a:chOff x="1188" y="1364"/>
              <a:chExt cx="549" cy="506"/>
            </a:xfrm>
          </p:grpSpPr>
          <p:sp>
            <p:nvSpPr>
              <p:cNvPr id="35849" name="Arc 9"/>
              <p:cNvSpPr>
                <a:spLocks/>
              </p:cNvSpPr>
              <p:nvPr/>
            </p:nvSpPr>
            <p:spPr bwMode="auto">
              <a:xfrm rot="20400000">
                <a:off x="1188" y="1364"/>
                <a:ext cx="517" cy="506"/>
              </a:xfrm>
              <a:custGeom>
                <a:avLst/>
                <a:gdLst>
                  <a:gd name="G0" fmla="+- 0 0 0"/>
                  <a:gd name="G1" fmla="+- 21600 0 0"/>
                  <a:gd name="G2" fmla="+- 21600 0 0"/>
                  <a:gd name="T0" fmla="*/ 83 w 21600"/>
                  <a:gd name="T1" fmla="*/ 0 h 21600"/>
                  <a:gd name="T2" fmla="*/ 21600 w 21600"/>
                  <a:gd name="T3" fmla="*/ 21472 h 21600"/>
                  <a:gd name="T4" fmla="*/ 0 w 21600"/>
                  <a:gd name="T5" fmla="*/ 21600 h 21600"/>
                </a:gdLst>
                <a:ahLst/>
                <a:cxnLst>
                  <a:cxn ang="0">
                    <a:pos x="T0" y="T1"/>
                  </a:cxn>
                  <a:cxn ang="0">
                    <a:pos x="T2" y="T3"/>
                  </a:cxn>
                  <a:cxn ang="0">
                    <a:pos x="T4" y="T5"/>
                  </a:cxn>
                </a:cxnLst>
                <a:rect l="0" t="0" r="r" b="b"/>
                <a:pathLst>
                  <a:path w="21600" h="21600" fill="none" extrusionOk="0">
                    <a:moveTo>
                      <a:pt x="82" y="0"/>
                    </a:moveTo>
                    <a:cubicBezTo>
                      <a:pt x="11929" y="45"/>
                      <a:pt x="21529" y="9625"/>
                      <a:pt x="21599" y="21472"/>
                    </a:cubicBezTo>
                  </a:path>
                  <a:path w="21600" h="21600" stroke="0" extrusionOk="0">
                    <a:moveTo>
                      <a:pt x="82" y="0"/>
                    </a:moveTo>
                    <a:cubicBezTo>
                      <a:pt x="11929" y="45"/>
                      <a:pt x="21529" y="9625"/>
                      <a:pt x="21599" y="21472"/>
                    </a:cubicBezTo>
                    <a:lnTo>
                      <a:pt x="0" y="21600"/>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5850" name="Arc 10"/>
              <p:cNvSpPr>
                <a:spLocks/>
              </p:cNvSpPr>
              <p:nvPr/>
            </p:nvSpPr>
            <p:spPr bwMode="auto">
              <a:xfrm rot="20400000">
                <a:off x="1214" y="1519"/>
                <a:ext cx="523" cy="349"/>
              </a:xfrm>
              <a:custGeom>
                <a:avLst/>
                <a:gdLst>
                  <a:gd name="G0" fmla="+- 0 0 0"/>
                  <a:gd name="G1" fmla="+- 14681 0 0"/>
                  <a:gd name="G2" fmla="+- 21600 0 0"/>
                  <a:gd name="T0" fmla="*/ 15844 w 21600"/>
                  <a:gd name="T1" fmla="*/ 0 h 14681"/>
                  <a:gd name="T2" fmla="*/ 21600 w 21600"/>
                  <a:gd name="T3" fmla="*/ 14681 h 14681"/>
                  <a:gd name="T4" fmla="*/ 0 w 21600"/>
                  <a:gd name="T5" fmla="*/ 14681 h 14681"/>
                </a:gdLst>
                <a:ahLst/>
                <a:cxnLst>
                  <a:cxn ang="0">
                    <a:pos x="T0" y="T1"/>
                  </a:cxn>
                  <a:cxn ang="0">
                    <a:pos x="T2" y="T3"/>
                  </a:cxn>
                  <a:cxn ang="0">
                    <a:pos x="T4" y="T5"/>
                  </a:cxn>
                </a:cxnLst>
                <a:rect l="0" t="0" r="r" b="b"/>
                <a:pathLst>
                  <a:path w="21600" h="14681" fill="none" extrusionOk="0">
                    <a:moveTo>
                      <a:pt x="15843" y="0"/>
                    </a:moveTo>
                    <a:cubicBezTo>
                      <a:pt x="19544" y="3993"/>
                      <a:pt x="21600" y="9236"/>
                      <a:pt x="21600" y="14681"/>
                    </a:cubicBezTo>
                  </a:path>
                  <a:path w="21600" h="14681" stroke="0" extrusionOk="0">
                    <a:moveTo>
                      <a:pt x="15843" y="0"/>
                    </a:moveTo>
                    <a:cubicBezTo>
                      <a:pt x="19544" y="3993"/>
                      <a:pt x="21600" y="9236"/>
                      <a:pt x="21600" y="14681"/>
                    </a:cubicBezTo>
                    <a:lnTo>
                      <a:pt x="0" y="14681"/>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sp>
        <p:nvSpPr>
          <p:cNvPr id="35853" name="Line 13"/>
          <p:cNvSpPr>
            <a:spLocks noChangeShapeType="1"/>
          </p:cNvSpPr>
          <p:nvPr/>
        </p:nvSpPr>
        <p:spPr bwMode="auto">
          <a:xfrm flipV="1">
            <a:off x="1530350" y="2355850"/>
            <a:ext cx="4102100" cy="1727200"/>
          </a:xfrm>
          <a:prstGeom prst="line">
            <a:avLst/>
          </a:prstGeom>
          <a:noFill/>
          <a:ln w="127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nvGrpSpPr>
          <p:cNvPr id="35918" name="Group 78"/>
          <p:cNvGrpSpPr>
            <a:grpSpLocks/>
          </p:cNvGrpSpPr>
          <p:nvPr/>
        </p:nvGrpSpPr>
        <p:grpSpPr bwMode="auto">
          <a:xfrm>
            <a:off x="3124200" y="2495550"/>
            <a:ext cx="769938" cy="915988"/>
            <a:chOff x="1008" y="1572"/>
            <a:chExt cx="485" cy="577"/>
          </a:xfrm>
        </p:grpSpPr>
        <p:grpSp>
          <p:nvGrpSpPr>
            <p:cNvPr id="35864" name="Group 24"/>
            <p:cNvGrpSpPr>
              <a:grpSpLocks/>
            </p:cNvGrpSpPr>
            <p:nvPr/>
          </p:nvGrpSpPr>
          <p:grpSpPr bwMode="auto">
            <a:xfrm>
              <a:off x="1115" y="1768"/>
              <a:ext cx="346" cy="255"/>
              <a:chOff x="1115" y="1768"/>
              <a:chExt cx="346" cy="255"/>
            </a:xfrm>
          </p:grpSpPr>
          <p:sp>
            <p:nvSpPr>
              <p:cNvPr id="35854" name="Freeform 14"/>
              <p:cNvSpPr>
                <a:spLocks/>
              </p:cNvSpPr>
              <p:nvPr/>
            </p:nvSpPr>
            <p:spPr bwMode="auto">
              <a:xfrm>
                <a:off x="1115" y="1768"/>
                <a:ext cx="225" cy="160"/>
              </a:xfrm>
              <a:custGeom>
                <a:avLst/>
                <a:gdLst>
                  <a:gd name="T0" fmla="*/ 154 w 225"/>
                  <a:gd name="T1" fmla="*/ 63 h 160"/>
                  <a:gd name="T2" fmla="*/ 185 w 225"/>
                  <a:gd name="T3" fmla="*/ 76 h 160"/>
                  <a:gd name="T4" fmla="*/ 194 w 225"/>
                  <a:gd name="T5" fmla="*/ 88 h 160"/>
                  <a:gd name="T6" fmla="*/ 202 w 225"/>
                  <a:gd name="T7" fmla="*/ 117 h 160"/>
                  <a:gd name="T8" fmla="*/ 214 w 225"/>
                  <a:gd name="T9" fmla="*/ 139 h 160"/>
                  <a:gd name="T10" fmla="*/ 224 w 225"/>
                  <a:gd name="T11" fmla="*/ 159 h 160"/>
                  <a:gd name="T12" fmla="*/ 200 w 225"/>
                  <a:gd name="T13" fmla="*/ 141 h 160"/>
                  <a:gd name="T14" fmla="*/ 180 w 225"/>
                  <a:gd name="T15" fmla="*/ 132 h 160"/>
                  <a:gd name="T16" fmla="*/ 152 w 225"/>
                  <a:gd name="T17" fmla="*/ 114 h 160"/>
                  <a:gd name="T18" fmla="*/ 140 w 225"/>
                  <a:gd name="T19" fmla="*/ 96 h 160"/>
                  <a:gd name="T20" fmla="*/ 134 w 225"/>
                  <a:gd name="T21" fmla="*/ 72 h 160"/>
                  <a:gd name="T22" fmla="*/ 31 w 225"/>
                  <a:gd name="T23" fmla="*/ 35 h 160"/>
                  <a:gd name="T24" fmla="*/ 0 w 225"/>
                  <a:gd name="T25" fmla="*/ 1 h 160"/>
                  <a:gd name="T26" fmla="*/ 15 w 225"/>
                  <a:gd name="T27" fmla="*/ 0 h 160"/>
                  <a:gd name="T28" fmla="*/ 49 w 225"/>
                  <a:gd name="T29" fmla="*/ 11 h 160"/>
                  <a:gd name="T30" fmla="*/ 154 w 225"/>
                  <a:gd name="T31" fmla="*/ 6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160">
                    <a:moveTo>
                      <a:pt x="154" y="63"/>
                    </a:moveTo>
                    <a:lnTo>
                      <a:pt x="185" y="76"/>
                    </a:lnTo>
                    <a:lnTo>
                      <a:pt x="194" y="88"/>
                    </a:lnTo>
                    <a:lnTo>
                      <a:pt x="202" y="117"/>
                    </a:lnTo>
                    <a:lnTo>
                      <a:pt x="214" y="139"/>
                    </a:lnTo>
                    <a:lnTo>
                      <a:pt x="224" y="159"/>
                    </a:lnTo>
                    <a:lnTo>
                      <a:pt x="200" y="141"/>
                    </a:lnTo>
                    <a:lnTo>
                      <a:pt x="180" y="132"/>
                    </a:lnTo>
                    <a:lnTo>
                      <a:pt x="152" y="114"/>
                    </a:lnTo>
                    <a:lnTo>
                      <a:pt x="140" y="96"/>
                    </a:lnTo>
                    <a:lnTo>
                      <a:pt x="134" y="72"/>
                    </a:lnTo>
                    <a:lnTo>
                      <a:pt x="31" y="35"/>
                    </a:lnTo>
                    <a:lnTo>
                      <a:pt x="0" y="1"/>
                    </a:lnTo>
                    <a:lnTo>
                      <a:pt x="15" y="0"/>
                    </a:lnTo>
                    <a:lnTo>
                      <a:pt x="49" y="11"/>
                    </a:lnTo>
                    <a:lnTo>
                      <a:pt x="154" y="63"/>
                    </a:lnTo>
                  </a:path>
                </a:pathLst>
              </a:custGeom>
              <a:solidFill>
                <a:srgbClr val="E04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5863" name="Group 23"/>
              <p:cNvGrpSpPr>
                <a:grpSpLocks/>
              </p:cNvGrpSpPr>
              <p:nvPr/>
            </p:nvGrpSpPr>
            <p:grpSpPr bwMode="auto">
              <a:xfrm>
                <a:off x="1275" y="1859"/>
                <a:ext cx="186" cy="164"/>
                <a:chOff x="1275" y="1859"/>
                <a:chExt cx="186" cy="164"/>
              </a:xfrm>
            </p:grpSpPr>
            <p:sp>
              <p:nvSpPr>
                <p:cNvPr id="35855" name="Freeform 15"/>
                <p:cNvSpPr>
                  <a:spLocks/>
                </p:cNvSpPr>
                <p:nvPr/>
              </p:nvSpPr>
              <p:spPr bwMode="auto">
                <a:xfrm>
                  <a:off x="1275" y="1859"/>
                  <a:ext cx="186" cy="164"/>
                </a:xfrm>
                <a:custGeom>
                  <a:avLst/>
                  <a:gdLst>
                    <a:gd name="T0" fmla="*/ 0 w 186"/>
                    <a:gd name="T1" fmla="*/ 132 h 164"/>
                    <a:gd name="T2" fmla="*/ 25 w 186"/>
                    <a:gd name="T3" fmla="*/ 123 h 164"/>
                    <a:gd name="T4" fmla="*/ 32 w 186"/>
                    <a:gd name="T5" fmla="*/ 109 h 164"/>
                    <a:gd name="T6" fmla="*/ 38 w 186"/>
                    <a:gd name="T7" fmla="*/ 96 h 164"/>
                    <a:gd name="T8" fmla="*/ 39 w 186"/>
                    <a:gd name="T9" fmla="*/ 80 h 164"/>
                    <a:gd name="T10" fmla="*/ 34 w 186"/>
                    <a:gd name="T11" fmla="*/ 60 h 164"/>
                    <a:gd name="T12" fmla="*/ 30 w 186"/>
                    <a:gd name="T13" fmla="*/ 38 h 164"/>
                    <a:gd name="T14" fmla="*/ 36 w 186"/>
                    <a:gd name="T15" fmla="*/ 35 h 164"/>
                    <a:gd name="T16" fmla="*/ 45 w 186"/>
                    <a:gd name="T17" fmla="*/ 34 h 164"/>
                    <a:gd name="T18" fmla="*/ 55 w 186"/>
                    <a:gd name="T19" fmla="*/ 38 h 164"/>
                    <a:gd name="T20" fmla="*/ 65 w 186"/>
                    <a:gd name="T21" fmla="*/ 50 h 164"/>
                    <a:gd name="T22" fmla="*/ 76 w 186"/>
                    <a:gd name="T23" fmla="*/ 74 h 164"/>
                    <a:gd name="T24" fmla="*/ 86 w 186"/>
                    <a:gd name="T25" fmla="*/ 54 h 164"/>
                    <a:gd name="T26" fmla="*/ 101 w 186"/>
                    <a:gd name="T27" fmla="*/ 38 h 164"/>
                    <a:gd name="T28" fmla="*/ 116 w 186"/>
                    <a:gd name="T29" fmla="*/ 27 h 164"/>
                    <a:gd name="T30" fmla="*/ 137 w 186"/>
                    <a:gd name="T31" fmla="*/ 11 h 164"/>
                    <a:gd name="T32" fmla="*/ 152 w 186"/>
                    <a:gd name="T33" fmla="*/ 1 h 164"/>
                    <a:gd name="T34" fmla="*/ 162 w 186"/>
                    <a:gd name="T35" fmla="*/ 0 h 164"/>
                    <a:gd name="T36" fmla="*/ 168 w 186"/>
                    <a:gd name="T37" fmla="*/ 5 h 164"/>
                    <a:gd name="T38" fmla="*/ 165 w 186"/>
                    <a:gd name="T39" fmla="*/ 13 h 164"/>
                    <a:gd name="T40" fmla="*/ 157 w 186"/>
                    <a:gd name="T41" fmla="*/ 27 h 164"/>
                    <a:gd name="T42" fmla="*/ 144 w 186"/>
                    <a:gd name="T43" fmla="*/ 44 h 164"/>
                    <a:gd name="T44" fmla="*/ 128 w 186"/>
                    <a:gd name="T45" fmla="*/ 62 h 164"/>
                    <a:gd name="T46" fmla="*/ 150 w 186"/>
                    <a:gd name="T47" fmla="*/ 57 h 164"/>
                    <a:gd name="T48" fmla="*/ 168 w 186"/>
                    <a:gd name="T49" fmla="*/ 58 h 164"/>
                    <a:gd name="T50" fmla="*/ 177 w 186"/>
                    <a:gd name="T51" fmla="*/ 62 h 164"/>
                    <a:gd name="T52" fmla="*/ 177 w 186"/>
                    <a:gd name="T53" fmla="*/ 70 h 164"/>
                    <a:gd name="T54" fmla="*/ 172 w 186"/>
                    <a:gd name="T55" fmla="*/ 78 h 164"/>
                    <a:gd name="T56" fmla="*/ 163 w 186"/>
                    <a:gd name="T57" fmla="*/ 86 h 164"/>
                    <a:gd name="T58" fmla="*/ 148 w 186"/>
                    <a:gd name="T59" fmla="*/ 91 h 164"/>
                    <a:gd name="T60" fmla="*/ 165 w 186"/>
                    <a:gd name="T61" fmla="*/ 90 h 164"/>
                    <a:gd name="T62" fmla="*/ 180 w 186"/>
                    <a:gd name="T63" fmla="*/ 93 h 164"/>
                    <a:gd name="T64" fmla="*/ 185 w 186"/>
                    <a:gd name="T65" fmla="*/ 104 h 164"/>
                    <a:gd name="T66" fmla="*/ 180 w 186"/>
                    <a:gd name="T67" fmla="*/ 113 h 164"/>
                    <a:gd name="T68" fmla="*/ 169 w 186"/>
                    <a:gd name="T69" fmla="*/ 117 h 164"/>
                    <a:gd name="T70" fmla="*/ 139 w 186"/>
                    <a:gd name="T71" fmla="*/ 116 h 164"/>
                    <a:gd name="T72" fmla="*/ 154 w 186"/>
                    <a:gd name="T73" fmla="*/ 120 h 164"/>
                    <a:gd name="T74" fmla="*/ 161 w 186"/>
                    <a:gd name="T75" fmla="*/ 125 h 164"/>
                    <a:gd name="T76" fmla="*/ 166 w 186"/>
                    <a:gd name="T77" fmla="*/ 132 h 164"/>
                    <a:gd name="T78" fmla="*/ 164 w 186"/>
                    <a:gd name="T79" fmla="*/ 143 h 164"/>
                    <a:gd name="T80" fmla="*/ 155 w 186"/>
                    <a:gd name="T81" fmla="*/ 149 h 164"/>
                    <a:gd name="T82" fmla="*/ 146 w 186"/>
                    <a:gd name="T83" fmla="*/ 148 h 164"/>
                    <a:gd name="T84" fmla="*/ 133 w 186"/>
                    <a:gd name="T85" fmla="*/ 145 h 164"/>
                    <a:gd name="T86" fmla="*/ 120 w 186"/>
                    <a:gd name="T87" fmla="*/ 139 h 164"/>
                    <a:gd name="T88" fmla="*/ 112 w 186"/>
                    <a:gd name="T89" fmla="*/ 150 h 164"/>
                    <a:gd name="T90" fmla="*/ 104 w 186"/>
                    <a:gd name="T91" fmla="*/ 157 h 164"/>
                    <a:gd name="T92" fmla="*/ 94 w 186"/>
                    <a:gd name="T93" fmla="*/ 161 h 164"/>
                    <a:gd name="T94" fmla="*/ 82 w 186"/>
                    <a:gd name="T95" fmla="*/ 163 h 164"/>
                    <a:gd name="T96" fmla="*/ 31 w 186"/>
                    <a:gd name="T97" fmla="*/ 152 h 164"/>
                    <a:gd name="T98" fmla="*/ 0 w 186"/>
                    <a:gd name="T99" fmla="*/ 13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6" h="164">
                      <a:moveTo>
                        <a:pt x="0" y="132"/>
                      </a:moveTo>
                      <a:lnTo>
                        <a:pt x="25" y="123"/>
                      </a:lnTo>
                      <a:lnTo>
                        <a:pt x="32" y="109"/>
                      </a:lnTo>
                      <a:lnTo>
                        <a:pt x="38" y="96"/>
                      </a:lnTo>
                      <a:lnTo>
                        <a:pt x="39" y="80"/>
                      </a:lnTo>
                      <a:lnTo>
                        <a:pt x="34" y="60"/>
                      </a:lnTo>
                      <a:lnTo>
                        <a:pt x="30" y="38"/>
                      </a:lnTo>
                      <a:lnTo>
                        <a:pt x="36" y="35"/>
                      </a:lnTo>
                      <a:lnTo>
                        <a:pt x="45" y="34"/>
                      </a:lnTo>
                      <a:lnTo>
                        <a:pt x="55" y="38"/>
                      </a:lnTo>
                      <a:lnTo>
                        <a:pt x="65" y="50"/>
                      </a:lnTo>
                      <a:lnTo>
                        <a:pt x="76" y="74"/>
                      </a:lnTo>
                      <a:lnTo>
                        <a:pt x="86" y="54"/>
                      </a:lnTo>
                      <a:lnTo>
                        <a:pt x="101" y="38"/>
                      </a:lnTo>
                      <a:lnTo>
                        <a:pt x="116" y="27"/>
                      </a:lnTo>
                      <a:lnTo>
                        <a:pt x="137" y="11"/>
                      </a:lnTo>
                      <a:lnTo>
                        <a:pt x="152" y="1"/>
                      </a:lnTo>
                      <a:lnTo>
                        <a:pt x="162" y="0"/>
                      </a:lnTo>
                      <a:lnTo>
                        <a:pt x="168" y="5"/>
                      </a:lnTo>
                      <a:lnTo>
                        <a:pt x="165" y="13"/>
                      </a:lnTo>
                      <a:lnTo>
                        <a:pt x="157" y="27"/>
                      </a:lnTo>
                      <a:lnTo>
                        <a:pt x="144" y="44"/>
                      </a:lnTo>
                      <a:lnTo>
                        <a:pt x="128" y="62"/>
                      </a:lnTo>
                      <a:lnTo>
                        <a:pt x="150" y="57"/>
                      </a:lnTo>
                      <a:lnTo>
                        <a:pt x="168" y="58"/>
                      </a:lnTo>
                      <a:lnTo>
                        <a:pt x="177" y="62"/>
                      </a:lnTo>
                      <a:lnTo>
                        <a:pt x="177" y="70"/>
                      </a:lnTo>
                      <a:lnTo>
                        <a:pt x="172" y="78"/>
                      </a:lnTo>
                      <a:lnTo>
                        <a:pt x="163" y="86"/>
                      </a:lnTo>
                      <a:lnTo>
                        <a:pt x="148" y="91"/>
                      </a:lnTo>
                      <a:lnTo>
                        <a:pt x="165" y="90"/>
                      </a:lnTo>
                      <a:lnTo>
                        <a:pt x="180" y="93"/>
                      </a:lnTo>
                      <a:lnTo>
                        <a:pt x="185" y="104"/>
                      </a:lnTo>
                      <a:lnTo>
                        <a:pt x="180" y="113"/>
                      </a:lnTo>
                      <a:lnTo>
                        <a:pt x="169" y="117"/>
                      </a:lnTo>
                      <a:lnTo>
                        <a:pt x="139" y="116"/>
                      </a:lnTo>
                      <a:lnTo>
                        <a:pt x="154" y="120"/>
                      </a:lnTo>
                      <a:lnTo>
                        <a:pt x="161" y="125"/>
                      </a:lnTo>
                      <a:lnTo>
                        <a:pt x="166" y="132"/>
                      </a:lnTo>
                      <a:lnTo>
                        <a:pt x="164" y="143"/>
                      </a:lnTo>
                      <a:lnTo>
                        <a:pt x="155" y="149"/>
                      </a:lnTo>
                      <a:lnTo>
                        <a:pt x="146" y="148"/>
                      </a:lnTo>
                      <a:lnTo>
                        <a:pt x="133" y="145"/>
                      </a:lnTo>
                      <a:lnTo>
                        <a:pt x="120" y="139"/>
                      </a:lnTo>
                      <a:lnTo>
                        <a:pt x="112" y="150"/>
                      </a:lnTo>
                      <a:lnTo>
                        <a:pt x="104" y="157"/>
                      </a:lnTo>
                      <a:lnTo>
                        <a:pt x="94" y="161"/>
                      </a:lnTo>
                      <a:lnTo>
                        <a:pt x="82" y="163"/>
                      </a:lnTo>
                      <a:lnTo>
                        <a:pt x="31" y="152"/>
                      </a:lnTo>
                      <a:lnTo>
                        <a:pt x="0" y="132"/>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5862" name="Group 22"/>
                <p:cNvGrpSpPr>
                  <a:grpSpLocks/>
                </p:cNvGrpSpPr>
                <p:nvPr/>
              </p:nvGrpSpPr>
              <p:grpSpPr bwMode="auto">
                <a:xfrm>
                  <a:off x="1301" y="1929"/>
                  <a:ext cx="129" cy="83"/>
                  <a:chOff x="1301" y="1929"/>
                  <a:chExt cx="129" cy="83"/>
                </a:xfrm>
              </p:grpSpPr>
              <p:sp>
                <p:nvSpPr>
                  <p:cNvPr id="35856" name="Freeform 16"/>
                  <p:cNvSpPr>
                    <a:spLocks/>
                  </p:cNvSpPr>
                  <p:nvPr/>
                </p:nvSpPr>
                <p:spPr bwMode="auto">
                  <a:xfrm>
                    <a:off x="1387" y="1929"/>
                    <a:ext cx="43" cy="25"/>
                  </a:xfrm>
                  <a:custGeom>
                    <a:avLst/>
                    <a:gdLst>
                      <a:gd name="T0" fmla="*/ 42 w 43"/>
                      <a:gd name="T1" fmla="*/ 21 h 25"/>
                      <a:gd name="T2" fmla="*/ 26 w 43"/>
                      <a:gd name="T3" fmla="*/ 24 h 25"/>
                      <a:gd name="T4" fmla="*/ 13 w 43"/>
                      <a:gd name="T5" fmla="*/ 23 h 25"/>
                      <a:gd name="T6" fmla="*/ 4 w 43"/>
                      <a:gd name="T7" fmla="*/ 19 h 25"/>
                      <a:gd name="T8" fmla="*/ 0 w 43"/>
                      <a:gd name="T9" fmla="*/ 12 h 25"/>
                      <a:gd name="T10" fmla="*/ 3 w 43"/>
                      <a:gd name="T11" fmla="*/ 5 h 25"/>
                      <a:gd name="T12" fmla="*/ 11 w 43"/>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43" h="25">
                        <a:moveTo>
                          <a:pt x="42" y="21"/>
                        </a:moveTo>
                        <a:lnTo>
                          <a:pt x="26" y="24"/>
                        </a:lnTo>
                        <a:lnTo>
                          <a:pt x="13" y="23"/>
                        </a:lnTo>
                        <a:lnTo>
                          <a:pt x="4" y="19"/>
                        </a:lnTo>
                        <a:lnTo>
                          <a:pt x="0" y="12"/>
                        </a:lnTo>
                        <a:lnTo>
                          <a:pt x="3" y="5"/>
                        </a:lnTo>
                        <a:lnTo>
                          <a:pt x="1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57" name="Freeform 17"/>
                  <p:cNvSpPr>
                    <a:spLocks/>
                  </p:cNvSpPr>
                  <p:nvPr/>
                </p:nvSpPr>
                <p:spPr bwMode="auto">
                  <a:xfrm>
                    <a:off x="1380" y="1953"/>
                    <a:ext cx="46" cy="25"/>
                  </a:xfrm>
                  <a:custGeom>
                    <a:avLst/>
                    <a:gdLst>
                      <a:gd name="T0" fmla="*/ 45 w 46"/>
                      <a:gd name="T1" fmla="*/ 23 h 25"/>
                      <a:gd name="T2" fmla="*/ 29 w 46"/>
                      <a:gd name="T3" fmla="*/ 24 h 25"/>
                      <a:gd name="T4" fmla="*/ 15 w 46"/>
                      <a:gd name="T5" fmla="*/ 22 h 25"/>
                      <a:gd name="T6" fmla="*/ 6 w 46"/>
                      <a:gd name="T7" fmla="*/ 19 h 25"/>
                      <a:gd name="T8" fmla="*/ 0 w 46"/>
                      <a:gd name="T9" fmla="*/ 13 h 25"/>
                      <a:gd name="T10" fmla="*/ 2 w 46"/>
                      <a:gd name="T11" fmla="*/ 6 h 25"/>
                      <a:gd name="T12" fmla="*/ 9 w 4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46" h="25">
                        <a:moveTo>
                          <a:pt x="45" y="23"/>
                        </a:moveTo>
                        <a:lnTo>
                          <a:pt x="29" y="24"/>
                        </a:lnTo>
                        <a:lnTo>
                          <a:pt x="15" y="22"/>
                        </a:lnTo>
                        <a:lnTo>
                          <a:pt x="6" y="19"/>
                        </a:lnTo>
                        <a:lnTo>
                          <a:pt x="0" y="13"/>
                        </a:lnTo>
                        <a:lnTo>
                          <a:pt x="2" y="6"/>
                        </a:lnTo>
                        <a:lnTo>
                          <a:pt x="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58" name="Freeform 18"/>
                  <p:cNvSpPr>
                    <a:spLocks/>
                  </p:cNvSpPr>
                  <p:nvPr/>
                </p:nvSpPr>
                <p:spPr bwMode="auto">
                  <a:xfrm>
                    <a:off x="1366" y="1970"/>
                    <a:ext cx="30" cy="31"/>
                  </a:xfrm>
                  <a:custGeom>
                    <a:avLst/>
                    <a:gdLst>
                      <a:gd name="T0" fmla="*/ 29 w 30"/>
                      <a:gd name="T1" fmla="*/ 30 h 31"/>
                      <a:gd name="T2" fmla="*/ 15 w 30"/>
                      <a:gd name="T3" fmla="*/ 25 h 31"/>
                      <a:gd name="T4" fmla="*/ 6 w 30"/>
                      <a:gd name="T5" fmla="*/ 19 h 31"/>
                      <a:gd name="T6" fmla="*/ 0 w 30"/>
                      <a:gd name="T7" fmla="*/ 11 h 31"/>
                      <a:gd name="T8" fmla="*/ 3 w 30"/>
                      <a:gd name="T9" fmla="*/ 3 h 31"/>
                      <a:gd name="T10" fmla="*/ 1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29" y="30"/>
                        </a:moveTo>
                        <a:lnTo>
                          <a:pt x="15" y="25"/>
                        </a:lnTo>
                        <a:lnTo>
                          <a:pt x="6" y="19"/>
                        </a:lnTo>
                        <a:lnTo>
                          <a:pt x="0" y="11"/>
                        </a:lnTo>
                        <a:lnTo>
                          <a:pt x="3" y="3"/>
                        </a:lnTo>
                        <a:lnTo>
                          <a:pt x="1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59" name="Freeform 19"/>
                  <p:cNvSpPr>
                    <a:spLocks/>
                  </p:cNvSpPr>
                  <p:nvPr/>
                </p:nvSpPr>
                <p:spPr bwMode="auto">
                  <a:xfrm>
                    <a:off x="1351" y="1929"/>
                    <a:ext cx="7" cy="29"/>
                  </a:xfrm>
                  <a:custGeom>
                    <a:avLst/>
                    <a:gdLst>
                      <a:gd name="T0" fmla="*/ 0 w 7"/>
                      <a:gd name="T1" fmla="*/ 0 h 29"/>
                      <a:gd name="T2" fmla="*/ 5 w 7"/>
                      <a:gd name="T3" fmla="*/ 12 h 29"/>
                      <a:gd name="T4" fmla="*/ 6 w 7"/>
                      <a:gd name="T5" fmla="*/ 20 h 29"/>
                      <a:gd name="T6" fmla="*/ 5 w 7"/>
                      <a:gd name="T7" fmla="*/ 28 h 29"/>
                    </a:gdLst>
                    <a:ahLst/>
                    <a:cxnLst>
                      <a:cxn ang="0">
                        <a:pos x="T0" y="T1"/>
                      </a:cxn>
                      <a:cxn ang="0">
                        <a:pos x="T2" y="T3"/>
                      </a:cxn>
                      <a:cxn ang="0">
                        <a:pos x="T4" y="T5"/>
                      </a:cxn>
                      <a:cxn ang="0">
                        <a:pos x="T6" y="T7"/>
                      </a:cxn>
                    </a:cxnLst>
                    <a:rect l="0" t="0" r="r" b="b"/>
                    <a:pathLst>
                      <a:path w="7" h="29">
                        <a:moveTo>
                          <a:pt x="0" y="0"/>
                        </a:moveTo>
                        <a:lnTo>
                          <a:pt x="5" y="12"/>
                        </a:lnTo>
                        <a:lnTo>
                          <a:pt x="6" y="20"/>
                        </a:lnTo>
                        <a:lnTo>
                          <a:pt x="5" y="2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60" name="Freeform 20"/>
                  <p:cNvSpPr>
                    <a:spLocks/>
                  </p:cNvSpPr>
                  <p:nvPr/>
                </p:nvSpPr>
                <p:spPr bwMode="auto">
                  <a:xfrm>
                    <a:off x="1350" y="1929"/>
                    <a:ext cx="25" cy="12"/>
                  </a:xfrm>
                  <a:custGeom>
                    <a:avLst/>
                    <a:gdLst>
                      <a:gd name="T0" fmla="*/ 0 w 25"/>
                      <a:gd name="T1" fmla="*/ 0 h 12"/>
                      <a:gd name="T2" fmla="*/ 10 w 25"/>
                      <a:gd name="T3" fmla="*/ 1 h 12"/>
                      <a:gd name="T4" fmla="*/ 18 w 25"/>
                      <a:gd name="T5" fmla="*/ 5 h 12"/>
                      <a:gd name="T6" fmla="*/ 24 w 25"/>
                      <a:gd name="T7" fmla="*/ 11 h 12"/>
                    </a:gdLst>
                    <a:ahLst/>
                    <a:cxnLst>
                      <a:cxn ang="0">
                        <a:pos x="T0" y="T1"/>
                      </a:cxn>
                      <a:cxn ang="0">
                        <a:pos x="T2" y="T3"/>
                      </a:cxn>
                      <a:cxn ang="0">
                        <a:pos x="T4" y="T5"/>
                      </a:cxn>
                      <a:cxn ang="0">
                        <a:pos x="T6" y="T7"/>
                      </a:cxn>
                    </a:cxnLst>
                    <a:rect l="0" t="0" r="r" b="b"/>
                    <a:pathLst>
                      <a:path w="25" h="12">
                        <a:moveTo>
                          <a:pt x="0" y="0"/>
                        </a:moveTo>
                        <a:lnTo>
                          <a:pt x="10" y="1"/>
                        </a:lnTo>
                        <a:lnTo>
                          <a:pt x="18" y="5"/>
                        </a:lnTo>
                        <a:lnTo>
                          <a:pt x="24" y="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61" name="Freeform 21"/>
                  <p:cNvSpPr>
                    <a:spLocks/>
                  </p:cNvSpPr>
                  <p:nvPr/>
                </p:nvSpPr>
                <p:spPr bwMode="auto">
                  <a:xfrm>
                    <a:off x="1301" y="1980"/>
                    <a:ext cx="42" cy="32"/>
                  </a:xfrm>
                  <a:custGeom>
                    <a:avLst/>
                    <a:gdLst>
                      <a:gd name="T0" fmla="*/ 0 w 42"/>
                      <a:gd name="T1" fmla="*/ 0 h 32"/>
                      <a:gd name="T2" fmla="*/ 1 w 42"/>
                      <a:gd name="T3" fmla="*/ 5 h 32"/>
                      <a:gd name="T4" fmla="*/ 3 w 42"/>
                      <a:gd name="T5" fmla="*/ 10 h 32"/>
                      <a:gd name="T6" fmla="*/ 5 w 42"/>
                      <a:gd name="T7" fmla="*/ 14 h 32"/>
                      <a:gd name="T8" fmla="*/ 12 w 42"/>
                      <a:gd name="T9" fmla="*/ 18 h 32"/>
                      <a:gd name="T10" fmla="*/ 19 w 42"/>
                      <a:gd name="T11" fmla="*/ 21 h 32"/>
                      <a:gd name="T12" fmla="*/ 28 w 42"/>
                      <a:gd name="T13" fmla="*/ 22 h 32"/>
                      <a:gd name="T14" fmla="*/ 34 w 42"/>
                      <a:gd name="T15" fmla="*/ 23 h 32"/>
                      <a:gd name="T16" fmla="*/ 38 w 42"/>
                      <a:gd name="T17" fmla="*/ 27 h 32"/>
                      <a:gd name="T18" fmla="*/ 41 w 42"/>
                      <a:gd name="T19" fmla="*/ 31 h 32"/>
                      <a:gd name="T20" fmla="*/ 41 w 42"/>
                      <a:gd name="T2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2">
                        <a:moveTo>
                          <a:pt x="0" y="0"/>
                        </a:moveTo>
                        <a:lnTo>
                          <a:pt x="1" y="5"/>
                        </a:lnTo>
                        <a:lnTo>
                          <a:pt x="3" y="10"/>
                        </a:lnTo>
                        <a:lnTo>
                          <a:pt x="5" y="14"/>
                        </a:lnTo>
                        <a:lnTo>
                          <a:pt x="12" y="18"/>
                        </a:lnTo>
                        <a:lnTo>
                          <a:pt x="19" y="21"/>
                        </a:lnTo>
                        <a:lnTo>
                          <a:pt x="28" y="22"/>
                        </a:lnTo>
                        <a:lnTo>
                          <a:pt x="34" y="23"/>
                        </a:lnTo>
                        <a:lnTo>
                          <a:pt x="38" y="27"/>
                        </a:lnTo>
                        <a:lnTo>
                          <a:pt x="41" y="31"/>
                        </a:lnTo>
                        <a:lnTo>
                          <a:pt x="41" y="3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grpSp>
          <p:nvGrpSpPr>
            <p:cNvPr id="35917" name="Group 77"/>
            <p:cNvGrpSpPr>
              <a:grpSpLocks/>
            </p:cNvGrpSpPr>
            <p:nvPr/>
          </p:nvGrpSpPr>
          <p:grpSpPr bwMode="auto">
            <a:xfrm>
              <a:off x="1008" y="1572"/>
              <a:ext cx="485" cy="577"/>
              <a:chOff x="1008" y="1572"/>
              <a:chExt cx="485" cy="577"/>
            </a:xfrm>
          </p:grpSpPr>
          <p:grpSp>
            <p:nvGrpSpPr>
              <p:cNvPr id="35896" name="Group 56"/>
              <p:cNvGrpSpPr>
                <a:grpSpLocks/>
              </p:cNvGrpSpPr>
              <p:nvPr/>
            </p:nvGrpSpPr>
            <p:grpSpPr bwMode="auto">
              <a:xfrm>
                <a:off x="1093" y="1572"/>
                <a:ext cx="386" cy="320"/>
                <a:chOff x="1093" y="1572"/>
                <a:chExt cx="386" cy="320"/>
              </a:xfrm>
            </p:grpSpPr>
            <p:sp>
              <p:nvSpPr>
                <p:cNvPr id="35865" name="Freeform 25"/>
                <p:cNvSpPr>
                  <a:spLocks/>
                </p:cNvSpPr>
                <p:nvPr/>
              </p:nvSpPr>
              <p:spPr bwMode="auto">
                <a:xfrm>
                  <a:off x="1129" y="1572"/>
                  <a:ext cx="345" cy="320"/>
                </a:xfrm>
                <a:custGeom>
                  <a:avLst/>
                  <a:gdLst>
                    <a:gd name="T0" fmla="*/ 42 w 345"/>
                    <a:gd name="T1" fmla="*/ 253 h 320"/>
                    <a:gd name="T2" fmla="*/ 59 w 345"/>
                    <a:gd name="T3" fmla="*/ 225 h 320"/>
                    <a:gd name="T4" fmla="*/ 59 w 345"/>
                    <a:gd name="T5" fmla="*/ 217 h 320"/>
                    <a:gd name="T6" fmla="*/ 53 w 345"/>
                    <a:gd name="T7" fmla="*/ 207 h 320"/>
                    <a:gd name="T8" fmla="*/ 44 w 345"/>
                    <a:gd name="T9" fmla="*/ 195 h 320"/>
                    <a:gd name="T10" fmla="*/ 27 w 345"/>
                    <a:gd name="T11" fmla="*/ 184 h 320"/>
                    <a:gd name="T12" fmla="*/ 16 w 345"/>
                    <a:gd name="T13" fmla="*/ 168 h 320"/>
                    <a:gd name="T14" fmla="*/ 10 w 345"/>
                    <a:gd name="T15" fmla="*/ 155 h 320"/>
                    <a:gd name="T16" fmla="*/ 4 w 345"/>
                    <a:gd name="T17" fmla="*/ 145 h 320"/>
                    <a:gd name="T18" fmla="*/ 4 w 345"/>
                    <a:gd name="T19" fmla="*/ 133 h 320"/>
                    <a:gd name="T20" fmla="*/ 0 w 345"/>
                    <a:gd name="T21" fmla="*/ 105 h 320"/>
                    <a:gd name="T22" fmla="*/ 4 w 345"/>
                    <a:gd name="T23" fmla="*/ 85 h 320"/>
                    <a:gd name="T24" fmla="*/ 11 w 345"/>
                    <a:gd name="T25" fmla="*/ 67 h 320"/>
                    <a:gd name="T26" fmla="*/ 22 w 345"/>
                    <a:gd name="T27" fmla="*/ 47 h 320"/>
                    <a:gd name="T28" fmla="*/ 34 w 345"/>
                    <a:gd name="T29" fmla="*/ 36 h 320"/>
                    <a:gd name="T30" fmla="*/ 58 w 345"/>
                    <a:gd name="T31" fmla="*/ 23 h 320"/>
                    <a:gd name="T32" fmla="*/ 84 w 345"/>
                    <a:gd name="T33" fmla="*/ 13 h 320"/>
                    <a:gd name="T34" fmla="*/ 111 w 345"/>
                    <a:gd name="T35" fmla="*/ 5 h 320"/>
                    <a:gd name="T36" fmla="*/ 145 w 345"/>
                    <a:gd name="T37" fmla="*/ 1 h 320"/>
                    <a:gd name="T38" fmla="*/ 169 w 345"/>
                    <a:gd name="T39" fmla="*/ 0 h 320"/>
                    <a:gd name="T40" fmla="*/ 194 w 345"/>
                    <a:gd name="T41" fmla="*/ 2 h 320"/>
                    <a:gd name="T42" fmla="*/ 225 w 345"/>
                    <a:gd name="T43" fmla="*/ 7 h 320"/>
                    <a:gd name="T44" fmla="*/ 253 w 345"/>
                    <a:gd name="T45" fmla="*/ 15 h 320"/>
                    <a:gd name="T46" fmla="*/ 273 w 345"/>
                    <a:gd name="T47" fmla="*/ 25 h 320"/>
                    <a:gd name="T48" fmla="*/ 299 w 345"/>
                    <a:gd name="T49" fmla="*/ 42 h 320"/>
                    <a:gd name="T50" fmla="*/ 317 w 345"/>
                    <a:gd name="T51" fmla="*/ 62 h 320"/>
                    <a:gd name="T52" fmla="*/ 330 w 345"/>
                    <a:gd name="T53" fmla="*/ 81 h 320"/>
                    <a:gd name="T54" fmla="*/ 336 w 345"/>
                    <a:gd name="T55" fmla="*/ 95 h 320"/>
                    <a:gd name="T56" fmla="*/ 344 w 345"/>
                    <a:gd name="T57" fmla="*/ 119 h 320"/>
                    <a:gd name="T58" fmla="*/ 344 w 345"/>
                    <a:gd name="T59" fmla="*/ 137 h 320"/>
                    <a:gd name="T60" fmla="*/ 339 w 345"/>
                    <a:gd name="T61" fmla="*/ 164 h 320"/>
                    <a:gd name="T62" fmla="*/ 331 w 345"/>
                    <a:gd name="T63" fmla="*/ 185 h 320"/>
                    <a:gd name="T64" fmla="*/ 319 w 345"/>
                    <a:gd name="T65" fmla="*/ 204 h 320"/>
                    <a:gd name="T66" fmla="*/ 309 w 345"/>
                    <a:gd name="T67" fmla="*/ 214 h 320"/>
                    <a:gd name="T68" fmla="*/ 294 w 345"/>
                    <a:gd name="T69" fmla="*/ 225 h 320"/>
                    <a:gd name="T70" fmla="*/ 270 w 345"/>
                    <a:gd name="T71" fmla="*/ 234 h 320"/>
                    <a:gd name="T72" fmla="*/ 252 w 345"/>
                    <a:gd name="T73" fmla="*/ 240 h 320"/>
                    <a:gd name="T74" fmla="*/ 231 w 345"/>
                    <a:gd name="T75" fmla="*/ 246 h 320"/>
                    <a:gd name="T76" fmla="*/ 199 w 345"/>
                    <a:gd name="T77" fmla="*/ 248 h 320"/>
                    <a:gd name="T78" fmla="*/ 171 w 345"/>
                    <a:gd name="T79" fmla="*/ 253 h 320"/>
                    <a:gd name="T80" fmla="*/ 153 w 345"/>
                    <a:gd name="T81" fmla="*/ 256 h 320"/>
                    <a:gd name="T82" fmla="*/ 147 w 345"/>
                    <a:gd name="T83" fmla="*/ 264 h 320"/>
                    <a:gd name="T84" fmla="*/ 149 w 345"/>
                    <a:gd name="T85" fmla="*/ 274 h 320"/>
                    <a:gd name="T86" fmla="*/ 147 w 345"/>
                    <a:gd name="T87" fmla="*/ 283 h 320"/>
                    <a:gd name="T88" fmla="*/ 143 w 345"/>
                    <a:gd name="T89" fmla="*/ 289 h 320"/>
                    <a:gd name="T90" fmla="*/ 141 w 345"/>
                    <a:gd name="T91" fmla="*/ 302 h 320"/>
                    <a:gd name="T92" fmla="*/ 142 w 345"/>
                    <a:gd name="T93" fmla="*/ 319 h 320"/>
                    <a:gd name="T94" fmla="*/ 119 w 345"/>
                    <a:gd name="T95" fmla="*/ 291 h 320"/>
                    <a:gd name="T96" fmla="*/ 89 w 345"/>
                    <a:gd name="T97" fmla="*/ 268 h 320"/>
                    <a:gd name="T98" fmla="*/ 63 w 345"/>
                    <a:gd name="T99" fmla="*/ 257 h 320"/>
                    <a:gd name="T100" fmla="*/ 42 w 345"/>
                    <a:gd name="T101" fmla="*/ 25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5" h="320">
                      <a:moveTo>
                        <a:pt x="42" y="253"/>
                      </a:moveTo>
                      <a:lnTo>
                        <a:pt x="59" y="225"/>
                      </a:lnTo>
                      <a:lnTo>
                        <a:pt x="59" y="217"/>
                      </a:lnTo>
                      <a:lnTo>
                        <a:pt x="53" y="207"/>
                      </a:lnTo>
                      <a:lnTo>
                        <a:pt x="44" y="195"/>
                      </a:lnTo>
                      <a:lnTo>
                        <a:pt x="27" y="184"/>
                      </a:lnTo>
                      <a:lnTo>
                        <a:pt x="16" y="168"/>
                      </a:lnTo>
                      <a:lnTo>
                        <a:pt x="10" y="155"/>
                      </a:lnTo>
                      <a:lnTo>
                        <a:pt x="4" y="145"/>
                      </a:lnTo>
                      <a:lnTo>
                        <a:pt x="4" y="133"/>
                      </a:lnTo>
                      <a:lnTo>
                        <a:pt x="0" y="105"/>
                      </a:lnTo>
                      <a:lnTo>
                        <a:pt x="4" y="85"/>
                      </a:lnTo>
                      <a:lnTo>
                        <a:pt x="11" y="67"/>
                      </a:lnTo>
                      <a:lnTo>
                        <a:pt x="22" y="47"/>
                      </a:lnTo>
                      <a:lnTo>
                        <a:pt x="34" y="36"/>
                      </a:lnTo>
                      <a:lnTo>
                        <a:pt x="58" y="23"/>
                      </a:lnTo>
                      <a:lnTo>
                        <a:pt x="84" y="13"/>
                      </a:lnTo>
                      <a:lnTo>
                        <a:pt x="111" y="5"/>
                      </a:lnTo>
                      <a:lnTo>
                        <a:pt x="145" y="1"/>
                      </a:lnTo>
                      <a:lnTo>
                        <a:pt x="169" y="0"/>
                      </a:lnTo>
                      <a:lnTo>
                        <a:pt x="194" y="2"/>
                      </a:lnTo>
                      <a:lnTo>
                        <a:pt x="225" y="7"/>
                      </a:lnTo>
                      <a:lnTo>
                        <a:pt x="253" y="15"/>
                      </a:lnTo>
                      <a:lnTo>
                        <a:pt x="273" y="25"/>
                      </a:lnTo>
                      <a:lnTo>
                        <a:pt x="299" y="42"/>
                      </a:lnTo>
                      <a:lnTo>
                        <a:pt x="317" y="62"/>
                      </a:lnTo>
                      <a:lnTo>
                        <a:pt x="330" y="81"/>
                      </a:lnTo>
                      <a:lnTo>
                        <a:pt x="336" y="95"/>
                      </a:lnTo>
                      <a:lnTo>
                        <a:pt x="344" y="119"/>
                      </a:lnTo>
                      <a:lnTo>
                        <a:pt x="344" y="137"/>
                      </a:lnTo>
                      <a:lnTo>
                        <a:pt x="339" y="164"/>
                      </a:lnTo>
                      <a:lnTo>
                        <a:pt x="331" y="185"/>
                      </a:lnTo>
                      <a:lnTo>
                        <a:pt x="319" y="204"/>
                      </a:lnTo>
                      <a:lnTo>
                        <a:pt x="309" y="214"/>
                      </a:lnTo>
                      <a:lnTo>
                        <a:pt x="294" y="225"/>
                      </a:lnTo>
                      <a:lnTo>
                        <a:pt x="270" y="234"/>
                      </a:lnTo>
                      <a:lnTo>
                        <a:pt x="252" y="240"/>
                      </a:lnTo>
                      <a:lnTo>
                        <a:pt x="231" y="246"/>
                      </a:lnTo>
                      <a:lnTo>
                        <a:pt x="199" y="248"/>
                      </a:lnTo>
                      <a:lnTo>
                        <a:pt x="171" y="253"/>
                      </a:lnTo>
                      <a:lnTo>
                        <a:pt x="153" y="256"/>
                      </a:lnTo>
                      <a:lnTo>
                        <a:pt x="147" y="264"/>
                      </a:lnTo>
                      <a:lnTo>
                        <a:pt x="149" y="274"/>
                      </a:lnTo>
                      <a:lnTo>
                        <a:pt x="147" y="283"/>
                      </a:lnTo>
                      <a:lnTo>
                        <a:pt x="143" y="289"/>
                      </a:lnTo>
                      <a:lnTo>
                        <a:pt x="141" y="302"/>
                      </a:lnTo>
                      <a:lnTo>
                        <a:pt x="142" y="319"/>
                      </a:lnTo>
                      <a:lnTo>
                        <a:pt x="119" y="291"/>
                      </a:lnTo>
                      <a:lnTo>
                        <a:pt x="89" y="268"/>
                      </a:lnTo>
                      <a:lnTo>
                        <a:pt x="63" y="257"/>
                      </a:lnTo>
                      <a:lnTo>
                        <a:pt x="42" y="253"/>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5884" name="Group 44"/>
                <p:cNvGrpSpPr>
                  <a:grpSpLocks/>
                </p:cNvGrpSpPr>
                <p:nvPr/>
              </p:nvGrpSpPr>
              <p:grpSpPr bwMode="auto">
                <a:xfrm>
                  <a:off x="1093" y="1572"/>
                  <a:ext cx="323" cy="221"/>
                  <a:chOff x="1093" y="1572"/>
                  <a:chExt cx="323" cy="221"/>
                </a:xfrm>
              </p:grpSpPr>
              <p:grpSp>
                <p:nvGrpSpPr>
                  <p:cNvPr id="35868" name="Group 28"/>
                  <p:cNvGrpSpPr>
                    <a:grpSpLocks/>
                  </p:cNvGrpSpPr>
                  <p:nvPr/>
                </p:nvGrpSpPr>
                <p:grpSpPr bwMode="auto">
                  <a:xfrm>
                    <a:off x="1179" y="1572"/>
                    <a:ext cx="223" cy="68"/>
                    <a:chOff x="1179" y="1572"/>
                    <a:chExt cx="223" cy="68"/>
                  </a:xfrm>
                </p:grpSpPr>
                <p:sp>
                  <p:nvSpPr>
                    <p:cNvPr id="35866" name="Freeform 26"/>
                    <p:cNvSpPr>
                      <a:spLocks/>
                    </p:cNvSpPr>
                    <p:nvPr/>
                  </p:nvSpPr>
                  <p:spPr bwMode="auto">
                    <a:xfrm>
                      <a:off x="1197" y="1582"/>
                      <a:ext cx="205" cy="58"/>
                    </a:xfrm>
                    <a:custGeom>
                      <a:avLst/>
                      <a:gdLst>
                        <a:gd name="T0" fmla="*/ 0 w 205"/>
                        <a:gd name="T1" fmla="*/ 57 h 58"/>
                        <a:gd name="T2" fmla="*/ 16 w 205"/>
                        <a:gd name="T3" fmla="*/ 39 h 58"/>
                        <a:gd name="T4" fmla="*/ 36 w 205"/>
                        <a:gd name="T5" fmla="*/ 25 h 58"/>
                        <a:gd name="T6" fmla="*/ 60 w 205"/>
                        <a:gd name="T7" fmla="*/ 14 h 58"/>
                        <a:gd name="T8" fmla="*/ 85 w 205"/>
                        <a:gd name="T9" fmla="*/ 7 h 58"/>
                        <a:gd name="T10" fmla="*/ 112 w 205"/>
                        <a:gd name="T11" fmla="*/ 2 h 58"/>
                        <a:gd name="T12" fmla="*/ 146 w 205"/>
                        <a:gd name="T13" fmla="*/ 0 h 58"/>
                        <a:gd name="T14" fmla="*/ 172 w 205"/>
                        <a:gd name="T15" fmla="*/ 3 h 58"/>
                        <a:gd name="T16" fmla="*/ 204 w 205"/>
                        <a:gd name="T1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58">
                          <a:moveTo>
                            <a:pt x="0" y="57"/>
                          </a:moveTo>
                          <a:lnTo>
                            <a:pt x="16" y="39"/>
                          </a:lnTo>
                          <a:lnTo>
                            <a:pt x="36" y="25"/>
                          </a:lnTo>
                          <a:lnTo>
                            <a:pt x="60" y="14"/>
                          </a:lnTo>
                          <a:lnTo>
                            <a:pt x="85" y="7"/>
                          </a:lnTo>
                          <a:lnTo>
                            <a:pt x="112" y="2"/>
                          </a:lnTo>
                          <a:lnTo>
                            <a:pt x="146" y="0"/>
                          </a:lnTo>
                          <a:lnTo>
                            <a:pt x="172" y="3"/>
                          </a:lnTo>
                          <a:lnTo>
                            <a:pt x="204" y="1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67" name="Freeform 27"/>
                    <p:cNvSpPr>
                      <a:spLocks/>
                    </p:cNvSpPr>
                    <p:nvPr/>
                  </p:nvSpPr>
                  <p:spPr bwMode="auto">
                    <a:xfrm>
                      <a:off x="1179" y="1572"/>
                      <a:ext cx="211" cy="63"/>
                    </a:xfrm>
                    <a:custGeom>
                      <a:avLst/>
                      <a:gdLst>
                        <a:gd name="T0" fmla="*/ 0 w 211"/>
                        <a:gd name="T1" fmla="*/ 62 h 63"/>
                        <a:gd name="T2" fmla="*/ 10 w 211"/>
                        <a:gd name="T3" fmla="*/ 44 h 63"/>
                        <a:gd name="T4" fmla="*/ 22 w 211"/>
                        <a:gd name="T5" fmla="*/ 31 h 63"/>
                        <a:gd name="T6" fmla="*/ 36 w 211"/>
                        <a:gd name="T7" fmla="*/ 21 h 63"/>
                        <a:gd name="T8" fmla="*/ 60 w 211"/>
                        <a:gd name="T9" fmla="*/ 10 h 63"/>
                        <a:gd name="T10" fmla="*/ 92 w 211"/>
                        <a:gd name="T11" fmla="*/ 2 h 63"/>
                        <a:gd name="T12" fmla="*/ 121 w 211"/>
                        <a:gd name="T13" fmla="*/ 0 h 63"/>
                        <a:gd name="T14" fmla="*/ 153 w 211"/>
                        <a:gd name="T15" fmla="*/ 3 h 63"/>
                        <a:gd name="T16" fmla="*/ 183 w 211"/>
                        <a:gd name="T17" fmla="*/ 11 h 63"/>
                        <a:gd name="T18" fmla="*/ 197 w 211"/>
                        <a:gd name="T19" fmla="*/ 15 h 63"/>
                        <a:gd name="T20" fmla="*/ 210 w 211"/>
                        <a:gd name="T21" fmla="*/ 1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63">
                          <a:moveTo>
                            <a:pt x="0" y="62"/>
                          </a:moveTo>
                          <a:lnTo>
                            <a:pt x="10" y="44"/>
                          </a:lnTo>
                          <a:lnTo>
                            <a:pt x="22" y="31"/>
                          </a:lnTo>
                          <a:lnTo>
                            <a:pt x="36" y="21"/>
                          </a:lnTo>
                          <a:lnTo>
                            <a:pt x="60" y="10"/>
                          </a:lnTo>
                          <a:lnTo>
                            <a:pt x="92" y="2"/>
                          </a:lnTo>
                          <a:lnTo>
                            <a:pt x="121" y="0"/>
                          </a:lnTo>
                          <a:lnTo>
                            <a:pt x="153" y="3"/>
                          </a:lnTo>
                          <a:lnTo>
                            <a:pt x="183" y="11"/>
                          </a:lnTo>
                          <a:lnTo>
                            <a:pt x="197" y="15"/>
                          </a:lnTo>
                          <a:lnTo>
                            <a:pt x="210" y="1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5876" name="Group 36"/>
                  <p:cNvGrpSpPr>
                    <a:grpSpLocks/>
                  </p:cNvGrpSpPr>
                  <p:nvPr/>
                </p:nvGrpSpPr>
                <p:grpSpPr bwMode="auto">
                  <a:xfrm>
                    <a:off x="1093" y="1613"/>
                    <a:ext cx="122" cy="110"/>
                    <a:chOff x="1093" y="1613"/>
                    <a:chExt cx="122" cy="110"/>
                  </a:xfrm>
                </p:grpSpPr>
                <p:sp>
                  <p:nvSpPr>
                    <p:cNvPr id="35869" name="Freeform 29"/>
                    <p:cNvSpPr>
                      <a:spLocks/>
                    </p:cNvSpPr>
                    <p:nvPr/>
                  </p:nvSpPr>
                  <p:spPr bwMode="auto">
                    <a:xfrm>
                      <a:off x="1093" y="1613"/>
                      <a:ext cx="122" cy="110"/>
                    </a:xfrm>
                    <a:custGeom>
                      <a:avLst/>
                      <a:gdLst>
                        <a:gd name="T0" fmla="*/ 7 w 122"/>
                        <a:gd name="T1" fmla="*/ 90 h 110"/>
                        <a:gd name="T2" fmla="*/ 3 w 122"/>
                        <a:gd name="T3" fmla="*/ 47 h 110"/>
                        <a:gd name="T4" fmla="*/ 20 w 122"/>
                        <a:gd name="T5" fmla="*/ 21 h 110"/>
                        <a:gd name="T6" fmla="*/ 32 w 122"/>
                        <a:gd name="T7" fmla="*/ 5 h 110"/>
                        <a:gd name="T8" fmla="*/ 44 w 122"/>
                        <a:gd name="T9" fmla="*/ 0 h 110"/>
                        <a:gd name="T10" fmla="*/ 50 w 122"/>
                        <a:gd name="T11" fmla="*/ 10 h 110"/>
                        <a:gd name="T12" fmla="*/ 60 w 122"/>
                        <a:gd name="T13" fmla="*/ 5 h 110"/>
                        <a:gd name="T14" fmla="*/ 65 w 122"/>
                        <a:gd name="T15" fmla="*/ 16 h 110"/>
                        <a:gd name="T16" fmla="*/ 72 w 122"/>
                        <a:gd name="T17" fmla="*/ 22 h 110"/>
                        <a:gd name="T18" fmla="*/ 79 w 122"/>
                        <a:gd name="T19" fmla="*/ 28 h 110"/>
                        <a:gd name="T20" fmla="*/ 77 w 122"/>
                        <a:gd name="T21" fmla="*/ 37 h 110"/>
                        <a:gd name="T22" fmla="*/ 86 w 122"/>
                        <a:gd name="T23" fmla="*/ 31 h 110"/>
                        <a:gd name="T24" fmla="*/ 95 w 122"/>
                        <a:gd name="T25" fmla="*/ 36 h 110"/>
                        <a:gd name="T26" fmla="*/ 95 w 122"/>
                        <a:gd name="T27" fmla="*/ 44 h 110"/>
                        <a:gd name="T28" fmla="*/ 106 w 122"/>
                        <a:gd name="T29" fmla="*/ 45 h 110"/>
                        <a:gd name="T30" fmla="*/ 110 w 122"/>
                        <a:gd name="T31" fmla="*/ 54 h 110"/>
                        <a:gd name="T32" fmla="*/ 117 w 122"/>
                        <a:gd name="T33" fmla="*/ 62 h 110"/>
                        <a:gd name="T34" fmla="*/ 114 w 122"/>
                        <a:gd name="T35" fmla="*/ 81 h 110"/>
                        <a:gd name="T36" fmla="*/ 118 w 122"/>
                        <a:gd name="T37" fmla="*/ 93 h 110"/>
                        <a:gd name="T38" fmla="*/ 121 w 122"/>
                        <a:gd name="T39" fmla="*/ 103 h 110"/>
                        <a:gd name="T40" fmla="*/ 113 w 122"/>
                        <a:gd name="T41" fmla="*/ 109 h 110"/>
                        <a:gd name="T42" fmla="*/ 104 w 122"/>
                        <a:gd name="T43" fmla="*/ 108 h 110"/>
                        <a:gd name="T44" fmla="*/ 95 w 122"/>
                        <a:gd name="T45" fmla="*/ 100 h 110"/>
                        <a:gd name="T46" fmla="*/ 89 w 122"/>
                        <a:gd name="T47" fmla="*/ 99 h 110"/>
                        <a:gd name="T48" fmla="*/ 78 w 122"/>
                        <a:gd name="T49" fmla="*/ 97 h 110"/>
                        <a:gd name="T50" fmla="*/ 72 w 122"/>
                        <a:gd name="T51" fmla="*/ 95 h 110"/>
                        <a:gd name="T52" fmla="*/ 67 w 122"/>
                        <a:gd name="T53" fmla="*/ 93 h 110"/>
                        <a:gd name="T54" fmla="*/ 60 w 122"/>
                        <a:gd name="T55" fmla="*/ 92 h 110"/>
                        <a:gd name="T56" fmla="*/ 55 w 122"/>
                        <a:gd name="T57" fmla="*/ 86 h 110"/>
                        <a:gd name="T58" fmla="*/ 51 w 122"/>
                        <a:gd name="T59" fmla="*/ 92 h 110"/>
                        <a:gd name="T60" fmla="*/ 43 w 122"/>
                        <a:gd name="T61" fmla="*/ 94 h 110"/>
                        <a:gd name="T62" fmla="*/ 39 w 122"/>
                        <a:gd name="T63" fmla="*/ 97 h 110"/>
                        <a:gd name="T64" fmla="*/ 32 w 122"/>
                        <a:gd name="T65"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110">
                          <a:moveTo>
                            <a:pt x="22" y="104"/>
                          </a:moveTo>
                          <a:lnTo>
                            <a:pt x="7" y="90"/>
                          </a:lnTo>
                          <a:lnTo>
                            <a:pt x="0" y="71"/>
                          </a:lnTo>
                          <a:lnTo>
                            <a:pt x="3" y="47"/>
                          </a:lnTo>
                          <a:lnTo>
                            <a:pt x="13" y="29"/>
                          </a:lnTo>
                          <a:lnTo>
                            <a:pt x="20" y="21"/>
                          </a:lnTo>
                          <a:lnTo>
                            <a:pt x="28" y="9"/>
                          </a:lnTo>
                          <a:lnTo>
                            <a:pt x="32" y="5"/>
                          </a:lnTo>
                          <a:lnTo>
                            <a:pt x="38" y="1"/>
                          </a:lnTo>
                          <a:lnTo>
                            <a:pt x="44" y="0"/>
                          </a:lnTo>
                          <a:lnTo>
                            <a:pt x="47" y="5"/>
                          </a:lnTo>
                          <a:lnTo>
                            <a:pt x="50" y="10"/>
                          </a:lnTo>
                          <a:lnTo>
                            <a:pt x="53" y="6"/>
                          </a:lnTo>
                          <a:lnTo>
                            <a:pt x="60" y="5"/>
                          </a:lnTo>
                          <a:lnTo>
                            <a:pt x="64" y="10"/>
                          </a:lnTo>
                          <a:lnTo>
                            <a:pt x="65" y="16"/>
                          </a:lnTo>
                          <a:lnTo>
                            <a:pt x="67" y="24"/>
                          </a:lnTo>
                          <a:lnTo>
                            <a:pt x="72" y="22"/>
                          </a:lnTo>
                          <a:lnTo>
                            <a:pt x="77" y="25"/>
                          </a:lnTo>
                          <a:lnTo>
                            <a:pt x="79" y="28"/>
                          </a:lnTo>
                          <a:lnTo>
                            <a:pt x="78" y="32"/>
                          </a:lnTo>
                          <a:lnTo>
                            <a:pt x="77" y="37"/>
                          </a:lnTo>
                          <a:lnTo>
                            <a:pt x="81" y="34"/>
                          </a:lnTo>
                          <a:lnTo>
                            <a:pt x="86" y="31"/>
                          </a:lnTo>
                          <a:lnTo>
                            <a:pt x="94" y="32"/>
                          </a:lnTo>
                          <a:lnTo>
                            <a:pt x="95" y="36"/>
                          </a:lnTo>
                          <a:lnTo>
                            <a:pt x="95" y="40"/>
                          </a:lnTo>
                          <a:lnTo>
                            <a:pt x="95" y="44"/>
                          </a:lnTo>
                          <a:lnTo>
                            <a:pt x="101" y="43"/>
                          </a:lnTo>
                          <a:lnTo>
                            <a:pt x="106" y="45"/>
                          </a:lnTo>
                          <a:lnTo>
                            <a:pt x="108" y="48"/>
                          </a:lnTo>
                          <a:lnTo>
                            <a:pt x="110" y="54"/>
                          </a:lnTo>
                          <a:lnTo>
                            <a:pt x="114" y="56"/>
                          </a:lnTo>
                          <a:lnTo>
                            <a:pt x="117" y="62"/>
                          </a:lnTo>
                          <a:lnTo>
                            <a:pt x="116" y="69"/>
                          </a:lnTo>
                          <a:lnTo>
                            <a:pt x="114" y="81"/>
                          </a:lnTo>
                          <a:lnTo>
                            <a:pt x="116" y="88"/>
                          </a:lnTo>
                          <a:lnTo>
                            <a:pt x="118" y="93"/>
                          </a:lnTo>
                          <a:lnTo>
                            <a:pt x="121" y="97"/>
                          </a:lnTo>
                          <a:lnTo>
                            <a:pt x="121" y="103"/>
                          </a:lnTo>
                          <a:lnTo>
                            <a:pt x="117" y="108"/>
                          </a:lnTo>
                          <a:lnTo>
                            <a:pt x="113" y="109"/>
                          </a:lnTo>
                          <a:lnTo>
                            <a:pt x="108" y="109"/>
                          </a:lnTo>
                          <a:lnTo>
                            <a:pt x="104" y="108"/>
                          </a:lnTo>
                          <a:lnTo>
                            <a:pt x="98" y="104"/>
                          </a:lnTo>
                          <a:lnTo>
                            <a:pt x="95" y="100"/>
                          </a:lnTo>
                          <a:lnTo>
                            <a:pt x="94" y="97"/>
                          </a:lnTo>
                          <a:lnTo>
                            <a:pt x="89" y="99"/>
                          </a:lnTo>
                          <a:lnTo>
                            <a:pt x="82" y="99"/>
                          </a:lnTo>
                          <a:lnTo>
                            <a:pt x="78" y="97"/>
                          </a:lnTo>
                          <a:lnTo>
                            <a:pt x="77" y="95"/>
                          </a:lnTo>
                          <a:lnTo>
                            <a:pt x="72" y="95"/>
                          </a:lnTo>
                          <a:lnTo>
                            <a:pt x="69" y="94"/>
                          </a:lnTo>
                          <a:lnTo>
                            <a:pt x="67" y="93"/>
                          </a:lnTo>
                          <a:lnTo>
                            <a:pt x="63" y="93"/>
                          </a:lnTo>
                          <a:lnTo>
                            <a:pt x="60" y="92"/>
                          </a:lnTo>
                          <a:lnTo>
                            <a:pt x="57" y="88"/>
                          </a:lnTo>
                          <a:lnTo>
                            <a:pt x="55" y="86"/>
                          </a:lnTo>
                          <a:lnTo>
                            <a:pt x="53" y="88"/>
                          </a:lnTo>
                          <a:lnTo>
                            <a:pt x="51" y="92"/>
                          </a:lnTo>
                          <a:lnTo>
                            <a:pt x="47" y="94"/>
                          </a:lnTo>
                          <a:lnTo>
                            <a:pt x="43" y="94"/>
                          </a:lnTo>
                          <a:lnTo>
                            <a:pt x="40" y="94"/>
                          </a:lnTo>
                          <a:lnTo>
                            <a:pt x="39" y="97"/>
                          </a:lnTo>
                          <a:lnTo>
                            <a:pt x="36" y="100"/>
                          </a:lnTo>
                          <a:lnTo>
                            <a:pt x="32" y="104"/>
                          </a:lnTo>
                          <a:lnTo>
                            <a:pt x="22" y="104"/>
                          </a:lnTo>
                        </a:path>
                      </a:pathLst>
                    </a:custGeom>
                    <a:solidFill>
                      <a:srgbClr val="C0804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5875" name="Group 35"/>
                    <p:cNvGrpSpPr>
                      <a:grpSpLocks/>
                    </p:cNvGrpSpPr>
                    <p:nvPr/>
                  </p:nvGrpSpPr>
                  <p:grpSpPr bwMode="auto">
                    <a:xfrm>
                      <a:off x="1099" y="1619"/>
                      <a:ext cx="93" cy="95"/>
                      <a:chOff x="1099" y="1619"/>
                      <a:chExt cx="93" cy="95"/>
                    </a:xfrm>
                  </p:grpSpPr>
                  <p:sp>
                    <p:nvSpPr>
                      <p:cNvPr id="35870" name="Freeform 30"/>
                      <p:cNvSpPr>
                        <a:spLocks/>
                      </p:cNvSpPr>
                      <p:nvPr/>
                    </p:nvSpPr>
                    <p:spPr bwMode="auto">
                      <a:xfrm>
                        <a:off x="1173" y="1682"/>
                        <a:ext cx="19" cy="21"/>
                      </a:xfrm>
                      <a:custGeom>
                        <a:avLst/>
                        <a:gdLst>
                          <a:gd name="T0" fmla="*/ 5 w 19"/>
                          <a:gd name="T1" fmla="*/ 20 h 21"/>
                          <a:gd name="T2" fmla="*/ 4 w 19"/>
                          <a:gd name="T3" fmla="*/ 10 h 21"/>
                          <a:gd name="T4" fmla="*/ 7 w 19"/>
                          <a:gd name="T5" fmla="*/ 4 h 21"/>
                          <a:gd name="T6" fmla="*/ 18 w 19"/>
                          <a:gd name="T7" fmla="*/ 0 h 21"/>
                          <a:gd name="T8" fmla="*/ 11 w 19"/>
                          <a:gd name="T9" fmla="*/ 1 h 21"/>
                          <a:gd name="T10" fmla="*/ 3 w 19"/>
                          <a:gd name="T11" fmla="*/ 3 h 21"/>
                          <a:gd name="T12" fmla="*/ 0 w 19"/>
                          <a:gd name="T13" fmla="*/ 8 h 21"/>
                          <a:gd name="T14" fmla="*/ 5 w 19"/>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1">
                            <a:moveTo>
                              <a:pt x="5" y="20"/>
                            </a:moveTo>
                            <a:lnTo>
                              <a:pt x="4" y="10"/>
                            </a:lnTo>
                            <a:lnTo>
                              <a:pt x="7" y="4"/>
                            </a:lnTo>
                            <a:lnTo>
                              <a:pt x="18" y="0"/>
                            </a:lnTo>
                            <a:lnTo>
                              <a:pt x="11" y="1"/>
                            </a:lnTo>
                            <a:lnTo>
                              <a:pt x="3" y="3"/>
                            </a:lnTo>
                            <a:lnTo>
                              <a:pt x="0" y="8"/>
                            </a:lnTo>
                            <a:lnTo>
                              <a:pt x="5" y="20"/>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71" name="Freeform 31"/>
                      <p:cNvSpPr>
                        <a:spLocks/>
                      </p:cNvSpPr>
                      <p:nvPr/>
                    </p:nvSpPr>
                    <p:spPr bwMode="auto">
                      <a:xfrm>
                        <a:off x="1139" y="1650"/>
                        <a:ext cx="30" cy="49"/>
                      </a:xfrm>
                      <a:custGeom>
                        <a:avLst/>
                        <a:gdLst>
                          <a:gd name="T0" fmla="*/ 12 w 30"/>
                          <a:gd name="T1" fmla="*/ 48 h 49"/>
                          <a:gd name="T2" fmla="*/ 6 w 30"/>
                          <a:gd name="T3" fmla="*/ 37 h 49"/>
                          <a:gd name="T4" fmla="*/ 6 w 30"/>
                          <a:gd name="T5" fmla="*/ 23 h 49"/>
                          <a:gd name="T6" fmla="*/ 16 w 30"/>
                          <a:gd name="T7" fmla="*/ 11 h 49"/>
                          <a:gd name="T8" fmla="*/ 29 w 30"/>
                          <a:gd name="T9" fmla="*/ 0 h 49"/>
                          <a:gd name="T10" fmla="*/ 21 w 30"/>
                          <a:gd name="T11" fmla="*/ 6 h 49"/>
                          <a:gd name="T12" fmla="*/ 9 w 30"/>
                          <a:gd name="T13" fmla="*/ 14 h 49"/>
                          <a:gd name="T14" fmla="*/ 0 w 30"/>
                          <a:gd name="T15" fmla="*/ 21 h 49"/>
                          <a:gd name="T16" fmla="*/ 2 w 30"/>
                          <a:gd name="T17" fmla="*/ 27 h 49"/>
                          <a:gd name="T18" fmla="*/ 1 w 30"/>
                          <a:gd name="T19" fmla="*/ 34 h 49"/>
                          <a:gd name="T20" fmla="*/ 1 w 30"/>
                          <a:gd name="T21" fmla="*/ 41 h 49"/>
                          <a:gd name="T22" fmla="*/ 12 w 30"/>
                          <a:gd name="T23"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49">
                            <a:moveTo>
                              <a:pt x="12" y="48"/>
                            </a:moveTo>
                            <a:lnTo>
                              <a:pt x="6" y="37"/>
                            </a:lnTo>
                            <a:lnTo>
                              <a:pt x="6" y="23"/>
                            </a:lnTo>
                            <a:lnTo>
                              <a:pt x="16" y="11"/>
                            </a:lnTo>
                            <a:lnTo>
                              <a:pt x="29" y="0"/>
                            </a:lnTo>
                            <a:lnTo>
                              <a:pt x="21" y="6"/>
                            </a:lnTo>
                            <a:lnTo>
                              <a:pt x="9" y="14"/>
                            </a:lnTo>
                            <a:lnTo>
                              <a:pt x="0" y="21"/>
                            </a:lnTo>
                            <a:lnTo>
                              <a:pt x="2" y="27"/>
                            </a:lnTo>
                            <a:lnTo>
                              <a:pt x="1" y="34"/>
                            </a:lnTo>
                            <a:lnTo>
                              <a:pt x="1" y="41"/>
                            </a:lnTo>
                            <a:lnTo>
                              <a:pt x="12" y="48"/>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72" name="Freeform 32"/>
                      <p:cNvSpPr>
                        <a:spLocks/>
                      </p:cNvSpPr>
                      <p:nvPr/>
                    </p:nvSpPr>
                    <p:spPr bwMode="auto">
                      <a:xfrm>
                        <a:off x="1099" y="1676"/>
                        <a:ext cx="21" cy="38"/>
                      </a:xfrm>
                      <a:custGeom>
                        <a:avLst/>
                        <a:gdLst>
                          <a:gd name="T0" fmla="*/ 9 w 21"/>
                          <a:gd name="T1" fmla="*/ 31 h 38"/>
                          <a:gd name="T2" fmla="*/ 0 w 21"/>
                          <a:gd name="T3" fmla="*/ 19 h 38"/>
                          <a:gd name="T4" fmla="*/ 3 w 21"/>
                          <a:gd name="T5" fmla="*/ 11 h 38"/>
                          <a:gd name="T6" fmla="*/ 11 w 21"/>
                          <a:gd name="T7" fmla="*/ 0 h 38"/>
                          <a:gd name="T8" fmla="*/ 5 w 21"/>
                          <a:gd name="T9" fmla="*/ 20 h 38"/>
                          <a:gd name="T10" fmla="*/ 10 w 21"/>
                          <a:gd name="T11" fmla="*/ 29 h 38"/>
                          <a:gd name="T12" fmla="*/ 20 w 21"/>
                          <a:gd name="T13" fmla="*/ 37 h 38"/>
                          <a:gd name="T14" fmla="*/ 9 w 21"/>
                          <a:gd name="T15" fmla="*/ 31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8">
                            <a:moveTo>
                              <a:pt x="9" y="31"/>
                            </a:moveTo>
                            <a:lnTo>
                              <a:pt x="0" y="19"/>
                            </a:lnTo>
                            <a:lnTo>
                              <a:pt x="3" y="11"/>
                            </a:lnTo>
                            <a:lnTo>
                              <a:pt x="11" y="0"/>
                            </a:lnTo>
                            <a:lnTo>
                              <a:pt x="5" y="20"/>
                            </a:lnTo>
                            <a:lnTo>
                              <a:pt x="10" y="29"/>
                            </a:lnTo>
                            <a:lnTo>
                              <a:pt x="20" y="37"/>
                            </a:lnTo>
                            <a:lnTo>
                              <a:pt x="9" y="31"/>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73" name="Freeform 33"/>
                      <p:cNvSpPr>
                        <a:spLocks/>
                      </p:cNvSpPr>
                      <p:nvPr/>
                    </p:nvSpPr>
                    <p:spPr bwMode="auto">
                      <a:xfrm>
                        <a:off x="1115" y="1619"/>
                        <a:ext cx="29" cy="38"/>
                      </a:xfrm>
                      <a:custGeom>
                        <a:avLst/>
                        <a:gdLst>
                          <a:gd name="T0" fmla="*/ 28 w 29"/>
                          <a:gd name="T1" fmla="*/ 0 h 38"/>
                          <a:gd name="T2" fmla="*/ 15 w 29"/>
                          <a:gd name="T3" fmla="*/ 9 h 38"/>
                          <a:gd name="T4" fmla="*/ 4 w 29"/>
                          <a:gd name="T5" fmla="*/ 18 h 38"/>
                          <a:gd name="T6" fmla="*/ 2 w 29"/>
                          <a:gd name="T7" fmla="*/ 26 h 38"/>
                          <a:gd name="T8" fmla="*/ 0 w 29"/>
                          <a:gd name="T9" fmla="*/ 37 h 38"/>
                          <a:gd name="T10" fmla="*/ 4 w 29"/>
                          <a:gd name="T11" fmla="*/ 28 h 38"/>
                          <a:gd name="T12" fmla="*/ 8 w 29"/>
                          <a:gd name="T13" fmla="*/ 19 h 38"/>
                          <a:gd name="T14" fmla="*/ 20 w 29"/>
                          <a:gd name="T15" fmla="*/ 8 h 38"/>
                          <a:gd name="T16" fmla="*/ 28 w 29"/>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8">
                            <a:moveTo>
                              <a:pt x="28" y="0"/>
                            </a:moveTo>
                            <a:lnTo>
                              <a:pt x="15" y="9"/>
                            </a:lnTo>
                            <a:lnTo>
                              <a:pt x="4" y="18"/>
                            </a:lnTo>
                            <a:lnTo>
                              <a:pt x="2" y="26"/>
                            </a:lnTo>
                            <a:lnTo>
                              <a:pt x="0" y="37"/>
                            </a:lnTo>
                            <a:lnTo>
                              <a:pt x="4" y="28"/>
                            </a:lnTo>
                            <a:lnTo>
                              <a:pt x="8" y="19"/>
                            </a:lnTo>
                            <a:lnTo>
                              <a:pt x="20" y="8"/>
                            </a:lnTo>
                            <a:lnTo>
                              <a:pt x="28" y="0"/>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74" name="Freeform 34"/>
                      <p:cNvSpPr>
                        <a:spLocks/>
                      </p:cNvSpPr>
                      <p:nvPr/>
                    </p:nvSpPr>
                    <p:spPr bwMode="auto">
                      <a:xfrm>
                        <a:off x="1112" y="1690"/>
                        <a:ext cx="17" cy="24"/>
                      </a:xfrm>
                      <a:custGeom>
                        <a:avLst/>
                        <a:gdLst>
                          <a:gd name="T0" fmla="*/ 6 w 17"/>
                          <a:gd name="T1" fmla="*/ 23 h 24"/>
                          <a:gd name="T2" fmla="*/ 2 w 17"/>
                          <a:gd name="T3" fmla="*/ 15 h 24"/>
                          <a:gd name="T4" fmla="*/ 0 w 17"/>
                          <a:gd name="T5" fmla="*/ 11 h 24"/>
                          <a:gd name="T6" fmla="*/ 5 w 17"/>
                          <a:gd name="T7" fmla="*/ 5 h 24"/>
                          <a:gd name="T8" fmla="*/ 15 w 17"/>
                          <a:gd name="T9" fmla="*/ 0 h 24"/>
                          <a:gd name="T10" fmla="*/ 9 w 17"/>
                          <a:gd name="T11" fmla="*/ 6 h 24"/>
                          <a:gd name="T12" fmla="*/ 5 w 17"/>
                          <a:gd name="T13" fmla="*/ 14 h 24"/>
                          <a:gd name="T14" fmla="*/ 11 w 17"/>
                          <a:gd name="T15" fmla="*/ 15 h 24"/>
                          <a:gd name="T16" fmla="*/ 16 w 17"/>
                          <a:gd name="T17" fmla="*/ 10 h 24"/>
                          <a:gd name="T18" fmla="*/ 13 w 17"/>
                          <a:gd name="T19" fmla="*/ 15 h 24"/>
                          <a:gd name="T20" fmla="*/ 6 w 17"/>
                          <a:gd name="T2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4">
                            <a:moveTo>
                              <a:pt x="6" y="23"/>
                            </a:moveTo>
                            <a:lnTo>
                              <a:pt x="2" y="15"/>
                            </a:lnTo>
                            <a:lnTo>
                              <a:pt x="0" y="11"/>
                            </a:lnTo>
                            <a:lnTo>
                              <a:pt x="5" y="5"/>
                            </a:lnTo>
                            <a:lnTo>
                              <a:pt x="15" y="0"/>
                            </a:lnTo>
                            <a:lnTo>
                              <a:pt x="9" y="6"/>
                            </a:lnTo>
                            <a:lnTo>
                              <a:pt x="5" y="14"/>
                            </a:lnTo>
                            <a:lnTo>
                              <a:pt x="11" y="15"/>
                            </a:lnTo>
                            <a:lnTo>
                              <a:pt x="16" y="10"/>
                            </a:lnTo>
                            <a:lnTo>
                              <a:pt x="13" y="15"/>
                            </a:lnTo>
                            <a:lnTo>
                              <a:pt x="6" y="23"/>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nvGrpSpPr>
                  <p:cNvPr id="35883" name="Group 43"/>
                  <p:cNvGrpSpPr>
                    <a:grpSpLocks/>
                  </p:cNvGrpSpPr>
                  <p:nvPr/>
                </p:nvGrpSpPr>
                <p:grpSpPr bwMode="auto">
                  <a:xfrm>
                    <a:off x="1285" y="1736"/>
                    <a:ext cx="131" cy="57"/>
                    <a:chOff x="1285" y="1736"/>
                    <a:chExt cx="131" cy="57"/>
                  </a:xfrm>
                </p:grpSpPr>
                <p:sp>
                  <p:nvSpPr>
                    <p:cNvPr id="35877" name="Freeform 37"/>
                    <p:cNvSpPr>
                      <a:spLocks/>
                    </p:cNvSpPr>
                    <p:nvPr/>
                  </p:nvSpPr>
                  <p:spPr bwMode="auto">
                    <a:xfrm>
                      <a:off x="1285" y="1736"/>
                      <a:ext cx="131" cy="57"/>
                    </a:xfrm>
                    <a:custGeom>
                      <a:avLst/>
                      <a:gdLst>
                        <a:gd name="T0" fmla="*/ 8 w 131"/>
                        <a:gd name="T1" fmla="*/ 14 h 57"/>
                        <a:gd name="T2" fmla="*/ 31 w 131"/>
                        <a:gd name="T3" fmla="*/ 15 h 57"/>
                        <a:gd name="T4" fmla="*/ 48 w 131"/>
                        <a:gd name="T5" fmla="*/ 14 h 57"/>
                        <a:gd name="T6" fmla="*/ 67 w 131"/>
                        <a:gd name="T7" fmla="*/ 7 h 57"/>
                        <a:gd name="T8" fmla="*/ 84 w 131"/>
                        <a:gd name="T9" fmla="*/ 1 h 57"/>
                        <a:gd name="T10" fmla="*/ 99 w 131"/>
                        <a:gd name="T11" fmla="*/ 0 h 57"/>
                        <a:gd name="T12" fmla="*/ 105 w 131"/>
                        <a:gd name="T13" fmla="*/ 5 h 57"/>
                        <a:gd name="T14" fmla="*/ 115 w 131"/>
                        <a:gd name="T15" fmla="*/ 9 h 57"/>
                        <a:gd name="T16" fmla="*/ 127 w 131"/>
                        <a:gd name="T17" fmla="*/ 10 h 57"/>
                        <a:gd name="T18" fmla="*/ 130 w 131"/>
                        <a:gd name="T19" fmla="*/ 15 h 57"/>
                        <a:gd name="T20" fmla="*/ 129 w 131"/>
                        <a:gd name="T21" fmla="*/ 26 h 57"/>
                        <a:gd name="T22" fmla="*/ 126 w 131"/>
                        <a:gd name="T23" fmla="*/ 32 h 57"/>
                        <a:gd name="T24" fmla="*/ 120 w 131"/>
                        <a:gd name="T25" fmla="*/ 38 h 57"/>
                        <a:gd name="T26" fmla="*/ 112 w 131"/>
                        <a:gd name="T27" fmla="*/ 45 h 57"/>
                        <a:gd name="T28" fmla="*/ 108 w 131"/>
                        <a:gd name="T29" fmla="*/ 51 h 57"/>
                        <a:gd name="T30" fmla="*/ 102 w 131"/>
                        <a:gd name="T31" fmla="*/ 56 h 57"/>
                        <a:gd name="T32" fmla="*/ 97 w 131"/>
                        <a:gd name="T33" fmla="*/ 56 h 57"/>
                        <a:gd name="T34" fmla="*/ 89 w 131"/>
                        <a:gd name="T35" fmla="*/ 50 h 57"/>
                        <a:gd name="T36" fmla="*/ 85 w 131"/>
                        <a:gd name="T37" fmla="*/ 53 h 57"/>
                        <a:gd name="T38" fmla="*/ 77 w 131"/>
                        <a:gd name="T39" fmla="*/ 53 h 57"/>
                        <a:gd name="T40" fmla="*/ 72 w 131"/>
                        <a:gd name="T41" fmla="*/ 45 h 57"/>
                        <a:gd name="T42" fmla="*/ 68 w 131"/>
                        <a:gd name="T43" fmla="*/ 46 h 57"/>
                        <a:gd name="T44" fmla="*/ 63 w 131"/>
                        <a:gd name="T45" fmla="*/ 46 h 57"/>
                        <a:gd name="T46" fmla="*/ 60 w 131"/>
                        <a:gd name="T47" fmla="*/ 42 h 57"/>
                        <a:gd name="T48" fmla="*/ 55 w 131"/>
                        <a:gd name="T49" fmla="*/ 45 h 57"/>
                        <a:gd name="T50" fmla="*/ 50 w 131"/>
                        <a:gd name="T51" fmla="*/ 47 h 57"/>
                        <a:gd name="T52" fmla="*/ 43 w 131"/>
                        <a:gd name="T53" fmla="*/ 45 h 57"/>
                        <a:gd name="T54" fmla="*/ 41 w 131"/>
                        <a:gd name="T55" fmla="*/ 40 h 57"/>
                        <a:gd name="T56" fmla="*/ 40 w 131"/>
                        <a:gd name="T57" fmla="*/ 35 h 57"/>
                        <a:gd name="T58" fmla="*/ 30 w 131"/>
                        <a:gd name="T59" fmla="*/ 37 h 57"/>
                        <a:gd name="T60" fmla="*/ 22 w 131"/>
                        <a:gd name="T61" fmla="*/ 38 h 57"/>
                        <a:gd name="T62" fmla="*/ 20 w 131"/>
                        <a:gd name="T63" fmla="*/ 35 h 57"/>
                        <a:gd name="T64" fmla="*/ 13 w 131"/>
                        <a:gd name="T65" fmla="*/ 35 h 57"/>
                        <a:gd name="T66" fmla="*/ 3 w 131"/>
                        <a:gd name="T67" fmla="*/ 29 h 57"/>
                        <a:gd name="T68" fmla="*/ 0 w 131"/>
                        <a:gd name="T69" fmla="*/ 23 h 57"/>
                        <a:gd name="T70" fmla="*/ 2 w 131"/>
                        <a:gd name="T71" fmla="*/ 20 h 57"/>
                        <a:gd name="T72" fmla="*/ 0 w 131"/>
                        <a:gd name="T73" fmla="*/ 14 h 57"/>
                        <a:gd name="T74" fmla="*/ 8 w 131"/>
                        <a:gd name="T75"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57">
                          <a:moveTo>
                            <a:pt x="8" y="14"/>
                          </a:moveTo>
                          <a:lnTo>
                            <a:pt x="31" y="15"/>
                          </a:lnTo>
                          <a:lnTo>
                            <a:pt x="48" y="14"/>
                          </a:lnTo>
                          <a:lnTo>
                            <a:pt x="67" y="7"/>
                          </a:lnTo>
                          <a:lnTo>
                            <a:pt x="84" y="1"/>
                          </a:lnTo>
                          <a:lnTo>
                            <a:pt x="99" y="0"/>
                          </a:lnTo>
                          <a:lnTo>
                            <a:pt x="105" y="5"/>
                          </a:lnTo>
                          <a:lnTo>
                            <a:pt x="115" y="9"/>
                          </a:lnTo>
                          <a:lnTo>
                            <a:pt x="127" y="10"/>
                          </a:lnTo>
                          <a:lnTo>
                            <a:pt x="130" y="15"/>
                          </a:lnTo>
                          <a:lnTo>
                            <a:pt x="129" y="26"/>
                          </a:lnTo>
                          <a:lnTo>
                            <a:pt x="126" y="32"/>
                          </a:lnTo>
                          <a:lnTo>
                            <a:pt x="120" y="38"/>
                          </a:lnTo>
                          <a:lnTo>
                            <a:pt x="112" y="45"/>
                          </a:lnTo>
                          <a:lnTo>
                            <a:pt x="108" y="51"/>
                          </a:lnTo>
                          <a:lnTo>
                            <a:pt x="102" y="56"/>
                          </a:lnTo>
                          <a:lnTo>
                            <a:pt x="97" y="56"/>
                          </a:lnTo>
                          <a:lnTo>
                            <a:pt x="89" y="50"/>
                          </a:lnTo>
                          <a:lnTo>
                            <a:pt x="85" y="53"/>
                          </a:lnTo>
                          <a:lnTo>
                            <a:pt x="77" y="53"/>
                          </a:lnTo>
                          <a:lnTo>
                            <a:pt x="72" y="45"/>
                          </a:lnTo>
                          <a:lnTo>
                            <a:pt x="68" y="46"/>
                          </a:lnTo>
                          <a:lnTo>
                            <a:pt x="63" y="46"/>
                          </a:lnTo>
                          <a:lnTo>
                            <a:pt x="60" y="42"/>
                          </a:lnTo>
                          <a:lnTo>
                            <a:pt x="55" y="45"/>
                          </a:lnTo>
                          <a:lnTo>
                            <a:pt x="50" y="47"/>
                          </a:lnTo>
                          <a:lnTo>
                            <a:pt x="43" y="45"/>
                          </a:lnTo>
                          <a:lnTo>
                            <a:pt x="41" y="40"/>
                          </a:lnTo>
                          <a:lnTo>
                            <a:pt x="40" y="35"/>
                          </a:lnTo>
                          <a:lnTo>
                            <a:pt x="30" y="37"/>
                          </a:lnTo>
                          <a:lnTo>
                            <a:pt x="22" y="38"/>
                          </a:lnTo>
                          <a:lnTo>
                            <a:pt x="20" y="35"/>
                          </a:lnTo>
                          <a:lnTo>
                            <a:pt x="13" y="35"/>
                          </a:lnTo>
                          <a:lnTo>
                            <a:pt x="3" y="29"/>
                          </a:lnTo>
                          <a:lnTo>
                            <a:pt x="0" y="23"/>
                          </a:lnTo>
                          <a:lnTo>
                            <a:pt x="2" y="20"/>
                          </a:lnTo>
                          <a:lnTo>
                            <a:pt x="0" y="14"/>
                          </a:lnTo>
                          <a:lnTo>
                            <a:pt x="8" y="14"/>
                          </a:lnTo>
                        </a:path>
                      </a:pathLst>
                    </a:custGeom>
                    <a:solidFill>
                      <a:srgbClr val="C0804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5882" name="Group 42"/>
                    <p:cNvGrpSpPr>
                      <a:grpSpLocks/>
                    </p:cNvGrpSpPr>
                    <p:nvPr/>
                  </p:nvGrpSpPr>
                  <p:grpSpPr bwMode="auto">
                    <a:xfrm>
                      <a:off x="1304" y="1745"/>
                      <a:ext cx="99" cy="44"/>
                      <a:chOff x="1304" y="1745"/>
                      <a:chExt cx="99" cy="44"/>
                    </a:xfrm>
                  </p:grpSpPr>
                  <p:sp>
                    <p:nvSpPr>
                      <p:cNvPr id="35878" name="Freeform 38"/>
                      <p:cNvSpPr>
                        <a:spLocks/>
                      </p:cNvSpPr>
                      <p:nvPr/>
                    </p:nvSpPr>
                    <p:spPr bwMode="auto">
                      <a:xfrm>
                        <a:off x="1304" y="1759"/>
                        <a:ext cx="32" cy="14"/>
                      </a:xfrm>
                      <a:custGeom>
                        <a:avLst/>
                        <a:gdLst>
                          <a:gd name="T0" fmla="*/ 0 w 32"/>
                          <a:gd name="T1" fmla="*/ 13 h 14"/>
                          <a:gd name="T2" fmla="*/ 16 w 32"/>
                          <a:gd name="T3" fmla="*/ 9 h 14"/>
                          <a:gd name="T4" fmla="*/ 31 w 32"/>
                          <a:gd name="T5" fmla="*/ 0 h 14"/>
                          <a:gd name="T6" fmla="*/ 25 w 32"/>
                          <a:gd name="T7" fmla="*/ 7 h 14"/>
                          <a:gd name="T8" fmla="*/ 18 w 32"/>
                          <a:gd name="T9" fmla="*/ 11 h 14"/>
                          <a:gd name="T10" fmla="*/ 0 w 32"/>
                          <a:gd name="T11" fmla="*/ 13 h 14"/>
                        </a:gdLst>
                        <a:ahLst/>
                        <a:cxnLst>
                          <a:cxn ang="0">
                            <a:pos x="T0" y="T1"/>
                          </a:cxn>
                          <a:cxn ang="0">
                            <a:pos x="T2" y="T3"/>
                          </a:cxn>
                          <a:cxn ang="0">
                            <a:pos x="T4" y="T5"/>
                          </a:cxn>
                          <a:cxn ang="0">
                            <a:pos x="T6" y="T7"/>
                          </a:cxn>
                          <a:cxn ang="0">
                            <a:pos x="T8" y="T9"/>
                          </a:cxn>
                          <a:cxn ang="0">
                            <a:pos x="T10" y="T11"/>
                          </a:cxn>
                        </a:cxnLst>
                        <a:rect l="0" t="0" r="r" b="b"/>
                        <a:pathLst>
                          <a:path w="32" h="14">
                            <a:moveTo>
                              <a:pt x="0" y="13"/>
                            </a:moveTo>
                            <a:lnTo>
                              <a:pt x="16" y="9"/>
                            </a:lnTo>
                            <a:lnTo>
                              <a:pt x="31" y="0"/>
                            </a:lnTo>
                            <a:lnTo>
                              <a:pt x="25" y="7"/>
                            </a:lnTo>
                            <a:lnTo>
                              <a:pt x="18" y="11"/>
                            </a:lnTo>
                            <a:lnTo>
                              <a:pt x="0" y="13"/>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79" name="Freeform 39"/>
                      <p:cNvSpPr>
                        <a:spLocks/>
                      </p:cNvSpPr>
                      <p:nvPr/>
                    </p:nvSpPr>
                    <p:spPr bwMode="auto">
                      <a:xfrm>
                        <a:off x="1344" y="1745"/>
                        <a:ext cx="26" cy="36"/>
                      </a:xfrm>
                      <a:custGeom>
                        <a:avLst/>
                        <a:gdLst>
                          <a:gd name="T0" fmla="*/ 0 w 26"/>
                          <a:gd name="T1" fmla="*/ 35 h 36"/>
                          <a:gd name="T2" fmla="*/ 8 w 26"/>
                          <a:gd name="T3" fmla="*/ 23 h 36"/>
                          <a:gd name="T4" fmla="*/ 25 w 26"/>
                          <a:gd name="T5" fmla="*/ 0 h 36"/>
                          <a:gd name="T6" fmla="*/ 20 w 26"/>
                          <a:gd name="T7" fmla="*/ 14 h 36"/>
                          <a:gd name="T8" fmla="*/ 17 w 26"/>
                          <a:gd name="T9" fmla="*/ 24 h 36"/>
                          <a:gd name="T10" fmla="*/ 0 w 26"/>
                          <a:gd name="T11" fmla="*/ 35 h 36"/>
                        </a:gdLst>
                        <a:ahLst/>
                        <a:cxnLst>
                          <a:cxn ang="0">
                            <a:pos x="T0" y="T1"/>
                          </a:cxn>
                          <a:cxn ang="0">
                            <a:pos x="T2" y="T3"/>
                          </a:cxn>
                          <a:cxn ang="0">
                            <a:pos x="T4" y="T5"/>
                          </a:cxn>
                          <a:cxn ang="0">
                            <a:pos x="T6" y="T7"/>
                          </a:cxn>
                          <a:cxn ang="0">
                            <a:pos x="T8" y="T9"/>
                          </a:cxn>
                          <a:cxn ang="0">
                            <a:pos x="T10" y="T11"/>
                          </a:cxn>
                        </a:cxnLst>
                        <a:rect l="0" t="0" r="r" b="b"/>
                        <a:pathLst>
                          <a:path w="26" h="36">
                            <a:moveTo>
                              <a:pt x="0" y="35"/>
                            </a:moveTo>
                            <a:lnTo>
                              <a:pt x="8" y="23"/>
                            </a:lnTo>
                            <a:lnTo>
                              <a:pt x="25" y="0"/>
                            </a:lnTo>
                            <a:lnTo>
                              <a:pt x="20" y="14"/>
                            </a:lnTo>
                            <a:lnTo>
                              <a:pt x="17" y="24"/>
                            </a:lnTo>
                            <a:lnTo>
                              <a:pt x="0" y="35"/>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80" name="Freeform 40"/>
                      <p:cNvSpPr>
                        <a:spLocks/>
                      </p:cNvSpPr>
                      <p:nvPr/>
                    </p:nvSpPr>
                    <p:spPr bwMode="auto">
                      <a:xfrm>
                        <a:off x="1373" y="1747"/>
                        <a:ext cx="19" cy="42"/>
                      </a:xfrm>
                      <a:custGeom>
                        <a:avLst/>
                        <a:gdLst>
                          <a:gd name="T0" fmla="*/ 0 w 19"/>
                          <a:gd name="T1" fmla="*/ 41 h 42"/>
                          <a:gd name="T2" fmla="*/ 13 w 19"/>
                          <a:gd name="T3" fmla="*/ 32 h 42"/>
                          <a:gd name="T4" fmla="*/ 13 w 19"/>
                          <a:gd name="T5" fmla="*/ 13 h 42"/>
                          <a:gd name="T6" fmla="*/ 4 w 19"/>
                          <a:gd name="T7" fmla="*/ 0 h 42"/>
                          <a:gd name="T8" fmla="*/ 14 w 19"/>
                          <a:gd name="T9" fmla="*/ 13 h 42"/>
                          <a:gd name="T10" fmla="*/ 18 w 19"/>
                          <a:gd name="T11" fmla="*/ 25 h 42"/>
                          <a:gd name="T12" fmla="*/ 17 w 19"/>
                          <a:gd name="T13" fmla="*/ 36 h 42"/>
                          <a:gd name="T14" fmla="*/ 0 w 19"/>
                          <a:gd name="T15" fmla="*/ 4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2">
                            <a:moveTo>
                              <a:pt x="0" y="41"/>
                            </a:moveTo>
                            <a:lnTo>
                              <a:pt x="13" y="32"/>
                            </a:lnTo>
                            <a:lnTo>
                              <a:pt x="13" y="13"/>
                            </a:lnTo>
                            <a:lnTo>
                              <a:pt x="4" y="0"/>
                            </a:lnTo>
                            <a:lnTo>
                              <a:pt x="14" y="13"/>
                            </a:lnTo>
                            <a:lnTo>
                              <a:pt x="18" y="25"/>
                            </a:lnTo>
                            <a:lnTo>
                              <a:pt x="17" y="36"/>
                            </a:lnTo>
                            <a:lnTo>
                              <a:pt x="0" y="41"/>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81" name="Freeform 41"/>
                      <p:cNvSpPr>
                        <a:spLocks/>
                      </p:cNvSpPr>
                      <p:nvPr/>
                    </p:nvSpPr>
                    <p:spPr bwMode="auto">
                      <a:xfrm>
                        <a:off x="1397" y="1760"/>
                        <a:ext cx="6" cy="17"/>
                      </a:xfrm>
                      <a:custGeom>
                        <a:avLst/>
                        <a:gdLst>
                          <a:gd name="T0" fmla="*/ 0 w 6"/>
                          <a:gd name="T1" fmla="*/ 0 h 17"/>
                          <a:gd name="T2" fmla="*/ 5 w 6"/>
                          <a:gd name="T3" fmla="*/ 11 h 17"/>
                          <a:gd name="T4" fmla="*/ 3 w 6"/>
                          <a:gd name="T5" fmla="*/ 16 h 17"/>
                        </a:gdLst>
                        <a:ahLst/>
                        <a:cxnLst>
                          <a:cxn ang="0">
                            <a:pos x="T0" y="T1"/>
                          </a:cxn>
                          <a:cxn ang="0">
                            <a:pos x="T2" y="T3"/>
                          </a:cxn>
                          <a:cxn ang="0">
                            <a:pos x="T4" y="T5"/>
                          </a:cxn>
                        </a:cxnLst>
                        <a:rect l="0" t="0" r="r" b="b"/>
                        <a:pathLst>
                          <a:path w="6" h="17">
                            <a:moveTo>
                              <a:pt x="0" y="0"/>
                            </a:moveTo>
                            <a:lnTo>
                              <a:pt x="5" y="11"/>
                            </a:lnTo>
                            <a:lnTo>
                              <a:pt x="3" y="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grpSp>
              <p:nvGrpSpPr>
                <p:cNvPr id="35892" name="Group 52"/>
                <p:cNvGrpSpPr>
                  <a:grpSpLocks/>
                </p:cNvGrpSpPr>
                <p:nvPr/>
              </p:nvGrpSpPr>
              <p:grpSpPr bwMode="auto">
                <a:xfrm>
                  <a:off x="1323" y="1640"/>
                  <a:ext cx="156" cy="119"/>
                  <a:chOff x="1323" y="1640"/>
                  <a:chExt cx="156" cy="119"/>
                </a:xfrm>
              </p:grpSpPr>
              <p:sp>
                <p:nvSpPr>
                  <p:cNvPr id="35885" name="Freeform 45"/>
                  <p:cNvSpPr>
                    <a:spLocks/>
                  </p:cNvSpPr>
                  <p:nvPr/>
                </p:nvSpPr>
                <p:spPr bwMode="auto">
                  <a:xfrm>
                    <a:off x="1391" y="1683"/>
                    <a:ext cx="75" cy="61"/>
                  </a:xfrm>
                  <a:custGeom>
                    <a:avLst/>
                    <a:gdLst>
                      <a:gd name="T0" fmla="*/ 5 w 75"/>
                      <a:gd name="T1" fmla="*/ 24 h 61"/>
                      <a:gd name="T2" fmla="*/ 14 w 75"/>
                      <a:gd name="T3" fmla="*/ 12 h 61"/>
                      <a:gd name="T4" fmla="*/ 19 w 75"/>
                      <a:gd name="T5" fmla="*/ 8 h 61"/>
                      <a:gd name="T6" fmla="*/ 31 w 75"/>
                      <a:gd name="T7" fmla="*/ 3 h 61"/>
                      <a:gd name="T8" fmla="*/ 44 w 75"/>
                      <a:gd name="T9" fmla="*/ 0 h 61"/>
                      <a:gd name="T10" fmla="*/ 56 w 75"/>
                      <a:gd name="T11" fmla="*/ 0 h 61"/>
                      <a:gd name="T12" fmla="*/ 63 w 75"/>
                      <a:gd name="T13" fmla="*/ 2 h 61"/>
                      <a:gd name="T14" fmla="*/ 70 w 75"/>
                      <a:gd name="T15" fmla="*/ 9 h 61"/>
                      <a:gd name="T16" fmla="*/ 74 w 75"/>
                      <a:gd name="T17" fmla="*/ 19 h 61"/>
                      <a:gd name="T18" fmla="*/ 73 w 75"/>
                      <a:gd name="T19" fmla="*/ 30 h 61"/>
                      <a:gd name="T20" fmla="*/ 66 w 75"/>
                      <a:gd name="T21" fmla="*/ 39 h 61"/>
                      <a:gd name="T22" fmla="*/ 61 w 75"/>
                      <a:gd name="T23" fmla="*/ 47 h 61"/>
                      <a:gd name="T24" fmla="*/ 48 w 75"/>
                      <a:gd name="T25" fmla="*/ 54 h 61"/>
                      <a:gd name="T26" fmla="*/ 31 w 75"/>
                      <a:gd name="T27" fmla="*/ 57 h 61"/>
                      <a:gd name="T28" fmla="*/ 16 w 75"/>
                      <a:gd name="T29" fmla="*/ 60 h 61"/>
                      <a:gd name="T30" fmla="*/ 6 w 75"/>
                      <a:gd name="T31" fmla="*/ 57 h 61"/>
                      <a:gd name="T32" fmla="*/ 1 w 75"/>
                      <a:gd name="T33" fmla="*/ 51 h 61"/>
                      <a:gd name="T34" fmla="*/ 0 w 75"/>
                      <a:gd name="T35" fmla="*/ 41 h 61"/>
                      <a:gd name="T36" fmla="*/ 5 w 75"/>
                      <a:gd name="T37"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61">
                        <a:moveTo>
                          <a:pt x="5" y="24"/>
                        </a:moveTo>
                        <a:lnTo>
                          <a:pt x="14" y="12"/>
                        </a:lnTo>
                        <a:lnTo>
                          <a:pt x="19" y="8"/>
                        </a:lnTo>
                        <a:lnTo>
                          <a:pt x="31" y="3"/>
                        </a:lnTo>
                        <a:lnTo>
                          <a:pt x="44" y="0"/>
                        </a:lnTo>
                        <a:lnTo>
                          <a:pt x="56" y="0"/>
                        </a:lnTo>
                        <a:lnTo>
                          <a:pt x="63" y="2"/>
                        </a:lnTo>
                        <a:lnTo>
                          <a:pt x="70" y="9"/>
                        </a:lnTo>
                        <a:lnTo>
                          <a:pt x="74" y="19"/>
                        </a:lnTo>
                        <a:lnTo>
                          <a:pt x="73" y="30"/>
                        </a:lnTo>
                        <a:lnTo>
                          <a:pt x="66" y="39"/>
                        </a:lnTo>
                        <a:lnTo>
                          <a:pt x="61" y="47"/>
                        </a:lnTo>
                        <a:lnTo>
                          <a:pt x="48" y="54"/>
                        </a:lnTo>
                        <a:lnTo>
                          <a:pt x="31" y="57"/>
                        </a:lnTo>
                        <a:lnTo>
                          <a:pt x="16" y="60"/>
                        </a:lnTo>
                        <a:lnTo>
                          <a:pt x="6" y="57"/>
                        </a:lnTo>
                        <a:lnTo>
                          <a:pt x="1" y="51"/>
                        </a:lnTo>
                        <a:lnTo>
                          <a:pt x="0" y="41"/>
                        </a:lnTo>
                        <a:lnTo>
                          <a:pt x="5" y="24"/>
                        </a:lnTo>
                      </a:path>
                    </a:pathLst>
                  </a:custGeom>
                  <a:solidFill>
                    <a:srgbClr val="F0F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86" name="Freeform 46"/>
                  <p:cNvSpPr>
                    <a:spLocks/>
                  </p:cNvSpPr>
                  <p:nvPr/>
                </p:nvSpPr>
                <p:spPr bwMode="auto">
                  <a:xfrm>
                    <a:off x="1423" y="1664"/>
                    <a:ext cx="56" cy="38"/>
                  </a:xfrm>
                  <a:custGeom>
                    <a:avLst/>
                    <a:gdLst>
                      <a:gd name="T0" fmla="*/ 7 w 56"/>
                      <a:gd name="T1" fmla="*/ 0 h 38"/>
                      <a:gd name="T2" fmla="*/ 53 w 56"/>
                      <a:gd name="T3" fmla="*/ 22 h 38"/>
                      <a:gd name="T4" fmla="*/ 55 w 56"/>
                      <a:gd name="T5" fmla="*/ 25 h 38"/>
                      <a:gd name="T6" fmla="*/ 55 w 56"/>
                      <a:gd name="T7" fmla="*/ 29 h 38"/>
                      <a:gd name="T8" fmla="*/ 54 w 56"/>
                      <a:gd name="T9" fmla="*/ 33 h 38"/>
                      <a:gd name="T10" fmla="*/ 53 w 56"/>
                      <a:gd name="T11" fmla="*/ 36 h 38"/>
                      <a:gd name="T12" fmla="*/ 51 w 56"/>
                      <a:gd name="T13" fmla="*/ 37 h 38"/>
                      <a:gd name="T14" fmla="*/ 46 w 56"/>
                      <a:gd name="T15" fmla="*/ 37 h 38"/>
                      <a:gd name="T16" fmla="*/ 4 w 56"/>
                      <a:gd name="T17" fmla="*/ 16 h 38"/>
                      <a:gd name="T18" fmla="*/ 1 w 56"/>
                      <a:gd name="T19" fmla="*/ 13 h 38"/>
                      <a:gd name="T20" fmla="*/ 0 w 56"/>
                      <a:gd name="T21" fmla="*/ 9 h 38"/>
                      <a:gd name="T22" fmla="*/ 1 w 56"/>
                      <a:gd name="T23" fmla="*/ 5 h 38"/>
                      <a:gd name="T24" fmla="*/ 3 w 56"/>
                      <a:gd name="T25" fmla="*/ 2 h 38"/>
                      <a:gd name="T26" fmla="*/ 5 w 56"/>
                      <a:gd name="T27" fmla="*/ 0 h 38"/>
                      <a:gd name="T28" fmla="*/ 7 w 56"/>
                      <a:gd name="T2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38">
                        <a:moveTo>
                          <a:pt x="7" y="0"/>
                        </a:moveTo>
                        <a:lnTo>
                          <a:pt x="53" y="22"/>
                        </a:lnTo>
                        <a:lnTo>
                          <a:pt x="55" y="25"/>
                        </a:lnTo>
                        <a:lnTo>
                          <a:pt x="55" y="29"/>
                        </a:lnTo>
                        <a:lnTo>
                          <a:pt x="54" y="33"/>
                        </a:lnTo>
                        <a:lnTo>
                          <a:pt x="53" y="36"/>
                        </a:lnTo>
                        <a:lnTo>
                          <a:pt x="51" y="37"/>
                        </a:lnTo>
                        <a:lnTo>
                          <a:pt x="46" y="37"/>
                        </a:lnTo>
                        <a:lnTo>
                          <a:pt x="4" y="16"/>
                        </a:lnTo>
                        <a:lnTo>
                          <a:pt x="1" y="13"/>
                        </a:lnTo>
                        <a:lnTo>
                          <a:pt x="0" y="9"/>
                        </a:lnTo>
                        <a:lnTo>
                          <a:pt x="1" y="5"/>
                        </a:lnTo>
                        <a:lnTo>
                          <a:pt x="3" y="2"/>
                        </a:lnTo>
                        <a:lnTo>
                          <a:pt x="5" y="0"/>
                        </a:lnTo>
                        <a:lnTo>
                          <a:pt x="7" y="0"/>
                        </a:lnTo>
                      </a:path>
                    </a:pathLst>
                  </a:custGeom>
                  <a:solidFill>
                    <a:srgbClr val="C0804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87" name="Freeform 47"/>
                  <p:cNvSpPr>
                    <a:spLocks/>
                  </p:cNvSpPr>
                  <p:nvPr/>
                </p:nvSpPr>
                <p:spPr bwMode="auto">
                  <a:xfrm>
                    <a:off x="1373" y="1666"/>
                    <a:ext cx="101" cy="93"/>
                  </a:xfrm>
                  <a:custGeom>
                    <a:avLst/>
                    <a:gdLst>
                      <a:gd name="T0" fmla="*/ 31 w 101"/>
                      <a:gd name="T1" fmla="*/ 0 h 93"/>
                      <a:gd name="T2" fmla="*/ 60 w 101"/>
                      <a:gd name="T3" fmla="*/ 21 h 93"/>
                      <a:gd name="T4" fmla="*/ 72 w 101"/>
                      <a:gd name="T5" fmla="*/ 31 h 93"/>
                      <a:gd name="T6" fmla="*/ 84 w 101"/>
                      <a:gd name="T7" fmla="*/ 42 h 93"/>
                      <a:gd name="T8" fmla="*/ 92 w 101"/>
                      <a:gd name="T9" fmla="*/ 51 h 93"/>
                      <a:gd name="T10" fmla="*/ 98 w 101"/>
                      <a:gd name="T11" fmla="*/ 60 h 93"/>
                      <a:gd name="T12" fmla="*/ 100 w 101"/>
                      <a:gd name="T13" fmla="*/ 70 h 93"/>
                      <a:gd name="T14" fmla="*/ 99 w 101"/>
                      <a:gd name="T15" fmla="*/ 81 h 93"/>
                      <a:gd name="T16" fmla="*/ 93 w 101"/>
                      <a:gd name="T17" fmla="*/ 87 h 93"/>
                      <a:gd name="T18" fmla="*/ 84 w 101"/>
                      <a:gd name="T19" fmla="*/ 92 h 93"/>
                      <a:gd name="T20" fmla="*/ 62 w 101"/>
                      <a:gd name="T21" fmla="*/ 92 h 93"/>
                      <a:gd name="T22" fmla="*/ 47 w 101"/>
                      <a:gd name="T23" fmla="*/ 90 h 93"/>
                      <a:gd name="T24" fmla="*/ 23 w 101"/>
                      <a:gd name="T25" fmla="*/ 84 h 93"/>
                      <a:gd name="T26" fmla="*/ 19 w 101"/>
                      <a:gd name="T27" fmla="*/ 78 h 93"/>
                      <a:gd name="T28" fmla="*/ 12 w 101"/>
                      <a:gd name="T29" fmla="*/ 70 h 93"/>
                      <a:gd name="T30" fmla="*/ 0 w 101"/>
                      <a:gd name="T31" fmla="*/ 66 h 93"/>
                      <a:gd name="T32" fmla="*/ 10 w 101"/>
                      <a:gd name="T33" fmla="*/ 52 h 93"/>
                      <a:gd name="T34" fmla="*/ 10 w 101"/>
                      <a:gd name="T35" fmla="*/ 21 h 93"/>
                      <a:gd name="T36" fmla="*/ 31 w 101"/>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93">
                        <a:moveTo>
                          <a:pt x="31" y="0"/>
                        </a:moveTo>
                        <a:lnTo>
                          <a:pt x="60" y="21"/>
                        </a:lnTo>
                        <a:lnTo>
                          <a:pt x="72" y="31"/>
                        </a:lnTo>
                        <a:lnTo>
                          <a:pt x="84" y="42"/>
                        </a:lnTo>
                        <a:lnTo>
                          <a:pt x="92" y="51"/>
                        </a:lnTo>
                        <a:lnTo>
                          <a:pt x="98" y="60"/>
                        </a:lnTo>
                        <a:lnTo>
                          <a:pt x="100" y="70"/>
                        </a:lnTo>
                        <a:lnTo>
                          <a:pt x="99" y="81"/>
                        </a:lnTo>
                        <a:lnTo>
                          <a:pt x="93" y="87"/>
                        </a:lnTo>
                        <a:lnTo>
                          <a:pt x="84" y="92"/>
                        </a:lnTo>
                        <a:lnTo>
                          <a:pt x="62" y="92"/>
                        </a:lnTo>
                        <a:lnTo>
                          <a:pt x="47" y="90"/>
                        </a:lnTo>
                        <a:lnTo>
                          <a:pt x="23" y="84"/>
                        </a:lnTo>
                        <a:lnTo>
                          <a:pt x="19" y="78"/>
                        </a:lnTo>
                        <a:lnTo>
                          <a:pt x="12" y="70"/>
                        </a:lnTo>
                        <a:lnTo>
                          <a:pt x="0" y="66"/>
                        </a:lnTo>
                        <a:lnTo>
                          <a:pt x="10" y="52"/>
                        </a:lnTo>
                        <a:lnTo>
                          <a:pt x="10" y="21"/>
                        </a:lnTo>
                        <a:lnTo>
                          <a:pt x="31" y="0"/>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5891" name="Group 51"/>
                  <p:cNvGrpSpPr>
                    <a:grpSpLocks/>
                  </p:cNvGrpSpPr>
                  <p:nvPr/>
                </p:nvGrpSpPr>
                <p:grpSpPr bwMode="auto">
                  <a:xfrm>
                    <a:off x="1323" y="1640"/>
                    <a:ext cx="95" cy="81"/>
                    <a:chOff x="1323" y="1640"/>
                    <a:chExt cx="95" cy="81"/>
                  </a:xfrm>
                </p:grpSpPr>
                <p:sp>
                  <p:nvSpPr>
                    <p:cNvPr id="35888" name="Freeform 48"/>
                    <p:cNvSpPr>
                      <a:spLocks/>
                    </p:cNvSpPr>
                    <p:nvPr/>
                  </p:nvSpPr>
                  <p:spPr bwMode="auto">
                    <a:xfrm>
                      <a:off x="1323" y="1659"/>
                      <a:ext cx="75" cy="62"/>
                    </a:xfrm>
                    <a:custGeom>
                      <a:avLst/>
                      <a:gdLst>
                        <a:gd name="T0" fmla="*/ 5 w 75"/>
                        <a:gd name="T1" fmla="*/ 25 h 62"/>
                        <a:gd name="T2" fmla="*/ 14 w 75"/>
                        <a:gd name="T3" fmla="*/ 13 h 62"/>
                        <a:gd name="T4" fmla="*/ 19 w 75"/>
                        <a:gd name="T5" fmla="*/ 8 h 62"/>
                        <a:gd name="T6" fmla="*/ 31 w 75"/>
                        <a:gd name="T7" fmla="*/ 2 h 62"/>
                        <a:gd name="T8" fmla="*/ 45 w 75"/>
                        <a:gd name="T9" fmla="*/ 0 h 62"/>
                        <a:gd name="T10" fmla="*/ 56 w 75"/>
                        <a:gd name="T11" fmla="*/ 0 h 62"/>
                        <a:gd name="T12" fmla="*/ 64 w 75"/>
                        <a:gd name="T13" fmla="*/ 2 h 62"/>
                        <a:gd name="T14" fmla="*/ 71 w 75"/>
                        <a:gd name="T15" fmla="*/ 9 h 62"/>
                        <a:gd name="T16" fmla="*/ 74 w 75"/>
                        <a:gd name="T17" fmla="*/ 20 h 62"/>
                        <a:gd name="T18" fmla="*/ 73 w 75"/>
                        <a:gd name="T19" fmla="*/ 31 h 62"/>
                        <a:gd name="T20" fmla="*/ 67 w 75"/>
                        <a:gd name="T21" fmla="*/ 41 h 62"/>
                        <a:gd name="T22" fmla="*/ 61 w 75"/>
                        <a:gd name="T23" fmla="*/ 47 h 62"/>
                        <a:gd name="T24" fmla="*/ 48 w 75"/>
                        <a:gd name="T25" fmla="*/ 54 h 62"/>
                        <a:gd name="T26" fmla="*/ 31 w 75"/>
                        <a:gd name="T27" fmla="*/ 58 h 62"/>
                        <a:gd name="T28" fmla="*/ 17 w 75"/>
                        <a:gd name="T29" fmla="*/ 61 h 62"/>
                        <a:gd name="T30" fmla="*/ 7 w 75"/>
                        <a:gd name="T31" fmla="*/ 58 h 62"/>
                        <a:gd name="T32" fmla="*/ 2 w 75"/>
                        <a:gd name="T33" fmla="*/ 52 h 62"/>
                        <a:gd name="T34" fmla="*/ 0 w 75"/>
                        <a:gd name="T35" fmla="*/ 42 h 62"/>
                        <a:gd name="T36" fmla="*/ 5 w 75"/>
                        <a:gd name="T37" fmla="*/ 2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62">
                          <a:moveTo>
                            <a:pt x="5" y="25"/>
                          </a:moveTo>
                          <a:lnTo>
                            <a:pt x="14" y="13"/>
                          </a:lnTo>
                          <a:lnTo>
                            <a:pt x="19" y="8"/>
                          </a:lnTo>
                          <a:lnTo>
                            <a:pt x="31" y="2"/>
                          </a:lnTo>
                          <a:lnTo>
                            <a:pt x="45" y="0"/>
                          </a:lnTo>
                          <a:lnTo>
                            <a:pt x="56" y="0"/>
                          </a:lnTo>
                          <a:lnTo>
                            <a:pt x="64" y="2"/>
                          </a:lnTo>
                          <a:lnTo>
                            <a:pt x="71" y="9"/>
                          </a:lnTo>
                          <a:lnTo>
                            <a:pt x="74" y="20"/>
                          </a:lnTo>
                          <a:lnTo>
                            <a:pt x="73" y="31"/>
                          </a:lnTo>
                          <a:lnTo>
                            <a:pt x="67" y="41"/>
                          </a:lnTo>
                          <a:lnTo>
                            <a:pt x="61" y="47"/>
                          </a:lnTo>
                          <a:lnTo>
                            <a:pt x="48" y="54"/>
                          </a:lnTo>
                          <a:lnTo>
                            <a:pt x="31" y="58"/>
                          </a:lnTo>
                          <a:lnTo>
                            <a:pt x="17" y="61"/>
                          </a:lnTo>
                          <a:lnTo>
                            <a:pt x="7" y="58"/>
                          </a:lnTo>
                          <a:lnTo>
                            <a:pt x="2" y="52"/>
                          </a:lnTo>
                          <a:lnTo>
                            <a:pt x="0" y="42"/>
                          </a:lnTo>
                          <a:lnTo>
                            <a:pt x="5" y="25"/>
                          </a:lnTo>
                        </a:path>
                      </a:pathLst>
                    </a:custGeom>
                    <a:solidFill>
                      <a:srgbClr val="F0F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89" name="Oval 49"/>
                    <p:cNvSpPr>
                      <a:spLocks noChangeArrowheads="1"/>
                    </p:cNvSpPr>
                    <p:nvPr/>
                  </p:nvSpPr>
                  <p:spPr bwMode="auto">
                    <a:xfrm>
                      <a:off x="1334" y="1705"/>
                      <a:ext cx="12" cy="10"/>
                    </a:xfrm>
                    <a:prstGeom prst="ellipse">
                      <a:avLst/>
                    </a:prstGeom>
                    <a:solidFill>
                      <a:srgbClr val="0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5890" name="Freeform 50"/>
                    <p:cNvSpPr>
                      <a:spLocks/>
                    </p:cNvSpPr>
                    <p:nvPr/>
                  </p:nvSpPr>
                  <p:spPr bwMode="auto">
                    <a:xfrm>
                      <a:off x="1340" y="1640"/>
                      <a:ext cx="78" cy="41"/>
                    </a:xfrm>
                    <a:custGeom>
                      <a:avLst/>
                      <a:gdLst>
                        <a:gd name="T0" fmla="*/ 11 w 78"/>
                        <a:gd name="T1" fmla="*/ 0 h 41"/>
                        <a:gd name="T2" fmla="*/ 74 w 78"/>
                        <a:gd name="T3" fmla="*/ 24 h 41"/>
                        <a:gd name="T4" fmla="*/ 76 w 78"/>
                        <a:gd name="T5" fmla="*/ 27 h 41"/>
                        <a:gd name="T6" fmla="*/ 77 w 78"/>
                        <a:gd name="T7" fmla="*/ 32 h 41"/>
                        <a:gd name="T8" fmla="*/ 76 w 78"/>
                        <a:gd name="T9" fmla="*/ 35 h 41"/>
                        <a:gd name="T10" fmla="*/ 74 w 78"/>
                        <a:gd name="T11" fmla="*/ 38 h 41"/>
                        <a:gd name="T12" fmla="*/ 70 w 78"/>
                        <a:gd name="T13" fmla="*/ 40 h 41"/>
                        <a:gd name="T14" fmla="*/ 65 w 78"/>
                        <a:gd name="T15" fmla="*/ 40 h 41"/>
                        <a:gd name="T16" fmla="*/ 6 w 78"/>
                        <a:gd name="T17" fmla="*/ 17 h 41"/>
                        <a:gd name="T18" fmla="*/ 1 w 78"/>
                        <a:gd name="T19" fmla="*/ 14 h 41"/>
                        <a:gd name="T20" fmla="*/ 0 w 78"/>
                        <a:gd name="T21" fmla="*/ 10 h 41"/>
                        <a:gd name="T22" fmla="*/ 1 w 78"/>
                        <a:gd name="T23" fmla="*/ 5 h 41"/>
                        <a:gd name="T24" fmla="*/ 3 w 78"/>
                        <a:gd name="T25" fmla="*/ 3 h 41"/>
                        <a:gd name="T26" fmla="*/ 7 w 78"/>
                        <a:gd name="T27" fmla="*/ 1 h 41"/>
                        <a:gd name="T28" fmla="*/ 11 w 78"/>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41">
                          <a:moveTo>
                            <a:pt x="11" y="0"/>
                          </a:moveTo>
                          <a:lnTo>
                            <a:pt x="74" y="24"/>
                          </a:lnTo>
                          <a:lnTo>
                            <a:pt x="76" y="27"/>
                          </a:lnTo>
                          <a:lnTo>
                            <a:pt x="77" y="32"/>
                          </a:lnTo>
                          <a:lnTo>
                            <a:pt x="76" y="35"/>
                          </a:lnTo>
                          <a:lnTo>
                            <a:pt x="74" y="38"/>
                          </a:lnTo>
                          <a:lnTo>
                            <a:pt x="70" y="40"/>
                          </a:lnTo>
                          <a:lnTo>
                            <a:pt x="65" y="40"/>
                          </a:lnTo>
                          <a:lnTo>
                            <a:pt x="6" y="17"/>
                          </a:lnTo>
                          <a:lnTo>
                            <a:pt x="1" y="14"/>
                          </a:lnTo>
                          <a:lnTo>
                            <a:pt x="0" y="10"/>
                          </a:lnTo>
                          <a:lnTo>
                            <a:pt x="1" y="5"/>
                          </a:lnTo>
                          <a:lnTo>
                            <a:pt x="3" y="3"/>
                          </a:lnTo>
                          <a:lnTo>
                            <a:pt x="7" y="1"/>
                          </a:lnTo>
                          <a:lnTo>
                            <a:pt x="11" y="0"/>
                          </a:lnTo>
                        </a:path>
                      </a:pathLst>
                    </a:custGeom>
                    <a:solidFill>
                      <a:srgbClr val="C0804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nvGrpSpPr>
                <p:cNvPr id="35895" name="Group 55"/>
                <p:cNvGrpSpPr>
                  <a:grpSpLocks/>
                </p:cNvGrpSpPr>
                <p:nvPr/>
              </p:nvGrpSpPr>
              <p:grpSpPr bwMode="auto">
                <a:xfrm>
                  <a:off x="1126" y="1699"/>
                  <a:ext cx="72" cy="75"/>
                  <a:chOff x="1126" y="1699"/>
                  <a:chExt cx="72" cy="75"/>
                </a:xfrm>
              </p:grpSpPr>
              <p:sp>
                <p:nvSpPr>
                  <p:cNvPr id="35893" name="Freeform 53"/>
                  <p:cNvSpPr>
                    <a:spLocks/>
                  </p:cNvSpPr>
                  <p:nvPr/>
                </p:nvSpPr>
                <p:spPr bwMode="auto">
                  <a:xfrm>
                    <a:off x="1126" y="1699"/>
                    <a:ext cx="67" cy="75"/>
                  </a:xfrm>
                  <a:custGeom>
                    <a:avLst/>
                    <a:gdLst>
                      <a:gd name="T0" fmla="*/ 54 w 67"/>
                      <a:gd name="T1" fmla="*/ 12 h 75"/>
                      <a:gd name="T2" fmla="*/ 43 w 67"/>
                      <a:gd name="T3" fmla="*/ 2 h 75"/>
                      <a:gd name="T4" fmla="*/ 36 w 67"/>
                      <a:gd name="T5" fmla="*/ 0 h 75"/>
                      <a:gd name="T6" fmla="*/ 23 w 67"/>
                      <a:gd name="T7" fmla="*/ 0 h 75"/>
                      <a:gd name="T8" fmla="*/ 12 w 67"/>
                      <a:gd name="T9" fmla="*/ 5 h 75"/>
                      <a:gd name="T10" fmla="*/ 6 w 67"/>
                      <a:gd name="T11" fmla="*/ 12 h 75"/>
                      <a:gd name="T12" fmla="*/ 2 w 67"/>
                      <a:gd name="T13" fmla="*/ 19 h 75"/>
                      <a:gd name="T14" fmla="*/ 0 w 67"/>
                      <a:gd name="T15" fmla="*/ 27 h 75"/>
                      <a:gd name="T16" fmla="*/ 0 w 67"/>
                      <a:gd name="T17" fmla="*/ 37 h 75"/>
                      <a:gd name="T18" fmla="*/ 4 w 67"/>
                      <a:gd name="T19" fmla="*/ 48 h 75"/>
                      <a:gd name="T20" fmla="*/ 11 w 67"/>
                      <a:gd name="T21" fmla="*/ 56 h 75"/>
                      <a:gd name="T22" fmla="*/ 19 w 67"/>
                      <a:gd name="T23" fmla="*/ 61 h 75"/>
                      <a:gd name="T24" fmla="*/ 29 w 67"/>
                      <a:gd name="T25" fmla="*/ 64 h 75"/>
                      <a:gd name="T26" fmla="*/ 35 w 67"/>
                      <a:gd name="T27" fmla="*/ 71 h 75"/>
                      <a:gd name="T28" fmla="*/ 40 w 67"/>
                      <a:gd name="T29" fmla="*/ 73 h 75"/>
                      <a:gd name="T30" fmla="*/ 46 w 67"/>
                      <a:gd name="T31" fmla="*/ 74 h 75"/>
                      <a:gd name="T32" fmla="*/ 53 w 67"/>
                      <a:gd name="T33" fmla="*/ 72 h 75"/>
                      <a:gd name="T34" fmla="*/ 61 w 67"/>
                      <a:gd name="T35" fmla="*/ 68 h 75"/>
                      <a:gd name="T36" fmla="*/ 64 w 67"/>
                      <a:gd name="T37" fmla="*/ 62 h 75"/>
                      <a:gd name="T38" fmla="*/ 66 w 67"/>
                      <a:gd name="T39" fmla="*/ 53 h 75"/>
                      <a:gd name="T40" fmla="*/ 62 w 67"/>
                      <a:gd name="T41" fmla="*/ 44 h 75"/>
                      <a:gd name="T42" fmla="*/ 62 w 67"/>
                      <a:gd name="T43" fmla="*/ 35 h 75"/>
                      <a:gd name="T44" fmla="*/ 59 w 67"/>
                      <a:gd name="T45" fmla="*/ 22 h 75"/>
                      <a:gd name="T46" fmla="*/ 54 w 67"/>
                      <a:gd name="T4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75">
                        <a:moveTo>
                          <a:pt x="54" y="12"/>
                        </a:moveTo>
                        <a:lnTo>
                          <a:pt x="43" y="2"/>
                        </a:lnTo>
                        <a:lnTo>
                          <a:pt x="36" y="0"/>
                        </a:lnTo>
                        <a:lnTo>
                          <a:pt x="23" y="0"/>
                        </a:lnTo>
                        <a:lnTo>
                          <a:pt x="12" y="5"/>
                        </a:lnTo>
                        <a:lnTo>
                          <a:pt x="6" y="12"/>
                        </a:lnTo>
                        <a:lnTo>
                          <a:pt x="2" y="19"/>
                        </a:lnTo>
                        <a:lnTo>
                          <a:pt x="0" y="27"/>
                        </a:lnTo>
                        <a:lnTo>
                          <a:pt x="0" y="37"/>
                        </a:lnTo>
                        <a:lnTo>
                          <a:pt x="4" y="48"/>
                        </a:lnTo>
                        <a:lnTo>
                          <a:pt x="11" y="56"/>
                        </a:lnTo>
                        <a:lnTo>
                          <a:pt x="19" y="61"/>
                        </a:lnTo>
                        <a:lnTo>
                          <a:pt x="29" y="64"/>
                        </a:lnTo>
                        <a:lnTo>
                          <a:pt x="35" y="71"/>
                        </a:lnTo>
                        <a:lnTo>
                          <a:pt x="40" y="73"/>
                        </a:lnTo>
                        <a:lnTo>
                          <a:pt x="46" y="74"/>
                        </a:lnTo>
                        <a:lnTo>
                          <a:pt x="53" y="72"/>
                        </a:lnTo>
                        <a:lnTo>
                          <a:pt x="61" y="68"/>
                        </a:lnTo>
                        <a:lnTo>
                          <a:pt x="64" y="62"/>
                        </a:lnTo>
                        <a:lnTo>
                          <a:pt x="66" y="53"/>
                        </a:lnTo>
                        <a:lnTo>
                          <a:pt x="62" y="44"/>
                        </a:lnTo>
                        <a:lnTo>
                          <a:pt x="62" y="35"/>
                        </a:lnTo>
                        <a:lnTo>
                          <a:pt x="59" y="22"/>
                        </a:lnTo>
                        <a:lnTo>
                          <a:pt x="54" y="12"/>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94" name="Freeform 54"/>
                  <p:cNvSpPr>
                    <a:spLocks/>
                  </p:cNvSpPr>
                  <p:nvPr/>
                </p:nvSpPr>
                <p:spPr bwMode="auto">
                  <a:xfrm>
                    <a:off x="1133" y="1703"/>
                    <a:ext cx="65" cy="70"/>
                  </a:xfrm>
                  <a:custGeom>
                    <a:avLst/>
                    <a:gdLst>
                      <a:gd name="T0" fmla="*/ 52 w 65"/>
                      <a:gd name="T1" fmla="*/ 10 h 70"/>
                      <a:gd name="T2" fmla="*/ 42 w 65"/>
                      <a:gd name="T3" fmla="*/ 2 h 70"/>
                      <a:gd name="T4" fmla="*/ 35 w 65"/>
                      <a:gd name="T5" fmla="*/ 0 h 70"/>
                      <a:gd name="T6" fmla="*/ 22 w 65"/>
                      <a:gd name="T7" fmla="*/ 0 h 70"/>
                      <a:gd name="T8" fmla="*/ 12 w 65"/>
                      <a:gd name="T9" fmla="*/ 4 h 70"/>
                      <a:gd name="T10" fmla="*/ 6 w 65"/>
                      <a:gd name="T11" fmla="*/ 10 h 70"/>
                      <a:gd name="T12" fmla="*/ 2 w 65"/>
                      <a:gd name="T13" fmla="*/ 18 h 70"/>
                      <a:gd name="T14" fmla="*/ 0 w 65"/>
                      <a:gd name="T15" fmla="*/ 25 h 70"/>
                      <a:gd name="T16" fmla="*/ 0 w 65"/>
                      <a:gd name="T17" fmla="*/ 34 h 70"/>
                      <a:gd name="T18" fmla="*/ 4 w 65"/>
                      <a:gd name="T19" fmla="*/ 44 h 70"/>
                      <a:gd name="T20" fmla="*/ 11 w 65"/>
                      <a:gd name="T21" fmla="*/ 52 h 70"/>
                      <a:gd name="T22" fmla="*/ 19 w 65"/>
                      <a:gd name="T23" fmla="*/ 57 h 70"/>
                      <a:gd name="T24" fmla="*/ 28 w 65"/>
                      <a:gd name="T25" fmla="*/ 60 h 70"/>
                      <a:gd name="T26" fmla="*/ 33 w 65"/>
                      <a:gd name="T27" fmla="*/ 66 h 70"/>
                      <a:gd name="T28" fmla="*/ 38 w 65"/>
                      <a:gd name="T29" fmla="*/ 68 h 70"/>
                      <a:gd name="T30" fmla="*/ 44 w 65"/>
                      <a:gd name="T31" fmla="*/ 69 h 70"/>
                      <a:gd name="T32" fmla="*/ 52 w 65"/>
                      <a:gd name="T33" fmla="*/ 67 h 70"/>
                      <a:gd name="T34" fmla="*/ 59 w 65"/>
                      <a:gd name="T35" fmla="*/ 64 h 70"/>
                      <a:gd name="T36" fmla="*/ 62 w 65"/>
                      <a:gd name="T37" fmla="*/ 58 h 70"/>
                      <a:gd name="T38" fmla="*/ 64 w 65"/>
                      <a:gd name="T39" fmla="*/ 49 h 70"/>
                      <a:gd name="T40" fmla="*/ 60 w 65"/>
                      <a:gd name="T41" fmla="*/ 41 h 70"/>
                      <a:gd name="T42" fmla="*/ 60 w 65"/>
                      <a:gd name="T43" fmla="*/ 32 h 70"/>
                      <a:gd name="T44" fmla="*/ 57 w 65"/>
                      <a:gd name="T45" fmla="*/ 21 h 70"/>
                      <a:gd name="T46" fmla="*/ 52 w 65"/>
                      <a:gd name="T47" fmla="*/ 1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0">
                        <a:moveTo>
                          <a:pt x="52" y="10"/>
                        </a:moveTo>
                        <a:lnTo>
                          <a:pt x="42" y="2"/>
                        </a:lnTo>
                        <a:lnTo>
                          <a:pt x="35" y="0"/>
                        </a:lnTo>
                        <a:lnTo>
                          <a:pt x="22" y="0"/>
                        </a:lnTo>
                        <a:lnTo>
                          <a:pt x="12" y="4"/>
                        </a:lnTo>
                        <a:lnTo>
                          <a:pt x="6" y="10"/>
                        </a:lnTo>
                        <a:lnTo>
                          <a:pt x="2" y="18"/>
                        </a:lnTo>
                        <a:lnTo>
                          <a:pt x="0" y="25"/>
                        </a:lnTo>
                        <a:lnTo>
                          <a:pt x="0" y="34"/>
                        </a:lnTo>
                        <a:lnTo>
                          <a:pt x="4" y="44"/>
                        </a:lnTo>
                        <a:lnTo>
                          <a:pt x="11" y="52"/>
                        </a:lnTo>
                        <a:lnTo>
                          <a:pt x="19" y="57"/>
                        </a:lnTo>
                        <a:lnTo>
                          <a:pt x="28" y="60"/>
                        </a:lnTo>
                        <a:lnTo>
                          <a:pt x="33" y="66"/>
                        </a:lnTo>
                        <a:lnTo>
                          <a:pt x="38" y="68"/>
                        </a:lnTo>
                        <a:lnTo>
                          <a:pt x="44" y="69"/>
                        </a:lnTo>
                        <a:lnTo>
                          <a:pt x="52" y="67"/>
                        </a:lnTo>
                        <a:lnTo>
                          <a:pt x="59" y="64"/>
                        </a:lnTo>
                        <a:lnTo>
                          <a:pt x="62" y="58"/>
                        </a:lnTo>
                        <a:lnTo>
                          <a:pt x="64" y="49"/>
                        </a:lnTo>
                        <a:lnTo>
                          <a:pt x="60" y="41"/>
                        </a:lnTo>
                        <a:lnTo>
                          <a:pt x="60" y="32"/>
                        </a:lnTo>
                        <a:lnTo>
                          <a:pt x="57" y="21"/>
                        </a:lnTo>
                        <a:lnTo>
                          <a:pt x="52" y="10"/>
                        </a:lnTo>
                      </a:path>
                    </a:pathLst>
                  </a:custGeom>
                  <a:solidFill>
                    <a:srgbClr val="E0A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nvGrpSpPr>
              <p:cNvPr id="35916" name="Group 76"/>
              <p:cNvGrpSpPr>
                <a:grpSpLocks/>
              </p:cNvGrpSpPr>
              <p:nvPr/>
            </p:nvGrpSpPr>
            <p:grpSpPr bwMode="auto">
              <a:xfrm>
                <a:off x="1008" y="1771"/>
                <a:ext cx="485" cy="378"/>
                <a:chOff x="1008" y="1771"/>
                <a:chExt cx="485" cy="378"/>
              </a:xfrm>
            </p:grpSpPr>
            <p:sp>
              <p:nvSpPr>
                <p:cNvPr id="35897" name="Freeform 57"/>
                <p:cNvSpPr>
                  <a:spLocks/>
                </p:cNvSpPr>
                <p:nvPr/>
              </p:nvSpPr>
              <p:spPr bwMode="auto">
                <a:xfrm>
                  <a:off x="1008" y="1771"/>
                  <a:ext cx="391" cy="343"/>
                </a:xfrm>
                <a:custGeom>
                  <a:avLst/>
                  <a:gdLst>
                    <a:gd name="T0" fmla="*/ 106 w 391"/>
                    <a:gd name="T1" fmla="*/ 0 h 343"/>
                    <a:gd name="T2" fmla="*/ 131 w 391"/>
                    <a:gd name="T3" fmla="*/ 15 h 343"/>
                    <a:gd name="T4" fmla="*/ 156 w 391"/>
                    <a:gd name="T5" fmla="*/ 29 h 343"/>
                    <a:gd name="T6" fmla="*/ 178 w 391"/>
                    <a:gd name="T7" fmla="*/ 39 h 343"/>
                    <a:gd name="T8" fmla="*/ 253 w 391"/>
                    <a:gd name="T9" fmla="*/ 66 h 343"/>
                    <a:gd name="T10" fmla="*/ 265 w 391"/>
                    <a:gd name="T11" fmla="*/ 108 h 343"/>
                    <a:gd name="T12" fmla="*/ 274 w 391"/>
                    <a:gd name="T13" fmla="*/ 130 h 343"/>
                    <a:gd name="T14" fmla="*/ 282 w 391"/>
                    <a:gd name="T15" fmla="*/ 146 h 343"/>
                    <a:gd name="T16" fmla="*/ 289 w 391"/>
                    <a:gd name="T17" fmla="*/ 163 h 343"/>
                    <a:gd name="T18" fmla="*/ 293 w 391"/>
                    <a:gd name="T19" fmla="*/ 179 h 343"/>
                    <a:gd name="T20" fmla="*/ 292 w 391"/>
                    <a:gd name="T21" fmla="*/ 189 h 343"/>
                    <a:gd name="T22" fmla="*/ 289 w 391"/>
                    <a:gd name="T23" fmla="*/ 202 h 343"/>
                    <a:gd name="T24" fmla="*/ 291 w 391"/>
                    <a:gd name="T25" fmla="*/ 216 h 343"/>
                    <a:gd name="T26" fmla="*/ 297 w 391"/>
                    <a:gd name="T27" fmla="*/ 231 h 343"/>
                    <a:gd name="T28" fmla="*/ 313 w 391"/>
                    <a:gd name="T29" fmla="*/ 237 h 343"/>
                    <a:gd name="T30" fmla="*/ 337 w 391"/>
                    <a:gd name="T31" fmla="*/ 242 h 343"/>
                    <a:gd name="T32" fmla="*/ 353 w 391"/>
                    <a:gd name="T33" fmla="*/ 247 h 343"/>
                    <a:gd name="T34" fmla="*/ 370 w 391"/>
                    <a:gd name="T35" fmla="*/ 258 h 343"/>
                    <a:gd name="T36" fmla="*/ 380 w 391"/>
                    <a:gd name="T37" fmla="*/ 270 h 343"/>
                    <a:gd name="T38" fmla="*/ 387 w 391"/>
                    <a:gd name="T39" fmla="*/ 285 h 343"/>
                    <a:gd name="T40" fmla="*/ 390 w 391"/>
                    <a:gd name="T41" fmla="*/ 303 h 343"/>
                    <a:gd name="T42" fmla="*/ 386 w 391"/>
                    <a:gd name="T43" fmla="*/ 329 h 343"/>
                    <a:gd name="T44" fmla="*/ 93 w 391"/>
                    <a:gd name="T45" fmla="*/ 342 h 343"/>
                    <a:gd name="T46" fmla="*/ 39 w 391"/>
                    <a:gd name="T47" fmla="*/ 341 h 343"/>
                    <a:gd name="T48" fmla="*/ 28 w 391"/>
                    <a:gd name="T49" fmla="*/ 329 h 343"/>
                    <a:gd name="T50" fmla="*/ 18 w 391"/>
                    <a:gd name="T51" fmla="*/ 310 h 343"/>
                    <a:gd name="T52" fmla="*/ 10 w 391"/>
                    <a:gd name="T53" fmla="*/ 288 h 343"/>
                    <a:gd name="T54" fmla="*/ 5 w 391"/>
                    <a:gd name="T55" fmla="*/ 270 h 343"/>
                    <a:gd name="T56" fmla="*/ 1 w 391"/>
                    <a:gd name="T57" fmla="*/ 250 h 343"/>
                    <a:gd name="T58" fmla="*/ 0 w 391"/>
                    <a:gd name="T59" fmla="*/ 232 h 343"/>
                    <a:gd name="T60" fmla="*/ 4 w 391"/>
                    <a:gd name="T61" fmla="*/ 203 h 343"/>
                    <a:gd name="T62" fmla="*/ 10 w 391"/>
                    <a:gd name="T63" fmla="*/ 179 h 343"/>
                    <a:gd name="T64" fmla="*/ 19 w 391"/>
                    <a:gd name="T65" fmla="*/ 153 h 343"/>
                    <a:gd name="T66" fmla="*/ 30 w 391"/>
                    <a:gd name="T67" fmla="*/ 128 h 343"/>
                    <a:gd name="T68" fmla="*/ 41 w 391"/>
                    <a:gd name="T69" fmla="*/ 107 h 343"/>
                    <a:gd name="T70" fmla="*/ 57 w 391"/>
                    <a:gd name="T71" fmla="*/ 85 h 343"/>
                    <a:gd name="T72" fmla="*/ 77 w 391"/>
                    <a:gd name="T73" fmla="*/ 66 h 343"/>
                    <a:gd name="T74" fmla="*/ 95 w 391"/>
                    <a:gd name="T75" fmla="*/ 50 h 343"/>
                    <a:gd name="T76" fmla="*/ 108 w 391"/>
                    <a:gd name="T77" fmla="*/ 42 h 343"/>
                    <a:gd name="T78" fmla="*/ 78 w 391"/>
                    <a:gd name="T79" fmla="*/ 29 h 343"/>
                    <a:gd name="T80" fmla="*/ 106 w 391"/>
                    <a:gd name="T8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1" h="343">
                      <a:moveTo>
                        <a:pt x="106" y="0"/>
                      </a:moveTo>
                      <a:lnTo>
                        <a:pt x="131" y="15"/>
                      </a:lnTo>
                      <a:lnTo>
                        <a:pt x="156" y="29"/>
                      </a:lnTo>
                      <a:lnTo>
                        <a:pt x="178" y="39"/>
                      </a:lnTo>
                      <a:lnTo>
                        <a:pt x="253" y="66"/>
                      </a:lnTo>
                      <a:lnTo>
                        <a:pt x="265" y="108"/>
                      </a:lnTo>
                      <a:lnTo>
                        <a:pt x="274" y="130"/>
                      </a:lnTo>
                      <a:lnTo>
                        <a:pt x="282" y="146"/>
                      </a:lnTo>
                      <a:lnTo>
                        <a:pt x="289" y="163"/>
                      </a:lnTo>
                      <a:lnTo>
                        <a:pt x="293" y="179"/>
                      </a:lnTo>
                      <a:lnTo>
                        <a:pt x="292" y="189"/>
                      </a:lnTo>
                      <a:lnTo>
                        <a:pt x="289" y="202"/>
                      </a:lnTo>
                      <a:lnTo>
                        <a:pt x="291" y="216"/>
                      </a:lnTo>
                      <a:lnTo>
                        <a:pt x="297" y="231"/>
                      </a:lnTo>
                      <a:lnTo>
                        <a:pt x="313" y="237"/>
                      </a:lnTo>
                      <a:lnTo>
                        <a:pt x="337" y="242"/>
                      </a:lnTo>
                      <a:lnTo>
                        <a:pt x="353" y="247"/>
                      </a:lnTo>
                      <a:lnTo>
                        <a:pt x="370" y="258"/>
                      </a:lnTo>
                      <a:lnTo>
                        <a:pt x="380" y="270"/>
                      </a:lnTo>
                      <a:lnTo>
                        <a:pt x="387" y="285"/>
                      </a:lnTo>
                      <a:lnTo>
                        <a:pt x="390" y="303"/>
                      </a:lnTo>
                      <a:lnTo>
                        <a:pt x="386" y="329"/>
                      </a:lnTo>
                      <a:lnTo>
                        <a:pt x="93" y="342"/>
                      </a:lnTo>
                      <a:lnTo>
                        <a:pt x="39" y="341"/>
                      </a:lnTo>
                      <a:lnTo>
                        <a:pt x="28" y="329"/>
                      </a:lnTo>
                      <a:lnTo>
                        <a:pt x="18" y="310"/>
                      </a:lnTo>
                      <a:lnTo>
                        <a:pt x="10" y="288"/>
                      </a:lnTo>
                      <a:lnTo>
                        <a:pt x="5" y="270"/>
                      </a:lnTo>
                      <a:lnTo>
                        <a:pt x="1" y="250"/>
                      </a:lnTo>
                      <a:lnTo>
                        <a:pt x="0" y="232"/>
                      </a:lnTo>
                      <a:lnTo>
                        <a:pt x="4" y="203"/>
                      </a:lnTo>
                      <a:lnTo>
                        <a:pt x="10" y="179"/>
                      </a:lnTo>
                      <a:lnTo>
                        <a:pt x="19" y="153"/>
                      </a:lnTo>
                      <a:lnTo>
                        <a:pt x="30" y="128"/>
                      </a:lnTo>
                      <a:lnTo>
                        <a:pt x="41" y="107"/>
                      </a:lnTo>
                      <a:lnTo>
                        <a:pt x="57" y="85"/>
                      </a:lnTo>
                      <a:lnTo>
                        <a:pt x="77" y="66"/>
                      </a:lnTo>
                      <a:lnTo>
                        <a:pt x="95" y="50"/>
                      </a:lnTo>
                      <a:lnTo>
                        <a:pt x="108" y="42"/>
                      </a:lnTo>
                      <a:lnTo>
                        <a:pt x="78" y="29"/>
                      </a:lnTo>
                      <a:lnTo>
                        <a:pt x="106" y="0"/>
                      </a:lnTo>
                    </a:path>
                  </a:pathLst>
                </a:custGeom>
                <a:solidFill>
                  <a:srgbClr val="FF6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98" name="Freeform 58"/>
                <p:cNvSpPr>
                  <a:spLocks/>
                </p:cNvSpPr>
                <p:nvPr/>
              </p:nvSpPr>
              <p:spPr bwMode="auto">
                <a:xfrm>
                  <a:off x="1268" y="1952"/>
                  <a:ext cx="110" cy="126"/>
                </a:xfrm>
                <a:custGeom>
                  <a:avLst/>
                  <a:gdLst>
                    <a:gd name="T0" fmla="*/ 0 w 110"/>
                    <a:gd name="T1" fmla="*/ 0 h 126"/>
                    <a:gd name="T2" fmla="*/ 4 w 110"/>
                    <a:gd name="T3" fmla="*/ 23 h 126"/>
                    <a:gd name="T4" fmla="*/ 8 w 110"/>
                    <a:gd name="T5" fmla="*/ 42 h 126"/>
                    <a:gd name="T6" fmla="*/ 17 w 110"/>
                    <a:gd name="T7" fmla="*/ 57 h 126"/>
                    <a:gd name="T8" fmla="*/ 24 w 110"/>
                    <a:gd name="T9" fmla="*/ 65 h 126"/>
                    <a:gd name="T10" fmla="*/ 37 w 110"/>
                    <a:gd name="T11" fmla="*/ 72 h 126"/>
                    <a:gd name="T12" fmla="*/ 62 w 110"/>
                    <a:gd name="T13" fmla="*/ 80 h 126"/>
                    <a:gd name="T14" fmla="*/ 82 w 110"/>
                    <a:gd name="T15" fmla="*/ 87 h 126"/>
                    <a:gd name="T16" fmla="*/ 92 w 110"/>
                    <a:gd name="T17" fmla="*/ 91 h 126"/>
                    <a:gd name="T18" fmla="*/ 101 w 110"/>
                    <a:gd name="T19" fmla="*/ 100 h 126"/>
                    <a:gd name="T20" fmla="*/ 106 w 110"/>
                    <a:gd name="T21" fmla="*/ 111 h 126"/>
                    <a:gd name="T22" fmla="*/ 109 w 110"/>
                    <a:gd name="T23"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26">
                      <a:moveTo>
                        <a:pt x="0" y="0"/>
                      </a:moveTo>
                      <a:lnTo>
                        <a:pt x="4" y="23"/>
                      </a:lnTo>
                      <a:lnTo>
                        <a:pt x="8" y="42"/>
                      </a:lnTo>
                      <a:lnTo>
                        <a:pt x="17" y="57"/>
                      </a:lnTo>
                      <a:lnTo>
                        <a:pt x="24" y="65"/>
                      </a:lnTo>
                      <a:lnTo>
                        <a:pt x="37" y="72"/>
                      </a:lnTo>
                      <a:lnTo>
                        <a:pt x="62" y="80"/>
                      </a:lnTo>
                      <a:lnTo>
                        <a:pt x="82" y="87"/>
                      </a:lnTo>
                      <a:lnTo>
                        <a:pt x="92" y="91"/>
                      </a:lnTo>
                      <a:lnTo>
                        <a:pt x="101" y="100"/>
                      </a:lnTo>
                      <a:lnTo>
                        <a:pt x="106" y="111"/>
                      </a:lnTo>
                      <a:lnTo>
                        <a:pt x="109" y="12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899" name="Freeform 59"/>
                <p:cNvSpPr>
                  <a:spLocks/>
                </p:cNvSpPr>
                <p:nvPr/>
              </p:nvSpPr>
              <p:spPr bwMode="auto">
                <a:xfrm>
                  <a:off x="1113" y="1815"/>
                  <a:ext cx="161" cy="139"/>
                </a:xfrm>
                <a:custGeom>
                  <a:avLst/>
                  <a:gdLst>
                    <a:gd name="T0" fmla="*/ 0 w 161"/>
                    <a:gd name="T1" fmla="*/ 2 h 139"/>
                    <a:gd name="T2" fmla="*/ 5 w 161"/>
                    <a:gd name="T3" fmla="*/ 0 h 139"/>
                    <a:gd name="T4" fmla="*/ 22 w 161"/>
                    <a:gd name="T5" fmla="*/ 11 h 139"/>
                    <a:gd name="T6" fmla="*/ 43 w 161"/>
                    <a:gd name="T7" fmla="*/ 22 h 139"/>
                    <a:gd name="T8" fmla="*/ 61 w 161"/>
                    <a:gd name="T9" fmla="*/ 29 h 139"/>
                    <a:gd name="T10" fmla="*/ 80 w 161"/>
                    <a:gd name="T11" fmla="*/ 38 h 139"/>
                    <a:gd name="T12" fmla="*/ 105 w 161"/>
                    <a:gd name="T13" fmla="*/ 50 h 139"/>
                    <a:gd name="T14" fmla="*/ 121 w 161"/>
                    <a:gd name="T15" fmla="*/ 71 h 139"/>
                    <a:gd name="T16" fmla="*/ 133 w 161"/>
                    <a:gd name="T17" fmla="*/ 110 h 139"/>
                    <a:gd name="T18" fmla="*/ 144 w 161"/>
                    <a:gd name="T19" fmla="*/ 78 h 139"/>
                    <a:gd name="T20" fmla="*/ 153 w 161"/>
                    <a:gd name="T21" fmla="*/ 58 h 139"/>
                    <a:gd name="T22" fmla="*/ 152 w 161"/>
                    <a:gd name="T23" fmla="*/ 45 h 139"/>
                    <a:gd name="T24" fmla="*/ 157 w 161"/>
                    <a:gd name="T25" fmla="*/ 64 h 139"/>
                    <a:gd name="T26" fmla="*/ 160 w 161"/>
                    <a:gd name="T27" fmla="*/ 74 h 139"/>
                    <a:gd name="T28" fmla="*/ 155 w 161"/>
                    <a:gd name="T29" fmla="*/ 83 h 139"/>
                    <a:gd name="T30" fmla="*/ 147 w 161"/>
                    <a:gd name="T31" fmla="*/ 100 h 139"/>
                    <a:gd name="T32" fmla="*/ 138 w 161"/>
                    <a:gd name="T33" fmla="*/ 120 h 139"/>
                    <a:gd name="T34" fmla="*/ 131 w 161"/>
                    <a:gd name="T35" fmla="*/ 138 h 139"/>
                    <a:gd name="T36" fmla="*/ 121 w 161"/>
                    <a:gd name="T37" fmla="*/ 107 h 139"/>
                    <a:gd name="T38" fmla="*/ 112 w 161"/>
                    <a:gd name="T39" fmla="*/ 86 h 139"/>
                    <a:gd name="T40" fmla="*/ 107 w 161"/>
                    <a:gd name="T41" fmla="*/ 66 h 139"/>
                    <a:gd name="T42" fmla="*/ 81 w 161"/>
                    <a:gd name="T43" fmla="*/ 45 h 139"/>
                    <a:gd name="T44" fmla="*/ 36 w 161"/>
                    <a:gd name="T45" fmla="*/ 24 h 139"/>
                    <a:gd name="T46" fmla="*/ 0 w 161"/>
                    <a:gd name="T47" fmla="*/ 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1" h="139">
                      <a:moveTo>
                        <a:pt x="0" y="2"/>
                      </a:moveTo>
                      <a:lnTo>
                        <a:pt x="5" y="0"/>
                      </a:lnTo>
                      <a:lnTo>
                        <a:pt x="22" y="11"/>
                      </a:lnTo>
                      <a:lnTo>
                        <a:pt x="43" y="22"/>
                      </a:lnTo>
                      <a:lnTo>
                        <a:pt x="61" y="29"/>
                      </a:lnTo>
                      <a:lnTo>
                        <a:pt x="80" y="38"/>
                      </a:lnTo>
                      <a:lnTo>
                        <a:pt x="105" y="50"/>
                      </a:lnTo>
                      <a:lnTo>
                        <a:pt x="121" y="71"/>
                      </a:lnTo>
                      <a:lnTo>
                        <a:pt x="133" y="110"/>
                      </a:lnTo>
                      <a:lnTo>
                        <a:pt x="144" y="78"/>
                      </a:lnTo>
                      <a:lnTo>
                        <a:pt x="153" y="58"/>
                      </a:lnTo>
                      <a:lnTo>
                        <a:pt x="152" y="45"/>
                      </a:lnTo>
                      <a:lnTo>
                        <a:pt x="157" y="64"/>
                      </a:lnTo>
                      <a:lnTo>
                        <a:pt x="160" y="74"/>
                      </a:lnTo>
                      <a:lnTo>
                        <a:pt x="155" y="83"/>
                      </a:lnTo>
                      <a:lnTo>
                        <a:pt x="147" y="100"/>
                      </a:lnTo>
                      <a:lnTo>
                        <a:pt x="138" y="120"/>
                      </a:lnTo>
                      <a:lnTo>
                        <a:pt x="131" y="138"/>
                      </a:lnTo>
                      <a:lnTo>
                        <a:pt x="121" y="107"/>
                      </a:lnTo>
                      <a:lnTo>
                        <a:pt x="112" y="86"/>
                      </a:lnTo>
                      <a:lnTo>
                        <a:pt x="107" y="66"/>
                      </a:lnTo>
                      <a:lnTo>
                        <a:pt x="81" y="45"/>
                      </a:lnTo>
                      <a:lnTo>
                        <a:pt x="36" y="24"/>
                      </a:lnTo>
                      <a:lnTo>
                        <a:pt x="0" y="2"/>
                      </a:lnTo>
                    </a:path>
                  </a:pathLst>
                </a:custGeom>
                <a:solidFill>
                  <a:srgbClr val="E040A0"/>
                </a:solidFill>
                <a:ln w="12700" cap="rnd" cmpd="sng">
                  <a:solidFill>
                    <a:srgbClr val="E04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0" name="Freeform 60"/>
                <p:cNvSpPr>
                  <a:spLocks/>
                </p:cNvSpPr>
                <p:nvPr/>
              </p:nvSpPr>
              <p:spPr bwMode="auto">
                <a:xfrm>
                  <a:off x="1123" y="1887"/>
                  <a:ext cx="68" cy="117"/>
                </a:xfrm>
                <a:custGeom>
                  <a:avLst/>
                  <a:gdLst>
                    <a:gd name="T0" fmla="*/ 35 w 68"/>
                    <a:gd name="T1" fmla="*/ 93 h 117"/>
                    <a:gd name="T2" fmla="*/ 18 w 68"/>
                    <a:gd name="T3" fmla="*/ 78 h 117"/>
                    <a:gd name="T4" fmla="*/ 12 w 68"/>
                    <a:gd name="T5" fmla="*/ 63 h 117"/>
                    <a:gd name="T6" fmla="*/ 10 w 68"/>
                    <a:gd name="T7" fmla="*/ 48 h 117"/>
                    <a:gd name="T8" fmla="*/ 7 w 68"/>
                    <a:gd name="T9" fmla="*/ 26 h 117"/>
                    <a:gd name="T10" fmla="*/ 17 w 68"/>
                    <a:gd name="T11" fmla="*/ 19 h 117"/>
                    <a:gd name="T12" fmla="*/ 21 w 68"/>
                    <a:gd name="T13" fmla="*/ 35 h 117"/>
                    <a:gd name="T14" fmla="*/ 29 w 68"/>
                    <a:gd name="T15" fmla="*/ 43 h 117"/>
                    <a:gd name="T16" fmla="*/ 32 w 68"/>
                    <a:gd name="T17" fmla="*/ 60 h 117"/>
                    <a:gd name="T18" fmla="*/ 37 w 68"/>
                    <a:gd name="T19" fmla="*/ 73 h 117"/>
                    <a:gd name="T20" fmla="*/ 49 w 68"/>
                    <a:gd name="T21" fmla="*/ 84 h 117"/>
                    <a:gd name="T22" fmla="*/ 58 w 68"/>
                    <a:gd name="T23" fmla="*/ 98 h 117"/>
                    <a:gd name="T24" fmla="*/ 67 w 68"/>
                    <a:gd name="T25" fmla="*/ 116 h 117"/>
                    <a:gd name="T26" fmla="*/ 66 w 68"/>
                    <a:gd name="T27" fmla="*/ 101 h 117"/>
                    <a:gd name="T28" fmla="*/ 64 w 68"/>
                    <a:gd name="T29" fmla="*/ 88 h 117"/>
                    <a:gd name="T30" fmla="*/ 52 w 68"/>
                    <a:gd name="T31" fmla="*/ 78 h 117"/>
                    <a:gd name="T32" fmla="*/ 44 w 68"/>
                    <a:gd name="T33" fmla="*/ 65 h 117"/>
                    <a:gd name="T34" fmla="*/ 38 w 68"/>
                    <a:gd name="T35" fmla="*/ 49 h 117"/>
                    <a:gd name="T36" fmla="*/ 33 w 68"/>
                    <a:gd name="T37" fmla="*/ 36 h 117"/>
                    <a:gd name="T38" fmla="*/ 26 w 68"/>
                    <a:gd name="T39" fmla="*/ 26 h 117"/>
                    <a:gd name="T40" fmla="*/ 24 w 68"/>
                    <a:gd name="T41" fmla="*/ 12 h 117"/>
                    <a:gd name="T42" fmla="*/ 20 w 68"/>
                    <a:gd name="T43" fmla="*/ 5 h 117"/>
                    <a:gd name="T44" fmla="*/ 16 w 68"/>
                    <a:gd name="T45" fmla="*/ 0 h 117"/>
                    <a:gd name="T46" fmla="*/ 7 w 68"/>
                    <a:gd name="T47" fmla="*/ 13 h 117"/>
                    <a:gd name="T48" fmla="*/ 0 w 68"/>
                    <a:gd name="T49" fmla="*/ 31 h 117"/>
                    <a:gd name="T50" fmla="*/ 5 w 68"/>
                    <a:gd name="T51" fmla="*/ 35 h 117"/>
                    <a:gd name="T52" fmla="*/ 5 w 68"/>
                    <a:gd name="T53" fmla="*/ 48 h 117"/>
                    <a:gd name="T54" fmla="*/ 8 w 68"/>
                    <a:gd name="T55" fmla="*/ 66 h 117"/>
                    <a:gd name="T56" fmla="*/ 13 w 68"/>
                    <a:gd name="T57" fmla="*/ 78 h 117"/>
                    <a:gd name="T58" fmla="*/ 21 w 68"/>
                    <a:gd name="T59" fmla="*/ 86 h 117"/>
                    <a:gd name="T60" fmla="*/ 35 w 68"/>
                    <a:gd name="T61" fmla="*/ 9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17">
                      <a:moveTo>
                        <a:pt x="35" y="93"/>
                      </a:moveTo>
                      <a:lnTo>
                        <a:pt x="18" y="78"/>
                      </a:lnTo>
                      <a:lnTo>
                        <a:pt x="12" y="63"/>
                      </a:lnTo>
                      <a:lnTo>
                        <a:pt x="10" y="48"/>
                      </a:lnTo>
                      <a:lnTo>
                        <a:pt x="7" y="26"/>
                      </a:lnTo>
                      <a:lnTo>
                        <a:pt x="17" y="19"/>
                      </a:lnTo>
                      <a:lnTo>
                        <a:pt x="21" y="35"/>
                      </a:lnTo>
                      <a:lnTo>
                        <a:pt x="29" y="43"/>
                      </a:lnTo>
                      <a:lnTo>
                        <a:pt x="32" y="60"/>
                      </a:lnTo>
                      <a:lnTo>
                        <a:pt x="37" y="73"/>
                      </a:lnTo>
                      <a:lnTo>
                        <a:pt x="49" y="84"/>
                      </a:lnTo>
                      <a:lnTo>
                        <a:pt x="58" y="98"/>
                      </a:lnTo>
                      <a:lnTo>
                        <a:pt x="67" y="116"/>
                      </a:lnTo>
                      <a:lnTo>
                        <a:pt x="66" y="101"/>
                      </a:lnTo>
                      <a:lnTo>
                        <a:pt x="64" y="88"/>
                      </a:lnTo>
                      <a:lnTo>
                        <a:pt x="52" y="78"/>
                      </a:lnTo>
                      <a:lnTo>
                        <a:pt x="44" y="65"/>
                      </a:lnTo>
                      <a:lnTo>
                        <a:pt x="38" y="49"/>
                      </a:lnTo>
                      <a:lnTo>
                        <a:pt x="33" y="36"/>
                      </a:lnTo>
                      <a:lnTo>
                        <a:pt x="26" y="26"/>
                      </a:lnTo>
                      <a:lnTo>
                        <a:pt x="24" y="12"/>
                      </a:lnTo>
                      <a:lnTo>
                        <a:pt x="20" y="5"/>
                      </a:lnTo>
                      <a:lnTo>
                        <a:pt x="16" y="0"/>
                      </a:lnTo>
                      <a:lnTo>
                        <a:pt x="7" y="13"/>
                      </a:lnTo>
                      <a:lnTo>
                        <a:pt x="0" y="31"/>
                      </a:lnTo>
                      <a:lnTo>
                        <a:pt x="5" y="35"/>
                      </a:lnTo>
                      <a:lnTo>
                        <a:pt x="5" y="48"/>
                      </a:lnTo>
                      <a:lnTo>
                        <a:pt x="8" y="66"/>
                      </a:lnTo>
                      <a:lnTo>
                        <a:pt x="13" y="78"/>
                      </a:lnTo>
                      <a:lnTo>
                        <a:pt x="21" y="86"/>
                      </a:lnTo>
                      <a:lnTo>
                        <a:pt x="35" y="93"/>
                      </a:lnTo>
                    </a:path>
                  </a:pathLst>
                </a:custGeom>
                <a:solidFill>
                  <a:srgbClr val="E040A0"/>
                </a:solidFill>
                <a:ln w="12700" cap="rnd" cmpd="sng">
                  <a:solidFill>
                    <a:srgbClr val="E04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1" name="Freeform 61"/>
                <p:cNvSpPr>
                  <a:spLocks/>
                </p:cNvSpPr>
                <p:nvPr/>
              </p:nvSpPr>
              <p:spPr bwMode="auto">
                <a:xfrm>
                  <a:off x="1018" y="1952"/>
                  <a:ext cx="39" cy="79"/>
                </a:xfrm>
                <a:custGeom>
                  <a:avLst/>
                  <a:gdLst>
                    <a:gd name="T0" fmla="*/ 38 w 39"/>
                    <a:gd name="T1" fmla="*/ 78 h 79"/>
                    <a:gd name="T2" fmla="*/ 28 w 39"/>
                    <a:gd name="T3" fmla="*/ 75 h 79"/>
                    <a:gd name="T4" fmla="*/ 18 w 39"/>
                    <a:gd name="T5" fmla="*/ 66 h 79"/>
                    <a:gd name="T6" fmla="*/ 14 w 39"/>
                    <a:gd name="T7" fmla="*/ 60 h 79"/>
                    <a:gd name="T8" fmla="*/ 10 w 39"/>
                    <a:gd name="T9" fmla="*/ 46 h 79"/>
                    <a:gd name="T10" fmla="*/ 7 w 39"/>
                    <a:gd name="T11" fmla="*/ 36 h 79"/>
                    <a:gd name="T12" fmla="*/ 2 w 39"/>
                    <a:gd name="T13" fmla="*/ 26 h 79"/>
                    <a:gd name="T14" fmla="*/ 0 w 39"/>
                    <a:gd name="T15" fmla="*/ 15 h 79"/>
                    <a:gd name="T16" fmla="*/ 3 w 39"/>
                    <a:gd name="T17" fmla="*/ 8 h 79"/>
                    <a:gd name="T18" fmla="*/ 13 w 39"/>
                    <a:gd name="T19" fmla="*/ 0 h 79"/>
                    <a:gd name="T20" fmla="*/ 3 w 39"/>
                    <a:gd name="T21" fmla="*/ 8 h 79"/>
                    <a:gd name="T22" fmla="*/ 1 w 39"/>
                    <a:gd name="T23" fmla="*/ 16 h 79"/>
                    <a:gd name="T24" fmla="*/ 1 w 39"/>
                    <a:gd name="T25" fmla="*/ 26 h 79"/>
                    <a:gd name="T26" fmla="*/ 6 w 39"/>
                    <a:gd name="T27" fmla="*/ 34 h 79"/>
                    <a:gd name="T28" fmla="*/ 11 w 39"/>
                    <a:gd name="T29" fmla="*/ 49 h 79"/>
                    <a:gd name="T30" fmla="*/ 14 w 39"/>
                    <a:gd name="T31" fmla="*/ 57 h 79"/>
                    <a:gd name="T32" fmla="*/ 18 w 39"/>
                    <a:gd name="T33" fmla="*/ 67 h 79"/>
                    <a:gd name="T34" fmla="*/ 29 w 39"/>
                    <a:gd name="T35" fmla="*/ 7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79">
                      <a:moveTo>
                        <a:pt x="38" y="78"/>
                      </a:moveTo>
                      <a:lnTo>
                        <a:pt x="28" y="75"/>
                      </a:lnTo>
                      <a:lnTo>
                        <a:pt x="18" y="66"/>
                      </a:lnTo>
                      <a:lnTo>
                        <a:pt x="14" y="60"/>
                      </a:lnTo>
                      <a:lnTo>
                        <a:pt x="10" y="46"/>
                      </a:lnTo>
                      <a:lnTo>
                        <a:pt x="7" y="36"/>
                      </a:lnTo>
                      <a:lnTo>
                        <a:pt x="2" y="26"/>
                      </a:lnTo>
                      <a:lnTo>
                        <a:pt x="0" y="15"/>
                      </a:lnTo>
                      <a:lnTo>
                        <a:pt x="3" y="8"/>
                      </a:lnTo>
                      <a:lnTo>
                        <a:pt x="13" y="0"/>
                      </a:lnTo>
                      <a:lnTo>
                        <a:pt x="3" y="8"/>
                      </a:lnTo>
                      <a:lnTo>
                        <a:pt x="1" y="16"/>
                      </a:lnTo>
                      <a:lnTo>
                        <a:pt x="1" y="26"/>
                      </a:lnTo>
                      <a:lnTo>
                        <a:pt x="6" y="34"/>
                      </a:lnTo>
                      <a:lnTo>
                        <a:pt x="11" y="49"/>
                      </a:lnTo>
                      <a:lnTo>
                        <a:pt x="14" y="57"/>
                      </a:lnTo>
                      <a:lnTo>
                        <a:pt x="18" y="67"/>
                      </a:lnTo>
                      <a:lnTo>
                        <a:pt x="29" y="7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2" name="Freeform 62"/>
                <p:cNvSpPr>
                  <a:spLocks/>
                </p:cNvSpPr>
                <p:nvPr/>
              </p:nvSpPr>
              <p:spPr bwMode="auto">
                <a:xfrm>
                  <a:off x="1022" y="1952"/>
                  <a:ext cx="38" cy="79"/>
                </a:xfrm>
                <a:custGeom>
                  <a:avLst/>
                  <a:gdLst>
                    <a:gd name="T0" fmla="*/ 37 w 38"/>
                    <a:gd name="T1" fmla="*/ 78 h 79"/>
                    <a:gd name="T2" fmla="*/ 23 w 38"/>
                    <a:gd name="T3" fmla="*/ 68 h 79"/>
                    <a:gd name="T4" fmla="*/ 17 w 38"/>
                    <a:gd name="T5" fmla="*/ 59 h 79"/>
                    <a:gd name="T6" fmla="*/ 14 w 38"/>
                    <a:gd name="T7" fmla="*/ 50 h 79"/>
                    <a:gd name="T8" fmla="*/ 9 w 38"/>
                    <a:gd name="T9" fmla="*/ 35 h 79"/>
                    <a:gd name="T10" fmla="*/ 5 w 38"/>
                    <a:gd name="T11" fmla="*/ 25 h 79"/>
                    <a:gd name="T12" fmla="*/ 3 w 38"/>
                    <a:gd name="T13" fmla="*/ 18 h 79"/>
                    <a:gd name="T14" fmla="*/ 6 w 38"/>
                    <a:gd name="T15" fmla="*/ 9 h 79"/>
                    <a:gd name="T16" fmla="*/ 12 w 38"/>
                    <a:gd name="T17" fmla="*/ 0 h 79"/>
                    <a:gd name="T18" fmla="*/ 3 w 38"/>
                    <a:gd name="T19" fmla="*/ 8 h 79"/>
                    <a:gd name="T20" fmla="*/ 0 w 38"/>
                    <a:gd name="T21" fmla="*/ 16 h 79"/>
                    <a:gd name="T22" fmla="*/ 0 w 38"/>
                    <a:gd name="T23" fmla="*/ 26 h 79"/>
                    <a:gd name="T24" fmla="*/ 5 w 38"/>
                    <a:gd name="T25" fmla="*/ 34 h 79"/>
                    <a:gd name="T26" fmla="*/ 10 w 38"/>
                    <a:gd name="T27" fmla="*/ 49 h 79"/>
                    <a:gd name="T28" fmla="*/ 13 w 38"/>
                    <a:gd name="T29" fmla="*/ 57 h 79"/>
                    <a:gd name="T30" fmla="*/ 17 w 38"/>
                    <a:gd name="T31" fmla="*/ 67 h 79"/>
                    <a:gd name="T32" fmla="*/ 28 w 38"/>
                    <a:gd name="T33" fmla="*/ 75 h 79"/>
                    <a:gd name="T34" fmla="*/ 37 w 38"/>
                    <a:gd name="T35"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79">
                      <a:moveTo>
                        <a:pt x="37" y="78"/>
                      </a:moveTo>
                      <a:lnTo>
                        <a:pt x="23" y="68"/>
                      </a:lnTo>
                      <a:lnTo>
                        <a:pt x="17" y="59"/>
                      </a:lnTo>
                      <a:lnTo>
                        <a:pt x="14" y="50"/>
                      </a:lnTo>
                      <a:lnTo>
                        <a:pt x="9" y="35"/>
                      </a:lnTo>
                      <a:lnTo>
                        <a:pt x="5" y="25"/>
                      </a:lnTo>
                      <a:lnTo>
                        <a:pt x="3" y="18"/>
                      </a:lnTo>
                      <a:lnTo>
                        <a:pt x="6" y="9"/>
                      </a:lnTo>
                      <a:lnTo>
                        <a:pt x="12" y="0"/>
                      </a:lnTo>
                      <a:lnTo>
                        <a:pt x="3" y="8"/>
                      </a:lnTo>
                      <a:lnTo>
                        <a:pt x="0" y="16"/>
                      </a:lnTo>
                      <a:lnTo>
                        <a:pt x="0" y="26"/>
                      </a:lnTo>
                      <a:lnTo>
                        <a:pt x="5" y="34"/>
                      </a:lnTo>
                      <a:lnTo>
                        <a:pt x="10" y="49"/>
                      </a:lnTo>
                      <a:lnTo>
                        <a:pt x="13" y="57"/>
                      </a:lnTo>
                      <a:lnTo>
                        <a:pt x="17" y="67"/>
                      </a:lnTo>
                      <a:lnTo>
                        <a:pt x="28" y="75"/>
                      </a:lnTo>
                      <a:lnTo>
                        <a:pt x="37" y="78"/>
                      </a:lnTo>
                    </a:path>
                  </a:pathLst>
                </a:custGeom>
                <a:solidFill>
                  <a:srgbClr val="E040A0"/>
                </a:solidFill>
                <a:ln w="12700" cap="rnd" cmpd="sng">
                  <a:solidFill>
                    <a:srgbClr val="E04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5912" name="Group 72"/>
                <p:cNvGrpSpPr>
                  <a:grpSpLocks/>
                </p:cNvGrpSpPr>
                <p:nvPr/>
              </p:nvGrpSpPr>
              <p:grpSpPr bwMode="auto">
                <a:xfrm>
                  <a:off x="1085" y="2018"/>
                  <a:ext cx="408" cy="131"/>
                  <a:chOff x="1085" y="2018"/>
                  <a:chExt cx="408" cy="131"/>
                </a:xfrm>
              </p:grpSpPr>
              <p:sp>
                <p:nvSpPr>
                  <p:cNvPr id="35903" name="Freeform 63"/>
                  <p:cNvSpPr>
                    <a:spLocks/>
                  </p:cNvSpPr>
                  <p:nvPr/>
                </p:nvSpPr>
                <p:spPr bwMode="auto">
                  <a:xfrm>
                    <a:off x="1085" y="2018"/>
                    <a:ext cx="406" cy="131"/>
                  </a:xfrm>
                  <a:custGeom>
                    <a:avLst/>
                    <a:gdLst>
                      <a:gd name="T0" fmla="*/ 98 w 406"/>
                      <a:gd name="T1" fmla="*/ 0 h 131"/>
                      <a:gd name="T2" fmla="*/ 104 w 406"/>
                      <a:gd name="T3" fmla="*/ 14 h 131"/>
                      <a:gd name="T4" fmla="*/ 119 w 406"/>
                      <a:gd name="T5" fmla="*/ 32 h 131"/>
                      <a:gd name="T6" fmla="*/ 145 w 406"/>
                      <a:gd name="T7" fmla="*/ 44 h 131"/>
                      <a:gd name="T8" fmla="*/ 180 w 406"/>
                      <a:gd name="T9" fmla="*/ 53 h 131"/>
                      <a:gd name="T10" fmla="*/ 222 w 406"/>
                      <a:gd name="T11" fmla="*/ 61 h 131"/>
                      <a:gd name="T12" fmla="*/ 255 w 406"/>
                      <a:gd name="T13" fmla="*/ 62 h 131"/>
                      <a:gd name="T14" fmla="*/ 290 w 406"/>
                      <a:gd name="T15" fmla="*/ 61 h 131"/>
                      <a:gd name="T16" fmla="*/ 296 w 406"/>
                      <a:gd name="T17" fmla="*/ 58 h 131"/>
                      <a:gd name="T18" fmla="*/ 306 w 406"/>
                      <a:gd name="T19" fmla="*/ 48 h 131"/>
                      <a:gd name="T20" fmla="*/ 314 w 406"/>
                      <a:gd name="T21" fmla="*/ 40 h 131"/>
                      <a:gd name="T22" fmla="*/ 325 w 406"/>
                      <a:gd name="T23" fmla="*/ 33 h 131"/>
                      <a:gd name="T24" fmla="*/ 329 w 406"/>
                      <a:gd name="T25" fmla="*/ 26 h 131"/>
                      <a:gd name="T26" fmla="*/ 334 w 406"/>
                      <a:gd name="T27" fmla="*/ 19 h 131"/>
                      <a:gd name="T28" fmla="*/ 342 w 406"/>
                      <a:gd name="T29" fmla="*/ 16 h 131"/>
                      <a:gd name="T30" fmla="*/ 352 w 406"/>
                      <a:gd name="T31" fmla="*/ 13 h 131"/>
                      <a:gd name="T32" fmla="*/ 366 w 406"/>
                      <a:gd name="T33" fmla="*/ 12 h 131"/>
                      <a:gd name="T34" fmla="*/ 381 w 406"/>
                      <a:gd name="T35" fmla="*/ 15 h 131"/>
                      <a:gd name="T36" fmla="*/ 394 w 406"/>
                      <a:gd name="T37" fmla="*/ 20 h 131"/>
                      <a:gd name="T38" fmla="*/ 401 w 406"/>
                      <a:gd name="T39" fmla="*/ 27 h 131"/>
                      <a:gd name="T40" fmla="*/ 404 w 406"/>
                      <a:gd name="T41" fmla="*/ 36 h 131"/>
                      <a:gd name="T42" fmla="*/ 399 w 406"/>
                      <a:gd name="T43" fmla="*/ 55 h 131"/>
                      <a:gd name="T44" fmla="*/ 404 w 406"/>
                      <a:gd name="T45" fmla="*/ 62 h 131"/>
                      <a:gd name="T46" fmla="*/ 405 w 406"/>
                      <a:gd name="T47" fmla="*/ 70 h 131"/>
                      <a:gd name="T48" fmla="*/ 402 w 406"/>
                      <a:gd name="T49" fmla="*/ 77 h 131"/>
                      <a:gd name="T50" fmla="*/ 395 w 406"/>
                      <a:gd name="T51" fmla="*/ 84 h 131"/>
                      <a:gd name="T52" fmla="*/ 390 w 406"/>
                      <a:gd name="T53" fmla="*/ 89 h 131"/>
                      <a:gd name="T54" fmla="*/ 394 w 406"/>
                      <a:gd name="T55" fmla="*/ 97 h 131"/>
                      <a:gd name="T56" fmla="*/ 392 w 406"/>
                      <a:gd name="T57" fmla="*/ 105 h 131"/>
                      <a:gd name="T58" fmla="*/ 388 w 406"/>
                      <a:gd name="T59" fmla="*/ 110 h 131"/>
                      <a:gd name="T60" fmla="*/ 384 w 406"/>
                      <a:gd name="T61" fmla="*/ 116 h 131"/>
                      <a:gd name="T62" fmla="*/ 381 w 406"/>
                      <a:gd name="T63" fmla="*/ 125 h 131"/>
                      <a:gd name="T64" fmla="*/ 377 w 406"/>
                      <a:gd name="T65" fmla="*/ 129 h 131"/>
                      <a:gd name="T66" fmla="*/ 365 w 406"/>
                      <a:gd name="T67" fmla="*/ 130 h 131"/>
                      <a:gd name="T68" fmla="*/ 348 w 406"/>
                      <a:gd name="T69" fmla="*/ 130 h 131"/>
                      <a:gd name="T70" fmla="*/ 332 w 406"/>
                      <a:gd name="T71" fmla="*/ 127 h 131"/>
                      <a:gd name="T72" fmla="*/ 314 w 406"/>
                      <a:gd name="T73" fmla="*/ 122 h 131"/>
                      <a:gd name="T74" fmla="*/ 302 w 406"/>
                      <a:gd name="T75" fmla="*/ 117 h 131"/>
                      <a:gd name="T76" fmla="*/ 294 w 406"/>
                      <a:gd name="T77" fmla="*/ 112 h 131"/>
                      <a:gd name="T78" fmla="*/ 264 w 406"/>
                      <a:gd name="T79" fmla="*/ 115 h 131"/>
                      <a:gd name="T80" fmla="*/ 224 w 406"/>
                      <a:gd name="T81" fmla="*/ 120 h 131"/>
                      <a:gd name="T82" fmla="*/ 195 w 406"/>
                      <a:gd name="T83" fmla="*/ 122 h 131"/>
                      <a:gd name="T84" fmla="*/ 165 w 406"/>
                      <a:gd name="T85" fmla="*/ 122 h 131"/>
                      <a:gd name="T86" fmla="*/ 126 w 406"/>
                      <a:gd name="T87" fmla="*/ 121 h 131"/>
                      <a:gd name="T88" fmla="*/ 102 w 406"/>
                      <a:gd name="T89" fmla="*/ 118 h 131"/>
                      <a:gd name="T90" fmla="*/ 61 w 406"/>
                      <a:gd name="T91" fmla="*/ 104 h 131"/>
                      <a:gd name="T92" fmla="*/ 36 w 406"/>
                      <a:gd name="T93" fmla="*/ 92 h 131"/>
                      <a:gd name="T94" fmla="*/ 20 w 406"/>
                      <a:gd name="T95" fmla="*/ 73 h 131"/>
                      <a:gd name="T96" fmla="*/ 10 w 406"/>
                      <a:gd name="T97" fmla="*/ 65 h 131"/>
                      <a:gd name="T98" fmla="*/ 0 w 406"/>
                      <a:gd name="T99" fmla="*/ 46 h 131"/>
                      <a:gd name="T100" fmla="*/ 18 w 406"/>
                      <a:gd name="T101" fmla="*/ 35 h 131"/>
                      <a:gd name="T102" fmla="*/ 43 w 406"/>
                      <a:gd name="T103" fmla="*/ 31 h 131"/>
                      <a:gd name="T104" fmla="*/ 71 w 406"/>
                      <a:gd name="T105" fmla="*/ 9 h 131"/>
                      <a:gd name="T106" fmla="*/ 87 w 406"/>
                      <a:gd name="T107" fmla="*/ 5 h 131"/>
                      <a:gd name="T108" fmla="*/ 98 w 406"/>
                      <a:gd name="T10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6" h="131">
                        <a:moveTo>
                          <a:pt x="98" y="0"/>
                        </a:moveTo>
                        <a:lnTo>
                          <a:pt x="104" y="14"/>
                        </a:lnTo>
                        <a:lnTo>
                          <a:pt x="119" y="32"/>
                        </a:lnTo>
                        <a:lnTo>
                          <a:pt x="145" y="44"/>
                        </a:lnTo>
                        <a:lnTo>
                          <a:pt x="180" y="53"/>
                        </a:lnTo>
                        <a:lnTo>
                          <a:pt x="222" y="61"/>
                        </a:lnTo>
                        <a:lnTo>
                          <a:pt x="255" y="62"/>
                        </a:lnTo>
                        <a:lnTo>
                          <a:pt x="290" y="61"/>
                        </a:lnTo>
                        <a:lnTo>
                          <a:pt x="296" y="58"/>
                        </a:lnTo>
                        <a:lnTo>
                          <a:pt x="306" y="48"/>
                        </a:lnTo>
                        <a:lnTo>
                          <a:pt x="314" y="40"/>
                        </a:lnTo>
                        <a:lnTo>
                          <a:pt x="325" y="33"/>
                        </a:lnTo>
                        <a:lnTo>
                          <a:pt x="329" y="26"/>
                        </a:lnTo>
                        <a:lnTo>
                          <a:pt x="334" y="19"/>
                        </a:lnTo>
                        <a:lnTo>
                          <a:pt x="342" y="16"/>
                        </a:lnTo>
                        <a:lnTo>
                          <a:pt x="352" y="13"/>
                        </a:lnTo>
                        <a:lnTo>
                          <a:pt x="366" y="12"/>
                        </a:lnTo>
                        <a:lnTo>
                          <a:pt x="381" y="15"/>
                        </a:lnTo>
                        <a:lnTo>
                          <a:pt x="394" y="20"/>
                        </a:lnTo>
                        <a:lnTo>
                          <a:pt x="401" y="27"/>
                        </a:lnTo>
                        <a:lnTo>
                          <a:pt x="404" y="36"/>
                        </a:lnTo>
                        <a:lnTo>
                          <a:pt x="399" y="55"/>
                        </a:lnTo>
                        <a:lnTo>
                          <a:pt x="404" y="62"/>
                        </a:lnTo>
                        <a:lnTo>
                          <a:pt x="405" y="70"/>
                        </a:lnTo>
                        <a:lnTo>
                          <a:pt x="402" y="77"/>
                        </a:lnTo>
                        <a:lnTo>
                          <a:pt x="395" y="84"/>
                        </a:lnTo>
                        <a:lnTo>
                          <a:pt x="390" y="89"/>
                        </a:lnTo>
                        <a:lnTo>
                          <a:pt x="394" y="97"/>
                        </a:lnTo>
                        <a:lnTo>
                          <a:pt x="392" y="105"/>
                        </a:lnTo>
                        <a:lnTo>
                          <a:pt x="388" y="110"/>
                        </a:lnTo>
                        <a:lnTo>
                          <a:pt x="384" y="116"/>
                        </a:lnTo>
                        <a:lnTo>
                          <a:pt x="381" y="125"/>
                        </a:lnTo>
                        <a:lnTo>
                          <a:pt x="377" y="129"/>
                        </a:lnTo>
                        <a:lnTo>
                          <a:pt x="365" y="130"/>
                        </a:lnTo>
                        <a:lnTo>
                          <a:pt x="348" y="130"/>
                        </a:lnTo>
                        <a:lnTo>
                          <a:pt x="332" y="127"/>
                        </a:lnTo>
                        <a:lnTo>
                          <a:pt x="314" y="122"/>
                        </a:lnTo>
                        <a:lnTo>
                          <a:pt x="302" y="117"/>
                        </a:lnTo>
                        <a:lnTo>
                          <a:pt x="294" y="112"/>
                        </a:lnTo>
                        <a:lnTo>
                          <a:pt x="264" y="115"/>
                        </a:lnTo>
                        <a:lnTo>
                          <a:pt x="224" y="120"/>
                        </a:lnTo>
                        <a:lnTo>
                          <a:pt x="195" y="122"/>
                        </a:lnTo>
                        <a:lnTo>
                          <a:pt x="165" y="122"/>
                        </a:lnTo>
                        <a:lnTo>
                          <a:pt x="126" y="121"/>
                        </a:lnTo>
                        <a:lnTo>
                          <a:pt x="102" y="118"/>
                        </a:lnTo>
                        <a:lnTo>
                          <a:pt x="61" y="104"/>
                        </a:lnTo>
                        <a:lnTo>
                          <a:pt x="36" y="92"/>
                        </a:lnTo>
                        <a:lnTo>
                          <a:pt x="20" y="73"/>
                        </a:lnTo>
                        <a:lnTo>
                          <a:pt x="10" y="65"/>
                        </a:lnTo>
                        <a:lnTo>
                          <a:pt x="0" y="46"/>
                        </a:lnTo>
                        <a:lnTo>
                          <a:pt x="18" y="35"/>
                        </a:lnTo>
                        <a:lnTo>
                          <a:pt x="43" y="31"/>
                        </a:lnTo>
                        <a:lnTo>
                          <a:pt x="71" y="9"/>
                        </a:lnTo>
                        <a:lnTo>
                          <a:pt x="87" y="5"/>
                        </a:lnTo>
                        <a:lnTo>
                          <a:pt x="98" y="0"/>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4" name="Freeform 64"/>
                  <p:cNvSpPr>
                    <a:spLocks/>
                  </p:cNvSpPr>
                  <p:nvPr/>
                </p:nvSpPr>
                <p:spPr bwMode="auto">
                  <a:xfrm>
                    <a:off x="1433" y="2043"/>
                    <a:ext cx="10" cy="31"/>
                  </a:xfrm>
                  <a:custGeom>
                    <a:avLst/>
                    <a:gdLst>
                      <a:gd name="T0" fmla="*/ 9 w 10"/>
                      <a:gd name="T1" fmla="*/ 0 h 31"/>
                      <a:gd name="T2" fmla="*/ 5 w 10"/>
                      <a:gd name="T3" fmla="*/ 1 h 31"/>
                      <a:gd name="T4" fmla="*/ 2 w 10"/>
                      <a:gd name="T5" fmla="*/ 5 h 31"/>
                      <a:gd name="T6" fmla="*/ 0 w 10"/>
                      <a:gd name="T7" fmla="*/ 10 h 31"/>
                      <a:gd name="T8" fmla="*/ 0 w 10"/>
                      <a:gd name="T9" fmla="*/ 13 h 31"/>
                      <a:gd name="T10" fmla="*/ 2 w 10"/>
                      <a:gd name="T11" fmla="*/ 22 h 31"/>
                      <a:gd name="T12" fmla="*/ 2 w 10"/>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9" y="0"/>
                        </a:moveTo>
                        <a:lnTo>
                          <a:pt x="5" y="1"/>
                        </a:lnTo>
                        <a:lnTo>
                          <a:pt x="2" y="5"/>
                        </a:lnTo>
                        <a:lnTo>
                          <a:pt x="0" y="10"/>
                        </a:lnTo>
                        <a:lnTo>
                          <a:pt x="0" y="13"/>
                        </a:lnTo>
                        <a:lnTo>
                          <a:pt x="2" y="22"/>
                        </a:lnTo>
                        <a:lnTo>
                          <a:pt x="2" y="3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5" name="Freeform 65"/>
                  <p:cNvSpPr>
                    <a:spLocks/>
                  </p:cNvSpPr>
                  <p:nvPr/>
                </p:nvSpPr>
                <p:spPr bwMode="auto">
                  <a:xfrm>
                    <a:off x="1476" y="2081"/>
                    <a:ext cx="17" cy="6"/>
                  </a:xfrm>
                  <a:custGeom>
                    <a:avLst/>
                    <a:gdLst>
                      <a:gd name="T0" fmla="*/ 16 w 17"/>
                      <a:gd name="T1" fmla="*/ 2 h 6"/>
                      <a:gd name="T2" fmla="*/ 11 w 17"/>
                      <a:gd name="T3" fmla="*/ 5 h 6"/>
                      <a:gd name="T4" fmla="*/ 4 w 17"/>
                      <a:gd name="T5" fmla="*/ 4 h 6"/>
                      <a:gd name="T6" fmla="*/ 0 w 17"/>
                      <a:gd name="T7" fmla="*/ 0 h 6"/>
                    </a:gdLst>
                    <a:ahLst/>
                    <a:cxnLst>
                      <a:cxn ang="0">
                        <a:pos x="T0" y="T1"/>
                      </a:cxn>
                      <a:cxn ang="0">
                        <a:pos x="T2" y="T3"/>
                      </a:cxn>
                      <a:cxn ang="0">
                        <a:pos x="T4" y="T5"/>
                      </a:cxn>
                      <a:cxn ang="0">
                        <a:pos x="T6" y="T7"/>
                      </a:cxn>
                    </a:cxnLst>
                    <a:rect l="0" t="0" r="r" b="b"/>
                    <a:pathLst>
                      <a:path w="17" h="6">
                        <a:moveTo>
                          <a:pt x="16" y="2"/>
                        </a:moveTo>
                        <a:lnTo>
                          <a:pt x="11" y="5"/>
                        </a:lnTo>
                        <a:lnTo>
                          <a:pt x="4" y="4"/>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6" name="Freeform 66"/>
                  <p:cNvSpPr>
                    <a:spLocks/>
                  </p:cNvSpPr>
                  <p:nvPr/>
                </p:nvSpPr>
                <p:spPr bwMode="auto">
                  <a:xfrm>
                    <a:off x="1467" y="2116"/>
                    <a:ext cx="19" cy="6"/>
                  </a:xfrm>
                  <a:custGeom>
                    <a:avLst/>
                    <a:gdLst>
                      <a:gd name="T0" fmla="*/ 18 w 19"/>
                      <a:gd name="T1" fmla="*/ 0 h 6"/>
                      <a:gd name="T2" fmla="*/ 16 w 19"/>
                      <a:gd name="T3" fmla="*/ 4 h 6"/>
                      <a:gd name="T4" fmla="*/ 10 w 19"/>
                      <a:gd name="T5" fmla="*/ 5 h 6"/>
                      <a:gd name="T6" fmla="*/ 5 w 19"/>
                      <a:gd name="T7" fmla="*/ 3 h 6"/>
                      <a:gd name="T8" fmla="*/ 0 w 19"/>
                      <a:gd name="T9" fmla="*/ 1 h 6"/>
                    </a:gdLst>
                    <a:ahLst/>
                    <a:cxnLst>
                      <a:cxn ang="0">
                        <a:pos x="T0" y="T1"/>
                      </a:cxn>
                      <a:cxn ang="0">
                        <a:pos x="T2" y="T3"/>
                      </a:cxn>
                      <a:cxn ang="0">
                        <a:pos x="T4" y="T5"/>
                      </a:cxn>
                      <a:cxn ang="0">
                        <a:pos x="T6" y="T7"/>
                      </a:cxn>
                      <a:cxn ang="0">
                        <a:pos x="T8" y="T9"/>
                      </a:cxn>
                    </a:cxnLst>
                    <a:rect l="0" t="0" r="r" b="b"/>
                    <a:pathLst>
                      <a:path w="19" h="6">
                        <a:moveTo>
                          <a:pt x="18" y="0"/>
                        </a:moveTo>
                        <a:lnTo>
                          <a:pt x="16" y="4"/>
                        </a:lnTo>
                        <a:lnTo>
                          <a:pt x="10" y="5"/>
                        </a:lnTo>
                        <a:lnTo>
                          <a:pt x="5" y="3"/>
                        </a:lnTo>
                        <a:lnTo>
                          <a:pt x="0" y="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7" name="Freeform 67"/>
                  <p:cNvSpPr>
                    <a:spLocks/>
                  </p:cNvSpPr>
                  <p:nvPr/>
                </p:nvSpPr>
                <p:spPr bwMode="auto">
                  <a:xfrm>
                    <a:off x="1360" y="2091"/>
                    <a:ext cx="24" cy="40"/>
                  </a:xfrm>
                  <a:custGeom>
                    <a:avLst/>
                    <a:gdLst>
                      <a:gd name="T0" fmla="*/ 0 w 24"/>
                      <a:gd name="T1" fmla="*/ 0 h 40"/>
                      <a:gd name="T2" fmla="*/ 7 w 24"/>
                      <a:gd name="T3" fmla="*/ 5 h 40"/>
                      <a:gd name="T4" fmla="*/ 16 w 24"/>
                      <a:gd name="T5" fmla="*/ 14 h 40"/>
                      <a:gd name="T6" fmla="*/ 20 w 24"/>
                      <a:gd name="T7" fmla="*/ 24 h 40"/>
                      <a:gd name="T8" fmla="*/ 23 w 24"/>
                      <a:gd name="T9" fmla="*/ 30 h 40"/>
                      <a:gd name="T10" fmla="*/ 20 w 24"/>
                      <a:gd name="T11" fmla="*/ 39 h 40"/>
                    </a:gdLst>
                    <a:ahLst/>
                    <a:cxnLst>
                      <a:cxn ang="0">
                        <a:pos x="T0" y="T1"/>
                      </a:cxn>
                      <a:cxn ang="0">
                        <a:pos x="T2" y="T3"/>
                      </a:cxn>
                      <a:cxn ang="0">
                        <a:pos x="T4" y="T5"/>
                      </a:cxn>
                      <a:cxn ang="0">
                        <a:pos x="T6" y="T7"/>
                      </a:cxn>
                      <a:cxn ang="0">
                        <a:pos x="T8" y="T9"/>
                      </a:cxn>
                      <a:cxn ang="0">
                        <a:pos x="T10" y="T11"/>
                      </a:cxn>
                    </a:cxnLst>
                    <a:rect l="0" t="0" r="r" b="b"/>
                    <a:pathLst>
                      <a:path w="24" h="40">
                        <a:moveTo>
                          <a:pt x="0" y="0"/>
                        </a:moveTo>
                        <a:lnTo>
                          <a:pt x="7" y="5"/>
                        </a:lnTo>
                        <a:lnTo>
                          <a:pt x="16" y="14"/>
                        </a:lnTo>
                        <a:lnTo>
                          <a:pt x="20" y="24"/>
                        </a:lnTo>
                        <a:lnTo>
                          <a:pt x="23" y="30"/>
                        </a:lnTo>
                        <a:lnTo>
                          <a:pt x="20" y="3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8" name="Freeform 68"/>
                  <p:cNvSpPr>
                    <a:spLocks/>
                  </p:cNvSpPr>
                  <p:nvPr/>
                </p:nvSpPr>
                <p:spPr bwMode="auto">
                  <a:xfrm>
                    <a:off x="1435" y="2068"/>
                    <a:ext cx="25" cy="11"/>
                  </a:xfrm>
                  <a:custGeom>
                    <a:avLst/>
                    <a:gdLst>
                      <a:gd name="T0" fmla="*/ 0 w 25"/>
                      <a:gd name="T1" fmla="*/ 10 h 11"/>
                      <a:gd name="T2" fmla="*/ 4 w 25"/>
                      <a:gd name="T3" fmla="*/ 5 h 11"/>
                      <a:gd name="T4" fmla="*/ 10 w 25"/>
                      <a:gd name="T5" fmla="*/ 2 h 11"/>
                      <a:gd name="T6" fmla="*/ 16 w 25"/>
                      <a:gd name="T7" fmla="*/ 0 h 11"/>
                      <a:gd name="T8" fmla="*/ 24 w 25"/>
                      <a:gd name="T9" fmla="*/ 1 h 11"/>
                    </a:gdLst>
                    <a:ahLst/>
                    <a:cxnLst>
                      <a:cxn ang="0">
                        <a:pos x="T0" y="T1"/>
                      </a:cxn>
                      <a:cxn ang="0">
                        <a:pos x="T2" y="T3"/>
                      </a:cxn>
                      <a:cxn ang="0">
                        <a:pos x="T4" y="T5"/>
                      </a:cxn>
                      <a:cxn ang="0">
                        <a:pos x="T6" y="T7"/>
                      </a:cxn>
                      <a:cxn ang="0">
                        <a:pos x="T8" y="T9"/>
                      </a:cxn>
                    </a:cxnLst>
                    <a:rect l="0" t="0" r="r" b="b"/>
                    <a:pathLst>
                      <a:path w="25" h="11">
                        <a:moveTo>
                          <a:pt x="0" y="10"/>
                        </a:moveTo>
                        <a:lnTo>
                          <a:pt x="4" y="5"/>
                        </a:lnTo>
                        <a:lnTo>
                          <a:pt x="10" y="2"/>
                        </a:lnTo>
                        <a:lnTo>
                          <a:pt x="16" y="0"/>
                        </a:lnTo>
                        <a:lnTo>
                          <a:pt x="24" y="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09" name="Freeform 69"/>
                  <p:cNvSpPr>
                    <a:spLocks/>
                  </p:cNvSpPr>
                  <p:nvPr/>
                </p:nvSpPr>
                <p:spPr bwMode="auto">
                  <a:xfrm>
                    <a:off x="1453" y="2056"/>
                    <a:ext cx="16" cy="13"/>
                  </a:xfrm>
                  <a:custGeom>
                    <a:avLst/>
                    <a:gdLst>
                      <a:gd name="T0" fmla="*/ 15 w 16"/>
                      <a:gd name="T1" fmla="*/ 0 h 13"/>
                      <a:gd name="T2" fmla="*/ 10 w 16"/>
                      <a:gd name="T3" fmla="*/ 0 h 13"/>
                      <a:gd name="T4" fmla="*/ 6 w 16"/>
                      <a:gd name="T5" fmla="*/ 2 h 13"/>
                      <a:gd name="T6" fmla="*/ 3 w 16"/>
                      <a:gd name="T7" fmla="*/ 4 h 13"/>
                      <a:gd name="T8" fmla="*/ 1 w 16"/>
                      <a:gd name="T9" fmla="*/ 8 h 13"/>
                      <a:gd name="T10" fmla="*/ 0 w 16"/>
                      <a:gd name="T11" fmla="*/ 12 h 13"/>
                    </a:gdLst>
                    <a:ahLst/>
                    <a:cxnLst>
                      <a:cxn ang="0">
                        <a:pos x="T0" y="T1"/>
                      </a:cxn>
                      <a:cxn ang="0">
                        <a:pos x="T2" y="T3"/>
                      </a:cxn>
                      <a:cxn ang="0">
                        <a:pos x="T4" y="T5"/>
                      </a:cxn>
                      <a:cxn ang="0">
                        <a:pos x="T6" y="T7"/>
                      </a:cxn>
                      <a:cxn ang="0">
                        <a:pos x="T8" y="T9"/>
                      </a:cxn>
                      <a:cxn ang="0">
                        <a:pos x="T10" y="T11"/>
                      </a:cxn>
                    </a:cxnLst>
                    <a:rect l="0" t="0" r="r" b="b"/>
                    <a:pathLst>
                      <a:path w="16" h="13">
                        <a:moveTo>
                          <a:pt x="15" y="0"/>
                        </a:moveTo>
                        <a:lnTo>
                          <a:pt x="10" y="0"/>
                        </a:lnTo>
                        <a:lnTo>
                          <a:pt x="6" y="2"/>
                        </a:lnTo>
                        <a:lnTo>
                          <a:pt x="3" y="4"/>
                        </a:lnTo>
                        <a:lnTo>
                          <a:pt x="1" y="8"/>
                        </a:lnTo>
                        <a:lnTo>
                          <a:pt x="0" y="1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10" name="Freeform 70"/>
                  <p:cNvSpPr>
                    <a:spLocks/>
                  </p:cNvSpPr>
                  <p:nvPr/>
                </p:nvSpPr>
                <p:spPr bwMode="auto">
                  <a:xfrm>
                    <a:off x="1451" y="2041"/>
                    <a:ext cx="7" cy="17"/>
                  </a:xfrm>
                  <a:custGeom>
                    <a:avLst/>
                    <a:gdLst>
                      <a:gd name="T0" fmla="*/ 6 w 7"/>
                      <a:gd name="T1" fmla="*/ 0 h 17"/>
                      <a:gd name="T2" fmla="*/ 3 w 7"/>
                      <a:gd name="T3" fmla="*/ 2 h 17"/>
                      <a:gd name="T4" fmla="*/ 1 w 7"/>
                      <a:gd name="T5" fmla="*/ 7 h 17"/>
                      <a:gd name="T6" fmla="*/ 0 w 7"/>
                      <a:gd name="T7" fmla="*/ 11 h 17"/>
                      <a:gd name="T8" fmla="*/ 0 w 7"/>
                      <a:gd name="T9" fmla="*/ 16 h 17"/>
                    </a:gdLst>
                    <a:ahLst/>
                    <a:cxnLst>
                      <a:cxn ang="0">
                        <a:pos x="T0" y="T1"/>
                      </a:cxn>
                      <a:cxn ang="0">
                        <a:pos x="T2" y="T3"/>
                      </a:cxn>
                      <a:cxn ang="0">
                        <a:pos x="T4" y="T5"/>
                      </a:cxn>
                      <a:cxn ang="0">
                        <a:pos x="T6" y="T7"/>
                      </a:cxn>
                      <a:cxn ang="0">
                        <a:pos x="T8" y="T9"/>
                      </a:cxn>
                    </a:cxnLst>
                    <a:rect l="0" t="0" r="r" b="b"/>
                    <a:pathLst>
                      <a:path w="7" h="17">
                        <a:moveTo>
                          <a:pt x="6" y="0"/>
                        </a:moveTo>
                        <a:lnTo>
                          <a:pt x="3" y="2"/>
                        </a:lnTo>
                        <a:lnTo>
                          <a:pt x="1" y="7"/>
                        </a:lnTo>
                        <a:lnTo>
                          <a:pt x="0" y="11"/>
                        </a:lnTo>
                        <a:lnTo>
                          <a:pt x="0" y="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11" name="Freeform 71"/>
                  <p:cNvSpPr>
                    <a:spLocks/>
                  </p:cNvSpPr>
                  <p:nvPr/>
                </p:nvSpPr>
                <p:spPr bwMode="auto">
                  <a:xfrm>
                    <a:off x="1440" y="2048"/>
                    <a:ext cx="12" cy="10"/>
                  </a:xfrm>
                  <a:custGeom>
                    <a:avLst/>
                    <a:gdLst>
                      <a:gd name="T0" fmla="*/ 0 w 12"/>
                      <a:gd name="T1" fmla="*/ 0 h 10"/>
                      <a:gd name="T2" fmla="*/ 5 w 12"/>
                      <a:gd name="T3" fmla="*/ 2 h 10"/>
                      <a:gd name="T4" fmla="*/ 8 w 12"/>
                      <a:gd name="T5" fmla="*/ 5 h 10"/>
                      <a:gd name="T6" fmla="*/ 11 w 12"/>
                      <a:gd name="T7" fmla="*/ 9 h 10"/>
                    </a:gdLst>
                    <a:ahLst/>
                    <a:cxnLst>
                      <a:cxn ang="0">
                        <a:pos x="T0" y="T1"/>
                      </a:cxn>
                      <a:cxn ang="0">
                        <a:pos x="T2" y="T3"/>
                      </a:cxn>
                      <a:cxn ang="0">
                        <a:pos x="T4" y="T5"/>
                      </a:cxn>
                      <a:cxn ang="0">
                        <a:pos x="T6" y="T7"/>
                      </a:cxn>
                    </a:cxnLst>
                    <a:rect l="0" t="0" r="r" b="b"/>
                    <a:pathLst>
                      <a:path w="12" h="10">
                        <a:moveTo>
                          <a:pt x="0" y="0"/>
                        </a:moveTo>
                        <a:lnTo>
                          <a:pt x="5" y="2"/>
                        </a:lnTo>
                        <a:lnTo>
                          <a:pt x="8" y="5"/>
                        </a:lnTo>
                        <a:lnTo>
                          <a:pt x="11"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sp>
              <p:nvSpPr>
                <p:cNvPr id="35913" name="Freeform 73"/>
                <p:cNvSpPr>
                  <a:spLocks/>
                </p:cNvSpPr>
                <p:nvPr/>
              </p:nvSpPr>
              <p:spPr bwMode="auto">
                <a:xfrm>
                  <a:off x="1055" y="1980"/>
                  <a:ext cx="134" cy="96"/>
                </a:xfrm>
                <a:custGeom>
                  <a:avLst/>
                  <a:gdLst>
                    <a:gd name="T0" fmla="*/ 0 w 134"/>
                    <a:gd name="T1" fmla="*/ 50 h 96"/>
                    <a:gd name="T2" fmla="*/ 1 w 134"/>
                    <a:gd name="T3" fmla="*/ 60 h 96"/>
                    <a:gd name="T4" fmla="*/ 7 w 134"/>
                    <a:gd name="T5" fmla="*/ 68 h 96"/>
                    <a:gd name="T6" fmla="*/ 8 w 134"/>
                    <a:gd name="T7" fmla="*/ 69 h 96"/>
                    <a:gd name="T8" fmla="*/ 15 w 134"/>
                    <a:gd name="T9" fmla="*/ 79 h 96"/>
                    <a:gd name="T10" fmla="*/ 14 w 134"/>
                    <a:gd name="T11" fmla="*/ 80 h 96"/>
                    <a:gd name="T12" fmla="*/ 22 w 134"/>
                    <a:gd name="T13" fmla="*/ 88 h 96"/>
                    <a:gd name="T14" fmla="*/ 34 w 134"/>
                    <a:gd name="T15" fmla="*/ 95 h 96"/>
                    <a:gd name="T16" fmla="*/ 40 w 134"/>
                    <a:gd name="T17" fmla="*/ 88 h 96"/>
                    <a:gd name="T18" fmla="*/ 48 w 134"/>
                    <a:gd name="T19" fmla="*/ 82 h 96"/>
                    <a:gd name="T20" fmla="*/ 56 w 134"/>
                    <a:gd name="T21" fmla="*/ 77 h 96"/>
                    <a:gd name="T22" fmla="*/ 65 w 134"/>
                    <a:gd name="T23" fmla="*/ 76 h 96"/>
                    <a:gd name="T24" fmla="*/ 78 w 134"/>
                    <a:gd name="T25" fmla="*/ 75 h 96"/>
                    <a:gd name="T26" fmla="*/ 85 w 134"/>
                    <a:gd name="T27" fmla="*/ 67 h 96"/>
                    <a:gd name="T28" fmla="*/ 92 w 134"/>
                    <a:gd name="T29" fmla="*/ 60 h 96"/>
                    <a:gd name="T30" fmla="*/ 100 w 134"/>
                    <a:gd name="T31" fmla="*/ 56 h 96"/>
                    <a:gd name="T32" fmla="*/ 109 w 134"/>
                    <a:gd name="T33" fmla="*/ 53 h 96"/>
                    <a:gd name="T34" fmla="*/ 122 w 134"/>
                    <a:gd name="T35" fmla="*/ 51 h 96"/>
                    <a:gd name="T36" fmla="*/ 131 w 134"/>
                    <a:gd name="T37" fmla="*/ 46 h 96"/>
                    <a:gd name="T38" fmla="*/ 133 w 134"/>
                    <a:gd name="T39" fmla="*/ 42 h 96"/>
                    <a:gd name="T40" fmla="*/ 130 w 134"/>
                    <a:gd name="T41" fmla="*/ 30 h 96"/>
                    <a:gd name="T42" fmla="*/ 129 w 134"/>
                    <a:gd name="T43" fmla="*/ 30 h 96"/>
                    <a:gd name="T44" fmla="*/ 123 w 134"/>
                    <a:gd name="T45" fmla="*/ 20 h 96"/>
                    <a:gd name="T46" fmla="*/ 120 w 134"/>
                    <a:gd name="T47" fmla="*/ 15 h 96"/>
                    <a:gd name="T48" fmla="*/ 120 w 134"/>
                    <a:gd name="T49" fmla="*/ 15 h 96"/>
                    <a:gd name="T50" fmla="*/ 115 w 134"/>
                    <a:gd name="T51" fmla="*/ 8 h 96"/>
                    <a:gd name="T52" fmla="*/ 105 w 134"/>
                    <a:gd name="T53" fmla="*/ 0 h 96"/>
                    <a:gd name="T54" fmla="*/ 88 w 134"/>
                    <a:gd name="T55" fmla="*/ 7 h 96"/>
                    <a:gd name="T56" fmla="*/ 78 w 134"/>
                    <a:gd name="T57" fmla="*/ 19 h 96"/>
                    <a:gd name="T58" fmla="*/ 64 w 134"/>
                    <a:gd name="T59" fmla="*/ 25 h 96"/>
                    <a:gd name="T60" fmla="*/ 44 w 134"/>
                    <a:gd name="T61" fmla="*/ 32 h 96"/>
                    <a:gd name="T62" fmla="*/ 38 w 134"/>
                    <a:gd name="T63" fmla="*/ 41 h 96"/>
                    <a:gd name="T64" fmla="*/ 29 w 134"/>
                    <a:gd name="T65" fmla="*/ 42 h 96"/>
                    <a:gd name="T66" fmla="*/ 16 w 134"/>
                    <a:gd name="T67" fmla="*/ 46 h 96"/>
                    <a:gd name="T68" fmla="*/ 0 w 134"/>
                    <a:gd name="T69"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96">
                      <a:moveTo>
                        <a:pt x="0" y="50"/>
                      </a:moveTo>
                      <a:lnTo>
                        <a:pt x="1" y="60"/>
                      </a:lnTo>
                      <a:lnTo>
                        <a:pt x="7" y="68"/>
                      </a:lnTo>
                      <a:lnTo>
                        <a:pt x="8" y="69"/>
                      </a:lnTo>
                      <a:lnTo>
                        <a:pt x="15" y="79"/>
                      </a:lnTo>
                      <a:lnTo>
                        <a:pt x="14" y="80"/>
                      </a:lnTo>
                      <a:lnTo>
                        <a:pt x="22" y="88"/>
                      </a:lnTo>
                      <a:lnTo>
                        <a:pt x="34" y="95"/>
                      </a:lnTo>
                      <a:lnTo>
                        <a:pt x="40" y="88"/>
                      </a:lnTo>
                      <a:lnTo>
                        <a:pt x="48" y="82"/>
                      </a:lnTo>
                      <a:lnTo>
                        <a:pt x="56" y="77"/>
                      </a:lnTo>
                      <a:lnTo>
                        <a:pt x="65" y="76"/>
                      </a:lnTo>
                      <a:lnTo>
                        <a:pt x="78" y="75"/>
                      </a:lnTo>
                      <a:lnTo>
                        <a:pt x="85" y="67"/>
                      </a:lnTo>
                      <a:lnTo>
                        <a:pt x="92" y="60"/>
                      </a:lnTo>
                      <a:lnTo>
                        <a:pt x="100" y="56"/>
                      </a:lnTo>
                      <a:lnTo>
                        <a:pt x="109" y="53"/>
                      </a:lnTo>
                      <a:lnTo>
                        <a:pt x="122" y="51"/>
                      </a:lnTo>
                      <a:lnTo>
                        <a:pt x="131" y="46"/>
                      </a:lnTo>
                      <a:lnTo>
                        <a:pt x="133" y="42"/>
                      </a:lnTo>
                      <a:lnTo>
                        <a:pt x="130" y="30"/>
                      </a:lnTo>
                      <a:lnTo>
                        <a:pt x="129" y="30"/>
                      </a:lnTo>
                      <a:lnTo>
                        <a:pt x="123" y="20"/>
                      </a:lnTo>
                      <a:lnTo>
                        <a:pt x="120" y="15"/>
                      </a:lnTo>
                      <a:lnTo>
                        <a:pt x="120" y="15"/>
                      </a:lnTo>
                      <a:lnTo>
                        <a:pt x="115" y="8"/>
                      </a:lnTo>
                      <a:lnTo>
                        <a:pt x="105" y="0"/>
                      </a:lnTo>
                      <a:lnTo>
                        <a:pt x="88" y="7"/>
                      </a:lnTo>
                      <a:lnTo>
                        <a:pt x="78" y="19"/>
                      </a:lnTo>
                      <a:lnTo>
                        <a:pt x="64" y="25"/>
                      </a:lnTo>
                      <a:lnTo>
                        <a:pt x="44" y="32"/>
                      </a:lnTo>
                      <a:lnTo>
                        <a:pt x="38" y="41"/>
                      </a:lnTo>
                      <a:lnTo>
                        <a:pt x="29" y="42"/>
                      </a:lnTo>
                      <a:lnTo>
                        <a:pt x="16" y="46"/>
                      </a:lnTo>
                      <a:lnTo>
                        <a:pt x="0" y="50"/>
                      </a:lnTo>
                    </a:path>
                  </a:pathLst>
                </a:custGeom>
                <a:solidFill>
                  <a:srgbClr val="E04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14" name="Freeform 74"/>
                <p:cNvSpPr>
                  <a:spLocks/>
                </p:cNvSpPr>
                <p:nvPr/>
              </p:nvSpPr>
              <p:spPr bwMode="auto">
                <a:xfrm>
                  <a:off x="1111" y="1810"/>
                  <a:ext cx="157" cy="113"/>
                </a:xfrm>
                <a:custGeom>
                  <a:avLst/>
                  <a:gdLst>
                    <a:gd name="T0" fmla="*/ 0 w 157"/>
                    <a:gd name="T1" fmla="*/ 0 h 113"/>
                    <a:gd name="T2" fmla="*/ 24 w 157"/>
                    <a:gd name="T3" fmla="*/ 12 h 113"/>
                    <a:gd name="T4" fmla="*/ 45 w 157"/>
                    <a:gd name="T5" fmla="*/ 23 h 113"/>
                    <a:gd name="T6" fmla="*/ 63 w 157"/>
                    <a:gd name="T7" fmla="*/ 30 h 113"/>
                    <a:gd name="T8" fmla="*/ 82 w 157"/>
                    <a:gd name="T9" fmla="*/ 39 h 113"/>
                    <a:gd name="T10" fmla="*/ 107 w 157"/>
                    <a:gd name="T11" fmla="*/ 50 h 113"/>
                    <a:gd name="T12" fmla="*/ 123 w 157"/>
                    <a:gd name="T13" fmla="*/ 72 h 113"/>
                    <a:gd name="T14" fmla="*/ 135 w 157"/>
                    <a:gd name="T15" fmla="*/ 111 h 113"/>
                    <a:gd name="T16" fmla="*/ 147 w 157"/>
                    <a:gd name="T17" fmla="*/ 79 h 113"/>
                    <a:gd name="T18" fmla="*/ 156 w 157"/>
                    <a:gd name="T19" fmla="*/ 59 h 113"/>
                    <a:gd name="T20" fmla="*/ 155 w 157"/>
                    <a:gd name="T21" fmla="*/ 42 h 113"/>
                    <a:gd name="T22" fmla="*/ 156 w 157"/>
                    <a:gd name="T23" fmla="*/ 59 h 113"/>
                    <a:gd name="T24" fmla="*/ 146 w 157"/>
                    <a:gd name="T25" fmla="*/ 79 h 113"/>
                    <a:gd name="T26" fmla="*/ 137 w 157"/>
                    <a:gd name="T27" fmla="*/ 112 h 113"/>
                    <a:gd name="T28" fmla="*/ 124 w 157"/>
                    <a:gd name="T29" fmla="*/ 72 h 113"/>
                    <a:gd name="T30" fmla="*/ 107 w 157"/>
                    <a:gd name="T31" fmla="*/ 51 h 113"/>
                    <a:gd name="T32" fmla="*/ 81 w 157"/>
                    <a:gd name="T33" fmla="*/ 39 h 113"/>
                    <a:gd name="T34" fmla="*/ 63 w 157"/>
                    <a:gd name="T35" fmla="*/ 31 h 113"/>
                    <a:gd name="T36" fmla="*/ 45 w 157"/>
                    <a:gd name="T37" fmla="*/ 23 h 113"/>
                    <a:gd name="T38" fmla="*/ 23 w 157"/>
                    <a:gd name="T39" fmla="*/ 12 h 113"/>
                    <a:gd name="T40" fmla="*/ 0 w 157"/>
                    <a:gd name="T4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13">
                      <a:moveTo>
                        <a:pt x="0" y="0"/>
                      </a:moveTo>
                      <a:lnTo>
                        <a:pt x="24" y="12"/>
                      </a:lnTo>
                      <a:lnTo>
                        <a:pt x="45" y="23"/>
                      </a:lnTo>
                      <a:lnTo>
                        <a:pt x="63" y="30"/>
                      </a:lnTo>
                      <a:lnTo>
                        <a:pt x="82" y="39"/>
                      </a:lnTo>
                      <a:lnTo>
                        <a:pt x="107" y="50"/>
                      </a:lnTo>
                      <a:lnTo>
                        <a:pt x="123" y="72"/>
                      </a:lnTo>
                      <a:lnTo>
                        <a:pt x="135" y="111"/>
                      </a:lnTo>
                      <a:lnTo>
                        <a:pt x="147" y="79"/>
                      </a:lnTo>
                      <a:lnTo>
                        <a:pt x="156" y="59"/>
                      </a:lnTo>
                      <a:lnTo>
                        <a:pt x="155" y="42"/>
                      </a:lnTo>
                      <a:lnTo>
                        <a:pt x="156" y="59"/>
                      </a:lnTo>
                      <a:lnTo>
                        <a:pt x="146" y="79"/>
                      </a:lnTo>
                      <a:lnTo>
                        <a:pt x="137" y="112"/>
                      </a:lnTo>
                      <a:lnTo>
                        <a:pt x="124" y="72"/>
                      </a:lnTo>
                      <a:lnTo>
                        <a:pt x="107" y="51"/>
                      </a:lnTo>
                      <a:lnTo>
                        <a:pt x="81" y="39"/>
                      </a:lnTo>
                      <a:lnTo>
                        <a:pt x="63" y="31"/>
                      </a:lnTo>
                      <a:lnTo>
                        <a:pt x="45" y="23"/>
                      </a:lnTo>
                      <a:lnTo>
                        <a:pt x="23" y="12"/>
                      </a:lnTo>
                      <a:lnTo>
                        <a:pt x="0" y="0"/>
                      </a:lnTo>
                    </a:path>
                  </a:pathLst>
                </a:custGeom>
                <a:solidFill>
                  <a:srgbClr val="E04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15" name="Freeform 75"/>
                <p:cNvSpPr>
                  <a:spLocks/>
                </p:cNvSpPr>
                <p:nvPr/>
              </p:nvSpPr>
              <p:spPr bwMode="auto">
                <a:xfrm>
                  <a:off x="1128" y="1908"/>
                  <a:ext cx="62" cy="96"/>
                </a:xfrm>
                <a:custGeom>
                  <a:avLst/>
                  <a:gdLst>
                    <a:gd name="T0" fmla="*/ 29 w 62"/>
                    <a:gd name="T1" fmla="*/ 72 h 96"/>
                    <a:gd name="T2" fmla="*/ 11 w 62"/>
                    <a:gd name="T3" fmla="*/ 58 h 96"/>
                    <a:gd name="T4" fmla="*/ 5 w 62"/>
                    <a:gd name="T5" fmla="*/ 43 h 96"/>
                    <a:gd name="T6" fmla="*/ 3 w 62"/>
                    <a:gd name="T7" fmla="*/ 27 h 96"/>
                    <a:gd name="T8" fmla="*/ 0 w 62"/>
                    <a:gd name="T9" fmla="*/ 6 h 96"/>
                    <a:gd name="T10" fmla="*/ 6 w 62"/>
                    <a:gd name="T11" fmla="*/ 2 h 96"/>
                    <a:gd name="T12" fmla="*/ 11 w 62"/>
                    <a:gd name="T13" fmla="*/ 2 h 96"/>
                    <a:gd name="T14" fmla="*/ 14 w 62"/>
                    <a:gd name="T15" fmla="*/ 15 h 96"/>
                    <a:gd name="T16" fmla="*/ 22 w 62"/>
                    <a:gd name="T17" fmla="*/ 22 h 96"/>
                    <a:gd name="T18" fmla="*/ 25 w 62"/>
                    <a:gd name="T19" fmla="*/ 39 h 96"/>
                    <a:gd name="T20" fmla="*/ 31 w 62"/>
                    <a:gd name="T21" fmla="*/ 52 h 96"/>
                    <a:gd name="T22" fmla="*/ 43 w 62"/>
                    <a:gd name="T23" fmla="*/ 64 h 96"/>
                    <a:gd name="T24" fmla="*/ 52 w 62"/>
                    <a:gd name="T25" fmla="*/ 77 h 96"/>
                    <a:gd name="T26" fmla="*/ 61 w 62"/>
                    <a:gd name="T27" fmla="*/ 95 h 96"/>
                    <a:gd name="T28" fmla="*/ 51 w 62"/>
                    <a:gd name="T29" fmla="*/ 77 h 96"/>
                    <a:gd name="T30" fmla="*/ 42 w 62"/>
                    <a:gd name="T31" fmla="*/ 63 h 96"/>
                    <a:gd name="T32" fmla="*/ 30 w 62"/>
                    <a:gd name="T33" fmla="*/ 52 h 96"/>
                    <a:gd name="T34" fmla="*/ 25 w 62"/>
                    <a:gd name="T35" fmla="*/ 39 h 96"/>
                    <a:gd name="T36" fmla="*/ 24 w 62"/>
                    <a:gd name="T37" fmla="*/ 23 h 96"/>
                    <a:gd name="T38" fmla="*/ 14 w 62"/>
                    <a:gd name="T39" fmla="*/ 16 h 96"/>
                    <a:gd name="T40" fmla="*/ 13 w 62"/>
                    <a:gd name="T41" fmla="*/ 0 h 96"/>
                    <a:gd name="T42" fmla="*/ 7 w 62"/>
                    <a:gd name="T43" fmla="*/ 2 h 96"/>
                    <a:gd name="T44" fmla="*/ 0 w 62"/>
                    <a:gd name="T45" fmla="*/ 6 h 96"/>
                    <a:gd name="T46" fmla="*/ 1 w 62"/>
                    <a:gd name="T47" fmla="*/ 15 h 96"/>
                    <a:gd name="T48" fmla="*/ 3 w 62"/>
                    <a:gd name="T49" fmla="*/ 28 h 96"/>
                    <a:gd name="T50" fmla="*/ 5 w 62"/>
                    <a:gd name="T51" fmla="*/ 41 h 96"/>
                    <a:gd name="T52" fmla="*/ 11 w 62"/>
                    <a:gd name="T53"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 h="96">
                      <a:moveTo>
                        <a:pt x="29" y="72"/>
                      </a:moveTo>
                      <a:lnTo>
                        <a:pt x="11" y="58"/>
                      </a:lnTo>
                      <a:lnTo>
                        <a:pt x="5" y="43"/>
                      </a:lnTo>
                      <a:lnTo>
                        <a:pt x="3" y="27"/>
                      </a:lnTo>
                      <a:lnTo>
                        <a:pt x="0" y="6"/>
                      </a:lnTo>
                      <a:lnTo>
                        <a:pt x="6" y="2"/>
                      </a:lnTo>
                      <a:lnTo>
                        <a:pt x="11" y="2"/>
                      </a:lnTo>
                      <a:lnTo>
                        <a:pt x="14" y="15"/>
                      </a:lnTo>
                      <a:lnTo>
                        <a:pt x="22" y="22"/>
                      </a:lnTo>
                      <a:lnTo>
                        <a:pt x="25" y="39"/>
                      </a:lnTo>
                      <a:lnTo>
                        <a:pt x="31" y="52"/>
                      </a:lnTo>
                      <a:lnTo>
                        <a:pt x="43" y="64"/>
                      </a:lnTo>
                      <a:lnTo>
                        <a:pt x="52" y="77"/>
                      </a:lnTo>
                      <a:lnTo>
                        <a:pt x="61" y="95"/>
                      </a:lnTo>
                      <a:lnTo>
                        <a:pt x="51" y="77"/>
                      </a:lnTo>
                      <a:lnTo>
                        <a:pt x="42" y="63"/>
                      </a:lnTo>
                      <a:lnTo>
                        <a:pt x="30" y="52"/>
                      </a:lnTo>
                      <a:lnTo>
                        <a:pt x="25" y="39"/>
                      </a:lnTo>
                      <a:lnTo>
                        <a:pt x="24" y="23"/>
                      </a:lnTo>
                      <a:lnTo>
                        <a:pt x="14" y="16"/>
                      </a:lnTo>
                      <a:lnTo>
                        <a:pt x="13" y="0"/>
                      </a:lnTo>
                      <a:lnTo>
                        <a:pt x="7" y="2"/>
                      </a:lnTo>
                      <a:lnTo>
                        <a:pt x="0" y="6"/>
                      </a:lnTo>
                      <a:lnTo>
                        <a:pt x="1" y="15"/>
                      </a:lnTo>
                      <a:lnTo>
                        <a:pt x="3" y="28"/>
                      </a:lnTo>
                      <a:lnTo>
                        <a:pt x="5" y="41"/>
                      </a:lnTo>
                      <a:lnTo>
                        <a:pt x="11" y="5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grpSp>
        <p:nvGrpSpPr>
          <p:cNvPr id="35928" name="Group 88"/>
          <p:cNvGrpSpPr>
            <a:grpSpLocks/>
          </p:cNvGrpSpPr>
          <p:nvPr/>
        </p:nvGrpSpPr>
        <p:grpSpPr bwMode="auto">
          <a:xfrm>
            <a:off x="2255839" y="3981451"/>
            <a:ext cx="1050925" cy="1768475"/>
            <a:chOff x="461" y="2508"/>
            <a:chExt cx="662" cy="1114"/>
          </a:xfrm>
        </p:grpSpPr>
        <p:grpSp>
          <p:nvGrpSpPr>
            <p:cNvPr id="35922" name="Group 82"/>
            <p:cNvGrpSpPr>
              <a:grpSpLocks/>
            </p:cNvGrpSpPr>
            <p:nvPr/>
          </p:nvGrpSpPr>
          <p:grpSpPr bwMode="auto">
            <a:xfrm>
              <a:off x="752" y="3016"/>
              <a:ext cx="80" cy="606"/>
              <a:chOff x="752" y="3016"/>
              <a:chExt cx="80" cy="606"/>
            </a:xfrm>
          </p:grpSpPr>
          <p:sp>
            <p:nvSpPr>
              <p:cNvPr id="35919" name="Freeform 79"/>
              <p:cNvSpPr>
                <a:spLocks/>
              </p:cNvSpPr>
              <p:nvPr/>
            </p:nvSpPr>
            <p:spPr bwMode="auto">
              <a:xfrm>
                <a:off x="752" y="3016"/>
                <a:ext cx="80" cy="606"/>
              </a:xfrm>
              <a:custGeom>
                <a:avLst/>
                <a:gdLst>
                  <a:gd name="T0" fmla="*/ 0 w 80"/>
                  <a:gd name="T1" fmla="*/ 0 h 606"/>
                  <a:gd name="T2" fmla="*/ 79 w 80"/>
                  <a:gd name="T3" fmla="*/ 0 h 606"/>
                  <a:gd name="T4" fmla="*/ 79 w 80"/>
                  <a:gd name="T5" fmla="*/ 605 h 606"/>
                  <a:gd name="T6" fmla="*/ 0 w 80"/>
                  <a:gd name="T7" fmla="*/ 605 h 606"/>
                  <a:gd name="T8" fmla="*/ 0 w 80"/>
                  <a:gd name="T9" fmla="*/ 0 h 606"/>
                </a:gdLst>
                <a:ahLst/>
                <a:cxnLst>
                  <a:cxn ang="0">
                    <a:pos x="T0" y="T1"/>
                  </a:cxn>
                  <a:cxn ang="0">
                    <a:pos x="T2" y="T3"/>
                  </a:cxn>
                  <a:cxn ang="0">
                    <a:pos x="T4" y="T5"/>
                  </a:cxn>
                  <a:cxn ang="0">
                    <a:pos x="T6" y="T7"/>
                  </a:cxn>
                  <a:cxn ang="0">
                    <a:pos x="T8" y="T9"/>
                  </a:cxn>
                </a:cxnLst>
                <a:rect l="0" t="0" r="r" b="b"/>
                <a:pathLst>
                  <a:path w="80" h="606">
                    <a:moveTo>
                      <a:pt x="0" y="0"/>
                    </a:moveTo>
                    <a:lnTo>
                      <a:pt x="79" y="0"/>
                    </a:lnTo>
                    <a:lnTo>
                      <a:pt x="79" y="605"/>
                    </a:lnTo>
                    <a:lnTo>
                      <a:pt x="0" y="605"/>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20" name="Freeform 80"/>
              <p:cNvSpPr>
                <a:spLocks/>
              </p:cNvSpPr>
              <p:nvPr/>
            </p:nvSpPr>
            <p:spPr bwMode="auto">
              <a:xfrm>
                <a:off x="761" y="3016"/>
                <a:ext cx="62" cy="606"/>
              </a:xfrm>
              <a:custGeom>
                <a:avLst/>
                <a:gdLst>
                  <a:gd name="T0" fmla="*/ 0 w 62"/>
                  <a:gd name="T1" fmla="*/ 0 h 606"/>
                  <a:gd name="T2" fmla="*/ 61 w 62"/>
                  <a:gd name="T3" fmla="*/ 0 h 606"/>
                  <a:gd name="T4" fmla="*/ 61 w 62"/>
                  <a:gd name="T5" fmla="*/ 605 h 606"/>
                  <a:gd name="T6" fmla="*/ 0 w 62"/>
                  <a:gd name="T7" fmla="*/ 605 h 606"/>
                  <a:gd name="T8" fmla="*/ 0 w 62"/>
                  <a:gd name="T9" fmla="*/ 0 h 606"/>
                </a:gdLst>
                <a:ahLst/>
                <a:cxnLst>
                  <a:cxn ang="0">
                    <a:pos x="T0" y="T1"/>
                  </a:cxn>
                  <a:cxn ang="0">
                    <a:pos x="T2" y="T3"/>
                  </a:cxn>
                  <a:cxn ang="0">
                    <a:pos x="T4" y="T5"/>
                  </a:cxn>
                  <a:cxn ang="0">
                    <a:pos x="T6" y="T7"/>
                  </a:cxn>
                  <a:cxn ang="0">
                    <a:pos x="T8" y="T9"/>
                  </a:cxn>
                </a:cxnLst>
                <a:rect l="0" t="0" r="r" b="b"/>
                <a:pathLst>
                  <a:path w="62" h="606">
                    <a:moveTo>
                      <a:pt x="0" y="0"/>
                    </a:moveTo>
                    <a:lnTo>
                      <a:pt x="61" y="0"/>
                    </a:lnTo>
                    <a:lnTo>
                      <a:pt x="61" y="605"/>
                    </a:lnTo>
                    <a:lnTo>
                      <a:pt x="0" y="605"/>
                    </a:lnTo>
                    <a:lnTo>
                      <a:pt x="0" y="0"/>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21" name="Freeform 81"/>
              <p:cNvSpPr>
                <a:spLocks/>
              </p:cNvSpPr>
              <p:nvPr/>
            </p:nvSpPr>
            <p:spPr bwMode="auto">
              <a:xfrm>
                <a:off x="769" y="3016"/>
                <a:ext cx="45" cy="606"/>
              </a:xfrm>
              <a:custGeom>
                <a:avLst/>
                <a:gdLst>
                  <a:gd name="T0" fmla="*/ 0 w 45"/>
                  <a:gd name="T1" fmla="*/ 0 h 606"/>
                  <a:gd name="T2" fmla="*/ 44 w 45"/>
                  <a:gd name="T3" fmla="*/ 0 h 606"/>
                  <a:gd name="T4" fmla="*/ 44 w 45"/>
                  <a:gd name="T5" fmla="*/ 605 h 606"/>
                  <a:gd name="T6" fmla="*/ 0 w 45"/>
                  <a:gd name="T7" fmla="*/ 605 h 606"/>
                  <a:gd name="T8" fmla="*/ 0 w 45"/>
                  <a:gd name="T9" fmla="*/ 0 h 606"/>
                </a:gdLst>
                <a:ahLst/>
                <a:cxnLst>
                  <a:cxn ang="0">
                    <a:pos x="T0" y="T1"/>
                  </a:cxn>
                  <a:cxn ang="0">
                    <a:pos x="T2" y="T3"/>
                  </a:cxn>
                  <a:cxn ang="0">
                    <a:pos x="T4" y="T5"/>
                  </a:cxn>
                  <a:cxn ang="0">
                    <a:pos x="T6" y="T7"/>
                  </a:cxn>
                  <a:cxn ang="0">
                    <a:pos x="T8" y="T9"/>
                  </a:cxn>
                </a:cxnLst>
                <a:rect l="0" t="0" r="r" b="b"/>
                <a:pathLst>
                  <a:path w="45" h="606">
                    <a:moveTo>
                      <a:pt x="0" y="0"/>
                    </a:moveTo>
                    <a:lnTo>
                      <a:pt x="44" y="0"/>
                    </a:lnTo>
                    <a:lnTo>
                      <a:pt x="44" y="605"/>
                    </a:lnTo>
                    <a:lnTo>
                      <a:pt x="0" y="605"/>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5926" name="Group 86"/>
            <p:cNvGrpSpPr>
              <a:grpSpLocks/>
            </p:cNvGrpSpPr>
            <p:nvPr/>
          </p:nvGrpSpPr>
          <p:grpSpPr bwMode="auto">
            <a:xfrm>
              <a:off x="461" y="2508"/>
              <a:ext cx="662" cy="678"/>
              <a:chOff x="461" y="2508"/>
              <a:chExt cx="662" cy="678"/>
            </a:xfrm>
          </p:grpSpPr>
          <p:sp>
            <p:nvSpPr>
              <p:cNvPr id="35923" name="Freeform 83"/>
              <p:cNvSpPr>
                <a:spLocks/>
              </p:cNvSpPr>
              <p:nvPr/>
            </p:nvSpPr>
            <p:spPr bwMode="auto">
              <a:xfrm>
                <a:off x="461" y="2508"/>
                <a:ext cx="662" cy="678"/>
              </a:xfrm>
              <a:custGeom>
                <a:avLst/>
                <a:gdLst>
                  <a:gd name="T0" fmla="*/ 0 w 662"/>
                  <a:gd name="T1" fmla="*/ 193 h 678"/>
                  <a:gd name="T2" fmla="*/ 202 w 662"/>
                  <a:gd name="T3" fmla="*/ 0 h 678"/>
                  <a:gd name="T4" fmla="*/ 460 w 662"/>
                  <a:gd name="T5" fmla="*/ 0 h 678"/>
                  <a:gd name="T6" fmla="*/ 661 w 662"/>
                  <a:gd name="T7" fmla="*/ 193 h 678"/>
                  <a:gd name="T8" fmla="*/ 661 w 662"/>
                  <a:gd name="T9" fmla="*/ 472 h 678"/>
                  <a:gd name="T10" fmla="*/ 460 w 662"/>
                  <a:gd name="T11" fmla="*/ 677 h 678"/>
                  <a:gd name="T12" fmla="*/ 202 w 662"/>
                  <a:gd name="T13" fmla="*/ 677 h 678"/>
                  <a:gd name="T14" fmla="*/ 0 w 662"/>
                  <a:gd name="T15" fmla="*/ 472 h 678"/>
                  <a:gd name="T16" fmla="*/ 0 w 662"/>
                  <a:gd name="T17" fmla="*/ 193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678">
                    <a:moveTo>
                      <a:pt x="0" y="193"/>
                    </a:moveTo>
                    <a:lnTo>
                      <a:pt x="202" y="0"/>
                    </a:lnTo>
                    <a:lnTo>
                      <a:pt x="460" y="0"/>
                    </a:lnTo>
                    <a:lnTo>
                      <a:pt x="661" y="193"/>
                    </a:lnTo>
                    <a:lnTo>
                      <a:pt x="661" y="472"/>
                    </a:lnTo>
                    <a:lnTo>
                      <a:pt x="460" y="677"/>
                    </a:lnTo>
                    <a:lnTo>
                      <a:pt x="202" y="677"/>
                    </a:lnTo>
                    <a:lnTo>
                      <a:pt x="0" y="472"/>
                    </a:lnTo>
                    <a:lnTo>
                      <a:pt x="0" y="193"/>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24" name="Freeform 84"/>
              <p:cNvSpPr>
                <a:spLocks/>
              </p:cNvSpPr>
              <p:nvPr/>
            </p:nvSpPr>
            <p:spPr bwMode="auto">
              <a:xfrm>
                <a:off x="506" y="2554"/>
                <a:ext cx="573" cy="586"/>
              </a:xfrm>
              <a:custGeom>
                <a:avLst/>
                <a:gdLst>
                  <a:gd name="T0" fmla="*/ 0 w 573"/>
                  <a:gd name="T1" fmla="*/ 167 h 586"/>
                  <a:gd name="T2" fmla="*/ 174 w 573"/>
                  <a:gd name="T3" fmla="*/ 0 h 586"/>
                  <a:gd name="T4" fmla="*/ 397 w 573"/>
                  <a:gd name="T5" fmla="*/ 0 h 586"/>
                  <a:gd name="T6" fmla="*/ 572 w 573"/>
                  <a:gd name="T7" fmla="*/ 167 h 586"/>
                  <a:gd name="T8" fmla="*/ 572 w 573"/>
                  <a:gd name="T9" fmla="*/ 408 h 586"/>
                  <a:gd name="T10" fmla="*/ 397 w 573"/>
                  <a:gd name="T11" fmla="*/ 585 h 586"/>
                  <a:gd name="T12" fmla="*/ 174 w 573"/>
                  <a:gd name="T13" fmla="*/ 585 h 586"/>
                  <a:gd name="T14" fmla="*/ 0 w 573"/>
                  <a:gd name="T15" fmla="*/ 408 h 586"/>
                  <a:gd name="T16" fmla="*/ 0 w 573"/>
                  <a:gd name="T17" fmla="*/ 167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86">
                    <a:moveTo>
                      <a:pt x="0" y="167"/>
                    </a:moveTo>
                    <a:lnTo>
                      <a:pt x="174" y="0"/>
                    </a:lnTo>
                    <a:lnTo>
                      <a:pt x="397" y="0"/>
                    </a:lnTo>
                    <a:lnTo>
                      <a:pt x="572" y="167"/>
                    </a:lnTo>
                    <a:lnTo>
                      <a:pt x="572" y="408"/>
                    </a:lnTo>
                    <a:lnTo>
                      <a:pt x="397" y="585"/>
                    </a:lnTo>
                    <a:lnTo>
                      <a:pt x="174" y="585"/>
                    </a:lnTo>
                    <a:lnTo>
                      <a:pt x="0" y="408"/>
                    </a:lnTo>
                    <a:lnTo>
                      <a:pt x="0" y="167"/>
                    </a:lnTo>
                  </a:path>
                </a:pathLst>
              </a:custGeom>
              <a:noFill/>
              <a:ln w="762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25" name="Freeform 85"/>
              <p:cNvSpPr>
                <a:spLocks/>
              </p:cNvSpPr>
              <p:nvPr/>
            </p:nvSpPr>
            <p:spPr bwMode="auto">
              <a:xfrm>
                <a:off x="506" y="2554"/>
                <a:ext cx="573" cy="586"/>
              </a:xfrm>
              <a:custGeom>
                <a:avLst/>
                <a:gdLst>
                  <a:gd name="T0" fmla="*/ 0 w 573"/>
                  <a:gd name="T1" fmla="*/ 167 h 586"/>
                  <a:gd name="T2" fmla="*/ 174 w 573"/>
                  <a:gd name="T3" fmla="*/ 0 h 586"/>
                  <a:gd name="T4" fmla="*/ 397 w 573"/>
                  <a:gd name="T5" fmla="*/ 0 h 586"/>
                  <a:gd name="T6" fmla="*/ 572 w 573"/>
                  <a:gd name="T7" fmla="*/ 167 h 586"/>
                  <a:gd name="T8" fmla="*/ 572 w 573"/>
                  <a:gd name="T9" fmla="*/ 408 h 586"/>
                  <a:gd name="T10" fmla="*/ 397 w 573"/>
                  <a:gd name="T11" fmla="*/ 585 h 586"/>
                  <a:gd name="T12" fmla="*/ 174 w 573"/>
                  <a:gd name="T13" fmla="*/ 585 h 586"/>
                  <a:gd name="T14" fmla="*/ 0 w 573"/>
                  <a:gd name="T15" fmla="*/ 408 h 586"/>
                  <a:gd name="T16" fmla="*/ 0 w 573"/>
                  <a:gd name="T17" fmla="*/ 167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86">
                    <a:moveTo>
                      <a:pt x="0" y="167"/>
                    </a:moveTo>
                    <a:lnTo>
                      <a:pt x="174" y="0"/>
                    </a:lnTo>
                    <a:lnTo>
                      <a:pt x="397" y="0"/>
                    </a:lnTo>
                    <a:lnTo>
                      <a:pt x="572" y="167"/>
                    </a:lnTo>
                    <a:lnTo>
                      <a:pt x="572" y="408"/>
                    </a:lnTo>
                    <a:lnTo>
                      <a:pt x="397" y="585"/>
                    </a:lnTo>
                    <a:lnTo>
                      <a:pt x="174" y="585"/>
                    </a:lnTo>
                    <a:lnTo>
                      <a:pt x="0" y="408"/>
                    </a:lnTo>
                    <a:lnTo>
                      <a:pt x="0" y="167"/>
                    </a:lnTo>
                  </a:path>
                </a:pathLst>
              </a:custGeom>
              <a:noFill/>
              <a:ln w="508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sp>
          <p:nvSpPr>
            <p:cNvPr id="35927" name="Rectangle 87"/>
            <p:cNvSpPr>
              <a:spLocks noChangeArrowheads="1"/>
            </p:cNvSpPr>
            <p:nvPr/>
          </p:nvSpPr>
          <p:spPr bwMode="auto">
            <a:xfrm>
              <a:off x="546" y="2578"/>
              <a:ext cx="535" cy="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fontAlgn="base">
                <a:spcBef>
                  <a:spcPct val="0"/>
                </a:spcBef>
                <a:spcAft>
                  <a:spcPct val="0"/>
                </a:spcAft>
              </a:pPr>
              <a:r>
                <a:rPr lang="en-US" altLang="zh-CN" sz="2500" b="1">
                  <a:solidFill>
                    <a:srgbClr val="FFFFFF"/>
                  </a:solidFill>
                  <a:latin typeface="Arial Narrow" panose="020B0606020202030204" pitchFamily="34" charset="0"/>
                  <a:ea typeface="宋体" panose="02010600030101010101" pitchFamily="2" charset="-122"/>
                </a:rPr>
                <a:t>Q</a:t>
              </a:r>
            </a:p>
            <a:p>
              <a:pPr algn="ctr" fontAlgn="base">
                <a:spcBef>
                  <a:spcPct val="0"/>
                </a:spcBef>
                <a:spcAft>
                  <a:spcPct val="0"/>
                </a:spcAft>
              </a:pPr>
              <a:r>
                <a:rPr lang="en-US" altLang="zh-CN" sz="2000" b="1">
                  <a:solidFill>
                    <a:srgbClr val="FFFFFF"/>
                  </a:solidFill>
                  <a:latin typeface="Arial Narrow" panose="020B0606020202030204" pitchFamily="34" charset="0"/>
                  <a:ea typeface="宋体" panose="02010600030101010101" pitchFamily="2" charset="-122"/>
                </a:rPr>
                <a:t>Please</a:t>
              </a:r>
            </a:p>
          </p:txBody>
        </p:sp>
      </p:grpSp>
      <p:sp>
        <p:nvSpPr>
          <p:cNvPr id="35929" name="Rectangle 89"/>
          <p:cNvSpPr>
            <a:spLocks noChangeArrowheads="1"/>
          </p:cNvSpPr>
          <p:nvPr/>
        </p:nvSpPr>
        <p:spPr bwMode="auto">
          <a:xfrm>
            <a:off x="2614614" y="1757364"/>
            <a:ext cx="13240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fontAlgn="base">
              <a:spcBef>
                <a:spcPct val="0"/>
              </a:spcBef>
              <a:spcAft>
                <a:spcPct val="0"/>
              </a:spcAft>
            </a:pPr>
            <a:r>
              <a:rPr lang="en-US" altLang="zh-CN" b="1">
                <a:solidFill>
                  <a:srgbClr val="333399"/>
                </a:solidFill>
                <a:latin typeface="Arial" pitchFamily="34" charset="0"/>
                <a:ea typeface="宋体" panose="02010600030101010101" pitchFamily="2" charset="-122"/>
              </a:rPr>
              <a:t>COUNTER</a:t>
            </a:r>
          </a:p>
        </p:txBody>
      </p:sp>
      <p:grpSp>
        <p:nvGrpSpPr>
          <p:cNvPr id="35932" name="Group 92"/>
          <p:cNvGrpSpPr>
            <a:grpSpLocks/>
          </p:cNvGrpSpPr>
          <p:nvPr/>
        </p:nvGrpSpPr>
        <p:grpSpPr bwMode="auto">
          <a:xfrm>
            <a:off x="5829300" y="1716088"/>
            <a:ext cx="4827588" cy="4171950"/>
            <a:chOff x="2712" y="1081"/>
            <a:chExt cx="3041" cy="2628"/>
          </a:xfrm>
        </p:grpSpPr>
        <p:sp>
          <p:nvSpPr>
            <p:cNvPr id="35930" name="Freeform 90"/>
            <p:cNvSpPr>
              <a:spLocks/>
            </p:cNvSpPr>
            <p:nvPr/>
          </p:nvSpPr>
          <p:spPr bwMode="auto">
            <a:xfrm>
              <a:off x="3134" y="2011"/>
              <a:ext cx="2615" cy="1685"/>
            </a:xfrm>
            <a:custGeom>
              <a:avLst/>
              <a:gdLst>
                <a:gd name="T0" fmla="*/ 0 w 2615"/>
                <a:gd name="T1" fmla="*/ 1684 h 1685"/>
                <a:gd name="T2" fmla="*/ 1848 w 2615"/>
                <a:gd name="T3" fmla="*/ 0 h 1685"/>
                <a:gd name="T4" fmla="*/ 2614 w 2615"/>
                <a:gd name="T5" fmla="*/ 0 h 1685"/>
                <a:gd name="T6" fmla="*/ 2614 w 2615"/>
                <a:gd name="T7" fmla="*/ 1684 h 1685"/>
                <a:gd name="T8" fmla="*/ 0 w 2615"/>
                <a:gd name="T9" fmla="*/ 1684 h 1685"/>
              </a:gdLst>
              <a:ahLst/>
              <a:cxnLst>
                <a:cxn ang="0">
                  <a:pos x="T0" y="T1"/>
                </a:cxn>
                <a:cxn ang="0">
                  <a:pos x="T2" y="T3"/>
                </a:cxn>
                <a:cxn ang="0">
                  <a:pos x="T4" y="T5"/>
                </a:cxn>
                <a:cxn ang="0">
                  <a:pos x="T6" y="T7"/>
                </a:cxn>
                <a:cxn ang="0">
                  <a:pos x="T8" y="T9"/>
                </a:cxn>
              </a:cxnLst>
              <a:rect l="0" t="0" r="r" b="b"/>
              <a:pathLst>
                <a:path w="2615" h="1685">
                  <a:moveTo>
                    <a:pt x="0" y="1684"/>
                  </a:moveTo>
                  <a:lnTo>
                    <a:pt x="1848" y="0"/>
                  </a:lnTo>
                  <a:lnTo>
                    <a:pt x="2614" y="0"/>
                  </a:lnTo>
                  <a:lnTo>
                    <a:pt x="2614" y="1684"/>
                  </a:lnTo>
                  <a:lnTo>
                    <a:pt x="0" y="1684"/>
                  </a:lnTo>
                </a:path>
              </a:pathLst>
            </a:custGeom>
            <a:solidFill>
              <a:srgbClr val="3F1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31" name="Freeform 91"/>
            <p:cNvSpPr>
              <a:spLocks/>
            </p:cNvSpPr>
            <p:nvPr/>
          </p:nvSpPr>
          <p:spPr bwMode="auto">
            <a:xfrm>
              <a:off x="2712" y="1081"/>
              <a:ext cx="3041" cy="2628"/>
            </a:xfrm>
            <a:custGeom>
              <a:avLst/>
              <a:gdLst>
                <a:gd name="T0" fmla="*/ 0 w 3041"/>
                <a:gd name="T1" fmla="*/ 2627 h 2628"/>
                <a:gd name="T2" fmla="*/ 401 w 3041"/>
                <a:gd name="T3" fmla="*/ 2627 h 2628"/>
                <a:gd name="T4" fmla="*/ 3040 w 3041"/>
                <a:gd name="T5" fmla="*/ 1255 h 2628"/>
                <a:gd name="T6" fmla="*/ 3040 w 3041"/>
                <a:gd name="T7" fmla="*/ 0 h 2628"/>
                <a:gd name="T8" fmla="*/ 0 w 3041"/>
                <a:gd name="T9" fmla="*/ 0 h 2628"/>
                <a:gd name="T10" fmla="*/ 0 w 3041"/>
                <a:gd name="T11" fmla="*/ 2627 h 2628"/>
              </a:gdLst>
              <a:ahLst/>
              <a:cxnLst>
                <a:cxn ang="0">
                  <a:pos x="T0" y="T1"/>
                </a:cxn>
                <a:cxn ang="0">
                  <a:pos x="T2" y="T3"/>
                </a:cxn>
                <a:cxn ang="0">
                  <a:pos x="T4" y="T5"/>
                </a:cxn>
                <a:cxn ang="0">
                  <a:pos x="T6" y="T7"/>
                </a:cxn>
                <a:cxn ang="0">
                  <a:pos x="T8" y="T9"/>
                </a:cxn>
                <a:cxn ang="0">
                  <a:pos x="T10" y="T11"/>
                </a:cxn>
              </a:cxnLst>
              <a:rect l="0" t="0" r="r" b="b"/>
              <a:pathLst>
                <a:path w="3041" h="2628">
                  <a:moveTo>
                    <a:pt x="0" y="2627"/>
                  </a:moveTo>
                  <a:lnTo>
                    <a:pt x="401" y="2627"/>
                  </a:lnTo>
                  <a:lnTo>
                    <a:pt x="3040" y="1255"/>
                  </a:lnTo>
                  <a:lnTo>
                    <a:pt x="3040" y="0"/>
                  </a:lnTo>
                  <a:lnTo>
                    <a:pt x="0" y="0"/>
                  </a:lnTo>
                  <a:lnTo>
                    <a:pt x="0" y="2627"/>
                  </a:lnTo>
                </a:path>
              </a:pathLst>
            </a:custGeom>
            <a:solidFill>
              <a:srgbClr val="9F7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sp>
        <p:nvSpPr>
          <p:cNvPr id="35933" name="Line 93"/>
          <p:cNvSpPr>
            <a:spLocks noChangeShapeType="1"/>
          </p:cNvSpPr>
          <p:nvPr/>
        </p:nvSpPr>
        <p:spPr bwMode="auto">
          <a:xfrm flipV="1">
            <a:off x="5835650" y="2203450"/>
            <a:ext cx="4787900" cy="2146300"/>
          </a:xfrm>
          <a:prstGeom prst="line">
            <a:avLst/>
          </a:prstGeom>
          <a:noFill/>
          <a:ln w="127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nvGrpSpPr>
          <p:cNvPr id="35941" name="Group 101"/>
          <p:cNvGrpSpPr>
            <a:grpSpLocks/>
          </p:cNvGrpSpPr>
          <p:nvPr/>
        </p:nvGrpSpPr>
        <p:grpSpPr bwMode="auto">
          <a:xfrm>
            <a:off x="5743576" y="2921000"/>
            <a:ext cx="1820863" cy="928688"/>
            <a:chOff x="2658" y="1840"/>
            <a:chExt cx="1147" cy="585"/>
          </a:xfrm>
        </p:grpSpPr>
        <p:sp>
          <p:nvSpPr>
            <p:cNvPr id="35934" name="Arc 94"/>
            <p:cNvSpPr>
              <a:spLocks/>
            </p:cNvSpPr>
            <p:nvPr/>
          </p:nvSpPr>
          <p:spPr bwMode="auto">
            <a:xfrm rot="20220000">
              <a:off x="2658" y="1872"/>
              <a:ext cx="1147" cy="508"/>
            </a:xfrm>
            <a:custGeom>
              <a:avLst/>
              <a:gdLst>
                <a:gd name="G0" fmla="+- 21599 0 0"/>
                <a:gd name="G1" fmla="+- 21600 0 0"/>
                <a:gd name="G2" fmla="+- 21600 0 0"/>
                <a:gd name="T0" fmla="*/ 0 w 43198"/>
                <a:gd name="T1" fmla="*/ 21387 h 21600"/>
                <a:gd name="T2" fmla="*/ 43198 w 43198"/>
                <a:gd name="T3" fmla="*/ 21429 h 21600"/>
                <a:gd name="T4" fmla="*/ 21599 w 43198"/>
                <a:gd name="T5" fmla="*/ 21600 h 21600"/>
              </a:gdLst>
              <a:ahLst/>
              <a:cxnLst>
                <a:cxn ang="0">
                  <a:pos x="T0" y="T1"/>
                </a:cxn>
                <a:cxn ang="0">
                  <a:pos x="T2" y="T3"/>
                </a:cxn>
                <a:cxn ang="0">
                  <a:pos x="T4" y="T5"/>
                </a:cxn>
              </a:cxnLst>
              <a:rect l="0" t="0" r="r" b="b"/>
              <a:pathLst>
                <a:path w="43198" h="21600" fill="none" extrusionOk="0">
                  <a:moveTo>
                    <a:pt x="0" y="21387"/>
                  </a:moveTo>
                  <a:cubicBezTo>
                    <a:pt x="116" y="9541"/>
                    <a:pt x="9752" y="-1"/>
                    <a:pt x="21599" y="0"/>
                  </a:cubicBezTo>
                  <a:cubicBezTo>
                    <a:pt x="33461" y="0"/>
                    <a:pt x="43104" y="9566"/>
                    <a:pt x="43198" y="21428"/>
                  </a:cubicBezTo>
                </a:path>
                <a:path w="43198" h="21600" stroke="0" extrusionOk="0">
                  <a:moveTo>
                    <a:pt x="0" y="21387"/>
                  </a:moveTo>
                  <a:cubicBezTo>
                    <a:pt x="116" y="9541"/>
                    <a:pt x="9752" y="-1"/>
                    <a:pt x="21599" y="0"/>
                  </a:cubicBezTo>
                  <a:cubicBezTo>
                    <a:pt x="33461" y="0"/>
                    <a:pt x="43104" y="9566"/>
                    <a:pt x="43198" y="21428"/>
                  </a:cubicBezTo>
                  <a:lnTo>
                    <a:pt x="21599" y="21600"/>
                  </a:lnTo>
                  <a:close/>
                </a:path>
              </a:pathLst>
            </a:custGeom>
            <a:solidFill>
              <a:srgbClr val="FFE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nvGrpSpPr>
            <p:cNvPr id="35937" name="Group 97"/>
            <p:cNvGrpSpPr>
              <a:grpSpLocks/>
            </p:cNvGrpSpPr>
            <p:nvPr/>
          </p:nvGrpSpPr>
          <p:grpSpPr bwMode="auto">
            <a:xfrm>
              <a:off x="2739" y="2018"/>
              <a:ext cx="547" cy="407"/>
              <a:chOff x="2739" y="2018"/>
              <a:chExt cx="547" cy="407"/>
            </a:xfrm>
          </p:grpSpPr>
          <p:sp>
            <p:nvSpPr>
              <p:cNvPr id="35935" name="Arc 95"/>
              <p:cNvSpPr>
                <a:spLocks/>
              </p:cNvSpPr>
              <p:nvPr/>
            </p:nvSpPr>
            <p:spPr bwMode="auto">
              <a:xfrm rot="20220000">
                <a:off x="2739" y="2018"/>
                <a:ext cx="517" cy="407"/>
              </a:xfrm>
              <a:custGeom>
                <a:avLst/>
                <a:gdLst>
                  <a:gd name="G0" fmla="+- 21598 0 0"/>
                  <a:gd name="G1" fmla="+- 21600 0 0"/>
                  <a:gd name="G2" fmla="+- 21600 0 0"/>
                  <a:gd name="T0" fmla="*/ 0 w 21598"/>
                  <a:gd name="T1" fmla="*/ 21282 h 21600"/>
                  <a:gd name="T2" fmla="*/ 21515 w 21598"/>
                  <a:gd name="T3" fmla="*/ 0 h 21600"/>
                  <a:gd name="T4" fmla="*/ 21598 w 21598"/>
                  <a:gd name="T5" fmla="*/ 21600 h 21600"/>
                </a:gdLst>
                <a:ahLst/>
                <a:cxnLst>
                  <a:cxn ang="0">
                    <a:pos x="T0" y="T1"/>
                  </a:cxn>
                  <a:cxn ang="0">
                    <a:pos x="T2" y="T3"/>
                  </a:cxn>
                  <a:cxn ang="0">
                    <a:pos x="T4" y="T5"/>
                  </a:cxn>
                </a:cxnLst>
                <a:rect l="0" t="0" r="r" b="b"/>
                <a:pathLst>
                  <a:path w="21598" h="21600" fill="none" extrusionOk="0">
                    <a:moveTo>
                      <a:pt x="0" y="21282"/>
                    </a:moveTo>
                    <a:cubicBezTo>
                      <a:pt x="173" y="9510"/>
                      <a:pt x="9742" y="45"/>
                      <a:pt x="21515" y="0"/>
                    </a:cubicBezTo>
                  </a:path>
                  <a:path w="21598" h="21600" stroke="0" extrusionOk="0">
                    <a:moveTo>
                      <a:pt x="0" y="21282"/>
                    </a:moveTo>
                    <a:cubicBezTo>
                      <a:pt x="173" y="9510"/>
                      <a:pt x="9742" y="45"/>
                      <a:pt x="21515" y="0"/>
                    </a:cubicBezTo>
                    <a:lnTo>
                      <a:pt x="21598" y="21600"/>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5936" name="Arc 96"/>
              <p:cNvSpPr>
                <a:spLocks/>
              </p:cNvSpPr>
              <p:nvPr/>
            </p:nvSpPr>
            <p:spPr bwMode="auto">
              <a:xfrm rot="20220000">
                <a:off x="2762" y="2142"/>
                <a:ext cx="524" cy="281"/>
              </a:xfrm>
              <a:custGeom>
                <a:avLst/>
                <a:gdLst>
                  <a:gd name="G0" fmla="+- 21600 0 0"/>
                  <a:gd name="G1" fmla="+- 14757 0 0"/>
                  <a:gd name="G2" fmla="+- 21600 0 0"/>
                  <a:gd name="T0" fmla="*/ 0 w 21600"/>
                  <a:gd name="T1" fmla="*/ 14757 h 14757"/>
                  <a:gd name="T2" fmla="*/ 5827 w 21600"/>
                  <a:gd name="T3" fmla="*/ 0 h 14757"/>
                  <a:gd name="T4" fmla="*/ 21600 w 21600"/>
                  <a:gd name="T5" fmla="*/ 14757 h 14757"/>
                </a:gdLst>
                <a:ahLst/>
                <a:cxnLst>
                  <a:cxn ang="0">
                    <a:pos x="T0" y="T1"/>
                  </a:cxn>
                  <a:cxn ang="0">
                    <a:pos x="T2" y="T3"/>
                  </a:cxn>
                  <a:cxn ang="0">
                    <a:pos x="T4" y="T5"/>
                  </a:cxn>
                </a:cxnLst>
                <a:rect l="0" t="0" r="r" b="b"/>
                <a:pathLst>
                  <a:path w="21600" h="14757" fill="none" extrusionOk="0">
                    <a:moveTo>
                      <a:pt x="0" y="14756"/>
                    </a:moveTo>
                    <a:cubicBezTo>
                      <a:pt x="0" y="9276"/>
                      <a:pt x="2082" y="4001"/>
                      <a:pt x="5826" y="-1"/>
                    </a:cubicBezTo>
                  </a:path>
                  <a:path w="21600" h="14757" stroke="0" extrusionOk="0">
                    <a:moveTo>
                      <a:pt x="0" y="14756"/>
                    </a:moveTo>
                    <a:cubicBezTo>
                      <a:pt x="0" y="9276"/>
                      <a:pt x="2082" y="4001"/>
                      <a:pt x="5826" y="-1"/>
                    </a:cubicBezTo>
                    <a:lnTo>
                      <a:pt x="21600" y="14757"/>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nvGrpSpPr>
            <p:cNvPr id="35940" name="Group 100"/>
            <p:cNvGrpSpPr>
              <a:grpSpLocks/>
            </p:cNvGrpSpPr>
            <p:nvPr/>
          </p:nvGrpSpPr>
          <p:grpSpPr bwMode="auto">
            <a:xfrm>
              <a:off x="3199" y="1840"/>
              <a:ext cx="553" cy="406"/>
              <a:chOff x="3199" y="1840"/>
              <a:chExt cx="553" cy="406"/>
            </a:xfrm>
          </p:grpSpPr>
          <p:sp>
            <p:nvSpPr>
              <p:cNvPr id="35938" name="Arc 98"/>
              <p:cNvSpPr>
                <a:spLocks/>
              </p:cNvSpPr>
              <p:nvPr/>
            </p:nvSpPr>
            <p:spPr bwMode="auto">
              <a:xfrm rot="20220000">
                <a:off x="3199" y="1840"/>
                <a:ext cx="517" cy="406"/>
              </a:xfrm>
              <a:custGeom>
                <a:avLst/>
                <a:gdLst>
                  <a:gd name="G0" fmla="+- 0 0 0"/>
                  <a:gd name="G1" fmla="+- 21600 0 0"/>
                  <a:gd name="G2" fmla="+- 21600 0 0"/>
                  <a:gd name="T0" fmla="*/ 84 w 21600"/>
                  <a:gd name="T1" fmla="*/ 0 h 21600"/>
                  <a:gd name="T2" fmla="*/ 21600 w 21600"/>
                  <a:gd name="T3" fmla="*/ 21493 h 21600"/>
                  <a:gd name="T4" fmla="*/ 0 w 21600"/>
                  <a:gd name="T5" fmla="*/ 21600 h 21600"/>
                </a:gdLst>
                <a:ahLst/>
                <a:cxnLst>
                  <a:cxn ang="0">
                    <a:pos x="T0" y="T1"/>
                  </a:cxn>
                  <a:cxn ang="0">
                    <a:pos x="T2" y="T3"/>
                  </a:cxn>
                  <a:cxn ang="0">
                    <a:pos x="T4" y="T5"/>
                  </a:cxn>
                </a:cxnLst>
                <a:rect l="0" t="0" r="r" b="b"/>
                <a:pathLst>
                  <a:path w="21600" h="21600" fill="none" extrusionOk="0">
                    <a:moveTo>
                      <a:pt x="83" y="0"/>
                    </a:moveTo>
                    <a:cubicBezTo>
                      <a:pt x="11938" y="46"/>
                      <a:pt x="21541" y="9638"/>
                      <a:pt x="21599" y="21493"/>
                    </a:cubicBezTo>
                  </a:path>
                  <a:path w="21600" h="21600" stroke="0" extrusionOk="0">
                    <a:moveTo>
                      <a:pt x="83" y="0"/>
                    </a:moveTo>
                    <a:cubicBezTo>
                      <a:pt x="11938" y="46"/>
                      <a:pt x="21541" y="9638"/>
                      <a:pt x="21599" y="21493"/>
                    </a:cubicBezTo>
                    <a:lnTo>
                      <a:pt x="0" y="21600"/>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5939" name="Arc 99"/>
              <p:cNvSpPr>
                <a:spLocks/>
              </p:cNvSpPr>
              <p:nvPr/>
            </p:nvSpPr>
            <p:spPr bwMode="auto">
              <a:xfrm rot="20220000">
                <a:off x="3229" y="1963"/>
                <a:ext cx="523" cy="280"/>
              </a:xfrm>
              <a:custGeom>
                <a:avLst/>
                <a:gdLst>
                  <a:gd name="G0" fmla="+- 0 0 0"/>
                  <a:gd name="G1" fmla="+- 14673 0 0"/>
                  <a:gd name="G2" fmla="+- 21600 0 0"/>
                  <a:gd name="T0" fmla="*/ 15852 w 21600"/>
                  <a:gd name="T1" fmla="*/ 0 h 14673"/>
                  <a:gd name="T2" fmla="*/ 21600 w 21600"/>
                  <a:gd name="T3" fmla="*/ 14673 h 14673"/>
                  <a:gd name="T4" fmla="*/ 0 w 21600"/>
                  <a:gd name="T5" fmla="*/ 14673 h 14673"/>
                </a:gdLst>
                <a:ahLst/>
                <a:cxnLst>
                  <a:cxn ang="0">
                    <a:pos x="T0" y="T1"/>
                  </a:cxn>
                  <a:cxn ang="0">
                    <a:pos x="T2" y="T3"/>
                  </a:cxn>
                  <a:cxn ang="0">
                    <a:pos x="T4" y="T5"/>
                  </a:cxn>
                </a:cxnLst>
                <a:rect l="0" t="0" r="r" b="b"/>
                <a:pathLst>
                  <a:path w="21600" h="14673" fill="none" extrusionOk="0">
                    <a:moveTo>
                      <a:pt x="15851" y="0"/>
                    </a:moveTo>
                    <a:cubicBezTo>
                      <a:pt x="19547" y="3992"/>
                      <a:pt x="21600" y="9232"/>
                      <a:pt x="21600" y="14673"/>
                    </a:cubicBezTo>
                  </a:path>
                  <a:path w="21600" h="14673" stroke="0" extrusionOk="0">
                    <a:moveTo>
                      <a:pt x="15851" y="0"/>
                    </a:moveTo>
                    <a:cubicBezTo>
                      <a:pt x="19547" y="3992"/>
                      <a:pt x="21600" y="9232"/>
                      <a:pt x="21600" y="14673"/>
                    </a:cubicBezTo>
                    <a:lnTo>
                      <a:pt x="0" y="14673"/>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grpSp>
        <p:nvGrpSpPr>
          <p:cNvPr id="35949" name="Group 109"/>
          <p:cNvGrpSpPr>
            <a:grpSpLocks/>
          </p:cNvGrpSpPr>
          <p:nvPr/>
        </p:nvGrpSpPr>
        <p:grpSpPr bwMode="auto">
          <a:xfrm>
            <a:off x="7989888" y="2044700"/>
            <a:ext cx="1820862" cy="928688"/>
            <a:chOff x="4073" y="1288"/>
            <a:chExt cx="1147" cy="585"/>
          </a:xfrm>
        </p:grpSpPr>
        <p:sp>
          <p:nvSpPr>
            <p:cNvPr id="35942" name="Arc 102"/>
            <p:cNvSpPr>
              <a:spLocks/>
            </p:cNvSpPr>
            <p:nvPr/>
          </p:nvSpPr>
          <p:spPr bwMode="auto">
            <a:xfrm rot="20220000">
              <a:off x="4073" y="1320"/>
              <a:ext cx="1147" cy="508"/>
            </a:xfrm>
            <a:custGeom>
              <a:avLst/>
              <a:gdLst>
                <a:gd name="G0" fmla="+- 21599 0 0"/>
                <a:gd name="G1" fmla="+- 21600 0 0"/>
                <a:gd name="G2" fmla="+- 21600 0 0"/>
                <a:gd name="T0" fmla="*/ 0 w 43198"/>
                <a:gd name="T1" fmla="*/ 21387 h 21600"/>
                <a:gd name="T2" fmla="*/ 43198 w 43198"/>
                <a:gd name="T3" fmla="*/ 21429 h 21600"/>
                <a:gd name="T4" fmla="*/ 21599 w 43198"/>
                <a:gd name="T5" fmla="*/ 21600 h 21600"/>
              </a:gdLst>
              <a:ahLst/>
              <a:cxnLst>
                <a:cxn ang="0">
                  <a:pos x="T0" y="T1"/>
                </a:cxn>
                <a:cxn ang="0">
                  <a:pos x="T2" y="T3"/>
                </a:cxn>
                <a:cxn ang="0">
                  <a:pos x="T4" y="T5"/>
                </a:cxn>
              </a:cxnLst>
              <a:rect l="0" t="0" r="r" b="b"/>
              <a:pathLst>
                <a:path w="43198" h="21600" fill="none" extrusionOk="0">
                  <a:moveTo>
                    <a:pt x="0" y="21387"/>
                  </a:moveTo>
                  <a:cubicBezTo>
                    <a:pt x="116" y="9541"/>
                    <a:pt x="9752" y="-1"/>
                    <a:pt x="21599" y="0"/>
                  </a:cubicBezTo>
                  <a:cubicBezTo>
                    <a:pt x="33461" y="0"/>
                    <a:pt x="43104" y="9566"/>
                    <a:pt x="43198" y="21428"/>
                  </a:cubicBezTo>
                </a:path>
                <a:path w="43198" h="21600" stroke="0" extrusionOk="0">
                  <a:moveTo>
                    <a:pt x="0" y="21387"/>
                  </a:moveTo>
                  <a:cubicBezTo>
                    <a:pt x="116" y="9541"/>
                    <a:pt x="9752" y="-1"/>
                    <a:pt x="21599" y="0"/>
                  </a:cubicBezTo>
                  <a:cubicBezTo>
                    <a:pt x="33461" y="0"/>
                    <a:pt x="43104" y="9566"/>
                    <a:pt x="43198" y="21428"/>
                  </a:cubicBezTo>
                  <a:lnTo>
                    <a:pt x="21599" y="21600"/>
                  </a:lnTo>
                  <a:close/>
                </a:path>
              </a:pathLst>
            </a:custGeom>
            <a:solidFill>
              <a:srgbClr val="FFE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nvGrpSpPr>
            <p:cNvPr id="35945" name="Group 105"/>
            <p:cNvGrpSpPr>
              <a:grpSpLocks/>
            </p:cNvGrpSpPr>
            <p:nvPr/>
          </p:nvGrpSpPr>
          <p:grpSpPr bwMode="auto">
            <a:xfrm>
              <a:off x="4154" y="1466"/>
              <a:ext cx="547" cy="407"/>
              <a:chOff x="4154" y="1466"/>
              <a:chExt cx="547" cy="407"/>
            </a:xfrm>
          </p:grpSpPr>
          <p:sp>
            <p:nvSpPr>
              <p:cNvPr id="35943" name="Arc 103"/>
              <p:cNvSpPr>
                <a:spLocks/>
              </p:cNvSpPr>
              <p:nvPr/>
            </p:nvSpPr>
            <p:spPr bwMode="auto">
              <a:xfrm rot="20220000">
                <a:off x="4154" y="1466"/>
                <a:ext cx="517" cy="407"/>
              </a:xfrm>
              <a:custGeom>
                <a:avLst/>
                <a:gdLst>
                  <a:gd name="G0" fmla="+- 21598 0 0"/>
                  <a:gd name="G1" fmla="+- 21600 0 0"/>
                  <a:gd name="G2" fmla="+- 21600 0 0"/>
                  <a:gd name="T0" fmla="*/ 0 w 21598"/>
                  <a:gd name="T1" fmla="*/ 21282 h 21600"/>
                  <a:gd name="T2" fmla="*/ 21515 w 21598"/>
                  <a:gd name="T3" fmla="*/ 0 h 21600"/>
                  <a:gd name="T4" fmla="*/ 21598 w 21598"/>
                  <a:gd name="T5" fmla="*/ 21600 h 21600"/>
                </a:gdLst>
                <a:ahLst/>
                <a:cxnLst>
                  <a:cxn ang="0">
                    <a:pos x="T0" y="T1"/>
                  </a:cxn>
                  <a:cxn ang="0">
                    <a:pos x="T2" y="T3"/>
                  </a:cxn>
                  <a:cxn ang="0">
                    <a:pos x="T4" y="T5"/>
                  </a:cxn>
                </a:cxnLst>
                <a:rect l="0" t="0" r="r" b="b"/>
                <a:pathLst>
                  <a:path w="21598" h="21600" fill="none" extrusionOk="0">
                    <a:moveTo>
                      <a:pt x="0" y="21282"/>
                    </a:moveTo>
                    <a:cubicBezTo>
                      <a:pt x="173" y="9510"/>
                      <a:pt x="9742" y="45"/>
                      <a:pt x="21515" y="0"/>
                    </a:cubicBezTo>
                  </a:path>
                  <a:path w="21598" h="21600" stroke="0" extrusionOk="0">
                    <a:moveTo>
                      <a:pt x="0" y="21282"/>
                    </a:moveTo>
                    <a:cubicBezTo>
                      <a:pt x="173" y="9510"/>
                      <a:pt x="9742" y="45"/>
                      <a:pt x="21515" y="0"/>
                    </a:cubicBezTo>
                    <a:lnTo>
                      <a:pt x="21598" y="21600"/>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5944" name="Arc 104"/>
              <p:cNvSpPr>
                <a:spLocks/>
              </p:cNvSpPr>
              <p:nvPr/>
            </p:nvSpPr>
            <p:spPr bwMode="auto">
              <a:xfrm rot="20220000">
                <a:off x="4177" y="1590"/>
                <a:ext cx="524" cy="281"/>
              </a:xfrm>
              <a:custGeom>
                <a:avLst/>
                <a:gdLst>
                  <a:gd name="G0" fmla="+- 21600 0 0"/>
                  <a:gd name="G1" fmla="+- 14757 0 0"/>
                  <a:gd name="G2" fmla="+- 21600 0 0"/>
                  <a:gd name="T0" fmla="*/ 0 w 21600"/>
                  <a:gd name="T1" fmla="*/ 14757 h 14757"/>
                  <a:gd name="T2" fmla="*/ 5827 w 21600"/>
                  <a:gd name="T3" fmla="*/ 0 h 14757"/>
                  <a:gd name="T4" fmla="*/ 21600 w 21600"/>
                  <a:gd name="T5" fmla="*/ 14757 h 14757"/>
                </a:gdLst>
                <a:ahLst/>
                <a:cxnLst>
                  <a:cxn ang="0">
                    <a:pos x="T0" y="T1"/>
                  </a:cxn>
                  <a:cxn ang="0">
                    <a:pos x="T2" y="T3"/>
                  </a:cxn>
                  <a:cxn ang="0">
                    <a:pos x="T4" y="T5"/>
                  </a:cxn>
                </a:cxnLst>
                <a:rect l="0" t="0" r="r" b="b"/>
                <a:pathLst>
                  <a:path w="21600" h="14757" fill="none" extrusionOk="0">
                    <a:moveTo>
                      <a:pt x="0" y="14756"/>
                    </a:moveTo>
                    <a:cubicBezTo>
                      <a:pt x="0" y="9276"/>
                      <a:pt x="2082" y="4001"/>
                      <a:pt x="5826" y="-1"/>
                    </a:cubicBezTo>
                  </a:path>
                  <a:path w="21600" h="14757" stroke="0" extrusionOk="0">
                    <a:moveTo>
                      <a:pt x="0" y="14756"/>
                    </a:moveTo>
                    <a:cubicBezTo>
                      <a:pt x="0" y="9276"/>
                      <a:pt x="2082" y="4001"/>
                      <a:pt x="5826" y="-1"/>
                    </a:cubicBezTo>
                    <a:lnTo>
                      <a:pt x="21600" y="14757"/>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nvGrpSpPr>
            <p:cNvPr id="35948" name="Group 108"/>
            <p:cNvGrpSpPr>
              <a:grpSpLocks/>
            </p:cNvGrpSpPr>
            <p:nvPr/>
          </p:nvGrpSpPr>
          <p:grpSpPr bwMode="auto">
            <a:xfrm>
              <a:off x="4614" y="1288"/>
              <a:ext cx="553" cy="406"/>
              <a:chOff x="4614" y="1288"/>
              <a:chExt cx="553" cy="406"/>
            </a:xfrm>
          </p:grpSpPr>
          <p:sp>
            <p:nvSpPr>
              <p:cNvPr id="35946" name="Arc 106"/>
              <p:cNvSpPr>
                <a:spLocks/>
              </p:cNvSpPr>
              <p:nvPr/>
            </p:nvSpPr>
            <p:spPr bwMode="auto">
              <a:xfrm rot="20220000">
                <a:off x="4614" y="1288"/>
                <a:ext cx="517" cy="406"/>
              </a:xfrm>
              <a:custGeom>
                <a:avLst/>
                <a:gdLst>
                  <a:gd name="G0" fmla="+- 0 0 0"/>
                  <a:gd name="G1" fmla="+- 21600 0 0"/>
                  <a:gd name="G2" fmla="+- 21600 0 0"/>
                  <a:gd name="T0" fmla="*/ 84 w 21600"/>
                  <a:gd name="T1" fmla="*/ 0 h 21600"/>
                  <a:gd name="T2" fmla="*/ 21600 w 21600"/>
                  <a:gd name="T3" fmla="*/ 21493 h 21600"/>
                  <a:gd name="T4" fmla="*/ 0 w 21600"/>
                  <a:gd name="T5" fmla="*/ 21600 h 21600"/>
                </a:gdLst>
                <a:ahLst/>
                <a:cxnLst>
                  <a:cxn ang="0">
                    <a:pos x="T0" y="T1"/>
                  </a:cxn>
                  <a:cxn ang="0">
                    <a:pos x="T2" y="T3"/>
                  </a:cxn>
                  <a:cxn ang="0">
                    <a:pos x="T4" y="T5"/>
                  </a:cxn>
                </a:cxnLst>
                <a:rect l="0" t="0" r="r" b="b"/>
                <a:pathLst>
                  <a:path w="21600" h="21600" fill="none" extrusionOk="0">
                    <a:moveTo>
                      <a:pt x="83" y="0"/>
                    </a:moveTo>
                    <a:cubicBezTo>
                      <a:pt x="11938" y="46"/>
                      <a:pt x="21541" y="9638"/>
                      <a:pt x="21599" y="21493"/>
                    </a:cubicBezTo>
                  </a:path>
                  <a:path w="21600" h="21600" stroke="0" extrusionOk="0">
                    <a:moveTo>
                      <a:pt x="83" y="0"/>
                    </a:moveTo>
                    <a:cubicBezTo>
                      <a:pt x="11938" y="46"/>
                      <a:pt x="21541" y="9638"/>
                      <a:pt x="21599" y="21493"/>
                    </a:cubicBezTo>
                    <a:lnTo>
                      <a:pt x="0" y="21600"/>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5947" name="Arc 107"/>
              <p:cNvSpPr>
                <a:spLocks/>
              </p:cNvSpPr>
              <p:nvPr/>
            </p:nvSpPr>
            <p:spPr bwMode="auto">
              <a:xfrm rot="20220000">
                <a:off x="4644" y="1411"/>
                <a:ext cx="523" cy="280"/>
              </a:xfrm>
              <a:custGeom>
                <a:avLst/>
                <a:gdLst>
                  <a:gd name="G0" fmla="+- 0 0 0"/>
                  <a:gd name="G1" fmla="+- 14673 0 0"/>
                  <a:gd name="G2" fmla="+- 21600 0 0"/>
                  <a:gd name="T0" fmla="*/ 15852 w 21600"/>
                  <a:gd name="T1" fmla="*/ 0 h 14673"/>
                  <a:gd name="T2" fmla="*/ 21600 w 21600"/>
                  <a:gd name="T3" fmla="*/ 14673 h 14673"/>
                  <a:gd name="T4" fmla="*/ 0 w 21600"/>
                  <a:gd name="T5" fmla="*/ 14673 h 14673"/>
                </a:gdLst>
                <a:ahLst/>
                <a:cxnLst>
                  <a:cxn ang="0">
                    <a:pos x="T0" y="T1"/>
                  </a:cxn>
                  <a:cxn ang="0">
                    <a:pos x="T2" y="T3"/>
                  </a:cxn>
                  <a:cxn ang="0">
                    <a:pos x="T4" y="T5"/>
                  </a:cxn>
                </a:cxnLst>
                <a:rect l="0" t="0" r="r" b="b"/>
                <a:pathLst>
                  <a:path w="21600" h="14673" fill="none" extrusionOk="0">
                    <a:moveTo>
                      <a:pt x="15851" y="0"/>
                    </a:moveTo>
                    <a:cubicBezTo>
                      <a:pt x="19547" y="3992"/>
                      <a:pt x="21600" y="9232"/>
                      <a:pt x="21600" y="14673"/>
                    </a:cubicBezTo>
                  </a:path>
                  <a:path w="21600" h="14673" stroke="0" extrusionOk="0">
                    <a:moveTo>
                      <a:pt x="15851" y="0"/>
                    </a:moveTo>
                    <a:cubicBezTo>
                      <a:pt x="19547" y="3992"/>
                      <a:pt x="21600" y="9232"/>
                      <a:pt x="21600" y="14673"/>
                    </a:cubicBezTo>
                    <a:lnTo>
                      <a:pt x="0" y="14673"/>
                    </a:lnTo>
                    <a:close/>
                  </a:path>
                </a:pathLst>
              </a:custGeom>
              <a:solidFill>
                <a:srgbClr val="C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sp>
        <p:nvSpPr>
          <p:cNvPr id="35950" name="Rectangle 110"/>
          <p:cNvSpPr>
            <a:spLocks noChangeArrowheads="1"/>
          </p:cNvSpPr>
          <p:nvPr/>
        </p:nvSpPr>
        <p:spPr bwMode="auto">
          <a:xfrm>
            <a:off x="5795963" y="2519364"/>
            <a:ext cx="151644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fontAlgn="base">
              <a:spcBef>
                <a:spcPct val="0"/>
              </a:spcBef>
              <a:spcAft>
                <a:spcPct val="0"/>
              </a:spcAft>
            </a:pPr>
            <a:r>
              <a:rPr lang="en-US" altLang="zh-CN" b="1">
                <a:solidFill>
                  <a:srgbClr val="333399"/>
                </a:solidFill>
                <a:latin typeface="Arial" pitchFamily="34" charset="0"/>
                <a:ea typeface="宋体" panose="02010600030101010101" pitchFamily="2" charset="-122"/>
              </a:rPr>
              <a:t>COUNTER 1</a:t>
            </a:r>
          </a:p>
        </p:txBody>
      </p:sp>
      <p:sp>
        <p:nvSpPr>
          <p:cNvPr id="35951" name="Rectangle 111"/>
          <p:cNvSpPr>
            <a:spLocks noChangeArrowheads="1"/>
          </p:cNvSpPr>
          <p:nvPr/>
        </p:nvSpPr>
        <p:spPr bwMode="auto">
          <a:xfrm>
            <a:off x="8043863" y="1681164"/>
            <a:ext cx="151644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fontAlgn="base">
              <a:spcBef>
                <a:spcPct val="0"/>
              </a:spcBef>
              <a:spcAft>
                <a:spcPct val="0"/>
              </a:spcAft>
            </a:pPr>
            <a:r>
              <a:rPr lang="en-US" altLang="zh-CN" b="1">
                <a:solidFill>
                  <a:srgbClr val="333399"/>
                </a:solidFill>
                <a:latin typeface="Arial" pitchFamily="34" charset="0"/>
                <a:ea typeface="宋体" panose="02010600030101010101" pitchFamily="2" charset="-122"/>
              </a:rPr>
              <a:t>COUNTER 2</a:t>
            </a:r>
          </a:p>
        </p:txBody>
      </p:sp>
      <p:grpSp>
        <p:nvGrpSpPr>
          <p:cNvPr id="36008" name="Group 168"/>
          <p:cNvGrpSpPr>
            <a:grpSpLocks/>
          </p:cNvGrpSpPr>
          <p:nvPr/>
        </p:nvGrpSpPr>
        <p:grpSpPr bwMode="auto">
          <a:xfrm>
            <a:off x="8896350" y="2292351"/>
            <a:ext cx="952500" cy="2543175"/>
            <a:chOff x="4644" y="1444"/>
            <a:chExt cx="600" cy="1602"/>
          </a:xfrm>
        </p:grpSpPr>
        <p:grpSp>
          <p:nvGrpSpPr>
            <p:cNvPr id="35956" name="Group 116"/>
            <p:cNvGrpSpPr>
              <a:grpSpLocks/>
            </p:cNvGrpSpPr>
            <p:nvPr/>
          </p:nvGrpSpPr>
          <p:grpSpPr bwMode="auto">
            <a:xfrm>
              <a:off x="4975" y="2878"/>
              <a:ext cx="107" cy="140"/>
              <a:chOff x="4975" y="2878"/>
              <a:chExt cx="107" cy="140"/>
            </a:xfrm>
          </p:grpSpPr>
          <p:sp>
            <p:nvSpPr>
              <p:cNvPr id="35952" name="Freeform 112"/>
              <p:cNvSpPr>
                <a:spLocks/>
              </p:cNvSpPr>
              <p:nvPr/>
            </p:nvSpPr>
            <p:spPr bwMode="auto">
              <a:xfrm>
                <a:off x="4975" y="2913"/>
                <a:ext cx="107" cy="105"/>
              </a:xfrm>
              <a:custGeom>
                <a:avLst/>
                <a:gdLst>
                  <a:gd name="T0" fmla="*/ 12 w 107"/>
                  <a:gd name="T1" fmla="*/ 5 h 105"/>
                  <a:gd name="T2" fmla="*/ 7 w 107"/>
                  <a:gd name="T3" fmla="*/ 40 h 105"/>
                  <a:gd name="T4" fmla="*/ 0 w 107"/>
                  <a:gd name="T5" fmla="*/ 59 h 105"/>
                  <a:gd name="T6" fmla="*/ 7 w 107"/>
                  <a:gd name="T7" fmla="*/ 78 h 105"/>
                  <a:gd name="T8" fmla="*/ 7 w 107"/>
                  <a:gd name="T9" fmla="*/ 90 h 105"/>
                  <a:gd name="T10" fmla="*/ 16 w 107"/>
                  <a:gd name="T11" fmla="*/ 99 h 105"/>
                  <a:gd name="T12" fmla="*/ 40 w 107"/>
                  <a:gd name="T13" fmla="*/ 102 h 105"/>
                  <a:gd name="T14" fmla="*/ 59 w 107"/>
                  <a:gd name="T15" fmla="*/ 104 h 105"/>
                  <a:gd name="T16" fmla="*/ 80 w 107"/>
                  <a:gd name="T17" fmla="*/ 100 h 105"/>
                  <a:gd name="T18" fmla="*/ 96 w 107"/>
                  <a:gd name="T19" fmla="*/ 90 h 105"/>
                  <a:gd name="T20" fmla="*/ 98 w 107"/>
                  <a:gd name="T21" fmla="*/ 78 h 105"/>
                  <a:gd name="T22" fmla="*/ 106 w 107"/>
                  <a:gd name="T23" fmla="*/ 60 h 105"/>
                  <a:gd name="T24" fmla="*/ 99 w 107"/>
                  <a:gd name="T25" fmla="*/ 39 h 105"/>
                  <a:gd name="T26" fmla="*/ 92 w 107"/>
                  <a:gd name="T27" fmla="*/ 0 h 105"/>
                  <a:gd name="T28" fmla="*/ 12 w 107"/>
                  <a:gd name="T29" fmla="*/ 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5">
                    <a:moveTo>
                      <a:pt x="12" y="5"/>
                    </a:moveTo>
                    <a:lnTo>
                      <a:pt x="7" y="40"/>
                    </a:lnTo>
                    <a:lnTo>
                      <a:pt x="0" y="59"/>
                    </a:lnTo>
                    <a:lnTo>
                      <a:pt x="7" y="78"/>
                    </a:lnTo>
                    <a:lnTo>
                      <a:pt x="7" y="90"/>
                    </a:lnTo>
                    <a:lnTo>
                      <a:pt x="16" y="99"/>
                    </a:lnTo>
                    <a:lnTo>
                      <a:pt x="40" y="102"/>
                    </a:lnTo>
                    <a:lnTo>
                      <a:pt x="59" y="104"/>
                    </a:lnTo>
                    <a:lnTo>
                      <a:pt x="80" y="100"/>
                    </a:lnTo>
                    <a:lnTo>
                      <a:pt x="96" y="90"/>
                    </a:lnTo>
                    <a:lnTo>
                      <a:pt x="98" y="78"/>
                    </a:lnTo>
                    <a:lnTo>
                      <a:pt x="106" y="60"/>
                    </a:lnTo>
                    <a:lnTo>
                      <a:pt x="99" y="39"/>
                    </a:lnTo>
                    <a:lnTo>
                      <a:pt x="92" y="0"/>
                    </a:lnTo>
                    <a:lnTo>
                      <a:pt x="12" y="5"/>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53" name="Freeform 113"/>
              <p:cNvSpPr>
                <a:spLocks/>
              </p:cNvSpPr>
              <p:nvPr/>
            </p:nvSpPr>
            <p:spPr bwMode="auto">
              <a:xfrm>
                <a:off x="5003" y="2878"/>
                <a:ext cx="77" cy="37"/>
              </a:xfrm>
              <a:custGeom>
                <a:avLst/>
                <a:gdLst>
                  <a:gd name="T0" fmla="*/ 76 w 77"/>
                  <a:gd name="T1" fmla="*/ 0 h 37"/>
                  <a:gd name="T2" fmla="*/ 51 w 77"/>
                  <a:gd name="T3" fmla="*/ 17 h 37"/>
                  <a:gd name="T4" fmla="*/ 24 w 77"/>
                  <a:gd name="T5" fmla="*/ 30 h 37"/>
                  <a:gd name="T6" fmla="*/ 0 w 77"/>
                  <a:gd name="T7" fmla="*/ 31 h 37"/>
                  <a:gd name="T8" fmla="*/ 30 w 77"/>
                  <a:gd name="T9" fmla="*/ 36 h 37"/>
                  <a:gd name="T10" fmla="*/ 51 w 77"/>
                  <a:gd name="T11" fmla="*/ 31 h 37"/>
                  <a:gd name="T12" fmla="*/ 76 w 7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77" h="37">
                    <a:moveTo>
                      <a:pt x="76" y="0"/>
                    </a:moveTo>
                    <a:lnTo>
                      <a:pt x="51" y="17"/>
                    </a:lnTo>
                    <a:lnTo>
                      <a:pt x="24" y="30"/>
                    </a:lnTo>
                    <a:lnTo>
                      <a:pt x="0" y="31"/>
                    </a:lnTo>
                    <a:lnTo>
                      <a:pt x="30" y="36"/>
                    </a:lnTo>
                    <a:lnTo>
                      <a:pt x="51" y="31"/>
                    </a:lnTo>
                    <a:lnTo>
                      <a:pt x="76"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54" name="Freeform 114"/>
              <p:cNvSpPr>
                <a:spLocks/>
              </p:cNvSpPr>
              <p:nvPr/>
            </p:nvSpPr>
            <p:spPr bwMode="auto">
              <a:xfrm>
                <a:off x="4988" y="2991"/>
                <a:ext cx="78" cy="17"/>
              </a:xfrm>
              <a:custGeom>
                <a:avLst/>
                <a:gdLst>
                  <a:gd name="T0" fmla="*/ 0 w 78"/>
                  <a:gd name="T1" fmla="*/ 8 h 17"/>
                  <a:gd name="T2" fmla="*/ 1 w 78"/>
                  <a:gd name="T3" fmla="*/ 0 h 17"/>
                  <a:gd name="T4" fmla="*/ 24 w 78"/>
                  <a:gd name="T5" fmla="*/ 4 h 17"/>
                  <a:gd name="T6" fmla="*/ 48 w 78"/>
                  <a:gd name="T7" fmla="*/ 4 h 17"/>
                  <a:gd name="T8" fmla="*/ 77 w 78"/>
                  <a:gd name="T9" fmla="*/ 0 h 17"/>
                  <a:gd name="T10" fmla="*/ 74 w 78"/>
                  <a:gd name="T11" fmla="*/ 6 h 17"/>
                  <a:gd name="T12" fmla="*/ 60 w 78"/>
                  <a:gd name="T13" fmla="*/ 13 h 17"/>
                  <a:gd name="T14" fmla="*/ 43 w 78"/>
                  <a:gd name="T15" fmla="*/ 16 h 17"/>
                  <a:gd name="T16" fmla="*/ 29 w 78"/>
                  <a:gd name="T17" fmla="*/ 15 h 17"/>
                  <a:gd name="T18" fmla="*/ 15 w 78"/>
                  <a:gd name="T19" fmla="*/ 13 h 17"/>
                  <a:gd name="T20" fmla="*/ 0 w 78"/>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7">
                    <a:moveTo>
                      <a:pt x="0" y="8"/>
                    </a:moveTo>
                    <a:lnTo>
                      <a:pt x="1" y="0"/>
                    </a:lnTo>
                    <a:lnTo>
                      <a:pt x="24" y="4"/>
                    </a:lnTo>
                    <a:lnTo>
                      <a:pt x="48" y="4"/>
                    </a:lnTo>
                    <a:lnTo>
                      <a:pt x="77" y="0"/>
                    </a:lnTo>
                    <a:lnTo>
                      <a:pt x="74" y="6"/>
                    </a:lnTo>
                    <a:lnTo>
                      <a:pt x="60" y="13"/>
                    </a:lnTo>
                    <a:lnTo>
                      <a:pt x="43" y="16"/>
                    </a:lnTo>
                    <a:lnTo>
                      <a:pt x="29" y="15"/>
                    </a:lnTo>
                    <a:lnTo>
                      <a:pt x="15" y="13"/>
                    </a:lnTo>
                    <a:lnTo>
                      <a:pt x="0" y="8"/>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55" name="Freeform 115"/>
              <p:cNvSpPr>
                <a:spLocks/>
              </p:cNvSpPr>
              <p:nvPr/>
            </p:nvSpPr>
            <p:spPr bwMode="auto">
              <a:xfrm>
                <a:off x="4990" y="2948"/>
                <a:ext cx="79" cy="42"/>
              </a:xfrm>
              <a:custGeom>
                <a:avLst/>
                <a:gdLst>
                  <a:gd name="T0" fmla="*/ 0 w 79"/>
                  <a:gd name="T1" fmla="*/ 34 h 42"/>
                  <a:gd name="T2" fmla="*/ 27 w 79"/>
                  <a:gd name="T3" fmla="*/ 41 h 42"/>
                  <a:gd name="T4" fmla="*/ 56 w 79"/>
                  <a:gd name="T5" fmla="*/ 40 h 42"/>
                  <a:gd name="T6" fmla="*/ 72 w 79"/>
                  <a:gd name="T7" fmla="*/ 34 h 42"/>
                  <a:gd name="T8" fmla="*/ 78 w 79"/>
                  <a:gd name="T9" fmla="*/ 27 h 42"/>
                  <a:gd name="T10" fmla="*/ 75 w 79"/>
                  <a:gd name="T11" fmla="*/ 13 h 42"/>
                  <a:gd name="T12" fmla="*/ 67 w 79"/>
                  <a:gd name="T13" fmla="*/ 1 h 42"/>
                  <a:gd name="T14" fmla="*/ 58 w 79"/>
                  <a:gd name="T15" fmla="*/ 3 h 42"/>
                  <a:gd name="T16" fmla="*/ 35 w 79"/>
                  <a:gd name="T17" fmla="*/ 3 h 42"/>
                  <a:gd name="T18" fmla="*/ 9 w 79"/>
                  <a:gd name="T19" fmla="*/ 0 h 42"/>
                  <a:gd name="T20" fmla="*/ 1 w 79"/>
                  <a:gd name="T21" fmla="*/ 8 h 42"/>
                  <a:gd name="T22" fmla="*/ 0 w 79"/>
                  <a:gd name="T2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2">
                    <a:moveTo>
                      <a:pt x="0" y="34"/>
                    </a:moveTo>
                    <a:lnTo>
                      <a:pt x="27" y="41"/>
                    </a:lnTo>
                    <a:lnTo>
                      <a:pt x="56" y="40"/>
                    </a:lnTo>
                    <a:lnTo>
                      <a:pt x="72" y="34"/>
                    </a:lnTo>
                    <a:lnTo>
                      <a:pt x="78" y="27"/>
                    </a:lnTo>
                    <a:lnTo>
                      <a:pt x="75" y="13"/>
                    </a:lnTo>
                    <a:lnTo>
                      <a:pt x="67" y="1"/>
                    </a:lnTo>
                    <a:lnTo>
                      <a:pt x="58" y="3"/>
                    </a:lnTo>
                    <a:lnTo>
                      <a:pt x="35" y="3"/>
                    </a:lnTo>
                    <a:lnTo>
                      <a:pt x="9" y="0"/>
                    </a:lnTo>
                    <a:lnTo>
                      <a:pt x="1" y="8"/>
                    </a:lnTo>
                    <a:lnTo>
                      <a:pt x="0" y="34"/>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5963" name="Group 123"/>
            <p:cNvGrpSpPr>
              <a:grpSpLocks/>
            </p:cNvGrpSpPr>
            <p:nvPr/>
          </p:nvGrpSpPr>
          <p:grpSpPr bwMode="auto">
            <a:xfrm>
              <a:off x="4722" y="2924"/>
              <a:ext cx="214" cy="122"/>
              <a:chOff x="4722" y="2924"/>
              <a:chExt cx="214" cy="122"/>
            </a:xfrm>
          </p:grpSpPr>
          <p:sp>
            <p:nvSpPr>
              <p:cNvPr id="35957" name="Freeform 117"/>
              <p:cNvSpPr>
                <a:spLocks/>
              </p:cNvSpPr>
              <p:nvPr/>
            </p:nvSpPr>
            <p:spPr bwMode="auto">
              <a:xfrm>
                <a:off x="4722" y="2924"/>
                <a:ext cx="214" cy="122"/>
              </a:xfrm>
              <a:custGeom>
                <a:avLst/>
                <a:gdLst>
                  <a:gd name="T0" fmla="*/ 193 w 214"/>
                  <a:gd name="T1" fmla="*/ 16 h 122"/>
                  <a:gd name="T2" fmla="*/ 211 w 214"/>
                  <a:gd name="T3" fmla="*/ 67 h 122"/>
                  <a:gd name="T4" fmla="*/ 211 w 214"/>
                  <a:gd name="T5" fmla="*/ 88 h 122"/>
                  <a:gd name="T6" fmla="*/ 213 w 214"/>
                  <a:gd name="T7" fmla="*/ 104 h 122"/>
                  <a:gd name="T8" fmla="*/ 194 w 214"/>
                  <a:gd name="T9" fmla="*/ 116 h 122"/>
                  <a:gd name="T10" fmla="*/ 176 w 214"/>
                  <a:gd name="T11" fmla="*/ 118 h 122"/>
                  <a:gd name="T12" fmla="*/ 146 w 214"/>
                  <a:gd name="T13" fmla="*/ 121 h 122"/>
                  <a:gd name="T14" fmla="*/ 116 w 214"/>
                  <a:gd name="T15" fmla="*/ 118 h 122"/>
                  <a:gd name="T16" fmla="*/ 104 w 214"/>
                  <a:gd name="T17" fmla="*/ 105 h 122"/>
                  <a:gd name="T18" fmla="*/ 90 w 214"/>
                  <a:gd name="T19" fmla="*/ 95 h 122"/>
                  <a:gd name="T20" fmla="*/ 50 w 214"/>
                  <a:gd name="T21" fmla="*/ 85 h 122"/>
                  <a:gd name="T22" fmla="*/ 30 w 214"/>
                  <a:gd name="T23" fmla="*/ 80 h 122"/>
                  <a:gd name="T24" fmla="*/ 16 w 214"/>
                  <a:gd name="T25" fmla="*/ 70 h 122"/>
                  <a:gd name="T26" fmla="*/ 0 w 214"/>
                  <a:gd name="T27" fmla="*/ 55 h 122"/>
                  <a:gd name="T28" fmla="*/ 4 w 214"/>
                  <a:gd name="T29" fmla="*/ 37 h 122"/>
                  <a:gd name="T30" fmla="*/ 16 w 214"/>
                  <a:gd name="T31" fmla="*/ 28 h 122"/>
                  <a:gd name="T32" fmla="*/ 32 w 214"/>
                  <a:gd name="T33" fmla="*/ 25 h 122"/>
                  <a:gd name="T34" fmla="*/ 78 w 214"/>
                  <a:gd name="T35" fmla="*/ 23 h 122"/>
                  <a:gd name="T36" fmla="*/ 115 w 214"/>
                  <a:gd name="T37" fmla="*/ 0 h 122"/>
                  <a:gd name="T38" fmla="*/ 170 w 214"/>
                  <a:gd name="T39" fmla="*/ 9 h 122"/>
                  <a:gd name="T40" fmla="*/ 193 w 214"/>
                  <a:gd name="T41" fmla="*/ 1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122">
                    <a:moveTo>
                      <a:pt x="193" y="16"/>
                    </a:moveTo>
                    <a:lnTo>
                      <a:pt x="211" y="67"/>
                    </a:lnTo>
                    <a:lnTo>
                      <a:pt x="211" y="88"/>
                    </a:lnTo>
                    <a:lnTo>
                      <a:pt x="213" y="104"/>
                    </a:lnTo>
                    <a:lnTo>
                      <a:pt x="194" y="116"/>
                    </a:lnTo>
                    <a:lnTo>
                      <a:pt x="176" y="118"/>
                    </a:lnTo>
                    <a:lnTo>
                      <a:pt x="146" y="121"/>
                    </a:lnTo>
                    <a:lnTo>
                      <a:pt x="116" y="118"/>
                    </a:lnTo>
                    <a:lnTo>
                      <a:pt x="104" y="105"/>
                    </a:lnTo>
                    <a:lnTo>
                      <a:pt x="90" y="95"/>
                    </a:lnTo>
                    <a:lnTo>
                      <a:pt x="50" y="85"/>
                    </a:lnTo>
                    <a:lnTo>
                      <a:pt x="30" y="80"/>
                    </a:lnTo>
                    <a:lnTo>
                      <a:pt x="16" y="70"/>
                    </a:lnTo>
                    <a:lnTo>
                      <a:pt x="0" y="55"/>
                    </a:lnTo>
                    <a:lnTo>
                      <a:pt x="4" y="37"/>
                    </a:lnTo>
                    <a:lnTo>
                      <a:pt x="16" y="28"/>
                    </a:lnTo>
                    <a:lnTo>
                      <a:pt x="32" y="25"/>
                    </a:lnTo>
                    <a:lnTo>
                      <a:pt x="78" y="23"/>
                    </a:lnTo>
                    <a:lnTo>
                      <a:pt x="115" y="0"/>
                    </a:lnTo>
                    <a:lnTo>
                      <a:pt x="170" y="9"/>
                    </a:lnTo>
                    <a:lnTo>
                      <a:pt x="193" y="16"/>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58" name="Freeform 118"/>
              <p:cNvSpPr>
                <a:spLocks/>
              </p:cNvSpPr>
              <p:nvPr/>
            </p:nvSpPr>
            <p:spPr bwMode="auto">
              <a:xfrm>
                <a:off x="4733" y="2956"/>
                <a:ext cx="35" cy="16"/>
              </a:xfrm>
              <a:custGeom>
                <a:avLst/>
                <a:gdLst>
                  <a:gd name="T0" fmla="*/ 34 w 35"/>
                  <a:gd name="T1" fmla="*/ 1 h 16"/>
                  <a:gd name="T2" fmla="*/ 23 w 35"/>
                  <a:gd name="T3" fmla="*/ 7 h 16"/>
                  <a:gd name="T4" fmla="*/ 18 w 35"/>
                  <a:gd name="T5" fmla="*/ 15 h 16"/>
                  <a:gd name="T6" fmla="*/ 0 w 35"/>
                  <a:gd name="T7" fmla="*/ 7 h 16"/>
                  <a:gd name="T8" fmla="*/ 6 w 35"/>
                  <a:gd name="T9" fmla="*/ 3 h 16"/>
                  <a:gd name="T10" fmla="*/ 15 w 35"/>
                  <a:gd name="T11" fmla="*/ 0 h 16"/>
                  <a:gd name="T12" fmla="*/ 34 w 3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4" y="1"/>
                    </a:moveTo>
                    <a:lnTo>
                      <a:pt x="23" y="7"/>
                    </a:lnTo>
                    <a:lnTo>
                      <a:pt x="18" y="15"/>
                    </a:lnTo>
                    <a:lnTo>
                      <a:pt x="0" y="7"/>
                    </a:lnTo>
                    <a:lnTo>
                      <a:pt x="6" y="3"/>
                    </a:lnTo>
                    <a:lnTo>
                      <a:pt x="15" y="0"/>
                    </a:lnTo>
                    <a:lnTo>
                      <a:pt x="34" y="1"/>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59" name="Freeform 119"/>
              <p:cNvSpPr>
                <a:spLocks/>
              </p:cNvSpPr>
              <p:nvPr/>
            </p:nvSpPr>
            <p:spPr bwMode="auto">
              <a:xfrm>
                <a:off x="4729" y="2969"/>
                <a:ext cx="193" cy="66"/>
              </a:xfrm>
              <a:custGeom>
                <a:avLst/>
                <a:gdLst>
                  <a:gd name="T0" fmla="*/ 4 w 193"/>
                  <a:gd name="T1" fmla="*/ 0 h 66"/>
                  <a:gd name="T2" fmla="*/ 22 w 193"/>
                  <a:gd name="T3" fmla="*/ 10 h 66"/>
                  <a:gd name="T4" fmla="*/ 38 w 193"/>
                  <a:gd name="T5" fmla="*/ 17 h 66"/>
                  <a:gd name="T6" fmla="*/ 56 w 193"/>
                  <a:gd name="T7" fmla="*/ 21 h 66"/>
                  <a:gd name="T8" fmla="*/ 78 w 193"/>
                  <a:gd name="T9" fmla="*/ 28 h 66"/>
                  <a:gd name="T10" fmla="*/ 92 w 193"/>
                  <a:gd name="T11" fmla="*/ 39 h 66"/>
                  <a:gd name="T12" fmla="*/ 111 w 193"/>
                  <a:gd name="T13" fmla="*/ 49 h 66"/>
                  <a:gd name="T14" fmla="*/ 139 w 193"/>
                  <a:gd name="T15" fmla="*/ 54 h 66"/>
                  <a:gd name="T16" fmla="*/ 172 w 193"/>
                  <a:gd name="T17" fmla="*/ 53 h 66"/>
                  <a:gd name="T18" fmla="*/ 192 w 193"/>
                  <a:gd name="T19" fmla="*/ 47 h 66"/>
                  <a:gd name="T20" fmla="*/ 192 w 193"/>
                  <a:gd name="T21" fmla="*/ 55 h 66"/>
                  <a:gd name="T22" fmla="*/ 177 w 193"/>
                  <a:gd name="T23" fmla="*/ 64 h 66"/>
                  <a:gd name="T24" fmla="*/ 147 w 193"/>
                  <a:gd name="T25" fmla="*/ 65 h 66"/>
                  <a:gd name="T26" fmla="*/ 125 w 193"/>
                  <a:gd name="T27" fmla="*/ 65 h 66"/>
                  <a:gd name="T28" fmla="*/ 114 w 193"/>
                  <a:gd name="T29" fmla="*/ 64 h 66"/>
                  <a:gd name="T30" fmla="*/ 91 w 193"/>
                  <a:gd name="T31" fmla="*/ 46 h 66"/>
                  <a:gd name="T32" fmla="*/ 81 w 193"/>
                  <a:gd name="T33" fmla="*/ 41 h 66"/>
                  <a:gd name="T34" fmla="*/ 61 w 193"/>
                  <a:gd name="T35" fmla="*/ 38 h 66"/>
                  <a:gd name="T36" fmla="*/ 24 w 193"/>
                  <a:gd name="T37" fmla="*/ 28 h 66"/>
                  <a:gd name="T38" fmla="*/ 0 w 193"/>
                  <a:gd name="T39" fmla="*/ 11 h 66"/>
                  <a:gd name="T40" fmla="*/ 4 w 193"/>
                  <a:gd name="T4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66">
                    <a:moveTo>
                      <a:pt x="4" y="0"/>
                    </a:moveTo>
                    <a:lnTo>
                      <a:pt x="22" y="10"/>
                    </a:lnTo>
                    <a:lnTo>
                      <a:pt x="38" y="17"/>
                    </a:lnTo>
                    <a:lnTo>
                      <a:pt x="56" y="21"/>
                    </a:lnTo>
                    <a:lnTo>
                      <a:pt x="78" y="28"/>
                    </a:lnTo>
                    <a:lnTo>
                      <a:pt x="92" y="39"/>
                    </a:lnTo>
                    <a:lnTo>
                      <a:pt x="111" y="49"/>
                    </a:lnTo>
                    <a:lnTo>
                      <a:pt x="139" y="54"/>
                    </a:lnTo>
                    <a:lnTo>
                      <a:pt x="172" y="53"/>
                    </a:lnTo>
                    <a:lnTo>
                      <a:pt x="192" y="47"/>
                    </a:lnTo>
                    <a:lnTo>
                      <a:pt x="192" y="55"/>
                    </a:lnTo>
                    <a:lnTo>
                      <a:pt x="177" y="64"/>
                    </a:lnTo>
                    <a:lnTo>
                      <a:pt x="147" y="65"/>
                    </a:lnTo>
                    <a:lnTo>
                      <a:pt x="125" y="65"/>
                    </a:lnTo>
                    <a:lnTo>
                      <a:pt x="114" y="64"/>
                    </a:lnTo>
                    <a:lnTo>
                      <a:pt x="91" y="46"/>
                    </a:lnTo>
                    <a:lnTo>
                      <a:pt x="81" y="41"/>
                    </a:lnTo>
                    <a:lnTo>
                      <a:pt x="61" y="38"/>
                    </a:lnTo>
                    <a:lnTo>
                      <a:pt x="24" y="28"/>
                    </a:lnTo>
                    <a:lnTo>
                      <a:pt x="0" y="11"/>
                    </a:lnTo>
                    <a:lnTo>
                      <a:pt x="4"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60" name="Freeform 120"/>
              <p:cNvSpPr>
                <a:spLocks/>
              </p:cNvSpPr>
              <p:nvPr/>
            </p:nvSpPr>
            <p:spPr bwMode="auto">
              <a:xfrm>
                <a:off x="4850" y="2970"/>
                <a:ext cx="73" cy="48"/>
              </a:xfrm>
              <a:custGeom>
                <a:avLst/>
                <a:gdLst>
                  <a:gd name="T0" fmla="*/ 21 w 73"/>
                  <a:gd name="T1" fmla="*/ 47 h 48"/>
                  <a:gd name="T2" fmla="*/ 45 w 73"/>
                  <a:gd name="T3" fmla="*/ 47 h 48"/>
                  <a:gd name="T4" fmla="*/ 64 w 73"/>
                  <a:gd name="T5" fmla="*/ 42 h 48"/>
                  <a:gd name="T6" fmla="*/ 69 w 73"/>
                  <a:gd name="T7" fmla="*/ 39 h 48"/>
                  <a:gd name="T8" fmla="*/ 72 w 73"/>
                  <a:gd name="T9" fmla="*/ 29 h 48"/>
                  <a:gd name="T10" fmla="*/ 70 w 73"/>
                  <a:gd name="T11" fmla="*/ 15 h 48"/>
                  <a:gd name="T12" fmla="*/ 64 w 73"/>
                  <a:gd name="T13" fmla="*/ 0 h 48"/>
                  <a:gd name="T14" fmla="*/ 43 w 73"/>
                  <a:gd name="T15" fmla="*/ 4 h 48"/>
                  <a:gd name="T16" fmla="*/ 24 w 73"/>
                  <a:gd name="T17" fmla="*/ 5 h 48"/>
                  <a:gd name="T18" fmla="*/ 11 w 73"/>
                  <a:gd name="T19" fmla="*/ 14 h 48"/>
                  <a:gd name="T20" fmla="*/ 6 w 73"/>
                  <a:gd name="T21" fmla="*/ 26 h 48"/>
                  <a:gd name="T22" fmla="*/ 0 w 73"/>
                  <a:gd name="T23" fmla="*/ 42 h 48"/>
                  <a:gd name="T24" fmla="*/ 21 w 73"/>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48">
                    <a:moveTo>
                      <a:pt x="21" y="47"/>
                    </a:moveTo>
                    <a:lnTo>
                      <a:pt x="45" y="47"/>
                    </a:lnTo>
                    <a:lnTo>
                      <a:pt x="64" y="42"/>
                    </a:lnTo>
                    <a:lnTo>
                      <a:pt x="69" y="39"/>
                    </a:lnTo>
                    <a:lnTo>
                      <a:pt x="72" y="29"/>
                    </a:lnTo>
                    <a:lnTo>
                      <a:pt x="70" y="15"/>
                    </a:lnTo>
                    <a:lnTo>
                      <a:pt x="64" y="0"/>
                    </a:lnTo>
                    <a:lnTo>
                      <a:pt x="43" y="4"/>
                    </a:lnTo>
                    <a:lnTo>
                      <a:pt x="24" y="5"/>
                    </a:lnTo>
                    <a:lnTo>
                      <a:pt x="11" y="14"/>
                    </a:lnTo>
                    <a:lnTo>
                      <a:pt x="6" y="26"/>
                    </a:lnTo>
                    <a:lnTo>
                      <a:pt x="0" y="42"/>
                    </a:lnTo>
                    <a:lnTo>
                      <a:pt x="21" y="47"/>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61" name="Freeform 121"/>
              <p:cNvSpPr>
                <a:spLocks/>
              </p:cNvSpPr>
              <p:nvPr/>
            </p:nvSpPr>
            <p:spPr bwMode="auto">
              <a:xfrm>
                <a:off x="4757" y="2956"/>
                <a:ext cx="47" cy="32"/>
              </a:xfrm>
              <a:custGeom>
                <a:avLst/>
                <a:gdLst>
                  <a:gd name="T0" fmla="*/ 0 w 47"/>
                  <a:gd name="T1" fmla="*/ 17 h 32"/>
                  <a:gd name="T2" fmla="*/ 13 w 47"/>
                  <a:gd name="T3" fmla="*/ 3 h 32"/>
                  <a:gd name="T4" fmla="*/ 27 w 47"/>
                  <a:gd name="T5" fmla="*/ 3 h 32"/>
                  <a:gd name="T6" fmla="*/ 46 w 47"/>
                  <a:gd name="T7" fmla="*/ 0 h 32"/>
                  <a:gd name="T8" fmla="*/ 37 w 47"/>
                  <a:gd name="T9" fmla="*/ 14 h 32"/>
                  <a:gd name="T10" fmla="*/ 41 w 47"/>
                  <a:gd name="T11" fmla="*/ 31 h 32"/>
                  <a:gd name="T12" fmla="*/ 10 w 47"/>
                  <a:gd name="T13" fmla="*/ 23 h 32"/>
                  <a:gd name="T14" fmla="*/ 0 w 47"/>
                  <a:gd name="T15" fmla="*/ 17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2">
                    <a:moveTo>
                      <a:pt x="0" y="17"/>
                    </a:moveTo>
                    <a:lnTo>
                      <a:pt x="13" y="3"/>
                    </a:lnTo>
                    <a:lnTo>
                      <a:pt x="27" y="3"/>
                    </a:lnTo>
                    <a:lnTo>
                      <a:pt x="46" y="0"/>
                    </a:lnTo>
                    <a:lnTo>
                      <a:pt x="37" y="14"/>
                    </a:lnTo>
                    <a:lnTo>
                      <a:pt x="41" y="31"/>
                    </a:lnTo>
                    <a:lnTo>
                      <a:pt x="10" y="23"/>
                    </a:lnTo>
                    <a:lnTo>
                      <a:pt x="0" y="17"/>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62" name="Oval 122"/>
              <p:cNvSpPr>
                <a:spLocks noChangeArrowheads="1"/>
              </p:cNvSpPr>
              <p:nvPr/>
            </p:nvSpPr>
            <p:spPr bwMode="auto">
              <a:xfrm>
                <a:off x="4818" y="2967"/>
                <a:ext cx="20" cy="29"/>
              </a:xfrm>
              <a:prstGeom prst="ellipse">
                <a:avLst/>
              </a:prstGeom>
              <a:solidFill>
                <a:srgbClr val="8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nvGrpSpPr>
            <p:cNvPr id="35968" name="Group 128"/>
            <p:cNvGrpSpPr>
              <a:grpSpLocks/>
            </p:cNvGrpSpPr>
            <p:nvPr/>
          </p:nvGrpSpPr>
          <p:grpSpPr bwMode="auto">
            <a:xfrm>
              <a:off x="4886" y="1444"/>
              <a:ext cx="183" cy="247"/>
              <a:chOff x="4886" y="1444"/>
              <a:chExt cx="183" cy="247"/>
            </a:xfrm>
          </p:grpSpPr>
          <p:sp>
            <p:nvSpPr>
              <p:cNvPr id="35964" name="Freeform 124"/>
              <p:cNvSpPr>
                <a:spLocks/>
              </p:cNvSpPr>
              <p:nvPr/>
            </p:nvSpPr>
            <p:spPr bwMode="auto">
              <a:xfrm>
                <a:off x="4890" y="1444"/>
                <a:ext cx="179" cy="247"/>
              </a:xfrm>
              <a:custGeom>
                <a:avLst/>
                <a:gdLst>
                  <a:gd name="T0" fmla="*/ 10 w 179"/>
                  <a:gd name="T1" fmla="*/ 246 h 247"/>
                  <a:gd name="T2" fmla="*/ 22 w 179"/>
                  <a:gd name="T3" fmla="*/ 230 h 247"/>
                  <a:gd name="T4" fmla="*/ 27 w 179"/>
                  <a:gd name="T5" fmla="*/ 211 h 247"/>
                  <a:gd name="T6" fmla="*/ 26 w 179"/>
                  <a:gd name="T7" fmla="*/ 193 h 247"/>
                  <a:gd name="T8" fmla="*/ 10 w 179"/>
                  <a:gd name="T9" fmla="*/ 187 h 247"/>
                  <a:gd name="T10" fmla="*/ 0 w 179"/>
                  <a:gd name="T11" fmla="*/ 165 h 247"/>
                  <a:gd name="T12" fmla="*/ 2 w 179"/>
                  <a:gd name="T13" fmla="*/ 142 h 247"/>
                  <a:gd name="T14" fmla="*/ 3 w 179"/>
                  <a:gd name="T15" fmla="*/ 114 h 247"/>
                  <a:gd name="T16" fmla="*/ 5 w 179"/>
                  <a:gd name="T17" fmla="*/ 99 h 247"/>
                  <a:gd name="T18" fmla="*/ 0 w 179"/>
                  <a:gd name="T19" fmla="*/ 86 h 247"/>
                  <a:gd name="T20" fmla="*/ 2 w 179"/>
                  <a:gd name="T21" fmla="*/ 70 h 247"/>
                  <a:gd name="T22" fmla="*/ 5 w 179"/>
                  <a:gd name="T23" fmla="*/ 57 h 247"/>
                  <a:gd name="T24" fmla="*/ 2 w 179"/>
                  <a:gd name="T25" fmla="*/ 38 h 247"/>
                  <a:gd name="T26" fmla="*/ 17 w 179"/>
                  <a:gd name="T27" fmla="*/ 26 h 247"/>
                  <a:gd name="T28" fmla="*/ 38 w 179"/>
                  <a:gd name="T29" fmla="*/ 14 h 247"/>
                  <a:gd name="T30" fmla="*/ 58 w 179"/>
                  <a:gd name="T31" fmla="*/ 7 h 247"/>
                  <a:gd name="T32" fmla="*/ 84 w 179"/>
                  <a:gd name="T33" fmla="*/ 0 h 247"/>
                  <a:gd name="T34" fmla="*/ 116 w 179"/>
                  <a:gd name="T35" fmla="*/ 3 h 247"/>
                  <a:gd name="T36" fmla="*/ 144 w 179"/>
                  <a:gd name="T37" fmla="*/ 10 h 247"/>
                  <a:gd name="T38" fmla="*/ 162 w 179"/>
                  <a:gd name="T39" fmla="*/ 28 h 247"/>
                  <a:gd name="T40" fmla="*/ 172 w 179"/>
                  <a:gd name="T41" fmla="*/ 47 h 247"/>
                  <a:gd name="T42" fmla="*/ 176 w 179"/>
                  <a:gd name="T43" fmla="*/ 68 h 247"/>
                  <a:gd name="T44" fmla="*/ 178 w 179"/>
                  <a:gd name="T45" fmla="*/ 101 h 247"/>
                  <a:gd name="T46" fmla="*/ 172 w 179"/>
                  <a:gd name="T47" fmla="*/ 121 h 247"/>
                  <a:gd name="T48" fmla="*/ 164 w 179"/>
                  <a:gd name="T49" fmla="*/ 137 h 247"/>
                  <a:gd name="T50" fmla="*/ 155 w 179"/>
                  <a:gd name="T51" fmla="*/ 158 h 247"/>
                  <a:gd name="T52" fmla="*/ 138 w 179"/>
                  <a:gd name="T53" fmla="*/ 172 h 247"/>
                  <a:gd name="T54" fmla="*/ 130 w 179"/>
                  <a:gd name="T55" fmla="*/ 187 h 247"/>
                  <a:gd name="T56" fmla="*/ 130 w 179"/>
                  <a:gd name="T57" fmla="*/ 202 h 247"/>
                  <a:gd name="T58" fmla="*/ 134 w 179"/>
                  <a:gd name="T59" fmla="*/ 220 h 247"/>
                  <a:gd name="T60" fmla="*/ 150 w 179"/>
                  <a:gd name="T61" fmla="*/ 244 h 247"/>
                  <a:gd name="T62" fmla="*/ 10 w 179"/>
                  <a:gd name="T63" fmla="*/ 24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247">
                    <a:moveTo>
                      <a:pt x="10" y="246"/>
                    </a:moveTo>
                    <a:lnTo>
                      <a:pt x="22" y="230"/>
                    </a:lnTo>
                    <a:lnTo>
                      <a:pt x="27" y="211"/>
                    </a:lnTo>
                    <a:lnTo>
                      <a:pt x="26" y="193"/>
                    </a:lnTo>
                    <a:lnTo>
                      <a:pt x="10" y="187"/>
                    </a:lnTo>
                    <a:lnTo>
                      <a:pt x="0" y="165"/>
                    </a:lnTo>
                    <a:lnTo>
                      <a:pt x="2" y="142"/>
                    </a:lnTo>
                    <a:lnTo>
                      <a:pt x="3" y="114"/>
                    </a:lnTo>
                    <a:lnTo>
                      <a:pt x="5" y="99"/>
                    </a:lnTo>
                    <a:lnTo>
                      <a:pt x="0" y="86"/>
                    </a:lnTo>
                    <a:lnTo>
                      <a:pt x="2" y="70"/>
                    </a:lnTo>
                    <a:lnTo>
                      <a:pt x="5" y="57"/>
                    </a:lnTo>
                    <a:lnTo>
                      <a:pt x="2" y="38"/>
                    </a:lnTo>
                    <a:lnTo>
                      <a:pt x="17" y="26"/>
                    </a:lnTo>
                    <a:lnTo>
                      <a:pt x="38" y="14"/>
                    </a:lnTo>
                    <a:lnTo>
                      <a:pt x="58" y="7"/>
                    </a:lnTo>
                    <a:lnTo>
                      <a:pt x="84" y="0"/>
                    </a:lnTo>
                    <a:lnTo>
                      <a:pt x="116" y="3"/>
                    </a:lnTo>
                    <a:lnTo>
                      <a:pt x="144" y="10"/>
                    </a:lnTo>
                    <a:lnTo>
                      <a:pt x="162" y="28"/>
                    </a:lnTo>
                    <a:lnTo>
                      <a:pt x="172" y="47"/>
                    </a:lnTo>
                    <a:lnTo>
                      <a:pt x="176" y="68"/>
                    </a:lnTo>
                    <a:lnTo>
                      <a:pt x="178" y="101"/>
                    </a:lnTo>
                    <a:lnTo>
                      <a:pt x="172" y="121"/>
                    </a:lnTo>
                    <a:lnTo>
                      <a:pt x="164" y="137"/>
                    </a:lnTo>
                    <a:lnTo>
                      <a:pt x="155" y="158"/>
                    </a:lnTo>
                    <a:lnTo>
                      <a:pt x="138" y="172"/>
                    </a:lnTo>
                    <a:lnTo>
                      <a:pt x="130" y="187"/>
                    </a:lnTo>
                    <a:lnTo>
                      <a:pt x="130" y="202"/>
                    </a:lnTo>
                    <a:lnTo>
                      <a:pt x="134" y="220"/>
                    </a:lnTo>
                    <a:lnTo>
                      <a:pt x="150" y="244"/>
                    </a:lnTo>
                    <a:lnTo>
                      <a:pt x="10" y="246"/>
                    </a:lnTo>
                  </a:path>
                </a:pathLst>
              </a:custGeom>
              <a:solidFill>
                <a:srgbClr val="FFC080"/>
              </a:solidFill>
              <a:ln w="12700" cap="rnd" cmpd="sng">
                <a:solidFill>
                  <a:srgbClr val="40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65" name="Freeform 125"/>
              <p:cNvSpPr>
                <a:spLocks/>
              </p:cNvSpPr>
              <p:nvPr/>
            </p:nvSpPr>
            <p:spPr bwMode="auto">
              <a:xfrm>
                <a:off x="4902" y="1541"/>
                <a:ext cx="17" cy="44"/>
              </a:xfrm>
              <a:custGeom>
                <a:avLst/>
                <a:gdLst>
                  <a:gd name="T0" fmla="*/ 7 w 17"/>
                  <a:gd name="T1" fmla="*/ 0 h 44"/>
                  <a:gd name="T2" fmla="*/ 2 w 17"/>
                  <a:gd name="T3" fmla="*/ 6 h 44"/>
                  <a:gd name="T4" fmla="*/ 6 w 17"/>
                  <a:gd name="T5" fmla="*/ 13 h 44"/>
                  <a:gd name="T6" fmla="*/ 7 w 17"/>
                  <a:gd name="T7" fmla="*/ 23 h 44"/>
                  <a:gd name="T8" fmla="*/ 6 w 17"/>
                  <a:gd name="T9" fmla="*/ 30 h 44"/>
                  <a:gd name="T10" fmla="*/ 2 w 17"/>
                  <a:gd name="T11" fmla="*/ 36 h 44"/>
                  <a:gd name="T12" fmla="*/ 7 w 17"/>
                  <a:gd name="T13" fmla="*/ 41 h 44"/>
                  <a:gd name="T14" fmla="*/ 11 w 17"/>
                  <a:gd name="T15" fmla="*/ 32 h 44"/>
                  <a:gd name="T16" fmla="*/ 14 w 17"/>
                  <a:gd name="T17" fmla="*/ 22 h 44"/>
                  <a:gd name="T18" fmla="*/ 15 w 17"/>
                  <a:gd name="T19" fmla="*/ 16 h 44"/>
                  <a:gd name="T20" fmla="*/ 16 w 17"/>
                  <a:gd name="T21" fmla="*/ 24 h 44"/>
                  <a:gd name="T22" fmla="*/ 12 w 17"/>
                  <a:gd name="T23" fmla="*/ 35 h 44"/>
                  <a:gd name="T24" fmla="*/ 9 w 17"/>
                  <a:gd name="T25" fmla="*/ 41 h 44"/>
                  <a:gd name="T26" fmla="*/ 7 w 17"/>
                  <a:gd name="T27" fmla="*/ 43 h 44"/>
                  <a:gd name="T28" fmla="*/ 0 w 17"/>
                  <a:gd name="T29" fmla="*/ 38 h 44"/>
                  <a:gd name="T30" fmla="*/ 0 w 17"/>
                  <a:gd name="T31" fmla="*/ 32 h 44"/>
                  <a:gd name="T32" fmla="*/ 4 w 17"/>
                  <a:gd name="T33" fmla="*/ 27 h 44"/>
                  <a:gd name="T34" fmla="*/ 4 w 17"/>
                  <a:gd name="T35" fmla="*/ 18 h 44"/>
                  <a:gd name="T36" fmla="*/ 1 w 17"/>
                  <a:gd name="T37" fmla="*/ 9 h 44"/>
                  <a:gd name="T38" fmla="*/ 7 w 17"/>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44">
                    <a:moveTo>
                      <a:pt x="7" y="0"/>
                    </a:moveTo>
                    <a:lnTo>
                      <a:pt x="2" y="6"/>
                    </a:lnTo>
                    <a:lnTo>
                      <a:pt x="6" y="13"/>
                    </a:lnTo>
                    <a:lnTo>
                      <a:pt x="7" y="23"/>
                    </a:lnTo>
                    <a:lnTo>
                      <a:pt x="6" y="30"/>
                    </a:lnTo>
                    <a:lnTo>
                      <a:pt x="2" y="36"/>
                    </a:lnTo>
                    <a:lnTo>
                      <a:pt x="7" y="41"/>
                    </a:lnTo>
                    <a:lnTo>
                      <a:pt x="11" y="32"/>
                    </a:lnTo>
                    <a:lnTo>
                      <a:pt x="14" y="22"/>
                    </a:lnTo>
                    <a:lnTo>
                      <a:pt x="15" y="16"/>
                    </a:lnTo>
                    <a:lnTo>
                      <a:pt x="16" y="24"/>
                    </a:lnTo>
                    <a:lnTo>
                      <a:pt x="12" y="35"/>
                    </a:lnTo>
                    <a:lnTo>
                      <a:pt x="9" y="41"/>
                    </a:lnTo>
                    <a:lnTo>
                      <a:pt x="7" y="43"/>
                    </a:lnTo>
                    <a:lnTo>
                      <a:pt x="0" y="38"/>
                    </a:lnTo>
                    <a:lnTo>
                      <a:pt x="0" y="32"/>
                    </a:lnTo>
                    <a:lnTo>
                      <a:pt x="4" y="27"/>
                    </a:lnTo>
                    <a:lnTo>
                      <a:pt x="4" y="18"/>
                    </a:lnTo>
                    <a:lnTo>
                      <a:pt x="1" y="9"/>
                    </a:lnTo>
                    <a:lnTo>
                      <a:pt x="7"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66" name="Freeform 126"/>
              <p:cNvSpPr>
                <a:spLocks/>
              </p:cNvSpPr>
              <p:nvPr/>
            </p:nvSpPr>
            <p:spPr bwMode="auto">
              <a:xfrm>
                <a:off x="4886" y="1445"/>
                <a:ext cx="182" cy="180"/>
              </a:xfrm>
              <a:custGeom>
                <a:avLst/>
                <a:gdLst>
                  <a:gd name="T0" fmla="*/ 11 w 182"/>
                  <a:gd name="T1" fmla="*/ 52 h 180"/>
                  <a:gd name="T2" fmla="*/ 21 w 182"/>
                  <a:gd name="T3" fmla="*/ 61 h 180"/>
                  <a:gd name="T4" fmla="*/ 19 w 182"/>
                  <a:gd name="T5" fmla="*/ 78 h 180"/>
                  <a:gd name="T6" fmla="*/ 17 w 182"/>
                  <a:gd name="T7" fmla="*/ 100 h 180"/>
                  <a:gd name="T8" fmla="*/ 24 w 182"/>
                  <a:gd name="T9" fmla="*/ 95 h 180"/>
                  <a:gd name="T10" fmla="*/ 34 w 182"/>
                  <a:gd name="T11" fmla="*/ 100 h 180"/>
                  <a:gd name="T12" fmla="*/ 34 w 182"/>
                  <a:gd name="T13" fmla="*/ 113 h 180"/>
                  <a:gd name="T14" fmla="*/ 43 w 182"/>
                  <a:gd name="T15" fmla="*/ 129 h 180"/>
                  <a:gd name="T16" fmla="*/ 56 w 182"/>
                  <a:gd name="T17" fmla="*/ 150 h 180"/>
                  <a:gd name="T18" fmla="*/ 54 w 182"/>
                  <a:gd name="T19" fmla="*/ 169 h 180"/>
                  <a:gd name="T20" fmla="*/ 85 w 182"/>
                  <a:gd name="T21" fmla="*/ 169 h 180"/>
                  <a:gd name="T22" fmla="*/ 102 w 182"/>
                  <a:gd name="T23" fmla="*/ 179 h 180"/>
                  <a:gd name="T24" fmla="*/ 113 w 182"/>
                  <a:gd name="T25" fmla="*/ 172 h 180"/>
                  <a:gd name="T26" fmla="*/ 134 w 182"/>
                  <a:gd name="T27" fmla="*/ 176 h 180"/>
                  <a:gd name="T28" fmla="*/ 138 w 182"/>
                  <a:gd name="T29" fmla="*/ 167 h 180"/>
                  <a:gd name="T30" fmla="*/ 154 w 182"/>
                  <a:gd name="T31" fmla="*/ 154 h 180"/>
                  <a:gd name="T32" fmla="*/ 166 w 182"/>
                  <a:gd name="T33" fmla="*/ 133 h 180"/>
                  <a:gd name="T34" fmla="*/ 172 w 182"/>
                  <a:gd name="T35" fmla="*/ 112 h 180"/>
                  <a:gd name="T36" fmla="*/ 178 w 182"/>
                  <a:gd name="T37" fmla="*/ 97 h 180"/>
                  <a:gd name="T38" fmla="*/ 181 w 182"/>
                  <a:gd name="T39" fmla="*/ 74 h 180"/>
                  <a:gd name="T40" fmla="*/ 180 w 182"/>
                  <a:gd name="T41" fmla="*/ 52 h 180"/>
                  <a:gd name="T42" fmla="*/ 175 w 182"/>
                  <a:gd name="T43" fmla="*/ 26 h 180"/>
                  <a:gd name="T44" fmla="*/ 162 w 182"/>
                  <a:gd name="T45" fmla="*/ 10 h 180"/>
                  <a:gd name="T46" fmla="*/ 125 w 182"/>
                  <a:gd name="T47" fmla="*/ 1 h 180"/>
                  <a:gd name="T48" fmla="*/ 85 w 182"/>
                  <a:gd name="T49" fmla="*/ 0 h 180"/>
                  <a:gd name="T50" fmla="*/ 70 w 182"/>
                  <a:gd name="T51" fmla="*/ 2 h 180"/>
                  <a:gd name="T52" fmla="*/ 33 w 182"/>
                  <a:gd name="T53" fmla="*/ 11 h 180"/>
                  <a:gd name="T54" fmla="*/ 10 w 182"/>
                  <a:gd name="T55" fmla="*/ 23 h 180"/>
                  <a:gd name="T56" fmla="*/ 0 w 182"/>
                  <a:gd name="T57" fmla="*/ 38 h 180"/>
                  <a:gd name="T58" fmla="*/ 11 w 182"/>
                  <a:gd name="T59"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 h="180">
                    <a:moveTo>
                      <a:pt x="11" y="52"/>
                    </a:moveTo>
                    <a:lnTo>
                      <a:pt x="21" y="61"/>
                    </a:lnTo>
                    <a:lnTo>
                      <a:pt x="19" y="78"/>
                    </a:lnTo>
                    <a:lnTo>
                      <a:pt x="17" y="100"/>
                    </a:lnTo>
                    <a:lnTo>
                      <a:pt x="24" y="95"/>
                    </a:lnTo>
                    <a:lnTo>
                      <a:pt x="34" y="100"/>
                    </a:lnTo>
                    <a:lnTo>
                      <a:pt x="34" y="113"/>
                    </a:lnTo>
                    <a:lnTo>
                      <a:pt x="43" y="129"/>
                    </a:lnTo>
                    <a:lnTo>
                      <a:pt x="56" y="150"/>
                    </a:lnTo>
                    <a:lnTo>
                      <a:pt x="54" y="169"/>
                    </a:lnTo>
                    <a:lnTo>
                      <a:pt x="85" y="169"/>
                    </a:lnTo>
                    <a:lnTo>
                      <a:pt x="102" y="179"/>
                    </a:lnTo>
                    <a:lnTo>
                      <a:pt x="113" y="172"/>
                    </a:lnTo>
                    <a:lnTo>
                      <a:pt x="134" y="176"/>
                    </a:lnTo>
                    <a:lnTo>
                      <a:pt x="138" y="167"/>
                    </a:lnTo>
                    <a:lnTo>
                      <a:pt x="154" y="154"/>
                    </a:lnTo>
                    <a:lnTo>
                      <a:pt x="166" y="133"/>
                    </a:lnTo>
                    <a:lnTo>
                      <a:pt x="172" y="112"/>
                    </a:lnTo>
                    <a:lnTo>
                      <a:pt x="178" y="97"/>
                    </a:lnTo>
                    <a:lnTo>
                      <a:pt x="181" y="74"/>
                    </a:lnTo>
                    <a:lnTo>
                      <a:pt x="180" y="52"/>
                    </a:lnTo>
                    <a:lnTo>
                      <a:pt x="175" y="26"/>
                    </a:lnTo>
                    <a:lnTo>
                      <a:pt x="162" y="10"/>
                    </a:lnTo>
                    <a:lnTo>
                      <a:pt x="125" y="1"/>
                    </a:lnTo>
                    <a:lnTo>
                      <a:pt x="85" y="0"/>
                    </a:lnTo>
                    <a:lnTo>
                      <a:pt x="70" y="2"/>
                    </a:lnTo>
                    <a:lnTo>
                      <a:pt x="33" y="11"/>
                    </a:lnTo>
                    <a:lnTo>
                      <a:pt x="10" y="23"/>
                    </a:lnTo>
                    <a:lnTo>
                      <a:pt x="0" y="38"/>
                    </a:lnTo>
                    <a:lnTo>
                      <a:pt x="11" y="52"/>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67" name="Freeform 127"/>
              <p:cNvSpPr>
                <a:spLocks/>
              </p:cNvSpPr>
              <p:nvPr/>
            </p:nvSpPr>
            <p:spPr bwMode="auto">
              <a:xfrm>
                <a:off x="4892" y="1447"/>
                <a:ext cx="170" cy="77"/>
              </a:xfrm>
              <a:custGeom>
                <a:avLst/>
                <a:gdLst>
                  <a:gd name="T0" fmla="*/ 0 w 170"/>
                  <a:gd name="T1" fmla="*/ 33 h 77"/>
                  <a:gd name="T2" fmla="*/ 12 w 170"/>
                  <a:gd name="T3" fmla="*/ 48 h 77"/>
                  <a:gd name="T4" fmla="*/ 24 w 170"/>
                  <a:gd name="T5" fmla="*/ 54 h 77"/>
                  <a:gd name="T6" fmla="*/ 50 w 170"/>
                  <a:gd name="T7" fmla="*/ 66 h 77"/>
                  <a:gd name="T8" fmla="*/ 34 w 170"/>
                  <a:gd name="T9" fmla="*/ 54 h 77"/>
                  <a:gd name="T10" fmla="*/ 29 w 170"/>
                  <a:gd name="T11" fmla="*/ 46 h 77"/>
                  <a:gd name="T12" fmla="*/ 41 w 170"/>
                  <a:gd name="T13" fmla="*/ 54 h 77"/>
                  <a:gd name="T14" fmla="*/ 56 w 170"/>
                  <a:gd name="T15" fmla="*/ 64 h 77"/>
                  <a:gd name="T16" fmla="*/ 60 w 170"/>
                  <a:gd name="T17" fmla="*/ 60 h 77"/>
                  <a:gd name="T18" fmla="*/ 64 w 170"/>
                  <a:gd name="T19" fmla="*/ 52 h 77"/>
                  <a:gd name="T20" fmla="*/ 75 w 170"/>
                  <a:gd name="T21" fmla="*/ 45 h 77"/>
                  <a:gd name="T22" fmla="*/ 78 w 170"/>
                  <a:gd name="T23" fmla="*/ 54 h 77"/>
                  <a:gd name="T24" fmla="*/ 66 w 170"/>
                  <a:gd name="T25" fmla="*/ 68 h 77"/>
                  <a:gd name="T26" fmla="*/ 85 w 170"/>
                  <a:gd name="T27" fmla="*/ 59 h 77"/>
                  <a:gd name="T28" fmla="*/ 93 w 170"/>
                  <a:gd name="T29" fmla="*/ 44 h 77"/>
                  <a:gd name="T30" fmla="*/ 94 w 170"/>
                  <a:gd name="T31" fmla="*/ 58 h 77"/>
                  <a:gd name="T32" fmla="*/ 89 w 170"/>
                  <a:gd name="T33" fmla="*/ 70 h 77"/>
                  <a:gd name="T34" fmla="*/ 107 w 170"/>
                  <a:gd name="T35" fmla="*/ 58 h 77"/>
                  <a:gd name="T36" fmla="*/ 110 w 170"/>
                  <a:gd name="T37" fmla="*/ 42 h 77"/>
                  <a:gd name="T38" fmla="*/ 114 w 170"/>
                  <a:gd name="T39" fmla="*/ 53 h 77"/>
                  <a:gd name="T40" fmla="*/ 108 w 170"/>
                  <a:gd name="T41" fmla="*/ 66 h 77"/>
                  <a:gd name="T42" fmla="*/ 101 w 170"/>
                  <a:gd name="T43" fmla="*/ 75 h 77"/>
                  <a:gd name="T44" fmla="*/ 113 w 170"/>
                  <a:gd name="T45" fmla="*/ 65 h 77"/>
                  <a:gd name="T46" fmla="*/ 119 w 170"/>
                  <a:gd name="T47" fmla="*/ 57 h 77"/>
                  <a:gd name="T48" fmla="*/ 122 w 170"/>
                  <a:gd name="T49" fmla="*/ 44 h 77"/>
                  <a:gd name="T50" fmla="*/ 127 w 170"/>
                  <a:gd name="T51" fmla="*/ 60 h 77"/>
                  <a:gd name="T52" fmla="*/ 120 w 170"/>
                  <a:gd name="T53" fmla="*/ 76 h 77"/>
                  <a:gd name="T54" fmla="*/ 134 w 170"/>
                  <a:gd name="T55" fmla="*/ 64 h 77"/>
                  <a:gd name="T56" fmla="*/ 138 w 170"/>
                  <a:gd name="T57" fmla="*/ 53 h 77"/>
                  <a:gd name="T58" fmla="*/ 140 w 170"/>
                  <a:gd name="T59" fmla="*/ 61 h 77"/>
                  <a:gd name="T60" fmla="*/ 140 w 170"/>
                  <a:gd name="T61" fmla="*/ 72 h 77"/>
                  <a:gd name="T62" fmla="*/ 144 w 170"/>
                  <a:gd name="T63" fmla="*/ 62 h 77"/>
                  <a:gd name="T64" fmla="*/ 146 w 170"/>
                  <a:gd name="T65" fmla="*/ 52 h 77"/>
                  <a:gd name="T66" fmla="*/ 150 w 170"/>
                  <a:gd name="T67" fmla="*/ 61 h 77"/>
                  <a:gd name="T68" fmla="*/ 151 w 170"/>
                  <a:gd name="T69" fmla="*/ 70 h 77"/>
                  <a:gd name="T70" fmla="*/ 156 w 170"/>
                  <a:gd name="T71" fmla="*/ 63 h 77"/>
                  <a:gd name="T72" fmla="*/ 157 w 170"/>
                  <a:gd name="T73" fmla="*/ 54 h 77"/>
                  <a:gd name="T74" fmla="*/ 164 w 170"/>
                  <a:gd name="T75" fmla="*/ 58 h 77"/>
                  <a:gd name="T76" fmla="*/ 169 w 170"/>
                  <a:gd name="T77" fmla="*/ 69 h 77"/>
                  <a:gd name="T78" fmla="*/ 169 w 170"/>
                  <a:gd name="T79" fmla="*/ 52 h 77"/>
                  <a:gd name="T80" fmla="*/ 164 w 170"/>
                  <a:gd name="T81" fmla="*/ 28 h 77"/>
                  <a:gd name="T82" fmla="*/ 151 w 170"/>
                  <a:gd name="T83" fmla="*/ 15 h 77"/>
                  <a:gd name="T84" fmla="*/ 132 w 170"/>
                  <a:gd name="T85" fmla="*/ 7 h 77"/>
                  <a:gd name="T86" fmla="*/ 97 w 170"/>
                  <a:gd name="T87" fmla="*/ 2 h 77"/>
                  <a:gd name="T88" fmla="*/ 80 w 170"/>
                  <a:gd name="T89" fmla="*/ 0 h 77"/>
                  <a:gd name="T90" fmla="*/ 58 w 170"/>
                  <a:gd name="T91" fmla="*/ 6 h 77"/>
                  <a:gd name="T92" fmla="*/ 91 w 170"/>
                  <a:gd name="T93" fmla="*/ 8 h 77"/>
                  <a:gd name="T94" fmla="*/ 102 w 170"/>
                  <a:gd name="T95" fmla="*/ 13 h 77"/>
                  <a:gd name="T96" fmla="*/ 85 w 170"/>
                  <a:gd name="T97" fmla="*/ 12 h 77"/>
                  <a:gd name="T98" fmla="*/ 66 w 170"/>
                  <a:gd name="T99" fmla="*/ 10 h 77"/>
                  <a:gd name="T100" fmla="*/ 52 w 170"/>
                  <a:gd name="T101" fmla="*/ 8 h 77"/>
                  <a:gd name="T102" fmla="*/ 38 w 170"/>
                  <a:gd name="T103" fmla="*/ 12 h 77"/>
                  <a:gd name="T104" fmla="*/ 54 w 170"/>
                  <a:gd name="T105" fmla="*/ 16 h 77"/>
                  <a:gd name="T106" fmla="*/ 25 w 170"/>
                  <a:gd name="T107" fmla="*/ 15 h 77"/>
                  <a:gd name="T108" fmla="*/ 10 w 170"/>
                  <a:gd name="T109" fmla="*/ 20 h 77"/>
                  <a:gd name="T110" fmla="*/ 0 w 170"/>
                  <a:gd name="T111" fmla="*/ 3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 h="77">
                    <a:moveTo>
                      <a:pt x="0" y="33"/>
                    </a:moveTo>
                    <a:lnTo>
                      <a:pt x="12" y="48"/>
                    </a:lnTo>
                    <a:lnTo>
                      <a:pt x="24" y="54"/>
                    </a:lnTo>
                    <a:lnTo>
                      <a:pt x="50" y="66"/>
                    </a:lnTo>
                    <a:lnTo>
                      <a:pt x="34" y="54"/>
                    </a:lnTo>
                    <a:lnTo>
                      <a:pt x="29" y="46"/>
                    </a:lnTo>
                    <a:lnTo>
                      <a:pt x="41" y="54"/>
                    </a:lnTo>
                    <a:lnTo>
                      <a:pt x="56" y="64"/>
                    </a:lnTo>
                    <a:lnTo>
                      <a:pt x="60" y="60"/>
                    </a:lnTo>
                    <a:lnTo>
                      <a:pt x="64" y="52"/>
                    </a:lnTo>
                    <a:lnTo>
                      <a:pt x="75" y="45"/>
                    </a:lnTo>
                    <a:lnTo>
                      <a:pt x="78" y="54"/>
                    </a:lnTo>
                    <a:lnTo>
                      <a:pt x="66" y="68"/>
                    </a:lnTo>
                    <a:lnTo>
                      <a:pt x="85" y="59"/>
                    </a:lnTo>
                    <a:lnTo>
                      <a:pt x="93" y="44"/>
                    </a:lnTo>
                    <a:lnTo>
                      <a:pt x="94" y="58"/>
                    </a:lnTo>
                    <a:lnTo>
                      <a:pt x="89" y="70"/>
                    </a:lnTo>
                    <a:lnTo>
                      <a:pt x="107" y="58"/>
                    </a:lnTo>
                    <a:lnTo>
                      <a:pt x="110" y="42"/>
                    </a:lnTo>
                    <a:lnTo>
                      <a:pt x="114" y="53"/>
                    </a:lnTo>
                    <a:lnTo>
                      <a:pt x="108" y="66"/>
                    </a:lnTo>
                    <a:lnTo>
                      <a:pt x="101" y="75"/>
                    </a:lnTo>
                    <a:lnTo>
                      <a:pt x="113" y="65"/>
                    </a:lnTo>
                    <a:lnTo>
                      <a:pt x="119" y="57"/>
                    </a:lnTo>
                    <a:lnTo>
                      <a:pt x="122" y="44"/>
                    </a:lnTo>
                    <a:lnTo>
                      <a:pt x="127" y="60"/>
                    </a:lnTo>
                    <a:lnTo>
                      <a:pt x="120" y="76"/>
                    </a:lnTo>
                    <a:lnTo>
                      <a:pt x="134" y="64"/>
                    </a:lnTo>
                    <a:lnTo>
                      <a:pt x="138" y="53"/>
                    </a:lnTo>
                    <a:lnTo>
                      <a:pt x="140" y="61"/>
                    </a:lnTo>
                    <a:lnTo>
                      <a:pt x="140" y="72"/>
                    </a:lnTo>
                    <a:lnTo>
                      <a:pt x="144" y="62"/>
                    </a:lnTo>
                    <a:lnTo>
                      <a:pt x="146" y="52"/>
                    </a:lnTo>
                    <a:lnTo>
                      <a:pt x="150" y="61"/>
                    </a:lnTo>
                    <a:lnTo>
                      <a:pt x="151" y="70"/>
                    </a:lnTo>
                    <a:lnTo>
                      <a:pt x="156" y="63"/>
                    </a:lnTo>
                    <a:lnTo>
                      <a:pt x="157" y="54"/>
                    </a:lnTo>
                    <a:lnTo>
                      <a:pt x="164" y="58"/>
                    </a:lnTo>
                    <a:lnTo>
                      <a:pt x="169" y="69"/>
                    </a:lnTo>
                    <a:lnTo>
                      <a:pt x="169" y="52"/>
                    </a:lnTo>
                    <a:lnTo>
                      <a:pt x="164" y="28"/>
                    </a:lnTo>
                    <a:lnTo>
                      <a:pt x="151" y="15"/>
                    </a:lnTo>
                    <a:lnTo>
                      <a:pt x="132" y="7"/>
                    </a:lnTo>
                    <a:lnTo>
                      <a:pt x="97" y="2"/>
                    </a:lnTo>
                    <a:lnTo>
                      <a:pt x="80" y="0"/>
                    </a:lnTo>
                    <a:lnTo>
                      <a:pt x="58" y="6"/>
                    </a:lnTo>
                    <a:lnTo>
                      <a:pt x="91" y="8"/>
                    </a:lnTo>
                    <a:lnTo>
                      <a:pt x="102" y="13"/>
                    </a:lnTo>
                    <a:lnTo>
                      <a:pt x="85" y="12"/>
                    </a:lnTo>
                    <a:lnTo>
                      <a:pt x="66" y="10"/>
                    </a:lnTo>
                    <a:lnTo>
                      <a:pt x="52" y="8"/>
                    </a:lnTo>
                    <a:lnTo>
                      <a:pt x="38" y="12"/>
                    </a:lnTo>
                    <a:lnTo>
                      <a:pt x="54" y="16"/>
                    </a:lnTo>
                    <a:lnTo>
                      <a:pt x="25" y="15"/>
                    </a:lnTo>
                    <a:lnTo>
                      <a:pt x="10" y="20"/>
                    </a:lnTo>
                    <a:lnTo>
                      <a:pt x="0" y="33"/>
                    </a:lnTo>
                  </a:path>
                </a:pathLst>
              </a:custGeom>
              <a:solidFill>
                <a:srgbClr val="603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5992" name="Group 152"/>
            <p:cNvGrpSpPr>
              <a:grpSpLocks/>
            </p:cNvGrpSpPr>
            <p:nvPr/>
          </p:nvGrpSpPr>
          <p:grpSpPr bwMode="auto">
            <a:xfrm>
              <a:off x="4768" y="2093"/>
              <a:ext cx="410" cy="879"/>
              <a:chOff x="4768" y="2093"/>
              <a:chExt cx="410" cy="879"/>
            </a:xfrm>
          </p:grpSpPr>
          <p:sp>
            <p:nvSpPr>
              <p:cNvPr id="35969" name="Freeform 129"/>
              <p:cNvSpPr>
                <a:spLocks/>
              </p:cNvSpPr>
              <p:nvPr/>
            </p:nvSpPr>
            <p:spPr bwMode="auto">
              <a:xfrm>
                <a:off x="4768" y="2093"/>
                <a:ext cx="410" cy="879"/>
              </a:xfrm>
              <a:custGeom>
                <a:avLst/>
                <a:gdLst>
                  <a:gd name="T0" fmla="*/ 130 w 410"/>
                  <a:gd name="T1" fmla="*/ 44 h 879"/>
                  <a:gd name="T2" fmla="*/ 283 w 410"/>
                  <a:gd name="T3" fmla="*/ 37 h 879"/>
                  <a:gd name="T4" fmla="*/ 373 w 410"/>
                  <a:gd name="T5" fmla="*/ 0 h 879"/>
                  <a:gd name="T6" fmla="*/ 385 w 410"/>
                  <a:gd name="T7" fmla="*/ 41 h 879"/>
                  <a:gd name="T8" fmla="*/ 395 w 410"/>
                  <a:gd name="T9" fmla="*/ 84 h 879"/>
                  <a:gd name="T10" fmla="*/ 409 w 410"/>
                  <a:gd name="T11" fmla="*/ 156 h 879"/>
                  <a:gd name="T12" fmla="*/ 397 w 410"/>
                  <a:gd name="T13" fmla="*/ 223 h 879"/>
                  <a:gd name="T14" fmla="*/ 391 w 410"/>
                  <a:gd name="T15" fmla="*/ 262 h 879"/>
                  <a:gd name="T16" fmla="*/ 369 w 410"/>
                  <a:gd name="T17" fmla="*/ 421 h 879"/>
                  <a:gd name="T18" fmla="*/ 359 w 410"/>
                  <a:gd name="T19" fmla="*/ 468 h 879"/>
                  <a:gd name="T20" fmla="*/ 355 w 410"/>
                  <a:gd name="T21" fmla="*/ 506 h 879"/>
                  <a:gd name="T22" fmla="*/ 353 w 410"/>
                  <a:gd name="T23" fmla="*/ 549 h 879"/>
                  <a:gd name="T24" fmla="*/ 349 w 410"/>
                  <a:gd name="T25" fmla="*/ 648 h 879"/>
                  <a:gd name="T26" fmla="*/ 323 w 410"/>
                  <a:gd name="T27" fmla="*/ 759 h 879"/>
                  <a:gd name="T28" fmla="*/ 321 w 410"/>
                  <a:gd name="T29" fmla="*/ 839 h 879"/>
                  <a:gd name="T30" fmla="*/ 245 w 410"/>
                  <a:gd name="T31" fmla="*/ 852 h 879"/>
                  <a:gd name="T32" fmla="*/ 197 w 410"/>
                  <a:gd name="T33" fmla="*/ 784 h 879"/>
                  <a:gd name="T34" fmla="*/ 200 w 410"/>
                  <a:gd name="T35" fmla="*/ 682 h 879"/>
                  <a:gd name="T36" fmla="*/ 212 w 410"/>
                  <a:gd name="T37" fmla="*/ 593 h 879"/>
                  <a:gd name="T38" fmla="*/ 210 w 410"/>
                  <a:gd name="T39" fmla="*/ 514 h 879"/>
                  <a:gd name="T40" fmla="*/ 210 w 410"/>
                  <a:gd name="T41" fmla="*/ 456 h 879"/>
                  <a:gd name="T42" fmla="*/ 210 w 410"/>
                  <a:gd name="T43" fmla="*/ 285 h 879"/>
                  <a:gd name="T44" fmla="*/ 162 w 410"/>
                  <a:gd name="T45" fmla="*/ 490 h 879"/>
                  <a:gd name="T46" fmla="*/ 156 w 410"/>
                  <a:gd name="T47" fmla="*/ 539 h 879"/>
                  <a:gd name="T48" fmla="*/ 168 w 410"/>
                  <a:gd name="T49" fmla="*/ 604 h 879"/>
                  <a:gd name="T50" fmla="*/ 161 w 410"/>
                  <a:gd name="T51" fmla="*/ 728 h 879"/>
                  <a:gd name="T52" fmla="*/ 164 w 410"/>
                  <a:gd name="T53" fmla="*/ 862 h 879"/>
                  <a:gd name="T54" fmla="*/ 105 w 410"/>
                  <a:gd name="T55" fmla="*/ 878 h 879"/>
                  <a:gd name="T56" fmla="*/ 32 w 410"/>
                  <a:gd name="T57" fmla="*/ 842 h 879"/>
                  <a:gd name="T58" fmla="*/ 38 w 410"/>
                  <a:gd name="T59" fmla="*/ 755 h 879"/>
                  <a:gd name="T60" fmla="*/ 18 w 410"/>
                  <a:gd name="T61" fmla="*/ 593 h 879"/>
                  <a:gd name="T62" fmla="*/ 0 w 410"/>
                  <a:gd name="T63" fmla="*/ 506 h 879"/>
                  <a:gd name="T64" fmla="*/ 8 w 410"/>
                  <a:gd name="T65" fmla="*/ 389 h 879"/>
                  <a:gd name="T66" fmla="*/ 12 w 410"/>
                  <a:gd name="T67" fmla="*/ 279 h 879"/>
                  <a:gd name="T68" fmla="*/ 32 w 410"/>
                  <a:gd name="T69" fmla="*/ 186 h 879"/>
                  <a:gd name="T70" fmla="*/ 40 w 410"/>
                  <a:gd name="T71" fmla="*/ 140 h 879"/>
                  <a:gd name="T72" fmla="*/ 44 w 410"/>
                  <a:gd name="T73" fmla="*/ 91 h 879"/>
                  <a:gd name="T74" fmla="*/ 60 w 410"/>
                  <a:gd name="T75" fmla="*/ 36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0" h="879">
                    <a:moveTo>
                      <a:pt x="60" y="36"/>
                    </a:moveTo>
                    <a:lnTo>
                      <a:pt x="130" y="44"/>
                    </a:lnTo>
                    <a:lnTo>
                      <a:pt x="197" y="46"/>
                    </a:lnTo>
                    <a:lnTo>
                      <a:pt x="283" y="37"/>
                    </a:lnTo>
                    <a:lnTo>
                      <a:pt x="349" y="16"/>
                    </a:lnTo>
                    <a:lnTo>
                      <a:pt x="373" y="0"/>
                    </a:lnTo>
                    <a:lnTo>
                      <a:pt x="375" y="26"/>
                    </a:lnTo>
                    <a:lnTo>
                      <a:pt x="385" y="41"/>
                    </a:lnTo>
                    <a:lnTo>
                      <a:pt x="383" y="60"/>
                    </a:lnTo>
                    <a:lnTo>
                      <a:pt x="395" y="84"/>
                    </a:lnTo>
                    <a:lnTo>
                      <a:pt x="405" y="117"/>
                    </a:lnTo>
                    <a:lnTo>
                      <a:pt x="409" y="156"/>
                    </a:lnTo>
                    <a:lnTo>
                      <a:pt x="403" y="197"/>
                    </a:lnTo>
                    <a:lnTo>
                      <a:pt x="397" y="223"/>
                    </a:lnTo>
                    <a:lnTo>
                      <a:pt x="389" y="242"/>
                    </a:lnTo>
                    <a:lnTo>
                      <a:pt x="391" y="262"/>
                    </a:lnTo>
                    <a:lnTo>
                      <a:pt x="385" y="279"/>
                    </a:lnTo>
                    <a:lnTo>
                      <a:pt x="369" y="421"/>
                    </a:lnTo>
                    <a:lnTo>
                      <a:pt x="369" y="447"/>
                    </a:lnTo>
                    <a:lnTo>
                      <a:pt x="359" y="468"/>
                    </a:lnTo>
                    <a:lnTo>
                      <a:pt x="363" y="486"/>
                    </a:lnTo>
                    <a:lnTo>
                      <a:pt x="355" y="506"/>
                    </a:lnTo>
                    <a:lnTo>
                      <a:pt x="359" y="525"/>
                    </a:lnTo>
                    <a:lnTo>
                      <a:pt x="353" y="549"/>
                    </a:lnTo>
                    <a:lnTo>
                      <a:pt x="357" y="597"/>
                    </a:lnTo>
                    <a:lnTo>
                      <a:pt x="349" y="648"/>
                    </a:lnTo>
                    <a:lnTo>
                      <a:pt x="335" y="698"/>
                    </a:lnTo>
                    <a:lnTo>
                      <a:pt x="323" y="759"/>
                    </a:lnTo>
                    <a:lnTo>
                      <a:pt x="327" y="788"/>
                    </a:lnTo>
                    <a:lnTo>
                      <a:pt x="321" y="839"/>
                    </a:lnTo>
                    <a:lnTo>
                      <a:pt x="277" y="854"/>
                    </a:lnTo>
                    <a:lnTo>
                      <a:pt x="245" y="852"/>
                    </a:lnTo>
                    <a:lnTo>
                      <a:pt x="204" y="844"/>
                    </a:lnTo>
                    <a:lnTo>
                      <a:pt x="197" y="784"/>
                    </a:lnTo>
                    <a:lnTo>
                      <a:pt x="206" y="745"/>
                    </a:lnTo>
                    <a:lnTo>
                      <a:pt x="200" y="682"/>
                    </a:lnTo>
                    <a:lnTo>
                      <a:pt x="206" y="642"/>
                    </a:lnTo>
                    <a:lnTo>
                      <a:pt x="212" y="593"/>
                    </a:lnTo>
                    <a:lnTo>
                      <a:pt x="206" y="562"/>
                    </a:lnTo>
                    <a:lnTo>
                      <a:pt x="210" y="514"/>
                    </a:lnTo>
                    <a:lnTo>
                      <a:pt x="205" y="494"/>
                    </a:lnTo>
                    <a:lnTo>
                      <a:pt x="210" y="456"/>
                    </a:lnTo>
                    <a:lnTo>
                      <a:pt x="206" y="421"/>
                    </a:lnTo>
                    <a:lnTo>
                      <a:pt x="210" y="285"/>
                    </a:lnTo>
                    <a:lnTo>
                      <a:pt x="174" y="463"/>
                    </a:lnTo>
                    <a:lnTo>
                      <a:pt x="162" y="490"/>
                    </a:lnTo>
                    <a:lnTo>
                      <a:pt x="162" y="514"/>
                    </a:lnTo>
                    <a:lnTo>
                      <a:pt x="156" y="539"/>
                    </a:lnTo>
                    <a:lnTo>
                      <a:pt x="164" y="566"/>
                    </a:lnTo>
                    <a:lnTo>
                      <a:pt x="168" y="604"/>
                    </a:lnTo>
                    <a:lnTo>
                      <a:pt x="170" y="648"/>
                    </a:lnTo>
                    <a:lnTo>
                      <a:pt x="161" y="728"/>
                    </a:lnTo>
                    <a:lnTo>
                      <a:pt x="168" y="763"/>
                    </a:lnTo>
                    <a:lnTo>
                      <a:pt x="164" y="862"/>
                    </a:lnTo>
                    <a:lnTo>
                      <a:pt x="149" y="874"/>
                    </a:lnTo>
                    <a:lnTo>
                      <a:pt x="105" y="878"/>
                    </a:lnTo>
                    <a:lnTo>
                      <a:pt x="52" y="860"/>
                    </a:lnTo>
                    <a:lnTo>
                      <a:pt x="32" y="842"/>
                    </a:lnTo>
                    <a:lnTo>
                      <a:pt x="30" y="789"/>
                    </a:lnTo>
                    <a:lnTo>
                      <a:pt x="38" y="755"/>
                    </a:lnTo>
                    <a:lnTo>
                      <a:pt x="24" y="680"/>
                    </a:lnTo>
                    <a:lnTo>
                      <a:pt x="18" y="593"/>
                    </a:lnTo>
                    <a:lnTo>
                      <a:pt x="5" y="547"/>
                    </a:lnTo>
                    <a:lnTo>
                      <a:pt x="0" y="506"/>
                    </a:lnTo>
                    <a:lnTo>
                      <a:pt x="10" y="454"/>
                    </a:lnTo>
                    <a:lnTo>
                      <a:pt x="8" y="389"/>
                    </a:lnTo>
                    <a:lnTo>
                      <a:pt x="8" y="317"/>
                    </a:lnTo>
                    <a:lnTo>
                      <a:pt x="12" y="279"/>
                    </a:lnTo>
                    <a:lnTo>
                      <a:pt x="18" y="241"/>
                    </a:lnTo>
                    <a:lnTo>
                      <a:pt x="32" y="186"/>
                    </a:lnTo>
                    <a:lnTo>
                      <a:pt x="32" y="160"/>
                    </a:lnTo>
                    <a:lnTo>
                      <a:pt x="40" y="140"/>
                    </a:lnTo>
                    <a:lnTo>
                      <a:pt x="46" y="112"/>
                    </a:lnTo>
                    <a:lnTo>
                      <a:pt x="44" y="91"/>
                    </a:lnTo>
                    <a:lnTo>
                      <a:pt x="58" y="69"/>
                    </a:lnTo>
                    <a:lnTo>
                      <a:pt x="60" y="3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0" name="Freeform 130"/>
              <p:cNvSpPr>
                <a:spLocks/>
              </p:cNvSpPr>
              <p:nvPr/>
            </p:nvSpPr>
            <p:spPr bwMode="auto">
              <a:xfrm>
                <a:off x="4786" y="2116"/>
                <a:ext cx="380" cy="845"/>
              </a:xfrm>
              <a:custGeom>
                <a:avLst/>
                <a:gdLst>
                  <a:gd name="T0" fmla="*/ 69 w 380"/>
                  <a:gd name="T1" fmla="*/ 40 h 845"/>
                  <a:gd name="T2" fmla="*/ 47 w 380"/>
                  <a:gd name="T3" fmla="*/ 77 h 845"/>
                  <a:gd name="T4" fmla="*/ 39 w 380"/>
                  <a:gd name="T5" fmla="*/ 164 h 845"/>
                  <a:gd name="T6" fmla="*/ 6 w 380"/>
                  <a:gd name="T7" fmla="*/ 369 h 845"/>
                  <a:gd name="T8" fmla="*/ 0 w 380"/>
                  <a:gd name="T9" fmla="*/ 486 h 845"/>
                  <a:gd name="T10" fmla="*/ 7 w 380"/>
                  <a:gd name="T11" fmla="*/ 600 h 845"/>
                  <a:gd name="T12" fmla="*/ 18 w 380"/>
                  <a:gd name="T13" fmla="*/ 765 h 845"/>
                  <a:gd name="T14" fmla="*/ 89 w 380"/>
                  <a:gd name="T15" fmla="*/ 844 h 845"/>
                  <a:gd name="T16" fmla="*/ 131 w 380"/>
                  <a:gd name="T17" fmla="*/ 709 h 845"/>
                  <a:gd name="T18" fmla="*/ 91 w 380"/>
                  <a:gd name="T19" fmla="*/ 540 h 845"/>
                  <a:gd name="T20" fmla="*/ 69 w 380"/>
                  <a:gd name="T21" fmla="*/ 538 h 845"/>
                  <a:gd name="T22" fmla="*/ 91 w 380"/>
                  <a:gd name="T23" fmla="*/ 524 h 845"/>
                  <a:gd name="T24" fmla="*/ 27 w 380"/>
                  <a:gd name="T25" fmla="*/ 520 h 845"/>
                  <a:gd name="T26" fmla="*/ 135 w 380"/>
                  <a:gd name="T27" fmla="*/ 502 h 845"/>
                  <a:gd name="T28" fmla="*/ 33 w 380"/>
                  <a:gd name="T29" fmla="*/ 502 h 845"/>
                  <a:gd name="T30" fmla="*/ 85 w 380"/>
                  <a:gd name="T31" fmla="*/ 485 h 845"/>
                  <a:gd name="T32" fmla="*/ 101 w 380"/>
                  <a:gd name="T33" fmla="*/ 478 h 845"/>
                  <a:gd name="T34" fmla="*/ 71 w 380"/>
                  <a:gd name="T35" fmla="*/ 424 h 845"/>
                  <a:gd name="T36" fmla="*/ 65 w 380"/>
                  <a:gd name="T37" fmla="*/ 405 h 845"/>
                  <a:gd name="T38" fmla="*/ 141 w 380"/>
                  <a:gd name="T39" fmla="*/ 438 h 845"/>
                  <a:gd name="T40" fmla="*/ 174 w 380"/>
                  <a:gd name="T41" fmla="*/ 276 h 845"/>
                  <a:gd name="T42" fmla="*/ 200 w 380"/>
                  <a:gd name="T43" fmla="*/ 263 h 845"/>
                  <a:gd name="T44" fmla="*/ 202 w 380"/>
                  <a:gd name="T45" fmla="*/ 418 h 845"/>
                  <a:gd name="T46" fmla="*/ 200 w 380"/>
                  <a:gd name="T47" fmla="*/ 432 h 845"/>
                  <a:gd name="T48" fmla="*/ 232 w 380"/>
                  <a:gd name="T49" fmla="*/ 457 h 845"/>
                  <a:gd name="T50" fmla="*/ 228 w 380"/>
                  <a:gd name="T51" fmla="*/ 480 h 845"/>
                  <a:gd name="T52" fmla="*/ 242 w 380"/>
                  <a:gd name="T53" fmla="*/ 483 h 845"/>
                  <a:gd name="T54" fmla="*/ 194 w 380"/>
                  <a:gd name="T55" fmla="*/ 541 h 845"/>
                  <a:gd name="T56" fmla="*/ 186 w 380"/>
                  <a:gd name="T57" fmla="*/ 648 h 845"/>
                  <a:gd name="T58" fmla="*/ 192 w 380"/>
                  <a:gd name="T59" fmla="*/ 811 h 845"/>
                  <a:gd name="T60" fmla="*/ 294 w 380"/>
                  <a:gd name="T61" fmla="*/ 805 h 845"/>
                  <a:gd name="T62" fmla="*/ 317 w 380"/>
                  <a:gd name="T63" fmla="*/ 620 h 845"/>
                  <a:gd name="T64" fmla="*/ 321 w 380"/>
                  <a:gd name="T65" fmla="*/ 527 h 845"/>
                  <a:gd name="T66" fmla="*/ 245 w 380"/>
                  <a:gd name="T67" fmla="*/ 525 h 845"/>
                  <a:gd name="T68" fmla="*/ 319 w 380"/>
                  <a:gd name="T69" fmla="*/ 485 h 845"/>
                  <a:gd name="T70" fmla="*/ 337 w 380"/>
                  <a:gd name="T71" fmla="*/ 426 h 845"/>
                  <a:gd name="T72" fmla="*/ 363 w 380"/>
                  <a:gd name="T73" fmla="*/ 240 h 845"/>
                  <a:gd name="T74" fmla="*/ 372 w 380"/>
                  <a:gd name="T75" fmla="*/ 166 h 845"/>
                  <a:gd name="T76" fmla="*/ 371 w 380"/>
                  <a:gd name="T77" fmla="*/ 68 h 845"/>
                  <a:gd name="T78" fmla="*/ 337 w 380"/>
                  <a:gd name="T79" fmla="*/ 21 h 845"/>
                  <a:gd name="T80" fmla="*/ 321 w 380"/>
                  <a:gd name="T81" fmla="*/ 26 h 845"/>
                  <a:gd name="T82" fmla="*/ 268 w 380"/>
                  <a:gd name="T83" fmla="*/ 19 h 845"/>
                  <a:gd name="T84" fmla="*/ 224 w 380"/>
                  <a:gd name="T85" fmla="*/ 58 h 845"/>
                  <a:gd name="T86" fmla="*/ 151 w 380"/>
                  <a:gd name="T87" fmla="*/ 33 h 845"/>
                  <a:gd name="T88" fmla="*/ 83 w 380"/>
                  <a:gd name="T89" fmla="*/ 58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0" h="845">
                    <a:moveTo>
                      <a:pt x="81" y="28"/>
                    </a:moveTo>
                    <a:lnTo>
                      <a:pt x="65" y="24"/>
                    </a:lnTo>
                    <a:lnTo>
                      <a:pt x="69" y="40"/>
                    </a:lnTo>
                    <a:lnTo>
                      <a:pt x="67" y="58"/>
                    </a:lnTo>
                    <a:lnTo>
                      <a:pt x="42" y="52"/>
                    </a:lnTo>
                    <a:lnTo>
                      <a:pt x="47" y="77"/>
                    </a:lnTo>
                    <a:lnTo>
                      <a:pt x="45" y="109"/>
                    </a:lnTo>
                    <a:lnTo>
                      <a:pt x="36" y="140"/>
                    </a:lnTo>
                    <a:lnTo>
                      <a:pt x="39" y="164"/>
                    </a:lnTo>
                    <a:lnTo>
                      <a:pt x="22" y="228"/>
                    </a:lnTo>
                    <a:lnTo>
                      <a:pt x="7" y="291"/>
                    </a:lnTo>
                    <a:lnTo>
                      <a:pt x="6" y="369"/>
                    </a:lnTo>
                    <a:lnTo>
                      <a:pt x="7" y="422"/>
                    </a:lnTo>
                    <a:lnTo>
                      <a:pt x="1" y="455"/>
                    </a:lnTo>
                    <a:lnTo>
                      <a:pt x="0" y="486"/>
                    </a:lnTo>
                    <a:lnTo>
                      <a:pt x="16" y="522"/>
                    </a:lnTo>
                    <a:lnTo>
                      <a:pt x="10" y="546"/>
                    </a:lnTo>
                    <a:lnTo>
                      <a:pt x="7" y="600"/>
                    </a:lnTo>
                    <a:lnTo>
                      <a:pt x="16" y="667"/>
                    </a:lnTo>
                    <a:lnTo>
                      <a:pt x="27" y="727"/>
                    </a:lnTo>
                    <a:lnTo>
                      <a:pt x="18" y="765"/>
                    </a:lnTo>
                    <a:lnTo>
                      <a:pt x="22" y="813"/>
                    </a:lnTo>
                    <a:lnTo>
                      <a:pt x="57" y="834"/>
                    </a:lnTo>
                    <a:lnTo>
                      <a:pt x="89" y="844"/>
                    </a:lnTo>
                    <a:lnTo>
                      <a:pt x="136" y="839"/>
                    </a:lnTo>
                    <a:lnTo>
                      <a:pt x="139" y="741"/>
                    </a:lnTo>
                    <a:lnTo>
                      <a:pt x="131" y="709"/>
                    </a:lnTo>
                    <a:lnTo>
                      <a:pt x="139" y="597"/>
                    </a:lnTo>
                    <a:lnTo>
                      <a:pt x="133" y="530"/>
                    </a:lnTo>
                    <a:lnTo>
                      <a:pt x="91" y="540"/>
                    </a:lnTo>
                    <a:lnTo>
                      <a:pt x="56" y="543"/>
                    </a:lnTo>
                    <a:lnTo>
                      <a:pt x="42" y="541"/>
                    </a:lnTo>
                    <a:lnTo>
                      <a:pt x="69" y="538"/>
                    </a:lnTo>
                    <a:lnTo>
                      <a:pt x="111" y="530"/>
                    </a:lnTo>
                    <a:lnTo>
                      <a:pt x="133" y="515"/>
                    </a:lnTo>
                    <a:lnTo>
                      <a:pt x="91" y="524"/>
                    </a:lnTo>
                    <a:lnTo>
                      <a:pt x="57" y="530"/>
                    </a:lnTo>
                    <a:lnTo>
                      <a:pt x="31" y="527"/>
                    </a:lnTo>
                    <a:lnTo>
                      <a:pt x="27" y="520"/>
                    </a:lnTo>
                    <a:lnTo>
                      <a:pt x="44" y="522"/>
                    </a:lnTo>
                    <a:lnTo>
                      <a:pt x="93" y="517"/>
                    </a:lnTo>
                    <a:lnTo>
                      <a:pt x="135" y="502"/>
                    </a:lnTo>
                    <a:lnTo>
                      <a:pt x="103" y="506"/>
                    </a:lnTo>
                    <a:lnTo>
                      <a:pt x="62" y="509"/>
                    </a:lnTo>
                    <a:lnTo>
                      <a:pt x="33" y="502"/>
                    </a:lnTo>
                    <a:lnTo>
                      <a:pt x="119" y="496"/>
                    </a:lnTo>
                    <a:lnTo>
                      <a:pt x="133" y="485"/>
                    </a:lnTo>
                    <a:lnTo>
                      <a:pt x="85" y="485"/>
                    </a:lnTo>
                    <a:lnTo>
                      <a:pt x="42" y="481"/>
                    </a:lnTo>
                    <a:lnTo>
                      <a:pt x="33" y="473"/>
                    </a:lnTo>
                    <a:lnTo>
                      <a:pt x="101" y="478"/>
                    </a:lnTo>
                    <a:lnTo>
                      <a:pt x="136" y="471"/>
                    </a:lnTo>
                    <a:lnTo>
                      <a:pt x="101" y="449"/>
                    </a:lnTo>
                    <a:lnTo>
                      <a:pt x="71" y="424"/>
                    </a:lnTo>
                    <a:lnTo>
                      <a:pt x="50" y="395"/>
                    </a:lnTo>
                    <a:lnTo>
                      <a:pt x="39" y="376"/>
                    </a:lnTo>
                    <a:lnTo>
                      <a:pt x="65" y="405"/>
                    </a:lnTo>
                    <a:lnTo>
                      <a:pt x="91" y="420"/>
                    </a:lnTo>
                    <a:lnTo>
                      <a:pt x="122" y="439"/>
                    </a:lnTo>
                    <a:lnTo>
                      <a:pt x="141" y="438"/>
                    </a:lnTo>
                    <a:lnTo>
                      <a:pt x="151" y="394"/>
                    </a:lnTo>
                    <a:lnTo>
                      <a:pt x="165" y="333"/>
                    </a:lnTo>
                    <a:lnTo>
                      <a:pt x="174" y="276"/>
                    </a:lnTo>
                    <a:lnTo>
                      <a:pt x="184" y="255"/>
                    </a:lnTo>
                    <a:lnTo>
                      <a:pt x="236" y="233"/>
                    </a:lnTo>
                    <a:lnTo>
                      <a:pt x="200" y="263"/>
                    </a:lnTo>
                    <a:lnTo>
                      <a:pt x="198" y="352"/>
                    </a:lnTo>
                    <a:lnTo>
                      <a:pt x="198" y="408"/>
                    </a:lnTo>
                    <a:lnTo>
                      <a:pt x="202" y="418"/>
                    </a:lnTo>
                    <a:lnTo>
                      <a:pt x="244" y="426"/>
                    </a:lnTo>
                    <a:lnTo>
                      <a:pt x="210" y="427"/>
                    </a:lnTo>
                    <a:lnTo>
                      <a:pt x="200" y="432"/>
                    </a:lnTo>
                    <a:lnTo>
                      <a:pt x="192" y="459"/>
                    </a:lnTo>
                    <a:lnTo>
                      <a:pt x="220" y="460"/>
                    </a:lnTo>
                    <a:lnTo>
                      <a:pt x="232" y="457"/>
                    </a:lnTo>
                    <a:lnTo>
                      <a:pt x="188" y="469"/>
                    </a:lnTo>
                    <a:lnTo>
                      <a:pt x="194" y="481"/>
                    </a:lnTo>
                    <a:lnTo>
                      <a:pt x="228" y="480"/>
                    </a:lnTo>
                    <a:lnTo>
                      <a:pt x="248" y="473"/>
                    </a:lnTo>
                    <a:lnTo>
                      <a:pt x="275" y="473"/>
                    </a:lnTo>
                    <a:lnTo>
                      <a:pt x="242" y="483"/>
                    </a:lnTo>
                    <a:lnTo>
                      <a:pt x="198" y="494"/>
                    </a:lnTo>
                    <a:lnTo>
                      <a:pt x="192" y="519"/>
                    </a:lnTo>
                    <a:lnTo>
                      <a:pt x="194" y="541"/>
                    </a:lnTo>
                    <a:lnTo>
                      <a:pt x="200" y="557"/>
                    </a:lnTo>
                    <a:lnTo>
                      <a:pt x="196" y="589"/>
                    </a:lnTo>
                    <a:lnTo>
                      <a:pt x="186" y="648"/>
                    </a:lnTo>
                    <a:lnTo>
                      <a:pt x="194" y="704"/>
                    </a:lnTo>
                    <a:lnTo>
                      <a:pt x="182" y="756"/>
                    </a:lnTo>
                    <a:lnTo>
                      <a:pt x="192" y="811"/>
                    </a:lnTo>
                    <a:lnTo>
                      <a:pt x="230" y="818"/>
                    </a:lnTo>
                    <a:lnTo>
                      <a:pt x="262" y="820"/>
                    </a:lnTo>
                    <a:lnTo>
                      <a:pt x="294" y="805"/>
                    </a:lnTo>
                    <a:lnTo>
                      <a:pt x="300" y="756"/>
                    </a:lnTo>
                    <a:lnTo>
                      <a:pt x="291" y="725"/>
                    </a:lnTo>
                    <a:lnTo>
                      <a:pt x="317" y="620"/>
                    </a:lnTo>
                    <a:lnTo>
                      <a:pt x="323" y="590"/>
                    </a:lnTo>
                    <a:lnTo>
                      <a:pt x="323" y="555"/>
                    </a:lnTo>
                    <a:lnTo>
                      <a:pt x="321" y="527"/>
                    </a:lnTo>
                    <a:lnTo>
                      <a:pt x="300" y="532"/>
                    </a:lnTo>
                    <a:lnTo>
                      <a:pt x="269" y="534"/>
                    </a:lnTo>
                    <a:lnTo>
                      <a:pt x="245" y="525"/>
                    </a:lnTo>
                    <a:lnTo>
                      <a:pt x="289" y="520"/>
                    </a:lnTo>
                    <a:lnTo>
                      <a:pt x="327" y="511"/>
                    </a:lnTo>
                    <a:lnTo>
                      <a:pt x="319" y="485"/>
                    </a:lnTo>
                    <a:lnTo>
                      <a:pt x="329" y="462"/>
                    </a:lnTo>
                    <a:lnTo>
                      <a:pt x="323" y="441"/>
                    </a:lnTo>
                    <a:lnTo>
                      <a:pt x="337" y="426"/>
                    </a:lnTo>
                    <a:lnTo>
                      <a:pt x="341" y="357"/>
                    </a:lnTo>
                    <a:lnTo>
                      <a:pt x="351" y="261"/>
                    </a:lnTo>
                    <a:lnTo>
                      <a:pt x="363" y="240"/>
                    </a:lnTo>
                    <a:lnTo>
                      <a:pt x="353" y="223"/>
                    </a:lnTo>
                    <a:lnTo>
                      <a:pt x="365" y="198"/>
                    </a:lnTo>
                    <a:lnTo>
                      <a:pt x="372" y="166"/>
                    </a:lnTo>
                    <a:lnTo>
                      <a:pt x="379" y="133"/>
                    </a:lnTo>
                    <a:lnTo>
                      <a:pt x="377" y="100"/>
                    </a:lnTo>
                    <a:lnTo>
                      <a:pt x="371" y="68"/>
                    </a:lnTo>
                    <a:lnTo>
                      <a:pt x="353" y="41"/>
                    </a:lnTo>
                    <a:lnTo>
                      <a:pt x="353" y="11"/>
                    </a:lnTo>
                    <a:lnTo>
                      <a:pt x="337" y="21"/>
                    </a:lnTo>
                    <a:lnTo>
                      <a:pt x="337" y="0"/>
                    </a:lnTo>
                    <a:lnTo>
                      <a:pt x="319" y="3"/>
                    </a:lnTo>
                    <a:lnTo>
                      <a:pt x="321" y="26"/>
                    </a:lnTo>
                    <a:lnTo>
                      <a:pt x="297" y="37"/>
                    </a:lnTo>
                    <a:lnTo>
                      <a:pt x="274" y="45"/>
                    </a:lnTo>
                    <a:lnTo>
                      <a:pt x="268" y="19"/>
                    </a:lnTo>
                    <a:lnTo>
                      <a:pt x="250" y="23"/>
                    </a:lnTo>
                    <a:lnTo>
                      <a:pt x="260" y="52"/>
                    </a:lnTo>
                    <a:lnTo>
                      <a:pt x="224" y="58"/>
                    </a:lnTo>
                    <a:lnTo>
                      <a:pt x="188" y="62"/>
                    </a:lnTo>
                    <a:lnTo>
                      <a:pt x="156" y="62"/>
                    </a:lnTo>
                    <a:lnTo>
                      <a:pt x="151" y="33"/>
                    </a:lnTo>
                    <a:lnTo>
                      <a:pt x="136" y="31"/>
                    </a:lnTo>
                    <a:lnTo>
                      <a:pt x="139" y="62"/>
                    </a:lnTo>
                    <a:lnTo>
                      <a:pt x="83" y="58"/>
                    </a:lnTo>
                    <a:lnTo>
                      <a:pt x="81" y="28"/>
                    </a:lnTo>
                  </a:path>
                </a:pathLst>
              </a:custGeom>
              <a:solidFill>
                <a:srgbClr val="000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1" name="Freeform 131"/>
              <p:cNvSpPr>
                <a:spLocks/>
              </p:cNvSpPr>
              <p:nvPr/>
            </p:nvSpPr>
            <p:spPr bwMode="auto">
              <a:xfrm>
                <a:off x="4989" y="2348"/>
                <a:ext cx="145" cy="34"/>
              </a:xfrm>
              <a:custGeom>
                <a:avLst/>
                <a:gdLst>
                  <a:gd name="T0" fmla="*/ 0 w 145"/>
                  <a:gd name="T1" fmla="*/ 33 h 34"/>
                  <a:gd name="T2" fmla="*/ 43 w 145"/>
                  <a:gd name="T3" fmla="*/ 14 h 34"/>
                  <a:gd name="T4" fmla="*/ 84 w 145"/>
                  <a:gd name="T5" fmla="*/ 2 h 34"/>
                  <a:gd name="T6" fmla="*/ 144 w 145"/>
                  <a:gd name="T7" fmla="*/ 0 h 34"/>
                  <a:gd name="T8" fmla="*/ 78 w 145"/>
                  <a:gd name="T9" fmla="*/ 11 h 34"/>
                  <a:gd name="T10" fmla="*/ 0 w 145"/>
                  <a:gd name="T11" fmla="*/ 33 h 34"/>
                </a:gdLst>
                <a:ahLst/>
                <a:cxnLst>
                  <a:cxn ang="0">
                    <a:pos x="T0" y="T1"/>
                  </a:cxn>
                  <a:cxn ang="0">
                    <a:pos x="T2" y="T3"/>
                  </a:cxn>
                  <a:cxn ang="0">
                    <a:pos x="T4" y="T5"/>
                  </a:cxn>
                  <a:cxn ang="0">
                    <a:pos x="T6" y="T7"/>
                  </a:cxn>
                  <a:cxn ang="0">
                    <a:pos x="T8" y="T9"/>
                  </a:cxn>
                  <a:cxn ang="0">
                    <a:pos x="T10" y="T11"/>
                  </a:cxn>
                </a:cxnLst>
                <a:rect l="0" t="0" r="r" b="b"/>
                <a:pathLst>
                  <a:path w="145" h="34">
                    <a:moveTo>
                      <a:pt x="0" y="33"/>
                    </a:moveTo>
                    <a:lnTo>
                      <a:pt x="43" y="14"/>
                    </a:lnTo>
                    <a:lnTo>
                      <a:pt x="84" y="2"/>
                    </a:lnTo>
                    <a:lnTo>
                      <a:pt x="144" y="0"/>
                    </a:lnTo>
                    <a:lnTo>
                      <a:pt x="78" y="11"/>
                    </a:lnTo>
                    <a:lnTo>
                      <a:pt x="0" y="33"/>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2" name="Freeform 132"/>
              <p:cNvSpPr>
                <a:spLocks/>
              </p:cNvSpPr>
              <p:nvPr/>
            </p:nvSpPr>
            <p:spPr bwMode="auto">
              <a:xfrm>
                <a:off x="5015" y="2556"/>
                <a:ext cx="81" cy="14"/>
              </a:xfrm>
              <a:custGeom>
                <a:avLst/>
                <a:gdLst>
                  <a:gd name="T0" fmla="*/ 80 w 81"/>
                  <a:gd name="T1" fmla="*/ 0 h 14"/>
                  <a:gd name="T2" fmla="*/ 32 w 81"/>
                  <a:gd name="T3" fmla="*/ 8 h 14"/>
                  <a:gd name="T4" fmla="*/ 0 w 81"/>
                  <a:gd name="T5" fmla="*/ 11 h 14"/>
                  <a:gd name="T6" fmla="*/ 32 w 81"/>
                  <a:gd name="T7" fmla="*/ 13 h 14"/>
                  <a:gd name="T8" fmla="*/ 80 w 81"/>
                  <a:gd name="T9" fmla="*/ 0 h 14"/>
                </a:gdLst>
                <a:ahLst/>
                <a:cxnLst>
                  <a:cxn ang="0">
                    <a:pos x="T0" y="T1"/>
                  </a:cxn>
                  <a:cxn ang="0">
                    <a:pos x="T2" y="T3"/>
                  </a:cxn>
                  <a:cxn ang="0">
                    <a:pos x="T4" y="T5"/>
                  </a:cxn>
                  <a:cxn ang="0">
                    <a:pos x="T6" y="T7"/>
                  </a:cxn>
                  <a:cxn ang="0">
                    <a:pos x="T8" y="T9"/>
                  </a:cxn>
                </a:cxnLst>
                <a:rect l="0" t="0" r="r" b="b"/>
                <a:pathLst>
                  <a:path w="81" h="14">
                    <a:moveTo>
                      <a:pt x="80" y="0"/>
                    </a:moveTo>
                    <a:lnTo>
                      <a:pt x="32" y="8"/>
                    </a:lnTo>
                    <a:lnTo>
                      <a:pt x="0" y="11"/>
                    </a:lnTo>
                    <a:lnTo>
                      <a:pt x="32" y="13"/>
                    </a:lnTo>
                    <a:lnTo>
                      <a:pt x="8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3" name="Freeform 133"/>
              <p:cNvSpPr>
                <a:spLocks/>
              </p:cNvSpPr>
              <p:nvPr/>
            </p:nvSpPr>
            <p:spPr bwMode="auto">
              <a:xfrm>
                <a:off x="4987" y="2605"/>
                <a:ext cx="103" cy="45"/>
              </a:xfrm>
              <a:custGeom>
                <a:avLst/>
                <a:gdLst>
                  <a:gd name="T0" fmla="*/ 102 w 103"/>
                  <a:gd name="T1" fmla="*/ 0 h 45"/>
                  <a:gd name="T2" fmla="*/ 40 w 103"/>
                  <a:gd name="T3" fmla="*/ 14 h 45"/>
                  <a:gd name="T4" fmla="*/ 9 w 103"/>
                  <a:gd name="T5" fmla="*/ 28 h 45"/>
                  <a:gd name="T6" fmla="*/ 0 w 103"/>
                  <a:gd name="T7" fmla="*/ 44 h 45"/>
                  <a:gd name="T8" fmla="*/ 22 w 103"/>
                  <a:gd name="T9" fmla="*/ 31 h 45"/>
                  <a:gd name="T10" fmla="*/ 52 w 103"/>
                  <a:gd name="T11" fmla="*/ 19 h 45"/>
                  <a:gd name="T12" fmla="*/ 102 w 103"/>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103" h="45">
                    <a:moveTo>
                      <a:pt x="102" y="0"/>
                    </a:moveTo>
                    <a:lnTo>
                      <a:pt x="40" y="14"/>
                    </a:lnTo>
                    <a:lnTo>
                      <a:pt x="9" y="28"/>
                    </a:lnTo>
                    <a:lnTo>
                      <a:pt x="0" y="44"/>
                    </a:lnTo>
                    <a:lnTo>
                      <a:pt x="22" y="31"/>
                    </a:lnTo>
                    <a:lnTo>
                      <a:pt x="52" y="19"/>
                    </a:lnTo>
                    <a:lnTo>
                      <a:pt x="102"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4" name="Freeform 134"/>
              <p:cNvSpPr>
                <a:spLocks/>
              </p:cNvSpPr>
              <p:nvPr/>
            </p:nvSpPr>
            <p:spPr bwMode="auto">
              <a:xfrm>
                <a:off x="5005" y="2366"/>
                <a:ext cx="93" cy="99"/>
              </a:xfrm>
              <a:custGeom>
                <a:avLst/>
                <a:gdLst>
                  <a:gd name="T0" fmla="*/ 92 w 93"/>
                  <a:gd name="T1" fmla="*/ 0 h 99"/>
                  <a:gd name="T2" fmla="*/ 65 w 93"/>
                  <a:gd name="T3" fmla="*/ 37 h 99"/>
                  <a:gd name="T4" fmla="*/ 23 w 93"/>
                  <a:gd name="T5" fmla="*/ 78 h 99"/>
                  <a:gd name="T6" fmla="*/ 0 w 93"/>
                  <a:gd name="T7" fmla="*/ 98 h 99"/>
                  <a:gd name="T8" fmla="*/ 40 w 93"/>
                  <a:gd name="T9" fmla="*/ 76 h 99"/>
                  <a:gd name="T10" fmla="*/ 63 w 93"/>
                  <a:gd name="T11" fmla="*/ 49 h 99"/>
                  <a:gd name="T12" fmla="*/ 92 w 93"/>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93" h="99">
                    <a:moveTo>
                      <a:pt x="92" y="0"/>
                    </a:moveTo>
                    <a:lnTo>
                      <a:pt x="65" y="37"/>
                    </a:lnTo>
                    <a:lnTo>
                      <a:pt x="23" y="78"/>
                    </a:lnTo>
                    <a:lnTo>
                      <a:pt x="0" y="98"/>
                    </a:lnTo>
                    <a:lnTo>
                      <a:pt x="40" y="76"/>
                    </a:lnTo>
                    <a:lnTo>
                      <a:pt x="63" y="49"/>
                    </a:lnTo>
                    <a:lnTo>
                      <a:pt x="92"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5" name="Freeform 135"/>
              <p:cNvSpPr>
                <a:spLocks/>
              </p:cNvSpPr>
              <p:nvPr/>
            </p:nvSpPr>
            <p:spPr bwMode="auto">
              <a:xfrm>
                <a:off x="4873" y="2218"/>
                <a:ext cx="146" cy="11"/>
              </a:xfrm>
              <a:custGeom>
                <a:avLst/>
                <a:gdLst>
                  <a:gd name="T0" fmla="*/ 0 w 146"/>
                  <a:gd name="T1" fmla="*/ 0 h 11"/>
                  <a:gd name="T2" fmla="*/ 50 w 146"/>
                  <a:gd name="T3" fmla="*/ 9 h 11"/>
                  <a:gd name="T4" fmla="*/ 102 w 146"/>
                  <a:gd name="T5" fmla="*/ 10 h 11"/>
                  <a:gd name="T6" fmla="*/ 145 w 146"/>
                  <a:gd name="T7" fmla="*/ 5 h 11"/>
                  <a:gd name="T8" fmla="*/ 101 w 146"/>
                  <a:gd name="T9" fmla="*/ 5 h 11"/>
                  <a:gd name="T10" fmla="*/ 0 w 146"/>
                  <a:gd name="T11" fmla="*/ 0 h 11"/>
                </a:gdLst>
                <a:ahLst/>
                <a:cxnLst>
                  <a:cxn ang="0">
                    <a:pos x="T0" y="T1"/>
                  </a:cxn>
                  <a:cxn ang="0">
                    <a:pos x="T2" y="T3"/>
                  </a:cxn>
                  <a:cxn ang="0">
                    <a:pos x="T4" y="T5"/>
                  </a:cxn>
                  <a:cxn ang="0">
                    <a:pos x="T6" y="T7"/>
                  </a:cxn>
                  <a:cxn ang="0">
                    <a:pos x="T8" y="T9"/>
                  </a:cxn>
                  <a:cxn ang="0">
                    <a:pos x="T10" y="T11"/>
                  </a:cxn>
                </a:cxnLst>
                <a:rect l="0" t="0" r="r" b="b"/>
                <a:pathLst>
                  <a:path w="146" h="11">
                    <a:moveTo>
                      <a:pt x="0" y="0"/>
                    </a:moveTo>
                    <a:lnTo>
                      <a:pt x="50" y="9"/>
                    </a:lnTo>
                    <a:lnTo>
                      <a:pt x="102" y="10"/>
                    </a:lnTo>
                    <a:lnTo>
                      <a:pt x="145" y="5"/>
                    </a:lnTo>
                    <a:lnTo>
                      <a:pt x="101" y="5"/>
                    </a:lnTo>
                    <a:lnTo>
                      <a:pt x="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6" name="Freeform 136"/>
              <p:cNvSpPr>
                <a:spLocks/>
              </p:cNvSpPr>
              <p:nvPr/>
            </p:nvSpPr>
            <p:spPr bwMode="auto">
              <a:xfrm>
                <a:off x="4879" y="2200"/>
                <a:ext cx="188" cy="177"/>
              </a:xfrm>
              <a:custGeom>
                <a:avLst/>
                <a:gdLst>
                  <a:gd name="T0" fmla="*/ 180 w 188"/>
                  <a:gd name="T1" fmla="*/ 0 h 177"/>
                  <a:gd name="T2" fmla="*/ 180 w 188"/>
                  <a:gd name="T3" fmla="*/ 45 h 177"/>
                  <a:gd name="T4" fmla="*/ 162 w 188"/>
                  <a:gd name="T5" fmla="*/ 92 h 177"/>
                  <a:gd name="T6" fmla="*/ 134 w 188"/>
                  <a:gd name="T7" fmla="*/ 133 h 177"/>
                  <a:gd name="T8" fmla="*/ 107 w 188"/>
                  <a:gd name="T9" fmla="*/ 142 h 177"/>
                  <a:gd name="T10" fmla="*/ 66 w 188"/>
                  <a:gd name="T11" fmla="*/ 155 h 177"/>
                  <a:gd name="T12" fmla="*/ 0 w 188"/>
                  <a:gd name="T13" fmla="*/ 176 h 177"/>
                  <a:gd name="T14" fmla="*/ 68 w 188"/>
                  <a:gd name="T15" fmla="*/ 162 h 177"/>
                  <a:gd name="T16" fmla="*/ 105 w 188"/>
                  <a:gd name="T17" fmla="*/ 148 h 177"/>
                  <a:gd name="T18" fmla="*/ 152 w 188"/>
                  <a:gd name="T19" fmla="*/ 130 h 177"/>
                  <a:gd name="T20" fmla="*/ 166 w 188"/>
                  <a:gd name="T21" fmla="*/ 97 h 177"/>
                  <a:gd name="T22" fmla="*/ 181 w 188"/>
                  <a:gd name="T23" fmla="*/ 64 h 177"/>
                  <a:gd name="T24" fmla="*/ 187 w 188"/>
                  <a:gd name="T25" fmla="*/ 45 h 177"/>
                  <a:gd name="T26" fmla="*/ 180 w 188"/>
                  <a:gd name="T2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77">
                    <a:moveTo>
                      <a:pt x="180" y="0"/>
                    </a:moveTo>
                    <a:lnTo>
                      <a:pt x="180" y="45"/>
                    </a:lnTo>
                    <a:lnTo>
                      <a:pt x="162" y="92"/>
                    </a:lnTo>
                    <a:lnTo>
                      <a:pt x="134" y="133"/>
                    </a:lnTo>
                    <a:lnTo>
                      <a:pt x="107" y="142"/>
                    </a:lnTo>
                    <a:lnTo>
                      <a:pt x="66" y="155"/>
                    </a:lnTo>
                    <a:lnTo>
                      <a:pt x="0" y="176"/>
                    </a:lnTo>
                    <a:lnTo>
                      <a:pt x="68" y="162"/>
                    </a:lnTo>
                    <a:lnTo>
                      <a:pt x="105" y="148"/>
                    </a:lnTo>
                    <a:lnTo>
                      <a:pt x="152" y="130"/>
                    </a:lnTo>
                    <a:lnTo>
                      <a:pt x="166" y="97"/>
                    </a:lnTo>
                    <a:lnTo>
                      <a:pt x="181" y="64"/>
                    </a:lnTo>
                    <a:lnTo>
                      <a:pt x="187" y="45"/>
                    </a:lnTo>
                    <a:lnTo>
                      <a:pt x="18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7" name="Freeform 137"/>
              <p:cNvSpPr>
                <a:spLocks/>
              </p:cNvSpPr>
              <p:nvPr/>
            </p:nvSpPr>
            <p:spPr bwMode="auto">
              <a:xfrm>
                <a:off x="4862" y="2253"/>
                <a:ext cx="107" cy="80"/>
              </a:xfrm>
              <a:custGeom>
                <a:avLst/>
                <a:gdLst>
                  <a:gd name="T0" fmla="*/ 17 w 107"/>
                  <a:gd name="T1" fmla="*/ 0 h 80"/>
                  <a:gd name="T2" fmla="*/ 10 w 107"/>
                  <a:gd name="T3" fmla="*/ 44 h 80"/>
                  <a:gd name="T4" fmla="*/ 25 w 107"/>
                  <a:gd name="T5" fmla="*/ 71 h 80"/>
                  <a:gd name="T6" fmla="*/ 106 w 107"/>
                  <a:gd name="T7" fmla="*/ 76 h 80"/>
                  <a:gd name="T8" fmla="*/ 60 w 107"/>
                  <a:gd name="T9" fmla="*/ 79 h 80"/>
                  <a:gd name="T10" fmla="*/ 6 w 107"/>
                  <a:gd name="T11" fmla="*/ 78 h 80"/>
                  <a:gd name="T12" fmla="*/ 0 w 107"/>
                  <a:gd name="T13" fmla="*/ 51 h 80"/>
                  <a:gd name="T14" fmla="*/ 17 w 107"/>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80">
                    <a:moveTo>
                      <a:pt x="17" y="0"/>
                    </a:moveTo>
                    <a:lnTo>
                      <a:pt x="10" y="44"/>
                    </a:lnTo>
                    <a:lnTo>
                      <a:pt x="25" y="71"/>
                    </a:lnTo>
                    <a:lnTo>
                      <a:pt x="106" y="76"/>
                    </a:lnTo>
                    <a:lnTo>
                      <a:pt x="60" y="79"/>
                    </a:lnTo>
                    <a:lnTo>
                      <a:pt x="6" y="78"/>
                    </a:lnTo>
                    <a:lnTo>
                      <a:pt x="0" y="51"/>
                    </a:lnTo>
                    <a:lnTo>
                      <a:pt x="17"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8" name="Freeform 138"/>
              <p:cNvSpPr>
                <a:spLocks/>
              </p:cNvSpPr>
              <p:nvPr/>
            </p:nvSpPr>
            <p:spPr bwMode="auto">
              <a:xfrm>
                <a:off x="5093" y="2183"/>
                <a:ext cx="54" cy="29"/>
              </a:xfrm>
              <a:custGeom>
                <a:avLst/>
                <a:gdLst>
                  <a:gd name="T0" fmla="*/ 0 w 54"/>
                  <a:gd name="T1" fmla="*/ 28 h 29"/>
                  <a:gd name="T2" fmla="*/ 35 w 54"/>
                  <a:gd name="T3" fmla="*/ 22 h 29"/>
                  <a:gd name="T4" fmla="*/ 53 w 54"/>
                  <a:gd name="T5" fmla="*/ 0 h 29"/>
                  <a:gd name="T6" fmla="*/ 35 w 54"/>
                  <a:gd name="T7" fmla="*/ 8 h 29"/>
                  <a:gd name="T8" fmla="*/ 0 w 54"/>
                  <a:gd name="T9" fmla="*/ 28 h 29"/>
                </a:gdLst>
                <a:ahLst/>
                <a:cxnLst>
                  <a:cxn ang="0">
                    <a:pos x="T0" y="T1"/>
                  </a:cxn>
                  <a:cxn ang="0">
                    <a:pos x="T2" y="T3"/>
                  </a:cxn>
                  <a:cxn ang="0">
                    <a:pos x="T4" y="T5"/>
                  </a:cxn>
                  <a:cxn ang="0">
                    <a:pos x="T6" y="T7"/>
                  </a:cxn>
                  <a:cxn ang="0">
                    <a:pos x="T8" y="T9"/>
                  </a:cxn>
                </a:cxnLst>
                <a:rect l="0" t="0" r="r" b="b"/>
                <a:pathLst>
                  <a:path w="54" h="29">
                    <a:moveTo>
                      <a:pt x="0" y="28"/>
                    </a:moveTo>
                    <a:lnTo>
                      <a:pt x="35" y="22"/>
                    </a:lnTo>
                    <a:lnTo>
                      <a:pt x="53" y="0"/>
                    </a:lnTo>
                    <a:lnTo>
                      <a:pt x="35" y="8"/>
                    </a:lnTo>
                    <a:lnTo>
                      <a:pt x="0" y="28"/>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79" name="Freeform 139"/>
              <p:cNvSpPr>
                <a:spLocks/>
              </p:cNvSpPr>
              <p:nvPr/>
            </p:nvSpPr>
            <p:spPr bwMode="auto">
              <a:xfrm>
                <a:off x="5079" y="2209"/>
                <a:ext cx="71" cy="115"/>
              </a:xfrm>
              <a:custGeom>
                <a:avLst/>
                <a:gdLst>
                  <a:gd name="T0" fmla="*/ 68 w 71"/>
                  <a:gd name="T1" fmla="*/ 0 h 115"/>
                  <a:gd name="T2" fmla="*/ 70 w 71"/>
                  <a:gd name="T3" fmla="*/ 44 h 115"/>
                  <a:gd name="T4" fmla="*/ 55 w 71"/>
                  <a:gd name="T5" fmla="*/ 80 h 115"/>
                  <a:gd name="T6" fmla="*/ 30 w 71"/>
                  <a:gd name="T7" fmla="*/ 107 h 115"/>
                  <a:gd name="T8" fmla="*/ 0 w 71"/>
                  <a:gd name="T9" fmla="*/ 114 h 115"/>
                  <a:gd name="T10" fmla="*/ 40 w 71"/>
                  <a:gd name="T11" fmla="*/ 90 h 115"/>
                  <a:gd name="T12" fmla="*/ 61 w 71"/>
                  <a:gd name="T13" fmla="*/ 53 h 115"/>
                  <a:gd name="T14" fmla="*/ 68 w 71"/>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15">
                    <a:moveTo>
                      <a:pt x="68" y="0"/>
                    </a:moveTo>
                    <a:lnTo>
                      <a:pt x="70" y="44"/>
                    </a:lnTo>
                    <a:lnTo>
                      <a:pt x="55" y="80"/>
                    </a:lnTo>
                    <a:lnTo>
                      <a:pt x="30" y="107"/>
                    </a:lnTo>
                    <a:lnTo>
                      <a:pt x="0" y="114"/>
                    </a:lnTo>
                    <a:lnTo>
                      <a:pt x="40" y="90"/>
                    </a:lnTo>
                    <a:lnTo>
                      <a:pt x="61" y="53"/>
                    </a:lnTo>
                    <a:lnTo>
                      <a:pt x="68"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0" name="Freeform 140"/>
              <p:cNvSpPr>
                <a:spLocks/>
              </p:cNvSpPr>
              <p:nvPr/>
            </p:nvSpPr>
            <p:spPr bwMode="auto">
              <a:xfrm>
                <a:off x="4936" y="2184"/>
                <a:ext cx="85" cy="13"/>
              </a:xfrm>
              <a:custGeom>
                <a:avLst/>
                <a:gdLst>
                  <a:gd name="T0" fmla="*/ 84 w 85"/>
                  <a:gd name="T1" fmla="*/ 0 h 13"/>
                  <a:gd name="T2" fmla="*/ 44 w 85"/>
                  <a:gd name="T3" fmla="*/ 8 h 13"/>
                  <a:gd name="T4" fmla="*/ 0 w 85"/>
                  <a:gd name="T5" fmla="*/ 12 h 13"/>
                  <a:gd name="T6" fmla="*/ 42 w 85"/>
                  <a:gd name="T7" fmla="*/ 4 h 13"/>
                  <a:gd name="T8" fmla="*/ 84 w 85"/>
                  <a:gd name="T9" fmla="*/ 0 h 13"/>
                </a:gdLst>
                <a:ahLst/>
                <a:cxnLst>
                  <a:cxn ang="0">
                    <a:pos x="T0" y="T1"/>
                  </a:cxn>
                  <a:cxn ang="0">
                    <a:pos x="T2" y="T3"/>
                  </a:cxn>
                  <a:cxn ang="0">
                    <a:pos x="T4" y="T5"/>
                  </a:cxn>
                  <a:cxn ang="0">
                    <a:pos x="T6" y="T7"/>
                  </a:cxn>
                  <a:cxn ang="0">
                    <a:pos x="T8" y="T9"/>
                  </a:cxn>
                </a:cxnLst>
                <a:rect l="0" t="0" r="r" b="b"/>
                <a:pathLst>
                  <a:path w="85" h="13">
                    <a:moveTo>
                      <a:pt x="84" y="0"/>
                    </a:moveTo>
                    <a:lnTo>
                      <a:pt x="44" y="8"/>
                    </a:lnTo>
                    <a:lnTo>
                      <a:pt x="0" y="12"/>
                    </a:lnTo>
                    <a:lnTo>
                      <a:pt x="42" y="4"/>
                    </a:lnTo>
                    <a:lnTo>
                      <a:pt x="84"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1" name="Freeform 141"/>
              <p:cNvSpPr>
                <a:spLocks/>
              </p:cNvSpPr>
              <p:nvPr/>
            </p:nvSpPr>
            <p:spPr bwMode="auto">
              <a:xfrm>
                <a:off x="4820" y="2397"/>
                <a:ext cx="135" cy="42"/>
              </a:xfrm>
              <a:custGeom>
                <a:avLst/>
                <a:gdLst>
                  <a:gd name="T0" fmla="*/ 134 w 135"/>
                  <a:gd name="T1" fmla="*/ 0 h 42"/>
                  <a:gd name="T2" fmla="*/ 99 w 135"/>
                  <a:gd name="T3" fmla="*/ 18 h 42"/>
                  <a:gd name="T4" fmla="*/ 46 w 135"/>
                  <a:gd name="T5" fmla="*/ 32 h 42"/>
                  <a:gd name="T6" fmla="*/ 0 w 135"/>
                  <a:gd name="T7" fmla="*/ 37 h 42"/>
                  <a:gd name="T8" fmla="*/ 43 w 135"/>
                  <a:gd name="T9" fmla="*/ 41 h 42"/>
                  <a:gd name="T10" fmla="*/ 95 w 135"/>
                  <a:gd name="T11" fmla="*/ 32 h 42"/>
                  <a:gd name="T12" fmla="*/ 134 w 135"/>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35" h="42">
                    <a:moveTo>
                      <a:pt x="134" y="0"/>
                    </a:moveTo>
                    <a:lnTo>
                      <a:pt x="99" y="18"/>
                    </a:lnTo>
                    <a:lnTo>
                      <a:pt x="46" y="32"/>
                    </a:lnTo>
                    <a:lnTo>
                      <a:pt x="0" y="37"/>
                    </a:lnTo>
                    <a:lnTo>
                      <a:pt x="43" y="41"/>
                    </a:lnTo>
                    <a:lnTo>
                      <a:pt x="95" y="32"/>
                    </a:lnTo>
                    <a:lnTo>
                      <a:pt x="134"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2" name="Freeform 142"/>
              <p:cNvSpPr>
                <a:spLocks/>
              </p:cNvSpPr>
              <p:nvPr/>
            </p:nvSpPr>
            <p:spPr bwMode="auto">
              <a:xfrm>
                <a:off x="4774" y="2178"/>
                <a:ext cx="51" cy="477"/>
              </a:xfrm>
              <a:custGeom>
                <a:avLst/>
                <a:gdLst>
                  <a:gd name="T0" fmla="*/ 44 w 51"/>
                  <a:gd name="T1" fmla="*/ 0 h 477"/>
                  <a:gd name="T2" fmla="*/ 50 w 51"/>
                  <a:gd name="T3" fmla="*/ 21 h 477"/>
                  <a:gd name="T4" fmla="*/ 50 w 51"/>
                  <a:gd name="T5" fmla="*/ 52 h 477"/>
                  <a:gd name="T6" fmla="*/ 35 w 51"/>
                  <a:gd name="T7" fmla="*/ 78 h 477"/>
                  <a:gd name="T8" fmla="*/ 40 w 51"/>
                  <a:gd name="T9" fmla="*/ 110 h 477"/>
                  <a:gd name="T10" fmla="*/ 22 w 51"/>
                  <a:gd name="T11" fmla="*/ 177 h 477"/>
                  <a:gd name="T12" fmla="*/ 11 w 51"/>
                  <a:gd name="T13" fmla="*/ 237 h 477"/>
                  <a:gd name="T14" fmla="*/ 11 w 51"/>
                  <a:gd name="T15" fmla="*/ 300 h 477"/>
                  <a:gd name="T16" fmla="*/ 11 w 51"/>
                  <a:gd name="T17" fmla="*/ 352 h 477"/>
                  <a:gd name="T18" fmla="*/ 9 w 51"/>
                  <a:gd name="T19" fmla="*/ 371 h 477"/>
                  <a:gd name="T20" fmla="*/ 7 w 51"/>
                  <a:gd name="T21" fmla="*/ 399 h 477"/>
                  <a:gd name="T22" fmla="*/ 6 w 51"/>
                  <a:gd name="T23" fmla="*/ 428 h 477"/>
                  <a:gd name="T24" fmla="*/ 15 w 51"/>
                  <a:gd name="T25" fmla="*/ 453 h 477"/>
                  <a:gd name="T26" fmla="*/ 11 w 51"/>
                  <a:gd name="T27" fmla="*/ 476 h 477"/>
                  <a:gd name="T28" fmla="*/ 0 w 51"/>
                  <a:gd name="T29" fmla="*/ 450 h 477"/>
                  <a:gd name="T30" fmla="*/ 1 w 51"/>
                  <a:gd name="T31" fmla="*/ 418 h 477"/>
                  <a:gd name="T32" fmla="*/ 7 w 51"/>
                  <a:gd name="T33" fmla="*/ 371 h 477"/>
                  <a:gd name="T34" fmla="*/ 7 w 51"/>
                  <a:gd name="T35" fmla="*/ 322 h 477"/>
                  <a:gd name="T36" fmla="*/ 6 w 51"/>
                  <a:gd name="T37" fmla="*/ 268 h 477"/>
                  <a:gd name="T38" fmla="*/ 7 w 51"/>
                  <a:gd name="T39" fmla="*/ 214 h 477"/>
                  <a:gd name="T40" fmla="*/ 20 w 51"/>
                  <a:gd name="T41" fmla="*/ 156 h 477"/>
                  <a:gd name="T42" fmla="*/ 31 w 51"/>
                  <a:gd name="T43" fmla="*/ 115 h 477"/>
                  <a:gd name="T44" fmla="*/ 29 w 51"/>
                  <a:gd name="T45" fmla="*/ 78 h 477"/>
                  <a:gd name="T46" fmla="*/ 44 w 51"/>
                  <a:gd name="T47" fmla="*/ 50 h 477"/>
                  <a:gd name="T48" fmla="*/ 44 w 51"/>
                  <a:gd name="T49"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477">
                    <a:moveTo>
                      <a:pt x="44" y="0"/>
                    </a:moveTo>
                    <a:lnTo>
                      <a:pt x="50" y="21"/>
                    </a:lnTo>
                    <a:lnTo>
                      <a:pt x="50" y="52"/>
                    </a:lnTo>
                    <a:lnTo>
                      <a:pt x="35" y="78"/>
                    </a:lnTo>
                    <a:lnTo>
                      <a:pt x="40" y="110"/>
                    </a:lnTo>
                    <a:lnTo>
                      <a:pt x="22" y="177"/>
                    </a:lnTo>
                    <a:lnTo>
                      <a:pt x="11" y="237"/>
                    </a:lnTo>
                    <a:lnTo>
                      <a:pt x="11" y="300"/>
                    </a:lnTo>
                    <a:lnTo>
                      <a:pt x="11" y="352"/>
                    </a:lnTo>
                    <a:lnTo>
                      <a:pt x="9" y="371"/>
                    </a:lnTo>
                    <a:lnTo>
                      <a:pt x="7" y="399"/>
                    </a:lnTo>
                    <a:lnTo>
                      <a:pt x="6" y="428"/>
                    </a:lnTo>
                    <a:lnTo>
                      <a:pt x="15" y="453"/>
                    </a:lnTo>
                    <a:lnTo>
                      <a:pt x="11" y="476"/>
                    </a:lnTo>
                    <a:lnTo>
                      <a:pt x="0" y="450"/>
                    </a:lnTo>
                    <a:lnTo>
                      <a:pt x="1" y="418"/>
                    </a:lnTo>
                    <a:lnTo>
                      <a:pt x="7" y="371"/>
                    </a:lnTo>
                    <a:lnTo>
                      <a:pt x="7" y="322"/>
                    </a:lnTo>
                    <a:lnTo>
                      <a:pt x="6" y="268"/>
                    </a:lnTo>
                    <a:lnTo>
                      <a:pt x="7" y="214"/>
                    </a:lnTo>
                    <a:lnTo>
                      <a:pt x="20" y="156"/>
                    </a:lnTo>
                    <a:lnTo>
                      <a:pt x="31" y="115"/>
                    </a:lnTo>
                    <a:lnTo>
                      <a:pt x="29" y="78"/>
                    </a:lnTo>
                    <a:lnTo>
                      <a:pt x="44" y="50"/>
                    </a:lnTo>
                    <a:lnTo>
                      <a:pt x="44" y="0"/>
                    </a:lnTo>
                  </a:path>
                </a:pathLst>
              </a:custGeom>
              <a:solidFill>
                <a:srgbClr val="000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3" name="Freeform 143"/>
              <p:cNvSpPr>
                <a:spLocks/>
              </p:cNvSpPr>
              <p:nvPr/>
            </p:nvSpPr>
            <p:spPr bwMode="auto">
              <a:xfrm>
                <a:off x="4989" y="2848"/>
                <a:ext cx="80" cy="35"/>
              </a:xfrm>
              <a:custGeom>
                <a:avLst/>
                <a:gdLst>
                  <a:gd name="T0" fmla="*/ 79 w 80"/>
                  <a:gd name="T1" fmla="*/ 0 h 35"/>
                  <a:gd name="T2" fmla="*/ 56 w 80"/>
                  <a:gd name="T3" fmla="*/ 16 h 35"/>
                  <a:gd name="T4" fmla="*/ 20 w 80"/>
                  <a:gd name="T5" fmla="*/ 29 h 35"/>
                  <a:gd name="T6" fmla="*/ 0 w 80"/>
                  <a:gd name="T7" fmla="*/ 34 h 35"/>
                  <a:gd name="T8" fmla="*/ 47 w 80"/>
                  <a:gd name="T9" fmla="*/ 31 h 35"/>
                  <a:gd name="T10" fmla="*/ 54 w 80"/>
                  <a:gd name="T11" fmla="*/ 25 h 35"/>
                  <a:gd name="T12" fmla="*/ 79 w 80"/>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80" h="35">
                    <a:moveTo>
                      <a:pt x="79" y="0"/>
                    </a:moveTo>
                    <a:lnTo>
                      <a:pt x="56" y="16"/>
                    </a:lnTo>
                    <a:lnTo>
                      <a:pt x="20" y="29"/>
                    </a:lnTo>
                    <a:lnTo>
                      <a:pt x="0" y="34"/>
                    </a:lnTo>
                    <a:lnTo>
                      <a:pt x="47" y="31"/>
                    </a:lnTo>
                    <a:lnTo>
                      <a:pt x="54" y="25"/>
                    </a:lnTo>
                    <a:lnTo>
                      <a:pt x="79"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4" name="Freeform 144"/>
              <p:cNvSpPr>
                <a:spLocks/>
              </p:cNvSpPr>
              <p:nvPr/>
            </p:nvSpPr>
            <p:spPr bwMode="auto">
              <a:xfrm>
                <a:off x="4972" y="2742"/>
                <a:ext cx="124" cy="130"/>
              </a:xfrm>
              <a:custGeom>
                <a:avLst/>
                <a:gdLst>
                  <a:gd name="T0" fmla="*/ 123 w 124"/>
                  <a:gd name="T1" fmla="*/ 0 h 130"/>
                  <a:gd name="T2" fmla="*/ 101 w 124"/>
                  <a:gd name="T3" fmla="*/ 36 h 130"/>
                  <a:gd name="T4" fmla="*/ 78 w 124"/>
                  <a:gd name="T5" fmla="*/ 64 h 130"/>
                  <a:gd name="T6" fmla="*/ 49 w 124"/>
                  <a:gd name="T7" fmla="*/ 87 h 130"/>
                  <a:gd name="T8" fmla="*/ 20 w 124"/>
                  <a:gd name="T9" fmla="*/ 103 h 130"/>
                  <a:gd name="T10" fmla="*/ 8 w 124"/>
                  <a:gd name="T11" fmla="*/ 108 h 130"/>
                  <a:gd name="T12" fmla="*/ 0 w 124"/>
                  <a:gd name="T13" fmla="*/ 129 h 130"/>
                  <a:gd name="T14" fmla="*/ 33 w 124"/>
                  <a:gd name="T15" fmla="*/ 114 h 130"/>
                  <a:gd name="T16" fmla="*/ 68 w 124"/>
                  <a:gd name="T17" fmla="*/ 86 h 130"/>
                  <a:gd name="T18" fmla="*/ 98 w 124"/>
                  <a:gd name="T19" fmla="*/ 51 h 130"/>
                  <a:gd name="T20" fmla="*/ 123 w 124"/>
                  <a:gd name="T2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30">
                    <a:moveTo>
                      <a:pt x="123" y="0"/>
                    </a:moveTo>
                    <a:lnTo>
                      <a:pt x="101" y="36"/>
                    </a:lnTo>
                    <a:lnTo>
                      <a:pt x="78" y="64"/>
                    </a:lnTo>
                    <a:lnTo>
                      <a:pt x="49" y="87"/>
                    </a:lnTo>
                    <a:lnTo>
                      <a:pt x="20" y="103"/>
                    </a:lnTo>
                    <a:lnTo>
                      <a:pt x="8" y="108"/>
                    </a:lnTo>
                    <a:lnTo>
                      <a:pt x="0" y="129"/>
                    </a:lnTo>
                    <a:lnTo>
                      <a:pt x="33" y="114"/>
                    </a:lnTo>
                    <a:lnTo>
                      <a:pt x="68" y="86"/>
                    </a:lnTo>
                    <a:lnTo>
                      <a:pt x="98" y="51"/>
                    </a:lnTo>
                    <a:lnTo>
                      <a:pt x="123"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5" name="Freeform 145"/>
              <p:cNvSpPr>
                <a:spLocks/>
              </p:cNvSpPr>
              <p:nvPr/>
            </p:nvSpPr>
            <p:spPr bwMode="auto">
              <a:xfrm>
                <a:off x="4981" y="2663"/>
                <a:ext cx="50" cy="82"/>
              </a:xfrm>
              <a:custGeom>
                <a:avLst/>
                <a:gdLst>
                  <a:gd name="T0" fmla="*/ 49 w 50"/>
                  <a:gd name="T1" fmla="*/ 0 h 82"/>
                  <a:gd name="T2" fmla="*/ 16 w 50"/>
                  <a:gd name="T3" fmla="*/ 27 h 82"/>
                  <a:gd name="T4" fmla="*/ 5 w 50"/>
                  <a:gd name="T5" fmla="*/ 53 h 82"/>
                  <a:gd name="T6" fmla="*/ 0 w 50"/>
                  <a:gd name="T7" fmla="*/ 81 h 82"/>
                  <a:gd name="T8" fmla="*/ 20 w 50"/>
                  <a:gd name="T9" fmla="*/ 39 h 82"/>
                  <a:gd name="T10" fmla="*/ 49 w 50"/>
                  <a:gd name="T11" fmla="*/ 0 h 82"/>
                </a:gdLst>
                <a:ahLst/>
                <a:cxnLst>
                  <a:cxn ang="0">
                    <a:pos x="T0" y="T1"/>
                  </a:cxn>
                  <a:cxn ang="0">
                    <a:pos x="T2" y="T3"/>
                  </a:cxn>
                  <a:cxn ang="0">
                    <a:pos x="T4" y="T5"/>
                  </a:cxn>
                  <a:cxn ang="0">
                    <a:pos x="T6" y="T7"/>
                  </a:cxn>
                  <a:cxn ang="0">
                    <a:pos x="T8" y="T9"/>
                  </a:cxn>
                  <a:cxn ang="0">
                    <a:pos x="T10" y="T11"/>
                  </a:cxn>
                </a:cxnLst>
                <a:rect l="0" t="0" r="r" b="b"/>
                <a:pathLst>
                  <a:path w="50" h="82">
                    <a:moveTo>
                      <a:pt x="49" y="0"/>
                    </a:moveTo>
                    <a:lnTo>
                      <a:pt x="16" y="27"/>
                    </a:lnTo>
                    <a:lnTo>
                      <a:pt x="5" y="53"/>
                    </a:lnTo>
                    <a:lnTo>
                      <a:pt x="0" y="81"/>
                    </a:lnTo>
                    <a:lnTo>
                      <a:pt x="20" y="39"/>
                    </a:lnTo>
                    <a:lnTo>
                      <a:pt x="49"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6" name="Freeform 146"/>
              <p:cNvSpPr>
                <a:spLocks/>
              </p:cNvSpPr>
              <p:nvPr/>
            </p:nvSpPr>
            <p:spPr bwMode="auto">
              <a:xfrm>
                <a:off x="4828" y="2786"/>
                <a:ext cx="79" cy="50"/>
              </a:xfrm>
              <a:custGeom>
                <a:avLst/>
                <a:gdLst>
                  <a:gd name="T0" fmla="*/ 0 w 79"/>
                  <a:gd name="T1" fmla="*/ 0 h 50"/>
                  <a:gd name="T2" fmla="*/ 17 w 79"/>
                  <a:gd name="T3" fmla="*/ 26 h 50"/>
                  <a:gd name="T4" fmla="*/ 38 w 79"/>
                  <a:gd name="T5" fmla="*/ 37 h 50"/>
                  <a:gd name="T6" fmla="*/ 71 w 79"/>
                  <a:gd name="T7" fmla="*/ 41 h 50"/>
                  <a:gd name="T8" fmla="*/ 78 w 79"/>
                  <a:gd name="T9" fmla="*/ 41 h 50"/>
                  <a:gd name="T10" fmla="*/ 61 w 79"/>
                  <a:gd name="T11" fmla="*/ 49 h 50"/>
                  <a:gd name="T12" fmla="*/ 31 w 79"/>
                  <a:gd name="T13" fmla="*/ 46 h 50"/>
                  <a:gd name="T14" fmla="*/ 15 w 79"/>
                  <a:gd name="T15" fmla="*/ 42 h 50"/>
                  <a:gd name="T16" fmla="*/ 0 w 79"/>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0">
                    <a:moveTo>
                      <a:pt x="0" y="0"/>
                    </a:moveTo>
                    <a:lnTo>
                      <a:pt x="17" y="26"/>
                    </a:lnTo>
                    <a:lnTo>
                      <a:pt x="38" y="37"/>
                    </a:lnTo>
                    <a:lnTo>
                      <a:pt x="71" y="41"/>
                    </a:lnTo>
                    <a:lnTo>
                      <a:pt x="78" y="41"/>
                    </a:lnTo>
                    <a:lnTo>
                      <a:pt x="61" y="49"/>
                    </a:lnTo>
                    <a:lnTo>
                      <a:pt x="31" y="46"/>
                    </a:lnTo>
                    <a:lnTo>
                      <a:pt x="15" y="42"/>
                    </a:lnTo>
                    <a:lnTo>
                      <a:pt x="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7" name="Freeform 147"/>
              <p:cNvSpPr>
                <a:spLocks/>
              </p:cNvSpPr>
              <p:nvPr/>
            </p:nvSpPr>
            <p:spPr bwMode="auto">
              <a:xfrm>
                <a:off x="4814" y="2829"/>
                <a:ext cx="97" cy="37"/>
              </a:xfrm>
              <a:custGeom>
                <a:avLst/>
                <a:gdLst>
                  <a:gd name="T0" fmla="*/ 0 w 97"/>
                  <a:gd name="T1" fmla="*/ 0 h 37"/>
                  <a:gd name="T2" fmla="*/ 25 w 97"/>
                  <a:gd name="T3" fmla="*/ 23 h 37"/>
                  <a:gd name="T4" fmla="*/ 46 w 97"/>
                  <a:gd name="T5" fmla="*/ 28 h 37"/>
                  <a:gd name="T6" fmla="*/ 90 w 97"/>
                  <a:gd name="T7" fmla="*/ 30 h 37"/>
                  <a:gd name="T8" fmla="*/ 96 w 97"/>
                  <a:gd name="T9" fmla="*/ 28 h 37"/>
                  <a:gd name="T10" fmla="*/ 79 w 97"/>
                  <a:gd name="T11" fmla="*/ 34 h 37"/>
                  <a:gd name="T12" fmla="*/ 34 w 97"/>
                  <a:gd name="T13" fmla="*/ 36 h 37"/>
                  <a:gd name="T14" fmla="*/ 11 w 97"/>
                  <a:gd name="T15" fmla="*/ 28 h 37"/>
                  <a:gd name="T16" fmla="*/ 0 w 97"/>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7">
                    <a:moveTo>
                      <a:pt x="0" y="0"/>
                    </a:moveTo>
                    <a:lnTo>
                      <a:pt x="25" y="23"/>
                    </a:lnTo>
                    <a:lnTo>
                      <a:pt x="46" y="28"/>
                    </a:lnTo>
                    <a:lnTo>
                      <a:pt x="90" y="30"/>
                    </a:lnTo>
                    <a:lnTo>
                      <a:pt x="96" y="28"/>
                    </a:lnTo>
                    <a:lnTo>
                      <a:pt x="79" y="34"/>
                    </a:lnTo>
                    <a:lnTo>
                      <a:pt x="34" y="36"/>
                    </a:lnTo>
                    <a:lnTo>
                      <a:pt x="11" y="28"/>
                    </a:lnTo>
                    <a:lnTo>
                      <a:pt x="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8" name="Freeform 148"/>
              <p:cNvSpPr>
                <a:spLocks/>
              </p:cNvSpPr>
              <p:nvPr/>
            </p:nvSpPr>
            <p:spPr bwMode="auto">
              <a:xfrm>
                <a:off x="4816" y="2890"/>
                <a:ext cx="97" cy="40"/>
              </a:xfrm>
              <a:custGeom>
                <a:avLst/>
                <a:gdLst>
                  <a:gd name="T0" fmla="*/ 0 w 97"/>
                  <a:gd name="T1" fmla="*/ 0 h 40"/>
                  <a:gd name="T2" fmla="*/ 42 w 97"/>
                  <a:gd name="T3" fmla="*/ 23 h 40"/>
                  <a:gd name="T4" fmla="*/ 71 w 97"/>
                  <a:gd name="T5" fmla="*/ 26 h 40"/>
                  <a:gd name="T6" fmla="*/ 96 w 97"/>
                  <a:gd name="T7" fmla="*/ 18 h 40"/>
                  <a:gd name="T8" fmla="*/ 75 w 97"/>
                  <a:gd name="T9" fmla="*/ 36 h 40"/>
                  <a:gd name="T10" fmla="*/ 49 w 97"/>
                  <a:gd name="T11" fmla="*/ 39 h 40"/>
                  <a:gd name="T12" fmla="*/ 27 w 97"/>
                  <a:gd name="T13" fmla="*/ 30 h 40"/>
                  <a:gd name="T14" fmla="*/ 0 w 97"/>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40">
                    <a:moveTo>
                      <a:pt x="0" y="0"/>
                    </a:moveTo>
                    <a:lnTo>
                      <a:pt x="42" y="23"/>
                    </a:lnTo>
                    <a:lnTo>
                      <a:pt x="71" y="26"/>
                    </a:lnTo>
                    <a:lnTo>
                      <a:pt x="96" y="18"/>
                    </a:lnTo>
                    <a:lnTo>
                      <a:pt x="75" y="36"/>
                    </a:lnTo>
                    <a:lnTo>
                      <a:pt x="49" y="39"/>
                    </a:lnTo>
                    <a:lnTo>
                      <a:pt x="27" y="30"/>
                    </a:lnTo>
                    <a:lnTo>
                      <a:pt x="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89" name="Freeform 149"/>
              <p:cNvSpPr>
                <a:spLocks/>
              </p:cNvSpPr>
              <p:nvPr/>
            </p:nvSpPr>
            <p:spPr bwMode="auto">
              <a:xfrm>
                <a:off x="4796" y="2695"/>
                <a:ext cx="29" cy="122"/>
              </a:xfrm>
              <a:custGeom>
                <a:avLst/>
                <a:gdLst>
                  <a:gd name="T0" fmla="*/ 5 w 29"/>
                  <a:gd name="T1" fmla="*/ 0 h 122"/>
                  <a:gd name="T2" fmla="*/ 7 w 29"/>
                  <a:gd name="T3" fmla="*/ 44 h 122"/>
                  <a:gd name="T4" fmla="*/ 12 w 29"/>
                  <a:gd name="T5" fmla="*/ 68 h 122"/>
                  <a:gd name="T6" fmla="*/ 28 w 29"/>
                  <a:gd name="T7" fmla="*/ 121 h 122"/>
                  <a:gd name="T8" fmla="*/ 14 w 29"/>
                  <a:gd name="T9" fmla="*/ 106 h 122"/>
                  <a:gd name="T10" fmla="*/ 7 w 29"/>
                  <a:gd name="T11" fmla="*/ 61 h 122"/>
                  <a:gd name="T12" fmla="*/ 0 w 29"/>
                  <a:gd name="T13" fmla="*/ 39 h 122"/>
                  <a:gd name="T14" fmla="*/ 5 w 29"/>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22">
                    <a:moveTo>
                      <a:pt x="5" y="0"/>
                    </a:moveTo>
                    <a:lnTo>
                      <a:pt x="7" y="44"/>
                    </a:lnTo>
                    <a:lnTo>
                      <a:pt x="12" y="68"/>
                    </a:lnTo>
                    <a:lnTo>
                      <a:pt x="28" y="121"/>
                    </a:lnTo>
                    <a:lnTo>
                      <a:pt x="14" y="106"/>
                    </a:lnTo>
                    <a:lnTo>
                      <a:pt x="7" y="61"/>
                    </a:lnTo>
                    <a:lnTo>
                      <a:pt x="0" y="39"/>
                    </a:lnTo>
                    <a:lnTo>
                      <a:pt x="5"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90" name="Freeform 150"/>
              <p:cNvSpPr>
                <a:spLocks/>
              </p:cNvSpPr>
              <p:nvPr/>
            </p:nvSpPr>
            <p:spPr bwMode="auto">
              <a:xfrm>
                <a:off x="5061" y="2482"/>
                <a:ext cx="56" cy="49"/>
              </a:xfrm>
              <a:custGeom>
                <a:avLst/>
                <a:gdLst>
                  <a:gd name="T0" fmla="*/ 0 w 56"/>
                  <a:gd name="T1" fmla="*/ 48 h 49"/>
                  <a:gd name="T2" fmla="*/ 28 w 56"/>
                  <a:gd name="T3" fmla="*/ 45 h 49"/>
                  <a:gd name="T4" fmla="*/ 48 w 56"/>
                  <a:gd name="T5" fmla="*/ 32 h 49"/>
                  <a:gd name="T6" fmla="*/ 50 w 56"/>
                  <a:gd name="T7" fmla="*/ 19 h 49"/>
                  <a:gd name="T8" fmla="*/ 55 w 56"/>
                  <a:gd name="T9" fmla="*/ 0 h 49"/>
                  <a:gd name="T10" fmla="*/ 43 w 56"/>
                  <a:gd name="T11" fmla="*/ 23 h 49"/>
                  <a:gd name="T12" fmla="*/ 0 w 56"/>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56" h="49">
                    <a:moveTo>
                      <a:pt x="0" y="48"/>
                    </a:moveTo>
                    <a:lnTo>
                      <a:pt x="28" y="45"/>
                    </a:lnTo>
                    <a:lnTo>
                      <a:pt x="48" y="32"/>
                    </a:lnTo>
                    <a:lnTo>
                      <a:pt x="50" y="19"/>
                    </a:lnTo>
                    <a:lnTo>
                      <a:pt x="55" y="0"/>
                    </a:lnTo>
                    <a:lnTo>
                      <a:pt x="43" y="23"/>
                    </a:lnTo>
                    <a:lnTo>
                      <a:pt x="0" y="48"/>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91" name="Freeform 151"/>
              <p:cNvSpPr>
                <a:spLocks/>
              </p:cNvSpPr>
              <p:nvPr/>
            </p:nvSpPr>
            <p:spPr bwMode="auto">
              <a:xfrm>
                <a:off x="4806" y="2519"/>
                <a:ext cx="83" cy="58"/>
              </a:xfrm>
              <a:custGeom>
                <a:avLst/>
                <a:gdLst>
                  <a:gd name="T0" fmla="*/ 10 w 83"/>
                  <a:gd name="T1" fmla="*/ 0 h 58"/>
                  <a:gd name="T2" fmla="*/ 31 w 83"/>
                  <a:gd name="T3" fmla="*/ 24 h 58"/>
                  <a:gd name="T4" fmla="*/ 46 w 83"/>
                  <a:gd name="T5" fmla="*/ 38 h 58"/>
                  <a:gd name="T6" fmla="*/ 71 w 83"/>
                  <a:gd name="T7" fmla="*/ 52 h 58"/>
                  <a:gd name="T8" fmla="*/ 82 w 83"/>
                  <a:gd name="T9" fmla="*/ 57 h 58"/>
                  <a:gd name="T10" fmla="*/ 69 w 83"/>
                  <a:gd name="T11" fmla="*/ 57 h 58"/>
                  <a:gd name="T12" fmla="*/ 48 w 83"/>
                  <a:gd name="T13" fmla="*/ 57 h 58"/>
                  <a:gd name="T14" fmla="*/ 0 w 83"/>
                  <a:gd name="T15" fmla="*/ 50 h 58"/>
                  <a:gd name="T16" fmla="*/ 35 w 83"/>
                  <a:gd name="T17" fmla="*/ 50 h 58"/>
                  <a:gd name="T18" fmla="*/ 46 w 83"/>
                  <a:gd name="T19" fmla="*/ 49 h 58"/>
                  <a:gd name="T20" fmla="*/ 25 w 83"/>
                  <a:gd name="T21" fmla="*/ 33 h 58"/>
                  <a:gd name="T22" fmla="*/ 10 w 83"/>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58">
                    <a:moveTo>
                      <a:pt x="10" y="0"/>
                    </a:moveTo>
                    <a:lnTo>
                      <a:pt x="31" y="24"/>
                    </a:lnTo>
                    <a:lnTo>
                      <a:pt x="46" y="38"/>
                    </a:lnTo>
                    <a:lnTo>
                      <a:pt x="71" y="52"/>
                    </a:lnTo>
                    <a:lnTo>
                      <a:pt x="82" y="57"/>
                    </a:lnTo>
                    <a:lnTo>
                      <a:pt x="69" y="57"/>
                    </a:lnTo>
                    <a:lnTo>
                      <a:pt x="48" y="57"/>
                    </a:lnTo>
                    <a:lnTo>
                      <a:pt x="0" y="50"/>
                    </a:lnTo>
                    <a:lnTo>
                      <a:pt x="35" y="50"/>
                    </a:lnTo>
                    <a:lnTo>
                      <a:pt x="46" y="49"/>
                    </a:lnTo>
                    <a:lnTo>
                      <a:pt x="25" y="33"/>
                    </a:lnTo>
                    <a:lnTo>
                      <a:pt x="1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007" name="Group 167"/>
            <p:cNvGrpSpPr>
              <a:grpSpLocks/>
            </p:cNvGrpSpPr>
            <p:nvPr/>
          </p:nvGrpSpPr>
          <p:grpSpPr bwMode="auto">
            <a:xfrm>
              <a:off x="4644" y="1671"/>
              <a:ext cx="600" cy="475"/>
              <a:chOff x="4644" y="1671"/>
              <a:chExt cx="600" cy="475"/>
            </a:xfrm>
          </p:grpSpPr>
          <p:sp>
            <p:nvSpPr>
              <p:cNvPr id="35993" name="Freeform 153"/>
              <p:cNvSpPr>
                <a:spLocks/>
              </p:cNvSpPr>
              <p:nvPr/>
            </p:nvSpPr>
            <p:spPr bwMode="auto">
              <a:xfrm>
                <a:off x="4644" y="1671"/>
                <a:ext cx="600" cy="475"/>
              </a:xfrm>
              <a:custGeom>
                <a:avLst/>
                <a:gdLst>
                  <a:gd name="T0" fmla="*/ 126 w 600"/>
                  <a:gd name="T1" fmla="*/ 60 h 475"/>
                  <a:gd name="T2" fmla="*/ 158 w 600"/>
                  <a:gd name="T3" fmla="*/ 49 h 475"/>
                  <a:gd name="T4" fmla="*/ 205 w 600"/>
                  <a:gd name="T5" fmla="*/ 41 h 475"/>
                  <a:gd name="T6" fmla="*/ 260 w 600"/>
                  <a:gd name="T7" fmla="*/ 9 h 475"/>
                  <a:gd name="T8" fmla="*/ 295 w 600"/>
                  <a:gd name="T9" fmla="*/ 2 h 475"/>
                  <a:gd name="T10" fmla="*/ 337 w 600"/>
                  <a:gd name="T11" fmla="*/ 0 h 475"/>
                  <a:gd name="T12" fmla="*/ 389 w 600"/>
                  <a:gd name="T13" fmla="*/ 5 h 475"/>
                  <a:gd name="T14" fmla="*/ 439 w 600"/>
                  <a:gd name="T15" fmla="*/ 37 h 475"/>
                  <a:gd name="T16" fmla="*/ 499 w 600"/>
                  <a:gd name="T17" fmla="*/ 55 h 475"/>
                  <a:gd name="T18" fmla="*/ 526 w 600"/>
                  <a:gd name="T19" fmla="*/ 72 h 475"/>
                  <a:gd name="T20" fmla="*/ 533 w 600"/>
                  <a:gd name="T21" fmla="*/ 92 h 475"/>
                  <a:gd name="T22" fmla="*/ 553 w 600"/>
                  <a:gd name="T23" fmla="*/ 127 h 475"/>
                  <a:gd name="T24" fmla="*/ 577 w 600"/>
                  <a:gd name="T25" fmla="*/ 161 h 475"/>
                  <a:gd name="T26" fmla="*/ 592 w 600"/>
                  <a:gd name="T27" fmla="*/ 219 h 475"/>
                  <a:gd name="T28" fmla="*/ 599 w 600"/>
                  <a:gd name="T29" fmla="*/ 263 h 475"/>
                  <a:gd name="T30" fmla="*/ 593 w 600"/>
                  <a:gd name="T31" fmla="*/ 308 h 475"/>
                  <a:gd name="T32" fmla="*/ 568 w 600"/>
                  <a:gd name="T33" fmla="*/ 328 h 475"/>
                  <a:gd name="T34" fmla="*/ 509 w 600"/>
                  <a:gd name="T35" fmla="*/ 310 h 475"/>
                  <a:gd name="T36" fmla="*/ 503 w 600"/>
                  <a:gd name="T37" fmla="*/ 333 h 475"/>
                  <a:gd name="T38" fmla="*/ 509 w 600"/>
                  <a:gd name="T39" fmla="*/ 369 h 475"/>
                  <a:gd name="T40" fmla="*/ 518 w 600"/>
                  <a:gd name="T41" fmla="*/ 395 h 475"/>
                  <a:gd name="T42" fmla="*/ 509 w 600"/>
                  <a:gd name="T43" fmla="*/ 423 h 475"/>
                  <a:gd name="T44" fmla="*/ 483 w 600"/>
                  <a:gd name="T45" fmla="*/ 441 h 475"/>
                  <a:gd name="T46" fmla="*/ 441 w 600"/>
                  <a:gd name="T47" fmla="*/ 457 h 475"/>
                  <a:gd name="T48" fmla="*/ 377 w 600"/>
                  <a:gd name="T49" fmla="*/ 467 h 475"/>
                  <a:gd name="T50" fmla="*/ 322 w 600"/>
                  <a:gd name="T51" fmla="*/ 474 h 475"/>
                  <a:gd name="T52" fmla="*/ 253 w 600"/>
                  <a:gd name="T53" fmla="*/ 473 h 475"/>
                  <a:gd name="T54" fmla="*/ 170 w 600"/>
                  <a:gd name="T55" fmla="*/ 458 h 475"/>
                  <a:gd name="T56" fmla="*/ 162 w 600"/>
                  <a:gd name="T57" fmla="*/ 433 h 475"/>
                  <a:gd name="T58" fmla="*/ 168 w 600"/>
                  <a:gd name="T59" fmla="*/ 407 h 475"/>
                  <a:gd name="T60" fmla="*/ 168 w 600"/>
                  <a:gd name="T61" fmla="*/ 365 h 475"/>
                  <a:gd name="T62" fmla="*/ 164 w 600"/>
                  <a:gd name="T63" fmla="*/ 308 h 475"/>
                  <a:gd name="T64" fmla="*/ 118 w 600"/>
                  <a:gd name="T65" fmla="*/ 361 h 475"/>
                  <a:gd name="T66" fmla="*/ 76 w 600"/>
                  <a:gd name="T67" fmla="*/ 371 h 475"/>
                  <a:gd name="T68" fmla="*/ 44 w 600"/>
                  <a:gd name="T69" fmla="*/ 379 h 475"/>
                  <a:gd name="T70" fmla="*/ 16 w 600"/>
                  <a:gd name="T71" fmla="*/ 366 h 475"/>
                  <a:gd name="T72" fmla="*/ 0 w 600"/>
                  <a:gd name="T73" fmla="*/ 334 h 475"/>
                  <a:gd name="T74" fmla="*/ 1 w 600"/>
                  <a:gd name="T75" fmla="*/ 290 h 475"/>
                  <a:gd name="T76" fmla="*/ 26 w 600"/>
                  <a:gd name="T77" fmla="*/ 266 h 475"/>
                  <a:gd name="T78" fmla="*/ 50 w 600"/>
                  <a:gd name="T79" fmla="*/ 229 h 475"/>
                  <a:gd name="T80" fmla="*/ 78 w 600"/>
                  <a:gd name="T81" fmla="*/ 157 h 475"/>
                  <a:gd name="T82" fmla="*/ 90 w 600"/>
                  <a:gd name="T83" fmla="*/ 123 h 475"/>
                  <a:gd name="T84" fmla="*/ 100 w 600"/>
                  <a:gd name="T85" fmla="*/ 93 h 475"/>
                  <a:gd name="T86" fmla="*/ 126 w 600"/>
                  <a:gd name="T87" fmla="*/ 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0" h="475">
                    <a:moveTo>
                      <a:pt x="126" y="60"/>
                    </a:moveTo>
                    <a:lnTo>
                      <a:pt x="158" y="49"/>
                    </a:lnTo>
                    <a:lnTo>
                      <a:pt x="205" y="41"/>
                    </a:lnTo>
                    <a:lnTo>
                      <a:pt x="260" y="9"/>
                    </a:lnTo>
                    <a:lnTo>
                      <a:pt x="295" y="2"/>
                    </a:lnTo>
                    <a:lnTo>
                      <a:pt x="337" y="0"/>
                    </a:lnTo>
                    <a:lnTo>
                      <a:pt x="389" y="5"/>
                    </a:lnTo>
                    <a:lnTo>
                      <a:pt x="439" y="37"/>
                    </a:lnTo>
                    <a:lnTo>
                      <a:pt x="499" y="55"/>
                    </a:lnTo>
                    <a:lnTo>
                      <a:pt x="526" y="72"/>
                    </a:lnTo>
                    <a:lnTo>
                      <a:pt x="533" y="92"/>
                    </a:lnTo>
                    <a:lnTo>
                      <a:pt x="553" y="127"/>
                    </a:lnTo>
                    <a:lnTo>
                      <a:pt x="577" y="161"/>
                    </a:lnTo>
                    <a:lnTo>
                      <a:pt x="592" y="219"/>
                    </a:lnTo>
                    <a:lnTo>
                      <a:pt x="599" y="263"/>
                    </a:lnTo>
                    <a:lnTo>
                      <a:pt x="593" y="308"/>
                    </a:lnTo>
                    <a:lnTo>
                      <a:pt x="568" y="328"/>
                    </a:lnTo>
                    <a:lnTo>
                      <a:pt x="509" y="310"/>
                    </a:lnTo>
                    <a:lnTo>
                      <a:pt x="503" y="333"/>
                    </a:lnTo>
                    <a:lnTo>
                      <a:pt x="509" y="369"/>
                    </a:lnTo>
                    <a:lnTo>
                      <a:pt x="518" y="395"/>
                    </a:lnTo>
                    <a:lnTo>
                      <a:pt x="509" y="423"/>
                    </a:lnTo>
                    <a:lnTo>
                      <a:pt x="483" y="441"/>
                    </a:lnTo>
                    <a:lnTo>
                      <a:pt x="441" y="457"/>
                    </a:lnTo>
                    <a:lnTo>
                      <a:pt x="377" y="467"/>
                    </a:lnTo>
                    <a:lnTo>
                      <a:pt x="322" y="474"/>
                    </a:lnTo>
                    <a:lnTo>
                      <a:pt x="253" y="473"/>
                    </a:lnTo>
                    <a:lnTo>
                      <a:pt x="170" y="458"/>
                    </a:lnTo>
                    <a:lnTo>
                      <a:pt x="162" y="433"/>
                    </a:lnTo>
                    <a:lnTo>
                      <a:pt x="168" y="407"/>
                    </a:lnTo>
                    <a:lnTo>
                      <a:pt x="168" y="365"/>
                    </a:lnTo>
                    <a:lnTo>
                      <a:pt x="164" y="308"/>
                    </a:lnTo>
                    <a:lnTo>
                      <a:pt x="118" y="361"/>
                    </a:lnTo>
                    <a:lnTo>
                      <a:pt x="76" y="371"/>
                    </a:lnTo>
                    <a:lnTo>
                      <a:pt x="44" y="379"/>
                    </a:lnTo>
                    <a:lnTo>
                      <a:pt x="16" y="366"/>
                    </a:lnTo>
                    <a:lnTo>
                      <a:pt x="0" y="334"/>
                    </a:lnTo>
                    <a:lnTo>
                      <a:pt x="1" y="290"/>
                    </a:lnTo>
                    <a:lnTo>
                      <a:pt x="26" y="266"/>
                    </a:lnTo>
                    <a:lnTo>
                      <a:pt x="50" y="229"/>
                    </a:lnTo>
                    <a:lnTo>
                      <a:pt x="78" y="157"/>
                    </a:lnTo>
                    <a:lnTo>
                      <a:pt x="90" y="123"/>
                    </a:lnTo>
                    <a:lnTo>
                      <a:pt x="100" y="93"/>
                    </a:lnTo>
                    <a:lnTo>
                      <a:pt x="126" y="60"/>
                    </a:lnTo>
                  </a:path>
                </a:pathLst>
              </a:custGeom>
              <a:solidFill>
                <a:srgbClr val="8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94" name="Freeform 154"/>
              <p:cNvSpPr>
                <a:spLocks/>
              </p:cNvSpPr>
              <p:nvPr/>
            </p:nvSpPr>
            <p:spPr bwMode="auto">
              <a:xfrm>
                <a:off x="4654" y="1678"/>
                <a:ext cx="580" cy="449"/>
              </a:xfrm>
              <a:custGeom>
                <a:avLst/>
                <a:gdLst>
                  <a:gd name="T0" fmla="*/ 120 w 580"/>
                  <a:gd name="T1" fmla="*/ 61 h 449"/>
                  <a:gd name="T2" fmla="*/ 77 w 580"/>
                  <a:gd name="T3" fmla="*/ 146 h 449"/>
                  <a:gd name="T4" fmla="*/ 28 w 580"/>
                  <a:gd name="T5" fmla="*/ 277 h 449"/>
                  <a:gd name="T6" fmla="*/ 24 w 580"/>
                  <a:gd name="T7" fmla="*/ 260 h 449"/>
                  <a:gd name="T8" fmla="*/ 2 w 580"/>
                  <a:gd name="T9" fmla="*/ 323 h 449"/>
                  <a:gd name="T10" fmla="*/ 82 w 580"/>
                  <a:gd name="T11" fmla="*/ 350 h 449"/>
                  <a:gd name="T12" fmla="*/ 147 w 580"/>
                  <a:gd name="T13" fmla="*/ 291 h 449"/>
                  <a:gd name="T14" fmla="*/ 114 w 580"/>
                  <a:gd name="T15" fmla="*/ 153 h 449"/>
                  <a:gd name="T16" fmla="*/ 121 w 580"/>
                  <a:gd name="T17" fmla="*/ 209 h 449"/>
                  <a:gd name="T18" fmla="*/ 150 w 580"/>
                  <a:gd name="T19" fmla="*/ 244 h 449"/>
                  <a:gd name="T20" fmla="*/ 150 w 580"/>
                  <a:gd name="T21" fmla="*/ 129 h 449"/>
                  <a:gd name="T22" fmla="*/ 153 w 580"/>
                  <a:gd name="T23" fmla="*/ 244 h 449"/>
                  <a:gd name="T24" fmla="*/ 169 w 580"/>
                  <a:gd name="T25" fmla="*/ 202 h 449"/>
                  <a:gd name="T26" fmla="*/ 163 w 580"/>
                  <a:gd name="T27" fmla="*/ 295 h 449"/>
                  <a:gd name="T28" fmla="*/ 161 w 580"/>
                  <a:gd name="T29" fmla="*/ 389 h 449"/>
                  <a:gd name="T30" fmla="*/ 245 w 580"/>
                  <a:gd name="T31" fmla="*/ 282 h 449"/>
                  <a:gd name="T32" fmla="*/ 171 w 580"/>
                  <a:gd name="T33" fmla="*/ 396 h 449"/>
                  <a:gd name="T34" fmla="*/ 185 w 580"/>
                  <a:gd name="T35" fmla="*/ 445 h 449"/>
                  <a:gd name="T36" fmla="*/ 279 w 580"/>
                  <a:gd name="T37" fmla="*/ 383 h 449"/>
                  <a:gd name="T38" fmla="*/ 253 w 580"/>
                  <a:gd name="T39" fmla="*/ 448 h 449"/>
                  <a:gd name="T40" fmla="*/ 359 w 580"/>
                  <a:gd name="T41" fmla="*/ 417 h 449"/>
                  <a:gd name="T42" fmla="*/ 371 w 580"/>
                  <a:gd name="T43" fmla="*/ 290 h 449"/>
                  <a:gd name="T44" fmla="*/ 368 w 580"/>
                  <a:gd name="T45" fmla="*/ 328 h 449"/>
                  <a:gd name="T46" fmla="*/ 366 w 580"/>
                  <a:gd name="T47" fmla="*/ 403 h 449"/>
                  <a:gd name="T48" fmla="*/ 392 w 580"/>
                  <a:gd name="T49" fmla="*/ 443 h 449"/>
                  <a:gd name="T50" fmla="*/ 448 w 580"/>
                  <a:gd name="T51" fmla="*/ 373 h 449"/>
                  <a:gd name="T52" fmla="*/ 450 w 580"/>
                  <a:gd name="T53" fmla="*/ 305 h 449"/>
                  <a:gd name="T54" fmla="*/ 454 w 580"/>
                  <a:gd name="T55" fmla="*/ 387 h 449"/>
                  <a:gd name="T56" fmla="*/ 466 w 580"/>
                  <a:gd name="T57" fmla="*/ 411 h 449"/>
                  <a:gd name="T58" fmla="*/ 496 w 580"/>
                  <a:gd name="T59" fmla="*/ 380 h 449"/>
                  <a:gd name="T60" fmla="*/ 480 w 580"/>
                  <a:gd name="T61" fmla="*/ 352 h 449"/>
                  <a:gd name="T62" fmla="*/ 470 w 580"/>
                  <a:gd name="T63" fmla="*/ 314 h 449"/>
                  <a:gd name="T64" fmla="*/ 484 w 580"/>
                  <a:gd name="T65" fmla="*/ 350 h 449"/>
                  <a:gd name="T66" fmla="*/ 480 w 580"/>
                  <a:gd name="T67" fmla="*/ 279 h 449"/>
                  <a:gd name="T68" fmla="*/ 468 w 580"/>
                  <a:gd name="T69" fmla="*/ 230 h 449"/>
                  <a:gd name="T70" fmla="*/ 496 w 580"/>
                  <a:gd name="T71" fmla="*/ 265 h 449"/>
                  <a:gd name="T72" fmla="*/ 464 w 580"/>
                  <a:gd name="T73" fmla="*/ 171 h 449"/>
                  <a:gd name="T74" fmla="*/ 482 w 580"/>
                  <a:gd name="T75" fmla="*/ 190 h 449"/>
                  <a:gd name="T76" fmla="*/ 508 w 580"/>
                  <a:gd name="T77" fmla="*/ 258 h 449"/>
                  <a:gd name="T78" fmla="*/ 502 w 580"/>
                  <a:gd name="T79" fmla="*/ 263 h 449"/>
                  <a:gd name="T80" fmla="*/ 548 w 580"/>
                  <a:gd name="T81" fmla="*/ 307 h 449"/>
                  <a:gd name="T82" fmla="*/ 575 w 580"/>
                  <a:gd name="T83" fmla="*/ 244 h 449"/>
                  <a:gd name="T84" fmla="*/ 557 w 580"/>
                  <a:gd name="T85" fmla="*/ 157 h 449"/>
                  <a:gd name="T86" fmla="*/ 525 w 580"/>
                  <a:gd name="T87" fmla="*/ 113 h 449"/>
                  <a:gd name="T88" fmla="*/ 480 w 580"/>
                  <a:gd name="T89" fmla="*/ 54 h 449"/>
                  <a:gd name="T90" fmla="*/ 400 w 580"/>
                  <a:gd name="T91" fmla="*/ 24 h 449"/>
                  <a:gd name="T92" fmla="*/ 277 w 580"/>
                  <a:gd name="T93" fmla="*/ 18 h 449"/>
                  <a:gd name="T94" fmla="*/ 319 w 580"/>
                  <a:gd name="T95" fmla="*/ 2 h 449"/>
                  <a:gd name="T96" fmla="*/ 243 w 580"/>
                  <a:gd name="T97" fmla="*/ 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0" h="449">
                    <a:moveTo>
                      <a:pt x="195" y="42"/>
                    </a:moveTo>
                    <a:lnTo>
                      <a:pt x="145" y="50"/>
                    </a:lnTo>
                    <a:lnTo>
                      <a:pt x="120" y="61"/>
                    </a:lnTo>
                    <a:lnTo>
                      <a:pt x="100" y="85"/>
                    </a:lnTo>
                    <a:lnTo>
                      <a:pt x="94" y="106"/>
                    </a:lnTo>
                    <a:lnTo>
                      <a:pt x="77" y="146"/>
                    </a:lnTo>
                    <a:lnTo>
                      <a:pt x="50" y="232"/>
                    </a:lnTo>
                    <a:lnTo>
                      <a:pt x="32" y="253"/>
                    </a:lnTo>
                    <a:lnTo>
                      <a:pt x="28" y="277"/>
                    </a:lnTo>
                    <a:lnTo>
                      <a:pt x="30" y="302"/>
                    </a:lnTo>
                    <a:lnTo>
                      <a:pt x="22" y="274"/>
                    </a:lnTo>
                    <a:lnTo>
                      <a:pt x="24" y="260"/>
                    </a:lnTo>
                    <a:lnTo>
                      <a:pt x="8" y="277"/>
                    </a:lnTo>
                    <a:lnTo>
                      <a:pt x="0" y="293"/>
                    </a:lnTo>
                    <a:lnTo>
                      <a:pt x="2" y="323"/>
                    </a:lnTo>
                    <a:lnTo>
                      <a:pt x="16" y="349"/>
                    </a:lnTo>
                    <a:lnTo>
                      <a:pt x="34" y="354"/>
                    </a:lnTo>
                    <a:lnTo>
                      <a:pt x="82" y="350"/>
                    </a:lnTo>
                    <a:lnTo>
                      <a:pt x="100" y="342"/>
                    </a:lnTo>
                    <a:lnTo>
                      <a:pt x="127" y="314"/>
                    </a:lnTo>
                    <a:lnTo>
                      <a:pt x="147" y="291"/>
                    </a:lnTo>
                    <a:lnTo>
                      <a:pt x="126" y="246"/>
                    </a:lnTo>
                    <a:lnTo>
                      <a:pt x="115" y="216"/>
                    </a:lnTo>
                    <a:lnTo>
                      <a:pt x="114" y="153"/>
                    </a:lnTo>
                    <a:lnTo>
                      <a:pt x="118" y="129"/>
                    </a:lnTo>
                    <a:lnTo>
                      <a:pt x="121" y="169"/>
                    </a:lnTo>
                    <a:lnTo>
                      <a:pt x="121" y="209"/>
                    </a:lnTo>
                    <a:lnTo>
                      <a:pt x="135" y="243"/>
                    </a:lnTo>
                    <a:lnTo>
                      <a:pt x="153" y="286"/>
                    </a:lnTo>
                    <a:lnTo>
                      <a:pt x="150" y="244"/>
                    </a:lnTo>
                    <a:lnTo>
                      <a:pt x="141" y="195"/>
                    </a:lnTo>
                    <a:lnTo>
                      <a:pt x="144" y="164"/>
                    </a:lnTo>
                    <a:lnTo>
                      <a:pt x="150" y="129"/>
                    </a:lnTo>
                    <a:lnTo>
                      <a:pt x="150" y="178"/>
                    </a:lnTo>
                    <a:lnTo>
                      <a:pt x="151" y="223"/>
                    </a:lnTo>
                    <a:lnTo>
                      <a:pt x="153" y="244"/>
                    </a:lnTo>
                    <a:lnTo>
                      <a:pt x="161" y="197"/>
                    </a:lnTo>
                    <a:lnTo>
                      <a:pt x="173" y="157"/>
                    </a:lnTo>
                    <a:lnTo>
                      <a:pt x="169" y="202"/>
                    </a:lnTo>
                    <a:lnTo>
                      <a:pt x="163" y="237"/>
                    </a:lnTo>
                    <a:lnTo>
                      <a:pt x="159" y="267"/>
                    </a:lnTo>
                    <a:lnTo>
                      <a:pt x="163" y="295"/>
                    </a:lnTo>
                    <a:lnTo>
                      <a:pt x="165" y="331"/>
                    </a:lnTo>
                    <a:lnTo>
                      <a:pt x="165" y="363"/>
                    </a:lnTo>
                    <a:lnTo>
                      <a:pt x="161" y="389"/>
                    </a:lnTo>
                    <a:lnTo>
                      <a:pt x="188" y="368"/>
                    </a:lnTo>
                    <a:lnTo>
                      <a:pt x="215" y="326"/>
                    </a:lnTo>
                    <a:lnTo>
                      <a:pt x="245" y="282"/>
                    </a:lnTo>
                    <a:lnTo>
                      <a:pt x="225" y="329"/>
                    </a:lnTo>
                    <a:lnTo>
                      <a:pt x="197" y="378"/>
                    </a:lnTo>
                    <a:lnTo>
                      <a:pt x="171" y="396"/>
                    </a:lnTo>
                    <a:lnTo>
                      <a:pt x="161" y="406"/>
                    </a:lnTo>
                    <a:lnTo>
                      <a:pt x="163" y="427"/>
                    </a:lnTo>
                    <a:lnTo>
                      <a:pt x="185" y="445"/>
                    </a:lnTo>
                    <a:lnTo>
                      <a:pt x="215" y="438"/>
                    </a:lnTo>
                    <a:lnTo>
                      <a:pt x="243" y="427"/>
                    </a:lnTo>
                    <a:lnTo>
                      <a:pt x="279" y="383"/>
                    </a:lnTo>
                    <a:lnTo>
                      <a:pt x="257" y="425"/>
                    </a:lnTo>
                    <a:lnTo>
                      <a:pt x="223" y="445"/>
                    </a:lnTo>
                    <a:lnTo>
                      <a:pt x="253" y="448"/>
                    </a:lnTo>
                    <a:lnTo>
                      <a:pt x="330" y="445"/>
                    </a:lnTo>
                    <a:lnTo>
                      <a:pt x="348" y="434"/>
                    </a:lnTo>
                    <a:lnTo>
                      <a:pt x="359" y="417"/>
                    </a:lnTo>
                    <a:lnTo>
                      <a:pt x="356" y="375"/>
                    </a:lnTo>
                    <a:lnTo>
                      <a:pt x="356" y="342"/>
                    </a:lnTo>
                    <a:lnTo>
                      <a:pt x="371" y="290"/>
                    </a:lnTo>
                    <a:lnTo>
                      <a:pt x="398" y="256"/>
                    </a:lnTo>
                    <a:lnTo>
                      <a:pt x="378" y="291"/>
                    </a:lnTo>
                    <a:lnTo>
                      <a:pt x="368" y="328"/>
                    </a:lnTo>
                    <a:lnTo>
                      <a:pt x="366" y="352"/>
                    </a:lnTo>
                    <a:lnTo>
                      <a:pt x="366" y="382"/>
                    </a:lnTo>
                    <a:lnTo>
                      <a:pt x="366" y="403"/>
                    </a:lnTo>
                    <a:lnTo>
                      <a:pt x="366" y="424"/>
                    </a:lnTo>
                    <a:lnTo>
                      <a:pt x="351" y="443"/>
                    </a:lnTo>
                    <a:lnTo>
                      <a:pt x="392" y="443"/>
                    </a:lnTo>
                    <a:lnTo>
                      <a:pt x="430" y="427"/>
                    </a:lnTo>
                    <a:lnTo>
                      <a:pt x="442" y="413"/>
                    </a:lnTo>
                    <a:lnTo>
                      <a:pt x="448" y="373"/>
                    </a:lnTo>
                    <a:lnTo>
                      <a:pt x="444" y="335"/>
                    </a:lnTo>
                    <a:lnTo>
                      <a:pt x="444" y="326"/>
                    </a:lnTo>
                    <a:lnTo>
                      <a:pt x="450" y="305"/>
                    </a:lnTo>
                    <a:lnTo>
                      <a:pt x="450" y="338"/>
                    </a:lnTo>
                    <a:lnTo>
                      <a:pt x="456" y="359"/>
                    </a:lnTo>
                    <a:lnTo>
                      <a:pt x="454" y="387"/>
                    </a:lnTo>
                    <a:lnTo>
                      <a:pt x="450" y="410"/>
                    </a:lnTo>
                    <a:lnTo>
                      <a:pt x="442" y="427"/>
                    </a:lnTo>
                    <a:lnTo>
                      <a:pt x="466" y="411"/>
                    </a:lnTo>
                    <a:lnTo>
                      <a:pt x="484" y="399"/>
                    </a:lnTo>
                    <a:lnTo>
                      <a:pt x="492" y="399"/>
                    </a:lnTo>
                    <a:lnTo>
                      <a:pt x="496" y="380"/>
                    </a:lnTo>
                    <a:lnTo>
                      <a:pt x="476" y="357"/>
                    </a:lnTo>
                    <a:lnTo>
                      <a:pt x="464" y="335"/>
                    </a:lnTo>
                    <a:lnTo>
                      <a:pt x="480" y="352"/>
                    </a:lnTo>
                    <a:lnTo>
                      <a:pt x="487" y="365"/>
                    </a:lnTo>
                    <a:lnTo>
                      <a:pt x="476" y="342"/>
                    </a:lnTo>
                    <a:lnTo>
                      <a:pt x="470" y="314"/>
                    </a:lnTo>
                    <a:lnTo>
                      <a:pt x="468" y="297"/>
                    </a:lnTo>
                    <a:lnTo>
                      <a:pt x="478" y="316"/>
                    </a:lnTo>
                    <a:lnTo>
                      <a:pt x="484" y="350"/>
                    </a:lnTo>
                    <a:lnTo>
                      <a:pt x="484" y="307"/>
                    </a:lnTo>
                    <a:lnTo>
                      <a:pt x="487" y="298"/>
                    </a:lnTo>
                    <a:lnTo>
                      <a:pt x="480" y="279"/>
                    </a:lnTo>
                    <a:lnTo>
                      <a:pt x="468" y="251"/>
                    </a:lnTo>
                    <a:lnTo>
                      <a:pt x="456" y="207"/>
                    </a:lnTo>
                    <a:lnTo>
                      <a:pt x="468" y="230"/>
                    </a:lnTo>
                    <a:lnTo>
                      <a:pt x="482" y="272"/>
                    </a:lnTo>
                    <a:lnTo>
                      <a:pt x="493" y="293"/>
                    </a:lnTo>
                    <a:lnTo>
                      <a:pt x="496" y="265"/>
                    </a:lnTo>
                    <a:lnTo>
                      <a:pt x="487" y="230"/>
                    </a:lnTo>
                    <a:lnTo>
                      <a:pt x="476" y="199"/>
                    </a:lnTo>
                    <a:lnTo>
                      <a:pt x="464" y="171"/>
                    </a:lnTo>
                    <a:lnTo>
                      <a:pt x="452" y="141"/>
                    </a:lnTo>
                    <a:lnTo>
                      <a:pt x="468" y="164"/>
                    </a:lnTo>
                    <a:lnTo>
                      <a:pt x="482" y="190"/>
                    </a:lnTo>
                    <a:lnTo>
                      <a:pt x="486" y="204"/>
                    </a:lnTo>
                    <a:lnTo>
                      <a:pt x="493" y="235"/>
                    </a:lnTo>
                    <a:lnTo>
                      <a:pt x="508" y="258"/>
                    </a:lnTo>
                    <a:lnTo>
                      <a:pt x="540" y="277"/>
                    </a:lnTo>
                    <a:lnTo>
                      <a:pt x="514" y="270"/>
                    </a:lnTo>
                    <a:lnTo>
                      <a:pt x="502" y="263"/>
                    </a:lnTo>
                    <a:lnTo>
                      <a:pt x="498" y="293"/>
                    </a:lnTo>
                    <a:lnTo>
                      <a:pt x="531" y="298"/>
                    </a:lnTo>
                    <a:lnTo>
                      <a:pt x="548" y="307"/>
                    </a:lnTo>
                    <a:lnTo>
                      <a:pt x="573" y="295"/>
                    </a:lnTo>
                    <a:lnTo>
                      <a:pt x="579" y="261"/>
                    </a:lnTo>
                    <a:lnTo>
                      <a:pt x="575" y="244"/>
                    </a:lnTo>
                    <a:lnTo>
                      <a:pt x="573" y="228"/>
                    </a:lnTo>
                    <a:lnTo>
                      <a:pt x="569" y="197"/>
                    </a:lnTo>
                    <a:lnTo>
                      <a:pt x="557" y="157"/>
                    </a:lnTo>
                    <a:lnTo>
                      <a:pt x="549" y="152"/>
                    </a:lnTo>
                    <a:lnTo>
                      <a:pt x="537" y="130"/>
                    </a:lnTo>
                    <a:lnTo>
                      <a:pt x="525" y="113"/>
                    </a:lnTo>
                    <a:lnTo>
                      <a:pt x="512" y="89"/>
                    </a:lnTo>
                    <a:lnTo>
                      <a:pt x="505" y="71"/>
                    </a:lnTo>
                    <a:lnTo>
                      <a:pt x="480" y="54"/>
                    </a:lnTo>
                    <a:lnTo>
                      <a:pt x="452" y="44"/>
                    </a:lnTo>
                    <a:lnTo>
                      <a:pt x="412" y="35"/>
                    </a:lnTo>
                    <a:lnTo>
                      <a:pt x="400" y="24"/>
                    </a:lnTo>
                    <a:lnTo>
                      <a:pt x="377" y="18"/>
                    </a:lnTo>
                    <a:lnTo>
                      <a:pt x="334" y="16"/>
                    </a:lnTo>
                    <a:lnTo>
                      <a:pt x="277" y="18"/>
                    </a:lnTo>
                    <a:lnTo>
                      <a:pt x="377" y="5"/>
                    </a:lnTo>
                    <a:lnTo>
                      <a:pt x="366" y="0"/>
                    </a:lnTo>
                    <a:lnTo>
                      <a:pt x="319" y="2"/>
                    </a:lnTo>
                    <a:lnTo>
                      <a:pt x="281" y="0"/>
                    </a:lnTo>
                    <a:lnTo>
                      <a:pt x="257" y="5"/>
                    </a:lnTo>
                    <a:lnTo>
                      <a:pt x="243" y="12"/>
                    </a:lnTo>
                    <a:lnTo>
                      <a:pt x="225" y="26"/>
                    </a:lnTo>
                    <a:lnTo>
                      <a:pt x="195" y="42"/>
                    </a:lnTo>
                  </a:path>
                </a:pathLst>
              </a:custGeom>
              <a:solidFill>
                <a:srgbClr val="C00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95" name="Freeform 155"/>
              <p:cNvSpPr>
                <a:spLocks/>
              </p:cNvSpPr>
              <p:nvPr/>
            </p:nvSpPr>
            <p:spPr bwMode="auto">
              <a:xfrm>
                <a:off x="4935" y="1756"/>
                <a:ext cx="52" cy="196"/>
              </a:xfrm>
              <a:custGeom>
                <a:avLst/>
                <a:gdLst>
                  <a:gd name="T0" fmla="*/ 48 w 52"/>
                  <a:gd name="T1" fmla="*/ 0 h 196"/>
                  <a:gd name="T2" fmla="*/ 40 w 52"/>
                  <a:gd name="T3" fmla="*/ 67 h 196"/>
                  <a:gd name="T4" fmla="*/ 29 w 52"/>
                  <a:gd name="T5" fmla="*/ 129 h 196"/>
                  <a:gd name="T6" fmla="*/ 0 w 52"/>
                  <a:gd name="T7" fmla="*/ 195 h 196"/>
                  <a:gd name="T8" fmla="*/ 33 w 52"/>
                  <a:gd name="T9" fmla="*/ 141 h 196"/>
                  <a:gd name="T10" fmla="*/ 50 w 52"/>
                  <a:gd name="T11" fmla="*/ 95 h 196"/>
                  <a:gd name="T12" fmla="*/ 51 w 52"/>
                  <a:gd name="T13" fmla="*/ 57 h 196"/>
                  <a:gd name="T14" fmla="*/ 48 w 52"/>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96">
                    <a:moveTo>
                      <a:pt x="48" y="0"/>
                    </a:moveTo>
                    <a:lnTo>
                      <a:pt x="40" y="67"/>
                    </a:lnTo>
                    <a:lnTo>
                      <a:pt x="29" y="129"/>
                    </a:lnTo>
                    <a:lnTo>
                      <a:pt x="0" y="195"/>
                    </a:lnTo>
                    <a:lnTo>
                      <a:pt x="33" y="141"/>
                    </a:lnTo>
                    <a:lnTo>
                      <a:pt x="50" y="95"/>
                    </a:lnTo>
                    <a:lnTo>
                      <a:pt x="51" y="57"/>
                    </a:lnTo>
                    <a:lnTo>
                      <a:pt x="4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96" name="Freeform 156"/>
              <p:cNvSpPr>
                <a:spLocks/>
              </p:cNvSpPr>
              <p:nvPr/>
            </p:nvSpPr>
            <p:spPr bwMode="auto">
              <a:xfrm>
                <a:off x="4840" y="1724"/>
                <a:ext cx="69" cy="226"/>
              </a:xfrm>
              <a:custGeom>
                <a:avLst/>
                <a:gdLst>
                  <a:gd name="T0" fmla="*/ 68 w 69"/>
                  <a:gd name="T1" fmla="*/ 0 h 226"/>
                  <a:gd name="T2" fmla="*/ 60 w 69"/>
                  <a:gd name="T3" fmla="*/ 54 h 226"/>
                  <a:gd name="T4" fmla="*/ 45 w 69"/>
                  <a:gd name="T5" fmla="*/ 128 h 226"/>
                  <a:gd name="T6" fmla="*/ 30 w 69"/>
                  <a:gd name="T7" fmla="*/ 177 h 226"/>
                  <a:gd name="T8" fmla="*/ 0 w 69"/>
                  <a:gd name="T9" fmla="*/ 225 h 226"/>
                  <a:gd name="T10" fmla="*/ 43 w 69"/>
                  <a:gd name="T11" fmla="*/ 164 h 226"/>
                  <a:gd name="T12" fmla="*/ 59 w 69"/>
                  <a:gd name="T13" fmla="*/ 116 h 226"/>
                  <a:gd name="T14" fmla="*/ 62 w 69"/>
                  <a:gd name="T15" fmla="*/ 87 h 226"/>
                  <a:gd name="T16" fmla="*/ 68 w 69"/>
                  <a:gd name="T1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26">
                    <a:moveTo>
                      <a:pt x="68" y="0"/>
                    </a:moveTo>
                    <a:lnTo>
                      <a:pt x="60" y="54"/>
                    </a:lnTo>
                    <a:lnTo>
                      <a:pt x="45" y="128"/>
                    </a:lnTo>
                    <a:lnTo>
                      <a:pt x="30" y="177"/>
                    </a:lnTo>
                    <a:lnTo>
                      <a:pt x="0" y="225"/>
                    </a:lnTo>
                    <a:lnTo>
                      <a:pt x="43" y="164"/>
                    </a:lnTo>
                    <a:lnTo>
                      <a:pt x="59" y="116"/>
                    </a:lnTo>
                    <a:lnTo>
                      <a:pt x="62" y="87"/>
                    </a:lnTo>
                    <a:lnTo>
                      <a:pt x="6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97" name="Freeform 157"/>
              <p:cNvSpPr>
                <a:spLocks/>
              </p:cNvSpPr>
              <p:nvPr/>
            </p:nvSpPr>
            <p:spPr bwMode="auto">
              <a:xfrm>
                <a:off x="4742" y="1928"/>
                <a:ext cx="23" cy="87"/>
              </a:xfrm>
              <a:custGeom>
                <a:avLst/>
                <a:gdLst>
                  <a:gd name="T0" fmla="*/ 22 w 23"/>
                  <a:gd name="T1" fmla="*/ 0 h 87"/>
                  <a:gd name="T2" fmla="*/ 20 w 23"/>
                  <a:gd name="T3" fmla="*/ 35 h 87"/>
                  <a:gd name="T4" fmla="*/ 10 w 23"/>
                  <a:gd name="T5" fmla="*/ 73 h 87"/>
                  <a:gd name="T6" fmla="*/ 0 w 23"/>
                  <a:gd name="T7" fmla="*/ 86 h 87"/>
                  <a:gd name="T8" fmla="*/ 10 w 23"/>
                  <a:gd name="T9" fmla="*/ 52 h 87"/>
                  <a:gd name="T10" fmla="*/ 22 w 23"/>
                  <a:gd name="T11" fmla="*/ 0 h 87"/>
                </a:gdLst>
                <a:ahLst/>
                <a:cxnLst>
                  <a:cxn ang="0">
                    <a:pos x="T0" y="T1"/>
                  </a:cxn>
                  <a:cxn ang="0">
                    <a:pos x="T2" y="T3"/>
                  </a:cxn>
                  <a:cxn ang="0">
                    <a:pos x="T4" y="T5"/>
                  </a:cxn>
                  <a:cxn ang="0">
                    <a:pos x="T6" y="T7"/>
                  </a:cxn>
                  <a:cxn ang="0">
                    <a:pos x="T8" y="T9"/>
                  </a:cxn>
                  <a:cxn ang="0">
                    <a:pos x="T10" y="T11"/>
                  </a:cxn>
                </a:cxnLst>
                <a:rect l="0" t="0" r="r" b="b"/>
                <a:pathLst>
                  <a:path w="23" h="87">
                    <a:moveTo>
                      <a:pt x="22" y="0"/>
                    </a:moveTo>
                    <a:lnTo>
                      <a:pt x="20" y="35"/>
                    </a:lnTo>
                    <a:lnTo>
                      <a:pt x="10" y="73"/>
                    </a:lnTo>
                    <a:lnTo>
                      <a:pt x="0" y="86"/>
                    </a:lnTo>
                    <a:lnTo>
                      <a:pt x="10" y="52"/>
                    </a:lnTo>
                    <a:lnTo>
                      <a:pt x="22"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98" name="Freeform 158"/>
              <p:cNvSpPr>
                <a:spLocks/>
              </p:cNvSpPr>
              <p:nvPr/>
            </p:nvSpPr>
            <p:spPr bwMode="auto">
              <a:xfrm>
                <a:off x="4714" y="1830"/>
                <a:ext cx="19" cy="157"/>
              </a:xfrm>
              <a:custGeom>
                <a:avLst/>
                <a:gdLst>
                  <a:gd name="T0" fmla="*/ 18 w 19"/>
                  <a:gd name="T1" fmla="*/ 0 h 157"/>
                  <a:gd name="T2" fmla="*/ 11 w 19"/>
                  <a:gd name="T3" fmla="*/ 48 h 157"/>
                  <a:gd name="T4" fmla="*/ 5 w 19"/>
                  <a:gd name="T5" fmla="*/ 98 h 157"/>
                  <a:gd name="T6" fmla="*/ 5 w 19"/>
                  <a:gd name="T7" fmla="*/ 123 h 157"/>
                  <a:gd name="T8" fmla="*/ 7 w 19"/>
                  <a:gd name="T9" fmla="*/ 156 h 157"/>
                  <a:gd name="T10" fmla="*/ 0 w 19"/>
                  <a:gd name="T11" fmla="*/ 118 h 157"/>
                  <a:gd name="T12" fmla="*/ 0 w 19"/>
                  <a:gd name="T13" fmla="*/ 82 h 157"/>
                  <a:gd name="T14" fmla="*/ 7 w 19"/>
                  <a:gd name="T15" fmla="*/ 55 h 157"/>
                  <a:gd name="T16" fmla="*/ 18 w 19"/>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7">
                    <a:moveTo>
                      <a:pt x="18" y="0"/>
                    </a:moveTo>
                    <a:lnTo>
                      <a:pt x="11" y="48"/>
                    </a:lnTo>
                    <a:lnTo>
                      <a:pt x="5" y="98"/>
                    </a:lnTo>
                    <a:lnTo>
                      <a:pt x="5" y="123"/>
                    </a:lnTo>
                    <a:lnTo>
                      <a:pt x="7" y="156"/>
                    </a:lnTo>
                    <a:lnTo>
                      <a:pt x="0" y="118"/>
                    </a:lnTo>
                    <a:lnTo>
                      <a:pt x="0" y="82"/>
                    </a:lnTo>
                    <a:lnTo>
                      <a:pt x="7" y="55"/>
                    </a:lnTo>
                    <a:lnTo>
                      <a:pt x="1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5999" name="Freeform 159"/>
              <p:cNvSpPr>
                <a:spLocks/>
              </p:cNvSpPr>
              <p:nvPr/>
            </p:nvSpPr>
            <p:spPr bwMode="auto">
              <a:xfrm>
                <a:off x="4812" y="1734"/>
                <a:ext cx="13" cy="105"/>
              </a:xfrm>
              <a:custGeom>
                <a:avLst/>
                <a:gdLst>
                  <a:gd name="T0" fmla="*/ 12 w 13"/>
                  <a:gd name="T1" fmla="*/ 0 h 105"/>
                  <a:gd name="T2" fmla="*/ 4 w 13"/>
                  <a:gd name="T3" fmla="*/ 31 h 105"/>
                  <a:gd name="T4" fmla="*/ 0 w 13"/>
                  <a:gd name="T5" fmla="*/ 60 h 105"/>
                  <a:gd name="T6" fmla="*/ 0 w 13"/>
                  <a:gd name="T7" fmla="*/ 104 h 105"/>
                  <a:gd name="T8" fmla="*/ 6 w 13"/>
                  <a:gd name="T9" fmla="*/ 55 h 105"/>
                  <a:gd name="T10" fmla="*/ 10 w 13"/>
                  <a:gd name="T11" fmla="*/ 32 h 105"/>
                  <a:gd name="T12" fmla="*/ 12 w 13"/>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3" h="105">
                    <a:moveTo>
                      <a:pt x="12" y="0"/>
                    </a:moveTo>
                    <a:lnTo>
                      <a:pt x="4" y="31"/>
                    </a:lnTo>
                    <a:lnTo>
                      <a:pt x="0" y="60"/>
                    </a:lnTo>
                    <a:lnTo>
                      <a:pt x="0" y="104"/>
                    </a:lnTo>
                    <a:lnTo>
                      <a:pt x="6" y="55"/>
                    </a:lnTo>
                    <a:lnTo>
                      <a:pt x="10" y="32"/>
                    </a:lnTo>
                    <a:lnTo>
                      <a:pt x="12"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00" name="Freeform 160"/>
              <p:cNvSpPr>
                <a:spLocks/>
              </p:cNvSpPr>
              <p:nvPr/>
            </p:nvSpPr>
            <p:spPr bwMode="auto">
              <a:xfrm>
                <a:off x="4831" y="1787"/>
                <a:ext cx="26" cy="117"/>
              </a:xfrm>
              <a:custGeom>
                <a:avLst/>
                <a:gdLst>
                  <a:gd name="T0" fmla="*/ 0 w 26"/>
                  <a:gd name="T1" fmla="*/ 116 h 117"/>
                  <a:gd name="T2" fmla="*/ 13 w 26"/>
                  <a:gd name="T3" fmla="*/ 69 h 117"/>
                  <a:gd name="T4" fmla="*/ 21 w 26"/>
                  <a:gd name="T5" fmla="*/ 34 h 117"/>
                  <a:gd name="T6" fmla="*/ 25 w 26"/>
                  <a:gd name="T7" fmla="*/ 0 h 117"/>
                  <a:gd name="T8" fmla="*/ 25 w 26"/>
                  <a:gd name="T9" fmla="*/ 54 h 117"/>
                  <a:gd name="T10" fmla="*/ 16 w 26"/>
                  <a:gd name="T11" fmla="*/ 89 h 117"/>
                  <a:gd name="T12" fmla="*/ 0 w 26"/>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26" h="117">
                    <a:moveTo>
                      <a:pt x="0" y="116"/>
                    </a:moveTo>
                    <a:lnTo>
                      <a:pt x="13" y="69"/>
                    </a:lnTo>
                    <a:lnTo>
                      <a:pt x="21" y="34"/>
                    </a:lnTo>
                    <a:lnTo>
                      <a:pt x="25" y="0"/>
                    </a:lnTo>
                    <a:lnTo>
                      <a:pt x="25" y="54"/>
                    </a:lnTo>
                    <a:lnTo>
                      <a:pt x="16" y="89"/>
                    </a:lnTo>
                    <a:lnTo>
                      <a:pt x="0" y="116"/>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01" name="Freeform 161"/>
              <p:cNvSpPr>
                <a:spLocks/>
              </p:cNvSpPr>
              <p:nvPr/>
            </p:nvSpPr>
            <p:spPr bwMode="auto">
              <a:xfrm>
                <a:off x="4824" y="1914"/>
                <a:ext cx="69" cy="101"/>
              </a:xfrm>
              <a:custGeom>
                <a:avLst/>
                <a:gdLst>
                  <a:gd name="T0" fmla="*/ 68 w 69"/>
                  <a:gd name="T1" fmla="*/ 0 h 101"/>
                  <a:gd name="T2" fmla="*/ 51 w 69"/>
                  <a:gd name="T3" fmla="*/ 24 h 101"/>
                  <a:gd name="T4" fmla="*/ 30 w 69"/>
                  <a:gd name="T5" fmla="*/ 46 h 101"/>
                  <a:gd name="T6" fmla="*/ 12 w 69"/>
                  <a:gd name="T7" fmla="*/ 73 h 101"/>
                  <a:gd name="T8" fmla="*/ 0 w 69"/>
                  <a:gd name="T9" fmla="*/ 100 h 101"/>
                  <a:gd name="T10" fmla="*/ 25 w 69"/>
                  <a:gd name="T11" fmla="*/ 66 h 101"/>
                  <a:gd name="T12" fmla="*/ 49 w 69"/>
                  <a:gd name="T13" fmla="*/ 37 h 101"/>
                  <a:gd name="T14" fmla="*/ 68 w 69"/>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01">
                    <a:moveTo>
                      <a:pt x="68" y="0"/>
                    </a:moveTo>
                    <a:lnTo>
                      <a:pt x="51" y="24"/>
                    </a:lnTo>
                    <a:lnTo>
                      <a:pt x="30" y="46"/>
                    </a:lnTo>
                    <a:lnTo>
                      <a:pt x="12" y="73"/>
                    </a:lnTo>
                    <a:lnTo>
                      <a:pt x="0" y="100"/>
                    </a:lnTo>
                    <a:lnTo>
                      <a:pt x="25" y="66"/>
                    </a:lnTo>
                    <a:lnTo>
                      <a:pt x="49" y="37"/>
                    </a:lnTo>
                    <a:lnTo>
                      <a:pt x="6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02" name="Freeform 162"/>
              <p:cNvSpPr>
                <a:spLocks/>
              </p:cNvSpPr>
              <p:nvPr/>
            </p:nvSpPr>
            <p:spPr bwMode="auto">
              <a:xfrm>
                <a:off x="4971" y="1819"/>
                <a:ext cx="89" cy="247"/>
              </a:xfrm>
              <a:custGeom>
                <a:avLst/>
                <a:gdLst>
                  <a:gd name="T0" fmla="*/ 0 w 89"/>
                  <a:gd name="T1" fmla="*/ 246 h 247"/>
                  <a:gd name="T2" fmla="*/ 24 w 89"/>
                  <a:gd name="T3" fmla="*/ 183 h 247"/>
                  <a:gd name="T4" fmla="*/ 36 w 89"/>
                  <a:gd name="T5" fmla="*/ 135 h 247"/>
                  <a:gd name="T6" fmla="*/ 61 w 89"/>
                  <a:gd name="T7" fmla="*/ 97 h 247"/>
                  <a:gd name="T8" fmla="*/ 88 w 89"/>
                  <a:gd name="T9" fmla="*/ 34 h 247"/>
                  <a:gd name="T10" fmla="*/ 88 w 89"/>
                  <a:gd name="T11" fmla="*/ 0 h 247"/>
                  <a:gd name="T12" fmla="*/ 54 w 89"/>
                  <a:gd name="T13" fmla="*/ 85 h 247"/>
                  <a:gd name="T14" fmla="*/ 26 w 89"/>
                  <a:gd name="T15" fmla="*/ 139 h 247"/>
                  <a:gd name="T16" fmla="*/ 23 w 89"/>
                  <a:gd name="T17" fmla="*/ 180 h 247"/>
                  <a:gd name="T18" fmla="*/ 0 w 89"/>
                  <a:gd name="T19" fmla="*/ 24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7">
                    <a:moveTo>
                      <a:pt x="0" y="246"/>
                    </a:moveTo>
                    <a:lnTo>
                      <a:pt x="24" y="183"/>
                    </a:lnTo>
                    <a:lnTo>
                      <a:pt x="36" y="135"/>
                    </a:lnTo>
                    <a:lnTo>
                      <a:pt x="61" y="97"/>
                    </a:lnTo>
                    <a:lnTo>
                      <a:pt x="88" y="34"/>
                    </a:lnTo>
                    <a:lnTo>
                      <a:pt x="88" y="0"/>
                    </a:lnTo>
                    <a:lnTo>
                      <a:pt x="54" y="85"/>
                    </a:lnTo>
                    <a:lnTo>
                      <a:pt x="26" y="139"/>
                    </a:lnTo>
                    <a:lnTo>
                      <a:pt x="23" y="180"/>
                    </a:lnTo>
                    <a:lnTo>
                      <a:pt x="0" y="246"/>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03" name="Freeform 163"/>
              <p:cNvSpPr>
                <a:spLocks/>
              </p:cNvSpPr>
              <p:nvPr/>
            </p:nvSpPr>
            <p:spPr bwMode="auto">
              <a:xfrm>
                <a:off x="5127" y="1770"/>
                <a:ext cx="14" cy="104"/>
              </a:xfrm>
              <a:custGeom>
                <a:avLst/>
                <a:gdLst>
                  <a:gd name="T0" fmla="*/ 4 w 14"/>
                  <a:gd name="T1" fmla="*/ 0 h 104"/>
                  <a:gd name="T2" fmla="*/ 6 w 14"/>
                  <a:gd name="T3" fmla="*/ 51 h 104"/>
                  <a:gd name="T4" fmla="*/ 12 w 14"/>
                  <a:gd name="T5" fmla="*/ 83 h 104"/>
                  <a:gd name="T6" fmla="*/ 13 w 14"/>
                  <a:gd name="T7" fmla="*/ 103 h 104"/>
                  <a:gd name="T8" fmla="*/ 4 w 14"/>
                  <a:gd name="T9" fmla="*/ 70 h 104"/>
                  <a:gd name="T10" fmla="*/ 0 w 14"/>
                  <a:gd name="T11" fmla="*/ 42 h 104"/>
                  <a:gd name="T12" fmla="*/ 4 w 1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14" h="104">
                    <a:moveTo>
                      <a:pt x="4" y="0"/>
                    </a:moveTo>
                    <a:lnTo>
                      <a:pt x="6" y="51"/>
                    </a:lnTo>
                    <a:lnTo>
                      <a:pt x="12" y="83"/>
                    </a:lnTo>
                    <a:lnTo>
                      <a:pt x="13" y="103"/>
                    </a:lnTo>
                    <a:lnTo>
                      <a:pt x="4" y="70"/>
                    </a:lnTo>
                    <a:lnTo>
                      <a:pt x="0" y="42"/>
                    </a:lnTo>
                    <a:lnTo>
                      <a:pt x="4"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04" name="Freeform 164"/>
              <p:cNvSpPr>
                <a:spLocks/>
              </p:cNvSpPr>
              <p:nvPr/>
            </p:nvSpPr>
            <p:spPr bwMode="auto">
              <a:xfrm>
                <a:off x="5149" y="1764"/>
                <a:ext cx="35" cy="131"/>
              </a:xfrm>
              <a:custGeom>
                <a:avLst/>
                <a:gdLst>
                  <a:gd name="T0" fmla="*/ 0 w 35"/>
                  <a:gd name="T1" fmla="*/ 0 h 131"/>
                  <a:gd name="T2" fmla="*/ 7 w 35"/>
                  <a:gd name="T3" fmla="*/ 51 h 131"/>
                  <a:gd name="T4" fmla="*/ 18 w 35"/>
                  <a:gd name="T5" fmla="*/ 87 h 131"/>
                  <a:gd name="T6" fmla="*/ 34 w 35"/>
                  <a:gd name="T7" fmla="*/ 130 h 131"/>
                  <a:gd name="T8" fmla="*/ 18 w 35"/>
                  <a:gd name="T9" fmla="*/ 63 h 131"/>
                  <a:gd name="T10" fmla="*/ 0 w 35"/>
                  <a:gd name="T11" fmla="*/ 0 h 131"/>
                </a:gdLst>
                <a:ahLst/>
                <a:cxnLst>
                  <a:cxn ang="0">
                    <a:pos x="T0" y="T1"/>
                  </a:cxn>
                  <a:cxn ang="0">
                    <a:pos x="T2" y="T3"/>
                  </a:cxn>
                  <a:cxn ang="0">
                    <a:pos x="T4" y="T5"/>
                  </a:cxn>
                  <a:cxn ang="0">
                    <a:pos x="T6" y="T7"/>
                  </a:cxn>
                  <a:cxn ang="0">
                    <a:pos x="T8" y="T9"/>
                  </a:cxn>
                  <a:cxn ang="0">
                    <a:pos x="T10" y="T11"/>
                  </a:cxn>
                </a:cxnLst>
                <a:rect l="0" t="0" r="r" b="b"/>
                <a:pathLst>
                  <a:path w="35" h="131">
                    <a:moveTo>
                      <a:pt x="0" y="0"/>
                    </a:moveTo>
                    <a:lnTo>
                      <a:pt x="7" y="51"/>
                    </a:lnTo>
                    <a:lnTo>
                      <a:pt x="18" y="87"/>
                    </a:lnTo>
                    <a:lnTo>
                      <a:pt x="34" y="130"/>
                    </a:lnTo>
                    <a:lnTo>
                      <a:pt x="18" y="63"/>
                    </a:lnTo>
                    <a:lnTo>
                      <a:pt x="0"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05" name="Freeform 165"/>
              <p:cNvSpPr>
                <a:spLocks/>
              </p:cNvSpPr>
              <p:nvPr/>
            </p:nvSpPr>
            <p:spPr bwMode="auto">
              <a:xfrm>
                <a:off x="5153" y="1909"/>
                <a:ext cx="33" cy="18"/>
              </a:xfrm>
              <a:custGeom>
                <a:avLst/>
                <a:gdLst>
                  <a:gd name="T0" fmla="*/ 0 w 33"/>
                  <a:gd name="T1" fmla="*/ 0 h 18"/>
                  <a:gd name="T2" fmla="*/ 20 w 33"/>
                  <a:gd name="T3" fmla="*/ 17 h 18"/>
                  <a:gd name="T4" fmla="*/ 32 w 33"/>
                  <a:gd name="T5" fmla="*/ 14 h 18"/>
                  <a:gd name="T6" fmla="*/ 21 w 33"/>
                  <a:gd name="T7" fmla="*/ 6 h 18"/>
                  <a:gd name="T8" fmla="*/ 0 w 33"/>
                  <a:gd name="T9" fmla="*/ 0 h 18"/>
                </a:gdLst>
                <a:ahLst/>
                <a:cxnLst>
                  <a:cxn ang="0">
                    <a:pos x="T0" y="T1"/>
                  </a:cxn>
                  <a:cxn ang="0">
                    <a:pos x="T2" y="T3"/>
                  </a:cxn>
                  <a:cxn ang="0">
                    <a:pos x="T4" y="T5"/>
                  </a:cxn>
                  <a:cxn ang="0">
                    <a:pos x="T6" y="T7"/>
                  </a:cxn>
                  <a:cxn ang="0">
                    <a:pos x="T8" y="T9"/>
                  </a:cxn>
                </a:cxnLst>
                <a:rect l="0" t="0" r="r" b="b"/>
                <a:pathLst>
                  <a:path w="33" h="18">
                    <a:moveTo>
                      <a:pt x="0" y="0"/>
                    </a:moveTo>
                    <a:lnTo>
                      <a:pt x="20" y="17"/>
                    </a:lnTo>
                    <a:lnTo>
                      <a:pt x="32" y="14"/>
                    </a:lnTo>
                    <a:lnTo>
                      <a:pt x="21" y="6"/>
                    </a:lnTo>
                    <a:lnTo>
                      <a:pt x="0"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06" name="Freeform 166"/>
              <p:cNvSpPr>
                <a:spLocks/>
              </p:cNvSpPr>
              <p:nvPr/>
            </p:nvSpPr>
            <p:spPr bwMode="auto">
              <a:xfrm>
                <a:off x="5025" y="1708"/>
                <a:ext cx="17" cy="113"/>
              </a:xfrm>
              <a:custGeom>
                <a:avLst/>
                <a:gdLst>
                  <a:gd name="T0" fmla="*/ 8 w 17"/>
                  <a:gd name="T1" fmla="*/ 0 h 113"/>
                  <a:gd name="T2" fmla="*/ 9 w 17"/>
                  <a:gd name="T3" fmla="*/ 47 h 113"/>
                  <a:gd name="T4" fmla="*/ 7 w 17"/>
                  <a:gd name="T5" fmla="*/ 80 h 113"/>
                  <a:gd name="T6" fmla="*/ 0 w 17"/>
                  <a:gd name="T7" fmla="*/ 112 h 113"/>
                  <a:gd name="T8" fmla="*/ 14 w 17"/>
                  <a:gd name="T9" fmla="*/ 63 h 113"/>
                  <a:gd name="T10" fmla="*/ 16 w 17"/>
                  <a:gd name="T11" fmla="*/ 35 h 113"/>
                  <a:gd name="T12" fmla="*/ 8 w 17"/>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7" h="113">
                    <a:moveTo>
                      <a:pt x="8" y="0"/>
                    </a:moveTo>
                    <a:lnTo>
                      <a:pt x="9" y="47"/>
                    </a:lnTo>
                    <a:lnTo>
                      <a:pt x="7" y="80"/>
                    </a:lnTo>
                    <a:lnTo>
                      <a:pt x="0" y="112"/>
                    </a:lnTo>
                    <a:lnTo>
                      <a:pt x="14" y="63"/>
                    </a:lnTo>
                    <a:lnTo>
                      <a:pt x="16" y="35"/>
                    </a:lnTo>
                    <a:lnTo>
                      <a:pt x="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aphicFrame>
        <p:nvGraphicFramePr>
          <p:cNvPr id="36009" name="Object 169">
            <a:hlinkClick r:id="" action="ppaction://ole?verb=0"/>
          </p:cNvPr>
          <p:cNvGraphicFramePr>
            <a:graphicFrameLocks/>
          </p:cNvGraphicFramePr>
          <p:nvPr/>
        </p:nvGraphicFramePr>
        <p:xfrm>
          <a:off x="8753475" y="2085975"/>
          <a:ext cx="285750" cy="819150"/>
        </p:xfrm>
        <a:graphic>
          <a:graphicData uri="http://schemas.openxmlformats.org/presentationml/2006/ole">
            <mc:AlternateContent xmlns:mc="http://schemas.openxmlformats.org/markup-compatibility/2006">
              <mc:Choice xmlns:v="urn:schemas-microsoft-com:vml" Requires="v">
                <p:oleObj spid="_x0000_s1026" name="Clip" r:id="rId3" imgW="1233360" imgH="3519360" progId="MS_ClipArt_Gallery.2">
                  <p:embed/>
                </p:oleObj>
              </mc:Choice>
              <mc:Fallback>
                <p:oleObj name="Clip" r:id="rId3" imgW="1233360" imgH="351936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475" y="2085975"/>
                        <a:ext cx="2857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6053" name="Group 213"/>
          <p:cNvGrpSpPr>
            <a:grpSpLocks/>
          </p:cNvGrpSpPr>
          <p:nvPr/>
        </p:nvGrpSpPr>
        <p:grpSpPr bwMode="auto">
          <a:xfrm>
            <a:off x="6115050" y="3181350"/>
            <a:ext cx="1258888" cy="933450"/>
            <a:chOff x="2892" y="2004"/>
            <a:chExt cx="793" cy="588"/>
          </a:xfrm>
        </p:grpSpPr>
        <p:grpSp>
          <p:nvGrpSpPr>
            <p:cNvPr id="36030" name="Group 190"/>
            <p:cNvGrpSpPr>
              <a:grpSpLocks/>
            </p:cNvGrpSpPr>
            <p:nvPr/>
          </p:nvGrpSpPr>
          <p:grpSpPr bwMode="auto">
            <a:xfrm>
              <a:off x="2892" y="2004"/>
              <a:ext cx="793" cy="588"/>
              <a:chOff x="2892" y="2004"/>
              <a:chExt cx="793" cy="588"/>
            </a:xfrm>
          </p:grpSpPr>
          <p:grpSp>
            <p:nvGrpSpPr>
              <p:cNvPr id="36027" name="Group 187"/>
              <p:cNvGrpSpPr>
                <a:grpSpLocks/>
              </p:cNvGrpSpPr>
              <p:nvPr/>
            </p:nvGrpSpPr>
            <p:grpSpPr bwMode="auto">
              <a:xfrm>
                <a:off x="2892" y="2004"/>
                <a:ext cx="717" cy="588"/>
                <a:chOff x="2892" y="2004"/>
                <a:chExt cx="717" cy="588"/>
              </a:xfrm>
            </p:grpSpPr>
            <p:sp>
              <p:nvSpPr>
                <p:cNvPr id="36010" name="Freeform 170"/>
                <p:cNvSpPr>
                  <a:spLocks/>
                </p:cNvSpPr>
                <p:nvPr/>
              </p:nvSpPr>
              <p:spPr bwMode="auto">
                <a:xfrm>
                  <a:off x="3351" y="2082"/>
                  <a:ext cx="33" cy="71"/>
                </a:xfrm>
                <a:custGeom>
                  <a:avLst/>
                  <a:gdLst>
                    <a:gd name="T0" fmla="*/ 3 w 33"/>
                    <a:gd name="T1" fmla="*/ 7 h 71"/>
                    <a:gd name="T2" fmla="*/ 13 w 33"/>
                    <a:gd name="T3" fmla="*/ 0 h 71"/>
                    <a:gd name="T4" fmla="*/ 18 w 33"/>
                    <a:gd name="T5" fmla="*/ 2 h 71"/>
                    <a:gd name="T6" fmla="*/ 24 w 33"/>
                    <a:gd name="T7" fmla="*/ 10 h 71"/>
                    <a:gd name="T8" fmla="*/ 29 w 33"/>
                    <a:gd name="T9" fmla="*/ 23 h 71"/>
                    <a:gd name="T10" fmla="*/ 32 w 33"/>
                    <a:gd name="T11" fmla="*/ 38 h 71"/>
                    <a:gd name="T12" fmla="*/ 30 w 33"/>
                    <a:gd name="T13" fmla="*/ 53 h 71"/>
                    <a:gd name="T14" fmla="*/ 26 w 33"/>
                    <a:gd name="T15" fmla="*/ 65 h 71"/>
                    <a:gd name="T16" fmla="*/ 15 w 33"/>
                    <a:gd name="T17" fmla="*/ 70 h 71"/>
                    <a:gd name="T18" fmla="*/ 0 w 33"/>
                    <a:gd name="T19" fmla="*/ 54 h 71"/>
                    <a:gd name="T20" fmla="*/ 3 w 33"/>
                    <a:gd name="T21"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71">
                      <a:moveTo>
                        <a:pt x="3" y="7"/>
                      </a:moveTo>
                      <a:lnTo>
                        <a:pt x="13" y="0"/>
                      </a:lnTo>
                      <a:lnTo>
                        <a:pt x="18" y="2"/>
                      </a:lnTo>
                      <a:lnTo>
                        <a:pt x="24" y="10"/>
                      </a:lnTo>
                      <a:lnTo>
                        <a:pt x="29" y="23"/>
                      </a:lnTo>
                      <a:lnTo>
                        <a:pt x="32" y="38"/>
                      </a:lnTo>
                      <a:lnTo>
                        <a:pt x="30" y="53"/>
                      </a:lnTo>
                      <a:lnTo>
                        <a:pt x="26" y="65"/>
                      </a:lnTo>
                      <a:lnTo>
                        <a:pt x="15" y="70"/>
                      </a:lnTo>
                      <a:lnTo>
                        <a:pt x="0" y="54"/>
                      </a:lnTo>
                      <a:lnTo>
                        <a:pt x="3" y="7"/>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11" name="Freeform 171"/>
                <p:cNvSpPr>
                  <a:spLocks/>
                </p:cNvSpPr>
                <p:nvPr/>
              </p:nvSpPr>
              <p:spPr bwMode="auto">
                <a:xfrm>
                  <a:off x="3120" y="2164"/>
                  <a:ext cx="42" cy="61"/>
                </a:xfrm>
                <a:custGeom>
                  <a:avLst/>
                  <a:gdLst>
                    <a:gd name="T0" fmla="*/ 14 w 42"/>
                    <a:gd name="T1" fmla="*/ 0 h 61"/>
                    <a:gd name="T2" fmla="*/ 3 w 42"/>
                    <a:gd name="T3" fmla="*/ 0 h 61"/>
                    <a:gd name="T4" fmla="*/ 1 w 42"/>
                    <a:gd name="T5" fmla="*/ 5 h 61"/>
                    <a:gd name="T6" fmla="*/ 0 w 42"/>
                    <a:gd name="T7" fmla="*/ 15 h 61"/>
                    <a:gd name="T8" fmla="*/ 2 w 42"/>
                    <a:gd name="T9" fmla="*/ 29 h 61"/>
                    <a:gd name="T10" fmla="*/ 8 w 42"/>
                    <a:gd name="T11" fmla="*/ 42 h 61"/>
                    <a:gd name="T12" fmla="*/ 15 w 42"/>
                    <a:gd name="T13" fmla="*/ 54 h 61"/>
                    <a:gd name="T14" fmla="*/ 26 w 42"/>
                    <a:gd name="T15" fmla="*/ 60 h 61"/>
                    <a:gd name="T16" fmla="*/ 37 w 42"/>
                    <a:gd name="T17" fmla="*/ 59 h 61"/>
                    <a:gd name="T18" fmla="*/ 41 w 42"/>
                    <a:gd name="T19" fmla="*/ 37 h 61"/>
                    <a:gd name="T20" fmla="*/ 14 w 42"/>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61">
                      <a:moveTo>
                        <a:pt x="14" y="0"/>
                      </a:moveTo>
                      <a:lnTo>
                        <a:pt x="3" y="0"/>
                      </a:lnTo>
                      <a:lnTo>
                        <a:pt x="1" y="5"/>
                      </a:lnTo>
                      <a:lnTo>
                        <a:pt x="0" y="15"/>
                      </a:lnTo>
                      <a:lnTo>
                        <a:pt x="2" y="29"/>
                      </a:lnTo>
                      <a:lnTo>
                        <a:pt x="8" y="42"/>
                      </a:lnTo>
                      <a:lnTo>
                        <a:pt x="15" y="54"/>
                      </a:lnTo>
                      <a:lnTo>
                        <a:pt x="26" y="60"/>
                      </a:lnTo>
                      <a:lnTo>
                        <a:pt x="37" y="59"/>
                      </a:lnTo>
                      <a:lnTo>
                        <a:pt x="41" y="37"/>
                      </a:lnTo>
                      <a:lnTo>
                        <a:pt x="14" y="0"/>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6016" name="Group 176"/>
                <p:cNvGrpSpPr>
                  <a:grpSpLocks/>
                </p:cNvGrpSpPr>
                <p:nvPr/>
              </p:nvGrpSpPr>
              <p:grpSpPr bwMode="auto">
                <a:xfrm>
                  <a:off x="2892" y="2156"/>
                  <a:ext cx="717" cy="436"/>
                  <a:chOff x="2892" y="2156"/>
                  <a:chExt cx="717" cy="436"/>
                </a:xfrm>
              </p:grpSpPr>
              <p:sp>
                <p:nvSpPr>
                  <p:cNvPr id="36012" name="Freeform 172"/>
                  <p:cNvSpPr>
                    <a:spLocks/>
                  </p:cNvSpPr>
                  <p:nvPr/>
                </p:nvSpPr>
                <p:spPr bwMode="auto">
                  <a:xfrm>
                    <a:off x="2892" y="2170"/>
                    <a:ext cx="717" cy="383"/>
                  </a:xfrm>
                  <a:custGeom>
                    <a:avLst/>
                    <a:gdLst>
                      <a:gd name="T0" fmla="*/ 198 w 717"/>
                      <a:gd name="T1" fmla="*/ 373 h 383"/>
                      <a:gd name="T2" fmla="*/ 194 w 717"/>
                      <a:gd name="T3" fmla="*/ 364 h 383"/>
                      <a:gd name="T4" fmla="*/ 190 w 717"/>
                      <a:gd name="T5" fmla="*/ 347 h 383"/>
                      <a:gd name="T6" fmla="*/ 188 w 717"/>
                      <a:gd name="T7" fmla="*/ 327 h 383"/>
                      <a:gd name="T8" fmla="*/ 175 w 717"/>
                      <a:gd name="T9" fmla="*/ 340 h 383"/>
                      <a:gd name="T10" fmla="*/ 163 w 717"/>
                      <a:gd name="T11" fmla="*/ 350 h 383"/>
                      <a:gd name="T12" fmla="*/ 137 w 717"/>
                      <a:gd name="T13" fmla="*/ 367 h 383"/>
                      <a:gd name="T14" fmla="*/ 113 w 717"/>
                      <a:gd name="T15" fmla="*/ 377 h 383"/>
                      <a:gd name="T16" fmla="*/ 97 w 717"/>
                      <a:gd name="T17" fmla="*/ 382 h 383"/>
                      <a:gd name="T18" fmla="*/ 83 w 717"/>
                      <a:gd name="T19" fmla="*/ 382 h 383"/>
                      <a:gd name="T20" fmla="*/ 67 w 717"/>
                      <a:gd name="T21" fmla="*/ 374 h 383"/>
                      <a:gd name="T22" fmla="*/ 48 w 717"/>
                      <a:gd name="T23" fmla="*/ 360 h 383"/>
                      <a:gd name="T24" fmla="*/ 36 w 717"/>
                      <a:gd name="T25" fmla="*/ 347 h 383"/>
                      <a:gd name="T26" fmla="*/ 29 w 717"/>
                      <a:gd name="T27" fmla="*/ 335 h 383"/>
                      <a:gd name="T28" fmla="*/ 22 w 717"/>
                      <a:gd name="T29" fmla="*/ 322 h 383"/>
                      <a:gd name="T30" fmla="*/ 17 w 717"/>
                      <a:gd name="T31" fmla="*/ 312 h 383"/>
                      <a:gd name="T32" fmla="*/ 11 w 717"/>
                      <a:gd name="T33" fmla="*/ 299 h 383"/>
                      <a:gd name="T34" fmla="*/ 6 w 717"/>
                      <a:gd name="T35" fmla="*/ 282 h 383"/>
                      <a:gd name="T36" fmla="*/ 3 w 717"/>
                      <a:gd name="T37" fmla="*/ 266 h 383"/>
                      <a:gd name="T38" fmla="*/ 1 w 717"/>
                      <a:gd name="T39" fmla="*/ 250 h 383"/>
                      <a:gd name="T40" fmla="*/ 1 w 717"/>
                      <a:gd name="T41" fmla="*/ 234 h 383"/>
                      <a:gd name="T42" fmla="*/ 0 w 717"/>
                      <a:gd name="T43" fmla="*/ 219 h 383"/>
                      <a:gd name="T44" fmla="*/ 1 w 717"/>
                      <a:gd name="T45" fmla="*/ 203 h 383"/>
                      <a:gd name="T46" fmla="*/ 3 w 717"/>
                      <a:gd name="T47" fmla="*/ 184 h 383"/>
                      <a:gd name="T48" fmla="*/ 9 w 717"/>
                      <a:gd name="T49" fmla="*/ 170 h 383"/>
                      <a:gd name="T50" fmla="*/ 13 w 717"/>
                      <a:gd name="T51" fmla="*/ 157 h 383"/>
                      <a:gd name="T52" fmla="*/ 22 w 717"/>
                      <a:gd name="T53" fmla="*/ 162 h 383"/>
                      <a:gd name="T54" fmla="*/ 30 w 717"/>
                      <a:gd name="T55" fmla="*/ 167 h 383"/>
                      <a:gd name="T56" fmla="*/ 45 w 717"/>
                      <a:gd name="T57" fmla="*/ 174 h 383"/>
                      <a:gd name="T58" fmla="*/ 57 w 717"/>
                      <a:gd name="T59" fmla="*/ 175 h 383"/>
                      <a:gd name="T60" fmla="*/ 70 w 717"/>
                      <a:gd name="T61" fmla="*/ 174 h 383"/>
                      <a:gd name="T62" fmla="*/ 90 w 717"/>
                      <a:gd name="T63" fmla="*/ 163 h 383"/>
                      <a:gd name="T64" fmla="*/ 111 w 717"/>
                      <a:gd name="T65" fmla="*/ 147 h 383"/>
                      <a:gd name="T66" fmla="*/ 118 w 717"/>
                      <a:gd name="T67" fmla="*/ 167 h 383"/>
                      <a:gd name="T68" fmla="*/ 140 w 717"/>
                      <a:gd name="T69" fmla="*/ 211 h 383"/>
                      <a:gd name="T70" fmla="*/ 145 w 717"/>
                      <a:gd name="T71" fmla="*/ 235 h 383"/>
                      <a:gd name="T72" fmla="*/ 157 w 717"/>
                      <a:gd name="T73" fmla="*/ 194 h 383"/>
                      <a:gd name="T74" fmla="*/ 169 w 717"/>
                      <a:gd name="T75" fmla="*/ 165 h 383"/>
                      <a:gd name="T76" fmla="*/ 184 w 717"/>
                      <a:gd name="T77" fmla="*/ 142 h 383"/>
                      <a:gd name="T78" fmla="*/ 203 w 717"/>
                      <a:gd name="T79" fmla="*/ 115 h 383"/>
                      <a:gd name="T80" fmla="*/ 221 w 717"/>
                      <a:gd name="T81" fmla="*/ 94 h 383"/>
                      <a:gd name="T82" fmla="*/ 260 w 717"/>
                      <a:gd name="T83" fmla="*/ 65 h 383"/>
                      <a:gd name="T84" fmla="*/ 308 w 717"/>
                      <a:gd name="T85" fmla="*/ 41 h 383"/>
                      <a:gd name="T86" fmla="*/ 367 w 717"/>
                      <a:gd name="T87" fmla="*/ 22 h 383"/>
                      <a:gd name="T88" fmla="*/ 471 w 717"/>
                      <a:gd name="T89" fmla="*/ 0 h 383"/>
                      <a:gd name="T90" fmla="*/ 543 w 717"/>
                      <a:gd name="T91" fmla="*/ 0 h 383"/>
                      <a:gd name="T92" fmla="*/ 590 w 717"/>
                      <a:gd name="T93" fmla="*/ 13 h 383"/>
                      <a:gd name="T94" fmla="*/ 628 w 717"/>
                      <a:gd name="T95" fmla="*/ 34 h 383"/>
                      <a:gd name="T96" fmla="*/ 662 w 717"/>
                      <a:gd name="T97" fmla="*/ 57 h 383"/>
                      <a:gd name="T98" fmla="*/ 683 w 717"/>
                      <a:gd name="T99" fmla="*/ 84 h 383"/>
                      <a:gd name="T100" fmla="*/ 704 w 717"/>
                      <a:gd name="T101" fmla="*/ 148 h 383"/>
                      <a:gd name="T102" fmla="*/ 716 w 717"/>
                      <a:gd name="T103" fmla="*/ 201 h 383"/>
                      <a:gd name="T104" fmla="*/ 198 w 717"/>
                      <a:gd name="T105" fmla="*/ 37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7" h="383">
                        <a:moveTo>
                          <a:pt x="198" y="373"/>
                        </a:moveTo>
                        <a:lnTo>
                          <a:pt x="194" y="364"/>
                        </a:lnTo>
                        <a:lnTo>
                          <a:pt x="190" y="347"/>
                        </a:lnTo>
                        <a:lnTo>
                          <a:pt x="188" y="327"/>
                        </a:lnTo>
                        <a:lnTo>
                          <a:pt x="175" y="340"/>
                        </a:lnTo>
                        <a:lnTo>
                          <a:pt x="163" y="350"/>
                        </a:lnTo>
                        <a:lnTo>
                          <a:pt x="137" y="367"/>
                        </a:lnTo>
                        <a:lnTo>
                          <a:pt x="113" y="377"/>
                        </a:lnTo>
                        <a:lnTo>
                          <a:pt x="97" y="382"/>
                        </a:lnTo>
                        <a:lnTo>
                          <a:pt x="83" y="382"/>
                        </a:lnTo>
                        <a:lnTo>
                          <a:pt x="67" y="374"/>
                        </a:lnTo>
                        <a:lnTo>
                          <a:pt x="48" y="360"/>
                        </a:lnTo>
                        <a:lnTo>
                          <a:pt x="36" y="347"/>
                        </a:lnTo>
                        <a:lnTo>
                          <a:pt x="29" y="335"/>
                        </a:lnTo>
                        <a:lnTo>
                          <a:pt x="22" y="322"/>
                        </a:lnTo>
                        <a:lnTo>
                          <a:pt x="17" y="312"/>
                        </a:lnTo>
                        <a:lnTo>
                          <a:pt x="11" y="299"/>
                        </a:lnTo>
                        <a:lnTo>
                          <a:pt x="6" y="282"/>
                        </a:lnTo>
                        <a:lnTo>
                          <a:pt x="3" y="266"/>
                        </a:lnTo>
                        <a:lnTo>
                          <a:pt x="1" y="250"/>
                        </a:lnTo>
                        <a:lnTo>
                          <a:pt x="1" y="234"/>
                        </a:lnTo>
                        <a:lnTo>
                          <a:pt x="0" y="219"/>
                        </a:lnTo>
                        <a:lnTo>
                          <a:pt x="1" y="203"/>
                        </a:lnTo>
                        <a:lnTo>
                          <a:pt x="3" y="184"/>
                        </a:lnTo>
                        <a:lnTo>
                          <a:pt x="9" y="170"/>
                        </a:lnTo>
                        <a:lnTo>
                          <a:pt x="13" y="157"/>
                        </a:lnTo>
                        <a:lnTo>
                          <a:pt x="22" y="162"/>
                        </a:lnTo>
                        <a:lnTo>
                          <a:pt x="30" y="167"/>
                        </a:lnTo>
                        <a:lnTo>
                          <a:pt x="45" y="174"/>
                        </a:lnTo>
                        <a:lnTo>
                          <a:pt x="57" y="175"/>
                        </a:lnTo>
                        <a:lnTo>
                          <a:pt x="70" y="174"/>
                        </a:lnTo>
                        <a:lnTo>
                          <a:pt x="90" y="163"/>
                        </a:lnTo>
                        <a:lnTo>
                          <a:pt x="111" y="147"/>
                        </a:lnTo>
                        <a:lnTo>
                          <a:pt x="118" y="167"/>
                        </a:lnTo>
                        <a:lnTo>
                          <a:pt x="140" y="211"/>
                        </a:lnTo>
                        <a:lnTo>
                          <a:pt x="145" y="235"/>
                        </a:lnTo>
                        <a:lnTo>
                          <a:pt x="157" y="194"/>
                        </a:lnTo>
                        <a:lnTo>
                          <a:pt x="169" y="165"/>
                        </a:lnTo>
                        <a:lnTo>
                          <a:pt x="184" y="142"/>
                        </a:lnTo>
                        <a:lnTo>
                          <a:pt x="203" y="115"/>
                        </a:lnTo>
                        <a:lnTo>
                          <a:pt x="221" y="94"/>
                        </a:lnTo>
                        <a:lnTo>
                          <a:pt x="260" y="65"/>
                        </a:lnTo>
                        <a:lnTo>
                          <a:pt x="308" y="41"/>
                        </a:lnTo>
                        <a:lnTo>
                          <a:pt x="367" y="22"/>
                        </a:lnTo>
                        <a:lnTo>
                          <a:pt x="471" y="0"/>
                        </a:lnTo>
                        <a:lnTo>
                          <a:pt x="543" y="0"/>
                        </a:lnTo>
                        <a:lnTo>
                          <a:pt x="590" y="13"/>
                        </a:lnTo>
                        <a:lnTo>
                          <a:pt x="628" y="34"/>
                        </a:lnTo>
                        <a:lnTo>
                          <a:pt x="662" y="57"/>
                        </a:lnTo>
                        <a:lnTo>
                          <a:pt x="683" y="84"/>
                        </a:lnTo>
                        <a:lnTo>
                          <a:pt x="704" y="148"/>
                        </a:lnTo>
                        <a:lnTo>
                          <a:pt x="716" y="201"/>
                        </a:lnTo>
                        <a:lnTo>
                          <a:pt x="198" y="373"/>
                        </a:lnTo>
                      </a:path>
                    </a:pathLst>
                  </a:custGeom>
                  <a:solidFill>
                    <a:srgbClr val="C0C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6015" name="Group 175"/>
                  <p:cNvGrpSpPr>
                    <a:grpSpLocks/>
                  </p:cNvGrpSpPr>
                  <p:nvPr/>
                </p:nvGrpSpPr>
                <p:grpSpPr bwMode="auto">
                  <a:xfrm>
                    <a:off x="3152" y="2156"/>
                    <a:ext cx="262" cy="436"/>
                    <a:chOff x="3152" y="2156"/>
                    <a:chExt cx="262" cy="436"/>
                  </a:xfrm>
                </p:grpSpPr>
                <p:sp>
                  <p:nvSpPr>
                    <p:cNvPr id="36013" name="Freeform 173"/>
                    <p:cNvSpPr>
                      <a:spLocks/>
                    </p:cNvSpPr>
                    <p:nvPr/>
                  </p:nvSpPr>
                  <p:spPr bwMode="auto">
                    <a:xfrm>
                      <a:off x="3152" y="2156"/>
                      <a:ext cx="237" cy="208"/>
                    </a:xfrm>
                    <a:custGeom>
                      <a:avLst/>
                      <a:gdLst>
                        <a:gd name="T0" fmla="*/ 0 w 237"/>
                        <a:gd name="T1" fmla="*/ 89 h 208"/>
                        <a:gd name="T2" fmla="*/ 1 w 237"/>
                        <a:gd name="T3" fmla="*/ 120 h 208"/>
                        <a:gd name="T4" fmla="*/ 19 w 237"/>
                        <a:gd name="T5" fmla="*/ 148 h 208"/>
                        <a:gd name="T6" fmla="*/ 29 w 237"/>
                        <a:gd name="T7" fmla="*/ 166 h 208"/>
                        <a:gd name="T8" fmla="*/ 32 w 237"/>
                        <a:gd name="T9" fmla="*/ 174 h 208"/>
                        <a:gd name="T10" fmla="*/ 41 w 237"/>
                        <a:gd name="T11" fmla="*/ 183 h 208"/>
                        <a:gd name="T12" fmla="*/ 48 w 237"/>
                        <a:gd name="T13" fmla="*/ 190 h 208"/>
                        <a:gd name="T14" fmla="*/ 63 w 237"/>
                        <a:gd name="T15" fmla="*/ 199 h 208"/>
                        <a:gd name="T16" fmla="*/ 73 w 237"/>
                        <a:gd name="T17" fmla="*/ 203 h 208"/>
                        <a:gd name="T18" fmla="*/ 88 w 237"/>
                        <a:gd name="T19" fmla="*/ 207 h 208"/>
                        <a:gd name="T20" fmla="*/ 125 w 237"/>
                        <a:gd name="T21" fmla="*/ 144 h 208"/>
                        <a:gd name="T22" fmla="*/ 194 w 237"/>
                        <a:gd name="T23" fmla="*/ 172 h 208"/>
                        <a:gd name="T24" fmla="*/ 203 w 237"/>
                        <a:gd name="T25" fmla="*/ 159 h 208"/>
                        <a:gd name="T26" fmla="*/ 212 w 237"/>
                        <a:gd name="T27" fmla="*/ 146 h 208"/>
                        <a:gd name="T28" fmla="*/ 217 w 237"/>
                        <a:gd name="T29" fmla="*/ 130 h 208"/>
                        <a:gd name="T30" fmla="*/ 226 w 237"/>
                        <a:gd name="T31" fmla="*/ 110 h 208"/>
                        <a:gd name="T32" fmla="*/ 236 w 237"/>
                        <a:gd name="T33" fmla="*/ 76 h 208"/>
                        <a:gd name="T34" fmla="*/ 236 w 237"/>
                        <a:gd name="T35" fmla="*/ 29 h 208"/>
                        <a:gd name="T36" fmla="*/ 236 w 237"/>
                        <a:gd name="T37" fmla="*/ 6 h 208"/>
                        <a:gd name="T38" fmla="*/ 190 w 237"/>
                        <a:gd name="T39" fmla="*/ 0 h 208"/>
                        <a:gd name="T40" fmla="*/ 144 w 237"/>
                        <a:gd name="T41" fmla="*/ 5 h 208"/>
                        <a:gd name="T42" fmla="*/ 75 w 237"/>
                        <a:gd name="T43" fmla="*/ 32 h 208"/>
                        <a:gd name="T44" fmla="*/ 29 w 237"/>
                        <a:gd name="T45" fmla="*/ 57 h 208"/>
                        <a:gd name="T46" fmla="*/ 0 w 237"/>
                        <a:gd name="T47" fmla="*/ 8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7" h="208">
                          <a:moveTo>
                            <a:pt x="0" y="89"/>
                          </a:moveTo>
                          <a:lnTo>
                            <a:pt x="1" y="120"/>
                          </a:lnTo>
                          <a:lnTo>
                            <a:pt x="19" y="148"/>
                          </a:lnTo>
                          <a:lnTo>
                            <a:pt x="29" y="166"/>
                          </a:lnTo>
                          <a:lnTo>
                            <a:pt x="32" y="174"/>
                          </a:lnTo>
                          <a:lnTo>
                            <a:pt x="41" y="183"/>
                          </a:lnTo>
                          <a:lnTo>
                            <a:pt x="48" y="190"/>
                          </a:lnTo>
                          <a:lnTo>
                            <a:pt x="63" y="199"/>
                          </a:lnTo>
                          <a:lnTo>
                            <a:pt x="73" y="203"/>
                          </a:lnTo>
                          <a:lnTo>
                            <a:pt x="88" y="207"/>
                          </a:lnTo>
                          <a:lnTo>
                            <a:pt x="125" y="144"/>
                          </a:lnTo>
                          <a:lnTo>
                            <a:pt x="194" y="172"/>
                          </a:lnTo>
                          <a:lnTo>
                            <a:pt x="203" y="159"/>
                          </a:lnTo>
                          <a:lnTo>
                            <a:pt x="212" y="146"/>
                          </a:lnTo>
                          <a:lnTo>
                            <a:pt x="217" y="130"/>
                          </a:lnTo>
                          <a:lnTo>
                            <a:pt x="226" y="110"/>
                          </a:lnTo>
                          <a:lnTo>
                            <a:pt x="236" y="76"/>
                          </a:lnTo>
                          <a:lnTo>
                            <a:pt x="236" y="29"/>
                          </a:lnTo>
                          <a:lnTo>
                            <a:pt x="236" y="6"/>
                          </a:lnTo>
                          <a:lnTo>
                            <a:pt x="190" y="0"/>
                          </a:lnTo>
                          <a:lnTo>
                            <a:pt x="144" y="5"/>
                          </a:lnTo>
                          <a:lnTo>
                            <a:pt x="75" y="32"/>
                          </a:lnTo>
                          <a:lnTo>
                            <a:pt x="29" y="57"/>
                          </a:lnTo>
                          <a:lnTo>
                            <a:pt x="0" y="89"/>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14" name="Freeform 174"/>
                    <p:cNvSpPr>
                      <a:spLocks/>
                    </p:cNvSpPr>
                    <p:nvPr/>
                  </p:nvSpPr>
                  <p:spPr bwMode="auto">
                    <a:xfrm>
                      <a:off x="3250" y="2301"/>
                      <a:ext cx="164" cy="291"/>
                    </a:xfrm>
                    <a:custGeom>
                      <a:avLst/>
                      <a:gdLst>
                        <a:gd name="T0" fmla="*/ 27 w 164"/>
                        <a:gd name="T1" fmla="*/ 0 h 291"/>
                        <a:gd name="T2" fmla="*/ 0 w 164"/>
                        <a:gd name="T3" fmla="*/ 45 h 291"/>
                        <a:gd name="T4" fmla="*/ 22 w 164"/>
                        <a:gd name="T5" fmla="*/ 66 h 291"/>
                        <a:gd name="T6" fmla="*/ 6 w 164"/>
                        <a:gd name="T7" fmla="*/ 110 h 291"/>
                        <a:gd name="T8" fmla="*/ 5 w 164"/>
                        <a:gd name="T9" fmla="*/ 165 h 291"/>
                        <a:gd name="T10" fmla="*/ 8 w 164"/>
                        <a:gd name="T11" fmla="*/ 200 h 291"/>
                        <a:gd name="T12" fmla="*/ 23 w 164"/>
                        <a:gd name="T13" fmla="*/ 228 h 291"/>
                        <a:gd name="T14" fmla="*/ 47 w 164"/>
                        <a:gd name="T15" fmla="*/ 262 h 291"/>
                        <a:gd name="T16" fmla="*/ 120 w 164"/>
                        <a:gd name="T17" fmla="*/ 290 h 291"/>
                        <a:gd name="T18" fmla="*/ 163 w 164"/>
                        <a:gd name="T19" fmla="*/ 213 h 291"/>
                        <a:gd name="T20" fmla="*/ 161 w 164"/>
                        <a:gd name="T21" fmla="*/ 157 h 291"/>
                        <a:gd name="T22" fmla="*/ 137 w 164"/>
                        <a:gd name="T23" fmla="*/ 110 h 291"/>
                        <a:gd name="T24" fmla="*/ 109 w 164"/>
                        <a:gd name="T25" fmla="*/ 74 h 291"/>
                        <a:gd name="T26" fmla="*/ 75 w 164"/>
                        <a:gd name="T27" fmla="*/ 47 h 291"/>
                        <a:gd name="T28" fmla="*/ 88 w 164"/>
                        <a:gd name="T29" fmla="*/ 24 h 291"/>
                        <a:gd name="T30" fmla="*/ 27 w 164"/>
                        <a:gd name="T3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4" h="291">
                          <a:moveTo>
                            <a:pt x="27" y="0"/>
                          </a:moveTo>
                          <a:lnTo>
                            <a:pt x="0" y="45"/>
                          </a:lnTo>
                          <a:lnTo>
                            <a:pt x="22" y="66"/>
                          </a:lnTo>
                          <a:lnTo>
                            <a:pt x="6" y="110"/>
                          </a:lnTo>
                          <a:lnTo>
                            <a:pt x="5" y="165"/>
                          </a:lnTo>
                          <a:lnTo>
                            <a:pt x="8" y="200"/>
                          </a:lnTo>
                          <a:lnTo>
                            <a:pt x="23" y="228"/>
                          </a:lnTo>
                          <a:lnTo>
                            <a:pt x="47" y="262"/>
                          </a:lnTo>
                          <a:lnTo>
                            <a:pt x="120" y="290"/>
                          </a:lnTo>
                          <a:lnTo>
                            <a:pt x="163" y="213"/>
                          </a:lnTo>
                          <a:lnTo>
                            <a:pt x="161" y="157"/>
                          </a:lnTo>
                          <a:lnTo>
                            <a:pt x="137" y="110"/>
                          </a:lnTo>
                          <a:lnTo>
                            <a:pt x="109" y="74"/>
                          </a:lnTo>
                          <a:lnTo>
                            <a:pt x="75" y="47"/>
                          </a:lnTo>
                          <a:lnTo>
                            <a:pt x="88" y="24"/>
                          </a:lnTo>
                          <a:lnTo>
                            <a:pt x="27" y="0"/>
                          </a:lnTo>
                        </a:path>
                      </a:pathLst>
                    </a:custGeom>
                    <a:solidFill>
                      <a:srgbClr val="A00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sp>
              <p:nvSpPr>
                <p:cNvPr id="36017" name="Freeform 177"/>
                <p:cNvSpPr>
                  <a:spLocks/>
                </p:cNvSpPr>
                <p:nvPr/>
              </p:nvSpPr>
              <p:spPr bwMode="auto">
                <a:xfrm>
                  <a:off x="3308" y="2108"/>
                  <a:ext cx="193" cy="183"/>
                </a:xfrm>
                <a:custGeom>
                  <a:avLst/>
                  <a:gdLst>
                    <a:gd name="T0" fmla="*/ 53 w 193"/>
                    <a:gd name="T1" fmla="*/ 15 h 183"/>
                    <a:gd name="T2" fmla="*/ 58 w 193"/>
                    <a:gd name="T3" fmla="*/ 7 h 183"/>
                    <a:gd name="T4" fmla="*/ 67 w 193"/>
                    <a:gd name="T5" fmla="*/ 2 h 183"/>
                    <a:gd name="T6" fmla="*/ 73 w 193"/>
                    <a:gd name="T7" fmla="*/ 0 h 183"/>
                    <a:gd name="T8" fmla="*/ 77 w 193"/>
                    <a:gd name="T9" fmla="*/ 2 h 183"/>
                    <a:gd name="T10" fmla="*/ 82 w 193"/>
                    <a:gd name="T11" fmla="*/ 8 h 183"/>
                    <a:gd name="T12" fmla="*/ 86 w 193"/>
                    <a:gd name="T13" fmla="*/ 20 h 183"/>
                    <a:gd name="T14" fmla="*/ 89 w 193"/>
                    <a:gd name="T15" fmla="*/ 33 h 183"/>
                    <a:gd name="T16" fmla="*/ 90 w 193"/>
                    <a:gd name="T17" fmla="*/ 41 h 183"/>
                    <a:gd name="T18" fmla="*/ 99 w 193"/>
                    <a:gd name="T19" fmla="*/ 59 h 183"/>
                    <a:gd name="T20" fmla="*/ 107 w 193"/>
                    <a:gd name="T21" fmla="*/ 70 h 183"/>
                    <a:gd name="T22" fmla="*/ 111 w 193"/>
                    <a:gd name="T23" fmla="*/ 74 h 183"/>
                    <a:gd name="T24" fmla="*/ 119 w 193"/>
                    <a:gd name="T25" fmla="*/ 80 h 183"/>
                    <a:gd name="T26" fmla="*/ 138 w 193"/>
                    <a:gd name="T27" fmla="*/ 104 h 183"/>
                    <a:gd name="T28" fmla="*/ 149 w 193"/>
                    <a:gd name="T29" fmla="*/ 108 h 183"/>
                    <a:gd name="T30" fmla="*/ 166 w 193"/>
                    <a:gd name="T31" fmla="*/ 114 h 183"/>
                    <a:gd name="T32" fmla="*/ 192 w 193"/>
                    <a:gd name="T33" fmla="*/ 123 h 183"/>
                    <a:gd name="T34" fmla="*/ 127 w 193"/>
                    <a:gd name="T35" fmla="*/ 177 h 183"/>
                    <a:gd name="T36" fmla="*/ 72 w 193"/>
                    <a:gd name="T37" fmla="*/ 155 h 183"/>
                    <a:gd name="T38" fmla="*/ 56 w 193"/>
                    <a:gd name="T39" fmla="*/ 166 h 183"/>
                    <a:gd name="T40" fmla="*/ 30 w 193"/>
                    <a:gd name="T41" fmla="*/ 178 h 183"/>
                    <a:gd name="T42" fmla="*/ 13 w 193"/>
                    <a:gd name="T43" fmla="*/ 182 h 183"/>
                    <a:gd name="T44" fmla="*/ 1 w 193"/>
                    <a:gd name="T45" fmla="*/ 180 h 183"/>
                    <a:gd name="T46" fmla="*/ 0 w 193"/>
                    <a:gd name="T47" fmla="*/ 174 h 183"/>
                    <a:gd name="T48" fmla="*/ 3 w 193"/>
                    <a:gd name="T49" fmla="*/ 164 h 183"/>
                    <a:gd name="T50" fmla="*/ 17 w 193"/>
                    <a:gd name="T51" fmla="*/ 156 h 183"/>
                    <a:gd name="T52" fmla="*/ 38 w 193"/>
                    <a:gd name="T53" fmla="*/ 144 h 183"/>
                    <a:gd name="T54" fmla="*/ 53 w 193"/>
                    <a:gd name="T55" fmla="*/ 135 h 183"/>
                    <a:gd name="T56" fmla="*/ 59 w 193"/>
                    <a:gd name="T57" fmla="*/ 126 h 183"/>
                    <a:gd name="T58" fmla="*/ 66 w 193"/>
                    <a:gd name="T59" fmla="*/ 116 h 183"/>
                    <a:gd name="T60" fmla="*/ 72 w 193"/>
                    <a:gd name="T61" fmla="*/ 108 h 183"/>
                    <a:gd name="T62" fmla="*/ 75 w 193"/>
                    <a:gd name="T63" fmla="*/ 99 h 183"/>
                    <a:gd name="T64" fmla="*/ 72 w 193"/>
                    <a:gd name="T65" fmla="*/ 85 h 183"/>
                    <a:gd name="T66" fmla="*/ 65 w 193"/>
                    <a:gd name="T67" fmla="*/ 70 h 183"/>
                    <a:gd name="T68" fmla="*/ 56 w 193"/>
                    <a:gd name="T69" fmla="*/ 54 h 183"/>
                    <a:gd name="T70" fmla="*/ 53 w 193"/>
                    <a:gd name="T71" fmla="*/ 29 h 183"/>
                    <a:gd name="T72" fmla="*/ 53 w 193"/>
                    <a:gd name="T73" fmla="*/ 1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 h="183">
                      <a:moveTo>
                        <a:pt x="53" y="15"/>
                      </a:moveTo>
                      <a:lnTo>
                        <a:pt x="58" y="7"/>
                      </a:lnTo>
                      <a:lnTo>
                        <a:pt x="67" y="2"/>
                      </a:lnTo>
                      <a:lnTo>
                        <a:pt x="73" y="0"/>
                      </a:lnTo>
                      <a:lnTo>
                        <a:pt x="77" y="2"/>
                      </a:lnTo>
                      <a:lnTo>
                        <a:pt x="82" y="8"/>
                      </a:lnTo>
                      <a:lnTo>
                        <a:pt x="86" y="20"/>
                      </a:lnTo>
                      <a:lnTo>
                        <a:pt x="89" y="33"/>
                      </a:lnTo>
                      <a:lnTo>
                        <a:pt x="90" y="41"/>
                      </a:lnTo>
                      <a:lnTo>
                        <a:pt x="99" y="59"/>
                      </a:lnTo>
                      <a:lnTo>
                        <a:pt x="107" y="70"/>
                      </a:lnTo>
                      <a:lnTo>
                        <a:pt x="111" y="74"/>
                      </a:lnTo>
                      <a:lnTo>
                        <a:pt x="119" y="80"/>
                      </a:lnTo>
                      <a:lnTo>
                        <a:pt x="138" y="104"/>
                      </a:lnTo>
                      <a:lnTo>
                        <a:pt x="149" y="108"/>
                      </a:lnTo>
                      <a:lnTo>
                        <a:pt x="166" y="114"/>
                      </a:lnTo>
                      <a:lnTo>
                        <a:pt x="192" y="123"/>
                      </a:lnTo>
                      <a:lnTo>
                        <a:pt x="127" y="177"/>
                      </a:lnTo>
                      <a:lnTo>
                        <a:pt x="72" y="155"/>
                      </a:lnTo>
                      <a:lnTo>
                        <a:pt x="56" y="166"/>
                      </a:lnTo>
                      <a:lnTo>
                        <a:pt x="30" y="178"/>
                      </a:lnTo>
                      <a:lnTo>
                        <a:pt x="13" y="182"/>
                      </a:lnTo>
                      <a:lnTo>
                        <a:pt x="1" y="180"/>
                      </a:lnTo>
                      <a:lnTo>
                        <a:pt x="0" y="174"/>
                      </a:lnTo>
                      <a:lnTo>
                        <a:pt x="3" y="164"/>
                      </a:lnTo>
                      <a:lnTo>
                        <a:pt x="17" y="156"/>
                      </a:lnTo>
                      <a:lnTo>
                        <a:pt x="38" y="144"/>
                      </a:lnTo>
                      <a:lnTo>
                        <a:pt x="53" y="135"/>
                      </a:lnTo>
                      <a:lnTo>
                        <a:pt x="59" y="126"/>
                      </a:lnTo>
                      <a:lnTo>
                        <a:pt x="66" y="116"/>
                      </a:lnTo>
                      <a:lnTo>
                        <a:pt x="72" y="108"/>
                      </a:lnTo>
                      <a:lnTo>
                        <a:pt x="75" y="99"/>
                      </a:lnTo>
                      <a:lnTo>
                        <a:pt x="72" y="85"/>
                      </a:lnTo>
                      <a:lnTo>
                        <a:pt x="65" y="70"/>
                      </a:lnTo>
                      <a:lnTo>
                        <a:pt x="56" y="54"/>
                      </a:lnTo>
                      <a:lnTo>
                        <a:pt x="53" y="29"/>
                      </a:lnTo>
                      <a:lnTo>
                        <a:pt x="53" y="15"/>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18" name="Freeform 178"/>
                <p:cNvSpPr>
                  <a:spLocks/>
                </p:cNvSpPr>
                <p:nvPr/>
              </p:nvSpPr>
              <p:spPr bwMode="auto">
                <a:xfrm>
                  <a:off x="3131" y="2024"/>
                  <a:ext cx="256" cy="288"/>
                </a:xfrm>
                <a:custGeom>
                  <a:avLst/>
                  <a:gdLst>
                    <a:gd name="T0" fmla="*/ 38 w 256"/>
                    <a:gd name="T1" fmla="*/ 37 h 288"/>
                    <a:gd name="T2" fmla="*/ 24 w 256"/>
                    <a:gd name="T3" fmla="*/ 51 h 288"/>
                    <a:gd name="T4" fmla="*/ 14 w 256"/>
                    <a:gd name="T5" fmla="*/ 63 h 288"/>
                    <a:gd name="T6" fmla="*/ 8 w 256"/>
                    <a:gd name="T7" fmla="*/ 76 h 288"/>
                    <a:gd name="T8" fmla="*/ 1 w 256"/>
                    <a:gd name="T9" fmla="*/ 90 h 288"/>
                    <a:gd name="T10" fmla="*/ 1 w 256"/>
                    <a:gd name="T11" fmla="*/ 107 h 288"/>
                    <a:gd name="T12" fmla="*/ 0 w 256"/>
                    <a:gd name="T13" fmla="*/ 121 h 288"/>
                    <a:gd name="T14" fmla="*/ 4 w 256"/>
                    <a:gd name="T15" fmla="*/ 135 h 288"/>
                    <a:gd name="T16" fmla="*/ 14 w 256"/>
                    <a:gd name="T17" fmla="*/ 153 h 288"/>
                    <a:gd name="T18" fmla="*/ 20 w 256"/>
                    <a:gd name="T19" fmla="*/ 171 h 288"/>
                    <a:gd name="T20" fmla="*/ 19 w 256"/>
                    <a:gd name="T21" fmla="*/ 193 h 288"/>
                    <a:gd name="T22" fmla="*/ 17 w 256"/>
                    <a:gd name="T23" fmla="*/ 213 h 288"/>
                    <a:gd name="T24" fmla="*/ 17 w 256"/>
                    <a:gd name="T25" fmla="*/ 231 h 288"/>
                    <a:gd name="T26" fmla="*/ 21 w 256"/>
                    <a:gd name="T27" fmla="*/ 245 h 288"/>
                    <a:gd name="T28" fmla="*/ 26 w 256"/>
                    <a:gd name="T29" fmla="*/ 259 h 288"/>
                    <a:gd name="T30" fmla="*/ 33 w 256"/>
                    <a:gd name="T31" fmla="*/ 267 h 288"/>
                    <a:gd name="T32" fmla="*/ 42 w 256"/>
                    <a:gd name="T33" fmla="*/ 276 h 288"/>
                    <a:gd name="T34" fmla="*/ 54 w 256"/>
                    <a:gd name="T35" fmla="*/ 282 h 288"/>
                    <a:gd name="T36" fmla="*/ 66 w 256"/>
                    <a:gd name="T37" fmla="*/ 285 h 288"/>
                    <a:gd name="T38" fmla="*/ 91 w 256"/>
                    <a:gd name="T39" fmla="*/ 287 h 288"/>
                    <a:gd name="T40" fmla="*/ 117 w 256"/>
                    <a:gd name="T41" fmla="*/ 284 h 288"/>
                    <a:gd name="T42" fmla="*/ 142 w 256"/>
                    <a:gd name="T43" fmla="*/ 278 h 288"/>
                    <a:gd name="T44" fmla="*/ 165 w 256"/>
                    <a:gd name="T45" fmla="*/ 269 h 288"/>
                    <a:gd name="T46" fmla="*/ 186 w 256"/>
                    <a:gd name="T47" fmla="*/ 259 h 288"/>
                    <a:gd name="T48" fmla="*/ 205 w 256"/>
                    <a:gd name="T49" fmla="*/ 244 h 288"/>
                    <a:gd name="T50" fmla="*/ 222 w 256"/>
                    <a:gd name="T51" fmla="*/ 231 h 288"/>
                    <a:gd name="T52" fmla="*/ 234 w 256"/>
                    <a:gd name="T53" fmla="*/ 216 h 288"/>
                    <a:gd name="T54" fmla="*/ 248 w 256"/>
                    <a:gd name="T55" fmla="*/ 193 h 288"/>
                    <a:gd name="T56" fmla="*/ 254 w 256"/>
                    <a:gd name="T57" fmla="*/ 182 h 288"/>
                    <a:gd name="T58" fmla="*/ 255 w 256"/>
                    <a:gd name="T59" fmla="*/ 168 h 288"/>
                    <a:gd name="T60" fmla="*/ 255 w 256"/>
                    <a:gd name="T61" fmla="*/ 155 h 288"/>
                    <a:gd name="T62" fmla="*/ 252 w 256"/>
                    <a:gd name="T63" fmla="*/ 144 h 288"/>
                    <a:gd name="T64" fmla="*/ 245 w 256"/>
                    <a:gd name="T65" fmla="*/ 131 h 288"/>
                    <a:gd name="T66" fmla="*/ 238 w 256"/>
                    <a:gd name="T67" fmla="*/ 120 h 288"/>
                    <a:gd name="T68" fmla="*/ 227 w 256"/>
                    <a:gd name="T69" fmla="*/ 96 h 288"/>
                    <a:gd name="T70" fmla="*/ 226 w 256"/>
                    <a:gd name="T71" fmla="*/ 84 h 288"/>
                    <a:gd name="T72" fmla="*/ 228 w 256"/>
                    <a:gd name="T73" fmla="*/ 68 h 288"/>
                    <a:gd name="T74" fmla="*/ 224 w 256"/>
                    <a:gd name="T75" fmla="*/ 42 h 288"/>
                    <a:gd name="T76" fmla="*/ 215 w 256"/>
                    <a:gd name="T77" fmla="*/ 21 h 288"/>
                    <a:gd name="T78" fmla="*/ 205 w 256"/>
                    <a:gd name="T79" fmla="*/ 8 h 288"/>
                    <a:gd name="T80" fmla="*/ 192 w 256"/>
                    <a:gd name="T81" fmla="*/ 2 h 288"/>
                    <a:gd name="T82" fmla="*/ 161 w 256"/>
                    <a:gd name="T83" fmla="*/ 0 h 288"/>
                    <a:gd name="T84" fmla="*/ 127 w 256"/>
                    <a:gd name="T85" fmla="*/ 5 h 288"/>
                    <a:gd name="T86" fmla="*/ 74 w 256"/>
                    <a:gd name="T87" fmla="*/ 20 h 288"/>
                    <a:gd name="T88" fmla="*/ 38 w 256"/>
                    <a:gd name="T89" fmla="*/ 3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6" h="288">
                      <a:moveTo>
                        <a:pt x="38" y="37"/>
                      </a:moveTo>
                      <a:lnTo>
                        <a:pt x="24" y="51"/>
                      </a:lnTo>
                      <a:lnTo>
                        <a:pt x="14" y="63"/>
                      </a:lnTo>
                      <a:lnTo>
                        <a:pt x="8" y="76"/>
                      </a:lnTo>
                      <a:lnTo>
                        <a:pt x="1" y="90"/>
                      </a:lnTo>
                      <a:lnTo>
                        <a:pt x="1" y="107"/>
                      </a:lnTo>
                      <a:lnTo>
                        <a:pt x="0" y="121"/>
                      </a:lnTo>
                      <a:lnTo>
                        <a:pt x="4" y="135"/>
                      </a:lnTo>
                      <a:lnTo>
                        <a:pt x="14" y="153"/>
                      </a:lnTo>
                      <a:lnTo>
                        <a:pt x="20" y="171"/>
                      </a:lnTo>
                      <a:lnTo>
                        <a:pt x="19" y="193"/>
                      </a:lnTo>
                      <a:lnTo>
                        <a:pt x="17" y="213"/>
                      </a:lnTo>
                      <a:lnTo>
                        <a:pt x="17" y="231"/>
                      </a:lnTo>
                      <a:lnTo>
                        <a:pt x="21" y="245"/>
                      </a:lnTo>
                      <a:lnTo>
                        <a:pt x="26" y="259"/>
                      </a:lnTo>
                      <a:lnTo>
                        <a:pt x="33" y="267"/>
                      </a:lnTo>
                      <a:lnTo>
                        <a:pt x="42" y="276"/>
                      </a:lnTo>
                      <a:lnTo>
                        <a:pt x="54" y="282"/>
                      </a:lnTo>
                      <a:lnTo>
                        <a:pt x="66" y="285"/>
                      </a:lnTo>
                      <a:lnTo>
                        <a:pt x="91" y="287"/>
                      </a:lnTo>
                      <a:lnTo>
                        <a:pt x="117" y="284"/>
                      </a:lnTo>
                      <a:lnTo>
                        <a:pt x="142" y="278"/>
                      </a:lnTo>
                      <a:lnTo>
                        <a:pt x="165" y="269"/>
                      </a:lnTo>
                      <a:lnTo>
                        <a:pt x="186" y="259"/>
                      </a:lnTo>
                      <a:lnTo>
                        <a:pt x="205" y="244"/>
                      </a:lnTo>
                      <a:lnTo>
                        <a:pt x="222" y="231"/>
                      </a:lnTo>
                      <a:lnTo>
                        <a:pt x="234" y="216"/>
                      </a:lnTo>
                      <a:lnTo>
                        <a:pt x="248" y="193"/>
                      </a:lnTo>
                      <a:lnTo>
                        <a:pt x="254" y="182"/>
                      </a:lnTo>
                      <a:lnTo>
                        <a:pt x="255" y="168"/>
                      </a:lnTo>
                      <a:lnTo>
                        <a:pt x="255" y="155"/>
                      </a:lnTo>
                      <a:lnTo>
                        <a:pt x="252" y="144"/>
                      </a:lnTo>
                      <a:lnTo>
                        <a:pt x="245" y="131"/>
                      </a:lnTo>
                      <a:lnTo>
                        <a:pt x="238" y="120"/>
                      </a:lnTo>
                      <a:lnTo>
                        <a:pt x="227" y="96"/>
                      </a:lnTo>
                      <a:lnTo>
                        <a:pt x="226" y="84"/>
                      </a:lnTo>
                      <a:lnTo>
                        <a:pt x="228" y="68"/>
                      </a:lnTo>
                      <a:lnTo>
                        <a:pt x="224" y="42"/>
                      </a:lnTo>
                      <a:lnTo>
                        <a:pt x="215" y="21"/>
                      </a:lnTo>
                      <a:lnTo>
                        <a:pt x="205" y="8"/>
                      </a:lnTo>
                      <a:lnTo>
                        <a:pt x="192" y="2"/>
                      </a:lnTo>
                      <a:lnTo>
                        <a:pt x="161" y="0"/>
                      </a:lnTo>
                      <a:lnTo>
                        <a:pt x="127" y="5"/>
                      </a:lnTo>
                      <a:lnTo>
                        <a:pt x="74" y="20"/>
                      </a:lnTo>
                      <a:lnTo>
                        <a:pt x="38" y="37"/>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6022" name="Group 182"/>
                <p:cNvGrpSpPr>
                  <a:grpSpLocks/>
                </p:cNvGrpSpPr>
                <p:nvPr/>
              </p:nvGrpSpPr>
              <p:grpSpPr bwMode="auto">
                <a:xfrm>
                  <a:off x="3218" y="2142"/>
                  <a:ext cx="119" cy="111"/>
                  <a:chOff x="3218" y="2142"/>
                  <a:chExt cx="119" cy="111"/>
                </a:xfrm>
              </p:grpSpPr>
              <p:sp>
                <p:nvSpPr>
                  <p:cNvPr id="36019" name="Freeform 179"/>
                  <p:cNvSpPr>
                    <a:spLocks/>
                  </p:cNvSpPr>
                  <p:nvPr/>
                </p:nvSpPr>
                <p:spPr bwMode="auto">
                  <a:xfrm>
                    <a:off x="3218" y="2215"/>
                    <a:ext cx="119" cy="38"/>
                  </a:xfrm>
                  <a:custGeom>
                    <a:avLst/>
                    <a:gdLst>
                      <a:gd name="T0" fmla="*/ 0 w 119"/>
                      <a:gd name="T1" fmla="*/ 37 h 38"/>
                      <a:gd name="T2" fmla="*/ 10 w 119"/>
                      <a:gd name="T3" fmla="*/ 32 h 38"/>
                      <a:gd name="T4" fmla="*/ 26 w 119"/>
                      <a:gd name="T5" fmla="*/ 27 h 38"/>
                      <a:gd name="T6" fmla="*/ 41 w 119"/>
                      <a:gd name="T7" fmla="*/ 22 h 38"/>
                      <a:gd name="T8" fmla="*/ 59 w 119"/>
                      <a:gd name="T9" fmla="*/ 19 h 38"/>
                      <a:gd name="T10" fmla="*/ 80 w 119"/>
                      <a:gd name="T11" fmla="*/ 12 h 38"/>
                      <a:gd name="T12" fmla="*/ 99 w 119"/>
                      <a:gd name="T13" fmla="*/ 5 h 38"/>
                      <a:gd name="T14" fmla="*/ 118 w 119"/>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38">
                        <a:moveTo>
                          <a:pt x="0" y="37"/>
                        </a:moveTo>
                        <a:lnTo>
                          <a:pt x="10" y="32"/>
                        </a:lnTo>
                        <a:lnTo>
                          <a:pt x="26" y="27"/>
                        </a:lnTo>
                        <a:lnTo>
                          <a:pt x="41" y="22"/>
                        </a:lnTo>
                        <a:lnTo>
                          <a:pt x="59" y="19"/>
                        </a:lnTo>
                        <a:lnTo>
                          <a:pt x="80" y="12"/>
                        </a:lnTo>
                        <a:lnTo>
                          <a:pt x="99" y="5"/>
                        </a:lnTo>
                        <a:lnTo>
                          <a:pt x="11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20" name="Freeform 180"/>
                  <p:cNvSpPr>
                    <a:spLocks/>
                  </p:cNvSpPr>
                  <p:nvPr/>
                </p:nvSpPr>
                <p:spPr bwMode="auto">
                  <a:xfrm>
                    <a:off x="3262" y="2240"/>
                    <a:ext cx="27" cy="11"/>
                  </a:xfrm>
                  <a:custGeom>
                    <a:avLst/>
                    <a:gdLst>
                      <a:gd name="T0" fmla="*/ 0 w 27"/>
                      <a:gd name="T1" fmla="*/ 10 h 11"/>
                      <a:gd name="T2" fmla="*/ 18 w 27"/>
                      <a:gd name="T3" fmla="*/ 0 h 11"/>
                      <a:gd name="T4" fmla="*/ 26 w 27"/>
                      <a:gd name="T5" fmla="*/ 1 h 11"/>
                    </a:gdLst>
                    <a:ahLst/>
                    <a:cxnLst>
                      <a:cxn ang="0">
                        <a:pos x="T0" y="T1"/>
                      </a:cxn>
                      <a:cxn ang="0">
                        <a:pos x="T2" y="T3"/>
                      </a:cxn>
                      <a:cxn ang="0">
                        <a:pos x="T4" y="T5"/>
                      </a:cxn>
                    </a:cxnLst>
                    <a:rect l="0" t="0" r="r" b="b"/>
                    <a:pathLst>
                      <a:path w="27" h="11">
                        <a:moveTo>
                          <a:pt x="0" y="10"/>
                        </a:moveTo>
                        <a:lnTo>
                          <a:pt x="18" y="0"/>
                        </a:lnTo>
                        <a:lnTo>
                          <a:pt x="26" y="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21" name="Freeform 181"/>
                  <p:cNvSpPr>
                    <a:spLocks/>
                  </p:cNvSpPr>
                  <p:nvPr/>
                </p:nvSpPr>
                <p:spPr bwMode="auto">
                  <a:xfrm>
                    <a:off x="3243" y="2142"/>
                    <a:ext cx="54" cy="78"/>
                  </a:xfrm>
                  <a:custGeom>
                    <a:avLst/>
                    <a:gdLst>
                      <a:gd name="T0" fmla="*/ 21 w 54"/>
                      <a:gd name="T1" fmla="*/ 0 h 78"/>
                      <a:gd name="T2" fmla="*/ 22 w 54"/>
                      <a:gd name="T3" fmla="*/ 12 h 78"/>
                      <a:gd name="T4" fmla="*/ 28 w 54"/>
                      <a:gd name="T5" fmla="*/ 22 h 78"/>
                      <a:gd name="T6" fmla="*/ 33 w 54"/>
                      <a:gd name="T7" fmla="*/ 28 h 78"/>
                      <a:gd name="T8" fmla="*/ 43 w 54"/>
                      <a:gd name="T9" fmla="*/ 38 h 78"/>
                      <a:gd name="T10" fmla="*/ 48 w 54"/>
                      <a:gd name="T11" fmla="*/ 43 h 78"/>
                      <a:gd name="T12" fmla="*/ 53 w 54"/>
                      <a:gd name="T13" fmla="*/ 51 h 78"/>
                      <a:gd name="T14" fmla="*/ 52 w 54"/>
                      <a:gd name="T15" fmla="*/ 58 h 78"/>
                      <a:gd name="T16" fmla="*/ 47 w 54"/>
                      <a:gd name="T17" fmla="*/ 62 h 78"/>
                      <a:gd name="T18" fmla="*/ 40 w 54"/>
                      <a:gd name="T19" fmla="*/ 66 h 78"/>
                      <a:gd name="T20" fmla="*/ 29 w 54"/>
                      <a:gd name="T21" fmla="*/ 65 h 78"/>
                      <a:gd name="T22" fmla="*/ 17 w 54"/>
                      <a:gd name="T23" fmla="*/ 69 h 78"/>
                      <a:gd name="T24" fmla="*/ 0 w 54"/>
                      <a:gd name="T25"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8">
                        <a:moveTo>
                          <a:pt x="21" y="0"/>
                        </a:moveTo>
                        <a:lnTo>
                          <a:pt x="22" y="12"/>
                        </a:lnTo>
                        <a:lnTo>
                          <a:pt x="28" y="22"/>
                        </a:lnTo>
                        <a:lnTo>
                          <a:pt x="33" y="28"/>
                        </a:lnTo>
                        <a:lnTo>
                          <a:pt x="43" y="38"/>
                        </a:lnTo>
                        <a:lnTo>
                          <a:pt x="48" y="43"/>
                        </a:lnTo>
                        <a:lnTo>
                          <a:pt x="53" y="51"/>
                        </a:lnTo>
                        <a:lnTo>
                          <a:pt x="52" y="58"/>
                        </a:lnTo>
                        <a:lnTo>
                          <a:pt x="47" y="62"/>
                        </a:lnTo>
                        <a:lnTo>
                          <a:pt x="40" y="66"/>
                        </a:lnTo>
                        <a:lnTo>
                          <a:pt x="29" y="65"/>
                        </a:lnTo>
                        <a:lnTo>
                          <a:pt x="17" y="69"/>
                        </a:lnTo>
                        <a:lnTo>
                          <a:pt x="0" y="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025" name="Group 185"/>
                <p:cNvGrpSpPr>
                  <a:grpSpLocks/>
                </p:cNvGrpSpPr>
                <p:nvPr/>
              </p:nvGrpSpPr>
              <p:grpSpPr bwMode="auto">
                <a:xfrm>
                  <a:off x="3175" y="2087"/>
                  <a:ext cx="157" cy="53"/>
                  <a:chOff x="3175" y="2087"/>
                  <a:chExt cx="157" cy="53"/>
                </a:xfrm>
              </p:grpSpPr>
              <p:sp>
                <p:nvSpPr>
                  <p:cNvPr id="36023" name="Freeform 183"/>
                  <p:cNvSpPr>
                    <a:spLocks/>
                  </p:cNvSpPr>
                  <p:nvPr/>
                </p:nvSpPr>
                <p:spPr bwMode="auto">
                  <a:xfrm>
                    <a:off x="3175" y="2114"/>
                    <a:ext cx="61" cy="26"/>
                  </a:xfrm>
                  <a:custGeom>
                    <a:avLst/>
                    <a:gdLst>
                      <a:gd name="T0" fmla="*/ 0 w 61"/>
                      <a:gd name="T1" fmla="*/ 25 h 26"/>
                      <a:gd name="T2" fmla="*/ 7 w 61"/>
                      <a:gd name="T3" fmla="*/ 18 h 26"/>
                      <a:gd name="T4" fmla="*/ 15 w 61"/>
                      <a:gd name="T5" fmla="*/ 13 h 26"/>
                      <a:gd name="T6" fmla="*/ 23 w 61"/>
                      <a:gd name="T7" fmla="*/ 8 h 26"/>
                      <a:gd name="T8" fmla="*/ 31 w 61"/>
                      <a:gd name="T9" fmla="*/ 5 h 26"/>
                      <a:gd name="T10" fmla="*/ 35 w 61"/>
                      <a:gd name="T11" fmla="*/ 2 h 26"/>
                      <a:gd name="T12" fmla="*/ 46 w 61"/>
                      <a:gd name="T13" fmla="*/ 1 h 26"/>
                      <a:gd name="T14" fmla="*/ 60 w 61"/>
                      <a:gd name="T15" fmla="*/ 0 h 26"/>
                      <a:gd name="T16" fmla="*/ 60 w 61"/>
                      <a:gd name="T17" fmla="*/ 3 h 26"/>
                      <a:gd name="T18" fmla="*/ 55 w 61"/>
                      <a:gd name="T19" fmla="*/ 5 h 26"/>
                      <a:gd name="T20" fmla="*/ 48 w 61"/>
                      <a:gd name="T21" fmla="*/ 4 h 26"/>
                      <a:gd name="T22" fmla="*/ 37 w 61"/>
                      <a:gd name="T23" fmla="*/ 8 h 26"/>
                      <a:gd name="T24" fmla="*/ 31 w 61"/>
                      <a:gd name="T25" fmla="*/ 10 h 26"/>
                      <a:gd name="T26" fmla="*/ 24 w 61"/>
                      <a:gd name="T27" fmla="*/ 13 h 26"/>
                      <a:gd name="T28" fmla="*/ 16 w 61"/>
                      <a:gd name="T29" fmla="*/ 18 h 26"/>
                      <a:gd name="T30" fmla="*/ 9 w 61"/>
                      <a:gd name="T31" fmla="*/ 21 h 26"/>
                      <a:gd name="T32" fmla="*/ 0 w 61"/>
                      <a:gd name="T3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26">
                        <a:moveTo>
                          <a:pt x="0" y="25"/>
                        </a:moveTo>
                        <a:lnTo>
                          <a:pt x="7" y="18"/>
                        </a:lnTo>
                        <a:lnTo>
                          <a:pt x="15" y="13"/>
                        </a:lnTo>
                        <a:lnTo>
                          <a:pt x="23" y="8"/>
                        </a:lnTo>
                        <a:lnTo>
                          <a:pt x="31" y="5"/>
                        </a:lnTo>
                        <a:lnTo>
                          <a:pt x="35" y="2"/>
                        </a:lnTo>
                        <a:lnTo>
                          <a:pt x="46" y="1"/>
                        </a:lnTo>
                        <a:lnTo>
                          <a:pt x="60" y="0"/>
                        </a:lnTo>
                        <a:lnTo>
                          <a:pt x="60" y="3"/>
                        </a:lnTo>
                        <a:lnTo>
                          <a:pt x="55" y="5"/>
                        </a:lnTo>
                        <a:lnTo>
                          <a:pt x="48" y="4"/>
                        </a:lnTo>
                        <a:lnTo>
                          <a:pt x="37" y="8"/>
                        </a:lnTo>
                        <a:lnTo>
                          <a:pt x="31" y="10"/>
                        </a:lnTo>
                        <a:lnTo>
                          <a:pt x="24" y="13"/>
                        </a:lnTo>
                        <a:lnTo>
                          <a:pt x="16" y="18"/>
                        </a:lnTo>
                        <a:lnTo>
                          <a:pt x="9" y="21"/>
                        </a:lnTo>
                        <a:lnTo>
                          <a:pt x="0" y="25"/>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24" name="Freeform 184"/>
                  <p:cNvSpPr>
                    <a:spLocks/>
                  </p:cNvSpPr>
                  <p:nvPr/>
                </p:nvSpPr>
                <p:spPr bwMode="auto">
                  <a:xfrm>
                    <a:off x="3268" y="2087"/>
                    <a:ext cx="64" cy="20"/>
                  </a:xfrm>
                  <a:custGeom>
                    <a:avLst/>
                    <a:gdLst>
                      <a:gd name="T0" fmla="*/ 63 w 64"/>
                      <a:gd name="T1" fmla="*/ 1 h 20"/>
                      <a:gd name="T2" fmla="*/ 53 w 64"/>
                      <a:gd name="T3" fmla="*/ 0 h 20"/>
                      <a:gd name="T4" fmla="*/ 43 w 64"/>
                      <a:gd name="T5" fmla="*/ 1 h 20"/>
                      <a:gd name="T6" fmla="*/ 34 w 64"/>
                      <a:gd name="T7" fmla="*/ 2 h 20"/>
                      <a:gd name="T8" fmla="*/ 27 w 64"/>
                      <a:gd name="T9" fmla="*/ 4 h 20"/>
                      <a:gd name="T10" fmla="*/ 21 w 64"/>
                      <a:gd name="T11" fmla="*/ 4 h 20"/>
                      <a:gd name="T12" fmla="*/ 11 w 64"/>
                      <a:gd name="T13" fmla="*/ 10 h 20"/>
                      <a:gd name="T14" fmla="*/ 0 w 64"/>
                      <a:gd name="T15" fmla="*/ 17 h 20"/>
                      <a:gd name="T16" fmla="*/ 1 w 64"/>
                      <a:gd name="T17" fmla="*/ 19 h 20"/>
                      <a:gd name="T18" fmla="*/ 6 w 64"/>
                      <a:gd name="T19" fmla="*/ 18 h 20"/>
                      <a:gd name="T20" fmla="*/ 12 w 64"/>
                      <a:gd name="T21" fmla="*/ 14 h 20"/>
                      <a:gd name="T22" fmla="*/ 23 w 64"/>
                      <a:gd name="T23" fmla="*/ 10 h 20"/>
                      <a:gd name="T24" fmla="*/ 30 w 64"/>
                      <a:gd name="T25" fmla="*/ 7 h 20"/>
                      <a:gd name="T26" fmla="*/ 36 w 64"/>
                      <a:gd name="T27" fmla="*/ 6 h 20"/>
                      <a:gd name="T28" fmla="*/ 45 w 64"/>
                      <a:gd name="T29" fmla="*/ 6 h 20"/>
                      <a:gd name="T30" fmla="*/ 53 w 64"/>
                      <a:gd name="T31" fmla="*/ 4 h 20"/>
                      <a:gd name="T32" fmla="*/ 63 w 64"/>
                      <a:gd name="T33"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0">
                        <a:moveTo>
                          <a:pt x="63" y="1"/>
                        </a:moveTo>
                        <a:lnTo>
                          <a:pt x="53" y="0"/>
                        </a:lnTo>
                        <a:lnTo>
                          <a:pt x="43" y="1"/>
                        </a:lnTo>
                        <a:lnTo>
                          <a:pt x="34" y="2"/>
                        </a:lnTo>
                        <a:lnTo>
                          <a:pt x="27" y="4"/>
                        </a:lnTo>
                        <a:lnTo>
                          <a:pt x="21" y="4"/>
                        </a:lnTo>
                        <a:lnTo>
                          <a:pt x="11" y="10"/>
                        </a:lnTo>
                        <a:lnTo>
                          <a:pt x="0" y="17"/>
                        </a:lnTo>
                        <a:lnTo>
                          <a:pt x="1" y="19"/>
                        </a:lnTo>
                        <a:lnTo>
                          <a:pt x="6" y="18"/>
                        </a:lnTo>
                        <a:lnTo>
                          <a:pt x="12" y="14"/>
                        </a:lnTo>
                        <a:lnTo>
                          <a:pt x="23" y="10"/>
                        </a:lnTo>
                        <a:lnTo>
                          <a:pt x="30" y="7"/>
                        </a:lnTo>
                        <a:lnTo>
                          <a:pt x="36" y="6"/>
                        </a:lnTo>
                        <a:lnTo>
                          <a:pt x="45" y="6"/>
                        </a:lnTo>
                        <a:lnTo>
                          <a:pt x="53" y="4"/>
                        </a:lnTo>
                        <a:lnTo>
                          <a:pt x="63" y="1"/>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sp>
              <p:nvSpPr>
                <p:cNvPr id="36026" name="Freeform 186"/>
                <p:cNvSpPr>
                  <a:spLocks/>
                </p:cNvSpPr>
                <p:nvPr/>
              </p:nvSpPr>
              <p:spPr bwMode="auto">
                <a:xfrm>
                  <a:off x="3117" y="2004"/>
                  <a:ext cx="251" cy="171"/>
                </a:xfrm>
                <a:custGeom>
                  <a:avLst/>
                  <a:gdLst>
                    <a:gd name="T0" fmla="*/ 22 w 251"/>
                    <a:gd name="T1" fmla="*/ 170 h 171"/>
                    <a:gd name="T2" fmla="*/ 33 w 251"/>
                    <a:gd name="T3" fmla="*/ 168 h 171"/>
                    <a:gd name="T4" fmla="*/ 26 w 251"/>
                    <a:gd name="T5" fmla="*/ 151 h 171"/>
                    <a:gd name="T6" fmla="*/ 36 w 251"/>
                    <a:gd name="T7" fmla="*/ 131 h 171"/>
                    <a:gd name="T8" fmla="*/ 33 w 251"/>
                    <a:gd name="T9" fmla="*/ 112 h 171"/>
                    <a:gd name="T10" fmla="*/ 47 w 251"/>
                    <a:gd name="T11" fmla="*/ 95 h 171"/>
                    <a:gd name="T12" fmla="*/ 42 w 251"/>
                    <a:gd name="T13" fmla="*/ 80 h 171"/>
                    <a:gd name="T14" fmla="*/ 57 w 251"/>
                    <a:gd name="T15" fmla="*/ 74 h 171"/>
                    <a:gd name="T16" fmla="*/ 69 w 251"/>
                    <a:gd name="T17" fmla="*/ 61 h 171"/>
                    <a:gd name="T18" fmla="*/ 94 w 251"/>
                    <a:gd name="T19" fmla="*/ 63 h 171"/>
                    <a:gd name="T20" fmla="*/ 98 w 251"/>
                    <a:gd name="T21" fmla="*/ 56 h 171"/>
                    <a:gd name="T22" fmla="*/ 123 w 251"/>
                    <a:gd name="T23" fmla="*/ 54 h 171"/>
                    <a:gd name="T24" fmla="*/ 114 w 251"/>
                    <a:gd name="T25" fmla="*/ 46 h 171"/>
                    <a:gd name="T26" fmla="*/ 148 w 251"/>
                    <a:gd name="T27" fmla="*/ 49 h 171"/>
                    <a:gd name="T28" fmla="*/ 149 w 251"/>
                    <a:gd name="T29" fmla="*/ 39 h 171"/>
                    <a:gd name="T30" fmla="*/ 178 w 251"/>
                    <a:gd name="T31" fmla="*/ 43 h 171"/>
                    <a:gd name="T32" fmla="*/ 192 w 251"/>
                    <a:gd name="T33" fmla="*/ 36 h 171"/>
                    <a:gd name="T34" fmla="*/ 203 w 251"/>
                    <a:gd name="T35" fmla="*/ 48 h 171"/>
                    <a:gd name="T36" fmla="*/ 213 w 251"/>
                    <a:gd name="T37" fmla="*/ 43 h 171"/>
                    <a:gd name="T38" fmla="*/ 222 w 251"/>
                    <a:gd name="T39" fmla="*/ 49 h 171"/>
                    <a:gd name="T40" fmla="*/ 221 w 251"/>
                    <a:gd name="T41" fmla="*/ 68 h 171"/>
                    <a:gd name="T42" fmla="*/ 227 w 251"/>
                    <a:gd name="T43" fmla="*/ 81 h 171"/>
                    <a:gd name="T44" fmla="*/ 237 w 251"/>
                    <a:gd name="T45" fmla="*/ 97 h 171"/>
                    <a:gd name="T46" fmla="*/ 244 w 251"/>
                    <a:gd name="T47" fmla="*/ 95 h 171"/>
                    <a:gd name="T48" fmla="*/ 248 w 251"/>
                    <a:gd name="T49" fmla="*/ 80 h 171"/>
                    <a:gd name="T50" fmla="*/ 250 w 251"/>
                    <a:gd name="T51" fmla="*/ 67 h 171"/>
                    <a:gd name="T52" fmla="*/ 249 w 251"/>
                    <a:gd name="T53" fmla="*/ 50 h 171"/>
                    <a:gd name="T54" fmla="*/ 238 w 251"/>
                    <a:gd name="T55" fmla="*/ 26 h 171"/>
                    <a:gd name="T56" fmla="*/ 221 w 251"/>
                    <a:gd name="T57" fmla="*/ 14 h 171"/>
                    <a:gd name="T58" fmla="*/ 208 w 251"/>
                    <a:gd name="T59" fmla="*/ 7 h 171"/>
                    <a:gd name="T60" fmla="*/ 190 w 251"/>
                    <a:gd name="T61" fmla="*/ 1 h 171"/>
                    <a:gd name="T62" fmla="*/ 165 w 251"/>
                    <a:gd name="T63" fmla="*/ 0 h 171"/>
                    <a:gd name="T64" fmla="*/ 140 w 251"/>
                    <a:gd name="T65" fmla="*/ 3 h 171"/>
                    <a:gd name="T66" fmla="*/ 104 w 251"/>
                    <a:gd name="T67" fmla="*/ 11 h 171"/>
                    <a:gd name="T68" fmla="*/ 74 w 251"/>
                    <a:gd name="T69" fmla="*/ 25 h 171"/>
                    <a:gd name="T70" fmla="*/ 52 w 251"/>
                    <a:gd name="T71" fmla="*/ 33 h 171"/>
                    <a:gd name="T72" fmla="*/ 37 w 251"/>
                    <a:gd name="T73" fmla="*/ 44 h 171"/>
                    <a:gd name="T74" fmla="*/ 20 w 251"/>
                    <a:gd name="T75" fmla="*/ 60 h 171"/>
                    <a:gd name="T76" fmla="*/ 7 w 251"/>
                    <a:gd name="T77" fmla="*/ 82 h 171"/>
                    <a:gd name="T78" fmla="*/ 2 w 251"/>
                    <a:gd name="T79" fmla="*/ 96 h 171"/>
                    <a:gd name="T80" fmla="*/ 0 w 251"/>
                    <a:gd name="T81" fmla="*/ 119 h 171"/>
                    <a:gd name="T82" fmla="*/ 7 w 251"/>
                    <a:gd name="T83" fmla="*/ 144 h 171"/>
                    <a:gd name="T84" fmla="*/ 11 w 251"/>
                    <a:gd name="T85" fmla="*/ 159 h 171"/>
                    <a:gd name="T86" fmla="*/ 22 w 251"/>
                    <a:gd name="T87"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1" h="171">
                      <a:moveTo>
                        <a:pt x="22" y="170"/>
                      </a:moveTo>
                      <a:lnTo>
                        <a:pt x="33" y="168"/>
                      </a:lnTo>
                      <a:lnTo>
                        <a:pt x="26" y="151"/>
                      </a:lnTo>
                      <a:lnTo>
                        <a:pt x="36" y="131"/>
                      </a:lnTo>
                      <a:lnTo>
                        <a:pt x="33" y="112"/>
                      </a:lnTo>
                      <a:lnTo>
                        <a:pt x="47" y="95"/>
                      </a:lnTo>
                      <a:lnTo>
                        <a:pt x="42" y="80"/>
                      </a:lnTo>
                      <a:lnTo>
                        <a:pt x="57" y="74"/>
                      </a:lnTo>
                      <a:lnTo>
                        <a:pt x="69" y="61"/>
                      </a:lnTo>
                      <a:lnTo>
                        <a:pt x="94" y="63"/>
                      </a:lnTo>
                      <a:lnTo>
                        <a:pt x="98" y="56"/>
                      </a:lnTo>
                      <a:lnTo>
                        <a:pt x="123" y="54"/>
                      </a:lnTo>
                      <a:lnTo>
                        <a:pt x="114" y="46"/>
                      </a:lnTo>
                      <a:lnTo>
                        <a:pt x="148" y="49"/>
                      </a:lnTo>
                      <a:lnTo>
                        <a:pt x="149" y="39"/>
                      </a:lnTo>
                      <a:lnTo>
                        <a:pt x="178" y="43"/>
                      </a:lnTo>
                      <a:lnTo>
                        <a:pt x="192" y="36"/>
                      </a:lnTo>
                      <a:lnTo>
                        <a:pt x="203" y="48"/>
                      </a:lnTo>
                      <a:lnTo>
                        <a:pt x="213" y="43"/>
                      </a:lnTo>
                      <a:lnTo>
                        <a:pt x="222" y="49"/>
                      </a:lnTo>
                      <a:lnTo>
                        <a:pt x="221" y="68"/>
                      </a:lnTo>
                      <a:lnTo>
                        <a:pt x="227" y="81"/>
                      </a:lnTo>
                      <a:lnTo>
                        <a:pt x="237" y="97"/>
                      </a:lnTo>
                      <a:lnTo>
                        <a:pt x="244" y="95"/>
                      </a:lnTo>
                      <a:lnTo>
                        <a:pt x="248" y="80"/>
                      </a:lnTo>
                      <a:lnTo>
                        <a:pt x="250" y="67"/>
                      </a:lnTo>
                      <a:lnTo>
                        <a:pt x="249" y="50"/>
                      </a:lnTo>
                      <a:lnTo>
                        <a:pt x="238" y="26"/>
                      </a:lnTo>
                      <a:lnTo>
                        <a:pt x="221" y="14"/>
                      </a:lnTo>
                      <a:lnTo>
                        <a:pt x="208" y="7"/>
                      </a:lnTo>
                      <a:lnTo>
                        <a:pt x="190" y="1"/>
                      </a:lnTo>
                      <a:lnTo>
                        <a:pt x="165" y="0"/>
                      </a:lnTo>
                      <a:lnTo>
                        <a:pt x="140" y="3"/>
                      </a:lnTo>
                      <a:lnTo>
                        <a:pt x="104" y="11"/>
                      </a:lnTo>
                      <a:lnTo>
                        <a:pt x="74" y="25"/>
                      </a:lnTo>
                      <a:lnTo>
                        <a:pt x="52" y="33"/>
                      </a:lnTo>
                      <a:lnTo>
                        <a:pt x="37" y="44"/>
                      </a:lnTo>
                      <a:lnTo>
                        <a:pt x="20" y="60"/>
                      </a:lnTo>
                      <a:lnTo>
                        <a:pt x="7" y="82"/>
                      </a:lnTo>
                      <a:lnTo>
                        <a:pt x="2" y="96"/>
                      </a:lnTo>
                      <a:lnTo>
                        <a:pt x="0" y="119"/>
                      </a:lnTo>
                      <a:lnTo>
                        <a:pt x="7" y="144"/>
                      </a:lnTo>
                      <a:lnTo>
                        <a:pt x="11" y="159"/>
                      </a:lnTo>
                      <a:lnTo>
                        <a:pt x="22" y="170"/>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sp>
            <p:nvSpPr>
              <p:cNvPr id="36028" name="Freeform 188"/>
              <p:cNvSpPr>
                <a:spLocks/>
              </p:cNvSpPr>
              <p:nvPr/>
            </p:nvSpPr>
            <p:spPr bwMode="auto">
              <a:xfrm>
                <a:off x="3386" y="2214"/>
                <a:ext cx="299" cy="191"/>
              </a:xfrm>
              <a:custGeom>
                <a:avLst/>
                <a:gdLst>
                  <a:gd name="T0" fmla="*/ 17 w 299"/>
                  <a:gd name="T1" fmla="*/ 54 h 191"/>
                  <a:gd name="T2" fmla="*/ 56 w 299"/>
                  <a:gd name="T3" fmla="*/ 33 h 191"/>
                  <a:gd name="T4" fmla="*/ 72 w 299"/>
                  <a:gd name="T5" fmla="*/ 16 h 191"/>
                  <a:gd name="T6" fmla="*/ 84 w 299"/>
                  <a:gd name="T7" fmla="*/ 0 h 191"/>
                  <a:gd name="T8" fmla="*/ 126 w 299"/>
                  <a:gd name="T9" fmla="*/ 13 h 191"/>
                  <a:gd name="T10" fmla="*/ 175 w 299"/>
                  <a:gd name="T11" fmla="*/ 28 h 191"/>
                  <a:gd name="T12" fmla="*/ 217 w 299"/>
                  <a:gd name="T13" fmla="*/ 43 h 191"/>
                  <a:gd name="T14" fmla="*/ 233 w 299"/>
                  <a:gd name="T15" fmla="*/ 50 h 191"/>
                  <a:gd name="T16" fmla="*/ 244 w 299"/>
                  <a:gd name="T17" fmla="*/ 57 h 191"/>
                  <a:gd name="T18" fmla="*/ 258 w 299"/>
                  <a:gd name="T19" fmla="*/ 63 h 191"/>
                  <a:gd name="T20" fmla="*/ 271 w 299"/>
                  <a:gd name="T21" fmla="*/ 72 h 191"/>
                  <a:gd name="T22" fmla="*/ 280 w 299"/>
                  <a:gd name="T23" fmla="*/ 81 h 191"/>
                  <a:gd name="T24" fmla="*/ 288 w 299"/>
                  <a:gd name="T25" fmla="*/ 91 h 191"/>
                  <a:gd name="T26" fmla="*/ 297 w 299"/>
                  <a:gd name="T27" fmla="*/ 110 h 191"/>
                  <a:gd name="T28" fmla="*/ 298 w 299"/>
                  <a:gd name="T29" fmla="*/ 122 h 191"/>
                  <a:gd name="T30" fmla="*/ 295 w 299"/>
                  <a:gd name="T31" fmla="*/ 134 h 191"/>
                  <a:gd name="T32" fmla="*/ 281 w 299"/>
                  <a:gd name="T33" fmla="*/ 149 h 191"/>
                  <a:gd name="T34" fmla="*/ 267 w 299"/>
                  <a:gd name="T35" fmla="*/ 161 h 191"/>
                  <a:gd name="T36" fmla="*/ 246 w 299"/>
                  <a:gd name="T37" fmla="*/ 171 h 191"/>
                  <a:gd name="T38" fmla="*/ 231 w 299"/>
                  <a:gd name="T39" fmla="*/ 180 h 191"/>
                  <a:gd name="T40" fmla="*/ 214 w 299"/>
                  <a:gd name="T41" fmla="*/ 184 h 191"/>
                  <a:gd name="T42" fmla="*/ 201 w 299"/>
                  <a:gd name="T43" fmla="*/ 187 h 191"/>
                  <a:gd name="T44" fmla="*/ 187 w 299"/>
                  <a:gd name="T45" fmla="*/ 189 h 191"/>
                  <a:gd name="T46" fmla="*/ 173 w 299"/>
                  <a:gd name="T47" fmla="*/ 190 h 191"/>
                  <a:gd name="T48" fmla="*/ 157 w 299"/>
                  <a:gd name="T49" fmla="*/ 188 h 191"/>
                  <a:gd name="T50" fmla="*/ 146 w 299"/>
                  <a:gd name="T51" fmla="*/ 183 h 191"/>
                  <a:gd name="T52" fmla="*/ 132 w 299"/>
                  <a:gd name="T53" fmla="*/ 176 h 191"/>
                  <a:gd name="T54" fmla="*/ 123 w 299"/>
                  <a:gd name="T55" fmla="*/ 170 h 191"/>
                  <a:gd name="T56" fmla="*/ 100 w 299"/>
                  <a:gd name="T57" fmla="*/ 149 h 191"/>
                  <a:gd name="T58" fmla="*/ 70 w 299"/>
                  <a:gd name="T59" fmla="*/ 121 h 191"/>
                  <a:gd name="T60" fmla="*/ 49 w 299"/>
                  <a:gd name="T61" fmla="*/ 101 h 191"/>
                  <a:gd name="T62" fmla="*/ 17 w 299"/>
                  <a:gd name="T63" fmla="*/ 78 h 191"/>
                  <a:gd name="T64" fmla="*/ 0 w 299"/>
                  <a:gd name="T65" fmla="*/ 63 h 191"/>
                  <a:gd name="T66" fmla="*/ 17 w 299"/>
                  <a:gd name="T67" fmla="*/ 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9" h="191">
                    <a:moveTo>
                      <a:pt x="17" y="54"/>
                    </a:moveTo>
                    <a:lnTo>
                      <a:pt x="56" y="33"/>
                    </a:lnTo>
                    <a:lnTo>
                      <a:pt x="72" y="16"/>
                    </a:lnTo>
                    <a:lnTo>
                      <a:pt x="84" y="0"/>
                    </a:lnTo>
                    <a:lnTo>
                      <a:pt x="126" y="13"/>
                    </a:lnTo>
                    <a:lnTo>
                      <a:pt x="175" y="28"/>
                    </a:lnTo>
                    <a:lnTo>
                      <a:pt x="217" y="43"/>
                    </a:lnTo>
                    <a:lnTo>
                      <a:pt x="233" y="50"/>
                    </a:lnTo>
                    <a:lnTo>
                      <a:pt x="244" y="57"/>
                    </a:lnTo>
                    <a:lnTo>
                      <a:pt x="258" y="63"/>
                    </a:lnTo>
                    <a:lnTo>
                      <a:pt x="271" y="72"/>
                    </a:lnTo>
                    <a:lnTo>
                      <a:pt x="280" y="81"/>
                    </a:lnTo>
                    <a:lnTo>
                      <a:pt x="288" y="91"/>
                    </a:lnTo>
                    <a:lnTo>
                      <a:pt x="297" y="110"/>
                    </a:lnTo>
                    <a:lnTo>
                      <a:pt x="298" y="122"/>
                    </a:lnTo>
                    <a:lnTo>
                      <a:pt x="295" y="134"/>
                    </a:lnTo>
                    <a:lnTo>
                      <a:pt x="281" y="149"/>
                    </a:lnTo>
                    <a:lnTo>
                      <a:pt x="267" y="161"/>
                    </a:lnTo>
                    <a:lnTo>
                      <a:pt x="246" y="171"/>
                    </a:lnTo>
                    <a:lnTo>
                      <a:pt x="231" y="180"/>
                    </a:lnTo>
                    <a:lnTo>
                      <a:pt x="214" y="184"/>
                    </a:lnTo>
                    <a:lnTo>
                      <a:pt x="201" y="187"/>
                    </a:lnTo>
                    <a:lnTo>
                      <a:pt x="187" y="189"/>
                    </a:lnTo>
                    <a:lnTo>
                      <a:pt x="173" y="190"/>
                    </a:lnTo>
                    <a:lnTo>
                      <a:pt x="157" y="188"/>
                    </a:lnTo>
                    <a:lnTo>
                      <a:pt x="146" y="183"/>
                    </a:lnTo>
                    <a:lnTo>
                      <a:pt x="132" y="176"/>
                    </a:lnTo>
                    <a:lnTo>
                      <a:pt x="123" y="170"/>
                    </a:lnTo>
                    <a:lnTo>
                      <a:pt x="100" y="149"/>
                    </a:lnTo>
                    <a:lnTo>
                      <a:pt x="70" y="121"/>
                    </a:lnTo>
                    <a:lnTo>
                      <a:pt x="49" y="101"/>
                    </a:lnTo>
                    <a:lnTo>
                      <a:pt x="17" y="78"/>
                    </a:lnTo>
                    <a:lnTo>
                      <a:pt x="0" y="63"/>
                    </a:lnTo>
                    <a:lnTo>
                      <a:pt x="17" y="54"/>
                    </a:lnTo>
                  </a:path>
                </a:pathLst>
              </a:custGeom>
              <a:solidFill>
                <a:srgbClr val="C0C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29" name="Freeform 189"/>
              <p:cNvSpPr>
                <a:spLocks/>
              </p:cNvSpPr>
              <p:nvPr/>
            </p:nvSpPr>
            <p:spPr bwMode="auto">
              <a:xfrm>
                <a:off x="3383" y="2207"/>
                <a:ext cx="162" cy="121"/>
              </a:xfrm>
              <a:custGeom>
                <a:avLst/>
                <a:gdLst>
                  <a:gd name="T0" fmla="*/ 0 w 162"/>
                  <a:gd name="T1" fmla="*/ 69 h 121"/>
                  <a:gd name="T2" fmla="*/ 11 w 162"/>
                  <a:gd name="T3" fmla="*/ 65 h 121"/>
                  <a:gd name="T4" fmla="*/ 25 w 162"/>
                  <a:gd name="T5" fmla="*/ 58 h 121"/>
                  <a:gd name="T6" fmla="*/ 40 w 162"/>
                  <a:gd name="T7" fmla="*/ 50 h 121"/>
                  <a:gd name="T8" fmla="*/ 49 w 162"/>
                  <a:gd name="T9" fmla="*/ 44 h 121"/>
                  <a:gd name="T10" fmla="*/ 68 w 162"/>
                  <a:gd name="T11" fmla="*/ 32 h 121"/>
                  <a:gd name="T12" fmla="*/ 83 w 162"/>
                  <a:gd name="T13" fmla="*/ 13 h 121"/>
                  <a:gd name="T14" fmla="*/ 90 w 162"/>
                  <a:gd name="T15" fmla="*/ 0 h 121"/>
                  <a:gd name="T16" fmla="*/ 160 w 162"/>
                  <a:gd name="T17" fmla="*/ 25 h 121"/>
                  <a:gd name="T18" fmla="*/ 161 w 162"/>
                  <a:gd name="T19" fmla="*/ 32 h 121"/>
                  <a:gd name="T20" fmla="*/ 159 w 162"/>
                  <a:gd name="T21" fmla="*/ 41 h 121"/>
                  <a:gd name="T22" fmla="*/ 151 w 162"/>
                  <a:gd name="T23" fmla="*/ 52 h 121"/>
                  <a:gd name="T24" fmla="*/ 145 w 162"/>
                  <a:gd name="T25" fmla="*/ 62 h 121"/>
                  <a:gd name="T26" fmla="*/ 135 w 162"/>
                  <a:gd name="T27" fmla="*/ 70 h 121"/>
                  <a:gd name="T28" fmla="*/ 121 w 162"/>
                  <a:gd name="T29" fmla="*/ 81 h 121"/>
                  <a:gd name="T30" fmla="*/ 106 w 162"/>
                  <a:gd name="T31" fmla="*/ 93 h 121"/>
                  <a:gd name="T32" fmla="*/ 85 w 162"/>
                  <a:gd name="T33" fmla="*/ 104 h 121"/>
                  <a:gd name="T34" fmla="*/ 67 w 162"/>
                  <a:gd name="T35" fmla="*/ 113 h 121"/>
                  <a:gd name="T36" fmla="*/ 56 w 162"/>
                  <a:gd name="T37" fmla="*/ 120 h 121"/>
                  <a:gd name="T38" fmla="*/ 0 w 162"/>
                  <a:gd name="T39" fmla="*/ 6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2" h="121">
                    <a:moveTo>
                      <a:pt x="0" y="69"/>
                    </a:moveTo>
                    <a:lnTo>
                      <a:pt x="11" y="65"/>
                    </a:lnTo>
                    <a:lnTo>
                      <a:pt x="25" y="58"/>
                    </a:lnTo>
                    <a:lnTo>
                      <a:pt x="40" y="50"/>
                    </a:lnTo>
                    <a:lnTo>
                      <a:pt x="49" y="44"/>
                    </a:lnTo>
                    <a:lnTo>
                      <a:pt x="68" y="32"/>
                    </a:lnTo>
                    <a:lnTo>
                      <a:pt x="83" y="13"/>
                    </a:lnTo>
                    <a:lnTo>
                      <a:pt x="90" y="0"/>
                    </a:lnTo>
                    <a:lnTo>
                      <a:pt x="160" y="25"/>
                    </a:lnTo>
                    <a:lnTo>
                      <a:pt x="161" y="32"/>
                    </a:lnTo>
                    <a:lnTo>
                      <a:pt x="159" y="41"/>
                    </a:lnTo>
                    <a:lnTo>
                      <a:pt x="151" y="52"/>
                    </a:lnTo>
                    <a:lnTo>
                      <a:pt x="145" y="62"/>
                    </a:lnTo>
                    <a:lnTo>
                      <a:pt x="135" y="70"/>
                    </a:lnTo>
                    <a:lnTo>
                      <a:pt x="121" y="81"/>
                    </a:lnTo>
                    <a:lnTo>
                      <a:pt x="106" y="93"/>
                    </a:lnTo>
                    <a:lnTo>
                      <a:pt x="85" y="104"/>
                    </a:lnTo>
                    <a:lnTo>
                      <a:pt x="67" y="113"/>
                    </a:lnTo>
                    <a:lnTo>
                      <a:pt x="56" y="120"/>
                    </a:lnTo>
                    <a:lnTo>
                      <a:pt x="0" y="69"/>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039" name="Group 199"/>
            <p:cNvGrpSpPr>
              <a:grpSpLocks/>
            </p:cNvGrpSpPr>
            <p:nvPr/>
          </p:nvGrpSpPr>
          <p:grpSpPr bwMode="auto">
            <a:xfrm>
              <a:off x="2894" y="2175"/>
              <a:ext cx="150" cy="197"/>
              <a:chOff x="2894" y="2175"/>
              <a:chExt cx="150" cy="197"/>
            </a:xfrm>
          </p:grpSpPr>
          <p:sp>
            <p:nvSpPr>
              <p:cNvPr id="36031" name="Freeform 191"/>
              <p:cNvSpPr>
                <a:spLocks/>
              </p:cNvSpPr>
              <p:nvPr/>
            </p:nvSpPr>
            <p:spPr bwMode="auto">
              <a:xfrm>
                <a:off x="2906" y="2291"/>
                <a:ext cx="16" cy="20"/>
              </a:xfrm>
              <a:custGeom>
                <a:avLst/>
                <a:gdLst>
                  <a:gd name="T0" fmla="*/ 0 w 16"/>
                  <a:gd name="T1" fmla="*/ 9 h 20"/>
                  <a:gd name="T2" fmla="*/ 2 w 16"/>
                  <a:gd name="T3" fmla="*/ 5 h 20"/>
                  <a:gd name="T4" fmla="*/ 10 w 16"/>
                  <a:gd name="T5" fmla="*/ 0 h 20"/>
                  <a:gd name="T6" fmla="*/ 15 w 16"/>
                  <a:gd name="T7" fmla="*/ 19 h 20"/>
                  <a:gd name="T8" fmla="*/ 12 w 16"/>
                  <a:gd name="T9" fmla="*/ 18 h 20"/>
                  <a:gd name="T10" fmla="*/ 8 w 16"/>
                  <a:gd name="T11" fmla="*/ 16 h 20"/>
                  <a:gd name="T12" fmla="*/ 3 w 16"/>
                  <a:gd name="T13" fmla="*/ 13 h 20"/>
                  <a:gd name="T14" fmla="*/ 0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0" y="9"/>
                    </a:moveTo>
                    <a:lnTo>
                      <a:pt x="2" y="5"/>
                    </a:lnTo>
                    <a:lnTo>
                      <a:pt x="10" y="0"/>
                    </a:lnTo>
                    <a:lnTo>
                      <a:pt x="15" y="19"/>
                    </a:lnTo>
                    <a:lnTo>
                      <a:pt x="12" y="18"/>
                    </a:lnTo>
                    <a:lnTo>
                      <a:pt x="8" y="16"/>
                    </a:lnTo>
                    <a:lnTo>
                      <a:pt x="3" y="13"/>
                    </a:lnTo>
                    <a:lnTo>
                      <a:pt x="0" y="9"/>
                    </a:lnTo>
                  </a:path>
                </a:pathLst>
              </a:custGeom>
              <a:solidFill>
                <a:srgbClr val="E0E0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nvGrpSpPr>
              <p:cNvPr id="36034" name="Group 194"/>
              <p:cNvGrpSpPr>
                <a:grpSpLocks/>
              </p:cNvGrpSpPr>
              <p:nvPr/>
            </p:nvGrpSpPr>
            <p:grpSpPr bwMode="auto">
              <a:xfrm>
                <a:off x="2894" y="2236"/>
                <a:ext cx="137" cy="136"/>
                <a:chOff x="2894" y="2236"/>
                <a:chExt cx="137" cy="136"/>
              </a:xfrm>
            </p:grpSpPr>
            <p:sp>
              <p:nvSpPr>
                <p:cNvPr id="36032" name="Freeform 192"/>
                <p:cNvSpPr>
                  <a:spLocks/>
                </p:cNvSpPr>
                <p:nvPr/>
              </p:nvSpPr>
              <p:spPr bwMode="auto">
                <a:xfrm>
                  <a:off x="2894" y="2293"/>
                  <a:ext cx="137" cy="79"/>
                </a:xfrm>
                <a:custGeom>
                  <a:avLst/>
                  <a:gdLst>
                    <a:gd name="T0" fmla="*/ 12 w 137"/>
                    <a:gd name="T1" fmla="*/ 8 h 79"/>
                    <a:gd name="T2" fmla="*/ 19 w 137"/>
                    <a:gd name="T3" fmla="*/ 13 h 79"/>
                    <a:gd name="T4" fmla="*/ 23 w 137"/>
                    <a:gd name="T5" fmla="*/ 15 h 79"/>
                    <a:gd name="T6" fmla="*/ 30 w 137"/>
                    <a:gd name="T7" fmla="*/ 20 h 79"/>
                    <a:gd name="T8" fmla="*/ 35 w 137"/>
                    <a:gd name="T9" fmla="*/ 23 h 79"/>
                    <a:gd name="T10" fmla="*/ 40 w 137"/>
                    <a:gd name="T11" fmla="*/ 26 h 79"/>
                    <a:gd name="T12" fmla="*/ 49 w 137"/>
                    <a:gd name="T13" fmla="*/ 26 h 79"/>
                    <a:gd name="T14" fmla="*/ 61 w 137"/>
                    <a:gd name="T15" fmla="*/ 27 h 79"/>
                    <a:gd name="T16" fmla="*/ 72 w 137"/>
                    <a:gd name="T17" fmla="*/ 24 h 79"/>
                    <a:gd name="T18" fmla="*/ 82 w 137"/>
                    <a:gd name="T19" fmla="*/ 19 h 79"/>
                    <a:gd name="T20" fmla="*/ 94 w 137"/>
                    <a:gd name="T21" fmla="*/ 12 h 79"/>
                    <a:gd name="T22" fmla="*/ 108 w 137"/>
                    <a:gd name="T23" fmla="*/ 0 h 79"/>
                    <a:gd name="T24" fmla="*/ 112 w 137"/>
                    <a:gd name="T25" fmla="*/ 5 h 79"/>
                    <a:gd name="T26" fmla="*/ 129 w 137"/>
                    <a:gd name="T27" fmla="*/ 35 h 79"/>
                    <a:gd name="T28" fmla="*/ 136 w 137"/>
                    <a:gd name="T29" fmla="*/ 51 h 79"/>
                    <a:gd name="T30" fmla="*/ 119 w 137"/>
                    <a:gd name="T31" fmla="*/ 62 h 79"/>
                    <a:gd name="T32" fmla="*/ 96 w 137"/>
                    <a:gd name="T33" fmla="*/ 70 h 79"/>
                    <a:gd name="T34" fmla="*/ 83 w 137"/>
                    <a:gd name="T35" fmla="*/ 76 h 79"/>
                    <a:gd name="T36" fmla="*/ 58 w 137"/>
                    <a:gd name="T37" fmla="*/ 78 h 79"/>
                    <a:gd name="T38" fmla="*/ 40 w 137"/>
                    <a:gd name="T39" fmla="*/ 78 h 79"/>
                    <a:gd name="T40" fmla="*/ 24 w 137"/>
                    <a:gd name="T41" fmla="*/ 72 h 79"/>
                    <a:gd name="T42" fmla="*/ 10 w 137"/>
                    <a:gd name="T43" fmla="*/ 68 h 79"/>
                    <a:gd name="T44" fmla="*/ 0 w 137"/>
                    <a:gd name="T45" fmla="*/ 61 h 79"/>
                    <a:gd name="T46" fmla="*/ 0 w 137"/>
                    <a:gd name="T47" fmla="*/ 49 h 79"/>
                    <a:gd name="T48" fmla="*/ 3 w 137"/>
                    <a:gd name="T49" fmla="*/ 34 h 79"/>
                    <a:gd name="T50" fmla="*/ 6 w 137"/>
                    <a:gd name="T51" fmla="*/ 24 h 79"/>
                    <a:gd name="T52" fmla="*/ 12 w 137"/>
                    <a:gd name="T53" fmla="*/ 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7" h="79">
                      <a:moveTo>
                        <a:pt x="12" y="8"/>
                      </a:moveTo>
                      <a:lnTo>
                        <a:pt x="19" y="13"/>
                      </a:lnTo>
                      <a:lnTo>
                        <a:pt x="23" y="15"/>
                      </a:lnTo>
                      <a:lnTo>
                        <a:pt x="30" y="20"/>
                      </a:lnTo>
                      <a:lnTo>
                        <a:pt x="35" y="23"/>
                      </a:lnTo>
                      <a:lnTo>
                        <a:pt x="40" y="26"/>
                      </a:lnTo>
                      <a:lnTo>
                        <a:pt x="49" y="26"/>
                      </a:lnTo>
                      <a:lnTo>
                        <a:pt x="61" y="27"/>
                      </a:lnTo>
                      <a:lnTo>
                        <a:pt x="72" y="24"/>
                      </a:lnTo>
                      <a:lnTo>
                        <a:pt x="82" y="19"/>
                      </a:lnTo>
                      <a:lnTo>
                        <a:pt x="94" y="12"/>
                      </a:lnTo>
                      <a:lnTo>
                        <a:pt x="108" y="0"/>
                      </a:lnTo>
                      <a:lnTo>
                        <a:pt x="112" y="5"/>
                      </a:lnTo>
                      <a:lnTo>
                        <a:pt x="129" y="35"/>
                      </a:lnTo>
                      <a:lnTo>
                        <a:pt x="136" y="51"/>
                      </a:lnTo>
                      <a:lnTo>
                        <a:pt x="119" y="62"/>
                      </a:lnTo>
                      <a:lnTo>
                        <a:pt x="96" y="70"/>
                      </a:lnTo>
                      <a:lnTo>
                        <a:pt x="83" y="76"/>
                      </a:lnTo>
                      <a:lnTo>
                        <a:pt x="58" y="78"/>
                      </a:lnTo>
                      <a:lnTo>
                        <a:pt x="40" y="78"/>
                      </a:lnTo>
                      <a:lnTo>
                        <a:pt x="24" y="72"/>
                      </a:lnTo>
                      <a:lnTo>
                        <a:pt x="10" y="68"/>
                      </a:lnTo>
                      <a:lnTo>
                        <a:pt x="0" y="61"/>
                      </a:lnTo>
                      <a:lnTo>
                        <a:pt x="0" y="49"/>
                      </a:lnTo>
                      <a:lnTo>
                        <a:pt x="3" y="34"/>
                      </a:lnTo>
                      <a:lnTo>
                        <a:pt x="6" y="24"/>
                      </a:lnTo>
                      <a:lnTo>
                        <a:pt x="12" y="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33" name="Freeform 193"/>
                <p:cNvSpPr>
                  <a:spLocks/>
                </p:cNvSpPr>
                <p:nvPr/>
              </p:nvSpPr>
              <p:spPr bwMode="auto">
                <a:xfrm>
                  <a:off x="2905" y="2236"/>
                  <a:ext cx="93" cy="86"/>
                </a:xfrm>
                <a:custGeom>
                  <a:avLst/>
                  <a:gdLst>
                    <a:gd name="T0" fmla="*/ 8 w 93"/>
                    <a:gd name="T1" fmla="*/ 0 h 86"/>
                    <a:gd name="T2" fmla="*/ 3 w 93"/>
                    <a:gd name="T3" fmla="*/ 19 h 86"/>
                    <a:gd name="T4" fmla="*/ 0 w 93"/>
                    <a:gd name="T5" fmla="*/ 31 h 86"/>
                    <a:gd name="T6" fmla="*/ 2 w 93"/>
                    <a:gd name="T7" fmla="*/ 39 h 86"/>
                    <a:gd name="T8" fmla="*/ 1 w 93"/>
                    <a:gd name="T9" fmla="*/ 50 h 86"/>
                    <a:gd name="T10" fmla="*/ 3 w 93"/>
                    <a:gd name="T11" fmla="*/ 59 h 86"/>
                    <a:gd name="T12" fmla="*/ 8 w 93"/>
                    <a:gd name="T13" fmla="*/ 64 h 86"/>
                    <a:gd name="T14" fmla="*/ 12 w 93"/>
                    <a:gd name="T15" fmla="*/ 70 h 86"/>
                    <a:gd name="T16" fmla="*/ 16 w 93"/>
                    <a:gd name="T17" fmla="*/ 76 h 86"/>
                    <a:gd name="T18" fmla="*/ 25 w 93"/>
                    <a:gd name="T19" fmla="*/ 82 h 86"/>
                    <a:gd name="T20" fmla="*/ 39 w 93"/>
                    <a:gd name="T21" fmla="*/ 85 h 86"/>
                    <a:gd name="T22" fmla="*/ 48 w 93"/>
                    <a:gd name="T23" fmla="*/ 85 h 86"/>
                    <a:gd name="T24" fmla="*/ 57 w 93"/>
                    <a:gd name="T25" fmla="*/ 83 h 86"/>
                    <a:gd name="T26" fmla="*/ 70 w 93"/>
                    <a:gd name="T27" fmla="*/ 76 h 86"/>
                    <a:gd name="T28" fmla="*/ 75 w 93"/>
                    <a:gd name="T29" fmla="*/ 72 h 86"/>
                    <a:gd name="T30" fmla="*/ 84 w 93"/>
                    <a:gd name="T31" fmla="*/ 65 h 86"/>
                    <a:gd name="T32" fmla="*/ 88 w 93"/>
                    <a:gd name="T33" fmla="*/ 58 h 86"/>
                    <a:gd name="T34" fmla="*/ 92 w 93"/>
                    <a:gd name="T35" fmla="*/ 48 h 86"/>
                    <a:gd name="T36" fmla="*/ 76 w 93"/>
                    <a:gd name="T37" fmla="*/ 15 h 86"/>
                    <a:gd name="T38" fmla="*/ 8 w 93"/>
                    <a:gd name="T3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86">
                      <a:moveTo>
                        <a:pt x="8" y="0"/>
                      </a:moveTo>
                      <a:lnTo>
                        <a:pt x="3" y="19"/>
                      </a:lnTo>
                      <a:lnTo>
                        <a:pt x="0" y="31"/>
                      </a:lnTo>
                      <a:lnTo>
                        <a:pt x="2" y="39"/>
                      </a:lnTo>
                      <a:lnTo>
                        <a:pt x="1" y="50"/>
                      </a:lnTo>
                      <a:lnTo>
                        <a:pt x="3" y="59"/>
                      </a:lnTo>
                      <a:lnTo>
                        <a:pt x="8" y="64"/>
                      </a:lnTo>
                      <a:lnTo>
                        <a:pt x="12" y="70"/>
                      </a:lnTo>
                      <a:lnTo>
                        <a:pt x="16" y="76"/>
                      </a:lnTo>
                      <a:lnTo>
                        <a:pt x="25" y="82"/>
                      </a:lnTo>
                      <a:lnTo>
                        <a:pt x="39" y="85"/>
                      </a:lnTo>
                      <a:lnTo>
                        <a:pt x="48" y="85"/>
                      </a:lnTo>
                      <a:lnTo>
                        <a:pt x="57" y="83"/>
                      </a:lnTo>
                      <a:lnTo>
                        <a:pt x="70" y="76"/>
                      </a:lnTo>
                      <a:lnTo>
                        <a:pt x="75" y="72"/>
                      </a:lnTo>
                      <a:lnTo>
                        <a:pt x="84" y="65"/>
                      </a:lnTo>
                      <a:lnTo>
                        <a:pt x="88" y="58"/>
                      </a:lnTo>
                      <a:lnTo>
                        <a:pt x="92" y="48"/>
                      </a:lnTo>
                      <a:lnTo>
                        <a:pt x="76" y="15"/>
                      </a:lnTo>
                      <a:lnTo>
                        <a:pt x="8" y="0"/>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038" name="Group 198"/>
              <p:cNvGrpSpPr>
                <a:grpSpLocks/>
              </p:cNvGrpSpPr>
              <p:nvPr/>
            </p:nvGrpSpPr>
            <p:grpSpPr bwMode="auto">
              <a:xfrm>
                <a:off x="2915" y="2175"/>
                <a:ext cx="129" cy="135"/>
                <a:chOff x="2915" y="2175"/>
                <a:chExt cx="129" cy="135"/>
              </a:xfrm>
            </p:grpSpPr>
            <p:sp>
              <p:nvSpPr>
                <p:cNvPr id="36035" name="Freeform 195"/>
                <p:cNvSpPr>
                  <a:spLocks/>
                </p:cNvSpPr>
                <p:nvPr/>
              </p:nvSpPr>
              <p:spPr bwMode="auto">
                <a:xfrm>
                  <a:off x="3002" y="2180"/>
                  <a:ext cx="42" cy="45"/>
                </a:xfrm>
                <a:custGeom>
                  <a:avLst/>
                  <a:gdLst>
                    <a:gd name="T0" fmla="*/ 3 w 42"/>
                    <a:gd name="T1" fmla="*/ 4 h 45"/>
                    <a:gd name="T2" fmla="*/ 25 w 42"/>
                    <a:gd name="T3" fmla="*/ 0 h 45"/>
                    <a:gd name="T4" fmla="*/ 38 w 42"/>
                    <a:gd name="T5" fmla="*/ 4 h 45"/>
                    <a:gd name="T6" fmla="*/ 41 w 42"/>
                    <a:gd name="T7" fmla="*/ 9 h 45"/>
                    <a:gd name="T8" fmla="*/ 39 w 42"/>
                    <a:gd name="T9" fmla="*/ 16 h 45"/>
                    <a:gd name="T10" fmla="*/ 36 w 42"/>
                    <a:gd name="T11" fmla="*/ 20 h 45"/>
                    <a:gd name="T12" fmla="*/ 27 w 42"/>
                    <a:gd name="T13" fmla="*/ 29 h 45"/>
                    <a:gd name="T14" fmla="*/ 22 w 42"/>
                    <a:gd name="T15" fmla="*/ 34 h 45"/>
                    <a:gd name="T16" fmla="*/ 17 w 42"/>
                    <a:gd name="T17" fmla="*/ 37 h 45"/>
                    <a:gd name="T18" fmla="*/ 3 w 42"/>
                    <a:gd name="T19" fmla="*/ 44 h 45"/>
                    <a:gd name="T20" fmla="*/ 0 w 42"/>
                    <a:gd name="T21" fmla="*/ 37 h 45"/>
                    <a:gd name="T22" fmla="*/ 3 w 42"/>
                    <a:gd name="T23"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45">
                      <a:moveTo>
                        <a:pt x="3" y="4"/>
                      </a:moveTo>
                      <a:lnTo>
                        <a:pt x="25" y="0"/>
                      </a:lnTo>
                      <a:lnTo>
                        <a:pt x="38" y="4"/>
                      </a:lnTo>
                      <a:lnTo>
                        <a:pt x="41" y="9"/>
                      </a:lnTo>
                      <a:lnTo>
                        <a:pt x="39" y="16"/>
                      </a:lnTo>
                      <a:lnTo>
                        <a:pt x="36" y="20"/>
                      </a:lnTo>
                      <a:lnTo>
                        <a:pt x="27" y="29"/>
                      </a:lnTo>
                      <a:lnTo>
                        <a:pt x="22" y="34"/>
                      </a:lnTo>
                      <a:lnTo>
                        <a:pt x="17" y="37"/>
                      </a:lnTo>
                      <a:lnTo>
                        <a:pt x="3" y="44"/>
                      </a:lnTo>
                      <a:lnTo>
                        <a:pt x="0" y="37"/>
                      </a:lnTo>
                      <a:lnTo>
                        <a:pt x="3" y="4"/>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36" name="Freeform 196"/>
                <p:cNvSpPr>
                  <a:spLocks/>
                </p:cNvSpPr>
                <p:nvPr/>
              </p:nvSpPr>
              <p:spPr bwMode="auto">
                <a:xfrm>
                  <a:off x="2915" y="2186"/>
                  <a:ext cx="119" cy="124"/>
                </a:xfrm>
                <a:custGeom>
                  <a:avLst/>
                  <a:gdLst>
                    <a:gd name="T0" fmla="*/ 85 w 119"/>
                    <a:gd name="T1" fmla="*/ 1 h 124"/>
                    <a:gd name="T2" fmla="*/ 77 w 119"/>
                    <a:gd name="T3" fmla="*/ 0 h 124"/>
                    <a:gd name="T4" fmla="*/ 69 w 119"/>
                    <a:gd name="T5" fmla="*/ 2 h 124"/>
                    <a:gd name="T6" fmla="*/ 47 w 119"/>
                    <a:gd name="T7" fmla="*/ 12 h 124"/>
                    <a:gd name="T8" fmla="*/ 26 w 119"/>
                    <a:gd name="T9" fmla="*/ 22 h 124"/>
                    <a:gd name="T10" fmla="*/ 17 w 119"/>
                    <a:gd name="T11" fmla="*/ 29 h 124"/>
                    <a:gd name="T12" fmla="*/ 6 w 119"/>
                    <a:gd name="T13" fmla="*/ 34 h 124"/>
                    <a:gd name="T14" fmla="*/ 1 w 119"/>
                    <a:gd name="T15" fmla="*/ 43 h 124"/>
                    <a:gd name="T16" fmla="*/ 1 w 119"/>
                    <a:gd name="T17" fmla="*/ 51 h 124"/>
                    <a:gd name="T18" fmla="*/ 5 w 119"/>
                    <a:gd name="T19" fmla="*/ 56 h 124"/>
                    <a:gd name="T20" fmla="*/ 6 w 119"/>
                    <a:gd name="T21" fmla="*/ 62 h 124"/>
                    <a:gd name="T22" fmla="*/ 1 w 119"/>
                    <a:gd name="T23" fmla="*/ 72 h 124"/>
                    <a:gd name="T24" fmla="*/ 0 w 119"/>
                    <a:gd name="T25" fmla="*/ 77 h 124"/>
                    <a:gd name="T26" fmla="*/ 4 w 119"/>
                    <a:gd name="T27" fmla="*/ 84 h 124"/>
                    <a:gd name="T28" fmla="*/ 10 w 119"/>
                    <a:gd name="T29" fmla="*/ 86 h 124"/>
                    <a:gd name="T30" fmla="*/ 15 w 119"/>
                    <a:gd name="T31" fmla="*/ 85 h 124"/>
                    <a:gd name="T32" fmla="*/ 14 w 119"/>
                    <a:gd name="T33" fmla="*/ 91 h 124"/>
                    <a:gd name="T34" fmla="*/ 12 w 119"/>
                    <a:gd name="T35" fmla="*/ 94 h 124"/>
                    <a:gd name="T36" fmla="*/ 12 w 119"/>
                    <a:gd name="T37" fmla="*/ 97 h 124"/>
                    <a:gd name="T38" fmla="*/ 13 w 119"/>
                    <a:gd name="T39" fmla="*/ 101 h 124"/>
                    <a:gd name="T40" fmla="*/ 15 w 119"/>
                    <a:gd name="T41" fmla="*/ 105 h 124"/>
                    <a:gd name="T42" fmla="*/ 18 w 119"/>
                    <a:gd name="T43" fmla="*/ 107 h 124"/>
                    <a:gd name="T44" fmla="*/ 22 w 119"/>
                    <a:gd name="T45" fmla="*/ 109 h 124"/>
                    <a:gd name="T46" fmla="*/ 26 w 119"/>
                    <a:gd name="T47" fmla="*/ 110 h 124"/>
                    <a:gd name="T48" fmla="*/ 32 w 119"/>
                    <a:gd name="T49" fmla="*/ 109 h 124"/>
                    <a:gd name="T50" fmla="*/ 35 w 119"/>
                    <a:gd name="T51" fmla="*/ 114 h 124"/>
                    <a:gd name="T52" fmla="*/ 36 w 119"/>
                    <a:gd name="T53" fmla="*/ 116 h 124"/>
                    <a:gd name="T54" fmla="*/ 40 w 119"/>
                    <a:gd name="T55" fmla="*/ 119 h 124"/>
                    <a:gd name="T56" fmla="*/ 42 w 119"/>
                    <a:gd name="T57" fmla="*/ 121 h 124"/>
                    <a:gd name="T58" fmla="*/ 47 w 119"/>
                    <a:gd name="T59" fmla="*/ 122 h 124"/>
                    <a:gd name="T60" fmla="*/ 50 w 119"/>
                    <a:gd name="T61" fmla="*/ 123 h 124"/>
                    <a:gd name="T62" fmla="*/ 58 w 119"/>
                    <a:gd name="T63" fmla="*/ 121 h 124"/>
                    <a:gd name="T64" fmla="*/ 65 w 119"/>
                    <a:gd name="T65" fmla="*/ 118 h 124"/>
                    <a:gd name="T66" fmla="*/ 76 w 119"/>
                    <a:gd name="T67" fmla="*/ 110 h 124"/>
                    <a:gd name="T68" fmla="*/ 92 w 119"/>
                    <a:gd name="T69" fmla="*/ 99 h 124"/>
                    <a:gd name="T70" fmla="*/ 106 w 119"/>
                    <a:gd name="T71" fmla="*/ 89 h 124"/>
                    <a:gd name="T72" fmla="*/ 110 w 119"/>
                    <a:gd name="T73" fmla="*/ 82 h 124"/>
                    <a:gd name="T74" fmla="*/ 115 w 119"/>
                    <a:gd name="T75" fmla="*/ 74 h 124"/>
                    <a:gd name="T76" fmla="*/ 115 w 119"/>
                    <a:gd name="T77" fmla="*/ 66 h 124"/>
                    <a:gd name="T78" fmla="*/ 115 w 119"/>
                    <a:gd name="T79" fmla="*/ 62 h 124"/>
                    <a:gd name="T80" fmla="*/ 110 w 119"/>
                    <a:gd name="T81" fmla="*/ 60 h 124"/>
                    <a:gd name="T82" fmla="*/ 103 w 119"/>
                    <a:gd name="T83" fmla="*/ 59 h 124"/>
                    <a:gd name="T84" fmla="*/ 114 w 119"/>
                    <a:gd name="T85" fmla="*/ 53 h 124"/>
                    <a:gd name="T86" fmla="*/ 118 w 119"/>
                    <a:gd name="T87" fmla="*/ 48 h 124"/>
                    <a:gd name="T88" fmla="*/ 117 w 119"/>
                    <a:gd name="T89" fmla="*/ 41 h 124"/>
                    <a:gd name="T90" fmla="*/ 111 w 119"/>
                    <a:gd name="T91" fmla="*/ 35 h 124"/>
                    <a:gd name="T92" fmla="*/ 103 w 119"/>
                    <a:gd name="T93" fmla="*/ 35 h 124"/>
                    <a:gd name="T94" fmla="*/ 95 w 119"/>
                    <a:gd name="T95" fmla="*/ 37 h 124"/>
                    <a:gd name="T96" fmla="*/ 105 w 119"/>
                    <a:gd name="T97" fmla="*/ 28 h 124"/>
                    <a:gd name="T98" fmla="*/ 105 w 119"/>
                    <a:gd name="T99" fmla="*/ 23 h 124"/>
                    <a:gd name="T100" fmla="*/ 104 w 119"/>
                    <a:gd name="T101" fmla="*/ 19 h 124"/>
                    <a:gd name="T102" fmla="*/ 99 w 119"/>
                    <a:gd name="T103" fmla="*/ 17 h 124"/>
                    <a:gd name="T104" fmla="*/ 93 w 119"/>
                    <a:gd name="T105" fmla="*/ 14 h 124"/>
                    <a:gd name="T106" fmla="*/ 95 w 119"/>
                    <a:gd name="T107" fmla="*/ 11 h 124"/>
                    <a:gd name="T108" fmla="*/ 92 w 119"/>
                    <a:gd name="T109" fmla="*/ 5 h 124"/>
                    <a:gd name="T110" fmla="*/ 85 w 119"/>
                    <a:gd name="T111" fmla="*/ 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124">
                      <a:moveTo>
                        <a:pt x="85" y="1"/>
                      </a:moveTo>
                      <a:lnTo>
                        <a:pt x="77" y="0"/>
                      </a:lnTo>
                      <a:lnTo>
                        <a:pt x="69" y="2"/>
                      </a:lnTo>
                      <a:lnTo>
                        <a:pt x="47" y="12"/>
                      </a:lnTo>
                      <a:lnTo>
                        <a:pt x="26" y="22"/>
                      </a:lnTo>
                      <a:lnTo>
                        <a:pt x="17" y="29"/>
                      </a:lnTo>
                      <a:lnTo>
                        <a:pt x="6" y="34"/>
                      </a:lnTo>
                      <a:lnTo>
                        <a:pt x="1" y="43"/>
                      </a:lnTo>
                      <a:lnTo>
                        <a:pt x="1" y="51"/>
                      </a:lnTo>
                      <a:lnTo>
                        <a:pt x="5" y="56"/>
                      </a:lnTo>
                      <a:lnTo>
                        <a:pt x="6" y="62"/>
                      </a:lnTo>
                      <a:lnTo>
                        <a:pt x="1" y="72"/>
                      </a:lnTo>
                      <a:lnTo>
                        <a:pt x="0" y="77"/>
                      </a:lnTo>
                      <a:lnTo>
                        <a:pt x="4" y="84"/>
                      </a:lnTo>
                      <a:lnTo>
                        <a:pt x="10" y="86"/>
                      </a:lnTo>
                      <a:lnTo>
                        <a:pt x="15" y="85"/>
                      </a:lnTo>
                      <a:lnTo>
                        <a:pt x="14" y="91"/>
                      </a:lnTo>
                      <a:lnTo>
                        <a:pt x="12" y="94"/>
                      </a:lnTo>
                      <a:lnTo>
                        <a:pt x="12" y="97"/>
                      </a:lnTo>
                      <a:lnTo>
                        <a:pt x="13" y="101"/>
                      </a:lnTo>
                      <a:lnTo>
                        <a:pt x="15" y="105"/>
                      </a:lnTo>
                      <a:lnTo>
                        <a:pt x="18" y="107"/>
                      </a:lnTo>
                      <a:lnTo>
                        <a:pt x="22" y="109"/>
                      </a:lnTo>
                      <a:lnTo>
                        <a:pt x="26" y="110"/>
                      </a:lnTo>
                      <a:lnTo>
                        <a:pt x="32" y="109"/>
                      </a:lnTo>
                      <a:lnTo>
                        <a:pt x="35" y="114"/>
                      </a:lnTo>
                      <a:lnTo>
                        <a:pt x="36" y="116"/>
                      </a:lnTo>
                      <a:lnTo>
                        <a:pt x="40" y="119"/>
                      </a:lnTo>
                      <a:lnTo>
                        <a:pt x="42" y="121"/>
                      </a:lnTo>
                      <a:lnTo>
                        <a:pt x="47" y="122"/>
                      </a:lnTo>
                      <a:lnTo>
                        <a:pt x="50" y="123"/>
                      </a:lnTo>
                      <a:lnTo>
                        <a:pt x="58" y="121"/>
                      </a:lnTo>
                      <a:lnTo>
                        <a:pt x="65" y="118"/>
                      </a:lnTo>
                      <a:lnTo>
                        <a:pt x="76" y="110"/>
                      </a:lnTo>
                      <a:lnTo>
                        <a:pt x="92" y="99"/>
                      </a:lnTo>
                      <a:lnTo>
                        <a:pt x="106" y="89"/>
                      </a:lnTo>
                      <a:lnTo>
                        <a:pt x="110" y="82"/>
                      </a:lnTo>
                      <a:lnTo>
                        <a:pt x="115" y="74"/>
                      </a:lnTo>
                      <a:lnTo>
                        <a:pt x="115" y="66"/>
                      </a:lnTo>
                      <a:lnTo>
                        <a:pt x="115" y="62"/>
                      </a:lnTo>
                      <a:lnTo>
                        <a:pt x="110" y="60"/>
                      </a:lnTo>
                      <a:lnTo>
                        <a:pt x="103" y="59"/>
                      </a:lnTo>
                      <a:lnTo>
                        <a:pt x="114" y="53"/>
                      </a:lnTo>
                      <a:lnTo>
                        <a:pt x="118" y="48"/>
                      </a:lnTo>
                      <a:lnTo>
                        <a:pt x="117" y="41"/>
                      </a:lnTo>
                      <a:lnTo>
                        <a:pt x="111" y="35"/>
                      </a:lnTo>
                      <a:lnTo>
                        <a:pt x="103" y="35"/>
                      </a:lnTo>
                      <a:lnTo>
                        <a:pt x="95" y="37"/>
                      </a:lnTo>
                      <a:lnTo>
                        <a:pt x="105" y="28"/>
                      </a:lnTo>
                      <a:lnTo>
                        <a:pt x="105" y="23"/>
                      </a:lnTo>
                      <a:lnTo>
                        <a:pt x="104" y="19"/>
                      </a:lnTo>
                      <a:lnTo>
                        <a:pt x="99" y="17"/>
                      </a:lnTo>
                      <a:lnTo>
                        <a:pt x="93" y="14"/>
                      </a:lnTo>
                      <a:lnTo>
                        <a:pt x="95" y="11"/>
                      </a:lnTo>
                      <a:lnTo>
                        <a:pt x="92" y="5"/>
                      </a:lnTo>
                      <a:lnTo>
                        <a:pt x="85" y="1"/>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37" name="Freeform 197"/>
                <p:cNvSpPr>
                  <a:spLocks/>
                </p:cNvSpPr>
                <p:nvPr/>
              </p:nvSpPr>
              <p:spPr bwMode="auto">
                <a:xfrm>
                  <a:off x="2996" y="2175"/>
                  <a:ext cx="48" cy="31"/>
                </a:xfrm>
                <a:custGeom>
                  <a:avLst/>
                  <a:gdLst>
                    <a:gd name="T0" fmla="*/ 39 w 48"/>
                    <a:gd name="T1" fmla="*/ 1 h 31"/>
                    <a:gd name="T2" fmla="*/ 34 w 48"/>
                    <a:gd name="T3" fmla="*/ 0 h 31"/>
                    <a:gd name="T4" fmla="*/ 28 w 48"/>
                    <a:gd name="T5" fmla="*/ 1 h 31"/>
                    <a:gd name="T6" fmla="*/ 21 w 48"/>
                    <a:gd name="T7" fmla="*/ 4 h 31"/>
                    <a:gd name="T8" fmla="*/ 17 w 48"/>
                    <a:gd name="T9" fmla="*/ 5 h 31"/>
                    <a:gd name="T10" fmla="*/ 11 w 48"/>
                    <a:gd name="T11" fmla="*/ 8 h 31"/>
                    <a:gd name="T12" fmla="*/ 8 w 48"/>
                    <a:gd name="T13" fmla="*/ 11 h 31"/>
                    <a:gd name="T14" fmla="*/ 4 w 48"/>
                    <a:gd name="T15" fmla="*/ 13 h 31"/>
                    <a:gd name="T16" fmla="*/ 2 w 48"/>
                    <a:gd name="T17" fmla="*/ 15 h 31"/>
                    <a:gd name="T18" fmla="*/ 1 w 48"/>
                    <a:gd name="T19" fmla="*/ 18 h 31"/>
                    <a:gd name="T20" fmla="*/ 0 w 48"/>
                    <a:gd name="T21" fmla="*/ 22 h 31"/>
                    <a:gd name="T22" fmla="*/ 1 w 48"/>
                    <a:gd name="T23" fmla="*/ 24 h 31"/>
                    <a:gd name="T24" fmla="*/ 1 w 48"/>
                    <a:gd name="T25" fmla="*/ 27 h 31"/>
                    <a:gd name="T26" fmla="*/ 4 w 48"/>
                    <a:gd name="T27" fmla="*/ 29 h 31"/>
                    <a:gd name="T28" fmla="*/ 8 w 48"/>
                    <a:gd name="T29" fmla="*/ 29 h 31"/>
                    <a:gd name="T30" fmla="*/ 14 w 48"/>
                    <a:gd name="T31" fmla="*/ 30 h 31"/>
                    <a:gd name="T32" fmla="*/ 20 w 48"/>
                    <a:gd name="T33" fmla="*/ 28 h 31"/>
                    <a:gd name="T34" fmla="*/ 27 w 48"/>
                    <a:gd name="T35" fmla="*/ 28 h 31"/>
                    <a:gd name="T36" fmla="*/ 31 w 48"/>
                    <a:gd name="T37" fmla="*/ 26 h 31"/>
                    <a:gd name="T38" fmla="*/ 37 w 48"/>
                    <a:gd name="T39" fmla="*/ 23 h 31"/>
                    <a:gd name="T40" fmla="*/ 43 w 48"/>
                    <a:gd name="T41" fmla="*/ 21 h 31"/>
                    <a:gd name="T42" fmla="*/ 46 w 48"/>
                    <a:gd name="T43" fmla="*/ 15 h 31"/>
                    <a:gd name="T44" fmla="*/ 47 w 48"/>
                    <a:gd name="T45" fmla="*/ 12 h 31"/>
                    <a:gd name="T46" fmla="*/ 46 w 48"/>
                    <a:gd name="T47" fmla="*/ 8 h 31"/>
                    <a:gd name="T48" fmla="*/ 46 w 48"/>
                    <a:gd name="T49" fmla="*/ 6 h 31"/>
                    <a:gd name="T50" fmla="*/ 45 w 48"/>
                    <a:gd name="T51" fmla="*/ 3 h 31"/>
                    <a:gd name="T52" fmla="*/ 43 w 48"/>
                    <a:gd name="T53" fmla="*/ 1 h 31"/>
                    <a:gd name="T54" fmla="*/ 39 w 48"/>
                    <a:gd name="T5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1">
                      <a:moveTo>
                        <a:pt x="39" y="1"/>
                      </a:moveTo>
                      <a:lnTo>
                        <a:pt x="34" y="0"/>
                      </a:lnTo>
                      <a:lnTo>
                        <a:pt x="28" y="1"/>
                      </a:lnTo>
                      <a:lnTo>
                        <a:pt x="21" y="4"/>
                      </a:lnTo>
                      <a:lnTo>
                        <a:pt x="17" y="5"/>
                      </a:lnTo>
                      <a:lnTo>
                        <a:pt x="11" y="8"/>
                      </a:lnTo>
                      <a:lnTo>
                        <a:pt x="8" y="11"/>
                      </a:lnTo>
                      <a:lnTo>
                        <a:pt x="4" y="13"/>
                      </a:lnTo>
                      <a:lnTo>
                        <a:pt x="2" y="15"/>
                      </a:lnTo>
                      <a:lnTo>
                        <a:pt x="1" y="18"/>
                      </a:lnTo>
                      <a:lnTo>
                        <a:pt x="0" y="22"/>
                      </a:lnTo>
                      <a:lnTo>
                        <a:pt x="1" y="24"/>
                      </a:lnTo>
                      <a:lnTo>
                        <a:pt x="1" y="27"/>
                      </a:lnTo>
                      <a:lnTo>
                        <a:pt x="4" y="29"/>
                      </a:lnTo>
                      <a:lnTo>
                        <a:pt x="8" y="29"/>
                      </a:lnTo>
                      <a:lnTo>
                        <a:pt x="14" y="30"/>
                      </a:lnTo>
                      <a:lnTo>
                        <a:pt x="20" y="28"/>
                      </a:lnTo>
                      <a:lnTo>
                        <a:pt x="27" y="28"/>
                      </a:lnTo>
                      <a:lnTo>
                        <a:pt x="31" y="26"/>
                      </a:lnTo>
                      <a:lnTo>
                        <a:pt x="37" y="23"/>
                      </a:lnTo>
                      <a:lnTo>
                        <a:pt x="43" y="21"/>
                      </a:lnTo>
                      <a:lnTo>
                        <a:pt x="46" y="15"/>
                      </a:lnTo>
                      <a:lnTo>
                        <a:pt x="47" y="12"/>
                      </a:lnTo>
                      <a:lnTo>
                        <a:pt x="46" y="8"/>
                      </a:lnTo>
                      <a:lnTo>
                        <a:pt x="46" y="6"/>
                      </a:lnTo>
                      <a:lnTo>
                        <a:pt x="45" y="3"/>
                      </a:lnTo>
                      <a:lnTo>
                        <a:pt x="43" y="1"/>
                      </a:lnTo>
                      <a:lnTo>
                        <a:pt x="39" y="1"/>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nvGrpSpPr>
            <p:cNvPr id="36052" name="Group 212"/>
            <p:cNvGrpSpPr>
              <a:grpSpLocks/>
            </p:cNvGrpSpPr>
            <p:nvPr/>
          </p:nvGrpSpPr>
          <p:grpSpPr bwMode="auto">
            <a:xfrm>
              <a:off x="3131" y="2079"/>
              <a:ext cx="235" cy="107"/>
              <a:chOff x="3131" y="2079"/>
              <a:chExt cx="235" cy="107"/>
            </a:xfrm>
          </p:grpSpPr>
          <p:grpSp>
            <p:nvGrpSpPr>
              <p:cNvPr id="36045" name="Group 205"/>
              <p:cNvGrpSpPr>
                <a:grpSpLocks/>
              </p:cNvGrpSpPr>
              <p:nvPr/>
            </p:nvGrpSpPr>
            <p:grpSpPr bwMode="auto">
              <a:xfrm>
                <a:off x="3131" y="2079"/>
                <a:ext cx="235" cy="107"/>
                <a:chOff x="3131" y="2079"/>
                <a:chExt cx="235" cy="107"/>
              </a:xfrm>
            </p:grpSpPr>
            <p:sp>
              <p:nvSpPr>
                <p:cNvPr id="36040" name="Freeform 200"/>
                <p:cNvSpPr>
                  <a:spLocks/>
                </p:cNvSpPr>
                <p:nvPr/>
              </p:nvSpPr>
              <p:spPr bwMode="auto">
                <a:xfrm>
                  <a:off x="3167" y="2121"/>
                  <a:ext cx="89" cy="65"/>
                </a:xfrm>
                <a:custGeom>
                  <a:avLst/>
                  <a:gdLst>
                    <a:gd name="T0" fmla="*/ 6 w 89"/>
                    <a:gd name="T1" fmla="*/ 22 h 65"/>
                    <a:gd name="T2" fmla="*/ 21 w 89"/>
                    <a:gd name="T3" fmla="*/ 14 h 65"/>
                    <a:gd name="T4" fmla="*/ 38 w 89"/>
                    <a:gd name="T5" fmla="*/ 8 h 65"/>
                    <a:gd name="T6" fmla="*/ 64 w 89"/>
                    <a:gd name="T7" fmla="*/ 1 h 65"/>
                    <a:gd name="T8" fmla="*/ 73 w 89"/>
                    <a:gd name="T9" fmla="*/ 0 h 65"/>
                    <a:gd name="T10" fmla="*/ 84 w 89"/>
                    <a:gd name="T11" fmla="*/ 0 h 65"/>
                    <a:gd name="T12" fmla="*/ 86 w 89"/>
                    <a:gd name="T13" fmla="*/ 7 h 65"/>
                    <a:gd name="T14" fmla="*/ 88 w 89"/>
                    <a:gd name="T15" fmla="*/ 16 h 65"/>
                    <a:gd name="T16" fmla="*/ 87 w 89"/>
                    <a:gd name="T17" fmla="*/ 25 h 65"/>
                    <a:gd name="T18" fmla="*/ 85 w 89"/>
                    <a:gd name="T19" fmla="*/ 31 h 65"/>
                    <a:gd name="T20" fmla="*/ 85 w 89"/>
                    <a:gd name="T21" fmla="*/ 36 h 65"/>
                    <a:gd name="T22" fmla="*/ 82 w 89"/>
                    <a:gd name="T23" fmla="*/ 41 h 65"/>
                    <a:gd name="T24" fmla="*/ 78 w 89"/>
                    <a:gd name="T25" fmla="*/ 45 h 65"/>
                    <a:gd name="T26" fmla="*/ 71 w 89"/>
                    <a:gd name="T27" fmla="*/ 51 h 65"/>
                    <a:gd name="T28" fmla="*/ 61 w 89"/>
                    <a:gd name="T29" fmla="*/ 55 h 65"/>
                    <a:gd name="T30" fmla="*/ 49 w 89"/>
                    <a:gd name="T31" fmla="*/ 60 h 65"/>
                    <a:gd name="T32" fmla="*/ 40 w 89"/>
                    <a:gd name="T33" fmla="*/ 63 h 65"/>
                    <a:gd name="T34" fmla="*/ 32 w 89"/>
                    <a:gd name="T35" fmla="*/ 63 h 65"/>
                    <a:gd name="T36" fmla="*/ 24 w 89"/>
                    <a:gd name="T37" fmla="*/ 64 h 65"/>
                    <a:gd name="T38" fmla="*/ 17 w 89"/>
                    <a:gd name="T39" fmla="*/ 62 h 65"/>
                    <a:gd name="T40" fmla="*/ 11 w 89"/>
                    <a:gd name="T41" fmla="*/ 59 h 65"/>
                    <a:gd name="T42" fmla="*/ 5 w 89"/>
                    <a:gd name="T43" fmla="*/ 49 h 65"/>
                    <a:gd name="T44" fmla="*/ 3 w 89"/>
                    <a:gd name="T45" fmla="*/ 39 h 65"/>
                    <a:gd name="T46" fmla="*/ 0 w 89"/>
                    <a:gd name="T47" fmla="*/ 31 h 65"/>
                    <a:gd name="T48" fmla="*/ 6 w 89"/>
                    <a:gd name="T49" fmla="*/ 2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65">
                      <a:moveTo>
                        <a:pt x="6" y="22"/>
                      </a:moveTo>
                      <a:lnTo>
                        <a:pt x="21" y="14"/>
                      </a:lnTo>
                      <a:lnTo>
                        <a:pt x="38" y="8"/>
                      </a:lnTo>
                      <a:lnTo>
                        <a:pt x="64" y="1"/>
                      </a:lnTo>
                      <a:lnTo>
                        <a:pt x="73" y="0"/>
                      </a:lnTo>
                      <a:lnTo>
                        <a:pt x="84" y="0"/>
                      </a:lnTo>
                      <a:lnTo>
                        <a:pt x="86" y="7"/>
                      </a:lnTo>
                      <a:lnTo>
                        <a:pt x="88" y="16"/>
                      </a:lnTo>
                      <a:lnTo>
                        <a:pt x="87" y="25"/>
                      </a:lnTo>
                      <a:lnTo>
                        <a:pt x="85" y="31"/>
                      </a:lnTo>
                      <a:lnTo>
                        <a:pt x="85" y="36"/>
                      </a:lnTo>
                      <a:lnTo>
                        <a:pt x="82" y="41"/>
                      </a:lnTo>
                      <a:lnTo>
                        <a:pt x="78" y="45"/>
                      </a:lnTo>
                      <a:lnTo>
                        <a:pt x="71" y="51"/>
                      </a:lnTo>
                      <a:lnTo>
                        <a:pt x="61" y="55"/>
                      </a:lnTo>
                      <a:lnTo>
                        <a:pt x="49" y="60"/>
                      </a:lnTo>
                      <a:lnTo>
                        <a:pt x="40" y="63"/>
                      </a:lnTo>
                      <a:lnTo>
                        <a:pt x="32" y="63"/>
                      </a:lnTo>
                      <a:lnTo>
                        <a:pt x="24" y="64"/>
                      </a:lnTo>
                      <a:lnTo>
                        <a:pt x="17" y="62"/>
                      </a:lnTo>
                      <a:lnTo>
                        <a:pt x="11" y="59"/>
                      </a:lnTo>
                      <a:lnTo>
                        <a:pt x="5" y="49"/>
                      </a:lnTo>
                      <a:lnTo>
                        <a:pt x="3" y="39"/>
                      </a:lnTo>
                      <a:lnTo>
                        <a:pt x="0" y="31"/>
                      </a:lnTo>
                      <a:lnTo>
                        <a:pt x="6" y="22"/>
                      </a:lnTo>
                    </a:path>
                  </a:pathLst>
                </a:custGeom>
                <a:solidFill>
                  <a:srgbClr val="C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41" name="Freeform 201"/>
                <p:cNvSpPr>
                  <a:spLocks/>
                </p:cNvSpPr>
                <p:nvPr/>
              </p:nvSpPr>
              <p:spPr bwMode="auto">
                <a:xfrm>
                  <a:off x="3262" y="2090"/>
                  <a:ext cx="91" cy="63"/>
                </a:xfrm>
                <a:custGeom>
                  <a:avLst/>
                  <a:gdLst>
                    <a:gd name="T0" fmla="*/ 72 w 91"/>
                    <a:gd name="T1" fmla="*/ 0 h 63"/>
                    <a:gd name="T2" fmla="*/ 56 w 91"/>
                    <a:gd name="T3" fmla="*/ 3 h 63"/>
                    <a:gd name="T4" fmla="*/ 42 w 91"/>
                    <a:gd name="T5" fmla="*/ 8 h 63"/>
                    <a:gd name="T6" fmla="*/ 28 w 91"/>
                    <a:gd name="T7" fmla="*/ 11 h 63"/>
                    <a:gd name="T8" fmla="*/ 15 w 91"/>
                    <a:gd name="T9" fmla="*/ 17 h 63"/>
                    <a:gd name="T10" fmla="*/ 7 w 91"/>
                    <a:gd name="T11" fmla="*/ 22 h 63"/>
                    <a:gd name="T12" fmla="*/ 0 w 91"/>
                    <a:gd name="T13" fmla="*/ 27 h 63"/>
                    <a:gd name="T14" fmla="*/ 5 w 91"/>
                    <a:gd name="T15" fmla="*/ 44 h 63"/>
                    <a:gd name="T16" fmla="*/ 9 w 91"/>
                    <a:gd name="T17" fmla="*/ 52 h 63"/>
                    <a:gd name="T18" fmla="*/ 15 w 91"/>
                    <a:gd name="T19" fmla="*/ 58 h 63"/>
                    <a:gd name="T20" fmla="*/ 21 w 91"/>
                    <a:gd name="T21" fmla="*/ 61 h 63"/>
                    <a:gd name="T22" fmla="*/ 26 w 91"/>
                    <a:gd name="T23" fmla="*/ 62 h 63"/>
                    <a:gd name="T24" fmla="*/ 34 w 91"/>
                    <a:gd name="T25" fmla="*/ 62 h 63"/>
                    <a:gd name="T26" fmla="*/ 40 w 91"/>
                    <a:gd name="T27" fmla="*/ 62 h 63"/>
                    <a:gd name="T28" fmla="*/ 48 w 91"/>
                    <a:gd name="T29" fmla="*/ 60 h 63"/>
                    <a:gd name="T30" fmla="*/ 55 w 91"/>
                    <a:gd name="T31" fmla="*/ 58 h 63"/>
                    <a:gd name="T32" fmla="*/ 68 w 91"/>
                    <a:gd name="T33" fmla="*/ 53 h 63"/>
                    <a:gd name="T34" fmla="*/ 75 w 91"/>
                    <a:gd name="T35" fmla="*/ 49 h 63"/>
                    <a:gd name="T36" fmla="*/ 82 w 91"/>
                    <a:gd name="T37" fmla="*/ 45 h 63"/>
                    <a:gd name="T38" fmla="*/ 87 w 91"/>
                    <a:gd name="T39" fmla="*/ 38 h 63"/>
                    <a:gd name="T40" fmla="*/ 89 w 91"/>
                    <a:gd name="T41" fmla="*/ 29 h 63"/>
                    <a:gd name="T42" fmla="*/ 90 w 91"/>
                    <a:gd name="T43" fmla="*/ 22 h 63"/>
                    <a:gd name="T44" fmla="*/ 87 w 91"/>
                    <a:gd name="T45" fmla="*/ 11 h 63"/>
                    <a:gd name="T46" fmla="*/ 84 w 91"/>
                    <a:gd name="T47" fmla="*/ 2 h 63"/>
                    <a:gd name="T48" fmla="*/ 72 w 91"/>
                    <a:gd name="T4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63">
                      <a:moveTo>
                        <a:pt x="72" y="0"/>
                      </a:moveTo>
                      <a:lnTo>
                        <a:pt x="56" y="3"/>
                      </a:lnTo>
                      <a:lnTo>
                        <a:pt x="42" y="8"/>
                      </a:lnTo>
                      <a:lnTo>
                        <a:pt x="28" y="11"/>
                      </a:lnTo>
                      <a:lnTo>
                        <a:pt x="15" y="17"/>
                      </a:lnTo>
                      <a:lnTo>
                        <a:pt x="7" y="22"/>
                      </a:lnTo>
                      <a:lnTo>
                        <a:pt x="0" y="27"/>
                      </a:lnTo>
                      <a:lnTo>
                        <a:pt x="5" y="44"/>
                      </a:lnTo>
                      <a:lnTo>
                        <a:pt x="9" y="52"/>
                      </a:lnTo>
                      <a:lnTo>
                        <a:pt x="15" y="58"/>
                      </a:lnTo>
                      <a:lnTo>
                        <a:pt x="21" y="61"/>
                      </a:lnTo>
                      <a:lnTo>
                        <a:pt x="26" y="62"/>
                      </a:lnTo>
                      <a:lnTo>
                        <a:pt x="34" y="62"/>
                      </a:lnTo>
                      <a:lnTo>
                        <a:pt x="40" y="62"/>
                      </a:lnTo>
                      <a:lnTo>
                        <a:pt x="48" y="60"/>
                      </a:lnTo>
                      <a:lnTo>
                        <a:pt x="55" y="58"/>
                      </a:lnTo>
                      <a:lnTo>
                        <a:pt x="68" y="53"/>
                      </a:lnTo>
                      <a:lnTo>
                        <a:pt x="75" y="49"/>
                      </a:lnTo>
                      <a:lnTo>
                        <a:pt x="82" y="45"/>
                      </a:lnTo>
                      <a:lnTo>
                        <a:pt x="87" y="38"/>
                      </a:lnTo>
                      <a:lnTo>
                        <a:pt x="89" y="29"/>
                      </a:lnTo>
                      <a:lnTo>
                        <a:pt x="90" y="22"/>
                      </a:lnTo>
                      <a:lnTo>
                        <a:pt x="87" y="11"/>
                      </a:lnTo>
                      <a:lnTo>
                        <a:pt x="84" y="2"/>
                      </a:lnTo>
                      <a:lnTo>
                        <a:pt x="72" y="0"/>
                      </a:lnTo>
                    </a:path>
                  </a:pathLst>
                </a:custGeom>
                <a:solidFill>
                  <a:srgbClr val="C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42" name="Freeform 202"/>
                <p:cNvSpPr>
                  <a:spLocks/>
                </p:cNvSpPr>
                <p:nvPr/>
              </p:nvSpPr>
              <p:spPr bwMode="auto">
                <a:xfrm>
                  <a:off x="3251" y="2119"/>
                  <a:ext cx="14" cy="10"/>
                </a:xfrm>
                <a:custGeom>
                  <a:avLst/>
                  <a:gdLst>
                    <a:gd name="T0" fmla="*/ 0 w 14"/>
                    <a:gd name="T1" fmla="*/ 5 h 10"/>
                    <a:gd name="T2" fmla="*/ 1 w 14"/>
                    <a:gd name="T3" fmla="*/ 3 h 10"/>
                    <a:gd name="T4" fmla="*/ 4 w 14"/>
                    <a:gd name="T5" fmla="*/ 1 h 10"/>
                    <a:gd name="T6" fmla="*/ 7 w 14"/>
                    <a:gd name="T7" fmla="*/ 0 h 10"/>
                    <a:gd name="T8" fmla="*/ 11 w 14"/>
                    <a:gd name="T9" fmla="*/ 1 h 10"/>
                    <a:gd name="T10" fmla="*/ 13 w 14"/>
                    <a:gd name="T11" fmla="*/ 6 h 10"/>
                    <a:gd name="T12" fmla="*/ 10 w 14"/>
                    <a:gd name="T13" fmla="*/ 6 h 10"/>
                    <a:gd name="T14" fmla="*/ 8 w 14"/>
                    <a:gd name="T15" fmla="*/ 6 h 10"/>
                    <a:gd name="T16" fmla="*/ 5 w 14"/>
                    <a:gd name="T17" fmla="*/ 8 h 10"/>
                    <a:gd name="T18" fmla="*/ 1 w 14"/>
                    <a:gd name="T19" fmla="*/ 9 h 10"/>
                    <a:gd name="T20" fmla="*/ 0 w 14"/>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5"/>
                      </a:moveTo>
                      <a:lnTo>
                        <a:pt x="1" y="3"/>
                      </a:lnTo>
                      <a:lnTo>
                        <a:pt x="4" y="1"/>
                      </a:lnTo>
                      <a:lnTo>
                        <a:pt x="7" y="0"/>
                      </a:lnTo>
                      <a:lnTo>
                        <a:pt x="11" y="1"/>
                      </a:lnTo>
                      <a:lnTo>
                        <a:pt x="13" y="6"/>
                      </a:lnTo>
                      <a:lnTo>
                        <a:pt x="10" y="6"/>
                      </a:lnTo>
                      <a:lnTo>
                        <a:pt x="8" y="6"/>
                      </a:lnTo>
                      <a:lnTo>
                        <a:pt x="5" y="8"/>
                      </a:lnTo>
                      <a:lnTo>
                        <a:pt x="1" y="9"/>
                      </a:lnTo>
                      <a:lnTo>
                        <a:pt x="0" y="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43" name="Freeform 203"/>
                <p:cNvSpPr>
                  <a:spLocks/>
                </p:cNvSpPr>
                <p:nvPr/>
              </p:nvSpPr>
              <p:spPr bwMode="auto">
                <a:xfrm>
                  <a:off x="3131" y="2150"/>
                  <a:ext cx="39" cy="13"/>
                </a:xfrm>
                <a:custGeom>
                  <a:avLst/>
                  <a:gdLst>
                    <a:gd name="T0" fmla="*/ 35 w 39"/>
                    <a:gd name="T1" fmla="*/ 0 h 13"/>
                    <a:gd name="T2" fmla="*/ 38 w 39"/>
                    <a:gd name="T3" fmla="*/ 8 h 13"/>
                    <a:gd name="T4" fmla="*/ 5 w 39"/>
                    <a:gd name="T5" fmla="*/ 12 h 13"/>
                    <a:gd name="T6" fmla="*/ 0 w 39"/>
                    <a:gd name="T7" fmla="*/ 8 h 13"/>
                    <a:gd name="T8" fmla="*/ 35 w 39"/>
                    <a:gd name="T9" fmla="*/ 0 h 13"/>
                  </a:gdLst>
                  <a:ahLst/>
                  <a:cxnLst>
                    <a:cxn ang="0">
                      <a:pos x="T0" y="T1"/>
                    </a:cxn>
                    <a:cxn ang="0">
                      <a:pos x="T2" y="T3"/>
                    </a:cxn>
                    <a:cxn ang="0">
                      <a:pos x="T4" y="T5"/>
                    </a:cxn>
                    <a:cxn ang="0">
                      <a:pos x="T6" y="T7"/>
                    </a:cxn>
                    <a:cxn ang="0">
                      <a:pos x="T8" y="T9"/>
                    </a:cxn>
                  </a:cxnLst>
                  <a:rect l="0" t="0" r="r" b="b"/>
                  <a:pathLst>
                    <a:path w="39" h="13">
                      <a:moveTo>
                        <a:pt x="35" y="0"/>
                      </a:moveTo>
                      <a:lnTo>
                        <a:pt x="38" y="8"/>
                      </a:lnTo>
                      <a:lnTo>
                        <a:pt x="5" y="12"/>
                      </a:lnTo>
                      <a:lnTo>
                        <a:pt x="0" y="8"/>
                      </a:lnTo>
                      <a:lnTo>
                        <a:pt x="35" y="0"/>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44" name="Freeform 204"/>
                <p:cNvSpPr>
                  <a:spLocks/>
                </p:cNvSpPr>
                <p:nvPr/>
              </p:nvSpPr>
              <p:spPr bwMode="auto">
                <a:xfrm>
                  <a:off x="3346" y="2079"/>
                  <a:ext cx="20" cy="20"/>
                </a:xfrm>
                <a:custGeom>
                  <a:avLst/>
                  <a:gdLst>
                    <a:gd name="T0" fmla="*/ 0 w 20"/>
                    <a:gd name="T1" fmla="*/ 14 h 20"/>
                    <a:gd name="T2" fmla="*/ 2 w 20"/>
                    <a:gd name="T3" fmla="*/ 19 h 20"/>
                    <a:gd name="T4" fmla="*/ 19 w 20"/>
                    <a:gd name="T5" fmla="*/ 6 h 20"/>
                    <a:gd name="T6" fmla="*/ 19 w 20"/>
                    <a:gd name="T7" fmla="*/ 0 h 20"/>
                    <a:gd name="T8" fmla="*/ 0 w 20"/>
                    <a:gd name="T9" fmla="*/ 14 h 20"/>
                  </a:gdLst>
                  <a:ahLst/>
                  <a:cxnLst>
                    <a:cxn ang="0">
                      <a:pos x="T0" y="T1"/>
                    </a:cxn>
                    <a:cxn ang="0">
                      <a:pos x="T2" y="T3"/>
                    </a:cxn>
                    <a:cxn ang="0">
                      <a:pos x="T4" y="T5"/>
                    </a:cxn>
                    <a:cxn ang="0">
                      <a:pos x="T6" y="T7"/>
                    </a:cxn>
                    <a:cxn ang="0">
                      <a:pos x="T8" y="T9"/>
                    </a:cxn>
                  </a:cxnLst>
                  <a:rect l="0" t="0" r="r" b="b"/>
                  <a:pathLst>
                    <a:path w="20" h="20">
                      <a:moveTo>
                        <a:pt x="0" y="14"/>
                      </a:moveTo>
                      <a:lnTo>
                        <a:pt x="2" y="19"/>
                      </a:lnTo>
                      <a:lnTo>
                        <a:pt x="19" y="6"/>
                      </a:lnTo>
                      <a:lnTo>
                        <a:pt x="19" y="0"/>
                      </a:lnTo>
                      <a:lnTo>
                        <a:pt x="0" y="14"/>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048" name="Group 208"/>
              <p:cNvGrpSpPr>
                <a:grpSpLocks/>
              </p:cNvGrpSpPr>
              <p:nvPr/>
            </p:nvGrpSpPr>
            <p:grpSpPr bwMode="auto">
              <a:xfrm>
                <a:off x="3198" y="2143"/>
                <a:ext cx="32" cy="16"/>
                <a:chOff x="3198" y="2143"/>
                <a:chExt cx="32" cy="16"/>
              </a:xfrm>
            </p:grpSpPr>
            <p:sp>
              <p:nvSpPr>
                <p:cNvPr id="36046" name="Oval 206"/>
                <p:cNvSpPr>
                  <a:spLocks noChangeArrowheads="1"/>
                </p:cNvSpPr>
                <p:nvPr/>
              </p:nvSpPr>
              <p:spPr bwMode="auto">
                <a:xfrm rot="20580000">
                  <a:off x="3198" y="2143"/>
                  <a:ext cx="32" cy="16"/>
                </a:xfrm>
                <a:prstGeom prst="ellipse">
                  <a:avLst/>
                </a:prstGeom>
                <a:solidFill>
                  <a:srgbClr val="C0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6047" name="Oval 207"/>
                <p:cNvSpPr>
                  <a:spLocks noChangeArrowheads="1"/>
                </p:cNvSpPr>
                <p:nvPr/>
              </p:nvSpPr>
              <p:spPr bwMode="auto">
                <a:xfrm rot="20580000">
                  <a:off x="3210" y="2145"/>
                  <a:ext cx="12" cy="6"/>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nvGrpSpPr>
              <p:cNvPr id="36051" name="Group 211"/>
              <p:cNvGrpSpPr>
                <a:grpSpLocks/>
              </p:cNvGrpSpPr>
              <p:nvPr/>
            </p:nvGrpSpPr>
            <p:grpSpPr bwMode="auto">
              <a:xfrm>
                <a:off x="3293" y="2114"/>
                <a:ext cx="29" cy="16"/>
                <a:chOff x="3293" y="2114"/>
                <a:chExt cx="29" cy="16"/>
              </a:xfrm>
            </p:grpSpPr>
            <p:sp>
              <p:nvSpPr>
                <p:cNvPr id="36049" name="Oval 209"/>
                <p:cNvSpPr>
                  <a:spLocks noChangeArrowheads="1"/>
                </p:cNvSpPr>
                <p:nvPr/>
              </p:nvSpPr>
              <p:spPr bwMode="auto">
                <a:xfrm rot="20580000">
                  <a:off x="3293" y="2114"/>
                  <a:ext cx="29" cy="16"/>
                </a:xfrm>
                <a:prstGeom prst="ellipse">
                  <a:avLst/>
                </a:prstGeom>
                <a:solidFill>
                  <a:srgbClr val="C0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6050" name="Oval 210"/>
                <p:cNvSpPr>
                  <a:spLocks noChangeArrowheads="1"/>
                </p:cNvSpPr>
                <p:nvPr/>
              </p:nvSpPr>
              <p:spPr bwMode="auto">
                <a:xfrm rot="20580000">
                  <a:off x="3304" y="2116"/>
                  <a:ext cx="12" cy="7"/>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grpSp>
      <p:grpSp>
        <p:nvGrpSpPr>
          <p:cNvPr id="36110" name="Group 270"/>
          <p:cNvGrpSpPr>
            <a:grpSpLocks/>
          </p:cNvGrpSpPr>
          <p:nvPr/>
        </p:nvGrpSpPr>
        <p:grpSpPr bwMode="auto">
          <a:xfrm>
            <a:off x="3790950" y="2647951"/>
            <a:ext cx="952500" cy="2543175"/>
            <a:chOff x="1428" y="1668"/>
            <a:chExt cx="600" cy="1602"/>
          </a:xfrm>
        </p:grpSpPr>
        <p:grpSp>
          <p:nvGrpSpPr>
            <p:cNvPr id="36058" name="Group 218"/>
            <p:cNvGrpSpPr>
              <a:grpSpLocks/>
            </p:cNvGrpSpPr>
            <p:nvPr/>
          </p:nvGrpSpPr>
          <p:grpSpPr bwMode="auto">
            <a:xfrm>
              <a:off x="1759" y="3102"/>
              <a:ext cx="107" cy="140"/>
              <a:chOff x="1759" y="3102"/>
              <a:chExt cx="107" cy="140"/>
            </a:xfrm>
          </p:grpSpPr>
          <p:sp>
            <p:nvSpPr>
              <p:cNvPr id="36054" name="Freeform 214"/>
              <p:cNvSpPr>
                <a:spLocks/>
              </p:cNvSpPr>
              <p:nvPr/>
            </p:nvSpPr>
            <p:spPr bwMode="auto">
              <a:xfrm>
                <a:off x="1759" y="3137"/>
                <a:ext cx="107" cy="105"/>
              </a:xfrm>
              <a:custGeom>
                <a:avLst/>
                <a:gdLst>
                  <a:gd name="T0" fmla="*/ 12 w 107"/>
                  <a:gd name="T1" fmla="*/ 5 h 105"/>
                  <a:gd name="T2" fmla="*/ 7 w 107"/>
                  <a:gd name="T3" fmla="*/ 40 h 105"/>
                  <a:gd name="T4" fmla="*/ 0 w 107"/>
                  <a:gd name="T5" fmla="*/ 59 h 105"/>
                  <a:gd name="T6" fmla="*/ 7 w 107"/>
                  <a:gd name="T7" fmla="*/ 78 h 105"/>
                  <a:gd name="T8" fmla="*/ 7 w 107"/>
                  <a:gd name="T9" fmla="*/ 90 h 105"/>
                  <a:gd name="T10" fmla="*/ 16 w 107"/>
                  <a:gd name="T11" fmla="*/ 99 h 105"/>
                  <a:gd name="T12" fmla="*/ 40 w 107"/>
                  <a:gd name="T13" fmla="*/ 102 h 105"/>
                  <a:gd name="T14" fmla="*/ 59 w 107"/>
                  <a:gd name="T15" fmla="*/ 104 h 105"/>
                  <a:gd name="T16" fmla="*/ 80 w 107"/>
                  <a:gd name="T17" fmla="*/ 100 h 105"/>
                  <a:gd name="T18" fmla="*/ 96 w 107"/>
                  <a:gd name="T19" fmla="*/ 90 h 105"/>
                  <a:gd name="T20" fmla="*/ 98 w 107"/>
                  <a:gd name="T21" fmla="*/ 78 h 105"/>
                  <a:gd name="T22" fmla="*/ 106 w 107"/>
                  <a:gd name="T23" fmla="*/ 60 h 105"/>
                  <a:gd name="T24" fmla="*/ 99 w 107"/>
                  <a:gd name="T25" fmla="*/ 39 h 105"/>
                  <a:gd name="T26" fmla="*/ 92 w 107"/>
                  <a:gd name="T27" fmla="*/ 0 h 105"/>
                  <a:gd name="T28" fmla="*/ 12 w 107"/>
                  <a:gd name="T29" fmla="*/ 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5">
                    <a:moveTo>
                      <a:pt x="12" y="5"/>
                    </a:moveTo>
                    <a:lnTo>
                      <a:pt x="7" y="40"/>
                    </a:lnTo>
                    <a:lnTo>
                      <a:pt x="0" y="59"/>
                    </a:lnTo>
                    <a:lnTo>
                      <a:pt x="7" y="78"/>
                    </a:lnTo>
                    <a:lnTo>
                      <a:pt x="7" y="90"/>
                    </a:lnTo>
                    <a:lnTo>
                      <a:pt x="16" y="99"/>
                    </a:lnTo>
                    <a:lnTo>
                      <a:pt x="40" y="102"/>
                    </a:lnTo>
                    <a:lnTo>
                      <a:pt x="59" y="104"/>
                    </a:lnTo>
                    <a:lnTo>
                      <a:pt x="80" y="100"/>
                    </a:lnTo>
                    <a:lnTo>
                      <a:pt x="96" y="90"/>
                    </a:lnTo>
                    <a:lnTo>
                      <a:pt x="98" y="78"/>
                    </a:lnTo>
                    <a:lnTo>
                      <a:pt x="106" y="60"/>
                    </a:lnTo>
                    <a:lnTo>
                      <a:pt x="99" y="39"/>
                    </a:lnTo>
                    <a:lnTo>
                      <a:pt x="92" y="0"/>
                    </a:lnTo>
                    <a:lnTo>
                      <a:pt x="12" y="5"/>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55" name="Freeform 215"/>
              <p:cNvSpPr>
                <a:spLocks/>
              </p:cNvSpPr>
              <p:nvPr/>
            </p:nvSpPr>
            <p:spPr bwMode="auto">
              <a:xfrm>
                <a:off x="1787" y="3102"/>
                <a:ext cx="77" cy="37"/>
              </a:xfrm>
              <a:custGeom>
                <a:avLst/>
                <a:gdLst>
                  <a:gd name="T0" fmla="*/ 76 w 77"/>
                  <a:gd name="T1" fmla="*/ 0 h 37"/>
                  <a:gd name="T2" fmla="*/ 51 w 77"/>
                  <a:gd name="T3" fmla="*/ 17 h 37"/>
                  <a:gd name="T4" fmla="*/ 24 w 77"/>
                  <a:gd name="T5" fmla="*/ 30 h 37"/>
                  <a:gd name="T6" fmla="*/ 0 w 77"/>
                  <a:gd name="T7" fmla="*/ 31 h 37"/>
                  <a:gd name="T8" fmla="*/ 30 w 77"/>
                  <a:gd name="T9" fmla="*/ 36 h 37"/>
                  <a:gd name="T10" fmla="*/ 51 w 77"/>
                  <a:gd name="T11" fmla="*/ 31 h 37"/>
                  <a:gd name="T12" fmla="*/ 76 w 7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77" h="37">
                    <a:moveTo>
                      <a:pt x="76" y="0"/>
                    </a:moveTo>
                    <a:lnTo>
                      <a:pt x="51" y="17"/>
                    </a:lnTo>
                    <a:lnTo>
                      <a:pt x="24" y="30"/>
                    </a:lnTo>
                    <a:lnTo>
                      <a:pt x="0" y="31"/>
                    </a:lnTo>
                    <a:lnTo>
                      <a:pt x="30" y="36"/>
                    </a:lnTo>
                    <a:lnTo>
                      <a:pt x="51" y="31"/>
                    </a:lnTo>
                    <a:lnTo>
                      <a:pt x="76"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56" name="Freeform 216"/>
              <p:cNvSpPr>
                <a:spLocks/>
              </p:cNvSpPr>
              <p:nvPr/>
            </p:nvSpPr>
            <p:spPr bwMode="auto">
              <a:xfrm>
                <a:off x="1772" y="3215"/>
                <a:ext cx="78" cy="17"/>
              </a:xfrm>
              <a:custGeom>
                <a:avLst/>
                <a:gdLst>
                  <a:gd name="T0" fmla="*/ 0 w 78"/>
                  <a:gd name="T1" fmla="*/ 8 h 17"/>
                  <a:gd name="T2" fmla="*/ 1 w 78"/>
                  <a:gd name="T3" fmla="*/ 0 h 17"/>
                  <a:gd name="T4" fmla="*/ 24 w 78"/>
                  <a:gd name="T5" fmla="*/ 4 h 17"/>
                  <a:gd name="T6" fmla="*/ 48 w 78"/>
                  <a:gd name="T7" fmla="*/ 4 h 17"/>
                  <a:gd name="T8" fmla="*/ 77 w 78"/>
                  <a:gd name="T9" fmla="*/ 0 h 17"/>
                  <a:gd name="T10" fmla="*/ 74 w 78"/>
                  <a:gd name="T11" fmla="*/ 6 h 17"/>
                  <a:gd name="T12" fmla="*/ 60 w 78"/>
                  <a:gd name="T13" fmla="*/ 13 h 17"/>
                  <a:gd name="T14" fmla="*/ 43 w 78"/>
                  <a:gd name="T15" fmla="*/ 16 h 17"/>
                  <a:gd name="T16" fmla="*/ 29 w 78"/>
                  <a:gd name="T17" fmla="*/ 15 h 17"/>
                  <a:gd name="T18" fmla="*/ 15 w 78"/>
                  <a:gd name="T19" fmla="*/ 13 h 17"/>
                  <a:gd name="T20" fmla="*/ 0 w 78"/>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7">
                    <a:moveTo>
                      <a:pt x="0" y="8"/>
                    </a:moveTo>
                    <a:lnTo>
                      <a:pt x="1" y="0"/>
                    </a:lnTo>
                    <a:lnTo>
                      <a:pt x="24" y="4"/>
                    </a:lnTo>
                    <a:lnTo>
                      <a:pt x="48" y="4"/>
                    </a:lnTo>
                    <a:lnTo>
                      <a:pt x="77" y="0"/>
                    </a:lnTo>
                    <a:lnTo>
                      <a:pt x="74" y="6"/>
                    </a:lnTo>
                    <a:lnTo>
                      <a:pt x="60" y="13"/>
                    </a:lnTo>
                    <a:lnTo>
                      <a:pt x="43" y="16"/>
                    </a:lnTo>
                    <a:lnTo>
                      <a:pt x="29" y="15"/>
                    </a:lnTo>
                    <a:lnTo>
                      <a:pt x="15" y="13"/>
                    </a:lnTo>
                    <a:lnTo>
                      <a:pt x="0" y="8"/>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57" name="Freeform 217"/>
              <p:cNvSpPr>
                <a:spLocks/>
              </p:cNvSpPr>
              <p:nvPr/>
            </p:nvSpPr>
            <p:spPr bwMode="auto">
              <a:xfrm>
                <a:off x="1774" y="3172"/>
                <a:ext cx="79" cy="42"/>
              </a:xfrm>
              <a:custGeom>
                <a:avLst/>
                <a:gdLst>
                  <a:gd name="T0" fmla="*/ 0 w 79"/>
                  <a:gd name="T1" fmla="*/ 34 h 42"/>
                  <a:gd name="T2" fmla="*/ 27 w 79"/>
                  <a:gd name="T3" fmla="*/ 41 h 42"/>
                  <a:gd name="T4" fmla="*/ 56 w 79"/>
                  <a:gd name="T5" fmla="*/ 40 h 42"/>
                  <a:gd name="T6" fmla="*/ 72 w 79"/>
                  <a:gd name="T7" fmla="*/ 34 h 42"/>
                  <a:gd name="T8" fmla="*/ 78 w 79"/>
                  <a:gd name="T9" fmla="*/ 27 h 42"/>
                  <a:gd name="T10" fmla="*/ 75 w 79"/>
                  <a:gd name="T11" fmla="*/ 13 h 42"/>
                  <a:gd name="T12" fmla="*/ 67 w 79"/>
                  <a:gd name="T13" fmla="*/ 1 h 42"/>
                  <a:gd name="T14" fmla="*/ 58 w 79"/>
                  <a:gd name="T15" fmla="*/ 3 h 42"/>
                  <a:gd name="T16" fmla="*/ 35 w 79"/>
                  <a:gd name="T17" fmla="*/ 3 h 42"/>
                  <a:gd name="T18" fmla="*/ 9 w 79"/>
                  <a:gd name="T19" fmla="*/ 0 h 42"/>
                  <a:gd name="T20" fmla="*/ 1 w 79"/>
                  <a:gd name="T21" fmla="*/ 8 h 42"/>
                  <a:gd name="T22" fmla="*/ 0 w 79"/>
                  <a:gd name="T2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2">
                    <a:moveTo>
                      <a:pt x="0" y="34"/>
                    </a:moveTo>
                    <a:lnTo>
                      <a:pt x="27" y="41"/>
                    </a:lnTo>
                    <a:lnTo>
                      <a:pt x="56" y="40"/>
                    </a:lnTo>
                    <a:lnTo>
                      <a:pt x="72" y="34"/>
                    </a:lnTo>
                    <a:lnTo>
                      <a:pt x="78" y="27"/>
                    </a:lnTo>
                    <a:lnTo>
                      <a:pt x="75" y="13"/>
                    </a:lnTo>
                    <a:lnTo>
                      <a:pt x="67" y="1"/>
                    </a:lnTo>
                    <a:lnTo>
                      <a:pt x="58" y="3"/>
                    </a:lnTo>
                    <a:lnTo>
                      <a:pt x="35" y="3"/>
                    </a:lnTo>
                    <a:lnTo>
                      <a:pt x="9" y="0"/>
                    </a:lnTo>
                    <a:lnTo>
                      <a:pt x="1" y="8"/>
                    </a:lnTo>
                    <a:lnTo>
                      <a:pt x="0" y="34"/>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065" name="Group 225"/>
            <p:cNvGrpSpPr>
              <a:grpSpLocks/>
            </p:cNvGrpSpPr>
            <p:nvPr/>
          </p:nvGrpSpPr>
          <p:grpSpPr bwMode="auto">
            <a:xfrm>
              <a:off x="1506" y="3148"/>
              <a:ext cx="214" cy="122"/>
              <a:chOff x="1506" y="3148"/>
              <a:chExt cx="214" cy="122"/>
            </a:xfrm>
          </p:grpSpPr>
          <p:sp>
            <p:nvSpPr>
              <p:cNvPr id="36059" name="Freeform 219"/>
              <p:cNvSpPr>
                <a:spLocks/>
              </p:cNvSpPr>
              <p:nvPr/>
            </p:nvSpPr>
            <p:spPr bwMode="auto">
              <a:xfrm>
                <a:off x="1506" y="3148"/>
                <a:ext cx="214" cy="122"/>
              </a:xfrm>
              <a:custGeom>
                <a:avLst/>
                <a:gdLst>
                  <a:gd name="T0" fmla="*/ 193 w 214"/>
                  <a:gd name="T1" fmla="*/ 16 h 122"/>
                  <a:gd name="T2" fmla="*/ 211 w 214"/>
                  <a:gd name="T3" fmla="*/ 67 h 122"/>
                  <a:gd name="T4" fmla="*/ 211 w 214"/>
                  <a:gd name="T5" fmla="*/ 88 h 122"/>
                  <a:gd name="T6" fmla="*/ 213 w 214"/>
                  <a:gd name="T7" fmla="*/ 104 h 122"/>
                  <a:gd name="T8" fmla="*/ 194 w 214"/>
                  <a:gd name="T9" fmla="*/ 116 h 122"/>
                  <a:gd name="T10" fmla="*/ 176 w 214"/>
                  <a:gd name="T11" fmla="*/ 118 h 122"/>
                  <a:gd name="T12" fmla="*/ 146 w 214"/>
                  <a:gd name="T13" fmla="*/ 121 h 122"/>
                  <a:gd name="T14" fmla="*/ 116 w 214"/>
                  <a:gd name="T15" fmla="*/ 118 h 122"/>
                  <a:gd name="T16" fmla="*/ 104 w 214"/>
                  <a:gd name="T17" fmla="*/ 105 h 122"/>
                  <a:gd name="T18" fmla="*/ 90 w 214"/>
                  <a:gd name="T19" fmla="*/ 95 h 122"/>
                  <a:gd name="T20" fmla="*/ 50 w 214"/>
                  <a:gd name="T21" fmla="*/ 85 h 122"/>
                  <a:gd name="T22" fmla="*/ 30 w 214"/>
                  <a:gd name="T23" fmla="*/ 80 h 122"/>
                  <a:gd name="T24" fmla="*/ 16 w 214"/>
                  <a:gd name="T25" fmla="*/ 70 h 122"/>
                  <a:gd name="T26" fmla="*/ 0 w 214"/>
                  <a:gd name="T27" fmla="*/ 55 h 122"/>
                  <a:gd name="T28" fmla="*/ 4 w 214"/>
                  <a:gd name="T29" fmla="*/ 37 h 122"/>
                  <a:gd name="T30" fmla="*/ 16 w 214"/>
                  <a:gd name="T31" fmla="*/ 28 h 122"/>
                  <a:gd name="T32" fmla="*/ 32 w 214"/>
                  <a:gd name="T33" fmla="*/ 25 h 122"/>
                  <a:gd name="T34" fmla="*/ 78 w 214"/>
                  <a:gd name="T35" fmla="*/ 23 h 122"/>
                  <a:gd name="T36" fmla="*/ 115 w 214"/>
                  <a:gd name="T37" fmla="*/ 0 h 122"/>
                  <a:gd name="T38" fmla="*/ 170 w 214"/>
                  <a:gd name="T39" fmla="*/ 9 h 122"/>
                  <a:gd name="T40" fmla="*/ 193 w 214"/>
                  <a:gd name="T41" fmla="*/ 1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122">
                    <a:moveTo>
                      <a:pt x="193" y="16"/>
                    </a:moveTo>
                    <a:lnTo>
                      <a:pt x="211" y="67"/>
                    </a:lnTo>
                    <a:lnTo>
                      <a:pt x="211" y="88"/>
                    </a:lnTo>
                    <a:lnTo>
                      <a:pt x="213" y="104"/>
                    </a:lnTo>
                    <a:lnTo>
                      <a:pt x="194" y="116"/>
                    </a:lnTo>
                    <a:lnTo>
                      <a:pt x="176" y="118"/>
                    </a:lnTo>
                    <a:lnTo>
                      <a:pt x="146" y="121"/>
                    </a:lnTo>
                    <a:lnTo>
                      <a:pt x="116" y="118"/>
                    </a:lnTo>
                    <a:lnTo>
                      <a:pt x="104" y="105"/>
                    </a:lnTo>
                    <a:lnTo>
                      <a:pt x="90" y="95"/>
                    </a:lnTo>
                    <a:lnTo>
                      <a:pt x="50" y="85"/>
                    </a:lnTo>
                    <a:lnTo>
                      <a:pt x="30" y="80"/>
                    </a:lnTo>
                    <a:lnTo>
                      <a:pt x="16" y="70"/>
                    </a:lnTo>
                    <a:lnTo>
                      <a:pt x="0" y="55"/>
                    </a:lnTo>
                    <a:lnTo>
                      <a:pt x="4" y="37"/>
                    </a:lnTo>
                    <a:lnTo>
                      <a:pt x="16" y="28"/>
                    </a:lnTo>
                    <a:lnTo>
                      <a:pt x="32" y="25"/>
                    </a:lnTo>
                    <a:lnTo>
                      <a:pt x="78" y="23"/>
                    </a:lnTo>
                    <a:lnTo>
                      <a:pt x="115" y="0"/>
                    </a:lnTo>
                    <a:lnTo>
                      <a:pt x="170" y="9"/>
                    </a:lnTo>
                    <a:lnTo>
                      <a:pt x="193" y="16"/>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60" name="Freeform 220"/>
              <p:cNvSpPr>
                <a:spLocks/>
              </p:cNvSpPr>
              <p:nvPr/>
            </p:nvSpPr>
            <p:spPr bwMode="auto">
              <a:xfrm>
                <a:off x="1517" y="3180"/>
                <a:ext cx="35" cy="16"/>
              </a:xfrm>
              <a:custGeom>
                <a:avLst/>
                <a:gdLst>
                  <a:gd name="T0" fmla="*/ 34 w 35"/>
                  <a:gd name="T1" fmla="*/ 1 h 16"/>
                  <a:gd name="T2" fmla="*/ 23 w 35"/>
                  <a:gd name="T3" fmla="*/ 7 h 16"/>
                  <a:gd name="T4" fmla="*/ 18 w 35"/>
                  <a:gd name="T5" fmla="*/ 15 h 16"/>
                  <a:gd name="T6" fmla="*/ 0 w 35"/>
                  <a:gd name="T7" fmla="*/ 7 h 16"/>
                  <a:gd name="T8" fmla="*/ 6 w 35"/>
                  <a:gd name="T9" fmla="*/ 3 h 16"/>
                  <a:gd name="T10" fmla="*/ 15 w 35"/>
                  <a:gd name="T11" fmla="*/ 0 h 16"/>
                  <a:gd name="T12" fmla="*/ 34 w 3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4" y="1"/>
                    </a:moveTo>
                    <a:lnTo>
                      <a:pt x="23" y="7"/>
                    </a:lnTo>
                    <a:lnTo>
                      <a:pt x="18" y="15"/>
                    </a:lnTo>
                    <a:lnTo>
                      <a:pt x="0" y="7"/>
                    </a:lnTo>
                    <a:lnTo>
                      <a:pt x="6" y="3"/>
                    </a:lnTo>
                    <a:lnTo>
                      <a:pt x="15" y="0"/>
                    </a:lnTo>
                    <a:lnTo>
                      <a:pt x="34" y="1"/>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61" name="Freeform 221"/>
              <p:cNvSpPr>
                <a:spLocks/>
              </p:cNvSpPr>
              <p:nvPr/>
            </p:nvSpPr>
            <p:spPr bwMode="auto">
              <a:xfrm>
                <a:off x="1513" y="3193"/>
                <a:ext cx="193" cy="66"/>
              </a:xfrm>
              <a:custGeom>
                <a:avLst/>
                <a:gdLst>
                  <a:gd name="T0" fmla="*/ 4 w 193"/>
                  <a:gd name="T1" fmla="*/ 0 h 66"/>
                  <a:gd name="T2" fmla="*/ 22 w 193"/>
                  <a:gd name="T3" fmla="*/ 10 h 66"/>
                  <a:gd name="T4" fmla="*/ 38 w 193"/>
                  <a:gd name="T5" fmla="*/ 17 h 66"/>
                  <a:gd name="T6" fmla="*/ 56 w 193"/>
                  <a:gd name="T7" fmla="*/ 21 h 66"/>
                  <a:gd name="T8" fmla="*/ 78 w 193"/>
                  <a:gd name="T9" fmla="*/ 28 h 66"/>
                  <a:gd name="T10" fmla="*/ 92 w 193"/>
                  <a:gd name="T11" fmla="*/ 39 h 66"/>
                  <a:gd name="T12" fmla="*/ 111 w 193"/>
                  <a:gd name="T13" fmla="*/ 49 h 66"/>
                  <a:gd name="T14" fmla="*/ 139 w 193"/>
                  <a:gd name="T15" fmla="*/ 54 h 66"/>
                  <a:gd name="T16" fmla="*/ 172 w 193"/>
                  <a:gd name="T17" fmla="*/ 53 h 66"/>
                  <a:gd name="T18" fmla="*/ 192 w 193"/>
                  <a:gd name="T19" fmla="*/ 47 h 66"/>
                  <a:gd name="T20" fmla="*/ 192 w 193"/>
                  <a:gd name="T21" fmla="*/ 55 h 66"/>
                  <a:gd name="T22" fmla="*/ 177 w 193"/>
                  <a:gd name="T23" fmla="*/ 64 h 66"/>
                  <a:gd name="T24" fmla="*/ 147 w 193"/>
                  <a:gd name="T25" fmla="*/ 65 h 66"/>
                  <a:gd name="T26" fmla="*/ 125 w 193"/>
                  <a:gd name="T27" fmla="*/ 65 h 66"/>
                  <a:gd name="T28" fmla="*/ 114 w 193"/>
                  <a:gd name="T29" fmla="*/ 64 h 66"/>
                  <a:gd name="T30" fmla="*/ 91 w 193"/>
                  <a:gd name="T31" fmla="*/ 46 h 66"/>
                  <a:gd name="T32" fmla="*/ 81 w 193"/>
                  <a:gd name="T33" fmla="*/ 41 h 66"/>
                  <a:gd name="T34" fmla="*/ 61 w 193"/>
                  <a:gd name="T35" fmla="*/ 38 h 66"/>
                  <a:gd name="T36" fmla="*/ 24 w 193"/>
                  <a:gd name="T37" fmla="*/ 28 h 66"/>
                  <a:gd name="T38" fmla="*/ 0 w 193"/>
                  <a:gd name="T39" fmla="*/ 11 h 66"/>
                  <a:gd name="T40" fmla="*/ 4 w 193"/>
                  <a:gd name="T4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66">
                    <a:moveTo>
                      <a:pt x="4" y="0"/>
                    </a:moveTo>
                    <a:lnTo>
                      <a:pt x="22" y="10"/>
                    </a:lnTo>
                    <a:lnTo>
                      <a:pt x="38" y="17"/>
                    </a:lnTo>
                    <a:lnTo>
                      <a:pt x="56" y="21"/>
                    </a:lnTo>
                    <a:lnTo>
                      <a:pt x="78" y="28"/>
                    </a:lnTo>
                    <a:lnTo>
                      <a:pt x="92" y="39"/>
                    </a:lnTo>
                    <a:lnTo>
                      <a:pt x="111" y="49"/>
                    </a:lnTo>
                    <a:lnTo>
                      <a:pt x="139" y="54"/>
                    </a:lnTo>
                    <a:lnTo>
                      <a:pt x="172" y="53"/>
                    </a:lnTo>
                    <a:lnTo>
                      <a:pt x="192" y="47"/>
                    </a:lnTo>
                    <a:lnTo>
                      <a:pt x="192" y="55"/>
                    </a:lnTo>
                    <a:lnTo>
                      <a:pt x="177" y="64"/>
                    </a:lnTo>
                    <a:lnTo>
                      <a:pt x="147" y="65"/>
                    </a:lnTo>
                    <a:lnTo>
                      <a:pt x="125" y="65"/>
                    </a:lnTo>
                    <a:lnTo>
                      <a:pt x="114" y="64"/>
                    </a:lnTo>
                    <a:lnTo>
                      <a:pt x="91" y="46"/>
                    </a:lnTo>
                    <a:lnTo>
                      <a:pt x="81" y="41"/>
                    </a:lnTo>
                    <a:lnTo>
                      <a:pt x="61" y="38"/>
                    </a:lnTo>
                    <a:lnTo>
                      <a:pt x="24" y="28"/>
                    </a:lnTo>
                    <a:lnTo>
                      <a:pt x="0" y="11"/>
                    </a:lnTo>
                    <a:lnTo>
                      <a:pt x="4"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62" name="Freeform 222"/>
              <p:cNvSpPr>
                <a:spLocks/>
              </p:cNvSpPr>
              <p:nvPr/>
            </p:nvSpPr>
            <p:spPr bwMode="auto">
              <a:xfrm>
                <a:off x="1634" y="3194"/>
                <a:ext cx="73" cy="48"/>
              </a:xfrm>
              <a:custGeom>
                <a:avLst/>
                <a:gdLst>
                  <a:gd name="T0" fmla="*/ 21 w 73"/>
                  <a:gd name="T1" fmla="*/ 47 h 48"/>
                  <a:gd name="T2" fmla="*/ 45 w 73"/>
                  <a:gd name="T3" fmla="*/ 47 h 48"/>
                  <a:gd name="T4" fmla="*/ 64 w 73"/>
                  <a:gd name="T5" fmla="*/ 42 h 48"/>
                  <a:gd name="T6" fmla="*/ 69 w 73"/>
                  <a:gd name="T7" fmla="*/ 39 h 48"/>
                  <a:gd name="T8" fmla="*/ 72 w 73"/>
                  <a:gd name="T9" fmla="*/ 29 h 48"/>
                  <a:gd name="T10" fmla="*/ 70 w 73"/>
                  <a:gd name="T11" fmla="*/ 15 h 48"/>
                  <a:gd name="T12" fmla="*/ 64 w 73"/>
                  <a:gd name="T13" fmla="*/ 0 h 48"/>
                  <a:gd name="T14" fmla="*/ 43 w 73"/>
                  <a:gd name="T15" fmla="*/ 4 h 48"/>
                  <a:gd name="T16" fmla="*/ 24 w 73"/>
                  <a:gd name="T17" fmla="*/ 5 h 48"/>
                  <a:gd name="T18" fmla="*/ 11 w 73"/>
                  <a:gd name="T19" fmla="*/ 14 h 48"/>
                  <a:gd name="T20" fmla="*/ 6 w 73"/>
                  <a:gd name="T21" fmla="*/ 26 h 48"/>
                  <a:gd name="T22" fmla="*/ 0 w 73"/>
                  <a:gd name="T23" fmla="*/ 42 h 48"/>
                  <a:gd name="T24" fmla="*/ 21 w 73"/>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48">
                    <a:moveTo>
                      <a:pt x="21" y="47"/>
                    </a:moveTo>
                    <a:lnTo>
                      <a:pt x="45" y="47"/>
                    </a:lnTo>
                    <a:lnTo>
                      <a:pt x="64" y="42"/>
                    </a:lnTo>
                    <a:lnTo>
                      <a:pt x="69" y="39"/>
                    </a:lnTo>
                    <a:lnTo>
                      <a:pt x="72" y="29"/>
                    </a:lnTo>
                    <a:lnTo>
                      <a:pt x="70" y="15"/>
                    </a:lnTo>
                    <a:lnTo>
                      <a:pt x="64" y="0"/>
                    </a:lnTo>
                    <a:lnTo>
                      <a:pt x="43" y="4"/>
                    </a:lnTo>
                    <a:lnTo>
                      <a:pt x="24" y="5"/>
                    </a:lnTo>
                    <a:lnTo>
                      <a:pt x="11" y="14"/>
                    </a:lnTo>
                    <a:lnTo>
                      <a:pt x="6" y="26"/>
                    </a:lnTo>
                    <a:lnTo>
                      <a:pt x="0" y="42"/>
                    </a:lnTo>
                    <a:lnTo>
                      <a:pt x="21" y="47"/>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63" name="Freeform 223"/>
              <p:cNvSpPr>
                <a:spLocks/>
              </p:cNvSpPr>
              <p:nvPr/>
            </p:nvSpPr>
            <p:spPr bwMode="auto">
              <a:xfrm>
                <a:off x="1541" y="3180"/>
                <a:ext cx="47" cy="32"/>
              </a:xfrm>
              <a:custGeom>
                <a:avLst/>
                <a:gdLst>
                  <a:gd name="T0" fmla="*/ 0 w 47"/>
                  <a:gd name="T1" fmla="*/ 17 h 32"/>
                  <a:gd name="T2" fmla="*/ 13 w 47"/>
                  <a:gd name="T3" fmla="*/ 3 h 32"/>
                  <a:gd name="T4" fmla="*/ 27 w 47"/>
                  <a:gd name="T5" fmla="*/ 3 h 32"/>
                  <a:gd name="T6" fmla="*/ 46 w 47"/>
                  <a:gd name="T7" fmla="*/ 0 h 32"/>
                  <a:gd name="T8" fmla="*/ 37 w 47"/>
                  <a:gd name="T9" fmla="*/ 14 h 32"/>
                  <a:gd name="T10" fmla="*/ 41 w 47"/>
                  <a:gd name="T11" fmla="*/ 31 h 32"/>
                  <a:gd name="T12" fmla="*/ 10 w 47"/>
                  <a:gd name="T13" fmla="*/ 23 h 32"/>
                  <a:gd name="T14" fmla="*/ 0 w 47"/>
                  <a:gd name="T15" fmla="*/ 17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2">
                    <a:moveTo>
                      <a:pt x="0" y="17"/>
                    </a:moveTo>
                    <a:lnTo>
                      <a:pt x="13" y="3"/>
                    </a:lnTo>
                    <a:lnTo>
                      <a:pt x="27" y="3"/>
                    </a:lnTo>
                    <a:lnTo>
                      <a:pt x="46" y="0"/>
                    </a:lnTo>
                    <a:lnTo>
                      <a:pt x="37" y="14"/>
                    </a:lnTo>
                    <a:lnTo>
                      <a:pt x="41" y="31"/>
                    </a:lnTo>
                    <a:lnTo>
                      <a:pt x="10" y="23"/>
                    </a:lnTo>
                    <a:lnTo>
                      <a:pt x="0" y="17"/>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64" name="Oval 224"/>
              <p:cNvSpPr>
                <a:spLocks noChangeArrowheads="1"/>
              </p:cNvSpPr>
              <p:nvPr/>
            </p:nvSpPr>
            <p:spPr bwMode="auto">
              <a:xfrm>
                <a:off x="1602" y="3191"/>
                <a:ext cx="20" cy="29"/>
              </a:xfrm>
              <a:prstGeom prst="ellipse">
                <a:avLst/>
              </a:prstGeom>
              <a:solidFill>
                <a:srgbClr val="8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nvGrpSpPr>
            <p:cNvPr id="36070" name="Group 230"/>
            <p:cNvGrpSpPr>
              <a:grpSpLocks/>
            </p:cNvGrpSpPr>
            <p:nvPr/>
          </p:nvGrpSpPr>
          <p:grpSpPr bwMode="auto">
            <a:xfrm>
              <a:off x="1670" y="1668"/>
              <a:ext cx="183" cy="247"/>
              <a:chOff x="1670" y="1668"/>
              <a:chExt cx="183" cy="247"/>
            </a:xfrm>
          </p:grpSpPr>
          <p:sp>
            <p:nvSpPr>
              <p:cNvPr id="36066" name="Freeform 226"/>
              <p:cNvSpPr>
                <a:spLocks/>
              </p:cNvSpPr>
              <p:nvPr/>
            </p:nvSpPr>
            <p:spPr bwMode="auto">
              <a:xfrm>
                <a:off x="1674" y="1668"/>
                <a:ext cx="179" cy="247"/>
              </a:xfrm>
              <a:custGeom>
                <a:avLst/>
                <a:gdLst>
                  <a:gd name="T0" fmla="*/ 10 w 179"/>
                  <a:gd name="T1" fmla="*/ 246 h 247"/>
                  <a:gd name="T2" fmla="*/ 22 w 179"/>
                  <a:gd name="T3" fmla="*/ 230 h 247"/>
                  <a:gd name="T4" fmla="*/ 27 w 179"/>
                  <a:gd name="T5" fmla="*/ 211 h 247"/>
                  <a:gd name="T6" fmla="*/ 26 w 179"/>
                  <a:gd name="T7" fmla="*/ 193 h 247"/>
                  <a:gd name="T8" fmla="*/ 10 w 179"/>
                  <a:gd name="T9" fmla="*/ 187 h 247"/>
                  <a:gd name="T10" fmla="*/ 0 w 179"/>
                  <a:gd name="T11" fmla="*/ 165 h 247"/>
                  <a:gd name="T12" fmla="*/ 2 w 179"/>
                  <a:gd name="T13" fmla="*/ 142 h 247"/>
                  <a:gd name="T14" fmla="*/ 3 w 179"/>
                  <a:gd name="T15" fmla="*/ 114 h 247"/>
                  <a:gd name="T16" fmla="*/ 5 w 179"/>
                  <a:gd name="T17" fmla="*/ 99 h 247"/>
                  <a:gd name="T18" fmla="*/ 0 w 179"/>
                  <a:gd name="T19" fmla="*/ 86 h 247"/>
                  <a:gd name="T20" fmla="*/ 2 w 179"/>
                  <a:gd name="T21" fmla="*/ 70 h 247"/>
                  <a:gd name="T22" fmla="*/ 5 w 179"/>
                  <a:gd name="T23" fmla="*/ 57 h 247"/>
                  <a:gd name="T24" fmla="*/ 2 w 179"/>
                  <a:gd name="T25" fmla="*/ 38 h 247"/>
                  <a:gd name="T26" fmla="*/ 17 w 179"/>
                  <a:gd name="T27" fmla="*/ 26 h 247"/>
                  <a:gd name="T28" fmla="*/ 38 w 179"/>
                  <a:gd name="T29" fmla="*/ 14 h 247"/>
                  <a:gd name="T30" fmla="*/ 58 w 179"/>
                  <a:gd name="T31" fmla="*/ 7 h 247"/>
                  <a:gd name="T32" fmla="*/ 84 w 179"/>
                  <a:gd name="T33" fmla="*/ 0 h 247"/>
                  <a:gd name="T34" fmla="*/ 116 w 179"/>
                  <a:gd name="T35" fmla="*/ 3 h 247"/>
                  <a:gd name="T36" fmla="*/ 144 w 179"/>
                  <a:gd name="T37" fmla="*/ 10 h 247"/>
                  <a:gd name="T38" fmla="*/ 162 w 179"/>
                  <a:gd name="T39" fmla="*/ 28 h 247"/>
                  <a:gd name="T40" fmla="*/ 172 w 179"/>
                  <a:gd name="T41" fmla="*/ 47 h 247"/>
                  <a:gd name="T42" fmla="*/ 176 w 179"/>
                  <a:gd name="T43" fmla="*/ 68 h 247"/>
                  <a:gd name="T44" fmla="*/ 178 w 179"/>
                  <a:gd name="T45" fmla="*/ 101 h 247"/>
                  <a:gd name="T46" fmla="*/ 172 w 179"/>
                  <a:gd name="T47" fmla="*/ 121 h 247"/>
                  <a:gd name="T48" fmla="*/ 164 w 179"/>
                  <a:gd name="T49" fmla="*/ 137 h 247"/>
                  <a:gd name="T50" fmla="*/ 155 w 179"/>
                  <a:gd name="T51" fmla="*/ 158 h 247"/>
                  <a:gd name="T52" fmla="*/ 138 w 179"/>
                  <a:gd name="T53" fmla="*/ 172 h 247"/>
                  <a:gd name="T54" fmla="*/ 130 w 179"/>
                  <a:gd name="T55" fmla="*/ 187 h 247"/>
                  <a:gd name="T56" fmla="*/ 130 w 179"/>
                  <a:gd name="T57" fmla="*/ 202 h 247"/>
                  <a:gd name="T58" fmla="*/ 134 w 179"/>
                  <a:gd name="T59" fmla="*/ 220 h 247"/>
                  <a:gd name="T60" fmla="*/ 150 w 179"/>
                  <a:gd name="T61" fmla="*/ 244 h 247"/>
                  <a:gd name="T62" fmla="*/ 10 w 179"/>
                  <a:gd name="T63" fmla="*/ 24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247">
                    <a:moveTo>
                      <a:pt x="10" y="246"/>
                    </a:moveTo>
                    <a:lnTo>
                      <a:pt x="22" y="230"/>
                    </a:lnTo>
                    <a:lnTo>
                      <a:pt x="27" y="211"/>
                    </a:lnTo>
                    <a:lnTo>
                      <a:pt x="26" y="193"/>
                    </a:lnTo>
                    <a:lnTo>
                      <a:pt x="10" y="187"/>
                    </a:lnTo>
                    <a:lnTo>
                      <a:pt x="0" y="165"/>
                    </a:lnTo>
                    <a:lnTo>
                      <a:pt x="2" y="142"/>
                    </a:lnTo>
                    <a:lnTo>
                      <a:pt x="3" y="114"/>
                    </a:lnTo>
                    <a:lnTo>
                      <a:pt x="5" y="99"/>
                    </a:lnTo>
                    <a:lnTo>
                      <a:pt x="0" y="86"/>
                    </a:lnTo>
                    <a:lnTo>
                      <a:pt x="2" y="70"/>
                    </a:lnTo>
                    <a:lnTo>
                      <a:pt x="5" y="57"/>
                    </a:lnTo>
                    <a:lnTo>
                      <a:pt x="2" y="38"/>
                    </a:lnTo>
                    <a:lnTo>
                      <a:pt x="17" y="26"/>
                    </a:lnTo>
                    <a:lnTo>
                      <a:pt x="38" y="14"/>
                    </a:lnTo>
                    <a:lnTo>
                      <a:pt x="58" y="7"/>
                    </a:lnTo>
                    <a:lnTo>
                      <a:pt x="84" y="0"/>
                    </a:lnTo>
                    <a:lnTo>
                      <a:pt x="116" y="3"/>
                    </a:lnTo>
                    <a:lnTo>
                      <a:pt x="144" y="10"/>
                    </a:lnTo>
                    <a:lnTo>
                      <a:pt x="162" y="28"/>
                    </a:lnTo>
                    <a:lnTo>
                      <a:pt x="172" y="47"/>
                    </a:lnTo>
                    <a:lnTo>
                      <a:pt x="176" y="68"/>
                    </a:lnTo>
                    <a:lnTo>
                      <a:pt x="178" y="101"/>
                    </a:lnTo>
                    <a:lnTo>
                      <a:pt x="172" y="121"/>
                    </a:lnTo>
                    <a:lnTo>
                      <a:pt x="164" y="137"/>
                    </a:lnTo>
                    <a:lnTo>
                      <a:pt x="155" y="158"/>
                    </a:lnTo>
                    <a:lnTo>
                      <a:pt x="138" y="172"/>
                    </a:lnTo>
                    <a:lnTo>
                      <a:pt x="130" y="187"/>
                    </a:lnTo>
                    <a:lnTo>
                      <a:pt x="130" y="202"/>
                    </a:lnTo>
                    <a:lnTo>
                      <a:pt x="134" y="220"/>
                    </a:lnTo>
                    <a:lnTo>
                      <a:pt x="150" y="244"/>
                    </a:lnTo>
                    <a:lnTo>
                      <a:pt x="10" y="246"/>
                    </a:lnTo>
                  </a:path>
                </a:pathLst>
              </a:custGeom>
              <a:solidFill>
                <a:srgbClr val="FFC080"/>
              </a:solidFill>
              <a:ln w="12700" cap="rnd" cmpd="sng">
                <a:solidFill>
                  <a:srgbClr val="40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67" name="Freeform 227"/>
              <p:cNvSpPr>
                <a:spLocks/>
              </p:cNvSpPr>
              <p:nvPr/>
            </p:nvSpPr>
            <p:spPr bwMode="auto">
              <a:xfrm>
                <a:off x="1686" y="1765"/>
                <a:ext cx="17" cy="44"/>
              </a:xfrm>
              <a:custGeom>
                <a:avLst/>
                <a:gdLst>
                  <a:gd name="T0" fmla="*/ 7 w 17"/>
                  <a:gd name="T1" fmla="*/ 0 h 44"/>
                  <a:gd name="T2" fmla="*/ 2 w 17"/>
                  <a:gd name="T3" fmla="*/ 6 h 44"/>
                  <a:gd name="T4" fmla="*/ 6 w 17"/>
                  <a:gd name="T5" fmla="*/ 13 h 44"/>
                  <a:gd name="T6" fmla="*/ 7 w 17"/>
                  <a:gd name="T7" fmla="*/ 23 h 44"/>
                  <a:gd name="T8" fmla="*/ 6 w 17"/>
                  <a:gd name="T9" fmla="*/ 30 h 44"/>
                  <a:gd name="T10" fmla="*/ 2 w 17"/>
                  <a:gd name="T11" fmla="*/ 36 h 44"/>
                  <a:gd name="T12" fmla="*/ 7 w 17"/>
                  <a:gd name="T13" fmla="*/ 41 h 44"/>
                  <a:gd name="T14" fmla="*/ 11 w 17"/>
                  <a:gd name="T15" fmla="*/ 32 h 44"/>
                  <a:gd name="T16" fmla="*/ 14 w 17"/>
                  <a:gd name="T17" fmla="*/ 22 h 44"/>
                  <a:gd name="T18" fmla="*/ 15 w 17"/>
                  <a:gd name="T19" fmla="*/ 16 h 44"/>
                  <a:gd name="T20" fmla="*/ 16 w 17"/>
                  <a:gd name="T21" fmla="*/ 24 h 44"/>
                  <a:gd name="T22" fmla="*/ 12 w 17"/>
                  <a:gd name="T23" fmla="*/ 35 h 44"/>
                  <a:gd name="T24" fmla="*/ 9 w 17"/>
                  <a:gd name="T25" fmla="*/ 41 h 44"/>
                  <a:gd name="T26" fmla="*/ 7 w 17"/>
                  <a:gd name="T27" fmla="*/ 43 h 44"/>
                  <a:gd name="T28" fmla="*/ 0 w 17"/>
                  <a:gd name="T29" fmla="*/ 38 h 44"/>
                  <a:gd name="T30" fmla="*/ 0 w 17"/>
                  <a:gd name="T31" fmla="*/ 32 h 44"/>
                  <a:gd name="T32" fmla="*/ 4 w 17"/>
                  <a:gd name="T33" fmla="*/ 27 h 44"/>
                  <a:gd name="T34" fmla="*/ 4 w 17"/>
                  <a:gd name="T35" fmla="*/ 18 h 44"/>
                  <a:gd name="T36" fmla="*/ 1 w 17"/>
                  <a:gd name="T37" fmla="*/ 9 h 44"/>
                  <a:gd name="T38" fmla="*/ 7 w 17"/>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44">
                    <a:moveTo>
                      <a:pt x="7" y="0"/>
                    </a:moveTo>
                    <a:lnTo>
                      <a:pt x="2" y="6"/>
                    </a:lnTo>
                    <a:lnTo>
                      <a:pt x="6" y="13"/>
                    </a:lnTo>
                    <a:lnTo>
                      <a:pt x="7" y="23"/>
                    </a:lnTo>
                    <a:lnTo>
                      <a:pt x="6" y="30"/>
                    </a:lnTo>
                    <a:lnTo>
                      <a:pt x="2" y="36"/>
                    </a:lnTo>
                    <a:lnTo>
                      <a:pt x="7" y="41"/>
                    </a:lnTo>
                    <a:lnTo>
                      <a:pt x="11" y="32"/>
                    </a:lnTo>
                    <a:lnTo>
                      <a:pt x="14" y="22"/>
                    </a:lnTo>
                    <a:lnTo>
                      <a:pt x="15" y="16"/>
                    </a:lnTo>
                    <a:lnTo>
                      <a:pt x="16" y="24"/>
                    </a:lnTo>
                    <a:lnTo>
                      <a:pt x="12" y="35"/>
                    </a:lnTo>
                    <a:lnTo>
                      <a:pt x="9" y="41"/>
                    </a:lnTo>
                    <a:lnTo>
                      <a:pt x="7" y="43"/>
                    </a:lnTo>
                    <a:lnTo>
                      <a:pt x="0" y="38"/>
                    </a:lnTo>
                    <a:lnTo>
                      <a:pt x="0" y="32"/>
                    </a:lnTo>
                    <a:lnTo>
                      <a:pt x="4" y="27"/>
                    </a:lnTo>
                    <a:lnTo>
                      <a:pt x="4" y="18"/>
                    </a:lnTo>
                    <a:lnTo>
                      <a:pt x="1" y="9"/>
                    </a:lnTo>
                    <a:lnTo>
                      <a:pt x="7"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68" name="Freeform 228"/>
              <p:cNvSpPr>
                <a:spLocks/>
              </p:cNvSpPr>
              <p:nvPr/>
            </p:nvSpPr>
            <p:spPr bwMode="auto">
              <a:xfrm>
                <a:off x="1670" y="1669"/>
                <a:ext cx="182" cy="180"/>
              </a:xfrm>
              <a:custGeom>
                <a:avLst/>
                <a:gdLst>
                  <a:gd name="T0" fmla="*/ 11 w 182"/>
                  <a:gd name="T1" fmla="*/ 52 h 180"/>
                  <a:gd name="T2" fmla="*/ 21 w 182"/>
                  <a:gd name="T3" fmla="*/ 61 h 180"/>
                  <a:gd name="T4" fmla="*/ 19 w 182"/>
                  <a:gd name="T5" fmla="*/ 78 h 180"/>
                  <a:gd name="T6" fmla="*/ 17 w 182"/>
                  <a:gd name="T7" fmla="*/ 100 h 180"/>
                  <a:gd name="T8" fmla="*/ 24 w 182"/>
                  <a:gd name="T9" fmla="*/ 95 h 180"/>
                  <a:gd name="T10" fmla="*/ 34 w 182"/>
                  <a:gd name="T11" fmla="*/ 100 h 180"/>
                  <a:gd name="T12" fmla="*/ 34 w 182"/>
                  <a:gd name="T13" fmla="*/ 113 h 180"/>
                  <a:gd name="T14" fmla="*/ 43 w 182"/>
                  <a:gd name="T15" fmla="*/ 129 h 180"/>
                  <a:gd name="T16" fmla="*/ 56 w 182"/>
                  <a:gd name="T17" fmla="*/ 150 h 180"/>
                  <a:gd name="T18" fmla="*/ 54 w 182"/>
                  <a:gd name="T19" fmla="*/ 169 h 180"/>
                  <a:gd name="T20" fmla="*/ 85 w 182"/>
                  <a:gd name="T21" fmla="*/ 169 h 180"/>
                  <a:gd name="T22" fmla="*/ 102 w 182"/>
                  <a:gd name="T23" fmla="*/ 179 h 180"/>
                  <a:gd name="T24" fmla="*/ 113 w 182"/>
                  <a:gd name="T25" fmla="*/ 172 h 180"/>
                  <a:gd name="T26" fmla="*/ 134 w 182"/>
                  <a:gd name="T27" fmla="*/ 176 h 180"/>
                  <a:gd name="T28" fmla="*/ 138 w 182"/>
                  <a:gd name="T29" fmla="*/ 167 h 180"/>
                  <a:gd name="T30" fmla="*/ 154 w 182"/>
                  <a:gd name="T31" fmla="*/ 154 h 180"/>
                  <a:gd name="T32" fmla="*/ 166 w 182"/>
                  <a:gd name="T33" fmla="*/ 133 h 180"/>
                  <a:gd name="T34" fmla="*/ 172 w 182"/>
                  <a:gd name="T35" fmla="*/ 112 h 180"/>
                  <a:gd name="T36" fmla="*/ 178 w 182"/>
                  <a:gd name="T37" fmla="*/ 97 h 180"/>
                  <a:gd name="T38" fmla="*/ 181 w 182"/>
                  <a:gd name="T39" fmla="*/ 74 h 180"/>
                  <a:gd name="T40" fmla="*/ 180 w 182"/>
                  <a:gd name="T41" fmla="*/ 52 h 180"/>
                  <a:gd name="T42" fmla="*/ 175 w 182"/>
                  <a:gd name="T43" fmla="*/ 26 h 180"/>
                  <a:gd name="T44" fmla="*/ 162 w 182"/>
                  <a:gd name="T45" fmla="*/ 10 h 180"/>
                  <a:gd name="T46" fmla="*/ 125 w 182"/>
                  <a:gd name="T47" fmla="*/ 1 h 180"/>
                  <a:gd name="T48" fmla="*/ 85 w 182"/>
                  <a:gd name="T49" fmla="*/ 0 h 180"/>
                  <a:gd name="T50" fmla="*/ 70 w 182"/>
                  <a:gd name="T51" fmla="*/ 2 h 180"/>
                  <a:gd name="T52" fmla="*/ 33 w 182"/>
                  <a:gd name="T53" fmla="*/ 11 h 180"/>
                  <a:gd name="T54" fmla="*/ 10 w 182"/>
                  <a:gd name="T55" fmla="*/ 23 h 180"/>
                  <a:gd name="T56" fmla="*/ 0 w 182"/>
                  <a:gd name="T57" fmla="*/ 38 h 180"/>
                  <a:gd name="T58" fmla="*/ 11 w 182"/>
                  <a:gd name="T59"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 h="180">
                    <a:moveTo>
                      <a:pt x="11" y="52"/>
                    </a:moveTo>
                    <a:lnTo>
                      <a:pt x="21" y="61"/>
                    </a:lnTo>
                    <a:lnTo>
                      <a:pt x="19" y="78"/>
                    </a:lnTo>
                    <a:lnTo>
                      <a:pt x="17" y="100"/>
                    </a:lnTo>
                    <a:lnTo>
                      <a:pt x="24" y="95"/>
                    </a:lnTo>
                    <a:lnTo>
                      <a:pt x="34" y="100"/>
                    </a:lnTo>
                    <a:lnTo>
                      <a:pt x="34" y="113"/>
                    </a:lnTo>
                    <a:lnTo>
                      <a:pt x="43" y="129"/>
                    </a:lnTo>
                    <a:lnTo>
                      <a:pt x="56" y="150"/>
                    </a:lnTo>
                    <a:lnTo>
                      <a:pt x="54" y="169"/>
                    </a:lnTo>
                    <a:lnTo>
                      <a:pt x="85" y="169"/>
                    </a:lnTo>
                    <a:lnTo>
                      <a:pt x="102" y="179"/>
                    </a:lnTo>
                    <a:lnTo>
                      <a:pt x="113" y="172"/>
                    </a:lnTo>
                    <a:lnTo>
                      <a:pt x="134" y="176"/>
                    </a:lnTo>
                    <a:lnTo>
                      <a:pt x="138" y="167"/>
                    </a:lnTo>
                    <a:lnTo>
                      <a:pt x="154" y="154"/>
                    </a:lnTo>
                    <a:lnTo>
                      <a:pt x="166" y="133"/>
                    </a:lnTo>
                    <a:lnTo>
                      <a:pt x="172" y="112"/>
                    </a:lnTo>
                    <a:lnTo>
                      <a:pt x="178" y="97"/>
                    </a:lnTo>
                    <a:lnTo>
                      <a:pt x="181" y="74"/>
                    </a:lnTo>
                    <a:lnTo>
                      <a:pt x="180" y="52"/>
                    </a:lnTo>
                    <a:lnTo>
                      <a:pt x="175" y="26"/>
                    </a:lnTo>
                    <a:lnTo>
                      <a:pt x="162" y="10"/>
                    </a:lnTo>
                    <a:lnTo>
                      <a:pt x="125" y="1"/>
                    </a:lnTo>
                    <a:lnTo>
                      <a:pt x="85" y="0"/>
                    </a:lnTo>
                    <a:lnTo>
                      <a:pt x="70" y="2"/>
                    </a:lnTo>
                    <a:lnTo>
                      <a:pt x="33" y="11"/>
                    </a:lnTo>
                    <a:lnTo>
                      <a:pt x="10" y="23"/>
                    </a:lnTo>
                    <a:lnTo>
                      <a:pt x="0" y="38"/>
                    </a:lnTo>
                    <a:lnTo>
                      <a:pt x="11" y="52"/>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69" name="Freeform 229"/>
              <p:cNvSpPr>
                <a:spLocks/>
              </p:cNvSpPr>
              <p:nvPr/>
            </p:nvSpPr>
            <p:spPr bwMode="auto">
              <a:xfrm>
                <a:off x="1676" y="1671"/>
                <a:ext cx="170" cy="77"/>
              </a:xfrm>
              <a:custGeom>
                <a:avLst/>
                <a:gdLst>
                  <a:gd name="T0" fmla="*/ 0 w 170"/>
                  <a:gd name="T1" fmla="*/ 33 h 77"/>
                  <a:gd name="T2" fmla="*/ 12 w 170"/>
                  <a:gd name="T3" fmla="*/ 48 h 77"/>
                  <a:gd name="T4" fmla="*/ 24 w 170"/>
                  <a:gd name="T5" fmla="*/ 54 h 77"/>
                  <a:gd name="T6" fmla="*/ 50 w 170"/>
                  <a:gd name="T7" fmla="*/ 66 h 77"/>
                  <a:gd name="T8" fmla="*/ 34 w 170"/>
                  <a:gd name="T9" fmla="*/ 54 h 77"/>
                  <a:gd name="T10" fmla="*/ 29 w 170"/>
                  <a:gd name="T11" fmla="*/ 46 h 77"/>
                  <a:gd name="T12" fmla="*/ 41 w 170"/>
                  <a:gd name="T13" fmla="*/ 54 h 77"/>
                  <a:gd name="T14" fmla="*/ 56 w 170"/>
                  <a:gd name="T15" fmla="*/ 64 h 77"/>
                  <a:gd name="T16" fmla="*/ 60 w 170"/>
                  <a:gd name="T17" fmla="*/ 60 h 77"/>
                  <a:gd name="T18" fmla="*/ 64 w 170"/>
                  <a:gd name="T19" fmla="*/ 52 h 77"/>
                  <a:gd name="T20" fmla="*/ 75 w 170"/>
                  <a:gd name="T21" fmla="*/ 45 h 77"/>
                  <a:gd name="T22" fmla="*/ 78 w 170"/>
                  <a:gd name="T23" fmla="*/ 54 h 77"/>
                  <a:gd name="T24" fmla="*/ 66 w 170"/>
                  <a:gd name="T25" fmla="*/ 68 h 77"/>
                  <a:gd name="T26" fmla="*/ 85 w 170"/>
                  <a:gd name="T27" fmla="*/ 59 h 77"/>
                  <a:gd name="T28" fmla="*/ 93 w 170"/>
                  <a:gd name="T29" fmla="*/ 44 h 77"/>
                  <a:gd name="T30" fmla="*/ 94 w 170"/>
                  <a:gd name="T31" fmla="*/ 58 h 77"/>
                  <a:gd name="T32" fmla="*/ 89 w 170"/>
                  <a:gd name="T33" fmla="*/ 70 h 77"/>
                  <a:gd name="T34" fmla="*/ 107 w 170"/>
                  <a:gd name="T35" fmla="*/ 58 h 77"/>
                  <a:gd name="T36" fmla="*/ 110 w 170"/>
                  <a:gd name="T37" fmla="*/ 42 h 77"/>
                  <a:gd name="T38" fmla="*/ 114 w 170"/>
                  <a:gd name="T39" fmla="*/ 53 h 77"/>
                  <a:gd name="T40" fmla="*/ 108 w 170"/>
                  <a:gd name="T41" fmla="*/ 66 h 77"/>
                  <a:gd name="T42" fmla="*/ 101 w 170"/>
                  <a:gd name="T43" fmla="*/ 75 h 77"/>
                  <a:gd name="T44" fmla="*/ 113 w 170"/>
                  <a:gd name="T45" fmla="*/ 65 h 77"/>
                  <a:gd name="T46" fmla="*/ 119 w 170"/>
                  <a:gd name="T47" fmla="*/ 57 h 77"/>
                  <a:gd name="T48" fmla="*/ 122 w 170"/>
                  <a:gd name="T49" fmla="*/ 44 h 77"/>
                  <a:gd name="T50" fmla="*/ 127 w 170"/>
                  <a:gd name="T51" fmla="*/ 60 h 77"/>
                  <a:gd name="T52" fmla="*/ 120 w 170"/>
                  <a:gd name="T53" fmla="*/ 76 h 77"/>
                  <a:gd name="T54" fmla="*/ 134 w 170"/>
                  <a:gd name="T55" fmla="*/ 64 h 77"/>
                  <a:gd name="T56" fmla="*/ 138 w 170"/>
                  <a:gd name="T57" fmla="*/ 53 h 77"/>
                  <a:gd name="T58" fmla="*/ 140 w 170"/>
                  <a:gd name="T59" fmla="*/ 61 h 77"/>
                  <a:gd name="T60" fmla="*/ 140 w 170"/>
                  <a:gd name="T61" fmla="*/ 72 h 77"/>
                  <a:gd name="T62" fmla="*/ 144 w 170"/>
                  <a:gd name="T63" fmla="*/ 62 h 77"/>
                  <a:gd name="T64" fmla="*/ 146 w 170"/>
                  <a:gd name="T65" fmla="*/ 52 h 77"/>
                  <a:gd name="T66" fmla="*/ 150 w 170"/>
                  <a:gd name="T67" fmla="*/ 61 h 77"/>
                  <a:gd name="T68" fmla="*/ 151 w 170"/>
                  <a:gd name="T69" fmla="*/ 70 h 77"/>
                  <a:gd name="T70" fmla="*/ 156 w 170"/>
                  <a:gd name="T71" fmla="*/ 63 h 77"/>
                  <a:gd name="T72" fmla="*/ 157 w 170"/>
                  <a:gd name="T73" fmla="*/ 54 h 77"/>
                  <a:gd name="T74" fmla="*/ 164 w 170"/>
                  <a:gd name="T75" fmla="*/ 58 h 77"/>
                  <a:gd name="T76" fmla="*/ 169 w 170"/>
                  <a:gd name="T77" fmla="*/ 69 h 77"/>
                  <a:gd name="T78" fmla="*/ 169 w 170"/>
                  <a:gd name="T79" fmla="*/ 52 h 77"/>
                  <a:gd name="T80" fmla="*/ 164 w 170"/>
                  <a:gd name="T81" fmla="*/ 28 h 77"/>
                  <a:gd name="T82" fmla="*/ 151 w 170"/>
                  <a:gd name="T83" fmla="*/ 15 h 77"/>
                  <a:gd name="T84" fmla="*/ 132 w 170"/>
                  <a:gd name="T85" fmla="*/ 7 h 77"/>
                  <a:gd name="T86" fmla="*/ 97 w 170"/>
                  <a:gd name="T87" fmla="*/ 2 h 77"/>
                  <a:gd name="T88" fmla="*/ 80 w 170"/>
                  <a:gd name="T89" fmla="*/ 0 h 77"/>
                  <a:gd name="T90" fmla="*/ 58 w 170"/>
                  <a:gd name="T91" fmla="*/ 6 h 77"/>
                  <a:gd name="T92" fmla="*/ 91 w 170"/>
                  <a:gd name="T93" fmla="*/ 8 h 77"/>
                  <a:gd name="T94" fmla="*/ 102 w 170"/>
                  <a:gd name="T95" fmla="*/ 13 h 77"/>
                  <a:gd name="T96" fmla="*/ 85 w 170"/>
                  <a:gd name="T97" fmla="*/ 12 h 77"/>
                  <a:gd name="T98" fmla="*/ 66 w 170"/>
                  <a:gd name="T99" fmla="*/ 10 h 77"/>
                  <a:gd name="T100" fmla="*/ 52 w 170"/>
                  <a:gd name="T101" fmla="*/ 8 h 77"/>
                  <a:gd name="T102" fmla="*/ 38 w 170"/>
                  <a:gd name="T103" fmla="*/ 12 h 77"/>
                  <a:gd name="T104" fmla="*/ 54 w 170"/>
                  <a:gd name="T105" fmla="*/ 16 h 77"/>
                  <a:gd name="T106" fmla="*/ 25 w 170"/>
                  <a:gd name="T107" fmla="*/ 15 h 77"/>
                  <a:gd name="T108" fmla="*/ 10 w 170"/>
                  <a:gd name="T109" fmla="*/ 20 h 77"/>
                  <a:gd name="T110" fmla="*/ 0 w 170"/>
                  <a:gd name="T111" fmla="*/ 3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 h="77">
                    <a:moveTo>
                      <a:pt x="0" y="33"/>
                    </a:moveTo>
                    <a:lnTo>
                      <a:pt x="12" y="48"/>
                    </a:lnTo>
                    <a:lnTo>
                      <a:pt x="24" y="54"/>
                    </a:lnTo>
                    <a:lnTo>
                      <a:pt x="50" y="66"/>
                    </a:lnTo>
                    <a:lnTo>
                      <a:pt x="34" y="54"/>
                    </a:lnTo>
                    <a:lnTo>
                      <a:pt x="29" y="46"/>
                    </a:lnTo>
                    <a:lnTo>
                      <a:pt x="41" y="54"/>
                    </a:lnTo>
                    <a:lnTo>
                      <a:pt x="56" y="64"/>
                    </a:lnTo>
                    <a:lnTo>
                      <a:pt x="60" y="60"/>
                    </a:lnTo>
                    <a:lnTo>
                      <a:pt x="64" y="52"/>
                    </a:lnTo>
                    <a:lnTo>
                      <a:pt x="75" y="45"/>
                    </a:lnTo>
                    <a:lnTo>
                      <a:pt x="78" y="54"/>
                    </a:lnTo>
                    <a:lnTo>
                      <a:pt x="66" y="68"/>
                    </a:lnTo>
                    <a:lnTo>
                      <a:pt x="85" y="59"/>
                    </a:lnTo>
                    <a:lnTo>
                      <a:pt x="93" y="44"/>
                    </a:lnTo>
                    <a:lnTo>
                      <a:pt x="94" y="58"/>
                    </a:lnTo>
                    <a:lnTo>
                      <a:pt x="89" y="70"/>
                    </a:lnTo>
                    <a:lnTo>
                      <a:pt x="107" y="58"/>
                    </a:lnTo>
                    <a:lnTo>
                      <a:pt x="110" y="42"/>
                    </a:lnTo>
                    <a:lnTo>
                      <a:pt x="114" y="53"/>
                    </a:lnTo>
                    <a:lnTo>
                      <a:pt x="108" y="66"/>
                    </a:lnTo>
                    <a:lnTo>
                      <a:pt x="101" y="75"/>
                    </a:lnTo>
                    <a:lnTo>
                      <a:pt x="113" y="65"/>
                    </a:lnTo>
                    <a:lnTo>
                      <a:pt x="119" y="57"/>
                    </a:lnTo>
                    <a:lnTo>
                      <a:pt x="122" y="44"/>
                    </a:lnTo>
                    <a:lnTo>
                      <a:pt x="127" y="60"/>
                    </a:lnTo>
                    <a:lnTo>
                      <a:pt x="120" y="76"/>
                    </a:lnTo>
                    <a:lnTo>
                      <a:pt x="134" y="64"/>
                    </a:lnTo>
                    <a:lnTo>
                      <a:pt x="138" y="53"/>
                    </a:lnTo>
                    <a:lnTo>
                      <a:pt x="140" y="61"/>
                    </a:lnTo>
                    <a:lnTo>
                      <a:pt x="140" y="72"/>
                    </a:lnTo>
                    <a:lnTo>
                      <a:pt x="144" y="62"/>
                    </a:lnTo>
                    <a:lnTo>
                      <a:pt x="146" y="52"/>
                    </a:lnTo>
                    <a:lnTo>
                      <a:pt x="150" y="61"/>
                    </a:lnTo>
                    <a:lnTo>
                      <a:pt x="151" y="70"/>
                    </a:lnTo>
                    <a:lnTo>
                      <a:pt x="156" y="63"/>
                    </a:lnTo>
                    <a:lnTo>
                      <a:pt x="157" y="54"/>
                    </a:lnTo>
                    <a:lnTo>
                      <a:pt x="164" y="58"/>
                    </a:lnTo>
                    <a:lnTo>
                      <a:pt x="169" y="69"/>
                    </a:lnTo>
                    <a:lnTo>
                      <a:pt x="169" y="52"/>
                    </a:lnTo>
                    <a:lnTo>
                      <a:pt x="164" y="28"/>
                    </a:lnTo>
                    <a:lnTo>
                      <a:pt x="151" y="15"/>
                    </a:lnTo>
                    <a:lnTo>
                      <a:pt x="132" y="7"/>
                    </a:lnTo>
                    <a:lnTo>
                      <a:pt x="97" y="2"/>
                    </a:lnTo>
                    <a:lnTo>
                      <a:pt x="80" y="0"/>
                    </a:lnTo>
                    <a:lnTo>
                      <a:pt x="58" y="6"/>
                    </a:lnTo>
                    <a:lnTo>
                      <a:pt x="91" y="8"/>
                    </a:lnTo>
                    <a:lnTo>
                      <a:pt x="102" y="13"/>
                    </a:lnTo>
                    <a:lnTo>
                      <a:pt x="85" y="12"/>
                    </a:lnTo>
                    <a:lnTo>
                      <a:pt x="66" y="10"/>
                    </a:lnTo>
                    <a:lnTo>
                      <a:pt x="52" y="8"/>
                    </a:lnTo>
                    <a:lnTo>
                      <a:pt x="38" y="12"/>
                    </a:lnTo>
                    <a:lnTo>
                      <a:pt x="54" y="16"/>
                    </a:lnTo>
                    <a:lnTo>
                      <a:pt x="25" y="15"/>
                    </a:lnTo>
                    <a:lnTo>
                      <a:pt x="10" y="20"/>
                    </a:lnTo>
                    <a:lnTo>
                      <a:pt x="0" y="33"/>
                    </a:lnTo>
                  </a:path>
                </a:pathLst>
              </a:custGeom>
              <a:solidFill>
                <a:srgbClr val="603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094" name="Group 254"/>
            <p:cNvGrpSpPr>
              <a:grpSpLocks/>
            </p:cNvGrpSpPr>
            <p:nvPr/>
          </p:nvGrpSpPr>
          <p:grpSpPr bwMode="auto">
            <a:xfrm>
              <a:off x="1552" y="2317"/>
              <a:ext cx="410" cy="879"/>
              <a:chOff x="1552" y="2317"/>
              <a:chExt cx="410" cy="879"/>
            </a:xfrm>
          </p:grpSpPr>
          <p:sp>
            <p:nvSpPr>
              <p:cNvPr id="36071" name="Freeform 231"/>
              <p:cNvSpPr>
                <a:spLocks/>
              </p:cNvSpPr>
              <p:nvPr/>
            </p:nvSpPr>
            <p:spPr bwMode="auto">
              <a:xfrm>
                <a:off x="1552" y="2317"/>
                <a:ext cx="410" cy="879"/>
              </a:xfrm>
              <a:custGeom>
                <a:avLst/>
                <a:gdLst>
                  <a:gd name="T0" fmla="*/ 130 w 410"/>
                  <a:gd name="T1" fmla="*/ 44 h 879"/>
                  <a:gd name="T2" fmla="*/ 283 w 410"/>
                  <a:gd name="T3" fmla="*/ 37 h 879"/>
                  <a:gd name="T4" fmla="*/ 373 w 410"/>
                  <a:gd name="T5" fmla="*/ 0 h 879"/>
                  <a:gd name="T6" fmla="*/ 385 w 410"/>
                  <a:gd name="T7" fmla="*/ 41 h 879"/>
                  <a:gd name="T8" fmla="*/ 395 w 410"/>
                  <a:gd name="T9" fmla="*/ 84 h 879"/>
                  <a:gd name="T10" fmla="*/ 409 w 410"/>
                  <a:gd name="T11" fmla="*/ 156 h 879"/>
                  <a:gd name="T12" fmla="*/ 397 w 410"/>
                  <a:gd name="T13" fmla="*/ 223 h 879"/>
                  <a:gd name="T14" fmla="*/ 391 w 410"/>
                  <a:gd name="T15" fmla="*/ 262 h 879"/>
                  <a:gd name="T16" fmla="*/ 369 w 410"/>
                  <a:gd name="T17" fmla="*/ 421 h 879"/>
                  <a:gd name="T18" fmla="*/ 359 w 410"/>
                  <a:gd name="T19" fmla="*/ 468 h 879"/>
                  <a:gd name="T20" fmla="*/ 355 w 410"/>
                  <a:gd name="T21" fmla="*/ 506 h 879"/>
                  <a:gd name="T22" fmla="*/ 353 w 410"/>
                  <a:gd name="T23" fmla="*/ 549 h 879"/>
                  <a:gd name="T24" fmla="*/ 349 w 410"/>
                  <a:gd name="T25" fmla="*/ 648 h 879"/>
                  <a:gd name="T26" fmla="*/ 323 w 410"/>
                  <a:gd name="T27" fmla="*/ 759 h 879"/>
                  <a:gd name="T28" fmla="*/ 321 w 410"/>
                  <a:gd name="T29" fmla="*/ 839 h 879"/>
                  <a:gd name="T30" fmla="*/ 245 w 410"/>
                  <a:gd name="T31" fmla="*/ 852 h 879"/>
                  <a:gd name="T32" fmla="*/ 197 w 410"/>
                  <a:gd name="T33" fmla="*/ 784 h 879"/>
                  <a:gd name="T34" fmla="*/ 200 w 410"/>
                  <a:gd name="T35" fmla="*/ 682 h 879"/>
                  <a:gd name="T36" fmla="*/ 212 w 410"/>
                  <a:gd name="T37" fmla="*/ 593 h 879"/>
                  <a:gd name="T38" fmla="*/ 210 w 410"/>
                  <a:gd name="T39" fmla="*/ 514 h 879"/>
                  <a:gd name="T40" fmla="*/ 210 w 410"/>
                  <a:gd name="T41" fmla="*/ 456 h 879"/>
                  <a:gd name="T42" fmla="*/ 210 w 410"/>
                  <a:gd name="T43" fmla="*/ 285 h 879"/>
                  <a:gd name="T44" fmla="*/ 162 w 410"/>
                  <a:gd name="T45" fmla="*/ 490 h 879"/>
                  <a:gd name="T46" fmla="*/ 156 w 410"/>
                  <a:gd name="T47" fmla="*/ 539 h 879"/>
                  <a:gd name="T48" fmla="*/ 168 w 410"/>
                  <a:gd name="T49" fmla="*/ 604 h 879"/>
                  <a:gd name="T50" fmla="*/ 161 w 410"/>
                  <a:gd name="T51" fmla="*/ 728 h 879"/>
                  <a:gd name="T52" fmla="*/ 164 w 410"/>
                  <a:gd name="T53" fmla="*/ 862 h 879"/>
                  <a:gd name="T54" fmla="*/ 105 w 410"/>
                  <a:gd name="T55" fmla="*/ 878 h 879"/>
                  <a:gd name="T56" fmla="*/ 32 w 410"/>
                  <a:gd name="T57" fmla="*/ 842 h 879"/>
                  <a:gd name="T58" fmla="*/ 38 w 410"/>
                  <a:gd name="T59" fmla="*/ 755 h 879"/>
                  <a:gd name="T60" fmla="*/ 18 w 410"/>
                  <a:gd name="T61" fmla="*/ 593 h 879"/>
                  <a:gd name="T62" fmla="*/ 0 w 410"/>
                  <a:gd name="T63" fmla="*/ 506 h 879"/>
                  <a:gd name="T64" fmla="*/ 8 w 410"/>
                  <a:gd name="T65" fmla="*/ 389 h 879"/>
                  <a:gd name="T66" fmla="*/ 12 w 410"/>
                  <a:gd name="T67" fmla="*/ 279 h 879"/>
                  <a:gd name="T68" fmla="*/ 32 w 410"/>
                  <a:gd name="T69" fmla="*/ 186 h 879"/>
                  <a:gd name="T70" fmla="*/ 40 w 410"/>
                  <a:gd name="T71" fmla="*/ 140 h 879"/>
                  <a:gd name="T72" fmla="*/ 44 w 410"/>
                  <a:gd name="T73" fmla="*/ 91 h 879"/>
                  <a:gd name="T74" fmla="*/ 60 w 410"/>
                  <a:gd name="T75" fmla="*/ 36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0" h="879">
                    <a:moveTo>
                      <a:pt x="60" y="36"/>
                    </a:moveTo>
                    <a:lnTo>
                      <a:pt x="130" y="44"/>
                    </a:lnTo>
                    <a:lnTo>
                      <a:pt x="197" y="46"/>
                    </a:lnTo>
                    <a:lnTo>
                      <a:pt x="283" y="37"/>
                    </a:lnTo>
                    <a:lnTo>
                      <a:pt x="349" y="16"/>
                    </a:lnTo>
                    <a:lnTo>
                      <a:pt x="373" y="0"/>
                    </a:lnTo>
                    <a:lnTo>
                      <a:pt x="375" y="26"/>
                    </a:lnTo>
                    <a:lnTo>
                      <a:pt x="385" y="41"/>
                    </a:lnTo>
                    <a:lnTo>
                      <a:pt x="383" y="60"/>
                    </a:lnTo>
                    <a:lnTo>
                      <a:pt x="395" y="84"/>
                    </a:lnTo>
                    <a:lnTo>
                      <a:pt x="405" y="117"/>
                    </a:lnTo>
                    <a:lnTo>
                      <a:pt x="409" y="156"/>
                    </a:lnTo>
                    <a:lnTo>
                      <a:pt x="403" y="197"/>
                    </a:lnTo>
                    <a:lnTo>
                      <a:pt x="397" y="223"/>
                    </a:lnTo>
                    <a:lnTo>
                      <a:pt x="389" y="242"/>
                    </a:lnTo>
                    <a:lnTo>
                      <a:pt x="391" y="262"/>
                    </a:lnTo>
                    <a:lnTo>
                      <a:pt x="385" y="279"/>
                    </a:lnTo>
                    <a:lnTo>
                      <a:pt x="369" y="421"/>
                    </a:lnTo>
                    <a:lnTo>
                      <a:pt x="369" y="447"/>
                    </a:lnTo>
                    <a:lnTo>
                      <a:pt x="359" y="468"/>
                    </a:lnTo>
                    <a:lnTo>
                      <a:pt x="363" y="486"/>
                    </a:lnTo>
                    <a:lnTo>
                      <a:pt x="355" y="506"/>
                    </a:lnTo>
                    <a:lnTo>
                      <a:pt x="359" y="525"/>
                    </a:lnTo>
                    <a:lnTo>
                      <a:pt x="353" y="549"/>
                    </a:lnTo>
                    <a:lnTo>
                      <a:pt x="357" y="597"/>
                    </a:lnTo>
                    <a:lnTo>
                      <a:pt x="349" y="648"/>
                    </a:lnTo>
                    <a:lnTo>
                      <a:pt x="335" y="698"/>
                    </a:lnTo>
                    <a:lnTo>
                      <a:pt x="323" y="759"/>
                    </a:lnTo>
                    <a:lnTo>
                      <a:pt x="327" y="788"/>
                    </a:lnTo>
                    <a:lnTo>
                      <a:pt x="321" y="839"/>
                    </a:lnTo>
                    <a:lnTo>
                      <a:pt x="277" y="854"/>
                    </a:lnTo>
                    <a:lnTo>
                      <a:pt x="245" y="852"/>
                    </a:lnTo>
                    <a:lnTo>
                      <a:pt x="204" y="844"/>
                    </a:lnTo>
                    <a:lnTo>
                      <a:pt x="197" y="784"/>
                    </a:lnTo>
                    <a:lnTo>
                      <a:pt x="206" y="745"/>
                    </a:lnTo>
                    <a:lnTo>
                      <a:pt x="200" y="682"/>
                    </a:lnTo>
                    <a:lnTo>
                      <a:pt x="206" y="642"/>
                    </a:lnTo>
                    <a:lnTo>
                      <a:pt x="212" y="593"/>
                    </a:lnTo>
                    <a:lnTo>
                      <a:pt x="206" y="562"/>
                    </a:lnTo>
                    <a:lnTo>
                      <a:pt x="210" y="514"/>
                    </a:lnTo>
                    <a:lnTo>
                      <a:pt x="205" y="494"/>
                    </a:lnTo>
                    <a:lnTo>
                      <a:pt x="210" y="456"/>
                    </a:lnTo>
                    <a:lnTo>
                      <a:pt x="206" y="421"/>
                    </a:lnTo>
                    <a:lnTo>
                      <a:pt x="210" y="285"/>
                    </a:lnTo>
                    <a:lnTo>
                      <a:pt x="174" y="463"/>
                    </a:lnTo>
                    <a:lnTo>
                      <a:pt x="162" y="490"/>
                    </a:lnTo>
                    <a:lnTo>
                      <a:pt x="162" y="514"/>
                    </a:lnTo>
                    <a:lnTo>
                      <a:pt x="156" y="539"/>
                    </a:lnTo>
                    <a:lnTo>
                      <a:pt x="164" y="566"/>
                    </a:lnTo>
                    <a:lnTo>
                      <a:pt x="168" y="604"/>
                    </a:lnTo>
                    <a:lnTo>
                      <a:pt x="170" y="648"/>
                    </a:lnTo>
                    <a:lnTo>
                      <a:pt x="161" y="728"/>
                    </a:lnTo>
                    <a:lnTo>
                      <a:pt x="168" y="763"/>
                    </a:lnTo>
                    <a:lnTo>
                      <a:pt x="164" y="862"/>
                    </a:lnTo>
                    <a:lnTo>
                      <a:pt x="149" y="874"/>
                    </a:lnTo>
                    <a:lnTo>
                      <a:pt x="105" y="878"/>
                    </a:lnTo>
                    <a:lnTo>
                      <a:pt x="52" y="860"/>
                    </a:lnTo>
                    <a:lnTo>
                      <a:pt x="32" y="842"/>
                    </a:lnTo>
                    <a:lnTo>
                      <a:pt x="30" y="789"/>
                    </a:lnTo>
                    <a:lnTo>
                      <a:pt x="38" y="755"/>
                    </a:lnTo>
                    <a:lnTo>
                      <a:pt x="24" y="680"/>
                    </a:lnTo>
                    <a:lnTo>
                      <a:pt x="18" y="593"/>
                    </a:lnTo>
                    <a:lnTo>
                      <a:pt x="5" y="547"/>
                    </a:lnTo>
                    <a:lnTo>
                      <a:pt x="0" y="506"/>
                    </a:lnTo>
                    <a:lnTo>
                      <a:pt x="10" y="454"/>
                    </a:lnTo>
                    <a:lnTo>
                      <a:pt x="8" y="389"/>
                    </a:lnTo>
                    <a:lnTo>
                      <a:pt x="8" y="317"/>
                    </a:lnTo>
                    <a:lnTo>
                      <a:pt x="12" y="279"/>
                    </a:lnTo>
                    <a:lnTo>
                      <a:pt x="18" y="241"/>
                    </a:lnTo>
                    <a:lnTo>
                      <a:pt x="32" y="186"/>
                    </a:lnTo>
                    <a:lnTo>
                      <a:pt x="32" y="160"/>
                    </a:lnTo>
                    <a:lnTo>
                      <a:pt x="40" y="140"/>
                    </a:lnTo>
                    <a:lnTo>
                      <a:pt x="46" y="112"/>
                    </a:lnTo>
                    <a:lnTo>
                      <a:pt x="44" y="91"/>
                    </a:lnTo>
                    <a:lnTo>
                      <a:pt x="58" y="69"/>
                    </a:lnTo>
                    <a:lnTo>
                      <a:pt x="60" y="3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72" name="Freeform 232"/>
              <p:cNvSpPr>
                <a:spLocks/>
              </p:cNvSpPr>
              <p:nvPr/>
            </p:nvSpPr>
            <p:spPr bwMode="auto">
              <a:xfrm>
                <a:off x="1570" y="2340"/>
                <a:ext cx="380" cy="845"/>
              </a:xfrm>
              <a:custGeom>
                <a:avLst/>
                <a:gdLst>
                  <a:gd name="T0" fmla="*/ 69 w 380"/>
                  <a:gd name="T1" fmla="*/ 40 h 845"/>
                  <a:gd name="T2" fmla="*/ 47 w 380"/>
                  <a:gd name="T3" fmla="*/ 77 h 845"/>
                  <a:gd name="T4" fmla="*/ 39 w 380"/>
                  <a:gd name="T5" fmla="*/ 164 h 845"/>
                  <a:gd name="T6" fmla="*/ 6 w 380"/>
                  <a:gd name="T7" fmla="*/ 369 h 845"/>
                  <a:gd name="T8" fmla="*/ 0 w 380"/>
                  <a:gd name="T9" fmla="*/ 486 h 845"/>
                  <a:gd name="T10" fmla="*/ 7 w 380"/>
                  <a:gd name="T11" fmla="*/ 600 h 845"/>
                  <a:gd name="T12" fmla="*/ 18 w 380"/>
                  <a:gd name="T13" fmla="*/ 765 h 845"/>
                  <a:gd name="T14" fmla="*/ 89 w 380"/>
                  <a:gd name="T15" fmla="*/ 844 h 845"/>
                  <a:gd name="T16" fmla="*/ 131 w 380"/>
                  <a:gd name="T17" fmla="*/ 709 h 845"/>
                  <a:gd name="T18" fmla="*/ 91 w 380"/>
                  <a:gd name="T19" fmla="*/ 540 h 845"/>
                  <a:gd name="T20" fmla="*/ 69 w 380"/>
                  <a:gd name="T21" fmla="*/ 538 h 845"/>
                  <a:gd name="T22" fmla="*/ 91 w 380"/>
                  <a:gd name="T23" fmla="*/ 524 h 845"/>
                  <a:gd name="T24" fmla="*/ 27 w 380"/>
                  <a:gd name="T25" fmla="*/ 520 h 845"/>
                  <a:gd name="T26" fmla="*/ 135 w 380"/>
                  <a:gd name="T27" fmla="*/ 502 h 845"/>
                  <a:gd name="T28" fmla="*/ 33 w 380"/>
                  <a:gd name="T29" fmla="*/ 502 h 845"/>
                  <a:gd name="T30" fmla="*/ 85 w 380"/>
                  <a:gd name="T31" fmla="*/ 485 h 845"/>
                  <a:gd name="T32" fmla="*/ 101 w 380"/>
                  <a:gd name="T33" fmla="*/ 478 h 845"/>
                  <a:gd name="T34" fmla="*/ 71 w 380"/>
                  <a:gd name="T35" fmla="*/ 424 h 845"/>
                  <a:gd name="T36" fmla="*/ 65 w 380"/>
                  <a:gd name="T37" fmla="*/ 405 h 845"/>
                  <a:gd name="T38" fmla="*/ 141 w 380"/>
                  <a:gd name="T39" fmla="*/ 438 h 845"/>
                  <a:gd name="T40" fmla="*/ 174 w 380"/>
                  <a:gd name="T41" fmla="*/ 276 h 845"/>
                  <a:gd name="T42" fmla="*/ 200 w 380"/>
                  <a:gd name="T43" fmla="*/ 263 h 845"/>
                  <a:gd name="T44" fmla="*/ 202 w 380"/>
                  <a:gd name="T45" fmla="*/ 418 h 845"/>
                  <a:gd name="T46" fmla="*/ 200 w 380"/>
                  <a:gd name="T47" fmla="*/ 432 h 845"/>
                  <a:gd name="T48" fmla="*/ 232 w 380"/>
                  <a:gd name="T49" fmla="*/ 457 h 845"/>
                  <a:gd name="T50" fmla="*/ 228 w 380"/>
                  <a:gd name="T51" fmla="*/ 480 h 845"/>
                  <a:gd name="T52" fmla="*/ 242 w 380"/>
                  <a:gd name="T53" fmla="*/ 483 h 845"/>
                  <a:gd name="T54" fmla="*/ 194 w 380"/>
                  <a:gd name="T55" fmla="*/ 541 h 845"/>
                  <a:gd name="T56" fmla="*/ 186 w 380"/>
                  <a:gd name="T57" fmla="*/ 648 h 845"/>
                  <a:gd name="T58" fmla="*/ 192 w 380"/>
                  <a:gd name="T59" fmla="*/ 811 h 845"/>
                  <a:gd name="T60" fmla="*/ 294 w 380"/>
                  <a:gd name="T61" fmla="*/ 805 h 845"/>
                  <a:gd name="T62" fmla="*/ 317 w 380"/>
                  <a:gd name="T63" fmla="*/ 620 h 845"/>
                  <a:gd name="T64" fmla="*/ 321 w 380"/>
                  <a:gd name="T65" fmla="*/ 527 h 845"/>
                  <a:gd name="T66" fmla="*/ 245 w 380"/>
                  <a:gd name="T67" fmla="*/ 525 h 845"/>
                  <a:gd name="T68" fmla="*/ 319 w 380"/>
                  <a:gd name="T69" fmla="*/ 485 h 845"/>
                  <a:gd name="T70" fmla="*/ 337 w 380"/>
                  <a:gd name="T71" fmla="*/ 426 h 845"/>
                  <a:gd name="T72" fmla="*/ 363 w 380"/>
                  <a:gd name="T73" fmla="*/ 240 h 845"/>
                  <a:gd name="T74" fmla="*/ 372 w 380"/>
                  <a:gd name="T75" fmla="*/ 166 h 845"/>
                  <a:gd name="T76" fmla="*/ 371 w 380"/>
                  <a:gd name="T77" fmla="*/ 68 h 845"/>
                  <a:gd name="T78" fmla="*/ 337 w 380"/>
                  <a:gd name="T79" fmla="*/ 21 h 845"/>
                  <a:gd name="T80" fmla="*/ 321 w 380"/>
                  <a:gd name="T81" fmla="*/ 26 h 845"/>
                  <a:gd name="T82" fmla="*/ 268 w 380"/>
                  <a:gd name="T83" fmla="*/ 19 h 845"/>
                  <a:gd name="T84" fmla="*/ 224 w 380"/>
                  <a:gd name="T85" fmla="*/ 58 h 845"/>
                  <a:gd name="T86" fmla="*/ 151 w 380"/>
                  <a:gd name="T87" fmla="*/ 33 h 845"/>
                  <a:gd name="T88" fmla="*/ 83 w 380"/>
                  <a:gd name="T89" fmla="*/ 58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0" h="845">
                    <a:moveTo>
                      <a:pt x="81" y="28"/>
                    </a:moveTo>
                    <a:lnTo>
                      <a:pt x="65" y="24"/>
                    </a:lnTo>
                    <a:lnTo>
                      <a:pt x="69" y="40"/>
                    </a:lnTo>
                    <a:lnTo>
                      <a:pt x="67" y="58"/>
                    </a:lnTo>
                    <a:lnTo>
                      <a:pt x="42" y="52"/>
                    </a:lnTo>
                    <a:lnTo>
                      <a:pt x="47" y="77"/>
                    </a:lnTo>
                    <a:lnTo>
                      <a:pt x="45" y="109"/>
                    </a:lnTo>
                    <a:lnTo>
                      <a:pt x="36" y="140"/>
                    </a:lnTo>
                    <a:lnTo>
                      <a:pt x="39" y="164"/>
                    </a:lnTo>
                    <a:lnTo>
                      <a:pt x="22" y="228"/>
                    </a:lnTo>
                    <a:lnTo>
                      <a:pt x="7" y="291"/>
                    </a:lnTo>
                    <a:lnTo>
                      <a:pt x="6" y="369"/>
                    </a:lnTo>
                    <a:lnTo>
                      <a:pt x="7" y="422"/>
                    </a:lnTo>
                    <a:lnTo>
                      <a:pt x="1" y="455"/>
                    </a:lnTo>
                    <a:lnTo>
                      <a:pt x="0" y="486"/>
                    </a:lnTo>
                    <a:lnTo>
                      <a:pt x="16" y="522"/>
                    </a:lnTo>
                    <a:lnTo>
                      <a:pt x="10" y="546"/>
                    </a:lnTo>
                    <a:lnTo>
                      <a:pt x="7" y="600"/>
                    </a:lnTo>
                    <a:lnTo>
                      <a:pt x="16" y="667"/>
                    </a:lnTo>
                    <a:lnTo>
                      <a:pt x="27" y="727"/>
                    </a:lnTo>
                    <a:lnTo>
                      <a:pt x="18" y="765"/>
                    </a:lnTo>
                    <a:lnTo>
                      <a:pt x="22" y="813"/>
                    </a:lnTo>
                    <a:lnTo>
                      <a:pt x="57" y="834"/>
                    </a:lnTo>
                    <a:lnTo>
                      <a:pt x="89" y="844"/>
                    </a:lnTo>
                    <a:lnTo>
                      <a:pt x="136" y="839"/>
                    </a:lnTo>
                    <a:lnTo>
                      <a:pt x="139" y="741"/>
                    </a:lnTo>
                    <a:lnTo>
                      <a:pt x="131" y="709"/>
                    </a:lnTo>
                    <a:lnTo>
                      <a:pt x="139" y="597"/>
                    </a:lnTo>
                    <a:lnTo>
                      <a:pt x="133" y="530"/>
                    </a:lnTo>
                    <a:lnTo>
                      <a:pt x="91" y="540"/>
                    </a:lnTo>
                    <a:lnTo>
                      <a:pt x="56" y="543"/>
                    </a:lnTo>
                    <a:lnTo>
                      <a:pt x="42" y="541"/>
                    </a:lnTo>
                    <a:lnTo>
                      <a:pt x="69" y="538"/>
                    </a:lnTo>
                    <a:lnTo>
                      <a:pt x="111" y="530"/>
                    </a:lnTo>
                    <a:lnTo>
                      <a:pt x="133" y="515"/>
                    </a:lnTo>
                    <a:lnTo>
                      <a:pt x="91" y="524"/>
                    </a:lnTo>
                    <a:lnTo>
                      <a:pt x="57" y="530"/>
                    </a:lnTo>
                    <a:lnTo>
                      <a:pt x="31" y="527"/>
                    </a:lnTo>
                    <a:lnTo>
                      <a:pt x="27" y="520"/>
                    </a:lnTo>
                    <a:lnTo>
                      <a:pt x="44" y="522"/>
                    </a:lnTo>
                    <a:lnTo>
                      <a:pt x="93" y="517"/>
                    </a:lnTo>
                    <a:lnTo>
                      <a:pt x="135" y="502"/>
                    </a:lnTo>
                    <a:lnTo>
                      <a:pt x="103" y="506"/>
                    </a:lnTo>
                    <a:lnTo>
                      <a:pt x="62" y="509"/>
                    </a:lnTo>
                    <a:lnTo>
                      <a:pt x="33" y="502"/>
                    </a:lnTo>
                    <a:lnTo>
                      <a:pt x="119" y="496"/>
                    </a:lnTo>
                    <a:lnTo>
                      <a:pt x="133" y="485"/>
                    </a:lnTo>
                    <a:lnTo>
                      <a:pt x="85" y="485"/>
                    </a:lnTo>
                    <a:lnTo>
                      <a:pt x="42" y="481"/>
                    </a:lnTo>
                    <a:lnTo>
                      <a:pt x="33" y="473"/>
                    </a:lnTo>
                    <a:lnTo>
                      <a:pt x="101" y="478"/>
                    </a:lnTo>
                    <a:lnTo>
                      <a:pt x="136" y="471"/>
                    </a:lnTo>
                    <a:lnTo>
                      <a:pt x="101" y="449"/>
                    </a:lnTo>
                    <a:lnTo>
                      <a:pt x="71" y="424"/>
                    </a:lnTo>
                    <a:lnTo>
                      <a:pt x="50" y="395"/>
                    </a:lnTo>
                    <a:lnTo>
                      <a:pt x="39" y="376"/>
                    </a:lnTo>
                    <a:lnTo>
                      <a:pt x="65" y="405"/>
                    </a:lnTo>
                    <a:lnTo>
                      <a:pt x="91" y="420"/>
                    </a:lnTo>
                    <a:lnTo>
                      <a:pt x="122" y="439"/>
                    </a:lnTo>
                    <a:lnTo>
                      <a:pt x="141" y="438"/>
                    </a:lnTo>
                    <a:lnTo>
                      <a:pt x="151" y="394"/>
                    </a:lnTo>
                    <a:lnTo>
                      <a:pt x="165" y="333"/>
                    </a:lnTo>
                    <a:lnTo>
                      <a:pt x="174" y="276"/>
                    </a:lnTo>
                    <a:lnTo>
                      <a:pt x="184" y="255"/>
                    </a:lnTo>
                    <a:lnTo>
                      <a:pt x="236" y="233"/>
                    </a:lnTo>
                    <a:lnTo>
                      <a:pt x="200" y="263"/>
                    </a:lnTo>
                    <a:lnTo>
                      <a:pt x="198" y="352"/>
                    </a:lnTo>
                    <a:lnTo>
                      <a:pt x="198" y="408"/>
                    </a:lnTo>
                    <a:lnTo>
                      <a:pt x="202" y="418"/>
                    </a:lnTo>
                    <a:lnTo>
                      <a:pt x="244" y="426"/>
                    </a:lnTo>
                    <a:lnTo>
                      <a:pt x="210" y="427"/>
                    </a:lnTo>
                    <a:lnTo>
                      <a:pt x="200" y="432"/>
                    </a:lnTo>
                    <a:lnTo>
                      <a:pt x="192" y="459"/>
                    </a:lnTo>
                    <a:lnTo>
                      <a:pt x="220" y="460"/>
                    </a:lnTo>
                    <a:lnTo>
                      <a:pt x="232" y="457"/>
                    </a:lnTo>
                    <a:lnTo>
                      <a:pt x="188" y="469"/>
                    </a:lnTo>
                    <a:lnTo>
                      <a:pt x="194" y="481"/>
                    </a:lnTo>
                    <a:lnTo>
                      <a:pt x="228" y="480"/>
                    </a:lnTo>
                    <a:lnTo>
                      <a:pt x="248" y="473"/>
                    </a:lnTo>
                    <a:lnTo>
                      <a:pt x="275" y="473"/>
                    </a:lnTo>
                    <a:lnTo>
                      <a:pt x="242" y="483"/>
                    </a:lnTo>
                    <a:lnTo>
                      <a:pt x="198" y="494"/>
                    </a:lnTo>
                    <a:lnTo>
                      <a:pt x="192" y="519"/>
                    </a:lnTo>
                    <a:lnTo>
                      <a:pt x="194" y="541"/>
                    </a:lnTo>
                    <a:lnTo>
                      <a:pt x="200" y="557"/>
                    </a:lnTo>
                    <a:lnTo>
                      <a:pt x="196" y="589"/>
                    </a:lnTo>
                    <a:lnTo>
                      <a:pt x="186" y="648"/>
                    </a:lnTo>
                    <a:lnTo>
                      <a:pt x="194" y="704"/>
                    </a:lnTo>
                    <a:lnTo>
                      <a:pt x="182" y="756"/>
                    </a:lnTo>
                    <a:lnTo>
                      <a:pt x="192" y="811"/>
                    </a:lnTo>
                    <a:lnTo>
                      <a:pt x="230" y="818"/>
                    </a:lnTo>
                    <a:lnTo>
                      <a:pt x="262" y="820"/>
                    </a:lnTo>
                    <a:lnTo>
                      <a:pt x="294" y="805"/>
                    </a:lnTo>
                    <a:lnTo>
                      <a:pt x="300" y="756"/>
                    </a:lnTo>
                    <a:lnTo>
                      <a:pt x="291" y="725"/>
                    </a:lnTo>
                    <a:lnTo>
                      <a:pt x="317" y="620"/>
                    </a:lnTo>
                    <a:lnTo>
                      <a:pt x="323" y="590"/>
                    </a:lnTo>
                    <a:lnTo>
                      <a:pt x="323" y="555"/>
                    </a:lnTo>
                    <a:lnTo>
                      <a:pt x="321" y="527"/>
                    </a:lnTo>
                    <a:lnTo>
                      <a:pt x="300" y="532"/>
                    </a:lnTo>
                    <a:lnTo>
                      <a:pt x="269" y="534"/>
                    </a:lnTo>
                    <a:lnTo>
                      <a:pt x="245" y="525"/>
                    </a:lnTo>
                    <a:lnTo>
                      <a:pt x="289" y="520"/>
                    </a:lnTo>
                    <a:lnTo>
                      <a:pt x="327" y="511"/>
                    </a:lnTo>
                    <a:lnTo>
                      <a:pt x="319" y="485"/>
                    </a:lnTo>
                    <a:lnTo>
                      <a:pt x="329" y="462"/>
                    </a:lnTo>
                    <a:lnTo>
                      <a:pt x="323" y="441"/>
                    </a:lnTo>
                    <a:lnTo>
                      <a:pt x="337" y="426"/>
                    </a:lnTo>
                    <a:lnTo>
                      <a:pt x="341" y="357"/>
                    </a:lnTo>
                    <a:lnTo>
                      <a:pt x="351" y="261"/>
                    </a:lnTo>
                    <a:lnTo>
                      <a:pt x="363" y="240"/>
                    </a:lnTo>
                    <a:lnTo>
                      <a:pt x="353" y="223"/>
                    </a:lnTo>
                    <a:lnTo>
                      <a:pt x="365" y="198"/>
                    </a:lnTo>
                    <a:lnTo>
                      <a:pt x="372" y="166"/>
                    </a:lnTo>
                    <a:lnTo>
                      <a:pt x="379" y="133"/>
                    </a:lnTo>
                    <a:lnTo>
                      <a:pt x="377" y="100"/>
                    </a:lnTo>
                    <a:lnTo>
                      <a:pt x="371" y="68"/>
                    </a:lnTo>
                    <a:lnTo>
                      <a:pt x="353" y="41"/>
                    </a:lnTo>
                    <a:lnTo>
                      <a:pt x="353" y="11"/>
                    </a:lnTo>
                    <a:lnTo>
                      <a:pt x="337" y="21"/>
                    </a:lnTo>
                    <a:lnTo>
                      <a:pt x="337" y="0"/>
                    </a:lnTo>
                    <a:lnTo>
                      <a:pt x="319" y="3"/>
                    </a:lnTo>
                    <a:lnTo>
                      <a:pt x="321" y="26"/>
                    </a:lnTo>
                    <a:lnTo>
                      <a:pt x="297" y="37"/>
                    </a:lnTo>
                    <a:lnTo>
                      <a:pt x="274" y="45"/>
                    </a:lnTo>
                    <a:lnTo>
                      <a:pt x="268" y="19"/>
                    </a:lnTo>
                    <a:lnTo>
                      <a:pt x="250" y="23"/>
                    </a:lnTo>
                    <a:lnTo>
                      <a:pt x="260" y="52"/>
                    </a:lnTo>
                    <a:lnTo>
                      <a:pt x="224" y="58"/>
                    </a:lnTo>
                    <a:lnTo>
                      <a:pt x="188" y="62"/>
                    </a:lnTo>
                    <a:lnTo>
                      <a:pt x="156" y="62"/>
                    </a:lnTo>
                    <a:lnTo>
                      <a:pt x="151" y="33"/>
                    </a:lnTo>
                    <a:lnTo>
                      <a:pt x="136" y="31"/>
                    </a:lnTo>
                    <a:lnTo>
                      <a:pt x="139" y="62"/>
                    </a:lnTo>
                    <a:lnTo>
                      <a:pt x="83" y="58"/>
                    </a:lnTo>
                    <a:lnTo>
                      <a:pt x="81" y="28"/>
                    </a:lnTo>
                  </a:path>
                </a:pathLst>
              </a:custGeom>
              <a:solidFill>
                <a:srgbClr val="000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73" name="Freeform 233"/>
              <p:cNvSpPr>
                <a:spLocks/>
              </p:cNvSpPr>
              <p:nvPr/>
            </p:nvSpPr>
            <p:spPr bwMode="auto">
              <a:xfrm>
                <a:off x="1773" y="2572"/>
                <a:ext cx="145" cy="34"/>
              </a:xfrm>
              <a:custGeom>
                <a:avLst/>
                <a:gdLst>
                  <a:gd name="T0" fmla="*/ 0 w 145"/>
                  <a:gd name="T1" fmla="*/ 33 h 34"/>
                  <a:gd name="T2" fmla="*/ 43 w 145"/>
                  <a:gd name="T3" fmla="*/ 14 h 34"/>
                  <a:gd name="T4" fmla="*/ 84 w 145"/>
                  <a:gd name="T5" fmla="*/ 2 h 34"/>
                  <a:gd name="T6" fmla="*/ 144 w 145"/>
                  <a:gd name="T7" fmla="*/ 0 h 34"/>
                  <a:gd name="T8" fmla="*/ 78 w 145"/>
                  <a:gd name="T9" fmla="*/ 11 h 34"/>
                  <a:gd name="T10" fmla="*/ 0 w 145"/>
                  <a:gd name="T11" fmla="*/ 33 h 34"/>
                </a:gdLst>
                <a:ahLst/>
                <a:cxnLst>
                  <a:cxn ang="0">
                    <a:pos x="T0" y="T1"/>
                  </a:cxn>
                  <a:cxn ang="0">
                    <a:pos x="T2" y="T3"/>
                  </a:cxn>
                  <a:cxn ang="0">
                    <a:pos x="T4" y="T5"/>
                  </a:cxn>
                  <a:cxn ang="0">
                    <a:pos x="T6" y="T7"/>
                  </a:cxn>
                  <a:cxn ang="0">
                    <a:pos x="T8" y="T9"/>
                  </a:cxn>
                  <a:cxn ang="0">
                    <a:pos x="T10" y="T11"/>
                  </a:cxn>
                </a:cxnLst>
                <a:rect l="0" t="0" r="r" b="b"/>
                <a:pathLst>
                  <a:path w="145" h="34">
                    <a:moveTo>
                      <a:pt x="0" y="33"/>
                    </a:moveTo>
                    <a:lnTo>
                      <a:pt x="43" y="14"/>
                    </a:lnTo>
                    <a:lnTo>
                      <a:pt x="84" y="2"/>
                    </a:lnTo>
                    <a:lnTo>
                      <a:pt x="144" y="0"/>
                    </a:lnTo>
                    <a:lnTo>
                      <a:pt x="78" y="11"/>
                    </a:lnTo>
                    <a:lnTo>
                      <a:pt x="0" y="33"/>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74" name="Freeform 234"/>
              <p:cNvSpPr>
                <a:spLocks/>
              </p:cNvSpPr>
              <p:nvPr/>
            </p:nvSpPr>
            <p:spPr bwMode="auto">
              <a:xfrm>
                <a:off x="1799" y="2780"/>
                <a:ext cx="81" cy="14"/>
              </a:xfrm>
              <a:custGeom>
                <a:avLst/>
                <a:gdLst>
                  <a:gd name="T0" fmla="*/ 80 w 81"/>
                  <a:gd name="T1" fmla="*/ 0 h 14"/>
                  <a:gd name="T2" fmla="*/ 32 w 81"/>
                  <a:gd name="T3" fmla="*/ 8 h 14"/>
                  <a:gd name="T4" fmla="*/ 0 w 81"/>
                  <a:gd name="T5" fmla="*/ 11 h 14"/>
                  <a:gd name="T6" fmla="*/ 32 w 81"/>
                  <a:gd name="T7" fmla="*/ 13 h 14"/>
                  <a:gd name="T8" fmla="*/ 80 w 81"/>
                  <a:gd name="T9" fmla="*/ 0 h 14"/>
                </a:gdLst>
                <a:ahLst/>
                <a:cxnLst>
                  <a:cxn ang="0">
                    <a:pos x="T0" y="T1"/>
                  </a:cxn>
                  <a:cxn ang="0">
                    <a:pos x="T2" y="T3"/>
                  </a:cxn>
                  <a:cxn ang="0">
                    <a:pos x="T4" y="T5"/>
                  </a:cxn>
                  <a:cxn ang="0">
                    <a:pos x="T6" y="T7"/>
                  </a:cxn>
                  <a:cxn ang="0">
                    <a:pos x="T8" y="T9"/>
                  </a:cxn>
                </a:cxnLst>
                <a:rect l="0" t="0" r="r" b="b"/>
                <a:pathLst>
                  <a:path w="81" h="14">
                    <a:moveTo>
                      <a:pt x="80" y="0"/>
                    </a:moveTo>
                    <a:lnTo>
                      <a:pt x="32" y="8"/>
                    </a:lnTo>
                    <a:lnTo>
                      <a:pt x="0" y="11"/>
                    </a:lnTo>
                    <a:lnTo>
                      <a:pt x="32" y="13"/>
                    </a:lnTo>
                    <a:lnTo>
                      <a:pt x="8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75" name="Freeform 235"/>
              <p:cNvSpPr>
                <a:spLocks/>
              </p:cNvSpPr>
              <p:nvPr/>
            </p:nvSpPr>
            <p:spPr bwMode="auto">
              <a:xfrm>
                <a:off x="1771" y="2829"/>
                <a:ext cx="103" cy="45"/>
              </a:xfrm>
              <a:custGeom>
                <a:avLst/>
                <a:gdLst>
                  <a:gd name="T0" fmla="*/ 102 w 103"/>
                  <a:gd name="T1" fmla="*/ 0 h 45"/>
                  <a:gd name="T2" fmla="*/ 40 w 103"/>
                  <a:gd name="T3" fmla="*/ 14 h 45"/>
                  <a:gd name="T4" fmla="*/ 9 w 103"/>
                  <a:gd name="T5" fmla="*/ 28 h 45"/>
                  <a:gd name="T6" fmla="*/ 0 w 103"/>
                  <a:gd name="T7" fmla="*/ 44 h 45"/>
                  <a:gd name="T8" fmla="*/ 22 w 103"/>
                  <a:gd name="T9" fmla="*/ 31 h 45"/>
                  <a:gd name="T10" fmla="*/ 52 w 103"/>
                  <a:gd name="T11" fmla="*/ 19 h 45"/>
                  <a:gd name="T12" fmla="*/ 102 w 103"/>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103" h="45">
                    <a:moveTo>
                      <a:pt x="102" y="0"/>
                    </a:moveTo>
                    <a:lnTo>
                      <a:pt x="40" y="14"/>
                    </a:lnTo>
                    <a:lnTo>
                      <a:pt x="9" y="28"/>
                    </a:lnTo>
                    <a:lnTo>
                      <a:pt x="0" y="44"/>
                    </a:lnTo>
                    <a:lnTo>
                      <a:pt x="22" y="31"/>
                    </a:lnTo>
                    <a:lnTo>
                      <a:pt x="52" y="19"/>
                    </a:lnTo>
                    <a:lnTo>
                      <a:pt x="102"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76" name="Freeform 236"/>
              <p:cNvSpPr>
                <a:spLocks/>
              </p:cNvSpPr>
              <p:nvPr/>
            </p:nvSpPr>
            <p:spPr bwMode="auto">
              <a:xfrm>
                <a:off x="1789" y="2590"/>
                <a:ext cx="93" cy="99"/>
              </a:xfrm>
              <a:custGeom>
                <a:avLst/>
                <a:gdLst>
                  <a:gd name="T0" fmla="*/ 92 w 93"/>
                  <a:gd name="T1" fmla="*/ 0 h 99"/>
                  <a:gd name="T2" fmla="*/ 65 w 93"/>
                  <a:gd name="T3" fmla="*/ 37 h 99"/>
                  <a:gd name="T4" fmla="*/ 23 w 93"/>
                  <a:gd name="T5" fmla="*/ 78 h 99"/>
                  <a:gd name="T6" fmla="*/ 0 w 93"/>
                  <a:gd name="T7" fmla="*/ 98 h 99"/>
                  <a:gd name="T8" fmla="*/ 40 w 93"/>
                  <a:gd name="T9" fmla="*/ 76 h 99"/>
                  <a:gd name="T10" fmla="*/ 63 w 93"/>
                  <a:gd name="T11" fmla="*/ 49 h 99"/>
                  <a:gd name="T12" fmla="*/ 92 w 93"/>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93" h="99">
                    <a:moveTo>
                      <a:pt x="92" y="0"/>
                    </a:moveTo>
                    <a:lnTo>
                      <a:pt x="65" y="37"/>
                    </a:lnTo>
                    <a:lnTo>
                      <a:pt x="23" y="78"/>
                    </a:lnTo>
                    <a:lnTo>
                      <a:pt x="0" y="98"/>
                    </a:lnTo>
                    <a:lnTo>
                      <a:pt x="40" y="76"/>
                    </a:lnTo>
                    <a:lnTo>
                      <a:pt x="63" y="49"/>
                    </a:lnTo>
                    <a:lnTo>
                      <a:pt x="92"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77" name="Freeform 237"/>
              <p:cNvSpPr>
                <a:spLocks/>
              </p:cNvSpPr>
              <p:nvPr/>
            </p:nvSpPr>
            <p:spPr bwMode="auto">
              <a:xfrm>
                <a:off x="1657" y="2442"/>
                <a:ext cx="146" cy="11"/>
              </a:xfrm>
              <a:custGeom>
                <a:avLst/>
                <a:gdLst>
                  <a:gd name="T0" fmla="*/ 0 w 146"/>
                  <a:gd name="T1" fmla="*/ 0 h 11"/>
                  <a:gd name="T2" fmla="*/ 50 w 146"/>
                  <a:gd name="T3" fmla="*/ 9 h 11"/>
                  <a:gd name="T4" fmla="*/ 102 w 146"/>
                  <a:gd name="T5" fmla="*/ 10 h 11"/>
                  <a:gd name="T6" fmla="*/ 145 w 146"/>
                  <a:gd name="T7" fmla="*/ 5 h 11"/>
                  <a:gd name="T8" fmla="*/ 101 w 146"/>
                  <a:gd name="T9" fmla="*/ 5 h 11"/>
                  <a:gd name="T10" fmla="*/ 0 w 146"/>
                  <a:gd name="T11" fmla="*/ 0 h 11"/>
                </a:gdLst>
                <a:ahLst/>
                <a:cxnLst>
                  <a:cxn ang="0">
                    <a:pos x="T0" y="T1"/>
                  </a:cxn>
                  <a:cxn ang="0">
                    <a:pos x="T2" y="T3"/>
                  </a:cxn>
                  <a:cxn ang="0">
                    <a:pos x="T4" y="T5"/>
                  </a:cxn>
                  <a:cxn ang="0">
                    <a:pos x="T6" y="T7"/>
                  </a:cxn>
                  <a:cxn ang="0">
                    <a:pos x="T8" y="T9"/>
                  </a:cxn>
                  <a:cxn ang="0">
                    <a:pos x="T10" y="T11"/>
                  </a:cxn>
                </a:cxnLst>
                <a:rect l="0" t="0" r="r" b="b"/>
                <a:pathLst>
                  <a:path w="146" h="11">
                    <a:moveTo>
                      <a:pt x="0" y="0"/>
                    </a:moveTo>
                    <a:lnTo>
                      <a:pt x="50" y="9"/>
                    </a:lnTo>
                    <a:lnTo>
                      <a:pt x="102" y="10"/>
                    </a:lnTo>
                    <a:lnTo>
                      <a:pt x="145" y="5"/>
                    </a:lnTo>
                    <a:lnTo>
                      <a:pt x="101" y="5"/>
                    </a:lnTo>
                    <a:lnTo>
                      <a:pt x="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78" name="Freeform 238"/>
              <p:cNvSpPr>
                <a:spLocks/>
              </p:cNvSpPr>
              <p:nvPr/>
            </p:nvSpPr>
            <p:spPr bwMode="auto">
              <a:xfrm>
                <a:off x="1663" y="2424"/>
                <a:ext cx="188" cy="177"/>
              </a:xfrm>
              <a:custGeom>
                <a:avLst/>
                <a:gdLst>
                  <a:gd name="T0" fmla="*/ 180 w 188"/>
                  <a:gd name="T1" fmla="*/ 0 h 177"/>
                  <a:gd name="T2" fmla="*/ 180 w 188"/>
                  <a:gd name="T3" fmla="*/ 45 h 177"/>
                  <a:gd name="T4" fmla="*/ 162 w 188"/>
                  <a:gd name="T5" fmla="*/ 92 h 177"/>
                  <a:gd name="T6" fmla="*/ 134 w 188"/>
                  <a:gd name="T7" fmla="*/ 133 h 177"/>
                  <a:gd name="T8" fmla="*/ 107 w 188"/>
                  <a:gd name="T9" fmla="*/ 142 h 177"/>
                  <a:gd name="T10" fmla="*/ 66 w 188"/>
                  <a:gd name="T11" fmla="*/ 155 h 177"/>
                  <a:gd name="T12" fmla="*/ 0 w 188"/>
                  <a:gd name="T13" fmla="*/ 176 h 177"/>
                  <a:gd name="T14" fmla="*/ 68 w 188"/>
                  <a:gd name="T15" fmla="*/ 162 h 177"/>
                  <a:gd name="T16" fmla="*/ 105 w 188"/>
                  <a:gd name="T17" fmla="*/ 148 h 177"/>
                  <a:gd name="T18" fmla="*/ 152 w 188"/>
                  <a:gd name="T19" fmla="*/ 130 h 177"/>
                  <a:gd name="T20" fmla="*/ 166 w 188"/>
                  <a:gd name="T21" fmla="*/ 97 h 177"/>
                  <a:gd name="T22" fmla="*/ 181 w 188"/>
                  <a:gd name="T23" fmla="*/ 64 h 177"/>
                  <a:gd name="T24" fmla="*/ 187 w 188"/>
                  <a:gd name="T25" fmla="*/ 45 h 177"/>
                  <a:gd name="T26" fmla="*/ 180 w 188"/>
                  <a:gd name="T2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77">
                    <a:moveTo>
                      <a:pt x="180" y="0"/>
                    </a:moveTo>
                    <a:lnTo>
                      <a:pt x="180" y="45"/>
                    </a:lnTo>
                    <a:lnTo>
                      <a:pt x="162" y="92"/>
                    </a:lnTo>
                    <a:lnTo>
                      <a:pt x="134" y="133"/>
                    </a:lnTo>
                    <a:lnTo>
                      <a:pt x="107" y="142"/>
                    </a:lnTo>
                    <a:lnTo>
                      <a:pt x="66" y="155"/>
                    </a:lnTo>
                    <a:lnTo>
                      <a:pt x="0" y="176"/>
                    </a:lnTo>
                    <a:lnTo>
                      <a:pt x="68" y="162"/>
                    </a:lnTo>
                    <a:lnTo>
                      <a:pt x="105" y="148"/>
                    </a:lnTo>
                    <a:lnTo>
                      <a:pt x="152" y="130"/>
                    </a:lnTo>
                    <a:lnTo>
                      <a:pt x="166" y="97"/>
                    </a:lnTo>
                    <a:lnTo>
                      <a:pt x="181" y="64"/>
                    </a:lnTo>
                    <a:lnTo>
                      <a:pt x="187" y="45"/>
                    </a:lnTo>
                    <a:lnTo>
                      <a:pt x="18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79" name="Freeform 239"/>
              <p:cNvSpPr>
                <a:spLocks/>
              </p:cNvSpPr>
              <p:nvPr/>
            </p:nvSpPr>
            <p:spPr bwMode="auto">
              <a:xfrm>
                <a:off x="1646" y="2477"/>
                <a:ext cx="107" cy="80"/>
              </a:xfrm>
              <a:custGeom>
                <a:avLst/>
                <a:gdLst>
                  <a:gd name="T0" fmla="*/ 17 w 107"/>
                  <a:gd name="T1" fmla="*/ 0 h 80"/>
                  <a:gd name="T2" fmla="*/ 10 w 107"/>
                  <a:gd name="T3" fmla="*/ 44 h 80"/>
                  <a:gd name="T4" fmla="*/ 25 w 107"/>
                  <a:gd name="T5" fmla="*/ 71 h 80"/>
                  <a:gd name="T6" fmla="*/ 106 w 107"/>
                  <a:gd name="T7" fmla="*/ 76 h 80"/>
                  <a:gd name="T8" fmla="*/ 60 w 107"/>
                  <a:gd name="T9" fmla="*/ 79 h 80"/>
                  <a:gd name="T10" fmla="*/ 6 w 107"/>
                  <a:gd name="T11" fmla="*/ 78 h 80"/>
                  <a:gd name="T12" fmla="*/ 0 w 107"/>
                  <a:gd name="T13" fmla="*/ 51 h 80"/>
                  <a:gd name="T14" fmla="*/ 17 w 107"/>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80">
                    <a:moveTo>
                      <a:pt x="17" y="0"/>
                    </a:moveTo>
                    <a:lnTo>
                      <a:pt x="10" y="44"/>
                    </a:lnTo>
                    <a:lnTo>
                      <a:pt x="25" y="71"/>
                    </a:lnTo>
                    <a:lnTo>
                      <a:pt x="106" y="76"/>
                    </a:lnTo>
                    <a:lnTo>
                      <a:pt x="60" y="79"/>
                    </a:lnTo>
                    <a:lnTo>
                      <a:pt x="6" y="78"/>
                    </a:lnTo>
                    <a:lnTo>
                      <a:pt x="0" y="51"/>
                    </a:lnTo>
                    <a:lnTo>
                      <a:pt x="17"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0" name="Freeform 240"/>
              <p:cNvSpPr>
                <a:spLocks/>
              </p:cNvSpPr>
              <p:nvPr/>
            </p:nvSpPr>
            <p:spPr bwMode="auto">
              <a:xfrm>
                <a:off x="1877" y="2407"/>
                <a:ext cx="54" cy="29"/>
              </a:xfrm>
              <a:custGeom>
                <a:avLst/>
                <a:gdLst>
                  <a:gd name="T0" fmla="*/ 0 w 54"/>
                  <a:gd name="T1" fmla="*/ 28 h 29"/>
                  <a:gd name="T2" fmla="*/ 35 w 54"/>
                  <a:gd name="T3" fmla="*/ 22 h 29"/>
                  <a:gd name="T4" fmla="*/ 53 w 54"/>
                  <a:gd name="T5" fmla="*/ 0 h 29"/>
                  <a:gd name="T6" fmla="*/ 35 w 54"/>
                  <a:gd name="T7" fmla="*/ 8 h 29"/>
                  <a:gd name="T8" fmla="*/ 0 w 54"/>
                  <a:gd name="T9" fmla="*/ 28 h 29"/>
                </a:gdLst>
                <a:ahLst/>
                <a:cxnLst>
                  <a:cxn ang="0">
                    <a:pos x="T0" y="T1"/>
                  </a:cxn>
                  <a:cxn ang="0">
                    <a:pos x="T2" y="T3"/>
                  </a:cxn>
                  <a:cxn ang="0">
                    <a:pos x="T4" y="T5"/>
                  </a:cxn>
                  <a:cxn ang="0">
                    <a:pos x="T6" y="T7"/>
                  </a:cxn>
                  <a:cxn ang="0">
                    <a:pos x="T8" y="T9"/>
                  </a:cxn>
                </a:cxnLst>
                <a:rect l="0" t="0" r="r" b="b"/>
                <a:pathLst>
                  <a:path w="54" h="29">
                    <a:moveTo>
                      <a:pt x="0" y="28"/>
                    </a:moveTo>
                    <a:lnTo>
                      <a:pt x="35" y="22"/>
                    </a:lnTo>
                    <a:lnTo>
                      <a:pt x="53" y="0"/>
                    </a:lnTo>
                    <a:lnTo>
                      <a:pt x="35" y="8"/>
                    </a:lnTo>
                    <a:lnTo>
                      <a:pt x="0" y="28"/>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1" name="Freeform 241"/>
              <p:cNvSpPr>
                <a:spLocks/>
              </p:cNvSpPr>
              <p:nvPr/>
            </p:nvSpPr>
            <p:spPr bwMode="auto">
              <a:xfrm>
                <a:off x="1863" y="2433"/>
                <a:ext cx="71" cy="115"/>
              </a:xfrm>
              <a:custGeom>
                <a:avLst/>
                <a:gdLst>
                  <a:gd name="T0" fmla="*/ 68 w 71"/>
                  <a:gd name="T1" fmla="*/ 0 h 115"/>
                  <a:gd name="T2" fmla="*/ 70 w 71"/>
                  <a:gd name="T3" fmla="*/ 44 h 115"/>
                  <a:gd name="T4" fmla="*/ 55 w 71"/>
                  <a:gd name="T5" fmla="*/ 80 h 115"/>
                  <a:gd name="T6" fmla="*/ 30 w 71"/>
                  <a:gd name="T7" fmla="*/ 107 h 115"/>
                  <a:gd name="T8" fmla="*/ 0 w 71"/>
                  <a:gd name="T9" fmla="*/ 114 h 115"/>
                  <a:gd name="T10" fmla="*/ 40 w 71"/>
                  <a:gd name="T11" fmla="*/ 90 h 115"/>
                  <a:gd name="T12" fmla="*/ 61 w 71"/>
                  <a:gd name="T13" fmla="*/ 53 h 115"/>
                  <a:gd name="T14" fmla="*/ 68 w 71"/>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15">
                    <a:moveTo>
                      <a:pt x="68" y="0"/>
                    </a:moveTo>
                    <a:lnTo>
                      <a:pt x="70" y="44"/>
                    </a:lnTo>
                    <a:lnTo>
                      <a:pt x="55" y="80"/>
                    </a:lnTo>
                    <a:lnTo>
                      <a:pt x="30" y="107"/>
                    </a:lnTo>
                    <a:lnTo>
                      <a:pt x="0" y="114"/>
                    </a:lnTo>
                    <a:lnTo>
                      <a:pt x="40" y="90"/>
                    </a:lnTo>
                    <a:lnTo>
                      <a:pt x="61" y="53"/>
                    </a:lnTo>
                    <a:lnTo>
                      <a:pt x="68"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2" name="Freeform 242"/>
              <p:cNvSpPr>
                <a:spLocks/>
              </p:cNvSpPr>
              <p:nvPr/>
            </p:nvSpPr>
            <p:spPr bwMode="auto">
              <a:xfrm>
                <a:off x="1720" y="2408"/>
                <a:ext cx="85" cy="13"/>
              </a:xfrm>
              <a:custGeom>
                <a:avLst/>
                <a:gdLst>
                  <a:gd name="T0" fmla="*/ 84 w 85"/>
                  <a:gd name="T1" fmla="*/ 0 h 13"/>
                  <a:gd name="T2" fmla="*/ 44 w 85"/>
                  <a:gd name="T3" fmla="*/ 8 h 13"/>
                  <a:gd name="T4" fmla="*/ 0 w 85"/>
                  <a:gd name="T5" fmla="*/ 12 h 13"/>
                  <a:gd name="T6" fmla="*/ 42 w 85"/>
                  <a:gd name="T7" fmla="*/ 4 h 13"/>
                  <a:gd name="T8" fmla="*/ 84 w 85"/>
                  <a:gd name="T9" fmla="*/ 0 h 13"/>
                </a:gdLst>
                <a:ahLst/>
                <a:cxnLst>
                  <a:cxn ang="0">
                    <a:pos x="T0" y="T1"/>
                  </a:cxn>
                  <a:cxn ang="0">
                    <a:pos x="T2" y="T3"/>
                  </a:cxn>
                  <a:cxn ang="0">
                    <a:pos x="T4" y="T5"/>
                  </a:cxn>
                  <a:cxn ang="0">
                    <a:pos x="T6" y="T7"/>
                  </a:cxn>
                  <a:cxn ang="0">
                    <a:pos x="T8" y="T9"/>
                  </a:cxn>
                </a:cxnLst>
                <a:rect l="0" t="0" r="r" b="b"/>
                <a:pathLst>
                  <a:path w="85" h="13">
                    <a:moveTo>
                      <a:pt x="84" y="0"/>
                    </a:moveTo>
                    <a:lnTo>
                      <a:pt x="44" y="8"/>
                    </a:lnTo>
                    <a:lnTo>
                      <a:pt x="0" y="12"/>
                    </a:lnTo>
                    <a:lnTo>
                      <a:pt x="42" y="4"/>
                    </a:lnTo>
                    <a:lnTo>
                      <a:pt x="84"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3" name="Freeform 243"/>
              <p:cNvSpPr>
                <a:spLocks/>
              </p:cNvSpPr>
              <p:nvPr/>
            </p:nvSpPr>
            <p:spPr bwMode="auto">
              <a:xfrm>
                <a:off x="1604" y="2621"/>
                <a:ext cx="135" cy="42"/>
              </a:xfrm>
              <a:custGeom>
                <a:avLst/>
                <a:gdLst>
                  <a:gd name="T0" fmla="*/ 134 w 135"/>
                  <a:gd name="T1" fmla="*/ 0 h 42"/>
                  <a:gd name="T2" fmla="*/ 99 w 135"/>
                  <a:gd name="T3" fmla="*/ 18 h 42"/>
                  <a:gd name="T4" fmla="*/ 46 w 135"/>
                  <a:gd name="T5" fmla="*/ 32 h 42"/>
                  <a:gd name="T6" fmla="*/ 0 w 135"/>
                  <a:gd name="T7" fmla="*/ 37 h 42"/>
                  <a:gd name="T8" fmla="*/ 43 w 135"/>
                  <a:gd name="T9" fmla="*/ 41 h 42"/>
                  <a:gd name="T10" fmla="*/ 95 w 135"/>
                  <a:gd name="T11" fmla="*/ 32 h 42"/>
                  <a:gd name="T12" fmla="*/ 134 w 135"/>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35" h="42">
                    <a:moveTo>
                      <a:pt x="134" y="0"/>
                    </a:moveTo>
                    <a:lnTo>
                      <a:pt x="99" y="18"/>
                    </a:lnTo>
                    <a:lnTo>
                      <a:pt x="46" y="32"/>
                    </a:lnTo>
                    <a:lnTo>
                      <a:pt x="0" y="37"/>
                    </a:lnTo>
                    <a:lnTo>
                      <a:pt x="43" y="41"/>
                    </a:lnTo>
                    <a:lnTo>
                      <a:pt x="95" y="32"/>
                    </a:lnTo>
                    <a:lnTo>
                      <a:pt x="134"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4" name="Freeform 244"/>
              <p:cNvSpPr>
                <a:spLocks/>
              </p:cNvSpPr>
              <p:nvPr/>
            </p:nvSpPr>
            <p:spPr bwMode="auto">
              <a:xfrm>
                <a:off x="1558" y="2402"/>
                <a:ext cx="51" cy="477"/>
              </a:xfrm>
              <a:custGeom>
                <a:avLst/>
                <a:gdLst>
                  <a:gd name="T0" fmla="*/ 44 w 51"/>
                  <a:gd name="T1" fmla="*/ 0 h 477"/>
                  <a:gd name="T2" fmla="*/ 50 w 51"/>
                  <a:gd name="T3" fmla="*/ 21 h 477"/>
                  <a:gd name="T4" fmla="*/ 50 w 51"/>
                  <a:gd name="T5" fmla="*/ 52 h 477"/>
                  <a:gd name="T6" fmla="*/ 35 w 51"/>
                  <a:gd name="T7" fmla="*/ 78 h 477"/>
                  <a:gd name="T8" fmla="*/ 40 w 51"/>
                  <a:gd name="T9" fmla="*/ 110 h 477"/>
                  <a:gd name="T10" fmla="*/ 22 w 51"/>
                  <a:gd name="T11" fmla="*/ 177 h 477"/>
                  <a:gd name="T12" fmla="*/ 11 w 51"/>
                  <a:gd name="T13" fmla="*/ 237 h 477"/>
                  <a:gd name="T14" fmla="*/ 11 w 51"/>
                  <a:gd name="T15" fmla="*/ 300 h 477"/>
                  <a:gd name="T16" fmla="*/ 11 w 51"/>
                  <a:gd name="T17" fmla="*/ 352 h 477"/>
                  <a:gd name="T18" fmla="*/ 9 w 51"/>
                  <a:gd name="T19" fmla="*/ 371 h 477"/>
                  <a:gd name="T20" fmla="*/ 7 w 51"/>
                  <a:gd name="T21" fmla="*/ 399 h 477"/>
                  <a:gd name="T22" fmla="*/ 6 w 51"/>
                  <a:gd name="T23" fmla="*/ 428 h 477"/>
                  <a:gd name="T24" fmla="*/ 15 w 51"/>
                  <a:gd name="T25" fmla="*/ 453 h 477"/>
                  <a:gd name="T26" fmla="*/ 11 w 51"/>
                  <a:gd name="T27" fmla="*/ 476 h 477"/>
                  <a:gd name="T28" fmla="*/ 0 w 51"/>
                  <a:gd name="T29" fmla="*/ 450 h 477"/>
                  <a:gd name="T30" fmla="*/ 1 w 51"/>
                  <a:gd name="T31" fmla="*/ 418 h 477"/>
                  <a:gd name="T32" fmla="*/ 7 w 51"/>
                  <a:gd name="T33" fmla="*/ 371 h 477"/>
                  <a:gd name="T34" fmla="*/ 7 w 51"/>
                  <a:gd name="T35" fmla="*/ 322 h 477"/>
                  <a:gd name="T36" fmla="*/ 6 w 51"/>
                  <a:gd name="T37" fmla="*/ 268 h 477"/>
                  <a:gd name="T38" fmla="*/ 7 w 51"/>
                  <a:gd name="T39" fmla="*/ 214 h 477"/>
                  <a:gd name="T40" fmla="*/ 20 w 51"/>
                  <a:gd name="T41" fmla="*/ 156 h 477"/>
                  <a:gd name="T42" fmla="*/ 31 w 51"/>
                  <a:gd name="T43" fmla="*/ 115 h 477"/>
                  <a:gd name="T44" fmla="*/ 29 w 51"/>
                  <a:gd name="T45" fmla="*/ 78 h 477"/>
                  <a:gd name="T46" fmla="*/ 44 w 51"/>
                  <a:gd name="T47" fmla="*/ 50 h 477"/>
                  <a:gd name="T48" fmla="*/ 44 w 51"/>
                  <a:gd name="T49"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477">
                    <a:moveTo>
                      <a:pt x="44" y="0"/>
                    </a:moveTo>
                    <a:lnTo>
                      <a:pt x="50" y="21"/>
                    </a:lnTo>
                    <a:lnTo>
                      <a:pt x="50" y="52"/>
                    </a:lnTo>
                    <a:lnTo>
                      <a:pt x="35" y="78"/>
                    </a:lnTo>
                    <a:lnTo>
                      <a:pt x="40" y="110"/>
                    </a:lnTo>
                    <a:lnTo>
                      <a:pt x="22" y="177"/>
                    </a:lnTo>
                    <a:lnTo>
                      <a:pt x="11" y="237"/>
                    </a:lnTo>
                    <a:lnTo>
                      <a:pt x="11" y="300"/>
                    </a:lnTo>
                    <a:lnTo>
                      <a:pt x="11" y="352"/>
                    </a:lnTo>
                    <a:lnTo>
                      <a:pt x="9" y="371"/>
                    </a:lnTo>
                    <a:lnTo>
                      <a:pt x="7" y="399"/>
                    </a:lnTo>
                    <a:lnTo>
                      <a:pt x="6" y="428"/>
                    </a:lnTo>
                    <a:lnTo>
                      <a:pt x="15" y="453"/>
                    </a:lnTo>
                    <a:lnTo>
                      <a:pt x="11" y="476"/>
                    </a:lnTo>
                    <a:lnTo>
                      <a:pt x="0" y="450"/>
                    </a:lnTo>
                    <a:lnTo>
                      <a:pt x="1" y="418"/>
                    </a:lnTo>
                    <a:lnTo>
                      <a:pt x="7" y="371"/>
                    </a:lnTo>
                    <a:lnTo>
                      <a:pt x="7" y="322"/>
                    </a:lnTo>
                    <a:lnTo>
                      <a:pt x="6" y="268"/>
                    </a:lnTo>
                    <a:lnTo>
                      <a:pt x="7" y="214"/>
                    </a:lnTo>
                    <a:lnTo>
                      <a:pt x="20" y="156"/>
                    </a:lnTo>
                    <a:lnTo>
                      <a:pt x="31" y="115"/>
                    </a:lnTo>
                    <a:lnTo>
                      <a:pt x="29" y="78"/>
                    </a:lnTo>
                    <a:lnTo>
                      <a:pt x="44" y="50"/>
                    </a:lnTo>
                    <a:lnTo>
                      <a:pt x="44" y="0"/>
                    </a:lnTo>
                  </a:path>
                </a:pathLst>
              </a:custGeom>
              <a:solidFill>
                <a:srgbClr val="000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5" name="Freeform 245"/>
              <p:cNvSpPr>
                <a:spLocks/>
              </p:cNvSpPr>
              <p:nvPr/>
            </p:nvSpPr>
            <p:spPr bwMode="auto">
              <a:xfrm>
                <a:off x="1773" y="3072"/>
                <a:ext cx="80" cy="35"/>
              </a:xfrm>
              <a:custGeom>
                <a:avLst/>
                <a:gdLst>
                  <a:gd name="T0" fmla="*/ 79 w 80"/>
                  <a:gd name="T1" fmla="*/ 0 h 35"/>
                  <a:gd name="T2" fmla="*/ 56 w 80"/>
                  <a:gd name="T3" fmla="*/ 16 h 35"/>
                  <a:gd name="T4" fmla="*/ 20 w 80"/>
                  <a:gd name="T5" fmla="*/ 29 h 35"/>
                  <a:gd name="T6" fmla="*/ 0 w 80"/>
                  <a:gd name="T7" fmla="*/ 34 h 35"/>
                  <a:gd name="T8" fmla="*/ 47 w 80"/>
                  <a:gd name="T9" fmla="*/ 31 h 35"/>
                  <a:gd name="T10" fmla="*/ 54 w 80"/>
                  <a:gd name="T11" fmla="*/ 25 h 35"/>
                  <a:gd name="T12" fmla="*/ 79 w 80"/>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80" h="35">
                    <a:moveTo>
                      <a:pt x="79" y="0"/>
                    </a:moveTo>
                    <a:lnTo>
                      <a:pt x="56" y="16"/>
                    </a:lnTo>
                    <a:lnTo>
                      <a:pt x="20" y="29"/>
                    </a:lnTo>
                    <a:lnTo>
                      <a:pt x="0" y="34"/>
                    </a:lnTo>
                    <a:lnTo>
                      <a:pt x="47" y="31"/>
                    </a:lnTo>
                    <a:lnTo>
                      <a:pt x="54" y="25"/>
                    </a:lnTo>
                    <a:lnTo>
                      <a:pt x="79"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6" name="Freeform 246"/>
              <p:cNvSpPr>
                <a:spLocks/>
              </p:cNvSpPr>
              <p:nvPr/>
            </p:nvSpPr>
            <p:spPr bwMode="auto">
              <a:xfrm>
                <a:off x="1756" y="2966"/>
                <a:ext cx="124" cy="130"/>
              </a:xfrm>
              <a:custGeom>
                <a:avLst/>
                <a:gdLst>
                  <a:gd name="T0" fmla="*/ 123 w 124"/>
                  <a:gd name="T1" fmla="*/ 0 h 130"/>
                  <a:gd name="T2" fmla="*/ 101 w 124"/>
                  <a:gd name="T3" fmla="*/ 36 h 130"/>
                  <a:gd name="T4" fmla="*/ 78 w 124"/>
                  <a:gd name="T5" fmla="*/ 64 h 130"/>
                  <a:gd name="T6" fmla="*/ 49 w 124"/>
                  <a:gd name="T7" fmla="*/ 87 h 130"/>
                  <a:gd name="T8" fmla="*/ 20 w 124"/>
                  <a:gd name="T9" fmla="*/ 103 h 130"/>
                  <a:gd name="T10" fmla="*/ 8 w 124"/>
                  <a:gd name="T11" fmla="*/ 108 h 130"/>
                  <a:gd name="T12" fmla="*/ 0 w 124"/>
                  <a:gd name="T13" fmla="*/ 129 h 130"/>
                  <a:gd name="T14" fmla="*/ 33 w 124"/>
                  <a:gd name="T15" fmla="*/ 114 h 130"/>
                  <a:gd name="T16" fmla="*/ 68 w 124"/>
                  <a:gd name="T17" fmla="*/ 86 h 130"/>
                  <a:gd name="T18" fmla="*/ 98 w 124"/>
                  <a:gd name="T19" fmla="*/ 51 h 130"/>
                  <a:gd name="T20" fmla="*/ 123 w 124"/>
                  <a:gd name="T2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30">
                    <a:moveTo>
                      <a:pt x="123" y="0"/>
                    </a:moveTo>
                    <a:lnTo>
                      <a:pt x="101" y="36"/>
                    </a:lnTo>
                    <a:lnTo>
                      <a:pt x="78" y="64"/>
                    </a:lnTo>
                    <a:lnTo>
                      <a:pt x="49" y="87"/>
                    </a:lnTo>
                    <a:lnTo>
                      <a:pt x="20" y="103"/>
                    </a:lnTo>
                    <a:lnTo>
                      <a:pt x="8" y="108"/>
                    </a:lnTo>
                    <a:lnTo>
                      <a:pt x="0" y="129"/>
                    </a:lnTo>
                    <a:lnTo>
                      <a:pt x="33" y="114"/>
                    </a:lnTo>
                    <a:lnTo>
                      <a:pt x="68" y="86"/>
                    </a:lnTo>
                    <a:lnTo>
                      <a:pt x="98" y="51"/>
                    </a:lnTo>
                    <a:lnTo>
                      <a:pt x="123"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7" name="Freeform 247"/>
              <p:cNvSpPr>
                <a:spLocks/>
              </p:cNvSpPr>
              <p:nvPr/>
            </p:nvSpPr>
            <p:spPr bwMode="auto">
              <a:xfrm>
                <a:off x="1765" y="2887"/>
                <a:ext cx="50" cy="82"/>
              </a:xfrm>
              <a:custGeom>
                <a:avLst/>
                <a:gdLst>
                  <a:gd name="T0" fmla="*/ 49 w 50"/>
                  <a:gd name="T1" fmla="*/ 0 h 82"/>
                  <a:gd name="T2" fmla="*/ 16 w 50"/>
                  <a:gd name="T3" fmla="*/ 27 h 82"/>
                  <a:gd name="T4" fmla="*/ 5 w 50"/>
                  <a:gd name="T5" fmla="*/ 53 h 82"/>
                  <a:gd name="T6" fmla="*/ 0 w 50"/>
                  <a:gd name="T7" fmla="*/ 81 h 82"/>
                  <a:gd name="T8" fmla="*/ 20 w 50"/>
                  <a:gd name="T9" fmla="*/ 39 h 82"/>
                  <a:gd name="T10" fmla="*/ 49 w 50"/>
                  <a:gd name="T11" fmla="*/ 0 h 82"/>
                </a:gdLst>
                <a:ahLst/>
                <a:cxnLst>
                  <a:cxn ang="0">
                    <a:pos x="T0" y="T1"/>
                  </a:cxn>
                  <a:cxn ang="0">
                    <a:pos x="T2" y="T3"/>
                  </a:cxn>
                  <a:cxn ang="0">
                    <a:pos x="T4" y="T5"/>
                  </a:cxn>
                  <a:cxn ang="0">
                    <a:pos x="T6" y="T7"/>
                  </a:cxn>
                  <a:cxn ang="0">
                    <a:pos x="T8" y="T9"/>
                  </a:cxn>
                  <a:cxn ang="0">
                    <a:pos x="T10" y="T11"/>
                  </a:cxn>
                </a:cxnLst>
                <a:rect l="0" t="0" r="r" b="b"/>
                <a:pathLst>
                  <a:path w="50" h="82">
                    <a:moveTo>
                      <a:pt x="49" y="0"/>
                    </a:moveTo>
                    <a:lnTo>
                      <a:pt x="16" y="27"/>
                    </a:lnTo>
                    <a:lnTo>
                      <a:pt x="5" y="53"/>
                    </a:lnTo>
                    <a:lnTo>
                      <a:pt x="0" y="81"/>
                    </a:lnTo>
                    <a:lnTo>
                      <a:pt x="20" y="39"/>
                    </a:lnTo>
                    <a:lnTo>
                      <a:pt x="49"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8" name="Freeform 248"/>
              <p:cNvSpPr>
                <a:spLocks/>
              </p:cNvSpPr>
              <p:nvPr/>
            </p:nvSpPr>
            <p:spPr bwMode="auto">
              <a:xfrm>
                <a:off x="1612" y="3010"/>
                <a:ext cx="79" cy="50"/>
              </a:xfrm>
              <a:custGeom>
                <a:avLst/>
                <a:gdLst>
                  <a:gd name="T0" fmla="*/ 0 w 79"/>
                  <a:gd name="T1" fmla="*/ 0 h 50"/>
                  <a:gd name="T2" fmla="*/ 17 w 79"/>
                  <a:gd name="T3" fmla="*/ 26 h 50"/>
                  <a:gd name="T4" fmla="*/ 38 w 79"/>
                  <a:gd name="T5" fmla="*/ 37 h 50"/>
                  <a:gd name="T6" fmla="*/ 71 w 79"/>
                  <a:gd name="T7" fmla="*/ 41 h 50"/>
                  <a:gd name="T8" fmla="*/ 78 w 79"/>
                  <a:gd name="T9" fmla="*/ 41 h 50"/>
                  <a:gd name="T10" fmla="*/ 61 w 79"/>
                  <a:gd name="T11" fmla="*/ 49 h 50"/>
                  <a:gd name="T12" fmla="*/ 31 w 79"/>
                  <a:gd name="T13" fmla="*/ 46 h 50"/>
                  <a:gd name="T14" fmla="*/ 15 w 79"/>
                  <a:gd name="T15" fmla="*/ 42 h 50"/>
                  <a:gd name="T16" fmla="*/ 0 w 79"/>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0">
                    <a:moveTo>
                      <a:pt x="0" y="0"/>
                    </a:moveTo>
                    <a:lnTo>
                      <a:pt x="17" y="26"/>
                    </a:lnTo>
                    <a:lnTo>
                      <a:pt x="38" y="37"/>
                    </a:lnTo>
                    <a:lnTo>
                      <a:pt x="71" y="41"/>
                    </a:lnTo>
                    <a:lnTo>
                      <a:pt x="78" y="41"/>
                    </a:lnTo>
                    <a:lnTo>
                      <a:pt x="61" y="49"/>
                    </a:lnTo>
                    <a:lnTo>
                      <a:pt x="31" y="46"/>
                    </a:lnTo>
                    <a:lnTo>
                      <a:pt x="15" y="42"/>
                    </a:lnTo>
                    <a:lnTo>
                      <a:pt x="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89" name="Freeform 249"/>
              <p:cNvSpPr>
                <a:spLocks/>
              </p:cNvSpPr>
              <p:nvPr/>
            </p:nvSpPr>
            <p:spPr bwMode="auto">
              <a:xfrm>
                <a:off x="1598" y="3053"/>
                <a:ext cx="97" cy="37"/>
              </a:xfrm>
              <a:custGeom>
                <a:avLst/>
                <a:gdLst>
                  <a:gd name="T0" fmla="*/ 0 w 97"/>
                  <a:gd name="T1" fmla="*/ 0 h 37"/>
                  <a:gd name="T2" fmla="*/ 25 w 97"/>
                  <a:gd name="T3" fmla="*/ 23 h 37"/>
                  <a:gd name="T4" fmla="*/ 46 w 97"/>
                  <a:gd name="T5" fmla="*/ 28 h 37"/>
                  <a:gd name="T6" fmla="*/ 90 w 97"/>
                  <a:gd name="T7" fmla="*/ 30 h 37"/>
                  <a:gd name="T8" fmla="*/ 96 w 97"/>
                  <a:gd name="T9" fmla="*/ 28 h 37"/>
                  <a:gd name="T10" fmla="*/ 79 w 97"/>
                  <a:gd name="T11" fmla="*/ 34 h 37"/>
                  <a:gd name="T12" fmla="*/ 34 w 97"/>
                  <a:gd name="T13" fmla="*/ 36 h 37"/>
                  <a:gd name="T14" fmla="*/ 11 w 97"/>
                  <a:gd name="T15" fmla="*/ 28 h 37"/>
                  <a:gd name="T16" fmla="*/ 0 w 97"/>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7">
                    <a:moveTo>
                      <a:pt x="0" y="0"/>
                    </a:moveTo>
                    <a:lnTo>
                      <a:pt x="25" y="23"/>
                    </a:lnTo>
                    <a:lnTo>
                      <a:pt x="46" y="28"/>
                    </a:lnTo>
                    <a:lnTo>
                      <a:pt x="90" y="30"/>
                    </a:lnTo>
                    <a:lnTo>
                      <a:pt x="96" y="28"/>
                    </a:lnTo>
                    <a:lnTo>
                      <a:pt x="79" y="34"/>
                    </a:lnTo>
                    <a:lnTo>
                      <a:pt x="34" y="36"/>
                    </a:lnTo>
                    <a:lnTo>
                      <a:pt x="11" y="28"/>
                    </a:lnTo>
                    <a:lnTo>
                      <a:pt x="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90" name="Freeform 250"/>
              <p:cNvSpPr>
                <a:spLocks/>
              </p:cNvSpPr>
              <p:nvPr/>
            </p:nvSpPr>
            <p:spPr bwMode="auto">
              <a:xfrm>
                <a:off x="1600" y="3114"/>
                <a:ext cx="97" cy="40"/>
              </a:xfrm>
              <a:custGeom>
                <a:avLst/>
                <a:gdLst>
                  <a:gd name="T0" fmla="*/ 0 w 97"/>
                  <a:gd name="T1" fmla="*/ 0 h 40"/>
                  <a:gd name="T2" fmla="*/ 42 w 97"/>
                  <a:gd name="T3" fmla="*/ 23 h 40"/>
                  <a:gd name="T4" fmla="*/ 71 w 97"/>
                  <a:gd name="T5" fmla="*/ 26 h 40"/>
                  <a:gd name="T6" fmla="*/ 96 w 97"/>
                  <a:gd name="T7" fmla="*/ 18 h 40"/>
                  <a:gd name="T8" fmla="*/ 75 w 97"/>
                  <a:gd name="T9" fmla="*/ 36 h 40"/>
                  <a:gd name="T10" fmla="*/ 49 w 97"/>
                  <a:gd name="T11" fmla="*/ 39 h 40"/>
                  <a:gd name="T12" fmla="*/ 27 w 97"/>
                  <a:gd name="T13" fmla="*/ 30 h 40"/>
                  <a:gd name="T14" fmla="*/ 0 w 97"/>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40">
                    <a:moveTo>
                      <a:pt x="0" y="0"/>
                    </a:moveTo>
                    <a:lnTo>
                      <a:pt x="42" y="23"/>
                    </a:lnTo>
                    <a:lnTo>
                      <a:pt x="71" y="26"/>
                    </a:lnTo>
                    <a:lnTo>
                      <a:pt x="96" y="18"/>
                    </a:lnTo>
                    <a:lnTo>
                      <a:pt x="75" y="36"/>
                    </a:lnTo>
                    <a:lnTo>
                      <a:pt x="49" y="39"/>
                    </a:lnTo>
                    <a:lnTo>
                      <a:pt x="27" y="30"/>
                    </a:lnTo>
                    <a:lnTo>
                      <a:pt x="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91" name="Freeform 251"/>
              <p:cNvSpPr>
                <a:spLocks/>
              </p:cNvSpPr>
              <p:nvPr/>
            </p:nvSpPr>
            <p:spPr bwMode="auto">
              <a:xfrm>
                <a:off x="1580" y="2919"/>
                <a:ext cx="29" cy="122"/>
              </a:xfrm>
              <a:custGeom>
                <a:avLst/>
                <a:gdLst>
                  <a:gd name="T0" fmla="*/ 5 w 29"/>
                  <a:gd name="T1" fmla="*/ 0 h 122"/>
                  <a:gd name="T2" fmla="*/ 7 w 29"/>
                  <a:gd name="T3" fmla="*/ 44 h 122"/>
                  <a:gd name="T4" fmla="*/ 12 w 29"/>
                  <a:gd name="T5" fmla="*/ 68 h 122"/>
                  <a:gd name="T6" fmla="*/ 28 w 29"/>
                  <a:gd name="T7" fmla="*/ 121 h 122"/>
                  <a:gd name="T8" fmla="*/ 14 w 29"/>
                  <a:gd name="T9" fmla="*/ 106 h 122"/>
                  <a:gd name="T10" fmla="*/ 7 w 29"/>
                  <a:gd name="T11" fmla="*/ 61 h 122"/>
                  <a:gd name="T12" fmla="*/ 0 w 29"/>
                  <a:gd name="T13" fmla="*/ 39 h 122"/>
                  <a:gd name="T14" fmla="*/ 5 w 29"/>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22">
                    <a:moveTo>
                      <a:pt x="5" y="0"/>
                    </a:moveTo>
                    <a:lnTo>
                      <a:pt x="7" y="44"/>
                    </a:lnTo>
                    <a:lnTo>
                      <a:pt x="12" y="68"/>
                    </a:lnTo>
                    <a:lnTo>
                      <a:pt x="28" y="121"/>
                    </a:lnTo>
                    <a:lnTo>
                      <a:pt x="14" y="106"/>
                    </a:lnTo>
                    <a:lnTo>
                      <a:pt x="7" y="61"/>
                    </a:lnTo>
                    <a:lnTo>
                      <a:pt x="0" y="39"/>
                    </a:lnTo>
                    <a:lnTo>
                      <a:pt x="5"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92" name="Freeform 252"/>
              <p:cNvSpPr>
                <a:spLocks/>
              </p:cNvSpPr>
              <p:nvPr/>
            </p:nvSpPr>
            <p:spPr bwMode="auto">
              <a:xfrm>
                <a:off x="1845" y="2706"/>
                <a:ext cx="56" cy="49"/>
              </a:xfrm>
              <a:custGeom>
                <a:avLst/>
                <a:gdLst>
                  <a:gd name="T0" fmla="*/ 0 w 56"/>
                  <a:gd name="T1" fmla="*/ 48 h 49"/>
                  <a:gd name="T2" fmla="*/ 28 w 56"/>
                  <a:gd name="T3" fmla="*/ 45 h 49"/>
                  <a:gd name="T4" fmla="*/ 48 w 56"/>
                  <a:gd name="T5" fmla="*/ 32 h 49"/>
                  <a:gd name="T6" fmla="*/ 50 w 56"/>
                  <a:gd name="T7" fmla="*/ 19 h 49"/>
                  <a:gd name="T8" fmla="*/ 55 w 56"/>
                  <a:gd name="T9" fmla="*/ 0 h 49"/>
                  <a:gd name="T10" fmla="*/ 43 w 56"/>
                  <a:gd name="T11" fmla="*/ 23 h 49"/>
                  <a:gd name="T12" fmla="*/ 0 w 56"/>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56" h="49">
                    <a:moveTo>
                      <a:pt x="0" y="48"/>
                    </a:moveTo>
                    <a:lnTo>
                      <a:pt x="28" y="45"/>
                    </a:lnTo>
                    <a:lnTo>
                      <a:pt x="48" y="32"/>
                    </a:lnTo>
                    <a:lnTo>
                      <a:pt x="50" y="19"/>
                    </a:lnTo>
                    <a:lnTo>
                      <a:pt x="55" y="0"/>
                    </a:lnTo>
                    <a:lnTo>
                      <a:pt x="43" y="23"/>
                    </a:lnTo>
                    <a:lnTo>
                      <a:pt x="0" y="48"/>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93" name="Freeform 253"/>
              <p:cNvSpPr>
                <a:spLocks/>
              </p:cNvSpPr>
              <p:nvPr/>
            </p:nvSpPr>
            <p:spPr bwMode="auto">
              <a:xfrm>
                <a:off x="1590" y="2743"/>
                <a:ext cx="83" cy="58"/>
              </a:xfrm>
              <a:custGeom>
                <a:avLst/>
                <a:gdLst>
                  <a:gd name="T0" fmla="*/ 10 w 83"/>
                  <a:gd name="T1" fmla="*/ 0 h 58"/>
                  <a:gd name="T2" fmla="*/ 31 w 83"/>
                  <a:gd name="T3" fmla="*/ 24 h 58"/>
                  <a:gd name="T4" fmla="*/ 46 w 83"/>
                  <a:gd name="T5" fmla="*/ 38 h 58"/>
                  <a:gd name="T6" fmla="*/ 71 w 83"/>
                  <a:gd name="T7" fmla="*/ 52 h 58"/>
                  <a:gd name="T8" fmla="*/ 82 w 83"/>
                  <a:gd name="T9" fmla="*/ 57 h 58"/>
                  <a:gd name="T10" fmla="*/ 69 w 83"/>
                  <a:gd name="T11" fmla="*/ 57 h 58"/>
                  <a:gd name="T12" fmla="*/ 48 w 83"/>
                  <a:gd name="T13" fmla="*/ 57 h 58"/>
                  <a:gd name="T14" fmla="*/ 0 w 83"/>
                  <a:gd name="T15" fmla="*/ 50 h 58"/>
                  <a:gd name="T16" fmla="*/ 35 w 83"/>
                  <a:gd name="T17" fmla="*/ 50 h 58"/>
                  <a:gd name="T18" fmla="*/ 46 w 83"/>
                  <a:gd name="T19" fmla="*/ 49 h 58"/>
                  <a:gd name="T20" fmla="*/ 25 w 83"/>
                  <a:gd name="T21" fmla="*/ 33 h 58"/>
                  <a:gd name="T22" fmla="*/ 10 w 83"/>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58">
                    <a:moveTo>
                      <a:pt x="10" y="0"/>
                    </a:moveTo>
                    <a:lnTo>
                      <a:pt x="31" y="24"/>
                    </a:lnTo>
                    <a:lnTo>
                      <a:pt x="46" y="38"/>
                    </a:lnTo>
                    <a:lnTo>
                      <a:pt x="71" y="52"/>
                    </a:lnTo>
                    <a:lnTo>
                      <a:pt x="82" y="57"/>
                    </a:lnTo>
                    <a:lnTo>
                      <a:pt x="69" y="57"/>
                    </a:lnTo>
                    <a:lnTo>
                      <a:pt x="48" y="57"/>
                    </a:lnTo>
                    <a:lnTo>
                      <a:pt x="0" y="50"/>
                    </a:lnTo>
                    <a:lnTo>
                      <a:pt x="35" y="50"/>
                    </a:lnTo>
                    <a:lnTo>
                      <a:pt x="46" y="49"/>
                    </a:lnTo>
                    <a:lnTo>
                      <a:pt x="25" y="33"/>
                    </a:lnTo>
                    <a:lnTo>
                      <a:pt x="10"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109" name="Group 269"/>
            <p:cNvGrpSpPr>
              <a:grpSpLocks/>
            </p:cNvGrpSpPr>
            <p:nvPr/>
          </p:nvGrpSpPr>
          <p:grpSpPr bwMode="auto">
            <a:xfrm>
              <a:off x="1428" y="1895"/>
              <a:ext cx="600" cy="475"/>
              <a:chOff x="1428" y="1895"/>
              <a:chExt cx="600" cy="475"/>
            </a:xfrm>
          </p:grpSpPr>
          <p:sp>
            <p:nvSpPr>
              <p:cNvPr id="36095" name="Freeform 255"/>
              <p:cNvSpPr>
                <a:spLocks/>
              </p:cNvSpPr>
              <p:nvPr/>
            </p:nvSpPr>
            <p:spPr bwMode="auto">
              <a:xfrm>
                <a:off x="1428" y="1895"/>
                <a:ext cx="600" cy="475"/>
              </a:xfrm>
              <a:custGeom>
                <a:avLst/>
                <a:gdLst>
                  <a:gd name="T0" fmla="*/ 126 w 600"/>
                  <a:gd name="T1" fmla="*/ 60 h 475"/>
                  <a:gd name="T2" fmla="*/ 158 w 600"/>
                  <a:gd name="T3" fmla="*/ 49 h 475"/>
                  <a:gd name="T4" fmla="*/ 205 w 600"/>
                  <a:gd name="T5" fmla="*/ 41 h 475"/>
                  <a:gd name="T6" fmla="*/ 260 w 600"/>
                  <a:gd name="T7" fmla="*/ 9 h 475"/>
                  <a:gd name="T8" fmla="*/ 295 w 600"/>
                  <a:gd name="T9" fmla="*/ 2 h 475"/>
                  <a:gd name="T10" fmla="*/ 337 w 600"/>
                  <a:gd name="T11" fmla="*/ 0 h 475"/>
                  <a:gd name="T12" fmla="*/ 389 w 600"/>
                  <a:gd name="T13" fmla="*/ 5 h 475"/>
                  <a:gd name="T14" fmla="*/ 439 w 600"/>
                  <a:gd name="T15" fmla="*/ 37 h 475"/>
                  <a:gd name="T16" fmla="*/ 499 w 600"/>
                  <a:gd name="T17" fmla="*/ 55 h 475"/>
                  <a:gd name="T18" fmla="*/ 526 w 600"/>
                  <a:gd name="T19" fmla="*/ 72 h 475"/>
                  <a:gd name="T20" fmla="*/ 533 w 600"/>
                  <a:gd name="T21" fmla="*/ 92 h 475"/>
                  <a:gd name="T22" fmla="*/ 553 w 600"/>
                  <a:gd name="T23" fmla="*/ 127 h 475"/>
                  <a:gd name="T24" fmla="*/ 577 w 600"/>
                  <a:gd name="T25" fmla="*/ 161 h 475"/>
                  <a:gd name="T26" fmla="*/ 592 w 600"/>
                  <a:gd name="T27" fmla="*/ 219 h 475"/>
                  <a:gd name="T28" fmla="*/ 599 w 600"/>
                  <a:gd name="T29" fmla="*/ 263 h 475"/>
                  <a:gd name="T30" fmla="*/ 593 w 600"/>
                  <a:gd name="T31" fmla="*/ 308 h 475"/>
                  <a:gd name="T32" fmla="*/ 568 w 600"/>
                  <a:gd name="T33" fmla="*/ 328 h 475"/>
                  <a:gd name="T34" fmla="*/ 509 w 600"/>
                  <a:gd name="T35" fmla="*/ 310 h 475"/>
                  <a:gd name="T36" fmla="*/ 503 w 600"/>
                  <a:gd name="T37" fmla="*/ 333 h 475"/>
                  <a:gd name="T38" fmla="*/ 509 w 600"/>
                  <a:gd name="T39" fmla="*/ 369 h 475"/>
                  <a:gd name="T40" fmla="*/ 518 w 600"/>
                  <a:gd name="T41" fmla="*/ 395 h 475"/>
                  <a:gd name="T42" fmla="*/ 509 w 600"/>
                  <a:gd name="T43" fmla="*/ 423 h 475"/>
                  <a:gd name="T44" fmla="*/ 483 w 600"/>
                  <a:gd name="T45" fmla="*/ 441 h 475"/>
                  <a:gd name="T46" fmla="*/ 441 w 600"/>
                  <a:gd name="T47" fmla="*/ 457 h 475"/>
                  <a:gd name="T48" fmla="*/ 377 w 600"/>
                  <a:gd name="T49" fmla="*/ 467 h 475"/>
                  <a:gd name="T50" fmla="*/ 322 w 600"/>
                  <a:gd name="T51" fmla="*/ 474 h 475"/>
                  <a:gd name="T52" fmla="*/ 253 w 600"/>
                  <a:gd name="T53" fmla="*/ 473 h 475"/>
                  <a:gd name="T54" fmla="*/ 170 w 600"/>
                  <a:gd name="T55" fmla="*/ 458 h 475"/>
                  <a:gd name="T56" fmla="*/ 162 w 600"/>
                  <a:gd name="T57" fmla="*/ 433 h 475"/>
                  <a:gd name="T58" fmla="*/ 168 w 600"/>
                  <a:gd name="T59" fmla="*/ 407 h 475"/>
                  <a:gd name="T60" fmla="*/ 168 w 600"/>
                  <a:gd name="T61" fmla="*/ 365 h 475"/>
                  <a:gd name="T62" fmla="*/ 164 w 600"/>
                  <a:gd name="T63" fmla="*/ 308 h 475"/>
                  <a:gd name="T64" fmla="*/ 118 w 600"/>
                  <a:gd name="T65" fmla="*/ 361 h 475"/>
                  <a:gd name="T66" fmla="*/ 76 w 600"/>
                  <a:gd name="T67" fmla="*/ 371 h 475"/>
                  <a:gd name="T68" fmla="*/ 44 w 600"/>
                  <a:gd name="T69" fmla="*/ 379 h 475"/>
                  <a:gd name="T70" fmla="*/ 16 w 600"/>
                  <a:gd name="T71" fmla="*/ 366 h 475"/>
                  <a:gd name="T72" fmla="*/ 0 w 600"/>
                  <a:gd name="T73" fmla="*/ 334 h 475"/>
                  <a:gd name="T74" fmla="*/ 1 w 600"/>
                  <a:gd name="T75" fmla="*/ 290 h 475"/>
                  <a:gd name="T76" fmla="*/ 26 w 600"/>
                  <a:gd name="T77" fmla="*/ 266 h 475"/>
                  <a:gd name="T78" fmla="*/ 50 w 600"/>
                  <a:gd name="T79" fmla="*/ 229 h 475"/>
                  <a:gd name="T80" fmla="*/ 78 w 600"/>
                  <a:gd name="T81" fmla="*/ 157 h 475"/>
                  <a:gd name="T82" fmla="*/ 90 w 600"/>
                  <a:gd name="T83" fmla="*/ 123 h 475"/>
                  <a:gd name="T84" fmla="*/ 100 w 600"/>
                  <a:gd name="T85" fmla="*/ 93 h 475"/>
                  <a:gd name="T86" fmla="*/ 126 w 600"/>
                  <a:gd name="T87" fmla="*/ 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0" h="475">
                    <a:moveTo>
                      <a:pt x="126" y="60"/>
                    </a:moveTo>
                    <a:lnTo>
                      <a:pt x="158" y="49"/>
                    </a:lnTo>
                    <a:lnTo>
                      <a:pt x="205" y="41"/>
                    </a:lnTo>
                    <a:lnTo>
                      <a:pt x="260" y="9"/>
                    </a:lnTo>
                    <a:lnTo>
                      <a:pt x="295" y="2"/>
                    </a:lnTo>
                    <a:lnTo>
                      <a:pt x="337" y="0"/>
                    </a:lnTo>
                    <a:lnTo>
                      <a:pt x="389" y="5"/>
                    </a:lnTo>
                    <a:lnTo>
                      <a:pt x="439" y="37"/>
                    </a:lnTo>
                    <a:lnTo>
                      <a:pt x="499" y="55"/>
                    </a:lnTo>
                    <a:lnTo>
                      <a:pt x="526" y="72"/>
                    </a:lnTo>
                    <a:lnTo>
                      <a:pt x="533" y="92"/>
                    </a:lnTo>
                    <a:lnTo>
                      <a:pt x="553" y="127"/>
                    </a:lnTo>
                    <a:lnTo>
                      <a:pt x="577" y="161"/>
                    </a:lnTo>
                    <a:lnTo>
                      <a:pt x="592" y="219"/>
                    </a:lnTo>
                    <a:lnTo>
                      <a:pt x="599" y="263"/>
                    </a:lnTo>
                    <a:lnTo>
                      <a:pt x="593" y="308"/>
                    </a:lnTo>
                    <a:lnTo>
                      <a:pt x="568" y="328"/>
                    </a:lnTo>
                    <a:lnTo>
                      <a:pt x="509" y="310"/>
                    </a:lnTo>
                    <a:lnTo>
                      <a:pt x="503" y="333"/>
                    </a:lnTo>
                    <a:lnTo>
                      <a:pt x="509" y="369"/>
                    </a:lnTo>
                    <a:lnTo>
                      <a:pt x="518" y="395"/>
                    </a:lnTo>
                    <a:lnTo>
                      <a:pt x="509" y="423"/>
                    </a:lnTo>
                    <a:lnTo>
                      <a:pt x="483" y="441"/>
                    </a:lnTo>
                    <a:lnTo>
                      <a:pt x="441" y="457"/>
                    </a:lnTo>
                    <a:lnTo>
                      <a:pt x="377" y="467"/>
                    </a:lnTo>
                    <a:lnTo>
                      <a:pt x="322" y="474"/>
                    </a:lnTo>
                    <a:lnTo>
                      <a:pt x="253" y="473"/>
                    </a:lnTo>
                    <a:lnTo>
                      <a:pt x="170" y="458"/>
                    </a:lnTo>
                    <a:lnTo>
                      <a:pt x="162" y="433"/>
                    </a:lnTo>
                    <a:lnTo>
                      <a:pt x="168" y="407"/>
                    </a:lnTo>
                    <a:lnTo>
                      <a:pt x="168" y="365"/>
                    </a:lnTo>
                    <a:lnTo>
                      <a:pt x="164" y="308"/>
                    </a:lnTo>
                    <a:lnTo>
                      <a:pt x="118" y="361"/>
                    </a:lnTo>
                    <a:lnTo>
                      <a:pt x="76" y="371"/>
                    </a:lnTo>
                    <a:lnTo>
                      <a:pt x="44" y="379"/>
                    </a:lnTo>
                    <a:lnTo>
                      <a:pt x="16" y="366"/>
                    </a:lnTo>
                    <a:lnTo>
                      <a:pt x="0" y="334"/>
                    </a:lnTo>
                    <a:lnTo>
                      <a:pt x="1" y="290"/>
                    </a:lnTo>
                    <a:lnTo>
                      <a:pt x="26" y="266"/>
                    </a:lnTo>
                    <a:lnTo>
                      <a:pt x="50" y="229"/>
                    </a:lnTo>
                    <a:lnTo>
                      <a:pt x="78" y="157"/>
                    </a:lnTo>
                    <a:lnTo>
                      <a:pt x="90" y="123"/>
                    </a:lnTo>
                    <a:lnTo>
                      <a:pt x="100" y="93"/>
                    </a:lnTo>
                    <a:lnTo>
                      <a:pt x="126" y="60"/>
                    </a:lnTo>
                  </a:path>
                </a:pathLst>
              </a:custGeom>
              <a:solidFill>
                <a:srgbClr val="8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96" name="Freeform 256"/>
              <p:cNvSpPr>
                <a:spLocks/>
              </p:cNvSpPr>
              <p:nvPr/>
            </p:nvSpPr>
            <p:spPr bwMode="auto">
              <a:xfrm>
                <a:off x="1438" y="1902"/>
                <a:ext cx="580" cy="449"/>
              </a:xfrm>
              <a:custGeom>
                <a:avLst/>
                <a:gdLst>
                  <a:gd name="T0" fmla="*/ 120 w 580"/>
                  <a:gd name="T1" fmla="*/ 61 h 449"/>
                  <a:gd name="T2" fmla="*/ 77 w 580"/>
                  <a:gd name="T3" fmla="*/ 146 h 449"/>
                  <a:gd name="T4" fmla="*/ 28 w 580"/>
                  <a:gd name="T5" fmla="*/ 277 h 449"/>
                  <a:gd name="T6" fmla="*/ 24 w 580"/>
                  <a:gd name="T7" fmla="*/ 260 h 449"/>
                  <a:gd name="T8" fmla="*/ 2 w 580"/>
                  <a:gd name="T9" fmla="*/ 323 h 449"/>
                  <a:gd name="T10" fmla="*/ 82 w 580"/>
                  <a:gd name="T11" fmla="*/ 350 h 449"/>
                  <a:gd name="T12" fmla="*/ 147 w 580"/>
                  <a:gd name="T13" fmla="*/ 291 h 449"/>
                  <a:gd name="T14" fmla="*/ 114 w 580"/>
                  <a:gd name="T15" fmla="*/ 153 h 449"/>
                  <a:gd name="T16" fmla="*/ 121 w 580"/>
                  <a:gd name="T17" fmla="*/ 209 h 449"/>
                  <a:gd name="T18" fmla="*/ 150 w 580"/>
                  <a:gd name="T19" fmla="*/ 244 h 449"/>
                  <a:gd name="T20" fmla="*/ 150 w 580"/>
                  <a:gd name="T21" fmla="*/ 129 h 449"/>
                  <a:gd name="T22" fmla="*/ 153 w 580"/>
                  <a:gd name="T23" fmla="*/ 244 h 449"/>
                  <a:gd name="T24" fmla="*/ 169 w 580"/>
                  <a:gd name="T25" fmla="*/ 202 h 449"/>
                  <a:gd name="T26" fmla="*/ 163 w 580"/>
                  <a:gd name="T27" fmla="*/ 295 h 449"/>
                  <a:gd name="T28" fmla="*/ 161 w 580"/>
                  <a:gd name="T29" fmla="*/ 389 h 449"/>
                  <a:gd name="T30" fmla="*/ 245 w 580"/>
                  <a:gd name="T31" fmla="*/ 282 h 449"/>
                  <a:gd name="T32" fmla="*/ 171 w 580"/>
                  <a:gd name="T33" fmla="*/ 396 h 449"/>
                  <a:gd name="T34" fmla="*/ 185 w 580"/>
                  <a:gd name="T35" fmla="*/ 445 h 449"/>
                  <a:gd name="T36" fmla="*/ 279 w 580"/>
                  <a:gd name="T37" fmla="*/ 383 h 449"/>
                  <a:gd name="T38" fmla="*/ 253 w 580"/>
                  <a:gd name="T39" fmla="*/ 448 h 449"/>
                  <a:gd name="T40" fmla="*/ 359 w 580"/>
                  <a:gd name="T41" fmla="*/ 417 h 449"/>
                  <a:gd name="T42" fmla="*/ 371 w 580"/>
                  <a:gd name="T43" fmla="*/ 290 h 449"/>
                  <a:gd name="T44" fmla="*/ 368 w 580"/>
                  <a:gd name="T45" fmla="*/ 328 h 449"/>
                  <a:gd name="T46" fmla="*/ 366 w 580"/>
                  <a:gd name="T47" fmla="*/ 403 h 449"/>
                  <a:gd name="T48" fmla="*/ 392 w 580"/>
                  <a:gd name="T49" fmla="*/ 443 h 449"/>
                  <a:gd name="T50" fmla="*/ 448 w 580"/>
                  <a:gd name="T51" fmla="*/ 373 h 449"/>
                  <a:gd name="T52" fmla="*/ 450 w 580"/>
                  <a:gd name="T53" fmla="*/ 305 h 449"/>
                  <a:gd name="T54" fmla="*/ 454 w 580"/>
                  <a:gd name="T55" fmla="*/ 387 h 449"/>
                  <a:gd name="T56" fmla="*/ 466 w 580"/>
                  <a:gd name="T57" fmla="*/ 411 h 449"/>
                  <a:gd name="T58" fmla="*/ 496 w 580"/>
                  <a:gd name="T59" fmla="*/ 380 h 449"/>
                  <a:gd name="T60" fmla="*/ 480 w 580"/>
                  <a:gd name="T61" fmla="*/ 352 h 449"/>
                  <a:gd name="T62" fmla="*/ 470 w 580"/>
                  <a:gd name="T63" fmla="*/ 314 h 449"/>
                  <a:gd name="T64" fmla="*/ 484 w 580"/>
                  <a:gd name="T65" fmla="*/ 350 h 449"/>
                  <a:gd name="T66" fmla="*/ 480 w 580"/>
                  <a:gd name="T67" fmla="*/ 279 h 449"/>
                  <a:gd name="T68" fmla="*/ 468 w 580"/>
                  <a:gd name="T69" fmla="*/ 230 h 449"/>
                  <a:gd name="T70" fmla="*/ 496 w 580"/>
                  <a:gd name="T71" fmla="*/ 265 h 449"/>
                  <a:gd name="T72" fmla="*/ 464 w 580"/>
                  <a:gd name="T73" fmla="*/ 171 h 449"/>
                  <a:gd name="T74" fmla="*/ 482 w 580"/>
                  <a:gd name="T75" fmla="*/ 190 h 449"/>
                  <a:gd name="T76" fmla="*/ 508 w 580"/>
                  <a:gd name="T77" fmla="*/ 258 h 449"/>
                  <a:gd name="T78" fmla="*/ 502 w 580"/>
                  <a:gd name="T79" fmla="*/ 263 h 449"/>
                  <a:gd name="T80" fmla="*/ 548 w 580"/>
                  <a:gd name="T81" fmla="*/ 307 h 449"/>
                  <a:gd name="T82" fmla="*/ 575 w 580"/>
                  <a:gd name="T83" fmla="*/ 244 h 449"/>
                  <a:gd name="T84" fmla="*/ 557 w 580"/>
                  <a:gd name="T85" fmla="*/ 157 h 449"/>
                  <a:gd name="T86" fmla="*/ 525 w 580"/>
                  <a:gd name="T87" fmla="*/ 113 h 449"/>
                  <a:gd name="T88" fmla="*/ 480 w 580"/>
                  <a:gd name="T89" fmla="*/ 54 h 449"/>
                  <a:gd name="T90" fmla="*/ 400 w 580"/>
                  <a:gd name="T91" fmla="*/ 24 h 449"/>
                  <a:gd name="T92" fmla="*/ 277 w 580"/>
                  <a:gd name="T93" fmla="*/ 18 h 449"/>
                  <a:gd name="T94" fmla="*/ 319 w 580"/>
                  <a:gd name="T95" fmla="*/ 2 h 449"/>
                  <a:gd name="T96" fmla="*/ 243 w 580"/>
                  <a:gd name="T97" fmla="*/ 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0" h="449">
                    <a:moveTo>
                      <a:pt x="195" y="42"/>
                    </a:moveTo>
                    <a:lnTo>
                      <a:pt x="145" y="50"/>
                    </a:lnTo>
                    <a:lnTo>
                      <a:pt x="120" y="61"/>
                    </a:lnTo>
                    <a:lnTo>
                      <a:pt x="100" y="85"/>
                    </a:lnTo>
                    <a:lnTo>
                      <a:pt x="94" y="106"/>
                    </a:lnTo>
                    <a:lnTo>
                      <a:pt x="77" y="146"/>
                    </a:lnTo>
                    <a:lnTo>
                      <a:pt x="50" y="232"/>
                    </a:lnTo>
                    <a:lnTo>
                      <a:pt x="32" y="253"/>
                    </a:lnTo>
                    <a:lnTo>
                      <a:pt x="28" y="277"/>
                    </a:lnTo>
                    <a:lnTo>
                      <a:pt x="30" y="302"/>
                    </a:lnTo>
                    <a:lnTo>
                      <a:pt x="22" y="274"/>
                    </a:lnTo>
                    <a:lnTo>
                      <a:pt x="24" y="260"/>
                    </a:lnTo>
                    <a:lnTo>
                      <a:pt x="8" y="277"/>
                    </a:lnTo>
                    <a:lnTo>
                      <a:pt x="0" y="293"/>
                    </a:lnTo>
                    <a:lnTo>
                      <a:pt x="2" y="323"/>
                    </a:lnTo>
                    <a:lnTo>
                      <a:pt x="16" y="349"/>
                    </a:lnTo>
                    <a:lnTo>
                      <a:pt x="34" y="354"/>
                    </a:lnTo>
                    <a:lnTo>
                      <a:pt x="82" y="350"/>
                    </a:lnTo>
                    <a:lnTo>
                      <a:pt x="100" y="342"/>
                    </a:lnTo>
                    <a:lnTo>
                      <a:pt x="127" y="314"/>
                    </a:lnTo>
                    <a:lnTo>
                      <a:pt x="147" y="291"/>
                    </a:lnTo>
                    <a:lnTo>
                      <a:pt x="126" y="246"/>
                    </a:lnTo>
                    <a:lnTo>
                      <a:pt x="115" y="216"/>
                    </a:lnTo>
                    <a:lnTo>
                      <a:pt x="114" y="153"/>
                    </a:lnTo>
                    <a:lnTo>
                      <a:pt x="118" y="129"/>
                    </a:lnTo>
                    <a:lnTo>
                      <a:pt x="121" y="169"/>
                    </a:lnTo>
                    <a:lnTo>
                      <a:pt x="121" y="209"/>
                    </a:lnTo>
                    <a:lnTo>
                      <a:pt x="135" y="243"/>
                    </a:lnTo>
                    <a:lnTo>
                      <a:pt x="153" y="286"/>
                    </a:lnTo>
                    <a:lnTo>
                      <a:pt x="150" y="244"/>
                    </a:lnTo>
                    <a:lnTo>
                      <a:pt x="141" y="195"/>
                    </a:lnTo>
                    <a:lnTo>
                      <a:pt x="144" y="164"/>
                    </a:lnTo>
                    <a:lnTo>
                      <a:pt x="150" y="129"/>
                    </a:lnTo>
                    <a:lnTo>
                      <a:pt x="150" y="178"/>
                    </a:lnTo>
                    <a:lnTo>
                      <a:pt x="151" y="223"/>
                    </a:lnTo>
                    <a:lnTo>
                      <a:pt x="153" y="244"/>
                    </a:lnTo>
                    <a:lnTo>
                      <a:pt x="161" y="197"/>
                    </a:lnTo>
                    <a:lnTo>
                      <a:pt x="173" y="157"/>
                    </a:lnTo>
                    <a:lnTo>
                      <a:pt x="169" y="202"/>
                    </a:lnTo>
                    <a:lnTo>
                      <a:pt x="163" y="237"/>
                    </a:lnTo>
                    <a:lnTo>
                      <a:pt x="159" y="267"/>
                    </a:lnTo>
                    <a:lnTo>
                      <a:pt x="163" y="295"/>
                    </a:lnTo>
                    <a:lnTo>
                      <a:pt x="165" y="331"/>
                    </a:lnTo>
                    <a:lnTo>
                      <a:pt x="165" y="363"/>
                    </a:lnTo>
                    <a:lnTo>
                      <a:pt x="161" y="389"/>
                    </a:lnTo>
                    <a:lnTo>
                      <a:pt x="188" y="368"/>
                    </a:lnTo>
                    <a:lnTo>
                      <a:pt x="215" y="326"/>
                    </a:lnTo>
                    <a:lnTo>
                      <a:pt x="245" y="282"/>
                    </a:lnTo>
                    <a:lnTo>
                      <a:pt x="225" y="329"/>
                    </a:lnTo>
                    <a:lnTo>
                      <a:pt x="197" y="378"/>
                    </a:lnTo>
                    <a:lnTo>
                      <a:pt x="171" y="396"/>
                    </a:lnTo>
                    <a:lnTo>
                      <a:pt x="161" y="406"/>
                    </a:lnTo>
                    <a:lnTo>
                      <a:pt x="163" y="427"/>
                    </a:lnTo>
                    <a:lnTo>
                      <a:pt x="185" y="445"/>
                    </a:lnTo>
                    <a:lnTo>
                      <a:pt x="215" y="438"/>
                    </a:lnTo>
                    <a:lnTo>
                      <a:pt x="243" y="427"/>
                    </a:lnTo>
                    <a:lnTo>
                      <a:pt x="279" y="383"/>
                    </a:lnTo>
                    <a:lnTo>
                      <a:pt x="257" y="425"/>
                    </a:lnTo>
                    <a:lnTo>
                      <a:pt x="223" y="445"/>
                    </a:lnTo>
                    <a:lnTo>
                      <a:pt x="253" y="448"/>
                    </a:lnTo>
                    <a:lnTo>
                      <a:pt x="330" y="445"/>
                    </a:lnTo>
                    <a:lnTo>
                      <a:pt x="348" y="434"/>
                    </a:lnTo>
                    <a:lnTo>
                      <a:pt x="359" y="417"/>
                    </a:lnTo>
                    <a:lnTo>
                      <a:pt x="356" y="375"/>
                    </a:lnTo>
                    <a:lnTo>
                      <a:pt x="356" y="342"/>
                    </a:lnTo>
                    <a:lnTo>
                      <a:pt x="371" y="290"/>
                    </a:lnTo>
                    <a:lnTo>
                      <a:pt x="398" y="256"/>
                    </a:lnTo>
                    <a:lnTo>
                      <a:pt x="378" y="291"/>
                    </a:lnTo>
                    <a:lnTo>
                      <a:pt x="368" y="328"/>
                    </a:lnTo>
                    <a:lnTo>
                      <a:pt x="366" y="352"/>
                    </a:lnTo>
                    <a:lnTo>
                      <a:pt x="366" y="382"/>
                    </a:lnTo>
                    <a:lnTo>
                      <a:pt x="366" y="403"/>
                    </a:lnTo>
                    <a:lnTo>
                      <a:pt x="366" y="424"/>
                    </a:lnTo>
                    <a:lnTo>
                      <a:pt x="351" y="443"/>
                    </a:lnTo>
                    <a:lnTo>
                      <a:pt x="392" y="443"/>
                    </a:lnTo>
                    <a:lnTo>
                      <a:pt x="430" y="427"/>
                    </a:lnTo>
                    <a:lnTo>
                      <a:pt x="442" y="413"/>
                    </a:lnTo>
                    <a:lnTo>
                      <a:pt x="448" y="373"/>
                    </a:lnTo>
                    <a:lnTo>
                      <a:pt x="444" y="335"/>
                    </a:lnTo>
                    <a:lnTo>
                      <a:pt x="444" y="326"/>
                    </a:lnTo>
                    <a:lnTo>
                      <a:pt x="450" y="305"/>
                    </a:lnTo>
                    <a:lnTo>
                      <a:pt x="450" y="338"/>
                    </a:lnTo>
                    <a:lnTo>
                      <a:pt x="456" y="359"/>
                    </a:lnTo>
                    <a:lnTo>
                      <a:pt x="454" y="387"/>
                    </a:lnTo>
                    <a:lnTo>
                      <a:pt x="450" y="410"/>
                    </a:lnTo>
                    <a:lnTo>
                      <a:pt x="442" y="427"/>
                    </a:lnTo>
                    <a:lnTo>
                      <a:pt x="466" y="411"/>
                    </a:lnTo>
                    <a:lnTo>
                      <a:pt x="484" y="399"/>
                    </a:lnTo>
                    <a:lnTo>
                      <a:pt x="492" y="399"/>
                    </a:lnTo>
                    <a:lnTo>
                      <a:pt x="496" y="380"/>
                    </a:lnTo>
                    <a:lnTo>
                      <a:pt x="476" y="357"/>
                    </a:lnTo>
                    <a:lnTo>
                      <a:pt x="464" y="335"/>
                    </a:lnTo>
                    <a:lnTo>
                      <a:pt x="480" y="352"/>
                    </a:lnTo>
                    <a:lnTo>
                      <a:pt x="487" y="365"/>
                    </a:lnTo>
                    <a:lnTo>
                      <a:pt x="476" y="342"/>
                    </a:lnTo>
                    <a:lnTo>
                      <a:pt x="470" y="314"/>
                    </a:lnTo>
                    <a:lnTo>
                      <a:pt x="468" y="297"/>
                    </a:lnTo>
                    <a:lnTo>
                      <a:pt x="478" y="316"/>
                    </a:lnTo>
                    <a:lnTo>
                      <a:pt x="484" y="350"/>
                    </a:lnTo>
                    <a:lnTo>
                      <a:pt x="484" y="307"/>
                    </a:lnTo>
                    <a:lnTo>
                      <a:pt x="487" y="298"/>
                    </a:lnTo>
                    <a:lnTo>
                      <a:pt x="480" y="279"/>
                    </a:lnTo>
                    <a:lnTo>
                      <a:pt x="468" y="251"/>
                    </a:lnTo>
                    <a:lnTo>
                      <a:pt x="456" y="207"/>
                    </a:lnTo>
                    <a:lnTo>
                      <a:pt x="468" y="230"/>
                    </a:lnTo>
                    <a:lnTo>
                      <a:pt x="482" y="272"/>
                    </a:lnTo>
                    <a:lnTo>
                      <a:pt x="493" y="293"/>
                    </a:lnTo>
                    <a:lnTo>
                      <a:pt x="496" y="265"/>
                    </a:lnTo>
                    <a:lnTo>
                      <a:pt x="487" y="230"/>
                    </a:lnTo>
                    <a:lnTo>
                      <a:pt x="476" y="199"/>
                    </a:lnTo>
                    <a:lnTo>
                      <a:pt x="464" y="171"/>
                    </a:lnTo>
                    <a:lnTo>
                      <a:pt x="452" y="141"/>
                    </a:lnTo>
                    <a:lnTo>
                      <a:pt x="468" y="164"/>
                    </a:lnTo>
                    <a:lnTo>
                      <a:pt x="482" y="190"/>
                    </a:lnTo>
                    <a:lnTo>
                      <a:pt x="486" y="204"/>
                    </a:lnTo>
                    <a:lnTo>
                      <a:pt x="493" y="235"/>
                    </a:lnTo>
                    <a:lnTo>
                      <a:pt x="508" y="258"/>
                    </a:lnTo>
                    <a:lnTo>
                      <a:pt x="540" y="277"/>
                    </a:lnTo>
                    <a:lnTo>
                      <a:pt x="514" y="270"/>
                    </a:lnTo>
                    <a:lnTo>
                      <a:pt x="502" y="263"/>
                    </a:lnTo>
                    <a:lnTo>
                      <a:pt x="498" y="293"/>
                    </a:lnTo>
                    <a:lnTo>
                      <a:pt x="531" y="298"/>
                    </a:lnTo>
                    <a:lnTo>
                      <a:pt x="548" y="307"/>
                    </a:lnTo>
                    <a:lnTo>
                      <a:pt x="573" y="295"/>
                    </a:lnTo>
                    <a:lnTo>
                      <a:pt x="579" y="261"/>
                    </a:lnTo>
                    <a:lnTo>
                      <a:pt x="575" y="244"/>
                    </a:lnTo>
                    <a:lnTo>
                      <a:pt x="573" y="228"/>
                    </a:lnTo>
                    <a:lnTo>
                      <a:pt x="569" y="197"/>
                    </a:lnTo>
                    <a:lnTo>
                      <a:pt x="557" y="157"/>
                    </a:lnTo>
                    <a:lnTo>
                      <a:pt x="549" y="152"/>
                    </a:lnTo>
                    <a:lnTo>
                      <a:pt x="537" y="130"/>
                    </a:lnTo>
                    <a:lnTo>
                      <a:pt x="525" y="113"/>
                    </a:lnTo>
                    <a:lnTo>
                      <a:pt x="512" y="89"/>
                    </a:lnTo>
                    <a:lnTo>
                      <a:pt x="505" y="71"/>
                    </a:lnTo>
                    <a:lnTo>
                      <a:pt x="480" y="54"/>
                    </a:lnTo>
                    <a:lnTo>
                      <a:pt x="452" y="44"/>
                    </a:lnTo>
                    <a:lnTo>
                      <a:pt x="412" y="35"/>
                    </a:lnTo>
                    <a:lnTo>
                      <a:pt x="400" y="24"/>
                    </a:lnTo>
                    <a:lnTo>
                      <a:pt x="377" y="18"/>
                    </a:lnTo>
                    <a:lnTo>
                      <a:pt x="334" y="16"/>
                    </a:lnTo>
                    <a:lnTo>
                      <a:pt x="277" y="18"/>
                    </a:lnTo>
                    <a:lnTo>
                      <a:pt x="377" y="5"/>
                    </a:lnTo>
                    <a:lnTo>
                      <a:pt x="366" y="0"/>
                    </a:lnTo>
                    <a:lnTo>
                      <a:pt x="319" y="2"/>
                    </a:lnTo>
                    <a:lnTo>
                      <a:pt x="281" y="0"/>
                    </a:lnTo>
                    <a:lnTo>
                      <a:pt x="257" y="5"/>
                    </a:lnTo>
                    <a:lnTo>
                      <a:pt x="243" y="12"/>
                    </a:lnTo>
                    <a:lnTo>
                      <a:pt x="225" y="26"/>
                    </a:lnTo>
                    <a:lnTo>
                      <a:pt x="195" y="42"/>
                    </a:lnTo>
                  </a:path>
                </a:pathLst>
              </a:custGeom>
              <a:solidFill>
                <a:srgbClr val="C00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97" name="Freeform 257"/>
              <p:cNvSpPr>
                <a:spLocks/>
              </p:cNvSpPr>
              <p:nvPr/>
            </p:nvSpPr>
            <p:spPr bwMode="auto">
              <a:xfrm>
                <a:off x="1719" y="1980"/>
                <a:ext cx="52" cy="196"/>
              </a:xfrm>
              <a:custGeom>
                <a:avLst/>
                <a:gdLst>
                  <a:gd name="T0" fmla="*/ 48 w 52"/>
                  <a:gd name="T1" fmla="*/ 0 h 196"/>
                  <a:gd name="T2" fmla="*/ 40 w 52"/>
                  <a:gd name="T3" fmla="*/ 67 h 196"/>
                  <a:gd name="T4" fmla="*/ 29 w 52"/>
                  <a:gd name="T5" fmla="*/ 129 h 196"/>
                  <a:gd name="T6" fmla="*/ 0 w 52"/>
                  <a:gd name="T7" fmla="*/ 195 h 196"/>
                  <a:gd name="T8" fmla="*/ 33 w 52"/>
                  <a:gd name="T9" fmla="*/ 141 h 196"/>
                  <a:gd name="T10" fmla="*/ 50 w 52"/>
                  <a:gd name="T11" fmla="*/ 95 h 196"/>
                  <a:gd name="T12" fmla="*/ 51 w 52"/>
                  <a:gd name="T13" fmla="*/ 57 h 196"/>
                  <a:gd name="T14" fmla="*/ 48 w 52"/>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96">
                    <a:moveTo>
                      <a:pt x="48" y="0"/>
                    </a:moveTo>
                    <a:lnTo>
                      <a:pt x="40" y="67"/>
                    </a:lnTo>
                    <a:lnTo>
                      <a:pt x="29" y="129"/>
                    </a:lnTo>
                    <a:lnTo>
                      <a:pt x="0" y="195"/>
                    </a:lnTo>
                    <a:lnTo>
                      <a:pt x="33" y="141"/>
                    </a:lnTo>
                    <a:lnTo>
                      <a:pt x="50" y="95"/>
                    </a:lnTo>
                    <a:lnTo>
                      <a:pt x="51" y="57"/>
                    </a:lnTo>
                    <a:lnTo>
                      <a:pt x="4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98" name="Freeform 258"/>
              <p:cNvSpPr>
                <a:spLocks/>
              </p:cNvSpPr>
              <p:nvPr/>
            </p:nvSpPr>
            <p:spPr bwMode="auto">
              <a:xfrm>
                <a:off x="1624" y="1948"/>
                <a:ext cx="69" cy="226"/>
              </a:xfrm>
              <a:custGeom>
                <a:avLst/>
                <a:gdLst>
                  <a:gd name="T0" fmla="*/ 68 w 69"/>
                  <a:gd name="T1" fmla="*/ 0 h 226"/>
                  <a:gd name="T2" fmla="*/ 60 w 69"/>
                  <a:gd name="T3" fmla="*/ 54 h 226"/>
                  <a:gd name="T4" fmla="*/ 45 w 69"/>
                  <a:gd name="T5" fmla="*/ 128 h 226"/>
                  <a:gd name="T6" fmla="*/ 30 w 69"/>
                  <a:gd name="T7" fmla="*/ 177 h 226"/>
                  <a:gd name="T8" fmla="*/ 0 w 69"/>
                  <a:gd name="T9" fmla="*/ 225 h 226"/>
                  <a:gd name="T10" fmla="*/ 43 w 69"/>
                  <a:gd name="T11" fmla="*/ 164 h 226"/>
                  <a:gd name="T12" fmla="*/ 59 w 69"/>
                  <a:gd name="T13" fmla="*/ 116 h 226"/>
                  <a:gd name="T14" fmla="*/ 62 w 69"/>
                  <a:gd name="T15" fmla="*/ 87 h 226"/>
                  <a:gd name="T16" fmla="*/ 68 w 69"/>
                  <a:gd name="T1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26">
                    <a:moveTo>
                      <a:pt x="68" y="0"/>
                    </a:moveTo>
                    <a:lnTo>
                      <a:pt x="60" y="54"/>
                    </a:lnTo>
                    <a:lnTo>
                      <a:pt x="45" y="128"/>
                    </a:lnTo>
                    <a:lnTo>
                      <a:pt x="30" y="177"/>
                    </a:lnTo>
                    <a:lnTo>
                      <a:pt x="0" y="225"/>
                    </a:lnTo>
                    <a:lnTo>
                      <a:pt x="43" y="164"/>
                    </a:lnTo>
                    <a:lnTo>
                      <a:pt x="59" y="116"/>
                    </a:lnTo>
                    <a:lnTo>
                      <a:pt x="62" y="87"/>
                    </a:lnTo>
                    <a:lnTo>
                      <a:pt x="6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099" name="Freeform 259"/>
              <p:cNvSpPr>
                <a:spLocks/>
              </p:cNvSpPr>
              <p:nvPr/>
            </p:nvSpPr>
            <p:spPr bwMode="auto">
              <a:xfrm>
                <a:off x="1526" y="2152"/>
                <a:ext cx="23" cy="87"/>
              </a:xfrm>
              <a:custGeom>
                <a:avLst/>
                <a:gdLst>
                  <a:gd name="T0" fmla="*/ 22 w 23"/>
                  <a:gd name="T1" fmla="*/ 0 h 87"/>
                  <a:gd name="T2" fmla="*/ 20 w 23"/>
                  <a:gd name="T3" fmla="*/ 35 h 87"/>
                  <a:gd name="T4" fmla="*/ 10 w 23"/>
                  <a:gd name="T5" fmla="*/ 73 h 87"/>
                  <a:gd name="T6" fmla="*/ 0 w 23"/>
                  <a:gd name="T7" fmla="*/ 86 h 87"/>
                  <a:gd name="T8" fmla="*/ 10 w 23"/>
                  <a:gd name="T9" fmla="*/ 52 h 87"/>
                  <a:gd name="T10" fmla="*/ 22 w 23"/>
                  <a:gd name="T11" fmla="*/ 0 h 87"/>
                </a:gdLst>
                <a:ahLst/>
                <a:cxnLst>
                  <a:cxn ang="0">
                    <a:pos x="T0" y="T1"/>
                  </a:cxn>
                  <a:cxn ang="0">
                    <a:pos x="T2" y="T3"/>
                  </a:cxn>
                  <a:cxn ang="0">
                    <a:pos x="T4" y="T5"/>
                  </a:cxn>
                  <a:cxn ang="0">
                    <a:pos x="T6" y="T7"/>
                  </a:cxn>
                  <a:cxn ang="0">
                    <a:pos x="T8" y="T9"/>
                  </a:cxn>
                  <a:cxn ang="0">
                    <a:pos x="T10" y="T11"/>
                  </a:cxn>
                </a:cxnLst>
                <a:rect l="0" t="0" r="r" b="b"/>
                <a:pathLst>
                  <a:path w="23" h="87">
                    <a:moveTo>
                      <a:pt x="22" y="0"/>
                    </a:moveTo>
                    <a:lnTo>
                      <a:pt x="20" y="35"/>
                    </a:lnTo>
                    <a:lnTo>
                      <a:pt x="10" y="73"/>
                    </a:lnTo>
                    <a:lnTo>
                      <a:pt x="0" y="86"/>
                    </a:lnTo>
                    <a:lnTo>
                      <a:pt x="10" y="52"/>
                    </a:lnTo>
                    <a:lnTo>
                      <a:pt x="22"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0" name="Freeform 260"/>
              <p:cNvSpPr>
                <a:spLocks/>
              </p:cNvSpPr>
              <p:nvPr/>
            </p:nvSpPr>
            <p:spPr bwMode="auto">
              <a:xfrm>
                <a:off x="1498" y="2054"/>
                <a:ext cx="19" cy="157"/>
              </a:xfrm>
              <a:custGeom>
                <a:avLst/>
                <a:gdLst>
                  <a:gd name="T0" fmla="*/ 18 w 19"/>
                  <a:gd name="T1" fmla="*/ 0 h 157"/>
                  <a:gd name="T2" fmla="*/ 11 w 19"/>
                  <a:gd name="T3" fmla="*/ 48 h 157"/>
                  <a:gd name="T4" fmla="*/ 5 w 19"/>
                  <a:gd name="T5" fmla="*/ 98 h 157"/>
                  <a:gd name="T6" fmla="*/ 5 w 19"/>
                  <a:gd name="T7" fmla="*/ 123 h 157"/>
                  <a:gd name="T8" fmla="*/ 7 w 19"/>
                  <a:gd name="T9" fmla="*/ 156 h 157"/>
                  <a:gd name="T10" fmla="*/ 0 w 19"/>
                  <a:gd name="T11" fmla="*/ 118 h 157"/>
                  <a:gd name="T12" fmla="*/ 0 w 19"/>
                  <a:gd name="T13" fmla="*/ 82 h 157"/>
                  <a:gd name="T14" fmla="*/ 7 w 19"/>
                  <a:gd name="T15" fmla="*/ 55 h 157"/>
                  <a:gd name="T16" fmla="*/ 18 w 19"/>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7">
                    <a:moveTo>
                      <a:pt x="18" y="0"/>
                    </a:moveTo>
                    <a:lnTo>
                      <a:pt x="11" y="48"/>
                    </a:lnTo>
                    <a:lnTo>
                      <a:pt x="5" y="98"/>
                    </a:lnTo>
                    <a:lnTo>
                      <a:pt x="5" y="123"/>
                    </a:lnTo>
                    <a:lnTo>
                      <a:pt x="7" y="156"/>
                    </a:lnTo>
                    <a:lnTo>
                      <a:pt x="0" y="118"/>
                    </a:lnTo>
                    <a:lnTo>
                      <a:pt x="0" y="82"/>
                    </a:lnTo>
                    <a:lnTo>
                      <a:pt x="7" y="55"/>
                    </a:lnTo>
                    <a:lnTo>
                      <a:pt x="1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1" name="Freeform 261"/>
              <p:cNvSpPr>
                <a:spLocks/>
              </p:cNvSpPr>
              <p:nvPr/>
            </p:nvSpPr>
            <p:spPr bwMode="auto">
              <a:xfrm>
                <a:off x="1596" y="1958"/>
                <a:ext cx="13" cy="105"/>
              </a:xfrm>
              <a:custGeom>
                <a:avLst/>
                <a:gdLst>
                  <a:gd name="T0" fmla="*/ 12 w 13"/>
                  <a:gd name="T1" fmla="*/ 0 h 105"/>
                  <a:gd name="T2" fmla="*/ 4 w 13"/>
                  <a:gd name="T3" fmla="*/ 31 h 105"/>
                  <a:gd name="T4" fmla="*/ 0 w 13"/>
                  <a:gd name="T5" fmla="*/ 60 h 105"/>
                  <a:gd name="T6" fmla="*/ 0 w 13"/>
                  <a:gd name="T7" fmla="*/ 104 h 105"/>
                  <a:gd name="T8" fmla="*/ 6 w 13"/>
                  <a:gd name="T9" fmla="*/ 55 h 105"/>
                  <a:gd name="T10" fmla="*/ 10 w 13"/>
                  <a:gd name="T11" fmla="*/ 32 h 105"/>
                  <a:gd name="T12" fmla="*/ 12 w 13"/>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3" h="105">
                    <a:moveTo>
                      <a:pt x="12" y="0"/>
                    </a:moveTo>
                    <a:lnTo>
                      <a:pt x="4" y="31"/>
                    </a:lnTo>
                    <a:lnTo>
                      <a:pt x="0" y="60"/>
                    </a:lnTo>
                    <a:lnTo>
                      <a:pt x="0" y="104"/>
                    </a:lnTo>
                    <a:lnTo>
                      <a:pt x="6" y="55"/>
                    </a:lnTo>
                    <a:lnTo>
                      <a:pt x="10" y="32"/>
                    </a:lnTo>
                    <a:lnTo>
                      <a:pt x="12"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2" name="Freeform 262"/>
              <p:cNvSpPr>
                <a:spLocks/>
              </p:cNvSpPr>
              <p:nvPr/>
            </p:nvSpPr>
            <p:spPr bwMode="auto">
              <a:xfrm>
                <a:off x="1615" y="2011"/>
                <a:ext cx="26" cy="117"/>
              </a:xfrm>
              <a:custGeom>
                <a:avLst/>
                <a:gdLst>
                  <a:gd name="T0" fmla="*/ 0 w 26"/>
                  <a:gd name="T1" fmla="*/ 116 h 117"/>
                  <a:gd name="T2" fmla="*/ 13 w 26"/>
                  <a:gd name="T3" fmla="*/ 69 h 117"/>
                  <a:gd name="T4" fmla="*/ 21 w 26"/>
                  <a:gd name="T5" fmla="*/ 34 h 117"/>
                  <a:gd name="T6" fmla="*/ 25 w 26"/>
                  <a:gd name="T7" fmla="*/ 0 h 117"/>
                  <a:gd name="T8" fmla="*/ 25 w 26"/>
                  <a:gd name="T9" fmla="*/ 54 h 117"/>
                  <a:gd name="T10" fmla="*/ 16 w 26"/>
                  <a:gd name="T11" fmla="*/ 89 h 117"/>
                  <a:gd name="T12" fmla="*/ 0 w 26"/>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26" h="117">
                    <a:moveTo>
                      <a:pt x="0" y="116"/>
                    </a:moveTo>
                    <a:lnTo>
                      <a:pt x="13" y="69"/>
                    </a:lnTo>
                    <a:lnTo>
                      <a:pt x="21" y="34"/>
                    </a:lnTo>
                    <a:lnTo>
                      <a:pt x="25" y="0"/>
                    </a:lnTo>
                    <a:lnTo>
                      <a:pt x="25" y="54"/>
                    </a:lnTo>
                    <a:lnTo>
                      <a:pt x="16" y="89"/>
                    </a:lnTo>
                    <a:lnTo>
                      <a:pt x="0" y="116"/>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3" name="Freeform 263"/>
              <p:cNvSpPr>
                <a:spLocks/>
              </p:cNvSpPr>
              <p:nvPr/>
            </p:nvSpPr>
            <p:spPr bwMode="auto">
              <a:xfrm>
                <a:off x="1608" y="2138"/>
                <a:ext cx="69" cy="101"/>
              </a:xfrm>
              <a:custGeom>
                <a:avLst/>
                <a:gdLst>
                  <a:gd name="T0" fmla="*/ 68 w 69"/>
                  <a:gd name="T1" fmla="*/ 0 h 101"/>
                  <a:gd name="T2" fmla="*/ 51 w 69"/>
                  <a:gd name="T3" fmla="*/ 24 h 101"/>
                  <a:gd name="T4" fmla="*/ 30 w 69"/>
                  <a:gd name="T5" fmla="*/ 46 h 101"/>
                  <a:gd name="T6" fmla="*/ 12 w 69"/>
                  <a:gd name="T7" fmla="*/ 73 h 101"/>
                  <a:gd name="T8" fmla="*/ 0 w 69"/>
                  <a:gd name="T9" fmla="*/ 100 h 101"/>
                  <a:gd name="T10" fmla="*/ 25 w 69"/>
                  <a:gd name="T11" fmla="*/ 66 h 101"/>
                  <a:gd name="T12" fmla="*/ 49 w 69"/>
                  <a:gd name="T13" fmla="*/ 37 h 101"/>
                  <a:gd name="T14" fmla="*/ 68 w 69"/>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01">
                    <a:moveTo>
                      <a:pt x="68" y="0"/>
                    </a:moveTo>
                    <a:lnTo>
                      <a:pt x="51" y="24"/>
                    </a:lnTo>
                    <a:lnTo>
                      <a:pt x="30" y="46"/>
                    </a:lnTo>
                    <a:lnTo>
                      <a:pt x="12" y="73"/>
                    </a:lnTo>
                    <a:lnTo>
                      <a:pt x="0" y="100"/>
                    </a:lnTo>
                    <a:lnTo>
                      <a:pt x="25" y="66"/>
                    </a:lnTo>
                    <a:lnTo>
                      <a:pt x="49" y="37"/>
                    </a:lnTo>
                    <a:lnTo>
                      <a:pt x="6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4" name="Freeform 264"/>
              <p:cNvSpPr>
                <a:spLocks/>
              </p:cNvSpPr>
              <p:nvPr/>
            </p:nvSpPr>
            <p:spPr bwMode="auto">
              <a:xfrm>
                <a:off x="1755" y="2043"/>
                <a:ext cx="89" cy="247"/>
              </a:xfrm>
              <a:custGeom>
                <a:avLst/>
                <a:gdLst>
                  <a:gd name="T0" fmla="*/ 0 w 89"/>
                  <a:gd name="T1" fmla="*/ 246 h 247"/>
                  <a:gd name="T2" fmla="*/ 24 w 89"/>
                  <a:gd name="T3" fmla="*/ 183 h 247"/>
                  <a:gd name="T4" fmla="*/ 36 w 89"/>
                  <a:gd name="T5" fmla="*/ 135 h 247"/>
                  <a:gd name="T6" fmla="*/ 61 w 89"/>
                  <a:gd name="T7" fmla="*/ 97 h 247"/>
                  <a:gd name="T8" fmla="*/ 88 w 89"/>
                  <a:gd name="T9" fmla="*/ 34 h 247"/>
                  <a:gd name="T10" fmla="*/ 88 w 89"/>
                  <a:gd name="T11" fmla="*/ 0 h 247"/>
                  <a:gd name="T12" fmla="*/ 54 w 89"/>
                  <a:gd name="T13" fmla="*/ 85 h 247"/>
                  <a:gd name="T14" fmla="*/ 26 w 89"/>
                  <a:gd name="T15" fmla="*/ 139 h 247"/>
                  <a:gd name="T16" fmla="*/ 23 w 89"/>
                  <a:gd name="T17" fmla="*/ 180 h 247"/>
                  <a:gd name="T18" fmla="*/ 0 w 89"/>
                  <a:gd name="T19" fmla="*/ 24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7">
                    <a:moveTo>
                      <a:pt x="0" y="246"/>
                    </a:moveTo>
                    <a:lnTo>
                      <a:pt x="24" y="183"/>
                    </a:lnTo>
                    <a:lnTo>
                      <a:pt x="36" y="135"/>
                    </a:lnTo>
                    <a:lnTo>
                      <a:pt x="61" y="97"/>
                    </a:lnTo>
                    <a:lnTo>
                      <a:pt x="88" y="34"/>
                    </a:lnTo>
                    <a:lnTo>
                      <a:pt x="88" y="0"/>
                    </a:lnTo>
                    <a:lnTo>
                      <a:pt x="54" y="85"/>
                    </a:lnTo>
                    <a:lnTo>
                      <a:pt x="26" y="139"/>
                    </a:lnTo>
                    <a:lnTo>
                      <a:pt x="23" y="180"/>
                    </a:lnTo>
                    <a:lnTo>
                      <a:pt x="0" y="246"/>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5" name="Freeform 265"/>
              <p:cNvSpPr>
                <a:spLocks/>
              </p:cNvSpPr>
              <p:nvPr/>
            </p:nvSpPr>
            <p:spPr bwMode="auto">
              <a:xfrm>
                <a:off x="1911" y="1994"/>
                <a:ext cx="14" cy="104"/>
              </a:xfrm>
              <a:custGeom>
                <a:avLst/>
                <a:gdLst>
                  <a:gd name="T0" fmla="*/ 4 w 14"/>
                  <a:gd name="T1" fmla="*/ 0 h 104"/>
                  <a:gd name="T2" fmla="*/ 6 w 14"/>
                  <a:gd name="T3" fmla="*/ 51 h 104"/>
                  <a:gd name="T4" fmla="*/ 12 w 14"/>
                  <a:gd name="T5" fmla="*/ 83 h 104"/>
                  <a:gd name="T6" fmla="*/ 13 w 14"/>
                  <a:gd name="T7" fmla="*/ 103 h 104"/>
                  <a:gd name="T8" fmla="*/ 4 w 14"/>
                  <a:gd name="T9" fmla="*/ 70 h 104"/>
                  <a:gd name="T10" fmla="*/ 0 w 14"/>
                  <a:gd name="T11" fmla="*/ 42 h 104"/>
                  <a:gd name="T12" fmla="*/ 4 w 1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14" h="104">
                    <a:moveTo>
                      <a:pt x="4" y="0"/>
                    </a:moveTo>
                    <a:lnTo>
                      <a:pt x="6" y="51"/>
                    </a:lnTo>
                    <a:lnTo>
                      <a:pt x="12" y="83"/>
                    </a:lnTo>
                    <a:lnTo>
                      <a:pt x="13" y="103"/>
                    </a:lnTo>
                    <a:lnTo>
                      <a:pt x="4" y="70"/>
                    </a:lnTo>
                    <a:lnTo>
                      <a:pt x="0" y="42"/>
                    </a:lnTo>
                    <a:lnTo>
                      <a:pt x="4"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6" name="Freeform 266"/>
              <p:cNvSpPr>
                <a:spLocks/>
              </p:cNvSpPr>
              <p:nvPr/>
            </p:nvSpPr>
            <p:spPr bwMode="auto">
              <a:xfrm>
                <a:off x="1933" y="1988"/>
                <a:ext cx="35" cy="131"/>
              </a:xfrm>
              <a:custGeom>
                <a:avLst/>
                <a:gdLst>
                  <a:gd name="T0" fmla="*/ 0 w 35"/>
                  <a:gd name="T1" fmla="*/ 0 h 131"/>
                  <a:gd name="T2" fmla="*/ 7 w 35"/>
                  <a:gd name="T3" fmla="*/ 51 h 131"/>
                  <a:gd name="T4" fmla="*/ 18 w 35"/>
                  <a:gd name="T5" fmla="*/ 87 h 131"/>
                  <a:gd name="T6" fmla="*/ 34 w 35"/>
                  <a:gd name="T7" fmla="*/ 130 h 131"/>
                  <a:gd name="T8" fmla="*/ 18 w 35"/>
                  <a:gd name="T9" fmla="*/ 63 h 131"/>
                  <a:gd name="T10" fmla="*/ 0 w 35"/>
                  <a:gd name="T11" fmla="*/ 0 h 131"/>
                </a:gdLst>
                <a:ahLst/>
                <a:cxnLst>
                  <a:cxn ang="0">
                    <a:pos x="T0" y="T1"/>
                  </a:cxn>
                  <a:cxn ang="0">
                    <a:pos x="T2" y="T3"/>
                  </a:cxn>
                  <a:cxn ang="0">
                    <a:pos x="T4" y="T5"/>
                  </a:cxn>
                  <a:cxn ang="0">
                    <a:pos x="T6" y="T7"/>
                  </a:cxn>
                  <a:cxn ang="0">
                    <a:pos x="T8" y="T9"/>
                  </a:cxn>
                  <a:cxn ang="0">
                    <a:pos x="T10" y="T11"/>
                  </a:cxn>
                </a:cxnLst>
                <a:rect l="0" t="0" r="r" b="b"/>
                <a:pathLst>
                  <a:path w="35" h="131">
                    <a:moveTo>
                      <a:pt x="0" y="0"/>
                    </a:moveTo>
                    <a:lnTo>
                      <a:pt x="7" y="51"/>
                    </a:lnTo>
                    <a:lnTo>
                      <a:pt x="18" y="87"/>
                    </a:lnTo>
                    <a:lnTo>
                      <a:pt x="34" y="130"/>
                    </a:lnTo>
                    <a:lnTo>
                      <a:pt x="18" y="63"/>
                    </a:lnTo>
                    <a:lnTo>
                      <a:pt x="0"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7" name="Freeform 267"/>
              <p:cNvSpPr>
                <a:spLocks/>
              </p:cNvSpPr>
              <p:nvPr/>
            </p:nvSpPr>
            <p:spPr bwMode="auto">
              <a:xfrm>
                <a:off x="1937" y="2133"/>
                <a:ext cx="33" cy="18"/>
              </a:xfrm>
              <a:custGeom>
                <a:avLst/>
                <a:gdLst>
                  <a:gd name="T0" fmla="*/ 0 w 33"/>
                  <a:gd name="T1" fmla="*/ 0 h 18"/>
                  <a:gd name="T2" fmla="*/ 20 w 33"/>
                  <a:gd name="T3" fmla="*/ 17 h 18"/>
                  <a:gd name="T4" fmla="*/ 32 w 33"/>
                  <a:gd name="T5" fmla="*/ 14 h 18"/>
                  <a:gd name="T6" fmla="*/ 21 w 33"/>
                  <a:gd name="T7" fmla="*/ 6 h 18"/>
                  <a:gd name="T8" fmla="*/ 0 w 33"/>
                  <a:gd name="T9" fmla="*/ 0 h 18"/>
                </a:gdLst>
                <a:ahLst/>
                <a:cxnLst>
                  <a:cxn ang="0">
                    <a:pos x="T0" y="T1"/>
                  </a:cxn>
                  <a:cxn ang="0">
                    <a:pos x="T2" y="T3"/>
                  </a:cxn>
                  <a:cxn ang="0">
                    <a:pos x="T4" y="T5"/>
                  </a:cxn>
                  <a:cxn ang="0">
                    <a:pos x="T6" y="T7"/>
                  </a:cxn>
                  <a:cxn ang="0">
                    <a:pos x="T8" y="T9"/>
                  </a:cxn>
                </a:cxnLst>
                <a:rect l="0" t="0" r="r" b="b"/>
                <a:pathLst>
                  <a:path w="33" h="18">
                    <a:moveTo>
                      <a:pt x="0" y="0"/>
                    </a:moveTo>
                    <a:lnTo>
                      <a:pt x="20" y="17"/>
                    </a:lnTo>
                    <a:lnTo>
                      <a:pt x="32" y="14"/>
                    </a:lnTo>
                    <a:lnTo>
                      <a:pt x="21" y="6"/>
                    </a:lnTo>
                    <a:lnTo>
                      <a:pt x="0"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08" name="Freeform 268"/>
              <p:cNvSpPr>
                <a:spLocks/>
              </p:cNvSpPr>
              <p:nvPr/>
            </p:nvSpPr>
            <p:spPr bwMode="auto">
              <a:xfrm>
                <a:off x="1809" y="1932"/>
                <a:ext cx="17" cy="113"/>
              </a:xfrm>
              <a:custGeom>
                <a:avLst/>
                <a:gdLst>
                  <a:gd name="T0" fmla="*/ 8 w 17"/>
                  <a:gd name="T1" fmla="*/ 0 h 113"/>
                  <a:gd name="T2" fmla="*/ 9 w 17"/>
                  <a:gd name="T3" fmla="*/ 47 h 113"/>
                  <a:gd name="T4" fmla="*/ 7 w 17"/>
                  <a:gd name="T5" fmla="*/ 80 h 113"/>
                  <a:gd name="T6" fmla="*/ 0 w 17"/>
                  <a:gd name="T7" fmla="*/ 112 h 113"/>
                  <a:gd name="T8" fmla="*/ 14 w 17"/>
                  <a:gd name="T9" fmla="*/ 63 h 113"/>
                  <a:gd name="T10" fmla="*/ 16 w 17"/>
                  <a:gd name="T11" fmla="*/ 35 h 113"/>
                  <a:gd name="T12" fmla="*/ 8 w 17"/>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7" h="113">
                    <a:moveTo>
                      <a:pt x="8" y="0"/>
                    </a:moveTo>
                    <a:lnTo>
                      <a:pt x="9" y="47"/>
                    </a:lnTo>
                    <a:lnTo>
                      <a:pt x="7" y="80"/>
                    </a:lnTo>
                    <a:lnTo>
                      <a:pt x="0" y="112"/>
                    </a:lnTo>
                    <a:lnTo>
                      <a:pt x="14" y="63"/>
                    </a:lnTo>
                    <a:lnTo>
                      <a:pt x="16" y="35"/>
                    </a:lnTo>
                    <a:lnTo>
                      <a:pt x="8" y="0"/>
                    </a:lnTo>
                  </a:path>
                </a:pathLst>
              </a:custGeom>
              <a:solidFill>
                <a:srgbClr val="8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nvGrpSpPr>
          <p:cNvPr id="36167" name="Group 327"/>
          <p:cNvGrpSpPr>
            <a:grpSpLocks/>
          </p:cNvGrpSpPr>
          <p:nvPr/>
        </p:nvGrpSpPr>
        <p:grpSpPr bwMode="auto">
          <a:xfrm>
            <a:off x="4629150" y="3295651"/>
            <a:ext cx="1047750" cy="2549525"/>
            <a:chOff x="1956" y="2076"/>
            <a:chExt cx="660" cy="1606"/>
          </a:xfrm>
        </p:grpSpPr>
        <p:grpSp>
          <p:nvGrpSpPr>
            <p:cNvPr id="36115" name="Group 275"/>
            <p:cNvGrpSpPr>
              <a:grpSpLocks/>
            </p:cNvGrpSpPr>
            <p:nvPr/>
          </p:nvGrpSpPr>
          <p:grpSpPr bwMode="auto">
            <a:xfrm>
              <a:off x="2319" y="3512"/>
              <a:ext cx="118" cy="142"/>
              <a:chOff x="2319" y="3512"/>
              <a:chExt cx="118" cy="142"/>
            </a:xfrm>
          </p:grpSpPr>
          <p:sp>
            <p:nvSpPr>
              <p:cNvPr id="36111" name="Freeform 271"/>
              <p:cNvSpPr>
                <a:spLocks/>
              </p:cNvSpPr>
              <p:nvPr/>
            </p:nvSpPr>
            <p:spPr bwMode="auto">
              <a:xfrm>
                <a:off x="2319" y="3548"/>
                <a:ext cx="118" cy="106"/>
              </a:xfrm>
              <a:custGeom>
                <a:avLst/>
                <a:gdLst>
                  <a:gd name="T0" fmla="*/ 13 w 118"/>
                  <a:gd name="T1" fmla="*/ 5 h 106"/>
                  <a:gd name="T2" fmla="*/ 8 w 118"/>
                  <a:gd name="T3" fmla="*/ 41 h 106"/>
                  <a:gd name="T4" fmla="*/ 0 w 118"/>
                  <a:gd name="T5" fmla="*/ 59 h 106"/>
                  <a:gd name="T6" fmla="*/ 8 w 118"/>
                  <a:gd name="T7" fmla="*/ 78 h 106"/>
                  <a:gd name="T8" fmla="*/ 8 w 118"/>
                  <a:gd name="T9" fmla="*/ 91 h 106"/>
                  <a:gd name="T10" fmla="*/ 17 w 118"/>
                  <a:gd name="T11" fmla="*/ 100 h 106"/>
                  <a:gd name="T12" fmla="*/ 44 w 118"/>
                  <a:gd name="T13" fmla="*/ 103 h 106"/>
                  <a:gd name="T14" fmla="*/ 65 w 118"/>
                  <a:gd name="T15" fmla="*/ 105 h 106"/>
                  <a:gd name="T16" fmla="*/ 88 w 118"/>
                  <a:gd name="T17" fmla="*/ 101 h 106"/>
                  <a:gd name="T18" fmla="*/ 105 w 118"/>
                  <a:gd name="T19" fmla="*/ 91 h 106"/>
                  <a:gd name="T20" fmla="*/ 108 w 118"/>
                  <a:gd name="T21" fmla="*/ 78 h 106"/>
                  <a:gd name="T22" fmla="*/ 117 w 118"/>
                  <a:gd name="T23" fmla="*/ 60 h 106"/>
                  <a:gd name="T24" fmla="*/ 110 w 118"/>
                  <a:gd name="T25" fmla="*/ 39 h 106"/>
                  <a:gd name="T26" fmla="*/ 101 w 118"/>
                  <a:gd name="T27" fmla="*/ 0 h 106"/>
                  <a:gd name="T28" fmla="*/ 13 w 118"/>
                  <a:gd name="T2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06">
                    <a:moveTo>
                      <a:pt x="13" y="5"/>
                    </a:moveTo>
                    <a:lnTo>
                      <a:pt x="8" y="41"/>
                    </a:lnTo>
                    <a:lnTo>
                      <a:pt x="0" y="59"/>
                    </a:lnTo>
                    <a:lnTo>
                      <a:pt x="8" y="78"/>
                    </a:lnTo>
                    <a:lnTo>
                      <a:pt x="8" y="91"/>
                    </a:lnTo>
                    <a:lnTo>
                      <a:pt x="17" y="100"/>
                    </a:lnTo>
                    <a:lnTo>
                      <a:pt x="44" y="103"/>
                    </a:lnTo>
                    <a:lnTo>
                      <a:pt x="65" y="105"/>
                    </a:lnTo>
                    <a:lnTo>
                      <a:pt x="88" y="101"/>
                    </a:lnTo>
                    <a:lnTo>
                      <a:pt x="105" y="91"/>
                    </a:lnTo>
                    <a:lnTo>
                      <a:pt x="108" y="78"/>
                    </a:lnTo>
                    <a:lnTo>
                      <a:pt x="117" y="60"/>
                    </a:lnTo>
                    <a:lnTo>
                      <a:pt x="110" y="39"/>
                    </a:lnTo>
                    <a:lnTo>
                      <a:pt x="101" y="0"/>
                    </a:lnTo>
                    <a:lnTo>
                      <a:pt x="13" y="5"/>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12" name="Freeform 272"/>
              <p:cNvSpPr>
                <a:spLocks/>
              </p:cNvSpPr>
              <p:nvPr/>
            </p:nvSpPr>
            <p:spPr bwMode="auto">
              <a:xfrm>
                <a:off x="2351" y="3512"/>
                <a:ext cx="85" cy="38"/>
              </a:xfrm>
              <a:custGeom>
                <a:avLst/>
                <a:gdLst>
                  <a:gd name="T0" fmla="*/ 84 w 85"/>
                  <a:gd name="T1" fmla="*/ 0 h 38"/>
                  <a:gd name="T2" fmla="*/ 57 w 85"/>
                  <a:gd name="T3" fmla="*/ 18 h 38"/>
                  <a:gd name="T4" fmla="*/ 27 w 85"/>
                  <a:gd name="T5" fmla="*/ 31 h 38"/>
                  <a:gd name="T6" fmla="*/ 0 w 85"/>
                  <a:gd name="T7" fmla="*/ 32 h 38"/>
                  <a:gd name="T8" fmla="*/ 33 w 85"/>
                  <a:gd name="T9" fmla="*/ 37 h 38"/>
                  <a:gd name="T10" fmla="*/ 57 w 85"/>
                  <a:gd name="T11" fmla="*/ 32 h 38"/>
                  <a:gd name="T12" fmla="*/ 84 w 85"/>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85" h="38">
                    <a:moveTo>
                      <a:pt x="84" y="0"/>
                    </a:moveTo>
                    <a:lnTo>
                      <a:pt x="57" y="18"/>
                    </a:lnTo>
                    <a:lnTo>
                      <a:pt x="27" y="31"/>
                    </a:lnTo>
                    <a:lnTo>
                      <a:pt x="0" y="32"/>
                    </a:lnTo>
                    <a:lnTo>
                      <a:pt x="33" y="37"/>
                    </a:lnTo>
                    <a:lnTo>
                      <a:pt x="57" y="32"/>
                    </a:lnTo>
                    <a:lnTo>
                      <a:pt x="84"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13" name="Freeform 273"/>
              <p:cNvSpPr>
                <a:spLocks/>
              </p:cNvSpPr>
              <p:nvPr/>
            </p:nvSpPr>
            <p:spPr bwMode="auto">
              <a:xfrm>
                <a:off x="2333" y="3628"/>
                <a:ext cx="87" cy="15"/>
              </a:xfrm>
              <a:custGeom>
                <a:avLst/>
                <a:gdLst>
                  <a:gd name="T0" fmla="*/ 0 w 87"/>
                  <a:gd name="T1" fmla="*/ 7 h 15"/>
                  <a:gd name="T2" fmla="*/ 1 w 87"/>
                  <a:gd name="T3" fmla="*/ 0 h 15"/>
                  <a:gd name="T4" fmla="*/ 26 w 87"/>
                  <a:gd name="T5" fmla="*/ 4 h 15"/>
                  <a:gd name="T6" fmla="*/ 54 w 87"/>
                  <a:gd name="T7" fmla="*/ 4 h 15"/>
                  <a:gd name="T8" fmla="*/ 86 w 87"/>
                  <a:gd name="T9" fmla="*/ 0 h 15"/>
                  <a:gd name="T10" fmla="*/ 83 w 87"/>
                  <a:gd name="T11" fmla="*/ 5 h 15"/>
                  <a:gd name="T12" fmla="*/ 67 w 87"/>
                  <a:gd name="T13" fmla="*/ 12 h 15"/>
                  <a:gd name="T14" fmla="*/ 48 w 87"/>
                  <a:gd name="T15" fmla="*/ 14 h 15"/>
                  <a:gd name="T16" fmla="*/ 33 w 87"/>
                  <a:gd name="T17" fmla="*/ 13 h 15"/>
                  <a:gd name="T18" fmla="*/ 17 w 87"/>
                  <a:gd name="T19" fmla="*/ 12 h 15"/>
                  <a:gd name="T20" fmla="*/ 0 w 87"/>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5">
                    <a:moveTo>
                      <a:pt x="0" y="7"/>
                    </a:moveTo>
                    <a:lnTo>
                      <a:pt x="1" y="0"/>
                    </a:lnTo>
                    <a:lnTo>
                      <a:pt x="26" y="4"/>
                    </a:lnTo>
                    <a:lnTo>
                      <a:pt x="54" y="4"/>
                    </a:lnTo>
                    <a:lnTo>
                      <a:pt x="86" y="0"/>
                    </a:lnTo>
                    <a:lnTo>
                      <a:pt x="83" y="5"/>
                    </a:lnTo>
                    <a:lnTo>
                      <a:pt x="67" y="12"/>
                    </a:lnTo>
                    <a:lnTo>
                      <a:pt x="48" y="14"/>
                    </a:lnTo>
                    <a:lnTo>
                      <a:pt x="33" y="13"/>
                    </a:lnTo>
                    <a:lnTo>
                      <a:pt x="17" y="12"/>
                    </a:lnTo>
                    <a:lnTo>
                      <a:pt x="0" y="7"/>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14" name="Freeform 274"/>
              <p:cNvSpPr>
                <a:spLocks/>
              </p:cNvSpPr>
              <p:nvPr/>
            </p:nvSpPr>
            <p:spPr bwMode="auto">
              <a:xfrm>
                <a:off x="2338" y="3585"/>
                <a:ext cx="87" cy="42"/>
              </a:xfrm>
              <a:custGeom>
                <a:avLst/>
                <a:gdLst>
                  <a:gd name="T0" fmla="*/ 0 w 87"/>
                  <a:gd name="T1" fmla="*/ 34 h 42"/>
                  <a:gd name="T2" fmla="*/ 30 w 87"/>
                  <a:gd name="T3" fmla="*/ 41 h 42"/>
                  <a:gd name="T4" fmla="*/ 62 w 87"/>
                  <a:gd name="T5" fmla="*/ 40 h 42"/>
                  <a:gd name="T6" fmla="*/ 80 w 87"/>
                  <a:gd name="T7" fmla="*/ 34 h 42"/>
                  <a:gd name="T8" fmla="*/ 86 w 87"/>
                  <a:gd name="T9" fmla="*/ 27 h 42"/>
                  <a:gd name="T10" fmla="*/ 83 w 87"/>
                  <a:gd name="T11" fmla="*/ 13 h 42"/>
                  <a:gd name="T12" fmla="*/ 74 w 87"/>
                  <a:gd name="T13" fmla="*/ 1 h 42"/>
                  <a:gd name="T14" fmla="*/ 64 w 87"/>
                  <a:gd name="T15" fmla="*/ 3 h 42"/>
                  <a:gd name="T16" fmla="*/ 39 w 87"/>
                  <a:gd name="T17" fmla="*/ 3 h 42"/>
                  <a:gd name="T18" fmla="*/ 10 w 87"/>
                  <a:gd name="T19" fmla="*/ 0 h 42"/>
                  <a:gd name="T20" fmla="*/ 2 w 87"/>
                  <a:gd name="T21" fmla="*/ 8 h 42"/>
                  <a:gd name="T22" fmla="*/ 0 w 87"/>
                  <a:gd name="T2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42">
                    <a:moveTo>
                      <a:pt x="0" y="34"/>
                    </a:moveTo>
                    <a:lnTo>
                      <a:pt x="30" y="41"/>
                    </a:lnTo>
                    <a:lnTo>
                      <a:pt x="62" y="40"/>
                    </a:lnTo>
                    <a:lnTo>
                      <a:pt x="80" y="34"/>
                    </a:lnTo>
                    <a:lnTo>
                      <a:pt x="86" y="27"/>
                    </a:lnTo>
                    <a:lnTo>
                      <a:pt x="83" y="13"/>
                    </a:lnTo>
                    <a:lnTo>
                      <a:pt x="74" y="1"/>
                    </a:lnTo>
                    <a:lnTo>
                      <a:pt x="64" y="3"/>
                    </a:lnTo>
                    <a:lnTo>
                      <a:pt x="39" y="3"/>
                    </a:lnTo>
                    <a:lnTo>
                      <a:pt x="10" y="0"/>
                    </a:lnTo>
                    <a:lnTo>
                      <a:pt x="2" y="8"/>
                    </a:lnTo>
                    <a:lnTo>
                      <a:pt x="0" y="34"/>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122" name="Group 282"/>
            <p:cNvGrpSpPr>
              <a:grpSpLocks/>
            </p:cNvGrpSpPr>
            <p:nvPr/>
          </p:nvGrpSpPr>
          <p:grpSpPr bwMode="auto">
            <a:xfrm>
              <a:off x="2042" y="3560"/>
              <a:ext cx="235" cy="122"/>
              <a:chOff x="2042" y="3560"/>
              <a:chExt cx="235" cy="122"/>
            </a:xfrm>
          </p:grpSpPr>
          <p:sp>
            <p:nvSpPr>
              <p:cNvPr id="36116" name="Freeform 276"/>
              <p:cNvSpPr>
                <a:spLocks/>
              </p:cNvSpPr>
              <p:nvPr/>
            </p:nvSpPr>
            <p:spPr bwMode="auto">
              <a:xfrm>
                <a:off x="2042" y="3560"/>
                <a:ext cx="235" cy="122"/>
              </a:xfrm>
              <a:custGeom>
                <a:avLst/>
                <a:gdLst>
                  <a:gd name="T0" fmla="*/ 212 w 235"/>
                  <a:gd name="T1" fmla="*/ 16 h 122"/>
                  <a:gd name="T2" fmla="*/ 232 w 235"/>
                  <a:gd name="T3" fmla="*/ 67 h 122"/>
                  <a:gd name="T4" fmla="*/ 232 w 235"/>
                  <a:gd name="T5" fmla="*/ 88 h 122"/>
                  <a:gd name="T6" fmla="*/ 234 w 235"/>
                  <a:gd name="T7" fmla="*/ 104 h 122"/>
                  <a:gd name="T8" fmla="*/ 213 w 235"/>
                  <a:gd name="T9" fmla="*/ 116 h 122"/>
                  <a:gd name="T10" fmla="*/ 194 w 235"/>
                  <a:gd name="T11" fmla="*/ 118 h 122"/>
                  <a:gd name="T12" fmla="*/ 161 w 235"/>
                  <a:gd name="T13" fmla="*/ 121 h 122"/>
                  <a:gd name="T14" fmla="*/ 128 w 235"/>
                  <a:gd name="T15" fmla="*/ 118 h 122"/>
                  <a:gd name="T16" fmla="*/ 114 w 235"/>
                  <a:gd name="T17" fmla="*/ 105 h 122"/>
                  <a:gd name="T18" fmla="*/ 99 w 235"/>
                  <a:gd name="T19" fmla="*/ 95 h 122"/>
                  <a:gd name="T20" fmla="*/ 55 w 235"/>
                  <a:gd name="T21" fmla="*/ 85 h 122"/>
                  <a:gd name="T22" fmla="*/ 33 w 235"/>
                  <a:gd name="T23" fmla="*/ 80 h 122"/>
                  <a:gd name="T24" fmla="*/ 17 w 235"/>
                  <a:gd name="T25" fmla="*/ 70 h 122"/>
                  <a:gd name="T26" fmla="*/ 0 w 235"/>
                  <a:gd name="T27" fmla="*/ 55 h 122"/>
                  <a:gd name="T28" fmla="*/ 4 w 235"/>
                  <a:gd name="T29" fmla="*/ 37 h 122"/>
                  <a:gd name="T30" fmla="*/ 17 w 235"/>
                  <a:gd name="T31" fmla="*/ 28 h 122"/>
                  <a:gd name="T32" fmla="*/ 35 w 235"/>
                  <a:gd name="T33" fmla="*/ 25 h 122"/>
                  <a:gd name="T34" fmla="*/ 86 w 235"/>
                  <a:gd name="T35" fmla="*/ 23 h 122"/>
                  <a:gd name="T36" fmla="*/ 126 w 235"/>
                  <a:gd name="T37" fmla="*/ 0 h 122"/>
                  <a:gd name="T38" fmla="*/ 187 w 235"/>
                  <a:gd name="T39" fmla="*/ 9 h 122"/>
                  <a:gd name="T40" fmla="*/ 212 w 235"/>
                  <a:gd name="T41" fmla="*/ 1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5" h="122">
                    <a:moveTo>
                      <a:pt x="212" y="16"/>
                    </a:moveTo>
                    <a:lnTo>
                      <a:pt x="232" y="67"/>
                    </a:lnTo>
                    <a:lnTo>
                      <a:pt x="232" y="88"/>
                    </a:lnTo>
                    <a:lnTo>
                      <a:pt x="234" y="104"/>
                    </a:lnTo>
                    <a:lnTo>
                      <a:pt x="213" y="116"/>
                    </a:lnTo>
                    <a:lnTo>
                      <a:pt x="194" y="118"/>
                    </a:lnTo>
                    <a:lnTo>
                      <a:pt x="161" y="121"/>
                    </a:lnTo>
                    <a:lnTo>
                      <a:pt x="128" y="118"/>
                    </a:lnTo>
                    <a:lnTo>
                      <a:pt x="114" y="105"/>
                    </a:lnTo>
                    <a:lnTo>
                      <a:pt x="99" y="95"/>
                    </a:lnTo>
                    <a:lnTo>
                      <a:pt x="55" y="85"/>
                    </a:lnTo>
                    <a:lnTo>
                      <a:pt x="33" y="80"/>
                    </a:lnTo>
                    <a:lnTo>
                      <a:pt x="17" y="70"/>
                    </a:lnTo>
                    <a:lnTo>
                      <a:pt x="0" y="55"/>
                    </a:lnTo>
                    <a:lnTo>
                      <a:pt x="4" y="37"/>
                    </a:lnTo>
                    <a:lnTo>
                      <a:pt x="17" y="28"/>
                    </a:lnTo>
                    <a:lnTo>
                      <a:pt x="35" y="25"/>
                    </a:lnTo>
                    <a:lnTo>
                      <a:pt x="86" y="23"/>
                    </a:lnTo>
                    <a:lnTo>
                      <a:pt x="126" y="0"/>
                    </a:lnTo>
                    <a:lnTo>
                      <a:pt x="187" y="9"/>
                    </a:lnTo>
                    <a:lnTo>
                      <a:pt x="212" y="16"/>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17" name="Freeform 277"/>
              <p:cNvSpPr>
                <a:spLocks/>
              </p:cNvSpPr>
              <p:nvPr/>
            </p:nvSpPr>
            <p:spPr bwMode="auto">
              <a:xfrm>
                <a:off x="2055" y="3591"/>
                <a:ext cx="37" cy="16"/>
              </a:xfrm>
              <a:custGeom>
                <a:avLst/>
                <a:gdLst>
                  <a:gd name="T0" fmla="*/ 36 w 37"/>
                  <a:gd name="T1" fmla="*/ 1 h 16"/>
                  <a:gd name="T2" fmla="*/ 25 w 37"/>
                  <a:gd name="T3" fmla="*/ 7 h 16"/>
                  <a:gd name="T4" fmla="*/ 19 w 37"/>
                  <a:gd name="T5" fmla="*/ 15 h 16"/>
                  <a:gd name="T6" fmla="*/ 0 w 37"/>
                  <a:gd name="T7" fmla="*/ 7 h 16"/>
                  <a:gd name="T8" fmla="*/ 6 w 37"/>
                  <a:gd name="T9" fmla="*/ 3 h 16"/>
                  <a:gd name="T10" fmla="*/ 16 w 37"/>
                  <a:gd name="T11" fmla="*/ 0 h 16"/>
                  <a:gd name="T12" fmla="*/ 36 w 37"/>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37" h="16">
                    <a:moveTo>
                      <a:pt x="36" y="1"/>
                    </a:moveTo>
                    <a:lnTo>
                      <a:pt x="25" y="7"/>
                    </a:lnTo>
                    <a:lnTo>
                      <a:pt x="19" y="15"/>
                    </a:lnTo>
                    <a:lnTo>
                      <a:pt x="0" y="7"/>
                    </a:lnTo>
                    <a:lnTo>
                      <a:pt x="6" y="3"/>
                    </a:lnTo>
                    <a:lnTo>
                      <a:pt x="16" y="0"/>
                    </a:lnTo>
                    <a:lnTo>
                      <a:pt x="36" y="1"/>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18" name="Freeform 278"/>
              <p:cNvSpPr>
                <a:spLocks/>
              </p:cNvSpPr>
              <p:nvPr/>
            </p:nvSpPr>
            <p:spPr bwMode="auto">
              <a:xfrm>
                <a:off x="2050" y="3604"/>
                <a:ext cx="212" cy="68"/>
              </a:xfrm>
              <a:custGeom>
                <a:avLst/>
                <a:gdLst>
                  <a:gd name="T0" fmla="*/ 5 w 212"/>
                  <a:gd name="T1" fmla="*/ 0 h 68"/>
                  <a:gd name="T2" fmla="*/ 24 w 212"/>
                  <a:gd name="T3" fmla="*/ 10 h 68"/>
                  <a:gd name="T4" fmla="*/ 42 w 212"/>
                  <a:gd name="T5" fmla="*/ 17 h 68"/>
                  <a:gd name="T6" fmla="*/ 61 w 212"/>
                  <a:gd name="T7" fmla="*/ 21 h 68"/>
                  <a:gd name="T8" fmla="*/ 86 w 212"/>
                  <a:gd name="T9" fmla="*/ 28 h 68"/>
                  <a:gd name="T10" fmla="*/ 101 w 212"/>
                  <a:gd name="T11" fmla="*/ 40 h 68"/>
                  <a:gd name="T12" fmla="*/ 122 w 212"/>
                  <a:gd name="T13" fmla="*/ 50 h 68"/>
                  <a:gd name="T14" fmla="*/ 153 w 212"/>
                  <a:gd name="T15" fmla="*/ 55 h 68"/>
                  <a:gd name="T16" fmla="*/ 189 w 212"/>
                  <a:gd name="T17" fmla="*/ 54 h 68"/>
                  <a:gd name="T18" fmla="*/ 211 w 212"/>
                  <a:gd name="T19" fmla="*/ 48 h 68"/>
                  <a:gd name="T20" fmla="*/ 211 w 212"/>
                  <a:gd name="T21" fmla="*/ 57 h 68"/>
                  <a:gd name="T22" fmla="*/ 194 w 212"/>
                  <a:gd name="T23" fmla="*/ 66 h 68"/>
                  <a:gd name="T24" fmla="*/ 161 w 212"/>
                  <a:gd name="T25" fmla="*/ 67 h 68"/>
                  <a:gd name="T26" fmla="*/ 138 w 212"/>
                  <a:gd name="T27" fmla="*/ 67 h 68"/>
                  <a:gd name="T28" fmla="*/ 125 w 212"/>
                  <a:gd name="T29" fmla="*/ 66 h 68"/>
                  <a:gd name="T30" fmla="*/ 100 w 212"/>
                  <a:gd name="T31" fmla="*/ 47 h 68"/>
                  <a:gd name="T32" fmla="*/ 89 w 212"/>
                  <a:gd name="T33" fmla="*/ 42 h 68"/>
                  <a:gd name="T34" fmla="*/ 67 w 212"/>
                  <a:gd name="T35" fmla="*/ 39 h 68"/>
                  <a:gd name="T36" fmla="*/ 27 w 212"/>
                  <a:gd name="T37" fmla="*/ 28 h 68"/>
                  <a:gd name="T38" fmla="*/ 0 w 212"/>
                  <a:gd name="T39" fmla="*/ 11 h 68"/>
                  <a:gd name="T40" fmla="*/ 5 w 212"/>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68">
                    <a:moveTo>
                      <a:pt x="5" y="0"/>
                    </a:moveTo>
                    <a:lnTo>
                      <a:pt x="24" y="10"/>
                    </a:lnTo>
                    <a:lnTo>
                      <a:pt x="42" y="17"/>
                    </a:lnTo>
                    <a:lnTo>
                      <a:pt x="61" y="21"/>
                    </a:lnTo>
                    <a:lnTo>
                      <a:pt x="86" y="28"/>
                    </a:lnTo>
                    <a:lnTo>
                      <a:pt x="101" y="40"/>
                    </a:lnTo>
                    <a:lnTo>
                      <a:pt x="122" y="50"/>
                    </a:lnTo>
                    <a:lnTo>
                      <a:pt x="153" y="55"/>
                    </a:lnTo>
                    <a:lnTo>
                      <a:pt x="189" y="54"/>
                    </a:lnTo>
                    <a:lnTo>
                      <a:pt x="211" y="48"/>
                    </a:lnTo>
                    <a:lnTo>
                      <a:pt x="211" y="57"/>
                    </a:lnTo>
                    <a:lnTo>
                      <a:pt x="194" y="66"/>
                    </a:lnTo>
                    <a:lnTo>
                      <a:pt x="161" y="67"/>
                    </a:lnTo>
                    <a:lnTo>
                      <a:pt x="138" y="67"/>
                    </a:lnTo>
                    <a:lnTo>
                      <a:pt x="125" y="66"/>
                    </a:lnTo>
                    <a:lnTo>
                      <a:pt x="100" y="47"/>
                    </a:lnTo>
                    <a:lnTo>
                      <a:pt x="89" y="42"/>
                    </a:lnTo>
                    <a:lnTo>
                      <a:pt x="67" y="39"/>
                    </a:lnTo>
                    <a:lnTo>
                      <a:pt x="27" y="28"/>
                    </a:lnTo>
                    <a:lnTo>
                      <a:pt x="0" y="11"/>
                    </a:lnTo>
                    <a:lnTo>
                      <a:pt x="5"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19" name="Freeform 279"/>
              <p:cNvSpPr>
                <a:spLocks/>
              </p:cNvSpPr>
              <p:nvPr/>
            </p:nvSpPr>
            <p:spPr bwMode="auto">
              <a:xfrm>
                <a:off x="2183" y="3605"/>
                <a:ext cx="80" cy="49"/>
              </a:xfrm>
              <a:custGeom>
                <a:avLst/>
                <a:gdLst>
                  <a:gd name="T0" fmla="*/ 23 w 80"/>
                  <a:gd name="T1" fmla="*/ 48 h 49"/>
                  <a:gd name="T2" fmla="*/ 50 w 80"/>
                  <a:gd name="T3" fmla="*/ 48 h 49"/>
                  <a:gd name="T4" fmla="*/ 70 w 80"/>
                  <a:gd name="T5" fmla="*/ 43 h 49"/>
                  <a:gd name="T6" fmla="*/ 76 w 80"/>
                  <a:gd name="T7" fmla="*/ 40 h 49"/>
                  <a:gd name="T8" fmla="*/ 79 w 80"/>
                  <a:gd name="T9" fmla="*/ 29 h 49"/>
                  <a:gd name="T10" fmla="*/ 77 w 80"/>
                  <a:gd name="T11" fmla="*/ 15 h 49"/>
                  <a:gd name="T12" fmla="*/ 70 w 80"/>
                  <a:gd name="T13" fmla="*/ 0 h 49"/>
                  <a:gd name="T14" fmla="*/ 47 w 80"/>
                  <a:gd name="T15" fmla="*/ 4 h 49"/>
                  <a:gd name="T16" fmla="*/ 26 w 80"/>
                  <a:gd name="T17" fmla="*/ 5 h 49"/>
                  <a:gd name="T18" fmla="*/ 12 w 80"/>
                  <a:gd name="T19" fmla="*/ 14 h 49"/>
                  <a:gd name="T20" fmla="*/ 6 w 80"/>
                  <a:gd name="T21" fmla="*/ 27 h 49"/>
                  <a:gd name="T22" fmla="*/ 0 w 80"/>
                  <a:gd name="T23" fmla="*/ 43 h 49"/>
                  <a:gd name="T24" fmla="*/ 23 w 80"/>
                  <a:gd name="T25"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9">
                    <a:moveTo>
                      <a:pt x="23" y="48"/>
                    </a:moveTo>
                    <a:lnTo>
                      <a:pt x="50" y="48"/>
                    </a:lnTo>
                    <a:lnTo>
                      <a:pt x="70" y="43"/>
                    </a:lnTo>
                    <a:lnTo>
                      <a:pt x="76" y="40"/>
                    </a:lnTo>
                    <a:lnTo>
                      <a:pt x="79" y="29"/>
                    </a:lnTo>
                    <a:lnTo>
                      <a:pt x="77" y="15"/>
                    </a:lnTo>
                    <a:lnTo>
                      <a:pt x="70" y="0"/>
                    </a:lnTo>
                    <a:lnTo>
                      <a:pt x="47" y="4"/>
                    </a:lnTo>
                    <a:lnTo>
                      <a:pt x="26" y="5"/>
                    </a:lnTo>
                    <a:lnTo>
                      <a:pt x="12" y="14"/>
                    </a:lnTo>
                    <a:lnTo>
                      <a:pt x="6" y="27"/>
                    </a:lnTo>
                    <a:lnTo>
                      <a:pt x="0" y="43"/>
                    </a:lnTo>
                    <a:lnTo>
                      <a:pt x="23" y="48"/>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20" name="Freeform 280"/>
              <p:cNvSpPr>
                <a:spLocks/>
              </p:cNvSpPr>
              <p:nvPr/>
            </p:nvSpPr>
            <p:spPr bwMode="auto">
              <a:xfrm>
                <a:off x="2081" y="3591"/>
                <a:ext cx="51" cy="33"/>
              </a:xfrm>
              <a:custGeom>
                <a:avLst/>
                <a:gdLst>
                  <a:gd name="T0" fmla="*/ 0 w 51"/>
                  <a:gd name="T1" fmla="*/ 18 h 33"/>
                  <a:gd name="T2" fmla="*/ 14 w 51"/>
                  <a:gd name="T3" fmla="*/ 3 h 33"/>
                  <a:gd name="T4" fmla="*/ 30 w 51"/>
                  <a:gd name="T5" fmla="*/ 3 h 33"/>
                  <a:gd name="T6" fmla="*/ 50 w 51"/>
                  <a:gd name="T7" fmla="*/ 0 h 33"/>
                  <a:gd name="T8" fmla="*/ 40 w 51"/>
                  <a:gd name="T9" fmla="*/ 14 h 33"/>
                  <a:gd name="T10" fmla="*/ 45 w 51"/>
                  <a:gd name="T11" fmla="*/ 32 h 33"/>
                  <a:gd name="T12" fmla="*/ 11 w 51"/>
                  <a:gd name="T13" fmla="*/ 24 h 33"/>
                  <a:gd name="T14" fmla="*/ 0 w 51"/>
                  <a:gd name="T15" fmla="*/ 18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3">
                    <a:moveTo>
                      <a:pt x="0" y="18"/>
                    </a:moveTo>
                    <a:lnTo>
                      <a:pt x="14" y="3"/>
                    </a:lnTo>
                    <a:lnTo>
                      <a:pt x="30" y="3"/>
                    </a:lnTo>
                    <a:lnTo>
                      <a:pt x="50" y="0"/>
                    </a:lnTo>
                    <a:lnTo>
                      <a:pt x="40" y="14"/>
                    </a:lnTo>
                    <a:lnTo>
                      <a:pt x="45" y="32"/>
                    </a:lnTo>
                    <a:lnTo>
                      <a:pt x="11" y="24"/>
                    </a:lnTo>
                    <a:lnTo>
                      <a:pt x="0" y="18"/>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21" name="Oval 281"/>
              <p:cNvSpPr>
                <a:spLocks noChangeArrowheads="1"/>
              </p:cNvSpPr>
              <p:nvPr/>
            </p:nvSpPr>
            <p:spPr bwMode="auto">
              <a:xfrm>
                <a:off x="2147" y="3602"/>
                <a:ext cx="21" cy="30"/>
              </a:xfrm>
              <a:prstGeom prst="ellipse">
                <a:avLst/>
              </a:prstGeom>
              <a:solidFill>
                <a:srgbClr val="8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nvGrpSpPr>
            <p:cNvPr id="36127" name="Group 287"/>
            <p:cNvGrpSpPr>
              <a:grpSpLocks/>
            </p:cNvGrpSpPr>
            <p:nvPr/>
          </p:nvGrpSpPr>
          <p:grpSpPr bwMode="auto">
            <a:xfrm>
              <a:off x="2222" y="2076"/>
              <a:ext cx="203" cy="248"/>
              <a:chOff x="2222" y="2076"/>
              <a:chExt cx="203" cy="248"/>
            </a:xfrm>
          </p:grpSpPr>
          <p:sp>
            <p:nvSpPr>
              <p:cNvPr id="36123" name="Freeform 283"/>
              <p:cNvSpPr>
                <a:spLocks/>
              </p:cNvSpPr>
              <p:nvPr/>
            </p:nvSpPr>
            <p:spPr bwMode="auto">
              <a:xfrm>
                <a:off x="2228" y="2076"/>
                <a:ext cx="197" cy="248"/>
              </a:xfrm>
              <a:custGeom>
                <a:avLst/>
                <a:gdLst>
                  <a:gd name="T0" fmla="*/ 11 w 197"/>
                  <a:gd name="T1" fmla="*/ 247 h 248"/>
                  <a:gd name="T2" fmla="*/ 24 w 197"/>
                  <a:gd name="T3" fmla="*/ 231 h 248"/>
                  <a:gd name="T4" fmla="*/ 30 w 197"/>
                  <a:gd name="T5" fmla="*/ 212 h 248"/>
                  <a:gd name="T6" fmla="*/ 29 w 197"/>
                  <a:gd name="T7" fmla="*/ 194 h 248"/>
                  <a:gd name="T8" fmla="*/ 11 w 197"/>
                  <a:gd name="T9" fmla="*/ 188 h 248"/>
                  <a:gd name="T10" fmla="*/ 0 w 197"/>
                  <a:gd name="T11" fmla="*/ 166 h 248"/>
                  <a:gd name="T12" fmla="*/ 2 w 197"/>
                  <a:gd name="T13" fmla="*/ 143 h 248"/>
                  <a:gd name="T14" fmla="*/ 3 w 197"/>
                  <a:gd name="T15" fmla="*/ 114 h 248"/>
                  <a:gd name="T16" fmla="*/ 6 w 197"/>
                  <a:gd name="T17" fmla="*/ 99 h 248"/>
                  <a:gd name="T18" fmla="*/ 0 w 197"/>
                  <a:gd name="T19" fmla="*/ 86 h 248"/>
                  <a:gd name="T20" fmla="*/ 2 w 197"/>
                  <a:gd name="T21" fmla="*/ 70 h 248"/>
                  <a:gd name="T22" fmla="*/ 6 w 197"/>
                  <a:gd name="T23" fmla="*/ 57 h 248"/>
                  <a:gd name="T24" fmla="*/ 2 w 197"/>
                  <a:gd name="T25" fmla="*/ 38 h 248"/>
                  <a:gd name="T26" fmla="*/ 19 w 197"/>
                  <a:gd name="T27" fmla="*/ 26 h 248"/>
                  <a:gd name="T28" fmla="*/ 41 w 197"/>
                  <a:gd name="T29" fmla="*/ 14 h 248"/>
                  <a:gd name="T30" fmla="*/ 64 w 197"/>
                  <a:gd name="T31" fmla="*/ 7 h 248"/>
                  <a:gd name="T32" fmla="*/ 93 w 197"/>
                  <a:gd name="T33" fmla="*/ 0 h 248"/>
                  <a:gd name="T34" fmla="*/ 128 w 197"/>
                  <a:gd name="T35" fmla="*/ 3 h 248"/>
                  <a:gd name="T36" fmla="*/ 159 w 197"/>
                  <a:gd name="T37" fmla="*/ 10 h 248"/>
                  <a:gd name="T38" fmla="*/ 179 w 197"/>
                  <a:gd name="T39" fmla="*/ 28 h 248"/>
                  <a:gd name="T40" fmla="*/ 189 w 197"/>
                  <a:gd name="T41" fmla="*/ 47 h 248"/>
                  <a:gd name="T42" fmla="*/ 194 w 197"/>
                  <a:gd name="T43" fmla="*/ 69 h 248"/>
                  <a:gd name="T44" fmla="*/ 196 w 197"/>
                  <a:gd name="T45" fmla="*/ 101 h 248"/>
                  <a:gd name="T46" fmla="*/ 189 w 197"/>
                  <a:gd name="T47" fmla="*/ 122 h 248"/>
                  <a:gd name="T48" fmla="*/ 181 w 197"/>
                  <a:gd name="T49" fmla="*/ 137 h 248"/>
                  <a:gd name="T50" fmla="*/ 170 w 197"/>
                  <a:gd name="T51" fmla="*/ 159 h 248"/>
                  <a:gd name="T52" fmla="*/ 152 w 197"/>
                  <a:gd name="T53" fmla="*/ 173 h 248"/>
                  <a:gd name="T54" fmla="*/ 143 w 197"/>
                  <a:gd name="T55" fmla="*/ 188 h 248"/>
                  <a:gd name="T56" fmla="*/ 143 w 197"/>
                  <a:gd name="T57" fmla="*/ 203 h 248"/>
                  <a:gd name="T58" fmla="*/ 148 w 197"/>
                  <a:gd name="T59" fmla="*/ 221 h 248"/>
                  <a:gd name="T60" fmla="*/ 165 w 197"/>
                  <a:gd name="T61" fmla="*/ 245 h 248"/>
                  <a:gd name="T62" fmla="*/ 11 w 197"/>
                  <a:gd name="T63" fmla="*/ 24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7" h="248">
                    <a:moveTo>
                      <a:pt x="11" y="247"/>
                    </a:moveTo>
                    <a:lnTo>
                      <a:pt x="24" y="231"/>
                    </a:lnTo>
                    <a:lnTo>
                      <a:pt x="30" y="212"/>
                    </a:lnTo>
                    <a:lnTo>
                      <a:pt x="29" y="194"/>
                    </a:lnTo>
                    <a:lnTo>
                      <a:pt x="11" y="188"/>
                    </a:lnTo>
                    <a:lnTo>
                      <a:pt x="0" y="166"/>
                    </a:lnTo>
                    <a:lnTo>
                      <a:pt x="2" y="143"/>
                    </a:lnTo>
                    <a:lnTo>
                      <a:pt x="3" y="114"/>
                    </a:lnTo>
                    <a:lnTo>
                      <a:pt x="6" y="99"/>
                    </a:lnTo>
                    <a:lnTo>
                      <a:pt x="0" y="86"/>
                    </a:lnTo>
                    <a:lnTo>
                      <a:pt x="2" y="70"/>
                    </a:lnTo>
                    <a:lnTo>
                      <a:pt x="6" y="57"/>
                    </a:lnTo>
                    <a:lnTo>
                      <a:pt x="2" y="38"/>
                    </a:lnTo>
                    <a:lnTo>
                      <a:pt x="19" y="26"/>
                    </a:lnTo>
                    <a:lnTo>
                      <a:pt x="41" y="14"/>
                    </a:lnTo>
                    <a:lnTo>
                      <a:pt x="64" y="7"/>
                    </a:lnTo>
                    <a:lnTo>
                      <a:pt x="93" y="0"/>
                    </a:lnTo>
                    <a:lnTo>
                      <a:pt x="128" y="3"/>
                    </a:lnTo>
                    <a:lnTo>
                      <a:pt x="159" y="10"/>
                    </a:lnTo>
                    <a:lnTo>
                      <a:pt x="179" y="28"/>
                    </a:lnTo>
                    <a:lnTo>
                      <a:pt x="189" y="47"/>
                    </a:lnTo>
                    <a:lnTo>
                      <a:pt x="194" y="69"/>
                    </a:lnTo>
                    <a:lnTo>
                      <a:pt x="196" y="101"/>
                    </a:lnTo>
                    <a:lnTo>
                      <a:pt x="189" y="122"/>
                    </a:lnTo>
                    <a:lnTo>
                      <a:pt x="181" y="137"/>
                    </a:lnTo>
                    <a:lnTo>
                      <a:pt x="170" y="159"/>
                    </a:lnTo>
                    <a:lnTo>
                      <a:pt x="152" y="173"/>
                    </a:lnTo>
                    <a:lnTo>
                      <a:pt x="143" y="188"/>
                    </a:lnTo>
                    <a:lnTo>
                      <a:pt x="143" y="203"/>
                    </a:lnTo>
                    <a:lnTo>
                      <a:pt x="148" y="221"/>
                    </a:lnTo>
                    <a:lnTo>
                      <a:pt x="165" y="245"/>
                    </a:lnTo>
                    <a:lnTo>
                      <a:pt x="11" y="247"/>
                    </a:lnTo>
                  </a:path>
                </a:pathLst>
              </a:custGeom>
              <a:solidFill>
                <a:srgbClr val="FFC080"/>
              </a:solidFill>
              <a:ln w="12700" cap="rnd" cmpd="sng">
                <a:solidFill>
                  <a:srgbClr val="40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24" name="Freeform 284"/>
              <p:cNvSpPr>
                <a:spLocks/>
              </p:cNvSpPr>
              <p:nvPr/>
            </p:nvSpPr>
            <p:spPr bwMode="auto">
              <a:xfrm>
                <a:off x="2240" y="2172"/>
                <a:ext cx="18" cy="44"/>
              </a:xfrm>
              <a:custGeom>
                <a:avLst/>
                <a:gdLst>
                  <a:gd name="T0" fmla="*/ 8 w 18"/>
                  <a:gd name="T1" fmla="*/ 0 h 44"/>
                  <a:gd name="T2" fmla="*/ 2 w 18"/>
                  <a:gd name="T3" fmla="*/ 6 h 44"/>
                  <a:gd name="T4" fmla="*/ 6 w 18"/>
                  <a:gd name="T5" fmla="*/ 13 h 44"/>
                  <a:gd name="T6" fmla="*/ 8 w 18"/>
                  <a:gd name="T7" fmla="*/ 23 h 44"/>
                  <a:gd name="T8" fmla="*/ 6 w 18"/>
                  <a:gd name="T9" fmla="*/ 30 h 44"/>
                  <a:gd name="T10" fmla="*/ 2 w 18"/>
                  <a:gd name="T11" fmla="*/ 36 h 44"/>
                  <a:gd name="T12" fmla="*/ 7 w 18"/>
                  <a:gd name="T13" fmla="*/ 41 h 44"/>
                  <a:gd name="T14" fmla="*/ 12 w 18"/>
                  <a:gd name="T15" fmla="*/ 32 h 44"/>
                  <a:gd name="T16" fmla="*/ 14 w 18"/>
                  <a:gd name="T17" fmla="*/ 22 h 44"/>
                  <a:gd name="T18" fmla="*/ 16 w 18"/>
                  <a:gd name="T19" fmla="*/ 16 h 44"/>
                  <a:gd name="T20" fmla="*/ 17 w 18"/>
                  <a:gd name="T21" fmla="*/ 24 h 44"/>
                  <a:gd name="T22" fmla="*/ 13 w 18"/>
                  <a:gd name="T23" fmla="*/ 35 h 44"/>
                  <a:gd name="T24" fmla="*/ 10 w 18"/>
                  <a:gd name="T25" fmla="*/ 41 h 44"/>
                  <a:gd name="T26" fmla="*/ 8 w 18"/>
                  <a:gd name="T27" fmla="*/ 43 h 44"/>
                  <a:gd name="T28" fmla="*/ 0 w 18"/>
                  <a:gd name="T29" fmla="*/ 38 h 44"/>
                  <a:gd name="T30" fmla="*/ 0 w 18"/>
                  <a:gd name="T31" fmla="*/ 32 h 44"/>
                  <a:gd name="T32" fmla="*/ 4 w 18"/>
                  <a:gd name="T33" fmla="*/ 27 h 44"/>
                  <a:gd name="T34" fmla="*/ 4 w 18"/>
                  <a:gd name="T35" fmla="*/ 18 h 44"/>
                  <a:gd name="T36" fmla="*/ 1 w 18"/>
                  <a:gd name="T37" fmla="*/ 9 h 44"/>
                  <a:gd name="T38" fmla="*/ 8 w 18"/>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44">
                    <a:moveTo>
                      <a:pt x="8" y="0"/>
                    </a:moveTo>
                    <a:lnTo>
                      <a:pt x="2" y="6"/>
                    </a:lnTo>
                    <a:lnTo>
                      <a:pt x="6" y="13"/>
                    </a:lnTo>
                    <a:lnTo>
                      <a:pt x="8" y="23"/>
                    </a:lnTo>
                    <a:lnTo>
                      <a:pt x="6" y="30"/>
                    </a:lnTo>
                    <a:lnTo>
                      <a:pt x="2" y="36"/>
                    </a:lnTo>
                    <a:lnTo>
                      <a:pt x="7" y="41"/>
                    </a:lnTo>
                    <a:lnTo>
                      <a:pt x="12" y="32"/>
                    </a:lnTo>
                    <a:lnTo>
                      <a:pt x="14" y="22"/>
                    </a:lnTo>
                    <a:lnTo>
                      <a:pt x="16" y="16"/>
                    </a:lnTo>
                    <a:lnTo>
                      <a:pt x="17" y="24"/>
                    </a:lnTo>
                    <a:lnTo>
                      <a:pt x="13" y="35"/>
                    </a:lnTo>
                    <a:lnTo>
                      <a:pt x="10" y="41"/>
                    </a:lnTo>
                    <a:lnTo>
                      <a:pt x="8" y="43"/>
                    </a:lnTo>
                    <a:lnTo>
                      <a:pt x="0" y="38"/>
                    </a:lnTo>
                    <a:lnTo>
                      <a:pt x="0" y="32"/>
                    </a:lnTo>
                    <a:lnTo>
                      <a:pt x="4" y="27"/>
                    </a:lnTo>
                    <a:lnTo>
                      <a:pt x="4" y="18"/>
                    </a:lnTo>
                    <a:lnTo>
                      <a:pt x="1" y="9"/>
                    </a:lnTo>
                    <a:lnTo>
                      <a:pt x="8"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25" name="Freeform 285"/>
              <p:cNvSpPr>
                <a:spLocks/>
              </p:cNvSpPr>
              <p:nvPr/>
            </p:nvSpPr>
            <p:spPr bwMode="auto">
              <a:xfrm>
                <a:off x="2222" y="2077"/>
                <a:ext cx="200" cy="181"/>
              </a:xfrm>
              <a:custGeom>
                <a:avLst/>
                <a:gdLst>
                  <a:gd name="T0" fmla="*/ 12 w 200"/>
                  <a:gd name="T1" fmla="*/ 52 h 181"/>
                  <a:gd name="T2" fmla="*/ 23 w 200"/>
                  <a:gd name="T3" fmla="*/ 61 h 181"/>
                  <a:gd name="T4" fmla="*/ 21 w 200"/>
                  <a:gd name="T5" fmla="*/ 78 h 181"/>
                  <a:gd name="T6" fmla="*/ 19 w 200"/>
                  <a:gd name="T7" fmla="*/ 100 h 181"/>
                  <a:gd name="T8" fmla="*/ 27 w 200"/>
                  <a:gd name="T9" fmla="*/ 96 h 181"/>
                  <a:gd name="T10" fmla="*/ 38 w 200"/>
                  <a:gd name="T11" fmla="*/ 101 h 181"/>
                  <a:gd name="T12" fmla="*/ 38 w 200"/>
                  <a:gd name="T13" fmla="*/ 113 h 181"/>
                  <a:gd name="T14" fmla="*/ 47 w 200"/>
                  <a:gd name="T15" fmla="*/ 130 h 181"/>
                  <a:gd name="T16" fmla="*/ 62 w 200"/>
                  <a:gd name="T17" fmla="*/ 151 h 181"/>
                  <a:gd name="T18" fmla="*/ 60 w 200"/>
                  <a:gd name="T19" fmla="*/ 170 h 181"/>
                  <a:gd name="T20" fmla="*/ 93 w 200"/>
                  <a:gd name="T21" fmla="*/ 170 h 181"/>
                  <a:gd name="T22" fmla="*/ 112 w 200"/>
                  <a:gd name="T23" fmla="*/ 180 h 181"/>
                  <a:gd name="T24" fmla="*/ 124 w 200"/>
                  <a:gd name="T25" fmla="*/ 173 h 181"/>
                  <a:gd name="T26" fmla="*/ 147 w 200"/>
                  <a:gd name="T27" fmla="*/ 177 h 181"/>
                  <a:gd name="T28" fmla="*/ 152 w 200"/>
                  <a:gd name="T29" fmla="*/ 168 h 181"/>
                  <a:gd name="T30" fmla="*/ 169 w 200"/>
                  <a:gd name="T31" fmla="*/ 155 h 181"/>
                  <a:gd name="T32" fmla="*/ 182 w 200"/>
                  <a:gd name="T33" fmla="*/ 134 h 181"/>
                  <a:gd name="T34" fmla="*/ 189 w 200"/>
                  <a:gd name="T35" fmla="*/ 113 h 181"/>
                  <a:gd name="T36" fmla="*/ 196 w 200"/>
                  <a:gd name="T37" fmla="*/ 97 h 181"/>
                  <a:gd name="T38" fmla="*/ 199 w 200"/>
                  <a:gd name="T39" fmla="*/ 74 h 181"/>
                  <a:gd name="T40" fmla="*/ 198 w 200"/>
                  <a:gd name="T41" fmla="*/ 52 h 181"/>
                  <a:gd name="T42" fmla="*/ 193 w 200"/>
                  <a:gd name="T43" fmla="*/ 26 h 181"/>
                  <a:gd name="T44" fmla="*/ 178 w 200"/>
                  <a:gd name="T45" fmla="*/ 10 h 181"/>
                  <a:gd name="T46" fmla="*/ 138 w 200"/>
                  <a:gd name="T47" fmla="*/ 1 h 181"/>
                  <a:gd name="T48" fmla="*/ 93 w 200"/>
                  <a:gd name="T49" fmla="*/ 0 h 181"/>
                  <a:gd name="T50" fmla="*/ 77 w 200"/>
                  <a:gd name="T51" fmla="*/ 2 h 181"/>
                  <a:gd name="T52" fmla="*/ 36 w 200"/>
                  <a:gd name="T53" fmla="*/ 11 h 181"/>
                  <a:gd name="T54" fmla="*/ 10 w 200"/>
                  <a:gd name="T55" fmla="*/ 23 h 181"/>
                  <a:gd name="T56" fmla="*/ 0 w 200"/>
                  <a:gd name="T57" fmla="*/ 38 h 181"/>
                  <a:gd name="T58" fmla="*/ 12 w 200"/>
                  <a:gd name="T59" fmla="*/ 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181">
                    <a:moveTo>
                      <a:pt x="12" y="52"/>
                    </a:moveTo>
                    <a:lnTo>
                      <a:pt x="23" y="61"/>
                    </a:lnTo>
                    <a:lnTo>
                      <a:pt x="21" y="78"/>
                    </a:lnTo>
                    <a:lnTo>
                      <a:pt x="19" y="100"/>
                    </a:lnTo>
                    <a:lnTo>
                      <a:pt x="27" y="96"/>
                    </a:lnTo>
                    <a:lnTo>
                      <a:pt x="38" y="101"/>
                    </a:lnTo>
                    <a:lnTo>
                      <a:pt x="38" y="113"/>
                    </a:lnTo>
                    <a:lnTo>
                      <a:pt x="47" y="130"/>
                    </a:lnTo>
                    <a:lnTo>
                      <a:pt x="62" y="151"/>
                    </a:lnTo>
                    <a:lnTo>
                      <a:pt x="60" y="170"/>
                    </a:lnTo>
                    <a:lnTo>
                      <a:pt x="93" y="170"/>
                    </a:lnTo>
                    <a:lnTo>
                      <a:pt x="112" y="180"/>
                    </a:lnTo>
                    <a:lnTo>
                      <a:pt x="124" y="173"/>
                    </a:lnTo>
                    <a:lnTo>
                      <a:pt x="147" y="177"/>
                    </a:lnTo>
                    <a:lnTo>
                      <a:pt x="152" y="168"/>
                    </a:lnTo>
                    <a:lnTo>
                      <a:pt x="169" y="155"/>
                    </a:lnTo>
                    <a:lnTo>
                      <a:pt x="182" y="134"/>
                    </a:lnTo>
                    <a:lnTo>
                      <a:pt x="189" y="113"/>
                    </a:lnTo>
                    <a:lnTo>
                      <a:pt x="196" y="97"/>
                    </a:lnTo>
                    <a:lnTo>
                      <a:pt x="199" y="74"/>
                    </a:lnTo>
                    <a:lnTo>
                      <a:pt x="198" y="52"/>
                    </a:lnTo>
                    <a:lnTo>
                      <a:pt x="193" y="26"/>
                    </a:lnTo>
                    <a:lnTo>
                      <a:pt x="178" y="10"/>
                    </a:lnTo>
                    <a:lnTo>
                      <a:pt x="138" y="1"/>
                    </a:lnTo>
                    <a:lnTo>
                      <a:pt x="93" y="0"/>
                    </a:lnTo>
                    <a:lnTo>
                      <a:pt x="77" y="2"/>
                    </a:lnTo>
                    <a:lnTo>
                      <a:pt x="36" y="11"/>
                    </a:lnTo>
                    <a:lnTo>
                      <a:pt x="10" y="23"/>
                    </a:lnTo>
                    <a:lnTo>
                      <a:pt x="0" y="38"/>
                    </a:lnTo>
                    <a:lnTo>
                      <a:pt x="12" y="52"/>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26" name="Freeform 286"/>
              <p:cNvSpPr>
                <a:spLocks/>
              </p:cNvSpPr>
              <p:nvPr/>
            </p:nvSpPr>
            <p:spPr bwMode="auto">
              <a:xfrm>
                <a:off x="2229" y="2079"/>
                <a:ext cx="186" cy="78"/>
              </a:xfrm>
              <a:custGeom>
                <a:avLst/>
                <a:gdLst>
                  <a:gd name="T0" fmla="*/ 0 w 186"/>
                  <a:gd name="T1" fmla="*/ 34 h 78"/>
                  <a:gd name="T2" fmla="*/ 13 w 186"/>
                  <a:gd name="T3" fmla="*/ 49 h 78"/>
                  <a:gd name="T4" fmla="*/ 26 w 186"/>
                  <a:gd name="T5" fmla="*/ 55 h 78"/>
                  <a:gd name="T6" fmla="*/ 55 w 186"/>
                  <a:gd name="T7" fmla="*/ 67 h 78"/>
                  <a:gd name="T8" fmla="*/ 38 w 186"/>
                  <a:gd name="T9" fmla="*/ 55 h 78"/>
                  <a:gd name="T10" fmla="*/ 32 w 186"/>
                  <a:gd name="T11" fmla="*/ 46 h 78"/>
                  <a:gd name="T12" fmla="*/ 45 w 186"/>
                  <a:gd name="T13" fmla="*/ 55 h 78"/>
                  <a:gd name="T14" fmla="*/ 62 w 186"/>
                  <a:gd name="T15" fmla="*/ 65 h 78"/>
                  <a:gd name="T16" fmla="*/ 66 w 186"/>
                  <a:gd name="T17" fmla="*/ 61 h 78"/>
                  <a:gd name="T18" fmla="*/ 70 w 186"/>
                  <a:gd name="T19" fmla="*/ 53 h 78"/>
                  <a:gd name="T20" fmla="*/ 82 w 186"/>
                  <a:gd name="T21" fmla="*/ 46 h 78"/>
                  <a:gd name="T22" fmla="*/ 85 w 186"/>
                  <a:gd name="T23" fmla="*/ 55 h 78"/>
                  <a:gd name="T24" fmla="*/ 72 w 186"/>
                  <a:gd name="T25" fmla="*/ 69 h 78"/>
                  <a:gd name="T26" fmla="*/ 93 w 186"/>
                  <a:gd name="T27" fmla="*/ 60 h 78"/>
                  <a:gd name="T28" fmla="*/ 102 w 186"/>
                  <a:gd name="T29" fmla="*/ 45 h 78"/>
                  <a:gd name="T30" fmla="*/ 103 w 186"/>
                  <a:gd name="T31" fmla="*/ 59 h 78"/>
                  <a:gd name="T32" fmla="*/ 98 w 186"/>
                  <a:gd name="T33" fmla="*/ 71 h 78"/>
                  <a:gd name="T34" fmla="*/ 117 w 186"/>
                  <a:gd name="T35" fmla="*/ 59 h 78"/>
                  <a:gd name="T36" fmla="*/ 121 w 186"/>
                  <a:gd name="T37" fmla="*/ 43 h 78"/>
                  <a:gd name="T38" fmla="*/ 125 w 186"/>
                  <a:gd name="T39" fmla="*/ 54 h 78"/>
                  <a:gd name="T40" fmla="*/ 118 w 186"/>
                  <a:gd name="T41" fmla="*/ 67 h 78"/>
                  <a:gd name="T42" fmla="*/ 111 w 186"/>
                  <a:gd name="T43" fmla="*/ 76 h 78"/>
                  <a:gd name="T44" fmla="*/ 123 w 186"/>
                  <a:gd name="T45" fmla="*/ 66 h 78"/>
                  <a:gd name="T46" fmla="*/ 131 w 186"/>
                  <a:gd name="T47" fmla="*/ 58 h 78"/>
                  <a:gd name="T48" fmla="*/ 134 w 186"/>
                  <a:gd name="T49" fmla="*/ 45 h 78"/>
                  <a:gd name="T50" fmla="*/ 139 w 186"/>
                  <a:gd name="T51" fmla="*/ 61 h 78"/>
                  <a:gd name="T52" fmla="*/ 131 w 186"/>
                  <a:gd name="T53" fmla="*/ 77 h 78"/>
                  <a:gd name="T54" fmla="*/ 147 w 186"/>
                  <a:gd name="T55" fmla="*/ 65 h 78"/>
                  <a:gd name="T56" fmla="*/ 151 w 186"/>
                  <a:gd name="T57" fmla="*/ 54 h 78"/>
                  <a:gd name="T58" fmla="*/ 154 w 186"/>
                  <a:gd name="T59" fmla="*/ 62 h 78"/>
                  <a:gd name="T60" fmla="*/ 154 w 186"/>
                  <a:gd name="T61" fmla="*/ 73 h 78"/>
                  <a:gd name="T62" fmla="*/ 158 w 186"/>
                  <a:gd name="T63" fmla="*/ 63 h 78"/>
                  <a:gd name="T64" fmla="*/ 159 w 186"/>
                  <a:gd name="T65" fmla="*/ 52 h 78"/>
                  <a:gd name="T66" fmla="*/ 164 w 186"/>
                  <a:gd name="T67" fmla="*/ 62 h 78"/>
                  <a:gd name="T68" fmla="*/ 166 w 186"/>
                  <a:gd name="T69" fmla="*/ 71 h 78"/>
                  <a:gd name="T70" fmla="*/ 171 w 186"/>
                  <a:gd name="T71" fmla="*/ 64 h 78"/>
                  <a:gd name="T72" fmla="*/ 172 w 186"/>
                  <a:gd name="T73" fmla="*/ 55 h 78"/>
                  <a:gd name="T74" fmla="*/ 179 w 186"/>
                  <a:gd name="T75" fmla="*/ 59 h 78"/>
                  <a:gd name="T76" fmla="*/ 185 w 186"/>
                  <a:gd name="T77" fmla="*/ 70 h 78"/>
                  <a:gd name="T78" fmla="*/ 185 w 186"/>
                  <a:gd name="T79" fmla="*/ 53 h 78"/>
                  <a:gd name="T80" fmla="*/ 179 w 186"/>
                  <a:gd name="T81" fmla="*/ 29 h 78"/>
                  <a:gd name="T82" fmla="*/ 166 w 186"/>
                  <a:gd name="T83" fmla="*/ 15 h 78"/>
                  <a:gd name="T84" fmla="*/ 145 w 186"/>
                  <a:gd name="T85" fmla="*/ 7 h 78"/>
                  <a:gd name="T86" fmla="*/ 106 w 186"/>
                  <a:gd name="T87" fmla="*/ 2 h 78"/>
                  <a:gd name="T88" fmla="*/ 87 w 186"/>
                  <a:gd name="T89" fmla="*/ 0 h 78"/>
                  <a:gd name="T90" fmla="*/ 63 w 186"/>
                  <a:gd name="T91" fmla="*/ 6 h 78"/>
                  <a:gd name="T92" fmla="*/ 99 w 186"/>
                  <a:gd name="T93" fmla="*/ 8 h 78"/>
                  <a:gd name="T94" fmla="*/ 112 w 186"/>
                  <a:gd name="T95" fmla="*/ 13 h 78"/>
                  <a:gd name="T96" fmla="*/ 93 w 186"/>
                  <a:gd name="T97" fmla="*/ 12 h 78"/>
                  <a:gd name="T98" fmla="*/ 72 w 186"/>
                  <a:gd name="T99" fmla="*/ 10 h 78"/>
                  <a:gd name="T100" fmla="*/ 57 w 186"/>
                  <a:gd name="T101" fmla="*/ 8 h 78"/>
                  <a:gd name="T102" fmla="*/ 42 w 186"/>
                  <a:gd name="T103" fmla="*/ 12 h 78"/>
                  <a:gd name="T104" fmla="*/ 59 w 186"/>
                  <a:gd name="T105" fmla="*/ 17 h 78"/>
                  <a:gd name="T106" fmla="*/ 27 w 186"/>
                  <a:gd name="T107" fmla="*/ 15 h 78"/>
                  <a:gd name="T108" fmla="*/ 10 w 186"/>
                  <a:gd name="T109" fmla="*/ 20 h 78"/>
                  <a:gd name="T110" fmla="*/ 0 w 186"/>
                  <a:gd name="T111"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78">
                    <a:moveTo>
                      <a:pt x="0" y="34"/>
                    </a:moveTo>
                    <a:lnTo>
                      <a:pt x="13" y="49"/>
                    </a:lnTo>
                    <a:lnTo>
                      <a:pt x="26" y="55"/>
                    </a:lnTo>
                    <a:lnTo>
                      <a:pt x="55" y="67"/>
                    </a:lnTo>
                    <a:lnTo>
                      <a:pt x="38" y="55"/>
                    </a:lnTo>
                    <a:lnTo>
                      <a:pt x="32" y="46"/>
                    </a:lnTo>
                    <a:lnTo>
                      <a:pt x="45" y="55"/>
                    </a:lnTo>
                    <a:lnTo>
                      <a:pt x="62" y="65"/>
                    </a:lnTo>
                    <a:lnTo>
                      <a:pt x="66" y="61"/>
                    </a:lnTo>
                    <a:lnTo>
                      <a:pt x="70" y="53"/>
                    </a:lnTo>
                    <a:lnTo>
                      <a:pt x="82" y="46"/>
                    </a:lnTo>
                    <a:lnTo>
                      <a:pt x="85" y="55"/>
                    </a:lnTo>
                    <a:lnTo>
                      <a:pt x="72" y="69"/>
                    </a:lnTo>
                    <a:lnTo>
                      <a:pt x="93" y="60"/>
                    </a:lnTo>
                    <a:lnTo>
                      <a:pt x="102" y="45"/>
                    </a:lnTo>
                    <a:lnTo>
                      <a:pt x="103" y="59"/>
                    </a:lnTo>
                    <a:lnTo>
                      <a:pt x="98" y="71"/>
                    </a:lnTo>
                    <a:lnTo>
                      <a:pt x="117" y="59"/>
                    </a:lnTo>
                    <a:lnTo>
                      <a:pt x="121" y="43"/>
                    </a:lnTo>
                    <a:lnTo>
                      <a:pt x="125" y="54"/>
                    </a:lnTo>
                    <a:lnTo>
                      <a:pt x="118" y="67"/>
                    </a:lnTo>
                    <a:lnTo>
                      <a:pt x="111" y="76"/>
                    </a:lnTo>
                    <a:lnTo>
                      <a:pt x="123" y="66"/>
                    </a:lnTo>
                    <a:lnTo>
                      <a:pt x="131" y="58"/>
                    </a:lnTo>
                    <a:lnTo>
                      <a:pt x="134" y="45"/>
                    </a:lnTo>
                    <a:lnTo>
                      <a:pt x="139" y="61"/>
                    </a:lnTo>
                    <a:lnTo>
                      <a:pt x="131" y="77"/>
                    </a:lnTo>
                    <a:lnTo>
                      <a:pt x="147" y="65"/>
                    </a:lnTo>
                    <a:lnTo>
                      <a:pt x="151" y="54"/>
                    </a:lnTo>
                    <a:lnTo>
                      <a:pt x="154" y="62"/>
                    </a:lnTo>
                    <a:lnTo>
                      <a:pt x="154" y="73"/>
                    </a:lnTo>
                    <a:lnTo>
                      <a:pt x="158" y="63"/>
                    </a:lnTo>
                    <a:lnTo>
                      <a:pt x="159" y="52"/>
                    </a:lnTo>
                    <a:lnTo>
                      <a:pt x="164" y="62"/>
                    </a:lnTo>
                    <a:lnTo>
                      <a:pt x="166" y="71"/>
                    </a:lnTo>
                    <a:lnTo>
                      <a:pt x="171" y="64"/>
                    </a:lnTo>
                    <a:lnTo>
                      <a:pt x="172" y="55"/>
                    </a:lnTo>
                    <a:lnTo>
                      <a:pt x="179" y="59"/>
                    </a:lnTo>
                    <a:lnTo>
                      <a:pt x="185" y="70"/>
                    </a:lnTo>
                    <a:lnTo>
                      <a:pt x="185" y="53"/>
                    </a:lnTo>
                    <a:lnTo>
                      <a:pt x="179" y="29"/>
                    </a:lnTo>
                    <a:lnTo>
                      <a:pt x="166" y="15"/>
                    </a:lnTo>
                    <a:lnTo>
                      <a:pt x="145" y="7"/>
                    </a:lnTo>
                    <a:lnTo>
                      <a:pt x="106" y="2"/>
                    </a:lnTo>
                    <a:lnTo>
                      <a:pt x="87" y="0"/>
                    </a:lnTo>
                    <a:lnTo>
                      <a:pt x="63" y="6"/>
                    </a:lnTo>
                    <a:lnTo>
                      <a:pt x="99" y="8"/>
                    </a:lnTo>
                    <a:lnTo>
                      <a:pt x="112" y="13"/>
                    </a:lnTo>
                    <a:lnTo>
                      <a:pt x="93" y="12"/>
                    </a:lnTo>
                    <a:lnTo>
                      <a:pt x="72" y="10"/>
                    </a:lnTo>
                    <a:lnTo>
                      <a:pt x="57" y="8"/>
                    </a:lnTo>
                    <a:lnTo>
                      <a:pt x="42" y="12"/>
                    </a:lnTo>
                    <a:lnTo>
                      <a:pt x="59" y="17"/>
                    </a:lnTo>
                    <a:lnTo>
                      <a:pt x="27" y="15"/>
                    </a:lnTo>
                    <a:lnTo>
                      <a:pt x="10" y="20"/>
                    </a:lnTo>
                    <a:lnTo>
                      <a:pt x="0" y="34"/>
                    </a:lnTo>
                  </a:path>
                </a:pathLst>
              </a:custGeom>
              <a:solidFill>
                <a:srgbClr val="603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151" name="Group 311"/>
            <p:cNvGrpSpPr>
              <a:grpSpLocks/>
            </p:cNvGrpSpPr>
            <p:nvPr/>
          </p:nvGrpSpPr>
          <p:grpSpPr bwMode="auto">
            <a:xfrm>
              <a:off x="2092" y="2728"/>
              <a:ext cx="451" cy="879"/>
              <a:chOff x="2092" y="2728"/>
              <a:chExt cx="451" cy="879"/>
            </a:xfrm>
          </p:grpSpPr>
          <p:sp>
            <p:nvSpPr>
              <p:cNvPr id="36128" name="Freeform 288"/>
              <p:cNvSpPr>
                <a:spLocks/>
              </p:cNvSpPr>
              <p:nvPr/>
            </p:nvSpPr>
            <p:spPr bwMode="auto">
              <a:xfrm>
                <a:off x="2092" y="2728"/>
                <a:ext cx="451" cy="879"/>
              </a:xfrm>
              <a:custGeom>
                <a:avLst/>
                <a:gdLst>
                  <a:gd name="T0" fmla="*/ 143 w 451"/>
                  <a:gd name="T1" fmla="*/ 44 h 879"/>
                  <a:gd name="T2" fmla="*/ 311 w 451"/>
                  <a:gd name="T3" fmla="*/ 37 h 879"/>
                  <a:gd name="T4" fmla="*/ 410 w 451"/>
                  <a:gd name="T5" fmla="*/ 0 h 879"/>
                  <a:gd name="T6" fmla="*/ 424 w 451"/>
                  <a:gd name="T7" fmla="*/ 41 h 879"/>
                  <a:gd name="T8" fmla="*/ 434 w 451"/>
                  <a:gd name="T9" fmla="*/ 84 h 879"/>
                  <a:gd name="T10" fmla="*/ 450 w 451"/>
                  <a:gd name="T11" fmla="*/ 156 h 879"/>
                  <a:gd name="T12" fmla="*/ 437 w 451"/>
                  <a:gd name="T13" fmla="*/ 223 h 879"/>
                  <a:gd name="T14" fmla="*/ 430 w 451"/>
                  <a:gd name="T15" fmla="*/ 262 h 879"/>
                  <a:gd name="T16" fmla="*/ 406 w 451"/>
                  <a:gd name="T17" fmla="*/ 421 h 879"/>
                  <a:gd name="T18" fmla="*/ 395 w 451"/>
                  <a:gd name="T19" fmla="*/ 468 h 879"/>
                  <a:gd name="T20" fmla="*/ 391 w 451"/>
                  <a:gd name="T21" fmla="*/ 506 h 879"/>
                  <a:gd name="T22" fmla="*/ 388 w 451"/>
                  <a:gd name="T23" fmla="*/ 549 h 879"/>
                  <a:gd name="T24" fmla="*/ 384 w 451"/>
                  <a:gd name="T25" fmla="*/ 648 h 879"/>
                  <a:gd name="T26" fmla="*/ 355 w 451"/>
                  <a:gd name="T27" fmla="*/ 759 h 879"/>
                  <a:gd name="T28" fmla="*/ 353 w 451"/>
                  <a:gd name="T29" fmla="*/ 839 h 879"/>
                  <a:gd name="T30" fmla="*/ 269 w 451"/>
                  <a:gd name="T31" fmla="*/ 852 h 879"/>
                  <a:gd name="T32" fmla="*/ 216 w 451"/>
                  <a:gd name="T33" fmla="*/ 784 h 879"/>
                  <a:gd name="T34" fmla="*/ 220 w 451"/>
                  <a:gd name="T35" fmla="*/ 682 h 879"/>
                  <a:gd name="T36" fmla="*/ 234 w 451"/>
                  <a:gd name="T37" fmla="*/ 593 h 879"/>
                  <a:gd name="T38" fmla="*/ 231 w 451"/>
                  <a:gd name="T39" fmla="*/ 514 h 879"/>
                  <a:gd name="T40" fmla="*/ 231 w 451"/>
                  <a:gd name="T41" fmla="*/ 456 h 879"/>
                  <a:gd name="T42" fmla="*/ 231 w 451"/>
                  <a:gd name="T43" fmla="*/ 285 h 879"/>
                  <a:gd name="T44" fmla="*/ 178 w 451"/>
                  <a:gd name="T45" fmla="*/ 490 h 879"/>
                  <a:gd name="T46" fmla="*/ 172 w 451"/>
                  <a:gd name="T47" fmla="*/ 539 h 879"/>
                  <a:gd name="T48" fmla="*/ 185 w 451"/>
                  <a:gd name="T49" fmla="*/ 604 h 879"/>
                  <a:gd name="T50" fmla="*/ 177 w 451"/>
                  <a:gd name="T51" fmla="*/ 728 h 879"/>
                  <a:gd name="T52" fmla="*/ 181 w 451"/>
                  <a:gd name="T53" fmla="*/ 862 h 879"/>
                  <a:gd name="T54" fmla="*/ 116 w 451"/>
                  <a:gd name="T55" fmla="*/ 878 h 879"/>
                  <a:gd name="T56" fmla="*/ 35 w 451"/>
                  <a:gd name="T57" fmla="*/ 842 h 879"/>
                  <a:gd name="T58" fmla="*/ 41 w 451"/>
                  <a:gd name="T59" fmla="*/ 755 h 879"/>
                  <a:gd name="T60" fmla="*/ 20 w 451"/>
                  <a:gd name="T61" fmla="*/ 593 h 879"/>
                  <a:gd name="T62" fmla="*/ 0 w 451"/>
                  <a:gd name="T63" fmla="*/ 506 h 879"/>
                  <a:gd name="T64" fmla="*/ 8 w 451"/>
                  <a:gd name="T65" fmla="*/ 389 h 879"/>
                  <a:gd name="T66" fmla="*/ 13 w 451"/>
                  <a:gd name="T67" fmla="*/ 279 h 879"/>
                  <a:gd name="T68" fmla="*/ 35 w 451"/>
                  <a:gd name="T69" fmla="*/ 186 h 879"/>
                  <a:gd name="T70" fmla="*/ 44 w 451"/>
                  <a:gd name="T71" fmla="*/ 140 h 879"/>
                  <a:gd name="T72" fmla="*/ 48 w 451"/>
                  <a:gd name="T73" fmla="*/ 91 h 879"/>
                  <a:gd name="T74" fmla="*/ 66 w 451"/>
                  <a:gd name="T75" fmla="*/ 36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1" h="879">
                    <a:moveTo>
                      <a:pt x="66" y="36"/>
                    </a:moveTo>
                    <a:lnTo>
                      <a:pt x="143" y="44"/>
                    </a:lnTo>
                    <a:lnTo>
                      <a:pt x="217" y="46"/>
                    </a:lnTo>
                    <a:lnTo>
                      <a:pt x="311" y="37"/>
                    </a:lnTo>
                    <a:lnTo>
                      <a:pt x="384" y="16"/>
                    </a:lnTo>
                    <a:lnTo>
                      <a:pt x="410" y="0"/>
                    </a:lnTo>
                    <a:lnTo>
                      <a:pt x="413" y="26"/>
                    </a:lnTo>
                    <a:lnTo>
                      <a:pt x="424" y="41"/>
                    </a:lnTo>
                    <a:lnTo>
                      <a:pt x="421" y="60"/>
                    </a:lnTo>
                    <a:lnTo>
                      <a:pt x="434" y="84"/>
                    </a:lnTo>
                    <a:lnTo>
                      <a:pt x="446" y="117"/>
                    </a:lnTo>
                    <a:lnTo>
                      <a:pt x="450" y="156"/>
                    </a:lnTo>
                    <a:lnTo>
                      <a:pt x="443" y="197"/>
                    </a:lnTo>
                    <a:lnTo>
                      <a:pt x="437" y="223"/>
                    </a:lnTo>
                    <a:lnTo>
                      <a:pt x="428" y="242"/>
                    </a:lnTo>
                    <a:lnTo>
                      <a:pt x="430" y="262"/>
                    </a:lnTo>
                    <a:lnTo>
                      <a:pt x="424" y="279"/>
                    </a:lnTo>
                    <a:lnTo>
                      <a:pt x="406" y="421"/>
                    </a:lnTo>
                    <a:lnTo>
                      <a:pt x="406" y="447"/>
                    </a:lnTo>
                    <a:lnTo>
                      <a:pt x="395" y="468"/>
                    </a:lnTo>
                    <a:lnTo>
                      <a:pt x="400" y="486"/>
                    </a:lnTo>
                    <a:lnTo>
                      <a:pt x="391" y="506"/>
                    </a:lnTo>
                    <a:lnTo>
                      <a:pt x="395" y="525"/>
                    </a:lnTo>
                    <a:lnTo>
                      <a:pt x="388" y="549"/>
                    </a:lnTo>
                    <a:lnTo>
                      <a:pt x="393" y="597"/>
                    </a:lnTo>
                    <a:lnTo>
                      <a:pt x="384" y="648"/>
                    </a:lnTo>
                    <a:lnTo>
                      <a:pt x="368" y="698"/>
                    </a:lnTo>
                    <a:lnTo>
                      <a:pt x="355" y="759"/>
                    </a:lnTo>
                    <a:lnTo>
                      <a:pt x="360" y="788"/>
                    </a:lnTo>
                    <a:lnTo>
                      <a:pt x="353" y="839"/>
                    </a:lnTo>
                    <a:lnTo>
                      <a:pt x="305" y="854"/>
                    </a:lnTo>
                    <a:lnTo>
                      <a:pt x="269" y="852"/>
                    </a:lnTo>
                    <a:lnTo>
                      <a:pt x="225" y="844"/>
                    </a:lnTo>
                    <a:lnTo>
                      <a:pt x="216" y="784"/>
                    </a:lnTo>
                    <a:lnTo>
                      <a:pt x="227" y="745"/>
                    </a:lnTo>
                    <a:lnTo>
                      <a:pt x="220" y="682"/>
                    </a:lnTo>
                    <a:lnTo>
                      <a:pt x="227" y="642"/>
                    </a:lnTo>
                    <a:lnTo>
                      <a:pt x="234" y="593"/>
                    </a:lnTo>
                    <a:lnTo>
                      <a:pt x="227" y="562"/>
                    </a:lnTo>
                    <a:lnTo>
                      <a:pt x="231" y="514"/>
                    </a:lnTo>
                    <a:lnTo>
                      <a:pt x="225" y="494"/>
                    </a:lnTo>
                    <a:lnTo>
                      <a:pt x="231" y="456"/>
                    </a:lnTo>
                    <a:lnTo>
                      <a:pt x="227" y="421"/>
                    </a:lnTo>
                    <a:lnTo>
                      <a:pt x="231" y="285"/>
                    </a:lnTo>
                    <a:lnTo>
                      <a:pt x="192" y="463"/>
                    </a:lnTo>
                    <a:lnTo>
                      <a:pt x="178" y="490"/>
                    </a:lnTo>
                    <a:lnTo>
                      <a:pt x="178" y="514"/>
                    </a:lnTo>
                    <a:lnTo>
                      <a:pt x="172" y="539"/>
                    </a:lnTo>
                    <a:lnTo>
                      <a:pt x="181" y="566"/>
                    </a:lnTo>
                    <a:lnTo>
                      <a:pt x="185" y="604"/>
                    </a:lnTo>
                    <a:lnTo>
                      <a:pt x="187" y="648"/>
                    </a:lnTo>
                    <a:lnTo>
                      <a:pt x="177" y="728"/>
                    </a:lnTo>
                    <a:lnTo>
                      <a:pt x="185" y="763"/>
                    </a:lnTo>
                    <a:lnTo>
                      <a:pt x="181" y="862"/>
                    </a:lnTo>
                    <a:lnTo>
                      <a:pt x="163" y="874"/>
                    </a:lnTo>
                    <a:lnTo>
                      <a:pt x="116" y="878"/>
                    </a:lnTo>
                    <a:lnTo>
                      <a:pt x="57" y="860"/>
                    </a:lnTo>
                    <a:lnTo>
                      <a:pt x="35" y="842"/>
                    </a:lnTo>
                    <a:lnTo>
                      <a:pt x="33" y="789"/>
                    </a:lnTo>
                    <a:lnTo>
                      <a:pt x="41" y="755"/>
                    </a:lnTo>
                    <a:lnTo>
                      <a:pt x="26" y="680"/>
                    </a:lnTo>
                    <a:lnTo>
                      <a:pt x="20" y="593"/>
                    </a:lnTo>
                    <a:lnTo>
                      <a:pt x="5" y="547"/>
                    </a:lnTo>
                    <a:lnTo>
                      <a:pt x="0" y="506"/>
                    </a:lnTo>
                    <a:lnTo>
                      <a:pt x="11" y="454"/>
                    </a:lnTo>
                    <a:lnTo>
                      <a:pt x="8" y="389"/>
                    </a:lnTo>
                    <a:lnTo>
                      <a:pt x="8" y="317"/>
                    </a:lnTo>
                    <a:lnTo>
                      <a:pt x="13" y="279"/>
                    </a:lnTo>
                    <a:lnTo>
                      <a:pt x="20" y="241"/>
                    </a:lnTo>
                    <a:lnTo>
                      <a:pt x="35" y="186"/>
                    </a:lnTo>
                    <a:lnTo>
                      <a:pt x="35" y="160"/>
                    </a:lnTo>
                    <a:lnTo>
                      <a:pt x="44" y="140"/>
                    </a:lnTo>
                    <a:lnTo>
                      <a:pt x="50" y="112"/>
                    </a:lnTo>
                    <a:lnTo>
                      <a:pt x="48" y="91"/>
                    </a:lnTo>
                    <a:lnTo>
                      <a:pt x="64" y="69"/>
                    </a:lnTo>
                    <a:lnTo>
                      <a:pt x="66" y="36"/>
                    </a:lnTo>
                  </a:path>
                </a:pathLst>
              </a:custGeom>
              <a:solidFill>
                <a:srgbClr val="C1CE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29" name="Freeform 289"/>
              <p:cNvSpPr>
                <a:spLocks/>
              </p:cNvSpPr>
              <p:nvPr/>
            </p:nvSpPr>
            <p:spPr bwMode="auto">
              <a:xfrm>
                <a:off x="2112" y="2749"/>
                <a:ext cx="418" cy="848"/>
              </a:xfrm>
              <a:custGeom>
                <a:avLst/>
                <a:gdLst>
                  <a:gd name="T0" fmla="*/ 76 w 418"/>
                  <a:gd name="T1" fmla="*/ 40 h 848"/>
                  <a:gd name="T2" fmla="*/ 52 w 418"/>
                  <a:gd name="T3" fmla="*/ 78 h 848"/>
                  <a:gd name="T4" fmla="*/ 43 w 418"/>
                  <a:gd name="T5" fmla="*/ 165 h 848"/>
                  <a:gd name="T6" fmla="*/ 7 w 418"/>
                  <a:gd name="T7" fmla="*/ 371 h 848"/>
                  <a:gd name="T8" fmla="*/ 0 w 418"/>
                  <a:gd name="T9" fmla="*/ 488 h 848"/>
                  <a:gd name="T10" fmla="*/ 8 w 418"/>
                  <a:gd name="T11" fmla="*/ 603 h 848"/>
                  <a:gd name="T12" fmla="*/ 20 w 418"/>
                  <a:gd name="T13" fmla="*/ 768 h 848"/>
                  <a:gd name="T14" fmla="*/ 98 w 418"/>
                  <a:gd name="T15" fmla="*/ 847 h 848"/>
                  <a:gd name="T16" fmla="*/ 144 w 418"/>
                  <a:gd name="T17" fmla="*/ 712 h 848"/>
                  <a:gd name="T18" fmla="*/ 100 w 418"/>
                  <a:gd name="T19" fmla="*/ 541 h 848"/>
                  <a:gd name="T20" fmla="*/ 76 w 418"/>
                  <a:gd name="T21" fmla="*/ 539 h 848"/>
                  <a:gd name="T22" fmla="*/ 100 w 418"/>
                  <a:gd name="T23" fmla="*/ 526 h 848"/>
                  <a:gd name="T24" fmla="*/ 30 w 418"/>
                  <a:gd name="T25" fmla="*/ 522 h 848"/>
                  <a:gd name="T26" fmla="*/ 149 w 418"/>
                  <a:gd name="T27" fmla="*/ 504 h 848"/>
                  <a:gd name="T28" fmla="*/ 37 w 418"/>
                  <a:gd name="T29" fmla="*/ 504 h 848"/>
                  <a:gd name="T30" fmla="*/ 94 w 418"/>
                  <a:gd name="T31" fmla="*/ 487 h 848"/>
                  <a:gd name="T32" fmla="*/ 111 w 418"/>
                  <a:gd name="T33" fmla="*/ 480 h 848"/>
                  <a:gd name="T34" fmla="*/ 78 w 418"/>
                  <a:gd name="T35" fmla="*/ 425 h 848"/>
                  <a:gd name="T36" fmla="*/ 72 w 418"/>
                  <a:gd name="T37" fmla="*/ 406 h 848"/>
                  <a:gd name="T38" fmla="*/ 155 w 418"/>
                  <a:gd name="T39" fmla="*/ 440 h 848"/>
                  <a:gd name="T40" fmla="*/ 192 w 418"/>
                  <a:gd name="T41" fmla="*/ 277 h 848"/>
                  <a:gd name="T42" fmla="*/ 220 w 418"/>
                  <a:gd name="T43" fmla="*/ 264 h 848"/>
                  <a:gd name="T44" fmla="*/ 222 w 418"/>
                  <a:gd name="T45" fmla="*/ 420 h 848"/>
                  <a:gd name="T46" fmla="*/ 220 w 418"/>
                  <a:gd name="T47" fmla="*/ 434 h 848"/>
                  <a:gd name="T48" fmla="*/ 255 w 418"/>
                  <a:gd name="T49" fmla="*/ 459 h 848"/>
                  <a:gd name="T50" fmla="*/ 251 w 418"/>
                  <a:gd name="T51" fmla="*/ 482 h 848"/>
                  <a:gd name="T52" fmla="*/ 266 w 418"/>
                  <a:gd name="T53" fmla="*/ 485 h 848"/>
                  <a:gd name="T54" fmla="*/ 214 w 418"/>
                  <a:gd name="T55" fmla="*/ 543 h 848"/>
                  <a:gd name="T56" fmla="*/ 205 w 418"/>
                  <a:gd name="T57" fmla="*/ 650 h 848"/>
                  <a:gd name="T58" fmla="*/ 211 w 418"/>
                  <a:gd name="T59" fmla="*/ 813 h 848"/>
                  <a:gd name="T60" fmla="*/ 323 w 418"/>
                  <a:gd name="T61" fmla="*/ 808 h 848"/>
                  <a:gd name="T62" fmla="*/ 349 w 418"/>
                  <a:gd name="T63" fmla="*/ 622 h 848"/>
                  <a:gd name="T64" fmla="*/ 353 w 418"/>
                  <a:gd name="T65" fmla="*/ 529 h 848"/>
                  <a:gd name="T66" fmla="*/ 270 w 418"/>
                  <a:gd name="T67" fmla="*/ 527 h 848"/>
                  <a:gd name="T68" fmla="*/ 351 w 418"/>
                  <a:gd name="T69" fmla="*/ 487 h 848"/>
                  <a:gd name="T70" fmla="*/ 370 w 418"/>
                  <a:gd name="T71" fmla="*/ 427 h 848"/>
                  <a:gd name="T72" fmla="*/ 399 w 418"/>
                  <a:gd name="T73" fmla="*/ 240 h 848"/>
                  <a:gd name="T74" fmla="*/ 410 w 418"/>
                  <a:gd name="T75" fmla="*/ 167 h 848"/>
                  <a:gd name="T76" fmla="*/ 408 w 418"/>
                  <a:gd name="T77" fmla="*/ 68 h 848"/>
                  <a:gd name="T78" fmla="*/ 370 w 418"/>
                  <a:gd name="T79" fmla="*/ 21 h 848"/>
                  <a:gd name="T80" fmla="*/ 353 w 418"/>
                  <a:gd name="T81" fmla="*/ 26 h 848"/>
                  <a:gd name="T82" fmla="*/ 295 w 418"/>
                  <a:gd name="T83" fmla="*/ 19 h 848"/>
                  <a:gd name="T84" fmla="*/ 246 w 418"/>
                  <a:gd name="T85" fmla="*/ 58 h 848"/>
                  <a:gd name="T86" fmla="*/ 166 w 418"/>
                  <a:gd name="T87" fmla="*/ 34 h 848"/>
                  <a:gd name="T88" fmla="*/ 91 w 418"/>
                  <a:gd name="T89" fmla="*/ 58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8" h="848">
                    <a:moveTo>
                      <a:pt x="89" y="28"/>
                    </a:moveTo>
                    <a:lnTo>
                      <a:pt x="72" y="24"/>
                    </a:lnTo>
                    <a:lnTo>
                      <a:pt x="76" y="40"/>
                    </a:lnTo>
                    <a:lnTo>
                      <a:pt x="74" y="58"/>
                    </a:lnTo>
                    <a:lnTo>
                      <a:pt x="46" y="53"/>
                    </a:lnTo>
                    <a:lnTo>
                      <a:pt x="52" y="78"/>
                    </a:lnTo>
                    <a:lnTo>
                      <a:pt x="50" y="109"/>
                    </a:lnTo>
                    <a:lnTo>
                      <a:pt x="39" y="141"/>
                    </a:lnTo>
                    <a:lnTo>
                      <a:pt x="43" y="165"/>
                    </a:lnTo>
                    <a:lnTo>
                      <a:pt x="24" y="229"/>
                    </a:lnTo>
                    <a:lnTo>
                      <a:pt x="8" y="292"/>
                    </a:lnTo>
                    <a:lnTo>
                      <a:pt x="7" y="371"/>
                    </a:lnTo>
                    <a:lnTo>
                      <a:pt x="8" y="423"/>
                    </a:lnTo>
                    <a:lnTo>
                      <a:pt x="2" y="457"/>
                    </a:lnTo>
                    <a:lnTo>
                      <a:pt x="0" y="488"/>
                    </a:lnTo>
                    <a:lnTo>
                      <a:pt x="17" y="524"/>
                    </a:lnTo>
                    <a:lnTo>
                      <a:pt x="11" y="548"/>
                    </a:lnTo>
                    <a:lnTo>
                      <a:pt x="8" y="603"/>
                    </a:lnTo>
                    <a:lnTo>
                      <a:pt x="17" y="670"/>
                    </a:lnTo>
                    <a:lnTo>
                      <a:pt x="30" y="729"/>
                    </a:lnTo>
                    <a:lnTo>
                      <a:pt x="20" y="768"/>
                    </a:lnTo>
                    <a:lnTo>
                      <a:pt x="24" y="815"/>
                    </a:lnTo>
                    <a:lnTo>
                      <a:pt x="63" y="836"/>
                    </a:lnTo>
                    <a:lnTo>
                      <a:pt x="98" y="847"/>
                    </a:lnTo>
                    <a:lnTo>
                      <a:pt x="150" y="842"/>
                    </a:lnTo>
                    <a:lnTo>
                      <a:pt x="153" y="743"/>
                    </a:lnTo>
                    <a:lnTo>
                      <a:pt x="144" y="712"/>
                    </a:lnTo>
                    <a:lnTo>
                      <a:pt x="153" y="599"/>
                    </a:lnTo>
                    <a:lnTo>
                      <a:pt x="146" y="532"/>
                    </a:lnTo>
                    <a:lnTo>
                      <a:pt x="100" y="541"/>
                    </a:lnTo>
                    <a:lnTo>
                      <a:pt x="61" y="545"/>
                    </a:lnTo>
                    <a:lnTo>
                      <a:pt x="46" y="543"/>
                    </a:lnTo>
                    <a:lnTo>
                      <a:pt x="76" y="539"/>
                    </a:lnTo>
                    <a:lnTo>
                      <a:pt x="122" y="532"/>
                    </a:lnTo>
                    <a:lnTo>
                      <a:pt x="146" y="516"/>
                    </a:lnTo>
                    <a:lnTo>
                      <a:pt x="100" y="526"/>
                    </a:lnTo>
                    <a:lnTo>
                      <a:pt x="63" y="532"/>
                    </a:lnTo>
                    <a:lnTo>
                      <a:pt x="34" y="529"/>
                    </a:lnTo>
                    <a:lnTo>
                      <a:pt x="30" y="522"/>
                    </a:lnTo>
                    <a:lnTo>
                      <a:pt x="48" y="524"/>
                    </a:lnTo>
                    <a:lnTo>
                      <a:pt x="102" y="518"/>
                    </a:lnTo>
                    <a:lnTo>
                      <a:pt x="149" y="504"/>
                    </a:lnTo>
                    <a:lnTo>
                      <a:pt x="113" y="508"/>
                    </a:lnTo>
                    <a:lnTo>
                      <a:pt x="68" y="511"/>
                    </a:lnTo>
                    <a:lnTo>
                      <a:pt x="37" y="504"/>
                    </a:lnTo>
                    <a:lnTo>
                      <a:pt x="131" y="497"/>
                    </a:lnTo>
                    <a:lnTo>
                      <a:pt x="146" y="487"/>
                    </a:lnTo>
                    <a:lnTo>
                      <a:pt x="94" y="487"/>
                    </a:lnTo>
                    <a:lnTo>
                      <a:pt x="46" y="483"/>
                    </a:lnTo>
                    <a:lnTo>
                      <a:pt x="37" y="474"/>
                    </a:lnTo>
                    <a:lnTo>
                      <a:pt x="111" y="480"/>
                    </a:lnTo>
                    <a:lnTo>
                      <a:pt x="150" y="472"/>
                    </a:lnTo>
                    <a:lnTo>
                      <a:pt x="111" y="450"/>
                    </a:lnTo>
                    <a:lnTo>
                      <a:pt x="78" y="425"/>
                    </a:lnTo>
                    <a:lnTo>
                      <a:pt x="55" y="397"/>
                    </a:lnTo>
                    <a:lnTo>
                      <a:pt x="43" y="378"/>
                    </a:lnTo>
                    <a:lnTo>
                      <a:pt x="72" y="406"/>
                    </a:lnTo>
                    <a:lnTo>
                      <a:pt x="100" y="422"/>
                    </a:lnTo>
                    <a:lnTo>
                      <a:pt x="135" y="441"/>
                    </a:lnTo>
                    <a:lnTo>
                      <a:pt x="155" y="440"/>
                    </a:lnTo>
                    <a:lnTo>
                      <a:pt x="166" y="396"/>
                    </a:lnTo>
                    <a:lnTo>
                      <a:pt x="181" y="334"/>
                    </a:lnTo>
                    <a:lnTo>
                      <a:pt x="192" y="277"/>
                    </a:lnTo>
                    <a:lnTo>
                      <a:pt x="202" y="256"/>
                    </a:lnTo>
                    <a:lnTo>
                      <a:pt x="260" y="234"/>
                    </a:lnTo>
                    <a:lnTo>
                      <a:pt x="220" y="264"/>
                    </a:lnTo>
                    <a:lnTo>
                      <a:pt x="218" y="353"/>
                    </a:lnTo>
                    <a:lnTo>
                      <a:pt x="218" y="409"/>
                    </a:lnTo>
                    <a:lnTo>
                      <a:pt x="222" y="420"/>
                    </a:lnTo>
                    <a:lnTo>
                      <a:pt x="268" y="427"/>
                    </a:lnTo>
                    <a:lnTo>
                      <a:pt x="231" y="428"/>
                    </a:lnTo>
                    <a:lnTo>
                      <a:pt x="220" y="434"/>
                    </a:lnTo>
                    <a:lnTo>
                      <a:pt x="211" y="461"/>
                    </a:lnTo>
                    <a:lnTo>
                      <a:pt x="242" y="462"/>
                    </a:lnTo>
                    <a:lnTo>
                      <a:pt x="255" y="459"/>
                    </a:lnTo>
                    <a:lnTo>
                      <a:pt x="207" y="471"/>
                    </a:lnTo>
                    <a:lnTo>
                      <a:pt x="214" y="483"/>
                    </a:lnTo>
                    <a:lnTo>
                      <a:pt x="251" y="482"/>
                    </a:lnTo>
                    <a:lnTo>
                      <a:pt x="273" y="474"/>
                    </a:lnTo>
                    <a:lnTo>
                      <a:pt x="303" y="474"/>
                    </a:lnTo>
                    <a:lnTo>
                      <a:pt x="266" y="485"/>
                    </a:lnTo>
                    <a:lnTo>
                      <a:pt x="218" y="495"/>
                    </a:lnTo>
                    <a:lnTo>
                      <a:pt x="211" y="520"/>
                    </a:lnTo>
                    <a:lnTo>
                      <a:pt x="214" y="543"/>
                    </a:lnTo>
                    <a:lnTo>
                      <a:pt x="220" y="559"/>
                    </a:lnTo>
                    <a:lnTo>
                      <a:pt x="215" y="591"/>
                    </a:lnTo>
                    <a:lnTo>
                      <a:pt x="205" y="650"/>
                    </a:lnTo>
                    <a:lnTo>
                      <a:pt x="214" y="706"/>
                    </a:lnTo>
                    <a:lnTo>
                      <a:pt x="201" y="759"/>
                    </a:lnTo>
                    <a:lnTo>
                      <a:pt x="211" y="813"/>
                    </a:lnTo>
                    <a:lnTo>
                      <a:pt x="253" y="821"/>
                    </a:lnTo>
                    <a:lnTo>
                      <a:pt x="288" y="823"/>
                    </a:lnTo>
                    <a:lnTo>
                      <a:pt x="323" y="808"/>
                    </a:lnTo>
                    <a:lnTo>
                      <a:pt x="330" y="759"/>
                    </a:lnTo>
                    <a:lnTo>
                      <a:pt x="321" y="727"/>
                    </a:lnTo>
                    <a:lnTo>
                      <a:pt x="349" y="622"/>
                    </a:lnTo>
                    <a:lnTo>
                      <a:pt x="356" y="592"/>
                    </a:lnTo>
                    <a:lnTo>
                      <a:pt x="356" y="557"/>
                    </a:lnTo>
                    <a:lnTo>
                      <a:pt x="353" y="529"/>
                    </a:lnTo>
                    <a:lnTo>
                      <a:pt x="330" y="534"/>
                    </a:lnTo>
                    <a:lnTo>
                      <a:pt x="296" y="536"/>
                    </a:lnTo>
                    <a:lnTo>
                      <a:pt x="270" y="527"/>
                    </a:lnTo>
                    <a:lnTo>
                      <a:pt x="318" y="522"/>
                    </a:lnTo>
                    <a:lnTo>
                      <a:pt x="360" y="513"/>
                    </a:lnTo>
                    <a:lnTo>
                      <a:pt x="351" y="487"/>
                    </a:lnTo>
                    <a:lnTo>
                      <a:pt x="362" y="464"/>
                    </a:lnTo>
                    <a:lnTo>
                      <a:pt x="356" y="443"/>
                    </a:lnTo>
                    <a:lnTo>
                      <a:pt x="370" y="427"/>
                    </a:lnTo>
                    <a:lnTo>
                      <a:pt x="375" y="358"/>
                    </a:lnTo>
                    <a:lnTo>
                      <a:pt x="386" y="262"/>
                    </a:lnTo>
                    <a:lnTo>
                      <a:pt x="399" y="240"/>
                    </a:lnTo>
                    <a:lnTo>
                      <a:pt x="388" y="223"/>
                    </a:lnTo>
                    <a:lnTo>
                      <a:pt x="401" y="198"/>
                    </a:lnTo>
                    <a:lnTo>
                      <a:pt x="410" y="167"/>
                    </a:lnTo>
                    <a:lnTo>
                      <a:pt x="417" y="133"/>
                    </a:lnTo>
                    <a:lnTo>
                      <a:pt x="415" y="100"/>
                    </a:lnTo>
                    <a:lnTo>
                      <a:pt x="408" y="68"/>
                    </a:lnTo>
                    <a:lnTo>
                      <a:pt x="388" y="41"/>
                    </a:lnTo>
                    <a:lnTo>
                      <a:pt x="388" y="11"/>
                    </a:lnTo>
                    <a:lnTo>
                      <a:pt x="370" y="21"/>
                    </a:lnTo>
                    <a:lnTo>
                      <a:pt x="370" y="0"/>
                    </a:lnTo>
                    <a:lnTo>
                      <a:pt x="351" y="3"/>
                    </a:lnTo>
                    <a:lnTo>
                      <a:pt x="353" y="26"/>
                    </a:lnTo>
                    <a:lnTo>
                      <a:pt x="327" y="37"/>
                    </a:lnTo>
                    <a:lnTo>
                      <a:pt x="301" y="45"/>
                    </a:lnTo>
                    <a:lnTo>
                      <a:pt x="295" y="19"/>
                    </a:lnTo>
                    <a:lnTo>
                      <a:pt x="275" y="23"/>
                    </a:lnTo>
                    <a:lnTo>
                      <a:pt x="286" y="53"/>
                    </a:lnTo>
                    <a:lnTo>
                      <a:pt x="246" y="58"/>
                    </a:lnTo>
                    <a:lnTo>
                      <a:pt x="207" y="62"/>
                    </a:lnTo>
                    <a:lnTo>
                      <a:pt x="172" y="62"/>
                    </a:lnTo>
                    <a:lnTo>
                      <a:pt x="166" y="34"/>
                    </a:lnTo>
                    <a:lnTo>
                      <a:pt x="150" y="32"/>
                    </a:lnTo>
                    <a:lnTo>
                      <a:pt x="153" y="62"/>
                    </a:lnTo>
                    <a:lnTo>
                      <a:pt x="91" y="58"/>
                    </a:lnTo>
                    <a:lnTo>
                      <a:pt x="89" y="28"/>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0" name="Freeform 290"/>
              <p:cNvSpPr>
                <a:spLocks/>
              </p:cNvSpPr>
              <p:nvPr/>
            </p:nvSpPr>
            <p:spPr bwMode="auto">
              <a:xfrm>
                <a:off x="2335" y="2982"/>
                <a:ext cx="161" cy="34"/>
              </a:xfrm>
              <a:custGeom>
                <a:avLst/>
                <a:gdLst>
                  <a:gd name="T0" fmla="*/ 0 w 161"/>
                  <a:gd name="T1" fmla="*/ 33 h 34"/>
                  <a:gd name="T2" fmla="*/ 48 w 161"/>
                  <a:gd name="T3" fmla="*/ 14 h 34"/>
                  <a:gd name="T4" fmla="*/ 93 w 161"/>
                  <a:gd name="T5" fmla="*/ 2 h 34"/>
                  <a:gd name="T6" fmla="*/ 160 w 161"/>
                  <a:gd name="T7" fmla="*/ 0 h 34"/>
                  <a:gd name="T8" fmla="*/ 86 w 161"/>
                  <a:gd name="T9" fmla="*/ 11 h 34"/>
                  <a:gd name="T10" fmla="*/ 0 w 161"/>
                  <a:gd name="T11" fmla="*/ 33 h 34"/>
                </a:gdLst>
                <a:ahLst/>
                <a:cxnLst>
                  <a:cxn ang="0">
                    <a:pos x="T0" y="T1"/>
                  </a:cxn>
                  <a:cxn ang="0">
                    <a:pos x="T2" y="T3"/>
                  </a:cxn>
                  <a:cxn ang="0">
                    <a:pos x="T4" y="T5"/>
                  </a:cxn>
                  <a:cxn ang="0">
                    <a:pos x="T6" y="T7"/>
                  </a:cxn>
                  <a:cxn ang="0">
                    <a:pos x="T8" y="T9"/>
                  </a:cxn>
                  <a:cxn ang="0">
                    <a:pos x="T10" y="T11"/>
                  </a:cxn>
                </a:cxnLst>
                <a:rect l="0" t="0" r="r" b="b"/>
                <a:pathLst>
                  <a:path w="161" h="34">
                    <a:moveTo>
                      <a:pt x="0" y="33"/>
                    </a:moveTo>
                    <a:lnTo>
                      <a:pt x="48" y="14"/>
                    </a:lnTo>
                    <a:lnTo>
                      <a:pt x="93" y="2"/>
                    </a:lnTo>
                    <a:lnTo>
                      <a:pt x="160" y="0"/>
                    </a:lnTo>
                    <a:lnTo>
                      <a:pt x="86" y="11"/>
                    </a:lnTo>
                    <a:lnTo>
                      <a:pt x="0" y="33"/>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1" name="Freeform 291"/>
              <p:cNvSpPr>
                <a:spLocks/>
              </p:cNvSpPr>
              <p:nvPr/>
            </p:nvSpPr>
            <p:spPr bwMode="auto">
              <a:xfrm>
                <a:off x="2364" y="3190"/>
                <a:ext cx="89" cy="14"/>
              </a:xfrm>
              <a:custGeom>
                <a:avLst/>
                <a:gdLst>
                  <a:gd name="T0" fmla="*/ 88 w 89"/>
                  <a:gd name="T1" fmla="*/ 0 h 14"/>
                  <a:gd name="T2" fmla="*/ 35 w 89"/>
                  <a:gd name="T3" fmla="*/ 8 h 14"/>
                  <a:gd name="T4" fmla="*/ 0 w 89"/>
                  <a:gd name="T5" fmla="*/ 11 h 14"/>
                  <a:gd name="T6" fmla="*/ 35 w 89"/>
                  <a:gd name="T7" fmla="*/ 13 h 14"/>
                  <a:gd name="T8" fmla="*/ 88 w 89"/>
                  <a:gd name="T9" fmla="*/ 0 h 14"/>
                </a:gdLst>
                <a:ahLst/>
                <a:cxnLst>
                  <a:cxn ang="0">
                    <a:pos x="T0" y="T1"/>
                  </a:cxn>
                  <a:cxn ang="0">
                    <a:pos x="T2" y="T3"/>
                  </a:cxn>
                  <a:cxn ang="0">
                    <a:pos x="T4" y="T5"/>
                  </a:cxn>
                  <a:cxn ang="0">
                    <a:pos x="T6" y="T7"/>
                  </a:cxn>
                  <a:cxn ang="0">
                    <a:pos x="T8" y="T9"/>
                  </a:cxn>
                </a:cxnLst>
                <a:rect l="0" t="0" r="r" b="b"/>
                <a:pathLst>
                  <a:path w="89" h="14">
                    <a:moveTo>
                      <a:pt x="88" y="0"/>
                    </a:moveTo>
                    <a:lnTo>
                      <a:pt x="35" y="8"/>
                    </a:lnTo>
                    <a:lnTo>
                      <a:pt x="0" y="11"/>
                    </a:lnTo>
                    <a:lnTo>
                      <a:pt x="35" y="13"/>
                    </a:lnTo>
                    <a:lnTo>
                      <a:pt x="88"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2" name="Freeform 292"/>
              <p:cNvSpPr>
                <a:spLocks/>
              </p:cNvSpPr>
              <p:nvPr/>
            </p:nvSpPr>
            <p:spPr bwMode="auto">
              <a:xfrm>
                <a:off x="2333" y="3239"/>
                <a:ext cx="114" cy="45"/>
              </a:xfrm>
              <a:custGeom>
                <a:avLst/>
                <a:gdLst>
                  <a:gd name="T0" fmla="*/ 113 w 114"/>
                  <a:gd name="T1" fmla="*/ 0 h 45"/>
                  <a:gd name="T2" fmla="*/ 45 w 114"/>
                  <a:gd name="T3" fmla="*/ 14 h 45"/>
                  <a:gd name="T4" fmla="*/ 10 w 114"/>
                  <a:gd name="T5" fmla="*/ 28 h 45"/>
                  <a:gd name="T6" fmla="*/ 0 w 114"/>
                  <a:gd name="T7" fmla="*/ 44 h 45"/>
                  <a:gd name="T8" fmla="*/ 24 w 114"/>
                  <a:gd name="T9" fmla="*/ 31 h 45"/>
                  <a:gd name="T10" fmla="*/ 57 w 114"/>
                  <a:gd name="T11" fmla="*/ 19 h 45"/>
                  <a:gd name="T12" fmla="*/ 113 w 114"/>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114" h="45">
                    <a:moveTo>
                      <a:pt x="113" y="0"/>
                    </a:moveTo>
                    <a:lnTo>
                      <a:pt x="45" y="14"/>
                    </a:lnTo>
                    <a:lnTo>
                      <a:pt x="10" y="28"/>
                    </a:lnTo>
                    <a:lnTo>
                      <a:pt x="0" y="44"/>
                    </a:lnTo>
                    <a:lnTo>
                      <a:pt x="24" y="31"/>
                    </a:lnTo>
                    <a:lnTo>
                      <a:pt x="57" y="19"/>
                    </a:lnTo>
                    <a:lnTo>
                      <a:pt x="113"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3" name="Freeform 293"/>
              <p:cNvSpPr>
                <a:spLocks/>
              </p:cNvSpPr>
              <p:nvPr/>
            </p:nvSpPr>
            <p:spPr bwMode="auto">
              <a:xfrm>
                <a:off x="2353" y="3000"/>
                <a:ext cx="102" cy="99"/>
              </a:xfrm>
              <a:custGeom>
                <a:avLst/>
                <a:gdLst>
                  <a:gd name="T0" fmla="*/ 101 w 102"/>
                  <a:gd name="T1" fmla="*/ 0 h 99"/>
                  <a:gd name="T2" fmla="*/ 71 w 102"/>
                  <a:gd name="T3" fmla="*/ 37 h 99"/>
                  <a:gd name="T4" fmla="*/ 25 w 102"/>
                  <a:gd name="T5" fmla="*/ 78 h 99"/>
                  <a:gd name="T6" fmla="*/ 0 w 102"/>
                  <a:gd name="T7" fmla="*/ 98 h 99"/>
                  <a:gd name="T8" fmla="*/ 44 w 102"/>
                  <a:gd name="T9" fmla="*/ 76 h 99"/>
                  <a:gd name="T10" fmla="*/ 69 w 102"/>
                  <a:gd name="T11" fmla="*/ 49 h 99"/>
                  <a:gd name="T12" fmla="*/ 101 w 102"/>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02" h="99">
                    <a:moveTo>
                      <a:pt x="101" y="0"/>
                    </a:moveTo>
                    <a:lnTo>
                      <a:pt x="71" y="37"/>
                    </a:lnTo>
                    <a:lnTo>
                      <a:pt x="25" y="78"/>
                    </a:lnTo>
                    <a:lnTo>
                      <a:pt x="0" y="98"/>
                    </a:lnTo>
                    <a:lnTo>
                      <a:pt x="44" y="76"/>
                    </a:lnTo>
                    <a:lnTo>
                      <a:pt x="69" y="49"/>
                    </a:lnTo>
                    <a:lnTo>
                      <a:pt x="101"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4" name="Freeform 294"/>
              <p:cNvSpPr>
                <a:spLocks/>
              </p:cNvSpPr>
              <p:nvPr/>
            </p:nvSpPr>
            <p:spPr bwMode="auto">
              <a:xfrm>
                <a:off x="2207" y="2851"/>
                <a:ext cx="163" cy="13"/>
              </a:xfrm>
              <a:custGeom>
                <a:avLst/>
                <a:gdLst>
                  <a:gd name="T0" fmla="*/ 0 w 163"/>
                  <a:gd name="T1" fmla="*/ 0 h 13"/>
                  <a:gd name="T2" fmla="*/ 56 w 163"/>
                  <a:gd name="T3" fmla="*/ 11 h 13"/>
                  <a:gd name="T4" fmla="*/ 114 w 163"/>
                  <a:gd name="T5" fmla="*/ 12 h 13"/>
                  <a:gd name="T6" fmla="*/ 162 w 163"/>
                  <a:gd name="T7" fmla="*/ 6 h 13"/>
                  <a:gd name="T8" fmla="*/ 113 w 163"/>
                  <a:gd name="T9" fmla="*/ 6 h 13"/>
                  <a:gd name="T10" fmla="*/ 0 w 163"/>
                  <a:gd name="T11" fmla="*/ 0 h 13"/>
                </a:gdLst>
                <a:ahLst/>
                <a:cxnLst>
                  <a:cxn ang="0">
                    <a:pos x="T0" y="T1"/>
                  </a:cxn>
                  <a:cxn ang="0">
                    <a:pos x="T2" y="T3"/>
                  </a:cxn>
                  <a:cxn ang="0">
                    <a:pos x="T4" y="T5"/>
                  </a:cxn>
                  <a:cxn ang="0">
                    <a:pos x="T6" y="T7"/>
                  </a:cxn>
                  <a:cxn ang="0">
                    <a:pos x="T8" y="T9"/>
                  </a:cxn>
                  <a:cxn ang="0">
                    <a:pos x="T10" y="T11"/>
                  </a:cxn>
                </a:cxnLst>
                <a:rect l="0" t="0" r="r" b="b"/>
                <a:pathLst>
                  <a:path w="163" h="13">
                    <a:moveTo>
                      <a:pt x="0" y="0"/>
                    </a:moveTo>
                    <a:lnTo>
                      <a:pt x="56" y="11"/>
                    </a:lnTo>
                    <a:lnTo>
                      <a:pt x="114" y="12"/>
                    </a:lnTo>
                    <a:lnTo>
                      <a:pt x="162" y="6"/>
                    </a:lnTo>
                    <a:lnTo>
                      <a:pt x="113" y="6"/>
                    </a:lnTo>
                    <a:lnTo>
                      <a:pt x="0"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5" name="Freeform 295"/>
              <p:cNvSpPr>
                <a:spLocks/>
              </p:cNvSpPr>
              <p:nvPr/>
            </p:nvSpPr>
            <p:spPr bwMode="auto">
              <a:xfrm>
                <a:off x="2215" y="2834"/>
                <a:ext cx="206" cy="178"/>
              </a:xfrm>
              <a:custGeom>
                <a:avLst/>
                <a:gdLst>
                  <a:gd name="T0" fmla="*/ 197 w 206"/>
                  <a:gd name="T1" fmla="*/ 0 h 178"/>
                  <a:gd name="T2" fmla="*/ 197 w 206"/>
                  <a:gd name="T3" fmla="*/ 45 h 178"/>
                  <a:gd name="T4" fmla="*/ 178 w 206"/>
                  <a:gd name="T5" fmla="*/ 92 h 178"/>
                  <a:gd name="T6" fmla="*/ 147 w 206"/>
                  <a:gd name="T7" fmla="*/ 134 h 178"/>
                  <a:gd name="T8" fmla="*/ 118 w 206"/>
                  <a:gd name="T9" fmla="*/ 143 h 178"/>
                  <a:gd name="T10" fmla="*/ 73 w 206"/>
                  <a:gd name="T11" fmla="*/ 156 h 178"/>
                  <a:gd name="T12" fmla="*/ 0 w 206"/>
                  <a:gd name="T13" fmla="*/ 177 h 178"/>
                  <a:gd name="T14" fmla="*/ 74 w 206"/>
                  <a:gd name="T15" fmla="*/ 163 h 178"/>
                  <a:gd name="T16" fmla="*/ 115 w 206"/>
                  <a:gd name="T17" fmla="*/ 149 h 178"/>
                  <a:gd name="T18" fmla="*/ 167 w 206"/>
                  <a:gd name="T19" fmla="*/ 130 h 178"/>
                  <a:gd name="T20" fmla="*/ 182 w 206"/>
                  <a:gd name="T21" fmla="*/ 97 h 178"/>
                  <a:gd name="T22" fmla="*/ 199 w 206"/>
                  <a:gd name="T23" fmla="*/ 64 h 178"/>
                  <a:gd name="T24" fmla="*/ 205 w 206"/>
                  <a:gd name="T25" fmla="*/ 45 h 178"/>
                  <a:gd name="T26" fmla="*/ 197 w 206"/>
                  <a:gd name="T2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78">
                    <a:moveTo>
                      <a:pt x="197" y="0"/>
                    </a:moveTo>
                    <a:lnTo>
                      <a:pt x="197" y="45"/>
                    </a:lnTo>
                    <a:lnTo>
                      <a:pt x="178" y="92"/>
                    </a:lnTo>
                    <a:lnTo>
                      <a:pt x="147" y="134"/>
                    </a:lnTo>
                    <a:lnTo>
                      <a:pt x="118" y="143"/>
                    </a:lnTo>
                    <a:lnTo>
                      <a:pt x="73" y="156"/>
                    </a:lnTo>
                    <a:lnTo>
                      <a:pt x="0" y="177"/>
                    </a:lnTo>
                    <a:lnTo>
                      <a:pt x="74" y="163"/>
                    </a:lnTo>
                    <a:lnTo>
                      <a:pt x="115" y="149"/>
                    </a:lnTo>
                    <a:lnTo>
                      <a:pt x="167" y="130"/>
                    </a:lnTo>
                    <a:lnTo>
                      <a:pt x="182" y="97"/>
                    </a:lnTo>
                    <a:lnTo>
                      <a:pt x="199" y="64"/>
                    </a:lnTo>
                    <a:lnTo>
                      <a:pt x="205" y="45"/>
                    </a:lnTo>
                    <a:lnTo>
                      <a:pt x="197"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6" name="Freeform 296"/>
              <p:cNvSpPr>
                <a:spLocks/>
              </p:cNvSpPr>
              <p:nvPr/>
            </p:nvSpPr>
            <p:spPr bwMode="auto">
              <a:xfrm>
                <a:off x="2196" y="2887"/>
                <a:ext cx="119" cy="81"/>
              </a:xfrm>
              <a:custGeom>
                <a:avLst/>
                <a:gdLst>
                  <a:gd name="T0" fmla="*/ 19 w 119"/>
                  <a:gd name="T1" fmla="*/ 0 h 81"/>
                  <a:gd name="T2" fmla="*/ 11 w 119"/>
                  <a:gd name="T3" fmla="*/ 44 h 81"/>
                  <a:gd name="T4" fmla="*/ 28 w 119"/>
                  <a:gd name="T5" fmla="*/ 72 h 81"/>
                  <a:gd name="T6" fmla="*/ 118 w 119"/>
                  <a:gd name="T7" fmla="*/ 77 h 81"/>
                  <a:gd name="T8" fmla="*/ 67 w 119"/>
                  <a:gd name="T9" fmla="*/ 80 h 81"/>
                  <a:gd name="T10" fmla="*/ 6 w 119"/>
                  <a:gd name="T11" fmla="*/ 79 h 81"/>
                  <a:gd name="T12" fmla="*/ 0 w 119"/>
                  <a:gd name="T13" fmla="*/ 51 h 81"/>
                  <a:gd name="T14" fmla="*/ 19 w 119"/>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1">
                    <a:moveTo>
                      <a:pt x="19" y="0"/>
                    </a:moveTo>
                    <a:lnTo>
                      <a:pt x="11" y="44"/>
                    </a:lnTo>
                    <a:lnTo>
                      <a:pt x="28" y="72"/>
                    </a:lnTo>
                    <a:lnTo>
                      <a:pt x="118" y="77"/>
                    </a:lnTo>
                    <a:lnTo>
                      <a:pt x="67" y="80"/>
                    </a:lnTo>
                    <a:lnTo>
                      <a:pt x="6" y="79"/>
                    </a:lnTo>
                    <a:lnTo>
                      <a:pt x="0" y="51"/>
                    </a:lnTo>
                    <a:lnTo>
                      <a:pt x="19"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7" name="Freeform 297"/>
              <p:cNvSpPr>
                <a:spLocks/>
              </p:cNvSpPr>
              <p:nvPr/>
            </p:nvSpPr>
            <p:spPr bwMode="auto">
              <a:xfrm>
                <a:off x="2450" y="2817"/>
                <a:ext cx="58" cy="27"/>
              </a:xfrm>
              <a:custGeom>
                <a:avLst/>
                <a:gdLst>
                  <a:gd name="T0" fmla="*/ 0 w 58"/>
                  <a:gd name="T1" fmla="*/ 26 h 27"/>
                  <a:gd name="T2" fmla="*/ 38 w 58"/>
                  <a:gd name="T3" fmla="*/ 20 h 27"/>
                  <a:gd name="T4" fmla="*/ 57 w 58"/>
                  <a:gd name="T5" fmla="*/ 0 h 27"/>
                  <a:gd name="T6" fmla="*/ 38 w 58"/>
                  <a:gd name="T7" fmla="*/ 7 h 27"/>
                  <a:gd name="T8" fmla="*/ 0 w 58"/>
                  <a:gd name="T9" fmla="*/ 26 h 27"/>
                </a:gdLst>
                <a:ahLst/>
                <a:cxnLst>
                  <a:cxn ang="0">
                    <a:pos x="T0" y="T1"/>
                  </a:cxn>
                  <a:cxn ang="0">
                    <a:pos x="T2" y="T3"/>
                  </a:cxn>
                  <a:cxn ang="0">
                    <a:pos x="T4" y="T5"/>
                  </a:cxn>
                  <a:cxn ang="0">
                    <a:pos x="T6" y="T7"/>
                  </a:cxn>
                  <a:cxn ang="0">
                    <a:pos x="T8" y="T9"/>
                  </a:cxn>
                </a:cxnLst>
                <a:rect l="0" t="0" r="r" b="b"/>
                <a:pathLst>
                  <a:path w="58" h="27">
                    <a:moveTo>
                      <a:pt x="0" y="26"/>
                    </a:moveTo>
                    <a:lnTo>
                      <a:pt x="38" y="20"/>
                    </a:lnTo>
                    <a:lnTo>
                      <a:pt x="57" y="0"/>
                    </a:lnTo>
                    <a:lnTo>
                      <a:pt x="38" y="7"/>
                    </a:lnTo>
                    <a:lnTo>
                      <a:pt x="0" y="26"/>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8" name="Freeform 298"/>
              <p:cNvSpPr>
                <a:spLocks/>
              </p:cNvSpPr>
              <p:nvPr/>
            </p:nvSpPr>
            <p:spPr bwMode="auto">
              <a:xfrm>
                <a:off x="2435" y="2842"/>
                <a:ext cx="77" cy="117"/>
              </a:xfrm>
              <a:custGeom>
                <a:avLst/>
                <a:gdLst>
                  <a:gd name="T0" fmla="*/ 74 w 77"/>
                  <a:gd name="T1" fmla="*/ 0 h 117"/>
                  <a:gd name="T2" fmla="*/ 76 w 77"/>
                  <a:gd name="T3" fmla="*/ 45 h 117"/>
                  <a:gd name="T4" fmla="*/ 60 w 77"/>
                  <a:gd name="T5" fmla="*/ 81 h 117"/>
                  <a:gd name="T6" fmla="*/ 33 w 77"/>
                  <a:gd name="T7" fmla="*/ 109 h 117"/>
                  <a:gd name="T8" fmla="*/ 0 w 77"/>
                  <a:gd name="T9" fmla="*/ 116 h 117"/>
                  <a:gd name="T10" fmla="*/ 43 w 77"/>
                  <a:gd name="T11" fmla="*/ 91 h 117"/>
                  <a:gd name="T12" fmla="*/ 66 w 77"/>
                  <a:gd name="T13" fmla="*/ 54 h 117"/>
                  <a:gd name="T14" fmla="*/ 74 w 77"/>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17">
                    <a:moveTo>
                      <a:pt x="74" y="0"/>
                    </a:moveTo>
                    <a:lnTo>
                      <a:pt x="76" y="45"/>
                    </a:lnTo>
                    <a:lnTo>
                      <a:pt x="60" y="81"/>
                    </a:lnTo>
                    <a:lnTo>
                      <a:pt x="33" y="109"/>
                    </a:lnTo>
                    <a:lnTo>
                      <a:pt x="0" y="116"/>
                    </a:lnTo>
                    <a:lnTo>
                      <a:pt x="43" y="91"/>
                    </a:lnTo>
                    <a:lnTo>
                      <a:pt x="66" y="54"/>
                    </a:lnTo>
                    <a:lnTo>
                      <a:pt x="74"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39" name="Freeform 299"/>
              <p:cNvSpPr>
                <a:spLocks/>
              </p:cNvSpPr>
              <p:nvPr/>
            </p:nvSpPr>
            <p:spPr bwMode="auto">
              <a:xfrm>
                <a:off x="2277" y="2818"/>
                <a:ext cx="94" cy="13"/>
              </a:xfrm>
              <a:custGeom>
                <a:avLst/>
                <a:gdLst>
                  <a:gd name="T0" fmla="*/ 93 w 94"/>
                  <a:gd name="T1" fmla="*/ 0 h 13"/>
                  <a:gd name="T2" fmla="*/ 49 w 94"/>
                  <a:gd name="T3" fmla="*/ 8 h 13"/>
                  <a:gd name="T4" fmla="*/ 0 w 94"/>
                  <a:gd name="T5" fmla="*/ 12 h 13"/>
                  <a:gd name="T6" fmla="*/ 47 w 94"/>
                  <a:gd name="T7" fmla="*/ 4 h 13"/>
                  <a:gd name="T8" fmla="*/ 93 w 94"/>
                  <a:gd name="T9" fmla="*/ 0 h 13"/>
                </a:gdLst>
                <a:ahLst/>
                <a:cxnLst>
                  <a:cxn ang="0">
                    <a:pos x="T0" y="T1"/>
                  </a:cxn>
                  <a:cxn ang="0">
                    <a:pos x="T2" y="T3"/>
                  </a:cxn>
                  <a:cxn ang="0">
                    <a:pos x="T4" y="T5"/>
                  </a:cxn>
                  <a:cxn ang="0">
                    <a:pos x="T6" y="T7"/>
                  </a:cxn>
                  <a:cxn ang="0">
                    <a:pos x="T8" y="T9"/>
                  </a:cxn>
                </a:cxnLst>
                <a:rect l="0" t="0" r="r" b="b"/>
                <a:pathLst>
                  <a:path w="94" h="13">
                    <a:moveTo>
                      <a:pt x="93" y="0"/>
                    </a:moveTo>
                    <a:lnTo>
                      <a:pt x="49" y="8"/>
                    </a:lnTo>
                    <a:lnTo>
                      <a:pt x="0" y="12"/>
                    </a:lnTo>
                    <a:lnTo>
                      <a:pt x="47" y="4"/>
                    </a:lnTo>
                    <a:lnTo>
                      <a:pt x="93"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0" name="Freeform 300"/>
              <p:cNvSpPr>
                <a:spLocks/>
              </p:cNvSpPr>
              <p:nvPr/>
            </p:nvSpPr>
            <p:spPr bwMode="auto">
              <a:xfrm>
                <a:off x="2150" y="3030"/>
                <a:ext cx="147" cy="44"/>
              </a:xfrm>
              <a:custGeom>
                <a:avLst/>
                <a:gdLst>
                  <a:gd name="T0" fmla="*/ 146 w 147"/>
                  <a:gd name="T1" fmla="*/ 0 h 44"/>
                  <a:gd name="T2" fmla="*/ 108 w 147"/>
                  <a:gd name="T3" fmla="*/ 19 h 44"/>
                  <a:gd name="T4" fmla="*/ 51 w 147"/>
                  <a:gd name="T5" fmla="*/ 34 h 44"/>
                  <a:gd name="T6" fmla="*/ 0 w 147"/>
                  <a:gd name="T7" fmla="*/ 39 h 44"/>
                  <a:gd name="T8" fmla="*/ 47 w 147"/>
                  <a:gd name="T9" fmla="*/ 43 h 44"/>
                  <a:gd name="T10" fmla="*/ 103 w 147"/>
                  <a:gd name="T11" fmla="*/ 34 h 44"/>
                  <a:gd name="T12" fmla="*/ 146 w 147"/>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147" h="44">
                    <a:moveTo>
                      <a:pt x="146" y="0"/>
                    </a:moveTo>
                    <a:lnTo>
                      <a:pt x="108" y="19"/>
                    </a:lnTo>
                    <a:lnTo>
                      <a:pt x="51" y="34"/>
                    </a:lnTo>
                    <a:lnTo>
                      <a:pt x="0" y="39"/>
                    </a:lnTo>
                    <a:lnTo>
                      <a:pt x="47" y="43"/>
                    </a:lnTo>
                    <a:lnTo>
                      <a:pt x="103" y="34"/>
                    </a:lnTo>
                    <a:lnTo>
                      <a:pt x="146"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1" name="Freeform 301"/>
              <p:cNvSpPr>
                <a:spLocks/>
              </p:cNvSpPr>
              <p:nvPr/>
            </p:nvSpPr>
            <p:spPr bwMode="auto">
              <a:xfrm>
                <a:off x="2098" y="2813"/>
                <a:ext cx="56" cy="476"/>
              </a:xfrm>
              <a:custGeom>
                <a:avLst/>
                <a:gdLst>
                  <a:gd name="T0" fmla="*/ 49 w 56"/>
                  <a:gd name="T1" fmla="*/ 0 h 476"/>
                  <a:gd name="T2" fmla="*/ 55 w 56"/>
                  <a:gd name="T3" fmla="*/ 21 h 476"/>
                  <a:gd name="T4" fmla="*/ 55 w 56"/>
                  <a:gd name="T5" fmla="*/ 52 h 476"/>
                  <a:gd name="T6" fmla="*/ 38 w 56"/>
                  <a:gd name="T7" fmla="*/ 78 h 476"/>
                  <a:gd name="T8" fmla="*/ 44 w 56"/>
                  <a:gd name="T9" fmla="*/ 109 h 476"/>
                  <a:gd name="T10" fmla="*/ 24 w 56"/>
                  <a:gd name="T11" fmla="*/ 177 h 476"/>
                  <a:gd name="T12" fmla="*/ 12 w 56"/>
                  <a:gd name="T13" fmla="*/ 236 h 476"/>
                  <a:gd name="T14" fmla="*/ 12 w 56"/>
                  <a:gd name="T15" fmla="*/ 299 h 476"/>
                  <a:gd name="T16" fmla="*/ 12 w 56"/>
                  <a:gd name="T17" fmla="*/ 351 h 476"/>
                  <a:gd name="T18" fmla="*/ 10 w 56"/>
                  <a:gd name="T19" fmla="*/ 370 h 476"/>
                  <a:gd name="T20" fmla="*/ 8 w 56"/>
                  <a:gd name="T21" fmla="*/ 398 h 476"/>
                  <a:gd name="T22" fmla="*/ 6 w 56"/>
                  <a:gd name="T23" fmla="*/ 428 h 476"/>
                  <a:gd name="T24" fmla="*/ 16 w 56"/>
                  <a:gd name="T25" fmla="*/ 452 h 476"/>
                  <a:gd name="T26" fmla="*/ 12 w 56"/>
                  <a:gd name="T27" fmla="*/ 475 h 476"/>
                  <a:gd name="T28" fmla="*/ 0 w 56"/>
                  <a:gd name="T29" fmla="*/ 449 h 476"/>
                  <a:gd name="T30" fmla="*/ 2 w 56"/>
                  <a:gd name="T31" fmla="*/ 417 h 476"/>
                  <a:gd name="T32" fmla="*/ 8 w 56"/>
                  <a:gd name="T33" fmla="*/ 370 h 476"/>
                  <a:gd name="T34" fmla="*/ 8 w 56"/>
                  <a:gd name="T35" fmla="*/ 321 h 476"/>
                  <a:gd name="T36" fmla="*/ 6 w 56"/>
                  <a:gd name="T37" fmla="*/ 267 h 476"/>
                  <a:gd name="T38" fmla="*/ 8 w 56"/>
                  <a:gd name="T39" fmla="*/ 213 h 476"/>
                  <a:gd name="T40" fmla="*/ 22 w 56"/>
                  <a:gd name="T41" fmla="*/ 156 h 476"/>
                  <a:gd name="T42" fmla="*/ 34 w 56"/>
                  <a:gd name="T43" fmla="*/ 115 h 476"/>
                  <a:gd name="T44" fmla="*/ 32 w 56"/>
                  <a:gd name="T45" fmla="*/ 78 h 476"/>
                  <a:gd name="T46" fmla="*/ 49 w 56"/>
                  <a:gd name="T47" fmla="*/ 50 h 476"/>
                  <a:gd name="T48" fmla="*/ 49 w 56"/>
                  <a:gd name="T49"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476">
                    <a:moveTo>
                      <a:pt x="49" y="0"/>
                    </a:moveTo>
                    <a:lnTo>
                      <a:pt x="55" y="21"/>
                    </a:lnTo>
                    <a:lnTo>
                      <a:pt x="55" y="52"/>
                    </a:lnTo>
                    <a:lnTo>
                      <a:pt x="38" y="78"/>
                    </a:lnTo>
                    <a:lnTo>
                      <a:pt x="44" y="109"/>
                    </a:lnTo>
                    <a:lnTo>
                      <a:pt x="24" y="177"/>
                    </a:lnTo>
                    <a:lnTo>
                      <a:pt x="12" y="236"/>
                    </a:lnTo>
                    <a:lnTo>
                      <a:pt x="12" y="299"/>
                    </a:lnTo>
                    <a:lnTo>
                      <a:pt x="12" y="351"/>
                    </a:lnTo>
                    <a:lnTo>
                      <a:pt x="10" y="370"/>
                    </a:lnTo>
                    <a:lnTo>
                      <a:pt x="8" y="398"/>
                    </a:lnTo>
                    <a:lnTo>
                      <a:pt x="6" y="428"/>
                    </a:lnTo>
                    <a:lnTo>
                      <a:pt x="16" y="452"/>
                    </a:lnTo>
                    <a:lnTo>
                      <a:pt x="12" y="475"/>
                    </a:lnTo>
                    <a:lnTo>
                      <a:pt x="0" y="449"/>
                    </a:lnTo>
                    <a:lnTo>
                      <a:pt x="2" y="417"/>
                    </a:lnTo>
                    <a:lnTo>
                      <a:pt x="8" y="370"/>
                    </a:lnTo>
                    <a:lnTo>
                      <a:pt x="8" y="321"/>
                    </a:lnTo>
                    <a:lnTo>
                      <a:pt x="6" y="267"/>
                    </a:lnTo>
                    <a:lnTo>
                      <a:pt x="8" y="213"/>
                    </a:lnTo>
                    <a:lnTo>
                      <a:pt x="22" y="156"/>
                    </a:lnTo>
                    <a:lnTo>
                      <a:pt x="34" y="115"/>
                    </a:lnTo>
                    <a:lnTo>
                      <a:pt x="32" y="78"/>
                    </a:lnTo>
                    <a:lnTo>
                      <a:pt x="49" y="50"/>
                    </a:lnTo>
                    <a:lnTo>
                      <a:pt x="49"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2" name="Freeform 302"/>
              <p:cNvSpPr>
                <a:spLocks/>
              </p:cNvSpPr>
              <p:nvPr/>
            </p:nvSpPr>
            <p:spPr bwMode="auto">
              <a:xfrm>
                <a:off x="2335" y="3484"/>
                <a:ext cx="90" cy="34"/>
              </a:xfrm>
              <a:custGeom>
                <a:avLst/>
                <a:gdLst>
                  <a:gd name="T0" fmla="*/ 89 w 90"/>
                  <a:gd name="T1" fmla="*/ 0 h 34"/>
                  <a:gd name="T2" fmla="*/ 64 w 90"/>
                  <a:gd name="T3" fmla="*/ 15 h 34"/>
                  <a:gd name="T4" fmla="*/ 23 w 90"/>
                  <a:gd name="T5" fmla="*/ 29 h 34"/>
                  <a:gd name="T6" fmla="*/ 0 w 90"/>
                  <a:gd name="T7" fmla="*/ 33 h 34"/>
                  <a:gd name="T8" fmla="*/ 53 w 90"/>
                  <a:gd name="T9" fmla="*/ 30 h 34"/>
                  <a:gd name="T10" fmla="*/ 61 w 90"/>
                  <a:gd name="T11" fmla="*/ 24 h 34"/>
                  <a:gd name="T12" fmla="*/ 89 w 90"/>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90" h="34">
                    <a:moveTo>
                      <a:pt x="89" y="0"/>
                    </a:moveTo>
                    <a:lnTo>
                      <a:pt x="64" y="15"/>
                    </a:lnTo>
                    <a:lnTo>
                      <a:pt x="23" y="29"/>
                    </a:lnTo>
                    <a:lnTo>
                      <a:pt x="0" y="33"/>
                    </a:lnTo>
                    <a:lnTo>
                      <a:pt x="53" y="30"/>
                    </a:lnTo>
                    <a:lnTo>
                      <a:pt x="61" y="24"/>
                    </a:lnTo>
                    <a:lnTo>
                      <a:pt x="89"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3" name="Freeform 303"/>
              <p:cNvSpPr>
                <a:spLocks/>
              </p:cNvSpPr>
              <p:nvPr/>
            </p:nvSpPr>
            <p:spPr bwMode="auto">
              <a:xfrm>
                <a:off x="2317" y="3376"/>
                <a:ext cx="136" cy="131"/>
              </a:xfrm>
              <a:custGeom>
                <a:avLst/>
                <a:gdLst>
                  <a:gd name="T0" fmla="*/ 135 w 136"/>
                  <a:gd name="T1" fmla="*/ 0 h 131"/>
                  <a:gd name="T2" fmla="*/ 111 w 136"/>
                  <a:gd name="T3" fmla="*/ 36 h 131"/>
                  <a:gd name="T4" fmla="*/ 85 w 136"/>
                  <a:gd name="T5" fmla="*/ 64 h 131"/>
                  <a:gd name="T6" fmla="*/ 54 w 136"/>
                  <a:gd name="T7" fmla="*/ 88 h 131"/>
                  <a:gd name="T8" fmla="*/ 22 w 136"/>
                  <a:gd name="T9" fmla="*/ 103 h 131"/>
                  <a:gd name="T10" fmla="*/ 9 w 136"/>
                  <a:gd name="T11" fmla="*/ 109 h 131"/>
                  <a:gd name="T12" fmla="*/ 0 w 136"/>
                  <a:gd name="T13" fmla="*/ 130 h 131"/>
                  <a:gd name="T14" fmla="*/ 37 w 136"/>
                  <a:gd name="T15" fmla="*/ 114 h 131"/>
                  <a:gd name="T16" fmla="*/ 75 w 136"/>
                  <a:gd name="T17" fmla="*/ 87 h 131"/>
                  <a:gd name="T18" fmla="*/ 107 w 136"/>
                  <a:gd name="T19" fmla="*/ 52 h 131"/>
                  <a:gd name="T20" fmla="*/ 135 w 136"/>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31">
                    <a:moveTo>
                      <a:pt x="135" y="0"/>
                    </a:moveTo>
                    <a:lnTo>
                      <a:pt x="111" y="36"/>
                    </a:lnTo>
                    <a:lnTo>
                      <a:pt x="85" y="64"/>
                    </a:lnTo>
                    <a:lnTo>
                      <a:pt x="54" y="88"/>
                    </a:lnTo>
                    <a:lnTo>
                      <a:pt x="22" y="103"/>
                    </a:lnTo>
                    <a:lnTo>
                      <a:pt x="9" y="109"/>
                    </a:lnTo>
                    <a:lnTo>
                      <a:pt x="0" y="130"/>
                    </a:lnTo>
                    <a:lnTo>
                      <a:pt x="37" y="114"/>
                    </a:lnTo>
                    <a:lnTo>
                      <a:pt x="75" y="87"/>
                    </a:lnTo>
                    <a:lnTo>
                      <a:pt x="107" y="52"/>
                    </a:lnTo>
                    <a:lnTo>
                      <a:pt x="135"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4" name="Freeform 304"/>
              <p:cNvSpPr>
                <a:spLocks/>
              </p:cNvSpPr>
              <p:nvPr/>
            </p:nvSpPr>
            <p:spPr bwMode="auto">
              <a:xfrm>
                <a:off x="2326" y="3297"/>
                <a:ext cx="55" cy="82"/>
              </a:xfrm>
              <a:custGeom>
                <a:avLst/>
                <a:gdLst>
                  <a:gd name="T0" fmla="*/ 54 w 55"/>
                  <a:gd name="T1" fmla="*/ 0 h 82"/>
                  <a:gd name="T2" fmla="*/ 18 w 55"/>
                  <a:gd name="T3" fmla="*/ 27 h 82"/>
                  <a:gd name="T4" fmla="*/ 6 w 55"/>
                  <a:gd name="T5" fmla="*/ 53 h 82"/>
                  <a:gd name="T6" fmla="*/ 0 w 55"/>
                  <a:gd name="T7" fmla="*/ 81 h 82"/>
                  <a:gd name="T8" fmla="*/ 23 w 55"/>
                  <a:gd name="T9" fmla="*/ 39 h 82"/>
                  <a:gd name="T10" fmla="*/ 54 w 55"/>
                  <a:gd name="T11" fmla="*/ 0 h 82"/>
                </a:gdLst>
                <a:ahLst/>
                <a:cxnLst>
                  <a:cxn ang="0">
                    <a:pos x="T0" y="T1"/>
                  </a:cxn>
                  <a:cxn ang="0">
                    <a:pos x="T2" y="T3"/>
                  </a:cxn>
                  <a:cxn ang="0">
                    <a:pos x="T4" y="T5"/>
                  </a:cxn>
                  <a:cxn ang="0">
                    <a:pos x="T6" y="T7"/>
                  </a:cxn>
                  <a:cxn ang="0">
                    <a:pos x="T8" y="T9"/>
                  </a:cxn>
                  <a:cxn ang="0">
                    <a:pos x="T10" y="T11"/>
                  </a:cxn>
                </a:cxnLst>
                <a:rect l="0" t="0" r="r" b="b"/>
                <a:pathLst>
                  <a:path w="55" h="82">
                    <a:moveTo>
                      <a:pt x="54" y="0"/>
                    </a:moveTo>
                    <a:lnTo>
                      <a:pt x="18" y="27"/>
                    </a:lnTo>
                    <a:lnTo>
                      <a:pt x="6" y="53"/>
                    </a:lnTo>
                    <a:lnTo>
                      <a:pt x="0" y="81"/>
                    </a:lnTo>
                    <a:lnTo>
                      <a:pt x="23" y="39"/>
                    </a:lnTo>
                    <a:lnTo>
                      <a:pt x="54"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5" name="Freeform 305"/>
              <p:cNvSpPr>
                <a:spLocks/>
              </p:cNvSpPr>
              <p:nvPr/>
            </p:nvSpPr>
            <p:spPr bwMode="auto">
              <a:xfrm>
                <a:off x="2158" y="3421"/>
                <a:ext cx="88" cy="50"/>
              </a:xfrm>
              <a:custGeom>
                <a:avLst/>
                <a:gdLst>
                  <a:gd name="T0" fmla="*/ 0 w 88"/>
                  <a:gd name="T1" fmla="*/ 0 h 50"/>
                  <a:gd name="T2" fmla="*/ 19 w 88"/>
                  <a:gd name="T3" fmla="*/ 26 h 50"/>
                  <a:gd name="T4" fmla="*/ 42 w 88"/>
                  <a:gd name="T5" fmla="*/ 37 h 50"/>
                  <a:gd name="T6" fmla="*/ 79 w 88"/>
                  <a:gd name="T7" fmla="*/ 41 h 50"/>
                  <a:gd name="T8" fmla="*/ 87 w 88"/>
                  <a:gd name="T9" fmla="*/ 41 h 50"/>
                  <a:gd name="T10" fmla="*/ 68 w 88"/>
                  <a:gd name="T11" fmla="*/ 49 h 50"/>
                  <a:gd name="T12" fmla="*/ 34 w 88"/>
                  <a:gd name="T13" fmla="*/ 46 h 50"/>
                  <a:gd name="T14" fmla="*/ 17 w 88"/>
                  <a:gd name="T15" fmla="*/ 42 h 50"/>
                  <a:gd name="T16" fmla="*/ 0 w 88"/>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50">
                    <a:moveTo>
                      <a:pt x="0" y="0"/>
                    </a:moveTo>
                    <a:lnTo>
                      <a:pt x="19" y="26"/>
                    </a:lnTo>
                    <a:lnTo>
                      <a:pt x="42" y="37"/>
                    </a:lnTo>
                    <a:lnTo>
                      <a:pt x="79" y="41"/>
                    </a:lnTo>
                    <a:lnTo>
                      <a:pt x="87" y="41"/>
                    </a:lnTo>
                    <a:lnTo>
                      <a:pt x="68" y="49"/>
                    </a:lnTo>
                    <a:lnTo>
                      <a:pt x="34" y="46"/>
                    </a:lnTo>
                    <a:lnTo>
                      <a:pt x="17" y="42"/>
                    </a:lnTo>
                    <a:lnTo>
                      <a:pt x="0"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6" name="Freeform 306"/>
              <p:cNvSpPr>
                <a:spLocks/>
              </p:cNvSpPr>
              <p:nvPr/>
            </p:nvSpPr>
            <p:spPr bwMode="auto">
              <a:xfrm>
                <a:off x="2144" y="3464"/>
                <a:ext cx="106" cy="37"/>
              </a:xfrm>
              <a:custGeom>
                <a:avLst/>
                <a:gdLst>
                  <a:gd name="T0" fmla="*/ 0 w 106"/>
                  <a:gd name="T1" fmla="*/ 0 h 37"/>
                  <a:gd name="T2" fmla="*/ 27 w 106"/>
                  <a:gd name="T3" fmla="*/ 23 h 37"/>
                  <a:gd name="T4" fmla="*/ 50 w 106"/>
                  <a:gd name="T5" fmla="*/ 28 h 37"/>
                  <a:gd name="T6" fmla="*/ 99 w 106"/>
                  <a:gd name="T7" fmla="*/ 30 h 37"/>
                  <a:gd name="T8" fmla="*/ 105 w 106"/>
                  <a:gd name="T9" fmla="*/ 28 h 37"/>
                  <a:gd name="T10" fmla="*/ 86 w 106"/>
                  <a:gd name="T11" fmla="*/ 34 h 37"/>
                  <a:gd name="T12" fmla="*/ 38 w 106"/>
                  <a:gd name="T13" fmla="*/ 36 h 37"/>
                  <a:gd name="T14" fmla="*/ 13 w 106"/>
                  <a:gd name="T15" fmla="*/ 28 h 37"/>
                  <a:gd name="T16" fmla="*/ 0 w 106"/>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37">
                    <a:moveTo>
                      <a:pt x="0" y="0"/>
                    </a:moveTo>
                    <a:lnTo>
                      <a:pt x="27" y="23"/>
                    </a:lnTo>
                    <a:lnTo>
                      <a:pt x="50" y="28"/>
                    </a:lnTo>
                    <a:lnTo>
                      <a:pt x="99" y="30"/>
                    </a:lnTo>
                    <a:lnTo>
                      <a:pt x="105" y="28"/>
                    </a:lnTo>
                    <a:lnTo>
                      <a:pt x="86" y="34"/>
                    </a:lnTo>
                    <a:lnTo>
                      <a:pt x="38" y="36"/>
                    </a:lnTo>
                    <a:lnTo>
                      <a:pt x="13" y="28"/>
                    </a:lnTo>
                    <a:lnTo>
                      <a:pt x="0"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7" name="Freeform 307"/>
              <p:cNvSpPr>
                <a:spLocks/>
              </p:cNvSpPr>
              <p:nvPr/>
            </p:nvSpPr>
            <p:spPr bwMode="auto">
              <a:xfrm>
                <a:off x="2145" y="3526"/>
                <a:ext cx="108" cy="39"/>
              </a:xfrm>
              <a:custGeom>
                <a:avLst/>
                <a:gdLst>
                  <a:gd name="T0" fmla="*/ 0 w 108"/>
                  <a:gd name="T1" fmla="*/ 0 h 39"/>
                  <a:gd name="T2" fmla="*/ 47 w 108"/>
                  <a:gd name="T3" fmla="*/ 22 h 39"/>
                  <a:gd name="T4" fmla="*/ 79 w 108"/>
                  <a:gd name="T5" fmla="*/ 25 h 39"/>
                  <a:gd name="T6" fmla="*/ 107 w 108"/>
                  <a:gd name="T7" fmla="*/ 17 h 39"/>
                  <a:gd name="T8" fmla="*/ 83 w 108"/>
                  <a:gd name="T9" fmla="*/ 35 h 39"/>
                  <a:gd name="T10" fmla="*/ 55 w 108"/>
                  <a:gd name="T11" fmla="*/ 38 h 39"/>
                  <a:gd name="T12" fmla="*/ 30 w 108"/>
                  <a:gd name="T13" fmla="*/ 30 h 39"/>
                  <a:gd name="T14" fmla="*/ 0 w 108"/>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9">
                    <a:moveTo>
                      <a:pt x="0" y="0"/>
                    </a:moveTo>
                    <a:lnTo>
                      <a:pt x="47" y="22"/>
                    </a:lnTo>
                    <a:lnTo>
                      <a:pt x="79" y="25"/>
                    </a:lnTo>
                    <a:lnTo>
                      <a:pt x="107" y="17"/>
                    </a:lnTo>
                    <a:lnTo>
                      <a:pt x="83" y="35"/>
                    </a:lnTo>
                    <a:lnTo>
                      <a:pt x="55" y="38"/>
                    </a:lnTo>
                    <a:lnTo>
                      <a:pt x="30" y="30"/>
                    </a:lnTo>
                    <a:lnTo>
                      <a:pt x="0"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8" name="Freeform 308"/>
              <p:cNvSpPr>
                <a:spLocks/>
              </p:cNvSpPr>
              <p:nvPr/>
            </p:nvSpPr>
            <p:spPr bwMode="auto">
              <a:xfrm>
                <a:off x="2122" y="3330"/>
                <a:ext cx="32" cy="123"/>
              </a:xfrm>
              <a:custGeom>
                <a:avLst/>
                <a:gdLst>
                  <a:gd name="T0" fmla="*/ 6 w 32"/>
                  <a:gd name="T1" fmla="*/ 0 h 123"/>
                  <a:gd name="T2" fmla="*/ 8 w 32"/>
                  <a:gd name="T3" fmla="*/ 44 h 123"/>
                  <a:gd name="T4" fmla="*/ 14 w 32"/>
                  <a:gd name="T5" fmla="*/ 69 h 123"/>
                  <a:gd name="T6" fmla="*/ 31 w 32"/>
                  <a:gd name="T7" fmla="*/ 122 h 123"/>
                  <a:gd name="T8" fmla="*/ 15 w 32"/>
                  <a:gd name="T9" fmla="*/ 107 h 123"/>
                  <a:gd name="T10" fmla="*/ 8 w 32"/>
                  <a:gd name="T11" fmla="*/ 62 h 123"/>
                  <a:gd name="T12" fmla="*/ 0 w 32"/>
                  <a:gd name="T13" fmla="*/ 39 h 123"/>
                  <a:gd name="T14" fmla="*/ 6 w 32"/>
                  <a:gd name="T15" fmla="*/ 0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3">
                    <a:moveTo>
                      <a:pt x="6" y="0"/>
                    </a:moveTo>
                    <a:lnTo>
                      <a:pt x="8" y="44"/>
                    </a:lnTo>
                    <a:lnTo>
                      <a:pt x="14" y="69"/>
                    </a:lnTo>
                    <a:lnTo>
                      <a:pt x="31" y="122"/>
                    </a:lnTo>
                    <a:lnTo>
                      <a:pt x="15" y="107"/>
                    </a:lnTo>
                    <a:lnTo>
                      <a:pt x="8" y="62"/>
                    </a:lnTo>
                    <a:lnTo>
                      <a:pt x="0" y="39"/>
                    </a:lnTo>
                    <a:lnTo>
                      <a:pt x="6"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49" name="Freeform 309"/>
              <p:cNvSpPr>
                <a:spLocks/>
              </p:cNvSpPr>
              <p:nvPr/>
            </p:nvSpPr>
            <p:spPr bwMode="auto">
              <a:xfrm>
                <a:off x="2414" y="3116"/>
                <a:ext cx="62" cy="49"/>
              </a:xfrm>
              <a:custGeom>
                <a:avLst/>
                <a:gdLst>
                  <a:gd name="T0" fmla="*/ 0 w 62"/>
                  <a:gd name="T1" fmla="*/ 48 h 49"/>
                  <a:gd name="T2" fmla="*/ 31 w 62"/>
                  <a:gd name="T3" fmla="*/ 45 h 49"/>
                  <a:gd name="T4" fmla="*/ 53 w 62"/>
                  <a:gd name="T5" fmla="*/ 32 h 49"/>
                  <a:gd name="T6" fmla="*/ 55 w 62"/>
                  <a:gd name="T7" fmla="*/ 19 h 49"/>
                  <a:gd name="T8" fmla="*/ 61 w 62"/>
                  <a:gd name="T9" fmla="*/ 0 h 49"/>
                  <a:gd name="T10" fmla="*/ 47 w 62"/>
                  <a:gd name="T11" fmla="*/ 23 h 49"/>
                  <a:gd name="T12" fmla="*/ 0 w 62"/>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62" h="49">
                    <a:moveTo>
                      <a:pt x="0" y="48"/>
                    </a:moveTo>
                    <a:lnTo>
                      <a:pt x="31" y="45"/>
                    </a:lnTo>
                    <a:lnTo>
                      <a:pt x="53" y="32"/>
                    </a:lnTo>
                    <a:lnTo>
                      <a:pt x="55" y="19"/>
                    </a:lnTo>
                    <a:lnTo>
                      <a:pt x="61" y="0"/>
                    </a:lnTo>
                    <a:lnTo>
                      <a:pt x="47" y="23"/>
                    </a:lnTo>
                    <a:lnTo>
                      <a:pt x="0" y="48"/>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50" name="Freeform 310"/>
              <p:cNvSpPr>
                <a:spLocks/>
              </p:cNvSpPr>
              <p:nvPr/>
            </p:nvSpPr>
            <p:spPr bwMode="auto">
              <a:xfrm>
                <a:off x="2135" y="3153"/>
                <a:ext cx="89" cy="58"/>
              </a:xfrm>
              <a:custGeom>
                <a:avLst/>
                <a:gdLst>
                  <a:gd name="T0" fmla="*/ 11 w 89"/>
                  <a:gd name="T1" fmla="*/ 0 h 58"/>
                  <a:gd name="T2" fmla="*/ 33 w 89"/>
                  <a:gd name="T3" fmla="*/ 24 h 58"/>
                  <a:gd name="T4" fmla="*/ 50 w 89"/>
                  <a:gd name="T5" fmla="*/ 38 h 58"/>
                  <a:gd name="T6" fmla="*/ 76 w 89"/>
                  <a:gd name="T7" fmla="*/ 52 h 58"/>
                  <a:gd name="T8" fmla="*/ 88 w 89"/>
                  <a:gd name="T9" fmla="*/ 57 h 58"/>
                  <a:gd name="T10" fmla="*/ 74 w 89"/>
                  <a:gd name="T11" fmla="*/ 57 h 58"/>
                  <a:gd name="T12" fmla="*/ 51 w 89"/>
                  <a:gd name="T13" fmla="*/ 57 h 58"/>
                  <a:gd name="T14" fmla="*/ 0 w 89"/>
                  <a:gd name="T15" fmla="*/ 50 h 58"/>
                  <a:gd name="T16" fmla="*/ 37 w 89"/>
                  <a:gd name="T17" fmla="*/ 50 h 58"/>
                  <a:gd name="T18" fmla="*/ 50 w 89"/>
                  <a:gd name="T19" fmla="*/ 49 h 58"/>
                  <a:gd name="T20" fmla="*/ 27 w 89"/>
                  <a:gd name="T21" fmla="*/ 33 h 58"/>
                  <a:gd name="T22" fmla="*/ 11 w 89"/>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58">
                    <a:moveTo>
                      <a:pt x="11" y="0"/>
                    </a:moveTo>
                    <a:lnTo>
                      <a:pt x="33" y="24"/>
                    </a:lnTo>
                    <a:lnTo>
                      <a:pt x="50" y="38"/>
                    </a:lnTo>
                    <a:lnTo>
                      <a:pt x="76" y="52"/>
                    </a:lnTo>
                    <a:lnTo>
                      <a:pt x="88" y="57"/>
                    </a:lnTo>
                    <a:lnTo>
                      <a:pt x="74" y="57"/>
                    </a:lnTo>
                    <a:lnTo>
                      <a:pt x="51" y="57"/>
                    </a:lnTo>
                    <a:lnTo>
                      <a:pt x="0" y="50"/>
                    </a:lnTo>
                    <a:lnTo>
                      <a:pt x="37" y="50"/>
                    </a:lnTo>
                    <a:lnTo>
                      <a:pt x="50" y="49"/>
                    </a:lnTo>
                    <a:lnTo>
                      <a:pt x="27" y="33"/>
                    </a:lnTo>
                    <a:lnTo>
                      <a:pt x="11"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166" name="Group 326"/>
            <p:cNvGrpSpPr>
              <a:grpSpLocks/>
            </p:cNvGrpSpPr>
            <p:nvPr/>
          </p:nvGrpSpPr>
          <p:grpSpPr bwMode="auto">
            <a:xfrm>
              <a:off x="1956" y="2303"/>
              <a:ext cx="660" cy="478"/>
              <a:chOff x="1956" y="2303"/>
              <a:chExt cx="660" cy="478"/>
            </a:xfrm>
          </p:grpSpPr>
          <p:sp>
            <p:nvSpPr>
              <p:cNvPr id="36152" name="Freeform 312" descr="Dark vertical"/>
              <p:cNvSpPr>
                <a:spLocks/>
              </p:cNvSpPr>
              <p:nvPr/>
            </p:nvSpPr>
            <p:spPr bwMode="auto">
              <a:xfrm>
                <a:off x="1956" y="2303"/>
                <a:ext cx="660" cy="478"/>
              </a:xfrm>
              <a:custGeom>
                <a:avLst/>
                <a:gdLst>
                  <a:gd name="T0" fmla="*/ 139 w 660"/>
                  <a:gd name="T1" fmla="*/ 60 h 478"/>
                  <a:gd name="T2" fmla="*/ 174 w 660"/>
                  <a:gd name="T3" fmla="*/ 50 h 478"/>
                  <a:gd name="T4" fmla="*/ 225 w 660"/>
                  <a:gd name="T5" fmla="*/ 41 h 478"/>
                  <a:gd name="T6" fmla="*/ 286 w 660"/>
                  <a:gd name="T7" fmla="*/ 9 h 478"/>
                  <a:gd name="T8" fmla="*/ 324 w 660"/>
                  <a:gd name="T9" fmla="*/ 2 h 478"/>
                  <a:gd name="T10" fmla="*/ 370 w 660"/>
                  <a:gd name="T11" fmla="*/ 0 h 478"/>
                  <a:gd name="T12" fmla="*/ 428 w 660"/>
                  <a:gd name="T13" fmla="*/ 5 h 478"/>
                  <a:gd name="T14" fmla="*/ 483 w 660"/>
                  <a:gd name="T15" fmla="*/ 37 h 478"/>
                  <a:gd name="T16" fmla="*/ 549 w 660"/>
                  <a:gd name="T17" fmla="*/ 55 h 478"/>
                  <a:gd name="T18" fmla="*/ 578 w 660"/>
                  <a:gd name="T19" fmla="*/ 73 h 478"/>
                  <a:gd name="T20" fmla="*/ 586 w 660"/>
                  <a:gd name="T21" fmla="*/ 92 h 478"/>
                  <a:gd name="T22" fmla="*/ 609 w 660"/>
                  <a:gd name="T23" fmla="*/ 128 h 478"/>
                  <a:gd name="T24" fmla="*/ 635 w 660"/>
                  <a:gd name="T25" fmla="*/ 162 h 478"/>
                  <a:gd name="T26" fmla="*/ 651 w 660"/>
                  <a:gd name="T27" fmla="*/ 220 h 478"/>
                  <a:gd name="T28" fmla="*/ 659 w 660"/>
                  <a:gd name="T29" fmla="*/ 264 h 478"/>
                  <a:gd name="T30" fmla="*/ 652 w 660"/>
                  <a:gd name="T31" fmla="*/ 310 h 478"/>
                  <a:gd name="T32" fmla="*/ 624 w 660"/>
                  <a:gd name="T33" fmla="*/ 330 h 478"/>
                  <a:gd name="T34" fmla="*/ 560 w 660"/>
                  <a:gd name="T35" fmla="*/ 312 h 478"/>
                  <a:gd name="T36" fmla="*/ 553 w 660"/>
                  <a:gd name="T37" fmla="*/ 335 h 478"/>
                  <a:gd name="T38" fmla="*/ 560 w 660"/>
                  <a:gd name="T39" fmla="*/ 371 h 478"/>
                  <a:gd name="T40" fmla="*/ 570 w 660"/>
                  <a:gd name="T41" fmla="*/ 398 h 478"/>
                  <a:gd name="T42" fmla="*/ 560 w 660"/>
                  <a:gd name="T43" fmla="*/ 426 h 478"/>
                  <a:gd name="T44" fmla="*/ 531 w 660"/>
                  <a:gd name="T45" fmla="*/ 444 h 478"/>
                  <a:gd name="T46" fmla="*/ 485 w 660"/>
                  <a:gd name="T47" fmla="*/ 460 h 478"/>
                  <a:gd name="T48" fmla="*/ 415 w 660"/>
                  <a:gd name="T49" fmla="*/ 470 h 478"/>
                  <a:gd name="T50" fmla="*/ 355 w 660"/>
                  <a:gd name="T51" fmla="*/ 477 h 478"/>
                  <a:gd name="T52" fmla="*/ 278 w 660"/>
                  <a:gd name="T53" fmla="*/ 476 h 478"/>
                  <a:gd name="T54" fmla="*/ 187 w 660"/>
                  <a:gd name="T55" fmla="*/ 461 h 478"/>
                  <a:gd name="T56" fmla="*/ 178 w 660"/>
                  <a:gd name="T57" fmla="*/ 436 h 478"/>
                  <a:gd name="T58" fmla="*/ 185 w 660"/>
                  <a:gd name="T59" fmla="*/ 409 h 478"/>
                  <a:gd name="T60" fmla="*/ 185 w 660"/>
                  <a:gd name="T61" fmla="*/ 367 h 478"/>
                  <a:gd name="T62" fmla="*/ 181 w 660"/>
                  <a:gd name="T63" fmla="*/ 310 h 478"/>
                  <a:gd name="T64" fmla="*/ 130 w 660"/>
                  <a:gd name="T65" fmla="*/ 363 h 478"/>
                  <a:gd name="T66" fmla="*/ 83 w 660"/>
                  <a:gd name="T67" fmla="*/ 374 h 478"/>
                  <a:gd name="T68" fmla="*/ 49 w 660"/>
                  <a:gd name="T69" fmla="*/ 381 h 478"/>
                  <a:gd name="T70" fmla="*/ 17 w 660"/>
                  <a:gd name="T71" fmla="*/ 368 h 478"/>
                  <a:gd name="T72" fmla="*/ 0 w 660"/>
                  <a:gd name="T73" fmla="*/ 337 h 478"/>
                  <a:gd name="T74" fmla="*/ 2 w 660"/>
                  <a:gd name="T75" fmla="*/ 292 h 478"/>
                  <a:gd name="T76" fmla="*/ 29 w 660"/>
                  <a:gd name="T77" fmla="*/ 268 h 478"/>
                  <a:gd name="T78" fmla="*/ 55 w 660"/>
                  <a:gd name="T79" fmla="*/ 231 h 478"/>
                  <a:gd name="T80" fmla="*/ 86 w 660"/>
                  <a:gd name="T81" fmla="*/ 158 h 478"/>
                  <a:gd name="T82" fmla="*/ 99 w 660"/>
                  <a:gd name="T83" fmla="*/ 124 h 478"/>
                  <a:gd name="T84" fmla="*/ 111 w 660"/>
                  <a:gd name="T85" fmla="*/ 94 h 478"/>
                  <a:gd name="T86" fmla="*/ 139 w 660"/>
                  <a:gd name="T87" fmla="*/ 6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0" h="478">
                    <a:moveTo>
                      <a:pt x="139" y="60"/>
                    </a:moveTo>
                    <a:lnTo>
                      <a:pt x="174" y="50"/>
                    </a:lnTo>
                    <a:lnTo>
                      <a:pt x="225" y="41"/>
                    </a:lnTo>
                    <a:lnTo>
                      <a:pt x="286" y="9"/>
                    </a:lnTo>
                    <a:lnTo>
                      <a:pt x="324" y="2"/>
                    </a:lnTo>
                    <a:lnTo>
                      <a:pt x="370" y="0"/>
                    </a:lnTo>
                    <a:lnTo>
                      <a:pt x="428" y="5"/>
                    </a:lnTo>
                    <a:lnTo>
                      <a:pt x="483" y="37"/>
                    </a:lnTo>
                    <a:lnTo>
                      <a:pt x="549" y="55"/>
                    </a:lnTo>
                    <a:lnTo>
                      <a:pt x="578" y="73"/>
                    </a:lnTo>
                    <a:lnTo>
                      <a:pt x="586" y="92"/>
                    </a:lnTo>
                    <a:lnTo>
                      <a:pt x="609" y="128"/>
                    </a:lnTo>
                    <a:lnTo>
                      <a:pt x="635" y="162"/>
                    </a:lnTo>
                    <a:lnTo>
                      <a:pt x="651" y="220"/>
                    </a:lnTo>
                    <a:lnTo>
                      <a:pt x="659" y="264"/>
                    </a:lnTo>
                    <a:lnTo>
                      <a:pt x="652" y="310"/>
                    </a:lnTo>
                    <a:lnTo>
                      <a:pt x="624" y="330"/>
                    </a:lnTo>
                    <a:lnTo>
                      <a:pt x="560" y="312"/>
                    </a:lnTo>
                    <a:lnTo>
                      <a:pt x="553" y="335"/>
                    </a:lnTo>
                    <a:lnTo>
                      <a:pt x="560" y="371"/>
                    </a:lnTo>
                    <a:lnTo>
                      <a:pt x="570" y="398"/>
                    </a:lnTo>
                    <a:lnTo>
                      <a:pt x="560" y="426"/>
                    </a:lnTo>
                    <a:lnTo>
                      <a:pt x="531" y="444"/>
                    </a:lnTo>
                    <a:lnTo>
                      <a:pt x="485" y="460"/>
                    </a:lnTo>
                    <a:lnTo>
                      <a:pt x="415" y="470"/>
                    </a:lnTo>
                    <a:lnTo>
                      <a:pt x="355" y="477"/>
                    </a:lnTo>
                    <a:lnTo>
                      <a:pt x="278" y="476"/>
                    </a:lnTo>
                    <a:lnTo>
                      <a:pt x="187" y="461"/>
                    </a:lnTo>
                    <a:lnTo>
                      <a:pt x="178" y="436"/>
                    </a:lnTo>
                    <a:lnTo>
                      <a:pt x="185" y="409"/>
                    </a:lnTo>
                    <a:lnTo>
                      <a:pt x="185" y="367"/>
                    </a:lnTo>
                    <a:lnTo>
                      <a:pt x="181" y="310"/>
                    </a:lnTo>
                    <a:lnTo>
                      <a:pt x="130" y="363"/>
                    </a:lnTo>
                    <a:lnTo>
                      <a:pt x="83" y="374"/>
                    </a:lnTo>
                    <a:lnTo>
                      <a:pt x="49" y="381"/>
                    </a:lnTo>
                    <a:lnTo>
                      <a:pt x="17" y="368"/>
                    </a:lnTo>
                    <a:lnTo>
                      <a:pt x="0" y="337"/>
                    </a:lnTo>
                    <a:lnTo>
                      <a:pt x="2" y="292"/>
                    </a:lnTo>
                    <a:lnTo>
                      <a:pt x="29" y="268"/>
                    </a:lnTo>
                    <a:lnTo>
                      <a:pt x="55" y="231"/>
                    </a:lnTo>
                    <a:lnTo>
                      <a:pt x="86" y="158"/>
                    </a:lnTo>
                    <a:lnTo>
                      <a:pt x="99" y="124"/>
                    </a:lnTo>
                    <a:lnTo>
                      <a:pt x="111" y="94"/>
                    </a:lnTo>
                    <a:lnTo>
                      <a:pt x="139" y="60"/>
                    </a:lnTo>
                  </a:path>
                </a:pathLst>
              </a:custGeom>
              <a:pattFill prst="dkVert">
                <a:fgClr>
                  <a:srgbClr val="FCFEB9"/>
                </a:fgClr>
                <a:bgClr>
                  <a:schemeClr val="bg1"/>
                </a:bgClr>
              </a:patt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53" name="Freeform 313" descr="Dark vertical"/>
              <p:cNvSpPr>
                <a:spLocks/>
              </p:cNvSpPr>
              <p:nvPr/>
            </p:nvSpPr>
            <p:spPr bwMode="auto">
              <a:xfrm>
                <a:off x="1966" y="2311"/>
                <a:ext cx="640" cy="449"/>
              </a:xfrm>
              <a:custGeom>
                <a:avLst/>
                <a:gdLst>
                  <a:gd name="T0" fmla="*/ 132 w 640"/>
                  <a:gd name="T1" fmla="*/ 61 h 449"/>
                  <a:gd name="T2" fmla="*/ 85 w 640"/>
                  <a:gd name="T3" fmla="*/ 146 h 449"/>
                  <a:gd name="T4" fmla="*/ 31 w 640"/>
                  <a:gd name="T5" fmla="*/ 277 h 449"/>
                  <a:gd name="T6" fmla="*/ 26 w 640"/>
                  <a:gd name="T7" fmla="*/ 260 h 449"/>
                  <a:gd name="T8" fmla="*/ 2 w 640"/>
                  <a:gd name="T9" fmla="*/ 323 h 449"/>
                  <a:gd name="T10" fmla="*/ 90 w 640"/>
                  <a:gd name="T11" fmla="*/ 350 h 449"/>
                  <a:gd name="T12" fmla="*/ 163 w 640"/>
                  <a:gd name="T13" fmla="*/ 291 h 449"/>
                  <a:gd name="T14" fmla="*/ 126 w 640"/>
                  <a:gd name="T15" fmla="*/ 153 h 449"/>
                  <a:gd name="T16" fmla="*/ 134 w 640"/>
                  <a:gd name="T17" fmla="*/ 209 h 449"/>
                  <a:gd name="T18" fmla="*/ 165 w 640"/>
                  <a:gd name="T19" fmla="*/ 244 h 449"/>
                  <a:gd name="T20" fmla="*/ 165 w 640"/>
                  <a:gd name="T21" fmla="*/ 129 h 449"/>
                  <a:gd name="T22" fmla="*/ 169 w 640"/>
                  <a:gd name="T23" fmla="*/ 244 h 449"/>
                  <a:gd name="T24" fmla="*/ 186 w 640"/>
                  <a:gd name="T25" fmla="*/ 202 h 449"/>
                  <a:gd name="T26" fmla="*/ 180 w 640"/>
                  <a:gd name="T27" fmla="*/ 295 h 449"/>
                  <a:gd name="T28" fmla="*/ 178 w 640"/>
                  <a:gd name="T29" fmla="*/ 389 h 449"/>
                  <a:gd name="T30" fmla="*/ 270 w 640"/>
                  <a:gd name="T31" fmla="*/ 282 h 449"/>
                  <a:gd name="T32" fmla="*/ 189 w 640"/>
                  <a:gd name="T33" fmla="*/ 396 h 449"/>
                  <a:gd name="T34" fmla="*/ 205 w 640"/>
                  <a:gd name="T35" fmla="*/ 445 h 449"/>
                  <a:gd name="T36" fmla="*/ 308 w 640"/>
                  <a:gd name="T37" fmla="*/ 383 h 449"/>
                  <a:gd name="T38" fmla="*/ 279 w 640"/>
                  <a:gd name="T39" fmla="*/ 448 h 449"/>
                  <a:gd name="T40" fmla="*/ 396 w 640"/>
                  <a:gd name="T41" fmla="*/ 417 h 449"/>
                  <a:gd name="T42" fmla="*/ 409 w 640"/>
                  <a:gd name="T43" fmla="*/ 290 h 449"/>
                  <a:gd name="T44" fmla="*/ 407 w 640"/>
                  <a:gd name="T45" fmla="*/ 328 h 449"/>
                  <a:gd name="T46" fmla="*/ 404 w 640"/>
                  <a:gd name="T47" fmla="*/ 403 h 449"/>
                  <a:gd name="T48" fmla="*/ 433 w 640"/>
                  <a:gd name="T49" fmla="*/ 443 h 449"/>
                  <a:gd name="T50" fmla="*/ 494 w 640"/>
                  <a:gd name="T51" fmla="*/ 373 h 449"/>
                  <a:gd name="T52" fmla="*/ 497 w 640"/>
                  <a:gd name="T53" fmla="*/ 305 h 449"/>
                  <a:gd name="T54" fmla="*/ 501 w 640"/>
                  <a:gd name="T55" fmla="*/ 387 h 449"/>
                  <a:gd name="T56" fmla="*/ 514 w 640"/>
                  <a:gd name="T57" fmla="*/ 411 h 449"/>
                  <a:gd name="T58" fmla="*/ 547 w 640"/>
                  <a:gd name="T59" fmla="*/ 380 h 449"/>
                  <a:gd name="T60" fmla="*/ 530 w 640"/>
                  <a:gd name="T61" fmla="*/ 352 h 449"/>
                  <a:gd name="T62" fmla="*/ 518 w 640"/>
                  <a:gd name="T63" fmla="*/ 314 h 449"/>
                  <a:gd name="T64" fmla="*/ 534 w 640"/>
                  <a:gd name="T65" fmla="*/ 350 h 449"/>
                  <a:gd name="T66" fmla="*/ 530 w 640"/>
                  <a:gd name="T67" fmla="*/ 279 h 449"/>
                  <a:gd name="T68" fmla="*/ 517 w 640"/>
                  <a:gd name="T69" fmla="*/ 230 h 449"/>
                  <a:gd name="T70" fmla="*/ 547 w 640"/>
                  <a:gd name="T71" fmla="*/ 265 h 449"/>
                  <a:gd name="T72" fmla="*/ 512 w 640"/>
                  <a:gd name="T73" fmla="*/ 171 h 449"/>
                  <a:gd name="T74" fmla="*/ 531 w 640"/>
                  <a:gd name="T75" fmla="*/ 190 h 449"/>
                  <a:gd name="T76" fmla="*/ 560 w 640"/>
                  <a:gd name="T77" fmla="*/ 258 h 449"/>
                  <a:gd name="T78" fmla="*/ 554 w 640"/>
                  <a:gd name="T79" fmla="*/ 263 h 449"/>
                  <a:gd name="T80" fmla="*/ 605 w 640"/>
                  <a:gd name="T81" fmla="*/ 307 h 449"/>
                  <a:gd name="T82" fmla="*/ 635 w 640"/>
                  <a:gd name="T83" fmla="*/ 244 h 449"/>
                  <a:gd name="T84" fmla="*/ 615 w 640"/>
                  <a:gd name="T85" fmla="*/ 157 h 449"/>
                  <a:gd name="T86" fmla="*/ 580 w 640"/>
                  <a:gd name="T87" fmla="*/ 113 h 449"/>
                  <a:gd name="T88" fmla="*/ 530 w 640"/>
                  <a:gd name="T89" fmla="*/ 54 h 449"/>
                  <a:gd name="T90" fmla="*/ 442 w 640"/>
                  <a:gd name="T91" fmla="*/ 24 h 449"/>
                  <a:gd name="T92" fmla="*/ 306 w 640"/>
                  <a:gd name="T93" fmla="*/ 18 h 449"/>
                  <a:gd name="T94" fmla="*/ 352 w 640"/>
                  <a:gd name="T95" fmla="*/ 2 h 449"/>
                  <a:gd name="T96" fmla="*/ 268 w 640"/>
                  <a:gd name="T97" fmla="*/ 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 h="449">
                    <a:moveTo>
                      <a:pt x="215" y="42"/>
                    </a:moveTo>
                    <a:lnTo>
                      <a:pt x="160" y="50"/>
                    </a:lnTo>
                    <a:lnTo>
                      <a:pt x="132" y="61"/>
                    </a:lnTo>
                    <a:lnTo>
                      <a:pt x="110" y="85"/>
                    </a:lnTo>
                    <a:lnTo>
                      <a:pt x="103" y="106"/>
                    </a:lnTo>
                    <a:lnTo>
                      <a:pt x="85" y="146"/>
                    </a:lnTo>
                    <a:lnTo>
                      <a:pt x="55" y="232"/>
                    </a:lnTo>
                    <a:lnTo>
                      <a:pt x="35" y="253"/>
                    </a:lnTo>
                    <a:lnTo>
                      <a:pt x="31" y="277"/>
                    </a:lnTo>
                    <a:lnTo>
                      <a:pt x="33" y="302"/>
                    </a:lnTo>
                    <a:lnTo>
                      <a:pt x="25" y="274"/>
                    </a:lnTo>
                    <a:lnTo>
                      <a:pt x="26" y="260"/>
                    </a:lnTo>
                    <a:lnTo>
                      <a:pt x="9" y="277"/>
                    </a:lnTo>
                    <a:lnTo>
                      <a:pt x="0" y="293"/>
                    </a:lnTo>
                    <a:lnTo>
                      <a:pt x="2" y="323"/>
                    </a:lnTo>
                    <a:lnTo>
                      <a:pt x="18" y="349"/>
                    </a:lnTo>
                    <a:lnTo>
                      <a:pt x="38" y="354"/>
                    </a:lnTo>
                    <a:lnTo>
                      <a:pt x="90" y="350"/>
                    </a:lnTo>
                    <a:lnTo>
                      <a:pt x="110" y="342"/>
                    </a:lnTo>
                    <a:lnTo>
                      <a:pt x="140" y="314"/>
                    </a:lnTo>
                    <a:lnTo>
                      <a:pt x="163" y="291"/>
                    </a:lnTo>
                    <a:lnTo>
                      <a:pt x="139" y="246"/>
                    </a:lnTo>
                    <a:lnTo>
                      <a:pt x="127" y="216"/>
                    </a:lnTo>
                    <a:lnTo>
                      <a:pt x="126" y="153"/>
                    </a:lnTo>
                    <a:lnTo>
                      <a:pt x="130" y="129"/>
                    </a:lnTo>
                    <a:lnTo>
                      <a:pt x="134" y="169"/>
                    </a:lnTo>
                    <a:lnTo>
                      <a:pt x="134" y="209"/>
                    </a:lnTo>
                    <a:lnTo>
                      <a:pt x="149" y="243"/>
                    </a:lnTo>
                    <a:lnTo>
                      <a:pt x="169" y="286"/>
                    </a:lnTo>
                    <a:lnTo>
                      <a:pt x="165" y="244"/>
                    </a:lnTo>
                    <a:lnTo>
                      <a:pt x="156" y="195"/>
                    </a:lnTo>
                    <a:lnTo>
                      <a:pt x="159" y="164"/>
                    </a:lnTo>
                    <a:lnTo>
                      <a:pt x="165" y="129"/>
                    </a:lnTo>
                    <a:lnTo>
                      <a:pt x="165" y="178"/>
                    </a:lnTo>
                    <a:lnTo>
                      <a:pt x="167" y="223"/>
                    </a:lnTo>
                    <a:lnTo>
                      <a:pt x="169" y="244"/>
                    </a:lnTo>
                    <a:lnTo>
                      <a:pt x="178" y="197"/>
                    </a:lnTo>
                    <a:lnTo>
                      <a:pt x="191" y="157"/>
                    </a:lnTo>
                    <a:lnTo>
                      <a:pt x="186" y="202"/>
                    </a:lnTo>
                    <a:lnTo>
                      <a:pt x="180" y="237"/>
                    </a:lnTo>
                    <a:lnTo>
                      <a:pt x="176" y="267"/>
                    </a:lnTo>
                    <a:lnTo>
                      <a:pt x="180" y="295"/>
                    </a:lnTo>
                    <a:lnTo>
                      <a:pt x="182" y="331"/>
                    </a:lnTo>
                    <a:lnTo>
                      <a:pt x="182" y="363"/>
                    </a:lnTo>
                    <a:lnTo>
                      <a:pt x="178" y="389"/>
                    </a:lnTo>
                    <a:lnTo>
                      <a:pt x="207" y="368"/>
                    </a:lnTo>
                    <a:lnTo>
                      <a:pt x="237" y="326"/>
                    </a:lnTo>
                    <a:lnTo>
                      <a:pt x="270" y="282"/>
                    </a:lnTo>
                    <a:lnTo>
                      <a:pt x="248" y="329"/>
                    </a:lnTo>
                    <a:lnTo>
                      <a:pt x="218" y="378"/>
                    </a:lnTo>
                    <a:lnTo>
                      <a:pt x="189" y="396"/>
                    </a:lnTo>
                    <a:lnTo>
                      <a:pt x="178" y="406"/>
                    </a:lnTo>
                    <a:lnTo>
                      <a:pt x="180" y="427"/>
                    </a:lnTo>
                    <a:lnTo>
                      <a:pt x="205" y="445"/>
                    </a:lnTo>
                    <a:lnTo>
                      <a:pt x="237" y="438"/>
                    </a:lnTo>
                    <a:lnTo>
                      <a:pt x="268" y="427"/>
                    </a:lnTo>
                    <a:lnTo>
                      <a:pt x="308" y="383"/>
                    </a:lnTo>
                    <a:lnTo>
                      <a:pt x="283" y="425"/>
                    </a:lnTo>
                    <a:lnTo>
                      <a:pt x="246" y="445"/>
                    </a:lnTo>
                    <a:lnTo>
                      <a:pt x="279" y="448"/>
                    </a:lnTo>
                    <a:lnTo>
                      <a:pt x="365" y="445"/>
                    </a:lnTo>
                    <a:lnTo>
                      <a:pt x="384" y="434"/>
                    </a:lnTo>
                    <a:lnTo>
                      <a:pt x="396" y="417"/>
                    </a:lnTo>
                    <a:lnTo>
                      <a:pt x="393" y="375"/>
                    </a:lnTo>
                    <a:lnTo>
                      <a:pt x="393" y="342"/>
                    </a:lnTo>
                    <a:lnTo>
                      <a:pt x="409" y="290"/>
                    </a:lnTo>
                    <a:lnTo>
                      <a:pt x="439" y="256"/>
                    </a:lnTo>
                    <a:lnTo>
                      <a:pt x="417" y="291"/>
                    </a:lnTo>
                    <a:lnTo>
                      <a:pt x="407" y="328"/>
                    </a:lnTo>
                    <a:lnTo>
                      <a:pt x="404" y="352"/>
                    </a:lnTo>
                    <a:lnTo>
                      <a:pt x="404" y="382"/>
                    </a:lnTo>
                    <a:lnTo>
                      <a:pt x="404" y="403"/>
                    </a:lnTo>
                    <a:lnTo>
                      <a:pt x="404" y="424"/>
                    </a:lnTo>
                    <a:lnTo>
                      <a:pt x="387" y="443"/>
                    </a:lnTo>
                    <a:lnTo>
                      <a:pt x="433" y="443"/>
                    </a:lnTo>
                    <a:lnTo>
                      <a:pt x="475" y="427"/>
                    </a:lnTo>
                    <a:lnTo>
                      <a:pt x="488" y="413"/>
                    </a:lnTo>
                    <a:lnTo>
                      <a:pt x="494" y="373"/>
                    </a:lnTo>
                    <a:lnTo>
                      <a:pt x="490" y="335"/>
                    </a:lnTo>
                    <a:lnTo>
                      <a:pt x="490" y="326"/>
                    </a:lnTo>
                    <a:lnTo>
                      <a:pt x="497" y="305"/>
                    </a:lnTo>
                    <a:lnTo>
                      <a:pt x="497" y="338"/>
                    </a:lnTo>
                    <a:lnTo>
                      <a:pt x="503" y="359"/>
                    </a:lnTo>
                    <a:lnTo>
                      <a:pt x="501" y="387"/>
                    </a:lnTo>
                    <a:lnTo>
                      <a:pt x="497" y="410"/>
                    </a:lnTo>
                    <a:lnTo>
                      <a:pt x="488" y="427"/>
                    </a:lnTo>
                    <a:lnTo>
                      <a:pt x="514" y="411"/>
                    </a:lnTo>
                    <a:lnTo>
                      <a:pt x="534" y="399"/>
                    </a:lnTo>
                    <a:lnTo>
                      <a:pt x="543" y="399"/>
                    </a:lnTo>
                    <a:lnTo>
                      <a:pt x="547" y="380"/>
                    </a:lnTo>
                    <a:lnTo>
                      <a:pt x="525" y="357"/>
                    </a:lnTo>
                    <a:lnTo>
                      <a:pt x="512" y="335"/>
                    </a:lnTo>
                    <a:lnTo>
                      <a:pt x="530" y="352"/>
                    </a:lnTo>
                    <a:lnTo>
                      <a:pt x="538" y="365"/>
                    </a:lnTo>
                    <a:lnTo>
                      <a:pt x="525" y="342"/>
                    </a:lnTo>
                    <a:lnTo>
                      <a:pt x="518" y="314"/>
                    </a:lnTo>
                    <a:lnTo>
                      <a:pt x="517" y="297"/>
                    </a:lnTo>
                    <a:lnTo>
                      <a:pt x="527" y="316"/>
                    </a:lnTo>
                    <a:lnTo>
                      <a:pt x="534" y="350"/>
                    </a:lnTo>
                    <a:lnTo>
                      <a:pt x="534" y="307"/>
                    </a:lnTo>
                    <a:lnTo>
                      <a:pt x="538" y="298"/>
                    </a:lnTo>
                    <a:lnTo>
                      <a:pt x="530" y="279"/>
                    </a:lnTo>
                    <a:lnTo>
                      <a:pt x="517" y="251"/>
                    </a:lnTo>
                    <a:lnTo>
                      <a:pt x="503" y="207"/>
                    </a:lnTo>
                    <a:lnTo>
                      <a:pt x="517" y="230"/>
                    </a:lnTo>
                    <a:lnTo>
                      <a:pt x="531" y="272"/>
                    </a:lnTo>
                    <a:lnTo>
                      <a:pt x="545" y="293"/>
                    </a:lnTo>
                    <a:lnTo>
                      <a:pt x="547" y="265"/>
                    </a:lnTo>
                    <a:lnTo>
                      <a:pt x="538" y="230"/>
                    </a:lnTo>
                    <a:lnTo>
                      <a:pt x="525" y="199"/>
                    </a:lnTo>
                    <a:lnTo>
                      <a:pt x="512" y="171"/>
                    </a:lnTo>
                    <a:lnTo>
                      <a:pt x="499" y="141"/>
                    </a:lnTo>
                    <a:lnTo>
                      <a:pt x="517" y="164"/>
                    </a:lnTo>
                    <a:lnTo>
                      <a:pt x="531" y="190"/>
                    </a:lnTo>
                    <a:lnTo>
                      <a:pt x="536" y="204"/>
                    </a:lnTo>
                    <a:lnTo>
                      <a:pt x="545" y="235"/>
                    </a:lnTo>
                    <a:lnTo>
                      <a:pt x="560" y="258"/>
                    </a:lnTo>
                    <a:lnTo>
                      <a:pt x="595" y="277"/>
                    </a:lnTo>
                    <a:lnTo>
                      <a:pt x="567" y="270"/>
                    </a:lnTo>
                    <a:lnTo>
                      <a:pt x="554" y="263"/>
                    </a:lnTo>
                    <a:lnTo>
                      <a:pt x="549" y="293"/>
                    </a:lnTo>
                    <a:lnTo>
                      <a:pt x="586" y="298"/>
                    </a:lnTo>
                    <a:lnTo>
                      <a:pt x="605" y="307"/>
                    </a:lnTo>
                    <a:lnTo>
                      <a:pt x="632" y="295"/>
                    </a:lnTo>
                    <a:lnTo>
                      <a:pt x="639" y="261"/>
                    </a:lnTo>
                    <a:lnTo>
                      <a:pt x="635" y="244"/>
                    </a:lnTo>
                    <a:lnTo>
                      <a:pt x="632" y="228"/>
                    </a:lnTo>
                    <a:lnTo>
                      <a:pt x="628" y="197"/>
                    </a:lnTo>
                    <a:lnTo>
                      <a:pt x="615" y="157"/>
                    </a:lnTo>
                    <a:lnTo>
                      <a:pt x="606" y="152"/>
                    </a:lnTo>
                    <a:lnTo>
                      <a:pt x="593" y="130"/>
                    </a:lnTo>
                    <a:lnTo>
                      <a:pt x="580" y="113"/>
                    </a:lnTo>
                    <a:lnTo>
                      <a:pt x="565" y="89"/>
                    </a:lnTo>
                    <a:lnTo>
                      <a:pt x="558" y="71"/>
                    </a:lnTo>
                    <a:lnTo>
                      <a:pt x="530" y="54"/>
                    </a:lnTo>
                    <a:lnTo>
                      <a:pt x="499" y="44"/>
                    </a:lnTo>
                    <a:lnTo>
                      <a:pt x="455" y="35"/>
                    </a:lnTo>
                    <a:lnTo>
                      <a:pt x="442" y="24"/>
                    </a:lnTo>
                    <a:lnTo>
                      <a:pt x="416" y="18"/>
                    </a:lnTo>
                    <a:lnTo>
                      <a:pt x="369" y="16"/>
                    </a:lnTo>
                    <a:lnTo>
                      <a:pt x="306" y="18"/>
                    </a:lnTo>
                    <a:lnTo>
                      <a:pt x="416" y="5"/>
                    </a:lnTo>
                    <a:lnTo>
                      <a:pt x="404" y="0"/>
                    </a:lnTo>
                    <a:lnTo>
                      <a:pt x="352" y="2"/>
                    </a:lnTo>
                    <a:lnTo>
                      <a:pt x="310" y="0"/>
                    </a:lnTo>
                    <a:lnTo>
                      <a:pt x="283" y="5"/>
                    </a:lnTo>
                    <a:lnTo>
                      <a:pt x="268" y="12"/>
                    </a:lnTo>
                    <a:lnTo>
                      <a:pt x="248" y="26"/>
                    </a:lnTo>
                    <a:lnTo>
                      <a:pt x="215" y="42"/>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54" name="Freeform 314" descr="Dark vertical"/>
              <p:cNvSpPr>
                <a:spLocks/>
              </p:cNvSpPr>
              <p:nvPr/>
            </p:nvSpPr>
            <p:spPr bwMode="auto">
              <a:xfrm>
                <a:off x="2276" y="2388"/>
                <a:ext cx="57" cy="197"/>
              </a:xfrm>
              <a:custGeom>
                <a:avLst/>
                <a:gdLst>
                  <a:gd name="T0" fmla="*/ 52 w 57"/>
                  <a:gd name="T1" fmla="*/ 0 h 197"/>
                  <a:gd name="T2" fmla="*/ 44 w 57"/>
                  <a:gd name="T3" fmla="*/ 67 h 197"/>
                  <a:gd name="T4" fmla="*/ 32 w 57"/>
                  <a:gd name="T5" fmla="*/ 130 h 197"/>
                  <a:gd name="T6" fmla="*/ 0 w 57"/>
                  <a:gd name="T7" fmla="*/ 196 h 197"/>
                  <a:gd name="T8" fmla="*/ 36 w 57"/>
                  <a:gd name="T9" fmla="*/ 142 h 197"/>
                  <a:gd name="T10" fmla="*/ 54 w 57"/>
                  <a:gd name="T11" fmla="*/ 95 h 197"/>
                  <a:gd name="T12" fmla="*/ 56 w 57"/>
                  <a:gd name="T13" fmla="*/ 57 h 197"/>
                  <a:gd name="T14" fmla="*/ 52 w 57"/>
                  <a:gd name="T15" fmla="*/ 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97">
                    <a:moveTo>
                      <a:pt x="52" y="0"/>
                    </a:moveTo>
                    <a:lnTo>
                      <a:pt x="44" y="67"/>
                    </a:lnTo>
                    <a:lnTo>
                      <a:pt x="32" y="130"/>
                    </a:lnTo>
                    <a:lnTo>
                      <a:pt x="0" y="196"/>
                    </a:lnTo>
                    <a:lnTo>
                      <a:pt x="36" y="142"/>
                    </a:lnTo>
                    <a:lnTo>
                      <a:pt x="54" y="95"/>
                    </a:lnTo>
                    <a:lnTo>
                      <a:pt x="56" y="57"/>
                    </a:lnTo>
                    <a:lnTo>
                      <a:pt x="52"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55" name="Freeform 315" descr="Dark vertical"/>
              <p:cNvSpPr>
                <a:spLocks/>
              </p:cNvSpPr>
              <p:nvPr/>
            </p:nvSpPr>
            <p:spPr bwMode="auto">
              <a:xfrm>
                <a:off x="2172" y="2357"/>
                <a:ext cx="75" cy="226"/>
              </a:xfrm>
              <a:custGeom>
                <a:avLst/>
                <a:gdLst>
                  <a:gd name="T0" fmla="*/ 74 w 75"/>
                  <a:gd name="T1" fmla="*/ 0 h 226"/>
                  <a:gd name="T2" fmla="*/ 66 w 75"/>
                  <a:gd name="T3" fmla="*/ 54 h 226"/>
                  <a:gd name="T4" fmla="*/ 49 w 75"/>
                  <a:gd name="T5" fmla="*/ 128 h 226"/>
                  <a:gd name="T6" fmla="*/ 33 w 75"/>
                  <a:gd name="T7" fmla="*/ 177 h 226"/>
                  <a:gd name="T8" fmla="*/ 0 w 75"/>
                  <a:gd name="T9" fmla="*/ 225 h 226"/>
                  <a:gd name="T10" fmla="*/ 47 w 75"/>
                  <a:gd name="T11" fmla="*/ 164 h 226"/>
                  <a:gd name="T12" fmla="*/ 64 w 75"/>
                  <a:gd name="T13" fmla="*/ 116 h 226"/>
                  <a:gd name="T14" fmla="*/ 68 w 75"/>
                  <a:gd name="T15" fmla="*/ 87 h 226"/>
                  <a:gd name="T16" fmla="*/ 74 w 75"/>
                  <a:gd name="T1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26">
                    <a:moveTo>
                      <a:pt x="74" y="0"/>
                    </a:moveTo>
                    <a:lnTo>
                      <a:pt x="66" y="54"/>
                    </a:lnTo>
                    <a:lnTo>
                      <a:pt x="49" y="128"/>
                    </a:lnTo>
                    <a:lnTo>
                      <a:pt x="33" y="177"/>
                    </a:lnTo>
                    <a:lnTo>
                      <a:pt x="0" y="225"/>
                    </a:lnTo>
                    <a:lnTo>
                      <a:pt x="47" y="164"/>
                    </a:lnTo>
                    <a:lnTo>
                      <a:pt x="64" y="116"/>
                    </a:lnTo>
                    <a:lnTo>
                      <a:pt x="68" y="87"/>
                    </a:lnTo>
                    <a:lnTo>
                      <a:pt x="74"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56" name="Freeform 316" descr="Dark vertical"/>
              <p:cNvSpPr>
                <a:spLocks/>
              </p:cNvSpPr>
              <p:nvPr/>
            </p:nvSpPr>
            <p:spPr bwMode="auto">
              <a:xfrm>
                <a:off x="2064" y="2561"/>
                <a:ext cx="26" cy="88"/>
              </a:xfrm>
              <a:custGeom>
                <a:avLst/>
                <a:gdLst>
                  <a:gd name="T0" fmla="*/ 25 w 26"/>
                  <a:gd name="T1" fmla="*/ 0 h 88"/>
                  <a:gd name="T2" fmla="*/ 23 w 26"/>
                  <a:gd name="T3" fmla="*/ 36 h 88"/>
                  <a:gd name="T4" fmla="*/ 11 w 26"/>
                  <a:gd name="T5" fmla="*/ 74 h 88"/>
                  <a:gd name="T6" fmla="*/ 0 w 26"/>
                  <a:gd name="T7" fmla="*/ 87 h 88"/>
                  <a:gd name="T8" fmla="*/ 11 w 26"/>
                  <a:gd name="T9" fmla="*/ 53 h 88"/>
                  <a:gd name="T10" fmla="*/ 25 w 26"/>
                  <a:gd name="T11" fmla="*/ 0 h 88"/>
                </a:gdLst>
                <a:ahLst/>
                <a:cxnLst>
                  <a:cxn ang="0">
                    <a:pos x="T0" y="T1"/>
                  </a:cxn>
                  <a:cxn ang="0">
                    <a:pos x="T2" y="T3"/>
                  </a:cxn>
                  <a:cxn ang="0">
                    <a:pos x="T4" y="T5"/>
                  </a:cxn>
                  <a:cxn ang="0">
                    <a:pos x="T6" y="T7"/>
                  </a:cxn>
                  <a:cxn ang="0">
                    <a:pos x="T8" y="T9"/>
                  </a:cxn>
                  <a:cxn ang="0">
                    <a:pos x="T10" y="T11"/>
                  </a:cxn>
                </a:cxnLst>
                <a:rect l="0" t="0" r="r" b="b"/>
                <a:pathLst>
                  <a:path w="26" h="88">
                    <a:moveTo>
                      <a:pt x="25" y="0"/>
                    </a:moveTo>
                    <a:lnTo>
                      <a:pt x="23" y="36"/>
                    </a:lnTo>
                    <a:lnTo>
                      <a:pt x="11" y="74"/>
                    </a:lnTo>
                    <a:lnTo>
                      <a:pt x="0" y="87"/>
                    </a:lnTo>
                    <a:lnTo>
                      <a:pt x="11" y="53"/>
                    </a:lnTo>
                    <a:lnTo>
                      <a:pt x="25"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57" name="Freeform 317" descr="Dark vertical"/>
              <p:cNvSpPr>
                <a:spLocks/>
              </p:cNvSpPr>
              <p:nvPr/>
            </p:nvSpPr>
            <p:spPr bwMode="auto">
              <a:xfrm>
                <a:off x="2034" y="2463"/>
                <a:ext cx="20" cy="157"/>
              </a:xfrm>
              <a:custGeom>
                <a:avLst/>
                <a:gdLst>
                  <a:gd name="T0" fmla="*/ 19 w 20"/>
                  <a:gd name="T1" fmla="*/ 0 h 157"/>
                  <a:gd name="T2" fmla="*/ 12 w 20"/>
                  <a:gd name="T3" fmla="*/ 48 h 157"/>
                  <a:gd name="T4" fmla="*/ 5 w 20"/>
                  <a:gd name="T5" fmla="*/ 98 h 157"/>
                  <a:gd name="T6" fmla="*/ 5 w 20"/>
                  <a:gd name="T7" fmla="*/ 123 h 157"/>
                  <a:gd name="T8" fmla="*/ 7 w 20"/>
                  <a:gd name="T9" fmla="*/ 156 h 157"/>
                  <a:gd name="T10" fmla="*/ 0 w 20"/>
                  <a:gd name="T11" fmla="*/ 118 h 157"/>
                  <a:gd name="T12" fmla="*/ 0 w 20"/>
                  <a:gd name="T13" fmla="*/ 82 h 157"/>
                  <a:gd name="T14" fmla="*/ 7 w 20"/>
                  <a:gd name="T15" fmla="*/ 55 h 157"/>
                  <a:gd name="T16" fmla="*/ 19 w 20"/>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57">
                    <a:moveTo>
                      <a:pt x="19" y="0"/>
                    </a:moveTo>
                    <a:lnTo>
                      <a:pt x="12" y="48"/>
                    </a:lnTo>
                    <a:lnTo>
                      <a:pt x="5" y="98"/>
                    </a:lnTo>
                    <a:lnTo>
                      <a:pt x="5" y="123"/>
                    </a:lnTo>
                    <a:lnTo>
                      <a:pt x="7" y="156"/>
                    </a:lnTo>
                    <a:lnTo>
                      <a:pt x="0" y="118"/>
                    </a:lnTo>
                    <a:lnTo>
                      <a:pt x="0" y="82"/>
                    </a:lnTo>
                    <a:lnTo>
                      <a:pt x="7" y="55"/>
                    </a:lnTo>
                    <a:lnTo>
                      <a:pt x="19"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58" name="Freeform 318" descr="Dark vertical"/>
              <p:cNvSpPr>
                <a:spLocks/>
              </p:cNvSpPr>
              <p:nvPr/>
            </p:nvSpPr>
            <p:spPr bwMode="auto">
              <a:xfrm>
                <a:off x="2141" y="2368"/>
                <a:ext cx="13" cy="105"/>
              </a:xfrm>
              <a:custGeom>
                <a:avLst/>
                <a:gdLst>
                  <a:gd name="T0" fmla="*/ 12 w 13"/>
                  <a:gd name="T1" fmla="*/ 0 h 105"/>
                  <a:gd name="T2" fmla="*/ 4 w 13"/>
                  <a:gd name="T3" fmla="*/ 31 h 105"/>
                  <a:gd name="T4" fmla="*/ 0 w 13"/>
                  <a:gd name="T5" fmla="*/ 60 h 105"/>
                  <a:gd name="T6" fmla="*/ 0 w 13"/>
                  <a:gd name="T7" fmla="*/ 104 h 105"/>
                  <a:gd name="T8" fmla="*/ 6 w 13"/>
                  <a:gd name="T9" fmla="*/ 55 h 105"/>
                  <a:gd name="T10" fmla="*/ 10 w 13"/>
                  <a:gd name="T11" fmla="*/ 32 h 105"/>
                  <a:gd name="T12" fmla="*/ 12 w 13"/>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3" h="105">
                    <a:moveTo>
                      <a:pt x="12" y="0"/>
                    </a:moveTo>
                    <a:lnTo>
                      <a:pt x="4" y="31"/>
                    </a:lnTo>
                    <a:lnTo>
                      <a:pt x="0" y="60"/>
                    </a:lnTo>
                    <a:lnTo>
                      <a:pt x="0" y="104"/>
                    </a:lnTo>
                    <a:lnTo>
                      <a:pt x="6" y="55"/>
                    </a:lnTo>
                    <a:lnTo>
                      <a:pt x="10" y="32"/>
                    </a:lnTo>
                    <a:lnTo>
                      <a:pt x="12"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59" name="Freeform 319" descr="Dark vertical"/>
              <p:cNvSpPr>
                <a:spLocks/>
              </p:cNvSpPr>
              <p:nvPr/>
            </p:nvSpPr>
            <p:spPr bwMode="auto">
              <a:xfrm>
                <a:off x="2161" y="2420"/>
                <a:ext cx="30" cy="116"/>
              </a:xfrm>
              <a:custGeom>
                <a:avLst/>
                <a:gdLst>
                  <a:gd name="T0" fmla="*/ 0 w 30"/>
                  <a:gd name="T1" fmla="*/ 115 h 116"/>
                  <a:gd name="T2" fmla="*/ 15 w 30"/>
                  <a:gd name="T3" fmla="*/ 69 h 116"/>
                  <a:gd name="T4" fmla="*/ 25 w 30"/>
                  <a:gd name="T5" fmla="*/ 33 h 116"/>
                  <a:gd name="T6" fmla="*/ 29 w 30"/>
                  <a:gd name="T7" fmla="*/ 0 h 116"/>
                  <a:gd name="T8" fmla="*/ 29 w 30"/>
                  <a:gd name="T9" fmla="*/ 54 h 116"/>
                  <a:gd name="T10" fmla="*/ 19 w 30"/>
                  <a:gd name="T11" fmla="*/ 88 h 116"/>
                  <a:gd name="T12" fmla="*/ 0 w 30"/>
                  <a:gd name="T13" fmla="*/ 115 h 116"/>
                </a:gdLst>
                <a:ahLst/>
                <a:cxnLst>
                  <a:cxn ang="0">
                    <a:pos x="T0" y="T1"/>
                  </a:cxn>
                  <a:cxn ang="0">
                    <a:pos x="T2" y="T3"/>
                  </a:cxn>
                  <a:cxn ang="0">
                    <a:pos x="T4" y="T5"/>
                  </a:cxn>
                  <a:cxn ang="0">
                    <a:pos x="T6" y="T7"/>
                  </a:cxn>
                  <a:cxn ang="0">
                    <a:pos x="T8" y="T9"/>
                  </a:cxn>
                  <a:cxn ang="0">
                    <a:pos x="T10" y="T11"/>
                  </a:cxn>
                  <a:cxn ang="0">
                    <a:pos x="T12" y="T13"/>
                  </a:cxn>
                </a:cxnLst>
                <a:rect l="0" t="0" r="r" b="b"/>
                <a:pathLst>
                  <a:path w="30" h="116">
                    <a:moveTo>
                      <a:pt x="0" y="115"/>
                    </a:moveTo>
                    <a:lnTo>
                      <a:pt x="15" y="69"/>
                    </a:lnTo>
                    <a:lnTo>
                      <a:pt x="25" y="33"/>
                    </a:lnTo>
                    <a:lnTo>
                      <a:pt x="29" y="0"/>
                    </a:lnTo>
                    <a:lnTo>
                      <a:pt x="29" y="54"/>
                    </a:lnTo>
                    <a:lnTo>
                      <a:pt x="19" y="88"/>
                    </a:lnTo>
                    <a:lnTo>
                      <a:pt x="0" y="115"/>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60" name="Freeform 320" descr="Dark vertical"/>
              <p:cNvSpPr>
                <a:spLocks/>
              </p:cNvSpPr>
              <p:nvPr/>
            </p:nvSpPr>
            <p:spPr bwMode="auto">
              <a:xfrm>
                <a:off x="2153" y="2548"/>
                <a:ext cx="77" cy="101"/>
              </a:xfrm>
              <a:custGeom>
                <a:avLst/>
                <a:gdLst>
                  <a:gd name="T0" fmla="*/ 76 w 77"/>
                  <a:gd name="T1" fmla="*/ 0 h 101"/>
                  <a:gd name="T2" fmla="*/ 57 w 77"/>
                  <a:gd name="T3" fmla="*/ 24 h 101"/>
                  <a:gd name="T4" fmla="*/ 34 w 77"/>
                  <a:gd name="T5" fmla="*/ 46 h 101"/>
                  <a:gd name="T6" fmla="*/ 13 w 77"/>
                  <a:gd name="T7" fmla="*/ 73 h 101"/>
                  <a:gd name="T8" fmla="*/ 0 w 77"/>
                  <a:gd name="T9" fmla="*/ 100 h 101"/>
                  <a:gd name="T10" fmla="*/ 27 w 77"/>
                  <a:gd name="T11" fmla="*/ 66 h 101"/>
                  <a:gd name="T12" fmla="*/ 55 w 77"/>
                  <a:gd name="T13" fmla="*/ 37 h 101"/>
                  <a:gd name="T14" fmla="*/ 76 w 77"/>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01">
                    <a:moveTo>
                      <a:pt x="76" y="0"/>
                    </a:moveTo>
                    <a:lnTo>
                      <a:pt x="57" y="24"/>
                    </a:lnTo>
                    <a:lnTo>
                      <a:pt x="34" y="46"/>
                    </a:lnTo>
                    <a:lnTo>
                      <a:pt x="13" y="73"/>
                    </a:lnTo>
                    <a:lnTo>
                      <a:pt x="0" y="100"/>
                    </a:lnTo>
                    <a:lnTo>
                      <a:pt x="27" y="66"/>
                    </a:lnTo>
                    <a:lnTo>
                      <a:pt x="55" y="37"/>
                    </a:lnTo>
                    <a:lnTo>
                      <a:pt x="76"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61" name="Freeform 321" descr="Dark vertical"/>
              <p:cNvSpPr>
                <a:spLocks/>
              </p:cNvSpPr>
              <p:nvPr/>
            </p:nvSpPr>
            <p:spPr bwMode="auto">
              <a:xfrm>
                <a:off x="2316" y="2451"/>
                <a:ext cx="98" cy="249"/>
              </a:xfrm>
              <a:custGeom>
                <a:avLst/>
                <a:gdLst>
                  <a:gd name="T0" fmla="*/ 0 w 98"/>
                  <a:gd name="T1" fmla="*/ 248 h 249"/>
                  <a:gd name="T2" fmla="*/ 27 w 98"/>
                  <a:gd name="T3" fmla="*/ 185 h 249"/>
                  <a:gd name="T4" fmla="*/ 40 w 98"/>
                  <a:gd name="T5" fmla="*/ 136 h 249"/>
                  <a:gd name="T6" fmla="*/ 67 w 98"/>
                  <a:gd name="T7" fmla="*/ 98 h 249"/>
                  <a:gd name="T8" fmla="*/ 97 w 98"/>
                  <a:gd name="T9" fmla="*/ 35 h 249"/>
                  <a:gd name="T10" fmla="*/ 97 w 98"/>
                  <a:gd name="T11" fmla="*/ 0 h 249"/>
                  <a:gd name="T12" fmla="*/ 59 w 98"/>
                  <a:gd name="T13" fmla="*/ 85 h 249"/>
                  <a:gd name="T14" fmla="*/ 29 w 98"/>
                  <a:gd name="T15" fmla="*/ 140 h 249"/>
                  <a:gd name="T16" fmla="*/ 25 w 98"/>
                  <a:gd name="T17" fmla="*/ 181 h 249"/>
                  <a:gd name="T18" fmla="*/ 0 w 98"/>
                  <a:gd name="T19" fmla="*/ 24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49">
                    <a:moveTo>
                      <a:pt x="0" y="248"/>
                    </a:moveTo>
                    <a:lnTo>
                      <a:pt x="27" y="185"/>
                    </a:lnTo>
                    <a:lnTo>
                      <a:pt x="40" y="136"/>
                    </a:lnTo>
                    <a:lnTo>
                      <a:pt x="67" y="98"/>
                    </a:lnTo>
                    <a:lnTo>
                      <a:pt x="97" y="35"/>
                    </a:lnTo>
                    <a:lnTo>
                      <a:pt x="97" y="0"/>
                    </a:lnTo>
                    <a:lnTo>
                      <a:pt x="59" y="85"/>
                    </a:lnTo>
                    <a:lnTo>
                      <a:pt x="29" y="140"/>
                    </a:lnTo>
                    <a:lnTo>
                      <a:pt x="25" y="181"/>
                    </a:lnTo>
                    <a:lnTo>
                      <a:pt x="0" y="248"/>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62" name="Freeform 322" descr="Dark vertical"/>
              <p:cNvSpPr>
                <a:spLocks/>
              </p:cNvSpPr>
              <p:nvPr/>
            </p:nvSpPr>
            <p:spPr bwMode="auto">
              <a:xfrm>
                <a:off x="2487" y="2402"/>
                <a:ext cx="17" cy="105"/>
              </a:xfrm>
              <a:custGeom>
                <a:avLst/>
                <a:gdLst>
                  <a:gd name="T0" fmla="*/ 5 w 17"/>
                  <a:gd name="T1" fmla="*/ 0 h 105"/>
                  <a:gd name="T2" fmla="*/ 7 w 17"/>
                  <a:gd name="T3" fmla="*/ 51 h 105"/>
                  <a:gd name="T4" fmla="*/ 15 w 17"/>
                  <a:gd name="T5" fmla="*/ 84 h 105"/>
                  <a:gd name="T6" fmla="*/ 16 w 17"/>
                  <a:gd name="T7" fmla="*/ 104 h 105"/>
                  <a:gd name="T8" fmla="*/ 5 w 17"/>
                  <a:gd name="T9" fmla="*/ 70 h 105"/>
                  <a:gd name="T10" fmla="*/ 0 w 17"/>
                  <a:gd name="T11" fmla="*/ 43 h 105"/>
                  <a:gd name="T12" fmla="*/ 5 w 17"/>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7" h="105">
                    <a:moveTo>
                      <a:pt x="5" y="0"/>
                    </a:moveTo>
                    <a:lnTo>
                      <a:pt x="7" y="51"/>
                    </a:lnTo>
                    <a:lnTo>
                      <a:pt x="15" y="84"/>
                    </a:lnTo>
                    <a:lnTo>
                      <a:pt x="16" y="104"/>
                    </a:lnTo>
                    <a:lnTo>
                      <a:pt x="5" y="70"/>
                    </a:lnTo>
                    <a:lnTo>
                      <a:pt x="0" y="43"/>
                    </a:lnTo>
                    <a:lnTo>
                      <a:pt x="5"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63" name="Freeform 323" descr="Dark vertical"/>
              <p:cNvSpPr>
                <a:spLocks/>
              </p:cNvSpPr>
              <p:nvPr/>
            </p:nvSpPr>
            <p:spPr bwMode="auto">
              <a:xfrm>
                <a:off x="2511" y="2396"/>
                <a:ext cx="40" cy="132"/>
              </a:xfrm>
              <a:custGeom>
                <a:avLst/>
                <a:gdLst>
                  <a:gd name="T0" fmla="*/ 0 w 40"/>
                  <a:gd name="T1" fmla="*/ 0 h 132"/>
                  <a:gd name="T2" fmla="*/ 8 w 40"/>
                  <a:gd name="T3" fmla="*/ 52 h 132"/>
                  <a:gd name="T4" fmla="*/ 21 w 40"/>
                  <a:gd name="T5" fmla="*/ 88 h 132"/>
                  <a:gd name="T6" fmla="*/ 39 w 40"/>
                  <a:gd name="T7" fmla="*/ 131 h 132"/>
                  <a:gd name="T8" fmla="*/ 21 w 40"/>
                  <a:gd name="T9" fmla="*/ 64 h 132"/>
                  <a:gd name="T10" fmla="*/ 0 w 40"/>
                  <a:gd name="T11" fmla="*/ 0 h 132"/>
                </a:gdLst>
                <a:ahLst/>
                <a:cxnLst>
                  <a:cxn ang="0">
                    <a:pos x="T0" y="T1"/>
                  </a:cxn>
                  <a:cxn ang="0">
                    <a:pos x="T2" y="T3"/>
                  </a:cxn>
                  <a:cxn ang="0">
                    <a:pos x="T4" y="T5"/>
                  </a:cxn>
                  <a:cxn ang="0">
                    <a:pos x="T6" y="T7"/>
                  </a:cxn>
                  <a:cxn ang="0">
                    <a:pos x="T8" y="T9"/>
                  </a:cxn>
                  <a:cxn ang="0">
                    <a:pos x="T10" y="T11"/>
                  </a:cxn>
                </a:cxnLst>
                <a:rect l="0" t="0" r="r" b="b"/>
                <a:pathLst>
                  <a:path w="40" h="132">
                    <a:moveTo>
                      <a:pt x="0" y="0"/>
                    </a:moveTo>
                    <a:lnTo>
                      <a:pt x="8" y="52"/>
                    </a:lnTo>
                    <a:lnTo>
                      <a:pt x="21" y="88"/>
                    </a:lnTo>
                    <a:lnTo>
                      <a:pt x="39" y="131"/>
                    </a:lnTo>
                    <a:lnTo>
                      <a:pt x="21" y="64"/>
                    </a:lnTo>
                    <a:lnTo>
                      <a:pt x="0"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64" name="Freeform 324" descr="Dark vertical"/>
              <p:cNvSpPr>
                <a:spLocks/>
              </p:cNvSpPr>
              <p:nvPr/>
            </p:nvSpPr>
            <p:spPr bwMode="auto">
              <a:xfrm>
                <a:off x="2515" y="2541"/>
                <a:ext cx="37" cy="20"/>
              </a:xfrm>
              <a:custGeom>
                <a:avLst/>
                <a:gdLst>
                  <a:gd name="T0" fmla="*/ 0 w 37"/>
                  <a:gd name="T1" fmla="*/ 0 h 20"/>
                  <a:gd name="T2" fmla="*/ 23 w 37"/>
                  <a:gd name="T3" fmla="*/ 19 h 20"/>
                  <a:gd name="T4" fmla="*/ 36 w 37"/>
                  <a:gd name="T5" fmla="*/ 16 h 20"/>
                  <a:gd name="T6" fmla="*/ 24 w 37"/>
                  <a:gd name="T7" fmla="*/ 7 h 20"/>
                  <a:gd name="T8" fmla="*/ 0 w 37"/>
                  <a:gd name="T9" fmla="*/ 0 h 20"/>
                </a:gdLst>
                <a:ahLst/>
                <a:cxnLst>
                  <a:cxn ang="0">
                    <a:pos x="T0" y="T1"/>
                  </a:cxn>
                  <a:cxn ang="0">
                    <a:pos x="T2" y="T3"/>
                  </a:cxn>
                  <a:cxn ang="0">
                    <a:pos x="T4" y="T5"/>
                  </a:cxn>
                  <a:cxn ang="0">
                    <a:pos x="T6" y="T7"/>
                  </a:cxn>
                  <a:cxn ang="0">
                    <a:pos x="T8" y="T9"/>
                  </a:cxn>
                </a:cxnLst>
                <a:rect l="0" t="0" r="r" b="b"/>
                <a:pathLst>
                  <a:path w="37" h="20">
                    <a:moveTo>
                      <a:pt x="0" y="0"/>
                    </a:moveTo>
                    <a:lnTo>
                      <a:pt x="23" y="19"/>
                    </a:lnTo>
                    <a:lnTo>
                      <a:pt x="36" y="16"/>
                    </a:lnTo>
                    <a:lnTo>
                      <a:pt x="24" y="7"/>
                    </a:lnTo>
                    <a:lnTo>
                      <a:pt x="0"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65" name="Freeform 325" descr="Dark vertical"/>
              <p:cNvSpPr>
                <a:spLocks/>
              </p:cNvSpPr>
              <p:nvPr/>
            </p:nvSpPr>
            <p:spPr bwMode="auto">
              <a:xfrm>
                <a:off x="2375" y="2341"/>
                <a:ext cx="20" cy="112"/>
              </a:xfrm>
              <a:custGeom>
                <a:avLst/>
                <a:gdLst>
                  <a:gd name="T0" fmla="*/ 9 w 20"/>
                  <a:gd name="T1" fmla="*/ 0 h 112"/>
                  <a:gd name="T2" fmla="*/ 11 w 20"/>
                  <a:gd name="T3" fmla="*/ 47 h 112"/>
                  <a:gd name="T4" fmla="*/ 8 w 20"/>
                  <a:gd name="T5" fmla="*/ 79 h 112"/>
                  <a:gd name="T6" fmla="*/ 0 w 20"/>
                  <a:gd name="T7" fmla="*/ 111 h 112"/>
                  <a:gd name="T8" fmla="*/ 17 w 20"/>
                  <a:gd name="T9" fmla="*/ 62 h 112"/>
                  <a:gd name="T10" fmla="*/ 19 w 20"/>
                  <a:gd name="T11" fmla="*/ 35 h 112"/>
                  <a:gd name="T12" fmla="*/ 9 w 20"/>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20" h="112">
                    <a:moveTo>
                      <a:pt x="9" y="0"/>
                    </a:moveTo>
                    <a:lnTo>
                      <a:pt x="11" y="47"/>
                    </a:lnTo>
                    <a:lnTo>
                      <a:pt x="8" y="79"/>
                    </a:lnTo>
                    <a:lnTo>
                      <a:pt x="0" y="111"/>
                    </a:lnTo>
                    <a:lnTo>
                      <a:pt x="17" y="62"/>
                    </a:lnTo>
                    <a:lnTo>
                      <a:pt x="19" y="35"/>
                    </a:lnTo>
                    <a:lnTo>
                      <a:pt x="9"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grpSp>
        <p:nvGrpSpPr>
          <p:cNvPr id="36224" name="Group 384"/>
          <p:cNvGrpSpPr>
            <a:grpSpLocks/>
          </p:cNvGrpSpPr>
          <p:nvPr/>
        </p:nvGrpSpPr>
        <p:grpSpPr bwMode="auto">
          <a:xfrm>
            <a:off x="6877050" y="3333751"/>
            <a:ext cx="1047750" cy="2549525"/>
            <a:chOff x="3372" y="2100"/>
            <a:chExt cx="660" cy="1606"/>
          </a:xfrm>
        </p:grpSpPr>
        <p:grpSp>
          <p:nvGrpSpPr>
            <p:cNvPr id="36172" name="Group 332"/>
            <p:cNvGrpSpPr>
              <a:grpSpLocks/>
            </p:cNvGrpSpPr>
            <p:nvPr/>
          </p:nvGrpSpPr>
          <p:grpSpPr bwMode="auto">
            <a:xfrm>
              <a:off x="3735" y="3536"/>
              <a:ext cx="118" cy="142"/>
              <a:chOff x="3735" y="3536"/>
              <a:chExt cx="118" cy="142"/>
            </a:xfrm>
          </p:grpSpPr>
          <p:sp>
            <p:nvSpPr>
              <p:cNvPr id="36168" name="Freeform 328"/>
              <p:cNvSpPr>
                <a:spLocks/>
              </p:cNvSpPr>
              <p:nvPr/>
            </p:nvSpPr>
            <p:spPr bwMode="auto">
              <a:xfrm>
                <a:off x="3735" y="3572"/>
                <a:ext cx="118" cy="106"/>
              </a:xfrm>
              <a:custGeom>
                <a:avLst/>
                <a:gdLst>
                  <a:gd name="T0" fmla="*/ 13 w 118"/>
                  <a:gd name="T1" fmla="*/ 5 h 106"/>
                  <a:gd name="T2" fmla="*/ 8 w 118"/>
                  <a:gd name="T3" fmla="*/ 41 h 106"/>
                  <a:gd name="T4" fmla="*/ 0 w 118"/>
                  <a:gd name="T5" fmla="*/ 59 h 106"/>
                  <a:gd name="T6" fmla="*/ 8 w 118"/>
                  <a:gd name="T7" fmla="*/ 78 h 106"/>
                  <a:gd name="T8" fmla="*/ 8 w 118"/>
                  <a:gd name="T9" fmla="*/ 91 h 106"/>
                  <a:gd name="T10" fmla="*/ 17 w 118"/>
                  <a:gd name="T11" fmla="*/ 100 h 106"/>
                  <a:gd name="T12" fmla="*/ 44 w 118"/>
                  <a:gd name="T13" fmla="*/ 103 h 106"/>
                  <a:gd name="T14" fmla="*/ 65 w 118"/>
                  <a:gd name="T15" fmla="*/ 105 h 106"/>
                  <a:gd name="T16" fmla="*/ 88 w 118"/>
                  <a:gd name="T17" fmla="*/ 101 h 106"/>
                  <a:gd name="T18" fmla="*/ 105 w 118"/>
                  <a:gd name="T19" fmla="*/ 91 h 106"/>
                  <a:gd name="T20" fmla="*/ 108 w 118"/>
                  <a:gd name="T21" fmla="*/ 78 h 106"/>
                  <a:gd name="T22" fmla="*/ 117 w 118"/>
                  <a:gd name="T23" fmla="*/ 60 h 106"/>
                  <a:gd name="T24" fmla="*/ 110 w 118"/>
                  <a:gd name="T25" fmla="*/ 39 h 106"/>
                  <a:gd name="T26" fmla="*/ 101 w 118"/>
                  <a:gd name="T27" fmla="*/ 0 h 106"/>
                  <a:gd name="T28" fmla="*/ 13 w 118"/>
                  <a:gd name="T2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06">
                    <a:moveTo>
                      <a:pt x="13" y="5"/>
                    </a:moveTo>
                    <a:lnTo>
                      <a:pt x="8" y="41"/>
                    </a:lnTo>
                    <a:lnTo>
                      <a:pt x="0" y="59"/>
                    </a:lnTo>
                    <a:lnTo>
                      <a:pt x="8" y="78"/>
                    </a:lnTo>
                    <a:lnTo>
                      <a:pt x="8" y="91"/>
                    </a:lnTo>
                    <a:lnTo>
                      <a:pt x="17" y="100"/>
                    </a:lnTo>
                    <a:lnTo>
                      <a:pt x="44" y="103"/>
                    </a:lnTo>
                    <a:lnTo>
                      <a:pt x="65" y="105"/>
                    </a:lnTo>
                    <a:lnTo>
                      <a:pt x="88" y="101"/>
                    </a:lnTo>
                    <a:lnTo>
                      <a:pt x="105" y="91"/>
                    </a:lnTo>
                    <a:lnTo>
                      <a:pt x="108" y="78"/>
                    </a:lnTo>
                    <a:lnTo>
                      <a:pt x="117" y="60"/>
                    </a:lnTo>
                    <a:lnTo>
                      <a:pt x="110" y="39"/>
                    </a:lnTo>
                    <a:lnTo>
                      <a:pt x="101" y="0"/>
                    </a:lnTo>
                    <a:lnTo>
                      <a:pt x="13" y="5"/>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69" name="Freeform 329"/>
              <p:cNvSpPr>
                <a:spLocks/>
              </p:cNvSpPr>
              <p:nvPr/>
            </p:nvSpPr>
            <p:spPr bwMode="auto">
              <a:xfrm>
                <a:off x="3767" y="3536"/>
                <a:ext cx="85" cy="38"/>
              </a:xfrm>
              <a:custGeom>
                <a:avLst/>
                <a:gdLst>
                  <a:gd name="T0" fmla="*/ 84 w 85"/>
                  <a:gd name="T1" fmla="*/ 0 h 38"/>
                  <a:gd name="T2" fmla="*/ 57 w 85"/>
                  <a:gd name="T3" fmla="*/ 18 h 38"/>
                  <a:gd name="T4" fmla="*/ 27 w 85"/>
                  <a:gd name="T5" fmla="*/ 31 h 38"/>
                  <a:gd name="T6" fmla="*/ 0 w 85"/>
                  <a:gd name="T7" fmla="*/ 32 h 38"/>
                  <a:gd name="T8" fmla="*/ 33 w 85"/>
                  <a:gd name="T9" fmla="*/ 37 h 38"/>
                  <a:gd name="T10" fmla="*/ 57 w 85"/>
                  <a:gd name="T11" fmla="*/ 32 h 38"/>
                  <a:gd name="T12" fmla="*/ 84 w 85"/>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85" h="38">
                    <a:moveTo>
                      <a:pt x="84" y="0"/>
                    </a:moveTo>
                    <a:lnTo>
                      <a:pt x="57" y="18"/>
                    </a:lnTo>
                    <a:lnTo>
                      <a:pt x="27" y="31"/>
                    </a:lnTo>
                    <a:lnTo>
                      <a:pt x="0" y="32"/>
                    </a:lnTo>
                    <a:lnTo>
                      <a:pt x="33" y="37"/>
                    </a:lnTo>
                    <a:lnTo>
                      <a:pt x="57" y="32"/>
                    </a:lnTo>
                    <a:lnTo>
                      <a:pt x="84" y="0"/>
                    </a:lnTo>
                  </a:path>
                </a:pathLst>
              </a:custGeom>
              <a:solidFill>
                <a:srgbClr val="000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70" name="Freeform 330"/>
              <p:cNvSpPr>
                <a:spLocks/>
              </p:cNvSpPr>
              <p:nvPr/>
            </p:nvSpPr>
            <p:spPr bwMode="auto">
              <a:xfrm>
                <a:off x="3749" y="3652"/>
                <a:ext cx="87" cy="15"/>
              </a:xfrm>
              <a:custGeom>
                <a:avLst/>
                <a:gdLst>
                  <a:gd name="T0" fmla="*/ 0 w 87"/>
                  <a:gd name="T1" fmla="*/ 7 h 15"/>
                  <a:gd name="T2" fmla="*/ 1 w 87"/>
                  <a:gd name="T3" fmla="*/ 0 h 15"/>
                  <a:gd name="T4" fmla="*/ 26 w 87"/>
                  <a:gd name="T5" fmla="*/ 4 h 15"/>
                  <a:gd name="T6" fmla="*/ 54 w 87"/>
                  <a:gd name="T7" fmla="*/ 4 h 15"/>
                  <a:gd name="T8" fmla="*/ 86 w 87"/>
                  <a:gd name="T9" fmla="*/ 0 h 15"/>
                  <a:gd name="T10" fmla="*/ 83 w 87"/>
                  <a:gd name="T11" fmla="*/ 5 h 15"/>
                  <a:gd name="T12" fmla="*/ 67 w 87"/>
                  <a:gd name="T13" fmla="*/ 12 h 15"/>
                  <a:gd name="T14" fmla="*/ 48 w 87"/>
                  <a:gd name="T15" fmla="*/ 14 h 15"/>
                  <a:gd name="T16" fmla="*/ 33 w 87"/>
                  <a:gd name="T17" fmla="*/ 13 h 15"/>
                  <a:gd name="T18" fmla="*/ 17 w 87"/>
                  <a:gd name="T19" fmla="*/ 12 h 15"/>
                  <a:gd name="T20" fmla="*/ 0 w 87"/>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5">
                    <a:moveTo>
                      <a:pt x="0" y="7"/>
                    </a:moveTo>
                    <a:lnTo>
                      <a:pt x="1" y="0"/>
                    </a:lnTo>
                    <a:lnTo>
                      <a:pt x="26" y="4"/>
                    </a:lnTo>
                    <a:lnTo>
                      <a:pt x="54" y="4"/>
                    </a:lnTo>
                    <a:lnTo>
                      <a:pt x="86" y="0"/>
                    </a:lnTo>
                    <a:lnTo>
                      <a:pt x="83" y="5"/>
                    </a:lnTo>
                    <a:lnTo>
                      <a:pt x="67" y="12"/>
                    </a:lnTo>
                    <a:lnTo>
                      <a:pt x="48" y="14"/>
                    </a:lnTo>
                    <a:lnTo>
                      <a:pt x="33" y="13"/>
                    </a:lnTo>
                    <a:lnTo>
                      <a:pt x="17" y="12"/>
                    </a:lnTo>
                    <a:lnTo>
                      <a:pt x="0" y="7"/>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71" name="Freeform 331"/>
              <p:cNvSpPr>
                <a:spLocks/>
              </p:cNvSpPr>
              <p:nvPr/>
            </p:nvSpPr>
            <p:spPr bwMode="auto">
              <a:xfrm>
                <a:off x="3754" y="3609"/>
                <a:ext cx="87" cy="42"/>
              </a:xfrm>
              <a:custGeom>
                <a:avLst/>
                <a:gdLst>
                  <a:gd name="T0" fmla="*/ 0 w 87"/>
                  <a:gd name="T1" fmla="*/ 34 h 42"/>
                  <a:gd name="T2" fmla="*/ 30 w 87"/>
                  <a:gd name="T3" fmla="*/ 41 h 42"/>
                  <a:gd name="T4" fmla="*/ 62 w 87"/>
                  <a:gd name="T5" fmla="*/ 40 h 42"/>
                  <a:gd name="T6" fmla="*/ 80 w 87"/>
                  <a:gd name="T7" fmla="*/ 34 h 42"/>
                  <a:gd name="T8" fmla="*/ 86 w 87"/>
                  <a:gd name="T9" fmla="*/ 27 h 42"/>
                  <a:gd name="T10" fmla="*/ 83 w 87"/>
                  <a:gd name="T11" fmla="*/ 13 h 42"/>
                  <a:gd name="T12" fmla="*/ 74 w 87"/>
                  <a:gd name="T13" fmla="*/ 1 h 42"/>
                  <a:gd name="T14" fmla="*/ 64 w 87"/>
                  <a:gd name="T15" fmla="*/ 3 h 42"/>
                  <a:gd name="T16" fmla="*/ 39 w 87"/>
                  <a:gd name="T17" fmla="*/ 3 h 42"/>
                  <a:gd name="T18" fmla="*/ 10 w 87"/>
                  <a:gd name="T19" fmla="*/ 0 h 42"/>
                  <a:gd name="T20" fmla="*/ 2 w 87"/>
                  <a:gd name="T21" fmla="*/ 8 h 42"/>
                  <a:gd name="T22" fmla="*/ 0 w 87"/>
                  <a:gd name="T2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42">
                    <a:moveTo>
                      <a:pt x="0" y="34"/>
                    </a:moveTo>
                    <a:lnTo>
                      <a:pt x="30" y="41"/>
                    </a:lnTo>
                    <a:lnTo>
                      <a:pt x="62" y="40"/>
                    </a:lnTo>
                    <a:lnTo>
                      <a:pt x="80" y="34"/>
                    </a:lnTo>
                    <a:lnTo>
                      <a:pt x="86" y="27"/>
                    </a:lnTo>
                    <a:lnTo>
                      <a:pt x="83" y="13"/>
                    </a:lnTo>
                    <a:lnTo>
                      <a:pt x="74" y="1"/>
                    </a:lnTo>
                    <a:lnTo>
                      <a:pt x="64" y="3"/>
                    </a:lnTo>
                    <a:lnTo>
                      <a:pt x="39" y="3"/>
                    </a:lnTo>
                    <a:lnTo>
                      <a:pt x="10" y="0"/>
                    </a:lnTo>
                    <a:lnTo>
                      <a:pt x="2" y="8"/>
                    </a:lnTo>
                    <a:lnTo>
                      <a:pt x="0" y="34"/>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179" name="Group 339"/>
            <p:cNvGrpSpPr>
              <a:grpSpLocks/>
            </p:cNvGrpSpPr>
            <p:nvPr/>
          </p:nvGrpSpPr>
          <p:grpSpPr bwMode="auto">
            <a:xfrm>
              <a:off x="3458" y="3584"/>
              <a:ext cx="235" cy="122"/>
              <a:chOff x="3458" y="3584"/>
              <a:chExt cx="235" cy="122"/>
            </a:xfrm>
          </p:grpSpPr>
          <p:sp>
            <p:nvSpPr>
              <p:cNvPr id="36173" name="Freeform 333"/>
              <p:cNvSpPr>
                <a:spLocks/>
              </p:cNvSpPr>
              <p:nvPr/>
            </p:nvSpPr>
            <p:spPr bwMode="auto">
              <a:xfrm>
                <a:off x="3458" y="3584"/>
                <a:ext cx="235" cy="122"/>
              </a:xfrm>
              <a:custGeom>
                <a:avLst/>
                <a:gdLst>
                  <a:gd name="T0" fmla="*/ 212 w 235"/>
                  <a:gd name="T1" fmla="*/ 16 h 122"/>
                  <a:gd name="T2" fmla="*/ 232 w 235"/>
                  <a:gd name="T3" fmla="*/ 67 h 122"/>
                  <a:gd name="T4" fmla="*/ 232 w 235"/>
                  <a:gd name="T5" fmla="*/ 88 h 122"/>
                  <a:gd name="T6" fmla="*/ 234 w 235"/>
                  <a:gd name="T7" fmla="*/ 104 h 122"/>
                  <a:gd name="T8" fmla="*/ 213 w 235"/>
                  <a:gd name="T9" fmla="*/ 116 h 122"/>
                  <a:gd name="T10" fmla="*/ 194 w 235"/>
                  <a:gd name="T11" fmla="*/ 118 h 122"/>
                  <a:gd name="T12" fmla="*/ 161 w 235"/>
                  <a:gd name="T13" fmla="*/ 121 h 122"/>
                  <a:gd name="T14" fmla="*/ 128 w 235"/>
                  <a:gd name="T15" fmla="*/ 118 h 122"/>
                  <a:gd name="T16" fmla="*/ 114 w 235"/>
                  <a:gd name="T17" fmla="*/ 105 h 122"/>
                  <a:gd name="T18" fmla="*/ 99 w 235"/>
                  <a:gd name="T19" fmla="*/ 95 h 122"/>
                  <a:gd name="T20" fmla="*/ 55 w 235"/>
                  <a:gd name="T21" fmla="*/ 85 h 122"/>
                  <a:gd name="T22" fmla="*/ 33 w 235"/>
                  <a:gd name="T23" fmla="*/ 80 h 122"/>
                  <a:gd name="T24" fmla="*/ 17 w 235"/>
                  <a:gd name="T25" fmla="*/ 70 h 122"/>
                  <a:gd name="T26" fmla="*/ 0 w 235"/>
                  <a:gd name="T27" fmla="*/ 55 h 122"/>
                  <a:gd name="T28" fmla="*/ 4 w 235"/>
                  <a:gd name="T29" fmla="*/ 37 h 122"/>
                  <a:gd name="T30" fmla="*/ 17 w 235"/>
                  <a:gd name="T31" fmla="*/ 28 h 122"/>
                  <a:gd name="T32" fmla="*/ 35 w 235"/>
                  <a:gd name="T33" fmla="*/ 25 h 122"/>
                  <a:gd name="T34" fmla="*/ 86 w 235"/>
                  <a:gd name="T35" fmla="*/ 23 h 122"/>
                  <a:gd name="T36" fmla="*/ 126 w 235"/>
                  <a:gd name="T37" fmla="*/ 0 h 122"/>
                  <a:gd name="T38" fmla="*/ 187 w 235"/>
                  <a:gd name="T39" fmla="*/ 9 h 122"/>
                  <a:gd name="T40" fmla="*/ 212 w 235"/>
                  <a:gd name="T41" fmla="*/ 1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5" h="122">
                    <a:moveTo>
                      <a:pt x="212" y="16"/>
                    </a:moveTo>
                    <a:lnTo>
                      <a:pt x="232" y="67"/>
                    </a:lnTo>
                    <a:lnTo>
                      <a:pt x="232" y="88"/>
                    </a:lnTo>
                    <a:lnTo>
                      <a:pt x="234" y="104"/>
                    </a:lnTo>
                    <a:lnTo>
                      <a:pt x="213" y="116"/>
                    </a:lnTo>
                    <a:lnTo>
                      <a:pt x="194" y="118"/>
                    </a:lnTo>
                    <a:lnTo>
                      <a:pt x="161" y="121"/>
                    </a:lnTo>
                    <a:lnTo>
                      <a:pt x="128" y="118"/>
                    </a:lnTo>
                    <a:lnTo>
                      <a:pt x="114" y="105"/>
                    </a:lnTo>
                    <a:lnTo>
                      <a:pt x="99" y="95"/>
                    </a:lnTo>
                    <a:lnTo>
                      <a:pt x="55" y="85"/>
                    </a:lnTo>
                    <a:lnTo>
                      <a:pt x="33" y="80"/>
                    </a:lnTo>
                    <a:lnTo>
                      <a:pt x="17" y="70"/>
                    </a:lnTo>
                    <a:lnTo>
                      <a:pt x="0" y="55"/>
                    </a:lnTo>
                    <a:lnTo>
                      <a:pt x="4" y="37"/>
                    </a:lnTo>
                    <a:lnTo>
                      <a:pt x="17" y="28"/>
                    </a:lnTo>
                    <a:lnTo>
                      <a:pt x="35" y="25"/>
                    </a:lnTo>
                    <a:lnTo>
                      <a:pt x="86" y="23"/>
                    </a:lnTo>
                    <a:lnTo>
                      <a:pt x="126" y="0"/>
                    </a:lnTo>
                    <a:lnTo>
                      <a:pt x="187" y="9"/>
                    </a:lnTo>
                    <a:lnTo>
                      <a:pt x="212" y="16"/>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74" name="Freeform 334"/>
              <p:cNvSpPr>
                <a:spLocks/>
              </p:cNvSpPr>
              <p:nvPr/>
            </p:nvSpPr>
            <p:spPr bwMode="auto">
              <a:xfrm>
                <a:off x="3471" y="3615"/>
                <a:ext cx="37" cy="16"/>
              </a:xfrm>
              <a:custGeom>
                <a:avLst/>
                <a:gdLst>
                  <a:gd name="T0" fmla="*/ 36 w 37"/>
                  <a:gd name="T1" fmla="*/ 1 h 16"/>
                  <a:gd name="T2" fmla="*/ 25 w 37"/>
                  <a:gd name="T3" fmla="*/ 7 h 16"/>
                  <a:gd name="T4" fmla="*/ 19 w 37"/>
                  <a:gd name="T5" fmla="*/ 15 h 16"/>
                  <a:gd name="T6" fmla="*/ 0 w 37"/>
                  <a:gd name="T7" fmla="*/ 7 h 16"/>
                  <a:gd name="T8" fmla="*/ 6 w 37"/>
                  <a:gd name="T9" fmla="*/ 3 h 16"/>
                  <a:gd name="T10" fmla="*/ 16 w 37"/>
                  <a:gd name="T11" fmla="*/ 0 h 16"/>
                  <a:gd name="T12" fmla="*/ 36 w 37"/>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37" h="16">
                    <a:moveTo>
                      <a:pt x="36" y="1"/>
                    </a:moveTo>
                    <a:lnTo>
                      <a:pt x="25" y="7"/>
                    </a:lnTo>
                    <a:lnTo>
                      <a:pt x="19" y="15"/>
                    </a:lnTo>
                    <a:lnTo>
                      <a:pt x="0" y="7"/>
                    </a:lnTo>
                    <a:lnTo>
                      <a:pt x="6" y="3"/>
                    </a:lnTo>
                    <a:lnTo>
                      <a:pt x="16" y="0"/>
                    </a:lnTo>
                    <a:lnTo>
                      <a:pt x="36" y="1"/>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75" name="Freeform 335"/>
              <p:cNvSpPr>
                <a:spLocks/>
              </p:cNvSpPr>
              <p:nvPr/>
            </p:nvSpPr>
            <p:spPr bwMode="auto">
              <a:xfrm>
                <a:off x="3466" y="3628"/>
                <a:ext cx="212" cy="68"/>
              </a:xfrm>
              <a:custGeom>
                <a:avLst/>
                <a:gdLst>
                  <a:gd name="T0" fmla="*/ 5 w 212"/>
                  <a:gd name="T1" fmla="*/ 0 h 68"/>
                  <a:gd name="T2" fmla="*/ 24 w 212"/>
                  <a:gd name="T3" fmla="*/ 10 h 68"/>
                  <a:gd name="T4" fmla="*/ 42 w 212"/>
                  <a:gd name="T5" fmla="*/ 17 h 68"/>
                  <a:gd name="T6" fmla="*/ 61 w 212"/>
                  <a:gd name="T7" fmla="*/ 21 h 68"/>
                  <a:gd name="T8" fmla="*/ 86 w 212"/>
                  <a:gd name="T9" fmla="*/ 28 h 68"/>
                  <a:gd name="T10" fmla="*/ 101 w 212"/>
                  <a:gd name="T11" fmla="*/ 40 h 68"/>
                  <a:gd name="T12" fmla="*/ 122 w 212"/>
                  <a:gd name="T13" fmla="*/ 50 h 68"/>
                  <a:gd name="T14" fmla="*/ 153 w 212"/>
                  <a:gd name="T15" fmla="*/ 55 h 68"/>
                  <a:gd name="T16" fmla="*/ 189 w 212"/>
                  <a:gd name="T17" fmla="*/ 54 h 68"/>
                  <a:gd name="T18" fmla="*/ 211 w 212"/>
                  <a:gd name="T19" fmla="*/ 48 h 68"/>
                  <a:gd name="T20" fmla="*/ 211 w 212"/>
                  <a:gd name="T21" fmla="*/ 57 h 68"/>
                  <a:gd name="T22" fmla="*/ 194 w 212"/>
                  <a:gd name="T23" fmla="*/ 66 h 68"/>
                  <a:gd name="T24" fmla="*/ 161 w 212"/>
                  <a:gd name="T25" fmla="*/ 67 h 68"/>
                  <a:gd name="T26" fmla="*/ 138 w 212"/>
                  <a:gd name="T27" fmla="*/ 67 h 68"/>
                  <a:gd name="T28" fmla="*/ 125 w 212"/>
                  <a:gd name="T29" fmla="*/ 66 h 68"/>
                  <a:gd name="T30" fmla="*/ 100 w 212"/>
                  <a:gd name="T31" fmla="*/ 47 h 68"/>
                  <a:gd name="T32" fmla="*/ 89 w 212"/>
                  <a:gd name="T33" fmla="*/ 42 h 68"/>
                  <a:gd name="T34" fmla="*/ 67 w 212"/>
                  <a:gd name="T35" fmla="*/ 39 h 68"/>
                  <a:gd name="T36" fmla="*/ 27 w 212"/>
                  <a:gd name="T37" fmla="*/ 28 h 68"/>
                  <a:gd name="T38" fmla="*/ 0 w 212"/>
                  <a:gd name="T39" fmla="*/ 11 h 68"/>
                  <a:gd name="T40" fmla="*/ 5 w 212"/>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68">
                    <a:moveTo>
                      <a:pt x="5" y="0"/>
                    </a:moveTo>
                    <a:lnTo>
                      <a:pt x="24" y="10"/>
                    </a:lnTo>
                    <a:lnTo>
                      <a:pt x="42" y="17"/>
                    </a:lnTo>
                    <a:lnTo>
                      <a:pt x="61" y="21"/>
                    </a:lnTo>
                    <a:lnTo>
                      <a:pt x="86" y="28"/>
                    </a:lnTo>
                    <a:lnTo>
                      <a:pt x="101" y="40"/>
                    </a:lnTo>
                    <a:lnTo>
                      <a:pt x="122" y="50"/>
                    </a:lnTo>
                    <a:lnTo>
                      <a:pt x="153" y="55"/>
                    </a:lnTo>
                    <a:lnTo>
                      <a:pt x="189" y="54"/>
                    </a:lnTo>
                    <a:lnTo>
                      <a:pt x="211" y="48"/>
                    </a:lnTo>
                    <a:lnTo>
                      <a:pt x="211" y="57"/>
                    </a:lnTo>
                    <a:lnTo>
                      <a:pt x="194" y="66"/>
                    </a:lnTo>
                    <a:lnTo>
                      <a:pt x="161" y="67"/>
                    </a:lnTo>
                    <a:lnTo>
                      <a:pt x="138" y="67"/>
                    </a:lnTo>
                    <a:lnTo>
                      <a:pt x="125" y="66"/>
                    </a:lnTo>
                    <a:lnTo>
                      <a:pt x="100" y="47"/>
                    </a:lnTo>
                    <a:lnTo>
                      <a:pt x="89" y="42"/>
                    </a:lnTo>
                    <a:lnTo>
                      <a:pt x="67" y="39"/>
                    </a:lnTo>
                    <a:lnTo>
                      <a:pt x="27" y="28"/>
                    </a:lnTo>
                    <a:lnTo>
                      <a:pt x="0" y="11"/>
                    </a:lnTo>
                    <a:lnTo>
                      <a:pt x="5"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76" name="Freeform 336"/>
              <p:cNvSpPr>
                <a:spLocks/>
              </p:cNvSpPr>
              <p:nvPr/>
            </p:nvSpPr>
            <p:spPr bwMode="auto">
              <a:xfrm>
                <a:off x="3599" y="3629"/>
                <a:ext cx="80" cy="49"/>
              </a:xfrm>
              <a:custGeom>
                <a:avLst/>
                <a:gdLst>
                  <a:gd name="T0" fmla="*/ 23 w 80"/>
                  <a:gd name="T1" fmla="*/ 48 h 49"/>
                  <a:gd name="T2" fmla="*/ 50 w 80"/>
                  <a:gd name="T3" fmla="*/ 48 h 49"/>
                  <a:gd name="T4" fmla="*/ 70 w 80"/>
                  <a:gd name="T5" fmla="*/ 43 h 49"/>
                  <a:gd name="T6" fmla="*/ 76 w 80"/>
                  <a:gd name="T7" fmla="*/ 40 h 49"/>
                  <a:gd name="T8" fmla="*/ 79 w 80"/>
                  <a:gd name="T9" fmla="*/ 29 h 49"/>
                  <a:gd name="T10" fmla="*/ 77 w 80"/>
                  <a:gd name="T11" fmla="*/ 15 h 49"/>
                  <a:gd name="T12" fmla="*/ 70 w 80"/>
                  <a:gd name="T13" fmla="*/ 0 h 49"/>
                  <a:gd name="T14" fmla="*/ 47 w 80"/>
                  <a:gd name="T15" fmla="*/ 4 h 49"/>
                  <a:gd name="T16" fmla="*/ 26 w 80"/>
                  <a:gd name="T17" fmla="*/ 5 h 49"/>
                  <a:gd name="T18" fmla="*/ 12 w 80"/>
                  <a:gd name="T19" fmla="*/ 14 h 49"/>
                  <a:gd name="T20" fmla="*/ 6 w 80"/>
                  <a:gd name="T21" fmla="*/ 27 h 49"/>
                  <a:gd name="T22" fmla="*/ 0 w 80"/>
                  <a:gd name="T23" fmla="*/ 43 h 49"/>
                  <a:gd name="T24" fmla="*/ 23 w 80"/>
                  <a:gd name="T25"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9">
                    <a:moveTo>
                      <a:pt x="23" y="48"/>
                    </a:moveTo>
                    <a:lnTo>
                      <a:pt x="50" y="48"/>
                    </a:lnTo>
                    <a:lnTo>
                      <a:pt x="70" y="43"/>
                    </a:lnTo>
                    <a:lnTo>
                      <a:pt x="76" y="40"/>
                    </a:lnTo>
                    <a:lnTo>
                      <a:pt x="79" y="29"/>
                    </a:lnTo>
                    <a:lnTo>
                      <a:pt x="77" y="15"/>
                    </a:lnTo>
                    <a:lnTo>
                      <a:pt x="70" y="0"/>
                    </a:lnTo>
                    <a:lnTo>
                      <a:pt x="47" y="4"/>
                    </a:lnTo>
                    <a:lnTo>
                      <a:pt x="26" y="5"/>
                    </a:lnTo>
                    <a:lnTo>
                      <a:pt x="12" y="14"/>
                    </a:lnTo>
                    <a:lnTo>
                      <a:pt x="6" y="27"/>
                    </a:lnTo>
                    <a:lnTo>
                      <a:pt x="0" y="43"/>
                    </a:lnTo>
                    <a:lnTo>
                      <a:pt x="23" y="48"/>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77" name="Freeform 337"/>
              <p:cNvSpPr>
                <a:spLocks/>
              </p:cNvSpPr>
              <p:nvPr/>
            </p:nvSpPr>
            <p:spPr bwMode="auto">
              <a:xfrm>
                <a:off x="3497" y="3615"/>
                <a:ext cx="51" cy="33"/>
              </a:xfrm>
              <a:custGeom>
                <a:avLst/>
                <a:gdLst>
                  <a:gd name="T0" fmla="*/ 0 w 51"/>
                  <a:gd name="T1" fmla="*/ 18 h 33"/>
                  <a:gd name="T2" fmla="*/ 14 w 51"/>
                  <a:gd name="T3" fmla="*/ 3 h 33"/>
                  <a:gd name="T4" fmla="*/ 30 w 51"/>
                  <a:gd name="T5" fmla="*/ 3 h 33"/>
                  <a:gd name="T6" fmla="*/ 50 w 51"/>
                  <a:gd name="T7" fmla="*/ 0 h 33"/>
                  <a:gd name="T8" fmla="*/ 40 w 51"/>
                  <a:gd name="T9" fmla="*/ 14 h 33"/>
                  <a:gd name="T10" fmla="*/ 45 w 51"/>
                  <a:gd name="T11" fmla="*/ 32 h 33"/>
                  <a:gd name="T12" fmla="*/ 11 w 51"/>
                  <a:gd name="T13" fmla="*/ 24 h 33"/>
                  <a:gd name="T14" fmla="*/ 0 w 51"/>
                  <a:gd name="T15" fmla="*/ 18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3">
                    <a:moveTo>
                      <a:pt x="0" y="18"/>
                    </a:moveTo>
                    <a:lnTo>
                      <a:pt x="14" y="3"/>
                    </a:lnTo>
                    <a:lnTo>
                      <a:pt x="30" y="3"/>
                    </a:lnTo>
                    <a:lnTo>
                      <a:pt x="50" y="0"/>
                    </a:lnTo>
                    <a:lnTo>
                      <a:pt x="40" y="14"/>
                    </a:lnTo>
                    <a:lnTo>
                      <a:pt x="45" y="32"/>
                    </a:lnTo>
                    <a:lnTo>
                      <a:pt x="11" y="24"/>
                    </a:lnTo>
                    <a:lnTo>
                      <a:pt x="0" y="18"/>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78" name="Oval 338"/>
              <p:cNvSpPr>
                <a:spLocks noChangeArrowheads="1"/>
              </p:cNvSpPr>
              <p:nvPr/>
            </p:nvSpPr>
            <p:spPr bwMode="auto">
              <a:xfrm>
                <a:off x="3563" y="3626"/>
                <a:ext cx="21" cy="30"/>
              </a:xfrm>
              <a:prstGeom prst="ellipse">
                <a:avLst/>
              </a:prstGeom>
              <a:solidFill>
                <a:srgbClr val="8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grpSp>
          <p:nvGrpSpPr>
            <p:cNvPr id="36184" name="Group 344"/>
            <p:cNvGrpSpPr>
              <a:grpSpLocks/>
            </p:cNvGrpSpPr>
            <p:nvPr/>
          </p:nvGrpSpPr>
          <p:grpSpPr bwMode="auto">
            <a:xfrm>
              <a:off x="3638" y="2100"/>
              <a:ext cx="203" cy="248"/>
              <a:chOff x="3638" y="2100"/>
              <a:chExt cx="203" cy="248"/>
            </a:xfrm>
          </p:grpSpPr>
          <p:sp>
            <p:nvSpPr>
              <p:cNvPr id="36180" name="Freeform 340"/>
              <p:cNvSpPr>
                <a:spLocks/>
              </p:cNvSpPr>
              <p:nvPr/>
            </p:nvSpPr>
            <p:spPr bwMode="auto">
              <a:xfrm>
                <a:off x="3644" y="2100"/>
                <a:ext cx="197" cy="248"/>
              </a:xfrm>
              <a:custGeom>
                <a:avLst/>
                <a:gdLst>
                  <a:gd name="T0" fmla="*/ 11 w 197"/>
                  <a:gd name="T1" fmla="*/ 247 h 248"/>
                  <a:gd name="T2" fmla="*/ 24 w 197"/>
                  <a:gd name="T3" fmla="*/ 231 h 248"/>
                  <a:gd name="T4" fmla="*/ 30 w 197"/>
                  <a:gd name="T5" fmla="*/ 212 h 248"/>
                  <a:gd name="T6" fmla="*/ 29 w 197"/>
                  <a:gd name="T7" fmla="*/ 194 h 248"/>
                  <a:gd name="T8" fmla="*/ 11 w 197"/>
                  <a:gd name="T9" fmla="*/ 188 h 248"/>
                  <a:gd name="T10" fmla="*/ 0 w 197"/>
                  <a:gd name="T11" fmla="*/ 166 h 248"/>
                  <a:gd name="T12" fmla="*/ 2 w 197"/>
                  <a:gd name="T13" fmla="*/ 143 h 248"/>
                  <a:gd name="T14" fmla="*/ 3 w 197"/>
                  <a:gd name="T15" fmla="*/ 114 h 248"/>
                  <a:gd name="T16" fmla="*/ 6 w 197"/>
                  <a:gd name="T17" fmla="*/ 99 h 248"/>
                  <a:gd name="T18" fmla="*/ 0 w 197"/>
                  <a:gd name="T19" fmla="*/ 86 h 248"/>
                  <a:gd name="T20" fmla="*/ 2 w 197"/>
                  <a:gd name="T21" fmla="*/ 70 h 248"/>
                  <a:gd name="T22" fmla="*/ 6 w 197"/>
                  <a:gd name="T23" fmla="*/ 57 h 248"/>
                  <a:gd name="T24" fmla="*/ 2 w 197"/>
                  <a:gd name="T25" fmla="*/ 38 h 248"/>
                  <a:gd name="T26" fmla="*/ 19 w 197"/>
                  <a:gd name="T27" fmla="*/ 26 h 248"/>
                  <a:gd name="T28" fmla="*/ 41 w 197"/>
                  <a:gd name="T29" fmla="*/ 14 h 248"/>
                  <a:gd name="T30" fmla="*/ 64 w 197"/>
                  <a:gd name="T31" fmla="*/ 7 h 248"/>
                  <a:gd name="T32" fmla="*/ 93 w 197"/>
                  <a:gd name="T33" fmla="*/ 0 h 248"/>
                  <a:gd name="T34" fmla="*/ 128 w 197"/>
                  <a:gd name="T35" fmla="*/ 3 h 248"/>
                  <a:gd name="T36" fmla="*/ 159 w 197"/>
                  <a:gd name="T37" fmla="*/ 10 h 248"/>
                  <a:gd name="T38" fmla="*/ 179 w 197"/>
                  <a:gd name="T39" fmla="*/ 28 h 248"/>
                  <a:gd name="T40" fmla="*/ 189 w 197"/>
                  <a:gd name="T41" fmla="*/ 47 h 248"/>
                  <a:gd name="T42" fmla="*/ 194 w 197"/>
                  <a:gd name="T43" fmla="*/ 69 h 248"/>
                  <a:gd name="T44" fmla="*/ 196 w 197"/>
                  <a:gd name="T45" fmla="*/ 101 h 248"/>
                  <a:gd name="T46" fmla="*/ 189 w 197"/>
                  <a:gd name="T47" fmla="*/ 122 h 248"/>
                  <a:gd name="T48" fmla="*/ 181 w 197"/>
                  <a:gd name="T49" fmla="*/ 137 h 248"/>
                  <a:gd name="T50" fmla="*/ 170 w 197"/>
                  <a:gd name="T51" fmla="*/ 159 h 248"/>
                  <a:gd name="T52" fmla="*/ 152 w 197"/>
                  <a:gd name="T53" fmla="*/ 173 h 248"/>
                  <a:gd name="T54" fmla="*/ 143 w 197"/>
                  <a:gd name="T55" fmla="*/ 188 h 248"/>
                  <a:gd name="T56" fmla="*/ 143 w 197"/>
                  <a:gd name="T57" fmla="*/ 203 h 248"/>
                  <a:gd name="T58" fmla="*/ 148 w 197"/>
                  <a:gd name="T59" fmla="*/ 221 h 248"/>
                  <a:gd name="T60" fmla="*/ 165 w 197"/>
                  <a:gd name="T61" fmla="*/ 245 h 248"/>
                  <a:gd name="T62" fmla="*/ 11 w 197"/>
                  <a:gd name="T63" fmla="*/ 24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7" h="248">
                    <a:moveTo>
                      <a:pt x="11" y="247"/>
                    </a:moveTo>
                    <a:lnTo>
                      <a:pt x="24" y="231"/>
                    </a:lnTo>
                    <a:lnTo>
                      <a:pt x="30" y="212"/>
                    </a:lnTo>
                    <a:lnTo>
                      <a:pt x="29" y="194"/>
                    </a:lnTo>
                    <a:lnTo>
                      <a:pt x="11" y="188"/>
                    </a:lnTo>
                    <a:lnTo>
                      <a:pt x="0" y="166"/>
                    </a:lnTo>
                    <a:lnTo>
                      <a:pt x="2" y="143"/>
                    </a:lnTo>
                    <a:lnTo>
                      <a:pt x="3" y="114"/>
                    </a:lnTo>
                    <a:lnTo>
                      <a:pt x="6" y="99"/>
                    </a:lnTo>
                    <a:lnTo>
                      <a:pt x="0" y="86"/>
                    </a:lnTo>
                    <a:lnTo>
                      <a:pt x="2" y="70"/>
                    </a:lnTo>
                    <a:lnTo>
                      <a:pt x="6" y="57"/>
                    </a:lnTo>
                    <a:lnTo>
                      <a:pt x="2" y="38"/>
                    </a:lnTo>
                    <a:lnTo>
                      <a:pt x="19" y="26"/>
                    </a:lnTo>
                    <a:lnTo>
                      <a:pt x="41" y="14"/>
                    </a:lnTo>
                    <a:lnTo>
                      <a:pt x="64" y="7"/>
                    </a:lnTo>
                    <a:lnTo>
                      <a:pt x="93" y="0"/>
                    </a:lnTo>
                    <a:lnTo>
                      <a:pt x="128" y="3"/>
                    </a:lnTo>
                    <a:lnTo>
                      <a:pt x="159" y="10"/>
                    </a:lnTo>
                    <a:lnTo>
                      <a:pt x="179" y="28"/>
                    </a:lnTo>
                    <a:lnTo>
                      <a:pt x="189" y="47"/>
                    </a:lnTo>
                    <a:lnTo>
                      <a:pt x="194" y="69"/>
                    </a:lnTo>
                    <a:lnTo>
                      <a:pt x="196" y="101"/>
                    </a:lnTo>
                    <a:lnTo>
                      <a:pt x="189" y="122"/>
                    </a:lnTo>
                    <a:lnTo>
                      <a:pt x="181" y="137"/>
                    </a:lnTo>
                    <a:lnTo>
                      <a:pt x="170" y="159"/>
                    </a:lnTo>
                    <a:lnTo>
                      <a:pt x="152" y="173"/>
                    </a:lnTo>
                    <a:lnTo>
                      <a:pt x="143" y="188"/>
                    </a:lnTo>
                    <a:lnTo>
                      <a:pt x="143" y="203"/>
                    </a:lnTo>
                    <a:lnTo>
                      <a:pt x="148" y="221"/>
                    </a:lnTo>
                    <a:lnTo>
                      <a:pt x="165" y="245"/>
                    </a:lnTo>
                    <a:lnTo>
                      <a:pt x="11" y="247"/>
                    </a:lnTo>
                  </a:path>
                </a:pathLst>
              </a:custGeom>
              <a:solidFill>
                <a:srgbClr val="FFC080"/>
              </a:solidFill>
              <a:ln w="12700" cap="rnd" cmpd="sng">
                <a:solidFill>
                  <a:srgbClr val="40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81" name="Freeform 341"/>
              <p:cNvSpPr>
                <a:spLocks/>
              </p:cNvSpPr>
              <p:nvPr/>
            </p:nvSpPr>
            <p:spPr bwMode="auto">
              <a:xfrm>
                <a:off x="3656" y="2196"/>
                <a:ext cx="18" cy="44"/>
              </a:xfrm>
              <a:custGeom>
                <a:avLst/>
                <a:gdLst>
                  <a:gd name="T0" fmla="*/ 8 w 18"/>
                  <a:gd name="T1" fmla="*/ 0 h 44"/>
                  <a:gd name="T2" fmla="*/ 2 w 18"/>
                  <a:gd name="T3" fmla="*/ 6 h 44"/>
                  <a:gd name="T4" fmla="*/ 6 w 18"/>
                  <a:gd name="T5" fmla="*/ 13 h 44"/>
                  <a:gd name="T6" fmla="*/ 8 w 18"/>
                  <a:gd name="T7" fmla="*/ 23 h 44"/>
                  <a:gd name="T8" fmla="*/ 6 w 18"/>
                  <a:gd name="T9" fmla="*/ 30 h 44"/>
                  <a:gd name="T10" fmla="*/ 2 w 18"/>
                  <a:gd name="T11" fmla="*/ 36 h 44"/>
                  <a:gd name="T12" fmla="*/ 7 w 18"/>
                  <a:gd name="T13" fmla="*/ 41 h 44"/>
                  <a:gd name="T14" fmla="*/ 12 w 18"/>
                  <a:gd name="T15" fmla="*/ 32 h 44"/>
                  <a:gd name="T16" fmla="*/ 14 w 18"/>
                  <a:gd name="T17" fmla="*/ 22 h 44"/>
                  <a:gd name="T18" fmla="*/ 16 w 18"/>
                  <a:gd name="T19" fmla="*/ 16 h 44"/>
                  <a:gd name="T20" fmla="*/ 17 w 18"/>
                  <a:gd name="T21" fmla="*/ 24 h 44"/>
                  <a:gd name="T22" fmla="*/ 13 w 18"/>
                  <a:gd name="T23" fmla="*/ 35 h 44"/>
                  <a:gd name="T24" fmla="*/ 10 w 18"/>
                  <a:gd name="T25" fmla="*/ 41 h 44"/>
                  <a:gd name="T26" fmla="*/ 8 w 18"/>
                  <a:gd name="T27" fmla="*/ 43 h 44"/>
                  <a:gd name="T28" fmla="*/ 0 w 18"/>
                  <a:gd name="T29" fmla="*/ 38 h 44"/>
                  <a:gd name="T30" fmla="*/ 0 w 18"/>
                  <a:gd name="T31" fmla="*/ 32 h 44"/>
                  <a:gd name="T32" fmla="*/ 4 w 18"/>
                  <a:gd name="T33" fmla="*/ 27 h 44"/>
                  <a:gd name="T34" fmla="*/ 4 w 18"/>
                  <a:gd name="T35" fmla="*/ 18 h 44"/>
                  <a:gd name="T36" fmla="*/ 1 w 18"/>
                  <a:gd name="T37" fmla="*/ 9 h 44"/>
                  <a:gd name="T38" fmla="*/ 8 w 18"/>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44">
                    <a:moveTo>
                      <a:pt x="8" y="0"/>
                    </a:moveTo>
                    <a:lnTo>
                      <a:pt x="2" y="6"/>
                    </a:lnTo>
                    <a:lnTo>
                      <a:pt x="6" y="13"/>
                    </a:lnTo>
                    <a:lnTo>
                      <a:pt x="8" y="23"/>
                    </a:lnTo>
                    <a:lnTo>
                      <a:pt x="6" y="30"/>
                    </a:lnTo>
                    <a:lnTo>
                      <a:pt x="2" y="36"/>
                    </a:lnTo>
                    <a:lnTo>
                      <a:pt x="7" y="41"/>
                    </a:lnTo>
                    <a:lnTo>
                      <a:pt x="12" y="32"/>
                    </a:lnTo>
                    <a:lnTo>
                      <a:pt x="14" y="22"/>
                    </a:lnTo>
                    <a:lnTo>
                      <a:pt x="16" y="16"/>
                    </a:lnTo>
                    <a:lnTo>
                      <a:pt x="17" y="24"/>
                    </a:lnTo>
                    <a:lnTo>
                      <a:pt x="13" y="35"/>
                    </a:lnTo>
                    <a:lnTo>
                      <a:pt x="10" y="41"/>
                    </a:lnTo>
                    <a:lnTo>
                      <a:pt x="8" y="43"/>
                    </a:lnTo>
                    <a:lnTo>
                      <a:pt x="0" y="38"/>
                    </a:lnTo>
                    <a:lnTo>
                      <a:pt x="0" y="32"/>
                    </a:lnTo>
                    <a:lnTo>
                      <a:pt x="4" y="27"/>
                    </a:lnTo>
                    <a:lnTo>
                      <a:pt x="4" y="18"/>
                    </a:lnTo>
                    <a:lnTo>
                      <a:pt x="1" y="9"/>
                    </a:lnTo>
                    <a:lnTo>
                      <a:pt x="8" y="0"/>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82" name="Freeform 342"/>
              <p:cNvSpPr>
                <a:spLocks/>
              </p:cNvSpPr>
              <p:nvPr/>
            </p:nvSpPr>
            <p:spPr bwMode="auto">
              <a:xfrm>
                <a:off x="3638" y="2101"/>
                <a:ext cx="200" cy="181"/>
              </a:xfrm>
              <a:custGeom>
                <a:avLst/>
                <a:gdLst>
                  <a:gd name="T0" fmla="*/ 12 w 200"/>
                  <a:gd name="T1" fmla="*/ 52 h 181"/>
                  <a:gd name="T2" fmla="*/ 23 w 200"/>
                  <a:gd name="T3" fmla="*/ 61 h 181"/>
                  <a:gd name="T4" fmla="*/ 21 w 200"/>
                  <a:gd name="T5" fmla="*/ 78 h 181"/>
                  <a:gd name="T6" fmla="*/ 19 w 200"/>
                  <a:gd name="T7" fmla="*/ 100 h 181"/>
                  <a:gd name="T8" fmla="*/ 27 w 200"/>
                  <a:gd name="T9" fmla="*/ 96 h 181"/>
                  <a:gd name="T10" fmla="*/ 38 w 200"/>
                  <a:gd name="T11" fmla="*/ 101 h 181"/>
                  <a:gd name="T12" fmla="*/ 38 w 200"/>
                  <a:gd name="T13" fmla="*/ 113 h 181"/>
                  <a:gd name="T14" fmla="*/ 47 w 200"/>
                  <a:gd name="T15" fmla="*/ 130 h 181"/>
                  <a:gd name="T16" fmla="*/ 62 w 200"/>
                  <a:gd name="T17" fmla="*/ 151 h 181"/>
                  <a:gd name="T18" fmla="*/ 60 w 200"/>
                  <a:gd name="T19" fmla="*/ 170 h 181"/>
                  <a:gd name="T20" fmla="*/ 93 w 200"/>
                  <a:gd name="T21" fmla="*/ 170 h 181"/>
                  <a:gd name="T22" fmla="*/ 112 w 200"/>
                  <a:gd name="T23" fmla="*/ 180 h 181"/>
                  <a:gd name="T24" fmla="*/ 124 w 200"/>
                  <a:gd name="T25" fmla="*/ 173 h 181"/>
                  <a:gd name="T26" fmla="*/ 147 w 200"/>
                  <a:gd name="T27" fmla="*/ 177 h 181"/>
                  <a:gd name="T28" fmla="*/ 152 w 200"/>
                  <a:gd name="T29" fmla="*/ 168 h 181"/>
                  <a:gd name="T30" fmla="*/ 169 w 200"/>
                  <a:gd name="T31" fmla="*/ 155 h 181"/>
                  <a:gd name="T32" fmla="*/ 182 w 200"/>
                  <a:gd name="T33" fmla="*/ 134 h 181"/>
                  <a:gd name="T34" fmla="*/ 189 w 200"/>
                  <a:gd name="T35" fmla="*/ 113 h 181"/>
                  <a:gd name="T36" fmla="*/ 196 w 200"/>
                  <a:gd name="T37" fmla="*/ 97 h 181"/>
                  <a:gd name="T38" fmla="*/ 199 w 200"/>
                  <a:gd name="T39" fmla="*/ 74 h 181"/>
                  <a:gd name="T40" fmla="*/ 198 w 200"/>
                  <a:gd name="T41" fmla="*/ 52 h 181"/>
                  <a:gd name="T42" fmla="*/ 193 w 200"/>
                  <a:gd name="T43" fmla="*/ 26 h 181"/>
                  <a:gd name="T44" fmla="*/ 178 w 200"/>
                  <a:gd name="T45" fmla="*/ 10 h 181"/>
                  <a:gd name="T46" fmla="*/ 138 w 200"/>
                  <a:gd name="T47" fmla="*/ 1 h 181"/>
                  <a:gd name="T48" fmla="*/ 93 w 200"/>
                  <a:gd name="T49" fmla="*/ 0 h 181"/>
                  <a:gd name="T50" fmla="*/ 77 w 200"/>
                  <a:gd name="T51" fmla="*/ 2 h 181"/>
                  <a:gd name="T52" fmla="*/ 36 w 200"/>
                  <a:gd name="T53" fmla="*/ 11 h 181"/>
                  <a:gd name="T54" fmla="*/ 10 w 200"/>
                  <a:gd name="T55" fmla="*/ 23 h 181"/>
                  <a:gd name="T56" fmla="*/ 0 w 200"/>
                  <a:gd name="T57" fmla="*/ 38 h 181"/>
                  <a:gd name="T58" fmla="*/ 12 w 200"/>
                  <a:gd name="T59" fmla="*/ 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181">
                    <a:moveTo>
                      <a:pt x="12" y="52"/>
                    </a:moveTo>
                    <a:lnTo>
                      <a:pt x="23" y="61"/>
                    </a:lnTo>
                    <a:lnTo>
                      <a:pt x="21" y="78"/>
                    </a:lnTo>
                    <a:lnTo>
                      <a:pt x="19" y="100"/>
                    </a:lnTo>
                    <a:lnTo>
                      <a:pt x="27" y="96"/>
                    </a:lnTo>
                    <a:lnTo>
                      <a:pt x="38" y="101"/>
                    </a:lnTo>
                    <a:lnTo>
                      <a:pt x="38" y="113"/>
                    </a:lnTo>
                    <a:lnTo>
                      <a:pt x="47" y="130"/>
                    </a:lnTo>
                    <a:lnTo>
                      <a:pt x="62" y="151"/>
                    </a:lnTo>
                    <a:lnTo>
                      <a:pt x="60" y="170"/>
                    </a:lnTo>
                    <a:lnTo>
                      <a:pt x="93" y="170"/>
                    </a:lnTo>
                    <a:lnTo>
                      <a:pt x="112" y="180"/>
                    </a:lnTo>
                    <a:lnTo>
                      <a:pt x="124" y="173"/>
                    </a:lnTo>
                    <a:lnTo>
                      <a:pt x="147" y="177"/>
                    </a:lnTo>
                    <a:lnTo>
                      <a:pt x="152" y="168"/>
                    </a:lnTo>
                    <a:lnTo>
                      <a:pt x="169" y="155"/>
                    </a:lnTo>
                    <a:lnTo>
                      <a:pt x="182" y="134"/>
                    </a:lnTo>
                    <a:lnTo>
                      <a:pt x="189" y="113"/>
                    </a:lnTo>
                    <a:lnTo>
                      <a:pt x="196" y="97"/>
                    </a:lnTo>
                    <a:lnTo>
                      <a:pt x="199" y="74"/>
                    </a:lnTo>
                    <a:lnTo>
                      <a:pt x="198" y="52"/>
                    </a:lnTo>
                    <a:lnTo>
                      <a:pt x="193" y="26"/>
                    </a:lnTo>
                    <a:lnTo>
                      <a:pt x="178" y="10"/>
                    </a:lnTo>
                    <a:lnTo>
                      <a:pt x="138" y="1"/>
                    </a:lnTo>
                    <a:lnTo>
                      <a:pt x="93" y="0"/>
                    </a:lnTo>
                    <a:lnTo>
                      <a:pt x="77" y="2"/>
                    </a:lnTo>
                    <a:lnTo>
                      <a:pt x="36" y="11"/>
                    </a:lnTo>
                    <a:lnTo>
                      <a:pt x="10" y="23"/>
                    </a:lnTo>
                    <a:lnTo>
                      <a:pt x="0" y="38"/>
                    </a:lnTo>
                    <a:lnTo>
                      <a:pt x="12" y="52"/>
                    </a:lnTo>
                  </a:path>
                </a:pathLst>
              </a:custGeom>
              <a:solidFill>
                <a:srgbClr val="40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83" name="Freeform 343"/>
              <p:cNvSpPr>
                <a:spLocks/>
              </p:cNvSpPr>
              <p:nvPr/>
            </p:nvSpPr>
            <p:spPr bwMode="auto">
              <a:xfrm>
                <a:off x="3645" y="2103"/>
                <a:ext cx="186" cy="78"/>
              </a:xfrm>
              <a:custGeom>
                <a:avLst/>
                <a:gdLst>
                  <a:gd name="T0" fmla="*/ 0 w 186"/>
                  <a:gd name="T1" fmla="*/ 34 h 78"/>
                  <a:gd name="T2" fmla="*/ 13 w 186"/>
                  <a:gd name="T3" fmla="*/ 49 h 78"/>
                  <a:gd name="T4" fmla="*/ 26 w 186"/>
                  <a:gd name="T5" fmla="*/ 55 h 78"/>
                  <a:gd name="T6" fmla="*/ 55 w 186"/>
                  <a:gd name="T7" fmla="*/ 67 h 78"/>
                  <a:gd name="T8" fmla="*/ 38 w 186"/>
                  <a:gd name="T9" fmla="*/ 55 h 78"/>
                  <a:gd name="T10" fmla="*/ 32 w 186"/>
                  <a:gd name="T11" fmla="*/ 46 h 78"/>
                  <a:gd name="T12" fmla="*/ 45 w 186"/>
                  <a:gd name="T13" fmla="*/ 55 h 78"/>
                  <a:gd name="T14" fmla="*/ 62 w 186"/>
                  <a:gd name="T15" fmla="*/ 65 h 78"/>
                  <a:gd name="T16" fmla="*/ 66 w 186"/>
                  <a:gd name="T17" fmla="*/ 61 h 78"/>
                  <a:gd name="T18" fmla="*/ 70 w 186"/>
                  <a:gd name="T19" fmla="*/ 53 h 78"/>
                  <a:gd name="T20" fmla="*/ 82 w 186"/>
                  <a:gd name="T21" fmla="*/ 46 h 78"/>
                  <a:gd name="T22" fmla="*/ 85 w 186"/>
                  <a:gd name="T23" fmla="*/ 55 h 78"/>
                  <a:gd name="T24" fmla="*/ 72 w 186"/>
                  <a:gd name="T25" fmla="*/ 69 h 78"/>
                  <a:gd name="T26" fmla="*/ 93 w 186"/>
                  <a:gd name="T27" fmla="*/ 60 h 78"/>
                  <a:gd name="T28" fmla="*/ 102 w 186"/>
                  <a:gd name="T29" fmla="*/ 45 h 78"/>
                  <a:gd name="T30" fmla="*/ 103 w 186"/>
                  <a:gd name="T31" fmla="*/ 59 h 78"/>
                  <a:gd name="T32" fmla="*/ 98 w 186"/>
                  <a:gd name="T33" fmla="*/ 71 h 78"/>
                  <a:gd name="T34" fmla="*/ 117 w 186"/>
                  <a:gd name="T35" fmla="*/ 59 h 78"/>
                  <a:gd name="T36" fmla="*/ 121 w 186"/>
                  <a:gd name="T37" fmla="*/ 43 h 78"/>
                  <a:gd name="T38" fmla="*/ 125 w 186"/>
                  <a:gd name="T39" fmla="*/ 54 h 78"/>
                  <a:gd name="T40" fmla="*/ 118 w 186"/>
                  <a:gd name="T41" fmla="*/ 67 h 78"/>
                  <a:gd name="T42" fmla="*/ 111 w 186"/>
                  <a:gd name="T43" fmla="*/ 76 h 78"/>
                  <a:gd name="T44" fmla="*/ 123 w 186"/>
                  <a:gd name="T45" fmla="*/ 66 h 78"/>
                  <a:gd name="T46" fmla="*/ 131 w 186"/>
                  <a:gd name="T47" fmla="*/ 58 h 78"/>
                  <a:gd name="T48" fmla="*/ 134 w 186"/>
                  <a:gd name="T49" fmla="*/ 45 h 78"/>
                  <a:gd name="T50" fmla="*/ 139 w 186"/>
                  <a:gd name="T51" fmla="*/ 61 h 78"/>
                  <a:gd name="T52" fmla="*/ 131 w 186"/>
                  <a:gd name="T53" fmla="*/ 77 h 78"/>
                  <a:gd name="T54" fmla="*/ 147 w 186"/>
                  <a:gd name="T55" fmla="*/ 65 h 78"/>
                  <a:gd name="T56" fmla="*/ 151 w 186"/>
                  <a:gd name="T57" fmla="*/ 54 h 78"/>
                  <a:gd name="T58" fmla="*/ 154 w 186"/>
                  <a:gd name="T59" fmla="*/ 62 h 78"/>
                  <a:gd name="T60" fmla="*/ 154 w 186"/>
                  <a:gd name="T61" fmla="*/ 73 h 78"/>
                  <a:gd name="T62" fmla="*/ 158 w 186"/>
                  <a:gd name="T63" fmla="*/ 63 h 78"/>
                  <a:gd name="T64" fmla="*/ 159 w 186"/>
                  <a:gd name="T65" fmla="*/ 52 h 78"/>
                  <a:gd name="T66" fmla="*/ 164 w 186"/>
                  <a:gd name="T67" fmla="*/ 62 h 78"/>
                  <a:gd name="T68" fmla="*/ 166 w 186"/>
                  <a:gd name="T69" fmla="*/ 71 h 78"/>
                  <a:gd name="T70" fmla="*/ 171 w 186"/>
                  <a:gd name="T71" fmla="*/ 64 h 78"/>
                  <a:gd name="T72" fmla="*/ 172 w 186"/>
                  <a:gd name="T73" fmla="*/ 55 h 78"/>
                  <a:gd name="T74" fmla="*/ 179 w 186"/>
                  <a:gd name="T75" fmla="*/ 59 h 78"/>
                  <a:gd name="T76" fmla="*/ 185 w 186"/>
                  <a:gd name="T77" fmla="*/ 70 h 78"/>
                  <a:gd name="T78" fmla="*/ 185 w 186"/>
                  <a:gd name="T79" fmla="*/ 53 h 78"/>
                  <a:gd name="T80" fmla="*/ 179 w 186"/>
                  <a:gd name="T81" fmla="*/ 29 h 78"/>
                  <a:gd name="T82" fmla="*/ 166 w 186"/>
                  <a:gd name="T83" fmla="*/ 15 h 78"/>
                  <a:gd name="T84" fmla="*/ 145 w 186"/>
                  <a:gd name="T85" fmla="*/ 7 h 78"/>
                  <a:gd name="T86" fmla="*/ 106 w 186"/>
                  <a:gd name="T87" fmla="*/ 2 h 78"/>
                  <a:gd name="T88" fmla="*/ 87 w 186"/>
                  <a:gd name="T89" fmla="*/ 0 h 78"/>
                  <a:gd name="T90" fmla="*/ 63 w 186"/>
                  <a:gd name="T91" fmla="*/ 6 h 78"/>
                  <a:gd name="T92" fmla="*/ 99 w 186"/>
                  <a:gd name="T93" fmla="*/ 8 h 78"/>
                  <a:gd name="T94" fmla="*/ 112 w 186"/>
                  <a:gd name="T95" fmla="*/ 13 h 78"/>
                  <a:gd name="T96" fmla="*/ 93 w 186"/>
                  <a:gd name="T97" fmla="*/ 12 h 78"/>
                  <a:gd name="T98" fmla="*/ 72 w 186"/>
                  <a:gd name="T99" fmla="*/ 10 h 78"/>
                  <a:gd name="T100" fmla="*/ 57 w 186"/>
                  <a:gd name="T101" fmla="*/ 8 h 78"/>
                  <a:gd name="T102" fmla="*/ 42 w 186"/>
                  <a:gd name="T103" fmla="*/ 12 h 78"/>
                  <a:gd name="T104" fmla="*/ 59 w 186"/>
                  <a:gd name="T105" fmla="*/ 17 h 78"/>
                  <a:gd name="T106" fmla="*/ 27 w 186"/>
                  <a:gd name="T107" fmla="*/ 15 h 78"/>
                  <a:gd name="T108" fmla="*/ 10 w 186"/>
                  <a:gd name="T109" fmla="*/ 20 h 78"/>
                  <a:gd name="T110" fmla="*/ 0 w 186"/>
                  <a:gd name="T111"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78">
                    <a:moveTo>
                      <a:pt x="0" y="34"/>
                    </a:moveTo>
                    <a:lnTo>
                      <a:pt x="13" y="49"/>
                    </a:lnTo>
                    <a:lnTo>
                      <a:pt x="26" y="55"/>
                    </a:lnTo>
                    <a:lnTo>
                      <a:pt x="55" y="67"/>
                    </a:lnTo>
                    <a:lnTo>
                      <a:pt x="38" y="55"/>
                    </a:lnTo>
                    <a:lnTo>
                      <a:pt x="32" y="46"/>
                    </a:lnTo>
                    <a:lnTo>
                      <a:pt x="45" y="55"/>
                    </a:lnTo>
                    <a:lnTo>
                      <a:pt x="62" y="65"/>
                    </a:lnTo>
                    <a:lnTo>
                      <a:pt x="66" y="61"/>
                    </a:lnTo>
                    <a:lnTo>
                      <a:pt x="70" y="53"/>
                    </a:lnTo>
                    <a:lnTo>
                      <a:pt x="82" y="46"/>
                    </a:lnTo>
                    <a:lnTo>
                      <a:pt x="85" y="55"/>
                    </a:lnTo>
                    <a:lnTo>
                      <a:pt x="72" y="69"/>
                    </a:lnTo>
                    <a:lnTo>
                      <a:pt x="93" y="60"/>
                    </a:lnTo>
                    <a:lnTo>
                      <a:pt x="102" y="45"/>
                    </a:lnTo>
                    <a:lnTo>
                      <a:pt x="103" y="59"/>
                    </a:lnTo>
                    <a:lnTo>
                      <a:pt x="98" y="71"/>
                    </a:lnTo>
                    <a:lnTo>
                      <a:pt x="117" y="59"/>
                    </a:lnTo>
                    <a:lnTo>
                      <a:pt x="121" y="43"/>
                    </a:lnTo>
                    <a:lnTo>
                      <a:pt x="125" y="54"/>
                    </a:lnTo>
                    <a:lnTo>
                      <a:pt x="118" y="67"/>
                    </a:lnTo>
                    <a:lnTo>
                      <a:pt x="111" y="76"/>
                    </a:lnTo>
                    <a:lnTo>
                      <a:pt x="123" y="66"/>
                    </a:lnTo>
                    <a:lnTo>
                      <a:pt x="131" y="58"/>
                    </a:lnTo>
                    <a:lnTo>
                      <a:pt x="134" y="45"/>
                    </a:lnTo>
                    <a:lnTo>
                      <a:pt x="139" y="61"/>
                    </a:lnTo>
                    <a:lnTo>
                      <a:pt x="131" y="77"/>
                    </a:lnTo>
                    <a:lnTo>
                      <a:pt x="147" y="65"/>
                    </a:lnTo>
                    <a:lnTo>
                      <a:pt x="151" y="54"/>
                    </a:lnTo>
                    <a:lnTo>
                      <a:pt x="154" y="62"/>
                    </a:lnTo>
                    <a:lnTo>
                      <a:pt x="154" y="73"/>
                    </a:lnTo>
                    <a:lnTo>
                      <a:pt x="158" y="63"/>
                    </a:lnTo>
                    <a:lnTo>
                      <a:pt x="159" y="52"/>
                    </a:lnTo>
                    <a:lnTo>
                      <a:pt x="164" y="62"/>
                    </a:lnTo>
                    <a:lnTo>
                      <a:pt x="166" y="71"/>
                    </a:lnTo>
                    <a:lnTo>
                      <a:pt x="171" y="64"/>
                    </a:lnTo>
                    <a:lnTo>
                      <a:pt x="172" y="55"/>
                    </a:lnTo>
                    <a:lnTo>
                      <a:pt x="179" y="59"/>
                    </a:lnTo>
                    <a:lnTo>
                      <a:pt x="185" y="70"/>
                    </a:lnTo>
                    <a:lnTo>
                      <a:pt x="185" y="53"/>
                    </a:lnTo>
                    <a:lnTo>
                      <a:pt x="179" y="29"/>
                    </a:lnTo>
                    <a:lnTo>
                      <a:pt x="166" y="15"/>
                    </a:lnTo>
                    <a:lnTo>
                      <a:pt x="145" y="7"/>
                    </a:lnTo>
                    <a:lnTo>
                      <a:pt x="106" y="2"/>
                    </a:lnTo>
                    <a:lnTo>
                      <a:pt x="87" y="0"/>
                    </a:lnTo>
                    <a:lnTo>
                      <a:pt x="63" y="6"/>
                    </a:lnTo>
                    <a:lnTo>
                      <a:pt x="99" y="8"/>
                    </a:lnTo>
                    <a:lnTo>
                      <a:pt x="112" y="13"/>
                    </a:lnTo>
                    <a:lnTo>
                      <a:pt x="93" y="12"/>
                    </a:lnTo>
                    <a:lnTo>
                      <a:pt x="72" y="10"/>
                    </a:lnTo>
                    <a:lnTo>
                      <a:pt x="57" y="8"/>
                    </a:lnTo>
                    <a:lnTo>
                      <a:pt x="42" y="12"/>
                    </a:lnTo>
                    <a:lnTo>
                      <a:pt x="59" y="17"/>
                    </a:lnTo>
                    <a:lnTo>
                      <a:pt x="27" y="15"/>
                    </a:lnTo>
                    <a:lnTo>
                      <a:pt x="10" y="20"/>
                    </a:lnTo>
                    <a:lnTo>
                      <a:pt x="0" y="34"/>
                    </a:lnTo>
                  </a:path>
                </a:pathLst>
              </a:custGeom>
              <a:solidFill>
                <a:srgbClr val="603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208" name="Group 368"/>
            <p:cNvGrpSpPr>
              <a:grpSpLocks/>
            </p:cNvGrpSpPr>
            <p:nvPr/>
          </p:nvGrpSpPr>
          <p:grpSpPr bwMode="auto">
            <a:xfrm>
              <a:off x="3508" y="2752"/>
              <a:ext cx="451" cy="879"/>
              <a:chOff x="3508" y="2752"/>
              <a:chExt cx="451" cy="879"/>
            </a:xfrm>
          </p:grpSpPr>
          <p:sp>
            <p:nvSpPr>
              <p:cNvPr id="36185" name="Freeform 345"/>
              <p:cNvSpPr>
                <a:spLocks/>
              </p:cNvSpPr>
              <p:nvPr/>
            </p:nvSpPr>
            <p:spPr bwMode="auto">
              <a:xfrm>
                <a:off x="3508" y="2752"/>
                <a:ext cx="451" cy="879"/>
              </a:xfrm>
              <a:custGeom>
                <a:avLst/>
                <a:gdLst>
                  <a:gd name="T0" fmla="*/ 143 w 451"/>
                  <a:gd name="T1" fmla="*/ 44 h 879"/>
                  <a:gd name="T2" fmla="*/ 311 w 451"/>
                  <a:gd name="T3" fmla="*/ 37 h 879"/>
                  <a:gd name="T4" fmla="*/ 410 w 451"/>
                  <a:gd name="T5" fmla="*/ 0 h 879"/>
                  <a:gd name="T6" fmla="*/ 424 w 451"/>
                  <a:gd name="T7" fmla="*/ 41 h 879"/>
                  <a:gd name="T8" fmla="*/ 434 w 451"/>
                  <a:gd name="T9" fmla="*/ 84 h 879"/>
                  <a:gd name="T10" fmla="*/ 450 w 451"/>
                  <a:gd name="T11" fmla="*/ 156 h 879"/>
                  <a:gd name="T12" fmla="*/ 437 w 451"/>
                  <a:gd name="T13" fmla="*/ 223 h 879"/>
                  <a:gd name="T14" fmla="*/ 430 w 451"/>
                  <a:gd name="T15" fmla="*/ 262 h 879"/>
                  <a:gd name="T16" fmla="*/ 406 w 451"/>
                  <a:gd name="T17" fmla="*/ 421 h 879"/>
                  <a:gd name="T18" fmla="*/ 395 w 451"/>
                  <a:gd name="T19" fmla="*/ 468 h 879"/>
                  <a:gd name="T20" fmla="*/ 391 w 451"/>
                  <a:gd name="T21" fmla="*/ 506 h 879"/>
                  <a:gd name="T22" fmla="*/ 388 w 451"/>
                  <a:gd name="T23" fmla="*/ 549 h 879"/>
                  <a:gd name="T24" fmla="*/ 384 w 451"/>
                  <a:gd name="T25" fmla="*/ 648 h 879"/>
                  <a:gd name="T26" fmla="*/ 355 w 451"/>
                  <a:gd name="T27" fmla="*/ 759 h 879"/>
                  <a:gd name="T28" fmla="*/ 353 w 451"/>
                  <a:gd name="T29" fmla="*/ 839 h 879"/>
                  <a:gd name="T30" fmla="*/ 269 w 451"/>
                  <a:gd name="T31" fmla="*/ 852 h 879"/>
                  <a:gd name="T32" fmla="*/ 216 w 451"/>
                  <a:gd name="T33" fmla="*/ 784 h 879"/>
                  <a:gd name="T34" fmla="*/ 220 w 451"/>
                  <a:gd name="T35" fmla="*/ 682 h 879"/>
                  <a:gd name="T36" fmla="*/ 234 w 451"/>
                  <a:gd name="T37" fmla="*/ 593 h 879"/>
                  <a:gd name="T38" fmla="*/ 231 w 451"/>
                  <a:gd name="T39" fmla="*/ 514 h 879"/>
                  <a:gd name="T40" fmla="*/ 231 w 451"/>
                  <a:gd name="T41" fmla="*/ 456 h 879"/>
                  <a:gd name="T42" fmla="*/ 231 w 451"/>
                  <a:gd name="T43" fmla="*/ 285 h 879"/>
                  <a:gd name="T44" fmla="*/ 178 w 451"/>
                  <a:gd name="T45" fmla="*/ 490 h 879"/>
                  <a:gd name="T46" fmla="*/ 172 w 451"/>
                  <a:gd name="T47" fmla="*/ 539 h 879"/>
                  <a:gd name="T48" fmla="*/ 185 w 451"/>
                  <a:gd name="T49" fmla="*/ 604 h 879"/>
                  <a:gd name="T50" fmla="*/ 177 w 451"/>
                  <a:gd name="T51" fmla="*/ 728 h 879"/>
                  <a:gd name="T52" fmla="*/ 181 w 451"/>
                  <a:gd name="T53" fmla="*/ 862 h 879"/>
                  <a:gd name="T54" fmla="*/ 116 w 451"/>
                  <a:gd name="T55" fmla="*/ 878 h 879"/>
                  <a:gd name="T56" fmla="*/ 35 w 451"/>
                  <a:gd name="T57" fmla="*/ 842 h 879"/>
                  <a:gd name="T58" fmla="*/ 41 w 451"/>
                  <a:gd name="T59" fmla="*/ 755 h 879"/>
                  <a:gd name="T60" fmla="*/ 20 w 451"/>
                  <a:gd name="T61" fmla="*/ 593 h 879"/>
                  <a:gd name="T62" fmla="*/ 0 w 451"/>
                  <a:gd name="T63" fmla="*/ 506 h 879"/>
                  <a:gd name="T64" fmla="*/ 8 w 451"/>
                  <a:gd name="T65" fmla="*/ 389 h 879"/>
                  <a:gd name="T66" fmla="*/ 13 w 451"/>
                  <a:gd name="T67" fmla="*/ 279 h 879"/>
                  <a:gd name="T68" fmla="*/ 35 w 451"/>
                  <a:gd name="T69" fmla="*/ 186 h 879"/>
                  <a:gd name="T70" fmla="*/ 44 w 451"/>
                  <a:gd name="T71" fmla="*/ 140 h 879"/>
                  <a:gd name="T72" fmla="*/ 48 w 451"/>
                  <a:gd name="T73" fmla="*/ 91 h 879"/>
                  <a:gd name="T74" fmla="*/ 66 w 451"/>
                  <a:gd name="T75" fmla="*/ 36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1" h="879">
                    <a:moveTo>
                      <a:pt x="66" y="36"/>
                    </a:moveTo>
                    <a:lnTo>
                      <a:pt x="143" y="44"/>
                    </a:lnTo>
                    <a:lnTo>
                      <a:pt x="217" y="46"/>
                    </a:lnTo>
                    <a:lnTo>
                      <a:pt x="311" y="37"/>
                    </a:lnTo>
                    <a:lnTo>
                      <a:pt x="384" y="16"/>
                    </a:lnTo>
                    <a:lnTo>
                      <a:pt x="410" y="0"/>
                    </a:lnTo>
                    <a:lnTo>
                      <a:pt x="413" y="26"/>
                    </a:lnTo>
                    <a:lnTo>
                      <a:pt x="424" y="41"/>
                    </a:lnTo>
                    <a:lnTo>
                      <a:pt x="421" y="60"/>
                    </a:lnTo>
                    <a:lnTo>
                      <a:pt x="434" y="84"/>
                    </a:lnTo>
                    <a:lnTo>
                      <a:pt x="446" y="117"/>
                    </a:lnTo>
                    <a:lnTo>
                      <a:pt x="450" y="156"/>
                    </a:lnTo>
                    <a:lnTo>
                      <a:pt x="443" y="197"/>
                    </a:lnTo>
                    <a:lnTo>
                      <a:pt x="437" y="223"/>
                    </a:lnTo>
                    <a:lnTo>
                      <a:pt x="428" y="242"/>
                    </a:lnTo>
                    <a:lnTo>
                      <a:pt x="430" y="262"/>
                    </a:lnTo>
                    <a:lnTo>
                      <a:pt x="424" y="279"/>
                    </a:lnTo>
                    <a:lnTo>
                      <a:pt x="406" y="421"/>
                    </a:lnTo>
                    <a:lnTo>
                      <a:pt x="406" y="447"/>
                    </a:lnTo>
                    <a:lnTo>
                      <a:pt x="395" y="468"/>
                    </a:lnTo>
                    <a:lnTo>
                      <a:pt x="400" y="486"/>
                    </a:lnTo>
                    <a:lnTo>
                      <a:pt x="391" y="506"/>
                    </a:lnTo>
                    <a:lnTo>
                      <a:pt x="395" y="525"/>
                    </a:lnTo>
                    <a:lnTo>
                      <a:pt x="388" y="549"/>
                    </a:lnTo>
                    <a:lnTo>
                      <a:pt x="393" y="597"/>
                    </a:lnTo>
                    <a:lnTo>
                      <a:pt x="384" y="648"/>
                    </a:lnTo>
                    <a:lnTo>
                      <a:pt x="368" y="698"/>
                    </a:lnTo>
                    <a:lnTo>
                      <a:pt x="355" y="759"/>
                    </a:lnTo>
                    <a:lnTo>
                      <a:pt x="360" y="788"/>
                    </a:lnTo>
                    <a:lnTo>
                      <a:pt x="353" y="839"/>
                    </a:lnTo>
                    <a:lnTo>
                      <a:pt x="305" y="854"/>
                    </a:lnTo>
                    <a:lnTo>
                      <a:pt x="269" y="852"/>
                    </a:lnTo>
                    <a:lnTo>
                      <a:pt x="225" y="844"/>
                    </a:lnTo>
                    <a:lnTo>
                      <a:pt x="216" y="784"/>
                    </a:lnTo>
                    <a:lnTo>
                      <a:pt x="227" y="745"/>
                    </a:lnTo>
                    <a:lnTo>
                      <a:pt x="220" y="682"/>
                    </a:lnTo>
                    <a:lnTo>
                      <a:pt x="227" y="642"/>
                    </a:lnTo>
                    <a:lnTo>
                      <a:pt x="234" y="593"/>
                    </a:lnTo>
                    <a:lnTo>
                      <a:pt x="227" y="562"/>
                    </a:lnTo>
                    <a:lnTo>
                      <a:pt x="231" y="514"/>
                    </a:lnTo>
                    <a:lnTo>
                      <a:pt x="225" y="494"/>
                    </a:lnTo>
                    <a:lnTo>
                      <a:pt x="231" y="456"/>
                    </a:lnTo>
                    <a:lnTo>
                      <a:pt x="227" y="421"/>
                    </a:lnTo>
                    <a:lnTo>
                      <a:pt x="231" y="285"/>
                    </a:lnTo>
                    <a:lnTo>
                      <a:pt x="192" y="463"/>
                    </a:lnTo>
                    <a:lnTo>
                      <a:pt x="178" y="490"/>
                    </a:lnTo>
                    <a:lnTo>
                      <a:pt x="178" y="514"/>
                    </a:lnTo>
                    <a:lnTo>
                      <a:pt x="172" y="539"/>
                    </a:lnTo>
                    <a:lnTo>
                      <a:pt x="181" y="566"/>
                    </a:lnTo>
                    <a:lnTo>
                      <a:pt x="185" y="604"/>
                    </a:lnTo>
                    <a:lnTo>
                      <a:pt x="187" y="648"/>
                    </a:lnTo>
                    <a:lnTo>
                      <a:pt x="177" y="728"/>
                    </a:lnTo>
                    <a:lnTo>
                      <a:pt x="185" y="763"/>
                    </a:lnTo>
                    <a:lnTo>
                      <a:pt x="181" y="862"/>
                    </a:lnTo>
                    <a:lnTo>
                      <a:pt x="163" y="874"/>
                    </a:lnTo>
                    <a:lnTo>
                      <a:pt x="116" y="878"/>
                    </a:lnTo>
                    <a:lnTo>
                      <a:pt x="57" y="860"/>
                    </a:lnTo>
                    <a:lnTo>
                      <a:pt x="35" y="842"/>
                    </a:lnTo>
                    <a:lnTo>
                      <a:pt x="33" y="789"/>
                    </a:lnTo>
                    <a:lnTo>
                      <a:pt x="41" y="755"/>
                    </a:lnTo>
                    <a:lnTo>
                      <a:pt x="26" y="680"/>
                    </a:lnTo>
                    <a:lnTo>
                      <a:pt x="20" y="593"/>
                    </a:lnTo>
                    <a:lnTo>
                      <a:pt x="5" y="547"/>
                    </a:lnTo>
                    <a:lnTo>
                      <a:pt x="0" y="506"/>
                    </a:lnTo>
                    <a:lnTo>
                      <a:pt x="11" y="454"/>
                    </a:lnTo>
                    <a:lnTo>
                      <a:pt x="8" y="389"/>
                    </a:lnTo>
                    <a:lnTo>
                      <a:pt x="8" y="317"/>
                    </a:lnTo>
                    <a:lnTo>
                      <a:pt x="13" y="279"/>
                    </a:lnTo>
                    <a:lnTo>
                      <a:pt x="20" y="241"/>
                    </a:lnTo>
                    <a:lnTo>
                      <a:pt x="35" y="186"/>
                    </a:lnTo>
                    <a:lnTo>
                      <a:pt x="35" y="160"/>
                    </a:lnTo>
                    <a:lnTo>
                      <a:pt x="44" y="140"/>
                    </a:lnTo>
                    <a:lnTo>
                      <a:pt x="50" y="112"/>
                    </a:lnTo>
                    <a:lnTo>
                      <a:pt x="48" y="91"/>
                    </a:lnTo>
                    <a:lnTo>
                      <a:pt x="64" y="69"/>
                    </a:lnTo>
                    <a:lnTo>
                      <a:pt x="66" y="36"/>
                    </a:lnTo>
                  </a:path>
                </a:pathLst>
              </a:custGeom>
              <a:solidFill>
                <a:srgbClr val="C1CE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86" name="Freeform 346"/>
              <p:cNvSpPr>
                <a:spLocks/>
              </p:cNvSpPr>
              <p:nvPr/>
            </p:nvSpPr>
            <p:spPr bwMode="auto">
              <a:xfrm>
                <a:off x="3528" y="2773"/>
                <a:ext cx="418" cy="848"/>
              </a:xfrm>
              <a:custGeom>
                <a:avLst/>
                <a:gdLst>
                  <a:gd name="T0" fmla="*/ 76 w 418"/>
                  <a:gd name="T1" fmla="*/ 40 h 848"/>
                  <a:gd name="T2" fmla="*/ 52 w 418"/>
                  <a:gd name="T3" fmla="*/ 78 h 848"/>
                  <a:gd name="T4" fmla="*/ 43 w 418"/>
                  <a:gd name="T5" fmla="*/ 165 h 848"/>
                  <a:gd name="T6" fmla="*/ 7 w 418"/>
                  <a:gd name="T7" fmla="*/ 371 h 848"/>
                  <a:gd name="T8" fmla="*/ 0 w 418"/>
                  <a:gd name="T9" fmla="*/ 488 h 848"/>
                  <a:gd name="T10" fmla="*/ 8 w 418"/>
                  <a:gd name="T11" fmla="*/ 603 h 848"/>
                  <a:gd name="T12" fmla="*/ 20 w 418"/>
                  <a:gd name="T13" fmla="*/ 768 h 848"/>
                  <a:gd name="T14" fmla="*/ 98 w 418"/>
                  <a:gd name="T15" fmla="*/ 847 h 848"/>
                  <a:gd name="T16" fmla="*/ 144 w 418"/>
                  <a:gd name="T17" fmla="*/ 712 h 848"/>
                  <a:gd name="T18" fmla="*/ 100 w 418"/>
                  <a:gd name="T19" fmla="*/ 541 h 848"/>
                  <a:gd name="T20" fmla="*/ 76 w 418"/>
                  <a:gd name="T21" fmla="*/ 539 h 848"/>
                  <a:gd name="T22" fmla="*/ 100 w 418"/>
                  <a:gd name="T23" fmla="*/ 526 h 848"/>
                  <a:gd name="T24" fmla="*/ 30 w 418"/>
                  <a:gd name="T25" fmla="*/ 522 h 848"/>
                  <a:gd name="T26" fmla="*/ 149 w 418"/>
                  <a:gd name="T27" fmla="*/ 504 h 848"/>
                  <a:gd name="T28" fmla="*/ 37 w 418"/>
                  <a:gd name="T29" fmla="*/ 504 h 848"/>
                  <a:gd name="T30" fmla="*/ 94 w 418"/>
                  <a:gd name="T31" fmla="*/ 487 h 848"/>
                  <a:gd name="T32" fmla="*/ 111 w 418"/>
                  <a:gd name="T33" fmla="*/ 480 h 848"/>
                  <a:gd name="T34" fmla="*/ 78 w 418"/>
                  <a:gd name="T35" fmla="*/ 425 h 848"/>
                  <a:gd name="T36" fmla="*/ 72 w 418"/>
                  <a:gd name="T37" fmla="*/ 406 h 848"/>
                  <a:gd name="T38" fmla="*/ 155 w 418"/>
                  <a:gd name="T39" fmla="*/ 440 h 848"/>
                  <a:gd name="T40" fmla="*/ 192 w 418"/>
                  <a:gd name="T41" fmla="*/ 277 h 848"/>
                  <a:gd name="T42" fmla="*/ 220 w 418"/>
                  <a:gd name="T43" fmla="*/ 264 h 848"/>
                  <a:gd name="T44" fmla="*/ 222 w 418"/>
                  <a:gd name="T45" fmla="*/ 420 h 848"/>
                  <a:gd name="T46" fmla="*/ 220 w 418"/>
                  <a:gd name="T47" fmla="*/ 434 h 848"/>
                  <a:gd name="T48" fmla="*/ 255 w 418"/>
                  <a:gd name="T49" fmla="*/ 459 h 848"/>
                  <a:gd name="T50" fmla="*/ 251 w 418"/>
                  <a:gd name="T51" fmla="*/ 482 h 848"/>
                  <a:gd name="T52" fmla="*/ 266 w 418"/>
                  <a:gd name="T53" fmla="*/ 485 h 848"/>
                  <a:gd name="T54" fmla="*/ 214 w 418"/>
                  <a:gd name="T55" fmla="*/ 543 h 848"/>
                  <a:gd name="T56" fmla="*/ 205 w 418"/>
                  <a:gd name="T57" fmla="*/ 650 h 848"/>
                  <a:gd name="T58" fmla="*/ 211 w 418"/>
                  <a:gd name="T59" fmla="*/ 813 h 848"/>
                  <a:gd name="T60" fmla="*/ 323 w 418"/>
                  <a:gd name="T61" fmla="*/ 808 h 848"/>
                  <a:gd name="T62" fmla="*/ 349 w 418"/>
                  <a:gd name="T63" fmla="*/ 622 h 848"/>
                  <a:gd name="T64" fmla="*/ 353 w 418"/>
                  <a:gd name="T65" fmla="*/ 529 h 848"/>
                  <a:gd name="T66" fmla="*/ 270 w 418"/>
                  <a:gd name="T67" fmla="*/ 527 h 848"/>
                  <a:gd name="T68" fmla="*/ 351 w 418"/>
                  <a:gd name="T69" fmla="*/ 487 h 848"/>
                  <a:gd name="T70" fmla="*/ 370 w 418"/>
                  <a:gd name="T71" fmla="*/ 427 h 848"/>
                  <a:gd name="T72" fmla="*/ 399 w 418"/>
                  <a:gd name="T73" fmla="*/ 240 h 848"/>
                  <a:gd name="T74" fmla="*/ 410 w 418"/>
                  <a:gd name="T75" fmla="*/ 167 h 848"/>
                  <a:gd name="T76" fmla="*/ 408 w 418"/>
                  <a:gd name="T77" fmla="*/ 68 h 848"/>
                  <a:gd name="T78" fmla="*/ 370 w 418"/>
                  <a:gd name="T79" fmla="*/ 21 h 848"/>
                  <a:gd name="T80" fmla="*/ 353 w 418"/>
                  <a:gd name="T81" fmla="*/ 26 h 848"/>
                  <a:gd name="T82" fmla="*/ 295 w 418"/>
                  <a:gd name="T83" fmla="*/ 19 h 848"/>
                  <a:gd name="T84" fmla="*/ 246 w 418"/>
                  <a:gd name="T85" fmla="*/ 58 h 848"/>
                  <a:gd name="T86" fmla="*/ 166 w 418"/>
                  <a:gd name="T87" fmla="*/ 34 h 848"/>
                  <a:gd name="T88" fmla="*/ 91 w 418"/>
                  <a:gd name="T89" fmla="*/ 58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8" h="848">
                    <a:moveTo>
                      <a:pt x="89" y="28"/>
                    </a:moveTo>
                    <a:lnTo>
                      <a:pt x="72" y="24"/>
                    </a:lnTo>
                    <a:lnTo>
                      <a:pt x="76" y="40"/>
                    </a:lnTo>
                    <a:lnTo>
                      <a:pt x="74" y="58"/>
                    </a:lnTo>
                    <a:lnTo>
                      <a:pt x="46" y="53"/>
                    </a:lnTo>
                    <a:lnTo>
                      <a:pt x="52" y="78"/>
                    </a:lnTo>
                    <a:lnTo>
                      <a:pt x="50" y="109"/>
                    </a:lnTo>
                    <a:lnTo>
                      <a:pt x="39" y="141"/>
                    </a:lnTo>
                    <a:lnTo>
                      <a:pt x="43" y="165"/>
                    </a:lnTo>
                    <a:lnTo>
                      <a:pt x="24" y="229"/>
                    </a:lnTo>
                    <a:lnTo>
                      <a:pt x="8" y="292"/>
                    </a:lnTo>
                    <a:lnTo>
                      <a:pt x="7" y="371"/>
                    </a:lnTo>
                    <a:lnTo>
                      <a:pt x="8" y="423"/>
                    </a:lnTo>
                    <a:lnTo>
                      <a:pt x="2" y="457"/>
                    </a:lnTo>
                    <a:lnTo>
                      <a:pt x="0" y="488"/>
                    </a:lnTo>
                    <a:lnTo>
                      <a:pt x="17" y="524"/>
                    </a:lnTo>
                    <a:lnTo>
                      <a:pt x="11" y="548"/>
                    </a:lnTo>
                    <a:lnTo>
                      <a:pt x="8" y="603"/>
                    </a:lnTo>
                    <a:lnTo>
                      <a:pt x="17" y="670"/>
                    </a:lnTo>
                    <a:lnTo>
                      <a:pt x="30" y="729"/>
                    </a:lnTo>
                    <a:lnTo>
                      <a:pt x="20" y="768"/>
                    </a:lnTo>
                    <a:lnTo>
                      <a:pt x="24" y="815"/>
                    </a:lnTo>
                    <a:lnTo>
                      <a:pt x="63" y="836"/>
                    </a:lnTo>
                    <a:lnTo>
                      <a:pt x="98" y="847"/>
                    </a:lnTo>
                    <a:lnTo>
                      <a:pt x="150" y="842"/>
                    </a:lnTo>
                    <a:lnTo>
                      <a:pt x="153" y="743"/>
                    </a:lnTo>
                    <a:lnTo>
                      <a:pt x="144" y="712"/>
                    </a:lnTo>
                    <a:lnTo>
                      <a:pt x="153" y="599"/>
                    </a:lnTo>
                    <a:lnTo>
                      <a:pt x="146" y="532"/>
                    </a:lnTo>
                    <a:lnTo>
                      <a:pt x="100" y="541"/>
                    </a:lnTo>
                    <a:lnTo>
                      <a:pt x="61" y="545"/>
                    </a:lnTo>
                    <a:lnTo>
                      <a:pt x="46" y="543"/>
                    </a:lnTo>
                    <a:lnTo>
                      <a:pt x="76" y="539"/>
                    </a:lnTo>
                    <a:lnTo>
                      <a:pt x="122" y="532"/>
                    </a:lnTo>
                    <a:lnTo>
                      <a:pt x="146" y="516"/>
                    </a:lnTo>
                    <a:lnTo>
                      <a:pt x="100" y="526"/>
                    </a:lnTo>
                    <a:lnTo>
                      <a:pt x="63" y="532"/>
                    </a:lnTo>
                    <a:lnTo>
                      <a:pt x="34" y="529"/>
                    </a:lnTo>
                    <a:lnTo>
                      <a:pt x="30" y="522"/>
                    </a:lnTo>
                    <a:lnTo>
                      <a:pt x="48" y="524"/>
                    </a:lnTo>
                    <a:lnTo>
                      <a:pt x="102" y="518"/>
                    </a:lnTo>
                    <a:lnTo>
                      <a:pt x="149" y="504"/>
                    </a:lnTo>
                    <a:lnTo>
                      <a:pt x="113" y="508"/>
                    </a:lnTo>
                    <a:lnTo>
                      <a:pt x="68" y="511"/>
                    </a:lnTo>
                    <a:lnTo>
                      <a:pt x="37" y="504"/>
                    </a:lnTo>
                    <a:lnTo>
                      <a:pt x="131" y="497"/>
                    </a:lnTo>
                    <a:lnTo>
                      <a:pt x="146" y="487"/>
                    </a:lnTo>
                    <a:lnTo>
                      <a:pt x="94" y="487"/>
                    </a:lnTo>
                    <a:lnTo>
                      <a:pt x="46" y="483"/>
                    </a:lnTo>
                    <a:lnTo>
                      <a:pt x="37" y="474"/>
                    </a:lnTo>
                    <a:lnTo>
                      <a:pt x="111" y="480"/>
                    </a:lnTo>
                    <a:lnTo>
                      <a:pt x="150" y="472"/>
                    </a:lnTo>
                    <a:lnTo>
                      <a:pt x="111" y="450"/>
                    </a:lnTo>
                    <a:lnTo>
                      <a:pt x="78" y="425"/>
                    </a:lnTo>
                    <a:lnTo>
                      <a:pt x="55" y="397"/>
                    </a:lnTo>
                    <a:lnTo>
                      <a:pt x="43" y="378"/>
                    </a:lnTo>
                    <a:lnTo>
                      <a:pt x="72" y="406"/>
                    </a:lnTo>
                    <a:lnTo>
                      <a:pt x="100" y="422"/>
                    </a:lnTo>
                    <a:lnTo>
                      <a:pt x="135" y="441"/>
                    </a:lnTo>
                    <a:lnTo>
                      <a:pt x="155" y="440"/>
                    </a:lnTo>
                    <a:lnTo>
                      <a:pt x="166" y="396"/>
                    </a:lnTo>
                    <a:lnTo>
                      <a:pt x="181" y="334"/>
                    </a:lnTo>
                    <a:lnTo>
                      <a:pt x="192" y="277"/>
                    </a:lnTo>
                    <a:lnTo>
                      <a:pt x="202" y="256"/>
                    </a:lnTo>
                    <a:lnTo>
                      <a:pt x="260" y="234"/>
                    </a:lnTo>
                    <a:lnTo>
                      <a:pt x="220" y="264"/>
                    </a:lnTo>
                    <a:lnTo>
                      <a:pt x="218" y="353"/>
                    </a:lnTo>
                    <a:lnTo>
                      <a:pt x="218" y="409"/>
                    </a:lnTo>
                    <a:lnTo>
                      <a:pt x="222" y="420"/>
                    </a:lnTo>
                    <a:lnTo>
                      <a:pt x="268" y="427"/>
                    </a:lnTo>
                    <a:lnTo>
                      <a:pt x="231" y="428"/>
                    </a:lnTo>
                    <a:lnTo>
                      <a:pt x="220" y="434"/>
                    </a:lnTo>
                    <a:lnTo>
                      <a:pt x="211" y="461"/>
                    </a:lnTo>
                    <a:lnTo>
                      <a:pt x="242" y="462"/>
                    </a:lnTo>
                    <a:lnTo>
                      <a:pt x="255" y="459"/>
                    </a:lnTo>
                    <a:lnTo>
                      <a:pt x="207" y="471"/>
                    </a:lnTo>
                    <a:lnTo>
                      <a:pt x="214" y="483"/>
                    </a:lnTo>
                    <a:lnTo>
                      <a:pt x="251" y="482"/>
                    </a:lnTo>
                    <a:lnTo>
                      <a:pt x="273" y="474"/>
                    </a:lnTo>
                    <a:lnTo>
                      <a:pt x="303" y="474"/>
                    </a:lnTo>
                    <a:lnTo>
                      <a:pt x="266" y="485"/>
                    </a:lnTo>
                    <a:lnTo>
                      <a:pt x="218" y="495"/>
                    </a:lnTo>
                    <a:lnTo>
                      <a:pt x="211" y="520"/>
                    </a:lnTo>
                    <a:lnTo>
                      <a:pt x="214" y="543"/>
                    </a:lnTo>
                    <a:lnTo>
                      <a:pt x="220" y="559"/>
                    </a:lnTo>
                    <a:lnTo>
                      <a:pt x="215" y="591"/>
                    </a:lnTo>
                    <a:lnTo>
                      <a:pt x="205" y="650"/>
                    </a:lnTo>
                    <a:lnTo>
                      <a:pt x="214" y="706"/>
                    </a:lnTo>
                    <a:lnTo>
                      <a:pt x="201" y="759"/>
                    </a:lnTo>
                    <a:lnTo>
                      <a:pt x="211" y="813"/>
                    </a:lnTo>
                    <a:lnTo>
                      <a:pt x="253" y="821"/>
                    </a:lnTo>
                    <a:lnTo>
                      <a:pt x="288" y="823"/>
                    </a:lnTo>
                    <a:lnTo>
                      <a:pt x="323" y="808"/>
                    </a:lnTo>
                    <a:lnTo>
                      <a:pt x="330" y="759"/>
                    </a:lnTo>
                    <a:lnTo>
                      <a:pt x="321" y="727"/>
                    </a:lnTo>
                    <a:lnTo>
                      <a:pt x="349" y="622"/>
                    </a:lnTo>
                    <a:lnTo>
                      <a:pt x="356" y="592"/>
                    </a:lnTo>
                    <a:lnTo>
                      <a:pt x="356" y="557"/>
                    </a:lnTo>
                    <a:lnTo>
                      <a:pt x="353" y="529"/>
                    </a:lnTo>
                    <a:lnTo>
                      <a:pt x="330" y="534"/>
                    </a:lnTo>
                    <a:lnTo>
                      <a:pt x="296" y="536"/>
                    </a:lnTo>
                    <a:lnTo>
                      <a:pt x="270" y="527"/>
                    </a:lnTo>
                    <a:lnTo>
                      <a:pt x="318" y="522"/>
                    </a:lnTo>
                    <a:lnTo>
                      <a:pt x="360" y="513"/>
                    </a:lnTo>
                    <a:lnTo>
                      <a:pt x="351" y="487"/>
                    </a:lnTo>
                    <a:lnTo>
                      <a:pt x="362" y="464"/>
                    </a:lnTo>
                    <a:lnTo>
                      <a:pt x="356" y="443"/>
                    </a:lnTo>
                    <a:lnTo>
                      <a:pt x="370" y="427"/>
                    </a:lnTo>
                    <a:lnTo>
                      <a:pt x="375" y="358"/>
                    </a:lnTo>
                    <a:lnTo>
                      <a:pt x="386" y="262"/>
                    </a:lnTo>
                    <a:lnTo>
                      <a:pt x="399" y="240"/>
                    </a:lnTo>
                    <a:lnTo>
                      <a:pt x="388" y="223"/>
                    </a:lnTo>
                    <a:lnTo>
                      <a:pt x="401" y="198"/>
                    </a:lnTo>
                    <a:lnTo>
                      <a:pt x="410" y="167"/>
                    </a:lnTo>
                    <a:lnTo>
                      <a:pt x="417" y="133"/>
                    </a:lnTo>
                    <a:lnTo>
                      <a:pt x="415" y="100"/>
                    </a:lnTo>
                    <a:lnTo>
                      <a:pt x="408" y="68"/>
                    </a:lnTo>
                    <a:lnTo>
                      <a:pt x="388" y="41"/>
                    </a:lnTo>
                    <a:lnTo>
                      <a:pt x="388" y="11"/>
                    </a:lnTo>
                    <a:lnTo>
                      <a:pt x="370" y="21"/>
                    </a:lnTo>
                    <a:lnTo>
                      <a:pt x="370" y="0"/>
                    </a:lnTo>
                    <a:lnTo>
                      <a:pt x="351" y="3"/>
                    </a:lnTo>
                    <a:lnTo>
                      <a:pt x="353" y="26"/>
                    </a:lnTo>
                    <a:lnTo>
                      <a:pt x="327" y="37"/>
                    </a:lnTo>
                    <a:lnTo>
                      <a:pt x="301" y="45"/>
                    </a:lnTo>
                    <a:lnTo>
                      <a:pt x="295" y="19"/>
                    </a:lnTo>
                    <a:lnTo>
                      <a:pt x="275" y="23"/>
                    </a:lnTo>
                    <a:lnTo>
                      <a:pt x="286" y="53"/>
                    </a:lnTo>
                    <a:lnTo>
                      <a:pt x="246" y="58"/>
                    </a:lnTo>
                    <a:lnTo>
                      <a:pt x="207" y="62"/>
                    </a:lnTo>
                    <a:lnTo>
                      <a:pt x="172" y="62"/>
                    </a:lnTo>
                    <a:lnTo>
                      <a:pt x="166" y="34"/>
                    </a:lnTo>
                    <a:lnTo>
                      <a:pt x="150" y="32"/>
                    </a:lnTo>
                    <a:lnTo>
                      <a:pt x="153" y="62"/>
                    </a:lnTo>
                    <a:lnTo>
                      <a:pt x="91" y="58"/>
                    </a:lnTo>
                    <a:lnTo>
                      <a:pt x="89" y="28"/>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87" name="Freeform 347"/>
              <p:cNvSpPr>
                <a:spLocks/>
              </p:cNvSpPr>
              <p:nvPr/>
            </p:nvSpPr>
            <p:spPr bwMode="auto">
              <a:xfrm>
                <a:off x="3751" y="3006"/>
                <a:ext cx="161" cy="34"/>
              </a:xfrm>
              <a:custGeom>
                <a:avLst/>
                <a:gdLst>
                  <a:gd name="T0" fmla="*/ 0 w 161"/>
                  <a:gd name="T1" fmla="*/ 33 h 34"/>
                  <a:gd name="T2" fmla="*/ 48 w 161"/>
                  <a:gd name="T3" fmla="*/ 14 h 34"/>
                  <a:gd name="T4" fmla="*/ 93 w 161"/>
                  <a:gd name="T5" fmla="*/ 2 h 34"/>
                  <a:gd name="T6" fmla="*/ 160 w 161"/>
                  <a:gd name="T7" fmla="*/ 0 h 34"/>
                  <a:gd name="T8" fmla="*/ 86 w 161"/>
                  <a:gd name="T9" fmla="*/ 11 h 34"/>
                  <a:gd name="T10" fmla="*/ 0 w 161"/>
                  <a:gd name="T11" fmla="*/ 33 h 34"/>
                </a:gdLst>
                <a:ahLst/>
                <a:cxnLst>
                  <a:cxn ang="0">
                    <a:pos x="T0" y="T1"/>
                  </a:cxn>
                  <a:cxn ang="0">
                    <a:pos x="T2" y="T3"/>
                  </a:cxn>
                  <a:cxn ang="0">
                    <a:pos x="T4" y="T5"/>
                  </a:cxn>
                  <a:cxn ang="0">
                    <a:pos x="T6" y="T7"/>
                  </a:cxn>
                  <a:cxn ang="0">
                    <a:pos x="T8" y="T9"/>
                  </a:cxn>
                  <a:cxn ang="0">
                    <a:pos x="T10" y="T11"/>
                  </a:cxn>
                </a:cxnLst>
                <a:rect l="0" t="0" r="r" b="b"/>
                <a:pathLst>
                  <a:path w="161" h="34">
                    <a:moveTo>
                      <a:pt x="0" y="33"/>
                    </a:moveTo>
                    <a:lnTo>
                      <a:pt x="48" y="14"/>
                    </a:lnTo>
                    <a:lnTo>
                      <a:pt x="93" y="2"/>
                    </a:lnTo>
                    <a:lnTo>
                      <a:pt x="160" y="0"/>
                    </a:lnTo>
                    <a:lnTo>
                      <a:pt x="86" y="11"/>
                    </a:lnTo>
                    <a:lnTo>
                      <a:pt x="0" y="33"/>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88" name="Freeform 348"/>
              <p:cNvSpPr>
                <a:spLocks/>
              </p:cNvSpPr>
              <p:nvPr/>
            </p:nvSpPr>
            <p:spPr bwMode="auto">
              <a:xfrm>
                <a:off x="3780" y="3214"/>
                <a:ext cx="89" cy="14"/>
              </a:xfrm>
              <a:custGeom>
                <a:avLst/>
                <a:gdLst>
                  <a:gd name="T0" fmla="*/ 88 w 89"/>
                  <a:gd name="T1" fmla="*/ 0 h 14"/>
                  <a:gd name="T2" fmla="*/ 35 w 89"/>
                  <a:gd name="T3" fmla="*/ 8 h 14"/>
                  <a:gd name="T4" fmla="*/ 0 w 89"/>
                  <a:gd name="T5" fmla="*/ 11 h 14"/>
                  <a:gd name="T6" fmla="*/ 35 w 89"/>
                  <a:gd name="T7" fmla="*/ 13 h 14"/>
                  <a:gd name="T8" fmla="*/ 88 w 89"/>
                  <a:gd name="T9" fmla="*/ 0 h 14"/>
                </a:gdLst>
                <a:ahLst/>
                <a:cxnLst>
                  <a:cxn ang="0">
                    <a:pos x="T0" y="T1"/>
                  </a:cxn>
                  <a:cxn ang="0">
                    <a:pos x="T2" y="T3"/>
                  </a:cxn>
                  <a:cxn ang="0">
                    <a:pos x="T4" y="T5"/>
                  </a:cxn>
                  <a:cxn ang="0">
                    <a:pos x="T6" y="T7"/>
                  </a:cxn>
                  <a:cxn ang="0">
                    <a:pos x="T8" y="T9"/>
                  </a:cxn>
                </a:cxnLst>
                <a:rect l="0" t="0" r="r" b="b"/>
                <a:pathLst>
                  <a:path w="89" h="14">
                    <a:moveTo>
                      <a:pt x="88" y="0"/>
                    </a:moveTo>
                    <a:lnTo>
                      <a:pt x="35" y="8"/>
                    </a:lnTo>
                    <a:lnTo>
                      <a:pt x="0" y="11"/>
                    </a:lnTo>
                    <a:lnTo>
                      <a:pt x="35" y="13"/>
                    </a:lnTo>
                    <a:lnTo>
                      <a:pt x="88"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89" name="Freeform 349"/>
              <p:cNvSpPr>
                <a:spLocks/>
              </p:cNvSpPr>
              <p:nvPr/>
            </p:nvSpPr>
            <p:spPr bwMode="auto">
              <a:xfrm>
                <a:off x="3749" y="3263"/>
                <a:ext cx="114" cy="45"/>
              </a:xfrm>
              <a:custGeom>
                <a:avLst/>
                <a:gdLst>
                  <a:gd name="T0" fmla="*/ 113 w 114"/>
                  <a:gd name="T1" fmla="*/ 0 h 45"/>
                  <a:gd name="T2" fmla="*/ 45 w 114"/>
                  <a:gd name="T3" fmla="*/ 14 h 45"/>
                  <a:gd name="T4" fmla="*/ 10 w 114"/>
                  <a:gd name="T5" fmla="*/ 28 h 45"/>
                  <a:gd name="T6" fmla="*/ 0 w 114"/>
                  <a:gd name="T7" fmla="*/ 44 h 45"/>
                  <a:gd name="T8" fmla="*/ 24 w 114"/>
                  <a:gd name="T9" fmla="*/ 31 h 45"/>
                  <a:gd name="T10" fmla="*/ 57 w 114"/>
                  <a:gd name="T11" fmla="*/ 19 h 45"/>
                  <a:gd name="T12" fmla="*/ 113 w 114"/>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114" h="45">
                    <a:moveTo>
                      <a:pt x="113" y="0"/>
                    </a:moveTo>
                    <a:lnTo>
                      <a:pt x="45" y="14"/>
                    </a:lnTo>
                    <a:lnTo>
                      <a:pt x="10" y="28"/>
                    </a:lnTo>
                    <a:lnTo>
                      <a:pt x="0" y="44"/>
                    </a:lnTo>
                    <a:lnTo>
                      <a:pt x="24" y="31"/>
                    </a:lnTo>
                    <a:lnTo>
                      <a:pt x="57" y="19"/>
                    </a:lnTo>
                    <a:lnTo>
                      <a:pt x="113"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0" name="Freeform 350"/>
              <p:cNvSpPr>
                <a:spLocks/>
              </p:cNvSpPr>
              <p:nvPr/>
            </p:nvSpPr>
            <p:spPr bwMode="auto">
              <a:xfrm>
                <a:off x="3769" y="3024"/>
                <a:ext cx="102" cy="99"/>
              </a:xfrm>
              <a:custGeom>
                <a:avLst/>
                <a:gdLst>
                  <a:gd name="T0" fmla="*/ 101 w 102"/>
                  <a:gd name="T1" fmla="*/ 0 h 99"/>
                  <a:gd name="T2" fmla="*/ 71 w 102"/>
                  <a:gd name="T3" fmla="*/ 37 h 99"/>
                  <a:gd name="T4" fmla="*/ 25 w 102"/>
                  <a:gd name="T5" fmla="*/ 78 h 99"/>
                  <a:gd name="T6" fmla="*/ 0 w 102"/>
                  <a:gd name="T7" fmla="*/ 98 h 99"/>
                  <a:gd name="T8" fmla="*/ 44 w 102"/>
                  <a:gd name="T9" fmla="*/ 76 h 99"/>
                  <a:gd name="T10" fmla="*/ 69 w 102"/>
                  <a:gd name="T11" fmla="*/ 49 h 99"/>
                  <a:gd name="T12" fmla="*/ 101 w 102"/>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02" h="99">
                    <a:moveTo>
                      <a:pt x="101" y="0"/>
                    </a:moveTo>
                    <a:lnTo>
                      <a:pt x="71" y="37"/>
                    </a:lnTo>
                    <a:lnTo>
                      <a:pt x="25" y="78"/>
                    </a:lnTo>
                    <a:lnTo>
                      <a:pt x="0" y="98"/>
                    </a:lnTo>
                    <a:lnTo>
                      <a:pt x="44" y="76"/>
                    </a:lnTo>
                    <a:lnTo>
                      <a:pt x="69" y="49"/>
                    </a:lnTo>
                    <a:lnTo>
                      <a:pt x="101"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1" name="Freeform 351"/>
              <p:cNvSpPr>
                <a:spLocks/>
              </p:cNvSpPr>
              <p:nvPr/>
            </p:nvSpPr>
            <p:spPr bwMode="auto">
              <a:xfrm>
                <a:off x="3623" y="2875"/>
                <a:ext cx="163" cy="13"/>
              </a:xfrm>
              <a:custGeom>
                <a:avLst/>
                <a:gdLst>
                  <a:gd name="T0" fmla="*/ 0 w 163"/>
                  <a:gd name="T1" fmla="*/ 0 h 13"/>
                  <a:gd name="T2" fmla="*/ 56 w 163"/>
                  <a:gd name="T3" fmla="*/ 11 h 13"/>
                  <a:gd name="T4" fmla="*/ 114 w 163"/>
                  <a:gd name="T5" fmla="*/ 12 h 13"/>
                  <a:gd name="T6" fmla="*/ 162 w 163"/>
                  <a:gd name="T7" fmla="*/ 6 h 13"/>
                  <a:gd name="T8" fmla="*/ 113 w 163"/>
                  <a:gd name="T9" fmla="*/ 6 h 13"/>
                  <a:gd name="T10" fmla="*/ 0 w 163"/>
                  <a:gd name="T11" fmla="*/ 0 h 13"/>
                </a:gdLst>
                <a:ahLst/>
                <a:cxnLst>
                  <a:cxn ang="0">
                    <a:pos x="T0" y="T1"/>
                  </a:cxn>
                  <a:cxn ang="0">
                    <a:pos x="T2" y="T3"/>
                  </a:cxn>
                  <a:cxn ang="0">
                    <a:pos x="T4" y="T5"/>
                  </a:cxn>
                  <a:cxn ang="0">
                    <a:pos x="T6" y="T7"/>
                  </a:cxn>
                  <a:cxn ang="0">
                    <a:pos x="T8" y="T9"/>
                  </a:cxn>
                  <a:cxn ang="0">
                    <a:pos x="T10" y="T11"/>
                  </a:cxn>
                </a:cxnLst>
                <a:rect l="0" t="0" r="r" b="b"/>
                <a:pathLst>
                  <a:path w="163" h="13">
                    <a:moveTo>
                      <a:pt x="0" y="0"/>
                    </a:moveTo>
                    <a:lnTo>
                      <a:pt x="56" y="11"/>
                    </a:lnTo>
                    <a:lnTo>
                      <a:pt x="114" y="12"/>
                    </a:lnTo>
                    <a:lnTo>
                      <a:pt x="162" y="6"/>
                    </a:lnTo>
                    <a:lnTo>
                      <a:pt x="113" y="6"/>
                    </a:lnTo>
                    <a:lnTo>
                      <a:pt x="0"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2" name="Freeform 352"/>
              <p:cNvSpPr>
                <a:spLocks/>
              </p:cNvSpPr>
              <p:nvPr/>
            </p:nvSpPr>
            <p:spPr bwMode="auto">
              <a:xfrm>
                <a:off x="3631" y="2858"/>
                <a:ext cx="206" cy="178"/>
              </a:xfrm>
              <a:custGeom>
                <a:avLst/>
                <a:gdLst>
                  <a:gd name="T0" fmla="*/ 197 w 206"/>
                  <a:gd name="T1" fmla="*/ 0 h 178"/>
                  <a:gd name="T2" fmla="*/ 197 w 206"/>
                  <a:gd name="T3" fmla="*/ 45 h 178"/>
                  <a:gd name="T4" fmla="*/ 178 w 206"/>
                  <a:gd name="T5" fmla="*/ 92 h 178"/>
                  <a:gd name="T6" fmla="*/ 147 w 206"/>
                  <a:gd name="T7" fmla="*/ 134 h 178"/>
                  <a:gd name="T8" fmla="*/ 118 w 206"/>
                  <a:gd name="T9" fmla="*/ 143 h 178"/>
                  <a:gd name="T10" fmla="*/ 73 w 206"/>
                  <a:gd name="T11" fmla="*/ 156 h 178"/>
                  <a:gd name="T12" fmla="*/ 0 w 206"/>
                  <a:gd name="T13" fmla="*/ 177 h 178"/>
                  <a:gd name="T14" fmla="*/ 74 w 206"/>
                  <a:gd name="T15" fmla="*/ 163 h 178"/>
                  <a:gd name="T16" fmla="*/ 115 w 206"/>
                  <a:gd name="T17" fmla="*/ 149 h 178"/>
                  <a:gd name="T18" fmla="*/ 167 w 206"/>
                  <a:gd name="T19" fmla="*/ 130 h 178"/>
                  <a:gd name="T20" fmla="*/ 182 w 206"/>
                  <a:gd name="T21" fmla="*/ 97 h 178"/>
                  <a:gd name="T22" fmla="*/ 199 w 206"/>
                  <a:gd name="T23" fmla="*/ 64 h 178"/>
                  <a:gd name="T24" fmla="*/ 205 w 206"/>
                  <a:gd name="T25" fmla="*/ 45 h 178"/>
                  <a:gd name="T26" fmla="*/ 197 w 206"/>
                  <a:gd name="T2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78">
                    <a:moveTo>
                      <a:pt x="197" y="0"/>
                    </a:moveTo>
                    <a:lnTo>
                      <a:pt x="197" y="45"/>
                    </a:lnTo>
                    <a:lnTo>
                      <a:pt x="178" y="92"/>
                    </a:lnTo>
                    <a:lnTo>
                      <a:pt x="147" y="134"/>
                    </a:lnTo>
                    <a:lnTo>
                      <a:pt x="118" y="143"/>
                    </a:lnTo>
                    <a:lnTo>
                      <a:pt x="73" y="156"/>
                    </a:lnTo>
                    <a:lnTo>
                      <a:pt x="0" y="177"/>
                    </a:lnTo>
                    <a:lnTo>
                      <a:pt x="74" y="163"/>
                    </a:lnTo>
                    <a:lnTo>
                      <a:pt x="115" y="149"/>
                    </a:lnTo>
                    <a:lnTo>
                      <a:pt x="167" y="130"/>
                    </a:lnTo>
                    <a:lnTo>
                      <a:pt x="182" y="97"/>
                    </a:lnTo>
                    <a:lnTo>
                      <a:pt x="199" y="64"/>
                    </a:lnTo>
                    <a:lnTo>
                      <a:pt x="205" y="45"/>
                    </a:lnTo>
                    <a:lnTo>
                      <a:pt x="197"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3" name="Freeform 353"/>
              <p:cNvSpPr>
                <a:spLocks/>
              </p:cNvSpPr>
              <p:nvPr/>
            </p:nvSpPr>
            <p:spPr bwMode="auto">
              <a:xfrm>
                <a:off x="3612" y="2911"/>
                <a:ext cx="119" cy="81"/>
              </a:xfrm>
              <a:custGeom>
                <a:avLst/>
                <a:gdLst>
                  <a:gd name="T0" fmla="*/ 19 w 119"/>
                  <a:gd name="T1" fmla="*/ 0 h 81"/>
                  <a:gd name="T2" fmla="*/ 11 w 119"/>
                  <a:gd name="T3" fmla="*/ 44 h 81"/>
                  <a:gd name="T4" fmla="*/ 28 w 119"/>
                  <a:gd name="T5" fmla="*/ 72 h 81"/>
                  <a:gd name="T6" fmla="*/ 118 w 119"/>
                  <a:gd name="T7" fmla="*/ 77 h 81"/>
                  <a:gd name="T8" fmla="*/ 67 w 119"/>
                  <a:gd name="T9" fmla="*/ 80 h 81"/>
                  <a:gd name="T10" fmla="*/ 6 w 119"/>
                  <a:gd name="T11" fmla="*/ 79 h 81"/>
                  <a:gd name="T12" fmla="*/ 0 w 119"/>
                  <a:gd name="T13" fmla="*/ 51 h 81"/>
                  <a:gd name="T14" fmla="*/ 19 w 119"/>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1">
                    <a:moveTo>
                      <a:pt x="19" y="0"/>
                    </a:moveTo>
                    <a:lnTo>
                      <a:pt x="11" y="44"/>
                    </a:lnTo>
                    <a:lnTo>
                      <a:pt x="28" y="72"/>
                    </a:lnTo>
                    <a:lnTo>
                      <a:pt x="118" y="77"/>
                    </a:lnTo>
                    <a:lnTo>
                      <a:pt x="67" y="80"/>
                    </a:lnTo>
                    <a:lnTo>
                      <a:pt x="6" y="79"/>
                    </a:lnTo>
                    <a:lnTo>
                      <a:pt x="0" y="51"/>
                    </a:lnTo>
                    <a:lnTo>
                      <a:pt x="19"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4" name="Freeform 354"/>
              <p:cNvSpPr>
                <a:spLocks/>
              </p:cNvSpPr>
              <p:nvPr/>
            </p:nvSpPr>
            <p:spPr bwMode="auto">
              <a:xfrm>
                <a:off x="3866" y="2841"/>
                <a:ext cx="58" cy="27"/>
              </a:xfrm>
              <a:custGeom>
                <a:avLst/>
                <a:gdLst>
                  <a:gd name="T0" fmla="*/ 0 w 58"/>
                  <a:gd name="T1" fmla="*/ 26 h 27"/>
                  <a:gd name="T2" fmla="*/ 38 w 58"/>
                  <a:gd name="T3" fmla="*/ 20 h 27"/>
                  <a:gd name="T4" fmla="*/ 57 w 58"/>
                  <a:gd name="T5" fmla="*/ 0 h 27"/>
                  <a:gd name="T6" fmla="*/ 38 w 58"/>
                  <a:gd name="T7" fmla="*/ 7 h 27"/>
                  <a:gd name="T8" fmla="*/ 0 w 58"/>
                  <a:gd name="T9" fmla="*/ 26 h 27"/>
                </a:gdLst>
                <a:ahLst/>
                <a:cxnLst>
                  <a:cxn ang="0">
                    <a:pos x="T0" y="T1"/>
                  </a:cxn>
                  <a:cxn ang="0">
                    <a:pos x="T2" y="T3"/>
                  </a:cxn>
                  <a:cxn ang="0">
                    <a:pos x="T4" y="T5"/>
                  </a:cxn>
                  <a:cxn ang="0">
                    <a:pos x="T6" y="T7"/>
                  </a:cxn>
                  <a:cxn ang="0">
                    <a:pos x="T8" y="T9"/>
                  </a:cxn>
                </a:cxnLst>
                <a:rect l="0" t="0" r="r" b="b"/>
                <a:pathLst>
                  <a:path w="58" h="27">
                    <a:moveTo>
                      <a:pt x="0" y="26"/>
                    </a:moveTo>
                    <a:lnTo>
                      <a:pt x="38" y="20"/>
                    </a:lnTo>
                    <a:lnTo>
                      <a:pt x="57" y="0"/>
                    </a:lnTo>
                    <a:lnTo>
                      <a:pt x="38" y="7"/>
                    </a:lnTo>
                    <a:lnTo>
                      <a:pt x="0" y="26"/>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5" name="Freeform 355"/>
              <p:cNvSpPr>
                <a:spLocks/>
              </p:cNvSpPr>
              <p:nvPr/>
            </p:nvSpPr>
            <p:spPr bwMode="auto">
              <a:xfrm>
                <a:off x="3851" y="2866"/>
                <a:ext cx="77" cy="117"/>
              </a:xfrm>
              <a:custGeom>
                <a:avLst/>
                <a:gdLst>
                  <a:gd name="T0" fmla="*/ 74 w 77"/>
                  <a:gd name="T1" fmla="*/ 0 h 117"/>
                  <a:gd name="T2" fmla="*/ 76 w 77"/>
                  <a:gd name="T3" fmla="*/ 45 h 117"/>
                  <a:gd name="T4" fmla="*/ 60 w 77"/>
                  <a:gd name="T5" fmla="*/ 81 h 117"/>
                  <a:gd name="T6" fmla="*/ 33 w 77"/>
                  <a:gd name="T7" fmla="*/ 109 h 117"/>
                  <a:gd name="T8" fmla="*/ 0 w 77"/>
                  <a:gd name="T9" fmla="*/ 116 h 117"/>
                  <a:gd name="T10" fmla="*/ 43 w 77"/>
                  <a:gd name="T11" fmla="*/ 91 h 117"/>
                  <a:gd name="T12" fmla="*/ 66 w 77"/>
                  <a:gd name="T13" fmla="*/ 54 h 117"/>
                  <a:gd name="T14" fmla="*/ 74 w 77"/>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17">
                    <a:moveTo>
                      <a:pt x="74" y="0"/>
                    </a:moveTo>
                    <a:lnTo>
                      <a:pt x="76" y="45"/>
                    </a:lnTo>
                    <a:lnTo>
                      <a:pt x="60" y="81"/>
                    </a:lnTo>
                    <a:lnTo>
                      <a:pt x="33" y="109"/>
                    </a:lnTo>
                    <a:lnTo>
                      <a:pt x="0" y="116"/>
                    </a:lnTo>
                    <a:lnTo>
                      <a:pt x="43" y="91"/>
                    </a:lnTo>
                    <a:lnTo>
                      <a:pt x="66" y="54"/>
                    </a:lnTo>
                    <a:lnTo>
                      <a:pt x="74"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6" name="Freeform 356"/>
              <p:cNvSpPr>
                <a:spLocks/>
              </p:cNvSpPr>
              <p:nvPr/>
            </p:nvSpPr>
            <p:spPr bwMode="auto">
              <a:xfrm>
                <a:off x="3693" y="2842"/>
                <a:ext cx="94" cy="13"/>
              </a:xfrm>
              <a:custGeom>
                <a:avLst/>
                <a:gdLst>
                  <a:gd name="T0" fmla="*/ 93 w 94"/>
                  <a:gd name="T1" fmla="*/ 0 h 13"/>
                  <a:gd name="T2" fmla="*/ 49 w 94"/>
                  <a:gd name="T3" fmla="*/ 8 h 13"/>
                  <a:gd name="T4" fmla="*/ 0 w 94"/>
                  <a:gd name="T5" fmla="*/ 12 h 13"/>
                  <a:gd name="T6" fmla="*/ 47 w 94"/>
                  <a:gd name="T7" fmla="*/ 4 h 13"/>
                  <a:gd name="T8" fmla="*/ 93 w 94"/>
                  <a:gd name="T9" fmla="*/ 0 h 13"/>
                </a:gdLst>
                <a:ahLst/>
                <a:cxnLst>
                  <a:cxn ang="0">
                    <a:pos x="T0" y="T1"/>
                  </a:cxn>
                  <a:cxn ang="0">
                    <a:pos x="T2" y="T3"/>
                  </a:cxn>
                  <a:cxn ang="0">
                    <a:pos x="T4" y="T5"/>
                  </a:cxn>
                  <a:cxn ang="0">
                    <a:pos x="T6" y="T7"/>
                  </a:cxn>
                  <a:cxn ang="0">
                    <a:pos x="T8" y="T9"/>
                  </a:cxn>
                </a:cxnLst>
                <a:rect l="0" t="0" r="r" b="b"/>
                <a:pathLst>
                  <a:path w="94" h="13">
                    <a:moveTo>
                      <a:pt x="93" y="0"/>
                    </a:moveTo>
                    <a:lnTo>
                      <a:pt x="49" y="8"/>
                    </a:lnTo>
                    <a:lnTo>
                      <a:pt x="0" y="12"/>
                    </a:lnTo>
                    <a:lnTo>
                      <a:pt x="47" y="4"/>
                    </a:lnTo>
                    <a:lnTo>
                      <a:pt x="93"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7" name="Freeform 357"/>
              <p:cNvSpPr>
                <a:spLocks/>
              </p:cNvSpPr>
              <p:nvPr/>
            </p:nvSpPr>
            <p:spPr bwMode="auto">
              <a:xfrm>
                <a:off x="3566" y="3054"/>
                <a:ext cx="147" cy="44"/>
              </a:xfrm>
              <a:custGeom>
                <a:avLst/>
                <a:gdLst>
                  <a:gd name="T0" fmla="*/ 146 w 147"/>
                  <a:gd name="T1" fmla="*/ 0 h 44"/>
                  <a:gd name="T2" fmla="*/ 108 w 147"/>
                  <a:gd name="T3" fmla="*/ 19 h 44"/>
                  <a:gd name="T4" fmla="*/ 51 w 147"/>
                  <a:gd name="T5" fmla="*/ 34 h 44"/>
                  <a:gd name="T6" fmla="*/ 0 w 147"/>
                  <a:gd name="T7" fmla="*/ 39 h 44"/>
                  <a:gd name="T8" fmla="*/ 47 w 147"/>
                  <a:gd name="T9" fmla="*/ 43 h 44"/>
                  <a:gd name="T10" fmla="*/ 103 w 147"/>
                  <a:gd name="T11" fmla="*/ 34 h 44"/>
                  <a:gd name="T12" fmla="*/ 146 w 147"/>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147" h="44">
                    <a:moveTo>
                      <a:pt x="146" y="0"/>
                    </a:moveTo>
                    <a:lnTo>
                      <a:pt x="108" y="19"/>
                    </a:lnTo>
                    <a:lnTo>
                      <a:pt x="51" y="34"/>
                    </a:lnTo>
                    <a:lnTo>
                      <a:pt x="0" y="39"/>
                    </a:lnTo>
                    <a:lnTo>
                      <a:pt x="47" y="43"/>
                    </a:lnTo>
                    <a:lnTo>
                      <a:pt x="103" y="34"/>
                    </a:lnTo>
                    <a:lnTo>
                      <a:pt x="146"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8" name="Freeform 358"/>
              <p:cNvSpPr>
                <a:spLocks/>
              </p:cNvSpPr>
              <p:nvPr/>
            </p:nvSpPr>
            <p:spPr bwMode="auto">
              <a:xfrm>
                <a:off x="3514" y="2837"/>
                <a:ext cx="56" cy="476"/>
              </a:xfrm>
              <a:custGeom>
                <a:avLst/>
                <a:gdLst>
                  <a:gd name="T0" fmla="*/ 49 w 56"/>
                  <a:gd name="T1" fmla="*/ 0 h 476"/>
                  <a:gd name="T2" fmla="*/ 55 w 56"/>
                  <a:gd name="T3" fmla="*/ 21 h 476"/>
                  <a:gd name="T4" fmla="*/ 55 w 56"/>
                  <a:gd name="T5" fmla="*/ 52 h 476"/>
                  <a:gd name="T6" fmla="*/ 38 w 56"/>
                  <a:gd name="T7" fmla="*/ 78 h 476"/>
                  <a:gd name="T8" fmla="*/ 44 w 56"/>
                  <a:gd name="T9" fmla="*/ 109 h 476"/>
                  <a:gd name="T10" fmla="*/ 24 w 56"/>
                  <a:gd name="T11" fmla="*/ 177 h 476"/>
                  <a:gd name="T12" fmla="*/ 12 w 56"/>
                  <a:gd name="T13" fmla="*/ 236 h 476"/>
                  <a:gd name="T14" fmla="*/ 12 w 56"/>
                  <a:gd name="T15" fmla="*/ 299 h 476"/>
                  <a:gd name="T16" fmla="*/ 12 w 56"/>
                  <a:gd name="T17" fmla="*/ 351 h 476"/>
                  <a:gd name="T18" fmla="*/ 10 w 56"/>
                  <a:gd name="T19" fmla="*/ 370 h 476"/>
                  <a:gd name="T20" fmla="*/ 8 w 56"/>
                  <a:gd name="T21" fmla="*/ 398 h 476"/>
                  <a:gd name="T22" fmla="*/ 6 w 56"/>
                  <a:gd name="T23" fmla="*/ 428 h 476"/>
                  <a:gd name="T24" fmla="*/ 16 w 56"/>
                  <a:gd name="T25" fmla="*/ 452 h 476"/>
                  <a:gd name="T26" fmla="*/ 12 w 56"/>
                  <a:gd name="T27" fmla="*/ 475 h 476"/>
                  <a:gd name="T28" fmla="*/ 0 w 56"/>
                  <a:gd name="T29" fmla="*/ 449 h 476"/>
                  <a:gd name="T30" fmla="*/ 2 w 56"/>
                  <a:gd name="T31" fmla="*/ 417 h 476"/>
                  <a:gd name="T32" fmla="*/ 8 w 56"/>
                  <a:gd name="T33" fmla="*/ 370 h 476"/>
                  <a:gd name="T34" fmla="*/ 8 w 56"/>
                  <a:gd name="T35" fmla="*/ 321 h 476"/>
                  <a:gd name="T36" fmla="*/ 6 w 56"/>
                  <a:gd name="T37" fmla="*/ 267 h 476"/>
                  <a:gd name="T38" fmla="*/ 8 w 56"/>
                  <a:gd name="T39" fmla="*/ 213 h 476"/>
                  <a:gd name="T40" fmla="*/ 22 w 56"/>
                  <a:gd name="T41" fmla="*/ 156 h 476"/>
                  <a:gd name="T42" fmla="*/ 34 w 56"/>
                  <a:gd name="T43" fmla="*/ 115 h 476"/>
                  <a:gd name="T44" fmla="*/ 32 w 56"/>
                  <a:gd name="T45" fmla="*/ 78 h 476"/>
                  <a:gd name="T46" fmla="*/ 49 w 56"/>
                  <a:gd name="T47" fmla="*/ 50 h 476"/>
                  <a:gd name="T48" fmla="*/ 49 w 56"/>
                  <a:gd name="T49"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476">
                    <a:moveTo>
                      <a:pt x="49" y="0"/>
                    </a:moveTo>
                    <a:lnTo>
                      <a:pt x="55" y="21"/>
                    </a:lnTo>
                    <a:lnTo>
                      <a:pt x="55" y="52"/>
                    </a:lnTo>
                    <a:lnTo>
                      <a:pt x="38" y="78"/>
                    </a:lnTo>
                    <a:lnTo>
                      <a:pt x="44" y="109"/>
                    </a:lnTo>
                    <a:lnTo>
                      <a:pt x="24" y="177"/>
                    </a:lnTo>
                    <a:lnTo>
                      <a:pt x="12" y="236"/>
                    </a:lnTo>
                    <a:lnTo>
                      <a:pt x="12" y="299"/>
                    </a:lnTo>
                    <a:lnTo>
                      <a:pt x="12" y="351"/>
                    </a:lnTo>
                    <a:lnTo>
                      <a:pt x="10" y="370"/>
                    </a:lnTo>
                    <a:lnTo>
                      <a:pt x="8" y="398"/>
                    </a:lnTo>
                    <a:lnTo>
                      <a:pt x="6" y="428"/>
                    </a:lnTo>
                    <a:lnTo>
                      <a:pt x="16" y="452"/>
                    </a:lnTo>
                    <a:lnTo>
                      <a:pt x="12" y="475"/>
                    </a:lnTo>
                    <a:lnTo>
                      <a:pt x="0" y="449"/>
                    </a:lnTo>
                    <a:lnTo>
                      <a:pt x="2" y="417"/>
                    </a:lnTo>
                    <a:lnTo>
                      <a:pt x="8" y="370"/>
                    </a:lnTo>
                    <a:lnTo>
                      <a:pt x="8" y="321"/>
                    </a:lnTo>
                    <a:lnTo>
                      <a:pt x="6" y="267"/>
                    </a:lnTo>
                    <a:lnTo>
                      <a:pt x="8" y="213"/>
                    </a:lnTo>
                    <a:lnTo>
                      <a:pt x="22" y="156"/>
                    </a:lnTo>
                    <a:lnTo>
                      <a:pt x="34" y="115"/>
                    </a:lnTo>
                    <a:lnTo>
                      <a:pt x="32" y="78"/>
                    </a:lnTo>
                    <a:lnTo>
                      <a:pt x="49" y="50"/>
                    </a:lnTo>
                    <a:lnTo>
                      <a:pt x="49"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199" name="Freeform 359"/>
              <p:cNvSpPr>
                <a:spLocks/>
              </p:cNvSpPr>
              <p:nvPr/>
            </p:nvSpPr>
            <p:spPr bwMode="auto">
              <a:xfrm>
                <a:off x="3751" y="3508"/>
                <a:ext cx="90" cy="34"/>
              </a:xfrm>
              <a:custGeom>
                <a:avLst/>
                <a:gdLst>
                  <a:gd name="T0" fmla="*/ 89 w 90"/>
                  <a:gd name="T1" fmla="*/ 0 h 34"/>
                  <a:gd name="T2" fmla="*/ 64 w 90"/>
                  <a:gd name="T3" fmla="*/ 15 h 34"/>
                  <a:gd name="T4" fmla="*/ 23 w 90"/>
                  <a:gd name="T5" fmla="*/ 29 h 34"/>
                  <a:gd name="T6" fmla="*/ 0 w 90"/>
                  <a:gd name="T7" fmla="*/ 33 h 34"/>
                  <a:gd name="T8" fmla="*/ 53 w 90"/>
                  <a:gd name="T9" fmla="*/ 30 h 34"/>
                  <a:gd name="T10" fmla="*/ 61 w 90"/>
                  <a:gd name="T11" fmla="*/ 24 h 34"/>
                  <a:gd name="T12" fmla="*/ 89 w 90"/>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90" h="34">
                    <a:moveTo>
                      <a:pt x="89" y="0"/>
                    </a:moveTo>
                    <a:lnTo>
                      <a:pt x="64" y="15"/>
                    </a:lnTo>
                    <a:lnTo>
                      <a:pt x="23" y="29"/>
                    </a:lnTo>
                    <a:lnTo>
                      <a:pt x="0" y="33"/>
                    </a:lnTo>
                    <a:lnTo>
                      <a:pt x="53" y="30"/>
                    </a:lnTo>
                    <a:lnTo>
                      <a:pt x="61" y="24"/>
                    </a:lnTo>
                    <a:lnTo>
                      <a:pt x="89"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00" name="Freeform 360"/>
              <p:cNvSpPr>
                <a:spLocks/>
              </p:cNvSpPr>
              <p:nvPr/>
            </p:nvSpPr>
            <p:spPr bwMode="auto">
              <a:xfrm>
                <a:off x="3733" y="3400"/>
                <a:ext cx="136" cy="131"/>
              </a:xfrm>
              <a:custGeom>
                <a:avLst/>
                <a:gdLst>
                  <a:gd name="T0" fmla="*/ 135 w 136"/>
                  <a:gd name="T1" fmla="*/ 0 h 131"/>
                  <a:gd name="T2" fmla="*/ 111 w 136"/>
                  <a:gd name="T3" fmla="*/ 36 h 131"/>
                  <a:gd name="T4" fmla="*/ 85 w 136"/>
                  <a:gd name="T5" fmla="*/ 64 h 131"/>
                  <a:gd name="T6" fmla="*/ 54 w 136"/>
                  <a:gd name="T7" fmla="*/ 88 h 131"/>
                  <a:gd name="T8" fmla="*/ 22 w 136"/>
                  <a:gd name="T9" fmla="*/ 103 h 131"/>
                  <a:gd name="T10" fmla="*/ 9 w 136"/>
                  <a:gd name="T11" fmla="*/ 109 h 131"/>
                  <a:gd name="T12" fmla="*/ 0 w 136"/>
                  <a:gd name="T13" fmla="*/ 130 h 131"/>
                  <a:gd name="T14" fmla="*/ 37 w 136"/>
                  <a:gd name="T15" fmla="*/ 114 h 131"/>
                  <a:gd name="T16" fmla="*/ 75 w 136"/>
                  <a:gd name="T17" fmla="*/ 87 h 131"/>
                  <a:gd name="T18" fmla="*/ 107 w 136"/>
                  <a:gd name="T19" fmla="*/ 52 h 131"/>
                  <a:gd name="T20" fmla="*/ 135 w 136"/>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31">
                    <a:moveTo>
                      <a:pt x="135" y="0"/>
                    </a:moveTo>
                    <a:lnTo>
                      <a:pt x="111" y="36"/>
                    </a:lnTo>
                    <a:lnTo>
                      <a:pt x="85" y="64"/>
                    </a:lnTo>
                    <a:lnTo>
                      <a:pt x="54" y="88"/>
                    </a:lnTo>
                    <a:lnTo>
                      <a:pt x="22" y="103"/>
                    </a:lnTo>
                    <a:lnTo>
                      <a:pt x="9" y="109"/>
                    </a:lnTo>
                    <a:lnTo>
                      <a:pt x="0" y="130"/>
                    </a:lnTo>
                    <a:lnTo>
                      <a:pt x="37" y="114"/>
                    </a:lnTo>
                    <a:lnTo>
                      <a:pt x="75" y="87"/>
                    </a:lnTo>
                    <a:lnTo>
                      <a:pt x="107" y="52"/>
                    </a:lnTo>
                    <a:lnTo>
                      <a:pt x="135"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01" name="Freeform 361"/>
              <p:cNvSpPr>
                <a:spLocks/>
              </p:cNvSpPr>
              <p:nvPr/>
            </p:nvSpPr>
            <p:spPr bwMode="auto">
              <a:xfrm>
                <a:off x="3742" y="3321"/>
                <a:ext cx="55" cy="82"/>
              </a:xfrm>
              <a:custGeom>
                <a:avLst/>
                <a:gdLst>
                  <a:gd name="T0" fmla="*/ 54 w 55"/>
                  <a:gd name="T1" fmla="*/ 0 h 82"/>
                  <a:gd name="T2" fmla="*/ 18 w 55"/>
                  <a:gd name="T3" fmla="*/ 27 h 82"/>
                  <a:gd name="T4" fmla="*/ 6 w 55"/>
                  <a:gd name="T5" fmla="*/ 53 h 82"/>
                  <a:gd name="T6" fmla="*/ 0 w 55"/>
                  <a:gd name="T7" fmla="*/ 81 h 82"/>
                  <a:gd name="T8" fmla="*/ 23 w 55"/>
                  <a:gd name="T9" fmla="*/ 39 h 82"/>
                  <a:gd name="T10" fmla="*/ 54 w 55"/>
                  <a:gd name="T11" fmla="*/ 0 h 82"/>
                </a:gdLst>
                <a:ahLst/>
                <a:cxnLst>
                  <a:cxn ang="0">
                    <a:pos x="T0" y="T1"/>
                  </a:cxn>
                  <a:cxn ang="0">
                    <a:pos x="T2" y="T3"/>
                  </a:cxn>
                  <a:cxn ang="0">
                    <a:pos x="T4" y="T5"/>
                  </a:cxn>
                  <a:cxn ang="0">
                    <a:pos x="T6" y="T7"/>
                  </a:cxn>
                  <a:cxn ang="0">
                    <a:pos x="T8" y="T9"/>
                  </a:cxn>
                  <a:cxn ang="0">
                    <a:pos x="T10" y="T11"/>
                  </a:cxn>
                </a:cxnLst>
                <a:rect l="0" t="0" r="r" b="b"/>
                <a:pathLst>
                  <a:path w="55" h="82">
                    <a:moveTo>
                      <a:pt x="54" y="0"/>
                    </a:moveTo>
                    <a:lnTo>
                      <a:pt x="18" y="27"/>
                    </a:lnTo>
                    <a:lnTo>
                      <a:pt x="6" y="53"/>
                    </a:lnTo>
                    <a:lnTo>
                      <a:pt x="0" y="81"/>
                    </a:lnTo>
                    <a:lnTo>
                      <a:pt x="23" y="39"/>
                    </a:lnTo>
                    <a:lnTo>
                      <a:pt x="54"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02" name="Freeform 362"/>
              <p:cNvSpPr>
                <a:spLocks/>
              </p:cNvSpPr>
              <p:nvPr/>
            </p:nvSpPr>
            <p:spPr bwMode="auto">
              <a:xfrm>
                <a:off x="3574" y="3445"/>
                <a:ext cx="88" cy="50"/>
              </a:xfrm>
              <a:custGeom>
                <a:avLst/>
                <a:gdLst>
                  <a:gd name="T0" fmla="*/ 0 w 88"/>
                  <a:gd name="T1" fmla="*/ 0 h 50"/>
                  <a:gd name="T2" fmla="*/ 19 w 88"/>
                  <a:gd name="T3" fmla="*/ 26 h 50"/>
                  <a:gd name="T4" fmla="*/ 42 w 88"/>
                  <a:gd name="T5" fmla="*/ 37 h 50"/>
                  <a:gd name="T6" fmla="*/ 79 w 88"/>
                  <a:gd name="T7" fmla="*/ 41 h 50"/>
                  <a:gd name="T8" fmla="*/ 87 w 88"/>
                  <a:gd name="T9" fmla="*/ 41 h 50"/>
                  <a:gd name="T10" fmla="*/ 68 w 88"/>
                  <a:gd name="T11" fmla="*/ 49 h 50"/>
                  <a:gd name="T12" fmla="*/ 34 w 88"/>
                  <a:gd name="T13" fmla="*/ 46 h 50"/>
                  <a:gd name="T14" fmla="*/ 17 w 88"/>
                  <a:gd name="T15" fmla="*/ 42 h 50"/>
                  <a:gd name="T16" fmla="*/ 0 w 88"/>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50">
                    <a:moveTo>
                      <a:pt x="0" y="0"/>
                    </a:moveTo>
                    <a:lnTo>
                      <a:pt x="19" y="26"/>
                    </a:lnTo>
                    <a:lnTo>
                      <a:pt x="42" y="37"/>
                    </a:lnTo>
                    <a:lnTo>
                      <a:pt x="79" y="41"/>
                    </a:lnTo>
                    <a:lnTo>
                      <a:pt x="87" y="41"/>
                    </a:lnTo>
                    <a:lnTo>
                      <a:pt x="68" y="49"/>
                    </a:lnTo>
                    <a:lnTo>
                      <a:pt x="34" y="46"/>
                    </a:lnTo>
                    <a:lnTo>
                      <a:pt x="17" y="42"/>
                    </a:lnTo>
                    <a:lnTo>
                      <a:pt x="0"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03" name="Freeform 363"/>
              <p:cNvSpPr>
                <a:spLocks/>
              </p:cNvSpPr>
              <p:nvPr/>
            </p:nvSpPr>
            <p:spPr bwMode="auto">
              <a:xfrm>
                <a:off x="3560" y="3488"/>
                <a:ext cx="106" cy="37"/>
              </a:xfrm>
              <a:custGeom>
                <a:avLst/>
                <a:gdLst>
                  <a:gd name="T0" fmla="*/ 0 w 106"/>
                  <a:gd name="T1" fmla="*/ 0 h 37"/>
                  <a:gd name="T2" fmla="*/ 27 w 106"/>
                  <a:gd name="T3" fmla="*/ 23 h 37"/>
                  <a:gd name="T4" fmla="*/ 50 w 106"/>
                  <a:gd name="T5" fmla="*/ 28 h 37"/>
                  <a:gd name="T6" fmla="*/ 99 w 106"/>
                  <a:gd name="T7" fmla="*/ 30 h 37"/>
                  <a:gd name="T8" fmla="*/ 105 w 106"/>
                  <a:gd name="T9" fmla="*/ 28 h 37"/>
                  <a:gd name="T10" fmla="*/ 86 w 106"/>
                  <a:gd name="T11" fmla="*/ 34 h 37"/>
                  <a:gd name="T12" fmla="*/ 38 w 106"/>
                  <a:gd name="T13" fmla="*/ 36 h 37"/>
                  <a:gd name="T14" fmla="*/ 13 w 106"/>
                  <a:gd name="T15" fmla="*/ 28 h 37"/>
                  <a:gd name="T16" fmla="*/ 0 w 106"/>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37">
                    <a:moveTo>
                      <a:pt x="0" y="0"/>
                    </a:moveTo>
                    <a:lnTo>
                      <a:pt x="27" y="23"/>
                    </a:lnTo>
                    <a:lnTo>
                      <a:pt x="50" y="28"/>
                    </a:lnTo>
                    <a:lnTo>
                      <a:pt x="99" y="30"/>
                    </a:lnTo>
                    <a:lnTo>
                      <a:pt x="105" y="28"/>
                    </a:lnTo>
                    <a:lnTo>
                      <a:pt x="86" y="34"/>
                    </a:lnTo>
                    <a:lnTo>
                      <a:pt x="38" y="36"/>
                    </a:lnTo>
                    <a:lnTo>
                      <a:pt x="13" y="28"/>
                    </a:lnTo>
                    <a:lnTo>
                      <a:pt x="0"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04" name="Freeform 364"/>
              <p:cNvSpPr>
                <a:spLocks/>
              </p:cNvSpPr>
              <p:nvPr/>
            </p:nvSpPr>
            <p:spPr bwMode="auto">
              <a:xfrm>
                <a:off x="3561" y="3550"/>
                <a:ext cx="108" cy="39"/>
              </a:xfrm>
              <a:custGeom>
                <a:avLst/>
                <a:gdLst>
                  <a:gd name="T0" fmla="*/ 0 w 108"/>
                  <a:gd name="T1" fmla="*/ 0 h 39"/>
                  <a:gd name="T2" fmla="*/ 47 w 108"/>
                  <a:gd name="T3" fmla="*/ 22 h 39"/>
                  <a:gd name="T4" fmla="*/ 79 w 108"/>
                  <a:gd name="T5" fmla="*/ 25 h 39"/>
                  <a:gd name="T6" fmla="*/ 107 w 108"/>
                  <a:gd name="T7" fmla="*/ 17 h 39"/>
                  <a:gd name="T8" fmla="*/ 83 w 108"/>
                  <a:gd name="T9" fmla="*/ 35 h 39"/>
                  <a:gd name="T10" fmla="*/ 55 w 108"/>
                  <a:gd name="T11" fmla="*/ 38 h 39"/>
                  <a:gd name="T12" fmla="*/ 30 w 108"/>
                  <a:gd name="T13" fmla="*/ 30 h 39"/>
                  <a:gd name="T14" fmla="*/ 0 w 108"/>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9">
                    <a:moveTo>
                      <a:pt x="0" y="0"/>
                    </a:moveTo>
                    <a:lnTo>
                      <a:pt x="47" y="22"/>
                    </a:lnTo>
                    <a:lnTo>
                      <a:pt x="79" y="25"/>
                    </a:lnTo>
                    <a:lnTo>
                      <a:pt x="107" y="17"/>
                    </a:lnTo>
                    <a:lnTo>
                      <a:pt x="83" y="35"/>
                    </a:lnTo>
                    <a:lnTo>
                      <a:pt x="55" y="38"/>
                    </a:lnTo>
                    <a:lnTo>
                      <a:pt x="30" y="30"/>
                    </a:lnTo>
                    <a:lnTo>
                      <a:pt x="0"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05" name="Freeform 365"/>
              <p:cNvSpPr>
                <a:spLocks/>
              </p:cNvSpPr>
              <p:nvPr/>
            </p:nvSpPr>
            <p:spPr bwMode="auto">
              <a:xfrm>
                <a:off x="3538" y="3354"/>
                <a:ext cx="32" cy="123"/>
              </a:xfrm>
              <a:custGeom>
                <a:avLst/>
                <a:gdLst>
                  <a:gd name="T0" fmla="*/ 6 w 32"/>
                  <a:gd name="T1" fmla="*/ 0 h 123"/>
                  <a:gd name="T2" fmla="*/ 8 w 32"/>
                  <a:gd name="T3" fmla="*/ 44 h 123"/>
                  <a:gd name="T4" fmla="*/ 14 w 32"/>
                  <a:gd name="T5" fmla="*/ 69 h 123"/>
                  <a:gd name="T6" fmla="*/ 31 w 32"/>
                  <a:gd name="T7" fmla="*/ 122 h 123"/>
                  <a:gd name="T8" fmla="*/ 15 w 32"/>
                  <a:gd name="T9" fmla="*/ 107 h 123"/>
                  <a:gd name="T10" fmla="*/ 8 w 32"/>
                  <a:gd name="T11" fmla="*/ 62 h 123"/>
                  <a:gd name="T12" fmla="*/ 0 w 32"/>
                  <a:gd name="T13" fmla="*/ 39 h 123"/>
                  <a:gd name="T14" fmla="*/ 6 w 32"/>
                  <a:gd name="T15" fmla="*/ 0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3">
                    <a:moveTo>
                      <a:pt x="6" y="0"/>
                    </a:moveTo>
                    <a:lnTo>
                      <a:pt x="8" y="44"/>
                    </a:lnTo>
                    <a:lnTo>
                      <a:pt x="14" y="69"/>
                    </a:lnTo>
                    <a:lnTo>
                      <a:pt x="31" y="122"/>
                    </a:lnTo>
                    <a:lnTo>
                      <a:pt x="15" y="107"/>
                    </a:lnTo>
                    <a:lnTo>
                      <a:pt x="8" y="62"/>
                    </a:lnTo>
                    <a:lnTo>
                      <a:pt x="0" y="39"/>
                    </a:lnTo>
                    <a:lnTo>
                      <a:pt x="6"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06" name="Freeform 366"/>
              <p:cNvSpPr>
                <a:spLocks/>
              </p:cNvSpPr>
              <p:nvPr/>
            </p:nvSpPr>
            <p:spPr bwMode="auto">
              <a:xfrm>
                <a:off x="3830" y="3140"/>
                <a:ext cx="62" cy="49"/>
              </a:xfrm>
              <a:custGeom>
                <a:avLst/>
                <a:gdLst>
                  <a:gd name="T0" fmla="*/ 0 w 62"/>
                  <a:gd name="T1" fmla="*/ 48 h 49"/>
                  <a:gd name="T2" fmla="*/ 31 w 62"/>
                  <a:gd name="T3" fmla="*/ 45 h 49"/>
                  <a:gd name="T4" fmla="*/ 53 w 62"/>
                  <a:gd name="T5" fmla="*/ 32 h 49"/>
                  <a:gd name="T6" fmla="*/ 55 w 62"/>
                  <a:gd name="T7" fmla="*/ 19 h 49"/>
                  <a:gd name="T8" fmla="*/ 61 w 62"/>
                  <a:gd name="T9" fmla="*/ 0 h 49"/>
                  <a:gd name="T10" fmla="*/ 47 w 62"/>
                  <a:gd name="T11" fmla="*/ 23 h 49"/>
                  <a:gd name="T12" fmla="*/ 0 w 62"/>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62" h="49">
                    <a:moveTo>
                      <a:pt x="0" y="48"/>
                    </a:moveTo>
                    <a:lnTo>
                      <a:pt x="31" y="45"/>
                    </a:lnTo>
                    <a:lnTo>
                      <a:pt x="53" y="32"/>
                    </a:lnTo>
                    <a:lnTo>
                      <a:pt x="55" y="19"/>
                    </a:lnTo>
                    <a:lnTo>
                      <a:pt x="61" y="0"/>
                    </a:lnTo>
                    <a:lnTo>
                      <a:pt x="47" y="23"/>
                    </a:lnTo>
                    <a:lnTo>
                      <a:pt x="0" y="48"/>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07" name="Freeform 367"/>
              <p:cNvSpPr>
                <a:spLocks/>
              </p:cNvSpPr>
              <p:nvPr/>
            </p:nvSpPr>
            <p:spPr bwMode="auto">
              <a:xfrm>
                <a:off x="3551" y="3177"/>
                <a:ext cx="89" cy="58"/>
              </a:xfrm>
              <a:custGeom>
                <a:avLst/>
                <a:gdLst>
                  <a:gd name="T0" fmla="*/ 11 w 89"/>
                  <a:gd name="T1" fmla="*/ 0 h 58"/>
                  <a:gd name="T2" fmla="*/ 33 w 89"/>
                  <a:gd name="T3" fmla="*/ 24 h 58"/>
                  <a:gd name="T4" fmla="*/ 50 w 89"/>
                  <a:gd name="T5" fmla="*/ 38 h 58"/>
                  <a:gd name="T6" fmla="*/ 76 w 89"/>
                  <a:gd name="T7" fmla="*/ 52 h 58"/>
                  <a:gd name="T8" fmla="*/ 88 w 89"/>
                  <a:gd name="T9" fmla="*/ 57 h 58"/>
                  <a:gd name="T10" fmla="*/ 74 w 89"/>
                  <a:gd name="T11" fmla="*/ 57 h 58"/>
                  <a:gd name="T12" fmla="*/ 51 w 89"/>
                  <a:gd name="T13" fmla="*/ 57 h 58"/>
                  <a:gd name="T14" fmla="*/ 0 w 89"/>
                  <a:gd name="T15" fmla="*/ 50 h 58"/>
                  <a:gd name="T16" fmla="*/ 37 w 89"/>
                  <a:gd name="T17" fmla="*/ 50 h 58"/>
                  <a:gd name="T18" fmla="*/ 50 w 89"/>
                  <a:gd name="T19" fmla="*/ 49 h 58"/>
                  <a:gd name="T20" fmla="*/ 27 w 89"/>
                  <a:gd name="T21" fmla="*/ 33 h 58"/>
                  <a:gd name="T22" fmla="*/ 11 w 89"/>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58">
                    <a:moveTo>
                      <a:pt x="11" y="0"/>
                    </a:moveTo>
                    <a:lnTo>
                      <a:pt x="33" y="24"/>
                    </a:lnTo>
                    <a:lnTo>
                      <a:pt x="50" y="38"/>
                    </a:lnTo>
                    <a:lnTo>
                      <a:pt x="76" y="52"/>
                    </a:lnTo>
                    <a:lnTo>
                      <a:pt x="88" y="57"/>
                    </a:lnTo>
                    <a:lnTo>
                      <a:pt x="74" y="57"/>
                    </a:lnTo>
                    <a:lnTo>
                      <a:pt x="51" y="57"/>
                    </a:lnTo>
                    <a:lnTo>
                      <a:pt x="0" y="50"/>
                    </a:lnTo>
                    <a:lnTo>
                      <a:pt x="37" y="50"/>
                    </a:lnTo>
                    <a:lnTo>
                      <a:pt x="50" y="49"/>
                    </a:lnTo>
                    <a:lnTo>
                      <a:pt x="27" y="33"/>
                    </a:lnTo>
                    <a:lnTo>
                      <a:pt x="11" y="0"/>
                    </a:lnTo>
                  </a:path>
                </a:pathLst>
              </a:custGeom>
              <a:solidFill>
                <a:srgbClr val="C1CE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36223" name="Group 383"/>
            <p:cNvGrpSpPr>
              <a:grpSpLocks/>
            </p:cNvGrpSpPr>
            <p:nvPr/>
          </p:nvGrpSpPr>
          <p:grpSpPr bwMode="auto">
            <a:xfrm>
              <a:off x="3372" y="2327"/>
              <a:ext cx="660" cy="478"/>
              <a:chOff x="3372" y="2327"/>
              <a:chExt cx="660" cy="478"/>
            </a:xfrm>
          </p:grpSpPr>
          <p:sp>
            <p:nvSpPr>
              <p:cNvPr id="36209" name="Freeform 369" descr="Dark vertical"/>
              <p:cNvSpPr>
                <a:spLocks/>
              </p:cNvSpPr>
              <p:nvPr/>
            </p:nvSpPr>
            <p:spPr bwMode="auto">
              <a:xfrm>
                <a:off x="3372" y="2327"/>
                <a:ext cx="660" cy="478"/>
              </a:xfrm>
              <a:custGeom>
                <a:avLst/>
                <a:gdLst>
                  <a:gd name="T0" fmla="*/ 139 w 660"/>
                  <a:gd name="T1" fmla="*/ 60 h 478"/>
                  <a:gd name="T2" fmla="*/ 174 w 660"/>
                  <a:gd name="T3" fmla="*/ 50 h 478"/>
                  <a:gd name="T4" fmla="*/ 225 w 660"/>
                  <a:gd name="T5" fmla="*/ 41 h 478"/>
                  <a:gd name="T6" fmla="*/ 286 w 660"/>
                  <a:gd name="T7" fmla="*/ 9 h 478"/>
                  <a:gd name="T8" fmla="*/ 324 w 660"/>
                  <a:gd name="T9" fmla="*/ 2 h 478"/>
                  <a:gd name="T10" fmla="*/ 370 w 660"/>
                  <a:gd name="T11" fmla="*/ 0 h 478"/>
                  <a:gd name="T12" fmla="*/ 428 w 660"/>
                  <a:gd name="T13" fmla="*/ 5 h 478"/>
                  <a:gd name="T14" fmla="*/ 483 w 660"/>
                  <a:gd name="T15" fmla="*/ 37 h 478"/>
                  <a:gd name="T16" fmla="*/ 549 w 660"/>
                  <a:gd name="T17" fmla="*/ 55 h 478"/>
                  <a:gd name="T18" fmla="*/ 578 w 660"/>
                  <a:gd name="T19" fmla="*/ 73 h 478"/>
                  <a:gd name="T20" fmla="*/ 586 w 660"/>
                  <a:gd name="T21" fmla="*/ 92 h 478"/>
                  <a:gd name="T22" fmla="*/ 609 w 660"/>
                  <a:gd name="T23" fmla="*/ 128 h 478"/>
                  <a:gd name="T24" fmla="*/ 635 w 660"/>
                  <a:gd name="T25" fmla="*/ 162 h 478"/>
                  <a:gd name="T26" fmla="*/ 651 w 660"/>
                  <a:gd name="T27" fmla="*/ 220 h 478"/>
                  <a:gd name="T28" fmla="*/ 659 w 660"/>
                  <a:gd name="T29" fmla="*/ 264 h 478"/>
                  <a:gd name="T30" fmla="*/ 652 w 660"/>
                  <a:gd name="T31" fmla="*/ 310 h 478"/>
                  <a:gd name="T32" fmla="*/ 624 w 660"/>
                  <a:gd name="T33" fmla="*/ 330 h 478"/>
                  <a:gd name="T34" fmla="*/ 560 w 660"/>
                  <a:gd name="T35" fmla="*/ 312 h 478"/>
                  <a:gd name="T36" fmla="*/ 553 w 660"/>
                  <a:gd name="T37" fmla="*/ 335 h 478"/>
                  <a:gd name="T38" fmla="*/ 560 w 660"/>
                  <a:gd name="T39" fmla="*/ 371 h 478"/>
                  <a:gd name="T40" fmla="*/ 570 w 660"/>
                  <a:gd name="T41" fmla="*/ 398 h 478"/>
                  <a:gd name="T42" fmla="*/ 560 w 660"/>
                  <a:gd name="T43" fmla="*/ 426 h 478"/>
                  <a:gd name="T44" fmla="*/ 531 w 660"/>
                  <a:gd name="T45" fmla="*/ 444 h 478"/>
                  <a:gd name="T46" fmla="*/ 485 w 660"/>
                  <a:gd name="T47" fmla="*/ 460 h 478"/>
                  <a:gd name="T48" fmla="*/ 415 w 660"/>
                  <a:gd name="T49" fmla="*/ 470 h 478"/>
                  <a:gd name="T50" fmla="*/ 355 w 660"/>
                  <a:gd name="T51" fmla="*/ 477 h 478"/>
                  <a:gd name="T52" fmla="*/ 278 w 660"/>
                  <a:gd name="T53" fmla="*/ 476 h 478"/>
                  <a:gd name="T54" fmla="*/ 187 w 660"/>
                  <a:gd name="T55" fmla="*/ 461 h 478"/>
                  <a:gd name="T56" fmla="*/ 178 w 660"/>
                  <a:gd name="T57" fmla="*/ 436 h 478"/>
                  <a:gd name="T58" fmla="*/ 185 w 660"/>
                  <a:gd name="T59" fmla="*/ 409 h 478"/>
                  <a:gd name="T60" fmla="*/ 185 w 660"/>
                  <a:gd name="T61" fmla="*/ 367 h 478"/>
                  <a:gd name="T62" fmla="*/ 181 w 660"/>
                  <a:gd name="T63" fmla="*/ 310 h 478"/>
                  <a:gd name="T64" fmla="*/ 130 w 660"/>
                  <a:gd name="T65" fmla="*/ 363 h 478"/>
                  <a:gd name="T66" fmla="*/ 83 w 660"/>
                  <a:gd name="T67" fmla="*/ 374 h 478"/>
                  <a:gd name="T68" fmla="*/ 49 w 660"/>
                  <a:gd name="T69" fmla="*/ 381 h 478"/>
                  <a:gd name="T70" fmla="*/ 17 w 660"/>
                  <a:gd name="T71" fmla="*/ 368 h 478"/>
                  <a:gd name="T72" fmla="*/ 0 w 660"/>
                  <a:gd name="T73" fmla="*/ 337 h 478"/>
                  <a:gd name="T74" fmla="*/ 2 w 660"/>
                  <a:gd name="T75" fmla="*/ 292 h 478"/>
                  <a:gd name="T76" fmla="*/ 29 w 660"/>
                  <a:gd name="T77" fmla="*/ 268 h 478"/>
                  <a:gd name="T78" fmla="*/ 55 w 660"/>
                  <a:gd name="T79" fmla="*/ 231 h 478"/>
                  <a:gd name="T80" fmla="*/ 86 w 660"/>
                  <a:gd name="T81" fmla="*/ 158 h 478"/>
                  <a:gd name="T82" fmla="*/ 99 w 660"/>
                  <a:gd name="T83" fmla="*/ 124 h 478"/>
                  <a:gd name="T84" fmla="*/ 111 w 660"/>
                  <a:gd name="T85" fmla="*/ 94 h 478"/>
                  <a:gd name="T86" fmla="*/ 139 w 660"/>
                  <a:gd name="T87" fmla="*/ 6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0" h="478">
                    <a:moveTo>
                      <a:pt x="139" y="60"/>
                    </a:moveTo>
                    <a:lnTo>
                      <a:pt x="174" y="50"/>
                    </a:lnTo>
                    <a:lnTo>
                      <a:pt x="225" y="41"/>
                    </a:lnTo>
                    <a:lnTo>
                      <a:pt x="286" y="9"/>
                    </a:lnTo>
                    <a:lnTo>
                      <a:pt x="324" y="2"/>
                    </a:lnTo>
                    <a:lnTo>
                      <a:pt x="370" y="0"/>
                    </a:lnTo>
                    <a:lnTo>
                      <a:pt x="428" y="5"/>
                    </a:lnTo>
                    <a:lnTo>
                      <a:pt x="483" y="37"/>
                    </a:lnTo>
                    <a:lnTo>
                      <a:pt x="549" y="55"/>
                    </a:lnTo>
                    <a:lnTo>
                      <a:pt x="578" y="73"/>
                    </a:lnTo>
                    <a:lnTo>
                      <a:pt x="586" y="92"/>
                    </a:lnTo>
                    <a:lnTo>
                      <a:pt x="609" y="128"/>
                    </a:lnTo>
                    <a:lnTo>
                      <a:pt x="635" y="162"/>
                    </a:lnTo>
                    <a:lnTo>
                      <a:pt x="651" y="220"/>
                    </a:lnTo>
                    <a:lnTo>
                      <a:pt x="659" y="264"/>
                    </a:lnTo>
                    <a:lnTo>
                      <a:pt x="652" y="310"/>
                    </a:lnTo>
                    <a:lnTo>
                      <a:pt x="624" y="330"/>
                    </a:lnTo>
                    <a:lnTo>
                      <a:pt x="560" y="312"/>
                    </a:lnTo>
                    <a:lnTo>
                      <a:pt x="553" y="335"/>
                    </a:lnTo>
                    <a:lnTo>
                      <a:pt x="560" y="371"/>
                    </a:lnTo>
                    <a:lnTo>
                      <a:pt x="570" y="398"/>
                    </a:lnTo>
                    <a:lnTo>
                      <a:pt x="560" y="426"/>
                    </a:lnTo>
                    <a:lnTo>
                      <a:pt x="531" y="444"/>
                    </a:lnTo>
                    <a:lnTo>
                      <a:pt x="485" y="460"/>
                    </a:lnTo>
                    <a:lnTo>
                      <a:pt x="415" y="470"/>
                    </a:lnTo>
                    <a:lnTo>
                      <a:pt x="355" y="477"/>
                    </a:lnTo>
                    <a:lnTo>
                      <a:pt x="278" y="476"/>
                    </a:lnTo>
                    <a:lnTo>
                      <a:pt x="187" y="461"/>
                    </a:lnTo>
                    <a:lnTo>
                      <a:pt x="178" y="436"/>
                    </a:lnTo>
                    <a:lnTo>
                      <a:pt x="185" y="409"/>
                    </a:lnTo>
                    <a:lnTo>
                      <a:pt x="185" y="367"/>
                    </a:lnTo>
                    <a:lnTo>
                      <a:pt x="181" y="310"/>
                    </a:lnTo>
                    <a:lnTo>
                      <a:pt x="130" y="363"/>
                    </a:lnTo>
                    <a:lnTo>
                      <a:pt x="83" y="374"/>
                    </a:lnTo>
                    <a:lnTo>
                      <a:pt x="49" y="381"/>
                    </a:lnTo>
                    <a:lnTo>
                      <a:pt x="17" y="368"/>
                    </a:lnTo>
                    <a:lnTo>
                      <a:pt x="0" y="337"/>
                    </a:lnTo>
                    <a:lnTo>
                      <a:pt x="2" y="292"/>
                    </a:lnTo>
                    <a:lnTo>
                      <a:pt x="29" y="268"/>
                    </a:lnTo>
                    <a:lnTo>
                      <a:pt x="55" y="231"/>
                    </a:lnTo>
                    <a:lnTo>
                      <a:pt x="86" y="158"/>
                    </a:lnTo>
                    <a:lnTo>
                      <a:pt x="99" y="124"/>
                    </a:lnTo>
                    <a:lnTo>
                      <a:pt x="111" y="94"/>
                    </a:lnTo>
                    <a:lnTo>
                      <a:pt x="139" y="60"/>
                    </a:lnTo>
                  </a:path>
                </a:pathLst>
              </a:custGeom>
              <a:pattFill prst="dkVert">
                <a:fgClr>
                  <a:srgbClr val="FCFEB9"/>
                </a:fgClr>
                <a:bgClr>
                  <a:schemeClr val="bg1"/>
                </a:bgClr>
              </a:patt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0" name="Freeform 370" descr="Dark vertical"/>
              <p:cNvSpPr>
                <a:spLocks/>
              </p:cNvSpPr>
              <p:nvPr/>
            </p:nvSpPr>
            <p:spPr bwMode="auto">
              <a:xfrm>
                <a:off x="3382" y="2335"/>
                <a:ext cx="640" cy="449"/>
              </a:xfrm>
              <a:custGeom>
                <a:avLst/>
                <a:gdLst>
                  <a:gd name="T0" fmla="*/ 132 w 640"/>
                  <a:gd name="T1" fmla="*/ 61 h 449"/>
                  <a:gd name="T2" fmla="*/ 85 w 640"/>
                  <a:gd name="T3" fmla="*/ 146 h 449"/>
                  <a:gd name="T4" fmla="*/ 31 w 640"/>
                  <a:gd name="T5" fmla="*/ 277 h 449"/>
                  <a:gd name="T6" fmla="*/ 26 w 640"/>
                  <a:gd name="T7" fmla="*/ 260 h 449"/>
                  <a:gd name="T8" fmla="*/ 2 w 640"/>
                  <a:gd name="T9" fmla="*/ 323 h 449"/>
                  <a:gd name="T10" fmla="*/ 90 w 640"/>
                  <a:gd name="T11" fmla="*/ 350 h 449"/>
                  <a:gd name="T12" fmla="*/ 163 w 640"/>
                  <a:gd name="T13" fmla="*/ 291 h 449"/>
                  <a:gd name="T14" fmla="*/ 126 w 640"/>
                  <a:gd name="T15" fmla="*/ 153 h 449"/>
                  <a:gd name="T16" fmla="*/ 134 w 640"/>
                  <a:gd name="T17" fmla="*/ 209 h 449"/>
                  <a:gd name="T18" fmla="*/ 165 w 640"/>
                  <a:gd name="T19" fmla="*/ 244 h 449"/>
                  <a:gd name="T20" fmla="*/ 165 w 640"/>
                  <a:gd name="T21" fmla="*/ 129 h 449"/>
                  <a:gd name="T22" fmla="*/ 169 w 640"/>
                  <a:gd name="T23" fmla="*/ 244 h 449"/>
                  <a:gd name="T24" fmla="*/ 186 w 640"/>
                  <a:gd name="T25" fmla="*/ 202 h 449"/>
                  <a:gd name="T26" fmla="*/ 180 w 640"/>
                  <a:gd name="T27" fmla="*/ 295 h 449"/>
                  <a:gd name="T28" fmla="*/ 178 w 640"/>
                  <a:gd name="T29" fmla="*/ 389 h 449"/>
                  <a:gd name="T30" fmla="*/ 270 w 640"/>
                  <a:gd name="T31" fmla="*/ 282 h 449"/>
                  <a:gd name="T32" fmla="*/ 189 w 640"/>
                  <a:gd name="T33" fmla="*/ 396 h 449"/>
                  <a:gd name="T34" fmla="*/ 205 w 640"/>
                  <a:gd name="T35" fmla="*/ 445 h 449"/>
                  <a:gd name="T36" fmla="*/ 308 w 640"/>
                  <a:gd name="T37" fmla="*/ 383 h 449"/>
                  <a:gd name="T38" fmla="*/ 279 w 640"/>
                  <a:gd name="T39" fmla="*/ 448 h 449"/>
                  <a:gd name="T40" fmla="*/ 396 w 640"/>
                  <a:gd name="T41" fmla="*/ 417 h 449"/>
                  <a:gd name="T42" fmla="*/ 409 w 640"/>
                  <a:gd name="T43" fmla="*/ 290 h 449"/>
                  <a:gd name="T44" fmla="*/ 407 w 640"/>
                  <a:gd name="T45" fmla="*/ 328 h 449"/>
                  <a:gd name="T46" fmla="*/ 404 w 640"/>
                  <a:gd name="T47" fmla="*/ 403 h 449"/>
                  <a:gd name="T48" fmla="*/ 433 w 640"/>
                  <a:gd name="T49" fmla="*/ 443 h 449"/>
                  <a:gd name="T50" fmla="*/ 494 w 640"/>
                  <a:gd name="T51" fmla="*/ 373 h 449"/>
                  <a:gd name="T52" fmla="*/ 497 w 640"/>
                  <a:gd name="T53" fmla="*/ 305 h 449"/>
                  <a:gd name="T54" fmla="*/ 501 w 640"/>
                  <a:gd name="T55" fmla="*/ 387 h 449"/>
                  <a:gd name="T56" fmla="*/ 514 w 640"/>
                  <a:gd name="T57" fmla="*/ 411 h 449"/>
                  <a:gd name="T58" fmla="*/ 547 w 640"/>
                  <a:gd name="T59" fmla="*/ 380 h 449"/>
                  <a:gd name="T60" fmla="*/ 530 w 640"/>
                  <a:gd name="T61" fmla="*/ 352 h 449"/>
                  <a:gd name="T62" fmla="*/ 518 w 640"/>
                  <a:gd name="T63" fmla="*/ 314 h 449"/>
                  <a:gd name="T64" fmla="*/ 534 w 640"/>
                  <a:gd name="T65" fmla="*/ 350 h 449"/>
                  <a:gd name="T66" fmla="*/ 530 w 640"/>
                  <a:gd name="T67" fmla="*/ 279 h 449"/>
                  <a:gd name="T68" fmla="*/ 517 w 640"/>
                  <a:gd name="T69" fmla="*/ 230 h 449"/>
                  <a:gd name="T70" fmla="*/ 547 w 640"/>
                  <a:gd name="T71" fmla="*/ 265 h 449"/>
                  <a:gd name="T72" fmla="*/ 512 w 640"/>
                  <a:gd name="T73" fmla="*/ 171 h 449"/>
                  <a:gd name="T74" fmla="*/ 531 w 640"/>
                  <a:gd name="T75" fmla="*/ 190 h 449"/>
                  <a:gd name="T76" fmla="*/ 560 w 640"/>
                  <a:gd name="T77" fmla="*/ 258 h 449"/>
                  <a:gd name="T78" fmla="*/ 554 w 640"/>
                  <a:gd name="T79" fmla="*/ 263 h 449"/>
                  <a:gd name="T80" fmla="*/ 605 w 640"/>
                  <a:gd name="T81" fmla="*/ 307 h 449"/>
                  <a:gd name="T82" fmla="*/ 635 w 640"/>
                  <a:gd name="T83" fmla="*/ 244 h 449"/>
                  <a:gd name="T84" fmla="*/ 615 w 640"/>
                  <a:gd name="T85" fmla="*/ 157 h 449"/>
                  <a:gd name="T86" fmla="*/ 580 w 640"/>
                  <a:gd name="T87" fmla="*/ 113 h 449"/>
                  <a:gd name="T88" fmla="*/ 530 w 640"/>
                  <a:gd name="T89" fmla="*/ 54 h 449"/>
                  <a:gd name="T90" fmla="*/ 442 w 640"/>
                  <a:gd name="T91" fmla="*/ 24 h 449"/>
                  <a:gd name="T92" fmla="*/ 306 w 640"/>
                  <a:gd name="T93" fmla="*/ 18 h 449"/>
                  <a:gd name="T94" fmla="*/ 352 w 640"/>
                  <a:gd name="T95" fmla="*/ 2 h 449"/>
                  <a:gd name="T96" fmla="*/ 268 w 640"/>
                  <a:gd name="T97" fmla="*/ 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 h="449">
                    <a:moveTo>
                      <a:pt x="215" y="42"/>
                    </a:moveTo>
                    <a:lnTo>
                      <a:pt x="160" y="50"/>
                    </a:lnTo>
                    <a:lnTo>
                      <a:pt x="132" y="61"/>
                    </a:lnTo>
                    <a:lnTo>
                      <a:pt x="110" y="85"/>
                    </a:lnTo>
                    <a:lnTo>
                      <a:pt x="103" y="106"/>
                    </a:lnTo>
                    <a:lnTo>
                      <a:pt x="85" y="146"/>
                    </a:lnTo>
                    <a:lnTo>
                      <a:pt x="55" y="232"/>
                    </a:lnTo>
                    <a:lnTo>
                      <a:pt x="35" y="253"/>
                    </a:lnTo>
                    <a:lnTo>
                      <a:pt x="31" y="277"/>
                    </a:lnTo>
                    <a:lnTo>
                      <a:pt x="33" y="302"/>
                    </a:lnTo>
                    <a:lnTo>
                      <a:pt x="25" y="274"/>
                    </a:lnTo>
                    <a:lnTo>
                      <a:pt x="26" y="260"/>
                    </a:lnTo>
                    <a:lnTo>
                      <a:pt x="9" y="277"/>
                    </a:lnTo>
                    <a:lnTo>
                      <a:pt x="0" y="293"/>
                    </a:lnTo>
                    <a:lnTo>
                      <a:pt x="2" y="323"/>
                    </a:lnTo>
                    <a:lnTo>
                      <a:pt x="18" y="349"/>
                    </a:lnTo>
                    <a:lnTo>
                      <a:pt x="38" y="354"/>
                    </a:lnTo>
                    <a:lnTo>
                      <a:pt x="90" y="350"/>
                    </a:lnTo>
                    <a:lnTo>
                      <a:pt x="110" y="342"/>
                    </a:lnTo>
                    <a:lnTo>
                      <a:pt x="140" y="314"/>
                    </a:lnTo>
                    <a:lnTo>
                      <a:pt x="163" y="291"/>
                    </a:lnTo>
                    <a:lnTo>
                      <a:pt x="139" y="246"/>
                    </a:lnTo>
                    <a:lnTo>
                      <a:pt x="127" y="216"/>
                    </a:lnTo>
                    <a:lnTo>
                      <a:pt x="126" y="153"/>
                    </a:lnTo>
                    <a:lnTo>
                      <a:pt x="130" y="129"/>
                    </a:lnTo>
                    <a:lnTo>
                      <a:pt x="134" y="169"/>
                    </a:lnTo>
                    <a:lnTo>
                      <a:pt x="134" y="209"/>
                    </a:lnTo>
                    <a:lnTo>
                      <a:pt x="149" y="243"/>
                    </a:lnTo>
                    <a:lnTo>
                      <a:pt x="169" y="286"/>
                    </a:lnTo>
                    <a:lnTo>
                      <a:pt x="165" y="244"/>
                    </a:lnTo>
                    <a:lnTo>
                      <a:pt x="156" y="195"/>
                    </a:lnTo>
                    <a:lnTo>
                      <a:pt x="159" y="164"/>
                    </a:lnTo>
                    <a:lnTo>
                      <a:pt x="165" y="129"/>
                    </a:lnTo>
                    <a:lnTo>
                      <a:pt x="165" y="178"/>
                    </a:lnTo>
                    <a:lnTo>
                      <a:pt x="167" y="223"/>
                    </a:lnTo>
                    <a:lnTo>
                      <a:pt x="169" y="244"/>
                    </a:lnTo>
                    <a:lnTo>
                      <a:pt x="178" y="197"/>
                    </a:lnTo>
                    <a:lnTo>
                      <a:pt x="191" y="157"/>
                    </a:lnTo>
                    <a:lnTo>
                      <a:pt x="186" y="202"/>
                    </a:lnTo>
                    <a:lnTo>
                      <a:pt x="180" y="237"/>
                    </a:lnTo>
                    <a:lnTo>
                      <a:pt x="176" y="267"/>
                    </a:lnTo>
                    <a:lnTo>
                      <a:pt x="180" y="295"/>
                    </a:lnTo>
                    <a:lnTo>
                      <a:pt x="182" y="331"/>
                    </a:lnTo>
                    <a:lnTo>
                      <a:pt x="182" y="363"/>
                    </a:lnTo>
                    <a:lnTo>
                      <a:pt x="178" y="389"/>
                    </a:lnTo>
                    <a:lnTo>
                      <a:pt x="207" y="368"/>
                    </a:lnTo>
                    <a:lnTo>
                      <a:pt x="237" y="326"/>
                    </a:lnTo>
                    <a:lnTo>
                      <a:pt x="270" y="282"/>
                    </a:lnTo>
                    <a:lnTo>
                      <a:pt x="248" y="329"/>
                    </a:lnTo>
                    <a:lnTo>
                      <a:pt x="218" y="378"/>
                    </a:lnTo>
                    <a:lnTo>
                      <a:pt x="189" y="396"/>
                    </a:lnTo>
                    <a:lnTo>
                      <a:pt x="178" y="406"/>
                    </a:lnTo>
                    <a:lnTo>
                      <a:pt x="180" y="427"/>
                    </a:lnTo>
                    <a:lnTo>
                      <a:pt x="205" y="445"/>
                    </a:lnTo>
                    <a:lnTo>
                      <a:pt x="237" y="438"/>
                    </a:lnTo>
                    <a:lnTo>
                      <a:pt x="268" y="427"/>
                    </a:lnTo>
                    <a:lnTo>
                      <a:pt x="308" y="383"/>
                    </a:lnTo>
                    <a:lnTo>
                      <a:pt x="283" y="425"/>
                    </a:lnTo>
                    <a:lnTo>
                      <a:pt x="246" y="445"/>
                    </a:lnTo>
                    <a:lnTo>
                      <a:pt x="279" y="448"/>
                    </a:lnTo>
                    <a:lnTo>
                      <a:pt x="365" y="445"/>
                    </a:lnTo>
                    <a:lnTo>
                      <a:pt x="384" y="434"/>
                    </a:lnTo>
                    <a:lnTo>
                      <a:pt x="396" y="417"/>
                    </a:lnTo>
                    <a:lnTo>
                      <a:pt x="393" y="375"/>
                    </a:lnTo>
                    <a:lnTo>
                      <a:pt x="393" y="342"/>
                    </a:lnTo>
                    <a:lnTo>
                      <a:pt x="409" y="290"/>
                    </a:lnTo>
                    <a:lnTo>
                      <a:pt x="439" y="256"/>
                    </a:lnTo>
                    <a:lnTo>
                      <a:pt x="417" y="291"/>
                    </a:lnTo>
                    <a:lnTo>
                      <a:pt x="407" y="328"/>
                    </a:lnTo>
                    <a:lnTo>
                      <a:pt x="404" y="352"/>
                    </a:lnTo>
                    <a:lnTo>
                      <a:pt x="404" y="382"/>
                    </a:lnTo>
                    <a:lnTo>
                      <a:pt x="404" y="403"/>
                    </a:lnTo>
                    <a:lnTo>
                      <a:pt x="404" y="424"/>
                    </a:lnTo>
                    <a:lnTo>
                      <a:pt x="387" y="443"/>
                    </a:lnTo>
                    <a:lnTo>
                      <a:pt x="433" y="443"/>
                    </a:lnTo>
                    <a:lnTo>
                      <a:pt x="475" y="427"/>
                    </a:lnTo>
                    <a:lnTo>
                      <a:pt x="488" y="413"/>
                    </a:lnTo>
                    <a:lnTo>
                      <a:pt x="494" y="373"/>
                    </a:lnTo>
                    <a:lnTo>
                      <a:pt x="490" y="335"/>
                    </a:lnTo>
                    <a:lnTo>
                      <a:pt x="490" y="326"/>
                    </a:lnTo>
                    <a:lnTo>
                      <a:pt x="497" y="305"/>
                    </a:lnTo>
                    <a:lnTo>
                      <a:pt x="497" y="338"/>
                    </a:lnTo>
                    <a:lnTo>
                      <a:pt x="503" y="359"/>
                    </a:lnTo>
                    <a:lnTo>
                      <a:pt x="501" y="387"/>
                    </a:lnTo>
                    <a:lnTo>
                      <a:pt x="497" y="410"/>
                    </a:lnTo>
                    <a:lnTo>
                      <a:pt x="488" y="427"/>
                    </a:lnTo>
                    <a:lnTo>
                      <a:pt x="514" y="411"/>
                    </a:lnTo>
                    <a:lnTo>
                      <a:pt x="534" y="399"/>
                    </a:lnTo>
                    <a:lnTo>
                      <a:pt x="543" y="399"/>
                    </a:lnTo>
                    <a:lnTo>
                      <a:pt x="547" y="380"/>
                    </a:lnTo>
                    <a:lnTo>
                      <a:pt x="525" y="357"/>
                    </a:lnTo>
                    <a:lnTo>
                      <a:pt x="512" y="335"/>
                    </a:lnTo>
                    <a:lnTo>
                      <a:pt x="530" y="352"/>
                    </a:lnTo>
                    <a:lnTo>
                      <a:pt x="538" y="365"/>
                    </a:lnTo>
                    <a:lnTo>
                      <a:pt x="525" y="342"/>
                    </a:lnTo>
                    <a:lnTo>
                      <a:pt x="518" y="314"/>
                    </a:lnTo>
                    <a:lnTo>
                      <a:pt x="517" y="297"/>
                    </a:lnTo>
                    <a:lnTo>
                      <a:pt x="527" y="316"/>
                    </a:lnTo>
                    <a:lnTo>
                      <a:pt x="534" y="350"/>
                    </a:lnTo>
                    <a:lnTo>
                      <a:pt x="534" y="307"/>
                    </a:lnTo>
                    <a:lnTo>
                      <a:pt x="538" y="298"/>
                    </a:lnTo>
                    <a:lnTo>
                      <a:pt x="530" y="279"/>
                    </a:lnTo>
                    <a:lnTo>
                      <a:pt x="517" y="251"/>
                    </a:lnTo>
                    <a:lnTo>
                      <a:pt x="503" y="207"/>
                    </a:lnTo>
                    <a:lnTo>
                      <a:pt x="517" y="230"/>
                    </a:lnTo>
                    <a:lnTo>
                      <a:pt x="531" y="272"/>
                    </a:lnTo>
                    <a:lnTo>
                      <a:pt x="545" y="293"/>
                    </a:lnTo>
                    <a:lnTo>
                      <a:pt x="547" y="265"/>
                    </a:lnTo>
                    <a:lnTo>
                      <a:pt x="538" y="230"/>
                    </a:lnTo>
                    <a:lnTo>
                      <a:pt x="525" y="199"/>
                    </a:lnTo>
                    <a:lnTo>
                      <a:pt x="512" y="171"/>
                    </a:lnTo>
                    <a:lnTo>
                      <a:pt x="499" y="141"/>
                    </a:lnTo>
                    <a:lnTo>
                      <a:pt x="517" y="164"/>
                    </a:lnTo>
                    <a:lnTo>
                      <a:pt x="531" y="190"/>
                    </a:lnTo>
                    <a:lnTo>
                      <a:pt x="536" y="204"/>
                    </a:lnTo>
                    <a:lnTo>
                      <a:pt x="545" y="235"/>
                    </a:lnTo>
                    <a:lnTo>
                      <a:pt x="560" y="258"/>
                    </a:lnTo>
                    <a:lnTo>
                      <a:pt x="595" y="277"/>
                    </a:lnTo>
                    <a:lnTo>
                      <a:pt x="567" y="270"/>
                    </a:lnTo>
                    <a:lnTo>
                      <a:pt x="554" y="263"/>
                    </a:lnTo>
                    <a:lnTo>
                      <a:pt x="549" y="293"/>
                    </a:lnTo>
                    <a:lnTo>
                      <a:pt x="586" y="298"/>
                    </a:lnTo>
                    <a:lnTo>
                      <a:pt x="605" y="307"/>
                    </a:lnTo>
                    <a:lnTo>
                      <a:pt x="632" y="295"/>
                    </a:lnTo>
                    <a:lnTo>
                      <a:pt x="639" y="261"/>
                    </a:lnTo>
                    <a:lnTo>
                      <a:pt x="635" y="244"/>
                    </a:lnTo>
                    <a:lnTo>
                      <a:pt x="632" y="228"/>
                    </a:lnTo>
                    <a:lnTo>
                      <a:pt x="628" y="197"/>
                    </a:lnTo>
                    <a:lnTo>
                      <a:pt x="615" y="157"/>
                    </a:lnTo>
                    <a:lnTo>
                      <a:pt x="606" y="152"/>
                    </a:lnTo>
                    <a:lnTo>
                      <a:pt x="593" y="130"/>
                    </a:lnTo>
                    <a:lnTo>
                      <a:pt x="580" y="113"/>
                    </a:lnTo>
                    <a:lnTo>
                      <a:pt x="565" y="89"/>
                    </a:lnTo>
                    <a:lnTo>
                      <a:pt x="558" y="71"/>
                    </a:lnTo>
                    <a:lnTo>
                      <a:pt x="530" y="54"/>
                    </a:lnTo>
                    <a:lnTo>
                      <a:pt x="499" y="44"/>
                    </a:lnTo>
                    <a:lnTo>
                      <a:pt x="455" y="35"/>
                    </a:lnTo>
                    <a:lnTo>
                      <a:pt x="442" y="24"/>
                    </a:lnTo>
                    <a:lnTo>
                      <a:pt x="416" y="18"/>
                    </a:lnTo>
                    <a:lnTo>
                      <a:pt x="369" y="16"/>
                    </a:lnTo>
                    <a:lnTo>
                      <a:pt x="306" y="18"/>
                    </a:lnTo>
                    <a:lnTo>
                      <a:pt x="416" y="5"/>
                    </a:lnTo>
                    <a:lnTo>
                      <a:pt x="404" y="0"/>
                    </a:lnTo>
                    <a:lnTo>
                      <a:pt x="352" y="2"/>
                    </a:lnTo>
                    <a:lnTo>
                      <a:pt x="310" y="0"/>
                    </a:lnTo>
                    <a:lnTo>
                      <a:pt x="283" y="5"/>
                    </a:lnTo>
                    <a:lnTo>
                      <a:pt x="268" y="12"/>
                    </a:lnTo>
                    <a:lnTo>
                      <a:pt x="248" y="26"/>
                    </a:lnTo>
                    <a:lnTo>
                      <a:pt x="215" y="42"/>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1" name="Freeform 371" descr="Dark vertical"/>
              <p:cNvSpPr>
                <a:spLocks/>
              </p:cNvSpPr>
              <p:nvPr/>
            </p:nvSpPr>
            <p:spPr bwMode="auto">
              <a:xfrm>
                <a:off x="3692" y="2412"/>
                <a:ext cx="57" cy="197"/>
              </a:xfrm>
              <a:custGeom>
                <a:avLst/>
                <a:gdLst>
                  <a:gd name="T0" fmla="*/ 52 w 57"/>
                  <a:gd name="T1" fmla="*/ 0 h 197"/>
                  <a:gd name="T2" fmla="*/ 44 w 57"/>
                  <a:gd name="T3" fmla="*/ 67 h 197"/>
                  <a:gd name="T4" fmla="*/ 32 w 57"/>
                  <a:gd name="T5" fmla="*/ 130 h 197"/>
                  <a:gd name="T6" fmla="*/ 0 w 57"/>
                  <a:gd name="T7" fmla="*/ 196 h 197"/>
                  <a:gd name="T8" fmla="*/ 36 w 57"/>
                  <a:gd name="T9" fmla="*/ 142 h 197"/>
                  <a:gd name="T10" fmla="*/ 54 w 57"/>
                  <a:gd name="T11" fmla="*/ 95 h 197"/>
                  <a:gd name="T12" fmla="*/ 56 w 57"/>
                  <a:gd name="T13" fmla="*/ 57 h 197"/>
                  <a:gd name="T14" fmla="*/ 52 w 57"/>
                  <a:gd name="T15" fmla="*/ 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97">
                    <a:moveTo>
                      <a:pt x="52" y="0"/>
                    </a:moveTo>
                    <a:lnTo>
                      <a:pt x="44" y="67"/>
                    </a:lnTo>
                    <a:lnTo>
                      <a:pt x="32" y="130"/>
                    </a:lnTo>
                    <a:lnTo>
                      <a:pt x="0" y="196"/>
                    </a:lnTo>
                    <a:lnTo>
                      <a:pt x="36" y="142"/>
                    </a:lnTo>
                    <a:lnTo>
                      <a:pt x="54" y="95"/>
                    </a:lnTo>
                    <a:lnTo>
                      <a:pt x="56" y="57"/>
                    </a:lnTo>
                    <a:lnTo>
                      <a:pt x="52"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2" name="Freeform 372" descr="Dark vertical"/>
              <p:cNvSpPr>
                <a:spLocks/>
              </p:cNvSpPr>
              <p:nvPr/>
            </p:nvSpPr>
            <p:spPr bwMode="auto">
              <a:xfrm>
                <a:off x="3588" y="2381"/>
                <a:ext cx="75" cy="226"/>
              </a:xfrm>
              <a:custGeom>
                <a:avLst/>
                <a:gdLst>
                  <a:gd name="T0" fmla="*/ 74 w 75"/>
                  <a:gd name="T1" fmla="*/ 0 h 226"/>
                  <a:gd name="T2" fmla="*/ 66 w 75"/>
                  <a:gd name="T3" fmla="*/ 54 h 226"/>
                  <a:gd name="T4" fmla="*/ 49 w 75"/>
                  <a:gd name="T5" fmla="*/ 128 h 226"/>
                  <a:gd name="T6" fmla="*/ 33 w 75"/>
                  <a:gd name="T7" fmla="*/ 177 h 226"/>
                  <a:gd name="T8" fmla="*/ 0 w 75"/>
                  <a:gd name="T9" fmla="*/ 225 h 226"/>
                  <a:gd name="T10" fmla="*/ 47 w 75"/>
                  <a:gd name="T11" fmla="*/ 164 h 226"/>
                  <a:gd name="T12" fmla="*/ 64 w 75"/>
                  <a:gd name="T13" fmla="*/ 116 h 226"/>
                  <a:gd name="T14" fmla="*/ 68 w 75"/>
                  <a:gd name="T15" fmla="*/ 87 h 226"/>
                  <a:gd name="T16" fmla="*/ 74 w 75"/>
                  <a:gd name="T1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26">
                    <a:moveTo>
                      <a:pt x="74" y="0"/>
                    </a:moveTo>
                    <a:lnTo>
                      <a:pt x="66" y="54"/>
                    </a:lnTo>
                    <a:lnTo>
                      <a:pt x="49" y="128"/>
                    </a:lnTo>
                    <a:lnTo>
                      <a:pt x="33" y="177"/>
                    </a:lnTo>
                    <a:lnTo>
                      <a:pt x="0" y="225"/>
                    </a:lnTo>
                    <a:lnTo>
                      <a:pt x="47" y="164"/>
                    </a:lnTo>
                    <a:lnTo>
                      <a:pt x="64" y="116"/>
                    </a:lnTo>
                    <a:lnTo>
                      <a:pt x="68" y="87"/>
                    </a:lnTo>
                    <a:lnTo>
                      <a:pt x="74"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3" name="Freeform 373" descr="Dark vertical"/>
              <p:cNvSpPr>
                <a:spLocks/>
              </p:cNvSpPr>
              <p:nvPr/>
            </p:nvSpPr>
            <p:spPr bwMode="auto">
              <a:xfrm>
                <a:off x="3480" y="2585"/>
                <a:ext cx="26" cy="88"/>
              </a:xfrm>
              <a:custGeom>
                <a:avLst/>
                <a:gdLst>
                  <a:gd name="T0" fmla="*/ 25 w 26"/>
                  <a:gd name="T1" fmla="*/ 0 h 88"/>
                  <a:gd name="T2" fmla="*/ 23 w 26"/>
                  <a:gd name="T3" fmla="*/ 36 h 88"/>
                  <a:gd name="T4" fmla="*/ 11 w 26"/>
                  <a:gd name="T5" fmla="*/ 74 h 88"/>
                  <a:gd name="T6" fmla="*/ 0 w 26"/>
                  <a:gd name="T7" fmla="*/ 87 h 88"/>
                  <a:gd name="T8" fmla="*/ 11 w 26"/>
                  <a:gd name="T9" fmla="*/ 53 h 88"/>
                  <a:gd name="T10" fmla="*/ 25 w 26"/>
                  <a:gd name="T11" fmla="*/ 0 h 88"/>
                </a:gdLst>
                <a:ahLst/>
                <a:cxnLst>
                  <a:cxn ang="0">
                    <a:pos x="T0" y="T1"/>
                  </a:cxn>
                  <a:cxn ang="0">
                    <a:pos x="T2" y="T3"/>
                  </a:cxn>
                  <a:cxn ang="0">
                    <a:pos x="T4" y="T5"/>
                  </a:cxn>
                  <a:cxn ang="0">
                    <a:pos x="T6" y="T7"/>
                  </a:cxn>
                  <a:cxn ang="0">
                    <a:pos x="T8" y="T9"/>
                  </a:cxn>
                  <a:cxn ang="0">
                    <a:pos x="T10" y="T11"/>
                  </a:cxn>
                </a:cxnLst>
                <a:rect l="0" t="0" r="r" b="b"/>
                <a:pathLst>
                  <a:path w="26" h="88">
                    <a:moveTo>
                      <a:pt x="25" y="0"/>
                    </a:moveTo>
                    <a:lnTo>
                      <a:pt x="23" y="36"/>
                    </a:lnTo>
                    <a:lnTo>
                      <a:pt x="11" y="74"/>
                    </a:lnTo>
                    <a:lnTo>
                      <a:pt x="0" y="87"/>
                    </a:lnTo>
                    <a:lnTo>
                      <a:pt x="11" y="53"/>
                    </a:lnTo>
                    <a:lnTo>
                      <a:pt x="25"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4" name="Freeform 374" descr="Dark vertical"/>
              <p:cNvSpPr>
                <a:spLocks/>
              </p:cNvSpPr>
              <p:nvPr/>
            </p:nvSpPr>
            <p:spPr bwMode="auto">
              <a:xfrm>
                <a:off x="3450" y="2487"/>
                <a:ext cx="20" cy="157"/>
              </a:xfrm>
              <a:custGeom>
                <a:avLst/>
                <a:gdLst>
                  <a:gd name="T0" fmla="*/ 19 w 20"/>
                  <a:gd name="T1" fmla="*/ 0 h 157"/>
                  <a:gd name="T2" fmla="*/ 12 w 20"/>
                  <a:gd name="T3" fmla="*/ 48 h 157"/>
                  <a:gd name="T4" fmla="*/ 5 w 20"/>
                  <a:gd name="T5" fmla="*/ 98 h 157"/>
                  <a:gd name="T6" fmla="*/ 5 w 20"/>
                  <a:gd name="T7" fmla="*/ 123 h 157"/>
                  <a:gd name="T8" fmla="*/ 7 w 20"/>
                  <a:gd name="T9" fmla="*/ 156 h 157"/>
                  <a:gd name="T10" fmla="*/ 0 w 20"/>
                  <a:gd name="T11" fmla="*/ 118 h 157"/>
                  <a:gd name="T12" fmla="*/ 0 w 20"/>
                  <a:gd name="T13" fmla="*/ 82 h 157"/>
                  <a:gd name="T14" fmla="*/ 7 w 20"/>
                  <a:gd name="T15" fmla="*/ 55 h 157"/>
                  <a:gd name="T16" fmla="*/ 19 w 20"/>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57">
                    <a:moveTo>
                      <a:pt x="19" y="0"/>
                    </a:moveTo>
                    <a:lnTo>
                      <a:pt x="12" y="48"/>
                    </a:lnTo>
                    <a:lnTo>
                      <a:pt x="5" y="98"/>
                    </a:lnTo>
                    <a:lnTo>
                      <a:pt x="5" y="123"/>
                    </a:lnTo>
                    <a:lnTo>
                      <a:pt x="7" y="156"/>
                    </a:lnTo>
                    <a:lnTo>
                      <a:pt x="0" y="118"/>
                    </a:lnTo>
                    <a:lnTo>
                      <a:pt x="0" y="82"/>
                    </a:lnTo>
                    <a:lnTo>
                      <a:pt x="7" y="55"/>
                    </a:lnTo>
                    <a:lnTo>
                      <a:pt x="19"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5" name="Freeform 375" descr="Dark vertical"/>
              <p:cNvSpPr>
                <a:spLocks/>
              </p:cNvSpPr>
              <p:nvPr/>
            </p:nvSpPr>
            <p:spPr bwMode="auto">
              <a:xfrm>
                <a:off x="3557" y="2392"/>
                <a:ext cx="13" cy="105"/>
              </a:xfrm>
              <a:custGeom>
                <a:avLst/>
                <a:gdLst>
                  <a:gd name="T0" fmla="*/ 12 w 13"/>
                  <a:gd name="T1" fmla="*/ 0 h 105"/>
                  <a:gd name="T2" fmla="*/ 4 w 13"/>
                  <a:gd name="T3" fmla="*/ 31 h 105"/>
                  <a:gd name="T4" fmla="*/ 0 w 13"/>
                  <a:gd name="T5" fmla="*/ 60 h 105"/>
                  <a:gd name="T6" fmla="*/ 0 w 13"/>
                  <a:gd name="T7" fmla="*/ 104 h 105"/>
                  <a:gd name="T8" fmla="*/ 6 w 13"/>
                  <a:gd name="T9" fmla="*/ 55 h 105"/>
                  <a:gd name="T10" fmla="*/ 10 w 13"/>
                  <a:gd name="T11" fmla="*/ 32 h 105"/>
                  <a:gd name="T12" fmla="*/ 12 w 13"/>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3" h="105">
                    <a:moveTo>
                      <a:pt x="12" y="0"/>
                    </a:moveTo>
                    <a:lnTo>
                      <a:pt x="4" y="31"/>
                    </a:lnTo>
                    <a:lnTo>
                      <a:pt x="0" y="60"/>
                    </a:lnTo>
                    <a:lnTo>
                      <a:pt x="0" y="104"/>
                    </a:lnTo>
                    <a:lnTo>
                      <a:pt x="6" y="55"/>
                    </a:lnTo>
                    <a:lnTo>
                      <a:pt x="10" y="32"/>
                    </a:lnTo>
                    <a:lnTo>
                      <a:pt x="12"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6" name="Freeform 376" descr="Dark vertical"/>
              <p:cNvSpPr>
                <a:spLocks/>
              </p:cNvSpPr>
              <p:nvPr/>
            </p:nvSpPr>
            <p:spPr bwMode="auto">
              <a:xfrm>
                <a:off x="3577" y="2444"/>
                <a:ext cx="30" cy="116"/>
              </a:xfrm>
              <a:custGeom>
                <a:avLst/>
                <a:gdLst>
                  <a:gd name="T0" fmla="*/ 0 w 30"/>
                  <a:gd name="T1" fmla="*/ 115 h 116"/>
                  <a:gd name="T2" fmla="*/ 15 w 30"/>
                  <a:gd name="T3" fmla="*/ 69 h 116"/>
                  <a:gd name="T4" fmla="*/ 25 w 30"/>
                  <a:gd name="T5" fmla="*/ 33 h 116"/>
                  <a:gd name="T6" fmla="*/ 29 w 30"/>
                  <a:gd name="T7" fmla="*/ 0 h 116"/>
                  <a:gd name="T8" fmla="*/ 29 w 30"/>
                  <a:gd name="T9" fmla="*/ 54 h 116"/>
                  <a:gd name="T10" fmla="*/ 19 w 30"/>
                  <a:gd name="T11" fmla="*/ 88 h 116"/>
                  <a:gd name="T12" fmla="*/ 0 w 30"/>
                  <a:gd name="T13" fmla="*/ 115 h 116"/>
                </a:gdLst>
                <a:ahLst/>
                <a:cxnLst>
                  <a:cxn ang="0">
                    <a:pos x="T0" y="T1"/>
                  </a:cxn>
                  <a:cxn ang="0">
                    <a:pos x="T2" y="T3"/>
                  </a:cxn>
                  <a:cxn ang="0">
                    <a:pos x="T4" y="T5"/>
                  </a:cxn>
                  <a:cxn ang="0">
                    <a:pos x="T6" y="T7"/>
                  </a:cxn>
                  <a:cxn ang="0">
                    <a:pos x="T8" y="T9"/>
                  </a:cxn>
                  <a:cxn ang="0">
                    <a:pos x="T10" y="T11"/>
                  </a:cxn>
                  <a:cxn ang="0">
                    <a:pos x="T12" y="T13"/>
                  </a:cxn>
                </a:cxnLst>
                <a:rect l="0" t="0" r="r" b="b"/>
                <a:pathLst>
                  <a:path w="30" h="116">
                    <a:moveTo>
                      <a:pt x="0" y="115"/>
                    </a:moveTo>
                    <a:lnTo>
                      <a:pt x="15" y="69"/>
                    </a:lnTo>
                    <a:lnTo>
                      <a:pt x="25" y="33"/>
                    </a:lnTo>
                    <a:lnTo>
                      <a:pt x="29" y="0"/>
                    </a:lnTo>
                    <a:lnTo>
                      <a:pt x="29" y="54"/>
                    </a:lnTo>
                    <a:lnTo>
                      <a:pt x="19" y="88"/>
                    </a:lnTo>
                    <a:lnTo>
                      <a:pt x="0" y="115"/>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7" name="Freeform 377" descr="Dark vertical"/>
              <p:cNvSpPr>
                <a:spLocks/>
              </p:cNvSpPr>
              <p:nvPr/>
            </p:nvSpPr>
            <p:spPr bwMode="auto">
              <a:xfrm>
                <a:off x="3569" y="2572"/>
                <a:ext cx="77" cy="101"/>
              </a:xfrm>
              <a:custGeom>
                <a:avLst/>
                <a:gdLst>
                  <a:gd name="T0" fmla="*/ 76 w 77"/>
                  <a:gd name="T1" fmla="*/ 0 h 101"/>
                  <a:gd name="T2" fmla="*/ 57 w 77"/>
                  <a:gd name="T3" fmla="*/ 24 h 101"/>
                  <a:gd name="T4" fmla="*/ 34 w 77"/>
                  <a:gd name="T5" fmla="*/ 46 h 101"/>
                  <a:gd name="T6" fmla="*/ 13 w 77"/>
                  <a:gd name="T7" fmla="*/ 73 h 101"/>
                  <a:gd name="T8" fmla="*/ 0 w 77"/>
                  <a:gd name="T9" fmla="*/ 100 h 101"/>
                  <a:gd name="T10" fmla="*/ 27 w 77"/>
                  <a:gd name="T11" fmla="*/ 66 h 101"/>
                  <a:gd name="T12" fmla="*/ 55 w 77"/>
                  <a:gd name="T13" fmla="*/ 37 h 101"/>
                  <a:gd name="T14" fmla="*/ 76 w 77"/>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01">
                    <a:moveTo>
                      <a:pt x="76" y="0"/>
                    </a:moveTo>
                    <a:lnTo>
                      <a:pt x="57" y="24"/>
                    </a:lnTo>
                    <a:lnTo>
                      <a:pt x="34" y="46"/>
                    </a:lnTo>
                    <a:lnTo>
                      <a:pt x="13" y="73"/>
                    </a:lnTo>
                    <a:lnTo>
                      <a:pt x="0" y="100"/>
                    </a:lnTo>
                    <a:lnTo>
                      <a:pt x="27" y="66"/>
                    </a:lnTo>
                    <a:lnTo>
                      <a:pt x="55" y="37"/>
                    </a:lnTo>
                    <a:lnTo>
                      <a:pt x="76"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8" name="Freeform 378" descr="Dark vertical"/>
              <p:cNvSpPr>
                <a:spLocks/>
              </p:cNvSpPr>
              <p:nvPr/>
            </p:nvSpPr>
            <p:spPr bwMode="auto">
              <a:xfrm>
                <a:off x="3732" y="2475"/>
                <a:ext cx="98" cy="249"/>
              </a:xfrm>
              <a:custGeom>
                <a:avLst/>
                <a:gdLst>
                  <a:gd name="T0" fmla="*/ 0 w 98"/>
                  <a:gd name="T1" fmla="*/ 248 h 249"/>
                  <a:gd name="T2" fmla="*/ 27 w 98"/>
                  <a:gd name="T3" fmla="*/ 185 h 249"/>
                  <a:gd name="T4" fmla="*/ 40 w 98"/>
                  <a:gd name="T5" fmla="*/ 136 h 249"/>
                  <a:gd name="T6" fmla="*/ 67 w 98"/>
                  <a:gd name="T7" fmla="*/ 98 h 249"/>
                  <a:gd name="T8" fmla="*/ 97 w 98"/>
                  <a:gd name="T9" fmla="*/ 35 h 249"/>
                  <a:gd name="T10" fmla="*/ 97 w 98"/>
                  <a:gd name="T11" fmla="*/ 0 h 249"/>
                  <a:gd name="T12" fmla="*/ 59 w 98"/>
                  <a:gd name="T13" fmla="*/ 85 h 249"/>
                  <a:gd name="T14" fmla="*/ 29 w 98"/>
                  <a:gd name="T15" fmla="*/ 140 h 249"/>
                  <a:gd name="T16" fmla="*/ 25 w 98"/>
                  <a:gd name="T17" fmla="*/ 181 h 249"/>
                  <a:gd name="T18" fmla="*/ 0 w 98"/>
                  <a:gd name="T19" fmla="*/ 24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49">
                    <a:moveTo>
                      <a:pt x="0" y="248"/>
                    </a:moveTo>
                    <a:lnTo>
                      <a:pt x="27" y="185"/>
                    </a:lnTo>
                    <a:lnTo>
                      <a:pt x="40" y="136"/>
                    </a:lnTo>
                    <a:lnTo>
                      <a:pt x="67" y="98"/>
                    </a:lnTo>
                    <a:lnTo>
                      <a:pt x="97" y="35"/>
                    </a:lnTo>
                    <a:lnTo>
                      <a:pt x="97" y="0"/>
                    </a:lnTo>
                    <a:lnTo>
                      <a:pt x="59" y="85"/>
                    </a:lnTo>
                    <a:lnTo>
                      <a:pt x="29" y="140"/>
                    </a:lnTo>
                    <a:lnTo>
                      <a:pt x="25" y="181"/>
                    </a:lnTo>
                    <a:lnTo>
                      <a:pt x="0" y="248"/>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19" name="Freeform 379" descr="Dark vertical"/>
              <p:cNvSpPr>
                <a:spLocks/>
              </p:cNvSpPr>
              <p:nvPr/>
            </p:nvSpPr>
            <p:spPr bwMode="auto">
              <a:xfrm>
                <a:off x="3903" y="2426"/>
                <a:ext cx="17" cy="105"/>
              </a:xfrm>
              <a:custGeom>
                <a:avLst/>
                <a:gdLst>
                  <a:gd name="T0" fmla="*/ 5 w 17"/>
                  <a:gd name="T1" fmla="*/ 0 h 105"/>
                  <a:gd name="T2" fmla="*/ 7 w 17"/>
                  <a:gd name="T3" fmla="*/ 51 h 105"/>
                  <a:gd name="T4" fmla="*/ 15 w 17"/>
                  <a:gd name="T5" fmla="*/ 84 h 105"/>
                  <a:gd name="T6" fmla="*/ 16 w 17"/>
                  <a:gd name="T7" fmla="*/ 104 h 105"/>
                  <a:gd name="T8" fmla="*/ 5 w 17"/>
                  <a:gd name="T9" fmla="*/ 70 h 105"/>
                  <a:gd name="T10" fmla="*/ 0 w 17"/>
                  <a:gd name="T11" fmla="*/ 43 h 105"/>
                  <a:gd name="T12" fmla="*/ 5 w 17"/>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7" h="105">
                    <a:moveTo>
                      <a:pt x="5" y="0"/>
                    </a:moveTo>
                    <a:lnTo>
                      <a:pt x="7" y="51"/>
                    </a:lnTo>
                    <a:lnTo>
                      <a:pt x="15" y="84"/>
                    </a:lnTo>
                    <a:lnTo>
                      <a:pt x="16" y="104"/>
                    </a:lnTo>
                    <a:lnTo>
                      <a:pt x="5" y="70"/>
                    </a:lnTo>
                    <a:lnTo>
                      <a:pt x="0" y="43"/>
                    </a:lnTo>
                    <a:lnTo>
                      <a:pt x="5"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20" name="Freeform 380" descr="Dark vertical"/>
              <p:cNvSpPr>
                <a:spLocks/>
              </p:cNvSpPr>
              <p:nvPr/>
            </p:nvSpPr>
            <p:spPr bwMode="auto">
              <a:xfrm>
                <a:off x="3927" y="2420"/>
                <a:ext cx="40" cy="132"/>
              </a:xfrm>
              <a:custGeom>
                <a:avLst/>
                <a:gdLst>
                  <a:gd name="T0" fmla="*/ 0 w 40"/>
                  <a:gd name="T1" fmla="*/ 0 h 132"/>
                  <a:gd name="T2" fmla="*/ 8 w 40"/>
                  <a:gd name="T3" fmla="*/ 52 h 132"/>
                  <a:gd name="T4" fmla="*/ 21 w 40"/>
                  <a:gd name="T5" fmla="*/ 88 h 132"/>
                  <a:gd name="T6" fmla="*/ 39 w 40"/>
                  <a:gd name="T7" fmla="*/ 131 h 132"/>
                  <a:gd name="T8" fmla="*/ 21 w 40"/>
                  <a:gd name="T9" fmla="*/ 64 h 132"/>
                  <a:gd name="T10" fmla="*/ 0 w 40"/>
                  <a:gd name="T11" fmla="*/ 0 h 132"/>
                </a:gdLst>
                <a:ahLst/>
                <a:cxnLst>
                  <a:cxn ang="0">
                    <a:pos x="T0" y="T1"/>
                  </a:cxn>
                  <a:cxn ang="0">
                    <a:pos x="T2" y="T3"/>
                  </a:cxn>
                  <a:cxn ang="0">
                    <a:pos x="T4" y="T5"/>
                  </a:cxn>
                  <a:cxn ang="0">
                    <a:pos x="T6" y="T7"/>
                  </a:cxn>
                  <a:cxn ang="0">
                    <a:pos x="T8" y="T9"/>
                  </a:cxn>
                  <a:cxn ang="0">
                    <a:pos x="T10" y="T11"/>
                  </a:cxn>
                </a:cxnLst>
                <a:rect l="0" t="0" r="r" b="b"/>
                <a:pathLst>
                  <a:path w="40" h="132">
                    <a:moveTo>
                      <a:pt x="0" y="0"/>
                    </a:moveTo>
                    <a:lnTo>
                      <a:pt x="8" y="52"/>
                    </a:lnTo>
                    <a:lnTo>
                      <a:pt x="21" y="88"/>
                    </a:lnTo>
                    <a:lnTo>
                      <a:pt x="39" y="131"/>
                    </a:lnTo>
                    <a:lnTo>
                      <a:pt x="21" y="64"/>
                    </a:lnTo>
                    <a:lnTo>
                      <a:pt x="0"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21" name="Freeform 381" descr="Dark vertical"/>
              <p:cNvSpPr>
                <a:spLocks/>
              </p:cNvSpPr>
              <p:nvPr/>
            </p:nvSpPr>
            <p:spPr bwMode="auto">
              <a:xfrm>
                <a:off x="3931" y="2565"/>
                <a:ext cx="37" cy="20"/>
              </a:xfrm>
              <a:custGeom>
                <a:avLst/>
                <a:gdLst>
                  <a:gd name="T0" fmla="*/ 0 w 37"/>
                  <a:gd name="T1" fmla="*/ 0 h 20"/>
                  <a:gd name="T2" fmla="*/ 23 w 37"/>
                  <a:gd name="T3" fmla="*/ 19 h 20"/>
                  <a:gd name="T4" fmla="*/ 36 w 37"/>
                  <a:gd name="T5" fmla="*/ 16 h 20"/>
                  <a:gd name="T6" fmla="*/ 24 w 37"/>
                  <a:gd name="T7" fmla="*/ 7 h 20"/>
                  <a:gd name="T8" fmla="*/ 0 w 37"/>
                  <a:gd name="T9" fmla="*/ 0 h 20"/>
                </a:gdLst>
                <a:ahLst/>
                <a:cxnLst>
                  <a:cxn ang="0">
                    <a:pos x="T0" y="T1"/>
                  </a:cxn>
                  <a:cxn ang="0">
                    <a:pos x="T2" y="T3"/>
                  </a:cxn>
                  <a:cxn ang="0">
                    <a:pos x="T4" y="T5"/>
                  </a:cxn>
                  <a:cxn ang="0">
                    <a:pos x="T6" y="T7"/>
                  </a:cxn>
                  <a:cxn ang="0">
                    <a:pos x="T8" y="T9"/>
                  </a:cxn>
                </a:cxnLst>
                <a:rect l="0" t="0" r="r" b="b"/>
                <a:pathLst>
                  <a:path w="37" h="20">
                    <a:moveTo>
                      <a:pt x="0" y="0"/>
                    </a:moveTo>
                    <a:lnTo>
                      <a:pt x="23" y="19"/>
                    </a:lnTo>
                    <a:lnTo>
                      <a:pt x="36" y="16"/>
                    </a:lnTo>
                    <a:lnTo>
                      <a:pt x="24" y="7"/>
                    </a:lnTo>
                    <a:lnTo>
                      <a:pt x="0"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36222" name="Freeform 382" descr="Dark vertical"/>
              <p:cNvSpPr>
                <a:spLocks/>
              </p:cNvSpPr>
              <p:nvPr/>
            </p:nvSpPr>
            <p:spPr bwMode="auto">
              <a:xfrm>
                <a:off x="3791" y="2365"/>
                <a:ext cx="20" cy="112"/>
              </a:xfrm>
              <a:custGeom>
                <a:avLst/>
                <a:gdLst>
                  <a:gd name="T0" fmla="*/ 9 w 20"/>
                  <a:gd name="T1" fmla="*/ 0 h 112"/>
                  <a:gd name="T2" fmla="*/ 11 w 20"/>
                  <a:gd name="T3" fmla="*/ 47 h 112"/>
                  <a:gd name="T4" fmla="*/ 8 w 20"/>
                  <a:gd name="T5" fmla="*/ 79 h 112"/>
                  <a:gd name="T6" fmla="*/ 0 w 20"/>
                  <a:gd name="T7" fmla="*/ 111 h 112"/>
                  <a:gd name="T8" fmla="*/ 17 w 20"/>
                  <a:gd name="T9" fmla="*/ 62 h 112"/>
                  <a:gd name="T10" fmla="*/ 19 w 20"/>
                  <a:gd name="T11" fmla="*/ 35 h 112"/>
                  <a:gd name="T12" fmla="*/ 9 w 20"/>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20" h="112">
                    <a:moveTo>
                      <a:pt x="9" y="0"/>
                    </a:moveTo>
                    <a:lnTo>
                      <a:pt x="11" y="47"/>
                    </a:lnTo>
                    <a:lnTo>
                      <a:pt x="8" y="79"/>
                    </a:lnTo>
                    <a:lnTo>
                      <a:pt x="0" y="111"/>
                    </a:lnTo>
                    <a:lnTo>
                      <a:pt x="17" y="62"/>
                    </a:lnTo>
                    <a:lnTo>
                      <a:pt x="19" y="35"/>
                    </a:lnTo>
                    <a:lnTo>
                      <a:pt x="9" y="0"/>
                    </a:lnTo>
                  </a:path>
                </a:pathLst>
              </a:custGeom>
              <a:pattFill prst="dkVert">
                <a:fgClr>
                  <a:srgbClr val="FCFEB9"/>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itchFamily="34" charset="0"/>
                </a:endParaRPr>
              </a:p>
            </p:txBody>
          </p:sp>
        </p:grpSp>
      </p:grpSp>
    </p:spTree>
    <p:extLst>
      <p:ext uri="{BB962C8B-B14F-4D97-AF65-F5344CB8AC3E}">
        <p14:creationId xmlns:p14="http://schemas.microsoft.com/office/powerpoint/2010/main" val="2563944318"/>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7220" y="-14288"/>
            <a:ext cx="6781800" cy="993088"/>
          </a:xfrm>
          <a:noFill/>
          <a:ln/>
        </p:spPr>
        <p:txBody>
          <a:bodyPr/>
          <a:lstStyle/>
          <a:p>
            <a:r>
              <a:rPr lang="en-US" altLang="zh-CN" sz="3600" dirty="0">
                <a:ea typeface="宋体" panose="02010600030101010101" pitchFamily="2" charset="-122"/>
              </a:rPr>
              <a:t>High Performance Computing</a:t>
            </a:r>
          </a:p>
        </p:txBody>
      </p:sp>
      <p:sp>
        <p:nvSpPr>
          <p:cNvPr id="36867" name="Rectangle 3"/>
          <p:cNvSpPr>
            <a:spLocks noChangeArrowheads="1"/>
          </p:cNvSpPr>
          <p:nvPr/>
        </p:nvSpPr>
        <p:spPr bwMode="auto">
          <a:xfrm>
            <a:off x="5219700" y="3943350"/>
            <a:ext cx="40767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r" fontAlgn="base">
              <a:lnSpc>
                <a:spcPct val="90000"/>
              </a:lnSpc>
              <a:spcBef>
                <a:spcPct val="0"/>
              </a:spcBef>
              <a:spcAft>
                <a:spcPct val="0"/>
              </a:spcAft>
            </a:pPr>
            <a:r>
              <a:rPr lang="en-US" altLang="zh-CN" b="1">
                <a:solidFill>
                  <a:srgbClr val="FAFD00"/>
                </a:solidFill>
                <a:latin typeface="Century Gothic" panose="020B0502020202020204" pitchFamily="34" charset="0"/>
                <a:ea typeface="宋体" panose="02010600030101010101" pitchFamily="2" charset="-122"/>
              </a:rPr>
              <a:t>Parallel Machine : MPP</a:t>
            </a:r>
          </a:p>
        </p:txBody>
      </p:sp>
      <p:sp>
        <p:nvSpPr>
          <p:cNvPr id="36868" name="Rectangle 4"/>
          <p:cNvSpPr>
            <a:spLocks noChangeArrowheads="1"/>
          </p:cNvSpPr>
          <p:nvPr/>
        </p:nvSpPr>
        <p:spPr bwMode="auto">
          <a:xfrm>
            <a:off x="4835526" y="1332711"/>
            <a:ext cx="3228975" cy="11977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fontAlgn="base">
              <a:spcBef>
                <a:spcPct val="0"/>
              </a:spcBef>
              <a:spcAft>
                <a:spcPct val="0"/>
              </a:spcAft>
            </a:pPr>
            <a:r>
              <a:rPr lang="en-US" altLang="zh-CN">
                <a:solidFill>
                  <a:srgbClr val="000000"/>
                </a:solidFill>
                <a:latin typeface="Arial" pitchFamily="34" charset="0"/>
                <a:ea typeface="宋体" panose="02010600030101010101" pitchFamily="2" charset="-122"/>
              </a:rPr>
              <a:t>function1( )</a:t>
            </a:r>
          </a:p>
          <a:p>
            <a:pPr fontAlgn="base">
              <a:spcBef>
                <a:spcPct val="0"/>
              </a:spcBef>
              <a:spcAft>
                <a:spcPct val="0"/>
              </a:spcAft>
            </a:pPr>
            <a:r>
              <a:rPr lang="en-US" altLang="zh-CN">
                <a:solidFill>
                  <a:srgbClr val="000000"/>
                </a:solidFill>
                <a:latin typeface="Arial" pitchFamily="34" charset="0"/>
                <a:ea typeface="宋体" panose="02010600030101010101" pitchFamily="2" charset="-122"/>
              </a:rPr>
              <a:t>{</a:t>
            </a:r>
          </a:p>
          <a:p>
            <a:pPr fontAlgn="base">
              <a:spcBef>
                <a:spcPct val="0"/>
              </a:spcBef>
              <a:spcAft>
                <a:spcPct val="0"/>
              </a:spcAft>
            </a:pPr>
            <a:r>
              <a:rPr lang="en-US" altLang="zh-CN">
                <a:solidFill>
                  <a:srgbClr val="000000"/>
                </a:solidFill>
                <a:latin typeface="Arial" pitchFamily="34" charset="0"/>
                <a:ea typeface="宋体" panose="02010600030101010101" pitchFamily="2" charset="-122"/>
              </a:rPr>
              <a:t> //......function stuff</a:t>
            </a:r>
          </a:p>
          <a:p>
            <a:pPr fontAlgn="base">
              <a:spcBef>
                <a:spcPct val="0"/>
              </a:spcBef>
              <a:spcAft>
                <a:spcPct val="0"/>
              </a:spcAft>
            </a:pPr>
            <a:r>
              <a:rPr lang="en-US" altLang="zh-CN">
                <a:solidFill>
                  <a:srgbClr val="000000"/>
                </a:solidFill>
                <a:latin typeface="Arial" pitchFamily="34" charset="0"/>
                <a:ea typeface="宋体" panose="02010600030101010101" pitchFamily="2" charset="-122"/>
              </a:rPr>
              <a:t>}</a:t>
            </a:r>
          </a:p>
        </p:txBody>
      </p:sp>
      <p:sp>
        <p:nvSpPr>
          <p:cNvPr id="36869" name="Line 5"/>
          <p:cNvSpPr>
            <a:spLocks noChangeShapeType="1"/>
          </p:cNvSpPr>
          <p:nvPr/>
        </p:nvSpPr>
        <p:spPr bwMode="auto">
          <a:xfrm flipH="1">
            <a:off x="4614863" y="1332711"/>
            <a:ext cx="57150" cy="1319212"/>
          </a:xfrm>
          <a:prstGeom prst="line">
            <a:avLst/>
          </a:prstGeom>
          <a:noFill/>
          <a:ln w="50800">
            <a:solidFill>
              <a:srgbClr val="037C0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sp>
        <p:nvSpPr>
          <p:cNvPr id="36870" name="Rectangle 6"/>
          <p:cNvSpPr>
            <a:spLocks noChangeArrowheads="1"/>
          </p:cNvSpPr>
          <p:nvPr/>
        </p:nvSpPr>
        <p:spPr bwMode="auto">
          <a:xfrm>
            <a:off x="4835526" y="2789209"/>
            <a:ext cx="3227387" cy="11977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fontAlgn="base">
              <a:spcBef>
                <a:spcPct val="0"/>
              </a:spcBef>
              <a:spcAft>
                <a:spcPct val="0"/>
              </a:spcAft>
            </a:pPr>
            <a:r>
              <a:rPr lang="en-US" altLang="zh-CN">
                <a:solidFill>
                  <a:srgbClr val="000000"/>
                </a:solidFill>
                <a:latin typeface="Arial" pitchFamily="34" charset="0"/>
                <a:ea typeface="宋体" panose="02010600030101010101" pitchFamily="2" charset="-122"/>
              </a:rPr>
              <a:t>function2( )</a:t>
            </a:r>
          </a:p>
          <a:p>
            <a:pPr fontAlgn="base">
              <a:spcBef>
                <a:spcPct val="0"/>
              </a:spcBef>
              <a:spcAft>
                <a:spcPct val="0"/>
              </a:spcAft>
            </a:pPr>
            <a:r>
              <a:rPr lang="en-US" altLang="zh-CN">
                <a:solidFill>
                  <a:srgbClr val="000000"/>
                </a:solidFill>
                <a:latin typeface="Arial" pitchFamily="34" charset="0"/>
                <a:ea typeface="宋体" panose="02010600030101010101" pitchFamily="2" charset="-122"/>
              </a:rPr>
              <a:t>{</a:t>
            </a:r>
          </a:p>
          <a:p>
            <a:pPr fontAlgn="base">
              <a:spcBef>
                <a:spcPct val="0"/>
              </a:spcBef>
              <a:spcAft>
                <a:spcPct val="0"/>
              </a:spcAft>
            </a:pPr>
            <a:r>
              <a:rPr lang="en-US" altLang="zh-CN">
                <a:solidFill>
                  <a:srgbClr val="000000"/>
                </a:solidFill>
                <a:latin typeface="Arial" pitchFamily="34" charset="0"/>
                <a:ea typeface="宋体" panose="02010600030101010101" pitchFamily="2" charset="-122"/>
              </a:rPr>
              <a:t> //......function stuff</a:t>
            </a:r>
          </a:p>
          <a:p>
            <a:pPr fontAlgn="base">
              <a:spcBef>
                <a:spcPct val="0"/>
              </a:spcBef>
              <a:spcAft>
                <a:spcPct val="0"/>
              </a:spcAft>
            </a:pPr>
            <a:r>
              <a:rPr lang="en-US" altLang="zh-CN">
                <a:solidFill>
                  <a:srgbClr val="000000"/>
                </a:solidFill>
                <a:latin typeface="Arial" pitchFamily="34" charset="0"/>
                <a:ea typeface="宋体" panose="02010600030101010101" pitchFamily="2" charset="-122"/>
              </a:rPr>
              <a:t>}</a:t>
            </a:r>
          </a:p>
        </p:txBody>
      </p:sp>
      <p:sp>
        <p:nvSpPr>
          <p:cNvPr id="36871" name="Line 7"/>
          <p:cNvSpPr>
            <a:spLocks noChangeShapeType="1"/>
          </p:cNvSpPr>
          <p:nvPr/>
        </p:nvSpPr>
        <p:spPr bwMode="auto">
          <a:xfrm flipH="1">
            <a:off x="4557713" y="2802912"/>
            <a:ext cx="57150" cy="1319212"/>
          </a:xfrm>
          <a:prstGeom prst="line">
            <a:avLst/>
          </a:prstGeom>
          <a:noFill/>
          <a:ln w="50800">
            <a:solidFill>
              <a:srgbClr val="037C0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itchFamily="34" charset="0"/>
            </a:endParaRPr>
          </a:p>
        </p:txBody>
      </p:sp>
      <p:grpSp>
        <p:nvGrpSpPr>
          <p:cNvPr id="36874" name="Group 10"/>
          <p:cNvGrpSpPr>
            <a:grpSpLocks/>
          </p:cNvGrpSpPr>
          <p:nvPr/>
        </p:nvGrpSpPr>
        <p:grpSpPr bwMode="auto">
          <a:xfrm>
            <a:off x="2062164" y="3870324"/>
            <a:ext cx="2509837" cy="2012950"/>
            <a:chOff x="339" y="2438"/>
            <a:chExt cx="1581" cy="1268"/>
          </a:xfrm>
        </p:grpSpPr>
        <p:sp>
          <p:nvSpPr>
            <p:cNvPr id="36872" name="Rectangle 8"/>
            <p:cNvSpPr>
              <a:spLocks noChangeArrowheads="1"/>
            </p:cNvSpPr>
            <p:nvPr/>
          </p:nvSpPr>
          <p:spPr bwMode="auto">
            <a:xfrm>
              <a:off x="384" y="2438"/>
              <a:ext cx="1536"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r" fontAlgn="base">
                <a:lnSpc>
                  <a:spcPct val="90000"/>
                </a:lnSpc>
                <a:spcBef>
                  <a:spcPct val="0"/>
                </a:spcBef>
                <a:spcAft>
                  <a:spcPct val="0"/>
                </a:spcAft>
              </a:pPr>
              <a:r>
                <a:rPr lang="en-US" altLang="zh-CN" b="1">
                  <a:solidFill>
                    <a:srgbClr val="FAFD00"/>
                  </a:solidFill>
                  <a:latin typeface="Century Gothic" panose="020B0502020202020204" pitchFamily="34" charset="0"/>
                  <a:ea typeface="宋体" panose="02010600030101010101" pitchFamily="2" charset="-122"/>
                </a:rPr>
                <a:t>Serial Machine</a:t>
              </a:r>
            </a:p>
          </p:txBody>
        </p:sp>
        <p:sp>
          <p:nvSpPr>
            <p:cNvPr id="36873" name="Rectangle 9"/>
            <p:cNvSpPr>
              <a:spLocks noChangeArrowheads="1"/>
            </p:cNvSpPr>
            <p:nvPr/>
          </p:nvSpPr>
          <p:spPr bwMode="auto">
            <a:xfrm>
              <a:off x="339" y="2777"/>
              <a:ext cx="1202" cy="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fontAlgn="base">
                <a:spcBef>
                  <a:spcPct val="0"/>
                </a:spcBef>
                <a:spcAft>
                  <a:spcPct val="0"/>
                </a:spcAft>
                <a:buClr>
                  <a:srgbClr val="009999"/>
                </a:buClr>
                <a:buSzPct val="50000"/>
                <a:buFont typeface="Monotype Sorts" pitchFamily="2" charset="2"/>
                <a:buChar char="l"/>
              </a:pPr>
              <a:endParaRPr lang="en-US" altLang="zh-CN">
                <a:solidFill>
                  <a:srgbClr val="000000"/>
                </a:solidFill>
                <a:latin typeface="Arial" pitchFamily="34" charset="0"/>
                <a:ea typeface="宋体" panose="02010600030101010101" pitchFamily="2" charset="-122"/>
              </a:endParaRPr>
            </a:p>
            <a:p>
              <a:pPr fontAlgn="base">
                <a:spcBef>
                  <a:spcPct val="0"/>
                </a:spcBef>
                <a:spcAft>
                  <a:spcPct val="0"/>
                </a:spcAft>
              </a:pPr>
              <a:r>
                <a:rPr lang="en-US" altLang="zh-CN">
                  <a:solidFill>
                    <a:srgbClr val="000000"/>
                  </a:solidFill>
                  <a:latin typeface="Arial" pitchFamily="34" charset="0"/>
                  <a:ea typeface="宋体" panose="02010600030101010101" pitchFamily="2" charset="-122"/>
                </a:rPr>
                <a:t>  </a:t>
              </a:r>
              <a:r>
                <a:rPr lang="en-US" altLang="zh-CN">
                  <a:solidFill>
                    <a:srgbClr val="8CF4EA"/>
                  </a:solidFill>
                  <a:latin typeface="Arial" pitchFamily="34" charset="0"/>
                  <a:ea typeface="宋体" panose="02010600030101010101" pitchFamily="2" charset="-122"/>
                </a:rPr>
                <a:t>function1 ( ):</a:t>
              </a:r>
            </a:p>
            <a:p>
              <a:pPr fontAlgn="base">
                <a:spcBef>
                  <a:spcPct val="0"/>
                </a:spcBef>
                <a:spcAft>
                  <a:spcPct val="0"/>
                </a:spcAft>
              </a:pPr>
              <a:r>
                <a:rPr lang="en-US" altLang="zh-CN">
                  <a:solidFill>
                    <a:srgbClr val="8CF4EA"/>
                  </a:solidFill>
                  <a:latin typeface="Arial" pitchFamily="34" charset="0"/>
                  <a:ea typeface="宋体" panose="02010600030101010101" pitchFamily="2" charset="-122"/>
                </a:rPr>
                <a:t>  function2 ( ):</a:t>
              </a:r>
              <a:endParaRPr lang="en-US" altLang="zh-CN">
                <a:solidFill>
                  <a:srgbClr val="000000"/>
                </a:solidFill>
                <a:latin typeface="Arial" pitchFamily="34" charset="0"/>
                <a:ea typeface="宋体" panose="02010600030101010101" pitchFamily="2" charset="-122"/>
              </a:endParaRPr>
            </a:p>
            <a:p>
              <a:pPr fontAlgn="base">
                <a:spcBef>
                  <a:spcPct val="0"/>
                </a:spcBef>
                <a:spcAft>
                  <a:spcPct val="0"/>
                </a:spcAft>
                <a:buClr>
                  <a:srgbClr val="009999"/>
                </a:buClr>
                <a:buSzPct val="50000"/>
                <a:buFont typeface="Monotype Sorts" pitchFamily="2" charset="2"/>
                <a:buChar char="l"/>
              </a:pPr>
              <a:r>
                <a:rPr lang="en-US" altLang="zh-CN">
                  <a:solidFill>
                    <a:srgbClr val="000000"/>
                  </a:solidFill>
                  <a:latin typeface="Arial" pitchFamily="34" charset="0"/>
                  <a:ea typeface="宋体" panose="02010600030101010101" pitchFamily="2" charset="-122"/>
                </a:rPr>
                <a:t> Single CPU</a:t>
              </a:r>
            </a:p>
            <a:p>
              <a:pPr fontAlgn="base">
                <a:spcBef>
                  <a:spcPct val="0"/>
                </a:spcBef>
                <a:spcAft>
                  <a:spcPct val="0"/>
                </a:spcAft>
              </a:pPr>
              <a:r>
                <a:rPr lang="en-US" altLang="zh-CN">
                  <a:solidFill>
                    <a:srgbClr val="8CF4EA"/>
                  </a:solidFill>
                  <a:latin typeface="Arial" pitchFamily="34" charset="0"/>
                  <a:ea typeface="宋体" panose="02010600030101010101" pitchFamily="2" charset="-122"/>
                </a:rPr>
                <a:t>Time : </a:t>
              </a:r>
              <a:r>
                <a:rPr lang="en-US" altLang="zh-CN">
                  <a:solidFill>
                    <a:srgbClr val="000000"/>
                  </a:solidFill>
                  <a:latin typeface="Arial" pitchFamily="34" charset="0"/>
                  <a:ea typeface="宋体" panose="02010600030101010101" pitchFamily="2" charset="-122"/>
                </a:rPr>
                <a:t>add (t</a:t>
              </a:r>
              <a:r>
                <a:rPr lang="en-US" altLang="zh-CN" baseline="-25000">
                  <a:solidFill>
                    <a:srgbClr val="000000"/>
                  </a:solidFill>
                  <a:latin typeface="Arial" pitchFamily="34" charset="0"/>
                  <a:ea typeface="宋体" panose="02010600030101010101" pitchFamily="2" charset="-122"/>
                </a:rPr>
                <a:t>1</a:t>
              </a:r>
              <a:r>
                <a:rPr lang="en-US" altLang="zh-CN">
                  <a:solidFill>
                    <a:srgbClr val="000000"/>
                  </a:solidFill>
                  <a:latin typeface="Arial" pitchFamily="34" charset="0"/>
                  <a:ea typeface="宋体" panose="02010600030101010101" pitchFamily="2" charset="-122"/>
                </a:rPr>
                <a:t>, t</a:t>
              </a:r>
              <a:r>
                <a:rPr lang="en-US" altLang="zh-CN" baseline="-25000">
                  <a:solidFill>
                    <a:srgbClr val="000000"/>
                  </a:solidFill>
                  <a:latin typeface="Arial" pitchFamily="34" charset="0"/>
                  <a:ea typeface="宋体" panose="02010600030101010101" pitchFamily="2" charset="-122"/>
                </a:rPr>
                <a:t>2</a:t>
              </a:r>
              <a:r>
                <a:rPr lang="en-US" altLang="zh-CN">
                  <a:solidFill>
                    <a:srgbClr val="000000"/>
                  </a:solidFill>
                  <a:latin typeface="Arial" pitchFamily="34" charset="0"/>
                  <a:ea typeface="宋体" panose="02010600030101010101" pitchFamily="2" charset="-122"/>
                </a:rPr>
                <a:t>)</a:t>
              </a:r>
            </a:p>
          </p:txBody>
        </p:sp>
      </p:grpSp>
      <p:sp>
        <p:nvSpPr>
          <p:cNvPr id="36875" name="Rectangle 11"/>
          <p:cNvSpPr>
            <a:spLocks noChangeArrowheads="1"/>
          </p:cNvSpPr>
          <p:nvPr/>
        </p:nvSpPr>
        <p:spPr bwMode="auto">
          <a:xfrm>
            <a:off x="5526089" y="4767263"/>
            <a:ext cx="3414397"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fontAlgn="base">
              <a:spcBef>
                <a:spcPct val="0"/>
              </a:spcBef>
              <a:spcAft>
                <a:spcPct val="0"/>
              </a:spcAft>
            </a:pPr>
            <a:r>
              <a:rPr lang="en-US" altLang="zh-CN">
                <a:solidFill>
                  <a:srgbClr val="8CF4EA"/>
                </a:solidFill>
                <a:latin typeface="Arial" pitchFamily="34" charset="0"/>
                <a:ea typeface="宋体" panose="02010600030101010101" pitchFamily="2" charset="-122"/>
              </a:rPr>
              <a:t>function1( ) || function2 ( )</a:t>
            </a:r>
            <a:endParaRPr lang="en-US" altLang="zh-CN">
              <a:solidFill>
                <a:srgbClr val="000000"/>
              </a:solidFill>
              <a:latin typeface="Arial" pitchFamily="34" charset="0"/>
              <a:ea typeface="宋体" panose="02010600030101010101" pitchFamily="2" charset="-122"/>
            </a:endParaRPr>
          </a:p>
          <a:p>
            <a:pPr fontAlgn="base">
              <a:spcBef>
                <a:spcPct val="0"/>
              </a:spcBef>
              <a:spcAft>
                <a:spcPct val="0"/>
              </a:spcAft>
              <a:buClr>
                <a:srgbClr val="009999"/>
              </a:buClr>
              <a:buSzPct val="50000"/>
              <a:buFont typeface="Monotype Sorts" pitchFamily="2" charset="2"/>
              <a:buChar char="l"/>
            </a:pPr>
            <a:r>
              <a:rPr lang="en-US" altLang="zh-CN">
                <a:solidFill>
                  <a:srgbClr val="000000"/>
                </a:solidFill>
                <a:latin typeface="Arial" pitchFamily="34" charset="0"/>
                <a:ea typeface="宋体" panose="02010600030101010101" pitchFamily="2" charset="-122"/>
              </a:rPr>
              <a:t> massively parallel system</a:t>
            </a:r>
          </a:p>
          <a:p>
            <a:pPr fontAlgn="base">
              <a:spcBef>
                <a:spcPct val="0"/>
              </a:spcBef>
              <a:spcAft>
                <a:spcPct val="0"/>
              </a:spcAft>
            </a:pPr>
            <a:r>
              <a:rPr lang="en-US" altLang="zh-CN">
                <a:solidFill>
                  <a:srgbClr val="000000"/>
                </a:solidFill>
                <a:latin typeface="Arial" pitchFamily="34" charset="0"/>
                <a:ea typeface="宋体" panose="02010600030101010101" pitchFamily="2" charset="-122"/>
              </a:rPr>
              <a:t>  containing </a:t>
            </a:r>
            <a:r>
              <a:rPr lang="en-US" altLang="zh-CN">
                <a:solidFill>
                  <a:srgbClr val="8CF4EA"/>
                </a:solidFill>
                <a:latin typeface="Arial" pitchFamily="34" charset="0"/>
                <a:ea typeface="宋体" panose="02010600030101010101" pitchFamily="2" charset="-122"/>
              </a:rPr>
              <a:t>thousands of CPUs</a:t>
            </a:r>
            <a:endParaRPr lang="en-US" altLang="zh-CN">
              <a:solidFill>
                <a:srgbClr val="000000"/>
              </a:solidFill>
              <a:latin typeface="Arial" pitchFamily="34" charset="0"/>
              <a:ea typeface="宋体" panose="02010600030101010101" pitchFamily="2" charset="-122"/>
            </a:endParaRPr>
          </a:p>
          <a:p>
            <a:pPr fontAlgn="base">
              <a:spcBef>
                <a:spcPct val="0"/>
              </a:spcBef>
              <a:spcAft>
                <a:spcPct val="0"/>
              </a:spcAft>
            </a:pPr>
            <a:r>
              <a:rPr lang="en-US" altLang="zh-CN">
                <a:solidFill>
                  <a:srgbClr val="8CF4EA"/>
                </a:solidFill>
                <a:latin typeface="Arial" pitchFamily="34" charset="0"/>
                <a:ea typeface="宋体" panose="02010600030101010101" pitchFamily="2" charset="-122"/>
              </a:rPr>
              <a:t>Time : </a:t>
            </a:r>
            <a:r>
              <a:rPr lang="en-US" altLang="zh-CN">
                <a:solidFill>
                  <a:srgbClr val="000000"/>
                </a:solidFill>
                <a:latin typeface="Arial" pitchFamily="34" charset="0"/>
                <a:ea typeface="宋体" panose="02010600030101010101" pitchFamily="2" charset="-122"/>
              </a:rPr>
              <a:t>max (t</a:t>
            </a:r>
            <a:r>
              <a:rPr lang="en-US" altLang="zh-CN" baseline="-25000">
                <a:solidFill>
                  <a:srgbClr val="000000"/>
                </a:solidFill>
                <a:latin typeface="Arial" pitchFamily="34" charset="0"/>
                <a:ea typeface="宋体" panose="02010600030101010101" pitchFamily="2" charset="-122"/>
              </a:rPr>
              <a:t>1</a:t>
            </a:r>
            <a:r>
              <a:rPr lang="en-US" altLang="zh-CN">
                <a:solidFill>
                  <a:srgbClr val="000000"/>
                </a:solidFill>
                <a:latin typeface="Arial" pitchFamily="34" charset="0"/>
                <a:ea typeface="宋体" panose="02010600030101010101" pitchFamily="2" charset="-122"/>
              </a:rPr>
              <a:t>, t</a:t>
            </a:r>
            <a:r>
              <a:rPr lang="en-US" altLang="zh-CN" baseline="-25000">
                <a:solidFill>
                  <a:srgbClr val="000000"/>
                </a:solidFill>
                <a:latin typeface="Arial" pitchFamily="34" charset="0"/>
                <a:ea typeface="宋体" panose="02010600030101010101" pitchFamily="2" charset="-122"/>
              </a:rPr>
              <a:t>2</a:t>
            </a:r>
            <a:r>
              <a:rPr lang="en-US" altLang="zh-CN">
                <a:solidFill>
                  <a:srgbClr val="000000"/>
                </a:solidFill>
                <a:latin typeface="Arial" pitchFamily="34" charset="0"/>
                <a:ea typeface="宋体" panose="02010600030101010101" pitchFamily="2" charset="-122"/>
              </a:rPr>
              <a:t>)</a:t>
            </a:r>
          </a:p>
        </p:txBody>
      </p:sp>
      <p:sp>
        <p:nvSpPr>
          <p:cNvPr id="36876" name="Rectangle 12"/>
          <p:cNvSpPr>
            <a:spLocks noChangeArrowheads="1"/>
          </p:cNvSpPr>
          <p:nvPr/>
        </p:nvSpPr>
        <p:spPr bwMode="auto">
          <a:xfrm>
            <a:off x="3874519" y="1527102"/>
            <a:ext cx="47128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fontAlgn="base">
              <a:spcBef>
                <a:spcPct val="0"/>
              </a:spcBef>
              <a:spcAft>
                <a:spcPct val="0"/>
              </a:spcAft>
            </a:pPr>
            <a:r>
              <a:rPr lang="en-US" altLang="zh-CN" sz="3200" b="1" dirty="0">
                <a:solidFill>
                  <a:srgbClr val="009999"/>
                </a:solidFill>
                <a:latin typeface="Arial" pitchFamily="34" charset="0"/>
                <a:ea typeface="宋体" panose="02010600030101010101" pitchFamily="2" charset="-122"/>
              </a:rPr>
              <a:t>t</a:t>
            </a:r>
            <a:r>
              <a:rPr lang="en-US" altLang="zh-CN" sz="3200" b="1" baseline="-25000" dirty="0">
                <a:solidFill>
                  <a:srgbClr val="009999"/>
                </a:solidFill>
                <a:latin typeface="Arial" pitchFamily="34" charset="0"/>
                <a:ea typeface="宋体" panose="02010600030101010101" pitchFamily="2" charset="-122"/>
              </a:rPr>
              <a:t>1</a:t>
            </a:r>
          </a:p>
        </p:txBody>
      </p:sp>
      <p:sp>
        <p:nvSpPr>
          <p:cNvPr id="36877" name="Rectangle 13"/>
          <p:cNvSpPr>
            <a:spLocks noChangeArrowheads="1"/>
          </p:cNvSpPr>
          <p:nvPr/>
        </p:nvSpPr>
        <p:spPr bwMode="auto">
          <a:xfrm>
            <a:off x="3874519" y="3107532"/>
            <a:ext cx="47128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fontAlgn="base">
              <a:spcBef>
                <a:spcPct val="0"/>
              </a:spcBef>
              <a:spcAft>
                <a:spcPct val="0"/>
              </a:spcAft>
            </a:pPr>
            <a:r>
              <a:rPr lang="en-US" altLang="zh-CN" sz="3200" b="1" dirty="0">
                <a:solidFill>
                  <a:srgbClr val="009999"/>
                </a:solidFill>
                <a:latin typeface="Arial" pitchFamily="34" charset="0"/>
                <a:ea typeface="宋体" panose="02010600030101010101" pitchFamily="2" charset="-122"/>
              </a:rPr>
              <a:t>t</a:t>
            </a:r>
            <a:r>
              <a:rPr lang="en-US" altLang="zh-CN" sz="3200" b="1" baseline="-25000" dirty="0">
                <a:solidFill>
                  <a:srgbClr val="009999"/>
                </a:solidFill>
                <a:latin typeface="Arial" pitchFamily="34" charset="0"/>
                <a:ea typeface="宋体" panose="02010600030101010101" pitchFamily="2" charset="-122"/>
              </a:rPr>
              <a:t>2</a:t>
            </a:r>
          </a:p>
        </p:txBody>
      </p:sp>
    </p:spTree>
    <p:extLst>
      <p:ext uri="{BB962C8B-B14F-4D97-AF65-F5344CB8AC3E}">
        <p14:creationId xmlns:p14="http://schemas.microsoft.com/office/powerpoint/2010/main" val="121332068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Parallelism vs. Concurrency</a:t>
            </a:r>
            <a:endParaRPr lang="zh-CN" altLang="en-US" dirty="0"/>
          </a:p>
        </p:txBody>
      </p:sp>
      <p:sp>
        <p:nvSpPr>
          <p:cNvPr id="21" name="Content Placeholder 2"/>
          <p:cNvSpPr>
            <a:spLocks noGrp="1"/>
          </p:cNvSpPr>
          <p:nvPr>
            <p:ph idx="1"/>
          </p:nvPr>
        </p:nvSpPr>
        <p:spPr bwMode="auto">
          <a:xfrm>
            <a:off x="2133600" y="1295400"/>
            <a:ext cx="7772400" cy="762000"/>
          </a:xfrm>
          <a:prstGeom prst="rect">
            <a:avLst/>
          </a:prstGeom>
          <a:noFill/>
          <a:ln w="9525">
            <a:noFill/>
            <a:miter lim="800000"/>
            <a:headEnd/>
            <a:tailEnd/>
          </a:ln>
          <a:effectLst/>
        </p:spPr>
        <p:txBody>
          <a:bodyPr/>
          <a:lstStyle/>
          <a:p>
            <a:pPr marL="0" indent="0" fontAlgn="auto">
              <a:spcBef>
                <a:spcPts val="0"/>
              </a:spcBef>
              <a:spcAft>
                <a:spcPts val="0"/>
              </a:spcAft>
              <a:buNone/>
              <a:defRPr/>
            </a:pPr>
            <a:r>
              <a:rPr lang="en-US" sz="1800" dirty="0">
                <a:solidFill>
                  <a:sysClr val="windowText" lastClr="000000"/>
                </a:solidFill>
              </a:rPr>
              <a:t>Note: Terms not yet standard but the perspective is essential</a:t>
            </a:r>
          </a:p>
          <a:p>
            <a:pPr marL="0" lvl="1" indent="0" fontAlgn="auto">
              <a:spcBef>
                <a:spcPts val="0"/>
              </a:spcBef>
              <a:spcAft>
                <a:spcPts val="0"/>
              </a:spcAft>
              <a:buNone/>
              <a:defRPr/>
            </a:pPr>
            <a:r>
              <a:rPr lang="en-US" sz="1800" dirty="0">
                <a:solidFill>
                  <a:sysClr val="windowText" lastClr="000000"/>
                </a:solidFill>
              </a:rPr>
              <a:t>Many programmers confuse these concepts</a:t>
            </a:r>
          </a:p>
        </p:txBody>
      </p:sp>
      <p:sp>
        <p:nvSpPr>
          <p:cNvPr id="22" name="Content Placeholder 2"/>
          <p:cNvSpPr txBox="1">
            <a:spLocks/>
          </p:cNvSpPr>
          <p:nvPr/>
        </p:nvSpPr>
        <p:spPr bwMode="auto">
          <a:xfrm>
            <a:off x="2819400" y="4648200"/>
            <a:ext cx="7772400" cy="205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defRPr/>
            </a:pPr>
            <a:r>
              <a:rPr lang="en-US" kern="0" dirty="0">
                <a:solidFill>
                  <a:srgbClr val="000000"/>
                </a:solidFill>
                <a:latin typeface="Arial"/>
              </a:rPr>
              <a:t>There is some connection:</a:t>
            </a:r>
          </a:p>
          <a:p>
            <a:pPr lvl="1">
              <a:defRPr/>
            </a:pPr>
            <a:r>
              <a:rPr lang="en-US" kern="0" dirty="0">
                <a:solidFill>
                  <a:srgbClr val="000000"/>
                </a:solidFill>
                <a:latin typeface="Arial"/>
              </a:rPr>
              <a:t>Common to use threads for both</a:t>
            </a:r>
          </a:p>
          <a:p>
            <a:pPr lvl="1">
              <a:defRPr/>
            </a:pPr>
            <a:r>
              <a:rPr lang="en-US" kern="0" dirty="0">
                <a:solidFill>
                  <a:srgbClr val="000000"/>
                </a:solidFill>
                <a:latin typeface="Arial"/>
              </a:rPr>
              <a:t>If parallel computations need access to shared resources, then the concurrency needs to be managed</a:t>
            </a:r>
            <a:endParaRPr lang="en-US" sz="900" kern="0" dirty="0">
              <a:solidFill>
                <a:srgbClr val="000000"/>
              </a:solidFill>
              <a:latin typeface="Arial"/>
            </a:endParaRPr>
          </a:p>
          <a:p>
            <a:pPr>
              <a:buFontTx/>
              <a:buNone/>
              <a:defRPr/>
            </a:pPr>
            <a:r>
              <a:rPr lang="en-US" kern="0" dirty="0">
                <a:solidFill>
                  <a:srgbClr val="000000"/>
                </a:solidFill>
                <a:latin typeface="Arial"/>
              </a:rPr>
              <a:t>First  some lectures on parallelism, then some lectures on concurrency</a:t>
            </a:r>
          </a:p>
        </p:txBody>
      </p:sp>
      <p:sp>
        <p:nvSpPr>
          <p:cNvPr id="23" name="Content Placeholder 2"/>
          <p:cNvSpPr txBox="1">
            <a:spLocks/>
          </p:cNvSpPr>
          <p:nvPr/>
        </p:nvSpPr>
        <p:spPr bwMode="auto">
          <a:xfrm>
            <a:off x="2133600" y="2236650"/>
            <a:ext cx="2971800" cy="963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kern="0" dirty="0">
                <a:solidFill>
                  <a:srgbClr val="3333CC"/>
                </a:solidFill>
                <a:latin typeface="Arial"/>
              </a:rPr>
              <a:t>Parallelism:</a:t>
            </a:r>
            <a:r>
              <a:rPr lang="en-US" kern="0" dirty="0">
                <a:solidFill>
                  <a:srgbClr val="000000"/>
                </a:solidFill>
                <a:latin typeface="Arial"/>
              </a:rPr>
              <a:t> </a:t>
            </a:r>
          </a:p>
          <a:p>
            <a:pPr marL="0" indent="0">
              <a:buNone/>
              <a:defRPr/>
            </a:pPr>
            <a:r>
              <a:rPr lang="en-US" kern="0" dirty="0">
                <a:solidFill>
                  <a:srgbClr val="000000"/>
                </a:solidFill>
                <a:latin typeface="Arial"/>
              </a:rPr>
              <a:t>   Use extra resources to </a:t>
            </a:r>
          </a:p>
          <a:p>
            <a:pPr marL="0" indent="0">
              <a:buNone/>
              <a:defRPr/>
            </a:pPr>
            <a:r>
              <a:rPr lang="en-US" kern="0" dirty="0">
                <a:solidFill>
                  <a:srgbClr val="000000"/>
                </a:solidFill>
                <a:latin typeface="Arial"/>
              </a:rPr>
              <a:t>   solve a problem faster</a:t>
            </a:r>
          </a:p>
        </p:txBody>
      </p:sp>
      <p:cxnSp>
        <p:nvCxnSpPr>
          <p:cNvPr id="24" name="Straight Arrow Connector 8"/>
          <p:cNvCxnSpPr/>
          <p:nvPr/>
        </p:nvCxnSpPr>
        <p:spPr bwMode="auto">
          <a:xfrm flipH="1">
            <a:off x="3276600" y="3808791"/>
            <a:ext cx="533400" cy="609600"/>
          </a:xfrm>
          <a:prstGeom prst="straightConnector1">
            <a:avLst/>
          </a:prstGeom>
          <a:solidFill>
            <a:srgbClr val="00CC99"/>
          </a:solidFill>
          <a:ln w="34925" cap="flat" cmpd="sng" algn="ctr">
            <a:solidFill>
              <a:srgbClr val="000000"/>
            </a:solidFill>
            <a:prstDash val="solid"/>
            <a:round/>
            <a:headEnd type="none" w="med" len="med"/>
            <a:tailEnd type="arrow"/>
          </a:ln>
          <a:effectLst/>
        </p:spPr>
      </p:cxnSp>
      <p:cxnSp>
        <p:nvCxnSpPr>
          <p:cNvPr id="25" name="Straight Arrow Connector 9"/>
          <p:cNvCxnSpPr/>
          <p:nvPr/>
        </p:nvCxnSpPr>
        <p:spPr bwMode="auto">
          <a:xfrm flipH="1">
            <a:off x="3543300" y="3808791"/>
            <a:ext cx="266700" cy="609600"/>
          </a:xfrm>
          <a:prstGeom prst="straightConnector1">
            <a:avLst/>
          </a:prstGeom>
          <a:solidFill>
            <a:srgbClr val="00CC99"/>
          </a:solidFill>
          <a:ln w="34925" cap="flat" cmpd="sng" algn="ctr">
            <a:solidFill>
              <a:srgbClr val="000000"/>
            </a:solidFill>
            <a:prstDash val="solid"/>
            <a:round/>
            <a:headEnd type="none" w="med" len="med"/>
            <a:tailEnd type="arrow"/>
          </a:ln>
          <a:effectLst/>
        </p:spPr>
      </p:cxnSp>
      <p:cxnSp>
        <p:nvCxnSpPr>
          <p:cNvPr id="26" name="Straight Arrow Connector 10"/>
          <p:cNvCxnSpPr/>
          <p:nvPr/>
        </p:nvCxnSpPr>
        <p:spPr bwMode="auto">
          <a:xfrm>
            <a:off x="3810000" y="3808791"/>
            <a:ext cx="76200" cy="609600"/>
          </a:xfrm>
          <a:prstGeom prst="straightConnector1">
            <a:avLst/>
          </a:prstGeom>
          <a:solidFill>
            <a:srgbClr val="00CC99"/>
          </a:solidFill>
          <a:ln w="34925" cap="flat" cmpd="sng" algn="ctr">
            <a:solidFill>
              <a:srgbClr val="000000"/>
            </a:solidFill>
            <a:prstDash val="solid"/>
            <a:round/>
            <a:headEnd type="none" w="med" len="med"/>
            <a:tailEnd type="arrow"/>
          </a:ln>
          <a:effectLst/>
        </p:spPr>
      </p:cxnSp>
      <p:cxnSp>
        <p:nvCxnSpPr>
          <p:cNvPr id="27" name="Straight Arrow Connector 11"/>
          <p:cNvCxnSpPr/>
          <p:nvPr/>
        </p:nvCxnSpPr>
        <p:spPr bwMode="auto">
          <a:xfrm>
            <a:off x="3810000" y="3808791"/>
            <a:ext cx="457200" cy="609600"/>
          </a:xfrm>
          <a:prstGeom prst="straightConnector1">
            <a:avLst/>
          </a:prstGeom>
          <a:solidFill>
            <a:srgbClr val="00CC99"/>
          </a:solidFill>
          <a:ln w="34925" cap="flat" cmpd="sng" algn="ctr">
            <a:solidFill>
              <a:srgbClr val="000000"/>
            </a:solidFill>
            <a:prstDash val="solid"/>
            <a:round/>
            <a:headEnd type="none" w="med" len="med"/>
            <a:tailEnd type="arrow"/>
          </a:ln>
          <a:effectLst/>
        </p:spPr>
      </p:cxnSp>
      <p:sp>
        <p:nvSpPr>
          <p:cNvPr id="28" name="TextBox 27"/>
          <p:cNvSpPr txBox="1"/>
          <p:nvPr/>
        </p:nvSpPr>
        <p:spPr>
          <a:xfrm>
            <a:off x="3185826" y="4324290"/>
            <a:ext cx="1309974" cy="400110"/>
          </a:xfrm>
          <a:prstGeom prst="rect">
            <a:avLst/>
          </a:prstGeom>
          <a:noFill/>
        </p:spPr>
        <p:txBody>
          <a:bodyPr wrap="none" rtlCol="0">
            <a:spAutoFit/>
          </a:bodyPr>
          <a:lstStyle/>
          <a:p>
            <a:pPr>
              <a:defRPr/>
            </a:pPr>
            <a:r>
              <a:rPr lang="en-US" sz="2000" i="1" kern="0" dirty="0">
                <a:solidFill>
                  <a:sysClr val="windowText" lastClr="000000"/>
                </a:solidFill>
                <a:latin typeface="Arial"/>
              </a:rPr>
              <a:t>resources</a:t>
            </a:r>
          </a:p>
        </p:txBody>
      </p:sp>
      <p:sp>
        <p:nvSpPr>
          <p:cNvPr id="29" name="Content Placeholder 2"/>
          <p:cNvSpPr txBox="1">
            <a:spLocks/>
          </p:cNvSpPr>
          <p:nvPr/>
        </p:nvSpPr>
        <p:spPr bwMode="auto">
          <a:xfrm>
            <a:off x="6019800" y="2209801"/>
            <a:ext cx="4114800" cy="10493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kern="0" dirty="0">
                <a:solidFill>
                  <a:srgbClr val="3333CC"/>
                </a:solidFill>
                <a:latin typeface="Arial"/>
              </a:rPr>
              <a:t>Concurrency:</a:t>
            </a:r>
          </a:p>
          <a:p>
            <a:pPr marL="0" indent="0">
              <a:buNone/>
              <a:defRPr/>
            </a:pPr>
            <a:r>
              <a:rPr lang="en-US" kern="0" dirty="0">
                <a:solidFill>
                  <a:srgbClr val="000000"/>
                </a:solidFill>
                <a:latin typeface="Arial"/>
              </a:rPr>
              <a:t>  Correctly and efficiently manage </a:t>
            </a:r>
          </a:p>
          <a:p>
            <a:pPr marL="0" indent="0">
              <a:buNone/>
              <a:defRPr/>
            </a:pPr>
            <a:r>
              <a:rPr lang="en-US" kern="0" dirty="0">
                <a:solidFill>
                  <a:srgbClr val="000000"/>
                </a:solidFill>
                <a:latin typeface="Arial"/>
              </a:rPr>
              <a:t>  access to shared resources</a:t>
            </a:r>
          </a:p>
        </p:txBody>
      </p:sp>
      <p:sp>
        <p:nvSpPr>
          <p:cNvPr id="30" name="TextBox 29"/>
          <p:cNvSpPr txBox="1"/>
          <p:nvPr/>
        </p:nvSpPr>
        <p:spPr>
          <a:xfrm>
            <a:off x="7047867" y="3352800"/>
            <a:ext cx="1167307" cy="400110"/>
          </a:xfrm>
          <a:prstGeom prst="rect">
            <a:avLst/>
          </a:prstGeom>
          <a:noFill/>
        </p:spPr>
        <p:txBody>
          <a:bodyPr wrap="none" rtlCol="0">
            <a:spAutoFit/>
          </a:bodyPr>
          <a:lstStyle/>
          <a:p>
            <a:pPr>
              <a:defRPr/>
            </a:pPr>
            <a:r>
              <a:rPr lang="en-US" sz="2000" i="1" kern="0" dirty="0">
                <a:solidFill>
                  <a:sysClr val="windowText" lastClr="000000"/>
                </a:solidFill>
                <a:latin typeface="Arial"/>
              </a:rPr>
              <a:t>requests</a:t>
            </a:r>
          </a:p>
        </p:txBody>
      </p:sp>
      <p:cxnSp>
        <p:nvCxnSpPr>
          <p:cNvPr id="31" name="Straight Arrow Connector 15"/>
          <p:cNvCxnSpPr/>
          <p:nvPr/>
        </p:nvCxnSpPr>
        <p:spPr bwMode="auto">
          <a:xfrm rot="10800000" flipH="1">
            <a:off x="7664120" y="3657600"/>
            <a:ext cx="533400" cy="609600"/>
          </a:xfrm>
          <a:prstGeom prst="straightConnector1">
            <a:avLst/>
          </a:prstGeom>
          <a:solidFill>
            <a:srgbClr val="00CC99"/>
          </a:solidFill>
          <a:ln w="34925" cap="flat" cmpd="sng" algn="ctr">
            <a:solidFill>
              <a:srgbClr val="000000"/>
            </a:solidFill>
            <a:prstDash val="solid"/>
            <a:round/>
            <a:headEnd type="stealth" w="med" len="med"/>
            <a:tailEnd type="none"/>
          </a:ln>
          <a:effectLst/>
        </p:spPr>
      </p:cxnSp>
      <p:cxnSp>
        <p:nvCxnSpPr>
          <p:cNvPr id="32" name="Straight Arrow Connector 16"/>
          <p:cNvCxnSpPr/>
          <p:nvPr/>
        </p:nvCxnSpPr>
        <p:spPr bwMode="auto">
          <a:xfrm rot="10800000" flipH="1">
            <a:off x="7626020" y="3657600"/>
            <a:ext cx="266700" cy="609600"/>
          </a:xfrm>
          <a:prstGeom prst="straightConnector1">
            <a:avLst/>
          </a:prstGeom>
          <a:solidFill>
            <a:srgbClr val="00CC99"/>
          </a:solidFill>
          <a:ln w="34925" cap="flat" cmpd="sng" algn="ctr">
            <a:solidFill>
              <a:srgbClr val="000000"/>
            </a:solidFill>
            <a:prstDash val="solid"/>
            <a:round/>
            <a:headEnd type="stealth" w="med" len="med"/>
            <a:tailEnd type="none"/>
          </a:ln>
          <a:effectLst/>
        </p:spPr>
      </p:cxnSp>
      <p:cxnSp>
        <p:nvCxnSpPr>
          <p:cNvPr id="33" name="Straight Arrow Connector 17"/>
          <p:cNvCxnSpPr/>
          <p:nvPr/>
        </p:nvCxnSpPr>
        <p:spPr bwMode="auto">
          <a:xfrm rot="10800000">
            <a:off x="7492668" y="3657600"/>
            <a:ext cx="76200" cy="609600"/>
          </a:xfrm>
          <a:prstGeom prst="straightConnector1">
            <a:avLst/>
          </a:prstGeom>
          <a:solidFill>
            <a:srgbClr val="00CC99"/>
          </a:solidFill>
          <a:ln w="34925" cap="flat" cmpd="sng" algn="ctr">
            <a:solidFill>
              <a:srgbClr val="000000"/>
            </a:solidFill>
            <a:prstDash val="solid"/>
            <a:round/>
            <a:headEnd type="stealth" w="med" len="med"/>
            <a:tailEnd type="none"/>
          </a:ln>
          <a:effectLst/>
        </p:spPr>
      </p:cxnSp>
      <p:cxnSp>
        <p:nvCxnSpPr>
          <p:cNvPr id="34" name="Straight Arrow Connector 18"/>
          <p:cNvCxnSpPr/>
          <p:nvPr/>
        </p:nvCxnSpPr>
        <p:spPr bwMode="auto">
          <a:xfrm rot="10800000">
            <a:off x="7054521" y="3657600"/>
            <a:ext cx="457200" cy="609600"/>
          </a:xfrm>
          <a:prstGeom prst="straightConnector1">
            <a:avLst/>
          </a:prstGeom>
          <a:solidFill>
            <a:srgbClr val="00CC99"/>
          </a:solidFill>
          <a:ln w="34925" cap="flat" cmpd="sng" algn="ctr">
            <a:solidFill>
              <a:srgbClr val="000000"/>
            </a:solidFill>
            <a:prstDash val="solid"/>
            <a:round/>
            <a:headEnd type="stealth" w="med" len="med"/>
            <a:tailEnd type="none"/>
          </a:ln>
          <a:effectLst/>
        </p:spPr>
      </p:cxnSp>
      <p:sp>
        <p:nvSpPr>
          <p:cNvPr id="35" name="TextBox 34"/>
          <p:cNvSpPr txBox="1"/>
          <p:nvPr/>
        </p:nvSpPr>
        <p:spPr>
          <a:xfrm>
            <a:off x="3484860" y="3411585"/>
            <a:ext cx="726481" cy="400110"/>
          </a:xfrm>
          <a:prstGeom prst="rect">
            <a:avLst/>
          </a:prstGeom>
          <a:noFill/>
        </p:spPr>
        <p:txBody>
          <a:bodyPr wrap="none" rtlCol="0">
            <a:spAutoFit/>
          </a:bodyPr>
          <a:lstStyle/>
          <a:p>
            <a:pPr>
              <a:defRPr/>
            </a:pPr>
            <a:r>
              <a:rPr lang="en-US" sz="2000" i="1" kern="0" dirty="0">
                <a:solidFill>
                  <a:sysClr val="windowText" lastClr="000000"/>
                </a:solidFill>
                <a:latin typeface="Arial"/>
              </a:rPr>
              <a:t>work</a:t>
            </a:r>
          </a:p>
        </p:txBody>
      </p:sp>
      <p:sp>
        <p:nvSpPr>
          <p:cNvPr id="36" name="TextBox 35"/>
          <p:cNvSpPr txBox="1"/>
          <p:nvPr/>
        </p:nvSpPr>
        <p:spPr>
          <a:xfrm>
            <a:off x="7047866" y="4248091"/>
            <a:ext cx="1181734" cy="400110"/>
          </a:xfrm>
          <a:prstGeom prst="rect">
            <a:avLst/>
          </a:prstGeom>
          <a:noFill/>
        </p:spPr>
        <p:txBody>
          <a:bodyPr wrap="none" rtlCol="0">
            <a:spAutoFit/>
          </a:bodyPr>
          <a:lstStyle/>
          <a:p>
            <a:pPr>
              <a:defRPr/>
            </a:pPr>
            <a:r>
              <a:rPr lang="en-US" sz="2000" i="1" kern="0" dirty="0">
                <a:solidFill>
                  <a:sysClr val="windowText" lastClr="000000"/>
                </a:solidFill>
                <a:latin typeface="Arial"/>
              </a:rPr>
              <a:t>resource</a:t>
            </a:r>
          </a:p>
        </p:txBody>
      </p:sp>
    </p:spTree>
    <p:extLst>
      <p:ext uri="{BB962C8B-B14F-4D97-AF65-F5344CB8AC3E}">
        <p14:creationId xmlns:p14="http://schemas.microsoft.com/office/powerpoint/2010/main" val="534559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analogy</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altLang="zh-CN" dirty="0"/>
              <a:t>CS1 idea: A program is like a recipe for a cook</a:t>
            </a:r>
          </a:p>
          <a:p>
            <a:pPr lvl="1"/>
            <a:r>
              <a:rPr lang="en-US" altLang="zh-CN" dirty="0"/>
              <a:t>One cook who does one thing at a time! (</a:t>
            </a:r>
            <a:r>
              <a:rPr lang="en-US" altLang="zh-CN" i="1" dirty="0"/>
              <a:t>Sequential</a:t>
            </a:r>
            <a:r>
              <a:rPr lang="en-US" altLang="zh-CN" dirty="0"/>
              <a:t>)</a:t>
            </a:r>
          </a:p>
          <a:p>
            <a:pPr lvl="1"/>
            <a:endParaRPr lang="en-US" altLang="zh-CN" dirty="0"/>
          </a:p>
          <a:p>
            <a:pPr>
              <a:buNone/>
            </a:pPr>
            <a:r>
              <a:rPr lang="en-US" altLang="zh-CN" dirty="0"/>
              <a:t>Parallelism:</a:t>
            </a:r>
          </a:p>
          <a:p>
            <a:pPr lvl="1"/>
            <a:r>
              <a:rPr lang="en-US" altLang="zh-CN" dirty="0"/>
              <a:t>Have lots of potatoes to slice? </a:t>
            </a:r>
          </a:p>
          <a:p>
            <a:pPr lvl="1"/>
            <a:r>
              <a:rPr lang="en-US" altLang="zh-CN" dirty="0"/>
              <a:t>Hire helpers, hand out potatoes and knives</a:t>
            </a:r>
          </a:p>
          <a:p>
            <a:pPr lvl="1"/>
            <a:r>
              <a:rPr lang="en-US" altLang="zh-CN" dirty="0"/>
              <a:t>But too many chefs and you spend all your time coordinating</a:t>
            </a:r>
          </a:p>
          <a:p>
            <a:pPr lvl="1"/>
            <a:endParaRPr lang="en-US" altLang="zh-CN" dirty="0"/>
          </a:p>
          <a:p>
            <a:pPr>
              <a:buNone/>
            </a:pPr>
            <a:r>
              <a:rPr lang="en-US" altLang="zh-CN" dirty="0"/>
              <a:t>Concurrency:</a:t>
            </a:r>
          </a:p>
          <a:p>
            <a:pPr lvl="1"/>
            <a:r>
              <a:rPr lang="en-US" altLang="zh-CN" dirty="0"/>
              <a:t>Lots of cooks making different things, but only 4 stove burners</a:t>
            </a:r>
          </a:p>
          <a:p>
            <a:pPr lvl="1"/>
            <a:r>
              <a:rPr lang="en-US" altLang="zh-CN" dirty="0"/>
              <a:t>Want to allow access to all 4 burners, but not cause spills or incorrect burner </a:t>
            </a:r>
            <a:r>
              <a:rPr lang="en-US" altLang="zh-CN" dirty="0" smtClean="0"/>
              <a:t>settings</a:t>
            </a:r>
          </a:p>
          <a:p>
            <a:pPr marL="0" indent="0">
              <a:buNone/>
            </a:pPr>
            <a:endParaRPr lang="zh-CN" altLang="en-US" dirty="0"/>
          </a:p>
        </p:txBody>
      </p:sp>
    </p:spTree>
    <p:extLst>
      <p:ext uri="{BB962C8B-B14F-4D97-AF65-F5344CB8AC3E}">
        <p14:creationId xmlns:p14="http://schemas.microsoft.com/office/powerpoint/2010/main" val="1559312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Parallelism Example</a:t>
            </a:r>
            <a:endParaRPr lang="zh-CN" altLang="en-US" dirty="0"/>
          </a:p>
        </p:txBody>
      </p:sp>
      <p:sp>
        <p:nvSpPr>
          <p:cNvPr id="3" name="内容占位符 2"/>
          <p:cNvSpPr>
            <a:spLocks noGrp="1"/>
          </p:cNvSpPr>
          <p:nvPr>
            <p:ph idx="1"/>
          </p:nvPr>
        </p:nvSpPr>
        <p:spPr/>
        <p:txBody>
          <a:bodyPr/>
          <a:lstStyle/>
          <a:p>
            <a:pPr lvl="0">
              <a:buNone/>
            </a:pPr>
            <a:r>
              <a:rPr lang="en-US" altLang="zh-CN" sz="2000" dirty="0">
                <a:solidFill>
                  <a:srgbClr val="3333CC"/>
                </a:solidFill>
                <a:latin typeface="Arial"/>
              </a:rPr>
              <a:t>Parallelism</a:t>
            </a:r>
            <a:r>
              <a:rPr lang="en-US" altLang="zh-CN" sz="2000" dirty="0">
                <a:solidFill>
                  <a:srgbClr val="000000"/>
                </a:solidFill>
                <a:latin typeface="Arial"/>
              </a:rPr>
              <a:t>: Use extra computational resources to solve a problem faster (increasing throughput via simultaneous execution)</a:t>
            </a:r>
          </a:p>
          <a:p>
            <a:pPr lvl="0">
              <a:buNone/>
            </a:pPr>
            <a:endParaRPr lang="en-US" altLang="zh-CN" sz="800" dirty="0">
              <a:solidFill>
                <a:srgbClr val="000000"/>
              </a:solidFill>
              <a:latin typeface="Arial"/>
            </a:endParaRPr>
          </a:p>
          <a:p>
            <a:pPr lvl="0">
              <a:buNone/>
            </a:pPr>
            <a:r>
              <a:rPr lang="en-US" altLang="zh-CN" sz="2000" i="1" dirty="0" err="1">
                <a:solidFill>
                  <a:srgbClr val="000000"/>
                </a:solidFill>
                <a:latin typeface="Arial"/>
              </a:rPr>
              <a:t>Pseudocode</a:t>
            </a:r>
            <a:r>
              <a:rPr lang="en-US" altLang="zh-CN" sz="2000" i="1" dirty="0">
                <a:solidFill>
                  <a:srgbClr val="000000"/>
                </a:solidFill>
                <a:latin typeface="Arial"/>
              </a:rPr>
              <a:t>  </a:t>
            </a:r>
            <a:r>
              <a:rPr lang="en-US" altLang="zh-CN" sz="2000" dirty="0">
                <a:solidFill>
                  <a:srgbClr val="000000"/>
                </a:solidFill>
                <a:latin typeface="Arial"/>
              </a:rPr>
              <a:t>for array sum</a:t>
            </a:r>
          </a:p>
          <a:p>
            <a:pPr lvl="1"/>
            <a:r>
              <a:rPr lang="en-US" altLang="zh-CN" sz="2000" dirty="0">
                <a:solidFill>
                  <a:srgbClr val="000000"/>
                </a:solidFill>
                <a:latin typeface="Arial"/>
              </a:rPr>
              <a:t>Bad style for reasons we’ll see, but may get roughly 4x speedup</a:t>
            </a:r>
          </a:p>
        </p:txBody>
      </p:sp>
      <p:sp>
        <p:nvSpPr>
          <p:cNvPr id="4" name="页脚占位符 3"/>
          <p:cNvSpPr>
            <a:spLocks noGrp="1"/>
          </p:cNvSpPr>
          <p:nvPr>
            <p:ph type="ftr" sz="quarter" idx="10"/>
          </p:nvPr>
        </p:nvSpPr>
        <p:spPr/>
        <p:txBody>
          <a:bodyPr/>
          <a:lstStyle/>
          <a:p>
            <a:r>
              <a:rPr lang="en-US" smtClean="0">
                <a:solidFill>
                  <a:srgbClr val="000000"/>
                </a:solidFill>
              </a:rPr>
              <a:t>Art of Multiprocessor Programming</a:t>
            </a:r>
            <a:endParaRPr lang="en-US">
              <a:solidFill>
                <a:srgbClr val="000000"/>
              </a:solidFill>
            </a:endParaRPr>
          </a:p>
        </p:txBody>
      </p:sp>
      <p:sp>
        <p:nvSpPr>
          <p:cNvPr id="6" name="Rectangle 3"/>
          <p:cNvSpPr txBox="1">
            <a:spLocks noChangeArrowheads="1"/>
          </p:cNvSpPr>
          <p:nvPr>
            <p:custDataLst>
              <p:tags r:id="rId1"/>
            </p:custDataLst>
          </p:nvPr>
        </p:nvSpPr>
        <p:spPr bwMode="auto">
          <a:xfrm>
            <a:off x="2286000" y="3276600"/>
            <a:ext cx="7696200" cy="3429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defRPr/>
            </a:pPr>
            <a:r>
              <a:rPr lang="en-US" sz="2000" kern="0" dirty="0" err="1">
                <a:solidFill>
                  <a:sysClr val="windowText" lastClr="000000"/>
                </a:solidFill>
                <a:latin typeface="Courier New" pitchFamily="49" charset="0"/>
                <a:cs typeface="Courier New" pitchFamily="49" charset="0"/>
              </a:rPr>
              <a:t>int</a:t>
            </a:r>
            <a:r>
              <a:rPr lang="en-US" sz="2000" kern="0" dirty="0">
                <a:solidFill>
                  <a:sysClr val="windowText" lastClr="000000"/>
                </a:solidFill>
                <a:latin typeface="Courier New" pitchFamily="49" charset="0"/>
                <a:cs typeface="Courier New" pitchFamily="49" charset="0"/>
              </a:rPr>
              <a:t> </a:t>
            </a:r>
            <a:r>
              <a:rPr lang="en-US" sz="2000" kern="0" dirty="0">
                <a:solidFill>
                  <a:srgbClr val="119F33"/>
                </a:solidFill>
                <a:latin typeface="Courier New" pitchFamily="49" charset="0"/>
                <a:cs typeface="Courier New" pitchFamily="49" charset="0"/>
              </a:rPr>
              <a:t>sum</a:t>
            </a:r>
            <a:r>
              <a:rPr lang="en-US" sz="2000" kern="0" dirty="0">
                <a:solidFill>
                  <a:sysClr val="windowText" lastClr="000000"/>
                </a:solidFill>
                <a:latin typeface="Courier New" pitchFamily="49" charset="0"/>
                <a:cs typeface="Courier New" pitchFamily="49" charset="0"/>
              </a:rPr>
              <a:t>(</a:t>
            </a:r>
            <a:r>
              <a:rPr lang="en-US" sz="2000" kern="0" dirty="0" err="1">
                <a:solidFill>
                  <a:sysClr val="windowText" lastClr="000000"/>
                </a:solidFill>
                <a:latin typeface="Courier New" pitchFamily="49" charset="0"/>
                <a:cs typeface="Courier New" pitchFamily="49" charset="0"/>
              </a:rPr>
              <a:t>int</a:t>
            </a:r>
            <a:r>
              <a:rPr lang="en-US" sz="2000" kern="0" dirty="0">
                <a:solidFill>
                  <a:sysClr val="windowText" lastClr="000000"/>
                </a:solidFill>
                <a:latin typeface="Courier New" pitchFamily="49" charset="0"/>
                <a:cs typeface="Courier New" pitchFamily="49" charset="0"/>
              </a:rPr>
              <a:t>[] </a:t>
            </a:r>
            <a:r>
              <a:rPr lang="en-US" sz="2000" kern="0" dirty="0" err="1">
                <a:solidFill>
                  <a:srgbClr val="00B050"/>
                </a:solidFill>
                <a:latin typeface="Courier New" pitchFamily="49" charset="0"/>
                <a:cs typeface="Courier New" pitchFamily="49" charset="0"/>
              </a:rPr>
              <a:t>arr</a:t>
            </a:r>
            <a:r>
              <a:rPr lang="en-US" sz="2000" kern="0" dirty="0">
                <a:solidFill>
                  <a:sysClr val="windowText" lastClr="000000"/>
                </a:solidFill>
                <a:latin typeface="Courier New" pitchFamily="49" charset="0"/>
                <a:cs typeface="Courier New" pitchFamily="49" charset="0"/>
              </a:rPr>
              <a:t>)</a:t>
            </a:r>
            <a:r>
              <a:rPr lang="en-US" sz="2000" b="1" kern="0" dirty="0">
                <a:solidFill>
                  <a:srgbClr val="000000"/>
                </a:solidFill>
                <a:latin typeface="Courier New" pitchFamily="49" charset="0"/>
              </a:rPr>
              <a:t>{</a:t>
            </a:r>
          </a:p>
          <a:p>
            <a:pPr>
              <a:lnSpc>
                <a:spcPts val="1800"/>
              </a:lnSpc>
              <a:defRPr/>
            </a:pPr>
            <a:r>
              <a:rPr lang="en-US" sz="2000" kern="0" dirty="0">
                <a:solidFill>
                  <a:sysClr val="windowText" lastClr="000000"/>
                </a:solidFill>
                <a:latin typeface="Courier New" pitchFamily="49" charset="0"/>
              </a:rPr>
              <a:t>  </a:t>
            </a:r>
            <a:r>
              <a:rPr lang="en-US" sz="2000" kern="0" dirty="0">
                <a:solidFill>
                  <a:srgbClr val="119F33"/>
                </a:solidFill>
                <a:latin typeface="Courier New" pitchFamily="49" charset="0"/>
              </a:rPr>
              <a:t>res</a:t>
            </a:r>
            <a:r>
              <a:rPr lang="en-US" sz="2000" kern="0" dirty="0">
                <a:solidFill>
                  <a:sysClr val="windowText" lastClr="000000"/>
                </a:solidFill>
                <a:latin typeface="Courier New" pitchFamily="49" charset="0"/>
              </a:rPr>
              <a:t> = </a:t>
            </a:r>
            <a:r>
              <a:rPr lang="en-US" sz="2000" kern="0" dirty="0">
                <a:solidFill>
                  <a:srgbClr val="3333CC"/>
                </a:solidFill>
                <a:latin typeface="Courier New" pitchFamily="49" charset="0"/>
              </a:rPr>
              <a:t>new</a:t>
            </a:r>
            <a:r>
              <a:rPr lang="en-US" sz="2000" kern="0" dirty="0">
                <a:solidFill>
                  <a:sysClr val="windowText" lastClr="000000"/>
                </a:solidFill>
                <a:latin typeface="Courier New" pitchFamily="49" charset="0"/>
              </a:rPr>
              <a:t> </a:t>
            </a:r>
            <a:r>
              <a:rPr lang="en-US" sz="2000" kern="0" dirty="0" err="1">
                <a:solidFill>
                  <a:sysClr val="windowText" lastClr="000000"/>
                </a:solidFill>
                <a:latin typeface="Courier New" pitchFamily="49" charset="0"/>
              </a:rPr>
              <a:t>int</a:t>
            </a:r>
            <a:r>
              <a:rPr lang="en-US" sz="2000" kern="0" dirty="0">
                <a:solidFill>
                  <a:sysClr val="windowText" lastClr="000000"/>
                </a:solidFill>
                <a:latin typeface="Courier New" pitchFamily="49" charset="0"/>
              </a:rPr>
              <a:t>[4];</a:t>
            </a:r>
          </a:p>
          <a:p>
            <a:pPr>
              <a:lnSpc>
                <a:spcPts val="1800"/>
              </a:lnSpc>
              <a:defRPr/>
            </a:pPr>
            <a:r>
              <a:rPr lang="en-US" sz="2000" b="1" kern="0" dirty="0">
                <a:solidFill>
                  <a:srgbClr val="000000"/>
                </a:solidFill>
                <a:latin typeface="Courier New" pitchFamily="49" charset="0"/>
              </a:rPr>
              <a:t>  </a:t>
            </a:r>
            <a:r>
              <a:rPr lang="en-US" sz="2000" b="1" kern="0" dirty="0" err="1">
                <a:solidFill>
                  <a:srgbClr val="119F33"/>
                </a:solidFill>
                <a:latin typeface="Courier New" pitchFamily="49" charset="0"/>
              </a:rPr>
              <a:t>len</a:t>
            </a:r>
            <a:r>
              <a:rPr lang="en-US" sz="2000" b="1" kern="0" dirty="0">
                <a:solidFill>
                  <a:srgbClr val="000000"/>
                </a:solidFill>
                <a:latin typeface="Courier New" pitchFamily="49" charset="0"/>
              </a:rPr>
              <a:t> = </a:t>
            </a:r>
            <a:r>
              <a:rPr lang="en-US" sz="2000" b="1" kern="0" dirty="0" err="1">
                <a:solidFill>
                  <a:srgbClr val="000000"/>
                </a:solidFill>
                <a:latin typeface="Courier New" pitchFamily="49" charset="0"/>
              </a:rPr>
              <a:t>arr.length</a:t>
            </a:r>
            <a:r>
              <a:rPr lang="en-US" sz="2000" b="1" kern="0" dirty="0">
                <a:solidFill>
                  <a:srgbClr val="000000"/>
                </a:solidFill>
                <a:latin typeface="Courier New" pitchFamily="49" charset="0"/>
              </a:rPr>
              <a:t>;</a:t>
            </a:r>
          </a:p>
          <a:p>
            <a:pPr>
              <a:lnSpc>
                <a:spcPts val="1800"/>
              </a:lnSpc>
              <a:defRPr/>
            </a:pPr>
            <a:r>
              <a:rPr lang="en-US" sz="2000" kern="0" dirty="0">
                <a:solidFill>
                  <a:sysClr val="windowText" lastClr="000000"/>
                </a:solidFill>
                <a:latin typeface="Courier New" pitchFamily="49" charset="0"/>
              </a:rPr>
              <a:t>  </a:t>
            </a:r>
            <a:r>
              <a:rPr lang="en-US" sz="2000" kern="0" dirty="0">
                <a:solidFill>
                  <a:srgbClr val="FF0000"/>
                </a:solidFill>
                <a:latin typeface="Courier New" pitchFamily="49" charset="0"/>
              </a:rPr>
              <a:t>FORALL</a:t>
            </a:r>
            <a:r>
              <a:rPr lang="en-US" sz="2000" kern="0" dirty="0">
                <a:solidFill>
                  <a:sysClr val="windowText" lastClr="000000"/>
                </a:solidFill>
                <a:latin typeface="Courier New" pitchFamily="49" charset="0"/>
              </a:rPr>
              <a:t>(</a:t>
            </a:r>
            <a:r>
              <a:rPr lang="en-US" sz="2000" kern="0" dirty="0" err="1">
                <a:solidFill>
                  <a:srgbClr val="119F33"/>
                </a:solidFill>
                <a:latin typeface="Courier New" pitchFamily="49" charset="0"/>
              </a:rPr>
              <a:t>i</a:t>
            </a:r>
            <a:r>
              <a:rPr lang="en-US" sz="2000" kern="0" dirty="0">
                <a:solidFill>
                  <a:sysClr val="windowText" lastClr="000000"/>
                </a:solidFill>
                <a:latin typeface="Courier New" pitchFamily="49" charset="0"/>
              </a:rPr>
              <a:t>=0; </a:t>
            </a:r>
            <a:r>
              <a:rPr lang="en-US" sz="2000" kern="0" dirty="0" err="1">
                <a:solidFill>
                  <a:sysClr val="windowText" lastClr="000000"/>
                </a:solidFill>
                <a:latin typeface="Courier New" pitchFamily="49" charset="0"/>
              </a:rPr>
              <a:t>i</a:t>
            </a:r>
            <a:r>
              <a:rPr lang="en-US" sz="2000" kern="0" dirty="0">
                <a:solidFill>
                  <a:sysClr val="windowText" lastClr="000000"/>
                </a:solidFill>
                <a:latin typeface="Courier New" pitchFamily="49" charset="0"/>
              </a:rPr>
              <a:t> &lt; 4; </a:t>
            </a:r>
            <a:r>
              <a:rPr lang="en-US" sz="2000" kern="0" dirty="0" err="1">
                <a:solidFill>
                  <a:sysClr val="windowText" lastClr="000000"/>
                </a:solidFill>
                <a:latin typeface="Courier New" pitchFamily="49" charset="0"/>
              </a:rPr>
              <a:t>i</a:t>
            </a:r>
            <a:r>
              <a:rPr lang="en-US" sz="2000" kern="0" dirty="0">
                <a:solidFill>
                  <a:sysClr val="windowText" lastClr="000000"/>
                </a:solidFill>
                <a:latin typeface="Courier New" pitchFamily="49" charset="0"/>
              </a:rPr>
              <a:t>++) { </a:t>
            </a:r>
            <a:r>
              <a:rPr lang="en-US" sz="2000" kern="0" dirty="0">
                <a:solidFill>
                  <a:srgbClr val="7030A0"/>
                </a:solidFill>
                <a:latin typeface="Courier New" pitchFamily="49" charset="0"/>
              </a:rPr>
              <a:t>//parallel iterations</a:t>
            </a:r>
          </a:p>
          <a:p>
            <a:pPr>
              <a:lnSpc>
                <a:spcPts val="1800"/>
              </a:lnSpc>
              <a:defRPr/>
            </a:pPr>
            <a:r>
              <a:rPr lang="en-US" sz="2000" kern="0" dirty="0">
                <a:solidFill>
                  <a:sysClr val="windowText" lastClr="000000"/>
                </a:solidFill>
                <a:latin typeface="Courier New" pitchFamily="49" charset="0"/>
              </a:rPr>
              <a:t>    </a:t>
            </a:r>
            <a:r>
              <a:rPr lang="en-US" sz="2000" b="1" kern="0" dirty="0">
                <a:solidFill>
                  <a:srgbClr val="000000"/>
                </a:solidFill>
                <a:latin typeface="Courier New" pitchFamily="49" charset="0"/>
              </a:rPr>
              <a:t>res[</a:t>
            </a:r>
            <a:r>
              <a:rPr lang="en-US" sz="2000" b="1" kern="0" dirty="0" err="1">
                <a:solidFill>
                  <a:srgbClr val="000000"/>
                </a:solidFill>
                <a:latin typeface="Courier New" pitchFamily="49" charset="0"/>
              </a:rPr>
              <a:t>i</a:t>
            </a:r>
            <a:r>
              <a:rPr lang="en-US" sz="2000" b="1" kern="0" dirty="0">
                <a:solidFill>
                  <a:srgbClr val="000000"/>
                </a:solidFill>
                <a:latin typeface="Courier New" pitchFamily="49" charset="0"/>
              </a:rPr>
              <a:t>] = </a:t>
            </a:r>
            <a:r>
              <a:rPr lang="en-US" sz="2000" b="1" kern="0" dirty="0" err="1">
                <a:solidFill>
                  <a:srgbClr val="000000"/>
                </a:solidFill>
                <a:latin typeface="Courier New" pitchFamily="49" charset="0"/>
              </a:rPr>
              <a:t>sumRange</a:t>
            </a:r>
            <a:r>
              <a:rPr lang="en-US" sz="2000" b="1" kern="0" dirty="0">
                <a:solidFill>
                  <a:srgbClr val="000000"/>
                </a:solidFill>
                <a:latin typeface="Courier New" pitchFamily="49" charset="0"/>
              </a:rPr>
              <a:t>(</a:t>
            </a:r>
            <a:r>
              <a:rPr lang="en-US" sz="2000" b="1" kern="0" dirty="0" err="1">
                <a:solidFill>
                  <a:srgbClr val="000000"/>
                </a:solidFill>
                <a:latin typeface="Courier New" pitchFamily="49" charset="0"/>
              </a:rPr>
              <a:t>arr,i</a:t>
            </a:r>
            <a:r>
              <a:rPr lang="en-US" sz="2000" b="1" kern="0" dirty="0">
                <a:solidFill>
                  <a:srgbClr val="000000"/>
                </a:solidFill>
                <a:latin typeface="Courier New" pitchFamily="49" charset="0"/>
              </a:rPr>
              <a:t>*</a:t>
            </a:r>
            <a:r>
              <a:rPr lang="en-US" sz="2000" b="1" kern="0" dirty="0" err="1">
                <a:solidFill>
                  <a:srgbClr val="000000"/>
                </a:solidFill>
                <a:latin typeface="Courier New" pitchFamily="49" charset="0"/>
              </a:rPr>
              <a:t>len</a:t>
            </a:r>
            <a:r>
              <a:rPr lang="en-US" sz="2000" b="1" kern="0" dirty="0">
                <a:solidFill>
                  <a:srgbClr val="000000"/>
                </a:solidFill>
                <a:latin typeface="Courier New" pitchFamily="49" charset="0"/>
              </a:rPr>
              <a:t>/4,(i+1)*</a:t>
            </a:r>
            <a:r>
              <a:rPr lang="en-US" sz="2000" b="1" kern="0" dirty="0" err="1">
                <a:solidFill>
                  <a:srgbClr val="000000"/>
                </a:solidFill>
                <a:latin typeface="Courier New" pitchFamily="49" charset="0"/>
              </a:rPr>
              <a:t>len</a:t>
            </a:r>
            <a:r>
              <a:rPr lang="en-US" sz="2000" b="1" kern="0" dirty="0">
                <a:solidFill>
                  <a:srgbClr val="000000"/>
                </a:solidFill>
                <a:latin typeface="Courier New" pitchFamily="49" charset="0"/>
              </a:rPr>
              <a:t>/4);</a:t>
            </a:r>
          </a:p>
          <a:p>
            <a:pPr>
              <a:lnSpc>
                <a:spcPts val="1800"/>
              </a:lnSpc>
              <a:defRPr/>
            </a:pPr>
            <a:r>
              <a:rPr lang="en-US" sz="2000" kern="0" dirty="0">
                <a:solidFill>
                  <a:sysClr val="windowText" lastClr="000000"/>
                </a:solidFill>
                <a:latin typeface="Courier New" pitchFamily="49" charset="0"/>
              </a:rPr>
              <a:t>  }</a:t>
            </a:r>
            <a:endParaRPr lang="en-US" sz="2000" b="1" kern="0" dirty="0">
              <a:solidFill>
                <a:srgbClr val="000000"/>
              </a:solidFill>
              <a:latin typeface="Courier New" pitchFamily="49" charset="0"/>
            </a:endParaRPr>
          </a:p>
          <a:p>
            <a:pPr>
              <a:lnSpc>
                <a:spcPts val="1800"/>
              </a:lnSpc>
              <a:defRPr/>
            </a:pPr>
            <a:r>
              <a:rPr lang="en-US" sz="2000" kern="0" dirty="0">
                <a:solidFill>
                  <a:sysClr val="windowText" lastClr="000000"/>
                </a:solidFill>
                <a:latin typeface="Courier New" pitchFamily="49" charset="0"/>
              </a:rPr>
              <a:t>  </a:t>
            </a:r>
            <a:r>
              <a:rPr lang="en-US" sz="2000" kern="0" dirty="0">
                <a:solidFill>
                  <a:srgbClr val="3333CC"/>
                </a:solidFill>
                <a:latin typeface="Courier New" pitchFamily="49" charset="0"/>
              </a:rPr>
              <a:t>return</a:t>
            </a:r>
            <a:r>
              <a:rPr lang="en-US" sz="2000" kern="0" dirty="0">
                <a:solidFill>
                  <a:sysClr val="windowText" lastClr="000000"/>
                </a:solidFill>
                <a:latin typeface="Courier New" pitchFamily="49" charset="0"/>
              </a:rPr>
              <a:t> res[0]+res[1]+res[2]+res[3];</a:t>
            </a:r>
            <a:endParaRPr lang="en-US" sz="2000" b="1" kern="0" dirty="0">
              <a:solidFill>
                <a:srgbClr val="000000"/>
              </a:solidFill>
              <a:latin typeface="Courier New" pitchFamily="49" charset="0"/>
            </a:endParaRPr>
          </a:p>
          <a:p>
            <a:pPr marL="342900" indent="-342900" fontAlgn="base">
              <a:lnSpc>
                <a:spcPts val="1800"/>
              </a:lnSpc>
              <a:spcBef>
                <a:spcPts val="200"/>
              </a:spcBef>
              <a:spcAft>
                <a:spcPct val="0"/>
              </a:spcAft>
              <a:defRPr/>
            </a:pPr>
            <a:r>
              <a:rPr lang="en-US" sz="2000" b="1" kern="0" dirty="0">
                <a:solidFill>
                  <a:srgbClr val="000000"/>
                </a:solidFill>
                <a:latin typeface="Courier New" pitchFamily="49" charset="0"/>
              </a:rPr>
              <a:t>}</a:t>
            </a:r>
          </a:p>
          <a:p>
            <a:pPr marL="342900" indent="-342900" fontAlgn="base">
              <a:lnSpc>
                <a:spcPts val="1800"/>
              </a:lnSpc>
              <a:spcBef>
                <a:spcPts val="200"/>
              </a:spcBef>
              <a:spcAft>
                <a:spcPct val="0"/>
              </a:spcAft>
              <a:defRPr/>
            </a:pPr>
            <a:r>
              <a:rPr lang="en-US" sz="2000" kern="0" dirty="0" err="1">
                <a:solidFill>
                  <a:sysClr val="windowText" lastClr="000000"/>
                </a:solidFill>
                <a:latin typeface="Courier New" pitchFamily="49" charset="0"/>
              </a:rPr>
              <a:t>int</a:t>
            </a:r>
            <a:r>
              <a:rPr lang="en-US" sz="2000" kern="0" dirty="0">
                <a:solidFill>
                  <a:sysClr val="windowText" lastClr="000000"/>
                </a:solidFill>
                <a:latin typeface="Courier New" pitchFamily="49" charset="0"/>
              </a:rPr>
              <a:t> </a:t>
            </a:r>
            <a:r>
              <a:rPr lang="en-US" sz="2000" kern="0" dirty="0" err="1">
                <a:solidFill>
                  <a:srgbClr val="119F33"/>
                </a:solidFill>
                <a:latin typeface="Courier New" pitchFamily="49" charset="0"/>
              </a:rPr>
              <a:t>sumRange</a:t>
            </a:r>
            <a:r>
              <a:rPr lang="en-US" sz="2000" kern="0" dirty="0">
                <a:solidFill>
                  <a:sysClr val="windowText" lastClr="000000"/>
                </a:solidFill>
                <a:latin typeface="Courier New" pitchFamily="49" charset="0"/>
              </a:rPr>
              <a:t>(</a:t>
            </a:r>
            <a:r>
              <a:rPr lang="en-US" sz="2000" kern="0" dirty="0" err="1">
                <a:solidFill>
                  <a:sysClr val="windowText" lastClr="000000"/>
                </a:solidFill>
                <a:latin typeface="Courier New" pitchFamily="49" charset="0"/>
              </a:rPr>
              <a:t>int</a:t>
            </a:r>
            <a:r>
              <a:rPr lang="en-US" sz="2000" kern="0" dirty="0">
                <a:solidFill>
                  <a:sysClr val="windowText" lastClr="000000"/>
                </a:solidFill>
                <a:latin typeface="Courier New" pitchFamily="49" charset="0"/>
              </a:rPr>
              <a:t>[] </a:t>
            </a:r>
            <a:r>
              <a:rPr lang="en-US" sz="2000" kern="0" dirty="0" err="1">
                <a:solidFill>
                  <a:srgbClr val="119F33"/>
                </a:solidFill>
                <a:latin typeface="Courier New" pitchFamily="49" charset="0"/>
              </a:rPr>
              <a:t>arr</a:t>
            </a:r>
            <a:r>
              <a:rPr lang="en-US" sz="2000" kern="0" dirty="0">
                <a:solidFill>
                  <a:sysClr val="windowText" lastClr="000000"/>
                </a:solidFill>
                <a:latin typeface="Courier New" pitchFamily="49" charset="0"/>
              </a:rPr>
              <a:t>, </a:t>
            </a:r>
            <a:r>
              <a:rPr lang="en-US" sz="2000" kern="0" dirty="0" err="1">
                <a:solidFill>
                  <a:sysClr val="windowText" lastClr="000000"/>
                </a:solidFill>
                <a:latin typeface="Courier New" pitchFamily="49" charset="0"/>
              </a:rPr>
              <a:t>int</a:t>
            </a:r>
            <a:r>
              <a:rPr lang="en-US" sz="2000" kern="0" dirty="0">
                <a:solidFill>
                  <a:sysClr val="windowText" lastClr="000000"/>
                </a:solidFill>
                <a:latin typeface="Courier New" pitchFamily="49" charset="0"/>
              </a:rPr>
              <a:t> </a:t>
            </a:r>
            <a:r>
              <a:rPr lang="en-US" sz="2000" kern="0" dirty="0">
                <a:solidFill>
                  <a:srgbClr val="119F33"/>
                </a:solidFill>
                <a:latin typeface="Courier New" pitchFamily="49" charset="0"/>
              </a:rPr>
              <a:t>lo</a:t>
            </a:r>
            <a:r>
              <a:rPr lang="en-US" sz="2000" kern="0" dirty="0">
                <a:solidFill>
                  <a:sysClr val="windowText" lastClr="000000"/>
                </a:solidFill>
                <a:latin typeface="Courier New" pitchFamily="49" charset="0"/>
              </a:rPr>
              <a:t>, </a:t>
            </a:r>
            <a:r>
              <a:rPr lang="en-US" sz="2000" kern="0" dirty="0" err="1">
                <a:solidFill>
                  <a:sysClr val="windowText" lastClr="000000"/>
                </a:solidFill>
                <a:latin typeface="Courier New" pitchFamily="49" charset="0"/>
              </a:rPr>
              <a:t>int</a:t>
            </a:r>
            <a:r>
              <a:rPr lang="en-US" sz="2000" kern="0" dirty="0">
                <a:solidFill>
                  <a:sysClr val="windowText" lastClr="000000"/>
                </a:solidFill>
                <a:latin typeface="Courier New" pitchFamily="49" charset="0"/>
              </a:rPr>
              <a:t> </a:t>
            </a:r>
            <a:r>
              <a:rPr lang="en-US" sz="2000" kern="0" dirty="0">
                <a:solidFill>
                  <a:srgbClr val="119F33"/>
                </a:solidFill>
                <a:latin typeface="Courier New" pitchFamily="49" charset="0"/>
              </a:rPr>
              <a:t>hi</a:t>
            </a:r>
            <a:r>
              <a:rPr lang="en-US" sz="2000" kern="0" dirty="0">
                <a:solidFill>
                  <a:sysClr val="windowText" lastClr="000000"/>
                </a:solidFill>
                <a:latin typeface="Courier New" pitchFamily="49" charset="0"/>
              </a:rPr>
              <a:t>) {</a:t>
            </a:r>
          </a:p>
          <a:p>
            <a:pPr marL="342900" indent="-342900" fontAlgn="base">
              <a:lnSpc>
                <a:spcPts val="1800"/>
              </a:lnSpc>
              <a:spcBef>
                <a:spcPts val="200"/>
              </a:spcBef>
              <a:spcAft>
                <a:spcPct val="0"/>
              </a:spcAft>
              <a:defRPr/>
            </a:pPr>
            <a:r>
              <a:rPr lang="en-US" sz="2000" kern="0" dirty="0">
                <a:solidFill>
                  <a:sysClr val="windowText" lastClr="000000"/>
                </a:solidFill>
                <a:latin typeface="Courier New" pitchFamily="49" charset="0"/>
              </a:rPr>
              <a:t>   </a:t>
            </a:r>
            <a:r>
              <a:rPr lang="en-US" sz="2000" kern="0" dirty="0">
                <a:solidFill>
                  <a:srgbClr val="119F33"/>
                </a:solidFill>
                <a:latin typeface="Courier New" pitchFamily="49" charset="0"/>
              </a:rPr>
              <a:t>result</a:t>
            </a:r>
            <a:r>
              <a:rPr lang="en-US" sz="2000" kern="0" dirty="0">
                <a:solidFill>
                  <a:sysClr val="windowText" lastClr="000000"/>
                </a:solidFill>
                <a:latin typeface="Courier New" pitchFamily="49" charset="0"/>
              </a:rPr>
              <a:t> = 0;</a:t>
            </a:r>
          </a:p>
          <a:p>
            <a:pPr marL="342900" indent="-342900">
              <a:lnSpc>
                <a:spcPts val="1800"/>
              </a:lnSpc>
              <a:spcBef>
                <a:spcPts val="200"/>
              </a:spcBef>
              <a:defRPr/>
            </a:pPr>
            <a:r>
              <a:rPr lang="en-US" sz="2000" kern="0" dirty="0">
                <a:solidFill>
                  <a:sysClr val="windowText" lastClr="000000"/>
                </a:solidFill>
                <a:latin typeface="Courier New" pitchFamily="49" charset="0"/>
              </a:rPr>
              <a:t>   </a:t>
            </a:r>
            <a:r>
              <a:rPr lang="en-US" sz="2000" kern="0" dirty="0">
                <a:solidFill>
                  <a:srgbClr val="3333CC"/>
                </a:solidFill>
                <a:latin typeface="Courier New" pitchFamily="49" charset="0"/>
              </a:rPr>
              <a:t>for</a:t>
            </a:r>
            <a:r>
              <a:rPr lang="en-US" sz="2000" kern="0" dirty="0">
                <a:solidFill>
                  <a:sysClr val="windowText" lastClr="000000"/>
                </a:solidFill>
                <a:latin typeface="Courier New" pitchFamily="49" charset="0"/>
              </a:rPr>
              <a:t>(</a:t>
            </a:r>
            <a:r>
              <a:rPr lang="en-US" sz="2000" kern="0" dirty="0">
                <a:solidFill>
                  <a:srgbClr val="119F33"/>
                </a:solidFill>
                <a:latin typeface="Courier New" pitchFamily="49" charset="0"/>
              </a:rPr>
              <a:t>j</a:t>
            </a:r>
            <a:r>
              <a:rPr lang="en-US" sz="2000" kern="0" dirty="0">
                <a:solidFill>
                  <a:sysClr val="windowText" lastClr="000000"/>
                </a:solidFill>
                <a:latin typeface="Courier New" pitchFamily="49" charset="0"/>
              </a:rPr>
              <a:t>=lo; j &lt; hi; j++)</a:t>
            </a:r>
          </a:p>
          <a:p>
            <a:pPr marL="342900" indent="-342900">
              <a:lnSpc>
                <a:spcPts val="1800"/>
              </a:lnSpc>
              <a:spcBef>
                <a:spcPts val="200"/>
              </a:spcBef>
              <a:defRPr/>
            </a:pPr>
            <a:r>
              <a:rPr lang="en-US" sz="2000" kern="0" dirty="0">
                <a:solidFill>
                  <a:sysClr val="windowText" lastClr="000000"/>
                </a:solidFill>
                <a:latin typeface="Courier New" pitchFamily="49" charset="0"/>
              </a:rPr>
              <a:t>      result += </a:t>
            </a:r>
            <a:r>
              <a:rPr lang="en-US" sz="2000" kern="0" dirty="0" err="1">
                <a:solidFill>
                  <a:sysClr val="windowText" lastClr="000000"/>
                </a:solidFill>
                <a:latin typeface="Courier New" pitchFamily="49" charset="0"/>
              </a:rPr>
              <a:t>arr</a:t>
            </a:r>
            <a:r>
              <a:rPr lang="en-US" sz="2000" kern="0" dirty="0">
                <a:solidFill>
                  <a:sysClr val="windowText" lastClr="000000"/>
                </a:solidFill>
                <a:latin typeface="Courier New" pitchFamily="49" charset="0"/>
              </a:rPr>
              <a:t>[j];</a:t>
            </a:r>
          </a:p>
          <a:p>
            <a:pPr marL="342900" indent="-342900">
              <a:lnSpc>
                <a:spcPts val="1800"/>
              </a:lnSpc>
              <a:spcBef>
                <a:spcPts val="200"/>
              </a:spcBef>
              <a:defRPr/>
            </a:pPr>
            <a:r>
              <a:rPr lang="en-US" sz="2000" kern="0" dirty="0">
                <a:solidFill>
                  <a:sysClr val="windowText" lastClr="000000"/>
                </a:solidFill>
                <a:latin typeface="Courier New" pitchFamily="49" charset="0"/>
              </a:rPr>
              <a:t>   </a:t>
            </a:r>
            <a:r>
              <a:rPr lang="en-US" sz="2000" kern="0" dirty="0">
                <a:solidFill>
                  <a:srgbClr val="3333CC"/>
                </a:solidFill>
                <a:latin typeface="Courier New" pitchFamily="49" charset="0"/>
              </a:rPr>
              <a:t>return</a:t>
            </a:r>
            <a:r>
              <a:rPr lang="en-US" sz="2000" kern="0" dirty="0">
                <a:solidFill>
                  <a:sysClr val="windowText" lastClr="000000"/>
                </a:solidFill>
                <a:latin typeface="Courier New" pitchFamily="49" charset="0"/>
              </a:rPr>
              <a:t> result;</a:t>
            </a:r>
          </a:p>
          <a:p>
            <a:pPr marL="342900" indent="-342900">
              <a:lnSpc>
                <a:spcPts val="1800"/>
              </a:lnSpc>
              <a:spcBef>
                <a:spcPts val="200"/>
              </a:spcBef>
              <a:defRPr/>
            </a:pPr>
            <a:r>
              <a:rPr lang="en-US" sz="2000" kern="0" dirty="0">
                <a:solidFill>
                  <a:sysClr val="windowText" lastClr="000000"/>
                </a:solidFill>
                <a:latin typeface="Courier New" pitchFamily="49" charset="0"/>
              </a:rPr>
              <a:t>}</a:t>
            </a:r>
            <a:endParaRPr lang="en-US" sz="2000" b="1" kern="0" dirty="0">
              <a:solidFill>
                <a:srgbClr val="000000"/>
              </a:solidFill>
              <a:latin typeface="Courier New" pitchFamily="49" charset="0"/>
            </a:endParaRPr>
          </a:p>
        </p:txBody>
      </p:sp>
    </p:spTree>
    <p:extLst>
      <p:ext uri="{BB962C8B-B14F-4D97-AF65-F5344CB8AC3E}">
        <p14:creationId xmlns:p14="http://schemas.microsoft.com/office/powerpoint/2010/main" val="2457337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Concurrency Example</a:t>
            </a:r>
            <a:endParaRPr lang="zh-CN" altLang="en-US" dirty="0"/>
          </a:p>
        </p:txBody>
      </p:sp>
      <p:sp>
        <p:nvSpPr>
          <p:cNvPr id="3" name="内容占位符 2"/>
          <p:cNvSpPr>
            <a:spLocks noGrp="1"/>
          </p:cNvSpPr>
          <p:nvPr>
            <p:ph idx="1"/>
          </p:nvPr>
        </p:nvSpPr>
        <p:spPr>
          <a:xfrm>
            <a:off x="1981200" y="1600201"/>
            <a:ext cx="8229600" cy="2133600"/>
          </a:xfrm>
        </p:spPr>
        <p:txBody>
          <a:bodyPr/>
          <a:lstStyle/>
          <a:p>
            <a:pPr lvl="0">
              <a:buNone/>
            </a:pPr>
            <a:r>
              <a:rPr lang="en-US" altLang="zh-CN" sz="2000" dirty="0">
                <a:solidFill>
                  <a:srgbClr val="3333CC"/>
                </a:solidFill>
                <a:latin typeface="Arial"/>
              </a:rPr>
              <a:t>Concurrency:</a:t>
            </a:r>
            <a:r>
              <a:rPr lang="en-US" altLang="zh-CN" sz="2000" dirty="0">
                <a:solidFill>
                  <a:srgbClr val="000000"/>
                </a:solidFill>
                <a:latin typeface="Arial"/>
              </a:rPr>
              <a:t> Correctly and efficiently manage access to shared resources (from multiple possibly-simultaneous clients)</a:t>
            </a:r>
          </a:p>
          <a:p>
            <a:pPr lvl="0">
              <a:buNone/>
            </a:pPr>
            <a:endParaRPr lang="en-US" altLang="zh-CN" sz="1000" dirty="0">
              <a:solidFill>
                <a:srgbClr val="000000"/>
              </a:solidFill>
              <a:latin typeface="Arial"/>
            </a:endParaRPr>
          </a:p>
          <a:p>
            <a:pPr lvl="0">
              <a:buNone/>
            </a:pPr>
            <a:r>
              <a:rPr lang="en-US" altLang="zh-CN" sz="2000" i="1" dirty="0" err="1">
                <a:solidFill>
                  <a:srgbClr val="000000"/>
                </a:solidFill>
                <a:latin typeface="Arial"/>
              </a:rPr>
              <a:t>Pseudocode</a:t>
            </a:r>
            <a:r>
              <a:rPr lang="en-US" altLang="zh-CN" sz="2000" i="1" dirty="0">
                <a:solidFill>
                  <a:srgbClr val="000000"/>
                </a:solidFill>
                <a:latin typeface="Arial"/>
              </a:rPr>
              <a:t> </a:t>
            </a:r>
            <a:r>
              <a:rPr lang="en-US" altLang="zh-CN" sz="2000" dirty="0">
                <a:solidFill>
                  <a:srgbClr val="000000"/>
                </a:solidFill>
                <a:latin typeface="Arial"/>
              </a:rPr>
              <a:t> for a shared chaining </a:t>
            </a:r>
            <a:r>
              <a:rPr lang="en-US" altLang="zh-CN" sz="2000" dirty="0" err="1">
                <a:solidFill>
                  <a:srgbClr val="000000"/>
                </a:solidFill>
                <a:latin typeface="Arial"/>
              </a:rPr>
              <a:t>hashtable</a:t>
            </a:r>
            <a:endParaRPr lang="en-US" altLang="zh-CN" sz="2000" dirty="0">
              <a:solidFill>
                <a:srgbClr val="000000"/>
              </a:solidFill>
              <a:latin typeface="Arial"/>
            </a:endParaRPr>
          </a:p>
          <a:p>
            <a:pPr lvl="1"/>
            <a:r>
              <a:rPr lang="en-US" altLang="zh-CN" sz="2000" dirty="0">
                <a:solidFill>
                  <a:srgbClr val="000000"/>
                </a:solidFill>
                <a:latin typeface="Arial"/>
              </a:rPr>
              <a:t>Prevent </a:t>
            </a:r>
            <a:r>
              <a:rPr lang="en-US" altLang="zh-CN" sz="2000" i="1" dirty="0">
                <a:solidFill>
                  <a:srgbClr val="000000"/>
                </a:solidFill>
                <a:latin typeface="Arial"/>
              </a:rPr>
              <a:t>bad </a:t>
            </a:r>
            <a:r>
              <a:rPr lang="en-US" altLang="zh-CN" sz="2000" i="1" dirty="0" err="1">
                <a:solidFill>
                  <a:srgbClr val="000000"/>
                </a:solidFill>
                <a:latin typeface="Arial"/>
              </a:rPr>
              <a:t>interleavings</a:t>
            </a:r>
            <a:r>
              <a:rPr lang="en-US" altLang="zh-CN" sz="2000" dirty="0">
                <a:solidFill>
                  <a:srgbClr val="000000"/>
                </a:solidFill>
                <a:latin typeface="Arial"/>
              </a:rPr>
              <a:t> (correctness)</a:t>
            </a:r>
          </a:p>
          <a:p>
            <a:pPr lvl="1"/>
            <a:r>
              <a:rPr lang="en-US" altLang="zh-CN" sz="2000" dirty="0">
                <a:solidFill>
                  <a:srgbClr val="000000"/>
                </a:solidFill>
                <a:latin typeface="Arial"/>
              </a:rPr>
              <a:t>But allow some concurrent access (performance)</a:t>
            </a:r>
          </a:p>
          <a:p>
            <a:endParaRPr lang="zh-CN" altLang="en-US" dirty="0"/>
          </a:p>
        </p:txBody>
      </p:sp>
      <p:sp>
        <p:nvSpPr>
          <p:cNvPr id="4" name="页脚占位符 3"/>
          <p:cNvSpPr>
            <a:spLocks noGrp="1"/>
          </p:cNvSpPr>
          <p:nvPr>
            <p:ph type="ftr" sz="quarter" idx="10"/>
          </p:nvPr>
        </p:nvSpPr>
        <p:spPr/>
        <p:txBody>
          <a:bodyPr/>
          <a:lstStyle/>
          <a:p>
            <a:r>
              <a:rPr lang="en-US" smtClean="0">
                <a:solidFill>
                  <a:srgbClr val="000000"/>
                </a:solidFill>
              </a:rPr>
              <a:t>Art of Multiprocessor Programming</a:t>
            </a:r>
            <a:endParaRPr lang="en-US">
              <a:solidFill>
                <a:srgbClr val="000000"/>
              </a:solidFill>
            </a:endParaRPr>
          </a:p>
        </p:txBody>
      </p:sp>
      <p:sp>
        <p:nvSpPr>
          <p:cNvPr id="6" name="Rectangle 3"/>
          <p:cNvSpPr txBox="1">
            <a:spLocks noChangeArrowheads="1"/>
          </p:cNvSpPr>
          <p:nvPr>
            <p:custDataLst>
              <p:tags r:id="rId1"/>
            </p:custDataLst>
          </p:nvPr>
        </p:nvSpPr>
        <p:spPr bwMode="auto">
          <a:xfrm>
            <a:off x="1905000" y="3657600"/>
            <a:ext cx="8458200" cy="31242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defRPr/>
            </a:pPr>
            <a:r>
              <a:rPr lang="en-US" sz="2000" kern="0" dirty="0">
                <a:solidFill>
                  <a:srgbClr val="3333CC"/>
                </a:solidFill>
                <a:latin typeface="Courier New" pitchFamily="49" charset="0"/>
              </a:rPr>
              <a:t>class</a:t>
            </a:r>
            <a:r>
              <a:rPr lang="en-US" sz="2000" kern="0" dirty="0">
                <a:solidFill>
                  <a:sysClr val="windowText" lastClr="000000"/>
                </a:solidFill>
                <a:latin typeface="Courier New" pitchFamily="49" charset="0"/>
              </a:rPr>
              <a:t> </a:t>
            </a:r>
            <a:r>
              <a:rPr lang="en-US" sz="2000" kern="0" dirty="0" err="1">
                <a:solidFill>
                  <a:srgbClr val="119F33"/>
                </a:solidFill>
                <a:latin typeface="Courier New" pitchFamily="49" charset="0"/>
              </a:rPr>
              <a:t>Hashtable</a:t>
            </a:r>
            <a:r>
              <a:rPr lang="en-US" sz="2000" kern="0" dirty="0">
                <a:solidFill>
                  <a:sysClr val="windowText" lastClr="000000"/>
                </a:solidFill>
                <a:latin typeface="Courier New" pitchFamily="49" charset="0"/>
              </a:rPr>
              <a:t>&lt;</a:t>
            </a:r>
            <a:r>
              <a:rPr lang="en-US" sz="2000" kern="0" dirty="0">
                <a:solidFill>
                  <a:srgbClr val="119F33"/>
                </a:solidFill>
                <a:latin typeface="Courier New" pitchFamily="49" charset="0"/>
              </a:rPr>
              <a:t>K</a:t>
            </a:r>
            <a:r>
              <a:rPr lang="en-US" sz="2000" kern="0" dirty="0">
                <a:solidFill>
                  <a:sysClr val="windowText" lastClr="000000"/>
                </a:solidFill>
                <a:latin typeface="Courier New" pitchFamily="49" charset="0"/>
              </a:rPr>
              <a:t>,</a:t>
            </a:r>
            <a:r>
              <a:rPr lang="en-US" sz="2000" kern="0" dirty="0">
                <a:solidFill>
                  <a:srgbClr val="119F33"/>
                </a:solidFill>
                <a:latin typeface="Courier New" pitchFamily="49" charset="0"/>
              </a:rPr>
              <a:t>V</a:t>
            </a:r>
            <a:r>
              <a:rPr lang="en-US" sz="2000" kern="0" dirty="0">
                <a:solidFill>
                  <a:sysClr val="windowText" lastClr="000000"/>
                </a:solidFill>
                <a:latin typeface="Courier New" pitchFamily="49" charset="0"/>
              </a:rPr>
              <a:t>&gt; {</a:t>
            </a:r>
          </a:p>
          <a:p>
            <a:pPr>
              <a:lnSpc>
                <a:spcPts val="1800"/>
              </a:lnSpc>
              <a:defRPr/>
            </a:pPr>
            <a:r>
              <a:rPr lang="en-US" sz="2000" kern="0" dirty="0">
                <a:solidFill>
                  <a:sysClr val="windowText" lastClr="000000"/>
                </a:solidFill>
                <a:latin typeface="Courier New" pitchFamily="49" charset="0"/>
              </a:rPr>
              <a:t>   …</a:t>
            </a:r>
          </a:p>
          <a:p>
            <a:pPr>
              <a:lnSpc>
                <a:spcPts val="1800"/>
              </a:lnSpc>
              <a:defRPr/>
            </a:pPr>
            <a:r>
              <a:rPr lang="en-US" sz="2000" kern="0" dirty="0">
                <a:solidFill>
                  <a:sysClr val="windowText" lastClr="000000"/>
                </a:solidFill>
                <a:latin typeface="Courier New" pitchFamily="49" charset="0"/>
              </a:rPr>
              <a:t>   void </a:t>
            </a:r>
            <a:r>
              <a:rPr lang="en-US" sz="2000" kern="0" dirty="0">
                <a:solidFill>
                  <a:srgbClr val="119F33"/>
                </a:solidFill>
                <a:latin typeface="Courier New" pitchFamily="49" charset="0"/>
              </a:rPr>
              <a:t>insert</a:t>
            </a:r>
            <a:r>
              <a:rPr lang="en-US" sz="2000" kern="0" dirty="0">
                <a:solidFill>
                  <a:sysClr val="windowText" lastClr="000000"/>
                </a:solidFill>
                <a:latin typeface="Courier New" pitchFamily="49" charset="0"/>
              </a:rPr>
              <a:t>(K </a:t>
            </a:r>
            <a:r>
              <a:rPr lang="en-US" sz="2000" kern="0" dirty="0">
                <a:solidFill>
                  <a:srgbClr val="119F33"/>
                </a:solidFill>
                <a:latin typeface="Courier New" pitchFamily="49" charset="0"/>
              </a:rPr>
              <a:t>key</a:t>
            </a:r>
            <a:r>
              <a:rPr lang="en-US" sz="2000" kern="0" dirty="0">
                <a:solidFill>
                  <a:sysClr val="windowText" lastClr="000000"/>
                </a:solidFill>
                <a:latin typeface="Courier New" pitchFamily="49" charset="0"/>
              </a:rPr>
              <a:t>, V </a:t>
            </a:r>
            <a:r>
              <a:rPr lang="en-US" sz="2000" kern="0" dirty="0">
                <a:solidFill>
                  <a:srgbClr val="119F33"/>
                </a:solidFill>
                <a:latin typeface="Courier New" pitchFamily="49" charset="0"/>
              </a:rPr>
              <a:t>value</a:t>
            </a:r>
            <a:r>
              <a:rPr lang="en-US" sz="2000" kern="0" dirty="0">
                <a:solidFill>
                  <a:sysClr val="windowText" lastClr="000000"/>
                </a:solidFill>
                <a:latin typeface="Courier New" pitchFamily="49" charset="0"/>
              </a:rPr>
              <a:t>) {</a:t>
            </a:r>
          </a:p>
          <a:p>
            <a:pPr>
              <a:lnSpc>
                <a:spcPts val="1800"/>
              </a:lnSpc>
              <a:defRPr/>
            </a:pPr>
            <a:r>
              <a:rPr lang="en-US" sz="2000" kern="0" dirty="0">
                <a:solidFill>
                  <a:sysClr val="windowText" lastClr="000000"/>
                </a:solidFill>
                <a:latin typeface="Courier New" pitchFamily="49" charset="0"/>
              </a:rPr>
              <a:t>      </a:t>
            </a:r>
            <a:r>
              <a:rPr lang="en-US" sz="2000" kern="0" dirty="0" err="1">
                <a:solidFill>
                  <a:sysClr val="windowText" lastClr="000000"/>
                </a:solidFill>
                <a:latin typeface="Courier New" pitchFamily="49" charset="0"/>
              </a:rPr>
              <a:t>int</a:t>
            </a:r>
            <a:r>
              <a:rPr lang="en-US" sz="2000" kern="0" dirty="0">
                <a:solidFill>
                  <a:sysClr val="windowText" lastClr="000000"/>
                </a:solidFill>
                <a:latin typeface="Courier New" pitchFamily="49" charset="0"/>
              </a:rPr>
              <a:t> </a:t>
            </a:r>
            <a:r>
              <a:rPr lang="en-US" sz="2000" kern="0" dirty="0">
                <a:solidFill>
                  <a:srgbClr val="119F33"/>
                </a:solidFill>
                <a:latin typeface="Courier New" pitchFamily="49" charset="0"/>
              </a:rPr>
              <a:t>bucket</a:t>
            </a:r>
            <a:r>
              <a:rPr lang="en-US" sz="2000" kern="0" dirty="0">
                <a:solidFill>
                  <a:sysClr val="windowText" lastClr="000000"/>
                </a:solidFill>
                <a:latin typeface="Courier New" pitchFamily="49" charset="0"/>
              </a:rPr>
              <a:t> = …;</a:t>
            </a:r>
          </a:p>
          <a:p>
            <a:pPr>
              <a:lnSpc>
                <a:spcPts val="1800"/>
              </a:lnSpc>
              <a:defRPr/>
            </a:pPr>
            <a:r>
              <a:rPr lang="en-US" sz="2000" kern="0" dirty="0">
                <a:solidFill>
                  <a:sysClr val="windowText" lastClr="000000"/>
                </a:solidFill>
                <a:latin typeface="Courier New" pitchFamily="49" charset="0"/>
              </a:rPr>
              <a:t>      </a:t>
            </a:r>
            <a:r>
              <a:rPr lang="en-US" sz="2000" i="1" kern="0" dirty="0">
                <a:solidFill>
                  <a:sysClr val="windowText" lastClr="000000"/>
                </a:solidFill>
                <a:latin typeface="Courier New" pitchFamily="49" charset="0"/>
              </a:rPr>
              <a:t>prevent-other-inserts/lookups in table[bucket]</a:t>
            </a:r>
          </a:p>
          <a:p>
            <a:pPr>
              <a:lnSpc>
                <a:spcPts val="1800"/>
              </a:lnSpc>
              <a:defRPr/>
            </a:pPr>
            <a:r>
              <a:rPr lang="en-US" sz="2000" i="1" kern="0" dirty="0">
                <a:solidFill>
                  <a:sysClr val="windowText" lastClr="000000"/>
                </a:solidFill>
                <a:latin typeface="Courier New" pitchFamily="49" charset="0"/>
              </a:rPr>
              <a:t>      do the insertion</a:t>
            </a:r>
          </a:p>
          <a:p>
            <a:pPr>
              <a:lnSpc>
                <a:spcPts val="1800"/>
              </a:lnSpc>
              <a:defRPr/>
            </a:pPr>
            <a:r>
              <a:rPr lang="en-US" sz="2000" i="1" kern="0" dirty="0">
                <a:solidFill>
                  <a:sysClr val="windowText" lastClr="000000"/>
                </a:solidFill>
                <a:latin typeface="Courier New" pitchFamily="49" charset="0"/>
              </a:rPr>
              <a:t>      re-enable access to </a:t>
            </a:r>
            <a:r>
              <a:rPr lang="en-US" sz="2000" i="1" kern="0" dirty="0" err="1">
                <a:solidFill>
                  <a:sysClr val="windowText" lastClr="000000"/>
                </a:solidFill>
                <a:latin typeface="Courier New" pitchFamily="49" charset="0"/>
              </a:rPr>
              <a:t>arr</a:t>
            </a:r>
            <a:r>
              <a:rPr lang="en-US" sz="2000" i="1" kern="0" dirty="0">
                <a:solidFill>
                  <a:sysClr val="windowText" lastClr="000000"/>
                </a:solidFill>
                <a:latin typeface="Courier New" pitchFamily="49" charset="0"/>
              </a:rPr>
              <a:t>[bucket]</a:t>
            </a:r>
          </a:p>
          <a:p>
            <a:pPr>
              <a:lnSpc>
                <a:spcPts val="1800"/>
              </a:lnSpc>
              <a:defRPr/>
            </a:pPr>
            <a:r>
              <a:rPr lang="en-US" sz="2000" kern="0" dirty="0">
                <a:solidFill>
                  <a:sysClr val="windowText" lastClr="000000"/>
                </a:solidFill>
                <a:latin typeface="Courier New" pitchFamily="49" charset="0"/>
              </a:rPr>
              <a:t>   }</a:t>
            </a:r>
          </a:p>
          <a:p>
            <a:pPr>
              <a:lnSpc>
                <a:spcPts val="1800"/>
              </a:lnSpc>
              <a:defRPr/>
            </a:pPr>
            <a:r>
              <a:rPr lang="en-US" sz="2000" kern="0" dirty="0">
                <a:solidFill>
                  <a:sysClr val="windowText" lastClr="000000"/>
                </a:solidFill>
                <a:latin typeface="Courier New" pitchFamily="49" charset="0"/>
              </a:rPr>
              <a:t>   V </a:t>
            </a:r>
            <a:r>
              <a:rPr lang="en-US" sz="2000" kern="0" dirty="0">
                <a:solidFill>
                  <a:srgbClr val="119F33"/>
                </a:solidFill>
                <a:latin typeface="Courier New" pitchFamily="49" charset="0"/>
              </a:rPr>
              <a:t>lookup</a:t>
            </a:r>
            <a:r>
              <a:rPr lang="en-US" sz="2000" kern="0" dirty="0">
                <a:solidFill>
                  <a:sysClr val="windowText" lastClr="000000"/>
                </a:solidFill>
                <a:latin typeface="Courier New" pitchFamily="49" charset="0"/>
              </a:rPr>
              <a:t>(K </a:t>
            </a:r>
            <a:r>
              <a:rPr lang="en-US" sz="2000" kern="0" dirty="0">
                <a:solidFill>
                  <a:srgbClr val="119F33"/>
                </a:solidFill>
                <a:latin typeface="Courier New" pitchFamily="49" charset="0"/>
              </a:rPr>
              <a:t>key</a:t>
            </a:r>
            <a:r>
              <a:rPr lang="en-US" sz="2000" kern="0" dirty="0">
                <a:solidFill>
                  <a:sysClr val="windowText" lastClr="000000"/>
                </a:solidFill>
                <a:latin typeface="Courier New" pitchFamily="49" charset="0"/>
              </a:rPr>
              <a:t>) {</a:t>
            </a:r>
          </a:p>
          <a:p>
            <a:pPr>
              <a:lnSpc>
                <a:spcPts val="1800"/>
              </a:lnSpc>
              <a:defRPr/>
            </a:pPr>
            <a:r>
              <a:rPr lang="en-US" sz="2000" kern="0" dirty="0">
                <a:solidFill>
                  <a:sysClr val="windowText" lastClr="000000"/>
                </a:solidFill>
                <a:latin typeface="Courier New" pitchFamily="49" charset="0"/>
              </a:rPr>
              <a:t>	</a:t>
            </a:r>
            <a:r>
              <a:rPr lang="en-US" sz="2000" i="1" kern="0" dirty="0">
                <a:solidFill>
                  <a:sysClr val="windowText" lastClr="000000"/>
                </a:solidFill>
                <a:latin typeface="Courier New" pitchFamily="49" charset="0"/>
              </a:rPr>
              <a:t>(like insert, but can allow concurrent </a:t>
            </a:r>
          </a:p>
          <a:p>
            <a:pPr>
              <a:lnSpc>
                <a:spcPts val="1800"/>
              </a:lnSpc>
              <a:defRPr/>
            </a:pPr>
            <a:r>
              <a:rPr lang="en-US" sz="2000" i="1" kern="0" dirty="0">
                <a:solidFill>
                  <a:sysClr val="windowText" lastClr="000000"/>
                </a:solidFill>
                <a:latin typeface="Courier New" pitchFamily="49" charset="0"/>
              </a:rPr>
              <a:t>	 lookups to same bucket)</a:t>
            </a:r>
          </a:p>
          <a:p>
            <a:pPr>
              <a:lnSpc>
                <a:spcPts val="1800"/>
              </a:lnSpc>
              <a:defRPr/>
            </a:pPr>
            <a:r>
              <a:rPr lang="en-US" sz="2000" kern="0" dirty="0">
                <a:solidFill>
                  <a:sysClr val="windowText" lastClr="000000"/>
                </a:solidFill>
                <a:latin typeface="Courier New" pitchFamily="49" charset="0"/>
              </a:rPr>
              <a:t>   }</a:t>
            </a:r>
          </a:p>
          <a:p>
            <a:pPr>
              <a:lnSpc>
                <a:spcPts val="1800"/>
              </a:lnSpc>
              <a:defRPr/>
            </a:pPr>
            <a:r>
              <a:rPr lang="en-US" sz="2000" b="1" kern="0" dirty="0">
                <a:solidFill>
                  <a:srgbClr val="000000"/>
                </a:solidFill>
                <a:latin typeface="Courier New" pitchFamily="49" charset="0"/>
              </a:rPr>
              <a:t>}</a:t>
            </a:r>
          </a:p>
        </p:txBody>
      </p:sp>
    </p:spTree>
    <p:extLst>
      <p:ext uri="{BB962C8B-B14F-4D97-AF65-F5344CB8AC3E}">
        <p14:creationId xmlns:p14="http://schemas.microsoft.com/office/powerpoint/2010/main" val="2583014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BC098310-1A91-48DD-8E3E-115F72EB2D54}" type="slidenum">
              <a:rPr lang="ar-SA" sz="1400">
                <a:solidFill>
                  <a:srgbClr val="000000"/>
                </a:solidFill>
                <a:cs typeface="Arial" pitchFamily="34" charset="0"/>
              </a:rPr>
              <a:pPr algn="r" eaLnBrk="0" fontAlgn="base" hangingPunct="0">
                <a:spcBef>
                  <a:spcPct val="0"/>
                </a:spcBef>
                <a:spcAft>
                  <a:spcPct val="0"/>
                </a:spcAft>
              </a:pPr>
              <a:t>26</a:t>
            </a:fld>
            <a:endParaRPr lang="en-US" sz="1400">
              <a:solidFill>
                <a:srgbClr val="000000"/>
              </a:solidFill>
              <a:cs typeface="Arial" pitchFamily="34" charset="0"/>
            </a:endParaRPr>
          </a:p>
        </p:txBody>
      </p:sp>
      <p:sp>
        <p:nvSpPr>
          <p:cNvPr id="37892" name="Rectangle 2"/>
          <p:cNvSpPr>
            <a:spLocks noGrp="1" noChangeArrowheads="1"/>
          </p:cNvSpPr>
          <p:nvPr>
            <p:ph type="title" idx="4294967295"/>
          </p:nvPr>
        </p:nvSpPr>
        <p:spPr/>
        <p:txBody>
          <a:bodyPr/>
          <a:lstStyle/>
          <a:p>
            <a:r>
              <a:rPr lang="en-US"/>
              <a:t>Model Summary</a:t>
            </a:r>
          </a:p>
        </p:txBody>
      </p:sp>
      <p:sp>
        <p:nvSpPr>
          <p:cNvPr id="37893" name="Rectangle 3"/>
          <p:cNvSpPr>
            <a:spLocks noGrp="1" noChangeArrowheads="1"/>
          </p:cNvSpPr>
          <p:nvPr>
            <p:ph type="body" idx="4294967295"/>
          </p:nvPr>
        </p:nvSpPr>
        <p:spPr/>
        <p:txBody>
          <a:bodyPr/>
          <a:lstStyle/>
          <a:p>
            <a:r>
              <a:rPr lang="en-US"/>
              <a:t>Multiple </a:t>
            </a:r>
            <a:r>
              <a:rPr lang="en-US" i="1"/>
              <a:t>threads</a:t>
            </a:r>
          </a:p>
          <a:p>
            <a:pPr lvl="1"/>
            <a:r>
              <a:rPr lang="en-US"/>
              <a:t>Sometimes called </a:t>
            </a:r>
            <a:r>
              <a:rPr lang="en-US" i="1"/>
              <a:t>processes</a:t>
            </a:r>
          </a:p>
          <a:p>
            <a:r>
              <a:rPr lang="en-US"/>
              <a:t>Single shared </a:t>
            </a:r>
            <a:r>
              <a:rPr lang="en-US" i="1"/>
              <a:t>memory</a:t>
            </a:r>
          </a:p>
          <a:p>
            <a:r>
              <a:rPr lang="en-US" i="1"/>
              <a:t>Objects</a:t>
            </a:r>
            <a:r>
              <a:rPr lang="en-US"/>
              <a:t> live in memory</a:t>
            </a:r>
          </a:p>
          <a:p>
            <a:r>
              <a:rPr lang="en-US"/>
              <a:t>Unpredictable asynchronous delays</a:t>
            </a:r>
          </a:p>
          <a:p>
            <a:endParaRPr lang="en-US"/>
          </a:p>
        </p:txBody>
      </p:sp>
    </p:spTree>
    <p:extLst>
      <p:ext uri="{BB962C8B-B14F-4D97-AF65-F5344CB8AC3E}">
        <p14:creationId xmlns:p14="http://schemas.microsoft.com/office/powerpoint/2010/main" val="1489935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Shared memory</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a:t>The model we will assume is </a:t>
            </a:r>
            <a:r>
              <a:rPr lang="en-US" altLang="zh-CN" dirty="0">
                <a:solidFill>
                  <a:schemeClr val="accent2"/>
                </a:solidFill>
              </a:rPr>
              <a:t>shared memory</a:t>
            </a:r>
            <a:r>
              <a:rPr lang="en-US" altLang="zh-CN" dirty="0"/>
              <a:t> with </a:t>
            </a:r>
            <a:r>
              <a:rPr lang="en-US" altLang="zh-CN" dirty="0">
                <a:solidFill>
                  <a:schemeClr val="accent2"/>
                </a:solidFill>
              </a:rPr>
              <a:t>explicit threads</a:t>
            </a:r>
          </a:p>
          <a:p>
            <a:pPr>
              <a:buNone/>
            </a:pPr>
            <a:endParaRPr lang="en-US" altLang="zh-CN" sz="1000" dirty="0"/>
          </a:p>
          <a:p>
            <a:pPr>
              <a:buNone/>
            </a:pPr>
            <a:r>
              <a:rPr lang="en-US" altLang="zh-CN" dirty="0"/>
              <a:t>Old story: A running program has</a:t>
            </a:r>
          </a:p>
          <a:p>
            <a:pPr lvl="1"/>
            <a:r>
              <a:rPr lang="en-US" altLang="zh-CN" dirty="0"/>
              <a:t>One </a:t>
            </a:r>
            <a:r>
              <a:rPr lang="en-US" altLang="zh-CN" i="1" dirty="0">
                <a:solidFill>
                  <a:schemeClr val="accent2"/>
                </a:solidFill>
              </a:rPr>
              <a:t>call stack</a:t>
            </a:r>
            <a:r>
              <a:rPr lang="en-US" altLang="zh-CN" dirty="0"/>
              <a:t> (with each </a:t>
            </a:r>
            <a:r>
              <a:rPr lang="en-US" altLang="zh-CN" i="1" dirty="0">
                <a:solidFill>
                  <a:schemeClr val="accent2"/>
                </a:solidFill>
              </a:rPr>
              <a:t>stack frame</a:t>
            </a:r>
            <a:r>
              <a:rPr lang="en-US" altLang="zh-CN" dirty="0">
                <a:solidFill>
                  <a:schemeClr val="accent2"/>
                </a:solidFill>
              </a:rPr>
              <a:t> </a:t>
            </a:r>
            <a:r>
              <a:rPr lang="en-US" altLang="zh-CN" dirty="0"/>
              <a:t>holding local variables) </a:t>
            </a:r>
          </a:p>
          <a:p>
            <a:pPr lvl="1"/>
            <a:r>
              <a:rPr lang="en-US" altLang="zh-CN" dirty="0"/>
              <a:t>One </a:t>
            </a:r>
            <a:r>
              <a:rPr lang="en-US" altLang="zh-CN" i="1" dirty="0">
                <a:solidFill>
                  <a:schemeClr val="accent2"/>
                </a:solidFill>
              </a:rPr>
              <a:t>program counter</a:t>
            </a:r>
            <a:r>
              <a:rPr lang="en-US" altLang="zh-CN" dirty="0">
                <a:solidFill>
                  <a:schemeClr val="accent2"/>
                </a:solidFill>
              </a:rPr>
              <a:t> </a:t>
            </a:r>
            <a:r>
              <a:rPr lang="en-US" altLang="zh-CN" dirty="0"/>
              <a:t>(current statement executing)</a:t>
            </a:r>
          </a:p>
          <a:p>
            <a:pPr lvl="1"/>
            <a:r>
              <a:rPr lang="en-US" altLang="zh-CN" dirty="0"/>
              <a:t>Static fields</a:t>
            </a:r>
          </a:p>
          <a:p>
            <a:pPr lvl="1"/>
            <a:r>
              <a:rPr lang="en-US" altLang="zh-CN" dirty="0"/>
              <a:t>Objects (created by </a:t>
            </a:r>
            <a:r>
              <a:rPr lang="en-US" altLang="zh-CN" b="1" dirty="0">
                <a:latin typeface="Courier New" pitchFamily="49" charset="0"/>
                <a:cs typeface="Courier New" pitchFamily="49" charset="0"/>
              </a:rPr>
              <a:t>new</a:t>
            </a:r>
            <a:r>
              <a:rPr lang="en-US" altLang="zh-CN" dirty="0"/>
              <a:t>) in the </a:t>
            </a:r>
            <a:r>
              <a:rPr lang="en-US" altLang="zh-CN" i="1" dirty="0">
                <a:solidFill>
                  <a:schemeClr val="accent2"/>
                </a:solidFill>
              </a:rPr>
              <a:t>heap</a:t>
            </a:r>
            <a:r>
              <a:rPr lang="en-US" altLang="zh-CN" dirty="0"/>
              <a:t> (nothing to do with heap data structure)</a:t>
            </a:r>
          </a:p>
          <a:p>
            <a:pPr lvl="1"/>
            <a:endParaRPr lang="en-US" altLang="zh-CN" sz="1000" dirty="0"/>
          </a:p>
          <a:p>
            <a:pPr>
              <a:buNone/>
            </a:pPr>
            <a:r>
              <a:rPr lang="en-US" altLang="zh-CN" dirty="0"/>
              <a:t>New story:</a:t>
            </a:r>
          </a:p>
          <a:p>
            <a:pPr lvl="1"/>
            <a:r>
              <a:rPr lang="en-US" altLang="zh-CN" dirty="0"/>
              <a:t>A set of </a:t>
            </a:r>
            <a:r>
              <a:rPr lang="en-US" altLang="zh-CN" i="1" dirty="0">
                <a:solidFill>
                  <a:schemeClr val="accent2"/>
                </a:solidFill>
              </a:rPr>
              <a:t>threads</a:t>
            </a:r>
            <a:r>
              <a:rPr lang="en-US" altLang="zh-CN" dirty="0"/>
              <a:t>, each with its own call stack &amp; program counter</a:t>
            </a:r>
          </a:p>
          <a:p>
            <a:pPr lvl="2"/>
            <a:r>
              <a:rPr lang="en-US" altLang="zh-CN" dirty="0"/>
              <a:t>No access to another thread’s local variables</a:t>
            </a:r>
          </a:p>
          <a:p>
            <a:pPr lvl="1"/>
            <a:r>
              <a:rPr lang="en-US" altLang="zh-CN" dirty="0"/>
              <a:t>Threads can (implicitly) share static fields / objects</a:t>
            </a:r>
          </a:p>
          <a:p>
            <a:pPr lvl="2"/>
            <a:r>
              <a:rPr lang="en-US" altLang="zh-CN" dirty="0"/>
              <a:t>To </a:t>
            </a:r>
            <a:r>
              <a:rPr lang="en-US" altLang="zh-CN" i="1" dirty="0"/>
              <a:t>communicate</a:t>
            </a:r>
            <a:r>
              <a:rPr lang="en-US" altLang="zh-CN" dirty="0"/>
              <a:t>, write somewhere another thread reads</a:t>
            </a:r>
          </a:p>
        </p:txBody>
      </p:sp>
    </p:spTree>
    <p:extLst>
      <p:ext uri="{BB962C8B-B14F-4D97-AF65-F5344CB8AC3E}">
        <p14:creationId xmlns:p14="http://schemas.microsoft.com/office/powerpoint/2010/main" val="3993212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Shared memory</a:t>
            </a:r>
            <a:endParaRPr lang="zh-CN" altLang="en-US" dirty="0"/>
          </a:p>
        </p:txBody>
      </p:sp>
      <p:sp>
        <p:nvSpPr>
          <p:cNvPr id="3" name="内容占位符 2"/>
          <p:cNvSpPr>
            <a:spLocks noGrp="1"/>
          </p:cNvSpPr>
          <p:nvPr>
            <p:ph idx="1"/>
          </p:nvPr>
        </p:nvSpPr>
        <p:spPr/>
        <p:txBody>
          <a:bodyPr/>
          <a:lstStyle/>
          <a:p>
            <a:pPr marL="0" indent="0">
              <a:spcBef>
                <a:spcPct val="0"/>
              </a:spcBef>
              <a:buNone/>
            </a:pPr>
            <a:r>
              <a:rPr lang="en-US" altLang="zh-CN" sz="2000" kern="1200" dirty="0">
                <a:solidFill>
                  <a:srgbClr val="000000"/>
                </a:solidFill>
                <a:latin typeface="Arial"/>
              </a:rPr>
              <a:t>Threads each have own unshared call stack and current statement </a:t>
            </a:r>
          </a:p>
          <a:p>
            <a:pPr marL="457200" lvl="1" indent="0">
              <a:spcBef>
                <a:spcPct val="0"/>
              </a:spcBef>
              <a:buFont typeface="Arial" pitchFamily="34" charset="0"/>
              <a:buChar char="–"/>
            </a:pPr>
            <a:r>
              <a:rPr lang="en-US" altLang="zh-CN" sz="2000" kern="1200" dirty="0">
                <a:solidFill>
                  <a:srgbClr val="000000"/>
                </a:solidFill>
                <a:latin typeface="Arial"/>
                <a:ea typeface="+mn-ea"/>
                <a:cs typeface="+mn-cs"/>
              </a:rPr>
              <a:t>  (pc for “program counter”)  </a:t>
            </a:r>
          </a:p>
          <a:p>
            <a:pPr marL="457200" lvl="1" indent="0">
              <a:spcBef>
                <a:spcPct val="0"/>
              </a:spcBef>
              <a:buFont typeface="Arial" pitchFamily="34" charset="0"/>
              <a:buChar char="–"/>
            </a:pPr>
            <a:r>
              <a:rPr lang="en-US" altLang="zh-CN" sz="2000" kern="1200" dirty="0">
                <a:solidFill>
                  <a:srgbClr val="000000"/>
                </a:solidFill>
                <a:latin typeface="Arial"/>
                <a:ea typeface="+mn-ea"/>
                <a:cs typeface="+mn-cs"/>
              </a:rPr>
              <a:t>  local variables are numbers, </a:t>
            </a:r>
            <a:r>
              <a:rPr lang="en-US" altLang="zh-CN" sz="2000" b="1" kern="1200" dirty="0">
                <a:solidFill>
                  <a:srgbClr val="000000"/>
                </a:solidFill>
                <a:latin typeface="Courier New" pitchFamily="49" charset="0"/>
                <a:ea typeface="+mn-ea"/>
                <a:cs typeface="Courier New" pitchFamily="49" charset="0"/>
              </a:rPr>
              <a:t>null</a:t>
            </a:r>
            <a:r>
              <a:rPr lang="en-US" altLang="zh-CN" sz="2000" kern="1200" dirty="0">
                <a:solidFill>
                  <a:srgbClr val="000000"/>
                </a:solidFill>
                <a:latin typeface="Arial"/>
                <a:ea typeface="+mn-ea"/>
                <a:cs typeface="+mn-cs"/>
              </a:rPr>
              <a:t>, or heap references</a:t>
            </a:r>
          </a:p>
          <a:p>
            <a:pPr marL="457200" lvl="1" indent="0">
              <a:spcBef>
                <a:spcPct val="0"/>
              </a:spcBef>
              <a:buFont typeface="Arial" pitchFamily="34" charset="0"/>
              <a:buChar char="–"/>
            </a:pPr>
            <a:endParaRPr lang="en-US" altLang="zh-CN" sz="1000" kern="1200" dirty="0">
              <a:solidFill>
                <a:srgbClr val="000000"/>
              </a:solidFill>
              <a:latin typeface="Arial"/>
              <a:ea typeface="+mn-ea"/>
              <a:cs typeface="+mn-cs"/>
            </a:endParaRPr>
          </a:p>
          <a:p>
            <a:pPr marL="0" indent="0">
              <a:spcBef>
                <a:spcPct val="0"/>
              </a:spcBef>
              <a:buNone/>
            </a:pPr>
            <a:r>
              <a:rPr lang="en-US" altLang="zh-CN" sz="2000" kern="1200" dirty="0">
                <a:solidFill>
                  <a:srgbClr val="000000"/>
                </a:solidFill>
                <a:latin typeface="Arial"/>
              </a:rPr>
              <a:t>Any objects can be shared, but most are not</a:t>
            </a:r>
          </a:p>
          <a:p>
            <a:endParaRPr lang="zh-CN" altLang="en-US" dirty="0"/>
          </a:p>
        </p:txBody>
      </p:sp>
      <p:sp>
        <p:nvSpPr>
          <p:cNvPr id="75" name="Rectangle 7"/>
          <p:cNvSpPr/>
          <p:nvPr/>
        </p:nvSpPr>
        <p:spPr bwMode="auto">
          <a:xfrm>
            <a:off x="6303899" y="43535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76" name="Rectangle 8"/>
          <p:cNvSpPr/>
          <p:nvPr/>
        </p:nvSpPr>
        <p:spPr bwMode="auto">
          <a:xfrm>
            <a:off x="6456299" y="43535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77" name="Rectangle 9"/>
          <p:cNvSpPr/>
          <p:nvPr/>
        </p:nvSpPr>
        <p:spPr bwMode="auto">
          <a:xfrm>
            <a:off x="6303899" y="50393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78" name="Rectangle 10"/>
          <p:cNvSpPr/>
          <p:nvPr/>
        </p:nvSpPr>
        <p:spPr bwMode="auto">
          <a:xfrm>
            <a:off x="6456299" y="50393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79" name="Rectangle 11"/>
          <p:cNvSpPr/>
          <p:nvPr/>
        </p:nvSpPr>
        <p:spPr bwMode="auto">
          <a:xfrm>
            <a:off x="6608699" y="50393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0" name="Rectangle 12"/>
          <p:cNvSpPr/>
          <p:nvPr/>
        </p:nvSpPr>
        <p:spPr bwMode="auto">
          <a:xfrm>
            <a:off x="6761099" y="50393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1" name="Rectangle 13"/>
          <p:cNvSpPr/>
          <p:nvPr/>
        </p:nvSpPr>
        <p:spPr bwMode="auto">
          <a:xfrm>
            <a:off x="6913499" y="45059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2" name="Rectangle 14"/>
          <p:cNvSpPr/>
          <p:nvPr/>
        </p:nvSpPr>
        <p:spPr bwMode="auto">
          <a:xfrm>
            <a:off x="7065899" y="45059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3" name="Rectangle 15"/>
          <p:cNvSpPr/>
          <p:nvPr/>
        </p:nvSpPr>
        <p:spPr bwMode="auto">
          <a:xfrm>
            <a:off x="7523099" y="42773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4" name="Rectangle 16"/>
          <p:cNvSpPr/>
          <p:nvPr/>
        </p:nvSpPr>
        <p:spPr bwMode="auto">
          <a:xfrm>
            <a:off x="7675499" y="42773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5" name="Rectangle 17"/>
          <p:cNvSpPr/>
          <p:nvPr/>
        </p:nvSpPr>
        <p:spPr bwMode="auto">
          <a:xfrm>
            <a:off x="6761099" y="3667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6" name="Rectangle 18"/>
          <p:cNvSpPr/>
          <p:nvPr/>
        </p:nvSpPr>
        <p:spPr bwMode="auto">
          <a:xfrm>
            <a:off x="6913499" y="3667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7" name="Rectangle 19"/>
          <p:cNvSpPr/>
          <p:nvPr/>
        </p:nvSpPr>
        <p:spPr bwMode="auto">
          <a:xfrm>
            <a:off x="7065899" y="3667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8" name="Rectangle 20"/>
          <p:cNvSpPr/>
          <p:nvPr/>
        </p:nvSpPr>
        <p:spPr bwMode="auto">
          <a:xfrm>
            <a:off x="7218299" y="3667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89" name="Rectangle 21"/>
          <p:cNvSpPr/>
          <p:nvPr/>
        </p:nvSpPr>
        <p:spPr bwMode="auto">
          <a:xfrm>
            <a:off x="8361299" y="47345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0" name="Rectangle 22"/>
          <p:cNvSpPr/>
          <p:nvPr/>
        </p:nvSpPr>
        <p:spPr bwMode="auto">
          <a:xfrm>
            <a:off x="8513699" y="47345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1" name="Rectangle 23"/>
          <p:cNvSpPr/>
          <p:nvPr/>
        </p:nvSpPr>
        <p:spPr bwMode="auto">
          <a:xfrm>
            <a:off x="8666099" y="47345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2" name="Rectangle 24"/>
          <p:cNvSpPr/>
          <p:nvPr/>
        </p:nvSpPr>
        <p:spPr bwMode="auto">
          <a:xfrm>
            <a:off x="8818499" y="47345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3" name="Rectangle 25"/>
          <p:cNvSpPr/>
          <p:nvPr/>
        </p:nvSpPr>
        <p:spPr bwMode="auto">
          <a:xfrm>
            <a:off x="64562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4" name="Rectangle 26"/>
          <p:cNvSpPr/>
          <p:nvPr/>
        </p:nvSpPr>
        <p:spPr bwMode="auto">
          <a:xfrm>
            <a:off x="66086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5" name="Rectangle 27"/>
          <p:cNvSpPr/>
          <p:nvPr/>
        </p:nvSpPr>
        <p:spPr bwMode="auto">
          <a:xfrm>
            <a:off x="67610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6" name="Rectangle 28"/>
          <p:cNvSpPr/>
          <p:nvPr/>
        </p:nvSpPr>
        <p:spPr bwMode="auto">
          <a:xfrm>
            <a:off x="69134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7" name="Rectangle 29"/>
          <p:cNvSpPr/>
          <p:nvPr/>
        </p:nvSpPr>
        <p:spPr bwMode="auto">
          <a:xfrm>
            <a:off x="70658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8" name="Rectangle 30"/>
          <p:cNvSpPr/>
          <p:nvPr/>
        </p:nvSpPr>
        <p:spPr bwMode="auto">
          <a:xfrm>
            <a:off x="72182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99" name="Rectangle 31"/>
          <p:cNvSpPr/>
          <p:nvPr/>
        </p:nvSpPr>
        <p:spPr bwMode="auto">
          <a:xfrm>
            <a:off x="73706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00" name="Rectangle 32"/>
          <p:cNvSpPr/>
          <p:nvPr/>
        </p:nvSpPr>
        <p:spPr bwMode="auto">
          <a:xfrm>
            <a:off x="75230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01" name="Rectangle 33"/>
          <p:cNvSpPr/>
          <p:nvPr/>
        </p:nvSpPr>
        <p:spPr bwMode="auto">
          <a:xfrm>
            <a:off x="7675499" y="557278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cxnSp>
        <p:nvCxnSpPr>
          <p:cNvPr id="102" name="Straight Arrow Connector 34"/>
          <p:cNvCxnSpPr>
            <a:stCxn id="88" idx="2"/>
            <a:endCxn id="83" idx="0"/>
          </p:cNvCxnSpPr>
          <p:nvPr/>
        </p:nvCxnSpPr>
        <p:spPr bwMode="auto">
          <a:xfrm rot="16200000" flipH="1">
            <a:off x="7256399" y="3934480"/>
            <a:ext cx="381000" cy="30480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03" name="Straight Arrow Connector 35"/>
          <p:cNvCxnSpPr>
            <a:stCxn id="76" idx="0"/>
            <a:endCxn id="81" idx="1"/>
          </p:cNvCxnSpPr>
          <p:nvPr/>
        </p:nvCxnSpPr>
        <p:spPr bwMode="auto">
          <a:xfrm rot="16200000" flipH="1">
            <a:off x="6589649" y="4296430"/>
            <a:ext cx="266700" cy="38100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04" name="Straight Arrow Connector 36"/>
          <p:cNvCxnSpPr>
            <a:stCxn id="82" idx="3"/>
            <a:endCxn id="83" idx="1"/>
          </p:cNvCxnSpPr>
          <p:nvPr/>
        </p:nvCxnSpPr>
        <p:spPr bwMode="auto">
          <a:xfrm flipV="1">
            <a:off x="7218299" y="4391680"/>
            <a:ext cx="304800" cy="22860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05" name="Straight Arrow Connector 37"/>
          <p:cNvCxnSpPr>
            <a:stCxn id="93" idx="0"/>
            <a:endCxn id="77" idx="2"/>
          </p:cNvCxnSpPr>
          <p:nvPr/>
        </p:nvCxnSpPr>
        <p:spPr bwMode="auto">
          <a:xfrm rot="16200000" flipV="1">
            <a:off x="6303899" y="5344180"/>
            <a:ext cx="304800" cy="15240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06" name="Straight Arrow Connector 38"/>
          <p:cNvCxnSpPr>
            <a:stCxn id="95" idx="0"/>
            <a:endCxn id="81" idx="2"/>
          </p:cNvCxnSpPr>
          <p:nvPr/>
        </p:nvCxnSpPr>
        <p:spPr bwMode="auto">
          <a:xfrm rot="5400000" flipH="1" flipV="1">
            <a:off x="6494399" y="5077480"/>
            <a:ext cx="838200" cy="152400"/>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107" name="TextBox 106"/>
          <p:cNvSpPr txBox="1"/>
          <p:nvPr/>
        </p:nvSpPr>
        <p:spPr>
          <a:xfrm>
            <a:off x="8023568" y="5188131"/>
            <a:ext cx="543739" cy="523220"/>
          </a:xfrm>
          <a:prstGeom prst="rect">
            <a:avLst/>
          </a:prstGeom>
          <a:noFill/>
        </p:spPr>
        <p:txBody>
          <a:bodyPr wrap="none" rtlCol="0">
            <a:spAutoFit/>
          </a:bodyPr>
          <a:lstStyle/>
          <a:p>
            <a:pPr>
              <a:defRPr/>
            </a:pPr>
            <a:r>
              <a:rPr lang="en-US" sz="2800" kern="0" dirty="0">
                <a:solidFill>
                  <a:sysClr val="windowText" lastClr="000000"/>
                </a:solidFill>
                <a:latin typeface="Arial"/>
              </a:rPr>
              <a:t>…</a:t>
            </a:r>
          </a:p>
        </p:txBody>
      </p:sp>
      <p:sp>
        <p:nvSpPr>
          <p:cNvPr id="108" name="Oval 42"/>
          <p:cNvSpPr/>
          <p:nvPr/>
        </p:nvSpPr>
        <p:spPr bwMode="auto">
          <a:xfrm>
            <a:off x="3418638" y="3124200"/>
            <a:ext cx="990600" cy="1676400"/>
          </a:xfrm>
          <a:prstGeom prst="ellipse">
            <a:avLst/>
          </a:prstGeom>
          <a:noFill/>
          <a:ln w="349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09" name="Rectangle 43"/>
          <p:cNvSpPr/>
          <p:nvPr/>
        </p:nvSpPr>
        <p:spPr bwMode="auto">
          <a:xfrm>
            <a:off x="3647238" y="36576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10" name="TextBox 109"/>
          <p:cNvSpPr txBox="1"/>
          <p:nvPr/>
        </p:nvSpPr>
        <p:spPr>
          <a:xfrm>
            <a:off x="3494839" y="3288268"/>
            <a:ext cx="793807" cy="369332"/>
          </a:xfrm>
          <a:prstGeom prst="rect">
            <a:avLst/>
          </a:prstGeom>
          <a:noFill/>
        </p:spPr>
        <p:txBody>
          <a:bodyPr wrap="none" rtlCol="0">
            <a:spAutoFit/>
          </a:bodyPr>
          <a:lstStyle/>
          <a:p>
            <a:pPr>
              <a:defRPr/>
            </a:pPr>
            <a:r>
              <a:rPr lang="en-US" kern="0" dirty="0">
                <a:solidFill>
                  <a:sysClr val="windowText" lastClr="000000"/>
                </a:solidFill>
                <a:latin typeface="Arial"/>
              </a:rPr>
              <a:t>pc=…</a:t>
            </a:r>
          </a:p>
        </p:txBody>
      </p:sp>
      <p:sp>
        <p:nvSpPr>
          <p:cNvPr id="111" name="Rectangle 45"/>
          <p:cNvSpPr/>
          <p:nvPr/>
        </p:nvSpPr>
        <p:spPr bwMode="auto">
          <a:xfrm>
            <a:off x="3647238" y="38100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12" name="Rectangle 46"/>
          <p:cNvSpPr/>
          <p:nvPr/>
        </p:nvSpPr>
        <p:spPr bwMode="auto">
          <a:xfrm>
            <a:off x="3647238" y="39624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13" name="Rectangle 47"/>
          <p:cNvSpPr/>
          <p:nvPr/>
        </p:nvSpPr>
        <p:spPr bwMode="auto">
          <a:xfrm>
            <a:off x="3647238" y="41148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14" name="TextBox 113"/>
          <p:cNvSpPr txBox="1"/>
          <p:nvPr/>
        </p:nvSpPr>
        <p:spPr>
          <a:xfrm rot="5400000">
            <a:off x="3760010" y="4287718"/>
            <a:ext cx="441146" cy="400110"/>
          </a:xfrm>
          <a:prstGeom prst="rect">
            <a:avLst/>
          </a:prstGeom>
          <a:noFill/>
        </p:spPr>
        <p:txBody>
          <a:bodyPr wrap="none" rtlCol="0">
            <a:spAutoFit/>
          </a:bodyPr>
          <a:lstStyle/>
          <a:p>
            <a:pPr>
              <a:defRPr/>
            </a:pPr>
            <a:r>
              <a:rPr lang="en-US" sz="2000" kern="0" dirty="0">
                <a:solidFill>
                  <a:sysClr val="windowText" lastClr="000000"/>
                </a:solidFill>
                <a:latin typeface="Arial"/>
              </a:rPr>
              <a:t>…</a:t>
            </a:r>
          </a:p>
        </p:txBody>
      </p:sp>
      <p:cxnSp>
        <p:nvCxnSpPr>
          <p:cNvPr id="115" name="Straight Arrow Connector 49"/>
          <p:cNvCxnSpPr>
            <a:stCxn id="109" idx="0"/>
            <a:endCxn id="89" idx="1"/>
          </p:cNvCxnSpPr>
          <p:nvPr/>
        </p:nvCxnSpPr>
        <p:spPr bwMode="auto">
          <a:xfrm>
            <a:off x="3875839" y="3657600"/>
            <a:ext cx="4485461" cy="119128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16" name="Straight Arrow Connector 50"/>
          <p:cNvCxnSpPr>
            <a:stCxn id="112" idx="3"/>
            <a:endCxn id="85" idx="2"/>
          </p:cNvCxnSpPr>
          <p:nvPr/>
        </p:nvCxnSpPr>
        <p:spPr bwMode="auto">
          <a:xfrm flipV="1">
            <a:off x="4104439" y="3896380"/>
            <a:ext cx="2732861" cy="142220"/>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117" name="Oval 51"/>
          <p:cNvSpPr/>
          <p:nvPr/>
        </p:nvSpPr>
        <p:spPr bwMode="auto">
          <a:xfrm>
            <a:off x="2762175" y="4495800"/>
            <a:ext cx="990600" cy="1676400"/>
          </a:xfrm>
          <a:prstGeom prst="ellipse">
            <a:avLst/>
          </a:prstGeom>
          <a:noFill/>
          <a:ln w="349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18" name="Rectangle 52"/>
          <p:cNvSpPr/>
          <p:nvPr/>
        </p:nvSpPr>
        <p:spPr bwMode="auto">
          <a:xfrm>
            <a:off x="2914575" y="50292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19" name="TextBox 118"/>
          <p:cNvSpPr txBox="1"/>
          <p:nvPr/>
        </p:nvSpPr>
        <p:spPr>
          <a:xfrm>
            <a:off x="2762176" y="4659868"/>
            <a:ext cx="922047" cy="369332"/>
          </a:xfrm>
          <a:prstGeom prst="rect">
            <a:avLst/>
          </a:prstGeom>
          <a:noFill/>
        </p:spPr>
        <p:txBody>
          <a:bodyPr wrap="none" rtlCol="0">
            <a:spAutoFit/>
          </a:bodyPr>
          <a:lstStyle/>
          <a:p>
            <a:pPr>
              <a:defRPr/>
            </a:pPr>
            <a:r>
              <a:rPr lang="en-US" kern="0" dirty="0">
                <a:solidFill>
                  <a:sysClr val="windowText" lastClr="000000"/>
                </a:solidFill>
                <a:latin typeface="Arial"/>
              </a:rPr>
              <a:t>  pc=…</a:t>
            </a:r>
          </a:p>
        </p:txBody>
      </p:sp>
      <p:sp>
        <p:nvSpPr>
          <p:cNvPr id="120" name="Rectangle 54"/>
          <p:cNvSpPr/>
          <p:nvPr/>
        </p:nvSpPr>
        <p:spPr bwMode="auto">
          <a:xfrm>
            <a:off x="2914575" y="51816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21" name="Rectangle 55"/>
          <p:cNvSpPr/>
          <p:nvPr/>
        </p:nvSpPr>
        <p:spPr bwMode="auto">
          <a:xfrm>
            <a:off x="2914575" y="53340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22" name="Rectangle 56"/>
          <p:cNvSpPr/>
          <p:nvPr/>
        </p:nvSpPr>
        <p:spPr bwMode="auto">
          <a:xfrm>
            <a:off x="2914575" y="54864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23" name="TextBox 122"/>
          <p:cNvSpPr txBox="1"/>
          <p:nvPr/>
        </p:nvSpPr>
        <p:spPr>
          <a:xfrm rot="5400000">
            <a:off x="3027347" y="5659318"/>
            <a:ext cx="441146" cy="400110"/>
          </a:xfrm>
          <a:prstGeom prst="rect">
            <a:avLst/>
          </a:prstGeom>
          <a:noFill/>
        </p:spPr>
        <p:txBody>
          <a:bodyPr wrap="none" rtlCol="0">
            <a:spAutoFit/>
          </a:bodyPr>
          <a:lstStyle/>
          <a:p>
            <a:pPr>
              <a:defRPr/>
            </a:pPr>
            <a:r>
              <a:rPr lang="en-US" sz="2000" kern="0" dirty="0">
                <a:solidFill>
                  <a:sysClr val="windowText" lastClr="000000"/>
                </a:solidFill>
                <a:latin typeface="Arial"/>
              </a:rPr>
              <a:t>…</a:t>
            </a:r>
          </a:p>
        </p:txBody>
      </p:sp>
      <p:sp>
        <p:nvSpPr>
          <p:cNvPr id="124" name="Oval 58"/>
          <p:cNvSpPr/>
          <p:nvPr/>
        </p:nvSpPr>
        <p:spPr bwMode="auto">
          <a:xfrm>
            <a:off x="4133775" y="4572000"/>
            <a:ext cx="990600" cy="1676400"/>
          </a:xfrm>
          <a:prstGeom prst="ellipse">
            <a:avLst/>
          </a:prstGeom>
          <a:noFill/>
          <a:ln w="349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25" name="Rectangle 59"/>
          <p:cNvSpPr/>
          <p:nvPr/>
        </p:nvSpPr>
        <p:spPr bwMode="auto">
          <a:xfrm>
            <a:off x="4286175" y="51054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26" name="TextBox 125"/>
          <p:cNvSpPr txBox="1"/>
          <p:nvPr/>
        </p:nvSpPr>
        <p:spPr>
          <a:xfrm>
            <a:off x="4133776" y="4736068"/>
            <a:ext cx="922047" cy="369332"/>
          </a:xfrm>
          <a:prstGeom prst="rect">
            <a:avLst/>
          </a:prstGeom>
          <a:noFill/>
        </p:spPr>
        <p:txBody>
          <a:bodyPr wrap="none" rtlCol="0">
            <a:spAutoFit/>
          </a:bodyPr>
          <a:lstStyle/>
          <a:p>
            <a:pPr>
              <a:defRPr/>
            </a:pPr>
            <a:r>
              <a:rPr lang="en-US" kern="0" dirty="0">
                <a:solidFill>
                  <a:sysClr val="windowText" lastClr="000000"/>
                </a:solidFill>
                <a:latin typeface="Arial"/>
              </a:rPr>
              <a:t>  pc=…</a:t>
            </a:r>
          </a:p>
        </p:txBody>
      </p:sp>
      <p:sp>
        <p:nvSpPr>
          <p:cNvPr id="127" name="Rectangle 61"/>
          <p:cNvSpPr/>
          <p:nvPr/>
        </p:nvSpPr>
        <p:spPr bwMode="auto">
          <a:xfrm>
            <a:off x="4286175" y="52578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28" name="Rectangle 62"/>
          <p:cNvSpPr/>
          <p:nvPr/>
        </p:nvSpPr>
        <p:spPr bwMode="auto">
          <a:xfrm>
            <a:off x="4286175" y="54102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29" name="Rectangle 63"/>
          <p:cNvSpPr/>
          <p:nvPr/>
        </p:nvSpPr>
        <p:spPr bwMode="auto">
          <a:xfrm>
            <a:off x="4286175" y="5562600"/>
            <a:ext cx="457200" cy="1524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30" name="TextBox 129"/>
          <p:cNvSpPr txBox="1"/>
          <p:nvPr/>
        </p:nvSpPr>
        <p:spPr>
          <a:xfrm rot="5400000">
            <a:off x="4398947" y="5735518"/>
            <a:ext cx="441146" cy="400110"/>
          </a:xfrm>
          <a:prstGeom prst="rect">
            <a:avLst/>
          </a:prstGeom>
          <a:noFill/>
        </p:spPr>
        <p:txBody>
          <a:bodyPr wrap="none" rtlCol="0">
            <a:spAutoFit/>
          </a:bodyPr>
          <a:lstStyle/>
          <a:p>
            <a:pPr>
              <a:defRPr/>
            </a:pPr>
            <a:r>
              <a:rPr lang="en-US" sz="2000" kern="0" dirty="0">
                <a:solidFill>
                  <a:sysClr val="windowText" lastClr="000000"/>
                </a:solidFill>
                <a:latin typeface="Arial"/>
              </a:rPr>
              <a:t>…</a:t>
            </a:r>
          </a:p>
        </p:txBody>
      </p:sp>
      <p:cxnSp>
        <p:nvCxnSpPr>
          <p:cNvPr id="131" name="Straight Arrow Connector 65"/>
          <p:cNvCxnSpPr>
            <a:stCxn id="118" idx="3"/>
            <a:endCxn id="77" idx="1"/>
          </p:cNvCxnSpPr>
          <p:nvPr/>
        </p:nvCxnSpPr>
        <p:spPr bwMode="auto">
          <a:xfrm>
            <a:off x="3371775" y="5105400"/>
            <a:ext cx="2932124" cy="4828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32" name="Straight Arrow Connector 66"/>
          <p:cNvCxnSpPr>
            <a:stCxn id="127" idx="3"/>
            <a:endCxn id="93" idx="2"/>
          </p:cNvCxnSpPr>
          <p:nvPr/>
        </p:nvCxnSpPr>
        <p:spPr bwMode="auto">
          <a:xfrm>
            <a:off x="4743375" y="5334000"/>
            <a:ext cx="1789124" cy="46738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33" name="Straight Arrow Connector 67"/>
          <p:cNvCxnSpPr>
            <a:stCxn id="129" idx="3"/>
            <a:endCxn id="75" idx="1"/>
          </p:cNvCxnSpPr>
          <p:nvPr/>
        </p:nvCxnSpPr>
        <p:spPr bwMode="auto">
          <a:xfrm flipV="1">
            <a:off x="4743375" y="4467880"/>
            <a:ext cx="1560524" cy="117092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34" name="Straight Arrow Connector 68"/>
          <p:cNvCxnSpPr>
            <a:stCxn id="128" idx="3"/>
            <a:endCxn id="89" idx="1"/>
          </p:cNvCxnSpPr>
          <p:nvPr/>
        </p:nvCxnSpPr>
        <p:spPr bwMode="auto">
          <a:xfrm flipV="1">
            <a:off x="4743375" y="4848880"/>
            <a:ext cx="3617924" cy="637520"/>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135" name="Rectangle 69"/>
          <p:cNvSpPr/>
          <p:nvPr/>
        </p:nvSpPr>
        <p:spPr bwMode="auto">
          <a:xfrm>
            <a:off x="8066838" y="426720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36" name="Rectangle 70"/>
          <p:cNvSpPr/>
          <p:nvPr/>
        </p:nvSpPr>
        <p:spPr bwMode="auto">
          <a:xfrm>
            <a:off x="8219238" y="426720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cxnSp>
        <p:nvCxnSpPr>
          <p:cNvPr id="137" name="Straight Arrow Connector 71"/>
          <p:cNvCxnSpPr>
            <a:stCxn id="84" idx="3"/>
            <a:endCxn id="135" idx="1"/>
          </p:cNvCxnSpPr>
          <p:nvPr/>
        </p:nvCxnSpPr>
        <p:spPr bwMode="auto">
          <a:xfrm flipV="1">
            <a:off x="7827900" y="4381500"/>
            <a:ext cx="238939" cy="10180"/>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138" name="Rectangle 72"/>
          <p:cNvSpPr/>
          <p:nvPr/>
        </p:nvSpPr>
        <p:spPr bwMode="auto">
          <a:xfrm>
            <a:off x="8066838" y="381000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sp>
        <p:nvSpPr>
          <p:cNvPr id="139" name="Rectangle 73"/>
          <p:cNvSpPr/>
          <p:nvPr/>
        </p:nvSpPr>
        <p:spPr bwMode="auto">
          <a:xfrm>
            <a:off x="8219238" y="3810000"/>
            <a:ext cx="152400" cy="228600"/>
          </a:xfrm>
          <a:prstGeom prst="rect">
            <a:avLst/>
          </a:prstGeom>
          <a:solidFill>
            <a:srgbClr val="00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sz="2400" b="1" kern="0">
              <a:solidFill>
                <a:srgbClr val="000000"/>
              </a:solidFill>
              <a:latin typeface="Times New Roman" pitchFamily="18" charset="0"/>
            </a:endParaRPr>
          </a:p>
        </p:txBody>
      </p:sp>
      <p:cxnSp>
        <p:nvCxnSpPr>
          <p:cNvPr id="140" name="Straight Arrow Connector 74"/>
          <p:cNvCxnSpPr>
            <a:stCxn id="135" idx="0"/>
            <a:endCxn id="138" idx="2"/>
          </p:cNvCxnSpPr>
          <p:nvPr/>
        </p:nvCxnSpPr>
        <p:spPr bwMode="auto">
          <a:xfrm rot="5400000" flipH="1" flipV="1">
            <a:off x="8028738" y="4152900"/>
            <a:ext cx="228600" cy="1588"/>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41" name="Straight Arrow Connector 75"/>
          <p:cNvCxnSpPr>
            <a:stCxn id="138" idx="1"/>
          </p:cNvCxnSpPr>
          <p:nvPr/>
        </p:nvCxnSpPr>
        <p:spPr bwMode="auto">
          <a:xfrm rot="10800000" flipV="1">
            <a:off x="6390438" y="3924300"/>
            <a:ext cx="1676400" cy="41910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142" name="Straight Arrow Connector 76"/>
          <p:cNvCxnSpPr>
            <a:stCxn id="136" idx="2"/>
            <a:endCxn id="89" idx="0"/>
          </p:cNvCxnSpPr>
          <p:nvPr/>
        </p:nvCxnSpPr>
        <p:spPr bwMode="auto">
          <a:xfrm rot="16200000" flipH="1">
            <a:off x="8247078" y="4544160"/>
            <a:ext cx="238780" cy="142061"/>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143" name="TextBox 142"/>
          <p:cNvSpPr txBox="1"/>
          <p:nvPr/>
        </p:nvSpPr>
        <p:spPr>
          <a:xfrm>
            <a:off x="1838560" y="3352801"/>
            <a:ext cx="1409360" cy="1015663"/>
          </a:xfrm>
          <a:prstGeom prst="rect">
            <a:avLst/>
          </a:prstGeom>
          <a:noFill/>
        </p:spPr>
        <p:txBody>
          <a:bodyPr wrap="none" rtlCol="0">
            <a:spAutoFit/>
          </a:bodyPr>
          <a:lstStyle/>
          <a:p>
            <a:pPr>
              <a:defRPr/>
            </a:pPr>
            <a:r>
              <a:rPr lang="en-US" sz="2000" i="1" kern="0" dirty="0">
                <a:solidFill>
                  <a:sysClr val="windowText" lastClr="000000"/>
                </a:solidFill>
                <a:latin typeface="Arial"/>
              </a:rPr>
              <a:t>Unshared:</a:t>
            </a:r>
          </a:p>
          <a:p>
            <a:pPr>
              <a:defRPr/>
            </a:pPr>
            <a:r>
              <a:rPr lang="en-US" sz="2000" i="1" kern="0" dirty="0">
                <a:solidFill>
                  <a:sysClr val="windowText" lastClr="000000"/>
                </a:solidFill>
                <a:latin typeface="Arial"/>
              </a:rPr>
              <a:t>locals and</a:t>
            </a:r>
          </a:p>
          <a:p>
            <a:pPr>
              <a:defRPr/>
            </a:pPr>
            <a:r>
              <a:rPr lang="en-US" sz="2000" i="1" kern="0" dirty="0">
                <a:solidFill>
                  <a:sysClr val="windowText" lastClr="000000"/>
                </a:solidFill>
                <a:latin typeface="Arial"/>
              </a:rPr>
              <a:t>c</a:t>
            </a:r>
            <a:r>
              <a:rPr lang="en-US" sz="2000" i="1" kern="0" dirty="0">
                <a:solidFill>
                  <a:sysClr val="windowText" lastClr="000000"/>
                </a:solidFill>
                <a:latin typeface="Arial"/>
              </a:rPr>
              <a:t>ontrol</a:t>
            </a:r>
          </a:p>
        </p:txBody>
      </p:sp>
      <p:sp>
        <p:nvSpPr>
          <p:cNvPr id="144" name="TextBox 143"/>
          <p:cNvSpPr txBox="1"/>
          <p:nvPr/>
        </p:nvSpPr>
        <p:spPr>
          <a:xfrm>
            <a:off x="8943478" y="3352801"/>
            <a:ext cx="1495922" cy="1015663"/>
          </a:xfrm>
          <a:prstGeom prst="rect">
            <a:avLst/>
          </a:prstGeom>
          <a:noFill/>
        </p:spPr>
        <p:txBody>
          <a:bodyPr wrap="none" rtlCol="0">
            <a:spAutoFit/>
          </a:bodyPr>
          <a:lstStyle/>
          <a:p>
            <a:pPr>
              <a:defRPr/>
            </a:pPr>
            <a:r>
              <a:rPr lang="en-US" sz="2000" i="1" kern="0" dirty="0">
                <a:solidFill>
                  <a:sysClr val="windowText" lastClr="000000"/>
                </a:solidFill>
                <a:latin typeface="Arial"/>
              </a:rPr>
              <a:t>Shared:</a:t>
            </a:r>
          </a:p>
          <a:p>
            <a:pPr>
              <a:defRPr/>
            </a:pPr>
            <a:r>
              <a:rPr lang="en-US" sz="2000" i="1" kern="0" dirty="0">
                <a:solidFill>
                  <a:sysClr val="windowText" lastClr="000000"/>
                </a:solidFill>
                <a:latin typeface="Arial"/>
              </a:rPr>
              <a:t>objects and</a:t>
            </a:r>
          </a:p>
          <a:p>
            <a:pPr>
              <a:defRPr/>
            </a:pPr>
            <a:r>
              <a:rPr lang="en-US" sz="2000" i="1" kern="0" dirty="0">
                <a:solidFill>
                  <a:sysClr val="windowText" lastClr="000000"/>
                </a:solidFill>
                <a:latin typeface="Arial"/>
              </a:rPr>
              <a:t>static fields</a:t>
            </a:r>
          </a:p>
        </p:txBody>
      </p:sp>
    </p:spTree>
    <p:extLst>
      <p:ext uri="{BB962C8B-B14F-4D97-AF65-F5344CB8AC3E}">
        <p14:creationId xmlns:p14="http://schemas.microsoft.com/office/powerpoint/2010/main" val="1152624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 models</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a:t>We will focus on shared memory, but you should know several other models exist and have their own </a:t>
            </a:r>
            <a:r>
              <a:rPr lang="en-US" altLang="zh-CN" dirty="0" smtClean="0"/>
              <a:t>advantages</a:t>
            </a:r>
          </a:p>
          <a:p>
            <a:pPr>
              <a:buNone/>
            </a:pPr>
            <a:endParaRPr lang="en-US" altLang="zh-CN" dirty="0"/>
          </a:p>
          <a:p>
            <a:pPr lvl="1"/>
            <a:endParaRPr lang="en-US" altLang="zh-CN" sz="1000" dirty="0"/>
          </a:p>
          <a:p>
            <a:r>
              <a:rPr lang="en-US" altLang="zh-CN" dirty="0">
                <a:solidFill>
                  <a:schemeClr val="accent2"/>
                </a:solidFill>
              </a:rPr>
              <a:t>Message-passing:</a:t>
            </a:r>
            <a:r>
              <a:rPr lang="en-US" altLang="zh-CN" dirty="0"/>
              <a:t> Each thread has its own collection of objects.  Communication is via explicitly sending/receiving messages</a:t>
            </a:r>
          </a:p>
          <a:p>
            <a:pPr lvl="1"/>
            <a:r>
              <a:rPr lang="en-US" altLang="zh-CN" dirty="0"/>
              <a:t>Cooks working in separate kitchens, mail around </a:t>
            </a:r>
            <a:r>
              <a:rPr lang="en-US" altLang="zh-CN" dirty="0" smtClean="0"/>
              <a:t>ingredients</a:t>
            </a:r>
            <a:endParaRPr lang="en-US" altLang="zh-CN" dirty="0"/>
          </a:p>
          <a:p>
            <a:pPr lvl="1"/>
            <a:endParaRPr lang="en-US" altLang="zh-CN" sz="1000" dirty="0"/>
          </a:p>
          <a:p>
            <a:r>
              <a:rPr lang="en-US" altLang="zh-CN" dirty="0">
                <a:solidFill>
                  <a:schemeClr val="accent2"/>
                </a:solidFill>
              </a:rPr>
              <a:t>Dataflow:</a:t>
            </a:r>
            <a:r>
              <a:rPr lang="en-US" altLang="zh-CN" dirty="0"/>
              <a:t> Programmers write programs in terms of a DAG. </a:t>
            </a:r>
          </a:p>
          <a:p>
            <a:pPr marL="0" indent="0">
              <a:buNone/>
            </a:pPr>
            <a:r>
              <a:rPr lang="en-US" altLang="zh-CN" dirty="0"/>
              <a:t>     A node executes after all of its predecessors in the graph</a:t>
            </a:r>
          </a:p>
          <a:p>
            <a:pPr lvl="1"/>
            <a:r>
              <a:rPr lang="en-US" altLang="zh-CN" dirty="0"/>
              <a:t>Cooks wait to be handed results of previous steps</a:t>
            </a:r>
          </a:p>
          <a:p>
            <a:endParaRPr lang="en-US" altLang="zh-CN" sz="1000" dirty="0"/>
          </a:p>
          <a:p>
            <a:r>
              <a:rPr lang="en-US" altLang="zh-CN" dirty="0">
                <a:solidFill>
                  <a:schemeClr val="accent2"/>
                </a:solidFill>
              </a:rPr>
              <a:t>Data parallelism: </a:t>
            </a:r>
            <a:r>
              <a:rPr lang="en-US" altLang="zh-CN" dirty="0"/>
              <a:t>Have primitives for things like “apply function to every element of an array in parallel”</a:t>
            </a:r>
          </a:p>
          <a:p>
            <a:endParaRPr lang="zh-CN" altLang="en-US" dirty="0"/>
          </a:p>
        </p:txBody>
      </p:sp>
    </p:spTree>
    <p:extLst>
      <p:ext uri="{BB962C8B-B14F-4D97-AF65-F5344CB8AC3E}">
        <p14:creationId xmlns:p14="http://schemas.microsoft.com/office/powerpoint/2010/main" val="379652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Administrative</a:t>
            </a:r>
            <a:endParaRPr lang="zh-CN" altLang="en-US" dirty="0"/>
          </a:p>
        </p:txBody>
      </p:sp>
      <p:sp>
        <p:nvSpPr>
          <p:cNvPr id="3" name="内容占位符 2"/>
          <p:cNvSpPr>
            <a:spLocks noGrp="1"/>
          </p:cNvSpPr>
          <p:nvPr>
            <p:ph idx="1"/>
          </p:nvPr>
        </p:nvSpPr>
        <p:spPr/>
        <p:txBody>
          <a:bodyPr/>
          <a:lstStyle/>
          <a:p>
            <a:r>
              <a:rPr lang="en-US" altLang="zh-CN" dirty="0" smtClean="0"/>
              <a:t>Ming Fu  </a:t>
            </a:r>
            <a:r>
              <a:rPr lang="en-US" altLang="zh-CN" dirty="0" smtClean="0">
                <a:hlinkClick r:id="rId2"/>
              </a:rPr>
              <a:t>fuming@ustc.edu.cn</a:t>
            </a:r>
            <a:endParaRPr lang="en-US" altLang="zh-CN" dirty="0" smtClean="0"/>
          </a:p>
          <a:p>
            <a:r>
              <a:rPr lang="en-US" altLang="zh-CN" dirty="0" smtClean="0"/>
              <a:t>Homepage  </a:t>
            </a:r>
            <a:r>
              <a:rPr lang="en-US" altLang="zh-CN" dirty="0" smtClean="0">
                <a:hlinkClick r:id="rId3"/>
              </a:rPr>
              <a:t>http://home.ustc.edu.cn/~fuming</a:t>
            </a:r>
            <a:endParaRPr lang="en-US" altLang="zh-CN" dirty="0" smtClean="0"/>
          </a:p>
          <a:p>
            <a:r>
              <a:rPr lang="en-US" altLang="zh-CN" dirty="0" smtClean="0"/>
              <a:t>Research Interests</a:t>
            </a:r>
            <a:r>
              <a:rPr lang="zh-CN" altLang="en-US" dirty="0" smtClean="0"/>
              <a:t> </a:t>
            </a:r>
            <a:r>
              <a:rPr lang="en-US" altLang="zh-CN" dirty="0" smtClean="0"/>
              <a:t>: </a:t>
            </a:r>
          </a:p>
          <a:p>
            <a:pPr lvl="1"/>
            <a:r>
              <a:rPr lang="en-US" altLang="zh-CN" dirty="0" smtClean="0"/>
              <a:t>Concurrency Theory</a:t>
            </a:r>
          </a:p>
          <a:p>
            <a:pPr lvl="1"/>
            <a:r>
              <a:rPr lang="en-US" altLang="zh-CN" dirty="0" smtClean="0"/>
              <a:t>Concurrency Verification </a:t>
            </a:r>
          </a:p>
          <a:p>
            <a:r>
              <a:rPr lang="en-US" altLang="zh-CN" dirty="0" smtClean="0"/>
              <a:t>Phone(O) : 87161326</a:t>
            </a:r>
          </a:p>
          <a:p>
            <a:pPr marL="0" indent="0">
              <a:buNone/>
            </a:pPr>
            <a:endParaRPr lang="en-US" altLang="zh-CN" dirty="0" smtClean="0"/>
          </a:p>
        </p:txBody>
      </p:sp>
    </p:spTree>
    <p:extLst>
      <p:ext uri="{BB962C8B-B14F-4D97-AF65-F5344CB8AC3E}">
        <p14:creationId xmlns:p14="http://schemas.microsoft.com/office/powerpoint/2010/main" val="910588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Our Needs</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sz="3100" dirty="0"/>
              <a:t>To write a shared-memory parallel (concurrent)  programs, need new primitives from a programming language or library</a:t>
            </a:r>
          </a:p>
          <a:p>
            <a:endParaRPr lang="en-US" altLang="zh-CN" dirty="0" smtClean="0"/>
          </a:p>
          <a:p>
            <a:r>
              <a:rPr lang="en-US" altLang="zh-CN" dirty="0"/>
              <a:t>Ways to create and </a:t>
            </a:r>
            <a:r>
              <a:rPr lang="en-US" altLang="zh-CN" i="1" dirty="0">
                <a:solidFill>
                  <a:schemeClr val="accent2"/>
                </a:solidFill>
              </a:rPr>
              <a:t>run multiple things at once</a:t>
            </a:r>
          </a:p>
          <a:p>
            <a:pPr lvl="1"/>
            <a:r>
              <a:rPr lang="en-US" altLang="zh-CN" dirty="0"/>
              <a:t>Let’s call these things threads</a:t>
            </a:r>
          </a:p>
          <a:p>
            <a:endParaRPr lang="en-US" altLang="zh-CN" dirty="0"/>
          </a:p>
          <a:p>
            <a:r>
              <a:rPr lang="en-US" altLang="zh-CN" dirty="0"/>
              <a:t>Ways for threads to </a:t>
            </a:r>
            <a:r>
              <a:rPr lang="en-US" altLang="zh-CN" i="1" dirty="0">
                <a:solidFill>
                  <a:schemeClr val="accent2"/>
                </a:solidFill>
              </a:rPr>
              <a:t>share memory</a:t>
            </a:r>
            <a:r>
              <a:rPr lang="en-US" altLang="zh-CN" dirty="0"/>
              <a:t> </a:t>
            </a:r>
          </a:p>
          <a:p>
            <a:pPr lvl="1"/>
            <a:r>
              <a:rPr lang="en-US" altLang="zh-CN" dirty="0"/>
              <a:t>Often just have threads with references to the same objects</a:t>
            </a:r>
          </a:p>
          <a:p>
            <a:pPr lvl="1"/>
            <a:endParaRPr lang="en-US" altLang="zh-CN" dirty="0"/>
          </a:p>
          <a:p>
            <a:r>
              <a:rPr lang="en-US" altLang="zh-CN" dirty="0"/>
              <a:t>Ways for threads to </a:t>
            </a:r>
            <a:r>
              <a:rPr lang="en-US" altLang="zh-CN" i="1" dirty="0">
                <a:solidFill>
                  <a:schemeClr val="accent2"/>
                </a:solidFill>
              </a:rPr>
              <a:t>coordinate (a.k.a. synchronize)</a:t>
            </a:r>
          </a:p>
          <a:p>
            <a:pPr lvl="1"/>
            <a:r>
              <a:rPr lang="en-US" altLang="zh-CN" dirty="0"/>
              <a:t>For now, a way for one thread to wait for another to finish</a:t>
            </a:r>
          </a:p>
          <a:p>
            <a:pPr lvl="1"/>
            <a:r>
              <a:rPr lang="en-US" altLang="zh-CN" dirty="0"/>
              <a:t>Other primitives when we study concurrency</a:t>
            </a:r>
          </a:p>
          <a:p>
            <a:endParaRPr lang="zh-CN" altLang="en-US" dirty="0"/>
          </a:p>
        </p:txBody>
      </p:sp>
    </p:spTree>
    <p:extLst>
      <p:ext uri="{BB962C8B-B14F-4D97-AF65-F5344CB8AC3E}">
        <p14:creationId xmlns:p14="http://schemas.microsoft.com/office/powerpoint/2010/main" val="414580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81200" y="304800"/>
            <a:ext cx="8229600" cy="1143000"/>
          </a:xfrm>
          <a:noFill/>
          <a:ln>
            <a:noFill/>
          </a:ln>
        </p:spPr>
        <p:style>
          <a:lnRef idx="2">
            <a:schemeClr val="dk1"/>
          </a:lnRef>
          <a:fillRef idx="1">
            <a:schemeClr val="lt1"/>
          </a:fillRef>
          <a:effectRef idx="0">
            <a:schemeClr val="dk1"/>
          </a:effectRef>
          <a:fontRef idx="minor">
            <a:schemeClr val="dk1"/>
          </a:fontRef>
        </p:style>
        <p:txBody>
          <a:bodyPr/>
          <a:lstStyle/>
          <a:p>
            <a:r>
              <a:rPr lang="en-US" altLang="zh-CN" dirty="0">
                <a:ea typeface="宋体" panose="02010600030101010101" pitchFamily="2" charset="-122"/>
              </a:rPr>
              <a:t>Few Popular Thread Models</a:t>
            </a:r>
          </a:p>
        </p:txBody>
      </p:sp>
      <p:sp>
        <p:nvSpPr>
          <p:cNvPr id="48131" name="Rectangle 3"/>
          <p:cNvSpPr>
            <a:spLocks noGrp="1" noChangeArrowheads="1"/>
          </p:cNvSpPr>
          <p:nvPr>
            <p:ph type="body" idx="1"/>
          </p:nvPr>
        </p:nvSpPr>
        <p:spPr>
          <a:ln/>
        </p:spPr>
        <p:style>
          <a:lnRef idx="2">
            <a:schemeClr val="accent1"/>
          </a:lnRef>
          <a:fillRef idx="1">
            <a:schemeClr val="lt1"/>
          </a:fillRef>
          <a:effectRef idx="0">
            <a:schemeClr val="accent1"/>
          </a:effectRef>
          <a:fontRef idx="minor">
            <a:schemeClr val="dk1"/>
          </a:fontRef>
        </p:style>
        <p:txBody>
          <a:bodyPr/>
          <a:lstStyle/>
          <a:p>
            <a:pPr marL="457200" indent="-457200" algn="just">
              <a:spcAft>
                <a:spcPct val="20000"/>
              </a:spcAft>
              <a:buClr>
                <a:schemeClr val="tx1"/>
              </a:buClr>
              <a:buSzPct val="250000"/>
              <a:buFont typeface="Monotype Sorts" pitchFamily="2" charset="2"/>
              <a:buChar char="3"/>
            </a:pPr>
            <a:r>
              <a:rPr lang="en-US" altLang="zh-CN" sz="2800" dirty="0">
                <a:ea typeface="宋体" panose="02010600030101010101" pitchFamily="2" charset="-122"/>
              </a:rPr>
              <a:t>POSIX, </a:t>
            </a:r>
            <a:r>
              <a:rPr lang="en-US" altLang="zh-CN" sz="2800" i="1" dirty="0">
                <a:solidFill>
                  <a:srgbClr val="60C900"/>
                </a:solidFill>
                <a:ea typeface="宋体" panose="02010600030101010101" pitchFamily="2" charset="-122"/>
              </a:rPr>
              <a:t>ISO/IEEE standard</a:t>
            </a:r>
            <a:endParaRPr lang="en-US" altLang="zh-CN" sz="2800" dirty="0">
              <a:ea typeface="宋体" panose="02010600030101010101" pitchFamily="2" charset="-122"/>
            </a:endParaRPr>
          </a:p>
          <a:p>
            <a:pPr marL="457200" indent="-457200" algn="just">
              <a:spcAft>
                <a:spcPct val="20000"/>
              </a:spcAft>
              <a:buClr>
                <a:schemeClr val="tx1"/>
              </a:buClr>
              <a:buSzPct val="250000"/>
              <a:buFont typeface="Monotype Sorts" pitchFamily="2" charset="2"/>
              <a:buChar char="3"/>
            </a:pPr>
            <a:r>
              <a:rPr lang="en-US" altLang="zh-CN" sz="2800" dirty="0">
                <a:ea typeface="宋体" panose="02010600030101010101" pitchFamily="2" charset="-122"/>
              </a:rPr>
              <a:t>Mach C threads, </a:t>
            </a:r>
            <a:r>
              <a:rPr lang="en-US" altLang="zh-CN" sz="2800" i="1" dirty="0">
                <a:solidFill>
                  <a:srgbClr val="60C900"/>
                </a:solidFill>
                <a:ea typeface="宋体" panose="02010600030101010101" pitchFamily="2" charset="-122"/>
              </a:rPr>
              <a:t>CMU</a:t>
            </a:r>
          </a:p>
          <a:p>
            <a:pPr marL="457200" indent="-457200" algn="just">
              <a:spcAft>
                <a:spcPct val="20000"/>
              </a:spcAft>
              <a:buClr>
                <a:schemeClr val="tx1"/>
              </a:buClr>
              <a:buSzPct val="250000"/>
              <a:buFont typeface="Monotype Sorts" pitchFamily="2" charset="2"/>
              <a:buChar char="3"/>
            </a:pPr>
            <a:r>
              <a:rPr lang="en-US" altLang="zh-CN" sz="2800" dirty="0">
                <a:ea typeface="宋体" panose="02010600030101010101" pitchFamily="2" charset="-122"/>
              </a:rPr>
              <a:t>Sun OS LWP threads, </a:t>
            </a:r>
            <a:r>
              <a:rPr lang="en-US" altLang="zh-CN" sz="2800" i="1" dirty="0">
                <a:solidFill>
                  <a:srgbClr val="60C900"/>
                </a:solidFill>
                <a:ea typeface="宋体" panose="02010600030101010101" pitchFamily="2" charset="-122"/>
              </a:rPr>
              <a:t>Sun Microsystems</a:t>
            </a:r>
            <a:endParaRPr lang="en-US" altLang="zh-CN" sz="2800" dirty="0">
              <a:ea typeface="宋体" panose="02010600030101010101" pitchFamily="2" charset="-122"/>
            </a:endParaRPr>
          </a:p>
          <a:p>
            <a:pPr marL="457200" indent="-457200" algn="just">
              <a:spcAft>
                <a:spcPct val="20000"/>
              </a:spcAft>
              <a:buClr>
                <a:schemeClr val="tx1"/>
              </a:buClr>
              <a:buSzPct val="250000"/>
              <a:buFont typeface="Monotype Sorts" pitchFamily="2" charset="2"/>
              <a:buChar char="3"/>
            </a:pPr>
            <a:r>
              <a:rPr lang="en-US" altLang="zh-CN" sz="2800" dirty="0">
                <a:ea typeface="宋体" panose="02010600030101010101" pitchFamily="2" charset="-122"/>
              </a:rPr>
              <a:t>PARAS CORE threads, </a:t>
            </a:r>
            <a:r>
              <a:rPr lang="en-US" altLang="zh-CN" sz="2800" i="1" dirty="0">
                <a:solidFill>
                  <a:srgbClr val="60C900"/>
                </a:solidFill>
                <a:ea typeface="宋体" panose="02010600030101010101" pitchFamily="2" charset="-122"/>
              </a:rPr>
              <a:t>C-DAC</a:t>
            </a:r>
            <a:endParaRPr lang="en-US" altLang="zh-CN" sz="2800" dirty="0">
              <a:ea typeface="宋体" panose="02010600030101010101" pitchFamily="2" charset="-122"/>
            </a:endParaRPr>
          </a:p>
          <a:p>
            <a:pPr marL="457200" indent="-457200" algn="just">
              <a:spcAft>
                <a:spcPct val="20000"/>
              </a:spcAft>
              <a:buClr>
                <a:schemeClr val="tx1"/>
              </a:buClr>
              <a:buSzPct val="250000"/>
              <a:buFont typeface="Monotype Sorts" pitchFamily="2" charset="2"/>
              <a:buChar char="3"/>
            </a:pPr>
            <a:r>
              <a:rPr lang="en-US" altLang="zh-CN" sz="2800" dirty="0">
                <a:ea typeface="宋体" panose="02010600030101010101" pitchFamily="2" charset="-122"/>
              </a:rPr>
              <a:t>Java-Threads, </a:t>
            </a:r>
            <a:r>
              <a:rPr lang="en-US" altLang="zh-CN" sz="2800" i="1" dirty="0">
                <a:solidFill>
                  <a:srgbClr val="60C900"/>
                </a:solidFill>
                <a:ea typeface="宋体" panose="02010600030101010101" pitchFamily="2" charset="-122"/>
              </a:rPr>
              <a:t>Sun Microsystems</a:t>
            </a:r>
          </a:p>
          <a:p>
            <a:pPr marL="457200" indent="-457200" algn="just">
              <a:spcAft>
                <a:spcPct val="20000"/>
              </a:spcAft>
              <a:buClr>
                <a:schemeClr val="tx1"/>
              </a:buClr>
              <a:buSzPct val="250000"/>
              <a:buFont typeface="Monotype Sorts" pitchFamily="2" charset="2"/>
              <a:buChar char="3"/>
            </a:pPr>
            <a:r>
              <a:rPr lang="en-US" altLang="zh-CN" sz="2800" dirty="0">
                <a:ea typeface="宋体" panose="02010600030101010101" pitchFamily="2" charset="-122"/>
              </a:rPr>
              <a:t>Chorus threads,</a:t>
            </a:r>
            <a:r>
              <a:rPr lang="en-US" altLang="zh-CN" sz="2800" i="1" dirty="0">
                <a:solidFill>
                  <a:srgbClr val="60C900"/>
                </a:solidFill>
                <a:ea typeface="宋体" panose="02010600030101010101" pitchFamily="2" charset="-122"/>
              </a:rPr>
              <a:t> Paris</a:t>
            </a:r>
          </a:p>
          <a:p>
            <a:pPr marL="457200" indent="-457200" algn="just">
              <a:spcAft>
                <a:spcPct val="20000"/>
              </a:spcAft>
              <a:buClr>
                <a:schemeClr val="tx1"/>
              </a:buClr>
              <a:buSzPct val="250000"/>
              <a:buFont typeface="Monotype Sorts" pitchFamily="2" charset="2"/>
              <a:buChar char="3"/>
            </a:pPr>
            <a:r>
              <a:rPr lang="en-US" altLang="zh-CN" sz="2800" dirty="0">
                <a:ea typeface="宋体" panose="02010600030101010101" pitchFamily="2" charset="-122"/>
              </a:rPr>
              <a:t>OS/2 threads, </a:t>
            </a:r>
            <a:r>
              <a:rPr lang="en-US" altLang="zh-CN" sz="2800" i="1" dirty="0">
                <a:solidFill>
                  <a:srgbClr val="60C900"/>
                </a:solidFill>
                <a:ea typeface="宋体" panose="02010600030101010101" pitchFamily="2" charset="-122"/>
              </a:rPr>
              <a:t>IBM</a:t>
            </a:r>
          </a:p>
          <a:p>
            <a:pPr marL="457200" indent="-457200" algn="just">
              <a:spcAft>
                <a:spcPct val="20000"/>
              </a:spcAft>
              <a:buClr>
                <a:schemeClr val="tx1"/>
              </a:buClr>
              <a:buSzPct val="250000"/>
              <a:buFont typeface="Monotype Sorts" pitchFamily="2" charset="2"/>
              <a:buChar char="3"/>
            </a:pPr>
            <a:r>
              <a:rPr lang="en-US" altLang="zh-CN" sz="2800" dirty="0">
                <a:ea typeface="宋体" panose="02010600030101010101" pitchFamily="2" charset="-122"/>
              </a:rPr>
              <a:t>Windows NT/95 threads, </a:t>
            </a:r>
            <a:r>
              <a:rPr lang="en-US" altLang="zh-CN" sz="2800" i="1" dirty="0">
                <a:solidFill>
                  <a:srgbClr val="60C900"/>
                </a:solidFill>
                <a:ea typeface="宋体" panose="02010600030101010101" pitchFamily="2" charset="-122"/>
              </a:rPr>
              <a:t>Microsoft</a:t>
            </a:r>
          </a:p>
        </p:txBody>
      </p:sp>
    </p:spTree>
    <p:extLst>
      <p:ext uri="{BB962C8B-B14F-4D97-AF65-F5344CB8AC3E}">
        <p14:creationId xmlns:p14="http://schemas.microsoft.com/office/powerpoint/2010/main" val="10793530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Intro </a:t>
            </a:r>
            <a:r>
              <a:rPr lang="en-US" altLang="zh-CN" dirty="0"/>
              <a:t>to </a:t>
            </a:r>
            <a:r>
              <a:rPr lang="en-US" altLang="zh-CN" dirty="0" smtClean="0"/>
              <a:t>Java-Threads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93187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1B32AB6-4C96-4C1A-8AB4-BE903EC2539E}" type="slidenum">
              <a:rPr lang="en-US" altLang="zh-CN" sz="1400">
                <a:solidFill>
                  <a:srgbClr val="000000"/>
                </a:solidFill>
              </a:rPr>
              <a:pPr eaLnBrk="1" hangingPunct="1"/>
              <a:t>33</a:t>
            </a:fld>
            <a:endParaRPr lang="en-US" altLang="zh-CN" sz="1400">
              <a:solidFill>
                <a:srgbClr val="000000"/>
              </a:solidFill>
            </a:endParaRPr>
          </a:p>
        </p:txBody>
      </p:sp>
      <p:sp>
        <p:nvSpPr>
          <p:cNvPr id="15363" name="Rectangle 2"/>
          <p:cNvSpPr>
            <a:spLocks noGrp="1" noChangeArrowheads="1"/>
          </p:cNvSpPr>
          <p:nvPr>
            <p:ph type="title"/>
          </p:nvPr>
        </p:nvSpPr>
        <p:spPr>
          <a:xfrm>
            <a:off x="2209800" y="0"/>
            <a:ext cx="7772400" cy="1143000"/>
          </a:xfrm>
        </p:spPr>
        <p:txBody>
          <a:bodyPr/>
          <a:lstStyle/>
          <a:p>
            <a:pPr eaLnBrk="1" hangingPunct="1"/>
            <a:r>
              <a:rPr lang="en-US" altLang="zh-CN" smtClean="0"/>
              <a:t>Java Threads</a:t>
            </a:r>
          </a:p>
        </p:txBody>
      </p:sp>
      <p:sp>
        <p:nvSpPr>
          <p:cNvPr id="15364" name="Rectangle 3"/>
          <p:cNvSpPr>
            <a:spLocks noGrp="1" noChangeArrowheads="1"/>
          </p:cNvSpPr>
          <p:nvPr>
            <p:ph type="body" idx="1"/>
          </p:nvPr>
        </p:nvSpPr>
        <p:spPr>
          <a:xfrm>
            <a:off x="2057400" y="1295400"/>
            <a:ext cx="8229600" cy="4114800"/>
          </a:xfrm>
        </p:spPr>
        <p:txBody>
          <a:bodyPr/>
          <a:lstStyle/>
          <a:p>
            <a:pPr eaLnBrk="1" hangingPunct="1">
              <a:lnSpc>
                <a:spcPct val="90000"/>
              </a:lnSpc>
            </a:pPr>
            <a:r>
              <a:rPr lang="en-US" altLang="zh-CN" sz="2800" dirty="0"/>
              <a:t>Resources</a:t>
            </a:r>
          </a:p>
          <a:p>
            <a:pPr lvl="1" eaLnBrk="1" hangingPunct="1">
              <a:lnSpc>
                <a:spcPct val="90000"/>
              </a:lnSpc>
            </a:pPr>
            <a:r>
              <a:rPr lang="en-US" altLang="zh-CN" sz="2000" dirty="0"/>
              <a:t>Java Threads by Scott Oaks &amp; Henry Wong (O’Reilly)</a:t>
            </a:r>
          </a:p>
          <a:p>
            <a:pPr lvl="1" eaLnBrk="1" hangingPunct="1">
              <a:lnSpc>
                <a:spcPct val="90000"/>
              </a:lnSpc>
            </a:pPr>
            <a:r>
              <a:rPr lang="en-US" altLang="zh-CN" sz="2000" dirty="0"/>
              <a:t>API docs</a:t>
            </a:r>
          </a:p>
          <a:p>
            <a:pPr lvl="2" eaLnBrk="1" hangingPunct="1">
              <a:lnSpc>
                <a:spcPct val="90000"/>
              </a:lnSpc>
            </a:pPr>
            <a:r>
              <a:rPr lang="en-US" altLang="zh-CN" sz="1600" dirty="0"/>
              <a:t>http://download.oracle.com/javase/6/docs/api/</a:t>
            </a:r>
          </a:p>
          <a:p>
            <a:pPr lvl="3" eaLnBrk="1" hangingPunct="1">
              <a:lnSpc>
                <a:spcPct val="90000"/>
              </a:lnSpc>
            </a:pPr>
            <a:r>
              <a:rPr lang="en-US" altLang="zh-CN" sz="1600" dirty="0" err="1"/>
              <a:t>java.lang.Thread</a:t>
            </a:r>
            <a:r>
              <a:rPr lang="en-US" altLang="zh-CN" sz="1600" dirty="0"/>
              <a:t>, </a:t>
            </a:r>
            <a:r>
              <a:rPr lang="en-US" altLang="zh-CN" sz="1600" dirty="0" err="1"/>
              <a:t>java.lang.Runnable</a:t>
            </a:r>
            <a:endParaRPr lang="en-US" altLang="zh-CN" sz="1200" dirty="0"/>
          </a:p>
          <a:p>
            <a:pPr lvl="3" eaLnBrk="1" hangingPunct="1">
              <a:lnSpc>
                <a:spcPct val="90000"/>
              </a:lnSpc>
            </a:pPr>
            <a:r>
              <a:rPr lang="en-US" altLang="zh-CN" sz="1600" dirty="0" err="1"/>
              <a:t>java.lang.Object</a:t>
            </a:r>
            <a:r>
              <a:rPr lang="en-US" altLang="zh-CN" sz="1600" dirty="0"/>
              <a:t>, </a:t>
            </a:r>
            <a:r>
              <a:rPr lang="en-US" altLang="zh-CN" sz="1600" dirty="0" err="1"/>
              <a:t>java.util.concurrent</a:t>
            </a:r>
            <a:endParaRPr lang="en-US" altLang="zh-CN" sz="1400" dirty="0"/>
          </a:p>
          <a:p>
            <a:pPr lvl="1" eaLnBrk="1" hangingPunct="1">
              <a:lnSpc>
                <a:spcPct val="90000"/>
              </a:lnSpc>
            </a:pPr>
            <a:r>
              <a:rPr lang="en-US" altLang="zh-CN" sz="2000" dirty="0"/>
              <a:t>Tutorials</a:t>
            </a:r>
          </a:p>
          <a:p>
            <a:pPr lvl="2" eaLnBrk="1" hangingPunct="1">
              <a:lnSpc>
                <a:spcPct val="90000"/>
              </a:lnSpc>
            </a:pPr>
            <a:r>
              <a:rPr lang="en-US" altLang="zh-CN" sz="1600" dirty="0"/>
              <a:t>http://download.oracle.com/javase/tutorial/essential/concurrency/index.html</a:t>
            </a:r>
          </a:p>
          <a:p>
            <a:pPr lvl="2" eaLnBrk="1" hangingPunct="1">
              <a:lnSpc>
                <a:spcPct val="90000"/>
              </a:lnSpc>
            </a:pPr>
            <a:r>
              <a:rPr lang="en-US" altLang="zh-CN" sz="1600" dirty="0"/>
              <a:t>http://download.oracle.com/javase/tutorial/essential/concurrency/procthread.html</a:t>
            </a:r>
          </a:p>
          <a:p>
            <a:pPr lvl="1" eaLnBrk="1" hangingPunct="1">
              <a:lnSpc>
                <a:spcPct val="90000"/>
              </a:lnSpc>
            </a:pPr>
            <a:r>
              <a:rPr lang="en-US" altLang="zh-CN" sz="2400" dirty="0"/>
              <a:t>Introduction to Java Threads</a:t>
            </a:r>
          </a:p>
          <a:p>
            <a:pPr lvl="2" eaLnBrk="1" hangingPunct="1">
              <a:lnSpc>
                <a:spcPct val="90000"/>
              </a:lnSpc>
            </a:pPr>
            <a:r>
              <a:rPr lang="en-US" altLang="zh-CN" sz="1800" dirty="0"/>
              <a:t>http://www.javaworld.com/javaworld/jw-04-1996/jw-04-threads.html</a:t>
            </a:r>
          </a:p>
          <a:p>
            <a:pPr lvl="1" eaLnBrk="1" hangingPunct="1">
              <a:lnSpc>
                <a:spcPct val="90000"/>
              </a:lnSpc>
            </a:pPr>
            <a:r>
              <a:rPr lang="en-US" altLang="zh-CN" sz="2400" dirty="0"/>
              <a:t>Thread safety</a:t>
            </a:r>
          </a:p>
          <a:p>
            <a:pPr lvl="2" eaLnBrk="1" hangingPunct="1">
              <a:lnSpc>
                <a:spcPct val="90000"/>
              </a:lnSpc>
            </a:pPr>
            <a:r>
              <a:rPr lang="en-US" altLang="zh-CN" sz="1600" dirty="0"/>
              <a:t>http://en.wikipedia.org/wiki/Thread-safety</a:t>
            </a:r>
          </a:p>
          <a:p>
            <a:pPr lvl="2" eaLnBrk="1" hangingPunct="1">
              <a:lnSpc>
                <a:spcPct val="90000"/>
              </a:lnSpc>
            </a:pPr>
            <a:r>
              <a:rPr lang="en-US" altLang="zh-CN" sz="2000" dirty="0"/>
              <a:t>http://www.javaworld.com/jw-08-1998/jw-08-techniques.html</a:t>
            </a:r>
          </a:p>
        </p:txBody>
      </p:sp>
    </p:spTree>
    <p:extLst>
      <p:ext uri="{BB962C8B-B14F-4D97-AF65-F5344CB8AC3E}">
        <p14:creationId xmlns:p14="http://schemas.microsoft.com/office/powerpoint/2010/main" val="1550196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9D05DCC-E79C-41B8-A8A9-A912D91FD814}" type="slidenum">
              <a:rPr lang="en-US" altLang="zh-CN" sz="1400">
                <a:solidFill>
                  <a:srgbClr val="000000"/>
                </a:solidFill>
              </a:rPr>
              <a:pPr eaLnBrk="1" hangingPunct="1"/>
              <a:t>34</a:t>
            </a:fld>
            <a:endParaRPr lang="en-US" altLang="zh-CN" sz="1400">
              <a:solidFill>
                <a:srgbClr val="000000"/>
              </a:solidFill>
            </a:endParaRPr>
          </a:p>
        </p:txBody>
      </p:sp>
      <p:sp>
        <p:nvSpPr>
          <p:cNvPr id="17411" name="Rectangle 2"/>
          <p:cNvSpPr>
            <a:spLocks noGrp="1" noChangeArrowheads="1"/>
          </p:cNvSpPr>
          <p:nvPr>
            <p:ph type="title"/>
          </p:nvPr>
        </p:nvSpPr>
        <p:spPr/>
        <p:txBody>
          <a:bodyPr/>
          <a:lstStyle/>
          <a:p>
            <a:pPr eaLnBrk="1" hangingPunct="1"/>
            <a:r>
              <a:rPr lang="en-US" altLang="zh-CN" smtClean="0"/>
              <a:t>Coverage</a:t>
            </a:r>
          </a:p>
        </p:txBody>
      </p:sp>
      <p:sp>
        <p:nvSpPr>
          <p:cNvPr id="17412" name="Rectangle 3"/>
          <p:cNvSpPr>
            <a:spLocks noGrp="1" noChangeArrowheads="1"/>
          </p:cNvSpPr>
          <p:nvPr>
            <p:ph type="body" idx="1"/>
          </p:nvPr>
        </p:nvSpPr>
        <p:spPr/>
        <p:txBody>
          <a:bodyPr/>
          <a:lstStyle/>
          <a:p>
            <a:pPr eaLnBrk="1" hangingPunct="1">
              <a:lnSpc>
                <a:spcPct val="90000"/>
              </a:lnSpc>
            </a:pPr>
            <a:r>
              <a:rPr lang="en-US" altLang="zh-CN" smtClean="0"/>
              <a:t>Thread class</a:t>
            </a:r>
          </a:p>
          <a:p>
            <a:pPr lvl="1" eaLnBrk="1" hangingPunct="1">
              <a:lnSpc>
                <a:spcPct val="90000"/>
              </a:lnSpc>
            </a:pPr>
            <a:r>
              <a:rPr lang="en-US" altLang="zh-CN" smtClean="0"/>
              <a:t>run, start methods</a:t>
            </a:r>
          </a:p>
          <a:p>
            <a:pPr lvl="1" eaLnBrk="1" hangingPunct="1">
              <a:lnSpc>
                <a:spcPct val="90000"/>
              </a:lnSpc>
            </a:pPr>
            <a:r>
              <a:rPr lang="en-US" altLang="zh-CN" smtClean="0"/>
              <a:t>yield, join</a:t>
            </a:r>
          </a:p>
          <a:p>
            <a:pPr lvl="1" eaLnBrk="1" hangingPunct="1">
              <a:lnSpc>
                <a:spcPct val="90000"/>
              </a:lnSpc>
            </a:pPr>
            <a:r>
              <a:rPr lang="en-US" altLang="zh-CN" smtClean="0"/>
              <a:t>sleep</a:t>
            </a:r>
          </a:p>
          <a:p>
            <a:pPr eaLnBrk="1" hangingPunct="1">
              <a:lnSpc>
                <a:spcPct val="90000"/>
              </a:lnSpc>
            </a:pPr>
            <a:r>
              <a:rPr lang="en-US" altLang="zh-CN" smtClean="0"/>
              <a:t>Synchronization</a:t>
            </a:r>
          </a:p>
          <a:p>
            <a:pPr lvl="1" eaLnBrk="1" hangingPunct="1">
              <a:lnSpc>
                <a:spcPct val="90000"/>
              </a:lnSpc>
            </a:pPr>
            <a:r>
              <a:rPr lang="en-US" altLang="zh-CN" smtClean="0"/>
              <a:t>synchronized methods &amp; objects</a:t>
            </a:r>
          </a:p>
          <a:p>
            <a:pPr lvl="1" eaLnBrk="1" hangingPunct="1">
              <a:lnSpc>
                <a:spcPct val="90000"/>
              </a:lnSpc>
            </a:pPr>
            <a:r>
              <a:rPr lang="en-US" altLang="zh-CN" smtClean="0"/>
              <a:t>wait/notify/notifyAll</a:t>
            </a:r>
          </a:p>
          <a:p>
            <a:pPr lvl="1" eaLnBrk="1" hangingPunct="1">
              <a:lnSpc>
                <a:spcPct val="90000"/>
              </a:lnSpc>
            </a:pPr>
            <a:r>
              <a:rPr lang="en-US" altLang="zh-CN" smtClean="0"/>
              <a:t>conditions</a:t>
            </a:r>
          </a:p>
          <a:p>
            <a:pPr eaLnBrk="1" hangingPunct="1">
              <a:lnSpc>
                <a:spcPct val="90000"/>
              </a:lnSpc>
            </a:pPr>
            <a:endParaRPr lang="en-US" altLang="zh-CN" smtClean="0"/>
          </a:p>
        </p:txBody>
      </p:sp>
    </p:spTree>
    <p:extLst>
      <p:ext uri="{BB962C8B-B14F-4D97-AF65-F5344CB8AC3E}">
        <p14:creationId xmlns:p14="http://schemas.microsoft.com/office/powerpoint/2010/main" val="39284948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981200" y="209550"/>
            <a:ext cx="8655050" cy="1066800"/>
          </a:xfrm>
          <a:noFill/>
          <a:ln/>
        </p:spPr>
        <p:txBody>
          <a:bodyPr/>
          <a:lstStyle/>
          <a:p>
            <a:r>
              <a:rPr lang="en-US" altLang="zh-CN" dirty="0">
                <a:ea typeface="宋体" panose="02010600030101010101" pitchFamily="2" charset="-122"/>
              </a:rPr>
              <a:t>Ways of Multithreading in Java</a:t>
            </a:r>
          </a:p>
        </p:txBody>
      </p:sp>
      <p:sp>
        <p:nvSpPr>
          <p:cNvPr id="184323" name="Rectangle 3"/>
          <p:cNvSpPr>
            <a:spLocks noGrp="1" noChangeArrowheads="1"/>
          </p:cNvSpPr>
          <p:nvPr>
            <p:ph type="body" idx="1"/>
          </p:nvPr>
        </p:nvSpPr>
        <p:spPr>
          <a:xfrm>
            <a:off x="2511426" y="1390650"/>
            <a:ext cx="7967663" cy="4343400"/>
          </a:xfrm>
          <a:noFill/>
          <a:ln/>
        </p:spPr>
        <p:txBody>
          <a:bodyPr/>
          <a:lstStyle/>
          <a:p>
            <a:r>
              <a:rPr lang="en-US" altLang="zh-CN" sz="2400" dirty="0">
                <a:ea typeface="宋体" panose="02010600030101010101" pitchFamily="2" charset="-122"/>
              </a:rPr>
              <a:t>Create a class that extends the Thread class</a:t>
            </a:r>
          </a:p>
          <a:p>
            <a:r>
              <a:rPr lang="en-US" altLang="zh-CN" sz="2400" dirty="0">
                <a:ea typeface="宋体" panose="02010600030101010101" pitchFamily="2" charset="-122"/>
              </a:rPr>
              <a:t>Create a class that implements the Runnable interface</a:t>
            </a:r>
          </a:p>
          <a:p>
            <a:r>
              <a:rPr lang="en-US" altLang="zh-CN" sz="2400" dirty="0">
                <a:ea typeface="宋体" panose="02010600030101010101" pitchFamily="2" charset="-122"/>
              </a:rPr>
              <a:t>1st Method: Extending the Thread class</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class </a:t>
            </a:r>
            <a:r>
              <a:rPr lang="en-US" altLang="zh-CN" sz="2000" dirty="0" err="1">
                <a:latin typeface="Courier New" panose="02070309020205020404" pitchFamily="49" charset="0"/>
                <a:ea typeface="宋体" panose="02010600030101010101" pitchFamily="2" charset="-122"/>
              </a:rPr>
              <a:t>MyThread</a:t>
            </a:r>
            <a:r>
              <a:rPr lang="en-US" altLang="zh-CN" sz="2000" dirty="0">
                <a:latin typeface="Courier New" panose="02070309020205020404" pitchFamily="49" charset="0"/>
                <a:ea typeface="宋体" panose="02010600030101010101" pitchFamily="2" charset="-122"/>
              </a:rPr>
              <a:t> extends Thread</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public void run()</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   {</a:t>
            </a:r>
            <a:endParaRPr lang="en-US" altLang="zh-CN" sz="2000" dirty="0">
              <a:latin typeface="Courier New" panose="02070309020205020404" pitchFamily="49" charset="0"/>
              <a:ea typeface="宋体" panose="02010600030101010101" pitchFamily="2" charset="-122"/>
            </a:endParaRPr>
          </a:p>
          <a:p>
            <a:pPr>
              <a:buFont typeface="Monotype Sorts" pitchFamily="2" charset="2"/>
              <a:buNone/>
            </a:pPr>
            <a:r>
              <a:rPr lang="en-US" altLang="zh-CN" sz="2000" dirty="0">
                <a:latin typeface="Courier New" panose="02070309020205020404" pitchFamily="49" charset="0"/>
                <a:ea typeface="宋体" panose="02010600030101010101" pitchFamily="2" charset="-122"/>
              </a:rPr>
              <a:t>     	   // thread body of execution</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   }</a:t>
            </a:r>
            <a:endParaRPr lang="en-US" altLang="zh-CN" sz="2000" dirty="0">
              <a:latin typeface="Courier New" panose="02070309020205020404" pitchFamily="49" charset="0"/>
              <a:ea typeface="宋体" panose="02010600030101010101" pitchFamily="2" charset="-122"/>
            </a:endParaRPr>
          </a:p>
          <a:p>
            <a:pPr>
              <a:buFont typeface="Monotype Sorts" pitchFamily="2" charset="2"/>
              <a:buNone/>
            </a:pPr>
            <a:r>
              <a:rPr lang="en-US" altLang="zh-CN" sz="2000" dirty="0">
                <a:latin typeface="Courier New" panose="02070309020205020404" pitchFamily="49" charset="0"/>
                <a:ea typeface="宋体" panose="02010600030101010101" pitchFamily="2" charset="-122"/>
              </a:rPr>
              <a:t>    }	</a:t>
            </a:r>
          </a:p>
          <a:p>
            <a:r>
              <a:rPr lang="en-US" altLang="zh-CN" sz="2000" dirty="0">
                <a:latin typeface="Arial" panose="020B0604020202020204" pitchFamily="34" charset="0"/>
                <a:ea typeface="宋体" panose="02010600030101010101" pitchFamily="2" charset="-122"/>
              </a:rPr>
              <a:t>Creating </a:t>
            </a:r>
            <a:r>
              <a:rPr lang="en-US" altLang="zh-CN" sz="2000" dirty="0">
                <a:latin typeface="Arial" panose="020B0604020202020204" pitchFamily="34" charset="0"/>
                <a:ea typeface="宋体" panose="02010600030101010101" pitchFamily="2" charset="-122"/>
              </a:rPr>
              <a:t>thread : </a:t>
            </a:r>
            <a:r>
              <a:rPr lang="en-US" altLang="zh-CN" sz="2000" dirty="0" err="1">
                <a:latin typeface="Courier New" panose="02070309020205020404" pitchFamily="49" charset="0"/>
                <a:ea typeface="宋体" panose="02010600030101010101" pitchFamily="2" charset="-122"/>
              </a:rPr>
              <a:t>MyThread</a:t>
            </a:r>
            <a:r>
              <a:rPr lang="en-US" altLang="zh-CN"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thr1 = new </a:t>
            </a:r>
            <a:r>
              <a:rPr lang="en-US" altLang="zh-CN" sz="2000" dirty="0" err="1">
                <a:latin typeface="Courier New" panose="02070309020205020404" pitchFamily="49" charset="0"/>
                <a:ea typeface="宋体" panose="02010600030101010101" pitchFamily="2" charset="-122"/>
              </a:rPr>
              <a:t>MyThread</a:t>
            </a:r>
            <a:r>
              <a:rPr lang="en-US" altLang="zh-CN" sz="2000" dirty="0">
                <a:latin typeface="Courier New" panose="02070309020205020404" pitchFamily="49" charset="0"/>
                <a:ea typeface="宋体" panose="02010600030101010101" pitchFamily="2" charset="-122"/>
              </a:rPr>
              <a:t>();</a:t>
            </a:r>
          </a:p>
          <a:p>
            <a:r>
              <a:rPr lang="en-US" altLang="zh-CN" sz="2000" dirty="0">
                <a:latin typeface="Arial" panose="020B0604020202020204" pitchFamily="34" charset="0"/>
                <a:ea typeface="宋体" panose="02010600030101010101" pitchFamily="2" charset="-122"/>
              </a:rPr>
              <a:t>Start </a:t>
            </a:r>
            <a:r>
              <a:rPr lang="en-US" altLang="zh-CN" sz="2000" dirty="0">
                <a:latin typeface="Arial" panose="020B0604020202020204" pitchFamily="34" charset="0"/>
                <a:ea typeface="宋体" panose="02010600030101010101" pitchFamily="2" charset="-122"/>
              </a:rPr>
              <a:t>Execution:</a:t>
            </a:r>
            <a:r>
              <a:rPr lang="en-US" altLang="zh-CN"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thr1.start</a:t>
            </a:r>
            <a:r>
              <a:rPr lang="en-US" altLang="zh-CN" sz="2000" dirty="0">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23169989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905000" y="381000"/>
            <a:ext cx="8707438" cy="1066800"/>
          </a:xfrm>
          <a:noFill/>
          <a:ln/>
        </p:spPr>
        <p:txBody>
          <a:bodyPr/>
          <a:lstStyle/>
          <a:p>
            <a:r>
              <a:rPr lang="en-US" altLang="zh-CN" sz="2800" dirty="0">
                <a:ea typeface="宋体" panose="02010600030101010101" pitchFamily="2" charset="-122"/>
              </a:rPr>
              <a:t>2nd method: Threads by implementing Runnable interface</a:t>
            </a:r>
          </a:p>
        </p:txBody>
      </p:sp>
      <p:sp>
        <p:nvSpPr>
          <p:cNvPr id="185347" name="Rectangle 3"/>
          <p:cNvSpPr>
            <a:spLocks noGrp="1" noChangeArrowheads="1"/>
          </p:cNvSpPr>
          <p:nvPr>
            <p:ph type="body" idx="1"/>
          </p:nvPr>
        </p:nvSpPr>
        <p:spPr>
          <a:xfrm>
            <a:off x="2568576" y="1409700"/>
            <a:ext cx="7967663" cy="4343400"/>
          </a:xfrm>
          <a:noFill/>
          <a:ln/>
        </p:spPr>
        <p:txBody>
          <a:bodyPr/>
          <a:lstStyle/>
          <a:p>
            <a:pPr>
              <a:buFont typeface="Monotype Sorts" pitchFamily="2" charset="2"/>
              <a:buNone/>
            </a:pPr>
            <a:r>
              <a:rPr lang="en-US" altLang="zh-CN" sz="2000" dirty="0">
                <a:latin typeface="Courier New" panose="02070309020205020404" pitchFamily="49" charset="0"/>
                <a:ea typeface="宋体" panose="02010600030101010101" pitchFamily="2" charset="-122"/>
              </a:rPr>
              <a:t>class </a:t>
            </a:r>
            <a:r>
              <a:rPr lang="en-US" altLang="zh-CN" sz="2000" dirty="0" err="1">
                <a:latin typeface="Courier New" panose="02070309020205020404" pitchFamily="49" charset="0"/>
                <a:ea typeface="宋体" panose="02010600030101010101" pitchFamily="2" charset="-122"/>
              </a:rPr>
              <a:t>ClassName</a:t>
            </a:r>
            <a:r>
              <a:rPr lang="en-US" altLang="zh-CN" sz="2000" dirty="0">
                <a:latin typeface="Courier New" panose="02070309020205020404" pitchFamily="49" charset="0"/>
                <a:ea typeface="宋体" panose="02010600030101010101" pitchFamily="2" charset="-122"/>
              </a:rPr>
              <a:t> implements Runnable</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public void run()</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 thread body of execution</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a:t>
            </a:r>
          </a:p>
          <a:p>
            <a:r>
              <a:rPr lang="en-US" altLang="zh-CN" sz="2000" dirty="0">
                <a:ea typeface="宋体" panose="02010600030101010101" pitchFamily="2" charset="-122"/>
              </a:rPr>
              <a:t>Creating Object:</a:t>
            </a:r>
          </a:p>
          <a:p>
            <a:pPr>
              <a:buFont typeface="Monotype Sorts" pitchFamily="2" charset="2"/>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ClassName</a:t>
            </a: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myObject</a:t>
            </a:r>
            <a:r>
              <a:rPr lang="en-US" altLang="zh-CN" sz="2000" dirty="0">
                <a:latin typeface="Courier New" panose="02070309020205020404" pitchFamily="49" charset="0"/>
                <a:ea typeface="宋体" panose="02010600030101010101" pitchFamily="2" charset="-122"/>
              </a:rPr>
              <a:t> = new </a:t>
            </a:r>
            <a:r>
              <a:rPr lang="en-US" altLang="zh-CN" sz="2000" dirty="0" err="1">
                <a:latin typeface="Courier New" panose="02070309020205020404" pitchFamily="49" charset="0"/>
                <a:ea typeface="宋体" panose="02010600030101010101" pitchFamily="2" charset="-122"/>
              </a:rPr>
              <a:t>ClassName</a:t>
            </a:r>
            <a:r>
              <a:rPr lang="en-US" altLang="zh-CN" sz="2000" dirty="0">
                <a:latin typeface="Courier New" panose="02070309020205020404" pitchFamily="49" charset="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Creating Thread Object:</a:t>
            </a:r>
          </a:p>
          <a:p>
            <a:pPr>
              <a:buFont typeface="Monotype Sorts" pitchFamily="2" charset="2"/>
              <a:buNone/>
            </a:pP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Thread thr1 = new Thread( </a:t>
            </a:r>
            <a:r>
              <a:rPr lang="en-US" altLang="zh-CN" sz="2000" dirty="0" err="1">
                <a:latin typeface="Courier New" panose="02070309020205020404" pitchFamily="49" charset="0"/>
                <a:ea typeface="宋体" panose="02010600030101010101" pitchFamily="2" charset="-122"/>
              </a:rPr>
              <a:t>myObject</a:t>
            </a:r>
            <a:r>
              <a:rPr lang="en-US" altLang="zh-CN" sz="2000" dirty="0">
                <a:latin typeface="Courier New" panose="02070309020205020404" pitchFamily="49" charset="0"/>
                <a:ea typeface="宋体" panose="02010600030101010101" pitchFamily="2" charset="-122"/>
              </a:rPr>
              <a:t> );</a:t>
            </a:r>
          </a:p>
          <a:p>
            <a:r>
              <a:rPr lang="en-US" altLang="zh-CN" sz="2000" dirty="0">
                <a:ea typeface="宋体" panose="02010600030101010101" pitchFamily="2" charset="-122"/>
              </a:rPr>
              <a:t>Start </a:t>
            </a:r>
            <a:r>
              <a:rPr lang="en-US" altLang="zh-CN" sz="2000" dirty="0">
                <a:ea typeface="宋体" panose="02010600030101010101" pitchFamily="2" charset="-122"/>
              </a:rPr>
              <a:t>Execution: </a:t>
            </a:r>
            <a:r>
              <a:rPr lang="en-US" altLang="zh-CN" sz="2000" dirty="0">
                <a:latin typeface="Courier New" panose="02070309020205020404" pitchFamily="49" charset="0"/>
                <a:ea typeface="宋体" panose="02010600030101010101" pitchFamily="2" charset="-122"/>
              </a:rPr>
              <a:t>thr1.start</a:t>
            </a:r>
            <a:r>
              <a:rPr lang="en-US" altLang="zh-CN" sz="2000" dirty="0">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5104342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633664" y="0"/>
            <a:ext cx="8021637" cy="666750"/>
          </a:xfrm>
          <a:noFill/>
          <a:ln/>
        </p:spPr>
        <p:txBody>
          <a:bodyPr/>
          <a:lstStyle/>
          <a:p>
            <a:r>
              <a:rPr lang="en-US" altLang="zh-CN" sz="2800">
                <a:ea typeface="宋体" panose="02010600030101010101" pitchFamily="2" charset="-122"/>
              </a:rPr>
              <a:t>Thread Class Members...</a:t>
            </a:r>
          </a:p>
        </p:txBody>
      </p:sp>
      <p:sp>
        <p:nvSpPr>
          <p:cNvPr id="186371" name="Rectangle 3"/>
          <p:cNvSpPr>
            <a:spLocks noGrp="1" noChangeArrowheads="1"/>
          </p:cNvSpPr>
          <p:nvPr>
            <p:ph type="body" idx="1"/>
          </p:nvPr>
        </p:nvSpPr>
        <p:spPr>
          <a:xfrm>
            <a:off x="2568576" y="723900"/>
            <a:ext cx="7967663" cy="4343400"/>
          </a:xfrm>
          <a:noFill/>
          <a:ln/>
        </p:spPr>
        <p:txBody>
          <a:bodyPr/>
          <a:lstStyle/>
          <a:p>
            <a:pPr>
              <a:buFont typeface="Monotype Sorts" pitchFamily="2" charset="2"/>
              <a:buNone/>
            </a:pPr>
            <a:r>
              <a:rPr lang="en-US" altLang="zh-CN" sz="1400">
                <a:latin typeface="Courier New" panose="02070309020205020404" pitchFamily="49" charset="0"/>
                <a:ea typeface="宋体" panose="02010600030101010101" pitchFamily="2" charset="-122"/>
              </a:rPr>
              <a:t>public class java.lang.Thread extends java.lang.Object</a:t>
            </a:r>
          </a:p>
          <a:p>
            <a:pPr>
              <a:buFont typeface="Monotype Sorts" pitchFamily="2" charset="2"/>
              <a:buNone/>
            </a:pPr>
            <a:r>
              <a:rPr lang="en-US" altLang="zh-CN" sz="1400">
                <a:latin typeface="Courier New" panose="02070309020205020404" pitchFamily="49" charset="0"/>
                <a:ea typeface="宋体" panose="02010600030101010101" pitchFamily="2" charset="-122"/>
              </a:rPr>
              <a:t>     implements java.lang.Runnable </a:t>
            </a:r>
          </a:p>
          <a:p>
            <a:pPr>
              <a:buFont typeface="Monotype Sorts" pitchFamily="2" charset="2"/>
              <a:buNone/>
            </a:pPr>
            <a:r>
              <a:rPr lang="en-US" altLang="zh-CN" sz="1400">
                <a:latin typeface="Courier New" panose="02070309020205020404" pitchFamily="49" charset="0"/>
                <a:ea typeface="宋体" panose="02010600030101010101" pitchFamily="2" charset="-122"/>
              </a:rPr>
              <a:t>{</a:t>
            </a:r>
          </a:p>
          <a:p>
            <a:pPr>
              <a:buFont typeface="Monotype Sorts" pitchFamily="2" charset="2"/>
              <a:buNone/>
            </a:pPr>
            <a:r>
              <a:rPr lang="en-US" altLang="zh-CN" sz="1400">
                <a:latin typeface="Courier New" panose="02070309020205020404" pitchFamily="49" charset="0"/>
                <a:ea typeface="宋体" panose="02010600030101010101" pitchFamily="2" charset="-122"/>
              </a:rPr>
              <a:t>// Fields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static int MAX_PRIORITY;</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static int MIN_PRIORITY;	</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static int NORM_PRIORITY;</a:t>
            </a:r>
          </a:p>
          <a:p>
            <a:pPr>
              <a:buFont typeface="Monotype Sorts" pitchFamily="2" charset="2"/>
              <a:buNone/>
            </a:pPr>
            <a:r>
              <a:rPr lang="en-US" altLang="zh-CN" sz="1400">
                <a:latin typeface="Courier New" panose="02070309020205020404" pitchFamily="49" charset="0"/>
                <a:ea typeface="宋体" panose="02010600030101010101" pitchFamily="2" charset="-122"/>
              </a:rPr>
              <a:t>// Constructors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Thread();</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Thread(Runnable  target);</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Thread(Runnable  target, String  name);</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Thread(String  name);</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Thread(ThreadGroup  group, Runnable  target);</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Thread(ThreadGroup  group, Runnable  target, String  name);</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Thread(ThreadGroup  group, String  name);</a:t>
            </a:r>
          </a:p>
          <a:p>
            <a:pPr>
              <a:buFont typeface="Monotype Sorts" pitchFamily="2" charset="2"/>
              <a:buNone/>
            </a:pPr>
            <a:r>
              <a:rPr lang="en-US" altLang="zh-CN" sz="1400">
                <a:latin typeface="Courier New" panose="02070309020205020404" pitchFamily="49" charset="0"/>
                <a:ea typeface="宋体" panose="02010600030101010101" pitchFamily="2" charset="-122"/>
              </a:rPr>
              <a:t>// Methods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static int activeCount();</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void checkAccess();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int countStackFrames();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static Thread currentThread();</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void destroy();</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static void dumpStack();</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static int enumerate(Thread  tarray[]);</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String getName();</a:t>
            </a:r>
          </a:p>
          <a:p>
            <a:pPr>
              <a:buFont typeface="Monotype Sorts" pitchFamily="2" charset="2"/>
              <a:buNone/>
            </a:pPr>
            <a:endParaRPr lang="en-US" altLang="zh-CN" sz="140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402322559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633664" y="0"/>
            <a:ext cx="8021637" cy="666750"/>
          </a:xfrm>
          <a:noFill/>
          <a:ln/>
        </p:spPr>
        <p:txBody>
          <a:bodyPr/>
          <a:lstStyle/>
          <a:p>
            <a:r>
              <a:rPr lang="en-US" altLang="zh-CN" sz="2800">
                <a:ea typeface="宋体" panose="02010600030101010101" pitchFamily="2" charset="-122"/>
              </a:rPr>
              <a:t>...Thread Class Members.</a:t>
            </a:r>
          </a:p>
        </p:txBody>
      </p:sp>
      <p:sp>
        <p:nvSpPr>
          <p:cNvPr id="188419" name="Rectangle 3"/>
          <p:cNvSpPr>
            <a:spLocks noGrp="1" noChangeArrowheads="1"/>
          </p:cNvSpPr>
          <p:nvPr>
            <p:ph type="body" idx="1"/>
          </p:nvPr>
        </p:nvSpPr>
        <p:spPr>
          <a:xfrm>
            <a:off x="2568576" y="723900"/>
            <a:ext cx="7967663" cy="4343400"/>
          </a:xfrm>
          <a:noFill/>
          <a:ln/>
        </p:spPr>
        <p:txBody>
          <a:bodyPr/>
          <a:lstStyle/>
          <a:p>
            <a:pPr>
              <a:buFont typeface="Monotype Sorts" pitchFamily="2" charset="2"/>
              <a:buNone/>
            </a:pPr>
            <a:r>
              <a:rPr lang="en-US" altLang="zh-CN" sz="1400">
                <a:latin typeface="Courier New" panose="02070309020205020404" pitchFamily="49" charset="0"/>
                <a:ea typeface="宋体" panose="02010600030101010101" pitchFamily="2" charset="-122"/>
              </a:rPr>
              <a:t>public final int getPriority();  // 1 to 10 priority-pre-emption at mid.</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ThreadGroup getThreadGroup();</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void interrupt();</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static boolean interrupted();</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boolean isAlive();</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boolean isDaemon();</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boolean isInterrupted();</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join();</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join(long  millis);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join(long  millis, int  nanos);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resume();</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void run();</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setDaemon(boolean  on);</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setName(String  name);</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setPriority(int  newPriority);</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static void sleep(long  millis);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static void sleep(long  millis, int  nanos);</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void start();</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stop();</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stop(Throwable  obj);</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final void suspend();</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String toString();</a:t>
            </a:r>
          </a:p>
          <a:p>
            <a:pPr>
              <a:buFont typeface="Monotype Sorts" pitchFamily="2" charset="2"/>
              <a:buNone/>
            </a:pPr>
            <a:r>
              <a:rPr lang="en-US" altLang="zh-CN" sz="1400">
                <a:latin typeface="Courier New" panose="02070309020205020404" pitchFamily="49" charset="0"/>
                <a:ea typeface="宋体" panose="02010600030101010101" pitchFamily="2" charset="-122"/>
              </a:rPr>
              <a:t>public static void yield();</a:t>
            </a:r>
          </a:p>
          <a:p>
            <a:pPr>
              <a:buFont typeface="Monotype Sorts" pitchFamily="2" charset="2"/>
              <a:buNone/>
            </a:pPr>
            <a:r>
              <a:rPr lang="en-US" altLang="zh-CN" sz="1400">
                <a:latin typeface="Courier New" panose="02070309020205020404" pitchFamily="49" charset="0"/>
                <a:ea typeface="宋体" panose="02010600030101010101" pitchFamily="2" charset="-122"/>
              </a:rPr>
              <a:t>}</a:t>
            </a:r>
          </a:p>
          <a:p>
            <a:pPr>
              <a:buFont typeface="Monotype Sorts" pitchFamily="2" charset="2"/>
              <a:buNone/>
            </a:pPr>
            <a:endParaRPr lang="en-US" altLang="zh-CN" sz="140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426376294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2633664" y="0"/>
            <a:ext cx="8021637" cy="666750"/>
          </a:xfrm>
          <a:noFill/>
          <a:ln/>
        </p:spPr>
        <p:txBody>
          <a:bodyPr/>
          <a:lstStyle/>
          <a:p>
            <a:r>
              <a:rPr lang="en-US" altLang="zh-CN" sz="2800" dirty="0">
                <a:ea typeface="宋体" panose="02010600030101010101" pitchFamily="2" charset="-122"/>
              </a:rPr>
              <a:t>Example 1: Manipulation </a:t>
            </a:r>
            <a:r>
              <a:rPr lang="en-US" altLang="zh-CN" sz="2800" dirty="0">
                <a:ea typeface="宋体" panose="02010600030101010101" pitchFamily="2" charset="-122"/>
              </a:rPr>
              <a:t>of Current Thread</a:t>
            </a:r>
          </a:p>
        </p:txBody>
      </p:sp>
      <p:sp>
        <p:nvSpPr>
          <p:cNvPr id="190467" name="Rectangle 3"/>
          <p:cNvSpPr>
            <a:spLocks noGrp="1" noChangeArrowheads="1"/>
          </p:cNvSpPr>
          <p:nvPr>
            <p:ph type="body" idx="1"/>
          </p:nvPr>
        </p:nvSpPr>
        <p:spPr>
          <a:xfrm>
            <a:off x="2568576" y="723900"/>
            <a:ext cx="7967663" cy="4343400"/>
          </a:xfrm>
          <a:noFill/>
          <a:ln/>
        </p:spPr>
        <p:txBody>
          <a:bodyPr/>
          <a:lstStyle/>
          <a:p>
            <a:pPr>
              <a:buFont typeface="Monotype Sorts" pitchFamily="2" charset="2"/>
              <a:buNone/>
            </a:pPr>
            <a:r>
              <a:rPr lang="en-US" altLang="zh-CN" sz="1400">
                <a:latin typeface="Courier New" panose="02070309020205020404" pitchFamily="49" charset="0"/>
                <a:ea typeface="宋体" panose="02010600030101010101" pitchFamily="2" charset="-122"/>
              </a:rPr>
              <a:t>// CurrentThreadDemo.java</a:t>
            </a:r>
          </a:p>
          <a:p>
            <a:pPr>
              <a:buFont typeface="Monotype Sorts" pitchFamily="2" charset="2"/>
              <a:buNone/>
            </a:pPr>
            <a:r>
              <a:rPr lang="en-US" altLang="zh-CN" sz="1400">
                <a:latin typeface="Courier New" panose="02070309020205020404" pitchFamily="49" charset="0"/>
                <a:ea typeface="宋体" panose="02010600030101010101" pitchFamily="2" charset="-122"/>
              </a:rPr>
              <a:t>class CurrentThreadDemo {</a:t>
            </a:r>
          </a:p>
          <a:p>
            <a:pPr>
              <a:buFont typeface="Monotype Sorts" pitchFamily="2" charset="2"/>
              <a:buNone/>
            </a:pPr>
            <a:r>
              <a:rPr lang="en-US" altLang="zh-CN" sz="1400">
                <a:latin typeface="Courier New" panose="02070309020205020404" pitchFamily="49" charset="0"/>
                <a:ea typeface="宋体" panose="02010600030101010101" pitchFamily="2" charset="-122"/>
              </a:rPr>
              <a:t>   public static void main(String arg[])   {</a:t>
            </a:r>
          </a:p>
          <a:p>
            <a:pPr>
              <a:buFont typeface="Monotype Sorts" pitchFamily="2" charset="2"/>
              <a:buNone/>
            </a:pPr>
            <a:r>
              <a:rPr lang="en-US" altLang="zh-CN" sz="1400">
                <a:latin typeface="Courier New" panose="02070309020205020404" pitchFamily="49" charset="0"/>
                <a:ea typeface="宋体" panose="02010600030101010101" pitchFamily="2" charset="-122"/>
              </a:rPr>
              <a:t>      Thread ct = Thread.currentThread();</a:t>
            </a:r>
          </a:p>
          <a:p>
            <a:pPr>
              <a:buFont typeface="Monotype Sorts" pitchFamily="2" charset="2"/>
              <a:buNone/>
            </a:pPr>
            <a:r>
              <a:rPr lang="en-US" altLang="zh-CN" sz="1400">
                <a:latin typeface="Courier New" panose="02070309020205020404" pitchFamily="49" charset="0"/>
                <a:ea typeface="宋体" panose="02010600030101010101" pitchFamily="2" charset="-122"/>
              </a:rPr>
              <a:t>      ct.setName( "My Thread" );</a:t>
            </a:r>
          </a:p>
          <a:p>
            <a:pPr>
              <a:buFont typeface="Monotype Sorts" pitchFamily="2" charset="2"/>
              <a:buNone/>
            </a:pPr>
            <a:r>
              <a:rPr lang="en-US" altLang="zh-CN" sz="1400">
                <a:latin typeface="Courier New" panose="02070309020205020404" pitchFamily="49" charset="0"/>
                <a:ea typeface="宋体" panose="02010600030101010101" pitchFamily="2" charset="-122"/>
              </a:rPr>
              <a:t>      System.out.println("Current Thread : "+ct);</a:t>
            </a:r>
          </a:p>
          <a:p>
            <a:pPr>
              <a:buFont typeface="Monotype Sorts" pitchFamily="2" charset="2"/>
              <a:buNone/>
            </a:pPr>
            <a:r>
              <a:rPr lang="en-US" altLang="zh-CN" sz="1400">
                <a:latin typeface="Courier New" panose="02070309020205020404" pitchFamily="49" charset="0"/>
                <a:ea typeface="宋体" panose="02010600030101010101" pitchFamily="2" charset="-122"/>
              </a:rPr>
              <a:t>      try {</a:t>
            </a:r>
          </a:p>
          <a:p>
            <a:pPr>
              <a:buFont typeface="Monotype Sorts" pitchFamily="2" charset="2"/>
              <a:buNone/>
            </a:pPr>
            <a:r>
              <a:rPr lang="en-US" altLang="zh-CN" sz="1400">
                <a:latin typeface="Courier New" panose="02070309020205020404" pitchFamily="49" charset="0"/>
                <a:ea typeface="宋体" panose="02010600030101010101" pitchFamily="2" charset="-122"/>
              </a:rPr>
              <a:t>         for(int i=5; i&gt;0; i--) {</a:t>
            </a:r>
          </a:p>
          <a:p>
            <a:pPr>
              <a:buFont typeface="Monotype Sorts" pitchFamily="2" charset="2"/>
              <a:buNone/>
            </a:pPr>
            <a:r>
              <a:rPr lang="en-US" altLang="zh-CN" sz="1400">
                <a:latin typeface="Courier New" panose="02070309020205020404" pitchFamily="49" charset="0"/>
                <a:ea typeface="宋体" panose="02010600030101010101" pitchFamily="2" charset="-122"/>
              </a:rPr>
              <a:t>            System.out.println("  " + i);</a:t>
            </a:r>
          </a:p>
          <a:p>
            <a:pPr>
              <a:buFont typeface="Monotype Sorts" pitchFamily="2" charset="2"/>
              <a:buNone/>
            </a:pPr>
            <a:r>
              <a:rPr lang="en-US" altLang="zh-CN" sz="1400">
                <a:latin typeface="Courier New" panose="02070309020205020404" pitchFamily="49" charset="0"/>
                <a:ea typeface="宋体" panose="02010600030101010101" pitchFamily="2" charset="-122"/>
              </a:rPr>
              <a:t>            Thread.sleep(1000);</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r>
              <a:rPr lang="en-US" altLang="zh-CN" sz="1400">
                <a:latin typeface="Courier New" panose="02070309020205020404" pitchFamily="49" charset="0"/>
                <a:ea typeface="宋体" panose="02010600030101010101" pitchFamily="2" charset="-122"/>
              </a:rPr>
              <a:t>      catch(InterruptedException e) {</a:t>
            </a:r>
          </a:p>
          <a:p>
            <a:pPr>
              <a:buFont typeface="Monotype Sorts" pitchFamily="2" charset="2"/>
              <a:buNone/>
            </a:pPr>
            <a:r>
              <a:rPr lang="en-US" altLang="zh-CN" sz="1400">
                <a:latin typeface="Courier New" panose="02070309020205020404" pitchFamily="49" charset="0"/>
                <a:ea typeface="宋体" panose="02010600030101010101" pitchFamily="2" charset="-122"/>
              </a:rPr>
              <a:t>         System.out.println("Interrupted.");    }</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r>
              <a:rPr lang="en-US" altLang="zh-CN" sz="1400">
                <a:latin typeface="Courier New" panose="02070309020205020404" pitchFamily="49" charset="0"/>
                <a:ea typeface="宋体" panose="02010600030101010101" pitchFamily="2" charset="-122"/>
              </a:rPr>
              <a:t>}</a:t>
            </a:r>
          </a:p>
          <a:p>
            <a:pPr>
              <a:buFont typeface="Monotype Sorts" pitchFamily="2" charset="2"/>
              <a:buNone/>
            </a:pPr>
            <a:r>
              <a:rPr lang="en-US" altLang="zh-CN" sz="1400">
                <a:latin typeface="Courier New" panose="02070309020205020404" pitchFamily="49" charset="0"/>
                <a:ea typeface="宋体" panose="02010600030101010101" pitchFamily="2" charset="-122"/>
              </a:rPr>
              <a:t>Run:</a:t>
            </a:r>
          </a:p>
          <a:p>
            <a:pPr>
              <a:buFont typeface="Monotype Sorts" pitchFamily="2" charset="2"/>
              <a:buNone/>
            </a:pPr>
            <a:r>
              <a:rPr lang="en-US" altLang="zh-CN" sz="1400">
                <a:latin typeface="Courier New" panose="02070309020205020404" pitchFamily="49" charset="0"/>
                <a:ea typeface="宋体" panose="02010600030101010101" pitchFamily="2" charset="-122"/>
              </a:rPr>
              <a:t>Current Thread : Thread[My Thread,5,main]</a:t>
            </a:r>
          </a:p>
          <a:p>
            <a:pPr>
              <a:buFont typeface="Monotype Sorts" pitchFamily="2" charset="2"/>
              <a:buNone/>
            </a:pPr>
            <a:r>
              <a:rPr lang="en-US" altLang="zh-CN" sz="1400">
                <a:latin typeface="Courier New" panose="02070309020205020404" pitchFamily="49" charset="0"/>
                <a:ea typeface="宋体" panose="02010600030101010101" pitchFamily="2" charset="-122"/>
              </a:rPr>
              <a:t>  5</a:t>
            </a:r>
          </a:p>
          <a:p>
            <a:pPr>
              <a:buFont typeface="Monotype Sorts" pitchFamily="2" charset="2"/>
              <a:buNone/>
            </a:pPr>
            <a:r>
              <a:rPr lang="en-US" altLang="zh-CN" sz="1400">
                <a:latin typeface="Courier New" panose="02070309020205020404" pitchFamily="49" charset="0"/>
                <a:ea typeface="宋体" panose="02010600030101010101" pitchFamily="2" charset="-122"/>
              </a:rPr>
              <a:t>  4</a:t>
            </a:r>
          </a:p>
          <a:p>
            <a:pPr>
              <a:buFont typeface="Monotype Sorts" pitchFamily="2" charset="2"/>
              <a:buNone/>
            </a:pPr>
            <a:r>
              <a:rPr lang="en-US" altLang="zh-CN" sz="1400">
                <a:latin typeface="Courier New" panose="02070309020205020404" pitchFamily="49" charset="0"/>
                <a:ea typeface="宋体" panose="02010600030101010101" pitchFamily="2" charset="-122"/>
              </a:rPr>
              <a:t>  3</a:t>
            </a:r>
          </a:p>
          <a:p>
            <a:pPr>
              <a:buFont typeface="Monotype Sorts" pitchFamily="2" charset="2"/>
              <a:buNone/>
            </a:pPr>
            <a:r>
              <a:rPr lang="en-US" altLang="zh-CN" sz="1400">
                <a:latin typeface="Courier New" panose="02070309020205020404" pitchFamily="49" charset="0"/>
                <a:ea typeface="宋体" panose="02010600030101010101" pitchFamily="2" charset="-122"/>
              </a:rPr>
              <a:t>  2</a:t>
            </a:r>
          </a:p>
          <a:p>
            <a:pPr>
              <a:buFont typeface="Monotype Sorts" pitchFamily="2" charset="2"/>
              <a:buNone/>
            </a:pPr>
            <a:r>
              <a:rPr lang="en-US" altLang="zh-CN" sz="1400">
                <a:latin typeface="Courier New" panose="02070309020205020404" pitchFamily="49" charset="0"/>
                <a:ea typeface="宋体" panose="02010600030101010101" pitchFamily="2" charset="-122"/>
              </a:rPr>
              <a:t>  1</a:t>
            </a:r>
          </a:p>
          <a:p>
            <a:pPr>
              <a:buFont typeface="Monotype Sorts" pitchFamily="2" charset="2"/>
              <a:buNone/>
            </a:pPr>
            <a:endParaRPr lang="en-US" altLang="zh-CN" sz="1400">
              <a:latin typeface="Courier New" panose="02070309020205020404" pitchFamily="49" charset="0"/>
              <a:ea typeface="宋体" panose="02010600030101010101" pitchFamily="2" charset="-122"/>
            </a:endParaRPr>
          </a:p>
          <a:p>
            <a:pPr>
              <a:buFont typeface="Monotype Sorts" pitchFamily="2" charset="2"/>
              <a:buNone/>
            </a:pPr>
            <a:endParaRPr lang="en-US" altLang="zh-CN" sz="140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42554001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a:t>
            </a:r>
            <a:endParaRPr lang="zh-CN" altLang="en-US" dirty="0"/>
          </a:p>
        </p:txBody>
      </p:sp>
      <p:sp>
        <p:nvSpPr>
          <p:cNvPr id="3" name="内容占位符 2"/>
          <p:cNvSpPr>
            <a:spLocks noGrp="1"/>
          </p:cNvSpPr>
          <p:nvPr>
            <p:ph idx="1"/>
          </p:nvPr>
        </p:nvSpPr>
        <p:spPr/>
        <p:txBody>
          <a:bodyPr/>
          <a:lstStyle/>
          <a:p>
            <a:r>
              <a:rPr lang="en-US" altLang="zh-CN" dirty="0" smtClean="0"/>
              <a:t>Assignments (40</a:t>
            </a:r>
            <a:r>
              <a:rPr lang="en-US" altLang="zh-CN" dirty="0"/>
              <a:t>%) </a:t>
            </a:r>
            <a:endParaRPr lang="en-US" altLang="zh-CN" dirty="0" smtClean="0"/>
          </a:p>
          <a:p>
            <a:pPr lvl="1"/>
            <a:r>
              <a:rPr lang="en-US" altLang="zh-CN" dirty="0" smtClean="0"/>
              <a:t>Homework and Programming</a:t>
            </a:r>
          </a:p>
          <a:p>
            <a:pPr lvl="1"/>
            <a:endParaRPr lang="en-US" altLang="zh-CN" dirty="0"/>
          </a:p>
          <a:p>
            <a:r>
              <a:rPr lang="en-US" altLang="zh-CN" dirty="0" smtClean="0"/>
              <a:t>Final exam (60%)</a:t>
            </a:r>
          </a:p>
          <a:p>
            <a:endParaRPr lang="zh-CN" altLang="en-US" dirty="0"/>
          </a:p>
        </p:txBody>
      </p:sp>
    </p:spTree>
    <p:extLst>
      <p:ext uri="{BB962C8B-B14F-4D97-AF65-F5344CB8AC3E}">
        <p14:creationId xmlns:p14="http://schemas.microsoft.com/office/powerpoint/2010/main" val="1544236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628900" y="114300"/>
            <a:ext cx="8021638" cy="552450"/>
          </a:xfrm>
          <a:noFill/>
          <a:ln/>
        </p:spPr>
        <p:txBody>
          <a:bodyPr/>
          <a:lstStyle/>
          <a:p>
            <a:r>
              <a:rPr lang="en-US" altLang="zh-CN" sz="2800" dirty="0">
                <a:ea typeface="宋体" panose="02010600030101010101" pitchFamily="2" charset="-122"/>
              </a:rPr>
              <a:t>Example2 :Creating </a:t>
            </a:r>
            <a:r>
              <a:rPr lang="en-US" altLang="zh-CN" sz="2800" dirty="0">
                <a:ea typeface="宋体" panose="02010600030101010101" pitchFamily="2" charset="-122"/>
              </a:rPr>
              <a:t>new Thread...</a:t>
            </a:r>
          </a:p>
        </p:txBody>
      </p:sp>
      <p:sp>
        <p:nvSpPr>
          <p:cNvPr id="191491" name="Rectangle 3"/>
          <p:cNvSpPr>
            <a:spLocks noGrp="1" noChangeArrowheads="1"/>
          </p:cNvSpPr>
          <p:nvPr>
            <p:ph type="body" idx="1"/>
          </p:nvPr>
        </p:nvSpPr>
        <p:spPr>
          <a:xfrm>
            <a:off x="2687638" y="971550"/>
            <a:ext cx="7967662" cy="4933950"/>
          </a:xfrm>
          <a:noFill/>
          <a:ln/>
        </p:spPr>
        <p:txBody>
          <a:bodyPr/>
          <a:lstStyle/>
          <a:p>
            <a:pPr>
              <a:buFont typeface="Monotype Sorts" pitchFamily="2" charset="2"/>
              <a:buNone/>
            </a:pPr>
            <a:r>
              <a:rPr lang="en-US" altLang="zh-CN" sz="1400">
                <a:latin typeface="Courier New" panose="02070309020205020404" pitchFamily="49" charset="0"/>
                <a:ea typeface="宋体" panose="02010600030101010101" pitchFamily="2" charset="-122"/>
              </a:rPr>
              <a:t>// ThreadDemo.java</a:t>
            </a:r>
          </a:p>
          <a:p>
            <a:pPr>
              <a:buFont typeface="Monotype Sorts" pitchFamily="2" charset="2"/>
              <a:buNone/>
            </a:pPr>
            <a:r>
              <a:rPr lang="en-US" altLang="zh-CN" sz="1400">
                <a:latin typeface="Courier New" panose="02070309020205020404" pitchFamily="49" charset="0"/>
                <a:ea typeface="宋体" panose="02010600030101010101" pitchFamily="2" charset="-122"/>
              </a:rPr>
              <a:t>class ThreadDemo implements Runnable</a:t>
            </a:r>
          </a:p>
          <a:p>
            <a:pPr>
              <a:buFont typeface="Monotype Sorts" pitchFamily="2" charset="2"/>
              <a:buNone/>
            </a:pPr>
            <a:r>
              <a:rPr lang="en-US" altLang="zh-CN" sz="1400">
                <a:latin typeface="Courier New" panose="02070309020205020404" pitchFamily="49" charset="0"/>
                <a:ea typeface="宋体" panose="02010600030101010101" pitchFamily="2" charset="-122"/>
              </a:rPr>
              <a:t>{</a:t>
            </a:r>
          </a:p>
          <a:p>
            <a:pPr>
              <a:buFont typeface="Monotype Sorts" pitchFamily="2" charset="2"/>
              <a:buNone/>
            </a:pPr>
            <a:r>
              <a:rPr lang="en-US" altLang="zh-CN" sz="1400">
                <a:latin typeface="Courier New" panose="02070309020205020404" pitchFamily="49" charset="0"/>
                <a:ea typeface="宋体" panose="02010600030101010101" pitchFamily="2" charset="-122"/>
              </a:rPr>
              <a:t>   ThreadDemo()</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r>
              <a:rPr lang="en-US" altLang="zh-CN" sz="1400">
                <a:latin typeface="Courier New" panose="02070309020205020404" pitchFamily="49" charset="0"/>
                <a:ea typeface="宋体" panose="02010600030101010101" pitchFamily="2" charset="-122"/>
              </a:rPr>
              <a:t>      Thread ct = Thread.currentThread();</a:t>
            </a:r>
          </a:p>
          <a:p>
            <a:pPr>
              <a:buFont typeface="Monotype Sorts" pitchFamily="2" charset="2"/>
              <a:buNone/>
            </a:pPr>
            <a:r>
              <a:rPr lang="en-US" altLang="zh-CN" sz="1400">
                <a:latin typeface="Courier New" panose="02070309020205020404" pitchFamily="49" charset="0"/>
                <a:ea typeface="宋体" panose="02010600030101010101" pitchFamily="2" charset="-122"/>
              </a:rPr>
              <a:t>      System.out.println("Current Thread : "+ct);</a:t>
            </a:r>
          </a:p>
          <a:p>
            <a:pPr>
              <a:buFont typeface="Monotype Sorts" pitchFamily="2" charset="2"/>
              <a:buNone/>
            </a:pPr>
            <a:r>
              <a:rPr lang="en-US" altLang="zh-CN" sz="1400">
                <a:latin typeface="Courier New" panose="02070309020205020404" pitchFamily="49" charset="0"/>
                <a:ea typeface="宋体" panose="02010600030101010101" pitchFamily="2" charset="-122"/>
              </a:rPr>
              <a:t>      Thread t = new Thread(this,"Demo Thread");</a:t>
            </a:r>
          </a:p>
          <a:p>
            <a:pPr>
              <a:buFont typeface="Monotype Sorts" pitchFamily="2" charset="2"/>
              <a:buNone/>
            </a:pPr>
            <a:r>
              <a:rPr lang="en-US" altLang="zh-CN" sz="1400">
                <a:latin typeface="Courier New" panose="02070309020205020404" pitchFamily="49" charset="0"/>
                <a:ea typeface="宋体" panose="02010600030101010101" pitchFamily="2" charset="-122"/>
              </a:rPr>
              <a:t>      t.start();</a:t>
            </a:r>
          </a:p>
          <a:p>
            <a:pPr>
              <a:buFont typeface="Monotype Sorts" pitchFamily="2" charset="2"/>
              <a:buNone/>
            </a:pPr>
            <a:r>
              <a:rPr lang="en-US" altLang="zh-CN" sz="1400">
                <a:latin typeface="Courier New" panose="02070309020205020404" pitchFamily="49" charset="0"/>
                <a:ea typeface="宋体" panose="02010600030101010101" pitchFamily="2" charset="-122"/>
              </a:rPr>
              <a:t>      try</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r>
              <a:rPr lang="en-US" altLang="zh-CN" sz="1400">
                <a:latin typeface="Courier New" panose="02070309020205020404" pitchFamily="49" charset="0"/>
                <a:ea typeface="宋体" panose="02010600030101010101" pitchFamily="2" charset="-122"/>
              </a:rPr>
              <a:t>         Thread.sleep(3000);</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r>
              <a:rPr lang="en-US" altLang="zh-CN" sz="1400">
                <a:latin typeface="Courier New" panose="02070309020205020404" pitchFamily="49" charset="0"/>
                <a:ea typeface="宋体" panose="02010600030101010101" pitchFamily="2" charset="-122"/>
              </a:rPr>
              <a:t>      catch(InterruptedException e)</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r>
              <a:rPr lang="en-US" altLang="zh-CN" sz="1400">
                <a:latin typeface="Courier New" panose="02070309020205020404" pitchFamily="49" charset="0"/>
                <a:ea typeface="宋体" panose="02010600030101010101" pitchFamily="2" charset="-122"/>
              </a:rPr>
              <a:t>         System.out.println("Interrupted.");</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r>
              <a:rPr lang="en-US" altLang="zh-CN" sz="1400">
                <a:latin typeface="Courier New" panose="02070309020205020404" pitchFamily="49" charset="0"/>
                <a:ea typeface="宋体" panose="02010600030101010101" pitchFamily="2" charset="-122"/>
              </a:rPr>
              <a:t>      System.out.println("Exiting main thread.");</a:t>
            </a:r>
          </a:p>
          <a:p>
            <a:pPr>
              <a:buFont typeface="Monotype Sorts" pitchFamily="2" charset="2"/>
              <a:buNone/>
            </a:pPr>
            <a:r>
              <a:rPr lang="en-US" altLang="zh-CN" sz="1400">
                <a:latin typeface="Courier New" panose="02070309020205020404" pitchFamily="49" charset="0"/>
                <a:ea typeface="宋体" panose="02010600030101010101" pitchFamily="2" charset="-122"/>
              </a:rPr>
              <a:t>   }</a:t>
            </a:r>
          </a:p>
          <a:p>
            <a:pPr>
              <a:buFont typeface="Monotype Sorts" pitchFamily="2" charset="2"/>
              <a:buNone/>
            </a:pPr>
            <a:endParaRPr lang="en-US" altLang="zh-CN" sz="140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07068932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628900" y="0"/>
            <a:ext cx="8021638" cy="609600"/>
          </a:xfrm>
          <a:noFill/>
          <a:ln/>
        </p:spPr>
        <p:txBody>
          <a:bodyPr/>
          <a:lstStyle/>
          <a:p>
            <a:r>
              <a:rPr lang="en-US" altLang="zh-CN" sz="2800" dirty="0">
                <a:ea typeface="宋体" panose="02010600030101010101" pitchFamily="2" charset="-122"/>
              </a:rPr>
              <a:t>Example2 :Creating </a:t>
            </a:r>
            <a:r>
              <a:rPr lang="en-US" altLang="zh-CN" sz="2800" dirty="0">
                <a:ea typeface="宋体" panose="02010600030101010101" pitchFamily="2" charset="-122"/>
              </a:rPr>
              <a:t>new Thread.</a:t>
            </a:r>
          </a:p>
        </p:txBody>
      </p:sp>
      <p:sp>
        <p:nvSpPr>
          <p:cNvPr id="192515" name="Rectangle 3"/>
          <p:cNvSpPr>
            <a:spLocks noGrp="1" noChangeArrowheads="1"/>
          </p:cNvSpPr>
          <p:nvPr>
            <p:ph type="body" idx="1"/>
          </p:nvPr>
        </p:nvSpPr>
        <p:spPr>
          <a:xfrm>
            <a:off x="2587626" y="609600"/>
            <a:ext cx="7967663" cy="4343400"/>
          </a:xfrm>
          <a:noFill/>
          <a:ln/>
        </p:spPr>
        <p:txBody>
          <a:bodyPr/>
          <a:lstStyle/>
          <a:p>
            <a:pPr>
              <a:buFont typeface="Monotype Sorts" pitchFamily="2" charset="2"/>
              <a:buNone/>
            </a:pPr>
            <a:r>
              <a:rPr lang="en-US" altLang="zh-CN" sz="1400" dirty="0">
                <a:latin typeface="Courier New" panose="02070309020205020404" pitchFamily="49" charset="0"/>
                <a:ea typeface="宋体" panose="02010600030101010101" pitchFamily="2" charset="-122"/>
              </a:rPr>
              <a:t>public void run()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try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for(</a:t>
            </a:r>
            <a:r>
              <a:rPr lang="en-US" altLang="zh-CN" sz="1400" dirty="0" err="1">
                <a:latin typeface="Courier New" panose="02070309020205020404" pitchFamily="49" charset="0"/>
                <a:ea typeface="宋体" panose="02010600030101010101" pitchFamily="2" charset="-122"/>
              </a:rPr>
              <a:t>int</a:t>
            </a:r>
            <a:r>
              <a:rPr lang="en-US" altLang="zh-CN" sz="1400" dirty="0">
                <a:latin typeface="Courier New" panose="02070309020205020404" pitchFamily="49" charset="0"/>
                <a:ea typeface="宋体" panose="02010600030101010101" pitchFamily="2" charset="-122"/>
              </a:rPr>
              <a:t> </a:t>
            </a:r>
            <a:r>
              <a:rPr lang="en-US" altLang="zh-CN" sz="1400" dirty="0" err="1">
                <a:latin typeface="Courier New" panose="02070309020205020404" pitchFamily="49" charset="0"/>
                <a:ea typeface="宋体" panose="02010600030101010101" pitchFamily="2" charset="-122"/>
              </a:rPr>
              <a:t>i</a:t>
            </a:r>
            <a:r>
              <a:rPr lang="en-US" altLang="zh-CN" sz="1400" dirty="0">
                <a:latin typeface="Courier New" panose="02070309020205020404" pitchFamily="49" charset="0"/>
                <a:ea typeface="宋体" panose="02010600030101010101" pitchFamily="2" charset="-122"/>
              </a:rPr>
              <a:t>=5; </a:t>
            </a:r>
            <a:r>
              <a:rPr lang="en-US" altLang="zh-CN" sz="1400" dirty="0" err="1">
                <a:latin typeface="Courier New" panose="02070309020205020404" pitchFamily="49" charset="0"/>
                <a:ea typeface="宋体" panose="02010600030101010101" pitchFamily="2" charset="-122"/>
              </a:rPr>
              <a:t>i</a:t>
            </a:r>
            <a:r>
              <a:rPr lang="en-US" altLang="zh-CN" sz="1400" dirty="0">
                <a:latin typeface="Courier New" panose="02070309020205020404" pitchFamily="49" charset="0"/>
                <a:ea typeface="宋体" panose="02010600030101010101" pitchFamily="2" charset="-122"/>
              </a:rPr>
              <a:t>&gt;0; </a:t>
            </a:r>
            <a:r>
              <a:rPr lang="en-US" altLang="zh-CN" sz="1400" dirty="0" err="1">
                <a:latin typeface="Courier New" panose="02070309020205020404" pitchFamily="49" charset="0"/>
                <a:ea typeface="宋体" panose="02010600030101010101" pitchFamily="2" charset="-122"/>
              </a:rPr>
              <a:t>i</a:t>
            </a:r>
            <a:r>
              <a:rPr lang="en-US" altLang="zh-CN" sz="1400" dirty="0">
                <a:latin typeface="Courier New" panose="02070309020205020404" pitchFamily="49" charset="0"/>
                <a:ea typeface="宋体" panose="02010600030101010101" pitchFamily="2" charset="-122"/>
              </a:rPr>
              <a:t>--)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a:t>
            </a:r>
            <a:r>
              <a:rPr lang="en-US" altLang="zh-CN" sz="1400" dirty="0" err="1">
                <a:latin typeface="Courier New" panose="02070309020205020404" pitchFamily="49" charset="0"/>
                <a:ea typeface="宋体" panose="02010600030101010101" pitchFamily="2" charset="-122"/>
              </a:rPr>
              <a:t>System.out.println</a:t>
            </a:r>
            <a:r>
              <a:rPr lang="en-US" altLang="zh-CN" sz="1400" dirty="0">
                <a:latin typeface="Courier New" panose="02070309020205020404" pitchFamily="49" charset="0"/>
                <a:ea typeface="宋体" panose="02010600030101010101" pitchFamily="2" charset="-122"/>
              </a:rPr>
              <a:t>("  " + </a:t>
            </a:r>
            <a:r>
              <a:rPr lang="en-US" altLang="zh-CN" sz="1400" dirty="0" err="1">
                <a:latin typeface="Courier New" panose="02070309020205020404" pitchFamily="49" charset="0"/>
                <a:ea typeface="宋体" panose="02010600030101010101" pitchFamily="2" charset="-122"/>
              </a:rPr>
              <a:t>i</a:t>
            </a:r>
            <a:r>
              <a:rPr lang="en-US" altLang="zh-CN" sz="1400" dirty="0">
                <a:latin typeface="Courier New" panose="02070309020205020404" pitchFamily="49" charset="0"/>
                <a:ea typeface="宋体" panose="02010600030101010101" pitchFamily="2" charset="-122"/>
              </a:rPr>
              <a:t>);</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a:t>
            </a:r>
            <a:r>
              <a:rPr lang="en-US" altLang="zh-CN" sz="1400" dirty="0" err="1">
                <a:latin typeface="Courier New" panose="02070309020205020404" pitchFamily="49" charset="0"/>
                <a:ea typeface="宋体" panose="02010600030101010101" pitchFamily="2" charset="-122"/>
              </a:rPr>
              <a:t>Thread.sleep</a:t>
            </a:r>
            <a:r>
              <a:rPr lang="en-US" altLang="zh-CN" sz="1400" dirty="0">
                <a:latin typeface="Courier New" panose="02070309020205020404" pitchFamily="49" charset="0"/>
                <a:ea typeface="宋体" panose="02010600030101010101" pitchFamily="2" charset="-122"/>
              </a:rPr>
              <a:t>(1000);</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catch(</a:t>
            </a:r>
            <a:r>
              <a:rPr lang="en-US" altLang="zh-CN" sz="1400" dirty="0" err="1">
                <a:latin typeface="Courier New" panose="02070309020205020404" pitchFamily="49" charset="0"/>
                <a:ea typeface="宋体" panose="02010600030101010101" pitchFamily="2" charset="-122"/>
              </a:rPr>
              <a:t>InterruptedException</a:t>
            </a:r>
            <a:r>
              <a:rPr lang="en-US" altLang="zh-CN" sz="1400" dirty="0">
                <a:latin typeface="Courier New" panose="02070309020205020404" pitchFamily="49" charset="0"/>
                <a:ea typeface="宋体" panose="02010600030101010101" pitchFamily="2" charset="-122"/>
              </a:rPr>
              <a:t> e)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a:t>
            </a:r>
            <a:r>
              <a:rPr lang="en-US" altLang="zh-CN" sz="1400" dirty="0" err="1">
                <a:latin typeface="Courier New" panose="02070309020205020404" pitchFamily="49" charset="0"/>
                <a:ea typeface="宋体" panose="02010600030101010101" pitchFamily="2" charset="-122"/>
              </a:rPr>
              <a:t>System.out.println</a:t>
            </a:r>
            <a:r>
              <a:rPr lang="en-US" altLang="zh-CN" sz="1400" dirty="0">
                <a:latin typeface="Courier New" panose="02070309020205020404" pitchFamily="49" charset="0"/>
                <a:ea typeface="宋体" panose="02010600030101010101" pitchFamily="2" charset="-122"/>
              </a:rPr>
              <a:t>("Child interrupted.");</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a:t>
            </a:r>
            <a:r>
              <a:rPr lang="en-US" altLang="zh-CN" sz="1400" dirty="0" err="1">
                <a:latin typeface="Courier New" panose="02070309020205020404" pitchFamily="49" charset="0"/>
                <a:ea typeface="宋体" panose="02010600030101010101" pitchFamily="2" charset="-122"/>
              </a:rPr>
              <a:t>System.out.println</a:t>
            </a:r>
            <a:r>
              <a:rPr lang="en-US" altLang="zh-CN" sz="1400" dirty="0">
                <a:latin typeface="Courier New" panose="02070309020205020404" pitchFamily="49" charset="0"/>
                <a:ea typeface="宋体" panose="02010600030101010101" pitchFamily="2" charset="-122"/>
              </a:rPr>
              <a:t>("Exiting child thread.");</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public static void main(String </a:t>
            </a:r>
            <a:r>
              <a:rPr lang="en-US" altLang="zh-CN" sz="1400" dirty="0" err="1">
                <a:latin typeface="Courier New" panose="02070309020205020404" pitchFamily="49" charset="0"/>
                <a:ea typeface="宋体" panose="02010600030101010101" pitchFamily="2" charset="-122"/>
              </a:rPr>
              <a:t>args</a:t>
            </a:r>
            <a:r>
              <a:rPr lang="en-US" altLang="zh-CN" sz="1400" dirty="0">
                <a:latin typeface="Courier New" panose="02070309020205020404" pitchFamily="49" charset="0"/>
                <a:ea typeface="宋体" panose="02010600030101010101" pitchFamily="2" charset="-122"/>
              </a:rPr>
              <a:t>[])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new </a:t>
            </a:r>
            <a:r>
              <a:rPr lang="en-US" altLang="zh-CN" sz="1400" dirty="0" err="1">
                <a:latin typeface="Courier New" panose="02070309020205020404" pitchFamily="49" charset="0"/>
                <a:ea typeface="宋体" panose="02010600030101010101" pitchFamily="2" charset="-122"/>
              </a:rPr>
              <a:t>ThreadDemo</a:t>
            </a:r>
            <a:r>
              <a:rPr lang="en-US" altLang="zh-CN" sz="1400" dirty="0">
                <a:latin typeface="Courier New" panose="02070309020205020404" pitchFamily="49" charset="0"/>
                <a:ea typeface="宋体" panose="02010600030101010101" pitchFamily="2" charset="-122"/>
              </a:rPr>
              <a:t>();</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Run:</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Current Thread : Thread[main,5,main]</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5</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4</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3</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Exiting main thread.</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2</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  1</a:t>
            </a:r>
          </a:p>
          <a:p>
            <a:pPr>
              <a:buFont typeface="Monotype Sorts" pitchFamily="2" charset="2"/>
              <a:buNone/>
            </a:pPr>
            <a:r>
              <a:rPr lang="en-US" altLang="zh-CN" sz="1400" dirty="0">
                <a:latin typeface="Courier New" panose="02070309020205020404" pitchFamily="49" charset="0"/>
                <a:ea typeface="宋体" panose="02010600030101010101" pitchFamily="2" charset="-122"/>
              </a:rPr>
              <a:t>Exiting child thread.</a:t>
            </a:r>
          </a:p>
          <a:p>
            <a:pPr>
              <a:buFont typeface="Monotype Sorts" pitchFamily="2" charset="2"/>
              <a:buNone/>
            </a:pPr>
            <a:endParaRPr lang="en-US" altLang="zh-CN"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87770706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1E8895E-BB91-4EAE-BB8F-469EA161B419}" type="slidenum">
              <a:rPr lang="en-US" altLang="zh-CN" sz="1400">
                <a:solidFill>
                  <a:srgbClr val="000000"/>
                </a:solidFill>
              </a:rPr>
              <a:pPr eaLnBrk="1" hangingPunct="1"/>
              <a:t>42</a:t>
            </a:fld>
            <a:endParaRPr lang="en-US" altLang="zh-CN" sz="1400">
              <a:solidFill>
                <a:srgbClr val="000000"/>
              </a:solidFill>
            </a:endParaRPr>
          </a:p>
        </p:txBody>
      </p:sp>
      <p:sp>
        <p:nvSpPr>
          <p:cNvPr id="21507" name="Rectangle 2"/>
          <p:cNvSpPr>
            <a:spLocks noGrp="1" noChangeArrowheads="1"/>
          </p:cNvSpPr>
          <p:nvPr>
            <p:ph type="title"/>
          </p:nvPr>
        </p:nvSpPr>
        <p:spPr/>
        <p:txBody>
          <a:bodyPr/>
          <a:lstStyle/>
          <a:p>
            <a:pPr eaLnBrk="1" hangingPunct="1"/>
            <a:r>
              <a:rPr lang="en-US" altLang="zh-CN" dirty="0" smtClean="0"/>
              <a:t>Example 3</a:t>
            </a:r>
          </a:p>
        </p:txBody>
      </p:sp>
      <p:sp>
        <p:nvSpPr>
          <p:cNvPr id="21508" name="Rectangle 3"/>
          <p:cNvSpPr>
            <a:spLocks noGrp="1" noChangeArrowheads="1"/>
          </p:cNvSpPr>
          <p:nvPr>
            <p:ph type="body" idx="1"/>
          </p:nvPr>
        </p:nvSpPr>
        <p:spPr/>
        <p:txBody>
          <a:bodyPr/>
          <a:lstStyle/>
          <a:p>
            <a:pPr eaLnBrk="1" hangingPunct="1"/>
            <a:r>
              <a:rPr lang="en-US" altLang="zh-CN" smtClean="0"/>
              <a:t>Create 2 threads from the Main, then start them</a:t>
            </a:r>
          </a:p>
          <a:p>
            <a:pPr eaLnBrk="1" hangingPunct="1"/>
            <a:r>
              <a:rPr lang="en-US" altLang="zh-CN" smtClean="0"/>
              <a:t>Threads will be instances of different thread sub-classes</a:t>
            </a:r>
          </a:p>
        </p:txBody>
      </p:sp>
    </p:spTree>
    <p:extLst>
      <p:ext uri="{BB962C8B-B14F-4D97-AF65-F5344CB8AC3E}">
        <p14:creationId xmlns:p14="http://schemas.microsoft.com/office/powerpoint/2010/main" val="32920266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707B38-2DF6-46BA-AC41-71E5F4B3FE55}" type="slidenum">
              <a:rPr lang="en-US" altLang="zh-CN" sz="1400">
                <a:solidFill>
                  <a:srgbClr val="000000"/>
                </a:solidFill>
              </a:rPr>
              <a:pPr eaLnBrk="1" hangingPunct="1"/>
              <a:t>43</a:t>
            </a:fld>
            <a:endParaRPr lang="en-US" altLang="zh-CN" sz="1400">
              <a:solidFill>
                <a:srgbClr val="000000"/>
              </a:solidFill>
            </a:endParaRPr>
          </a:p>
        </p:txBody>
      </p:sp>
      <p:sp>
        <p:nvSpPr>
          <p:cNvPr id="23555" name="Rectangle 3"/>
          <p:cNvSpPr>
            <a:spLocks noGrp="1" noChangeArrowheads="1"/>
          </p:cNvSpPr>
          <p:nvPr>
            <p:ph type="body" idx="1"/>
          </p:nvPr>
        </p:nvSpPr>
        <p:spPr>
          <a:xfrm>
            <a:off x="2057400" y="381000"/>
            <a:ext cx="7848600" cy="6172200"/>
          </a:xfrm>
        </p:spPr>
        <p:txBody>
          <a:bodyPr/>
          <a:lstStyle/>
          <a:p>
            <a:pPr eaLnBrk="1" hangingPunct="1">
              <a:lnSpc>
                <a:spcPct val="80000"/>
              </a:lnSpc>
              <a:buFontTx/>
              <a:buNone/>
            </a:pPr>
            <a:r>
              <a:rPr lang="en-US" altLang="zh-CN" sz="1500">
                <a:latin typeface="Courier" charset="0"/>
              </a:rPr>
              <a:t>class MyThreadA extends Thread {</a:t>
            </a:r>
          </a:p>
          <a:p>
            <a:pPr eaLnBrk="1" hangingPunct="1">
              <a:lnSpc>
                <a:spcPct val="80000"/>
              </a:lnSpc>
              <a:buFontTx/>
              <a:buNone/>
            </a:pPr>
            <a:r>
              <a:rPr lang="en-US" altLang="zh-CN" sz="1500">
                <a:latin typeface="Courier" charset="0"/>
              </a:rPr>
              <a:t>	public void run() { // entry point for thread</a:t>
            </a:r>
          </a:p>
          <a:p>
            <a:pPr eaLnBrk="1" hangingPunct="1">
              <a:lnSpc>
                <a:spcPct val="80000"/>
              </a:lnSpc>
              <a:buFontTx/>
              <a:buNone/>
            </a:pPr>
            <a:r>
              <a:rPr lang="en-US" altLang="zh-CN" sz="1500">
                <a:latin typeface="Courier" charset="0"/>
              </a:rPr>
              <a:t>		for (;;) {</a:t>
            </a:r>
          </a:p>
          <a:p>
            <a:pPr eaLnBrk="1" hangingPunct="1">
              <a:lnSpc>
                <a:spcPct val="80000"/>
              </a:lnSpc>
              <a:buFontTx/>
              <a:buNone/>
            </a:pPr>
            <a:r>
              <a:rPr lang="en-US" altLang="zh-CN" sz="1500">
                <a:latin typeface="Courier" charset="0"/>
              </a:rPr>
              <a:t>			System.out.println("hello world1");</a:t>
            </a:r>
          </a:p>
          <a:p>
            <a:pPr eaLnBrk="1" hangingPunct="1">
              <a:lnSpc>
                <a:spcPct val="80000"/>
              </a:lnSpc>
              <a:buFontTx/>
              <a:buNone/>
            </a:pPr>
            <a:r>
              <a:rPr lang="en-US" altLang="zh-CN" sz="1500">
                <a:latin typeface="Courier" charset="0"/>
              </a:rPr>
              <a:t>		}</a:t>
            </a:r>
          </a:p>
          <a:p>
            <a:pPr eaLnBrk="1" hangingPunct="1">
              <a:lnSpc>
                <a:spcPct val="80000"/>
              </a:lnSpc>
              <a:buFontTx/>
              <a:buNone/>
            </a:pPr>
            <a:r>
              <a:rPr lang="en-US" altLang="zh-CN" sz="1500">
                <a:latin typeface="Courier" charset="0"/>
              </a:rPr>
              <a:t>	}</a:t>
            </a:r>
          </a:p>
          <a:p>
            <a:pPr eaLnBrk="1" hangingPunct="1">
              <a:lnSpc>
                <a:spcPct val="80000"/>
              </a:lnSpc>
              <a:buFontTx/>
              <a:buNone/>
            </a:pPr>
            <a:r>
              <a:rPr lang="en-US" altLang="zh-CN" sz="1500">
                <a:latin typeface="Courier" charset="0"/>
              </a:rPr>
              <a:t>}</a:t>
            </a:r>
          </a:p>
          <a:p>
            <a:pPr eaLnBrk="1" hangingPunct="1">
              <a:lnSpc>
                <a:spcPct val="80000"/>
              </a:lnSpc>
              <a:buFontTx/>
              <a:buNone/>
            </a:pPr>
            <a:endParaRPr lang="en-US" altLang="zh-CN" sz="900">
              <a:latin typeface="Courier" charset="0"/>
            </a:endParaRPr>
          </a:p>
          <a:p>
            <a:pPr eaLnBrk="1" hangingPunct="1">
              <a:lnSpc>
                <a:spcPct val="80000"/>
              </a:lnSpc>
              <a:buFontTx/>
              <a:buNone/>
            </a:pPr>
            <a:r>
              <a:rPr lang="en-US" altLang="zh-CN" sz="1500">
                <a:latin typeface="Courier" charset="0"/>
              </a:rPr>
              <a:t>class MyThreadB extends Thread {</a:t>
            </a:r>
          </a:p>
          <a:p>
            <a:pPr eaLnBrk="1" hangingPunct="1">
              <a:lnSpc>
                <a:spcPct val="80000"/>
              </a:lnSpc>
              <a:buFontTx/>
              <a:buNone/>
            </a:pPr>
            <a:r>
              <a:rPr lang="en-US" altLang="zh-CN" sz="1500">
                <a:latin typeface="Courier" charset="0"/>
              </a:rPr>
              <a:t>	public void run() { // entry point for thread</a:t>
            </a:r>
          </a:p>
          <a:p>
            <a:pPr eaLnBrk="1" hangingPunct="1">
              <a:lnSpc>
                <a:spcPct val="80000"/>
              </a:lnSpc>
              <a:buFontTx/>
              <a:buNone/>
            </a:pPr>
            <a:r>
              <a:rPr lang="en-US" altLang="zh-CN" sz="1500">
                <a:latin typeface="Courier" charset="0"/>
              </a:rPr>
              <a:t>		for (;;) {</a:t>
            </a:r>
          </a:p>
          <a:p>
            <a:pPr eaLnBrk="1" hangingPunct="1">
              <a:lnSpc>
                <a:spcPct val="80000"/>
              </a:lnSpc>
              <a:buFontTx/>
              <a:buNone/>
            </a:pPr>
            <a:r>
              <a:rPr lang="en-US" altLang="zh-CN" sz="1500">
                <a:latin typeface="Courier" charset="0"/>
              </a:rPr>
              <a:t>			System.out.println("hello world2");</a:t>
            </a:r>
          </a:p>
          <a:p>
            <a:pPr eaLnBrk="1" hangingPunct="1">
              <a:lnSpc>
                <a:spcPct val="80000"/>
              </a:lnSpc>
              <a:buFontTx/>
              <a:buNone/>
            </a:pPr>
            <a:r>
              <a:rPr lang="en-US" altLang="zh-CN" sz="1500">
                <a:latin typeface="Courier" charset="0"/>
              </a:rPr>
              <a:t>		}</a:t>
            </a:r>
          </a:p>
          <a:p>
            <a:pPr eaLnBrk="1" hangingPunct="1">
              <a:lnSpc>
                <a:spcPct val="80000"/>
              </a:lnSpc>
              <a:buFontTx/>
              <a:buNone/>
            </a:pPr>
            <a:r>
              <a:rPr lang="en-US" altLang="zh-CN" sz="1500">
                <a:latin typeface="Courier" charset="0"/>
              </a:rPr>
              <a:t>	}</a:t>
            </a:r>
          </a:p>
          <a:p>
            <a:pPr eaLnBrk="1" hangingPunct="1">
              <a:lnSpc>
                <a:spcPct val="80000"/>
              </a:lnSpc>
              <a:buFontTx/>
              <a:buNone/>
            </a:pPr>
            <a:r>
              <a:rPr lang="en-US" altLang="zh-CN" sz="1500">
                <a:latin typeface="Courier" charset="0"/>
              </a:rPr>
              <a:t>}</a:t>
            </a:r>
          </a:p>
          <a:p>
            <a:pPr eaLnBrk="1" hangingPunct="1">
              <a:lnSpc>
                <a:spcPct val="80000"/>
              </a:lnSpc>
              <a:buFontTx/>
              <a:buNone/>
            </a:pPr>
            <a:endParaRPr lang="en-US" altLang="zh-CN" sz="1500">
              <a:latin typeface="Courier" charset="0"/>
            </a:endParaRPr>
          </a:p>
          <a:p>
            <a:pPr eaLnBrk="1" hangingPunct="1">
              <a:lnSpc>
                <a:spcPct val="80000"/>
              </a:lnSpc>
              <a:buFontTx/>
              <a:buNone/>
            </a:pPr>
            <a:r>
              <a:rPr lang="en-US" altLang="zh-CN" sz="1500">
                <a:latin typeface="Courier" charset="0"/>
              </a:rPr>
              <a:t>public class Main1 {</a:t>
            </a:r>
          </a:p>
          <a:p>
            <a:pPr eaLnBrk="1" hangingPunct="1">
              <a:lnSpc>
                <a:spcPct val="80000"/>
              </a:lnSpc>
              <a:buFontTx/>
              <a:buNone/>
            </a:pPr>
            <a:r>
              <a:rPr lang="en-US" altLang="zh-CN" sz="1500">
                <a:latin typeface="Courier" charset="0"/>
              </a:rPr>
              <a:t>	public static void main(String [] args) {</a:t>
            </a:r>
          </a:p>
          <a:p>
            <a:pPr eaLnBrk="1" hangingPunct="1">
              <a:lnSpc>
                <a:spcPct val="80000"/>
              </a:lnSpc>
              <a:buFontTx/>
              <a:buNone/>
            </a:pPr>
            <a:r>
              <a:rPr lang="en-US" altLang="zh-CN" sz="1500">
                <a:latin typeface="Courier" charset="0"/>
              </a:rPr>
              <a:t>		MyThreadA t1 = new MyThreadA();</a:t>
            </a:r>
          </a:p>
          <a:p>
            <a:pPr eaLnBrk="1" hangingPunct="1">
              <a:lnSpc>
                <a:spcPct val="80000"/>
              </a:lnSpc>
              <a:buFontTx/>
              <a:buNone/>
            </a:pPr>
            <a:r>
              <a:rPr lang="en-US" altLang="zh-CN" sz="1500">
                <a:latin typeface="Courier" charset="0"/>
              </a:rPr>
              <a:t>		MyThreadB t2 = new MyThreadB();</a:t>
            </a:r>
          </a:p>
          <a:p>
            <a:pPr eaLnBrk="1" hangingPunct="1">
              <a:lnSpc>
                <a:spcPct val="80000"/>
              </a:lnSpc>
              <a:buFontTx/>
              <a:buNone/>
            </a:pPr>
            <a:r>
              <a:rPr lang="en-US" altLang="zh-CN" sz="1500">
                <a:latin typeface="Courier" charset="0"/>
              </a:rPr>
              <a:t>		t1.start();</a:t>
            </a:r>
          </a:p>
          <a:p>
            <a:pPr eaLnBrk="1" hangingPunct="1">
              <a:lnSpc>
                <a:spcPct val="80000"/>
              </a:lnSpc>
              <a:buFontTx/>
              <a:buNone/>
            </a:pPr>
            <a:r>
              <a:rPr lang="en-US" altLang="zh-CN" sz="1500">
                <a:latin typeface="Courier" charset="0"/>
              </a:rPr>
              <a:t>		t2.start();</a:t>
            </a:r>
          </a:p>
          <a:p>
            <a:pPr eaLnBrk="1" hangingPunct="1">
              <a:lnSpc>
                <a:spcPct val="80000"/>
              </a:lnSpc>
              <a:buFontTx/>
              <a:buNone/>
            </a:pPr>
            <a:r>
              <a:rPr lang="en-US" altLang="zh-CN" sz="1300">
                <a:latin typeface="Courier" charset="0"/>
              </a:rPr>
              <a:t>		// main terminates, but in Java the other threads keep running</a:t>
            </a:r>
          </a:p>
          <a:p>
            <a:pPr eaLnBrk="1" hangingPunct="1">
              <a:lnSpc>
                <a:spcPct val="80000"/>
              </a:lnSpc>
              <a:buFontTx/>
              <a:buNone/>
            </a:pPr>
            <a:r>
              <a:rPr lang="en-US" altLang="zh-CN" sz="1300">
                <a:latin typeface="Courier" charset="0"/>
              </a:rPr>
              <a:t>		// and hence Java program continues running</a:t>
            </a:r>
            <a:endParaRPr lang="en-US" altLang="zh-CN" sz="1500">
              <a:latin typeface="Courier" charset="0"/>
            </a:endParaRPr>
          </a:p>
          <a:p>
            <a:pPr eaLnBrk="1" hangingPunct="1">
              <a:lnSpc>
                <a:spcPct val="80000"/>
              </a:lnSpc>
              <a:buFontTx/>
              <a:buNone/>
            </a:pPr>
            <a:r>
              <a:rPr lang="en-US" altLang="zh-CN" sz="1500">
                <a:latin typeface="Courier" charset="0"/>
              </a:rPr>
              <a:t>	}</a:t>
            </a:r>
          </a:p>
          <a:p>
            <a:pPr eaLnBrk="1" hangingPunct="1">
              <a:lnSpc>
                <a:spcPct val="80000"/>
              </a:lnSpc>
              <a:buFontTx/>
              <a:buNone/>
            </a:pPr>
            <a:r>
              <a:rPr lang="en-US" altLang="zh-CN" sz="1500">
                <a:latin typeface="Courier" charset="0"/>
              </a:rPr>
              <a:t>}</a:t>
            </a:r>
          </a:p>
          <a:p>
            <a:pPr eaLnBrk="1" hangingPunct="1">
              <a:lnSpc>
                <a:spcPct val="80000"/>
              </a:lnSpc>
              <a:buFontTx/>
              <a:buNone/>
            </a:pPr>
            <a:endParaRPr lang="en-US" altLang="zh-CN" sz="900">
              <a:latin typeface="Courier" charset="0"/>
            </a:endParaRPr>
          </a:p>
          <a:p>
            <a:pPr eaLnBrk="1" hangingPunct="1">
              <a:lnSpc>
                <a:spcPct val="80000"/>
              </a:lnSpc>
              <a:buFontTx/>
              <a:buNone/>
            </a:pPr>
            <a:endParaRPr lang="en-US" altLang="zh-CN" sz="1500">
              <a:latin typeface="Courier" charset="0"/>
            </a:endParaRPr>
          </a:p>
          <a:p>
            <a:pPr eaLnBrk="1" hangingPunct="1">
              <a:lnSpc>
                <a:spcPct val="80000"/>
              </a:lnSpc>
              <a:buFontTx/>
              <a:buNone/>
            </a:pPr>
            <a:endParaRPr lang="en-US" altLang="zh-CN" sz="1500">
              <a:latin typeface="Courier" charset="0"/>
            </a:endParaRPr>
          </a:p>
          <a:p>
            <a:pPr eaLnBrk="1" hangingPunct="1">
              <a:lnSpc>
                <a:spcPct val="80000"/>
              </a:lnSpc>
              <a:buFontTx/>
              <a:buNone/>
            </a:pPr>
            <a:endParaRPr lang="en-US" altLang="zh-CN" sz="1500"/>
          </a:p>
        </p:txBody>
      </p:sp>
    </p:spTree>
    <p:extLst>
      <p:ext uri="{BB962C8B-B14F-4D97-AF65-F5344CB8AC3E}">
        <p14:creationId xmlns:p14="http://schemas.microsoft.com/office/powerpoint/2010/main" val="2551794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2209800" y="609600"/>
            <a:ext cx="7772400" cy="4114800"/>
          </a:xfrm>
        </p:spPr>
        <p:txBody>
          <a:bodyPr/>
          <a:lstStyle/>
          <a:p>
            <a:pPr eaLnBrk="1" hangingPunct="1">
              <a:buFontTx/>
              <a:buNone/>
            </a:pPr>
            <a:r>
              <a:rPr lang="en-US" altLang="zh-CN" sz="1400"/>
              <a:t>hello world2</a:t>
            </a:r>
          </a:p>
          <a:p>
            <a:pPr eaLnBrk="1" hangingPunct="1">
              <a:buFontTx/>
              <a:buNone/>
            </a:pPr>
            <a:r>
              <a:rPr lang="en-US" altLang="zh-CN" sz="1400"/>
              <a:t>hello world2</a:t>
            </a:r>
          </a:p>
          <a:p>
            <a:pPr eaLnBrk="1" hangingPunct="1">
              <a:buFontTx/>
              <a:buNone/>
            </a:pPr>
            <a:r>
              <a:rPr lang="en-US" altLang="zh-CN" sz="1400"/>
              <a:t>hello world1</a:t>
            </a:r>
          </a:p>
          <a:p>
            <a:pPr eaLnBrk="1" hangingPunct="1">
              <a:buFontTx/>
              <a:buNone/>
            </a:pPr>
            <a:r>
              <a:rPr lang="en-US" altLang="zh-CN" sz="1400"/>
              <a:t>hello world2</a:t>
            </a:r>
          </a:p>
          <a:p>
            <a:pPr eaLnBrk="1" hangingPunct="1">
              <a:buFontTx/>
              <a:buNone/>
            </a:pPr>
            <a:r>
              <a:rPr lang="en-US" altLang="zh-CN" sz="1400"/>
              <a:t>hello world1</a:t>
            </a:r>
          </a:p>
          <a:p>
            <a:pPr eaLnBrk="1" hangingPunct="1">
              <a:buFontTx/>
              <a:buNone/>
            </a:pPr>
            <a:r>
              <a:rPr lang="en-US" altLang="zh-CN" sz="1400"/>
              <a:t>hello world2</a:t>
            </a:r>
          </a:p>
          <a:p>
            <a:pPr eaLnBrk="1" hangingPunct="1">
              <a:buFontTx/>
              <a:buNone/>
            </a:pPr>
            <a:r>
              <a:rPr lang="en-US" altLang="zh-CN" sz="1400"/>
              <a:t>hello world2</a:t>
            </a:r>
          </a:p>
          <a:p>
            <a:pPr eaLnBrk="1" hangingPunct="1">
              <a:buFontTx/>
              <a:buNone/>
            </a:pPr>
            <a:r>
              <a:rPr lang="en-US" altLang="zh-CN" sz="1400"/>
              <a:t>hello world1</a:t>
            </a:r>
          </a:p>
          <a:p>
            <a:pPr eaLnBrk="1" hangingPunct="1">
              <a:buFontTx/>
              <a:buNone/>
            </a:pPr>
            <a:r>
              <a:rPr lang="en-US" altLang="zh-CN" sz="1400"/>
              <a:t>hello world1</a:t>
            </a:r>
          </a:p>
          <a:p>
            <a:pPr eaLnBrk="1" hangingPunct="1">
              <a:buFontTx/>
              <a:buNone/>
            </a:pPr>
            <a:r>
              <a:rPr lang="en-US" altLang="zh-CN" sz="1400"/>
              <a:t>hello world1</a:t>
            </a:r>
          </a:p>
          <a:p>
            <a:pPr eaLnBrk="1" hangingPunct="1">
              <a:buFontTx/>
              <a:buNone/>
            </a:pPr>
            <a:r>
              <a:rPr lang="en-US" altLang="zh-CN" sz="1400"/>
              <a:t>hello world1</a:t>
            </a:r>
          </a:p>
          <a:p>
            <a:pPr eaLnBrk="1" hangingPunct="1">
              <a:buFontTx/>
              <a:buNone/>
            </a:pPr>
            <a:r>
              <a:rPr lang="en-US" altLang="zh-CN" sz="1400"/>
              <a:t>hello world2</a:t>
            </a:r>
          </a:p>
          <a:p>
            <a:pPr eaLnBrk="1" hangingPunct="1">
              <a:buFontTx/>
              <a:buNone/>
            </a:pPr>
            <a:r>
              <a:rPr lang="en-US" altLang="zh-CN" sz="1400"/>
              <a:t>hello world1</a:t>
            </a:r>
          </a:p>
          <a:p>
            <a:pPr eaLnBrk="1" hangingPunct="1">
              <a:buFontTx/>
              <a:buNone/>
            </a:pPr>
            <a:r>
              <a:rPr lang="en-US" altLang="zh-CN" sz="1400"/>
              <a:t>hello world1</a:t>
            </a:r>
          </a:p>
          <a:p>
            <a:pPr eaLnBrk="1" hangingPunct="1">
              <a:buFontTx/>
              <a:buNone/>
            </a:pPr>
            <a:r>
              <a:rPr lang="en-US" altLang="zh-CN" sz="1400"/>
              <a:t>hello world2</a:t>
            </a:r>
          </a:p>
          <a:p>
            <a:pPr eaLnBrk="1" hangingPunct="1">
              <a:buFontTx/>
              <a:buNone/>
            </a:pPr>
            <a:r>
              <a:rPr lang="en-US" altLang="zh-CN" sz="1400"/>
              <a:t>hello world2</a:t>
            </a:r>
          </a:p>
          <a:p>
            <a:pPr eaLnBrk="1" hangingPunct="1">
              <a:buFontTx/>
              <a:buNone/>
            </a:pPr>
            <a:r>
              <a:rPr lang="en-US" altLang="zh-CN" sz="1400"/>
              <a:t>hello world1</a:t>
            </a:r>
          </a:p>
          <a:p>
            <a:pPr eaLnBrk="1" hangingPunct="1">
              <a:buFontTx/>
              <a:buNone/>
            </a:pPr>
            <a:r>
              <a:rPr lang="en-US" altLang="zh-CN" sz="1400"/>
              <a:t>hello world1</a:t>
            </a:r>
          </a:p>
          <a:p>
            <a:pPr eaLnBrk="1" hangingPunct="1">
              <a:buFontTx/>
              <a:buNone/>
            </a:pPr>
            <a:r>
              <a:rPr lang="en-US" altLang="zh-CN" sz="1400"/>
              <a:t>hello world2</a:t>
            </a:r>
          </a:p>
          <a:p>
            <a:pPr eaLnBrk="1" hangingPunct="1">
              <a:buFontTx/>
              <a:buNone/>
            </a:pPr>
            <a:r>
              <a:rPr lang="en-US" altLang="zh-CN" sz="1400"/>
              <a:t>hello world2</a:t>
            </a:r>
          </a:p>
          <a:p>
            <a:pPr eaLnBrk="1" hangingPunct="1">
              <a:buFontTx/>
              <a:buNone/>
            </a:pPr>
            <a:r>
              <a:rPr lang="en-US" altLang="zh-CN" sz="1400"/>
              <a:t>hello world1</a:t>
            </a:r>
          </a:p>
          <a:p>
            <a:pPr eaLnBrk="1" hangingPunct="1">
              <a:buFontTx/>
              <a:buNone/>
            </a:pPr>
            <a:r>
              <a:rPr lang="en-US" altLang="zh-CN" sz="1400"/>
              <a:t>hello world1</a:t>
            </a:r>
          </a:p>
          <a:p>
            <a:pPr eaLnBrk="1" hangingPunct="1">
              <a:buFontTx/>
              <a:buNone/>
            </a:pPr>
            <a:r>
              <a:rPr lang="en-US" altLang="zh-CN" sz="1400"/>
              <a:t>hello world2</a:t>
            </a:r>
          </a:p>
          <a:p>
            <a:pPr eaLnBrk="1" hangingPunct="1">
              <a:buFontTx/>
              <a:buNone/>
            </a:pPr>
            <a:endParaRPr lang="en-US" altLang="zh-CN" sz="1400"/>
          </a:p>
        </p:txBody>
      </p:sp>
      <p:sp>
        <p:nvSpPr>
          <p:cNvPr id="25603"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D7B2D63-52C0-4227-B0DC-0DCC485A6CA9}" type="slidenum">
              <a:rPr lang="en-US" altLang="zh-CN" sz="1400">
                <a:solidFill>
                  <a:srgbClr val="000000"/>
                </a:solidFill>
              </a:rPr>
              <a:pPr eaLnBrk="1" hangingPunct="1"/>
              <a:t>44</a:t>
            </a:fld>
            <a:endParaRPr lang="en-US" altLang="zh-CN" sz="1400">
              <a:solidFill>
                <a:srgbClr val="000000"/>
              </a:solidFill>
            </a:endParaRPr>
          </a:p>
        </p:txBody>
      </p:sp>
    </p:spTree>
    <p:extLst>
      <p:ext uri="{BB962C8B-B14F-4D97-AF65-F5344CB8AC3E}">
        <p14:creationId xmlns:p14="http://schemas.microsoft.com/office/powerpoint/2010/main" val="4500912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08D565-199C-4A5A-A889-1685DF090B46}" type="slidenum">
              <a:rPr lang="en-US" altLang="zh-CN" sz="1400">
                <a:solidFill>
                  <a:srgbClr val="000000"/>
                </a:solidFill>
              </a:rPr>
              <a:pPr eaLnBrk="1" hangingPunct="1"/>
              <a:t>45</a:t>
            </a:fld>
            <a:endParaRPr lang="en-US" altLang="zh-CN" sz="1400">
              <a:solidFill>
                <a:srgbClr val="000000"/>
              </a:solidFill>
            </a:endParaRPr>
          </a:p>
        </p:txBody>
      </p:sp>
      <p:sp>
        <p:nvSpPr>
          <p:cNvPr id="27651" name="Rectangle 2"/>
          <p:cNvSpPr>
            <a:spLocks noGrp="1" noChangeArrowheads="1"/>
          </p:cNvSpPr>
          <p:nvPr>
            <p:ph type="title"/>
          </p:nvPr>
        </p:nvSpPr>
        <p:spPr>
          <a:xfrm>
            <a:off x="2133600" y="0"/>
            <a:ext cx="7772400" cy="1143000"/>
          </a:xfrm>
        </p:spPr>
        <p:txBody>
          <a:bodyPr/>
          <a:lstStyle/>
          <a:p>
            <a:pPr eaLnBrk="1" hangingPunct="1"/>
            <a:r>
              <a:rPr lang="en-US" altLang="zh-CN" dirty="0" smtClean="0"/>
              <a:t>Example 4</a:t>
            </a:r>
          </a:p>
        </p:txBody>
      </p:sp>
      <p:sp>
        <p:nvSpPr>
          <p:cNvPr id="27652" name="Rectangle 3"/>
          <p:cNvSpPr>
            <a:spLocks noGrp="1" noChangeArrowheads="1"/>
          </p:cNvSpPr>
          <p:nvPr>
            <p:ph type="body" idx="1"/>
          </p:nvPr>
        </p:nvSpPr>
        <p:spPr>
          <a:xfrm>
            <a:off x="2286000" y="1143000"/>
            <a:ext cx="7772400" cy="4114800"/>
          </a:xfrm>
        </p:spPr>
        <p:txBody>
          <a:bodyPr/>
          <a:lstStyle/>
          <a:p>
            <a:pPr eaLnBrk="1" hangingPunct="1"/>
            <a:r>
              <a:rPr lang="en-US" altLang="zh-CN" smtClean="0"/>
              <a:t>Create 2 threads from the Main, then start them</a:t>
            </a:r>
          </a:p>
          <a:p>
            <a:pPr eaLnBrk="1" hangingPunct="1"/>
            <a:r>
              <a:rPr lang="en-US" altLang="zh-CN" smtClean="0"/>
              <a:t>Threads will be instances of the same thread sub-class</a:t>
            </a:r>
          </a:p>
          <a:p>
            <a:pPr eaLnBrk="1" hangingPunct="1"/>
            <a:r>
              <a:rPr lang="en-US" altLang="zh-CN" smtClean="0"/>
              <a:t>Use argument of constructor of new thread class to pass text name of thread, e.g., “thread1” and “thread2”</a:t>
            </a:r>
          </a:p>
          <a:p>
            <a:pPr lvl="1" eaLnBrk="1" hangingPunct="1"/>
            <a:r>
              <a:rPr lang="en-US" altLang="zh-CN" smtClean="0"/>
              <a:t>Data member provides different data per thread (i.e., then name)</a:t>
            </a:r>
          </a:p>
          <a:p>
            <a:pPr lvl="1" eaLnBrk="1" hangingPunct="1"/>
            <a:r>
              <a:rPr lang="en-US" altLang="zh-CN" smtClean="0"/>
              <a:t>A data member can also be used to share data</a:t>
            </a:r>
          </a:p>
        </p:txBody>
      </p:sp>
    </p:spTree>
    <p:extLst>
      <p:ext uri="{BB962C8B-B14F-4D97-AF65-F5344CB8AC3E}">
        <p14:creationId xmlns:p14="http://schemas.microsoft.com/office/powerpoint/2010/main" val="3823253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6D75419-11FE-4A70-B421-53565650D39E}" type="slidenum">
              <a:rPr lang="en-US" altLang="zh-CN" sz="1400">
                <a:solidFill>
                  <a:srgbClr val="000000"/>
                </a:solidFill>
              </a:rPr>
              <a:pPr eaLnBrk="1" hangingPunct="1"/>
              <a:t>46</a:t>
            </a:fld>
            <a:endParaRPr lang="en-US" altLang="zh-CN" sz="1400">
              <a:solidFill>
                <a:srgbClr val="000000"/>
              </a:solidFill>
            </a:endParaRPr>
          </a:p>
        </p:txBody>
      </p:sp>
      <p:sp>
        <p:nvSpPr>
          <p:cNvPr id="29699" name="Rectangle 3"/>
          <p:cNvSpPr>
            <a:spLocks noGrp="1" noChangeArrowheads="1"/>
          </p:cNvSpPr>
          <p:nvPr>
            <p:ph type="body" idx="1"/>
          </p:nvPr>
        </p:nvSpPr>
        <p:spPr>
          <a:xfrm>
            <a:off x="1524000" y="2362200"/>
            <a:ext cx="7772400" cy="4114800"/>
          </a:xfrm>
        </p:spPr>
        <p:txBody>
          <a:bodyPr/>
          <a:lstStyle/>
          <a:p>
            <a:pPr eaLnBrk="1" hangingPunct="1">
              <a:lnSpc>
                <a:spcPct val="90000"/>
              </a:lnSpc>
              <a:buFontTx/>
              <a:buNone/>
            </a:pPr>
            <a:endParaRPr lang="en-US" altLang="zh-CN" sz="900"/>
          </a:p>
          <a:p>
            <a:pPr eaLnBrk="1" hangingPunct="1">
              <a:lnSpc>
                <a:spcPct val="90000"/>
              </a:lnSpc>
              <a:buFontTx/>
              <a:buNone/>
            </a:pPr>
            <a:endParaRPr lang="en-US" altLang="zh-CN" sz="2400"/>
          </a:p>
          <a:p>
            <a:pPr eaLnBrk="1" hangingPunct="1">
              <a:lnSpc>
                <a:spcPct val="90000"/>
              </a:lnSpc>
            </a:pPr>
            <a:endParaRPr lang="en-US" altLang="zh-CN" sz="2400"/>
          </a:p>
        </p:txBody>
      </p:sp>
      <p:sp>
        <p:nvSpPr>
          <p:cNvPr id="10244" name="Rectangle 4"/>
          <p:cNvSpPr>
            <a:spLocks noChangeArrowheads="1"/>
          </p:cNvSpPr>
          <p:nvPr/>
        </p:nvSpPr>
        <p:spPr bwMode="auto">
          <a:xfrm>
            <a:off x="1931988" y="176213"/>
            <a:ext cx="7440612" cy="610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fontAlgn="base" hangingPunct="1">
              <a:lnSpc>
                <a:spcPct val="90000"/>
              </a:lnSpc>
              <a:spcBef>
                <a:spcPct val="0"/>
              </a:spcBef>
              <a:spcAft>
                <a:spcPct val="0"/>
              </a:spcAft>
            </a:pPr>
            <a:r>
              <a:rPr lang="en-US" altLang="zh-CN" sz="2000">
                <a:solidFill>
                  <a:srgbClr val="000000"/>
                </a:solidFill>
              </a:rPr>
              <a:t>class MyThread extends Thread {</a:t>
            </a:r>
          </a:p>
          <a:p>
            <a:pPr eaLnBrk="1" fontAlgn="base" hangingPunct="1">
              <a:lnSpc>
                <a:spcPct val="90000"/>
              </a:lnSpc>
              <a:spcBef>
                <a:spcPct val="0"/>
              </a:spcBef>
              <a:spcAft>
                <a:spcPct val="0"/>
              </a:spcAft>
            </a:pPr>
            <a:r>
              <a:rPr lang="en-US" altLang="zh-CN" sz="2000">
                <a:solidFill>
                  <a:srgbClr val="000000"/>
                </a:solidFill>
              </a:rPr>
              <a:t>	private String name;</a:t>
            </a:r>
          </a:p>
          <a:p>
            <a:pPr eaLnBrk="1" fontAlgn="base" hangingPunct="1">
              <a:lnSpc>
                <a:spcPct val="90000"/>
              </a:lnSpc>
              <a:spcBef>
                <a:spcPct val="0"/>
              </a:spcBef>
              <a:spcAft>
                <a:spcPct val="0"/>
              </a:spcAft>
            </a:pPr>
            <a:endParaRPr lang="en-US" altLang="zh-CN" sz="800">
              <a:solidFill>
                <a:srgbClr val="000000"/>
              </a:solidFill>
            </a:endParaRPr>
          </a:p>
          <a:p>
            <a:pPr eaLnBrk="1" fontAlgn="base" hangingPunct="1">
              <a:lnSpc>
                <a:spcPct val="90000"/>
              </a:lnSpc>
              <a:spcBef>
                <a:spcPct val="0"/>
              </a:spcBef>
              <a:spcAft>
                <a:spcPct val="0"/>
              </a:spcAft>
            </a:pPr>
            <a:r>
              <a:rPr lang="en-US" altLang="zh-CN" sz="2000">
                <a:solidFill>
                  <a:srgbClr val="000000"/>
                </a:solidFill>
              </a:rPr>
              <a:t>	public MyThread(String name) {</a:t>
            </a:r>
          </a:p>
          <a:p>
            <a:pPr eaLnBrk="1" fontAlgn="base" hangingPunct="1">
              <a:lnSpc>
                <a:spcPct val="90000"/>
              </a:lnSpc>
              <a:spcBef>
                <a:spcPct val="0"/>
              </a:spcBef>
              <a:spcAft>
                <a:spcPct val="0"/>
              </a:spcAft>
            </a:pPr>
            <a:r>
              <a:rPr lang="en-US" altLang="zh-CN" sz="2000">
                <a:solidFill>
                  <a:srgbClr val="000000"/>
                </a:solidFill>
              </a:rPr>
              <a:t>		this.name = name;</a:t>
            </a:r>
          </a:p>
          <a:p>
            <a:pPr eaLnBrk="1" fontAlgn="base" hangingPunct="1">
              <a:lnSpc>
                <a:spcPct val="90000"/>
              </a:lnSpc>
              <a:spcBef>
                <a:spcPct val="0"/>
              </a:spcBef>
              <a:spcAft>
                <a:spcPct val="0"/>
              </a:spcAft>
            </a:pPr>
            <a:r>
              <a:rPr lang="en-US" altLang="zh-CN" sz="2000">
                <a:solidFill>
                  <a:srgbClr val="000000"/>
                </a:solidFill>
              </a:rPr>
              <a:t>	}</a:t>
            </a:r>
          </a:p>
          <a:p>
            <a:pPr eaLnBrk="1" fontAlgn="base" hangingPunct="1">
              <a:lnSpc>
                <a:spcPct val="90000"/>
              </a:lnSpc>
              <a:spcBef>
                <a:spcPct val="0"/>
              </a:spcBef>
              <a:spcAft>
                <a:spcPct val="0"/>
              </a:spcAft>
            </a:pPr>
            <a:endParaRPr lang="en-US" altLang="zh-CN" sz="900">
              <a:solidFill>
                <a:srgbClr val="000000"/>
              </a:solidFill>
            </a:endParaRPr>
          </a:p>
          <a:p>
            <a:pPr eaLnBrk="1" fontAlgn="base" hangingPunct="1">
              <a:lnSpc>
                <a:spcPct val="90000"/>
              </a:lnSpc>
              <a:spcBef>
                <a:spcPct val="0"/>
              </a:spcBef>
              <a:spcAft>
                <a:spcPct val="0"/>
              </a:spcAft>
            </a:pPr>
            <a:r>
              <a:rPr lang="en-US" altLang="zh-CN" sz="2000">
                <a:solidFill>
                  <a:srgbClr val="000000"/>
                </a:solidFill>
              </a:rPr>
              <a:t>	public void run() {</a:t>
            </a:r>
          </a:p>
          <a:p>
            <a:pPr eaLnBrk="1" fontAlgn="base" hangingPunct="1">
              <a:lnSpc>
                <a:spcPct val="90000"/>
              </a:lnSpc>
              <a:spcBef>
                <a:spcPct val="0"/>
              </a:spcBef>
              <a:spcAft>
                <a:spcPct val="0"/>
              </a:spcAft>
            </a:pPr>
            <a:r>
              <a:rPr lang="en-US" altLang="zh-CN" sz="2000">
                <a:solidFill>
                  <a:srgbClr val="000000"/>
                </a:solidFill>
              </a:rPr>
              <a:t>		for (;;) {</a:t>
            </a:r>
          </a:p>
          <a:p>
            <a:pPr eaLnBrk="1" fontAlgn="base" hangingPunct="1">
              <a:lnSpc>
                <a:spcPct val="90000"/>
              </a:lnSpc>
              <a:spcBef>
                <a:spcPct val="0"/>
              </a:spcBef>
              <a:spcAft>
                <a:spcPct val="0"/>
              </a:spcAft>
            </a:pPr>
            <a:r>
              <a:rPr lang="en-US" altLang="zh-CN" sz="2000">
                <a:solidFill>
                  <a:srgbClr val="000000"/>
                </a:solidFill>
              </a:rPr>
              <a:t>			System.out.println(name + ": hello world");</a:t>
            </a:r>
          </a:p>
          <a:p>
            <a:pPr eaLnBrk="1" fontAlgn="base" hangingPunct="1">
              <a:lnSpc>
                <a:spcPct val="90000"/>
              </a:lnSpc>
              <a:spcBef>
                <a:spcPct val="0"/>
              </a:spcBef>
              <a:spcAft>
                <a:spcPct val="0"/>
              </a:spcAft>
            </a:pPr>
            <a:r>
              <a:rPr lang="en-US" altLang="zh-CN" sz="2000">
                <a:solidFill>
                  <a:srgbClr val="000000"/>
                </a:solidFill>
              </a:rPr>
              <a:t>		}</a:t>
            </a:r>
          </a:p>
          <a:p>
            <a:pPr eaLnBrk="1" fontAlgn="base" hangingPunct="1">
              <a:lnSpc>
                <a:spcPct val="90000"/>
              </a:lnSpc>
              <a:spcBef>
                <a:spcPct val="0"/>
              </a:spcBef>
              <a:spcAft>
                <a:spcPct val="0"/>
              </a:spcAft>
            </a:pPr>
            <a:r>
              <a:rPr lang="en-US" altLang="zh-CN" sz="2000">
                <a:solidFill>
                  <a:srgbClr val="000000"/>
                </a:solidFill>
              </a:rPr>
              <a:t>	}</a:t>
            </a:r>
          </a:p>
          <a:p>
            <a:pPr eaLnBrk="1" fontAlgn="base" hangingPunct="1">
              <a:lnSpc>
                <a:spcPct val="90000"/>
              </a:lnSpc>
              <a:spcBef>
                <a:spcPct val="0"/>
              </a:spcBef>
              <a:spcAft>
                <a:spcPct val="0"/>
              </a:spcAft>
            </a:pPr>
            <a:r>
              <a:rPr lang="en-US" altLang="zh-CN" sz="2000">
                <a:solidFill>
                  <a:srgbClr val="000000"/>
                </a:solidFill>
              </a:rPr>
              <a:t>}</a:t>
            </a:r>
          </a:p>
          <a:p>
            <a:pPr eaLnBrk="1" fontAlgn="base" hangingPunct="1">
              <a:lnSpc>
                <a:spcPct val="90000"/>
              </a:lnSpc>
              <a:spcBef>
                <a:spcPct val="0"/>
              </a:spcBef>
              <a:spcAft>
                <a:spcPct val="0"/>
              </a:spcAft>
            </a:pPr>
            <a:endParaRPr lang="en-US" altLang="zh-CN" sz="2000">
              <a:solidFill>
                <a:srgbClr val="000000"/>
              </a:solidFill>
            </a:endParaRPr>
          </a:p>
          <a:p>
            <a:pPr eaLnBrk="1" fontAlgn="base" hangingPunct="1">
              <a:lnSpc>
                <a:spcPct val="90000"/>
              </a:lnSpc>
              <a:spcBef>
                <a:spcPct val="20000"/>
              </a:spcBef>
              <a:spcAft>
                <a:spcPct val="0"/>
              </a:spcAft>
            </a:pPr>
            <a:r>
              <a:rPr lang="en-US" altLang="zh-CN" sz="2000">
                <a:solidFill>
                  <a:srgbClr val="000000"/>
                </a:solidFill>
              </a:rPr>
              <a:t>public class Main2 {</a:t>
            </a:r>
          </a:p>
          <a:p>
            <a:pPr eaLnBrk="1" fontAlgn="base" hangingPunct="1">
              <a:lnSpc>
                <a:spcPct val="90000"/>
              </a:lnSpc>
              <a:spcBef>
                <a:spcPct val="20000"/>
              </a:spcBef>
              <a:spcAft>
                <a:spcPct val="0"/>
              </a:spcAft>
            </a:pPr>
            <a:r>
              <a:rPr lang="en-US" altLang="zh-CN" sz="2000">
                <a:solidFill>
                  <a:srgbClr val="000000"/>
                </a:solidFill>
              </a:rPr>
              <a:t>	public static void main(String [] args) {</a:t>
            </a:r>
          </a:p>
          <a:p>
            <a:pPr eaLnBrk="1" fontAlgn="base" hangingPunct="1">
              <a:lnSpc>
                <a:spcPct val="90000"/>
              </a:lnSpc>
              <a:spcBef>
                <a:spcPct val="20000"/>
              </a:spcBef>
              <a:spcAft>
                <a:spcPct val="0"/>
              </a:spcAft>
            </a:pPr>
            <a:r>
              <a:rPr lang="en-US" altLang="zh-CN" sz="2000">
                <a:solidFill>
                  <a:srgbClr val="000000"/>
                </a:solidFill>
              </a:rPr>
              <a:t>		MyThread t1 = new MyThread("thread1");</a:t>
            </a:r>
          </a:p>
          <a:p>
            <a:pPr eaLnBrk="1" fontAlgn="base" hangingPunct="1">
              <a:lnSpc>
                <a:spcPct val="90000"/>
              </a:lnSpc>
              <a:spcBef>
                <a:spcPct val="20000"/>
              </a:spcBef>
              <a:spcAft>
                <a:spcPct val="0"/>
              </a:spcAft>
            </a:pPr>
            <a:r>
              <a:rPr lang="en-US" altLang="zh-CN" sz="2000">
                <a:solidFill>
                  <a:srgbClr val="000000"/>
                </a:solidFill>
              </a:rPr>
              <a:t>		MyThread t2 = new MyThread("thread2");</a:t>
            </a:r>
          </a:p>
          <a:p>
            <a:pPr eaLnBrk="1" fontAlgn="base" hangingPunct="1">
              <a:lnSpc>
                <a:spcPct val="90000"/>
              </a:lnSpc>
              <a:spcBef>
                <a:spcPct val="20000"/>
              </a:spcBef>
              <a:spcAft>
                <a:spcPct val="0"/>
              </a:spcAft>
            </a:pPr>
            <a:r>
              <a:rPr lang="en-US" altLang="zh-CN" sz="2000">
                <a:solidFill>
                  <a:srgbClr val="000000"/>
                </a:solidFill>
              </a:rPr>
              <a:t>		t1.start(); t2.start();</a:t>
            </a:r>
          </a:p>
          <a:p>
            <a:pPr eaLnBrk="1" fontAlgn="base" hangingPunct="1">
              <a:lnSpc>
                <a:spcPct val="90000"/>
              </a:lnSpc>
              <a:spcBef>
                <a:spcPct val="20000"/>
              </a:spcBef>
              <a:spcAft>
                <a:spcPct val="0"/>
              </a:spcAft>
            </a:pPr>
            <a:r>
              <a:rPr lang="en-US" altLang="zh-CN" sz="2000">
                <a:solidFill>
                  <a:srgbClr val="000000"/>
                </a:solidFill>
              </a:rPr>
              <a:t>	}</a:t>
            </a:r>
          </a:p>
          <a:p>
            <a:pPr eaLnBrk="1" fontAlgn="base" hangingPunct="1">
              <a:lnSpc>
                <a:spcPct val="90000"/>
              </a:lnSpc>
              <a:spcBef>
                <a:spcPct val="20000"/>
              </a:spcBef>
              <a:spcAft>
                <a:spcPct val="0"/>
              </a:spcAft>
            </a:pPr>
            <a:r>
              <a:rPr lang="en-US" altLang="zh-CN" sz="2000">
                <a:solidFill>
                  <a:srgbClr val="000000"/>
                </a:solidFill>
              </a:rPr>
              <a:t>}</a:t>
            </a:r>
          </a:p>
        </p:txBody>
      </p:sp>
    </p:spTree>
    <p:extLst>
      <p:ext uri="{BB962C8B-B14F-4D97-AF65-F5344CB8AC3E}">
        <p14:creationId xmlns:p14="http://schemas.microsoft.com/office/powerpoint/2010/main" val="3342420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endParaRPr lang="zh-CN" altLang="zh-CN" smtClean="0"/>
          </a:p>
        </p:txBody>
      </p:sp>
      <p:sp>
        <p:nvSpPr>
          <p:cNvPr id="31747" name="Content Placeholder 2"/>
          <p:cNvSpPr>
            <a:spLocks noGrp="1"/>
          </p:cNvSpPr>
          <p:nvPr>
            <p:ph idx="1"/>
          </p:nvPr>
        </p:nvSpPr>
        <p:spPr>
          <a:xfrm>
            <a:off x="2209800" y="533400"/>
            <a:ext cx="7772400" cy="4114800"/>
          </a:xfrm>
        </p:spPr>
        <p:txBody>
          <a:bodyPr/>
          <a:lstStyle/>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thread1: hello world</a:t>
            </a:r>
          </a:p>
          <a:p>
            <a:pPr eaLnBrk="1" hangingPunct="1">
              <a:buFontTx/>
              <a:buNone/>
            </a:pPr>
            <a:r>
              <a:rPr lang="en-US" altLang="zh-CN" sz="1400"/>
              <a:t>thread2: hello world</a:t>
            </a:r>
          </a:p>
          <a:p>
            <a:pPr eaLnBrk="1" hangingPunct="1">
              <a:buFontTx/>
              <a:buNone/>
            </a:pPr>
            <a:r>
              <a:rPr lang="en-US" altLang="zh-CN" sz="1400"/>
              <a:t>thread1: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r>
              <a:rPr lang="en-US" altLang="zh-CN" sz="1400"/>
              <a:t>thread1: hello world</a:t>
            </a:r>
          </a:p>
          <a:p>
            <a:pPr eaLnBrk="1" hangingPunct="1">
              <a:buFontTx/>
              <a:buNone/>
            </a:pPr>
            <a:r>
              <a:rPr lang="en-US" altLang="zh-CN" sz="1400"/>
              <a:t>thread2: hello world</a:t>
            </a:r>
          </a:p>
          <a:p>
            <a:pPr eaLnBrk="1" hangingPunct="1">
              <a:buFontTx/>
              <a:buNone/>
            </a:pPr>
            <a:r>
              <a:rPr lang="en-US" altLang="zh-CN" sz="1400"/>
              <a:t>thread2: hello world</a:t>
            </a:r>
          </a:p>
          <a:p>
            <a:pPr eaLnBrk="1" hangingPunct="1">
              <a:buFontTx/>
              <a:buNone/>
            </a:pPr>
            <a:endParaRPr lang="en-US" altLang="zh-CN" sz="1400"/>
          </a:p>
        </p:txBody>
      </p:sp>
      <p:sp>
        <p:nvSpPr>
          <p:cNvPr id="31748"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FDC9ABF-860C-4316-AF2F-EC960E56470B}" type="slidenum">
              <a:rPr lang="en-US" altLang="zh-CN" sz="1400">
                <a:solidFill>
                  <a:srgbClr val="000000"/>
                </a:solidFill>
              </a:rPr>
              <a:pPr eaLnBrk="1" hangingPunct="1"/>
              <a:t>47</a:t>
            </a:fld>
            <a:endParaRPr lang="en-US" altLang="zh-CN" sz="1400">
              <a:solidFill>
                <a:srgbClr val="000000"/>
              </a:solidFill>
            </a:endParaRPr>
          </a:p>
        </p:txBody>
      </p:sp>
    </p:spTree>
    <p:extLst>
      <p:ext uri="{BB962C8B-B14F-4D97-AF65-F5344CB8AC3E}">
        <p14:creationId xmlns:p14="http://schemas.microsoft.com/office/powerpoint/2010/main" val="4151283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zh-CN" smtClean="0"/>
              <a:t>java.lang.Thread</a:t>
            </a:r>
          </a:p>
        </p:txBody>
      </p:sp>
      <p:sp>
        <p:nvSpPr>
          <p:cNvPr id="33795" name="Content Placeholder 2"/>
          <p:cNvSpPr>
            <a:spLocks noGrp="1"/>
          </p:cNvSpPr>
          <p:nvPr>
            <p:ph idx="1"/>
          </p:nvPr>
        </p:nvSpPr>
        <p:spPr/>
        <p:txBody>
          <a:bodyPr/>
          <a:lstStyle/>
          <a:p>
            <a:pPr eaLnBrk="1" hangingPunct="1">
              <a:lnSpc>
                <a:spcPct val="90000"/>
              </a:lnSpc>
            </a:pPr>
            <a:r>
              <a:rPr lang="en-US" altLang="zh-CN" sz="2800"/>
              <a:t>public static void yield();</a:t>
            </a:r>
          </a:p>
          <a:p>
            <a:pPr lvl="1" eaLnBrk="1" hangingPunct="1">
              <a:lnSpc>
                <a:spcPct val="90000"/>
              </a:lnSpc>
            </a:pPr>
            <a:r>
              <a:rPr lang="en-US" altLang="zh-CN" sz="2400"/>
              <a:t>Method of java.lang.Thread</a:t>
            </a:r>
          </a:p>
          <a:p>
            <a:pPr lvl="1" eaLnBrk="1" hangingPunct="1">
              <a:lnSpc>
                <a:spcPct val="90000"/>
              </a:lnSpc>
            </a:pPr>
            <a:r>
              <a:rPr lang="en-US" altLang="zh-CN" sz="2400"/>
              <a:t>Thread gives up CPU for other threads ready to run</a:t>
            </a:r>
          </a:p>
          <a:p>
            <a:pPr eaLnBrk="1" hangingPunct="1"/>
            <a:endParaRPr lang="en-US" altLang="zh-CN" smtClean="0"/>
          </a:p>
        </p:txBody>
      </p:sp>
      <p:sp>
        <p:nvSpPr>
          <p:cNvPr id="33796"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385F5C6-F725-4B33-AC10-673BF45A5075}" type="slidenum">
              <a:rPr lang="en-US" altLang="zh-CN" sz="1400">
                <a:solidFill>
                  <a:srgbClr val="000000"/>
                </a:solidFill>
              </a:rPr>
              <a:pPr eaLnBrk="1" hangingPunct="1"/>
              <a:t>48</a:t>
            </a:fld>
            <a:endParaRPr lang="en-US" altLang="zh-CN" sz="1400">
              <a:solidFill>
                <a:srgbClr val="000000"/>
              </a:solidFill>
            </a:endParaRPr>
          </a:p>
        </p:txBody>
      </p:sp>
    </p:spTree>
    <p:extLst>
      <p:ext uri="{BB962C8B-B14F-4D97-AF65-F5344CB8AC3E}">
        <p14:creationId xmlns:p14="http://schemas.microsoft.com/office/powerpoint/2010/main" val="927491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0C73CC2-34D7-4EA8-93B4-9802E91B95FB}" type="slidenum">
              <a:rPr lang="en-US" altLang="zh-CN" sz="1400">
                <a:solidFill>
                  <a:srgbClr val="000000"/>
                </a:solidFill>
              </a:rPr>
              <a:pPr eaLnBrk="1" hangingPunct="1"/>
              <a:t>49</a:t>
            </a:fld>
            <a:endParaRPr lang="en-US" altLang="zh-CN" sz="1400">
              <a:solidFill>
                <a:srgbClr val="000000"/>
              </a:solidFill>
            </a:endParaRPr>
          </a:p>
        </p:txBody>
      </p:sp>
      <p:sp>
        <p:nvSpPr>
          <p:cNvPr id="6" name="Rectangle 4"/>
          <p:cNvSpPr>
            <a:spLocks noChangeArrowheads="1"/>
          </p:cNvSpPr>
          <p:nvPr/>
        </p:nvSpPr>
        <p:spPr bwMode="auto">
          <a:xfrm>
            <a:off x="1931988" y="176214"/>
            <a:ext cx="7440612" cy="637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fontAlgn="base" hangingPunct="1">
              <a:lnSpc>
                <a:spcPct val="90000"/>
              </a:lnSpc>
              <a:spcBef>
                <a:spcPct val="0"/>
              </a:spcBef>
              <a:spcAft>
                <a:spcPct val="0"/>
              </a:spcAft>
            </a:pPr>
            <a:r>
              <a:rPr lang="en-US" altLang="zh-CN" sz="2000">
                <a:solidFill>
                  <a:srgbClr val="000000"/>
                </a:solidFill>
              </a:rPr>
              <a:t>class MyThread extends Thread {</a:t>
            </a:r>
          </a:p>
          <a:p>
            <a:pPr eaLnBrk="1" fontAlgn="base" hangingPunct="1">
              <a:lnSpc>
                <a:spcPct val="90000"/>
              </a:lnSpc>
              <a:spcBef>
                <a:spcPct val="0"/>
              </a:spcBef>
              <a:spcAft>
                <a:spcPct val="0"/>
              </a:spcAft>
            </a:pPr>
            <a:r>
              <a:rPr lang="en-US" altLang="zh-CN" sz="2000">
                <a:solidFill>
                  <a:srgbClr val="000000"/>
                </a:solidFill>
              </a:rPr>
              <a:t>	private String name;</a:t>
            </a:r>
          </a:p>
          <a:p>
            <a:pPr eaLnBrk="1" fontAlgn="base" hangingPunct="1">
              <a:lnSpc>
                <a:spcPct val="90000"/>
              </a:lnSpc>
              <a:spcBef>
                <a:spcPct val="0"/>
              </a:spcBef>
              <a:spcAft>
                <a:spcPct val="0"/>
              </a:spcAft>
            </a:pPr>
            <a:endParaRPr lang="en-US" altLang="zh-CN" sz="800">
              <a:solidFill>
                <a:srgbClr val="000000"/>
              </a:solidFill>
            </a:endParaRPr>
          </a:p>
          <a:p>
            <a:pPr eaLnBrk="1" fontAlgn="base" hangingPunct="1">
              <a:lnSpc>
                <a:spcPct val="90000"/>
              </a:lnSpc>
              <a:spcBef>
                <a:spcPct val="0"/>
              </a:spcBef>
              <a:spcAft>
                <a:spcPct val="0"/>
              </a:spcAft>
            </a:pPr>
            <a:r>
              <a:rPr lang="en-US" altLang="zh-CN" sz="2000">
                <a:solidFill>
                  <a:srgbClr val="000000"/>
                </a:solidFill>
              </a:rPr>
              <a:t>	public MyThread(String name) {</a:t>
            </a:r>
          </a:p>
          <a:p>
            <a:pPr eaLnBrk="1" fontAlgn="base" hangingPunct="1">
              <a:lnSpc>
                <a:spcPct val="90000"/>
              </a:lnSpc>
              <a:spcBef>
                <a:spcPct val="0"/>
              </a:spcBef>
              <a:spcAft>
                <a:spcPct val="0"/>
              </a:spcAft>
            </a:pPr>
            <a:r>
              <a:rPr lang="en-US" altLang="zh-CN" sz="2000">
                <a:solidFill>
                  <a:srgbClr val="000000"/>
                </a:solidFill>
              </a:rPr>
              <a:t>		this.name = name;</a:t>
            </a:r>
          </a:p>
          <a:p>
            <a:pPr eaLnBrk="1" fontAlgn="base" hangingPunct="1">
              <a:lnSpc>
                <a:spcPct val="90000"/>
              </a:lnSpc>
              <a:spcBef>
                <a:spcPct val="0"/>
              </a:spcBef>
              <a:spcAft>
                <a:spcPct val="0"/>
              </a:spcAft>
            </a:pPr>
            <a:r>
              <a:rPr lang="en-US" altLang="zh-CN" sz="2000">
                <a:solidFill>
                  <a:srgbClr val="000000"/>
                </a:solidFill>
              </a:rPr>
              <a:t>	}</a:t>
            </a:r>
          </a:p>
          <a:p>
            <a:pPr eaLnBrk="1" fontAlgn="base" hangingPunct="1">
              <a:lnSpc>
                <a:spcPct val="90000"/>
              </a:lnSpc>
              <a:spcBef>
                <a:spcPct val="0"/>
              </a:spcBef>
              <a:spcAft>
                <a:spcPct val="0"/>
              </a:spcAft>
            </a:pPr>
            <a:endParaRPr lang="en-US" altLang="zh-CN" sz="900">
              <a:solidFill>
                <a:srgbClr val="000000"/>
              </a:solidFill>
            </a:endParaRPr>
          </a:p>
          <a:p>
            <a:pPr eaLnBrk="1" fontAlgn="base" hangingPunct="1">
              <a:lnSpc>
                <a:spcPct val="90000"/>
              </a:lnSpc>
              <a:spcBef>
                <a:spcPct val="0"/>
              </a:spcBef>
              <a:spcAft>
                <a:spcPct val="0"/>
              </a:spcAft>
            </a:pPr>
            <a:r>
              <a:rPr lang="en-US" altLang="zh-CN" sz="2000">
                <a:solidFill>
                  <a:srgbClr val="000000"/>
                </a:solidFill>
              </a:rPr>
              <a:t>	public void run() {</a:t>
            </a:r>
          </a:p>
          <a:p>
            <a:pPr eaLnBrk="1" fontAlgn="base" hangingPunct="1">
              <a:lnSpc>
                <a:spcPct val="90000"/>
              </a:lnSpc>
              <a:spcBef>
                <a:spcPct val="0"/>
              </a:spcBef>
              <a:spcAft>
                <a:spcPct val="0"/>
              </a:spcAft>
            </a:pPr>
            <a:r>
              <a:rPr lang="en-US" altLang="zh-CN" sz="2000">
                <a:solidFill>
                  <a:srgbClr val="000000"/>
                </a:solidFill>
              </a:rPr>
              <a:t>		for (;;) {</a:t>
            </a:r>
          </a:p>
          <a:p>
            <a:pPr eaLnBrk="1" fontAlgn="base" hangingPunct="1">
              <a:lnSpc>
                <a:spcPct val="90000"/>
              </a:lnSpc>
              <a:spcBef>
                <a:spcPct val="0"/>
              </a:spcBef>
              <a:spcAft>
                <a:spcPct val="0"/>
              </a:spcAft>
            </a:pPr>
            <a:r>
              <a:rPr lang="en-US" altLang="zh-CN" sz="2000">
                <a:solidFill>
                  <a:srgbClr val="000000"/>
                </a:solidFill>
              </a:rPr>
              <a:t>			System.out.println(name + ": hello world");</a:t>
            </a:r>
          </a:p>
          <a:p>
            <a:pPr eaLnBrk="1" fontAlgn="base" hangingPunct="1">
              <a:lnSpc>
                <a:spcPct val="90000"/>
              </a:lnSpc>
              <a:spcBef>
                <a:spcPct val="0"/>
              </a:spcBef>
              <a:spcAft>
                <a:spcPct val="0"/>
              </a:spcAft>
            </a:pPr>
            <a:r>
              <a:rPr lang="en-US" altLang="zh-CN" sz="2000">
                <a:solidFill>
                  <a:srgbClr val="000000"/>
                </a:solidFill>
              </a:rPr>
              <a:t>			yield();</a:t>
            </a:r>
          </a:p>
          <a:p>
            <a:pPr eaLnBrk="1" fontAlgn="base" hangingPunct="1">
              <a:lnSpc>
                <a:spcPct val="90000"/>
              </a:lnSpc>
              <a:spcBef>
                <a:spcPct val="0"/>
              </a:spcBef>
              <a:spcAft>
                <a:spcPct val="0"/>
              </a:spcAft>
            </a:pPr>
            <a:r>
              <a:rPr lang="en-US" altLang="zh-CN" sz="2000">
                <a:solidFill>
                  <a:srgbClr val="000000"/>
                </a:solidFill>
              </a:rPr>
              <a:t>		}</a:t>
            </a:r>
          </a:p>
          <a:p>
            <a:pPr eaLnBrk="1" fontAlgn="base" hangingPunct="1">
              <a:lnSpc>
                <a:spcPct val="90000"/>
              </a:lnSpc>
              <a:spcBef>
                <a:spcPct val="0"/>
              </a:spcBef>
              <a:spcAft>
                <a:spcPct val="0"/>
              </a:spcAft>
            </a:pPr>
            <a:r>
              <a:rPr lang="en-US" altLang="zh-CN" sz="2000">
                <a:solidFill>
                  <a:srgbClr val="000000"/>
                </a:solidFill>
              </a:rPr>
              <a:t>	}</a:t>
            </a:r>
          </a:p>
          <a:p>
            <a:pPr eaLnBrk="1" fontAlgn="base" hangingPunct="1">
              <a:lnSpc>
                <a:spcPct val="90000"/>
              </a:lnSpc>
              <a:spcBef>
                <a:spcPct val="0"/>
              </a:spcBef>
              <a:spcAft>
                <a:spcPct val="0"/>
              </a:spcAft>
            </a:pPr>
            <a:r>
              <a:rPr lang="en-US" altLang="zh-CN" sz="2000">
                <a:solidFill>
                  <a:srgbClr val="000000"/>
                </a:solidFill>
              </a:rPr>
              <a:t>}</a:t>
            </a:r>
          </a:p>
          <a:p>
            <a:pPr eaLnBrk="1" fontAlgn="base" hangingPunct="1">
              <a:lnSpc>
                <a:spcPct val="90000"/>
              </a:lnSpc>
              <a:spcBef>
                <a:spcPct val="0"/>
              </a:spcBef>
              <a:spcAft>
                <a:spcPct val="0"/>
              </a:spcAft>
            </a:pPr>
            <a:endParaRPr lang="en-US" altLang="zh-CN" sz="2000">
              <a:solidFill>
                <a:srgbClr val="000000"/>
              </a:solidFill>
            </a:endParaRPr>
          </a:p>
          <a:p>
            <a:pPr eaLnBrk="1" fontAlgn="base" hangingPunct="1">
              <a:lnSpc>
                <a:spcPct val="90000"/>
              </a:lnSpc>
              <a:spcBef>
                <a:spcPct val="20000"/>
              </a:spcBef>
              <a:spcAft>
                <a:spcPct val="0"/>
              </a:spcAft>
            </a:pPr>
            <a:r>
              <a:rPr lang="en-US" altLang="zh-CN" sz="2000">
                <a:solidFill>
                  <a:srgbClr val="000000"/>
                </a:solidFill>
              </a:rPr>
              <a:t>public class Main3 {</a:t>
            </a:r>
          </a:p>
          <a:p>
            <a:pPr eaLnBrk="1" fontAlgn="base" hangingPunct="1">
              <a:lnSpc>
                <a:spcPct val="90000"/>
              </a:lnSpc>
              <a:spcBef>
                <a:spcPct val="20000"/>
              </a:spcBef>
              <a:spcAft>
                <a:spcPct val="0"/>
              </a:spcAft>
            </a:pPr>
            <a:r>
              <a:rPr lang="en-US" altLang="zh-CN" sz="2000">
                <a:solidFill>
                  <a:srgbClr val="000000"/>
                </a:solidFill>
              </a:rPr>
              <a:t>	public static void main(String [] args) {</a:t>
            </a:r>
          </a:p>
          <a:p>
            <a:pPr eaLnBrk="1" fontAlgn="base" hangingPunct="1">
              <a:lnSpc>
                <a:spcPct val="90000"/>
              </a:lnSpc>
              <a:spcBef>
                <a:spcPct val="20000"/>
              </a:spcBef>
              <a:spcAft>
                <a:spcPct val="0"/>
              </a:spcAft>
            </a:pPr>
            <a:r>
              <a:rPr lang="en-US" altLang="zh-CN" sz="2000">
                <a:solidFill>
                  <a:srgbClr val="000000"/>
                </a:solidFill>
              </a:rPr>
              <a:t>		MyThread t1 = new MyThread("thread1");</a:t>
            </a:r>
          </a:p>
          <a:p>
            <a:pPr eaLnBrk="1" fontAlgn="base" hangingPunct="1">
              <a:lnSpc>
                <a:spcPct val="90000"/>
              </a:lnSpc>
              <a:spcBef>
                <a:spcPct val="20000"/>
              </a:spcBef>
              <a:spcAft>
                <a:spcPct val="0"/>
              </a:spcAft>
            </a:pPr>
            <a:r>
              <a:rPr lang="en-US" altLang="zh-CN" sz="2000">
                <a:solidFill>
                  <a:srgbClr val="000000"/>
                </a:solidFill>
              </a:rPr>
              <a:t>		MyThread t2 = new MyThread("thread2");</a:t>
            </a:r>
          </a:p>
          <a:p>
            <a:pPr eaLnBrk="1" fontAlgn="base" hangingPunct="1">
              <a:lnSpc>
                <a:spcPct val="90000"/>
              </a:lnSpc>
              <a:spcBef>
                <a:spcPct val="20000"/>
              </a:spcBef>
              <a:spcAft>
                <a:spcPct val="0"/>
              </a:spcAft>
            </a:pPr>
            <a:r>
              <a:rPr lang="en-US" altLang="zh-CN" sz="2000">
                <a:solidFill>
                  <a:srgbClr val="000000"/>
                </a:solidFill>
              </a:rPr>
              <a:t>		t1.start(); t2.start();</a:t>
            </a:r>
          </a:p>
          <a:p>
            <a:pPr eaLnBrk="1" fontAlgn="base" hangingPunct="1">
              <a:lnSpc>
                <a:spcPct val="90000"/>
              </a:lnSpc>
              <a:spcBef>
                <a:spcPct val="20000"/>
              </a:spcBef>
              <a:spcAft>
                <a:spcPct val="0"/>
              </a:spcAft>
            </a:pPr>
            <a:r>
              <a:rPr lang="en-US" altLang="zh-CN" sz="2000">
                <a:solidFill>
                  <a:srgbClr val="000000"/>
                </a:solidFill>
              </a:rPr>
              <a:t>	}</a:t>
            </a:r>
          </a:p>
          <a:p>
            <a:pPr eaLnBrk="1" fontAlgn="base" hangingPunct="1">
              <a:lnSpc>
                <a:spcPct val="90000"/>
              </a:lnSpc>
              <a:spcBef>
                <a:spcPct val="20000"/>
              </a:spcBef>
              <a:spcAft>
                <a:spcPct val="0"/>
              </a:spcAft>
            </a:pPr>
            <a:r>
              <a:rPr lang="en-US" altLang="zh-CN" sz="2000">
                <a:solidFill>
                  <a:srgbClr val="000000"/>
                </a:solidFill>
              </a:rPr>
              <a:t>}</a:t>
            </a:r>
          </a:p>
        </p:txBody>
      </p:sp>
    </p:spTree>
    <p:extLst>
      <p:ext uri="{BB962C8B-B14F-4D97-AF65-F5344CB8AC3E}">
        <p14:creationId xmlns:p14="http://schemas.microsoft.com/office/powerpoint/2010/main" val="637925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6919EC05-5032-43E1-ADB7-BB9C8811E2B6}" type="slidenum">
              <a:rPr lang="ar-SA" sz="1400">
                <a:solidFill>
                  <a:srgbClr val="000000"/>
                </a:solidFill>
                <a:cs typeface="Arial" pitchFamily="34" charset="0"/>
              </a:rPr>
              <a:pPr algn="r" eaLnBrk="0" fontAlgn="base" hangingPunct="0">
                <a:spcBef>
                  <a:spcPct val="0"/>
                </a:spcBef>
                <a:spcAft>
                  <a:spcPct val="0"/>
                </a:spcAft>
              </a:pPr>
              <a:t>5</a:t>
            </a:fld>
            <a:endParaRPr lang="en-US" sz="1400">
              <a:solidFill>
                <a:srgbClr val="000000"/>
              </a:solidFill>
              <a:cs typeface="Arial" pitchFamily="34" charset="0"/>
            </a:endParaRPr>
          </a:p>
        </p:txBody>
      </p:sp>
      <p:sp>
        <p:nvSpPr>
          <p:cNvPr id="7172" name="Rectangle 2"/>
          <p:cNvSpPr>
            <a:spLocks noGrp="1" noChangeArrowheads="1"/>
          </p:cNvSpPr>
          <p:nvPr>
            <p:ph type="title" idx="4294967295"/>
          </p:nvPr>
        </p:nvSpPr>
        <p:spPr>
          <a:xfrm>
            <a:off x="2166938" y="233363"/>
            <a:ext cx="7772400" cy="1143000"/>
          </a:xfrm>
        </p:spPr>
        <p:txBody>
          <a:bodyPr/>
          <a:lstStyle/>
          <a:p>
            <a:r>
              <a:rPr lang="en-US"/>
              <a:t>Moore’s Law</a:t>
            </a:r>
          </a:p>
        </p:txBody>
      </p:sp>
      <p:pic>
        <p:nvPicPr>
          <p:cNvPr id="7173" name="Picture 3" descr="concurrency-ddj"/>
          <p:cNvPicPr>
            <a:picLocks noChangeAspect="1" noChangeArrowheads="1"/>
          </p:cNvPicPr>
          <p:nvPr/>
        </p:nvPicPr>
        <p:blipFill>
          <a:blip r:embed="rId3" cstate="print"/>
          <a:srcRect/>
          <a:stretch>
            <a:fillRect/>
          </a:stretch>
        </p:blipFill>
        <p:spPr bwMode="auto">
          <a:xfrm>
            <a:off x="2063751" y="1141413"/>
            <a:ext cx="6119813" cy="5211762"/>
          </a:xfrm>
          <a:prstGeom prst="rect">
            <a:avLst/>
          </a:prstGeom>
          <a:noFill/>
          <a:ln w="9525">
            <a:noFill/>
            <a:miter lim="800000"/>
            <a:headEnd/>
            <a:tailEnd/>
          </a:ln>
        </p:spPr>
      </p:pic>
      <p:sp>
        <p:nvSpPr>
          <p:cNvPr id="7174" name="AutoShape 5"/>
          <p:cNvSpPr>
            <a:spLocks noChangeArrowheads="1"/>
          </p:cNvSpPr>
          <p:nvPr/>
        </p:nvSpPr>
        <p:spPr bwMode="auto">
          <a:xfrm>
            <a:off x="8586788" y="2606675"/>
            <a:ext cx="1727200" cy="1150938"/>
          </a:xfrm>
          <a:prstGeom prst="wedgeRoundRectCallout">
            <a:avLst>
              <a:gd name="adj1" fmla="val -87338"/>
              <a:gd name="adj2" fmla="val -24856"/>
              <a:gd name="adj3" fmla="val 16667"/>
            </a:avLst>
          </a:prstGeom>
          <a:solidFill>
            <a:srgbClr val="FFFF99"/>
          </a:solidFill>
          <a:ln w="38100" algn="ctr">
            <a:solidFill>
              <a:srgbClr val="CC6600"/>
            </a:solidFill>
            <a:miter lim="800000"/>
            <a:headEnd/>
            <a:tailEnd/>
          </a:ln>
        </p:spPr>
        <p:txBody>
          <a:bodyPr/>
          <a:lstStyle/>
          <a:p>
            <a:pPr algn="ctr" fontAlgn="base">
              <a:spcBef>
                <a:spcPct val="0"/>
              </a:spcBef>
              <a:spcAft>
                <a:spcPct val="0"/>
              </a:spcAft>
            </a:pPr>
            <a:r>
              <a:rPr lang="en-GB" sz="2000">
                <a:solidFill>
                  <a:srgbClr val="000000"/>
                </a:solidFill>
              </a:rPr>
              <a:t>Clock speed flattening sharply</a:t>
            </a:r>
          </a:p>
        </p:txBody>
      </p:sp>
      <p:sp>
        <p:nvSpPr>
          <p:cNvPr id="7175" name="AutoShape 6"/>
          <p:cNvSpPr>
            <a:spLocks noChangeArrowheads="1"/>
          </p:cNvSpPr>
          <p:nvPr/>
        </p:nvSpPr>
        <p:spPr bwMode="auto">
          <a:xfrm>
            <a:off x="8623300" y="1246189"/>
            <a:ext cx="1727200" cy="1150937"/>
          </a:xfrm>
          <a:prstGeom prst="wedgeRoundRectCallout">
            <a:avLst>
              <a:gd name="adj1" fmla="val -99153"/>
              <a:gd name="adj2" fmla="val 49435"/>
              <a:gd name="adj3" fmla="val 16667"/>
            </a:avLst>
          </a:prstGeom>
          <a:solidFill>
            <a:srgbClr val="FFFF99"/>
          </a:solidFill>
          <a:ln w="38100" algn="ctr">
            <a:solidFill>
              <a:srgbClr val="CC6600"/>
            </a:solidFill>
            <a:miter lim="800000"/>
            <a:headEnd/>
            <a:tailEnd/>
          </a:ln>
        </p:spPr>
        <p:txBody>
          <a:bodyPr/>
          <a:lstStyle/>
          <a:p>
            <a:pPr algn="ctr" fontAlgn="base">
              <a:spcBef>
                <a:spcPct val="0"/>
              </a:spcBef>
              <a:spcAft>
                <a:spcPct val="0"/>
              </a:spcAft>
            </a:pPr>
            <a:r>
              <a:rPr lang="en-GB" sz="2000">
                <a:solidFill>
                  <a:srgbClr val="000000"/>
                </a:solidFill>
              </a:rPr>
              <a:t>Transistor count still rising</a:t>
            </a:r>
          </a:p>
        </p:txBody>
      </p:sp>
    </p:spTree>
    <p:extLst>
      <p:ext uri="{BB962C8B-B14F-4D97-AF65-F5344CB8AC3E}">
        <p14:creationId xmlns:p14="http://schemas.microsoft.com/office/powerpoint/2010/main" val="8620722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15CDC49-18BA-4E8F-915F-D9B7F287A048}" type="slidenum">
              <a:rPr lang="en-US" altLang="zh-CN" sz="1400">
                <a:solidFill>
                  <a:srgbClr val="000000"/>
                </a:solidFill>
              </a:rPr>
              <a:pPr eaLnBrk="1" hangingPunct="1"/>
              <a:t>50</a:t>
            </a:fld>
            <a:endParaRPr lang="en-US" altLang="zh-CN" sz="1400">
              <a:solidFill>
                <a:srgbClr val="000000"/>
              </a:solidFill>
            </a:endParaRPr>
          </a:p>
        </p:txBody>
      </p:sp>
      <p:sp>
        <p:nvSpPr>
          <p:cNvPr id="35843" name="Rectangle 2"/>
          <p:cNvSpPr>
            <a:spLocks noGrp="1" noChangeArrowheads="1"/>
          </p:cNvSpPr>
          <p:nvPr>
            <p:ph type="title"/>
          </p:nvPr>
        </p:nvSpPr>
        <p:spPr>
          <a:xfrm>
            <a:off x="2286000" y="0"/>
            <a:ext cx="7772400" cy="1143000"/>
          </a:xfrm>
        </p:spPr>
        <p:txBody>
          <a:bodyPr/>
          <a:lstStyle/>
          <a:p>
            <a:pPr eaLnBrk="1" hangingPunct="1"/>
            <a:r>
              <a:rPr lang="en-US" altLang="zh-CN" smtClean="0"/>
              <a:t>Some Output</a:t>
            </a:r>
          </a:p>
        </p:txBody>
      </p:sp>
      <p:sp>
        <p:nvSpPr>
          <p:cNvPr id="35844" name="Rectangle 3"/>
          <p:cNvSpPr>
            <a:spLocks noGrp="1" noChangeArrowheads="1"/>
          </p:cNvSpPr>
          <p:nvPr>
            <p:ph type="body" idx="1"/>
          </p:nvPr>
        </p:nvSpPr>
        <p:spPr>
          <a:xfrm>
            <a:off x="2133600" y="152400"/>
            <a:ext cx="7772400" cy="4114800"/>
          </a:xfrm>
        </p:spPr>
        <p:txBody>
          <a:bodyPr/>
          <a:lstStyle/>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r>
              <a:rPr lang="en-US" altLang="zh-CN" sz="1600"/>
              <a:t>thread2: hello world</a:t>
            </a:r>
          </a:p>
          <a:p>
            <a:pPr eaLnBrk="1" hangingPunct="1">
              <a:lnSpc>
                <a:spcPct val="90000"/>
              </a:lnSpc>
              <a:buFontTx/>
              <a:buNone/>
            </a:pPr>
            <a:r>
              <a:rPr lang="en-US" altLang="zh-CN" sz="1600"/>
              <a:t>thread1: hello world</a:t>
            </a:r>
          </a:p>
          <a:p>
            <a:pPr eaLnBrk="1" hangingPunct="1">
              <a:lnSpc>
                <a:spcPct val="90000"/>
              </a:lnSpc>
              <a:buFontTx/>
              <a:buNone/>
            </a:pPr>
            <a:endParaRPr lang="en-US" altLang="zh-CN" sz="1600"/>
          </a:p>
          <a:p>
            <a:pPr eaLnBrk="1" hangingPunct="1">
              <a:lnSpc>
                <a:spcPct val="90000"/>
              </a:lnSpc>
            </a:pPr>
            <a:endParaRPr lang="en-US" altLang="zh-CN" sz="2000"/>
          </a:p>
        </p:txBody>
      </p:sp>
      <p:sp>
        <p:nvSpPr>
          <p:cNvPr id="5" name="TextBox 4"/>
          <p:cNvSpPr txBox="1">
            <a:spLocks noChangeArrowheads="1"/>
          </p:cNvSpPr>
          <p:nvPr/>
        </p:nvSpPr>
        <p:spPr bwMode="auto">
          <a:xfrm>
            <a:off x="5410200" y="5181601"/>
            <a:ext cx="3124200"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fontAlgn="base" hangingPunct="1">
              <a:spcBef>
                <a:spcPct val="0"/>
              </a:spcBef>
              <a:spcAft>
                <a:spcPct val="0"/>
              </a:spcAft>
            </a:pPr>
            <a:r>
              <a:rPr lang="en-US" altLang="zh-CN">
                <a:solidFill>
                  <a:srgbClr val="000000"/>
                </a:solidFill>
              </a:rPr>
              <a:t>Notice the alternation of output</a:t>
            </a:r>
          </a:p>
        </p:txBody>
      </p:sp>
    </p:spTree>
    <p:extLst>
      <p:ext uri="{BB962C8B-B14F-4D97-AF65-F5344CB8AC3E}">
        <p14:creationId xmlns:p14="http://schemas.microsoft.com/office/powerpoint/2010/main" val="2995303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A610622-C5AC-42B2-BD46-0C47DE2D27F0}" type="slidenum">
              <a:rPr lang="en-US" altLang="zh-CN" sz="1400">
                <a:solidFill>
                  <a:srgbClr val="000000"/>
                </a:solidFill>
              </a:rPr>
              <a:pPr eaLnBrk="1" hangingPunct="1"/>
              <a:t>51</a:t>
            </a:fld>
            <a:endParaRPr lang="en-US" altLang="zh-CN" sz="1400">
              <a:solidFill>
                <a:srgbClr val="000000"/>
              </a:solidFill>
            </a:endParaRPr>
          </a:p>
        </p:txBody>
      </p:sp>
      <p:sp>
        <p:nvSpPr>
          <p:cNvPr id="37891" name="Rectangle 2"/>
          <p:cNvSpPr>
            <a:spLocks noGrp="1" noChangeArrowheads="1"/>
          </p:cNvSpPr>
          <p:nvPr>
            <p:ph type="title"/>
          </p:nvPr>
        </p:nvSpPr>
        <p:spPr>
          <a:xfrm>
            <a:off x="1981200" y="-228600"/>
            <a:ext cx="7772400" cy="1143000"/>
          </a:xfrm>
        </p:spPr>
        <p:txBody>
          <a:bodyPr/>
          <a:lstStyle/>
          <a:p>
            <a:pPr eaLnBrk="1" hangingPunct="1"/>
            <a:r>
              <a:rPr lang="en-US" altLang="zh-CN" smtClean="0"/>
              <a:t>More Thread Members: </a:t>
            </a:r>
            <a:r>
              <a:rPr lang="en-US" altLang="zh-CN" b="1" i="1" smtClean="0"/>
              <a:t>join</a:t>
            </a:r>
          </a:p>
        </p:txBody>
      </p:sp>
      <p:sp>
        <p:nvSpPr>
          <p:cNvPr id="33795" name="Rectangle 3"/>
          <p:cNvSpPr>
            <a:spLocks noGrp="1" noChangeArrowheads="1"/>
          </p:cNvSpPr>
          <p:nvPr>
            <p:ph type="body" idx="1"/>
          </p:nvPr>
        </p:nvSpPr>
        <p:spPr>
          <a:xfrm>
            <a:off x="2133600" y="990600"/>
            <a:ext cx="7772400" cy="4114800"/>
          </a:xfrm>
        </p:spPr>
        <p:txBody>
          <a:bodyPr/>
          <a:lstStyle/>
          <a:p>
            <a:pPr eaLnBrk="1" hangingPunct="1">
              <a:lnSpc>
                <a:spcPct val="90000"/>
              </a:lnSpc>
            </a:pPr>
            <a:r>
              <a:rPr lang="en-US" altLang="zh-CN" sz="2800"/>
              <a:t>public final void </a:t>
            </a:r>
            <a:r>
              <a:rPr lang="en-US" altLang="zh-CN" sz="2800">
                <a:solidFill>
                  <a:schemeClr val="accent2"/>
                </a:solidFill>
              </a:rPr>
              <a:t>join</a:t>
            </a:r>
            <a:r>
              <a:rPr lang="en-US" altLang="zh-CN" sz="2800"/>
              <a:t>();</a:t>
            </a:r>
          </a:p>
          <a:p>
            <a:pPr eaLnBrk="1" hangingPunct="1">
              <a:lnSpc>
                <a:spcPct val="90000"/>
              </a:lnSpc>
            </a:pPr>
            <a:endParaRPr lang="en-US" altLang="zh-CN" sz="2800"/>
          </a:p>
          <a:p>
            <a:pPr lvl="1" eaLnBrk="1" hangingPunct="1">
              <a:lnSpc>
                <a:spcPct val="90000"/>
              </a:lnSpc>
              <a:buFontTx/>
              <a:buNone/>
            </a:pPr>
            <a:r>
              <a:rPr lang="en-US" altLang="zh-CN" sz="2400"/>
              <a:t>MyThread t1 = new MyThread("thread1");</a:t>
            </a:r>
          </a:p>
          <a:p>
            <a:pPr lvl="1" eaLnBrk="1" hangingPunct="1">
              <a:lnSpc>
                <a:spcPct val="90000"/>
              </a:lnSpc>
              <a:buFontTx/>
              <a:buNone/>
            </a:pPr>
            <a:r>
              <a:rPr lang="en-US" altLang="zh-CN" sz="2400"/>
              <a:t>t1.start();</a:t>
            </a:r>
          </a:p>
          <a:p>
            <a:pPr lvl="1" eaLnBrk="1" hangingPunct="1">
              <a:lnSpc>
                <a:spcPct val="90000"/>
              </a:lnSpc>
              <a:buFontTx/>
              <a:buNone/>
            </a:pPr>
            <a:r>
              <a:rPr lang="en-US" altLang="zh-CN" sz="2400"/>
              <a:t>t1.join();</a:t>
            </a:r>
          </a:p>
          <a:p>
            <a:pPr lvl="1" eaLnBrk="1" hangingPunct="1">
              <a:lnSpc>
                <a:spcPct val="90000"/>
              </a:lnSpc>
              <a:buFontTx/>
              <a:buNone/>
            </a:pPr>
            <a:endParaRPr lang="en-US" altLang="zh-CN" sz="2400"/>
          </a:p>
          <a:p>
            <a:pPr lvl="1" eaLnBrk="1" hangingPunct="1">
              <a:lnSpc>
                <a:spcPct val="90000"/>
              </a:lnSpc>
            </a:pPr>
            <a:r>
              <a:rPr lang="en-US" altLang="zh-CN" sz="2400"/>
              <a:t>Wait until the thread is “not alive”</a:t>
            </a:r>
          </a:p>
          <a:p>
            <a:pPr lvl="1" eaLnBrk="1" hangingPunct="1">
              <a:lnSpc>
                <a:spcPct val="90000"/>
              </a:lnSpc>
            </a:pPr>
            <a:r>
              <a:rPr lang="en-US" altLang="zh-CN" sz="2400"/>
              <a:t>Threads that have completed are “not alive” as are threads that have not yet been started</a:t>
            </a:r>
          </a:p>
          <a:p>
            <a:pPr eaLnBrk="1" hangingPunct="1">
              <a:lnSpc>
                <a:spcPct val="90000"/>
              </a:lnSpc>
            </a:pPr>
            <a:endParaRPr lang="en-US" altLang="zh-CN" sz="2000"/>
          </a:p>
          <a:p>
            <a:pPr eaLnBrk="1" hangingPunct="1">
              <a:lnSpc>
                <a:spcPct val="90000"/>
              </a:lnSpc>
            </a:pPr>
            <a:r>
              <a:rPr lang="en-US" altLang="zh-CN" sz="2000"/>
              <a:t>public static void </a:t>
            </a:r>
            <a:r>
              <a:rPr lang="en-US" altLang="zh-CN" sz="2000">
                <a:solidFill>
                  <a:schemeClr val="accent2"/>
                </a:solidFill>
              </a:rPr>
              <a:t>sleep</a:t>
            </a:r>
            <a:r>
              <a:rPr lang="en-US" altLang="zh-CN" sz="2000"/>
              <a:t> (long millis) throws InterruptedException;</a:t>
            </a:r>
          </a:p>
          <a:p>
            <a:pPr lvl="1" eaLnBrk="1" hangingPunct="1">
              <a:lnSpc>
                <a:spcPct val="90000"/>
              </a:lnSpc>
            </a:pPr>
            <a:r>
              <a:rPr lang="en-US" altLang="zh-CN" sz="1800"/>
              <a:t>Makes the currently running thread sleep (block) for a period of time</a:t>
            </a:r>
          </a:p>
          <a:p>
            <a:pPr lvl="1" eaLnBrk="1" hangingPunct="1">
              <a:lnSpc>
                <a:spcPct val="90000"/>
              </a:lnSpc>
            </a:pPr>
            <a:r>
              <a:rPr lang="en-US" altLang="zh-CN" sz="1800"/>
              <a:t>The thread does not lose ownership of any monitors. </a:t>
            </a:r>
          </a:p>
          <a:p>
            <a:pPr lvl="1" eaLnBrk="1" hangingPunct="1">
              <a:lnSpc>
                <a:spcPct val="90000"/>
              </a:lnSpc>
            </a:pPr>
            <a:r>
              <a:rPr lang="en-US" altLang="zh-CN" sz="1800"/>
              <a:t>InterruptedException - if another thread has interrupted the current thread.</a:t>
            </a:r>
          </a:p>
          <a:p>
            <a:pPr eaLnBrk="1" hangingPunct="1">
              <a:lnSpc>
                <a:spcPct val="90000"/>
              </a:lnSpc>
            </a:pPr>
            <a:endParaRPr lang="en-US" altLang="zh-CN" sz="2800"/>
          </a:p>
        </p:txBody>
      </p:sp>
    </p:spTree>
    <p:extLst>
      <p:ext uri="{BB962C8B-B14F-4D97-AF65-F5344CB8AC3E}">
        <p14:creationId xmlns:p14="http://schemas.microsoft.com/office/powerpoint/2010/main" val="1503319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895C86D-6EB1-44C9-BC1C-F00A57E5F65C}" type="slidenum">
              <a:rPr lang="en-US" altLang="zh-CN" sz="1400">
                <a:solidFill>
                  <a:srgbClr val="000000"/>
                </a:solidFill>
              </a:rPr>
              <a:pPr eaLnBrk="1" hangingPunct="1"/>
              <a:t>52</a:t>
            </a:fld>
            <a:endParaRPr lang="en-US" altLang="zh-CN" sz="1400">
              <a:solidFill>
                <a:srgbClr val="000000"/>
              </a:solidFill>
            </a:endParaRPr>
          </a:p>
        </p:txBody>
      </p:sp>
      <p:sp>
        <p:nvSpPr>
          <p:cNvPr id="39940" name="Rectangle 2"/>
          <p:cNvSpPr>
            <a:spLocks noGrp="1" noChangeArrowheads="1"/>
          </p:cNvSpPr>
          <p:nvPr>
            <p:ph type="title"/>
          </p:nvPr>
        </p:nvSpPr>
        <p:spPr>
          <a:xfrm>
            <a:off x="1752600" y="0"/>
            <a:ext cx="8915400" cy="1143000"/>
          </a:xfrm>
        </p:spPr>
        <p:txBody>
          <a:bodyPr/>
          <a:lstStyle/>
          <a:p>
            <a:pPr eaLnBrk="1" hangingPunct="1"/>
            <a:r>
              <a:rPr lang="en-US" altLang="zh-CN" smtClean="0"/>
              <a:t>Join Example</a:t>
            </a:r>
          </a:p>
        </p:txBody>
      </p:sp>
      <p:graphicFrame>
        <p:nvGraphicFramePr>
          <p:cNvPr id="39938" name="Object 2"/>
          <p:cNvGraphicFramePr>
            <a:graphicFrameLocks noChangeAspect="1"/>
          </p:cNvGraphicFramePr>
          <p:nvPr/>
        </p:nvGraphicFramePr>
        <p:xfrm>
          <a:off x="2286000" y="1905000"/>
          <a:ext cx="8382000" cy="4713288"/>
        </p:xfrm>
        <a:graphic>
          <a:graphicData uri="http://schemas.openxmlformats.org/presentationml/2006/ole">
            <mc:AlternateContent xmlns:mc="http://schemas.openxmlformats.org/markup-compatibility/2006">
              <mc:Choice xmlns:v="urn:schemas-microsoft-com:vml" Requires="v">
                <p:oleObj spid="_x0000_s2050" name="Document" r:id="rId4" imgW="5486400" imgH="3086100" progId="Word.Document.8">
                  <p:embed/>
                </p:oleObj>
              </mc:Choice>
              <mc:Fallback>
                <p:oleObj name="Document" r:id="rId4" imgW="5486400" imgH="30861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905000"/>
                        <a:ext cx="8382000" cy="471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259780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zh-CN" smtClean="0"/>
              <a:t>Some output</a:t>
            </a:r>
          </a:p>
        </p:txBody>
      </p:sp>
      <p:sp>
        <p:nvSpPr>
          <p:cNvPr id="41987" name="Content Placeholder 2"/>
          <p:cNvSpPr>
            <a:spLocks noGrp="1"/>
          </p:cNvSpPr>
          <p:nvPr>
            <p:ph idx="1"/>
          </p:nvPr>
        </p:nvSpPr>
        <p:spPr>
          <a:xfrm>
            <a:off x="2209800" y="0"/>
            <a:ext cx="7772400" cy="4114800"/>
          </a:xfrm>
        </p:spPr>
        <p:txBody>
          <a:bodyPr/>
          <a:lstStyle/>
          <a:p>
            <a:pPr eaLnBrk="1" hangingPunct="1">
              <a:buFontTx/>
              <a:buNone/>
            </a:pPr>
            <a:r>
              <a:rPr lang="en-US" altLang="zh-CN" sz="1600" dirty="0"/>
              <a:t>…</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hello world1</a:t>
            </a:r>
          </a:p>
          <a:p>
            <a:pPr eaLnBrk="1" hangingPunct="1">
              <a:buFontTx/>
              <a:buNone/>
            </a:pPr>
            <a:r>
              <a:rPr lang="en-US" altLang="zh-CN" sz="1600" dirty="0"/>
              <a:t>Thread is done!</a:t>
            </a:r>
          </a:p>
          <a:p>
            <a:pPr eaLnBrk="1" hangingPunct="1">
              <a:buFontTx/>
              <a:buNone/>
            </a:pPr>
            <a:endParaRPr lang="en-US" altLang="zh-CN" sz="1600" dirty="0"/>
          </a:p>
        </p:txBody>
      </p:sp>
      <p:sp>
        <p:nvSpPr>
          <p:cNvPr id="41988"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1173315-B105-4810-A0C2-7D16562EF2D4}" type="slidenum">
              <a:rPr lang="en-US" altLang="zh-CN" sz="1400">
                <a:solidFill>
                  <a:srgbClr val="000000"/>
                </a:solidFill>
              </a:rPr>
              <a:pPr eaLnBrk="1" hangingPunct="1"/>
              <a:t>53</a:t>
            </a:fld>
            <a:endParaRPr lang="en-US" altLang="zh-CN" sz="1400">
              <a:solidFill>
                <a:srgbClr val="000000"/>
              </a:solidFill>
            </a:endParaRPr>
          </a:p>
        </p:txBody>
      </p:sp>
    </p:spTree>
    <p:extLst>
      <p:ext uri="{BB962C8B-B14F-4D97-AF65-F5344CB8AC3E}">
        <p14:creationId xmlns:p14="http://schemas.microsoft.com/office/powerpoint/2010/main" val="36882123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209800" y="228600"/>
            <a:ext cx="7772400" cy="1143000"/>
          </a:xfrm>
        </p:spPr>
        <p:txBody>
          <a:bodyPr/>
          <a:lstStyle/>
          <a:p>
            <a:pPr eaLnBrk="1" hangingPunct="1"/>
            <a:r>
              <a:rPr lang="en-US" altLang="zh-CN" dirty="0" smtClean="0"/>
              <a:t>Sharing Data Across </a:t>
            </a:r>
            <a:br>
              <a:rPr lang="en-US" altLang="zh-CN" dirty="0" smtClean="0"/>
            </a:br>
            <a:r>
              <a:rPr lang="en-US" altLang="zh-CN" dirty="0" smtClean="0"/>
              <a:t>Java Threads</a:t>
            </a:r>
          </a:p>
        </p:txBody>
      </p:sp>
      <p:sp>
        <p:nvSpPr>
          <p:cNvPr id="3" name="Content Placeholder 2"/>
          <p:cNvSpPr>
            <a:spLocks noGrp="1"/>
          </p:cNvSpPr>
          <p:nvPr>
            <p:ph idx="1"/>
          </p:nvPr>
        </p:nvSpPr>
        <p:spPr>
          <a:xfrm>
            <a:off x="2209800" y="1676400"/>
            <a:ext cx="7772400" cy="4419600"/>
          </a:xfrm>
        </p:spPr>
        <p:txBody>
          <a:bodyPr/>
          <a:lstStyle/>
          <a:p>
            <a:pPr eaLnBrk="1" hangingPunct="1"/>
            <a:r>
              <a:rPr lang="en-US" altLang="zh-CN" sz="2800" dirty="0"/>
              <a:t>Consider the situation where a parent thread wants to pass data to a child thread</a:t>
            </a:r>
          </a:p>
          <a:p>
            <a:pPr lvl="1" eaLnBrk="1" hangingPunct="1"/>
            <a:r>
              <a:rPr lang="en-US" altLang="zh-CN" dirty="0" smtClean="0"/>
              <a:t>e.g., so that child can change data and parent can have access to the changed data</a:t>
            </a:r>
          </a:p>
          <a:p>
            <a:pPr eaLnBrk="1" hangingPunct="1"/>
            <a:r>
              <a:rPr lang="en-US" altLang="zh-CN" sz="2800" dirty="0"/>
              <a:t>How can this be done?</a:t>
            </a:r>
          </a:p>
          <a:p>
            <a:pPr eaLnBrk="1" hangingPunct="1"/>
            <a:r>
              <a:rPr lang="en-US" altLang="zh-CN" sz="2800" dirty="0"/>
              <a:t>Can pass an object instance to the child thread constructor, and retain that object instance in a data member </a:t>
            </a:r>
          </a:p>
        </p:txBody>
      </p:sp>
      <p:sp>
        <p:nvSpPr>
          <p:cNvPr id="47108"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AC2CA46-A600-4CEE-BC37-B7C19B643448}" type="slidenum">
              <a:rPr lang="en-US" altLang="zh-CN" sz="1400">
                <a:solidFill>
                  <a:srgbClr val="000000"/>
                </a:solidFill>
              </a:rPr>
              <a:pPr eaLnBrk="1" hangingPunct="1"/>
              <a:t>54</a:t>
            </a:fld>
            <a:endParaRPr lang="en-US" altLang="zh-CN" sz="1400">
              <a:solidFill>
                <a:srgbClr val="000000"/>
              </a:solidFill>
            </a:endParaRPr>
          </a:p>
        </p:txBody>
      </p:sp>
    </p:spTree>
    <p:extLst>
      <p:ext uri="{BB962C8B-B14F-4D97-AF65-F5344CB8AC3E}">
        <p14:creationId xmlns:p14="http://schemas.microsoft.com/office/powerpoint/2010/main" val="271458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A198FAD-E011-4559-9627-4EA39BD5EB42}" type="slidenum">
              <a:rPr lang="en-US" altLang="zh-CN" sz="1400">
                <a:solidFill>
                  <a:srgbClr val="000000"/>
                </a:solidFill>
              </a:rPr>
              <a:pPr eaLnBrk="1" hangingPunct="1"/>
              <a:t>55</a:t>
            </a:fld>
            <a:endParaRPr lang="en-US" altLang="zh-CN" sz="1400">
              <a:solidFill>
                <a:srgbClr val="000000"/>
              </a:solidFill>
            </a:endParaRPr>
          </a:p>
        </p:txBody>
      </p:sp>
      <p:sp>
        <p:nvSpPr>
          <p:cNvPr id="48131" name="Rectangle 5"/>
          <p:cNvSpPr>
            <a:spLocks noChangeArrowheads="1"/>
          </p:cNvSpPr>
          <p:nvPr/>
        </p:nvSpPr>
        <p:spPr bwMode="auto">
          <a:xfrm>
            <a:off x="2209800" y="228601"/>
            <a:ext cx="7391400"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fontAlgn="base" hangingPunct="1">
              <a:spcBef>
                <a:spcPct val="0"/>
              </a:spcBef>
              <a:spcAft>
                <a:spcPct val="0"/>
              </a:spcAft>
            </a:pPr>
            <a:r>
              <a:rPr lang="en-US" altLang="zh-CN" sz="1800">
                <a:solidFill>
                  <a:srgbClr val="000000"/>
                </a:solidFill>
                <a:latin typeface="Courier" charset="0"/>
              </a:rPr>
              <a:t>class SharedData {</a:t>
            </a:r>
          </a:p>
          <a:p>
            <a:pPr eaLnBrk="1" fontAlgn="base" hangingPunct="1">
              <a:spcBef>
                <a:spcPct val="0"/>
              </a:spcBef>
              <a:spcAft>
                <a:spcPct val="0"/>
              </a:spcAft>
            </a:pPr>
            <a:r>
              <a:rPr lang="en-US" altLang="zh-CN" sz="1800">
                <a:solidFill>
                  <a:srgbClr val="000000"/>
                </a:solidFill>
                <a:latin typeface="Courier" charset="0"/>
              </a:rPr>
              <a:t>	public int a = 0;</a:t>
            </a:r>
          </a:p>
          <a:p>
            <a:pPr eaLnBrk="1" fontAlgn="base" hangingPunct="1">
              <a:spcBef>
                <a:spcPct val="0"/>
              </a:spcBef>
              <a:spcAft>
                <a:spcPct val="0"/>
              </a:spcAft>
            </a:pPr>
            <a:r>
              <a:rPr lang="en-US" altLang="zh-CN" sz="1800">
                <a:solidFill>
                  <a:srgbClr val="000000"/>
                </a:solidFill>
                <a:latin typeface="Courier" charset="0"/>
              </a:rPr>
              <a:t>	public String s = null;</a:t>
            </a:r>
          </a:p>
          <a:p>
            <a:pPr eaLnBrk="1" fontAlgn="base" hangingPunct="1">
              <a:spcBef>
                <a:spcPct val="0"/>
              </a:spcBef>
              <a:spcAft>
                <a:spcPct val="0"/>
              </a:spcAft>
            </a:pPr>
            <a:r>
              <a:rPr lang="en-US" altLang="zh-CN" sz="1800">
                <a:solidFill>
                  <a:srgbClr val="000000"/>
                </a:solidFill>
                <a:latin typeface="Courier" charset="0"/>
              </a:rPr>
              <a:t>	</a:t>
            </a:r>
          </a:p>
          <a:p>
            <a:pPr eaLnBrk="1" fontAlgn="base" hangingPunct="1">
              <a:spcBef>
                <a:spcPct val="0"/>
              </a:spcBef>
              <a:spcAft>
                <a:spcPct val="0"/>
              </a:spcAft>
            </a:pPr>
            <a:r>
              <a:rPr lang="en-US" altLang="zh-CN" sz="1800">
                <a:solidFill>
                  <a:srgbClr val="000000"/>
                </a:solidFill>
                <a:latin typeface="Courier" charset="0"/>
              </a:rPr>
              <a:t>	public SharedData() {</a:t>
            </a:r>
          </a:p>
          <a:p>
            <a:pPr eaLnBrk="1" fontAlgn="base" hangingPunct="1">
              <a:spcBef>
                <a:spcPct val="0"/>
              </a:spcBef>
              <a:spcAft>
                <a:spcPct val="0"/>
              </a:spcAft>
            </a:pPr>
            <a:r>
              <a:rPr lang="en-US" altLang="zh-CN" sz="1800">
                <a:solidFill>
                  <a:srgbClr val="000000"/>
                </a:solidFill>
                <a:latin typeface="Courier" charset="0"/>
              </a:rPr>
              <a:t>		a = 10;</a:t>
            </a:r>
          </a:p>
          <a:p>
            <a:pPr eaLnBrk="1" fontAlgn="base" hangingPunct="1">
              <a:spcBef>
                <a:spcPct val="0"/>
              </a:spcBef>
              <a:spcAft>
                <a:spcPct val="0"/>
              </a:spcAft>
            </a:pPr>
            <a:r>
              <a:rPr lang="en-US" altLang="zh-CN" sz="1800">
                <a:solidFill>
                  <a:srgbClr val="000000"/>
                </a:solidFill>
                <a:latin typeface="Courier" charset="0"/>
              </a:rPr>
              <a:t>		s = "Test";</a:t>
            </a:r>
          </a:p>
          <a:p>
            <a:pPr eaLnBrk="1" fontAlgn="base" hangingPunct="1">
              <a:spcBef>
                <a:spcPct val="0"/>
              </a:spcBef>
              <a:spcAft>
                <a:spcPct val="0"/>
              </a:spcAft>
            </a:pPr>
            <a:r>
              <a:rPr lang="en-US" altLang="zh-CN" sz="1800">
                <a:solidFill>
                  <a:srgbClr val="000000"/>
                </a:solidFill>
                <a:latin typeface="Courier" charset="0"/>
              </a:rPr>
              <a:t>	}</a:t>
            </a:r>
          </a:p>
          <a:p>
            <a:pPr eaLnBrk="1" fontAlgn="base" hangingPunct="1">
              <a:spcBef>
                <a:spcPct val="0"/>
              </a:spcBef>
              <a:spcAft>
                <a:spcPct val="0"/>
              </a:spcAft>
            </a:pPr>
            <a:r>
              <a:rPr lang="en-US" altLang="zh-CN" sz="1800">
                <a:solidFill>
                  <a:srgbClr val="000000"/>
                </a:solidFill>
                <a:latin typeface="Courier" charset="0"/>
              </a:rPr>
              <a:t>}</a:t>
            </a:r>
          </a:p>
          <a:p>
            <a:pPr eaLnBrk="1" fontAlgn="base" hangingPunct="1">
              <a:spcBef>
                <a:spcPct val="0"/>
              </a:spcBef>
              <a:spcAft>
                <a:spcPct val="0"/>
              </a:spcAft>
            </a:pPr>
            <a:endParaRPr lang="en-US" altLang="zh-CN" sz="1800">
              <a:solidFill>
                <a:srgbClr val="000000"/>
              </a:solidFill>
              <a:latin typeface="Courier" charset="0"/>
            </a:endParaRPr>
          </a:p>
          <a:p>
            <a:pPr eaLnBrk="1" fontAlgn="base" hangingPunct="1">
              <a:spcBef>
                <a:spcPct val="0"/>
              </a:spcBef>
              <a:spcAft>
                <a:spcPct val="0"/>
              </a:spcAft>
            </a:pPr>
            <a:r>
              <a:rPr lang="en-US" altLang="zh-CN" sz="1800">
                <a:solidFill>
                  <a:srgbClr val="000000"/>
                </a:solidFill>
                <a:latin typeface="Courier" charset="0"/>
              </a:rPr>
              <a:t>class MyThread extends Thread {</a:t>
            </a:r>
          </a:p>
          <a:p>
            <a:pPr eaLnBrk="1" fontAlgn="base" hangingPunct="1">
              <a:spcBef>
                <a:spcPct val="0"/>
              </a:spcBef>
              <a:spcAft>
                <a:spcPct val="0"/>
              </a:spcAft>
            </a:pPr>
            <a:r>
              <a:rPr lang="en-US" altLang="zh-CN" sz="1800">
                <a:solidFill>
                  <a:srgbClr val="000000"/>
                </a:solidFill>
                <a:latin typeface="Courier" charset="0"/>
              </a:rPr>
              <a:t>	private SharedData m_data = null;</a:t>
            </a:r>
          </a:p>
          <a:p>
            <a:pPr eaLnBrk="1" fontAlgn="base" hangingPunct="1">
              <a:spcBef>
                <a:spcPct val="0"/>
              </a:spcBef>
              <a:spcAft>
                <a:spcPct val="0"/>
              </a:spcAft>
            </a:pPr>
            <a:r>
              <a:rPr lang="en-US" altLang="zh-CN" sz="1800">
                <a:solidFill>
                  <a:srgbClr val="000000"/>
                </a:solidFill>
                <a:latin typeface="Courier" charset="0"/>
              </a:rPr>
              <a:t>	</a:t>
            </a:r>
          </a:p>
          <a:p>
            <a:pPr eaLnBrk="1" fontAlgn="base" hangingPunct="1">
              <a:spcBef>
                <a:spcPct val="0"/>
              </a:spcBef>
              <a:spcAft>
                <a:spcPct val="0"/>
              </a:spcAft>
            </a:pPr>
            <a:r>
              <a:rPr lang="en-US" altLang="zh-CN" sz="1800">
                <a:solidFill>
                  <a:srgbClr val="000000"/>
                </a:solidFill>
                <a:latin typeface="Courier" charset="0"/>
              </a:rPr>
              <a:t>	public MyThread(SharedData data) {</a:t>
            </a:r>
          </a:p>
          <a:p>
            <a:pPr eaLnBrk="1" fontAlgn="base" hangingPunct="1">
              <a:spcBef>
                <a:spcPct val="0"/>
              </a:spcBef>
              <a:spcAft>
                <a:spcPct val="0"/>
              </a:spcAft>
            </a:pPr>
            <a:r>
              <a:rPr lang="en-US" altLang="zh-CN" sz="1800">
                <a:solidFill>
                  <a:srgbClr val="000000"/>
                </a:solidFill>
                <a:latin typeface="Courier" charset="0"/>
              </a:rPr>
              <a:t>		m_data = data;</a:t>
            </a:r>
          </a:p>
          <a:p>
            <a:pPr eaLnBrk="1" fontAlgn="base" hangingPunct="1">
              <a:spcBef>
                <a:spcPct val="0"/>
              </a:spcBef>
              <a:spcAft>
                <a:spcPct val="0"/>
              </a:spcAft>
            </a:pPr>
            <a:r>
              <a:rPr lang="en-US" altLang="zh-CN" sz="1800">
                <a:solidFill>
                  <a:srgbClr val="000000"/>
                </a:solidFill>
                <a:latin typeface="Courier" charset="0"/>
              </a:rPr>
              <a:t>	}</a:t>
            </a:r>
          </a:p>
          <a:p>
            <a:pPr eaLnBrk="1" fontAlgn="base" hangingPunct="1">
              <a:spcBef>
                <a:spcPct val="0"/>
              </a:spcBef>
              <a:spcAft>
                <a:spcPct val="0"/>
              </a:spcAft>
            </a:pPr>
            <a:r>
              <a:rPr lang="en-US" altLang="zh-CN" sz="1800">
                <a:solidFill>
                  <a:srgbClr val="000000"/>
                </a:solidFill>
                <a:latin typeface="Courier" charset="0"/>
              </a:rPr>
              <a:t>	</a:t>
            </a:r>
          </a:p>
          <a:p>
            <a:pPr eaLnBrk="1" fontAlgn="base" hangingPunct="1">
              <a:spcBef>
                <a:spcPct val="0"/>
              </a:spcBef>
              <a:spcAft>
                <a:spcPct val="0"/>
              </a:spcAft>
            </a:pPr>
            <a:r>
              <a:rPr lang="en-US" altLang="zh-CN" sz="1800">
                <a:solidFill>
                  <a:srgbClr val="000000"/>
                </a:solidFill>
                <a:latin typeface="Courier" charset="0"/>
              </a:rPr>
              <a:t>	public void run() {</a:t>
            </a:r>
          </a:p>
          <a:p>
            <a:pPr eaLnBrk="1" fontAlgn="base" hangingPunct="1">
              <a:spcBef>
                <a:spcPct val="0"/>
              </a:spcBef>
              <a:spcAft>
                <a:spcPct val="0"/>
              </a:spcAft>
            </a:pPr>
            <a:r>
              <a:rPr lang="en-US" altLang="zh-CN" sz="1800">
                <a:solidFill>
                  <a:srgbClr val="000000"/>
                </a:solidFill>
                <a:latin typeface="Courier" charset="0"/>
              </a:rPr>
              <a:t>		for (;;) {</a:t>
            </a:r>
          </a:p>
          <a:p>
            <a:pPr eaLnBrk="1" fontAlgn="base" hangingPunct="1">
              <a:spcBef>
                <a:spcPct val="0"/>
              </a:spcBef>
              <a:spcAft>
                <a:spcPct val="0"/>
              </a:spcAft>
            </a:pPr>
            <a:r>
              <a:rPr lang="en-US" altLang="zh-CN" sz="1800">
                <a:solidFill>
                  <a:srgbClr val="000000"/>
                </a:solidFill>
                <a:latin typeface="Courier" charset="0"/>
              </a:rPr>
              <a:t>			m_data.a++;</a:t>
            </a:r>
          </a:p>
          <a:p>
            <a:pPr eaLnBrk="1" fontAlgn="base" hangingPunct="1">
              <a:spcBef>
                <a:spcPct val="0"/>
              </a:spcBef>
              <a:spcAft>
                <a:spcPct val="0"/>
              </a:spcAft>
            </a:pPr>
            <a:r>
              <a:rPr lang="en-US" altLang="zh-CN" sz="1800">
                <a:solidFill>
                  <a:srgbClr val="000000"/>
                </a:solidFill>
                <a:latin typeface="Courier" charset="0"/>
              </a:rPr>
              <a:t>		}</a:t>
            </a:r>
          </a:p>
          <a:p>
            <a:pPr eaLnBrk="1" fontAlgn="base" hangingPunct="1">
              <a:spcBef>
                <a:spcPct val="0"/>
              </a:spcBef>
              <a:spcAft>
                <a:spcPct val="0"/>
              </a:spcAft>
            </a:pPr>
            <a:r>
              <a:rPr lang="en-US" altLang="zh-CN" sz="1800">
                <a:solidFill>
                  <a:srgbClr val="000000"/>
                </a:solidFill>
                <a:latin typeface="Courier" charset="0"/>
              </a:rPr>
              <a:t>	}</a:t>
            </a:r>
          </a:p>
          <a:p>
            <a:pPr eaLnBrk="1" fontAlgn="base" hangingPunct="1">
              <a:spcBef>
                <a:spcPct val="0"/>
              </a:spcBef>
              <a:spcAft>
                <a:spcPct val="0"/>
              </a:spcAft>
            </a:pPr>
            <a:r>
              <a:rPr lang="en-US" altLang="zh-CN" sz="1800">
                <a:solidFill>
                  <a:srgbClr val="000000"/>
                </a:solidFill>
                <a:latin typeface="Courier" charset="0"/>
              </a:rPr>
              <a:t>}</a:t>
            </a:r>
          </a:p>
        </p:txBody>
      </p:sp>
    </p:spTree>
    <p:extLst>
      <p:ext uri="{BB962C8B-B14F-4D97-AF65-F5344CB8AC3E}">
        <p14:creationId xmlns:p14="http://schemas.microsoft.com/office/powerpoint/2010/main" val="40786820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9C76502-44BD-4D93-8C36-BD158CD305A5}" type="slidenum">
              <a:rPr lang="en-US" altLang="zh-CN" sz="1400">
                <a:solidFill>
                  <a:srgbClr val="000000"/>
                </a:solidFill>
              </a:rPr>
              <a:pPr eaLnBrk="1" hangingPunct="1"/>
              <a:t>56</a:t>
            </a:fld>
            <a:endParaRPr lang="en-US" altLang="zh-CN" sz="1400">
              <a:solidFill>
                <a:srgbClr val="000000"/>
              </a:solidFill>
            </a:endParaRPr>
          </a:p>
        </p:txBody>
      </p:sp>
      <p:sp>
        <p:nvSpPr>
          <p:cNvPr id="49155" name="Rectangle 4"/>
          <p:cNvSpPr>
            <a:spLocks noChangeArrowheads="1"/>
          </p:cNvSpPr>
          <p:nvPr/>
        </p:nvSpPr>
        <p:spPr bwMode="auto">
          <a:xfrm>
            <a:off x="1676400" y="914400"/>
            <a:ext cx="8763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fontAlgn="base" hangingPunct="1">
              <a:spcBef>
                <a:spcPct val="0"/>
              </a:spcBef>
              <a:spcAft>
                <a:spcPct val="0"/>
              </a:spcAft>
            </a:pPr>
            <a:r>
              <a:rPr lang="en-US" altLang="zh-CN">
                <a:solidFill>
                  <a:srgbClr val="000000"/>
                </a:solidFill>
                <a:latin typeface="Courier" charset="0"/>
              </a:rPr>
              <a:t>public class Main5 {</a:t>
            </a:r>
          </a:p>
          <a:p>
            <a:pPr eaLnBrk="1" fontAlgn="base" hangingPunct="1">
              <a:spcBef>
                <a:spcPct val="0"/>
              </a:spcBef>
              <a:spcAft>
                <a:spcPct val="0"/>
              </a:spcAft>
            </a:pPr>
            <a:r>
              <a:rPr lang="en-US" altLang="zh-CN">
                <a:solidFill>
                  <a:srgbClr val="000000"/>
                </a:solidFill>
                <a:latin typeface="Courier" charset="0"/>
              </a:rPr>
              <a:t>	public static void main(String [] args) {</a:t>
            </a:r>
          </a:p>
          <a:p>
            <a:pPr eaLnBrk="1" fontAlgn="base" hangingPunct="1">
              <a:spcBef>
                <a:spcPct val="0"/>
              </a:spcBef>
              <a:spcAft>
                <a:spcPct val="0"/>
              </a:spcAft>
            </a:pPr>
            <a:r>
              <a:rPr lang="en-US" altLang="zh-CN">
                <a:solidFill>
                  <a:srgbClr val="000000"/>
                </a:solidFill>
                <a:latin typeface="Courier" charset="0"/>
              </a:rPr>
              <a:t>		SharedData data = new SharedData();</a:t>
            </a:r>
          </a:p>
          <a:p>
            <a:pPr eaLnBrk="1" fontAlgn="base" hangingPunct="1">
              <a:spcBef>
                <a:spcPct val="0"/>
              </a:spcBef>
              <a:spcAft>
                <a:spcPct val="0"/>
              </a:spcAft>
            </a:pPr>
            <a:r>
              <a:rPr lang="en-US" altLang="zh-CN">
                <a:solidFill>
                  <a:srgbClr val="000000"/>
                </a:solidFill>
                <a:latin typeface="Courier" charset="0"/>
              </a:rPr>
              <a:t>		MyThread t1 = new MyThread(data);</a:t>
            </a:r>
          </a:p>
          <a:p>
            <a:pPr eaLnBrk="1" fontAlgn="base" hangingPunct="1">
              <a:spcBef>
                <a:spcPct val="0"/>
              </a:spcBef>
              <a:spcAft>
                <a:spcPct val="0"/>
              </a:spcAft>
            </a:pPr>
            <a:r>
              <a:rPr lang="en-US" altLang="zh-CN">
                <a:solidFill>
                  <a:srgbClr val="000000"/>
                </a:solidFill>
                <a:latin typeface="Courier" charset="0"/>
              </a:rPr>
              <a:t>		t1.start();</a:t>
            </a:r>
          </a:p>
          <a:p>
            <a:pPr eaLnBrk="1" fontAlgn="base" hangingPunct="1">
              <a:spcBef>
                <a:spcPct val="0"/>
              </a:spcBef>
              <a:spcAft>
                <a:spcPct val="0"/>
              </a:spcAft>
            </a:pPr>
            <a:r>
              <a:rPr lang="en-US" altLang="zh-CN">
                <a:solidFill>
                  <a:srgbClr val="000000"/>
                </a:solidFill>
                <a:latin typeface="Courier" charset="0"/>
              </a:rPr>
              <a:t>		</a:t>
            </a:r>
          </a:p>
          <a:p>
            <a:pPr eaLnBrk="1" fontAlgn="base" hangingPunct="1">
              <a:spcBef>
                <a:spcPct val="0"/>
              </a:spcBef>
              <a:spcAft>
                <a:spcPct val="0"/>
              </a:spcAft>
            </a:pPr>
            <a:r>
              <a:rPr lang="en-US" altLang="zh-CN">
                <a:solidFill>
                  <a:srgbClr val="000000"/>
                </a:solidFill>
                <a:latin typeface="Courier" charset="0"/>
              </a:rPr>
              <a:t>		for (;;) {</a:t>
            </a:r>
          </a:p>
          <a:p>
            <a:pPr eaLnBrk="1" fontAlgn="base" hangingPunct="1">
              <a:spcBef>
                <a:spcPct val="0"/>
              </a:spcBef>
              <a:spcAft>
                <a:spcPct val="0"/>
              </a:spcAft>
            </a:pPr>
            <a:r>
              <a:rPr lang="en-US" altLang="zh-CN">
                <a:solidFill>
                  <a:srgbClr val="000000"/>
                </a:solidFill>
                <a:latin typeface="Courier" charset="0"/>
              </a:rPr>
              <a:t>			data.a--;</a:t>
            </a:r>
          </a:p>
          <a:p>
            <a:pPr eaLnBrk="1" fontAlgn="base" hangingPunct="1">
              <a:spcBef>
                <a:spcPct val="0"/>
              </a:spcBef>
              <a:spcAft>
                <a:spcPct val="0"/>
              </a:spcAft>
            </a:pPr>
            <a:r>
              <a:rPr lang="en-US" altLang="zh-CN">
                <a:solidFill>
                  <a:srgbClr val="000000"/>
                </a:solidFill>
                <a:latin typeface="Courier" charset="0"/>
              </a:rPr>
              <a:t>		}</a:t>
            </a:r>
          </a:p>
          <a:p>
            <a:pPr eaLnBrk="1" fontAlgn="base" hangingPunct="1">
              <a:spcBef>
                <a:spcPct val="0"/>
              </a:spcBef>
              <a:spcAft>
                <a:spcPct val="0"/>
              </a:spcAft>
            </a:pPr>
            <a:r>
              <a:rPr lang="en-US" altLang="zh-CN">
                <a:solidFill>
                  <a:srgbClr val="000000"/>
                </a:solidFill>
                <a:latin typeface="Courier" charset="0"/>
              </a:rPr>
              <a:t>	}</a:t>
            </a:r>
          </a:p>
          <a:p>
            <a:pPr eaLnBrk="1" fontAlgn="base" hangingPunct="1">
              <a:spcBef>
                <a:spcPct val="0"/>
              </a:spcBef>
              <a:spcAft>
                <a:spcPct val="0"/>
              </a:spcAft>
            </a:pPr>
            <a:r>
              <a:rPr lang="en-US" altLang="zh-CN">
                <a:solidFill>
                  <a:srgbClr val="000000"/>
                </a:solidFill>
                <a:latin typeface="Courier" charset="0"/>
              </a:rPr>
              <a:t>}</a:t>
            </a:r>
          </a:p>
        </p:txBody>
      </p:sp>
      <p:sp>
        <p:nvSpPr>
          <p:cNvPr id="6" name="TextBox 5"/>
          <p:cNvSpPr txBox="1">
            <a:spLocks noChangeArrowheads="1"/>
          </p:cNvSpPr>
          <p:nvPr/>
        </p:nvSpPr>
        <p:spPr bwMode="auto">
          <a:xfrm>
            <a:off x="2057400" y="4983164"/>
            <a:ext cx="7772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fontAlgn="base" hangingPunct="1">
              <a:spcBef>
                <a:spcPct val="0"/>
              </a:spcBef>
              <a:spcAft>
                <a:spcPct val="0"/>
              </a:spcAft>
            </a:pPr>
            <a:r>
              <a:rPr lang="en-US" altLang="zh-CN" sz="3200">
                <a:solidFill>
                  <a:srgbClr val="FF0000"/>
                </a:solidFill>
              </a:rPr>
              <a:t>If we have multiple threads accessing this shared data, how do we synchronize access to ensure it remains in a consistent state?</a:t>
            </a:r>
          </a:p>
        </p:txBody>
      </p:sp>
    </p:spTree>
    <p:extLst>
      <p:ext uri="{BB962C8B-B14F-4D97-AF65-F5344CB8AC3E}">
        <p14:creationId xmlns:p14="http://schemas.microsoft.com/office/powerpoint/2010/main" val="4076900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zh-CN" smtClean="0"/>
              <a:t>Basic Tools for Synchronization in Java</a:t>
            </a:r>
          </a:p>
        </p:txBody>
      </p:sp>
      <p:sp>
        <p:nvSpPr>
          <p:cNvPr id="51203" name="Content Placeholder 2"/>
          <p:cNvSpPr>
            <a:spLocks noGrp="1"/>
          </p:cNvSpPr>
          <p:nvPr>
            <p:ph idx="1"/>
          </p:nvPr>
        </p:nvSpPr>
        <p:spPr>
          <a:xfrm>
            <a:off x="2209800" y="1981200"/>
            <a:ext cx="7772400" cy="4114800"/>
          </a:xfrm>
        </p:spPr>
        <p:txBody>
          <a:bodyPr/>
          <a:lstStyle/>
          <a:p>
            <a:r>
              <a:rPr lang="en-US" altLang="zh-CN" dirty="0" smtClean="0"/>
              <a:t>Synchronized methods</a:t>
            </a:r>
          </a:p>
          <a:p>
            <a:r>
              <a:rPr lang="en-US" altLang="zh-CN" dirty="0" smtClean="0"/>
              <a:t>Synchronized objects</a:t>
            </a:r>
          </a:p>
          <a:p>
            <a:r>
              <a:rPr lang="en-US" altLang="zh-CN" dirty="0" smtClean="0"/>
              <a:t>Methods</a:t>
            </a:r>
          </a:p>
          <a:p>
            <a:pPr lvl="1"/>
            <a:r>
              <a:rPr lang="en-US" altLang="zh-CN" dirty="0" smtClean="0"/>
              <a:t>wait</a:t>
            </a:r>
          </a:p>
          <a:p>
            <a:pPr lvl="1"/>
            <a:r>
              <a:rPr lang="en-US" altLang="zh-CN" dirty="0" smtClean="0"/>
              <a:t>notify</a:t>
            </a:r>
          </a:p>
          <a:p>
            <a:pPr lvl="1"/>
            <a:r>
              <a:rPr lang="en-US" altLang="zh-CN" dirty="0" err="1" smtClean="0"/>
              <a:t>notifyAll</a:t>
            </a:r>
            <a:endParaRPr lang="en-US" altLang="zh-CN" dirty="0" smtClean="0"/>
          </a:p>
          <a:p>
            <a:r>
              <a:rPr lang="en-US" altLang="zh-CN" dirty="0" smtClean="0"/>
              <a:t>Also should talk about condition variables in Java</a:t>
            </a:r>
          </a:p>
        </p:txBody>
      </p:sp>
      <p:sp>
        <p:nvSpPr>
          <p:cNvPr id="51204" name="Slide Number Placeholder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1DB5F64-C4E7-459D-B65E-9E7B41CA023E}" type="slidenum">
              <a:rPr lang="en-US" altLang="zh-CN" sz="1400">
                <a:solidFill>
                  <a:srgbClr val="000000"/>
                </a:solidFill>
              </a:rPr>
              <a:pPr eaLnBrk="1" hangingPunct="1"/>
              <a:t>57</a:t>
            </a:fld>
            <a:endParaRPr lang="en-US" altLang="zh-CN" sz="1400">
              <a:solidFill>
                <a:srgbClr val="000000"/>
              </a:solidFill>
            </a:endParaRPr>
          </a:p>
        </p:txBody>
      </p:sp>
    </p:spTree>
    <p:extLst>
      <p:ext uri="{BB962C8B-B14F-4D97-AF65-F5344CB8AC3E}">
        <p14:creationId xmlns:p14="http://schemas.microsoft.com/office/powerpoint/2010/main" val="3395215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2AC3887-73CD-4903-8A54-355234AA97D5}" type="slidenum">
              <a:rPr lang="en-US" altLang="zh-CN" sz="1400">
                <a:solidFill>
                  <a:srgbClr val="000000"/>
                </a:solidFill>
              </a:rPr>
              <a:pPr eaLnBrk="1" hangingPunct="1"/>
              <a:t>58</a:t>
            </a:fld>
            <a:endParaRPr lang="en-US" altLang="zh-CN" sz="1400">
              <a:solidFill>
                <a:srgbClr val="000000"/>
              </a:solidFill>
            </a:endParaRPr>
          </a:p>
        </p:txBody>
      </p:sp>
      <p:sp>
        <p:nvSpPr>
          <p:cNvPr id="52227" name="Rectangle 2"/>
          <p:cNvSpPr>
            <a:spLocks noGrp="1" noChangeArrowheads="1"/>
          </p:cNvSpPr>
          <p:nvPr>
            <p:ph type="title"/>
          </p:nvPr>
        </p:nvSpPr>
        <p:spPr>
          <a:xfrm>
            <a:off x="1905000" y="228600"/>
            <a:ext cx="8229600" cy="1143000"/>
          </a:xfrm>
        </p:spPr>
        <p:txBody>
          <a:bodyPr/>
          <a:lstStyle/>
          <a:p>
            <a:pPr eaLnBrk="1" hangingPunct="1"/>
            <a:r>
              <a:rPr lang="en-US" altLang="zh-CN" smtClean="0"/>
              <a:t>Synchronized Methods: Monitors</a:t>
            </a:r>
          </a:p>
        </p:txBody>
      </p:sp>
      <p:sp>
        <p:nvSpPr>
          <p:cNvPr id="52228" name="Rectangle 3"/>
          <p:cNvSpPr>
            <a:spLocks noGrp="1" noChangeArrowheads="1"/>
          </p:cNvSpPr>
          <p:nvPr>
            <p:ph type="body" idx="1"/>
          </p:nvPr>
        </p:nvSpPr>
        <p:spPr>
          <a:xfrm>
            <a:off x="1905000" y="1752600"/>
            <a:ext cx="8763000" cy="4114800"/>
          </a:xfrm>
        </p:spPr>
        <p:txBody>
          <a:bodyPr/>
          <a:lstStyle/>
          <a:p>
            <a:pPr eaLnBrk="1" hangingPunct="1">
              <a:lnSpc>
                <a:spcPct val="90000"/>
              </a:lnSpc>
            </a:pPr>
            <a:r>
              <a:rPr lang="en-US" altLang="zh-CN" sz="2800">
                <a:solidFill>
                  <a:schemeClr val="accent2"/>
                </a:solidFill>
              </a:rPr>
              <a:t>synchronized</a:t>
            </a:r>
            <a:r>
              <a:rPr lang="en-US" altLang="zh-CN" sz="2800"/>
              <a:t> keyword used with a method</a:t>
            </a:r>
          </a:p>
          <a:p>
            <a:pPr lvl="1" eaLnBrk="1" hangingPunct="1">
              <a:lnSpc>
                <a:spcPct val="90000"/>
              </a:lnSpc>
            </a:pPr>
            <a:r>
              <a:rPr lang="en-US" altLang="zh-CN" sz="2400"/>
              <a:t>E.g.,</a:t>
            </a:r>
          </a:p>
          <a:p>
            <a:pPr lvl="2" eaLnBrk="1" hangingPunct="1">
              <a:lnSpc>
                <a:spcPct val="90000"/>
              </a:lnSpc>
              <a:buFontTx/>
              <a:buNone/>
            </a:pPr>
            <a:r>
              <a:rPr lang="en-US" altLang="zh-CN" sz="2000"/>
              <a:t>public synchronized void SetValue() {</a:t>
            </a:r>
          </a:p>
          <a:p>
            <a:pPr lvl="2" eaLnBrk="1" hangingPunct="1">
              <a:lnSpc>
                <a:spcPct val="90000"/>
              </a:lnSpc>
              <a:buFontTx/>
              <a:buNone/>
            </a:pPr>
            <a:r>
              <a:rPr lang="en-US" altLang="zh-CN" sz="2000"/>
              <a:t>	// Update instance data structure.</a:t>
            </a:r>
          </a:p>
          <a:p>
            <a:pPr lvl="2" eaLnBrk="1" hangingPunct="1">
              <a:lnSpc>
                <a:spcPct val="90000"/>
              </a:lnSpc>
              <a:buFontTx/>
              <a:buNone/>
            </a:pPr>
            <a:r>
              <a:rPr lang="en-US" altLang="zh-CN" sz="2000"/>
              <a:t>	// When the thread executes here,  it exclusively has the </a:t>
            </a:r>
            <a:r>
              <a:rPr lang="en-US" altLang="zh-CN" sz="2000" b="1" i="1"/>
              <a:t>monitor lock</a:t>
            </a:r>
          </a:p>
          <a:p>
            <a:pPr lvl="2" eaLnBrk="1" hangingPunct="1">
              <a:lnSpc>
                <a:spcPct val="90000"/>
              </a:lnSpc>
              <a:buFontTx/>
              <a:buNone/>
            </a:pPr>
            <a:r>
              <a:rPr lang="en-US" altLang="zh-CN" sz="2000"/>
              <a:t>}</a:t>
            </a:r>
          </a:p>
          <a:p>
            <a:pPr lvl="1" eaLnBrk="1" hangingPunct="1">
              <a:lnSpc>
                <a:spcPct val="90000"/>
              </a:lnSpc>
            </a:pPr>
            <a:r>
              <a:rPr lang="en-US" altLang="zh-CN" sz="2400"/>
              <a:t>Provides </a:t>
            </a:r>
            <a:r>
              <a:rPr lang="en-US" altLang="zh-CN" sz="2400" i="1"/>
              <a:t>instance-based</a:t>
            </a:r>
            <a:r>
              <a:rPr lang="en-US" altLang="zh-CN" sz="2400"/>
              <a:t> mutual exclusion</a:t>
            </a:r>
          </a:p>
          <a:p>
            <a:pPr lvl="2" eaLnBrk="1" hangingPunct="1">
              <a:lnSpc>
                <a:spcPct val="90000"/>
              </a:lnSpc>
            </a:pPr>
            <a:r>
              <a:rPr lang="en-US" altLang="zh-CN" sz="2000"/>
              <a:t>A lock is implicitly provided-- allows at most one thread to be executing the method at one time</a:t>
            </a:r>
          </a:p>
          <a:p>
            <a:pPr lvl="1" eaLnBrk="1" hangingPunct="1">
              <a:lnSpc>
                <a:spcPct val="90000"/>
              </a:lnSpc>
            </a:pPr>
            <a:r>
              <a:rPr lang="en-US" altLang="zh-CN" sz="2400"/>
              <a:t>Used on a per method basis; not all methods in a class have to have this</a:t>
            </a:r>
          </a:p>
          <a:p>
            <a:pPr lvl="2" eaLnBrk="1" hangingPunct="1">
              <a:lnSpc>
                <a:spcPct val="90000"/>
              </a:lnSpc>
            </a:pPr>
            <a:r>
              <a:rPr lang="en-US" altLang="zh-CN" sz="2000"/>
              <a:t>But, you’ll need to design it right!!</a:t>
            </a:r>
          </a:p>
        </p:txBody>
      </p:sp>
    </p:spTree>
    <p:extLst>
      <p:ext uri="{BB962C8B-B14F-4D97-AF65-F5344CB8AC3E}">
        <p14:creationId xmlns:p14="http://schemas.microsoft.com/office/powerpoint/2010/main" val="203665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4C2695E8-588C-41B0-B07E-79A16AF9D869}" type="slidenum">
              <a:rPr lang="ar-SA" sz="1400">
                <a:solidFill>
                  <a:srgbClr val="000000"/>
                </a:solidFill>
                <a:cs typeface="Arial" pitchFamily="34" charset="0"/>
              </a:rPr>
              <a:pPr algn="r" eaLnBrk="0" fontAlgn="base" hangingPunct="0">
                <a:spcBef>
                  <a:spcPct val="0"/>
                </a:spcBef>
                <a:spcAft>
                  <a:spcPct val="0"/>
                </a:spcAft>
              </a:pPr>
              <a:t>6</a:t>
            </a:fld>
            <a:endParaRPr lang="en-US" sz="1400">
              <a:solidFill>
                <a:srgbClr val="000000"/>
              </a:solidFill>
              <a:cs typeface="Arial" pitchFamily="34" charset="0"/>
            </a:endParaRPr>
          </a:p>
        </p:txBody>
      </p:sp>
      <p:sp>
        <p:nvSpPr>
          <p:cNvPr id="9220" name="Rectangle 42"/>
          <p:cNvSpPr>
            <a:spLocks noChangeArrowheads="1"/>
          </p:cNvSpPr>
          <p:nvPr/>
        </p:nvSpPr>
        <p:spPr bwMode="auto">
          <a:xfrm>
            <a:off x="4602164" y="2262189"/>
            <a:ext cx="3133725" cy="2771775"/>
          </a:xfrm>
          <a:prstGeom prst="rect">
            <a:avLst/>
          </a:prstGeom>
          <a:solidFill>
            <a:schemeClr val="folHlink"/>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9221" name="Rectangle 4"/>
          <p:cNvSpPr>
            <a:spLocks noGrp="1" noChangeArrowheads="1"/>
          </p:cNvSpPr>
          <p:nvPr>
            <p:ph type="title" idx="4294967295"/>
          </p:nvPr>
        </p:nvSpPr>
        <p:spPr/>
        <p:txBody>
          <a:bodyPr/>
          <a:lstStyle/>
          <a:p>
            <a:r>
              <a:rPr lang="en-US" sz="4000"/>
              <a:t>Vanishing from your Desktops: The Uniprocesor</a:t>
            </a:r>
          </a:p>
        </p:txBody>
      </p:sp>
      <p:grpSp>
        <p:nvGrpSpPr>
          <p:cNvPr id="9222" name="Group 5"/>
          <p:cNvGrpSpPr>
            <a:grpSpLocks/>
          </p:cNvGrpSpPr>
          <p:nvPr/>
        </p:nvGrpSpPr>
        <p:grpSpPr bwMode="auto">
          <a:xfrm>
            <a:off x="5629276" y="2532063"/>
            <a:ext cx="1052513" cy="1346200"/>
            <a:chOff x="2496" y="2725"/>
            <a:chExt cx="712" cy="739"/>
          </a:xfrm>
        </p:grpSpPr>
        <p:sp>
          <p:nvSpPr>
            <p:cNvPr id="9223" name="Rectangle 6"/>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9224" name="Freeform 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9225" name="Group 8"/>
            <p:cNvGrpSpPr>
              <a:grpSpLocks/>
            </p:cNvGrpSpPr>
            <p:nvPr/>
          </p:nvGrpSpPr>
          <p:grpSpPr bwMode="auto">
            <a:xfrm>
              <a:off x="3072" y="2832"/>
              <a:ext cx="136" cy="632"/>
              <a:chOff x="3072" y="2832"/>
              <a:chExt cx="136" cy="632"/>
            </a:xfrm>
          </p:grpSpPr>
          <p:sp>
            <p:nvSpPr>
              <p:cNvPr id="9226" name="Freeform 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9227" name="Freeform 1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9228" name="Freeform 1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9229" name="Group 12"/>
            <p:cNvGrpSpPr>
              <a:grpSpLocks/>
            </p:cNvGrpSpPr>
            <p:nvPr/>
          </p:nvGrpSpPr>
          <p:grpSpPr bwMode="auto">
            <a:xfrm flipH="1">
              <a:off x="2496" y="2832"/>
              <a:ext cx="136" cy="632"/>
              <a:chOff x="3072" y="2832"/>
              <a:chExt cx="136" cy="632"/>
            </a:xfrm>
          </p:grpSpPr>
          <p:sp>
            <p:nvSpPr>
              <p:cNvPr id="9230" name="Freeform 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9231" name="Freeform 1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9232" name="Freeform 1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sp>
        <p:nvSpPr>
          <p:cNvPr id="9233" name="Rectangle 37"/>
          <p:cNvSpPr>
            <a:spLocks noChangeArrowheads="1"/>
          </p:cNvSpPr>
          <p:nvPr/>
        </p:nvSpPr>
        <p:spPr bwMode="auto">
          <a:xfrm>
            <a:off x="4956176" y="4124326"/>
            <a:ext cx="2462213" cy="498475"/>
          </a:xfrm>
          <a:prstGeom prst="rect">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2400">
                <a:solidFill>
                  <a:srgbClr val="000000"/>
                </a:solidFill>
              </a:rPr>
              <a:t>memory</a:t>
            </a:r>
          </a:p>
        </p:txBody>
      </p:sp>
      <p:sp>
        <p:nvSpPr>
          <p:cNvPr id="9234" name="Text Box 60"/>
          <p:cNvSpPr txBox="1">
            <a:spLocks noChangeArrowheads="1"/>
          </p:cNvSpPr>
          <p:nvPr/>
        </p:nvSpPr>
        <p:spPr bwMode="auto">
          <a:xfrm>
            <a:off x="5830889" y="2870200"/>
            <a:ext cx="663575" cy="457200"/>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2400" b="1">
                <a:solidFill>
                  <a:srgbClr val="000000"/>
                </a:solidFill>
              </a:rPr>
              <a:t>cpu</a:t>
            </a:r>
          </a:p>
        </p:txBody>
      </p:sp>
    </p:spTree>
    <p:extLst>
      <p:ext uri="{BB962C8B-B14F-4D97-AF65-F5344CB8AC3E}">
        <p14:creationId xmlns:p14="http://schemas.microsoft.com/office/powerpoint/2010/main" val="1501781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D70BBB49-F06C-4BCC-82A0-6EF9AB9B100A}" type="slidenum">
              <a:rPr lang="ar-SA" sz="1400">
                <a:solidFill>
                  <a:srgbClr val="000000"/>
                </a:solidFill>
                <a:cs typeface="Arial" pitchFamily="34" charset="0"/>
              </a:rPr>
              <a:pPr algn="r" eaLnBrk="0" fontAlgn="base" hangingPunct="0">
                <a:spcBef>
                  <a:spcPct val="0"/>
                </a:spcBef>
                <a:spcAft>
                  <a:spcPct val="0"/>
                </a:spcAft>
              </a:pPr>
              <a:t>7</a:t>
            </a:fld>
            <a:endParaRPr lang="en-US" sz="1400">
              <a:solidFill>
                <a:srgbClr val="000000"/>
              </a:solidFill>
              <a:cs typeface="Arial" pitchFamily="34" charset="0"/>
            </a:endParaRPr>
          </a:p>
        </p:txBody>
      </p:sp>
      <p:sp>
        <p:nvSpPr>
          <p:cNvPr id="11268" name="Rectangle 3"/>
          <p:cNvSpPr>
            <a:spLocks noGrp="1" noChangeArrowheads="1"/>
          </p:cNvSpPr>
          <p:nvPr>
            <p:ph type="title" idx="4294967295"/>
          </p:nvPr>
        </p:nvSpPr>
        <p:spPr>
          <a:xfrm>
            <a:off x="1766888" y="609600"/>
            <a:ext cx="8845550" cy="1143000"/>
          </a:xfrm>
        </p:spPr>
        <p:txBody>
          <a:bodyPr/>
          <a:lstStyle/>
          <a:p>
            <a:r>
              <a:rPr lang="en-US" sz="4000"/>
              <a:t>Your Server: </a:t>
            </a:r>
            <a:br>
              <a:rPr lang="en-US" sz="4000"/>
            </a:br>
            <a:r>
              <a:rPr lang="en-US" sz="4000"/>
              <a:t>The Shared Memory Multiprocessor</a:t>
            </a:r>
            <a:br>
              <a:rPr lang="en-US" sz="4000"/>
            </a:br>
            <a:r>
              <a:rPr lang="en-US" sz="4000"/>
              <a:t>(SMP)</a:t>
            </a:r>
          </a:p>
        </p:txBody>
      </p:sp>
      <p:grpSp>
        <p:nvGrpSpPr>
          <p:cNvPr id="11269" name="Group 59"/>
          <p:cNvGrpSpPr>
            <a:grpSpLocks/>
          </p:cNvGrpSpPr>
          <p:nvPr/>
        </p:nvGrpSpPr>
        <p:grpSpPr bwMode="auto">
          <a:xfrm>
            <a:off x="3949700" y="2700338"/>
            <a:ext cx="4267200" cy="2527300"/>
            <a:chOff x="2038" y="1558"/>
            <a:chExt cx="1847" cy="1318"/>
          </a:xfrm>
        </p:grpSpPr>
        <p:sp>
          <p:nvSpPr>
            <p:cNvPr id="11270"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1600">
                  <a:solidFill>
                    <a:srgbClr val="FFFFFF"/>
                  </a:solidFill>
                </a:rPr>
                <a:t>cache</a:t>
              </a:r>
            </a:p>
          </p:txBody>
        </p:sp>
        <p:sp>
          <p:nvSpPr>
            <p:cNvPr id="11271"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fontAlgn="base" hangingPunct="0">
                <a:spcBef>
                  <a:spcPct val="0"/>
                </a:spcBef>
                <a:spcAft>
                  <a:spcPct val="0"/>
                </a:spcAft>
              </a:pPr>
              <a:r>
                <a:rPr lang="en-US" sz="2000">
                  <a:solidFill>
                    <a:srgbClr val="000000"/>
                  </a:solidFill>
                </a:rPr>
                <a:t>Bus</a:t>
              </a:r>
            </a:p>
          </p:txBody>
        </p:sp>
        <p:grpSp>
          <p:nvGrpSpPr>
            <p:cNvPr id="11272" name="Group 6"/>
            <p:cNvGrpSpPr>
              <a:grpSpLocks/>
            </p:cNvGrpSpPr>
            <p:nvPr/>
          </p:nvGrpSpPr>
          <p:grpSpPr bwMode="auto">
            <a:xfrm>
              <a:off x="2813" y="1577"/>
              <a:ext cx="315" cy="418"/>
              <a:chOff x="2496" y="2725"/>
              <a:chExt cx="712" cy="739"/>
            </a:xfrm>
          </p:grpSpPr>
          <p:sp>
            <p:nvSpPr>
              <p:cNvPr id="11273"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74"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11275" name="Group 9"/>
              <p:cNvGrpSpPr>
                <a:grpSpLocks/>
              </p:cNvGrpSpPr>
              <p:nvPr/>
            </p:nvGrpSpPr>
            <p:grpSpPr bwMode="auto">
              <a:xfrm>
                <a:off x="3072" y="2832"/>
                <a:ext cx="136" cy="632"/>
                <a:chOff x="3072" y="2832"/>
                <a:chExt cx="136" cy="632"/>
              </a:xfrm>
            </p:grpSpPr>
            <p:sp>
              <p:nvSpPr>
                <p:cNvPr id="11276"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77"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78"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11279" name="Group 13"/>
              <p:cNvGrpSpPr>
                <a:grpSpLocks/>
              </p:cNvGrpSpPr>
              <p:nvPr/>
            </p:nvGrpSpPr>
            <p:grpSpPr bwMode="auto">
              <a:xfrm flipH="1">
                <a:off x="2496" y="2832"/>
                <a:ext cx="136" cy="632"/>
                <a:chOff x="3072" y="2832"/>
                <a:chExt cx="136" cy="632"/>
              </a:xfrm>
            </p:grpSpPr>
            <p:sp>
              <p:nvSpPr>
                <p:cNvPr id="11280"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81"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82"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11283" name="Group 17"/>
            <p:cNvGrpSpPr>
              <a:grpSpLocks/>
            </p:cNvGrpSpPr>
            <p:nvPr/>
          </p:nvGrpSpPr>
          <p:grpSpPr bwMode="auto">
            <a:xfrm>
              <a:off x="2263" y="1558"/>
              <a:ext cx="378" cy="457"/>
              <a:chOff x="1008" y="2720"/>
              <a:chExt cx="856" cy="808"/>
            </a:xfrm>
          </p:grpSpPr>
          <p:sp>
            <p:nvSpPr>
              <p:cNvPr id="11284"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85"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86"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87"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88"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89"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90"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91" name="Freeform 2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92"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11293" name="Group 27"/>
            <p:cNvGrpSpPr>
              <a:grpSpLocks/>
            </p:cNvGrpSpPr>
            <p:nvPr/>
          </p:nvGrpSpPr>
          <p:grpSpPr bwMode="auto">
            <a:xfrm flipH="1">
              <a:off x="3299" y="1558"/>
              <a:ext cx="379" cy="457"/>
              <a:chOff x="1008" y="2720"/>
              <a:chExt cx="856" cy="808"/>
            </a:xfrm>
          </p:grpSpPr>
          <p:sp>
            <p:nvSpPr>
              <p:cNvPr id="11294"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95"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96"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97"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98"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299"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300"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301"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302"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11303"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1400">
                  <a:solidFill>
                    <a:srgbClr val="000000"/>
                  </a:solidFill>
                </a:rPr>
                <a:t>Bus</a:t>
              </a:r>
            </a:p>
          </p:txBody>
        </p:sp>
        <p:sp>
          <p:nvSpPr>
            <p:cNvPr id="11304" name="Rectangle 38"/>
            <p:cNvSpPr>
              <a:spLocks noChangeArrowheads="1"/>
            </p:cNvSpPr>
            <p:nvPr/>
          </p:nvSpPr>
          <p:spPr bwMode="auto">
            <a:xfrm>
              <a:off x="2197" y="2562"/>
              <a:ext cx="1551" cy="314"/>
            </a:xfrm>
            <a:prstGeom prst="rect">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2400">
                  <a:solidFill>
                    <a:srgbClr val="000000"/>
                  </a:solidFill>
                </a:rPr>
                <a:t>shared memory</a:t>
              </a:r>
            </a:p>
          </p:txBody>
        </p:sp>
        <p:sp>
          <p:nvSpPr>
            <p:cNvPr id="11305"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1306"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1600">
                  <a:solidFill>
                    <a:srgbClr val="000000"/>
                  </a:solidFill>
                </a:rPr>
                <a:t>cache</a:t>
              </a:r>
            </a:p>
          </p:txBody>
        </p:sp>
        <p:sp>
          <p:nvSpPr>
            <p:cNvPr id="11307"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1600">
                  <a:solidFill>
                    <a:srgbClr val="FFFFFF"/>
                  </a:solidFill>
                </a:rPr>
                <a:t>cache</a:t>
              </a:r>
            </a:p>
          </p:txBody>
        </p:sp>
      </p:grpSp>
    </p:spTree>
    <p:extLst>
      <p:ext uri="{BB962C8B-B14F-4D97-AF65-F5344CB8AC3E}">
        <p14:creationId xmlns:p14="http://schemas.microsoft.com/office/powerpoint/2010/main" val="3734964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5A872926-FBC6-4C5F-8C3F-9D1352D61E80}" type="slidenum">
              <a:rPr lang="ar-SA" sz="1400">
                <a:solidFill>
                  <a:srgbClr val="000000"/>
                </a:solidFill>
                <a:cs typeface="Arial" pitchFamily="34" charset="0"/>
              </a:rPr>
              <a:pPr algn="r" eaLnBrk="0" fontAlgn="base" hangingPunct="0">
                <a:spcBef>
                  <a:spcPct val="0"/>
                </a:spcBef>
                <a:spcAft>
                  <a:spcPct val="0"/>
                </a:spcAft>
              </a:pPr>
              <a:t>8</a:t>
            </a:fld>
            <a:endParaRPr lang="en-US" sz="1400">
              <a:solidFill>
                <a:srgbClr val="000000"/>
              </a:solidFill>
              <a:cs typeface="Arial" pitchFamily="34" charset="0"/>
            </a:endParaRPr>
          </a:p>
        </p:txBody>
      </p:sp>
      <p:sp>
        <p:nvSpPr>
          <p:cNvPr id="13316" name="Rectangle 2"/>
          <p:cNvSpPr>
            <a:spLocks noChangeArrowheads="1"/>
          </p:cNvSpPr>
          <p:nvPr/>
        </p:nvSpPr>
        <p:spPr bwMode="auto">
          <a:xfrm>
            <a:off x="4745039" y="2233614"/>
            <a:ext cx="3133725" cy="2771775"/>
          </a:xfrm>
          <a:prstGeom prst="rect">
            <a:avLst/>
          </a:prstGeom>
          <a:solidFill>
            <a:schemeClr val="folHlink"/>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17" name="Rectangle 3"/>
          <p:cNvSpPr>
            <a:spLocks noGrp="1" noChangeArrowheads="1"/>
          </p:cNvSpPr>
          <p:nvPr>
            <p:ph type="title" idx="4294967295"/>
          </p:nvPr>
        </p:nvSpPr>
        <p:spPr>
          <a:xfrm>
            <a:off x="1789113" y="609600"/>
            <a:ext cx="8672512" cy="1143000"/>
          </a:xfrm>
        </p:spPr>
        <p:txBody>
          <a:bodyPr/>
          <a:lstStyle/>
          <a:p>
            <a:r>
              <a:rPr lang="en-US" sz="4000"/>
              <a:t>Your New Server or Desktop: </a:t>
            </a:r>
            <a:br>
              <a:rPr lang="en-US" sz="4000"/>
            </a:br>
            <a:r>
              <a:rPr lang="en-US" sz="4000"/>
              <a:t>The Multicore Processor</a:t>
            </a:r>
            <a:br>
              <a:rPr lang="en-US" sz="4000"/>
            </a:br>
            <a:r>
              <a:rPr lang="en-US" sz="4000"/>
              <a:t>(CMP) </a:t>
            </a:r>
          </a:p>
        </p:txBody>
      </p:sp>
      <p:sp>
        <p:nvSpPr>
          <p:cNvPr id="13318" name="Rectangle 4"/>
          <p:cNvSpPr>
            <a:spLocks noChangeArrowheads="1"/>
          </p:cNvSpPr>
          <p:nvPr/>
        </p:nvSpPr>
        <p:spPr bwMode="auto">
          <a:xfrm>
            <a:off x="5114926" y="3319464"/>
            <a:ext cx="531813" cy="219075"/>
          </a:xfrm>
          <a:prstGeom prst="rect">
            <a:avLst/>
          </a:prstGeom>
          <a:solidFill>
            <a:srgbClr val="FF3399"/>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1600">
                <a:solidFill>
                  <a:srgbClr val="FFFFFF"/>
                </a:solidFill>
              </a:rPr>
              <a:t>cache</a:t>
            </a:r>
          </a:p>
        </p:txBody>
      </p:sp>
      <p:sp>
        <p:nvSpPr>
          <p:cNvPr id="13319" name="AutoShape 5"/>
          <p:cNvSpPr>
            <a:spLocks noChangeArrowheads="1"/>
          </p:cNvSpPr>
          <p:nvPr/>
        </p:nvSpPr>
        <p:spPr bwMode="auto">
          <a:xfrm>
            <a:off x="4759325" y="3557588"/>
            <a:ext cx="2928938" cy="361950"/>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fontAlgn="base" hangingPunct="0">
              <a:spcBef>
                <a:spcPct val="0"/>
              </a:spcBef>
              <a:spcAft>
                <a:spcPct val="0"/>
              </a:spcAft>
            </a:pPr>
            <a:r>
              <a:rPr lang="en-US" sz="2000">
                <a:solidFill>
                  <a:srgbClr val="000000"/>
                </a:solidFill>
              </a:rPr>
              <a:t>Bus</a:t>
            </a:r>
          </a:p>
        </p:txBody>
      </p:sp>
      <p:grpSp>
        <p:nvGrpSpPr>
          <p:cNvPr id="13320" name="Group 6"/>
          <p:cNvGrpSpPr>
            <a:grpSpLocks/>
          </p:cNvGrpSpPr>
          <p:nvPr/>
        </p:nvGrpSpPr>
        <p:grpSpPr bwMode="auto">
          <a:xfrm>
            <a:off x="5989638" y="2532064"/>
            <a:ext cx="500062" cy="663575"/>
            <a:chOff x="2496" y="2725"/>
            <a:chExt cx="712" cy="739"/>
          </a:xfrm>
        </p:grpSpPr>
        <p:sp>
          <p:nvSpPr>
            <p:cNvPr id="13321"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22"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13323" name="Group 9"/>
            <p:cNvGrpSpPr>
              <a:grpSpLocks/>
            </p:cNvGrpSpPr>
            <p:nvPr/>
          </p:nvGrpSpPr>
          <p:grpSpPr bwMode="auto">
            <a:xfrm>
              <a:off x="3072" y="2832"/>
              <a:ext cx="136" cy="632"/>
              <a:chOff x="3072" y="2832"/>
              <a:chExt cx="136" cy="632"/>
            </a:xfrm>
          </p:grpSpPr>
          <p:sp>
            <p:nvSpPr>
              <p:cNvPr id="13324"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25"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26"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13327" name="Group 13"/>
            <p:cNvGrpSpPr>
              <a:grpSpLocks/>
            </p:cNvGrpSpPr>
            <p:nvPr/>
          </p:nvGrpSpPr>
          <p:grpSpPr bwMode="auto">
            <a:xfrm flipH="1">
              <a:off x="2496" y="2832"/>
              <a:ext cx="136" cy="632"/>
              <a:chOff x="3072" y="2832"/>
              <a:chExt cx="136" cy="632"/>
            </a:xfrm>
          </p:grpSpPr>
          <p:sp>
            <p:nvSpPr>
              <p:cNvPr id="13328"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29"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30"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grpSp>
        <p:nvGrpSpPr>
          <p:cNvPr id="13331" name="Group 17"/>
          <p:cNvGrpSpPr>
            <a:grpSpLocks/>
          </p:cNvGrpSpPr>
          <p:nvPr/>
        </p:nvGrpSpPr>
        <p:grpSpPr bwMode="auto">
          <a:xfrm>
            <a:off x="5116514" y="2501900"/>
            <a:ext cx="600075" cy="725488"/>
            <a:chOff x="1008" y="2720"/>
            <a:chExt cx="856" cy="808"/>
          </a:xfrm>
        </p:grpSpPr>
        <p:sp>
          <p:nvSpPr>
            <p:cNvPr id="13332"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33"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34"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35"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36"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37"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38"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39" name="Freeform 2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40"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grpSp>
        <p:nvGrpSpPr>
          <p:cNvPr id="13341" name="Group 27"/>
          <p:cNvGrpSpPr>
            <a:grpSpLocks/>
          </p:cNvGrpSpPr>
          <p:nvPr/>
        </p:nvGrpSpPr>
        <p:grpSpPr bwMode="auto">
          <a:xfrm flipH="1">
            <a:off x="6761163" y="2501900"/>
            <a:ext cx="601662" cy="725488"/>
            <a:chOff x="1008" y="2720"/>
            <a:chExt cx="856" cy="808"/>
          </a:xfrm>
        </p:grpSpPr>
        <p:sp>
          <p:nvSpPr>
            <p:cNvPr id="13342"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43"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44"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45"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46"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47"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48"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49"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50"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13351" name="AutoShape 37"/>
          <p:cNvSpPr>
            <a:spLocks noChangeArrowheads="1"/>
          </p:cNvSpPr>
          <p:nvPr/>
        </p:nvSpPr>
        <p:spPr bwMode="auto">
          <a:xfrm>
            <a:off x="4762500" y="3551239"/>
            <a:ext cx="2928938" cy="363537"/>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1400">
                <a:solidFill>
                  <a:srgbClr val="000000"/>
                </a:solidFill>
              </a:rPr>
              <a:t>Bus</a:t>
            </a:r>
          </a:p>
        </p:txBody>
      </p:sp>
      <p:sp>
        <p:nvSpPr>
          <p:cNvPr id="13352" name="Rectangle 38"/>
          <p:cNvSpPr>
            <a:spLocks noChangeArrowheads="1"/>
          </p:cNvSpPr>
          <p:nvPr/>
        </p:nvSpPr>
        <p:spPr bwMode="auto">
          <a:xfrm>
            <a:off x="5011738" y="4095751"/>
            <a:ext cx="2462212" cy="498475"/>
          </a:xfrm>
          <a:prstGeom prst="rect">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2400">
                <a:solidFill>
                  <a:srgbClr val="000000"/>
                </a:solidFill>
              </a:rPr>
              <a:t>shared memory</a:t>
            </a:r>
          </a:p>
        </p:txBody>
      </p:sp>
      <p:sp>
        <p:nvSpPr>
          <p:cNvPr id="13353" name="AutoShape 39"/>
          <p:cNvSpPr>
            <a:spLocks noChangeArrowheads="1"/>
          </p:cNvSpPr>
          <p:nvPr/>
        </p:nvSpPr>
        <p:spPr bwMode="auto">
          <a:xfrm>
            <a:off x="6076950" y="3851276"/>
            <a:ext cx="361950" cy="2000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54" name="Rectangle 40"/>
          <p:cNvSpPr>
            <a:spLocks noChangeArrowheads="1"/>
          </p:cNvSpPr>
          <p:nvPr/>
        </p:nvSpPr>
        <p:spPr bwMode="auto">
          <a:xfrm>
            <a:off x="6843713" y="3319464"/>
            <a:ext cx="531812" cy="217487"/>
          </a:xfrm>
          <a:prstGeom prst="rect">
            <a:avLst/>
          </a:prstGeom>
          <a:solidFill>
            <a:srgbClr val="FFFF99"/>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1600">
                <a:solidFill>
                  <a:srgbClr val="000000"/>
                </a:solidFill>
              </a:rPr>
              <a:t>cache</a:t>
            </a:r>
          </a:p>
        </p:txBody>
      </p:sp>
      <p:sp>
        <p:nvSpPr>
          <p:cNvPr id="13355" name="Rectangle 41"/>
          <p:cNvSpPr>
            <a:spLocks noChangeArrowheads="1"/>
          </p:cNvSpPr>
          <p:nvPr/>
        </p:nvSpPr>
        <p:spPr bwMode="auto">
          <a:xfrm>
            <a:off x="6016626" y="3319464"/>
            <a:ext cx="531813" cy="217487"/>
          </a:xfrm>
          <a:prstGeom prst="rect">
            <a:avLst/>
          </a:prstGeom>
          <a:solidFill>
            <a:schemeClr val="accent1"/>
          </a:solidFill>
          <a:ln w="38100">
            <a:solidFill>
              <a:schemeClr val="tx1"/>
            </a:solidFill>
            <a:miter lim="800000"/>
            <a:headEnd/>
            <a:tailEnd/>
          </a:ln>
        </p:spPr>
        <p:txBody>
          <a:bodyPr wrap="none" anchor="ctr"/>
          <a:lstStyle/>
          <a:p>
            <a:pPr algn="ctr" eaLnBrk="0" fontAlgn="base" hangingPunct="0">
              <a:spcBef>
                <a:spcPct val="0"/>
              </a:spcBef>
              <a:spcAft>
                <a:spcPct val="0"/>
              </a:spcAft>
            </a:pPr>
            <a:r>
              <a:rPr lang="en-US" sz="1600">
                <a:solidFill>
                  <a:srgbClr val="FFFFFF"/>
                </a:solidFill>
              </a:rPr>
              <a:t>cache</a:t>
            </a:r>
          </a:p>
        </p:txBody>
      </p:sp>
      <p:sp>
        <p:nvSpPr>
          <p:cNvPr id="13356" name="Text Box 42"/>
          <p:cNvSpPr txBox="1">
            <a:spLocks noChangeArrowheads="1"/>
          </p:cNvSpPr>
          <p:nvPr/>
        </p:nvSpPr>
        <p:spPr bwMode="auto">
          <a:xfrm>
            <a:off x="2243138" y="2976563"/>
            <a:ext cx="2044700" cy="9461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800" b="1">
                <a:solidFill>
                  <a:srgbClr val="000000"/>
                </a:solidFill>
              </a:rPr>
              <a:t>All on the </a:t>
            </a:r>
          </a:p>
          <a:p>
            <a:pPr eaLnBrk="0" fontAlgn="base" hangingPunct="0">
              <a:spcBef>
                <a:spcPct val="0"/>
              </a:spcBef>
              <a:spcAft>
                <a:spcPct val="0"/>
              </a:spcAft>
            </a:pPr>
            <a:r>
              <a:rPr lang="en-US" sz="2800" b="1">
                <a:solidFill>
                  <a:srgbClr val="000000"/>
                </a:solidFill>
              </a:rPr>
              <a:t>same chip</a:t>
            </a:r>
          </a:p>
        </p:txBody>
      </p:sp>
      <p:grpSp>
        <p:nvGrpSpPr>
          <p:cNvPr id="7" name="Group 43"/>
          <p:cNvGrpSpPr>
            <a:grpSpLocks/>
          </p:cNvGrpSpPr>
          <p:nvPr/>
        </p:nvGrpSpPr>
        <p:grpSpPr bwMode="auto">
          <a:xfrm>
            <a:off x="3489325" y="2157414"/>
            <a:ext cx="4489450" cy="3830637"/>
            <a:chOff x="1156" y="1498"/>
            <a:chExt cx="2764" cy="2349"/>
          </a:xfrm>
        </p:grpSpPr>
        <p:pic>
          <p:nvPicPr>
            <p:cNvPr id="13358" name="Picture 44"/>
            <p:cNvPicPr>
              <a:picLocks noChangeAspect="1" noChangeArrowheads="1"/>
            </p:cNvPicPr>
            <p:nvPr/>
          </p:nvPicPr>
          <p:blipFill>
            <a:blip r:embed="rId3" cstate="print"/>
            <a:srcRect/>
            <a:stretch>
              <a:fillRect/>
            </a:stretch>
          </p:blipFill>
          <p:spPr bwMode="auto">
            <a:xfrm>
              <a:off x="1802" y="1498"/>
              <a:ext cx="2118" cy="2037"/>
            </a:xfrm>
            <a:prstGeom prst="rect">
              <a:avLst/>
            </a:prstGeom>
            <a:noFill/>
            <a:ln w="9525">
              <a:noFill/>
              <a:miter lim="800000"/>
              <a:headEnd/>
              <a:tailEnd/>
            </a:ln>
          </p:spPr>
        </p:pic>
        <p:sp>
          <p:nvSpPr>
            <p:cNvPr id="13359" name="Line 45"/>
            <p:cNvSpPr>
              <a:spLocks noChangeShapeType="1"/>
            </p:cNvSpPr>
            <p:nvPr/>
          </p:nvSpPr>
          <p:spPr bwMode="auto">
            <a:xfrm>
              <a:off x="1156" y="2795"/>
              <a:ext cx="0"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Arial" pitchFamily="34" charset="0"/>
              </a:endParaRPr>
            </a:p>
          </p:txBody>
        </p:sp>
        <p:sp>
          <p:nvSpPr>
            <p:cNvPr id="13360" name="Rectangle 46"/>
            <p:cNvSpPr>
              <a:spLocks noChangeArrowheads="1"/>
            </p:cNvSpPr>
            <p:nvPr/>
          </p:nvSpPr>
          <p:spPr bwMode="auto">
            <a:xfrm>
              <a:off x="2725" y="3401"/>
              <a:ext cx="950" cy="247"/>
            </a:xfrm>
            <a:prstGeom prst="rect">
              <a:avLst/>
            </a:prstGeom>
            <a:solidFill>
              <a:schemeClr val="bg1"/>
            </a:solidFill>
            <a:ln w="9525">
              <a:no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nvGrpSpPr>
            <p:cNvPr id="13361" name="Group 47"/>
            <p:cNvGrpSpPr>
              <a:grpSpLocks/>
            </p:cNvGrpSpPr>
            <p:nvPr/>
          </p:nvGrpSpPr>
          <p:grpSpPr bwMode="auto">
            <a:xfrm>
              <a:off x="2929" y="3427"/>
              <a:ext cx="445" cy="420"/>
              <a:chOff x="1008" y="2720"/>
              <a:chExt cx="856" cy="808"/>
            </a:xfrm>
          </p:grpSpPr>
          <p:sp>
            <p:nvSpPr>
              <p:cNvPr id="13362" name="Rectangle 4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63" name="Freeform 4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64" name="Freeform 5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65" name="Freeform 5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66" name="Freeform 5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67" name="Freeform 5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68" name="Freeform 5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69" name="Freeform 5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sp>
            <p:nvSpPr>
              <p:cNvPr id="13370" name="Freeform 5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pPr>
                <a:endParaRPr lang="en-US" sz="4400" b="1">
                  <a:solidFill>
                    <a:srgbClr val="0000FF"/>
                  </a:solidFill>
                </a:endParaRPr>
              </a:p>
            </p:txBody>
          </p:sp>
        </p:grpSp>
        <p:sp>
          <p:nvSpPr>
            <p:cNvPr id="13371" name="Line 57"/>
            <p:cNvSpPr>
              <a:spLocks noChangeShapeType="1"/>
            </p:cNvSpPr>
            <p:nvPr/>
          </p:nvSpPr>
          <p:spPr bwMode="auto">
            <a:xfrm flipH="1" flipV="1">
              <a:off x="3173" y="3155"/>
              <a:ext cx="9" cy="21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en-US">
                <a:solidFill>
                  <a:srgbClr val="000000"/>
                </a:solidFill>
                <a:latin typeface="Arial" pitchFamily="34" charset="0"/>
              </a:endParaRPr>
            </a:p>
          </p:txBody>
        </p:sp>
      </p:grpSp>
      <p:sp>
        <p:nvSpPr>
          <p:cNvPr id="560186" name="Text Box 58"/>
          <p:cNvSpPr txBox="1">
            <a:spLocks noChangeArrowheads="1"/>
          </p:cNvSpPr>
          <p:nvPr/>
        </p:nvSpPr>
        <p:spPr bwMode="auto">
          <a:xfrm>
            <a:off x="8131175" y="2878139"/>
            <a:ext cx="1714500" cy="1373187"/>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800" b="1">
                <a:solidFill>
                  <a:srgbClr val="000000"/>
                </a:solidFill>
              </a:rPr>
              <a:t>Sun T2000</a:t>
            </a:r>
          </a:p>
          <a:p>
            <a:pPr eaLnBrk="0" fontAlgn="base" hangingPunct="0">
              <a:spcBef>
                <a:spcPct val="0"/>
              </a:spcBef>
              <a:spcAft>
                <a:spcPct val="0"/>
              </a:spcAft>
            </a:pPr>
            <a:r>
              <a:rPr lang="en-US" sz="2800" b="1">
                <a:solidFill>
                  <a:srgbClr val="000000"/>
                </a:solidFill>
              </a:rPr>
              <a:t>Niagara</a:t>
            </a:r>
          </a:p>
        </p:txBody>
      </p:sp>
    </p:spTree>
    <p:extLst>
      <p:ext uri="{BB962C8B-B14F-4D97-AF65-F5344CB8AC3E}">
        <p14:creationId xmlns:p14="http://schemas.microsoft.com/office/powerpoint/2010/main" val="209036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0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txBox="1">
            <a:spLocks noGrp="1"/>
          </p:cNvSpPr>
          <p:nvPr/>
        </p:nvSpPr>
        <p:spPr bwMode="auto">
          <a:xfrm>
            <a:off x="7975600" y="625475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5CD90006-C1E6-4492-89FB-FD538ECCEB88}" type="slidenum">
              <a:rPr lang="ar-SA" sz="1400">
                <a:solidFill>
                  <a:srgbClr val="000000"/>
                </a:solidFill>
                <a:ea typeface="Times New Roman (Hebrew)"/>
                <a:cs typeface="Arial" pitchFamily="34" charset="0"/>
              </a:rPr>
              <a:pPr algn="r" eaLnBrk="0" fontAlgn="base" hangingPunct="0">
                <a:spcBef>
                  <a:spcPct val="0"/>
                </a:spcBef>
                <a:spcAft>
                  <a:spcPct val="0"/>
                </a:spcAft>
              </a:pPr>
              <a:t>9</a:t>
            </a:fld>
            <a:endParaRPr lang="en-US" sz="1400">
              <a:solidFill>
                <a:srgbClr val="000000"/>
              </a:solidFill>
              <a:ea typeface="Times New Roman (Hebrew)"/>
              <a:cs typeface="Arial" pitchFamily="34" charset="0"/>
            </a:endParaRPr>
          </a:p>
        </p:txBody>
      </p:sp>
      <p:sp>
        <p:nvSpPr>
          <p:cNvPr id="15363" name="Rectangle 2"/>
          <p:cNvSpPr>
            <a:spLocks noGrp="1" noChangeArrowheads="1"/>
          </p:cNvSpPr>
          <p:nvPr>
            <p:ph type="title" idx="4294967295"/>
          </p:nvPr>
        </p:nvSpPr>
        <p:spPr>
          <a:xfrm>
            <a:off x="2227263" y="363538"/>
            <a:ext cx="7772400" cy="1143000"/>
          </a:xfrm>
        </p:spPr>
        <p:txBody>
          <a:bodyPr/>
          <a:lstStyle/>
          <a:p>
            <a:r>
              <a:rPr lang="en-US"/>
              <a:t>From the 2008 press…</a:t>
            </a:r>
          </a:p>
        </p:txBody>
      </p:sp>
      <p:sp>
        <p:nvSpPr>
          <p:cNvPr id="15364" name="Text Box 3"/>
          <p:cNvSpPr txBox="1">
            <a:spLocks noChangeArrowheads="1"/>
          </p:cNvSpPr>
          <p:nvPr/>
        </p:nvSpPr>
        <p:spPr bwMode="auto">
          <a:xfrm>
            <a:off x="2063750" y="1481139"/>
            <a:ext cx="7926388" cy="3970337"/>
          </a:xfrm>
          <a:prstGeom prst="rect">
            <a:avLst/>
          </a:prstGeom>
          <a:noFill/>
          <a:ln w="114300" algn="ctr">
            <a:noFill/>
            <a:miter lim="800000"/>
            <a:headEnd/>
            <a:tailEnd/>
          </a:ln>
        </p:spPr>
        <p:txBody>
          <a:bodyPr>
            <a:spAutoFit/>
          </a:bodyPr>
          <a:lstStyle/>
          <a:p>
            <a:pPr eaLnBrk="0" fontAlgn="base" hangingPunct="0">
              <a:spcBef>
                <a:spcPct val="0"/>
              </a:spcBef>
              <a:spcAft>
                <a:spcPct val="0"/>
              </a:spcAft>
            </a:pPr>
            <a:r>
              <a:rPr lang="en-US" sz="2800" b="1" i="1">
                <a:solidFill>
                  <a:srgbClr val="0000FF"/>
                </a:solidFill>
              </a:rPr>
              <a:t>…Intel</a:t>
            </a:r>
            <a:r>
              <a:rPr lang="en-US" sz="2800" b="1">
                <a:solidFill>
                  <a:srgbClr val="0000FF"/>
                </a:solidFill>
              </a:rPr>
              <a:t> has announced a press conference in San Francisco on November 17th, where it will officially launch the Core </a:t>
            </a:r>
            <a:r>
              <a:rPr lang="en-US" sz="2800" b="1" i="1">
                <a:solidFill>
                  <a:srgbClr val="0000FF"/>
                </a:solidFill>
              </a:rPr>
              <a:t>i7</a:t>
            </a:r>
            <a:r>
              <a:rPr lang="en-US" sz="2800" b="1">
                <a:solidFill>
                  <a:srgbClr val="0000FF"/>
                </a:solidFill>
              </a:rPr>
              <a:t> Nehalem processor…</a:t>
            </a:r>
          </a:p>
          <a:p>
            <a:pPr eaLnBrk="0" fontAlgn="base" hangingPunct="0">
              <a:spcBef>
                <a:spcPct val="0"/>
              </a:spcBef>
              <a:spcAft>
                <a:spcPct val="0"/>
              </a:spcAft>
            </a:pPr>
            <a:endParaRPr lang="en-US" sz="2800" b="1">
              <a:solidFill>
                <a:srgbClr val="0000FF"/>
              </a:solidFill>
              <a:cs typeface="Times New Roman" pitchFamily="18" charset="0"/>
            </a:endParaRPr>
          </a:p>
          <a:p>
            <a:pPr eaLnBrk="0" fontAlgn="base" hangingPunct="0">
              <a:spcBef>
                <a:spcPct val="0"/>
              </a:spcBef>
              <a:spcAft>
                <a:spcPct val="0"/>
              </a:spcAft>
            </a:pPr>
            <a:r>
              <a:rPr lang="en-US" sz="2800" b="1">
                <a:solidFill>
                  <a:srgbClr val="0000FF"/>
                </a:solidFill>
              </a:rPr>
              <a:t>…Sun’s next generation Enterprise T5140 and T5240 servers, based on the 3rd Generation UltraSPARC T2 Plus processor, were released</a:t>
            </a:r>
            <a:r>
              <a:rPr lang="en-US" sz="2800" b="1">
                <a:solidFill>
                  <a:srgbClr val="FF0000"/>
                </a:solidFill>
              </a:rPr>
              <a:t> </a:t>
            </a:r>
            <a:r>
              <a:rPr lang="en-US" sz="2800" b="1">
                <a:solidFill>
                  <a:srgbClr val="0000FF"/>
                </a:solidFill>
              </a:rPr>
              <a:t>two days ago… </a:t>
            </a:r>
            <a:endParaRPr lang="en-US" sz="2800" b="1">
              <a:solidFill>
                <a:srgbClr val="0000FF"/>
              </a:solidFill>
              <a:cs typeface="Times New Roman" pitchFamily="18" charset="0"/>
            </a:endParaRPr>
          </a:p>
        </p:txBody>
      </p:sp>
    </p:spTree>
    <p:extLst>
      <p:ext uri="{BB962C8B-B14F-4D97-AF65-F5344CB8AC3E}">
        <p14:creationId xmlns:p14="http://schemas.microsoft.com/office/powerpoint/2010/main" val="39918646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3549</Words>
  <Application>Microsoft Office PowerPoint</Application>
  <PresentationFormat>宽屏</PresentationFormat>
  <Paragraphs>841</Paragraphs>
  <Slides>58</Slides>
  <Notes>30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58</vt:i4>
      </vt:variant>
    </vt:vector>
  </HeadingPairs>
  <TitlesOfParts>
    <vt:vector size="76" baseType="lpstr">
      <vt:lpstr>Courier</vt:lpstr>
      <vt:lpstr>Monotype Sorts</vt:lpstr>
      <vt:lpstr>MS PGothic</vt:lpstr>
      <vt:lpstr>Times New Roman (Hebrew)</vt:lpstr>
      <vt:lpstr>宋体</vt:lpstr>
      <vt:lpstr>Arial</vt:lpstr>
      <vt:lpstr>Arial Narrow</vt:lpstr>
      <vt:lpstr>Calibri</vt:lpstr>
      <vt:lpstr>Calibri Light</vt:lpstr>
      <vt:lpstr>Century Gothic</vt:lpstr>
      <vt:lpstr>Comic Sans MS</vt:lpstr>
      <vt:lpstr>Courier New</vt:lpstr>
      <vt:lpstr>Marlett</vt:lpstr>
      <vt:lpstr>Times New Roman</vt:lpstr>
      <vt:lpstr>Office 主题</vt:lpstr>
      <vt:lpstr>Default Design</vt:lpstr>
      <vt:lpstr>Clip</vt:lpstr>
      <vt:lpstr>Document</vt:lpstr>
      <vt:lpstr>PowerPoint 演示文稿</vt:lpstr>
      <vt:lpstr>Intro to Multiprocessor Programming</vt:lpstr>
      <vt:lpstr>Administrative</vt:lpstr>
      <vt:lpstr>Requirements</vt:lpstr>
      <vt:lpstr>Moore’s Law</vt:lpstr>
      <vt:lpstr>Vanishing from your Desktops: The Uniprocesor</vt:lpstr>
      <vt:lpstr>Your Server:  The Shared Memory Multiprocessor (SMP)</vt:lpstr>
      <vt:lpstr>Your New Server or Desktop:  The Multicore Processor (CMP) </vt:lpstr>
      <vt:lpstr>From the 2008 press…</vt:lpstr>
      <vt:lpstr>PowerPoint 演示文稿</vt:lpstr>
      <vt:lpstr>Why do we care? </vt:lpstr>
      <vt:lpstr>A simplified view of history</vt:lpstr>
      <vt:lpstr>Traditional Scaling Process</vt:lpstr>
      <vt:lpstr>Multicore Scaling Process</vt:lpstr>
      <vt:lpstr>Real-World Scaling Process</vt:lpstr>
      <vt:lpstr>Multiprocessor Programming:  Course Overview</vt:lpstr>
      <vt:lpstr>Sequential Computation</vt:lpstr>
      <vt:lpstr>Parallel or Concurrent Computation</vt:lpstr>
      <vt:lpstr>Asynchrony</vt:lpstr>
      <vt:lpstr>Serial Vs. Parallel</vt:lpstr>
      <vt:lpstr>High Performance Computing</vt:lpstr>
      <vt:lpstr>Parallelism vs. Concurrency</vt:lpstr>
      <vt:lpstr>An analogy</vt:lpstr>
      <vt:lpstr>Parallelism Example</vt:lpstr>
      <vt:lpstr>Concurrency Example</vt:lpstr>
      <vt:lpstr>Model Summary</vt:lpstr>
      <vt:lpstr>Shared memory</vt:lpstr>
      <vt:lpstr>Shared memory</vt:lpstr>
      <vt:lpstr>Other models</vt:lpstr>
      <vt:lpstr>Our Needs</vt:lpstr>
      <vt:lpstr>Few Popular Thread Models</vt:lpstr>
      <vt:lpstr>Intro to Java-Threads</vt:lpstr>
      <vt:lpstr>Java Threads</vt:lpstr>
      <vt:lpstr>Coverage</vt:lpstr>
      <vt:lpstr>Ways of Multithreading in Java</vt:lpstr>
      <vt:lpstr>2nd method: Threads by implementing Runnable interface</vt:lpstr>
      <vt:lpstr>Thread Class Members...</vt:lpstr>
      <vt:lpstr>...Thread Class Members.</vt:lpstr>
      <vt:lpstr>Example 1: Manipulation of Current Thread</vt:lpstr>
      <vt:lpstr>Example2 :Creating new Thread...</vt:lpstr>
      <vt:lpstr>Example2 :Creating new Thread.</vt:lpstr>
      <vt:lpstr>Example 3</vt:lpstr>
      <vt:lpstr>PowerPoint 演示文稿</vt:lpstr>
      <vt:lpstr>PowerPoint 演示文稿</vt:lpstr>
      <vt:lpstr>Example 4</vt:lpstr>
      <vt:lpstr>PowerPoint 演示文稿</vt:lpstr>
      <vt:lpstr>PowerPoint 演示文稿</vt:lpstr>
      <vt:lpstr>java.lang.Thread</vt:lpstr>
      <vt:lpstr>PowerPoint 演示文稿</vt:lpstr>
      <vt:lpstr>Some Output</vt:lpstr>
      <vt:lpstr>More Thread Members: join</vt:lpstr>
      <vt:lpstr>Join Example</vt:lpstr>
      <vt:lpstr>Some output</vt:lpstr>
      <vt:lpstr>Sharing Data Across  Java Threads</vt:lpstr>
      <vt:lpstr>PowerPoint 演示文稿</vt:lpstr>
      <vt:lpstr>PowerPoint 演示文稿</vt:lpstr>
      <vt:lpstr>Basic Tools for Synchronization in Java</vt:lpstr>
      <vt:lpstr>Synchronized Methods: Monitors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 F</dc:creator>
  <cp:lastModifiedBy>M F</cp:lastModifiedBy>
  <cp:revision>1</cp:revision>
  <dcterms:created xsi:type="dcterms:W3CDTF">2013-10-17T05:34:27Z</dcterms:created>
  <dcterms:modified xsi:type="dcterms:W3CDTF">2013-10-17T05:35:08Z</dcterms:modified>
</cp:coreProperties>
</file>