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6"/>
  </p:notesMasterIdLst>
  <p:handoutMasterIdLst>
    <p:handoutMasterId r:id="rId117"/>
  </p:handoutMasterIdLst>
  <p:sldIdLst>
    <p:sldId id="703" r:id="rId2"/>
    <p:sldId id="669" r:id="rId3"/>
    <p:sldId id="256" r:id="rId4"/>
    <p:sldId id="276" r:id="rId5"/>
    <p:sldId id="336" r:id="rId6"/>
    <p:sldId id="337" r:id="rId7"/>
    <p:sldId id="338" r:id="rId8"/>
    <p:sldId id="339" r:id="rId9"/>
    <p:sldId id="340" r:id="rId10"/>
    <p:sldId id="341" r:id="rId11"/>
    <p:sldId id="342" r:id="rId12"/>
    <p:sldId id="343" r:id="rId13"/>
    <p:sldId id="595" r:id="rId14"/>
    <p:sldId id="344" r:id="rId15"/>
    <p:sldId id="345" r:id="rId16"/>
    <p:sldId id="346" r:id="rId17"/>
    <p:sldId id="347" r:id="rId18"/>
    <p:sldId id="348" r:id="rId19"/>
    <p:sldId id="475" r:id="rId20"/>
    <p:sldId id="349" r:id="rId21"/>
    <p:sldId id="476" r:id="rId22"/>
    <p:sldId id="350" r:id="rId23"/>
    <p:sldId id="477" r:id="rId24"/>
    <p:sldId id="351" r:id="rId25"/>
    <p:sldId id="668" r:id="rId26"/>
    <p:sldId id="313" r:id="rId27"/>
    <p:sldId id="479" r:id="rId28"/>
    <p:sldId id="480" r:id="rId29"/>
    <p:sldId id="314" r:id="rId30"/>
    <p:sldId id="639" r:id="rId31"/>
    <p:sldId id="640" r:id="rId32"/>
    <p:sldId id="642" r:id="rId33"/>
    <p:sldId id="452" r:id="rId34"/>
    <p:sldId id="453" r:id="rId35"/>
    <p:sldId id="454" r:id="rId36"/>
    <p:sldId id="596" r:id="rId37"/>
    <p:sldId id="597" r:id="rId38"/>
    <p:sldId id="433" r:id="rId39"/>
    <p:sldId id="460" r:id="rId40"/>
    <p:sldId id="284" r:id="rId41"/>
    <p:sldId id="283" r:id="rId42"/>
    <p:sldId id="670" r:id="rId43"/>
    <p:sldId id="710" r:id="rId44"/>
    <p:sldId id="711" r:id="rId45"/>
    <p:sldId id="709" r:id="rId46"/>
    <p:sldId id="708" r:id="rId47"/>
    <p:sldId id="600" r:id="rId48"/>
    <p:sldId id="599" r:id="rId49"/>
    <p:sldId id="481" r:id="rId50"/>
    <p:sldId id="601" r:id="rId51"/>
    <p:sldId id="487" r:id="rId52"/>
    <p:sldId id="488" r:id="rId53"/>
    <p:sldId id="491" r:id="rId54"/>
    <p:sldId id="492" r:id="rId55"/>
    <p:sldId id="494" r:id="rId56"/>
    <p:sldId id="495" r:id="rId57"/>
    <p:sldId id="272" r:id="rId58"/>
    <p:sldId id="273" r:id="rId59"/>
    <p:sldId id="448" r:id="rId60"/>
    <p:sldId id="449" r:id="rId61"/>
    <p:sldId id="450" r:id="rId62"/>
    <p:sldId id="275" r:id="rId63"/>
    <p:sldId id="274" r:id="rId64"/>
    <p:sldId id="497" r:id="rId65"/>
    <p:sldId id="500" r:id="rId66"/>
    <p:sldId id="499" r:id="rId67"/>
    <p:sldId id="498" r:id="rId68"/>
    <p:sldId id="712" r:id="rId69"/>
    <p:sldId id="713" r:id="rId70"/>
    <p:sldId id="714" r:id="rId71"/>
    <p:sldId id="715" r:id="rId72"/>
    <p:sldId id="716" r:id="rId73"/>
    <p:sldId id="717" r:id="rId74"/>
    <p:sldId id="726" r:id="rId75"/>
    <p:sldId id="727" r:id="rId76"/>
    <p:sldId id="729" r:id="rId77"/>
    <p:sldId id="730" r:id="rId78"/>
    <p:sldId id="731" r:id="rId79"/>
    <p:sldId id="732" r:id="rId80"/>
    <p:sldId id="733" r:id="rId81"/>
    <p:sldId id="734" r:id="rId82"/>
    <p:sldId id="735" r:id="rId83"/>
    <p:sldId id="736" r:id="rId84"/>
    <p:sldId id="737" r:id="rId85"/>
    <p:sldId id="738" r:id="rId86"/>
    <p:sldId id="739" r:id="rId87"/>
    <p:sldId id="740" r:id="rId88"/>
    <p:sldId id="741" r:id="rId89"/>
    <p:sldId id="742" r:id="rId90"/>
    <p:sldId id="743" r:id="rId91"/>
    <p:sldId id="744" r:id="rId92"/>
    <p:sldId id="745" r:id="rId93"/>
    <p:sldId id="290" r:id="rId94"/>
    <p:sldId id="332" r:id="rId95"/>
    <p:sldId id="671" r:id="rId96"/>
    <p:sldId id="388" r:id="rId97"/>
    <p:sldId id="389" r:id="rId98"/>
    <p:sldId id="390" r:id="rId99"/>
    <p:sldId id="391" r:id="rId100"/>
    <p:sldId id="394" r:id="rId101"/>
    <p:sldId id="293" r:id="rId102"/>
    <p:sldId id="393" r:id="rId103"/>
    <p:sldId id="683" r:id="rId104"/>
    <p:sldId id="718" r:id="rId105"/>
    <p:sldId id="719" r:id="rId106"/>
    <p:sldId id="720" r:id="rId107"/>
    <p:sldId id="721" r:id="rId108"/>
    <p:sldId id="722" r:id="rId109"/>
    <p:sldId id="723" r:id="rId110"/>
    <p:sldId id="724" r:id="rId111"/>
    <p:sldId id="615" r:id="rId112"/>
    <p:sldId id="563" r:id="rId113"/>
    <p:sldId id="698" r:id="rId114"/>
    <p:sldId id="700" r:id="rId115"/>
  </p:sldIdLst>
  <p:sldSz cx="9144000" cy="6858000" type="overhead"/>
  <p:notesSz cx="7099300" cy="10234613"/>
  <p:defaultTextStyle>
    <a:defPPr>
      <a:defRPr lang="en-US"/>
    </a:defPPr>
    <a:lvl1pPr algn="l" rtl="0" eaLnBrk="0" fontAlgn="base" hangingPunct="0">
      <a:spcBef>
        <a:spcPct val="0"/>
      </a:spcBef>
      <a:spcAft>
        <a:spcPct val="0"/>
      </a:spcAft>
      <a:defRPr sz="4400" b="1" kern="1200">
        <a:solidFill>
          <a:srgbClr val="0000FF"/>
        </a:solidFill>
        <a:latin typeface="Comic Sans MS" pitchFamily="66" charset="0"/>
        <a:ea typeface="+mn-ea"/>
        <a:cs typeface="+mn-cs"/>
      </a:defRPr>
    </a:lvl1pPr>
    <a:lvl2pPr marL="457200" algn="l" rtl="0" eaLnBrk="0" fontAlgn="base" hangingPunct="0">
      <a:spcBef>
        <a:spcPct val="0"/>
      </a:spcBef>
      <a:spcAft>
        <a:spcPct val="0"/>
      </a:spcAft>
      <a:defRPr sz="4400" b="1" kern="1200">
        <a:solidFill>
          <a:srgbClr val="0000FF"/>
        </a:solidFill>
        <a:latin typeface="Comic Sans MS" pitchFamily="66" charset="0"/>
        <a:ea typeface="+mn-ea"/>
        <a:cs typeface="+mn-cs"/>
      </a:defRPr>
    </a:lvl2pPr>
    <a:lvl3pPr marL="914400" algn="l" rtl="0" eaLnBrk="0" fontAlgn="base" hangingPunct="0">
      <a:spcBef>
        <a:spcPct val="0"/>
      </a:spcBef>
      <a:spcAft>
        <a:spcPct val="0"/>
      </a:spcAft>
      <a:defRPr sz="4400" b="1" kern="1200">
        <a:solidFill>
          <a:srgbClr val="0000FF"/>
        </a:solidFill>
        <a:latin typeface="Comic Sans MS" pitchFamily="66" charset="0"/>
        <a:ea typeface="+mn-ea"/>
        <a:cs typeface="+mn-cs"/>
      </a:defRPr>
    </a:lvl3pPr>
    <a:lvl4pPr marL="1371600" algn="l" rtl="0" eaLnBrk="0" fontAlgn="base" hangingPunct="0">
      <a:spcBef>
        <a:spcPct val="0"/>
      </a:spcBef>
      <a:spcAft>
        <a:spcPct val="0"/>
      </a:spcAft>
      <a:defRPr sz="4400" b="1" kern="1200">
        <a:solidFill>
          <a:srgbClr val="0000FF"/>
        </a:solidFill>
        <a:latin typeface="Comic Sans MS" pitchFamily="66" charset="0"/>
        <a:ea typeface="+mn-ea"/>
        <a:cs typeface="+mn-cs"/>
      </a:defRPr>
    </a:lvl4pPr>
    <a:lvl5pPr marL="1828800" algn="l" rtl="0" eaLnBrk="0" fontAlgn="base" hangingPunct="0">
      <a:spcBef>
        <a:spcPct val="0"/>
      </a:spcBef>
      <a:spcAft>
        <a:spcPct val="0"/>
      </a:spcAft>
      <a:defRPr sz="4400" b="1" kern="1200">
        <a:solidFill>
          <a:srgbClr val="0000FF"/>
        </a:solidFill>
        <a:latin typeface="Comic Sans MS" pitchFamily="66" charset="0"/>
        <a:ea typeface="+mn-ea"/>
        <a:cs typeface="+mn-cs"/>
      </a:defRPr>
    </a:lvl5pPr>
    <a:lvl6pPr marL="2286000" algn="l" defTabSz="914400" rtl="0" eaLnBrk="1" latinLnBrk="0" hangingPunct="1">
      <a:defRPr sz="4400" b="1" kern="1200">
        <a:solidFill>
          <a:srgbClr val="0000FF"/>
        </a:solidFill>
        <a:latin typeface="Comic Sans MS" pitchFamily="66" charset="0"/>
        <a:ea typeface="+mn-ea"/>
        <a:cs typeface="+mn-cs"/>
      </a:defRPr>
    </a:lvl6pPr>
    <a:lvl7pPr marL="2743200" algn="l" defTabSz="914400" rtl="0" eaLnBrk="1" latinLnBrk="0" hangingPunct="1">
      <a:defRPr sz="4400" b="1" kern="1200">
        <a:solidFill>
          <a:srgbClr val="0000FF"/>
        </a:solidFill>
        <a:latin typeface="Comic Sans MS" pitchFamily="66" charset="0"/>
        <a:ea typeface="+mn-ea"/>
        <a:cs typeface="+mn-cs"/>
      </a:defRPr>
    </a:lvl7pPr>
    <a:lvl8pPr marL="3200400" algn="l" defTabSz="914400" rtl="0" eaLnBrk="1" latinLnBrk="0" hangingPunct="1">
      <a:defRPr sz="4400" b="1" kern="1200">
        <a:solidFill>
          <a:srgbClr val="0000FF"/>
        </a:solidFill>
        <a:latin typeface="Comic Sans MS" pitchFamily="66" charset="0"/>
        <a:ea typeface="+mn-ea"/>
        <a:cs typeface="+mn-cs"/>
      </a:defRPr>
    </a:lvl8pPr>
    <a:lvl9pPr marL="3657600" algn="l" defTabSz="914400" rtl="0" eaLnBrk="1" latinLnBrk="0" hangingPunct="1">
      <a:defRPr sz="4400" b="1" kern="1200">
        <a:solidFill>
          <a:srgbClr val="0000FF"/>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900"/>
    <a:srgbClr val="FFFF00"/>
    <a:srgbClr val="FF7C80"/>
    <a:srgbClr val="0066FF"/>
    <a:srgbClr val="FF3300"/>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71958" autoAdjust="0"/>
  </p:normalViewPr>
  <p:slideViewPr>
    <p:cSldViewPr snapToGrid="0">
      <p:cViewPr>
        <p:scale>
          <a:sx n="66" d="100"/>
          <a:sy n="66" d="100"/>
        </p:scale>
        <p:origin x="-2910" y="-426"/>
      </p:cViewPr>
      <p:guideLst>
        <p:guide orient="horz" pos="3566"/>
        <p:guide pos="29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328"/>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a:defRPr sz="1300" b="0"/>
            </a:lvl1pPr>
          </a:lstStyle>
          <a:p>
            <a:pPr>
              <a:defRPr/>
            </a:pPr>
            <a:r>
              <a:rPr lang="en-US"/>
              <a:t>© 2003 Herlihy and Shavit</a:t>
            </a:r>
          </a:p>
        </p:txBody>
      </p:sp>
      <p:sp>
        <p:nvSpPr>
          <p:cNvPr id="4096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a:defRPr sz="1300" b="0"/>
            </a:lvl1pPr>
          </a:lstStyle>
          <a:p>
            <a:pPr>
              <a:defRPr/>
            </a:pPr>
            <a:endParaRPr lang="en-US"/>
          </a:p>
        </p:txBody>
      </p:sp>
      <p:sp>
        <p:nvSpPr>
          <p:cNvPr id="4096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a:defRPr sz="1300" b="0"/>
            </a:lvl1pPr>
          </a:lstStyle>
          <a:p>
            <a:pPr>
              <a:defRPr/>
            </a:pPr>
            <a:endParaRPr lang="en-US"/>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a:defRPr sz="1300" b="0"/>
            </a:lvl1pPr>
          </a:lstStyle>
          <a:p>
            <a:pPr>
              <a:defRPr/>
            </a:pPr>
            <a:fld id="{47668E37-A6AF-45DC-B426-4D82872F6A2C}" type="slidenum">
              <a:rPr lang="ar-SA"/>
              <a:pPr>
                <a:defRPr/>
              </a:pPr>
              <a:t>‹#›</a:t>
            </a:fld>
            <a:endParaRPr lang="en-US"/>
          </a:p>
        </p:txBody>
      </p:sp>
    </p:spTree>
    <p:extLst>
      <p:ext uri="{BB962C8B-B14F-4D97-AF65-F5344CB8AC3E}">
        <p14:creationId xmlns:p14="http://schemas.microsoft.com/office/powerpoint/2010/main" val="1983012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a:defRPr sz="1300" b="0">
                <a:latin typeface="Marlett" pitchFamily="2" charset="2"/>
              </a:defRPr>
            </a:lvl1pPr>
          </a:lstStyle>
          <a:p>
            <a:pPr>
              <a:defRPr/>
            </a:pPr>
            <a:r>
              <a:rPr lang="en-US"/>
              <a:t>© 2003 Herlihy and Shavit</a:t>
            </a: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a:defRPr sz="1300" b="0">
                <a:latin typeface="Marlett" pitchFamily="2" charset="2"/>
              </a:defRPr>
            </a:lvl1pPr>
          </a:lstStyle>
          <a:p>
            <a:pPr>
              <a:defRPr/>
            </a:pPr>
            <a:endParaRPr lang="en-US"/>
          </a:p>
        </p:txBody>
      </p:sp>
      <p:sp>
        <p:nvSpPr>
          <p:cNvPr id="1679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a:defRPr sz="1300" b="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a:defRPr sz="1300" b="0">
                <a:latin typeface="Marlett" pitchFamily="2" charset="2"/>
              </a:defRPr>
            </a:lvl1pPr>
          </a:lstStyle>
          <a:p>
            <a:pPr>
              <a:defRPr/>
            </a:pPr>
            <a:fld id="{E5E58FDC-6072-42B1-983A-47AB53A28C3B}" type="slidenum">
              <a:rPr lang="ar-SA"/>
              <a:pPr>
                <a:defRPr/>
              </a:pPr>
              <a:t>‹#›</a:t>
            </a:fld>
            <a:endParaRPr lang="en-US"/>
          </a:p>
        </p:txBody>
      </p:sp>
    </p:spTree>
    <p:extLst>
      <p:ext uri="{BB962C8B-B14F-4D97-AF65-F5344CB8AC3E}">
        <p14:creationId xmlns:p14="http://schemas.microsoft.com/office/powerpoint/2010/main" val="18715628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smtClean="0"/>
              <a:t>© 2003 Herlihy and Shavit</a:t>
            </a:r>
          </a:p>
        </p:txBody>
      </p:sp>
      <p:sp>
        <p:nvSpPr>
          <p:cNvPr id="168963" name="Rectangle 7"/>
          <p:cNvSpPr>
            <a:spLocks noGrp="1" noChangeArrowheads="1"/>
          </p:cNvSpPr>
          <p:nvPr>
            <p:ph type="sldNum" sz="quarter" idx="5"/>
          </p:nvPr>
        </p:nvSpPr>
        <p:spPr>
          <a:noFill/>
        </p:spPr>
        <p:txBody>
          <a:bodyPr/>
          <a:lstStyle/>
          <a:p>
            <a:fld id="{F096BC6F-F92E-4AE3-A763-8502FE6A7DF5}" type="slidenum">
              <a:rPr lang="ar-SA" smtClean="0"/>
              <a:pPr/>
              <a:t>1</a:t>
            </a:fld>
            <a:endParaRPr lang="en-US" smtClean="0"/>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xfrm>
            <a:off x="946150" y="4862513"/>
            <a:ext cx="5207000" cy="4603750"/>
          </a:xfrm>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smtClean="0"/>
              <a:t>© 2003 Herlihy and Shavit</a:t>
            </a:r>
          </a:p>
        </p:txBody>
      </p:sp>
      <p:sp>
        <p:nvSpPr>
          <p:cNvPr id="179203" name="Rectangle 7"/>
          <p:cNvSpPr>
            <a:spLocks noGrp="1" noChangeArrowheads="1"/>
          </p:cNvSpPr>
          <p:nvPr>
            <p:ph type="sldNum" sz="quarter" idx="5"/>
          </p:nvPr>
        </p:nvSpPr>
        <p:spPr>
          <a:noFill/>
        </p:spPr>
        <p:txBody>
          <a:bodyPr/>
          <a:lstStyle/>
          <a:p>
            <a:fld id="{3CDCBD43-29A6-4449-9758-BD4A3540E8D2}" type="slidenum">
              <a:rPr lang="ar-SA" smtClean="0"/>
              <a:pPr/>
              <a:t>10</a:t>
            </a:fld>
            <a:endParaRPr lang="en-US" smtClean="0"/>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6214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ABB2A7B9-6ED8-4D0D-9D56-A5236D10A9CD}" type="slidenum">
              <a:rPr lang="ar-SA" sz="1300" b="0">
                <a:latin typeface="Marlett" pitchFamily="2" charset="2"/>
              </a:rPr>
              <a:pPr algn="r" defTabSz="990600"/>
              <a:t>110</a:t>
            </a:fld>
            <a:endParaRPr lang="en-US" sz="1300" b="0">
              <a:latin typeface="Marlett" pitchFamily="2" charset="2"/>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hdr" sz="quarter"/>
          </p:nvPr>
        </p:nvSpPr>
        <p:spPr>
          <a:noFill/>
        </p:spPr>
        <p:txBody>
          <a:bodyPr/>
          <a:lstStyle/>
          <a:p>
            <a:r>
              <a:rPr lang="en-US" smtClean="0"/>
              <a:t>© 2003 Herlihy and Shavit</a:t>
            </a:r>
          </a:p>
        </p:txBody>
      </p:sp>
      <p:sp>
        <p:nvSpPr>
          <p:cNvPr id="309251" name="Rectangle 7"/>
          <p:cNvSpPr>
            <a:spLocks noGrp="1" noChangeArrowheads="1"/>
          </p:cNvSpPr>
          <p:nvPr>
            <p:ph type="sldNum" sz="quarter" idx="5"/>
          </p:nvPr>
        </p:nvSpPr>
        <p:spPr>
          <a:noFill/>
        </p:spPr>
        <p:txBody>
          <a:bodyPr/>
          <a:lstStyle/>
          <a:p>
            <a:fld id="{AFE65265-4F25-4AF5-9651-5B1A6F3A9812}" type="slidenum">
              <a:rPr lang="ar-SA" smtClean="0"/>
              <a:pPr/>
              <a:t>111</a:t>
            </a:fld>
            <a:endParaRPr lang="en-US" smtClean="0"/>
          </a:p>
        </p:txBody>
      </p:sp>
      <p:sp>
        <p:nvSpPr>
          <p:cNvPr id="309252" name="Rectangle 2"/>
          <p:cNvSpPr>
            <a:spLocks noGrp="1" noRot="1" noChangeAspect="1" noChangeArrowheads="1" noTextEdit="1"/>
          </p:cNvSpPr>
          <p:nvPr>
            <p:ph type="sldImg"/>
          </p:nvPr>
        </p:nvSpPr>
        <p:spPr>
          <a:ln/>
        </p:spPr>
      </p:sp>
      <p:sp>
        <p:nvSpPr>
          <p:cNvPr id="3092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a:noFill/>
        </p:spPr>
        <p:txBody>
          <a:bodyPr/>
          <a:lstStyle/>
          <a:p>
            <a:r>
              <a:rPr lang="en-US" smtClean="0"/>
              <a:t>© 2003 Herlihy and Shavit</a:t>
            </a:r>
          </a:p>
        </p:txBody>
      </p:sp>
      <p:sp>
        <p:nvSpPr>
          <p:cNvPr id="310275" name="Rectangle 7"/>
          <p:cNvSpPr>
            <a:spLocks noGrp="1" noChangeArrowheads="1"/>
          </p:cNvSpPr>
          <p:nvPr>
            <p:ph type="sldNum" sz="quarter" idx="5"/>
          </p:nvPr>
        </p:nvSpPr>
        <p:spPr>
          <a:noFill/>
        </p:spPr>
        <p:txBody>
          <a:bodyPr/>
          <a:lstStyle/>
          <a:p>
            <a:fld id="{CE36DFA9-5B0E-42F1-9A5D-83C3456DE774}" type="slidenum">
              <a:rPr lang="ar-SA" smtClean="0"/>
              <a:pPr/>
              <a:t>112</a:t>
            </a:fld>
            <a:endParaRPr lang="en-US" smtClean="0"/>
          </a:p>
        </p:txBody>
      </p:sp>
      <p:sp>
        <p:nvSpPr>
          <p:cNvPr id="310276" name="Rectangle 2"/>
          <p:cNvSpPr>
            <a:spLocks noGrp="1" noRot="1" noChangeAspect="1" noChangeArrowheads="1" noTextEdit="1"/>
          </p:cNvSpPr>
          <p:nvPr>
            <p:ph type="sldImg"/>
          </p:nvPr>
        </p:nvSpPr>
        <p:spPr>
          <a:xfrm>
            <a:off x="990600" y="768350"/>
            <a:ext cx="5119688" cy="3840163"/>
          </a:xfrm>
          <a:ln/>
        </p:spPr>
      </p:sp>
      <p:sp>
        <p:nvSpPr>
          <p:cNvPr id="310277"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This proof is not easy for undergraduates but you need to do it so that they see the weakness of read-write registers due to </a:t>
            </a:r>
          </a:p>
          <a:p>
            <a:r>
              <a:rPr lang="en-US" smtClean="0">
                <a:cs typeface="Times New Roman" pitchFamily="18" charset="0"/>
              </a:rPr>
              <a:t>the fact that when they write they obliterate traces of what other threads wrote. </a:t>
            </a:r>
          </a:p>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a:noFill/>
        </p:spPr>
        <p:txBody>
          <a:bodyPr/>
          <a:lstStyle/>
          <a:p>
            <a:r>
              <a:rPr lang="en-US" smtClean="0"/>
              <a:t>© 2003 Herlihy and Shavit</a:t>
            </a:r>
          </a:p>
        </p:txBody>
      </p:sp>
      <p:sp>
        <p:nvSpPr>
          <p:cNvPr id="331779" name="Rectangle 7"/>
          <p:cNvSpPr>
            <a:spLocks noGrp="1" noChangeArrowheads="1"/>
          </p:cNvSpPr>
          <p:nvPr>
            <p:ph type="sldNum" sz="quarter" idx="5"/>
          </p:nvPr>
        </p:nvSpPr>
        <p:spPr>
          <a:noFill/>
        </p:spPr>
        <p:txBody>
          <a:bodyPr/>
          <a:lstStyle/>
          <a:p>
            <a:fld id="{9189E3D5-79FA-42FD-B9D1-6B77F7C2086A}" type="slidenum">
              <a:rPr lang="ar-SA" smtClean="0"/>
              <a:pPr/>
              <a:t>113</a:t>
            </a:fld>
            <a:endParaRPr lang="en-US" smtClean="0"/>
          </a:p>
        </p:txBody>
      </p:sp>
      <p:sp>
        <p:nvSpPr>
          <p:cNvPr id="331780" name="Rectangle 2"/>
          <p:cNvSpPr>
            <a:spLocks noGrp="1" noRot="1" noChangeAspect="1" noChangeArrowheads="1" noTextEdit="1"/>
          </p:cNvSpPr>
          <p:nvPr>
            <p:ph type="sldImg"/>
          </p:nvPr>
        </p:nvSpPr>
        <p:spPr>
          <a:ln/>
        </p:spPr>
      </p:sp>
      <p:sp>
        <p:nvSpPr>
          <p:cNvPr id="3317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hdr" sz="quarter"/>
          </p:nvPr>
        </p:nvSpPr>
        <p:spPr>
          <a:noFill/>
        </p:spPr>
        <p:txBody>
          <a:bodyPr/>
          <a:lstStyle/>
          <a:p>
            <a:r>
              <a:rPr lang="en-US" smtClean="0"/>
              <a:t>© 2003 Herlihy and Shavit</a:t>
            </a:r>
          </a:p>
        </p:txBody>
      </p:sp>
      <p:sp>
        <p:nvSpPr>
          <p:cNvPr id="332803" name="Rectangle 7"/>
          <p:cNvSpPr>
            <a:spLocks noGrp="1" noChangeArrowheads="1"/>
          </p:cNvSpPr>
          <p:nvPr>
            <p:ph type="sldNum" sz="quarter" idx="5"/>
          </p:nvPr>
        </p:nvSpPr>
        <p:spPr>
          <a:noFill/>
        </p:spPr>
        <p:txBody>
          <a:bodyPr/>
          <a:lstStyle/>
          <a:p>
            <a:fld id="{9EB33F33-867B-423E-82D5-08274F2A80B0}" type="slidenum">
              <a:rPr lang="ar-SA" smtClean="0"/>
              <a:pPr/>
              <a:t>114</a:t>
            </a:fld>
            <a:endParaRPr lang="en-US" smtClean="0"/>
          </a:p>
        </p:txBody>
      </p:sp>
      <p:sp>
        <p:nvSpPr>
          <p:cNvPr id="332804" name="Rectangle 2"/>
          <p:cNvSpPr>
            <a:spLocks noGrp="1" noRot="1" noChangeAspect="1" noChangeArrowheads="1" noTextEdit="1"/>
          </p:cNvSpPr>
          <p:nvPr>
            <p:ph type="sldImg"/>
          </p:nvPr>
        </p:nvSpPr>
        <p:spPr>
          <a:ln/>
        </p:spPr>
      </p:sp>
      <p:sp>
        <p:nvSpPr>
          <p:cNvPr id="332805" name="Rectangle 3"/>
          <p:cNvSpPr>
            <a:spLocks noGrp="1" noChangeArrowheads="1"/>
          </p:cNvSpPr>
          <p:nvPr>
            <p:ph type="body" idx="1"/>
          </p:nvPr>
        </p:nvSpPr>
        <p:spPr>
          <a:noFill/>
          <a:ln/>
        </p:spPr>
        <p:txBody>
          <a:bodyPr/>
          <a:lstStyle/>
          <a:p>
            <a:r>
              <a:rPr lang="en-US" smtClean="0">
                <a:solidFill>
                  <a:schemeClr val="accent2"/>
                </a:solidFill>
              </a:rPr>
              <a:t>Say that the issue that writes </a:t>
            </a:r>
            <a:r>
              <a:rPr lang="en-US" smtClean="0">
                <a:solidFill>
                  <a:schemeClr val="tx2"/>
                </a:solidFill>
              </a:rPr>
              <a:t>“cover”</a:t>
            </a:r>
            <a:r>
              <a:rPr lang="en-US" smtClean="0">
                <a:solidFill>
                  <a:schemeClr val="accent2"/>
                </a:solidFill>
              </a:rPr>
              <a:t> older writes is a fundamental problem with RW-registers that shows up everywhere…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smtClean="0"/>
              <a:t>© 2003 Herlihy and Shavit</a:t>
            </a:r>
          </a:p>
        </p:txBody>
      </p:sp>
      <p:sp>
        <p:nvSpPr>
          <p:cNvPr id="180227" name="Rectangle 7"/>
          <p:cNvSpPr>
            <a:spLocks noGrp="1" noChangeArrowheads="1"/>
          </p:cNvSpPr>
          <p:nvPr>
            <p:ph type="sldNum" sz="quarter" idx="5"/>
          </p:nvPr>
        </p:nvSpPr>
        <p:spPr>
          <a:noFill/>
        </p:spPr>
        <p:txBody>
          <a:bodyPr/>
          <a:lstStyle/>
          <a:p>
            <a:fld id="{F18AE096-0E72-4534-B146-E11AD829C88F}" type="slidenum">
              <a:rPr lang="ar-SA" smtClean="0"/>
              <a:pPr/>
              <a:t>11</a:t>
            </a:fld>
            <a:endParaRPr lang="en-US" smtClean="0"/>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smtClean="0"/>
              <a:t>© 2003 Herlihy and Shavit</a:t>
            </a:r>
          </a:p>
        </p:txBody>
      </p:sp>
      <p:sp>
        <p:nvSpPr>
          <p:cNvPr id="181251" name="Rectangle 7"/>
          <p:cNvSpPr>
            <a:spLocks noGrp="1" noChangeArrowheads="1"/>
          </p:cNvSpPr>
          <p:nvPr>
            <p:ph type="sldNum" sz="quarter" idx="5"/>
          </p:nvPr>
        </p:nvSpPr>
        <p:spPr>
          <a:noFill/>
        </p:spPr>
        <p:txBody>
          <a:bodyPr/>
          <a:lstStyle/>
          <a:p>
            <a:fld id="{169AA8B8-B843-45C7-80AE-19BDC9BFB13D}" type="slidenum">
              <a:rPr lang="ar-SA" smtClean="0"/>
              <a:pPr/>
              <a:t>12</a:t>
            </a:fld>
            <a:endParaRPr lang="en-US" smtClean="0"/>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smtClean="0"/>
              <a:t>© 2003 Herlihy and Shavit</a:t>
            </a:r>
          </a:p>
        </p:txBody>
      </p:sp>
      <p:sp>
        <p:nvSpPr>
          <p:cNvPr id="182275" name="Rectangle 7"/>
          <p:cNvSpPr>
            <a:spLocks noGrp="1" noChangeArrowheads="1"/>
          </p:cNvSpPr>
          <p:nvPr>
            <p:ph type="sldNum" sz="quarter" idx="5"/>
          </p:nvPr>
        </p:nvSpPr>
        <p:spPr>
          <a:noFill/>
        </p:spPr>
        <p:txBody>
          <a:bodyPr/>
          <a:lstStyle/>
          <a:p>
            <a:fld id="{8872C8E4-1815-4EC7-9B96-7B159F2B2A7B}" type="slidenum">
              <a:rPr lang="ar-SA" smtClean="0"/>
              <a:pPr/>
              <a:t>13</a:t>
            </a:fld>
            <a:endParaRPr lang="en-US" smtClean="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smtClean="0"/>
              <a:t>© 2003 Herlihy and Shavit</a:t>
            </a:r>
          </a:p>
        </p:txBody>
      </p:sp>
      <p:sp>
        <p:nvSpPr>
          <p:cNvPr id="183299" name="Rectangle 7"/>
          <p:cNvSpPr>
            <a:spLocks noGrp="1" noChangeArrowheads="1"/>
          </p:cNvSpPr>
          <p:nvPr>
            <p:ph type="sldNum" sz="quarter" idx="5"/>
          </p:nvPr>
        </p:nvSpPr>
        <p:spPr>
          <a:noFill/>
        </p:spPr>
        <p:txBody>
          <a:bodyPr/>
          <a:lstStyle/>
          <a:p>
            <a:fld id="{8C620875-D7A1-417E-9F9D-BBB173E4A9D6}" type="slidenum">
              <a:rPr lang="ar-SA" smtClean="0"/>
              <a:pPr/>
              <a:t>14</a:t>
            </a:fld>
            <a:endParaRPr lang="en-US" smtClean="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smtClean="0"/>
              <a:t>© 2003 Herlihy and Shavit</a:t>
            </a:r>
          </a:p>
        </p:txBody>
      </p:sp>
      <p:sp>
        <p:nvSpPr>
          <p:cNvPr id="184323" name="Rectangle 7"/>
          <p:cNvSpPr>
            <a:spLocks noGrp="1" noChangeArrowheads="1"/>
          </p:cNvSpPr>
          <p:nvPr>
            <p:ph type="sldNum" sz="quarter" idx="5"/>
          </p:nvPr>
        </p:nvSpPr>
        <p:spPr>
          <a:noFill/>
        </p:spPr>
        <p:txBody>
          <a:bodyPr/>
          <a:lstStyle/>
          <a:p>
            <a:fld id="{7A85E18D-2DF3-4AB4-B407-5DC9C5CD2C0B}" type="slidenum">
              <a:rPr lang="ar-SA" smtClean="0"/>
              <a:pPr/>
              <a:t>15</a:t>
            </a:fld>
            <a:endParaRPr lang="en-US" smtClean="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smtClean="0"/>
              <a:t>© 2003 Herlihy and Shavit</a:t>
            </a:r>
          </a:p>
        </p:txBody>
      </p:sp>
      <p:sp>
        <p:nvSpPr>
          <p:cNvPr id="185347" name="Rectangle 7"/>
          <p:cNvSpPr>
            <a:spLocks noGrp="1" noChangeArrowheads="1"/>
          </p:cNvSpPr>
          <p:nvPr>
            <p:ph type="sldNum" sz="quarter" idx="5"/>
          </p:nvPr>
        </p:nvSpPr>
        <p:spPr>
          <a:noFill/>
        </p:spPr>
        <p:txBody>
          <a:bodyPr/>
          <a:lstStyle/>
          <a:p>
            <a:fld id="{2524BDC6-E42F-461D-B47A-012994D82A7D}" type="slidenum">
              <a:rPr lang="ar-SA" smtClean="0"/>
              <a:pPr/>
              <a:t>16</a:t>
            </a:fld>
            <a:endParaRPr lang="en-US" smtClean="0"/>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smtClean="0"/>
              <a:t>© 2003 Herlihy and Shavit</a:t>
            </a:r>
          </a:p>
        </p:txBody>
      </p:sp>
      <p:sp>
        <p:nvSpPr>
          <p:cNvPr id="186371" name="Rectangle 7"/>
          <p:cNvSpPr>
            <a:spLocks noGrp="1" noChangeArrowheads="1"/>
          </p:cNvSpPr>
          <p:nvPr>
            <p:ph type="sldNum" sz="quarter" idx="5"/>
          </p:nvPr>
        </p:nvSpPr>
        <p:spPr>
          <a:noFill/>
        </p:spPr>
        <p:txBody>
          <a:bodyPr/>
          <a:lstStyle/>
          <a:p>
            <a:fld id="{D5756873-8EBF-4BF0-B544-78B87189E881}" type="slidenum">
              <a:rPr lang="ar-SA" smtClean="0"/>
              <a:pPr/>
              <a:t>17</a:t>
            </a:fld>
            <a:endParaRPr lang="en-US" smtClean="0"/>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smtClean="0"/>
              <a:t>© 2003 Herlihy and Shavit</a:t>
            </a:r>
          </a:p>
        </p:txBody>
      </p:sp>
      <p:sp>
        <p:nvSpPr>
          <p:cNvPr id="187395" name="Rectangle 7"/>
          <p:cNvSpPr>
            <a:spLocks noGrp="1" noChangeArrowheads="1"/>
          </p:cNvSpPr>
          <p:nvPr>
            <p:ph type="sldNum" sz="quarter" idx="5"/>
          </p:nvPr>
        </p:nvSpPr>
        <p:spPr>
          <a:noFill/>
        </p:spPr>
        <p:txBody>
          <a:bodyPr/>
          <a:lstStyle/>
          <a:p>
            <a:fld id="{2E06A608-8328-481C-9446-7B105935861E}" type="slidenum">
              <a:rPr lang="ar-SA" smtClean="0"/>
              <a:pPr/>
              <a:t>18</a:t>
            </a:fld>
            <a:endParaRPr lang="en-US" smtClean="0"/>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smtClean="0"/>
              <a:t>© 2003 Herlihy and Shavit</a:t>
            </a:r>
          </a:p>
        </p:txBody>
      </p:sp>
      <p:sp>
        <p:nvSpPr>
          <p:cNvPr id="188419" name="Rectangle 7"/>
          <p:cNvSpPr>
            <a:spLocks noGrp="1" noChangeArrowheads="1"/>
          </p:cNvSpPr>
          <p:nvPr>
            <p:ph type="sldNum" sz="quarter" idx="5"/>
          </p:nvPr>
        </p:nvSpPr>
        <p:spPr>
          <a:noFill/>
        </p:spPr>
        <p:txBody>
          <a:bodyPr/>
          <a:lstStyle/>
          <a:p>
            <a:fld id="{EEAFDABF-BBA3-4C7B-82F4-79B48BBBC9FF}" type="slidenum">
              <a:rPr lang="ar-SA" smtClean="0"/>
              <a:pPr/>
              <a:t>19</a:t>
            </a:fld>
            <a:endParaRPr lang="en-US" smtClean="0"/>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p:spPr>
        <p:txBody>
          <a:bodyPr/>
          <a:lstStyle/>
          <a:p>
            <a:r>
              <a:rPr lang="en-US" smtClean="0"/>
              <a:t>The “arrow” (HAPPENS BEFORE) notation was introduced by Leslie Lamport, a distributed computing pioneer.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smtClean="0"/>
              <a:t>© 2003 Herlihy and Shavit</a:t>
            </a:r>
          </a:p>
        </p:txBody>
      </p:sp>
      <p:sp>
        <p:nvSpPr>
          <p:cNvPr id="169987" name="Rectangle 7"/>
          <p:cNvSpPr>
            <a:spLocks noGrp="1" noChangeArrowheads="1"/>
          </p:cNvSpPr>
          <p:nvPr>
            <p:ph type="sldNum" sz="quarter" idx="5"/>
          </p:nvPr>
        </p:nvSpPr>
        <p:spPr>
          <a:noFill/>
        </p:spPr>
        <p:txBody>
          <a:bodyPr/>
          <a:lstStyle/>
          <a:p>
            <a:fld id="{F1F732DB-51AC-4CF7-9BCB-5F48ECC82A0A}" type="slidenum">
              <a:rPr lang="ar-SA" smtClean="0"/>
              <a:pPr/>
              <a:t>2</a:t>
            </a:fld>
            <a:endParaRPr lang="en-US" smtClean="0"/>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r>
              <a:rPr lang="en-US" smtClean="0"/>
              <a:t>This lecture covers a number of classical mutual exclusion algorithms that</a:t>
            </a:r>
          </a:p>
          <a:p>
            <a:r>
              <a:rPr lang="en-US" smtClean="0"/>
              <a:t>work by reading and writing shared memory. Although these algorithms are</a:t>
            </a:r>
          </a:p>
          <a:p>
            <a:r>
              <a:rPr lang="en-US" smtClean="0"/>
              <a:t>not used in practice, we study them because they provide an ideal introduction</a:t>
            </a:r>
          </a:p>
          <a:p>
            <a:r>
              <a:rPr lang="en-US" smtClean="0"/>
              <a:t>to the kinds of correctness issues that arise in every area of synchronization.</a:t>
            </a:r>
          </a:p>
          <a:p>
            <a:r>
              <a:rPr lang="en-US" smtClean="0"/>
              <a:t>These algorithms, simple as they are, display subtle properties that</a:t>
            </a:r>
          </a:p>
          <a:p>
            <a:r>
              <a:rPr lang="en-US" smtClean="0"/>
              <a:t>Students should understand before they are ready to approach the design of truly</a:t>
            </a:r>
          </a:p>
          <a:p>
            <a:r>
              <a:rPr lang="en-US" smtClean="0"/>
              <a:t>practical techniques.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smtClean="0"/>
              <a:t>© 2003 Herlihy and Shavit</a:t>
            </a:r>
          </a:p>
        </p:txBody>
      </p:sp>
      <p:sp>
        <p:nvSpPr>
          <p:cNvPr id="189443" name="Rectangle 7"/>
          <p:cNvSpPr>
            <a:spLocks noGrp="1" noChangeArrowheads="1"/>
          </p:cNvSpPr>
          <p:nvPr>
            <p:ph type="sldNum" sz="quarter" idx="5"/>
          </p:nvPr>
        </p:nvSpPr>
        <p:spPr>
          <a:noFill/>
        </p:spPr>
        <p:txBody>
          <a:bodyPr/>
          <a:lstStyle/>
          <a:p>
            <a:fld id="{355DD57E-F147-4480-93DF-1FEFA652D896}" type="slidenum">
              <a:rPr lang="ar-SA" smtClean="0"/>
              <a:pPr/>
              <a:t>20</a:t>
            </a:fld>
            <a:endParaRPr lang="en-US" smtClean="0"/>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noFill/>
          <a:ln/>
        </p:spPr>
        <p:txBody>
          <a:bodyPr/>
          <a:lstStyle/>
          <a:p>
            <a:r>
              <a:rPr lang="en-US" smtClean="0"/>
              <a:t>Week is concurrent with month, leads into next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smtClean="0"/>
              <a:t>© 2003 Herlihy and Shavit</a:t>
            </a:r>
          </a:p>
        </p:txBody>
      </p:sp>
      <p:sp>
        <p:nvSpPr>
          <p:cNvPr id="190467" name="Rectangle 7"/>
          <p:cNvSpPr>
            <a:spLocks noGrp="1" noChangeArrowheads="1"/>
          </p:cNvSpPr>
          <p:nvPr>
            <p:ph type="sldNum" sz="quarter" idx="5"/>
          </p:nvPr>
        </p:nvSpPr>
        <p:spPr>
          <a:noFill/>
        </p:spPr>
        <p:txBody>
          <a:bodyPr/>
          <a:lstStyle/>
          <a:p>
            <a:fld id="{AA9C5417-99C4-4A62-815D-C8BA6E8112D3}" type="slidenum">
              <a:rPr lang="ar-SA" smtClean="0"/>
              <a:pPr/>
              <a:t>21</a:t>
            </a:fld>
            <a:endParaRPr lang="en-US" smtClean="0"/>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p:spPr>
        <p:txBody>
          <a:bodyPr/>
          <a:lstStyle/>
          <a:p>
            <a:r>
              <a:rPr lang="en-US" smtClean="0"/>
              <a:t>In this slide we deal with concurrent events.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smtClean="0"/>
              <a:t>© 2003 Herlihy and Shavit</a:t>
            </a:r>
          </a:p>
        </p:txBody>
      </p:sp>
      <p:sp>
        <p:nvSpPr>
          <p:cNvPr id="191491" name="Rectangle 7"/>
          <p:cNvSpPr>
            <a:spLocks noGrp="1" noChangeArrowheads="1"/>
          </p:cNvSpPr>
          <p:nvPr>
            <p:ph type="sldNum" sz="quarter" idx="5"/>
          </p:nvPr>
        </p:nvSpPr>
        <p:spPr>
          <a:noFill/>
        </p:spPr>
        <p:txBody>
          <a:bodyPr/>
          <a:lstStyle/>
          <a:p>
            <a:fld id="{B184A80A-1F44-4C5A-981F-5D58253C0B18}" type="slidenum">
              <a:rPr lang="ar-SA" smtClean="0"/>
              <a:pPr/>
              <a:t>22</a:t>
            </a:fld>
            <a:endParaRPr lang="en-US" smtClean="0"/>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noFill/>
          <a:ln/>
        </p:spPr>
        <p:txBody>
          <a:bodyPr/>
          <a:lstStyle/>
          <a:p>
            <a:r>
              <a:rPr lang="en-US" smtClean="0"/>
              <a:t>Notice that we use a definition of Antisymmetric that is based on our earlier definition of irreflexive. Also, notice that it could be that </a:t>
            </a:r>
          </a:p>
          <a:p>
            <a:r>
              <a:rPr lang="en-US" smtClean="0"/>
              <a:t>both A</a:t>
            </a:r>
            <a:r>
              <a:rPr lang="en-US" smtClean="0">
                <a:sym typeface="Wingdings" pitchFamily="2" charset="2"/>
              </a:rPr>
              <a:t>B and BA don’t hold. </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smtClean="0"/>
              <a:t>© 2003 Herlihy and Shavit</a:t>
            </a:r>
          </a:p>
        </p:txBody>
      </p:sp>
      <p:sp>
        <p:nvSpPr>
          <p:cNvPr id="192515" name="Rectangle 7"/>
          <p:cNvSpPr>
            <a:spLocks noGrp="1" noChangeArrowheads="1"/>
          </p:cNvSpPr>
          <p:nvPr>
            <p:ph type="sldNum" sz="quarter" idx="5"/>
          </p:nvPr>
        </p:nvSpPr>
        <p:spPr>
          <a:noFill/>
        </p:spPr>
        <p:txBody>
          <a:bodyPr/>
          <a:lstStyle/>
          <a:p>
            <a:fld id="{480ECDCE-8AE8-4FEE-BCC0-B693B9800165}" type="slidenum">
              <a:rPr lang="ar-SA" smtClean="0"/>
              <a:pPr/>
              <a:t>23</a:t>
            </a:fld>
            <a:endParaRPr lang="en-US" smtClean="0"/>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a:ln/>
        </p:spPr>
        <p:txBody>
          <a:bodyPr/>
          <a:lstStyle/>
          <a:p>
            <a:r>
              <a:rPr lang="en-US" smtClean="0"/>
              <a:t>We strengthen antisymmetry which allowed that both A</a:t>
            </a:r>
            <a:r>
              <a:rPr lang="en-US" smtClean="0">
                <a:sym typeface="Wingdings" pitchFamily="2" charset="2"/>
              </a:rPr>
              <a:t>B and BA don’t hold by requiring that one of the two always hold. </a:t>
            </a:r>
            <a:endParaRPr lang="en-US" smtClean="0"/>
          </a:p>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p:spPr>
        <p:txBody>
          <a:bodyPr/>
          <a:lstStyle/>
          <a:p>
            <a:r>
              <a:rPr lang="en-US" smtClean="0"/>
              <a:t>© 2003 Herlihy and Shavit</a:t>
            </a:r>
          </a:p>
        </p:txBody>
      </p:sp>
      <p:sp>
        <p:nvSpPr>
          <p:cNvPr id="193539" name="Rectangle 7"/>
          <p:cNvSpPr>
            <a:spLocks noGrp="1" noChangeArrowheads="1"/>
          </p:cNvSpPr>
          <p:nvPr>
            <p:ph type="sldNum" sz="quarter" idx="5"/>
          </p:nvPr>
        </p:nvSpPr>
        <p:spPr>
          <a:noFill/>
        </p:spPr>
        <p:txBody>
          <a:bodyPr/>
          <a:lstStyle/>
          <a:p>
            <a:fld id="{D16816DA-7B29-443D-B382-A276DEDDDF52}" type="slidenum">
              <a:rPr lang="ar-SA" smtClean="0"/>
              <a:pPr/>
              <a:t>24</a:t>
            </a:fld>
            <a:endParaRPr lang="en-US" smtClean="0"/>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smtClean="0"/>
              <a:t>© 2003 Herlihy and Shavit</a:t>
            </a:r>
          </a:p>
        </p:txBody>
      </p:sp>
      <p:sp>
        <p:nvSpPr>
          <p:cNvPr id="194563" name="Rectangle 7"/>
          <p:cNvSpPr>
            <a:spLocks noGrp="1" noChangeArrowheads="1"/>
          </p:cNvSpPr>
          <p:nvPr>
            <p:ph type="sldNum" sz="quarter" idx="5"/>
          </p:nvPr>
        </p:nvSpPr>
        <p:spPr>
          <a:noFill/>
        </p:spPr>
        <p:txBody>
          <a:bodyPr/>
          <a:lstStyle/>
          <a:p>
            <a:fld id="{2318B27F-081A-4433-85D2-14170ABC41F4}" type="slidenum">
              <a:rPr lang="ar-SA" smtClean="0"/>
              <a:pPr/>
              <a:t>25</a:t>
            </a:fld>
            <a:endParaRPr lang="en-US" smtClean="0"/>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xfrm>
            <a:off x="946150" y="4862513"/>
            <a:ext cx="5207000" cy="4603750"/>
          </a:xfrm>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smtClean="0"/>
              <a:t>© 2003 Herlihy and Shavit</a:t>
            </a:r>
          </a:p>
        </p:txBody>
      </p:sp>
      <p:sp>
        <p:nvSpPr>
          <p:cNvPr id="195587" name="Rectangle 7"/>
          <p:cNvSpPr>
            <a:spLocks noGrp="1" noChangeArrowheads="1"/>
          </p:cNvSpPr>
          <p:nvPr>
            <p:ph type="sldNum" sz="quarter" idx="5"/>
          </p:nvPr>
        </p:nvSpPr>
        <p:spPr>
          <a:noFill/>
        </p:spPr>
        <p:txBody>
          <a:bodyPr/>
          <a:lstStyle/>
          <a:p>
            <a:fld id="{D9847839-83DE-4B7C-B9EA-11860B597447}" type="slidenum">
              <a:rPr lang="ar-SA" smtClean="0"/>
              <a:pPr/>
              <a:t>26</a:t>
            </a:fld>
            <a:endParaRPr lang="en-US" smtClean="0"/>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r>
              <a:rPr lang="en-US" smtClean="0"/>
              <a:t>This is the formal definition of a mutual exclusion lock object in java.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smtClean="0"/>
              <a:t>© 2003 Herlihy and Shavit</a:t>
            </a:r>
          </a:p>
        </p:txBody>
      </p:sp>
      <p:sp>
        <p:nvSpPr>
          <p:cNvPr id="196611" name="Rectangle 7"/>
          <p:cNvSpPr>
            <a:spLocks noGrp="1" noChangeArrowheads="1"/>
          </p:cNvSpPr>
          <p:nvPr>
            <p:ph type="sldNum" sz="quarter" idx="5"/>
          </p:nvPr>
        </p:nvSpPr>
        <p:spPr>
          <a:noFill/>
        </p:spPr>
        <p:txBody>
          <a:bodyPr/>
          <a:lstStyle/>
          <a:p>
            <a:fld id="{7AC1904A-6C21-4709-BD19-59D52AE6DA74}" type="slidenum">
              <a:rPr lang="ar-SA" smtClean="0"/>
              <a:pPr/>
              <a:t>27</a:t>
            </a:fld>
            <a:endParaRPr lang="en-US" smtClean="0"/>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smtClean="0"/>
              <a:t>© 2003 Herlihy and Shavit</a:t>
            </a:r>
          </a:p>
        </p:txBody>
      </p:sp>
      <p:sp>
        <p:nvSpPr>
          <p:cNvPr id="197635" name="Rectangle 7"/>
          <p:cNvSpPr>
            <a:spLocks noGrp="1" noChangeArrowheads="1"/>
          </p:cNvSpPr>
          <p:nvPr>
            <p:ph type="sldNum" sz="quarter" idx="5"/>
          </p:nvPr>
        </p:nvSpPr>
        <p:spPr>
          <a:noFill/>
        </p:spPr>
        <p:txBody>
          <a:bodyPr/>
          <a:lstStyle/>
          <a:p>
            <a:fld id="{53311B0C-BFCC-4202-AFE0-5ED358EA6DCB}" type="slidenum">
              <a:rPr lang="ar-SA" smtClean="0"/>
              <a:pPr/>
              <a:t>28</a:t>
            </a:fld>
            <a:endParaRPr lang="en-US" smtClean="0"/>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p:spPr>
        <p:txBody>
          <a:bodyPr/>
          <a:lstStyle/>
          <a:p>
            <a:r>
              <a:rPr lang="en-US" smtClean="0"/>
              <a:t>Threads using the Lock() and Unlock() methods must follow a specific format, first Lock() then Unlock().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smtClean="0"/>
              <a:t>© 2003 Herlihy and Shavit</a:t>
            </a:r>
          </a:p>
        </p:txBody>
      </p:sp>
      <p:sp>
        <p:nvSpPr>
          <p:cNvPr id="198659" name="Rectangle 7"/>
          <p:cNvSpPr>
            <a:spLocks noGrp="1" noChangeArrowheads="1"/>
          </p:cNvSpPr>
          <p:nvPr>
            <p:ph type="sldNum" sz="quarter" idx="5"/>
          </p:nvPr>
        </p:nvSpPr>
        <p:spPr>
          <a:noFill/>
        </p:spPr>
        <p:txBody>
          <a:bodyPr/>
          <a:lstStyle/>
          <a:p>
            <a:fld id="{7ABFFBE4-A481-47DA-A118-FC3D99024804}" type="slidenum">
              <a:rPr lang="ar-SA" smtClean="0"/>
              <a:pPr/>
              <a:t>29</a:t>
            </a:fld>
            <a:endParaRPr lang="en-US" smtClean="0"/>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noFill/>
          <a:ln/>
        </p:spPr>
        <p:txBody>
          <a:bodyPr/>
          <a:lstStyle/>
          <a:p>
            <a:r>
              <a:rPr lang="en-US" smtClean="0"/>
              <a:t>In Java, these methods should be used in the following structured way.</a:t>
            </a:r>
          </a:p>
          <a:p>
            <a:r>
              <a:rPr lang="en-US" smtClean="0"/>
              <a:t>mutex.lock();</a:t>
            </a:r>
          </a:p>
          <a:p>
            <a:r>
              <a:rPr lang="en-US" smtClean="0"/>
              <a:t>try {</a:t>
            </a:r>
          </a:p>
          <a:p>
            <a:r>
              <a:rPr lang="en-US" smtClean="0"/>
              <a:t>  ...            // body</a:t>
            </a:r>
          </a:p>
          <a:p>
            <a:r>
              <a:rPr lang="en-US" smtClean="0"/>
              <a:t>  } finally {</a:t>
            </a:r>
          </a:p>
          <a:p>
            <a:r>
              <a:rPr lang="en-US" smtClean="0"/>
              <a:t>     mutex.unlock();</a:t>
            </a:r>
          </a:p>
          <a:p>
            <a:r>
              <a:rPr lang="en-US"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smtClean="0"/>
              <a:t>© 2003 Herlihy and Shavit</a:t>
            </a:r>
          </a:p>
        </p:txBody>
      </p:sp>
      <p:sp>
        <p:nvSpPr>
          <p:cNvPr id="172035" name="Rectangle 7"/>
          <p:cNvSpPr>
            <a:spLocks noGrp="1" noChangeArrowheads="1"/>
          </p:cNvSpPr>
          <p:nvPr>
            <p:ph type="sldNum" sz="quarter" idx="5"/>
          </p:nvPr>
        </p:nvSpPr>
        <p:spPr>
          <a:noFill/>
        </p:spPr>
        <p:txBody>
          <a:bodyPr/>
          <a:lstStyle/>
          <a:p>
            <a:fld id="{63169A75-A820-4352-AF2B-00D8B3E897F0}" type="slidenum">
              <a:rPr lang="ar-SA" smtClean="0"/>
              <a:pPr/>
              <a:t>3</a:t>
            </a:fld>
            <a:endParaRPr lang="en-US" smtClean="0"/>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p:spPr>
        <p:txBody>
          <a:bodyPr/>
          <a:lstStyle/>
          <a:p>
            <a:r>
              <a:rPr lang="en-US" smtClean="0"/>
              <a:t>This lecture covers a number of classical mutual exclusion algorithms that</a:t>
            </a:r>
          </a:p>
          <a:p>
            <a:r>
              <a:rPr lang="en-US" smtClean="0"/>
              <a:t>work by reading and writing shared memory. Although these algorithms are</a:t>
            </a:r>
          </a:p>
          <a:p>
            <a:r>
              <a:rPr lang="en-US" smtClean="0"/>
              <a:t>not used in practice, we study them because they provide an ideal introduction</a:t>
            </a:r>
          </a:p>
          <a:p>
            <a:r>
              <a:rPr lang="en-US" smtClean="0"/>
              <a:t>to the kinds of correctness issues that arise in every area of synchronization.</a:t>
            </a:r>
          </a:p>
          <a:p>
            <a:r>
              <a:rPr lang="en-US" smtClean="0"/>
              <a:t>These algorithms, simple as they are, display subtle properties that</a:t>
            </a:r>
          </a:p>
          <a:p>
            <a:r>
              <a:rPr lang="en-US" smtClean="0"/>
              <a:t>Students should understand before they are ready to approach the design of truly</a:t>
            </a:r>
          </a:p>
          <a:p>
            <a:r>
              <a:rPr lang="en-US" smtClean="0"/>
              <a:t>practical techniques.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smtClean="0"/>
              <a:t>© 2003 Herlihy and Shavit</a:t>
            </a:r>
          </a:p>
        </p:txBody>
      </p:sp>
      <p:sp>
        <p:nvSpPr>
          <p:cNvPr id="199683" name="Rectangle 7"/>
          <p:cNvSpPr>
            <a:spLocks noGrp="1" noChangeArrowheads="1"/>
          </p:cNvSpPr>
          <p:nvPr>
            <p:ph type="sldNum" sz="quarter" idx="5"/>
          </p:nvPr>
        </p:nvSpPr>
        <p:spPr>
          <a:noFill/>
        </p:spPr>
        <p:txBody>
          <a:bodyPr/>
          <a:lstStyle/>
          <a:p>
            <a:fld id="{38A93D40-F1B7-463C-BAB4-45FD9010D52E}" type="slidenum">
              <a:rPr lang="ar-SA" smtClean="0"/>
              <a:pPr/>
              <a:t>30</a:t>
            </a:fld>
            <a:endParaRPr lang="en-US" smtClean="0"/>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p:spPr>
        <p:txBody>
          <a:bodyPr/>
          <a:lstStyle/>
          <a:p>
            <a:r>
              <a:rPr lang="en-US" smtClean="0"/>
              <a:t>© 2003 Herlihy and Shavit</a:t>
            </a:r>
          </a:p>
        </p:txBody>
      </p:sp>
      <p:sp>
        <p:nvSpPr>
          <p:cNvPr id="200707" name="Rectangle 7"/>
          <p:cNvSpPr>
            <a:spLocks noGrp="1" noChangeArrowheads="1"/>
          </p:cNvSpPr>
          <p:nvPr>
            <p:ph type="sldNum" sz="quarter" idx="5"/>
          </p:nvPr>
        </p:nvSpPr>
        <p:spPr>
          <a:noFill/>
        </p:spPr>
        <p:txBody>
          <a:bodyPr/>
          <a:lstStyle/>
          <a:p>
            <a:fld id="{9A12F796-BCCF-4D9C-A633-70878E45AC1A}" type="slidenum">
              <a:rPr lang="ar-SA" smtClean="0"/>
              <a:pPr/>
              <a:t>31</a:t>
            </a:fld>
            <a:endParaRPr lang="en-US" smtClean="0"/>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p:spPr>
        <p:txBody>
          <a:bodyPr/>
          <a:lstStyle/>
          <a:p>
            <a:r>
              <a:rPr lang="en-US" smtClean="0"/>
              <a:t>© 2003 Herlihy and Shavit</a:t>
            </a:r>
          </a:p>
        </p:txBody>
      </p:sp>
      <p:sp>
        <p:nvSpPr>
          <p:cNvPr id="201731" name="Rectangle 7"/>
          <p:cNvSpPr>
            <a:spLocks noGrp="1" noChangeArrowheads="1"/>
          </p:cNvSpPr>
          <p:nvPr>
            <p:ph type="sldNum" sz="quarter" idx="5"/>
          </p:nvPr>
        </p:nvSpPr>
        <p:spPr>
          <a:noFill/>
        </p:spPr>
        <p:txBody>
          <a:bodyPr/>
          <a:lstStyle/>
          <a:p>
            <a:fld id="{DE7EFB15-65A1-4113-9F3B-4CF4D3EBF207}" type="slidenum">
              <a:rPr lang="ar-SA" smtClean="0"/>
              <a:pPr/>
              <a:t>32</a:t>
            </a:fld>
            <a:endParaRPr lang="en-US" smtClean="0"/>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p>
            <a:r>
              <a:rPr lang="en-US" smtClean="0"/>
              <a:t>© 2003 Herlihy and Shavit</a:t>
            </a:r>
          </a:p>
        </p:txBody>
      </p:sp>
      <p:sp>
        <p:nvSpPr>
          <p:cNvPr id="202755" name="Rectangle 7"/>
          <p:cNvSpPr>
            <a:spLocks noGrp="1" noChangeArrowheads="1"/>
          </p:cNvSpPr>
          <p:nvPr>
            <p:ph type="sldNum" sz="quarter" idx="5"/>
          </p:nvPr>
        </p:nvSpPr>
        <p:spPr>
          <a:noFill/>
        </p:spPr>
        <p:txBody>
          <a:bodyPr/>
          <a:lstStyle/>
          <a:p>
            <a:fld id="{BFC81088-C8C4-432C-A372-0F05F02DAB54}" type="slidenum">
              <a:rPr lang="ar-SA" smtClean="0"/>
              <a:pPr/>
              <a:t>33</a:t>
            </a:fld>
            <a:endParaRPr lang="en-US" smtClean="0"/>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noFill/>
          <a:ln/>
        </p:spPr>
        <p:txBody>
          <a:bodyPr/>
          <a:lstStyle/>
          <a:p>
            <a:r>
              <a:rPr lang="en-US" smtClean="0"/>
              <a:t>The interval CS^k_i is denoted by the </a:t>
            </a:r>
            <a:r>
              <a:rPr lang="en-US" smtClean="0">
                <a:sym typeface="Wingdings" pitchFamily="2" charset="2"/>
              </a:rPr>
              <a:t>. </a:t>
            </a: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n-US" smtClean="0"/>
              <a:t>© 2003 Herlihy and Shavit</a:t>
            </a:r>
          </a:p>
        </p:txBody>
      </p:sp>
      <p:sp>
        <p:nvSpPr>
          <p:cNvPr id="203779" name="Rectangle 7"/>
          <p:cNvSpPr>
            <a:spLocks noGrp="1" noChangeArrowheads="1"/>
          </p:cNvSpPr>
          <p:nvPr>
            <p:ph type="sldNum" sz="quarter" idx="5"/>
          </p:nvPr>
        </p:nvSpPr>
        <p:spPr>
          <a:noFill/>
        </p:spPr>
        <p:txBody>
          <a:bodyPr/>
          <a:lstStyle/>
          <a:p>
            <a:fld id="{429E2EF1-D2B5-4160-96F8-D1E12F5F816A}" type="slidenum">
              <a:rPr lang="ar-SA" smtClean="0"/>
              <a:pPr/>
              <a:t>34</a:t>
            </a:fld>
            <a:endParaRPr lang="en-US" smtClean="0"/>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p>
            <a:r>
              <a:rPr lang="en-US" smtClean="0"/>
              <a:t>© 2003 Herlihy and Shavit</a:t>
            </a:r>
          </a:p>
        </p:txBody>
      </p:sp>
      <p:sp>
        <p:nvSpPr>
          <p:cNvPr id="204803" name="Rectangle 7"/>
          <p:cNvSpPr>
            <a:spLocks noGrp="1" noChangeArrowheads="1"/>
          </p:cNvSpPr>
          <p:nvPr>
            <p:ph type="sldNum" sz="quarter" idx="5"/>
          </p:nvPr>
        </p:nvSpPr>
        <p:spPr>
          <a:noFill/>
        </p:spPr>
        <p:txBody>
          <a:bodyPr/>
          <a:lstStyle/>
          <a:p>
            <a:fld id="{4A0763AC-DC2F-4294-B34A-F87BE224FF1F}" type="slidenum">
              <a:rPr lang="ar-SA" smtClean="0"/>
              <a:pPr/>
              <a:t>35</a:t>
            </a:fld>
            <a:endParaRPr lang="en-US" smtClean="0"/>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p>
            <a:r>
              <a:rPr lang="en-US" smtClean="0"/>
              <a:t>© 2003 Herlihy and Shavit</a:t>
            </a:r>
          </a:p>
        </p:txBody>
      </p:sp>
      <p:sp>
        <p:nvSpPr>
          <p:cNvPr id="205827" name="Rectangle 7"/>
          <p:cNvSpPr>
            <a:spLocks noGrp="1" noChangeArrowheads="1"/>
          </p:cNvSpPr>
          <p:nvPr>
            <p:ph type="sldNum" sz="quarter" idx="5"/>
          </p:nvPr>
        </p:nvSpPr>
        <p:spPr>
          <a:noFill/>
        </p:spPr>
        <p:txBody>
          <a:bodyPr/>
          <a:lstStyle/>
          <a:p>
            <a:fld id="{631C635E-DF9B-4B44-A3B8-9132CC6B7BF3}" type="slidenum">
              <a:rPr lang="ar-SA" smtClean="0"/>
              <a:pPr/>
              <a:t>36</a:t>
            </a:fld>
            <a:endParaRPr lang="en-US" smtClean="0"/>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p:spPr>
        <p:txBody>
          <a:bodyPr/>
          <a:lstStyle/>
          <a:p>
            <a:r>
              <a:rPr lang="en-US" smtClean="0"/>
              <a:t>© 2003 Herlihy and Shavit</a:t>
            </a:r>
          </a:p>
        </p:txBody>
      </p:sp>
      <p:sp>
        <p:nvSpPr>
          <p:cNvPr id="206851" name="Rectangle 7"/>
          <p:cNvSpPr>
            <a:spLocks noGrp="1" noChangeArrowheads="1"/>
          </p:cNvSpPr>
          <p:nvPr>
            <p:ph type="sldNum" sz="quarter" idx="5"/>
          </p:nvPr>
        </p:nvSpPr>
        <p:spPr>
          <a:noFill/>
        </p:spPr>
        <p:txBody>
          <a:bodyPr/>
          <a:lstStyle/>
          <a:p>
            <a:fld id="{BF469A03-5F99-42FC-8AE1-E4F0795C855A}" type="slidenum">
              <a:rPr lang="ar-SA" smtClean="0"/>
              <a:pPr/>
              <a:t>37</a:t>
            </a:fld>
            <a:endParaRPr lang="en-US" smtClean="0"/>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p:spPr>
        <p:txBody>
          <a:bodyPr/>
          <a:lstStyle/>
          <a:p>
            <a:r>
              <a:rPr lang="en-US" smtClean="0"/>
              <a:t>© 2003 Herlihy and Shavit</a:t>
            </a:r>
          </a:p>
        </p:txBody>
      </p:sp>
      <p:sp>
        <p:nvSpPr>
          <p:cNvPr id="207875" name="Rectangle 7"/>
          <p:cNvSpPr>
            <a:spLocks noGrp="1" noChangeArrowheads="1"/>
          </p:cNvSpPr>
          <p:nvPr>
            <p:ph type="sldNum" sz="quarter" idx="5"/>
          </p:nvPr>
        </p:nvSpPr>
        <p:spPr>
          <a:noFill/>
        </p:spPr>
        <p:txBody>
          <a:bodyPr/>
          <a:lstStyle/>
          <a:p>
            <a:fld id="{450B8A46-E9C2-4B0D-BF2D-2142B7AB2CD0}" type="slidenum">
              <a:rPr lang="ar-SA" smtClean="0"/>
              <a:pPr/>
              <a:t>38</a:t>
            </a:fld>
            <a:endParaRPr lang="en-US" smtClean="0"/>
          </a:p>
        </p:txBody>
      </p:sp>
      <p:sp>
        <p:nvSpPr>
          <p:cNvPr id="207876" name="Rectangle 2"/>
          <p:cNvSpPr>
            <a:spLocks noGrp="1" noRot="1" noChangeAspect="1" noChangeArrowheads="1" noTextEdit="1"/>
          </p:cNvSpPr>
          <p:nvPr>
            <p:ph type="sldImg"/>
          </p:nvPr>
        </p:nvSpPr>
        <p:spPr>
          <a:xfrm>
            <a:off x="990600" y="768350"/>
            <a:ext cx="5119688" cy="3840163"/>
          </a:xfrm>
          <a:ln/>
        </p:spPr>
      </p:sp>
      <p:sp>
        <p:nvSpPr>
          <p:cNvPr id="207877"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At least one other thread is completing infinitely often, since there are only a finite number of threads. This is a “Stalinistic” approach. </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p:spPr>
        <p:txBody>
          <a:bodyPr/>
          <a:lstStyle/>
          <a:p>
            <a:r>
              <a:rPr lang="en-US" smtClean="0"/>
              <a:t>© 2003 Herlihy and Shavit</a:t>
            </a:r>
          </a:p>
        </p:txBody>
      </p:sp>
      <p:sp>
        <p:nvSpPr>
          <p:cNvPr id="208899" name="Rectangle 7"/>
          <p:cNvSpPr>
            <a:spLocks noGrp="1" noChangeArrowheads="1"/>
          </p:cNvSpPr>
          <p:nvPr>
            <p:ph type="sldNum" sz="quarter" idx="5"/>
          </p:nvPr>
        </p:nvSpPr>
        <p:spPr>
          <a:noFill/>
        </p:spPr>
        <p:txBody>
          <a:bodyPr/>
          <a:lstStyle/>
          <a:p>
            <a:fld id="{3B80BAF9-AFF5-4624-BF7F-1A8AF616BC87}" type="slidenum">
              <a:rPr lang="ar-SA" smtClean="0"/>
              <a:pPr/>
              <a:t>39</a:t>
            </a:fld>
            <a:endParaRPr lang="en-US" smtClean="0"/>
          </a:p>
        </p:txBody>
      </p:sp>
      <p:sp>
        <p:nvSpPr>
          <p:cNvPr id="208900" name="Rectangle 2"/>
          <p:cNvSpPr>
            <a:spLocks noGrp="1" noRot="1" noChangeAspect="1" noChangeArrowheads="1" noTextEdit="1"/>
          </p:cNvSpPr>
          <p:nvPr>
            <p:ph type="sldImg"/>
          </p:nvPr>
        </p:nvSpPr>
        <p:spPr>
          <a:xfrm>
            <a:off x="990600" y="768350"/>
            <a:ext cx="5119688" cy="3840163"/>
          </a:xfrm>
          <a:ln/>
        </p:spPr>
      </p:sp>
      <p:sp>
        <p:nvSpPr>
          <p:cNvPr id="208901"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This is a more democratic approach, we want every individual to be happy, not just the system as a whole. One can make a note that we must assume that no thread is in the critical section forever. </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p:spPr>
        <p:txBody>
          <a:bodyPr/>
          <a:lstStyle/>
          <a:p>
            <a:r>
              <a:rPr lang="en-US" smtClean="0"/>
              <a:t>© 2003 Herlihy and Shavit</a:t>
            </a:r>
          </a:p>
        </p:txBody>
      </p:sp>
      <p:sp>
        <p:nvSpPr>
          <p:cNvPr id="173059" name="Rectangle 7"/>
          <p:cNvSpPr>
            <a:spLocks noGrp="1" noChangeArrowheads="1"/>
          </p:cNvSpPr>
          <p:nvPr>
            <p:ph type="sldNum" sz="quarter" idx="5"/>
          </p:nvPr>
        </p:nvSpPr>
        <p:spPr>
          <a:noFill/>
        </p:spPr>
        <p:txBody>
          <a:bodyPr/>
          <a:lstStyle/>
          <a:p>
            <a:fld id="{0E7F4E38-AAF9-4DBF-A9FA-8C450CD0BE8F}" type="slidenum">
              <a:rPr lang="ar-SA" smtClean="0"/>
              <a:pPr/>
              <a:t>4</a:t>
            </a:fld>
            <a:endParaRPr lang="en-US" smtClean="0"/>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en-US" smtClean="0"/>
              <a:t>© 2003 Herlihy and Shavit</a:t>
            </a:r>
          </a:p>
        </p:txBody>
      </p:sp>
      <p:sp>
        <p:nvSpPr>
          <p:cNvPr id="209923" name="Rectangle 7"/>
          <p:cNvSpPr>
            <a:spLocks noGrp="1" noChangeArrowheads="1"/>
          </p:cNvSpPr>
          <p:nvPr>
            <p:ph type="sldNum" sz="quarter" idx="5"/>
          </p:nvPr>
        </p:nvSpPr>
        <p:spPr>
          <a:noFill/>
        </p:spPr>
        <p:txBody>
          <a:bodyPr/>
          <a:lstStyle/>
          <a:p>
            <a:fld id="{FF996CBC-60E7-4DFC-97C0-13A559028F41}" type="slidenum">
              <a:rPr lang="ar-SA" smtClean="0"/>
              <a:pPr/>
              <a:t>40</a:t>
            </a:fld>
            <a:endParaRPr lang="en-US" smtClean="0"/>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p>
            <a:r>
              <a:rPr lang="en-US" smtClean="0"/>
              <a:t>© 2003 Herlihy and Shavit</a:t>
            </a:r>
          </a:p>
        </p:txBody>
      </p:sp>
      <p:sp>
        <p:nvSpPr>
          <p:cNvPr id="210947" name="Rectangle 7"/>
          <p:cNvSpPr>
            <a:spLocks noGrp="1" noChangeArrowheads="1"/>
          </p:cNvSpPr>
          <p:nvPr>
            <p:ph type="sldNum" sz="quarter" idx="5"/>
          </p:nvPr>
        </p:nvSpPr>
        <p:spPr>
          <a:noFill/>
        </p:spPr>
        <p:txBody>
          <a:bodyPr/>
          <a:lstStyle/>
          <a:p>
            <a:fld id="{4C92B10F-BF0C-4495-B502-F1A19470DA77}" type="slidenum">
              <a:rPr lang="ar-SA" smtClean="0"/>
              <a:pPr/>
              <a:t>41</a:t>
            </a:fld>
            <a:endParaRPr lang="en-US" smtClean="0"/>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r>
              <a:rPr lang="en-US" smtClean="0"/>
              <a:t>… will be the lock method we use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smtClean="0"/>
              <a:t>© 2003 Herlihy and Shavit</a:t>
            </a:r>
          </a:p>
        </p:txBody>
      </p:sp>
      <p:sp>
        <p:nvSpPr>
          <p:cNvPr id="211971" name="Rectangle 7"/>
          <p:cNvSpPr>
            <a:spLocks noGrp="1" noChangeArrowheads="1"/>
          </p:cNvSpPr>
          <p:nvPr>
            <p:ph type="sldNum" sz="quarter" idx="5"/>
          </p:nvPr>
        </p:nvSpPr>
        <p:spPr>
          <a:noFill/>
        </p:spPr>
        <p:txBody>
          <a:bodyPr/>
          <a:lstStyle/>
          <a:p>
            <a:fld id="{EF227CC3-AFDC-45C6-80A9-D8737F202CB4}" type="slidenum">
              <a:rPr lang="ar-SA" smtClean="0"/>
              <a:pPr/>
              <a:t>42</a:t>
            </a:fld>
            <a:endParaRPr lang="en-US" smtClean="0"/>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noFill/>
          <a:ln/>
        </p:spPr>
        <p:txBody>
          <a:bodyPr/>
          <a:lstStyle/>
          <a:p>
            <a:r>
              <a:rPr lang="en-US" smtClean="0"/>
              <a:t>LockX will be the lock method we use. We will not mention I and j defs again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p>
            <a:r>
              <a:rPr lang="en-US" smtClean="0"/>
              <a:t>© 2003 Herlihy and Shavit</a:t>
            </a:r>
          </a:p>
        </p:txBody>
      </p:sp>
      <p:sp>
        <p:nvSpPr>
          <p:cNvPr id="217091" name="Rectangle 7"/>
          <p:cNvSpPr>
            <a:spLocks noGrp="1" noChangeArrowheads="1"/>
          </p:cNvSpPr>
          <p:nvPr>
            <p:ph type="sldNum" sz="quarter" idx="5"/>
          </p:nvPr>
        </p:nvSpPr>
        <p:spPr>
          <a:noFill/>
        </p:spPr>
        <p:txBody>
          <a:bodyPr/>
          <a:lstStyle/>
          <a:p>
            <a:fld id="{54B42712-02FF-4D0D-B78E-B7FA93BABBC9}" type="slidenum">
              <a:rPr lang="ar-SA" smtClean="0"/>
              <a:pPr/>
              <a:t>47</a:t>
            </a:fld>
            <a:endParaRPr lang="en-US" smtClean="0"/>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r>
              <a:rPr lang="en-US" smtClean="0"/>
              <a:t>By way of contradiction we make an assumption: both are in the critical sections in overlapping intervals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smtClean="0"/>
              <a:t>© 2003 Herlihy and Shavit</a:t>
            </a:r>
          </a:p>
        </p:txBody>
      </p:sp>
      <p:sp>
        <p:nvSpPr>
          <p:cNvPr id="218115" name="Rectangle 7"/>
          <p:cNvSpPr>
            <a:spLocks noGrp="1" noChangeArrowheads="1"/>
          </p:cNvSpPr>
          <p:nvPr>
            <p:ph type="sldNum" sz="quarter" idx="5"/>
          </p:nvPr>
        </p:nvSpPr>
        <p:spPr>
          <a:noFill/>
        </p:spPr>
        <p:txBody>
          <a:bodyPr/>
          <a:lstStyle/>
          <a:p>
            <a:fld id="{FE4EC828-511F-41A3-8FDA-C30FBDCB24F4}" type="slidenum">
              <a:rPr lang="ar-SA" smtClean="0"/>
              <a:pPr/>
              <a:t>48</a:t>
            </a:fld>
            <a:endParaRPr lang="en-US" smtClean="0"/>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en-US" smtClean="0"/>
              <a:t>© 2003 Herlihy and Shavit</a:t>
            </a:r>
          </a:p>
        </p:txBody>
      </p:sp>
      <p:sp>
        <p:nvSpPr>
          <p:cNvPr id="219139" name="Rectangle 7"/>
          <p:cNvSpPr>
            <a:spLocks noGrp="1" noChangeArrowheads="1"/>
          </p:cNvSpPr>
          <p:nvPr>
            <p:ph type="sldNum" sz="quarter" idx="5"/>
          </p:nvPr>
        </p:nvSpPr>
        <p:spPr>
          <a:noFill/>
        </p:spPr>
        <p:txBody>
          <a:bodyPr/>
          <a:lstStyle/>
          <a:p>
            <a:fld id="{A5CA7043-5987-40E6-814D-178D9A1EB168}" type="slidenum">
              <a:rPr lang="ar-SA" smtClean="0"/>
              <a:pPr/>
              <a:t>49</a:t>
            </a:fld>
            <a:endParaRPr lang="en-US" smtClean="0"/>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p:spPr>
        <p:txBody>
          <a:bodyPr/>
          <a:lstStyle/>
          <a:p>
            <a:r>
              <a:rPr lang="en-US" smtClean="0"/>
              <a:t>Since A is in the CS it did not see B’s flag and vice versa.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smtClean="0"/>
              <a:t>© 2003 Herlihy and Shavit</a:t>
            </a:r>
          </a:p>
        </p:txBody>
      </p:sp>
      <p:sp>
        <p:nvSpPr>
          <p:cNvPr id="174083" name="Rectangle 7"/>
          <p:cNvSpPr>
            <a:spLocks noGrp="1" noChangeArrowheads="1"/>
          </p:cNvSpPr>
          <p:nvPr>
            <p:ph type="sldNum" sz="quarter" idx="5"/>
          </p:nvPr>
        </p:nvSpPr>
        <p:spPr>
          <a:noFill/>
        </p:spPr>
        <p:txBody>
          <a:bodyPr/>
          <a:lstStyle/>
          <a:p>
            <a:fld id="{B7182073-D7DF-40DD-816D-FBCCC4E42FB2}" type="slidenum">
              <a:rPr lang="ar-SA" smtClean="0"/>
              <a:pPr/>
              <a:t>5</a:t>
            </a:fld>
            <a:endParaRPr lang="en-US" smtClean="0"/>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smtClean="0"/>
              <a:t>© 2003 Herlihy and Shavit</a:t>
            </a:r>
          </a:p>
        </p:txBody>
      </p:sp>
      <p:sp>
        <p:nvSpPr>
          <p:cNvPr id="220163" name="Rectangle 7"/>
          <p:cNvSpPr>
            <a:spLocks noGrp="1" noChangeArrowheads="1"/>
          </p:cNvSpPr>
          <p:nvPr>
            <p:ph type="sldNum" sz="quarter" idx="5"/>
          </p:nvPr>
        </p:nvSpPr>
        <p:spPr>
          <a:noFill/>
        </p:spPr>
        <p:txBody>
          <a:bodyPr/>
          <a:lstStyle/>
          <a:p>
            <a:fld id="{0581FE45-ACEA-4C0B-88B6-1A6EFFF3E4E3}" type="slidenum">
              <a:rPr lang="ar-SA" smtClean="0"/>
              <a:pPr/>
              <a:t>50</a:t>
            </a:fld>
            <a:endParaRPr lang="en-US" smtClean="0"/>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p:spPr>
        <p:txBody>
          <a:bodyPr/>
          <a:lstStyle/>
          <a:p>
            <a:r>
              <a:rPr lang="en-US" smtClean="0"/>
              <a:t>© 2003 Herlihy and Shavit</a:t>
            </a:r>
          </a:p>
        </p:txBody>
      </p:sp>
      <p:sp>
        <p:nvSpPr>
          <p:cNvPr id="221187" name="Rectangle 7"/>
          <p:cNvSpPr>
            <a:spLocks noGrp="1" noChangeArrowheads="1"/>
          </p:cNvSpPr>
          <p:nvPr>
            <p:ph type="sldNum" sz="quarter" idx="5"/>
          </p:nvPr>
        </p:nvSpPr>
        <p:spPr>
          <a:noFill/>
        </p:spPr>
        <p:txBody>
          <a:bodyPr/>
          <a:lstStyle/>
          <a:p>
            <a:fld id="{8CBDD057-F86B-4391-9743-F90FD3EEADCD}" type="slidenum">
              <a:rPr lang="ar-SA" smtClean="0"/>
              <a:pPr/>
              <a:t>51</a:t>
            </a:fld>
            <a:endParaRPr lang="en-US" smtClean="0"/>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p:spPr>
        <p:txBody>
          <a:bodyPr/>
          <a:lstStyle/>
          <a:p>
            <a:r>
              <a:rPr lang="en-US" smtClean="0"/>
              <a:t>© 2003 Herlihy and Shavit</a:t>
            </a:r>
          </a:p>
        </p:txBody>
      </p:sp>
      <p:sp>
        <p:nvSpPr>
          <p:cNvPr id="222211" name="Rectangle 7"/>
          <p:cNvSpPr>
            <a:spLocks noGrp="1" noChangeArrowheads="1"/>
          </p:cNvSpPr>
          <p:nvPr>
            <p:ph type="sldNum" sz="quarter" idx="5"/>
          </p:nvPr>
        </p:nvSpPr>
        <p:spPr>
          <a:noFill/>
        </p:spPr>
        <p:txBody>
          <a:bodyPr/>
          <a:lstStyle/>
          <a:p>
            <a:fld id="{54602990-C811-4186-BC00-16ECE36BCFFB}" type="slidenum">
              <a:rPr lang="ar-SA" smtClean="0"/>
              <a:pPr/>
              <a:t>52</a:t>
            </a:fld>
            <a:endParaRPr lang="en-US" smtClean="0"/>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smtClean="0"/>
              <a:t>© 2003 Herlihy and Shavit</a:t>
            </a:r>
          </a:p>
        </p:txBody>
      </p:sp>
      <p:sp>
        <p:nvSpPr>
          <p:cNvPr id="223235" name="Rectangle 7"/>
          <p:cNvSpPr>
            <a:spLocks noGrp="1" noChangeArrowheads="1"/>
          </p:cNvSpPr>
          <p:nvPr>
            <p:ph type="sldNum" sz="quarter" idx="5"/>
          </p:nvPr>
        </p:nvSpPr>
        <p:spPr>
          <a:noFill/>
        </p:spPr>
        <p:txBody>
          <a:bodyPr/>
          <a:lstStyle/>
          <a:p>
            <a:fld id="{FD3A6DB4-0FE9-4A39-BC2A-5AACD077C169}" type="slidenum">
              <a:rPr lang="ar-SA" smtClean="0"/>
              <a:pPr/>
              <a:t>53</a:t>
            </a:fld>
            <a:endParaRPr lang="en-US" smtClean="0"/>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p:spPr>
        <p:txBody>
          <a:bodyPr/>
          <a:lstStyle/>
          <a:p>
            <a:r>
              <a:rPr lang="en-US" smtClean="0"/>
              <a:t>© 2003 Herlihy and Shavit</a:t>
            </a:r>
          </a:p>
        </p:txBody>
      </p:sp>
      <p:sp>
        <p:nvSpPr>
          <p:cNvPr id="224259" name="Rectangle 7"/>
          <p:cNvSpPr>
            <a:spLocks noGrp="1" noChangeArrowheads="1"/>
          </p:cNvSpPr>
          <p:nvPr>
            <p:ph type="sldNum" sz="quarter" idx="5"/>
          </p:nvPr>
        </p:nvSpPr>
        <p:spPr>
          <a:noFill/>
        </p:spPr>
        <p:txBody>
          <a:bodyPr/>
          <a:lstStyle/>
          <a:p>
            <a:fld id="{785F3F1B-1988-4574-94C5-872C7554D5CF}" type="slidenum">
              <a:rPr lang="ar-SA" smtClean="0"/>
              <a:pPr/>
              <a:t>54</a:t>
            </a:fld>
            <a:endParaRPr lang="en-US" smtClean="0"/>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p:spPr>
        <p:txBody>
          <a:bodyPr/>
          <a:lstStyle/>
          <a:p>
            <a:r>
              <a:rPr lang="en-US" smtClean="0"/>
              <a:t>© 2003 Herlihy and Shavit</a:t>
            </a:r>
          </a:p>
        </p:txBody>
      </p:sp>
      <p:sp>
        <p:nvSpPr>
          <p:cNvPr id="225283" name="Rectangle 7"/>
          <p:cNvSpPr>
            <a:spLocks noGrp="1" noChangeArrowheads="1"/>
          </p:cNvSpPr>
          <p:nvPr>
            <p:ph type="sldNum" sz="quarter" idx="5"/>
          </p:nvPr>
        </p:nvSpPr>
        <p:spPr>
          <a:noFill/>
        </p:spPr>
        <p:txBody>
          <a:bodyPr/>
          <a:lstStyle/>
          <a:p>
            <a:fld id="{DF79206F-7558-45A0-9874-0B54BA4CA7D6}" type="slidenum">
              <a:rPr lang="ar-SA" smtClean="0"/>
              <a:pPr/>
              <a:t>55</a:t>
            </a:fld>
            <a:endParaRPr lang="en-US" smtClean="0"/>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p:spPr>
        <p:txBody>
          <a:bodyPr/>
          <a:lstStyle/>
          <a:p>
            <a:r>
              <a:rPr lang="en-US" smtClean="0"/>
              <a:t>© 2003 Herlihy and Shavit</a:t>
            </a:r>
          </a:p>
        </p:txBody>
      </p:sp>
      <p:sp>
        <p:nvSpPr>
          <p:cNvPr id="226307" name="Rectangle 7"/>
          <p:cNvSpPr>
            <a:spLocks noGrp="1" noChangeArrowheads="1"/>
          </p:cNvSpPr>
          <p:nvPr>
            <p:ph type="sldNum" sz="quarter" idx="5"/>
          </p:nvPr>
        </p:nvSpPr>
        <p:spPr>
          <a:noFill/>
        </p:spPr>
        <p:txBody>
          <a:bodyPr/>
          <a:lstStyle/>
          <a:p>
            <a:fld id="{05FD98DB-5D47-42B8-9F7F-28E21DE73378}" type="slidenum">
              <a:rPr lang="ar-SA" smtClean="0"/>
              <a:pPr/>
              <a:t>56</a:t>
            </a:fld>
            <a:endParaRPr lang="en-US" smtClean="0"/>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noFill/>
          <a:ln/>
        </p:spPr>
        <p:txBody>
          <a:bodyPr/>
          <a:lstStyle/>
          <a:p>
            <a:r>
              <a:rPr lang="en-US" smtClean="0"/>
              <a:t>This is the same proof we did for Alice and Bob in the earlier lecture, but this time done formally…notice that we derice the contradiction from the cycle here, slightly different from the way this is done in the book.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p:spPr>
        <p:txBody>
          <a:bodyPr/>
          <a:lstStyle/>
          <a:p>
            <a:r>
              <a:rPr lang="en-US" smtClean="0"/>
              <a:t>© 2003 Herlihy and Shavit</a:t>
            </a:r>
          </a:p>
        </p:txBody>
      </p:sp>
      <p:sp>
        <p:nvSpPr>
          <p:cNvPr id="227331" name="Rectangle 7"/>
          <p:cNvSpPr>
            <a:spLocks noGrp="1" noChangeArrowheads="1"/>
          </p:cNvSpPr>
          <p:nvPr>
            <p:ph type="sldNum" sz="quarter" idx="5"/>
          </p:nvPr>
        </p:nvSpPr>
        <p:spPr>
          <a:noFill/>
        </p:spPr>
        <p:txBody>
          <a:bodyPr/>
          <a:lstStyle/>
          <a:p>
            <a:fld id="{F90E24DC-C5F3-4C4B-9F95-8698BF94B0BE}" type="slidenum">
              <a:rPr lang="ar-SA" smtClean="0"/>
              <a:pPr/>
              <a:t>57</a:t>
            </a:fld>
            <a:endParaRPr lang="en-US" smtClean="0"/>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noFill/>
          <a:ln/>
        </p:spPr>
        <p:txBody>
          <a:bodyPr/>
          <a:lstStyle/>
          <a:p>
            <a:r>
              <a:rPr lang="en-US" smtClean="0"/>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p:spPr>
        <p:txBody>
          <a:bodyPr/>
          <a:lstStyle/>
          <a:p>
            <a:r>
              <a:rPr lang="en-US" smtClean="0"/>
              <a:t>© 2003 Herlihy and Shavit</a:t>
            </a:r>
          </a:p>
        </p:txBody>
      </p:sp>
      <p:sp>
        <p:nvSpPr>
          <p:cNvPr id="228355" name="Rectangle 7"/>
          <p:cNvSpPr>
            <a:spLocks noGrp="1" noChangeArrowheads="1"/>
          </p:cNvSpPr>
          <p:nvPr>
            <p:ph type="sldNum" sz="quarter" idx="5"/>
          </p:nvPr>
        </p:nvSpPr>
        <p:spPr>
          <a:noFill/>
        </p:spPr>
        <p:txBody>
          <a:bodyPr/>
          <a:lstStyle/>
          <a:p>
            <a:fld id="{A45E6C0D-EA67-479D-B50C-D7976A1A972C}" type="slidenum">
              <a:rPr lang="ar-SA" smtClean="0"/>
              <a:pPr/>
              <a:t>58</a:t>
            </a:fld>
            <a:endParaRPr lang="en-US" smtClean="0"/>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smtClean="0"/>
              <a:t>© 2003 Herlihy and Shavit</a:t>
            </a:r>
          </a:p>
        </p:txBody>
      </p:sp>
      <p:sp>
        <p:nvSpPr>
          <p:cNvPr id="229379" name="Rectangle 7"/>
          <p:cNvSpPr>
            <a:spLocks noGrp="1" noChangeArrowheads="1"/>
          </p:cNvSpPr>
          <p:nvPr>
            <p:ph type="sldNum" sz="quarter" idx="5"/>
          </p:nvPr>
        </p:nvSpPr>
        <p:spPr>
          <a:noFill/>
        </p:spPr>
        <p:txBody>
          <a:bodyPr/>
          <a:lstStyle/>
          <a:p>
            <a:fld id="{C83EA876-D957-4107-9530-2EB369452CDC}" type="slidenum">
              <a:rPr lang="ar-SA" smtClean="0"/>
              <a:pPr/>
              <a:t>59</a:t>
            </a:fld>
            <a:endParaRPr lang="en-US" smtClean="0"/>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smtClean="0"/>
              <a:t>© 2003 Herlihy and Shavit</a:t>
            </a:r>
          </a:p>
        </p:txBody>
      </p:sp>
      <p:sp>
        <p:nvSpPr>
          <p:cNvPr id="175107" name="Rectangle 7"/>
          <p:cNvSpPr>
            <a:spLocks noGrp="1" noChangeArrowheads="1"/>
          </p:cNvSpPr>
          <p:nvPr>
            <p:ph type="sldNum" sz="quarter" idx="5"/>
          </p:nvPr>
        </p:nvSpPr>
        <p:spPr>
          <a:noFill/>
        </p:spPr>
        <p:txBody>
          <a:bodyPr/>
          <a:lstStyle/>
          <a:p>
            <a:fld id="{E834C689-FC78-48B9-93DF-122D467CBBC6}" type="slidenum">
              <a:rPr lang="ar-SA" smtClean="0"/>
              <a:pPr/>
              <a:t>6</a:t>
            </a:fld>
            <a:endParaRPr lang="en-US" smtClean="0"/>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r>
              <a:rPr lang="en-US" smtClean="0"/>
              <a:t>For the next set of slides, PLEASE READ THE DISCUSSION ABOUT TIME IN THE TEXTBOOK. Do not read this slide out, let the students read it while you talk. Instead, you should explain to them that what we are going to try and do is actually talk about time by understanding that in our systems there will not be time in the sense of a global clock in the sky that all threads can read and use in order to relate to each other, rather, we will think of the world in terms of the ordering among events, and will use time just as a tool for explaining this ordering. In other words, there is a notion of time but it is local and not global. In fact, we already know this from general relativity </a:t>
            </a:r>
            <a:r>
              <a:rPr lang="en-US" smtClean="0">
                <a:sym typeface="Wingdings" pitchFamily="2" charset="2"/>
              </a:rPr>
              <a:t> </a:t>
            </a:r>
            <a:endParaRPr lang="en-US" smtClean="0"/>
          </a:p>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t>© 2003 Herlihy and Shavit</a:t>
            </a:r>
          </a:p>
        </p:txBody>
      </p:sp>
      <p:sp>
        <p:nvSpPr>
          <p:cNvPr id="230403" name="Rectangle 7"/>
          <p:cNvSpPr>
            <a:spLocks noGrp="1" noChangeArrowheads="1"/>
          </p:cNvSpPr>
          <p:nvPr>
            <p:ph type="sldNum" sz="quarter" idx="5"/>
          </p:nvPr>
        </p:nvSpPr>
        <p:spPr>
          <a:noFill/>
        </p:spPr>
        <p:txBody>
          <a:bodyPr/>
          <a:lstStyle/>
          <a:p>
            <a:fld id="{B39D9B26-0663-4EFE-8A91-D5B0EDFA8833}" type="slidenum">
              <a:rPr lang="ar-SA" smtClean="0"/>
              <a:pPr/>
              <a:t>60</a:t>
            </a:fld>
            <a:endParaRPr lang="en-US" smtClean="0"/>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smtClean="0"/>
              <a:t>© 2003 Herlihy and Shavit</a:t>
            </a:r>
          </a:p>
        </p:txBody>
      </p:sp>
      <p:sp>
        <p:nvSpPr>
          <p:cNvPr id="231427" name="Rectangle 7"/>
          <p:cNvSpPr>
            <a:spLocks noGrp="1" noChangeArrowheads="1"/>
          </p:cNvSpPr>
          <p:nvPr>
            <p:ph type="sldNum" sz="quarter" idx="5"/>
          </p:nvPr>
        </p:nvSpPr>
        <p:spPr>
          <a:noFill/>
        </p:spPr>
        <p:txBody>
          <a:bodyPr/>
          <a:lstStyle/>
          <a:p>
            <a:fld id="{8AD651FC-273F-44B3-877B-BF1C0D1A00FC}" type="slidenum">
              <a:rPr lang="ar-SA" smtClean="0"/>
              <a:pPr/>
              <a:t>61</a:t>
            </a:fld>
            <a:endParaRPr lang="en-US" smtClean="0"/>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smtClean="0"/>
              <a:t>© 2003 Herlihy and Shavit</a:t>
            </a:r>
          </a:p>
        </p:txBody>
      </p:sp>
      <p:sp>
        <p:nvSpPr>
          <p:cNvPr id="232451" name="Rectangle 7"/>
          <p:cNvSpPr>
            <a:spLocks noGrp="1" noChangeArrowheads="1"/>
          </p:cNvSpPr>
          <p:nvPr>
            <p:ph type="sldNum" sz="quarter" idx="5"/>
          </p:nvPr>
        </p:nvSpPr>
        <p:spPr>
          <a:noFill/>
        </p:spPr>
        <p:txBody>
          <a:bodyPr/>
          <a:lstStyle/>
          <a:p>
            <a:fld id="{72DC07A1-466F-40E5-A876-9361ED7C57A3}" type="slidenum">
              <a:rPr lang="ar-SA" smtClean="0"/>
              <a:pPr/>
              <a:t>62</a:t>
            </a:fld>
            <a:endParaRPr lang="en-US" smtClean="0"/>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noFill/>
          <a:ln/>
        </p:spPr>
        <p:txBody>
          <a:bodyPr/>
          <a:lstStyle/>
          <a:p>
            <a:pPr lvl="1"/>
            <a:r>
              <a:rPr lang="en-US" smtClean="0"/>
              <a:t>Sequential execution deadlocks because thread arriving alone will not get in. Concurrent one is OK since one always allows the other to have priority  </a:t>
            </a:r>
          </a:p>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smtClean="0"/>
              <a:t>© 2003 Herlihy and Shavit</a:t>
            </a:r>
          </a:p>
        </p:txBody>
      </p:sp>
      <p:sp>
        <p:nvSpPr>
          <p:cNvPr id="233475" name="Rectangle 7"/>
          <p:cNvSpPr>
            <a:spLocks noGrp="1" noChangeArrowheads="1"/>
          </p:cNvSpPr>
          <p:nvPr>
            <p:ph type="sldNum" sz="quarter" idx="5"/>
          </p:nvPr>
        </p:nvSpPr>
        <p:spPr>
          <a:noFill/>
        </p:spPr>
        <p:txBody>
          <a:bodyPr/>
          <a:lstStyle/>
          <a:p>
            <a:fld id="{53F7C39E-5102-43ED-AC02-67A05995A7A8}" type="slidenum">
              <a:rPr lang="ar-SA" smtClean="0"/>
              <a:pPr/>
              <a:t>63</a:t>
            </a:fld>
            <a:endParaRPr lang="en-US" smtClean="0"/>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noFill/>
          <a:ln/>
        </p:spPr>
        <p:txBody>
          <a:bodyPr/>
          <a:lstStyle/>
          <a:p>
            <a:r>
              <a:rPr lang="en-US" smtClean="0"/>
              <a:t>We now combine the two algorithms, one that does not deadlock when they are concurrent, and the other that does not deadlock when they are sequential, to derive an algorithm that never deadlocks.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smtClean="0"/>
              <a:t>© 2003 Herlihy and Shavit</a:t>
            </a:r>
          </a:p>
        </p:txBody>
      </p:sp>
      <p:sp>
        <p:nvSpPr>
          <p:cNvPr id="234499" name="Rectangle 7"/>
          <p:cNvSpPr>
            <a:spLocks noGrp="1" noChangeArrowheads="1"/>
          </p:cNvSpPr>
          <p:nvPr>
            <p:ph type="sldNum" sz="quarter" idx="5"/>
          </p:nvPr>
        </p:nvSpPr>
        <p:spPr>
          <a:noFill/>
        </p:spPr>
        <p:txBody>
          <a:bodyPr/>
          <a:lstStyle/>
          <a:p>
            <a:fld id="{D8613A90-FF20-45B7-B156-1C66620DE779}" type="slidenum">
              <a:rPr lang="ar-SA" smtClean="0"/>
              <a:pPr/>
              <a:t>64</a:t>
            </a:fld>
            <a:endParaRPr lang="en-US" smtClean="0"/>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smtClean="0"/>
              <a:t>© 2003 Herlihy and Shavit</a:t>
            </a:r>
          </a:p>
        </p:txBody>
      </p:sp>
      <p:sp>
        <p:nvSpPr>
          <p:cNvPr id="235523" name="Rectangle 7"/>
          <p:cNvSpPr>
            <a:spLocks noGrp="1" noChangeArrowheads="1"/>
          </p:cNvSpPr>
          <p:nvPr>
            <p:ph type="sldNum" sz="quarter" idx="5"/>
          </p:nvPr>
        </p:nvSpPr>
        <p:spPr>
          <a:noFill/>
        </p:spPr>
        <p:txBody>
          <a:bodyPr/>
          <a:lstStyle/>
          <a:p>
            <a:fld id="{69C98BF5-39F4-4269-94C5-5E83767310E4}" type="slidenum">
              <a:rPr lang="ar-SA" smtClean="0"/>
              <a:pPr/>
              <a:t>65</a:t>
            </a:fld>
            <a:endParaRPr lang="en-US" smtClean="0"/>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smtClean="0"/>
              <a:t>© 2003 Herlihy and Shavit</a:t>
            </a:r>
          </a:p>
        </p:txBody>
      </p:sp>
      <p:sp>
        <p:nvSpPr>
          <p:cNvPr id="236547" name="Rectangle 7"/>
          <p:cNvSpPr>
            <a:spLocks noGrp="1" noChangeArrowheads="1"/>
          </p:cNvSpPr>
          <p:nvPr>
            <p:ph type="sldNum" sz="quarter" idx="5"/>
          </p:nvPr>
        </p:nvSpPr>
        <p:spPr>
          <a:noFill/>
        </p:spPr>
        <p:txBody>
          <a:bodyPr/>
          <a:lstStyle/>
          <a:p>
            <a:fld id="{7CE6705B-35D4-4BCA-A256-3555BC871A2C}" type="slidenum">
              <a:rPr lang="ar-SA" smtClean="0"/>
              <a:pPr/>
              <a:t>66</a:t>
            </a:fld>
            <a:endParaRPr lang="en-US" smtClean="0"/>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smtClean="0"/>
              <a:t>© 2003 Herlihy and Shavit</a:t>
            </a:r>
          </a:p>
        </p:txBody>
      </p:sp>
      <p:sp>
        <p:nvSpPr>
          <p:cNvPr id="237571" name="Rectangle 7"/>
          <p:cNvSpPr>
            <a:spLocks noGrp="1" noChangeArrowheads="1"/>
          </p:cNvSpPr>
          <p:nvPr>
            <p:ph type="sldNum" sz="quarter" idx="5"/>
          </p:nvPr>
        </p:nvSpPr>
        <p:spPr>
          <a:noFill/>
        </p:spPr>
        <p:txBody>
          <a:bodyPr/>
          <a:lstStyle/>
          <a:p>
            <a:fld id="{A30E5693-0D56-443F-86B9-6CF3850EC315}" type="slidenum">
              <a:rPr lang="ar-SA" smtClean="0"/>
              <a:pPr/>
              <a:t>67</a:t>
            </a:fld>
            <a:endParaRPr lang="en-US" smtClean="0"/>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3859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D4D1EE2-AD54-4FFE-B143-E0B49D827D8F}" type="slidenum">
              <a:rPr lang="ar-SA" sz="1300" b="0">
                <a:latin typeface="Marlett" pitchFamily="2" charset="2"/>
              </a:rPr>
              <a:pPr algn="r" defTabSz="990600"/>
              <a:t>68</a:t>
            </a:fld>
            <a:endParaRPr lang="en-US" sz="1300" b="0">
              <a:latin typeface="Marlett" pitchFamily="2" charset="2"/>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39619"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236A5413-47CE-43A8-9DBD-31C7DB004AA9}" type="slidenum">
              <a:rPr lang="ar-SA" sz="1300" b="0">
                <a:latin typeface="Marlett" pitchFamily="2" charset="2"/>
              </a:rPr>
              <a:pPr algn="r" defTabSz="990600"/>
              <a:t>69</a:t>
            </a:fld>
            <a:endParaRPr lang="en-US" sz="1300" b="0">
              <a:latin typeface="Marlett" pitchFamily="2" charset="2"/>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smtClean="0"/>
              <a:t>© 2003 Herlihy and Shavit</a:t>
            </a:r>
          </a:p>
        </p:txBody>
      </p:sp>
      <p:sp>
        <p:nvSpPr>
          <p:cNvPr id="176131" name="Rectangle 7"/>
          <p:cNvSpPr>
            <a:spLocks noGrp="1" noChangeArrowheads="1"/>
          </p:cNvSpPr>
          <p:nvPr>
            <p:ph type="sldNum" sz="quarter" idx="5"/>
          </p:nvPr>
        </p:nvSpPr>
        <p:spPr>
          <a:noFill/>
        </p:spPr>
        <p:txBody>
          <a:bodyPr/>
          <a:lstStyle/>
          <a:p>
            <a:fld id="{9F3A4933-9376-4C27-8BA1-C0DFEE1B5DBD}" type="slidenum">
              <a:rPr lang="ar-SA" smtClean="0"/>
              <a:pPr/>
              <a:t>7</a:t>
            </a:fld>
            <a:endParaRPr lang="en-US" smtClean="0"/>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0643"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42A91EB6-C66B-4729-BDCD-3C31F634E3C4}" type="slidenum">
              <a:rPr lang="ar-SA" sz="1300" b="0">
                <a:latin typeface="Marlett" pitchFamily="2" charset="2"/>
              </a:rPr>
              <a:pPr algn="r" defTabSz="990600"/>
              <a:t>70</a:t>
            </a:fld>
            <a:endParaRPr lang="en-US" sz="1300" b="0">
              <a:latin typeface="Marlett" pitchFamily="2" charset="2"/>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166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92C39B1-76A7-40C6-8048-F8D82771D058}" type="slidenum">
              <a:rPr lang="ar-SA" sz="1300" b="0">
                <a:latin typeface="Marlett" pitchFamily="2" charset="2"/>
              </a:rPr>
              <a:pPr algn="r" defTabSz="990600"/>
              <a:t>71</a:t>
            </a:fld>
            <a:endParaRPr lang="en-US" sz="1300" b="0">
              <a:latin typeface="Marlett" pitchFamily="2" charset="2"/>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t>write</a:t>
            </a:r>
            <a:r>
              <a:rPr lang="en-US" baseline="-25000" smtClean="0"/>
              <a:t>B</a:t>
            </a:r>
            <a:r>
              <a:rPr lang="en-US" smtClean="0"/>
              <a:t>(victim=B) and write</a:t>
            </a:r>
            <a:r>
              <a:rPr lang="en-US" baseline="-25000" smtClean="0"/>
              <a:t>A</a:t>
            </a:r>
            <a:r>
              <a:rPr lang="en-US" smtClean="0"/>
              <a:t>(victim=A) appear twice so remove them</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2691"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A6797285-4559-4CCD-BECA-61015B6D4CEA}" type="slidenum">
              <a:rPr lang="ar-SA" sz="1300" b="0">
                <a:latin typeface="Marlett" pitchFamily="2" charset="2"/>
              </a:rPr>
              <a:pPr algn="r" defTabSz="990600"/>
              <a:t>72</a:t>
            </a:fld>
            <a:endParaRPr lang="en-US" sz="1300" b="0">
              <a:latin typeface="Marlett" pitchFamily="2" charset="2"/>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noFill/>
          <a:ln/>
        </p:spPr>
        <p:txBody>
          <a:bodyPr/>
          <a:lstStyle/>
          <a:p>
            <a:r>
              <a:rPr lang="en-US" smtClean="0"/>
              <a:t>See proof details in book</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4371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49ED158-D930-4B9F-B762-61F2BBB927F4}" type="slidenum">
              <a:rPr lang="ar-SA" sz="1300" b="0">
                <a:latin typeface="Marlett" pitchFamily="2" charset="2"/>
              </a:rPr>
              <a:pPr algn="r" defTabSz="990600"/>
              <a:t>73</a:t>
            </a:fld>
            <a:endParaRPr lang="en-US" sz="1300" b="0">
              <a:latin typeface="Marlett" pitchFamily="2" charset="2"/>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noFill/>
          <a:ln/>
        </p:spPr>
        <p:txBody>
          <a:bodyPr/>
          <a:lstStyle/>
          <a:p>
            <a:r>
              <a:rPr lang="en-US" smtClean="0"/>
              <a:t>See proof details in book</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1D928847-91E6-441A-8CFD-93937111A86D}" type="slidenum">
              <a:rPr lang="ar-SA" sz="1300" b="0">
                <a:latin typeface="Marlett" pitchFamily="2" charset="2"/>
              </a:rPr>
              <a:pPr/>
              <a:t>75</a:t>
            </a:fld>
            <a:endParaRPr lang="en-US" altLang="zh-CN" sz="1300" b="0">
              <a:latin typeface="Marlett" pitchFamily="2" charset="2"/>
              <a:cs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7868FB6D-19D7-4E0B-86D8-3902A2A3A346}" type="slidenum">
              <a:rPr lang="ar-SA" sz="1300" b="0">
                <a:latin typeface="Marlett" pitchFamily="2" charset="2"/>
              </a:rPr>
              <a:pPr/>
              <a:t>76</a:t>
            </a:fld>
            <a:endParaRPr lang="en-US" altLang="zh-CN" sz="1300" b="0">
              <a:latin typeface="Marlett" pitchFamily="2" charset="2"/>
              <a:cs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404E25DD-87F8-4CB0-9AF0-7AF856662E28}" type="slidenum">
              <a:rPr lang="ar-SA" sz="1300" b="0">
                <a:latin typeface="Marlett" pitchFamily="2" charset="2"/>
              </a:rPr>
              <a:pPr/>
              <a:t>77</a:t>
            </a:fld>
            <a:endParaRPr lang="en-US" altLang="zh-CN" sz="1300" b="0">
              <a:latin typeface="Marlett" pitchFamily="2" charset="2"/>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1E517282-D1E3-4166-94F1-7684CDCB9742}" type="slidenum">
              <a:rPr lang="ar-SA" sz="1300" b="0">
                <a:latin typeface="Marlett" pitchFamily="2" charset="2"/>
              </a:rPr>
              <a:pPr/>
              <a:t>78</a:t>
            </a:fld>
            <a:endParaRPr lang="en-US" altLang="zh-CN" sz="1300" b="0">
              <a:latin typeface="Marlett" pitchFamily="2" charset="2"/>
              <a:cs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70EAA9C0-D1C0-48BB-AACA-9BE8D7381309}" type="slidenum">
              <a:rPr lang="ar-SA" sz="1300" b="0">
                <a:latin typeface="Marlett" pitchFamily="2" charset="2"/>
              </a:rPr>
              <a:pPr/>
              <a:t>79</a:t>
            </a:fld>
            <a:endParaRPr lang="en-US" altLang="zh-CN" sz="1300" b="0">
              <a:latin typeface="Marlett" pitchFamily="2" charset="2"/>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044B9FA0-5CFB-46FA-A17D-BB9865321548}" type="slidenum">
              <a:rPr lang="ar-SA" sz="1300" b="0">
                <a:latin typeface="Marlett" pitchFamily="2" charset="2"/>
              </a:rPr>
              <a:pPr/>
              <a:t>80</a:t>
            </a:fld>
            <a:endParaRPr lang="en-US" altLang="zh-CN" sz="1300" b="0">
              <a:latin typeface="Marlett" pitchFamily="2" charset="2"/>
              <a:cs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smtClean="0"/>
              <a:t>© 2003 Herlihy and Shavit</a:t>
            </a:r>
          </a:p>
        </p:txBody>
      </p:sp>
      <p:sp>
        <p:nvSpPr>
          <p:cNvPr id="177155" name="Rectangle 7"/>
          <p:cNvSpPr>
            <a:spLocks noGrp="1" noChangeArrowheads="1"/>
          </p:cNvSpPr>
          <p:nvPr>
            <p:ph type="sldNum" sz="quarter" idx="5"/>
          </p:nvPr>
        </p:nvSpPr>
        <p:spPr>
          <a:noFill/>
        </p:spPr>
        <p:txBody>
          <a:bodyPr/>
          <a:lstStyle/>
          <a:p>
            <a:fld id="{90C023BE-9605-4CBA-9209-32DEBDB7C5C5}" type="slidenum">
              <a:rPr lang="ar-SA" smtClean="0"/>
              <a:pPr/>
              <a:t>8</a:t>
            </a:fld>
            <a:endParaRPr lang="en-US" smtClean="0"/>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8B80015E-25FD-4A24-920C-E02AF0B7F35B}" type="slidenum">
              <a:rPr lang="ar-SA" sz="1300" b="0">
                <a:latin typeface="Marlett" pitchFamily="2" charset="2"/>
              </a:rPr>
              <a:pPr/>
              <a:t>81</a:t>
            </a:fld>
            <a:endParaRPr lang="en-US" altLang="zh-CN" sz="1300" b="0">
              <a:latin typeface="Marlett" pitchFamily="2" charset="2"/>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8D89B9FA-2685-4E37-BD50-DD339C596214}" type="slidenum">
              <a:rPr lang="ar-SA" sz="1300" b="0">
                <a:latin typeface="Marlett" pitchFamily="2" charset="2"/>
              </a:rPr>
              <a:pPr/>
              <a:t>82</a:t>
            </a:fld>
            <a:endParaRPr lang="en-US" altLang="zh-CN" sz="1300" b="0">
              <a:latin typeface="Marlett" pitchFamily="2" charset="2"/>
              <a:cs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b="1">
                <a:solidFill>
                  <a:srgbClr val="0000FF"/>
                </a:solidFill>
                <a:latin typeface="Comic Sans MS" pitchFamily="66" charset="0"/>
              </a:defRPr>
            </a:lvl1pPr>
            <a:lvl2pPr marL="742950" indent="-285750" defTabSz="990600">
              <a:defRPr sz="4400" b="1">
                <a:solidFill>
                  <a:srgbClr val="0000FF"/>
                </a:solidFill>
                <a:latin typeface="Comic Sans MS" pitchFamily="66" charset="0"/>
              </a:defRPr>
            </a:lvl2pPr>
            <a:lvl3pPr marL="1143000" indent="-228600" defTabSz="990600">
              <a:defRPr sz="4400" b="1">
                <a:solidFill>
                  <a:srgbClr val="0000FF"/>
                </a:solidFill>
                <a:latin typeface="Comic Sans MS" pitchFamily="66" charset="0"/>
              </a:defRPr>
            </a:lvl3pPr>
            <a:lvl4pPr marL="1600200" indent="-228600" defTabSz="990600">
              <a:defRPr sz="4400" b="1">
                <a:solidFill>
                  <a:srgbClr val="0000FF"/>
                </a:solidFill>
                <a:latin typeface="Comic Sans MS" pitchFamily="66" charset="0"/>
              </a:defRPr>
            </a:lvl4pPr>
            <a:lvl5pPr marL="2057400" indent="-228600" defTabSz="990600">
              <a:defRPr sz="4400" b="1">
                <a:solidFill>
                  <a:srgbClr val="0000FF"/>
                </a:solidFill>
                <a:latin typeface="Comic Sans MS" pitchFamily="66" charset="0"/>
              </a:defRPr>
            </a:lvl5pPr>
            <a:lvl6pPr marL="2514600" indent="-228600" defTabSz="990600" eaLnBrk="0" fontAlgn="base" hangingPunct="0">
              <a:spcBef>
                <a:spcPct val="0"/>
              </a:spcBef>
              <a:spcAft>
                <a:spcPct val="0"/>
              </a:spcAft>
              <a:defRPr sz="4400" b="1">
                <a:solidFill>
                  <a:srgbClr val="0000FF"/>
                </a:solidFill>
                <a:latin typeface="Comic Sans MS" pitchFamily="66" charset="0"/>
              </a:defRPr>
            </a:lvl6pPr>
            <a:lvl7pPr marL="2971800" indent="-228600" defTabSz="990600" eaLnBrk="0" fontAlgn="base" hangingPunct="0">
              <a:spcBef>
                <a:spcPct val="0"/>
              </a:spcBef>
              <a:spcAft>
                <a:spcPct val="0"/>
              </a:spcAft>
              <a:defRPr sz="4400" b="1">
                <a:solidFill>
                  <a:srgbClr val="0000FF"/>
                </a:solidFill>
                <a:latin typeface="Comic Sans MS" pitchFamily="66" charset="0"/>
              </a:defRPr>
            </a:lvl7pPr>
            <a:lvl8pPr marL="3429000" indent="-228600" defTabSz="990600" eaLnBrk="0" fontAlgn="base" hangingPunct="0">
              <a:spcBef>
                <a:spcPct val="0"/>
              </a:spcBef>
              <a:spcAft>
                <a:spcPct val="0"/>
              </a:spcAft>
              <a:defRPr sz="4400" b="1">
                <a:solidFill>
                  <a:srgbClr val="0000FF"/>
                </a:solidFill>
                <a:latin typeface="Comic Sans MS" pitchFamily="66" charset="0"/>
              </a:defRPr>
            </a:lvl8pPr>
            <a:lvl9pPr marL="3886200" indent="-228600" defTabSz="990600" eaLnBrk="0" fontAlgn="base" hangingPunct="0">
              <a:spcBef>
                <a:spcPct val="0"/>
              </a:spcBef>
              <a:spcAft>
                <a:spcPct val="0"/>
              </a:spcAft>
              <a:defRPr sz="4400" b="1">
                <a:solidFill>
                  <a:srgbClr val="0000FF"/>
                </a:solidFill>
                <a:latin typeface="Comic Sans MS" pitchFamily="66" charset="0"/>
              </a:defRPr>
            </a:lvl9pPr>
          </a:lstStyle>
          <a:p>
            <a:fld id="{F5B16E89-0387-41CB-8348-52F49ED0BD72}" type="slidenum">
              <a:rPr lang="ar-SA" sz="1300" b="0">
                <a:latin typeface="Marlett" pitchFamily="2" charset="2"/>
              </a:rPr>
              <a:pPr/>
              <a:t>83</a:t>
            </a:fld>
            <a:endParaRPr lang="en-US" altLang="zh-CN" sz="1300" b="0">
              <a:latin typeface="Marlett" pitchFamily="2" charset="2"/>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a:noFill/>
        </p:spPr>
        <p:txBody>
          <a:bodyPr/>
          <a:lstStyle/>
          <a:p>
            <a:r>
              <a:rPr lang="en-US" smtClean="0"/>
              <a:t>© 2003 Herlihy and Shavit</a:t>
            </a:r>
          </a:p>
        </p:txBody>
      </p:sp>
      <p:sp>
        <p:nvSpPr>
          <p:cNvPr id="244739" name="Rectangle 7"/>
          <p:cNvSpPr>
            <a:spLocks noGrp="1" noChangeArrowheads="1"/>
          </p:cNvSpPr>
          <p:nvPr>
            <p:ph type="sldNum" sz="quarter" idx="5"/>
          </p:nvPr>
        </p:nvSpPr>
        <p:spPr>
          <a:noFill/>
        </p:spPr>
        <p:txBody>
          <a:bodyPr/>
          <a:lstStyle/>
          <a:p>
            <a:fld id="{0256AE42-9982-4469-A035-1E119DD16A72}" type="slidenum">
              <a:rPr lang="ar-SA" smtClean="0"/>
              <a:pPr/>
              <a:t>93</a:t>
            </a:fld>
            <a:endParaRPr lang="en-US" smtClean="0"/>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noFill/>
          <a:ln/>
        </p:spPr>
        <p:txBody>
          <a:bodyPr/>
          <a:lstStyle/>
          <a:p>
            <a:r>
              <a:rPr lang="en-US" smtClean="0"/>
              <a:t>We now consider two mutual exclusion protocols that work for n</a:t>
            </a:r>
          </a:p>
          <a:p>
            <a:r>
              <a:rPr lang="en-US" smtClean="0"/>
              <a:t>threads, where n is greater than 2. The first solution, the</a:t>
            </a:r>
          </a:p>
          <a:p>
            <a:r>
              <a:rPr lang="en-US" smtClean="0"/>
              <a:t>\cFilter{} lock, is a direct generalization of the</a:t>
            </a:r>
          </a:p>
          <a:p>
            <a:r>
              <a:rPr lang="en-US" smtClean="0"/>
              <a:t>Peterson lock to multiple threads. The second solution,</a:t>
            </a:r>
          </a:p>
          <a:p>
            <a:r>
              <a:rPr lang="en-US" smtClean="0"/>
              <a:t>the Bakery lock, is perhaps the simplest and best known</a:t>
            </a:r>
          </a:p>
          <a:p>
            <a:r>
              <a:rPr lang="en-US" smtClean="0"/>
              <a:t>$n$-thread solution.</a:t>
            </a:r>
          </a:p>
          <a:p>
            <a:endParaRPr lang="en-US" smtClean="0"/>
          </a:p>
          <a:p>
            <a:r>
              <a:rPr lang="en-US" smtClean="0"/>
              <a:t>The Filter lock creates n-1 ``waiting rooms'', called levels, that a</a:t>
            </a:r>
          </a:p>
          <a:p>
            <a:r>
              <a:rPr lang="en-US" smtClean="0"/>
              <a:t>thread must traverse before acquiring the lock.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a:noFill/>
        </p:spPr>
        <p:txBody>
          <a:bodyPr/>
          <a:lstStyle/>
          <a:p>
            <a:r>
              <a:rPr lang="en-US" smtClean="0"/>
              <a:t>© 2003 Herlihy and Shavit</a:t>
            </a:r>
          </a:p>
        </p:txBody>
      </p:sp>
      <p:sp>
        <p:nvSpPr>
          <p:cNvPr id="245763" name="Rectangle 7"/>
          <p:cNvSpPr>
            <a:spLocks noGrp="1" noChangeArrowheads="1"/>
          </p:cNvSpPr>
          <p:nvPr>
            <p:ph type="sldNum" sz="quarter" idx="5"/>
          </p:nvPr>
        </p:nvSpPr>
        <p:spPr>
          <a:noFill/>
        </p:spPr>
        <p:txBody>
          <a:bodyPr/>
          <a:lstStyle/>
          <a:p>
            <a:fld id="{0DE5FFE2-E573-4C8F-A79F-8DCD4911F68C}" type="slidenum">
              <a:rPr lang="ar-SA" smtClean="0"/>
              <a:pPr/>
              <a:t>94</a:t>
            </a:fld>
            <a:endParaRPr lang="en-US" smtClean="0"/>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noFill/>
          <a:ln/>
        </p:spPr>
        <p:txBody>
          <a:bodyPr/>
          <a:lstStyle/>
          <a:p>
            <a:r>
              <a:rPr lang="en-US" smtClean="0"/>
              <a:t>There are n-1 levels threads pass through, the last of which is the critical section. </a:t>
            </a:r>
          </a:p>
          <a:p>
            <a:r>
              <a:rPr lang="en-US" smtClean="0"/>
              <a:t>There are at most n threads that pass concurrently into  </a:t>
            </a:r>
          </a:p>
          <a:p>
            <a:r>
              <a:rPr lang="en-US" smtClean="0"/>
              <a:t>level 0, n-1 into level 1 (a thread in level 1 is already in level 0), </a:t>
            </a:r>
          </a:p>
          <a:p>
            <a:r>
              <a:rPr lang="en-US" smtClean="0"/>
              <a:t>n-2 into level 2 and so on, so that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en-US" smtClean="0"/>
              <a:t>© 2003 Herlihy and Shavit</a:t>
            </a:r>
          </a:p>
        </p:txBody>
      </p:sp>
      <p:sp>
        <p:nvSpPr>
          <p:cNvPr id="246787" name="Rectangle 7"/>
          <p:cNvSpPr>
            <a:spLocks noGrp="1" noChangeArrowheads="1"/>
          </p:cNvSpPr>
          <p:nvPr>
            <p:ph type="sldNum" sz="quarter" idx="5"/>
          </p:nvPr>
        </p:nvSpPr>
        <p:spPr>
          <a:noFill/>
        </p:spPr>
        <p:txBody>
          <a:bodyPr/>
          <a:lstStyle/>
          <a:p>
            <a:fld id="{842A3F3D-292A-44C6-B13E-800764A05ADB}" type="slidenum">
              <a:rPr lang="ar-SA" smtClean="0"/>
              <a:pPr/>
              <a:t>95</a:t>
            </a:fld>
            <a:endParaRPr lang="en-US" smtClean="0"/>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noFill/>
          <a:ln/>
        </p:spPr>
        <p:txBody>
          <a:bodyPr/>
          <a:lstStyle/>
          <a:p>
            <a:r>
              <a:rPr lang="en-US" smtClean="0"/>
              <a:t>There are n-1 levels threads pass through, the last of which is the critical section. </a:t>
            </a:r>
          </a:p>
          <a:p>
            <a:r>
              <a:rPr lang="en-US" smtClean="0"/>
              <a:t>There are at most n threads that pass concurrently into  </a:t>
            </a:r>
          </a:p>
          <a:p>
            <a:r>
              <a:rPr lang="en-US" smtClean="0"/>
              <a:t>level 0, n-1 into level 1 (a thread in level 1 is already in level 0), </a:t>
            </a:r>
          </a:p>
          <a:p>
            <a:r>
              <a:rPr lang="en-US" smtClean="0"/>
              <a:t>n-2 into level 2 and so on, so that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p:spPr>
        <p:txBody>
          <a:bodyPr/>
          <a:lstStyle/>
          <a:p>
            <a:r>
              <a:rPr lang="en-US" smtClean="0"/>
              <a:t>© 2003 Herlihy and Shavit</a:t>
            </a:r>
          </a:p>
        </p:txBody>
      </p:sp>
      <p:sp>
        <p:nvSpPr>
          <p:cNvPr id="247811" name="Rectangle 7"/>
          <p:cNvSpPr>
            <a:spLocks noGrp="1" noChangeArrowheads="1"/>
          </p:cNvSpPr>
          <p:nvPr>
            <p:ph type="sldNum" sz="quarter" idx="5"/>
          </p:nvPr>
        </p:nvSpPr>
        <p:spPr>
          <a:noFill/>
        </p:spPr>
        <p:txBody>
          <a:bodyPr/>
          <a:lstStyle/>
          <a:p>
            <a:fld id="{158ED915-EBD7-4176-8E44-DE99F268828E}" type="slidenum">
              <a:rPr lang="ar-SA" smtClean="0"/>
              <a:pPr/>
              <a:t>96</a:t>
            </a:fld>
            <a:endParaRPr lang="en-US" smtClean="0"/>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p:spPr>
        <p:txBody>
          <a:bodyPr/>
          <a:lstStyle/>
          <a:p>
            <a:r>
              <a:rPr lang="en-US" smtClean="0"/>
              <a:t>© 2003 Herlihy and Shavit</a:t>
            </a:r>
          </a:p>
        </p:txBody>
      </p:sp>
      <p:sp>
        <p:nvSpPr>
          <p:cNvPr id="248835" name="Rectangle 7"/>
          <p:cNvSpPr>
            <a:spLocks noGrp="1" noChangeArrowheads="1"/>
          </p:cNvSpPr>
          <p:nvPr>
            <p:ph type="sldNum" sz="quarter" idx="5"/>
          </p:nvPr>
        </p:nvSpPr>
        <p:spPr>
          <a:noFill/>
        </p:spPr>
        <p:txBody>
          <a:bodyPr/>
          <a:lstStyle/>
          <a:p>
            <a:fld id="{011F46B8-A06F-4374-AFF5-5C395A17C3D3}" type="slidenum">
              <a:rPr lang="ar-SA" smtClean="0"/>
              <a:pPr/>
              <a:t>97</a:t>
            </a:fld>
            <a:endParaRPr lang="en-US" smtClean="0"/>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hdr" sz="quarter"/>
          </p:nvPr>
        </p:nvSpPr>
        <p:spPr>
          <a:noFill/>
        </p:spPr>
        <p:txBody>
          <a:bodyPr/>
          <a:lstStyle/>
          <a:p>
            <a:r>
              <a:rPr lang="en-US" smtClean="0"/>
              <a:t>© 2003 Herlihy and Shavit</a:t>
            </a:r>
          </a:p>
        </p:txBody>
      </p:sp>
      <p:sp>
        <p:nvSpPr>
          <p:cNvPr id="249859" name="Rectangle 7"/>
          <p:cNvSpPr>
            <a:spLocks noGrp="1" noChangeArrowheads="1"/>
          </p:cNvSpPr>
          <p:nvPr>
            <p:ph type="sldNum" sz="quarter" idx="5"/>
          </p:nvPr>
        </p:nvSpPr>
        <p:spPr>
          <a:noFill/>
        </p:spPr>
        <p:txBody>
          <a:bodyPr/>
          <a:lstStyle/>
          <a:p>
            <a:fld id="{CA1C844E-032C-48E3-92BC-AE22390EFF22}" type="slidenum">
              <a:rPr lang="ar-SA" smtClean="0"/>
              <a:pPr/>
              <a:t>98</a:t>
            </a:fld>
            <a:endParaRPr lang="en-US" smtClean="0"/>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en-US" smtClean="0"/>
              <a:t>© 2003 Herlihy and Shavit</a:t>
            </a:r>
          </a:p>
        </p:txBody>
      </p:sp>
      <p:sp>
        <p:nvSpPr>
          <p:cNvPr id="250883" name="Rectangle 7"/>
          <p:cNvSpPr>
            <a:spLocks noGrp="1" noChangeArrowheads="1"/>
          </p:cNvSpPr>
          <p:nvPr>
            <p:ph type="sldNum" sz="quarter" idx="5"/>
          </p:nvPr>
        </p:nvSpPr>
        <p:spPr>
          <a:noFill/>
        </p:spPr>
        <p:txBody>
          <a:bodyPr/>
          <a:lstStyle/>
          <a:p>
            <a:fld id="{AAC8D25A-780E-4209-97FB-CFF436353CF6}" type="slidenum">
              <a:rPr lang="ar-SA" smtClean="0"/>
              <a:pPr/>
              <a:t>99</a:t>
            </a:fld>
            <a:endParaRPr lang="en-US" smtClean="0"/>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smtClean="0"/>
              <a:t>© 2003 Herlihy and Shavit</a:t>
            </a:r>
          </a:p>
        </p:txBody>
      </p:sp>
      <p:sp>
        <p:nvSpPr>
          <p:cNvPr id="178179" name="Rectangle 7"/>
          <p:cNvSpPr>
            <a:spLocks noGrp="1" noChangeArrowheads="1"/>
          </p:cNvSpPr>
          <p:nvPr>
            <p:ph type="sldNum" sz="quarter" idx="5"/>
          </p:nvPr>
        </p:nvSpPr>
        <p:spPr>
          <a:noFill/>
        </p:spPr>
        <p:txBody>
          <a:bodyPr/>
          <a:lstStyle/>
          <a:p>
            <a:fld id="{2247BF45-4B4E-495F-A71E-AC9C099C782E}" type="slidenum">
              <a:rPr lang="ar-SA" smtClean="0"/>
              <a:pPr/>
              <a:t>9</a:t>
            </a:fld>
            <a:endParaRPr lang="en-US" smtClean="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a:noFill/>
        </p:spPr>
        <p:txBody>
          <a:bodyPr/>
          <a:lstStyle/>
          <a:p>
            <a:r>
              <a:rPr lang="en-US" smtClean="0"/>
              <a:t>© 2003 Herlihy and Shavit</a:t>
            </a:r>
          </a:p>
        </p:txBody>
      </p:sp>
      <p:sp>
        <p:nvSpPr>
          <p:cNvPr id="251907" name="Rectangle 7"/>
          <p:cNvSpPr>
            <a:spLocks noGrp="1" noChangeArrowheads="1"/>
          </p:cNvSpPr>
          <p:nvPr>
            <p:ph type="sldNum" sz="quarter" idx="5"/>
          </p:nvPr>
        </p:nvSpPr>
        <p:spPr>
          <a:noFill/>
        </p:spPr>
        <p:txBody>
          <a:bodyPr/>
          <a:lstStyle/>
          <a:p>
            <a:fld id="{B2441644-EA52-4E65-B7B9-9932DF6EEC5C}" type="slidenum">
              <a:rPr lang="ar-SA" smtClean="0"/>
              <a:pPr/>
              <a:t>100</a:t>
            </a:fld>
            <a:endParaRPr lang="en-US" smtClean="0"/>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en-US" smtClean="0"/>
              <a:t>© 2003 Herlihy and Shavit</a:t>
            </a:r>
          </a:p>
        </p:txBody>
      </p:sp>
      <p:sp>
        <p:nvSpPr>
          <p:cNvPr id="252931" name="Rectangle 7"/>
          <p:cNvSpPr>
            <a:spLocks noGrp="1" noChangeArrowheads="1"/>
          </p:cNvSpPr>
          <p:nvPr>
            <p:ph type="sldNum" sz="quarter" idx="5"/>
          </p:nvPr>
        </p:nvSpPr>
        <p:spPr>
          <a:noFill/>
        </p:spPr>
        <p:txBody>
          <a:bodyPr/>
          <a:lstStyle/>
          <a:p>
            <a:fld id="{B40219C4-2A7E-4209-A061-82C5EDA886D5}" type="slidenum">
              <a:rPr lang="ar-SA" smtClean="0"/>
              <a:pPr/>
              <a:t>101</a:t>
            </a:fld>
            <a:endParaRPr lang="en-US" smtClean="0"/>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a:noFill/>
        </p:spPr>
        <p:txBody>
          <a:bodyPr/>
          <a:lstStyle/>
          <a:p>
            <a:r>
              <a:rPr lang="en-US" smtClean="0"/>
              <a:t>© 2003 Herlihy and Shavit</a:t>
            </a:r>
          </a:p>
        </p:txBody>
      </p:sp>
      <p:sp>
        <p:nvSpPr>
          <p:cNvPr id="253955" name="Rectangle 7"/>
          <p:cNvSpPr>
            <a:spLocks noGrp="1" noChangeArrowheads="1"/>
          </p:cNvSpPr>
          <p:nvPr>
            <p:ph type="sldNum" sz="quarter" idx="5"/>
          </p:nvPr>
        </p:nvSpPr>
        <p:spPr>
          <a:noFill/>
        </p:spPr>
        <p:txBody>
          <a:bodyPr/>
          <a:lstStyle/>
          <a:p>
            <a:fld id="{06DD1962-744B-4F14-AFC5-6F1B2EC11EBC}" type="slidenum">
              <a:rPr lang="ar-SA" smtClean="0"/>
              <a:pPr/>
              <a:t>102</a:t>
            </a:fld>
            <a:endParaRPr lang="en-US" smtClean="0"/>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noFill/>
          <a:ln/>
        </p:spPr>
        <p:txBody>
          <a:bodyPr/>
          <a:lstStyle/>
          <a:p>
            <a:r>
              <a:rPr lang="en-US" smtClean="0"/>
              <a:t>Read the details of the proof in the next set of slides in the book. We are going to show that assuming </a:t>
            </a:r>
            <a:r>
              <a:rPr lang="en-US" smtClean="0">
                <a:solidFill>
                  <a:srgbClr val="0000FF"/>
                </a:solidFill>
              </a:rPr>
              <a:t>No more than </a:t>
            </a:r>
            <a:r>
              <a:rPr lang="en-US" smtClean="0"/>
              <a:t>n-L+1</a:t>
            </a:r>
            <a:r>
              <a:rPr lang="en-US" smtClean="0">
                <a:solidFill>
                  <a:srgbClr val="0000FF"/>
                </a:solidFill>
              </a:rPr>
              <a:t> at level </a:t>
            </a:r>
            <a:r>
              <a:rPr lang="en-US" smtClean="0"/>
              <a:t>L-1 we can prevent one more thread from getting in…SHOW DETAIL IN NEXT SLIDE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en-US" smtClean="0"/>
              <a:t>© 2003 Herlihy and Shavit</a:t>
            </a:r>
          </a:p>
        </p:txBody>
      </p:sp>
      <p:sp>
        <p:nvSpPr>
          <p:cNvPr id="254979" name="Rectangle 7"/>
          <p:cNvSpPr>
            <a:spLocks noGrp="1" noChangeArrowheads="1"/>
          </p:cNvSpPr>
          <p:nvPr>
            <p:ph type="sldNum" sz="quarter" idx="5"/>
          </p:nvPr>
        </p:nvSpPr>
        <p:spPr>
          <a:noFill/>
        </p:spPr>
        <p:txBody>
          <a:bodyPr/>
          <a:lstStyle/>
          <a:p>
            <a:fld id="{B4FDD9A0-278D-49CE-B79F-E3F5676FC0EE}" type="slidenum">
              <a:rPr lang="ar-SA" smtClean="0"/>
              <a:pPr/>
              <a:t>103</a:t>
            </a:fld>
            <a:endParaRPr lang="en-US" smtClean="0"/>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noFill/>
          <a:ln/>
        </p:spPr>
        <p:txBody>
          <a:bodyPr/>
          <a:lstStyle/>
          <a:p>
            <a:r>
              <a:rPr lang="en-US" smtClean="0"/>
              <a:t>Read the details of the proof in the next set of slides in the book. We are going to show that assuming </a:t>
            </a:r>
            <a:r>
              <a:rPr lang="en-US" smtClean="0">
                <a:solidFill>
                  <a:srgbClr val="0000FF"/>
                </a:solidFill>
              </a:rPr>
              <a:t>No more than </a:t>
            </a:r>
            <a:r>
              <a:rPr lang="en-US" smtClean="0"/>
              <a:t>n-L+1</a:t>
            </a:r>
            <a:r>
              <a:rPr lang="en-US" smtClean="0">
                <a:solidFill>
                  <a:srgbClr val="0000FF"/>
                </a:solidFill>
              </a:rPr>
              <a:t> at level </a:t>
            </a:r>
            <a:r>
              <a:rPr lang="en-US" smtClean="0"/>
              <a:t>L-1 we can prevent one more thread from getting in…</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6003"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C846EB4-536B-4018-9285-238BD92D806A}" type="slidenum">
              <a:rPr lang="ar-SA" sz="1300" b="0">
                <a:latin typeface="Marlett" pitchFamily="2" charset="2"/>
              </a:rPr>
              <a:pPr algn="r" defTabSz="990600"/>
              <a:t>104</a:t>
            </a:fld>
            <a:endParaRPr lang="en-US" sz="1300" b="0">
              <a:latin typeface="Marlett" pitchFamily="2" charset="2"/>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7027"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6D37A03D-4A66-459F-A64D-4DCC54B7154B}" type="slidenum">
              <a:rPr lang="ar-SA" sz="1300" b="0">
                <a:latin typeface="Marlett" pitchFamily="2" charset="2"/>
              </a:rPr>
              <a:pPr algn="r" defTabSz="990600"/>
              <a:t>105</a:t>
            </a:fld>
            <a:endParaRPr lang="en-US" sz="1300" b="0">
              <a:latin typeface="Marlett" pitchFamily="2" charset="2"/>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8051"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118C5B70-6B60-413C-B955-8C75C906A70D}" type="slidenum">
              <a:rPr lang="ar-SA" sz="1300" b="0">
                <a:latin typeface="Marlett" pitchFamily="2" charset="2"/>
              </a:rPr>
              <a:pPr algn="r" defTabSz="990600"/>
              <a:t>106</a:t>
            </a:fld>
            <a:endParaRPr lang="en-US" sz="1300" b="0">
              <a:latin typeface="Marlett" pitchFamily="2" charset="2"/>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59075"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01F73907-3D1F-41BE-BE6D-5CEC56B0F2B4}" type="slidenum">
              <a:rPr lang="ar-SA" sz="1300" b="0">
                <a:latin typeface="Marlett" pitchFamily="2" charset="2"/>
              </a:rPr>
              <a:pPr algn="r" defTabSz="990600"/>
              <a:t>107</a:t>
            </a:fld>
            <a:endParaRPr lang="en-US" sz="1300" b="0">
              <a:latin typeface="Marlett" pitchFamily="2" charset="2"/>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60099"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9FF9AF02-2D05-4AA5-8C9E-CA6658CE8FD0}" type="slidenum">
              <a:rPr lang="ar-SA" sz="1300" b="0">
                <a:latin typeface="Marlett" pitchFamily="2" charset="2"/>
              </a:rPr>
              <a:pPr algn="r" defTabSz="990600"/>
              <a:t>108</a:t>
            </a:fld>
            <a:endParaRPr lang="en-US" sz="1300" b="0">
              <a:latin typeface="Marlett" pitchFamily="2" charset="2"/>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txBox="1">
            <a:spLocks noGrp="1" noChangeArrowheads="1"/>
          </p:cNvSpPr>
          <p:nvPr/>
        </p:nvSpPr>
        <p:spPr bwMode="auto">
          <a:xfrm>
            <a:off x="0" y="0"/>
            <a:ext cx="3076575" cy="511175"/>
          </a:xfrm>
          <a:prstGeom prst="rect">
            <a:avLst/>
          </a:prstGeom>
          <a:noFill/>
          <a:ln w="9525">
            <a:noFill/>
            <a:miter lim="800000"/>
            <a:headEnd/>
            <a:tailEnd/>
          </a:ln>
        </p:spPr>
        <p:txBody>
          <a:bodyPr lIns="99041" tIns="49521" rIns="99041" bIns="49521"/>
          <a:lstStyle/>
          <a:p>
            <a:pPr defTabSz="990600"/>
            <a:r>
              <a:rPr lang="en-US" sz="1300" b="0">
                <a:latin typeface="Marlett" pitchFamily="2" charset="2"/>
              </a:rPr>
              <a:t>© 2003 Herlihy and Shavit</a:t>
            </a:r>
          </a:p>
        </p:txBody>
      </p:sp>
      <p:sp>
        <p:nvSpPr>
          <p:cNvPr id="261123" name="Rectangle 7"/>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1" tIns="49521" rIns="99041" bIns="49521" anchor="b"/>
          <a:lstStyle/>
          <a:p>
            <a:pPr algn="r" defTabSz="990600"/>
            <a:fld id="{E1DEE6C0-02AB-4D19-A272-9728CB060F81}" type="slidenum">
              <a:rPr lang="ar-SA" sz="1300" b="0">
                <a:latin typeface="Marlett" pitchFamily="2" charset="2"/>
              </a:rPr>
              <a:pPr algn="r" defTabSz="990600"/>
              <a:t>109</a:t>
            </a:fld>
            <a:endParaRPr lang="en-US" sz="1300" b="0">
              <a:latin typeface="Marlett" pitchFamily="2" charset="2"/>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E6909A7B-B28D-4EF9-B6B7-3DEEE21B935E}"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F4ECD6AF-6EB2-4079-A8F6-B2C85388077F}"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0068797-117C-4F98-943C-D20BF444A017}"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7EF6CDB2-6CF1-41CF-BBC0-FA5D6C4E1C42}" type="slidenum">
              <a:rPr lang="en-US" altLang="zh-CN"/>
              <a:pPr/>
              <a:t>‹#›</a:t>
            </a:fld>
            <a:endParaRPr lang="en-US" altLang="zh-CN"/>
          </a:p>
        </p:txBody>
      </p:sp>
    </p:spTree>
    <p:extLst>
      <p:ext uri="{BB962C8B-B14F-4D97-AF65-F5344CB8AC3E}">
        <p14:creationId xmlns:p14="http://schemas.microsoft.com/office/powerpoint/2010/main" val="148523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F5A79B3-55A6-4551-9A55-7A1EEFD6692E}"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E9E1CEE-2229-4017-9DBD-BA21D3498015}"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C5CA1D6E-D045-4404-84EC-963F2758074F}"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AE9F9F0F-1513-49F0-81CC-49EADC903F17}"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3204FDF1-8B7A-40FE-813C-51018C71CBDC}"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0D0EC837-1A3F-4EC4-A9AC-919737ED816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0D8544D8-7780-4B8A-8BCF-16292C5C61BB}"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7799624-086A-42E5-A863-D78D04287024}"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cs typeface="Arial" charset="0"/>
              </a:defRPr>
            </a:lvl1pPr>
          </a:lstStyle>
          <a:p>
            <a:pPr>
              <a:defRPr/>
            </a:pPr>
            <a:fld id="{111668A6-43DA-4252-BFAE-A3BE318CA80E}" type="slidenum">
              <a:rPr lang="ar-SA"/>
              <a:pPr>
                <a:defRPr/>
              </a:pPr>
              <a:t>‹#›</a:t>
            </a:fld>
            <a:endParaRPr lang="en-US"/>
          </a:p>
        </p:txBody>
      </p:sp>
      <p:pic>
        <p:nvPicPr>
          <p:cNvPr id="2" name="Picture 6"/>
          <p:cNvPicPr>
            <a:picLocks noChangeAspect="1" noChangeArrowheads="1"/>
          </p:cNvPicPr>
          <p:nvPr userDrawn="1"/>
        </p:nvPicPr>
        <p:blipFill>
          <a:blip r:embed="rId14"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p:nvPr>
        </p:nvSpPr>
        <p:spPr>
          <a:xfrm>
            <a:off x="772886" y="2221367"/>
            <a:ext cx="7772400" cy="1143000"/>
          </a:xfrm>
        </p:spPr>
        <p:txBody>
          <a:bodyPr/>
          <a:lstStyle/>
          <a:p>
            <a:r>
              <a:rPr lang="en-US" altLang="en-US" dirty="0" smtClean="0"/>
              <a:t>Mutual Exclusion</a:t>
            </a:r>
            <a:endParaRPr lang="en-US" dirty="0" smtClean="0"/>
          </a:p>
        </p:txBody>
      </p:sp>
      <p:sp>
        <p:nvSpPr>
          <p:cNvPr id="2054"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Art of Multiprocessor Programming</a:t>
            </a:r>
          </a:p>
        </p:txBody>
      </p:sp>
      <p:sp>
        <p:nvSpPr>
          <p:cNvPr id="12291" name="Slide Number Placeholder 4"/>
          <p:cNvSpPr>
            <a:spLocks noGrp="1"/>
          </p:cNvSpPr>
          <p:nvPr>
            <p:ph type="sldNum" sz="quarter" idx="11"/>
          </p:nvPr>
        </p:nvSpPr>
        <p:spPr>
          <a:noFill/>
        </p:spPr>
        <p:txBody>
          <a:bodyPr/>
          <a:lstStyle/>
          <a:p>
            <a:fld id="{DB6FDB54-641C-443B-8FC0-2ED11E8F2389}" type="slidenum">
              <a:rPr lang="ar-SA" smtClean="0">
                <a:cs typeface="Arial" pitchFamily="34" charset="0"/>
              </a:rPr>
              <a:pPr/>
              <a:t>10</a:t>
            </a:fld>
            <a:endParaRPr lang="en-US" smtClean="0">
              <a:cs typeface="Arial" pitchFamily="34" charset="0"/>
            </a:endParaRPr>
          </a:p>
        </p:txBody>
      </p:sp>
      <p:pic>
        <p:nvPicPr>
          <p:cNvPr id="12292" name="Picture 2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293" name="AutoShape 2"/>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a:endParaRPr lang="en-US" sz="3200" b="0" baseline="-25000">
              <a:solidFill>
                <a:schemeClr val="tx1"/>
              </a:solidFill>
            </a:endParaRPr>
          </a:p>
        </p:txBody>
      </p:sp>
      <p:sp>
        <p:nvSpPr>
          <p:cNvPr id="12294" name="Rectangle 3"/>
          <p:cNvSpPr>
            <a:spLocks noGrp="1" noChangeArrowheads="1"/>
          </p:cNvSpPr>
          <p:nvPr>
            <p:ph type="title"/>
          </p:nvPr>
        </p:nvSpPr>
        <p:spPr/>
        <p:txBody>
          <a:bodyPr/>
          <a:lstStyle/>
          <a:p>
            <a:r>
              <a:rPr lang="en-US" smtClean="0"/>
              <a:t>Threads are State Machines</a:t>
            </a:r>
          </a:p>
        </p:txBody>
      </p:sp>
      <p:grpSp>
        <p:nvGrpSpPr>
          <p:cNvPr id="12295" name="Group 4"/>
          <p:cNvGrpSpPr>
            <a:grpSpLocks/>
          </p:cNvGrpSpPr>
          <p:nvPr/>
        </p:nvGrpSpPr>
        <p:grpSpPr bwMode="auto">
          <a:xfrm>
            <a:off x="990600" y="4419600"/>
            <a:ext cx="1447800" cy="1295400"/>
            <a:chOff x="3168" y="1824"/>
            <a:chExt cx="912" cy="816"/>
          </a:xfrm>
        </p:grpSpPr>
        <p:sp>
          <p:nvSpPr>
            <p:cNvPr id="12308"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2309"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2310" name="Freeform 7"/>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2311"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2312"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2313"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2314" name="Freeform 11"/>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2315" name="Freeform 12"/>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2316"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2296"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endParaRPr lang="en-US"/>
          </a:p>
        </p:txBody>
      </p:sp>
      <p:sp>
        <p:nvSpPr>
          <p:cNvPr id="12297"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endParaRPr lang="en-US"/>
          </a:p>
        </p:txBody>
      </p:sp>
      <p:sp>
        <p:nvSpPr>
          <p:cNvPr id="12298"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endParaRPr lang="en-US"/>
          </a:p>
        </p:txBody>
      </p:sp>
      <p:sp>
        <p:nvSpPr>
          <p:cNvPr id="12299"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p:spPr>
        <p:txBody>
          <a:bodyPr wrap="none" anchor="ctr"/>
          <a:lstStyle/>
          <a:p>
            <a:endParaRPr lang="en-US"/>
          </a:p>
        </p:txBody>
      </p:sp>
      <p:sp>
        <p:nvSpPr>
          <p:cNvPr id="12300"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p:spPr>
        <p:txBody>
          <a:bodyPr wrap="none" anchor="ctr"/>
          <a:lstStyle/>
          <a:p>
            <a:endParaRPr lang="en-US"/>
          </a:p>
        </p:txBody>
      </p:sp>
      <p:sp>
        <p:nvSpPr>
          <p:cNvPr id="12301"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p:spPr>
        <p:txBody>
          <a:bodyPr wrap="none" anchor="ctr"/>
          <a:lstStyle/>
          <a:p>
            <a:endParaRPr lang="en-US"/>
          </a:p>
        </p:txBody>
      </p:sp>
      <p:sp>
        <p:nvSpPr>
          <p:cNvPr id="12302"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p:spPr>
        <p:txBody>
          <a:bodyPr wrap="none" anchor="ctr"/>
          <a:lstStyle/>
          <a:p>
            <a:endParaRPr lang="en-US"/>
          </a:p>
        </p:txBody>
      </p:sp>
      <p:sp>
        <p:nvSpPr>
          <p:cNvPr id="12303" name="Text Box 21"/>
          <p:cNvSpPr txBox="1">
            <a:spLocks noChangeArrowheads="1"/>
          </p:cNvSpPr>
          <p:nvPr/>
        </p:nvSpPr>
        <p:spPr bwMode="auto">
          <a:xfrm>
            <a:off x="533400" y="2819400"/>
            <a:ext cx="2514600" cy="1066800"/>
          </a:xfrm>
          <a:prstGeom prst="rect">
            <a:avLst/>
          </a:prstGeom>
          <a:noFill/>
          <a:ln w="9525">
            <a:noFill/>
            <a:miter lim="800000"/>
            <a:headEnd/>
            <a:tailEnd/>
          </a:ln>
        </p:spPr>
        <p:txBody>
          <a:bodyPr>
            <a:spAutoFit/>
          </a:bodyPr>
          <a:lstStyle/>
          <a:p>
            <a:pPr algn="ctr"/>
            <a:r>
              <a:rPr lang="en-US" sz="3200" b="0"/>
              <a:t>Events are transitions</a:t>
            </a:r>
          </a:p>
        </p:txBody>
      </p:sp>
      <p:sp>
        <p:nvSpPr>
          <p:cNvPr id="12304" name="Rectangle 22"/>
          <p:cNvSpPr>
            <a:spLocks noChangeArrowheads="1"/>
          </p:cNvSpPr>
          <p:nvPr/>
        </p:nvSpPr>
        <p:spPr bwMode="auto">
          <a:xfrm>
            <a:off x="5791200" y="1935163"/>
            <a:ext cx="555625" cy="579437"/>
          </a:xfrm>
          <a:prstGeom prst="rect">
            <a:avLst/>
          </a:prstGeom>
          <a:noFill/>
          <a:ln w="9525">
            <a:noFill/>
            <a:miter lim="800000"/>
            <a:headEnd/>
            <a:tailEnd/>
          </a:ln>
        </p:spPr>
        <p:txBody>
          <a:bodyPr wrap="none">
            <a:spAutoFit/>
          </a:bodyPr>
          <a:lstStyle/>
          <a:p>
            <a:pPr algn="r"/>
            <a:r>
              <a:rPr lang="en-US" sz="3200" b="0">
                <a:solidFill>
                  <a:schemeClr val="tx1"/>
                </a:solidFill>
              </a:rPr>
              <a:t>a</a:t>
            </a:r>
            <a:r>
              <a:rPr lang="en-US" sz="3200" b="0" baseline="-25000">
                <a:solidFill>
                  <a:schemeClr val="tx1"/>
                </a:solidFill>
              </a:rPr>
              <a:t>0</a:t>
            </a:r>
          </a:p>
        </p:txBody>
      </p:sp>
      <p:sp>
        <p:nvSpPr>
          <p:cNvPr id="12305" name="Rectangle 23"/>
          <p:cNvSpPr>
            <a:spLocks noChangeArrowheads="1"/>
          </p:cNvSpPr>
          <p:nvPr/>
        </p:nvSpPr>
        <p:spPr bwMode="auto">
          <a:xfrm>
            <a:off x="6858000" y="3581400"/>
            <a:ext cx="512763" cy="579438"/>
          </a:xfrm>
          <a:prstGeom prst="rect">
            <a:avLst/>
          </a:prstGeom>
          <a:noFill/>
          <a:ln w="9525">
            <a:noFill/>
            <a:miter lim="800000"/>
            <a:headEnd/>
            <a:tailEnd/>
          </a:ln>
        </p:spPr>
        <p:txBody>
          <a:bodyPr wrap="none">
            <a:spAutoFit/>
          </a:bodyPr>
          <a:lstStyle/>
          <a:p>
            <a:pPr algn="r"/>
            <a:r>
              <a:rPr lang="en-US" sz="3200" b="0">
                <a:solidFill>
                  <a:schemeClr val="tx1"/>
                </a:solidFill>
              </a:rPr>
              <a:t>a</a:t>
            </a:r>
            <a:r>
              <a:rPr lang="en-US" sz="3200" b="0" baseline="-25000">
                <a:solidFill>
                  <a:schemeClr val="tx1"/>
                </a:solidFill>
              </a:rPr>
              <a:t>1</a:t>
            </a:r>
          </a:p>
        </p:txBody>
      </p:sp>
      <p:sp>
        <p:nvSpPr>
          <p:cNvPr id="12306" name="Rectangle 24"/>
          <p:cNvSpPr>
            <a:spLocks noChangeArrowheads="1"/>
          </p:cNvSpPr>
          <p:nvPr/>
        </p:nvSpPr>
        <p:spPr bwMode="auto">
          <a:xfrm>
            <a:off x="4778375" y="3581400"/>
            <a:ext cx="555625" cy="579438"/>
          </a:xfrm>
          <a:prstGeom prst="rect">
            <a:avLst/>
          </a:prstGeom>
          <a:noFill/>
          <a:ln w="9525">
            <a:noFill/>
            <a:miter lim="800000"/>
            <a:headEnd/>
            <a:tailEnd/>
          </a:ln>
        </p:spPr>
        <p:txBody>
          <a:bodyPr wrap="none">
            <a:spAutoFit/>
          </a:bodyPr>
          <a:lstStyle/>
          <a:p>
            <a:pPr algn="r"/>
            <a:r>
              <a:rPr lang="en-US" sz="3200" b="0">
                <a:solidFill>
                  <a:schemeClr val="tx1"/>
                </a:solidFill>
              </a:rPr>
              <a:t>a</a:t>
            </a:r>
            <a:r>
              <a:rPr lang="en-US" sz="3200" b="0" baseline="-25000">
                <a:solidFill>
                  <a:schemeClr val="tx1"/>
                </a:solidFill>
              </a:rPr>
              <a:t>2</a:t>
            </a:r>
          </a:p>
        </p:txBody>
      </p:sp>
      <p:sp>
        <p:nvSpPr>
          <p:cNvPr id="12307" name="Rectangle 25"/>
          <p:cNvSpPr>
            <a:spLocks noChangeArrowheads="1"/>
          </p:cNvSpPr>
          <p:nvPr/>
        </p:nvSpPr>
        <p:spPr bwMode="auto">
          <a:xfrm>
            <a:off x="4495800" y="2438400"/>
            <a:ext cx="555625" cy="579438"/>
          </a:xfrm>
          <a:prstGeom prst="rect">
            <a:avLst/>
          </a:prstGeom>
          <a:noFill/>
          <a:ln w="9525">
            <a:noFill/>
            <a:miter lim="800000"/>
            <a:headEnd/>
            <a:tailEnd/>
          </a:ln>
        </p:spPr>
        <p:txBody>
          <a:bodyPr wrap="none">
            <a:spAutoFit/>
          </a:bodyPr>
          <a:lstStyle/>
          <a:p>
            <a:pPr algn="r"/>
            <a:r>
              <a:rPr lang="en-US" sz="3200" b="0">
                <a:solidFill>
                  <a:schemeClr val="tx1"/>
                </a:solidFill>
              </a:rPr>
              <a:t>a</a:t>
            </a:r>
            <a:r>
              <a:rPr lang="en-US" sz="3200" b="0" baseline="-25000">
                <a:solidFill>
                  <a:schemeClr val="tx1"/>
                </a:solidFill>
              </a:rPr>
              <a:t>3</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Art of Multiprocessor Programming</a:t>
            </a:r>
          </a:p>
        </p:txBody>
      </p:sp>
      <p:sp>
        <p:nvSpPr>
          <p:cNvPr id="84995" name="Slide Number Placeholder 4"/>
          <p:cNvSpPr>
            <a:spLocks noGrp="1"/>
          </p:cNvSpPr>
          <p:nvPr>
            <p:ph type="sldNum" sz="quarter" idx="11"/>
          </p:nvPr>
        </p:nvSpPr>
        <p:spPr>
          <a:noFill/>
        </p:spPr>
        <p:txBody>
          <a:bodyPr/>
          <a:lstStyle/>
          <a:p>
            <a:fld id="{1773E2AA-B722-40D4-8AA4-2E3C06CD51B0}" type="slidenum">
              <a:rPr lang="ar-SA" smtClean="0">
                <a:cs typeface="Arial" pitchFamily="34" charset="0"/>
              </a:rPr>
              <a:pPr/>
              <a:t>100</a:t>
            </a:fld>
            <a:endParaRPr lang="en-US" smtClean="0">
              <a:cs typeface="Arial" pitchFamily="34" charset="0"/>
            </a:endParaRPr>
          </a:p>
        </p:txBody>
      </p:sp>
      <p:pic>
        <p:nvPicPr>
          <p:cNvPr id="8499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4997" name="Rectangle 2"/>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4998" name="Rectangle 3"/>
          <p:cNvSpPr>
            <a:spLocks noGrp="1" noChangeArrowheads="1"/>
          </p:cNvSpPr>
          <p:nvPr>
            <p:ph type="title"/>
          </p:nvPr>
        </p:nvSpPr>
        <p:spPr>
          <a:noFill/>
        </p:spPr>
        <p:txBody>
          <a:bodyPr/>
          <a:lstStyle/>
          <a:p>
            <a:r>
              <a:rPr lang="en-US" smtClean="0"/>
              <a:t>Filter</a:t>
            </a:r>
          </a:p>
        </p:txBody>
      </p:sp>
      <p:sp>
        <p:nvSpPr>
          <p:cNvPr id="84999" name="Text Box 4"/>
          <p:cNvSpPr txBox="1">
            <a:spLocks noChangeArrowheads="1"/>
          </p:cNvSpPr>
          <p:nvPr/>
        </p:nvSpPr>
        <p:spPr bwMode="auto">
          <a:xfrm>
            <a:off x="1081088" y="4824413"/>
            <a:ext cx="7253287" cy="946150"/>
          </a:xfrm>
          <a:prstGeom prst="rect">
            <a:avLst/>
          </a:prstGeom>
          <a:solidFill>
            <a:srgbClr val="FFFFCC"/>
          </a:solidFill>
          <a:ln w="9525">
            <a:noFill/>
            <a:miter lim="800000"/>
            <a:headEnd/>
            <a:tailEnd/>
          </a:ln>
        </p:spPr>
        <p:txBody>
          <a:bodyPr>
            <a:spAutoFit/>
          </a:bodyPr>
          <a:lstStyle/>
          <a:p>
            <a:pPr algn="ctr"/>
            <a:r>
              <a:rPr lang="en-US" sz="2800">
                <a:solidFill>
                  <a:srgbClr val="FF0000"/>
                </a:solidFill>
              </a:rPr>
              <a:t>Thread </a:t>
            </a:r>
            <a:r>
              <a:rPr lang="en-US" sz="2800">
                <a:solidFill>
                  <a:schemeClr val="tx1"/>
                </a:solidFill>
              </a:rPr>
              <a:t>enters</a:t>
            </a:r>
            <a:r>
              <a:rPr lang="en-US" sz="2800">
                <a:solidFill>
                  <a:srgbClr val="FF0000"/>
                </a:solidFill>
              </a:rPr>
              <a:t> level </a:t>
            </a:r>
            <a:r>
              <a:rPr lang="en-US" sz="2800">
                <a:solidFill>
                  <a:schemeClr val="tx1"/>
                </a:solidFill>
              </a:rPr>
              <a:t>L</a:t>
            </a:r>
            <a:r>
              <a:rPr lang="en-US" sz="2800">
                <a:solidFill>
                  <a:srgbClr val="FF0000"/>
                </a:solidFill>
              </a:rPr>
              <a:t> when it completes the loop</a:t>
            </a:r>
          </a:p>
        </p:txBody>
      </p:sp>
      <p:sp>
        <p:nvSpPr>
          <p:cNvPr id="85000" name="AutoShape 5"/>
          <p:cNvSpPr>
            <a:spLocks noChangeArrowheads="1"/>
          </p:cNvSpPr>
          <p:nvPr/>
        </p:nvSpPr>
        <p:spPr bwMode="auto">
          <a:xfrm>
            <a:off x="1968500" y="3898900"/>
            <a:ext cx="5524500" cy="674688"/>
          </a:xfrm>
          <a:prstGeom prst="wedgeRoundRectCallout">
            <a:avLst>
              <a:gd name="adj1" fmla="val -24884"/>
              <a:gd name="adj2" fmla="val 104588"/>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ransition>
    <p:blinds/>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Art of Multiprocessor Programming</a:t>
            </a:r>
          </a:p>
        </p:txBody>
      </p:sp>
      <p:sp>
        <p:nvSpPr>
          <p:cNvPr id="86019" name="Slide Number Placeholder 4"/>
          <p:cNvSpPr>
            <a:spLocks noGrp="1"/>
          </p:cNvSpPr>
          <p:nvPr>
            <p:ph type="sldNum" sz="quarter" idx="11"/>
          </p:nvPr>
        </p:nvSpPr>
        <p:spPr>
          <a:noFill/>
        </p:spPr>
        <p:txBody>
          <a:bodyPr/>
          <a:lstStyle/>
          <a:p>
            <a:fld id="{F6CBBD18-50C0-4258-9BCC-B8A0677890F3}" type="slidenum">
              <a:rPr lang="ar-SA" smtClean="0">
                <a:cs typeface="Arial" pitchFamily="34" charset="0"/>
              </a:rPr>
              <a:pPr/>
              <a:t>101</a:t>
            </a:fld>
            <a:endParaRPr lang="en-US" smtClean="0">
              <a:cs typeface="Arial" pitchFamily="34" charset="0"/>
            </a:endParaRPr>
          </a:p>
        </p:txBody>
      </p:sp>
      <p:pic>
        <p:nvPicPr>
          <p:cNvPr id="86020"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6021" name="Rectangle 2"/>
          <p:cNvSpPr>
            <a:spLocks noGrp="1" noChangeArrowheads="1"/>
          </p:cNvSpPr>
          <p:nvPr>
            <p:ph type="title"/>
          </p:nvPr>
        </p:nvSpPr>
        <p:spPr/>
        <p:txBody>
          <a:bodyPr/>
          <a:lstStyle/>
          <a:p>
            <a:r>
              <a:rPr lang="en-US" smtClean="0"/>
              <a:t>Claim</a:t>
            </a:r>
          </a:p>
        </p:txBody>
      </p:sp>
      <p:sp>
        <p:nvSpPr>
          <p:cNvPr id="86022" name="Rectangle 3"/>
          <p:cNvSpPr>
            <a:spLocks noGrp="1" noChangeArrowheads="1"/>
          </p:cNvSpPr>
          <p:nvPr>
            <p:ph type="body" idx="1"/>
          </p:nvPr>
        </p:nvSpPr>
        <p:spPr>
          <a:xfrm>
            <a:off x="660400" y="1676400"/>
            <a:ext cx="7772400" cy="4114800"/>
          </a:xfrm>
        </p:spPr>
        <p:txBody>
          <a:bodyPr/>
          <a:lstStyle/>
          <a:p>
            <a:r>
              <a:rPr lang="en-US" smtClean="0"/>
              <a:t>Start at level </a:t>
            </a:r>
            <a:r>
              <a:rPr lang="en-US" smtClean="0">
                <a:solidFill>
                  <a:schemeClr val="tx1"/>
                </a:solidFill>
              </a:rPr>
              <a:t>L=0</a:t>
            </a:r>
          </a:p>
          <a:p>
            <a:r>
              <a:rPr lang="en-US" smtClean="0"/>
              <a:t>At most </a:t>
            </a:r>
            <a:r>
              <a:rPr lang="en-US" smtClean="0">
                <a:solidFill>
                  <a:schemeClr val="tx1"/>
                </a:solidFill>
              </a:rPr>
              <a:t>n-L</a:t>
            </a:r>
            <a:r>
              <a:rPr lang="en-US" smtClean="0"/>
              <a:t> threads enter level </a:t>
            </a:r>
            <a:r>
              <a:rPr lang="en-US" smtClean="0">
                <a:solidFill>
                  <a:schemeClr val="tx1"/>
                </a:solidFill>
              </a:rPr>
              <a:t>L</a:t>
            </a:r>
          </a:p>
          <a:p>
            <a:r>
              <a:rPr lang="en-US" smtClean="0"/>
              <a:t>Mutual exclusion at level </a:t>
            </a:r>
            <a:r>
              <a:rPr lang="en-US" smtClean="0">
                <a:solidFill>
                  <a:schemeClr val="tx1"/>
                </a:solidFill>
              </a:rPr>
              <a:t>L=n-1</a:t>
            </a:r>
            <a:endParaRPr lang="en-US" smtClean="0"/>
          </a:p>
        </p:txBody>
      </p:sp>
      <p:sp>
        <p:nvSpPr>
          <p:cNvPr id="86023" name="AutoShape 7"/>
          <p:cNvSpPr>
            <a:spLocks noChangeArrowheads="1"/>
          </p:cNvSpPr>
          <p:nvPr/>
        </p:nvSpPr>
        <p:spPr bwMode="auto">
          <a:xfrm>
            <a:off x="3467100" y="40386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86024" name="Line 8"/>
          <p:cNvSpPr>
            <a:spLocks noChangeShapeType="1"/>
          </p:cNvSpPr>
          <p:nvPr/>
        </p:nvSpPr>
        <p:spPr bwMode="auto">
          <a:xfrm>
            <a:off x="3568700" y="4321175"/>
            <a:ext cx="1279525" cy="0"/>
          </a:xfrm>
          <a:prstGeom prst="line">
            <a:avLst/>
          </a:prstGeom>
          <a:noFill/>
          <a:ln w="38100">
            <a:solidFill>
              <a:schemeClr val="tx1"/>
            </a:solidFill>
            <a:round/>
            <a:headEnd/>
            <a:tailEnd/>
          </a:ln>
        </p:spPr>
        <p:txBody>
          <a:bodyPr/>
          <a:lstStyle/>
          <a:p>
            <a:endParaRPr lang="en-US"/>
          </a:p>
        </p:txBody>
      </p:sp>
      <p:sp>
        <p:nvSpPr>
          <p:cNvPr id="86025" name="Line 9"/>
          <p:cNvSpPr>
            <a:spLocks noChangeShapeType="1"/>
          </p:cNvSpPr>
          <p:nvPr/>
        </p:nvSpPr>
        <p:spPr bwMode="auto">
          <a:xfrm>
            <a:off x="3602038" y="4603750"/>
            <a:ext cx="1177925" cy="0"/>
          </a:xfrm>
          <a:prstGeom prst="line">
            <a:avLst/>
          </a:prstGeom>
          <a:noFill/>
          <a:ln w="38100">
            <a:solidFill>
              <a:schemeClr val="tx1"/>
            </a:solidFill>
            <a:round/>
            <a:headEnd/>
            <a:tailEnd/>
          </a:ln>
        </p:spPr>
        <p:txBody>
          <a:bodyPr/>
          <a:lstStyle/>
          <a:p>
            <a:endParaRPr lang="en-US"/>
          </a:p>
        </p:txBody>
      </p:sp>
      <p:sp>
        <p:nvSpPr>
          <p:cNvPr id="86026" name="Line 10"/>
          <p:cNvSpPr>
            <a:spLocks noChangeShapeType="1"/>
          </p:cNvSpPr>
          <p:nvPr/>
        </p:nvSpPr>
        <p:spPr bwMode="auto">
          <a:xfrm>
            <a:off x="3668713" y="4886325"/>
            <a:ext cx="1044575" cy="0"/>
          </a:xfrm>
          <a:prstGeom prst="line">
            <a:avLst/>
          </a:prstGeom>
          <a:noFill/>
          <a:ln w="38100">
            <a:solidFill>
              <a:schemeClr val="tx1"/>
            </a:solidFill>
            <a:round/>
            <a:headEnd/>
            <a:tailEnd/>
          </a:ln>
        </p:spPr>
        <p:txBody>
          <a:bodyPr/>
          <a:lstStyle/>
          <a:p>
            <a:endParaRPr lang="en-US"/>
          </a:p>
        </p:txBody>
      </p:sp>
      <p:sp>
        <p:nvSpPr>
          <p:cNvPr id="86027" name="Line 11"/>
          <p:cNvSpPr>
            <a:spLocks noChangeShapeType="1"/>
          </p:cNvSpPr>
          <p:nvPr/>
        </p:nvSpPr>
        <p:spPr bwMode="auto">
          <a:xfrm>
            <a:off x="3803650" y="5451475"/>
            <a:ext cx="774700" cy="0"/>
          </a:xfrm>
          <a:prstGeom prst="line">
            <a:avLst/>
          </a:prstGeom>
          <a:noFill/>
          <a:ln w="38100">
            <a:solidFill>
              <a:schemeClr val="tx1"/>
            </a:solidFill>
            <a:round/>
            <a:headEnd/>
            <a:tailEnd/>
          </a:ln>
        </p:spPr>
        <p:txBody>
          <a:bodyPr/>
          <a:lstStyle/>
          <a:p>
            <a:endParaRPr lang="en-US"/>
          </a:p>
        </p:txBody>
      </p:sp>
      <p:sp>
        <p:nvSpPr>
          <p:cNvPr id="86028" name="Line 12"/>
          <p:cNvSpPr>
            <a:spLocks noChangeShapeType="1"/>
          </p:cNvSpPr>
          <p:nvPr/>
        </p:nvSpPr>
        <p:spPr bwMode="auto">
          <a:xfrm>
            <a:off x="3736975" y="5168900"/>
            <a:ext cx="908050" cy="0"/>
          </a:xfrm>
          <a:prstGeom prst="line">
            <a:avLst/>
          </a:prstGeom>
          <a:noFill/>
          <a:ln w="38100">
            <a:solidFill>
              <a:schemeClr val="tx1"/>
            </a:solidFill>
            <a:round/>
            <a:headEnd/>
            <a:tailEnd/>
          </a:ln>
        </p:spPr>
        <p:txBody>
          <a:bodyPr/>
          <a:lstStyle/>
          <a:p>
            <a:endParaRPr lang="en-US"/>
          </a:p>
        </p:txBody>
      </p:sp>
      <p:sp>
        <p:nvSpPr>
          <p:cNvPr id="86029" name="Text Box 13"/>
          <p:cNvSpPr txBox="1">
            <a:spLocks noChangeArrowheads="1"/>
          </p:cNvSpPr>
          <p:nvPr/>
        </p:nvSpPr>
        <p:spPr bwMode="auto">
          <a:xfrm>
            <a:off x="3924300" y="3592513"/>
            <a:ext cx="649288" cy="457200"/>
          </a:xfrm>
          <a:prstGeom prst="rect">
            <a:avLst/>
          </a:prstGeom>
          <a:noFill/>
          <a:ln w="9525">
            <a:noFill/>
            <a:miter lim="800000"/>
            <a:headEnd/>
            <a:tailEnd/>
          </a:ln>
        </p:spPr>
        <p:txBody>
          <a:bodyPr wrap="none">
            <a:spAutoFit/>
          </a:bodyPr>
          <a:lstStyle/>
          <a:p>
            <a:pPr eaLnBrk="1" hangingPunct="1"/>
            <a:r>
              <a:rPr lang="en-US" sz="2400">
                <a:solidFill>
                  <a:schemeClr val="tx1"/>
                </a:solidFill>
              </a:rPr>
              <a:t>ncs</a:t>
            </a:r>
          </a:p>
        </p:txBody>
      </p:sp>
      <p:sp>
        <p:nvSpPr>
          <p:cNvPr id="86030" name="Text Box 14"/>
          <p:cNvSpPr txBox="1">
            <a:spLocks noChangeArrowheads="1"/>
          </p:cNvSpPr>
          <p:nvPr/>
        </p:nvSpPr>
        <p:spPr bwMode="auto">
          <a:xfrm>
            <a:off x="4000500" y="5357813"/>
            <a:ext cx="488950" cy="457200"/>
          </a:xfrm>
          <a:prstGeom prst="rect">
            <a:avLst/>
          </a:prstGeom>
          <a:noFill/>
          <a:ln w="38100">
            <a:noFill/>
            <a:miter lim="800000"/>
            <a:headEnd/>
            <a:tailEnd/>
          </a:ln>
        </p:spPr>
        <p:txBody>
          <a:bodyPr wrap="none">
            <a:spAutoFit/>
          </a:bodyPr>
          <a:lstStyle/>
          <a:p>
            <a:pPr eaLnBrk="1" hangingPunct="1"/>
            <a:r>
              <a:rPr lang="en-US" sz="2400">
                <a:solidFill>
                  <a:schemeClr val="tx1"/>
                </a:solidFill>
              </a:rPr>
              <a:t>cs</a:t>
            </a:r>
          </a:p>
        </p:txBody>
      </p:sp>
      <p:sp>
        <p:nvSpPr>
          <p:cNvPr id="86031" name="Text Box 15"/>
          <p:cNvSpPr txBox="1">
            <a:spLocks noChangeArrowheads="1"/>
          </p:cNvSpPr>
          <p:nvPr/>
        </p:nvSpPr>
        <p:spPr bwMode="auto">
          <a:xfrm>
            <a:off x="4610100" y="5357813"/>
            <a:ext cx="1069975" cy="457200"/>
          </a:xfrm>
          <a:prstGeom prst="rect">
            <a:avLst/>
          </a:prstGeom>
          <a:noFill/>
          <a:ln w="9525">
            <a:noFill/>
            <a:miter lim="800000"/>
            <a:headEnd/>
            <a:tailEnd/>
          </a:ln>
        </p:spPr>
        <p:txBody>
          <a:bodyPr wrap="none">
            <a:spAutoFit/>
          </a:bodyPr>
          <a:lstStyle/>
          <a:p>
            <a:pPr eaLnBrk="1" hangingPunct="1"/>
            <a:r>
              <a:rPr lang="en-US" sz="2400">
                <a:solidFill>
                  <a:schemeClr val="accent2"/>
                </a:solidFill>
              </a:rPr>
              <a:t>L=n-1</a:t>
            </a:r>
          </a:p>
        </p:txBody>
      </p:sp>
      <p:sp>
        <p:nvSpPr>
          <p:cNvPr id="86032" name="Text Box 16"/>
          <p:cNvSpPr txBox="1">
            <a:spLocks noChangeArrowheads="1"/>
          </p:cNvSpPr>
          <p:nvPr/>
        </p:nvSpPr>
        <p:spPr bwMode="auto">
          <a:xfrm>
            <a:off x="4902200" y="3986213"/>
            <a:ext cx="723900" cy="457200"/>
          </a:xfrm>
          <a:prstGeom prst="rect">
            <a:avLst/>
          </a:prstGeom>
          <a:noFill/>
          <a:ln w="9525">
            <a:noFill/>
            <a:miter lim="800000"/>
            <a:headEnd/>
            <a:tailEnd/>
          </a:ln>
        </p:spPr>
        <p:txBody>
          <a:bodyPr wrap="none">
            <a:spAutoFit/>
          </a:bodyPr>
          <a:lstStyle/>
          <a:p>
            <a:pPr eaLnBrk="1" hangingPunct="1"/>
            <a:r>
              <a:rPr lang="en-US" sz="2400">
                <a:solidFill>
                  <a:schemeClr val="accent2"/>
                </a:solidFill>
              </a:rPr>
              <a:t>L=1</a:t>
            </a:r>
          </a:p>
        </p:txBody>
      </p:sp>
      <p:sp>
        <p:nvSpPr>
          <p:cNvPr id="86033" name="Text Box 17"/>
          <p:cNvSpPr txBox="1">
            <a:spLocks noChangeArrowheads="1"/>
          </p:cNvSpPr>
          <p:nvPr/>
        </p:nvSpPr>
        <p:spPr bwMode="auto">
          <a:xfrm>
            <a:off x="4686300" y="5053013"/>
            <a:ext cx="1069975" cy="457200"/>
          </a:xfrm>
          <a:prstGeom prst="rect">
            <a:avLst/>
          </a:prstGeom>
          <a:noFill/>
          <a:ln w="9525">
            <a:noFill/>
            <a:miter lim="800000"/>
            <a:headEnd/>
            <a:tailEnd/>
          </a:ln>
        </p:spPr>
        <p:txBody>
          <a:bodyPr wrap="none">
            <a:spAutoFit/>
          </a:bodyPr>
          <a:lstStyle/>
          <a:p>
            <a:pPr eaLnBrk="1" hangingPunct="1"/>
            <a:r>
              <a:rPr lang="en-US" sz="2400">
                <a:solidFill>
                  <a:schemeClr val="accent2"/>
                </a:solidFill>
              </a:rPr>
              <a:t>L=n-2</a:t>
            </a:r>
          </a:p>
        </p:txBody>
      </p:sp>
      <p:sp>
        <p:nvSpPr>
          <p:cNvPr id="86034" name="Text Box 18"/>
          <p:cNvSpPr txBox="1">
            <a:spLocks noChangeArrowheads="1"/>
          </p:cNvSpPr>
          <p:nvPr/>
        </p:nvSpPr>
        <p:spPr bwMode="auto">
          <a:xfrm>
            <a:off x="4978400" y="3643313"/>
            <a:ext cx="723900" cy="457200"/>
          </a:xfrm>
          <a:prstGeom prst="rect">
            <a:avLst/>
          </a:prstGeom>
          <a:noFill/>
          <a:ln w="9525">
            <a:noFill/>
            <a:miter lim="800000"/>
            <a:headEnd/>
            <a:tailEnd/>
          </a:ln>
        </p:spPr>
        <p:txBody>
          <a:bodyPr wrap="none">
            <a:spAutoFit/>
          </a:bodyPr>
          <a:lstStyle/>
          <a:p>
            <a:pPr eaLnBrk="1" hangingPunct="1"/>
            <a:r>
              <a:rPr lang="en-US" sz="2400">
                <a:solidFill>
                  <a:schemeClr val="accent2"/>
                </a:solidFill>
              </a:rPr>
              <a:t>L=0</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0"/>
          </p:nvPr>
        </p:nvSpPr>
        <p:spPr>
          <a:noFill/>
        </p:spPr>
        <p:txBody>
          <a:bodyPr/>
          <a:lstStyle/>
          <a:p>
            <a:r>
              <a:rPr lang="en-US" smtClean="0"/>
              <a:t>Art of Multiprocessor Programming</a:t>
            </a:r>
          </a:p>
        </p:txBody>
      </p:sp>
      <p:sp>
        <p:nvSpPr>
          <p:cNvPr id="87043" name="Slide Number Placeholder 5"/>
          <p:cNvSpPr>
            <a:spLocks noGrp="1"/>
          </p:cNvSpPr>
          <p:nvPr>
            <p:ph type="sldNum" sz="quarter" idx="11"/>
          </p:nvPr>
        </p:nvSpPr>
        <p:spPr>
          <a:noFill/>
        </p:spPr>
        <p:txBody>
          <a:bodyPr/>
          <a:lstStyle/>
          <a:p>
            <a:fld id="{88933175-1B07-42E9-9FB3-A4BB3B429AAF}" type="slidenum">
              <a:rPr lang="ar-SA" smtClean="0">
                <a:cs typeface="Arial" pitchFamily="34" charset="0"/>
              </a:rPr>
              <a:pPr/>
              <a:t>102</a:t>
            </a:fld>
            <a:endParaRPr lang="en-US" smtClean="0">
              <a:cs typeface="Arial" pitchFamily="34" charset="0"/>
            </a:endParaRPr>
          </a:p>
        </p:txBody>
      </p:sp>
      <p:pic>
        <p:nvPicPr>
          <p:cNvPr id="87044" name="Picture 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7045" name="Rectangle 2"/>
          <p:cNvSpPr>
            <a:spLocks noGrp="1" noChangeArrowheads="1"/>
          </p:cNvSpPr>
          <p:nvPr>
            <p:ph type="title"/>
          </p:nvPr>
        </p:nvSpPr>
        <p:spPr/>
        <p:txBody>
          <a:bodyPr/>
          <a:lstStyle/>
          <a:p>
            <a:r>
              <a:rPr lang="en-US" smtClean="0"/>
              <a:t>Induction Hypothesis</a:t>
            </a:r>
          </a:p>
        </p:txBody>
      </p:sp>
      <p:sp>
        <p:nvSpPr>
          <p:cNvPr id="87046" name="Rectangle 3"/>
          <p:cNvSpPr>
            <a:spLocks noGrp="1" noChangeArrowheads="1"/>
          </p:cNvSpPr>
          <p:nvPr>
            <p:ph type="body" sz="half" idx="1"/>
          </p:nvPr>
        </p:nvSpPr>
        <p:spPr>
          <a:xfrm>
            <a:off x="700088" y="2982913"/>
            <a:ext cx="3810000" cy="3490912"/>
          </a:xfrm>
        </p:spPr>
        <p:txBody>
          <a:bodyPr/>
          <a:lstStyle/>
          <a:p>
            <a:r>
              <a:rPr lang="en-US" smtClean="0"/>
              <a:t>Assume all at level</a:t>
            </a:r>
            <a:r>
              <a:rPr lang="en-US" smtClean="0">
                <a:solidFill>
                  <a:schemeClr val="tx1"/>
                </a:solidFill>
              </a:rPr>
              <a:t> L-1</a:t>
            </a:r>
            <a:r>
              <a:rPr lang="en-US" smtClean="0"/>
              <a:t> enter level </a:t>
            </a:r>
            <a:r>
              <a:rPr lang="en-US" smtClean="0">
                <a:solidFill>
                  <a:schemeClr val="tx1"/>
                </a:solidFill>
              </a:rPr>
              <a:t>L</a:t>
            </a:r>
          </a:p>
          <a:p>
            <a:r>
              <a:rPr lang="en-US" smtClean="0">
                <a:solidFill>
                  <a:schemeClr val="tx1"/>
                </a:solidFill>
              </a:rPr>
              <a:t>A</a:t>
            </a:r>
            <a:r>
              <a:rPr lang="en-US" smtClean="0"/>
              <a:t> last to write </a:t>
            </a:r>
            <a:r>
              <a:rPr lang="en-US" smtClean="0">
                <a:solidFill>
                  <a:schemeClr val="tx1"/>
                </a:solidFill>
              </a:rPr>
              <a:t>victim[L] </a:t>
            </a:r>
          </a:p>
          <a:p>
            <a:r>
              <a:rPr lang="en-US" smtClean="0">
                <a:solidFill>
                  <a:schemeClr val="tx1"/>
                </a:solidFill>
              </a:rPr>
              <a:t>B</a:t>
            </a:r>
            <a:r>
              <a:rPr lang="en-US" smtClean="0"/>
              <a:t> is any other thread at level </a:t>
            </a:r>
            <a:r>
              <a:rPr lang="en-US" smtClean="0">
                <a:solidFill>
                  <a:schemeClr val="tx1"/>
                </a:solidFill>
              </a:rPr>
              <a:t>L</a:t>
            </a:r>
          </a:p>
        </p:txBody>
      </p:sp>
      <p:sp>
        <p:nvSpPr>
          <p:cNvPr id="87047" name="Rectangle 8"/>
          <p:cNvSpPr>
            <a:spLocks noChangeArrowheads="1"/>
          </p:cNvSpPr>
          <p:nvPr/>
        </p:nvSpPr>
        <p:spPr bwMode="auto">
          <a:xfrm>
            <a:off x="715963" y="1919288"/>
            <a:ext cx="6088062" cy="1039812"/>
          </a:xfrm>
          <a:prstGeom prst="rect">
            <a:avLst/>
          </a:prstGeom>
          <a:noFill/>
          <a:ln w="9525">
            <a:noFill/>
            <a:miter lim="800000"/>
            <a:headEnd/>
            <a:tailEnd/>
          </a:ln>
        </p:spPr>
        <p:txBody>
          <a:bodyPr wrap="none">
            <a:spAutoFit/>
          </a:bodyPr>
          <a:lstStyle/>
          <a:p>
            <a:pPr>
              <a:spcBef>
                <a:spcPct val="20000"/>
              </a:spcBef>
              <a:buFontTx/>
              <a:buChar char="•"/>
            </a:pPr>
            <a:r>
              <a:rPr lang="en-US" sz="2800" b="0"/>
              <a:t>  No more than </a:t>
            </a:r>
            <a:r>
              <a:rPr lang="en-US" sz="2800" b="0">
                <a:solidFill>
                  <a:schemeClr val="tx1"/>
                </a:solidFill>
              </a:rPr>
              <a:t>n-(L-1) </a:t>
            </a:r>
            <a:r>
              <a:rPr lang="en-US" sz="2800" b="0"/>
              <a:t>at level </a:t>
            </a:r>
            <a:r>
              <a:rPr lang="en-US" sz="2800" b="0">
                <a:solidFill>
                  <a:schemeClr val="tx1"/>
                </a:solidFill>
              </a:rPr>
              <a:t>L-1 </a:t>
            </a:r>
            <a:endParaRPr lang="en-US" sz="2800" b="0"/>
          </a:p>
          <a:p>
            <a:pPr>
              <a:spcBef>
                <a:spcPct val="20000"/>
              </a:spcBef>
              <a:buFontTx/>
              <a:buChar char="•"/>
            </a:pPr>
            <a:r>
              <a:rPr lang="en-US" sz="2800" b="0"/>
              <a:t>  Induction step: by contradiction </a:t>
            </a:r>
          </a:p>
        </p:txBody>
      </p:sp>
      <p:sp>
        <p:nvSpPr>
          <p:cNvPr id="87048" name="AutoShape 10"/>
          <p:cNvSpPr>
            <a:spLocks noChangeArrowheads="1"/>
          </p:cNvSpPr>
          <p:nvPr/>
        </p:nvSpPr>
        <p:spPr bwMode="auto">
          <a:xfrm>
            <a:off x="4467225" y="3849688"/>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87049" name="Line 11"/>
          <p:cNvSpPr>
            <a:spLocks noChangeShapeType="1"/>
          </p:cNvSpPr>
          <p:nvPr/>
        </p:nvSpPr>
        <p:spPr bwMode="auto">
          <a:xfrm>
            <a:off x="4568825" y="4132263"/>
            <a:ext cx="1279525" cy="0"/>
          </a:xfrm>
          <a:prstGeom prst="line">
            <a:avLst/>
          </a:prstGeom>
          <a:noFill/>
          <a:ln w="38100">
            <a:solidFill>
              <a:schemeClr val="tx1"/>
            </a:solidFill>
            <a:round/>
            <a:headEnd/>
            <a:tailEnd/>
          </a:ln>
        </p:spPr>
        <p:txBody>
          <a:bodyPr/>
          <a:lstStyle/>
          <a:p>
            <a:endParaRPr lang="en-US"/>
          </a:p>
        </p:txBody>
      </p:sp>
      <p:sp>
        <p:nvSpPr>
          <p:cNvPr id="87050" name="Line 12"/>
          <p:cNvSpPr>
            <a:spLocks noChangeShapeType="1"/>
          </p:cNvSpPr>
          <p:nvPr/>
        </p:nvSpPr>
        <p:spPr bwMode="auto">
          <a:xfrm>
            <a:off x="4602163" y="4414838"/>
            <a:ext cx="1177925" cy="0"/>
          </a:xfrm>
          <a:prstGeom prst="line">
            <a:avLst/>
          </a:prstGeom>
          <a:noFill/>
          <a:ln w="38100">
            <a:solidFill>
              <a:schemeClr val="tx1"/>
            </a:solidFill>
            <a:round/>
            <a:headEnd/>
            <a:tailEnd/>
          </a:ln>
        </p:spPr>
        <p:txBody>
          <a:bodyPr/>
          <a:lstStyle/>
          <a:p>
            <a:endParaRPr lang="en-US"/>
          </a:p>
        </p:txBody>
      </p:sp>
      <p:sp>
        <p:nvSpPr>
          <p:cNvPr id="87051" name="Line 13"/>
          <p:cNvSpPr>
            <a:spLocks noChangeShapeType="1"/>
          </p:cNvSpPr>
          <p:nvPr/>
        </p:nvSpPr>
        <p:spPr bwMode="auto">
          <a:xfrm>
            <a:off x="4668838" y="4697413"/>
            <a:ext cx="1044575" cy="0"/>
          </a:xfrm>
          <a:prstGeom prst="line">
            <a:avLst/>
          </a:prstGeom>
          <a:noFill/>
          <a:ln w="38100">
            <a:solidFill>
              <a:schemeClr val="tx1"/>
            </a:solidFill>
            <a:round/>
            <a:headEnd/>
            <a:tailEnd/>
          </a:ln>
        </p:spPr>
        <p:txBody>
          <a:bodyPr/>
          <a:lstStyle/>
          <a:p>
            <a:endParaRPr lang="en-US"/>
          </a:p>
        </p:txBody>
      </p:sp>
      <p:sp>
        <p:nvSpPr>
          <p:cNvPr id="87052" name="Line 14"/>
          <p:cNvSpPr>
            <a:spLocks noChangeShapeType="1"/>
          </p:cNvSpPr>
          <p:nvPr/>
        </p:nvSpPr>
        <p:spPr bwMode="auto">
          <a:xfrm>
            <a:off x="4803775" y="5262563"/>
            <a:ext cx="774700" cy="0"/>
          </a:xfrm>
          <a:prstGeom prst="line">
            <a:avLst/>
          </a:prstGeom>
          <a:noFill/>
          <a:ln w="38100">
            <a:solidFill>
              <a:schemeClr val="tx1"/>
            </a:solidFill>
            <a:round/>
            <a:headEnd/>
            <a:tailEnd/>
          </a:ln>
        </p:spPr>
        <p:txBody>
          <a:bodyPr/>
          <a:lstStyle/>
          <a:p>
            <a:endParaRPr lang="en-US"/>
          </a:p>
        </p:txBody>
      </p:sp>
      <p:sp>
        <p:nvSpPr>
          <p:cNvPr id="87053" name="Line 15"/>
          <p:cNvSpPr>
            <a:spLocks noChangeShapeType="1"/>
          </p:cNvSpPr>
          <p:nvPr/>
        </p:nvSpPr>
        <p:spPr bwMode="auto">
          <a:xfrm>
            <a:off x="4737100" y="4979988"/>
            <a:ext cx="908050" cy="0"/>
          </a:xfrm>
          <a:prstGeom prst="line">
            <a:avLst/>
          </a:prstGeom>
          <a:noFill/>
          <a:ln w="38100">
            <a:solidFill>
              <a:schemeClr val="tx1"/>
            </a:solidFill>
            <a:round/>
            <a:headEnd/>
            <a:tailEnd/>
          </a:ln>
        </p:spPr>
        <p:txBody>
          <a:bodyPr/>
          <a:lstStyle/>
          <a:p>
            <a:endParaRPr lang="en-US"/>
          </a:p>
        </p:txBody>
      </p:sp>
      <p:sp>
        <p:nvSpPr>
          <p:cNvPr id="87054" name="Text Box 16"/>
          <p:cNvSpPr txBox="1">
            <a:spLocks noChangeArrowheads="1"/>
          </p:cNvSpPr>
          <p:nvPr/>
        </p:nvSpPr>
        <p:spPr bwMode="auto">
          <a:xfrm>
            <a:off x="4924425" y="3403600"/>
            <a:ext cx="649288" cy="457200"/>
          </a:xfrm>
          <a:prstGeom prst="rect">
            <a:avLst/>
          </a:prstGeom>
          <a:noFill/>
          <a:ln w="9525">
            <a:noFill/>
            <a:miter lim="800000"/>
            <a:headEnd/>
            <a:tailEnd/>
          </a:ln>
        </p:spPr>
        <p:txBody>
          <a:bodyPr wrap="none">
            <a:spAutoFit/>
          </a:bodyPr>
          <a:lstStyle/>
          <a:p>
            <a:pPr eaLnBrk="1" hangingPunct="1"/>
            <a:r>
              <a:rPr lang="en-US" sz="2400">
                <a:solidFill>
                  <a:schemeClr val="tx1"/>
                </a:solidFill>
              </a:rPr>
              <a:t>ncs</a:t>
            </a:r>
          </a:p>
        </p:txBody>
      </p:sp>
      <p:sp>
        <p:nvSpPr>
          <p:cNvPr id="87055" name="Text Box 17"/>
          <p:cNvSpPr txBox="1">
            <a:spLocks noChangeArrowheads="1"/>
          </p:cNvSpPr>
          <p:nvPr/>
        </p:nvSpPr>
        <p:spPr bwMode="auto">
          <a:xfrm>
            <a:off x="5000625" y="5168900"/>
            <a:ext cx="488950" cy="457200"/>
          </a:xfrm>
          <a:prstGeom prst="rect">
            <a:avLst/>
          </a:prstGeom>
          <a:noFill/>
          <a:ln w="38100">
            <a:noFill/>
            <a:miter lim="800000"/>
            <a:headEnd/>
            <a:tailEnd/>
          </a:ln>
        </p:spPr>
        <p:txBody>
          <a:bodyPr wrap="none">
            <a:spAutoFit/>
          </a:bodyPr>
          <a:lstStyle/>
          <a:p>
            <a:pPr eaLnBrk="1" hangingPunct="1"/>
            <a:r>
              <a:rPr lang="en-US" sz="2400">
                <a:solidFill>
                  <a:schemeClr val="tx1"/>
                </a:solidFill>
              </a:rPr>
              <a:t>cs</a:t>
            </a:r>
          </a:p>
        </p:txBody>
      </p:sp>
      <p:sp>
        <p:nvSpPr>
          <p:cNvPr id="87056" name="Text Box 20"/>
          <p:cNvSpPr txBox="1">
            <a:spLocks noChangeArrowheads="1"/>
          </p:cNvSpPr>
          <p:nvPr/>
        </p:nvSpPr>
        <p:spPr bwMode="auto">
          <a:xfrm>
            <a:off x="5875338" y="4370388"/>
            <a:ext cx="2613025" cy="461962"/>
          </a:xfrm>
          <a:prstGeom prst="rect">
            <a:avLst/>
          </a:prstGeom>
          <a:noFill/>
          <a:ln w="9525">
            <a:noFill/>
            <a:miter lim="800000"/>
            <a:headEnd/>
            <a:tailEnd/>
          </a:ln>
        </p:spPr>
        <p:txBody>
          <a:bodyPr wrap="none">
            <a:spAutoFit/>
          </a:bodyPr>
          <a:lstStyle/>
          <a:p>
            <a:pPr eaLnBrk="1" hangingPunct="1"/>
            <a:r>
              <a:rPr lang="en-US" sz="2400">
                <a:solidFill>
                  <a:schemeClr val="accent2"/>
                </a:solidFill>
              </a:rPr>
              <a:t>L-1 has </a:t>
            </a:r>
            <a:r>
              <a:rPr lang="en-US" sz="2400">
                <a:solidFill>
                  <a:schemeClr val="tx2"/>
                </a:solidFill>
              </a:rPr>
              <a:t>n-(L-1)</a:t>
            </a:r>
          </a:p>
        </p:txBody>
      </p:sp>
      <p:sp>
        <p:nvSpPr>
          <p:cNvPr id="87057" name="Text Box 22"/>
          <p:cNvSpPr txBox="1">
            <a:spLocks noChangeArrowheads="1"/>
          </p:cNvSpPr>
          <p:nvPr/>
        </p:nvSpPr>
        <p:spPr bwMode="auto">
          <a:xfrm>
            <a:off x="5883275" y="4667250"/>
            <a:ext cx="1624013" cy="457200"/>
          </a:xfrm>
          <a:prstGeom prst="rect">
            <a:avLst/>
          </a:prstGeom>
          <a:noFill/>
          <a:ln w="9525">
            <a:noFill/>
            <a:miter lim="800000"/>
            <a:headEnd/>
            <a:tailEnd/>
          </a:ln>
        </p:spPr>
        <p:txBody>
          <a:bodyPr wrap="none">
            <a:spAutoFit/>
          </a:bodyPr>
          <a:lstStyle/>
          <a:p>
            <a:pPr eaLnBrk="1" hangingPunct="1"/>
            <a:r>
              <a:rPr lang="en-US" sz="2400">
                <a:solidFill>
                  <a:schemeClr val="accent2"/>
                </a:solidFill>
              </a:rPr>
              <a:t>L has </a:t>
            </a:r>
            <a:r>
              <a:rPr lang="en-US" sz="2400">
                <a:solidFill>
                  <a:schemeClr val="tx2"/>
                </a:solidFill>
              </a:rPr>
              <a:t>n-L</a:t>
            </a:r>
          </a:p>
        </p:txBody>
      </p:sp>
      <p:sp>
        <p:nvSpPr>
          <p:cNvPr id="87058" name="Text Box 23"/>
          <p:cNvSpPr txBox="1">
            <a:spLocks noChangeArrowheads="1"/>
          </p:cNvSpPr>
          <p:nvPr/>
        </p:nvSpPr>
        <p:spPr bwMode="auto">
          <a:xfrm>
            <a:off x="6365875" y="3403600"/>
            <a:ext cx="1385888" cy="519113"/>
          </a:xfrm>
          <a:prstGeom prst="rect">
            <a:avLst/>
          </a:prstGeom>
          <a:noFill/>
          <a:ln w="9525">
            <a:noFill/>
            <a:miter lim="800000"/>
            <a:headEnd/>
            <a:tailEnd/>
          </a:ln>
        </p:spPr>
        <p:txBody>
          <a:bodyPr wrap="none">
            <a:spAutoFit/>
          </a:bodyPr>
          <a:lstStyle/>
          <a:p>
            <a:r>
              <a:rPr lang="en-US" sz="2800">
                <a:solidFill>
                  <a:srgbClr val="FF0000"/>
                </a:solidFill>
              </a:rPr>
              <a:t>assume</a:t>
            </a:r>
          </a:p>
        </p:txBody>
      </p:sp>
      <p:sp>
        <p:nvSpPr>
          <p:cNvPr id="87059" name="Line 24"/>
          <p:cNvSpPr>
            <a:spLocks noChangeShapeType="1"/>
          </p:cNvSpPr>
          <p:nvPr/>
        </p:nvSpPr>
        <p:spPr bwMode="auto">
          <a:xfrm flipH="1">
            <a:off x="6386513" y="3875088"/>
            <a:ext cx="290512" cy="536575"/>
          </a:xfrm>
          <a:prstGeom prst="line">
            <a:avLst/>
          </a:prstGeom>
          <a:noFill/>
          <a:ln w="28575">
            <a:solidFill>
              <a:srgbClr val="FF0000"/>
            </a:solidFill>
            <a:round/>
            <a:headEnd/>
            <a:tailEnd type="triangle" w="med" len="med"/>
          </a:ln>
        </p:spPr>
        <p:txBody>
          <a:bodyPr wrap="none" anchor="ctr"/>
          <a:lstStyle/>
          <a:p>
            <a:endParaRPr lang="en-US"/>
          </a:p>
        </p:txBody>
      </p:sp>
      <p:sp>
        <p:nvSpPr>
          <p:cNvPr id="87060" name="Text Box 25"/>
          <p:cNvSpPr txBox="1">
            <a:spLocks noChangeArrowheads="1"/>
          </p:cNvSpPr>
          <p:nvPr/>
        </p:nvSpPr>
        <p:spPr bwMode="auto">
          <a:xfrm>
            <a:off x="6300788" y="5472113"/>
            <a:ext cx="1104900" cy="519112"/>
          </a:xfrm>
          <a:prstGeom prst="rect">
            <a:avLst/>
          </a:prstGeom>
          <a:noFill/>
          <a:ln w="9525">
            <a:noFill/>
            <a:miter lim="800000"/>
            <a:headEnd/>
            <a:tailEnd/>
          </a:ln>
        </p:spPr>
        <p:txBody>
          <a:bodyPr wrap="none">
            <a:spAutoFit/>
          </a:bodyPr>
          <a:lstStyle/>
          <a:p>
            <a:r>
              <a:rPr lang="en-US" sz="2800">
                <a:solidFill>
                  <a:srgbClr val="FF0000"/>
                </a:solidFill>
              </a:rPr>
              <a:t>prove</a:t>
            </a:r>
          </a:p>
        </p:txBody>
      </p:sp>
      <p:sp>
        <p:nvSpPr>
          <p:cNvPr id="87061" name="Line 26"/>
          <p:cNvSpPr>
            <a:spLocks noChangeShapeType="1"/>
          </p:cNvSpPr>
          <p:nvPr/>
        </p:nvSpPr>
        <p:spPr bwMode="auto">
          <a:xfrm flipH="1" flipV="1">
            <a:off x="6175375" y="5099050"/>
            <a:ext cx="566738" cy="466725"/>
          </a:xfrm>
          <a:prstGeom prst="line">
            <a:avLst/>
          </a:prstGeom>
          <a:noFill/>
          <a:ln w="2857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0"/>
          </p:nvPr>
        </p:nvSpPr>
        <p:spPr>
          <a:noFill/>
        </p:spPr>
        <p:txBody>
          <a:bodyPr/>
          <a:lstStyle/>
          <a:p>
            <a:r>
              <a:rPr lang="en-US" smtClean="0"/>
              <a:t>Art of Multiprocessor Programming</a:t>
            </a:r>
          </a:p>
        </p:txBody>
      </p:sp>
      <p:sp>
        <p:nvSpPr>
          <p:cNvPr id="88067" name="Slide Number Placeholder 5"/>
          <p:cNvSpPr>
            <a:spLocks noGrp="1"/>
          </p:cNvSpPr>
          <p:nvPr>
            <p:ph type="sldNum" sz="quarter" idx="11"/>
          </p:nvPr>
        </p:nvSpPr>
        <p:spPr>
          <a:noFill/>
        </p:spPr>
        <p:txBody>
          <a:bodyPr/>
          <a:lstStyle/>
          <a:p>
            <a:fld id="{7F4993F5-6589-4BF4-897A-BADEACF206E3}" type="slidenum">
              <a:rPr lang="ar-SA" smtClean="0">
                <a:cs typeface="Arial" pitchFamily="34" charset="0"/>
              </a:rPr>
              <a:pPr/>
              <a:t>103</a:t>
            </a:fld>
            <a:endParaRPr lang="en-US" smtClean="0">
              <a:cs typeface="Arial" pitchFamily="34" charset="0"/>
            </a:endParaRPr>
          </a:p>
        </p:txBody>
      </p:sp>
      <p:sp>
        <p:nvSpPr>
          <p:cNvPr id="88068" name="Rectangle 3"/>
          <p:cNvSpPr>
            <a:spLocks noGrp="1" noChangeArrowheads="1"/>
          </p:cNvSpPr>
          <p:nvPr>
            <p:ph type="title"/>
          </p:nvPr>
        </p:nvSpPr>
        <p:spPr>
          <a:xfrm>
            <a:off x="627063" y="260350"/>
            <a:ext cx="7772400" cy="1143000"/>
          </a:xfrm>
        </p:spPr>
        <p:txBody>
          <a:bodyPr/>
          <a:lstStyle/>
          <a:p>
            <a:r>
              <a:rPr lang="en-US" smtClean="0"/>
              <a:t>Proof Structure</a:t>
            </a:r>
          </a:p>
        </p:txBody>
      </p:sp>
      <p:sp>
        <p:nvSpPr>
          <p:cNvPr id="88069" name="Text Box 12"/>
          <p:cNvSpPr txBox="1">
            <a:spLocks noChangeArrowheads="1"/>
          </p:cNvSpPr>
          <p:nvPr/>
        </p:nvSpPr>
        <p:spPr bwMode="auto">
          <a:xfrm>
            <a:off x="2855913" y="1365250"/>
            <a:ext cx="649287" cy="457200"/>
          </a:xfrm>
          <a:prstGeom prst="rect">
            <a:avLst/>
          </a:prstGeom>
          <a:noFill/>
          <a:ln w="9525">
            <a:noFill/>
            <a:miter lim="800000"/>
            <a:headEnd/>
            <a:tailEnd/>
          </a:ln>
        </p:spPr>
        <p:txBody>
          <a:bodyPr wrap="none">
            <a:spAutoFit/>
          </a:bodyPr>
          <a:lstStyle/>
          <a:p>
            <a:pPr eaLnBrk="1" hangingPunct="1"/>
            <a:r>
              <a:rPr lang="en-US" sz="2400">
                <a:solidFill>
                  <a:schemeClr val="tx1"/>
                </a:solidFill>
              </a:rPr>
              <a:t>ncs</a:t>
            </a:r>
          </a:p>
        </p:txBody>
      </p:sp>
      <p:sp>
        <p:nvSpPr>
          <p:cNvPr id="88070" name="AutoShape 6"/>
          <p:cNvSpPr>
            <a:spLocks noChangeArrowheads="1"/>
          </p:cNvSpPr>
          <p:nvPr/>
        </p:nvSpPr>
        <p:spPr bwMode="auto">
          <a:xfrm>
            <a:off x="2073275" y="1841500"/>
            <a:ext cx="2187575" cy="245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88071" name="Line 7"/>
          <p:cNvSpPr>
            <a:spLocks noChangeShapeType="1"/>
          </p:cNvSpPr>
          <p:nvPr/>
        </p:nvSpPr>
        <p:spPr bwMode="auto">
          <a:xfrm flipV="1">
            <a:off x="2182813" y="2251075"/>
            <a:ext cx="1978025" cy="0"/>
          </a:xfrm>
          <a:prstGeom prst="line">
            <a:avLst/>
          </a:prstGeom>
          <a:noFill/>
          <a:ln w="38100">
            <a:solidFill>
              <a:schemeClr val="tx1"/>
            </a:solidFill>
            <a:round/>
            <a:headEnd/>
            <a:tailEnd/>
          </a:ln>
        </p:spPr>
        <p:txBody>
          <a:bodyPr/>
          <a:lstStyle/>
          <a:p>
            <a:endParaRPr lang="en-US"/>
          </a:p>
        </p:txBody>
      </p:sp>
      <p:sp>
        <p:nvSpPr>
          <p:cNvPr id="88072" name="Line 8"/>
          <p:cNvSpPr>
            <a:spLocks noChangeShapeType="1"/>
          </p:cNvSpPr>
          <p:nvPr/>
        </p:nvSpPr>
        <p:spPr bwMode="auto">
          <a:xfrm>
            <a:off x="2233613" y="2546350"/>
            <a:ext cx="1824037" cy="0"/>
          </a:xfrm>
          <a:prstGeom prst="line">
            <a:avLst/>
          </a:prstGeom>
          <a:noFill/>
          <a:ln w="38100">
            <a:solidFill>
              <a:schemeClr val="tx1"/>
            </a:solidFill>
            <a:round/>
            <a:headEnd/>
            <a:tailEnd/>
          </a:ln>
        </p:spPr>
        <p:txBody>
          <a:bodyPr/>
          <a:lstStyle/>
          <a:p>
            <a:endParaRPr lang="en-US"/>
          </a:p>
        </p:txBody>
      </p:sp>
      <p:sp>
        <p:nvSpPr>
          <p:cNvPr id="88073" name="Line 9"/>
          <p:cNvSpPr>
            <a:spLocks noChangeShapeType="1"/>
          </p:cNvSpPr>
          <p:nvPr/>
        </p:nvSpPr>
        <p:spPr bwMode="auto">
          <a:xfrm>
            <a:off x="2378075" y="3070225"/>
            <a:ext cx="1577975" cy="0"/>
          </a:xfrm>
          <a:prstGeom prst="line">
            <a:avLst/>
          </a:prstGeom>
          <a:noFill/>
          <a:ln w="38100">
            <a:solidFill>
              <a:schemeClr val="tx1"/>
            </a:solidFill>
            <a:round/>
            <a:headEnd/>
            <a:tailEnd/>
          </a:ln>
        </p:spPr>
        <p:txBody>
          <a:bodyPr/>
          <a:lstStyle/>
          <a:p>
            <a:endParaRPr lang="en-US"/>
          </a:p>
        </p:txBody>
      </p:sp>
      <p:sp>
        <p:nvSpPr>
          <p:cNvPr id="88074" name="Line 10"/>
          <p:cNvSpPr>
            <a:spLocks noChangeShapeType="1"/>
          </p:cNvSpPr>
          <p:nvPr/>
        </p:nvSpPr>
        <p:spPr bwMode="auto">
          <a:xfrm>
            <a:off x="2581275" y="3889375"/>
            <a:ext cx="1171575" cy="0"/>
          </a:xfrm>
          <a:prstGeom prst="line">
            <a:avLst/>
          </a:prstGeom>
          <a:noFill/>
          <a:ln w="38100">
            <a:solidFill>
              <a:schemeClr val="tx1"/>
            </a:solidFill>
            <a:round/>
            <a:headEnd/>
            <a:tailEnd/>
          </a:ln>
        </p:spPr>
        <p:txBody>
          <a:bodyPr/>
          <a:lstStyle/>
          <a:p>
            <a:endParaRPr lang="en-US"/>
          </a:p>
        </p:txBody>
      </p:sp>
      <p:sp>
        <p:nvSpPr>
          <p:cNvPr id="88075" name="Line 11"/>
          <p:cNvSpPr>
            <a:spLocks noChangeShapeType="1"/>
          </p:cNvSpPr>
          <p:nvPr/>
        </p:nvSpPr>
        <p:spPr bwMode="auto">
          <a:xfrm>
            <a:off x="2481263" y="3594100"/>
            <a:ext cx="1371600" cy="0"/>
          </a:xfrm>
          <a:prstGeom prst="line">
            <a:avLst/>
          </a:prstGeom>
          <a:noFill/>
          <a:ln w="38100">
            <a:solidFill>
              <a:schemeClr val="tx1"/>
            </a:solidFill>
            <a:round/>
            <a:headEnd/>
            <a:tailEnd/>
          </a:ln>
        </p:spPr>
        <p:txBody>
          <a:bodyPr/>
          <a:lstStyle/>
          <a:p>
            <a:endParaRPr lang="en-US"/>
          </a:p>
        </p:txBody>
      </p:sp>
      <p:sp>
        <p:nvSpPr>
          <p:cNvPr id="88076" name="Text Box 13"/>
          <p:cNvSpPr txBox="1">
            <a:spLocks noChangeArrowheads="1"/>
          </p:cNvSpPr>
          <p:nvPr/>
        </p:nvSpPr>
        <p:spPr bwMode="auto">
          <a:xfrm>
            <a:off x="2908300" y="3870325"/>
            <a:ext cx="488950" cy="458788"/>
          </a:xfrm>
          <a:prstGeom prst="rect">
            <a:avLst/>
          </a:prstGeom>
          <a:noFill/>
          <a:ln w="38100">
            <a:noFill/>
            <a:miter lim="800000"/>
            <a:headEnd/>
            <a:tailEnd/>
          </a:ln>
        </p:spPr>
        <p:txBody>
          <a:bodyPr wrap="none">
            <a:spAutoFit/>
          </a:bodyPr>
          <a:lstStyle/>
          <a:p>
            <a:pPr eaLnBrk="1" hangingPunct="1"/>
            <a:r>
              <a:rPr lang="en-US" sz="2400">
                <a:solidFill>
                  <a:schemeClr val="tx1"/>
                </a:solidFill>
              </a:rPr>
              <a:t>cs</a:t>
            </a:r>
          </a:p>
        </p:txBody>
      </p:sp>
      <p:sp>
        <p:nvSpPr>
          <p:cNvPr id="88077" name="Text Box 16"/>
          <p:cNvSpPr txBox="1">
            <a:spLocks noChangeArrowheads="1"/>
          </p:cNvSpPr>
          <p:nvPr/>
        </p:nvSpPr>
        <p:spPr bwMode="auto">
          <a:xfrm>
            <a:off x="4725988" y="1784350"/>
            <a:ext cx="3473450" cy="457200"/>
          </a:xfrm>
          <a:prstGeom prst="rect">
            <a:avLst/>
          </a:prstGeom>
          <a:noFill/>
          <a:ln w="9525">
            <a:noFill/>
            <a:miter lim="800000"/>
            <a:headEnd/>
            <a:tailEnd/>
          </a:ln>
        </p:spPr>
        <p:txBody>
          <a:bodyPr wrap="none">
            <a:spAutoFit/>
          </a:bodyPr>
          <a:lstStyle/>
          <a:p>
            <a:r>
              <a:rPr lang="en-US" sz="2400">
                <a:solidFill>
                  <a:srgbClr val="FF0000"/>
                </a:solidFill>
              </a:rPr>
              <a:t>Assumed to enter L-1</a:t>
            </a:r>
          </a:p>
        </p:txBody>
      </p:sp>
      <p:sp>
        <p:nvSpPr>
          <p:cNvPr id="88078" name="Line 17"/>
          <p:cNvSpPr>
            <a:spLocks noChangeShapeType="1"/>
          </p:cNvSpPr>
          <p:nvPr/>
        </p:nvSpPr>
        <p:spPr bwMode="auto">
          <a:xfrm flipH="1">
            <a:off x="4905375" y="2206625"/>
            <a:ext cx="131763" cy="376238"/>
          </a:xfrm>
          <a:prstGeom prst="line">
            <a:avLst/>
          </a:prstGeom>
          <a:noFill/>
          <a:ln w="28575">
            <a:solidFill>
              <a:srgbClr val="FF0000"/>
            </a:solidFill>
            <a:round/>
            <a:headEnd/>
            <a:tailEnd type="triangle" w="med" len="med"/>
          </a:ln>
        </p:spPr>
        <p:txBody>
          <a:bodyPr wrap="none" anchor="ctr"/>
          <a:lstStyle/>
          <a:p>
            <a:endParaRPr lang="en-US"/>
          </a:p>
        </p:txBody>
      </p:sp>
      <p:sp>
        <p:nvSpPr>
          <p:cNvPr id="88079" name="Text Box 18"/>
          <p:cNvSpPr txBox="1">
            <a:spLocks noChangeArrowheads="1"/>
          </p:cNvSpPr>
          <p:nvPr/>
        </p:nvSpPr>
        <p:spPr bwMode="auto">
          <a:xfrm>
            <a:off x="4705350" y="3954463"/>
            <a:ext cx="3709988" cy="822325"/>
          </a:xfrm>
          <a:prstGeom prst="rect">
            <a:avLst/>
          </a:prstGeom>
          <a:noFill/>
          <a:ln w="9525">
            <a:noFill/>
            <a:miter lim="800000"/>
            <a:headEnd/>
            <a:tailEnd/>
          </a:ln>
        </p:spPr>
        <p:txBody>
          <a:bodyPr wrap="none">
            <a:spAutoFit/>
          </a:bodyPr>
          <a:lstStyle/>
          <a:p>
            <a:r>
              <a:rPr lang="en-US" sz="2400">
                <a:solidFill>
                  <a:srgbClr val="FF0000"/>
                </a:solidFill>
              </a:rPr>
              <a:t>By way of contradiction</a:t>
            </a:r>
          </a:p>
          <a:p>
            <a:r>
              <a:rPr lang="en-US" sz="2400">
                <a:solidFill>
                  <a:srgbClr val="FF0000"/>
                </a:solidFill>
              </a:rPr>
              <a:t>all enter L</a:t>
            </a:r>
          </a:p>
        </p:txBody>
      </p:sp>
      <p:sp>
        <p:nvSpPr>
          <p:cNvPr id="88080" name="Line 19"/>
          <p:cNvSpPr>
            <a:spLocks noChangeShapeType="1"/>
          </p:cNvSpPr>
          <p:nvPr/>
        </p:nvSpPr>
        <p:spPr bwMode="auto">
          <a:xfrm flipH="1" flipV="1">
            <a:off x="4608513" y="3532188"/>
            <a:ext cx="566737" cy="466725"/>
          </a:xfrm>
          <a:prstGeom prst="line">
            <a:avLst/>
          </a:prstGeom>
          <a:noFill/>
          <a:ln w="28575">
            <a:solidFill>
              <a:srgbClr val="FF0000"/>
            </a:solidFill>
            <a:round/>
            <a:headEnd/>
            <a:tailEnd type="triangle" w="med" len="med"/>
          </a:ln>
        </p:spPr>
        <p:txBody>
          <a:bodyPr wrap="none" anchor="ctr"/>
          <a:lstStyle/>
          <a:p>
            <a:endParaRPr lang="en-US"/>
          </a:p>
        </p:txBody>
      </p:sp>
      <p:grpSp>
        <p:nvGrpSpPr>
          <p:cNvPr id="88081" name="Group 22"/>
          <p:cNvGrpSpPr>
            <a:grpSpLocks/>
          </p:cNvGrpSpPr>
          <p:nvPr/>
        </p:nvGrpSpPr>
        <p:grpSpPr bwMode="auto">
          <a:xfrm>
            <a:off x="3240088" y="2627313"/>
            <a:ext cx="360362" cy="409575"/>
            <a:chOff x="3168" y="1824"/>
            <a:chExt cx="912" cy="816"/>
          </a:xfrm>
        </p:grpSpPr>
        <p:sp>
          <p:nvSpPr>
            <p:cNvPr id="88123" name="Freeform 2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24" name="Freeform 2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25" name="Freeform 2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26" name="Freeform 2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127" name="Freeform 2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128" name="Freeform 2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129" name="Freeform 2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30" name="Freeform 3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31" name="Freeform 3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88082" name="Group 32"/>
          <p:cNvGrpSpPr>
            <a:grpSpLocks/>
          </p:cNvGrpSpPr>
          <p:nvPr/>
        </p:nvGrpSpPr>
        <p:grpSpPr bwMode="auto">
          <a:xfrm>
            <a:off x="2870200" y="2633663"/>
            <a:ext cx="360363" cy="409575"/>
            <a:chOff x="3168" y="1824"/>
            <a:chExt cx="912" cy="816"/>
          </a:xfrm>
        </p:grpSpPr>
        <p:sp>
          <p:nvSpPr>
            <p:cNvPr id="88114" name="Freeform 3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15" name="Freeform 3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16" name="Freeform 3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17" name="Freeform 3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118" name="Freeform 3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119" name="Freeform 3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120" name="Freeform 3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21" name="Freeform 4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22" name="Freeform 4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88083" name="Group 42"/>
          <p:cNvGrpSpPr>
            <a:grpSpLocks/>
          </p:cNvGrpSpPr>
          <p:nvPr/>
        </p:nvGrpSpPr>
        <p:grpSpPr bwMode="auto">
          <a:xfrm>
            <a:off x="3622675" y="2603500"/>
            <a:ext cx="360363" cy="409575"/>
            <a:chOff x="3168" y="1824"/>
            <a:chExt cx="912" cy="816"/>
          </a:xfrm>
        </p:grpSpPr>
        <p:sp>
          <p:nvSpPr>
            <p:cNvPr id="88105" name="Freeform 4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06" name="Freeform 4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07" name="Freeform 4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108" name="Freeform 4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109" name="Freeform 4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110" name="Freeform 4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111" name="Freeform 4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12" name="Freeform 5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13" name="Freeform 5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88084" name="Group 52"/>
          <p:cNvGrpSpPr>
            <a:grpSpLocks/>
          </p:cNvGrpSpPr>
          <p:nvPr/>
        </p:nvGrpSpPr>
        <p:grpSpPr bwMode="auto">
          <a:xfrm>
            <a:off x="2471738" y="2655888"/>
            <a:ext cx="360362" cy="409575"/>
            <a:chOff x="3168" y="1824"/>
            <a:chExt cx="912" cy="816"/>
          </a:xfrm>
        </p:grpSpPr>
        <p:sp>
          <p:nvSpPr>
            <p:cNvPr id="88096" name="Freeform 5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a:p>
          </p:txBody>
        </p:sp>
        <p:sp>
          <p:nvSpPr>
            <p:cNvPr id="88097" name="Freeform 5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a:p>
          </p:txBody>
        </p:sp>
        <p:sp>
          <p:nvSpPr>
            <p:cNvPr id="88098" name="Freeform 55"/>
            <p:cNvSpPr>
              <a:spLocks/>
            </p:cNvSpPr>
            <p:nvPr/>
          </p:nvSpPr>
          <p:spPr bwMode="auto">
            <a:xfrm>
              <a:off x="3504" y="1824"/>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a:p>
          </p:txBody>
        </p:sp>
        <p:sp>
          <p:nvSpPr>
            <p:cNvPr id="88099" name="Freeform 5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8100" name="Freeform 5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8101" name="Freeform 5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8102" name="Freeform 59"/>
            <p:cNvSpPr>
              <a:spLocks/>
            </p:cNvSpPr>
            <p:nvPr/>
          </p:nvSpPr>
          <p:spPr bwMode="auto">
            <a:xfrm>
              <a:off x="3504" y="2304"/>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a:p>
          </p:txBody>
        </p:sp>
        <p:sp>
          <p:nvSpPr>
            <p:cNvPr id="88103" name="Freeform 60"/>
            <p:cNvSpPr>
              <a:spLocks/>
            </p:cNvSpPr>
            <p:nvPr/>
          </p:nvSpPr>
          <p:spPr bwMode="auto">
            <a:xfrm>
              <a:off x="3312" y="2160"/>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a:p>
          </p:txBody>
        </p:sp>
        <p:sp>
          <p:nvSpPr>
            <p:cNvPr id="88104" name="Freeform 61"/>
            <p:cNvSpPr>
              <a:spLocks/>
            </p:cNvSpPr>
            <p:nvPr/>
          </p:nvSpPr>
          <p:spPr bwMode="auto">
            <a:xfrm>
              <a:off x="3168" y="201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a:p>
          </p:txBody>
        </p:sp>
      </p:grpSp>
      <p:sp>
        <p:nvSpPr>
          <p:cNvPr id="88085" name="Line 62"/>
          <p:cNvSpPr>
            <a:spLocks noChangeShapeType="1"/>
          </p:cNvSpPr>
          <p:nvPr/>
        </p:nvSpPr>
        <p:spPr bwMode="auto">
          <a:xfrm>
            <a:off x="2684463" y="3041650"/>
            <a:ext cx="0" cy="361950"/>
          </a:xfrm>
          <a:prstGeom prst="line">
            <a:avLst/>
          </a:prstGeom>
          <a:noFill/>
          <a:ln w="9525">
            <a:solidFill>
              <a:schemeClr val="tx1"/>
            </a:solidFill>
            <a:round/>
            <a:headEnd/>
            <a:tailEnd type="triangle" w="med" len="med"/>
          </a:ln>
        </p:spPr>
        <p:txBody>
          <a:bodyPr wrap="none" anchor="ctr"/>
          <a:lstStyle/>
          <a:p>
            <a:endParaRPr lang="en-US"/>
          </a:p>
        </p:txBody>
      </p:sp>
      <p:sp>
        <p:nvSpPr>
          <p:cNvPr id="88086" name="Text Box 64"/>
          <p:cNvSpPr txBox="1">
            <a:spLocks noChangeArrowheads="1"/>
          </p:cNvSpPr>
          <p:nvPr/>
        </p:nvSpPr>
        <p:spPr bwMode="auto">
          <a:xfrm>
            <a:off x="4256088" y="2592388"/>
            <a:ext cx="1704975" cy="457200"/>
          </a:xfrm>
          <a:prstGeom prst="rect">
            <a:avLst/>
          </a:prstGeom>
          <a:noFill/>
          <a:ln w="9525">
            <a:noFill/>
            <a:miter lim="800000"/>
            <a:headEnd/>
            <a:tailEnd/>
          </a:ln>
        </p:spPr>
        <p:txBody>
          <a:bodyPr wrap="none">
            <a:spAutoFit/>
          </a:bodyPr>
          <a:lstStyle/>
          <a:p>
            <a:pPr eaLnBrk="1" hangingPunct="1"/>
            <a:r>
              <a:rPr lang="en-US" sz="2400">
                <a:solidFill>
                  <a:schemeClr val="tx2"/>
                </a:solidFill>
              </a:rPr>
              <a:t>n-L+1 = 4</a:t>
            </a:r>
          </a:p>
        </p:txBody>
      </p:sp>
      <p:sp>
        <p:nvSpPr>
          <p:cNvPr id="88087" name="Text Box 65"/>
          <p:cNvSpPr txBox="1">
            <a:spLocks noChangeArrowheads="1"/>
          </p:cNvSpPr>
          <p:nvPr/>
        </p:nvSpPr>
        <p:spPr bwMode="auto">
          <a:xfrm>
            <a:off x="4264025" y="3122613"/>
            <a:ext cx="1704975" cy="457200"/>
          </a:xfrm>
          <a:prstGeom prst="rect">
            <a:avLst/>
          </a:prstGeom>
          <a:noFill/>
          <a:ln w="9525">
            <a:noFill/>
            <a:miter lim="800000"/>
            <a:headEnd/>
            <a:tailEnd/>
          </a:ln>
        </p:spPr>
        <p:txBody>
          <a:bodyPr wrap="none">
            <a:spAutoFit/>
          </a:bodyPr>
          <a:lstStyle/>
          <a:p>
            <a:pPr eaLnBrk="1" hangingPunct="1"/>
            <a:r>
              <a:rPr lang="en-US" sz="2400">
                <a:solidFill>
                  <a:schemeClr val="tx2"/>
                </a:solidFill>
              </a:rPr>
              <a:t>n-L+1 = 4</a:t>
            </a:r>
          </a:p>
        </p:txBody>
      </p:sp>
      <p:sp>
        <p:nvSpPr>
          <p:cNvPr id="88088" name="Line 66"/>
          <p:cNvSpPr>
            <a:spLocks noChangeShapeType="1"/>
          </p:cNvSpPr>
          <p:nvPr/>
        </p:nvSpPr>
        <p:spPr bwMode="auto">
          <a:xfrm>
            <a:off x="3054350" y="3005138"/>
            <a:ext cx="0" cy="361950"/>
          </a:xfrm>
          <a:prstGeom prst="line">
            <a:avLst/>
          </a:prstGeom>
          <a:noFill/>
          <a:ln w="9525">
            <a:solidFill>
              <a:schemeClr val="tx1"/>
            </a:solidFill>
            <a:round/>
            <a:headEnd/>
            <a:tailEnd type="triangle" w="med" len="med"/>
          </a:ln>
        </p:spPr>
        <p:txBody>
          <a:bodyPr wrap="none" anchor="ctr"/>
          <a:lstStyle/>
          <a:p>
            <a:endParaRPr lang="en-US"/>
          </a:p>
        </p:txBody>
      </p:sp>
      <p:sp>
        <p:nvSpPr>
          <p:cNvPr id="88089" name="Line 67"/>
          <p:cNvSpPr>
            <a:spLocks noChangeShapeType="1"/>
          </p:cNvSpPr>
          <p:nvPr/>
        </p:nvSpPr>
        <p:spPr bwMode="auto">
          <a:xfrm>
            <a:off x="3452813" y="3013075"/>
            <a:ext cx="0" cy="361950"/>
          </a:xfrm>
          <a:prstGeom prst="line">
            <a:avLst/>
          </a:prstGeom>
          <a:noFill/>
          <a:ln w="9525">
            <a:solidFill>
              <a:schemeClr val="tx1"/>
            </a:solidFill>
            <a:round/>
            <a:headEnd/>
            <a:tailEnd type="triangle" w="med" len="med"/>
          </a:ln>
        </p:spPr>
        <p:txBody>
          <a:bodyPr wrap="none" anchor="ctr"/>
          <a:lstStyle/>
          <a:p>
            <a:endParaRPr lang="en-US"/>
          </a:p>
        </p:txBody>
      </p:sp>
      <p:sp>
        <p:nvSpPr>
          <p:cNvPr id="88090" name="Line 68"/>
          <p:cNvSpPr>
            <a:spLocks noChangeShapeType="1"/>
          </p:cNvSpPr>
          <p:nvPr/>
        </p:nvSpPr>
        <p:spPr bwMode="auto">
          <a:xfrm>
            <a:off x="3824288" y="3006725"/>
            <a:ext cx="0" cy="361950"/>
          </a:xfrm>
          <a:prstGeom prst="line">
            <a:avLst/>
          </a:prstGeom>
          <a:noFill/>
          <a:ln w="9525">
            <a:solidFill>
              <a:schemeClr val="tx1"/>
            </a:solidFill>
            <a:round/>
            <a:headEnd/>
            <a:tailEnd type="triangle" w="med" len="med"/>
          </a:ln>
        </p:spPr>
        <p:txBody>
          <a:bodyPr wrap="none" anchor="ctr"/>
          <a:lstStyle/>
          <a:p>
            <a:endParaRPr lang="en-US"/>
          </a:p>
        </p:txBody>
      </p:sp>
      <p:sp>
        <p:nvSpPr>
          <p:cNvPr id="88091" name="Text Box 69"/>
          <p:cNvSpPr txBox="1">
            <a:spLocks noChangeArrowheads="1"/>
          </p:cNvSpPr>
          <p:nvPr/>
        </p:nvSpPr>
        <p:spPr bwMode="auto">
          <a:xfrm>
            <a:off x="2405063" y="2076450"/>
            <a:ext cx="444500" cy="519113"/>
          </a:xfrm>
          <a:prstGeom prst="rect">
            <a:avLst/>
          </a:prstGeom>
          <a:noFill/>
          <a:ln w="9525">
            <a:noFill/>
            <a:miter lim="800000"/>
            <a:headEnd/>
            <a:tailEnd/>
          </a:ln>
        </p:spPr>
        <p:txBody>
          <a:bodyPr wrap="none">
            <a:spAutoFit/>
          </a:bodyPr>
          <a:lstStyle/>
          <a:p>
            <a:r>
              <a:rPr lang="en-US" sz="2800"/>
              <a:t>A</a:t>
            </a:r>
          </a:p>
        </p:txBody>
      </p:sp>
      <p:sp>
        <p:nvSpPr>
          <p:cNvPr id="88092" name="Text Box 70"/>
          <p:cNvSpPr txBox="1">
            <a:spLocks noChangeArrowheads="1"/>
          </p:cNvSpPr>
          <p:nvPr/>
        </p:nvSpPr>
        <p:spPr bwMode="auto">
          <a:xfrm>
            <a:off x="3167063" y="2071688"/>
            <a:ext cx="407987" cy="519112"/>
          </a:xfrm>
          <a:prstGeom prst="rect">
            <a:avLst/>
          </a:prstGeom>
          <a:noFill/>
          <a:ln w="9525">
            <a:noFill/>
            <a:miter lim="800000"/>
            <a:headEnd/>
            <a:tailEnd/>
          </a:ln>
        </p:spPr>
        <p:txBody>
          <a:bodyPr wrap="none">
            <a:spAutoFit/>
          </a:bodyPr>
          <a:lstStyle/>
          <a:p>
            <a:r>
              <a:rPr lang="en-US" sz="2800">
                <a:solidFill>
                  <a:srgbClr val="FF3300"/>
                </a:solidFill>
              </a:rPr>
              <a:t>B</a:t>
            </a:r>
          </a:p>
        </p:txBody>
      </p:sp>
      <p:sp>
        <p:nvSpPr>
          <p:cNvPr id="88093" name="Text Box 71"/>
          <p:cNvSpPr txBox="1">
            <a:spLocks noChangeArrowheads="1"/>
          </p:cNvSpPr>
          <p:nvPr/>
        </p:nvSpPr>
        <p:spPr bwMode="auto">
          <a:xfrm>
            <a:off x="493713" y="3416300"/>
            <a:ext cx="1436687" cy="1187450"/>
          </a:xfrm>
          <a:prstGeom prst="rect">
            <a:avLst/>
          </a:prstGeom>
          <a:noFill/>
          <a:ln w="9525">
            <a:noFill/>
            <a:miter lim="800000"/>
            <a:headEnd/>
            <a:tailEnd/>
          </a:ln>
        </p:spPr>
        <p:txBody>
          <a:bodyPr wrap="none">
            <a:spAutoFit/>
          </a:bodyPr>
          <a:lstStyle/>
          <a:p>
            <a:r>
              <a:rPr lang="en-US" sz="2400"/>
              <a:t>Last to </a:t>
            </a:r>
          </a:p>
          <a:p>
            <a:r>
              <a:rPr lang="en-US" sz="2400"/>
              <a:t>write</a:t>
            </a:r>
          </a:p>
          <a:p>
            <a:r>
              <a:rPr lang="en-US" sz="2400"/>
              <a:t>victim[L]</a:t>
            </a:r>
          </a:p>
        </p:txBody>
      </p:sp>
      <p:sp>
        <p:nvSpPr>
          <p:cNvPr id="88094" name="Line 72"/>
          <p:cNvSpPr>
            <a:spLocks noChangeShapeType="1"/>
          </p:cNvSpPr>
          <p:nvPr/>
        </p:nvSpPr>
        <p:spPr bwMode="auto">
          <a:xfrm flipV="1">
            <a:off x="1204913" y="2400300"/>
            <a:ext cx="1219200" cy="1001713"/>
          </a:xfrm>
          <a:prstGeom prst="line">
            <a:avLst/>
          </a:prstGeom>
          <a:noFill/>
          <a:ln w="28575">
            <a:solidFill>
              <a:srgbClr val="0000FF"/>
            </a:solidFill>
            <a:round/>
            <a:headEnd/>
            <a:tailEnd type="triangle" w="med" len="med"/>
          </a:ln>
        </p:spPr>
        <p:txBody>
          <a:bodyPr wrap="none" anchor="ctr"/>
          <a:lstStyle/>
          <a:p>
            <a:endParaRPr lang="en-US"/>
          </a:p>
        </p:txBody>
      </p:sp>
      <p:sp>
        <p:nvSpPr>
          <p:cNvPr id="1123401" name="Text Box 73"/>
          <p:cNvSpPr txBox="1">
            <a:spLocks noChangeArrowheads="1"/>
          </p:cNvSpPr>
          <p:nvPr/>
        </p:nvSpPr>
        <p:spPr bwMode="auto">
          <a:xfrm>
            <a:off x="1185863" y="4919663"/>
            <a:ext cx="5673725" cy="1187450"/>
          </a:xfrm>
          <a:prstGeom prst="rect">
            <a:avLst/>
          </a:prstGeom>
          <a:noFill/>
          <a:ln w="9525">
            <a:noFill/>
            <a:miter lim="800000"/>
            <a:headEnd/>
            <a:tailEnd/>
          </a:ln>
        </p:spPr>
        <p:txBody>
          <a:bodyPr wrap="none">
            <a:spAutoFit/>
          </a:bodyPr>
          <a:lstStyle/>
          <a:p>
            <a:r>
              <a:rPr lang="en-US" sz="2400"/>
              <a:t>Show that </a:t>
            </a:r>
            <a:r>
              <a:rPr lang="en-US" sz="2400">
                <a:solidFill>
                  <a:schemeClr val="tx1"/>
                </a:solidFill>
              </a:rPr>
              <a:t>A</a:t>
            </a:r>
            <a:r>
              <a:rPr lang="en-US" sz="2400"/>
              <a:t> must have seen </a:t>
            </a:r>
          </a:p>
          <a:p>
            <a:r>
              <a:rPr lang="en-US" sz="2400">
                <a:solidFill>
                  <a:schemeClr val="tx1"/>
                </a:solidFill>
              </a:rPr>
              <a:t>B</a:t>
            </a:r>
            <a:r>
              <a:rPr lang="en-US" sz="2400"/>
              <a:t> in </a:t>
            </a:r>
            <a:r>
              <a:rPr lang="en-US" sz="2400">
                <a:solidFill>
                  <a:schemeClr val="tx1"/>
                </a:solidFill>
              </a:rPr>
              <a:t>level[L]</a:t>
            </a:r>
            <a:r>
              <a:rPr lang="en-US" sz="2400"/>
              <a:t> and since </a:t>
            </a:r>
            <a:r>
              <a:rPr lang="en-US" sz="2400">
                <a:solidFill>
                  <a:schemeClr val="tx1"/>
                </a:solidFill>
              </a:rPr>
              <a:t>victim[L] == A</a:t>
            </a:r>
          </a:p>
          <a:p>
            <a:r>
              <a:rPr lang="en-US" sz="2400"/>
              <a:t>could not have entered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40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890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48F12BA-A98C-44E1-B8A4-87A7376044EE}" type="slidenum">
              <a:rPr lang="ar-SA" sz="1400" b="0">
                <a:solidFill>
                  <a:schemeClr val="tx1"/>
                </a:solidFill>
                <a:cs typeface="Arial" pitchFamily="34" charset="0"/>
              </a:rPr>
              <a:pPr algn="r"/>
              <a:t>104</a:t>
            </a:fld>
            <a:endParaRPr lang="en-US" sz="1400" b="0">
              <a:solidFill>
                <a:schemeClr val="tx1"/>
              </a:solidFill>
              <a:cs typeface="Arial" pitchFamily="34" charset="0"/>
            </a:endParaRPr>
          </a:p>
        </p:txBody>
      </p:sp>
      <p:pic>
        <p:nvPicPr>
          <p:cNvPr id="89092"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9093" name="Rectangle 2"/>
          <p:cNvSpPr>
            <a:spLocks noGrp="1" noChangeArrowheads="1"/>
          </p:cNvSpPr>
          <p:nvPr>
            <p:ph type="title" idx="4294967295"/>
          </p:nvPr>
        </p:nvSpPr>
        <p:spPr/>
        <p:txBody>
          <a:bodyPr/>
          <a:lstStyle/>
          <a:p>
            <a:r>
              <a:rPr lang="en-US" smtClean="0"/>
              <a:t>Just Like Peterson</a:t>
            </a:r>
          </a:p>
        </p:txBody>
      </p:sp>
      <p:sp>
        <p:nvSpPr>
          <p:cNvPr id="89094" name="Rectangle 18"/>
          <p:cNvSpPr>
            <a:spLocks noChangeArrowheads="1"/>
          </p:cNvSpPr>
          <p:nvPr/>
        </p:nvSpPr>
        <p:spPr bwMode="auto">
          <a:xfrm>
            <a:off x="255588" y="2166938"/>
            <a:ext cx="8151812" cy="579437"/>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(level[B]=L)</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(victim[L]=B)</a:t>
            </a:r>
          </a:p>
        </p:txBody>
      </p:sp>
      <p:sp>
        <p:nvSpPr>
          <p:cNvPr id="89095" name="Rectangle 19"/>
          <p:cNvSpPr>
            <a:spLocks noChangeArrowheads="1"/>
          </p:cNvSpPr>
          <p:nvPr/>
        </p:nvSpPr>
        <p:spPr bwMode="auto">
          <a:xfrm>
            <a:off x="1898650" y="3198813"/>
            <a:ext cx="5348288" cy="2058987"/>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8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1800">
                <a:solidFill>
                  <a:schemeClr val="tx1"/>
                </a:solidFill>
                <a:latin typeface="Lucida Console" pitchFamily="49" charset="0"/>
                <a:cs typeface="Courier New" pitchFamily="49" charset="0"/>
              </a:rPr>
              <a:t>   </a:t>
            </a:r>
            <a:r>
              <a:rPr lang="en-US" sz="1800">
                <a:solidFill>
                  <a:schemeClr val="folHlink"/>
                </a:solidFill>
                <a:latin typeface="Lucida Console" pitchFamily="49" charset="0"/>
                <a:cs typeface="Courier New" pitchFamily="49" charset="0"/>
              </a:rPr>
              <a:t>while ((</a:t>
            </a:r>
            <a:r>
              <a:rPr lang="en-US" sz="2000">
                <a:solidFill>
                  <a:schemeClr val="folHlink"/>
                </a:solidFill>
                <a:latin typeface="Symbol" pitchFamily="18" charset="2"/>
              </a:rPr>
              <a:t>$</a:t>
            </a:r>
            <a:r>
              <a:rPr lang="en-US" sz="2400">
                <a:solidFill>
                  <a:schemeClr val="folHlink"/>
                </a:solidFill>
                <a:latin typeface="Symbol" pitchFamily="18" charset="2"/>
              </a:rPr>
              <a:t> </a:t>
            </a:r>
            <a:r>
              <a:rPr lang="en-US" sz="1800">
                <a:solidFill>
                  <a:schemeClr val="folHlink"/>
                </a:solidFill>
                <a:latin typeface="Lucida Console" pitchFamily="49" charset="0"/>
                <a:cs typeface="Courier New" pitchFamily="49" charset="0"/>
              </a:rPr>
              <a:t>k != i) level[k] &gt;= L)</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&amp;&amp; victim[L] == i)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    </a:t>
            </a:r>
          </a:p>
        </p:txBody>
      </p:sp>
      <p:sp>
        <p:nvSpPr>
          <p:cNvPr id="89096" name="AutoShape 23"/>
          <p:cNvSpPr>
            <a:spLocks noChangeArrowheads="1"/>
          </p:cNvSpPr>
          <p:nvPr/>
        </p:nvSpPr>
        <p:spPr bwMode="auto">
          <a:xfrm>
            <a:off x="2287588" y="3695700"/>
            <a:ext cx="2259012" cy="703263"/>
          </a:xfrm>
          <a:prstGeom prst="wedgeRoundRectCallout">
            <a:avLst>
              <a:gd name="adj1" fmla="val -1440"/>
              <a:gd name="adj2" fmla="val 48870"/>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
        <p:nvSpPr>
          <p:cNvPr id="89097" name="TextBox 8"/>
          <p:cNvSpPr txBox="1">
            <a:spLocks noChangeArrowheads="1"/>
          </p:cNvSpPr>
          <p:nvPr/>
        </p:nvSpPr>
        <p:spPr bwMode="auto">
          <a:xfrm>
            <a:off x="3048000" y="5486400"/>
            <a:ext cx="2995613" cy="584200"/>
          </a:xfrm>
          <a:prstGeom prst="rect">
            <a:avLst/>
          </a:prstGeom>
          <a:noFill/>
          <a:ln w="9525">
            <a:noFill/>
            <a:miter lim="800000"/>
            <a:headEnd/>
            <a:tailEnd/>
          </a:ln>
        </p:spPr>
        <p:txBody>
          <a:bodyPr wrap="none">
            <a:spAutoFit/>
          </a:bodyPr>
          <a:lstStyle/>
          <a:p>
            <a:r>
              <a:rPr lang="en-US" sz="3200" b="0"/>
              <a:t>From the Code</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01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1656634-8A97-4C90-8E59-AAD212E9F770}" type="slidenum">
              <a:rPr lang="ar-SA" sz="1400" b="0">
                <a:solidFill>
                  <a:schemeClr val="tx1"/>
                </a:solidFill>
                <a:cs typeface="Arial" pitchFamily="34" charset="0"/>
              </a:rPr>
              <a:pPr algn="r"/>
              <a:t>105</a:t>
            </a:fld>
            <a:endParaRPr lang="en-US" sz="1400" b="0">
              <a:solidFill>
                <a:schemeClr val="tx1"/>
              </a:solidFill>
              <a:cs typeface="Arial" pitchFamily="34" charset="0"/>
            </a:endParaRPr>
          </a:p>
        </p:txBody>
      </p:sp>
      <p:pic>
        <p:nvPicPr>
          <p:cNvPr id="901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0117" name="Rectangle 3"/>
          <p:cNvSpPr>
            <a:spLocks noGrp="1" noChangeArrowheads="1"/>
          </p:cNvSpPr>
          <p:nvPr>
            <p:ph type="title" idx="4294967295"/>
          </p:nvPr>
        </p:nvSpPr>
        <p:spPr/>
        <p:txBody>
          <a:bodyPr/>
          <a:lstStyle/>
          <a:p>
            <a:r>
              <a:rPr lang="en-US" smtClean="0"/>
              <a:t>From the Code</a:t>
            </a:r>
          </a:p>
        </p:txBody>
      </p:sp>
      <p:sp>
        <p:nvSpPr>
          <p:cNvPr id="90118" name="Rectangle 4"/>
          <p:cNvSpPr>
            <a:spLocks noChangeArrowheads="1"/>
          </p:cNvSpPr>
          <p:nvPr/>
        </p:nvSpPr>
        <p:spPr bwMode="auto">
          <a:xfrm>
            <a:off x="207963" y="2166938"/>
            <a:ext cx="7823200" cy="1570037"/>
          </a:xfrm>
          <a:prstGeom prst="rect">
            <a:avLst/>
          </a:prstGeom>
          <a:noFill/>
          <a:ln w="9525">
            <a:noFill/>
            <a:miter lim="800000"/>
            <a:headEnd/>
            <a:tailEnd/>
          </a:ln>
        </p:spPr>
        <p:txBody>
          <a:bodyPr wrap="none">
            <a:spAutoFit/>
          </a:bodyPr>
          <a:lstStyle/>
          <a:p>
            <a:pPr algn="r"/>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(victim[L]=A)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(level[B])</a:t>
            </a:r>
          </a:p>
          <a:p>
            <a:pPr algn="r"/>
            <a:r>
              <a:rPr lang="en-US" sz="3200" b="0">
                <a:solidFill>
                  <a:schemeClr val="tx1"/>
                </a:solidFill>
                <a:sym typeface="Wingdings" pitchFamily="2" charset="2"/>
              </a:rPr>
              <a:t>      </a:t>
            </a:r>
            <a:r>
              <a:rPr lang="en-US" sz="3200" b="0">
                <a:solidFill>
                  <a:schemeClr val="tx1"/>
                </a:solidFill>
              </a:rPr>
              <a:t>read</a:t>
            </a:r>
            <a:r>
              <a:rPr lang="en-US" sz="3200" b="0" baseline="-25000">
                <a:solidFill>
                  <a:schemeClr val="tx1"/>
                </a:solidFill>
              </a:rPr>
              <a:t>A</a:t>
            </a:r>
            <a:r>
              <a:rPr lang="en-US" sz="3200" b="0">
                <a:solidFill>
                  <a:schemeClr val="tx1"/>
                </a:solidFill>
              </a:rPr>
              <a:t>(victim[L])</a:t>
            </a:r>
          </a:p>
          <a:p>
            <a:pPr algn="r"/>
            <a:endParaRPr lang="en-US" sz="3200" b="0">
              <a:solidFill>
                <a:schemeClr val="tx1"/>
              </a:solidFill>
            </a:endParaRPr>
          </a:p>
        </p:txBody>
      </p:sp>
      <p:sp>
        <p:nvSpPr>
          <p:cNvPr id="90119" name="Rectangle 5"/>
          <p:cNvSpPr>
            <a:spLocks noChangeArrowheads="1"/>
          </p:cNvSpPr>
          <p:nvPr/>
        </p:nvSpPr>
        <p:spPr bwMode="auto">
          <a:xfrm>
            <a:off x="1898650" y="3822700"/>
            <a:ext cx="5348288" cy="2058988"/>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pPr>
            <a:r>
              <a:rPr lang="en-US" sz="18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1800">
                <a:solidFill>
                  <a:schemeClr val="tx1"/>
                </a:solidFill>
                <a:latin typeface="Lucida Console" pitchFamily="49" charset="0"/>
                <a:cs typeface="Courier New" pitchFamily="49" charset="0"/>
              </a:rPr>
              <a:t>   while</a:t>
            </a:r>
            <a:r>
              <a:rPr lang="en-US" sz="1800">
                <a:solidFill>
                  <a:schemeClr val="accent2"/>
                </a:solidFill>
                <a:latin typeface="Lucida Console" pitchFamily="49" charset="0"/>
                <a:cs typeface="Courier New" pitchFamily="49" charset="0"/>
              </a:rPr>
              <a:t> ((</a:t>
            </a:r>
            <a:r>
              <a:rPr lang="en-US" sz="2000">
                <a:solidFill>
                  <a:schemeClr val="accent2"/>
                </a:solidFill>
                <a:latin typeface="Symbol" pitchFamily="18" charset="2"/>
              </a:rPr>
              <a:t>$</a:t>
            </a:r>
            <a:r>
              <a:rPr lang="en-US" sz="2400">
                <a:solidFill>
                  <a:schemeClr val="accent2"/>
                </a:solidFill>
                <a:latin typeface="Symbol" pitchFamily="18" charset="2"/>
              </a:rPr>
              <a:t> </a:t>
            </a:r>
            <a:r>
              <a:rPr lang="en-US" sz="1800">
                <a:solidFill>
                  <a:schemeClr val="accent2"/>
                </a:solidFill>
                <a:latin typeface="Lucida Console" pitchFamily="49" charset="0"/>
                <a:cs typeface="Courier New" pitchFamily="49" charset="0"/>
              </a:rPr>
              <a:t>k != i) level[k] &gt;= L)</a:t>
            </a:r>
          </a:p>
          <a:p>
            <a:pPr marL="231775" indent="-231775">
              <a:lnSpc>
                <a:spcPct val="80000"/>
              </a:lnSpc>
              <a:spcBef>
                <a:spcPct val="20000"/>
              </a:spcBef>
            </a:pPr>
            <a:r>
              <a:rPr lang="en-US" sz="1800">
                <a:solidFill>
                  <a:schemeClr val="accent2"/>
                </a:solidFill>
                <a:latin typeface="Lucida Console" pitchFamily="49" charset="0"/>
                <a:cs typeface="Courier New" pitchFamily="49" charset="0"/>
              </a:rPr>
              <a:t>          </a:t>
            </a:r>
            <a:r>
              <a:rPr lang="en-US" sz="1800">
                <a:solidFill>
                  <a:schemeClr val="folHlink"/>
                </a:solidFill>
                <a:latin typeface="Lucida Console" pitchFamily="49" charset="0"/>
                <a:cs typeface="Courier New" pitchFamily="49" charset="0"/>
              </a:rPr>
              <a:t>&amp;&amp; victim[L] == i) {};</a:t>
            </a:r>
          </a:p>
          <a:p>
            <a:pPr marL="231775" indent="-231775">
              <a:lnSpc>
                <a:spcPct val="80000"/>
              </a:lnSpc>
              <a:spcBef>
                <a:spcPct val="20000"/>
              </a:spcBef>
            </a:pPr>
            <a:r>
              <a:rPr lang="en-US" sz="1800">
                <a:solidFill>
                  <a:schemeClr val="folHlink"/>
                </a:solidFill>
                <a:latin typeface="Lucida Console" pitchFamily="49" charset="0"/>
                <a:cs typeface="Courier New" pitchFamily="49" charset="0"/>
              </a:rPr>
              <a:t>   }}    </a:t>
            </a:r>
          </a:p>
        </p:txBody>
      </p:sp>
      <p:sp>
        <p:nvSpPr>
          <p:cNvPr id="90120" name="AutoShape 6"/>
          <p:cNvSpPr>
            <a:spLocks noChangeArrowheads="1"/>
          </p:cNvSpPr>
          <p:nvPr/>
        </p:nvSpPr>
        <p:spPr bwMode="auto">
          <a:xfrm>
            <a:off x="2243138" y="4638675"/>
            <a:ext cx="4610100" cy="774700"/>
          </a:xfrm>
          <a:prstGeom prst="wedgeRoundRectCallout">
            <a:avLst>
              <a:gd name="adj1" fmla="val -50426"/>
              <a:gd name="adj2" fmla="val -18296"/>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11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448E0BB-8510-44E6-8A59-2B2371AD2827}" type="slidenum">
              <a:rPr lang="ar-SA" sz="1400" b="0">
                <a:solidFill>
                  <a:schemeClr val="tx1"/>
                </a:solidFill>
                <a:cs typeface="Arial" pitchFamily="34" charset="0"/>
              </a:rPr>
              <a:pPr algn="r"/>
              <a:t>106</a:t>
            </a:fld>
            <a:endParaRPr lang="en-US" sz="1400" b="0">
              <a:solidFill>
                <a:schemeClr val="tx1"/>
              </a:solidFill>
              <a:cs typeface="Arial" pitchFamily="34" charset="0"/>
            </a:endParaRPr>
          </a:p>
        </p:txBody>
      </p:sp>
      <p:pic>
        <p:nvPicPr>
          <p:cNvPr id="91140"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1141" name="Rectangle 2"/>
          <p:cNvSpPr>
            <a:spLocks noGrp="1" noChangeArrowheads="1"/>
          </p:cNvSpPr>
          <p:nvPr>
            <p:ph type="title" idx="4294967295"/>
          </p:nvPr>
        </p:nvSpPr>
        <p:spPr/>
        <p:txBody>
          <a:bodyPr/>
          <a:lstStyle/>
          <a:p>
            <a:r>
              <a:rPr lang="en-US" smtClean="0"/>
              <a:t>By Assumption</a:t>
            </a:r>
          </a:p>
        </p:txBody>
      </p:sp>
      <p:sp>
        <p:nvSpPr>
          <p:cNvPr id="91142" name="Text Box 4"/>
          <p:cNvSpPr txBox="1">
            <a:spLocks noChangeArrowheads="1"/>
          </p:cNvSpPr>
          <p:nvPr/>
        </p:nvSpPr>
        <p:spPr bwMode="auto">
          <a:xfrm>
            <a:off x="1100138" y="3468688"/>
            <a:ext cx="6442075" cy="1066800"/>
          </a:xfrm>
          <a:prstGeom prst="rect">
            <a:avLst/>
          </a:prstGeom>
          <a:noFill/>
          <a:ln w="9525">
            <a:noFill/>
            <a:miter lim="800000"/>
            <a:headEnd/>
            <a:tailEnd/>
          </a:ln>
        </p:spPr>
        <p:txBody>
          <a:bodyPr>
            <a:spAutoFit/>
          </a:bodyPr>
          <a:lstStyle/>
          <a:p>
            <a:pPr algn="ctr"/>
            <a:r>
              <a:rPr lang="en-US" sz="3200" b="0">
                <a:solidFill>
                  <a:schemeClr val="accent2"/>
                </a:solidFill>
              </a:rPr>
              <a:t>By assumption,</a:t>
            </a:r>
            <a:r>
              <a:rPr lang="en-US" sz="3200" b="0">
                <a:solidFill>
                  <a:schemeClr val="tx1"/>
                </a:solidFill>
              </a:rPr>
              <a:t> A</a:t>
            </a:r>
            <a:r>
              <a:rPr lang="en-US" sz="3200" b="0">
                <a:solidFill>
                  <a:srgbClr val="FF0000"/>
                </a:solidFill>
              </a:rPr>
              <a:t> </a:t>
            </a:r>
            <a:r>
              <a:rPr lang="en-US" sz="3200" b="0">
                <a:solidFill>
                  <a:schemeClr val="accent2"/>
                </a:solidFill>
              </a:rPr>
              <a:t>is the last thread to write</a:t>
            </a:r>
            <a:r>
              <a:rPr lang="en-US" sz="3200" b="0"/>
              <a:t> </a:t>
            </a:r>
            <a:r>
              <a:rPr lang="en-US" sz="3200">
                <a:solidFill>
                  <a:schemeClr val="tx1"/>
                </a:solidFill>
              </a:rPr>
              <a:t>victim[L]</a:t>
            </a:r>
          </a:p>
        </p:txBody>
      </p:sp>
      <p:sp>
        <p:nvSpPr>
          <p:cNvPr id="91143" name="Rectangle 9"/>
          <p:cNvSpPr>
            <a:spLocks noChangeArrowheads="1"/>
          </p:cNvSpPr>
          <p:nvPr/>
        </p:nvSpPr>
        <p:spPr bwMode="auto">
          <a:xfrm>
            <a:off x="296863" y="2379663"/>
            <a:ext cx="8664575" cy="579437"/>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(victim[L]=B)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(victim[L]=A)</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216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9E516B7-5C9B-415C-A639-CF335B721D3C}" type="slidenum">
              <a:rPr lang="ar-SA" sz="1400" b="0">
                <a:solidFill>
                  <a:schemeClr val="tx1"/>
                </a:solidFill>
                <a:cs typeface="Arial" pitchFamily="34" charset="0"/>
              </a:rPr>
              <a:pPr algn="r"/>
              <a:t>107</a:t>
            </a:fld>
            <a:endParaRPr lang="en-US" sz="1400" b="0">
              <a:solidFill>
                <a:schemeClr val="tx1"/>
              </a:solidFill>
              <a:cs typeface="Arial" pitchFamily="34" charset="0"/>
            </a:endParaRPr>
          </a:p>
        </p:txBody>
      </p:sp>
      <p:pic>
        <p:nvPicPr>
          <p:cNvPr id="921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2165" name="Rectangle 3"/>
          <p:cNvSpPr>
            <a:spLocks noGrp="1" noChangeArrowheads="1"/>
          </p:cNvSpPr>
          <p:nvPr>
            <p:ph type="title" idx="4294967295"/>
          </p:nvPr>
        </p:nvSpPr>
        <p:spPr/>
        <p:txBody>
          <a:bodyPr/>
          <a:lstStyle/>
          <a:p>
            <a:r>
              <a:rPr lang="en-US" smtClean="0"/>
              <a:t>Combining Observations</a:t>
            </a:r>
          </a:p>
        </p:txBody>
      </p:sp>
      <p:sp>
        <p:nvSpPr>
          <p:cNvPr id="92166" name="Rectangle 4"/>
          <p:cNvSpPr>
            <a:spLocks noChangeArrowheads="1"/>
          </p:cNvSpPr>
          <p:nvPr/>
        </p:nvSpPr>
        <p:spPr bwMode="auto">
          <a:xfrm>
            <a:off x="522288" y="2174875"/>
            <a:ext cx="8151812" cy="579438"/>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(level[B]=L)</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(victim[L]=B)</a:t>
            </a:r>
          </a:p>
        </p:txBody>
      </p:sp>
      <p:sp>
        <p:nvSpPr>
          <p:cNvPr id="92167" name="Rectangle 5"/>
          <p:cNvSpPr>
            <a:spLocks noChangeArrowheads="1"/>
          </p:cNvSpPr>
          <p:nvPr/>
        </p:nvSpPr>
        <p:spPr bwMode="auto">
          <a:xfrm>
            <a:off x="522288" y="2886075"/>
            <a:ext cx="9598025" cy="579438"/>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(victim[L]=B)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(victim[L]=A)</a:t>
            </a:r>
          </a:p>
        </p:txBody>
      </p:sp>
      <p:sp>
        <p:nvSpPr>
          <p:cNvPr id="92168" name="Rectangle 6"/>
          <p:cNvSpPr>
            <a:spLocks noChangeArrowheads="1"/>
          </p:cNvSpPr>
          <p:nvPr/>
        </p:nvSpPr>
        <p:spPr bwMode="auto">
          <a:xfrm>
            <a:off x="509588" y="3502025"/>
            <a:ext cx="7742237" cy="1066800"/>
          </a:xfrm>
          <a:prstGeom prst="rect">
            <a:avLst/>
          </a:prstGeom>
          <a:noFill/>
          <a:ln w="9525">
            <a:noFill/>
            <a:miter lim="800000"/>
            <a:headEnd/>
            <a:tailEnd/>
          </a:ln>
        </p:spPr>
        <p:txBody>
          <a:bodyPr wrap="none">
            <a:spAutoFit/>
          </a:bodyPr>
          <a:lstStyle/>
          <a:p>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(victim[L]=A)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(level[B])</a:t>
            </a:r>
          </a:p>
          <a:p>
            <a:r>
              <a:rPr lang="en-US" sz="3200" b="0">
                <a:solidFill>
                  <a:schemeClr val="tx1"/>
                </a:solidFill>
                <a:sym typeface="Wingdings" pitchFamily="2" charset="2"/>
              </a:rPr>
              <a:t>            </a:t>
            </a:r>
            <a:r>
              <a:rPr lang="en-US" sz="3200" b="0">
                <a:solidFill>
                  <a:schemeClr val="tx1"/>
                </a:solidFill>
              </a:rPr>
              <a:t>read</a:t>
            </a:r>
            <a:r>
              <a:rPr lang="en-US" sz="3200" b="0" baseline="-25000">
                <a:solidFill>
                  <a:schemeClr val="tx1"/>
                </a:solidFill>
              </a:rPr>
              <a:t>A</a:t>
            </a:r>
            <a:r>
              <a:rPr lang="en-US" sz="3200" b="0">
                <a:solidFill>
                  <a:schemeClr val="tx1"/>
                </a:solidFill>
              </a:rPr>
              <a:t>(victim[L])</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3187"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9313836-CF94-48EE-B089-9F0BAE799CB9}" type="slidenum">
              <a:rPr lang="ar-SA" sz="1400" b="0">
                <a:solidFill>
                  <a:schemeClr val="tx1"/>
                </a:solidFill>
                <a:cs typeface="Arial" pitchFamily="34" charset="0"/>
              </a:rPr>
              <a:pPr algn="r"/>
              <a:t>108</a:t>
            </a:fld>
            <a:endParaRPr lang="en-US" sz="1400" b="0">
              <a:solidFill>
                <a:schemeClr val="tx1"/>
              </a:solidFill>
              <a:cs typeface="Arial" pitchFamily="34" charset="0"/>
            </a:endParaRPr>
          </a:p>
        </p:txBody>
      </p:sp>
      <p:pic>
        <p:nvPicPr>
          <p:cNvPr id="93188"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3189" name="Rectangle 4"/>
          <p:cNvSpPr>
            <a:spLocks noGrp="1" noChangeArrowheads="1"/>
          </p:cNvSpPr>
          <p:nvPr>
            <p:ph type="title" idx="4294967295"/>
          </p:nvPr>
        </p:nvSpPr>
        <p:spPr/>
        <p:txBody>
          <a:bodyPr/>
          <a:lstStyle/>
          <a:p>
            <a:r>
              <a:rPr lang="en-US" smtClean="0"/>
              <a:t>Combining Observations</a:t>
            </a:r>
          </a:p>
        </p:txBody>
      </p:sp>
      <p:sp>
        <p:nvSpPr>
          <p:cNvPr id="93190" name="Rectangle 8"/>
          <p:cNvSpPr>
            <a:spLocks noChangeArrowheads="1"/>
          </p:cNvSpPr>
          <p:nvPr/>
        </p:nvSpPr>
        <p:spPr bwMode="auto">
          <a:xfrm>
            <a:off x="522288" y="2174875"/>
            <a:ext cx="8151812" cy="579438"/>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(level[B]=L)</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(victim[L]=B)</a:t>
            </a:r>
          </a:p>
        </p:txBody>
      </p:sp>
      <p:sp>
        <p:nvSpPr>
          <p:cNvPr id="93191" name="Rectangle 10"/>
          <p:cNvSpPr>
            <a:spLocks noChangeArrowheads="1"/>
          </p:cNvSpPr>
          <p:nvPr/>
        </p:nvSpPr>
        <p:spPr bwMode="auto">
          <a:xfrm>
            <a:off x="522288" y="2886075"/>
            <a:ext cx="9598025" cy="579438"/>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(victim[L]=B)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(victim[L]=A)</a:t>
            </a:r>
          </a:p>
        </p:txBody>
      </p:sp>
      <p:sp>
        <p:nvSpPr>
          <p:cNvPr id="93192" name="Rectangle 11"/>
          <p:cNvSpPr>
            <a:spLocks noChangeArrowheads="1"/>
          </p:cNvSpPr>
          <p:nvPr/>
        </p:nvSpPr>
        <p:spPr bwMode="auto">
          <a:xfrm>
            <a:off x="441325" y="3502025"/>
            <a:ext cx="7823200" cy="1077913"/>
          </a:xfrm>
          <a:prstGeom prst="rect">
            <a:avLst/>
          </a:prstGeom>
          <a:noFill/>
          <a:ln w="9525">
            <a:noFill/>
            <a:miter lim="800000"/>
            <a:headEnd/>
            <a:tailEnd/>
          </a:ln>
        </p:spPr>
        <p:txBody>
          <a:bodyPr wrap="none">
            <a:spAutoFit/>
          </a:bodyPr>
          <a:lstStyle/>
          <a:p>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(victim[L]=A)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(level[B])</a:t>
            </a:r>
          </a:p>
          <a:p>
            <a:r>
              <a:rPr lang="en-US" sz="3200" b="0">
                <a:solidFill>
                  <a:schemeClr val="tx1"/>
                </a:solidFill>
                <a:sym typeface="Wingdings" pitchFamily="2" charset="2"/>
              </a:rPr>
              <a:t>      </a:t>
            </a:r>
            <a:r>
              <a:rPr lang="en-US" sz="3200" b="0">
                <a:solidFill>
                  <a:schemeClr val="tx1"/>
                </a:solidFill>
              </a:rPr>
              <a:t>read</a:t>
            </a:r>
            <a:r>
              <a:rPr lang="en-US" sz="3200" b="0" baseline="-25000">
                <a:solidFill>
                  <a:schemeClr val="tx1"/>
                </a:solidFill>
              </a:rPr>
              <a:t>A</a:t>
            </a:r>
            <a:r>
              <a:rPr lang="en-US" sz="3200" b="0">
                <a:solidFill>
                  <a:schemeClr val="tx1"/>
                </a:solidFill>
              </a:rPr>
              <a:t>(victim[L])</a:t>
            </a:r>
          </a:p>
        </p:txBody>
      </p:sp>
      <p:grpSp>
        <p:nvGrpSpPr>
          <p:cNvPr id="93193" name="Group 14"/>
          <p:cNvGrpSpPr>
            <a:grpSpLocks/>
          </p:cNvGrpSpPr>
          <p:nvPr/>
        </p:nvGrpSpPr>
        <p:grpSpPr bwMode="auto">
          <a:xfrm>
            <a:off x="1211263" y="1981200"/>
            <a:ext cx="7408862" cy="2039938"/>
            <a:chOff x="792" y="1390"/>
            <a:chExt cx="4667" cy="1285"/>
          </a:xfrm>
        </p:grpSpPr>
        <p:sp>
          <p:nvSpPr>
            <p:cNvPr id="93194" name="Rectangle 12"/>
            <p:cNvSpPr>
              <a:spLocks noChangeArrowheads="1"/>
            </p:cNvSpPr>
            <p:nvPr/>
          </p:nvSpPr>
          <p:spPr bwMode="auto">
            <a:xfrm>
              <a:off x="3112" y="1390"/>
              <a:ext cx="2347" cy="551"/>
            </a:xfrm>
            <a:prstGeom prst="rect">
              <a:avLst/>
            </a:prstGeom>
            <a:solidFill>
              <a:schemeClr val="bg1"/>
            </a:solidFill>
            <a:ln w="9525">
              <a:noFill/>
              <a:miter lim="800000"/>
              <a:headEnd/>
              <a:tailEnd/>
            </a:ln>
          </p:spPr>
          <p:txBody>
            <a:bodyPr wrap="none" anchor="ctr"/>
            <a:lstStyle/>
            <a:p>
              <a:endParaRPr lang="en-US"/>
            </a:p>
          </p:txBody>
        </p:sp>
        <p:sp>
          <p:nvSpPr>
            <p:cNvPr id="93195" name="Rectangle 13"/>
            <p:cNvSpPr>
              <a:spLocks noChangeArrowheads="1"/>
            </p:cNvSpPr>
            <p:nvPr/>
          </p:nvSpPr>
          <p:spPr bwMode="auto">
            <a:xfrm>
              <a:off x="792" y="2387"/>
              <a:ext cx="2347" cy="288"/>
            </a:xfrm>
            <a:prstGeom prst="rect">
              <a:avLst/>
            </a:prstGeom>
            <a:solidFill>
              <a:schemeClr val="bg1"/>
            </a:solidFill>
            <a:ln w="9525">
              <a:noFill/>
              <a:miter lim="800000"/>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4211"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3954CC3-47C1-46A0-8A5A-461974CB6BE1}" type="slidenum">
              <a:rPr lang="ar-SA" sz="1400" b="0">
                <a:solidFill>
                  <a:schemeClr val="tx1"/>
                </a:solidFill>
                <a:cs typeface="Arial" pitchFamily="34" charset="0"/>
              </a:rPr>
              <a:pPr algn="r"/>
              <a:t>109</a:t>
            </a:fld>
            <a:endParaRPr lang="en-US" sz="1400" b="0">
              <a:solidFill>
                <a:schemeClr val="tx1"/>
              </a:solidFill>
              <a:cs typeface="Arial" pitchFamily="34" charset="0"/>
            </a:endParaRPr>
          </a:p>
        </p:txBody>
      </p:sp>
      <p:pic>
        <p:nvPicPr>
          <p:cNvPr id="94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4213" name="Rectangle 3"/>
          <p:cNvSpPr>
            <a:spLocks noGrp="1" noChangeArrowheads="1"/>
          </p:cNvSpPr>
          <p:nvPr>
            <p:ph type="title" idx="4294967295"/>
          </p:nvPr>
        </p:nvSpPr>
        <p:spPr/>
        <p:txBody>
          <a:bodyPr/>
          <a:lstStyle/>
          <a:p>
            <a:r>
              <a:rPr lang="en-US" smtClean="0"/>
              <a:t>Combining Observations</a:t>
            </a:r>
          </a:p>
        </p:txBody>
      </p:sp>
      <p:sp>
        <p:nvSpPr>
          <p:cNvPr id="94214" name="Rectangle 4"/>
          <p:cNvSpPr>
            <a:spLocks noChangeArrowheads="1"/>
          </p:cNvSpPr>
          <p:nvPr/>
        </p:nvSpPr>
        <p:spPr bwMode="auto">
          <a:xfrm>
            <a:off x="522288" y="2174875"/>
            <a:ext cx="8151812" cy="579438"/>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(level[B]=L)</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(victim[L]=B)</a:t>
            </a:r>
          </a:p>
        </p:txBody>
      </p:sp>
      <p:sp>
        <p:nvSpPr>
          <p:cNvPr id="94215" name="Rectangle 5"/>
          <p:cNvSpPr>
            <a:spLocks noChangeArrowheads="1"/>
          </p:cNvSpPr>
          <p:nvPr/>
        </p:nvSpPr>
        <p:spPr bwMode="auto">
          <a:xfrm>
            <a:off x="522288" y="2886075"/>
            <a:ext cx="9598025" cy="579438"/>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(victim[L]=B)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(victim[L]=A)</a:t>
            </a:r>
          </a:p>
        </p:txBody>
      </p:sp>
      <p:sp>
        <p:nvSpPr>
          <p:cNvPr id="94216" name="Rectangle 6"/>
          <p:cNvSpPr>
            <a:spLocks noChangeArrowheads="1"/>
          </p:cNvSpPr>
          <p:nvPr/>
        </p:nvSpPr>
        <p:spPr bwMode="auto">
          <a:xfrm>
            <a:off x="441325" y="3502025"/>
            <a:ext cx="7823200" cy="1077913"/>
          </a:xfrm>
          <a:prstGeom prst="rect">
            <a:avLst/>
          </a:prstGeom>
          <a:noFill/>
          <a:ln w="9525">
            <a:noFill/>
            <a:miter lim="800000"/>
            <a:headEnd/>
            <a:tailEnd/>
          </a:ln>
        </p:spPr>
        <p:txBody>
          <a:bodyPr wrap="none">
            <a:spAutoFit/>
          </a:bodyPr>
          <a:lstStyle/>
          <a:p>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(victim[L]=A)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(level[B])</a:t>
            </a:r>
          </a:p>
          <a:p>
            <a:r>
              <a:rPr lang="en-US" sz="3200" b="0">
                <a:solidFill>
                  <a:schemeClr val="tx1"/>
                </a:solidFill>
              </a:rPr>
              <a:t>      </a:t>
            </a:r>
            <a:r>
              <a:rPr lang="en-US" sz="3200" b="0">
                <a:solidFill>
                  <a:schemeClr val="tx1"/>
                </a:solidFill>
                <a:sym typeface="Wingdings" pitchFamily="2" charset="2"/>
              </a:rPr>
              <a:t> </a:t>
            </a:r>
            <a:r>
              <a:rPr lang="en-US" sz="3200" b="0">
                <a:solidFill>
                  <a:schemeClr val="tx1"/>
                </a:solidFill>
              </a:rPr>
              <a:t>readA(victim[L])</a:t>
            </a:r>
          </a:p>
        </p:txBody>
      </p:sp>
      <p:grpSp>
        <p:nvGrpSpPr>
          <p:cNvPr id="94217" name="Group 7"/>
          <p:cNvGrpSpPr>
            <a:grpSpLocks/>
          </p:cNvGrpSpPr>
          <p:nvPr/>
        </p:nvGrpSpPr>
        <p:grpSpPr bwMode="auto">
          <a:xfrm>
            <a:off x="1131888" y="1981200"/>
            <a:ext cx="7545387" cy="2038350"/>
            <a:chOff x="706" y="1390"/>
            <a:chExt cx="4753" cy="1284"/>
          </a:xfrm>
        </p:grpSpPr>
        <p:sp>
          <p:nvSpPr>
            <p:cNvPr id="94222" name="Rectangle 8"/>
            <p:cNvSpPr>
              <a:spLocks noChangeArrowheads="1"/>
            </p:cNvSpPr>
            <p:nvPr/>
          </p:nvSpPr>
          <p:spPr bwMode="auto">
            <a:xfrm>
              <a:off x="3112" y="1390"/>
              <a:ext cx="2347" cy="551"/>
            </a:xfrm>
            <a:prstGeom prst="rect">
              <a:avLst/>
            </a:prstGeom>
            <a:solidFill>
              <a:schemeClr val="bg1"/>
            </a:solidFill>
            <a:ln w="9525">
              <a:noFill/>
              <a:miter lim="800000"/>
              <a:headEnd/>
              <a:tailEnd/>
            </a:ln>
          </p:spPr>
          <p:txBody>
            <a:bodyPr wrap="none" anchor="ctr"/>
            <a:lstStyle/>
            <a:p>
              <a:endParaRPr lang="en-US"/>
            </a:p>
          </p:txBody>
        </p:sp>
        <p:sp>
          <p:nvSpPr>
            <p:cNvPr id="94223" name="Rectangle 9"/>
            <p:cNvSpPr>
              <a:spLocks noChangeArrowheads="1"/>
            </p:cNvSpPr>
            <p:nvPr/>
          </p:nvSpPr>
          <p:spPr bwMode="auto">
            <a:xfrm>
              <a:off x="706" y="2368"/>
              <a:ext cx="2442" cy="306"/>
            </a:xfrm>
            <a:prstGeom prst="rect">
              <a:avLst/>
            </a:prstGeom>
            <a:solidFill>
              <a:schemeClr val="bg1"/>
            </a:solidFill>
            <a:ln w="9525">
              <a:noFill/>
              <a:miter lim="800000"/>
              <a:headEnd/>
              <a:tailEnd/>
            </a:ln>
          </p:spPr>
          <p:txBody>
            <a:bodyPr wrap="none" anchor="ctr"/>
            <a:lstStyle/>
            <a:p>
              <a:endParaRPr lang="en-US"/>
            </a:p>
          </p:txBody>
        </p:sp>
      </p:grpSp>
      <p:sp>
        <p:nvSpPr>
          <p:cNvPr id="94218" name="Rectangle 11"/>
          <p:cNvSpPr>
            <a:spLocks noChangeArrowheads="1"/>
          </p:cNvSpPr>
          <p:nvPr/>
        </p:nvSpPr>
        <p:spPr bwMode="auto">
          <a:xfrm>
            <a:off x="7626350" y="3436938"/>
            <a:ext cx="169863" cy="579437"/>
          </a:xfrm>
          <a:prstGeom prst="rect">
            <a:avLst/>
          </a:prstGeom>
          <a:noFill/>
          <a:ln w="9525">
            <a:noFill/>
            <a:miter lim="800000"/>
            <a:headEnd/>
            <a:tailEnd/>
          </a:ln>
        </p:spPr>
        <p:txBody>
          <a:bodyPr wrap="none">
            <a:spAutoFit/>
          </a:bodyPr>
          <a:lstStyle/>
          <a:p>
            <a:pPr algn="r"/>
            <a:endParaRPr lang="en-US" sz="3200" b="0">
              <a:solidFill>
                <a:schemeClr val="tx1"/>
              </a:solidFill>
            </a:endParaRPr>
          </a:p>
        </p:txBody>
      </p:sp>
      <p:sp>
        <p:nvSpPr>
          <p:cNvPr id="94219" name="AutoShape 12"/>
          <p:cNvSpPr>
            <a:spLocks noChangeArrowheads="1"/>
          </p:cNvSpPr>
          <p:nvPr/>
        </p:nvSpPr>
        <p:spPr bwMode="auto">
          <a:xfrm>
            <a:off x="4645025" y="3465513"/>
            <a:ext cx="3827463" cy="658812"/>
          </a:xfrm>
          <a:prstGeom prst="wedgeRoundRectCallout">
            <a:avLst>
              <a:gd name="adj1" fmla="val -39968"/>
              <a:gd name="adj2" fmla="val 137227"/>
              <a:gd name="adj3" fmla="val 16667"/>
            </a:avLst>
          </a:prstGeom>
          <a:noFill/>
          <a:ln w="38100">
            <a:solidFill>
              <a:srgbClr val="FF0000"/>
            </a:solidFill>
            <a:miter lim="800000"/>
            <a:headEnd/>
            <a:tailEnd/>
          </a:ln>
        </p:spPr>
        <p:txBody>
          <a:bodyPr anchor="ctr">
            <a:spAutoFit/>
          </a:bodyPr>
          <a:lstStyle/>
          <a:p>
            <a:pPr algn="ctr"/>
            <a:endParaRPr lang="en-US" sz="3200" b="0"/>
          </a:p>
        </p:txBody>
      </p:sp>
      <p:sp>
        <p:nvSpPr>
          <p:cNvPr id="94220" name="Text Box 13"/>
          <p:cNvSpPr txBox="1">
            <a:spLocks noChangeArrowheads="1"/>
          </p:cNvSpPr>
          <p:nvPr/>
        </p:nvSpPr>
        <p:spPr bwMode="auto">
          <a:xfrm>
            <a:off x="1128713" y="4602163"/>
            <a:ext cx="7300912" cy="1373187"/>
          </a:xfrm>
          <a:prstGeom prst="rect">
            <a:avLst/>
          </a:prstGeom>
          <a:noFill/>
          <a:ln w="9525">
            <a:noFill/>
            <a:miter lim="800000"/>
            <a:headEnd/>
            <a:tailEnd/>
          </a:ln>
        </p:spPr>
        <p:txBody>
          <a:bodyPr>
            <a:spAutoFit/>
          </a:bodyPr>
          <a:lstStyle/>
          <a:p>
            <a:r>
              <a:rPr lang="en-US" sz="2800">
                <a:solidFill>
                  <a:srgbClr val="FF0000"/>
                </a:solidFill>
              </a:rPr>
              <a:t>             Thus, </a:t>
            </a:r>
            <a:r>
              <a:rPr lang="en-US" sz="2800">
                <a:solidFill>
                  <a:schemeClr val="tx1"/>
                </a:solidFill>
              </a:rPr>
              <a:t>A</a:t>
            </a:r>
            <a:r>
              <a:rPr lang="en-US" sz="2800">
                <a:solidFill>
                  <a:srgbClr val="FF0000"/>
                </a:solidFill>
              </a:rPr>
              <a:t> read </a:t>
            </a:r>
            <a:r>
              <a:rPr lang="en-US" sz="2800">
                <a:solidFill>
                  <a:schemeClr val="tx1"/>
                </a:solidFill>
              </a:rPr>
              <a:t>level[B] ≥ L,</a:t>
            </a:r>
            <a:r>
              <a:rPr lang="en-US" sz="2800">
                <a:solidFill>
                  <a:srgbClr val="FF0000"/>
                </a:solidFill>
              </a:rPr>
              <a:t> </a:t>
            </a:r>
          </a:p>
          <a:p>
            <a:r>
              <a:rPr lang="en-US" sz="2800">
                <a:solidFill>
                  <a:srgbClr val="FF0000"/>
                </a:solidFill>
              </a:rPr>
              <a:t>and</a:t>
            </a:r>
            <a:r>
              <a:rPr lang="en-US" sz="2800">
                <a:solidFill>
                  <a:schemeClr val="tx2"/>
                </a:solidFill>
              </a:rPr>
              <a:t> victim[L] = A, </a:t>
            </a:r>
            <a:r>
              <a:rPr lang="en-US" sz="2800">
                <a:solidFill>
                  <a:srgbClr val="FF3300"/>
                </a:solidFill>
              </a:rPr>
              <a:t>so it</a:t>
            </a:r>
            <a:r>
              <a:rPr lang="en-US" sz="2800">
                <a:solidFill>
                  <a:schemeClr val="tx2"/>
                </a:solidFill>
              </a:rPr>
              <a:t> </a:t>
            </a:r>
            <a:r>
              <a:rPr lang="en-US" sz="2800">
                <a:solidFill>
                  <a:srgbClr val="FF0000"/>
                </a:solidFill>
              </a:rPr>
              <a:t>could not have entered level </a:t>
            </a:r>
            <a:r>
              <a:rPr lang="en-US" sz="2800">
                <a:solidFill>
                  <a:schemeClr val="tx1"/>
                </a:solidFill>
              </a:rPr>
              <a:t>L</a:t>
            </a:r>
            <a:r>
              <a:rPr lang="en-US" sz="2800">
                <a:solidFill>
                  <a:srgbClr val="FF3300"/>
                </a:solidFill>
              </a:rPr>
              <a:t>!</a:t>
            </a:r>
          </a:p>
        </p:txBody>
      </p:sp>
      <p:sp>
        <p:nvSpPr>
          <p:cNvPr id="94221" name="AutoShape 12"/>
          <p:cNvSpPr>
            <a:spLocks noChangeArrowheads="1"/>
          </p:cNvSpPr>
          <p:nvPr/>
        </p:nvSpPr>
        <p:spPr bwMode="auto">
          <a:xfrm>
            <a:off x="1233488" y="4035425"/>
            <a:ext cx="3744912" cy="646113"/>
          </a:xfrm>
          <a:prstGeom prst="wedgeRoundRectCallout">
            <a:avLst>
              <a:gd name="adj1" fmla="val -3398"/>
              <a:gd name="adj2" fmla="val 101977"/>
              <a:gd name="adj3" fmla="val 16667"/>
            </a:avLst>
          </a:prstGeom>
          <a:noFill/>
          <a:ln w="38100">
            <a:solidFill>
              <a:srgbClr val="FF0000"/>
            </a:solidFill>
            <a:miter lim="800000"/>
            <a:headEnd/>
            <a:tailEnd/>
          </a:ln>
        </p:spPr>
        <p:txBody>
          <a:bodyPr anchor="ctr">
            <a:spAutoFit/>
          </a:bodyPr>
          <a:lstStyle/>
          <a:p>
            <a:pPr algn="ctr"/>
            <a:endParaRPr lang="en-US" sz="3200" b="0"/>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smtClean="0"/>
              <a:t>Art of Multiprocessor Programming</a:t>
            </a:r>
          </a:p>
        </p:txBody>
      </p:sp>
      <p:sp>
        <p:nvSpPr>
          <p:cNvPr id="13315" name="Slide Number Placeholder 4"/>
          <p:cNvSpPr>
            <a:spLocks noGrp="1"/>
          </p:cNvSpPr>
          <p:nvPr>
            <p:ph type="sldNum" sz="quarter" idx="11"/>
          </p:nvPr>
        </p:nvSpPr>
        <p:spPr>
          <a:noFill/>
        </p:spPr>
        <p:txBody>
          <a:bodyPr/>
          <a:lstStyle/>
          <a:p>
            <a:fld id="{0AB9DE63-2293-4390-96DC-5CF601B08DC4}" type="slidenum">
              <a:rPr lang="ar-SA" smtClean="0">
                <a:cs typeface="Arial" pitchFamily="34" charset="0"/>
              </a:rPr>
              <a:pPr/>
              <a:t>11</a:t>
            </a:fld>
            <a:endParaRPr lang="en-US" smtClean="0">
              <a:cs typeface="Arial" pitchFamily="34" charset="0"/>
            </a:endParaRPr>
          </a:p>
        </p:txBody>
      </p:sp>
      <p:pic>
        <p:nvPicPr>
          <p:cNvPr id="133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3317" name="Rectangle 2"/>
          <p:cNvSpPr>
            <a:spLocks noGrp="1" noChangeArrowheads="1"/>
          </p:cNvSpPr>
          <p:nvPr>
            <p:ph type="title"/>
          </p:nvPr>
        </p:nvSpPr>
        <p:spPr/>
        <p:txBody>
          <a:bodyPr/>
          <a:lstStyle/>
          <a:p>
            <a:r>
              <a:rPr lang="en-US" smtClean="0"/>
              <a:t>States</a:t>
            </a:r>
          </a:p>
        </p:txBody>
      </p:sp>
      <p:sp>
        <p:nvSpPr>
          <p:cNvPr id="13318" name="Rectangle 3"/>
          <p:cNvSpPr>
            <a:spLocks noGrp="1" noChangeArrowheads="1"/>
          </p:cNvSpPr>
          <p:nvPr>
            <p:ph type="body" idx="1"/>
          </p:nvPr>
        </p:nvSpPr>
        <p:spPr/>
        <p:txBody>
          <a:bodyPr/>
          <a:lstStyle/>
          <a:p>
            <a:r>
              <a:rPr lang="en-US" smtClean="0"/>
              <a:t>Thread State</a:t>
            </a:r>
          </a:p>
          <a:p>
            <a:pPr lvl="1"/>
            <a:r>
              <a:rPr lang="en-US" smtClean="0"/>
              <a:t>Program counter</a:t>
            </a:r>
          </a:p>
          <a:p>
            <a:pPr lvl="1"/>
            <a:r>
              <a:rPr lang="en-US" smtClean="0"/>
              <a:t>Local variables</a:t>
            </a:r>
          </a:p>
          <a:p>
            <a:r>
              <a:rPr lang="en-US" smtClean="0"/>
              <a:t>System state</a:t>
            </a:r>
          </a:p>
          <a:p>
            <a:pPr lvl="1"/>
            <a:r>
              <a:rPr lang="en-US" smtClean="0"/>
              <a:t>Object fields (shared variables)</a:t>
            </a:r>
          </a:p>
          <a:p>
            <a:pPr lvl="1"/>
            <a:r>
              <a:rPr lang="en-US" smtClean="0"/>
              <a:t>Union of thread states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952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E002EE9-7D44-4CF6-9EC6-0DFCC343FFBE}" type="slidenum">
              <a:rPr lang="ar-SA" sz="1400" b="0">
                <a:solidFill>
                  <a:schemeClr val="tx1"/>
                </a:solidFill>
                <a:cs typeface="Arial" pitchFamily="34" charset="0"/>
              </a:rPr>
              <a:pPr algn="r"/>
              <a:t>110</a:t>
            </a:fld>
            <a:endParaRPr lang="en-US" sz="1400" b="0">
              <a:solidFill>
                <a:schemeClr val="tx1"/>
              </a:solidFill>
              <a:cs typeface="Arial" pitchFamily="34" charset="0"/>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95237" name="Rectangle 3"/>
          <p:cNvSpPr>
            <a:spLocks noGrp="1" noChangeArrowheads="1"/>
          </p:cNvSpPr>
          <p:nvPr>
            <p:ph type="title" idx="4294967295"/>
          </p:nvPr>
        </p:nvSpPr>
        <p:spPr/>
        <p:txBody>
          <a:bodyPr/>
          <a:lstStyle/>
          <a:p>
            <a:r>
              <a:rPr lang="en-US" smtClean="0"/>
              <a:t>No Starvation</a:t>
            </a:r>
          </a:p>
        </p:txBody>
      </p:sp>
      <p:sp>
        <p:nvSpPr>
          <p:cNvPr id="95238" name="Rectangle 4"/>
          <p:cNvSpPr>
            <a:spLocks noGrp="1" noChangeArrowheads="1"/>
          </p:cNvSpPr>
          <p:nvPr>
            <p:ph type="body" idx="4294967295"/>
          </p:nvPr>
        </p:nvSpPr>
        <p:spPr/>
        <p:txBody>
          <a:bodyPr/>
          <a:lstStyle/>
          <a:p>
            <a:r>
              <a:rPr lang="en-US" dirty="0" smtClean="0"/>
              <a:t>Filter Lock satisfies properties:</a:t>
            </a:r>
          </a:p>
          <a:p>
            <a:pPr lvl="1"/>
            <a:r>
              <a:rPr lang="en-US" dirty="0" smtClean="0"/>
              <a:t>Just like Peterson </a:t>
            </a:r>
            <a:r>
              <a:rPr lang="en-US" dirty="0" err="1" smtClean="0"/>
              <a:t>Alg</a:t>
            </a:r>
            <a:r>
              <a:rPr lang="en-US" dirty="0" smtClean="0"/>
              <a:t> at any level</a:t>
            </a:r>
          </a:p>
          <a:p>
            <a:pPr lvl="1"/>
            <a:r>
              <a:rPr lang="en-US" dirty="0" smtClean="0"/>
              <a:t>So no one starves </a:t>
            </a:r>
          </a:p>
          <a:p>
            <a:r>
              <a:rPr lang="en-US" dirty="0" smtClean="0"/>
              <a:t>But what about fairness?</a:t>
            </a:r>
          </a:p>
          <a:p>
            <a:pPr lvl="1"/>
            <a:r>
              <a:rPr lang="en-US" dirty="0" smtClean="0"/>
              <a:t>Threads can be overtaken by others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smtClean="0"/>
              <a:t>Art of Multiprocessor Programming</a:t>
            </a:r>
          </a:p>
        </p:txBody>
      </p:sp>
      <p:sp>
        <p:nvSpPr>
          <p:cNvPr id="142339" name="Slide Number Placeholder 4"/>
          <p:cNvSpPr>
            <a:spLocks noGrp="1"/>
          </p:cNvSpPr>
          <p:nvPr>
            <p:ph type="sldNum" sz="quarter" idx="11"/>
          </p:nvPr>
        </p:nvSpPr>
        <p:spPr>
          <a:noFill/>
        </p:spPr>
        <p:txBody>
          <a:bodyPr/>
          <a:lstStyle/>
          <a:p>
            <a:fld id="{A78F3DDC-0D86-4826-9422-18CF49411806}" type="slidenum">
              <a:rPr lang="ar-SA" smtClean="0">
                <a:cs typeface="Arial" pitchFamily="34" charset="0"/>
              </a:rPr>
              <a:pPr/>
              <a:t>111</a:t>
            </a:fld>
            <a:endParaRPr lang="en-US" smtClean="0">
              <a:cs typeface="Arial" pitchFamily="34" charset="0"/>
            </a:endParaRPr>
          </a:p>
        </p:txBody>
      </p:sp>
      <p:sp>
        <p:nvSpPr>
          <p:cNvPr id="142340" name="Rectangle 2"/>
          <p:cNvSpPr>
            <a:spLocks noGrp="1" noChangeArrowheads="1"/>
          </p:cNvSpPr>
          <p:nvPr>
            <p:ph type="title"/>
          </p:nvPr>
        </p:nvSpPr>
        <p:spPr/>
        <p:txBody>
          <a:bodyPr/>
          <a:lstStyle/>
          <a:p>
            <a:r>
              <a:rPr lang="en-US" smtClean="0"/>
              <a:t>Shared Memory</a:t>
            </a:r>
          </a:p>
        </p:txBody>
      </p:sp>
      <p:sp>
        <p:nvSpPr>
          <p:cNvPr id="142341" name="Rectangle 3"/>
          <p:cNvSpPr>
            <a:spLocks noGrp="1" noChangeArrowheads="1"/>
          </p:cNvSpPr>
          <p:nvPr>
            <p:ph type="body" idx="1"/>
          </p:nvPr>
        </p:nvSpPr>
        <p:spPr/>
        <p:txBody>
          <a:bodyPr/>
          <a:lstStyle/>
          <a:p>
            <a:r>
              <a:rPr lang="en-US" smtClean="0"/>
              <a:t>Shared read/write memory locations  called </a:t>
            </a:r>
            <a:r>
              <a:rPr lang="en-US" smtClean="0">
                <a:solidFill>
                  <a:srgbClr val="FF3300"/>
                </a:solidFill>
              </a:rPr>
              <a:t>Registers</a:t>
            </a:r>
            <a:r>
              <a:rPr lang="en-US" smtClean="0">
                <a:solidFill>
                  <a:schemeClr val="tx1"/>
                </a:solidFill>
              </a:rPr>
              <a:t> </a:t>
            </a:r>
            <a:r>
              <a:rPr lang="en-US" smtClean="0"/>
              <a:t>(historical reasons)</a:t>
            </a:r>
            <a:r>
              <a:rPr lang="en-US" smtClean="0">
                <a:solidFill>
                  <a:srgbClr val="3366FF"/>
                </a:solidFill>
              </a:rPr>
              <a:t> </a:t>
            </a:r>
          </a:p>
          <a:p>
            <a:r>
              <a:rPr lang="en-US" smtClean="0"/>
              <a:t>Come in different flavors</a:t>
            </a:r>
          </a:p>
          <a:p>
            <a:pPr lvl="1"/>
            <a:r>
              <a:rPr lang="en-US" smtClean="0"/>
              <a:t>Multi-Reader-Single-Writer (</a:t>
            </a:r>
            <a:r>
              <a:rPr lang="en-US" b="1" smtClean="0">
                <a:solidFill>
                  <a:schemeClr val="tx1"/>
                </a:solidFill>
                <a:latin typeface="Lucida Console" pitchFamily="49" charset="0"/>
              </a:rPr>
              <a:t>Flag[]</a:t>
            </a:r>
            <a:r>
              <a:rPr lang="en-US" smtClean="0">
                <a:solidFill>
                  <a:schemeClr val="accent2"/>
                </a:solidFill>
              </a:rPr>
              <a:t>)</a:t>
            </a:r>
          </a:p>
          <a:p>
            <a:pPr lvl="1"/>
            <a:r>
              <a:rPr lang="en-US" smtClean="0"/>
              <a:t>Multi-Reader-Multi-Writer (</a:t>
            </a:r>
            <a:r>
              <a:rPr lang="en-US" b="1" smtClean="0">
                <a:solidFill>
                  <a:schemeClr val="tx2"/>
                </a:solidFill>
              </a:rPr>
              <a:t>Victim</a:t>
            </a:r>
            <a:r>
              <a:rPr lang="en-US" b="1" smtClean="0">
                <a:solidFill>
                  <a:schemeClr val="tx2"/>
                </a:solidFill>
                <a:latin typeface="Lucida Console" pitchFamily="49" charset="0"/>
              </a:rPr>
              <a:t>[]</a:t>
            </a:r>
            <a:r>
              <a:rPr lang="en-US" smtClean="0"/>
              <a:t>)</a:t>
            </a:r>
          </a:p>
          <a:p>
            <a:pPr lvl="1"/>
            <a:r>
              <a:rPr lang="en-US" smtClean="0"/>
              <a:t>Not that interesting: SRMW and SRSW</a:t>
            </a:r>
          </a:p>
          <a:p>
            <a:pPr lvl="1"/>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smtClean="0"/>
              <a:t>Art of Multiprocessor Programming</a:t>
            </a:r>
          </a:p>
        </p:txBody>
      </p:sp>
      <p:sp>
        <p:nvSpPr>
          <p:cNvPr id="143363" name="Slide Number Placeholder 4"/>
          <p:cNvSpPr>
            <a:spLocks noGrp="1"/>
          </p:cNvSpPr>
          <p:nvPr>
            <p:ph type="sldNum" sz="quarter" idx="11"/>
          </p:nvPr>
        </p:nvSpPr>
        <p:spPr>
          <a:noFill/>
        </p:spPr>
        <p:txBody>
          <a:bodyPr/>
          <a:lstStyle/>
          <a:p>
            <a:fld id="{5DC7833B-5E62-4B97-BFE1-7F58B3F267A5}" type="slidenum">
              <a:rPr lang="ar-SA" smtClean="0">
                <a:cs typeface="Arial" pitchFamily="34" charset="0"/>
              </a:rPr>
              <a:pPr/>
              <a:t>112</a:t>
            </a:fld>
            <a:endParaRPr lang="en-US" smtClean="0">
              <a:cs typeface="Arial" pitchFamily="34" charset="0"/>
            </a:endParaRPr>
          </a:p>
        </p:txBody>
      </p:sp>
      <p:sp>
        <p:nvSpPr>
          <p:cNvPr id="143364" name="Rectangle 2"/>
          <p:cNvSpPr>
            <a:spLocks noGrp="1" noChangeArrowheads="1"/>
          </p:cNvSpPr>
          <p:nvPr>
            <p:ph type="title"/>
          </p:nvPr>
        </p:nvSpPr>
        <p:spPr>
          <a:xfrm>
            <a:off x="685800" y="304800"/>
            <a:ext cx="7772400" cy="1143000"/>
          </a:xfrm>
        </p:spPr>
        <p:txBody>
          <a:bodyPr/>
          <a:lstStyle/>
          <a:p>
            <a:r>
              <a:rPr lang="en-US" sz="4000" smtClean="0"/>
              <a:t>Theorem</a:t>
            </a:r>
          </a:p>
        </p:txBody>
      </p:sp>
      <p:sp>
        <p:nvSpPr>
          <p:cNvPr id="143365" name="Text Box 3"/>
          <p:cNvSpPr txBox="1">
            <a:spLocks noChangeArrowheads="1"/>
          </p:cNvSpPr>
          <p:nvPr/>
        </p:nvSpPr>
        <p:spPr bwMode="auto">
          <a:xfrm>
            <a:off x="1004888" y="1538288"/>
            <a:ext cx="7265987" cy="3016250"/>
          </a:xfrm>
          <a:prstGeom prst="rect">
            <a:avLst/>
          </a:prstGeom>
          <a:noFill/>
          <a:ln w="9525">
            <a:noFill/>
            <a:miter lim="800000"/>
            <a:headEnd/>
            <a:tailEnd/>
          </a:ln>
        </p:spPr>
        <p:txBody>
          <a:bodyPr>
            <a:spAutoFit/>
          </a:bodyPr>
          <a:lstStyle/>
          <a:p>
            <a:pPr eaLnBrk="1" hangingPunct="1"/>
            <a:r>
              <a:rPr lang="en-US" sz="3200" b="0">
                <a:solidFill>
                  <a:schemeClr val="accent2"/>
                </a:solidFill>
              </a:rPr>
              <a:t>At least </a:t>
            </a:r>
            <a:r>
              <a:rPr lang="en-US" sz="3200" b="0">
                <a:solidFill>
                  <a:schemeClr val="tx1"/>
                </a:solidFill>
              </a:rPr>
              <a:t>N</a:t>
            </a:r>
            <a:r>
              <a:rPr lang="en-US" sz="3200" b="0">
                <a:solidFill>
                  <a:schemeClr val="accent2"/>
                </a:solidFill>
              </a:rPr>
              <a:t> MRSW (multi-reader/single-writer) registers are needed to solve deadlock-free mutual exclusion.</a:t>
            </a:r>
            <a:r>
              <a:rPr lang="en-US" sz="3200" b="0">
                <a:solidFill>
                  <a:schemeClr val="tx1"/>
                </a:solidFill>
              </a:rPr>
              <a:t> </a:t>
            </a:r>
          </a:p>
          <a:p>
            <a:pPr eaLnBrk="1" hangingPunct="1"/>
            <a:endParaRPr lang="en-US" sz="3200" b="0">
              <a:solidFill>
                <a:schemeClr val="tx1"/>
              </a:solidFill>
            </a:endParaRPr>
          </a:p>
          <a:p>
            <a:pPr eaLnBrk="1" hangingPunct="1"/>
            <a:r>
              <a:rPr lang="en-US" sz="3200" b="0">
                <a:solidFill>
                  <a:schemeClr val="tx1"/>
                </a:solidFill>
              </a:rPr>
              <a:t>N</a:t>
            </a:r>
            <a:r>
              <a:rPr lang="en-US" sz="3200" b="0">
                <a:solidFill>
                  <a:schemeClr val="accent2"/>
                </a:solidFill>
              </a:rPr>
              <a:t> registers like </a:t>
            </a:r>
            <a:r>
              <a:rPr lang="en-US" sz="3200" b="0">
                <a:solidFill>
                  <a:schemeClr val="tx2"/>
                </a:solidFill>
              </a:rPr>
              <a:t>Flag[]</a:t>
            </a:r>
            <a:r>
              <a:rPr lang="en-US" sz="3200" b="0">
                <a:solidFill>
                  <a:schemeClr val="accent2"/>
                </a:solidFill>
              </a:rPr>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smtClean="0"/>
              <a:t>Art of Multiprocessor Programming</a:t>
            </a:r>
          </a:p>
        </p:txBody>
      </p:sp>
      <p:sp>
        <p:nvSpPr>
          <p:cNvPr id="164867" name="Slide Number Placeholder 4"/>
          <p:cNvSpPr>
            <a:spLocks noGrp="1"/>
          </p:cNvSpPr>
          <p:nvPr>
            <p:ph type="sldNum" sz="quarter" idx="11"/>
          </p:nvPr>
        </p:nvSpPr>
        <p:spPr>
          <a:noFill/>
        </p:spPr>
        <p:txBody>
          <a:bodyPr/>
          <a:lstStyle/>
          <a:p>
            <a:fld id="{1A0F69CE-320A-4D6F-8DB9-BA7E02C0FF07}" type="slidenum">
              <a:rPr lang="ar-SA" smtClean="0">
                <a:cs typeface="Arial" pitchFamily="34" charset="0"/>
              </a:rPr>
              <a:pPr/>
              <a:t>113</a:t>
            </a:fld>
            <a:endParaRPr lang="en-US" smtClean="0">
              <a:cs typeface="Arial" pitchFamily="34" charset="0"/>
            </a:endParaRPr>
          </a:p>
        </p:txBody>
      </p:sp>
      <p:sp>
        <p:nvSpPr>
          <p:cNvPr id="164868" name="Rectangle 2"/>
          <p:cNvSpPr>
            <a:spLocks noGrp="1" noChangeArrowheads="1"/>
          </p:cNvSpPr>
          <p:nvPr>
            <p:ph type="title"/>
          </p:nvPr>
        </p:nvSpPr>
        <p:spPr/>
        <p:txBody>
          <a:bodyPr/>
          <a:lstStyle/>
          <a:p>
            <a:r>
              <a:rPr lang="en-US" smtClean="0"/>
              <a:t>Summary of Lecture</a:t>
            </a:r>
          </a:p>
        </p:txBody>
      </p:sp>
      <p:sp>
        <p:nvSpPr>
          <p:cNvPr id="164869" name="Rectangle 3"/>
          <p:cNvSpPr>
            <a:spLocks noGrp="1" noChangeArrowheads="1"/>
          </p:cNvSpPr>
          <p:nvPr>
            <p:ph type="body" idx="1"/>
          </p:nvPr>
        </p:nvSpPr>
        <p:spPr/>
        <p:txBody>
          <a:bodyPr/>
          <a:lstStyle/>
          <a:p>
            <a:r>
              <a:rPr lang="en-US" smtClean="0">
                <a:solidFill>
                  <a:schemeClr val="accent2"/>
                </a:solidFill>
              </a:rPr>
              <a:t>In the 1960’s several</a:t>
            </a:r>
            <a:r>
              <a:rPr lang="en-US" smtClean="0">
                <a:solidFill>
                  <a:srgbClr val="FF3300"/>
                </a:solidFill>
              </a:rPr>
              <a:t> incorrect</a:t>
            </a:r>
            <a:r>
              <a:rPr lang="en-US" smtClean="0">
                <a:solidFill>
                  <a:schemeClr val="accent2"/>
                </a:solidFill>
              </a:rPr>
              <a:t> solutions to starvation-free mutual exclusion using RW-registers were published…</a:t>
            </a:r>
          </a:p>
          <a:p>
            <a:r>
              <a:rPr lang="en-US" smtClean="0">
                <a:solidFill>
                  <a:schemeClr val="accent2"/>
                </a:solidFill>
              </a:rPr>
              <a:t>Today we know how to solve FIFO </a:t>
            </a:r>
            <a:r>
              <a:rPr lang="en-US" smtClean="0">
                <a:solidFill>
                  <a:schemeClr val="tx1"/>
                </a:solidFill>
              </a:rPr>
              <a:t>N</a:t>
            </a:r>
            <a:r>
              <a:rPr lang="en-US" smtClean="0">
                <a:solidFill>
                  <a:schemeClr val="accent2"/>
                </a:solidFill>
              </a:rPr>
              <a:t> thread mutual exclusion using </a:t>
            </a:r>
            <a:r>
              <a:rPr lang="en-US" smtClean="0">
                <a:solidFill>
                  <a:schemeClr val="tx1"/>
                </a:solidFill>
              </a:rPr>
              <a:t>2N</a:t>
            </a:r>
            <a:r>
              <a:rPr lang="en-US" smtClean="0">
                <a:solidFill>
                  <a:schemeClr val="accent2"/>
                </a:solidFill>
              </a:rPr>
              <a:t> RW-Registers </a:t>
            </a:r>
          </a:p>
          <a:p>
            <a:endParaRPr lang="en-US" smtClean="0">
              <a:solidFill>
                <a:schemeClr val="accent2"/>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smtClean="0"/>
              <a:t>Art of Multiprocessor Programming</a:t>
            </a:r>
          </a:p>
        </p:txBody>
      </p:sp>
      <p:sp>
        <p:nvSpPr>
          <p:cNvPr id="165891" name="Slide Number Placeholder 4"/>
          <p:cNvSpPr>
            <a:spLocks noGrp="1"/>
          </p:cNvSpPr>
          <p:nvPr>
            <p:ph type="sldNum" sz="quarter" idx="11"/>
          </p:nvPr>
        </p:nvSpPr>
        <p:spPr>
          <a:noFill/>
        </p:spPr>
        <p:txBody>
          <a:bodyPr/>
          <a:lstStyle/>
          <a:p>
            <a:fld id="{322B3003-5B9E-432A-967E-904149A63722}" type="slidenum">
              <a:rPr lang="ar-SA" smtClean="0">
                <a:cs typeface="Arial" pitchFamily="34" charset="0"/>
              </a:rPr>
              <a:pPr/>
              <a:t>114</a:t>
            </a:fld>
            <a:endParaRPr lang="en-US" smtClean="0">
              <a:cs typeface="Arial" pitchFamily="34" charset="0"/>
            </a:endParaRPr>
          </a:p>
        </p:txBody>
      </p:sp>
      <p:sp>
        <p:nvSpPr>
          <p:cNvPr id="165892" name="Rectangle 2"/>
          <p:cNvSpPr>
            <a:spLocks noGrp="1" noChangeArrowheads="1"/>
          </p:cNvSpPr>
          <p:nvPr>
            <p:ph type="title"/>
          </p:nvPr>
        </p:nvSpPr>
        <p:spPr/>
        <p:txBody>
          <a:bodyPr/>
          <a:lstStyle/>
          <a:p>
            <a:r>
              <a:rPr lang="en-US" smtClean="0"/>
              <a:t>Summary of Lecture</a:t>
            </a:r>
          </a:p>
        </p:txBody>
      </p:sp>
      <p:sp>
        <p:nvSpPr>
          <p:cNvPr id="165893" name="Rectangle 3"/>
          <p:cNvSpPr>
            <a:spLocks noGrp="1" noChangeArrowheads="1"/>
          </p:cNvSpPr>
          <p:nvPr>
            <p:ph type="body" idx="1"/>
          </p:nvPr>
        </p:nvSpPr>
        <p:spPr/>
        <p:txBody>
          <a:bodyPr/>
          <a:lstStyle/>
          <a:p>
            <a:r>
              <a:rPr lang="en-US" smtClean="0">
                <a:solidFill>
                  <a:schemeClr val="tx1"/>
                </a:solidFill>
              </a:rPr>
              <a:t>N</a:t>
            </a:r>
            <a:r>
              <a:rPr lang="en-US" smtClean="0">
                <a:solidFill>
                  <a:schemeClr val="accent2"/>
                </a:solidFill>
              </a:rPr>
              <a:t> </a:t>
            </a:r>
            <a:r>
              <a:rPr lang="en-US" smtClean="0"/>
              <a:t>RW-Registers inefficient</a:t>
            </a:r>
          </a:p>
          <a:p>
            <a:pPr lvl="1"/>
            <a:r>
              <a:rPr lang="en-US" smtClean="0"/>
              <a:t> Because writes</a:t>
            </a:r>
            <a:r>
              <a:rPr lang="en-US" smtClean="0">
                <a:solidFill>
                  <a:schemeClr val="accent2"/>
                </a:solidFill>
              </a:rPr>
              <a:t> </a:t>
            </a:r>
            <a:r>
              <a:rPr lang="en-US" b="1" smtClean="0">
                <a:solidFill>
                  <a:schemeClr val="tx2"/>
                </a:solidFill>
              </a:rPr>
              <a:t>“cover”</a:t>
            </a:r>
            <a:r>
              <a:rPr lang="en-US" smtClean="0">
                <a:solidFill>
                  <a:schemeClr val="accent2"/>
                </a:solidFill>
              </a:rPr>
              <a:t> </a:t>
            </a:r>
            <a:r>
              <a:rPr lang="en-US" smtClean="0"/>
              <a:t>older writes</a:t>
            </a:r>
          </a:p>
          <a:p>
            <a:r>
              <a:rPr lang="en-US" smtClean="0"/>
              <a:t> Need stronger hardware operations </a:t>
            </a:r>
          </a:p>
          <a:p>
            <a:pPr lvl="1"/>
            <a:r>
              <a:rPr lang="en-US" smtClean="0"/>
              <a:t>that do not have the</a:t>
            </a:r>
            <a:r>
              <a:rPr lang="en-US" smtClean="0">
                <a:solidFill>
                  <a:schemeClr val="accent2"/>
                </a:solidFill>
              </a:rPr>
              <a:t> </a:t>
            </a:r>
            <a:r>
              <a:rPr lang="en-US" b="1" smtClean="0">
                <a:solidFill>
                  <a:schemeClr val="tx2"/>
                </a:solidFill>
              </a:rPr>
              <a:t>“covering problem”</a:t>
            </a:r>
            <a:r>
              <a:rPr lang="en-US" smtClean="0">
                <a:solidFill>
                  <a:schemeClr val="accent2"/>
                </a:solidFill>
              </a:rPr>
              <a:t> </a:t>
            </a:r>
          </a:p>
          <a:p>
            <a:r>
              <a:rPr lang="en-US" smtClean="0"/>
              <a:t>In next lectures - understand what these operations are…</a:t>
            </a:r>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Art of Multiprocessor Programming</a:t>
            </a:r>
          </a:p>
        </p:txBody>
      </p:sp>
      <p:sp>
        <p:nvSpPr>
          <p:cNvPr id="14339" name="Slide Number Placeholder 4"/>
          <p:cNvSpPr>
            <a:spLocks noGrp="1"/>
          </p:cNvSpPr>
          <p:nvPr>
            <p:ph type="sldNum" sz="quarter" idx="11"/>
          </p:nvPr>
        </p:nvSpPr>
        <p:spPr>
          <a:noFill/>
        </p:spPr>
        <p:txBody>
          <a:bodyPr/>
          <a:lstStyle/>
          <a:p>
            <a:fld id="{99E2D31F-5209-4309-B313-102507CB800A}" type="slidenum">
              <a:rPr lang="ar-SA" smtClean="0">
                <a:cs typeface="Arial" pitchFamily="34" charset="0"/>
              </a:rPr>
              <a:pPr/>
              <a:t>12</a:t>
            </a:fld>
            <a:endParaRPr lang="en-US" smtClean="0">
              <a:cs typeface="Arial" pitchFamily="34" charset="0"/>
            </a:endParaRPr>
          </a:p>
        </p:txBody>
      </p:sp>
      <p:pic>
        <p:nvPicPr>
          <p:cNvPr id="14340" name="Picture 2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4341" name="Group 14"/>
          <p:cNvGrpSpPr>
            <a:grpSpLocks/>
          </p:cNvGrpSpPr>
          <p:nvPr/>
        </p:nvGrpSpPr>
        <p:grpSpPr bwMode="auto">
          <a:xfrm>
            <a:off x="898525" y="2973388"/>
            <a:ext cx="6254750" cy="762000"/>
            <a:chOff x="528" y="3192"/>
            <a:chExt cx="4656" cy="480"/>
          </a:xfrm>
        </p:grpSpPr>
        <p:sp>
          <p:nvSpPr>
            <p:cNvPr id="14348" name="AutoShape 15"/>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4349" name="Text Box 16"/>
            <p:cNvSpPr txBox="1">
              <a:spLocks noChangeArrowheads="1"/>
            </p:cNvSpPr>
            <p:nvPr/>
          </p:nvSpPr>
          <p:spPr bwMode="auto">
            <a:xfrm>
              <a:off x="565" y="3284"/>
              <a:ext cx="607"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4342" name="Rectangle 2"/>
          <p:cNvSpPr>
            <a:spLocks noGrp="1" noChangeArrowheads="1"/>
          </p:cNvSpPr>
          <p:nvPr>
            <p:ph type="body" idx="1"/>
          </p:nvPr>
        </p:nvSpPr>
        <p:spPr>
          <a:xfrm>
            <a:off x="762000" y="2286000"/>
            <a:ext cx="7772400" cy="3276600"/>
          </a:xfrm>
        </p:spPr>
        <p:txBody>
          <a:bodyPr/>
          <a:lstStyle/>
          <a:p>
            <a:r>
              <a:rPr lang="en-US" smtClean="0"/>
              <a:t>Thread </a:t>
            </a:r>
            <a:r>
              <a:rPr lang="en-US" smtClean="0">
                <a:solidFill>
                  <a:schemeClr val="tx1"/>
                </a:solidFill>
              </a:rPr>
              <a:t>A</a:t>
            </a:r>
          </a:p>
          <a:p>
            <a:pPr lvl="1"/>
            <a:endParaRPr lang="en-US" smtClean="0">
              <a:solidFill>
                <a:schemeClr val="tx1"/>
              </a:solidFill>
            </a:endParaRPr>
          </a:p>
          <a:p>
            <a:pPr lvl="1"/>
            <a:endParaRPr lang="en-US" smtClean="0">
              <a:solidFill>
                <a:schemeClr val="tx1"/>
              </a:solidFill>
            </a:endParaRPr>
          </a:p>
        </p:txBody>
      </p:sp>
      <p:sp>
        <p:nvSpPr>
          <p:cNvPr id="14343" name="Rectangle 4"/>
          <p:cNvSpPr>
            <a:spLocks noGrp="1" noChangeArrowheads="1"/>
          </p:cNvSpPr>
          <p:nvPr>
            <p:ph type="title"/>
          </p:nvPr>
        </p:nvSpPr>
        <p:spPr/>
        <p:txBody>
          <a:bodyPr/>
          <a:lstStyle/>
          <a:p>
            <a:r>
              <a:rPr lang="en-US" smtClean="0"/>
              <a:t>Concurrency</a:t>
            </a:r>
          </a:p>
        </p:txBody>
      </p:sp>
      <p:sp>
        <p:nvSpPr>
          <p:cNvPr id="14344" name="Line 6"/>
          <p:cNvSpPr>
            <a:spLocks noChangeShapeType="1"/>
          </p:cNvSpPr>
          <p:nvPr/>
        </p:nvSpPr>
        <p:spPr bwMode="auto">
          <a:xfrm>
            <a:off x="2590800" y="3124200"/>
            <a:ext cx="0" cy="457200"/>
          </a:xfrm>
          <a:prstGeom prst="line">
            <a:avLst/>
          </a:prstGeom>
          <a:noFill/>
          <a:ln w="76200">
            <a:solidFill>
              <a:srgbClr val="FFFF00"/>
            </a:solidFill>
            <a:round/>
            <a:headEnd/>
            <a:tailEnd/>
          </a:ln>
        </p:spPr>
        <p:txBody>
          <a:bodyPr wrap="none" anchor="ctr"/>
          <a:lstStyle/>
          <a:p>
            <a:endParaRPr lang="en-US"/>
          </a:p>
        </p:txBody>
      </p:sp>
      <p:sp>
        <p:nvSpPr>
          <p:cNvPr id="14345" name="Line 7"/>
          <p:cNvSpPr>
            <a:spLocks noChangeShapeType="1"/>
          </p:cNvSpPr>
          <p:nvPr/>
        </p:nvSpPr>
        <p:spPr bwMode="auto">
          <a:xfrm>
            <a:off x="2895600" y="3124200"/>
            <a:ext cx="0" cy="457200"/>
          </a:xfrm>
          <a:prstGeom prst="line">
            <a:avLst/>
          </a:prstGeom>
          <a:noFill/>
          <a:ln w="76200">
            <a:solidFill>
              <a:srgbClr val="FFFF00"/>
            </a:solidFill>
            <a:round/>
            <a:headEnd/>
            <a:tailEnd/>
          </a:ln>
        </p:spPr>
        <p:txBody>
          <a:bodyPr wrap="none" anchor="ctr"/>
          <a:lstStyle/>
          <a:p>
            <a:endParaRPr lang="en-US"/>
          </a:p>
        </p:txBody>
      </p:sp>
      <p:sp>
        <p:nvSpPr>
          <p:cNvPr id="14346" name="Line 8"/>
          <p:cNvSpPr>
            <a:spLocks noChangeShapeType="1"/>
          </p:cNvSpPr>
          <p:nvPr/>
        </p:nvSpPr>
        <p:spPr bwMode="auto">
          <a:xfrm>
            <a:off x="3200400" y="3124200"/>
            <a:ext cx="0" cy="457200"/>
          </a:xfrm>
          <a:prstGeom prst="line">
            <a:avLst/>
          </a:prstGeom>
          <a:noFill/>
          <a:ln w="76200">
            <a:solidFill>
              <a:srgbClr val="FFFF00"/>
            </a:solidFill>
            <a:round/>
            <a:headEnd/>
            <a:tailEnd/>
          </a:ln>
        </p:spPr>
        <p:txBody>
          <a:bodyPr wrap="none" anchor="ctr"/>
          <a:lstStyle/>
          <a:p>
            <a:endParaRPr lang="en-US"/>
          </a:p>
        </p:txBody>
      </p:sp>
      <p:sp>
        <p:nvSpPr>
          <p:cNvPr id="14347" name="Line 9"/>
          <p:cNvSpPr>
            <a:spLocks noChangeShapeType="1"/>
          </p:cNvSpPr>
          <p:nvPr/>
        </p:nvSpPr>
        <p:spPr bwMode="auto">
          <a:xfrm>
            <a:off x="5257800" y="3124200"/>
            <a:ext cx="0" cy="457200"/>
          </a:xfrm>
          <a:prstGeom prst="line">
            <a:avLst/>
          </a:prstGeom>
          <a:noFill/>
          <a:ln w="76200">
            <a:solidFill>
              <a:srgbClr val="FFFF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Art of Multiprocessor Programming</a:t>
            </a:r>
          </a:p>
        </p:txBody>
      </p:sp>
      <p:sp>
        <p:nvSpPr>
          <p:cNvPr id="15363" name="Slide Number Placeholder 4"/>
          <p:cNvSpPr>
            <a:spLocks noGrp="1"/>
          </p:cNvSpPr>
          <p:nvPr>
            <p:ph type="sldNum" sz="quarter" idx="11"/>
          </p:nvPr>
        </p:nvSpPr>
        <p:spPr>
          <a:noFill/>
        </p:spPr>
        <p:txBody>
          <a:bodyPr/>
          <a:lstStyle/>
          <a:p>
            <a:fld id="{5DC57AC4-E6E4-4EC4-B065-1A3E6FB20912}" type="slidenum">
              <a:rPr lang="ar-SA" smtClean="0">
                <a:cs typeface="Arial" pitchFamily="34" charset="0"/>
              </a:rPr>
              <a:pPr/>
              <a:t>13</a:t>
            </a:fld>
            <a:endParaRPr lang="en-US" smtClean="0">
              <a:cs typeface="Arial" pitchFamily="34" charset="0"/>
            </a:endParaRPr>
          </a:p>
        </p:txBody>
      </p:sp>
      <p:pic>
        <p:nvPicPr>
          <p:cNvPr id="15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5365" name="Group 3"/>
          <p:cNvGrpSpPr>
            <a:grpSpLocks/>
          </p:cNvGrpSpPr>
          <p:nvPr/>
        </p:nvGrpSpPr>
        <p:grpSpPr bwMode="auto">
          <a:xfrm>
            <a:off x="2466975" y="4497388"/>
            <a:ext cx="6254750" cy="762000"/>
            <a:chOff x="528" y="3192"/>
            <a:chExt cx="4656" cy="480"/>
          </a:xfrm>
        </p:grpSpPr>
        <p:sp>
          <p:nvSpPr>
            <p:cNvPr id="15379" name="AutoShape 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380" name="Text Box 5"/>
            <p:cNvSpPr txBox="1">
              <a:spLocks noChangeArrowheads="1"/>
            </p:cNvSpPr>
            <p:nvPr/>
          </p:nvSpPr>
          <p:spPr bwMode="auto">
            <a:xfrm>
              <a:off x="565" y="3284"/>
              <a:ext cx="607"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grpSp>
        <p:nvGrpSpPr>
          <p:cNvPr id="15366" name="Group 6"/>
          <p:cNvGrpSpPr>
            <a:grpSpLocks/>
          </p:cNvGrpSpPr>
          <p:nvPr/>
        </p:nvGrpSpPr>
        <p:grpSpPr bwMode="auto">
          <a:xfrm>
            <a:off x="898525" y="2973388"/>
            <a:ext cx="6254750" cy="762000"/>
            <a:chOff x="528" y="3192"/>
            <a:chExt cx="4656" cy="480"/>
          </a:xfrm>
        </p:grpSpPr>
        <p:sp>
          <p:nvSpPr>
            <p:cNvPr id="15377" name="AutoShape 7"/>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378" name="Text Box 8"/>
            <p:cNvSpPr txBox="1">
              <a:spLocks noChangeArrowheads="1"/>
            </p:cNvSpPr>
            <p:nvPr/>
          </p:nvSpPr>
          <p:spPr bwMode="auto">
            <a:xfrm>
              <a:off x="565" y="3284"/>
              <a:ext cx="607"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5367" name="Rectangle 9"/>
          <p:cNvSpPr>
            <a:spLocks noGrp="1" noChangeArrowheads="1"/>
          </p:cNvSpPr>
          <p:nvPr>
            <p:ph type="body" idx="1"/>
          </p:nvPr>
        </p:nvSpPr>
        <p:spPr>
          <a:xfrm>
            <a:off x="762000" y="2286000"/>
            <a:ext cx="7772400" cy="3276600"/>
          </a:xfrm>
        </p:spPr>
        <p:txBody>
          <a:bodyPr/>
          <a:lstStyle/>
          <a:p>
            <a:r>
              <a:rPr lang="en-US" smtClean="0"/>
              <a:t>Thread </a:t>
            </a:r>
            <a:r>
              <a:rPr lang="en-US" smtClean="0">
                <a:solidFill>
                  <a:schemeClr val="tx1"/>
                </a:solidFill>
              </a:rPr>
              <a:t>A</a:t>
            </a:r>
          </a:p>
          <a:p>
            <a:pPr lvl="1"/>
            <a:endParaRPr lang="en-US" smtClean="0">
              <a:solidFill>
                <a:schemeClr val="tx1"/>
              </a:solidFill>
            </a:endParaRPr>
          </a:p>
          <a:p>
            <a:pPr lvl="1"/>
            <a:endParaRPr lang="en-US" smtClean="0">
              <a:solidFill>
                <a:schemeClr val="tx1"/>
              </a:solidFill>
            </a:endParaRPr>
          </a:p>
          <a:p>
            <a:r>
              <a:rPr lang="en-US" smtClean="0"/>
              <a:t>Thread </a:t>
            </a:r>
            <a:r>
              <a:rPr lang="en-US" smtClean="0">
                <a:solidFill>
                  <a:schemeClr val="tx1"/>
                </a:solidFill>
              </a:rPr>
              <a:t>B</a:t>
            </a:r>
            <a:endParaRPr lang="en-US" baseline="-25000" smtClean="0">
              <a:solidFill>
                <a:schemeClr val="tx1"/>
              </a:solidFill>
            </a:endParaRPr>
          </a:p>
        </p:txBody>
      </p:sp>
      <p:sp>
        <p:nvSpPr>
          <p:cNvPr id="15368" name="Rectangle 10"/>
          <p:cNvSpPr>
            <a:spLocks noGrp="1" noChangeArrowheads="1"/>
          </p:cNvSpPr>
          <p:nvPr>
            <p:ph type="title"/>
          </p:nvPr>
        </p:nvSpPr>
        <p:spPr/>
        <p:txBody>
          <a:bodyPr/>
          <a:lstStyle/>
          <a:p>
            <a:r>
              <a:rPr lang="en-US" smtClean="0"/>
              <a:t>Concurrency</a:t>
            </a:r>
          </a:p>
        </p:txBody>
      </p:sp>
      <p:sp>
        <p:nvSpPr>
          <p:cNvPr id="15369" name="Line 11"/>
          <p:cNvSpPr>
            <a:spLocks noChangeShapeType="1"/>
          </p:cNvSpPr>
          <p:nvPr/>
        </p:nvSpPr>
        <p:spPr bwMode="auto">
          <a:xfrm>
            <a:off x="2590800" y="3124200"/>
            <a:ext cx="0" cy="457200"/>
          </a:xfrm>
          <a:prstGeom prst="line">
            <a:avLst/>
          </a:prstGeom>
          <a:noFill/>
          <a:ln w="76200">
            <a:solidFill>
              <a:srgbClr val="FFFF00"/>
            </a:solidFill>
            <a:round/>
            <a:headEnd/>
            <a:tailEnd/>
          </a:ln>
        </p:spPr>
        <p:txBody>
          <a:bodyPr wrap="none" anchor="ctr"/>
          <a:lstStyle/>
          <a:p>
            <a:endParaRPr lang="en-US"/>
          </a:p>
        </p:txBody>
      </p:sp>
      <p:sp>
        <p:nvSpPr>
          <p:cNvPr id="15370" name="Line 12"/>
          <p:cNvSpPr>
            <a:spLocks noChangeShapeType="1"/>
          </p:cNvSpPr>
          <p:nvPr/>
        </p:nvSpPr>
        <p:spPr bwMode="auto">
          <a:xfrm>
            <a:off x="2895600" y="3124200"/>
            <a:ext cx="0" cy="457200"/>
          </a:xfrm>
          <a:prstGeom prst="line">
            <a:avLst/>
          </a:prstGeom>
          <a:noFill/>
          <a:ln w="76200">
            <a:solidFill>
              <a:srgbClr val="FFFF00"/>
            </a:solidFill>
            <a:round/>
            <a:headEnd/>
            <a:tailEnd/>
          </a:ln>
        </p:spPr>
        <p:txBody>
          <a:bodyPr wrap="none" anchor="ctr"/>
          <a:lstStyle/>
          <a:p>
            <a:endParaRPr lang="en-US"/>
          </a:p>
        </p:txBody>
      </p:sp>
      <p:sp>
        <p:nvSpPr>
          <p:cNvPr id="15371" name="Line 13"/>
          <p:cNvSpPr>
            <a:spLocks noChangeShapeType="1"/>
          </p:cNvSpPr>
          <p:nvPr/>
        </p:nvSpPr>
        <p:spPr bwMode="auto">
          <a:xfrm>
            <a:off x="3200400" y="3124200"/>
            <a:ext cx="0" cy="457200"/>
          </a:xfrm>
          <a:prstGeom prst="line">
            <a:avLst/>
          </a:prstGeom>
          <a:noFill/>
          <a:ln w="76200">
            <a:solidFill>
              <a:srgbClr val="FFFF00"/>
            </a:solidFill>
            <a:round/>
            <a:headEnd/>
            <a:tailEnd/>
          </a:ln>
        </p:spPr>
        <p:txBody>
          <a:bodyPr wrap="none" anchor="ctr"/>
          <a:lstStyle/>
          <a:p>
            <a:endParaRPr lang="en-US"/>
          </a:p>
        </p:txBody>
      </p:sp>
      <p:sp>
        <p:nvSpPr>
          <p:cNvPr id="15372" name="Line 14"/>
          <p:cNvSpPr>
            <a:spLocks noChangeShapeType="1"/>
          </p:cNvSpPr>
          <p:nvPr/>
        </p:nvSpPr>
        <p:spPr bwMode="auto">
          <a:xfrm>
            <a:off x="5257800" y="3124200"/>
            <a:ext cx="0" cy="457200"/>
          </a:xfrm>
          <a:prstGeom prst="line">
            <a:avLst/>
          </a:prstGeom>
          <a:noFill/>
          <a:ln w="76200">
            <a:solidFill>
              <a:srgbClr val="FFFF00"/>
            </a:solidFill>
            <a:round/>
            <a:headEnd/>
            <a:tailEnd/>
          </a:ln>
        </p:spPr>
        <p:txBody>
          <a:bodyPr wrap="none" anchor="ctr"/>
          <a:lstStyle/>
          <a:p>
            <a:endParaRPr lang="en-US"/>
          </a:p>
        </p:txBody>
      </p:sp>
      <p:sp>
        <p:nvSpPr>
          <p:cNvPr id="15373" name="Line 15"/>
          <p:cNvSpPr>
            <a:spLocks noChangeShapeType="1"/>
          </p:cNvSpPr>
          <p:nvPr/>
        </p:nvSpPr>
        <p:spPr bwMode="auto">
          <a:xfrm>
            <a:off x="4349750" y="4648200"/>
            <a:ext cx="0" cy="457200"/>
          </a:xfrm>
          <a:prstGeom prst="line">
            <a:avLst/>
          </a:prstGeom>
          <a:noFill/>
          <a:ln w="76200">
            <a:solidFill>
              <a:srgbClr val="008000"/>
            </a:solidFill>
            <a:round/>
            <a:headEnd/>
            <a:tailEnd/>
          </a:ln>
        </p:spPr>
        <p:txBody>
          <a:bodyPr wrap="none" anchor="ctr"/>
          <a:lstStyle/>
          <a:p>
            <a:endParaRPr lang="en-US"/>
          </a:p>
        </p:txBody>
      </p:sp>
      <p:sp>
        <p:nvSpPr>
          <p:cNvPr id="15374" name="Line 16"/>
          <p:cNvSpPr>
            <a:spLocks noChangeShapeType="1"/>
          </p:cNvSpPr>
          <p:nvPr/>
        </p:nvSpPr>
        <p:spPr bwMode="auto">
          <a:xfrm>
            <a:off x="5105400" y="4648200"/>
            <a:ext cx="0" cy="457200"/>
          </a:xfrm>
          <a:prstGeom prst="line">
            <a:avLst/>
          </a:prstGeom>
          <a:noFill/>
          <a:ln w="76200">
            <a:solidFill>
              <a:srgbClr val="008000"/>
            </a:solidFill>
            <a:round/>
            <a:headEnd/>
            <a:tailEnd/>
          </a:ln>
        </p:spPr>
        <p:txBody>
          <a:bodyPr wrap="none" anchor="ctr"/>
          <a:lstStyle/>
          <a:p>
            <a:endParaRPr lang="en-US"/>
          </a:p>
        </p:txBody>
      </p:sp>
      <p:sp>
        <p:nvSpPr>
          <p:cNvPr id="15375" name="Line 17"/>
          <p:cNvSpPr>
            <a:spLocks noChangeShapeType="1"/>
          </p:cNvSpPr>
          <p:nvPr/>
        </p:nvSpPr>
        <p:spPr bwMode="auto">
          <a:xfrm>
            <a:off x="5867400" y="4648200"/>
            <a:ext cx="0" cy="457200"/>
          </a:xfrm>
          <a:prstGeom prst="line">
            <a:avLst/>
          </a:prstGeom>
          <a:noFill/>
          <a:ln w="76200">
            <a:solidFill>
              <a:srgbClr val="008000"/>
            </a:solidFill>
            <a:round/>
            <a:headEnd/>
            <a:tailEnd/>
          </a:ln>
        </p:spPr>
        <p:txBody>
          <a:bodyPr wrap="none" anchor="ctr"/>
          <a:lstStyle/>
          <a:p>
            <a:endParaRPr lang="en-US"/>
          </a:p>
        </p:txBody>
      </p:sp>
      <p:sp>
        <p:nvSpPr>
          <p:cNvPr id="15376" name="Line 18"/>
          <p:cNvSpPr>
            <a:spLocks noChangeShapeType="1"/>
          </p:cNvSpPr>
          <p:nvPr/>
        </p:nvSpPr>
        <p:spPr bwMode="auto">
          <a:xfrm>
            <a:off x="6858000" y="4648200"/>
            <a:ext cx="0" cy="457200"/>
          </a:xfrm>
          <a:prstGeom prst="line">
            <a:avLst/>
          </a:prstGeom>
          <a:noFill/>
          <a:ln w="76200">
            <a:solidFill>
              <a:srgbClr val="008000"/>
            </a:solidFill>
            <a:round/>
            <a:headEnd/>
            <a:tailEnd/>
          </a:ln>
        </p:spPr>
        <p:txBody>
          <a:bodyPr wrap="none" anchor="ctr"/>
          <a:lstStyle/>
          <a:p>
            <a:endParaRPr lang="en-US"/>
          </a:p>
        </p:txBody>
      </p:sp>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Art of Multiprocessor Programming</a:t>
            </a:r>
          </a:p>
        </p:txBody>
      </p:sp>
      <p:sp>
        <p:nvSpPr>
          <p:cNvPr id="16387" name="Slide Number Placeholder 4"/>
          <p:cNvSpPr>
            <a:spLocks noGrp="1"/>
          </p:cNvSpPr>
          <p:nvPr>
            <p:ph type="sldNum" sz="quarter" idx="11"/>
          </p:nvPr>
        </p:nvSpPr>
        <p:spPr>
          <a:noFill/>
        </p:spPr>
        <p:txBody>
          <a:bodyPr/>
          <a:lstStyle/>
          <a:p>
            <a:fld id="{AACB9953-4480-44FC-A598-39188760BA47}" type="slidenum">
              <a:rPr lang="ar-SA" smtClean="0">
                <a:cs typeface="Arial" pitchFamily="34" charset="0"/>
              </a:rPr>
              <a:pPr/>
              <a:t>14</a:t>
            </a:fld>
            <a:endParaRPr lang="en-US" smtClean="0">
              <a:cs typeface="Arial" pitchFamily="34" charset="0"/>
            </a:endParaRPr>
          </a:p>
        </p:txBody>
      </p:sp>
      <p:pic>
        <p:nvPicPr>
          <p:cNvPr id="16388"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6389" name="Group 13"/>
          <p:cNvGrpSpPr>
            <a:grpSpLocks/>
          </p:cNvGrpSpPr>
          <p:nvPr/>
        </p:nvGrpSpPr>
        <p:grpSpPr bwMode="auto">
          <a:xfrm>
            <a:off x="838200" y="4581525"/>
            <a:ext cx="7391400" cy="762000"/>
            <a:chOff x="528" y="3192"/>
            <a:chExt cx="4656" cy="480"/>
          </a:xfrm>
        </p:grpSpPr>
        <p:sp>
          <p:nvSpPr>
            <p:cNvPr id="16400"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401" name="Text Box 15"/>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6390" name="Rectangle 2"/>
          <p:cNvSpPr>
            <a:spLocks noGrp="1" noChangeArrowheads="1"/>
          </p:cNvSpPr>
          <p:nvPr>
            <p:ph type="title"/>
          </p:nvPr>
        </p:nvSpPr>
        <p:spPr/>
        <p:txBody>
          <a:bodyPr/>
          <a:lstStyle/>
          <a:p>
            <a:r>
              <a:rPr lang="en-US" smtClean="0"/>
              <a:t>Interleavings</a:t>
            </a:r>
          </a:p>
        </p:txBody>
      </p:sp>
      <p:sp>
        <p:nvSpPr>
          <p:cNvPr id="16391" name="Line 4"/>
          <p:cNvSpPr>
            <a:spLocks noChangeShapeType="1"/>
          </p:cNvSpPr>
          <p:nvPr/>
        </p:nvSpPr>
        <p:spPr bwMode="auto">
          <a:xfrm>
            <a:off x="2590800" y="4724400"/>
            <a:ext cx="0" cy="457200"/>
          </a:xfrm>
          <a:prstGeom prst="line">
            <a:avLst/>
          </a:prstGeom>
          <a:noFill/>
          <a:ln w="76200">
            <a:solidFill>
              <a:srgbClr val="FFFF00"/>
            </a:solidFill>
            <a:round/>
            <a:headEnd/>
            <a:tailEnd/>
          </a:ln>
        </p:spPr>
        <p:txBody>
          <a:bodyPr wrap="none" anchor="ctr"/>
          <a:lstStyle/>
          <a:p>
            <a:endParaRPr lang="en-US"/>
          </a:p>
        </p:txBody>
      </p:sp>
      <p:sp>
        <p:nvSpPr>
          <p:cNvPr id="16392" name="Line 5"/>
          <p:cNvSpPr>
            <a:spLocks noChangeShapeType="1"/>
          </p:cNvSpPr>
          <p:nvPr/>
        </p:nvSpPr>
        <p:spPr bwMode="auto">
          <a:xfrm>
            <a:off x="2895600" y="4724400"/>
            <a:ext cx="0" cy="457200"/>
          </a:xfrm>
          <a:prstGeom prst="line">
            <a:avLst/>
          </a:prstGeom>
          <a:noFill/>
          <a:ln w="76200">
            <a:solidFill>
              <a:srgbClr val="FFFF00"/>
            </a:solidFill>
            <a:round/>
            <a:headEnd/>
            <a:tailEnd/>
          </a:ln>
        </p:spPr>
        <p:txBody>
          <a:bodyPr wrap="none" anchor="ctr"/>
          <a:lstStyle/>
          <a:p>
            <a:endParaRPr lang="en-US"/>
          </a:p>
        </p:txBody>
      </p:sp>
      <p:sp>
        <p:nvSpPr>
          <p:cNvPr id="16393" name="Line 6"/>
          <p:cNvSpPr>
            <a:spLocks noChangeShapeType="1"/>
          </p:cNvSpPr>
          <p:nvPr/>
        </p:nvSpPr>
        <p:spPr bwMode="auto">
          <a:xfrm>
            <a:off x="3200400" y="4724400"/>
            <a:ext cx="0" cy="457200"/>
          </a:xfrm>
          <a:prstGeom prst="line">
            <a:avLst/>
          </a:prstGeom>
          <a:noFill/>
          <a:ln w="76200">
            <a:solidFill>
              <a:srgbClr val="FFFF00"/>
            </a:solidFill>
            <a:round/>
            <a:headEnd/>
            <a:tailEnd/>
          </a:ln>
        </p:spPr>
        <p:txBody>
          <a:bodyPr wrap="none" anchor="ctr"/>
          <a:lstStyle/>
          <a:p>
            <a:endParaRPr lang="en-US"/>
          </a:p>
        </p:txBody>
      </p:sp>
      <p:sp>
        <p:nvSpPr>
          <p:cNvPr id="16394" name="Line 7"/>
          <p:cNvSpPr>
            <a:spLocks noChangeShapeType="1"/>
          </p:cNvSpPr>
          <p:nvPr/>
        </p:nvSpPr>
        <p:spPr bwMode="auto">
          <a:xfrm>
            <a:off x="5257800" y="4724400"/>
            <a:ext cx="0" cy="457200"/>
          </a:xfrm>
          <a:prstGeom prst="line">
            <a:avLst/>
          </a:prstGeom>
          <a:noFill/>
          <a:ln w="76200">
            <a:solidFill>
              <a:srgbClr val="FFFF00"/>
            </a:solidFill>
            <a:round/>
            <a:headEnd/>
            <a:tailEnd/>
          </a:ln>
        </p:spPr>
        <p:txBody>
          <a:bodyPr wrap="none" anchor="ctr"/>
          <a:lstStyle/>
          <a:p>
            <a:endParaRPr lang="en-US"/>
          </a:p>
        </p:txBody>
      </p:sp>
      <p:sp>
        <p:nvSpPr>
          <p:cNvPr id="16395" name="Line 8"/>
          <p:cNvSpPr>
            <a:spLocks noChangeShapeType="1"/>
          </p:cNvSpPr>
          <p:nvPr/>
        </p:nvSpPr>
        <p:spPr bwMode="auto">
          <a:xfrm>
            <a:off x="3048000" y="4724400"/>
            <a:ext cx="0" cy="457200"/>
          </a:xfrm>
          <a:prstGeom prst="line">
            <a:avLst/>
          </a:prstGeom>
          <a:noFill/>
          <a:ln w="76200">
            <a:solidFill>
              <a:srgbClr val="008000"/>
            </a:solidFill>
            <a:round/>
            <a:headEnd/>
            <a:tailEnd/>
          </a:ln>
        </p:spPr>
        <p:txBody>
          <a:bodyPr wrap="none" anchor="ctr"/>
          <a:lstStyle/>
          <a:p>
            <a:endParaRPr lang="en-US"/>
          </a:p>
        </p:txBody>
      </p:sp>
      <p:sp>
        <p:nvSpPr>
          <p:cNvPr id="16396" name="Line 9"/>
          <p:cNvSpPr>
            <a:spLocks noChangeShapeType="1"/>
          </p:cNvSpPr>
          <p:nvPr/>
        </p:nvSpPr>
        <p:spPr bwMode="auto">
          <a:xfrm>
            <a:off x="3962400" y="4724400"/>
            <a:ext cx="0" cy="457200"/>
          </a:xfrm>
          <a:prstGeom prst="line">
            <a:avLst/>
          </a:prstGeom>
          <a:noFill/>
          <a:ln w="76200">
            <a:solidFill>
              <a:srgbClr val="008000"/>
            </a:solidFill>
            <a:round/>
            <a:headEnd/>
            <a:tailEnd/>
          </a:ln>
        </p:spPr>
        <p:txBody>
          <a:bodyPr wrap="none" anchor="ctr"/>
          <a:lstStyle/>
          <a:p>
            <a:endParaRPr lang="en-US"/>
          </a:p>
        </p:txBody>
      </p:sp>
      <p:sp>
        <p:nvSpPr>
          <p:cNvPr id="16397" name="Line 10"/>
          <p:cNvSpPr>
            <a:spLocks noChangeShapeType="1"/>
          </p:cNvSpPr>
          <p:nvPr/>
        </p:nvSpPr>
        <p:spPr bwMode="auto">
          <a:xfrm>
            <a:off x="4724400" y="4724400"/>
            <a:ext cx="0" cy="457200"/>
          </a:xfrm>
          <a:prstGeom prst="line">
            <a:avLst/>
          </a:prstGeom>
          <a:noFill/>
          <a:ln w="76200">
            <a:solidFill>
              <a:srgbClr val="008000"/>
            </a:solidFill>
            <a:round/>
            <a:headEnd/>
            <a:tailEnd/>
          </a:ln>
        </p:spPr>
        <p:txBody>
          <a:bodyPr wrap="none" anchor="ctr"/>
          <a:lstStyle/>
          <a:p>
            <a:endParaRPr lang="en-US"/>
          </a:p>
        </p:txBody>
      </p:sp>
      <p:sp>
        <p:nvSpPr>
          <p:cNvPr id="16398" name="Line 11"/>
          <p:cNvSpPr>
            <a:spLocks noChangeShapeType="1"/>
          </p:cNvSpPr>
          <p:nvPr/>
        </p:nvSpPr>
        <p:spPr bwMode="auto">
          <a:xfrm>
            <a:off x="5715000" y="4724400"/>
            <a:ext cx="0" cy="457200"/>
          </a:xfrm>
          <a:prstGeom prst="line">
            <a:avLst/>
          </a:prstGeom>
          <a:noFill/>
          <a:ln w="76200">
            <a:solidFill>
              <a:srgbClr val="008000"/>
            </a:solidFill>
            <a:round/>
            <a:headEnd/>
            <a:tailEnd/>
          </a:ln>
        </p:spPr>
        <p:txBody>
          <a:bodyPr wrap="none" anchor="ctr"/>
          <a:lstStyle/>
          <a:p>
            <a:endParaRPr lang="en-US"/>
          </a:p>
        </p:txBody>
      </p:sp>
      <p:sp>
        <p:nvSpPr>
          <p:cNvPr id="16399" name="Rectangle 12"/>
          <p:cNvSpPr>
            <a:spLocks noGrp="1" noChangeArrowheads="1"/>
          </p:cNvSpPr>
          <p:nvPr>
            <p:ph type="body" idx="1"/>
          </p:nvPr>
        </p:nvSpPr>
        <p:spPr/>
        <p:txBody>
          <a:bodyPr/>
          <a:lstStyle/>
          <a:p>
            <a:endParaRPr lang="en-US" smtClean="0"/>
          </a:p>
          <a:p>
            <a:r>
              <a:rPr lang="en-US" smtClean="0"/>
              <a:t>Events of two or more threads</a:t>
            </a:r>
          </a:p>
          <a:p>
            <a:pPr lvl="1"/>
            <a:r>
              <a:rPr lang="en-US" smtClean="0"/>
              <a:t>Interleaved</a:t>
            </a:r>
          </a:p>
          <a:p>
            <a:pPr lvl="1"/>
            <a:r>
              <a:rPr lang="en-US" smtClean="0"/>
              <a:t>Not necessarily independent (why?)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Art of Multiprocessor Programming</a:t>
            </a:r>
          </a:p>
        </p:txBody>
      </p:sp>
      <p:sp>
        <p:nvSpPr>
          <p:cNvPr id="17411" name="Slide Number Placeholder 4"/>
          <p:cNvSpPr>
            <a:spLocks noGrp="1"/>
          </p:cNvSpPr>
          <p:nvPr>
            <p:ph type="sldNum" sz="quarter" idx="11"/>
          </p:nvPr>
        </p:nvSpPr>
        <p:spPr>
          <a:noFill/>
        </p:spPr>
        <p:txBody>
          <a:bodyPr/>
          <a:lstStyle/>
          <a:p>
            <a:fld id="{F3918796-B611-4BA1-BA20-C7A9E417C54D}" type="slidenum">
              <a:rPr lang="ar-SA" smtClean="0">
                <a:cs typeface="Arial" pitchFamily="34" charset="0"/>
              </a:rPr>
              <a:pPr/>
              <a:t>15</a:t>
            </a:fld>
            <a:endParaRPr lang="en-US" smtClean="0">
              <a:cs typeface="Arial" pitchFamily="34" charset="0"/>
            </a:endParaRPr>
          </a:p>
        </p:txBody>
      </p:sp>
      <p:pic>
        <p:nvPicPr>
          <p:cNvPr id="17412"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7413" name="Group 13"/>
          <p:cNvGrpSpPr>
            <a:grpSpLocks/>
          </p:cNvGrpSpPr>
          <p:nvPr/>
        </p:nvGrpSpPr>
        <p:grpSpPr bwMode="auto">
          <a:xfrm>
            <a:off x="838200" y="5281613"/>
            <a:ext cx="7391400" cy="762000"/>
            <a:chOff x="528" y="3192"/>
            <a:chExt cx="4656" cy="480"/>
          </a:xfrm>
        </p:grpSpPr>
        <p:sp>
          <p:nvSpPr>
            <p:cNvPr id="17424"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425" name="Text Box 15"/>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7414" name="Rectangle 2"/>
          <p:cNvSpPr>
            <a:spLocks noGrp="1" noChangeArrowheads="1"/>
          </p:cNvSpPr>
          <p:nvPr>
            <p:ph type="body" idx="1"/>
          </p:nvPr>
        </p:nvSpPr>
        <p:spPr>
          <a:xfrm>
            <a:off x="762000" y="2286000"/>
            <a:ext cx="7772400" cy="3276600"/>
          </a:xfrm>
        </p:spPr>
        <p:txBody>
          <a:bodyPr/>
          <a:lstStyle/>
          <a:p>
            <a:r>
              <a:rPr lang="en-US" smtClean="0"/>
              <a:t>An </a:t>
            </a:r>
            <a:r>
              <a:rPr lang="en-US" i="1" smtClean="0">
                <a:solidFill>
                  <a:srgbClr val="FF0000"/>
                </a:solidFill>
              </a:rPr>
              <a:t>interval</a:t>
            </a:r>
            <a:r>
              <a:rPr lang="en-US" smtClean="0"/>
              <a:t>  </a:t>
            </a:r>
            <a:r>
              <a:rPr lang="en-US" smtClean="0">
                <a:solidFill>
                  <a:schemeClr val="tx1"/>
                </a:solidFill>
              </a:rPr>
              <a:t>A</a:t>
            </a:r>
            <a:r>
              <a:rPr lang="en-US" baseline="-25000" smtClean="0">
                <a:solidFill>
                  <a:schemeClr val="tx1"/>
                </a:solidFill>
              </a:rPr>
              <a:t>0 </a:t>
            </a:r>
            <a:r>
              <a:rPr lang="en-US" smtClean="0">
                <a:solidFill>
                  <a:schemeClr val="tx1"/>
                </a:solidFill>
              </a:rPr>
              <a:t>=(a</a:t>
            </a:r>
            <a:r>
              <a:rPr lang="en-US" baseline="-25000" smtClean="0">
                <a:solidFill>
                  <a:schemeClr val="tx1"/>
                </a:solidFill>
              </a:rPr>
              <a:t>0</a:t>
            </a:r>
            <a:r>
              <a:rPr lang="en-US" smtClean="0">
                <a:solidFill>
                  <a:schemeClr val="tx1"/>
                </a:solidFill>
              </a:rPr>
              <a:t>,a</a:t>
            </a:r>
            <a:r>
              <a:rPr lang="en-US" baseline="-25000" smtClean="0">
                <a:solidFill>
                  <a:schemeClr val="tx1"/>
                </a:solidFill>
              </a:rPr>
              <a:t>1</a:t>
            </a:r>
            <a:r>
              <a:rPr lang="en-US" smtClean="0">
                <a:solidFill>
                  <a:schemeClr val="tx1"/>
                </a:solidFill>
              </a:rPr>
              <a:t>)</a:t>
            </a:r>
            <a:r>
              <a:rPr lang="en-US" smtClean="0"/>
              <a:t> is</a:t>
            </a:r>
          </a:p>
          <a:p>
            <a:pPr lvl="1"/>
            <a:r>
              <a:rPr lang="en-US" smtClean="0"/>
              <a:t>Time between events </a:t>
            </a:r>
            <a:r>
              <a:rPr lang="en-US" smtClean="0">
                <a:solidFill>
                  <a:schemeClr val="tx1"/>
                </a:solidFill>
              </a:rPr>
              <a:t>a</a:t>
            </a:r>
            <a:r>
              <a:rPr lang="en-US" baseline="-25000" smtClean="0">
                <a:solidFill>
                  <a:schemeClr val="tx1"/>
                </a:solidFill>
              </a:rPr>
              <a:t>0 </a:t>
            </a:r>
            <a:r>
              <a:rPr lang="en-US" smtClean="0"/>
              <a:t>and </a:t>
            </a:r>
            <a:r>
              <a:rPr lang="en-US" smtClean="0">
                <a:solidFill>
                  <a:schemeClr val="tx1"/>
                </a:solidFill>
              </a:rPr>
              <a:t>a</a:t>
            </a:r>
            <a:r>
              <a:rPr lang="en-US" baseline="-25000" smtClean="0">
                <a:solidFill>
                  <a:schemeClr val="tx1"/>
                </a:solidFill>
              </a:rPr>
              <a:t>1</a:t>
            </a:r>
            <a:r>
              <a:rPr lang="en-US" smtClean="0"/>
              <a:t> </a:t>
            </a:r>
          </a:p>
        </p:txBody>
      </p:sp>
      <p:sp>
        <p:nvSpPr>
          <p:cNvPr id="17415"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7416" name="Rectangle 5"/>
          <p:cNvSpPr>
            <a:spLocks noChangeArrowheads="1"/>
          </p:cNvSpPr>
          <p:nvPr/>
        </p:nvSpPr>
        <p:spPr bwMode="auto">
          <a:xfrm>
            <a:off x="2209800" y="4205288"/>
            <a:ext cx="514350" cy="519112"/>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17417" name="Line 6"/>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7418" name="Rectangle 7"/>
          <p:cNvSpPr>
            <a:spLocks noChangeArrowheads="1"/>
          </p:cNvSpPr>
          <p:nvPr/>
        </p:nvSpPr>
        <p:spPr bwMode="auto">
          <a:xfrm>
            <a:off x="3944938" y="4205288"/>
            <a:ext cx="474662" cy="519112"/>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1</a:t>
            </a:r>
          </a:p>
        </p:txBody>
      </p:sp>
      <p:sp>
        <p:nvSpPr>
          <p:cNvPr id="17419" name="AutoShape 8"/>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a:p>
        </p:txBody>
      </p:sp>
      <p:sp>
        <p:nvSpPr>
          <p:cNvPr id="17420" name="Rectangle 9"/>
          <p:cNvSpPr>
            <a:spLocks noGrp="1" noChangeArrowheads="1"/>
          </p:cNvSpPr>
          <p:nvPr>
            <p:ph type="title"/>
          </p:nvPr>
        </p:nvSpPr>
        <p:spPr/>
        <p:txBody>
          <a:bodyPr/>
          <a:lstStyle/>
          <a:p>
            <a:r>
              <a:rPr lang="en-US" smtClean="0"/>
              <a:t>Intervals</a:t>
            </a:r>
          </a:p>
        </p:txBody>
      </p:sp>
      <p:sp>
        <p:nvSpPr>
          <p:cNvPr id="17421" name="Rectangle 10"/>
          <p:cNvSpPr>
            <a:spLocks noChangeArrowheads="1"/>
          </p:cNvSpPr>
          <p:nvPr/>
        </p:nvSpPr>
        <p:spPr bwMode="auto">
          <a:xfrm>
            <a:off x="3057525" y="4273550"/>
            <a:ext cx="592138" cy="519113"/>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17422" name="Line 11"/>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a:p>
        </p:txBody>
      </p:sp>
      <p:sp>
        <p:nvSpPr>
          <p:cNvPr id="17423" name="Line 12"/>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Art of Multiprocessor Programming</a:t>
            </a:r>
          </a:p>
        </p:txBody>
      </p:sp>
      <p:sp>
        <p:nvSpPr>
          <p:cNvPr id="18435" name="Slide Number Placeholder 4"/>
          <p:cNvSpPr>
            <a:spLocks noGrp="1"/>
          </p:cNvSpPr>
          <p:nvPr>
            <p:ph type="sldNum" sz="quarter" idx="11"/>
          </p:nvPr>
        </p:nvSpPr>
        <p:spPr>
          <a:noFill/>
        </p:spPr>
        <p:txBody>
          <a:bodyPr/>
          <a:lstStyle/>
          <a:p>
            <a:fld id="{4BD0F326-4217-4F4F-B22B-FF34264B1CD3}" type="slidenum">
              <a:rPr lang="ar-SA" smtClean="0">
                <a:cs typeface="Arial" pitchFamily="34" charset="0"/>
              </a:rPr>
              <a:pPr/>
              <a:t>16</a:t>
            </a:fld>
            <a:endParaRPr lang="en-US" smtClean="0">
              <a:cs typeface="Arial" pitchFamily="34" charset="0"/>
            </a:endParaRPr>
          </a:p>
        </p:txBody>
      </p:sp>
      <p:pic>
        <p:nvPicPr>
          <p:cNvPr id="18436" name="Picture 2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8437" name="Group 21"/>
          <p:cNvGrpSpPr>
            <a:grpSpLocks/>
          </p:cNvGrpSpPr>
          <p:nvPr/>
        </p:nvGrpSpPr>
        <p:grpSpPr bwMode="auto">
          <a:xfrm>
            <a:off x="990600" y="5248275"/>
            <a:ext cx="7391400" cy="762000"/>
            <a:chOff x="528" y="3192"/>
            <a:chExt cx="4656" cy="480"/>
          </a:xfrm>
        </p:grpSpPr>
        <p:sp>
          <p:nvSpPr>
            <p:cNvPr id="18456"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8457" name="Text Box 23"/>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8438" name="Line 2"/>
          <p:cNvSpPr>
            <a:spLocks noChangeShapeType="1"/>
          </p:cNvSpPr>
          <p:nvPr/>
        </p:nvSpPr>
        <p:spPr bwMode="auto">
          <a:xfrm>
            <a:off x="3352800" y="3352800"/>
            <a:ext cx="0" cy="2514600"/>
          </a:xfrm>
          <a:prstGeom prst="line">
            <a:avLst/>
          </a:prstGeom>
          <a:noFill/>
          <a:ln w="38100">
            <a:solidFill>
              <a:schemeClr val="tx1"/>
            </a:solidFill>
            <a:prstDash val="dash"/>
            <a:round/>
            <a:headEnd/>
            <a:tailEnd/>
          </a:ln>
        </p:spPr>
        <p:txBody>
          <a:bodyPr wrap="none" anchor="ctr"/>
          <a:lstStyle/>
          <a:p>
            <a:endParaRPr lang="en-US"/>
          </a:p>
        </p:txBody>
      </p:sp>
      <p:sp>
        <p:nvSpPr>
          <p:cNvPr id="18439"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8440"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8441" name="Rectangle 6"/>
          <p:cNvSpPr>
            <a:spLocks noGrp="1" noChangeArrowheads="1"/>
          </p:cNvSpPr>
          <p:nvPr>
            <p:ph type="title"/>
          </p:nvPr>
        </p:nvSpPr>
        <p:spPr/>
        <p:txBody>
          <a:bodyPr/>
          <a:lstStyle/>
          <a:p>
            <a:r>
              <a:rPr lang="en-US" smtClean="0"/>
              <a:t>Intervals may Overlap</a:t>
            </a:r>
          </a:p>
        </p:txBody>
      </p:sp>
      <p:grpSp>
        <p:nvGrpSpPr>
          <p:cNvPr id="18442" name="Group 7"/>
          <p:cNvGrpSpPr>
            <a:grpSpLocks/>
          </p:cNvGrpSpPr>
          <p:nvPr/>
        </p:nvGrpSpPr>
        <p:grpSpPr bwMode="auto">
          <a:xfrm>
            <a:off x="2209800" y="4038600"/>
            <a:ext cx="2209800" cy="990600"/>
            <a:chOff x="1392" y="2544"/>
            <a:chExt cx="1392" cy="624"/>
          </a:xfrm>
        </p:grpSpPr>
        <p:sp>
          <p:nvSpPr>
            <p:cNvPr id="18452" name="Rectangle 8"/>
            <p:cNvSpPr>
              <a:spLocks noChangeArrowheads="1"/>
            </p:cNvSpPr>
            <p:nvPr/>
          </p:nvSpPr>
          <p:spPr bwMode="auto">
            <a:xfrm>
              <a:off x="1392" y="2649"/>
              <a:ext cx="324"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18453" name="Rectangle 9"/>
            <p:cNvSpPr>
              <a:spLocks noChangeArrowheads="1"/>
            </p:cNvSpPr>
            <p:nvPr/>
          </p:nvSpPr>
          <p:spPr bwMode="auto">
            <a:xfrm>
              <a:off x="2485" y="2649"/>
              <a:ext cx="299"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1</a:t>
              </a:r>
            </a:p>
          </p:txBody>
        </p:sp>
        <p:sp>
          <p:nvSpPr>
            <p:cNvPr id="18454"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a:p>
          </p:txBody>
        </p:sp>
        <p:sp>
          <p:nvSpPr>
            <p:cNvPr id="18455" name="Rectangle 11"/>
            <p:cNvSpPr>
              <a:spLocks noChangeArrowheads="1"/>
            </p:cNvSpPr>
            <p:nvPr/>
          </p:nvSpPr>
          <p:spPr bwMode="auto">
            <a:xfrm>
              <a:off x="1926" y="2692"/>
              <a:ext cx="373"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grpSp>
      <p:sp>
        <p:nvSpPr>
          <p:cNvPr id="18443"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a:p>
        </p:txBody>
      </p:sp>
      <p:sp>
        <p:nvSpPr>
          <p:cNvPr id="18444"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a:p>
        </p:txBody>
      </p:sp>
      <p:sp>
        <p:nvSpPr>
          <p:cNvPr id="18445" name="Rectangle 14"/>
          <p:cNvSpPr>
            <a:spLocks noChangeArrowheads="1"/>
          </p:cNvSpPr>
          <p:nvPr/>
        </p:nvSpPr>
        <p:spPr bwMode="auto">
          <a:xfrm>
            <a:off x="2790825" y="3062288"/>
            <a:ext cx="542925"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0</a:t>
            </a:r>
          </a:p>
        </p:txBody>
      </p:sp>
      <p:sp>
        <p:nvSpPr>
          <p:cNvPr id="18446" name="Rectangle 15"/>
          <p:cNvSpPr>
            <a:spLocks noChangeArrowheads="1"/>
          </p:cNvSpPr>
          <p:nvPr/>
        </p:nvSpPr>
        <p:spPr bwMode="auto">
          <a:xfrm>
            <a:off x="4525963" y="3062288"/>
            <a:ext cx="503237"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1</a:t>
            </a:r>
          </a:p>
        </p:txBody>
      </p:sp>
      <p:sp>
        <p:nvSpPr>
          <p:cNvPr id="18447" name="AutoShape 16"/>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p>
            <a:pPr algn="ctr"/>
            <a:endParaRPr lang="en-US" b="0">
              <a:solidFill>
                <a:srgbClr val="008000"/>
              </a:solidFill>
            </a:endParaRPr>
          </a:p>
        </p:txBody>
      </p:sp>
      <p:sp>
        <p:nvSpPr>
          <p:cNvPr id="18448" name="Rectangle 17"/>
          <p:cNvSpPr>
            <a:spLocks noChangeArrowheads="1"/>
          </p:cNvSpPr>
          <p:nvPr/>
        </p:nvSpPr>
        <p:spPr bwMode="auto">
          <a:xfrm>
            <a:off x="3703638" y="3130550"/>
            <a:ext cx="555625" cy="519113"/>
          </a:xfrm>
          <a:prstGeom prst="rect">
            <a:avLst/>
          </a:prstGeom>
          <a:noFill/>
          <a:ln w="9525">
            <a:noFill/>
            <a:miter lim="800000"/>
            <a:headEnd/>
            <a:tailEnd/>
          </a:ln>
        </p:spPr>
        <p:txBody>
          <a:bodyPr wrap="none">
            <a:spAutoFit/>
          </a:bodyPr>
          <a:lstStyle/>
          <a:p>
            <a:pPr algn="r"/>
            <a:r>
              <a:rPr lang="en-US" sz="2800" b="0">
                <a:solidFill>
                  <a:schemeClr val="bg1"/>
                </a:solidFill>
              </a:rPr>
              <a:t>B</a:t>
            </a:r>
            <a:r>
              <a:rPr lang="en-US" sz="2800" b="0" baseline="-25000">
                <a:solidFill>
                  <a:schemeClr val="bg1"/>
                </a:solidFill>
              </a:rPr>
              <a:t>0</a:t>
            </a:r>
          </a:p>
        </p:txBody>
      </p:sp>
      <p:sp>
        <p:nvSpPr>
          <p:cNvPr id="18449" name="Line 18"/>
          <p:cNvSpPr>
            <a:spLocks noChangeShapeType="1"/>
          </p:cNvSpPr>
          <p:nvPr/>
        </p:nvSpPr>
        <p:spPr bwMode="auto">
          <a:xfrm>
            <a:off x="3352800" y="5410200"/>
            <a:ext cx="0" cy="457200"/>
          </a:xfrm>
          <a:prstGeom prst="line">
            <a:avLst/>
          </a:prstGeom>
          <a:noFill/>
          <a:ln w="76200">
            <a:solidFill>
              <a:srgbClr val="008000"/>
            </a:solidFill>
            <a:round/>
            <a:headEnd/>
            <a:tailEnd/>
          </a:ln>
        </p:spPr>
        <p:txBody>
          <a:bodyPr wrap="none" anchor="ctr"/>
          <a:lstStyle/>
          <a:p>
            <a:endParaRPr lang="en-US"/>
          </a:p>
        </p:txBody>
      </p:sp>
      <p:sp>
        <p:nvSpPr>
          <p:cNvPr id="18450" name="Line 19"/>
          <p:cNvSpPr>
            <a:spLocks noChangeShapeType="1"/>
          </p:cNvSpPr>
          <p:nvPr/>
        </p:nvSpPr>
        <p:spPr bwMode="auto">
          <a:xfrm>
            <a:off x="4572000" y="3352800"/>
            <a:ext cx="0" cy="2514600"/>
          </a:xfrm>
          <a:prstGeom prst="line">
            <a:avLst/>
          </a:prstGeom>
          <a:noFill/>
          <a:ln w="38100">
            <a:solidFill>
              <a:schemeClr val="tx1"/>
            </a:solidFill>
            <a:prstDash val="dash"/>
            <a:round/>
            <a:headEnd/>
            <a:tailEnd/>
          </a:ln>
        </p:spPr>
        <p:txBody>
          <a:bodyPr wrap="none" anchor="ctr"/>
          <a:lstStyle/>
          <a:p>
            <a:endParaRPr lang="en-US"/>
          </a:p>
        </p:txBody>
      </p:sp>
      <p:sp>
        <p:nvSpPr>
          <p:cNvPr id="18451" name="Line 20"/>
          <p:cNvSpPr>
            <a:spLocks noChangeShapeType="1"/>
          </p:cNvSpPr>
          <p:nvPr/>
        </p:nvSpPr>
        <p:spPr bwMode="auto">
          <a:xfrm>
            <a:off x="4572000" y="5410200"/>
            <a:ext cx="0" cy="457200"/>
          </a:xfrm>
          <a:prstGeom prst="line">
            <a:avLst/>
          </a:prstGeom>
          <a:noFill/>
          <a:ln w="76200">
            <a:solidFill>
              <a:srgbClr val="008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Art of Multiprocessor Programming</a:t>
            </a:r>
          </a:p>
        </p:txBody>
      </p:sp>
      <p:sp>
        <p:nvSpPr>
          <p:cNvPr id="19459" name="Slide Number Placeholder 4"/>
          <p:cNvSpPr>
            <a:spLocks noGrp="1"/>
          </p:cNvSpPr>
          <p:nvPr>
            <p:ph type="sldNum" sz="quarter" idx="11"/>
          </p:nvPr>
        </p:nvSpPr>
        <p:spPr>
          <a:noFill/>
        </p:spPr>
        <p:txBody>
          <a:bodyPr/>
          <a:lstStyle/>
          <a:p>
            <a:fld id="{B6D8E56E-9355-4FCA-B5B4-93D4B332132F}" type="slidenum">
              <a:rPr lang="ar-SA" smtClean="0">
                <a:cs typeface="Arial" pitchFamily="34" charset="0"/>
              </a:rPr>
              <a:pPr/>
              <a:t>17</a:t>
            </a:fld>
            <a:endParaRPr lang="en-US" smtClean="0">
              <a:cs typeface="Arial" pitchFamily="34" charset="0"/>
            </a:endParaRPr>
          </a:p>
        </p:txBody>
      </p:sp>
      <p:pic>
        <p:nvPicPr>
          <p:cNvPr id="19460"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9461" name="Group 21"/>
          <p:cNvGrpSpPr>
            <a:grpSpLocks/>
          </p:cNvGrpSpPr>
          <p:nvPr/>
        </p:nvGrpSpPr>
        <p:grpSpPr bwMode="auto">
          <a:xfrm>
            <a:off x="990600" y="5248275"/>
            <a:ext cx="7391400" cy="762000"/>
            <a:chOff x="528" y="3192"/>
            <a:chExt cx="4656" cy="480"/>
          </a:xfrm>
        </p:grpSpPr>
        <p:sp>
          <p:nvSpPr>
            <p:cNvPr id="19480"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9481" name="Text Box 23"/>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9462"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p:spPr>
        <p:txBody>
          <a:bodyPr wrap="none" anchor="ctr"/>
          <a:lstStyle/>
          <a:p>
            <a:endParaRPr lang="en-US"/>
          </a:p>
        </p:txBody>
      </p:sp>
      <p:sp>
        <p:nvSpPr>
          <p:cNvPr id="19463"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9464"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19465" name="Rectangle 6"/>
          <p:cNvSpPr>
            <a:spLocks noGrp="1" noChangeArrowheads="1"/>
          </p:cNvSpPr>
          <p:nvPr>
            <p:ph type="title"/>
          </p:nvPr>
        </p:nvSpPr>
        <p:spPr/>
        <p:txBody>
          <a:bodyPr/>
          <a:lstStyle/>
          <a:p>
            <a:r>
              <a:rPr lang="en-US" smtClean="0"/>
              <a:t>Intervals may be Disjoint</a:t>
            </a:r>
          </a:p>
        </p:txBody>
      </p:sp>
      <p:grpSp>
        <p:nvGrpSpPr>
          <p:cNvPr id="19466" name="Group 7"/>
          <p:cNvGrpSpPr>
            <a:grpSpLocks/>
          </p:cNvGrpSpPr>
          <p:nvPr/>
        </p:nvGrpSpPr>
        <p:grpSpPr bwMode="auto">
          <a:xfrm>
            <a:off x="2209800" y="4038600"/>
            <a:ext cx="2209800" cy="990600"/>
            <a:chOff x="1392" y="2544"/>
            <a:chExt cx="1392" cy="624"/>
          </a:xfrm>
        </p:grpSpPr>
        <p:sp>
          <p:nvSpPr>
            <p:cNvPr id="19476" name="Rectangle 8"/>
            <p:cNvSpPr>
              <a:spLocks noChangeArrowheads="1"/>
            </p:cNvSpPr>
            <p:nvPr/>
          </p:nvSpPr>
          <p:spPr bwMode="auto">
            <a:xfrm>
              <a:off x="1392" y="2649"/>
              <a:ext cx="324"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19477" name="Rectangle 9"/>
            <p:cNvSpPr>
              <a:spLocks noChangeArrowheads="1"/>
            </p:cNvSpPr>
            <p:nvPr/>
          </p:nvSpPr>
          <p:spPr bwMode="auto">
            <a:xfrm>
              <a:off x="2485" y="2649"/>
              <a:ext cx="299"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1</a:t>
              </a:r>
            </a:p>
          </p:txBody>
        </p:sp>
        <p:sp>
          <p:nvSpPr>
            <p:cNvPr id="19478"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a:p>
          </p:txBody>
        </p:sp>
        <p:sp>
          <p:nvSpPr>
            <p:cNvPr id="19479" name="Rectangle 11"/>
            <p:cNvSpPr>
              <a:spLocks noChangeArrowheads="1"/>
            </p:cNvSpPr>
            <p:nvPr/>
          </p:nvSpPr>
          <p:spPr bwMode="auto">
            <a:xfrm>
              <a:off x="1926" y="2692"/>
              <a:ext cx="373"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grpSp>
      <p:sp>
        <p:nvSpPr>
          <p:cNvPr id="19467"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a:p>
        </p:txBody>
      </p:sp>
      <p:sp>
        <p:nvSpPr>
          <p:cNvPr id="19468"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a:p>
        </p:txBody>
      </p:sp>
      <p:sp>
        <p:nvSpPr>
          <p:cNvPr id="19469" name="Rectangle 14"/>
          <p:cNvSpPr>
            <a:spLocks noChangeArrowheads="1"/>
          </p:cNvSpPr>
          <p:nvPr/>
        </p:nvSpPr>
        <p:spPr bwMode="auto">
          <a:xfrm>
            <a:off x="3781425" y="3062288"/>
            <a:ext cx="542925"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0</a:t>
            </a:r>
          </a:p>
        </p:txBody>
      </p:sp>
      <p:sp>
        <p:nvSpPr>
          <p:cNvPr id="19470" name="Rectangle 15"/>
          <p:cNvSpPr>
            <a:spLocks noChangeArrowheads="1"/>
          </p:cNvSpPr>
          <p:nvPr/>
        </p:nvSpPr>
        <p:spPr bwMode="auto">
          <a:xfrm>
            <a:off x="5516563" y="3062288"/>
            <a:ext cx="503237"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1</a:t>
            </a:r>
          </a:p>
        </p:txBody>
      </p:sp>
      <p:sp>
        <p:nvSpPr>
          <p:cNvPr id="19471"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endParaRPr lang="en-US"/>
          </a:p>
        </p:txBody>
      </p:sp>
      <p:sp>
        <p:nvSpPr>
          <p:cNvPr id="19472" name="Rectangle 17"/>
          <p:cNvSpPr>
            <a:spLocks noChangeArrowheads="1"/>
          </p:cNvSpPr>
          <p:nvPr/>
        </p:nvSpPr>
        <p:spPr bwMode="auto">
          <a:xfrm>
            <a:off x="4694238" y="3130550"/>
            <a:ext cx="555625" cy="519113"/>
          </a:xfrm>
          <a:prstGeom prst="rect">
            <a:avLst/>
          </a:prstGeom>
          <a:noFill/>
          <a:ln w="9525">
            <a:noFill/>
            <a:miter lim="800000"/>
            <a:headEnd/>
            <a:tailEnd/>
          </a:ln>
        </p:spPr>
        <p:txBody>
          <a:bodyPr wrap="none">
            <a:spAutoFit/>
          </a:bodyPr>
          <a:lstStyle/>
          <a:p>
            <a:pPr algn="r"/>
            <a:r>
              <a:rPr lang="en-US" sz="2800" b="0">
                <a:solidFill>
                  <a:schemeClr val="bg1"/>
                </a:solidFill>
              </a:rPr>
              <a:t>B</a:t>
            </a:r>
            <a:r>
              <a:rPr lang="en-US" sz="2800" b="0" baseline="-25000">
                <a:solidFill>
                  <a:schemeClr val="bg1"/>
                </a:solidFill>
              </a:rPr>
              <a:t>0</a:t>
            </a:r>
          </a:p>
        </p:txBody>
      </p:sp>
      <p:sp>
        <p:nvSpPr>
          <p:cNvPr id="19473" name="Line 18"/>
          <p:cNvSpPr>
            <a:spLocks noChangeShapeType="1"/>
          </p:cNvSpPr>
          <p:nvPr/>
        </p:nvSpPr>
        <p:spPr bwMode="auto">
          <a:xfrm>
            <a:off x="4343400" y="5410200"/>
            <a:ext cx="0" cy="457200"/>
          </a:xfrm>
          <a:prstGeom prst="line">
            <a:avLst/>
          </a:prstGeom>
          <a:noFill/>
          <a:ln w="76200">
            <a:solidFill>
              <a:srgbClr val="008000"/>
            </a:solidFill>
            <a:round/>
            <a:headEnd/>
            <a:tailEnd/>
          </a:ln>
        </p:spPr>
        <p:txBody>
          <a:bodyPr wrap="none" anchor="ctr"/>
          <a:lstStyle/>
          <a:p>
            <a:endParaRPr lang="en-US"/>
          </a:p>
        </p:txBody>
      </p:sp>
      <p:sp>
        <p:nvSpPr>
          <p:cNvPr id="19474"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p:spPr>
        <p:txBody>
          <a:bodyPr wrap="none" anchor="ctr"/>
          <a:lstStyle/>
          <a:p>
            <a:endParaRPr lang="en-US"/>
          </a:p>
        </p:txBody>
      </p:sp>
      <p:sp>
        <p:nvSpPr>
          <p:cNvPr id="19475" name="Line 20"/>
          <p:cNvSpPr>
            <a:spLocks noChangeShapeType="1"/>
          </p:cNvSpPr>
          <p:nvPr/>
        </p:nvSpPr>
        <p:spPr bwMode="auto">
          <a:xfrm>
            <a:off x="5562600" y="5410200"/>
            <a:ext cx="0" cy="457200"/>
          </a:xfrm>
          <a:prstGeom prst="line">
            <a:avLst/>
          </a:prstGeom>
          <a:noFill/>
          <a:ln w="76200">
            <a:solidFill>
              <a:srgbClr val="008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Art of Multiprocessor Programming</a:t>
            </a:r>
          </a:p>
        </p:txBody>
      </p:sp>
      <p:sp>
        <p:nvSpPr>
          <p:cNvPr id="20483" name="Slide Number Placeholder 4"/>
          <p:cNvSpPr>
            <a:spLocks noGrp="1"/>
          </p:cNvSpPr>
          <p:nvPr>
            <p:ph type="sldNum" sz="quarter" idx="11"/>
          </p:nvPr>
        </p:nvSpPr>
        <p:spPr>
          <a:noFill/>
        </p:spPr>
        <p:txBody>
          <a:bodyPr/>
          <a:lstStyle/>
          <a:p>
            <a:fld id="{AC499AE9-0193-44AB-B2E9-5F492333B06E}" type="slidenum">
              <a:rPr lang="ar-SA" smtClean="0">
                <a:cs typeface="Arial" pitchFamily="34" charset="0"/>
              </a:rPr>
              <a:pPr/>
              <a:t>18</a:t>
            </a:fld>
            <a:endParaRPr lang="en-US" smtClean="0">
              <a:cs typeface="Arial" pitchFamily="34" charset="0"/>
            </a:endParaRPr>
          </a:p>
        </p:txBody>
      </p:sp>
      <p:pic>
        <p:nvPicPr>
          <p:cNvPr id="20484"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20485" name="Group 22"/>
          <p:cNvGrpSpPr>
            <a:grpSpLocks/>
          </p:cNvGrpSpPr>
          <p:nvPr/>
        </p:nvGrpSpPr>
        <p:grpSpPr bwMode="auto">
          <a:xfrm>
            <a:off x="990600" y="5248275"/>
            <a:ext cx="7391400" cy="762000"/>
            <a:chOff x="528" y="3192"/>
            <a:chExt cx="4656" cy="480"/>
          </a:xfrm>
        </p:grpSpPr>
        <p:sp>
          <p:nvSpPr>
            <p:cNvPr id="20505" name="AutoShape 23"/>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20506" name="Text Box 24"/>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20486" name="Line 2"/>
          <p:cNvSpPr>
            <a:spLocks noChangeShapeType="1"/>
          </p:cNvSpPr>
          <p:nvPr/>
        </p:nvSpPr>
        <p:spPr bwMode="auto">
          <a:xfrm>
            <a:off x="4343400" y="3733800"/>
            <a:ext cx="0" cy="2133600"/>
          </a:xfrm>
          <a:prstGeom prst="line">
            <a:avLst/>
          </a:prstGeom>
          <a:noFill/>
          <a:ln w="38100">
            <a:solidFill>
              <a:schemeClr val="tx1"/>
            </a:solidFill>
            <a:prstDash val="dash"/>
            <a:round/>
            <a:headEnd/>
            <a:tailEnd/>
          </a:ln>
        </p:spPr>
        <p:txBody>
          <a:bodyPr wrap="none" anchor="ctr"/>
          <a:lstStyle/>
          <a:p>
            <a:endParaRPr lang="en-US"/>
          </a:p>
        </p:txBody>
      </p:sp>
      <p:sp>
        <p:nvSpPr>
          <p:cNvPr id="20487"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20488"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p:spPr>
        <p:txBody>
          <a:bodyPr wrap="none" anchor="ctr"/>
          <a:lstStyle/>
          <a:p>
            <a:endParaRPr lang="en-US"/>
          </a:p>
        </p:txBody>
      </p:sp>
      <p:sp>
        <p:nvSpPr>
          <p:cNvPr id="20489" name="Rectangle 6"/>
          <p:cNvSpPr>
            <a:spLocks noGrp="1" noChangeArrowheads="1"/>
          </p:cNvSpPr>
          <p:nvPr>
            <p:ph type="title"/>
          </p:nvPr>
        </p:nvSpPr>
        <p:spPr/>
        <p:txBody>
          <a:bodyPr/>
          <a:lstStyle/>
          <a:p>
            <a:r>
              <a:rPr lang="en-US" smtClean="0"/>
              <a:t>Precedence</a:t>
            </a:r>
          </a:p>
        </p:txBody>
      </p:sp>
      <p:grpSp>
        <p:nvGrpSpPr>
          <p:cNvPr id="20490" name="Group 7"/>
          <p:cNvGrpSpPr>
            <a:grpSpLocks/>
          </p:cNvGrpSpPr>
          <p:nvPr/>
        </p:nvGrpSpPr>
        <p:grpSpPr bwMode="auto">
          <a:xfrm>
            <a:off x="2209800" y="4038600"/>
            <a:ext cx="2209800" cy="990600"/>
            <a:chOff x="1392" y="2544"/>
            <a:chExt cx="1392" cy="624"/>
          </a:xfrm>
        </p:grpSpPr>
        <p:sp>
          <p:nvSpPr>
            <p:cNvPr id="20501" name="Rectangle 8"/>
            <p:cNvSpPr>
              <a:spLocks noChangeArrowheads="1"/>
            </p:cNvSpPr>
            <p:nvPr/>
          </p:nvSpPr>
          <p:spPr bwMode="auto">
            <a:xfrm>
              <a:off x="1392" y="2649"/>
              <a:ext cx="324"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20502" name="Rectangle 9"/>
            <p:cNvSpPr>
              <a:spLocks noChangeArrowheads="1"/>
            </p:cNvSpPr>
            <p:nvPr/>
          </p:nvSpPr>
          <p:spPr bwMode="auto">
            <a:xfrm>
              <a:off x="2485" y="2649"/>
              <a:ext cx="299"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1</a:t>
              </a:r>
            </a:p>
          </p:txBody>
        </p:sp>
        <p:sp>
          <p:nvSpPr>
            <p:cNvPr id="20503"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endParaRPr lang="en-US"/>
            </a:p>
          </p:txBody>
        </p:sp>
        <p:sp>
          <p:nvSpPr>
            <p:cNvPr id="20504" name="Rectangle 11"/>
            <p:cNvSpPr>
              <a:spLocks noChangeArrowheads="1"/>
            </p:cNvSpPr>
            <p:nvPr/>
          </p:nvSpPr>
          <p:spPr bwMode="auto">
            <a:xfrm>
              <a:off x="1926" y="2692"/>
              <a:ext cx="373" cy="327"/>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grpSp>
      <p:sp>
        <p:nvSpPr>
          <p:cNvPr id="20491" name="Line 12"/>
          <p:cNvSpPr>
            <a:spLocks noChangeShapeType="1"/>
          </p:cNvSpPr>
          <p:nvPr/>
        </p:nvSpPr>
        <p:spPr bwMode="auto">
          <a:xfrm>
            <a:off x="2743200" y="5410200"/>
            <a:ext cx="0" cy="457200"/>
          </a:xfrm>
          <a:prstGeom prst="line">
            <a:avLst/>
          </a:prstGeom>
          <a:noFill/>
          <a:ln w="76200">
            <a:solidFill>
              <a:srgbClr val="FFFF00"/>
            </a:solidFill>
            <a:round/>
            <a:headEnd/>
            <a:tailEnd/>
          </a:ln>
        </p:spPr>
        <p:txBody>
          <a:bodyPr wrap="none" anchor="ctr"/>
          <a:lstStyle/>
          <a:p>
            <a:endParaRPr lang="en-US"/>
          </a:p>
        </p:txBody>
      </p:sp>
      <p:sp>
        <p:nvSpPr>
          <p:cNvPr id="20492" name="Line 13"/>
          <p:cNvSpPr>
            <a:spLocks noChangeShapeType="1"/>
          </p:cNvSpPr>
          <p:nvPr/>
        </p:nvSpPr>
        <p:spPr bwMode="auto">
          <a:xfrm>
            <a:off x="3962400" y="5410200"/>
            <a:ext cx="0" cy="457200"/>
          </a:xfrm>
          <a:prstGeom prst="line">
            <a:avLst/>
          </a:prstGeom>
          <a:noFill/>
          <a:ln w="76200">
            <a:solidFill>
              <a:srgbClr val="FFFF00"/>
            </a:solidFill>
            <a:round/>
            <a:headEnd/>
            <a:tailEnd/>
          </a:ln>
        </p:spPr>
        <p:txBody>
          <a:bodyPr wrap="none" anchor="ctr"/>
          <a:lstStyle/>
          <a:p>
            <a:endParaRPr lang="en-US"/>
          </a:p>
        </p:txBody>
      </p:sp>
      <p:sp>
        <p:nvSpPr>
          <p:cNvPr id="20493" name="Rectangle 14"/>
          <p:cNvSpPr>
            <a:spLocks noChangeArrowheads="1"/>
          </p:cNvSpPr>
          <p:nvPr/>
        </p:nvSpPr>
        <p:spPr bwMode="auto">
          <a:xfrm>
            <a:off x="3781425" y="3443288"/>
            <a:ext cx="542925"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0</a:t>
            </a:r>
          </a:p>
        </p:txBody>
      </p:sp>
      <p:sp>
        <p:nvSpPr>
          <p:cNvPr id="20494" name="Rectangle 15"/>
          <p:cNvSpPr>
            <a:spLocks noChangeArrowheads="1"/>
          </p:cNvSpPr>
          <p:nvPr/>
        </p:nvSpPr>
        <p:spPr bwMode="auto">
          <a:xfrm>
            <a:off x="5516563" y="3443288"/>
            <a:ext cx="503237" cy="519112"/>
          </a:xfrm>
          <a:prstGeom prst="rect">
            <a:avLst/>
          </a:prstGeom>
          <a:noFill/>
          <a:ln w="9525">
            <a:noFill/>
            <a:miter lim="800000"/>
            <a:headEnd/>
            <a:tailEnd/>
          </a:ln>
        </p:spPr>
        <p:txBody>
          <a:bodyPr wrap="none">
            <a:spAutoFit/>
          </a:bodyPr>
          <a:lstStyle/>
          <a:p>
            <a:pPr algn="r"/>
            <a:r>
              <a:rPr lang="en-US" sz="2800" b="0">
                <a:solidFill>
                  <a:schemeClr val="tx1"/>
                </a:solidFill>
              </a:rPr>
              <a:t>b</a:t>
            </a:r>
            <a:r>
              <a:rPr lang="en-US" sz="2800" b="0" baseline="-25000">
                <a:solidFill>
                  <a:schemeClr val="tx1"/>
                </a:solidFill>
              </a:rPr>
              <a:t>1</a:t>
            </a:r>
          </a:p>
        </p:txBody>
      </p:sp>
      <p:sp>
        <p:nvSpPr>
          <p:cNvPr id="20495" name="AutoShape 16"/>
          <p:cNvSpPr>
            <a:spLocks noChangeArrowheads="1"/>
          </p:cNvSpPr>
          <p:nvPr/>
        </p:nvSpPr>
        <p:spPr bwMode="auto">
          <a:xfrm rot="10800000">
            <a:off x="4343400" y="3276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endParaRPr lang="en-US"/>
          </a:p>
        </p:txBody>
      </p:sp>
      <p:sp>
        <p:nvSpPr>
          <p:cNvPr id="20496" name="Rectangle 17"/>
          <p:cNvSpPr>
            <a:spLocks noChangeArrowheads="1"/>
          </p:cNvSpPr>
          <p:nvPr/>
        </p:nvSpPr>
        <p:spPr bwMode="auto">
          <a:xfrm>
            <a:off x="4694238" y="3511550"/>
            <a:ext cx="555625" cy="519113"/>
          </a:xfrm>
          <a:prstGeom prst="rect">
            <a:avLst/>
          </a:prstGeom>
          <a:noFill/>
          <a:ln w="9525">
            <a:noFill/>
            <a:miter lim="800000"/>
            <a:headEnd/>
            <a:tailEnd/>
          </a:ln>
        </p:spPr>
        <p:txBody>
          <a:bodyPr wrap="none">
            <a:spAutoFit/>
          </a:bodyPr>
          <a:lstStyle/>
          <a:p>
            <a:pPr algn="r"/>
            <a:r>
              <a:rPr lang="en-US" sz="2800" b="0">
                <a:solidFill>
                  <a:schemeClr val="bg1"/>
                </a:solidFill>
              </a:rPr>
              <a:t>B</a:t>
            </a:r>
            <a:r>
              <a:rPr lang="en-US" sz="2800" b="0" baseline="-25000">
                <a:solidFill>
                  <a:schemeClr val="bg1"/>
                </a:solidFill>
              </a:rPr>
              <a:t>0</a:t>
            </a:r>
          </a:p>
        </p:txBody>
      </p:sp>
      <p:sp>
        <p:nvSpPr>
          <p:cNvPr id="20497" name="Line 18"/>
          <p:cNvSpPr>
            <a:spLocks noChangeShapeType="1"/>
          </p:cNvSpPr>
          <p:nvPr/>
        </p:nvSpPr>
        <p:spPr bwMode="auto">
          <a:xfrm>
            <a:off x="4343400" y="5410200"/>
            <a:ext cx="0" cy="457200"/>
          </a:xfrm>
          <a:prstGeom prst="line">
            <a:avLst/>
          </a:prstGeom>
          <a:noFill/>
          <a:ln w="76200">
            <a:solidFill>
              <a:srgbClr val="008000"/>
            </a:solidFill>
            <a:round/>
            <a:headEnd/>
            <a:tailEnd/>
          </a:ln>
        </p:spPr>
        <p:txBody>
          <a:bodyPr wrap="none" anchor="ctr"/>
          <a:lstStyle/>
          <a:p>
            <a:endParaRPr lang="en-US"/>
          </a:p>
        </p:txBody>
      </p:sp>
      <p:sp>
        <p:nvSpPr>
          <p:cNvPr id="20498" name="Line 19"/>
          <p:cNvSpPr>
            <a:spLocks noChangeShapeType="1"/>
          </p:cNvSpPr>
          <p:nvPr/>
        </p:nvSpPr>
        <p:spPr bwMode="auto">
          <a:xfrm>
            <a:off x="5562600" y="3733800"/>
            <a:ext cx="0" cy="2133600"/>
          </a:xfrm>
          <a:prstGeom prst="line">
            <a:avLst/>
          </a:prstGeom>
          <a:noFill/>
          <a:ln w="38100">
            <a:solidFill>
              <a:schemeClr val="tx1"/>
            </a:solidFill>
            <a:prstDash val="dash"/>
            <a:round/>
            <a:headEnd/>
            <a:tailEnd/>
          </a:ln>
        </p:spPr>
        <p:txBody>
          <a:bodyPr wrap="none" anchor="ctr"/>
          <a:lstStyle/>
          <a:p>
            <a:endParaRPr lang="en-US"/>
          </a:p>
        </p:txBody>
      </p:sp>
      <p:sp>
        <p:nvSpPr>
          <p:cNvPr id="20499" name="Line 20"/>
          <p:cNvSpPr>
            <a:spLocks noChangeShapeType="1"/>
          </p:cNvSpPr>
          <p:nvPr/>
        </p:nvSpPr>
        <p:spPr bwMode="auto">
          <a:xfrm>
            <a:off x="5562600" y="5410200"/>
            <a:ext cx="0" cy="457200"/>
          </a:xfrm>
          <a:prstGeom prst="line">
            <a:avLst/>
          </a:prstGeom>
          <a:noFill/>
          <a:ln w="76200">
            <a:solidFill>
              <a:srgbClr val="008000"/>
            </a:solidFill>
            <a:round/>
            <a:headEnd/>
            <a:tailEnd/>
          </a:ln>
        </p:spPr>
        <p:txBody>
          <a:bodyPr wrap="none" anchor="ctr"/>
          <a:lstStyle/>
          <a:p>
            <a:endParaRPr lang="en-US"/>
          </a:p>
        </p:txBody>
      </p:sp>
      <p:sp>
        <p:nvSpPr>
          <p:cNvPr id="20500" name="Rectangle 21"/>
          <p:cNvSpPr>
            <a:spLocks noGrp="1" noChangeArrowheads="1"/>
          </p:cNvSpPr>
          <p:nvPr>
            <p:ph type="body" idx="1"/>
          </p:nvPr>
        </p:nvSpPr>
        <p:spPr>
          <a:xfrm>
            <a:off x="609600" y="1676400"/>
            <a:ext cx="7772400" cy="990600"/>
          </a:xfrm>
          <a:noFill/>
        </p:spPr>
        <p:txBody>
          <a:bodyPr/>
          <a:lstStyle/>
          <a:p>
            <a:pPr algn="ctr">
              <a:buFontTx/>
              <a:buNone/>
            </a:pPr>
            <a:r>
              <a:rPr lang="en-US" smtClean="0"/>
              <a:t>Interval </a:t>
            </a:r>
            <a:r>
              <a:rPr lang="en-US" smtClean="0">
                <a:solidFill>
                  <a:schemeClr val="tx1"/>
                </a:solidFill>
              </a:rPr>
              <a:t>A</a:t>
            </a:r>
            <a:r>
              <a:rPr lang="en-US" baseline="-25000" smtClean="0">
                <a:solidFill>
                  <a:schemeClr val="tx1"/>
                </a:solidFill>
              </a:rPr>
              <a:t>0</a:t>
            </a:r>
            <a:r>
              <a:rPr lang="en-US" smtClean="0"/>
              <a:t> </a:t>
            </a:r>
            <a:r>
              <a:rPr lang="en-US" smtClean="0">
                <a:solidFill>
                  <a:srgbClr val="FF0000"/>
                </a:solidFill>
              </a:rPr>
              <a:t>precedes</a:t>
            </a:r>
            <a:r>
              <a:rPr lang="en-US" smtClean="0"/>
              <a:t> interval </a:t>
            </a:r>
            <a:r>
              <a:rPr lang="en-US" smtClean="0">
                <a:solidFill>
                  <a:schemeClr val="tx1"/>
                </a:solidFill>
              </a:rPr>
              <a:t>B</a:t>
            </a:r>
            <a:r>
              <a:rPr lang="en-US" baseline="-25000" smtClean="0">
                <a:solidFill>
                  <a:schemeClr val="tx1"/>
                </a:solidFill>
              </a:rPr>
              <a:t>0</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Art of Multiprocessor Programming</a:t>
            </a:r>
          </a:p>
        </p:txBody>
      </p:sp>
      <p:sp>
        <p:nvSpPr>
          <p:cNvPr id="21507" name="Slide Number Placeholder 4"/>
          <p:cNvSpPr>
            <a:spLocks noGrp="1"/>
          </p:cNvSpPr>
          <p:nvPr>
            <p:ph type="sldNum" sz="quarter" idx="11"/>
          </p:nvPr>
        </p:nvSpPr>
        <p:spPr>
          <a:noFill/>
        </p:spPr>
        <p:txBody>
          <a:bodyPr/>
          <a:lstStyle/>
          <a:p>
            <a:fld id="{27B74F9F-EBD3-405F-B8A1-8EF022348E38}" type="slidenum">
              <a:rPr lang="ar-SA" smtClean="0">
                <a:cs typeface="Arial" pitchFamily="34" charset="0"/>
              </a:rPr>
              <a:pPr/>
              <a:t>19</a:t>
            </a:fld>
            <a:endParaRPr lang="en-US" smtClean="0">
              <a:cs typeface="Arial" pitchFamily="34" charset="0"/>
            </a:endParaRPr>
          </a:p>
        </p:txBody>
      </p:sp>
      <p:pic>
        <p:nvPicPr>
          <p:cNvPr id="21508"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1509" name="Rectangle 2"/>
          <p:cNvSpPr>
            <a:spLocks noGrp="1" noChangeArrowheads="1"/>
          </p:cNvSpPr>
          <p:nvPr>
            <p:ph type="title"/>
          </p:nvPr>
        </p:nvSpPr>
        <p:spPr/>
        <p:txBody>
          <a:bodyPr/>
          <a:lstStyle/>
          <a:p>
            <a:r>
              <a:rPr lang="en-US" smtClean="0"/>
              <a:t>Precedence</a:t>
            </a:r>
          </a:p>
        </p:txBody>
      </p:sp>
      <p:sp>
        <p:nvSpPr>
          <p:cNvPr id="21510" name="Line 3"/>
          <p:cNvSpPr>
            <a:spLocks noChangeShapeType="1"/>
          </p:cNvSpPr>
          <p:nvPr/>
        </p:nvSpPr>
        <p:spPr bwMode="auto">
          <a:xfrm>
            <a:off x="4330700" y="2063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1511" name="AutoShape 4"/>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a:solidFill>
                <a:schemeClr val="bg1"/>
              </a:solidFill>
            </a:endParaRPr>
          </a:p>
        </p:txBody>
      </p:sp>
      <p:sp>
        <p:nvSpPr>
          <p:cNvPr id="21512" name="Line 5"/>
          <p:cNvSpPr>
            <a:spLocks noChangeShapeType="1"/>
          </p:cNvSpPr>
          <p:nvPr/>
        </p:nvSpPr>
        <p:spPr bwMode="auto">
          <a:xfrm>
            <a:off x="3465513" y="2401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1513" name="Line 6"/>
          <p:cNvSpPr>
            <a:spLocks noChangeShapeType="1"/>
          </p:cNvSpPr>
          <p:nvPr/>
        </p:nvSpPr>
        <p:spPr bwMode="auto">
          <a:xfrm>
            <a:off x="4137025" y="2401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1514" name="AutoShape 7"/>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a:p>
        </p:txBody>
      </p:sp>
      <p:sp>
        <p:nvSpPr>
          <p:cNvPr id="21515" name="Line 8"/>
          <p:cNvSpPr>
            <a:spLocks noChangeShapeType="1"/>
          </p:cNvSpPr>
          <p:nvPr/>
        </p:nvSpPr>
        <p:spPr bwMode="auto">
          <a:xfrm>
            <a:off x="3465513" y="2740025"/>
            <a:ext cx="0" cy="185738"/>
          </a:xfrm>
          <a:prstGeom prst="line">
            <a:avLst/>
          </a:prstGeom>
          <a:noFill/>
          <a:ln w="38100">
            <a:solidFill>
              <a:srgbClr val="FFFF00"/>
            </a:solidFill>
            <a:round/>
            <a:headEnd/>
            <a:tailEnd/>
          </a:ln>
        </p:spPr>
        <p:txBody>
          <a:bodyPr wrap="none" anchor="ctr"/>
          <a:lstStyle/>
          <a:p>
            <a:endParaRPr lang="en-US"/>
          </a:p>
        </p:txBody>
      </p:sp>
      <p:sp>
        <p:nvSpPr>
          <p:cNvPr id="21516" name="Line 9"/>
          <p:cNvSpPr>
            <a:spLocks noChangeShapeType="1"/>
          </p:cNvSpPr>
          <p:nvPr/>
        </p:nvSpPr>
        <p:spPr bwMode="auto">
          <a:xfrm>
            <a:off x="4124325" y="2740025"/>
            <a:ext cx="0" cy="185738"/>
          </a:xfrm>
          <a:prstGeom prst="line">
            <a:avLst/>
          </a:prstGeom>
          <a:noFill/>
          <a:ln w="38100">
            <a:solidFill>
              <a:srgbClr val="FFFF00"/>
            </a:solidFill>
            <a:round/>
            <a:headEnd/>
            <a:tailEnd/>
          </a:ln>
        </p:spPr>
        <p:txBody>
          <a:bodyPr wrap="none" anchor="ctr"/>
          <a:lstStyle/>
          <a:p>
            <a:endParaRPr lang="en-US"/>
          </a:p>
        </p:txBody>
      </p:sp>
      <p:sp>
        <p:nvSpPr>
          <p:cNvPr id="21517" name="AutoShape 10"/>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a:p>
        </p:txBody>
      </p:sp>
      <p:sp>
        <p:nvSpPr>
          <p:cNvPr id="21518" name="Line 11"/>
          <p:cNvSpPr>
            <a:spLocks noChangeShapeType="1"/>
          </p:cNvSpPr>
          <p:nvPr/>
        </p:nvSpPr>
        <p:spPr bwMode="auto">
          <a:xfrm>
            <a:off x="4330700" y="2740025"/>
            <a:ext cx="0" cy="185738"/>
          </a:xfrm>
          <a:prstGeom prst="line">
            <a:avLst/>
          </a:prstGeom>
          <a:noFill/>
          <a:ln w="38100">
            <a:solidFill>
              <a:srgbClr val="008000"/>
            </a:solidFill>
            <a:round/>
            <a:headEnd/>
            <a:tailEnd/>
          </a:ln>
        </p:spPr>
        <p:txBody>
          <a:bodyPr wrap="none" anchor="ctr"/>
          <a:lstStyle/>
          <a:p>
            <a:endParaRPr lang="en-US"/>
          </a:p>
        </p:txBody>
      </p:sp>
      <p:sp>
        <p:nvSpPr>
          <p:cNvPr id="21519" name="Line 12"/>
          <p:cNvSpPr>
            <a:spLocks noChangeShapeType="1"/>
          </p:cNvSpPr>
          <p:nvPr/>
        </p:nvSpPr>
        <p:spPr bwMode="auto">
          <a:xfrm>
            <a:off x="4991100" y="2063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1520" name="Line 13"/>
          <p:cNvSpPr>
            <a:spLocks noChangeShapeType="1"/>
          </p:cNvSpPr>
          <p:nvPr/>
        </p:nvSpPr>
        <p:spPr bwMode="auto">
          <a:xfrm>
            <a:off x="4991100" y="2740025"/>
            <a:ext cx="0" cy="185738"/>
          </a:xfrm>
          <a:prstGeom prst="line">
            <a:avLst/>
          </a:prstGeom>
          <a:noFill/>
          <a:ln w="38100">
            <a:solidFill>
              <a:srgbClr val="008000"/>
            </a:solidFill>
            <a:round/>
            <a:headEnd/>
            <a:tailEnd/>
          </a:ln>
        </p:spPr>
        <p:txBody>
          <a:bodyPr wrap="none" anchor="ctr"/>
          <a:lstStyle/>
          <a:p>
            <a:endParaRPr lang="en-US"/>
          </a:p>
        </p:txBody>
      </p:sp>
      <p:sp>
        <p:nvSpPr>
          <p:cNvPr id="21521" name="Rectangle 14"/>
          <p:cNvSpPr>
            <a:spLocks noGrp="1" noChangeArrowheads="1"/>
          </p:cNvSpPr>
          <p:nvPr>
            <p:ph type="body" idx="1"/>
          </p:nvPr>
        </p:nvSpPr>
        <p:spPr>
          <a:xfrm>
            <a:off x="685800" y="3276600"/>
            <a:ext cx="7772400" cy="2819400"/>
          </a:xfrm>
        </p:spPr>
        <p:txBody>
          <a:bodyPr/>
          <a:lstStyle/>
          <a:p>
            <a:r>
              <a:rPr lang="en-US" smtClean="0"/>
              <a:t>Notation: </a:t>
            </a:r>
            <a:r>
              <a:rPr lang="en-US" smtClean="0">
                <a:solidFill>
                  <a:schemeClr val="tx1"/>
                </a:solidFill>
              </a:rPr>
              <a:t>A</a:t>
            </a:r>
            <a:r>
              <a:rPr lang="en-US" baseline="-25000" smtClean="0">
                <a:solidFill>
                  <a:schemeClr val="tx1"/>
                </a:solidFill>
              </a:rPr>
              <a:t>0 </a:t>
            </a:r>
            <a:r>
              <a:rPr lang="en-US" sz="2400" smtClean="0">
                <a:solidFill>
                  <a:schemeClr val="tx1"/>
                </a:solidFill>
                <a:sym typeface="Wingdings" pitchFamily="2" charset="2"/>
              </a:rPr>
              <a:t></a:t>
            </a:r>
            <a:r>
              <a:rPr lang="en-US" smtClean="0">
                <a:solidFill>
                  <a:schemeClr val="tx1"/>
                </a:solidFill>
              </a:rPr>
              <a:t> B</a:t>
            </a:r>
            <a:r>
              <a:rPr lang="en-US" baseline="-25000" smtClean="0">
                <a:solidFill>
                  <a:schemeClr val="tx1"/>
                </a:solidFill>
              </a:rPr>
              <a:t>0</a:t>
            </a:r>
            <a:endParaRPr lang="en-US" smtClean="0">
              <a:solidFill>
                <a:schemeClr val="tx1"/>
              </a:solidFill>
            </a:endParaRPr>
          </a:p>
          <a:p>
            <a:r>
              <a:rPr lang="en-US" smtClean="0"/>
              <a:t>Formally,</a:t>
            </a:r>
          </a:p>
          <a:p>
            <a:pPr lvl="1"/>
            <a:r>
              <a:rPr lang="en-US" smtClean="0"/>
              <a:t>End event of </a:t>
            </a:r>
            <a:r>
              <a:rPr lang="en-US" smtClean="0">
                <a:solidFill>
                  <a:schemeClr val="tx1"/>
                </a:solidFill>
              </a:rPr>
              <a:t>A</a:t>
            </a:r>
            <a:r>
              <a:rPr lang="en-US" baseline="-25000" smtClean="0">
                <a:solidFill>
                  <a:schemeClr val="tx1"/>
                </a:solidFill>
              </a:rPr>
              <a:t>0</a:t>
            </a:r>
            <a:r>
              <a:rPr lang="en-US" smtClean="0"/>
              <a:t> before start event of </a:t>
            </a:r>
            <a:r>
              <a:rPr lang="en-US" smtClean="0">
                <a:solidFill>
                  <a:schemeClr val="tx1"/>
                </a:solidFill>
              </a:rPr>
              <a:t>B</a:t>
            </a:r>
            <a:r>
              <a:rPr lang="en-US" baseline="-25000" smtClean="0">
                <a:solidFill>
                  <a:schemeClr val="tx1"/>
                </a:solidFill>
              </a:rPr>
              <a:t>0</a:t>
            </a:r>
          </a:p>
          <a:p>
            <a:pPr lvl="1"/>
            <a:r>
              <a:rPr lang="en-US" smtClean="0"/>
              <a:t>Also called “</a:t>
            </a:r>
            <a:r>
              <a:rPr lang="en-US" smtClean="0">
                <a:solidFill>
                  <a:schemeClr val="tx1"/>
                </a:solidFill>
              </a:rPr>
              <a:t>happens before</a:t>
            </a:r>
            <a:r>
              <a:rPr lang="en-US" smtClean="0"/>
              <a:t>” or “</a:t>
            </a:r>
            <a:r>
              <a:rPr lang="en-US" smtClean="0">
                <a:solidFill>
                  <a:schemeClr val="tx1"/>
                </a:solidFill>
              </a:rPr>
              <a:t>precedes</a:t>
            </a:r>
            <a:r>
              <a:rPr 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p:spPr>
        <p:txBody>
          <a:bodyPr/>
          <a:lstStyle/>
          <a:p>
            <a:r>
              <a:rPr lang="en-US" smtClean="0"/>
              <a:t>Art of Multiprocessor Programming</a:t>
            </a:r>
          </a:p>
        </p:txBody>
      </p:sp>
      <p:sp>
        <p:nvSpPr>
          <p:cNvPr id="3075" name="Slide Number Placeholder 4"/>
          <p:cNvSpPr>
            <a:spLocks noGrp="1"/>
          </p:cNvSpPr>
          <p:nvPr>
            <p:ph type="sldNum" sz="quarter" idx="11"/>
          </p:nvPr>
        </p:nvSpPr>
        <p:spPr>
          <a:noFill/>
        </p:spPr>
        <p:txBody>
          <a:bodyPr/>
          <a:lstStyle/>
          <a:p>
            <a:fld id="{15A0192C-64C8-4C3D-A37B-6E4BC2DFC556}" type="slidenum">
              <a:rPr lang="ar-SA" smtClean="0">
                <a:cs typeface="Arial" pitchFamily="34" charset="0"/>
              </a:rPr>
              <a:pPr/>
              <a:t>2</a:t>
            </a:fld>
            <a:endParaRPr lang="en-US" smtClean="0">
              <a:cs typeface="Arial" pitchFamily="34" charset="0"/>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7" name="Rectangle 3"/>
          <p:cNvSpPr>
            <a:spLocks noGrp="1" noChangeArrowheads="1"/>
          </p:cNvSpPr>
          <p:nvPr>
            <p:ph type="title"/>
          </p:nvPr>
        </p:nvSpPr>
        <p:spPr/>
        <p:txBody>
          <a:bodyPr/>
          <a:lstStyle/>
          <a:p>
            <a:r>
              <a:rPr lang="en-US" smtClean="0"/>
              <a:t>Mutual Exclusion</a:t>
            </a:r>
          </a:p>
        </p:txBody>
      </p:sp>
      <p:sp>
        <p:nvSpPr>
          <p:cNvPr id="3078" name="Rectangle 4"/>
          <p:cNvSpPr>
            <a:spLocks noGrp="1" noChangeArrowheads="1"/>
          </p:cNvSpPr>
          <p:nvPr>
            <p:ph type="body" idx="1"/>
          </p:nvPr>
        </p:nvSpPr>
        <p:spPr>
          <a:xfrm>
            <a:off x="609600" y="2743200"/>
            <a:ext cx="7772400" cy="2819400"/>
          </a:xfrm>
        </p:spPr>
        <p:txBody>
          <a:bodyPr/>
          <a:lstStyle/>
          <a:p>
            <a:r>
              <a:rPr lang="en-US" smtClean="0"/>
              <a:t>We will clarify our understanding of mutual exclusion</a:t>
            </a:r>
          </a:p>
          <a:p>
            <a:r>
              <a:rPr lang="en-US" smtClean="0"/>
              <a:t>We will also show you how to reason about various properties in an asynchronous concurrent setting</a:t>
            </a:r>
          </a:p>
        </p:txBody>
      </p:sp>
      <p:grpSp>
        <p:nvGrpSpPr>
          <p:cNvPr id="3079" name="Group 5"/>
          <p:cNvGrpSpPr>
            <a:grpSpLocks/>
          </p:cNvGrpSpPr>
          <p:nvPr/>
        </p:nvGrpSpPr>
        <p:grpSpPr bwMode="auto">
          <a:xfrm>
            <a:off x="7323138" y="1006475"/>
            <a:ext cx="1327150" cy="1374775"/>
            <a:chOff x="764" y="2340"/>
            <a:chExt cx="596" cy="610"/>
          </a:xfrm>
        </p:grpSpPr>
        <p:sp>
          <p:nvSpPr>
            <p:cNvPr id="3080" name="Oval 6"/>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endParaRPr lang="en-US"/>
            </a:p>
          </p:txBody>
        </p:sp>
        <p:sp>
          <p:nvSpPr>
            <p:cNvPr id="3081" name="Oval 7"/>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a:p>
          </p:txBody>
        </p:sp>
        <p:sp>
          <p:nvSpPr>
            <p:cNvPr id="3082" name="Oval 8"/>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a:p>
          </p:txBody>
        </p:sp>
        <p:sp>
          <p:nvSpPr>
            <p:cNvPr id="3083" name="Oval 9"/>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a:p>
          </p:txBody>
        </p:sp>
        <p:sp>
          <p:nvSpPr>
            <p:cNvPr id="3084" name="Oval 10"/>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a:p>
          </p:txBody>
        </p:sp>
        <p:sp>
          <p:nvSpPr>
            <p:cNvPr id="3085" name="Oval 11"/>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a:p>
          </p:txBody>
        </p:sp>
        <p:sp>
          <p:nvSpPr>
            <p:cNvPr id="3086" name="AutoShape 12"/>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Art of Multiprocessor Programming</a:t>
            </a:r>
          </a:p>
        </p:txBody>
      </p:sp>
      <p:sp>
        <p:nvSpPr>
          <p:cNvPr id="22531" name="Slide Number Placeholder 4"/>
          <p:cNvSpPr>
            <a:spLocks noGrp="1"/>
          </p:cNvSpPr>
          <p:nvPr>
            <p:ph type="sldNum" sz="quarter" idx="11"/>
          </p:nvPr>
        </p:nvSpPr>
        <p:spPr>
          <a:noFill/>
        </p:spPr>
        <p:txBody>
          <a:bodyPr/>
          <a:lstStyle/>
          <a:p>
            <a:fld id="{58CDCB3E-C316-487B-87A7-7A0761E55CAA}" type="slidenum">
              <a:rPr lang="ar-SA" smtClean="0">
                <a:cs typeface="Arial" pitchFamily="34" charset="0"/>
              </a:rPr>
              <a:pPr/>
              <a:t>20</a:t>
            </a:fld>
            <a:endParaRPr lang="en-US" smtClean="0">
              <a:cs typeface="Arial" pitchFamily="34" charset="0"/>
            </a:endParaRPr>
          </a:p>
        </p:txBody>
      </p:sp>
      <p:pic>
        <p:nvPicPr>
          <p:cNvPr id="22532" name="Picture 1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2533" name="Rectangle 2"/>
          <p:cNvSpPr>
            <a:spLocks noGrp="1" noChangeArrowheads="1"/>
          </p:cNvSpPr>
          <p:nvPr>
            <p:ph type="title"/>
          </p:nvPr>
        </p:nvSpPr>
        <p:spPr/>
        <p:txBody>
          <a:bodyPr/>
          <a:lstStyle/>
          <a:p>
            <a:r>
              <a:rPr lang="en-US" smtClean="0"/>
              <a:t>Precedence Ordering</a:t>
            </a:r>
          </a:p>
        </p:txBody>
      </p:sp>
      <p:sp>
        <p:nvSpPr>
          <p:cNvPr id="22534" name="Line 4"/>
          <p:cNvSpPr>
            <a:spLocks noChangeShapeType="1"/>
          </p:cNvSpPr>
          <p:nvPr/>
        </p:nvSpPr>
        <p:spPr bwMode="auto">
          <a:xfrm>
            <a:off x="4330700" y="2063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2535" name="AutoShape 5"/>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a:solidFill>
                <a:schemeClr val="bg1"/>
              </a:solidFill>
            </a:endParaRPr>
          </a:p>
        </p:txBody>
      </p:sp>
      <p:sp>
        <p:nvSpPr>
          <p:cNvPr id="22536" name="Line 6"/>
          <p:cNvSpPr>
            <a:spLocks noChangeShapeType="1"/>
          </p:cNvSpPr>
          <p:nvPr/>
        </p:nvSpPr>
        <p:spPr bwMode="auto">
          <a:xfrm>
            <a:off x="3465513" y="2401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2537" name="Line 7"/>
          <p:cNvSpPr>
            <a:spLocks noChangeShapeType="1"/>
          </p:cNvSpPr>
          <p:nvPr/>
        </p:nvSpPr>
        <p:spPr bwMode="auto">
          <a:xfrm>
            <a:off x="4137025" y="2401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2538" name="AutoShape 8"/>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a:p>
        </p:txBody>
      </p:sp>
      <p:sp>
        <p:nvSpPr>
          <p:cNvPr id="22539" name="Line 9"/>
          <p:cNvSpPr>
            <a:spLocks noChangeShapeType="1"/>
          </p:cNvSpPr>
          <p:nvPr/>
        </p:nvSpPr>
        <p:spPr bwMode="auto">
          <a:xfrm>
            <a:off x="3465513" y="2740025"/>
            <a:ext cx="0" cy="185738"/>
          </a:xfrm>
          <a:prstGeom prst="line">
            <a:avLst/>
          </a:prstGeom>
          <a:noFill/>
          <a:ln w="38100">
            <a:solidFill>
              <a:srgbClr val="FFFF00"/>
            </a:solidFill>
            <a:round/>
            <a:headEnd/>
            <a:tailEnd/>
          </a:ln>
        </p:spPr>
        <p:txBody>
          <a:bodyPr wrap="none" anchor="ctr"/>
          <a:lstStyle/>
          <a:p>
            <a:endParaRPr lang="en-US"/>
          </a:p>
        </p:txBody>
      </p:sp>
      <p:sp>
        <p:nvSpPr>
          <p:cNvPr id="22540" name="Line 10"/>
          <p:cNvSpPr>
            <a:spLocks noChangeShapeType="1"/>
          </p:cNvSpPr>
          <p:nvPr/>
        </p:nvSpPr>
        <p:spPr bwMode="auto">
          <a:xfrm>
            <a:off x="4124325" y="2740025"/>
            <a:ext cx="0" cy="185738"/>
          </a:xfrm>
          <a:prstGeom prst="line">
            <a:avLst/>
          </a:prstGeom>
          <a:noFill/>
          <a:ln w="38100">
            <a:solidFill>
              <a:srgbClr val="FFFF00"/>
            </a:solidFill>
            <a:round/>
            <a:headEnd/>
            <a:tailEnd/>
          </a:ln>
        </p:spPr>
        <p:txBody>
          <a:bodyPr wrap="none" anchor="ctr"/>
          <a:lstStyle/>
          <a:p>
            <a:endParaRPr lang="en-US"/>
          </a:p>
        </p:txBody>
      </p:sp>
      <p:sp>
        <p:nvSpPr>
          <p:cNvPr id="22541" name="AutoShape 11"/>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a:p>
        </p:txBody>
      </p:sp>
      <p:sp>
        <p:nvSpPr>
          <p:cNvPr id="22542" name="Line 12"/>
          <p:cNvSpPr>
            <a:spLocks noChangeShapeType="1"/>
          </p:cNvSpPr>
          <p:nvPr/>
        </p:nvSpPr>
        <p:spPr bwMode="auto">
          <a:xfrm>
            <a:off x="4330700" y="2740025"/>
            <a:ext cx="0" cy="185738"/>
          </a:xfrm>
          <a:prstGeom prst="line">
            <a:avLst/>
          </a:prstGeom>
          <a:noFill/>
          <a:ln w="38100">
            <a:solidFill>
              <a:srgbClr val="008000"/>
            </a:solidFill>
            <a:round/>
            <a:headEnd/>
            <a:tailEnd/>
          </a:ln>
        </p:spPr>
        <p:txBody>
          <a:bodyPr wrap="none" anchor="ctr"/>
          <a:lstStyle/>
          <a:p>
            <a:endParaRPr lang="en-US"/>
          </a:p>
        </p:txBody>
      </p:sp>
      <p:sp>
        <p:nvSpPr>
          <p:cNvPr id="22543" name="Line 13"/>
          <p:cNvSpPr>
            <a:spLocks noChangeShapeType="1"/>
          </p:cNvSpPr>
          <p:nvPr/>
        </p:nvSpPr>
        <p:spPr bwMode="auto">
          <a:xfrm>
            <a:off x="4991100" y="2063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2544" name="Line 14"/>
          <p:cNvSpPr>
            <a:spLocks noChangeShapeType="1"/>
          </p:cNvSpPr>
          <p:nvPr/>
        </p:nvSpPr>
        <p:spPr bwMode="auto">
          <a:xfrm>
            <a:off x="4991100" y="2740025"/>
            <a:ext cx="0" cy="185738"/>
          </a:xfrm>
          <a:prstGeom prst="line">
            <a:avLst/>
          </a:prstGeom>
          <a:noFill/>
          <a:ln w="38100">
            <a:solidFill>
              <a:srgbClr val="008000"/>
            </a:solidFill>
            <a:round/>
            <a:headEnd/>
            <a:tailEnd/>
          </a:ln>
        </p:spPr>
        <p:txBody>
          <a:bodyPr wrap="none" anchor="ctr"/>
          <a:lstStyle/>
          <a:p>
            <a:endParaRPr lang="en-US"/>
          </a:p>
        </p:txBody>
      </p:sp>
      <p:sp>
        <p:nvSpPr>
          <p:cNvPr id="22545" name="Rectangle 15"/>
          <p:cNvSpPr>
            <a:spLocks noGrp="1" noChangeArrowheads="1"/>
          </p:cNvSpPr>
          <p:nvPr>
            <p:ph type="body" idx="1"/>
          </p:nvPr>
        </p:nvSpPr>
        <p:spPr>
          <a:xfrm>
            <a:off x="685800" y="3276600"/>
            <a:ext cx="7772400" cy="2819400"/>
          </a:xfrm>
        </p:spPr>
        <p:txBody>
          <a:bodyPr/>
          <a:lstStyle/>
          <a:p>
            <a:r>
              <a:rPr lang="en-US" smtClean="0"/>
              <a:t>Remark: </a:t>
            </a:r>
            <a:r>
              <a:rPr lang="en-US" smtClean="0">
                <a:solidFill>
                  <a:schemeClr val="tx1"/>
                </a:solidFill>
              </a:rPr>
              <a:t>A</a:t>
            </a:r>
            <a:r>
              <a:rPr lang="en-US" baseline="-25000" smtClean="0">
                <a:solidFill>
                  <a:schemeClr val="tx1"/>
                </a:solidFill>
              </a:rPr>
              <a:t>0 </a:t>
            </a:r>
            <a:r>
              <a:rPr lang="en-US" sz="2400" smtClean="0">
                <a:solidFill>
                  <a:schemeClr val="tx1"/>
                </a:solidFill>
                <a:sym typeface="Wingdings" pitchFamily="2" charset="2"/>
              </a:rPr>
              <a:t></a:t>
            </a:r>
            <a:r>
              <a:rPr lang="en-US" smtClean="0">
                <a:solidFill>
                  <a:schemeClr val="tx1"/>
                </a:solidFill>
              </a:rPr>
              <a:t> B</a:t>
            </a:r>
            <a:r>
              <a:rPr lang="en-US" baseline="-25000" smtClean="0">
                <a:solidFill>
                  <a:schemeClr val="tx1"/>
                </a:solidFill>
              </a:rPr>
              <a:t>0 </a:t>
            </a:r>
            <a:r>
              <a:rPr lang="en-US" smtClean="0"/>
              <a:t>is just like saying </a:t>
            </a:r>
            <a:endParaRPr lang="en-US" baseline="-25000" smtClean="0">
              <a:solidFill>
                <a:schemeClr val="tx1"/>
              </a:solidFill>
            </a:endParaRPr>
          </a:p>
          <a:p>
            <a:pPr lvl="1"/>
            <a:r>
              <a:rPr lang="en-US" smtClean="0">
                <a:solidFill>
                  <a:schemeClr val="tx1"/>
                </a:solidFill>
              </a:rPr>
              <a:t>1066 AD </a:t>
            </a:r>
            <a:r>
              <a:rPr lang="en-US" sz="2000" smtClean="0">
                <a:solidFill>
                  <a:schemeClr val="tx1"/>
                </a:solidFill>
                <a:sym typeface="Wingdings" pitchFamily="2" charset="2"/>
              </a:rPr>
              <a:t> </a:t>
            </a:r>
            <a:r>
              <a:rPr lang="en-US" smtClean="0">
                <a:solidFill>
                  <a:schemeClr val="tx1"/>
                </a:solidFill>
              </a:rPr>
              <a:t>1492 AD</a:t>
            </a:r>
            <a:r>
              <a:rPr lang="en-US" smtClean="0"/>
              <a:t>, </a:t>
            </a:r>
          </a:p>
          <a:p>
            <a:pPr lvl="1"/>
            <a:r>
              <a:rPr lang="en-US" smtClean="0">
                <a:solidFill>
                  <a:schemeClr val="tx1"/>
                </a:solidFill>
              </a:rPr>
              <a:t>Middle Ages </a:t>
            </a:r>
            <a:r>
              <a:rPr lang="en-US" sz="2000" smtClean="0">
                <a:solidFill>
                  <a:schemeClr val="tx1"/>
                </a:solidFill>
                <a:sym typeface="Wingdings" pitchFamily="2" charset="2"/>
              </a:rPr>
              <a:t> </a:t>
            </a:r>
            <a:r>
              <a:rPr lang="en-US" smtClean="0">
                <a:solidFill>
                  <a:schemeClr val="tx1"/>
                </a:solidFill>
              </a:rPr>
              <a:t>Renaissance</a:t>
            </a:r>
            <a:r>
              <a:rPr lang="en-US" smtClean="0"/>
              <a:t>,</a:t>
            </a:r>
          </a:p>
          <a:p>
            <a:r>
              <a:rPr lang="en-US" smtClean="0"/>
              <a:t>Oh wait, </a:t>
            </a:r>
          </a:p>
          <a:p>
            <a:pPr lvl="1"/>
            <a:r>
              <a:rPr lang="en-US" smtClean="0"/>
              <a:t>what about </a:t>
            </a:r>
            <a:r>
              <a:rPr lang="en-US" smtClean="0">
                <a:solidFill>
                  <a:schemeClr val="tx1"/>
                </a:solidFill>
              </a:rPr>
              <a:t>this week</a:t>
            </a:r>
            <a:r>
              <a:rPr lang="en-US" smtClean="0"/>
              <a:t> vs </a:t>
            </a:r>
            <a:r>
              <a:rPr lang="en-US" smtClean="0">
                <a:solidFill>
                  <a:schemeClr val="tx1"/>
                </a:solidFill>
              </a:rPr>
              <a:t>this month</a:t>
            </a:r>
            <a:r>
              <a:rPr lang="en-US" smtClean="0"/>
              <a:t>?</a:t>
            </a:r>
          </a:p>
          <a:p>
            <a:pPr lvl="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Art of Multiprocessor Programming</a:t>
            </a:r>
          </a:p>
        </p:txBody>
      </p:sp>
      <p:sp>
        <p:nvSpPr>
          <p:cNvPr id="23555" name="Slide Number Placeholder 4"/>
          <p:cNvSpPr>
            <a:spLocks noGrp="1"/>
          </p:cNvSpPr>
          <p:nvPr>
            <p:ph type="sldNum" sz="quarter" idx="11"/>
          </p:nvPr>
        </p:nvSpPr>
        <p:spPr>
          <a:noFill/>
        </p:spPr>
        <p:txBody>
          <a:bodyPr/>
          <a:lstStyle/>
          <a:p>
            <a:fld id="{A368B41A-CE4C-4935-B841-7122916FD897}" type="slidenum">
              <a:rPr lang="ar-SA" smtClean="0">
                <a:cs typeface="Arial" pitchFamily="34" charset="0"/>
              </a:rPr>
              <a:pPr/>
              <a:t>21</a:t>
            </a:fld>
            <a:endParaRPr lang="en-US" smtClean="0">
              <a:cs typeface="Arial" pitchFamily="34" charset="0"/>
            </a:endParaRPr>
          </a:p>
        </p:txBody>
      </p:sp>
      <p:pic>
        <p:nvPicPr>
          <p:cNvPr id="23556"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557" name="Rectangle 2"/>
          <p:cNvSpPr>
            <a:spLocks noGrp="1" noChangeArrowheads="1"/>
          </p:cNvSpPr>
          <p:nvPr>
            <p:ph type="title"/>
          </p:nvPr>
        </p:nvSpPr>
        <p:spPr/>
        <p:txBody>
          <a:bodyPr/>
          <a:lstStyle/>
          <a:p>
            <a:r>
              <a:rPr lang="en-US" smtClean="0"/>
              <a:t>Precedence Ordering</a:t>
            </a:r>
          </a:p>
        </p:txBody>
      </p:sp>
      <p:sp>
        <p:nvSpPr>
          <p:cNvPr id="23558" name="Line 3"/>
          <p:cNvSpPr>
            <a:spLocks noChangeShapeType="1"/>
          </p:cNvSpPr>
          <p:nvPr/>
        </p:nvSpPr>
        <p:spPr bwMode="auto">
          <a:xfrm>
            <a:off x="4076700" y="1809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3559" name="AutoShape 4"/>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a:endParaRPr lang="en-US" sz="2800" b="0" u="sng">
              <a:solidFill>
                <a:schemeClr val="bg1"/>
              </a:solidFill>
            </a:endParaRPr>
          </a:p>
        </p:txBody>
      </p:sp>
      <p:sp>
        <p:nvSpPr>
          <p:cNvPr id="23560" name="Line 5"/>
          <p:cNvSpPr>
            <a:spLocks noChangeShapeType="1"/>
          </p:cNvSpPr>
          <p:nvPr/>
        </p:nvSpPr>
        <p:spPr bwMode="auto">
          <a:xfrm>
            <a:off x="3783013" y="2147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3561" name="Line 6"/>
          <p:cNvSpPr>
            <a:spLocks noChangeShapeType="1"/>
          </p:cNvSpPr>
          <p:nvPr/>
        </p:nvSpPr>
        <p:spPr bwMode="auto">
          <a:xfrm>
            <a:off x="4438650" y="2147888"/>
            <a:ext cx="0" cy="338137"/>
          </a:xfrm>
          <a:prstGeom prst="line">
            <a:avLst/>
          </a:prstGeom>
          <a:noFill/>
          <a:ln w="38100">
            <a:solidFill>
              <a:schemeClr val="tx1"/>
            </a:solidFill>
            <a:prstDash val="dash"/>
            <a:round/>
            <a:headEnd/>
            <a:tailEnd/>
          </a:ln>
        </p:spPr>
        <p:txBody>
          <a:bodyPr wrap="none" anchor="ctr"/>
          <a:lstStyle/>
          <a:p>
            <a:endParaRPr lang="en-US"/>
          </a:p>
        </p:txBody>
      </p:sp>
      <p:sp>
        <p:nvSpPr>
          <p:cNvPr id="23562" name="AutoShape 7"/>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endParaRPr lang="en-US"/>
          </a:p>
        </p:txBody>
      </p:sp>
      <p:sp>
        <p:nvSpPr>
          <p:cNvPr id="23563" name="Line 8"/>
          <p:cNvSpPr>
            <a:spLocks noChangeShapeType="1"/>
          </p:cNvSpPr>
          <p:nvPr/>
        </p:nvSpPr>
        <p:spPr bwMode="auto">
          <a:xfrm>
            <a:off x="3783013" y="2486025"/>
            <a:ext cx="0" cy="185738"/>
          </a:xfrm>
          <a:prstGeom prst="line">
            <a:avLst/>
          </a:prstGeom>
          <a:noFill/>
          <a:ln w="38100">
            <a:solidFill>
              <a:srgbClr val="FFFF00"/>
            </a:solidFill>
            <a:round/>
            <a:headEnd/>
            <a:tailEnd/>
          </a:ln>
        </p:spPr>
        <p:txBody>
          <a:bodyPr wrap="none" anchor="ctr"/>
          <a:lstStyle/>
          <a:p>
            <a:endParaRPr lang="en-US"/>
          </a:p>
        </p:txBody>
      </p:sp>
      <p:sp>
        <p:nvSpPr>
          <p:cNvPr id="23564" name="Line 9"/>
          <p:cNvSpPr>
            <a:spLocks noChangeShapeType="1"/>
          </p:cNvSpPr>
          <p:nvPr/>
        </p:nvSpPr>
        <p:spPr bwMode="auto">
          <a:xfrm>
            <a:off x="4425950" y="2486025"/>
            <a:ext cx="0" cy="185738"/>
          </a:xfrm>
          <a:prstGeom prst="line">
            <a:avLst/>
          </a:prstGeom>
          <a:noFill/>
          <a:ln w="38100">
            <a:solidFill>
              <a:srgbClr val="FFFF00"/>
            </a:solidFill>
            <a:round/>
            <a:headEnd/>
            <a:tailEnd/>
          </a:ln>
        </p:spPr>
        <p:txBody>
          <a:bodyPr wrap="none" anchor="ctr"/>
          <a:lstStyle/>
          <a:p>
            <a:endParaRPr lang="en-US"/>
          </a:p>
        </p:txBody>
      </p:sp>
      <p:sp>
        <p:nvSpPr>
          <p:cNvPr id="23565" name="AutoShape 10"/>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endParaRPr lang="en-US"/>
          </a:p>
        </p:txBody>
      </p:sp>
      <p:sp>
        <p:nvSpPr>
          <p:cNvPr id="23566" name="Line 11"/>
          <p:cNvSpPr>
            <a:spLocks noChangeShapeType="1"/>
          </p:cNvSpPr>
          <p:nvPr/>
        </p:nvSpPr>
        <p:spPr bwMode="auto">
          <a:xfrm>
            <a:off x="4076700" y="2486025"/>
            <a:ext cx="0" cy="185738"/>
          </a:xfrm>
          <a:prstGeom prst="line">
            <a:avLst/>
          </a:prstGeom>
          <a:noFill/>
          <a:ln w="38100">
            <a:solidFill>
              <a:srgbClr val="008000"/>
            </a:solidFill>
            <a:round/>
            <a:headEnd/>
            <a:tailEnd/>
          </a:ln>
        </p:spPr>
        <p:txBody>
          <a:bodyPr wrap="none" anchor="ctr"/>
          <a:lstStyle/>
          <a:p>
            <a:endParaRPr lang="en-US"/>
          </a:p>
        </p:txBody>
      </p:sp>
      <p:sp>
        <p:nvSpPr>
          <p:cNvPr id="23567" name="Line 12"/>
          <p:cNvSpPr>
            <a:spLocks noChangeShapeType="1"/>
          </p:cNvSpPr>
          <p:nvPr/>
        </p:nvSpPr>
        <p:spPr bwMode="auto">
          <a:xfrm>
            <a:off x="4737100" y="1809750"/>
            <a:ext cx="0" cy="862013"/>
          </a:xfrm>
          <a:prstGeom prst="line">
            <a:avLst/>
          </a:prstGeom>
          <a:noFill/>
          <a:ln w="38100">
            <a:solidFill>
              <a:schemeClr val="tx1"/>
            </a:solidFill>
            <a:prstDash val="dash"/>
            <a:round/>
            <a:headEnd/>
            <a:tailEnd/>
          </a:ln>
        </p:spPr>
        <p:txBody>
          <a:bodyPr wrap="none" anchor="ctr"/>
          <a:lstStyle/>
          <a:p>
            <a:endParaRPr lang="en-US"/>
          </a:p>
        </p:txBody>
      </p:sp>
      <p:sp>
        <p:nvSpPr>
          <p:cNvPr id="23568" name="Line 13"/>
          <p:cNvSpPr>
            <a:spLocks noChangeShapeType="1"/>
          </p:cNvSpPr>
          <p:nvPr/>
        </p:nvSpPr>
        <p:spPr bwMode="auto">
          <a:xfrm>
            <a:off x="4737100" y="2486025"/>
            <a:ext cx="0" cy="185738"/>
          </a:xfrm>
          <a:prstGeom prst="line">
            <a:avLst/>
          </a:prstGeom>
          <a:noFill/>
          <a:ln w="38100">
            <a:solidFill>
              <a:srgbClr val="008000"/>
            </a:solidFill>
            <a:round/>
            <a:headEnd/>
            <a:tailEnd/>
          </a:ln>
        </p:spPr>
        <p:txBody>
          <a:bodyPr wrap="none" anchor="ctr"/>
          <a:lstStyle/>
          <a:p>
            <a:endParaRPr lang="en-US"/>
          </a:p>
        </p:txBody>
      </p:sp>
      <p:sp>
        <p:nvSpPr>
          <p:cNvPr id="23569" name="Rectangle 14"/>
          <p:cNvSpPr>
            <a:spLocks noGrp="1" noChangeArrowheads="1"/>
          </p:cNvSpPr>
          <p:nvPr>
            <p:ph type="body" idx="1"/>
          </p:nvPr>
        </p:nvSpPr>
        <p:spPr>
          <a:xfrm>
            <a:off x="685800" y="3038475"/>
            <a:ext cx="7772400" cy="2819400"/>
          </a:xfrm>
        </p:spPr>
        <p:txBody>
          <a:bodyPr/>
          <a:lstStyle/>
          <a:p>
            <a:r>
              <a:rPr lang="en-US" smtClean="0"/>
              <a:t>Never true that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a:t>
            </a:r>
            <a:r>
              <a:rPr lang="en-US" baseline="-25000" smtClean="0">
                <a:solidFill>
                  <a:schemeClr val="tx1"/>
                </a:solidFill>
              </a:rPr>
              <a:t> </a:t>
            </a:r>
          </a:p>
          <a:p>
            <a:r>
              <a:rPr lang="en-US" smtClean="0"/>
              <a:t>If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t>then not true that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A</a:t>
            </a:r>
          </a:p>
          <a:p>
            <a:r>
              <a:rPr lang="en-US" smtClean="0"/>
              <a:t>If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C</a:t>
            </a:r>
            <a:r>
              <a:rPr lang="en-US" baseline="-25000" smtClean="0">
                <a:solidFill>
                  <a:schemeClr val="tx1"/>
                </a:solidFill>
              </a:rPr>
              <a:t> </a:t>
            </a:r>
            <a:r>
              <a:rPr lang="en-US" smtClean="0"/>
              <a:t>then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C</a:t>
            </a:r>
          </a:p>
          <a:p>
            <a:r>
              <a:rPr lang="en-US" smtClean="0"/>
              <a:t>Funny thing: </a:t>
            </a:r>
            <a:r>
              <a:rPr lang="en-US" smtClean="0">
                <a:solidFill>
                  <a:schemeClr val="tx1"/>
                </a:solidFill>
              </a:rPr>
              <a:t>A</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400" smtClean="0">
                <a:solidFill>
                  <a:schemeClr val="tx1"/>
                </a:solidFill>
                <a:sym typeface="Wingdings" pitchFamily="2" charset="2"/>
              </a:rPr>
              <a:t></a:t>
            </a:r>
            <a:r>
              <a:rPr lang="en-US" smtClean="0">
                <a:solidFill>
                  <a:schemeClr val="tx1"/>
                </a:solidFill>
              </a:rPr>
              <a:t>A</a:t>
            </a:r>
            <a:r>
              <a:rPr lang="en-US" baseline="-25000" smtClean="0">
                <a:solidFill>
                  <a:schemeClr val="tx1"/>
                </a:solidFill>
              </a:rPr>
              <a:t> </a:t>
            </a:r>
            <a:r>
              <a:rPr lang="en-US" smtClean="0"/>
              <a:t>might both be false! </a:t>
            </a:r>
            <a:endParaRPr lang="en-US" smtClean="0">
              <a:solidFill>
                <a:schemeClr val="tx1"/>
              </a:solidFill>
            </a:endParaRPr>
          </a:p>
          <a:p>
            <a:endParaRPr lang="en-US" baseline="-25000" smtClean="0">
              <a:solidFill>
                <a:schemeClr val="tx1"/>
              </a:solidFill>
            </a:endParaRPr>
          </a:p>
          <a:p>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Art of Multiprocessor Programming</a:t>
            </a:r>
          </a:p>
        </p:txBody>
      </p:sp>
      <p:sp>
        <p:nvSpPr>
          <p:cNvPr id="24579" name="Slide Number Placeholder 4"/>
          <p:cNvSpPr>
            <a:spLocks noGrp="1"/>
          </p:cNvSpPr>
          <p:nvPr>
            <p:ph type="sldNum" sz="quarter" idx="11"/>
          </p:nvPr>
        </p:nvSpPr>
        <p:spPr>
          <a:noFill/>
        </p:spPr>
        <p:txBody>
          <a:bodyPr/>
          <a:lstStyle/>
          <a:p>
            <a:fld id="{5A16CF9C-581A-41F6-B40F-6EF58766A8CF}" type="slidenum">
              <a:rPr lang="ar-SA" smtClean="0">
                <a:cs typeface="Arial" pitchFamily="34" charset="0"/>
              </a:rPr>
              <a:pPr/>
              <a:t>22</a:t>
            </a:fld>
            <a:endParaRPr lang="en-US" smtClean="0">
              <a:cs typeface="Arial" pitchFamily="34" charset="0"/>
            </a:endParaRPr>
          </a:p>
        </p:txBody>
      </p:sp>
      <p:pic>
        <p:nvPicPr>
          <p:cNvPr id="2458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581" name="Rectangle 2"/>
          <p:cNvSpPr>
            <a:spLocks noGrp="1" noChangeArrowheads="1"/>
          </p:cNvSpPr>
          <p:nvPr>
            <p:ph type="title"/>
          </p:nvPr>
        </p:nvSpPr>
        <p:spPr/>
        <p:txBody>
          <a:bodyPr/>
          <a:lstStyle/>
          <a:p>
            <a:r>
              <a:rPr lang="en-US" sz="4000" smtClean="0"/>
              <a:t>Partial Orders</a:t>
            </a:r>
            <a:br>
              <a:rPr lang="en-US" sz="4000" smtClean="0"/>
            </a:br>
            <a:r>
              <a:rPr lang="en-US" sz="2000" smtClean="0"/>
              <a:t>(review)</a:t>
            </a:r>
          </a:p>
        </p:txBody>
      </p:sp>
      <p:sp>
        <p:nvSpPr>
          <p:cNvPr id="24582" name="Rectangle 3"/>
          <p:cNvSpPr>
            <a:spLocks noGrp="1" noChangeArrowheads="1"/>
          </p:cNvSpPr>
          <p:nvPr>
            <p:ph type="body" idx="1"/>
          </p:nvPr>
        </p:nvSpPr>
        <p:spPr/>
        <p:txBody>
          <a:bodyPr/>
          <a:lstStyle/>
          <a:p>
            <a:r>
              <a:rPr lang="en-US" smtClean="0">
                <a:solidFill>
                  <a:schemeClr val="accent1"/>
                </a:solidFill>
              </a:rPr>
              <a:t>Irreflexive:</a:t>
            </a:r>
          </a:p>
          <a:p>
            <a:pPr lvl="1"/>
            <a:r>
              <a:rPr lang="en-US" smtClean="0"/>
              <a:t>Never true that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a:t>
            </a:r>
            <a:r>
              <a:rPr lang="en-US" baseline="-25000" smtClean="0">
                <a:solidFill>
                  <a:schemeClr val="tx1"/>
                </a:solidFill>
              </a:rPr>
              <a:t> </a:t>
            </a:r>
          </a:p>
          <a:p>
            <a:r>
              <a:rPr lang="en-US" smtClean="0">
                <a:solidFill>
                  <a:schemeClr val="accent1"/>
                </a:solidFill>
              </a:rPr>
              <a:t>Antisymmetric:</a:t>
            </a:r>
          </a:p>
          <a:p>
            <a:pPr lvl="1"/>
            <a:r>
              <a:rPr lang="en-US" smtClean="0"/>
              <a:t>If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t>then not true that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 </a:t>
            </a:r>
          </a:p>
          <a:p>
            <a:r>
              <a:rPr lang="en-US" smtClean="0">
                <a:solidFill>
                  <a:schemeClr val="accent1"/>
                </a:solidFill>
              </a:rPr>
              <a:t>Transitive:</a:t>
            </a:r>
          </a:p>
          <a:p>
            <a:pPr lvl="1"/>
            <a:r>
              <a:rPr lang="en-US" smtClean="0"/>
              <a:t>If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solidFill>
                  <a:schemeClr val="accent2"/>
                </a:solidFill>
              </a:rPr>
              <a:t>&amp;</a:t>
            </a:r>
            <a:r>
              <a:rPr lang="en-US" smtClean="0"/>
              <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C</a:t>
            </a:r>
            <a:r>
              <a:rPr lang="en-US" baseline="-25000" smtClean="0">
                <a:solidFill>
                  <a:schemeClr val="tx1"/>
                </a:solidFill>
              </a:rPr>
              <a:t> </a:t>
            </a:r>
            <a:r>
              <a:rPr lang="en-US" smtClean="0"/>
              <a:t>then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Art of Multiprocessor Programming</a:t>
            </a:r>
          </a:p>
        </p:txBody>
      </p:sp>
      <p:sp>
        <p:nvSpPr>
          <p:cNvPr id="25603" name="Slide Number Placeholder 4"/>
          <p:cNvSpPr>
            <a:spLocks noGrp="1"/>
          </p:cNvSpPr>
          <p:nvPr>
            <p:ph type="sldNum" sz="quarter" idx="11"/>
          </p:nvPr>
        </p:nvSpPr>
        <p:spPr>
          <a:noFill/>
        </p:spPr>
        <p:txBody>
          <a:bodyPr/>
          <a:lstStyle/>
          <a:p>
            <a:fld id="{2C06A6A0-7916-470A-AA5A-ACFF4146A07D}" type="slidenum">
              <a:rPr lang="ar-SA" smtClean="0">
                <a:cs typeface="Arial" pitchFamily="34" charset="0"/>
              </a:rPr>
              <a:pPr/>
              <a:t>23</a:t>
            </a:fld>
            <a:endParaRPr lang="en-US" smtClean="0">
              <a:cs typeface="Arial" pitchFamily="34" charset="0"/>
            </a:endParaRPr>
          </a:p>
        </p:txBody>
      </p:sp>
      <p:pic>
        <p:nvPicPr>
          <p:cNvPr id="25604"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5605" name="Rectangle 2"/>
          <p:cNvSpPr>
            <a:spLocks noGrp="1" noChangeArrowheads="1"/>
          </p:cNvSpPr>
          <p:nvPr>
            <p:ph type="title"/>
          </p:nvPr>
        </p:nvSpPr>
        <p:spPr/>
        <p:txBody>
          <a:bodyPr/>
          <a:lstStyle/>
          <a:p>
            <a:r>
              <a:rPr lang="en-US" smtClean="0"/>
              <a:t>Total Orders</a:t>
            </a:r>
            <a:br>
              <a:rPr lang="en-US" smtClean="0"/>
            </a:br>
            <a:r>
              <a:rPr lang="en-US" sz="2400" smtClean="0"/>
              <a:t>(review)</a:t>
            </a:r>
          </a:p>
        </p:txBody>
      </p:sp>
      <p:sp>
        <p:nvSpPr>
          <p:cNvPr id="25606" name="Rectangle 14"/>
          <p:cNvSpPr>
            <a:spLocks noGrp="1" noChangeArrowheads="1"/>
          </p:cNvSpPr>
          <p:nvPr>
            <p:ph type="body" idx="1"/>
          </p:nvPr>
        </p:nvSpPr>
        <p:spPr>
          <a:xfrm>
            <a:off x="639763" y="2355850"/>
            <a:ext cx="7772400" cy="3305175"/>
          </a:xfrm>
        </p:spPr>
        <p:txBody>
          <a:bodyPr/>
          <a:lstStyle/>
          <a:p>
            <a:r>
              <a:rPr lang="en-US" smtClean="0"/>
              <a:t>Also</a:t>
            </a:r>
          </a:p>
          <a:p>
            <a:pPr lvl="1"/>
            <a:r>
              <a:rPr lang="en-US" smtClean="0">
                <a:solidFill>
                  <a:schemeClr val="accent1"/>
                </a:solidFill>
              </a:rPr>
              <a:t>Irreflexive</a:t>
            </a:r>
          </a:p>
          <a:p>
            <a:pPr lvl="1"/>
            <a:r>
              <a:rPr lang="en-US" smtClean="0">
                <a:solidFill>
                  <a:schemeClr val="accent1"/>
                </a:solidFill>
              </a:rPr>
              <a:t>Antisymmetric</a:t>
            </a:r>
          </a:p>
          <a:p>
            <a:pPr lvl="1"/>
            <a:r>
              <a:rPr lang="en-US" smtClean="0">
                <a:solidFill>
                  <a:schemeClr val="accent1"/>
                </a:solidFill>
              </a:rPr>
              <a:t>Transitive</a:t>
            </a:r>
            <a:endParaRPr lang="en-US" baseline="-25000" smtClean="0">
              <a:solidFill>
                <a:schemeClr val="tx1"/>
              </a:solidFill>
            </a:endParaRPr>
          </a:p>
          <a:p>
            <a:r>
              <a:rPr lang="en-US" smtClean="0"/>
              <a:t>Except that for every distinct </a:t>
            </a:r>
            <a:r>
              <a:rPr lang="en-US" smtClean="0">
                <a:solidFill>
                  <a:schemeClr val="tx1"/>
                </a:solidFill>
              </a:rPr>
              <a:t>A</a:t>
            </a:r>
            <a:r>
              <a:rPr lang="en-US" smtClean="0"/>
              <a:t>, </a:t>
            </a:r>
            <a:r>
              <a:rPr lang="en-US" smtClean="0">
                <a:solidFill>
                  <a:schemeClr val="tx1"/>
                </a:solidFill>
              </a:rPr>
              <a:t>B</a:t>
            </a:r>
            <a:r>
              <a:rPr lang="en-US" smtClean="0"/>
              <a:t>,</a:t>
            </a:r>
            <a:endParaRPr lang="en-US" smtClean="0">
              <a:solidFill>
                <a:schemeClr val="tx1"/>
              </a:solidFill>
            </a:endParaRPr>
          </a:p>
          <a:p>
            <a:pPr lvl="1"/>
            <a:r>
              <a:rPr lang="en-US" smtClean="0"/>
              <a:t>Either </a:t>
            </a:r>
            <a:r>
              <a:rPr lang="en-US" smtClean="0">
                <a:solidFill>
                  <a:schemeClr val="tx1"/>
                </a:solidFill>
              </a:rPr>
              <a:t>A</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B</a:t>
            </a:r>
            <a:r>
              <a:rPr lang="en-US" baseline="-25000" smtClean="0">
                <a:solidFill>
                  <a:schemeClr val="tx1"/>
                </a:solidFill>
              </a:rPr>
              <a:t> </a:t>
            </a:r>
            <a:r>
              <a:rPr lang="en-US" smtClean="0">
                <a:solidFill>
                  <a:schemeClr val="accent2"/>
                </a:solidFill>
              </a:rPr>
              <a:t>or</a:t>
            </a:r>
            <a:r>
              <a:rPr lang="en-US" smtClean="0"/>
              <a:t> </a:t>
            </a:r>
            <a:r>
              <a:rPr lang="en-US" smtClean="0">
                <a:solidFill>
                  <a:schemeClr val="tx1"/>
                </a:solidFill>
              </a:rPr>
              <a:t>B</a:t>
            </a:r>
            <a:r>
              <a:rPr lang="en-US" baseline="-25000" smtClean="0">
                <a:solidFill>
                  <a:schemeClr val="tx1"/>
                </a:solidFill>
              </a:rPr>
              <a:t> </a:t>
            </a:r>
            <a:r>
              <a:rPr lang="en-US" sz="2000" smtClean="0">
                <a:solidFill>
                  <a:schemeClr val="tx1"/>
                </a:solidFill>
                <a:sym typeface="Wingdings" pitchFamily="2" charset="2"/>
              </a:rPr>
              <a:t></a:t>
            </a:r>
            <a:r>
              <a:rPr lang="en-US" smtClean="0">
                <a:solidFill>
                  <a:schemeClr val="tx1"/>
                </a:solidFill>
                <a:latin typeface="Symbol" pitchFamily="18" charset="2"/>
                <a:sym typeface="Symbol" pitchFamily="18" charset="2"/>
              </a:rPr>
              <a:t> </a:t>
            </a:r>
            <a:r>
              <a:rPr lang="en-US" smtClean="0">
                <a:solidFill>
                  <a:schemeClr val="tx1"/>
                </a:solidFill>
              </a:rPr>
              <a:t>A </a:t>
            </a: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Art of Multiprocessor Programming</a:t>
            </a:r>
          </a:p>
        </p:txBody>
      </p:sp>
      <p:sp>
        <p:nvSpPr>
          <p:cNvPr id="26627" name="Slide Number Placeholder 4"/>
          <p:cNvSpPr>
            <a:spLocks noGrp="1"/>
          </p:cNvSpPr>
          <p:nvPr>
            <p:ph type="sldNum" sz="quarter" idx="11"/>
          </p:nvPr>
        </p:nvSpPr>
        <p:spPr>
          <a:noFill/>
        </p:spPr>
        <p:txBody>
          <a:bodyPr/>
          <a:lstStyle/>
          <a:p>
            <a:fld id="{B781805E-6CFC-4F83-84A4-7D0791F047A0}" type="slidenum">
              <a:rPr lang="ar-SA" smtClean="0">
                <a:cs typeface="Arial" pitchFamily="34" charset="0"/>
              </a:rPr>
              <a:pPr/>
              <a:t>24</a:t>
            </a:fld>
            <a:endParaRPr lang="en-US" smtClean="0">
              <a:cs typeface="Arial" pitchFamily="34" charset="0"/>
            </a:endParaRPr>
          </a:p>
        </p:txBody>
      </p:sp>
      <p:pic>
        <p:nvPicPr>
          <p:cNvPr id="26628"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6629" name="Rectangle 2"/>
          <p:cNvSpPr>
            <a:spLocks noGrp="1" noChangeArrowheads="1"/>
          </p:cNvSpPr>
          <p:nvPr>
            <p:ph type="title"/>
          </p:nvPr>
        </p:nvSpPr>
        <p:spPr/>
        <p:txBody>
          <a:bodyPr/>
          <a:lstStyle/>
          <a:p>
            <a:r>
              <a:rPr lang="en-US" smtClean="0"/>
              <a:t>Repeated Events</a:t>
            </a:r>
          </a:p>
        </p:txBody>
      </p:sp>
      <p:sp>
        <p:nvSpPr>
          <p:cNvPr id="26630" name="Rectangle 3"/>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sz="2800" b="1" smtClean="0">
                <a:solidFill>
                  <a:schemeClr val="tx1"/>
                </a:solidFill>
                <a:latin typeface="Lucida Console" pitchFamily="49" charset="0"/>
              </a:rPr>
              <a:t>while</a:t>
            </a:r>
            <a:r>
              <a:rPr lang="en-US" sz="2800" b="1" smtClean="0">
                <a:latin typeface="Lucida Console" pitchFamily="49" charset="0"/>
              </a:rPr>
              <a:t> (mumble) {</a:t>
            </a:r>
          </a:p>
          <a:p>
            <a:pPr marL="231775" indent="-231775">
              <a:lnSpc>
                <a:spcPct val="90000"/>
              </a:lnSpc>
              <a:buFontTx/>
              <a:buNone/>
            </a:pPr>
            <a:r>
              <a:rPr lang="en-US" sz="2800" b="1" smtClean="0">
                <a:solidFill>
                  <a:schemeClr val="tx1"/>
                </a:solidFill>
                <a:latin typeface="Lucida Console" pitchFamily="49" charset="0"/>
              </a:rPr>
              <a:t>  a</a:t>
            </a:r>
            <a:r>
              <a:rPr lang="en-US" sz="2800" b="1" baseline="-25000" smtClean="0">
                <a:solidFill>
                  <a:schemeClr val="tx1"/>
                </a:solidFill>
                <a:latin typeface="Lucida Console" pitchFamily="49" charset="0"/>
              </a:rPr>
              <a:t>0</a:t>
            </a:r>
            <a:r>
              <a:rPr lang="en-US" sz="2800" b="1" smtClean="0">
                <a:latin typeface="Lucida Console" pitchFamily="49" charset="0"/>
              </a:rPr>
              <a:t>; </a:t>
            </a:r>
            <a:r>
              <a:rPr lang="en-US" sz="2800" b="1" smtClean="0">
                <a:solidFill>
                  <a:schemeClr val="tx1"/>
                </a:solidFill>
                <a:latin typeface="Lucida Console" pitchFamily="49" charset="0"/>
              </a:rPr>
              <a:t>a</a:t>
            </a:r>
            <a:r>
              <a:rPr lang="en-US" sz="2800" b="1" baseline="-25000" smtClean="0">
                <a:solidFill>
                  <a:schemeClr val="tx1"/>
                </a:solidFill>
                <a:latin typeface="Lucida Console" pitchFamily="49" charset="0"/>
              </a:rPr>
              <a:t>1</a:t>
            </a:r>
            <a:r>
              <a:rPr lang="en-US" sz="2800" b="1" smtClean="0">
                <a:latin typeface="Lucida Console" pitchFamily="49" charset="0"/>
              </a:rPr>
              <a:t>;</a:t>
            </a:r>
          </a:p>
          <a:p>
            <a:pPr marL="231775" indent="-231775">
              <a:lnSpc>
                <a:spcPct val="90000"/>
              </a:lnSpc>
              <a:buFontTx/>
              <a:buNone/>
            </a:pPr>
            <a:r>
              <a:rPr lang="en-US" sz="2800" b="1" smtClean="0">
                <a:latin typeface="Lucida Console" pitchFamily="49" charset="0"/>
              </a:rPr>
              <a:t>}</a:t>
            </a:r>
            <a:r>
              <a:rPr lang="en-US" sz="2800" smtClean="0">
                <a:latin typeface="Lucida Console" pitchFamily="49" charset="0"/>
              </a:rPr>
              <a:t>  </a:t>
            </a:r>
          </a:p>
        </p:txBody>
      </p:sp>
      <p:sp>
        <p:nvSpPr>
          <p:cNvPr id="26631" name="AutoShape 4"/>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p:spPr>
        <p:txBody>
          <a:bodyPr anchor="ctr"/>
          <a:lstStyle/>
          <a:p>
            <a:pPr algn="ctr"/>
            <a:r>
              <a:rPr lang="en-US">
                <a:solidFill>
                  <a:schemeClr val="tx1"/>
                </a:solidFill>
              </a:rPr>
              <a:t>a</a:t>
            </a:r>
            <a:r>
              <a:rPr lang="en-US" baseline="-25000">
                <a:solidFill>
                  <a:schemeClr val="tx1"/>
                </a:solidFill>
              </a:rPr>
              <a:t>0</a:t>
            </a:r>
            <a:r>
              <a:rPr lang="en-US" baseline="30000">
                <a:solidFill>
                  <a:schemeClr val="tx1"/>
                </a:solidFill>
              </a:rPr>
              <a:t>k</a:t>
            </a:r>
          </a:p>
        </p:txBody>
      </p:sp>
      <p:sp>
        <p:nvSpPr>
          <p:cNvPr id="26632" name="Text Box 5"/>
          <p:cNvSpPr txBox="1">
            <a:spLocks noChangeArrowheads="1"/>
          </p:cNvSpPr>
          <p:nvPr/>
        </p:nvSpPr>
        <p:spPr bwMode="auto">
          <a:xfrm>
            <a:off x="4648200" y="3124200"/>
            <a:ext cx="4191000" cy="1190625"/>
          </a:xfrm>
          <a:prstGeom prst="rect">
            <a:avLst/>
          </a:prstGeom>
          <a:noFill/>
          <a:ln w="9525">
            <a:noFill/>
            <a:miter lim="800000"/>
            <a:headEnd/>
            <a:tailEnd/>
          </a:ln>
        </p:spPr>
        <p:txBody>
          <a:bodyPr>
            <a:spAutoFit/>
          </a:bodyPr>
          <a:lstStyle/>
          <a:p>
            <a:pPr algn="ctr"/>
            <a:r>
              <a:rPr lang="en-US" sz="3600" b="0" i="1">
                <a:solidFill>
                  <a:schemeClr val="tx1"/>
                </a:solidFill>
              </a:rPr>
              <a:t>k</a:t>
            </a:r>
            <a:r>
              <a:rPr lang="en-US" sz="3600" b="0"/>
              <a:t>-th occurrence of event </a:t>
            </a:r>
            <a:r>
              <a:rPr lang="en-US" sz="3600" b="0">
                <a:solidFill>
                  <a:schemeClr val="tx1"/>
                </a:solidFill>
              </a:rPr>
              <a:t>a</a:t>
            </a:r>
            <a:r>
              <a:rPr lang="en-US" sz="3600" b="0" baseline="-25000">
                <a:solidFill>
                  <a:schemeClr val="tx1"/>
                </a:solidFill>
              </a:rPr>
              <a:t>0</a:t>
            </a:r>
          </a:p>
        </p:txBody>
      </p:sp>
      <p:sp>
        <p:nvSpPr>
          <p:cNvPr id="26633" name="AutoShape 6"/>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p:spPr>
        <p:txBody>
          <a:bodyPr anchor="ctr"/>
          <a:lstStyle/>
          <a:p>
            <a:pPr algn="ctr"/>
            <a:r>
              <a:rPr lang="en-US">
                <a:solidFill>
                  <a:schemeClr val="tx1"/>
                </a:solidFill>
              </a:rPr>
              <a:t>A</a:t>
            </a:r>
            <a:r>
              <a:rPr lang="en-US" baseline="-25000">
                <a:solidFill>
                  <a:schemeClr val="tx1"/>
                </a:solidFill>
              </a:rPr>
              <a:t>0</a:t>
            </a:r>
            <a:r>
              <a:rPr lang="en-US" baseline="30000">
                <a:solidFill>
                  <a:schemeClr val="tx1"/>
                </a:solidFill>
              </a:rPr>
              <a:t>k</a:t>
            </a:r>
          </a:p>
        </p:txBody>
      </p:sp>
      <p:sp>
        <p:nvSpPr>
          <p:cNvPr id="26634" name="Text Box 7"/>
          <p:cNvSpPr txBox="1">
            <a:spLocks noChangeArrowheads="1"/>
          </p:cNvSpPr>
          <p:nvPr/>
        </p:nvSpPr>
        <p:spPr bwMode="auto">
          <a:xfrm>
            <a:off x="4114800" y="4648200"/>
            <a:ext cx="4572000" cy="1190625"/>
          </a:xfrm>
          <a:prstGeom prst="rect">
            <a:avLst/>
          </a:prstGeom>
          <a:noFill/>
          <a:ln w="9525">
            <a:noFill/>
            <a:miter lim="800000"/>
            <a:headEnd/>
            <a:tailEnd/>
          </a:ln>
        </p:spPr>
        <p:txBody>
          <a:bodyPr>
            <a:spAutoFit/>
          </a:bodyPr>
          <a:lstStyle/>
          <a:p>
            <a:pPr algn="ctr"/>
            <a:r>
              <a:rPr lang="en-US" sz="3600" b="0" i="1">
                <a:solidFill>
                  <a:schemeClr val="tx1"/>
                </a:solidFill>
              </a:rPr>
              <a:t>k</a:t>
            </a:r>
            <a:r>
              <a:rPr lang="en-US" sz="3600" b="0"/>
              <a:t>-th occurrence of interval </a:t>
            </a:r>
            <a:r>
              <a:rPr lang="en-US" sz="3600" b="0">
                <a:solidFill>
                  <a:schemeClr val="tx1"/>
                </a:solidFill>
              </a:rPr>
              <a:t>A</a:t>
            </a:r>
            <a:r>
              <a:rPr lang="en-US" sz="3600" b="0" baseline="-25000">
                <a:solidFill>
                  <a:schemeClr val="tx1"/>
                </a:solidFill>
              </a:rPr>
              <a:t>0 </a:t>
            </a:r>
            <a:r>
              <a:rPr lang="en-US" sz="3600" b="0">
                <a:solidFill>
                  <a:schemeClr val="tx1"/>
                </a:solidFill>
              </a:rPr>
              <a:t>=(a</a:t>
            </a:r>
            <a:r>
              <a:rPr lang="en-US" sz="3600" b="0" baseline="-25000">
                <a:solidFill>
                  <a:schemeClr val="tx1"/>
                </a:solidFill>
              </a:rPr>
              <a:t>0</a:t>
            </a:r>
            <a:r>
              <a:rPr lang="en-US" sz="3600" b="0">
                <a:solidFill>
                  <a:schemeClr val="tx1"/>
                </a:solidFill>
              </a:rPr>
              <a:t>,a</a:t>
            </a:r>
            <a:r>
              <a:rPr lang="en-US" sz="3600" b="0" baseline="-25000">
                <a:solidFill>
                  <a:schemeClr val="tx1"/>
                </a:solidFill>
              </a:rPr>
              <a:t>1</a:t>
            </a:r>
            <a:r>
              <a:rPr lang="en-US" sz="3600" b="0">
                <a:solidFill>
                  <a:schemeClr val="tx1"/>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smtClean="0"/>
              <a:t>Art of Multiprocessor Programming</a:t>
            </a:r>
          </a:p>
        </p:txBody>
      </p:sp>
      <p:sp>
        <p:nvSpPr>
          <p:cNvPr id="27651" name="Slide Number Placeholder 3"/>
          <p:cNvSpPr>
            <a:spLocks noGrp="1"/>
          </p:cNvSpPr>
          <p:nvPr>
            <p:ph type="sldNum" sz="quarter" idx="11"/>
          </p:nvPr>
        </p:nvSpPr>
        <p:spPr>
          <a:noFill/>
        </p:spPr>
        <p:txBody>
          <a:bodyPr/>
          <a:lstStyle/>
          <a:p>
            <a:fld id="{BA9917ED-0705-40F1-A128-25FC3894696C}" type="slidenum">
              <a:rPr lang="ar-SA" smtClean="0">
                <a:cs typeface="Arial" pitchFamily="34" charset="0"/>
              </a:rPr>
              <a:pPr/>
              <a:t>25</a:t>
            </a:fld>
            <a:endParaRPr lang="en-US" smtClean="0">
              <a:cs typeface="Arial" pitchFamily="34" charset="0"/>
            </a:endParaRPr>
          </a:p>
        </p:txBody>
      </p:sp>
      <p:sp>
        <p:nvSpPr>
          <p:cNvPr id="27652" name="Rectangle 2"/>
          <p:cNvSpPr>
            <a:spLocks noGrp="1" noChangeArrowheads="1"/>
          </p:cNvSpPr>
          <p:nvPr>
            <p:ph type="title"/>
          </p:nvPr>
        </p:nvSpPr>
        <p:spPr/>
        <p:txBody>
          <a:bodyPr/>
          <a:lstStyle/>
          <a:p>
            <a:r>
              <a:rPr lang="en-US" smtClean="0"/>
              <a:t>Implementing a Counter</a:t>
            </a:r>
          </a:p>
        </p:txBody>
      </p:sp>
      <p:sp>
        <p:nvSpPr>
          <p:cNvPr id="27653" name="Text Box 3"/>
          <p:cNvSpPr txBox="1">
            <a:spLocks noChangeArrowheads="1"/>
          </p:cNvSpPr>
          <p:nvPr/>
        </p:nvSpPr>
        <p:spPr bwMode="auto">
          <a:xfrm>
            <a:off x="849313" y="2667000"/>
            <a:ext cx="7445375" cy="3268663"/>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endParaRPr lang="en-US" sz="24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400">
                <a:latin typeface="Lucida Console" pitchFamily="49" charset="0"/>
                <a:cs typeface="Courier New" pitchFamily="49" charset="0"/>
              </a:rPr>
              <a:t>    temp  = value;</a:t>
            </a:r>
          </a:p>
          <a:p>
            <a:pPr eaLnBrk="1" hangingPunct="1">
              <a:lnSpc>
                <a:spcPct val="70000"/>
              </a:lnSpc>
              <a:spcBef>
                <a:spcPct val="30000"/>
              </a:spcBef>
            </a:pPr>
            <a:r>
              <a:rPr lang="en-US" sz="2400">
                <a:latin typeface="Lucida Console" pitchFamily="49" charset="0"/>
                <a:cs typeface="Courier New" pitchFamily="49" charset="0"/>
              </a:rPr>
              <a:t>    value = temp + 1;</a:t>
            </a:r>
          </a:p>
          <a:p>
            <a:pPr eaLnBrk="1" hangingPunct="1">
              <a:lnSpc>
                <a:spcPct val="70000"/>
              </a:lnSpc>
              <a:spcBef>
                <a:spcPct val="30000"/>
              </a:spcBef>
            </a:pPr>
            <a:r>
              <a:rPr lang="en-US" sz="2400">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return temp;</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27654"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a:endParaRPr lang="en-US" b="0"/>
          </a:p>
        </p:txBody>
      </p:sp>
      <p:sp>
        <p:nvSpPr>
          <p:cNvPr id="27655" name="Text Box 5"/>
          <p:cNvSpPr txBox="1">
            <a:spLocks noChangeArrowheads="1"/>
          </p:cNvSpPr>
          <p:nvPr/>
        </p:nvSpPr>
        <p:spPr bwMode="auto">
          <a:xfrm>
            <a:off x="4724400" y="5029200"/>
            <a:ext cx="4143375" cy="1554163"/>
          </a:xfrm>
          <a:prstGeom prst="rect">
            <a:avLst/>
          </a:prstGeom>
          <a:noFill/>
          <a:ln w="9525">
            <a:noFill/>
            <a:miter lim="800000"/>
            <a:headEnd/>
            <a:tailEnd/>
          </a:ln>
        </p:spPr>
        <p:txBody>
          <a:bodyPr>
            <a:spAutoFit/>
          </a:bodyPr>
          <a:lstStyle/>
          <a:p>
            <a:pPr algn="ctr"/>
            <a:r>
              <a:rPr lang="en-US" sz="3200" b="0">
                <a:solidFill>
                  <a:srgbClr val="FF0000"/>
                </a:solidFill>
              </a:rPr>
              <a:t>Make these steps </a:t>
            </a:r>
            <a:r>
              <a:rPr lang="en-US" sz="3200" b="0" i="1">
                <a:solidFill>
                  <a:srgbClr val="FF0000"/>
                </a:solidFill>
              </a:rPr>
              <a:t>indivisible </a:t>
            </a:r>
            <a:r>
              <a:rPr lang="en-US" sz="3200" b="0">
                <a:solidFill>
                  <a:srgbClr val="FF0000"/>
                </a:solidFill>
              </a:rPr>
              <a:t>using locks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p>
            <a:r>
              <a:rPr lang="en-US" smtClean="0"/>
              <a:t>Art of Multiprocessor Programming</a:t>
            </a:r>
          </a:p>
        </p:txBody>
      </p:sp>
      <p:sp>
        <p:nvSpPr>
          <p:cNvPr id="28675" name="Slide Number Placeholder 3"/>
          <p:cNvSpPr>
            <a:spLocks noGrp="1"/>
          </p:cNvSpPr>
          <p:nvPr>
            <p:ph type="sldNum" sz="quarter" idx="11"/>
          </p:nvPr>
        </p:nvSpPr>
        <p:spPr>
          <a:noFill/>
        </p:spPr>
        <p:txBody>
          <a:bodyPr/>
          <a:lstStyle/>
          <a:p>
            <a:fld id="{C38E98B0-440D-489F-BBAC-9B39EF57870C}" type="slidenum">
              <a:rPr lang="ar-SA" smtClean="0">
                <a:cs typeface="Arial" pitchFamily="34" charset="0"/>
              </a:rPr>
              <a:pPr/>
              <a:t>26</a:t>
            </a:fld>
            <a:endParaRPr lang="en-US" smtClean="0">
              <a:cs typeface="Arial" pitchFamily="34" charset="0"/>
            </a:endParaRPr>
          </a:p>
        </p:txBody>
      </p:sp>
      <p:pic>
        <p:nvPicPr>
          <p:cNvPr id="2867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8677" name="Rectangle 2"/>
          <p:cNvSpPr>
            <a:spLocks noGrp="1" noChangeArrowheads="1"/>
          </p:cNvSpPr>
          <p:nvPr>
            <p:ph type="title"/>
          </p:nvPr>
        </p:nvSpPr>
        <p:spPr/>
        <p:txBody>
          <a:bodyPr/>
          <a:lstStyle/>
          <a:p>
            <a:r>
              <a:rPr lang="en-US" smtClean="0"/>
              <a:t>Locks (Mutual Exclusion)</a:t>
            </a:r>
          </a:p>
        </p:txBody>
      </p:sp>
      <p:sp>
        <p:nvSpPr>
          <p:cNvPr id="28678" name="Text Box 3"/>
          <p:cNvSpPr txBox="1">
            <a:spLocks noChangeArrowheads="1"/>
          </p:cNvSpPr>
          <p:nvPr/>
        </p:nvSpPr>
        <p:spPr bwMode="auto">
          <a:xfrm>
            <a:off x="849313" y="2209800"/>
            <a:ext cx="744537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tx1"/>
                </a:solidFill>
                <a:latin typeface="Lucida Console" pitchFamily="49" charset="0"/>
                <a:cs typeface="Courier New" pitchFamily="49" charset="0"/>
              </a:rPr>
              <a:t>public interface </a:t>
            </a:r>
            <a:r>
              <a:rPr lang="en-US" sz="2400">
                <a:solidFill>
                  <a:srgbClr val="6666FF"/>
                </a:solidFill>
                <a:latin typeface="Lucida Console" pitchFamily="49" charset="0"/>
                <a:cs typeface="Courier New" pitchFamily="49" charset="0"/>
              </a:rPr>
              <a:t>Lock {</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6666FF"/>
                </a:solidFill>
                <a:latin typeface="Lucida Console" pitchFamily="49" charset="0"/>
                <a:cs typeface="Courier New" pitchFamily="49" charset="0"/>
              </a:rPr>
              <a:t>unlock();</a:t>
            </a:r>
          </a:p>
          <a:p>
            <a:pPr eaLnBrk="1" hangingPunct="1">
              <a:lnSpc>
                <a:spcPct val="70000"/>
              </a:lnSpc>
              <a:spcBef>
                <a:spcPct val="30000"/>
              </a:spcBef>
            </a:pPr>
            <a:r>
              <a:rPr lang="en-US" sz="2400">
                <a:solidFill>
                  <a:schemeClr val="accent2"/>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en-US" smtClean="0"/>
              <a:t>Art of Multiprocessor Programming</a:t>
            </a:r>
          </a:p>
        </p:txBody>
      </p:sp>
      <p:sp>
        <p:nvSpPr>
          <p:cNvPr id="29699" name="Slide Number Placeholder 3"/>
          <p:cNvSpPr>
            <a:spLocks noGrp="1"/>
          </p:cNvSpPr>
          <p:nvPr>
            <p:ph type="sldNum" sz="quarter" idx="11"/>
          </p:nvPr>
        </p:nvSpPr>
        <p:spPr>
          <a:noFill/>
        </p:spPr>
        <p:txBody>
          <a:bodyPr/>
          <a:lstStyle/>
          <a:p>
            <a:fld id="{E9C96223-5E01-4B91-A587-19B71DC0A260}" type="slidenum">
              <a:rPr lang="ar-SA" smtClean="0">
                <a:cs typeface="Arial" pitchFamily="34" charset="0"/>
              </a:rPr>
              <a:pPr/>
              <a:t>27</a:t>
            </a:fld>
            <a:endParaRPr lang="en-US" smtClean="0">
              <a:cs typeface="Arial" pitchFamily="34" charset="0"/>
            </a:endParaRPr>
          </a:p>
        </p:txBody>
      </p:sp>
      <p:pic>
        <p:nvPicPr>
          <p:cNvPr id="29700"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9701" name="Rectangle 2"/>
          <p:cNvSpPr>
            <a:spLocks noGrp="1" noChangeArrowheads="1"/>
          </p:cNvSpPr>
          <p:nvPr>
            <p:ph type="title"/>
          </p:nvPr>
        </p:nvSpPr>
        <p:spPr/>
        <p:txBody>
          <a:bodyPr/>
          <a:lstStyle/>
          <a:p>
            <a:r>
              <a:rPr lang="en-US" smtClean="0"/>
              <a:t>Locks (Mutual Exclusion)</a:t>
            </a:r>
          </a:p>
        </p:txBody>
      </p:sp>
      <p:sp>
        <p:nvSpPr>
          <p:cNvPr id="29702" name="Text Box 3"/>
          <p:cNvSpPr txBox="1">
            <a:spLocks noChangeArrowheads="1"/>
          </p:cNvSpPr>
          <p:nvPr/>
        </p:nvSpPr>
        <p:spPr bwMode="auto">
          <a:xfrm>
            <a:off x="849313" y="2209800"/>
            <a:ext cx="7445375" cy="235743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interface Lock {</a:t>
            </a:r>
            <a:endParaRPr lang="en-US" sz="2400">
              <a:solidFill>
                <a:srgbClr val="6666FF"/>
              </a:solidFill>
              <a:latin typeface="Lucida Console" pitchFamily="49" charset="0"/>
            </a:endParaRPr>
          </a:p>
          <a:p>
            <a:pPr eaLnBrk="1" hangingPunct="1">
              <a:lnSpc>
                <a:spcPct val="70000"/>
              </a:lnSpc>
              <a:spcBef>
                <a:spcPct val="30000"/>
              </a:spcBef>
            </a:pPr>
            <a:endParaRPr lang="en-US" sz="2400">
              <a:solidFill>
                <a:srgbClr val="6666FF"/>
              </a:solidFill>
              <a:latin typeface="Lucida Console" pitchFamily="49" charset="0"/>
            </a:endParaRPr>
          </a:p>
          <a:p>
            <a:pPr eaLnBrk="1" hangingPunct="1">
              <a:lnSpc>
                <a:spcPct val="70000"/>
              </a:lnSpc>
              <a:spcBef>
                <a:spcPct val="30000"/>
              </a:spcBef>
            </a:pPr>
            <a:endParaRPr lang="en-US" sz="12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public void unlock();</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29703" name="AutoShape 4"/>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p:spPr>
        <p:txBody>
          <a:bodyPr anchor="ctr"/>
          <a:lstStyle/>
          <a:p>
            <a:pPr algn="ctr"/>
            <a:endParaRPr lang="en-US" b="0"/>
          </a:p>
        </p:txBody>
      </p:sp>
      <p:sp>
        <p:nvSpPr>
          <p:cNvPr id="29704" name="Text Box 5"/>
          <p:cNvSpPr txBox="1">
            <a:spLocks noChangeArrowheads="1"/>
          </p:cNvSpPr>
          <p:nvPr/>
        </p:nvSpPr>
        <p:spPr bwMode="auto">
          <a:xfrm>
            <a:off x="5915025" y="2927350"/>
            <a:ext cx="2438400" cy="519113"/>
          </a:xfrm>
          <a:prstGeom prst="rect">
            <a:avLst/>
          </a:prstGeom>
          <a:noFill/>
          <a:ln w="9525">
            <a:noFill/>
            <a:miter lim="800000"/>
            <a:headEnd/>
            <a:tailEnd/>
          </a:ln>
        </p:spPr>
        <p:txBody>
          <a:bodyPr>
            <a:spAutoFit/>
          </a:bodyPr>
          <a:lstStyle/>
          <a:p>
            <a:pPr algn="ctr"/>
            <a:r>
              <a:rPr lang="en-US" sz="2800">
                <a:solidFill>
                  <a:srgbClr val="FF0000"/>
                </a:solidFill>
              </a:rPr>
              <a:t>acquire lock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p:spPr>
        <p:txBody>
          <a:bodyPr/>
          <a:lstStyle/>
          <a:p>
            <a:r>
              <a:rPr lang="en-US" smtClean="0"/>
              <a:t>Art of Multiprocessor Programming</a:t>
            </a:r>
          </a:p>
        </p:txBody>
      </p:sp>
      <p:sp>
        <p:nvSpPr>
          <p:cNvPr id="30723" name="Slide Number Placeholder 3"/>
          <p:cNvSpPr>
            <a:spLocks noGrp="1"/>
          </p:cNvSpPr>
          <p:nvPr>
            <p:ph type="sldNum" sz="quarter" idx="11"/>
          </p:nvPr>
        </p:nvSpPr>
        <p:spPr>
          <a:noFill/>
        </p:spPr>
        <p:txBody>
          <a:bodyPr/>
          <a:lstStyle/>
          <a:p>
            <a:fld id="{30A91EC3-5808-4DDC-8E7C-8EC3BF313921}" type="slidenum">
              <a:rPr lang="ar-SA" smtClean="0">
                <a:cs typeface="Arial" pitchFamily="34" charset="0"/>
              </a:rPr>
              <a:pPr/>
              <a:t>28</a:t>
            </a:fld>
            <a:endParaRPr lang="en-US" smtClean="0">
              <a:cs typeface="Arial" pitchFamily="34" charset="0"/>
            </a:endParaRPr>
          </a:p>
        </p:txBody>
      </p:sp>
      <p:pic>
        <p:nvPicPr>
          <p:cNvPr id="30724"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25" name="Rectangle 2"/>
          <p:cNvSpPr>
            <a:spLocks noGrp="1" noChangeArrowheads="1"/>
          </p:cNvSpPr>
          <p:nvPr>
            <p:ph type="title"/>
          </p:nvPr>
        </p:nvSpPr>
        <p:spPr/>
        <p:txBody>
          <a:bodyPr/>
          <a:lstStyle/>
          <a:p>
            <a:r>
              <a:rPr lang="en-US" smtClean="0"/>
              <a:t>Locks (Mutual Exclusion)</a:t>
            </a:r>
          </a:p>
        </p:txBody>
      </p:sp>
      <p:sp>
        <p:nvSpPr>
          <p:cNvPr id="30726" name="Text Box 3"/>
          <p:cNvSpPr txBox="1">
            <a:spLocks noChangeArrowheads="1"/>
          </p:cNvSpPr>
          <p:nvPr/>
        </p:nvSpPr>
        <p:spPr bwMode="auto">
          <a:xfrm>
            <a:off x="849313" y="2209800"/>
            <a:ext cx="744537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folHlink"/>
                </a:solidFill>
                <a:latin typeface="Lucida Console" pitchFamily="49" charset="0"/>
                <a:cs typeface="Courier New" pitchFamily="49" charset="0"/>
              </a:rPr>
              <a:t>public interface Lock {</a:t>
            </a:r>
          </a:p>
          <a:p>
            <a:pPr eaLnBrk="1" hangingPunct="1">
              <a:lnSpc>
                <a:spcPct val="70000"/>
              </a:lnSpc>
              <a:spcBef>
                <a:spcPct val="30000"/>
              </a:spcBef>
            </a:pPr>
            <a:endParaRPr lang="en-US" sz="24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0066FF"/>
                </a:solidFill>
                <a:latin typeface="Lucida Console" pitchFamily="49" charset="0"/>
                <a:cs typeface="Courier New" pitchFamily="49" charset="0"/>
              </a:rPr>
              <a:t>lock();</a:t>
            </a:r>
          </a:p>
          <a:p>
            <a:pPr eaLnBrk="1" hangingPunct="1">
              <a:lnSpc>
                <a:spcPct val="70000"/>
              </a:lnSpc>
              <a:spcBef>
                <a:spcPct val="30000"/>
              </a:spcBef>
            </a:pPr>
            <a:endParaRPr lang="en-US" sz="2400">
              <a:solidFill>
                <a:schemeClr val="tx1"/>
              </a:solidFill>
              <a:latin typeface="Lucida Console" pitchFamily="49" charset="0"/>
              <a:cs typeface="Courier New" pitchFamily="49" charset="0"/>
            </a:endParaRPr>
          </a:p>
          <a:p>
            <a:pPr eaLnBrk="1" hangingPunct="1">
              <a:lnSpc>
                <a:spcPct val="70000"/>
              </a:lnSpc>
              <a:spcBef>
                <a:spcPct val="30000"/>
              </a:spcBef>
            </a:pPr>
            <a:r>
              <a:rPr lang="en-US" sz="2400">
                <a:solidFill>
                  <a:schemeClr val="tx1"/>
                </a:solidFill>
                <a:latin typeface="Lucida Console" pitchFamily="49" charset="0"/>
                <a:cs typeface="Courier New" pitchFamily="49" charset="0"/>
              </a:rPr>
              <a:t> public void </a:t>
            </a:r>
            <a:r>
              <a:rPr lang="en-US" sz="2400">
                <a:solidFill>
                  <a:srgbClr val="6666FF"/>
                </a:solidFill>
                <a:latin typeface="Lucida Console" pitchFamily="49" charset="0"/>
                <a:cs typeface="Courier New" pitchFamily="49" charset="0"/>
              </a:rPr>
              <a:t>unlock();</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30727" name="AutoShape 6"/>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p:spPr>
        <p:txBody>
          <a:bodyPr anchor="ctr"/>
          <a:lstStyle/>
          <a:p>
            <a:pPr algn="ctr"/>
            <a:endParaRPr lang="en-US" b="0"/>
          </a:p>
        </p:txBody>
      </p:sp>
      <p:sp>
        <p:nvSpPr>
          <p:cNvPr id="30728" name="Text Box 7"/>
          <p:cNvSpPr txBox="1">
            <a:spLocks noChangeArrowheads="1"/>
          </p:cNvSpPr>
          <p:nvPr/>
        </p:nvSpPr>
        <p:spPr bwMode="auto">
          <a:xfrm>
            <a:off x="5930900" y="3663950"/>
            <a:ext cx="2368550" cy="519113"/>
          </a:xfrm>
          <a:prstGeom prst="rect">
            <a:avLst/>
          </a:prstGeom>
          <a:noFill/>
          <a:ln w="9525">
            <a:noFill/>
            <a:miter lim="800000"/>
            <a:headEnd/>
            <a:tailEnd/>
          </a:ln>
        </p:spPr>
        <p:txBody>
          <a:bodyPr>
            <a:spAutoFit/>
          </a:bodyPr>
          <a:lstStyle/>
          <a:p>
            <a:pPr algn="ctr"/>
            <a:r>
              <a:rPr lang="en-US" sz="2800">
                <a:solidFill>
                  <a:srgbClr val="FF0000"/>
                </a:solidFill>
              </a:rPr>
              <a:t>release lock</a:t>
            </a:r>
          </a:p>
        </p:txBody>
      </p:sp>
      <p:sp>
        <p:nvSpPr>
          <p:cNvPr id="30729" name="AutoShape 8"/>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p:spPr>
        <p:txBody>
          <a:bodyPr anchor="ctr"/>
          <a:lstStyle/>
          <a:p>
            <a:pPr algn="ctr"/>
            <a:endParaRPr lang="en-US" b="0"/>
          </a:p>
        </p:txBody>
      </p:sp>
      <p:sp>
        <p:nvSpPr>
          <p:cNvPr id="30730" name="Text Box 9"/>
          <p:cNvSpPr txBox="1">
            <a:spLocks noChangeArrowheads="1"/>
          </p:cNvSpPr>
          <p:nvPr/>
        </p:nvSpPr>
        <p:spPr bwMode="auto">
          <a:xfrm>
            <a:off x="5856288" y="2824163"/>
            <a:ext cx="2438400" cy="519112"/>
          </a:xfrm>
          <a:prstGeom prst="rect">
            <a:avLst/>
          </a:prstGeom>
          <a:noFill/>
          <a:ln w="9525">
            <a:noFill/>
            <a:miter lim="800000"/>
            <a:headEnd/>
            <a:tailEnd/>
          </a:ln>
        </p:spPr>
        <p:txBody>
          <a:bodyPr>
            <a:spAutoFit/>
          </a:bodyPr>
          <a:lstStyle/>
          <a:p>
            <a:pPr algn="ctr"/>
            <a:r>
              <a:rPr lang="en-US" sz="2800">
                <a:solidFill>
                  <a:srgbClr val="FF0000"/>
                </a:solidFill>
              </a:rPr>
              <a:t>acquire lock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p:spPr>
        <p:txBody>
          <a:bodyPr/>
          <a:lstStyle/>
          <a:p>
            <a:r>
              <a:rPr lang="en-US" smtClean="0"/>
              <a:t>Art of Multiprocessor Programming</a:t>
            </a:r>
          </a:p>
        </p:txBody>
      </p:sp>
      <p:sp>
        <p:nvSpPr>
          <p:cNvPr id="31747" name="Slide Number Placeholder 3"/>
          <p:cNvSpPr>
            <a:spLocks noGrp="1"/>
          </p:cNvSpPr>
          <p:nvPr>
            <p:ph type="sldNum" sz="quarter" idx="11"/>
          </p:nvPr>
        </p:nvSpPr>
        <p:spPr>
          <a:noFill/>
        </p:spPr>
        <p:txBody>
          <a:bodyPr/>
          <a:lstStyle/>
          <a:p>
            <a:fld id="{F2E4E208-23A3-48A7-82D7-E914D5070150}" type="slidenum">
              <a:rPr lang="ar-SA" smtClean="0">
                <a:cs typeface="Arial" pitchFamily="34" charset="0"/>
              </a:rPr>
              <a:pPr/>
              <a:t>29</a:t>
            </a:fld>
            <a:endParaRPr lang="en-US" smtClean="0">
              <a:cs typeface="Arial" pitchFamily="34" charset="0"/>
            </a:endParaRPr>
          </a:p>
        </p:txBody>
      </p:sp>
      <p:pic>
        <p:nvPicPr>
          <p:cNvPr id="31748"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1749" name="Rectangle 2"/>
          <p:cNvSpPr>
            <a:spLocks noGrp="1" noChangeArrowheads="1"/>
          </p:cNvSpPr>
          <p:nvPr>
            <p:ph type="title"/>
          </p:nvPr>
        </p:nvSpPr>
        <p:spPr/>
        <p:txBody>
          <a:bodyPr/>
          <a:lstStyle/>
          <a:p>
            <a:r>
              <a:rPr lang="en-US" smtClean="0"/>
              <a:t>Using Locks</a:t>
            </a:r>
          </a:p>
        </p:txBody>
      </p:sp>
      <p:sp>
        <p:nvSpPr>
          <p:cNvPr id="31750" name="Text Box 3"/>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 </a:t>
            </a:r>
            <a:r>
              <a:rPr lang="en-US" sz="2000">
                <a:solidFill>
                  <a:srgbClr val="3333FF"/>
                </a:solidFill>
                <a:latin typeface="Lucida Console" pitchFamily="49" charset="0"/>
                <a:cs typeface="Courier New" pitchFamily="49" charset="0"/>
              </a:rPr>
              <a:t>Counter {</a:t>
            </a:r>
          </a:p>
          <a:p>
            <a:pPr eaLnBrk="1" hangingPunct="1">
              <a:lnSpc>
                <a:spcPct val="70000"/>
              </a:lnSpc>
              <a:spcBef>
                <a:spcPct val="30000"/>
              </a:spcBef>
            </a:pPr>
            <a:r>
              <a:rPr lang="en-US" sz="2000">
                <a:solidFill>
                  <a:schemeClr val="tx1"/>
                </a:solidFill>
                <a:latin typeface="Lucida Console" pitchFamily="49" charset="0"/>
                <a:cs typeface="Courier New" pitchFamily="49" charset="0"/>
              </a:rPr>
              <a:t>  private long </a:t>
            </a:r>
            <a:r>
              <a:rPr lang="en-US" sz="2000">
                <a:solidFill>
                  <a:srgbClr val="3333FF"/>
                </a:solidFill>
                <a:latin typeface="Lucida Console" pitchFamily="49" charset="0"/>
                <a:cs typeface="Courier New" pitchFamily="49" charset="0"/>
              </a:rPr>
              <a:t>value;</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Lock</a:t>
            </a:r>
            <a:r>
              <a:rPr lang="en-US" sz="2000">
                <a:solidFill>
                  <a:srgbClr val="6666FF"/>
                </a:solidFill>
                <a:latin typeface="Lucida Console" pitchFamily="49" charset="0"/>
                <a:cs typeface="Courier New" pitchFamily="49" charset="0"/>
              </a:rPr>
              <a:t> </a:t>
            </a:r>
            <a:r>
              <a:rPr lang="en-US" sz="2000">
                <a:solidFill>
                  <a:srgbClr val="3333FF"/>
                </a:solidFill>
                <a:latin typeface="Lucida Console" pitchFamily="49" charset="0"/>
              </a:rPr>
              <a:t>lock</a:t>
            </a:r>
            <a:r>
              <a:rPr lang="en-US" sz="2000">
                <a:solidFill>
                  <a:srgbClr val="6666FF"/>
                </a:solidFill>
                <a:latin typeface="Lucida Console" pitchFamily="49" charset="0"/>
                <a:cs typeface="Courier New" pitchFamily="49" charset="0"/>
              </a:rPr>
              <a:t>;</a:t>
            </a:r>
          </a:p>
          <a:p>
            <a:pPr eaLnBrk="1" hangingPunct="1">
              <a:lnSpc>
                <a:spcPct val="70000"/>
              </a:lnSpc>
              <a:spcBef>
                <a:spcPct val="30000"/>
              </a:spcBef>
            </a:pPr>
            <a:r>
              <a:rPr lang="en-US" sz="2000">
                <a:solidFill>
                  <a:schemeClr val="tx1"/>
                </a:solidFill>
                <a:latin typeface="Lucida Console" pitchFamily="49" charset="0"/>
                <a:cs typeface="Courier New" pitchFamily="49" charset="0"/>
              </a:rPr>
              <a:t>  public long </a:t>
            </a:r>
            <a:r>
              <a:rPr lang="en-US" sz="2000">
                <a:solidFill>
                  <a:srgbClr val="3333FF"/>
                </a:solidFill>
                <a:latin typeface="Lucida Console" pitchFamily="49" charset="0"/>
                <a:cs typeface="Courier New" pitchFamily="49" charset="0"/>
              </a:rPr>
              <a:t>getAndIncrement</a:t>
            </a:r>
            <a:r>
              <a:rPr lang="en-US" sz="2000">
                <a:solidFill>
                  <a:srgbClr val="6666FF"/>
                </a:solidFill>
                <a:latin typeface="Lucida Console" pitchFamily="49" charset="0"/>
                <a:cs typeface="Courier New" pitchFamily="49" charset="0"/>
              </a:rPr>
              <a:t>() {</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latin typeface="Lucida Console" pitchFamily="49" charset="0"/>
              </a:rPr>
              <a:t>lock.lock();</a:t>
            </a:r>
          </a:p>
          <a:p>
            <a:pPr eaLnBrk="1" hangingPunct="1">
              <a:lnSpc>
                <a:spcPct val="70000"/>
              </a:lnSpc>
              <a:spcBef>
                <a:spcPct val="30000"/>
              </a:spcBef>
            </a:pPr>
            <a:r>
              <a:rPr lang="en-US" sz="2000">
                <a:latin typeface="Lucida Console" pitchFamily="49" charset="0"/>
              </a:rPr>
              <a:t>   </a:t>
            </a:r>
            <a:r>
              <a:rPr lang="en-US" sz="2000">
                <a:solidFill>
                  <a:schemeClr val="tx1"/>
                </a:solidFill>
                <a:latin typeface="Lucida Console" pitchFamily="49" charset="0"/>
              </a:rPr>
              <a:t>try</a:t>
            </a:r>
            <a:r>
              <a:rPr lang="en-US" sz="2000">
                <a:solidFill>
                  <a:srgbClr val="3333FF"/>
                </a:solidFill>
                <a:latin typeface="Lucida Console" pitchFamily="49" charset="0"/>
              </a:rPr>
              <a:t> {</a:t>
            </a:r>
            <a:endParaRPr lang="en-US" sz="2000">
              <a:solidFill>
                <a:srgbClr val="3333FF"/>
              </a:solidFill>
              <a:latin typeface="Lucida Console" pitchFamily="49" charset="0"/>
              <a:cs typeface="Courier New" pitchFamily="49" charset="0"/>
            </a:endParaRPr>
          </a:p>
          <a:p>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rgbClr val="6666FF"/>
                </a:solidFill>
                <a:latin typeface="Lucida Console" pitchFamily="49" charset="0"/>
                <a:cs typeface="Courier New" pitchFamily="49" charset="0"/>
              </a:rPr>
              <a:t> </a:t>
            </a:r>
            <a:r>
              <a:rPr lang="en-US" sz="2000">
                <a:solidFill>
                  <a:srgbClr val="3333FF"/>
                </a:solidFill>
                <a:latin typeface="Lucida Console" pitchFamily="49" charset="0"/>
              </a:rPr>
              <a:t>temp = value;</a:t>
            </a:r>
          </a:p>
          <a:p>
            <a:r>
              <a:rPr lang="en-US" sz="2000">
                <a:solidFill>
                  <a:srgbClr val="6666FF"/>
                </a:solidFill>
                <a:latin typeface="Lucida Console" pitchFamily="49" charset="0"/>
              </a:rPr>
              <a:t>    </a:t>
            </a:r>
            <a:r>
              <a:rPr lang="en-US" sz="2000">
                <a:solidFill>
                  <a:srgbClr val="3333FF"/>
                </a:solidFill>
                <a:latin typeface="Lucida Console" pitchFamily="49" charset="0"/>
              </a:rPr>
              <a:t>value = value + 1;</a:t>
            </a:r>
          </a:p>
          <a:p>
            <a:r>
              <a:rPr lang="en-US" sz="2000">
                <a:solidFill>
                  <a:srgbClr val="6666FF"/>
                </a:solidFill>
                <a:latin typeface="Lucida Console" pitchFamily="49" charset="0"/>
              </a:rPr>
              <a:t>   </a:t>
            </a:r>
            <a:r>
              <a:rPr lang="en-US" sz="2000">
                <a:solidFill>
                  <a:srgbClr val="3333FF"/>
                </a:solidFill>
                <a:latin typeface="Lucida Console" pitchFamily="49" charset="0"/>
              </a:rPr>
              <a:t>}</a:t>
            </a:r>
            <a:r>
              <a:rPr lang="en-US" sz="2000">
                <a:solidFill>
                  <a:srgbClr val="6666FF"/>
                </a:solidFill>
                <a:latin typeface="Lucida Console" pitchFamily="49" charset="0"/>
              </a:rPr>
              <a:t> </a:t>
            </a:r>
            <a:r>
              <a:rPr lang="en-US" sz="2000">
                <a:solidFill>
                  <a:schemeClr val="tx1"/>
                </a:solidFill>
                <a:latin typeface="Lucida Console" pitchFamily="49" charset="0"/>
              </a:rPr>
              <a:t>finally</a:t>
            </a:r>
            <a:r>
              <a:rPr lang="en-US" sz="2000">
                <a:solidFill>
                  <a:srgbClr val="6666FF"/>
                </a:solidFill>
                <a:latin typeface="Lucida Console" pitchFamily="49" charset="0"/>
              </a:rPr>
              <a:t> </a:t>
            </a:r>
            <a:r>
              <a:rPr lang="en-US" sz="2000">
                <a:solidFill>
                  <a:srgbClr val="3333FF"/>
                </a:solidFill>
                <a:latin typeface="Lucida Console" pitchFamily="49" charset="0"/>
              </a:rPr>
              <a:t>{</a:t>
            </a:r>
          </a:p>
          <a:p>
            <a:r>
              <a:rPr lang="en-US" sz="2000">
                <a:solidFill>
                  <a:srgbClr val="6666FF"/>
                </a:solidFill>
                <a:latin typeface="Lucida Console" pitchFamily="49" charset="0"/>
              </a:rPr>
              <a:t>     </a:t>
            </a:r>
            <a:r>
              <a:rPr lang="en-US" sz="2000">
                <a:solidFill>
                  <a:srgbClr val="3333FF"/>
                </a:solidFill>
                <a:latin typeface="Lucida Console" pitchFamily="49" charset="0"/>
              </a:rPr>
              <a:t>lock.unlock();</a:t>
            </a:r>
          </a:p>
          <a:p>
            <a:r>
              <a:rPr lang="en-US" sz="2000">
                <a:latin typeface="Lucida Console" pitchFamily="49" charset="0"/>
              </a:rPr>
              <a:t>   }</a:t>
            </a:r>
            <a:endParaRPr lang="en-US" sz="2000">
              <a:solidFill>
                <a:srgbClr val="FF0000"/>
              </a:solidFill>
              <a:latin typeface="Lucida Console" pitchFamily="49" charset="0"/>
            </a:endParaRPr>
          </a:p>
          <a:p>
            <a:r>
              <a:rPr lang="en-US" sz="2000">
                <a:solidFill>
                  <a:srgbClr val="6666FF"/>
                </a:solidFill>
                <a:latin typeface="Lucida Console" pitchFamily="49" charset="0"/>
              </a:rPr>
              <a:t>   </a:t>
            </a:r>
            <a:r>
              <a:rPr lang="en-US" sz="2000">
                <a:solidFill>
                  <a:schemeClr val="tx1"/>
                </a:solidFill>
                <a:latin typeface="Lucida Console" pitchFamily="49" charset="0"/>
              </a:rPr>
              <a:t>return</a:t>
            </a:r>
            <a:r>
              <a:rPr lang="en-US" sz="2000">
                <a:solidFill>
                  <a:srgbClr val="6666FF"/>
                </a:solidFill>
                <a:latin typeface="Lucida Console" pitchFamily="49" charset="0"/>
              </a:rPr>
              <a:t> </a:t>
            </a:r>
            <a:r>
              <a:rPr lang="en-US" sz="2000">
                <a:solidFill>
                  <a:srgbClr val="3333FF"/>
                </a:solidFill>
                <a:latin typeface="Lucida Console" pitchFamily="49" charset="0"/>
              </a:rPr>
              <a:t>temp;</a:t>
            </a:r>
            <a:endParaRPr lang="en-US" sz="2000">
              <a:solidFill>
                <a:srgbClr val="3333FF"/>
              </a:solidFill>
              <a:latin typeface="Lucida Console" pitchFamily="49" charset="0"/>
              <a:cs typeface="Courier New" pitchFamily="49" charset="0"/>
            </a:endParaRPr>
          </a:p>
          <a:p>
            <a:pPr eaLnBrk="1" hangingPunct="1">
              <a:lnSpc>
                <a:spcPct val="70000"/>
              </a:lnSpc>
              <a:spcBef>
                <a:spcPct val="30000"/>
              </a:spcBef>
            </a:pPr>
            <a:r>
              <a:rPr lang="en-US" sz="2000">
                <a:solidFill>
                  <a:schemeClr val="tx1"/>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smtClean="0"/>
              <a:t>Art of Multiprocessor Programming</a:t>
            </a:r>
          </a:p>
        </p:txBody>
      </p:sp>
      <p:sp>
        <p:nvSpPr>
          <p:cNvPr id="5123" name="Slide Number Placeholder 4"/>
          <p:cNvSpPr>
            <a:spLocks noGrp="1"/>
          </p:cNvSpPr>
          <p:nvPr>
            <p:ph type="sldNum" sz="quarter" idx="11"/>
          </p:nvPr>
        </p:nvSpPr>
        <p:spPr>
          <a:noFill/>
        </p:spPr>
        <p:txBody>
          <a:bodyPr/>
          <a:lstStyle/>
          <a:p>
            <a:fld id="{5A7C0D9B-92A6-4206-A88B-580546A3BB02}" type="slidenum">
              <a:rPr lang="ar-SA" smtClean="0">
                <a:cs typeface="Arial" pitchFamily="34" charset="0"/>
              </a:rPr>
              <a:pPr/>
              <a:t>3</a:t>
            </a:fld>
            <a:endParaRPr lang="en-US" smtClean="0">
              <a:cs typeface="Arial" pitchFamily="34" charset="0"/>
            </a:endParaRPr>
          </a:p>
        </p:txBody>
      </p:sp>
      <p:pic>
        <p:nvPicPr>
          <p:cNvPr id="5124"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5" name="Rectangle 4"/>
          <p:cNvSpPr>
            <a:spLocks noGrp="1" noChangeArrowheads="1"/>
          </p:cNvSpPr>
          <p:nvPr>
            <p:ph type="title"/>
          </p:nvPr>
        </p:nvSpPr>
        <p:spPr/>
        <p:txBody>
          <a:bodyPr/>
          <a:lstStyle/>
          <a:p>
            <a:r>
              <a:rPr lang="en-US" smtClean="0"/>
              <a:t>Mutual Exclusion</a:t>
            </a:r>
          </a:p>
        </p:txBody>
      </p:sp>
      <p:sp>
        <p:nvSpPr>
          <p:cNvPr id="5126" name="Rectangle 5"/>
          <p:cNvSpPr>
            <a:spLocks noGrp="1" noChangeArrowheads="1"/>
          </p:cNvSpPr>
          <p:nvPr>
            <p:ph type="body" idx="1"/>
          </p:nvPr>
        </p:nvSpPr>
        <p:spPr>
          <a:xfrm>
            <a:off x="609600" y="2743200"/>
            <a:ext cx="7772400" cy="2819400"/>
          </a:xfrm>
        </p:spPr>
        <p:txBody>
          <a:bodyPr/>
          <a:lstStyle/>
          <a:p>
            <a:pPr>
              <a:lnSpc>
                <a:spcPct val="90000"/>
              </a:lnSpc>
            </a:pPr>
            <a:r>
              <a:rPr lang="en-US" smtClean="0"/>
              <a:t>Formal problem definitions</a:t>
            </a:r>
          </a:p>
          <a:p>
            <a:pPr>
              <a:lnSpc>
                <a:spcPct val="90000"/>
              </a:lnSpc>
            </a:pPr>
            <a:r>
              <a:rPr lang="en-US" smtClean="0"/>
              <a:t>Solutions for </a:t>
            </a:r>
            <a:r>
              <a:rPr lang="en-US" smtClean="0">
                <a:solidFill>
                  <a:schemeClr val="tx1"/>
                </a:solidFill>
              </a:rPr>
              <a:t>2</a:t>
            </a:r>
            <a:r>
              <a:rPr lang="en-US" smtClean="0"/>
              <a:t> threads</a:t>
            </a:r>
          </a:p>
          <a:p>
            <a:pPr>
              <a:lnSpc>
                <a:spcPct val="90000"/>
              </a:lnSpc>
            </a:pPr>
            <a:r>
              <a:rPr lang="en-US" smtClean="0"/>
              <a:t>Solutions for </a:t>
            </a:r>
            <a:r>
              <a:rPr lang="en-US" i="1" smtClean="0">
                <a:solidFill>
                  <a:schemeClr val="tx1"/>
                </a:solidFill>
              </a:rPr>
              <a:t>n</a:t>
            </a:r>
            <a:r>
              <a:rPr lang="en-US" smtClean="0"/>
              <a:t> threads</a:t>
            </a:r>
          </a:p>
          <a:p>
            <a:pPr>
              <a:lnSpc>
                <a:spcPct val="90000"/>
              </a:lnSpc>
            </a:pPr>
            <a:r>
              <a:rPr lang="en-US" smtClean="0"/>
              <a:t>Fair solutions</a:t>
            </a:r>
          </a:p>
          <a:p>
            <a:pPr>
              <a:lnSpc>
                <a:spcPct val="90000"/>
              </a:lnSpc>
            </a:pPr>
            <a:r>
              <a:rPr lang="en-US" smtClean="0"/>
              <a:t>Inherent costs</a:t>
            </a:r>
          </a:p>
        </p:txBody>
      </p:sp>
      <p:grpSp>
        <p:nvGrpSpPr>
          <p:cNvPr id="5127" name="Group 17"/>
          <p:cNvGrpSpPr>
            <a:grpSpLocks/>
          </p:cNvGrpSpPr>
          <p:nvPr/>
        </p:nvGrpSpPr>
        <p:grpSpPr bwMode="auto">
          <a:xfrm>
            <a:off x="7267575" y="1116013"/>
            <a:ext cx="1327150" cy="1374775"/>
            <a:chOff x="764" y="2340"/>
            <a:chExt cx="596" cy="610"/>
          </a:xfrm>
        </p:grpSpPr>
        <p:sp>
          <p:nvSpPr>
            <p:cNvPr id="5128"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endParaRPr lang="en-US"/>
            </a:p>
          </p:txBody>
        </p:sp>
        <p:sp>
          <p:nvSpPr>
            <p:cNvPr id="5129"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a:p>
          </p:txBody>
        </p:sp>
        <p:sp>
          <p:nvSpPr>
            <p:cNvPr id="5130"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a:p>
          </p:txBody>
        </p:sp>
        <p:sp>
          <p:nvSpPr>
            <p:cNvPr id="5131"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a:p>
          </p:txBody>
        </p:sp>
        <p:sp>
          <p:nvSpPr>
            <p:cNvPr id="5132"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a:p>
          </p:txBody>
        </p:sp>
        <p:sp>
          <p:nvSpPr>
            <p:cNvPr id="5133"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a:p>
          </p:txBody>
        </p:sp>
        <p:sp>
          <p:nvSpPr>
            <p:cNvPr id="5134"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p>
            <a:r>
              <a:rPr lang="en-US" smtClean="0"/>
              <a:t>Art of Multiprocessor Programming</a:t>
            </a:r>
          </a:p>
        </p:txBody>
      </p:sp>
      <p:sp>
        <p:nvSpPr>
          <p:cNvPr id="32771" name="Slide Number Placeholder 3"/>
          <p:cNvSpPr>
            <a:spLocks noGrp="1"/>
          </p:cNvSpPr>
          <p:nvPr>
            <p:ph type="sldNum" sz="quarter" idx="11"/>
          </p:nvPr>
        </p:nvSpPr>
        <p:spPr>
          <a:noFill/>
        </p:spPr>
        <p:txBody>
          <a:bodyPr/>
          <a:lstStyle/>
          <a:p>
            <a:fld id="{BE51DD25-12DE-4256-8425-F7F195AA8A1C}" type="slidenum">
              <a:rPr lang="ar-SA" smtClean="0">
                <a:cs typeface="Arial" pitchFamily="34" charset="0"/>
              </a:rPr>
              <a:pPr/>
              <a:t>30</a:t>
            </a:fld>
            <a:endParaRPr lang="en-US" smtClean="0">
              <a:cs typeface="Arial" pitchFamily="34" charset="0"/>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2773" name="Rectangle 3"/>
          <p:cNvSpPr>
            <a:spLocks noGrp="1" noChangeArrowheads="1"/>
          </p:cNvSpPr>
          <p:nvPr>
            <p:ph type="title"/>
          </p:nvPr>
        </p:nvSpPr>
        <p:spPr/>
        <p:txBody>
          <a:bodyPr/>
          <a:lstStyle/>
          <a:p>
            <a:r>
              <a:rPr lang="en-US" smtClean="0"/>
              <a:t>Using Locks</a:t>
            </a:r>
          </a:p>
        </p:txBody>
      </p:sp>
      <p:sp>
        <p:nvSpPr>
          <p:cNvPr id="32774"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rgbClr val="6666FF"/>
                </a:solidFill>
                <a:latin typeface="Lucida Console" pitchFamily="49" charset="0"/>
                <a:cs typeface="Courier New" pitchFamily="49" charset="0"/>
              </a:rPr>
              <a:t>   </a:t>
            </a:r>
            <a:r>
              <a:rPr lang="en-US" sz="2000">
                <a:latin typeface="Lucida Console" pitchFamily="49" charset="0"/>
              </a:rPr>
              <a:t>lock.lock();</a:t>
            </a:r>
          </a:p>
          <a:p>
            <a:pPr eaLnBrk="1" hangingPunct="1">
              <a:lnSpc>
                <a:spcPct val="70000"/>
              </a:lnSpc>
              <a:spcBef>
                <a:spcPct val="30000"/>
              </a:spcBef>
            </a:pPr>
            <a:r>
              <a:rPr lang="en-US" sz="2000">
                <a:latin typeface="Lucida Console" pitchFamily="49" charset="0"/>
              </a:rPr>
              <a:t>   </a:t>
            </a:r>
            <a:r>
              <a:rPr lang="en-US" sz="2000">
                <a:solidFill>
                  <a:schemeClr val="folHlink"/>
                </a:solidFill>
                <a:latin typeface="Lucida Console" pitchFamily="49" charset="0"/>
              </a:rPr>
              <a:t>try {</a:t>
            </a:r>
            <a:endParaRPr lang="en-US" sz="2000">
              <a:solidFill>
                <a:schemeClr val="folHlink"/>
              </a:solidFill>
              <a:latin typeface="Lucida Console" pitchFamily="49" charset="0"/>
              <a:cs typeface="Courier New" pitchFamily="49" charset="0"/>
            </a:endParaRPr>
          </a:p>
          <a:p>
            <a:r>
              <a:rPr lang="en-US" sz="2000">
                <a:solidFill>
                  <a:schemeClr val="folHlink"/>
                </a:solidFill>
                <a:latin typeface="Lucida Console" pitchFamily="49" charset="0"/>
                <a:cs typeface="Courier New" pitchFamily="49" charset="0"/>
              </a:rPr>
              <a:t>    int </a:t>
            </a:r>
            <a:r>
              <a:rPr lang="en-US" sz="2000">
                <a:solidFill>
                  <a:schemeClr val="folHlink"/>
                </a:solidFill>
                <a:latin typeface="Lucida Console" pitchFamily="49" charset="0"/>
              </a:rPr>
              <a:t>temp = value;</a:t>
            </a:r>
          </a:p>
          <a:p>
            <a:r>
              <a:rPr lang="en-US" sz="2000">
                <a:solidFill>
                  <a:schemeClr val="folHlink"/>
                </a:solidFill>
                <a:latin typeface="Lucida Console" pitchFamily="49" charset="0"/>
              </a:rPr>
              <a:t>    value = value + 1;</a:t>
            </a:r>
          </a:p>
          <a:p>
            <a:r>
              <a:rPr lang="en-US" sz="2000">
                <a:solidFill>
                  <a:schemeClr val="folHlink"/>
                </a:solidFill>
                <a:latin typeface="Lucida Console" pitchFamily="49" charset="0"/>
              </a:rPr>
              <a:t>   } finally {</a:t>
            </a:r>
          </a:p>
          <a:p>
            <a:r>
              <a:rPr lang="en-US" sz="2000">
                <a:solidFill>
                  <a:schemeClr val="folHlink"/>
                </a:solidFill>
                <a:latin typeface="Lucida Console" pitchFamily="49" charset="0"/>
              </a:rPr>
              <a:t>     lock.unlock();</a:t>
            </a:r>
          </a:p>
          <a:p>
            <a:r>
              <a:rPr lang="en-US" sz="2000">
                <a:solidFill>
                  <a:schemeClr val="folHlink"/>
                </a:solidFill>
                <a:latin typeface="Lucida Console" pitchFamily="49" charset="0"/>
              </a:rPr>
              <a:t>   }</a:t>
            </a:r>
          </a:p>
          <a:p>
            <a:r>
              <a:rPr lang="en-US" sz="2000">
                <a:solidFill>
                  <a:schemeClr val="folHlink"/>
                </a:solidFill>
                <a:latin typeface="Lucida Console" pitchFamily="49" charset="0"/>
              </a:rPr>
              <a:t>   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sp>
        <p:nvSpPr>
          <p:cNvPr id="32775" name="AutoShape 5"/>
          <p:cNvSpPr>
            <a:spLocks noChangeArrowheads="1"/>
          </p:cNvSpPr>
          <p:nvPr/>
        </p:nvSpPr>
        <p:spPr bwMode="auto">
          <a:xfrm>
            <a:off x="1184275" y="3244850"/>
            <a:ext cx="2476500" cy="442913"/>
          </a:xfrm>
          <a:prstGeom prst="wedgeRoundRectCallout">
            <a:avLst>
              <a:gd name="adj1" fmla="val 115000"/>
              <a:gd name="adj2" fmla="val 28495"/>
              <a:gd name="adj3" fmla="val 16667"/>
            </a:avLst>
          </a:prstGeom>
          <a:noFill/>
          <a:ln w="38100">
            <a:solidFill>
              <a:srgbClr val="FF0000"/>
            </a:solidFill>
            <a:miter lim="800000"/>
            <a:headEnd/>
            <a:tailEnd/>
          </a:ln>
        </p:spPr>
        <p:txBody>
          <a:bodyPr anchor="ctr"/>
          <a:lstStyle/>
          <a:p>
            <a:pPr algn="ctr"/>
            <a:endParaRPr lang="en-US" b="0"/>
          </a:p>
        </p:txBody>
      </p:sp>
      <p:sp>
        <p:nvSpPr>
          <p:cNvPr id="32776" name="Text Box 6"/>
          <p:cNvSpPr txBox="1">
            <a:spLocks noChangeArrowheads="1"/>
          </p:cNvSpPr>
          <p:nvPr/>
        </p:nvSpPr>
        <p:spPr bwMode="auto">
          <a:xfrm>
            <a:off x="5245100" y="3317875"/>
            <a:ext cx="2601913" cy="519113"/>
          </a:xfrm>
          <a:prstGeom prst="rect">
            <a:avLst/>
          </a:prstGeom>
          <a:noFill/>
          <a:ln w="9525">
            <a:noFill/>
            <a:miter lim="800000"/>
            <a:headEnd/>
            <a:tailEnd/>
          </a:ln>
        </p:spPr>
        <p:txBody>
          <a:bodyPr>
            <a:spAutoFit/>
          </a:bodyPr>
          <a:lstStyle/>
          <a:p>
            <a:pPr algn="ctr"/>
            <a:r>
              <a:rPr lang="en-US" sz="2800">
                <a:solidFill>
                  <a:srgbClr val="FF0000"/>
                </a:solidFill>
              </a:rPr>
              <a:t>acquire Lock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p:spPr>
        <p:txBody>
          <a:bodyPr/>
          <a:lstStyle/>
          <a:p>
            <a:r>
              <a:rPr lang="en-US" smtClean="0"/>
              <a:t>Art of Multiprocessor Programming</a:t>
            </a:r>
          </a:p>
        </p:txBody>
      </p:sp>
      <p:sp>
        <p:nvSpPr>
          <p:cNvPr id="33795" name="Slide Number Placeholder 3"/>
          <p:cNvSpPr>
            <a:spLocks noGrp="1"/>
          </p:cNvSpPr>
          <p:nvPr>
            <p:ph type="sldNum" sz="quarter" idx="11"/>
          </p:nvPr>
        </p:nvSpPr>
        <p:spPr>
          <a:noFill/>
        </p:spPr>
        <p:txBody>
          <a:bodyPr/>
          <a:lstStyle/>
          <a:p>
            <a:fld id="{377C76E1-A7F8-4ED9-93B9-916C1806AB55}" type="slidenum">
              <a:rPr lang="ar-SA" smtClean="0">
                <a:cs typeface="Arial" pitchFamily="34" charset="0"/>
              </a:rPr>
              <a:pPr/>
              <a:t>31</a:t>
            </a:fld>
            <a:endParaRPr lang="en-US" smtClean="0">
              <a:cs typeface="Arial" pitchFamily="34" charset="0"/>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3797" name="Rectangle 3"/>
          <p:cNvSpPr>
            <a:spLocks noGrp="1" noChangeArrowheads="1"/>
          </p:cNvSpPr>
          <p:nvPr>
            <p:ph type="title"/>
          </p:nvPr>
        </p:nvSpPr>
        <p:spPr/>
        <p:txBody>
          <a:bodyPr/>
          <a:lstStyle/>
          <a:p>
            <a:r>
              <a:rPr lang="en-US" smtClean="0"/>
              <a:t>Using Locks</a:t>
            </a:r>
          </a:p>
        </p:txBody>
      </p:sp>
      <p:sp>
        <p:nvSpPr>
          <p:cNvPr id="33798"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rPr>
              <a:t>lock.lock();</a:t>
            </a:r>
          </a:p>
          <a:p>
            <a:pPr eaLnBrk="1" hangingPunct="1">
              <a:lnSpc>
                <a:spcPct val="70000"/>
              </a:lnSpc>
              <a:spcBef>
                <a:spcPct val="30000"/>
              </a:spcBef>
            </a:pPr>
            <a:r>
              <a:rPr lang="en-US" sz="2000">
                <a:solidFill>
                  <a:schemeClr val="folHlink"/>
                </a:solidFill>
                <a:latin typeface="Lucida Console" pitchFamily="49" charset="0"/>
              </a:rPr>
              <a:t>   try {</a:t>
            </a:r>
            <a:endParaRPr lang="en-US" sz="2000">
              <a:solidFill>
                <a:schemeClr val="folHlink"/>
              </a:solidFill>
              <a:latin typeface="Lucida Console" pitchFamily="49" charset="0"/>
              <a:cs typeface="Courier New" pitchFamily="49" charset="0"/>
            </a:endParaRPr>
          </a:p>
          <a:p>
            <a:r>
              <a:rPr lang="en-US" sz="2000">
                <a:solidFill>
                  <a:schemeClr val="folHlink"/>
                </a:solidFill>
                <a:latin typeface="Lucida Console" pitchFamily="49" charset="0"/>
                <a:cs typeface="Courier New" pitchFamily="49" charset="0"/>
              </a:rPr>
              <a:t>    int </a:t>
            </a:r>
            <a:r>
              <a:rPr lang="en-US" sz="2000">
                <a:solidFill>
                  <a:schemeClr val="folHlink"/>
                </a:solidFill>
                <a:latin typeface="Lucida Console" pitchFamily="49" charset="0"/>
              </a:rPr>
              <a:t>temp = value;</a:t>
            </a:r>
          </a:p>
          <a:p>
            <a:r>
              <a:rPr lang="en-US" sz="2000">
                <a:solidFill>
                  <a:schemeClr val="folHlink"/>
                </a:solidFill>
                <a:latin typeface="Lucida Console" pitchFamily="49" charset="0"/>
              </a:rPr>
              <a:t>    value = value + 1;</a:t>
            </a:r>
          </a:p>
          <a:p>
            <a:r>
              <a:rPr lang="en-US" sz="2000">
                <a:solidFill>
                  <a:srgbClr val="6666FF"/>
                </a:solidFill>
                <a:latin typeface="Lucida Console" pitchFamily="49" charset="0"/>
              </a:rPr>
              <a:t>   } </a:t>
            </a:r>
            <a:r>
              <a:rPr lang="en-US" sz="2000">
                <a:solidFill>
                  <a:schemeClr val="tx1"/>
                </a:solidFill>
                <a:latin typeface="Lucida Console" pitchFamily="49" charset="0"/>
              </a:rPr>
              <a:t>finally</a:t>
            </a:r>
            <a:r>
              <a:rPr lang="en-US" sz="2000">
                <a:solidFill>
                  <a:srgbClr val="6666FF"/>
                </a:solidFill>
                <a:latin typeface="Lucida Console" pitchFamily="49" charset="0"/>
              </a:rPr>
              <a:t> {</a:t>
            </a:r>
          </a:p>
          <a:p>
            <a:r>
              <a:rPr lang="en-US" sz="2000">
                <a:solidFill>
                  <a:srgbClr val="6666FF"/>
                </a:solidFill>
                <a:latin typeface="Lucida Console" pitchFamily="49" charset="0"/>
              </a:rPr>
              <a:t>     </a:t>
            </a:r>
            <a:r>
              <a:rPr lang="en-US" sz="2000">
                <a:latin typeface="Lucida Console" pitchFamily="49" charset="0"/>
              </a:rPr>
              <a:t>lock.unlock();</a:t>
            </a:r>
          </a:p>
          <a:p>
            <a:r>
              <a:rPr lang="en-US" sz="2000">
                <a:latin typeface="Lucida Console" pitchFamily="49" charset="0"/>
              </a:rPr>
              <a:t>   }</a:t>
            </a:r>
            <a:endParaRPr lang="en-US" sz="2000">
              <a:solidFill>
                <a:srgbClr val="FF0000"/>
              </a:solidFill>
              <a:latin typeface="Lucida Console" pitchFamily="49" charset="0"/>
            </a:endParaRPr>
          </a:p>
          <a:p>
            <a:r>
              <a:rPr lang="en-US" sz="2000">
                <a:solidFill>
                  <a:srgbClr val="6666FF"/>
                </a:solidFill>
                <a:latin typeface="Lucida Console" pitchFamily="49" charset="0"/>
              </a:rPr>
              <a:t>   </a:t>
            </a:r>
            <a:r>
              <a:rPr lang="en-US" sz="2000">
                <a:solidFill>
                  <a:schemeClr val="folHlink"/>
                </a:solidFill>
                <a:latin typeface="Lucida Console" pitchFamily="49" charset="0"/>
              </a:rPr>
              <a:t>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sp>
        <p:nvSpPr>
          <p:cNvPr id="33799" name="AutoShape 5"/>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p:spPr>
        <p:txBody>
          <a:bodyPr anchor="ctr"/>
          <a:lstStyle/>
          <a:p>
            <a:pPr algn="ctr"/>
            <a:endParaRPr lang="en-US" b="0"/>
          </a:p>
        </p:txBody>
      </p:sp>
      <p:sp>
        <p:nvSpPr>
          <p:cNvPr id="33800" name="Text Box 6"/>
          <p:cNvSpPr txBox="1">
            <a:spLocks noChangeArrowheads="1"/>
          </p:cNvSpPr>
          <p:nvPr/>
        </p:nvSpPr>
        <p:spPr bwMode="auto">
          <a:xfrm>
            <a:off x="4811713" y="4521200"/>
            <a:ext cx="3371850" cy="946150"/>
          </a:xfrm>
          <a:prstGeom prst="rect">
            <a:avLst/>
          </a:prstGeom>
          <a:noFill/>
          <a:ln w="9525">
            <a:noFill/>
            <a:miter lim="800000"/>
            <a:headEnd/>
            <a:tailEnd/>
          </a:ln>
        </p:spPr>
        <p:txBody>
          <a:bodyPr>
            <a:spAutoFit/>
          </a:bodyPr>
          <a:lstStyle/>
          <a:p>
            <a:pPr algn="ctr"/>
            <a:r>
              <a:rPr lang="en-US" sz="2800" b="0">
                <a:solidFill>
                  <a:srgbClr val="FF0000"/>
                </a:solidFill>
              </a:rPr>
              <a:t>Release lock</a:t>
            </a:r>
          </a:p>
          <a:p>
            <a:pPr algn="ctr"/>
            <a:r>
              <a:rPr lang="en-US" sz="2800" b="0">
                <a:solidFill>
                  <a:srgbClr val="FF0000"/>
                </a:solidFill>
              </a:rPr>
              <a:t>(no matter what)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p:spPr>
        <p:txBody>
          <a:bodyPr/>
          <a:lstStyle/>
          <a:p>
            <a:r>
              <a:rPr lang="en-US" smtClean="0"/>
              <a:t>Art of Multiprocessor Programming</a:t>
            </a:r>
          </a:p>
        </p:txBody>
      </p:sp>
      <p:sp>
        <p:nvSpPr>
          <p:cNvPr id="34819" name="Slide Number Placeholder 3"/>
          <p:cNvSpPr>
            <a:spLocks noGrp="1"/>
          </p:cNvSpPr>
          <p:nvPr>
            <p:ph type="sldNum" sz="quarter" idx="11"/>
          </p:nvPr>
        </p:nvSpPr>
        <p:spPr>
          <a:noFill/>
        </p:spPr>
        <p:txBody>
          <a:bodyPr/>
          <a:lstStyle/>
          <a:p>
            <a:fld id="{367B520B-7B86-4208-A7EE-92A687854F47}" type="slidenum">
              <a:rPr lang="ar-SA" smtClean="0">
                <a:cs typeface="Arial" pitchFamily="34" charset="0"/>
              </a:rPr>
              <a:pPr/>
              <a:t>32</a:t>
            </a:fld>
            <a:endParaRPr lang="en-US" smtClean="0">
              <a:cs typeface="Arial" pitchFamily="34" charset="0"/>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4821" name="Rectangle 3"/>
          <p:cNvSpPr>
            <a:spLocks noGrp="1" noChangeArrowheads="1"/>
          </p:cNvSpPr>
          <p:nvPr>
            <p:ph type="title"/>
          </p:nvPr>
        </p:nvSpPr>
        <p:spPr/>
        <p:txBody>
          <a:bodyPr/>
          <a:lstStyle/>
          <a:p>
            <a:r>
              <a:rPr lang="en-US" smtClean="0"/>
              <a:t>Using Locks</a:t>
            </a:r>
          </a:p>
        </p:txBody>
      </p:sp>
      <p:sp>
        <p:nvSpPr>
          <p:cNvPr id="34822" name="Text Box 4"/>
          <p:cNvSpPr txBox="1">
            <a:spLocks noChangeArrowheads="1"/>
          </p:cNvSpPr>
          <p:nvPr/>
        </p:nvSpPr>
        <p:spPr bwMode="auto">
          <a:xfrm>
            <a:off x="773113" y="2057400"/>
            <a:ext cx="7445375" cy="39624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Counter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long value;</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Lock </a:t>
            </a:r>
            <a:r>
              <a:rPr lang="en-US" sz="2000">
                <a:solidFill>
                  <a:schemeClr val="folHlink"/>
                </a:solidFill>
                <a:latin typeface="Lucida Console" pitchFamily="49" charset="0"/>
              </a:rPr>
              <a:t>lock</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long getAndIncrement()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rPr>
              <a:t>lock.lock();</a:t>
            </a:r>
          </a:p>
          <a:p>
            <a:pPr eaLnBrk="1" hangingPunct="1">
              <a:lnSpc>
                <a:spcPct val="70000"/>
              </a:lnSpc>
              <a:spcBef>
                <a:spcPct val="30000"/>
              </a:spcBef>
            </a:pPr>
            <a:r>
              <a:rPr lang="en-US" sz="2000">
                <a:solidFill>
                  <a:schemeClr val="folHlink"/>
                </a:solidFill>
                <a:latin typeface="Lucida Console" pitchFamily="49" charset="0"/>
              </a:rPr>
              <a:t>   try {</a:t>
            </a:r>
            <a:endParaRPr lang="en-US" sz="2000">
              <a:solidFill>
                <a:schemeClr val="folHlink"/>
              </a:solidFill>
              <a:latin typeface="Lucida Console" pitchFamily="49" charset="0"/>
              <a:cs typeface="Courier New" pitchFamily="49" charset="0"/>
            </a:endParaRPr>
          </a:p>
          <a:p>
            <a:r>
              <a:rPr lang="en-US" sz="2000">
                <a:solidFill>
                  <a:srgbClr val="6666FF"/>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rgbClr val="6666FF"/>
                </a:solidFill>
                <a:latin typeface="Lucida Console" pitchFamily="49" charset="0"/>
                <a:cs typeface="Courier New" pitchFamily="49" charset="0"/>
              </a:rPr>
              <a:t> </a:t>
            </a:r>
            <a:r>
              <a:rPr lang="en-US" sz="2000">
                <a:solidFill>
                  <a:srgbClr val="6666FF"/>
                </a:solidFill>
                <a:latin typeface="Lucida Console" pitchFamily="49" charset="0"/>
              </a:rPr>
              <a:t>temp = value;</a:t>
            </a:r>
          </a:p>
          <a:p>
            <a:r>
              <a:rPr lang="en-US" sz="2000">
                <a:solidFill>
                  <a:srgbClr val="6666FF"/>
                </a:solidFill>
                <a:latin typeface="Lucida Console" pitchFamily="49" charset="0"/>
              </a:rPr>
              <a:t>    value = value + 1;</a:t>
            </a:r>
          </a:p>
          <a:p>
            <a:r>
              <a:rPr lang="en-US" sz="2000">
                <a:solidFill>
                  <a:schemeClr val="folHlink"/>
                </a:solidFill>
                <a:latin typeface="Lucida Console" pitchFamily="49" charset="0"/>
              </a:rPr>
              <a:t>   } finally {</a:t>
            </a:r>
          </a:p>
          <a:p>
            <a:r>
              <a:rPr lang="en-US" sz="2000">
                <a:solidFill>
                  <a:schemeClr val="folHlink"/>
                </a:solidFill>
                <a:latin typeface="Lucida Console" pitchFamily="49" charset="0"/>
              </a:rPr>
              <a:t>     lock.unlock();</a:t>
            </a:r>
          </a:p>
          <a:p>
            <a:r>
              <a:rPr lang="en-US" sz="2000">
                <a:solidFill>
                  <a:schemeClr val="folHlink"/>
                </a:solidFill>
                <a:latin typeface="Lucida Console" pitchFamily="49" charset="0"/>
              </a:rPr>
              <a:t>   }</a:t>
            </a:r>
          </a:p>
          <a:p>
            <a:r>
              <a:rPr lang="en-US" sz="2000">
                <a:solidFill>
                  <a:schemeClr val="folHlink"/>
                </a:solidFill>
                <a:latin typeface="Lucida Console" pitchFamily="49" charset="0"/>
              </a:rPr>
              <a:t>   return temp;</a:t>
            </a: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p:txBody>
      </p:sp>
      <p:grpSp>
        <p:nvGrpSpPr>
          <p:cNvPr id="34823" name="Group 7"/>
          <p:cNvGrpSpPr>
            <a:grpSpLocks/>
          </p:cNvGrpSpPr>
          <p:nvPr/>
        </p:nvGrpSpPr>
        <p:grpSpPr bwMode="auto">
          <a:xfrm>
            <a:off x="1143000" y="3489325"/>
            <a:ext cx="7543800" cy="1066800"/>
            <a:chOff x="720" y="2448"/>
            <a:chExt cx="4752" cy="672"/>
          </a:xfrm>
        </p:grpSpPr>
        <p:sp>
          <p:nvSpPr>
            <p:cNvPr id="34824" name="AutoShape 8"/>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p:spPr>
          <p:txBody>
            <a:bodyPr anchor="ctr"/>
            <a:lstStyle/>
            <a:p>
              <a:pPr algn="ctr"/>
              <a:endParaRPr lang="en-US" b="0"/>
            </a:p>
          </p:txBody>
        </p:sp>
        <p:sp>
          <p:nvSpPr>
            <p:cNvPr id="34825" name="Text Box 9"/>
            <p:cNvSpPr txBox="1">
              <a:spLocks noChangeArrowheads="1"/>
            </p:cNvSpPr>
            <p:nvPr/>
          </p:nvSpPr>
          <p:spPr bwMode="auto">
            <a:xfrm>
              <a:off x="3936" y="2448"/>
              <a:ext cx="1536" cy="596"/>
            </a:xfrm>
            <a:prstGeom prst="rect">
              <a:avLst/>
            </a:prstGeom>
            <a:noFill/>
            <a:ln w="9525">
              <a:noFill/>
              <a:miter lim="800000"/>
              <a:headEnd/>
              <a:tailEnd/>
            </a:ln>
          </p:spPr>
          <p:txBody>
            <a:bodyPr>
              <a:spAutoFit/>
            </a:bodyPr>
            <a:lstStyle/>
            <a:p>
              <a:pPr algn="ctr"/>
              <a:r>
                <a:rPr lang="en-US" sz="2800" b="0">
                  <a:solidFill>
                    <a:srgbClr val="FF0000"/>
                  </a:solidFill>
                </a:rPr>
                <a:t>Critical section</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Art of Multiprocessor Programming</a:t>
            </a:r>
          </a:p>
        </p:txBody>
      </p:sp>
      <p:sp>
        <p:nvSpPr>
          <p:cNvPr id="35843" name="Slide Number Placeholder 4"/>
          <p:cNvSpPr>
            <a:spLocks noGrp="1"/>
          </p:cNvSpPr>
          <p:nvPr>
            <p:ph type="sldNum" sz="quarter" idx="11"/>
          </p:nvPr>
        </p:nvSpPr>
        <p:spPr>
          <a:noFill/>
        </p:spPr>
        <p:txBody>
          <a:bodyPr/>
          <a:lstStyle/>
          <a:p>
            <a:fld id="{58C3A2EF-05A9-40AB-952D-FE9F68F54F7C}" type="slidenum">
              <a:rPr lang="ar-SA" smtClean="0">
                <a:cs typeface="Arial" pitchFamily="34" charset="0"/>
              </a:rPr>
              <a:pPr/>
              <a:t>33</a:t>
            </a:fld>
            <a:endParaRPr lang="en-US" smtClean="0">
              <a:cs typeface="Arial" pitchFamily="34" charset="0"/>
            </a:endParaRPr>
          </a:p>
        </p:txBody>
      </p:sp>
      <p:pic>
        <p:nvPicPr>
          <p:cNvPr id="35844"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5845" name="Rectangle 2"/>
          <p:cNvSpPr>
            <a:spLocks noGrp="1" noChangeArrowheads="1"/>
          </p:cNvSpPr>
          <p:nvPr>
            <p:ph type="title"/>
          </p:nvPr>
        </p:nvSpPr>
        <p:spPr>
          <a:xfrm>
            <a:off x="714375" y="381000"/>
            <a:ext cx="7772400" cy="1143000"/>
          </a:xfrm>
        </p:spPr>
        <p:txBody>
          <a:bodyPr/>
          <a:lstStyle/>
          <a:p>
            <a:r>
              <a:rPr lang="en-US" smtClean="0"/>
              <a:t>Mutual Exclusion</a:t>
            </a:r>
          </a:p>
        </p:txBody>
      </p:sp>
      <p:sp>
        <p:nvSpPr>
          <p:cNvPr id="35846" name="Rectangle 3"/>
          <p:cNvSpPr>
            <a:spLocks noGrp="1" noChangeArrowheads="1"/>
          </p:cNvSpPr>
          <p:nvPr>
            <p:ph type="body" idx="1"/>
          </p:nvPr>
        </p:nvSpPr>
        <p:spPr>
          <a:xfrm>
            <a:off x="635000" y="1643063"/>
            <a:ext cx="8259763" cy="4154487"/>
          </a:xfrm>
        </p:spPr>
        <p:txBody>
          <a:bodyPr/>
          <a:lstStyle/>
          <a:p>
            <a:r>
              <a:rPr lang="en-US" smtClean="0"/>
              <a:t>Let </a:t>
            </a:r>
            <a:r>
              <a:rPr lang="en-US" smtClean="0">
                <a:solidFill>
                  <a:schemeClr val="tx1"/>
                </a:solidFill>
              </a:rPr>
              <a:t>CS</a:t>
            </a:r>
            <a:r>
              <a:rPr lang="en-US" baseline="-25000" smtClean="0">
                <a:solidFill>
                  <a:schemeClr val="tx1"/>
                </a:solidFill>
              </a:rPr>
              <a:t>i</a:t>
            </a:r>
            <a:r>
              <a:rPr lang="en-US" baseline="30000" smtClean="0">
                <a:solidFill>
                  <a:schemeClr val="tx1"/>
                </a:solidFill>
              </a:rPr>
              <a:t>k</a:t>
            </a:r>
            <a:r>
              <a:rPr lang="en-US" smtClean="0"/>
              <a:t>      be thread </a:t>
            </a:r>
            <a:r>
              <a:rPr lang="en-US" smtClean="0">
                <a:solidFill>
                  <a:schemeClr val="tx1"/>
                </a:solidFill>
              </a:rPr>
              <a:t>i</a:t>
            </a:r>
            <a:r>
              <a:rPr lang="en-US" smtClean="0"/>
              <a:t>’s </a:t>
            </a:r>
            <a:r>
              <a:rPr lang="en-US" smtClean="0">
                <a:solidFill>
                  <a:schemeClr val="tx1"/>
                </a:solidFill>
              </a:rPr>
              <a:t>k</a:t>
            </a:r>
            <a:r>
              <a:rPr lang="en-US" smtClean="0"/>
              <a:t>-th critical section execution</a:t>
            </a:r>
          </a:p>
        </p:txBody>
      </p:sp>
      <p:sp>
        <p:nvSpPr>
          <p:cNvPr id="35847"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Art of Multiprocessor Programming</a:t>
            </a:r>
          </a:p>
        </p:txBody>
      </p:sp>
      <p:sp>
        <p:nvSpPr>
          <p:cNvPr id="36867" name="Slide Number Placeholder 4"/>
          <p:cNvSpPr>
            <a:spLocks noGrp="1"/>
          </p:cNvSpPr>
          <p:nvPr>
            <p:ph type="sldNum" sz="quarter" idx="11"/>
          </p:nvPr>
        </p:nvSpPr>
        <p:spPr>
          <a:noFill/>
        </p:spPr>
        <p:txBody>
          <a:bodyPr/>
          <a:lstStyle/>
          <a:p>
            <a:fld id="{F08E3565-B245-4126-A16B-A7FBC564D73A}" type="slidenum">
              <a:rPr lang="ar-SA" smtClean="0">
                <a:cs typeface="Arial" pitchFamily="34" charset="0"/>
              </a:rPr>
              <a:pPr/>
              <a:t>34</a:t>
            </a:fld>
            <a:endParaRPr lang="en-US" smtClean="0">
              <a:cs typeface="Arial" pitchFamily="34" charset="0"/>
            </a:endParaRPr>
          </a:p>
        </p:txBody>
      </p:sp>
      <p:pic>
        <p:nvPicPr>
          <p:cNvPr id="36868"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6869" name="Rectangle 2"/>
          <p:cNvSpPr>
            <a:spLocks noGrp="1" noChangeArrowheads="1"/>
          </p:cNvSpPr>
          <p:nvPr>
            <p:ph type="title"/>
          </p:nvPr>
        </p:nvSpPr>
        <p:spPr>
          <a:xfrm>
            <a:off x="714375" y="381000"/>
            <a:ext cx="7772400" cy="1143000"/>
          </a:xfrm>
        </p:spPr>
        <p:txBody>
          <a:bodyPr/>
          <a:lstStyle/>
          <a:p>
            <a:r>
              <a:rPr lang="en-US" smtClean="0"/>
              <a:t>Mutual Exclusion</a:t>
            </a:r>
          </a:p>
        </p:txBody>
      </p:sp>
      <p:sp>
        <p:nvSpPr>
          <p:cNvPr id="36870" name="Rectangle 3"/>
          <p:cNvSpPr>
            <a:spLocks noGrp="1" noChangeArrowheads="1"/>
          </p:cNvSpPr>
          <p:nvPr>
            <p:ph type="body" idx="1"/>
          </p:nvPr>
        </p:nvSpPr>
        <p:spPr>
          <a:xfrm>
            <a:off x="635000" y="1643063"/>
            <a:ext cx="8259763" cy="4154487"/>
          </a:xfrm>
        </p:spPr>
        <p:txBody>
          <a:bodyPr/>
          <a:lstStyle/>
          <a:p>
            <a:r>
              <a:rPr lang="en-US" smtClean="0"/>
              <a:t>Let </a:t>
            </a:r>
            <a:r>
              <a:rPr lang="en-US" smtClean="0">
                <a:solidFill>
                  <a:schemeClr val="tx1"/>
                </a:solidFill>
              </a:rPr>
              <a:t>CS</a:t>
            </a:r>
            <a:r>
              <a:rPr lang="en-US" baseline="-25000" smtClean="0">
                <a:solidFill>
                  <a:schemeClr val="tx1"/>
                </a:solidFill>
              </a:rPr>
              <a:t>i</a:t>
            </a:r>
            <a:r>
              <a:rPr lang="en-US" baseline="30000" smtClean="0">
                <a:solidFill>
                  <a:schemeClr val="tx1"/>
                </a:solidFill>
              </a:rPr>
              <a:t>k</a:t>
            </a:r>
            <a:r>
              <a:rPr lang="en-US" smtClean="0"/>
              <a:t>      be thread </a:t>
            </a:r>
            <a:r>
              <a:rPr lang="en-US" smtClean="0">
                <a:solidFill>
                  <a:schemeClr val="tx1"/>
                </a:solidFill>
              </a:rPr>
              <a:t>i</a:t>
            </a:r>
            <a:r>
              <a:rPr lang="en-US" smtClean="0"/>
              <a:t>’s </a:t>
            </a:r>
            <a:r>
              <a:rPr lang="en-US" smtClean="0">
                <a:solidFill>
                  <a:schemeClr val="tx1"/>
                </a:solidFill>
              </a:rPr>
              <a:t>k</a:t>
            </a:r>
            <a:r>
              <a:rPr lang="en-US" smtClean="0"/>
              <a:t>-th critical section execution</a:t>
            </a:r>
          </a:p>
          <a:p>
            <a:r>
              <a:rPr lang="en-US" smtClean="0"/>
              <a:t>And </a:t>
            </a:r>
            <a:r>
              <a:rPr lang="en-US" smtClean="0">
                <a:solidFill>
                  <a:schemeClr val="tx1"/>
                </a:solidFill>
              </a:rPr>
              <a:t>CS</a:t>
            </a:r>
            <a:r>
              <a:rPr lang="en-US" baseline="-25000" smtClean="0">
                <a:solidFill>
                  <a:schemeClr val="tx1"/>
                </a:solidFill>
              </a:rPr>
              <a:t>j</a:t>
            </a:r>
            <a:r>
              <a:rPr lang="en-US" baseline="30000" smtClean="0">
                <a:solidFill>
                  <a:schemeClr val="tx1"/>
                </a:solidFill>
              </a:rPr>
              <a:t>m</a:t>
            </a:r>
            <a:r>
              <a:rPr lang="en-US" smtClean="0"/>
              <a:t>      be thread </a:t>
            </a:r>
            <a:r>
              <a:rPr lang="en-US" smtClean="0">
                <a:solidFill>
                  <a:schemeClr val="tx1"/>
                </a:solidFill>
              </a:rPr>
              <a:t>j</a:t>
            </a:r>
            <a:r>
              <a:rPr lang="en-US" smtClean="0"/>
              <a:t>’s </a:t>
            </a:r>
            <a:r>
              <a:rPr lang="en-US" smtClean="0">
                <a:solidFill>
                  <a:schemeClr val="tx1"/>
                </a:solidFill>
              </a:rPr>
              <a:t>m</a:t>
            </a:r>
            <a:r>
              <a:rPr lang="en-US" smtClean="0"/>
              <a:t>-th critical section execution</a:t>
            </a:r>
          </a:p>
        </p:txBody>
      </p:sp>
      <p:sp>
        <p:nvSpPr>
          <p:cNvPr id="36871"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a:t>  </a:t>
            </a:r>
          </a:p>
        </p:txBody>
      </p:sp>
      <p:sp>
        <p:nvSpPr>
          <p:cNvPr id="36872"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spTree>
  </p:cSld>
  <p:clrMapOvr>
    <a:masterClrMapping/>
  </p:clrMapOvr>
  <p:transition>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Art of Multiprocessor Programming</a:t>
            </a:r>
          </a:p>
        </p:txBody>
      </p:sp>
      <p:sp>
        <p:nvSpPr>
          <p:cNvPr id="37891" name="Slide Number Placeholder 4"/>
          <p:cNvSpPr>
            <a:spLocks noGrp="1"/>
          </p:cNvSpPr>
          <p:nvPr>
            <p:ph type="sldNum" sz="quarter" idx="11"/>
          </p:nvPr>
        </p:nvSpPr>
        <p:spPr>
          <a:noFill/>
        </p:spPr>
        <p:txBody>
          <a:bodyPr/>
          <a:lstStyle/>
          <a:p>
            <a:fld id="{AB76B39D-F7FE-4972-8E94-5AC1146BD64E}" type="slidenum">
              <a:rPr lang="ar-SA" smtClean="0">
                <a:cs typeface="Arial" pitchFamily="34" charset="0"/>
              </a:rPr>
              <a:pPr/>
              <a:t>35</a:t>
            </a:fld>
            <a:endParaRPr lang="en-US" smtClean="0">
              <a:cs typeface="Arial" pitchFamily="34" charset="0"/>
            </a:endParaRPr>
          </a:p>
        </p:txBody>
      </p:sp>
      <p:pic>
        <p:nvPicPr>
          <p:cNvPr id="37892"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7893" name="Rectangle 2"/>
          <p:cNvSpPr>
            <a:spLocks noGrp="1" noChangeArrowheads="1"/>
          </p:cNvSpPr>
          <p:nvPr>
            <p:ph type="title"/>
          </p:nvPr>
        </p:nvSpPr>
        <p:spPr>
          <a:xfrm>
            <a:off x="714375" y="381000"/>
            <a:ext cx="7772400" cy="1143000"/>
          </a:xfrm>
        </p:spPr>
        <p:txBody>
          <a:bodyPr/>
          <a:lstStyle/>
          <a:p>
            <a:r>
              <a:rPr lang="en-US" smtClean="0"/>
              <a:t>Mutual Exclusion</a:t>
            </a:r>
          </a:p>
        </p:txBody>
      </p:sp>
      <p:sp>
        <p:nvSpPr>
          <p:cNvPr id="37894" name="Rectangle 3"/>
          <p:cNvSpPr>
            <a:spLocks noGrp="1" noChangeArrowheads="1"/>
          </p:cNvSpPr>
          <p:nvPr>
            <p:ph type="body" idx="1"/>
          </p:nvPr>
        </p:nvSpPr>
        <p:spPr>
          <a:xfrm>
            <a:off x="635000" y="1643063"/>
            <a:ext cx="8259763" cy="4154487"/>
          </a:xfrm>
        </p:spPr>
        <p:txBody>
          <a:bodyPr/>
          <a:lstStyle/>
          <a:p>
            <a:r>
              <a:rPr lang="en-US" smtClean="0"/>
              <a:t>Let </a:t>
            </a:r>
            <a:r>
              <a:rPr lang="en-US" smtClean="0">
                <a:solidFill>
                  <a:schemeClr val="tx1"/>
                </a:solidFill>
              </a:rPr>
              <a:t>CS</a:t>
            </a:r>
            <a:r>
              <a:rPr lang="en-US" baseline="-25000" smtClean="0">
                <a:solidFill>
                  <a:schemeClr val="tx1"/>
                </a:solidFill>
              </a:rPr>
              <a:t>i</a:t>
            </a:r>
            <a:r>
              <a:rPr lang="en-US" baseline="30000" smtClean="0">
                <a:solidFill>
                  <a:schemeClr val="tx1"/>
                </a:solidFill>
              </a:rPr>
              <a:t>k</a:t>
            </a:r>
            <a:r>
              <a:rPr lang="en-US" smtClean="0"/>
              <a:t>      be thread </a:t>
            </a:r>
            <a:r>
              <a:rPr lang="en-US" smtClean="0">
                <a:solidFill>
                  <a:schemeClr val="tx1"/>
                </a:solidFill>
              </a:rPr>
              <a:t>i</a:t>
            </a:r>
            <a:r>
              <a:rPr lang="en-US" smtClean="0"/>
              <a:t>’s </a:t>
            </a:r>
            <a:r>
              <a:rPr lang="en-US" smtClean="0">
                <a:solidFill>
                  <a:schemeClr val="tx1"/>
                </a:solidFill>
              </a:rPr>
              <a:t>k</a:t>
            </a:r>
            <a:r>
              <a:rPr lang="en-US" smtClean="0"/>
              <a:t>-th critical section execution</a:t>
            </a:r>
          </a:p>
          <a:p>
            <a:r>
              <a:rPr lang="en-US" smtClean="0"/>
              <a:t>And </a:t>
            </a:r>
            <a:r>
              <a:rPr lang="en-US" smtClean="0">
                <a:solidFill>
                  <a:schemeClr val="tx1"/>
                </a:solidFill>
              </a:rPr>
              <a:t>CS</a:t>
            </a:r>
            <a:r>
              <a:rPr lang="en-US" baseline="-25000" smtClean="0">
                <a:solidFill>
                  <a:schemeClr val="tx1"/>
                </a:solidFill>
              </a:rPr>
              <a:t>j</a:t>
            </a:r>
            <a:r>
              <a:rPr lang="en-US" baseline="30000" smtClean="0">
                <a:solidFill>
                  <a:schemeClr val="tx1"/>
                </a:solidFill>
              </a:rPr>
              <a:t>m</a:t>
            </a:r>
            <a:r>
              <a:rPr lang="en-US" smtClean="0"/>
              <a:t>      be </a:t>
            </a:r>
            <a:r>
              <a:rPr lang="en-US" smtClean="0">
                <a:solidFill>
                  <a:schemeClr val="tx1"/>
                </a:solidFill>
              </a:rPr>
              <a:t>j</a:t>
            </a:r>
            <a:r>
              <a:rPr lang="en-US" smtClean="0"/>
              <a:t>’s </a:t>
            </a:r>
            <a:r>
              <a:rPr lang="en-US" smtClean="0">
                <a:solidFill>
                  <a:schemeClr val="tx1"/>
                </a:solidFill>
              </a:rPr>
              <a:t>m</a:t>
            </a:r>
            <a:r>
              <a:rPr lang="en-US" smtClean="0"/>
              <a:t>-th execution</a:t>
            </a:r>
          </a:p>
          <a:p>
            <a:r>
              <a:rPr lang="en-US" smtClean="0"/>
              <a:t>Then either</a:t>
            </a:r>
          </a:p>
          <a:p>
            <a:pPr lvl="1"/>
            <a:r>
              <a:rPr lang="en-US" smtClean="0"/>
              <a:t>           or</a:t>
            </a:r>
          </a:p>
        </p:txBody>
      </p:sp>
      <p:grpSp>
        <p:nvGrpSpPr>
          <p:cNvPr id="37895" name="Group 4"/>
          <p:cNvGrpSpPr>
            <a:grpSpLocks/>
          </p:cNvGrpSpPr>
          <p:nvPr/>
        </p:nvGrpSpPr>
        <p:grpSpPr bwMode="auto">
          <a:xfrm>
            <a:off x="1414463" y="4014788"/>
            <a:ext cx="1122362" cy="304800"/>
            <a:chOff x="951" y="2315"/>
            <a:chExt cx="707" cy="192"/>
          </a:xfrm>
        </p:grpSpPr>
        <p:sp>
          <p:nvSpPr>
            <p:cNvPr id="37901" name="AutoShape 5"/>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a:p>
          </p:txBody>
        </p:sp>
        <p:sp>
          <p:nvSpPr>
            <p:cNvPr id="37902" name="AutoShape 6"/>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sp>
        <p:nvSpPr>
          <p:cNvPr id="37896"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a:t>  </a:t>
            </a:r>
          </a:p>
        </p:txBody>
      </p:sp>
      <p:sp>
        <p:nvSpPr>
          <p:cNvPr id="37897"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nvGrpSpPr>
          <p:cNvPr id="37898" name="Group 10"/>
          <p:cNvGrpSpPr>
            <a:grpSpLocks/>
          </p:cNvGrpSpPr>
          <p:nvPr/>
        </p:nvGrpSpPr>
        <p:grpSpPr bwMode="auto">
          <a:xfrm>
            <a:off x="3130550" y="4016375"/>
            <a:ext cx="1122363" cy="304800"/>
            <a:chOff x="951" y="2315"/>
            <a:chExt cx="707" cy="192"/>
          </a:xfrm>
        </p:grpSpPr>
        <p:sp>
          <p:nvSpPr>
            <p:cNvPr id="37899" name="AutoShape 11"/>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a:p>
          </p:txBody>
        </p:sp>
        <p:sp>
          <p:nvSpPr>
            <p:cNvPr id="37900" name="AutoShape 12"/>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Art of Multiprocessor Programming</a:t>
            </a:r>
          </a:p>
        </p:txBody>
      </p:sp>
      <p:sp>
        <p:nvSpPr>
          <p:cNvPr id="38915" name="Slide Number Placeholder 4"/>
          <p:cNvSpPr>
            <a:spLocks noGrp="1"/>
          </p:cNvSpPr>
          <p:nvPr>
            <p:ph type="sldNum" sz="quarter" idx="11"/>
          </p:nvPr>
        </p:nvSpPr>
        <p:spPr>
          <a:noFill/>
        </p:spPr>
        <p:txBody>
          <a:bodyPr/>
          <a:lstStyle/>
          <a:p>
            <a:fld id="{CF9FE533-3043-4F63-87A1-D8832361F2B9}" type="slidenum">
              <a:rPr lang="ar-SA" smtClean="0">
                <a:cs typeface="Arial" pitchFamily="34" charset="0"/>
              </a:rPr>
              <a:pPr/>
              <a:t>36</a:t>
            </a:fld>
            <a:endParaRPr lang="en-US" smtClean="0">
              <a:cs typeface="Arial" pitchFamily="34" charset="0"/>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8917" name="Rectangle 3"/>
          <p:cNvSpPr>
            <a:spLocks noGrp="1" noChangeArrowheads="1"/>
          </p:cNvSpPr>
          <p:nvPr>
            <p:ph type="title"/>
          </p:nvPr>
        </p:nvSpPr>
        <p:spPr>
          <a:xfrm>
            <a:off x="714375" y="381000"/>
            <a:ext cx="7772400" cy="1143000"/>
          </a:xfrm>
        </p:spPr>
        <p:txBody>
          <a:bodyPr/>
          <a:lstStyle/>
          <a:p>
            <a:r>
              <a:rPr lang="en-US" smtClean="0"/>
              <a:t>Mutual Exclusion</a:t>
            </a:r>
          </a:p>
        </p:txBody>
      </p:sp>
      <p:sp>
        <p:nvSpPr>
          <p:cNvPr id="38918" name="Rectangle 4"/>
          <p:cNvSpPr>
            <a:spLocks noGrp="1" noChangeArrowheads="1"/>
          </p:cNvSpPr>
          <p:nvPr>
            <p:ph type="body" idx="1"/>
          </p:nvPr>
        </p:nvSpPr>
        <p:spPr>
          <a:xfrm>
            <a:off x="635000" y="1643063"/>
            <a:ext cx="8259763" cy="4154487"/>
          </a:xfrm>
        </p:spPr>
        <p:txBody>
          <a:bodyPr/>
          <a:lstStyle/>
          <a:p>
            <a:r>
              <a:rPr lang="en-US" smtClean="0"/>
              <a:t>Let </a:t>
            </a:r>
            <a:r>
              <a:rPr lang="en-US" smtClean="0">
                <a:solidFill>
                  <a:schemeClr val="tx1"/>
                </a:solidFill>
              </a:rPr>
              <a:t>CS</a:t>
            </a:r>
            <a:r>
              <a:rPr lang="en-US" baseline="-25000" smtClean="0">
                <a:solidFill>
                  <a:schemeClr val="tx1"/>
                </a:solidFill>
              </a:rPr>
              <a:t>i</a:t>
            </a:r>
            <a:r>
              <a:rPr lang="en-US" baseline="30000" smtClean="0">
                <a:solidFill>
                  <a:schemeClr val="tx1"/>
                </a:solidFill>
              </a:rPr>
              <a:t>k</a:t>
            </a:r>
            <a:r>
              <a:rPr lang="en-US" smtClean="0"/>
              <a:t>      be thread </a:t>
            </a:r>
            <a:r>
              <a:rPr lang="en-US" smtClean="0">
                <a:solidFill>
                  <a:schemeClr val="tx1"/>
                </a:solidFill>
              </a:rPr>
              <a:t>i</a:t>
            </a:r>
            <a:r>
              <a:rPr lang="en-US" smtClean="0"/>
              <a:t>’s </a:t>
            </a:r>
            <a:r>
              <a:rPr lang="en-US" smtClean="0">
                <a:solidFill>
                  <a:schemeClr val="tx1"/>
                </a:solidFill>
              </a:rPr>
              <a:t>k</a:t>
            </a:r>
            <a:r>
              <a:rPr lang="en-US" smtClean="0"/>
              <a:t>-th critical section execution</a:t>
            </a:r>
          </a:p>
          <a:p>
            <a:r>
              <a:rPr lang="en-US" smtClean="0"/>
              <a:t>And </a:t>
            </a:r>
            <a:r>
              <a:rPr lang="en-US" smtClean="0">
                <a:solidFill>
                  <a:schemeClr val="tx1"/>
                </a:solidFill>
              </a:rPr>
              <a:t>CS</a:t>
            </a:r>
            <a:r>
              <a:rPr lang="en-US" baseline="-25000" smtClean="0">
                <a:solidFill>
                  <a:schemeClr val="tx1"/>
                </a:solidFill>
              </a:rPr>
              <a:t>j</a:t>
            </a:r>
            <a:r>
              <a:rPr lang="en-US" baseline="30000" smtClean="0">
                <a:solidFill>
                  <a:schemeClr val="tx1"/>
                </a:solidFill>
              </a:rPr>
              <a:t>m</a:t>
            </a:r>
            <a:r>
              <a:rPr lang="en-US" smtClean="0"/>
              <a:t>      be </a:t>
            </a:r>
            <a:r>
              <a:rPr lang="en-US" smtClean="0">
                <a:solidFill>
                  <a:schemeClr val="tx1"/>
                </a:solidFill>
              </a:rPr>
              <a:t>j</a:t>
            </a:r>
            <a:r>
              <a:rPr lang="en-US" smtClean="0"/>
              <a:t>’s </a:t>
            </a:r>
            <a:r>
              <a:rPr lang="en-US" smtClean="0">
                <a:solidFill>
                  <a:schemeClr val="tx1"/>
                </a:solidFill>
              </a:rPr>
              <a:t>m</a:t>
            </a:r>
            <a:r>
              <a:rPr lang="en-US" smtClean="0"/>
              <a:t>-th execution</a:t>
            </a:r>
          </a:p>
          <a:p>
            <a:r>
              <a:rPr lang="en-US" smtClean="0"/>
              <a:t>Then either</a:t>
            </a:r>
          </a:p>
          <a:p>
            <a:pPr lvl="1"/>
            <a:r>
              <a:rPr lang="en-US" smtClean="0"/>
              <a:t>           or</a:t>
            </a:r>
          </a:p>
        </p:txBody>
      </p:sp>
      <p:grpSp>
        <p:nvGrpSpPr>
          <p:cNvPr id="38919" name="Group 5"/>
          <p:cNvGrpSpPr>
            <a:grpSpLocks/>
          </p:cNvGrpSpPr>
          <p:nvPr/>
        </p:nvGrpSpPr>
        <p:grpSpPr bwMode="auto">
          <a:xfrm>
            <a:off x="1414463" y="4014788"/>
            <a:ext cx="1122362" cy="304800"/>
            <a:chOff x="951" y="2315"/>
            <a:chExt cx="707" cy="192"/>
          </a:xfrm>
        </p:grpSpPr>
        <p:sp>
          <p:nvSpPr>
            <p:cNvPr id="38926"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a:p>
          </p:txBody>
        </p:sp>
        <p:sp>
          <p:nvSpPr>
            <p:cNvPr id="38927"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sp>
        <p:nvSpPr>
          <p:cNvPr id="38920"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p:spPr>
        <p:txBody>
          <a:bodyPr anchor="ctr"/>
          <a:lstStyle/>
          <a:p>
            <a:pPr algn="ctr"/>
            <a:r>
              <a:rPr lang="en-US" sz="2800" b="0">
                <a:solidFill>
                  <a:schemeClr val="tx1"/>
                </a:solidFill>
              </a:rPr>
              <a:t>CS</a:t>
            </a:r>
            <a:r>
              <a:rPr lang="en-US" sz="2800" b="0" baseline="-25000">
                <a:solidFill>
                  <a:schemeClr val="tx1"/>
                </a:solidFill>
              </a:rPr>
              <a:t>i</a:t>
            </a:r>
            <a:r>
              <a:rPr lang="en-US" sz="2800" b="0" baseline="30000">
                <a:solidFill>
                  <a:schemeClr val="tx1"/>
                </a:solidFill>
              </a:rPr>
              <a:t>k</a:t>
            </a:r>
            <a:r>
              <a:rPr lang="en-US" sz="2800" b="0"/>
              <a:t> </a:t>
            </a:r>
            <a:r>
              <a:rPr lang="en-US" sz="2800" b="0">
                <a:solidFill>
                  <a:schemeClr val="tx1"/>
                </a:solidFill>
                <a:sym typeface="Wingdings" pitchFamily="2" charset="2"/>
              </a:rPr>
              <a:t></a:t>
            </a:r>
            <a:r>
              <a:rPr lang="en-US" sz="2800" b="0"/>
              <a:t> </a:t>
            </a:r>
            <a:r>
              <a:rPr lang="en-US" sz="2800" b="0">
                <a:solidFill>
                  <a:schemeClr val="tx1"/>
                </a:solidFill>
              </a:rPr>
              <a:t>CS</a:t>
            </a:r>
            <a:r>
              <a:rPr lang="en-US" sz="2800" b="0" baseline="-25000">
                <a:solidFill>
                  <a:schemeClr val="tx1"/>
                </a:solidFill>
              </a:rPr>
              <a:t>j</a:t>
            </a:r>
            <a:r>
              <a:rPr lang="en-US" sz="2800" b="0" baseline="30000">
                <a:solidFill>
                  <a:schemeClr val="tx1"/>
                </a:solidFill>
              </a:rPr>
              <a:t>m</a:t>
            </a:r>
            <a:endParaRPr lang="en-US" sz="2800" b="0"/>
          </a:p>
        </p:txBody>
      </p:sp>
      <p:sp>
        <p:nvSpPr>
          <p:cNvPr id="38921"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a:t>  </a:t>
            </a:r>
          </a:p>
        </p:txBody>
      </p:sp>
      <p:sp>
        <p:nvSpPr>
          <p:cNvPr id="38922"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nvGrpSpPr>
          <p:cNvPr id="38923" name="Group 11"/>
          <p:cNvGrpSpPr>
            <a:grpSpLocks/>
          </p:cNvGrpSpPr>
          <p:nvPr/>
        </p:nvGrpSpPr>
        <p:grpSpPr bwMode="auto">
          <a:xfrm>
            <a:off x="3130550" y="4016375"/>
            <a:ext cx="1122363" cy="304800"/>
            <a:chOff x="951" y="2315"/>
            <a:chExt cx="707" cy="192"/>
          </a:xfrm>
        </p:grpSpPr>
        <p:sp>
          <p:nvSpPr>
            <p:cNvPr id="38924"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a:p>
          </p:txBody>
        </p:sp>
        <p:sp>
          <p:nvSpPr>
            <p:cNvPr id="38925"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Art of Multiprocessor Programming</a:t>
            </a:r>
          </a:p>
        </p:txBody>
      </p:sp>
      <p:sp>
        <p:nvSpPr>
          <p:cNvPr id="39939" name="Slide Number Placeholder 4"/>
          <p:cNvSpPr>
            <a:spLocks noGrp="1"/>
          </p:cNvSpPr>
          <p:nvPr>
            <p:ph type="sldNum" sz="quarter" idx="11"/>
          </p:nvPr>
        </p:nvSpPr>
        <p:spPr>
          <a:noFill/>
        </p:spPr>
        <p:txBody>
          <a:bodyPr/>
          <a:lstStyle/>
          <a:p>
            <a:fld id="{A2C04231-3E8E-4B48-9A4F-233B29804E36}" type="slidenum">
              <a:rPr lang="ar-SA" smtClean="0">
                <a:cs typeface="Arial" pitchFamily="34" charset="0"/>
              </a:rPr>
              <a:pPr/>
              <a:t>37</a:t>
            </a:fld>
            <a:endParaRPr lang="en-US" smtClean="0">
              <a:cs typeface="Arial" pitchFamily="34" charset="0"/>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9941" name="Rectangle 3"/>
          <p:cNvSpPr>
            <a:spLocks noGrp="1" noChangeArrowheads="1"/>
          </p:cNvSpPr>
          <p:nvPr>
            <p:ph type="title"/>
          </p:nvPr>
        </p:nvSpPr>
        <p:spPr>
          <a:xfrm>
            <a:off x="714375" y="381000"/>
            <a:ext cx="7772400" cy="1143000"/>
          </a:xfrm>
        </p:spPr>
        <p:txBody>
          <a:bodyPr/>
          <a:lstStyle/>
          <a:p>
            <a:r>
              <a:rPr lang="en-US" smtClean="0"/>
              <a:t>Mutual Exclusion</a:t>
            </a:r>
          </a:p>
        </p:txBody>
      </p:sp>
      <p:sp>
        <p:nvSpPr>
          <p:cNvPr id="39942" name="Rectangle 4"/>
          <p:cNvSpPr>
            <a:spLocks noGrp="1" noChangeArrowheads="1"/>
          </p:cNvSpPr>
          <p:nvPr>
            <p:ph type="body" idx="1"/>
          </p:nvPr>
        </p:nvSpPr>
        <p:spPr>
          <a:xfrm>
            <a:off x="635000" y="1643063"/>
            <a:ext cx="8259763" cy="4154487"/>
          </a:xfrm>
        </p:spPr>
        <p:txBody>
          <a:bodyPr/>
          <a:lstStyle/>
          <a:p>
            <a:r>
              <a:rPr lang="en-US" smtClean="0"/>
              <a:t>Let </a:t>
            </a:r>
            <a:r>
              <a:rPr lang="en-US" smtClean="0">
                <a:solidFill>
                  <a:schemeClr val="tx1"/>
                </a:solidFill>
              </a:rPr>
              <a:t>CS</a:t>
            </a:r>
            <a:r>
              <a:rPr lang="en-US" baseline="-25000" smtClean="0">
                <a:solidFill>
                  <a:schemeClr val="tx1"/>
                </a:solidFill>
              </a:rPr>
              <a:t>i</a:t>
            </a:r>
            <a:r>
              <a:rPr lang="en-US" baseline="30000" smtClean="0">
                <a:solidFill>
                  <a:schemeClr val="tx1"/>
                </a:solidFill>
              </a:rPr>
              <a:t>k</a:t>
            </a:r>
            <a:r>
              <a:rPr lang="en-US" smtClean="0"/>
              <a:t>      be thread </a:t>
            </a:r>
            <a:r>
              <a:rPr lang="en-US" smtClean="0">
                <a:solidFill>
                  <a:schemeClr val="tx1"/>
                </a:solidFill>
              </a:rPr>
              <a:t>i</a:t>
            </a:r>
            <a:r>
              <a:rPr lang="en-US" smtClean="0"/>
              <a:t>’s </a:t>
            </a:r>
            <a:r>
              <a:rPr lang="en-US" smtClean="0">
                <a:solidFill>
                  <a:schemeClr val="tx1"/>
                </a:solidFill>
              </a:rPr>
              <a:t>k</a:t>
            </a:r>
            <a:r>
              <a:rPr lang="en-US" smtClean="0"/>
              <a:t>-th critical section execution</a:t>
            </a:r>
          </a:p>
          <a:p>
            <a:r>
              <a:rPr lang="en-US" smtClean="0"/>
              <a:t>And </a:t>
            </a:r>
            <a:r>
              <a:rPr lang="en-US" smtClean="0">
                <a:solidFill>
                  <a:schemeClr val="tx1"/>
                </a:solidFill>
              </a:rPr>
              <a:t>CS</a:t>
            </a:r>
            <a:r>
              <a:rPr lang="en-US" baseline="-25000" smtClean="0">
                <a:solidFill>
                  <a:schemeClr val="tx1"/>
                </a:solidFill>
              </a:rPr>
              <a:t>j</a:t>
            </a:r>
            <a:r>
              <a:rPr lang="en-US" baseline="30000" smtClean="0">
                <a:solidFill>
                  <a:schemeClr val="tx1"/>
                </a:solidFill>
              </a:rPr>
              <a:t>m</a:t>
            </a:r>
            <a:r>
              <a:rPr lang="en-US" smtClean="0"/>
              <a:t>      be </a:t>
            </a:r>
            <a:r>
              <a:rPr lang="en-US" smtClean="0">
                <a:solidFill>
                  <a:schemeClr val="tx1"/>
                </a:solidFill>
              </a:rPr>
              <a:t>j</a:t>
            </a:r>
            <a:r>
              <a:rPr lang="en-US" smtClean="0"/>
              <a:t>’s </a:t>
            </a:r>
            <a:r>
              <a:rPr lang="en-US" smtClean="0">
                <a:solidFill>
                  <a:schemeClr val="tx1"/>
                </a:solidFill>
              </a:rPr>
              <a:t>m</a:t>
            </a:r>
            <a:r>
              <a:rPr lang="en-US" smtClean="0"/>
              <a:t>-th execution</a:t>
            </a:r>
          </a:p>
          <a:p>
            <a:r>
              <a:rPr lang="en-US" smtClean="0"/>
              <a:t>Then either</a:t>
            </a:r>
          </a:p>
          <a:p>
            <a:pPr lvl="1"/>
            <a:r>
              <a:rPr lang="en-US" smtClean="0"/>
              <a:t>           or</a:t>
            </a:r>
          </a:p>
        </p:txBody>
      </p:sp>
      <p:grpSp>
        <p:nvGrpSpPr>
          <p:cNvPr id="39943" name="Group 5"/>
          <p:cNvGrpSpPr>
            <a:grpSpLocks/>
          </p:cNvGrpSpPr>
          <p:nvPr/>
        </p:nvGrpSpPr>
        <p:grpSpPr bwMode="auto">
          <a:xfrm>
            <a:off x="1414463" y="4014788"/>
            <a:ext cx="1122362" cy="304800"/>
            <a:chOff x="951" y="2315"/>
            <a:chExt cx="707" cy="192"/>
          </a:xfrm>
        </p:grpSpPr>
        <p:sp>
          <p:nvSpPr>
            <p:cNvPr id="39951"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endParaRPr lang="en-US"/>
            </a:p>
          </p:txBody>
        </p:sp>
        <p:sp>
          <p:nvSpPr>
            <p:cNvPr id="39952"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sp>
        <p:nvSpPr>
          <p:cNvPr id="39944"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p:spPr>
        <p:txBody>
          <a:bodyPr anchor="ctr"/>
          <a:lstStyle/>
          <a:p>
            <a:pPr algn="ctr"/>
            <a:r>
              <a:rPr lang="en-US" sz="2800" b="0">
                <a:solidFill>
                  <a:schemeClr val="tx1"/>
                </a:solidFill>
              </a:rPr>
              <a:t>CS</a:t>
            </a:r>
            <a:r>
              <a:rPr lang="en-US" sz="2800" b="0" baseline="-25000">
                <a:solidFill>
                  <a:schemeClr val="tx1"/>
                </a:solidFill>
              </a:rPr>
              <a:t>i</a:t>
            </a:r>
            <a:r>
              <a:rPr lang="en-US" sz="2800" b="0" baseline="30000">
                <a:solidFill>
                  <a:schemeClr val="tx1"/>
                </a:solidFill>
              </a:rPr>
              <a:t>k</a:t>
            </a:r>
            <a:r>
              <a:rPr lang="en-US" sz="2800" b="0"/>
              <a:t> </a:t>
            </a:r>
            <a:r>
              <a:rPr lang="en-US" sz="2800" b="0">
                <a:solidFill>
                  <a:schemeClr val="tx1"/>
                </a:solidFill>
                <a:sym typeface="Wingdings" pitchFamily="2" charset="2"/>
              </a:rPr>
              <a:t></a:t>
            </a:r>
            <a:r>
              <a:rPr lang="en-US" sz="2800" b="0"/>
              <a:t> </a:t>
            </a:r>
            <a:r>
              <a:rPr lang="en-US" sz="2800" b="0">
                <a:solidFill>
                  <a:schemeClr val="tx1"/>
                </a:solidFill>
              </a:rPr>
              <a:t>CS</a:t>
            </a:r>
            <a:r>
              <a:rPr lang="en-US" sz="2800" b="0" baseline="-25000">
                <a:solidFill>
                  <a:schemeClr val="tx1"/>
                </a:solidFill>
              </a:rPr>
              <a:t>j</a:t>
            </a:r>
            <a:r>
              <a:rPr lang="en-US" sz="2800" b="0" baseline="30000">
                <a:solidFill>
                  <a:schemeClr val="tx1"/>
                </a:solidFill>
              </a:rPr>
              <a:t>m</a:t>
            </a:r>
            <a:endParaRPr lang="en-US" sz="2800" b="0"/>
          </a:p>
        </p:txBody>
      </p:sp>
      <p:sp>
        <p:nvSpPr>
          <p:cNvPr id="39945"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a:r>
              <a:rPr lang="en-US" b="0"/>
              <a:t>  </a:t>
            </a:r>
          </a:p>
        </p:txBody>
      </p:sp>
      <p:sp>
        <p:nvSpPr>
          <p:cNvPr id="39946"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endParaRPr lang="en-US"/>
          </a:p>
        </p:txBody>
      </p:sp>
      <p:grpSp>
        <p:nvGrpSpPr>
          <p:cNvPr id="39947" name="Group 11"/>
          <p:cNvGrpSpPr>
            <a:grpSpLocks/>
          </p:cNvGrpSpPr>
          <p:nvPr/>
        </p:nvGrpSpPr>
        <p:grpSpPr bwMode="auto">
          <a:xfrm>
            <a:off x="3130550" y="4016375"/>
            <a:ext cx="1122363" cy="304800"/>
            <a:chOff x="951" y="2315"/>
            <a:chExt cx="707" cy="192"/>
          </a:xfrm>
        </p:grpSpPr>
        <p:sp>
          <p:nvSpPr>
            <p:cNvPr id="39949"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endParaRPr lang="en-US"/>
            </a:p>
          </p:txBody>
        </p:sp>
        <p:sp>
          <p:nvSpPr>
            <p:cNvPr id="39950"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endParaRPr lang="en-US"/>
            </a:p>
          </p:txBody>
        </p:sp>
      </p:grpSp>
      <p:sp>
        <p:nvSpPr>
          <p:cNvPr id="39948" name="AutoShape 14"/>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p:spPr>
        <p:txBody>
          <a:bodyPr anchor="ctr"/>
          <a:lstStyle/>
          <a:p>
            <a:pPr algn="ctr"/>
            <a:r>
              <a:rPr lang="en-US" sz="2800" b="0">
                <a:solidFill>
                  <a:schemeClr val="tx1"/>
                </a:solidFill>
              </a:rPr>
              <a:t>CS</a:t>
            </a:r>
            <a:r>
              <a:rPr lang="en-US" sz="2800" b="0" baseline="-25000">
                <a:solidFill>
                  <a:schemeClr val="tx1"/>
                </a:solidFill>
              </a:rPr>
              <a:t>j</a:t>
            </a:r>
            <a:r>
              <a:rPr lang="en-US" sz="2800" b="0" baseline="30000">
                <a:solidFill>
                  <a:schemeClr val="tx1"/>
                </a:solidFill>
              </a:rPr>
              <a:t>m</a:t>
            </a:r>
            <a:r>
              <a:rPr lang="en-US" sz="2800" b="0"/>
              <a:t> </a:t>
            </a:r>
            <a:r>
              <a:rPr lang="en-US" sz="2800" b="0">
                <a:solidFill>
                  <a:schemeClr val="tx1"/>
                </a:solidFill>
                <a:sym typeface="Wingdings" pitchFamily="2" charset="2"/>
              </a:rPr>
              <a:t></a:t>
            </a:r>
            <a:r>
              <a:rPr lang="en-US" sz="2800" b="0"/>
              <a:t> </a:t>
            </a:r>
            <a:r>
              <a:rPr lang="en-US" sz="2800" b="0">
                <a:solidFill>
                  <a:schemeClr val="tx1"/>
                </a:solidFill>
              </a:rPr>
              <a:t>CS</a:t>
            </a:r>
            <a:r>
              <a:rPr lang="en-US" sz="2800" b="0" baseline="-25000">
                <a:solidFill>
                  <a:schemeClr val="tx1"/>
                </a:solidFill>
              </a:rPr>
              <a:t>i</a:t>
            </a:r>
            <a:r>
              <a:rPr lang="en-US" sz="2800" b="0" baseline="30000">
                <a:solidFill>
                  <a:schemeClr val="tx1"/>
                </a:solidFill>
              </a:rPr>
              <a:t>k</a:t>
            </a:r>
            <a:endParaRPr lang="en-US" sz="2800" b="0"/>
          </a:p>
        </p:txBody>
      </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Art of Multiprocessor Programming</a:t>
            </a:r>
          </a:p>
        </p:txBody>
      </p:sp>
      <p:sp>
        <p:nvSpPr>
          <p:cNvPr id="40963" name="Slide Number Placeholder 4"/>
          <p:cNvSpPr>
            <a:spLocks noGrp="1"/>
          </p:cNvSpPr>
          <p:nvPr>
            <p:ph type="sldNum" sz="quarter" idx="11"/>
          </p:nvPr>
        </p:nvSpPr>
        <p:spPr>
          <a:noFill/>
        </p:spPr>
        <p:txBody>
          <a:bodyPr/>
          <a:lstStyle/>
          <a:p>
            <a:fld id="{70931AA1-79A8-4395-BF09-D944C57D2237}" type="slidenum">
              <a:rPr lang="ar-SA" smtClean="0">
                <a:cs typeface="Arial" pitchFamily="34" charset="0"/>
              </a:rPr>
              <a:pPr/>
              <a:t>38</a:t>
            </a:fld>
            <a:endParaRPr lang="en-US" smtClean="0">
              <a:cs typeface="Arial" pitchFamily="34" charset="0"/>
            </a:endParaRPr>
          </a:p>
        </p:txBody>
      </p:sp>
      <p:pic>
        <p:nvPicPr>
          <p:cNvPr id="40964" name="Picture 1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0965" name="Rectangle 2"/>
          <p:cNvSpPr>
            <a:spLocks noGrp="1" noChangeArrowheads="1"/>
          </p:cNvSpPr>
          <p:nvPr>
            <p:ph type="title"/>
          </p:nvPr>
        </p:nvSpPr>
        <p:spPr>
          <a:xfrm>
            <a:off x="647700" y="368300"/>
            <a:ext cx="7772400" cy="1143000"/>
          </a:xfrm>
        </p:spPr>
        <p:txBody>
          <a:bodyPr/>
          <a:lstStyle/>
          <a:p>
            <a:r>
              <a:rPr lang="en-US" smtClean="0"/>
              <a:t>Deadlock-Free</a:t>
            </a:r>
          </a:p>
        </p:txBody>
      </p:sp>
      <p:grpSp>
        <p:nvGrpSpPr>
          <p:cNvPr id="40966" name="Group 4"/>
          <p:cNvGrpSpPr>
            <a:grpSpLocks/>
          </p:cNvGrpSpPr>
          <p:nvPr/>
        </p:nvGrpSpPr>
        <p:grpSpPr bwMode="auto">
          <a:xfrm>
            <a:off x="7480300" y="419100"/>
            <a:ext cx="946150" cy="968375"/>
            <a:chOff x="764" y="2340"/>
            <a:chExt cx="596" cy="610"/>
          </a:xfrm>
        </p:grpSpPr>
        <p:sp>
          <p:nvSpPr>
            <p:cNvPr id="40969" name="Oval 5"/>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endParaRPr lang="en-US"/>
            </a:p>
          </p:txBody>
        </p:sp>
        <p:sp>
          <p:nvSpPr>
            <p:cNvPr id="40970" name="Oval 6"/>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a:p>
          </p:txBody>
        </p:sp>
        <p:sp>
          <p:nvSpPr>
            <p:cNvPr id="40971" name="Oval 7"/>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a:p>
          </p:txBody>
        </p:sp>
        <p:sp>
          <p:nvSpPr>
            <p:cNvPr id="40972" name="Oval 8"/>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a:p>
          </p:txBody>
        </p:sp>
        <p:sp>
          <p:nvSpPr>
            <p:cNvPr id="40973" name="Oval 9"/>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a:p>
          </p:txBody>
        </p:sp>
        <p:sp>
          <p:nvSpPr>
            <p:cNvPr id="40974" name="Oval 10"/>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a:p>
          </p:txBody>
        </p:sp>
        <p:sp>
          <p:nvSpPr>
            <p:cNvPr id="40975" name="AutoShape 11"/>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p>
          </p:txBody>
        </p:sp>
      </p:grpSp>
      <p:sp>
        <p:nvSpPr>
          <p:cNvPr id="40967" name="Rectangle 14"/>
          <p:cNvSpPr>
            <a:spLocks noGrp="1" noChangeArrowheads="1"/>
          </p:cNvSpPr>
          <p:nvPr>
            <p:ph type="body" idx="1"/>
          </p:nvPr>
        </p:nvSpPr>
        <p:spPr/>
        <p:txBody>
          <a:bodyPr/>
          <a:lstStyle/>
          <a:p>
            <a:r>
              <a:rPr lang="en-US" smtClean="0"/>
              <a:t>If some thread calls </a:t>
            </a:r>
            <a:r>
              <a:rPr lang="en-US" b="1" smtClean="0">
                <a:solidFill>
                  <a:schemeClr val="tx1"/>
                </a:solidFill>
              </a:rPr>
              <a:t>lock()</a:t>
            </a:r>
          </a:p>
          <a:p>
            <a:pPr lvl="1"/>
            <a:r>
              <a:rPr lang="en-US" smtClean="0"/>
              <a:t>And never returns</a:t>
            </a:r>
          </a:p>
          <a:p>
            <a:pPr lvl="1"/>
            <a:r>
              <a:rPr lang="en-US" smtClean="0"/>
              <a:t>Then other threads must complete </a:t>
            </a:r>
            <a:r>
              <a:rPr lang="en-US" b="1" smtClean="0">
                <a:solidFill>
                  <a:schemeClr val="tx1"/>
                </a:solidFill>
              </a:rPr>
              <a:t>lock()</a:t>
            </a:r>
            <a:r>
              <a:rPr lang="en-US" smtClean="0"/>
              <a:t> and </a:t>
            </a:r>
            <a:r>
              <a:rPr lang="en-US" b="1" smtClean="0">
                <a:solidFill>
                  <a:schemeClr val="tx1"/>
                </a:solidFill>
              </a:rPr>
              <a:t>unlock()</a:t>
            </a:r>
            <a:r>
              <a:rPr lang="en-US" smtClean="0"/>
              <a:t> calls infinitely often</a:t>
            </a:r>
          </a:p>
          <a:p>
            <a:r>
              <a:rPr lang="en-US" smtClean="0"/>
              <a:t>System as a whole makes progress</a:t>
            </a:r>
          </a:p>
          <a:p>
            <a:pPr lvl="1"/>
            <a:r>
              <a:rPr lang="en-US" smtClean="0"/>
              <a:t>Even if individuals starve</a:t>
            </a:r>
          </a:p>
        </p:txBody>
      </p:sp>
      <p:sp>
        <p:nvSpPr>
          <p:cNvPr id="40968" name="Rectangle 16"/>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Art of Multiprocessor Programming</a:t>
            </a:r>
          </a:p>
        </p:txBody>
      </p:sp>
      <p:sp>
        <p:nvSpPr>
          <p:cNvPr id="41987" name="Slide Number Placeholder 4"/>
          <p:cNvSpPr>
            <a:spLocks noGrp="1"/>
          </p:cNvSpPr>
          <p:nvPr>
            <p:ph type="sldNum" sz="quarter" idx="11"/>
          </p:nvPr>
        </p:nvSpPr>
        <p:spPr>
          <a:noFill/>
        </p:spPr>
        <p:txBody>
          <a:bodyPr/>
          <a:lstStyle/>
          <a:p>
            <a:fld id="{31FDF409-E770-4EB9-8954-E9E2878B650D}" type="slidenum">
              <a:rPr lang="ar-SA" smtClean="0">
                <a:cs typeface="Arial" pitchFamily="34" charset="0"/>
              </a:rPr>
              <a:pPr/>
              <a:t>39</a:t>
            </a:fld>
            <a:endParaRPr lang="en-US" smtClean="0">
              <a:cs typeface="Arial" pitchFamily="34" charset="0"/>
            </a:endParaRPr>
          </a:p>
        </p:txBody>
      </p:sp>
      <p:pic>
        <p:nvPicPr>
          <p:cNvPr id="41988"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1989" name="Rectangle 2"/>
          <p:cNvSpPr>
            <a:spLocks noGrp="1" noChangeArrowheads="1"/>
          </p:cNvSpPr>
          <p:nvPr>
            <p:ph type="title"/>
          </p:nvPr>
        </p:nvSpPr>
        <p:spPr>
          <a:xfrm>
            <a:off x="647700" y="368300"/>
            <a:ext cx="7772400" cy="1143000"/>
          </a:xfrm>
        </p:spPr>
        <p:txBody>
          <a:bodyPr/>
          <a:lstStyle/>
          <a:p>
            <a:r>
              <a:rPr lang="en-US" smtClean="0"/>
              <a:t>Starvation-Free</a:t>
            </a:r>
          </a:p>
        </p:txBody>
      </p:sp>
      <p:sp>
        <p:nvSpPr>
          <p:cNvPr id="41990" name="Rectangle 11"/>
          <p:cNvSpPr>
            <a:spLocks noGrp="1" noChangeArrowheads="1"/>
          </p:cNvSpPr>
          <p:nvPr>
            <p:ph type="body" idx="1"/>
          </p:nvPr>
        </p:nvSpPr>
        <p:spPr/>
        <p:txBody>
          <a:bodyPr/>
          <a:lstStyle/>
          <a:p>
            <a:r>
              <a:rPr lang="en-US" smtClean="0"/>
              <a:t>If some thread calls </a:t>
            </a:r>
            <a:r>
              <a:rPr lang="en-US" smtClean="0">
                <a:solidFill>
                  <a:schemeClr val="tx1"/>
                </a:solidFill>
              </a:rPr>
              <a:t>lock()</a:t>
            </a:r>
          </a:p>
          <a:p>
            <a:pPr lvl="1"/>
            <a:r>
              <a:rPr lang="en-US" smtClean="0"/>
              <a:t>It will eventually return</a:t>
            </a:r>
          </a:p>
          <a:p>
            <a:r>
              <a:rPr lang="en-US" smtClean="0"/>
              <a:t>Individual threads make progress</a:t>
            </a:r>
            <a:endParaRPr lang="en-US" sz="2400" smtClean="0"/>
          </a:p>
        </p:txBody>
      </p:sp>
      <p:grpSp>
        <p:nvGrpSpPr>
          <p:cNvPr id="41991" name="Group 13"/>
          <p:cNvGrpSpPr>
            <a:grpSpLocks/>
          </p:cNvGrpSpPr>
          <p:nvPr/>
        </p:nvGrpSpPr>
        <p:grpSpPr bwMode="auto">
          <a:xfrm>
            <a:off x="7632700" y="571500"/>
            <a:ext cx="946150" cy="968375"/>
            <a:chOff x="764" y="2340"/>
            <a:chExt cx="596" cy="610"/>
          </a:xfrm>
        </p:grpSpPr>
        <p:sp>
          <p:nvSpPr>
            <p:cNvPr id="41993" name="Oval 14"/>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endParaRPr lang="en-US"/>
            </a:p>
          </p:txBody>
        </p:sp>
        <p:sp>
          <p:nvSpPr>
            <p:cNvPr id="41994" name="Oval 15"/>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endParaRPr lang="en-US"/>
            </a:p>
          </p:txBody>
        </p:sp>
        <p:sp>
          <p:nvSpPr>
            <p:cNvPr id="41995" name="Oval 16"/>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endParaRPr lang="en-US"/>
            </a:p>
          </p:txBody>
        </p:sp>
        <p:sp>
          <p:nvSpPr>
            <p:cNvPr id="41996" name="Oval 17"/>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endParaRPr lang="en-US"/>
            </a:p>
          </p:txBody>
        </p:sp>
        <p:sp>
          <p:nvSpPr>
            <p:cNvPr id="41997" name="Oval 18"/>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endParaRPr lang="en-US"/>
            </a:p>
          </p:txBody>
        </p:sp>
        <p:sp>
          <p:nvSpPr>
            <p:cNvPr id="41998" name="Oval 19"/>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endParaRPr lang="en-US"/>
            </a:p>
          </p:txBody>
        </p:sp>
        <p:sp>
          <p:nvSpPr>
            <p:cNvPr id="41999" name="AutoShape 20"/>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a:p>
          </p:txBody>
        </p:sp>
      </p:grpSp>
      <p:sp>
        <p:nvSpPr>
          <p:cNvPr id="41992" name="Rectangle 21"/>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smtClean="0"/>
              <a:t>Art of Multiprocessor Programming</a:t>
            </a:r>
          </a:p>
        </p:txBody>
      </p:sp>
      <p:sp>
        <p:nvSpPr>
          <p:cNvPr id="6147" name="Slide Number Placeholder 4"/>
          <p:cNvSpPr>
            <a:spLocks noGrp="1"/>
          </p:cNvSpPr>
          <p:nvPr>
            <p:ph type="sldNum" sz="quarter" idx="11"/>
          </p:nvPr>
        </p:nvSpPr>
        <p:spPr>
          <a:noFill/>
        </p:spPr>
        <p:txBody>
          <a:bodyPr/>
          <a:lstStyle/>
          <a:p>
            <a:fld id="{11C18781-095F-46B9-80D7-853BBBF60E85}" type="slidenum">
              <a:rPr lang="ar-SA" smtClean="0">
                <a:cs typeface="Arial" pitchFamily="34" charset="0"/>
              </a:rPr>
              <a:pPr/>
              <a:t>4</a:t>
            </a:fld>
            <a:endParaRPr lang="en-US" smtClean="0">
              <a:cs typeface="Arial" pitchFamily="34" charset="0"/>
            </a:endParaRPr>
          </a:p>
        </p:txBody>
      </p:sp>
      <p:pic>
        <p:nvPicPr>
          <p:cNvPr id="614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149" name="Rectangle 2"/>
          <p:cNvSpPr>
            <a:spLocks noGrp="1" noChangeArrowheads="1"/>
          </p:cNvSpPr>
          <p:nvPr>
            <p:ph type="title"/>
          </p:nvPr>
        </p:nvSpPr>
        <p:spPr/>
        <p:txBody>
          <a:bodyPr/>
          <a:lstStyle/>
          <a:p>
            <a:r>
              <a:rPr lang="en-US" smtClean="0"/>
              <a:t>Warning</a:t>
            </a:r>
          </a:p>
        </p:txBody>
      </p:sp>
      <p:sp>
        <p:nvSpPr>
          <p:cNvPr id="6150" name="Rectangle 3"/>
          <p:cNvSpPr>
            <a:spLocks noGrp="1" noChangeArrowheads="1"/>
          </p:cNvSpPr>
          <p:nvPr>
            <p:ph type="body" idx="1"/>
          </p:nvPr>
        </p:nvSpPr>
        <p:spPr/>
        <p:txBody>
          <a:bodyPr/>
          <a:lstStyle/>
          <a:p>
            <a:r>
              <a:rPr lang="en-US" smtClean="0"/>
              <a:t>You will never use these protocols</a:t>
            </a:r>
          </a:p>
          <a:p>
            <a:pPr lvl="1"/>
            <a:r>
              <a:rPr lang="en-US" smtClean="0"/>
              <a:t>Get over it</a:t>
            </a:r>
          </a:p>
          <a:p>
            <a:r>
              <a:rPr lang="en-US" smtClean="0"/>
              <a:t>You are advised to understand them</a:t>
            </a:r>
          </a:p>
          <a:p>
            <a:pPr lvl="1"/>
            <a:r>
              <a:rPr lang="en-US" smtClean="0"/>
              <a:t>The same issues show up everywhere</a:t>
            </a:r>
          </a:p>
          <a:p>
            <a:pPr lvl="1"/>
            <a:r>
              <a:rPr lang="en-US" smtClean="0"/>
              <a:t>Except hidden and more complex</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Art of Multiprocessor Programming</a:t>
            </a:r>
          </a:p>
        </p:txBody>
      </p:sp>
      <p:sp>
        <p:nvSpPr>
          <p:cNvPr id="43011" name="Slide Number Placeholder 4"/>
          <p:cNvSpPr>
            <a:spLocks noGrp="1"/>
          </p:cNvSpPr>
          <p:nvPr>
            <p:ph type="sldNum" sz="quarter" idx="11"/>
          </p:nvPr>
        </p:nvSpPr>
        <p:spPr>
          <a:noFill/>
        </p:spPr>
        <p:txBody>
          <a:bodyPr/>
          <a:lstStyle/>
          <a:p>
            <a:fld id="{560C683E-58B9-4B66-BD90-BD7ACC5C4EAB}" type="slidenum">
              <a:rPr lang="ar-SA" smtClean="0">
                <a:cs typeface="Arial" pitchFamily="34" charset="0"/>
              </a:rPr>
              <a:pPr/>
              <a:t>40</a:t>
            </a:fld>
            <a:endParaRPr lang="en-US" smtClean="0">
              <a:cs typeface="Arial" pitchFamily="34" charset="0"/>
            </a:endParaRPr>
          </a:p>
        </p:txBody>
      </p:sp>
      <p:pic>
        <p:nvPicPr>
          <p:cNvPr id="4301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3013" name="Rectangle 2"/>
          <p:cNvSpPr>
            <a:spLocks noGrp="1" noChangeArrowheads="1"/>
          </p:cNvSpPr>
          <p:nvPr>
            <p:ph type="title"/>
          </p:nvPr>
        </p:nvSpPr>
        <p:spPr/>
        <p:txBody>
          <a:bodyPr/>
          <a:lstStyle/>
          <a:p>
            <a:r>
              <a:rPr lang="en-US" sz="4000" smtClean="0"/>
              <a:t>Two-Thread vs </a:t>
            </a:r>
            <a:r>
              <a:rPr lang="en-US" sz="4000" i="1" smtClean="0"/>
              <a:t>n </a:t>
            </a:r>
            <a:r>
              <a:rPr lang="en-US" sz="4000" smtClean="0"/>
              <a:t>-Thread Solutions</a:t>
            </a:r>
          </a:p>
        </p:txBody>
      </p:sp>
      <p:sp>
        <p:nvSpPr>
          <p:cNvPr id="43014" name="Rectangle 3"/>
          <p:cNvSpPr>
            <a:spLocks noGrp="1" noChangeArrowheads="1"/>
          </p:cNvSpPr>
          <p:nvPr>
            <p:ph type="body" idx="1"/>
          </p:nvPr>
        </p:nvSpPr>
        <p:spPr/>
        <p:txBody>
          <a:bodyPr/>
          <a:lstStyle/>
          <a:p>
            <a:r>
              <a:rPr lang="en-US" smtClean="0">
                <a:solidFill>
                  <a:schemeClr val="tx1"/>
                </a:solidFill>
              </a:rPr>
              <a:t>2</a:t>
            </a:r>
            <a:r>
              <a:rPr lang="en-US" smtClean="0"/>
              <a:t>-thread solutions first</a:t>
            </a:r>
          </a:p>
          <a:p>
            <a:pPr lvl="1"/>
            <a:r>
              <a:rPr lang="en-US" smtClean="0"/>
              <a:t>Illustrate most basic ideas</a:t>
            </a:r>
          </a:p>
          <a:p>
            <a:pPr lvl="1"/>
            <a:r>
              <a:rPr lang="en-US" smtClean="0"/>
              <a:t>Fits on one slide</a:t>
            </a:r>
          </a:p>
          <a:p>
            <a:r>
              <a:rPr lang="en-US" smtClean="0"/>
              <a:t>Then </a:t>
            </a:r>
            <a:r>
              <a:rPr lang="en-US" i="1" smtClean="0">
                <a:solidFill>
                  <a:schemeClr val="tx1"/>
                </a:solidFill>
              </a:rPr>
              <a:t>n</a:t>
            </a:r>
            <a:r>
              <a:rPr lang="en-US" smtClean="0"/>
              <a:t>-thread solutions </a:t>
            </a:r>
          </a:p>
          <a:p>
            <a:pPr lvl="1"/>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p>
            <a:r>
              <a:rPr lang="en-US" smtClean="0"/>
              <a:t>Art of Multiprocessor Programming</a:t>
            </a:r>
          </a:p>
        </p:txBody>
      </p:sp>
      <p:sp>
        <p:nvSpPr>
          <p:cNvPr id="44035" name="Slide Number Placeholder 3"/>
          <p:cNvSpPr>
            <a:spLocks noGrp="1"/>
          </p:cNvSpPr>
          <p:nvPr>
            <p:ph type="sldNum" sz="quarter" idx="11"/>
          </p:nvPr>
        </p:nvSpPr>
        <p:spPr>
          <a:noFill/>
        </p:spPr>
        <p:txBody>
          <a:bodyPr/>
          <a:lstStyle/>
          <a:p>
            <a:fld id="{8B7A99E8-8D15-48E8-94ED-CFC6934F5100}" type="slidenum">
              <a:rPr lang="ar-SA" smtClean="0">
                <a:cs typeface="Arial" pitchFamily="34" charset="0"/>
              </a:rPr>
              <a:pPr/>
              <a:t>41</a:t>
            </a:fld>
            <a:endParaRPr lang="en-US" smtClean="0">
              <a:cs typeface="Arial" pitchFamily="34" charset="0"/>
            </a:endParaRPr>
          </a:p>
        </p:txBody>
      </p:sp>
      <p:pic>
        <p:nvPicPr>
          <p:cNvPr id="44036"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4037" name="Text Box 3"/>
          <p:cNvSpPr txBox="1">
            <a:spLocks noChangeArrowheads="1"/>
          </p:cNvSpPr>
          <p:nvPr/>
        </p:nvSpPr>
        <p:spPr bwMode="auto">
          <a:xfrm>
            <a:off x="877888" y="1690688"/>
            <a:ext cx="7445375" cy="3378200"/>
          </a:xfrm>
          <a:prstGeom prst="rect">
            <a:avLst/>
          </a:prstGeom>
          <a:solidFill>
            <a:srgbClr val="FFFFCC"/>
          </a:solidFill>
          <a:ln w="9525">
            <a:noFill/>
            <a:miter lim="800000"/>
            <a:headEnd/>
            <a:tailEnd/>
          </a:ln>
        </p:spPr>
        <p:txBody>
          <a:bodyPr>
            <a:spAutoFit/>
          </a:bodyPr>
          <a:lstStyle/>
          <a:p>
            <a:r>
              <a:rPr lang="en-US" sz="2400">
                <a:solidFill>
                  <a:schemeClr val="tx1"/>
                </a:solidFill>
                <a:latin typeface="Lucida Console" pitchFamily="49" charset="0"/>
              </a:rPr>
              <a:t>class</a:t>
            </a:r>
            <a:r>
              <a:rPr lang="en-US" sz="2400">
                <a:latin typeface="Lucida Console" pitchFamily="49" charset="0"/>
              </a:rPr>
              <a:t> … </a:t>
            </a:r>
            <a:r>
              <a:rPr lang="en-US" sz="2400">
                <a:solidFill>
                  <a:schemeClr val="tx1"/>
                </a:solidFill>
                <a:latin typeface="Lucida Console" pitchFamily="49" charset="0"/>
              </a:rPr>
              <a:t>implements</a:t>
            </a:r>
            <a:r>
              <a:rPr lang="en-US" sz="2400">
                <a:latin typeface="Lucida Console" pitchFamily="49" charset="0"/>
              </a:rPr>
              <a:t> Lock {</a:t>
            </a:r>
          </a:p>
          <a:p>
            <a:r>
              <a:rPr lang="en-US" sz="2400">
                <a:latin typeface="Lucida Console" pitchFamily="49" charset="0"/>
              </a:rPr>
              <a:t>  </a:t>
            </a:r>
            <a:r>
              <a:rPr lang="en-US" sz="2400">
                <a:solidFill>
                  <a:srgbClr val="3333FF"/>
                </a:solidFill>
                <a:latin typeface="Lucida Console" pitchFamily="49" charset="0"/>
              </a:rPr>
              <a:t>…</a:t>
            </a:r>
          </a:p>
          <a:p>
            <a:r>
              <a:rPr lang="en-US" sz="2400">
                <a:latin typeface="Lucida Console" pitchFamily="49" charset="0"/>
              </a:rPr>
              <a:t>  </a:t>
            </a:r>
            <a:r>
              <a:rPr lang="en-US" sz="2400">
                <a:solidFill>
                  <a:srgbClr val="0066FF"/>
                </a:solidFill>
                <a:latin typeface="Lucida Console" pitchFamily="49" charset="0"/>
              </a:rPr>
              <a:t>// thread-local index, 0 or 1</a:t>
            </a:r>
          </a:p>
          <a:p>
            <a:r>
              <a:rPr lang="en-US" sz="2400">
                <a:latin typeface="Lucida Console" pitchFamily="49" charset="0"/>
              </a:rPr>
              <a:t>  </a:t>
            </a:r>
            <a:r>
              <a:rPr lang="en-US" sz="2400">
                <a:solidFill>
                  <a:schemeClr val="tx1"/>
                </a:solidFill>
                <a:latin typeface="Lucida Console" pitchFamily="49" charset="0"/>
              </a:rPr>
              <a:t>public</a:t>
            </a:r>
            <a:r>
              <a:rPr lang="en-US" sz="2400">
                <a:latin typeface="Lucida Console" pitchFamily="49" charset="0"/>
              </a:rPr>
              <a:t> </a:t>
            </a:r>
            <a:r>
              <a:rPr lang="en-US" sz="2400">
                <a:solidFill>
                  <a:schemeClr val="tx1"/>
                </a:solidFill>
                <a:latin typeface="Lucida Console" pitchFamily="49" charset="0"/>
              </a:rPr>
              <a:t>void</a:t>
            </a:r>
            <a:r>
              <a:rPr lang="en-US" sz="2400">
                <a:latin typeface="Lucida Console" pitchFamily="49" charset="0"/>
              </a:rPr>
              <a:t> lock() {</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i = ThreadID.get();</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j = 1 - i;</a:t>
            </a:r>
            <a:r>
              <a:rPr lang="en-US" sz="2400">
                <a:solidFill>
                  <a:schemeClr val="accent2"/>
                </a:solidFill>
                <a:latin typeface="Lucida Console" pitchFamily="49" charset="0"/>
                <a:cs typeface="Courier New" pitchFamily="49" charset="0"/>
              </a:rPr>
              <a:t> </a:t>
            </a:r>
            <a:endParaRPr lang="en-US" sz="2400">
              <a:solidFill>
                <a:srgbClr val="3333FF"/>
              </a:solidFill>
              <a:latin typeface="Lucida Console" pitchFamily="49" charset="0"/>
              <a:cs typeface="Courier New" pitchFamily="49" charset="0"/>
            </a:endParaRPr>
          </a:p>
          <a:p>
            <a:r>
              <a:rPr lang="en-US" sz="2400">
                <a:solidFill>
                  <a:srgbClr val="3333FF"/>
                </a:solidFill>
                <a:latin typeface="Lucida Console" pitchFamily="49" charset="0"/>
                <a:cs typeface="Courier New" pitchFamily="49" charset="0"/>
              </a:rPr>
              <a:t>  …</a:t>
            </a:r>
          </a:p>
          <a:p>
            <a:pPr eaLnBrk="1" hangingPunct="1">
              <a:lnSpc>
                <a:spcPct val="70000"/>
              </a:lnSpc>
              <a:spcBef>
                <a:spcPct val="30000"/>
              </a:spcBef>
            </a:pPr>
            <a:r>
              <a:rPr lang="en-US" sz="2400">
                <a:solidFill>
                  <a:srgbClr val="3333FF"/>
                </a:solidFill>
                <a:latin typeface="Lucida Console" pitchFamily="49" charset="0"/>
                <a:cs typeface="Courier New" pitchFamily="49" charset="0"/>
              </a:rPr>
              <a:t>  }</a:t>
            </a:r>
          </a:p>
          <a:p>
            <a:pPr eaLnBrk="1" hangingPunct="1">
              <a:lnSpc>
                <a:spcPct val="70000"/>
              </a:lnSpc>
              <a:spcBef>
                <a:spcPct val="30000"/>
              </a:spcBef>
            </a:pPr>
            <a:r>
              <a:rPr lang="en-US" sz="2400">
                <a:solidFill>
                  <a:srgbClr val="3333FF"/>
                </a:solidFill>
                <a:latin typeface="Lucida Console" pitchFamily="49" charset="0"/>
                <a:cs typeface="Courier New" pitchFamily="49" charset="0"/>
              </a:rPr>
              <a:t>}</a:t>
            </a:r>
          </a:p>
        </p:txBody>
      </p:sp>
      <p:sp>
        <p:nvSpPr>
          <p:cNvPr id="44038" name="Rectangle 2"/>
          <p:cNvSpPr>
            <a:spLocks noGrp="1" noChangeArrowheads="1"/>
          </p:cNvSpPr>
          <p:nvPr>
            <p:ph type="title"/>
          </p:nvPr>
        </p:nvSpPr>
        <p:spPr>
          <a:xfrm>
            <a:off x="671513" y="363538"/>
            <a:ext cx="7772400" cy="1143000"/>
          </a:xfrm>
        </p:spPr>
        <p:txBody>
          <a:bodyPr/>
          <a:lstStyle/>
          <a:p>
            <a:r>
              <a:rPr lang="en-US" sz="4000" smtClean="0"/>
              <a:t>Two-Thread Conventions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p>
            <a:r>
              <a:rPr lang="en-US" smtClean="0"/>
              <a:t>Art of Multiprocessor Programming</a:t>
            </a:r>
          </a:p>
        </p:txBody>
      </p:sp>
      <p:sp>
        <p:nvSpPr>
          <p:cNvPr id="45059" name="Slide Number Placeholder 3"/>
          <p:cNvSpPr>
            <a:spLocks noGrp="1"/>
          </p:cNvSpPr>
          <p:nvPr>
            <p:ph type="sldNum" sz="quarter" idx="11"/>
          </p:nvPr>
        </p:nvSpPr>
        <p:spPr>
          <a:noFill/>
        </p:spPr>
        <p:txBody>
          <a:bodyPr/>
          <a:lstStyle/>
          <a:p>
            <a:fld id="{6217DC37-C1ED-4C6B-919F-42A1CF1DDD29}" type="slidenum">
              <a:rPr lang="ar-SA" smtClean="0">
                <a:cs typeface="Arial" pitchFamily="34" charset="0"/>
              </a:rPr>
              <a:pPr/>
              <a:t>42</a:t>
            </a:fld>
            <a:endParaRPr lang="en-US" smtClean="0">
              <a:cs typeface="Arial" pitchFamily="34" charset="0"/>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5061" name="Text Box 3"/>
          <p:cNvSpPr txBox="1">
            <a:spLocks noChangeArrowheads="1"/>
          </p:cNvSpPr>
          <p:nvPr/>
        </p:nvSpPr>
        <p:spPr bwMode="auto">
          <a:xfrm>
            <a:off x="877888" y="1690688"/>
            <a:ext cx="7445375" cy="3378200"/>
          </a:xfrm>
          <a:prstGeom prst="rect">
            <a:avLst/>
          </a:prstGeom>
          <a:solidFill>
            <a:srgbClr val="FFFFCC"/>
          </a:solidFill>
          <a:ln w="9525">
            <a:noFill/>
            <a:miter lim="800000"/>
            <a:headEnd/>
            <a:tailEnd/>
          </a:ln>
        </p:spPr>
        <p:txBody>
          <a:bodyPr>
            <a:spAutoFit/>
          </a:bodyPr>
          <a:lstStyle/>
          <a:p>
            <a:r>
              <a:rPr lang="en-US" sz="2400">
                <a:solidFill>
                  <a:schemeClr val="folHlink"/>
                </a:solidFill>
                <a:latin typeface="Lucida Console" pitchFamily="49" charset="0"/>
              </a:rPr>
              <a:t>class … implements Lock {</a:t>
            </a:r>
          </a:p>
          <a:p>
            <a:r>
              <a:rPr lang="en-US" sz="2400">
                <a:solidFill>
                  <a:schemeClr val="folHlink"/>
                </a:solidFill>
                <a:latin typeface="Lucida Console" pitchFamily="49" charset="0"/>
              </a:rPr>
              <a:t>  …</a:t>
            </a:r>
          </a:p>
          <a:p>
            <a:r>
              <a:rPr lang="en-US" sz="2400">
                <a:solidFill>
                  <a:schemeClr val="folHlink"/>
                </a:solidFill>
                <a:latin typeface="Lucida Console" pitchFamily="49" charset="0"/>
              </a:rPr>
              <a:t>  // thread-local index, 0 or 1</a:t>
            </a:r>
          </a:p>
          <a:p>
            <a:r>
              <a:rPr lang="en-US" sz="2400">
                <a:solidFill>
                  <a:schemeClr val="folHlink"/>
                </a:solidFill>
                <a:latin typeface="Lucida Console" pitchFamily="49" charset="0"/>
              </a:rPr>
              <a:t>  public void lock() {</a:t>
            </a:r>
          </a:p>
          <a:p>
            <a:r>
              <a:rPr lang="en-US" sz="2400">
                <a:latin typeface="Lucida Console" pitchFamily="49" charset="0"/>
              </a:rPr>
              <a:t>    </a:t>
            </a:r>
            <a:r>
              <a:rPr lang="en-US" sz="2400">
                <a:solidFill>
                  <a:schemeClr val="tx1"/>
                </a:solidFill>
                <a:latin typeface="Lucida Console" pitchFamily="49" charset="0"/>
              </a:rPr>
              <a:t>int</a:t>
            </a:r>
            <a:r>
              <a:rPr lang="en-US" sz="2400">
                <a:latin typeface="Lucida Console" pitchFamily="49" charset="0"/>
              </a:rPr>
              <a:t> i = ThreadID.get();</a:t>
            </a:r>
          </a:p>
          <a:p>
            <a:r>
              <a:rPr lang="en-US" sz="2400">
                <a:latin typeface="Lucida Console" pitchFamily="49" charset="0"/>
              </a:rPr>
              <a:t>    </a:t>
            </a:r>
            <a:r>
              <a:rPr lang="en-US" sz="2400">
                <a:solidFill>
                  <a:schemeClr val="tx1"/>
                </a:solidFill>
                <a:latin typeface="Lucida Console" pitchFamily="49" charset="0"/>
              </a:rPr>
              <a:t>int</a:t>
            </a:r>
            <a:r>
              <a:rPr lang="en-US" sz="2400">
                <a:solidFill>
                  <a:schemeClr val="folHlink"/>
                </a:solidFill>
                <a:latin typeface="Lucida Console" pitchFamily="49" charset="0"/>
              </a:rPr>
              <a:t> </a:t>
            </a:r>
            <a:r>
              <a:rPr lang="en-US" sz="2400">
                <a:latin typeface="Lucida Console" pitchFamily="49" charset="0"/>
              </a:rPr>
              <a:t>j = 1 - i;</a:t>
            </a:r>
            <a:r>
              <a:rPr lang="en-US" sz="2400">
                <a:solidFill>
                  <a:schemeClr val="folHlink"/>
                </a:solidFill>
                <a:latin typeface="Lucida Console" pitchFamily="49" charset="0"/>
                <a:cs typeface="Courier New" pitchFamily="49" charset="0"/>
              </a:rPr>
              <a:t> </a:t>
            </a:r>
          </a:p>
          <a:p>
            <a:r>
              <a:rPr lang="en-US" sz="2400">
                <a:solidFill>
                  <a:schemeClr val="folHlink"/>
                </a:solidFill>
                <a:latin typeface="Lucida Console" pitchFamily="49" charset="0"/>
                <a:cs typeface="Courier New" pitchFamily="49" charset="0"/>
              </a:rPr>
              <a:t>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  }  </a:t>
            </a:r>
          </a:p>
          <a:p>
            <a:pPr eaLnBrk="1" hangingPunct="1">
              <a:lnSpc>
                <a:spcPct val="70000"/>
              </a:lnSpc>
              <a:spcBef>
                <a:spcPct val="30000"/>
              </a:spcBef>
            </a:pPr>
            <a:r>
              <a:rPr lang="en-US" sz="2400">
                <a:solidFill>
                  <a:schemeClr val="folHlink"/>
                </a:solidFill>
                <a:latin typeface="Lucida Console" pitchFamily="49" charset="0"/>
                <a:cs typeface="Courier New" pitchFamily="49" charset="0"/>
              </a:rPr>
              <a:t>}</a:t>
            </a:r>
          </a:p>
        </p:txBody>
      </p:sp>
      <p:sp>
        <p:nvSpPr>
          <p:cNvPr id="45062" name="Rectangle 4"/>
          <p:cNvSpPr>
            <a:spLocks noGrp="1" noChangeArrowheads="1"/>
          </p:cNvSpPr>
          <p:nvPr>
            <p:ph type="title"/>
          </p:nvPr>
        </p:nvSpPr>
        <p:spPr>
          <a:xfrm>
            <a:off x="671513" y="363538"/>
            <a:ext cx="7772400" cy="1143000"/>
          </a:xfrm>
        </p:spPr>
        <p:txBody>
          <a:bodyPr/>
          <a:lstStyle/>
          <a:p>
            <a:r>
              <a:rPr lang="en-US" sz="4000" smtClean="0"/>
              <a:t>Two-Thread Conventions</a:t>
            </a:r>
          </a:p>
        </p:txBody>
      </p:sp>
      <p:sp>
        <p:nvSpPr>
          <p:cNvPr id="45063" name="AutoShape 8"/>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p:spPr>
        <p:txBody>
          <a:bodyPr anchor="ctr"/>
          <a:lstStyle/>
          <a:p>
            <a:pPr algn="ctr"/>
            <a:endParaRPr lang="en-US" b="0"/>
          </a:p>
        </p:txBody>
      </p:sp>
      <p:sp>
        <p:nvSpPr>
          <p:cNvPr id="45064" name="Text Box 9"/>
          <p:cNvSpPr txBox="1">
            <a:spLocks noChangeArrowheads="1"/>
          </p:cNvSpPr>
          <p:nvPr/>
        </p:nvSpPr>
        <p:spPr bwMode="auto">
          <a:xfrm>
            <a:off x="2801938" y="4987925"/>
            <a:ext cx="5470525" cy="1066800"/>
          </a:xfrm>
          <a:prstGeom prst="rect">
            <a:avLst/>
          </a:prstGeom>
          <a:noFill/>
          <a:ln w="9525">
            <a:noFill/>
            <a:miter lim="800000"/>
            <a:headEnd/>
            <a:tailEnd/>
          </a:ln>
        </p:spPr>
        <p:txBody>
          <a:bodyPr>
            <a:spAutoFit/>
          </a:bodyPr>
          <a:lstStyle/>
          <a:p>
            <a:pPr algn="ctr"/>
            <a:r>
              <a:rPr lang="en-US" sz="3200" b="0">
                <a:solidFill>
                  <a:srgbClr val="FF0000"/>
                </a:solidFill>
              </a:rPr>
              <a:t>Henceforth: </a:t>
            </a:r>
            <a:r>
              <a:rPr lang="en-US" sz="3200" b="0">
                <a:solidFill>
                  <a:srgbClr val="3333FF"/>
                </a:solidFill>
              </a:rPr>
              <a:t>i</a:t>
            </a:r>
            <a:r>
              <a:rPr lang="en-US" sz="3200" b="0">
                <a:solidFill>
                  <a:srgbClr val="FF0000"/>
                </a:solidFill>
              </a:rPr>
              <a:t> is current thread, </a:t>
            </a:r>
            <a:r>
              <a:rPr lang="en-US" sz="3200" b="0">
                <a:solidFill>
                  <a:srgbClr val="3333FF"/>
                </a:solidFill>
              </a:rPr>
              <a:t>j</a:t>
            </a:r>
            <a:r>
              <a:rPr lang="en-US" sz="3200" b="0">
                <a:solidFill>
                  <a:srgbClr val="FF0000"/>
                </a:solidFill>
              </a:rPr>
              <a:t> is other thread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LockOne</a:t>
            </a:r>
          </a:p>
        </p:txBody>
      </p:sp>
      <p:sp>
        <p:nvSpPr>
          <p:cNvPr id="46083" name="Text Box 3"/>
          <p:cNvSpPr txBox="1">
            <a:spLocks noChangeArrowheads="1"/>
          </p:cNvSpPr>
          <p:nvPr/>
        </p:nvSpPr>
        <p:spPr bwMode="auto">
          <a:xfrm>
            <a:off x="725488" y="1828800"/>
            <a:ext cx="7693025" cy="2173288"/>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400">
                <a:solidFill>
                  <a:schemeClr val="tx1"/>
                </a:solidFill>
                <a:latin typeface="Lucida Console" pitchFamily="49" charset="0"/>
                <a:cs typeface="Courier New" pitchFamily="49" charset="0"/>
              </a:rPr>
              <a:t>class</a:t>
            </a:r>
            <a:r>
              <a:rPr lang="en-US" sz="2400">
                <a:solidFill>
                  <a:schemeClr val="accent2"/>
                </a:solidFill>
                <a:latin typeface="Lucida Console" pitchFamily="49" charset="0"/>
                <a:cs typeface="Courier New" pitchFamily="49" charset="0"/>
              </a:rPr>
              <a:t> LockOne </a:t>
            </a:r>
            <a:r>
              <a:rPr lang="en-US" sz="2400">
                <a:solidFill>
                  <a:schemeClr val="tx1"/>
                </a:solidFill>
                <a:latin typeface="Lucida Console" pitchFamily="49" charset="0"/>
                <a:cs typeface="Courier New" pitchFamily="49" charset="0"/>
              </a:rPr>
              <a:t>implements</a:t>
            </a:r>
            <a:r>
              <a:rPr lang="en-US" sz="2400">
                <a:solidFill>
                  <a:schemeClr val="accent2"/>
                </a:solidFill>
                <a:latin typeface="Lucida Console" pitchFamily="49" charset="0"/>
                <a:cs typeface="Courier New" pitchFamily="49" charset="0"/>
              </a:rPr>
              <a:t> </a:t>
            </a:r>
            <a:r>
              <a:rPr lang="en-US" sz="2400">
                <a:solidFill>
                  <a:srgbClr val="3333FF"/>
                </a:solidFill>
                <a:latin typeface="Lucida Console" pitchFamily="49" charset="0"/>
                <a:cs typeface="Courier New" pitchFamily="49" charset="0"/>
              </a:rPr>
              <a:t>Lock {</a:t>
            </a:r>
          </a:p>
          <a:p>
            <a:pPr eaLnBrk="1" hangingPunct="1">
              <a:lnSpc>
                <a:spcPct val="70000"/>
              </a:lnSpc>
              <a:spcBef>
                <a:spcPct val="30000"/>
              </a:spcBef>
            </a:pPr>
            <a:r>
              <a:rPr lang="en-US" sz="2400">
                <a:solidFill>
                  <a:schemeClr val="tx1"/>
                </a:solidFill>
                <a:latin typeface="Lucida Console" pitchFamily="49" charset="0"/>
                <a:cs typeface="Courier New" pitchFamily="49" charset="0"/>
              </a:rPr>
              <a:t>private boolean[]</a:t>
            </a:r>
            <a:r>
              <a:rPr lang="en-US" sz="2400">
                <a:solidFill>
                  <a:schemeClr val="accent2"/>
                </a:solidFill>
                <a:latin typeface="Lucida Console" pitchFamily="49" charset="0"/>
                <a:cs typeface="Courier New" pitchFamily="49" charset="0"/>
              </a:rPr>
              <a:t> flag = </a:t>
            </a:r>
            <a:r>
              <a:rPr lang="en-US" sz="2400">
                <a:solidFill>
                  <a:schemeClr val="tx1"/>
                </a:solidFill>
                <a:latin typeface="Lucida Console" pitchFamily="49" charset="0"/>
                <a:cs typeface="Courier New" pitchFamily="49" charset="0"/>
              </a:rPr>
              <a:t>new</a:t>
            </a:r>
            <a:r>
              <a:rPr lang="en-US" sz="2400">
                <a:solidFill>
                  <a:schemeClr val="accent2"/>
                </a:solidFill>
                <a:latin typeface="Lucida Console" pitchFamily="49" charset="0"/>
                <a:cs typeface="Courier New" pitchFamily="49" charset="0"/>
              </a:rPr>
              <a:t> boolean[2];</a:t>
            </a:r>
          </a:p>
          <a:p>
            <a:pPr eaLnBrk="1" hangingPunct="1">
              <a:lnSpc>
                <a:spcPct val="70000"/>
              </a:lnSpc>
              <a:spcBef>
                <a:spcPct val="30000"/>
              </a:spcBef>
            </a:pPr>
            <a:r>
              <a:rPr lang="en-US" sz="2400">
                <a:solidFill>
                  <a:schemeClr val="tx1"/>
                </a:solidFill>
                <a:latin typeface="Lucida Console" pitchFamily="49" charset="0"/>
              </a:rPr>
              <a:t>public void</a:t>
            </a:r>
            <a:r>
              <a:rPr lang="en-US" sz="2400">
                <a:latin typeface="Lucida Console" pitchFamily="49" charset="0"/>
              </a:rPr>
              <a:t> </a:t>
            </a:r>
            <a:r>
              <a:rPr lang="en-US" sz="2400">
                <a:solidFill>
                  <a:schemeClr val="accent2"/>
                </a:solidFill>
                <a:latin typeface="Lucida Console" pitchFamily="49" charset="0"/>
              </a:rPr>
              <a:t>lock() {</a:t>
            </a:r>
          </a:p>
          <a:p>
            <a:r>
              <a:rPr lang="en-US" sz="2400">
                <a:latin typeface="Lucida Console" pitchFamily="49" charset="0"/>
              </a:rPr>
              <a:t>  </a:t>
            </a:r>
            <a:r>
              <a:rPr lang="en-US" sz="2400">
                <a:solidFill>
                  <a:schemeClr val="accent2"/>
                </a:solidFill>
                <a:latin typeface="Lucida Console" pitchFamily="49" charset="0"/>
              </a:rPr>
              <a:t>flag[i] =</a:t>
            </a:r>
            <a:r>
              <a:rPr lang="en-US" sz="2400">
                <a:latin typeface="Lucida Console" pitchFamily="49" charset="0"/>
              </a:rPr>
              <a:t> </a:t>
            </a:r>
            <a:r>
              <a:rPr lang="en-US" sz="2400">
                <a:solidFill>
                  <a:schemeClr val="tx1"/>
                </a:solidFill>
                <a:latin typeface="Lucida Console" pitchFamily="49" charset="0"/>
              </a:rPr>
              <a:t>true</a:t>
            </a:r>
            <a:r>
              <a:rPr lang="en-US" sz="2400">
                <a:latin typeface="Lucida Console" pitchFamily="49" charset="0"/>
              </a:rPr>
              <a:t>;</a:t>
            </a:r>
          </a:p>
          <a:p>
            <a:r>
              <a:rPr lang="en-US" sz="2400">
                <a:latin typeface="Lucida Console" pitchFamily="49" charset="0"/>
              </a:rPr>
              <a:t>  </a:t>
            </a:r>
            <a:r>
              <a:rPr lang="en-US" sz="2400">
                <a:solidFill>
                  <a:schemeClr val="tx1"/>
                </a:solidFill>
                <a:latin typeface="Lucida Console" pitchFamily="49" charset="0"/>
              </a:rPr>
              <a:t>while</a:t>
            </a:r>
            <a:r>
              <a:rPr lang="en-US" sz="2400">
                <a:latin typeface="Lucida Console" pitchFamily="49" charset="0"/>
              </a:rPr>
              <a:t> </a:t>
            </a:r>
            <a:r>
              <a:rPr lang="en-US" sz="2400">
                <a:solidFill>
                  <a:schemeClr val="accent2"/>
                </a:solidFill>
                <a:latin typeface="Lucida Console" pitchFamily="49" charset="0"/>
              </a:rPr>
              <a:t>(flag[j]) {}</a:t>
            </a:r>
          </a:p>
          <a:p>
            <a:r>
              <a:rPr lang="en-US" sz="2400">
                <a:latin typeface="Lucida Console" pitchFamily="49" charset="0"/>
              </a:rPr>
              <a:t> </a:t>
            </a:r>
            <a:r>
              <a:rPr lang="en-US" sz="2400">
                <a:solidFill>
                  <a:schemeClr val="accent2"/>
                </a:solidFill>
                <a:latin typeface="Lucida Console"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LockOne</a:t>
            </a:r>
          </a:p>
        </p:txBody>
      </p:sp>
      <p:sp>
        <p:nvSpPr>
          <p:cNvPr id="47107"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tx1"/>
                </a:solidFill>
                <a:latin typeface="Lucida Console" pitchFamily="49" charset="0"/>
                <a:cs typeface="Courier New" pitchFamily="49" charset="0"/>
              </a:rPr>
              <a:t>private </a:t>
            </a:r>
            <a:r>
              <a:rPr lang="en-US" sz="2400" dirty="0" err="1">
                <a:solidFill>
                  <a:schemeClr val="tx1"/>
                </a:solidFill>
                <a:latin typeface="Lucida Console" pitchFamily="49" charset="0"/>
                <a:cs typeface="Courier New" pitchFamily="49" charset="0"/>
              </a:rPr>
              <a:t>boolean</a:t>
            </a:r>
            <a:r>
              <a:rPr lang="en-US" sz="2400" dirty="0">
                <a:solidFill>
                  <a:schemeClr val="tx1"/>
                </a:solidFill>
                <a:latin typeface="Lucida Console" pitchFamily="49" charset="0"/>
                <a:cs typeface="Courier New" pitchFamily="49" charset="0"/>
              </a:rPr>
              <a:t>[]</a:t>
            </a:r>
            <a:r>
              <a:rPr lang="en-US" sz="2400" dirty="0">
                <a:solidFill>
                  <a:schemeClr val="accent2"/>
                </a:solidFill>
                <a:latin typeface="Lucida Console" pitchFamily="49" charset="0"/>
                <a:cs typeface="Courier New" pitchFamily="49" charset="0"/>
              </a:rPr>
              <a:t> flag = </a:t>
            </a:r>
            <a:r>
              <a:rPr lang="en-US" sz="2400" dirty="0">
                <a:solidFill>
                  <a:schemeClr val="tx1"/>
                </a:solidFill>
                <a:latin typeface="Lucida Console" pitchFamily="49" charset="0"/>
                <a:cs typeface="Courier New" pitchFamily="49" charset="0"/>
              </a:rPr>
              <a:t>new</a:t>
            </a:r>
            <a:r>
              <a:rPr lang="en-US" sz="2400" dirty="0">
                <a:solidFill>
                  <a:schemeClr val="accent2"/>
                </a:solidFill>
                <a:latin typeface="Lucida Console" pitchFamily="49" charset="0"/>
                <a:cs typeface="Courier New" pitchFamily="49" charset="0"/>
              </a:rPr>
              <a:t> </a:t>
            </a:r>
            <a:r>
              <a:rPr lang="en-US" sz="2400" dirty="0" err="1">
                <a:solidFill>
                  <a:schemeClr val="accent2"/>
                </a:solidFill>
                <a:latin typeface="Lucida Console" pitchFamily="49" charset="0"/>
                <a:cs typeface="Courier New" pitchFamily="49" charset="0"/>
              </a:rPr>
              <a:t>boolean</a:t>
            </a:r>
            <a:r>
              <a:rPr lang="en-US" sz="2400" dirty="0">
                <a:solidFill>
                  <a:schemeClr val="accent2"/>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solidFill>
                  <a:schemeClr val="bg1">
                    <a:lumMod val="75000"/>
                  </a:schemeClr>
                </a:solidFill>
                <a:latin typeface="Lucida Console" pitchFamily="49" charset="0"/>
              </a:rPr>
              <a:t>  flag[</a:t>
            </a:r>
            <a:r>
              <a:rPr lang="en-US" sz="2400" dirty="0" err="1">
                <a:solidFill>
                  <a:schemeClr val="bg1">
                    <a:lumMod val="75000"/>
                  </a:schemeClr>
                </a:solidFill>
                <a:latin typeface="Lucida Console" pitchFamily="49" charset="0"/>
              </a:rPr>
              <a:t>i</a:t>
            </a:r>
            <a:r>
              <a:rPr lang="en-US" sz="2400" dirty="0">
                <a:solidFill>
                  <a:schemeClr val="bg1">
                    <a:lumMod val="75000"/>
                  </a:schemeClr>
                </a:solidFill>
                <a:latin typeface="Lucida Console" pitchFamily="49" charset="0"/>
              </a:rPr>
              <a:t>] = true;</a:t>
            </a:r>
          </a:p>
          <a:p>
            <a:pPr>
              <a:defRPr/>
            </a:pPr>
            <a:r>
              <a:rPr lang="en-US" sz="2400" dirty="0">
                <a:solidFill>
                  <a:schemeClr val="bg1">
                    <a:lumMod val="75000"/>
                  </a:schemeClr>
                </a:solidFill>
                <a:latin typeface="Lucida Console" pitchFamily="49" charset="0"/>
              </a:rPr>
              <a:t>  while (flag[j]) {}</a:t>
            </a:r>
          </a:p>
          <a:p>
            <a:pPr>
              <a:defRPr/>
            </a:pPr>
            <a:r>
              <a:rPr lang="en-US" sz="2400" dirty="0">
                <a:solidFill>
                  <a:schemeClr val="bg1">
                    <a:lumMod val="75000"/>
                  </a:schemeClr>
                </a:solidFill>
                <a:latin typeface="Lucida Console" pitchFamily="49" charset="0"/>
              </a:rPr>
              <a:t> }</a:t>
            </a:r>
          </a:p>
        </p:txBody>
      </p:sp>
      <p:sp>
        <p:nvSpPr>
          <p:cNvPr id="47108" name="AutoShape 4"/>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p:spPr>
        <p:txBody>
          <a:bodyPr anchor="ctr"/>
          <a:lstStyle/>
          <a:p>
            <a:pPr algn="ctr"/>
            <a:endParaRPr lang="en-US" b="0"/>
          </a:p>
        </p:txBody>
      </p:sp>
      <p:sp>
        <p:nvSpPr>
          <p:cNvPr id="47109" name="Text Box 5"/>
          <p:cNvSpPr txBox="1">
            <a:spLocks noChangeArrowheads="1"/>
          </p:cNvSpPr>
          <p:nvPr/>
        </p:nvSpPr>
        <p:spPr bwMode="auto">
          <a:xfrm>
            <a:off x="4508500" y="3411538"/>
            <a:ext cx="3840163" cy="519112"/>
          </a:xfrm>
          <a:prstGeom prst="rect">
            <a:avLst/>
          </a:prstGeom>
          <a:noFill/>
          <a:ln w="9525">
            <a:noFill/>
            <a:miter lim="800000"/>
            <a:headEnd/>
            <a:tailEnd/>
          </a:ln>
        </p:spPr>
        <p:txBody>
          <a:bodyPr wrap="none">
            <a:spAutoFit/>
          </a:bodyPr>
          <a:lstStyle/>
          <a:p>
            <a:pPr algn="r"/>
            <a:r>
              <a:rPr lang="en-US" sz="2800">
                <a:solidFill>
                  <a:srgbClr val="FF0000"/>
                </a:solidFill>
              </a:rPr>
              <a:t>Each thread has flag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LockOne</a:t>
            </a:r>
          </a:p>
        </p:txBody>
      </p:sp>
      <p:pic>
        <p:nvPicPr>
          <p:cNvPr id="48131"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8132"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private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 flag = new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latin typeface="Lucida Console" pitchFamily="49" charset="0"/>
              </a:rPr>
              <a:t>  </a:t>
            </a:r>
            <a:r>
              <a:rPr lang="en-US" sz="2400" dirty="0">
                <a:solidFill>
                  <a:schemeClr val="accent2"/>
                </a:solidFill>
                <a:latin typeface="Lucida Console" pitchFamily="49" charset="0"/>
              </a:rPr>
              <a:t>flag[</a:t>
            </a:r>
            <a:r>
              <a:rPr lang="en-US" sz="2400" dirty="0" err="1">
                <a:solidFill>
                  <a:schemeClr val="accent2"/>
                </a:solidFill>
                <a:latin typeface="Lucida Console" pitchFamily="49" charset="0"/>
              </a:rPr>
              <a:t>i</a:t>
            </a:r>
            <a:r>
              <a:rPr lang="en-US" sz="2400" dirty="0">
                <a:solidFill>
                  <a:schemeClr val="accent2"/>
                </a:solidFill>
                <a:latin typeface="Lucida Console" pitchFamily="49" charset="0"/>
              </a:rPr>
              <a:t>] =</a:t>
            </a:r>
            <a:r>
              <a:rPr lang="en-US" sz="2400" dirty="0">
                <a:latin typeface="Lucida Console" pitchFamily="49" charset="0"/>
              </a:rPr>
              <a:t> </a:t>
            </a:r>
            <a:r>
              <a:rPr lang="en-US" sz="2400" dirty="0">
                <a:solidFill>
                  <a:schemeClr val="tx1"/>
                </a:solidFill>
                <a:latin typeface="Lucida Console" pitchFamily="49" charset="0"/>
              </a:rPr>
              <a:t>true</a:t>
            </a:r>
            <a:r>
              <a:rPr lang="en-US" sz="2400" dirty="0">
                <a:latin typeface="Lucida Console" pitchFamily="49" charset="0"/>
              </a:rPr>
              <a:t>;</a:t>
            </a:r>
          </a:p>
          <a:p>
            <a:pPr>
              <a:defRPr/>
            </a:pPr>
            <a:r>
              <a:rPr lang="en-US" sz="2400" dirty="0">
                <a:latin typeface="Lucida Console" pitchFamily="49" charset="0"/>
              </a:rPr>
              <a:t>  </a:t>
            </a:r>
            <a:r>
              <a:rPr lang="en-US" sz="2400" dirty="0">
                <a:solidFill>
                  <a:schemeClr val="bg1">
                    <a:lumMod val="75000"/>
                  </a:schemeClr>
                </a:solidFill>
                <a:latin typeface="Lucida Console" pitchFamily="49" charset="0"/>
              </a:rPr>
              <a:t>while (flag[j]) {}</a:t>
            </a:r>
          </a:p>
          <a:p>
            <a:pPr>
              <a:defRPr/>
            </a:pPr>
            <a:r>
              <a:rPr lang="en-US" sz="2400" dirty="0">
                <a:solidFill>
                  <a:schemeClr val="bg1">
                    <a:lumMod val="75000"/>
                  </a:schemeClr>
                </a:solidFill>
                <a:latin typeface="Lucida Console" pitchFamily="49" charset="0"/>
              </a:rPr>
              <a:t> }</a:t>
            </a:r>
          </a:p>
        </p:txBody>
      </p:sp>
      <p:sp>
        <p:nvSpPr>
          <p:cNvPr id="48133" name="AutoShape 4"/>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p:spPr>
        <p:txBody>
          <a:bodyPr anchor="ctr"/>
          <a:lstStyle/>
          <a:p>
            <a:pPr algn="ctr"/>
            <a:endParaRPr lang="en-US" b="0"/>
          </a:p>
        </p:txBody>
      </p:sp>
      <p:sp>
        <p:nvSpPr>
          <p:cNvPr id="48134" name="Text Box 5"/>
          <p:cNvSpPr txBox="1">
            <a:spLocks noChangeArrowheads="1"/>
          </p:cNvSpPr>
          <p:nvPr/>
        </p:nvSpPr>
        <p:spPr bwMode="auto">
          <a:xfrm>
            <a:off x="5688013" y="3297238"/>
            <a:ext cx="2241550" cy="519112"/>
          </a:xfrm>
          <a:prstGeom prst="rect">
            <a:avLst/>
          </a:prstGeom>
          <a:noFill/>
          <a:ln w="9525">
            <a:noFill/>
            <a:miter lim="800000"/>
            <a:headEnd/>
            <a:tailEnd/>
          </a:ln>
        </p:spPr>
        <p:txBody>
          <a:bodyPr wrap="none">
            <a:spAutoFit/>
          </a:bodyPr>
          <a:lstStyle/>
          <a:p>
            <a:pPr algn="r"/>
            <a:r>
              <a:rPr lang="en-US" sz="2800">
                <a:solidFill>
                  <a:srgbClr val="FF0000"/>
                </a:solidFill>
              </a:rPr>
              <a:t>Set my flag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LockOne</a:t>
            </a:r>
          </a:p>
        </p:txBody>
      </p:sp>
      <p:pic>
        <p:nvPicPr>
          <p:cNvPr id="49155"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9156"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class </a:t>
            </a:r>
            <a:r>
              <a:rPr lang="en-US" sz="2400" dirty="0" err="1">
                <a:solidFill>
                  <a:schemeClr val="bg1">
                    <a:lumMod val="75000"/>
                  </a:schemeClr>
                </a:solidFill>
                <a:latin typeface="Lucida Console" pitchFamily="49" charset="0"/>
                <a:cs typeface="Courier New" pitchFamily="49" charset="0"/>
              </a:rPr>
              <a:t>LockOne</a:t>
            </a:r>
            <a:r>
              <a:rPr lang="en-US" sz="2400" dirty="0">
                <a:solidFill>
                  <a:schemeClr val="bg1">
                    <a:lumMod val="75000"/>
                  </a:schemeClr>
                </a:solidFill>
                <a:latin typeface="Lucida Console" pitchFamily="49" charset="0"/>
                <a:cs typeface="Courier New" pitchFamily="49" charset="0"/>
              </a:rPr>
              <a:t> implements Lock {</a:t>
            </a:r>
          </a:p>
          <a:p>
            <a:pPr eaLnBrk="1" hangingPunct="1">
              <a:lnSpc>
                <a:spcPct val="70000"/>
              </a:lnSpc>
              <a:spcBef>
                <a:spcPct val="30000"/>
              </a:spcBef>
              <a:defRPr/>
            </a:pPr>
            <a:r>
              <a:rPr lang="en-US" sz="2400" dirty="0">
                <a:solidFill>
                  <a:schemeClr val="bg1">
                    <a:lumMod val="75000"/>
                  </a:schemeClr>
                </a:solidFill>
                <a:latin typeface="Lucida Console" pitchFamily="49" charset="0"/>
                <a:cs typeface="Courier New" pitchFamily="49" charset="0"/>
              </a:rPr>
              <a:t>private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 flag = new </a:t>
            </a:r>
            <a:r>
              <a:rPr lang="en-US" sz="2400" dirty="0" err="1">
                <a:solidFill>
                  <a:schemeClr val="bg1">
                    <a:lumMod val="75000"/>
                  </a:schemeClr>
                </a:solidFill>
                <a:latin typeface="Lucida Console" pitchFamily="49" charset="0"/>
                <a:cs typeface="Courier New" pitchFamily="49" charset="0"/>
              </a:rPr>
              <a:t>boolean</a:t>
            </a:r>
            <a:r>
              <a:rPr lang="en-US" sz="2400" dirty="0">
                <a:solidFill>
                  <a:schemeClr val="bg1">
                    <a:lumMod val="75000"/>
                  </a:schemeClr>
                </a:solidFill>
                <a:latin typeface="Lucida Console" pitchFamily="49" charset="0"/>
                <a:cs typeface="Courier New" pitchFamily="49" charset="0"/>
              </a:rPr>
              <a:t>[2];</a:t>
            </a:r>
          </a:p>
          <a:p>
            <a:pPr eaLnBrk="1" hangingPunct="1">
              <a:lnSpc>
                <a:spcPct val="70000"/>
              </a:lnSpc>
              <a:spcBef>
                <a:spcPct val="30000"/>
              </a:spcBef>
              <a:defRPr/>
            </a:pPr>
            <a:r>
              <a:rPr lang="en-US" sz="2400" dirty="0">
                <a:solidFill>
                  <a:schemeClr val="bg1">
                    <a:lumMod val="75000"/>
                  </a:schemeClr>
                </a:solidFill>
                <a:latin typeface="Lucida Console" pitchFamily="49" charset="0"/>
              </a:rPr>
              <a:t>public void lock() {</a:t>
            </a:r>
          </a:p>
          <a:p>
            <a:pPr>
              <a:defRPr/>
            </a:pPr>
            <a:r>
              <a:rPr lang="en-US" sz="2400" dirty="0">
                <a:solidFill>
                  <a:schemeClr val="bg1">
                    <a:lumMod val="75000"/>
                  </a:schemeClr>
                </a:solidFill>
                <a:latin typeface="Lucida Console" pitchFamily="49" charset="0"/>
              </a:rPr>
              <a:t>  flag[</a:t>
            </a:r>
            <a:r>
              <a:rPr lang="en-US" sz="2400" dirty="0" err="1">
                <a:solidFill>
                  <a:schemeClr val="bg1">
                    <a:lumMod val="75000"/>
                  </a:schemeClr>
                </a:solidFill>
                <a:latin typeface="Lucida Console" pitchFamily="49" charset="0"/>
              </a:rPr>
              <a:t>i</a:t>
            </a:r>
            <a:r>
              <a:rPr lang="en-US" sz="2400" dirty="0">
                <a:solidFill>
                  <a:schemeClr val="bg1">
                    <a:lumMod val="75000"/>
                  </a:schemeClr>
                </a:solidFill>
                <a:latin typeface="Lucida Console" pitchFamily="49" charset="0"/>
              </a:rPr>
              <a:t>] = true;</a:t>
            </a:r>
          </a:p>
          <a:p>
            <a:pPr>
              <a:defRPr/>
            </a:pPr>
            <a:r>
              <a:rPr lang="en-US" sz="2400" dirty="0">
                <a:latin typeface="Lucida Console" pitchFamily="49" charset="0"/>
              </a:rPr>
              <a:t>  </a:t>
            </a:r>
            <a:r>
              <a:rPr lang="en-US" sz="2400" dirty="0">
                <a:solidFill>
                  <a:schemeClr val="tx1"/>
                </a:solidFill>
                <a:latin typeface="Lucida Console" pitchFamily="49" charset="0"/>
              </a:rPr>
              <a:t>while</a:t>
            </a:r>
            <a:r>
              <a:rPr lang="en-US" sz="2400" dirty="0">
                <a:latin typeface="Lucida Console" pitchFamily="49" charset="0"/>
              </a:rPr>
              <a:t> </a:t>
            </a:r>
            <a:r>
              <a:rPr lang="en-US" sz="2400" dirty="0">
                <a:solidFill>
                  <a:schemeClr val="accent2"/>
                </a:solidFill>
                <a:latin typeface="Lucida Console" pitchFamily="49" charset="0"/>
              </a:rPr>
              <a:t>(flag[j]) {}</a:t>
            </a:r>
          </a:p>
          <a:p>
            <a:pPr>
              <a:defRPr/>
            </a:pPr>
            <a:r>
              <a:rPr lang="en-US" sz="2400" dirty="0">
                <a:latin typeface="Lucida Console" pitchFamily="49" charset="0"/>
              </a:rPr>
              <a:t> </a:t>
            </a:r>
            <a:r>
              <a:rPr lang="en-US" sz="2400" dirty="0">
                <a:solidFill>
                  <a:schemeClr val="bg1">
                    <a:lumMod val="75000"/>
                  </a:schemeClr>
                </a:solidFill>
                <a:latin typeface="Lucida Console" pitchFamily="49" charset="0"/>
              </a:rPr>
              <a:t>}</a:t>
            </a:r>
          </a:p>
        </p:txBody>
      </p:sp>
      <p:sp>
        <p:nvSpPr>
          <p:cNvPr id="49157" name="Text Box 8"/>
          <p:cNvSpPr txBox="1">
            <a:spLocks noChangeArrowheads="1"/>
          </p:cNvSpPr>
          <p:nvPr/>
        </p:nvSpPr>
        <p:spPr bwMode="auto">
          <a:xfrm>
            <a:off x="2924175" y="4767263"/>
            <a:ext cx="4767263" cy="946150"/>
          </a:xfrm>
          <a:prstGeom prst="rect">
            <a:avLst/>
          </a:prstGeom>
          <a:noFill/>
          <a:ln w="9525">
            <a:noFill/>
            <a:miter lim="800000"/>
            <a:headEnd/>
            <a:tailEnd/>
          </a:ln>
        </p:spPr>
        <p:txBody>
          <a:bodyPr>
            <a:spAutoFit/>
          </a:bodyPr>
          <a:lstStyle/>
          <a:p>
            <a:pPr algn="ctr"/>
            <a:r>
              <a:rPr lang="en-US" sz="2800">
                <a:solidFill>
                  <a:srgbClr val="FF0000"/>
                </a:solidFill>
              </a:rPr>
              <a:t>Wait for other flag to become </a:t>
            </a:r>
            <a:r>
              <a:rPr lang="en-US" sz="2800">
                <a:solidFill>
                  <a:schemeClr val="tx1"/>
                </a:solidFill>
              </a:rPr>
              <a:t>false</a:t>
            </a:r>
          </a:p>
        </p:txBody>
      </p:sp>
      <p:sp>
        <p:nvSpPr>
          <p:cNvPr id="49158" name="AutoShape 7"/>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p:spPr>
        <p:txBody>
          <a:bodyPr anchor="ctr"/>
          <a:lstStyle/>
          <a:p>
            <a:pPr algn="ctr"/>
            <a:endParaRPr lang="en-US" b="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Art of Multiprocessor Programming</a:t>
            </a:r>
          </a:p>
        </p:txBody>
      </p:sp>
      <p:sp>
        <p:nvSpPr>
          <p:cNvPr id="50179" name="Slide Number Placeholder 4"/>
          <p:cNvSpPr>
            <a:spLocks noGrp="1"/>
          </p:cNvSpPr>
          <p:nvPr>
            <p:ph type="sldNum" sz="quarter" idx="11"/>
          </p:nvPr>
        </p:nvSpPr>
        <p:spPr>
          <a:noFill/>
        </p:spPr>
        <p:txBody>
          <a:bodyPr/>
          <a:lstStyle/>
          <a:p>
            <a:fld id="{15DD522D-E315-45CC-A813-C0DC1BD09EA4}" type="slidenum">
              <a:rPr lang="ar-SA" smtClean="0">
                <a:cs typeface="Arial" pitchFamily="34" charset="0"/>
              </a:rPr>
              <a:pPr/>
              <a:t>47</a:t>
            </a:fld>
            <a:endParaRPr lang="en-US" smtClean="0">
              <a:cs typeface="Arial" pitchFamily="34" charset="0"/>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0181" name="Rectangle 3"/>
          <p:cNvSpPr>
            <a:spLocks noGrp="1" noChangeArrowheads="1"/>
          </p:cNvSpPr>
          <p:nvPr>
            <p:ph type="body" idx="1"/>
          </p:nvPr>
        </p:nvSpPr>
        <p:spPr>
          <a:noFill/>
        </p:spPr>
        <p:txBody>
          <a:bodyPr/>
          <a:lstStyle/>
          <a:p>
            <a:r>
              <a:rPr lang="en-US" sz="3600" smtClean="0"/>
              <a:t>Assume</a:t>
            </a:r>
            <a:r>
              <a:rPr lang="en-US" sz="4000" smtClean="0"/>
              <a:t> </a:t>
            </a:r>
            <a:r>
              <a:rPr lang="en-US" smtClean="0">
                <a:solidFill>
                  <a:schemeClr val="tx1"/>
                </a:solidFill>
              </a:rPr>
              <a:t>CS</a:t>
            </a:r>
            <a:r>
              <a:rPr lang="en-US" baseline="-25000" smtClean="0">
                <a:solidFill>
                  <a:schemeClr val="tx1"/>
                </a:solidFill>
              </a:rPr>
              <a:t>A</a:t>
            </a:r>
            <a:r>
              <a:rPr lang="en-US" baseline="30000" smtClean="0">
                <a:solidFill>
                  <a:schemeClr val="tx1"/>
                </a:solidFill>
              </a:rPr>
              <a:t>j</a:t>
            </a:r>
            <a:r>
              <a:rPr lang="en-US" sz="4000" smtClean="0"/>
              <a:t> </a:t>
            </a:r>
            <a:r>
              <a:rPr lang="en-US" sz="3600" smtClean="0"/>
              <a:t>overlaps</a:t>
            </a:r>
            <a:r>
              <a:rPr lang="en-US" sz="4000" smtClean="0"/>
              <a:t> </a:t>
            </a:r>
            <a:r>
              <a:rPr lang="en-US" smtClean="0">
                <a:solidFill>
                  <a:schemeClr val="tx1"/>
                </a:solidFill>
              </a:rPr>
              <a:t>CS</a:t>
            </a:r>
            <a:r>
              <a:rPr lang="en-US" baseline="-25000" smtClean="0">
                <a:solidFill>
                  <a:schemeClr val="tx1"/>
                </a:solidFill>
              </a:rPr>
              <a:t>B</a:t>
            </a:r>
            <a:r>
              <a:rPr lang="en-US" baseline="30000" smtClean="0">
                <a:solidFill>
                  <a:schemeClr val="tx1"/>
                </a:solidFill>
              </a:rPr>
              <a:t>k</a:t>
            </a:r>
            <a:endParaRPr lang="en-US" sz="4000" smtClean="0"/>
          </a:p>
          <a:p>
            <a:r>
              <a:rPr lang="en-US" sz="3600" smtClean="0"/>
              <a:t>Consider each thread's last (</a:t>
            </a:r>
            <a:r>
              <a:rPr lang="en-US" sz="3600" smtClean="0">
                <a:solidFill>
                  <a:schemeClr val="tx1"/>
                </a:solidFill>
              </a:rPr>
              <a:t>j</a:t>
            </a:r>
            <a:r>
              <a:rPr lang="en-US" sz="3600" smtClean="0"/>
              <a:t>-th and </a:t>
            </a:r>
            <a:r>
              <a:rPr lang="en-US" sz="3600" smtClean="0">
                <a:solidFill>
                  <a:schemeClr val="tx1"/>
                </a:solidFill>
              </a:rPr>
              <a:t>k</a:t>
            </a:r>
            <a:r>
              <a:rPr lang="en-US" sz="3600" smtClean="0"/>
              <a:t>-th) read and write in the lock() method before entering</a:t>
            </a:r>
            <a:r>
              <a:rPr lang="en-US" smtClean="0"/>
              <a:t> </a:t>
            </a:r>
            <a:endParaRPr lang="en-US" sz="4000" smtClean="0"/>
          </a:p>
          <a:p>
            <a:r>
              <a:rPr lang="en-US" sz="3600" smtClean="0"/>
              <a:t>Derive a contradiction</a:t>
            </a:r>
            <a:endParaRPr lang="en-US" sz="2800" baseline="-25000" smtClean="0">
              <a:solidFill>
                <a:schemeClr val="tx1"/>
              </a:solidFill>
            </a:endParaRPr>
          </a:p>
          <a:p>
            <a:pPr lvl="1"/>
            <a:endParaRPr lang="en-US" sz="3200" baseline="-25000" smtClean="0">
              <a:solidFill>
                <a:schemeClr val="tx1"/>
              </a:solidFill>
            </a:endParaRPr>
          </a:p>
        </p:txBody>
      </p:sp>
      <p:sp>
        <p:nvSpPr>
          <p:cNvPr id="50182" name="Rectangle 4"/>
          <p:cNvSpPr>
            <a:spLocks noGrp="1" noChangeArrowheads="1"/>
          </p:cNvSpPr>
          <p:nvPr>
            <p:ph type="title"/>
          </p:nvPr>
        </p:nvSpPr>
        <p:spPr>
          <a:noFill/>
        </p:spPr>
        <p:txBody>
          <a:bodyPr/>
          <a:lstStyle/>
          <a:p>
            <a:r>
              <a:rPr lang="en-US" sz="4000" smtClean="0"/>
              <a:t>LockOne Satisfies</a:t>
            </a:r>
            <a:r>
              <a:rPr lang="en-US" sz="3200" smtClean="0"/>
              <a:t> </a:t>
            </a:r>
            <a:r>
              <a:rPr lang="en-US" sz="4000" smtClean="0"/>
              <a:t>Mutual Exclusion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Art of Multiprocessor Programming</a:t>
            </a:r>
          </a:p>
        </p:txBody>
      </p:sp>
      <p:sp>
        <p:nvSpPr>
          <p:cNvPr id="51203" name="Slide Number Placeholder 4"/>
          <p:cNvSpPr>
            <a:spLocks noGrp="1"/>
          </p:cNvSpPr>
          <p:nvPr>
            <p:ph type="sldNum" sz="quarter" idx="11"/>
          </p:nvPr>
        </p:nvSpPr>
        <p:spPr>
          <a:noFill/>
        </p:spPr>
        <p:txBody>
          <a:bodyPr/>
          <a:lstStyle/>
          <a:p>
            <a:fld id="{A20FE734-CD61-458B-B32D-A6A1C0B0A627}" type="slidenum">
              <a:rPr lang="ar-SA" smtClean="0">
                <a:cs typeface="Arial" pitchFamily="34" charset="0"/>
              </a:rPr>
              <a:pPr/>
              <a:t>48</a:t>
            </a:fld>
            <a:endParaRPr lang="en-US" smtClean="0">
              <a:cs typeface="Arial" pitchFamily="34" charset="0"/>
            </a:endParaRPr>
          </a:p>
        </p:txBody>
      </p:sp>
      <p:pic>
        <p:nvPicPr>
          <p:cNvPr id="512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05" name="Rectangle 3"/>
          <p:cNvSpPr>
            <a:spLocks noGrp="1" noChangeArrowheads="1"/>
          </p:cNvSpPr>
          <p:nvPr>
            <p:ph type="body" idx="1"/>
          </p:nvPr>
        </p:nvSpPr>
        <p:spPr>
          <a:xfrm>
            <a:off x="685800" y="1824038"/>
            <a:ext cx="7772400" cy="4114800"/>
          </a:xfrm>
          <a:noFill/>
        </p:spPr>
        <p:txBody>
          <a:bodyPr/>
          <a:lstStyle/>
          <a:p>
            <a:r>
              <a:rPr lang="en-US" b="1" smtClean="0">
                <a:solidFill>
                  <a:schemeClr val="tx1"/>
                </a:solidFill>
              </a:rPr>
              <a:t>write</a:t>
            </a:r>
            <a:r>
              <a:rPr lang="en-US" b="1" baseline="-25000" smtClean="0">
                <a:solidFill>
                  <a:schemeClr val="tx1"/>
                </a:solidFill>
              </a:rPr>
              <a:t>A</a:t>
            </a:r>
            <a:r>
              <a:rPr lang="en-US" b="1" smtClean="0">
                <a:solidFill>
                  <a:schemeClr val="tx1"/>
                </a:solidFill>
              </a:rPr>
              <a:t>(flag[A]=true) </a:t>
            </a:r>
            <a:r>
              <a:rPr lang="en-US" b="1" smtClean="0">
                <a:solidFill>
                  <a:schemeClr val="tx1"/>
                </a:solidFill>
                <a:sym typeface="Wingdings" pitchFamily="2" charset="2"/>
              </a:rPr>
              <a:t> </a:t>
            </a:r>
            <a:r>
              <a:rPr lang="en-US" b="1" smtClean="0">
                <a:solidFill>
                  <a:schemeClr val="tx1"/>
                </a:solidFill>
              </a:rPr>
              <a:t>read</a:t>
            </a:r>
            <a:r>
              <a:rPr lang="en-US" b="1" baseline="-25000" smtClean="0">
                <a:solidFill>
                  <a:schemeClr val="tx1"/>
                </a:solidFill>
              </a:rPr>
              <a:t>A</a:t>
            </a:r>
            <a:r>
              <a:rPr lang="en-US" b="1" smtClean="0">
                <a:solidFill>
                  <a:schemeClr val="tx1"/>
                </a:solidFill>
              </a:rPr>
              <a:t>(flag[B]==false) </a:t>
            </a:r>
            <a:r>
              <a:rPr lang="en-US" b="1" smtClean="0">
                <a:solidFill>
                  <a:schemeClr val="tx1"/>
                </a:solidFill>
                <a:sym typeface="Wingdings" pitchFamily="2" charset="2"/>
              </a:rPr>
              <a:t></a:t>
            </a:r>
            <a:r>
              <a:rPr lang="en-US" b="1" smtClean="0">
                <a:solidFill>
                  <a:schemeClr val="tx1"/>
                </a:solidFill>
              </a:rPr>
              <a:t>CS</a:t>
            </a:r>
            <a:r>
              <a:rPr lang="en-US" b="1" baseline="-25000" smtClean="0">
                <a:solidFill>
                  <a:schemeClr val="tx1"/>
                </a:solidFill>
              </a:rPr>
              <a:t>A</a:t>
            </a:r>
          </a:p>
          <a:p>
            <a:endParaRPr lang="en-US" b="1" baseline="-25000" smtClean="0">
              <a:solidFill>
                <a:schemeClr val="tx1"/>
              </a:solidFill>
            </a:endParaRPr>
          </a:p>
          <a:p>
            <a:r>
              <a:rPr lang="en-US" b="1" smtClean="0">
                <a:solidFill>
                  <a:schemeClr val="tx1"/>
                </a:solidFill>
              </a:rPr>
              <a:t>write</a:t>
            </a:r>
            <a:r>
              <a:rPr lang="en-US" b="1" baseline="-25000" smtClean="0">
                <a:solidFill>
                  <a:schemeClr val="tx1"/>
                </a:solidFill>
              </a:rPr>
              <a:t>B</a:t>
            </a:r>
            <a:r>
              <a:rPr lang="en-US" b="1" smtClean="0">
                <a:solidFill>
                  <a:schemeClr val="tx1"/>
                </a:solidFill>
              </a:rPr>
              <a:t>(flag[B]=true) </a:t>
            </a:r>
            <a:r>
              <a:rPr lang="en-US" b="1" smtClean="0">
                <a:solidFill>
                  <a:schemeClr val="tx1"/>
                </a:solidFill>
                <a:sym typeface="Wingdings" pitchFamily="2" charset="2"/>
              </a:rPr>
              <a:t></a:t>
            </a:r>
            <a:r>
              <a:rPr lang="en-US" b="1" smtClean="0">
                <a:solidFill>
                  <a:schemeClr val="tx1"/>
                </a:solidFill>
              </a:rPr>
              <a:t> read</a:t>
            </a:r>
            <a:r>
              <a:rPr lang="en-US" b="1" baseline="-25000" smtClean="0">
                <a:solidFill>
                  <a:schemeClr val="tx1"/>
                </a:solidFill>
              </a:rPr>
              <a:t>B</a:t>
            </a:r>
            <a:r>
              <a:rPr lang="en-US" b="1" smtClean="0">
                <a:solidFill>
                  <a:schemeClr val="tx1"/>
                </a:solidFill>
              </a:rPr>
              <a:t>(flag[A]==false) </a:t>
            </a:r>
            <a:r>
              <a:rPr lang="en-US" b="1" smtClean="0">
                <a:solidFill>
                  <a:schemeClr val="tx1"/>
                </a:solidFill>
                <a:sym typeface="Wingdings" pitchFamily="2" charset="2"/>
              </a:rPr>
              <a:t> </a:t>
            </a:r>
            <a:r>
              <a:rPr lang="en-US" b="1" smtClean="0">
                <a:solidFill>
                  <a:schemeClr val="tx1"/>
                </a:solidFill>
              </a:rPr>
              <a:t>CS</a:t>
            </a:r>
            <a:r>
              <a:rPr lang="en-US" b="1" baseline="-25000" smtClean="0">
                <a:solidFill>
                  <a:schemeClr val="tx1"/>
                </a:solidFill>
              </a:rPr>
              <a:t>B</a:t>
            </a:r>
          </a:p>
        </p:txBody>
      </p:sp>
      <p:sp>
        <p:nvSpPr>
          <p:cNvPr id="51206" name="Rectangle 4"/>
          <p:cNvSpPr>
            <a:spLocks noGrp="1" noChangeArrowheads="1"/>
          </p:cNvSpPr>
          <p:nvPr>
            <p:ph type="title"/>
          </p:nvPr>
        </p:nvSpPr>
        <p:spPr>
          <a:xfrm>
            <a:off x="714375" y="392113"/>
            <a:ext cx="7772400" cy="1143000"/>
          </a:xfrm>
          <a:noFill/>
        </p:spPr>
        <p:txBody>
          <a:bodyPr/>
          <a:lstStyle/>
          <a:p>
            <a:r>
              <a:rPr lang="en-US" sz="4000" smtClean="0"/>
              <a:t>From the Code</a:t>
            </a:r>
          </a:p>
        </p:txBody>
      </p:sp>
      <p:sp>
        <p:nvSpPr>
          <p:cNvPr id="51207" name="Text Box 6"/>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p>
            <a:pPr eaLnBrk="1" hangingPunct="1">
              <a:lnSpc>
                <a:spcPct val="70000"/>
              </a:lnSpc>
              <a:spcBef>
                <a:spcPct val="30000"/>
              </a:spcBef>
            </a:pPr>
            <a:r>
              <a:rPr lang="en-US" sz="1800">
                <a:solidFill>
                  <a:schemeClr val="tx1"/>
                </a:solidFill>
                <a:latin typeface="Lucida Console" pitchFamily="49" charset="0"/>
                <a:cs typeface="Courier New" pitchFamily="49" charset="0"/>
              </a:rPr>
              <a:t>class</a:t>
            </a:r>
            <a:r>
              <a:rPr lang="en-US" sz="1800">
                <a:solidFill>
                  <a:schemeClr val="accent2"/>
                </a:solidFill>
                <a:latin typeface="Lucida Console" pitchFamily="49" charset="0"/>
                <a:cs typeface="Courier New" pitchFamily="49" charset="0"/>
              </a:rPr>
              <a:t> LockOne </a:t>
            </a:r>
            <a:r>
              <a:rPr lang="en-US" sz="1800">
                <a:solidFill>
                  <a:schemeClr val="tx1"/>
                </a:solidFill>
                <a:latin typeface="Lucida Console" pitchFamily="49" charset="0"/>
                <a:cs typeface="Courier New" pitchFamily="49" charset="0"/>
              </a:rPr>
              <a:t>implements</a:t>
            </a:r>
            <a:r>
              <a:rPr lang="en-US" sz="18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1800">
                <a:solidFill>
                  <a:schemeClr val="tx1"/>
                </a:solidFill>
                <a:latin typeface="Lucida Console" pitchFamily="49" charset="0"/>
                <a:cs typeface="Courier New" pitchFamily="49" charset="0"/>
              </a:rPr>
              <a:t>…</a:t>
            </a:r>
            <a:r>
              <a:rPr lang="en-US" sz="1800">
                <a:solidFill>
                  <a:schemeClr val="accent2"/>
                </a:solidFill>
                <a:latin typeface="Lucida Console" pitchFamily="49" charset="0"/>
                <a:cs typeface="Courier New" pitchFamily="49" charset="0"/>
              </a:rPr>
              <a:t> </a:t>
            </a:r>
          </a:p>
          <a:p>
            <a:pPr eaLnBrk="1" hangingPunct="1">
              <a:lnSpc>
                <a:spcPct val="70000"/>
              </a:lnSpc>
              <a:spcBef>
                <a:spcPct val="30000"/>
              </a:spcBef>
            </a:pPr>
            <a:r>
              <a:rPr lang="en-US" sz="1800">
                <a:solidFill>
                  <a:schemeClr val="tx1"/>
                </a:solidFill>
                <a:latin typeface="Lucida Console" pitchFamily="49" charset="0"/>
              </a:rPr>
              <a:t>public void</a:t>
            </a:r>
            <a:r>
              <a:rPr lang="en-US" sz="1800">
                <a:latin typeface="Lucida Console" pitchFamily="49" charset="0"/>
              </a:rPr>
              <a:t> </a:t>
            </a:r>
            <a:r>
              <a:rPr lang="en-US" sz="1800">
                <a:solidFill>
                  <a:schemeClr val="accent2"/>
                </a:solidFill>
                <a:latin typeface="Lucida Console" pitchFamily="49" charset="0"/>
              </a:rPr>
              <a:t>lock() {</a:t>
            </a:r>
          </a:p>
          <a:p>
            <a:r>
              <a:rPr lang="en-US" sz="1800">
                <a:latin typeface="Lucida Console" pitchFamily="49" charset="0"/>
              </a:rPr>
              <a:t>  </a:t>
            </a:r>
            <a:r>
              <a:rPr lang="en-US" sz="1800">
                <a:solidFill>
                  <a:schemeClr val="accent2"/>
                </a:solidFill>
                <a:latin typeface="Lucida Console" pitchFamily="49" charset="0"/>
              </a:rPr>
              <a:t>flag[i] =</a:t>
            </a:r>
            <a:r>
              <a:rPr lang="en-US" sz="1800">
                <a:latin typeface="Lucida Console" pitchFamily="49" charset="0"/>
              </a:rPr>
              <a:t> </a:t>
            </a:r>
            <a:r>
              <a:rPr lang="en-US" sz="1800">
                <a:solidFill>
                  <a:schemeClr val="tx1"/>
                </a:solidFill>
                <a:latin typeface="Lucida Console" pitchFamily="49" charset="0"/>
              </a:rPr>
              <a:t>true</a:t>
            </a:r>
            <a:r>
              <a:rPr lang="en-US" sz="1800">
                <a:latin typeface="Lucida Console" pitchFamily="49" charset="0"/>
              </a:rPr>
              <a:t>;</a:t>
            </a:r>
          </a:p>
          <a:p>
            <a:r>
              <a:rPr lang="en-US" sz="1800">
                <a:latin typeface="Lucida Console" pitchFamily="49" charset="0"/>
              </a:rPr>
              <a:t>  </a:t>
            </a:r>
            <a:r>
              <a:rPr lang="en-US" sz="1800">
                <a:solidFill>
                  <a:schemeClr val="tx1"/>
                </a:solidFill>
                <a:latin typeface="Lucida Console" pitchFamily="49" charset="0"/>
              </a:rPr>
              <a:t>while</a:t>
            </a:r>
            <a:r>
              <a:rPr lang="en-US" sz="1800">
                <a:latin typeface="Lucida Console" pitchFamily="49" charset="0"/>
              </a:rPr>
              <a:t> </a:t>
            </a:r>
            <a:r>
              <a:rPr lang="en-US" sz="1800">
                <a:solidFill>
                  <a:schemeClr val="accent2"/>
                </a:solidFill>
                <a:latin typeface="Lucida Console" pitchFamily="49" charset="0"/>
              </a:rPr>
              <a:t>(flag[j]) {}</a:t>
            </a:r>
          </a:p>
          <a:p>
            <a:r>
              <a:rPr lang="en-US" sz="1800">
                <a:latin typeface="Lucida Console" pitchFamily="49" charset="0"/>
              </a:rPr>
              <a:t> </a:t>
            </a:r>
            <a:r>
              <a:rPr lang="en-US" sz="1800">
                <a:solidFill>
                  <a:schemeClr val="accent2"/>
                </a:solidFill>
                <a:latin typeface="Lucida Console"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Art of Multiprocessor Programming</a:t>
            </a:r>
          </a:p>
        </p:txBody>
      </p:sp>
      <p:sp>
        <p:nvSpPr>
          <p:cNvPr id="52227" name="Slide Number Placeholder 4"/>
          <p:cNvSpPr>
            <a:spLocks noGrp="1"/>
          </p:cNvSpPr>
          <p:nvPr>
            <p:ph type="sldNum" sz="quarter" idx="11"/>
          </p:nvPr>
        </p:nvSpPr>
        <p:spPr>
          <a:noFill/>
        </p:spPr>
        <p:txBody>
          <a:bodyPr/>
          <a:lstStyle/>
          <a:p>
            <a:fld id="{AEC342FE-194B-4B90-9B3C-9E591F05EB25}" type="slidenum">
              <a:rPr lang="ar-SA" smtClean="0">
                <a:cs typeface="Arial" pitchFamily="34" charset="0"/>
              </a:rPr>
              <a:pPr/>
              <a:t>49</a:t>
            </a:fld>
            <a:endParaRPr lang="en-US" smtClean="0">
              <a:cs typeface="Arial" pitchFamily="34" charset="0"/>
            </a:endParaRPr>
          </a:p>
        </p:txBody>
      </p:sp>
      <p:pic>
        <p:nvPicPr>
          <p:cNvPr id="52228"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2229" name="Rectangle 2"/>
          <p:cNvSpPr>
            <a:spLocks noGrp="1" noChangeArrowheads="1"/>
          </p:cNvSpPr>
          <p:nvPr>
            <p:ph type="body" idx="1"/>
          </p:nvPr>
        </p:nvSpPr>
        <p:spPr>
          <a:noFill/>
        </p:spPr>
        <p:txBody>
          <a:bodyPr/>
          <a:lstStyle/>
          <a:p>
            <a:r>
              <a:rPr lang="en-US" b="1" smtClean="0">
                <a:solidFill>
                  <a:schemeClr val="tx1"/>
                </a:solidFill>
              </a:rPr>
              <a:t>read</a:t>
            </a:r>
            <a:r>
              <a:rPr lang="en-US" b="1" baseline="-25000" smtClean="0">
                <a:solidFill>
                  <a:schemeClr val="tx1"/>
                </a:solidFill>
              </a:rPr>
              <a:t>A</a:t>
            </a:r>
            <a:r>
              <a:rPr lang="en-US" b="1" smtClean="0">
                <a:solidFill>
                  <a:schemeClr val="tx1"/>
                </a:solidFill>
              </a:rPr>
              <a:t>(flag[B]==false) </a:t>
            </a:r>
            <a:r>
              <a:rPr lang="en-US" b="1" smtClean="0">
                <a:solidFill>
                  <a:schemeClr val="tx1"/>
                </a:solidFill>
                <a:sym typeface="Wingdings" pitchFamily="2" charset="2"/>
              </a:rPr>
              <a:t></a:t>
            </a:r>
            <a:r>
              <a:rPr lang="en-US" b="1" smtClean="0">
                <a:solidFill>
                  <a:schemeClr val="tx1"/>
                </a:solidFill>
              </a:rPr>
              <a:t> write</a:t>
            </a:r>
            <a:r>
              <a:rPr lang="en-US" b="1" baseline="-25000" smtClean="0">
                <a:solidFill>
                  <a:schemeClr val="tx1"/>
                </a:solidFill>
              </a:rPr>
              <a:t>B</a:t>
            </a:r>
            <a:r>
              <a:rPr lang="en-US" b="1" smtClean="0">
                <a:solidFill>
                  <a:schemeClr val="tx1"/>
                </a:solidFill>
              </a:rPr>
              <a:t>(flag[B]=true)</a:t>
            </a:r>
          </a:p>
          <a:p>
            <a:endParaRPr lang="en-US" b="1" smtClean="0">
              <a:solidFill>
                <a:schemeClr val="tx1"/>
              </a:solidFill>
            </a:endParaRPr>
          </a:p>
          <a:p>
            <a:r>
              <a:rPr lang="en-US" b="1" smtClean="0">
                <a:solidFill>
                  <a:schemeClr val="tx1"/>
                </a:solidFill>
              </a:rPr>
              <a:t>read</a:t>
            </a:r>
            <a:r>
              <a:rPr lang="en-US" b="1" baseline="-25000" smtClean="0">
                <a:solidFill>
                  <a:schemeClr val="tx1"/>
                </a:solidFill>
              </a:rPr>
              <a:t>B</a:t>
            </a:r>
            <a:r>
              <a:rPr lang="en-US" b="1" smtClean="0">
                <a:solidFill>
                  <a:schemeClr val="tx1"/>
                </a:solidFill>
              </a:rPr>
              <a:t>(flag[A]==false) </a:t>
            </a:r>
            <a:r>
              <a:rPr lang="en-US" b="1" smtClean="0">
                <a:solidFill>
                  <a:schemeClr val="tx1"/>
                </a:solidFill>
                <a:sym typeface="Wingdings" pitchFamily="2" charset="2"/>
              </a:rPr>
              <a:t></a:t>
            </a:r>
            <a:r>
              <a:rPr lang="en-US" b="1" smtClean="0">
                <a:solidFill>
                  <a:schemeClr val="tx1"/>
                </a:solidFill>
              </a:rPr>
              <a:t> write</a:t>
            </a:r>
            <a:r>
              <a:rPr lang="en-US" b="1" baseline="-25000" smtClean="0">
                <a:solidFill>
                  <a:schemeClr val="tx1"/>
                </a:solidFill>
              </a:rPr>
              <a:t>A</a:t>
            </a:r>
            <a:r>
              <a:rPr lang="en-US" b="1" smtClean="0">
                <a:solidFill>
                  <a:schemeClr val="tx1"/>
                </a:solidFill>
              </a:rPr>
              <a:t>(flag[A]=true)</a:t>
            </a:r>
          </a:p>
        </p:txBody>
      </p:sp>
      <p:sp>
        <p:nvSpPr>
          <p:cNvPr id="52230" name="Rectangle 3"/>
          <p:cNvSpPr>
            <a:spLocks noGrp="1" noChangeArrowheads="1"/>
          </p:cNvSpPr>
          <p:nvPr>
            <p:ph type="title"/>
          </p:nvPr>
        </p:nvSpPr>
        <p:spPr>
          <a:noFill/>
        </p:spPr>
        <p:txBody>
          <a:bodyPr/>
          <a:lstStyle/>
          <a:p>
            <a:r>
              <a:rPr lang="en-US" sz="4000" smtClean="0"/>
              <a:t>From the Assumption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t>Art of Multiprocessor Programming</a:t>
            </a:r>
          </a:p>
        </p:txBody>
      </p:sp>
      <p:sp>
        <p:nvSpPr>
          <p:cNvPr id="7171" name="Slide Number Placeholder 4"/>
          <p:cNvSpPr>
            <a:spLocks noGrp="1"/>
          </p:cNvSpPr>
          <p:nvPr>
            <p:ph type="sldNum" sz="quarter" idx="11"/>
          </p:nvPr>
        </p:nvSpPr>
        <p:spPr>
          <a:noFill/>
        </p:spPr>
        <p:txBody>
          <a:bodyPr/>
          <a:lstStyle/>
          <a:p>
            <a:fld id="{7EFB2907-52E5-42CD-8BA0-EA114DCDE182}" type="slidenum">
              <a:rPr lang="ar-SA" smtClean="0">
                <a:cs typeface="Arial" pitchFamily="34" charset="0"/>
              </a:rPr>
              <a:pPr/>
              <a:t>5</a:t>
            </a:fld>
            <a:endParaRPr lang="en-US" smtClean="0">
              <a:cs typeface="Arial" pitchFamily="34" charset="0"/>
            </a:endParaRPr>
          </a:p>
        </p:txBody>
      </p:sp>
      <p:pic>
        <p:nvPicPr>
          <p:cNvPr id="717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73" name="Rectangle 2"/>
          <p:cNvSpPr>
            <a:spLocks noGrp="1" noChangeArrowheads="1"/>
          </p:cNvSpPr>
          <p:nvPr>
            <p:ph type="title"/>
          </p:nvPr>
        </p:nvSpPr>
        <p:spPr/>
        <p:txBody>
          <a:bodyPr/>
          <a:lstStyle/>
          <a:p>
            <a:r>
              <a:rPr lang="en-US" sz="4000" smtClean="0"/>
              <a:t>Why is Concurrent Programming so Hard?</a:t>
            </a:r>
          </a:p>
        </p:txBody>
      </p:sp>
      <p:sp>
        <p:nvSpPr>
          <p:cNvPr id="7174" name="Rectangle 3"/>
          <p:cNvSpPr>
            <a:spLocks noGrp="1" noChangeArrowheads="1"/>
          </p:cNvSpPr>
          <p:nvPr>
            <p:ph type="body" idx="1"/>
          </p:nvPr>
        </p:nvSpPr>
        <p:spPr/>
        <p:txBody>
          <a:bodyPr/>
          <a:lstStyle/>
          <a:p>
            <a:r>
              <a:rPr lang="en-US" smtClean="0"/>
              <a:t>Try preparing a seven-course banquet</a:t>
            </a:r>
          </a:p>
          <a:p>
            <a:pPr lvl="1"/>
            <a:r>
              <a:rPr lang="en-US" smtClean="0"/>
              <a:t>By yourself</a:t>
            </a:r>
          </a:p>
          <a:p>
            <a:pPr lvl="1"/>
            <a:r>
              <a:rPr lang="en-US" smtClean="0"/>
              <a:t>With one friend</a:t>
            </a:r>
          </a:p>
          <a:p>
            <a:pPr lvl="1"/>
            <a:r>
              <a:rPr lang="en-US" smtClean="0"/>
              <a:t>With twenty-seven friends …</a:t>
            </a:r>
          </a:p>
          <a:p>
            <a:r>
              <a:rPr lang="en-US" smtClean="0"/>
              <a:t>Before we can talk about programs</a:t>
            </a:r>
          </a:p>
          <a:p>
            <a:pPr lvl="1"/>
            <a:r>
              <a:rPr lang="en-US" smtClean="0"/>
              <a:t>Need a language</a:t>
            </a:r>
          </a:p>
          <a:p>
            <a:pPr lvl="1"/>
            <a:r>
              <a:rPr lang="en-US" smtClean="0"/>
              <a:t>Describing time and concurrency</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Art of Multiprocessor Programming</a:t>
            </a:r>
          </a:p>
        </p:txBody>
      </p:sp>
      <p:sp>
        <p:nvSpPr>
          <p:cNvPr id="53251" name="Slide Number Placeholder 4"/>
          <p:cNvSpPr>
            <a:spLocks noGrp="1"/>
          </p:cNvSpPr>
          <p:nvPr>
            <p:ph type="sldNum" sz="quarter" idx="11"/>
          </p:nvPr>
        </p:nvSpPr>
        <p:spPr>
          <a:noFill/>
        </p:spPr>
        <p:txBody>
          <a:bodyPr/>
          <a:lstStyle/>
          <a:p>
            <a:fld id="{6640A093-B05D-4C51-BA72-FDF97A3B0382}" type="slidenum">
              <a:rPr lang="ar-SA" smtClean="0">
                <a:cs typeface="Arial" pitchFamily="34" charset="0"/>
              </a:rPr>
              <a:pPr/>
              <a:t>50</a:t>
            </a:fld>
            <a:endParaRPr lang="en-US" smtClean="0">
              <a:cs typeface="Arial" pitchFamily="34" charset="0"/>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3253" name="Rectangle 3"/>
          <p:cNvSpPr>
            <a:spLocks noGrp="1" noChangeArrowheads="1"/>
          </p:cNvSpPr>
          <p:nvPr>
            <p:ph type="body" idx="1"/>
          </p:nvPr>
        </p:nvSpPr>
        <p:spPr>
          <a:noFill/>
        </p:spPr>
        <p:txBody>
          <a:bodyPr/>
          <a:lstStyle/>
          <a:p>
            <a:r>
              <a:rPr lang="en-US" sz="3600" smtClean="0"/>
              <a:t>Assumptions:</a:t>
            </a:r>
            <a:endParaRPr lang="en-US" sz="2800" baseline="-25000" smtClean="0"/>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chemeClr val="tx1"/>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chemeClr val="tx1"/>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chemeClr val="tx1"/>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chemeClr val="tx1"/>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3254" name="Rectangle 4"/>
          <p:cNvSpPr>
            <a:spLocks noGrp="1" noChangeArrowheads="1"/>
          </p:cNvSpPr>
          <p:nvPr>
            <p:ph type="title"/>
          </p:nvPr>
        </p:nvSpPr>
        <p:spPr>
          <a:noFill/>
        </p:spPr>
        <p:txBody>
          <a:bodyPr/>
          <a:lstStyle/>
          <a:p>
            <a:r>
              <a:rPr lang="en-US" sz="4000" smtClean="0"/>
              <a:t>Combining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Art of Multiprocessor Programming</a:t>
            </a:r>
          </a:p>
        </p:txBody>
      </p:sp>
      <p:sp>
        <p:nvSpPr>
          <p:cNvPr id="54275" name="Slide Number Placeholder 4"/>
          <p:cNvSpPr>
            <a:spLocks noGrp="1"/>
          </p:cNvSpPr>
          <p:nvPr>
            <p:ph type="sldNum" sz="quarter" idx="11"/>
          </p:nvPr>
        </p:nvSpPr>
        <p:spPr>
          <a:noFill/>
        </p:spPr>
        <p:txBody>
          <a:bodyPr/>
          <a:lstStyle/>
          <a:p>
            <a:fld id="{B0DB1FC4-A9DC-4FC6-91E3-CEB6B5DE78ED}" type="slidenum">
              <a:rPr lang="ar-SA" smtClean="0">
                <a:cs typeface="Arial" pitchFamily="34" charset="0"/>
              </a:rPr>
              <a:pPr/>
              <a:t>51</a:t>
            </a:fld>
            <a:endParaRPr lang="en-US" smtClean="0">
              <a:cs typeface="Arial" pitchFamily="34" charset="0"/>
            </a:endParaRPr>
          </a:p>
        </p:txBody>
      </p:sp>
      <p:pic>
        <p:nvPicPr>
          <p:cNvPr id="54276"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4277"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folHlink"/>
                </a:solidFill>
              </a:rPr>
              <a:t>read</a:t>
            </a:r>
            <a:r>
              <a:rPr lang="en-US" sz="2400" b="1" baseline="-25000" smtClean="0">
                <a:solidFill>
                  <a:schemeClr val="folHlink"/>
                </a:solidFill>
              </a:rPr>
              <a:t>B</a:t>
            </a:r>
            <a:r>
              <a:rPr lang="en-US" sz="2400" b="1" smtClean="0">
                <a:solidFill>
                  <a:schemeClr val="folHlink"/>
                </a:solidFill>
              </a:rPr>
              <a:t>(flag[A]==false) </a:t>
            </a:r>
            <a:r>
              <a:rPr lang="en-US" sz="2400" b="1" smtClean="0">
                <a:solidFill>
                  <a:schemeClr val="folHlink"/>
                </a:solidFill>
                <a:sym typeface="Wingdings" pitchFamily="2" charset="2"/>
              </a:rPr>
              <a:t></a:t>
            </a:r>
            <a:r>
              <a:rPr lang="en-US" sz="2400" b="1" smtClean="0">
                <a:solidFill>
                  <a:schemeClr val="folHlink"/>
                </a:solidFill>
              </a:rPr>
              <a:t> write</a:t>
            </a:r>
            <a:r>
              <a:rPr lang="en-US" sz="2400" b="1" baseline="-25000" smtClean="0">
                <a:solidFill>
                  <a:schemeClr val="folHlink"/>
                </a:solidFill>
              </a:rPr>
              <a:t>A</a:t>
            </a:r>
            <a:r>
              <a:rPr lang="en-US" sz="2400" b="1" smtClean="0">
                <a:solidFill>
                  <a:schemeClr val="folHlink"/>
                </a:solidFill>
              </a:rPr>
              <a:t>(flag[A]=true)</a:t>
            </a:r>
          </a:p>
          <a:p>
            <a:r>
              <a:rPr lang="en-US" sz="3600" smtClean="0">
                <a:solidFill>
                  <a:schemeClr val="folHlink"/>
                </a:solidFill>
              </a:rPr>
              <a:t>From the code</a:t>
            </a:r>
          </a:p>
          <a:p>
            <a:pPr lvl="1"/>
            <a:r>
              <a:rPr lang="en-US" sz="2400" b="1" smtClean="0">
                <a:solidFill>
                  <a:schemeClr val="folHlink"/>
                </a:solidFill>
              </a:rPr>
              <a:t>write</a:t>
            </a:r>
            <a:r>
              <a:rPr lang="en-US" sz="2400" b="1" baseline="-25000" smtClean="0">
                <a:solidFill>
                  <a:schemeClr val="folHlink"/>
                </a:solidFill>
              </a:rPr>
              <a:t>A</a:t>
            </a:r>
            <a:r>
              <a:rPr lang="en-US" sz="2400" b="1" smtClean="0">
                <a:solidFill>
                  <a:schemeClr val="folHlink"/>
                </a:solidFill>
              </a:rPr>
              <a:t>(flag[A]=true) </a:t>
            </a:r>
            <a:r>
              <a:rPr lang="en-US" sz="2400" b="1" smtClean="0">
                <a:solidFill>
                  <a:schemeClr val="folHlink"/>
                </a:solidFill>
                <a:sym typeface="Wingdings" pitchFamily="2" charset="2"/>
              </a:rPr>
              <a:t></a:t>
            </a:r>
            <a:r>
              <a:rPr lang="en-US" sz="2400" b="1" smtClean="0">
                <a:solidFill>
                  <a:schemeClr val="folHlink"/>
                </a:solidFill>
              </a:rPr>
              <a:t> read</a:t>
            </a:r>
            <a:r>
              <a:rPr lang="en-US" sz="2400" b="1" baseline="-25000" smtClean="0">
                <a:solidFill>
                  <a:schemeClr val="folHlink"/>
                </a:solidFill>
              </a:rPr>
              <a:t>A</a:t>
            </a:r>
            <a:r>
              <a:rPr lang="en-US" sz="2400" b="1" smtClean="0">
                <a:solidFill>
                  <a:schemeClr val="folHlink"/>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4278" name="Rectangle 3"/>
          <p:cNvSpPr>
            <a:spLocks noGrp="1" noChangeArrowheads="1"/>
          </p:cNvSpPr>
          <p:nvPr>
            <p:ph type="title"/>
          </p:nvPr>
        </p:nvSpPr>
        <p:spPr>
          <a:noFill/>
        </p:spPr>
        <p:txBody>
          <a:bodyPr/>
          <a:lstStyle/>
          <a:p>
            <a:r>
              <a:rPr lang="en-US" sz="4000" smtClean="0"/>
              <a:t>Combining</a:t>
            </a:r>
          </a:p>
        </p:txBody>
      </p:sp>
      <p:sp>
        <p:nvSpPr>
          <p:cNvPr id="54279" name="Freeform 4"/>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Art of Multiprocessor Programming</a:t>
            </a:r>
          </a:p>
        </p:txBody>
      </p:sp>
      <p:sp>
        <p:nvSpPr>
          <p:cNvPr id="55299" name="Slide Number Placeholder 4"/>
          <p:cNvSpPr>
            <a:spLocks noGrp="1"/>
          </p:cNvSpPr>
          <p:nvPr>
            <p:ph type="sldNum" sz="quarter" idx="11"/>
          </p:nvPr>
        </p:nvSpPr>
        <p:spPr>
          <a:noFill/>
        </p:spPr>
        <p:txBody>
          <a:bodyPr/>
          <a:lstStyle/>
          <a:p>
            <a:fld id="{898E42AC-79E7-4487-8933-88F82DF7D51C}" type="slidenum">
              <a:rPr lang="ar-SA" smtClean="0">
                <a:cs typeface="Arial" pitchFamily="34" charset="0"/>
              </a:rPr>
              <a:pPr/>
              <a:t>52</a:t>
            </a:fld>
            <a:endParaRPr lang="en-US" smtClean="0">
              <a:cs typeface="Arial" pitchFamily="34" charset="0"/>
            </a:endParaRPr>
          </a:p>
        </p:txBody>
      </p:sp>
      <p:pic>
        <p:nvPicPr>
          <p:cNvPr id="55300"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5301"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folHlink"/>
                </a:solidFill>
              </a:rPr>
              <a:t>write</a:t>
            </a:r>
            <a:r>
              <a:rPr lang="en-US" sz="2400" b="1" baseline="-25000" smtClean="0">
                <a:solidFill>
                  <a:schemeClr val="folHlink"/>
                </a:solidFill>
              </a:rPr>
              <a:t>A</a:t>
            </a:r>
            <a:r>
              <a:rPr lang="en-US" sz="2400" b="1" smtClean="0">
                <a:solidFill>
                  <a:schemeClr val="folHlink"/>
                </a:solidFill>
              </a:rPr>
              <a:t>(flag[A]=true) </a:t>
            </a:r>
            <a:r>
              <a:rPr lang="en-US" sz="2400" b="1" smtClean="0">
                <a:solidFill>
                  <a:schemeClr val="folHlink"/>
                </a:solidFill>
                <a:sym typeface="Wingdings" pitchFamily="2" charset="2"/>
              </a:rPr>
              <a:t></a:t>
            </a:r>
            <a:r>
              <a:rPr lang="en-US" sz="2400" b="1" smtClean="0">
                <a:solidFill>
                  <a:schemeClr val="folHlink"/>
                </a:solidFill>
              </a:rPr>
              <a:t> read</a:t>
            </a:r>
            <a:r>
              <a:rPr lang="en-US" sz="2400" b="1" baseline="-25000" smtClean="0">
                <a:solidFill>
                  <a:schemeClr val="folHlink"/>
                </a:solidFill>
              </a:rPr>
              <a:t>A</a:t>
            </a:r>
            <a:r>
              <a:rPr lang="en-US" sz="2400" b="1" smtClean="0">
                <a:solidFill>
                  <a:schemeClr val="folHlink"/>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5302" name="Rectangle 3"/>
          <p:cNvSpPr>
            <a:spLocks noGrp="1" noChangeArrowheads="1"/>
          </p:cNvSpPr>
          <p:nvPr>
            <p:ph type="title"/>
          </p:nvPr>
        </p:nvSpPr>
        <p:spPr>
          <a:noFill/>
        </p:spPr>
        <p:txBody>
          <a:bodyPr/>
          <a:lstStyle/>
          <a:p>
            <a:r>
              <a:rPr lang="en-US" sz="4000" smtClean="0"/>
              <a:t>Combining</a:t>
            </a:r>
          </a:p>
        </p:txBody>
      </p:sp>
      <p:sp>
        <p:nvSpPr>
          <p:cNvPr id="55303"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a:p>
        </p:txBody>
      </p:sp>
      <p:sp>
        <p:nvSpPr>
          <p:cNvPr id="55304"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Art of Multiprocessor Programming</a:t>
            </a:r>
          </a:p>
        </p:txBody>
      </p:sp>
      <p:sp>
        <p:nvSpPr>
          <p:cNvPr id="56323" name="Slide Number Placeholder 4"/>
          <p:cNvSpPr>
            <a:spLocks noGrp="1"/>
          </p:cNvSpPr>
          <p:nvPr>
            <p:ph type="sldNum" sz="quarter" idx="11"/>
          </p:nvPr>
        </p:nvSpPr>
        <p:spPr>
          <a:noFill/>
        </p:spPr>
        <p:txBody>
          <a:bodyPr/>
          <a:lstStyle/>
          <a:p>
            <a:fld id="{05BE38B0-A6FA-4A9A-932D-F85391582A62}" type="slidenum">
              <a:rPr lang="ar-SA" smtClean="0">
                <a:cs typeface="Arial" pitchFamily="34" charset="0"/>
              </a:rPr>
              <a:pPr/>
              <a:t>53</a:t>
            </a:fld>
            <a:endParaRPr lang="en-US" smtClean="0">
              <a:cs typeface="Arial" pitchFamily="34" charset="0"/>
            </a:endParaRPr>
          </a:p>
        </p:txBody>
      </p:sp>
      <p:pic>
        <p:nvPicPr>
          <p:cNvPr id="56324"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6325"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rgbClr val="FF0000"/>
                </a:solidFill>
              </a:rPr>
              <a:t> </a:t>
            </a:r>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6326" name="Rectangle 3"/>
          <p:cNvSpPr>
            <a:spLocks noGrp="1" noChangeArrowheads="1"/>
          </p:cNvSpPr>
          <p:nvPr>
            <p:ph type="title"/>
          </p:nvPr>
        </p:nvSpPr>
        <p:spPr>
          <a:noFill/>
        </p:spPr>
        <p:txBody>
          <a:bodyPr/>
          <a:lstStyle/>
          <a:p>
            <a:r>
              <a:rPr lang="en-US" sz="4000" smtClean="0"/>
              <a:t>Combining</a:t>
            </a:r>
          </a:p>
        </p:txBody>
      </p:sp>
      <p:sp>
        <p:nvSpPr>
          <p:cNvPr id="56327"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p:spPr>
        <p:txBody>
          <a:bodyPr wrap="none" anchor="ctr"/>
          <a:lstStyle/>
          <a:p>
            <a:endParaRPr lang="en-US"/>
          </a:p>
        </p:txBody>
      </p:sp>
      <p:sp>
        <p:nvSpPr>
          <p:cNvPr id="56328"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a:p>
        </p:txBody>
      </p:sp>
      <p:sp>
        <p:nvSpPr>
          <p:cNvPr id="56329"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Art of Multiprocessor Programming</a:t>
            </a:r>
          </a:p>
        </p:txBody>
      </p:sp>
      <p:sp>
        <p:nvSpPr>
          <p:cNvPr id="57347" name="Slide Number Placeholder 4"/>
          <p:cNvSpPr>
            <a:spLocks noGrp="1"/>
          </p:cNvSpPr>
          <p:nvPr>
            <p:ph type="sldNum" sz="quarter" idx="11"/>
          </p:nvPr>
        </p:nvSpPr>
        <p:spPr>
          <a:noFill/>
        </p:spPr>
        <p:txBody>
          <a:bodyPr/>
          <a:lstStyle/>
          <a:p>
            <a:fld id="{EAD9FC5C-84A1-437E-85C5-50C2A6F38B44}" type="slidenum">
              <a:rPr lang="ar-SA" smtClean="0">
                <a:cs typeface="Arial" pitchFamily="34" charset="0"/>
              </a:rPr>
              <a:pPr/>
              <a:t>54</a:t>
            </a:fld>
            <a:endParaRPr lang="en-US" smtClean="0">
              <a:cs typeface="Arial" pitchFamily="34" charset="0"/>
            </a:endParaRPr>
          </a:p>
        </p:txBody>
      </p:sp>
      <p:pic>
        <p:nvPicPr>
          <p:cNvPr id="57348"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7349"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7350" name="Rectangle 3"/>
          <p:cNvSpPr>
            <a:spLocks noGrp="1" noChangeArrowheads="1"/>
          </p:cNvSpPr>
          <p:nvPr>
            <p:ph type="title"/>
          </p:nvPr>
        </p:nvSpPr>
        <p:spPr>
          <a:noFill/>
        </p:spPr>
        <p:txBody>
          <a:bodyPr/>
          <a:lstStyle/>
          <a:p>
            <a:r>
              <a:rPr lang="en-US" sz="4000" smtClean="0"/>
              <a:t>Combining</a:t>
            </a:r>
          </a:p>
        </p:txBody>
      </p:sp>
      <p:sp>
        <p:nvSpPr>
          <p:cNvPr id="57351"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p:spPr>
        <p:txBody>
          <a:bodyPr wrap="none" anchor="ctr"/>
          <a:lstStyle/>
          <a:p>
            <a:endParaRPr lang="en-US"/>
          </a:p>
        </p:txBody>
      </p:sp>
      <p:sp>
        <p:nvSpPr>
          <p:cNvPr id="57352"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p:spPr>
        <p:txBody>
          <a:bodyPr wrap="none" anchor="ctr"/>
          <a:lstStyle/>
          <a:p>
            <a:endParaRPr lang="en-US"/>
          </a:p>
        </p:txBody>
      </p:sp>
      <p:sp>
        <p:nvSpPr>
          <p:cNvPr id="57353"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p:spPr>
        <p:txBody>
          <a:bodyPr wrap="none" anchor="ctr"/>
          <a:lstStyle/>
          <a:p>
            <a:endParaRPr lang="en-US"/>
          </a:p>
        </p:txBody>
      </p:sp>
      <p:sp>
        <p:nvSpPr>
          <p:cNvPr id="57354"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Art of Multiprocessor Programming</a:t>
            </a:r>
          </a:p>
        </p:txBody>
      </p:sp>
      <p:sp>
        <p:nvSpPr>
          <p:cNvPr id="58371" name="Slide Number Placeholder 4"/>
          <p:cNvSpPr>
            <a:spLocks noGrp="1"/>
          </p:cNvSpPr>
          <p:nvPr>
            <p:ph type="sldNum" sz="quarter" idx="11"/>
          </p:nvPr>
        </p:nvSpPr>
        <p:spPr>
          <a:noFill/>
        </p:spPr>
        <p:txBody>
          <a:bodyPr/>
          <a:lstStyle/>
          <a:p>
            <a:fld id="{8DBE44D2-D530-413C-B99A-29B8F372A33A}" type="slidenum">
              <a:rPr lang="ar-SA" smtClean="0">
                <a:cs typeface="Arial" pitchFamily="34" charset="0"/>
              </a:rPr>
              <a:pPr/>
              <a:t>55</a:t>
            </a:fld>
            <a:endParaRPr lang="en-US" smtClean="0">
              <a:cs typeface="Arial" pitchFamily="34" charset="0"/>
            </a:endParaRPr>
          </a:p>
        </p:txBody>
      </p:sp>
      <p:pic>
        <p:nvPicPr>
          <p:cNvPr id="58372"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8373" name="Rectangle 2"/>
          <p:cNvSpPr>
            <a:spLocks noGrp="1" noChangeArrowheads="1"/>
          </p:cNvSpPr>
          <p:nvPr>
            <p:ph type="body" idx="1"/>
          </p:nvPr>
        </p:nvSpPr>
        <p:spPr>
          <a:noFill/>
        </p:spPr>
        <p:txBody>
          <a:bodyPr/>
          <a:lstStyle/>
          <a:p>
            <a:r>
              <a:rPr lang="en-US" sz="3600" smtClean="0">
                <a:solidFill>
                  <a:schemeClr val="folHlink"/>
                </a:solidFill>
              </a:rPr>
              <a:t>Assumptions:</a:t>
            </a:r>
            <a:endParaRPr lang="en-US" sz="2800" baseline="-25000" smtClean="0">
              <a:solidFill>
                <a:schemeClr val="folHlink"/>
              </a:solidFill>
            </a:endParaRPr>
          </a:p>
          <a:p>
            <a:pPr lvl="1"/>
            <a:r>
              <a:rPr lang="en-US" sz="2400" b="1" smtClean="0">
                <a:solidFill>
                  <a:schemeClr val="tx1"/>
                </a:solidFill>
              </a:rPr>
              <a:t>read</a:t>
            </a:r>
            <a:r>
              <a:rPr lang="en-US" sz="2400" b="1" baseline="-25000" smtClean="0">
                <a:solidFill>
                  <a:schemeClr val="tx1"/>
                </a:solidFill>
              </a:rPr>
              <a:t>A</a:t>
            </a:r>
            <a:r>
              <a:rPr lang="en-US" sz="2400" b="1" smtClean="0">
                <a:solidFill>
                  <a:schemeClr val="tx1"/>
                </a:solidFill>
              </a:rPr>
              <a:t>(flag[B]==false)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B</a:t>
            </a:r>
            <a:r>
              <a:rPr lang="en-US" sz="2400" b="1" smtClean="0">
                <a:solidFill>
                  <a:schemeClr val="tx1"/>
                </a:solidFill>
              </a:rPr>
              <a:t>(flag[B]=true)</a:t>
            </a:r>
          </a:p>
          <a:p>
            <a:pPr lvl="1"/>
            <a:r>
              <a:rPr lang="en-US" sz="2400" b="1" smtClean="0">
                <a:solidFill>
                  <a:schemeClr val="tx1"/>
                </a:solidFill>
              </a:rPr>
              <a:t>read</a:t>
            </a:r>
            <a:r>
              <a:rPr lang="en-US" sz="2400" b="1" baseline="-25000" smtClean="0">
                <a:solidFill>
                  <a:schemeClr val="tx1"/>
                </a:solidFill>
              </a:rPr>
              <a:t>B</a:t>
            </a:r>
            <a:r>
              <a:rPr lang="en-US" sz="2400" b="1" smtClean="0">
                <a:solidFill>
                  <a:schemeClr val="tx1"/>
                </a:solidFill>
              </a:rPr>
              <a:t>(flag[A]==false) </a:t>
            </a:r>
            <a:r>
              <a:rPr lang="en-US" sz="2400" b="1" smtClean="0">
                <a:solidFill>
                  <a:srgbClr val="FF0000"/>
                </a:solidFill>
                <a:sym typeface="Wingdings" pitchFamily="2" charset="2"/>
              </a:rPr>
              <a:t></a:t>
            </a:r>
            <a:r>
              <a:rPr lang="en-US" sz="2400" b="1" smtClean="0">
                <a:solidFill>
                  <a:schemeClr val="tx1"/>
                </a:solidFill>
              </a:rPr>
              <a:t> write</a:t>
            </a:r>
            <a:r>
              <a:rPr lang="en-US" sz="2400" b="1" baseline="-25000" smtClean="0">
                <a:solidFill>
                  <a:schemeClr val="tx1"/>
                </a:solidFill>
              </a:rPr>
              <a:t>A</a:t>
            </a:r>
            <a:r>
              <a:rPr lang="en-US" sz="2400" b="1" smtClean="0">
                <a:solidFill>
                  <a:schemeClr val="tx1"/>
                </a:solidFill>
              </a:rPr>
              <a:t>(flag[A]=true)</a:t>
            </a:r>
          </a:p>
          <a:p>
            <a:r>
              <a:rPr lang="en-US" sz="3600" smtClean="0">
                <a:solidFill>
                  <a:schemeClr val="folHlink"/>
                </a:solidFill>
              </a:rPr>
              <a:t>From the code</a:t>
            </a:r>
          </a:p>
          <a:p>
            <a:pPr lvl="1"/>
            <a:r>
              <a:rPr lang="en-US" sz="2400" b="1" smtClean="0">
                <a:solidFill>
                  <a:schemeClr val="tx1"/>
                </a:solidFill>
              </a:rPr>
              <a:t>write</a:t>
            </a:r>
            <a:r>
              <a:rPr lang="en-US" sz="2400" b="1" baseline="-25000" smtClean="0">
                <a:solidFill>
                  <a:schemeClr val="tx1"/>
                </a:solidFill>
              </a:rPr>
              <a:t>A</a:t>
            </a:r>
            <a:r>
              <a:rPr lang="en-US" sz="2400" b="1" smtClean="0">
                <a:solidFill>
                  <a:schemeClr val="tx1"/>
                </a:solidFill>
              </a:rPr>
              <a:t>(flag[A]=true)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A</a:t>
            </a:r>
            <a:r>
              <a:rPr lang="en-US" sz="2400" b="1" smtClean="0">
                <a:solidFill>
                  <a:schemeClr val="tx1"/>
                </a:solidFill>
              </a:rPr>
              <a:t>(flag[B]==false)</a:t>
            </a:r>
          </a:p>
          <a:p>
            <a:pPr lvl="1"/>
            <a:r>
              <a:rPr lang="en-US" sz="2400" b="1" smtClean="0">
                <a:solidFill>
                  <a:schemeClr val="tx1"/>
                </a:solidFill>
              </a:rPr>
              <a:t>write</a:t>
            </a:r>
            <a:r>
              <a:rPr lang="en-US" sz="2400" b="1" baseline="-25000" smtClean="0">
                <a:solidFill>
                  <a:schemeClr val="tx1"/>
                </a:solidFill>
              </a:rPr>
              <a:t>B</a:t>
            </a:r>
            <a:r>
              <a:rPr lang="en-US" sz="2400" b="1" smtClean="0">
                <a:solidFill>
                  <a:schemeClr val="tx1"/>
                </a:solidFill>
              </a:rPr>
              <a:t>(flag[B]=true) </a:t>
            </a:r>
            <a:r>
              <a:rPr lang="en-US" sz="2400" b="1" smtClean="0">
                <a:solidFill>
                  <a:srgbClr val="FF0000"/>
                </a:solidFill>
                <a:sym typeface="Wingdings" pitchFamily="2" charset="2"/>
              </a:rPr>
              <a:t></a:t>
            </a:r>
            <a:r>
              <a:rPr lang="en-US" sz="2400" b="1" smtClean="0">
                <a:solidFill>
                  <a:schemeClr val="tx1"/>
                </a:solidFill>
              </a:rPr>
              <a:t> read</a:t>
            </a:r>
            <a:r>
              <a:rPr lang="en-US" sz="2400" b="1" baseline="-25000" smtClean="0">
                <a:solidFill>
                  <a:schemeClr val="tx1"/>
                </a:solidFill>
              </a:rPr>
              <a:t>B</a:t>
            </a:r>
            <a:r>
              <a:rPr lang="en-US" sz="2400" b="1" smtClean="0">
                <a:solidFill>
                  <a:schemeClr val="tx1"/>
                </a:solidFill>
              </a:rPr>
              <a:t>(flag[A]==false)</a:t>
            </a:r>
          </a:p>
          <a:p>
            <a:pPr lvl="1"/>
            <a:endParaRPr lang="en-US" sz="3200" baseline="-25000" smtClean="0">
              <a:solidFill>
                <a:schemeClr val="tx1"/>
              </a:solidFill>
            </a:endParaRPr>
          </a:p>
        </p:txBody>
      </p:sp>
      <p:sp>
        <p:nvSpPr>
          <p:cNvPr id="58374" name="Rectangle 3"/>
          <p:cNvSpPr>
            <a:spLocks noGrp="1" noChangeArrowheads="1"/>
          </p:cNvSpPr>
          <p:nvPr>
            <p:ph type="title"/>
          </p:nvPr>
        </p:nvSpPr>
        <p:spPr>
          <a:noFill/>
        </p:spPr>
        <p:txBody>
          <a:bodyPr/>
          <a:lstStyle/>
          <a:p>
            <a:r>
              <a:rPr lang="en-US" sz="4000" smtClean="0"/>
              <a:t>Combining</a:t>
            </a:r>
          </a:p>
        </p:txBody>
      </p:sp>
      <p:sp>
        <p:nvSpPr>
          <p:cNvPr id="58375"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a:p>
        </p:txBody>
      </p:sp>
      <p:sp>
        <p:nvSpPr>
          <p:cNvPr id="58376"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a:p>
        </p:txBody>
      </p:sp>
      <p:sp>
        <p:nvSpPr>
          <p:cNvPr id="58377"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a:p>
        </p:txBody>
      </p:sp>
      <p:sp>
        <p:nvSpPr>
          <p:cNvPr id="58378"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a:p>
        </p:txBody>
      </p:sp>
      <p:sp>
        <p:nvSpPr>
          <p:cNvPr id="58379"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p:spPr>
        <p:txBody>
          <a:bodyPr wrap="none" anchor="ctr"/>
          <a:lstStyle/>
          <a:p>
            <a:endParaRPr lang="en-US"/>
          </a:p>
        </p:txBody>
      </p:sp>
      <p:sp>
        <p:nvSpPr>
          <p:cNvPr id="58380"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p:spPr>
        <p:txBody>
          <a:bodyPr wrap="none" anchor="ctr"/>
          <a:lstStyle/>
          <a:p>
            <a:endParaRPr lang="en-US"/>
          </a:p>
        </p:txBody>
      </p:sp>
      <p:sp>
        <p:nvSpPr>
          <p:cNvPr id="58381"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p:spPr>
        <p:txBody>
          <a:bodyPr wrap="none" anchor="ctr"/>
          <a:lstStyle/>
          <a:p>
            <a:endParaRPr lang="en-US"/>
          </a:p>
        </p:txBody>
      </p:sp>
      <p:sp>
        <p:nvSpPr>
          <p:cNvPr id="58382"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Art of Multiprocessor Programming</a:t>
            </a:r>
          </a:p>
        </p:txBody>
      </p:sp>
      <p:sp>
        <p:nvSpPr>
          <p:cNvPr id="59395" name="Slide Number Placeholder 4"/>
          <p:cNvSpPr>
            <a:spLocks noGrp="1"/>
          </p:cNvSpPr>
          <p:nvPr>
            <p:ph type="sldNum" sz="quarter" idx="11"/>
          </p:nvPr>
        </p:nvSpPr>
        <p:spPr>
          <a:noFill/>
        </p:spPr>
        <p:txBody>
          <a:bodyPr/>
          <a:lstStyle/>
          <a:p>
            <a:fld id="{08CF4ED3-EEA5-45A7-856C-C89A05744FB4}" type="slidenum">
              <a:rPr lang="ar-SA" smtClean="0">
                <a:cs typeface="Arial" pitchFamily="34" charset="0"/>
              </a:rPr>
              <a:pPr/>
              <a:t>56</a:t>
            </a:fld>
            <a:endParaRPr lang="en-US" smtClean="0">
              <a:cs typeface="Arial" pitchFamily="34" charset="0"/>
            </a:endParaRPr>
          </a:p>
        </p:txBody>
      </p:sp>
      <p:pic>
        <p:nvPicPr>
          <p:cNvPr id="5939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9397" name="Rectangle 3"/>
          <p:cNvSpPr>
            <a:spLocks noGrp="1" noChangeArrowheads="1"/>
          </p:cNvSpPr>
          <p:nvPr>
            <p:ph type="title"/>
          </p:nvPr>
        </p:nvSpPr>
        <p:spPr>
          <a:noFill/>
        </p:spPr>
        <p:txBody>
          <a:bodyPr/>
          <a:lstStyle/>
          <a:p>
            <a:r>
              <a:rPr lang="en-US" sz="4000" smtClean="0"/>
              <a:t>Cycle!</a:t>
            </a:r>
          </a:p>
        </p:txBody>
      </p:sp>
      <p:sp>
        <p:nvSpPr>
          <p:cNvPr id="59398"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p:spPr>
        <p:txBody>
          <a:bodyPr wrap="none" anchor="ctr"/>
          <a:lstStyle/>
          <a:p>
            <a:endParaRPr lang="en-US"/>
          </a:p>
        </p:txBody>
      </p:sp>
      <p:sp>
        <p:nvSpPr>
          <p:cNvPr id="59399"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p:spPr>
        <p:txBody>
          <a:bodyPr wrap="none" anchor="ctr"/>
          <a:lstStyle/>
          <a:p>
            <a:endParaRPr lang="en-US"/>
          </a:p>
        </p:txBody>
      </p:sp>
      <p:sp>
        <p:nvSpPr>
          <p:cNvPr id="59400"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p:spPr>
        <p:txBody>
          <a:bodyPr wrap="none" anchor="ctr"/>
          <a:lstStyle/>
          <a:p>
            <a:endParaRPr lang="en-US"/>
          </a:p>
        </p:txBody>
      </p:sp>
      <p:sp>
        <p:nvSpPr>
          <p:cNvPr id="59401"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p:spPr>
        <p:txBody>
          <a:bodyPr wrap="none" anchor="ctr"/>
          <a:lstStyle/>
          <a:p>
            <a:endParaRPr lang="en-US"/>
          </a:p>
        </p:txBody>
      </p:sp>
      <p:sp>
        <p:nvSpPr>
          <p:cNvPr id="59402"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p:spPr>
        <p:txBody>
          <a:bodyPr wrap="none" anchor="ctr"/>
          <a:lstStyle/>
          <a:p>
            <a:endParaRPr lang="en-US"/>
          </a:p>
        </p:txBody>
      </p:sp>
      <p:sp>
        <p:nvSpPr>
          <p:cNvPr id="59403"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p:spPr>
        <p:txBody>
          <a:bodyPr wrap="none" anchor="ctr"/>
          <a:lstStyle/>
          <a:p>
            <a:endParaRPr lang="en-US"/>
          </a:p>
        </p:txBody>
      </p:sp>
      <p:sp>
        <p:nvSpPr>
          <p:cNvPr id="59404"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p:spPr>
        <p:txBody>
          <a:bodyPr wrap="none" anchor="ctr"/>
          <a:lstStyle/>
          <a:p>
            <a:endParaRPr lang="en-US"/>
          </a:p>
        </p:txBody>
      </p:sp>
      <p:sp>
        <p:nvSpPr>
          <p:cNvPr id="59405"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p:spPr>
        <p:txBody>
          <a:bodyPr wrap="none" anchor="ctr"/>
          <a:lstStyle/>
          <a:p>
            <a:endParaRPr lang="en-US"/>
          </a:p>
        </p:txBody>
      </p:sp>
      <p:sp>
        <p:nvSpPr>
          <p:cNvPr id="59406" name="TextBox 13"/>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p>
            <a:r>
              <a:rPr lang="en-US">
                <a:solidFill>
                  <a:srgbClr val="FFC000"/>
                </a:solidFill>
              </a:rPr>
              <a:t>Impossible in a partial order</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Art of Multiprocessor Programming</a:t>
            </a:r>
          </a:p>
        </p:txBody>
      </p:sp>
      <p:sp>
        <p:nvSpPr>
          <p:cNvPr id="60419" name="Slide Number Placeholder 4"/>
          <p:cNvSpPr>
            <a:spLocks noGrp="1"/>
          </p:cNvSpPr>
          <p:nvPr>
            <p:ph type="sldNum" sz="quarter" idx="11"/>
          </p:nvPr>
        </p:nvSpPr>
        <p:spPr>
          <a:noFill/>
        </p:spPr>
        <p:txBody>
          <a:bodyPr/>
          <a:lstStyle/>
          <a:p>
            <a:fld id="{B2A17C00-8105-496D-8B99-13588C571CDF}" type="slidenum">
              <a:rPr lang="ar-SA" smtClean="0">
                <a:cs typeface="Arial" pitchFamily="34" charset="0"/>
              </a:rPr>
              <a:pPr/>
              <a:t>57</a:t>
            </a:fld>
            <a:endParaRPr lang="en-US" smtClean="0">
              <a:cs typeface="Arial" pitchFamily="34" charset="0"/>
            </a:endParaRPr>
          </a:p>
        </p:txBody>
      </p:sp>
      <p:pic>
        <p:nvPicPr>
          <p:cNvPr id="60420"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0421" name="Rectangle 2"/>
          <p:cNvSpPr>
            <a:spLocks noGrp="1" noChangeArrowheads="1"/>
          </p:cNvSpPr>
          <p:nvPr>
            <p:ph type="title"/>
          </p:nvPr>
        </p:nvSpPr>
        <p:spPr/>
        <p:txBody>
          <a:bodyPr/>
          <a:lstStyle/>
          <a:p>
            <a:r>
              <a:rPr lang="en-US" smtClean="0"/>
              <a:t>Deadlock Freedom</a:t>
            </a:r>
          </a:p>
        </p:txBody>
      </p:sp>
      <p:sp>
        <p:nvSpPr>
          <p:cNvPr id="60422" name="Rectangle 3"/>
          <p:cNvSpPr>
            <a:spLocks noGrp="1" noChangeArrowheads="1"/>
          </p:cNvSpPr>
          <p:nvPr>
            <p:ph type="body" idx="1"/>
          </p:nvPr>
        </p:nvSpPr>
        <p:spPr/>
        <p:txBody>
          <a:bodyPr/>
          <a:lstStyle/>
          <a:p>
            <a:r>
              <a:rPr lang="en-US" smtClean="0"/>
              <a:t>LockOne Fails deadlock-freedom</a:t>
            </a:r>
          </a:p>
          <a:p>
            <a:pPr lvl="1"/>
            <a:r>
              <a:rPr lang="en-US" smtClean="0"/>
              <a:t>Concurrent execution can deadlock</a:t>
            </a:r>
          </a:p>
          <a:p>
            <a:pPr lvl="1"/>
            <a:endParaRPr lang="en-US" smtClean="0"/>
          </a:p>
          <a:p>
            <a:pPr lvl="1"/>
            <a:endParaRPr lang="en-US" smtClean="0"/>
          </a:p>
          <a:p>
            <a:pPr lvl="1"/>
            <a:r>
              <a:rPr lang="en-US" smtClean="0"/>
              <a:t>Sequential executions OK</a:t>
            </a:r>
          </a:p>
        </p:txBody>
      </p:sp>
      <p:sp>
        <p:nvSpPr>
          <p:cNvPr id="60423" name="Text Box 4"/>
          <p:cNvSpPr txBox="1">
            <a:spLocks noChangeArrowheads="1"/>
          </p:cNvSpPr>
          <p:nvPr/>
        </p:nvSpPr>
        <p:spPr bwMode="auto">
          <a:xfrm>
            <a:off x="965200" y="3265488"/>
            <a:ext cx="6256338" cy="619125"/>
          </a:xfrm>
          <a:prstGeom prst="rect">
            <a:avLst/>
          </a:prstGeom>
          <a:solidFill>
            <a:srgbClr val="FFFFCC"/>
          </a:solidFill>
          <a:ln w="9525">
            <a:solidFill>
              <a:srgbClr val="FFFF99"/>
            </a:solidFill>
            <a:miter lim="800000"/>
            <a:headEnd/>
            <a:tailEnd/>
          </a:ln>
        </p:spPr>
        <p:txBody>
          <a:bodyPr>
            <a:spAutoFit/>
          </a:bodyPr>
          <a:lstStyle/>
          <a:p>
            <a:pPr eaLnBrk="1" hangingPunct="1">
              <a:lnSpc>
                <a:spcPct val="70000"/>
              </a:lnSpc>
              <a:spcBef>
                <a:spcPct val="3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flag[j]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(flag[j]){}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(flag[i]){}</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p:cNvSpPr>
            <a:spLocks noGrp="1"/>
          </p:cNvSpPr>
          <p:nvPr>
            <p:ph type="ftr" sz="quarter" idx="10"/>
          </p:nvPr>
        </p:nvSpPr>
        <p:spPr>
          <a:noFill/>
        </p:spPr>
        <p:txBody>
          <a:bodyPr/>
          <a:lstStyle/>
          <a:p>
            <a:r>
              <a:rPr lang="en-US" smtClean="0"/>
              <a:t>Art of Multiprocessor Programming</a:t>
            </a:r>
          </a:p>
        </p:txBody>
      </p:sp>
      <p:sp>
        <p:nvSpPr>
          <p:cNvPr id="61443" name="Slide Number Placeholder 3"/>
          <p:cNvSpPr>
            <a:spLocks noGrp="1"/>
          </p:cNvSpPr>
          <p:nvPr>
            <p:ph type="sldNum" sz="quarter" idx="11"/>
          </p:nvPr>
        </p:nvSpPr>
        <p:spPr>
          <a:noFill/>
        </p:spPr>
        <p:txBody>
          <a:bodyPr/>
          <a:lstStyle/>
          <a:p>
            <a:fld id="{D658A715-269B-4C90-941A-8757ADC5EADC}" type="slidenum">
              <a:rPr lang="ar-SA" smtClean="0">
                <a:cs typeface="Arial" pitchFamily="34" charset="0"/>
              </a:rPr>
              <a:pPr/>
              <a:t>58</a:t>
            </a:fld>
            <a:endParaRPr lang="en-US" smtClean="0">
              <a:cs typeface="Arial" pitchFamily="34" charset="0"/>
            </a:endParaRPr>
          </a:p>
        </p:txBody>
      </p:sp>
      <p:pic>
        <p:nvPicPr>
          <p:cNvPr id="61444"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1445" name="Rectangle 2"/>
          <p:cNvSpPr>
            <a:spLocks noGrp="1" noChangeArrowheads="1"/>
          </p:cNvSpPr>
          <p:nvPr>
            <p:ph type="title"/>
          </p:nvPr>
        </p:nvSpPr>
        <p:spPr/>
        <p:txBody>
          <a:bodyPr/>
          <a:lstStyle/>
          <a:p>
            <a:r>
              <a:rPr lang="en-US" sz="4000" smtClean="0"/>
              <a:t>LockTwo</a:t>
            </a:r>
          </a:p>
        </p:txBody>
      </p:sp>
      <p:sp>
        <p:nvSpPr>
          <p:cNvPr id="61446"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a:t>
            </a:r>
            <a:r>
              <a:rPr lang="en-US" sz="2000">
                <a:solidFill>
                  <a:schemeClr val="accent2"/>
                </a:solidFill>
                <a:latin typeface="Lucida Console" pitchFamily="49" charset="0"/>
                <a:cs typeface="Courier New" pitchFamily="49" charset="0"/>
              </a:rPr>
              <a:t> LockTwo </a:t>
            </a:r>
            <a:r>
              <a:rPr lang="en-US" sz="2000">
                <a:solidFill>
                  <a:schemeClr val="tx1"/>
                </a:solidFill>
                <a:latin typeface="Lucida Console" pitchFamily="49" charset="0"/>
              </a:rPr>
              <a:t>implements</a:t>
            </a:r>
            <a:r>
              <a:rPr lang="en-US" sz="2000">
                <a:solidFill>
                  <a:schemeClr val="accent2"/>
                </a:solidFill>
                <a:latin typeface="Lucida Console" pitchFamily="49" charset="0"/>
              </a:rPr>
              <a:t> Lock </a:t>
            </a:r>
            <a:r>
              <a:rPr lang="en-US" sz="2000">
                <a:solidFill>
                  <a:schemeClr val="accent2"/>
                </a:solidFill>
                <a:latin typeface="Lucida Console" pitchFamily="49" charset="0"/>
                <a:cs typeface="Courier New" pitchFamily="49" charset="0"/>
              </a:rPr>
              <a:t>{</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int</a:t>
            </a:r>
            <a:r>
              <a:rPr lang="en-US" sz="2000">
                <a:solidFill>
                  <a:schemeClr val="accent2"/>
                </a:solidFill>
                <a:latin typeface="Lucida Console" pitchFamily="49" charset="0"/>
                <a:cs typeface="Courier New" pitchFamily="49" charset="0"/>
              </a:rPr>
              <a:t> victim;</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accent2"/>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p:cNvSpPr>
            <a:spLocks noGrp="1"/>
          </p:cNvSpPr>
          <p:nvPr>
            <p:ph type="ftr" sz="quarter" idx="10"/>
          </p:nvPr>
        </p:nvSpPr>
        <p:spPr>
          <a:noFill/>
        </p:spPr>
        <p:txBody>
          <a:bodyPr/>
          <a:lstStyle/>
          <a:p>
            <a:r>
              <a:rPr lang="en-US" smtClean="0"/>
              <a:t>Art of Multiprocessor Programming</a:t>
            </a:r>
          </a:p>
        </p:txBody>
      </p:sp>
      <p:sp>
        <p:nvSpPr>
          <p:cNvPr id="62467" name="Slide Number Placeholder 3"/>
          <p:cNvSpPr>
            <a:spLocks noGrp="1"/>
          </p:cNvSpPr>
          <p:nvPr>
            <p:ph type="sldNum" sz="quarter" idx="11"/>
          </p:nvPr>
        </p:nvSpPr>
        <p:spPr>
          <a:noFill/>
        </p:spPr>
        <p:txBody>
          <a:bodyPr/>
          <a:lstStyle/>
          <a:p>
            <a:fld id="{CB830FF5-5D64-40E8-B8A9-1052AF75B3A6}" type="slidenum">
              <a:rPr lang="ar-SA" smtClean="0">
                <a:cs typeface="Arial" pitchFamily="34" charset="0"/>
              </a:rPr>
              <a:pPr/>
              <a:t>59</a:t>
            </a:fld>
            <a:endParaRPr lang="en-US" smtClean="0">
              <a:cs typeface="Arial" pitchFamily="34" charset="0"/>
            </a:endParaRPr>
          </a:p>
        </p:txBody>
      </p:sp>
      <p:pic>
        <p:nvPicPr>
          <p:cNvPr id="62468"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2469" name="Rectangle 2"/>
          <p:cNvSpPr>
            <a:spLocks noGrp="1" noChangeArrowheads="1"/>
          </p:cNvSpPr>
          <p:nvPr>
            <p:ph type="title"/>
          </p:nvPr>
        </p:nvSpPr>
        <p:spPr/>
        <p:txBody>
          <a:bodyPr/>
          <a:lstStyle/>
          <a:p>
            <a:r>
              <a:rPr lang="en-US" sz="4000" smtClean="0"/>
              <a:t>LockTwo</a:t>
            </a:r>
          </a:p>
        </p:txBody>
      </p:sp>
      <p:sp>
        <p:nvSpPr>
          <p:cNvPr id="62470"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2471"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p:spPr>
        <p:txBody>
          <a:bodyPr anchor="ctr"/>
          <a:lstStyle/>
          <a:p>
            <a:pPr algn="ctr"/>
            <a:endParaRPr lang="en-US" b="0"/>
          </a:p>
        </p:txBody>
      </p:sp>
      <p:sp>
        <p:nvSpPr>
          <p:cNvPr id="62472" name="Text Box 5"/>
          <p:cNvSpPr txBox="1">
            <a:spLocks noChangeArrowheads="1"/>
          </p:cNvSpPr>
          <p:nvPr/>
        </p:nvSpPr>
        <p:spPr bwMode="auto">
          <a:xfrm>
            <a:off x="5532438" y="2111375"/>
            <a:ext cx="2706687" cy="946150"/>
          </a:xfrm>
          <a:prstGeom prst="rect">
            <a:avLst/>
          </a:prstGeom>
          <a:noFill/>
          <a:ln w="9525">
            <a:noFill/>
            <a:miter lim="800000"/>
            <a:headEnd/>
            <a:tailEnd/>
          </a:ln>
        </p:spPr>
        <p:txBody>
          <a:bodyPr>
            <a:spAutoFit/>
          </a:bodyPr>
          <a:lstStyle/>
          <a:p>
            <a:pPr algn="ctr"/>
            <a:r>
              <a:rPr lang="en-US" sz="2800">
                <a:solidFill>
                  <a:srgbClr val="FF0000"/>
                </a:solidFill>
              </a:rPr>
              <a:t>Let other go first</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Art of Multiprocessor Programming</a:t>
            </a:r>
          </a:p>
        </p:txBody>
      </p:sp>
      <p:sp>
        <p:nvSpPr>
          <p:cNvPr id="8195" name="Slide Number Placeholder 4"/>
          <p:cNvSpPr>
            <a:spLocks noGrp="1"/>
          </p:cNvSpPr>
          <p:nvPr>
            <p:ph type="sldNum" sz="quarter" idx="11"/>
          </p:nvPr>
        </p:nvSpPr>
        <p:spPr>
          <a:noFill/>
        </p:spPr>
        <p:txBody>
          <a:bodyPr/>
          <a:lstStyle/>
          <a:p>
            <a:fld id="{C589C892-99D9-406C-9170-7DAE37992DBE}" type="slidenum">
              <a:rPr lang="ar-SA" smtClean="0">
                <a:cs typeface="Arial" pitchFamily="34" charset="0"/>
              </a:rPr>
              <a:pPr/>
              <a:t>6</a:t>
            </a:fld>
            <a:endParaRPr lang="en-US" smtClean="0">
              <a:cs typeface="Arial" pitchFamily="34" charset="0"/>
            </a:endParaRPr>
          </a:p>
        </p:txBody>
      </p:sp>
      <p:pic>
        <p:nvPicPr>
          <p:cNvPr id="8196"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197" name="Rectangle 2"/>
          <p:cNvSpPr>
            <a:spLocks noGrp="1" noChangeArrowheads="1"/>
          </p:cNvSpPr>
          <p:nvPr>
            <p:ph type="body" idx="1"/>
          </p:nvPr>
        </p:nvSpPr>
        <p:spPr>
          <a:xfrm>
            <a:off x="673100" y="1325563"/>
            <a:ext cx="7772400" cy="3276600"/>
          </a:xfrm>
        </p:spPr>
        <p:txBody>
          <a:bodyPr/>
          <a:lstStyle/>
          <a:p>
            <a:pPr>
              <a:lnSpc>
                <a:spcPct val="80000"/>
              </a:lnSpc>
            </a:pPr>
            <a:r>
              <a:rPr lang="en-US" smtClean="0"/>
              <a:t>“Absolute, true and mathematical time, of itself and from its own nature, flows equably without relation to anything external.” (I. Newton, 1689)</a:t>
            </a:r>
          </a:p>
          <a:p>
            <a:pPr>
              <a:lnSpc>
                <a:spcPct val="80000"/>
              </a:lnSpc>
              <a:buFontTx/>
              <a:buNone/>
            </a:pPr>
            <a:endParaRPr lang="en-US" smtClean="0"/>
          </a:p>
          <a:p>
            <a:pPr>
              <a:lnSpc>
                <a:spcPct val="80000"/>
              </a:lnSpc>
            </a:pPr>
            <a:r>
              <a:rPr lang="en-US" smtClean="0"/>
              <a:t>“Time is, like, Nature’s way of making sure that everything doesn’t happen all at once.” (Anonymous, circa 1968)</a:t>
            </a:r>
          </a:p>
        </p:txBody>
      </p:sp>
      <p:sp>
        <p:nvSpPr>
          <p:cNvPr id="8198" name="Rectangle 3"/>
          <p:cNvSpPr>
            <a:spLocks noGrp="1" noChangeArrowheads="1"/>
          </p:cNvSpPr>
          <p:nvPr>
            <p:ph type="title"/>
          </p:nvPr>
        </p:nvSpPr>
        <p:spPr>
          <a:xfrm>
            <a:off x="671513" y="0"/>
            <a:ext cx="7772400" cy="1143000"/>
          </a:xfrm>
        </p:spPr>
        <p:txBody>
          <a:bodyPr/>
          <a:lstStyle/>
          <a:p>
            <a:r>
              <a:rPr lang="en-US" smtClean="0"/>
              <a:t>Time</a:t>
            </a:r>
          </a:p>
        </p:txBody>
      </p:sp>
      <p:grpSp>
        <p:nvGrpSpPr>
          <p:cNvPr id="8199" name="Group 12"/>
          <p:cNvGrpSpPr>
            <a:grpSpLocks/>
          </p:cNvGrpSpPr>
          <p:nvPr/>
        </p:nvGrpSpPr>
        <p:grpSpPr bwMode="auto">
          <a:xfrm>
            <a:off x="911225" y="5313363"/>
            <a:ext cx="7391400" cy="762000"/>
            <a:chOff x="528" y="3192"/>
            <a:chExt cx="4656" cy="480"/>
          </a:xfrm>
        </p:grpSpPr>
        <p:sp>
          <p:nvSpPr>
            <p:cNvPr id="8200" name="AutoShape 6"/>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201" name="Text Box 7"/>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10"/>
          </p:nvPr>
        </p:nvSpPr>
        <p:spPr>
          <a:noFill/>
        </p:spPr>
        <p:txBody>
          <a:bodyPr/>
          <a:lstStyle/>
          <a:p>
            <a:r>
              <a:rPr lang="en-US" smtClean="0"/>
              <a:t>Art of Multiprocessor Programming</a:t>
            </a:r>
          </a:p>
        </p:txBody>
      </p:sp>
      <p:sp>
        <p:nvSpPr>
          <p:cNvPr id="63491" name="Slide Number Placeholder 3"/>
          <p:cNvSpPr>
            <a:spLocks noGrp="1"/>
          </p:cNvSpPr>
          <p:nvPr>
            <p:ph type="sldNum" sz="quarter" idx="11"/>
          </p:nvPr>
        </p:nvSpPr>
        <p:spPr>
          <a:noFill/>
        </p:spPr>
        <p:txBody>
          <a:bodyPr/>
          <a:lstStyle/>
          <a:p>
            <a:fld id="{7BBE7FCD-EA2B-4DE2-A06F-8CF48E670A7B}" type="slidenum">
              <a:rPr lang="ar-SA" smtClean="0">
                <a:cs typeface="Arial" pitchFamily="34" charset="0"/>
              </a:rPr>
              <a:pPr/>
              <a:t>60</a:t>
            </a:fld>
            <a:endParaRPr lang="en-US" smtClean="0">
              <a:cs typeface="Arial" pitchFamily="34" charset="0"/>
            </a:endParaRPr>
          </a:p>
        </p:txBody>
      </p:sp>
      <p:pic>
        <p:nvPicPr>
          <p:cNvPr id="63492"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3493" name="Rectangle 2"/>
          <p:cNvSpPr>
            <a:spLocks noGrp="1" noChangeArrowheads="1"/>
          </p:cNvSpPr>
          <p:nvPr>
            <p:ph type="title"/>
          </p:nvPr>
        </p:nvSpPr>
        <p:spPr/>
        <p:txBody>
          <a:bodyPr/>
          <a:lstStyle/>
          <a:p>
            <a:r>
              <a:rPr lang="en-US" sz="4000" smtClean="0"/>
              <a:t>LockTwo</a:t>
            </a:r>
          </a:p>
        </p:txBody>
      </p:sp>
      <p:sp>
        <p:nvSpPr>
          <p:cNvPr id="63494"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3495"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p:spPr>
        <p:txBody>
          <a:bodyPr anchor="ctr"/>
          <a:lstStyle/>
          <a:p>
            <a:pPr algn="ctr"/>
            <a:endParaRPr lang="en-US" b="0"/>
          </a:p>
        </p:txBody>
      </p:sp>
      <p:sp>
        <p:nvSpPr>
          <p:cNvPr id="63496" name="Text Box 5"/>
          <p:cNvSpPr txBox="1">
            <a:spLocks noChangeArrowheads="1"/>
          </p:cNvSpPr>
          <p:nvPr/>
        </p:nvSpPr>
        <p:spPr bwMode="auto">
          <a:xfrm>
            <a:off x="5299075" y="1936750"/>
            <a:ext cx="2706688" cy="946150"/>
          </a:xfrm>
          <a:prstGeom prst="rect">
            <a:avLst/>
          </a:prstGeom>
          <a:noFill/>
          <a:ln w="9525">
            <a:noFill/>
            <a:miter lim="800000"/>
            <a:headEnd/>
            <a:tailEnd/>
          </a:ln>
        </p:spPr>
        <p:txBody>
          <a:bodyPr>
            <a:spAutoFit/>
          </a:bodyPr>
          <a:lstStyle/>
          <a:p>
            <a:pPr algn="ctr"/>
            <a:r>
              <a:rPr lang="en-US" sz="2800">
                <a:solidFill>
                  <a:srgbClr val="FF0000"/>
                </a:solidFill>
              </a:rPr>
              <a:t>Wait for permission</a:t>
            </a:r>
          </a:p>
        </p:txBody>
      </p:sp>
    </p:spTree>
  </p:cSld>
  <p:clrMapOvr>
    <a:masterClrMapping/>
  </p:clrMapOvr>
  <p:transition>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p:cNvSpPr>
            <a:spLocks noGrp="1"/>
          </p:cNvSpPr>
          <p:nvPr>
            <p:ph type="ftr" sz="quarter" idx="10"/>
          </p:nvPr>
        </p:nvSpPr>
        <p:spPr>
          <a:noFill/>
        </p:spPr>
        <p:txBody>
          <a:bodyPr/>
          <a:lstStyle/>
          <a:p>
            <a:r>
              <a:rPr lang="en-US" smtClean="0"/>
              <a:t>Art of Multiprocessor Programming</a:t>
            </a:r>
          </a:p>
        </p:txBody>
      </p:sp>
      <p:sp>
        <p:nvSpPr>
          <p:cNvPr id="64515" name="Slide Number Placeholder 3"/>
          <p:cNvSpPr>
            <a:spLocks noGrp="1"/>
          </p:cNvSpPr>
          <p:nvPr>
            <p:ph type="sldNum" sz="quarter" idx="11"/>
          </p:nvPr>
        </p:nvSpPr>
        <p:spPr>
          <a:noFill/>
        </p:spPr>
        <p:txBody>
          <a:bodyPr/>
          <a:lstStyle/>
          <a:p>
            <a:fld id="{DCD229FC-D2F4-4084-872C-196E34FB6DF3}" type="slidenum">
              <a:rPr lang="ar-SA" smtClean="0">
                <a:cs typeface="Arial" pitchFamily="34" charset="0"/>
              </a:rPr>
              <a:pPr/>
              <a:t>61</a:t>
            </a:fld>
            <a:endParaRPr lang="en-US" smtClean="0">
              <a:cs typeface="Arial" pitchFamily="34" charset="0"/>
            </a:endParaRPr>
          </a:p>
        </p:txBody>
      </p:sp>
      <p:pic>
        <p:nvPicPr>
          <p:cNvPr id="6451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4517" name="Rectangle 2"/>
          <p:cNvSpPr>
            <a:spLocks noGrp="1" noChangeArrowheads="1"/>
          </p:cNvSpPr>
          <p:nvPr>
            <p:ph type="title"/>
          </p:nvPr>
        </p:nvSpPr>
        <p:spPr/>
        <p:txBody>
          <a:bodyPr/>
          <a:lstStyle/>
          <a:p>
            <a:r>
              <a:rPr lang="en-US" sz="4000" smtClean="0"/>
              <a:t>LockTwo</a:t>
            </a:r>
          </a:p>
        </p:txBody>
      </p:sp>
      <p:sp>
        <p:nvSpPr>
          <p:cNvPr id="64518" name="Text Box 3"/>
          <p:cNvSpPr txBox="1">
            <a:spLocks noChangeArrowheads="1"/>
          </p:cNvSpPr>
          <p:nvPr/>
        </p:nvSpPr>
        <p:spPr bwMode="auto">
          <a:xfrm>
            <a:off x="849313" y="1828800"/>
            <a:ext cx="7445375" cy="27813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Lock2 </a:t>
            </a:r>
            <a:r>
              <a:rPr lang="en-US" sz="2000">
                <a:solidFill>
                  <a:schemeClr val="folHlink"/>
                </a:solidFill>
                <a:latin typeface="Lucida Console" pitchFamily="49" charset="0"/>
              </a:rPr>
              <a:t>implements Lock</a:t>
            </a:r>
            <a:r>
              <a:rPr lang="en-US" sz="2000" b="0">
                <a:solidFill>
                  <a:schemeClr val="folHlink"/>
                </a:solidFill>
                <a:latin typeface="Lucida Console"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4519"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p:spPr>
        <p:txBody>
          <a:bodyPr anchor="ctr"/>
          <a:lstStyle/>
          <a:p>
            <a:pPr algn="ctr"/>
            <a:endParaRPr lang="en-US" b="0"/>
          </a:p>
        </p:txBody>
      </p:sp>
      <p:sp>
        <p:nvSpPr>
          <p:cNvPr id="64520" name="Text Box 5"/>
          <p:cNvSpPr txBox="1">
            <a:spLocks noChangeArrowheads="1"/>
          </p:cNvSpPr>
          <p:nvPr/>
        </p:nvSpPr>
        <p:spPr bwMode="auto">
          <a:xfrm>
            <a:off x="5370513" y="2343150"/>
            <a:ext cx="2706687" cy="519113"/>
          </a:xfrm>
          <a:prstGeom prst="rect">
            <a:avLst/>
          </a:prstGeom>
          <a:noFill/>
          <a:ln w="9525">
            <a:noFill/>
            <a:miter lim="800000"/>
            <a:headEnd/>
            <a:tailEnd/>
          </a:ln>
        </p:spPr>
        <p:txBody>
          <a:bodyPr>
            <a:spAutoFit/>
          </a:bodyPr>
          <a:lstStyle/>
          <a:p>
            <a:pPr algn="ctr"/>
            <a:r>
              <a:rPr lang="en-US" sz="2800">
                <a:solidFill>
                  <a:srgbClr val="FF0000"/>
                </a:solidFill>
              </a:rPr>
              <a:t>Nothing to do</a:t>
            </a:r>
          </a:p>
        </p:txBody>
      </p:sp>
    </p:spTree>
  </p:cSld>
  <p:clrMapOvr>
    <a:masterClrMapping/>
  </p:clrMapOvr>
  <p:transition>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0"/>
          </p:nvPr>
        </p:nvSpPr>
        <p:spPr>
          <a:noFill/>
        </p:spPr>
        <p:txBody>
          <a:bodyPr/>
          <a:lstStyle/>
          <a:p>
            <a:r>
              <a:rPr lang="en-US" smtClean="0"/>
              <a:t>Art of Multiprocessor Programming</a:t>
            </a:r>
          </a:p>
        </p:txBody>
      </p:sp>
      <p:sp>
        <p:nvSpPr>
          <p:cNvPr id="65539" name="Slide Number Placeholder 5"/>
          <p:cNvSpPr>
            <a:spLocks noGrp="1"/>
          </p:cNvSpPr>
          <p:nvPr>
            <p:ph type="sldNum" sz="quarter" idx="11"/>
          </p:nvPr>
        </p:nvSpPr>
        <p:spPr>
          <a:noFill/>
        </p:spPr>
        <p:txBody>
          <a:bodyPr/>
          <a:lstStyle/>
          <a:p>
            <a:fld id="{69088C95-3750-4480-85ED-DED19AAAA42F}" type="slidenum">
              <a:rPr lang="ar-SA" smtClean="0">
                <a:cs typeface="Arial" pitchFamily="34" charset="0"/>
              </a:rPr>
              <a:pPr/>
              <a:t>62</a:t>
            </a:fld>
            <a:endParaRPr lang="en-US" smtClean="0">
              <a:cs typeface="Arial" pitchFamily="34" charset="0"/>
            </a:endParaRPr>
          </a:p>
        </p:txBody>
      </p:sp>
      <p:pic>
        <p:nvPicPr>
          <p:cNvPr id="65540"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5541" name="Text Box 5"/>
          <p:cNvSpPr txBox="1">
            <a:spLocks noChangeArrowheads="1"/>
          </p:cNvSpPr>
          <p:nvPr/>
        </p:nvSpPr>
        <p:spPr bwMode="auto">
          <a:xfrm>
            <a:off x="4760913" y="2852738"/>
            <a:ext cx="4179887" cy="1322387"/>
          </a:xfrm>
          <a:prstGeom prst="rect">
            <a:avLst/>
          </a:prstGeom>
          <a:solidFill>
            <a:srgbClr val="FFFFCC"/>
          </a:solidFill>
          <a:ln w="9525">
            <a:solidFill>
              <a:srgbClr val="FFFF99"/>
            </a:solidFill>
            <a:miter lim="800000"/>
            <a:headEnd/>
            <a:tailEnd/>
          </a:ln>
        </p:spPr>
        <p:txBody>
          <a:bodyPr>
            <a:spAutoFit/>
          </a:bodyPr>
          <a:lstStyle/>
          <a:p>
            <a:r>
              <a:rPr lang="en-US" sz="2000">
                <a:solidFill>
                  <a:schemeClr val="tx1"/>
                </a:solidFill>
                <a:latin typeface="Lucida Console" pitchFamily="49" charset="0"/>
              </a:rPr>
              <a:t>public void</a:t>
            </a:r>
            <a:r>
              <a:rPr lang="en-US" sz="2000">
                <a:solidFill>
                  <a:schemeClr val="accent2"/>
                </a:solidFill>
                <a:latin typeface="Lucida Console" pitchFamily="49" charset="0"/>
              </a:rPr>
              <a:t> LockTwo() {</a:t>
            </a:r>
          </a:p>
          <a:p>
            <a:r>
              <a:rPr lang="en-US" sz="2000">
                <a:solidFill>
                  <a:schemeClr val="accent2"/>
                </a:solidFill>
                <a:latin typeface="Lucida Console" pitchFamily="49" charset="0"/>
              </a:rPr>
              <a:t>  victim = i;</a:t>
            </a:r>
          </a:p>
          <a:p>
            <a:r>
              <a:rPr lang="en-US" sz="2000">
                <a:solidFill>
                  <a:schemeClr val="accent2"/>
                </a:solidFill>
                <a:latin typeface="Lucida Console" pitchFamily="49" charset="0"/>
              </a:rPr>
              <a:t>  </a:t>
            </a:r>
            <a:r>
              <a:rPr lang="en-US" sz="2000">
                <a:solidFill>
                  <a:schemeClr val="tx1"/>
                </a:solidFill>
                <a:latin typeface="Lucida Console" pitchFamily="49" charset="0"/>
              </a:rPr>
              <a:t>while</a:t>
            </a:r>
            <a:r>
              <a:rPr lang="en-US" sz="2000">
                <a:solidFill>
                  <a:schemeClr val="accent2"/>
                </a:solidFill>
                <a:latin typeface="Lucida Console" pitchFamily="49" charset="0"/>
              </a:rPr>
              <a:t> (victim == i) {}; </a:t>
            </a:r>
          </a:p>
          <a:p>
            <a:r>
              <a:rPr lang="en-US" sz="2000">
                <a:solidFill>
                  <a:schemeClr val="accent2"/>
                </a:solidFill>
                <a:latin typeface="Lucida Console" pitchFamily="49" charset="0"/>
              </a:rPr>
              <a:t> }</a:t>
            </a:r>
          </a:p>
        </p:txBody>
      </p:sp>
      <p:sp>
        <p:nvSpPr>
          <p:cNvPr id="65542" name="Rectangle 2"/>
          <p:cNvSpPr>
            <a:spLocks noGrp="1" noChangeArrowheads="1"/>
          </p:cNvSpPr>
          <p:nvPr>
            <p:ph type="title"/>
          </p:nvPr>
        </p:nvSpPr>
        <p:spPr/>
        <p:txBody>
          <a:bodyPr/>
          <a:lstStyle/>
          <a:p>
            <a:r>
              <a:rPr lang="en-US" smtClean="0"/>
              <a:t>LockTwo Claims</a:t>
            </a:r>
          </a:p>
        </p:txBody>
      </p:sp>
      <p:sp>
        <p:nvSpPr>
          <p:cNvPr id="65543" name="Rectangle 3"/>
          <p:cNvSpPr>
            <a:spLocks noGrp="1" noChangeArrowheads="1"/>
          </p:cNvSpPr>
          <p:nvPr>
            <p:ph type="body" sz="half" idx="1"/>
          </p:nvPr>
        </p:nvSpPr>
        <p:spPr>
          <a:xfrm>
            <a:off x="571500" y="2171700"/>
            <a:ext cx="5797550" cy="4064000"/>
          </a:xfrm>
        </p:spPr>
        <p:txBody>
          <a:bodyPr/>
          <a:lstStyle/>
          <a:p>
            <a:r>
              <a:rPr lang="en-US" smtClean="0"/>
              <a:t>Satisfies mutual exclusion</a:t>
            </a:r>
          </a:p>
          <a:p>
            <a:pPr lvl="1"/>
            <a:r>
              <a:rPr lang="en-US" smtClean="0"/>
              <a:t>If thread </a:t>
            </a:r>
            <a:r>
              <a:rPr lang="en-US" b="1" smtClean="0">
                <a:solidFill>
                  <a:schemeClr val="tx1"/>
                </a:solidFill>
                <a:latin typeface="Lucida Console" pitchFamily="49" charset="0"/>
              </a:rPr>
              <a:t>i</a:t>
            </a:r>
            <a:r>
              <a:rPr lang="en-US" smtClean="0"/>
              <a:t> in CS</a:t>
            </a:r>
          </a:p>
          <a:p>
            <a:pPr lvl="1"/>
            <a:r>
              <a:rPr lang="en-US" smtClean="0"/>
              <a:t>Then </a:t>
            </a:r>
            <a:r>
              <a:rPr lang="en-US" b="1" smtClean="0">
                <a:solidFill>
                  <a:schemeClr val="tx1"/>
                </a:solidFill>
                <a:latin typeface="Lucida Console" pitchFamily="49" charset="0"/>
              </a:rPr>
              <a:t>victim == j</a:t>
            </a:r>
          </a:p>
          <a:p>
            <a:pPr lvl="1"/>
            <a:r>
              <a:rPr lang="en-US" smtClean="0"/>
              <a:t>Cannot be both 0 and 1</a:t>
            </a:r>
          </a:p>
          <a:p>
            <a:r>
              <a:rPr lang="en-US" smtClean="0"/>
              <a:t>Not deadlock free</a:t>
            </a:r>
          </a:p>
          <a:p>
            <a:pPr lvl="1"/>
            <a:r>
              <a:rPr lang="en-US" smtClean="0"/>
              <a:t>Sequential execution deadlocks</a:t>
            </a:r>
          </a:p>
          <a:p>
            <a:pPr lvl="1"/>
            <a:r>
              <a:rPr lang="en-US" smtClean="0"/>
              <a:t>Concurrent execution does not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Art of Multiprocessor Programming</a:t>
            </a:r>
          </a:p>
        </p:txBody>
      </p:sp>
      <p:sp>
        <p:nvSpPr>
          <p:cNvPr id="66563" name="Slide Number Placeholder 4"/>
          <p:cNvSpPr>
            <a:spLocks noGrp="1"/>
          </p:cNvSpPr>
          <p:nvPr>
            <p:ph type="sldNum" sz="quarter" idx="11"/>
          </p:nvPr>
        </p:nvSpPr>
        <p:spPr>
          <a:noFill/>
        </p:spPr>
        <p:txBody>
          <a:bodyPr/>
          <a:lstStyle/>
          <a:p>
            <a:fld id="{C0B5D273-C32A-4A43-A7AA-B51CBE9C3CAC}" type="slidenum">
              <a:rPr lang="ar-SA" smtClean="0">
                <a:cs typeface="Arial" pitchFamily="34" charset="0"/>
              </a:rPr>
              <a:pPr/>
              <a:t>63</a:t>
            </a:fld>
            <a:endParaRPr lang="en-US" smtClean="0">
              <a:cs typeface="Arial" pitchFamily="34" charset="0"/>
            </a:endParaRPr>
          </a:p>
        </p:txBody>
      </p:sp>
      <p:pic>
        <p:nvPicPr>
          <p:cNvPr id="66564"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6565" name="Rectangle 2"/>
          <p:cNvSpPr>
            <a:spLocks noGrp="1" noChangeArrowheads="1"/>
          </p:cNvSpPr>
          <p:nvPr>
            <p:ph type="title"/>
          </p:nvPr>
        </p:nvSpPr>
        <p:spPr/>
        <p:txBody>
          <a:bodyPr/>
          <a:lstStyle/>
          <a:p>
            <a:r>
              <a:rPr lang="en-US" sz="4000" smtClean="0"/>
              <a:t>Peterson’s Algorithm</a:t>
            </a:r>
          </a:p>
        </p:txBody>
      </p:sp>
      <p:sp>
        <p:nvSpPr>
          <p:cNvPr id="66566" name="Rectangle 4"/>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tx1"/>
                </a:solidFill>
                <a:latin typeface="Lucida Console" pitchFamily="49" charset="0"/>
                <a:cs typeface="Courier New" pitchFamily="49" charset="0"/>
              </a:rPr>
              <a:t>public</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tx1"/>
                </a:solidFill>
                <a:latin typeface="Lucida Console" pitchFamily="49" charset="0"/>
                <a:cs typeface="Courier New" pitchFamily="49" charset="0"/>
              </a:rPr>
              <a:t>public 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Art of Multiprocessor Programming</a:t>
            </a:r>
          </a:p>
        </p:txBody>
      </p:sp>
      <p:sp>
        <p:nvSpPr>
          <p:cNvPr id="67587" name="Slide Number Placeholder 4"/>
          <p:cNvSpPr>
            <a:spLocks noGrp="1"/>
          </p:cNvSpPr>
          <p:nvPr>
            <p:ph type="sldNum" sz="quarter" idx="11"/>
          </p:nvPr>
        </p:nvSpPr>
        <p:spPr>
          <a:noFill/>
        </p:spPr>
        <p:txBody>
          <a:bodyPr/>
          <a:lstStyle/>
          <a:p>
            <a:fld id="{F6B1932E-C1D1-4F6E-AC17-82E44A63AF92}" type="slidenum">
              <a:rPr lang="ar-SA" smtClean="0">
                <a:cs typeface="Arial" pitchFamily="34" charset="0"/>
              </a:rPr>
              <a:pPr/>
              <a:t>64</a:t>
            </a:fld>
            <a:endParaRPr lang="en-US" smtClean="0">
              <a:cs typeface="Arial" pitchFamily="34" charset="0"/>
            </a:endParaRPr>
          </a:p>
        </p:txBody>
      </p:sp>
      <p:pic>
        <p:nvPicPr>
          <p:cNvPr id="67588"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7589" name="Rectangle 2"/>
          <p:cNvSpPr>
            <a:spLocks noGrp="1" noChangeArrowheads="1"/>
          </p:cNvSpPr>
          <p:nvPr>
            <p:ph type="title"/>
          </p:nvPr>
        </p:nvSpPr>
        <p:spPr/>
        <p:txBody>
          <a:bodyPr/>
          <a:lstStyle/>
          <a:p>
            <a:r>
              <a:rPr lang="en-US" sz="4000" smtClean="0"/>
              <a:t>Peterson’s Algorithm</a:t>
            </a:r>
          </a:p>
        </p:txBody>
      </p:sp>
      <p:sp>
        <p:nvSpPr>
          <p:cNvPr id="67590"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7591"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67592"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Tree>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Art of Multiprocessor Programming</a:t>
            </a:r>
          </a:p>
        </p:txBody>
      </p:sp>
      <p:sp>
        <p:nvSpPr>
          <p:cNvPr id="68611" name="Slide Number Placeholder 4"/>
          <p:cNvSpPr>
            <a:spLocks noGrp="1"/>
          </p:cNvSpPr>
          <p:nvPr>
            <p:ph type="sldNum" sz="quarter" idx="11"/>
          </p:nvPr>
        </p:nvSpPr>
        <p:spPr>
          <a:noFill/>
        </p:spPr>
        <p:txBody>
          <a:bodyPr/>
          <a:lstStyle/>
          <a:p>
            <a:fld id="{89B53CF9-103F-4EFF-87F2-DD9A94B1592A}" type="slidenum">
              <a:rPr lang="ar-SA" smtClean="0">
                <a:cs typeface="Arial" pitchFamily="34" charset="0"/>
              </a:rPr>
              <a:pPr/>
              <a:t>65</a:t>
            </a:fld>
            <a:endParaRPr lang="en-US" smtClean="0">
              <a:cs typeface="Arial" pitchFamily="34" charset="0"/>
            </a:endParaRPr>
          </a:p>
        </p:txBody>
      </p:sp>
      <p:pic>
        <p:nvPicPr>
          <p:cNvPr id="68612"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8613" name="Rectangle 2"/>
          <p:cNvSpPr>
            <a:spLocks noGrp="1" noChangeArrowheads="1"/>
          </p:cNvSpPr>
          <p:nvPr>
            <p:ph type="title"/>
          </p:nvPr>
        </p:nvSpPr>
        <p:spPr/>
        <p:txBody>
          <a:bodyPr/>
          <a:lstStyle/>
          <a:p>
            <a:r>
              <a:rPr lang="en-US" sz="4000" smtClean="0"/>
              <a:t>Peterson’s Algorithm</a:t>
            </a:r>
          </a:p>
        </p:txBody>
      </p:sp>
      <p:sp>
        <p:nvSpPr>
          <p:cNvPr id="68614"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8615"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68616"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
        <p:nvSpPr>
          <p:cNvPr id="6861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68618" name="Text Box 7"/>
          <p:cNvSpPr txBox="1">
            <a:spLocks noChangeArrowheads="1"/>
          </p:cNvSpPr>
          <p:nvPr/>
        </p:nvSpPr>
        <p:spPr bwMode="auto">
          <a:xfrm>
            <a:off x="5575300" y="2928938"/>
            <a:ext cx="3113088" cy="519112"/>
          </a:xfrm>
          <a:prstGeom prst="rect">
            <a:avLst/>
          </a:prstGeom>
          <a:noFill/>
          <a:ln w="9525">
            <a:noFill/>
            <a:miter lim="800000"/>
            <a:headEnd/>
            <a:tailEnd/>
          </a:ln>
        </p:spPr>
        <p:txBody>
          <a:bodyPr>
            <a:spAutoFit/>
          </a:bodyPr>
          <a:lstStyle/>
          <a:p>
            <a:pPr algn="ctr"/>
            <a:r>
              <a:rPr lang="en-US" sz="2800">
                <a:solidFill>
                  <a:srgbClr val="FF0000"/>
                </a:solidFill>
              </a:rPr>
              <a:t>Defer to other</a:t>
            </a:r>
          </a:p>
        </p:txBody>
      </p:sp>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Art of Multiprocessor Programming</a:t>
            </a:r>
          </a:p>
        </p:txBody>
      </p:sp>
      <p:sp>
        <p:nvSpPr>
          <p:cNvPr id="69635" name="Slide Number Placeholder 4"/>
          <p:cNvSpPr>
            <a:spLocks noGrp="1"/>
          </p:cNvSpPr>
          <p:nvPr>
            <p:ph type="sldNum" sz="quarter" idx="11"/>
          </p:nvPr>
        </p:nvSpPr>
        <p:spPr>
          <a:noFill/>
        </p:spPr>
        <p:txBody>
          <a:bodyPr/>
          <a:lstStyle/>
          <a:p>
            <a:fld id="{7BCD54BD-4FB7-40A0-8999-A63E3EC7F190}" type="slidenum">
              <a:rPr lang="ar-SA" smtClean="0">
                <a:cs typeface="Arial" pitchFamily="34" charset="0"/>
              </a:rPr>
              <a:pPr/>
              <a:t>66</a:t>
            </a:fld>
            <a:endParaRPr lang="en-US" smtClean="0">
              <a:cs typeface="Arial" pitchFamily="34" charset="0"/>
            </a:endParaRPr>
          </a:p>
        </p:txBody>
      </p:sp>
      <p:pic>
        <p:nvPicPr>
          <p:cNvPr id="69636"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9637" name="Rectangle 2"/>
          <p:cNvSpPr>
            <a:spLocks noGrp="1" noChangeArrowheads="1"/>
          </p:cNvSpPr>
          <p:nvPr>
            <p:ph type="title"/>
          </p:nvPr>
        </p:nvSpPr>
        <p:spPr/>
        <p:txBody>
          <a:bodyPr/>
          <a:lstStyle/>
          <a:p>
            <a:r>
              <a:rPr lang="en-US" sz="4000" smtClean="0"/>
              <a:t>Peterson’s Algorithm</a:t>
            </a:r>
          </a:p>
        </p:txBody>
      </p:sp>
      <p:sp>
        <p:nvSpPr>
          <p:cNvPr id="69638"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69639"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69640"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
        <p:nvSpPr>
          <p:cNvPr id="69641"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69642" name="Text Box 7"/>
          <p:cNvSpPr txBox="1">
            <a:spLocks noChangeArrowheads="1"/>
          </p:cNvSpPr>
          <p:nvPr/>
        </p:nvSpPr>
        <p:spPr bwMode="auto">
          <a:xfrm>
            <a:off x="5610225" y="2932113"/>
            <a:ext cx="3098800" cy="519112"/>
          </a:xfrm>
          <a:prstGeom prst="rect">
            <a:avLst/>
          </a:prstGeom>
          <a:noFill/>
          <a:ln w="9525">
            <a:noFill/>
            <a:miter lim="800000"/>
            <a:headEnd/>
            <a:tailEnd/>
          </a:ln>
        </p:spPr>
        <p:txBody>
          <a:bodyPr>
            <a:spAutoFit/>
          </a:bodyPr>
          <a:lstStyle/>
          <a:p>
            <a:pPr algn="ctr"/>
            <a:r>
              <a:rPr lang="en-US" sz="2800">
                <a:solidFill>
                  <a:srgbClr val="FF0000"/>
                </a:solidFill>
              </a:rPr>
              <a:t>Defer to other</a:t>
            </a:r>
          </a:p>
        </p:txBody>
      </p:sp>
      <p:sp>
        <p:nvSpPr>
          <p:cNvPr id="69643" name="AutoShape 8"/>
          <p:cNvSpPr>
            <a:spLocks noChangeArrowheads="1"/>
          </p:cNvSpPr>
          <p:nvPr/>
        </p:nvSpPr>
        <p:spPr bwMode="auto">
          <a:xfrm>
            <a:off x="1317625" y="3595688"/>
            <a:ext cx="6334125" cy="382587"/>
          </a:xfrm>
          <a:prstGeom prst="wedgeRoundRectCallout">
            <a:avLst>
              <a:gd name="adj1" fmla="val 25315"/>
              <a:gd name="adj2" fmla="val 174065"/>
              <a:gd name="adj3" fmla="val 16667"/>
            </a:avLst>
          </a:prstGeom>
          <a:noFill/>
          <a:ln w="38100">
            <a:solidFill>
              <a:srgbClr val="FF0000"/>
            </a:solidFill>
            <a:miter lim="800000"/>
            <a:headEnd/>
            <a:tailEnd/>
          </a:ln>
        </p:spPr>
        <p:txBody>
          <a:bodyPr anchor="ctr"/>
          <a:lstStyle/>
          <a:p>
            <a:pPr algn="ctr"/>
            <a:endParaRPr lang="en-US" b="0"/>
          </a:p>
        </p:txBody>
      </p:sp>
      <p:sp>
        <p:nvSpPr>
          <p:cNvPr id="69644" name="Text Box 9"/>
          <p:cNvSpPr txBox="1">
            <a:spLocks noChangeArrowheads="1"/>
          </p:cNvSpPr>
          <p:nvPr/>
        </p:nvSpPr>
        <p:spPr bwMode="auto">
          <a:xfrm>
            <a:off x="5060950" y="4467225"/>
            <a:ext cx="3429000" cy="1373188"/>
          </a:xfrm>
          <a:prstGeom prst="rect">
            <a:avLst/>
          </a:prstGeom>
          <a:noFill/>
          <a:ln w="9525">
            <a:noFill/>
            <a:miter lim="800000"/>
            <a:headEnd/>
            <a:tailEnd/>
          </a:ln>
        </p:spPr>
        <p:txBody>
          <a:bodyPr>
            <a:spAutoFit/>
          </a:bodyPr>
          <a:lstStyle/>
          <a:p>
            <a:pPr algn="ctr"/>
            <a:r>
              <a:rPr lang="en-US" sz="2800">
                <a:solidFill>
                  <a:srgbClr val="FF0000"/>
                </a:solidFill>
              </a:rPr>
              <a:t>Wait while other interested &amp; I’m the victim</a:t>
            </a:r>
          </a:p>
        </p:txBody>
      </p:sp>
    </p:spTree>
  </p:cSld>
  <p:clrMapOvr>
    <a:masterClrMapping/>
  </p:clrMapOvr>
  <p:transition>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Art of Multiprocessor Programming</a:t>
            </a:r>
          </a:p>
        </p:txBody>
      </p:sp>
      <p:sp>
        <p:nvSpPr>
          <p:cNvPr id="70659" name="Slide Number Placeholder 4"/>
          <p:cNvSpPr>
            <a:spLocks noGrp="1"/>
          </p:cNvSpPr>
          <p:nvPr>
            <p:ph type="sldNum" sz="quarter" idx="11"/>
          </p:nvPr>
        </p:nvSpPr>
        <p:spPr>
          <a:noFill/>
        </p:spPr>
        <p:txBody>
          <a:bodyPr/>
          <a:lstStyle/>
          <a:p>
            <a:fld id="{F2E89C0F-8633-43ED-BD23-5DBA739E997B}" type="slidenum">
              <a:rPr lang="ar-SA" smtClean="0">
                <a:cs typeface="Arial" pitchFamily="34" charset="0"/>
              </a:rPr>
              <a:pPr/>
              <a:t>67</a:t>
            </a:fld>
            <a:endParaRPr lang="en-US" smtClean="0">
              <a:cs typeface="Arial" pitchFamily="34" charset="0"/>
            </a:endParaRPr>
          </a:p>
        </p:txBody>
      </p:sp>
      <p:pic>
        <p:nvPicPr>
          <p:cNvPr id="70660"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0661" name="Rectangle 2"/>
          <p:cNvSpPr>
            <a:spLocks noGrp="1" noChangeArrowheads="1"/>
          </p:cNvSpPr>
          <p:nvPr>
            <p:ph type="title"/>
          </p:nvPr>
        </p:nvSpPr>
        <p:spPr/>
        <p:txBody>
          <a:bodyPr/>
          <a:lstStyle/>
          <a:p>
            <a:r>
              <a:rPr lang="en-US" sz="4000" smtClean="0"/>
              <a:t>Peterson’s Algorithm</a:t>
            </a:r>
          </a:p>
        </p:txBody>
      </p:sp>
      <p:sp>
        <p:nvSpPr>
          <p:cNvPr id="70662"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rgbClr val="000000"/>
                </a:solidFill>
                <a:latin typeface="Lucida Console" pitchFamily="49" charset="0"/>
                <a:cs typeface="Courier New" pitchFamily="49" charset="0"/>
              </a:rPr>
              <a:t>;</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chemeClr val="tx1"/>
                </a:solidFill>
                <a:latin typeface="Lucida Console" pitchFamily="49" charset="0"/>
                <a:cs typeface="Courier New" pitchFamily="49" charset="0"/>
              </a:rPr>
              <a:t>}</a:t>
            </a:r>
          </a:p>
        </p:txBody>
      </p:sp>
      <p:sp>
        <p:nvSpPr>
          <p:cNvPr id="70663"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70664"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70665"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p:spPr>
        <p:txBody>
          <a:bodyPr anchor="ctr"/>
          <a:lstStyle/>
          <a:p>
            <a:pPr algn="ctr"/>
            <a:endParaRPr lang="en-US" b="0"/>
          </a:p>
        </p:txBody>
      </p:sp>
      <p:sp>
        <p:nvSpPr>
          <p:cNvPr id="70666" name="Text Box 11"/>
          <p:cNvSpPr txBox="1">
            <a:spLocks noChangeArrowheads="1"/>
          </p:cNvSpPr>
          <p:nvPr/>
        </p:nvSpPr>
        <p:spPr bwMode="auto">
          <a:xfrm>
            <a:off x="2327275" y="5268913"/>
            <a:ext cx="2706688" cy="946150"/>
          </a:xfrm>
          <a:prstGeom prst="rect">
            <a:avLst/>
          </a:prstGeom>
          <a:noFill/>
          <a:ln w="9525">
            <a:noFill/>
            <a:miter lim="800000"/>
            <a:headEnd/>
            <a:tailEnd/>
          </a:ln>
        </p:spPr>
        <p:txBody>
          <a:bodyPr>
            <a:spAutoFit/>
          </a:bodyPr>
          <a:lstStyle/>
          <a:p>
            <a:pPr algn="ctr"/>
            <a:r>
              <a:rPr lang="en-US" sz="2800">
                <a:solidFill>
                  <a:srgbClr val="FF0000"/>
                </a:solidFill>
              </a:rPr>
              <a:t>No longer interested</a:t>
            </a:r>
          </a:p>
        </p:txBody>
      </p:sp>
      <p:sp>
        <p:nvSpPr>
          <p:cNvPr id="70667" name="AutoShape 13"/>
          <p:cNvSpPr>
            <a:spLocks noChangeArrowheads="1"/>
          </p:cNvSpPr>
          <p:nvPr/>
        </p:nvSpPr>
        <p:spPr bwMode="auto">
          <a:xfrm>
            <a:off x="1317625" y="3595688"/>
            <a:ext cx="6334125" cy="382587"/>
          </a:xfrm>
          <a:prstGeom prst="wedgeRoundRectCallout">
            <a:avLst>
              <a:gd name="adj1" fmla="val 27593"/>
              <a:gd name="adj2" fmla="val 135894"/>
              <a:gd name="adj3" fmla="val 16667"/>
            </a:avLst>
          </a:prstGeom>
          <a:noFill/>
          <a:ln w="38100">
            <a:solidFill>
              <a:srgbClr val="FF0000"/>
            </a:solidFill>
            <a:miter lim="800000"/>
            <a:headEnd/>
            <a:tailEnd/>
          </a:ln>
        </p:spPr>
        <p:txBody>
          <a:bodyPr anchor="ctr"/>
          <a:lstStyle/>
          <a:p>
            <a:pPr algn="ctr"/>
            <a:endParaRPr lang="en-US" b="0"/>
          </a:p>
        </p:txBody>
      </p:sp>
      <p:sp>
        <p:nvSpPr>
          <p:cNvPr id="70668"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
        <p:nvSpPr>
          <p:cNvPr id="70669" name="Text Box 7"/>
          <p:cNvSpPr txBox="1">
            <a:spLocks noChangeArrowheads="1"/>
          </p:cNvSpPr>
          <p:nvPr/>
        </p:nvSpPr>
        <p:spPr bwMode="auto">
          <a:xfrm>
            <a:off x="5610225" y="2932113"/>
            <a:ext cx="3098800" cy="519112"/>
          </a:xfrm>
          <a:prstGeom prst="rect">
            <a:avLst/>
          </a:prstGeom>
          <a:noFill/>
          <a:ln w="9525">
            <a:noFill/>
            <a:miter lim="800000"/>
            <a:headEnd/>
            <a:tailEnd/>
          </a:ln>
        </p:spPr>
        <p:txBody>
          <a:bodyPr>
            <a:spAutoFit/>
          </a:bodyPr>
          <a:lstStyle/>
          <a:p>
            <a:pPr algn="ctr"/>
            <a:r>
              <a:rPr lang="en-US" sz="2800">
                <a:solidFill>
                  <a:srgbClr val="FF0000"/>
                </a:solidFill>
              </a:rPr>
              <a:t>Defer to other</a:t>
            </a:r>
          </a:p>
        </p:txBody>
      </p:sp>
      <p:sp>
        <p:nvSpPr>
          <p:cNvPr id="70670" name="Text Box 9"/>
          <p:cNvSpPr txBox="1">
            <a:spLocks noChangeArrowheads="1"/>
          </p:cNvSpPr>
          <p:nvPr/>
        </p:nvSpPr>
        <p:spPr bwMode="auto">
          <a:xfrm>
            <a:off x="5060950" y="4467225"/>
            <a:ext cx="3429000" cy="1373188"/>
          </a:xfrm>
          <a:prstGeom prst="rect">
            <a:avLst/>
          </a:prstGeom>
          <a:noFill/>
          <a:ln w="9525">
            <a:noFill/>
            <a:miter lim="800000"/>
            <a:headEnd/>
            <a:tailEnd/>
          </a:ln>
        </p:spPr>
        <p:txBody>
          <a:bodyPr>
            <a:spAutoFit/>
          </a:bodyPr>
          <a:lstStyle/>
          <a:p>
            <a:pPr algn="ctr"/>
            <a:r>
              <a:rPr lang="en-US" sz="2800">
                <a:solidFill>
                  <a:srgbClr val="FF0000"/>
                </a:solidFill>
              </a:rPr>
              <a:t>Wait while other interested &amp; I’m the victim</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42E7AF6-FD3A-4579-97B0-EACD3B4D3A15}" type="slidenum">
              <a:rPr lang="ar-SA" sz="1400" b="0">
                <a:solidFill>
                  <a:schemeClr val="tx1"/>
                </a:solidFill>
                <a:cs typeface="Arial" pitchFamily="34" charset="0"/>
              </a:rPr>
              <a:pPr algn="r"/>
              <a:t>68</a:t>
            </a:fld>
            <a:endParaRPr lang="en-US" sz="1400" b="0">
              <a:solidFill>
                <a:schemeClr val="tx1"/>
              </a:solidFill>
              <a:cs typeface="Arial" pitchFamily="34" charset="0"/>
            </a:endParaRPr>
          </a:p>
        </p:txBody>
      </p:sp>
      <p:pic>
        <p:nvPicPr>
          <p:cNvPr id="71684"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685" name="Rectangle 2"/>
          <p:cNvSpPr>
            <a:spLocks noGrp="1" noChangeArrowheads="1"/>
          </p:cNvSpPr>
          <p:nvPr>
            <p:ph type="title" idx="4294967295"/>
          </p:nvPr>
        </p:nvSpPr>
        <p:spPr/>
        <p:txBody>
          <a:bodyPr/>
          <a:lstStyle/>
          <a:p>
            <a:r>
              <a:rPr lang="en-US" smtClean="0"/>
              <a:t>Mutual Exclusion</a:t>
            </a:r>
          </a:p>
        </p:txBody>
      </p:sp>
      <p:sp>
        <p:nvSpPr>
          <p:cNvPr id="71686" name="Rectangle 18"/>
          <p:cNvSpPr>
            <a:spLocks noChangeArrowheads="1"/>
          </p:cNvSpPr>
          <p:nvPr/>
        </p:nvSpPr>
        <p:spPr bwMode="auto">
          <a:xfrm>
            <a:off x="276225" y="2181225"/>
            <a:ext cx="8374063" cy="585788"/>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(Flag[B]=true)</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(victim=B)</a:t>
            </a:r>
          </a:p>
        </p:txBody>
      </p:sp>
      <p:sp>
        <p:nvSpPr>
          <p:cNvPr id="84999" name="Rectangle 19"/>
          <p:cNvSpPr>
            <a:spLocks noChangeArrowheads="1"/>
          </p:cNvSpPr>
          <p:nvPr/>
        </p:nvSpPr>
        <p:spPr bwMode="auto">
          <a:xfrm>
            <a:off x="1898650" y="3198813"/>
            <a:ext cx="5348288" cy="1425575"/>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public void lock() {</a:t>
            </a:r>
          </a:p>
          <a:p>
            <a:pPr marL="231775" indent="-231775">
              <a:lnSpc>
                <a:spcPct val="80000"/>
              </a:lnSpc>
              <a:spcBef>
                <a:spcPct val="20000"/>
              </a:spcBef>
              <a:defRPr/>
            </a:pPr>
            <a:r>
              <a:rPr lang="en-US" sz="1800" dirty="0">
                <a:solidFill>
                  <a:schemeClr val="accent2"/>
                </a:solidFill>
                <a:latin typeface="Lucida Console" pitchFamily="49" charset="0"/>
                <a:cs typeface="Courier New" pitchFamily="49" charset="0"/>
              </a:rPr>
              <a:t> flag[</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 =</a:t>
            </a:r>
            <a:r>
              <a:rPr lang="en-US" sz="1800" dirty="0">
                <a:solidFill>
                  <a:srgbClr val="000000"/>
                </a:solidFill>
                <a:latin typeface="Lucida Console" pitchFamily="49" charset="0"/>
                <a:cs typeface="Courier New" pitchFamily="49" charset="0"/>
              </a:rPr>
              <a:t> </a:t>
            </a:r>
            <a:r>
              <a:rPr lang="en-US" sz="1800" dirty="0">
                <a:solidFill>
                  <a:schemeClr val="tx1"/>
                </a:solidFill>
                <a:latin typeface="Lucida Console" pitchFamily="49" charset="0"/>
                <a:cs typeface="Courier New" pitchFamily="49" charset="0"/>
              </a:rPr>
              <a:t>true</a:t>
            </a:r>
            <a:r>
              <a:rPr lang="en-US" sz="1800" dirty="0">
                <a:solidFill>
                  <a:srgbClr val="000000"/>
                </a:solidFill>
                <a:latin typeface="Lucida Console" pitchFamily="49" charset="0"/>
                <a:cs typeface="Courier New" pitchFamily="49" charset="0"/>
              </a:rPr>
              <a:t>; </a:t>
            </a:r>
            <a:endParaRPr lang="en-US" sz="1800" dirty="0">
              <a:solidFill>
                <a:srgbClr val="FF0000"/>
              </a:solidFill>
              <a:latin typeface="Lucida Console" pitchFamily="49" charset="0"/>
              <a:cs typeface="Courier New" pitchFamily="49" charset="0"/>
            </a:endParaRPr>
          </a:p>
          <a:p>
            <a:pPr marL="231775" indent="-231775">
              <a:lnSpc>
                <a:spcPct val="80000"/>
              </a:lnSpc>
              <a:spcBef>
                <a:spcPct val="20000"/>
              </a:spcBef>
              <a:defRPr/>
            </a:pPr>
            <a:r>
              <a:rPr lang="en-US" sz="1800" dirty="0">
                <a:solidFill>
                  <a:srgbClr val="000000"/>
                </a:solidFill>
                <a:latin typeface="Lucida Console" pitchFamily="49" charset="0"/>
                <a:cs typeface="Courier New" pitchFamily="49" charset="0"/>
              </a:rPr>
              <a:t> </a:t>
            </a:r>
            <a:r>
              <a:rPr lang="en-US" sz="1800" dirty="0">
                <a:solidFill>
                  <a:schemeClr val="accent2"/>
                </a:solidFill>
                <a:latin typeface="Lucida Console" pitchFamily="49" charset="0"/>
                <a:cs typeface="Courier New" pitchFamily="49" charset="0"/>
              </a:rPr>
              <a:t>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a:t>
            </a:r>
            <a:r>
              <a:rPr lang="en-US" sz="1800" dirty="0">
                <a:solidFill>
                  <a:schemeClr val="folHlink"/>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folHlink"/>
                </a:solidFill>
                <a:latin typeface="Lucida Console" pitchFamily="49" charset="0"/>
                <a:cs typeface="Courier New" pitchFamily="49" charset="0"/>
              </a:rPr>
              <a:t> </a:t>
            </a:r>
            <a:r>
              <a:rPr lang="en-US" sz="1800" dirty="0">
                <a:solidFill>
                  <a:schemeClr val="bg1">
                    <a:lumMod val="50000"/>
                  </a:schemeClr>
                </a:solidFill>
                <a:latin typeface="Lucida Console" pitchFamily="49" charset="0"/>
                <a:cs typeface="Courier New" pitchFamily="49" charset="0"/>
              </a:rPr>
              <a:t>while (flag[j] &amp;&amp; victim == </a:t>
            </a:r>
            <a:r>
              <a:rPr lang="en-US" sz="1800" dirty="0" err="1">
                <a:solidFill>
                  <a:schemeClr val="bg1">
                    <a:lumMod val="50000"/>
                  </a:schemeClr>
                </a:solidFill>
                <a:latin typeface="Lucida Console" pitchFamily="49" charset="0"/>
                <a:cs typeface="Courier New" pitchFamily="49" charset="0"/>
              </a:rPr>
              <a:t>i</a:t>
            </a:r>
            <a:r>
              <a:rPr lang="en-US" sz="1800" dirty="0">
                <a:solidFill>
                  <a:schemeClr val="bg1">
                    <a:lumMod val="50000"/>
                  </a:schemeClr>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a:t>
            </a:r>
          </a:p>
        </p:txBody>
      </p:sp>
      <p:sp>
        <p:nvSpPr>
          <p:cNvPr id="71688" name="AutoShape 23"/>
          <p:cNvSpPr>
            <a:spLocks noChangeArrowheads="1"/>
          </p:cNvSpPr>
          <p:nvPr/>
        </p:nvSpPr>
        <p:spPr bwMode="auto">
          <a:xfrm>
            <a:off x="2055813" y="3440113"/>
            <a:ext cx="2259012" cy="625475"/>
          </a:xfrm>
          <a:prstGeom prst="wedgeRoundRectCallout">
            <a:avLst>
              <a:gd name="adj1" fmla="val 486"/>
              <a:gd name="adj2" fmla="val 48870"/>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
        <p:nvSpPr>
          <p:cNvPr id="71689" name="TextBox 8"/>
          <p:cNvSpPr txBox="1">
            <a:spLocks noChangeArrowheads="1"/>
          </p:cNvSpPr>
          <p:nvPr/>
        </p:nvSpPr>
        <p:spPr bwMode="auto">
          <a:xfrm>
            <a:off x="3121025" y="5051425"/>
            <a:ext cx="2995613" cy="584200"/>
          </a:xfrm>
          <a:prstGeom prst="rect">
            <a:avLst/>
          </a:prstGeom>
          <a:noFill/>
          <a:ln w="9525">
            <a:noFill/>
            <a:miter lim="800000"/>
            <a:headEnd/>
            <a:tailEnd/>
          </a:ln>
        </p:spPr>
        <p:txBody>
          <a:bodyPr wrap="none">
            <a:spAutoFit/>
          </a:bodyPr>
          <a:lstStyle/>
          <a:p>
            <a:r>
              <a:rPr lang="en-US" sz="3200" b="0"/>
              <a:t>From the Code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B66088E-8D06-4A6A-81D1-43F1A0BBB02F}" type="slidenum">
              <a:rPr lang="ar-SA" sz="1400" b="0">
                <a:solidFill>
                  <a:schemeClr val="tx1"/>
                </a:solidFill>
                <a:cs typeface="Arial" pitchFamily="34" charset="0"/>
              </a:rPr>
              <a:pPr algn="r"/>
              <a:t>69</a:t>
            </a:fld>
            <a:endParaRPr lang="en-US" sz="1400" b="0">
              <a:solidFill>
                <a:schemeClr val="tx1"/>
              </a:solidFill>
              <a:cs typeface="Arial" pitchFamily="34" charset="0"/>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2709" name="Rectangle 3"/>
          <p:cNvSpPr>
            <a:spLocks noGrp="1" noChangeArrowheads="1"/>
          </p:cNvSpPr>
          <p:nvPr>
            <p:ph type="title" idx="4294967295"/>
          </p:nvPr>
        </p:nvSpPr>
        <p:spPr/>
        <p:txBody>
          <a:bodyPr/>
          <a:lstStyle/>
          <a:p>
            <a:r>
              <a:rPr lang="en-US" smtClean="0"/>
              <a:t>Also from the Code</a:t>
            </a:r>
          </a:p>
        </p:txBody>
      </p:sp>
      <p:sp>
        <p:nvSpPr>
          <p:cNvPr id="72710" name="Rectangle 4"/>
          <p:cNvSpPr>
            <a:spLocks noChangeArrowheads="1"/>
          </p:cNvSpPr>
          <p:nvPr/>
        </p:nvSpPr>
        <p:spPr bwMode="auto">
          <a:xfrm>
            <a:off x="866775" y="2166938"/>
            <a:ext cx="7164388" cy="1077912"/>
          </a:xfrm>
          <a:prstGeom prst="rect">
            <a:avLst/>
          </a:prstGeom>
          <a:noFill/>
          <a:ln w="9525">
            <a:noFill/>
            <a:miter lim="800000"/>
            <a:headEnd/>
            <a:tailEnd/>
          </a:ln>
        </p:spPr>
        <p:txBody>
          <a:bodyPr wrap="none">
            <a:spAutoFit/>
          </a:bodyPr>
          <a:lstStyle/>
          <a:p>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(flag[B])</a:t>
            </a:r>
          </a:p>
          <a:p>
            <a:r>
              <a:rPr lang="en-US" sz="3200" b="0">
                <a:solidFill>
                  <a:schemeClr val="tx1"/>
                </a:solidFill>
              </a:rPr>
              <a:t>      </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(victim)</a:t>
            </a:r>
          </a:p>
        </p:txBody>
      </p:sp>
      <p:sp>
        <p:nvSpPr>
          <p:cNvPr id="86023" name="Rectangle 5"/>
          <p:cNvSpPr>
            <a:spLocks noChangeArrowheads="1"/>
          </p:cNvSpPr>
          <p:nvPr/>
        </p:nvSpPr>
        <p:spPr bwMode="auto">
          <a:xfrm>
            <a:off x="1957388" y="3633788"/>
            <a:ext cx="5348287" cy="1425575"/>
          </a:xfrm>
          <a:prstGeom prst="rect">
            <a:avLst/>
          </a:prstGeom>
          <a:solidFill>
            <a:srgbClr val="FFFFCC"/>
          </a:solidFill>
          <a:ln w="9525">
            <a:solidFill>
              <a:srgbClr val="FF0000"/>
            </a:solidFill>
            <a:miter lim="800000"/>
            <a:headEnd/>
            <a:tailEnd/>
          </a:ln>
        </p:spPr>
        <p:txBody>
          <a:bodyPr>
            <a:spAutoFit/>
          </a:bodyPr>
          <a:lstStyle/>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public void lock() {</a:t>
            </a:r>
          </a:p>
          <a:p>
            <a:pPr marL="231775" indent="-231775">
              <a:lnSpc>
                <a:spcPct val="80000"/>
              </a:lnSpc>
              <a:spcBef>
                <a:spcPct val="20000"/>
              </a:spcBef>
              <a:defRPr/>
            </a:pPr>
            <a:r>
              <a:rPr lang="en-US" sz="1800" dirty="0">
                <a:solidFill>
                  <a:schemeClr val="accent2"/>
                </a:solidFill>
                <a:latin typeface="Lucida Console" pitchFamily="49" charset="0"/>
                <a:cs typeface="Courier New" pitchFamily="49" charset="0"/>
              </a:rPr>
              <a:t> </a:t>
            </a:r>
            <a:r>
              <a:rPr lang="en-US" sz="1800" dirty="0">
                <a:solidFill>
                  <a:schemeClr val="bg1">
                    <a:lumMod val="50000"/>
                  </a:schemeClr>
                </a:solidFill>
                <a:latin typeface="Lucida Console" pitchFamily="49" charset="0"/>
                <a:cs typeface="Courier New" pitchFamily="49" charset="0"/>
              </a:rPr>
              <a:t>flag[</a:t>
            </a:r>
            <a:r>
              <a:rPr lang="en-US" sz="1800" dirty="0" err="1">
                <a:solidFill>
                  <a:schemeClr val="bg1">
                    <a:lumMod val="50000"/>
                  </a:schemeClr>
                </a:solidFill>
                <a:latin typeface="Lucida Console" pitchFamily="49" charset="0"/>
                <a:cs typeface="Courier New" pitchFamily="49" charset="0"/>
              </a:rPr>
              <a:t>i</a:t>
            </a:r>
            <a:r>
              <a:rPr lang="en-US" sz="1800" dirty="0">
                <a:solidFill>
                  <a:schemeClr val="bg1">
                    <a:lumMod val="50000"/>
                  </a:schemeClr>
                </a:solidFill>
                <a:latin typeface="Lucida Console" pitchFamily="49" charset="0"/>
                <a:cs typeface="Courier New" pitchFamily="49" charset="0"/>
              </a:rPr>
              <a:t>] = true; </a:t>
            </a:r>
          </a:p>
          <a:p>
            <a:pPr marL="231775" indent="-231775">
              <a:lnSpc>
                <a:spcPct val="80000"/>
              </a:lnSpc>
              <a:spcBef>
                <a:spcPct val="20000"/>
              </a:spcBef>
              <a:defRPr/>
            </a:pPr>
            <a:r>
              <a:rPr lang="en-US" sz="1800" dirty="0">
                <a:solidFill>
                  <a:srgbClr val="000000"/>
                </a:solidFill>
                <a:latin typeface="Lucida Console" pitchFamily="49" charset="0"/>
                <a:cs typeface="Courier New" pitchFamily="49" charset="0"/>
              </a:rPr>
              <a:t> </a:t>
            </a:r>
            <a:r>
              <a:rPr lang="en-US" sz="1800" dirty="0">
                <a:solidFill>
                  <a:schemeClr val="accent2"/>
                </a:solidFill>
                <a:latin typeface="Lucida Console" pitchFamily="49" charset="0"/>
                <a:cs typeface="Courier New" pitchFamily="49" charset="0"/>
              </a:rPr>
              <a:t>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a:t>
            </a:r>
            <a:r>
              <a:rPr lang="en-US" sz="1800" dirty="0">
                <a:solidFill>
                  <a:schemeClr val="folHlink"/>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folHlink"/>
                </a:solidFill>
                <a:latin typeface="Lucida Console" pitchFamily="49" charset="0"/>
                <a:cs typeface="Courier New" pitchFamily="49" charset="0"/>
              </a:rPr>
              <a:t> </a:t>
            </a:r>
            <a:r>
              <a:rPr lang="en-US" sz="1800" dirty="0">
                <a:solidFill>
                  <a:schemeClr val="tx1"/>
                </a:solidFill>
                <a:latin typeface="Lucida Console" pitchFamily="49" charset="0"/>
                <a:cs typeface="Courier New" pitchFamily="49" charset="0"/>
              </a:rPr>
              <a:t>while</a:t>
            </a:r>
            <a:r>
              <a:rPr lang="en-US" sz="1800" dirty="0">
                <a:solidFill>
                  <a:schemeClr val="accent2"/>
                </a:solidFill>
                <a:latin typeface="Lucida Console" pitchFamily="49" charset="0"/>
                <a:cs typeface="Courier New" pitchFamily="49" charset="0"/>
              </a:rPr>
              <a:t> (flag[j] &amp;&amp; victim == </a:t>
            </a:r>
            <a:r>
              <a:rPr lang="en-US" sz="1800" dirty="0" err="1">
                <a:solidFill>
                  <a:schemeClr val="accent2"/>
                </a:solidFill>
                <a:latin typeface="Lucida Console" pitchFamily="49" charset="0"/>
                <a:cs typeface="Courier New" pitchFamily="49" charset="0"/>
              </a:rPr>
              <a:t>i</a:t>
            </a:r>
            <a:r>
              <a:rPr lang="en-US" sz="1800" dirty="0">
                <a:solidFill>
                  <a:schemeClr val="accent2"/>
                </a:solidFill>
                <a:latin typeface="Lucida Console" pitchFamily="49" charset="0"/>
                <a:cs typeface="Courier New" pitchFamily="49" charset="0"/>
              </a:rPr>
              <a:t>) {};</a:t>
            </a:r>
          </a:p>
          <a:p>
            <a:pPr marL="231775" indent="-231775">
              <a:lnSpc>
                <a:spcPct val="80000"/>
              </a:lnSpc>
              <a:spcBef>
                <a:spcPct val="20000"/>
              </a:spcBef>
              <a:defRPr/>
            </a:pPr>
            <a:r>
              <a:rPr lang="en-US" sz="1800" dirty="0">
                <a:solidFill>
                  <a:schemeClr val="bg1">
                    <a:lumMod val="50000"/>
                  </a:schemeClr>
                </a:solidFill>
                <a:latin typeface="Lucida Console" pitchFamily="49" charset="0"/>
                <a:cs typeface="Courier New" pitchFamily="49" charset="0"/>
              </a:rPr>
              <a:t>}</a:t>
            </a:r>
          </a:p>
        </p:txBody>
      </p:sp>
      <p:sp>
        <p:nvSpPr>
          <p:cNvPr id="72712" name="AutoShape 6"/>
          <p:cNvSpPr>
            <a:spLocks noChangeArrowheads="1"/>
          </p:cNvSpPr>
          <p:nvPr/>
        </p:nvSpPr>
        <p:spPr bwMode="auto">
          <a:xfrm>
            <a:off x="2112963" y="4116388"/>
            <a:ext cx="4940300" cy="774700"/>
          </a:xfrm>
          <a:prstGeom prst="wedgeRoundRectCallout">
            <a:avLst>
              <a:gd name="adj1" fmla="val -51060"/>
              <a:gd name="adj2" fmla="val -18296"/>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smtClean="0"/>
              <a:t>Art of Multiprocessor Programming</a:t>
            </a:r>
          </a:p>
        </p:txBody>
      </p:sp>
      <p:sp>
        <p:nvSpPr>
          <p:cNvPr id="9219" name="Slide Number Placeholder 4"/>
          <p:cNvSpPr>
            <a:spLocks noGrp="1"/>
          </p:cNvSpPr>
          <p:nvPr>
            <p:ph type="sldNum" sz="quarter" idx="11"/>
          </p:nvPr>
        </p:nvSpPr>
        <p:spPr>
          <a:noFill/>
        </p:spPr>
        <p:txBody>
          <a:bodyPr/>
          <a:lstStyle/>
          <a:p>
            <a:fld id="{DC7F86CD-83A4-4962-A5F3-E3BF6B7C950F}" type="slidenum">
              <a:rPr lang="ar-SA" smtClean="0">
                <a:cs typeface="Arial" pitchFamily="34" charset="0"/>
              </a:rPr>
              <a:pPr/>
              <a:t>7</a:t>
            </a:fld>
            <a:endParaRPr lang="en-US" smtClean="0">
              <a:cs typeface="Arial" pitchFamily="34" charset="0"/>
            </a:endParaRPr>
          </a:p>
        </p:txBody>
      </p:sp>
      <p:pic>
        <p:nvPicPr>
          <p:cNvPr id="9220" name="Picture 1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9221" name="Group 8"/>
          <p:cNvGrpSpPr>
            <a:grpSpLocks/>
          </p:cNvGrpSpPr>
          <p:nvPr/>
        </p:nvGrpSpPr>
        <p:grpSpPr bwMode="auto">
          <a:xfrm>
            <a:off x="838200" y="5067300"/>
            <a:ext cx="7391400" cy="762000"/>
            <a:chOff x="528" y="3192"/>
            <a:chExt cx="4656" cy="480"/>
          </a:xfrm>
        </p:grpSpPr>
        <p:sp>
          <p:nvSpPr>
            <p:cNvPr id="9227" name="AutoShape 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9228" name="Text Box 10"/>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9222" name="Rectangle 2"/>
          <p:cNvSpPr>
            <a:spLocks noGrp="1" noChangeArrowheads="1"/>
          </p:cNvSpPr>
          <p:nvPr>
            <p:ph type="body" idx="1"/>
          </p:nvPr>
        </p:nvSpPr>
        <p:spPr>
          <a:xfrm>
            <a:off x="762000" y="2286000"/>
            <a:ext cx="7772400" cy="3276600"/>
          </a:xfrm>
        </p:spPr>
        <p:txBody>
          <a:bodyPr/>
          <a:lstStyle/>
          <a:p>
            <a:r>
              <a:rPr lang="en-US" smtClean="0"/>
              <a:t>An </a:t>
            </a:r>
            <a:r>
              <a:rPr lang="en-US" i="1" smtClean="0">
                <a:solidFill>
                  <a:srgbClr val="FF0000"/>
                </a:solidFill>
              </a:rPr>
              <a:t>event</a:t>
            </a:r>
            <a:r>
              <a:rPr lang="en-US" smtClean="0"/>
              <a:t>  </a:t>
            </a:r>
            <a:r>
              <a:rPr lang="en-US" smtClean="0">
                <a:solidFill>
                  <a:schemeClr val="tx1"/>
                </a:solidFill>
              </a:rPr>
              <a:t>a</a:t>
            </a:r>
            <a:r>
              <a:rPr lang="en-US" baseline="-25000" smtClean="0">
                <a:solidFill>
                  <a:schemeClr val="tx1"/>
                </a:solidFill>
              </a:rPr>
              <a:t>0</a:t>
            </a:r>
            <a:r>
              <a:rPr lang="en-US" smtClean="0"/>
              <a:t> of thread </a:t>
            </a:r>
            <a:r>
              <a:rPr lang="en-US" smtClean="0">
                <a:solidFill>
                  <a:schemeClr val="tx1"/>
                </a:solidFill>
              </a:rPr>
              <a:t>A</a:t>
            </a:r>
            <a:r>
              <a:rPr lang="en-US" smtClean="0"/>
              <a:t> is</a:t>
            </a:r>
          </a:p>
          <a:p>
            <a:pPr lvl="1"/>
            <a:r>
              <a:rPr lang="en-US" smtClean="0"/>
              <a:t>Instantaneous</a:t>
            </a:r>
          </a:p>
          <a:p>
            <a:pPr lvl="1"/>
            <a:r>
              <a:rPr lang="en-US" smtClean="0"/>
              <a:t>No simultaneous events (break ties)</a:t>
            </a:r>
          </a:p>
        </p:txBody>
      </p:sp>
      <p:sp>
        <p:nvSpPr>
          <p:cNvPr id="9223"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p:spPr>
        <p:txBody>
          <a:bodyPr wrap="none" anchor="ctr"/>
          <a:lstStyle/>
          <a:p>
            <a:endParaRPr lang="en-US"/>
          </a:p>
        </p:txBody>
      </p:sp>
      <p:sp>
        <p:nvSpPr>
          <p:cNvPr id="9224" name="Line 5"/>
          <p:cNvSpPr>
            <a:spLocks noChangeShapeType="1"/>
          </p:cNvSpPr>
          <p:nvPr/>
        </p:nvSpPr>
        <p:spPr bwMode="auto">
          <a:xfrm>
            <a:off x="2743200" y="5181600"/>
            <a:ext cx="0" cy="457200"/>
          </a:xfrm>
          <a:prstGeom prst="line">
            <a:avLst/>
          </a:prstGeom>
          <a:noFill/>
          <a:ln w="76200">
            <a:solidFill>
              <a:srgbClr val="FFFF00"/>
            </a:solidFill>
            <a:round/>
            <a:headEnd/>
            <a:tailEnd/>
          </a:ln>
        </p:spPr>
        <p:txBody>
          <a:bodyPr wrap="none" anchor="ctr"/>
          <a:lstStyle/>
          <a:p>
            <a:endParaRPr lang="en-US"/>
          </a:p>
        </p:txBody>
      </p:sp>
      <p:sp>
        <p:nvSpPr>
          <p:cNvPr id="9225" name="Rectangle 6"/>
          <p:cNvSpPr>
            <a:spLocks noChangeArrowheads="1"/>
          </p:cNvSpPr>
          <p:nvPr/>
        </p:nvSpPr>
        <p:spPr bwMode="auto">
          <a:xfrm>
            <a:off x="2451100" y="4129088"/>
            <a:ext cx="514350" cy="519112"/>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9226" name="Rectangle 7"/>
          <p:cNvSpPr>
            <a:spLocks noGrp="1" noChangeArrowheads="1"/>
          </p:cNvSpPr>
          <p:nvPr>
            <p:ph type="title"/>
          </p:nvPr>
        </p:nvSpPr>
        <p:spPr/>
        <p:txBody>
          <a:bodyPr/>
          <a:lstStyle/>
          <a:p>
            <a:r>
              <a:rPr lang="en-US" smtClean="0"/>
              <a:t>Events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37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99E5CA0-7F4B-40D7-94BC-B94E9E14792D}" type="slidenum">
              <a:rPr lang="ar-SA" sz="1400" b="0">
                <a:solidFill>
                  <a:schemeClr val="tx1"/>
                </a:solidFill>
                <a:cs typeface="Arial" pitchFamily="34" charset="0"/>
              </a:rPr>
              <a:pPr algn="r"/>
              <a:t>70</a:t>
            </a:fld>
            <a:endParaRPr lang="en-US" sz="1400" b="0">
              <a:solidFill>
                <a:schemeClr val="tx1"/>
              </a:solidFill>
              <a:cs typeface="Arial" pitchFamily="34" charset="0"/>
            </a:endParaRPr>
          </a:p>
        </p:txBody>
      </p:sp>
      <p:pic>
        <p:nvPicPr>
          <p:cNvPr id="7373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3733" name="Rectangle 2"/>
          <p:cNvSpPr>
            <a:spLocks noGrp="1" noChangeArrowheads="1"/>
          </p:cNvSpPr>
          <p:nvPr>
            <p:ph type="title" idx="4294967295"/>
          </p:nvPr>
        </p:nvSpPr>
        <p:spPr/>
        <p:txBody>
          <a:bodyPr/>
          <a:lstStyle/>
          <a:p>
            <a:r>
              <a:rPr lang="en-US" smtClean="0"/>
              <a:t>Assumption</a:t>
            </a:r>
          </a:p>
        </p:txBody>
      </p:sp>
      <p:sp>
        <p:nvSpPr>
          <p:cNvPr id="73734" name="Text Box 4"/>
          <p:cNvSpPr txBox="1">
            <a:spLocks noChangeArrowheads="1"/>
          </p:cNvSpPr>
          <p:nvPr/>
        </p:nvSpPr>
        <p:spPr bwMode="auto">
          <a:xfrm>
            <a:off x="1100138" y="3468688"/>
            <a:ext cx="6442075" cy="1066800"/>
          </a:xfrm>
          <a:prstGeom prst="rect">
            <a:avLst/>
          </a:prstGeom>
          <a:noFill/>
          <a:ln w="9525">
            <a:noFill/>
            <a:miter lim="800000"/>
            <a:headEnd/>
            <a:tailEnd/>
          </a:ln>
        </p:spPr>
        <p:txBody>
          <a:bodyPr>
            <a:spAutoFit/>
          </a:bodyPr>
          <a:lstStyle/>
          <a:p>
            <a:pPr algn="ctr"/>
            <a:r>
              <a:rPr lang="en-US" sz="3200" b="0">
                <a:solidFill>
                  <a:schemeClr val="accent2"/>
                </a:solidFill>
              </a:rPr>
              <a:t>W.L.O.G. assume </a:t>
            </a:r>
            <a:r>
              <a:rPr lang="en-US" sz="3200" b="0">
                <a:solidFill>
                  <a:schemeClr val="tx1"/>
                </a:solidFill>
              </a:rPr>
              <a:t>A</a:t>
            </a:r>
            <a:r>
              <a:rPr lang="en-US" sz="3200" b="0">
                <a:solidFill>
                  <a:srgbClr val="FF0000"/>
                </a:solidFill>
              </a:rPr>
              <a:t> </a:t>
            </a:r>
            <a:r>
              <a:rPr lang="en-US" sz="3200" b="0">
                <a:solidFill>
                  <a:schemeClr val="accent2"/>
                </a:solidFill>
              </a:rPr>
              <a:t>is the last thread to write</a:t>
            </a:r>
            <a:r>
              <a:rPr lang="en-US" sz="3200" b="0"/>
              <a:t> </a:t>
            </a:r>
            <a:r>
              <a:rPr lang="en-US" sz="3200">
                <a:solidFill>
                  <a:schemeClr val="tx1"/>
                </a:solidFill>
              </a:rPr>
              <a:t>victim</a:t>
            </a:r>
          </a:p>
        </p:txBody>
      </p:sp>
      <p:sp>
        <p:nvSpPr>
          <p:cNvPr id="73735" name="Rectangle 9"/>
          <p:cNvSpPr>
            <a:spLocks noChangeArrowheads="1"/>
          </p:cNvSpPr>
          <p:nvPr/>
        </p:nvSpPr>
        <p:spPr bwMode="auto">
          <a:xfrm>
            <a:off x="717550" y="2438400"/>
            <a:ext cx="7642225" cy="579438"/>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(victim=A)</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475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AD39C8D-CF9E-4616-944A-4912F1DB1D47}" type="slidenum">
              <a:rPr lang="ar-SA" sz="1400" b="0">
                <a:solidFill>
                  <a:schemeClr val="tx1"/>
                </a:solidFill>
                <a:cs typeface="Arial" pitchFamily="34" charset="0"/>
              </a:rPr>
              <a:pPr algn="r"/>
              <a:t>71</a:t>
            </a:fld>
            <a:endParaRPr lang="en-US" sz="1400" b="0">
              <a:solidFill>
                <a:schemeClr val="tx1"/>
              </a:solidFill>
              <a:cs typeface="Arial" pitchFamily="34" charset="0"/>
            </a:endParaRPr>
          </a:p>
        </p:txBody>
      </p:sp>
      <p:pic>
        <p:nvPicPr>
          <p:cNvPr id="747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4757" name="Rectangle 3"/>
          <p:cNvSpPr>
            <a:spLocks noGrp="1" noChangeArrowheads="1"/>
          </p:cNvSpPr>
          <p:nvPr>
            <p:ph type="title" idx="4294967295"/>
          </p:nvPr>
        </p:nvSpPr>
        <p:spPr/>
        <p:txBody>
          <a:bodyPr/>
          <a:lstStyle/>
          <a:p>
            <a:r>
              <a:rPr lang="en-US" smtClean="0"/>
              <a:t>Combining Observations</a:t>
            </a:r>
          </a:p>
        </p:txBody>
      </p:sp>
      <p:sp>
        <p:nvSpPr>
          <p:cNvPr id="74758" name="Rectangle 4"/>
          <p:cNvSpPr>
            <a:spLocks noChangeArrowheads="1"/>
          </p:cNvSpPr>
          <p:nvPr/>
        </p:nvSpPr>
        <p:spPr bwMode="auto">
          <a:xfrm>
            <a:off x="339725" y="2174875"/>
            <a:ext cx="8334375" cy="584200"/>
          </a:xfrm>
          <a:prstGeom prst="rect">
            <a:avLst/>
          </a:prstGeom>
          <a:noFill/>
          <a:ln w="9525">
            <a:noFill/>
            <a:miter lim="800000"/>
            <a:headEnd/>
            <a:tailEnd/>
          </a:ln>
        </p:spPr>
        <p:txBody>
          <a:bodyPr wrap="none">
            <a:spAutoFit/>
          </a:bodyPr>
          <a:lstStyle/>
          <a:p>
            <a:pPr algn="r"/>
            <a:r>
              <a:rPr lang="en-US" sz="3200" b="0">
                <a:solidFill>
                  <a:srgbClr val="FF0000"/>
                </a:solidFill>
              </a:rPr>
              <a:t>(1)</a:t>
            </a:r>
            <a:r>
              <a:rPr lang="en-US" sz="3200" b="0">
                <a:solidFill>
                  <a:schemeClr val="tx1"/>
                </a:solidFill>
              </a:rPr>
              <a:t> write</a:t>
            </a:r>
            <a:r>
              <a:rPr lang="en-US" sz="3200" b="0" baseline="-25000">
                <a:solidFill>
                  <a:schemeClr val="tx1"/>
                </a:solidFill>
              </a:rPr>
              <a:t>B</a:t>
            </a:r>
            <a:r>
              <a:rPr lang="en-US" sz="3200" b="0">
                <a:solidFill>
                  <a:schemeClr val="tx1"/>
                </a:solidFill>
              </a:rPr>
              <a:t>(flag[B]=true)</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B</a:t>
            </a:r>
            <a:r>
              <a:rPr lang="en-US" sz="3200" b="0">
                <a:solidFill>
                  <a:schemeClr val="tx1"/>
                </a:solidFill>
              </a:rPr>
              <a:t>(victim=B)</a:t>
            </a:r>
          </a:p>
        </p:txBody>
      </p:sp>
      <p:sp>
        <p:nvSpPr>
          <p:cNvPr id="74759" name="Rectangle 5"/>
          <p:cNvSpPr>
            <a:spLocks noChangeArrowheads="1"/>
          </p:cNvSpPr>
          <p:nvPr/>
        </p:nvSpPr>
        <p:spPr bwMode="auto">
          <a:xfrm>
            <a:off x="522288" y="2886075"/>
            <a:ext cx="9598025" cy="579438"/>
          </a:xfrm>
          <a:prstGeom prst="rect">
            <a:avLst/>
          </a:prstGeom>
          <a:noFill/>
          <a:ln w="9525">
            <a:noFill/>
            <a:miter lim="800000"/>
            <a:headEnd/>
            <a:tailEnd/>
          </a:ln>
        </p:spPr>
        <p:txBody>
          <a:bodyPr>
            <a:spAutoFit/>
          </a:bodyPr>
          <a:lstStyle/>
          <a:p>
            <a:r>
              <a:rPr lang="en-US" sz="3200" b="0">
                <a:solidFill>
                  <a:srgbClr val="FF0000"/>
                </a:solidFill>
              </a:rPr>
              <a:t>(3)</a:t>
            </a:r>
            <a:r>
              <a:rPr lang="en-US" sz="3200" b="0">
                <a:solidFill>
                  <a:schemeClr val="tx1"/>
                </a:solidFill>
              </a:rPr>
              <a:t> write</a:t>
            </a:r>
            <a:r>
              <a:rPr lang="en-US" sz="3200" b="0" baseline="-25000">
                <a:solidFill>
                  <a:schemeClr val="tx1"/>
                </a:solidFill>
              </a:rPr>
              <a:t>B</a:t>
            </a:r>
            <a:r>
              <a:rPr lang="en-US" sz="3200" b="0">
                <a:solidFill>
                  <a:schemeClr val="tx1"/>
                </a:solidFill>
              </a:rPr>
              <a:t>(victim=B)</a:t>
            </a:r>
            <a:r>
              <a:rPr lang="en-US" sz="3200" b="0">
                <a:solidFill>
                  <a:schemeClr val="tx1"/>
                </a:solidFill>
                <a:sym typeface="Wingdings" pitchFamily="2" charset="2"/>
              </a:rPr>
              <a:t></a:t>
            </a:r>
            <a:r>
              <a:rPr lang="en-US" sz="3200" b="0">
                <a:solidFill>
                  <a:schemeClr val="tx1"/>
                </a:solidFill>
              </a:rPr>
              <a:t>write</a:t>
            </a:r>
            <a:r>
              <a:rPr lang="en-US" sz="3200" b="0" baseline="-25000">
                <a:solidFill>
                  <a:schemeClr val="tx1"/>
                </a:solidFill>
              </a:rPr>
              <a:t>A</a:t>
            </a:r>
            <a:r>
              <a:rPr lang="en-US" sz="3200" b="0">
                <a:solidFill>
                  <a:schemeClr val="tx1"/>
                </a:solidFill>
              </a:rPr>
              <a:t>(victim=A)</a:t>
            </a:r>
          </a:p>
        </p:txBody>
      </p:sp>
      <p:sp>
        <p:nvSpPr>
          <p:cNvPr id="74760" name="Rectangle 6"/>
          <p:cNvSpPr>
            <a:spLocks noChangeArrowheads="1"/>
          </p:cNvSpPr>
          <p:nvPr/>
        </p:nvSpPr>
        <p:spPr bwMode="auto">
          <a:xfrm>
            <a:off x="476250" y="3560763"/>
            <a:ext cx="7164388" cy="1076325"/>
          </a:xfrm>
          <a:prstGeom prst="rect">
            <a:avLst/>
          </a:prstGeom>
          <a:noFill/>
          <a:ln w="9525">
            <a:noFill/>
            <a:miter lim="800000"/>
            <a:headEnd/>
            <a:tailEnd/>
          </a:ln>
        </p:spPr>
        <p:txBody>
          <a:bodyPr wrap="none">
            <a:spAutoFit/>
          </a:bodyPr>
          <a:lstStyle/>
          <a:p>
            <a:r>
              <a:rPr lang="en-US" sz="3200" b="0">
                <a:solidFill>
                  <a:srgbClr val="FF0000"/>
                </a:solidFill>
              </a:rPr>
              <a:t>(2)</a:t>
            </a:r>
            <a:r>
              <a:rPr lang="en-US" sz="3200" b="0">
                <a:solidFill>
                  <a:schemeClr val="tx1"/>
                </a:solidFill>
              </a:rPr>
              <a:t> write</a:t>
            </a:r>
            <a:r>
              <a:rPr lang="en-US" sz="3200" b="0" baseline="-25000">
                <a:solidFill>
                  <a:schemeClr val="tx1"/>
                </a:solidFill>
              </a:rPr>
              <a:t>A</a:t>
            </a:r>
            <a:r>
              <a:rPr lang="en-US" sz="3200" b="0">
                <a:solidFill>
                  <a:schemeClr val="tx1"/>
                </a:solidFill>
              </a:rPr>
              <a:t>(victim=A)</a:t>
            </a:r>
            <a:r>
              <a:rPr lang="en-US" sz="3200" b="0">
                <a:solidFill>
                  <a:schemeClr val="tx1"/>
                </a:solidFill>
                <a:sym typeface="Wingdings" pitchFamily="2" charset="2"/>
              </a:rPr>
              <a:t></a:t>
            </a:r>
            <a:r>
              <a:rPr lang="en-US" sz="3200" b="0">
                <a:solidFill>
                  <a:schemeClr val="tx1"/>
                </a:solidFill>
              </a:rPr>
              <a:t>read</a:t>
            </a:r>
            <a:r>
              <a:rPr lang="en-US" sz="3200" b="0" baseline="-25000">
                <a:solidFill>
                  <a:schemeClr val="tx1"/>
                </a:solidFill>
              </a:rPr>
              <a:t>A</a:t>
            </a:r>
            <a:r>
              <a:rPr lang="en-US" sz="3200" b="0">
                <a:solidFill>
                  <a:schemeClr val="tx1"/>
                </a:solidFill>
              </a:rPr>
              <a:t>(flag[B])</a:t>
            </a:r>
          </a:p>
          <a:p>
            <a:r>
              <a:rPr lang="en-US" sz="3200" b="0">
                <a:solidFill>
                  <a:schemeClr val="tx1"/>
                </a:solidFill>
              </a:rPr>
              <a:t>    </a:t>
            </a:r>
            <a:r>
              <a:rPr lang="en-US" sz="3200" b="0">
                <a:solidFill>
                  <a:schemeClr val="tx1"/>
                </a:solidFill>
                <a:sym typeface="Wingdings" pitchFamily="2" charset="2"/>
              </a:rPr>
              <a:t> </a:t>
            </a:r>
            <a:r>
              <a:rPr lang="en-US" sz="3200" b="0">
                <a:solidFill>
                  <a:schemeClr val="tx1"/>
                </a:solidFill>
              </a:rPr>
              <a:t>read</a:t>
            </a:r>
            <a:r>
              <a:rPr lang="en-US" sz="3200" b="0" baseline="-25000">
                <a:solidFill>
                  <a:schemeClr val="tx1"/>
                </a:solidFill>
              </a:rPr>
              <a:t>A</a:t>
            </a:r>
            <a:r>
              <a:rPr lang="en-US" sz="3200" b="0">
                <a:solidFill>
                  <a:schemeClr val="tx1"/>
                </a:solidFill>
              </a:rPr>
              <a:t>(victim)</a:t>
            </a:r>
          </a:p>
        </p:txBody>
      </p:sp>
      <p:sp>
        <p:nvSpPr>
          <p:cNvPr id="10" name="Rectangle 12"/>
          <p:cNvSpPr>
            <a:spLocks noChangeArrowheads="1"/>
          </p:cNvSpPr>
          <p:nvPr/>
        </p:nvSpPr>
        <p:spPr bwMode="auto">
          <a:xfrm>
            <a:off x="1233488" y="3527425"/>
            <a:ext cx="3222625" cy="579438"/>
          </a:xfrm>
          <a:prstGeom prst="rect">
            <a:avLst/>
          </a:prstGeom>
          <a:solidFill>
            <a:schemeClr val="bg1"/>
          </a:solidFill>
          <a:ln w="9525">
            <a:noFill/>
            <a:miter lim="800000"/>
            <a:headEnd/>
            <a:tailEnd/>
          </a:ln>
        </p:spPr>
        <p:txBody>
          <a:bodyPr wrap="none" anchor="ctr"/>
          <a:lstStyle/>
          <a:p>
            <a:endParaRPr lang="en-US"/>
          </a:p>
        </p:txBody>
      </p:sp>
      <p:sp>
        <p:nvSpPr>
          <p:cNvPr id="11" name="AutoShape 12"/>
          <p:cNvSpPr>
            <a:spLocks noChangeArrowheads="1"/>
          </p:cNvSpPr>
          <p:nvPr/>
        </p:nvSpPr>
        <p:spPr bwMode="auto">
          <a:xfrm>
            <a:off x="4281488" y="3527425"/>
            <a:ext cx="3338512" cy="646113"/>
          </a:xfrm>
          <a:prstGeom prst="wedgeRoundRectCallout">
            <a:avLst>
              <a:gd name="adj1" fmla="val -39968"/>
              <a:gd name="adj2" fmla="val 137227"/>
              <a:gd name="adj3" fmla="val 16667"/>
            </a:avLst>
          </a:prstGeom>
          <a:noFill/>
          <a:ln w="38100">
            <a:solidFill>
              <a:srgbClr val="FF0000"/>
            </a:solidFill>
            <a:miter lim="800000"/>
            <a:headEnd/>
            <a:tailEnd/>
          </a:ln>
        </p:spPr>
        <p:txBody>
          <a:bodyPr anchor="ctr">
            <a:spAutoFit/>
          </a:bodyPr>
          <a:lstStyle/>
          <a:p>
            <a:pPr algn="ctr"/>
            <a:endParaRPr lang="en-US" sz="3200" b="0"/>
          </a:p>
        </p:txBody>
      </p:sp>
      <p:sp>
        <p:nvSpPr>
          <p:cNvPr id="12" name="Text Box 13"/>
          <p:cNvSpPr txBox="1">
            <a:spLocks noChangeArrowheads="1"/>
          </p:cNvSpPr>
          <p:nvPr/>
        </p:nvSpPr>
        <p:spPr bwMode="auto">
          <a:xfrm>
            <a:off x="1360488" y="4776788"/>
            <a:ext cx="7300912" cy="1384300"/>
          </a:xfrm>
          <a:prstGeom prst="rect">
            <a:avLst/>
          </a:prstGeom>
          <a:noFill/>
          <a:ln w="9525">
            <a:noFill/>
            <a:miter lim="800000"/>
            <a:headEnd/>
            <a:tailEnd/>
          </a:ln>
        </p:spPr>
        <p:txBody>
          <a:bodyPr>
            <a:spAutoFit/>
          </a:bodyPr>
          <a:lstStyle/>
          <a:p>
            <a:r>
              <a:rPr lang="en-US" sz="2800">
                <a:solidFill>
                  <a:srgbClr val="FF0000"/>
                </a:solidFill>
              </a:rPr>
              <a:t>       Thus, </a:t>
            </a:r>
            <a:r>
              <a:rPr lang="en-US" sz="2800">
                <a:solidFill>
                  <a:schemeClr val="tx1"/>
                </a:solidFill>
              </a:rPr>
              <a:t>A</a:t>
            </a:r>
            <a:r>
              <a:rPr lang="en-US" sz="2800">
                <a:solidFill>
                  <a:srgbClr val="FF0000"/>
                </a:solidFill>
              </a:rPr>
              <a:t> read </a:t>
            </a:r>
            <a:r>
              <a:rPr lang="en-US" sz="2800">
                <a:solidFill>
                  <a:schemeClr val="tx1"/>
                </a:solidFill>
              </a:rPr>
              <a:t>flag[B] == true </a:t>
            </a:r>
            <a:r>
              <a:rPr lang="en-US" sz="2800">
                <a:solidFill>
                  <a:srgbClr val="FF0000"/>
                </a:solidFill>
              </a:rPr>
              <a:t>and</a:t>
            </a:r>
          </a:p>
          <a:p>
            <a:r>
              <a:rPr lang="en-US" sz="2800">
                <a:solidFill>
                  <a:schemeClr val="tx2"/>
                </a:solidFill>
              </a:rPr>
              <a:t>victim == A, </a:t>
            </a:r>
            <a:r>
              <a:rPr lang="en-US" sz="2800">
                <a:solidFill>
                  <a:srgbClr val="FF0000"/>
                </a:solidFill>
              </a:rPr>
              <a:t>so it could not have entered the CS                       </a:t>
            </a:r>
            <a:r>
              <a:rPr lang="en-US" sz="2800">
                <a:solidFill>
                  <a:schemeClr val="tx1"/>
                </a:solidFill>
              </a:rPr>
              <a:t>QED</a:t>
            </a:r>
          </a:p>
        </p:txBody>
      </p:sp>
      <p:sp>
        <p:nvSpPr>
          <p:cNvPr id="13" name="Rectangle 12"/>
          <p:cNvSpPr>
            <a:spLocks noChangeArrowheads="1"/>
          </p:cNvSpPr>
          <p:nvPr/>
        </p:nvSpPr>
        <p:spPr bwMode="auto">
          <a:xfrm>
            <a:off x="5472113" y="2074863"/>
            <a:ext cx="3309937" cy="874712"/>
          </a:xfrm>
          <a:prstGeom prst="rect">
            <a:avLst/>
          </a:prstGeom>
          <a:solidFill>
            <a:schemeClr val="bg1"/>
          </a:solidFill>
          <a:ln w="9525">
            <a:noFill/>
            <a:miter lim="800000"/>
            <a:headEnd/>
            <a:tailEnd/>
          </a:ln>
        </p:spPr>
        <p:txBody>
          <a:bodyPr wrap="none" anchor="ctr"/>
          <a:lstStyle/>
          <a:p>
            <a:endParaRPr lang="en-US" sz="3200" b="0"/>
          </a:p>
        </p:txBody>
      </p:sp>
      <p:sp>
        <p:nvSpPr>
          <p:cNvPr id="14" name="AutoShape 12"/>
          <p:cNvSpPr>
            <a:spLocks noChangeArrowheads="1"/>
          </p:cNvSpPr>
          <p:nvPr/>
        </p:nvSpPr>
        <p:spPr bwMode="auto">
          <a:xfrm>
            <a:off x="1001713" y="4056063"/>
            <a:ext cx="3251200" cy="647700"/>
          </a:xfrm>
          <a:prstGeom prst="wedgeRoundRectCallout">
            <a:avLst>
              <a:gd name="adj1" fmla="val -1662"/>
              <a:gd name="adj2" fmla="val 139472"/>
              <a:gd name="adj3" fmla="val 16667"/>
            </a:avLst>
          </a:prstGeom>
          <a:noFill/>
          <a:ln w="38100">
            <a:solidFill>
              <a:srgbClr val="FF0000"/>
            </a:solidFill>
            <a:miter lim="800000"/>
            <a:headEnd/>
            <a:tailEnd/>
          </a:ln>
        </p:spPr>
        <p:txBody>
          <a:bodyPr anchor="ctr">
            <a:spAutoFit/>
          </a:bodyPr>
          <a:lstStyle/>
          <a:p>
            <a:pPr algn="ctr"/>
            <a:endParaRPr lang="en-US" sz="32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57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7DE176-3608-4F60-B550-B385F42A711E}" type="slidenum">
              <a:rPr lang="ar-SA" sz="1400" b="0">
                <a:solidFill>
                  <a:schemeClr val="tx1"/>
                </a:solidFill>
                <a:cs typeface="Arial" pitchFamily="34" charset="0"/>
              </a:rPr>
              <a:pPr algn="r"/>
              <a:t>72</a:t>
            </a:fld>
            <a:endParaRPr lang="en-US" sz="1400" b="0">
              <a:solidFill>
                <a:schemeClr val="tx1"/>
              </a:solidFill>
              <a:cs typeface="Arial" pitchFamily="34" charset="0"/>
            </a:endParaRPr>
          </a:p>
        </p:txBody>
      </p:sp>
      <p:pic>
        <p:nvPicPr>
          <p:cNvPr id="75780"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5781" name="Rectangle 2"/>
          <p:cNvSpPr>
            <a:spLocks noGrp="1" noChangeArrowheads="1"/>
          </p:cNvSpPr>
          <p:nvPr>
            <p:ph type="title" idx="4294967295"/>
          </p:nvPr>
        </p:nvSpPr>
        <p:spPr>
          <a:xfrm>
            <a:off x="655638" y="500063"/>
            <a:ext cx="7772400" cy="1143000"/>
          </a:xfrm>
        </p:spPr>
        <p:txBody>
          <a:bodyPr/>
          <a:lstStyle/>
          <a:p>
            <a:r>
              <a:rPr lang="en-US" smtClean="0"/>
              <a:t>Deadlock Free</a:t>
            </a:r>
          </a:p>
        </p:txBody>
      </p:sp>
      <p:sp>
        <p:nvSpPr>
          <p:cNvPr id="75782" name="Rectangle 3"/>
          <p:cNvSpPr>
            <a:spLocks noGrp="1" noChangeArrowheads="1"/>
          </p:cNvSpPr>
          <p:nvPr>
            <p:ph type="body" idx="4294967295"/>
          </p:nvPr>
        </p:nvSpPr>
        <p:spPr>
          <a:xfrm>
            <a:off x="685800" y="3103563"/>
            <a:ext cx="7772400" cy="2243137"/>
          </a:xfrm>
        </p:spPr>
        <p:txBody>
          <a:bodyPr/>
          <a:lstStyle/>
          <a:p>
            <a:pPr>
              <a:lnSpc>
                <a:spcPct val="90000"/>
              </a:lnSpc>
            </a:pPr>
            <a:r>
              <a:rPr lang="en-US" sz="2800" smtClean="0"/>
              <a:t>Thread blocked </a:t>
            </a:r>
          </a:p>
          <a:p>
            <a:pPr lvl="1">
              <a:lnSpc>
                <a:spcPct val="90000"/>
              </a:lnSpc>
            </a:pPr>
            <a:r>
              <a:rPr lang="en-US" sz="2400" smtClean="0"/>
              <a:t>only at </a:t>
            </a:r>
            <a:r>
              <a:rPr lang="en-US" sz="2400" b="1" smtClean="0">
                <a:solidFill>
                  <a:schemeClr val="tx1"/>
                </a:solidFill>
                <a:latin typeface="Lucida Console" pitchFamily="49" charset="0"/>
              </a:rPr>
              <a:t>while</a:t>
            </a:r>
            <a:r>
              <a:rPr lang="en-US" sz="2400" smtClean="0"/>
              <a:t> loop</a:t>
            </a:r>
          </a:p>
          <a:p>
            <a:pPr lvl="1">
              <a:lnSpc>
                <a:spcPct val="90000"/>
              </a:lnSpc>
            </a:pPr>
            <a:r>
              <a:rPr lang="en-US" sz="2400" smtClean="0"/>
              <a:t>only if other’s flag is </a:t>
            </a:r>
            <a:r>
              <a:rPr lang="en-US" sz="2400" smtClean="0">
                <a:solidFill>
                  <a:schemeClr val="tx1"/>
                </a:solidFill>
              </a:rPr>
              <a:t>true</a:t>
            </a:r>
          </a:p>
          <a:p>
            <a:pPr lvl="1">
              <a:lnSpc>
                <a:spcPct val="90000"/>
              </a:lnSpc>
            </a:pPr>
            <a:r>
              <a:rPr lang="en-US" sz="2400" smtClean="0"/>
              <a:t>only if it is the </a:t>
            </a:r>
            <a:r>
              <a:rPr lang="en-US" sz="2400" b="1" smtClean="0">
                <a:solidFill>
                  <a:schemeClr val="tx1"/>
                </a:solidFill>
              </a:rPr>
              <a:t>victim</a:t>
            </a:r>
          </a:p>
          <a:p>
            <a:pPr>
              <a:lnSpc>
                <a:spcPct val="90000"/>
              </a:lnSpc>
            </a:pPr>
            <a:r>
              <a:rPr lang="en-US" sz="2800" smtClean="0"/>
              <a:t>Solo: other’s flag is </a:t>
            </a:r>
            <a:r>
              <a:rPr lang="en-US" sz="2800" smtClean="0">
                <a:solidFill>
                  <a:schemeClr val="tx1"/>
                </a:solidFill>
              </a:rPr>
              <a:t>false</a:t>
            </a:r>
            <a:endParaRPr lang="en-US" sz="2800" b="1" smtClean="0">
              <a:solidFill>
                <a:schemeClr val="tx1"/>
              </a:solidFill>
            </a:endParaRPr>
          </a:p>
          <a:p>
            <a:pPr>
              <a:lnSpc>
                <a:spcPct val="90000"/>
              </a:lnSpc>
            </a:pPr>
            <a:r>
              <a:rPr lang="en-US" sz="2800" smtClean="0"/>
              <a:t>Both: one or the other not the victim</a:t>
            </a:r>
          </a:p>
        </p:txBody>
      </p:sp>
      <p:sp>
        <p:nvSpPr>
          <p:cNvPr id="75783" name="Rectangle 4"/>
          <p:cNvSpPr>
            <a:spLocks noChangeArrowheads="1"/>
          </p:cNvSpPr>
          <p:nvPr/>
        </p:nvSpPr>
        <p:spPr bwMode="auto">
          <a:xfrm>
            <a:off x="1487488" y="1800225"/>
            <a:ext cx="5930900" cy="955675"/>
          </a:xfrm>
          <a:prstGeom prst="rect">
            <a:avLst/>
          </a:prstGeom>
          <a:solidFill>
            <a:srgbClr val="FFFFCC"/>
          </a:solidFill>
          <a:ln w="9525">
            <a:solidFill>
              <a:srgbClr val="FFFF99"/>
            </a:solidFill>
            <a:miter lim="800000"/>
            <a:headEnd/>
            <a:tailEnd/>
          </a:ln>
        </p:spPr>
        <p:txBody>
          <a:bodyPr>
            <a:spAutoFit/>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000">
                <a:solidFill>
                  <a:schemeClr val="bg2"/>
                </a:solidFill>
                <a:latin typeface="Lucida Console" pitchFamily="49" charset="0"/>
                <a:cs typeface="Courier New" pitchFamily="49" charset="0"/>
              </a:rPr>
              <a:t>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(flag[j] &amp;&amp; victim == i)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txBox="1">
            <a:spLocks noGrp="1"/>
          </p:cNvSpPr>
          <p:nvPr/>
        </p:nvSpPr>
        <p:spPr bwMode="auto">
          <a:xfrm>
            <a:off x="3124200" y="6248400"/>
            <a:ext cx="2895600" cy="457200"/>
          </a:xfrm>
          <a:prstGeom prst="rect">
            <a:avLst/>
          </a:prstGeom>
          <a:noFill/>
          <a:ln w="9525">
            <a:noFill/>
            <a:miter lim="800000"/>
            <a:headEnd/>
            <a:tailEnd/>
          </a:ln>
        </p:spPr>
        <p:txBody>
          <a:bodyPr/>
          <a:lstStyle/>
          <a:p>
            <a:pPr algn="ctr"/>
            <a:r>
              <a:rPr lang="en-US" sz="1400" b="0">
                <a:solidFill>
                  <a:schemeClr val="tx1"/>
                </a:solidFill>
              </a:rPr>
              <a:t>Art of Multiprocessor Programming</a:t>
            </a:r>
          </a:p>
        </p:txBody>
      </p:sp>
      <p:sp>
        <p:nvSpPr>
          <p:cNvPr id="768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E70A12F-73F8-4290-B9BD-D2D94754596E}" type="slidenum">
              <a:rPr lang="ar-SA" sz="1400" b="0">
                <a:solidFill>
                  <a:schemeClr val="tx1"/>
                </a:solidFill>
                <a:cs typeface="Arial" pitchFamily="34" charset="0"/>
              </a:rPr>
              <a:pPr algn="r"/>
              <a:t>73</a:t>
            </a:fld>
            <a:endParaRPr lang="en-US" sz="1400" b="0">
              <a:solidFill>
                <a:schemeClr val="tx1"/>
              </a:solidFill>
              <a:cs typeface="Arial" pitchFamily="34" charset="0"/>
            </a:endParaRPr>
          </a:p>
        </p:txBody>
      </p:sp>
      <p:pic>
        <p:nvPicPr>
          <p:cNvPr id="76804" name="Picture 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6805" name="Rectangle 3"/>
          <p:cNvSpPr>
            <a:spLocks noGrp="1" noChangeArrowheads="1"/>
          </p:cNvSpPr>
          <p:nvPr>
            <p:ph type="title" idx="4294967295"/>
          </p:nvPr>
        </p:nvSpPr>
        <p:spPr/>
        <p:txBody>
          <a:bodyPr/>
          <a:lstStyle/>
          <a:p>
            <a:r>
              <a:rPr lang="en-US" smtClean="0"/>
              <a:t>Starvation Free</a:t>
            </a:r>
          </a:p>
        </p:txBody>
      </p:sp>
      <p:sp>
        <p:nvSpPr>
          <p:cNvPr id="76806" name="Rectangle 4"/>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sz="2000" b="1" smtClean="0">
              <a:solidFill>
                <a:schemeClr val="tx1"/>
              </a:solidFill>
              <a:latin typeface="Lucida Console" pitchFamily="49" charset="0"/>
            </a:endParaRPr>
          </a:p>
          <a:p>
            <a:pPr>
              <a:lnSpc>
                <a:spcPct val="90000"/>
              </a:lnSpc>
            </a:pPr>
            <a:r>
              <a:rPr lang="en-US" sz="2800" smtClean="0"/>
              <a:t>Thread </a:t>
            </a:r>
            <a:r>
              <a:rPr lang="en-US" sz="2400" b="1" smtClean="0">
                <a:solidFill>
                  <a:schemeClr val="tx1"/>
                </a:solidFill>
                <a:latin typeface="Lucida Console" pitchFamily="49" charset="0"/>
              </a:rPr>
              <a:t>i</a:t>
            </a:r>
            <a:r>
              <a:rPr lang="en-US" sz="2800" smtClean="0"/>
              <a:t> blocked only if </a:t>
            </a:r>
            <a:r>
              <a:rPr lang="en-US" sz="2400" b="1" smtClean="0">
                <a:solidFill>
                  <a:schemeClr val="tx1"/>
                </a:solidFill>
                <a:latin typeface="Lucida Console" pitchFamily="49" charset="0"/>
              </a:rPr>
              <a:t>j</a:t>
            </a:r>
            <a:r>
              <a:rPr lang="en-US" sz="2800" smtClean="0"/>
              <a:t> repeatedly re-enters so that </a:t>
            </a:r>
            <a:r>
              <a:rPr lang="en-US" sz="2000" b="1" smtClean="0">
                <a:solidFill>
                  <a:schemeClr val="tx1"/>
                </a:solidFill>
                <a:latin typeface="Lucida Console" pitchFamily="49" charset="0"/>
                <a:cs typeface="Courier New" pitchFamily="49" charset="0"/>
              </a:rPr>
              <a:t>flag[j] ==</a:t>
            </a:r>
            <a:r>
              <a:rPr lang="en-US" sz="2000" b="1" smtClean="0">
                <a:solidFill>
                  <a:srgbClr val="000000"/>
                </a:solidFill>
                <a:latin typeface="Lucida Console" pitchFamily="49" charset="0"/>
                <a:cs typeface="Courier New" pitchFamily="49" charset="0"/>
              </a:rPr>
              <a:t> </a:t>
            </a:r>
            <a:r>
              <a:rPr lang="en-US" sz="2000" b="1" smtClean="0">
                <a:solidFill>
                  <a:schemeClr val="tx1"/>
                </a:solidFill>
                <a:latin typeface="Lucida Console" pitchFamily="49" charset="0"/>
                <a:cs typeface="Courier New" pitchFamily="49" charset="0"/>
              </a:rPr>
              <a:t>true</a:t>
            </a:r>
            <a:r>
              <a:rPr lang="en-US" sz="4000" smtClean="0"/>
              <a:t> </a:t>
            </a:r>
            <a:r>
              <a:rPr lang="en-US" sz="2800" smtClean="0">
                <a:solidFill>
                  <a:schemeClr val="accent2"/>
                </a:solidFill>
              </a:rPr>
              <a:t>and</a:t>
            </a:r>
            <a:r>
              <a:rPr lang="en-US" sz="2000" smtClean="0">
                <a:solidFill>
                  <a:srgbClr val="FFC000"/>
                </a:solidFill>
                <a:latin typeface="Lucida Console" pitchFamily="49" charset="0"/>
              </a:rPr>
              <a:t> </a:t>
            </a:r>
            <a:r>
              <a:rPr lang="en-US" sz="2000" b="1" smtClean="0">
                <a:solidFill>
                  <a:schemeClr val="tx1"/>
                </a:solidFill>
                <a:latin typeface="Lucida Console" pitchFamily="49" charset="0"/>
              </a:rPr>
              <a:t>victim == i</a:t>
            </a:r>
          </a:p>
          <a:p>
            <a:pPr>
              <a:lnSpc>
                <a:spcPct val="90000"/>
              </a:lnSpc>
            </a:pPr>
            <a:r>
              <a:rPr lang="en-US" sz="2800" smtClean="0"/>
              <a:t>When </a:t>
            </a:r>
            <a:r>
              <a:rPr lang="en-US" sz="2000" b="1" smtClean="0">
                <a:solidFill>
                  <a:schemeClr val="tx1"/>
                </a:solidFill>
                <a:latin typeface="Lucida Console" pitchFamily="49" charset="0"/>
              </a:rPr>
              <a:t>j</a:t>
            </a:r>
            <a:r>
              <a:rPr lang="en-US" sz="2800" smtClean="0"/>
              <a:t> re-enters</a:t>
            </a:r>
          </a:p>
          <a:p>
            <a:pPr lvl="1">
              <a:lnSpc>
                <a:spcPct val="90000"/>
              </a:lnSpc>
            </a:pPr>
            <a:r>
              <a:rPr lang="en-US" sz="2400" smtClean="0"/>
              <a:t>it sets </a:t>
            </a:r>
            <a:r>
              <a:rPr lang="en-US" sz="2000" b="1" smtClean="0">
                <a:solidFill>
                  <a:schemeClr val="tx1"/>
                </a:solidFill>
                <a:latin typeface="Lucida Console" pitchFamily="49" charset="0"/>
              </a:rPr>
              <a:t>victim</a:t>
            </a:r>
            <a:r>
              <a:rPr lang="en-US" sz="2400" smtClean="0"/>
              <a:t> to </a:t>
            </a:r>
            <a:r>
              <a:rPr lang="en-US" sz="2400" b="1" smtClean="0">
                <a:solidFill>
                  <a:schemeClr val="tx1"/>
                </a:solidFill>
                <a:latin typeface="Lucida Console" pitchFamily="49" charset="0"/>
              </a:rPr>
              <a:t>j</a:t>
            </a:r>
            <a:r>
              <a:rPr lang="en-US" sz="2400" smtClean="0"/>
              <a:t>.</a:t>
            </a:r>
          </a:p>
          <a:p>
            <a:pPr lvl="1">
              <a:lnSpc>
                <a:spcPct val="90000"/>
              </a:lnSpc>
            </a:pPr>
            <a:r>
              <a:rPr lang="en-US" sz="2400" smtClean="0"/>
              <a:t>So </a:t>
            </a:r>
            <a:r>
              <a:rPr lang="en-US" sz="2400" b="1" smtClean="0">
                <a:solidFill>
                  <a:schemeClr val="tx1"/>
                </a:solidFill>
                <a:latin typeface="Lucida Console" pitchFamily="49" charset="0"/>
              </a:rPr>
              <a:t>i</a:t>
            </a:r>
            <a:r>
              <a:rPr lang="en-US" sz="2400" smtClean="0"/>
              <a:t> gets in</a:t>
            </a:r>
          </a:p>
        </p:txBody>
      </p:sp>
      <p:sp>
        <p:nvSpPr>
          <p:cNvPr id="76807" name="Rectangle 8"/>
          <p:cNvSpPr>
            <a:spLocks noChangeArrowheads="1"/>
          </p:cNvSpPr>
          <p:nvPr/>
        </p:nvSpPr>
        <p:spPr bwMode="auto">
          <a:xfrm>
            <a:off x="4287838" y="2778125"/>
            <a:ext cx="4598987" cy="2243138"/>
          </a:xfrm>
          <a:prstGeom prst="rect">
            <a:avLst/>
          </a:prstGeom>
          <a:solidFill>
            <a:srgbClr val="FFFFCC"/>
          </a:solidFill>
          <a:ln w="9525">
            <a:noFill/>
            <a:miter lim="800000"/>
            <a:headEnd/>
            <a:tailEnd/>
          </a:ln>
        </p:spPr>
        <p:txBody>
          <a:bodyPr>
            <a:spAutoFit/>
          </a:bodyPr>
          <a:lstStyle/>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lock(</a:t>
            </a:r>
            <a:r>
              <a:rPr lang="en-US" sz="16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true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victim    = i;</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while</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a:t>
            </a:r>
          </a:p>
          <a:p>
            <a:pPr marL="231775" indent="-231775">
              <a:lnSpc>
                <a:spcPct val="80000"/>
              </a:lnSpc>
              <a:spcBef>
                <a:spcPct val="20000"/>
              </a:spcBef>
            </a:pPr>
            <a:endParaRPr lang="en-US" sz="1600">
              <a:solidFill>
                <a:srgbClr val="00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false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15950" y="0"/>
            <a:ext cx="7772400" cy="1143000"/>
          </a:xfrm>
          <a:prstGeom prst="rect">
            <a:avLst/>
          </a:prstGeom>
          <a:noFill/>
          <a:ln w="9525">
            <a:noFill/>
            <a:miter lim="800000"/>
            <a:headEnd/>
            <a:tailEnd/>
          </a:ln>
        </p:spPr>
        <p:txBody>
          <a:bodyPr anchor="ctr"/>
          <a:lstStyle/>
          <a:p>
            <a:pPr algn="ctr">
              <a:defRPr/>
            </a:pPr>
            <a:r>
              <a:rPr lang="en-US" sz="2800" b="0" kern="0" dirty="0">
                <a:solidFill>
                  <a:schemeClr val="tx2"/>
                </a:solidFill>
                <a:latin typeface="+mj-lt"/>
                <a:ea typeface="+mj-ea"/>
                <a:cs typeface="+mj-cs"/>
              </a:rPr>
              <a:t>Question 3: But does it work in Java?</a:t>
            </a:r>
          </a:p>
        </p:txBody>
      </p:sp>
      <p:sp>
        <p:nvSpPr>
          <p:cNvPr id="4" name="TextBox 3"/>
          <p:cNvSpPr txBox="1"/>
          <p:nvPr/>
        </p:nvSpPr>
        <p:spPr>
          <a:xfrm>
            <a:off x="225425" y="4064000"/>
            <a:ext cx="7150100" cy="2184400"/>
          </a:xfrm>
          <a:prstGeom prst="rect">
            <a:avLst/>
          </a:prstGeom>
          <a:noFill/>
        </p:spPr>
        <p:txBody>
          <a:bodyPr>
            <a:spAutoFit/>
          </a:bodyPr>
          <a:lstStyle/>
          <a:p>
            <a:pPr>
              <a:defRPr/>
            </a:pPr>
            <a:r>
              <a:rPr lang="en-US" sz="2400" b="0" dirty="0">
                <a:solidFill>
                  <a:schemeClr val="tx1"/>
                </a:solidFill>
                <a:latin typeface="Arial" pitchFamily="34" charset="0"/>
                <a:cs typeface="Arial" pitchFamily="34" charset="0"/>
              </a:rPr>
              <a:t>java Peterson </a:t>
            </a:r>
            <a:r>
              <a:rPr lang="en-US" sz="2400" b="0" dirty="0">
                <a:solidFill>
                  <a:schemeClr val="tx1"/>
                </a:solidFill>
                <a:latin typeface="+mn-lt"/>
                <a:cs typeface="Arial" pitchFamily="34" charset="0"/>
              </a:rPr>
              <a:t>…  (results in deadlock)</a:t>
            </a:r>
          </a:p>
          <a:p>
            <a:pPr>
              <a:defRPr/>
            </a:pPr>
            <a:r>
              <a:rPr lang="en-US" sz="2400" b="0" dirty="0">
                <a:solidFill>
                  <a:schemeClr val="tx1"/>
                </a:solidFill>
                <a:latin typeface="Arial" pitchFamily="34" charset="0"/>
                <a:cs typeface="Arial" pitchFamily="34" charset="0"/>
              </a:rPr>
              <a:t>java Peterson</a:t>
            </a:r>
            <a:r>
              <a:rPr lang="en-US" sz="2400" b="0" dirty="0">
                <a:solidFill>
                  <a:schemeClr val="tx1"/>
                </a:solidFill>
                <a:latin typeface="+mn-lt"/>
                <a:cs typeface="Arial" pitchFamily="34" charset="0"/>
              </a:rPr>
              <a:t> ...  (mutual exclusion fails</a:t>
            </a:r>
          </a:p>
          <a:p>
            <a:pPr>
              <a:defRPr/>
            </a:pPr>
            <a:r>
              <a:rPr lang="en-US" sz="2400" b="0" dirty="0">
                <a:solidFill>
                  <a:schemeClr val="tx1"/>
                </a:solidFill>
                <a:latin typeface="+mn-lt"/>
                <a:cs typeface="Arial" pitchFamily="34" charset="0"/>
              </a:rPr>
              <a:t>			</a:t>
            </a:r>
            <a:r>
              <a:rPr lang="en-US" sz="2000" b="0" dirty="0">
                <a:solidFill>
                  <a:schemeClr val="tx1"/>
                </a:solidFill>
                <a:latin typeface="+mn-lt"/>
                <a:cs typeface="Arial" pitchFamily="34" charset="0"/>
              </a:rPr>
              <a:t>(if a counter is protected</a:t>
            </a:r>
          </a:p>
          <a:p>
            <a:pPr>
              <a:defRPr/>
            </a:pPr>
            <a:r>
              <a:rPr lang="en-US" sz="2000" b="0" dirty="0">
                <a:solidFill>
                  <a:schemeClr val="tx1"/>
                </a:solidFill>
                <a:latin typeface="+mn-lt"/>
                <a:cs typeface="Arial" pitchFamily="34" charset="0"/>
              </a:rPr>
              <a:t>			 with these locks, we observe </a:t>
            </a:r>
          </a:p>
          <a:p>
            <a:pPr>
              <a:defRPr/>
            </a:pPr>
            <a:r>
              <a:rPr lang="en-US" sz="2000" b="0" dirty="0">
                <a:solidFill>
                  <a:schemeClr val="tx1"/>
                </a:solidFill>
                <a:latin typeface="+mn-lt"/>
                <a:cs typeface="Arial" pitchFamily="34" charset="0"/>
              </a:rPr>
              <a:t>			a problem after enough </a:t>
            </a:r>
          </a:p>
          <a:p>
            <a:pPr>
              <a:defRPr/>
            </a:pPr>
            <a:r>
              <a:rPr lang="en-US" sz="2000" b="0" dirty="0">
                <a:solidFill>
                  <a:schemeClr val="tx1"/>
                </a:solidFill>
                <a:latin typeface="+mn-lt"/>
                <a:cs typeface="Arial" pitchFamily="34" charset="0"/>
              </a:rPr>
              <a:t>			iterations)</a:t>
            </a:r>
            <a:r>
              <a:rPr lang="en-US" sz="2400" b="0" dirty="0">
                <a:solidFill>
                  <a:schemeClr val="tx1"/>
                </a:solidFill>
                <a:latin typeface="+mn-lt"/>
                <a:cs typeface="Arial" pitchFamily="34" charset="0"/>
              </a:rPr>
              <a:t>)</a:t>
            </a:r>
          </a:p>
        </p:txBody>
      </p:sp>
      <p:sp>
        <p:nvSpPr>
          <p:cNvPr id="16388" name="TextBox 5"/>
          <p:cNvSpPr txBox="1">
            <a:spLocks noChangeArrowheads="1"/>
          </p:cNvSpPr>
          <p:nvPr/>
        </p:nvSpPr>
        <p:spPr bwMode="auto">
          <a:xfrm>
            <a:off x="352425" y="1114425"/>
            <a:ext cx="44164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600">
                <a:solidFill>
                  <a:schemeClr val="tx1"/>
                </a:solidFill>
                <a:latin typeface="Arial" charset="0"/>
                <a:ea typeface="宋体" charset="-122"/>
                <a:cs typeface="Arial" charset="0"/>
              </a:rPr>
              <a:t>public void lock() {</a:t>
            </a:r>
          </a:p>
          <a:p>
            <a:r>
              <a:rPr lang="en-US" altLang="zh-CN" sz="1600">
                <a:solidFill>
                  <a:schemeClr val="tx1"/>
                </a:solidFill>
                <a:latin typeface="Arial" charset="0"/>
                <a:ea typeface="宋体" charset="-122"/>
                <a:cs typeface="Arial" charset="0"/>
              </a:rPr>
              <a:t>     flag[i] = 1;</a:t>
            </a:r>
          </a:p>
          <a:p>
            <a:r>
              <a:rPr lang="en-US" altLang="zh-CN" sz="1600">
                <a:solidFill>
                  <a:schemeClr val="tx1"/>
                </a:solidFill>
                <a:latin typeface="Arial" charset="0"/>
                <a:ea typeface="宋体" charset="-122"/>
                <a:cs typeface="Arial" charset="0"/>
              </a:rPr>
              <a:t>     turn = 1-i;</a:t>
            </a:r>
          </a:p>
          <a:p>
            <a:r>
              <a:rPr lang="en-US" altLang="zh-CN" sz="1600">
                <a:solidFill>
                  <a:schemeClr val="tx1"/>
                </a:solidFill>
                <a:latin typeface="Arial" charset="0"/>
                <a:ea typeface="宋体" charset="-122"/>
                <a:cs typeface="Arial" charset="0"/>
              </a:rPr>
              <a:t>     while (!((flag[1-i] == 0) || (turn == i))) {  }</a:t>
            </a:r>
          </a:p>
          <a:p>
            <a:r>
              <a:rPr lang="en-US" altLang="zh-CN" sz="1600">
                <a:solidFill>
                  <a:schemeClr val="tx1"/>
                </a:solidFill>
                <a:latin typeface="Arial" charset="0"/>
                <a:ea typeface="宋体" charset="-122"/>
                <a:cs typeface="Arial" charset="0"/>
              </a:rPr>
              <a:t>}</a:t>
            </a:r>
          </a:p>
          <a:p>
            <a:endParaRPr lang="en-US" altLang="zh-CN" sz="1600">
              <a:solidFill>
                <a:schemeClr val="tx1"/>
              </a:solidFill>
              <a:latin typeface="Arial" charset="0"/>
              <a:ea typeface="宋体" charset="-122"/>
              <a:cs typeface="Arial" charset="0"/>
            </a:endParaRPr>
          </a:p>
          <a:p>
            <a:endParaRPr lang="en-US" altLang="zh-CN" sz="1600">
              <a:solidFill>
                <a:schemeClr val="tx1"/>
              </a:solidFill>
              <a:latin typeface="Arial" charset="0"/>
              <a:ea typeface="宋体" charset="-122"/>
              <a:cs typeface="Arial" charset="0"/>
            </a:endParaRPr>
          </a:p>
          <a:p>
            <a:endParaRPr lang="en-US" altLang="zh-CN" sz="1600">
              <a:solidFill>
                <a:schemeClr val="tx1"/>
              </a:solidFill>
              <a:latin typeface="Arial" charset="0"/>
              <a:ea typeface="宋体" charset="-122"/>
              <a:cs typeface="Arial" charset="0"/>
            </a:endParaRPr>
          </a:p>
          <a:p>
            <a:r>
              <a:rPr lang="en-US" altLang="zh-CN" sz="1600">
                <a:solidFill>
                  <a:schemeClr val="tx1"/>
                </a:solidFill>
                <a:latin typeface="Arial" charset="0"/>
                <a:ea typeface="宋体" charset="-122"/>
                <a:cs typeface="Arial" charset="0"/>
              </a:rPr>
              <a:t>public void unlock() {</a:t>
            </a:r>
          </a:p>
          <a:p>
            <a:r>
              <a:rPr lang="en-US" altLang="zh-CN" sz="1600">
                <a:solidFill>
                  <a:schemeClr val="tx1"/>
                </a:solidFill>
                <a:latin typeface="Arial" charset="0"/>
                <a:ea typeface="宋体" charset="-122"/>
                <a:cs typeface="Arial" charset="0"/>
              </a:rPr>
              <a:t>        flag[i]=0;</a:t>
            </a:r>
          </a:p>
          <a:p>
            <a:r>
              <a:rPr lang="en-US" altLang="zh-CN" sz="1600">
                <a:solidFill>
                  <a:schemeClr val="tx1"/>
                </a:solidFill>
                <a:latin typeface="Arial" charset="0"/>
                <a:ea typeface="宋体" charset="-122"/>
                <a:cs typeface="Arial" charset="0"/>
              </a:rPr>
              <a:t>}  </a:t>
            </a:r>
          </a:p>
        </p:txBody>
      </p:sp>
    </p:spTree>
    <p:extLst>
      <p:ext uri="{BB962C8B-B14F-4D97-AF65-F5344CB8AC3E}">
        <p14:creationId xmlns:p14="http://schemas.microsoft.com/office/powerpoint/2010/main" val="19158392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EE791E7B-FB1D-432B-8FB1-86CE301B2644}" type="slidenum">
              <a:rPr lang="ar-SA" sz="1400" b="0">
                <a:solidFill>
                  <a:schemeClr val="tx1"/>
                </a:solidFill>
              </a:rPr>
              <a:pPr/>
              <a:t>75</a:t>
            </a:fld>
            <a:endParaRPr lang="en-US" altLang="zh-CN" sz="1400" b="0">
              <a:solidFill>
                <a:schemeClr val="tx1"/>
              </a:solidFill>
              <a:ea typeface="宋体" charset="-122"/>
            </a:endParaRPr>
          </a:p>
        </p:txBody>
      </p:sp>
      <p:sp>
        <p:nvSpPr>
          <p:cNvPr id="17412" name="Rectangle 2"/>
          <p:cNvSpPr>
            <a:spLocks noGrp="1" noChangeArrowheads="1"/>
          </p:cNvSpPr>
          <p:nvPr>
            <p:ph type="title"/>
          </p:nvPr>
        </p:nvSpPr>
        <p:spPr/>
        <p:txBody>
          <a:bodyPr/>
          <a:lstStyle/>
          <a:p>
            <a:pPr eaLnBrk="1" hangingPunct="1"/>
            <a:r>
              <a:rPr lang="en-US" altLang="zh-CN" smtClean="0">
                <a:ea typeface="宋体" charset="-122"/>
              </a:rPr>
              <a:t>Fact</a:t>
            </a:r>
          </a:p>
        </p:txBody>
      </p:sp>
      <p:sp>
        <p:nvSpPr>
          <p:cNvPr id="17413" name="Rectangle 3"/>
          <p:cNvSpPr>
            <a:spLocks noGrp="1" noChangeArrowheads="1"/>
          </p:cNvSpPr>
          <p:nvPr>
            <p:ph type="body" idx="1"/>
          </p:nvPr>
        </p:nvSpPr>
        <p:spPr/>
        <p:txBody>
          <a:bodyPr/>
          <a:lstStyle/>
          <a:p>
            <a:pPr eaLnBrk="1" hangingPunct="1"/>
            <a:r>
              <a:rPr lang="en-US" altLang="zh-CN" smtClean="0">
                <a:ea typeface="宋体" charset="-122"/>
              </a:rPr>
              <a:t>Most hardware architectures don</a:t>
            </a:r>
            <a:r>
              <a:rPr lang="en-US" altLang="zh-CN" smtClean="0">
                <a:latin typeface="Arial" charset="0"/>
                <a:ea typeface="宋体" charset="-122"/>
              </a:rPr>
              <a:t>’</a:t>
            </a:r>
            <a:r>
              <a:rPr lang="en-US" altLang="zh-CN" smtClean="0">
                <a:ea typeface="宋体" charset="-122"/>
              </a:rPr>
              <a:t>t support sequential consistency</a:t>
            </a:r>
          </a:p>
          <a:p>
            <a:pPr eaLnBrk="1" hangingPunct="1">
              <a:buFontTx/>
              <a:buNone/>
            </a:pPr>
            <a:endParaRPr lang="en-US" altLang="zh-CN" smtClean="0">
              <a:ea typeface="宋体" charset="-122"/>
            </a:endParaRPr>
          </a:p>
          <a:p>
            <a:pPr eaLnBrk="1" hangingPunct="1"/>
            <a:r>
              <a:rPr lang="en-US" altLang="zh-CN" smtClean="0">
                <a:ea typeface="宋体" charset="-122"/>
              </a:rPr>
              <a:t>Because they think it</a:t>
            </a:r>
            <a:r>
              <a:rPr lang="en-US" altLang="zh-CN" smtClean="0">
                <a:latin typeface="Arial" charset="0"/>
                <a:ea typeface="宋体" charset="-122"/>
              </a:rPr>
              <a:t>’</a:t>
            </a:r>
            <a:r>
              <a:rPr lang="en-US" altLang="zh-CN" smtClean="0">
                <a:ea typeface="宋体" charset="-122"/>
              </a:rPr>
              <a:t>s too </a:t>
            </a:r>
            <a:r>
              <a:rPr lang="en-US" altLang="zh-CN" smtClean="0">
                <a:solidFill>
                  <a:schemeClr val="tx1"/>
                </a:solidFill>
                <a:ea typeface="宋体" charset="-122"/>
              </a:rPr>
              <a:t>strong</a:t>
            </a:r>
          </a:p>
        </p:txBody>
      </p:sp>
    </p:spTree>
    <p:extLst>
      <p:ext uri="{BB962C8B-B14F-4D97-AF65-F5344CB8AC3E}">
        <p14:creationId xmlns:p14="http://schemas.microsoft.com/office/powerpoint/2010/main" val="11288411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194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5355035E-8082-4E76-AB92-E85FAA390236}" type="slidenum">
              <a:rPr lang="ar-SA" sz="1400" b="0">
                <a:solidFill>
                  <a:schemeClr val="tx1"/>
                </a:solidFill>
              </a:rPr>
              <a:pPr/>
              <a:t>76</a:t>
            </a:fld>
            <a:endParaRPr lang="en-US" altLang="zh-CN" sz="1400" b="0">
              <a:solidFill>
                <a:schemeClr val="tx1"/>
              </a:solidFill>
              <a:ea typeface="宋体" charset="-122"/>
            </a:endParaRPr>
          </a:p>
        </p:txBody>
      </p:sp>
      <p:pic>
        <p:nvPicPr>
          <p:cNvPr id="19460"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1" name="Rectangle 3"/>
          <p:cNvSpPr>
            <a:spLocks noGrp="1" noChangeArrowheads="1"/>
          </p:cNvSpPr>
          <p:nvPr>
            <p:ph type="title"/>
          </p:nvPr>
        </p:nvSpPr>
        <p:spPr/>
        <p:txBody>
          <a:bodyPr/>
          <a:lstStyle/>
          <a:p>
            <a:pPr eaLnBrk="1" hangingPunct="1"/>
            <a:r>
              <a:rPr lang="en-US" altLang="zh-CN" smtClean="0">
                <a:ea typeface="宋体" charset="-122"/>
              </a:rPr>
              <a:t>The Flag Example</a:t>
            </a:r>
          </a:p>
        </p:txBody>
      </p:sp>
      <p:sp>
        <p:nvSpPr>
          <p:cNvPr id="19462" name="Text Box 4"/>
          <p:cNvSpPr txBox="1">
            <a:spLocks noChangeArrowheads="1"/>
          </p:cNvSpPr>
          <p:nvPr/>
        </p:nvSpPr>
        <p:spPr bwMode="auto">
          <a:xfrm>
            <a:off x="3352800" y="5410200"/>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pPr algn="r"/>
            <a:r>
              <a:rPr lang="en-US" altLang="zh-CN" b="0">
                <a:solidFill>
                  <a:schemeClr val="bg1"/>
                </a:solidFill>
                <a:ea typeface="宋体" charset="-122"/>
              </a:rPr>
              <a:t>time</a:t>
            </a:r>
          </a:p>
        </p:txBody>
      </p:sp>
      <p:sp>
        <p:nvSpPr>
          <p:cNvPr id="19463"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x.write(1)</a:t>
            </a:r>
          </a:p>
        </p:txBody>
      </p:sp>
      <p:sp>
        <p:nvSpPr>
          <p:cNvPr id="19464"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y.read(0)</a:t>
            </a:r>
          </a:p>
        </p:txBody>
      </p:sp>
      <p:sp>
        <p:nvSpPr>
          <p:cNvPr id="19465"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y.write(1)</a:t>
            </a:r>
          </a:p>
        </p:txBody>
      </p:sp>
      <p:sp>
        <p:nvSpPr>
          <p:cNvPr id="19466"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x.read(0)</a:t>
            </a:r>
          </a:p>
        </p:txBody>
      </p:sp>
      <p:sp>
        <p:nvSpPr>
          <p:cNvPr id="19467" name="Rectangle 9"/>
          <p:cNvSpPr>
            <a:spLocks noChangeArrowheads="1"/>
          </p:cNvSpPr>
          <p:nvPr/>
        </p:nvSpPr>
        <p:spPr bwMode="auto">
          <a:xfrm>
            <a:off x="685800" y="4479925"/>
            <a:ext cx="7772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FontTx/>
              <a:buChar char="•"/>
            </a:pPr>
            <a:r>
              <a:rPr lang="en-US" altLang="zh-CN" sz="3200" b="0">
                <a:ea typeface="宋体" charset="-122"/>
              </a:rPr>
              <a:t>Each thread</a:t>
            </a:r>
            <a:r>
              <a:rPr lang="en-US" altLang="zh-CN" sz="3200" b="0">
                <a:latin typeface="Arial" charset="0"/>
                <a:ea typeface="宋体" charset="-122"/>
              </a:rPr>
              <a:t>’</a:t>
            </a:r>
            <a:r>
              <a:rPr lang="en-US" altLang="zh-CN" sz="3200" b="0">
                <a:ea typeface="宋体" charset="-122"/>
              </a:rPr>
              <a:t>s view is sequentially consistent</a:t>
            </a:r>
          </a:p>
          <a:p>
            <a:pPr marL="742950" lvl="1" indent="-285750" eaLnBrk="1" hangingPunct="1">
              <a:spcBef>
                <a:spcPct val="20000"/>
              </a:spcBef>
              <a:buFontTx/>
              <a:buChar char="–"/>
            </a:pPr>
            <a:r>
              <a:rPr lang="en-US" altLang="zh-CN" sz="2800" b="0">
                <a:ea typeface="宋体" charset="-122"/>
              </a:rPr>
              <a:t>It went first</a:t>
            </a:r>
          </a:p>
        </p:txBody>
      </p:sp>
    </p:spTree>
    <p:extLst>
      <p:ext uri="{BB962C8B-B14F-4D97-AF65-F5344CB8AC3E}">
        <p14:creationId xmlns:p14="http://schemas.microsoft.com/office/powerpoint/2010/main" val="635123543"/>
      </p:ext>
    </p:extLst>
  </p:cSld>
  <p:clrMapOvr>
    <a:masterClrMapping/>
  </p:clrMapOvr>
  <p:transition>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04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47B925AB-30D9-45BC-946B-173CF02E7AD3}" type="slidenum">
              <a:rPr lang="ar-SA" sz="1400" b="0">
                <a:solidFill>
                  <a:schemeClr val="tx1"/>
                </a:solidFill>
              </a:rPr>
              <a:pPr/>
              <a:t>77</a:t>
            </a:fld>
            <a:endParaRPr lang="en-US" altLang="zh-CN" sz="1400" b="0">
              <a:solidFill>
                <a:schemeClr val="tx1"/>
              </a:solidFill>
              <a:ea typeface="宋体" charset="-122"/>
            </a:endParaRPr>
          </a:p>
        </p:txBody>
      </p:sp>
      <p:pic>
        <p:nvPicPr>
          <p:cNvPr id="20484"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485" name="Rectangle 3"/>
          <p:cNvSpPr>
            <a:spLocks noGrp="1" noChangeArrowheads="1"/>
          </p:cNvSpPr>
          <p:nvPr>
            <p:ph type="title"/>
          </p:nvPr>
        </p:nvSpPr>
        <p:spPr/>
        <p:txBody>
          <a:bodyPr/>
          <a:lstStyle/>
          <a:p>
            <a:pPr eaLnBrk="1" hangingPunct="1"/>
            <a:r>
              <a:rPr lang="en-US" altLang="zh-CN" smtClean="0">
                <a:ea typeface="宋体" charset="-122"/>
              </a:rPr>
              <a:t>The Flag Example</a:t>
            </a:r>
          </a:p>
        </p:txBody>
      </p:sp>
      <p:sp>
        <p:nvSpPr>
          <p:cNvPr id="20486" name="Text Box 4"/>
          <p:cNvSpPr txBox="1">
            <a:spLocks noChangeArrowheads="1"/>
          </p:cNvSpPr>
          <p:nvPr/>
        </p:nvSpPr>
        <p:spPr bwMode="auto">
          <a:xfrm>
            <a:off x="3352800" y="5410200"/>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pPr algn="r"/>
            <a:r>
              <a:rPr lang="en-US" altLang="zh-CN" b="0">
                <a:solidFill>
                  <a:schemeClr val="bg1"/>
                </a:solidFill>
                <a:ea typeface="宋体" charset="-122"/>
              </a:rPr>
              <a:t>time</a:t>
            </a:r>
          </a:p>
        </p:txBody>
      </p:sp>
      <p:sp>
        <p:nvSpPr>
          <p:cNvPr id="2048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x.write(1)</a:t>
            </a:r>
          </a:p>
        </p:txBody>
      </p:sp>
      <p:sp>
        <p:nvSpPr>
          <p:cNvPr id="20488"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y.read(0)</a:t>
            </a:r>
          </a:p>
        </p:txBody>
      </p:sp>
      <p:sp>
        <p:nvSpPr>
          <p:cNvPr id="20489"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y.write(1)</a:t>
            </a:r>
          </a:p>
        </p:txBody>
      </p:sp>
      <p:sp>
        <p:nvSpPr>
          <p:cNvPr id="20490"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x.read(0)</a:t>
            </a:r>
          </a:p>
        </p:txBody>
      </p:sp>
      <p:sp>
        <p:nvSpPr>
          <p:cNvPr id="20491" name="Rectangle 9"/>
          <p:cNvSpPr>
            <a:spLocks noChangeArrowheads="1"/>
          </p:cNvSpPr>
          <p:nvPr/>
        </p:nvSpPr>
        <p:spPr bwMode="auto">
          <a:xfrm>
            <a:off x="685800" y="4479925"/>
            <a:ext cx="7772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FontTx/>
              <a:buChar char="•"/>
            </a:pPr>
            <a:r>
              <a:rPr lang="en-US" altLang="zh-CN" sz="3200" b="0">
                <a:ea typeface="宋体" charset="-122"/>
              </a:rPr>
              <a:t>Entire history isn</a:t>
            </a:r>
            <a:r>
              <a:rPr lang="en-US" altLang="zh-CN" sz="3200" b="0">
                <a:latin typeface="Arial" charset="0"/>
                <a:ea typeface="宋体" charset="-122"/>
              </a:rPr>
              <a:t>’</a:t>
            </a:r>
            <a:r>
              <a:rPr lang="en-US" altLang="zh-CN" sz="3200" b="0">
                <a:ea typeface="宋体" charset="-122"/>
              </a:rPr>
              <a:t>t sequentially consistent</a:t>
            </a:r>
          </a:p>
          <a:p>
            <a:pPr marL="742950" lvl="1" indent="-285750" eaLnBrk="1" hangingPunct="1">
              <a:spcBef>
                <a:spcPct val="20000"/>
              </a:spcBef>
              <a:buFontTx/>
              <a:buChar char="–"/>
            </a:pPr>
            <a:r>
              <a:rPr lang="en-US" altLang="zh-CN" sz="2800" b="0">
                <a:ea typeface="宋体" charset="-122"/>
              </a:rPr>
              <a:t>Can</a:t>
            </a:r>
            <a:r>
              <a:rPr lang="en-US" altLang="zh-CN" sz="2800" b="0">
                <a:latin typeface="Arial" charset="0"/>
                <a:ea typeface="宋体" charset="-122"/>
              </a:rPr>
              <a:t>’</a:t>
            </a:r>
            <a:r>
              <a:rPr lang="en-US" altLang="zh-CN" sz="2800" b="0">
                <a:ea typeface="宋体" charset="-122"/>
              </a:rPr>
              <a:t>t both go first</a:t>
            </a:r>
          </a:p>
        </p:txBody>
      </p:sp>
    </p:spTree>
    <p:extLst>
      <p:ext uri="{BB962C8B-B14F-4D97-AF65-F5344CB8AC3E}">
        <p14:creationId xmlns:p14="http://schemas.microsoft.com/office/powerpoint/2010/main" val="1742482096"/>
      </p:ext>
    </p:extLst>
  </p:cSld>
  <p:clrMapOvr>
    <a:masterClrMapping/>
  </p:clrMapOvr>
  <p:transition>
    <p:blinds/>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15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FC63BF78-B660-4AB9-99BC-5899CD51D3B9}" type="slidenum">
              <a:rPr lang="ar-SA" sz="1400" b="0">
                <a:solidFill>
                  <a:schemeClr val="tx1"/>
                </a:solidFill>
              </a:rPr>
              <a:pPr/>
              <a:t>78</a:t>
            </a:fld>
            <a:endParaRPr lang="en-US" altLang="zh-CN" sz="1400" b="0">
              <a:solidFill>
                <a:schemeClr val="tx1"/>
              </a:solidFill>
              <a:ea typeface="宋体" charset="-122"/>
            </a:endParaRPr>
          </a:p>
        </p:txBody>
      </p:sp>
      <p:pic>
        <p:nvPicPr>
          <p:cNvPr id="21508"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509" name="Rectangle 3"/>
          <p:cNvSpPr>
            <a:spLocks noGrp="1" noChangeArrowheads="1"/>
          </p:cNvSpPr>
          <p:nvPr>
            <p:ph type="title"/>
          </p:nvPr>
        </p:nvSpPr>
        <p:spPr/>
        <p:txBody>
          <a:bodyPr/>
          <a:lstStyle/>
          <a:p>
            <a:pPr eaLnBrk="1" hangingPunct="1"/>
            <a:r>
              <a:rPr lang="en-US" altLang="zh-CN" smtClean="0">
                <a:ea typeface="宋体" charset="-122"/>
              </a:rPr>
              <a:t>The Flag Example</a:t>
            </a:r>
          </a:p>
        </p:txBody>
      </p:sp>
      <p:sp>
        <p:nvSpPr>
          <p:cNvPr id="21510" name="Text Box 4"/>
          <p:cNvSpPr txBox="1">
            <a:spLocks noChangeArrowheads="1"/>
          </p:cNvSpPr>
          <p:nvPr/>
        </p:nvSpPr>
        <p:spPr bwMode="auto">
          <a:xfrm>
            <a:off x="3352800" y="5410200"/>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pPr algn="r"/>
            <a:r>
              <a:rPr lang="en-US" altLang="zh-CN" b="0">
                <a:solidFill>
                  <a:schemeClr val="bg1"/>
                </a:solidFill>
                <a:ea typeface="宋体" charset="-122"/>
              </a:rPr>
              <a:t>time</a:t>
            </a:r>
          </a:p>
        </p:txBody>
      </p:sp>
      <p:sp>
        <p:nvSpPr>
          <p:cNvPr id="2151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x.write(1)</a:t>
            </a:r>
          </a:p>
        </p:txBody>
      </p:sp>
      <p:sp>
        <p:nvSpPr>
          <p:cNvPr id="21512"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y.read(0)</a:t>
            </a:r>
          </a:p>
        </p:txBody>
      </p:sp>
      <p:sp>
        <p:nvSpPr>
          <p:cNvPr id="21513"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y.write(1)</a:t>
            </a:r>
          </a:p>
        </p:txBody>
      </p:sp>
      <p:sp>
        <p:nvSpPr>
          <p:cNvPr id="21514"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altLang="zh-CN" sz="2000">
                <a:solidFill>
                  <a:schemeClr val="bg1"/>
                </a:solidFill>
                <a:ea typeface="宋体" charset="-122"/>
              </a:rPr>
              <a:t>x.read(0)</a:t>
            </a:r>
          </a:p>
        </p:txBody>
      </p:sp>
      <p:sp>
        <p:nvSpPr>
          <p:cNvPr id="21515" name="Rectangle 9"/>
          <p:cNvSpPr>
            <a:spLocks noChangeArrowheads="1"/>
          </p:cNvSpPr>
          <p:nvPr/>
        </p:nvSpPr>
        <p:spPr bwMode="auto">
          <a:xfrm>
            <a:off x="685800" y="4479925"/>
            <a:ext cx="7772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FontTx/>
              <a:buChar char="•"/>
            </a:pPr>
            <a:r>
              <a:rPr lang="en-US" altLang="zh-CN" sz="3200" b="0">
                <a:ea typeface="宋体" charset="-122"/>
              </a:rPr>
              <a:t>Is this behavior really so wrong?</a:t>
            </a:r>
          </a:p>
          <a:p>
            <a:pPr marL="742950" lvl="1" indent="-285750" eaLnBrk="1" hangingPunct="1">
              <a:spcBef>
                <a:spcPct val="20000"/>
              </a:spcBef>
              <a:buFontTx/>
              <a:buChar char="–"/>
            </a:pPr>
            <a:r>
              <a:rPr lang="en-US" altLang="zh-CN" sz="2800" b="0">
                <a:solidFill>
                  <a:schemeClr val="tx1"/>
                </a:solidFill>
                <a:ea typeface="宋体" charset="-122"/>
              </a:rPr>
              <a:t>We can argue either way </a:t>
            </a:r>
            <a:r>
              <a:rPr lang="en-US" altLang="zh-CN" sz="2800" b="0">
                <a:solidFill>
                  <a:schemeClr val="tx1"/>
                </a:solidFill>
                <a:latin typeface="Arial" charset="0"/>
                <a:ea typeface="宋体" charset="-122"/>
              </a:rPr>
              <a:t>…</a:t>
            </a:r>
            <a:endParaRPr lang="en-US" altLang="zh-CN" sz="2800" b="0">
              <a:solidFill>
                <a:schemeClr val="tx1"/>
              </a:solidFill>
              <a:ea typeface="宋体" charset="-122"/>
            </a:endParaRPr>
          </a:p>
        </p:txBody>
      </p:sp>
    </p:spTree>
    <p:extLst>
      <p:ext uri="{BB962C8B-B14F-4D97-AF65-F5344CB8AC3E}">
        <p14:creationId xmlns:p14="http://schemas.microsoft.com/office/powerpoint/2010/main" val="1826575023"/>
      </p:ext>
    </p:extLst>
  </p:cSld>
  <p:clrMapOvr>
    <a:masterClrMapping/>
  </p:clrMapOvr>
  <p:transition>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7318228F-C5B3-454E-B3D5-9EED863E1900}" type="slidenum">
              <a:rPr lang="ar-SA" sz="1400" b="0">
                <a:solidFill>
                  <a:schemeClr val="tx1"/>
                </a:solidFill>
              </a:rPr>
              <a:pPr/>
              <a:t>79</a:t>
            </a:fld>
            <a:endParaRPr lang="en-US" altLang="zh-CN" sz="1400" b="0">
              <a:solidFill>
                <a:schemeClr val="tx1"/>
              </a:solidFill>
              <a:ea typeface="宋体" charset="-122"/>
            </a:endParaRPr>
          </a:p>
        </p:txBody>
      </p:sp>
      <p:sp>
        <p:nvSpPr>
          <p:cNvPr id="22532" name="Rectangle 2"/>
          <p:cNvSpPr>
            <a:spLocks noGrp="1" noChangeArrowheads="1"/>
          </p:cNvSpPr>
          <p:nvPr>
            <p:ph type="title"/>
          </p:nvPr>
        </p:nvSpPr>
        <p:spPr/>
        <p:txBody>
          <a:bodyPr/>
          <a:lstStyle/>
          <a:p>
            <a:pPr eaLnBrk="1" hangingPunct="1"/>
            <a:r>
              <a:rPr lang="en-US" altLang="zh-CN" smtClean="0">
                <a:ea typeface="宋体" charset="-122"/>
              </a:rPr>
              <a:t>Opinion1: It</a:t>
            </a:r>
            <a:r>
              <a:rPr lang="en-US" altLang="zh-CN" smtClean="0">
                <a:latin typeface="Arial" charset="0"/>
                <a:ea typeface="宋体" charset="-122"/>
              </a:rPr>
              <a:t>’</a:t>
            </a:r>
            <a:r>
              <a:rPr lang="en-US" altLang="zh-CN" smtClean="0">
                <a:ea typeface="宋体" charset="-122"/>
              </a:rPr>
              <a:t>s Wrong</a:t>
            </a:r>
          </a:p>
        </p:txBody>
      </p:sp>
      <p:sp>
        <p:nvSpPr>
          <p:cNvPr id="22533" name="Rectangle 3"/>
          <p:cNvSpPr>
            <a:spLocks noGrp="1" noChangeArrowheads="1"/>
          </p:cNvSpPr>
          <p:nvPr>
            <p:ph type="body" idx="1"/>
          </p:nvPr>
        </p:nvSpPr>
        <p:spPr/>
        <p:txBody>
          <a:bodyPr/>
          <a:lstStyle/>
          <a:p>
            <a:pPr eaLnBrk="1" hangingPunct="1">
              <a:lnSpc>
                <a:spcPct val="90000"/>
              </a:lnSpc>
            </a:pPr>
            <a:r>
              <a:rPr lang="en-US" altLang="zh-CN" smtClean="0">
                <a:ea typeface="宋体" charset="-122"/>
              </a:rPr>
              <a:t>This pattern</a:t>
            </a:r>
          </a:p>
          <a:p>
            <a:pPr lvl="1" eaLnBrk="1" hangingPunct="1">
              <a:lnSpc>
                <a:spcPct val="90000"/>
              </a:lnSpc>
            </a:pPr>
            <a:r>
              <a:rPr lang="en-US" altLang="zh-CN" smtClean="0">
                <a:ea typeface="宋体" charset="-122"/>
              </a:rPr>
              <a:t>Write mine, read yours</a:t>
            </a:r>
          </a:p>
          <a:p>
            <a:pPr eaLnBrk="1" hangingPunct="1">
              <a:lnSpc>
                <a:spcPct val="90000"/>
              </a:lnSpc>
            </a:pPr>
            <a:r>
              <a:rPr lang="en-US" altLang="zh-CN" smtClean="0">
                <a:ea typeface="宋体" charset="-122"/>
              </a:rPr>
              <a:t>Is exactly the flag principle</a:t>
            </a:r>
          </a:p>
          <a:p>
            <a:pPr lvl="1" eaLnBrk="1" hangingPunct="1">
              <a:lnSpc>
                <a:spcPct val="90000"/>
              </a:lnSpc>
            </a:pPr>
            <a:r>
              <a:rPr lang="en-US" altLang="zh-CN" smtClean="0">
                <a:ea typeface="宋体" charset="-122"/>
              </a:rPr>
              <a:t>Beloved of Alice and Bob</a:t>
            </a:r>
          </a:p>
          <a:p>
            <a:pPr lvl="1" eaLnBrk="1" hangingPunct="1">
              <a:lnSpc>
                <a:spcPct val="90000"/>
              </a:lnSpc>
            </a:pPr>
            <a:r>
              <a:rPr lang="en-US" altLang="zh-CN" smtClean="0">
                <a:ea typeface="宋体" charset="-122"/>
              </a:rPr>
              <a:t>Heart of mutual exclusion</a:t>
            </a:r>
          </a:p>
          <a:p>
            <a:pPr lvl="2" eaLnBrk="1" hangingPunct="1">
              <a:lnSpc>
                <a:spcPct val="90000"/>
              </a:lnSpc>
            </a:pPr>
            <a:r>
              <a:rPr lang="en-US" altLang="zh-CN" smtClean="0">
                <a:ea typeface="宋体" charset="-122"/>
              </a:rPr>
              <a:t>Peterson</a:t>
            </a:r>
          </a:p>
          <a:p>
            <a:pPr lvl="2" eaLnBrk="1" hangingPunct="1">
              <a:lnSpc>
                <a:spcPct val="90000"/>
              </a:lnSpc>
            </a:pPr>
            <a:r>
              <a:rPr lang="en-US" altLang="zh-CN" smtClean="0">
                <a:ea typeface="宋体" charset="-122"/>
              </a:rPr>
              <a:t>Bakery, etc.</a:t>
            </a:r>
          </a:p>
          <a:p>
            <a:pPr eaLnBrk="1" hangingPunct="1">
              <a:lnSpc>
                <a:spcPct val="90000"/>
              </a:lnSpc>
            </a:pPr>
            <a:r>
              <a:rPr lang="en-US" altLang="zh-CN" smtClean="0">
                <a:ea typeface="宋体" charset="-122"/>
              </a:rPr>
              <a:t>It</a:t>
            </a:r>
            <a:r>
              <a:rPr lang="en-US" altLang="zh-CN" smtClean="0">
                <a:latin typeface="Arial" charset="0"/>
                <a:ea typeface="宋体" charset="-122"/>
              </a:rPr>
              <a:t>’</a:t>
            </a:r>
            <a:r>
              <a:rPr lang="en-US" altLang="zh-CN" smtClean="0">
                <a:ea typeface="宋体" charset="-122"/>
              </a:rPr>
              <a:t>s non-negotiable!</a:t>
            </a:r>
          </a:p>
        </p:txBody>
      </p:sp>
    </p:spTree>
    <p:extLst>
      <p:ext uri="{BB962C8B-B14F-4D97-AF65-F5344CB8AC3E}">
        <p14:creationId xmlns:p14="http://schemas.microsoft.com/office/powerpoint/2010/main" val="3419507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Art of Multiprocessor Programming</a:t>
            </a:r>
          </a:p>
        </p:txBody>
      </p:sp>
      <p:sp>
        <p:nvSpPr>
          <p:cNvPr id="10243" name="Slide Number Placeholder 4"/>
          <p:cNvSpPr>
            <a:spLocks noGrp="1"/>
          </p:cNvSpPr>
          <p:nvPr>
            <p:ph type="sldNum" sz="quarter" idx="11"/>
          </p:nvPr>
        </p:nvSpPr>
        <p:spPr>
          <a:noFill/>
        </p:spPr>
        <p:txBody>
          <a:bodyPr/>
          <a:lstStyle/>
          <a:p>
            <a:fld id="{83826313-FA42-45EF-A22F-2E8EE011EC35}" type="slidenum">
              <a:rPr lang="ar-SA" smtClean="0">
                <a:cs typeface="Arial" pitchFamily="34" charset="0"/>
              </a:rPr>
              <a:pPr/>
              <a:t>8</a:t>
            </a:fld>
            <a:endParaRPr lang="en-US" smtClean="0">
              <a:cs typeface="Arial" pitchFamily="34" charset="0"/>
            </a:endParaRPr>
          </a:p>
        </p:txBody>
      </p:sp>
      <p:pic>
        <p:nvPicPr>
          <p:cNvPr id="1024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10245" name="Group 18"/>
          <p:cNvGrpSpPr>
            <a:grpSpLocks/>
          </p:cNvGrpSpPr>
          <p:nvPr/>
        </p:nvGrpSpPr>
        <p:grpSpPr bwMode="auto">
          <a:xfrm>
            <a:off x="838200" y="5024438"/>
            <a:ext cx="7391400" cy="762000"/>
            <a:chOff x="528" y="3192"/>
            <a:chExt cx="4656" cy="480"/>
          </a:xfrm>
        </p:grpSpPr>
        <p:sp>
          <p:nvSpPr>
            <p:cNvPr id="10261" name="AutoShape 1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0262" name="Text Box 20"/>
            <p:cNvSpPr txBox="1">
              <a:spLocks noChangeArrowheads="1"/>
            </p:cNvSpPr>
            <p:nvPr/>
          </p:nvSpPr>
          <p:spPr bwMode="auto">
            <a:xfrm>
              <a:off x="658" y="3284"/>
              <a:ext cx="514" cy="288"/>
            </a:xfrm>
            <a:prstGeom prst="rect">
              <a:avLst/>
            </a:prstGeom>
            <a:noFill/>
            <a:ln w="9525">
              <a:noFill/>
              <a:miter lim="800000"/>
              <a:headEnd/>
              <a:tailEnd/>
            </a:ln>
          </p:spPr>
          <p:txBody>
            <a:bodyPr wrap="none">
              <a:spAutoFit/>
            </a:bodyPr>
            <a:lstStyle/>
            <a:p>
              <a:pPr algn="r"/>
              <a:r>
                <a:rPr lang="en-US" sz="2400" b="0">
                  <a:solidFill>
                    <a:schemeClr val="bg1"/>
                  </a:solidFill>
                </a:rPr>
                <a:t>time</a:t>
              </a:r>
            </a:p>
          </p:txBody>
        </p:sp>
      </p:grpSp>
      <p:sp>
        <p:nvSpPr>
          <p:cNvPr id="10246" name="Rectangle 2"/>
          <p:cNvSpPr>
            <a:spLocks noGrp="1" noChangeArrowheads="1"/>
          </p:cNvSpPr>
          <p:nvPr>
            <p:ph type="body" idx="1"/>
          </p:nvPr>
        </p:nvSpPr>
        <p:spPr>
          <a:xfrm>
            <a:off x="762000" y="1676400"/>
            <a:ext cx="7772400" cy="3276600"/>
          </a:xfrm>
        </p:spPr>
        <p:txBody>
          <a:bodyPr/>
          <a:lstStyle/>
          <a:p>
            <a:r>
              <a:rPr lang="en-US" smtClean="0"/>
              <a:t>A </a:t>
            </a:r>
            <a:r>
              <a:rPr lang="en-US" i="1" smtClean="0">
                <a:solidFill>
                  <a:srgbClr val="FF0000"/>
                </a:solidFill>
              </a:rPr>
              <a:t>thread</a:t>
            </a:r>
            <a:r>
              <a:rPr lang="en-US" smtClean="0"/>
              <a:t> </a:t>
            </a:r>
            <a:r>
              <a:rPr lang="en-US" smtClean="0">
                <a:solidFill>
                  <a:schemeClr val="tx1"/>
                </a:solidFill>
              </a:rPr>
              <a:t>A</a:t>
            </a:r>
            <a:r>
              <a:rPr lang="en-US" smtClean="0"/>
              <a:t> is (formally) a sequence </a:t>
            </a:r>
            <a:r>
              <a:rPr lang="en-US" smtClean="0">
                <a:solidFill>
                  <a:schemeClr val="tx1"/>
                </a:solidFill>
              </a:rPr>
              <a:t>a</a:t>
            </a:r>
            <a:r>
              <a:rPr lang="en-US" baseline="-25000" smtClean="0">
                <a:solidFill>
                  <a:schemeClr val="tx1"/>
                </a:solidFill>
              </a:rPr>
              <a:t>0</a:t>
            </a:r>
            <a:r>
              <a:rPr lang="en-US" smtClean="0">
                <a:solidFill>
                  <a:schemeClr val="tx1"/>
                </a:solidFill>
              </a:rPr>
              <a:t>,</a:t>
            </a:r>
            <a:r>
              <a:rPr lang="en-US" smtClean="0"/>
              <a:t> </a:t>
            </a:r>
            <a:r>
              <a:rPr lang="en-US" smtClean="0">
                <a:solidFill>
                  <a:schemeClr val="tx1"/>
                </a:solidFill>
              </a:rPr>
              <a:t>a</a:t>
            </a:r>
            <a:r>
              <a:rPr lang="en-US" baseline="-25000" smtClean="0">
                <a:solidFill>
                  <a:schemeClr val="tx1"/>
                </a:solidFill>
              </a:rPr>
              <a:t>1</a:t>
            </a:r>
            <a:r>
              <a:rPr lang="en-US" smtClean="0">
                <a:solidFill>
                  <a:schemeClr val="tx1"/>
                </a:solidFill>
              </a:rPr>
              <a:t>, ...</a:t>
            </a:r>
            <a:r>
              <a:rPr lang="en-US" baseline="-25000" smtClean="0">
                <a:solidFill>
                  <a:schemeClr val="tx1"/>
                </a:solidFill>
              </a:rPr>
              <a:t> </a:t>
            </a:r>
            <a:r>
              <a:rPr lang="en-US" smtClean="0"/>
              <a:t>of events </a:t>
            </a:r>
          </a:p>
          <a:p>
            <a:pPr lvl="1"/>
            <a:r>
              <a:rPr lang="en-US" smtClean="0"/>
              <a:t>“Trace” model</a:t>
            </a:r>
          </a:p>
          <a:p>
            <a:pPr lvl="1"/>
            <a:r>
              <a:rPr lang="en-US" smtClean="0"/>
              <a:t>Notation: </a:t>
            </a:r>
            <a:r>
              <a:rPr lang="en-US" smtClean="0">
                <a:solidFill>
                  <a:schemeClr val="tx1"/>
                </a:solidFill>
              </a:rPr>
              <a:t>a</a:t>
            </a:r>
            <a:r>
              <a:rPr lang="en-US" baseline="-25000" smtClean="0">
                <a:solidFill>
                  <a:schemeClr val="tx1"/>
                </a:solidFill>
              </a:rPr>
              <a:t>0</a:t>
            </a:r>
            <a:r>
              <a:rPr lang="en-US" smtClean="0"/>
              <a:t> </a:t>
            </a:r>
            <a:r>
              <a:rPr lang="en-US" sz="2000" smtClean="0">
                <a:solidFill>
                  <a:schemeClr val="tx1"/>
                </a:solidFill>
                <a:sym typeface="Wingdings" pitchFamily="2" charset="2"/>
              </a:rPr>
              <a:t></a:t>
            </a:r>
            <a:r>
              <a:rPr lang="en-US" sz="2000" smtClean="0">
                <a:sym typeface="Wingdings" pitchFamily="2" charset="2"/>
              </a:rPr>
              <a:t> </a:t>
            </a:r>
            <a:r>
              <a:rPr lang="en-US" smtClean="0">
                <a:solidFill>
                  <a:schemeClr val="tx1"/>
                </a:solidFill>
              </a:rPr>
              <a:t>a</a:t>
            </a:r>
            <a:r>
              <a:rPr lang="en-US" baseline="-25000" smtClean="0">
                <a:solidFill>
                  <a:schemeClr val="tx1"/>
                </a:solidFill>
              </a:rPr>
              <a:t>1 </a:t>
            </a:r>
            <a:r>
              <a:rPr lang="en-US" smtClean="0"/>
              <a:t>indicates order</a:t>
            </a:r>
          </a:p>
        </p:txBody>
      </p:sp>
      <p:sp>
        <p:nvSpPr>
          <p:cNvPr id="10247"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p:spPr>
        <p:txBody>
          <a:bodyPr wrap="none" anchor="ctr"/>
          <a:lstStyle/>
          <a:p>
            <a:endParaRPr lang="en-US"/>
          </a:p>
        </p:txBody>
      </p:sp>
      <p:sp>
        <p:nvSpPr>
          <p:cNvPr id="10248" name="Line 5"/>
          <p:cNvSpPr>
            <a:spLocks noChangeShapeType="1"/>
          </p:cNvSpPr>
          <p:nvPr/>
        </p:nvSpPr>
        <p:spPr bwMode="auto">
          <a:xfrm>
            <a:off x="2743200" y="5181600"/>
            <a:ext cx="0" cy="457200"/>
          </a:xfrm>
          <a:prstGeom prst="line">
            <a:avLst/>
          </a:prstGeom>
          <a:noFill/>
          <a:ln w="76200">
            <a:solidFill>
              <a:srgbClr val="FFFF00"/>
            </a:solidFill>
            <a:round/>
            <a:headEnd/>
            <a:tailEnd/>
          </a:ln>
        </p:spPr>
        <p:txBody>
          <a:bodyPr wrap="none" anchor="ctr"/>
          <a:lstStyle/>
          <a:p>
            <a:endParaRPr lang="en-US"/>
          </a:p>
        </p:txBody>
      </p:sp>
      <p:sp>
        <p:nvSpPr>
          <p:cNvPr id="10249" name="Rectangle 6"/>
          <p:cNvSpPr>
            <a:spLocks noChangeArrowheads="1"/>
          </p:cNvSpPr>
          <p:nvPr/>
        </p:nvSpPr>
        <p:spPr bwMode="auto">
          <a:xfrm>
            <a:off x="2451100" y="4129088"/>
            <a:ext cx="514350" cy="519112"/>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0</a:t>
            </a:r>
          </a:p>
        </p:txBody>
      </p:sp>
      <p:sp>
        <p:nvSpPr>
          <p:cNvPr id="10250" name="Rectangle 7"/>
          <p:cNvSpPr>
            <a:spLocks noGrp="1" noChangeArrowheads="1"/>
          </p:cNvSpPr>
          <p:nvPr>
            <p:ph type="title"/>
          </p:nvPr>
        </p:nvSpPr>
        <p:spPr/>
        <p:txBody>
          <a:bodyPr/>
          <a:lstStyle/>
          <a:p>
            <a:r>
              <a:rPr lang="en-US" smtClean="0"/>
              <a:t>Threads</a:t>
            </a:r>
          </a:p>
        </p:txBody>
      </p:sp>
      <p:sp>
        <p:nvSpPr>
          <p:cNvPr id="10251" name="Line 8"/>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p:spPr>
        <p:txBody>
          <a:bodyPr wrap="none" anchor="ctr"/>
          <a:lstStyle/>
          <a:p>
            <a:endParaRPr lang="en-US"/>
          </a:p>
        </p:txBody>
      </p:sp>
      <p:sp>
        <p:nvSpPr>
          <p:cNvPr id="10252" name="Line 9"/>
          <p:cNvSpPr>
            <a:spLocks noChangeShapeType="1"/>
          </p:cNvSpPr>
          <p:nvPr/>
        </p:nvSpPr>
        <p:spPr bwMode="auto">
          <a:xfrm>
            <a:off x="3492500" y="5167313"/>
            <a:ext cx="0" cy="457200"/>
          </a:xfrm>
          <a:prstGeom prst="line">
            <a:avLst/>
          </a:prstGeom>
          <a:noFill/>
          <a:ln w="76200">
            <a:solidFill>
              <a:srgbClr val="FFFF00"/>
            </a:solidFill>
            <a:round/>
            <a:headEnd/>
            <a:tailEnd/>
          </a:ln>
        </p:spPr>
        <p:txBody>
          <a:bodyPr wrap="none" anchor="ctr"/>
          <a:lstStyle/>
          <a:p>
            <a:endParaRPr lang="en-US"/>
          </a:p>
        </p:txBody>
      </p:sp>
      <p:sp>
        <p:nvSpPr>
          <p:cNvPr id="10253" name="Rectangle 10"/>
          <p:cNvSpPr>
            <a:spLocks noChangeArrowheads="1"/>
          </p:cNvSpPr>
          <p:nvPr/>
        </p:nvSpPr>
        <p:spPr bwMode="auto">
          <a:xfrm>
            <a:off x="3240088" y="4114800"/>
            <a:ext cx="474662" cy="519113"/>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1</a:t>
            </a:r>
          </a:p>
        </p:txBody>
      </p:sp>
      <p:sp>
        <p:nvSpPr>
          <p:cNvPr id="10254" name="Line 11"/>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p:spPr>
        <p:txBody>
          <a:bodyPr wrap="none" anchor="ctr"/>
          <a:lstStyle/>
          <a:p>
            <a:endParaRPr lang="en-US"/>
          </a:p>
        </p:txBody>
      </p:sp>
      <p:sp>
        <p:nvSpPr>
          <p:cNvPr id="10255" name="Line 12"/>
          <p:cNvSpPr>
            <a:spLocks noChangeShapeType="1"/>
          </p:cNvSpPr>
          <p:nvPr/>
        </p:nvSpPr>
        <p:spPr bwMode="auto">
          <a:xfrm>
            <a:off x="4241800" y="5153025"/>
            <a:ext cx="0" cy="457200"/>
          </a:xfrm>
          <a:prstGeom prst="line">
            <a:avLst/>
          </a:prstGeom>
          <a:noFill/>
          <a:ln w="76200">
            <a:solidFill>
              <a:srgbClr val="FFFF00"/>
            </a:solidFill>
            <a:round/>
            <a:headEnd/>
            <a:tailEnd/>
          </a:ln>
        </p:spPr>
        <p:txBody>
          <a:bodyPr wrap="none" anchor="ctr"/>
          <a:lstStyle/>
          <a:p>
            <a:endParaRPr lang="en-US"/>
          </a:p>
        </p:txBody>
      </p:sp>
      <p:sp>
        <p:nvSpPr>
          <p:cNvPr id="10256" name="Rectangle 13"/>
          <p:cNvSpPr>
            <a:spLocks noChangeArrowheads="1"/>
          </p:cNvSpPr>
          <p:nvPr/>
        </p:nvSpPr>
        <p:spPr bwMode="auto">
          <a:xfrm>
            <a:off x="3981450" y="4114800"/>
            <a:ext cx="514350" cy="519113"/>
          </a:xfrm>
          <a:prstGeom prst="rect">
            <a:avLst/>
          </a:prstGeom>
          <a:noFill/>
          <a:ln w="9525">
            <a:noFill/>
            <a:miter lim="800000"/>
            <a:headEnd/>
            <a:tailEnd/>
          </a:ln>
        </p:spPr>
        <p:txBody>
          <a:bodyPr wrap="none">
            <a:spAutoFit/>
          </a:bodyPr>
          <a:lstStyle/>
          <a:p>
            <a:pPr algn="r"/>
            <a:r>
              <a:rPr lang="en-US" sz="2800" b="0">
                <a:solidFill>
                  <a:schemeClr val="tx1"/>
                </a:solidFill>
              </a:rPr>
              <a:t>a</a:t>
            </a:r>
            <a:r>
              <a:rPr lang="en-US" sz="2800" b="0" baseline="-25000">
                <a:solidFill>
                  <a:schemeClr val="tx1"/>
                </a:solidFill>
              </a:rPr>
              <a:t>2</a:t>
            </a:r>
          </a:p>
        </p:txBody>
      </p:sp>
      <p:sp>
        <p:nvSpPr>
          <p:cNvPr id="10257" name="Line 14"/>
          <p:cNvSpPr>
            <a:spLocks noChangeShapeType="1"/>
          </p:cNvSpPr>
          <p:nvPr/>
        </p:nvSpPr>
        <p:spPr bwMode="auto">
          <a:xfrm>
            <a:off x="4876800" y="5181600"/>
            <a:ext cx="0" cy="457200"/>
          </a:xfrm>
          <a:prstGeom prst="line">
            <a:avLst/>
          </a:prstGeom>
          <a:noFill/>
          <a:ln w="76200">
            <a:solidFill>
              <a:srgbClr val="FFFF00"/>
            </a:solidFill>
            <a:round/>
            <a:headEnd/>
            <a:tailEnd/>
          </a:ln>
        </p:spPr>
        <p:txBody>
          <a:bodyPr wrap="none" anchor="ctr"/>
          <a:lstStyle/>
          <a:p>
            <a:endParaRPr lang="en-US"/>
          </a:p>
        </p:txBody>
      </p:sp>
      <p:sp>
        <p:nvSpPr>
          <p:cNvPr id="10258" name="Line 15"/>
          <p:cNvSpPr>
            <a:spLocks noChangeShapeType="1"/>
          </p:cNvSpPr>
          <p:nvPr/>
        </p:nvSpPr>
        <p:spPr bwMode="auto">
          <a:xfrm>
            <a:off x="5029200" y="5181600"/>
            <a:ext cx="0" cy="457200"/>
          </a:xfrm>
          <a:prstGeom prst="line">
            <a:avLst/>
          </a:prstGeom>
          <a:noFill/>
          <a:ln w="76200">
            <a:solidFill>
              <a:srgbClr val="FFFF00"/>
            </a:solidFill>
            <a:round/>
            <a:headEnd/>
            <a:tailEnd/>
          </a:ln>
        </p:spPr>
        <p:txBody>
          <a:bodyPr wrap="none" anchor="ctr"/>
          <a:lstStyle/>
          <a:p>
            <a:endParaRPr lang="en-US"/>
          </a:p>
        </p:txBody>
      </p:sp>
      <p:sp>
        <p:nvSpPr>
          <p:cNvPr id="10259" name="Line 16"/>
          <p:cNvSpPr>
            <a:spLocks noChangeShapeType="1"/>
          </p:cNvSpPr>
          <p:nvPr/>
        </p:nvSpPr>
        <p:spPr bwMode="auto">
          <a:xfrm>
            <a:off x="5181600" y="5181600"/>
            <a:ext cx="0" cy="457200"/>
          </a:xfrm>
          <a:prstGeom prst="line">
            <a:avLst/>
          </a:prstGeom>
          <a:noFill/>
          <a:ln w="76200">
            <a:solidFill>
              <a:srgbClr val="FFFF00"/>
            </a:solidFill>
            <a:round/>
            <a:headEnd/>
            <a:tailEnd/>
          </a:ln>
        </p:spPr>
        <p:txBody>
          <a:bodyPr wrap="none" anchor="ctr"/>
          <a:lstStyle/>
          <a:p>
            <a:endParaRPr lang="en-US"/>
          </a:p>
        </p:txBody>
      </p:sp>
      <p:sp>
        <p:nvSpPr>
          <p:cNvPr id="10260" name="Rectangle 17"/>
          <p:cNvSpPr>
            <a:spLocks noChangeArrowheads="1"/>
          </p:cNvSpPr>
          <p:nvPr/>
        </p:nvSpPr>
        <p:spPr bwMode="auto">
          <a:xfrm>
            <a:off x="4800600" y="4114800"/>
            <a:ext cx="423863" cy="519113"/>
          </a:xfrm>
          <a:prstGeom prst="rect">
            <a:avLst/>
          </a:prstGeom>
          <a:noFill/>
          <a:ln w="9525">
            <a:noFill/>
            <a:miter lim="800000"/>
            <a:headEnd/>
            <a:tailEnd/>
          </a:ln>
        </p:spPr>
        <p:txBody>
          <a:bodyPr wrap="none">
            <a:spAutoFit/>
          </a:bodyPr>
          <a:lstStyle/>
          <a:p>
            <a:pPr algn="r"/>
            <a:r>
              <a:rPr lang="en-US" sz="2800" b="0">
                <a:solidFill>
                  <a:schemeClr val="tx1"/>
                </a:solidFill>
              </a:rPr>
              <a:t>…</a:t>
            </a:r>
            <a:endParaRPr lang="en-US" sz="2800" b="0" baseline="-25000">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415A4447-2DC3-47A6-9170-AA6D578B1DF3}" type="slidenum">
              <a:rPr lang="ar-SA" sz="1400" b="0">
                <a:solidFill>
                  <a:schemeClr val="tx1"/>
                </a:solidFill>
              </a:rPr>
              <a:pPr/>
              <a:t>80</a:t>
            </a:fld>
            <a:endParaRPr lang="en-US" altLang="zh-CN" sz="1400" b="0">
              <a:solidFill>
                <a:schemeClr val="tx1"/>
              </a:solidFill>
              <a:ea typeface="宋体" charset="-122"/>
            </a:endParaRPr>
          </a:p>
        </p:txBody>
      </p:sp>
      <p:sp>
        <p:nvSpPr>
          <p:cNvPr id="23556" name="Rectangle 2"/>
          <p:cNvSpPr>
            <a:spLocks noGrp="1" noChangeArrowheads="1"/>
          </p:cNvSpPr>
          <p:nvPr>
            <p:ph type="title"/>
          </p:nvPr>
        </p:nvSpPr>
        <p:spPr/>
        <p:txBody>
          <a:bodyPr/>
          <a:lstStyle/>
          <a:p>
            <a:pPr eaLnBrk="1" hangingPunct="1"/>
            <a:r>
              <a:rPr lang="en-US" altLang="zh-CN" sz="4000" smtClean="0">
                <a:ea typeface="宋体" charset="-122"/>
              </a:rPr>
              <a:t>Opinion2: But It Feels So Right </a:t>
            </a:r>
            <a:r>
              <a:rPr lang="en-US" altLang="zh-CN" sz="4000" smtClean="0">
                <a:latin typeface="Arial" charset="0"/>
                <a:ea typeface="宋体" charset="-122"/>
              </a:rPr>
              <a:t>…</a:t>
            </a:r>
            <a:endParaRPr lang="en-US" altLang="zh-CN" sz="4000" smtClean="0">
              <a:ea typeface="宋体" charset="-122"/>
            </a:endParaRPr>
          </a:p>
        </p:txBody>
      </p:sp>
      <p:sp>
        <p:nvSpPr>
          <p:cNvPr id="23557" name="Rectangle 3"/>
          <p:cNvSpPr>
            <a:spLocks noGrp="1" noChangeArrowheads="1"/>
          </p:cNvSpPr>
          <p:nvPr>
            <p:ph type="body" idx="1"/>
          </p:nvPr>
        </p:nvSpPr>
        <p:spPr/>
        <p:txBody>
          <a:bodyPr/>
          <a:lstStyle/>
          <a:p>
            <a:pPr eaLnBrk="1" hangingPunct="1"/>
            <a:r>
              <a:rPr lang="en-US" altLang="zh-CN" smtClean="0">
                <a:ea typeface="宋体" charset="-122"/>
              </a:rPr>
              <a:t>Many hardware architects think that sequential consistency is too </a:t>
            </a:r>
            <a:r>
              <a:rPr lang="en-US" altLang="zh-CN" smtClean="0">
                <a:solidFill>
                  <a:schemeClr val="tx1"/>
                </a:solidFill>
                <a:ea typeface="宋体" charset="-122"/>
              </a:rPr>
              <a:t>strong</a:t>
            </a:r>
          </a:p>
          <a:p>
            <a:pPr eaLnBrk="1" hangingPunct="1"/>
            <a:r>
              <a:rPr lang="en-US" altLang="zh-CN" smtClean="0">
                <a:ea typeface="宋体" charset="-122"/>
              </a:rPr>
              <a:t>Too expensive to implement in modern hardware</a:t>
            </a:r>
          </a:p>
          <a:p>
            <a:pPr eaLnBrk="1" hangingPunct="1"/>
            <a:r>
              <a:rPr lang="en-US" altLang="zh-CN" smtClean="0">
                <a:ea typeface="宋体" charset="-122"/>
              </a:rPr>
              <a:t>OK if flag principle</a:t>
            </a:r>
          </a:p>
          <a:p>
            <a:pPr lvl="1" eaLnBrk="1" hangingPunct="1"/>
            <a:r>
              <a:rPr lang="en-US" altLang="zh-CN" smtClean="0">
                <a:ea typeface="宋体" charset="-122"/>
              </a:rPr>
              <a:t>violated by </a:t>
            </a:r>
            <a:r>
              <a:rPr lang="en-US" altLang="zh-CN" smtClean="0">
                <a:solidFill>
                  <a:schemeClr val="tx1"/>
                </a:solidFill>
                <a:ea typeface="宋体" charset="-122"/>
              </a:rPr>
              <a:t>default</a:t>
            </a:r>
          </a:p>
          <a:p>
            <a:pPr lvl="1" eaLnBrk="1" hangingPunct="1"/>
            <a:r>
              <a:rPr lang="en-US" altLang="zh-CN" smtClean="0">
                <a:ea typeface="宋体" charset="-122"/>
              </a:rPr>
              <a:t>Honored by explicit </a:t>
            </a:r>
            <a:r>
              <a:rPr lang="en-US" altLang="zh-CN" smtClean="0">
                <a:solidFill>
                  <a:schemeClr val="tx1"/>
                </a:solidFill>
                <a:ea typeface="宋体" charset="-122"/>
              </a:rPr>
              <a:t>request</a:t>
            </a:r>
          </a:p>
        </p:txBody>
      </p:sp>
    </p:spTree>
    <p:extLst>
      <p:ext uri="{BB962C8B-B14F-4D97-AF65-F5344CB8AC3E}">
        <p14:creationId xmlns:p14="http://schemas.microsoft.com/office/powerpoint/2010/main" val="13864813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0D5DC1F2-36FA-4C1B-859B-909F034149EE}" type="slidenum">
              <a:rPr lang="ar-SA" sz="1400" b="0">
                <a:solidFill>
                  <a:schemeClr val="tx1"/>
                </a:solidFill>
              </a:rPr>
              <a:pPr/>
              <a:t>81</a:t>
            </a:fld>
            <a:endParaRPr lang="en-US" altLang="zh-CN" sz="1400" b="0">
              <a:solidFill>
                <a:schemeClr val="tx1"/>
              </a:solidFill>
              <a:ea typeface="宋体" charset="-122"/>
            </a:endParaRPr>
          </a:p>
        </p:txBody>
      </p:sp>
      <p:sp>
        <p:nvSpPr>
          <p:cNvPr id="24580" name="Rectangle 2"/>
          <p:cNvSpPr>
            <a:spLocks noGrp="1" noChangeArrowheads="1"/>
          </p:cNvSpPr>
          <p:nvPr>
            <p:ph type="title"/>
          </p:nvPr>
        </p:nvSpPr>
        <p:spPr/>
        <p:txBody>
          <a:bodyPr/>
          <a:lstStyle/>
          <a:p>
            <a:pPr eaLnBrk="1" hangingPunct="1"/>
            <a:r>
              <a:rPr lang="en-US" altLang="zh-CN" sz="4000" smtClean="0">
                <a:solidFill>
                  <a:schemeClr val="tx1"/>
                </a:solidFill>
                <a:ea typeface="宋体" charset="-122"/>
              </a:rPr>
              <a:t>Who knew</a:t>
            </a:r>
            <a:r>
              <a:rPr lang="en-US" altLang="zh-CN" sz="4000" smtClean="0">
                <a:ea typeface="宋体" charset="-122"/>
              </a:rPr>
              <a:t> you wanted to synchronize?</a:t>
            </a:r>
            <a:br>
              <a:rPr lang="en-US" altLang="zh-CN" sz="4000" smtClean="0">
                <a:ea typeface="宋体" charset="-122"/>
              </a:rPr>
            </a:br>
            <a:endParaRPr lang="en-US" altLang="zh-CN" sz="4000" smtClean="0">
              <a:ea typeface="宋体" charset="-122"/>
            </a:endParaRPr>
          </a:p>
        </p:txBody>
      </p:sp>
      <p:sp>
        <p:nvSpPr>
          <p:cNvPr id="24581" name="Rectangle 3"/>
          <p:cNvSpPr>
            <a:spLocks noGrp="1" noChangeArrowheads="1"/>
          </p:cNvSpPr>
          <p:nvPr>
            <p:ph type="body" idx="1"/>
          </p:nvPr>
        </p:nvSpPr>
        <p:spPr/>
        <p:txBody>
          <a:bodyPr/>
          <a:lstStyle/>
          <a:p>
            <a:pPr eaLnBrk="1" hangingPunct="1"/>
            <a:r>
              <a:rPr lang="en-US" altLang="zh-CN" smtClean="0">
                <a:ea typeface="宋体" charset="-122"/>
              </a:rPr>
              <a:t>Writing to memory = mailing a letter</a:t>
            </a:r>
          </a:p>
          <a:p>
            <a:pPr eaLnBrk="1" hangingPunct="1"/>
            <a:r>
              <a:rPr lang="en-US" altLang="zh-CN" smtClean="0">
                <a:ea typeface="宋体" charset="-122"/>
              </a:rPr>
              <a:t>Vast majority of reads &amp; writes</a:t>
            </a:r>
          </a:p>
          <a:p>
            <a:pPr lvl="1" eaLnBrk="1" hangingPunct="1"/>
            <a:r>
              <a:rPr lang="en-US" altLang="zh-CN" smtClean="0">
                <a:ea typeface="宋体" charset="-122"/>
              </a:rPr>
              <a:t>Not for synchronization</a:t>
            </a:r>
          </a:p>
          <a:p>
            <a:pPr lvl="1" eaLnBrk="1" hangingPunct="1"/>
            <a:r>
              <a:rPr lang="en-US" altLang="zh-CN" smtClean="0">
                <a:ea typeface="宋体" charset="-122"/>
              </a:rPr>
              <a:t>No need to idle waiting for post office</a:t>
            </a:r>
          </a:p>
          <a:p>
            <a:pPr eaLnBrk="1" hangingPunct="1"/>
            <a:r>
              <a:rPr lang="en-US" altLang="zh-CN" smtClean="0">
                <a:ea typeface="宋体" charset="-122"/>
              </a:rPr>
              <a:t>If you want to synchronize</a:t>
            </a:r>
          </a:p>
          <a:p>
            <a:pPr lvl="1" eaLnBrk="1" hangingPunct="1"/>
            <a:r>
              <a:rPr lang="en-US" altLang="zh-CN" smtClean="0">
                <a:solidFill>
                  <a:schemeClr val="tx1"/>
                </a:solidFill>
                <a:ea typeface="宋体" charset="-122"/>
              </a:rPr>
              <a:t>Announce</a:t>
            </a:r>
            <a:r>
              <a:rPr lang="en-US" altLang="zh-CN" smtClean="0">
                <a:ea typeface="宋体" charset="-122"/>
              </a:rPr>
              <a:t> it explicitly</a:t>
            </a:r>
          </a:p>
          <a:p>
            <a:pPr lvl="1" eaLnBrk="1" hangingPunct="1"/>
            <a:r>
              <a:rPr lang="en-US" altLang="zh-CN" smtClean="0">
                <a:solidFill>
                  <a:schemeClr val="tx1"/>
                </a:solidFill>
                <a:ea typeface="宋体" charset="-122"/>
              </a:rPr>
              <a:t>Pay</a:t>
            </a:r>
            <a:r>
              <a:rPr lang="en-US" altLang="zh-CN" smtClean="0">
                <a:ea typeface="宋体" charset="-122"/>
              </a:rPr>
              <a:t> for it only when you need it</a:t>
            </a:r>
          </a:p>
        </p:txBody>
      </p:sp>
    </p:spTree>
    <p:extLst>
      <p:ext uri="{BB962C8B-B14F-4D97-AF65-F5344CB8AC3E}">
        <p14:creationId xmlns:p14="http://schemas.microsoft.com/office/powerpoint/2010/main" val="14311560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FABCFB43-D7F3-4B96-B759-68AB1A25E585}" type="slidenum">
              <a:rPr lang="ar-SA" sz="1400" b="0">
                <a:solidFill>
                  <a:schemeClr val="tx1"/>
                </a:solidFill>
              </a:rPr>
              <a:pPr/>
              <a:t>82</a:t>
            </a:fld>
            <a:endParaRPr lang="en-US" altLang="zh-CN" sz="1400" b="0">
              <a:solidFill>
                <a:schemeClr val="tx1"/>
              </a:solidFill>
              <a:ea typeface="宋体" charset="-122"/>
            </a:endParaRPr>
          </a:p>
        </p:txBody>
      </p:sp>
      <p:sp>
        <p:nvSpPr>
          <p:cNvPr id="25604" name="Rectangle 2"/>
          <p:cNvSpPr>
            <a:spLocks noGrp="1" noChangeArrowheads="1"/>
          </p:cNvSpPr>
          <p:nvPr>
            <p:ph type="title"/>
          </p:nvPr>
        </p:nvSpPr>
        <p:spPr/>
        <p:txBody>
          <a:bodyPr/>
          <a:lstStyle/>
          <a:p>
            <a:pPr eaLnBrk="1" hangingPunct="1"/>
            <a:r>
              <a:rPr lang="en-US" altLang="zh-CN" smtClean="0">
                <a:ea typeface="宋体" charset="-122"/>
              </a:rPr>
              <a:t>Explicit Synchronization</a:t>
            </a:r>
          </a:p>
        </p:txBody>
      </p:sp>
      <p:sp>
        <p:nvSpPr>
          <p:cNvPr id="25605" name="Rectangle 3"/>
          <p:cNvSpPr>
            <a:spLocks noGrp="1" noChangeArrowheads="1"/>
          </p:cNvSpPr>
          <p:nvPr>
            <p:ph type="body" idx="1"/>
          </p:nvPr>
        </p:nvSpPr>
        <p:spPr/>
        <p:txBody>
          <a:bodyPr/>
          <a:lstStyle/>
          <a:p>
            <a:pPr eaLnBrk="1" hangingPunct="1"/>
            <a:r>
              <a:rPr lang="en-US" altLang="zh-CN" smtClean="0">
                <a:ea typeface="宋体" charset="-122"/>
              </a:rPr>
              <a:t>Memory </a:t>
            </a:r>
            <a:r>
              <a:rPr lang="en-US" altLang="zh-CN" smtClean="0">
                <a:solidFill>
                  <a:schemeClr val="tx1"/>
                </a:solidFill>
                <a:ea typeface="宋体" charset="-122"/>
              </a:rPr>
              <a:t>barrier</a:t>
            </a:r>
            <a:r>
              <a:rPr lang="en-US" altLang="zh-CN" smtClean="0">
                <a:ea typeface="宋体" charset="-122"/>
              </a:rPr>
              <a:t> instruction</a:t>
            </a:r>
          </a:p>
          <a:p>
            <a:pPr lvl="1" eaLnBrk="1" hangingPunct="1"/>
            <a:r>
              <a:rPr lang="en-US" altLang="zh-CN" smtClean="0">
                <a:ea typeface="宋体" charset="-122"/>
              </a:rPr>
              <a:t>Flush unwritten caches</a:t>
            </a:r>
          </a:p>
          <a:p>
            <a:pPr lvl="1" eaLnBrk="1" hangingPunct="1"/>
            <a:r>
              <a:rPr lang="en-US" altLang="zh-CN" smtClean="0">
                <a:ea typeface="宋体" charset="-122"/>
              </a:rPr>
              <a:t>Bring caches up to date</a:t>
            </a:r>
          </a:p>
          <a:p>
            <a:pPr eaLnBrk="1" hangingPunct="1">
              <a:buFontTx/>
              <a:buNone/>
            </a:pPr>
            <a:endParaRPr lang="en-US" altLang="zh-CN" smtClean="0">
              <a:ea typeface="宋体" charset="-122"/>
            </a:endParaRPr>
          </a:p>
          <a:p>
            <a:pPr eaLnBrk="1" hangingPunct="1"/>
            <a:r>
              <a:rPr lang="en-US" altLang="zh-CN" smtClean="0">
                <a:ea typeface="宋体" charset="-122"/>
              </a:rPr>
              <a:t>Expensive</a:t>
            </a:r>
          </a:p>
        </p:txBody>
      </p:sp>
    </p:spTree>
    <p:extLst>
      <p:ext uri="{BB962C8B-B14F-4D97-AF65-F5344CB8AC3E}">
        <p14:creationId xmlns:p14="http://schemas.microsoft.com/office/powerpoint/2010/main" val="39102720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r>
              <a:rPr lang="en-US" altLang="zh-CN" sz="1400" b="0" smtClean="0">
                <a:solidFill>
                  <a:schemeClr val="tx1"/>
                </a:solidFill>
                <a:ea typeface="宋体" charset="-122"/>
              </a:rPr>
              <a:t>Art of Multiprocessor Programming</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rgbClr val="0000FF"/>
                </a:solidFill>
                <a:latin typeface="Comic Sans MS" pitchFamily="66" charset="0"/>
              </a:defRPr>
            </a:lvl1pPr>
            <a:lvl2pPr marL="742950" indent="-285750">
              <a:defRPr sz="4400" b="1">
                <a:solidFill>
                  <a:srgbClr val="0000FF"/>
                </a:solidFill>
                <a:latin typeface="Comic Sans MS" pitchFamily="66" charset="0"/>
              </a:defRPr>
            </a:lvl2pPr>
            <a:lvl3pPr marL="1143000" indent="-228600">
              <a:defRPr sz="4400" b="1">
                <a:solidFill>
                  <a:srgbClr val="0000FF"/>
                </a:solidFill>
                <a:latin typeface="Comic Sans MS" pitchFamily="66" charset="0"/>
              </a:defRPr>
            </a:lvl3pPr>
            <a:lvl4pPr marL="1600200" indent="-228600">
              <a:defRPr sz="4400" b="1">
                <a:solidFill>
                  <a:srgbClr val="0000FF"/>
                </a:solidFill>
                <a:latin typeface="Comic Sans MS" pitchFamily="66" charset="0"/>
              </a:defRPr>
            </a:lvl4pPr>
            <a:lvl5pPr marL="2057400" indent="-228600">
              <a:defRPr sz="4400" b="1">
                <a:solidFill>
                  <a:srgbClr val="0000FF"/>
                </a:solidFill>
                <a:latin typeface="Comic Sans MS" pitchFamily="66" charset="0"/>
              </a:defRPr>
            </a:lvl5pPr>
            <a:lvl6pPr marL="2514600" indent="-228600" eaLnBrk="0" fontAlgn="base" hangingPunct="0">
              <a:spcBef>
                <a:spcPct val="0"/>
              </a:spcBef>
              <a:spcAft>
                <a:spcPct val="0"/>
              </a:spcAft>
              <a:defRPr sz="4400" b="1">
                <a:solidFill>
                  <a:srgbClr val="0000FF"/>
                </a:solidFill>
                <a:latin typeface="Comic Sans MS" pitchFamily="66" charset="0"/>
              </a:defRPr>
            </a:lvl6pPr>
            <a:lvl7pPr marL="2971800" indent="-228600" eaLnBrk="0" fontAlgn="base" hangingPunct="0">
              <a:spcBef>
                <a:spcPct val="0"/>
              </a:spcBef>
              <a:spcAft>
                <a:spcPct val="0"/>
              </a:spcAft>
              <a:defRPr sz="4400" b="1">
                <a:solidFill>
                  <a:srgbClr val="0000FF"/>
                </a:solidFill>
                <a:latin typeface="Comic Sans MS" pitchFamily="66" charset="0"/>
              </a:defRPr>
            </a:lvl7pPr>
            <a:lvl8pPr marL="3429000" indent="-228600" eaLnBrk="0" fontAlgn="base" hangingPunct="0">
              <a:spcBef>
                <a:spcPct val="0"/>
              </a:spcBef>
              <a:spcAft>
                <a:spcPct val="0"/>
              </a:spcAft>
              <a:defRPr sz="4400" b="1">
                <a:solidFill>
                  <a:srgbClr val="0000FF"/>
                </a:solidFill>
                <a:latin typeface="Comic Sans MS" pitchFamily="66" charset="0"/>
              </a:defRPr>
            </a:lvl8pPr>
            <a:lvl9pPr marL="3886200" indent="-228600" eaLnBrk="0" fontAlgn="base" hangingPunct="0">
              <a:spcBef>
                <a:spcPct val="0"/>
              </a:spcBef>
              <a:spcAft>
                <a:spcPct val="0"/>
              </a:spcAft>
              <a:defRPr sz="4400" b="1">
                <a:solidFill>
                  <a:srgbClr val="0000FF"/>
                </a:solidFill>
                <a:latin typeface="Comic Sans MS" pitchFamily="66" charset="0"/>
              </a:defRPr>
            </a:lvl9pPr>
          </a:lstStyle>
          <a:p>
            <a:fld id="{055DD62A-CA4E-4D50-97FE-5B474D4294CA}" type="slidenum">
              <a:rPr lang="ar-SA" sz="1400" b="0">
                <a:solidFill>
                  <a:schemeClr val="tx1"/>
                </a:solidFill>
              </a:rPr>
              <a:pPr/>
              <a:t>83</a:t>
            </a:fld>
            <a:endParaRPr lang="en-US" altLang="zh-CN" sz="1400" b="0">
              <a:solidFill>
                <a:schemeClr val="tx1"/>
              </a:solidFill>
              <a:ea typeface="宋体" charset="-122"/>
            </a:endParaRPr>
          </a:p>
        </p:txBody>
      </p:sp>
      <p:sp>
        <p:nvSpPr>
          <p:cNvPr id="26628" name="Rectangle 2"/>
          <p:cNvSpPr>
            <a:spLocks noGrp="1" noChangeArrowheads="1"/>
          </p:cNvSpPr>
          <p:nvPr>
            <p:ph type="title"/>
          </p:nvPr>
        </p:nvSpPr>
        <p:spPr/>
        <p:txBody>
          <a:bodyPr/>
          <a:lstStyle/>
          <a:p>
            <a:pPr eaLnBrk="1" hangingPunct="1"/>
            <a:r>
              <a:rPr lang="en-US" altLang="zh-CN" smtClean="0">
                <a:ea typeface="宋体" charset="-122"/>
              </a:rPr>
              <a:t>Volatile</a:t>
            </a:r>
          </a:p>
        </p:txBody>
      </p:sp>
      <p:sp>
        <p:nvSpPr>
          <p:cNvPr id="26629" name="Rectangle 3"/>
          <p:cNvSpPr>
            <a:spLocks noGrp="1" noChangeArrowheads="1"/>
          </p:cNvSpPr>
          <p:nvPr>
            <p:ph type="body" idx="1"/>
          </p:nvPr>
        </p:nvSpPr>
        <p:spPr>
          <a:xfrm>
            <a:off x="685800" y="1519238"/>
            <a:ext cx="7772400" cy="4576762"/>
          </a:xfrm>
        </p:spPr>
        <p:txBody>
          <a:bodyPr/>
          <a:lstStyle/>
          <a:p>
            <a:pPr eaLnBrk="1" hangingPunct="1"/>
            <a:r>
              <a:rPr lang="en-US" altLang="zh-CN" smtClean="0">
                <a:ea typeface="宋体" charset="-122"/>
              </a:rPr>
              <a:t>In Java, can ask compiler to keep a variable up-to-date with </a:t>
            </a:r>
            <a:r>
              <a:rPr lang="en-US" altLang="zh-CN" smtClean="0">
                <a:solidFill>
                  <a:schemeClr val="tx1"/>
                </a:solidFill>
                <a:ea typeface="宋体" charset="-122"/>
              </a:rPr>
              <a:t>volatile</a:t>
            </a:r>
            <a:r>
              <a:rPr lang="en-US" altLang="zh-CN" smtClean="0">
                <a:ea typeface="宋体" charset="-122"/>
              </a:rPr>
              <a:t> keyword</a:t>
            </a:r>
          </a:p>
          <a:p>
            <a:pPr eaLnBrk="1" hangingPunct="1"/>
            <a:r>
              <a:rPr lang="en-US" altLang="zh-CN" smtClean="0">
                <a:ea typeface="宋体" charset="-122"/>
              </a:rPr>
              <a:t>Also inhibits reordering &amp; other </a:t>
            </a:r>
            <a:r>
              <a:rPr lang="en-US" altLang="zh-CN" smtClean="0">
                <a:latin typeface="Arial" charset="0"/>
                <a:ea typeface="宋体" charset="-122"/>
              </a:rPr>
              <a:t>“</a:t>
            </a:r>
            <a:r>
              <a:rPr lang="en-US" altLang="zh-CN" smtClean="0">
                <a:ea typeface="宋体" charset="-122"/>
              </a:rPr>
              <a:t>optimizations</a:t>
            </a:r>
            <a:r>
              <a:rPr lang="en-US" altLang="zh-CN" smtClean="0">
                <a:latin typeface="Arial" charset="0"/>
                <a:ea typeface="宋体" charset="-122"/>
              </a:rPr>
              <a:t>”</a:t>
            </a:r>
          </a:p>
          <a:p>
            <a:pPr eaLnBrk="1" hangingPunct="1"/>
            <a:r>
              <a:rPr lang="en-US" altLang="zh-CN" smtClean="0">
                <a:ea typeface="宋体" charset="-122"/>
              </a:rPr>
              <a:t>Example:</a:t>
            </a:r>
            <a:endParaRPr lang="en-US" altLang="zh-CN" sz="2000" b="1" smtClean="0">
              <a:solidFill>
                <a:schemeClr val="tx1"/>
              </a:solidFill>
              <a:latin typeface="Arial" charset="0"/>
              <a:ea typeface="宋体" charset="-122"/>
              <a:cs typeface="Arial" charset="0"/>
            </a:endParaRPr>
          </a:p>
          <a:p>
            <a:pPr eaLnBrk="1" hangingPunct="1">
              <a:buFontTx/>
              <a:buNone/>
            </a:pPr>
            <a:r>
              <a:rPr lang="en-US" altLang="zh-CN" sz="2000" b="1" smtClean="0">
                <a:solidFill>
                  <a:schemeClr val="tx1"/>
                </a:solidFill>
                <a:latin typeface="Arial" charset="0"/>
                <a:ea typeface="宋体" charset="-122"/>
                <a:cs typeface="Arial" charset="0"/>
              </a:rPr>
              <a:t>			public static volatile int[] flag;</a:t>
            </a:r>
          </a:p>
          <a:p>
            <a:pPr eaLnBrk="1" hangingPunct="1">
              <a:buFontTx/>
              <a:buNone/>
            </a:pPr>
            <a:r>
              <a:rPr lang="en-US" altLang="zh-CN" sz="2000" b="1" smtClean="0">
                <a:solidFill>
                  <a:schemeClr val="tx1"/>
                </a:solidFill>
                <a:latin typeface="Arial" charset="0"/>
                <a:ea typeface="宋体" charset="-122"/>
                <a:cs typeface="Arial" charset="0"/>
              </a:rPr>
              <a:t>			public static volatile int z = 0;</a:t>
            </a:r>
          </a:p>
        </p:txBody>
      </p:sp>
    </p:spTree>
    <p:extLst>
      <p:ext uri="{BB962C8B-B14F-4D97-AF65-F5344CB8AC3E}">
        <p14:creationId xmlns:p14="http://schemas.microsoft.com/office/powerpoint/2010/main" val="36409679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914400"/>
          </a:xfrm>
        </p:spPr>
        <p:txBody>
          <a:bodyPr/>
          <a:lstStyle/>
          <a:p>
            <a:r>
              <a:rPr lang="en-US" altLang="zh-CN">
                <a:ea typeface="宋体" charset="-122"/>
              </a:rPr>
              <a:t>Question</a:t>
            </a:r>
          </a:p>
        </p:txBody>
      </p:sp>
      <p:sp>
        <p:nvSpPr>
          <p:cNvPr id="25604" name="Rectangle 4"/>
          <p:cNvSpPr>
            <a:spLocks noGrp="1" noChangeArrowheads="1"/>
          </p:cNvSpPr>
          <p:nvPr>
            <p:ph type="body" sz="half" idx="2"/>
          </p:nvPr>
        </p:nvSpPr>
        <p:spPr>
          <a:xfrm>
            <a:off x="685800" y="5638800"/>
            <a:ext cx="7772400" cy="762000"/>
          </a:xfrm>
        </p:spPr>
        <p:txBody>
          <a:bodyPr/>
          <a:lstStyle/>
          <a:p>
            <a:r>
              <a:rPr lang="en-US" altLang="zh-CN" sz="2800">
                <a:ea typeface="宋体" charset="-122"/>
              </a:rPr>
              <a:t>Can this result in i=0 and j=0? </a:t>
            </a:r>
          </a:p>
        </p:txBody>
      </p:sp>
      <p:graphicFrame>
        <p:nvGraphicFramePr>
          <p:cNvPr id="25606" name="Object 6"/>
          <p:cNvGraphicFramePr>
            <a:graphicFrameLocks noGrp="1" noChangeAspect="1"/>
          </p:cNvGraphicFramePr>
          <p:nvPr>
            <p:ph sz="half" idx="1"/>
          </p:nvPr>
        </p:nvGraphicFramePr>
        <p:xfrm>
          <a:off x="685800" y="1322388"/>
          <a:ext cx="7772400" cy="4137025"/>
        </p:xfrm>
        <a:graphic>
          <a:graphicData uri="http://schemas.openxmlformats.org/presentationml/2006/ole">
            <mc:AlternateContent xmlns:mc="http://schemas.openxmlformats.org/markup-compatibility/2006">
              <mc:Choice xmlns:v="urn:schemas-microsoft-com:vml" Requires="v">
                <p:oleObj spid="_x0000_s1033" name="Document" r:id="rId3" imgW="5486400" imgH="2920680" progId="Word.Document.8">
                  <p:embed/>
                </p:oleObj>
              </mc:Choice>
              <mc:Fallback>
                <p:oleObj name="Document" r:id="rId3" imgW="5486400" imgH="2920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22388"/>
                        <a:ext cx="7772400" cy="4137025"/>
                      </a:xfrm>
                      <a:prstGeom prst="rect">
                        <a:avLst/>
                      </a:prstGeom>
                    </p:spPr>
                  </p:pic>
                </p:oleObj>
              </mc:Fallback>
            </mc:AlternateContent>
          </a:graphicData>
        </a:graphic>
      </p:graphicFrame>
    </p:spTree>
    <p:extLst>
      <p:ext uri="{BB962C8B-B14F-4D97-AF65-F5344CB8AC3E}">
        <p14:creationId xmlns:p14="http://schemas.microsoft.com/office/powerpoint/2010/main" val="15066137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838200"/>
          </a:xfrm>
        </p:spPr>
        <p:txBody>
          <a:bodyPr/>
          <a:lstStyle/>
          <a:p>
            <a:r>
              <a:rPr lang="en-US" altLang="zh-CN">
                <a:ea typeface="宋体" charset="-122"/>
              </a:rPr>
              <a:t>Answer: Yes!</a:t>
            </a:r>
          </a:p>
        </p:txBody>
      </p:sp>
      <p:graphicFrame>
        <p:nvGraphicFramePr>
          <p:cNvPr id="26627" name="Object 3"/>
          <p:cNvGraphicFramePr>
            <a:graphicFrameLocks noGrp="1" noChangeAspect="1"/>
          </p:cNvGraphicFramePr>
          <p:nvPr>
            <p:ph sz="half" idx="1"/>
          </p:nvPr>
        </p:nvGraphicFramePr>
        <p:xfrm>
          <a:off x="685800" y="1474788"/>
          <a:ext cx="7772400" cy="4137025"/>
        </p:xfrm>
        <a:graphic>
          <a:graphicData uri="http://schemas.openxmlformats.org/presentationml/2006/ole">
            <mc:AlternateContent xmlns:mc="http://schemas.openxmlformats.org/markup-compatibility/2006">
              <mc:Choice xmlns:v="urn:schemas-microsoft-com:vml" Requires="v">
                <p:oleObj spid="_x0000_s2057" name="Document" r:id="rId3" imgW="5486400" imgH="2920680" progId="Word.Document.8">
                  <p:embed/>
                </p:oleObj>
              </mc:Choice>
              <mc:Fallback>
                <p:oleObj name="Document" r:id="rId3" imgW="5486400" imgH="2920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74788"/>
                        <a:ext cx="7772400" cy="4137025"/>
                      </a:xfrm>
                      <a:prstGeom prst="rect">
                        <a:avLst/>
                      </a:prstGeom>
                    </p:spPr>
                  </p:pic>
                </p:oleObj>
              </mc:Fallback>
            </mc:AlternateContent>
          </a:graphicData>
        </a:graphic>
      </p:graphicFrame>
      <p:sp>
        <p:nvSpPr>
          <p:cNvPr id="26628" name="Rectangle 4"/>
          <p:cNvSpPr>
            <a:spLocks noGrp="1" noChangeArrowheads="1"/>
          </p:cNvSpPr>
          <p:nvPr>
            <p:ph type="body" sz="half" idx="2"/>
          </p:nvPr>
        </p:nvSpPr>
        <p:spPr>
          <a:xfrm>
            <a:off x="685800" y="5943600"/>
            <a:ext cx="7772400" cy="609600"/>
          </a:xfrm>
        </p:spPr>
        <p:txBody>
          <a:bodyPr/>
          <a:lstStyle/>
          <a:p>
            <a:r>
              <a:rPr lang="en-US" altLang="zh-CN" sz="2800">
                <a:ea typeface="宋体" charset="-122"/>
              </a:rPr>
              <a:t>How can i=0 and j=0?</a:t>
            </a:r>
          </a:p>
        </p:txBody>
      </p:sp>
    </p:spTree>
    <p:extLst>
      <p:ext uri="{BB962C8B-B14F-4D97-AF65-F5344CB8AC3E}">
        <p14:creationId xmlns:p14="http://schemas.microsoft.com/office/powerpoint/2010/main" val="1434165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ea typeface="宋体" charset="-122"/>
              </a:rPr>
              <a:t>Working Memory v.s. Main Memory</a:t>
            </a:r>
          </a:p>
        </p:txBody>
      </p:sp>
      <p:sp>
        <p:nvSpPr>
          <p:cNvPr id="32771" name="Rectangle 3"/>
          <p:cNvSpPr>
            <a:spLocks noGrp="1" noChangeArrowheads="1"/>
          </p:cNvSpPr>
          <p:nvPr>
            <p:ph type="body" idx="1"/>
          </p:nvPr>
        </p:nvSpPr>
        <p:spPr/>
        <p:txBody>
          <a:bodyPr/>
          <a:lstStyle/>
          <a:p>
            <a:pPr>
              <a:spcBef>
                <a:spcPts val="500"/>
              </a:spcBef>
              <a:spcAft>
                <a:spcPts val="500"/>
              </a:spcAft>
            </a:pPr>
            <a:r>
              <a:rPr lang="en-US" altLang="zh-CN">
                <a:ea typeface="宋体" charset="-122"/>
              </a:rPr>
              <a:t>Every thread has a </a:t>
            </a:r>
            <a:r>
              <a:rPr lang="en-US" altLang="zh-CN" i="1">
                <a:ea typeface="宋体" charset="-122"/>
              </a:rPr>
              <a:t>working memory</a:t>
            </a:r>
            <a:r>
              <a:rPr lang="en-US" altLang="zh-CN">
                <a:ea typeface="宋体" charset="-122"/>
              </a:rPr>
              <a:t> in which it keeps its own </a:t>
            </a:r>
            <a:r>
              <a:rPr lang="en-US" altLang="zh-CN" i="1">
                <a:ea typeface="宋体" charset="-122"/>
              </a:rPr>
              <a:t>working copy</a:t>
            </a:r>
            <a:r>
              <a:rPr lang="en-US" altLang="zh-CN">
                <a:ea typeface="宋体" charset="-122"/>
              </a:rPr>
              <a:t> of variables that it must use or assign. As the thread executes a program, it operates on these working copies.</a:t>
            </a:r>
          </a:p>
          <a:p>
            <a:pPr>
              <a:spcBef>
                <a:spcPts val="500"/>
              </a:spcBef>
              <a:spcAft>
                <a:spcPts val="500"/>
              </a:spcAft>
            </a:pPr>
            <a:r>
              <a:rPr lang="en-US" altLang="zh-CN">
                <a:ea typeface="宋体" charset="-122"/>
              </a:rPr>
              <a:t>The main memory contains the </a:t>
            </a:r>
            <a:r>
              <a:rPr lang="en-US" altLang="zh-CN" i="1">
                <a:ea typeface="宋体" charset="-122"/>
              </a:rPr>
              <a:t>master copy</a:t>
            </a:r>
            <a:r>
              <a:rPr lang="en-US" altLang="zh-CN">
                <a:ea typeface="宋体" charset="-122"/>
              </a:rPr>
              <a:t> of every variable. </a:t>
            </a:r>
          </a:p>
          <a:p>
            <a:endParaRPr lang="en-US" altLang="zh-CN">
              <a:ea typeface="宋体" charset="-122"/>
            </a:endParaRPr>
          </a:p>
        </p:txBody>
      </p:sp>
    </p:spTree>
    <p:extLst>
      <p:ext uri="{BB962C8B-B14F-4D97-AF65-F5344CB8AC3E}">
        <p14:creationId xmlns:p14="http://schemas.microsoft.com/office/powerpoint/2010/main" val="21627747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304800"/>
            <a:ext cx="7772400" cy="838200"/>
          </a:xfrm>
        </p:spPr>
        <p:txBody>
          <a:bodyPr/>
          <a:lstStyle/>
          <a:p>
            <a:r>
              <a:rPr lang="en-US" altLang="zh-CN">
                <a:ea typeface="宋体" charset="-122"/>
              </a:rPr>
              <a:t>Low level actions</a:t>
            </a:r>
          </a:p>
        </p:txBody>
      </p:sp>
      <p:graphicFrame>
        <p:nvGraphicFramePr>
          <p:cNvPr id="33797" name="Object 5"/>
          <p:cNvGraphicFramePr>
            <a:graphicFrameLocks noGrp="1" noChangeAspect="1"/>
          </p:cNvGraphicFramePr>
          <p:nvPr>
            <p:ph idx="1"/>
          </p:nvPr>
        </p:nvGraphicFramePr>
        <p:xfrm>
          <a:off x="685800" y="1179513"/>
          <a:ext cx="7772400" cy="5337175"/>
        </p:xfrm>
        <a:graphic>
          <a:graphicData uri="http://schemas.openxmlformats.org/presentationml/2006/ole">
            <mc:AlternateContent xmlns:mc="http://schemas.openxmlformats.org/markup-compatibility/2006">
              <mc:Choice xmlns:v="urn:schemas-microsoft-com:vml" Requires="v">
                <p:oleObj spid="_x0000_s3081" name="Document" r:id="rId3" imgW="5486400" imgH="3767760" progId="Word.Document.8">
                  <p:embed/>
                </p:oleObj>
              </mc:Choice>
              <mc:Fallback>
                <p:oleObj name="Document" r:id="rId3" imgW="5486400" imgH="3767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79513"/>
                        <a:ext cx="7772400" cy="5337175"/>
                      </a:xfrm>
                      <a:prstGeom prst="rect">
                        <a:avLst/>
                      </a:prstGeom>
                    </p:spPr>
                  </p:pic>
                </p:oleObj>
              </mc:Fallback>
            </mc:AlternateContent>
          </a:graphicData>
        </a:graphic>
      </p:graphicFrame>
    </p:spTree>
    <p:extLst>
      <p:ext uri="{BB962C8B-B14F-4D97-AF65-F5344CB8AC3E}">
        <p14:creationId xmlns:p14="http://schemas.microsoft.com/office/powerpoint/2010/main" val="80760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charset="-122"/>
              </a:rPr>
              <a:t>How can this happen?</a:t>
            </a:r>
          </a:p>
        </p:txBody>
      </p:sp>
      <p:sp>
        <p:nvSpPr>
          <p:cNvPr id="27651" name="Rectangle 3"/>
          <p:cNvSpPr>
            <a:spLocks noGrp="1" noChangeArrowheads="1"/>
          </p:cNvSpPr>
          <p:nvPr>
            <p:ph type="body" idx="1"/>
          </p:nvPr>
        </p:nvSpPr>
        <p:spPr/>
        <p:txBody>
          <a:bodyPr/>
          <a:lstStyle/>
          <a:p>
            <a:r>
              <a:rPr lang="en-US" altLang="zh-CN">
                <a:ea typeface="宋体" charset="-122"/>
              </a:rPr>
              <a:t>Compiler can reorder statement or keep values in registers</a:t>
            </a:r>
          </a:p>
          <a:p>
            <a:r>
              <a:rPr lang="en-US" altLang="zh-CN">
                <a:ea typeface="宋体" charset="-122"/>
              </a:rPr>
              <a:t>Processor can reorder them</a:t>
            </a:r>
          </a:p>
          <a:p>
            <a:r>
              <a:rPr lang="en-US" altLang="zh-CN">
                <a:ea typeface="宋体" charset="-122"/>
              </a:rPr>
              <a:t>On multiprocessor, values not synchronized in global memory</a:t>
            </a:r>
          </a:p>
          <a:p>
            <a:r>
              <a:rPr lang="en-US" altLang="zh-CN">
                <a:ea typeface="宋体" charset="-122"/>
              </a:rPr>
              <a:t>Must use synchronization to enforce visibility and ordering as well as mutual exclusion</a:t>
            </a:r>
          </a:p>
        </p:txBody>
      </p:sp>
    </p:spTree>
    <p:extLst>
      <p:ext uri="{BB962C8B-B14F-4D97-AF65-F5344CB8AC3E}">
        <p14:creationId xmlns:p14="http://schemas.microsoft.com/office/powerpoint/2010/main" val="658280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838200"/>
          </a:xfrm>
        </p:spPr>
        <p:txBody>
          <a:bodyPr/>
          <a:lstStyle/>
          <a:p>
            <a:r>
              <a:rPr lang="en-US" altLang="zh-CN">
                <a:ea typeface="宋体" charset="-122"/>
              </a:rPr>
              <a:t>Synchronization Action</a:t>
            </a:r>
          </a:p>
        </p:txBody>
      </p:sp>
      <p:sp>
        <p:nvSpPr>
          <p:cNvPr id="28675" name="Rectangle 3"/>
          <p:cNvSpPr>
            <a:spLocks noGrp="1" noChangeArrowheads="1"/>
          </p:cNvSpPr>
          <p:nvPr>
            <p:ph type="body" idx="1"/>
          </p:nvPr>
        </p:nvSpPr>
        <p:spPr>
          <a:xfrm>
            <a:off x="685800" y="1295400"/>
            <a:ext cx="7772400" cy="5334000"/>
          </a:xfrm>
        </p:spPr>
        <p:txBody>
          <a:bodyPr/>
          <a:lstStyle/>
          <a:p>
            <a:pPr>
              <a:buFontTx/>
              <a:buNone/>
            </a:pPr>
            <a:r>
              <a:rPr lang="en-US" altLang="zh-CN" sz="2800">
                <a:ea typeface="宋体" charset="-122"/>
              </a:rPr>
              <a:t>//block until obtain lock</a:t>
            </a:r>
          </a:p>
          <a:p>
            <a:pPr>
              <a:buFontTx/>
              <a:buNone/>
            </a:pPr>
            <a:r>
              <a:rPr lang="en-US" altLang="zh-CN" sz="2800">
                <a:ea typeface="宋体" charset="-122"/>
              </a:rPr>
              <a:t>synchronized (anObject) {</a:t>
            </a:r>
          </a:p>
          <a:p>
            <a:pPr>
              <a:buFontTx/>
              <a:buNone/>
            </a:pPr>
            <a:r>
              <a:rPr lang="en-US" altLang="zh-CN" sz="2800">
                <a:ea typeface="宋体" charset="-122"/>
              </a:rPr>
              <a:t>   //get main memory value of field1 and field2</a:t>
            </a:r>
          </a:p>
          <a:p>
            <a:pPr>
              <a:buFontTx/>
              <a:buNone/>
            </a:pPr>
            <a:r>
              <a:rPr lang="en-US" altLang="zh-CN" sz="2800">
                <a:ea typeface="宋体" charset="-122"/>
              </a:rPr>
              <a:t>   int x = anObject.field1;</a:t>
            </a:r>
          </a:p>
          <a:p>
            <a:pPr>
              <a:buFontTx/>
              <a:buNone/>
            </a:pPr>
            <a:r>
              <a:rPr lang="en-US" altLang="zh-CN" sz="2800">
                <a:ea typeface="宋体" charset="-122"/>
              </a:rPr>
              <a:t>   int y = anObject.field2;</a:t>
            </a:r>
          </a:p>
          <a:p>
            <a:pPr>
              <a:buFontTx/>
              <a:buNone/>
            </a:pPr>
            <a:r>
              <a:rPr lang="en-US" altLang="zh-CN" sz="2800">
                <a:ea typeface="宋体" charset="-122"/>
              </a:rPr>
              <a:t>   anObject.field3 = x + y;</a:t>
            </a:r>
          </a:p>
          <a:p>
            <a:pPr>
              <a:buFontTx/>
              <a:buNone/>
            </a:pPr>
            <a:r>
              <a:rPr lang="en-US" altLang="zh-CN" sz="2800">
                <a:ea typeface="宋体" charset="-122"/>
              </a:rPr>
              <a:t>   //commit value of field3 to main memory </a:t>
            </a:r>
          </a:p>
          <a:p>
            <a:pPr>
              <a:buFontTx/>
              <a:buNone/>
            </a:pPr>
            <a:r>
              <a:rPr lang="en-US" altLang="zh-CN" sz="2800">
                <a:ea typeface="宋体" charset="-122"/>
              </a:rPr>
              <a:t>}</a:t>
            </a:r>
          </a:p>
          <a:p>
            <a:pPr>
              <a:buFontTx/>
              <a:buNone/>
            </a:pPr>
            <a:r>
              <a:rPr lang="en-US" altLang="zh-CN" sz="2800">
                <a:ea typeface="宋体" charset="-122"/>
              </a:rPr>
              <a:t>//  release lock</a:t>
            </a:r>
          </a:p>
          <a:p>
            <a:pPr>
              <a:buFontTx/>
              <a:buNone/>
            </a:pPr>
            <a:r>
              <a:rPr lang="en-US" altLang="zh-CN" sz="2800">
                <a:ea typeface="宋体" charset="-122"/>
              </a:rPr>
              <a:t>moreCode();</a:t>
            </a:r>
          </a:p>
          <a:p>
            <a:pPr>
              <a:buFontTx/>
              <a:buNone/>
            </a:pPr>
            <a:endParaRPr lang="en-US" altLang="zh-CN" sz="2800">
              <a:ea typeface="宋体" charset="-122"/>
            </a:endParaRPr>
          </a:p>
        </p:txBody>
      </p:sp>
    </p:spTree>
    <p:extLst>
      <p:ext uri="{BB962C8B-B14F-4D97-AF65-F5344CB8AC3E}">
        <p14:creationId xmlns:p14="http://schemas.microsoft.com/office/powerpoint/2010/main" val="37642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smtClean="0"/>
              <a:t>Art of Multiprocessor Programming</a:t>
            </a:r>
          </a:p>
        </p:txBody>
      </p:sp>
      <p:sp>
        <p:nvSpPr>
          <p:cNvPr id="11267" name="Slide Number Placeholder 4"/>
          <p:cNvSpPr>
            <a:spLocks noGrp="1"/>
          </p:cNvSpPr>
          <p:nvPr>
            <p:ph type="sldNum" sz="quarter" idx="11"/>
          </p:nvPr>
        </p:nvSpPr>
        <p:spPr>
          <a:noFill/>
        </p:spPr>
        <p:txBody>
          <a:bodyPr/>
          <a:lstStyle/>
          <a:p>
            <a:fld id="{30542082-6955-4FC6-A59B-F0E1B502CF27}" type="slidenum">
              <a:rPr lang="ar-SA" smtClean="0">
                <a:cs typeface="Arial" pitchFamily="34" charset="0"/>
              </a:rPr>
              <a:pPr/>
              <a:t>9</a:t>
            </a:fld>
            <a:endParaRPr lang="en-US" smtClean="0">
              <a:cs typeface="Arial" pitchFamily="34" charset="0"/>
            </a:endParaRPr>
          </a:p>
        </p:txBody>
      </p:sp>
      <p:pic>
        <p:nvPicPr>
          <p:cNvPr id="1126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269" name="Rectangle 2"/>
          <p:cNvSpPr>
            <a:spLocks noGrp="1" noChangeArrowheads="1"/>
          </p:cNvSpPr>
          <p:nvPr>
            <p:ph type="body" idx="1"/>
          </p:nvPr>
        </p:nvSpPr>
        <p:spPr>
          <a:xfrm>
            <a:off x="762000" y="2286000"/>
            <a:ext cx="7772400" cy="3276600"/>
          </a:xfrm>
        </p:spPr>
        <p:txBody>
          <a:bodyPr/>
          <a:lstStyle/>
          <a:p>
            <a:r>
              <a:rPr lang="en-US" smtClean="0"/>
              <a:t>Assign to shared variable</a:t>
            </a:r>
          </a:p>
          <a:p>
            <a:r>
              <a:rPr lang="en-US" smtClean="0"/>
              <a:t>Assign to local variable</a:t>
            </a:r>
          </a:p>
          <a:p>
            <a:r>
              <a:rPr lang="en-US" smtClean="0"/>
              <a:t>Invoke method</a:t>
            </a:r>
          </a:p>
          <a:p>
            <a:r>
              <a:rPr lang="en-US" smtClean="0"/>
              <a:t>Return from method</a:t>
            </a:r>
          </a:p>
          <a:p>
            <a:r>
              <a:rPr lang="en-US" smtClean="0"/>
              <a:t>Lots of other things …</a:t>
            </a:r>
          </a:p>
          <a:p>
            <a:endParaRPr lang="en-US" smtClean="0"/>
          </a:p>
        </p:txBody>
      </p:sp>
      <p:sp>
        <p:nvSpPr>
          <p:cNvPr id="11270" name="Rectangle 3"/>
          <p:cNvSpPr>
            <a:spLocks noGrp="1" noChangeArrowheads="1"/>
          </p:cNvSpPr>
          <p:nvPr>
            <p:ph type="title"/>
          </p:nvPr>
        </p:nvSpPr>
        <p:spPr/>
        <p:txBody>
          <a:bodyPr/>
          <a:lstStyle/>
          <a:p>
            <a:r>
              <a:rPr lang="en-US" smtClean="0"/>
              <a:t>Example Thread Events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28600"/>
            <a:ext cx="7772400" cy="990600"/>
          </a:xfrm>
        </p:spPr>
        <p:txBody>
          <a:bodyPr/>
          <a:lstStyle/>
          <a:p>
            <a:r>
              <a:rPr lang="en-US" altLang="zh-CN" sz="4000">
                <a:ea typeface="宋体" charset="-122"/>
              </a:rPr>
              <a:t>When are actions visible to other thread?</a:t>
            </a:r>
            <a:endParaRPr lang="en-US" altLang="zh-CN">
              <a:ea typeface="宋体" charset="-122"/>
            </a:endParaRPr>
          </a:p>
        </p:txBody>
      </p:sp>
      <p:graphicFrame>
        <p:nvGraphicFramePr>
          <p:cNvPr id="29699" name="Object 3"/>
          <p:cNvGraphicFramePr>
            <a:graphicFrameLocks noGrp="1" noChangeAspect="1"/>
          </p:cNvGraphicFramePr>
          <p:nvPr>
            <p:ph idx="1"/>
          </p:nvPr>
        </p:nvGraphicFramePr>
        <p:xfrm>
          <a:off x="1638300" y="1371600"/>
          <a:ext cx="5867400" cy="5181600"/>
        </p:xfrm>
        <a:graphic>
          <a:graphicData uri="http://schemas.openxmlformats.org/presentationml/2006/ole">
            <mc:AlternateContent xmlns:mc="http://schemas.openxmlformats.org/markup-compatibility/2006">
              <mc:Choice xmlns:v="urn:schemas-microsoft-com:vml" Requires="v">
                <p:oleObj spid="_x0000_s4105" name="Document" r:id="rId3" imgW="5486400" imgH="4846320" progId="Word.Document.8">
                  <p:embed/>
                </p:oleObj>
              </mc:Choice>
              <mc:Fallback>
                <p:oleObj name="Document" r:id="rId3" imgW="5486400" imgH="48463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1371600"/>
                        <a:ext cx="5867400" cy="5181600"/>
                      </a:xfrm>
                      <a:prstGeom prst="rect">
                        <a:avLst/>
                      </a:prstGeom>
                    </p:spPr>
                  </p:pic>
                </p:oleObj>
              </mc:Fallback>
            </mc:AlternateContent>
          </a:graphicData>
        </a:graphic>
      </p:graphicFrame>
    </p:spTree>
    <p:extLst>
      <p:ext uri="{BB962C8B-B14F-4D97-AF65-F5344CB8AC3E}">
        <p14:creationId xmlns:p14="http://schemas.microsoft.com/office/powerpoint/2010/main" val="979871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304800"/>
            <a:ext cx="7772400" cy="1143000"/>
          </a:xfrm>
        </p:spPr>
        <p:txBody>
          <a:bodyPr/>
          <a:lstStyle/>
          <a:p>
            <a:r>
              <a:rPr lang="en-US" altLang="zh-CN">
                <a:ea typeface="宋体" charset="-122"/>
              </a:rPr>
              <a:t>What does volatile mean?</a:t>
            </a:r>
          </a:p>
        </p:txBody>
      </p:sp>
      <p:sp>
        <p:nvSpPr>
          <p:cNvPr id="30723" name="Rectangle 3"/>
          <p:cNvSpPr>
            <a:spLocks noGrp="1" noChangeArrowheads="1"/>
          </p:cNvSpPr>
          <p:nvPr>
            <p:ph type="body" idx="1"/>
          </p:nvPr>
        </p:nvSpPr>
        <p:spPr>
          <a:xfrm>
            <a:off x="685800" y="1676400"/>
            <a:ext cx="7772400" cy="4800600"/>
          </a:xfrm>
        </p:spPr>
        <p:txBody>
          <a:bodyPr/>
          <a:lstStyle/>
          <a:p>
            <a:r>
              <a:rPr lang="en-US" altLang="zh-CN">
                <a:ea typeface="宋体" charset="-122"/>
              </a:rPr>
              <a:t>C/C++ spec</a:t>
            </a:r>
          </a:p>
          <a:p>
            <a:pPr>
              <a:buFontTx/>
              <a:buNone/>
            </a:pPr>
            <a:r>
              <a:rPr lang="en-US" altLang="zh-CN">
                <a:ea typeface="宋体" charset="-122"/>
              </a:rPr>
              <a:t>    --There is no implementation independent meaning of volatile</a:t>
            </a:r>
          </a:p>
          <a:p>
            <a:r>
              <a:rPr lang="en-US" altLang="zh-CN">
                <a:ea typeface="宋体" charset="-122"/>
              </a:rPr>
              <a:t>Situation a little better with Java Technology</a:t>
            </a:r>
          </a:p>
          <a:p>
            <a:pPr>
              <a:buFontTx/>
              <a:buNone/>
            </a:pPr>
            <a:r>
              <a:rPr lang="en-US" altLang="zh-CN">
                <a:ea typeface="宋体" charset="-122"/>
              </a:rPr>
              <a:t>   --volatile reads/writes guaranteed to go directly to main memory</a:t>
            </a:r>
          </a:p>
          <a:p>
            <a:pPr>
              <a:buFontTx/>
              <a:buNone/>
            </a:pPr>
            <a:r>
              <a:rPr lang="en-US" altLang="zh-CN">
                <a:ea typeface="宋体" charset="-122"/>
              </a:rPr>
              <a:t>   e.g. can’t be cached in registers or local memory</a:t>
            </a:r>
          </a:p>
        </p:txBody>
      </p:sp>
    </p:spTree>
    <p:extLst>
      <p:ext uri="{BB962C8B-B14F-4D97-AF65-F5344CB8AC3E}">
        <p14:creationId xmlns:p14="http://schemas.microsoft.com/office/powerpoint/2010/main" val="39376654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04800"/>
            <a:ext cx="7772400" cy="838200"/>
          </a:xfrm>
        </p:spPr>
        <p:txBody>
          <a:bodyPr/>
          <a:lstStyle/>
          <a:p>
            <a:r>
              <a:rPr lang="en-US" altLang="zh-CN">
                <a:ea typeface="宋体" charset="-122"/>
              </a:rPr>
              <a:t>Using volatile</a:t>
            </a:r>
          </a:p>
        </p:txBody>
      </p:sp>
      <p:sp>
        <p:nvSpPr>
          <p:cNvPr id="31747" name="Rectangle 3"/>
          <p:cNvSpPr>
            <a:spLocks noGrp="1" noChangeArrowheads="1"/>
          </p:cNvSpPr>
          <p:nvPr>
            <p:ph type="body" idx="1"/>
          </p:nvPr>
        </p:nvSpPr>
        <p:spPr>
          <a:xfrm>
            <a:off x="685800" y="1143000"/>
            <a:ext cx="7772400" cy="5334000"/>
          </a:xfrm>
        </p:spPr>
        <p:txBody>
          <a:bodyPr/>
          <a:lstStyle/>
          <a:p>
            <a:r>
              <a:rPr lang="en-US" altLang="zh-CN" sz="2400" dirty="0">
                <a:ea typeface="宋体" charset="-122"/>
              </a:rPr>
              <a:t>Volatile used to guarantee visibility of writes</a:t>
            </a:r>
          </a:p>
          <a:p>
            <a:pPr>
              <a:buFontTx/>
              <a:buNone/>
            </a:pPr>
            <a:r>
              <a:rPr lang="en-US" altLang="zh-CN" sz="2400" dirty="0">
                <a:ea typeface="宋体" charset="-122"/>
              </a:rPr>
              <a:t>    --stop() </a:t>
            </a:r>
            <a:r>
              <a:rPr lang="en-US" altLang="zh-CN" sz="2400" b="1" i="1" dirty="0">
                <a:ea typeface="宋体" charset="-122"/>
              </a:rPr>
              <a:t>must</a:t>
            </a:r>
            <a:r>
              <a:rPr lang="en-US" altLang="zh-CN" sz="2400" dirty="0">
                <a:ea typeface="宋体" charset="-122"/>
              </a:rPr>
              <a:t> be declared volatile</a:t>
            </a:r>
          </a:p>
          <a:p>
            <a:pPr>
              <a:buFontTx/>
              <a:buNone/>
            </a:pPr>
            <a:r>
              <a:rPr lang="en-US" altLang="zh-CN" sz="2400" dirty="0">
                <a:ea typeface="宋体" charset="-122"/>
              </a:rPr>
              <a:t>    --Otherwise, compiler could keep in register</a:t>
            </a:r>
          </a:p>
          <a:p>
            <a:pPr>
              <a:buFontTx/>
              <a:buNone/>
            </a:pPr>
            <a:r>
              <a:rPr lang="en-US" altLang="zh-CN" sz="2400" dirty="0">
                <a:ea typeface="宋体" charset="-122"/>
              </a:rPr>
              <a:t>class Animator implements Runnable {</a:t>
            </a:r>
          </a:p>
          <a:p>
            <a:pPr>
              <a:buFontTx/>
              <a:buNone/>
            </a:pPr>
            <a:r>
              <a:rPr lang="en-US" altLang="zh-CN" sz="2400" dirty="0">
                <a:ea typeface="宋体" charset="-122"/>
              </a:rPr>
              <a:t>   private </a:t>
            </a:r>
            <a:r>
              <a:rPr lang="en-US" altLang="zh-CN" sz="2400" b="1" dirty="0">
                <a:ea typeface="宋体" charset="-122"/>
              </a:rPr>
              <a:t>volatile</a:t>
            </a:r>
            <a:r>
              <a:rPr lang="en-US" altLang="zh-CN" sz="2400" dirty="0">
                <a:ea typeface="宋体" charset="-122"/>
              </a:rPr>
              <a:t> </a:t>
            </a:r>
            <a:r>
              <a:rPr lang="en-US" altLang="zh-CN" sz="2400" dirty="0" err="1">
                <a:ea typeface="宋体" charset="-122"/>
              </a:rPr>
              <a:t>boolean</a:t>
            </a:r>
            <a:r>
              <a:rPr lang="en-US" altLang="zh-CN" sz="2400" dirty="0">
                <a:ea typeface="宋体" charset="-122"/>
              </a:rPr>
              <a:t> stop = false;</a:t>
            </a:r>
          </a:p>
          <a:p>
            <a:pPr>
              <a:buFontTx/>
              <a:buNone/>
            </a:pPr>
            <a:r>
              <a:rPr lang="en-US" altLang="zh-CN" sz="2400" dirty="0">
                <a:ea typeface="宋体" charset="-122"/>
              </a:rPr>
              <a:t>   public void stop() { stop =  true;}</a:t>
            </a:r>
          </a:p>
          <a:p>
            <a:pPr>
              <a:buFontTx/>
              <a:buNone/>
            </a:pPr>
            <a:r>
              <a:rPr lang="en-US" altLang="zh-CN" sz="2400" dirty="0">
                <a:ea typeface="宋体" charset="-122"/>
              </a:rPr>
              <a:t>   public void run() {</a:t>
            </a:r>
          </a:p>
          <a:p>
            <a:pPr>
              <a:buFontTx/>
              <a:buNone/>
            </a:pPr>
            <a:r>
              <a:rPr lang="en-US" altLang="zh-CN" sz="2400" dirty="0">
                <a:ea typeface="宋体" charset="-122"/>
              </a:rPr>
              <a:t>        while (!stop) </a:t>
            </a:r>
            <a:r>
              <a:rPr lang="en-US" altLang="zh-CN" sz="2400" dirty="0" err="1">
                <a:ea typeface="宋体" charset="-122"/>
              </a:rPr>
              <a:t>oneStep</a:t>
            </a:r>
            <a:r>
              <a:rPr lang="en-US" altLang="zh-CN" sz="2400" dirty="0">
                <a:ea typeface="宋体" charset="-122"/>
              </a:rPr>
              <a:t>();</a:t>
            </a:r>
          </a:p>
          <a:p>
            <a:pPr>
              <a:buFontTx/>
              <a:buNone/>
            </a:pPr>
            <a:r>
              <a:rPr lang="en-US" altLang="zh-CN" sz="2400" dirty="0">
                <a:ea typeface="宋体" charset="-122"/>
              </a:rPr>
              <a:t>   }</a:t>
            </a:r>
          </a:p>
          <a:p>
            <a:pPr>
              <a:buFontTx/>
              <a:buNone/>
            </a:pPr>
            <a:r>
              <a:rPr lang="en-US" altLang="zh-CN" sz="2400" dirty="0">
                <a:ea typeface="宋体" charset="-122"/>
              </a:rPr>
              <a:t>   private void </a:t>
            </a:r>
            <a:r>
              <a:rPr lang="en-US" altLang="zh-CN" sz="2400" dirty="0" err="1">
                <a:ea typeface="宋体" charset="-122"/>
              </a:rPr>
              <a:t>oneStep</a:t>
            </a:r>
            <a:r>
              <a:rPr lang="en-US" altLang="zh-CN" sz="2400" dirty="0">
                <a:ea typeface="宋体" charset="-122"/>
              </a:rPr>
              <a:t>() {/*……*/}</a:t>
            </a:r>
          </a:p>
          <a:p>
            <a:pPr>
              <a:buFontTx/>
              <a:buNone/>
            </a:pPr>
            <a:r>
              <a:rPr lang="en-US" altLang="zh-CN" sz="2400" dirty="0">
                <a:ea typeface="宋体" charset="-122"/>
              </a:rPr>
              <a:t>}</a:t>
            </a:r>
          </a:p>
          <a:p>
            <a:pPr>
              <a:buFontTx/>
              <a:buNone/>
            </a:pPr>
            <a:endParaRPr lang="en-US" altLang="zh-CN" sz="2400" dirty="0">
              <a:ea typeface="宋体" charset="-122"/>
            </a:endParaRPr>
          </a:p>
          <a:p>
            <a:pPr>
              <a:buFontTx/>
              <a:buNone/>
            </a:pPr>
            <a:endParaRPr lang="en-US" altLang="zh-CN" sz="2800" dirty="0">
              <a:ea typeface="宋体" charset="-122"/>
            </a:endParaRPr>
          </a:p>
          <a:p>
            <a:pPr>
              <a:buFontTx/>
              <a:buNone/>
            </a:pPr>
            <a:endParaRPr lang="en-US" altLang="zh-CN" sz="2800" dirty="0">
              <a:ea typeface="宋体" charset="-122"/>
            </a:endParaRPr>
          </a:p>
          <a:p>
            <a:pPr>
              <a:buFontTx/>
              <a:buNone/>
            </a:pPr>
            <a:endParaRPr lang="en-US" altLang="zh-CN" sz="2800" dirty="0">
              <a:ea typeface="宋体" charset="-122"/>
            </a:endParaRPr>
          </a:p>
        </p:txBody>
      </p:sp>
    </p:spTree>
    <p:extLst>
      <p:ext uri="{BB962C8B-B14F-4D97-AF65-F5344CB8AC3E}">
        <p14:creationId xmlns:p14="http://schemas.microsoft.com/office/powerpoint/2010/main" val="620709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Art of Multiprocessor Programming</a:t>
            </a:r>
          </a:p>
        </p:txBody>
      </p:sp>
      <p:sp>
        <p:nvSpPr>
          <p:cNvPr id="77827" name="Slide Number Placeholder 4"/>
          <p:cNvSpPr>
            <a:spLocks noGrp="1"/>
          </p:cNvSpPr>
          <p:nvPr>
            <p:ph type="sldNum" sz="quarter" idx="11"/>
          </p:nvPr>
        </p:nvSpPr>
        <p:spPr>
          <a:noFill/>
        </p:spPr>
        <p:txBody>
          <a:bodyPr/>
          <a:lstStyle/>
          <a:p>
            <a:fld id="{BB0AE5E5-2D5C-4DBD-A53D-90D3BFEEADB8}" type="slidenum">
              <a:rPr lang="ar-SA" smtClean="0">
                <a:cs typeface="Arial" pitchFamily="34" charset="0"/>
              </a:rPr>
              <a:pPr/>
              <a:t>93</a:t>
            </a:fld>
            <a:endParaRPr lang="en-US" smtClean="0">
              <a:cs typeface="Arial" pitchFamily="34" charset="0"/>
            </a:endParaRPr>
          </a:p>
        </p:txBody>
      </p:sp>
      <p:pic>
        <p:nvPicPr>
          <p:cNvPr id="77828"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7829" name="Rectangle 2"/>
          <p:cNvSpPr>
            <a:spLocks noGrp="1" noChangeArrowheads="1"/>
          </p:cNvSpPr>
          <p:nvPr>
            <p:ph type="title"/>
          </p:nvPr>
        </p:nvSpPr>
        <p:spPr/>
        <p:txBody>
          <a:bodyPr/>
          <a:lstStyle/>
          <a:p>
            <a:r>
              <a:rPr lang="en-US" smtClean="0"/>
              <a:t>The Filter Algorithm for</a:t>
            </a:r>
            <a:r>
              <a:rPr lang="en-US" i="1" smtClean="0"/>
              <a:t> n</a:t>
            </a:r>
            <a:r>
              <a:rPr lang="en-US" smtClean="0"/>
              <a:t> Threads</a:t>
            </a:r>
          </a:p>
        </p:txBody>
      </p:sp>
      <p:sp>
        <p:nvSpPr>
          <p:cNvPr id="77830" name="Rectangle 3"/>
          <p:cNvSpPr>
            <a:spLocks noGrp="1" noChangeArrowheads="1"/>
          </p:cNvSpPr>
          <p:nvPr>
            <p:ph type="body" idx="1"/>
          </p:nvPr>
        </p:nvSpPr>
        <p:spPr>
          <a:xfrm>
            <a:off x="685800" y="2032000"/>
            <a:ext cx="7772400" cy="4114800"/>
          </a:xfrm>
        </p:spPr>
        <p:txBody>
          <a:bodyPr/>
          <a:lstStyle/>
          <a:p>
            <a:pPr>
              <a:buFontTx/>
              <a:buNone/>
            </a:pPr>
            <a:r>
              <a:rPr lang="en-US" smtClean="0"/>
              <a:t>There are </a:t>
            </a:r>
            <a:r>
              <a:rPr lang="en-US" b="1" i="1" smtClean="0">
                <a:solidFill>
                  <a:schemeClr val="tx1"/>
                </a:solidFill>
              </a:rPr>
              <a:t>n-1</a:t>
            </a:r>
            <a:r>
              <a:rPr lang="en-US" smtClean="0"/>
              <a:t> “waiting rooms” called </a:t>
            </a:r>
            <a:r>
              <a:rPr lang="en-US" smtClean="0">
                <a:solidFill>
                  <a:schemeClr val="tx1"/>
                </a:solidFill>
              </a:rPr>
              <a:t>levels</a:t>
            </a:r>
          </a:p>
          <a:p>
            <a:r>
              <a:rPr lang="en-US" smtClean="0"/>
              <a:t>At each level </a:t>
            </a:r>
          </a:p>
          <a:p>
            <a:pPr lvl="1"/>
            <a:r>
              <a:rPr lang="en-US" smtClean="0"/>
              <a:t>At least one enters level</a:t>
            </a:r>
          </a:p>
          <a:p>
            <a:pPr lvl="1"/>
            <a:r>
              <a:rPr lang="en-US" smtClean="0"/>
              <a:t>At least one blocked if </a:t>
            </a:r>
          </a:p>
          <a:p>
            <a:pPr lvl="1">
              <a:buFontTx/>
              <a:buNone/>
            </a:pPr>
            <a:r>
              <a:rPr lang="en-US" smtClean="0"/>
              <a:t>   many try</a:t>
            </a:r>
          </a:p>
          <a:p>
            <a:r>
              <a:rPr lang="en-US" smtClean="0"/>
              <a:t>Only one thread makes it through</a:t>
            </a:r>
          </a:p>
        </p:txBody>
      </p:sp>
      <p:sp>
        <p:nvSpPr>
          <p:cNvPr id="77831" name="AutoShape 4"/>
          <p:cNvSpPr>
            <a:spLocks noChangeArrowheads="1"/>
          </p:cNvSpPr>
          <p:nvPr/>
        </p:nvSpPr>
        <p:spPr bwMode="auto">
          <a:xfrm>
            <a:off x="6311900" y="33020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77832" name="Line 5"/>
          <p:cNvSpPr>
            <a:spLocks noChangeShapeType="1"/>
          </p:cNvSpPr>
          <p:nvPr/>
        </p:nvSpPr>
        <p:spPr bwMode="auto">
          <a:xfrm>
            <a:off x="6359525" y="3570288"/>
            <a:ext cx="1333500" cy="14287"/>
          </a:xfrm>
          <a:prstGeom prst="line">
            <a:avLst/>
          </a:prstGeom>
          <a:noFill/>
          <a:ln w="38100">
            <a:solidFill>
              <a:schemeClr val="tx1"/>
            </a:solidFill>
            <a:round/>
            <a:headEnd/>
            <a:tailEnd/>
          </a:ln>
        </p:spPr>
        <p:txBody>
          <a:bodyPr/>
          <a:lstStyle/>
          <a:p>
            <a:endParaRPr lang="en-US"/>
          </a:p>
        </p:txBody>
      </p:sp>
      <p:sp>
        <p:nvSpPr>
          <p:cNvPr id="77833" name="Line 6"/>
          <p:cNvSpPr>
            <a:spLocks noChangeShapeType="1"/>
          </p:cNvSpPr>
          <p:nvPr/>
        </p:nvSpPr>
        <p:spPr bwMode="auto">
          <a:xfrm>
            <a:off x="6446838" y="3867150"/>
            <a:ext cx="1177925" cy="0"/>
          </a:xfrm>
          <a:prstGeom prst="line">
            <a:avLst/>
          </a:prstGeom>
          <a:noFill/>
          <a:ln w="38100">
            <a:solidFill>
              <a:schemeClr val="tx1"/>
            </a:solidFill>
            <a:round/>
            <a:headEnd/>
            <a:tailEnd/>
          </a:ln>
        </p:spPr>
        <p:txBody>
          <a:bodyPr/>
          <a:lstStyle/>
          <a:p>
            <a:endParaRPr lang="en-US"/>
          </a:p>
        </p:txBody>
      </p:sp>
      <p:sp>
        <p:nvSpPr>
          <p:cNvPr id="77834" name="Line 7"/>
          <p:cNvSpPr>
            <a:spLocks noChangeShapeType="1"/>
          </p:cNvSpPr>
          <p:nvPr/>
        </p:nvSpPr>
        <p:spPr bwMode="auto">
          <a:xfrm>
            <a:off x="6513513" y="4149725"/>
            <a:ext cx="1044575" cy="0"/>
          </a:xfrm>
          <a:prstGeom prst="line">
            <a:avLst/>
          </a:prstGeom>
          <a:noFill/>
          <a:ln w="38100">
            <a:solidFill>
              <a:schemeClr val="tx1"/>
            </a:solidFill>
            <a:round/>
            <a:headEnd/>
            <a:tailEnd/>
          </a:ln>
        </p:spPr>
        <p:txBody>
          <a:bodyPr/>
          <a:lstStyle/>
          <a:p>
            <a:endParaRPr lang="en-US"/>
          </a:p>
        </p:txBody>
      </p:sp>
      <p:sp>
        <p:nvSpPr>
          <p:cNvPr id="77835" name="Line 8"/>
          <p:cNvSpPr>
            <a:spLocks noChangeShapeType="1"/>
          </p:cNvSpPr>
          <p:nvPr/>
        </p:nvSpPr>
        <p:spPr bwMode="auto">
          <a:xfrm>
            <a:off x="6648450" y="4714875"/>
            <a:ext cx="774700" cy="0"/>
          </a:xfrm>
          <a:prstGeom prst="line">
            <a:avLst/>
          </a:prstGeom>
          <a:noFill/>
          <a:ln w="38100">
            <a:solidFill>
              <a:schemeClr val="tx1"/>
            </a:solidFill>
            <a:round/>
            <a:headEnd/>
            <a:tailEnd/>
          </a:ln>
        </p:spPr>
        <p:txBody>
          <a:bodyPr/>
          <a:lstStyle/>
          <a:p>
            <a:endParaRPr lang="en-US"/>
          </a:p>
        </p:txBody>
      </p:sp>
      <p:sp>
        <p:nvSpPr>
          <p:cNvPr id="77836" name="Line 9"/>
          <p:cNvSpPr>
            <a:spLocks noChangeShapeType="1"/>
          </p:cNvSpPr>
          <p:nvPr/>
        </p:nvSpPr>
        <p:spPr bwMode="auto">
          <a:xfrm>
            <a:off x="6581775" y="4432300"/>
            <a:ext cx="908050" cy="0"/>
          </a:xfrm>
          <a:prstGeom prst="line">
            <a:avLst/>
          </a:prstGeom>
          <a:noFill/>
          <a:ln w="38100">
            <a:solidFill>
              <a:schemeClr val="tx1"/>
            </a:solidFill>
            <a:round/>
            <a:headEnd/>
            <a:tailEnd/>
          </a:ln>
        </p:spPr>
        <p:txBody>
          <a:bodyPr/>
          <a:lstStyle/>
          <a:p>
            <a:endParaRPr lang="en-US"/>
          </a:p>
        </p:txBody>
      </p:sp>
      <p:sp>
        <p:nvSpPr>
          <p:cNvPr id="77837" name="Text Box 10"/>
          <p:cNvSpPr txBox="1">
            <a:spLocks noChangeArrowheads="1"/>
          </p:cNvSpPr>
          <p:nvPr/>
        </p:nvSpPr>
        <p:spPr bwMode="auto">
          <a:xfrm>
            <a:off x="6769100" y="2855913"/>
            <a:ext cx="649288" cy="457200"/>
          </a:xfrm>
          <a:prstGeom prst="rect">
            <a:avLst/>
          </a:prstGeom>
          <a:noFill/>
          <a:ln w="9525">
            <a:noFill/>
            <a:miter lim="800000"/>
            <a:headEnd/>
            <a:tailEnd/>
          </a:ln>
        </p:spPr>
        <p:txBody>
          <a:bodyPr wrap="none">
            <a:spAutoFit/>
          </a:bodyPr>
          <a:lstStyle/>
          <a:p>
            <a:pPr eaLnBrk="1" hangingPunct="1"/>
            <a:r>
              <a:rPr lang="en-US" sz="2400">
                <a:solidFill>
                  <a:schemeClr val="tx1"/>
                </a:solidFill>
              </a:rPr>
              <a:t>ncs</a:t>
            </a:r>
          </a:p>
        </p:txBody>
      </p:sp>
      <p:sp>
        <p:nvSpPr>
          <p:cNvPr id="77838" name="Text Box 11"/>
          <p:cNvSpPr txBox="1">
            <a:spLocks noChangeArrowheads="1"/>
          </p:cNvSpPr>
          <p:nvPr/>
        </p:nvSpPr>
        <p:spPr bwMode="auto">
          <a:xfrm>
            <a:off x="6845300" y="4621213"/>
            <a:ext cx="488950" cy="457200"/>
          </a:xfrm>
          <a:prstGeom prst="rect">
            <a:avLst/>
          </a:prstGeom>
          <a:noFill/>
          <a:ln w="38100">
            <a:noFill/>
            <a:miter lim="800000"/>
            <a:headEnd/>
            <a:tailEnd/>
          </a:ln>
        </p:spPr>
        <p:txBody>
          <a:bodyPr wrap="none">
            <a:spAutoFit/>
          </a:bodyPr>
          <a:lstStyle/>
          <a:p>
            <a:pPr eaLnBrk="1" hangingPunct="1"/>
            <a:r>
              <a:rPr lang="en-US" sz="2400">
                <a:solidFill>
                  <a:schemeClr val="tx1"/>
                </a:solidFill>
              </a:rPr>
              <a:t>cs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Art of Multiprocessor Programming</a:t>
            </a:r>
          </a:p>
        </p:txBody>
      </p:sp>
      <p:sp>
        <p:nvSpPr>
          <p:cNvPr id="78851" name="Slide Number Placeholder 4"/>
          <p:cNvSpPr>
            <a:spLocks noGrp="1"/>
          </p:cNvSpPr>
          <p:nvPr>
            <p:ph type="sldNum" sz="quarter" idx="11"/>
          </p:nvPr>
        </p:nvSpPr>
        <p:spPr>
          <a:noFill/>
        </p:spPr>
        <p:txBody>
          <a:bodyPr/>
          <a:lstStyle/>
          <a:p>
            <a:fld id="{9F2D6B71-173C-4DF2-A24F-96111FB5A338}" type="slidenum">
              <a:rPr lang="ar-SA" smtClean="0">
                <a:cs typeface="Arial" pitchFamily="34" charset="0"/>
              </a:rPr>
              <a:pPr/>
              <a:t>94</a:t>
            </a:fld>
            <a:endParaRPr lang="en-US" smtClean="0">
              <a:cs typeface="Arial" pitchFamily="34" charset="0"/>
            </a:endParaRPr>
          </a:p>
        </p:txBody>
      </p:sp>
      <p:sp>
        <p:nvSpPr>
          <p:cNvPr id="78852" name="Rectangle 2"/>
          <p:cNvSpPr>
            <a:spLocks noGrp="1" noChangeArrowheads="1"/>
          </p:cNvSpPr>
          <p:nvPr>
            <p:ph type="title"/>
          </p:nvPr>
        </p:nvSpPr>
        <p:spPr>
          <a:xfrm>
            <a:off x="700088" y="365125"/>
            <a:ext cx="7772400" cy="1143000"/>
          </a:xfrm>
          <a:noFill/>
        </p:spPr>
        <p:txBody>
          <a:bodyPr/>
          <a:lstStyle/>
          <a:p>
            <a:r>
              <a:rPr lang="en-US" smtClean="0"/>
              <a:t>Filter</a:t>
            </a:r>
          </a:p>
        </p:txBody>
      </p:sp>
      <p:sp>
        <p:nvSpPr>
          <p:cNvPr id="78853" name="Rectangle 3"/>
          <p:cNvSpPr>
            <a:spLocks noChangeArrowheads="1"/>
          </p:cNvSpPr>
          <p:nvPr/>
        </p:nvSpPr>
        <p:spPr bwMode="auto">
          <a:xfrm>
            <a:off x="984250" y="1676400"/>
            <a:ext cx="7854950" cy="419735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a:t>
            </a:r>
            <a:r>
              <a:rPr lang="en-US" sz="2000">
                <a:latin typeface="Lucida Console" pitchFamily="49" charset="0"/>
                <a:cs typeface="Courier New" pitchFamily="49" charset="0"/>
              </a:rPr>
              <a:t>Filter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Lock</a:t>
            </a:r>
            <a:r>
              <a:rPr lang="en-US" sz="2000">
                <a:solidFill>
                  <a:schemeClr val="tx1"/>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int[] </a:t>
            </a:r>
            <a:r>
              <a:rPr lang="en-US" sz="2000">
                <a:latin typeface="Lucida Console" pitchFamily="49" charset="0"/>
                <a:cs typeface="Courier New" pitchFamily="49" charset="0"/>
              </a:rPr>
              <a:t>level;</a:t>
            </a:r>
            <a:r>
              <a:rPr lang="en-US" sz="2000">
                <a:solidFill>
                  <a:schemeClr val="accent2"/>
                </a:solidFill>
                <a:latin typeface="Lucida Console" pitchFamily="49" charset="0"/>
                <a:cs typeface="Courier New" pitchFamily="49" charset="0"/>
              </a:rPr>
              <a:t>  </a:t>
            </a:r>
            <a:r>
              <a:rPr lang="en-US" sz="1800">
                <a:solidFill>
                  <a:srgbClr val="FF0000"/>
                </a:solidFill>
                <a:latin typeface="Lucida Console" pitchFamily="49" charset="0"/>
                <a:cs typeface="Courier New" pitchFamily="49" charset="0"/>
              </a:rPr>
              <a:t>// level[i] for thread i</a:t>
            </a:r>
            <a:endParaRPr lang="en-US" sz="18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int[] </a:t>
            </a:r>
            <a:r>
              <a:rPr lang="en-US" sz="2000">
                <a:latin typeface="Lucida Console" pitchFamily="49" charset="0"/>
                <a:cs typeface="Courier New" pitchFamily="49" charset="0"/>
              </a:rPr>
              <a:t>victim;</a:t>
            </a:r>
            <a:r>
              <a:rPr lang="en-US" sz="2000">
                <a:solidFill>
                  <a:schemeClr val="accent2"/>
                </a:solidFill>
                <a:latin typeface="Lucida Console" pitchFamily="49" charset="0"/>
                <a:cs typeface="Courier New" pitchFamily="49" charset="0"/>
              </a:rPr>
              <a:t> </a:t>
            </a:r>
            <a:r>
              <a:rPr lang="en-US" sz="1800">
                <a:solidFill>
                  <a:srgbClr val="FF0000"/>
                </a:solidFill>
                <a:latin typeface="Lucida Console" pitchFamily="49" charset="0"/>
                <a:cs typeface="Courier New" pitchFamily="49" charset="0"/>
              </a:rPr>
              <a:t>// victim[L] for level L</a:t>
            </a:r>
          </a:p>
          <a:p>
            <a:pPr marL="231775" indent="-231775">
              <a:lnSpc>
                <a:spcPct val="80000"/>
              </a:lnSpc>
              <a:spcBef>
                <a:spcPct val="20000"/>
              </a:spcBef>
            </a:pPr>
            <a:endParaRPr lang="en-US" sz="18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800">
                <a:solidFill>
                  <a:srgbClr val="FF0000"/>
                </a:solidFill>
                <a:latin typeface="Lucida Console" pitchFamily="49" charset="0"/>
                <a:cs typeface="Courier New" pitchFamily="49" charset="0"/>
              </a:rPr>
              <a:t>  </a:t>
            </a:r>
            <a:r>
              <a:rPr lang="en-US" sz="2000">
                <a:solidFill>
                  <a:schemeClr val="tx1"/>
                </a:solidFill>
                <a:latin typeface="Lucida Console" pitchFamily="49" charset="0"/>
              </a:rPr>
              <a:t>public</a:t>
            </a:r>
            <a:r>
              <a:rPr lang="en-US" sz="2000">
                <a:latin typeface="Lucida Console" pitchFamily="49" charset="0"/>
              </a:rPr>
              <a:t> Filter(int n) {</a:t>
            </a:r>
          </a:p>
          <a:p>
            <a:pPr marL="682625" lvl="1" indent="-225425">
              <a:spcBef>
                <a:spcPct val="20000"/>
              </a:spcBef>
            </a:pPr>
            <a:r>
              <a:rPr lang="en-US" sz="2000">
                <a:latin typeface="Lucida Console" pitchFamily="49" charset="0"/>
              </a:rPr>
              <a:t>  level  = </a:t>
            </a:r>
            <a:r>
              <a:rPr lang="en-US" sz="2000">
                <a:solidFill>
                  <a:schemeClr val="tx1"/>
                </a:solidFill>
                <a:latin typeface="Lucida Console" pitchFamily="49" charset="0"/>
              </a:rPr>
              <a:t>new</a:t>
            </a:r>
            <a:r>
              <a:rPr lang="en-US" sz="2000">
                <a:latin typeface="Lucida Console" pitchFamily="49" charset="0"/>
              </a:rPr>
              <a:t> int[n];</a:t>
            </a:r>
          </a:p>
          <a:p>
            <a:pPr marL="682625" lvl="1" indent="-225425">
              <a:spcBef>
                <a:spcPct val="20000"/>
              </a:spcBef>
            </a:pPr>
            <a:r>
              <a:rPr lang="en-US" sz="2000">
                <a:latin typeface="Lucida Console" pitchFamily="49" charset="0"/>
              </a:rPr>
              <a:t>  victim = </a:t>
            </a:r>
            <a:r>
              <a:rPr lang="en-US" sz="2000">
                <a:solidFill>
                  <a:schemeClr val="tx1"/>
                </a:solidFill>
                <a:latin typeface="Lucida Console" pitchFamily="49" charset="0"/>
              </a:rPr>
              <a:t>new</a:t>
            </a:r>
            <a:r>
              <a:rPr lang="en-US" sz="2000">
                <a:latin typeface="Lucida Console" pitchFamily="49" charset="0"/>
              </a:rPr>
              <a:t> int[n]; </a:t>
            </a:r>
          </a:p>
          <a:p>
            <a:pPr marL="682625" lvl="1" indent="-225425">
              <a:spcBef>
                <a:spcPct val="20000"/>
              </a:spcBef>
            </a:pPr>
            <a:r>
              <a:rPr lang="en-US" sz="2000">
                <a:latin typeface="Lucida Console"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a:t>
            </a:r>
            <a:r>
              <a:rPr lang="en-US" sz="2000">
                <a:latin typeface="Lucida Console" pitchFamily="49" charset="0"/>
                <a:cs typeface="Courier New" pitchFamily="49" charset="0"/>
              </a:rPr>
              <a:t>i = 1; i &lt; n; i++) {</a:t>
            </a:r>
          </a:p>
          <a:p>
            <a:pPr marL="682625" lvl="1" indent="-225425">
              <a:spcBef>
                <a:spcPct val="20000"/>
              </a:spcBef>
            </a:pPr>
            <a:r>
              <a:rPr lang="en-US" sz="2000">
                <a:latin typeface="Lucida Console" pitchFamily="49" charset="0"/>
              </a:rPr>
              <a:t>      level[i] = 0;</a:t>
            </a:r>
          </a:p>
          <a:p>
            <a:pPr marL="682625" lvl="1" indent="-225425">
              <a:spcBef>
                <a:spcPct val="20000"/>
              </a:spcBef>
            </a:pPr>
            <a:r>
              <a:rPr lang="en-US" sz="2000">
                <a:latin typeface="Lucida Console" pitchFamily="49" charset="0"/>
              </a:rPr>
              <a:t>  }}</a:t>
            </a:r>
          </a:p>
          <a:p>
            <a:pPr marL="682625" lvl="1" indent="-225425">
              <a:spcBef>
                <a:spcPct val="20000"/>
              </a:spcBef>
            </a:pPr>
            <a:r>
              <a:rPr lang="en-US" sz="2000">
                <a:latin typeface="Lucida Console" pitchFamily="49" charset="0"/>
              </a:rPr>
              <a:t>…</a:t>
            </a:r>
          </a:p>
          <a:p>
            <a:pPr marL="231775" indent="-231775">
              <a:spcBef>
                <a:spcPct val="20000"/>
              </a:spcBef>
            </a:pPr>
            <a:r>
              <a:rPr lang="en-US" sz="2400">
                <a:latin typeface="Lucida Console" pitchFamily="49" charset="0"/>
              </a:rPr>
              <a:t>}</a:t>
            </a:r>
            <a:endParaRPr lang="en-US" sz="24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p>
        </p:txBody>
      </p:sp>
      <p:sp>
        <p:nvSpPr>
          <p:cNvPr id="356471" name="Text Box 119"/>
          <p:cNvSpPr txBox="1">
            <a:spLocks noChangeArrowheads="1"/>
          </p:cNvSpPr>
          <p:nvPr/>
        </p:nvSpPr>
        <p:spPr bwMode="auto">
          <a:xfrm>
            <a:off x="5219700" y="3251200"/>
            <a:ext cx="839788" cy="457200"/>
          </a:xfrm>
          <a:prstGeom prst="rect">
            <a:avLst/>
          </a:prstGeom>
          <a:noFill/>
          <a:ln w="9525">
            <a:noFill/>
            <a:miter lim="800000"/>
            <a:headEnd/>
            <a:tailEnd/>
          </a:ln>
        </p:spPr>
        <p:txBody>
          <a:bodyPr wrap="none">
            <a:spAutoFit/>
          </a:bodyPr>
          <a:lstStyle/>
          <a:p>
            <a:r>
              <a:rPr lang="en-US" sz="2400">
                <a:solidFill>
                  <a:schemeClr val="tx1"/>
                </a:solidFill>
              </a:rPr>
              <a:t>level</a:t>
            </a:r>
          </a:p>
        </p:txBody>
      </p:sp>
      <p:sp>
        <p:nvSpPr>
          <p:cNvPr id="356472" name="Text Box 120"/>
          <p:cNvSpPr txBox="1">
            <a:spLocks noChangeArrowheads="1"/>
          </p:cNvSpPr>
          <p:nvPr/>
        </p:nvSpPr>
        <p:spPr bwMode="auto">
          <a:xfrm>
            <a:off x="6999288" y="6343650"/>
            <a:ext cx="1039812" cy="457200"/>
          </a:xfrm>
          <a:prstGeom prst="rect">
            <a:avLst/>
          </a:prstGeom>
          <a:noFill/>
          <a:ln w="9525">
            <a:noFill/>
            <a:miter lim="800000"/>
            <a:headEnd/>
            <a:tailEnd/>
          </a:ln>
        </p:spPr>
        <p:txBody>
          <a:bodyPr wrap="none">
            <a:spAutoFit/>
          </a:bodyPr>
          <a:lstStyle/>
          <a:p>
            <a:r>
              <a:rPr lang="en-US" sz="2400">
                <a:solidFill>
                  <a:schemeClr val="tx1"/>
                </a:solidFill>
              </a:rPr>
              <a:t>victim</a:t>
            </a:r>
          </a:p>
        </p:txBody>
      </p:sp>
      <p:grpSp>
        <p:nvGrpSpPr>
          <p:cNvPr id="2" name="Group 54"/>
          <p:cNvGrpSpPr>
            <a:grpSpLocks/>
          </p:cNvGrpSpPr>
          <p:nvPr/>
        </p:nvGrpSpPr>
        <p:grpSpPr bwMode="auto">
          <a:xfrm>
            <a:off x="2540000" y="2540000"/>
            <a:ext cx="6604000" cy="3775075"/>
            <a:chOff x="2540000" y="2540000"/>
            <a:chExt cx="6604000" cy="3775075"/>
          </a:xfrm>
        </p:grpSpPr>
        <p:grpSp>
          <p:nvGrpSpPr>
            <p:cNvPr id="78857" name="Group 118"/>
            <p:cNvGrpSpPr>
              <a:grpSpLocks/>
            </p:cNvGrpSpPr>
            <p:nvPr/>
          </p:nvGrpSpPr>
          <p:grpSpPr bwMode="auto">
            <a:xfrm>
              <a:off x="2540000" y="2540000"/>
              <a:ext cx="6604000" cy="3775075"/>
              <a:chOff x="1600" y="1600"/>
              <a:chExt cx="4160" cy="2378"/>
            </a:xfrm>
          </p:grpSpPr>
          <p:pic>
            <p:nvPicPr>
              <p:cNvPr id="78859" name="Picture 4" descr="magic"/>
              <p:cNvPicPr>
                <a:picLocks noChangeAspect="1" noChangeArrowheads="1"/>
              </p:cNvPicPr>
              <p:nvPr/>
            </p:nvPicPr>
            <p:blipFill>
              <a:blip r:embed="rId3" cstate="print"/>
              <a:srcRect/>
              <a:stretch>
                <a:fillRect/>
              </a:stretch>
            </p:blipFill>
            <p:spPr bwMode="auto">
              <a:xfrm>
                <a:off x="1600" y="1600"/>
                <a:ext cx="80" cy="80"/>
              </a:xfrm>
              <a:prstGeom prst="rect">
                <a:avLst/>
              </a:prstGeom>
              <a:noFill/>
              <a:ln w="9525">
                <a:noFill/>
                <a:miter lim="800000"/>
                <a:headEnd/>
                <a:tailEnd/>
              </a:ln>
            </p:spPr>
          </p:pic>
          <p:sp>
            <p:nvSpPr>
              <p:cNvPr id="78860" name="Text Box 36"/>
              <p:cNvSpPr txBox="1">
                <a:spLocks noChangeArrowheads="1"/>
              </p:cNvSpPr>
              <p:nvPr/>
            </p:nvSpPr>
            <p:spPr bwMode="auto">
              <a:xfrm>
                <a:off x="5367" y="1740"/>
                <a:ext cx="393" cy="288"/>
              </a:xfrm>
              <a:prstGeom prst="rect">
                <a:avLst/>
              </a:prstGeom>
              <a:noFill/>
              <a:ln w="9525">
                <a:noFill/>
                <a:miter lim="800000"/>
                <a:headEnd/>
                <a:tailEnd/>
              </a:ln>
            </p:spPr>
            <p:txBody>
              <a:bodyPr wrap="none">
                <a:spAutoFit/>
              </a:bodyPr>
              <a:lstStyle/>
              <a:p>
                <a:r>
                  <a:rPr lang="en-US" sz="2400">
                    <a:solidFill>
                      <a:schemeClr val="tx1"/>
                    </a:solidFill>
                  </a:rPr>
                  <a:t>n</a:t>
                </a:r>
                <a:r>
                  <a:rPr lang="en-US" sz="1800">
                    <a:solidFill>
                      <a:schemeClr val="tx1"/>
                    </a:solidFill>
                  </a:rPr>
                  <a:t>-1</a:t>
                </a:r>
                <a:endParaRPr lang="en-US" sz="1400">
                  <a:solidFill>
                    <a:schemeClr val="tx1"/>
                  </a:solidFill>
                </a:endParaRPr>
              </a:p>
            </p:txBody>
          </p:sp>
          <p:sp>
            <p:nvSpPr>
              <p:cNvPr id="78861" name="Rectangle 7"/>
              <p:cNvSpPr>
                <a:spLocks noChangeArrowheads="1"/>
              </p:cNvSpPr>
              <p:nvPr/>
            </p:nvSpPr>
            <p:spPr bwMode="auto">
              <a:xfrm>
                <a:off x="4591" y="2448"/>
                <a:ext cx="224" cy="1522"/>
              </a:xfrm>
              <a:prstGeom prst="rect">
                <a:avLst/>
              </a:prstGeom>
              <a:solidFill>
                <a:srgbClr val="FF9900"/>
              </a:solidFill>
              <a:ln w="38100">
                <a:solidFill>
                  <a:schemeClr val="tx1"/>
                </a:solidFill>
                <a:miter lim="800000"/>
                <a:headEnd/>
                <a:tailEnd/>
              </a:ln>
            </p:spPr>
            <p:txBody>
              <a:bodyPr wrap="none" anchor="ctr"/>
              <a:lstStyle/>
              <a:p>
                <a:endParaRPr lang="en-US"/>
              </a:p>
            </p:txBody>
          </p:sp>
          <p:sp>
            <p:nvSpPr>
              <p:cNvPr id="78862" name="Line 9"/>
              <p:cNvSpPr>
                <a:spLocks noChangeShapeType="1"/>
              </p:cNvSpPr>
              <p:nvPr/>
            </p:nvSpPr>
            <p:spPr bwMode="auto">
              <a:xfrm>
                <a:off x="4591" y="2672"/>
                <a:ext cx="224" cy="0"/>
              </a:xfrm>
              <a:prstGeom prst="line">
                <a:avLst/>
              </a:prstGeom>
              <a:noFill/>
              <a:ln w="38100">
                <a:solidFill>
                  <a:schemeClr val="tx1"/>
                </a:solidFill>
                <a:round/>
                <a:headEnd/>
                <a:tailEnd/>
              </a:ln>
            </p:spPr>
            <p:txBody>
              <a:bodyPr wrap="none" anchor="ctr"/>
              <a:lstStyle/>
              <a:p>
                <a:endParaRPr lang="en-US"/>
              </a:p>
            </p:txBody>
          </p:sp>
          <p:sp>
            <p:nvSpPr>
              <p:cNvPr id="78863" name="Line 10"/>
              <p:cNvSpPr>
                <a:spLocks noChangeShapeType="1"/>
              </p:cNvSpPr>
              <p:nvPr/>
            </p:nvSpPr>
            <p:spPr bwMode="auto">
              <a:xfrm>
                <a:off x="4588" y="2894"/>
                <a:ext cx="224" cy="0"/>
              </a:xfrm>
              <a:prstGeom prst="line">
                <a:avLst/>
              </a:prstGeom>
              <a:noFill/>
              <a:ln w="38100">
                <a:solidFill>
                  <a:schemeClr val="tx1"/>
                </a:solidFill>
                <a:round/>
                <a:headEnd/>
                <a:tailEnd/>
              </a:ln>
            </p:spPr>
            <p:txBody>
              <a:bodyPr wrap="none" anchor="ctr"/>
              <a:lstStyle/>
              <a:p>
                <a:endParaRPr lang="en-US"/>
              </a:p>
            </p:txBody>
          </p:sp>
          <p:sp>
            <p:nvSpPr>
              <p:cNvPr id="78864" name="Line 11"/>
              <p:cNvSpPr>
                <a:spLocks noChangeShapeType="1"/>
              </p:cNvSpPr>
              <p:nvPr/>
            </p:nvSpPr>
            <p:spPr bwMode="auto">
              <a:xfrm>
                <a:off x="4585" y="3107"/>
                <a:ext cx="224" cy="0"/>
              </a:xfrm>
              <a:prstGeom prst="line">
                <a:avLst/>
              </a:prstGeom>
              <a:noFill/>
              <a:ln w="38100">
                <a:solidFill>
                  <a:schemeClr val="tx1"/>
                </a:solidFill>
                <a:round/>
                <a:headEnd/>
                <a:tailEnd/>
              </a:ln>
            </p:spPr>
            <p:txBody>
              <a:bodyPr wrap="none" anchor="ctr"/>
              <a:lstStyle/>
              <a:p>
                <a:endParaRPr lang="en-US"/>
              </a:p>
            </p:txBody>
          </p:sp>
          <p:sp>
            <p:nvSpPr>
              <p:cNvPr id="78865" name="Line 12"/>
              <p:cNvSpPr>
                <a:spLocks noChangeShapeType="1"/>
              </p:cNvSpPr>
              <p:nvPr/>
            </p:nvSpPr>
            <p:spPr bwMode="auto">
              <a:xfrm>
                <a:off x="4590" y="3325"/>
                <a:ext cx="224" cy="0"/>
              </a:xfrm>
              <a:prstGeom prst="line">
                <a:avLst/>
              </a:prstGeom>
              <a:noFill/>
              <a:ln w="38100">
                <a:solidFill>
                  <a:schemeClr val="tx1"/>
                </a:solidFill>
                <a:round/>
                <a:headEnd/>
                <a:tailEnd/>
              </a:ln>
            </p:spPr>
            <p:txBody>
              <a:bodyPr wrap="none" anchor="ctr"/>
              <a:lstStyle/>
              <a:p>
                <a:endParaRPr lang="en-US"/>
              </a:p>
            </p:txBody>
          </p:sp>
          <p:sp>
            <p:nvSpPr>
              <p:cNvPr id="78866" name="Line 13"/>
              <p:cNvSpPr>
                <a:spLocks noChangeShapeType="1"/>
              </p:cNvSpPr>
              <p:nvPr/>
            </p:nvSpPr>
            <p:spPr bwMode="auto">
              <a:xfrm>
                <a:off x="4588" y="3540"/>
                <a:ext cx="224" cy="0"/>
              </a:xfrm>
              <a:prstGeom prst="line">
                <a:avLst/>
              </a:prstGeom>
              <a:noFill/>
              <a:ln w="38100">
                <a:solidFill>
                  <a:schemeClr val="tx1"/>
                </a:solidFill>
                <a:round/>
                <a:headEnd/>
                <a:tailEnd/>
              </a:ln>
            </p:spPr>
            <p:txBody>
              <a:bodyPr wrap="none" anchor="ctr"/>
              <a:lstStyle/>
              <a:p>
                <a:endParaRPr lang="en-US"/>
              </a:p>
            </p:txBody>
          </p:sp>
          <p:sp>
            <p:nvSpPr>
              <p:cNvPr id="78867" name="Line 14"/>
              <p:cNvSpPr>
                <a:spLocks noChangeShapeType="1"/>
              </p:cNvSpPr>
              <p:nvPr/>
            </p:nvSpPr>
            <p:spPr bwMode="auto">
              <a:xfrm>
                <a:off x="4588" y="3747"/>
                <a:ext cx="224" cy="0"/>
              </a:xfrm>
              <a:prstGeom prst="line">
                <a:avLst/>
              </a:prstGeom>
              <a:noFill/>
              <a:ln w="38100">
                <a:solidFill>
                  <a:schemeClr val="tx1"/>
                </a:solidFill>
                <a:round/>
                <a:headEnd/>
                <a:tailEnd/>
              </a:ln>
            </p:spPr>
            <p:txBody>
              <a:bodyPr wrap="none" anchor="ctr"/>
              <a:lstStyle/>
              <a:p>
                <a:endParaRPr lang="en-US"/>
              </a:p>
            </p:txBody>
          </p:sp>
          <p:grpSp>
            <p:nvGrpSpPr>
              <p:cNvPr id="78868" name="Group 26"/>
              <p:cNvGrpSpPr>
                <a:grpSpLocks/>
              </p:cNvGrpSpPr>
              <p:nvPr/>
            </p:nvGrpSpPr>
            <p:grpSpPr bwMode="auto">
              <a:xfrm rot="-5400000">
                <a:off x="4594" y="1330"/>
                <a:ext cx="242" cy="1719"/>
                <a:chOff x="4576" y="2046"/>
                <a:chExt cx="242" cy="1719"/>
              </a:xfrm>
            </p:grpSpPr>
            <p:sp>
              <p:nvSpPr>
                <p:cNvPr id="78896" name="Rectangle 27"/>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endParaRPr lang="en-US"/>
                </a:p>
              </p:txBody>
            </p:sp>
            <p:sp>
              <p:nvSpPr>
                <p:cNvPr id="78897" name="Line 28"/>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endParaRPr lang="en-US"/>
                </a:p>
              </p:txBody>
            </p:sp>
            <p:sp>
              <p:nvSpPr>
                <p:cNvPr id="78898" name="Line 29"/>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endParaRPr lang="en-US"/>
                </a:p>
              </p:txBody>
            </p:sp>
            <p:sp>
              <p:nvSpPr>
                <p:cNvPr id="78899" name="Line 30"/>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endParaRPr lang="en-US"/>
                </a:p>
              </p:txBody>
            </p:sp>
            <p:sp>
              <p:nvSpPr>
                <p:cNvPr id="78900" name="Line 31"/>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endParaRPr lang="en-US"/>
                </a:p>
              </p:txBody>
            </p:sp>
            <p:sp>
              <p:nvSpPr>
                <p:cNvPr id="78901" name="Line 32"/>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endParaRPr lang="en-US"/>
                </a:p>
              </p:txBody>
            </p:sp>
            <p:sp>
              <p:nvSpPr>
                <p:cNvPr id="78902" name="Line 33"/>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endParaRPr lang="en-US"/>
                </a:p>
              </p:txBody>
            </p:sp>
            <p:sp>
              <p:nvSpPr>
                <p:cNvPr id="78903" name="Line 34"/>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endParaRPr lang="en-US"/>
                </a:p>
              </p:txBody>
            </p:sp>
          </p:grpSp>
          <p:sp>
            <p:nvSpPr>
              <p:cNvPr id="78869" name="Text Box 35"/>
              <p:cNvSpPr txBox="1">
                <a:spLocks noChangeArrowheads="1"/>
              </p:cNvSpPr>
              <p:nvPr/>
            </p:nvSpPr>
            <p:spPr bwMode="auto">
              <a:xfrm>
                <a:off x="4868" y="3690"/>
                <a:ext cx="393" cy="288"/>
              </a:xfrm>
              <a:prstGeom prst="rect">
                <a:avLst/>
              </a:prstGeom>
              <a:noFill/>
              <a:ln w="9525">
                <a:noFill/>
                <a:miter lim="800000"/>
                <a:headEnd/>
                <a:tailEnd/>
              </a:ln>
            </p:spPr>
            <p:txBody>
              <a:bodyPr wrap="none">
                <a:spAutoFit/>
              </a:bodyPr>
              <a:lstStyle/>
              <a:p>
                <a:r>
                  <a:rPr lang="en-US" sz="2400">
                    <a:solidFill>
                      <a:schemeClr val="tx1"/>
                    </a:solidFill>
                  </a:rPr>
                  <a:t>n</a:t>
                </a:r>
                <a:r>
                  <a:rPr lang="en-US" sz="1800">
                    <a:solidFill>
                      <a:schemeClr val="tx1"/>
                    </a:solidFill>
                  </a:rPr>
                  <a:t>-1</a:t>
                </a:r>
              </a:p>
            </p:txBody>
          </p:sp>
          <p:sp>
            <p:nvSpPr>
              <p:cNvPr id="78870" name="Text Box 37"/>
              <p:cNvSpPr txBox="1">
                <a:spLocks noChangeArrowheads="1"/>
              </p:cNvSpPr>
              <p:nvPr/>
            </p:nvSpPr>
            <p:spPr bwMode="auto">
              <a:xfrm>
                <a:off x="3830" y="1797"/>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1" name="Text Box 46"/>
              <p:cNvSpPr txBox="1">
                <a:spLocks noChangeArrowheads="1"/>
              </p:cNvSpPr>
              <p:nvPr/>
            </p:nvSpPr>
            <p:spPr bwMode="auto">
              <a:xfrm>
                <a:off x="4888" y="2451"/>
                <a:ext cx="214" cy="250"/>
              </a:xfrm>
              <a:prstGeom prst="rect">
                <a:avLst/>
              </a:prstGeom>
              <a:noFill/>
              <a:ln w="9525">
                <a:noFill/>
                <a:miter lim="800000"/>
                <a:headEnd/>
                <a:tailEnd/>
              </a:ln>
            </p:spPr>
            <p:txBody>
              <a:bodyPr wrap="none">
                <a:spAutoFit/>
              </a:bodyPr>
              <a:lstStyle/>
              <a:p>
                <a:r>
                  <a:rPr lang="en-US" sz="2000">
                    <a:solidFill>
                      <a:schemeClr val="tx1"/>
                    </a:solidFill>
                  </a:rPr>
                  <a:t>1</a:t>
                </a:r>
                <a:endParaRPr lang="en-US" sz="1200">
                  <a:solidFill>
                    <a:schemeClr val="tx1"/>
                  </a:solidFill>
                </a:endParaRPr>
              </a:p>
            </p:txBody>
          </p:sp>
          <p:sp>
            <p:nvSpPr>
              <p:cNvPr id="78872" name="Text Box 47"/>
              <p:cNvSpPr txBox="1">
                <a:spLocks noChangeArrowheads="1"/>
              </p:cNvSpPr>
              <p:nvPr/>
            </p:nvSpPr>
            <p:spPr bwMode="auto">
              <a:xfrm>
                <a:off x="3866"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3" name="Text Box 48"/>
              <p:cNvSpPr txBox="1">
                <a:spLocks noChangeArrowheads="1"/>
              </p:cNvSpPr>
              <p:nvPr/>
            </p:nvSpPr>
            <p:spPr bwMode="auto">
              <a:xfrm>
                <a:off x="4065"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4" name="Text Box 49"/>
              <p:cNvSpPr txBox="1">
                <a:spLocks noChangeArrowheads="1"/>
              </p:cNvSpPr>
              <p:nvPr/>
            </p:nvSpPr>
            <p:spPr bwMode="auto">
              <a:xfrm>
                <a:off x="4513"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5" name="Text Box 50"/>
              <p:cNvSpPr txBox="1">
                <a:spLocks noChangeArrowheads="1"/>
              </p:cNvSpPr>
              <p:nvPr/>
            </p:nvSpPr>
            <p:spPr bwMode="auto">
              <a:xfrm>
                <a:off x="4709"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6" name="Text Box 51"/>
              <p:cNvSpPr txBox="1">
                <a:spLocks noChangeArrowheads="1"/>
              </p:cNvSpPr>
              <p:nvPr/>
            </p:nvSpPr>
            <p:spPr bwMode="auto">
              <a:xfrm>
                <a:off x="4935"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7" name="Text Box 52"/>
              <p:cNvSpPr txBox="1">
                <a:spLocks noChangeArrowheads="1"/>
              </p:cNvSpPr>
              <p:nvPr/>
            </p:nvSpPr>
            <p:spPr bwMode="auto">
              <a:xfrm>
                <a:off x="5356" y="2065"/>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78" name="Text Box 53"/>
              <p:cNvSpPr txBox="1">
                <a:spLocks noChangeArrowheads="1"/>
              </p:cNvSpPr>
              <p:nvPr/>
            </p:nvSpPr>
            <p:spPr bwMode="auto">
              <a:xfrm>
                <a:off x="4298" y="2065"/>
                <a:ext cx="214" cy="250"/>
              </a:xfrm>
              <a:prstGeom prst="rect">
                <a:avLst/>
              </a:prstGeom>
              <a:noFill/>
              <a:ln w="9525">
                <a:noFill/>
                <a:miter lim="800000"/>
                <a:headEnd/>
                <a:tailEnd/>
              </a:ln>
            </p:spPr>
            <p:txBody>
              <a:bodyPr wrap="none">
                <a:spAutoFit/>
              </a:bodyPr>
              <a:lstStyle/>
              <a:p>
                <a:r>
                  <a:rPr lang="en-US" sz="2000">
                    <a:solidFill>
                      <a:schemeClr val="tx1"/>
                    </a:solidFill>
                  </a:rPr>
                  <a:t>4</a:t>
                </a:r>
                <a:endParaRPr lang="en-US" sz="1200">
                  <a:solidFill>
                    <a:schemeClr val="tx1"/>
                  </a:solidFill>
                </a:endParaRPr>
              </a:p>
            </p:txBody>
          </p:sp>
          <p:grpSp>
            <p:nvGrpSpPr>
              <p:cNvPr id="78879" name="Group 55"/>
              <p:cNvGrpSpPr>
                <a:grpSpLocks/>
              </p:cNvGrpSpPr>
              <p:nvPr/>
            </p:nvGrpSpPr>
            <p:grpSpPr bwMode="auto">
              <a:xfrm>
                <a:off x="4245" y="1660"/>
                <a:ext cx="301" cy="354"/>
                <a:chOff x="1043" y="2525"/>
                <a:chExt cx="869" cy="740"/>
              </a:xfrm>
            </p:grpSpPr>
            <p:sp>
              <p:nvSpPr>
                <p:cNvPr id="78886"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87" name="Freeform 57"/>
                <p:cNvSpPr>
                  <a:spLocks/>
                </p:cNvSpPr>
                <p:nvPr/>
              </p:nvSpPr>
              <p:spPr bwMode="auto">
                <a:xfrm>
                  <a:off x="1737" y="279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88"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89"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90"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91" name="Freeform 61"/>
                <p:cNvSpPr>
                  <a:spLocks/>
                </p:cNvSpPr>
                <p:nvPr/>
              </p:nvSpPr>
              <p:spPr bwMode="auto">
                <a:xfrm flipH="1">
                  <a:off x="1133" y="2812"/>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92"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93"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78894"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78895" name="Rectangle 6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a:p>
              </p:txBody>
            </p:sp>
          </p:grpSp>
          <p:sp>
            <p:nvSpPr>
              <p:cNvPr id="78880" name="Freeform 67"/>
              <p:cNvSpPr>
                <a:spLocks/>
              </p:cNvSpPr>
              <p:nvPr/>
            </p:nvSpPr>
            <p:spPr bwMode="auto">
              <a:xfrm>
                <a:off x="4381" y="2364"/>
                <a:ext cx="141" cy="826"/>
              </a:xfrm>
              <a:custGeom>
                <a:avLst/>
                <a:gdLst>
                  <a:gd name="T0" fmla="*/ 12 w 141"/>
                  <a:gd name="T1" fmla="*/ 0 h 602"/>
                  <a:gd name="T2" fmla="*/ 21 w 141"/>
                  <a:gd name="T3" fmla="*/ 15059 h 602"/>
                  <a:gd name="T4" fmla="*/ 141 w 141"/>
                  <a:gd name="T5" fmla="*/ 19536 h 602"/>
                  <a:gd name="T6" fmla="*/ 0 60000 65536"/>
                  <a:gd name="T7" fmla="*/ 0 60000 65536"/>
                  <a:gd name="T8" fmla="*/ 0 60000 65536"/>
                  <a:gd name="T9" fmla="*/ 0 w 141"/>
                  <a:gd name="T10" fmla="*/ 0 h 602"/>
                  <a:gd name="T11" fmla="*/ 141 w 141"/>
                  <a:gd name="T12" fmla="*/ 602 h 602"/>
                </a:gdLst>
                <a:ahLst/>
                <a:cxnLst>
                  <a:cxn ang="T6">
                    <a:pos x="T0" y="T1"/>
                  </a:cxn>
                  <a:cxn ang="T7">
                    <a:pos x="T2" y="T3"/>
                  </a:cxn>
                  <a:cxn ang="T8">
                    <a:pos x="T4" y="T5"/>
                  </a:cxn>
                </a:cxnLst>
                <a:rect l="T9" t="T10" r="T11" b="T12"/>
                <a:pathLst>
                  <a:path w="141" h="602">
                    <a:moveTo>
                      <a:pt x="12" y="0"/>
                    </a:moveTo>
                    <a:cubicBezTo>
                      <a:pt x="6" y="182"/>
                      <a:pt x="0" y="364"/>
                      <a:pt x="21" y="464"/>
                    </a:cubicBezTo>
                    <a:cubicBezTo>
                      <a:pt x="42" y="564"/>
                      <a:pt x="91" y="583"/>
                      <a:pt x="141" y="602"/>
                    </a:cubicBezTo>
                  </a:path>
                </a:pathLst>
              </a:custGeom>
              <a:noFill/>
              <a:ln w="38100">
                <a:solidFill>
                  <a:srgbClr val="FF0000"/>
                </a:solidFill>
                <a:round/>
                <a:headEnd/>
                <a:tailEnd type="triangle" w="med" len="med"/>
              </a:ln>
            </p:spPr>
            <p:txBody>
              <a:bodyPr wrap="none" anchor="ctr"/>
              <a:lstStyle/>
              <a:p>
                <a:endParaRPr lang="en-US"/>
              </a:p>
            </p:txBody>
          </p:sp>
          <p:sp>
            <p:nvSpPr>
              <p:cNvPr id="78881" name="Text Box 68"/>
              <p:cNvSpPr txBox="1">
                <a:spLocks noChangeArrowheads="1"/>
              </p:cNvSpPr>
              <p:nvPr/>
            </p:nvSpPr>
            <p:spPr bwMode="auto">
              <a:xfrm>
                <a:off x="4605" y="3080"/>
                <a:ext cx="214" cy="250"/>
              </a:xfrm>
              <a:prstGeom prst="rect">
                <a:avLst/>
              </a:prstGeom>
              <a:noFill/>
              <a:ln w="9525">
                <a:noFill/>
                <a:miter lim="800000"/>
                <a:headEnd/>
                <a:tailEnd/>
              </a:ln>
            </p:spPr>
            <p:txBody>
              <a:bodyPr wrap="none">
                <a:spAutoFit/>
              </a:bodyPr>
              <a:lstStyle/>
              <a:p>
                <a:r>
                  <a:rPr lang="en-US" sz="2000">
                    <a:solidFill>
                      <a:schemeClr val="tx1"/>
                    </a:solidFill>
                  </a:rPr>
                  <a:t>2</a:t>
                </a:r>
                <a:endParaRPr lang="en-US" sz="1200">
                  <a:solidFill>
                    <a:schemeClr val="tx1"/>
                  </a:solidFill>
                </a:endParaRPr>
              </a:p>
            </p:txBody>
          </p:sp>
          <p:sp>
            <p:nvSpPr>
              <p:cNvPr id="78882" name="Text Box 69"/>
              <p:cNvSpPr txBox="1">
                <a:spLocks noChangeArrowheads="1"/>
              </p:cNvSpPr>
              <p:nvPr/>
            </p:nvSpPr>
            <p:spPr bwMode="auto">
              <a:xfrm>
                <a:off x="4289" y="1671"/>
                <a:ext cx="214" cy="250"/>
              </a:xfrm>
              <a:prstGeom prst="rect">
                <a:avLst/>
              </a:prstGeom>
              <a:noFill/>
              <a:ln w="9525">
                <a:noFill/>
                <a:miter lim="800000"/>
                <a:headEnd/>
                <a:tailEnd/>
              </a:ln>
            </p:spPr>
            <p:txBody>
              <a:bodyPr wrap="none">
                <a:spAutoFit/>
              </a:bodyPr>
              <a:lstStyle/>
              <a:p>
                <a:r>
                  <a:rPr lang="en-US" sz="2000">
                    <a:solidFill>
                      <a:schemeClr val="tx1"/>
                    </a:solidFill>
                  </a:rPr>
                  <a:t>2</a:t>
                </a:r>
                <a:endParaRPr lang="en-US" sz="1200">
                  <a:solidFill>
                    <a:schemeClr val="tx1"/>
                  </a:solidFill>
                </a:endParaRPr>
              </a:p>
            </p:txBody>
          </p:sp>
          <p:sp>
            <p:nvSpPr>
              <p:cNvPr id="78883" name="Text Box 70"/>
              <p:cNvSpPr txBox="1">
                <a:spLocks noChangeArrowheads="1"/>
              </p:cNvSpPr>
              <p:nvPr/>
            </p:nvSpPr>
            <p:spPr bwMode="auto">
              <a:xfrm>
                <a:off x="2023" y="3584"/>
                <a:ext cx="2263" cy="327"/>
              </a:xfrm>
              <a:prstGeom prst="rect">
                <a:avLst/>
              </a:prstGeom>
              <a:noFill/>
              <a:ln w="9525">
                <a:noFill/>
                <a:miter lim="800000"/>
                <a:headEnd/>
                <a:tailEnd/>
              </a:ln>
            </p:spPr>
            <p:txBody>
              <a:bodyPr wrap="none">
                <a:spAutoFit/>
              </a:bodyPr>
              <a:lstStyle/>
              <a:p>
                <a:r>
                  <a:rPr lang="en-US" sz="2800">
                    <a:solidFill>
                      <a:srgbClr val="FF0000"/>
                    </a:solidFill>
                  </a:rPr>
                  <a:t>Thread 2 at level 4</a:t>
                </a:r>
              </a:p>
            </p:txBody>
          </p:sp>
          <p:sp>
            <p:nvSpPr>
              <p:cNvPr id="78884" name="Text Box 72"/>
              <p:cNvSpPr txBox="1">
                <a:spLocks noChangeArrowheads="1"/>
              </p:cNvSpPr>
              <p:nvPr/>
            </p:nvSpPr>
            <p:spPr bwMode="auto">
              <a:xfrm>
                <a:off x="5141" y="2069"/>
                <a:ext cx="214" cy="250"/>
              </a:xfrm>
              <a:prstGeom prst="rect">
                <a:avLst/>
              </a:prstGeom>
              <a:noFill/>
              <a:ln w="9525">
                <a:noFill/>
                <a:miter lim="800000"/>
                <a:headEnd/>
                <a:tailEnd/>
              </a:ln>
            </p:spPr>
            <p:txBody>
              <a:bodyPr wrap="none">
                <a:spAutoFit/>
              </a:bodyPr>
              <a:lstStyle/>
              <a:p>
                <a:r>
                  <a:rPr lang="en-US" sz="2000">
                    <a:solidFill>
                      <a:schemeClr val="tx1"/>
                    </a:solidFill>
                  </a:rPr>
                  <a:t>0</a:t>
                </a:r>
                <a:endParaRPr lang="en-US" sz="1200">
                  <a:solidFill>
                    <a:schemeClr val="tx1"/>
                  </a:solidFill>
                </a:endParaRPr>
              </a:p>
            </p:txBody>
          </p:sp>
          <p:sp>
            <p:nvSpPr>
              <p:cNvPr id="78885" name="Text Box 117"/>
              <p:cNvSpPr txBox="1">
                <a:spLocks noChangeArrowheads="1"/>
              </p:cNvSpPr>
              <p:nvPr/>
            </p:nvSpPr>
            <p:spPr bwMode="auto">
              <a:xfrm>
                <a:off x="4852" y="3075"/>
                <a:ext cx="214" cy="250"/>
              </a:xfrm>
              <a:prstGeom prst="rect">
                <a:avLst/>
              </a:prstGeom>
              <a:noFill/>
              <a:ln w="9525">
                <a:noFill/>
                <a:miter lim="800000"/>
                <a:headEnd/>
                <a:tailEnd/>
              </a:ln>
            </p:spPr>
            <p:txBody>
              <a:bodyPr wrap="none">
                <a:spAutoFit/>
              </a:bodyPr>
              <a:lstStyle/>
              <a:p>
                <a:r>
                  <a:rPr lang="en-US" sz="2000">
                    <a:solidFill>
                      <a:schemeClr val="tx1"/>
                    </a:solidFill>
                  </a:rPr>
                  <a:t>4</a:t>
                </a:r>
                <a:endParaRPr lang="en-US" sz="1200">
                  <a:solidFill>
                    <a:schemeClr val="tx1"/>
                  </a:solidFill>
                </a:endParaRPr>
              </a:p>
            </p:txBody>
          </p:sp>
        </p:grpSp>
        <p:sp>
          <p:nvSpPr>
            <p:cNvPr id="54" name="AutoShape 4"/>
            <p:cNvSpPr>
              <a:spLocks noChangeArrowheads="1"/>
            </p:cNvSpPr>
            <p:nvPr/>
          </p:nvSpPr>
          <p:spPr bwMode="auto">
            <a:xfrm>
              <a:off x="6154738" y="3846513"/>
              <a:ext cx="2625725" cy="2466975"/>
            </a:xfrm>
            <a:custGeom>
              <a:avLst/>
              <a:gdLst>
                <a:gd name="T0" fmla="*/ 1266825 w 21600"/>
                <a:gd name="T1" fmla="*/ 847725 h 21600"/>
                <a:gd name="T2" fmla="*/ 723900 w 21600"/>
                <a:gd name="T3" fmla="*/ 1695450 h 21600"/>
                <a:gd name="T4" fmla="*/ 180975 w 21600"/>
                <a:gd name="T5" fmla="*/ 847725 h 21600"/>
                <a:gd name="T6" fmla="*/ 723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alpha val="18000"/>
              </a:srgbClr>
            </a:solidFill>
            <a:ln w="9525">
              <a:solidFill>
                <a:schemeClr val="bg1">
                  <a:lumMod val="85000"/>
                </a:schemeClr>
              </a:solidFill>
              <a:miter lim="800000"/>
              <a:headEnd/>
              <a:tailEnd/>
            </a:ln>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64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71" grpId="0"/>
      <p:bldP spid="35647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Art of Multiprocessor Programming</a:t>
            </a:r>
          </a:p>
        </p:txBody>
      </p:sp>
      <p:sp>
        <p:nvSpPr>
          <p:cNvPr id="79875" name="Slide Number Placeholder 4"/>
          <p:cNvSpPr>
            <a:spLocks noGrp="1"/>
          </p:cNvSpPr>
          <p:nvPr>
            <p:ph type="sldNum" sz="quarter" idx="11"/>
          </p:nvPr>
        </p:nvSpPr>
        <p:spPr>
          <a:noFill/>
        </p:spPr>
        <p:txBody>
          <a:bodyPr/>
          <a:lstStyle/>
          <a:p>
            <a:fld id="{C5AF3530-303C-48C9-95F4-731F3F64209A}" type="slidenum">
              <a:rPr lang="ar-SA" smtClean="0">
                <a:cs typeface="Arial" pitchFamily="34" charset="0"/>
              </a:rPr>
              <a:pPr/>
              <a:t>95</a:t>
            </a:fld>
            <a:endParaRPr lang="en-US" smtClean="0">
              <a:cs typeface="Arial" pitchFamily="34" charset="0"/>
            </a:endParaRPr>
          </a:p>
        </p:txBody>
      </p:sp>
      <p:pic>
        <p:nvPicPr>
          <p:cNvPr id="798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9877" name="Rectangle 3"/>
          <p:cNvSpPr>
            <a:spLocks noGrp="1" noChangeArrowheads="1"/>
          </p:cNvSpPr>
          <p:nvPr>
            <p:ph type="title"/>
          </p:nvPr>
        </p:nvSpPr>
        <p:spPr>
          <a:xfrm>
            <a:off x="698500" y="433388"/>
            <a:ext cx="7772400" cy="1143000"/>
          </a:xfrm>
          <a:noFill/>
        </p:spPr>
        <p:txBody>
          <a:bodyPr/>
          <a:lstStyle/>
          <a:p>
            <a:r>
              <a:rPr lang="en-US" smtClean="0"/>
              <a:t>Filter</a:t>
            </a:r>
          </a:p>
        </p:txBody>
      </p:sp>
      <p:sp>
        <p:nvSpPr>
          <p:cNvPr id="79878" name="Rectangle 4"/>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tx1"/>
                </a:solidFill>
                <a:latin typeface="Lucida Console" pitchFamily="49" charset="0"/>
                <a:cs typeface="Courier New" pitchFamily="49" charset="0"/>
              </a:rPr>
              <a:t>class </a:t>
            </a:r>
            <a:r>
              <a:rPr lang="en-US" sz="2000">
                <a:solidFill>
                  <a:schemeClr val="accent2"/>
                </a:solidFill>
                <a:latin typeface="Lucida Console" pitchFamily="49" charset="0"/>
                <a:cs typeface="Courier New" pitchFamily="49" charset="0"/>
              </a:rPr>
              <a:t>Filter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Lock</a:t>
            </a:r>
            <a:r>
              <a:rPr lang="en-US" sz="2000">
                <a:solidFill>
                  <a:schemeClr val="tx1"/>
                </a:solidFill>
                <a:latin typeface="Lucida Console" pitchFamily="49" charset="0"/>
                <a:cs typeface="Courier New" pitchFamily="49" charset="0"/>
              </a:rPr>
              <a:t> </a:t>
            </a:r>
            <a:r>
              <a:rPr lang="en-US" sz="20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p>
          <a:p>
            <a:pPr marL="231775" indent="-231775">
              <a:lnSpc>
                <a:spcPct val="80000"/>
              </a:lnSpc>
              <a:spcBef>
                <a:spcPct val="20000"/>
              </a:spcBef>
            </a:pPr>
            <a:endParaRPr lang="en-US" sz="20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tx1"/>
                </a:solidFill>
                <a:latin typeface="Lucida Console" pitchFamily="49" charset="0"/>
                <a:cs typeface="Courier New" pitchFamily="49" charset="0"/>
              </a:rPr>
              <a:t>  public void</a:t>
            </a:r>
            <a:r>
              <a:rPr lang="en-US" sz="2000">
                <a:solidFill>
                  <a:schemeClr val="accent2"/>
                </a:solidFill>
                <a:latin typeface="Lucida Console" pitchFamily="49" charset="0"/>
                <a:cs typeface="Courier New" pitchFamily="49" charset="0"/>
              </a:rPr>
              <a:t> lock(){</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 </a:t>
            </a:r>
            <a:endParaRPr lang="en-US" sz="1800">
              <a:solidFill>
                <a:schemeClr val="accent2"/>
              </a:solidFill>
              <a:latin typeface="Lucida Console" pitchFamily="49" charset="0"/>
              <a:cs typeface="Courier New" pitchFamily="49" charset="0"/>
            </a:endParaRP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Art of Multiprocessor Programming</a:t>
            </a:r>
          </a:p>
        </p:txBody>
      </p:sp>
      <p:sp>
        <p:nvSpPr>
          <p:cNvPr id="80899" name="Slide Number Placeholder 4"/>
          <p:cNvSpPr>
            <a:spLocks noGrp="1"/>
          </p:cNvSpPr>
          <p:nvPr>
            <p:ph type="sldNum" sz="quarter" idx="11"/>
          </p:nvPr>
        </p:nvSpPr>
        <p:spPr>
          <a:noFill/>
        </p:spPr>
        <p:txBody>
          <a:bodyPr/>
          <a:lstStyle/>
          <a:p>
            <a:fld id="{E7A945AE-B5A6-443B-89A7-CB230E67D9E4}" type="slidenum">
              <a:rPr lang="ar-SA" smtClean="0">
                <a:cs typeface="Arial" pitchFamily="34" charset="0"/>
              </a:rPr>
              <a:pPr/>
              <a:t>96</a:t>
            </a:fld>
            <a:endParaRPr lang="en-US" smtClean="0">
              <a:cs typeface="Arial" pitchFamily="34" charset="0"/>
            </a:endParaRPr>
          </a:p>
        </p:txBody>
      </p:sp>
      <p:pic>
        <p:nvPicPr>
          <p:cNvPr id="80900"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0901" name="Rectangle 7"/>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for</a:t>
            </a: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int</a:t>
            </a:r>
            <a:r>
              <a:rPr lang="en-US" sz="2000">
                <a:solidFill>
                  <a:schemeClr val="accent2"/>
                </a:solidFill>
                <a:latin typeface="Lucida Console" pitchFamily="49" charset="0"/>
                <a:cs typeface="Courier New" pitchFamily="49" charset="0"/>
              </a:rPr>
              <a: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0902" name="Rectangle 2"/>
          <p:cNvSpPr>
            <a:spLocks noGrp="1" noChangeArrowheads="1"/>
          </p:cNvSpPr>
          <p:nvPr>
            <p:ph type="title"/>
          </p:nvPr>
        </p:nvSpPr>
        <p:spPr>
          <a:noFill/>
        </p:spPr>
        <p:txBody>
          <a:bodyPr/>
          <a:lstStyle/>
          <a:p>
            <a:r>
              <a:rPr lang="en-US" smtClean="0"/>
              <a:t>Filter</a:t>
            </a:r>
          </a:p>
        </p:txBody>
      </p:sp>
      <p:sp>
        <p:nvSpPr>
          <p:cNvPr id="80903" name="Text Box 6"/>
          <p:cNvSpPr txBox="1">
            <a:spLocks noChangeArrowheads="1"/>
          </p:cNvSpPr>
          <p:nvPr/>
        </p:nvSpPr>
        <p:spPr bwMode="auto">
          <a:xfrm>
            <a:off x="4829175" y="5156200"/>
            <a:ext cx="3867150" cy="579438"/>
          </a:xfrm>
          <a:prstGeom prst="rect">
            <a:avLst/>
          </a:prstGeom>
          <a:solidFill>
            <a:srgbClr val="FFFFCC"/>
          </a:solidFill>
          <a:ln w="9525">
            <a:noFill/>
            <a:miter lim="800000"/>
            <a:headEnd/>
            <a:tailEnd/>
          </a:ln>
        </p:spPr>
        <p:txBody>
          <a:bodyPr>
            <a:spAutoFit/>
          </a:bodyPr>
          <a:lstStyle/>
          <a:p>
            <a:pPr algn="ctr"/>
            <a:r>
              <a:rPr lang="en-US" sz="3200" b="0">
                <a:solidFill>
                  <a:srgbClr val="FF0000"/>
                </a:solidFill>
              </a:rPr>
              <a:t>One level at a time</a:t>
            </a:r>
          </a:p>
        </p:txBody>
      </p:sp>
      <p:sp>
        <p:nvSpPr>
          <p:cNvPr id="80904" name="AutoShape 4"/>
          <p:cNvSpPr>
            <a:spLocks noChangeArrowheads="1"/>
          </p:cNvSpPr>
          <p:nvPr/>
        </p:nvSpPr>
        <p:spPr bwMode="auto">
          <a:xfrm>
            <a:off x="1651000" y="2765425"/>
            <a:ext cx="4735513" cy="530225"/>
          </a:xfrm>
          <a:prstGeom prst="wedgeRoundRectCallout">
            <a:avLst>
              <a:gd name="adj1" fmla="val 51574"/>
              <a:gd name="adj2" fmla="val 423056"/>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ransition>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Art of Multiprocessor Programming</a:t>
            </a:r>
          </a:p>
        </p:txBody>
      </p:sp>
      <p:sp>
        <p:nvSpPr>
          <p:cNvPr id="81923" name="Slide Number Placeholder 4"/>
          <p:cNvSpPr>
            <a:spLocks noGrp="1"/>
          </p:cNvSpPr>
          <p:nvPr>
            <p:ph type="sldNum" sz="quarter" idx="11"/>
          </p:nvPr>
        </p:nvSpPr>
        <p:spPr>
          <a:noFill/>
        </p:spPr>
        <p:txBody>
          <a:bodyPr/>
          <a:lstStyle/>
          <a:p>
            <a:fld id="{EFB7FE02-A3FE-46A9-AFA9-B6ECC8468BBB}" type="slidenum">
              <a:rPr lang="ar-SA" smtClean="0">
                <a:cs typeface="Arial" pitchFamily="34" charset="0"/>
              </a:rPr>
              <a:pPr/>
              <a:t>97</a:t>
            </a:fld>
            <a:endParaRPr lang="en-US" smtClean="0">
              <a:cs typeface="Arial" pitchFamily="34" charset="0"/>
            </a:endParaRPr>
          </a:p>
        </p:txBody>
      </p:sp>
      <p:pic>
        <p:nvPicPr>
          <p:cNvPr id="81924"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1925"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victim[L] = i;</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 busy wait</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1926" name="Rectangle 2"/>
          <p:cNvSpPr>
            <a:spLocks noGrp="1" noChangeArrowheads="1"/>
          </p:cNvSpPr>
          <p:nvPr>
            <p:ph type="title"/>
          </p:nvPr>
        </p:nvSpPr>
        <p:spPr>
          <a:noFill/>
        </p:spPr>
        <p:txBody>
          <a:bodyPr/>
          <a:lstStyle/>
          <a:p>
            <a:r>
              <a:rPr lang="en-US" smtClean="0"/>
              <a:t>Filter</a:t>
            </a:r>
          </a:p>
        </p:txBody>
      </p:sp>
      <p:sp>
        <p:nvSpPr>
          <p:cNvPr id="81927" name="Text Box 4"/>
          <p:cNvSpPr txBox="1">
            <a:spLocks noChangeArrowheads="1"/>
          </p:cNvSpPr>
          <p:nvPr/>
        </p:nvSpPr>
        <p:spPr bwMode="auto">
          <a:xfrm>
            <a:off x="5489575" y="4268788"/>
            <a:ext cx="3132138" cy="1373187"/>
          </a:xfrm>
          <a:prstGeom prst="rect">
            <a:avLst/>
          </a:prstGeom>
          <a:solidFill>
            <a:srgbClr val="FFFFCC"/>
          </a:solidFill>
          <a:ln w="9525">
            <a:noFill/>
            <a:miter lim="800000"/>
            <a:headEnd/>
            <a:tailEnd/>
          </a:ln>
        </p:spPr>
        <p:txBody>
          <a:bodyPr>
            <a:spAutoFit/>
          </a:bodyPr>
          <a:lstStyle/>
          <a:p>
            <a:pPr algn="ctr"/>
            <a:r>
              <a:rPr lang="en-US" sz="2800">
                <a:solidFill>
                  <a:srgbClr val="FF0000"/>
                </a:solidFill>
              </a:rPr>
              <a:t>Announce intention to enter level L</a:t>
            </a:r>
          </a:p>
        </p:txBody>
      </p:sp>
      <p:sp>
        <p:nvSpPr>
          <p:cNvPr id="81928" name="AutoShape 5"/>
          <p:cNvSpPr>
            <a:spLocks noChangeArrowheads="1"/>
          </p:cNvSpPr>
          <p:nvPr/>
        </p:nvSpPr>
        <p:spPr bwMode="auto">
          <a:xfrm>
            <a:off x="1911350" y="3157538"/>
            <a:ext cx="2400300" cy="369887"/>
          </a:xfrm>
          <a:prstGeom prst="wedgeRoundRectCallout">
            <a:avLst>
              <a:gd name="adj1" fmla="val 119579"/>
              <a:gd name="adj2" fmla="val 314380"/>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ransition>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Art of Multiprocessor Programming</a:t>
            </a:r>
          </a:p>
        </p:txBody>
      </p:sp>
      <p:sp>
        <p:nvSpPr>
          <p:cNvPr id="82947" name="Slide Number Placeholder 4"/>
          <p:cNvSpPr>
            <a:spLocks noGrp="1"/>
          </p:cNvSpPr>
          <p:nvPr>
            <p:ph type="sldNum" sz="quarter" idx="11"/>
          </p:nvPr>
        </p:nvSpPr>
        <p:spPr>
          <a:noFill/>
        </p:spPr>
        <p:txBody>
          <a:bodyPr/>
          <a:lstStyle/>
          <a:p>
            <a:fld id="{3AE3EC94-9C6D-49B6-9B57-7532ECB52ADB}" type="slidenum">
              <a:rPr lang="ar-SA" smtClean="0">
                <a:cs typeface="Arial" pitchFamily="34" charset="0"/>
              </a:rPr>
              <a:pPr/>
              <a:t>98</a:t>
            </a:fld>
            <a:endParaRPr lang="en-US" smtClean="0">
              <a:cs typeface="Arial" pitchFamily="34" charset="0"/>
            </a:endParaRPr>
          </a:p>
        </p:txBody>
      </p:sp>
      <p:pic>
        <p:nvPicPr>
          <p:cNvPr id="829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2949"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a:t>
            </a:r>
            <a:r>
              <a:rPr lang="en-US" sz="2400">
                <a:solidFill>
                  <a:schemeClr val="folHlink"/>
                </a:solidFill>
                <a:latin typeface="Symbol" pitchFamily="18" charset="2"/>
              </a:rPr>
              <a:t>$</a:t>
            </a:r>
            <a:r>
              <a:rPr lang="en-US" sz="2800">
                <a:solidFill>
                  <a:schemeClr val="folHlink"/>
                </a:solidFill>
                <a:latin typeface="Symbol" pitchFamily="18" charset="2"/>
              </a:rPr>
              <a:t> </a:t>
            </a:r>
            <a:r>
              <a:rPr lang="en-US" sz="2000">
                <a:solidFill>
                  <a:schemeClr val="folHlink"/>
                </a:solidFill>
                <a:latin typeface="Lucida Console" pitchFamily="49" charset="0"/>
                <a:cs typeface="Courier New" pitchFamily="49" charset="0"/>
              </a:rPr>
              <a:t>k != i) level[k] &gt;= L) &amp;&amp;</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2950" name="Rectangle 2"/>
          <p:cNvSpPr>
            <a:spLocks noGrp="1" noChangeArrowheads="1"/>
          </p:cNvSpPr>
          <p:nvPr>
            <p:ph type="title"/>
          </p:nvPr>
        </p:nvSpPr>
        <p:spPr>
          <a:noFill/>
        </p:spPr>
        <p:txBody>
          <a:bodyPr/>
          <a:lstStyle/>
          <a:p>
            <a:r>
              <a:rPr lang="en-US" smtClean="0"/>
              <a:t>Filter</a:t>
            </a:r>
          </a:p>
        </p:txBody>
      </p:sp>
      <p:sp>
        <p:nvSpPr>
          <p:cNvPr id="82951" name="Text Box 4"/>
          <p:cNvSpPr txBox="1">
            <a:spLocks noChangeArrowheads="1"/>
          </p:cNvSpPr>
          <p:nvPr/>
        </p:nvSpPr>
        <p:spPr bwMode="auto">
          <a:xfrm>
            <a:off x="5588000" y="4687888"/>
            <a:ext cx="3132138" cy="946150"/>
          </a:xfrm>
          <a:prstGeom prst="rect">
            <a:avLst/>
          </a:prstGeom>
          <a:solidFill>
            <a:srgbClr val="FFFFCC"/>
          </a:solidFill>
          <a:ln w="9525">
            <a:noFill/>
            <a:miter lim="800000"/>
            <a:headEnd/>
            <a:tailEnd/>
          </a:ln>
        </p:spPr>
        <p:txBody>
          <a:bodyPr>
            <a:spAutoFit/>
          </a:bodyPr>
          <a:lstStyle/>
          <a:p>
            <a:pPr algn="ctr"/>
            <a:r>
              <a:rPr lang="en-US" sz="2800">
                <a:solidFill>
                  <a:srgbClr val="FF0000"/>
                </a:solidFill>
              </a:rPr>
              <a:t>Give priority to anyone but me</a:t>
            </a:r>
          </a:p>
        </p:txBody>
      </p:sp>
      <p:sp>
        <p:nvSpPr>
          <p:cNvPr id="82952" name="AutoShape 5"/>
          <p:cNvSpPr>
            <a:spLocks noChangeArrowheads="1"/>
          </p:cNvSpPr>
          <p:nvPr/>
        </p:nvSpPr>
        <p:spPr bwMode="auto">
          <a:xfrm>
            <a:off x="2009775" y="3476625"/>
            <a:ext cx="2257425" cy="369888"/>
          </a:xfrm>
          <a:prstGeom prst="wedgeRoundRectCallout">
            <a:avLst>
              <a:gd name="adj1" fmla="val 109213"/>
              <a:gd name="adj2" fmla="val 295065"/>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ransition>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Art of Multiprocessor Programming</a:t>
            </a:r>
          </a:p>
        </p:txBody>
      </p:sp>
      <p:sp>
        <p:nvSpPr>
          <p:cNvPr id="83971" name="Slide Number Placeholder 4"/>
          <p:cNvSpPr>
            <a:spLocks noGrp="1"/>
          </p:cNvSpPr>
          <p:nvPr>
            <p:ph type="sldNum" sz="quarter" idx="11"/>
          </p:nvPr>
        </p:nvSpPr>
        <p:spPr>
          <a:noFill/>
        </p:spPr>
        <p:txBody>
          <a:bodyPr/>
          <a:lstStyle/>
          <a:p>
            <a:fld id="{D10830F6-E328-44C0-B3CE-0656E5D871DD}" type="slidenum">
              <a:rPr lang="ar-SA" smtClean="0">
                <a:cs typeface="Arial" pitchFamily="34" charset="0"/>
              </a:rPr>
              <a:pPr/>
              <a:t>99</a:t>
            </a:fld>
            <a:endParaRPr lang="en-US" smtClean="0">
              <a:cs typeface="Arial" pitchFamily="34" charset="0"/>
            </a:endParaRPr>
          </a:p>
        </p:txBody>
      </p:sp>
      <p:pic>
        <p:nvPicPr>
          <p:cNvPr id="83972"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3973" name="Rectangle 6"/>
          <p:cNvSpPr>
            <a:spLocks noChangeArrowheads="1"/>
          </p:cNvSpPr>
          <p:nvPr/>
        </p:nvSpPr>
        <p:spPr bwMode="auto">
          <a:xfrm>
            <a:off x="1066800" y="1676400"/>
            <a:ext cx="7772400" cy="4114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class Filter implements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level[n];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int victim[n]; </a:t>
            </a:r>
            <a:endParaRPr lang="en-US" sz="1800">
              <a:solidFill>
                <a:schemeClr val="folHlink"/>
              </a:solidFill>
              <a:latin typeface="Lucida Console" pitchFamily="49" charset="0"/>
              <a:cs typeface="Courier New" pitchFamily="49" charset="0"/>
            </a:endParaRP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lock()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for (int L = 1; L &lt; n; L++)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L;</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victim[L] = i;</a:t>
            </a:r>
          </a:p>
          <a:p>
            <a:pPr marL="231775" indent="-231775">
              <a:lnSpc>
                <a:spcPct val="80000"/>
              </a:lnSpc>
              <a:spcBef>
                <a:spcPct val="20000"/>
              </a:spcBef>
            </a:pPr>
            <a:r>
              <a:rPr lang="en-US" sz="2000">
                <a:solidFill>
                  <a:schemeClr val="tx1"/>
                </a:solidFill>
                <a:latin typeface="Lucida Console" pitchFamily="49" charset="0"/>
                <a:cs typeface="Courier New" pitchFamily="49" charset="0"/>
              </a:rPr>
              <a:t>      while</a:t>
            </a:r>
            <a:r>
              <a:rPr lang="en-US" sz="2000">
                <a:solidFill>
                  <a:schemeClr val="accent2"/>
                </a:solidFill>
                <a:latin typeface="Lucida Console" pitchFamily="49" charset="0"/>
                <a:cs typeface="Courier New" pitchFamily="49" charset="0"/>
              </a:rPr>
              <a:t> ((</a:t>
            </a:r>
            <a:r>
              <a:rPr lang="en-US" sz="2400">
                <a:solidFill>
                  <a:schemeClr val="accent2"/>
                </a:solidFill>
                <a:latin typeface="Symbol" pitchFamily="18" charset="2"/>
              </a:rPr>
              <a:t>$</a:t>
            </a:r>
            <a:r>
              <a:rPr lang="en-US" sz="2800">
                <a:solidFill>
                  <a:schemeClr val="accent2"/>
                </a:solidFill>
                <a:latin typeface="Symbol" pitchFamily="18" charset="2"/>
              </a:rPr>
              <a:t> </a:t>
            </a:r>
            <a:r>
              <a:rPr lang="en-US" sz="2000">
                <a:solidFill>
                  <a:schemeClr val="accent2"/>
                </a:solidFill>
                <a:latin typeface="Lucida Console" pitchFamily="49" charset="0"/>
                <a:cs typeface="Courier New" pitchFamily="49" charset="0"/>
              </a:rPr>
              <a:t>k != i) level[k] &gt;= L) </a:t>
            </a:r>
            <a:r>
              <a:rPr lang="en-US" sz="2000">
                <a:solidFill>
                  <a:schemeClr val="tx1"/>
                </a:solidFill>
                <a:latin typeface="Lucida Console" pitchFamily="49" charset="0"/>
                <a:cs typeface="Courier New" pitchFamily="49" charset="0"/>
              </a:rPr>
              <a:t>&amp;&amp;</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victim[L] == i) {};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public void release(int i) {</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level[i] = 0;</a:t>
            </a:r>
          </a:p>
          <a:p>
            <a:pPr marL="231775" indent="-231775">
              <a:lnSpc>
                <a:spcPct val="80000"/>
              </a:lnSpc>
              <a:spcBef>
                <a:spcPct val="20000"/>
              </a:spcBef>
            </a:pPr>
            <a:r>
              <a:rPr lang="en-US" sz="20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000">
                <a:solidFill>
                  <a:schemeClr val="accent2"/>
                </a:solidFill>
                <a:latin typeface="Lucida Console" pitchFamily="49" charset="0"/>
                <a:cs typeface="Courier New" pitchFamily="49" charset="0"/>
              </a:rPr>
              <a:t>  </a:t>
            </a:r>
          </a:p>
        </p:txBody>
      </p:sp>
      <p:sp>
        <p:nvSpPr>
          <p:cNvPr id="83974" name="Rectangle 2"/>
          <p:cNvSpPr>
            <a:spLocks noGrp="1" noChangeArrowheads="1"/>
          </p:cNvSpPr>
          <p:nvPr>
            <p:ph type="title"/>
          </p:nvPr>
        </p:nvSpPr>
        <p:spPr>
          <a:noFill/>
        </p:spPr>
        <p:txBody>
          <a:bodyPr/>
          <a:lstStyle/>
          <a:p>
            <a:r>
              <a:rPr lang="en-US" smtClean="0"/>
              <a:t>Filter</a:t>
            </a:r>
          </a:p>
        </p:txBody>
      </p:sp>
      <p:sp>
        <p:nvSpPr>
          <p:cNvPr id="83975" name="Text Box 4"/>
          <p:cNvSpPr txBox="1">
            <a:spLocks noChangeArrowheads="1"/>
          </p:cNvSpPr>
          <p:nvPr/>
        </p:nvSpPr>
        <p:spPr bwMode="auto">
          <a:xfrm>
            <a:off x="1011238" y="1719263"/>
            <a:ext cx="7789862" cy="946150"/>
          </a:xfrm>
          <a:prstGeom prst="rect">
            <a:avLst/>
          </a:prstGeom>
          <a:solidFill>
            <a:srgbClr val="FFFFCC"/>
          </a:solidFill>
          <a:ln w="9525">
            <a:noFill/>
            <a:miter lim="800000"/>
            <a:headEnd/>
            <a:tailEnd/>
          </a:ln>
        </p:spPr>
        <p:txBody>
          <a:bodyPr>
            <a:spAutoFit/>
          </a:bodyPr>
          <a:lstStyle/>
          <a:p>
            <a:pPr algn="ctr"/>
            <a:r>
              <a:rPr lang="en-US" sz="2800">
                <a:solidFill>
                  <a:srgbClr val="FF0000"/>
                </a:solidFill>
              </a:rPr>
              <a:t>Wait as long as someone else is at same or higher level, and I’m designated victim</a:t>
            </a:r>
          </a:p>
        </p:txBody>
      </p:sp>
      <p:sp>
        <p:nvSpPr>
          <p:cNvPr id="83976" name="AutoShape 5"/>
          <p:cNvSpPr>
            <a:spLocks noChangeArrowheads="1"/>
          </p:cNvSpPr>
          <p:nvPr/>
        </p:nvSpPr>
        <p:spPr bwMode="auto">
          <a:xfrm>
            <a:off x="1968500" y="3898900"/>
            <a:ext cx="5524500" cy="674688"/>
          </a:xfrm>
          <a:prstGeom prst="wedgeRoundRectCallout">
            <a:avLst>
              <a:gd name="adj1" fmla="val -13046"/>
              <a:gd name="adj2" fmla="val -239648"/>
              <a:gd name="adj3" fmla="val 16667"/>
            </a:avLst>
          </a:prstGeom>
          <a:noFill/>
          <a:ln w="38100">
            <a:solidFill>
              <a:srgbClr val="FF0000"/>
            </a:solidFill>
            <a:miter lim="800000"/>
            <a:headEnd/>
            <a:tailEnd/>
          </a:ln>
        </p:spPr>
        <p:txBody>
          <a:bodyPr anchor="ctr"/>
          <a:lstStyle/>
          <a:p>
            <a:pPr algn="ctr"/>
            <a:endParaRPr lang="en-US" sz="2800" b="0">
              <a:solidFill>
                <a:srgbClr val="FF0000"/>
              </a:solidFill>
            </a:endParaRPr>
          </a:p>
        </p:txBody>
      </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17557</TotalTime>
  <Words>6506</Words>
  <Application>Microsoft Office PowerPoint</Application>
  <PresentationFormat>顶置</PresentationFormat>
  <Paragraphs>1391</Paragraphs>
  <Slides>114</Slides>
  <Notes>104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16" baseType="lpstr">
      <vt:lpstr>Blank Presentation</vt:lpstr>
      <vt:lpstr>Document</vt:lpstr>
      <vt:lpstr>Mutual Exclusion</vt:lpstr>
      <vt:lpstr>Mutual Exclusion</vt:lpstr>
      <vt:lpstr>Mutual Exclusion</vt:lpstr>
      <vt:lpstr>Warning</vt:lpstr>
      <vt:lpstr>Why is Concurrent Programming so Hard?</vt:lpstr>
      <vt:lpstr>Time</vt:lpstr>
      <vt:lpstr>Events</vt:lpstr>
      <vt:lpstr>Threads</vt:lpstr>
      <vt:lpstr>Example Thread Events</vt:lpstr>
      <vt:lpstr>Threads are State Machines</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 -Thread Solutions</vt:lpstr>
      <vt:lpstr>Two-Thread Conventions</vt:lpstr>
      <vt:lpstr>Two-Thread Conventions</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Also from the Code</vt:lpstr>
      <vt:lpstr>Assumption</vt:lpstr>
      <vt:lpstr>Combining Observations</vt:lpstr>
      <vt:lpstr>Deadlock Free</vt:lpstr>
      <vt:lpstr>Starvation Free</vt:lpstr>
      <vt:lpstr>PowerPoint 演示文稿</vt:lpstr>
      <vt:lpstr>Fact</vt:lpstr>
      <vt:lpstr>The Flag Example</vt:lpstr>
      <vt:lpstr>The Flag Example</vt:lpstr>
      <vt:lpstr>The Flag Example</vt:lpstr>
      <vt:lpstr>Opinion1: It’s Wrong</vt:lpstr>
      <vt:lpstr>Opinion2: But It Feels So Right …</vt:lpstr>
      <vt:lpstr>Who knew you wanted to synchronize? </vt:lpstr>
      <vt:lpstr>Explicit Synchronization</vt:lpstr>
      <vt:lpstr>Volatile</vt:lpstr>
      <vt:lpstr>Question</vt:lpstr>
      <vt:lpstr>Answer: Yes!</vt:lpstr>
      <vt:lpstr>Working Memory v.s. Main Memory</vt:lpstr>
      <vt:lpstr>Low level actions</vt:lpstr>
      <vt:lpstr>How can this happen?</vt:lpstr>
      <vt:lpstr>Synchronization Action</vt:lpstr>
      <vt:lpstr>When are actions visible to other thread?</vt:lpstr>
      <vt:lpstr>What does volatile mean?</vt:lpstr>
      <vt:lpstr>Using volatile</vt:lpstr>
      <vt:lpstr>The Filter Algorithm for n Threads</vt:lpstr>
      <vt:lpstr>Filter</vt:lpstr>
      <vt:lpstr>Filter</vt:lpstr>
      <vt:lpstr>Filter</vt:lpstr>
      <vt:lpstr>Filter</vt:lpstr>
      <vt:lpstr>Filter</vt:lpstr>
      <vt:lpstr>Filter</vt:lpstr>
      <vt:lpstr>Filter</vt:lpstr>
      <vt:lpstr>Claim</vt:lpstr>
      <vt:lpstr>Induction Hypothesis</vt:lpstr>
      <vt:lpstr>Proof Structure</vt:lpstr>
      <vt:lpstr>Just Like Peterson</vt:lpstr>
      <vt:lpstr>From the Code</vt:lpstr>
      <vt:lpstr>By Assumption</vt:lpstr>
      <vt:lpstr>Combining Observations</vt:lpstr>
      <vt:lpstr>Combining Observations</vt:lpstr>
      <vt:lpstr>Combining Observations</vt:lpstr>
      <vt:lpstr>No Starvation</vt:lpstr>
      <vt:lpstr>Shared Memory</vt:lpstr>
      <vt:lpstr>Theorem</vt:lpstr>
      <vt:lpstr>Summary of Lecture</vt:lpstr>
      <vt:lpstr>Summary of Lecture</vt:lpstr>
    </vt:vector>
  </TitlesOfParts>
  <Company>Brown University and Tel-Aviv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Ming</cp:lastModifiedBy>
  <cp:revision>1152</cp:revision>
  <cp:lastPrinted>2003-09-09T00:35:48Z</cp:lastPrinted>
  <dcterms:created xsi:type="dcterms:W3CDTF">1999-05-12T13:47:53Z</dcterms:created>
  <dcterms:modified xsi:type="dcterms:W3CDTF">2013-11-01T06:55:34Z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