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42" r:id="rId2"/>
    <p:sldId id="359" r:id="rId3"/>
    <p:sldId id="334" r:id="rId4"/>
    <p:sldId id="335" r:id="rId5"/>
    <p:sldId id="336" r:id="rId6"/>
    <p:sldId id="337" r:id="rId7"/>
    <p:sldId id="340" r:id="rId8"/>
    <p:sldId id="339" r:id="rId9"/>
    <p:sldId id="343" r:id="rId10"/>
    <p:sldId id="344" r:id="rId11"/>
    <p:sldId id="345" r:id="rId12"/>
    <p:sldId id="346" r:id="rId13"/>
    <p:sldId id="355" r:id="rId14"/>
    <p:sldId id="347" r:id="rId15"/>
    <p:sldId id="348" r:id="rId16"/>
    <p:sldId id="349" r:id="rId17"/>
    <p:sldId id="350" r:id="rId18"/>
    <p:sldId id="360" r:id="rId19"/>
    <p:sldId id="351" r:id="rId20"/>
    <p:sldId id="352" r:id="rId21"/>
    <p:sldId id="353" r:id="rId22"/>
    <p:sldId id="354" r:id="rId2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119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5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6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3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6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62000" y="6400800"/>
            <a:ext cx="4038600" cy="457200"/>
          </a:xfrm>
        </p:spPr>
        <p:txBody>
          <a:bodyPr/>
          <a:lstStyle/>
          <a:p>
            <a:r>
              <a:rPr lang="en-US" dirty="0" smtClean="0"/>
              <a:t>Sophomoric Parallelism and Concurrency, Lecture 1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Parallelism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876800"/>
          </a:xfrm>
        </p:spPr>
        <p:txBody>
          <a:bodyPr/>
          <a:lstStyle/>
          <a:p>
            <a:r>
              <a:rPr lang="en-US" dirty="0" smtClean="0"/>
              <a:t>Example: Sum elements of a large array </a:t>
            </a:r>
          </a:p>
          <a:p>
            <a:r>
              <a:rPr lang="en-US" dirty="0" smtClean="0"/>
              <a:t>Idea:  Have 4 threads simultaneously sum 1/4 of the array</a:t>
            </a:r>
          </a:p>
          <a:p>
            <a:pPr lvl="1"/>
            <a:r>
              <a:rPr lang="en-US" dirty="0" smtClean="0"/>
              <a:t>Warning: This is an inferior first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ans0         ans1        ans2         ans3</a:t>
            </a:r>
          </a:p>
          <a:p>
            <a:pPr>
              <a:buNone/>
            </a:pPr>
            <a:r>
              <a:rPr lang="en-US" dirty="0" smtClean="0"/>
              <a:t>                                                       +</a:t>
            </a:r>
          </a:p>
          <a:p>
            <a:pPr>
              <a:buNone/>
            </a:pPr>
            <a:r>
              <a:rPr lang="en-US" dirty="0" smtClean="0"/>
              <a:t>                                     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 4 </a:t>
            </a:r>
            <a:r>
              <a:rPr lang="en-US" i="1" dirty="0" smtClean="0">
                <a:solidFill>
                  <a:schemeClr val="accent2"/>
                </a:solidFill>
              </a:rPr>
              <a:t>thread objects</a:t>
            </a:r>
            <a:r>
              <a:rPr lang="en-US" dirty="0" smtClean="0"/>
              <a:t>, each given a portion of the work</a:t>
            </a:r>
          </a:p>
          <a:p>
            <a:pPr lvl="1"/>
            <a:r>
              <a:rPr lang="en-US" dirty="0" smtClean="0"/>
              <a:t>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en-US" dirty="0" smtClean="0"/>
              <a:t> on each thread object to actually </a:t>
            </a:r>
            <a:r>
              <a:rPr lang="en-US" i="1" dirty="0" smtClean="0">
                <a:solidFill>
                  <a:schemeClr val="accent2"/>
                </a:solidFill>
              </a:rPr>
              <a:t>run</a:t>
            </a:r>
            <a:r>
              <a:rPr lang="en-US" dirty="0" smtClean="0"/>
              <a:t> it in parallel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Wait</a:t>
            </a:r>
            <a:r>
              <a:rPr lang="en-US" dirty="0" smtClean="0"/>
              <a:t> for threads to finish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join()</a:t>
            </a:r>
          </a:p>
          <a:p>
            <a:pPr lvl="1"/>
            <a:r>
              <a:rPr lang="en-US" dirty="0" smtClean="0"/>
              <a:t>Add together their 4 answers for the </a:t>
            </a:r>
            <a:r>
              <a:rPr lang="en-US" i="1" dirty="0" smtClean="0">
                <a:solidFill>
                  <a:schemeClr val="accent2"/>
                </a:solidFill>
              </a:rPr>
              <a:t>final result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1676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3581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486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7391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22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38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2133600" y="3581400"/>
            <a:ext cx="2438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3886200" y="3581400"/>
            <a:ext cx="7620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0800000" flipV="1">
            <a:off x="4724400" y="3581400"/>
            <a:ext cx="914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10800000" flipV="1">
            <a:off x="4876802" y="3581399"/>
            <a:ext cx="2514599" cy="3809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581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3.	Though unlikely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in general </a:t>
            </a:r>
            <a:r>
              <a:rPr lang="en-US" dirty="0" err="1" smtClean="0"/>
              <a:t>subproblems</a:t>
            </a:r>
            <a:r>
              <a:rPr lang="en-US" dirty="0" smtClean="0"/>
              <a:t> may take significantly different amounts of time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Example: Apply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every array element, but maybe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is much slower for some data items</a:t>
            </a:r>
          </a:p>
          <a:p>
            <a:pPr marL="1257300" lvl="2" indent="-457200"/>
            <a:r>
              <a:rPr lang="en-US" dirty="0" smtClean="0"/>
              <a:t>Example: Is a large integer prime?</a:t>
            </a:r>
          </a:p>
          <a:p>
            <a:pPr marL="1257300" lvl="2" indent="-457200"/>
            <a:endParaRPr lang="en-US" dirty="0" smtClean="0"/>
          </a:p>
          <a:p>
            <a:pPr marL="857250" lvl="1" indent="-457200"/>
            <a:r>
              <a:rPr lang="en-US" dirty="0" smtClean="0"/>
              <a:t>If we create 4 threads and all the slow data is processed by 1 of them, we won’t get nearly a 4x speedup</a:t>
            </a:r>
          </a:p>
          <a:p>
            <a:pPr marL="1257300" lvl="2" indent="-457200"/>
            <a:r>
              <a:rPr lang="en-US" dirty="0" smtClean="0">
                <a:latin typeface="+mj-lt"/>
                <a:cs typeface="Courier New" pitchFamily="49" charset="0"/>
              </a:rPr>
              <a:t>Example of a </a:t>
            </a:r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load imbalance</a:t>
            </a: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152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The counterintuitive (?) solution to all these problems is to use lots of threads, far more than the number of processors</a:t>
            </a:r>
          </a:p>
          <a:p>
            <a:pPr marL="857250" lvl="1" indent="-457200"/>
            <a:r>
              <a:rPr lang="en-US" dirty="0" smtClean="0"/>
              <a:t>But this will require changing our algorithm</a:t>
            </a:r>
          </a:p>
          <a:p>
            <a:pPr marL="857250" lvl="1" indent="-457200"/>
            <a:r>
              <a:rPr lang="en-US" dirty="0" smtClean="0"/>
              <a:t>And for constant-factor reasons, abandoning Java’s threads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895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ans0         ans1          … 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ansN</a:t>
            </a:r>
            <a:endParaRPr lang="en-US" sz="2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        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1676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16200000">
            <a:off x="3581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7391400" y="24384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22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838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2133600" y="3657600"/>
            <a:ext cx="2438400" cy="30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3886200" y="3733800"/>
            <a:ext cx="7620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0800000" flipV="1">
            <a:off x="4724400" y="3733800"/>
            <a:ext cx="9144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0800000" flipV="1">
            <a:off x="4876804" y="3657599"/>
            <a:ext cx="2285997" cy="304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533400" y="41910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Forward-portable: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Lots of helpers each doing a small piece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Processors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available: Hand out “work chunks” as you go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If 3 processors available</a:t>
            </a:r>
            <a:r>
              <a:rPr lang="en-US" sz="2000" b="0" kern="0" dirty="0" smtClean="0">
                <a:latin typeface="+mn-lt"/>
              </a:rPr>
              <a:t> and have 100 threads, then ignoring constant-factor overheads, extra time is &lt; 3%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Load imbalance: No problem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if slow thread scheduled early enough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Variation </a:t>
            </a:r>
            <a:r>
              <a:rPr lang="en-US" sz="2000" b="0" kern="0" dirty="0" smtClean="0">
                <a:latin typeface="+mn-lt"/>
              </a:rPr>
              <a:t>probably </a:t>
            </a:r>
            <a:r>
              <a:rPr lang="en-US" sz="2000" b="0" kern="0" baseline="0" dirty="0" smtClean="0">
                <a:latin typeface="+mn-lt"/>
              </a:rPr>
              <a:t>small anyway </a:t>
            </a:r>
            <a:r>
              <a:rPr lang="en-US" sz="2000" b="0" kern="0" dirty="0" smtClean="0">
                <a:latin typeface="+mn-lt"/>
              </a:rPr>
              <a:t>if</a:t>
            </a:r>
            <a:r>
              <a:rPr lang="en-US" sz="2000" b="0" kern="0" baseline="0" dirty="0" smtClean="0">
                <a:latin typeface="+mn-lt"/>
              </a:rPr>
              <a:t> pieces</a:t>
            </a:r>
            <a:r>
              <a:rPr lang="en-US" sz="2000" b="0" kern="0" dirty="0" smtClean="0">
                <a:latin typeface="+mn-lt"/>
              </a:rPr>
              <a:t> of work are small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algorithm is poor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create 1 thread to process every 1000 elements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133600"/>
            <a:ext cx="72390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…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baseline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numThreads</a:t>
            </a:r>
            <a:r>
              <a:rPr kumimoji="0" lang="en-US" sz="200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200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arr.length</a:t>
            </a:r>
            <a:r>
              <a:rPr kumimoji="0" lang="en-US" sz="200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/ 1000;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numThreads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0" y="39624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combining results will have </a:t>
            </a:r>
            <a:r>
              <a:rPr lang="en-US" sz="2000" kern="0" dirty="0" err="1" smtClean="0">
                <a:latin typeface="Courier New" pitchFamily="49" charset="0"/>
              </a:rPr>
              <a:t>arr.length</a:t>
            </a:r>
            <a:r>
              <a:rPr lang="en-US" sz="2000" kern="0" dirty="0" smtClean="0">
                <a:latin typeface="Courier New" pitchFamily="49" charset="0"/>
              </a:rPr>
              <a:t> / 1000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additions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in size of array (with constant factor 1/1000)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Previously we had only 4 pieces (constant in size of array)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lang="en-US" sz="1000" b="0" kern="0" baseline="0" dirty="0" smtClean="0">
              <a:latin typeface="+mn-lt"/>
            </a:endParaRPr>
          </a:p>
          <a:p>
            <a:pPr lvl="0">
              <a:spcBef>
                <a:spcPct val="20000"/>
              </a:spcBef>
            </a:pPr>
            <a:r>
              <a:rPr lang="en-US" sz="2000" b="0" kern="0" dirty="0" smtClean="0">
                <a:latin typeface="+mj-lt"/>
              </a:rPr>
              <a:t>In the extreme, </a:t>
            </a:r>
            <a:r>
              <a:rPr lang="en-US" sz="2000" b="0" kern="0" dirty="0">
                <a:latin typeface="+mj-lt"/>
              </a:rPr>
              <a:t>if we create 1 thread for every 1 element, </a:t>
            </a:r>
            <a:r>
              <a:rPr lang="en-US" sz="2000" b="0" kern="0" dirty="0" smtClean="0">
                <a:latin typeface="+mj-lt"/>
              </a:rPr>
              <a:t>the loop to combine results has length-of-array iterations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j-lt"/>
              </a:rPr>
              <a:t>Just like the original sequential algorithm</a:t>
            </a:r>
            <a:endParaRPr lang="en-US" sz="2000" b="0" kern="0" dirty="0">
              <a:latin typeface="+mj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straightforward to implement using divide-and-conquer</a:t>
            </a:r>
          </a:p>
          <a:p>
            <a:pPr lvl="1"/>
            <a:r>
              <a:rPr lang="en-US" dirty="0" smtClean="0"/>
              <a:t>Parallelism for the recursive calls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952500" y="20001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1028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333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eft Brace 57"/>
          <p:cNvSpPr/>
          <p:nvPr/>
        </p:nvSpPr>
        <p:spPr bwMode="auto">
          <a:xfrm rot="16200000">
            <a:off x="14097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18669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Left Brace 59"/>
          <p:cNvSpPr/>
          <p:nvPr/>
        </p:nvSpPr>
        <p:spPr bwMode="auto">
          <a:xfrm rot="16200000">
            <a:off x="23241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27813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32385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36957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41529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4610100" y="20001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0673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55245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59817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64389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68961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73533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78105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 rot="16200000" flipH="1">
            <a:off x="19431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2479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0574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16200000" flipH="1">
            <a:off x="2933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3238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48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38481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1529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9624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7625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50673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8768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56769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59817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12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913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68961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7056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16200000" flipH="1">
            <a:off x="75056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78104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619999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5" name="Straight Connector 94"/>
          <p:cNvCxnSpPr>
            <a:stCxn id="73" idx="2"/>
          </p:cNvCxnSpPr>
          <p:nvPr/>
        </p:nvCxnSpPr>
        <p:spPr bwMode="auto">
          <a:xfrm rot="16200000" flipH="1">
            <a:off x="1416936" y="27694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76" idx="2"/>
          </p:cNvCxnSpPr>
          <p:nvPr/>
        </p:nvCxnSpPr>
        <p:spPr bwMode="auto">
          <a:xfrm rot="5400000">
            <a:off x="1950337" y="27549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600200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3074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8408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4762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 rot="16200000" flipH="1">
            <a:off x="51362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56696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050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6965062" y="2674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7498463" y="2659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33853" y="2781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905000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 flipV="1">
            <a:off x="2728730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485653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5638799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0800000" flipV="1">
            <a:off x="6462529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6219452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2819400" y="36384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0800000" flipV="1">
            <a:off x="4557530" y="36384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343400" y="36384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dirty="0" smtClean="0"/>
              <a:t>Divide-and-conquer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key is to do the result-combining in parallel as well</a:t>
            </a:r>
          </a:p>
          <a:p>
            <a:pPr lvl="1"/>
            <a:r>
              <a:rPr lang="en-US" dirty="0" smtClean="0"/>
              <a:t>And using recursive divide-and-conquer makes this natural</a:t>
            </a:r>
          </a:p>
          <a:p>
            <a:pPr lvl="1"/>
            <a:r>
              <a:rPr lang="en-US" dirty="0" smtClean="0"/>
              <a:t>Easier to write and more efficient asymptotically!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610600" cy="556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arguments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result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override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(hi – lo &lt; SEQUENTIAL_CUTOFF)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arr,lo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)/2,hi);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don’t move this up a line – why?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left.ans + right.ans;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t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(arr,0,arr.length);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t.run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t.ans;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Divide-and-conquer really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3048000"/>
          </a:xfrm>
        </p:spPr>
        <p:txBody>
          <a:bodyPr/>
          <a:lstStyle/>
          <a:p>
            <a:r>
              <a:rPr lang="en-US" dirty="0" smtClean="0"/>
              <a:t>The key is divide-and-conquer parallelizes the result-combining</a:t>
            </a:r>
          </a:p>
          <a:p>
            <a:pPr lvl="1"/>
            <a:r>
              <a:rPr lang="en-US" i="1" dirty="0" smtClean="0"/>
              <a:t>If</a:t>
            </a:r>
            <a:r>
              <a:rPr lang="en-US" dirty="0" smtClean="0"/>
              <a:t> you have enough processors, total time is height of the tree: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(optimal, exponentially faster than sequential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Next lecture: study reality of </a:t>
            </a:r>
            <a:r>
              <a:rPr lang="en-US" b="1" dirty="0" smtClean="0"/>
              <a:t>P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  <a:r>
              <a:rPr lang="en-US" dirty="0" smtClean="0"/>
              <a:t> processors</a:t>
            </a:r>
          </a:p>
          <a:p>
            <a:endParaRPr lang="en-US" sz="1000" dirty="0" smtClean="0"/>
          </a:p>
          <a:p>
            <a:r>
              <a:rPr lang="en-US" dirty="0" smtClean="0"/>
              <a:t>Will write all our parallel algorithms in this style</a:t>
            </a:r>
          </a:p>
          <a:p>
            <a:pPr lvl="1"/>
            <a:r>
              <a:rPr lang="en-US" dirty="0" smtClean="0"/>
              <a:t>But using a special library engineered for this style</a:t>
            </a:r>
          </a:p>
          <a:p>
            <a:pPr lvl="2"/>
            <a:r>
              <a:rPr lang="en-US" dirty="0" smtClean="0"/>
              <a:t>Takes care of scheduling the computation well</a:t>
            </a:r>
          </a:p>
          <a:p>
            <a:pPr lvl="1"/>
            <a:r>
              <a:rPr lang="en-US" dirty="0" smtClean="0"/>
              <a:t>Often relies on operations being associative (like +)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91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952500" y="45147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rot="16200000" flipH="1">
            <a:off x="1028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1333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Left Brace 80"/>
          <p:cNvSpPr/>
          <p:nvPr/>
        </p:nvSpPr>
        <p:spPr bwMode="auto">
          <a:xfrm rot="16200000">
            <a:off x="14097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18669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23241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27813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 bwMode="auto">
          <a:xfrm rot="16200000">
            <a:off x="32385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Left Brace 85"/>
          <p:cNvSpPr/>
          <p:nvPr/>
        </p:nvSpPr>
        <p:spPr bwMode="auto">
          <a:xfrm rot="16200000">
            <a:off x="36957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Left Brace 86"/>
          <p:cNvSpPr/>
          <p:nvPr/>
        </p:nvSpPr>
        <p:spPr bwMode="auto">
          <a:xfrm rot="16200000">
            <a:off x="41529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4610100" y="45147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50673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55245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59817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64389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68961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 bwMode="auto">
          <a:xfrm rot="16200000">
            <a:off x="73533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Left Brace 94"/>
          <p:cNvSpPr/>
          <p:nvPr/>
        </p:nvSpPr>
        <p:spPr bwMode="auto">
          <a:xfrm rot="16200000">
            <a:off x="78105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43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 rot="16200000" flipH="1">
            <a:off x="19431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22479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0574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3" name="Straight Connector 102"/>
          <p:cNvCxnSpPr/>
          <p:nvPr/>
        </p:nvCxnSpPr>
        <p:spPr bwMode="auto">
          <a:xfrm rot="16200000" flipH="1">
            <a:off x="2933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3238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048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rot="16200000" flipH="1">
            <a:off x="38481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5400000">
            <a:off x="41529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39624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 rot="16200000" flipH="1">
            <a:off x="47625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50673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8768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 rot="16200000" flipH="1">
            <a:off x="56769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9817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7912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5" name="Straight Connector 114"/>
          <p:cNvCxnSpPr/>
          <p:nvPr/>
        </p:nvCxnSpPr>
        <p:spPr bwMode="auto">
          <a:xfrm rot="16200000" flipH="1">
            <a:off x="65913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5400000">
            <a:off x="68961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7056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8" name="Straight Connector 117"/>
          <p:cNvCxnSpPr/>
          <p:nvPr/>
        </p:nvCxnSpPr>
        <p:spPr bwMode="auto">
          <a:xfrm rot="16200000" flipH="1">
            <a:off x="75056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5400000">
            <a:off x="78104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7619999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1" name="Straight Connector 120"/>
          <p:cNvCxnSpPr>
            <a:stCxn id="99" idx="2"/>
          </p:cNvCxnSpPr>
          <p:nvPr/>
        </p:nvCxnSpPr>
        <p:spPr bwMode="auto">
          <a:xfrm rot="16200000" flipH="1">
            <a:off x="1416936" y="52840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stCxn id="102" idx="2"/>
          </p:cNvCxnSpPr>
          <p:nvPr/>
        </p:nvCxnSpPr>
        <p:spPr bwMode="auto">
          <a:xfrm rot="5400000">
            <a:off x="1950337" y="52695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1600200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7" name="Straight Connector 126"/>
          <p:cNvCxnSpPr/>
          <p:nvPr/>
        </p:nvCxnSpPr>
        <p:spPr bwMode="auto">
          <a:xfrm rot="16200000" flipH="1">
            <a:off x="33074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5400000">
            <a:off x="38408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34762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rot="16200000" flipH="1">
            <a:off x="51362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6696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3050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3" name="Straight Connector 132"/>
          <p:cNvCxnSpPr/>
          <p:nvPr/>
        </p:nvCxnSpPr>
        <p:spPr bwMode="auto">
          <a:xfrm rot="16200000" flipH="1">
            <a:off x="6965062" y="51887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7498463" y="51742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7133853" y="5295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>
            <a:off x="1905000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0800000" flipV="1">
            <a:off x="2728730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2485653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3" name="Straight Connector 142"/>
          <p:cNvCxnSpPr/>
          <p:nvPr/>
        </p:nvCxnSpPr>
        <p:spPr bwMode="auto">
          <a:xfrm>
            <a:off x="5638799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rot="10800000" flipV="1">
            <a:off x="6462529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219452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2819400" y="61530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rot="10800000" flipV="1">
            <a:off x="4557530" y="61530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4343400" y="61530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realistic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In theory, you can divide down to single elements, do all your result-combining in parallel and get optimal speedup</a:t>
            </a:r>
          </a:p>
          <a:p>
            <a:pPr lvl="1"/>
            <a:r>
              <a:rPr lang="en-US" dirty="0" smtClean="0"/>
              <a:t>Total time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err="1" smtClean="0"/>
              <a:t>numProcessors</a:t>
            </a:r>
            <a:r>
              <a:rPr lang="en-US" dirty="0" smtClean="0"/>
              <a:t> 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In practice, creating all those threads and communicating swamps the savings, so:</a:t>
            </a:r>
          </a:p>
          <a:p>
            <a:pPr marL="857250" lvl="1" indent="-457200"/>
            <a:r>
              <a:rPr lang="en-US" dirty="0" smtClean="0"/>
              <a:t>Use a </a:t>
            </a:r>
            <a:r>
              <a:rPr lang="en-US" i="1" dirty="0" smtClean="0">
                <a:solidFill>
                  <a:schemeClr val="accent2"/>
                </a:solidFill>
              </a:rPr>
              <a:t>sequential cutoff</a:t>
            </a:r>
            <a:r>
              <a:rPr lang="en-US" dirty="0" smtClean="0"/>
              <a:t>, typically around 500-1000</a:t>
            </a:r>
          </a:p>
          <a:p>
            <a:pPr marL="1257300" lvl="2" indent="-457200"/>
            <a:r>
              <a:rPr lang="en-US" dirty="0" smtClean="0"/>
              <a:t>Eliminates </a:t>
            </a:r>
            <a:r>
              <a:rPr lang="en-US" i="1" dirty="0" smtClean="0"/>
              <a:t>almost all</a:t>
            </a:r>
            <a:r>
              <a:rPr lang="en-US" dirty="0" smtClean="0"/>
              <a:t> the recursive thread creation (bottom levels of tree)</a:t>
            </a:r>
          </a:p>
          <a:p>
            <a:pPr marL="1257300" lvl="2" indent="-457200"/>
            <a:r>
              <a:rPr lang="en-US" i="1" dirty="0" smtClean="0"/>
              <a:t>Exactly</a:t>
            </a:r>
            <a:r>
              <a:rPr lang="en-US" dirty="0" smtClean="0"/>
              <a:t> like quicksort switching to insertion sort for small </a:t>
            </a:r>
            <a:r>
              <a:rPr lang="en-US" dirty="0" err="1" smtClean="0"/>
              <a:t>subproblems</a:t>
            </a:r>
            <a:r>
              <a:rPr lang="en-US" dirty="0" smtClean="0"/>
              <a:t>, but more important here</a:t>
            </a:r>
          </a:p>
          <a:p>
            <a:pPr marL="857250" lvl="1" indent="-457200"/>
            <a:r>
              <a:rPr lang="en-US" dirty="0" smtClean="0"/>
              <a:t>Do not create two recursive threads; create one and do the other “yourself”</a:t>
            </a:r>
          </a:p>
          <a:p>
            <a:pPr marL="1257300" lvl="2" indent="-457200"/>
            <a:r>
              <a:rPr lang="en-US" dirty="0" smtClean="0"/>
              <a:t>Cuts the number of threads created by another 2x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the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1905000"/>
          </a:xfrm>
        </p:spPr>
        <p:txBody>
          <a:bodyPr/>
          <a:lstStyle/>
          <a:p>
            <a:r>
              <a:rPr lang="en-US" dirty="0" smtClean="0"/>
              <a:t>If a </a:t>
            </a:r>
            <a:r>
              <a:rPr lang="en-US" i="1" dirty="0" smtClean="0"/>
              <a:t>language</a:t>
            </a:r>
            <a:r>
              <a:rPr lang="en-US" dirty="0" smtClean="0"/>
              <a:t> had built-in support for fork-join parallelism,        we would expect this hand-optimization to be unnecessary</a:t>
            </a:r>
          </a:p>
          <a:p>
            <a:r>
              <a:rPr lang="en-US" dirty="0" smtClean="0"/>
              <a:t>But the </a:t>
            </a:r>
            <a:r>
              <a:rPr lang="en-US" i="1" dirty="0" smtClean="0"/>
              <a:t>library</a:t>
            </a:r>
            <a:r>
              <a:rPr lang="en-US" dirty="0" smtClean="0"/>
              <a:t> we are using expects you to do it yourself</a:t>
            </a:r>
          </a:p>
          <a:p>
            <a:pPr lvl="1"/>
            <a:r>
              <a:rPr lang="en-US" dirty="0" smtClean="0"/>
              <a:t>And the difference is surprisingly substantial</a:t>
            </a:r>
          </a:p>
          <a:p>
            <a:r>
              <a:rPr lang="en-US" dirty="0" smtClean="0"/>
              <a:t>Again, no difference in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524000"/>
            <a:ext cx="37338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wasteful: don’t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=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left.ans+right.ans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1524000"/>
            <a:ext cx="41910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better: do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=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order of next 4 lines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essential – why?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right.run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left.ans+right.ans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Fewer threads pictorially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1447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600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905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752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2057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209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2514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362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667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819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3124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971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3276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429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733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81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886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38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343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191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495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648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4953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800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5105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57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562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410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5715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5867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172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019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324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6477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781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629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934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086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7391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7239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7543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696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01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7848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153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305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610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458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5" name="Left Brace 164"/>
          <p:cNvSpPr/>
          <p:nvPr/>
        </p:nvSpPr>
        <p:spPr bwMode="auto">
          <a:xfrm rot="16200000">
            <a:off x="1485900" y="42861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rot="16200000" flipH="1">
            <a:off x="15621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rot="5400000">
            <a:off x="18669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Left Brace 167"/>
          <p:cNvSpPr/>
          <p:nvPr/>
        </p:nvSpPr>
        <p:spPr bwMode="auto">
          <a:xfrm rot="16200000">
            <a:off x="19431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Left Brace 168"/>
          <p:cNvSpPr/>
          <p:nvPr/>
        </p:nvSpPr>
        <p:spPr bwMode="auto">
          <a:xfrm rot="16200000">
            <a:off x="24003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0" name="Left Brace 169"/>
          <p:cNvSpPr/>
          <p:nvPr/>
        </p:nvSpPr>
        <p:spPr bwMode="auto">
          <a:xfrm rot="16200000">
            <a:off x="28575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1" name="Left Brace 170"/>
          <p:cNvSpPr/>
          <p:nvPr/>
        </p:nvSpPr>
        <p:spPr bwMode="auto">
          <a:xfrm rot="16200000">
            <a:off x="33147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2" name="Left Brace 171"/>
          <p:cNvSpPr/>
          <p:nvPr/>
        </p:nvSpPr>
        <p:spPr bwMode="auto">
          <a:xfrm rot="16200000">
            <a:off x="37719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3" name="Left Brace 172"/>
          <p:cNvSpPr/>
          <p:nvPr/>
        </p:nvSpPr>
        <p:spPr bwMode="auto">
          <a:xfrm rot="16200000">
            <a:off x="42291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4" name="Left Brace 173"/>
          <p:cNvSpPr/>
          <p:nvPr/>
        </p:nvSpPr>
        <p:spPr bwMode="auto">
          <a:xfrm rot="16200000">
            <a:off x="46863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Left Brace 174"/>
          <p:cNvSpPr/>
          <p:nvPr/>
        </p:nvSpPr>
        <p:spPr bwMode="auto">
          <a:xfrm rot="16200000">
            <a:off x="5143500" y="42861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6" name="Left Brace 175"/>
          <p:cNvSpPr/>
          <p:nvPr/>
        </p:nvSpPr>
        <p:spPr bwMode="auto">
          <a:xfrm rot="16200000">
            <a:off x="56007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7" name="Left Brace 176"/>
          <p:cNvSpPr/>
          <p:nvPr/>
        </p:nvSpPr>
        <p:spPr bwMode="auto">
          <a:xfrm rot="16200000">
            <a:off x="60579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Left Brace 177"/>
          <p:cNvSpPr/>
          <p:nvPr/>
        </p:nvSpPr>
        <p:spPr bwMode="auto">
          <a:xfrm rot="16200000">
            <a:off x="65151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Left Brace 178"/>
          <p:cNvSpPr/>
          <p:nvPr/>
        </p:nvSpPr>
        <p:spPr bwMode="auto">
          <a:xfrm rot="16200000">
            <a:off x="69723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0" name="Left Brace 179"/>
          <p:cNvSpPr/>
          <p:nvPr/>
        </p:nvSpPr>
        <p:spPr bwMode="auto">
          <a:xfrm rot="16200000">
            <a:off x="74295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1" name="Left Brace 180"/>
          <p:cNvSpPr/>
          <p:nvPr/>
        </p:nvSpPr>
        <p:spPr bwMode="auto">
          <a:xfrm rot="16200000">
            <a:off x="78867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2" name="Left Brace 181"/>
          <p:cNvSpPr/>
          <p:nvPr/>
        </p:nvSpPr>
        <p:spPr bwMode="auto">
          <a:xfrm rot="16200000">
            <a:off x="83439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76400" y="472440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5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84" name="Straight Connector 183"/>
          <p:cNvCxnSpPr/>
          <p:nvPr/>
        </p:nvCxnSpPr>
        <p:spPr bwMode="auto">
          <a:xfrm rot="16200000" flipH="1">
            <a:off x="2476500" y="4724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rot="5400000">
            <a:off x="2781300" y="4724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TextBox 185"/>
          <p:cNvSpPr txBox="1"/>
          <p:nvPr/>
        </p:nvSpPr>
        <p:spPr>
          <a:xfrm>
            <a:off x="2590800" y="4762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3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87" name="Straight Connector 186"/>
          <p:cNvCxnSpPr/>
          <p:nvPr/>
        </p:nvCxnSpPr>
        <p:spPr bwMode="auto">
          <a:xfrm rot="16200000" flipH="1">
            <a:off x="34671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 rot="5400000">
            <a:off x="37719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581400" y="4762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6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90" name="Straight Connector 189"/>
          <p:cNvCxnSpPr/>
          <p:nvPr/>
        </p:nvCxnSpPr>
        <p:spPr bwMode="auto">
          <a:xfrm rot="16200000" flipH="1">
            <a:off x="43815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5400000">
            <a:off x="46863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/>
          <p:cNvSpPr txBox="1"/>
          <p:nvPr/>
        </p:nvSpPr>
        <p:spPr>
          <a:xfrm>
            <a:off x="4495800" y="47623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93" name="Straight Connector 192"/>
          <p:cNvCxnSpPr/>
          <p:nvPr/>
        </p:nvCxnSpPr>
        <p:spPr bwMode="auto">
          <a:xfrm rot="16200000" flipH="1">
            <a:off x="52959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rot="5400000">
            <a:off x="56007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5" name="TextBox 194"/>
          <p:cNvSpPr txBox="1"/>
          <p:nvPr/>
        </p:nvSpPr>
        <p:spPr>
          <a:xfrm>
            <a:off x="5410200" y="464820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7</a:t>
            </a:r>
          </a:p>
        </p:txBody>
      </p:sp>
      <p:cxnSp>
        <p:nvCxnSpPr>
          <p:cNvPr id="196" name="Straight Connector 195"/>
          <p:cNvCxnSpPr/>
          <p:nvPr/>
        </p:nvCxnSpPr>
        <p:spPr bwMode="auto">
          <a:xfrm rot="16200000" flipH="1">
            <a:off x="62103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5400000">
            <a:off x="65151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TextBox 197"/>
          <p:cNvSpPr txBox="1"/>
          <p:nvPr/>
        </p:nvSpPr>
        <p:spPr>
          <a:xfrm>
            <a:off x="6324600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4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99" name="Straight Connector 198"/>
          <p:cNvCxnSpPr/>
          <p:nvPr/>
        </p:nvCxnSpPr>
        <p:spPr bwMode="auto">
          <a:xfrm rot="16200000" flipH="1">
            <a:off x="71247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rot="5400000">
            <a:off x="74295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7239000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8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 rot="16200000" flipH="1">
            <a:off x="8039099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rot="5400000">
            <a:off x="8343899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TextBox 203"/>
          <p:cNvSpPr txBox="1"/>
          <p:nvPr/>
        </p:nvSpPr>
        <p:spPr>
          <a:xfrm>
            <a:off x="8153399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05" name="Straight Connector 204"/>
          <p:cNvCxnSpPr>
            <a:stCxn id="183" idx="3"/>
          </p:cNvCxnSpPr>
          <p:nvPr/>
        </p:nvCxnSpPr>
        <p:spPr bwMode="auto">
          <a:xfrm>
            <a:off x="2010146" y="5078343"/>
            <a:ext cx="199653" cy="198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186" idx="1"/>
          </p:cNvCxnSpPr>
          <p:nvPr/>
        </p:nvCxnSpPr>
        <p:spPr bwMode="auto">
          <a:xfrm flipH="1">
            <a:off x="2362201" y="5116323"/>
            <a:ext cx="228599" cy="198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2133600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3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08" name="Straight Connector 207"/>
          <p:cNvCxnSpPr/>
          <p:nvPr/>
        </p:nvCxnSpPr>
        <p:spPr bwMode="auto">
          <a:xfrm rot="16200000" flipH="1">
            <a:off x="3840863" y="5036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 rot="5400000">
            <a:off x="4374264" y="5021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4009654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11" name="Straight Connector 210"/>
          <p:cNvCxnSpPr/>
          <p:nvPr/>
        </p:nvCxnSpPr>
        <p:spPr bwMode="auto">
          <a:xfrm rot="16200000" flipH="1">
            <a:off x="5669663" y="5036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 rot="5400000">
            <a:off x="6203064" y="5021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5838454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4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14" name="Straight Connector 213"/>
          <p:cNvCxnSpPr/>
          <p:nvPr/>
        </p:nvCxnSpPr>
        <p:spPr bwMode="auto">
          <a:xfrm rot="16200000" flipH="1">
            <a:off x="7498462" y="4960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rot="5400000">
            <a:off x="8031863" y="4945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7667253" y="50671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2438400" y="5467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rot="10800000" flipV="1">
            <a:off x="3262130" y="5467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3019053" y="560058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2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20" name="Straight Connector 219"/>
          <p:cNvCxnSpPr/>
          <p:nvPr/>
        </p:nvCxnSpPr>
        <p:spPr bwMode="auto">
          <a:xfrm>
            <a:off x="6172199" y="5467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rot="10800000" flipV="1">
            <a:off x="6995929" y="5467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6752852" y="560058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23" name="Straight Connector 222"/>
          <p:cNvCxnSpPr/>
          <p:nvPr/>
        </p:nvCxnSpPr>
        <p:spPr bwMode="auto">
          <a:xfrm>
            <a:off x="3352800" y="59244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 rot="10800000" flipV="1">
            <a:off x="5090930" y="59244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TextBox 224"/>
          <p:cNvSpPr txBox="1"/>
          <p:nvPr/>
        </p:nvSpPr>
        <p:spPr>
          <a:xfrm>
            <a:off x="4876800" y="592449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28600" y="2133600"/>
            <a:ext cx="20521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2 new</a:t>
            </a:r>
          </a:p>
          <a:p>
            <a:r>
              <a:rPr lang="en-US" sz="2000" b="0" dirty="0" smtClean="0">
                <a:latin typeface="+mn-lt"/>
              </a:rPr>
              <a:t>threads</a:t>
            </a:r>
          </a:p>
          <a:p>
            <a:r>
              <a:rPr lang="en-US" sz="2000" b="0" dirty="0" smtClean="0">
                <a:latin typeface="+mn-lt"/>
              </a:rPr>
              <a:t>at each step</a:t>
            </a:r>
          </a:p>
          <a:p>
            <a:r>
              <a:rPr lang="en-US" sz="2000" b="0" dirty="0" smtClean="0">
                <a:latin typeface="+mn-lt"/>
              </a:rPr>
              <a:t>(and only leaves</a:t>
            </a:r>
          </a:p>
          <a:p>
            <a:r>
              <a:rPr lang="en-US" sz="2000" b="0" dirty="0" smtClean="0">
                <a:latin typeface="+mn-lt"/>
              </a:rPr>
              <a:t>do much work)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04800" y="5105400"/>
            <a:ext cx="1579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</a:t>
            </a:r>
            <a:r>
              <a:rPr lang="en-US" sz="2000" b="0" dirty="0" smtClean="0">
                <a:latin typeface="+mn-lt"/>
              </a:rPr>
              <a:t> new</a:t>
            </a:r>
          </a:p>
          <a:p>
            <a:r>
              <a:rPr lang="en-US" sz="2000" b="0" dirty="0" smtClean="0">
                <a:latin typeface="+mn-lt"/>
              </a:rPr>
              <a:t>thread</a:t>
            </a:r>
          </a:p>
          <a:p>
            <a:r>
              <a:rPr lang="en-US" sz="2000" b="0" dirty="0" smtClean="0">
                <a:latin typeface="+mn-lt"/>
              </a:rPr>
              <a:t>at each step</a:t>
            </a:r>
          </a:p>
        </p:txBody>
      </p:sp>
      <p:sp>
        <p:nvSpPr>
          <p:cNvPr id="231" name="Rectangle 230"/>
          <p:cNvSpPr/>
          <p:nvPr/>
        </p:nvSpPr>
        <p:spPr bwMode="auto">
          <a:xfrm>
            <a:off x="1447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1600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1905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1752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2057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2209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2514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2362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2667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2819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124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2971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76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429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733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3581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3886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4038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4343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4191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4495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4648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4953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800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5105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5257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5562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5410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5715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5867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6172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6019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6324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6477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6781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6629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6934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8" name="Rectangle 267"/>
          <p:cNvSpPr/>
          <p:nvPr/>
        </p:nvSpPr>
        <p:spPr bwMode="auto">
          <a:xfrm>
            <a:off x="7086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9" name="Rectangle 268"/>
          <p:cNvSpPr/>
          <p:nvPr/>
        </p:nvSpPr>
        <p:spPr bwMode="auto">
          <a:xfrm>
            <a:off x="7391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7239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7543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7696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8001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7848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8153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8305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8610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8458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9" name="Left Brace 278"/>
          <p:cNvSpPr/>
          <p:nvPr/>
        </p:nvSpPr>
        <p:spPr bwMode="auto">
          <a:xfrm rot="16200000">
            <a:off x="1485900" y="146381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0" name="Straight Connector 279"/>
          <p:cNvCxnSpPr/>
          <p:nvPr/>
        </p:nvCxnSpPr>
        <p:spPr bwMode="auto">
          <a:xfrm rot="16200000" flipH="1">
            <a:off x="15621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 rot="5400000">
            <a:off x="18669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2" name="Left Brace 281"/>
          <p:cNvSpPr/>
          <p:nvPr/>
        </p:nvSpPr>
        <p:spPr bwMode="auto">
          <a:xfrm rot="16200000">
            <a:off x="19431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3" name="Left Brace 282"/>
          <p:cNvSpPr/>
          <p:nvPr/>
        </p:nvSpPr>
        <p:spPr bwMode="auto">
          <a:xfrm rot="16200000">
            <a:off x="24003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4" name="Left Brace 283"/>
          <p:cNvSpPr/>
          <p:nvPr/>
        </p:nvSpPr>
        <p:spPr bwMode="auto">
          <a:xfrm rot="16200000">
            <a:off x="28575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5" name="Left Brace 284"/>
          <p:cNvSpPr/>
          <p:nvPr/>
        </p:nvSpPr>
        <p:spPr bwMode="auto">
          <a:xfrm rot="16200000">
            <a:off x="33147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6" name="Left Brace 285"/>
          <p:cNvSpPr/>
          <p:nvPr/>
        </p:nvSpPr>
        <p:spPr bwMode="auto">
          <a:xfrm rot="16200000">
            <a:off x="37719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7" name="Left Brace 286"/>
          <p:cNvSpPr/>
          <p:nvPr/>
        </p:nvSpPr>
        <p:spPr bwMode="auto">
          <a:xfrm rot="16200000">
            <a:off x="42291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8" name="Left Brace 287"/>
          <p:cNvSpPr/>
          <p:nvPr/>
        </p:nvSpPr>
        <p:spPr bwMode="auto">
          <a:xfrm rot="16200000">
            <a:off x="46863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9" name="Left Brace 288"/>
          <p:cNvSpPr/>
          <p:nvPr/>
        </p:nvSpPr>
        <p:spPr bwMode="auto">
          <a:xfrm rot="16200000">
            <a:off x="5143500" y="1463815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0" name="Left Brace 289"/>
          <p:cNvSpPr/>
          <p:nvPr/>
        </p:nvSpPr>
        <p:spPr bwMode="auto">
          <a:xfrm rot="16200000">
            <a:off x="56007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1" name="Left Brace 290"/>
          <p:cNvSpPr/>
          <p:nvPr/>
        </p:nvSpPr>
        <p:spPr bwMode="auto">
          <a:xfrm rot="16200000">
            <a:off x="60579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2" name="Left Brace 291"/>
          <p:cNvSpPr/>
          <p:nvPr/>
        </p:nvSpPr>
        <p:spPr bwMode="auto">
          <a:xfrm rot="16200000">
            <a:off x="65151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3" name="Left Brace 292"/>
          <p:cNvSpPr/>
          <p:nvPr/>
        </p:nvSpPr>
        <p:spPr bwMode="auto">
          <a:xfrm rot="16200000">
            <a:off x="69723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4" name="Left Brace 293"/>
          <p:cNvSpPr/>
          <p:nvPr/>
        </p:nvSpPr>
        <p:spPr bwMode="auto">
          <a:xfrm rot="16200000">
            <a:off x="74295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5" name="Left Brace 294"/>
          <p:cNvSpPr/>
          <p:nvPr/>
        </p:nvSpPr>
        <p:spPr bwMode="auto">
          <a:xfrm rot="16200000">
            <a:off x="78867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6" name="Left Brace 295"/>
          <p:cNvSpPr/>
          <p:nvPr/>
        </p:nvSpPr>
        <p:spPr bwMode="auto">
          <a:xfrm rot="16200000">
            <a:off x="83439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676400" y="190202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8</a:t>
            </a:r>
          </a:p>
        </p:txBody>
      </p:sp>
      <p:cxnSp>
        <p:nvCxnSpPr>
          <p:cNvPr id="298" name="Straight Connector 297"/>
          <p:cNvCxnSpPr/>
          <p:nvPr/>
        </p:nvCxnSpPr>
        <p:spPr bwMode="auto">
          <a:xfrm rot="16200000" flipH="1">
            <a:off x="2476500" y="190190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 rot="5400000">
            <a:off x="2781300" y="190190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0" name="TextBox 299"/>
          <p:cNvSpPr txBox="1"/>
          <p:nvPr/>
        </p:nvSpPr>
        <p:spPr>
          <a:xfrm>
            <a:off x="2590800" y="1940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9</a:t>
            </a:r>
          </a:p>
        </p:txBody>
      </p:sp>
      <p:cxnSp>
        <p:nvCxnSpPr>
          <p:cNvPr id="301" name="Straight Connector 300"/>
          <p:cNvCxnSpPr/>
          <p:nvPr/>
        </p:nvCxnSpPr>
        <p:spPr bwMode="auto">
          <a:xfrm rot="16200000" flipH="1">
            <a:off x="34671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 rot="5400000">
            <a:off x="37719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3" name="TextBox 302"/>
          <p:cNvSpPr txBox="1"/>
          <p:nvPr/>
        </p:nvSpPr>
        <p:spPr>
          <a:xfrm>
            <a:off x="3581400" y="194000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cxnSp>
        <p:nvCxnSpPr>
          <p:cNvPr id="304" name="Straight Connector 303"/>
          <p:cNvCxnSpPr/>
          <p:nvPr/>
        </p:nvCxnSpPr>
        <p:spPr bwMode="auto">
          <a:xfrm rot="16200000" flipH="1">
            <a:off x="43815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/>
          <p:nvPr/>
        </p:nvCxnSpPr>
        <p:spPr bwMode="auto">
          <a:xfrm rot="5400000">
            <a:off x="46863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6" name="TextBox 305"/>
          <p:cNvSpPr txBox="1"/>
          <p:nvPr/>
        </p:nvSpPr>
        <p:spPr>
          <a:xfrm>
            <a:off x="4495800" y="1940005"/>
            <a:ext cx="45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cxnSp>
        <p:nvCxnSpPr>
          <p:cNvPr id="307" name="Straight Connector 306"/>
          <p:cNvCxnSpPr/>
          <p:nvPr/>
        </p:nvCxnSpPr>
        <p:spPr bwMode="auto">
          <a:xfrm rot="16200000" flipH="1">
            <a:off x="52959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 rot="5400000">
            <a:off x="56007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" name="TextBox 308"/>
          <p:cNvSpPr txBox="1"/>
          <p:nvPr/>
        </p:nvSpPr>
        <p:spPr>
          <a:xfrm>
            <a:off x="5257800" y="1825824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  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12</a:t>
            </a:r>
          </a:p>
        </p:txBody>
      </p:sp>
      <p:cxnSp>
        <p:nvCxnSpPr>
          <p:cNvPr id="310" name="Straight Connector 309"/>
          <p:cNvCxnSpPr/>
          <p:nvPr/>
        </p:nvCxnSpPr>
        <p:spPr bwMode="auto">
          <a:xfrm rot="16200000" flipH="1">
            <a:off x="62103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 rot="5400000">
            <a:off x="65151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2" name="TextBox 311"/>
          <p:cNvSpPr txBox="1"/>
          <p:nvPr/>
        </p:nvSpPr>
        <p:spPr>
          <a:xfrm>
            <a:off x="6324600" y="18288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13</a:t>
            </a:r>
          </a:p>
        </p:txBody>
      </p:sp>
      <p:cxnSp>
        <p:nvCxnSpPr>
          <p:cNvPr id="313" name="Straight Connector 312"/>
          <p:cNvCxnSpPr/>
          <p:nvPr/>
        </p:nvCxnSpPr>
        <p:spPr bwMode="auto">
          <a:xfrm rot="16200000" flipH="1">
            <a:off x="71247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 rot="5400000">
            <a:off x="74295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TextBox 314"/>
          <p:cNvSpPr txBox="1"/>
          <p:nvPr/>
        </p:nvSpPr>
        <p:spPr>
          <a:xfrm>
            <a:off x="7086600" y="1828800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  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cxnSp>
        <p:nvCxnSpPr>
          <p:cNvPr id="316" name="Straight Connector 315"/>
          <p:cNvCxnSpPr/>
          <p:nvPr/>
        </p:nvCxnSpPr>
        <p:spPr bwMode="auto">
          <a:xfrm rot="16200000" flipH="1">
            <a:off x="8039099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 rot="5400000">
            <a:off x="8343899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8" name="TextBox 317"/>
          <p:cNvSpPr txBox="1"/>
          <p:nvPr/>
        </p:nvSpPr>
        <p:spPr>
          <a:xfrm>
            <a:off x="8153399" y="186380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15</a:t>
            </a:r>
          </a:p>
        </p:txBody>
      </p:sp>
      <p:cxnSp>
        <p:nvCxnSpPr>
          <p:cNvPr id="319" name="Straight Connector 318"/>
          <p:cNvCxnSpPr>
            <a:stCxn id="297" idx="3"/>
          </p:cNvCxnSpPr>
          <p:nvPr/>
        </p:nvCxnSpPr>
        <p:spPr bwMode="auto">
          <a:xfrm>
            <a:off x="2010146" y="2255967"/>
            <a:ext cx="199653" cy="198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>
            <a:stCxn id="300" idx="1"/>
          </p:cNvCxnSpPr>
          <p:nvPr/>
        </p:nvCxnSpPr>
        <p:spPr bwMode="auto">
          <a:xfrm flipH="1">
            <a:off x="2362201" y="2293947"/>
            <a:ext cx="228599" cy="198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2133600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cxnSp>
        <p:nvCxnSpPr>
          <p:cNvPr id="322" name="Straight Connector 321"/>
          <p:cNvCxnSpPr/>
          <p:nvPr/>
        </p:nvCxnSpPr>
        <p:spPr bwMode="auto">
          <a:xfrm rot="16200000" flipH="1">
            <a:off x="3840863" y="22139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/>
          <p:cNvCxnSpPr/>
          <p:nvPr/>
        </p:nvCxnSpPr>
        <p:spPr bwMode="auto">
          <a:xfrm rot="5400000">
            <a:off x="4374264" y="21994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4" name="TextBox 323"/>
          <p:cNvSpPr txBox="1"/>
          <p:nvPr/>
        </p:nvSpPr>
        <p:spPr>
          <a:xfrm>
            <a:off x="4009654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cxnSp>
        <p:nvCxnSpPr>
          <p:cNvPr id="325" name="Straight Connector 324"/>
          <p:cNvCxnSpPr/>
          <p:nvPr/>
        </p:nvCxnSpPr>
        <p:spPr bwMode="auto">
          <a:xfrm rot="16200000" flipH="1">
            <a:off x="5669663" y="22139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rot="5400000">
            <a:off x="6203064" y="21994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5838454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6</a:t>
            </a:r>
          </a:p>
        </p:txBody>
      </p:sp>
      <p:cxnSp>
        <p:nvCxnSpPr>
          <p:cNvPr id="328" name="Straight Connector 327"/>
          <p:cNvCxnSpPr/>
          <p:nvPr/>
        </p:nvCxnSpPr>
        <p:spPr bwMode="auto">
          <a:xfrm rot="16200000" flipH="1">
            <a:off x="7498462" y="21377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/>
          <p:cNvCxnSpPr/>
          <p:nvPr/>
        </p:nvCxnSpPr>
        <p:spPr bwMode="auto">
          <a:xfrm rot="5400000">
            <a:off x="8031863" y="21232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0" name="TextBox 329"/>
          <p:cNvSpPr txBox="1"/>
          <p:nvPr/>
        </p:nvSpPr>
        <p:spPr>
          <a:xfrm>
            <a:off x="7667253" y="22448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7</a:t>
            </a:r>
          </a:p>
        </p:txBody>
      </p:sp>
      <p:cxnSp>
        <p:nvCxnSpPr>
          <p:cNvPr id="331" name="Straight Connector 330"/>
          <p:cNvCxnSpPr/>
          <p:nvPr/>
        </p:nvCxnSpPr>
        <p:spPr bwMode="auto">
          <a:xfrm>
            <a:off x="2438400" y="2644914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 rot="10800000" flipV="1">
            <a:off x="3262130" y="2644914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>
            <a:off x="3019053" y="277820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2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34" name="Straight Connector 333"/>
          <p:cNvCxnSpPr/>
          <p:nvPr/>
        </p:nvCxnSpPr>
        <p:spPr bwMode="auto">
          <a:xfrm>
            <a:off x="6172199" y="2644914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 rot="10800000" flipV="1">
            <a:off x="6995929" y="2644914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6" name="TextBox 335"/>
          <p:cNvSpPr txBox="1"/>
          <p:nvPr/>
        </p:nvSpPr>
        <p:spPr>
          <a:xfrm>
            <a:off x="6752852" y="277820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cxnSp>
        <p:nvCxnSpPr>
          <p:cNvPr id="337" name="Straight Connector 336"/>
          <p:cNvCxnSpPr/>
          <p:nvPr/>
        </p:nvCxnSpPr>
        <p:spPr bwMode="auto">
          <a:xfrm>
            <a:off x="3352800" y="3102114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 rot="10800000" flipV="1">
            <a:off x="5090930" y="3102114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9" name="TextBox 338"/>
          <p:cNvSpPr txBox="1"/>
          <p:nvPr/>
        </p:nvSpPr>
        <p:spPr>
          <a:xfrm>
            <a:off x="4876800" y="310211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10360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library,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800600"/>
          </a:xfrm>
        </p:spPr>
        <p:txBody>
          <a:bodyPr/>
          <a:lstStyle/>
          <a:p>
            <a:r>
              <a:rPr lang="en-US" dirty="0" smtClean="0"/>
              <a:t>Even with all this care, Java’s threads are too “heavyweight”</a:t>
            </a:r>
          </a:p>
          <a:p>
            <a:pPr lvl="1"/>
            <a:r>
              <a:rPr lang="en-US" dirty="0" smtClean="0"/>
              <a:t>Constant factors, especially space overhead</a:t>
            </a:r>
          </a:p>
          <a:p>
            <a:pPr lvl="1"/>
            <a:r>
              <a:rPr lang="en-US" dirty="0" smtClean="0"/>
              <a:t>Creating 20,000 Java threads just a bad idea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/>
                </a:solidFill>
              </a:rPr>
              <a:t>ForkJoin</a:t>
            </a:r>
            <a:r>
              <a:rPr lang="en-US" dirty="0" smtClean="0">
                <a:solidFill>
                  <a:schemeClr val="accent2"/>
                </a:solidFill>
              </a:rPr>
              <a:t> Framework</a:t>
            </a:r>
            <a:r>
              <a:rPr lang="en-US" dirty="0" smtClean="0"/>
              <a:t> is designed to meet the needs of divide-and-conquer fork-join parallelism</a:t>
            </a:r>
          </a:p>
          <a:p>
            <a:pPr lvl="1"/>
            <a:r>
              <a:rPr lang="en-US" dirty="0" smtClean="0"/>
              <a:t>In the Java 7 standard libraries</a:t>
            </a:r>
          </a:p>
          <a:p>
            <a:pPr lvl="2"/>
            <a:r>
              <a:rPr lang="en-US" dirty="0" smtClean="0"/>
              <a:t>(Also available for Java 6 as a downloaded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.jar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Section will focus on pragmatics/logistics</a:t>
            </a:r>
          </a:p>
          <a:p>
            <a:pPr lvl="1"/>
            <a:r>
              <a:rPr lang="en-US" dirty="0" smtClean="0"/>
              <a:t>Similar libraries available for other languages </a:t>
            </a:r>
          </a:p>
          <a:p>
            <a:pPr lvl="2"/>
            <a:r>
              <a:rPr lang="en-US" dirty="0" smtClean="0"/>
              <a:t>C/C++: </a:t>
            </a:r>
            <a:r>
              <a:rPr lang="en-US" dirty="0" err="1" smtClean="0"/>
              <a:t>Cilk</a:t>
            </a:r>
            <a:r>
              <a:rPr lang="en-US" dirty="0" smtClean="0"/>
              <a:t> (inventors), Intel’s Thread Building Blocks</a:t>
            </a:r>
          </a:p>
          <a:p>
            <a:pPr lvl="2"/>
            <a:r>
              <a:rPr lang="en-US" dirty="0" smtClean="0"/>
              <a:t>C#: Task Parallel Library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Library’s implementation is a fascinating but advanced topic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First attempt,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143000"/>
            <a:ext cx="85344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arguments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lo=l; hi=h;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=a;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//override must have this type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440678">
            <a:off x="5845231" y="268345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871775">
            <a:off x="3476614" y="3201118"/>
            <a:ext cx="484632" cy="11655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638800"/>
            <a:ext cx="6809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Because we must override a no-arguments/no-result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b="0" dirty="0" smtClean="0">
                <a:latin typeface="+mn-lt"/>
              </a:rPr>
              <a:t>, </a:t>
            </a:r>
          </a:p>
          <a:p>
            <a:r>
              <a:rPr lang="en-US" sz="2000" b="0" dirty="0" smtClean="0">
                <a:latin typeface="+mn-lt"/>
              </a:rPr>
              <a:t>we use fields to communicate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terms, same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use the </a:t>
            </a:r>
            <a:r>
              <a:rPr lang="en-US" dirty="0" err="1" smtClean="0"/>
              <a:t>ForkJoin</a:t>
            </a:r>
            <a:r>
              <a:rPr lang="en-US" dirty="0" smtClean="0"/>
              <a:t> Framework:</a:t>
            </a:r>
          </a:p>
          <a:p>
            <a:r>
              <a:rPr lang="en-US" dirty="0" smtClean="0"/>
              <a:t>A little standard set-up code (e.g., create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Don’t subclass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 smtClean="0"/>
              <a:t> 	    	  Do subclass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&lt;V&gt;</a:t>
            </a:r>
          </a:p>
          <a:p>
            <a:pPr>
              <a:buNone/>
            </a:pPr>
            <a:r>
              <a:rPr lang="en-US" dirty="0" smtClean="0"/>
              <a:t>Don’t override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	    	  Do override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compute</a:t>
            </a:r>
          </a:p>
          <a:p>
            <a:pPr>
              <a:buNone/>
            </a:pPr>
            <a:r>
              <a:rPr lang="en-US" dirty="0" smtClean="0"/>
              <a:t>Do not use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 smtClean="0"/>
              <a:t> field	    	  Do return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compute</a:t>
            </a:r>
          </a:p>
          <a:p>
            <a:pPr>
              <a:buNone/>
            </a:pPr>
            <a:r>
              <a:rPr lang="en-US" dirty="0" smtClean="0"/>
              <a:t>Don’t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	    	  Do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>
              <a:buNone/>
            </a:pPr>
            <a:r>
              <a:rPr lang="en-US" dirty="0" smtClean="0"/>
              <a:t>Don’t just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		  Do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which returns answer</a:t>
            </a:r>
          </a:p>
          <a:p>
            <a:pPr>
              <a:buNone/>
            </a:pPr>
            <a:r>
              <a:rPr lang="en-US" dirty="0" smtClean="0"/>
              <a:t>Don’t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 to hand-optimize 	  Do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dirty="0" smtClean="0"/>
              <a:t> to hand-optimize</a:t>
            </a:r>
          </a:p>
          <a:p>
            <a:pPr>
              <a:buNone/>
            </a:pPr>
            <a:r>
              <a:rPr lang="en-US" dirty="0" smtClean="0"/>
              <a:t>Don’t have a topmost call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dirty="0" smtClean="0">
                <a:latin typeface="+mj-lt"/>
                <a:cs typeface="Courier New" pitchFamily="49" charset="0"/>
              </a:rPr>
              <a:t>Do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create a pool and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</a:t>
            </a:r>
          </a:p>
          <a:p>
            <a:pPr>
              <a:buNone/>
            </a:pPr>
            <a:endParaRPr lang="en-US" sz="16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See the web page for </a:t>
            </a:r>
          </a:p>
          <a:p>
            <a:pPr>
              <a:buNone/>
            </a:pPr>
            <a:r>
              <a:rPr lang="en-US" dirty="0">
                <a:latin typeface="+mj-lt"/>
                <a:cs typeface="Courier New" pitchFamily="49" charset="0"/>
              </a:rPr>
              <a:t>	</a:t>
            </a:r>
            <a:r>
              <a:rPr lang="en-US" dirty="0" smtClean="0">
                <a:latin typeface="+mj-lt"/>
                <a:cs typeface="Courier New" pitchFamily="49" charset="0"/>
              </a:rPr>
              <a:t>“A Beginner’s Introduction to the </a:t>
            </a:r>
            <a:r>
              <a:rPr lang="en-US" dirty="0" err="1" smtClean="0">
                <a:latin typeface="+mj-lt"/>
                <a:cs typeface="Courier New" pitchFamily="49" charset="0"/>
              </a:rPr>
              <a:t>ForkJoin</a:t>
            </a:r>
            <a:r>
              <a:rPr lang="en-US" dirty="0" smtClean="0">
                <a:latin typeface="+mj-lt"/>
                <a:cs typeface="Courier New" pitchFamily="49" charset="0"/>
              </a:rPr>
              <a:t> Framework”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Example: final version (missing imports)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610600" cy="541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&lt;Integer&gt; {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// arguments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return answer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(hi – lo &lt; SEQUENTIAL_CUTOFF)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arr,lo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)/2,hi);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left.fork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right.compute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fjPool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fjPool.invoke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SumArray</a:t>
            </a:r>
            <a:r>
              <a:rPr lang="en-US" sz="2000" kern="0" dirty="0" smtClean="0">
                <a:latin typeface="Courier New" pitchFamily="49" charset="0"/>
              </a:rPr>
              <a:t>(arr,0,arr.length));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good results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800600"/>
          </a:xfrm>
        </p:spPr>
        <p:txBody>
          <a:bodyPr/>
          <a:lstStyle/>
          <a:p>
            <a:r>
              <a:rPr lang="en-US" dirty="0" smtClean="0"/>
              <a:t>Sequential threshold</a:t>
            </a:r>
          </a:p>
          <a:p>
            <a:pPr lvl="1"/>
            <a:r>
              <a:rPr lang="en-US" dirty="0" smtClean="0"/>
              <a:t>Library documentation recommends doing approximately  100-5000 basic operations in each “piece” of your algorithm</a:t>
            </a:r>
          </a:p>
          <a:p>
            <a:endParaRPr lang="en-US" sz="1000" dirty="0" smtClean="0"/>
          </a:p>
          <a:p>
            <a:r>
              <a:rPr lang="en-US" dirty="0" smtClean="0"/>
              <a:t>Library needs to “warm up”</a:t>
            </a:r>
          </a:p>
          <a:p>
            <a:pPr lvl="1"/>
            <a:r>
              <a:rPr lang="en-US" dirty="0" smtClean="0"/>
              <a:t>May see slow results before the Java virtual machine re-optimizes the library internals </a:t>
            </a:r>
          </a:p>
          <a:p>
            <a:pPr lvl="1"/>
            <a:r>
              <a:rPr lang="en-US" dirty="0" smtClean="0"/>
              <a:t>Put your computations in a loop to see the “long-term benefit”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Wait until your computer has more processors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Seriously, overhead may dominate at 4 processors, but parallel programming is likely to become much more important</a:t>
            </a:r>
          </a:p>
          <a:p>
            <a:pPr lvl="1"/>
            <a:endParaRPr lang="en-US" sz="10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Beware memory-hierarchy issues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Won’t focus on this, but often crucial for parallel performance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First attempt, continued </a:t>
            </a:r>
            <a:r>
              <a:rPr lang="en-US" dirty="0" smtClean="0">
                <a:solidFill>
                  <a:srgbClr val="FF0000"/>
                </a:solidFill>
              </a:rPr>
              <a:t>(wrong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5344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hi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arguments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result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 … }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override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124200"/>
            <a:ext cx="85344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1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can be a static method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arr.length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[4];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do parallel computations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arr,i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/4,(i+1)*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/4);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combine results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+=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r>
              <a:rPr lang="en-US" dirty="0" smtClean="0"/>
              <a:t>Second attempt </a:t>
            </a:r>
            <a:r>
              <a:rPr lang="en-US" dirty="0" smtClean="0">
                <a:solidFill>
                  <a:srgbClr val="FF0000"/>
                </a:solidFill>
              </a:rPr>
              <a:t>(still wrong)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3124200"/>
            <a:ext cx="8534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1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can be a static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method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arr.length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[4];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++){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do parallel computations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arr,i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/4,(i+1)*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/4);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].start(); // start not run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combine results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+=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21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219200"/>
            <a:ext cx="85344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hi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arguments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result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 … }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override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Third attempt (correct in spirit)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819400"/>
            <a:ext cx="85344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// can be a static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method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arr.length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[4];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++){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do parallel computations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arr,i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/4,(i+1)*</a:t>
            </a:r>
            <a:r>
              <a:rPr lang="en-US" sz="2000" kern="0" dirty="0" err="1" smtClean="0">
                <a:latin typeface="Courier New" pitchFamily="49" charset="0"/>
              </a:rPr>
              <a:t>len</a:t>
            </a:r>
            <a:r>
              <a:rPr lang="en-US" sz="2000" kern="0" dirty="0" smtClean="0">
                <a:latin typeface="Courier New" pitchFamily="49" charset="0"/>
              </a:rPr>
              <a:t>/4);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].start(); </a:t>
            </a:r>
            <a:endParaRPr lang="en-US" sz="2000" kern="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4;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 {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combine results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].join(); // wait for helper to finish!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+=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143000"/>
            <a:ext cx="85344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hi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arguments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result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SumThread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 … }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override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Join (not the most descriptive 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 smtClean="0"/>
              <a:t> class defines various methods you could not implement on your own</a:t>
            </a:r>
          </a:p>
          <a:p>
            <a:pPr lvl="1"/>
            <a:r>
              <a:rPr lang="en-US" dirty="0" smtClean="0"/>
              <a:t>For 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, which calls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 in a new thread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method is valuable for coordinating this kind of computation</a:t>
            </a:r>
          </a:p>
          <a:p>
            <a:pPr lvl="1"/>
            <a:r>
              <a:rPr lang="en-US" dirty="0" smtClean="0"/>
              <a:t>Caller blocks until/unless the receiver is done executing (meaning the call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 returns)</a:t>
            </a:r>
          </a:p>
          <a:p>
            <a:pPr lvl="1"/>
            <a:r>
              <a:rPr lang="en-US" dirty="0" smtClean="0"/>
              <a:t>Else we would have a </a:t>
            </a:r>
            <a:r>
              <a:rPr lang="en-US" dirty="0" smtClean="0">
                <a:solidFill>
                  <a:schemeClr val="accent2"/>
                </a:solidFill>
              </a:rPr>
              <a:t>race condition</a:t>
            </a:r>
            <a:r>
              <a:rPr lang="en-US" dirty="0" smtClean="0"/>
              <a:t>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This style of parallel programming is called “fork/join”</a:t>
            </a:r>
          </a:p>
          <a:p>
            <a:pPr lvl="1"/>
            <a:endParaRPr lang="en-US" sz="1000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Java detail: code has 1 compile error because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>
                <a:latin typeface="+mj-lt"/>
                <a:cs typeface="Courier New" pitchFamily="49" charset="0"/>
              </a:rPr>
              <a:t> may throw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java.lang.InterruptedException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In basic parallel code, should be fine to catch-and-exit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Fork-join programs (thankfully) do not require much focus on sharing memory among threads</a:t>
            </a:r>
          </a:p>
          <a:p>
            <a:endParaRPr lang="en-US" dirty="0" smtClean="0"/>
          </a:p>
          <a:p>
            <a:r>
              <a:rPr lang="en-US" dirty="0" smtClean="0"/>
              <a:t>But in languages like Java, there is memory being shared.  	    In our example: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/>
              <a:t> fields written by “main” thread, read by helper thread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 smtClean="0"/>
              <a:t> field written by helper thread, read by “main” thread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using shared memory, you must avoid race conditions</a:t>
            </a:r>
          </a:p>
          <a:p>
            <a:pPr lvl="1"/>
            <a:r>
              <a:rPr lang="en-US" dirty="0" smtClean="0"/>
              <a:t>While studying parallelism, we will stick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lvl="1"/>
            <a:r>
              <a:rPr lang="en-US" dirty="0" smtClean="0"/>
              <a:t>With concurrency, we will learn other ways to synchronize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Several reasons why this is a poor parallel algorithm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code to be reusable and efficient across platforms</a:t>
            </a:r>
          </a:p>
          <a:p>
            <a:pPr lvl="1"/>
            <a:r>
              <a:rPr lang="en-US" dirty="0" smtClean="0"/>
              <a:t>“Forward-portable” as core count grows</a:t>
            </a:r>
          </a:p>
          <a:p>
            <a:pPr lvl="1"/>
            <a:r>
              <a:rPr lang="en-US" dirty="0" smtClean="0"/>
              <a:t>So at the </a:t>
            </a:r>
            <a:r>
              <a:rPr lang="en-US" i="1" dirty="0" smtClean="0"/>
              <a:t>very</a:t>
            </a:r>
            <a:r>
              <a:rPr lang="en-US" dirty="0" smtClean="0"/>
              <a:t> least, parameterize by the number of threads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3124200"/>
            <a:ext cx="8610600" cy="3276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</a:t>
            </a:r>
            <a:r>
              <a:rPr lang="en-US" sz="2000" kern="0" noProof="0" dirty="0" err="1" smtClean="0">
                <a:latin typeface="Courier New" pitchFamily="49" charset="0"/>
              </a:rPr>
              <a:t>int</a:t>
            </a:r>
            <a:r>
              <a:rPr lang="en-US" sz="2000" kern="0" noProof="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noProof="0" dirty="0" smtClean="0">
                <a:latin typeface="Courier New" pitchFamily="49" charset="0"/>
              </a:rPr>
              <a:t>= 0;</a:t>
            </a:r>
            <a:endParaRPr lang="en-US" sz="2000" kern="0" noProof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numTs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numTs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SumThread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arr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arr.length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)/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numTs</a:t>
            </a:r>
            <a:r>
              <a:rPr lang="en-US" sz="2000" kern="0" dirty="0" smtClean="0">
                <a:latin typeface="Courier New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     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((i+1)*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arr.length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)/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numTs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].start();</a:t>
            </a:r>
          </a:p>
          <a:p>
            <a:pPr>
              <a:lnSpc>
                <a:spcPts val="1800"/>
              </a:lnSpc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numTs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 { 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].join(); 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+= </a:t>
            </a:r>
            <a:r>
              <a:rPr lang="en-US" sz="2000" kern="0" dirty="0" err="1" smtClean="0">
                <a:latin typeface="Courier New" pitchFamily="49" charset="0"/>
              </a:rPr>
              <a:t>ts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].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ans</a:t>
            </a:r>
            <a:r>
              <a:rPr lang="en-US" sz="2000" kern="0" dirty="0">
                <a:latin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>
                <a:latin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2590800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dirty="0" smtClean="0"/>
              <a:t>Want to use (only) processors “available to you </a:t>
            </a:r>
            <a:r>
              <a:rPr lang="en-US" i="1" dirty="0" smtClean="0"/>
              <a:t>now</a:t>
            </a:r>
            <a:r>
              <a:rPr lang="en-US" dirty="0" smtClean="0"/>
              <a:t>”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Not used by other programs or threads in your program</a:t>
            </a:r>
          </a:p>
          <a:p>
            <a:pPr marL="1257300" lvl="2" indent="-457200"/>
            <a:r>
              <a:rPr lang="en-US" dirty="0"/>
              <a:t>Maybe caller is also using </a:t>
            </a:r>
            <a:r>
              <a:rPr lang="en-US" dirty="0" smtClean="0"/>
              <a:t>parallelism</a:t>
            </a:r>
          </a:p>
          <a:p>
            <a:pPr marL="1257300" lvl="2" indent="-457200"/>
            <a:r>
              <a:rPr lang="en-US" dirty="0" smtClean="0"/>
              <a:t>Available cores can change even while your threads run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If you have 3 processors available and using 3 threads would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then creating 4 threads would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1.5X</a:t>
            </a:r>
          </a:p>
          <a:p>
            <a:pPr marL="1257300" lvl="2" indent="-457200"/>
            <a:r>
              <a:rPr lang="en-US" dirty="0">
                <a:cs typeface="Courier New" pitchFamily="49" charset="0"/>
              </a:rPr>
              <a:t>Example: 12 units of work, 3 processors </a:t>
            </a:r>
          </a:p>
          <a:p>
            <a:pPr marL="1714500" lvl="3" indent="-457200"/>
            <a:r>
              <a:rPr lang="en-US" dirty="0">
                <a:cs typeface="Courier New" pitchFamily="49" charset="0"/>
              </a:rPr>
              <a:t>Work divided into 3 parts will take 4 units of time</a:t>
            </a:r>
          </a:p>
          <a:p>
            <a:pPr marL="1714500" lvl="3" indent="-457200"/>
            <a:r>
              <a:rPr lang="en-US" dirty="0">
                <a:cs typeface="Courier New" pitchFamily="49" charset="0"/>
              </a:rPr>
              <a:t>Work divided into 4 parts will take 3*2 units of time</a:t>
            </a:r>
          </a:p>
          <a:p>
            <a:pPr marL="1257300" lvl="2" indent="-45720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5029200"/>
            <a:ext cx="62484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numProcessors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is bad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if some are needed for other things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29169</TotalTime>
  <Words>2238</Words>
  <Application>Microsoft Office PowerPoint</Application>
  <PresentationFormat>全屏显示(4:3)</PresentationFormat>
  <Paragraphs>467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Wingdings</vt:lpstr>
      <vt:lpstr>dan_design_template</vt:lpstr>
      <vt:lpstr>Parallelism idea</vt:lpstr>
      <vt:lpstr>First attempt, part 1</vt:lpstr>
      <vt:lpstr>First attempt, continued (wrong)</vt:lpstr>
      <vt:lpstr>Second attempt (still wrong)</vt:lpstr>
      <vt:lpstr>Third attempt (correct in spirit)</vt:lpstr>
      <vt:lpstr>Join (not the most descriptive word)</vt:lpstr>
      <vt:lpstr>Shared memory?</vt:lpstr>
      <vt:lpstr>A better approach</vt:lpstr>
      <vt:lpstr>A Better Approach</vt:lpstr>
      <vt:lpstr>A Better Approach</vt:lpstr>
      <vt:lpstr>A Better Approach</vt:lpstr>
      <vt:lpstr>Naïve algorithm is poor</vt:lpstr>
      <vt:lpstr>A better idea</vt:lpstr>
      <vt:lpstr>Divide-and-conquer to the rescue!</vt:lpstr>
      <vt:lpstr>Divide-and-conquer really works</vt:lpstr>
      <vt:lpstr>Being realistic</vt:lpstr>
      <vt:lpstr>Half the threads</vt:lpstr>
      <vt:lpstr>Fewer threads pictorially</vt:lpstr>
      <vt:lpstr>That library, finally</vt:lpstr>
      <vt:lpstr>Different terms, same basic idea</vt:lpstr>
      <vt:lpstr>Example: final version (missing imports)</vt:lpstr>
      <vt:lpstr>Getting good results in practice</vt:lpstr>
    </vt:vector>
  </TitlesOfParts>
  <Company>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M F</cp:lastModifiedBy>
  <cp:revision>1399</cp:revision>
  <dcterms:created xsi:type="dcterms:W3CDTF">2009-03-13T20:43:19Z</dcterms:created>
  <dcterms:modified xsi:type="dcterms:W3CDTF">2013-10-17T06:55:13Z</dcterms:modified>
</cp:coreProperties>
</file>