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5.xml" ContentType="application/vnd.openxmlformats-officedocument.presentationml.notesSlide+xml"/>
  <Override PartName="/ppt/tags/tag6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4"/>
  </p:notesMasterIdLst>
  <p:handoutMasterIdLst>
    <p:handoutMasterId r:id="rId135"/>
  </p:handoutMasterIdLst>
  <p:sldIdLst>
    <p:sldId id="399" r:id="rId2"/>
    <p:sldId id="289" r:id="rId3"/>
    <p:sldId id="257" r:id="rId4"/>
    <p:sldId id="258" r:id="rId5"/>
    <p:sldId id="259" r:id="rId6"/>
    <p:sldId id="296" r:id="rId7"/>
    <p:sldId id="260" r:id="rId8"/>
    <p:sldId id="298" r:id="rId9"/>
    <p:sldId id="295" r:id="rId10"/>
    <p:sldId id="302" r:id="rId11"/>
    <p:sldId id="303" r:id="rId12"/>
    <p:sldId id="304" r:id="rId13"/>
    <p:sldId id="318" r:id="rId14"/>
    <p:sldId id="319" r:id="rId15"/>
    <p:sldId id="320" r:id="rId16"/>
    <p:sldId id="321"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98"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345" r:id="rId54"/>
    <p:sldId id="346" r:id="rId55"/>
    <p:sldId id="347" r:id="rId56"/>
    <p:sldId id="349"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265" r:id="rId106"/>
    <p:sldId id="266" r:id="rId107"/>
    <p:sldId id="301" r:id="rId108"/>
    <p:sldId id="267" r:id="rId109"/>
    <p:sldId id="275" r:id="rId110"/>
    <p:sldId id="268" r:id="rId111"/>
    <p:sldId id="269" r:id="rId112"/>
    <p:sldId id="270" r:id="rId113"/>
    <p:sldId id="271" r:id="rId114"/>
    <p:sldId id="272" r:id="rId115"/>
    <p:sldId id="273" r:id="rId116"/>
    <p:sldId id="274" r:id="rId117"/>
    <p:sldId id="276" r:id="rId118"/>
    <p:sldId id="277" r:id="rId119"/>
    <p:sldId id="278" r:id="rId120"/>
    <p:sldId id="279" r:id="rId121"/>
    <p:sldId id="280" r:id="rId122"/>
    <p:sldId id="281" r:id="rId123"/>
    <p:sldId id="282" r:id="rId124"/>
    <p:sldId id="288" r:id="rId125"/>
    <p:sldId id="291" r:id="rId126"/>
    <p:sldId id="283" r:id="rId127"/>
    <p:sldId id="284" r:id="rId128"/>
    <p:sldId id="286" r:id="rId129"/>
    <p:sldId id="287" r:id="rId130"/>
    <p:sldId id="294" r:id="rId131"/>
    <p:sldId id="285" r:id="rId132"/>
    <p:sldId id="292" r:id="rId133"/>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8716" autoAdjust="0"/>
  </p:normalViewPr>
  <p:slideViewPr>
    <p:cSldViewPr>
      <p:cViewPr>
        <p:scale>
          <a:sx n="96" d="100"/>
          <a:sy n="96" d="100"/>
        </p:scale>
        <p:origin x="-1070" y="37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1C5D8622-D461-4F61-8068-5F547D547E6F}" type="datetimeFigureOut">
              <a:rPr lang="en-US" smtClean="0"/>
              <a:t>6/15/2014</a:t>
            </a:fld>
            <a:endParaRPr lang="en-US"/>
          </a:p>
        </p:txBody>
      </p:sp>
      <p:sp>
        <p:nvSpPr>
          <p:cNvPr id="4" name="Footer Placeholder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184A2746-7DD8-4F60-BBAC-A87C2DDF1581}" type="slidenum">
              <a:rPr lang="en-US" smtClean="0"/>
              <a:t>‹#›</a:t>
            </a:fld>
            <a:endParaRPr lang="en-US"/>
          </a:p>
        </p:txBody>
      </p:sp>
    </p:spTree>
    <p:extLst>
      <p:ext uri="{BB962C8B-B14F-4D97-AF65-F5344CB8AC3E}">
        <p14:creationId xmlns:p14="http://schemas.microsoft.com/office/powerpoint/2010/main" val="3668162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DA93627C-EFC7-40DA-851E-7579D886A7AE}" type="datetimeFigureOut">
              <a:rPr lang="en-US" smtClean="0"/>
              <a:t>6/15/2014</a:t>
            </a:fld>
            <a:endParaRPr lang="en-US"/>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5"/>
            <a:ext cx="789940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55EF57E1-7724-46A8-9EEA-06D820A1AE41}" type="slidenum">
              <a:rPr lang="en-US" smtClean="0"/>
              <a:t>‹#›</a:t>
            </a:fld>
            <a:endParaRPr lang="en-US"/>
          </a:p>
        </p:txBody>
      </p:sp>
    </p:spTree>
    <p:extLst>
      <p:ext uri="{BB962C8B-B14F-4D97-AF65-F5344CB8AC3E}">
        <p14:creationId xmlns:p14="http://schemas.microsoft.com/office/powerpoint/2010/main" val="97710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2</a:t>
            </a:fld>
            <a:endParaRPr lang="en-US"/>
          </a:p>
        </p:txBody>
      </p:sp>
    </p:spTree>
    <p:extLst>
      <p:ext uri="{BB962C8B-B14F-4D97-AF65-F5344CB8AC3E}">
        <p14:creationId xmlns:p14="http://schemas.microsoft.com/office/powerpoint/2010/main" val="297707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53A8288-3BF0-4398-B5D0-A97222B887F8}" type="slidenum">
              <a:rPr lang="ar-SA" altLang="zh-CN" sz="1300" smtClean="0">
                <a:latin typeface="Marlett" pitchFamily="2" charset="2"/>
              </a:rPr>
              <a:pPr/>
              <a:t>102</a:t>
            </a:fld>
            <a:endParaRPr lang="en-US" altLang="zh-CN" sz="1300" smtClean="0">
              <a:latin typeface="Marlett" pitchFamily="2" charset="2"/>
              <a:cs typeface="Arial"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key insight is that the enqueuer only decrements the counter, and really cares only whether or not the counter value is zero. Symmetrically, the dequeuer cares only whether or not the counter value is the queue capacity.</a:t>
            </a:r>
          </a:p>
          <a:p>
            <a:endParaRPr lang="en-US" altLang="zh-CN" smtClean="0"/>
          </a:p>
          <a:p>
            <a:r>
              <a:rPr lang="en-US" altLang="zh-CN" smtClean="0"/>
              <a:t>NB: the deq() method does not explicitly check the permits field, but relies on testing the sentinel Node’s next field. Same thing.</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CE2F0C78-EF5A-455F-BD03-C7A291C8E2CF}" type="slidenum">
              <a:rPr lang="ar-SA" altLang="zh-CN" sz="1300" smtClean="0">
                <a:latin typeface="Marlett" pitchFamily="2" charset="2"/>
              </a:rPr>
              <a:pPr/>
              <a:t>103</a:t>
            </a:fld>
            <a:endParaRPr lang="en-US" altLang="zh-CN" sz="1300" smtClean="0">
              <a:latin typeface="Marlett" pitchFamily="2" charset="2"/>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key insight is that the enqueuer only decrements the counter, and really cares only whether or not the counter value is zero. Symmetrically, the dequeuer cares only whether or not the counter value is the queue capacity.</a:t>
            </a:r>
          </a:p>
          <a:p>
            <a:endParaRPr lang="en-US" altLang="zh-CN" smtClean="0"/>
          </a:p>
          <a:p>
            <a:r>
              <a:rPr lang="en-US" altLang="zh-CN" smtClean="0"/>
              <a:t>NB: the deq() method does not explicitly check the permits field, but relies on testing the sentinel Node’s next field. Same thing.</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323B68D8-2626-470F-B034-ACE1EFE46177}" type="slidenum">
              <a:rPr lang="ar-SA" altLang="zh-CN" sz="1300" smtClean="0">
                <a:latin typeface="Marlett" pitchFamily="2" charset="2"/>
              </a:rPr>
              <a:pPr/>
              <a:t>104</a:t>
            </a:fld>
            <a:endParaRPr lang="en-US" altLang="zh-CN" sz="1300" smtClean="0">
              <a:latin typeface="Marlett" pitchFamily="2" charset="2"/>
              <a:cs typeface="Arial" charset="0"/>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Let’s summarize. We split the permits field in to two parts. The enqueuer decrements the enqSidePermits field, and the dequeuer increments the deqSidePermits field. When the enqueuer discovers that its field is zero, then it tries to transfer the dequeuer’s permits to itself. Why do this? It replaces synchronization with each method call with sporadic, intermittent synchronization. As a practical matter, an enqueuer that runs out of permits needs to acquire the dequeue  lock (why?) (ANSWER: to prevent the dequeuer from incrementing the value at the same time we are trying to copy it).</a:t>
            </a:r>
          </a:p>
          <a:p>
            <a:endParaRPr lang="en-US" altLang="zh-CN" smtClean="0"/>
          </a:p>
          <a:p>
            <a:r>
              <a:rPr lang="en-US" altLang="zh-CN" smtClean="0"/>
              <a:t>WARNING: Any time you try to acquire a lock while holding another, your ears should prick up (alt: your spider-sense should tingle) because you are just asking for a deadlock. So far, no danger, because all of the methods seen so far never hold more than one lock at a time.</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p:txBody>
      </p:sp>
      <p:sp>
        <p:nvSpPr>
          <p:cNvPr id="4" name="Slide Number Placeholder 3"/>
          <p:cNvSpPr>
            <a:spLocks noGrp="1"/>
          </p:cNvSpPr>
          <p:nvPr>
            <p:ph type="sldNum" sz="quarter" idx="10"/>
          </p:nvPr>
        </p:nvSpPr>
        <p:spPr/>
        <p:txBody>
          <a:bodyPr/>
          <a:lstStyle/>
          <a:p>
            <a:fld id="{55EF57E1-7724-46A8-9EEA-06D820A1AE41}" type="slidenum">
              <a:rPr lang="en-US" smtClean="0"/>
              <a:t>105</a:t>
            </a:fld>
            <a:endParaRPr lang="en-US"/>
          </a:p>
        </p:txBody>
      </p:sp>
    </p:spTree>
    <p:extLst>
      <p:ext uri="{BB962C8B-B14F-4D97-AF65-F5344CB8AC3E}">
        <p14:creationId xmlns:p14="http://schemas.microsoft.com/office/powerpoint/2010/main" val="211494341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p:txBody>
      </p:sp>
      <p:sp>
        <p:nvSpPr>
          <p:cNvPr id="4" name="Slide Number Placeholder 3"/>
          <p:cNvSpPr>
            <a:spLocks noGrp="1"/>
          </p:cNvSpPr>
          <p:nvPr>
            <p:ph type="sldNum" sz="quarter" idx="10"/>
          </p:nvPr>
        </p:nvSpPr>
        <p:spPr/>
        <p:txBody>
          <a:bodyPr/>
          <a:lstStyle/>
          <a:p>
            <a:fld id="{55EF57E1-7724-46A8-9EEA-06D820A1AE41}" type="slidenum">
              <a:rPr lang="en-US" smtClean="0"/>
              <a:t>106</a:t>
            </a:fld>
            <a:endParaRPr lang="en-US"/>
          </a:p>
        </p:txBody>
      </p:sp>
    </p:spTree>
    <p:extLst>
      <p:ext uri="{BB962C8B-B14F-4D97-AF65-F5344CB8AC3E}">
        <p14:creationId xmlns:p14="http://schemas.microsoft.com/office/powerpoint/2010/main" val="381777403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108</a:t>
            </a:fld>
            <a:endParaRPr lang="en-US"/>
          </a:p>
        </p:txBody>
      </p:sp>
    </p:spTree>
    <p:extLst>
      <p:ext uri="{BB962C8B-B14F-4D97-AF65-F5344CB8AC3E}">
        <p14:creationId xmlns:p14="http://schemas.microsoft.com/office/powerpoint/2010/main" val="10483814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109</a:t>
            </a:fld>
            <a:endParaRPr lang="en-US"/>
          </a:p>
        </p:txBody>
      </p:sp>
    </p:spTree>
    <p:extLst>
      <p:ext uri="{BB962C8B-B14F-4D97-AF65-F5344CB8AC3E}">
        <p14:creationId xmlns:p14="http://schemas.microsoft.com/office/powerpoint/2010/main" val="277592036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110</a:t>
            </a:fld>
            <a:endParaRPr lang="en-US"/>
          </a:p>
        </p:txBody>
      </p:sp>
    </p:spTree>
    <p:extLst>
      <p:ext uri="{BB962C8B-B14F-4D97-AF65-F5344CB8AC3E}">
        <p14:creationId xmlns:p14="http://schemas.microsoft.com/office/powerpoint/2010/main" val="250537861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111</a:t>
            </a:fld>
            <a:endParaRPr lang="en-US"/>
          </a:p>
        </p:txBody>
      </p:sp>
    </p:spTree>
    <p:extLst>
      <p:ext uri="{BB962C8B-B14F-4D97-AF65-F5344CB8AC3E}">
        <p14:creationId xmlns:p14="http://schemas.microsoft.com/office/powerpoint/2010/main" val="155187087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112</a:t>
            </a:fld>
            <a:endParaRPr lang="en-US"/>
          </a:p>
        </p:txBody>
      </p:sp>
    </p:spTree>
    <p:extLst>
      <p:ext uri="{BB962C8B-B14F-4D97-AF65-F5344CB8AC3E}">
        <p14:creationId xmlns:p14="http://schemas.microsoft.com/office/powerpoint/2010/main" val="171361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12</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113</a:t>
            </a:fld>
            <a:endParaRPr lang="en-US"/>
          </a:p>
        </p:txBody>
      </p:sp>
    </p:spTree>
    <p:extLst>
      <p:ext uri="{BB962C8B-B14F-4D97-AF65-F5344CB8AC3E}">
        <p14:creationId xmlns:p14="http://schemas.microsoft.com/office/powerpoint/2010/main" val="224574499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114</a:t>
            </a:fld>
            <a:endParaRPr lang="en-US"/>
          </a:p>
        </p:txBody>
      </p:sp>
    </p:spTree>
    <p:extLst>
      <p:ext uri="{BB962C8B-B14F-4D97-AF65-F5344CB8AC3E}">
        <p14:creationId xmlns:p14="http://schemas.microsoft.com/office/powerpoint/2010/main" val="51544440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115</a:t>
            </a:fld>
            <a:endParaRPr lang="en-US"/>
          </a:p>
        </p:txBody>
      </p:sp>
    </p:spTree>
    <p:extLst>
      <p:ext uri="{BB962C8B-B14F-4D97-AF65-F5344CB8AC3E}">
        <p14:creationId xmlns:p14="http://schemas.microsoft.com/office/powerpoint/2010/main" val="794940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116</a:t>
            </a:fld>
            <a:endParaRPr lang="en-US"/>
          </a:p>
        </p:txBody>
      </p:sp>
    </p:spTree>
    <p:extLst>
      <p:ext uri="{BB962C8B-B14F-4D97-AF65-F5344CB8AC3E}">
        <p14:creationId xmlns:p14="http://schemas.microsoft.com/office/powerpoint/2010/main" val="335211855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117</a:t>
            </a:fld>
            <a:endParaRPr lang="en-US"/>
          </a:p>
        </p:txBody>
      </p:sp>
    </p:spTree>
    <p:extLst>
      <p:ext uri="{BB962C8B-B14F-4D97-AF65-F5344CB8AC3E}">
        <p14:creationId xmlns:p14="http://schemas.microsoft.com/office/powerpoint/2010/main" val="421372928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118</a:t>
            </a:fld>
            <a:endParaRPr lang="en-US"/>
          </a:p>
        </p:txBody>
      </p:sp>
    </p:spTree>
    <p:extLst>
      <p:ext uri="{BB962C8B-B14F-4D97-AF65-F5344CB8AC3E}">
        <p14:creationId xmlns:p14="http://schemas.microsoft.com/office/powerpoint/2010/main" val="326783276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119</a:t>
            </a:fld>
            <a:endParaRPr lang="en-US"/>
          </a:p>
        </p:txBody>
      </p:sp>
    </p:spTree>
    <p:extLst>
      <p:ext uri="{BB962C8B-B14F-4D97-AF65-F5344CB8AC3E}">
        <p14:creationId xmlns:p14="http://schemas.microsoft.com/office/powerpoint/2010/main" val="3464087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120</a:t>
            </a:fld>
            <a:endParaRPr lang="en-US"/>
          </a:p>
        </p:txBody>
      </p:sp>
    </p:spTree>
    <p:extLst>
      <p:ext uri="{BB962C8B-B14F-4D97-AF65-F5344CB8AC3E}">
        <p14:creationId xmlns:p14="http://schemas.microsoft.com/office/powerpoint/2010/main" val="392395609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121</a:t>
            </a:fld>
            <a:endParaRPr lang="en-US"/>
          </a:p>
        </p:txBody>
      </p:sp>
    </p:spTree>
    <p:extLst>
      <p:ext uri="{BB962C8B-B14F-4D97-AF65-F5344CB8AC3E}">
        <p14:creationId xmlns:p14="http://schemas.microsoft.com/office/powerpoint/2010/main" val="175305119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122</a:t>
            </a:fld>
            <a:endParaRPr lang="en-US"/>
          </a:p>
        </p:txBody>
      </p:sp>
    </p:spTree>
    <p:extLst>
      <p:ext uri="{BB962C8B-B14F-4D97-AF65-F5344CB8AC3E}">
        <p14:creationId xmlns:p14="http://schemas.microsoft.com/office/powerpoint/2010/main" val="4082062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13</a:t>
            </a:fld>
            <a:endParaRPr lang="en-US"/>
          </a:p>
        </p:txBody>
      </p:sp>
    </p:spTree>
    <p:extLst>
      <p:ext uri="{BB962C8B-B14F-4D97-AF65-F5344CB8AC3E}">
        <p14:creationId xmlns:p14="http://schemas.microsoft.com/office/powerpoint/2010/main" val="34544599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123</a:t>
            </a:fld>
            <a:endParaRPr lang="en-US"/>
          </a:p>
        </p:txBody>
      </p:sp>
    </p:spTree>
    <p:extLst>
      <p:ext uri="{BB962C8B-B14F-4D97-AF65-F5344CB8AC3E}">
        <p14:creationId xmlns:p14="http://schemas.microsoft.com/office/powerpoint/2010/main" val="140342363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124</a:t>
            </a:fld>
            <a:endParaRPr lang="en-US"/>
          </a:p>
        </p:txBody>
      </p:sp>
    </p:spTree>
    <p:extLst>
      <p:ext uri="{BB962C8B-B14F-4D97-AF65-F5344CB8AC3E}">
        <p14:creationId xmlns:p14="http://schemas.microsoft.com/office/powerpoint/2010/main" val="188523637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125</a:t>
            </a:fld>
            <a:endParaRPr lang="en-US"/>
          </a:p>
        </p:txBody>
      </p:sp>
    </p:spTree>
    <p:extLst>
      <p:ext uri="{BB962C8B-B14F-4D97-AF65-F5344CB8AC3E}">
        <p14:creationId xmlns:p14="http://schemas.microsoft.com/office/powerpoint/2010/main" val="97730311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126</a:t>
            </a:fld>
            <a:endParaRPr lang="en-US"/>
          </a:p>
        </p:txBody>
      </p:sp>
    </p:spTree>
    <p:extLst>
      <p:ext uri="{BB962C8B-B14F-4D97-AF65-F5344CB8AC3E}">
        <p14:creationId xmlns:p14="http://schemas.microsoft.com/office/powerpoint/2010/main" val="250023326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127</a:t>
            </a:fld>
            <a:endParaRPr lang="en-US"/>
          </a:p>
        </p:txBody>
      </p:sp>
    </p:spTree>
    <p:extLst>
      <p:ext uri="{BB962C8B-B14F-4D97-AF65-F5344CB8AC3E}">
        <p14:creationId xmlns:p14="http://schemas.microsoft.com/office/powerpoint/2010/main" val="265262178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128</a:t>
            </a:fld>
            <a:endParaRPr lang="en-US"/>
          </a:p>
        </p:txBody>
      </p:sp>
    </p:spTree>
    <p:extLst>
      <p:ext uri="{BB962C8B-B14F-4D97-AF65-F5344CB8AC3E}">
        <p14:creationId xmlns:p14="http://schemas.microsoft.com/office/powerpoint/2010/main" val="313146223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129</a:t>
            </a:fld>
            <a:endParaRPr lang="en-US"/>
          </a:p>
        </p:txBody>
      </p:sp>
    </p:spTree>
    <p:extLst>
      <p:ext uri="{BB962C8B-B14F-4D97-AF65-F5344CB8AC3E}">
        <p14:creationId xmlns:p14="http://schemas.microsoft.com/office/powerpoint/2010/main" val="422263095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130</a:t>
            </a:fld>
            <a:endParaRPr lang="en-US"/>
          </a:p>
        </p:txBody>
      </p:sp>
    </p:spTree>
    <p:extLst>
      <p:ext uri="{BB962C8B-B14F-4D97-AF65-F5344CB8AC3E}">
        <p14:creationId xmlns:p14="http://schemas.microsoft.com/office/powerpoint/2010/main" val="409936598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p:txBody>
      </p:sp>
      <p:sp>
        <p:nvSpPr>
          <p:cNvPr id="4" name="Slide Number Placeholder 3"/>
          <p:cNvSpPr>
            <a:spLocks noGrp="1"/>
          </p:cNvSpPr>
          <p:nvPr>
            <p:ph type="sldNum" sz="quarter" idx="10"/>
          </p:nvPr>
        </p:nvSpPr>
        <p:spPr/>
        <p:txBody>
          <a:bodyPr/>
          <a:lstStyle/>
          <a:p>
            <a:fld id="{55EF57E1-7724-46A8-9EEA-06D820A1AE41}" type="slidenum">
              <a:rPr lang="en-US" smtClean="0"/>
              <a:t>131</a:t>
            </a:fld>
            <a:endParaRPr lang="en-US"/>
          </a:p>
        </p:txBody>
      </p:sp>
    </p:spTree>
    <p:extLst>
      <p:ext uri="{BB962C8B-B14F-4D97-AF65-F5344CB8AC3E}">
        <p14:creationId xmlns:p14="http://schemas.microsoft.com/office/powerpoint/2010/main" val="356034999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132</a:t>
            </a:fld>
            <a:endParaRPr lang="en-US"/>
          </a:p>
        </p:txBody>
      </p:sp>
    </p:spTree>
    <p:extLst>
      <p:ext uri="{BB962C8B-B14F-4D97-AF65-F5344CB8AC3E}">
        <p14:creationId xmlns:p14="http://schemas.microsoft.com/office/powerpoint/2010/main" val="215783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14</a:t>
            </a:fld>
            <a:endParaRPr lang="en-US"/>
          </a:p>
        </p:txBody>
      </p:sp>
    </p:spTree>
    <p:extLst>
      <p:ext uri="{BB962C8B-B14F-4D97-AF65-F5344CB8AC3E}">
        <p14:creationId xmlns:p14="http://schemas.microsoft.com/office/powerpoint/2010/main" val="1333795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aseline="0" dirty="0" smtClean="0"/>
          </a:p>
        </p:txBody>
      </p:sp>
      <p:sp>
        <p:nvSpPr>
          <p:cNvPr id="4" name="Slide Number Placeholder 3"/>
          <p:cNvSpPr>
            <a:spLocks noGrp="1"/>
          </p:cNvSpPr>
          <p:nvPr>
            <p:ph type="sldNum" sz="quarter" idx="10"/>
          </p:nvPr>
        </p:nvSpPr>
        <p:spPr/>
        <p:txBody>
          <a:bodyPr/>
          <a:lstStyle/>
          <a:p>
            <a:fld id="{55EF57E1-7724-46A8-9EEA-06D820A1AE41}" type="slidenum">
              <a:rPr lang="en-US" smtClean="0"/>
              <a:t>15</a:t>
            </a:fld>
            <a:endParaRPr lang="en-US"/>
          </a:p>
        </p:txBody>
      </p:sp>
    </p:spTree>
    <p:extLst>
      <p:ext uri="{BB962C8B-B14F-4D97-AF65-F5344CB8AC3E}">
        <p14:creationId xmlns:p14="http://schemas.microsoft.com/office/powerpoint/2010/main" val="2909222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16</a:t>
            </a:fld>
            <a:endParaRPr lang="en-US"/>
          </a:p>
        </p:txBody>
      </p:sp>
    </p:spTree>
    <p:extLst>
      <p:ext uri="{BB962C8B-B14F-4D97-AF65-F5344CB8AC3E}">
        <p14:creationId xmlns:p14="http://schemas.microsoft.com/office/powerpoint/2010/main" val="192066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17</a:t>
            </a:fld>
            <a:endParaRPr lang="en-US"/>
          </a:p>
        </p:txBody>
      </p:sp>
    </p:spTree>
    <p:extLst>
      <p:ext uri="{BB962C8B-B14F-4D97-AF65-F5344CB8AC3E}">
        <p14:creationId xmlns:p14="http://schemas.microsoft.com/office/powerpoint/2010/main" val="252805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3</a:t>
            </a:fld>
            <a:endParaRPr lang="en-US"/>
          </a:p>
        </p:txBody>
      </p:sp>
    </p:spTree>
    <p:extLst>
      <p:ext uri="{BB962C8B-B14F-4D97-AF65-F5344CB8AC3E}">
        <p14:creationId xmlns:p14="http://schemas.microsoft.com/office/powerpoint/2010/main" val="281491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9F042E6-DE5B-4EEB-9278-41190A981DEC}" type="slidenum">
              <a:rPr lang="ar-SA" altLang="zh-CN" sz="1300" smtClean="0">
                <a:latin typeface="Marlett" pitchFamily="2" charset="2"/>
              </a:rPr>
              <a:pPr/>
              <a:t>30</a:t>
            </a:fld>
            <a:endParaRPr lang="en-US" altLang="zh-CN" sz="1300" smtClean="0">
              <a:latin typeface="Marlett" pitchFamily="2" charset="2"/>
              <a:cs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Making a queue concurrent is quite a challenge. Very informally, it seems that it should be OK for one thread to enqueue an item at one end of the queue while another thread dequeues an item from the other end, since they are working on disjoint parts of the data structure. Does that kind of concurrency seem easy to realize? (Answer: next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4</a:t>
            </a:fld>
            <a:endParaRPr lang="en-US"/>
          </a:p>
        </p:txBody>
      </p:sp>
    </p:spTree>
    <p:extLst>
      <p:ext uri="{BB962C8B-B14F-4D97-AF65-F5344CB8AC3E}">
        <p14:creationId xmlns:p14="http://schemas.microsoft.com/office/powerpoint/2010/main" val="1449006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233902A0-C112-4AB2-87A0-3D5E282B4073}" type="slidenum">
              <a:rPr lang="ar-SA" altLang="zh-CN" sz="1300" smtClean="0">
                <a:latin typeface="Marlett" pitchFamily="2" charset="2"/>
              </a:rPr>
              <a:pPr/>
              <a:t>31</a:t>
            </a:fld>
            <a:endParaRPr lang="en-US" altLang="zh-CN" sz="1300" smtClean="0">
              <a:latin typeface="Marlett" pitchFamily="2" charset="2"/>
              <a:cs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Concurrent enqueue and dequeue calls should in principle be able to proceed without interference, but it gets tricky when the queue is nearly full or empty, because then one method call should affect the other. The problem is that whether the two method calls interfere (that is, need to synchronize) depends on the dynamic state of the queue. In pretty much all of the other kinds of synchronization we considered, whether or not method calls needed to synchronize was determined statically (say read/write locks) or was unlikely to change very often (resizable hash tables).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CEC48B7-1944-43D2-8A5E-0247F33A646D}" type="slidenum">
              <a:rPr lang="ar-SA" altLang="zh-CN" sz="1300" smtClean="0">
                <a:latin typeface="Marlett" pitchFamily="2" charset="2"/>
              </a:rPr>
              <a:pPr/>
              <a:t>32</a:t>
            </a:fld>
            <a:endParaRPr lang="en-US" altLang="zh-CN" sz="1300" smtClean="0">
              <a:latin typeface="Marlett" pitchFamily="2" charset="2"/>
              <a:cs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Let’s use a list-based structure, although arrays would also work. We start out with head and tail fields that point to the first and last entries in the list. The first Node in the list is a sentinel Node whose value field is meaningless. The sentinel acts as a placeholder.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D4244D9F-9CC2-497D-9562-4B0DF0600BE3}" type="slidenum">
              <a:rPr lang="ar-SA" altLang="zh-CN" sz="1300" smtClean="0">
                <a:latin typeface="Marlett" pitchFamily="2" charset="2"/>
              </a:rPr>
              <a:pPr/>
              <a:t>33</a:t>
            </a:fld>
            <a:endParaRPr lang="en-US" altLang="zh-CN" sz="1300" smtClean="0">
              <a:latin typeface="Marlett" pitchFamily="2" charset="2"/>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When we add actual items to the queue, we will hang them of the sentinel Node at the head.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E2C78FF8-F29A-4497-9950-2F8E94D7B843}" type="slidenum">
              <a:rPr lang="ar-SA" altLang="zh-CN" sz="1300" smtClean="0">
                <a:latin typeface="Marlett" pitchFamily="2" charset="2"/>
              </a:rPr>
              <a:pPr/>
              <a:t>34</a:t>
            </a:fld>
            <a:endParaRPr lang="en-US" altLang="zh-CN" sz="1300" smtClean="0">
              <a:latin typeface="Marlett" pitchFamily="2" charset="2"/>
              <a:cs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most straightforward way to allow concurrent enq and deq calls is to use one lock at each end of the queue. To make sure that only one dequeuer is accessing the queue at a time, we introduce a dequeue lock field. Could we get the same effect just by locking the tail Node? (Answer: there’s a race condition between when a thread reads the tail field and when it acquires the lock. Another thread might have enqueued something in that interval. Of course you could check after you acquire the lock that the tail pointer hadn’t changed, but that seems needlessly complicated.)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0A2DF1B0-D22C-4019-8E6F-B01719EA1D48}" type="slidenum">
              <a:rPr lang="ar-SA" altLang="zh-CN" sz="1300" smtClean="0">
                <a:latin typeface="Marlett" pitchFamily="2" charset="2"/>
              </a:rPr>
              <a:pPr/>
              <a:t>35</a:t>
            </a:fld>
            <a:endParaRPr lang="en-US" altLang="zh-CN" sz="1300" smtClean="0">
              <a:latin typeface="Marlett" pitchFamily="2" charset="2"/>
              <a:cs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In the same way, we introduce an explicit enqLock field to ensure that only one enqueuer can be accessing the queue at a time. Would it work if we replaced the enqLock by a lock on the first sentinel Node? (Answer: Yes, it would because the value of the head field never changes. Nevertheless we use an enqLock field to be symmetric with the deqLock.)</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26C7B666-FC56-40F8-9F76-4AF7C03D5DD8}" type="slidenum">
              <a:rPr lang="ar-SA" altLang="zh-CN" sz="1300" smtClean="0">
                <a:latin typeface="Marlett" pitchFamily="2" charset="2"/>
              </a:rPr>
              <a:pPr/>
              <a:t>36</a:t>
            </a:fld>
            <a:endParaRPr lang="en-US" altLang="zh-CN" sz="1300" smtClean="0">
              <a:latin typeface="Marlett" pitchFamily="2" charset="2"/>
              <a:cs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In the same way, we introduce an explicit enqLock field to ensure that only one enqueuer can be accessing the queue at a time. Would it work if we replaced the enqLock by a lock on the first sentinel Node? (Answer: Yes, it would because the value of the head field never changes. Nevertheless we use an enqLock field to be symmetric with the deqLock.)</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B459CCB-FF89-4C11-9EE4-3D1C103AD08A}" type="slidenum">
              <a:rPr lang="ar-SA" altLang="zh-CN" sz="1300" smtClean="0">
                <a:latin typeface="Marlett" pitchFamily="2" charset="2"/>
              </a:rPr>
              <a:pPr/>
              <a:t>37</a:t>
            </a:fld>
            <a:endParaRPr lang="en-US" altLang="zh-CN" sz="1300" smtClean="0">
              <a:latin typeface="Marlett" pitchFamily="2" charset="2"/>
              <a:cs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Let’s add another field, which we will think of as keeping track of permissions to enqueue items. We could also think of this field as counting the number of empty slots, but calling it a permission will seem more natural later on when we look at some additional fine-grained tricks.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7A818D1-1BD2-481E-B7B5-DD3D0B66678E}" type="slidenum">
              <a:rPr lang="ar-SA" altLang="zh-CN" sz="1300" smtClean="0">
                <a:latin typeface="Marlett" pitchFamily="2" charset="2"/>
              </a:rPr>
              <a:pPr/>
              <a:t>38</a:t>
            </a:fld>
            <a:endParaRPr lang="en-US" altLang="zh-CN" sz="1300" smtClean="0">
              <a:latin typeface="Marlett" pitchFamily="2" charset="2"/>
              <a:cs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This field is incremented by the deq method (which creates a space) and decremented by the enq method.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54940B98-95B2-455A-BB40-311347406E74}" type="slidenum">
              <a:rPr lang="ar-SA" altLang="zh-CN" sz="1300" smtClean="0">
                <a:latin typeface="Marlett" pitchFamily="2" charset="2"/>
              </a:rPr>
              <a:pPr/>
              <a:t>39</a:t>
            </a:fld>
            <a:endParaRPr lang="en-US" altLang="zh-CN" sz="1300" smtClean="0">
              <a:latin typeface="Marlett" pitchFamily="2" charset="2"/>
              <a:cs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Let’s walk through a very simple implementation. A thread that wants to enqueue an item first acquires the enqLock. At this point, we know there are no other enq calls in progress.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83DAC19A-8E06-4124-BF09-1B785851C26F}" type="slidenum">
              <a:rPr lang="ar-SA" altLang="zh-CN" sz="1300" smtClean="0">
                <a:latin typeface="Marlett" pitchFamily="2" charset="2"/>
              </a:rPr>
              <a:pPr/>
              <a:t>40</a:t>
            </a:fld>
            <a:endParaRPr lang="en-US" altLang="zh-CN" sz="1300" smtClean="0">
              <a:latin typeface="Marlett" pitchFamily="2" charset="2"/>
              <a:cs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Next, the thread reads the number of permits. What do we know about how this field behaves when the thread is holding the enqLock? (Answer: it can only increase. Dequeuers can increment the counter, but all the enqueuers are locked out.) If the enqueuing thread sees a non-zero value for permits, it can proceed.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5</a:t>
            </a:fld>
            <a:endParaRPr lang="en-US"/>
          </a:p>
        </p:txBody>
      </p:sp>
    </p:spTree>
    <p:extLst>
      <p:ext uri="{BB962C8B-B14F-4D97-AF65-F5344CB8AC3E}">
        <p14:creationId xmlns:p14="http://schemas.microsoft.com/office/powerpoint/2010/main" val="339652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44F5361F-A9E1-41E6-A162-DD6615DB72E4}" type="slidenum">
              <a:rPr lang="ar-SA" altLang="zh-CN" sz="1300" smtClean="0">
                <a:latin typeface="Marlett" pitchFamily="2" charset="2"/>
              </a:rPr>
              <a:pPr/>
              <a:t>41</a:t>
            </a:fld>
            <a:endParaRPr lang="en-US" altLang="zh-CN" sz="1300" smtClean="0">
              <a:latin typeface="Marlett" pitchFamily="2" charset="2"/>
              <a:cs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thread does not need to lock tail Node before appending a new Node. Clearly, there is no conflict with another enqueuer and we will see a clever way to avoid conflict with a dequeuer.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5E4EFC19-7181-4026-8949-4B595A9999F7}" type="slidenum">
              <a:rPr lang="ar-SA" altLang="zh-CN" sz="1300" smtClean="0">
                <a:latin typeface="Marlett" pitchFamily="2" charset="2"/>
              </a:rPr>
              <a:pPr/>
              <a:t>42</a:t>
            </a:fld>
            <a:endParaRPr lang="en-US" altLang="zh-CN" sz="1300" smtClean="0">
              <a:latin typeface="Marlett" pitchFamily="2" charset="2"/>
              <a:cs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Still holding the enqLock, the thread redirects both the tail Node’s next field and the queue’s tail field to point to the new Node.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619BAA0-EB21-4513-AE98-43D16B5FF552}" type="slidenum">
              <a:rPr lang="ar-SA" altLang="zh-CN" sz="1300" smtClean="0">
                <a:latin typeface="Marlett" pitchFamily="2" charset="2"/>
              </a:rPr>
              <a:pPr/>
              <a:t>43</a:t>
            </a:fld>
            <a:endParaRPr lang="en-US" altLang="zh-CN" sz="1300" smtClean="0">
              <a:latin typeface="Marlett" pitchFamily="2" charset="2"/>
              <a:cs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Still holding the enqLock, the thread calls getAndDecrement() to reduce the number of permits. Remember that we know the number is positive, although we don’t know exactly what it is now. Why can’t we release the enqLock before the increment? (Answer: because then other enqueuers won’t know when they have run out of permits.)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C532C196-229C-4359-BB78-62CAAB727A39}" type="slidenum">
              <a:rPr lang="ar-SA" altLang="zh-CN" sz="1300" smtClean="0">
                <a:latin typeface="Marlett" pitchFamily="2" charset="2"/>
              </a:rPr>
              <a:pPr/>
              <a:t>44</a:t>
            </a:fld>
            <a:endParaRPr lang="en-US" altLang="zh-CN" sz="1300" smtClean="0">
              <a:latin typeface="Marlett" pitchFamily="2" charset="2"/>
              <a:cs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Finally, we can release the enqLock and return.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8B70C4D2-CE74-4150-8D97-1FB994E71D57}" type="slidenum">
              <a:rPr lang="ar-SA" altLang="zh-CN" sz="1300" smtClean="0">
                <a:latin typeface="Marlett" pitchFamily="2" charset="2"/>
              </a:rPr>
              <a:pPr/>
              <a:t>45</a:t>
            </a:fld>
            <a:endParaRPr lang="en-US" altLang="zh-CN" sz="1300" smtClean="0">
              <a:latin typeface="Marlett" pitchFamily="2" charset="2"/>
              <a:cs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There is one more issue to consider. If the queue was empty, then one or more dequeuers may be waiting for an item to appear. If the dequeuer is spinning then we don’t need to do anything, but if the dequeuers are suspended in the usual Java way, then we need to notify them. There are many ways to do this, but for simplicity we will not try to be clever, and simply require any enqueuer who puts an item in an empty queue to acquire the deqLock and notify any waiting threads.</a:t>
            </a:r>
          </a:p>
          <a:p>
            <a:endParaRPr lang="en-US" altLang="zh-CN" smtClean="0"/>
          </a:p>
          <a:p>
            <a:r>
              <a:rPr lang="en-US" altLang="zh-CN" smtClean="0"/>
              <a:t>TALKING POINT; Notice that Java requires you to acquire the lock for an object before you can notify threads waiting to reacquire that lock. Not clear if this design is a good idea. Does it invite deadlock? Discuss.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7A5C651-52C5-4160-B7E2-C735362FFF19}" type="slidenum">
              <a:rPr lang="ar-SA" altLang="zh-CN" sz="1300" smtClean="0">
                <a:latin typeface="Marlett" pitchFamily="2" charset="2"/>
              </a:rPr>
              <a:pPr/>
              <a:t>46</a:t>
            </a:fld>
            <a:endParaRPr lang="en-US" altLang="zh-CN" sz="1300" smtClean="0">
              <a:latin typeface="Marlett" pitchFamily="2" charset="2"/>
              <a:cs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Let’s rewind and consider what happens if the enqueing thread found the queue full. Suppose the threads synchronize by blocking, say using the Java wait() method. In this case, the thread can wait() on the enqLock, provided the first dequeuer to to remove an item notifies the waiting thread.</a:t>
            </a:r>
          </a:p>
          <a:p>
            <a:endParaRPr lang="en-US" altLang="zh-CN" smtClean="0"/>
          </a:p>
          <a:p>
            <a:r>
              <a:rPr lang="en-US" altLang="zh-CN" smtClean="0"/>
              <a:t>An alternative is for the enqueuer to spin waiting for the number of permits to be non-zero. In general, it is a dangerous practice to spin while holding a lock. It so happens that it works in this case, provided the dequeuer also spins when the queue is empty. Spinning here is cache-friendly, since the thread is spinning on a locally-cached value, and stops spinning as soon as the field value changes.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4914961E-485D-417A-AFAF-D004F61D4075}" type="slidenum">
              <a:rPr lang="ar-SA" altLang="zh-CN" sz="1300" smtClean="0">
                <a:latin typeface="Marlett" pitchFamily="2" charset="2"/>
              </a:rPr>
              <a:pPr/>
              <a:t>47</a:t>
            </a:fld>
            <a:endParaRPr lang="en-US" altLang="zh-CN" sz="1300" smtClean="0">
              <a:latin typeface="Marlett" pitchFamily="2" charset="2"/>
              <a:cs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Now let’s walk through a similar deq() implementation. The code is similar, but not at all identical. As a first step, the dequeuer thread acquires the deqLock.</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CD3F9A3B-A0E6-410C-B732-67C38DEEC912}" type="slidenum">
              <a:rPr lang="ar-SA" altLang="zh-CN" sz="1300" smtClean="0">
                <a:latin typeface="Marlett" pitchFamily="2" charset="2"/>
              </a:rPr>
              <a:pPr/>
              <a:t>48</a:t>
            </a:fld>
            <a:endParaRPr lang="en-US" altLang="zh-CN" sz="1300" smtClean="0">
              <a:latin typeface="Marlett" pitchFamily="2" charset="2"/>
              <a:cs typeface="Arial"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Next, the thread reads the sentinel node’s next field. If that field is non-null, the queue is non-empty. Once the enqueuer sees a non-empty next field, that field will remain that way. Why? (ANSWER: the deq() code, which we have seen, changes null references to non-null, but never changes a non-null reference). The enqueuers are all locked out, and no dequeuer will modify a non-null field. There is no need to lock the Node itself, because it is implicitly protected by the enqLock.</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E4C98432-629B-4CC1-8E81-B4D46A4AB566}" type="slidenum">
              <a:rPr lang="ar-SA" altLang="zh-CN" sz="1300" smtClean="0">
                <a:latin typeface="Marlett" pitchFamily="2" charset="2"/>
              </a:rPr>
              <a:pPr/>
              <a:t>49</a:t>
            </a:fld>
            <a:endParaRPr lang="en-US" altLang="zh-CN" sz="1300" smtClean="0">
              <a:latin typeface="Marlett" pitchFamily="2" charset="2"/>
              <a:cs typeface="Arial"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Next, the thread reads the first Node’s value, and stores it in a local variable.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D6E485A9-BF50-40A6-B08B-E6ABBEDA7787}" type="slidenum">
              <a:rPr lang="ar-SA" altLang="zh-CN" sz="1300" smtClean="0">
                <a:latin typeface="Marlett" pitchFamily="2" charset="2"/>
              </a:rPr>
              <a:pPr/>
              <a:t>50</a:t>
            </a:fld>
            <a:endParaRPr lang="en-US" altLang="zh-CN" sz="1300" smtClean="0">
              <a:latin typeface="Marlett" pitchFamily="2" charset="2"/>
              <a:cs typeface="Arial"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thread then makes the first Node the new sentinel, and discards the old sentinel. This step may seem obvious, but, in fact, it is enormously clever. If we had tried to physically remove the Node, we would soon become bogged down in quagmire of complications. Instead, we discard the prior sentinel, and transform the prior first real Node into a sentinel. Brilliant.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6</a:t>
            </a:fld>
            <a:endParaRPr lang="en-US"/>
          </a:p>
        </p:txBody>
      </p:sp>
    </p:spTree>
    <p:extLst>
      <p:ext uri="{BB962C8B-B14F-4D97-AF65-F5344CB8AC3E}">
        <p14:creationId xmlns:p14="http://schemas.microsoft.com/office/powerpoint/2010/main" val="3782114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4F546E0E-E4F3-41F4-9F7F-3F20065046CD}" type="slidenum">
              <a:rPr lang="ar-SA" altLang="zh-CN" sz="1300" smtClean="0">
                <a:latin typeface="Marlett" pitchFamily="2" charset="2"/>
              </a:rPr>
              <a:pPr/>
              <a:t>51</a:t>
            </a:fld>
            <a:endParaRPr lang="en-US" altLang="zh-CN" sz="1300" smtClean="0">
              <a:latin typeface="Marlett" pitchFamily="2" charset="2"/>
              <a:cs typeface="Arial"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Finally, we increment the number of permits. By contrast with enqueuers, we do not need to hold the lock while we decrement the permits. Why? (Answer: we had to hold the lock while enqueuing to prevent lots of enqueuers from proceeding without noticing that the capacity had been exceeded. Dequeuers will notice the queue is empty when they observe that the sentinel’s next field is null.)</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5E9E92C9-B520-4943-B1AD-7EC2397622AB}" type="slidenum">
              <a:rPr lang="ar-SA" altLang="zh-CN" sz="1300" smtClean="0">
                <a:latin typeface="Marlett" pitchFamily="2" charset="2"/>
              </a:rPr>
              <a:pPr/>
              <a:t>52</a:t>
            </a:fld>
            <a:endParaRPr lang="en-US" altLang="zh-CN" sz="1300" smtClean="0">
              <a:latin typeface="Marlett" pitchFamily="2" charset="2"/>
              <a:cs typeface="Arial"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Next we can release the deqLo</a:t>
            </a:r>
          </a:p>
          <a:p>
            <a:endParaRPr lang="en-US" altLang="zh-CN" smtClean="0"/>
          </a:p>
          <a:p>
            <a:endParaRPr lang="en-US" altLang="zh-CN" smtClean="0"/>
          </a:p>
          <a:p>
            <a:endParaRPr lang="en-US" altLang="zh-CN" smtClean="0"/>
          </a:p>
          <a:p>
            <a:r>
              <a:rPr lang="en-US" altLang="zh-CN" smtClean="0"/>
              <a:t>ck.</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489420C2-D95B-4190-A62A-3F8F0603ED2C}" type="slidenum">
              <a:rPr lang="ar-SA" altLang="zh-CN" sz="1300" smtClean="0">
                <a:latin typeface="Marlett" pitchFamily="2" charset="2"/>
              </a:rPr>
              <a:pPr/>
              <a:t>53</a:t>
            </a:fld>
            <a:endParaRPr lang="en-US" altLang="zh-CN" sz="1300" smtClean="0">
              <a:latin typeface="Marlett" pitchFamily="2" charset="2"/>
              <a:cs typeface="Arial"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If the dequeuer observes that the sentinel’s next field is null, then it must wait for something to be enqueued. As with the dequeuer, the simplest approach is just to wait() on the deqLock, with the understanding that any enqueuer who makes the queue non-empty will notify any waiting threads. Spinning works too, even though the thread is holding a lock. Clearly, mixing the two strategies will not work: if a dequeuer spins while holding the deq lock and an enqueuer tries to acquire the deq lock to notify waiting threads, then a deadlock ensues.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9804D4A6-0164-44CE-9C2A-040423F81354}" type="slidenum">
              <a:rPr lang="ar-SA" altLang="zh-CN" sz="1300" smtClean="0">
                <a:latin typeface="Marlett" pitchFamily="2" charset="2"/>
              </a:rPr>
              <a:pPr/>
              <a:t>54</a:t>
            </a:fld>
            <a:endParaRPr lang="en-US" altLang="zh-CN" sz="1300" smtClean="0">
              <a:latin typeface="Marlett" pitchFamily="2" charset="2"/>
              <a:cs typeface="Arial"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F2E1881B-2108-4E65-83F5-5F52DA38AC87}" type="slidenum">
              <a:rPr lang="ar-SA" altLang="zh-CN" sz="1300" smtClean="0">
                <a:latin typeface="Marlett" pitchFamily="2" charset="2"/>
              </a:rPr>
              <a:pPr/>
              <a:t>55</a:t>
            </a:fld>
            <a:endParaRPr lang="en-US" altLang="zh-CN" sz="1300" smtClean="0">
              <a:latin typeface="Marlett" pitchFamily="2" charset="2"/>
              <a:cs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C767006-7DFF-44DB-9EB9-8B2E1732C731}" type="slidenum">
              <a:rPr lang="ar-SA" altLang="zh-CN" sz="1300" smtClean="0">
                <a:latin typeface="Marlett" pitchFamily="2" charset="2"/>
              </a:rPr>
              <a:pPr/>
              <a:t>56</a:t>
            </a:fld>
            <a:endParaRPr lang="en-US" altLang="zh-CN" sz="1300" smtClean="0">
              <a:latin typeface="Marlett" pitchFamily="2" charset="2"/>
              <a:cs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5E83BDAF-8CE9-4FFA-AD8E-3DB4694AFD84}" type="slidenum">
              <a:rPr lang="ar-SA" altLang="zh-CN" sz="1300" smtClean="0">
                <a:latin typeface="Marlett" pitchFamily="2" charset="2"/>
              </a:rPr>
              <a:pPr/>
              <a:t>57</a:t>
            </a:fld>
            <a:endParaRPr lang="en-US" altLang="zh-CN" sz="1300" smtClean="0">
              <a:latin typeface="Marlett" pitchFamily="2" charset="2"/>
              <a:cs typeface="Arial"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D1B6ABDC-0989-4B9A-A8C0-834ABFA4AADE}" type="slidenum">
              <a:rPr lang="ar-SA" altLang="zh-CN" sz="1300" smtClean="0">
                <a:latin typeface="Marlett" pitchFamily="2" charset="2"/>
              </a:rPr>
              <a:pPr/>
              <a:t>58</a:t>
            </a:fld>
            <a:endParaRPr lang="en-US" altLang="zh-CN" sz="1300" smtClean="0">
              <a:latin typeface="Marlett" pitchFamily="2" charset="2"/>
              <a:cs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AD589C35-6F6B-44AA-8F80-CE1E2E6A735A}" type="slidenum">
              <a:rPr lang="ar-SA" altLang="zh-CN" sz="1300" smtClean="0">
                <a:latin typeface="Marlett" pitchFamily="2" charset="2"/>
              </a:rPr>
              <a:pPr/>
              <a:t>59</a:t>
            </a:fld>
            <a:endParaRPr lang="en-US" altLang="zh-CN" sz="1300" smtClean="0">
              <a:latin typeface="Marlett" pitchFamily="2" charset="2"/>
              <a:cs typeface="Arial"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D9B6C983-2DCF-4B30-AA79-4D4311AD968D}" type="slidenum">
              <a:rPr lang="ar-SA" altLang="zh-CN" sz="1300" smtClean="0">
                <a:latin typeface="Marlett" pitchFamily="2" charset="2"/>
              </a:rPr>
              <a:pPr/>
              <a:t>60</a:t>
            </a:fld>
            <a:endParaRPr lang="en-US" altLang="zh-CN" sz="1300" smtClean="0">
              <a:latin typeface="Marlett" pitchFamily="2" charset="2"/>
              <a:cs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Java allows threads to interrupt one another. Interrupts are not pre-emptive: a thread typically must check whether it has been interrupted. Some blocking methods, like the built-in wait() method throw InterruptedException if the thread is interrupted while waiting. The lock method of the lock interface does not detect interrupts, presumably because it is more efficient not to do so. This variant does.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7</a:t>
            </a:fld>
            <a:endParaRPr lang="en-US"/>
          </a:p>
        </p:txBody>
      </p:sp>
    </p:spTree>
    <p:extLst>
      <p:ext uri="{BB962C8B-B14F-4D97-AF65-F5344CB8AC3E}">
        <p14:creationId xmlns:p14="http://schemas.microsoft.com/office/powerpoint/2010/main" val="14596137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818450B9-4232-4D8C-A232-E99CB87DD78E}" type="slidenum">
              <a:rPr lang="ar-SA" altLang="zh-CN" sz="1300" smtClean="0">
                <a:latin typeface="Marlett" pitchFamily="2" charset="2"/>
              </a:rPr>
              <a:pPr/>
              <a:t>61</a:t>
            </a:fld>
            <a:endParaRPr lang="en-US" altLang="zh-CN" sz="1300" smtClean="0">
              <a:latin typeface="Marlett" pitchFamily="2" charset="2"/>
              <a:cs typeface="Arial"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DB8345D8-3B36-421C-8710-84FA8B685A77}" type="slidenum">
              <a:rPr lang="ar-SA" altLang="zh-CN" sz="1300" smtClean="0">
                <a:latin typeface="Marlett" pitchFamily="2" charset="2"/>
              </a:rPr>
              <a:pPr/>
              <a:t>62</a:t>
            </a:fld>
            <a:endParaRPr lang="en-US" altLang="zh-CN" sz="1300" smtClean="0">
              <a:latin typeface="Marlett" pitchFamily="2" charset="2"/>
              <a:cs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30B2BA22-B66F-4A17-B40B-B136B903970B}" type="slidenum">
              <a:rPr lang="ar-SA" altLang="zh-CN" sz="1300" smtClean="0">
                <a:latin typeface="Marlett" pitchFamily="2" charset="2"/>
              </a:rPr>
              <a:pPr/>
              <a:t>63</a:t>
            </a:fld>
            <a:endParaRPr lang="en-US" altLang="zh-CN" sz="1300" smtClean="0">
              <a:latin typeface="Marlett" pitchFamily="2" charset="2"/>
              <a:cs typeface="Arial"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4C077D25-5D5D-4EFD-838F-5E2CB5AE973D}" type="slidenum">
              <a:rPr lang="ar-SA" altLang="zh-CN" sz="1300" smtClean="0">
                <a:latin typeface="Marlett" pitchFamily="2" charset="2"/>
              </a:rPr>
              <a:pPr/>
              <a:t>64</a:t>
            </a:fld>
            <a:endParaRPr lang="en-US" altLang="zh-CN" sz="1300" smtClean="0">
              <a:latin typeface="Marlett" pitchFamily="2" charset="2"/>
              <a:cs typeface="Arial"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A90005DA-5E8D-425C-A1BE-64F92099137C}" type="slidenum">
              <a:rPr lang="ar-SA" altLang="zh-CN" sz="1300" smtClean="0">
                <a:latin typeface="Marlett" pitchFamily="2" charset="2"/>
              </a:rPr>
              <a:pPr/>
              <a:t>65</a:t>
            </a:fld>
            <a:endParaRPr lang="en-US" altLang="zh-CN" sz="1300" smtClean="0">
              <a:latin typeface="Marlett" pitchFamily="2" charset="2"/>
              <a:cs typeface="Arial"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In Java, every object provides a </a:t>
            </a:r>
            <a:r>
              <a:rPr lang="en-US" altLang="zh-CN" b="1" smtClean="0"/>
              <a:t>wait() </a:t>
            </a:r>
            <a:r>
              <a:rPr lang="en-US" altLang="zh-CN" smtClean="0"/>
              <a:t>method that unlocks the object and suspends the caller for a while. While the caller is waiting, another thread can lock and change the object. Later, when the suspended thread resumes, it locks the object again before it returns from the </a:t>
            </a:r>
            <a:r>
              <a:rPr lang="en-US" altLang="zh-CN" b="1" smtClean="0"/>
              <a:t>wait()</a:t>
            </a:r>
            <a:r>
              <a:rPr lang="en-US" altLang="zh-CN" smtClean="0"/>
              <a:t> call.</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551DD84E-4072-4F80-87E0-CE09CF584FE2}" type="slidenum">
              <a:rPr lang="ar-SA" altLang="zh-CN" sz="1300" smtClean="0">
                <a:latin typeface="Marlett" pitchFamily="2" charset="2"/>
              </a:rPr>
              <a:pPr/>
              <a:t>66</a:t>
            </a:fld>
            <a:endParaRPr lang="en-US" altLang="zh-CN" sz="1300" smtClean="0">
              <a:latin typeface="Marlett" pitchFamily="2" charset="2"/>
              <a:cs typeface="Arial"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a:t>
            </a:r>
            <a:r>
              <a:rPr lang="en-US" altLang="zh-CN" b="1" smtClean="0"/>
              <a:t>notify() </a:t>
            </a:r>
            <a:r>
              <a:rPr lang="en-US" altLang="zh-CN" smtClean="0"/>
              <a:t>method (similarly notify() for synchronized methods) wakes up one waiting thread, chosen arbitrarily from the set of waiting threads. When that thread awakens, it competes for the lock like any other thread. When that thread reacquires the lock, it returns  from its </a:t>
            </a:r>
            <a:r>
              <a:rPr lang="en-US" altLang="zh-CN" b="1" smtClean="0"/>
              <a:t>wait() </a:t>
            </a:r>
            <a:r>
              <a:rPr lang="en-US" altLang="zh-CN" smtClean="0"/>
              <a:t>call. You cannot control which waiting thread is chosen.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C3495913-44C5-4ABF-B379-6BA60313FE5F}" type="slidenum">
              <a:rPr lang="ar-SA" altLang="zh-CN" sz="1300" smtClean="0">
                <a:latin typeface="Marlett" pitchFamily="2" charset="2"/>
              </a:rPr>
              <a:pPr/>
              <a:t>67</a:t>
            </a:fld>
            <a:endParaRPr lang="en-US" altLang="zh-CN" sz="1300" smtClean="0">
              <a:latin typeface="Marlett" pitchFamily="2" charset="2"/>
              <a:cs typeface="Arial"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a:t>
            </a:r>
            <a:r>
              <a:rPr lang="en-US" altLang="zh-CN" b="1" smtClean="0"/>
              <a:t>signalAll()</a:t>
            </a:r>
            <a:r>
              <a:rPr lang="en-US" altLang="zh-CN" smtClean="0"/>
              <a:t> method wakes up all waiting threads. Each time the object is unlocked, one of these newly- wakened threads will reacquire the lock and return from its </a:t>
            </a:r>
            <a:r>
              <a:rPr lang="en-US" altLang="zh-CN" b="1" smtClean="0"/>
              <a:t>wait()</a:t>
            </a:r>
            <a:r>
              <a:rPr lang="en-US" altLang="zh-CN" smtClean="0"/>
              <a:t> call. You cannot control the order in which the threads reacquire the lock.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DCAAE53D-B774-4F88-82B3-3A7E78904A97}" type="slidenum">
              <a:rPr lang="ar-SA" altLang="zh-CN" sz="1300" smtClean="0">
                <a:latin typeface="Marlett" pitchFamily="2" charset="2"/>
              </a:rPr>
              <a:pPr/>
              <a:t>68</a:t>
            </a:fld>
            <a:endParaRPr lang="en-US" altLang="zh-CN" sz="1300" smtClean="0">
              <a:latin typeface="Marlett" pitchFamily="2" charset="2"/>
              <a:cs typeface="Arial"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17443142-7607-49D3-94A4-31633EC4F24F}" type="slidenum">
              <a:rPr lang="ar-SA" altLang="zh-CN" sz="1300" smtClean="0">
                <a:latin typeface="Marlett" pitchFamily="2" charset="2"/>
              </a:rPr>
              <a:pPr/>
              <a:t>69</a:t>
            </a:fld>
            <a:endParaRPr lang="en-US" altLang="zh-CN" sz="1300" smtClean="0">
              <a:latin typeface="Marlett" pitchFamily="2" charset="2"/>
              <a:cs typeface="Arial"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90426EE2-D661-403A-845B-F5F9E993C93A}" type="slidenum">
              <a:rPr lang="ar-SA" altLang="zh-CN" sz="1300" smtClean="0">
                <a:latin typeface="Marlett" pitchFamily="2" charset="2"/>
              </a:rPr>
              <a:pPr/>
              <a:t>70</a:t>
            </a:fld>
            <a:endParaRPr lang="en-US" altLang="zh-CN" sz="1300" smtClean="0">
              <a:latin typeface="Marlett" pitchFamily="2" charset="2"/>
              <a:cs typeface="Arial"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EF57E1-7724-46A8-9EEA-06D820A1AE41}" type="slidenum">
              <a:rPr lang="en-US" smtClean="0"/>
              <a:t>8</a:t>
            </a:fld>
            <a:endParaRPr lang="en-US"/>
          </a:p>
        </p:txBody>
      </p:sp>
    </p:spTree>
    <p:extLst>
      <p:ext uri="{BB962C8B-B14F-4D97-AF65-F5344CB8AC3E}">
        <p14:creationId xmlns:p14="http://schemas.microsoft.com/office/powerpoint/2010/main" val="16665013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0B4D8930-F912-4030-AD5B-12D6FFA5BA08}" type="slidenum">
              <a:rPr lang="ar-SA" altLang="zh-CN" sz="1300" smtClean="0">
                <a:latin typeface="Marlett" pitchFamily="2" charset="2"/>
              </a:rPr>
              <a:pPr/>
              <a:t>71</a:t>
            </a:fld>
            <a:endParaRPr lang="en-US" altLang="zh-CN" sz="1300" smtClean="0">
              <a:latin typeface="Marlett" pitchFamily="2" charset="2"/>
              <a:cs typeface="Arial"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A0B0B7EC-8FFB-4576-9535-2DF6F94A3E8B}" type="slidenum">
              <a:rPr lang="ar-SA" altLang="zh-CN" sz="1300" smtClean="0">
                <a:latin typeface="Marlett" pitchFamily="2" charset="2"/>
              </a:rPr>
              <a:pPr/>
              <a:t>72</a:t>
            </a:fld>
            <a:endParaRPr lang="en-US" altLang="zh-CN" sz="1300" smtClean="0">
              <a:latin typeface="Marlett" pitchFamily="2" charset="2"/>
              <a:cs typeface="Arial"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7C32F6E8-F992-43E0-B0CA-4A1B16282F53}" type="slidenum">
              <a:rPr lang="ar-SA" altLang="zh-CN" sz="1300" smtClean="0">
                <a:latin typeface="Marlett" pitchFamily="2" charset="2"/>
              </a:rPr>
              <a:pPr/>
              <a:t>73</a:t>
            </a:fld>
            <a:endParaRPr lang="en-US" altLang="zh-CN" sz="1300" smtClean="0">
              <a:latin typeface="Marlett" pitchFamily="2" charset="2"/>
              <a:cs typeface="Arial"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AB9AB62F-BC18-4963-847E-E41A0C670ADC}" type="slidenum">
              <a:rPr lang="ar-SA" altLang="zh-CN" sz="1300" smtClean="0">
                <a:latin typeface="Marlett" pitchFamily="2" charset="2"/>
              </a:rPr>
              <a:pPr/>
              <a:t>74</a:t>
            </a:fld>
            <a:endParaRPr lang="en-US" altLang="zh-CN" sz="1300" smtClean="0">
              <a:latin typeface="Marlett" pitchFamily="2" charset="2"/>
              <a:cs typeface="Arial"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FE606C9-4593-4481-B82B-5B71C808FEAC}" type="slidenum">
              <a:rPr lang="ar-SA" altLang="zh-CN" sz="1300" smtClean="0">
                <a:latin typeface="Marlett" pitchFamily="2" charset="2"/>
              </a:rPr>
              <a:pPr/>
              <a:t>75</a:t>
            </a:fld>
            <a:endParaRPr lang="en-US" altLang="zh-CN" sz="1300" smtClean="0">
              <a:latin typeface="Marlett" pitchFamily="2" charset="2"/>
              <a:cs typeface="Arial"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Notice, there may be competition from other threads attempting to lock for the thread. The FIFO order is arbitrary, different monitor locks have different ordering of waiting threads, that is, notify could release the earliest or latest any other waiting thread.</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0BF0169F-7834-4D45-960D-579E2B927D9C}" type="slidenum">
              <a:rPr lang="ar-SA" altLang="zh-CN" sz="1300" smtClean="0">
                <a:latin typeface="Marlett" pitchFamily="2" charset="2"/>
              </a:rPr>
              <a:pPr/>
              <a:t>76</a:t>
            </a:fld>
            <a:endParaRPr lang="en-US" altLang="zh-CN" sz="1300" smtClean="0">
              <a:latin typeface="Marlett" pitchFamily="2" charset="2"/>
              <a:cs typeface="Arial"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Just as locks are inherently vulnerable to deadlock,</a:t>
            </a:r>
          </a:p>
          <a:p>
            <a:r>
              <a:rPr lang="en-US" altLang="zh-CN" smtClean="0"/>
              <a:t>\cCondition{} objects are inherently vulnerable to \emph{lost wakeups},</a:t>
            </a:r>
          </a:p>
          <a:p>
            <a:r>
              <a:rPr lang="en-US" altLang="zh-CN" smtClean="0"/>
              <a:t>in which one or more threads wait forever without realizing that the condition</a:t>
            </a:r>
          </a:p>
          <a:p>
            <a:r>
              <a:rPr lang="en-US" altLang="zh-CN" smtClean="0"/>
              <a:t>for which they are waiting has become true.</a:t>
            </a:r>
          </a:p>
          <a:p>
            <a:endParaRPr lang="en-US" altLang="zh-CN" smtClean="0"/>
          </a:p>
          <a:p>
            <a:r>
              <a:rPr lang="en-US" altLang="zh-CN" smtClean="0"/>
              <a:t>Lost wakeups can occur in subtle ways.</a:t>
            </a:r>
          </a:p>
          <a:p>
            <a:r>
              <a:rPr lang="en-US" altLang="zh-CN" smtClean="0"/>
              <a:t>Figure \ref{figure:monitor:lost} shows an ill-considered optimization of the</a:t>
            </a:r>
          </a:p>
          <a:p>
            <a:r>
              <a:rPr lang="en-US" altLang="zh-CN" smtClean="0"/>
              <a:t>\cQueue{T} class.</a:t>
            </a:r>
          </a:p>
          <a:p>
            <a:r>
              <a:rPr lang="en-US" altLang="zh-CN" smtClean="0"/>
              <a:t>Instead of signaling the \fNotEmpty{} condition each time \mEnq{} enqueues an item,</a:t>
            </a:r>
          </a:p>
          <a:p>
            <a:r>
              <a:rPr lang="en-US" altLang="zh-CN" smtClean="0"/>
              <a:t>would it not be more efficient to signal the condition only when</a:t>
            </a:r>
          </a:p>
          <a:p>
            <a:r>
              <a:rPr lang="en-US" altLang="zh-CN" smtClean="0"/>
              <a:t>the queue actually transitions from empty to non-empty?</a:t>
            </a:r>
          </a:p>
          <a:p>
            <a:r>
              <a:rPr lang="en-US" altLang="zh-CN" smtClean="0"/>
              <a:t>This optimization works as intended if there is only one producer and one consumer,</a:t>
            </a:r>
          </a:p>
          <a:p>
            <a:r>
              <a:rPr lang="en-US" altLang="zh-CN" smtClean="0"/>
              <a:t>but it is incorrect if there are multiple producers or consumers.</a:t>
            </a:r>
          </a:p>
          <a:p>
            <a:r>
              <a:rPr lang="en-US" altLang="zh-CN" smtClean="0"/>
              <a:t>Consider the following scenario:</a:t>
            </a:r>
          </a:p>
          <a:p>
            <a:r>
              <a:rPr lang="en-US" altLang="zh-CN" smtClean="0"/>
              <a:t>consumers $A$ and $B$ both try to dequeue an item from an empty queue,</a:t>
            </a:r>
          </a:p>
          <a:p>
            <a:r>
              <a:rPr lang="en-US" altLang="zh-CN" smtClean="0"/>
              <a:t>both detect the queue is empty,</a:t>
            </a:r>
          </a:p>
          <a:p>
            <a:r>
              <a:rPr lang="en-US" altLang="zh-CN" smtClean="0"/>
              <a:t>and both block on the \fNotEmpty{} condition.</a:t>
            </a:r>
          </a:p>
          <a:p>
            <a:r>
              <a:rPr lang="en-US" altLang="zh-CN" smtClean="0"/>
              <a:t>Producer $C$ enqueues an item in the buffer, and signals \fNotEmpty{},</a:t>
            </a:r>
          </a:p>
          <a:p>
            <a:r>
              <a:rPr lang="en-US" altLang="zh-CN" smtClean="0"/>
              <a:t>waking $A$.</a:t>
            </a:r>
          </a:p>
          <a:p>
            <a:r>
              <a:rPr lang="en-US" altLang="zh-CN" smtClean="0"/>
              <a:t>Before $A$ can acquire the lock, however,</a:t>
            </a:r>
          </a:p>
          <a:p>
            <a:r>
              <a:rPr lang="en-US" altLang="zh-CN" smtClean="0"/>
              <a:t>another producer $D$ puts a second item in the queue,</a:t>
            </a:r>
          </a:p>
          <a:p>
            <a:r>
              <a:rPr lang="en-US" altLang="zh-CN" smtClean="0"/>
              <a:t>and because the queue is not empty, it does not signal \fNotEmpty{}.</a:t>
            </a:r>
          </a:p>
          <a:p>
            <a:r>
              <a:rPr lang="en-US" altLang="zh-CN" smtClean="0"/>
              <a:t>Then $A$ acquires the lock, removes the first item,</a:t>
            </a:r>
          </a:p>
          <a:p>
            <a:r>
              <a:rPr lang="en-US" altLang="zh-CN" smtClean="0"/>
              <a:t>but $B$, victim of a lost wakeup,</a:t>
            </a:r>
          </a:p>
          <a:p>
            <a:r>
              <a:rPr lang="en-US" altLang="zh-CN" smtClean="0"/>
              <a:t>waits forever even though there is an item in the buffer to be consumed.</a:t>
            </a:r>
          </a:p>
          <a:p>
            <a:endParaRPr lang="en-US" altLang="zh-CN" smtClean="0"/>
          </a:p>
          <a:p>
            <a:r>
              <a:rPr lang="en-US" altLang="zh-CN" smtClean="0"/>
              <a:t>Although there is no substitute for reasoning carefully about your program,</a:t>
            </a:r>
          </a:p>
          <a:p>
            <a:r>
              <a:rPr lang="en-US" altLang="zh-CN" smtClean="0"/>
              <a:t>there are simple programming practices that will minimize vulnerability to</a:t>
            </a:r>
          </a:p>
          <a:p>
            <a:r>
              <a:rPr lang="en-US" altLang="zh-CN" smtClean="0"/>
              <a:t>lost wakeups.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DED2A04-AF2A-4B21-B46A-609EC18E0489}" type="slidenum">
              <a:rPr lang="ar-SA" altLang="zh-CN" sz="1300" smtClean="0">
                <a:latin typeface="Marlett" pitchFamily="2" charset="2"/>
              </a:rPr>
              <a:pPr/>
              <a:t>77</a:t>
            </a:fld>
            <a:endParaRPr lang="en-US" altLang="zh-CN" sz="1300" smtClean="0">
              <a:latin typeface="Marlett" pitchFamily="2" charset="2"/>
              <a:cs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DE14B69C-040D-4AEF-A49D-A70B62699BCE}" type="slidenum">
              <a:rPr lang="ar-SA" altLang="zh-CN" sz="1300" smtClean="0">
                <a:latin typeface="Marlett" pitchFamily="2" charset="2"/>
              </a:rPr>
              <a:pPr/>
              <a:t>78</a:t>
            </a:fld>
            <a:endParaRPr lang="en-US" altLang="zh-CN" sz="1300" smtClean="0">
              <a:latin typeface="Marlett" pitchFamily="2" charset="2"/>
              <a:cs typeface="Arial"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0D62549-A99A-4AD7-81C4-573EE7C208D5}" type="slidenum">
              <a:rPr lang="ar-SA" altLang="zh-CN" sz="1300" smtClean="0">
                <a:latin typeface="Marlett" pitchFamily="2" charset="2"/>
              </a:rPr>
              <a:pPr/>
              <a:t>79</a:t>
            </a:fld>
            <a:endParaRPr lang="en-US" altLang="zh-CN" sz="1300" smtClean="0">
              <a:latin typeface="Marlett" pitchFamily="2" charset="2"/>
              <a:cs typeface="Arial"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7CB536ED-333C-4C6C-AFA4-AAB8C0671945}" type="slidenum">
              <a:rPr lang="ar-SA" altLang="zh-CN" sz="1300" smtClean="0">
                <a:latin typeface="Marlett" pitchFamily="2" charset="2"/>
              </a:rPr>
              <a:pPr/>
              <a:t>80</a:t>
            </a:fld>
            <a:endParaRPr lang="en-US" altLang="zh-CN" sz="1300" smtClean="0">
              <a:latin typeface="Marlett" pitchFamily="2" charset="2"/>
              <a:cs typeface="Arial"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EF57E1-7724-46A8-9EEA-06D820A1AE41}" type="slidenum">
              <a:rPr lang="en-US" smtClean="0"/>
              <a:t>9</a:t>
            </a:fld>
            <a:endParaRPr lang="en-US"/>
          </a:p>
        </p:txBody>
      </p:sp>
    </p:spTree>
    <p:extLst>
      <p:ext uri="{BB962C8B-B14F-4D97-AF65-F5344CB8AC3E}">
        <p14:creationId xmlns:p14="http://schemas.microsoft.com/office/powerpoint/2010/main" val="34256719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7E3A89A9-2684-4008-AFCA-B1397B8CAFB3}" type="slidenum">
              <a:rPr lang="ar-SA" altLang="zh-CN" sz="1300" smtClean="0">
                <a:latin typeface="Marlett" pitchFamily="2" charset="2"/>
              </a:rPr>
              <a:pPr/>
              <a:t>82</a:t>
            </a:fld>
            <a:endParaRPr lang="en-US" altLang="zh-CN" sz="1300" smtClean="0">
              <a:latin typeface="Marlett" pitchFamily="2" charset="2"/>
              <a:cs typeface="Arial"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Synchronized methods use a monitor lock also.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47D119C-2A25-42EB-A3F2-CF6B2377B355}" type="slidenum">
              <a:rPr lang="ar-SA" altLang="zh-CN" sz="1300" smtClean="0">
                <a:latin typeface="Marlett" pitchFamily="2" charset="2"/>
              </a:rPr>
              <a:pPr/>
              <a:t>83</a:t>
            </a:fld>
            <a:endParaRPr lang="en-US" altLang="zh-CN" sz="1300" smtClean="0">
              <a:latin typeface="Marlett" pitchFamily="2" charset="2"/>
              <a:cs typeface="Arial"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Synchronized methods use a monitor lock also. </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550A424A-4C14-4113-851F-2E507E0FB63D}" type="slidenum">
              <a:rPr lang="ar-SA" altLang="zh-CN" sz="1300" smtClean="0">
                <a:latin typeface="Marlett" pitchFamily="2" charset="2"/>
              </a:rPr>
              <a:pPr/>
              <a:t>84</a:t>
            </a:fld>
            <a:endParaRPr lang="en-US" altLang="zh-CN" sz="1300" smtClean="0">
              <a:latin typeface="Marlett" pitchFamily="2" charset="2"/>
              <a:cs typeface="Arial"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Synchronized methods use a monitor lock also.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ACB06F0D-1092-43F3-9205-8C98B029946D}" type="slidenum">
              <a:rPr lang="ar-SA" altLang="zh-CN" sz="1300" smtClean="0">
                <a:latin typeface="Marlett" pitchFamily="2" charset="2"/>
              </a:rPr>
              <a:pPr/>
              <a:t>85</a:t>
            </a:fld>
            <a:endParaRPr lang="en-US" altLang="zh-CN" sz="1300" smtClean="0">
              <a:latin typeface="Marlett" pitchFamily="2" charset="2"/>
              <a:cs typeface="Arial"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Synchronized methods use a monitor lock also.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CFC8D10F-E347-41ED-97CA-B2FF76CE622C}" type="slidenum">
              <a:rPr lang="ar-SA" altLang="zh-CN" sz="1300" smtClean="0">
                <a:latin typeface="Marlett" pitchFamily="2" charset="2"/>
              </a:rPr>
              <a:pPr/>
              <a:t>86</a:t>
            </a:fld>
            <a:endParaRPr lang="en-US" altLang="zh-CN" sz="1300" smtClean="0">
              <a:latin typeface="Marlett" pitchFamily="2" charset="2"/>
              <a:cs typeface="Arial"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xfrm>
            <a:off x="1317854" y="3229121"/>
            <a:ext cx="7238545" cy="30582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Synchronized methods use a monitor lock also.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9623474F-EDFA-429C-9055-0D3C7450340A}" type="slidenum">
              <a:rPr lang="ar-SA" altLang="zh-CN" sz="1300" smtClean="0">
                <a:latin typeface="Marlett" pitchFamily="2" charset="2"/>
              </a:rPr>
              <a:pPr/>
              <a:t>87</a:t>
            </a:fld>
            <a:endParaRPr lang="en-US" altLang="zh-CN" sz="1300" smtClean="0">
              <a:latin typeface="Marlett" pitchFamily="2" charset="2"/>
              <a:cs typeface="Arial"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FF39FB83-A2E7-4E97-A9B5-0FEDAF90D0F2}" type="slidenum">
              <a:rPr lang="ar-SA" altLang="zh-CN" sz="1300" smtClean="0">
                <a:latin typeface="Marlett" pitchFamily="2" charset="2"/>
              </a:rPr>
              <a:pPr/>
              <a:t>88</a:t>
            </a:fld>
            <a:endParaRPr lang="en-US" altLang="zh-CN" sz="1300" smtClean="0">
              <a:latin typeface="Marlett" pitchFamily="2" charset="2"/>
              <a:cs typeface="Arial"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57658023-576B-45A8-892F-C71E639DBC3B}" type="slidenum">
              <a:rPr lang="ar-SA" altLang="zh-CN" sz="1300" smtClean="0">
                <a:latin typeface="Marlett" pitchFamily="2" charset="2"/>
              </a:rPr>
              <a:pPr/>
              <a:t>89</a:t>
            </a:fld>
            <a:endParaRPr lang="en-US" altLang="zh-CN" sz="1300" smtClean="0">
              <a:latin typeface="Marlett" pitchFamily="2" charset="2"/>
              <a:cs typeface="Arial"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339C09A3-6FA4-4E00-92B1-DE633FE56FCC}" type="slidenum">
              <a:rPr lang="ar-SA" altLang="zh-CN" sz="1300" smtClean="0">
                <a:latin typeface="Marlett" pitchFamily="2" charset="2"/>
              </a:rPr>
              <a:pPr/>
              <a:t>90</a:t>
            </a:fld>
            <a:endParaRPr lang="en-US" altLang="zh-CN" sz="1300" smtClean="0">
              <a:latin typeface="Marlett" pitchFamily="2" charset="2"/>
              <a:cs typeface="Arial"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097A28B-02ED-412C-A941-992A244CD2AD}" type="slidenum">
              <a:rPr lang="ar-SA" altLang="zh-CN" sz="1300" smtClean="0">
                <a:latin typeface="Marlett" pitchFamily="2" charset="2"/>
              </a:rPr>
              <a:pPr/>
              <a:t>91</a:t>
            </a:fld>
            <a:endParaRPr lang="en-US" altLang="zh-CN" sz="1300" smtClean="0">
              <a:latin typeface="Marlett" pitchFamily="2" charset="2"/>
              <a:cs typeface="Arial"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A0BEA172-1023-406D-B165-7D0716D4DCCE}" type="slidenum">
              <a:rPr lang="ar-SA" altLang="zh-CN" sz="1300" smtClean="0">
                <a:latin typeface="Marlett" pitchFamily="2" charset="2"/>
              </a:rPr>
              <a:pPr/>
              <a:t>92</a:t>
            </a:fld>
            <a:endParaRPr lang="en-US" altLang="zh-CN" sz="1300" smtClean="0">
              <a:latin typeface="Marlett" pitchFamily="2" charset="2"/>
              <a:cs typeface="Arial"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 remarkable aspect of this queue implementation is that the methods are subtle, but they fit on a single slide.</a:t>
            </a:r>
          </a:p>
          <a:p>
            <a:endParaRPr lang="en-US" altLang="zh-CN" smtClean="0"/>
          </a:p>
          <a:p>
            <a:r>
              <a:rPr lang="en-US" altLang="zh-CN" smtClean="0"/>
              <a:t>The \mEnq{} method (Figure~\ref{figure:boundedQueue:enq})</a:t>
            </a:r>
          </a:p>
          <a:p>
            <a:r>
              <a:rPr lang="en-US" altLang="zh-CN" smtClean="0"/>
              <a:t>works as follows.</a:t>
            </a:r>
          </a:p>
          <a:p>
            <a:r>
              <a:rPr lang="en-US" altLang="zh-CN" smtClean="0"/>
              <a:t>A thread acquires the \fEnqLock{}</a:t>
            </a:r>
          </a:p>
          <a:p>
            <a:r>
              <a:rPr lang="en-US" altLang="zh-CN" smtClean="0"/>
              <a:t>(Line \ref{line:bounded:lock}),</a:t>
            </a:r>
          </a:p>
          <a:p>
            <a:r>
              <a:rPr lang="en-US" altLang="zh-CN" smtClean="0"/>
              <a:t>and repeatedly reads the \fPermits{} field</a:t>
            </a:r>
          </a:p>
          <a:p>
            <a:r>
              <a:rPr lang="en-US" altLang="zh-CN" smtClean="0"/>
              <a:t>(Line \ref{line:bounded:permits}).</a:t>
            </a:r>
          </a:p>
          <a:p>
            <a:r>
              <a:rPr lang="en-US" altLang="zh-CN" smtClean="0"/>
              <a:t>While that field</a:t>
            </a:r>
          </a:p>
          <a:p>
            <a:r>
              <a:rPr lang="en-US" altLang="zh-CN" smtClean="0"/>
              <a:t>is zero, the queue is full, and the enqueuer must wait until a</a:t>
            </a:r>
          </a:p>
          <a:p>
            <a:r>
              <a:rPr lang="en-US" altLang="zh-CN" smtClean="0"/>
              <a:t>dequeuer makes room.</a:t>
            </a:r>
          </a:p>
          <a:p>
            <a:r>
              <a:rPr lang="en-US" altLang="zh-CN" smtClean="0"/>
              <a:t>The enqueuer waits by waiting on the \fNotFullCondition{} field</a:t>
            </a:r>
          </a:p>
          <a:p>
            <a:r>
              <a:rPr lang="en-US" altLang="zh-CN" smtClean="0"/>
              <a:t>(Line \ref{line:bounded:notfull}),</a:t>
            </a:r>
          </a:p>
          <a:p>
            <a:r>
              <a:rPr lang="en-US" altLang="zh-CN" smtClean="0"/>
              <a:t>which releases the enqueue lock temporarily,</a:t>
            </a:r>
          </a:p>
          <a:p>
            <a:r>
              <a:rPr lang="en-US" altLang="zh-CN" smtClean="0"/>
              <a:t>and blocks until the condition is signaled.</a:t>
            </a:r>
          </a:p>
          <a:p>
            <a:r>
              <a:rPr lang="en-US" altLang="zh-CN" smtClean="0"/>
              <a:t>Each time the thread awakens</a:t>
            </a:r>
          </a:p>
          <a:p>
            <a:r>
              <a:rPr lang="en-US" altLang="zh-CN" smtClean="0"/>
              <a:t>(Line \ref{line:bounded:notfull}),</a:t>
            </a:r>
          </a:p>
          <a:p>
            <a:r>
              <a:rPr lang="en-US" altLang="zh-CN" smtClean="0"/>
              <a:t>it checks whether the</a:t>
            </a:r>
          </a:p>
          <a:p>
            <a:r>
              <a:rPr lang="en-US" altLang="zh-CN" smtClean="0"/>
              <a:t>\fPermits{} field is positive (that is, the queue is not empty)</a:t>
            </a:r>
          </a:p>
          <a:p>
            <a:r>
              <a:rPr lang="en-US" altLang="zh-CN" smtClean="0"/>
              <a:t>and if not, goes back to sleep.</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1496C551-167B-4E1B-ACA4-8EA9D4301E37}" type="slidenum">
              <a:rPr lang="ar-SA" altLang="zh-CN" sz="1300" smtClean="0">
                <a:latin typeface="Marlett" pitchFamily="2" charset="2"/>
              </a:rPr>
              <a:pPr/>
              <a:t>93</a:t>
            </a:fld>
            <a:endParaRPr lang="en-US" altLang="zh-CN" sz="1300" smtClean="0">
              <a:latin typeface="Marlett" pitchFamily="2" charset="2"/>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 remarkable aspect of this queue implementation is that the methods are subtle, but they fit on a single slide.</a:t>
            </a:r>
          </a:p>
          <a:p>
            <a:endParaRPr lang="en-US" altLang="zh-CN" smtClean="0"/>
          </a:p>
          <a:p>
            <a:r>
              <a:rPr lang="en-US" altLang="zh-CN" smtClean="0"/>
              <a:t>The \mEnq{} method (Figure~\ref{figure:boundedQueue:enq})</a:t>
            </a:r>
          </a:p>
          <a:p>
            <a:r>
              <a:rPr lang="en-US" altLang="zh-CN" smtClean="0"/>
              <a:t>works as follows.</a:t>
            </a:r>
          </a:p>
          <a:p>
            <a:r>
              <a:rPr lang="en-US" altLang="zh-CN" smtClean="0"/>
              <a:t>A thread acquires the \fEnqLock{}</a:t>
            </a:r>
          </a:p>
          <a:p>
            <a:r>
              <a:rPr lang="en-US" altLang="zh-CN" smtClean="0"/>
              <a:t>(Line \ref{line:bounded:lock}),</a:t>
            </a:r>
          </a:p>
          <a:p>
            <a:r>
              <a:rPr lang="en-US" altLang="zh-CN" smtClean="0"/>
              <a:t>and repeatedly reads the \fPermits{} field</a:t>
            </a:r>
          </a:p>
          <a:p>
            <a:r>
              <a:rPr lang="en-US" altLang="zh-CN" smtClean="0"/>
              <a:t>(Line \ref{line:bounded:permits}).</a:t>
            </a:r>
          </a:p>
          <a:p>
            <a:r>
              <a:rPr lang="en-US" altLang="zh-CN" smtClean="0"/>
              <a:t>While that field</a:t>
            </a:r>
          </a:p>
          <a:p>
            <a:r>
              <a:rPr lang="en-US" altLang="zh-CN" smtClean="0"/>
              <a:t>is zero, the queue is full, and the enqueuer must wait until a</a:t>
            </a:r>
          </a:p>
          <a:p>
            <a:r>
              <a:rPr lang="en-US" altLang="zh-CN" smtClean="0"/>
              <a:t>dequeuer makes room.</a:t>
            </a:r>
          </a:p>
          <a:p>
            <a:r>
              <a:rPr lang="en-US" altLang="zh-CN" smtClean="0"/>
              <a:t>The enqueuer waits by waiting on the \fNotFullCondition{} field</a:t>
            </a:r>
          </a:p>
          <a:p>
            <a:r>
              <a:rPr lang="en-US" altLang="zh-CN" smtClean="0"/>
              <a:t>(Line \ref{line:bounded:notfull}),</a:t>
            </a:r>
          </a:p>
          <a:p>
            <a:r>
              <a:rPr lang="en-US" altLang="zh-CN" smtClean="0"/>
              <a:t>which releases the enqueue lock temporarily,</a:t>
            </a:r>
          </a:p>
          <a:p>
            <a:r>
              <a:rPr lang="en-US" altLang="zh-CN" smtClean="0"/>
              <a:t>and blocks until the condition is signaled.</a:t>
            </a:r>
          </a:p>
          <a:p>
            <a:r>
              <a:rPr lang="en-US" altLang="zh-CN" smtClean="0"/>
              <a:t>Each time the thread awakens</a:t>
            </a:r>
          </a:p>
          <a:p>
            <a:r>
              <a:rPr lang="en-US" altLang="zh-CN" smtClean="0"/>
              <a:t>(Line \ref{line:bounded:notfull}),</a:t>
            </a:r>
          </a:p>
          <a:p>
            <a:r>
              <a:rPr lang="en-US" altLang="zh-CN" smtClean="0"/>
              <a:t>it checks whether the</a:t>
            </a:r>
          </a:p>
          <a:p>
            <a:r>
              <a:rPr lang="en-US" altLang="zh-CN" smtClean="0"/>
              <a:t>\fPermits{} field is positive (that is, the queue is not empty)</a:t>
            </a:r>
          </a:p>
          <a:p>
            <a:r>
              <a:rPr lang="en-US" altLang="zh-CN" smtClean="0"/>
              <a:t>and if not, goes back to sleep.</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287A37E-4B22-4D66-B470-B7BEEF1C8234}" type="slidenum">
              <a:rPr lang="ar-SA" altLang="zh-CN" sz="1300" smtClean="0">
                <a:latin typeface="Marlett" pitchFamily="2" charset="2"/>
              </a:rPr>
              <a:pPr/>
              <a:t>94</a:t>
            </a:fld>
            <a:endParaRPr lang="en-US" altLang="zh-CN" sz="1300" smtClean="0">
              <a:latin typeface="Marlett" pitchFamily="2" charset="2"/>
              <a:cs typeface="Arial"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Once the number of permits exceeds zero, however, the enqueuer may proceed.</a:t>
            </a:r>
          </a:p>
          <a:p>
            <a:r>
              <a:rPr lang="en-US" altLang="zh-CN" smtClean="0"/>
              <a:t>Note that once the enqueuer observes a positive number of permits,</a:t>
            </a:r>
          </a:p>
          <a:p>
            <a:r>
              <a:rPr lang="en-US" altLang="zh-CN" smtClean="0"/>
              <a:t>then while the enqueue is in progress no other thread can cause the number of</a:t>
            </a:r>
          </a:p>
          <a:p>
            <a:r>
              <a:rPr lang="en-US" altLang="zh-CN" smtClean="0"/>
              <a:t>permits to fall back to zero,</a:t>
            </a:r>
          </a:p>
          <a:p>
            <a:r>
              <a:rPr lang="en-US" altLang="zh-CN" smtClean="0"/>
              <a:t>because all the other enqueuers are locked out,</a:t>
            </a:r>
          </a:p>
          <a:p>
            <a:r>
              <a:rPr lang="en-US" altLang="zh-CN" smtClean="0"/>
              <a:t>and a concurrent dequeuer can only increase the number of permits.</a:t>
            </a:r>
          </a:p>
          <a:p>
            <a:endParaRPr lang="en-US" altLang="zh-CN" smtClean="0"/>
          </a:p>
          <a:p>
            <a:endParaRPr lang="en-US" altLang="zh-CN" smtClean="0"/>
          </a:p>
          <a:p>
            <a:r>
              <a:rPr lang="en-US" altLang="zh-CN" smtClean="0"/>
              <a:t>We must check carefully that this implementation does not suffer</a:t>
            </a:r>
          </a:p>
          <a:p>
            <a:r>
              <a:rPr lang="en-US" altLang="zh-CN" smtClean="0"/>
              <a:t>from a ``lost-wakeup'' bug. Care is needed because an enqueuer</a:t>
            </a:r>
          </a:p>
          <a:p>
            <a:r>
              <a:rPr lang="en-US" altLang="zh-CN" smtClean="0"/>
              <a:t>encounters a full queue in two steps: first, it sees that</a:t>
            </a:r>
          </a:p>
          <a:p>
            <a:r>
              <a:rPr lang="en-US" altLang="zh-CN" smtClean="0"/>
              <a:t>\fPermits{} is zero, and second, it waits on the</a:t>
            </a:r>
          </a:p>
          <a:p>
            <a:r>
              <a:rPr lang="en-US" altLang="zh-CN" smtClean="0"/>
              <a:t>\fNotFullCondition{} condition until there is room in the queue.</a:t>
            </a:r>
          </a:p>
          <a:p>
            <a:r>
              <a:rPr lang="en-US" altLang="zh-CN" smtClean="0"/>
              <a:t>When a dequeuer changes the queue from full to not-full, it</a:t>
            </a:r>
          </a:p>
          <a:p>
            <a:r>
              <a:rPr lang="en-US" altLang="zh-CN" smtClean="0"/>
              <a:t>acquires \fEnqLock{} and signals the \fNotFullCondition{}</a:t>
            </a:r>
          </a:p>
          <a:p>
            <a:r>
              <a:rPr lang="en-US" altLang="zh-CN" smtClean="0"/>
              <a:t>condition. Even though the \fPermits{} field is not protected by</a:t>
            </a:r>
          </a:p>
          <a:p>
            <a:r>
              <a:rPr lang="en-US" altLang="zh-CN" smtClean="0"/>
              <a:t>the \fEnqLock{}, the dequeuer acquires the \fEnqLock{} before it</a:t>
            </a:r>
          </a:p>
          <a:p>
            <a:r>
              <a:rPr lang="en-US" altLang="zh-CN" smtClean="0"/>
              <a:t>signals the condition, so the dequeuer cannot signal between the</a:t>
            </a:r>
          </a:p>
          <a:p>
            <a:r>
              <a:rPr lang="en-US" altLang="zh-CN" smtClean="0"/>
              <a:t>enqueuer's two steps.</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23D4C245-2884-42BD-9DB1-88283B3BB0F3}" type="slidenum">
              <a:rPr lang="ar-SA" altLang="zh-CN" sz="1300" smtClean="0">
                <a:latin typeface="Marlett" pitchFamily="2" charset="2"/>
              </a:rPr>
              <a:pPr/>
              <a:t>95</a:t>
            </a:fld>
            <a:endParaRPr lang="en-US" altLang="zh-CN" sz="1300" smtClean="0">
              <a:latin typeface="Marlett" pitchFamily="2" charset="2"/>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Once the number of permits exceeds zero, however, the enqueuer may proceed.</a:t>
            </a:r>
          </a:p>
          <a:p>
            <a:r>
              <a:rPr lang="en-US" altLang="zh-CN" smtClean="0"/>
              <a:t>Note that once the enqueuer observes a positive number of permits,</a:t>
            </a:r>
          </a:p>
          <a:p>
            <a:r>
              <a:rPr lang="en-US" altLang="zh-CN" smtClean="0"/>
              <a:t>then while the enqueue is in progress no other thread can cause the number of</a:t>
            </a:r>
          </a:p>
          <a:p>
            <a:r>
              <a:rPr lang="en-US" altLang="zh-CN" smtClean="0"/>
              <a:t>permits to fall back to zero,</a:t>
            </a:r>
          </a:p>
          <a:p>
            <a:r>
              <a:rPr lang="en-US" altLang="zh-CN" smtClean="0"/>
              <a:t>because all the other enqueuers are locked out,</a:t>
            </a:r>
          </a:p>
          <a:p>
            <a:r>
              <a:rPr lang="en-US" altLang="zh-CN" smtClean="0"/>
              <a:t>and a concurrent dequeuer can only increase the number of permits.</a:t>
            </a:r>
          </a:p>
          <a:p>
            <a:endParaRPr lang="en-US" altLang="zh-CN" smtClean="0"/>
          </a:p>
          <a:p>
            <a:endParaRPr lang="en-US" altLang="zh-CN" smtClean="0"/>
          </a:p>
          <a:p>
            <a:r>
              <a:rPr lang="en-US" altLang="zh-CN" smtClean="0"/>
              <a:t>We must check carefully that this implementation does not suffer</a:t>
            </a:r>
          </a:p>
          <a:p>
            <a:r>
              <a:rPr lang="en-US" altLang="zh-CN" smtClean="0"/>
              <a:t>from a ``lost-wakeup'' bug. Care is needed because an enqueuer</a:t>
            </a:r>
          </a:p>
          <a:p>
            <a:r>
              <a:rPr lang="en-US" altLang="zh-CN" smtClean="0"/>
              <a:t>encounters a full queue in two steps: first, it sees that</a:t>
            </a:r>
          </a:p>
          <a:p>
            <a:r>
              <a:rPr lang="en-US" altLang="zh-CN" smtClean="0"/>
              <a:t>\fPermits{} is zero, and second, it waits on the</a:t>
            </a:r>
          </a:p>
          <a:p>
            <a:r>
              <a:rPr lang="en-US" altLang="zh-CN" smtClean="0"/>
              <a:t>\fNotFullCondition{} condition until there is room in the queue.</a:t>
            </a:r>
          </a:p>
          <a:p>
            <a:r>
              <a:rPr lang="en-US" altLang="zh-CN" smtClean="0"/>
              <a:t>When a dequeuer changes the queue from full to not-full, it</a:t>
            </a:r>
          </a:p>
          <a:p>
            <a:r>
              <a:rPr lang="en-US" altLang="zh-CN" smtClean="0"/>
              <a:t>acquires \fEnqLock{} and signals the \fNotFullCondition{}</a:t>
            </a:r>
          </a:p>
          <a:p>
            <a:r>
              <a:rPr lang="en-US" altLang="zh-CN" smtClean="0"/>
              <a:t>condition. Even though the \fPermits{} field is not protected by</a:t>
            </a:r>
          </a:p>
          <a:p>
            <a:r>
              <a:rPr lang="en-US" altLang="zh-CN" smtClean="0"/>
              <a:t>the \fEnqLock{}, the dequeuer acquires the \fEnqLock{} before it</a:t>
            </a:r>
          </a:p>
          <a:p>
            <a:r>
              <a:rPr lang="en-US" altLang="zh-CN" smtClean="0"/>
              <a:t>signals the condition, so the dequeuer cannot signal between the</a:t>
            </a:r>
          </a:p>
          <a:p>
            <a:r>
              <a:rPr lang="en-US" altLang="zh-CN" smtClean="0"/>
              <a:t>enqueuer's two steps.</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0CF84DC4-A42D-48FD-B324-1D93F4E44002}" type="slidenum">
              <a:rPr lang="ar-SA" altLang="zh-CN" sz="1300" smtClean="0">
                <a:latin typeface="Marlett" pitchFamily="2" charset="2"/>
              </a:rPr>
              <a:pPr/>
              <a:t>96</a:t>
            </a:fld>
            <a:endParaRPr lang="en-US" altLang="zh-CN" sz="1300" smtClean="0">
              <a:latin typeface="Marlett" pitchFamily="2" charset="2"/>
              <a:cs typeface="Arial"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BEB9F02F-7E84-43F5-80AA-4247B7C20001}" type="slidenum">
              <a:rPr lang="ar-SA" altLang="zh-CN" sz="1300" smtClean="0">
                <a:latin typeface="Marlett" pitchFamily="2" charset="2"/>
              </a:rPr>
              <a:pPr/>
              <a:t>97</a:t>
            </a:fld>
            <a:endParaRPr lang="en-US" altLang="zh-CN" sz="1300" smtClean="0">
              <a:latin typeface="Marlett" pitchFamily="2" charset="2"/>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196C828D-841C-40BD-AC49-82A16E35CAC6}" type="slidenum">
              <a:rPr lang="ar-SA" altLang="zh-CN" sz="1300" smtClean="0">
                <a:latin typeface="Marlett" pitchFamily="2" charset="2"/>
              </a:rPr>
              <a:pPr/>
              <a:t>98</a:t>
            </a:fld>
            <a:endParaRPr lang="en-US" altLang="zh-CN" sz="1300" smtClean="0">
              <a:latin typeface="Marlett" pitchFamily="2" charset="2"/>
              <a:cs typeface="Arial"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 remarkable aspect of this queue implementation is that the methods are subtle, but they fit on a single slide.</a:t>
            </a:r>
          </a:p>
          <a:p>
            <a:endParaRPr lang="en-US" altLang="zh-CN" smtClean="0"/>
          </a:p>
          <a:p>
            <a:r>
              <a:rPr lang="en-US" altLang="zh-CN" smtClean="0"/>
              <a:t>The \mEnq{} method (Figure~\ref{figure:boundedQueue:enq})</a:t>
            </a:r>
          </a:p>
          <a:p>
            <a:r>
              <a:rPr lang="en-US" altLang="zh-CN" smtClean="0"/>
              <a:t>works as follows.</a:t>
            </a:r>
          </a:p>
          <a:p>
            <a:r>
              <a:rPr lang="en-US" altLang="zh-CN" smtClean="0"/>
              <a:t>A thread acquires the \fEnqLock{}</a:t>
            </a:r>
          </a:p>
          <a:p>
            <a:r>
              <a:rPr lang="en-US" altLang="zh-CN" smtClean="0"/>
              <a:t>(Line \ref{line:bounded:lock}),</a:t>
            </a:r>
          </a:p>
          <a:p>
            <a:r>
              <a:rPr lang="en-US" altLang="zh-CN" smtClean="0"/>
              <a:t>and repeatedly reads the \fPermits{} field</a:t>
            </a:r>
          </a:p>
          <a:p>
            <a:r>
              <a:rPr lang="en-US" altLang="zh-CN" smtClean="0"/>
              <a:t>(Line \ref{line:bounded:permits}).</a:t>
            </a:r>
          </a:p>
          <a:p>
            <a:r>
              <a:rPr lang="en-US" altLang="zh-CN" smtClean="0"/>
              <a:t>While that field</a:t>
            </a:r>
          </a:p>
          <a:p>
            <a:r>
              <a:rPr lang="en-US" altLang="zh-CN" smtClean="0"/>
              <a:t>is zero, the queue is full, and the enqueuer must wait until a</a:t>
            </a:r>
          </a:p>
          <a:p>
            <a:r>
              <a:rPr lang="en-US" altLang="zh-CN" smtClean="0"/>
              <a:t>dequeuer makes room.</a:t>
            </a:r>
          </a:p>
          <a:p>
            <a:r>
              <a:rPr lang="en-US" altLang="zh-CN" smtClean="0"/>
              <a:t>The enqueuer waits by waiting on the \fNotFullCondition{} field</a:t>
            </a:r>
          </a:p>
          <a:p>
            <a:r>
              <a:rPr lang="en-US" altLang="zh-CN" smtClean="0"/>
              <a:t>(Line \ref{line:bounded:notfull}),</a:t>
            </a:r>
          </a:p>
          <a:p>
            <a:r>
              <a:rPr lang="en-US" altLang="zh-CN" smtClean="0"/>
              <a:t>which releases the enqueue lock temporarily,</a:t>
            </a:r>
          </a:p>
          <a:p>
            <a:r>
              <a:rPr lang="en-US" altLang="zh-CN" smtClean="0"/>
              <a:t>and blocks until the condition is signaled.</a:t>
            </a:r>
          </a:p>
          <a:p>
            <a:r>
              <a:rPr lang="en-US" altLang="zh-CN" smtClean="0"/>
              <a:t>Each time the thread awakens</a:t>
            </a:r>
          </a:p>
          <a:p>
            <a:r>
              <a:rPr lang="en-US" altLang="zh-CN" smtClean="0"/>
              <a:t>(Line \ref{line:bounded:notfull}),</a:t>
            </a:r>
          </a:p>
          <a:p>
            <a:r>
              <a:rPr lang="en-US" altLang="zh-CN" smtClean="0"/>
              <a:t>it checks whether the</a:t>
            </a:r>
          </a:p>
          <a:p>
            <a:r>
              <a:rPr lang="en-US" altLang="zh-CN" smtClean="0"/>
              <a:t>\fPermits{} field is positive (that is, the queue is not empty)</a:t>
            </a:r>
          </a:p>
          <a:p>
            <a:r>
              <a:rPr lang="en-US" altLang="zh-CN" smtClean="0"/>
              <a:t>and if not, goes back to sleep.</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0771AB1-A744-41B9-81C7-F270AA85AD8D}" type="slidenum">
              <a:rPr lang="ar-SA" altLang="zh-CN" sz="1300" smtClean="0">
                <a:latin typeface="Marlett" pitchFamily="2" charset="2"/>
              </a:rPr>
              <a:pPr/>
              <a:t>99</a:t>
            </a:fld>
            <a:endParaRPr lang="en-US" altLang="zh-CN" sz="1300" smtClean="0">
              <a:latin typeface="Marlett" pitchFamily="2" charset="2"/>
              <a:cs typeface="Arial"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 remarkable aspect of this queue implementation is that the methods are subtle, but they fit on a single slide.</a:t>
            </a:r>
          </a:p>
          <a:p>
            <a:endParaRPr lang="en-US" altLang="zh-CN" smtClean="0"/>
          </a:p>
          <a:p>
            <a:r>
              <a:rPr lang="en-US" altLang="zh-CN" smtClean="0"/>
              <a:t>The \mEnq{} method (Figure~\ref{figure:boundedQueue:enq})</a:t>
            </a:r>
          </a:p>
          <a:p>
            <a:r>
              <a:rPr lang="en-US" altLang="zh-CN" smtClean="0"/>
              <a:t>works as follows.</a:t>
            </a:r>
          </a:p>
          <a:p>
            <a:r>
              <a:rPr lang="en-US" altLang="zh-CN" smtClean="0"/>
              <a:t>A thread acquires the \fEnqLock{}</a:t>
            </a:r>
          </a:p>
          <a:p>
            <a:r>
              <a:rPr lang="en-US" altLang="zh-CN" smtClean="0"/>
              <a:t>(Line \ref{line:bounded:lock}),</a:t>
            </a:r>
          </a:p>
          <a:p>
            <a:r>
              <a:rPr lang="en-US" altLang="zh-CN" smtClean="0"/>
              <a:t>and repeatedly reads the \fPermits{} field</a:t>
            </a:r>
          </a:p>
          <a:p>
            <a:r>
              <a:rPr lang="en-US" altLang="zh-CN" smtClean="0"/>
              <a:t>(Line \ref{line:bounded:permits}).</a:t>
            </a:r>
          </a:p>
          <a:p>
            <a:r>
              <a:rPr lang="en-US" altLang="zh-CN" smtClean="0"/>
              <a:t>While that field</a:t>
            </a:r>
          </a:p>
          <a:p>
            <a:r>
              <a:rPr lang="en-US" altLang="zh-CN" smtClean="0"/>
              <a:t>is zero, the queue is full, and the enqueuer must wait until a</a:t>
            </a:r>
          </a:p>
          <a:p>
            <a:r>
              <a:rPr lang="en-US" altLang="zh-CN" smtClean="0"/>
              <a:t>dequeuer makes room.</a:t>
            </a:r>
          </a:p>
          <a:p>
            <a:r>
              <a:rPr lang="en-US" altLang="zh-CN" smtClean="0"/>
              <a:t>The enqueuer waits by waiting on the \fNotFullCondition{} field</a:t>
            </a:r>
          </a:p>
          <a:p>
            <a:r>
              <a:rPr lang="en-US" altLang="zh-CN" smtClean="0"/>
              <a:t>(Line \ref{line:bounded:notfull}),</a:t>
            </a:r>
          </a:p>
          <a:p>
            <a:r>
              <a:rPr lang="en-US" altLang="zh-CN" smtClean="0"/>
              <a:t>which releases the enqueue lock temporarily,</a:t>
            </a:r>
          </a:p>
          <a:p>
            <a:r>
              <a:rPr lang="en-US" altLang="zh-CN" smtClean="0"/>
              <a:t>and blocks until the condition is signaled.</a:t>
            </a:r>
          </a:p>
          <a:p>
            <a:r>
              <a:rPr lang="en-US" altLang="zh-CN" smtClean="0"/>
              <a:t>Each time the thread awakens</a:t>
            </a:r>
          </a:p>
          <a:p>
            <a:r>
              <a:rPr lang="en-US" altLang="zh-CN" smtClean="0"/>
              <a:t>(Line \ref{line:bounded:notfull}),</a:t>
            </a:r>
          </a:p>
          <a:p>
            <a:r>
              <a:rPr lang="en-US" altLang="zh-CN" smtClean="0"/>
              <a:t>it checks whether the</a:t>
            </a:r>
          </a:p>
          <a:p>
            <a:r>
              <a:rPr lang="en-US" altLang="zh-CN" smtClean="0"/>
              <a:t>\fPermits{} field is positive (that is, the queue is not empty)</a:t>
            </a:r>
          </a:p>
          <a:p>
            <a:r>
              <a:rPr lang="en-US" altLang="zh-CN" smtClean="0"/>
              <a:t>and if not, goes back to sleep.</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6658E3EA-51D5-4051-8CDD-9BAD3CA7B3CB}" type="slidenum">
              <a:rPr lang="ar-SA" altLang="zh-CN" sz="1300" smtClean="0">
                <a:latin typeface="Marlett" pitchFamily="2" charset="2"/>
              </a:rPr>
              <a:pPr/>
              <a:t>100</a:t>
            </a:fld>
            <a:endParaRPr lang="en-US" altLang="zh-CN" sz="1300" smtClean="0">
              <a:latin typeface="Marlett" pitchFamily="2" charset="2"/>
              <a:cs typeface="Arial"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deq() method is symmetric.</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pitchFamily="66" charset="0"/>
              </a:defRPr>
            </a:lvl1pPr>
            <a:lvl2pPr marL="742950" indent="-285750" defTabSz="966788">
              <a:defRPr sz="2400">
                <a:solidFill>
                  <a:srgbClr val="0000FF"/>
                </a:solidFill>
                <a:latin typeface="Comic Sans MS" pitchFamily="66" charset="0"/>
              </a:defRPr>
            </a:lvl2pPr>
            <a:lvl3pPr marL="1143000" indent="-228600" defTabSz="966788">
              <a:defRPr sz="2400">
                <a:solidFill>
                  <a:srgbClr val="0000FF"/>
                </a:solidFill>
                <a:latin typeface="Comic Sans MS" pitchFamily="66" charset="0"/>
              </a:defRPr>
            </a:lvl3pPr>
            <a:lvl4pPr marL="1600200" indent="-228600" defTabSz="966788">
              <a:defRPr sz="2400">
                <a:solidFill>
                  <a:srgbClr val="0000FF"/>
                </a:solidFill>
                <a:latin typeface="Comic Sans MS" pitchFamily="66" charset="0"/>
              </a:defRPr>
            </a:lvl4pPr>
            <a:lvl5pPr marL="2057400" indent="-228600" defTabSz="966788">
              <a:defRPr sz="2400">
                <a:solidFill>
                  <a:srgbClr val="0000FF"/>
                </a:solidFill>
                <a:latin typeface="Comic Sans MS" pitchFamily="66" charset="0"/>
              </a:defRPr>
            </a:lvl5pPr>
            <a:lvl6pPr marL="2514600" indent="-228600" algn="r" defTabSz="966788" eaLnBrk="0" fontAlgn="base" hangingPunct="0">
              <a:spcBef>
                <a:spcPct val="0"/>
              </a:spcBef>
              <a:spcAft>
                <a:spcPct val="0"/>
              </a:spcAft>
              <a:defRPr sz="2400">
                <a:solidFill>
                  <a:srgbClr val="0000FF"/>
                </a:solidFill>
                <a:latin typeface="Comic Sans MS" pitchFamily="66" charset="0"/>
              </a:defRPr>
            </a:lvl6pPr>
            <a:lvl7pPr marL="2971800" indent="-228600" algn="r" defTabSz="966788" eaLnBrk="0" fontAlgn="base" hangingPunct="0">
              <a:spcBef>
                <a:spcPct val="0"/>
              </a:spcBef>
              <a:spcAft>
                <a:spcPct val="0"/>
              </a:spcAft>
              <a:defRPr sz="2400">
                <a:solidFill>
                  <a:srgbClr val="0000FF"/>
                </a:solidFill>
                <a:latin typeface="Comic Sans MS" pitchFamily="66" charset="0"/>
              </a:defRPr>
            </a:lvl7pPr>
            <a:lvl8pPr marL="3429000" indent="-228600" algn="r" defTabSz="966788" eaLnBrk="0" fontAlgn="base" hangingPunct="0">
              <a:spcBef>
                <a:spcPct val="0"/>
              </a:spcBef>
              <a:spcAft>
                <a:spcPct val="0"/>
              </a:spcAft>
              <a:defRPr sz="2400">
                <a:solidFill>
                  <a:srgbClr val="0000FF"/>
                </a:solidFill>
                <a:latin typeface="Comic Sans MS" pitchFamily="66" charset="0"/>
              </a:defRPr>
            </a:lvl8pPr>
            <a:lvl9pPr marL="3886200" indent="-228600" algn="r" defTabSz="966788" eaLnBrk="0" fontAlgn="base" hangingPunct="0">
              <a:spcBef>
                <a:spcPct val="0"/>
              </a:spcBef>
              <a:spcAft>
                <a:spcPct val="0"/>
              </a:spcAft>
              <a:defRPr sz="2400">
                <a:solidFill>
                  <a:srgbClr val="0000FF"/>
                </a:solidFill>
                <a:latin typeface="Comic Sans MS" pitchFamily="66" charset="0"/>
              </a:defRPr>
            </a:lvl9pPr>
          </a:lstStyle>
          <a:p>
            <a:fld id="{147FBFC7-A2EA-4C11-A05A-CE7F39A2531C}" type="slidenum">
              <a:rPr lang="ar-SA" altLang="zh-CN" sz="1300" smtClean="0">
                <a:latin typeface="Marlett" pitchFamily="2" charset="2"/>
              </a:rPr>
              <a:pPr/>
              <a:t>101</a:t>
            </a:fld>
            <a:endParaRPr lang="en-US" altLang="zh-CN" sz="1300" smtClean="0">
              <a:latin typeface="Marlett" pitchFamily="2" charset="2"/>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deq() method is symmetric.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5" name="页脚占位符 4"/>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6" name="灯片编号占位符 5"/>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17883798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5" name="页脚占位符 4"/>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6" name="灯片编号占位符 5"/>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34529805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5" name="页脚占位符 4"/>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6" name="灯片编号占位符 5"/>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52418516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5" name="页脚占位符 4"/>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6" name="灯片编号占位符 5"/>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7895396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5" name="页脚占位符 4"/>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6" name="灯片编号占位符 5"/>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280627064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6" name="页脚占位符 5"/>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7" name="灯片编号占位符 6"/>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34057274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8" name="页脚占位符 7"/>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9" name="灯片编号占位符 8"/>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33205447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4" name="页脚占位符 3"/>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5" name="灯片编号占位符 4"/>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17203254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3" name="页脚占位符 2"/>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4" name="灯片编号占位符 3"/>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36441558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6" name="页脚占位符 5"/>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7" name="灯片编号占位符 6"/>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18748646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6" name="页脚占位符 5"/>
          <p:cNvSpPr>
            <a:spLocks noGrp="1"/>
          </p:cNvSpPr>
          <p:nvPr>
            <p:ph type="ftr" sz="quarter" idx="11"/>
          </p:nvPr>
        </p:nvSpPr>
        <p:spPr/>
        <p:txBody>
          <a:bodyPr/>
          <a:lstStyle/>
          <a:p>
            <a:endParaRPr kumimoji="0" lang="en-US" sz="1200" dirty="0">
              <a:solidFill>
                <a:schemeClr val="bg2">
                  <a:shade val="50000"/>
                </a:schemeClr>
              </a:solidFill>
              <a:effectLst/>
            </a:endParaRPr>
          </a:p>
        </p:txBody>
      </p:sp>
      <p:sp>
        <p:nvSpPr>
          <p:cNvPr id="7" name="灯片编号占位符 6"/>
          <p:cNvSpPr>
            <a:spLocks noGrp="1"/>
          </p:cNvSpPr>
          <p:nvPr>
            <p:ph type="sldNum" sz="quarter" idx="12"/>
          </p:nvPr>
        </p:nvSpPr>
        <p:spPr/>
        <p:txBody>
          <a:body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263186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00551E97-A6D6-410A-BC25-406DC06CBA10}" type="datetime1">
              <a:rPr lang="en-US" smtClean="0"/>
              <a:t>6/15/2014</a:t>
            </a:fld>
            <a:endParaRPr lang="en-US" sz="1200" dirty="0">
              <a:solidFill>
                <a:schemeClr val="bg2">
                  <a:shade val="50000"/>
                </a:scheme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sz="1200" dirty="0">
              <a:solidFill>
                <a:schemeClr val="bg2">
                  <a:shade val="50000"/>
                </a:schemeClr>
              </a:solidFill>
              <a:effectLst/>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6294C92D-0306-4E69-9CD3-20855E849650}" type="slidenum">
              <a:rPr kumimoji="0" lang="en-US" smtClean="0"/>
              <a:t>‹#›</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17881425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9.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notesSlide" Target="../notesSlides/notesSlide10.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Layout" Target="../slideLayouts/slideLayout2.xml"/><Relationship Id="rId2" Type="http://schemas.openxmlformats.org/officeDocument/2006/relationships/tags" Target="../tags/tag18.xml"/><Relationship Id="rId16" Type="http://schemas.openxmlformats.org/officeDocument/2006/relationships/tags" Target="../tags/tag32.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notesSlide" Target="../notesSlides/notesSlide1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slideLayout" Target="../slideLayouts/slideLayout2.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26.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Monitors and Blocking </a:t>
            </a:r>
            <a:r>
              <a:rPr lang="en-US" altLang="zh-CN" dirty="0" smtClean="0"/>
              <a:t>Synchronization</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lgn="ctr" eaLnBrk="1" latinLnBrk="0" hangingPunct="1"/>
            <a:fld id="{6294C92D-0306-4E69-9CD3-20855E849650}" type="slidenum">
              <a:rPr kumimoji="0" lang="en-US" smtClean="0"/>
              <a:t>1</a:t>
            </a:fld>
            <a:endParaRPr kumimoji="0" lang="en-US" sz="1200" dirty="0">
              <a:solidFill>
                <a:schemeClr val="bg2">
                  <a:shade val="50000"/>
                </a:schemeClr>
              </a:solidFill>
              <a:effectLst/>
            </a:endParaRPr>
          </a:p>
        </p:txBody>
      </p:sp>
    </p:spTree>
    <p:extLst>
      <p:ext uri="{BB962C8B-B14F-4D97-AF65-F5344CB8AC3E}">
        <p14:creationId xmlns:p14="http://schemas.microsoft.com/office/powerpoint/2010/main" val="262946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685800"/>
          </a:xfrm>
        </p:spPr>
        <p:txBody>
          <a:bodyPr>
            <a:noAutofit/>
          </a:bodyPr>
          <a:lstStyle/>
          <a:p>
            <a:pPr algn="ctr"/>
            <a:r>
              <a:rPr lang="en-US" sz="3600" dirty="0" smtClean="0"/>
              <a:t>Motivating Condition Variables</a:t>
            </a:r>
            <a:endParaRPr lang="en-US" sz="3600"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10</a:t>
            </a:fld>
            <a:endParaRPr lang="en-US"/>
          </a:p>
        </p:txBody>
      </p:sp>
      <p:sp>
        <p:nvSpPr>
          <p:cNvPr id="3" name="Content Placeholder 2"/>
          <p:cNvSpPr>
            <a:spLocks noGrp="1"/>
          </p:cNvSpPr>
          <p:nvPr>
            <p:ph sz="quarter" idx="1"/>
          </p:nvPr>
        </p:nvSpPr>
        <p:spPr>
          <a:xfrm>
            <a:off x="304800" y="1143000"/>
            <a:ext cx="8610600" cy="3505200"/>
          </a:xfrm>
        </p:spPr>
        <p:txBody>
          <a:bodyPr>
            <a:normAutofit/>
          </a:bodyPr>
          <a:lstStyle/>
          <a:p>
            <a:pPr>
              <a:buNone/>
            </a:pPr>
            <a:r>
              <a:rPr lang="en-US" sz="2200" dirty="0" smtClean="0"/>
              <a:t>Another means of allowing concurrent access is the </a:t>
            </a:r>
            <a:r>
              <a:rPr lang="en-US" sz="2200" i="1" dirty="0" smtClean="0"/>
              <a:t>condition variable</a:t>
            </a:r>
            <a:r>
              <a:rPr lang="en-US" sz="2200" dirty="0" smtClean="0"/>
              <a:t>; before we get into that though, lets look at a situation where we’d need one:</a:t>
            </a:r>
          </a:p>
          <a:p>
            <a:r>
              <a:rPr lang="en-US" sz="2200" dirty="0" smtClean="0"/>
              <a:t>Imagine we have several </a:t>
            </a:r>
            <a:r>
              <a:rPr lang="en-US" sz="2200" i="1" dirty="0" smtClean="0"/>
              <a:t>producer</a:t>
            </a:r>
            <a:r>
              <a:rPr lang="en-US" sz="2200" dirty="0" smtClean="0"/>
              <a:t> threads and several </a:t>
            </a:r>
            <a:r>
              <a:rPr lang="en-US" sz="2200" i="1" dirty="0" smtClean="0"/>
              <a:t>consumer</a:t>
            </a:r>
            <a:r>
              <a:rPr lang="en-US" sz="2200" dirty="0" smtClean="0"/>
              <a:t> threads</a:t>
            </a:r>
          </a:p>
          <a:p>
            <a:pPr lvl="1"/>
            <a:r>
              <a:rPr lang="en-US" sz="2200" dirty="0" smtClean="0"/>
              <a:t>Producers do work, toss their results into a buffer</a:t>
            </a:r>
          </a:p>
          <a:p>
            <a:pPr lvl="1"/>
            <a:r>
              <a:rPr lang="en-US" sz="2200" dirty="0" smtClean="0"/>
              <a:t>Consumers take results off of buffer as they come and process them</a:t>
            </a:r>
          </a:p>
          <a:p>
            <a:pPr lvl="1"/>
            <a:r>
              <a:rPr lang="en-US" sz="2200" dirty="0" smtClean="0"/>
              <a:t>Ex: Multi-step computation</a:t>
            </a:r>
          </a:p>
        </p:txBody>
      </p:sp>
      <p:grpSp>
        <p:nvGrpSpPr>
          <p:cNvPr id="68" name="Group 67"/>
          <p:cNvGrpSpPr/>
          <p:nvPr/>
        </p:nvGrpSpPr>
        <p:grpSpPr>
          <a:xfrm>
            <a:off x="990600" y="4648200"/>
            <a:ext cx="7772400" cy="1752600"/>
            <a:chOff x="685800" y="1219200"/>
            <a:chExt cx="7772400" cy="1752600"/>
          </a:xfrm>
        </p:grpSpPr>
        <p:sp>
          <p:nvSpPr>
            <p:cNvPr id="69" name="Rectangle 68"/>
            <p:cNvSpPr/>
            <p:nvPr/>
          </p:nvSpPr>
          <p:spPr bwMode="auto">
            <a:xfrm>
              <a:off x="685800" y="1219200"/>
              <a:ext cx="7772400" cy="1752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p:txBody>
        </p:sp>
        <p:sp>
          <p:nvSpPr>
            <p:cNvPr id="70" name="Rectangle 10"/>
            <p:cNvSpPr>
              <a:spLocks noChangeArrowheads="1"/>
            </p:cNvSpPr>
            <p:nvPr>
              <p:custDataLst>
                <p:tags r:id="rId1"/>
              </p:custDataLst>
            </p:nvPr>
          </p:nvSpPr>
          <p:spPr bwMode="auto">
            <a:xfrm>
              <a:off x="35814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71" name="Rectangle 11"/>
            <p:cNvSpPr>
              <a:spLocks noChangeArrowheads="1"/>
            </p:cNvSpPr>
            <p:nvPr>
              <p:custDataLst>
                <p:tags r:id="rId2"/>
              </p:custDataLst>
            </p:nvPr>
          </p:nvSpPr>
          <p:spPr bwMode="auto">
            <a:xfrm>
              <a:off x="38862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endParaRPr lang="en-US" sz="1800" dirty="0">
                <a:solidFill>
                  <a:schemeClr val="tx1"/>
                </a:solidFill>
              </a:endParaRPr>
            </a:p>
          </p:txBody>
        </p:sp>
        <p:sp>
          <p:nvSpPr>
            <p:cNvPr id="72" name="Rectangle 12"/>
            <p:cNvSpPr>
              <a:spLocks noChangeArrowheads="1"/>
            </p:cNvSpPr>
            <p:nvPr>
              <p:custDataLst>
                <p:tags r:id="rId3"/>
              </p:custDataLst>
            </p:nvPr>
          </p:nvSpPr>
          <p:spPr bwMode="auto">
            <a:xfrm>
              <a:off x="41910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f</a:t>
              </a:r>
              <a:endParaRPr lang="en-US" sz="1800" dirty="0">
                <a:solidFill>
                  <a:schemeClr val="tx1"/>
                </a:solidFill>
              </a:endParaRPr>
            </a:p>
          </p:txBody>
        </p:sp>
        <p:sp>
          <p:nvSpPr>
            <p:cNvPr id="74" name="Rectangle 13"/>
            <p:cNvSpPr>
              <a:spLocks noChangeArrowheads="1"/>
            </p:cNvSpPr>
            <p:nvPr>
              <p:custDataLst>
                <p:tags r:id="rId4"/>
              </p:custDataLst>
            </p:nvPr>
          </p:nvSpPr>
          <p:spPr bwMode="auto">
            <a:xfrm>
              <a:off x="44958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e</a:t>
              </a:r>
              <a:endParaRPr lang="en-US" sz="1800" dirty="0">
                <a:solidFill>
                  <a:schemeClr val="tx1"/>
                </a:solidFill>
              </a:endParaRPr>
            </a:p>
          </p:txBody>
        </p:sp>
        <p:sp>
          <p:nvSpPr>
            <p:cNvPr id="75" name="Rectangle 14"/>
            <p:cNvSpPr>
              <a:spLocks noChangeArrowheads="1"/>
            </p:cNvSpPr>
            <p:nvPr>
              <p:custDataLst>
                <p:tags r:id="rId5"/>
              </p:custDataLst>
            </p:nvPr>
          </p:nvSpPr>
          <p:spPr bwMode="auto">
            <a:xfrm>
              <a:off x="48006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d</a:t>
              </a:r>
              <a:endParaRPr lang="en-US" sz="1800" dirty="0">
                <a:solidFill>
                  <a:schemeClr val="tx1"/>
                </a:solidFill>
              </a:endParaRPr>
            </a:p>
          </p:txBody>
        </p:sp>
        <p:sp>
          <p:nvSpPr>
            <p:cNvPr id="77" name="Rectangle 15"/>
            <p:cNvSpPr>
              <a:spLocks noChangeArrowheads="1"/>
            </p:cNvSpPr>
            <p:nvPr>
              <p:custDataLst>
                <p:tags r:id="rId6"/>
              </p:custDataLst>
            </p:nvPr>
          </p:nvSpPr>
          <p:spPr bwMode="auto">
            <a:xfrm>
              <a:off x="51054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c</a:t>
              </a:r>
              <a:endParaRPr lang="en-US" sz="1800" dirty="0">
                <a:solidFill>
                  <a:schemeClr val="tx1"/>
                </a:solidFill>
              </a:endParaRPr>
            </a:p>
          </p:txBody>
        </p:sp>
        <p:sp>
          <p:nvSpPr>
            <p:cNvPr id="78" name="Rectangle 16"/>
            <p:cNvSpPr>
              <a:spLocks noChangeArrowheads="1"/>
            </p:cNvSpPr>
            <p:nvPr>
              <p:custDataLst>
                <p:tags r:id="rId7"/>
              </p:custDataLst>
            </p:nvPr>
          </p:nvSpPr>
          <p:spPr bwMode="auto">
            <a:xfrm>
              <a:off x="54102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79" name="Rectangle 17"/>
            <p:cNvSpPr>
              <a:spLocks noChangeArrowheads="1"/>
            </p:cNvSpPr>
            <p:nvPr>
              <p:custDataLst>
                <p:tags r:id="rId8"/>
              </p:custDataLst>
            </p:nvPr>
          </p:nvSpPr>
          <p:spPr bwMode="auto">
            <a:xfrm>
              <a:off x="57150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80" name="Rectangle 18"/>
            <p:cNvSpPr>
              <a:spLocks noChangeArrowheads="1"/>
            </p:cNvSpPr>
            <p:nvPr>
              <p:custDataLst>
                <p:tags r:id="rId9"/>
              </p:custDataLst>
            </p:nvPr>
          </p:nvSpPr>
          <p:spPr bwMode="auto">
            <a:xfrm>
              <a:off x="60198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81" name="Text Box 24"/>
            <p:cNvSpPr txBox="1">
              <a:spLocks noChangeArrowheads="1"/>
            </p:cNvSpPr>
            <p:nvPr>
              <p:custDataLst>
                <p:tags r:id="rId10"/>
              </p:custDataLst>
            </p:nvPr>
          </p:nvSpPr>
          <p:spPr bwMode="auto">
            <a:xfrm>
              <a:off x="2671126" y="1219200"/>
              <a:ext cx="834074"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buffer</a:t>
              </a:r>
              <a:endParaRPr lang="en-US" sz="2000" b="0" dirty="0">
                <a:solidFill>
                  <a:schemeClr val="tx1"/>
                </a:solidFill>
                <a:latin typeface="+mj-lt"/>
              </a:endParaRPr>
            </a:p>
          </p:txBody>
        </p:sp>
        <p:cxnSp>
          <p:nvCxnSpPr>
            <p:cNvPr id="82" name="AutoShape 29"/>
            <p:cNvCxnSpPr>
              <a:cxnSpLocks noChangeShapeType="1"/>
              <a:endCxn id="71" idx="2"/>
            </p:cNvCxnSpPr>
            <p:nvPr>
              <p:custDataLst>
                <p:tags r:id="rId11"/>
              </p:custDataLst>
            </p:nvPr>
          </p:nvCxnSpPr>
          <p:spPr bwMode="auto">
            <a:xfrm flipH="1" flipV="1">
              <a:off x="4038600" y="1600200"/>
              <a:ext cx="1588" cy="273050"/>
            </a:xfrm>
            <a:prstGeom prst="straightConnector1">
              <a:avLst/>
            </a:prstGeom>
            <a:noFill/>
            <a:ln w="9525">
              <a:solidFill>
                <a:schemeClr val="tx1"/>
              </a:solidFill>
              <a:round/>
              <a:headEnd/>
              <a:tailEnd type="triangle" w="med" len="med"/>
            </a:ln>
          </p:spPr>
        </p:cxnSp>
        <p:cxnSp>
          <p:nvCxnSpPr>
            <p:cNvPr id="83" name="AutoShape 30"/>
            <p:cNvCxnSpPr>
              <a:cxnSpLocks noChangeShapeType="1"/>
            </p:cNvCxnSpPr>
            <p:nvPr>
              <p:custDataLst>
                <p:tags r:id="rId12"/>
              </p:custDataLst>
            </p:nvPr>
          </p:nvCxnSpPr>
          <p:spPr bwMode="auto">
            <a:xfrm flipV="1">
              <a:off x="5257800" y="1600200"/>
              <a:ext cx="6350" cy="273050"/>
            </a:xfrm>
            <a:prstGeom prst="straightConnector1">
              <a:avLst/>
            </a:prstGeom>
            <a:noFill/>
            <a:ln w="9525">
              <a:solidFill>
                <a:schemeClr val="tx1"/>
              </a:solidFill>
              <a:round/>
              <a:headEnd/>
              <a:tailEnd type="triangle" w="med" len="med"/>
            </a:ln>
          </p:spPr>
        </p:cxnSp>
        <p:sp>
          <p:nvSpPr>
            <p:cNvPr id="84" name="Text Box 25"/>
            <p:cNvSpPr txBox="1">
              <a:spLocks noChangeArrowheads="1"/>
            </p:cNvSpPr>
            <p:nvPr>
              <p:custDataLst>
                <p:tags r:id="rId13"/>
              </p:custDataLst>
            </p:nvPr>
          </p:nvSpPr>
          <p:spPr bwMode="auto">
            <a:xfrm>
              <a:off x="3429000" y="1676400"/>
              <a:ext cx="726481"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n-lt"/>
                </a:rPr>
                <a:t>back</a:t>
              </a:r>
              <a:endParaRPr lang="en-US" sz="2000" b="0" dirty="0">
                <a:solidFill>
                  <a:schemeClr val="tx1"/>
                </a:solidFill>
                <a:latin typeface="+mn-lt"/>
              </a:endParaRPr>
            </a:p>
          </p:txBody>
        </p:sp>
        <p:sp>
          <p:nvSpPr>
            <p:cNvPr id="85" name="Text Box 25"/>
            <p:cNvSpPr txBox="1">
              <a:spLocks noChangeArrowheads="1"/>
            </p:cNvSpPr>
            <p:nvPr>
              <p:custDataLst>
                <p:tags r:id="rId14"/>
              </p:custDataLst>
            </p:nvPr>
          </p:nvSpPr>
          <p:spPr bwMode="auto">
            <a:xfrm>
              <a:off x="4648200" y="1733490"/>
              <a:ext cx="696024"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n-lt"/>
                </a:rPr>
                <a:t>front</a:t>
              </a:r>
              <a:endParaRPr lang="en-US" sz="2000" b="0" dirty="0">
                <a:solidFill>
                  <a:schemeClr val="tx1"/>
                </a:solidFill>
                <a:latin typeface="+mn-lt"/>
              </a:endParaRPr>
            </a:p>
          </p:txBody>
        </p:sp>
        <p:sp>
          <p:nvSpPr>
            <p:cNvPr id="86" name="Text Box 24"/>
            <p:cNvSpPr txBox="1">
              <a:spLocks noChangeArrowheads="1"/>
            </p:cNvSpPr>
            <p:nvPr>
              <p:custDataLst>
                <p:tags r:id="rId15"/>
              </p:custDataLst>
            </p:nvPr>
          </p:nvSpPr>
          <p:spPr bwMode="auto">
            <a:xfrm>
              <a:off x="914400" y="1295400"/>
              <a:ext cx="1494320" cy="707886"/>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producer(s)</a:t>
              </a:r>
            </a:p>
            <a:p>
              <a:pPr>
                <a:lnSpc>
                  <a:spcPct val="100000"/>
                </a:lnSpc>
                <a:spcBef>
                  <a:spcPct val="0"/>
                </a:spcBef>
              </a:pPr>
              <a:r>
                <a:rPr lang="en-US" sz="2000" b="0" dirty="0" err="1" smtClean="0">
                  <a:latin typeface="+mj-lt"/>
                </a:rPr>
                <a:t>enqueue</a:t>
              </a:r>
              <a:endParaRPr lang="en-US" sz="2000" b="0" dirty="0">
                <a:solidFill>
                  <a:schemeClr val="tx1"/>
                </a:solidFill>
                <a:latin typeface="+mj-lt"/>
              </a:endParaRPr>
            </a:p>
          </p:txBody>
        </p:sp>
        <p:sp>
          <p:nvSpPr>
            <p:cNvPr id="87" name="Text Box 24"/>
            <p:cNvSpPr txBox="1">
              <a:spLocks noChangeArrowheads="1"/>
            </p:cNvSpPr>
            <p:nvPr>
              <p:custDataLst>
                <p:tags r:id="rId16"/>
              </p:custDataLst>
            </p:nvPr>
          </p:nvSpPr>
          <p:spPr bwMode="auto">
            <a:xfrm>
              <a:off x="6850067" y="1295400"/>
              <a:ext cx="1608133" cy="707886"/>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consumer(s)</a:t>
              </a:r>
            </a:p>
            <a:p>
              <a:pPr>
                <a:lnSpc>
                  <a:spcPct val="100000"/>
                </a:lnSpc>
                <a:spcBef>
                  <a:spcPct val="0"/>
                </a:spcBef>
              </a:pPr>
              <a:r>
                <a:rPr lang="en-US" sz="2000" b="0" dirty="0" err="1" smtClean="0">
                  <a:latin typeface="+mj-lt"/>
                </a:rPr>
                <a:t>dequeue</a:t>
              </a:r>
              <a:endParaRPr lang="en-US" sz="2000" b="0" dirty="0">
                <a:solidFill>
                  <a:schemeClr val="tx1"/>
                </a:solidFill>
                <a:latin typeface="+mj-lt"/>
              </a:endParaRPr>
            </a:p>
          </p:txBody>
        </p:sp>
        <p:sp>
          <p:nvSpPr>
            <p:cNvPr id="88" name="Oval 87"/>
            <p:cNvSpPr/>
            <p:nvPr/>
          </p:nvSpPr>
          <p:spPr bwMode="auto">
            <a:xfrm>
              <a:off x="10199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9" name="Rectangle 88"/>
            <p:cNvSpPr/>
            <p:nvPr/>
          </p:nvSpPr>
          <p:spPr bwMode="auto">
            <a:xfrm>
              <a:off x="11950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0" name="Rectangle 89"/>
            <p:cNvSpPr/>
            <p:nvPr/>
          </p:nvSpPr>
          <p:spPr bwMode="auto">
            <a:xfrm>
              <a:off x="11950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1" name="Rectangle 90"/>
            <p:cNvSpPr/>
            <p:nvPr/>
          </p:nvSpPr>
          <p:spPr bwMode="auto">
            <a:xfrm>
              <a:off x="11950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2" name="Rectangle 91"/>
            <p:cNvSpPr/>
            <p:nvPr/>
          </p:nvSpPr>
          <p:spPr bwMode="auto">
            <a:xfrm>
              <a:off x="11950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3" name="Oval 92"/>
            <p:cNvSpPr/>
            <p:nvPr/>
          </p:nvSpPr>
          <p:spPr bwMode="auto">
            <a:xfrm>
              <a:off x="18581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4" name="Rectangle 93"/>
            <p:cNvSpPr/>
            <p:nvPr/>
          </p:nvSpPr>
          <p:spPr bwMode="auto">
            <a:xfrm>
              <a:off x="20332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5" name="Rectangle 94"/>
            <p:cNvSpPr/>
            <p:nvPr/>
          </p:nvSpPr>
          <p:spPr bwMode="auto">
            <a:xfrm>
              <a:off x="20332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6" name="Rectangle 95"/>
            <p:cNvSpPr/>
            <p:nvPr/>
          </p:nvSpPr>
          <p:spPr bwMode="auto">
            <a:xfrm>
              <a:off x="20332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7" name="Rectangle 96"/>
            <p:cNvSpPr/>
            <p:nvPr/>
          </p:nvSpPr>
          <p:spPr bwMode="auto">
            <a:xfrm>
              <a:off x="20332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8" name="Oval 97"/>
            <p:cNvSpPr/>
            <p:nvPr/>
          </p:nvSpPr>
          <p:spPr bwMode="auto">
            <a:xfrm>
              <a:off x="6049137" y="20574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9" name="Rectangle 98"/>
            <p:cNvSpPr/>
            <p:nvPr/>
          </p:nvSpPr>
          <p:spPr bwMode="auto">
            <a:xfrm>
              <a:off x="6224291" y="2221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0" name="Rectangle 99"/>
            <p:cNvSpPr/>
            <p:nvPr/>
          </p:nvSpPr>
          <p:spPr bwMode="auto">
            <a:xfrm>
              <a:off x="6224291" y="23742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1" name="Rectangle 100"/>
            <p:cNvSpPr/>
            <p:nvPr/>
          </p:nvSpPr>
          <p:spPr bwMode="auto">
            <a:xfrm>
              <a:off x="6224291" y="2526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2" name="Rectangle 101"/>
            <p:cNvSpPr/>
            <p:nvPr/>
          </p:nvSpPr>
          <p:spPr bwMode="auto">
            <a:xfrm>
              <a:off x="6224291" y="2679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3" name="Oval 102"/>
            <p:cNvSpPr/>
            <p:nvPr/>
          </p:nvSpPr>
          <p:spPr bwMode="auto">
            <a:xfrm>
              <a:off x="6887337" y="20574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4" name="Rectangle 103"/>
            <p:cNvSpPr/>
            <p:nvPr/>
          </p:nvSpPr>
          <p:spPr bwMode="auto">
            <a:xfrm>
              <a:off x="7062491" y="2221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5" name="Rectangle 104"/>
            <p:cNvSpPr/>
            <p:nvPr/>
          </p:nvSpPr>
          <p:spPr bwMode="auto">
            <a:xfrm>
              <a:off x="7062491" y="23742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6" name="Rectangle 105"/>
            <p:cNvSpPr/>
            <p:nvPr/>
          </p:nvSpPr>
          <p:spPr bwMode="auto">
            <a:xfrm>
              <a:off x="7062491" y="2526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7" name="Rectangle 106"/>
            <p:cNvSpPr/>
            <p:nvPr/>
          </p:nvSpPr>
          <p:spPr bwMode="auto">
            <a:xfrm>
              <a:off x="7062491" y="2679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8" name="Oval 107"/>
            <p:cNvSpPr/>
            <p:nvPr/>
          </p:nvSpPr>
          <p:spPr bwMode="auto">
            <a:xfrm>
              <a:off x="77255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9" name="Rectangle 108"/>
            <p:cNvSpPr/>
            <p:nvPr/>
          </p:nvSpPr>
          <p:spPr bwMode="auto">
            <a:xfrm>
              <a:off x="79006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0" name="Rectangle 109"/>
            <p:cNvSpPr/>
            <p:nvPr/>
          </p:nvSpPr>
          <p:spPr bwMode="auto">
            <a:xfrm>
              <a:off x="79006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1" name="Rectangle 110"/>
            <p:cNvSpPr/>
            <p:nvPr/>
          </p:nvSpPr>
          <p:spPr bwMode="auto">
            <a:xfrm>
              <a:off x="79006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2" name="Rectangle 111"/>
            <p:cNvSpPr/>
            <p:nvPr/>
          </p:nvSpPr>
          <p:spPr bwMode="auto">
            <a:xfrm>
              <a:off x="79006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113" name="Straight Arrow Connector 112"/>
            <p:cNvCxnSpPr/>
            <p:nvPr/>
          </p:nvCxnSpPr>
          <p:spPr bwMode="auto">
            <a:xfrm flipV="1">
              <a:off x="2590800" y="1828800"/>
              <a:ext cx="762000" cy="228600"/>
            </a:xfrm>
            <a:prstGeom prst="straightConnector1">
              <a:avLst/>
            </a:prstGeom>
            <a:solidFill>
              <a:schemeClr val="accent1"/>
            </a:solidFill>
            <a:ln w="60325" cap="flat" cmpd="sng" algn="ctr">
              <a:solidFill>
                <a:schemeClr val="tx1"/>
              </a:solidFill>
              <a:prstDash val="sysDot"/>
              <a:round/>
              <a:headEnd type="none" w="med" len="med"/>
              <a:tailEnd type="arrow"/>
            </a:ln>
            <a:effectLst/>
          </p:spPr>
        </p:cxnSp>
        <p:cxnSp>
          <p:nvCxnSpPr>
            <p:cNvPr id="114" name="Straight Arrow Connector 113"/>
            <p:cNvCxnSpPr/>
            <p:nvPr/>
          </p:nvCxnSpPr>
          <p:spPr bwMode="auto">
            <a:xfrm>
              <a:off x="6172200" y="1752600"/>
              <a:ext cx="685800" cy="304800"/>
            </a:xfrm>
            <a:prstGeom prst="straightConnector1">
              <a:avLst/>
            </a:prstGeom>
            <a:solidFill>
              <a:schemeClr val="accent1"/>
            </a:solidFill>
            <a:ln w="60325" cap="flat" cmpd="sng" algn="ctr">
              <a:solidFill>
                <a:schemeClr val="tx1"/>
              </a:solidFill>
              <a:prstDash val="sysDot"/>
              <a:round/>
              <a:headEnd type="none" w="med" len="med"/>
              <a:tailEnd type="arrow"/>
            </a:ln>
            <a:effectLst/>
          </p:spPr>
        </p:cxnSp>
      </p:grpSp>
    </p:spTree>
    <p:extLst>
      <p:ext uri="{BB962C8B-B14F-4D97-AF65-F5344CB8AC3E}">
        <p14:creationId xmlns:p14="http://schemas.microsoft.com/office/powerpoint/2010/main" val="742377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42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59F97627-63F4-4346-A819-079A1529B1A5}" type="slidenum">
              <a:rPr lang="ar-SA" altLang="zh-CN" sz="1400" smtClean="0">
                <a:solidFill>
                  <a:schemeClr val="tx1"/>
                </a:solidFill>
              </a:rPr>
              <a:pPr/>
              <a:t>100</a:t>
            </a:fld>
            <a:endParaRPr lang="en-US" altLang="zh-CN" sz="1400" smtClean="0">
              <a:solidFill>
                <a:schemeClr val="tx1"/>
              </a:solidFill>
              <a:ea typeface="宋体" charset="-122"/>
            </a:endParaRPr>
          </a:p>
        </p:txBody>
      </p:sp>
      <p:sp>
        <p:nvSpPr>
          <p:cNvPr id="94212" name="Text Box 8"/>
          <p:cNvSpPr txBox="1">
            <a:spLocks noChangeArrowheads="1"/>
          </p:cNvSpPr>
          <p:nvPr/>
        </p:nvSpPr>
        <p:spPr bwMode="auto">
          <a:xfrm>
            <a:off x="773113" y="1747838"/>
            <a:ext cx="7189787" cy="3444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if (mustWakeDequeuers) {</a:t>
            </a:r>
          </a:p>
          <a:p>
            <a:pPr algn="l"/>
            <a:r>
              <a:rPr lang="en-US" altLang="zh-CN" sz="2000" b="1">
                <a:latin typeface="Lucida Console" pitchFamily="49" charset="0"/>
                <a:ea typeface="宋体" charset="-122"/>
              </a:rPr>
              <a:t>      deqLock.lock();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try {</a:t>
            </a:r>
          </a:p>
          <a:p>
            <a:pPr algn="l"/>
            <a:r>
              <a:rPr lang="en-US" altLang="zh-CN" sz="2000" b="1">
                <a:solidFill>
                  <a:schemeClr val="folHlink"/>
                </a:solidFill>
                <a:latin typeface="Lucida Console" pitchFamily="49" charset="0"/>
                <a:ea typeface="宋体" charset="-122"/>
              </a:rPr>
              <a:t>        notEmptyCondition.signalAll();</a:t>
            </a:r>
          </a:p>
          <a:p>
            <a:pPr algn="l"/>
            <a:r>
              <a:rPr lang="en-US" altLang="zh-CN" sz="2000" b="1">
                <a:solidFill>
                  <a:schemeClr val="folHlink"/>
                </a:solidFill>
                <a:latin typeface="Lucida Console" pitchFamily="49" charset="0"/>
                <a:ea typeface="宋体" charset="-122"/>
              </a:rPr>
              <a:t>      } finally {</a:t>
            </a:r>
          </a:p>
          <a:p>
            <a:pPr algn="l"/>
            <a:r>
              <a:rPr lang="en-US" altLang="zh-CN" sz="2000" b="1">
                <a:latin typeface="Lucida Console" pitchFamily="49" charset="0"/>
                <a:ea typeface="宋体" charset="-122"/>
              </a:rPr>
              <a:t>        deqLock.unlock();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p:txBody>
      </p:sp>
      <p:sp>
        <p:nvSpPr>
          <p:cNvPr id="94213"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Deux</a:t>
            </a:r>
          </a:p>
        </p:txBody>
      </p:sp>
      <p:sp>
        <p:nvSpPr>
          <p:cNvPr id="94214" name="Text Box 5"/>
          <p:cNvSpPr txBox="1">
            <a:spLocks noChangeArrowheads="1"/>
          </p:cNvSpPr>
          <p:nvPr/>
        </p:nvSpPr>
        <p:spPr bwMode="auto">
          <a:xfrm>
            <a:off x="4922838" y="1855788"/>
            <a:ext cx="2932112" cy="946150"/>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Lock and unlock deq lock</a:t>
            </a:r>
          </a:p>
        </p:txBody>
      </p:sp>
      <p:sp>
        <p:nvSpPr>
          <p:cNvPr id="94215" name="AutoShape 6"/>
          <p:cNvSpPr>
            <a:spLocks noChangeArrowheads="1"/>
          </p:cNvSpPr>
          <p:nvPr/>
        </p:nvSpPr>
        <p:spPr bwMode="auto">
          <a:xfrm flipH="1">
            <a:off x="1500188" y="2671763"/>
            <a:ext cx="2682875" cy="376237"/>
          </a:xfrm>
          <a:prstGeom prst="wedgeRoundRectCallout">
            <a:avLst>
              <a:gd name="adj1" fmla="val -85921"/>
              <a:gd name="adj2" fmla="val -12004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94216" name="AutoShape 9"/>
          <p:cNvSpPr>
            <a:spLocks noChangeArrowheads="1"/>
          </p:cNvSpPr>
          <p:nvPr/>
        </p:nvSpPr>
        <p:spPr bwMode="auto">
          <a:xfrm flipH="1">
            <a:off x="1944688" y="3876675"/>
            <a:ext cx="2682875" cy="376238"/>
          </a:xfrm>
          <a:prstGeom prst="wedgeRoundRectCallout">
            <a:avLst>
              <a:gd name="adj1" fmla="val -70949"/>
              <a:gd name="adj2" fmla="val -421731"/>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1335227593"/>
      </p:ext>
    </p:extLst>
  </p:cSld>
  <p:clrMapOvr>
    <a:masterClrMapping/>
  </p:clrMapOvr>
  <p:transition>
    <p:blinds/>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52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BF6D3FCA-5EA4-4F14-9BBF-F342335C8279}" type="slidenum">
              <a:rPr lang="ar-SA" altLang="zh-CN" sz="1400" smtClean="0">
                <a:solidFill>
                  <a:schemeClr val="tx1"/>
                </a:solidFill>
              </a:rPr>
              <a:pPr/>
              <a:t>101</a:t>
            </a:fld>
            <a:endParaRPr lang="en-US" altLang="zh-CN" sz="1400" smtClean="0">
              <a:solidFill>
                <a:schemeClr val="tx1"/>
              </a:solidFill>
              <a:ea typeface="宋体" charset="-122"/>
            </a:endParaRPr>
          </a:p>
        </p:txBody>
      </p:sp>
      <p:sp>
        <p:nvSpPr>
          <p:cNvPr id="95236" name="Text Box 2"/>
          <p:cNvSpPr txBox="1">
            <a:spLocks noChangeArrowheads="1"/>
          </p:cNvSpPr>
          <p:nvPr/>
        </p:nvSpPr>
        <p:spPr bwMode="auto">
          <a:xfrm>
            <a:off x="773113" y="1747838"/>
            <a:ext cx="7189787" cy="3444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if (mustWakeDequeuers) {</a:t>
            </a:r>
          </a:p>
          <a:p>
            <a:pPr algn="l"/>
            <a:r>
              <a:rPr lang="en-US" altLang="zh-CN" sz="2000" b="1">
                <a:solidFill>
                  <a:schemeClr val="folHlink"/>
                </a:solidFill>
                <a:latin typeface="Lucida Console" pitchFamily="49" charset="0"/>
                <a:ea typeface="宋体" charset="-122"/>
              </a:rPr>
              <a:t>      deqLock.lock();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try {</a:t>
            </a:r>
          </a:p>
          <a:p>
            <a:pPr algn="l"/>
            <a:r>
              <a:rPr lang="en-US" altLang="zh-CN" sz="2000" b="1">
                <a:solidFill>
                  <a:schemeClr val="folHlink"/>
                </a:solidFill>
                <a:latin typeface="Lucida Console" pitchFamily="49" charset="0"/>
                <a:ea typeface="宋体" charset="-122"/>
              </a:rPr>
              <a:t>        </a:t>
            </a:r>
            <a:r>
              <a:rPr lang="en-US" altLang="zh-CN" sz="2000" b="1">
                <a:latin typeface="Lucida Console" pitchFamily="49" charset="0"/>
                <a:ea typeface="宋体" charset="-122"/>
              </a:rPr>
              <a:t>notEmptyCondition.signalAll();</a:t>
            </a:r>
          </a:p>
          <a:p>
            <a:pPr algn="l"/>
            <a:r>
              <a:rPr lang="en-US" altLang="zh-CN" sz="2000" b="1">
                <a:solidFill>
                  <a:schemeClr val="folHlink"/>
                </a:solidFill>
                <a:latin typeface="Lucida Console" pitchFamily="49" charset="0"/>
                <a:ea typeface="宋体" charset="-122"/>
              </a:rPr>
              <a:t>      } finally {</a:t>
            </a:r>
          </a:p>
          <a:p>
            <a:pPr algn="l"/>
            <a:r>
              <a:rPr lang="en-US" altLang="zh-CN" sz="2000" b="1">
                <a:solidFill>
                  <a:schemeClr val="folHlink"/>
                </a:solidFill>
                <a:latin typeface="Lucida Console" pitchFamily="49" charset="0"/>
                <a:ea typeface="宋体" charset="-122"/>
              </a:rPr>
              <a:t>        deqLock.unlock();</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p:txBody>
      </p:sp>
      <p:sp>
        <p:nvSpPr>
          <p:cNvPr id="95237"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Deux</a:t>
            </a:r>
          </a:p>
        </p:txBody>
      </p:sp>
      <p:sp>
        <p:nvSpPr>
          <p:cNvPr id="95238" name="Text Box 4"/>
          <p:cNvSpPr txBox="1">
            <a:spLocks noChangeArrowheads="1"/>
          </p:cNvSpPr>
          <p:nvPr/>
        </p:nvSpPr>
        <p:spPr bwMode="auto">
          <a:xfrm>
            <a:off x="788988" y="1784350"/>
            <a:ext cx="4592637" cy="946150"/>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Signal dequeuers that queue no longer empty </a:t>
            </a:r>
          </a:p>
        </p:txBody>
      </p:sp>
      <p:sp>
        <p:nvSpPr>
          <p:cNvPr id="95239" name="AutoShape 5"/>
          <p:cNvSpPr>
            <a:spLocks noChangeArrowheads="1"/>
          </p:cNvSpPr>
          <p:nvPr/>
        </p:nvSpPr>
        <p:spPr bwMode="auto">
          <a:xfrm flipH="1">
            <a:off x="1804988" y="3270250"/>
            <a:ext cx="5116512" cy="442913"/>
          </a:xfrm>
          <a:prstGeom prst="wedgeRoundRectCallout">
            <a:avLst>
              <a:gd name="adj1" fmla="val 37093"/>
              <a:gd name="adj2" fmla="val -182620"/>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1342724799"/>
      </p:ext>
    </p:extLst>
  </p:cSld>
  <p:clrMapOvr>
    <a:masterClrMapping/>
  </p:clrMapOvr>
  <p:transition>
    <p:blinds/>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62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A2E230EC-6EE4-452A-BFF7-903BC8D24739}" type="slidenum">
              <a:rPr lang="ar-SA" altLang="zh-CN" sz="1400" smtClean="0">
                <a:solidFill>
                  <a:schemeClr val="tx1"/>
                </a:solidFill>
              </a:rPr>
              <a:pPr/>
              <a:t>102</a:t>
            </a:fld>
            <a:endParaRPr lang="en-US" altLang="zh-CN" sz="1400" smtClean="0">
              <a:solidFill>
                <a:schemeClr val="tx1"/>
              </a:solidFill>
              <a:ea typeface="宋体" charset="-122"/>
            </a:endParaRPr>
          </a:p>
        </p:txBody>
      </p:sp>
      <p:sp>
        <p:nvSpPr>
          <p:cNvPr id="96260" name="Rectangle 2"/>
          <p:cNvSpPr>
            <a:spLocks noGrp="1" noChangeArrowheads="1"/>
          </p:cNvSpPr>
          <p:nvPr>
            <p:ph type="title"/>
          </p:nvPr>
        </p:nvSpPr>
        <p:spPr/>
        <p:txBody>
          <a:bodyPr/>
          <a:lstStyle/>
          <a:p>
            <a:r>
              <a:rPr lang="en-US" altLang="zh-CN" sz="4000" smtClean="0">
                <a:ea typeface="宋体" charset="-122"/>
              </a:rPr>
              <a:t>The Enq() &amp; Deq() Methods</a:t>
            </a:r>
          </a:p>
        </p:txBody>
      </p:sp>
      <p:sp>
        <p:nvSpPr>
          <p:cNvPr id="96261" name="Rectangle 3"/>
          <p:cNvSpPr>
            <a:spLocks noGrp="1" noChangeArrowheads="1"/>
          </p:cNvSpPr>
          <p:nvPr>
            <p:ph type="body" idx="1"/>
          </p:nvPr>
        </p:nvSpPr>
        <p:spPr/>
        <p:txBody>
          <a:bodyPr/>
          <a:lstStyle/>
          <a:p>
            <a:r>
              <a:rPr lang="en-US" altLang="zh-CN" smtClean="0">
                <a:ea typeface="宋体" charset="-122"/>
              </a:rPr>
              <a:t>Share no locks</a:t>
            </a:r>
          </a:p>
          <a:p>
            <a:pPr lvl="1"/>
            <a:r>
              <a:rPr lang="en-US" altLang="zh-CN" smtClean="0">
                <a:ea typeface="宋体" charset="-122"/>
              </a:rPr>
              <a:t>That’s good</a:t>
            </a:r>
          </a:p>
          <a:p>
            <a:r>
              <a:rPr lang="en-US" altLang="zh-CN" smtClean="0">
                <a:ea typeface="宋体" charset="-122"/>
              </a:rPr>
              <a:t>But do share an atomic counter</a:t>
            </a:r>
          </a:p>
          <a:p>
            <a:pPr lvl="1"/>
            <a:r>
              <a:rPr lang="en-US" altLang="zh-CN" smtClean="0">
                <a:ea typeface="宋体" charset="-122"/>
              </a:rPr>
              <a:t>Accessed on every method call</a:t>
            </a:r>
          </a:p>
          <a:p>
            <a:pPr lvl="1"/>
            <a:r>
              <a:rPr lang="en-US" altLang="zh-CN" smtClean="0">
                <a:ea typeface="宋体" charset="-122"/>
              </a:rPr>
              <a:t>That’s not so good</a:t>
            </a:r>
          </a:p>
          <a:p>
            <a:r>
              <a:rPr lang="en-US" altLang="zh-CN" smtClean="0">
                <a:ea typeface="宋体" charset="-122"/>
              </a:rPr>
              <a:t>Can we alleviate this bottleneck? </a:t>
            </a:r>
            <a:endParaRPr lang="en-US" altLang="zh-CN" smtClean="0">
              <a:solidFill>
                <a:schemeClr val="tx1"/>
              </a:solidFill>
              <a:ea typeface="宋体" charset="-122"/>
            </a:endParaRPr>
          </a:p>
          <a:p>
            <a:pPr>
              <a:buFontTx/>
              <a:buNone/>
            </a:pPr>
            <a:endParaRPr lang="en-US" altLang="zh-CN" smtClean="0">
              <a:ea typeface="宋体" charset="-122"/>
            </a:endParaRPr>
          </a:p>
        </p:txBody>
      </p:sp>
    </p:spTree>
    <p:extLst>
      <p:ext uri="{BB962C8B-B14F-4D97-AF65-F5344CB8AC3E}">
        <p14:creationId xmlns:p14="http://schemas.microsoft.com/office/powerpoint/2010/main" val="51248240"/>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72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FF71684A-26C3-447A-A9DD-DD674196FF26}" type="slidenum">
              <a:rPr lang="ar-SA" altLang="zh-CN" sz="1400" smtClean="0">
                <a:solidFill>
                  <a:schemeClr val="tx1"/>
                </a:solidFill>
              </a:rPr>
              <a:pPr/>
              <a:t>103</a:t>
            </a:fld>
            <a:endParaRPr lang="en-US" altLang="zh-CN" sz="1400" smtClean="0">
              <a:solidFill>
                <a:schemeClr val="tx1"/>
              </a:solidFill>
              <a:ea typeface="宋体" charset="-122"/>
            </a:endParaRPr>
          </a:p>
        </p:txBody>
      </p:sp>
      <p:sp>
        <p:nvSpPr>
          <p:cNvPr id="97284" name="Rectangle 2"/>
          <p:cNvSpPr>
            <a:spLocks noGrp="1" noChangeArrowheads="1"/>
          </p:cNvSpPr>
          <p:nvPr>
            <p:ph type="title"/>
          </p:nvPr>
        </p:nvSpPr>
        <p:spPr/>
        <p:txBody>
          <a:bodyPr/>
          <a:lstStyle/>
          <a:p>
            <a:r>
              <a:rPr lang="en-US" altLang="zh-CN" sz="4000" smtClean="0">
                <a:ea typeface="宋体" charset="-122"/>
              </a:rPr>
              <a:t>Split the Counter</a:t>
            </a:r>
          </a:p>
        </p:txBody>
      </p:sp>
      <p:sp>
        <p:nvSpPr>
          <p:cNvPr id="97285" name="Rectangle 3"/>
          <p:cNvSpPr>
            <a:spLocks noGrp="1" noChangeArrowheads="1"/>
          </p:cNvSpPr>
          <p:nvPr>
            <p:ph type="body" idx="1"/>
          </p:nvPr>
        </p:nvSpPr>
        <p:spPr/>
        <p:txBody>
          <a:bodyPr/>
          <a:lstStyle/>
          <a:p>
            <a:r>
              <a:rPr lang="en-US" altLang="zh-CN" smtClean="0">
                <a:ea typeface="宋体" charset="-122"/>
              </a:rPr>
              <a:t>The </a:t>
            </a:r>
            <a:r>
              <a:rPr lang="en-US" altLang="zh-CN" b="1" smtClean="0">
                <a:solidFill>
                  <a:schemeClr val="tx1"/>
                </a:solidFill>
                <a:ea typeface="宋体" charset="-122"/>
              </a:rPr>
              <a:t>enq()</a:t>
            </a:r>
            <a:r>
              <a:rPr lang="en-US" altLang="zh-CN" smtClean="0">
                <a:ea typeface="宋体" charset="-122"/>
              </a:rPr>
              <a:t> method</a:t>
            </a:r>
          </a:p>
          <a:p>
            <a:pPr lvl="1"/>
            <a:r>
              <a:rPr lang="en-US" altLang="zh-CN" smtClean="0">
                <a:ea typeface="宋体" charset="-122"/>
              </a:rPr>
              <a:t>Decrements only</a:t>
            </a:r>
          </a:p>
          <a:p>
            <a:pPr lvl="1"/>
            <a:r>
              <a:rPr lang="en-US" altLang="zh-CN" smtClean="0">
                <a:ea typeface="宋体" charset="-122"/>
              </a:rPr>
              <a:t>Cares only if value is </a:t>
            </a:r>
            <a:r>
              <a:rPr lang="en-US" altLang="zh-CN" b="1" smtClean="0">
                <a:solidFill>
                  <a:schemeClr val="tx1"/>
                </a:solidFill>
                <a:ea typeface="宋体" charset="-122"/>
              </a:rPr>
              <a:t>zero</a:t>
            </a:r>
          </a:p>
          <a:p>
            <a:r>
              <a:rPr lang="en-US" altLang="zh-CN" smtClean="0">
                <a:ea typeface="宋体" charset="-122"/>
              </a:rPr>
              <a:t>The </a:t>
            </a:r>
            <a:r>
              <a:rPr lang="en-US" altLang="zh-CN" b="1" smtClean="0">
                <a:solidFill>
                  <a:schemeClr val="tx1"/>
                </a:solidFill>
                <a:ea typeface="宋体" charset="-122"/>
              </a:rPr>
              <a:t>deq()</a:t>
            </a:r>
            <a:r>
              <a:rPr lang="en-US" altLang="zh-CN" smtClean="0">
                <a:ea typeface="宋体" charset="-122"/>
              </a:rPr>
              <a:t> method</a:t>
            </a:r>
          </a:p>
          <a:p>
            <a:pPr lvl="1"/>
            <a:r>
              <a:rPr lang="en-US" altLang="zh-CN" smtClean="0">
                <a:ea typeface="宋体" charset="-122"/>
              </a:rPr>
              <a:t>Increments only</a:t>
            </a:r>
          </a:p>
          <a:p>
            <a:pPr lvl="1"/>
            <a:r>
              <a:rPr lang="en-US" altLang="zh-CN" smtClean="0">
                <a:ea typeface="宋体" charset="-122"/>
              </a:rPr>
              <a:t>Cares only if value is </a:t>
            </a:r>
            <a:r>
              <a:rPr lang="en-US" altLang="zh-CN" b="1" smtClean="0">
                <a:solidFill>
                  <a:schemeClr val="tx1"/>
                </a:solidFill>
                <a:ea typeface="宋体" charset="-122"/>
              </a:rPr>
              <a:t>capacity</a:t>
            </a:r>
          </a:p>
          <a:p>
            <a:pPr>
              <a:buFontTx/>
              <a:buNone/>
            </a:pPr>
            <a:endParaRPr lang="en-US" altLang="zh-CN" smtClean="0">
              <a:ea typeface="宋体" charset="-122"/>
            </a:endParaRPr>
          </a:p>
        </p:txBody>
      </p:sp>
    </p:spTree>
    <p:extLst>
      <p:ext uri="{BB962C8B-B14F-4D97-AF65-F5344CB8AC3E}">
        <p14:creationId xmlns:p14="http://schemas.microsoft.com/office/powerpoint/2010/main" val="3414712219"/>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83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E0CF89C-54B8-48D5-9EC8-3E4B701C2D93}" type="slidenum">
              <a:rPr lang="ar-SA" altLang="zh-CN" sz="1400" smtClean="0">
                <a:solidFill>
                  <a:schemeClr val="tx1"/>
                </a:solidFill>
              </a:rPr>
              <a:pPr/>
              <a:t>104</a:t>
            </a:fld>
            <a:endParaRPr lang="en-US" altLang="zh-CN" sz="1400" smtClean="0">
              <a:solidFill>
                <a:schemeClr val="tx1"/>
              </a:solidFill>
              <a:ea typeface="宋体" charset="-122"/>
            </a:endParaRPr>
          </a:p>
        </p:txBody>
      </p:sp>
      <p:sp>
        <p:nvSpPr>
          <p:cNvPr id="98308" name="Rectangle 2"/>
          <p:cNvSpPr>
            <a:spLocks noGrp="1" noChangeArrowheads="1"/>
          </p:cNvSpPr>
          <p:nvPr>
            <p:ph type="title"/>
          </p:nvPr>
        </p:nvSpPr>
        <p:spPr/>
        <p:txBody>
          <a:bodyPr/>
          <a:lstStyle/>
          <a:p>
            <a:r>
              <a:rPr lang="en-US" altLang="zh-CN" smtClean="0">
                <a:ea typeface="宋体" charset="-122"/>
              </a:rPr>
              <a:t>Split Counter</a:t>
            </a:r>
          </a:p>
        </p:txBody>
      </p:sp>
      <p:sp>
        <p:nvSpPr>
          <p:cNvPr id="98309" name="Rectangle 3"/>
          <p:cNvSpPr>
            <a:spLocks noGrp="1" noChangeArrowheads="1"/>
          </p:cNvSpPr>
          <p:nvPr>
            <p:ph type="body" idx="1"/>
          </p:nvPr>
        </p:nvSpPr>
        <p:spPr/>
        <p:txBody>
          <a:bodyPr/>
          <a:lstStyle/>
          <a:p>
            <a:pPr>
              <a:lnSpc>
                <a:spcPct val="90000"/>
              </a:lnSpc>
            </a:pPr>
            <a:r>
              <a:rPr lang="en-US" altLang="zh-CN" smtClean="0">
                <a:ea typeface="宋体" charset="-122"/>
              </a:rPr>
              <a:t>Enqueuer decrements </a:t>
            </a:r>
            <a:r>
              <a:rPr lang="en-US" altLang="zh-CN" smtClean="0">
                <a:solidFill>
                  <a:schemeClr val="tx1"/>
                </a:solidFill>
                <a:ea typeface="宋体" charset="-122"/>
              </a:rPr>
              <a:t>enqSidePermits</a:t>
            </a:r>
          </a:p>
          <a:p>
            <a:pPr>
              <a:lnSpc>
                <a:spcPct val="90000"/>
              </a:lnSpc>
            </a:pPr>
            <a:r>
              <a:rPr lang="en-US" altLang="zh-CN" smtClean="0">
                <a:ea typeface="宋体" charset="-122"/>
              </a:rPr>
              <a:t>Dequeuer increments </a:t>
            </a:r>
            <a:r>
              <a:rPr lang="en-US" altLang="zh-CN" smtClean="0">
                <a:solidFill>
                  <a:schemeClr val="tx1"/>
                </a:solidFill>
                <a:ea typeface="宋体" charset="-122"/>
              </a:rPr>
              <a:t>deqSidePermits</a:t>
            </a:r>
          </a:p>
          <a:p>
            <a:pPr>
              <a:lnSpc>
                <a:spcPct val="90000"/>
              </a:lnSpc>
            </a:pPr>
            <a:r>
              <a:rPr lang="en-US" altLang="zh-CN" smtClean="0">
                <a:ea typeface="宋体" charset="-122"/>
              </a:rPr>
              <a:t>When enqueuer runs out</a:t>
            </a:r>
          </a:p>
          <a:p>
            <a:pPr lvl="1">
              <a:lnSpc>
                <a:spcPct val="90000"/>
              </a:lnSpc>
            </a:pPr>
            <a:r>
              <a:rPr lang="en-US" altLang="zh-CN" smtClean="0">
                <a:ea typeface="宋体" charset="-122"/>
              </a:rPr>
              <a:t>Locks </a:t>
            </a:r>
            <a:r>
              <a:rPr lang="en-US" altLang="zh-CN" b="1" smtClean="0">
                <a:solidFill>
                  <a:schemeClr val="tx1"/>
                </a:solidFill>
                <a:ea typeface="宋体" charset="-122"/>
              </a:rPr>
              <a:t>deqLock</a:t>
            </a:r>
          </a:p>
          <a:p>
            <a:pPr lvl="1">
              <a:lnSpc>
                <a:spcPct val="90000"/>
              </a:lnSpc>
            </a:pPr>
            <a:r>
              <a:rPr lang="en-US" altLang="zh-CN" smtClean="0">
                <a:ea typeface="宋体" charset="-122"/>
              </a:rPr>
              <a:t>Transfers permits</a:t>
            </a:r>
          </a:p>
          <a:p>
            <a:pPr>
              <a:lnSpc>
                <a:spcPct val="90000"/>
              </a:lnSpc>
            </a:pPr>
            <a:r>
              <a:rPr lang="en-US" altLang="zh-CN" smtClean="0">
                <a:ea typeface="宋体" charset="-122"/>
              </a:rPr>
              <a:t>Intermittent synchronization</a:t>
            </a:r>
          </a:p>
          <a:p>
            <a:pPr lvl="1">
              <a:lnSpc>
                <a:spcPct val="90000"/>
              </a:lnSpc>
            </a:pPr>
            <a:r>
              <a:rPr lang="en-US" altLang="zh-CN" smtClean="0">
                <a:ea typeface="宋体" charset="-122"/>
              </a:rPr>
              <a:t>Not with each method call</a:t>
            </a:r>
          </a:p>
          <a:p>
            <a:pPr lvl="1">
              <a:lnSpc>
                <a:spcPct val="90000"/>
              </a:lnSpc>
            </a:pPr>
            <a:r>
              <a:rPr lang="en-US" altLang="zh-CN" smtClean="0">
                <a:ea typeface="宋体" charset="-122"/>
              </a:rPr>
              <a:t>Need both locks! (careful …)</a:t>
            </a:r>
          </a:p>
        </p:txBody>
      </p:sp>
    </p:spTree>
    <p:extLst>
      <p:ext uri="{BB962C8B-B14F-4D97-AF65-F5344CB8AC3E}">
        <p14:creationId xmlns:p14="http://schemas.microsoft.com/office/powerpoint/2010/main" val="2941050282"/>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(cont.)</a:t>
            </a:r>
            <a:endParaRPr lang="en-US" dirty="0"/>
          </a:p>
        </p:txBody>
      </p:sp>
      <p:sp>
        <p:nvSpPr>
          <p:cNvPr id="3" name="Content Placeholder 2"/>
          <p:cNvSpPr>
            <a:spLocks noGrp="1"/>
          </p:cNvSpPr>
          <p:nvPr>
            <p:ph idx="1"/>
          </p:nvPr>
        </p:nvSpPr>
        <p:spPr>
          <a:xfrm>
            <a:off x="1435608" y="1447800"/>
            <a:ext cx="7498080" cy="5293568"/>
          </a:xfrm>
        </p:spPr>
        <p:txBody>
          <a:bodyPr>
            <a:normAutofit lnSpcReduction="10000"/>
          </a:bodyPr>
          <a:lstStyle/>
          <a:p>
            <a:pPr algn="l" rtl="0"/>
            <a:r>
              <a:rPr lang="en-US" dirty="0" smtClean="0"/>
              <a:t>The Lost-Wakeup Problem</a:t>
            </a:r>
          </a:p>
          <a:p>
            <a:pPr lvl="1" algn="l" rtl="0"/>
            <a:r>
              <a:rPr lang="en-US" dirty="0" smtClean="0"/>
              <a:t>A thread might continue waiting even though the property it is waiting for has become true</a:t>
            </a:r>
          </a:p>
          <a:p>
            <a:pPr algn="l" rtl="0"/>
            <a:r>
              <a:rPr lang="en-US" dirty="0" smtClean="0"/>
              <a:t>Scenario:</a:t>
            </a:r>
          </a:p>
          <a:p>
            <a:pPr lvl="1" algn="l" rtl="0"/>
            <a:r>
              <a:rPr lang="en-US" dirty="0" smtClean="0"/>
              <a:t>Instead of calling the </a:t>
            </a:r>
            <a:r>
              <a:rPr lang="en-US" dirty="0" err="1" smtClean="0"/>
              <a:t>notEmpty</a:t>
            </a:r>
            <a:r>
              <a:rPr lang="en-US" dirty="0" smtClean="0"/>
              <a:t> signal whenever there is a </a:t>
            </a:r>
            <a:r>
              <a:rPr lang="en-US" dirty="0" err="1" smtClean="0"/>
              <a:t>dequeue</a:t>
            </a:r>
            <a:r>
              <a:rPr lang="en-US" dirty="0" smtClean="0"/>
              <a:t>, </a:t>
            </a:r>
            <a:r>
              <a:rPr lang="en-US" dirty="0" err="1" smtClean="0"/>
              <a:t>notEmpty</a:t>
            </a:r>
            <a:r>
              <a:rPr lang="en-US" dirty="0" smtClean="0"/>
              <a:t> is signaled only when moving from empty state (i.e., one element in queue)</a:t>
            </a:r>
          </a:p>
          <a:p>
            <a:pPr lvl="1" algn="l" rtl="0"/>
            <a:endParaRPr lang="en-US" dirty="0" smtClean="0"/>
          </a:p>
          <a:p>
            <a:pPr lvl="1" algn="l" rtl="0"/>
            <a:endParaRPr lang="en-US" dirty="0"/>
          </a:p>
          <a:p>
            <a:pPr lvl="1" algn="l" rtl="0"/>
            <a:r>
              <a:rPr lang="en-US" dirty="0" smtClean="0"/>
              <a:t>Multiple producers and/or consumers</a:t>
            </a:r>
          </a:p>
          <a:p>
            <a:pPr lvl="1" algn="l" rtl="0"/>
            <a:endParaRPr lang="en-US" dirty="0" smtClean="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105</a:t>
            </a:fld>
            <a:endParaRPr kumimoji="0" lang="en-US" dirty="0"/>
          </a:p>
        </p:txBody>
      </p:sp>
      <p:sp>
        <p:nvSpPr>
          <p:cNvPr id="4" name="Rectangle 3"/>
          <p:cNvSpPr/>
          <p:nvPr/>
        </p:nvSpPr>
        <p:spPr>
          <a:xfrm>
            <a:off x="2102131" y="4898777"/>
            <a:ext cx="4572000" cy="923330"/>
          </a:xfrm>
          <a:prstGeom prst="rect">
            <a:avLst/>
          </a:prstGeom>
        </p:spPr>
        <p:txBody>
          <a:bodyPr>
            <a:spAutoFit/>
          </a:bodyPr>
          <a:lstStyle/>
          <a:p>
            <a:r>
              <a:rPr lang="en-US" b="1" dirty="0">
                <a:solidFill>
                  <a:schemeClr val="accent3"/>
                </a:solidFill>
              </a:rPr>
              <a:t>if</a:t>
            </a:r>
            <a:r>
              <a:rPr lang="en-US" b="1" dirty="0"/>
              <a:t> </a:t>
            </a:r>
            <a:r>
              <a:rPr lang="en-US" dirty="0"/>
              <a:t>(count == 1)</a:t>
            </a:r>
            <a:r>
              <a:rPr lang="en-US" b="1" dirty="0"/>
              <a:t> </a:t>
            </a:r>
            <a:r>
              <a:rPr lang="en-US" dirty="0"/>
              <a:t>{</a:t>
            </a:r>
          </a:p>
          <a:p>
            <a:r>
              <a:rPr lang="en-US" dirty="0" smtClean="0"/>
              <a:t>  </a:t>
            </a:r>
            <a:r>
              <a:rPr lang="en-US" dirty="0" err="1" smtClean="0"/>
              <a:t>notEmpty.signal</a:t>
            </a:r>
            <a:r>
              <a:rPr lang="en-US" dirty="0"/>
              <a:t>();</a:t>
            </a:r>
          </a:p>
          <a:p>
            <a:r>
              <a:rPr lang="en-US" dirty="0"/>
              <a:t>}</a:t>
            </a:r>
          </a:p>
        </p:txBody>
      </p:sp>
    </p:spTree>
    <p:extLst>
      <p:ext uri="{BB962C8B-B14F-4D97-AF65-F5344CB8AC3E}">
        <p14:creationId xmlns:p14="http://schemas.microsoft.com/office/powerpoint/2010/main" val="340404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(cont.)</a:t>
            </a:r>
            <a:endParaRPr lang="en-US" dirty="0"/>
          </a:p>
        </p:txBody>
      </p:sp>
      <p:sp>
        <p:nvSpPr>
          <p:cNvPr id="3" name="Content Placeholder 2"/>
          <p:cNvSpPr>
            <a:spLocks noGrp="1"/>
          </p:cNvSpPr>
          <p:nvPr>
            <p:ph idx="1"/>
          </p:nvPr>
        </p:nvSpPr>
        <p:spPr>
          <a:xfrm>
            <a:off x="1435608" y="1447800"/>
            <a:ext cx="7498080" cy="5221560"/>
          </a:xfrm>
        </p:spPr>
        <p:txBody>
          <a:bodyPr>
            <a:normAutofit/>
          </a:bodyPr>
          <a:lstStyle/>
          <a:p>
            <a:pPr algn="l" rtl="0"/>
            <a:r>
              <a:rPr lang="en-US" dirty="0" smtClean="0"/>
              <a:t>The Lost-Wakeup Problem scenario (cont.):</a:t>
            </a:r>
          </a:p>
          <a:p>
            <a:pPr lvl="1" algn="l" rtl="0"/>
            <a:r>
              <a:rPr lang="en-US" dirty="0" smtClean="0"/>
              <a:t>A </a:t>
            </a:r>
            <a:r>
              <a:rPr lang="en-US" dirty="0"/>
              <a:t>and B try to </a:t>
            </a:r>
            <a:r>
              <a:rPr lang="en-US" dirty="0" err="1"/>
              <a:t>dequeue</a:t>
            </a:r>
            <a:r>
              <a:rPr lang="en-US" dirty="0"/>
              <a:t> an empty queue and wait on the </a:t>
            </a:r>
            <a:r>
              <a:rPr lang="en-US" dirty="0" err="1"/>
              <a:t>notEmpty</a:t>
            </a:r>
            <a:r>
              <a:rPr lang="en-US" dirty="0"/>
              <a:t> condition</a:t>
            </a:r>
          </a:p>
          <a:p>
            <a:pPr lvl="1" algn="l" rtl="0"/>
            <a:r>
              <a:rPr lang="en-US" dirty="0"/>
              <a:t>C </a:t>
            </a:r>
            <a:r>
              <a:rPr lang="en-US" dirty="0" err="1"/>
              <a:t>enqueues</a:t>
            </a:r>
            <a:r>
              <a:rPr lang="en-US" dirty="0"/>
              <a:t> and signals </a:t>
            </a:r>
            <a:r>
              <a:rPr lang="en-US" dirty="0" err="1"/>
              <a:t>notEmpty</a:t>
            </a:r>
            <a:r>
              <a:rPr lang="en-US" dirty="0"/>
              <a:t>, waking A</a:t>
            </a:r>
          </a:p>
          <a:p>
            <a:pPr lvl="1" algn="l" rtl="0"/>
            <a:r>
              <a:rPr lang="en-US" dirty="0"/>
              <a:t>D </a:t>
            </a:r>
            <a:r>
              <a:rPr lang="en-US" dirty="0" err="1" smtClean="0"/>
              <a:t>enqueues</a:t>
            </a:r>
            <a:r>
              <a:rPr lang="en-US" dirty="0" smtClean="0"/>
              <a:t> before A </a:t>
            </a:r>
            <a:r>
              <a:rPr lang="en-US" dirty="0" err="1" smtClean="0"/>
              <a:t>dequeues</a:t>
            </a:r>
            <a:r>
              <a:rPr lang="en-US" dirty="0" smtClean="0"/>
              <a:t> </a:t>
            </a:r>
            <a:r>
              <a:rPr lang="en-US" dirty="0"/>
              <a:t>– not signaling </a:t>
            </a:r>
            <a:r>
              <a:rPr lang="en-US" dirty="0" err="1"/>
              <a:t>notEmpty</a:t>
            </a:r>
            <a:endParaRPr lang="en-US" dirty="0"/>
          </a:p>
          <a:p>
            <a:pPr lvl="1" algn="l" rtl="0"/>
            <a:r>
              <a:rPr lang="en-US" dirty="0"/>
              <a:t>A </a:t>
            </a:r>
            <a:r>
              <a:rPr lang="en-US" dirty="0" err="1" smtClean="0"/>
              <a:t>dequeues</a:t>
            </a:r>
            <a:r>
              <a:rPr lang="en-US" dirty="0" smtClean="0"/>
              <a:t>, B does not</a:t>
            </a:r>
            <a:endParaRPr lang="en-US" dirty="0"/>
          </a:p>
          <a:p>
            <a:pPr lvl="1" algn="l" rtl="0"/>
            <a:r>
              <a:rPr lang="en-US" dirty="0"/>
              <a:t>B suffers a </a:t>
            </a:r>
            <a:r>
              <a:rPr lang="en-US" dirty="0" smtClean="0"/>
              <a:t>lost-wakeup</a:t>
            </a:r>
          </a:p>
          <a:p>
            <a:pPr lvl="1" algn="l" rtl="0"/>
            <a:endParaRPr lang="en-US" dirty="0"/>
          </a:p>
          <a:p>
            <a:pPr algn="l" rtl="0"/>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106</a:t>
            </a:fld>
            <a:endParaRPr kumimoji="0" lang="en-US" dirty="0"/>
          </a:p>
        </p:txBody>
      </p:sp>
    </p:spTree>
    <p:extLst>
      <p:ext uri="{BB962C8B-B14F-4D97-AF65-F5344CB8AC3E}">
        <p14:creationId xmlns:p14="http://schemas.microsoft.com/office/powerpoint/2010/main" val="306921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(cont.)</a:t>
            </a:r>
            <a:endParaRPr lang="en-US" dirty="0"/>
          </a:p>
        </p:txBody>
      </p:sp>
      <p:sp>
        <p:nvSpPr>
          <p:cNvPr id="3" name="Content Placeholder 2"/>
          <p:cNvSpPr>
            <a:spLocks noGrp="1"/>
          </p:cNvSpPr>
          <p:nvPr>
            <p:ph idx="1"/>
          </p:nvPr>
        </p:nvSpPr>
        <p:spPr/>
        <p:txBody>
          <a:bodyPr/>
          <a:lstStyle/>
          <a:p>
            <a:pPr algn="l" rtl="0"/>
            <a:r>
              <a:rPr lang="en-US" dirty="0"/>
              <a:t>Rules of thumb to avoid Lost-Wakeup:</a:t>
            </a:r>
          </a:p>
          <a:p>
            <a:pPr lvl="1" algn="l" rtl="0"/>
            <a:r>
              <a:rPr lang="en-US" dirty="0"/>
              <a:t>Understand the code</a:t>
            </a:r>
          </a:p>
          <a:p>
            <a:pPr lvl="1" algn="l" rtl="0"/>
            <a:r>
              <a:rPr lang="en-US" dirty="0"/>
              <a:t>Signal all waiting threads</a:t>
            </a:r>
          </a:p>
          <a:p>
            <a:pPr lvl="1" algn="l" rtl="0"/>
            <a:r>
              <a:rPr lang="en-US" dirty="0"/>
              <a:t>Wait with a timeout</a:t>
            </a:r>
          </a:p>
          <a:p>
            <a:pPr lvl="2" algn="l" rtl="0"/>
            <a:r>
              <a:rPr lang="en-US" dirty="0"/>
              <a:t>Though both could wake threads unnecessarily</a:t>
            </a:r>
          </a:p>
          <a:p>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107</a:t>
            </a:fld>
            <a:endParaRPr kumimoji="0" lang="en-US" dirty="0"/>
          </a:p>
        </p:txBody>
      </p:sp>
    </p:spTree>
    <p:extLst>
      <p:ext uri="{BB962C8B-B14F-4D97-AF65-F5344CB8AC3E}">
        <p14:creationId xmlns:p14="http://schemas.microsoft.com/office/powerpoint/2010/main" val="3045301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 Locks</a:t>
            </a:r>
            <a:endParaRPr lang="en-US" dirty="0"/>
          </a:p>
        </p:txBody>
      </p:sp>
      <p:sp>
        <p:nvSpPr>
          <p:cNvPr id="3" name="Content Placeholder 2"/>
          <p:cNvSpPr>
            <a:spLocks noGrp="1"/>
          </p:cNvSpPr>
          <p:nvPr>
            <p:ph idx="1"/>
          </p:nvPr>
        </p:nvSpPr>
        <p:spPr>
          <a:xfrm>
            <a:off x="1435608" y="1447800"/>
            <a:ext cx="7498080" cy="5293568"/>
          </a:xfrm>
        </p:spPr>
        <p:txBody>
          <a:bodyPr>
            <a:normAutofit/>
          </a:bodyPr>
          <a:lstStyle/>
          <a:p>
            <a:pPr algn="l" rtl="0"/>
            <a:r>
              <a:rPr lang="en-US" i="1" dirty="0" smtClean="0"/>
              <a:t>Readers</a:t>
            </a:r>
            <a:r>
              <a:rPr lang="en-US" dirty="0" smtClean="0"/>
              <a:t> – return object data without modifying it</a:t>
            </a:r>
          </a:p>
          <a:p>
            <a:pPr algn="l" rtl="0"/>
            <a:r>
              <a:rPr lang="en-US" i="1" dirty="0" smtClean="0"/>
              <a:t>Writers</a:t>
            </a:r>
            <a:r>
              <a:rPr lang="en-US" dirty="0" smtClean="0"/>
              <a:t> – modify object data</a:t>
            </a:r>
          </a:p>
          <a:p>
            <a:pPr algn="l" rtl="0"/>
            <a:r>
              <a:rPr lang="en-US" dirty="0" smtClean="0"/>
              <a:t>Two locks – one for readers and one for writers</a:t>
            </a:r>
          </a:p>
          <a:p>
            <a:pPr algn="l" rtl="0"/>
            <a:r>
              <a:rPr lang="en-US" dirty="0" smtClean="0"/>
              <a:t>Many shared objects exhibit many reader calls and few writer calls</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108</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404664"/>
            <a:ext cx="1038225" cy="990600"/>
          </a:xfrm>
          <a:prstGeom prst="rect">
            <a:avLst/>
          </a:prstGeom>
        </p:spPr>
      </p:pic>
    </p:spTree>
    <p:extLst>
      <p:ext uri="{BB962C8B-B14F-4D97-AF65-F5344CB8AC3E}">
        <p14:creationId xmlns:p14="http://schemas.microsoft.com/office/powerpoint/2010/main" val="181890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 Locks (cont.)</a:t>
            </a:r>
            <a:endParaRPr lang="en-US" dirty="0"/>
          </a:p>
        </p:txBody>
      </p:sp>
      <p:sp>
        <p:nvSpPr>
          <p:cNvPr id="3" name="Content Placeholder 2"/>
          <p:cNvSpPr>
            <a:spLocks noGrp="1"/>
          </p:cNvSpPr>
          <p:nvPr>
            <p:ph idx="1"/>
          </p:nvPr>
        </p:nvSpPr>
        <p:spPr/>
        <p:txBody>
          <a:bodyPr>
            <a:normAutofit fontScale="85000" lnSpcReduction="10000"/>
          </a:bodyPr>
          <a:lstStyle/>
          <a:p>
            <a:pPr algn="l" rtl="0"/>
            <a:r>
              <a:rPr lang="en-US" dirty="0" err="1" smtClean="0"/>
              <a:t>ReadWriteLock</a:t>
            </a:r>
            <a:r>
              <a:rPr lang="en-US" dirty="0" smtClean="0"/>
              <a:t> interface:</a:t>
            </a:r>
          </a:p>
          <a:p>
            <a:pPr algn="l" rtl="0"/>
            <a:endParaRPr lang="en-US" dirty="0"/>
          </a:p>
          <a:p>
            <a:pPr algn="l" rtl="0"/>
            <a:endParaRPr lang="en-US" dirty="0" smtClean="0"/>
          </a:p>
          <a:p>
            <a:pPr algn="l" rtl="0"/>
            <a:endParaRPr lang="en-US" dirty="0"/>
          </a:p>
          <a:p>
            <a:pPr algn="l" rtl="0"/>
            <a:endParaRPr lang="en-US" dirty="0" smtClean="0"/>
          </a:p>
          <a:p>
            <a:pPr algn="l" rtl="0"/>
            <a:r>
              <a:rPr lang="en-US" dirty="0" smtClean="0"/>
              <a:t>Should </a:t>
            </a:r>
            <a:r>
              <a:rPr lang="en-US" dirty="0"/>
              <a:t>follow two safety properties:</a:t>
            </a:r>
          </a:p>
          <a:p>
            <a:pPr lvl="1" algn="l" rtl="0"/>
            <a:r>
              <a:rPr lang="en-US" dirty="0"/>
              <a:t>A </a:t>
            </a:r>
            <a:r>
              <a:rPr lang="en-US" dirty="0" smtClean="0"/>
              <a:t>thread </a:t>
            </a:r>
            <a:r>
              <a:rPr lang="en-US" dirty="0"/>
              <a:t>can acquire the write lock only if there are no other threads holding the read or write lock</a:t>
            </a:r>
          </a:p>
          <a:p>
            <a:pPr lvl="1" algn="l" rtl="0"/>
            <a:r>
              <a:rPr lang="en-US" dirty="0"/>
              <a:t>A </a:t>
            </a:r>
            <a:r>
              <a:rPr lang="en-US" dirty="0" smtClean="0"/>
              <a:t>thread </a:t>
            </a:r>
            <a:r>
              <a:rPr lang="en-US" dirty="0"/>
              <a:t>can acquire the read lock only if there is no thread holding the write lock</a:t>
            </a:r>
          </a:p>
          <a:p>
            <a:pPr lvl="2" algn="l" rtl="0"/>
            <a:r>
              <a:rPr lang="en-US" dirty="0"/>
              <a:t>Thus multiple readers can acquire the read lock simultaneously</a:t>
            </a:r>
          </a:p>
          <a:p>
            <a:pPr algn="l" rtl="0"/>
            <a:endParaRPr lang="en-US" dirty="0" smtClean="0"/>
          </a:p>
          <a:p>
            <a:pPr algn="l" rtl="0"/>
            <a:endParaRPr lang="en-US" dirty="0"/>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109</a:t>
            </a:fld>
            <a:endParaRPr kumimoji="0" lang="en-US" dirty="0"/>
          </a:p>
        </p:txBody>
      </p:sp>
      <p:sp>
        <p:nvSpPr>
          <p:cNvPr id="4" name="Rectangle 3"/>
          <p:cNvSpPr/>
          <p:nvPr/>
        </p:nvSpPr>
        <p:spPr>
          <a:xfrm>
            <a:off x="1763688" y="2228671"/>
            <a:ext cx="4572000" cy="1200329"/>
          </a:xfrm>
          <a:prstGeom prst="rect">
            <a:avLst/>
          </a:prstGeom>
        </p:spPr>
        <p:txBody>
          <a:bodyPr>
            <a:spAutoFit/>
          </a:bodyPr>
          <a:lstStyle/>
          <a:p>
            <a:r>
              <a:rPr lang="en-US" dirty="0">
                <a:solidFill>
                  <a:schemeClr val="accent3">
                    <a:lumMod val="75000"/>
                  </a:schemeClr>
                </a:solidFill>
              </a:rPr>
              <a:t>public interface </a:t>
            </a:r>
            <a:r>
              <a:rPr lang="en-US" dirty="0" err="1"/>
              <a:t>ReadWriteLock</a:t>
            </a:r>
            <a:r>
              <a:rPr lang="en-US" dirty="0"/>
              <a:t> {</a:t>
            </a:r>
          </a:p>
          <a:p>
            <a:r>
              <a:rPr lang="en-US" dirty="0" smtClean="0"/>
              <a:t>	Lock </a:t>
            </a:r>
            <a:r>
              <a:rPr lang="en-US" dirty="0" err="1"/>
              <a:t>readLock</a:t>
            </a:r>
            <a:r>
              <a:rPr lang="en-US" dirty="0"/>
              <a:t>();</a:t>
            </a:r>
          </a:p>
          <a:p>
            <a:r>
              <a:rPr lang="en-US" dirty="0" smtClean="0"/>
              <a:t>	Lock </a:t>
            </a:r>
            <a:r>
              <a:rPr lang="en-US" dirty="0" err="1"/>
              <a:t>writeLock</a:t>
            </a:r>
            <a:r>
              <a:rPr lang="en-US" dirty="0"/>
              <a:t>();</a:t>
            </a:r>
          </a:p>
          <a:p>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1484784"/>
            <a:ext cx="2133600" cy="2143125"/>
          </a:xfrm>
          <a:prstGeom prst="rect">
            <a:avLst/>
          </a:prstGeom>
        </p:spPr>
      </p:pic>
    </p:spTree>
    <p:extLst>
      <p:ext uri="{BB962C8B-B14F-4D97-AF65-F5344CB8AC3E}">
        <p14:creationId xmlns:p14="http://schemas.microsoft.com/office/powerpoint/2010/main" val="31647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685800"/>
          </a:xfrm>
        </p:spPr>
        <p:txBody>
          <a:bodyPr>
            <a:noAutofit/>
          </a:bodyPr>
          <a:lstStyle/>
          <a:p>
            <a:pPr algn="ctr"/>
            <a:r>
              <a:rPr lang="en-US" sz="4000" dirty="0" smtClean="0"/>
              <a:t>Motivating Condition Variables</a:t>
            </a:r>
            <a:endParaRPr lang="en-US" sz="4000"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11</a:t>
            </a:fld>
            <a:endParaRPr lang="en-US"/>
          </a:p>
        </p:txBody>
      </p:sp>
      <p:sp>
        <p:nvSpPr>
          <p:cNvPr id="3" name="Content Placeholder 2"/>
          <p:cNvSpPr>
            <a:spLocks noGrp="1"/>
          </p:cNvSpPr>
          <p:nvPr>
            <p:ph sz="quarter" idx="1"/>
          </p:nvPr>
        </p:nvSpPr>
        <p:spPr>
          <a:xfrm>
            <a:off x="304800" y="1143000"/>
            <a:ext cx="8610600" cy="3505200"/>
          </a:xfrm>
        </p:spPr>
        <p:txBody>
          <a:bodyPr>
            <a:normAutofit/>
          </a:bodyPr>
          <a:lstStyle/>
          <a:p>
            <a:r>
              <a:rPr lang="en-US" sz="2500" dirty="0" smtClean="0"/>
              <a:t>Cooking analogy: Team one peels potatoes, team two takes those and slices them up</a:t>
            </a:r>
          </a:p>
          <a:p>
            <a:pPr lvl="1"/>
            <a:r>
              <a:rPr lang="en-US" sz="2200" dirty="0" smtClean="0"/>
              <a:t>When a member of team one finishes peeling, they toss the potato into a tub</a:t>
            </a:r>
          </a:p>
          <a:p>
            <a:pPr lvl="1"/>
            <a:r>
              <a:rPr lang="en-US" sz="2200" dirty="0" smtClean="0"/>
              <a:t>Members of team two pull potatoes out of the tub and dice them up</a:t>
            </a:r>
          </a:p>
        </p:txBody>
      </p:sp>
      <p:grpSp>
        <p:nvGrpSpPr>
          <p:cNvPr id="4" name="Group 67"/>
          <p:cNvGrpSpPr/>
          <p:nvPr/>
        </p:nvGrpSpPr>
        <p:grpSpPr>
          <a:xfrm>
            <a:off x="990600" y="4648200"/>
            <a:ext cx="7772400" cy="1752600"/>
            <a:chOff x="685800" y="1219200"/>
            <a:chExt cx="7772400" cy="1752600"/>
          </a:xfrm>
        </p:grpSpPr>
        <p:sp>
          <p:nvSpPr>
            <p:cNvPr id="69" name="Rectangle 68"/>
            <p:cNvSpPr/>
            <p:nvPr/>
          </p:nvSpPr>
          <p:spPr bwMode="auto">
            <a:xfrm>
              <a:off x="685800" y="1219200"/>
              <a:ext cx="7772400" cy="1752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p:txBody>
        </p:sp>
        <p:sp>
          <p:nvSpPr>
            <p:cNvPr id="70" name="Rectangle 10"/>
            <p:cNvSpPr>
              <a:spLocks noChangeArrowheads="1"/>
            </p:cNvSpPr>
            <p:nvPr>
              <p:custDataLst>
                <p:tags r:id="rId1"/>
              </p:custDataLst>
            </p:nvPr>
          </p:nvSpPr>
          <p:spPr bwMode="auto">
            <a:xfrm>
              <a:off x="35814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71" name="Rectangle 11"/>
            <p:cNvSpPr>
              <a:spLocks noChangeArrowheads="1"/>
            </p:cNvSpPr>
            <p:nvPr>
              <p:custDataLst>
                <p:tags r:id="rId2"/>
              </p:custDataLst>
            </p:nvPr>
          </p:nvSpPr>
          <p:spPr bwMode="auto">
            <a:xfrm>
              <a:off x="38862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endParaRPr lang="en-US" sz="1800" dirty="0">
                <a:solidFill>
                  <a:schemeClr val="tx1"/>
                </a:solidFill>
              </a:endParaRPr>
            </a:p>
          </p:txBody>
        </p:sp>
        <p:sp>
          <p:nvSpPr>
            <p:cNvPr id="72" name="Rectangle 12"/>
            <p:cNvSpPr>
              <a:spLocks noChangeArrowheads="1"/>
            </p:cNvSpPr>
            <p:nvPr>
              <p:custDataLst>
                <p:tags r:id="rId3"/>
              </p:custDataLst>
            </p:nvPr>
          </p:nvSpPr>
          <p:spPr bwMode="auto">
            <a:xfrm>
              <a:off x="41910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f</a:t>
              </a:r>
              <a:endParaRPr lang="en-US" sz="1800" dirty="0">
                <a:solidFill>
                  <a:schemeClr val="tx1"/>
                </a:solidFill>
              </a:endParaRPr>
            </a:p>
          </p:txBody>
        </p:sp>
        <p:sp>
          <p:nvSpPr>
            <p:cNvPr id="74" name="Rectangle 13"/>
            <p:cNvSpPr>
              <a:spLocks noChangeArrowheads="1"/>
            </p:cNvSpPr>
            <p:nvPr>
              <p:custDataLst>
                <p:tags r:id="rId4"/>
              </p:custDataLst>
            </p:nvPr>
          </p:nvSpPr>
          <p:spPr bwMode="auto">
            <a:xfrm>
              <a:off x="44958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e</a:t>
              </a:r>
              <a:endParaRPr lang="en-US" sz="1800" dirty="0">
                <a:solidFill>
                  <a:schemeClr val="tx1"/>
                </a:solidFill>
              </a:endParaRPr>
            </a:p>
          </p:txBody>
        </p:sp>
        <p:sp>
          <p:nvSpPr>
            <p:cNvPr id="75" name="Rectangle 14"/>
            <p:cNvSpPr>
              <a:spLocks noChangeArrowheads="1"/>
            </p:cNvSpPr>
            <p:nvPr>
              <p:custDataLst>
                <p:tags r:id="rId5"/>
              </p:custDataLst>
            </p:nvPr>
          </p:nvSpPr>
          <p:spPr bwMode="auto">
            <a:xfrm>
              <a:off x="48006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d</a:t>
              </a:r>
              <a:endParaRPr lang="en-US" sz="1800" dirty="0">
                <a:solidFill>
                  <a:schemeClr val="tx1"/>
                </a:solidFill>
              </a:endParaRPr>
            </a:p>
          </p:txBody>
        </p:sp>
        <p:sp>
          <p:nvSpPr>
            <p:cNvPr id="77" name="Rectangle 15"/>
            <p:cNvSpPr>
              <a:spLocks noChangeArrowheads="1"/>
            </p:cNvSpPr>
            <p:nvPr>
              <p:custDataLst>
                <p:tags r:id="rId6"/>
              </p:custDataLst>
            </p:nvPr>
          </p:nvSpPr>
          <p:spPr bwMode="auto">
            <a:xfrm>
              <a:off x="51054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c</a:t>
              </a:r>
              <a:endParaRPr lang="en-US" sz="1800" dirty="0">
                <a:solidFill>
                  <a:schemeClr val="tx1"/>
                </a:solidFill>
              </a:endParaRPr>
            </a:p>
          </p:txBody>
        </p:sp>
        <p:sp>
          <p:nvSpPr>
            <p:cNvPr id="78" name="Rectangle 16"/>
            <p:cNvSpPr>
              <a:spLocks noChangeArrowheads="1"/>
            </p:cNvSpPr>
            <p:nvPr>
              <p:custDataLst>
                <p:tags r:id="rId7"/>
              </p:custDataLst>
            </p:nvPr>
          </p:nvSpPr>
          <p:spPr bwMode="auto">
            <a:xfrm>
              <a:off x="54102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79" name="Rectangle 17"/>
            <p:cNvSpPr>
              <a:spLocks noChangeArrowheads="1"/>
            </p:cNvSpPr>
            <p:nvPr>
              <p:custDataLst>
                <p:tags r:id="rId8"/>
              </p:custDataLst>
            </p:nvPr>
          </p:nvSpPr>
          <p:spPr bwMode="auto">
            <a:xfrm>
              <a:off x="57150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80" name="Rectangle 18"/>
            <p:cNvSpPr>
              <a:spLocks noChangeArrowheads="1"/>
            </p:cNvSpPr>
            <p:nvPr>
              <p:custDataLst>
                <p:tags r:id="rId9"/>
              </p:custDataLst>
            </p:nvPr>
          </p:nvSpPr>
          <p:spPr bwMode="auto">
            <a:xfrm>
              <a:off x="60198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81" name="Text Box 24"/>
            <p:cNvSpPr txBox="1">
              <a:spLocks noChangeArrowheads="1"/>
            </p:cNvSpPr>
            <p:nvPr>
              <p:custDataLst>
                <p:tags r:id="rId10"/>
              </p:custDataLst>
            </p:nvPr>
          </p:nvSpPr>
          <p:spPr bwMode="auto">
            <a:xfrm>
              <a:off x="2671126" y="1219200"/>
              <a:ext cx="834074"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buffer</a:t>
              </a:r>
              <a:endParaRPr lang="en-US" sz="2000" b="0" dirty="0">
                <a:solidFill>
                  <a:schemeClr val="tx1"/>
                </a:solidFill>
                <a:latin typeface="+mj-lt"/>
              </a:endParaRPr>
            </a:p>
          </p:txBody>
        </p:sp>
        <p:cxnSp>
          <p:nvCxnSpPr>
            <p:cNvPr id="82" name="AutoShape 29"/>
            <p:cNvCxnSpPr>
              <a:cxnSpLocks noChangeShapeType="1"/>
              <a:endCxn id="71" idx="2"/>
            </p:cNvCxnSpPr>
            <p:nvPr>
              <p:custDataLst>
                <p:tags r:id="rId11"/>
              </p:custDataLst>
            </p:nvPr>
          </p:nvCxnSpPr>
          <p:spPr bwMode="auto">
            <a:xfrm flipH="1" flipV="1">
              <a:off x="4038600" y="1600200"/>
              <a:ext cx="1588" cy="273050"/>
            </a:xfrm>
            <a:prstGeom prst="straightConnector1">
              <a:avLst/>
            </a:prstGeom>
            <a:noFill/>
            <a:ln w="9525">
              <a:solidFill>
                <a:schemeClr val="tx1"/>
              </a:solidFill>
              <a:round/>
              <a:headEnd/>
              <a:tailEnd type="triangle" w="med" len="med"/>
            </a:ln>
          </p:spPr>
        </p:cxnSp>
        <p:cxnSp>
          <p:nvCxnSpPr>
            <p:cNvPr id="83" name="AutoShape 30"/>
            <p:cNvCxnSpPr>
              <a:cxnSpLocks noChangeShapeType="1"/>
            </p:cNvCxnSpPr>
            <p:nvPr>
              <p:custDataLst>
                <p:tags r:id="rId12"/>
              </p:custDataLst>
            </p:nvPr>
          </p:nvCxnSpPr>
          <p:spPr bwMode="auto">
            <a:xfrm flipV="1">
              <a:off x="5257800" y="1600200"/>
              <a:ext cx="6350" cy="273050"/>
            </a:xfrm>
            <a:prstGeom prst="straightConnector1">
              <a:avLst/>
            </a:prstGeom>
            <a:noFill/>
            <a:ln w="9525">
              <a:solidFill>
                <a:schemeClr val="tx1"/>
              </a:solidFill>
              <a:round/>
              <a:headEnd/>
              <a:tailEnd type="triangle" w="med" len="med"/>
            </a:ln>
          </p:spPr>
        </p:cxnSp>
        <p:sp>
          <p:nvSpPr>
            <p:cNvPr id="84" name="Text Box 25"/>
            <p:cNvSpPr txBox="1">
              <a:spLocks noChangeArrowheads="1"/>
            </p:cNvSpPr>
            <p:nvPr>
              <p:custDataLst>
                <p:tags r:id="rId13"/>
              </p:custDataLst>
            </p:nvPr>
          </p:nvSpPr>
          <p:spPr bwMode="auto">
            <a:xfrm>
              <a:off x="3429000" y="1676400"/>
              <a:ext cx="726481"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n-lt"/>
                </a:rPr>
                <a:t>back</a:t>
              </a:r>
              <a:endParaRPr lang="en-US" sz="2000" b="0" dirty="0">
                <a:solidFill>
                  <a:schemeClr val="tx1"/>
                </a:solidFill>
                <a:latin typeface="+mn-lt"/>
              </a:endParaRPr>
            </a:p>
          </p:txBody>
        </p:sp>
        <p:sp>
          <p:nvSpPr>
            <p:cNvPr id="85" name="Text Box 25"/>
            <p:cNvSpPr txBox="1">
              <a:spLocks noChangeArrowheads="1"/>
            </p:cNvSpPr>
            <p:nvPr>
              <p:custDataLst>
                <p:tags r:id="rId14"/>
              </p:custDataLst>
            </p:nvPr>
          </p:nvSpPr>
          <p:spPr bwMode="auto">
            <a:xfrm>
              <a:off x="4648200" y="1733490"/>
              <a:ext cx="696024"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n-lt"/>
                </a:rPr>
                <a:t>front</a:t>
              </a:r>
              <a:endParaRPr lang="en-US" sz="2000" b="0" dirty="0">
                <a:solidFill>
                  <a:schemeClr val="tx1"/>
                </a:solidFill>
                <a:latin typeface="+mn-lt"/>
              </a:endParaRPr>
            </a:p>
          </p:txBody>
        </p:sp>
        <p:sp>
          <p:nvSpPr>
            <p:cNvPr id="86" name="Text Box 24"/>
            <p:cNvSpPr txBox="1">
              <a:spLocks noChangeArrowheads="1"/>
            </p:cNvSpPr>
            <p:nvPr>
              <p:custDataLst>
                <p:tags r:id="rId15"/>
              </p:custDataLst>
            </p:nvPr>
          </p:nvSpPr>
          <p:spPr bwMode="auto">
            <a:xfrm>
              <a:off x="914400" y="1295400"/>
              <a:ext cx="1494320" cy="707886"/>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producer(s)</a:t>
              </a:r>
            </a:p>
            <a:p>
              <a:pPr>
                <a:lnSpc>
                  <a:spcPct val="100000"/>
                </a:lnSpc>
                <a:spcBef>
                  <a:spcPct val="0"/>
                </a:spcBef>
              </a:pPr>
              <a:r>
                <a:rPr lang="en-US" sz="2000" b="0" dirty="0" err="1" smtClean="0">
                  <a:latin typeface="+mj-lt"/>
                </a:rPr>
                <a:t>enqueue</a:t>
              </a:r>
              <a:endParaRPr lang="en-US" sz="2000" b="0" dirty="0">
                <a:solidFill>
                  <a:schemeClr val="tx1"/>
                </a:solidFill>
                <a:latin typeface="+mj-lt"/>
              </a:endParaRPr>
            </a:p>
          </p:txBody>
        </p:sp>
        <p:sp>
          <p:nvSpPr>
            <p:cNvPr id="87" name="Text Box 24"/>
            <p:cNvSpPr txBox="1">
              <a:spLocks noChangeArrowheads="1"/>
            </p:cNvSpPr>
            <p:nvPr>
              <p:custDataLst>
                <p:tags r:id="rId16"/>
              </p:custDataLst>
            </p:nvPr>
          </p:nvSpPr>
          <p:spPr bwMode="auto">
            <a:xfrm>
              <a:off x="6850067" y="1295400"/>
              <a:ext cx="1608133" cy="707886"/>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consumer(s)</a:t>
              </a:r>
            </a:p>
            <a:p>
              <a:pPr>
                <a:lnSpc>
                  <a:spcPct val="100000"/>
                </a:lnSpc>
                <a:spcBef>
                  <a:spcPct val="0"/>
                </a:spcBef>
              </a:pPr>
              <a:r>
                <a:rPr lang="en-US" sz="2000" b="0" dirty="0" err="1" smtClean="0">
                  <a:latin typeface="+mj-lt"/>
                </a:rPr>
                <a:t>dequeue</a:t>
              </a:r>
              <a:endParaRPr lang="en-US" sz="2000" b="0" dirty="0">
                <a:solidFill>
                  <a:schemeClr val="tx1"/>
                </a:solidFill>
                <a:latin typeface="+mj-lt"/>
              </a:endParaRPr>
            </a:p>
          </p:txBody>
        </p:sp>
        <p:sp>
          <p:nvSpPr>
            <p:cNvPr id="88" name="Oval 87"/>
            <p:cNvSpPr/>
            <p:nvPr/>
          </p:nvSpPr>
          <p:spPr bwMode="auto">
            <a:xfrm>
              <a:off x="10199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9" name="Rectangle 88"/>
            <p:cNvSpPr/>
            <p:nvPr/>
          </p:nvSpPr>
          <p:spPr bwMode="auto">
            <a:xfrm>
              <a:off x="11950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0" name="Rectangle 89"/>
            <p:cNvSpPr/>
            <p:nvPr/>
          </p:nvSpPr>
          <p:spPr bwMode="auto">
            <a:xfrm>
              <a:off x="11950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1" name="Rectangle 90"/>
            <p:cNvSpPr/>
            <p:nvPr/>
          </p:nvSpPr>
          <p:spPr bwMode="auto">
            <a:xfrm>
              <a:off x="11950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2" name="Rectangle 91"/>
            <p:cNvSpPr/>
            <p:nvPr/>
          </p:nvSpPr>
          <p:spPr bwMode="auto">
            <a:xfrm>
              <a:off x="11950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3" name="Oval 92"/>
            <p:cNvSpPr/>
            <p:nvPr/>
          </p:nvSpPr>
          <p:spPr bwMode="auto">
            <a:xfrm>
              <a:off x="18581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4" name="Rectangle 93"/>
            <p:cNvSpPr/>
            <p:nvPr/>
          </p:nvSpPr>
          <p:spPr bwMode="auto">
            <a:xfrm>
              <a:off x="20332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5" name="Rectangle 94"/>
            <p:cNvSpPr/>
            <p:nvPr/>
          </p:nvSpPr>
          <p:spPr bwMode="auto">
            <a:xfrm>
              <a:off x="20332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6" name="Rectangle 95"/>
            <p:cNvSpPr/>
            <p:nvPr/>
          </p:nvSpPr>
          <p:spPr bwMode="auto">
            <a:xfrm>
              <a:off x="20332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7" name="Rectangle 96"/>
            <p:cNvSpPr/>
            <p:nvPr/>
          </p:nvSpPr>
          <p:spPr bwMode="auto">
            <a:xfrm>
              <a:off x="20332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8" name="Oval 97"/>
            <p:cNvSpPr/>
            <p:nvPr/>
          </p:nvSpPr>
          <p:spPr bwMode="auto">
            <a:xfrm>
              <a:off x="6049137" y="20574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99" name="Rectangle 98"/>
            <p:cNvSpPr/>
            <p:nvPr/>
          </p:nvSpPr>
          <p:spPr bwMode="auto">
            <a:xfrm>
              <a:off x="6224291" y="2221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0" name="Rectangle 99"/>
            <p:cNvSpPr/>
            <p:nvPr/>
          </p:nvSpPr>
          <p:spPr bwMode="auto">
            <a:xfrm>
              <a:off x="6224291" y="23742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1" name="Rectangle 100"/>
            <p:cNvSpPr/>
            <p:nvPr/>
          </p:nvSpPr>
          <p:spPr bwMode="auto">
            <a:xfrm>
              <a:off x="6224291" y="2526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2" name="Rectangle 101"/>
            <p:cNvSpPr/>
            <p:nvPr/>
          </p:nvSpPr>
          <p:spPr bwMode="auto">
            <a:xfrm>
              <a:off x="6224291" y="2679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3" name="Oval 102"/>
            <p:cNvSpPr/>
            <p:nvPr/>
          </p:nvSpPr>
          <p:spPr bwMode="auto">
            <a:xfrm>
              <a:off x="6887337" y="20574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4" name="Rectangle 103"/>
            <p:cNvSpPr/>
            <p:nvPr/>
          </p:nvSpPr>
          <p:spPr bwMode="auto">
            <a:xfrm>
              <a:off x="7062491" y="2221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5" name="Rectangle 104"/>
            <p:cNvSpPr/>
            <p:nvPr/>
          </p:nvSpPr>
          <p:spPr bwMode="auto">
            <a:xfrm>
              <a:off x="7062491" y="23742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6" name="Rectangle 105"/>
            <p:cNvSpPr/>
            <p:nvPr/>
          </p:nvSpPr>
          <p:spPr bwMode="auto">
            <a:xfrm>
              <a:off x="7062491" y="2526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7" name="Rectangle 106"/>
            <p:cNvSpPr/>
            <p:nvPr/>
          </p:nvSpPr>
          <p:spPr bwMode="auto">
            <a:xfrm>
              <a:off x="7062491" y="2679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8" name="Oval 107"/>
            <p:cNvSpPr/>
            <p:nvPr/>
          </p:nvSpPr>
          <p:spPr bwMode="auto">
            <a:xfrm>
              <a:off x="77255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09" name="Rectangle 108"/>
            <p:cNvSpPr/>
            <p:nvPr/>
          </p:nvSpPr>
          <p:spPr bwMode="auto">
            <a:xfrm>
              <a:off x="79006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0" name="Rectangle 109"/>
            <p:cNvSpPr/>
            <p:nvPr/>
          </p:nvSpPr>
          <p:spPr bwMode="auto">
            <a:xfrm>
              <a:off x="79006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1" name="Rectangle 110"/>
            <p:cNvSpPr/>
            <p:nvPr/>
          </p:nvSpPr>
          <p:spPr bwMode="auto">
            <a:xfrm>
              <a:off x="79006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112" name="Rectangle 111"/>
            <p:cNvSpPr/>
            <p:nvPr/>
          </p:nvSpPr>
          <p:spPr bwMode="auto">
            <a:xfrm>
              <a:off x="79006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113" name="Straight Arrow Connector 112"/>
            <p:cNvCxnSpPr/>
            <p:nvPr/>
          </p:nvCxnSpPr>
          <p:spPr bwMode="auto">
            <a:xfrm flipV="1">
              <a:off x="2590800" y="1828800"/>
              <a:ext cx="762000" cy="228600"/>
            </a:xfrm>
            <a:prstGeom prst="straightConnector1">
              <a:avLst/>
            </a:prstGeom>
            <a:solidFill>
              <a:schemeClr val="accent1"/>
            </a:solidFill>
            <a:ln w="60325" cap="flat" cmpd="sng" algn="ctr">
              <a:solidFill>
                <a:schemeClr val="tx1"/>
              </a:solidFill>
              <a:prstDash val="sysDot"/>
              <a:round/>
              <a:headEnd type="none" w="med" len="med"/>
              <a:tailEnd type="arrow"/>
            </a:ln>
            <a:effectLst/>
          </p:spPr>
        </p:cxnSp>
        <p:cxnSp>
          <p:nvCxnSpPr>
            <p:cNvPr id="114" name="Straight Arrow Connector 113"/>
            <p:cNvCxnSpPr/>
            <p:nvPr/>
          </p:nvCxnSpPr>
          <p:spPr bwMode="auto">
            <a:xfrm>
              <a:off x="6172200" y="1752600"/>
              <a:ext cx="685800" cy="304800"/>
            </a:xfrm>
            <a:prstGeom prst="straightConnector1">
              <a:avLst/>
            </a:prstGeom>
            <a:solidFill>
              <a:schemeClr val="accent1"/>
            </a:solidFill>
            <a:ln w="60325" cap="flat" cmpd="sng" algn="ctr">
              <a:solidFill>
                <a:schemeClr val="tx1"/>
              </a:solidFill>
              <a:prstDash val="sysDot"/>
              <a:round/>
              <a:headEnd type="none" w="med" len="med"/>
              <a:tailEnd type="arrow"/>
            </a:ln>
            <a:effectLst/>
          </p:spPr>
        </p:cxnSp>
      </p:grpSp>
    </p:spTree>
    <p:extLst>
      <p:ext uri="{BB962C8B-B14F-4D97-AF65-F5344CB8AC3E}">
        <p14:creationId xmlns:p14="http://schemas.microsoft.com/office/powerpoint/2010/main" val="4007408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Readers-Writers Lock</a:t>
            </a:r>
            <a:endParaRPr lang="en-US" dirty="0"/>
          </a:p>
        </p:txBody>
      </p:sp>
      <p:sp>
        <p:nvSpPr>
          <p:cNvPr id="3" name="Content Placeholder 2"/>
          <p:cNvSpPr>
            <a:spLocks noGrp="1"/>
          </p:cNvSpPr>
          <p:nvPr>
            <p:ph idx="1"/>
          </p:nvPr>
        </p:nvSpPr>
        <p:spPr/>
        <p:txBody>
          <a:bodyPr>
            <a:normAutofit fontScale="92500"/>
          </a:bodyPr>
          <a:lstStyle/>
          <a:p>
            <a:pPr algn="l" rtl="0"/>
            <a:r>
              <a:rPr lang="en-US" dirty="0" err="1" smtClean="0"/>
              <a:t>SimpleReadWriteLock</a:t>
            </a:r>
            <a:r>
              <a:rPr lang="en-US" dirty="0" smtClean="0"/>
              <a:t> Class</a:t>
            </a:r>
          </a:p>
          <a:p>
            <a:pPr algn="l" rtl="0"/>
            <a:r>
              <a:rPr lang="en-US" dirty="0" smtClean="0"/>
              <a:t>Contains a </a:t>
            </a:r>
            <a:r>
              <a:rPr lang="en-US" dirty="0" err="1" smtClean="0"/>
              <a:t>boolean</a:t>
            </a:r>
            <a:r>
              <a:rPr lang="en-US" dirty="0" smtClean="0"/>
              <a:t> variable (writer) indicating whether there is a thread holding the write lock</a:t>
            </a:r>
          </a:p>
          <a:p>
            <a:pPr lvl="1" algn="l" rtl="0"/>
            <a:r>
              <a:rPr lang="en-US" dirty="0" smtClean="0"/>
              <a:t>Only when writer == false can a thread acquire the read lock</a:t>
            </a:r>
          </a:p>
          <a:p>
            <a:pPr algn="l" rtl="0"/>
            <a:r>
              <a:rPr lang="en-US" dirty="0" smtClean="0"/>
              <a:t>Contains a counter (readers) indicating how many threads hold the read lock</a:t>
            </a:r>
          </a:p>
          <a:p>
            <a:pPr lvl="1" algn="l" rtl="0"/>
            <a:r>
              <a:rPr lang="en-US" dirty="0" smtClean="0"/>
              <a:t>Only when writer == false and readers == 0 can a thread acquire the write lock</a:t>
            </a:r>
          </a:p>
          <a:p>
            <a:pPr algn="l" rtl="0"/>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110</a:t>
            </a:fld>
            <a:endParaRPr kumimoji="0" lang="en-US" dirty="0"/>
          </a:p>
        </p:txBody>
      </p:sp>
    </p:spTree>
    <p:extLst>
      <p:ext uri="{BB962C8B-B14F-4D97-AF65-F5344CB8AC3E}">
        <p14:creationId xmlns:p14="http://schemas.microsoft.com/office/powerpoint/2010/main" val="342192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Readers-Writers Lock (cont.)</a:t>
            </a:r>
            <a:endParaRPr lang="en-US" dirty="0"/>
          </a:p>
        </p:txBody>
      </p:sp>
      <p:sp>
        <p:nvSpPr>
          <p:cNvPr id="3" name="Content Placeholder 2"/>
          <p:cNvSpPr>
            <a:spLocks noGrp="1"/>
          </p:cNvSpPr>
          <p:nvPr>
            <p:ph idx="1"/>
          </p:nvPr>
        </p:nvSpPr>
        <p:spPr/>
        <p:txBody>
          <a:bodyPr/>
          <a:lstStyle/>
          <a:p>
            <a:pPr algn="l" rtl="0"/>
            <a:r>
              <a:rPr lang="en-US" dirty="0" smtClean="0"/>
              <a:t>lock() and unlock() methods are accessed through objects of inner classes, </a:t>
            </a:r>
            <a:r>
              <a:rPr lang="en-US" dirty="0" err="1"/>
              <a:t>R</a:t>
            </a:r>
            <a:r>
              <a:rPr lang="en-US" dirty="0" err="1" smtClean="0"/>
              <a:t>eadLock</a:t>
            </a:r>
            <a:r>
              <a:rPr lang="en-US" dirty="0" smtClean="0"/>
              <a:t> and </a:t>
            </a:r>
            <a:r>
              <a:rPr lang="en-US" dirty="0" err="1" smtClean="0"/>
              <a:t>WriteLock</a:t>
            </a:r>
            <a:endParaRPr lang="en-US" dirty="0" smtClean="0"/>
          </a:p>
          <a:p>
            <a:pPr algn="l" rtl="0"/>
            <a:r>
              <a:rPr lang="en-US" dirty="0" smtClean="0"/>
              <a:t>Contains one condition for both writes and reads</a:t>
            </a:r>
          </a:p>
          <a:p>
            <a:pPr algn="l" rtl="0"/>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111</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3933056"/>
            <a:ext cx="2057400" cy="2057400"/>
          </a:xfrm>
          <a:prstGeom prst="rect">
            <a:avLst/>
          </a:prstGeom>
        </p:spPr>
      </p:pic>
    </p:spTree>
    <p:extLst>
      <p:ext uri="{BB962C8B-B14F-4D97-AF65-F5344CB8AC3E}">
        <p14:creationId xmlns:p14="http://schemas.microsoft.com/office/powerpoint/2010/main" val="3384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SimpleReadWriteLock</a:t>
            </a:r>
            <a:r>
              <a:rPr lang="en-US" sz="3600" dirty="0" smtClean="0"/>
              <a:t> implementation</a:t>
            </a:r>
            <a:endParaRPr lang="en-US" sz="3600" dirty="0"/>
          </a:p>
        </p:txBody>
      </p:sp>
      <p:sp>
        <p:nvSpPr>
          <p:cNvPr id="3" name="Content Placeholder 2"/>
          <p:cNvSpPr>
            <a:spLocks noGrp="1"/>
          </p:cNvSpPr>
          <p:nvPr>
            <p:ph idx="1"/>
          </p:nvPr>
        </p:nvSpPr>
        <p:spPr/>
        <p:txBody>
          <a:bodyPr/>
          <a:lstStyle/>
          <a:p>
            <a:pPr algn="l" rtl="0"/>
            <a:endParaRPr lang="en-US" dirty="0"/>
          </a:p>
        </p:txBody>
      </p:sp>
      <p:sp>
        <p:nvSpPr>
          <p:cNvPr id="9" name="Slide Number Placeholder 8"/>
          <p:cNvSpPr>
            <a:spLocks noGrp="1"/>
          </p:cNvSpPr>
          <p:nvPr>
            <p:ph type="sldNum" sz="quarter" idx="12"/>
          </p:nvPr>
        </p:nvSpPr>
        <p:spPr/>
        <p:txBody>
          <a:bodyPr/>
          <a:lstStyle/>
          <a:p>
            <a:fld id="{6294C92D-0306-4E69-9CD3-20855E849650}" type="slidenum">
              <a:rPr kumimoji="0" lang="en-US" smtClean="0"/>
              <a:t>112</a:t>
            </a:fld>
            <a:endParaRPr kumimoji="0" lang="en-US" dirty="0"/>
          </a:p>
        </p:txBody>
      </p:sp>
      <p:sp>
        <p:nvSpPr>
          <p:cNvPr id="4" name="Rectangle 3"/>
          <p:cNvSpPr/>
          <p:nvPr/>
        </p:nvSpPr>
        <p:spPr>
          <a:xfrm>
            <a:off x="1500269" y="1412776"/>
            <a:ext cx="7488832" cy="5870838"/>
          </a:xfrm>
          <a:prstGeom prst="rect">
            <a:avLst/>
          </a:prstGeom>
        </p:spPr>
        <p:txBody>
          <a:bodyPr wrap="square">
            <a:spAutoFit/>
          </a:bodyPr>
          <a:lstStyle/>
          <a:p>
            <a: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B80047"/>
                </a:solidFill>
              </a:rPr>
              <a:t>public class</a:t>
            </a:r>
            <a:r>
              <a:rPr lang="en-US" dirty="0">
                <a:solidFill>
                  <a:srgbClr val="000000"/>
                </a:solidFill>
              </a:rPr>
              <a:t> </a:t>
            </a:r>
            <a:r>
              <a:rPr lang="en-US" dirty="0" err="1">
                <a:solidFill>
                  <a:srgbClr val="000000"/>
                </a:solidFill>
              </a:rPr>
              <a:t>SimpleReadWriteLock</a:t>
            </a:r>
            <a:r>
              <a:rPr lang="en-US" dirty="0">
                <a:solidFill>
                  <a:srgbClr val="000000"/>
                </a:solidFill>
              </a:rPr>
              <a:t> </a:t>
            </a:r>
            <a:r>
              <a:rPr lang="en-US" dirty="0">
                <a:solidFill>
                  <a:srgbClr val="B80047"/>
                </a:solidFill>
              </a:rPr>
              <a:t>implements</a:t>
            </a:r>
            <a:r>
              <a:rPr lang="en-US" dirty="0">
                <a:solidFill>
                  <a:srgbClr val="000000"/>
                </a:solidFill>
              </a:rPr>
              <a:t> </a:t>
            </a:r>
            <a:r>
              <a:rPr lang="en-US" dirty="0" err="1">
                <a:solidFill>
                  <a:srgbClr val="000000"/>
                </a:solidFill>
              </a:rPr>
              <a:t>ReadWriteLock</a:t>
            </a:r>
            <a:r>
              <a:rPr lang="en-US" dirty="0">
                <a:solidFill>
                  <a:srgbClr val="000000"/>
                </a:solidFill>
              </a:rPr>
              <a:t> {</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err="1" smtClean="0">
                <a:solidFill>
                  <a:srgbClr val="B80047"/>
                </a:solidFill>
              </a:rPr>
              <a:t>int</a:t>
            </a:r>
            <a:r>
              <a:rPr lang="en-US" dirty="0" smtClean="0">
                <a:solidFill>
                  <a:srgbClr val="000000"/>
                </a:solidFill>
              </a:rPr>
              <a:t> readers;</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err="1" smtClean="0">
                <a:solidFill>
                  <a:srgbClr val="B80047"/>
                </a:solidFill>
              </a:rPr>
              <a:t>boolean</a:t>
            </a:r>
            <a:r>
              <a:rPr lang="en-US" dirty="0" smtClean="0">
                <a:solidFill>
                  <a:srgbClr val="000000"/>
                </a:solidFill>
              </a:rPr>
              <a:t> writer;</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smtClean="0">
                <a:solidFill>
                  <a:srgbClr val="000000"/>
                </a:solidFill>
              </a:rPr>
              <a:t>Lock </a:t>
            </a:r>
            <a:r>
              <a:rPr lang="en-US" dirty="0" err="1" smtClean="0">
                <a:solidFill>
                  <a:srgbClr val="000000"/>
                </a:solidFill>
              </a:rPr>
              <a:t>lock</a:t>
            </a:r>
            <a:r>
              <a:rPr lang="en-US" dirty="0" smtClean="0">
                <a:solidFill>
                  <a:srgbClr val="000000"/>
                </a:solidFill>
              </a:rPr>
              <a:t>;</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smtClean="0">
                <a:solidFill>
                  <a:srgbClr val="000000"/>
                </a:solidFill>
              </a:rPr>
              <a:t>Lock </a:t>
            </a:r>
            <a:r>
              <a:rPr lang="en-US" dirty="0" err="1" smtClean="0">
                <a:solidFill>
                  <a:srgbClr val="000000"/>
                </a:solidFill>
              </a:rPr>
              <a:t>readLock</a:t>
            </a:r>
            <a:r>
              <a:rPr lang="en-US" dirty="0" smtClean="0">
                <a:solidFill>
                  <a:srgbClr val="000000"/>
                </a:solidFill>
              </a:rPr>
              <a:t>, </a:t>
            </a:r>
            <a:r>
              <a:rPr lang="en-US" dirty="0" err="1" smtClean="0">
                <a:solidFill>
                  <a:srgbClr val="000000"/>
                </a:solidFill>
              </a:rPr>
              <a:t>writeLock</a:t>
            </a:r>
            <a:r>
              <a:rPr lang="en-US" dirty="0" smtClean="0">
                <a:solidFill>
                  <a:srgbClr val="000000"/>
                </a:solidFill>
              </a:rPr>
              <a:t>;</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smtClean="0">
                <a:solidFill>
                  <a:srgbClr val="000000"/>
                </a:solidFill>
              </a:rPr>
              <a:t>Condition </a:t>
            </a:r>
            <a:r>
              <a:rPr lang="en-US" dirty="0" err="1">
                <a:solidFill>
                  <a:srgbClr val="000000"/>
                </a:solidFill>
              </a:rPr>
              <a:t>condition</a:t>
            </a:r>
            <a:r>
              <a:rPr lang="en-US" dirty="0" smtClean="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B80047"/>
                </a:solidFill>
              </a:rPr>
              <a:t>public </a:t>
            </a:r>
            <a:r>
              <a:rPr lang="en-US" dirty="0" err="1" smtClean="0">
                <a:solidFill>
                  <a:srgbClr val="000000"/>
                </a:solidFill>
              </a:rPr>
              <a:t>SimpleReadWriteLock</a:t>
            </a:r>
            <a:r>
              <a:rPr lang="en-US" dirty="0" smtClean="0">
                <a:solidFill>
                  <a:srgbClr val="000000"/>
                </a:solidFill>
              </a:rPr>
              <a:t>() {</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writer = </a:t>
            </a:r>
            <a:r>
              <a:rPr lang="en-US" dirty="0" smtClean="0">
                <a:solidFill>
                  <a:srgbClr val="B80047"/>
                </a:solidFill>
              </a:rPr>
              <a:t>false;</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B80047"/>
                </a:solidFill>
              </a:rPr>
              <a:t>		</a:t>
            </a:r>
            <a:r>
              <a:rPr lang="en-US" dirty="0" smtClean="0">
                <a:solidFill>
                  <a:srgbClr val="000000"/>
                </a:solidFill>
              </a:rPr>
              <a:t>readers = 0;</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lock = </a:t>
            </a:r>
            <a:r>
              <a:rPr lang="en-US" dirty="0" smtClean="0">
                <a:solidFill>
                  <a:srgbClr val="B80047"/>
                </a:solidFill>
              </a:rPr>
              <a:t>new </a:t>
            </a:r>
            <a:r>
              <a:rPr lang="en-US" dirty="0" err="1" smtClean="0">
                <a:solidFill>
                  <a:srgbClr val="000000"/>
                </a:solidFill>
              </a:rPr>
              <a:t>ReentrantLock</a:t>
            </a:r>
            <a:r>
              <a:rPr lang="en-US" dirty="0" smtClean="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a:t>
            </a:r>
            <a:r>
              <a:rPr lang="en-US" dirty="0" err="1" smtClean="0">
                <a:solidFill>
                  <a:srgbClr val="000000"/>
                </a:solidFill>
              </a:rPr>
              <a:t>readLock</a:t>
            </a:r>
            <a:r>
              <a:rPr lang="en-US" dirty="0" smtClean="0">
                <a:solidFill>
                  <a:srgbClr val="000000"/>
                </a:solidFill>
              </a:rPr>
              <a:t> = </a:t>
            </a:r>
            <a:r>
              <a:rPr lang="en-US" dirty="0" smtClean="0">
                <a:solidFill>
                  <a:srgbClr val="B80047"/>
                </a:solidFill>
              </a:rPr>
              <a:t>new </a:t>
            </a:r>
            <a:r>
              <a:rPr lang="en-US" dirty="0" err="1" smtClean="0">
                <a:solidFill>
                  <a:srgbClr val="000000"/>
                </a:solidFill>
              </a:rPr>
              <a:t>ReadLock</a:t>
            </a:r>
            <a:r>
              <a:rPr lang="en-US" dirty="0" smtClean="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a:t>
            </a:r>
            <a:r>
              <a:rPr lang="en-US" dirty="0" err="1" smtClean="0">
                <a:solidFill>
                  <a:srgbClr val="000000"/>
                </a:solidFill>
              </a:rPr>
              <a:t>writeLock</a:t>
            </a:r>
            <a:r>
              <a:rPr lang="en-US" dirty="0" smtClean="0">
                <a:solidFill>
                  <a:srgbClr val="000000"/>
                </a:solidFill>
              </a:rPr>
              <a:t> = </a:t>
            </a:r>
            <a:r>
              <a:rPr lang="en-US" dirty="0" smtClean="0">
                <a:solidFill>
                  <a:srgbClr val="B80047"/>
                </a:solidFill>
              </a:rPr>
              <a:t>new </a:t>
            </a:r>
            <a:r>
              <a:rPr lang="en-US" dirty="0" err="1" smtClean="0">
                <a:solidFill>
                  <a:srgbClr val="000000"/>
                </a:solidFill>
              </a:rPr>
              <a:t>WriteLock</a:t>
            </a:r>
            <a:r>
              <a:rPr lang="en-US" dirty="0" smtClean="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condition = </a:t>
            </a:r>
            <a:r>
              <a:rPr lang="en-US" dirty="0" err="1" smtClean="0">
                <a:solidFill>
                  <a:srgbClr val="000000"/>
                </a:solidFill>
              </a:rPr>
              <a:t>lock.newCondition</a:t>
            </a:r>
            <a:r>
              <a:rPr lang="en-US" dirty="0" smtClean="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	}</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endParaRPr lang="en-US" dirty="0">
              <a:solidFill>
                <a:srgbClr val="000000"/>
              </a:solidFill>
            </a:endParaRPr>
          </a:p>
        </p:txBody>
      </p:sp>
      <p:sp>
        <p:nvSpPr>
          <p:cNvPr id="5" name="Line Callout 2 4"/>
          <p:cNvSpPr/>
          <p:nvPr/>
        </p:nvSpPr>
        <p:spPr>
          <a:xfrm>
            <a:off x="6207656" y="4130495"/>
            <a:ext cx="2612816" cy="1746777"/>
          </a:xfrm>
          <a:prstGeom prst="borderCallout2">
            <a:avLst>
              <a:gd name="adj1" fmla="val 3513"/>
              <a:gd name="adj2" fmla="val 63167"/>
              <a:gd name="adj3" fmla="val -79639"/>
              <a:gd name="adj4" fmla="val 39264"/>
              <a:gd name="adj5" fmla="val -85003"/>
              <a:gd name="adj6" fmla="val -679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28184" y="4130495"/>
            <a:ext cx="2404971" cy="1477328"/>
          </a:xfrm>
          <a:prstGeom prst="rect">
            <a:avLst/>
          </a:prstGeom>
          <a:noFill/>
        </p:spPr>
        <p:txBody>
          <a:bodyPr wrap="square" rtlCol="0">
            <a:spAutoFit/>
          </a:bodyPr>
          <a:lstStyle/>
          <a:p>
            <a:r>
              <a:rPr lang="en-US" dirty="0" smtClean="0"/>
              <a:t>One lock variable to synchronize lock() and unlock() methods of both </a:t>
            </a:r>
            <a:r>
              <a:rPr lang="en-US" dirty="0" err="1" smtClean="0"/>
              <a:t>WriteLock</a:t>
            </a:r>
            <a:r>
              <a:rPr lang="en-US" dirty="0" smtClean="0"/>
              <a:t>() and </a:t>
            </a:r>
            <a:r>
              <a:rPr lang="en-US" dirty="0" err="1" smtClean="0"/>
              <a:t>ReadLock</a:t>
            </a:r>
            <a:r>
              <a:rPr lang="en-US" dirty="0" smtClean="0"/>
              <a:t>()</a:t>
            </a:r>
            <a:endParaRPr lang="en-US" dirty="0"/>
          </a:p>
        </p:txBody>
      </p:sp>
      <p:sp>
        <p:nvSpPr>
          <p:cNvPr id="7" name="Line Callout 2 6"/>
          <p:cNvSpPr/>
          <p:nvPr/>
        </p:nvSpPr>
        <p:spPr>
          <a:xfrm>
            <a:off x="408793" y="4539582"/>
            <a:ext cx="1768691" cy="1081284"/>
          </a:xfrm>
          <a:prstGeom prst="borderCallout2">
            <a:avLst>
              <a:gd name="adj1" fmla="val 55652"/>
              <a:gd name="adj2" fmla="val 99765"/>
              <a:gd name="adj3" fmla="val 17212"/>
              <a:gd name="adj4" fmla="val 110231"/>
              <a:gd name="adj5" fmla="val 18708"/>
              <a:gd name="adj6" fmla="val 181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9552" y="4539582"/>
            <a:ext cx="1440160" cy="923330"/>
          </a:xfrm>
          <a:prstGeom prst="rect">
            <a:avLst/>
          </a:prstGeom>
          <a:noFill/>
        </p:spPr>
        <p:txBody>
          <a:bodyPr wrap="square" rtlCol="0">
            <a:spAutoFit/>
          </a:bodyPr>
          <a:lstStyle/>
          <a:p>
            <a:r>
              <a:rPr lang="en-US" dirty="0" smtClean="0"/>
              <a:t>More on reentrant locks later</a:t>
            </a:r>
            <a:endParaRPr lang="en-US" dirty="0"/>
          </a:p>
        </p:txBody>
      </p:sp>
    </p:spTree>
    <p:extLst>
      <p:ext uri="{BB962C8B-B14F-4D97-AF65-F5344CB8AC3E}">
        <p14:creationId xmlns:p14="http://schemas.microsoft.com/office/powerpoint/2010/main" val="13546883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SimpleReadWriteLock</a:t>
            </a:r>
            <a:r>
              <a:rPr lang="en-US" dirty="0" smtClean="0"/>
              <a:t> implementation (cont.)</a:t>
            </a:r>
            <a:endParaRPr lang="en-US" dirty="0"/>
          </a:p>
        </p:txBody>
      </p:sp>
      <p:sp>
        <p:nvSpPr>
          <p:cNvPr id="3" name="Content Placeholder 2"/>
          <p:cNvSpPr>
            <a:spLocks noGrp="1"/>
          </p:cNvSpPr>
          <p:nvPr>
            <p:ph idx="1"/>
          </p:nvPr>
        </p:nvSpPr>
        <p:spPr/>
        <p:txBody>
          <a:bodyPr/>
          <a:lstStyle/>
          <a:p>
            <a:pPr marL="402336" lvl="1" indent="0">
              <a:buNone/>
            </a:pPr>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113</a:t>
            </a:fld>
            <a:endParaRPr kumimoji="0" lang="en-US" dirty="0"/>
          </a:p>
        </p:txBody>
      </p:sp>
      <p:sp>
        <p:nvSpPr>
          <p:cNvPr id="4" name="Rectangle 3"/>
          <p:cNvSpPr/>
          <p:nvPr/>
        </p:nvSpPr>
        <p:spPr>
          <a:xfrm>
            <a:off x="1547664" y="1700808"/>
            <a:ext cx="7596336" cy="2544286"/>
          </a:xfrm>
          <a:prstGeom prst="rect">
            <a:avLst/>
          </a:prstGeom>
        </p:spPr>
        <p:txBody>
          <a:bodyPr wrap="square">
            <a:spAutoFit/>
          </a:bodyPr>
          <a:lstStyle/>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B80047"/>
                </a:solidFill>
              </a:rPr>
              <a:t>	public</a:t>
            </a:r>
            <a:r>
              <a:rPr lang="en-US" dirty="0" smtClean="0">
                <a:solidFill>
                  <a:srgbClr val="000000"/>
                </a:solidFill>
              </a:rPr>
              <a:t> </a:t>
            </a:r>
            <a:r>
              <a:rPr lang="en-US" dirty="0">
                <a:solidFill>
                  <a:srgbClr val="000000"/>
                </a:solidFill>
              </a:rPr>
              <a:t>Lock </a:t>
            </a:r>
            <a:r>
              <a:rPr lang="en-US" dirty="0" err="1">
                <a:solidFill>
                  <a:srgbClr val="000000"/>
                </a:solidFill>
              </a:rPr>
              <a:t>readLock</a:t>
            </a:r>
            <a:r>
              <a:rPr lang="en-US" dirty="0">
                <a:solidFill>
                  <a:srgbClr val="000000"/>
                </a:solidFill>
              </a:rPr>
              <a:t>() {</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return</a:t>
            </a:r>
            <a:r>
              <a:rPr lang="en-US" dirty="0">
                <a:solidFill>
                  <a:srgbClr val="000000"/>
                </a:solidFill>
              </a:rPr>
              <a:t> </a:t>
            </a:r>
            <a:r>
              <a:rPr lang="en-US" dirty="0" err="1">
                <a:solidFill>
                  <a:srgbClr val="000000"/>
                </a:solidFill>
              </a:rPr>
              <a:t>readLock</a:t>
            </a:r>
            <a:r>
              <a:rPr lang="en-US" dirty="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public</a:t>
            </a:r>
            <a:r>
              <a:rPr lang="en-US" dirty="0">
                <a:solidFill>
                  <a:srgbClr val="000000"/>
                </a:solidFill>
              </a:rPr>
              <a:t> Lock </a:t>
            </a:r>
            <a:r>
              <a:rPr lang="en-US" dirty="0" err="1">
                <a:solidFill>
                  <a:srgbClr val="000000"/>
                </a:solidFill>
              </a:rPr>
              <a:t>writeLock</a:t>
            </a:r>
            <a:r>
              <a:rPr lang="en-US" dirty="0">
                <a:solidFill>
                  <a:srgbClr val="000000"/>
                </a:solidFill>
              </a:rPr>
              <a:t>() {</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return</a:t>
            </a:r>
            <a:r>
              <a:rPr lang="en-US" dirty="0">
                <a:solidFill>
                  <a:srgbClr val="000000"/>
                </a:solidFill>
              </a:rPr>
              <a:t> </a:t>
            </a:r>
            <a:r>
              <a:rPr lang="en-US" dirty="0" err="1">
                <a:solidFill>
                  <a:srgbClr val="000000"/>
                </a:solidFill>
              </a:rPr>
              <a:t>writeLock</a:t>
            </a:r>
            <a:r>
              <a:rPr lang="en-US" dirty="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a:t>
            </a:r>
          </a:p>
        </p:txBody>
      </p:sp>
      <p:sp>
        <p:nvSpPr>
          <p:cNvPr id="6" name="Line Callout 1 5"/>
          <p:cNvSpPr/>
          <p:nvPr/>
        </p:nvSpPr>
        <p:spPr>
          <a:xfrm>
            <a:off x="6372200" y="2564904"/>
            <a:ext cx="1800200" cy="923330"/>
          </a:xfrm>
          <a:prstGeom prst="borderCallout1">
            <a:avLst>
              <a:gd name="adj1" fmla="val 49535"/>
              <a:gd name="adj2" fmla="val 2017"/>
              <a:gd name="adj3" fmla="val -28739"/>
              <a:gd name="adj4" fmla="val -108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72200" y="2564904"/>
            <a:ext cx="1800200" cy="923330"/>
          </a:xfrm>
          <a:prstGeom prst="rect">
            <a:avLst/>
          </a:prstGeom>
          <a:noFill/>
        </p:spPr>
        <p:txBody>
          <a:bodyPr wrap="square" rtlCol="0">
            <a:spAutoFit/>
          </a:bodyPr>
          <a:lstStyle/>
          <a:p>
            <a:r>
              <a:rPr lang="en-US" dirty="0" smtClean="0"/>
              <a:t>Returns instance of the </a:t>
            </a:r>
            <a:r>
              <a:rPr lang="en-US" dirty="0" err="1" smtClean="0"/>
              <a:t>ReadLock</a:t>
            </a:r>
            <a:r>
              <a:rPr lang="en-US" dirty="0" smtClean="0"/>
              <a:t> inner class</a:t>
            </a:r>
            <a:endParaRPr lang="en-US" dirty="0"/>
          </a:p>
        </p:txBody>
      </p:sp>
      <p:sp>
        <p:nvSpPr>
          <p:cNvPr id="8" name="Line Callout 1 7"/>
          <p:cNvSpPr/>
          <p:nvPr/>
        </p:nvSpPr>
        <p:spPr>
          <a:xfrm>
            <a:off x="6337452" y="3783429"/>
            <a:ext cx="1800200" cy="923330"/>
          </a:xfrm>
          <a:prstGeom prst="borderCallout1">
            <a:avLst>
              <a:gd name="adj1" fmla="val 49535"/>
              <a:gd name="adj2" fmla="val 2017"/>
              <a:gd name="adj3" fmla="val -28739"/>
              <a:gd name="adj4" fmla="val -1081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37452" y="3783429"/>
            <a:ext cx="1800200" cy="923330"/>
          </a:xfrm>
          <a:prstGeom prst="rect">
            <a:avLst/>
          </a:prstGeom>
          <a:noFill/>
        </p:spPr>
        <p:txBody>
          <a:bodyPr wrap="square" rtlCol="0">
            <a:spAutoFit/>
          </a:bodyPr>
          <a:lstStyle/>
          <a:p>
            <a:r>
              <a:rPr lang="en-US" dirty="0" smtClean="0"/>
              <a:t>Returns instance of the </a:t>
            </a:r>
            <a:r>
              <a:rPr lang="en-US" dirty="0" err="1" smtClean="0"/>
              <a:t>WriteLock</a:t>
            </a:r>
            <a:r>
              <a:rPr lang="en-US" dirty="0" smtClean="0"/>
              <a:t> inner class</a:t>
            </a:r>
            <a:endParaRPr lang="en-US" dirty="0"/>
          </a:p>
        </p:txBody>
      </p:sp>
    </p:spTree>
    <p:extLst>
      <p:ext uri="{BB962C8B-B14F-4D97-AF65-F5344CB8AC3E}">
        <p14:creationId xmlns:p14="http://schemas.microsoft.com/office/powerpoint/2010/main" val="24313350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err="1" smtClean="0"/>
              <a:t>ReadLock</a:t>
            </a:r>
            <a:r>
              <a:rPr lang="en-US" dirty="0" smtClean="0"/>
              <a:t> inner class</a:t>
            </a:r>
            <a:endParaRPr lang="en-US" dirty="0"/>
          </a:p>
        </p:txBody>
      </p:sp>
      <p:sp>
        <p:nvSpPr>
          <p:cNvPr id="3" name="Content Placeholder 2"/>
          <p:cNvSpPr>
            <a:spLocks noGrp="1"/>
          </p:cNvSpPr>
          <p:nvPr>
            <p:ph idx="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fld id="{6294C92D-0306-4E69-9CD3-20855E849650}" type="slidenum">
              <a:rPr kumimoji="0" lang="en-US" smtClean="0"/>
              <a:t>114</a:t>
            </a:fld>
            <a:endParaRPr kumimoji="0" lang="en-US" dirty="0"/>
          </a:p>
        </p:txBody>
      </p:sp>
      <p:sp>
        <p:nvSpPr>
          <p:cNvPr id="4" name="Rectangle 3"/>
          <p:cNvSpPr/>
          <p:nvPr/>
        </p:nvSpPr>
        <p:spPr>
          <a:xfrm>
            <a:off x="1011319" y="1556792"/>
            <a:ext cx="4572000" cy="4591000"/>
          </a:xfrm>
          <a:prstGeom prst="rect">
            <a:avLst/>
          </a:prstGeom>
        </p:spPr>
        <p:txBody>
          <a:bodyPr>
            <a:spAutoFit/>
          </a:bodyPr>
          <a:lstStyle/>
          <a:p>
            <a: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B80047"/>
                </a:solidFill>
              </a:rPr>
              <a:t>class</a:t>
            </a:r>
            <a:r>
              <a:rPr lang="en-US" dirty="0" smtClean="0">
                <a:solidFill>
                  <a:srgbClr val="000000"/>
                </a:solidFill>
              </a:rPr>
              <a:t> </a:t>
            </a:r>
            <a:r>
              <a:rPr lang="en-US" dirty="0" err="1">
                <a:solidFill>
                  <a:srgbClr val="000000"/>
                </a:solidFill>
              </a:rPr>
              <a:t>ReadLock</a:t>
            </a:r>
            <a:r>
              <a:rPr lang="en-US" dirty="0">
                <a:solidFill>
                  <a:srgbClr val="000000"/>
                </a:solidFill>
              </a:rPr>
              <a:t> </a:t>
            </a:r>
            <a:r>
              <a:rPr lang="en-US" dirty="0">
                <a:solidFill>
                  <a:srgbClr val="B80047"/>
                </a:solidFill>
              </a:rPr>
              <a:t>implements</a:t>
            </a:r>
            <a:r>
              <a:rPr lang="en-US" dirty="0">
                <a:solidFill>
                  <a:srgbClr val="000000"/>
                </a:solidFill>
              </a:rPr>
              <a:t> Lock {</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B80047"/>
                </a:solidFill>
              </a:rPr>
              <a:t>	public </a:t>
            </a:r>
            <a:r>
              <a:rPr lang="en-US" dirty="0">
                <a:solidFill>
                  <a:srgbClr val="B80047"/>
                </a:solidFill>
              </a:rPr>
              <a:t>void</a:t>
            </a:r>
            <a:r>
              <a:rPr lang="en-US" dirty="0">
                <a:solidFill>
                  <a:srgbClr val="000000"/>
                </a:solidFill>
              </a:rPr>
              <a:t> lock() {</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lock.lock</a:t>
            </a:r>
            <a:r>
              <a:rPr lang="en-US" dirty="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try</a:t>
            </a:r>
            <a:r>
              <a:rPr lang="en-US" dirty="0">
                <a:solidFill>
                  <a:srgbClr val="000000"/>
                </a:solidFill>
              </a:rPr>
              <a:t>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while</a:t>
            </a:r>
            <a:r>
              <a:rPr lang="en-US" dirty="0">
                <a:solidFill>
                  <a:srgbClr val="000000"/>
                </a:solidFill>
              </a:rPr>
              <a:t> (writer)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condition.await</a:t>
            </a:r>
            <a:r>
              <a:rPr lang="en-US" dirty="0">
                <a:solidFill>
                  <a:srgbClr val="000000"/>
                </a:solidFill>
              </a:rPr>
              <a:t>();</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readers++;</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smtClean="0">
                <a:solidFill>
                  <a:srgbClr val="000000"/>
                </a:solidFill>
              </a:rPr>
              <a:t>	} </a:t>
            </a:r>
            <a:r>
              <a:rPr lang="en-US" dirty="0">
                <a:solidFill>
                  <a:srgbClr val="B80047"/>
                </a:solidFill>
              </a:rPr>
              <a:t>finally</a:t>
            </a:r>
            <a:r>
              <a:rPr lang="en-US" dirty="0">
                <a:solidFill>
                  <a:srgbClr val="000000"/>
                </a:solidFill>
              </a:rPr>
              <a:t>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lock.unlock</a:t>
            </a:r>
            <a:r>
              <a:rPr lang="en-US" dirty="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smtClean="0">
                <a:solidFill>
                  <a:srgbClr val="000000"/>
                </a:solidFill>
              </a:rPr>
              <a:t>	}</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	}</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	…</a:t>
            </a:r>
            <a:endParaRPr lang="en-US" dirty="0">
              <a:solidFill>
                <a:srgbClr val="000000"/>
              </a:solidFill>
            </a:endParaRPr>
          </a:p>
        </p:txBody>
      </p:sp>
      <p:sp>
        <p:nvSpPr>
          <p:cNvPr id="5" name="Rectangle 4"/>
          <p:cNvSpPr/>
          <p:nvPr/>
        </p:nvSpPr>
        <p:spPr>
          <a:xfrm>
            <a:off x="4506942" y="1550791"/>
            <a:ext cx="4572000" cy="4224233"/>
          </a:xfrm>
          <a:prstGeom prst="rect">
            <a:avLst/>
          </a:prstGeom>
        </p:spPr>
        <p:txBody>
          <a:bodyPr>
            <a:spAutoFit/>
          </a:bodyPr>
          <a:lstStyle/>
          <a:p>
            <a: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B80047"/>
                </a:solidFill>
              </a:rPr>
              <a:t>public void</a:t>
            </a:r>
            <a:r>
              <a:rPr lang="en-US" dirty="0">
                <a:solidFill>
                  <a:srgbClr val="000000"/>
                </a:solidFill>
              </a:rPr>
              <a:t> unlock() {</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lock.lock</a:t>
            </a:r>
            <a:r>
              <a:rPr lang="en-US" dirty="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try</a:t>
            </a:r>
            <a:r>
              <a:rPr lang="en-US" dirty="0">
                <a:solidFill>
                  <a:srgbClr val="000000"/>
                </a:solidFill>
              </a:rPr>
              <a:t>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readers--;</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if</a:t>
            </a:r>
            <a:r>
              <a:rPr lang="en-US" dirty="0">
                <a:solidFill>
                  <a:srgbClr val="000000"/>
                </a:solidFill>
              </a:rPr>
              <a:t> (readers == 0)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condition.signalAll</a:t>
            </a:r>
            <a:r>
              <a:rPr lang="en-US" dirty="0">
                <a:solidFill>
                  <a:srgbClr val="000000"/>
                </a:solidFill>
              </a:rPr>
              <a:t>();</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 </a:t>
            </a:r>
            <a:r>
              <a:rPr lang="en-US" dirty="0">
                <a:solidFill>
                  <a:srgbClr val="B80047"/>
                </a:solidFill>
              </a:rPr>
              <a:t>finally</a:t>
            </a:r>
            <a:r>
              <a:rPr lang="en-US" dirty="0">
                <a:solidFill>
                  <a:srgbClr val="000000"/>
                </a:solidFill>
              </a:rPr>
              <a:t>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lock.unlock</a:t>
            </a:r>
            <a:r>
              <a:rPr lang="en-US" dirty="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a:t>
            </a:r>
          </a:p>
        </p:txBody>
      </p:sp>
      <p:sp>
        <p:nvSpPr>
          <p:cNvPr id="6" name="Line Callout 1 5"/>
          <p:cNvSpPr/>
          <p:nvPr/>
        </p:nvSpPr>
        <p:spPr>
          <a:xfrm>
            <a:off x="0" y="3443219"/>
            <a:ext cx="1791886" cy="678708"/>
          </a:xfrm>
          <a:prstGeom prst="borderCallout1">
            <a:avLst>
              <a:gd name="adj1" fmla="val 48960"/>
              <a:gd name="adj2" fmla="val 101033"/>
              <a:gd name="adj3" fmla="val -6555"/>
              <a:gd name="adj4" fmla="val 170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3475595"/>
            <a:ext cx="1791886" cy="646331"/>
          </a:xfrm>
          <a:prstGeom prst="rect">
            <a:avLst/>
          </a:prstGeom>
          <a:noFill/>
        </p:spPr>
        <p:txBody>
          <a:bodyPr wrap="square" rtlCol="0">
            <a:spAutoFit/>
          </a:bodyPr>
          <a:lstStyle/>
          <a:p>
            <a:r>
              <a:rPr lang="en-US" dirty="0" smtClean="0"/>
              <a:t>Wait for writer to finish</a:t>
            </a:r>
            <a:endParaRPr lang="en-US" dirty="0"/>
          </a:p>
        </p:txBody>
      </p:sp>
      <p:sp>
        <p:nvSpPr>
          <p:cNvPr id="9" name="Line Callout 1 8"/>
          <p:cNvSpPr/>
          <p:nvPr/>
        </p:nvSpPr>
        <p:spPr>
          <a:xfrm>
            <a:off x="7236296" y="2113267"/>
            <a:ext cx="1842646" cy="504056"/>
          </a:xfrm>
          <a:prstGeom prst="borderCallout1">
            <a:avLst>
              <a:gd name="adj1" fmla="val 94612"/>
              <a:gd name="adj2" fmla="val 52707"/>
              <a:gd name="adj3" fmla="val 300505"/>
              <a:gd name="adj4" fmla="val 8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236296" y="2113267"/>
            <a:ext cx="1842646" cy="369332"/>
          </a:xfrm>
          <a:prstGeom prst="rect">
            <a:avLst/>
          </a:prstGeom>
          <a:noFill/>
        </p:spPr>
        <p:txBody>
          <a:bodyPr wrap="square" rtlCol="0">
            <a:spAutoFit/>
          </a:bodyPr>
          <a:lstStyle/>
          <a:p>
            <a:r>
              <a:rPr lang="en-US" dirty="0" smtClean="0"/>
              <a:t>Wake all threads</a:t>
            </a:r>
            <a:endParaRPr lang="en-US" dirty="0"/>
          </a:p>
        </p:txBody>
      </p:sp>
    </p:spTree>
    <p:extLst>
      <p:ext uri="{BB962C8B-B14F-4D97-AF65-F5344CB8AC3E}">
        <p14:creationId xmlns:p14="http://schemas.microsoft.com/office/powerpoint/2010/main" val="24940351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WriteLock</a:t>
            </a:r>
            <a:r>
              <a:rPr lang="en-US" dirty="0" smtClean="0"/>
              <a:t> inner class</a:t>
            </a:r>
            <a:endParaRPr lang="en-US" dirty="0"/>
          </a:p>
        </p:txBody>
      </p:sp>
      <p:sp>
        <p:nvSpPr>
          <p:cNvPr id="3" name="Content Placeholder 2"/>
          <p:cNvSpPr>
            <a:spLocks noGrp="1"/>
          </p:cNvSpPr>
          <p:nvPr>
            <p:ph idx="1"/>
          </p:nvPr>
        </p:nvSpPr>
        <p:spPr/>
        <p:txBody>
          <a:bodyPr/>
          <a:lstStyle/>
          <a:p>
            <a:endParaRPr lang="en-US" dirty="0"/>
          </a:p>
        </p:txBody>
      </p:sp>
      <p:sp>
        <p:nvSpPr>
          <p:cNvPr id="10" name="Slide Number Placeholder 9"/>
          <p:cNvSpPr>
            <a:spLocks noGrp="1"/>
          </p:cNvSpPr>
          <p:nvPr>
            <p:ph type="sldNum" sz="quarter" idx="12"/>
          </p:nvPr>
        </p:nvSpPr>
        <p:spPr/>
        <p:txBody>
          <a:bodyPr/>
          <a:lstStyle/>
          <a:p>
            <a:fld id="{6294C92D-0306-4E69-9CD3-20855E849650}" type="slidenum">
              <a:rPr kumimoji="0" lang="en-US" smtClean="0"/>
              <a:t>115</a:t>
            </a:fld>
            <a:endParaRPr kumimoji="0" lang="en-US" dirty="0"/>
          </a:p>
        </p:txBody>
      </p:sp>
      <p:sp>
        <p:nvSpPr>
          <p:cNvPr id="4" name="Rectangle 3"/>
          <p:cNvSpPr/>
          <p:nvPr/>
        </p:nvSpPr>
        <p:spPr>
          <a:xfrm>
            <a:off x="971600" y="1617293"/>
            <a:ext cx="5760640" cy="4591000"/>
          </a:xfrm>
          <a:prstGeom prst="rect">
            <a:avLst/>
          </a:prstGeom>
        </p:spPr>
        <p:txBody>
          <a:bodyPr wrap="square">
            <a:spAutoFit/>
          </a:bodyPr>
          <a:lstStyle/>
          <a:p>
            <a: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B80047"/>
                </a:solidFill>
              </a:rPr>
              <a:t>private class</a:t>
            </a:r>
            <a:r>
              <a:rPr lang="en-US" dirty="0">
                <a:solidFill>
                  <a:srgbClr val="000000"/>
                </a:solidFill>
              </a:rPr>
              <a:t> </a:t>
            </a:r>
            <a:r>
              <a:rPr lang="en-US" dirty="0" err="1">
                <a:solidFill>
                  <a:srgbClr val="000000"/>
                </a:solidFill>
              </a:rPr>
              <a:t>WriteLock</a:t>
            </a:r>
            <a:r>
              <a:rPr lang="en-US" dirty="0">
                <a:solidFill>
                  <a:srgbClr val="000000"/>
                </a:solidFill>
              </a:rPr>
              <a:t> </a:t>
            </a:r>
            <a:r>
              <a:rPr lang="en-US" dirty="0">
                <a:solidFill>
                  <a:srgbClr val="B80047"/>
                </a:solidFill>
              </a:rPr>
              <a:t>implements</a:t>
            </a:r>
            <a:r>
              <a:rPr lang="en-US" dirty="0">
                <a:solidFill>
                  <a:srgbClr val="000000"/>
                </a:solidFill>
              </a:rPr>
              <a:t> Lock {</a:t>
            </a: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public void</a:t>
            </a:r>
            <a:r>
              <a:rPr lang="en-US" dirty="0">
                <a:solidFill>
                  <a:srgbClr val="000000"/>
                </a:solidFill>
              </a:rPr>
              <a:t> lock() {</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lock.lock</a:t>
            </a:r>
            <a:r>
              <a:rPr lang="en-US" dirty="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try</a:t>
            </a:r>
            <a:r>
              <a:rPr lang="en-US" dirty="0">
                <a:solidFill>
                  <a:srgbClr val="000000"/>
                </a:solidFill>
              </a:rPr>
              <a:t>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B80047"/>
                </a:solidFill>
              </a:rPr>
              <a:t>			</a:t>
            </a:r>
            <a:r>
              <a:rPr lang="en-US" dirty="0">
                <a:solidFill>
                  <a:srgbClr val="B80047"/>
                </a:solidFill>
              </a:rPr>
              <a:t>while</a:t>
            </a:r>
            <a:r>
              <a:rPr lang="en-US" dirty="0">
                <a:solidFill>
                  <a:srgbClr val="000000"/>
                </a:solidFill>
              </a:rPr>
              <a:t> (readers &gt; </a:t>
            </a:r>
            <a:r>
              <a:rPr lang="en-US" dirty="0" smtClean="0">
                <a:solidFill>
                  <a:srgbClr val="000000"/>
                </a:solidFill>
              </a:rPr>
              <a:t>0 || writer) </a:t>
            </a:r>
            <a:r>
              <a:rPr lang="en-US" dirty="0">
                <a:solidFill>
                  <a:srgbClr val="000000"/>
                </a:solidFill>
              </a:rPr>
              <a:t>{</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condition.await</a:t>
            </a:r>
            <a:r>
              <a:rPr lang="en-US" dirty="0">
                <a:solidFill>
                  <a:srgbClr val="000000"/>
                </a:solidFill>
              </a:rPr>
              <a:t>();</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a:solidFill>
                  <a:srgbClr val="000000"/>
                </a:solidFill>
              </a:rPr>
              <a:t>writer = true;</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smtClean="0">
                <a:solidFill>
                  <a:srgbClr val="000000"/>
                </a:solidFill>
              </a:rPr>
              <a:t>	} </a:t>
            </a:r>
            <a:r>
              <a:rPr lang="en-US" dirty="0">
                <a:solidFill>
                  <a:srgbClr val="B80047"/>
                </a:solidFill>
              </a:rPr>
              <a:t>finally</a:t>
            </a:r>
            <a:r>
              <a:rPr lang="en-US" dirty="0">
                <a:solidFill>
                  <a:srgbClr val="000000"/>
                </a:solidFill>
              </a:rPr>
              <a:t> {</a:t>
            </a:r>
          </a:p>
          <a:p>
            <a:pPr>
              <a:spcBef>
                <a:spcPts val="5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a:solidFill>
                  <a:srgbClr val="000000"/>
                </a:solidFill>
              </a:rPr>
              <a:t>lock.unlock</a:t>
            </a:r>
            <a:r>
              <a:rPr lang="en-US" dirty="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smtClean="0">
                <a:solidFill>
                  <a:srgbClr val="000000"/>
                </a:solidFill>
              </a:rPr>
              <a:t>	}</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	}</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a:t>
            </a:r>
          </a:p>
        </p:txBody>
      </p:sp>
      <p:sp>
        <p:nvSpPr>
          <p:cNvPr id="5" name="Rectangle 4"/>
          <p:cNvSpPr/>
          <p:nvPr/>
        </p:nvSpPr>
        <p:spPr>
          <a:xfrm>
            <a:off x="5436096" y="1860848"/>
            <a:ext cx="3096344" cy="3213700"/>
          </a:xfrm>
          <a:prstGeom prst="rect">
            <a:avLst/>
          </a:prstGeom>
        </p:spPr>
        <p:txBody>
          <a:bodyPr wrap="square">
            <a:spAutoFit/>
          </a:bodyPr>
          <a:lstStyle/>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B80047"/>
                </a:solidFill>
              </a:rPr>
              <a:t>public void</a:t>
            </a:r>
            <a:r>
              <a:rPr lang="en-US" dirty="0">
                <a:solidFill>
                  <a:srgbClr val="000000"/>
                </a:solidFill>
              </a:rPr>
              <a:t> unlock() {</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err="1" smtClean="0">
                <a:solidFill>
                  <a:srgbClr val="000000"/>
                </a:solidFill>
              </a:rPr>
              <a:t>lock.lock</a:t>
            </a:r>
            <a:r>
              <a:rPr lang="en-US" dirty="0" smtClean="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a:t>
            </a:r>
            <a:r>
              <a:rPr lang="en-US" dirty="0">
                <a:solidFill>
                  <a:srgbClr val="B80047"/>
                </a:solidFill>
              </a:rPr>
              <a:t>try</a:t>
            </a:r>
            <a:r>
              <a:rPr lang="en-US" dirty="0" smtClean="0">
                <a:solidFill>
                  <a:srgbClr val="000000"/>
                </a:solidFill>
              </a:rPr>
              <a:t>{ </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writer </a:t>
            </a:r>
            <a:r>
              <a:rPr lang="en-US" dirty="0">
                <a:solidFill>
                  <a:srgbClr val="000000"/>
                </a:solidFill>
              </a:rPr>
              <a:t>= false;</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he-IL" dirty="0">
                <a:solidFill>
                  <a:srgbClr val="000000"/>
                </a:solidFill>
              </a:rPr>
              <a:t>	</a:t>
            </a:r>
            <a:r>
              <a:rPr lang="en-US" dirty="0" smtClean="0">
                <a:solidFill>
                  <a:srgbClr val="000000"/>
                </a:solidFill>
              </a:rPr>
              <a:t>   </a:t>
            </a:r>
            <a:r>
              <a:rPr lang="en-US" dirty="0" err="1" smtClean="0">
                <a:solidFill>
                  <a:srgbClr val="000000"/>
                </a:solidFill>
              </a:rPr>
              <a:t>condition.signalAll</a:t>
            </a:r>
            <a:r>
              <a:rPr lang="en-US" dirty="0" smtClean="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solidFill>
                  <a:srgbClr val="000000"/>
                </a:solidFill>
              </a:rPr>
              <a:t>         }</a:t>
            </a:r>
            <a:r>
              <a:rPr lang="en-US" dirty="0">
                <a:solidFill>
                  <a:srgbClr val="B80047"/>
                </a:solidFill>
              </a:rPr>
              <a:t>finally </a:t>
            </a:r>
            <a:r>
              <a:rPr lang="en-US" dirty="0" smtClean="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a:t>
            </a:r>
            <a:r>
              <a:rPr lang="en-US" dirty="0" err="1" smtClean="0">
                <a:solidFill>
                  <a:srgbClr val="000000"/>
                </a:solidFill>
              </a:rPr>
              <a:t>lock.unlock</a:t>
            </a:r>
            <a:r>
              <a:rPr lang="en-US" dirty="0" smtClean="0">
                <a:solidFill>
                  <a:srgbClr val="000000"/>
                </a:solidFill>
              </a:rPr>
              <a:t>();</a:t>
            </a:r>
          </a:p>
          <a:p>
            <a:pPr>
              <a:spcBef>
                <a:spcPts val="6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 </a:t>
            </a:r>
            <a:r>
              <a:rPr lang="en-US" dirty="0" smtClean="0">
                <a:solidFill>
                  <a:srgbClr val="000000"/>
                </a:solidFill>
              </a:rPr>
              <a:t>        }</a:t>
            </a:r>
            <a:endParaRPr lang="en-US" dirty="0">
              <a:solidFill>
                <a:srgbClr val="000000"/>
              </a:solidFill>
            </a:endParaRPr>
          </a:p>
          <a:p>
            <a:pPr>
              <a:spcBef>
                <a:spcPts val="700"/>
              </a:spcBef>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solidFill>
                  <a:srgbClr val="000000"/>
                </a:solidFill>
              </a:rPr>
              <a:t>}</a:t>
            </a:r>
          </a:p>
        </p:txBody>
      </p:sp>
      <p:sp>
        <p:nvSpPr>
          <p:cNvPr id="6" name="Line Callout 2 5"/>
          <p:cNvSpPr/>
          <p:nvPr/>
        </p:nvSpPr>
        <p:spPr>
          <a:xfrm>
            <a:off x="29135" y="3317826"/>
            <a:ext cx="2088232" cy="646331"/>
          </a:xfrm>
          <a:prstGeom prst="borderCallout2">
            <a:avLst>
              <a:gd name="adj1" fmla="val 47045"/>
              <a:gd name="adj2" fmla="val 104338"/>
              <a:gd name="adj3" fmla="val 49617"/>
              <a:gd name="adj4" fmla="val 100621"/>
              <a:gd name="adj5" fmla="val 1892"/>
              <a:gd name="adj6" fmla="val 162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135" y="3304832"/>
            <a:ext cx="2088232" cy="646331"/>
          </a:xfrm>
          <a:prstGeom prst="rect">
            <a:avLst/>
          </a:prstGeom>
          <a:noFill/>
        </p:spPr>
        <p:txBody>
          <a:bodyPr wrap="square" rtlCol="0">
            <a:spAutoFit/>
          </a:bodyPr>
          <a:lstStyle/>
          <a:p>
            <a:r>
              <a:rPr lang="en-US" dirty="0" smtClean="0"/>
              <a:t>Wait for readers or writer to finish</a:t>
            </a:r>
            <a:endParaRPr lang="en-US" dirty="0"/>
          </a:p>
        </p:txBody>
      </p:sp>
    </p:spTree>
    <p:extLst>
      <p:ext uri="{BB962C8B-B14F-4D97-AF65-F5344CB8AC3E}">
        <p14:creationId xmlns:p14="http://schemas.microsoft.com/office/powerpoint/2010/main" val="13662564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SimpleReadWriteLock</a:t>
            </a:r>
            <a:r>
              <a:rPr lang="en-US" dirty="0" smtClean="0"/>
              <a:t> (cont.)</a:t>
            </a:r>
            <a:endParaRPr lang="en-US" dirty="0"/>
          </a:p>
        </p:txBody>
      </p:sp>
      <p:sp>
        <p:nvSpPr>
          <p:cNvPr id="3" name="Content Placeholder 2"/>
          <p:cNvSpPr>
            <a:spLocks noGrp="1"/>
          </p:cNvSpPr>
          <p:nvPr>
            <p:ph idx="1"/>
          </p:nvPr>
        </p:nvSpPr>
        <p:spPr/>
        <p:txBody>
          <a:bodyPr>
            <a:normAutofit fontScale="92500" lnSpcReduction="20000"/>
          </a:bodyPr>
          <a:lstStyle/>
          <a:p>
            <a:pPr algn="l" rtl="0"/>
            <a:r>
              <a:rPr lang="en-US" dirty="0" smtClean="0"/>
              <a:t>Read and Write lock methods synchronize on same lock and condition of the </a:t>
            </a:r>
            <a:r>
              <a:rPr lang="en-US" dirty="0" err="1" smtClean="0"/>
              <a:t>SimpleReadWriteLock</a:t>
            </a:r>
            <a:r>
              <a:rPr lang="en-US" dirty="0" smtClean="0"/>
              <a:t> class</a:t>
            </a:r>
          </a:p>
          <a:p>
            <a:pPr algn="l" rtl="0"/>
            <a:r>
              <a:rPr lang="en-US" dirty="0" smtClean="0"/>
              <a:t>Advantages:</a:t>
            </a:r>
          </a:p>
          <a:p>
            <a:pPr lvl="1" algn="l" rtl="0"/>
            <a:r>
              <a:rPr lang="en-US" dirty="0" smtClean="0"/>
              <a:t>Correct – allows mutual exclusion</a:t>
            </a:r>
          </a:p>
          <a:p>
            <a:pPr lvl="1" algn="l" rtl="0"/>
            <a:r>
              <a:rPr lang="en-US" dirty="0" smtClean="0"/>
              <a:t>Simple</a:t>
            </a:r>
          </a:p>
          <a:p>
            <a:pPr algn="l" rtl="0"/>
            <a:r>
              <a:rPr lang="en-US" dirty="0" smtClean="0"/>
              <a:t>Disadvantage:</a:t>
            </a:r>
          </a:p>
          <a:p>
            <a:pPr lvl="1" algn="l" rtl="0"/>
            <a:r>
              <a:rPr lang="en-US" dirty="0" smtClean="0"/>
              <a:t>Fairness does not hold</a:t>
            </a:r>
            <a:r>
              <a:rPr lang="en-US" dirty="0"/>
              <a:t> </a:t>
            </a:r>
            <a:r>
              <a:rPr lang="en-US" dirty="0" smtClean="0"/>
              <a:t>– many readers and few writers may cause starvation of writers</a:t>
            </a:r>
          </a:p>
          <a:p>
            <a:pPr lvl="2" algn="l" rtl="0"/>
            <a:r>
              <a:rPr lang="en-US" dirty="0" smtClean="0"/>
              <a:t>One writer could wait while readers keep acquiring the read lock</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116</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8344" y="2276872"/>
            <a:ext cx="1219200" cy="914400"/>
          </a:xfrm>
          <a:prstGeom prst="rect">
            <a:avLst/>
          </a:prstGeom>
        </p:spPr>
      </p:pic>
    </p:spTree>
    <p:extLst>
      <p:ext uri="{BB962C8B-B14F-4D97-AF65-F5344CB8AC3E}">
        <p14:creationId xmlns:p14="http://schemas.microsoft.com/office/powerpoint/2010/main" val="10167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Readers-Writers Lock</a:t>
            </a:r>
            <a:endParaRPr lang="en-US" dirty="0"/>
          </a:p>
        </p:txBody>
      </p:sp>
      <p:sp>
        <p:nvSpPr>
          <p:cNvPr id="3" name="Content Placeholder 2"/>
          <p:cNvSpPr>
            <a:spLocks noGrp="1"/>
          </p:cNvSpPr>
          <p:nvPr>
            <p:ph idx="1"/>
          </p:nvPr>
        </p:nvSpPr>
        <p:spPr/>
        <p:txBody>
          <a:bodyPr/>
          <a:lstStyle/>
          <a:p>
            <a:pPr algn="l" rtl="0"/>
            <a:r>
              <a:rPr lang="en-US" dirty="0" smtClean="0"/>
              <a:t>Ensuring that once a writer has requested the write lock, no more readers can acquire the read lock</a:t>
            </a:r>
          </a:p>
          <a:p>
            <a:pPr algn="l" rtl="0"/>
            <a:r>
              <a:rPr lang="en-US" dirty="0" smtClean="0"/>
              <a:t>Current readers will finish and writer will be able to acquire the write lock</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117</a:t>
            </a:fld>
            <a:endParaRPr kumimoji="0" lang="en-US" dirty="0"/>
          </a:p>
        </p:txBody>
      </p:sp>
    </p:spTree>
    <p:extLst>
      <p:ext uri="{BB962C8B-B14F-4D97-AF65-F5344CB8AC3E}">
        <p14:creationId xmlns:p14="http://schemas.microsoft.com/office/powerpoint/2010/main" val="412400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Fair Readers-Writers Lock (cont.)</a:t>
            </a:r>
            <a:endParaRPr lang="en-US" dirty="0"/>
          </a:p>
        </p:txBody>
      </p:sp>
      <p:sp>
        <p:nvSpPr>
          <p:cNvPr id="3" name="Content Placeholder 2"/>
          <p:cNvSpPr>
            <a:spLocks noGrp="1"/>
          </p:cNvSpPr>
          <p:nvPr>
            <p:ph idx="1"/>
          </p:nvPr>
        </p:nvSpPr>
        <p:spPr/>
        <p:txBody>
          <a:bodyPr>
            <a:normAutofit/>
          </a:bodyPr>
          <a:lstStyle/>
          <a:p>
            <a:pPr algn="l" rtl="0"/>
            <a:r>
              <a:rPr lang="en-US" dirty="0" smtClean="0"/>
              <a:t>A possible implementation: a FIFO Readers-Writers Lock</a:t>
            </a:r>
          </a:p>
          <a:p>
            <a:pPr algn="l" rtl="0"/>
            <a:r>
              <a:rPr lang="en-US" dirty="0" smtClean="0"/>
              <a:t>The </a:t>
            </a:r>
            <a:r>
              <a:rPr lang="en-US" dirty="0"/>
              <a:t>readers counter field is </a:t>
            </a:r>
            <a:r>
              <a:rPr lang="en-US" dirty="0" smtClean="0"/>
              <a:t>replaced by two fields – </a:t>
            </a:r>
            <a:r>
              <a:rPr lang="en-US" dirty="0" err="1" smtClean="0"/>
              <a:t>readAcquires</a:t>
            </a:r>
            <a:r>
              <a:rPr lang="en-US" dirty="0" smtClean="0"/>
              <a:t> (number of readers who acquired the read lock) and </a:t>
            </a:r>
            <a:r>
              <a:rPr lang="en-US" dirty="0" err="1" smtClean="0"/>
              <a:t>readReleases</a:t>
            </a:r>
            <a:r>
              <a:rPr lang="en-US" dirty="0" smtClean="0"/>
              <a:t> (number of readers who released the read lock) </a:t>
            </a:r>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118</a:t>
            </a:fld>
            <a:endParaRPr kumimoji="0" lang="en-US" dirty="0"/>
          </a:p>
        </p:txBody>
      </p:sp>
    </p:spTree>
    <p:extLst>
      <p:ext uri="{BB962C8B-B14F-4D97-AF65-F5344CB8AC3E}">
        <p14:creationId xmlns:p14="http://schemas.microsoft.com/office/powerpoint/2010/main" val="32438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Fair Readers-Writers Lock (cont.)</a:t>
            </a:r>
            <a:endParaRPr lang="en-US" dirty="0"/>
          </a:p>
        </p:txBody>
      </p:sp>
      <p:sp>
        <p:nvSpPr>
          <p:cNvPr id="3" name="Content Placeholder 2"/>
          <p:cNvSpPr>
            <a:spLocks noGrp="1"/>
          </p:cNvSpPr>
          <p:nvPr>
            <p:ph idx="1"/>
          </p:nvPr>
        </p:nvSpPr>
        <p:spPr/>
        <p:txBody>
          <a:bodyPr>
            <a:normAutofit fontScale="92500" lnSpcReduction="20000"/>
          </a:bodyPr>
          <a:lstStyle/>
          <a:p>
            <a:pPr algn="l" rtl="0"/>
            <a:r>
              <a:rPr lang="en-US" dirty="0"/>
              <a:t>The writer field acts as a lock:</a:t>
            </a:r>
          </a:p>
          <a:p>
            <a:pPr lvl="1" algn="l" rtl="0"/>
            <a:r>
              <a:rPr lang="en-US" dirty="0"/>
              <a:t> Writers set it to true when requesting the write lock even when there are current readers active</a:t>
            </a:r>
          </a:p>
          <a:p>
            <a:pPr lvl="1" algn="l" rtl="0"/>
            <a:r>
              <a:rPr lang="en-US" dirty="0"/>
              <a:t>Readers who see “writer == true” can not increment the </a:t>
            </a:r>
            <a:r>
              <a:rPr lang="en-US" dirty="0" err="1"/>
              <a:t>ReadAcquires</a:t>
            </a:r>
            <a:r>
              <a:rPr lang="en-US" dirty="0"/>
              <a:t> field</a:t>
            </a:r>
          </a:p>
          <a:p>
            <a:pPr algn="l" rtl="0"/>
            <a:r>
              <a:rPr lang="en-US" dirty="0"/>
              <a:t>Conclusion: </a:t>
            </a:r>
            <a:r>
              <a:rPr lang="en-US" dirty="0" smtClean="0"/>
              <a:t>when </a:t>
            </a:r>
            <a:r>
              <a:rPr lang="en-US" dirty="0"/>
              <a:t>a thread calls for </a:t>
            </a:r>
            <a:r>
              <a:rPr lang="en-US" dirty="0" err="1"/>
              <a:t>WriteLock.lock</a:t>
            </a:r>
            <a:r>
              <a:rPr lang="en-US" dirty="0"/>
              <a:t>() it has priority over subsequent </a:t>
            </a:r>
            <a:r>
              <a:rPr lang="en-US" dirty="0" err="1"/>
              <a:t>ReadLock.lock</a:t>
            </a:r>
            <a:r>
              <a:rPr lang="en-US" dirty="0"/>
              <a:t>() calls</a:t>
            </a:r>
          </a:p>
          <a:p>
            <a:pPr algn="l" rtl="0"/>
            <a:r>
              <a:rPr lang="en-US" dirty="0" smtClean="0"/>
              <a:t>Writers are informed that there are no more readers when a reader releasing the read lock identifies that </a:t>
            </a:r>
            <a:r>
              <a:rPr lang="en-US" dirty="0" err="1" smtClean="0"/>
              <a:t>readAcquires</a:t>
            </a:r>
            <a:r>
              <a:rPr lang="en-US" dirty="0" smtClean="0"/>
              <a:t> == </a:t>
            </a:r>
            <a:r>
              <a:rPr lang="en-US" dirty="0" err="1" smtClean="0"/>
              <a:t>readReleases</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119</a:t>
            </a:fld>
            <a:endParaRPr kumimoji="0" lang="en-US" dirty="0"/>
          </a:p>
        </p:txBody>
      </p:sp>
    </p:spTree>
    <p:extLst>
      <p:ext uri="{BB962C8B-B14F-4D97-AF65-F5344CB8AC3E}">
        <p14:creationId xmlns:p14="http://schemas.microsoft.com/office/powerpoint/2010/main" val="42079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685800"/>
          </a:xfrm>
        </p:spPr>
        <p:txBody>
          <a:bodyPr>
            <a:normAutofit fontScale="90000"/>
          </a:bodyPr>
          <a:lstStyle/>
          <a:p>
            <a:pPr algn="ctr"/>
            <a:r>
              <a:rPr lang="en-US" dirty="0" smtClean="0"/>
              <a:t>Motivating Condition Variables:</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12</a:t>
            </a:fld>
            <a:endParaRPr lang="en-US"/>
          </a:p>
        </p:txBody>
      </p:sp>
      <p:sp>
        <p:nvSpPr>
          <p:cNvPr id="3" name="Content Placeholder 2"/>
          <p:cNvSpPr>
            <a:spLocks noGrp="1"/>
          </p:cNvSpPr>
          <p:nvPr>
            <p:ph sz="quarter" idx="1"/>
          </p:nvPr>
        </p:nvSpPr>
        <p:spPr>
          <a:xfrm>
            <a:off x="609600" y="3048000"/>
            <a:ext cx="8077200" cy="3352800"/>
          </a:xfrm>
        </p:spPr>
        <p:txBody>
          <a:bodyPr>
            <a:normAutofit/>
          </a:bodyPr>
          <a:lstStyle/>
          <a:p>
            <a:r>
              <a:rPr lang="en-US" sz="2200" dirty="0" smtClean="0"/>
              <a:t>If the buffer is empty, consumers have to wait for producers to produce more data</a:t>
            </a:r>
          </a:p>
          <a:p>
            <a:r>
              <a:rPr lang="en-US" sz="2200" dirty="0" smtClean="0"/>
              <a:t>If buffer gets full, producers have to wait for consumers to consume some data and clear space</a:t>
            </a:r>
            <a:endParaRPr lang="en-US" dirty="0" smtClean="0"/>
          </a:p>
          <a:p>
            <a:r>
              <a:rPr lang="en-US" dirty="0" smtClean="0"/>
              <a:t>We’ll need to synchronize access; why?</a:t>
            </a:r>
          </a:p>
          <a:p>
            <a:pPr lvl="1"/>
            <a:r>
              <a:rPr lang="en-US" dirty="0" smtClean="0"/>
              <a:t>Data race; simultaneous read/write or write/write to back/front</a:t>
            </a:r>
          </a:p>
        </p:txBody>
      </p:sp>
      <p:grpSp>
        <p:nvGrpSpPr>
          <p:cNvPr id="67" name="Group 66"/>
          <p:cNvGrpSpPr/>
          <p:nvPr/>
        </p:nvGrpSpPr>
        <p:grpSpPr>
          <a:xfrm>
            <a:off x="685800" y="1219200"/>
            <a:ext cx="7772400" cy="1752600"/>
            <a:chOff x="685800" y="1219200"/>
            <a:chExt cx="7772400" cy="1752600"/>
          </a:xfrm>
        </p:grpSpPr>
        <p:sp>
          <p:nvSpPr>
            <p:cNvPr id="8" name="Rectangle 7"/>
            <p:cNvSpPr/>
            <p:nvPr/>
          </p:nvSpPr>
          <p:spPr bwMode="auto">
            <a:xfrm>
              <a:off x="685800" y="1219200"/>
              <a:ext cx="7772400" cy="1752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p:txBody>
        </p:sp>
        <p:sp>
          <p:nvSpPr>
            <p:cNvPr id="15" name="Rectangle 10"/>
            <p:cNvSpPr>
              <a:spLocks noChangeArrowheads="1"/>
            </p:cNvSpPr>
            <p:nvPr>
              <p:custDataLst>
                <p:tags r:id="rId1"/>
              </p:custDataLst>
            </p:nvPr>
          </p:nvSpPr>
          <p:spPr bwMode="auto">
            <a:xfrm>
              <a:off x="35814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16" name="Rectangle 11"/>
            <p:cNvSpPr>
              <a:spLocks noChangeArrowheads="1"/>
            </p:cNvSpPr>
            <p:nvPr>
              <p:custDataLst>
                <p:tags r:id="rId2"/>
              </p:custDataLst>
            </p:nvPr>
          </p:nvSpPr>
          <p:spPr bwMode="auto">
            <a:xfrm>
              <a:off x="38862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endParaRPr lang="en-US" sz="1800" dirty="0">
                <a:solidFill>
                  <a:schemeClr val="tx1"/>
                </a:solidFill>
              </a:endParaRPr>
            </a:p>
          </p:txBody>
        </p:sp>
        <p:sp>
          <p:nvSpPr>
            <p:cNvPr id="17" name="Rectangle 12"/>
            <p:cNvSpPr>
              <a:spLocks noChangeArrowheads="1"/>
            </p:cNvSpPr>
            <p:nvPr>
              <p:custDataLst>
                <p:tags r:id="rId3"/>
              </p:custDataLst>
            </p:nvPr>
          </p:nvSpPr>
          <p:spPr bwMode="auto">
            <a:xfrm>
              <a:off x="41910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f</a:t>
              </a:r>
              <a:endParaRPr lang="en-US" sz="1800" dirty="0">
                <a:solidFill>
                  <a:schemeClr val="tx1"/>
                </a:solidFill>
              </a:endParaRPr>
            </a:p>
          </p:txBody>
        </p:sp>
        <p:sp>
          <p:nvSpPr>
            <p:cNvPr id="18" name="Rectangle 13"/>
            <p:cNvSpPr>
              <a:spLocks noChangeArrowheads="1"/>
            </p:cNvSpPr>
            <p:nvPr>
              <p:custDataLst>
                <p:tags r:id="rId4"/>
              </p:custDataLst>
            </p:nvPr>
          </p:nvSpPr>
          <p:spPr bwMode="auto">
            <a:xfrm>
              <a:off x="44958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e</a:t>
              </a:r>
              <a:endParaRPr lang="en-US" sz="1800" dirty="0">
                <a:solidFill>
                  <a:schemeClr val="tx1"/>
                </a:solidFill>
              </a:endParaRPr>
            </a:p>
          </p:txBody>
        </p:sp>
        <p:sp>
          <p:nvSpPr>
            <p:cNvPr id="19" name="Rectangle 14"/>
            <p:cNvSpPr>
              <a:spLocks noChangeArrowheads="1"/>
            </p:cNvSpPr>
            <p:nvPr>
              <p:custDataLst>
                <p:tags r:id="rId5"/>
              </p:custDataLst>
            </p:nvPr>
          </p:nvSpPr>
          <p:spPr bwMode="auto">
            <a:xfrm>
              <a:off x="48006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d</a:t>
              </a:r>
              <a:endParaRPr lang="en-US" sz="1800" dirty="0">
                <a:solidFill>
                  <a:schemeClr val="tx1"/>
                </a:solidFill>
              </a:endParaRPr>
            </a:p>
          </p:txBody>
        </p:sp>
        <p:sp>
          <p:nvSpPr>
            <p:cNvPr id="20" name="Rectangle 15"/>
            <p:cNvSpPr>
              <a:spLocks noChangeArrowheads="1"/>
            </p:cNvSpPr>
            <p:nvPr>
              <p:custDataLst>
                <p:tags r:id="rId6"/>
              </p:custDataLst>
            </p:nvPr>
          </p:nvSpPr>
          <p:spPr bwMode="auto">
            <a:xfrm>
              <a:off x="5105400" y="1295400"/>
              <a:ext cx="304800" cy="304800"/>
            </a:xfrm>
            <a:prstGeom prst="rect">
              <a:avLst/>
            </a:prstGeom>
            <a:noFill/>
            <a:ln w="9525">
              <a:solidFill>
                <a:schemeClr val="tx1"/>
              </a:solidFill>
              <a:miter lim="800000"/>
              <a:headEnd/>
              <a:tailEnd/>
            </a:ln>
          </p:spPr>
          <p:txBody>
            <a:bodyPr wrap="none" anchor="ctr"/>
            <a:lstStyle/>
            <a:p>
              <a:pPr algn="ctr">
                <a:lnSpc>
                  <a:spcPct val="100000"/>
                </a:lnSpc>
                <a:spcBef>
                  <a:spcPct val="0"/>
                </a:spcBef>
              </a:pPr>
              <a:r>
                <a:rPr lang="en-US" sz="1800" dirty="0" smtClean="0">
                  <a:solidFill>
                    <a:schemeClr val="tx1"/>
                  </a:solidFill>
                </a:rPr>
                <a:t>c</a:t>
              </a:r>
              <a:endParaRPr lang="en-US" sz="1800" dirty="0">
                <a:solidFill>
                  <a:schemeClr val="tx1"/>
                </a:solidFill>
              </a:endParaRPr>
            </a:p>
          </p:txBody>
        </p:sp>
        <p:sp>
          <p:nvSpPr>
            <p:cNvPr id="21" name="Rectangle 16"/>
            <p:cNvSpPr>
              <a:spLocks noChangeArrowheads="1"/>
            </p:cNvSpPr>
            <p:nvPr>
              <p:custDataLst>
                <p:tags r:id="rId7"/>
              </p:custDataLst>
            </p:nvPr>
          </p:nvSpPr>
          <p:spPr bwMode="auto">
            <a:xfrm>
              <a:off x="54102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custDataLst>
                <p:tags r:id="rId8"/>
              </p:custDataLst>
            </p:nvPr>
          </p:nvSpPr>
          <p:spPr bwMode="auto">
            <a:xfrm>
              <a:off x="57150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23" name="Rectangle 18"/>
            <p:cNvSpPr>
              <a:spLocks noChangeArrowheads="1"/>
            </p:cNvSpPr>
            <p:nvPr>
              <p:custDataLst>
                <p:tags r:id="rId9"/>
              </p:custDataLst>
            </p:nvPr>
          </p:nvSpPr>
          <p:spPr bwMode="auto">
            <a:xfrm>
              <a:off x="6019800" y="1295400"/>
              <a:ext cx="304800" cy="304800"/>
            </a:xfrm>
            <a:prstGeom prst="rect">
              <a:avLst/>
            </a:prstGeom>
            <a:noFill/>
            <a:ln w="9525">
              <a:solidFill>
                <a:schemeClr val="tx1"/>
              </a:solidFill>
              <a:miter lim="800000"/>
              <a:headEnd/>
              <a:tailEnd/>
            </a:ln>
          </p:spPr>
          <p:txBody>
            <a:bodyPr wrap="none" anchor="ctr"/>
            <a:lstStyle/>
            <a:p>
              <a:endParaRPr lang="en-US"/>
            </a:p>
          </p:txBody>
        </p:sp>
        <p:sp>
          <p:nvSpPr>
            <p:cNvPr id="29" name="Text Box 24"/>
            <p:cNvSpPr txBox="1">
              <a:spLocks noChangeArrowheads="1"/>
            </p:cNvSpPr>
            <p:nvPr>
              <p:custDataLst>
                <p:tags r:id="rId10"/>
              </p:custDataLst>
            </p:nvPr>
          </p:nvSpPr>
          <p:spPr bwMode="auto">
            <a:xfrm>
              <a:off x="2671126" y="1219200"/>
              <a:ext cx="834074"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buffer</a:t>
              </a:r>
              <a:endParaRPr lang="en-US" sz="2000" b="0" dirty="0">
                <a:solidFill>
                  <a:schemeClr val="tx1"/>
                </a:solidFill>
                <a:latin typeface="+mj-lt"/>
              </a:endParaRPr>
            </a:p>
          </p:txBody>
        </p:sp>
        <p:cxnSp>
          <p:nvCxnSpPr>
            <p:cNvPr id="32" name="AutoShape 29"/>
            <p:cNvCxnSpPr>
              <a:cxnSpLocks noChangeShapeType="1"/>
              <a:endCxn id="16" idx="2"/>
            </p:cNvCxnSpPr>
            <p:nvPr>
              <p:custDataLst>
                <p:tags r:id="rId11"/>
              </p:custDataLst>
            </p:nvPr>
          </p:nvCxnSpPr>
          <p:spPr bwMode="auto">
            <a:xfrm flipH="1" flipV="1">
              <a:off x="4038600" y="1600200"/>
              <a:ext cx="1588" cy="273050"/>
            </a:xfrm>
            <a:prstGeom prst="straightConnector1">
              <a:avLst/>
            </a:prstGeom>
            <a:noFill/>
            <a:ln w="9525">
              <a:solidFill>
                <a:schemeClr val="tx1"/>
              </a:solidFill>
              <a:round/>
              <a:headEnd/>
              <a:tailEnd type="triangle" w="med" len="med"/>
            </a:ln>
          </p:spPr>
        </p:cxnSp>
        <p:cxnSp>
          <p:nvCxnSpPr>
            <p:cNvPr id="33" name="AutoShape 30"/>
            <p:cNvCxnSpPr>
              <a:cxnSpLocks noChangeShapeType="1"/>
            </p:cNvCxnSpPr>
            <p:nvPr>
              <p:custDataLst>
                <p:tags r:id="rId12"/>
              </p:custDataLst>
            </p:nvPr>
          </p:nvCxnSpPr>
          <p:spPr bwMode="auto">
            <a:xfrm flipV="1">
              <a:off x="5257800" y="1600200"/>
              <a:ext cx="6350" cy="273050"/>
            </a:xfrm>
            <a:prstGeom prst="straightConnector1">
              <a:avLst/>
            </a:prstGeom>
            <a:noFill/>
            <a:ln w="9525">
              <a:solidFill>
                <a:schemeClr val="tx1"/>
              </a:solidFill>
              <a:round/>
              <a:headEnd/>
              <a:tailEnd type="triangle" w="med" len="med"/>
            </a:ln>
          </p:spPr>
        </p:cxnSp>
        <p:sp>
          <p:nvSpPr>
            <p:cNvPr id="34" name="Text Box 25"/>
            <p:cNvSpPr txBox="1">
              <a:spLocks noChangeArrowheads="1"/>
            </p:cNvSpPr>
            <p:nvPr>
              <p:custDataLst>
                <p:tags r:id="rId13"/>
              </p:custDataLst>
            </p:nvPr>
          </p:nvSpPr>
          <p:spPr bwMode="auto">
            <a:xfrm>
              <a:off x="3429000" y="1676400"/>
              <a:ext cx="726481"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n-lt"/>
                </a:rPr>
                <a:t>back</a:t>
              </a:r>
              <a:endParaRPr lang="en-US" sz="2000" b="0" dirty="0">
                <a:solidFill>
                  <a:schemeClr val="tx1"/>
                </a:solidFill>
                <a:latin typeface="+mn-lt"/>
              </a:endParaRPr>
            </a:p>
          </p:txBody>
        </p:sp>
        <p:sp>
          <p:nvSpPr>
            <p:cNvPr id="35" name="Text Box 25"/>
            <p:cNvSpPr txBox="1">
              <a:spLocks noChangeArrowheads="1"/>
            </p:cNvSpPr>
            <p:nvPr>
              <p:custDataLst>
                <p:tags r:id="rId14"/>
              </p:custDataLst>
            </p:nvPr>
          </p:nvSpPr>
          <p:spPr bwMode="auto">
            <a:xfrm>
              <a:off x="4648200" y="1733490"/>
              <a:ext cx="696024" cy="400110"/>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n-lt"/>
                </a:rPr>
                <a:t>front</a:t>
              </a:r>
              <a:endParaRPr lang="en-US" sz="2000" b="0" dirty="0">
                <a:solidFill>
                  <a:schemeClr val="tx1"/>
                </a:solidFill>
                <a:latin typeface="+mn-lt"/>
              </a:endParaRPr>
            </a:p>
          </p:txBody>
        </p:sp>
        <p:sp>
          <p:nvSpPr>
            <p:cNvPr id="36" name="Text Box 24"/>
            <p:cNvSpPr txBox="1">
              <a:spLocks noChangeArrowheads="1"/>
            </p:cNvSpPr>
            <p:nvPr>
              <p:custDataLst>
                <p:tags r:id="rId15"/>
              </p:custDataLst>
            </p:nvPr>
          </p:nvSpPr>
          <p:spPr bwMode="auto">
            <a:xfrm>
              <a:off x="914400" y="1295400"/>
              <a:ext cx="1494320" cy="707886"/>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producer(s)</a:t>
              </a:r>
            </a:p>
            <a:p>
              <a:pPr>
                <a:lnSpc>
                  <a:spcPct val="100000"/>
                </a:lnSpc>
                <a:spcBef>
                  <a:spcPct val="0"/>
                </a:spcBef>
              </a:pPr>
              <a:r>
                <a:rPr lang="en-US" sz="2000" b="0" dirty="0" err="1" smtClean="0">
                  <a:latin typeface="+mj-lt"/>
                </a:rPr>
                <a:t>enqueue</a:t>
              </a:r>
              <a:endParaRPr lang="en-US" sz="2000" b="0" dirty="0">
                <a:solidFill>
                  <a:schemeClr val="tx1"/>
                </a:solidFill>
                <a:latin typeface="+mj-lt"/>
              </a:endParaRPr>
            </a:p>
          </p:txBody>
        </p:sp>
        <p:sp>
          <p:nvSpPr>
            <p:cNvPr id="37" name="Text Box 24"/>
            <p:cNvSpPr txBox="1">
              <a:spLocks noChangeArrowheads="1"/>
            </p:cNvSpPr>
            <p:nvPr>
              <p:custDataLst>
                <p:tags r:id="rId16"/>
              </p:custDataLst>
            </p:nvPr>
          </p:nvSpPr>
          <p:spPr bwMode="auto">
            <a:xfrm>
              <a:off x="6850067" y="1295400"/>
              <a:ext cx="1608133" cy="707886"/>
            </a:xfrm>
            <a:prstGeom prst="rect">
              <a:avLst/>
            </a:prstGeom>
            <a:noFill/>
            <a:ln w="9525">
              <a:noFill/>
              <a:miter lim="800000"/>
              <a:headEnd/>
              <a:tailEnd/>
            </a:ln>
          </p:spPr>
          <p:txBody>
            <a:bodyPr wrap="none">
              <a:spAutoFit/>
            </a:bodyPr>
            <a:lstStyle/>
            <a:p>
              <a:pPr>
                <a:lnSpc>
                  <a:spcPct val="100000"/>
                </a:lnSpc>
                <a:spcBef>
                  <a:spcPct val="0"/>
                </a:spcBef>
              </a:pPr>
              <a:r>
                <a:rPr lang="en-US" sz="2000" b="0" dirty="0" smtClean="0">
                  <a:solidFill>
                    <a:schemeClr val="tx1"/>
                  </a:solidFill>
                  <a:latin typeface="+mj-lt"/>
                </a:rPr>
                <a:t>consumer(s)</a:t>
              </a:r>
            </a:p>
            <a:p>
              <a:pPr>
                <a:lnSpc>
                  <a:spcPct val="100000"/>
                </a:lnSpc>
                <a:spcBef>
                  <a:spcPct val="0"/>
                </a:spcBef>
              </a:pPr>
              <a:r>
                <a:rPr lang="en-US" sz="2000" b="0" dirty="0" err="1" smtClean="0">
                  <a:latin typeface="+mj-lt"/>
                </a:rPr>
                <a:t>dequeue</a:t>
              </a:r>
              <a:endParaRPr lang="en-US" sz="2000" b="0" dirty="0">
                <a:solidFill>
                  <a:schemeClr val="tx1"/>
                </a:solidFill>
                <a:latin typeface="+mj-lt"/>
              </a:endParaRPr>
            </a:p>
          </p:txBody>
        </p:sp>
        <p:sp>
          <p:nvSpPr>
            <p:cNvPr id="39" name="Oval 38"/>
            <p:cNvSpPr/>
            <p:nvPr/>
          </p:nvSpPr>
          <p:spPr bwMode="auto">
            <a:xfrm>
              <a:off x="10199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0" name="Rectangle 39"/>
            <p:cNvSpPr/>
            <p:nvPr/>
          </p:nvSpPr>
          <p:spPr bwMode="auto">
            <a:xfrm>
              <a:off x="11950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2" name="Rectangle 41"/>
            <p:cNvSpPr/>
            <p:nvPr/>
          </p:nvSpPr>
          <p:spPr bwMode="auto">
            <a:xfrm>
              <a:off x="11950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3" name="Rectangle 42"/>
            <p:cNvSpPr/>
            <p:nvPr/>
          </p:nvSpPr>
          <p:spPr bwMode="auto">
            <a:xfrm>
              <a:off x="11950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4" name="Rectangle 43"/>
            <p:cNvSpPr/>
            <p:nvPr/>
          </p:nvSpPr>
          <p:spPr bwMode="auto">
            <a:xfrm>
              <a:off x="11950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7" name="Oval 46"/>
            <p:cNvSpPr/>
            <p:nvPr/>
          </p:nvSpPr>
          <p:spPr bwMode="auto">
            <a:xfrm>
              <a:off x="18581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8" name="Rectangle 47"/>
            <p:cNvSpPr/>
            <p:nvPr/>
          </p:nvSpPr>
          <p:spPr bwMode="auto">
            <a:xfrm>
              <a:off x="20332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49" name="Rectangle 48"/>
            <p:cNvSpPr/>
            <p:nvPr/>
          </p:nvSpPr>
          <p:spPr bwMode="auto">
            <a:xfrm>
              <a:off x="20332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bwMode="auto">
            <a:xfrm>
              <a:off x="20332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1" name="Rectangle 50"/>
            <p:cNvSpPr/>
            <p:nvPr/>
          </p:nvSpPr>
          <p:spPr bwMode="auto">
            <a:xfrm>
              <a:off x="20332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2" name="Oval 51"/>
            <p:cNvSpPr/>
            <p:nvPr/>
          </p:nvSpPr>
          <p:spPr bwMode="auto">
            <a:xfrm>
              <a:off x="6049137" y="20574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3" name="Rectangle 52"/>
            <p:cNvSpPr/>
            <p:nvPr/>
          </p:nvSpPr>
          <p:spPr bwMode="auto">
            <a:xfrm>
              <a:off x="6224291" y="2221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bwMode="auto">
            <a:xfrm>
              <a:off x="6224291" y="23742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5" name="Rectangle 54"/>
            <p:cNvSpPr/>
            <p:nvPr/>
          </p:nvSpPr>
          <p:spPr bwMode="auto">
            <a:xfrm>
              <a:off x="6224291" y="2526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6" name="Rectangle 55"/>
            <p:cNvSpPr/>
            <p:nvPr/>
          </p:nvSpPr>
          <p:spPr bwMode="auto">
            <a:xfrm>
              <a:off x="6224291" y="2679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7" name="Oval 56"/>
            <p:cNvSpPr/>
            <p:nvPr/>
          </p:nvSpPr>
          <p:spPr bwMode="auto">
            <a:xfrm>
              <a:off x="6887337" y="20574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8" name="Rectangle 57"/>
            <p:cNvSpPr/>
            <p:nvPr/>
          </p:nvSpPr>
          <p:spPr bwMode="auto">
            <a:xfrm>
              <a:off x="7062491" y="2221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59" name="Rectangle 58"/>
            <p:cNvSpPr/>
            <p:nvPr/>
          </p:nvSpPr>
          <p:spPr bwMode="auto">
            <a:xfrm>
              <a:off x="7062491" y="23742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0" name="Rectangle 59"/>
            <p:cNvSpPr/>
            <p:nvPr/>
          </p:nvSpPr>
          <p:spPr bwMode="auto">
            <a:xfrm>
              <a:off x="7062491" y="2526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1" name="Rectangle 60"/>
            <p:cNvSpPr/>
            <p:nvPr/>
          </p:nvSpPr>
          <p:spPr bwMode="auto">
            <a:xfrm>
              <a:off x="7062491" y="2679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2" name="Oval 61"/>
            <p:cNvSpPr/>
            <p:nvPr/>
          </p:nvSpPr>
          <p:spPr bwMode="auto">
            <a:xfrm>
              <a:off x="7725537" y="1981200"/>
              <a:ext cx="732663" cy="914400"/>
            </a:xfrm>
            <a:prstGeom prst="ellips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3" name="Rectangle 62"/>
            <p:cNvSpPr/>
            <p:nvPr/>
          </p:nvSpPr>
          <p:spPr bwMode="auto">
            <a:xfrm>
              <a:off x="7900691" y="21456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4" name="Rectangle 63"/>
            <p:cNvSpPr/>
            <p:nvPr/>
          </p:nvSpPr>
          <p:spPr bwMode="auto">
            <a:xfrm>
              <a:off x="7900691" y="22980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5" name="Rectangle 64"/>
            <p:cNvSpPr/>
            <p:nvPr/>
          </p:nvSpPr>
          <p:spPr bwMode="auto">
            <a:xfrm>
              <a:off x="7900691" y="24504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66" name="Rectangle 65"/>
            <p:cNvSpPr/>
            <p:nvPr/>
          </p:nvSpPr>
          <p:spPr bwMode="auto">
            <a:xfrm>
              <a:off x="7900691" y="2602826"/>
              <a:ext cx="338152" cy="831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73" name="Straight Arrow Connector 72"/>
            <p:cNvCxnSpPr/>
            <p:nvPr/>
          </p:nvCxnSpPr>
          <p:spPr bwMode="auto">
            <a:xfrm flipV="1">
              <a:off x="2590800" y="1828800"/>
              <a:ext cx="762000" cy="228600"/>
            </a:xfrm>
            <a:prstGeom prst="straightConnector1">
              <a:avLst/>
            </a:prstGeom>
            <a:solidFill>
              <a:schemeClr val="accent1"/>
            </a:solidFill>
            <a:ln w="60325" cap="flat" cmpd="sng" algn="ctr">
              <a:solidFill>
                <a:schemeClr val="tx1"/>
              </a:solidFill>
              <a:prstDash val="sysDot"/>
              <a:round/>
              <a:headEnd type="none" w="med" len="med"/>
              <a:tailEnd type="arrow"/>
            </a:ln>
            <a:effectLst/>
          </p:spPr>
        </p:cxnSp>
        <p:cxnSp>
          <p:nvCxnSpPr>
            <p:cNvPr id="76" name="Straight Arrow Connector 75"/>
            <p:cNvCxnSpPr/>
            <p:nvPr/>
          </p:nvCxnSpPr>
          <p:spPr bwMode="auto">
            <a:xfrm>
              <a:off x="6172200" y="1752600"/>
              <a:ext cx="685800" cy="304800"/>
            </a:xfrm>
            <a:prstGeom prst="straightConnector1">
              <a:avLst/>
            </a:prstGeom>
            <a:solidFill>
              <a:schemeClr val="accent1"/>
            </a:solidFill>
            <a:ln w="60325" cap="flat" cmpd="sng" algn="ctr">
              <a:solidFill>
                <a:schemeClr val="tx1"/>
              </a:solidFill>
              <a:prstDash val="sysDot"/>
              <a:round/>
              <a:headEnd type="none" w="med" len="med"/>
              <a:tailEnd type="arrow"/>
            </a:ln>
            <a:effectLst/>
          </p:spPr>
        </p:cxnSp>
      </p:grpSp>
    </p:spTree>
    <p:extLst>
      <p:ext uri="{BB962C8B-B14F-4D97-AF65-F5344CB8AC3E}">
        <p14:creationId xmlns:p14="http://schemas.microsoft.com/office/powerpoint/2010/main" val="1349936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FifoReadWriteLock</a:t>
            </a:r>
            <a:r>
              <a:rPr lang="en-US" dirty="0" smtClean="0"/>
              <a:t> Implementation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120</a:t>
            </a:fld>
            <a:endParaRPr kumimoji="0" lang="en-US" dirty="0"/>
          </a:p>
        </p:txBody>
      </p:sp>
      <p:sp>
        <p:nvSpPr>
          <p:cNvPr id="5" name="TextBox 4"/>
          <p:cNvSpPr txBox="1"/>
          <p:nvPr/>
        </p:nvSpPr>
        <p:spPr>
          <a:xfrm>
            <a:off x="1568406" y="1268760"/>
            <a:ext cx="7344816" cy="5786199"/>
          </a:xfrm>
          <a:prstGeom prst="rect">
            <a:avLst/>
          </a:prstGeom>
          <a:noFill/>
        </p:spPr>
        <p:txBody>
          <a:bodyPr wrap="square" rtlCol="0">
            <a:spAutoFit/>
          </a:bodyPr>
          <a:lstStyle/>
          <a:p>
            <a:r>
              <a:rPr lang="en-US" sz="1600" b="1" dirty="0">
                <a:solidFill>
                  <a:schemeClr val="accent3">
                    <a:lumMod val="75000"/>
                  </a:schemeClr>
                </a:solidFill>
              </a:rPr>
              <a:t>public</a:t>
            </a:r>
            <a:r>
              <a:rPr lang="en-US" sz="1600" dirty="0">
                <a:solidFill>
                  <a:schemeClr val="accent3">
                    <a:lumMod val="75000"/>
                  </a:schemeClr>
                </a:solidFill>
              </a:rPr>
              <a:t> </a:t>
            </a:r>
            <a:r>
              <a:rPr lang="en-US" sz="1600" b="1" dirty="0">
                <a:solidFill>
                  <a:schemeClr val="accent3">
                    <a:lumMod val="75000"/>
                  </a:schemeClr>
                </a:solidFill>
              </a:rPr>
              <a:t>class</a:t>
            </a:r>
            <a:r>
              <a:rPr lang="en-US" sz="1600" dirty="0">
                <a:solidFill>
                  <a:schemeClr val="accent3">
                    <a:lumMod val="75000"/>
                  </a:schemeClr>
                </a:solidFill>
              </a:rPr>
              <a:t> </a:t>
            </a:r>
            <a:r>
              <a:rPr lang="en-US" sz="1600" dirty="0" err="1"/>
              <a:t>FifoReadWriteLock</a:t>
            </a:r>
            <a:r>
              <a:rPr lang="en-US" sz="1600" dirty="0"/>
              <a:t> </a:t>
            </a:r>
            <a:r>
              <a:rPr lang="en-US" sz="1600" b="1" dirty="0">
                <a:solidFill>
                  <a:schemeClr val="accent3">
                    <a:lumMod val="75000"/>
                  </a:schemeClr>
                </a:solidFill>
              </a:rPr>
              <a:t>implements</a:t>
            </a:r>
            <a:r>
              <a:rPr lang="en-US" sz="1600" dirty="0"/>
              <a:t> </a:t>
            </a:r>
            <a:r>
              <a:rPr lang="en-US" sz="1600" dirty="0" err="1"/>
              <a:t>ReadWriteLock</a:t>
            </a:r>
            <a:r>
              <a:rPr lang="en-US" sz="1600" dirty="0"/>
              <a:t> {</a:t>
            </a:r>
          </a:p>
          <a:p>
            <a:r>
              <a:rPr lang="en-US" sz="1600" dirty="0"/>
              <a:t>	</a:t>
            </a:r>
            <a:r>
              <a:rPr lang="en-US" sz="1600" b="1" dirty="0" err="1">
                <a:solidFill>
                  <a:schemeClr val="accent3">
                    <a:lumMod val="75000"/>
                  </a:schemeClr>
                </a:solidFill>
              </a:rPr>
              <a:t>int</a:t>
            </a:r>
            <a:r>
              <a:rPr lang="en-US" sz="1600" dirty="0">
                <a:solidFill>
                  <a:schemeClr val="accent3">
                    <a:lumMod val="75000"/>
                  </a:schemeClr>
                </a:solidFill>
              </a:rPr>
              <a:t> </a:t>
            </a:r>
            <a:r>
              <a:rPr lang="en-US" sz="1600" dirty="0" err="1"/>
              <a:t>readAcquires</a:t>
            </a:r>
            <a:r>
              <a:rPr lang="en-US" sz="1600" dirty="0"/>
              <a:t>, </a:t>
            </a:r>
            <a:r>
              <a:rPr lang="en-US" sz="1600" dirty="0" err="1"/>
              <a:t>readReleases</a:t>
            </a:r>
            <a:r>
              <a:rPr lang="en-US" sz="1600" dirty="0"/>
              <a:t>;</a:t>
            </a:r>
          </a:p>
          <a:p>
            <a:r>
              <a:rPr lang="en-US" sz="1600" dirty="0"/>
              <a:t>	</a:t>
            </a:r>
            <a:r>
              <a:rPr lang="en-US" sz="1600" b="1" dirty="0" err="1">
                <a:solidFill>
                  <a:schemeClr val="accent3">
                    <a:lumMod val="75000"/>
                  </a:schemeClr>
                </a:solidFill>
              </a:rPr>
              <a:t>boolean</a:t>
            </a:r>
            <a:r>
              <a:rPr lang="en-US" sz="1600" dirty="0"/>
              <a:t> writer;</a:t>
            </a:r>
          </a:p>
          <a:p>
            <a:r>
              <a:rPr lang="en-US" sz="1600" dirty="0"/>
              <a:t>	Lock </a:t>
            </a:r>
            <a:r>
              <a:rPr lang="en-US" sz="1600" dirty="0" err="1"/>
              <a:t>lock</a:t>
            </a:r>
            <a:r>
              <a:rPr lang="en-US" sz="1600" dirty="0"/>
              <a:t>;</a:t>
            </a:r>
          </a:p>
          <a:p>
            <a:r>
              <a:rPr lang="en-US" sz="1600" dirty="0"/>
              <a:t>	Condition </a:t>
            </a:r>
            <a:r>
              <a:rPr lang="en-US" sz="1600" dirty="0" err="1"/>
              <a:t>condition</a:t>
            </a:r>
            <a:r>
              <a:rPr lang="en-US" sz="1600" dirty="0"/>
              <a:t>;</a:t>
            </a:r>
          </a:p>
          <a:p>
            <a:r>
              <a:rPr lang="en-US" sz="1600" dirty="0"/>
              <a:t>	Lock </a:t>
            </a:r>
            <a:r>
              <a:rPr lang="en-US" sz="1600" dirty="0" err="1"/>
              <a:t>readLock</a:t>
            </a:r>
            <a:r>
              <a:rPr lang="en-US" sz="1600" dirty="0"/>
              <a:t>, </a:t>
            </a:r>
            <a:r>
              <a:rPr lang="en-US" sz="1600" dirty="0" err="1"/>
              <a:t>writeLock</a:t>
            </a:r>
            <a:r>
              <a:rPr lang="en-US" sz="1600" dirty="0"/>
              <a:t>;</a:t>
            </a:r>
          </a:p>
          <a:p>
            <a:r>
              <a:rPr lang="en-US" sz="1600" dirty="0"/>
              <a:t>	</a:t>
            </a:r>
            <a:r>
              <a:rPr lang="en-US" sz="1600" b="1" dirty="0">
                <a:solidFill>
                  <a:schemeClr val="accent3">
                    <a:lumMod val="75000"/>
                  </a:schemeClr>
                </a:solidFill>
              </a:rPr>
              <a:t>public</a:t>
            </a:r>
            <a:r>
              <a:rPr lang="en-US" sz="1600" dirty="0"/>
              <a:t> </a:t>
            </a:r>
            <a:r>
              <a:rPr lang="en-US" sz="1600" dirty="0" err="1"/>
              <a:t>FifoReadWriteLock</a:t>
            </a:r>
            <a:r>
              <a:rPr lang="en-US" sz="1600" dirty="0"/>
              <a:t>() {</a:t>
            </a:r>
          </a:p>
          <a:p>
            <a:r>
              <a:rPr lang="en-US" sz="1600" dirty="0"/>
              <a:t>		</a:t>
            </a:r>
            <a:r>
              <a:rPr lang="en-US" sz="1600" dirty="0" err="1"/>
              <a:t>readAcquires</a:t>
            </a:r>
            <a:r>
              <a:rPr lang="en-US" sz="1600" dirty="0"/>
              <a:t> = </a:t>
            </a:r>
            <a:r>
              <a:rPr lang="en-US" sz="1600" dirty="0" err="1"/>
              <a:t>readReleases</a:t>
            </a:r>
            <a:r>
              <a:rPr lang="en-US" sz="1600" dirty="0"/>
              <a:t> = 0;</a:t>
            </a:r>
          </a:p>
          <a:p>
            <a:r>
              <a:rPr lang="en-US" sz="1600" dirty="0"/>
              <a:t>		writer = </a:t>
            </a:r>
            <a:r>
              <a:rPr lang="en-US" sz="1600" b="1" dirty="0">
                <a:solidFill>
                  <a:schemeClr val="accent3">
                    <a:lumMod val="75000"/>
                  </a:schemeClr>
                </a:solidFill>
              </a:rPr>
              <a:t>false</a:t>
            </a:r>
            <a:r>
              <a:rPr lang="en-US" sz="1600" dirty="0"/>
              <a:t>;</a:t>
            </a:r>
          </a:p>
          <a:p>
            <a:r>
              <a:rPr lang="en-US" sz="1600" dirty="0"/>
              <a:t>		lock = </a:t>
            </a:r>
            <a:r>
              <a:rPr lang="en-US" sz="1600" b="1" dirty="0">
                <a:solidFill>
                  <a:schemeClr val="accent3">
                    <a:lumMod val="75000"/>
                  </a:schemeClr>
                </a:solidFill>
              </a:rPr>
              <a:t>new</a:t>
            </a:r>
            <a:r>
              <a:rPr lang="en-US" sz="1600" dirty="0"/>
              <a:t> </a:t>
            </a:r>
            <a:r>
              <a:rPr lang="en-US" sz="1600" dirty="0" err="1"/>
              <a:t>ReentrantLock</a:t>
            </a:r>
            <a:r>
              <a:rPr lang="en-US" sz="1600" dirty="0"/>
              <a:t>();</a:t>
            </a:r>
          </a:p>
          <a:p>
            <a:r>
              <a:rPr lang="en-US" sz="1600" dirty="0"/>
              <a:t>		condition = </a:t>
            </a:r>
            <a:r>
              <a:rPr lang="en-US" sz="1600" dirty="0" err="1"/>
              <a:t>lock.newCondition</a:t>
            </a:r>
            <a:r>
              <a:rPr lang="en-US" sz="1600" dirty="0"/>
              <a:t>();</a:t>
            </a:r>
          </a:p>
          <a:p>
            <a:r>
              <a:rPr lang="en-US" sz="1600" dirty="0"/>
              <a:t>		</a:t>
            </a:r>
            <a:r>
              <a:rPr lang="en-US" sz="1600" dirty="0" err="1"/>
              <a:t>readLock</a:t>
            </a:r>
            <a:r>
              <a:rPr lang="en-US" sz="1600" dirty="0"/>
              <a:t> = </a:t>
            </a:r>
            <a:r>
              <a:rPr lang="en-US" sz="1600" b="1" dirty="0">
                <a:solidFill>
                  <a:schemeClr val="accent3">
                    <a:lumMod val="75000"/>
                  </a:schemeClr>
                </a:solidFill>
              </a:rPr>
              <a:t>new</a:t>
            </a:r>
            <a:r>
              <a:rPr lang="en-US" sz="1600" dirty="0"/>
              <a:t> </a:t>
            </a:r>
            <a:r>
              <a:rPr lang="en-US" sz="1600" dirty="0" err="1"/>
              <a:t>ReadLock</a:t>
            </a:r>
            <a:r>
              <a:rPr lang="en-US" sz="1600" dirty="0"/>
              <a:t>();</a:t>
            </a:r>
          </a:p>
          <a:p>
            <a:r>
              <a:rPr lang="en-US" sz="1600" dirty="0"/>
              <a:t>		</a:t>
            </a:r>
            <a:r>
              <a:rPr lang="en-US" sz="1600" dirty="0" err="1"/>
              <a:t>writeLock</a:t>
            </a:r>
            <a:r>
              <a:rPr lang="en-US" sz="1600" dirty="0"/>
              <a:t> = </a:t>
            </a:r>
            <a:r>
              <a:rPr lang="en-US" sz="1600" b="1" dirty="0">
                <a:solidFill>
                  <a:schemeClr val="accent3">
                    <a:lumMod val="75000"/>
                  </a:schemeClr>
                </a:solidFill>
              </a:rPr>
              <a:t>new</a:t>
            </a:r>
            <a:r>
              <a:rPr lang="en-US" sz="1600" dirty="0"/>
              <a:t> </a:t>
            </a:r>
            <a:r>
              <a:rPr lang="en-US" sz="1600" dirty="0" err="1"/>
              <a:t>WriteLock</a:t>
            </a:r>
            <a:r>
              <a:rPr lang="en-US" sz="1600" dirty="0"/>
              <a:t>();</a:t>
            </a:r>
          </a:p>
          <a:p>
            <a:r>
              <a:rPr lang="en-US" sz="1600" dirty="0"/>
              <a:t>	}</a:t>
            </a:r>
          </a:p>
          <a:p>
            <a:r>
              <a:rPr lang="en-US" sz="1600" dirty="0"/>
              <a:t>	</a:t>
            </a:r>
            <a:r>
              <a:rPr lang="en-US" sz="1600" b="1" dirty="0">
                <a:solidFill>
                  <a:schemeClr val="accent3">
                    <a:lumMod val="75000"/>
                  </a:schemeClr>
                </a:solidFill>
              </a:rPr>
              <a:t>public</a:t>
            </a:r>
            <a:r>
              <a:rPr lang="en-US" sz="1600" dirty="0"/>
              <a:t> Lock </a:t>
            </a:r>
            <a:r>
              <a:rPr lang="en-US" sz="1600" dirty="0" err="1"/>
              <a:t>readLock</a:t>
            </a:r>
            <a:r>
              <a:rPr lang="en-US" sz="1600" dirty="0"/>
              <a:t>() {</a:t>
            </a:r>
          </a:p>
          <a:p>
            <a:r>
              <a:rPr lang="en-US" sz="1600" dirty="0"/>
              <a:t>		</a:t>
            </a:r>
            <a:r>
              <a:rPr lang="en-US" sz="1600" b="1" dirty="0">
                <a:solidFill>
                  <a:schemeClr val="accent3">
                    <a:lumMod val="75000"/>
                  </a:schemeClr>
                </a:solidFill>
              </a:rPr>
              <a:t>return</a:t>
            </a:r>
            <a:r>
              <a:rPr lang="en-US" sz="1600" dirty="0"/>
              <a:t> </a:t>
            </a:r>
            <a:r>
              <a:rPr lang="en-US" sz="1600" dirty="0" err="1"/>
              <a:t>readLock</a:t>
            </a:r>
            <a:r>
              <a:rPr lang="en-US" sz="1600" dirty="0"/>
              <a:t>;</a:t>
            </a:r>
          </a:p>
          <a:p>
            <a:r>
              <a:rPr lang="en-US" sz="1600" dirty="0"/>
              <a:t>	}</a:t>
            </a:r>
          </a:p>
          <a:p>
            <a:r>
              <a:rPr lang="en-US" sz="1600" dirty="0"/>
              <a:t>	</a:t>
            </a:r>
            <a:r>
              <a:rPr lang="en-US" sz="1600" b="1" dirty="0">
                <a:solidFill>
                  <a:schemeClr val="accent3">
                    <a:lumMod val="75000"/>
                  </a:schemeClr>
                </a:solidFill>
              </a:rPr>
              <a:t>public</a:t>
            </a:r>
            <a:r>
              <a:rPr lang="en-US" sz="1600" dirty="0">
                <a:solidFill>
                  <a:schemeClr val="accent3">
                    <a:lumMod val="75000"/>
                  </a:schemeClr>
                </a:solidFill>
              </a:rPr>
              <a:t> </a:t>
            </a:r>
            <a:r>
              <a:rPr lang="en-US" sz="1600" dirty="0"/>
              <a:t>Lock </a:t>
            </a:r>
            <a:r>
              <a:rPr lang="en-US" sz="1600" dirty="0" err="1"/>
              <a:t>writeLock</a:t>
            </a:r>
            <a:r>
              <a:rPr lang="en-US" sz="1600" dirty="0"/>
              <a:t>() {</a:t>
            </a:r>
          </a:p>
          <a:p>
            <a:r>
              <a:rPr lang="en-US" sz="1600" dirty="0"/>
              <a:t>		</a:t>
            </a:r>
            <a:r>
              <a:rPr lang="en-US" sz="1600" b="1" dirty="0">
                <a:solidFill>
                  <a:schemeClr val="accent3">
                    <a:lumMod val="75000"/>
                  </a:schemeClr>
                </a:solidFill>
              </a:rPr>
              <a:t>return</a:t>
            </a:r>
            <a:r>
              <a:rPr lang="en-US" sz="1600" dirty="0"/>
              <a:t> </a:t>
            </a:r>
            <a:r>
              <a:rPr lang="en-US" sz="1600" dirty="0" err="1"/>
              <a:t>writeLock</a:t>
            </a:r>
            <a:r>
              <a:rPr lang="en-US" sz="1600" dirty="0"/>
              <a:t>;</a:t>
            </a:r>
          </a:p>
          <a:p>
            <a:r>
              <a:rPr lang="en-US" sz="1600" dirty="0"/>
              <a:t>	}</a:t>
            </a:r>
          </a:p>
          <a:p>
            <a:r>
              <a:rPr lang="en-US" sz="1600" dirty="0"/>
              <a:t>	...</a:t>
            </a:r>
          </a:p>
          <a:p>
            <a:r>
              <a:rPr lang="en-US" sz="1600" dirty="0"/>
              <a:t>}</a:t>
            </a:r>
          </a:p>
          <a:p>
            <a:endParaRPr lang="en-US" dirty="0"/>
          </a:p>
        </p:txBody>
      </p:sp>
      <p:sp>
        <p:nvSpPr>
          <p:cNvPr id="6" name="Line Callout 1 5"/>
          <p:cNvSpPr/>
          <p:nvPr/>
        </p:nvSpPr>
        <p:spPr>
          <a:xfrm>
            <a:off x="6588224" y="2312876"/>
            <a:ext cx="2088232" cy="646331"/>
          </a:xfrm>
          <a:prstGeom prst="borderCallout1">
            <a:avLst>
              <a:gd name="adj1" fmla="val 48943"/>
              <a:gd name="adj2" fmla="val -1168"/>
              <a:gd name="adj3" fmla="val -49118"/>
              <a:gd name="adj4" fmla="val -68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32240" y="2312876"/>
            <a:ext cx="1944216" cy="646331"/>
          </a:xfrm>
          <a:prstGeom prst="rect">
            <a:avLst/>
          </a:prstGeom>
          <a:noFill/>
        </p:spPr>
        <p:txBody>
          <a:bodyPr wrap="square" rtlCol="0">
            <a:spAutoFit/>
          </a:bodyPr>
          <a:lstStyle/>
          <a:p>
            <a:r>
              <a:rPr lang="en-US" dirty="0" err="1" smtClean="0"/>
              <a:t>readAcquires</a:t>
            </a:r>
            <a:r>
              <a:rPr lang="en-US" dirty="0" smtClean="0"/>
              <a:t> and </a:t>
            </a:r>
            <a:r>
              <a:rPr lang="en-US" dirty="0" err="1" smtClean="0"/>
              <a:t>readReleases</a:t>
            </a:r>
            <a:r>
              <a:rPr lang="en-US" dirty="0" smtClean="0"/>
              <a:t> fields</a:t>
            </a:r>
            <a:endParaRPr lang="en-US" dirty="0"/>
          </a:p>
        </p:txBody>
      </p:sp>
    </p:spTree>
    <p:extLst>
      <p:ext uri="{BB962C8B-B14F-4D97-AF65-F5344CB8AC3E}">
        <p14:creationId xmlns:p14="http://schemas.microsoft.com/office/powerpoint/2010/main" val="85535449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ReadLock</a:t>
            </a:r>
            <a:r>
              <a:rPr lang="en-US" dirty="0" smtClean="0"/>
              <a:t> inner class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121</a:t>
            </a:fld>
            <a:endParaRPr kumimoji="0" lang="en-US" dirty="0"/>
          </a:p>
        </p:txBody>
      </p:sp>
      <p:sp>
        <p:nvSpPr>
          <p:cNvPr id="6" name="TextBox 5"/>
          <p:cNvSpPr txBox="1"/>
          <p:nvPr/>
        </p:nvSpPr>
        <p:spPr>
          <a:xfrm>
            <a:off x="1417493" y="1196751"/>
            <a:ext cx="7416824" cy="5816977"/>
          </a:xfrm>
          <a:prstGeom prst="rect">
            <a:avLst/>
          </a:prstGeom>
          <a:noFill/>
        </p:spPr>
        <p:txBody>
          <a:bodyPr wrap="square" rtlCol="0">
            <a:spAutoFit/>
          </a:bodyPr>
          <a:lstStyle/>
          <a:p>
            <a:r>
              <a:rPr lang="en-US" sz="1500" b="1" dirty="0">
                <a:solidFill>
                  <a:schemeClr val="accent3"/>
                </a:solidFill>
              </a:rPr>
              <a:t>private</a:t>
            </a:r>
            <a:r>
              <a:rPr lang="en-US" sz="1500" dirty="0"/>
              <a:t> </a:t>
            </a:r>
            <a:r>
              <a:rPr lang="en-US" sz="1500" b="1" dirty="0">
                <a:solidFill>
                  <a:schemeClr val="accent3"/>
                </a:solidFill>
              </a:rPr>
              <a:t>class</a:t>
            </a:r>
            <a:r>
              <a:rPr lang="en-US" sz="1500" dirty="0"/>
              <a:t> </a:t>
            </a:r>
            <a:r>
              <a:rPr lang="en-US" sz="1500" dirty="0" err="1"/>
              <a:t>ReadLock</a:t>
            </a:r>
            <a:r>
              <a:rPr lang="en-US" sz="1500" dirty="0"/>
              <a:t> </a:t>
            </a:r>
            <a:r>
              <a:rPr lang="en-US" sz="1500" b="1" dirty="0">
                <a:solidFill>
                  <a:schemeClr val="accent3"/>
                </a:solidFill>
              </a:rPr>
              <a:t>implements</a:t>
            </a:r>
            <a:r>
              <a:rPr lang="en-US" sz="1500" dirty="0"/>
              <a:t> Lock {</a:t>
            </a:r>
          </a:p>
          <a:p>
            <a:r>
              <a:rPr lang="en-US" sz="1500" dirty="0"/>
              <a:t>	</a:t>
            </a:r>
            <a:r>
              <a:rPr lang="en-US" sz="1500" b="1" dirty="0" smtClean="0">
                <a:solidFill>
                  <a:schemeClr val="accent3"/>
                </a:solidFill>
              </a:rPr>
              <a:t>public</a:t>
            </a:r>
            <a:r>
              <a:rPr lang="en-US" sz="1500" dirty="0" smtClean="0"/>
              <a:t> </a:t>
            </a:r>
            <a:r>
              <a:rPr lang="en-US" sz="1500" b="1" dirty="0">
                <a:solidFill>
                  <a:schemeClr val="accent3"/>
                </a:solidFill>
              </a:rPr>
              <a:t>void</a:t>
            </a:r>
            <a:r>
              <a:rPr lang="en-US" sz="1500" dirty="0"/>
              <a:t> lock() {</a:t>
            </a:r>
          </a:p>
          <a:p>
            <a:r>
              <a:rPr lang="en-US" sz="1500" dirty="0"/>
              <a:t>		</a:t>
            </a:r>
            <a:r>
              <a:rPr lang="en-US" sz="1500" dirty="0" err="1" smtClean="0"/>
              <a:t>lock.lock</a:t>
            </a:r>
            <a:r>
              <a:rPr lang="en-US" sz="1500" dirty="0"/>
              <a:t>();</a:t>
            </a:r>
          </a:p>
          <a:p>
            <a:r>
              <a:rPr lang="en-US" sz="1500" dirty="0"/>
              <a:t>		</a:t>
            </a:r>
            <a:r>
              <a:rPr lang="en-US" sz="1500" b="1" dirty="0">
                <a:solidFill>
                  <a:schemeClr val="accent3"/>
                </a:solidFill>
              </a:rPr>
              <a:t>while</a:t>
            </a:r>
            <a:r>
              <a:rPr lang="en-US" sz="1500" dirty="0"/>
              <a:t> (writer) {</a:t>
            </a:r>
          </a:p>
          <a:p>
            <a:r>
              <a:rPr lang="en-US" sz="1500" dirty="0"/>
              <a:t>         </a:t>
            </a:r>
            <a:r>
              <a:rPr lang="he-IL" sz="1500" dirty="0" smtClean="0"/>
              <a:t>		</a:t>
            </a:r>
            <a:r>
              <a:rPr lang="en-US" sz="1500" dirty="0"/>
              <a:t>	</a:t>
            </a:r>
            <a:r>
              <a:rPr lang="en-US" sz="1500" dirty="0" err="1" smtClean="0"/>
              <a:t>condition.await</a:t>
            </a:r>
            <a:r>
              <a:rPr lang="en-US" sz="1500" dirty="0"/>
              <a:t>();</a:t>
            </a:r>
          </a:p>
          <a:p>
            <a:r>
              <a:rPr lang="en-US" sz="1500" dirty="0"/>
              <a:t>        </a:t>
            </a:r>
            <a:r>
              <a:rPr lang="en-US" sz="1500" dirty="0" smtClean="0"/>
              <a:t>		}</a:t>
            </a:r>
            <a:endParaRPr lang="en-US" sz="1500" dirty="0"/>
          </a:p>
          <a:p>
            <a:r>
              <a:rPr lang="en-US" sz="1500" dirty="0"/>
              <a:t>        </a:t>
            </a:r>
            <a:r>
              <a:rPr lang="en-US" sz="1500" dirty="0" smtClean="0"/>
              <a:t>		</a:t>
            </a:r>
            <a:r>
              <a:rPr lang="en-US" sz="1500" dirty="0" err="1" smtClean="0"/>
              <a:t>readAcquires</a:t>
            </a:r>
            <a:r>
              <a:rPr lang="en-US" sz="1500" dirty="0"/>
              <a:t>++;</a:t>
            </a:r>
          </a:p>
          <a:p>
            <a:r>
              <a:rPr lang="en-US" sz="1500" dirty="0"/>
              <a:t>		</a:t>
            </a:r>
            <a:r>
              <a:rPr lang="en-US" sz="1500" dirty="0" smtClean="0"/>
              <a:t>} </a:t>
            </a:r>
            <a:r>
              <a:rPr lang="en-US" sz="1500" b="1" dirty="0">
                <a:solidFill>
                  <a:schemeClr val="accent3"/>
                </a:solidFill>
              </a:rPr>
              <a:t>finally</a:t>
            </a:r>
            <a:r>
              <a:rPr lang="en-US" sz="1500" dirty="0"/>
              <a:t> {</a:t>
            </a:r>
          </a:p>
          <a:p>
            <a:r>
              <a:rPr lang="en-US" sz="1500" dirty="0"/>
              <a:t>			</a:t>
            </a:r>
            <a:r>
              <a:rPr lang="en-US" sz="1500" dirty="0" err="1" smtClean="0"/>
              <a:t>lock.unlock</a:t>
            </a:r>
            <a:r>
              <a:rPr lang="en-US" sz="1500" dirty="0"/>
              <a:t>();</a:t>
            </a:r>
          </a:p>
          <a:p>
            <a:r>
              <a:rPr lang="en-US" sz="1500" dirty="0"/>
              <a:t>		</a:t>
            </a:r>
            <a:r>
              <a:rPr lang="en-US" sz="1500" dirty="0" smtClean="0"/>
              <a:t>}</a:t>
            </a:r>
            <a:endParaRPr lang="en-US" sz="1500" dirty="0"/>
          </a:p>
          <a:p>
            <a:r>
              <a:rPr lang="en-US" sz="1500" dirty="0"/>
              <a:t>	</a:t>
            </a:r>
            <a:r>
              <a:rPr lang="en-US" sz="1500" dirty="0" smtClean="0"/>
              <a:t>}</a:t>
            </a:r>
            <a:endParaRPr lang="en-US" sz="1500" dirty="0"/>
          </a:p>
          <a:p>
            <a:r>
              <a:rPr lang="en-US" sz="1500" dirty="0"/>
              <a:t>	</a:t>
            </a:r>
            <a:r>
              <a:rPr lang="en-US" sz="1500" b="1" dirty="0" smtClean="0">
                <a:solidFill>
                  <a:schemeClr val="accent3"/>
                </a:solidFill>
              </a:rPr>
              <a:t>public</a:t>
            </a:r>
            <a:r>
              <a:rPr lang="en-US" sz="1500" dirty="0" smtClean="0"/>
              <a:t> </a:t>
            </a:r>
            <a:r>
              <a:rPr lang="en-US" sz="1500" b="1" dirty="0">
                <a:solidFill>
                  <a:schemeClr val="accent3"/>
                </a:solidFill>
              </a:rPr>
              <a:t>void</a:t>
            </a:r>
            <a:r>
              <a:rPr lang="en-US" sz="1500" dirty="0"/>
              <a:t> unlock() {</a:t>
            </a:r>
          </a:p>
          <a:p>
            <a:r>
              <a:rPr lang="en-US" sz="1500" dirty="0"/>
              <a:t>		</a:t>
            </a:r>
            <a:r>
              <a:rPr lang="en-US" sz="1500" dirty="0" err="1" smtClean="0"/>
              <a:t>lock.lock</a:t>
            </a:r>
            <a:r>
              <a:rPr lang="en-US" sz="1500" dirty="0"/>
              <a:t>();</a:t>
            </a:r>
          </a:p>
          <a:p>
            <a:r>
              <a:rPr lang="en-US" sz="1500" dirty="0"/>
              <a:t>		</a:t>
            </a:r>
            <a:r>
              <a:rPr lang="en-US" sz="1500" b="1" dirty="0" smtClean="0">
                <a:solidFill>
                  <a:schemeClr val="accent3"/>
                </a:solidFill>
              </a:rPr>
              <a:t>try</a:t>
            </a:r>
            <a:r>
              <a:rPr lang="en-US" sz="1500" dirty="0" smtClean="0"/>
              <a:t> </a:t>
            </a:r>
            <a:r>
              <a:rPr lang="en-US" sz="1500" dirty="0"/>
              <a:t>{</a:t>
            </a:r>
          </a:p>
          <a:p>
            <a:r>
              <a:rPr lang="en-US" sz="1500" dirty="0"/>
              <a:t>			</a:t>
            </a:r>
            <a:r>
              <a:rPr lang="en-US" sz="1500" dirty="0" err="1" smtClean="0"/>
              <a:t>readReleases</a:t>
            </a:r>
            <a:r>
              <a:rPr lang="en-US" sz="1500" dirty="0"/>
              <a:t>++;</a:t>
            </a:r>
          </a:p>
          <a:p>
            <a:r>
              <a:rPr lang="en-US" sz="1500" dirty="0"/>
              <a:t>			</a:t>
            </a:r>
            <a:r>
              <a:rPr lang="en-US" sz="1500" b="1" dirty="0" smtClean="0">
                <a:solidFill>
                  <a:schemeClr val="accent3"/>
                </a:solidFill>
              </a:rPr>
              <a:t>if</a:t>
            </a:r>
            <a:r>
              <a:rPr lang="en-US" sz="1500" dirty="0" smtClean="0"/>
              <a:t> </a:t>
            </a:r>
            <a:r>
              <a:rPr lang="en-US" sz="1500" dirty="0"/>
              <a:t>(</a:t>
            </a:r>
            <a:r>
              <a:rPr lang="en-US" sz="1500" dirty="0" err="1"/>
              <a:t>readAcquires</a:t>
            </a:r>
            <a:r>
              <a:rPr lang="en-US" sz="1500" dirty="0"/>
              <a:t> == </a:t>
            </a:r>
            <a:r>
              <a:rPr lang="en-US" sz="1500" dirty="0" err="1"/>
              <a:t>readReleases</a:t>
            </a:r>
            <a:r>
              <a:rPr lang="en-US" sz="1500" dirty="0"/>
              <a:t>)</a:t>
            </a:r>
          </a:p>
          <a:p>
            <a:r>
              <a:rPr lang="en-US" sz="1500" dirty="0"/>
              <a:t>				</a:t>
            </a:r>
            <a:r>
              <a:rPr lang="en-US" sz="1500" dirty="0" err="1" smtClean="0"/>
              <a:t>condition.signalAll</a:t>
            </a:r>
            <a:r>
              <a:rPr lang="en-US" sz="1500" dirty="0"/>
              <a:t>();</a:t>
            </a:r>
          </a:p>
          <a:p>
            <a:r>
              <a:rPr lang="en-US" sz="1500" dirty="0"/>
              <a:t>			}</a:t>
            </a:r>
            <a:r>
              <a:rPr lang="en-US" sz="1500" dirty="0">
                <a:solidFill>
                  <a:schemeClr val="accent3">
                    <a:lumMod val="75000"/>
                  </a:schemeClr>
                </a:solidFill>
              </a:rPr>
              <a:t> </a:t>
            </a:r>
            <a:r>
              <a:rPr lang="en-US" sz="1500" b="1" dirty="0">
                <a:solidFill>
                  <a:schemeClr val="accent3"/>
                </a:solidFill>
              </a:rPr>
              <a:t>finally</a:t>
            </a:r>
            <a:r>
              <a:rPr lang="en-US" sz="1500" dirty="0">
                <a:solidFill>
                  <a:schemeClr val="accent3">
                    <a:lumMod val="75000"/>
                  </a:schemeClr>
                </a:solidFill>
              </a:rPr>
              <a:t> </a:t>
            </a:r>
            <a:r>
              <a:rPr lang="en-US" sz="1500" dirty="0"/>
              <a:t>{</a:t>
            </a:r>
          </a:p>
          <a:p>
            <a:r>
              <a:rPr lang="en-US" sz="1500" dirty="0"/>
              <a:t>				</a:t>
            </a:r>
            <a:r>
              <a:rPr lang="en-US" sz="1500" dirty="0" err="1"/>
              <a:t>lock.unlock</a:t>
            </a:r>
            <a:r>
              <a:rPr lang="en-US" sz="1500" dirty="0"/>
              <a:t>();</a:t>
            </a:r>
          </a:p>
          <a:p>
            <a:r>
              <a:rPr lang="en-US" sz="1500" dirty="0"/>
              <a:t>			}</a:t>
            </a:r>
          </a:p>
          <a:p>
            <a:r>
              <a:rPr lang="en-US" sz="1500" dirty="0"/>
              <a:t>		}</a:t>
            </a:r>
          </a:p>
          <a:p>
            <a:r>
              <a:rPr lang="en-US" sz="1500" dirty="0"/>
              <a:t>	</a:t>
            </a:r>
            <a:r>
              <a:rPr lang="en-US" sz="1500" dirty="0" smtClean="0"/>
              <a:t>}</a:t>
            </a:r>
          </a:p>
          <a:p>
            <a:r>
              <a:rPr lang="en-US" sz="1500" dirty="0"/>
              <a:t>}</a:t>
            </a:r>
          </a:p>
          <a:p>
            <a:endParaRPr lang="en-US" sz="1500" dirty="0"/>
          </a:p>
        </p:txBody>
      </p:sp>
      <p:sp>
        <p:nvSpPr>
          <p:cNvPr id="7" name="Line Callout 1 6"/>
          <p:cNvSpPr/>
          <p:nvPr/>
        </p:nvSpPr>
        <p:spPr>
          <a:xfrm>
            <a:off x="6973096" y="3643574"/>
            <a:ext cx="1876136" cy="923330"/>
          </a:xfrm>
          <a:prstGeom prst="borderCallout1">
            <a:avLst>
              <a:gd name="adj1" fmla="val 100796"/>
              <a:gd name="adj2" fmla="val 51413"/>
              <a:gd name="adj3" fmla="val 128434"/>
              <a:gd name="adj4" fmla="val 1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39737" y="3643574"/>
            <a:ext cx="1876137" cy="923330"/>
          </a:xfrm>
          <a:prstGeom prst="rect">
            <a:avLst/>
          </a:prstGeom>
          <a:noFill/>
        </p:spPr>
        <p:txBody>
          <a:bodyPr wrap="square" rtlCol="0">
            <a:spAutoFit/>
          </a:bodyPr>
          <a:lstStyle/>
          <a:p>
            <a:r>
              <a:rPr lang="en-US" dirty="0" smtClean="0"/>
              <a:t>No more readers holding the read lock</a:t>
            </a:r>
            <a:endParaRPr lang="en-US" dirty="0"/>
          </a:p>
        </p:txBody>
      </p:sp>
    </p:spTree>
    <p:extLst>
      <p:ext uri="{BB962C8B-B14F-4D97-AF65-F5344CB8AC3E}">
        <p14:creationId xmlns:p14="http://schemas.microsoft.com/office/powerpoint/2010/main" val="21735340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WriteLock</a:t>
            </a:r>
            <a:r>
              <a:rPr lang="en-US" dirty="0" smtClean="0"/>
              <a:t> inner class</a:t>
            </a:r>
            <a:endParaRPr lang="en-US" dirty="0"/>
          </a:p>
        </p:txBody>
      </p:sp>
      <p:sp>
        <p:nvSpPr>
          <p:cNvPr id="3" name="Content Placeholder 2"/>
          <p:cNvSpPr>
            <a:spLocks noGrp="1"/>
          </p:cNvSpPr>
          <p:nvPr>
            <p:ph idx="1"/>
          </p:nvPr>
        </p:nvSpPr>
        <p:spPr/>
        <p:txBody>
          <a:bodyPr/>
          <a:lstStyle/>
          <a:p>
            <a:endParaRPr lang="en-US" dirty="0"/>
          </a:p>
        </p:txBody>
      </p:sp>
      <p:sp>
        <p:nvSpPr>
          <p:cNvPr id="11" name="Slide Number Placeholder 10"/>
          <p:cNvSpPr>
            <a:spLocks noGrp="1"/>
          </p:cNvSpPr>
          <p:nvPr>
            <p:ph type="sldNum" sz="quarter" idx="12"/>
          </p:nvPr>
        </p:nvSpPr>
        <p:spPr/>
        <p:txBody>
          <a:bodyPr/>
          <a:lstStyle/>
          <a:p>
            <a:fld id="{6294C92D-0306-4E69-9CD3-20855E849650}" type="slidenum">
              <a:rPr kumimoji="0" lang="en-US" smtClean="0"/>
              <a:t>122</a:t>
            </a:fld>
            <a:endParaRPr kumimoji="0" lang="en-US" dirty="0"/>
          </a:p>
        </p:txBody>
      </p:sp>
      <p:sp>
        <p:nvSpPr>
          <p:cNvPr id="4" name="Rectangle 3"/>
          <p:cNvSpPr/>
          <p:nvPr/>
        </p:nvSpPr>
        <p:spPr>
          <a:xfrm>
            <a:off x="1403648" y="1779687"/>
            <a:ext cx="7560840" cy="5078313"/>
          </a:xfrm>
          <a:prstGeom prst="rect">
            <a:avLst/>
          </a:prstGeom>
        </p:spPr>
        <p:txBody>
          <a:bodyPr wrap="square">
            <a:spAutoFit/>
          </a:bodyPr>
          <a:lstStyle/>
          <a:p>
            <a:r>
              <a:rPr lang="en-US" b="1" dirty="0" smtClean="0">
                <a:solidFill>
                  <a:schemeClr val="accent3"/>
                </a:solidFill>
              </a:rPr>
              <a:t>private</a:t>
            </a:r>
            <a:r>
              <a:rPr lang="en-US" dirty="0" smtClean="0"/>
              <a:t> </a:t>
            </a:r>
            <a:r>
              <a:rPr lang="en-US" b="1" dirty="0">
                <a:solidFill>
                  <a:schemeClr val="accent3"/>
                </a:solidFill>
              </a:rPr>
              <a:t>class</a:t>
            </a:r>
            <a:r>
              <a:rPr lang="en-US" dirty="0"/>
              <a:t> </a:t>
            </a:r>
            <a:r>
              <a:rPr lang="en-US" dirty="0" err="1"/>
              <a:t>WriteLock</a:t>
            </a:r>
            <a:r>
              <a:rPr lang="en-US" dirty="0"/>
              <a:t> </a:t>
            </a:r>
            <a:r>
              <a:rPr lang="en-US" b="1" dirty="0">
                <a:solidFill>
                  <a:schemeClr val="accent3"/>
                </a:solidFill>
              </a:rPr>
              <a:t>implements</a:t>
            </a:r>
            <a:r>
              <a:rPr lang="en-US" dirty="0"/>
              <a:t> Lock {</a:t>
            </a:r>
          </a:p>
          <a:p>
            <a:r>
              <a:rPr lang="en-US" dirty="0"/>
              <a:t>	</a:t>
            </a:r>
            <a:r>
              <a:rPr lang="en-US" b="1" dirty="0" smtClean="0">
                <a:solidFill>
                  <a:schemeClr val="accent3"/>
                </a:solidFill>
              </a:rPr>
              <a:t>public</a:t>
            </a:r>
            <a:r>
              <a:rPr lang="en-US" dirty="0" smtClean="0"/>
              <a:t> </a:t>
            </a:r>
            <a:r>
              <a:rPr lang="en-US" b="1" dirty="0">
                <a:solidFill>
                  <a:schemeClr val="accent3"/>
                </a:solidFill>
              </a:rPr>
              <a:t>void</a:t>
            </a:r>
            <a:r>
              <a:rPr lang="en-US" dirty="0"/>
              <a:t> lock() {</a:t>
            </a:r>
          </a:p>
          <a:p>
            <a:r>
              <a:rPr lang="en-US" dirty="0"/>
              <a:t>		</a:t>
            </a:r>
            <a:r>
              <a:rPr lang="en-US" dirty="0" err="1" smtClean="0"/>
              <a:t>lock.lock</a:t>
            </a:r>
            <a:r>
              <a:rPr lang="en-US" dirty="0"/>
              <a:t>();</a:t>
            </a:r>
          </a:p>
          <a:p>
            <a:r>
              <a:rPr lang="en-US" dirty="0"/>
              <a:t>		</a:t>
            </a:r>
            <a:r>
              <a:rPr lang="en-US" b="1" dirty="0" smtClean="0">
                <a:solidFill>
                  <a:schemeClr val="accent3"/>
                </a:solidFill>
              </a:rPr>
              <a:t>try</a:t>
            </a:r>
            <a:r>
              <a:rPr lang="en-US" dirty="0" smtClean="0"/>
              <a:t> {</a:t>
            </a:r>
          </a:p>
          <a:p>
            <a:r>
              <a:rPr lang="en-US" dirty="0"/>
              <a:t>	</a:t>
            </a:r>
            <a:r>
              <a:rPr lang="en-US" dirty="0" smtClean="0"/>
              <a:t>		</a:t>
            </a:r>
            <a:r>
              <a:rPr lang="en-US" b="1" dirty="0" smtClean="0">
                <a:solidFill>
                  <a:schemeClr val="accent3"/>
                </a:solidFill>
              </a:rPr>
              <a:t>while </a:t>
            </a:r>
            <a:r>
              <a:rPr lang="en-US" dirty="0" smtClean="0"/>
              <a:t>(writer)</a:t>
            </a:r>
          </a:p>
          <a:p>
            <a:r>
              <a:rPr lang="en-US" dirty="0"/>
              <a:t>	</a:t>
            </a:r>
            <a:r>
              <a:rPr lang="en-US" dirty="0" smtClean="0"/>
              <a:t>			</a:t>
            </a:r>
            <a:r>
              <a:rPr lang="en-US" dirty="0" err="1" smtClean="0"/>
              <a:t>condition.await</a:t>
            </a:r>
            <a:r>
              <a:rPr lang="en-US" dirty="0" smtClean="0"/>
              <a:t>();</a:t>
            </a:r>
          </a:p>
          <a:p>
            <a:r>
              <a:rPr lang="en-US" dirty="0"/>
              <a:t>	</a:t>
            </a:r>
            <a:r>
              <a:rPr lang="en-US" dirty="0" smtClean="0"/>
              <a:t>		</a:t>
            </a:r>
            <a:r>
              <a:rPr lang="en-US" dirty="0"/>
              <a:t>writer = </a:t>
            </a:r>
            <a:r>
              <a:rPr lang="en-US" b="1" dirty="0">
                <a:solidFill>
                  <a:schemeClr val="accent3"/>
                </a:solidFill>
              </a:rPr>
              <a:t>true</a:t>
            </a:r>
            <a:r>
              <a:rPr lang="en-US" dirty="0" smtClean="0"/>
              <a:t>;</a:t>
            </a:r>
            <a:endParaRPr lang="en-US" dirty="0"/>
          </a:p>
          <a:p>
            <a:r>
              <a:rPr lang="en-US" dirty="0"/>
              <a:t>			</a:t>
            </a:r>
            <a:r>
              <a:rPr lang="en-US" b="1" dirty="0" smtClean="0">
                <a:solidFill>
                  <a:schemeClr val="accent3"/>
                </a:solidFill>
              </a:rPr>
              <a:t>while</a:t>
            </a:r>
            <a:r>
              <a:rPr lang="en-US" dirty="0" smtClean="0"/>
              <a:t> </a:t>
            </a:r>
            <a:r>
              <a:rPr lang="en-US" dirty="0"/>
              <a:t>(</a:t>
            </a:r>
            <a:r>
              <a:rPr lang="en-US" dirty="0" err="1"/>
              <a:t>readAcquires</a:t>
            </a:r>
            <a:r>
              <a:rPr lang="en-US" dirty="0"/>
              <a:t> != </a:t>
            </a:r>
            <a:r>
              <a:rPr lang="en-US" dirty="0" err="1"/>
              <a:t>readReleases</a:t>
            </a:r>
            <a:r>
              <a:rPr lang="en-US" dirty="0"/>
              <a:t>)</a:t>
            </a:r>
          </a:p>
          <a:p>
            <a:r>
              <a:rPr lang="en-US" dirty="0"/>
              <a:t>				</a:t>
            </a:r>
            <a:r>
              <a:rPr lang="en-US" dirty="0" err="1" smtClean="0"/>
              <a:t>condition.await</a:t>
            </a:r>
            <a:r>
              <a:rPr lang="en-US" dirty="0"/>
              <a:t>();</a:t>
            </a:r>
          </a:p>
          <a:p>
            <a:r>
              <a:rPr lang="en-US" dirty="0"/>
              <a:t>		</a:t>
            </a:r>
            <a:r>
              <a:rPr lang="en-US" dirty="0" smtClean="0"/>
              <a:t>} </a:t>
            </a:r>
            <a:r>
              <a:rPr lang="en-US" b="1" dirty="0">
                <a:solidFill>
                  <a:schemeClr val="accent3"/>
                </a:solidFill>
              </a:rPr>
              <a:t>finally</a:t>
            </a:r>
            <a:r>
              <a:rPr lang="en-US" dirty="0"/>
              <a:t> {</a:t>
            </a:r>
          </a:p>
          <a:p>
            <a:r>
              <a:rPr lang="en-US" dirty="0"/>
              <a:t>			</a:t>
            </a:r>
            <a:r>
              <a:rPr lang="en-US" dirty="0" err="1" smtClean="0"/>
              <a:t>lock.unlock</a:t>
            </a:r>
            <a:r>
              <a:rPr lang="en-US" dirty="0"/>
              <a:t>();</a:t>
            </a:r>
          </a:p>
          <a:p>
            <a:r>
              <a:rPr lang="en-US" dirty="0"/>
              <a:t>		</a:t>
            </a:r>
            <a:r>
              <a:rPr lang="en-US" dirty="0" smtClean="0"/>
              <a:t>}</a:t>
            </a:r>
            <a:endParaRPr lang="en-US" dirty="0"/>
          </a:p>
          <a:p>
            <a:r>
              <a:rPr lang="en-US" dirty="0"/>
              <a:t>	</a:t>
            </a:r>
            <a:r>
              <a:rPr lang="en-US" dirty="0" smtClean="0"/>
              <a:t>}</a:t>
            </a:r>
            <a:endParaRPr lang="en-US" dirty="0"/>
          </a:p>
          <a:p>
            <a:r>
              <a:rPr lang="en-US" dirty="0"/>
              <a:t>	</a:t>
            </a:r>
            <a:r>
              <a:rPr lang="en-US" b="1" dirty="0" smtClean="0">
                <a:solidFill>
                  <a:schemeClr val="accent3"/>
                </a:solidFill>
              </a:rPr>
              <a:t>public</a:t>
            </a:r>
            <a:r>
              <a:rPr lang="en-US" dirty="0" smtClean="0"/>
              <a:t> </a:t>
            </a:r>
            <a:r>
              <a:rPr lang="en-US" b="1" dirty="0">
                <a:solidFill>
                  <a:schemeClr val="accent3"/>
                </a:solidFill>
              </a:rPr>
              <a:t>void</a:t>
            </a:r>
            <a:r>
              <a:rPr lang="en-US" dirty="0"/>
              <a:t> unlock() {</a:t>
            </a:r>
          </a:p>
          <a:p>
            <a:r>
              <a:rPr lang="en-US" dirty="0"/>
              <a:t>		</a:t>
            </a:r>
            <a:r>
              <a:rPr lang="en-US" dirty="0" smtClean="0"/>
              <a:t>writer </a:t>
            </a:r>
            <a:r>
              <a:rPr lang="en-US" dirty="0"/>
              <a:t>= </a:t>
            </a:r>
            <a:r>
              <a:rPr lang="en-US" b="1" dirty="0">
                <a:solidFill>
                  <a:schemeClr val="accent3"/>
                </a:solidFill>
              </a:rPr>
              <a:t>false</a:t>
            </a:r>
            <a:r>
              <a:rPr lang="en-US" dirty="0" smtClean="0"/>
              <a:t>;</a:t>
            </a:r>
          </a:p>
          <a:p>
            <a:r>
              <a:rPr lang="en-US" dirty="0"/>
              <a:t>	</a:t>
            </a:r>
            <a:r>
              <a:rPr lang="en-US" dirty="0" smtClean="0"/>
              <a:t>	</a:t>
            </a:r>
            <a:r>
              <a:rPr lang="en-US" dirty="0" err="1" smtClean="0"/>
              <a:t>condition.signalAll</a:t>
            </a:r>
            <a:r>
              <a:rPr lang="en-US" dirty="0" smtClean="0"/>
              <a:t>();</a:t>
            </a:r>
            <a:endParaRPr lang="en-US" dirty="0"/>
          </a:p>
          <a:p>
            <a:r>
              <a:rPr lang="en-US" dirty="0"/>
              <a:t>	</a:t>
            </a:r>
            <a:r>
              <a:rPr lang="en-US" dirty="0" smtClean="0"/>
              <a:t>}</a:t>
            </a:r>
            <a:endParaRPr lang="en-US" dirty="0"/>
          </a:p>
          <a:p>
            <a:r>
              <a:rPr lang="en-US" dirty="0" smtClean="0"/>
              <a:t>}</a:t>
            </a:r>
            <a:endParaRPr lang="en-US" dirty="0"/>
          </a:p>
        </p:txBody>
      </p:sp>
      <p:sp>
        <p:nvSpPr>
          <p:cNvPr id="5" name="Line Callout 1 4"/>
          <p:cNvSpPr/>
          <p:nvPr/>
        </p:nvSpPr>
        <p:spPr>
          <a:xfrm>
            <a:off x="7445103" y="4365104"/>
            <a:ext cx="1698897" cy="1008112"/>
          </a:xfrm>
          <a:prstGeom prst="borderCallout1">
            <a:avLst>
              <a:gd name="adj1" fmla="val 50345"/>
              <a:gd name="adj2" fmla="val 2178"/>
              <a:gd name="adj3" fmla="val -8324"/>
              <a:gd name="adj4" fmla="val -333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45103" y="4365104"/>
            <a:ext cx="1698897" cy="923330"/>
          </a:xfrm>
          <a:prstGeom prst="rect">
            <a:avLst/>
          </a:prstGeom>
          <a:noFill/>
        </p:spPr>
        <p:txBody>
          <a:bodyPr wrap="square" rtlCol="0">
            <a:spAutoFit/>
          </a:bodyPr>
          <a:lstStyle/>
          <a:p>
            <a:r>
              <a:rPr lang="en-US" dirty="0" smtClean="0"/>
              <a:t>Waiting for current readers to finish</a:t>
            </a:r>
            <a:endParaRPr lang="en-US" dirty="0"/>
          </a:p>
        </p:txBody>
      </p:sp>
      <p:sp>
        <p:nvSpPr>
          <p:cNvPr id="7" name="Line Callout 1 6"/>
          <p:cNvSpPr/>
          <p:nvPr/>
        </p:nvSpPr>
        <p:spPr>
          <a:xfrm>
            <a:off x="7148625" y="2013256"/>
            <a:ext cx="1584176" cy="923330"/>
          </a:xfrm>
          <a:prstGeom prst="borderCallout1">
            <a:avLst>
              <a:gd name="adj1" fmla="val 46786"/>
              <a:gd name="adj2" fmla="val -987"/>
              <a:gd name="adj3" fmla="val 121418"/>
              <a:gd name="adj4" fmla="val -82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64288" y="2028116"/>
            <a:ext cx="1568513" cy="923330"/>
          </a:xfrm>
          <a:prstGeom prst="rect">
            <a:avLst/>
          </a:prstGeom>
          <a:noFill/>
        </p:spPr>
        <p:txBody>
          <a:bodyPr wrap="square" rtlCol="0">
            <a:spAutoFit/>
          </a:bodyPr>
          <a:lstStyle/>
          <a:p>
            <a:r>
              <a:rPr lang="en-US" dirty="0" smtClean="0"/>
              <a:t>Waiting for current writer to finish</a:t>
            </a:r>
            <a:endParaRPr lang="en-US" dirty="0"/>
          </a:p>
        </p:txBody>
      </p:sp>
      <p:sp>
        <p:nvSpPr>
          <p:cNvPr id="9" name="Line Callout 1 8"/>
          <p:cNvSpPr/>
          <p:nvPr/>
        </p:nvSpPr>
        <p:spPr>
          <a:xfrm>
            <a:off x="467544" y="3140968"/>
            <a:ext cx="2448272" cy="1477328"/>
          </a:xfrm>
          <a:prstGeom prst="borderCallout1">
            <a:avLst>
              <a:gd name="adj1" fmla="val 51369"/>
              <a:gd name="adj2" fmla="val 99979"/>
              <a:gd name="adj3" fmla="val 35463"/>
              <a:gd name="adj4" fmla="val 149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7544" y="3140968"/>
            <a:ext cx="2448272" cy="1477328"/>
          </a:xfrm>
          <a:prstGeom prst="rect">
            <a:avLst/>
          </a:prstGeom>
          <a:noFill/>
        </p:spPr>
        <p:txBody>
          <a:bodyPr wrap="square" rtlCol="0">
            <a:spAutoFit/>
          </a:bodyPr>
          <a:lstStyle/>
          <a:p>
            <a:r>
              <a:rPr lang="en-US" dirty="0" smtClean="0"/>
              <a:t>The main change – the writer marks it has acquired the write lock even before current readers have finished</a:t>
            </a:r>
            <a:endParaRPr lang="en-US" dirty="0"/>
          </a:p>
        </p:txBody>
      </p:sp>
    </p:spTree>
    <p:extLst>
      <p:ext uri="{BB962C8B-B14F-4D97-AF65-F5344CB8AC3E}">
        <p14:creationId xmlns:p14="http://schemas.microsoft.com/office/powerpoint/2010/main" val="33011428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Reentrant Lock</a:t>
            </a:r>
            <a:endParaRPr lang="en-US" dirty="0"/>
          </a:p>
        </p:txBody>
      </p:sp>
      <p:sp>
        <p:nvSpPr>
          <p:cNvPr id="3" name="Content Placeholder 2"/>
          <p:cNvSpPr>
            <a:spLocks noGrp="1"/>
          </p:cNvSpPr>
          <p:nvPr>
            <p:ph idx="1"/>
          </p:nvPr>
        </p:nvSpPr>
        <p:spPr/>
        <p:txBody>
          <a:bodyPr/>
          <a:lstStyle/>
          <a:p>
            <a:pPr algn="l" rtl="0"/>
            <a:r>
              <a:rPr lang="en-US" dirty="0" smtClean="0"/>
              <a:t>A lock is </a:t>
            </a:r>
            <a:r>
              <a:rPr lang="en-US" i="1" dirty="0" smtClean="0"/>
              <a:t>reentrant </a:t>
            </a:r>
            <a:r>
              <a:rPr lang="en-US" dirty="0" smtClean="0"/>
              <a:t>if the same thread can acquire it multiple times</a:t>
            </a:r>
          </a:p>
          <a:p>
            <a:pPr algn="l" rtl="0"/>
            <a:r>
              <a:rPr lang="en-US" dirty="0" smtClean="0"/>
              <a:t>Useful when a thread locks a lock and then calls for a nested method that locks it again</a:t>
            </a:r>
          </a:p>
          <a:p>
            <a:pPr algn="l" rtl="0"/>
            <a:r>
              <a:rPr lang="en-US" dirty="0" smtClean="0"/>
              <a:t>The locks package provides reentrant locks but we’ll show how to create one from a simple (non-reentrant) lock next</a:t>
            </a:r>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123</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88640"/>
            <a:ext cx="1391450" cy="1391450"/>
          </a:xfrm>
          <a:prstGeom prst="rect">
            <a:avLst/>
          </a:prstGeom>
        </p:spPr>
      </p:pic>
    </p:spTree>
    <p:extLst>
      <p:ext uri="{BB962C8B-B14F-4D97-AF65-F5344CB8AC3E}">
        <p14:creationId xmlns:p14="http://schemas.microsoft.com/office/powerpoint/2010/main" val="27965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Reentrant </a:t>
            </a:r>
            <a:r>
              <a:rPr lang="en-US" dirty="0" smtClean="0"/>
              <a:t>Lock (cont.)</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Example A: </a:t>
            </a:r>
          </a:p>
          <a:p>
            <a:pPr lvl="1" algn="l" rtl="0"/>
            <a:r>
              <a:rPr lang="en-US" dirty="0"/>
              <a:t>A</a:t>
            </a:r>
            <a:r>
              <a:rPr lang="en-US" dirty="0" smtClean="0"/>
              <a:t> writer thread calling for a write lock for the second time will deadlock with itself</a:t>
            </a:r>
          </a:p>
          <a:p>
            <a:pPr algn="l" rtl="0"/>
            <a:r>
              <a:rPr lang="en-US" dirty="0" smtClean="0"/>
              <a:t>Example B (using a fair writers-readers lock):</a:t>
            </a:r>
          </a:p>
          <a:p>
            <a:pPr lvl="2" algn="l" rtl="0"/>
            <a:r>
              <a:rPr lang="en-US" dirty="0" smtClean="0"/>
              <a:t>*</a:t>
            </a:r>
            <a:r>
              <a:rPr lang="en-US" sz="1500" dirty="0" smtClean="0"/>
              <a:t>Taken from </a:t>
            </a:r>
            <a:r>
              <a:rPr lang="en-US" sz="1500" dirty="0"/>
              <a:t>http://</a:t>
            </a:r>
            <a:r>
              <a:rPr lang="en-US" sz="1500" dirty="0" smtClean="0"/>
              <a:t>tutorials.jenkov.com/java-concurrency/read-write-locks.html </a:t>
            </a:r>
          </a:p>
          <a:p>
            <a:pPr lvl="1" algn="l" rtl="0"/>
            <a:r>
              <a:rPr lang="en-US" dirty="0"/>
              <a:t>T</a:t>
            </a:r>
            <a:r>
              <a:rPr lang="en-US" dirty="0" smtClean="0"/>
              <a:t>hread 1 acquires the read lock</a:t>
            </a:r>
          </a:p>
          <a:p>
            <a:pPr lvl="1" algn="l" rtl="0"/>
            <a:r>
              <a:rPr lang="en-US" dirty="0" smtClean="0"/>
              <a:t>Thread II tries to acquire the write lock and is blocked</a:t>
            </a:r>
          </a:p>
          <a:p>
            <a:pPr lvl="1" algn="l" rtl="0"/>
            <a:r>
              <a:rPr lang="en-US" dirty="0" smtClean="0"/>
              <a:t>Thread I tries to acquire the read lock again and is blocked because of thread II - deadlock</a:t>
            </a:r>
          </a:p>
          <a:p>
            <a:pPr lvl="1" algn="l" rtl="0"/>
            <a:endParaRPr lang="en-US" dirty="0" smtClean="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124</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88640"/>
            <a:ext cx="1391450" cy="1391450"/>
          </a:xfrm>
          <a:prstGeom prst="rect">
            <a:avLst/>
          </a:prstGeom>
        </p:spPr>
      </p:pic>
    </p:spTree>
    <p:extLst>
      <p:ext uri="{BB962C8B-B14F-4D97-AF65-F5344CB8AC3E}">
        <p14:creationId xmlns:p14="http://schemas.microsoft.com/office/powerpoint/2010/main" val="17943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Reentrant Lock (cont.)</a:t>
            </a:r>
            <a:endParaRPr lang="en-US" dirty="0"/>
          </a:p>
        </p:txBody>
      </p:sp>
      <p:sp>
        <p:nvSpPr>
          <p:cNvPr id="3" name="Content Placeholder 2"/>
          <p:cNvSpPr>
            <a:spLocks noGrp="1"/>
          </p:cNvSpPr>
          <p:nvPr>
            <p:ph idx="1"/>
          </p:nvPr>
        </p:nvSpPr>
        <p:spPr/>
        <p:txBody>
          <a:bodyPr/>
          <a:lstStyle/>
          <a:p>
            <a:pPr algn="l" rtl="0"/>
            <a:r>
              <a:rPr lang="en-US" dirty="0" smtClean="0"/>
              <a:t>The </a:t>
            </a:r>
            <a:r>
              <a:rPr lang="en-US" dirty="0" err="1" smtClean="0"/>
              <a:t>ReentrantReadWriteLock</a:t>
            </a:r>
            <a:r>
              <a:rPr lang="en-US" dirty="0"/>
              <a:t> </a:t>
            </a:r>
            <a:r>
              <a:rPr lang="en-US" dirty="0" smtClean="0"/>
              <a:t>class provided by java in the </a:t>
            </a:r>
            <a:r>
              <a:rPr lang="en-US" dirty="0" err="1" smtClean="0"/>
              <a:t>java.util.concurrent.locks</a:t>
            </a:r>
            <a:r>
              <a:rPr lang="en-US" dirty="0" smtClean="0"/>
              <a:t> package does not allow “lock upgrades” </a:t>
            </a:r>
          </a:p>
          <a:p>
            <a:pPr lvl="1" algn="l" rtl="0"/>
            <a:r>
              <a:rPr lang="en-US" dirty="0"/>
              <a:t>I</a:t>
            </a:r>
            <a:r>
              <a:rPr lang="en-US" dirty="0" smtClean="0"/>
              <a:t>.e., a thread holding a lock in read mode and trying to access it in write mode</a:t>
            </a:r>
          </a:p>
          <a:p>
            <a:pPr lvl="1" algn="l" rtl="0"/>
            <a:r>
              <a:rPr lang="en-US" dirty="0" smtClean="0"/>
              <a:t>Lock upgrades could cause a thread to deadlock with itself – the write lock waits for the read lock to finish</a:t>
            </a:r>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125</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88640"/>
            <a:ext cx="1391450" cy="1391450"/>
          </a:xfrm>
          <a:prstGeom prst="rect">
            <a:avLst/>
          </a:prstGeom>
        </p:spPr>
      </p:pic>
    </p:spTree>
    <p:extLst>
      <p:ext uri="{BB962C8B-B14F-4D97-AF65-F5344CB8AC3E}">
        <p14:creationId xmlns:p14="http://schemas.microsoft.com/office/powerpoint/2010/main" val="393768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Own Reentrant Lock</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Identifies the </a:t>
            </a:r>
            <a:r>
              <a:rPr lang="en-US" dirty="0" err="1" smtClean="0"/>
              <a:t>ThreadID</a:t>
            </a:r>
            <a:r>
              <a:rPr lang="en-US" dirty="0" smtClean="0"/>
              <a:t> of the thread who locks the lock</a:t>
            </a:r>
          </a:p>
          <a:p>
            <a:pPr lvl="1" algn="l" rtl="0"/>
            <a:r>
              <a:rPr lang="en-US" dirty="0" smtClean="0"/>
              <a:t>Changes when no other thread is holding the lock and a new thread acquires it </a:t>
            </a:r>
          </a:p>
          <a:p>
            <a:pPr algn="l" rtl="0"/>
            <a:r>
              <a:rPr lang="en-US" dirty="0" smtClean="0"/>
              <a:t>Counts the number of times the owner thread locked this lock</a:t>
            </a:r>
          </a:p>
          <a:p>
            <a:pPr lvl="1" algn="l" rtl="0"/>
            <a:r>
              <a:rPr lang="en-US" dirty="0" smtClean="0"/>
              <a:t>Incremented when the same thread calls lock(), decremented when the thread calls unlock()</a:t>
            </a:r>
          </a:p>
          <a:p>
            <a:pPr lvl="1" algn="l" rtl="0"/>
            <a:r>
              <a:rPr lang="en-US" dirty="0" smtClean="0"/>
              <a:t>When this counter is zero one waiting thread is awakened</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126</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981" y="188640"/>
            <a:ext cx="1391450" cy="1391450"/>
          </a:xfrm>
          <a:prstGeom prst="rect">
            <a:avLst/>
          </a:prstGeom>
        </p:spPr>
      </p:pic>
    </p:spTree>
    <p:extLst>
      <p:ext uri="{BB962C8B-B14F-4D97-AF65-F5344CB8AC3E}">
        <p14:creationId xmlns:p14="http://schemas.microsoft.com/office/powerpoint/2010/main" val="137334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SimpleReentrantLock</a:t>
            </a:r>
            <a:r>
              <a:rPr lang="en-US" sz="3600" dirty="0" smtClean="0"/>
              <a:t> implementation</a:t>
            </a:r>
            <a:endParaRPr lang="en-US" sz="3600" dirty="0"/>
          </a:p>
        </p:txBody>
      </p:sp>
      <p:sp>
        <p:nvSpPr>
          <p:cNvPr id="3" name="Content Placeholder 2"/>
          <p:cNvSpPr>
            <a:spLocks noGrp="1"/>
          </p:cNvSpPr>
          <p:nvPr>
            <p:ph idx="1"/>
          </p:nvPr>
        </p:nvSpPr>
        <p:spPr/>
        <p:txBody>
          <a:bodyPr/>
          <a:lstStyle/>
          <a:p>
            <a:endParaRPr lang="en-US"/>
          </a:p>
        </p:txBody>
      </p:sp>
      <p:sp>
        <p:nvSpPr>
          <p:cNvPr id="13" name="Slide Number Placeholder 12"/>
          <p:cNvSpPr>
            <a:spLocks noGrp="1"/>
          </p:cNvSpPr>
          <p:nvPr>
            <p:ph type="sldNum" sz="quarter" idx="12"/>
          </p:nvPr>
        </p:nvSpPr>
        <p:spPr/>
        <p:txBody>
          <a:bodyPr/>
          <a:lstStyle/>
          <a:p>
            <a:fld id="{6294C92D-0306-4E69-9CD3-20855E849650}" type="slidenum">
              <a:rPr kumimoji="0" lang="en-US" smtClean="0"/>
              <a:t>127</a:t>
            </a:fld>
            <a:endParaRPr kumimoji="0" lang="en-US" dirty="0"/>
          </a:p>
        </p:txBody>
      </p:sp>
      <p:sp>
        <p:nvSpPr>
          <p:cNvPr id="4" name="TextBox 3"/>
          <p:cNvSpPr txBox="1"/>
          <p:nvPr/>
        </p:nvSpPr>
        <p:spPr>
          <a:xfrm>
            <a:off x="1331640" y="1030083"/>
            <a:ext cx="7560840" cy="6001643"/>
          </a:xfrm>
          <a:prstGeom prst="rect">
            <a:avLst/>
          </a:prstGeom>
          <a:noFill/>
        </p:spPr>
        <p:txBody>
          <a:bodyPr wrap="square" rtlCol="0">
            <a:spAutoFit/>
          </a:bodyPr>
          <a:lstStyle/>
          <a:p>
            <a:r>
              <a:rPr lang="en-US" sz="1600" b="1" dirty="0">
                <a:solidFill>
                  <a:schemeClr val="accent3"/>
                </a:solidFill>
              </a:rPr>
              <a:t>public</a:t>
            </a:r>
            <a:r>
              <a:rPr lang="en-US" sz="1600" dirty="0"/>
              <a:t> </a:t>
            </a:r>
            <a:r>
              <a:rPr lang="en-US" sz="1600" b="1" dirty="0">
                <a:solidFill>
                  <a:schemeClr val="accent3"/>
                </a:solidFill>
              </a:rPr>
              <a:t>class</a:t>
            </a:r>
            <a:r>
              <a:rPr lang="en-US" sz="1600" dirty="0"/>
              <a:t> </a:t>
            </a:r>
            <a:r>
              <a:rPr lang="en-US" sz="1600" dirty="0" err="1"/>
              <a:t>SimpleReentrantLock</a:t>
            </a:r>
            <a:r>
              <a:rPr lang="en-US" sz="1600" dirty="0"/>
              <a:t> </a:t>
            </a:r>
            <a:r>
              <a:rPr lang="en-US" sz="1600" b="1" dirty="0">
                <a:solidFill>
                  <a:schemeClr val="accent3"/>
                </a:solidFill>
              </a:rPr>
              <a:t>implements</a:t>
            </a:r>
            <a:r>
              <a:rPr lang="en-US" sz="1600" dirty="0"/>
              <a:t> Lock{</a:t>
            </a:r>
          </a:p>
          <a:p>
            <a:r>
              <a:rPr lang="en-US" sz="1600" dirty="0"/>
              <a:t>	Lock </a:t>
            </a:r>
            <a:r>
              <a:rPr lang="en-US" sz="1600" dirty="0" err="1"/>
              <a:t>lock</a:t>
            </a:r>
            <a:r>
              <a:rPr lang="en-US" sz="1600" dirty="0"/>
              <a:t>;</a:t>
            </a:r>
          </a:p>
          <a:p>
            <a:r>
              <a:rPr lang="en-US" sz="1600" dirty="0"/>
              <a:t>	Condition </a:t>
            </a:r>
            <a:r>
              <a:rPr lang="en-US" sz="1600" dirty="0" err="1"/>
              <a:t>condition</a:t>
            </a:r>
            <a:r>
              <a:rPr lang="en-US" sz="1600" dirty="0"/>
              <a:t>;</a:t>
            </a:r>
          </a:p>
          <a:p>
            <a:r>
              <a:rPr lang="en-US" sz="1600" dirty="0"/>
              <a:t>	</a:t>
            </a:r>
            <a:r>
              <a:rPr lang="en-US" sz="1600" b="1" dirty="0" err="1">
                <a:solidFill>
                  <a:schemeClr val="accent3"/>
                </a:solidFill>
              </a:rPr>
              <a:t>int</a:t>
            </a:r>
            <a:r>
              <a:rPr lang="en-US" sz="1600" dirty="0"/>
              <a:t> owner, </a:t>
            </a:r>
            <a:r>
              <a:rPr lang="en-US" sz="1600" dirty="0" err="1"/>
              <a:t>holdCount</a:t>
            </a:r>
            <a:r>
              <a:rPr lang="en-US" sz="1600" dirty="0"/>
              <a:t>;</a:t>
            </a:r>
          </a:p>
          <a:p>
            <a:r>
              <a:rPr lang="en-US" sz="1600" dirty="0"/>
              <a:t>	</a:t>
            </a:r>
            <a:r>
              <a:rPr lang="en-US" sz="1600" b="1" dirty="0">
                <a:solidFill>
                  <a:schemeClr val="accent3"/>
                </a:solidFill>
              </a:rPr>
              <a:t>public</a:t>
            </a:r>
            <a:r>
              <a:rPr lang="en-US" sz="1600" dirty="0">
                <a:solidFill>
                  <a:schemeClr val="accent3"/>
                </a:solidFill>
              </a:rPr>
              <a:t> </a:t>
            </a:r>
            <a:r>
              <a:rPr lang="en-US" sz="1600" dirty="0" err="1"/>
              <a:t>SimpleReentrantLock</a:t>
            </a:r>
            <a:r>
              <a:rPr lang="en-US" sz="1600" dirty="0"/>
              <a:t>() {</a:t>
            </a:r>
          </a:p>
          <a:p>
            <a:r>
              <a:rPr lang="en-US" sz="1600" dirty="0"/>
              <a:t>		lock = </a:t>
            </a:r>
            <a:r>
              <a:rPr lang="en-US" sz="1600" b="1" dirty="0">
                <a:solidFill>
                  <a:schemeClr val="accent3"/>
                </a:solidFill>
              </a:rPr>
              <a:t>new</a:t>
            </a:r>
            <a:r>
              <a:rPr lang="en-US" sz="1600" dirty="0"/>
              <a:t> </a:t>
            </a:r>
            <a:r>
              <a:rPr lang="en-US" sz="1600" dirty="0" err="1"/>
              <a:t>SimpleLock</a:t>
            </a:r>
            <a:r>
              <a:rPr lang="en-US" sz="1600" dirty="0"/>
              <a:t>();</a:t>
            </a:r>
          </a:p>
          <a:p>
            <a:r>
              <a:rPr lang="en-US" sz="1600" dirty="0"/>
              <a:t>		condition = </a:t>
            </a:r>
            <a:r>
              <a:rPr lang="en-US" sz="1600" dirty="0" err="1"/>
              <a:t>lock.newCondition</a:t>
            </a:r>
            <a:r>
              <a:rPr lang="en-US" sz="1600" dirty="0"/>
              <a:t>();</a:t>
            </a:r>
          </a:p>
          <a:p>
            <a:r>
              <a:rPr lang="en-US" sz="1600" dirty="0"/>
              <a:t>		owner = 0;</a:t>
            </a:r>
          </a:p>
          <a:p>
            <a:r>
              <a:rPr lang="en-US" sz="1600" dirty="0"/>
              <a:t>		</a:t>
            </a:r>
            <a:r>
              <a:rPr lang="en-US" sz="1600" dirty="0" err="1"/>
              <a:t>holdCount</a:t>
            </a:r>
            <a:r>
              <a:rPr lang="en-US" sz="1600" dirty="0"/>
              <a:t> = 0;</a:t>
            </a:r>
          </a:p>
          <a:p>
            <a:r>
              <a:rPr lang="en-US" sz="1600" dirty="0"/>
              <a:t>	}</a:t>
            </a:r>
          </a:p>
          <a:p>
            <a:r>
              <a:rPr lang="en-US" sz="1600" dirty="0"/>
              <a:t>	</a:t>
            </a:r>
            <a:r>
              <a:rPr lang="en-US" sz="1600" b="1" dirty="0">
                <a:solidFill>
                  <a:schemeClr val="accent3"/>
                </a:solidFill>
              </a:rPr>
              <a:t>public</a:t>
            </a:r>
            <a:r>
              <a:rPr lang="en-US" sz="1600" dirty="0"/>
              <a:t> </a:t>
            </a:r>
            <a:r>
              <a:rPr lang="en-US" sz="1600" b="1" dirty="0">
                <a:solidFill>
                  <a:schemeClr val="accent3"/>
                </a:solidFill>
              </a:rPr>
              <a:t>void</a:t>
            </a:r>
            <a:r>
              <a:rPr lang="en-US" sz="1600" dirty="0"/>
              <a:t> lock() {</a:t>
            </a:r>
          </a:p>
          <a:p>
            <a:r>
              <a:rPr lang="en-US" sz="1600" dirty="0"/>
              <a:t>		</a:t>
            </a:r>
            <a:r>
              <a:rPr lang="en-US" sz="1600" b="1" dirty="0" err="1">
                <a:solidFill>
                  <a:schemeClr val="accent3"/>
                </a:solidFill>
              </a:rPr>
              <a:t>int</a:t>
            </a:r>
            <a:r>
              <a:rPr lang="en-US" sz="1600" dirty="0"/>
              <a:t> me = </a:t>
            </a:r>
            <a:r>
              <a:rPr lang="en-US" sz="1600" dirty="0" err="1"/>
              <a:t>ThreadID.get</a:t>
            </a:r>
            <a:r>
              <a:rPr lang="en-US" sz="1600" dirty="0"/>
              <a:t>();</a:t>
            </a:r>
          </a:p>
          <a:p>
            <a:r>
              <a:rPr lang="en-US" sz="1600" dirty="0"/>
              <a:t>		</a:t>
            </a:r>
            <a:r>
              <a:rPr lang="en-US" sz="1600" dirty="0" err="1"/>
              <a:t>lock.lock</a:t>
            </a:r>
            <a:r>
              <a:rPr lang="en-US" sz="1600" dirty="0"/>
              <a:t>();</a:t>
            </a:r>
          </a:p>
          <a:p>
            <a:r>
              <a:rPr lang="en-US" sz="1600" dirty="0"/>
              <a:t>		</a:t>
            </a:r>
            <a:r>
              <a:rPr lang="en-US" sz="1600" b="1" dirty="0">
                <a:solidFill>
                  <a:schemeClr val="accent3"/>
                </a:solidFill>
              </a:rPr>
              <a:t>if</a:t>
            </a:r>
            <a:r>
              <a:rPr lang="en-US" sz="1600" dirty="0"/>
              <a:t> (owner == me) {</a:t>
            </a:r>
          </a:p>
          <a:p>
            <a:r>
              <a:rPr lang="en-US" sz="1600" dirty="0"/>
              <a:t>			</a:t>
            </a:r>
            <a:r>
              <a:rPr lang="en-US" sz="1600" dirty="0" err="1"/>
              <a:t>holdCount</a:t>
            </a:r>
            <a:r>
              <a:rPr lang="en-US" sz="1600" dirty="0"/>
              <a:t>++;</a:t>
            </a:r>
          </a:p>
          <a:p>
            <a:r>
              <a:rPr lang="en-US" sz="1600" dirty="0"/>
              <a:t>			</a:t>
            </a:r>
            <a:r>
              <a:rPr lang="en-US" sz="1600" b="1" dirty="0">
                <a:solidFill>
                  <a:schemeClr val="accent3"/>
                </a:solidFill>
              </a:rPr>
              <a:t>return</a:t>
            </a:r>
            <a:r>
              <a:rPr lang="en-US" sz="1600" dirty="0"/>
              <a:t>;</a:t>
            </a:r>
          </a:p>
          <a:p>
            <a:r>
              <a:rPr lang="en-US" sz="1600" dirty="0"/>
              <a:t>		}</a:t>
            </a:r>
          </a:p>
          <a:p>
            <a:r>
              <a:rPr lang="en-US" sz="1600" dirty="0"/>
              <a:t>		</a:t>
            </a:r>
            <a:r>
              <a:rPr lang="en-US" sz="1600" b="1" dirty="0">
                <a:solidFill>
                  <a:schemeClr val="accent3"/>
                </a:solidFill>
              </a:rPr>
              <a:t>while</a:t>
            </a:r>
            <a:r>
              <a:rPr lang="en-US" sz="1600" dirty="0"/>
              <a:t> (</a:t>
            </a:r>
            <a:r>
              <a:rPr lang="en-US" sz="1600" dirty="0" err="1"/>
              <a:t>holdCount</a:t>
            </a:r>
            <a:r>
              <a:rPr lang="en-US" sz="1600" dirty="0"/>
              <a:t> != 0) {</a:t>
            </a:r>
          </a:p>
          <a:p>
            <a:r>
              <a:rPr lang="en-US" sz="1600" dirty="0"/>
              <a:t>			</a:t>
            </a:r>
            <a:r>
              <a:rPr lang="en-US" sz="1600" dirty="0" err="1"/>
              <a:t>condition.await</a:t>
            </a:r>
            <a:r>
              <a:rPr lang="en-US" sz="1600" dirty="0"/>
              <a:t>();</a:t>
            </a:r>
          </a:p>
          <a:p>
            <a:r>
              <a:rPr lang="en-US" sz="1600" dirty="0"/>
              <a:t>		}</a:t>
            </a:r>
          </a:p>
          <a:p>
            <a:r>
              <a:rPr lang="en-US" sz="1600" dirty="0"/>
              <a:t>		owner = me;</a:t>
            </a:r>
          </a:p>
          <a:p>
            <a:r>
              <a:rPr lang="en-US" sz="1600" dirty="0"/>
              <a:t>		</a:t>
            </a:r>
            <a:r>
              <a:rPr lang="en-US" sz="1600" dirty="0" err="1"/>
              <a:t>holdCount</a:t>
            </a:r>
            <a:r>
              <a:rPr lang="en-US" sz="1600" dirty="0"/>
              <a:t> = 1;</a:t>
            </a:r>
          </a:p>
          <a:p>
            <a:r>
              <a:rPr lang="en-US" sz="1600" dirty="0"/>
              <a:t>	}</a:t>
            </a:r>
          </a:p>
          <a:p>
            <a:endParaRPr lang="en-US" sz="1600" dirty="0"/>
          </a:p>
        </p:txBody>
      </p:sp>
      <p:sp>
        <p:nvSpPr>
          <p:cNvPr id="5" name="Line Callout 1 4"/>
          <p:cNvSpPr/>
          <p:nvPr/>
        </p:nvSpPr>
        <p:spPr>
          <a:xfrm>
            <a:off x="6012160" y="4725144"/>
            <a:ext cx="2520280" cy="923330"/>
          </a:xfrm>
          <a:prstGeom prst="borderCallout1">
            <a:avLst>
              <a:gd name="adj1" fmla="val 51074"/>
              <a:gd name="adj2" fmla="val -252"/>
              <a:gd name="adj3" fmla="val -4481"/>
              <a:gd name="adj4" fmla="val -18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12160" y="4725144"/>
            <a:ext cx="2736304" cy="923330"/>
          </a:xfrm>
          <a:prstGeom prst="rect">
            <a:avLst/>
          </a:prstGeom>
          <a:noFill/>
        </p:spPr>
        <p:txBody>
          <a:bodyPr wrap="square" rtlCol="0">
            <a:spAutoFit/>
          </a:bodyPr>
          <a:lstStyle/>
          <a:p>
            <a:r>
              <a:rPr lang="en-US" dirty="0" smtClean="0"/>
              <a:t>If same thread acquires lock – </a:t>
            </a:r>
            <a:r>
              <a:rPr lang="en-US" dirty="0" err="1" smtClean="0"/>
              <a:t>holdCount</a:t>
            </a:r>
            <a:r>
              <a:rPr lang="en-US" dirty="0" smtClean="0"/>
              <a:t> is incremented</a:t>
            </a:r>
            <a:endParaRPr lang="en-US" dirty="0"/>
          </a:p>
        </p:txBody>
      </p:sp>
      <p:sp>
        <p:nvSpPr>
          <p:cNvPr id="7" name="Line Callout 1 6"/>
          <p:cNvSpPr/>
          <p:nvPr/>
        </p:nvSpPr>
        <p:spPr>
          <a:xfrm>
            <a:off x="5385044" y="6093295"/>
            <a:ext cx="3528392" cy="646331"/>
          </a:xfrm>
          <a:prstGeom prst="borderCallout1">
            <a:avLst>
              <a:gd name="adj1" fmla="val 57231"/>
              <a:gd name="adj2" fmla="val 148"/>
              <a:gd name="adj3" fmla="val 12450"/>
              <a:gd name="adj4" fmla="val -25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85044" y="6093296"/>
            <a:ext cx="3507436" cy="646331"/>
          </a:xfrm>
          <a:prstGeom prst="rect">
            <a:avLst/>
          </a:prstGeom>
          <a:noFill/>
        </p:spPr>
        <p:txBody>
          <a:bodyPr wrap="square" rtlCol="0">
            <a:spAutoFit/>
          </a:bodyPr>
          <a:lstStyle/>
          <a:p>
            <a:r>
              <a:rPr lang="en-US" dirty="0" smtClean="0"/>
              <a:t>In case </a:t>
            </a:r>
            <a:r>
              <a:rPr lang="en-US" dirty="0" err="1" smtClean="0"/>
              <a:t>holdCount</a:t>
            </a:r>
            <a:r>
              <a:rPr lang="en-US" dirty="0" smtClean="0"/>
              <a:t> == 0 owner is updated</a:t>
            </a:r>
            <a:endParaRPr lang="en-US" dirty="0"/>
          </a:p>
        </p:txBody>
      </p:sp>
      <p:sp>
        <p:nvSpPr>
          <p:cNvPr id="9" name="Line Callout 1 8"/>
          <p:cNvSpPr/>
          <p:nvPr/>
        </p:nvSpPr>
        <p:spPr>
          <a:xfrm>
            <a:off x="0" y="2204863"/>
            <a:ext cx="1763688" cy="1344345"/>
          </a:xfrm>
          <a:prstGeom prst="borderCallout1">
            <a:avLst>
              <a:gd name="adj1" fmla="val -786"/>
              <a:gd name="adj2" fmla="val 79946"/>
              <a:gd name="adj3" fmla="val -10585"/>
              <a:gd name="adj4" fmla="val 150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0" y="2348880"/>
            <a:ext cx="1763688" cy="1200329"/>
          </a:xfrm>
          <a:prstGeom prst="rect">
            <a:avLst/>
          </a:prstGeom>
          <a:noFill/>
        </p:spPr>
        <p:txBody>
          <a:bodyPr wrap="square" rtlCol="0">
            <a:spAutoFit/>
          </a:bodyPr>
          <a:lstStyle/>
          <a:p>
            <a:r>
              <a:rPr lang="en-US" dirty="0" smtClean="0"/>
              <a:t>The thread ID of the current owner of the lock</a:t>
            </a:r>
            <a:endParaRPr lang="en-US" dirty="0"/>
          </a:p>
        </p:txBody>
      </p:sp>
      <p:sp>
        <p:nvSpPr>
          <p:cNvPr id="11" name="Line Callout 1 10"/>
          <p:cNvSpPr/>
          <p:nvPr/>
        </p:nvSpPr>
        <p:spPr>
          <a:xfrm>
            <a:off x="6660232" y="2348880"/>
            <a:ext cx="1872208" cy="1200328"/>
          </a:xfrm>
          <a:prstGeom prst="borderCallout1">
            <a:avLst>
              <a:gd name="adj1" fmla="val 7141"/>
              <a:gd name="adj2" fmla="val 1139"/>
              <a:gd name="adj3" fmla="val -33155"/>
              <a:gd name="adj4" fmla="val -1218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60232" y="2348880"/>
            <a:ext cx="1872208" cy="1200329"/>
          </a:xfrm>
          <a:prstGeom prst="rect">
            <a:avLst/>
          </a:prstGeom>
          <a:noFill/>
        </p:spPr>
        <p:txBody>
          <a:bodyPr wrap="square" rtlCol="0">
            <a:spAutoFit/>
          </a:bodyPr>
          <a:lstStyle/>
          <a:p>
            <a:r>
              <a:rPr lang="en-US" dirty="0" smtClean="0"/>
              <a:t>Number of times the owner thread has acquired the lock </a:t>
            </a:r>
            <a:endParaRPr lang="en-US" dirty="0"/>
          </a:p>
        </p:txBody>
      </p:sp>
    </p:spTree>
    <p:extLst>
      <p:ext uri="{BB962C8B-B14F-4D97-AF65-F5344CB8AC3E}">
        <p14:creationId xmlns:p14="http://schemas.microsoft.com/office/powerpoint/2010/main" val="16492444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t>SimpleReentrantLock</a:t>
            </a:r>
            <a:r>
              <a:rPr lang="en-US" sz="4000" dirty="0" smtClean="0"/>
              <a:t> implementation (cont.)</a:t>
            </a:r>
            <a:endParaRPr lang="en-US" sz="4000" dirty="0"/>
          </a:p>
        </p:txBody>
      </p:sp>
      <p:sp>
        <p:nvSpPr>
          <p:cNvPr id="3" name="Content Placeholder 2"/>
          <p:cNvSpPr>
            <a:spLocks noGrp="1"/>
          </p:cNvSpPr>
          <p:nvPr>
            <p:ph idx="1"/>
          </p:nvPr>
        </p:nvSpPr>
        <p:spPr/>
        <p:txBody>
          <a:bodyPr/>
          <a:lstStyle/>
          <a:p>
            <a:endParaRPr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128</a:t>
            </a:fld>
            <a:endParaRPr kumimoji="0" lang="en-US" dirty="0"/>
          </a:p>
        </p:txBody>
      </p:sp>
      <p:sp>
        <p:nvSpPr>
          <p:cNvPr id="4" name="Rectangle 3"/>
          <p:cNvSpPr/>
          <p:nvPr/>
        </p:nvSpPr>
        <p:spPr>
          <a:xfrm>
            <a:off x="1259632" y="1500529"/>
            <a:ext cx="7344816" cy="3970318"/>
          </a:xfrm>
          <a:prstGeom prst="rect">
            <a:avLst/>
          </a:prstGeom>
        </p:spPr>
        <p:txBody>
          <a:bodyPr wrap="square">
            <a:spAutoFit/>
          </a:bodyPr>
          <a:lstStyle/>
          <a:p>
            <a:r>
              <a:rPr lang="en-US" b="1" dirty="0">
                <a:solidFill>
                  <a:schemeClr val="accent3"/>
                </a:solidFill>
              </a:rPr>
              <a:t>public</a:t>
            </a:r>
            <a:r>
              <a:rPr lang="en-US" dirty="0"/>
              <a:t> </a:t>
            </a:r>
            <a:r>
              <a:rPr lang="en-US" b="1" dirty="0">
                <a:solidFill>
                  <a:schemeClr val="accent3"/>
                </a:solidFill>
              </a:rPr>
              <a:t>void</a:t>
            </a:r>
            <a:r>
              <a:rPr lang="en-US" dirty="0"/>
              <a:t> unlock() {</a:t>
            </a:r>
          </a:p>
          <a:p>
            <a:r>
              <a:rPr lang="en-US" dirty="0"/>
              <a:t>	</a:t>
            </a:r>
            <a:r>
              <a:rPr lang="en-US" dirty="0" err="1" smtClean="0"/>
              <a:t>lock.lock</a:t>
            </a:r>
            <a:r>
              <a:rPr lang="en-US" dirty="0"/>
              <a:t>();</a:t>
            </a:r>
          </a:p>
          <a:p>
            <a:r>
              <a:rPr lang="en-US" dirty="0"/>
              <a:t>	</a:t>
            </a:r>
            <a:r>
              <a:rPr lang="en-US" b="1" dirty="0" smtClean="0">
                <a:solidFill>
                  <a:schemeClr val="accent3"/>
                </a:solidFill>
              </a:rPr>
              <a:t>try</a:t>
            </a:r>
            <a:r>
              <a:rPr lang="en-US" dirty="0" smtClean="0"/>
              <a:t> </a:t>
            </a:r>
            <a:r>
              <a:rPr lang="en-US" dirty="0"/>
              <a:t>{</a:t>
            </a:r>
          </a:p>
          <a:p>
            <a:r>
              <a:rPr lang="en-US" dirty="0"/>
              <a:t>		</a:t>
            </a:r>
            <a:r>
              <a:rPr lang="en-US" b="1" dirty="0" smtClean="0">
                <a:solidFill>
                  <a:schemeClr val="accent3"/>
                </a:solidFill>
              </a:rPr>
              <a:t>if</a:t>
            </a:r>
            <a:r>
              <a:rPr lang="en-US" dirty="0" smtClean="0"/>
              <a:t> </a:t>
            </a:r>
            <a:r>
              <a:rPr lang="en-US" dirty="0"/>
              <a:t>(</a:t>
            </a:r>
            <a:r>
              <a:rPr lang="en-US" dirty="0" err="1"/>
              <a:t>holdCount</a:t>
            </a:r>
            <a:r>
              <a:rPr lang="en-US" dirty="0"/>
              <a:t> == 0 || owner != </a:t>
            </a:r>
            <a:r>
              <a:rPr lang="en-US" dirty="0" err="1"/>
              <a:t>ThreadID.get</a:t>
            </a:r>
            <a:r>
              <a:rPr lang="en-US" dirty="0"/>
              <a:t>())</a:t>
            </a:r>
          </a:p>
          <a:p>
            <a:r>
              <a:rPr lang="en-US" dirty="0"/>
              <a:t>			</a:t>
            </a:r>
            <a:r>
              <a:rPr lang="en-US" b="1" dirty="0" smtClean="0">
                <a:solidFill>
                  <a:schemeClr val="accent3"/>
                </a:solidFill>
              </a:rPr>
              <a:t>throw</a:t>
            </a:r>
            <a:r>
              <a:rPr lang="en-US" dirty="0" smtClean="0"/>
              <a:t> </a:t>
            </a:r>
            <a:r>
              <a:rPr lang="en-US" b="1" dirty="0">
                <a:solidFill>
                  <a:schemeClr val="accent3"/>
                </a:solidFill>
              </a:rPr>
              <a:t>new</a:t>
            </a:r>
            <a:r>
              <a:rPr lang="en-US" dirty="0"/>
              <a:t> </a:t>
            </a:r>
            <a:r>
              <a:rPr lang="en-US" dirty="0" err="1"/>
              <a:t>IllegalMonitorStateException</a:t>
            </a:r>
            <a:r>
              <a:rPr lang="en-US" dirty="0"/>
              <a:t>();</a:t>
            </a:r>
          </a:p>
          <a:p>
            <a:r>
              <a:rPr lang="en-US" dirty="0"/>
              <a:t>		</a:t>
            </a:r>
            <a:r>
              <a:rPr lang="en-US" dirty="0" err="1" smtClean="0"/>
              <a:t>holdCount</a:t>
            </a:r>
            <a:r>
              <a:rPr lang="en-US" dirty="0" smtClean="0"/>
              <a:t>-</a:t>
            </a:r>
            <a:r>
              <a:rPr lang="en-US" dirty="0"/>
              <a:t>-;</a:t>
            </a:r>
          </a:p>
          <a:p>
            <a:r>
              <a:rPr lang="en-US" dirty="0"/>
              <a:t>		</a:t>
            </a:r>
            <a:r>
              <a:rPr lang="en-US" b="1" dirty="0" smtClean="0">
                <a:solidFill>
                  <a:schemeClr val="accent3"/>
                </a:solidFill>
              </a:rPr>
              <a:t>if</a:t>
            </a:r>
            <a:r>
              <a:rPr lang="en-US" dirty="0" smtClean="0"/>
              <a:t> </a:t>
            </a:r>
            <a:r>
              <a:rPr lang="en-US" dirty="0"/>
              <a:t>(</a:t>
            </a:r>
            <a:r>
              <a:rPr lang="en-US" dirty="0" err="1"/>
              <a:t>holdCount</a:t>
            </a:r>
            <a:r>
              <a:rPr lang="en-US" dirty="0"/>
              <a:t> == 0) {</a:t>
            </a:r>
          </a:p>
          <a:p>
            <a:r>
              <a:rPr lang="en-US" dirty="0"/>
              <a:t>			</a:t>
            </a:r>
            <a:r>
              <a:rPr lang="en-US" dirty="0" err="1" smtClean="0"/>
              <a:t>condition.signal</a:t>
            </a:r>
            <a:r>
              <a:rPr lang="en-US" dirty="0"/>
              <a:t>();</a:t>
            </a:r>
          </a:p>
          <a:p>
            <a:r>
              <a:rPr lang="en-US" dirty="0"/>
              <a:t>		</a:t>
            </a:r>
            <a:r>
              <a:rPr lang="en-US" dirty="0" smtClean="0"/>
              <a:t>}</a:t>
            </a:r>
            <a:endParaRPr lang="en-US" dirty="0"/>
          </a:p>
          <a:p>
            <a:r>
              <a:rPr lang="en-US" dirty="0"/>
              <a:t>	</a:t>
            </a:r>
            <a:r>
              <a:rPr lang="en-US" dirty="0" smtClean="0"/>
              <a:t>} </a:t>
            </a:r>
            <a:r>
              <a:rPr lang="en-US" b="1" dirty="0">
                <a:solidFill>
                  <a:schemeClr val="accent3"/>
                </a:solidFill>
              </a:rPr>
              <a:t>finally</a:t>
            </a:r>
            <a:r>
              <a:rPr lang="en-US" dirty="0"/>
              <a:t> {</a:t>
            </a:r>
          </a:p>
          <a:p>
            <a:r>
              <a:rPr lang="en-US" dirty="0"/>
              <a:t>		</a:t>
            </a:r>
            <a:r>
              <a:rPr lang="en-US" dirty="0" err="1" smtClean="0"/>
              <a:t>lock.unlock</a:t>
            </a:r>
            <a:r>
              <a:rPr lang="en-US" dirty="0"/>
              <a:t>();</a:t>
            </a:r>
          </a:p>
          <a:p>
            <a:r>
              <a:rPr lang="en-US" dirty="0"/>
              <a:t>	</a:t>
            </a:r>
            <a:r>
              <a:rPr lang="en-US" dirty="0" smtClean="0"/>
              <a:t>}</a:t>
            </a:r>
            <a:endParaRPr lang="en-US" dirty="0"/>
          </a:p>
          <a:p>
            <a:r>
              <a:rPr lang="en-US" dirty="0" smtClean="0"/>
              <a:t>}</a:t>
            </a:r>
            <a:endParaRPr lang="en-US" dirty="0"/>
          </a:p>
          <a:p>
            <a:r>
              <a:rPr lang="en-US" dirty="0"/>
              <a:t> </a:t>
            </a:r>
          </a:p>
        </p:txBody>
      </p:sp>
      <p:sp>
        <p:nvSpPr>
          <p:cNvPr id="5" name="Line Callout 1 4"/>
          <p:cNvSpPr/>
          <p:nvPr/>
        </p:nvSpPr>
        <p:spPr>
          <a:xfrm>
            <a:off x="5940152" y="3645024"/>
            <a:ext cx="2520280" cy="936104"/>
          </a:xfrm>
          <a:prstGeom prst="borderCallout1">
            <a:avLst>
              <a:gd name="adj1" fmla="val 54270"/>
              <a:gd name="adj2" fmla="val 1562"/>
              <a:gd name="adj3" fmla="val 27251"/>
              <a:gd name="adj4" fmla="val -31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940152" y="3645024"/>
            <a:ext cx="2520280" cy="923330"/>
          </a:xfrm>
          <a:prstGeom prst="rect">
            <a:avLst/>
          </a:prstGeom>
          <a:noFill/>
        </p:spPr>
        <p:txBody>
          <a:bodyPr wrap="square" rtlCol="0">
            <a:spAutoFit/>
          </a:bodyPr>
          <a:lstStyle/>
          <a:p>
            <a:r>
              <a:rPr lang="en-US" dirty="0" smtClean="0"/>
              <a:t>The lock is free so </a:t>
            </a:r>
            <a:r>
              <a:rPr lang="en-US" dirty="0"/>
              <a:t>o</a:t>
            </a:r>
            <a:r>
              <a:rPr lang="en-US" dirty="0" smtClean="0"/>
              <a:t>ne waiting thread is awakened</a:t>
            </a:r>
            <a:endParaRPr lang="en-US" dirty="0"/>
          </a:p>
        </p:txBody>
      </p:sp>
      <p:sp>
        <p:nvSpPr>
          <p:cNvPr id="7" name="Line Callout 1 6"/>
          <p:cNvSpPr/>
          <p:nvPr/>
        </p:nvSpPr>
        <p:spPr>
          <a:xfrm>
            <a:off x="6156176" y="1500528"/>
            <a:ext cx="1440160" cy="369333"/>
          </a:xfrm>
          <a:prstGeom prst="borderCallout1">
            <a:avLst>
              <a:gd name="adj1" fmla="val 49436"/>
              <a:gd name="adj2" fmla="val 2057"/>
              <a:gd name="adj3" fmla="val 189025"/>
              <a:gd name="adj4" fmla="val -591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56176" y="1500529"/>
            <a:ext cx="1440160" cy="369332"/>
          </a:xfrm>
          <a:prstGeom prst="rect">
            <a:avLst/>
          </a:prstGeom>
          <a:noFill/>
        </p:spPr>
        <p:txBody>
          <a:bodyPr wrap="square" rtlCol="0">
            <a:spAutoFit/>
          </a:bodyPr>
          <a:lstStyle/>
          <a:p>
            <a:r>
              <a:rPr lang="en-US" dirty="0" smtClean="0"/>
              <a:t>Illegal unlock</a:t>
            </a:r>
            <a:endParaRPr lang="en-US" dirty="0"/>
          </a:p>
        </p:txBody>
      </p:sp>
    </p:spTree>
    <p:extLst>
      <p:ext uri="{BB962C8B-B14F-4D97-AF65-F5344CB8AC3E}">
        <p14:creationId xmlns:p14="http://schemas.microsoft.com/office/powerpoint/2010/main" val="40942636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So far we’ve seen mutual exclusion locks where only one thread can access a critical section at the same time</a:t>
            </a:r>
          </a:p>
          <a:p>
            <a:pPr algn="l" rtl="0"/>
            <a:r>
              <a:rPr lang="en-US" i="1" dirty="0" smtClean="0"/>
              <a:t>Semaphore </a:t>
            </a:r>
            <a:r>
              <a:rPr lang="en-US" dirty="0" smtClean="0"/>
              <a:t>is </a:t>
            </a:r>
            <a:r>
              <a:rPr lang="en-US" dirty="0"/>
              <a:t>a</a:t>
            </a:r>
            <a:r>
              <a:rPr lang="en-US" dirty="0" smtClean="0"/>
              <a:t> lock with a capacity – an upper bound on the number of threads that can hold it simultaneously</a:t>
            </a:r>
          </a:p>
          <a:p>
            <a:pPr algn="l" rtl="0"/>
            <a:r>
              <a:rPr lang="en-US" dirty="0" smtClean="0"/>
              <a:t>Uses a counter to count the number of threads currently holding the lock</a:t>
            </a:r>
          </a:p>
          <a:p>
            <a:pPr lvl="1" algn="l" rtl="0"/>
            <a:r>
              <a:rPr lang="en-US" dirty="0" smtClean="0"/>
              <a:t>Incremented when a thread acquires a lock, decremented when a thread releases a lock</a:t>
            </a:r>
          </a:p>
          <a:p>
            <a:pPr marL="82296" indent="0" algn="l" rtl="0">
              <a:buNone/>
            </a:pPr>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129</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64" y="116632"/>
            <a:ext cx="1690511" cy="1310146"/>
          </a:xfrm>
          <a:prstGeom prst="rect">
            <a:avLst/>
          </a:prstGeom>
        </p:spPr>
      </p:pic>
    </p:spTree>
    <p:extLst>
      <p:ext uri="{BB962C8B-B14F-4D97-AF65-F5344CB8AC3E}">
        <p14:creationId xmlns:p14="http://schemas.microsoft.com/office/powerpoint/2010/main" val="19741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normAutofit fontScale="92500" lnSpcReduction="20000"/>
          </a:bodyPr>
          <a:lstStyle/>
          <a:p>
            <a:pPr algn="l" rtl="0"/>
            <a:r>
              <a:rPr lang="en-US" dirty="0" smtClean="0"/>
              <a:t>Motivation:</a:t>
            </a:r>
          </a:p>
          <a:p>
            <a:pPr lvl="1" algn="l" rtl="0"/>
            <a:r>
              <a:rPr lang="en-US" dirty="0" smtClean="0"/>
              <a:t>When a thread acquiring a lock of an object is waiting for something to happen before he can proceed – it is a good idea for it to release the lock to let other threads access the object </a:t>
            </a:r>
          </a:p>
          <a:p>
            <a:pPr algn="l" rtl="0"/>
            <a:r>
              <a:rPr lang="en-US" dirty="0" smtClean="0"/>
              <a:t>A </a:t>
            </a:r>
            <a:r>
              <a:rPr lang="en-US" i="1" dirty="0" smtClean="0"/>
              <a:t>Condition</a:t>
            </a:r>
            <a:r>
              <a:rPr lang="en-US" dirty="0" smtClean="0"/>
              <a:t> is a class associated with a lock</a:t>
            </a:r>
          </a:p>
          <a:p>
            <a:pPr algn="l" rtl="0"/>
            <a:r>
              <a:rPr lang="en-US" dirty="0" smtClean="0"/>
              <a:t>Created using the </a:t>
            </a:r>
            <a:r>
              <a:rPr lang="en-US" dirty="0" err="1" smtClean="0"/>
              <a:t>newCondition</a:t>
            </a:r>
            <a:r>
              <a:rPr lang="en-US" dirty="0" smtClean="0"/>
              <a:t>() method of the Lock interface</a:t>
            </a:r>
          </a:p>
          <a:p>
            <a:pPr algn="l" rtl="0"/>
            <a:r>
              <a:rPr lang="en-US" dirty="0" smtClean="0"/>
              <a:t>When a condition occurs, a thread that is waiting may be awakened to try to access the monitor</a:t>
            </a:r>
          </a:p>
          <a:p>
            <a:pPr algn="l" rtl="0"/>
            <a:r>
              <a:rPr lang="en-US" dirty="0" smtClean="0"/>
              <a:t>Part of a well defined monitor</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13</a:t>
            </a:fld>
            <a:endParaRPr kumimoji="0" lang="en-US" dirty="0"/>
          </a:p>
        </p:txBody>
      </p:sp>
    </p:spTree>
    <p:extLst>
      <p:ext uri="{BB962C8B-B14F-4D97-AF65-F5344CB8AC3E}">
        <p14:creationId xmlns:p14="http://schemas.microsoft.com/office/powerpoint/2010/main" val="33135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(cont.)</a:t>
            </a:r>
            <a:endParaRPr lang="en-US" dirty="0"/>
          </a:p>
        </p:txBody>
      </p:sp>
      <p:sp>
        <p:nvSpPr>
          <p:cNvPr id="3" name="Content Placeholder 2"/>
          <p:cNvSpPr>
            <a:spLocks noGrp="1"/>
          </p:cNvSpPr>
          <p:nvPr>
            <p:ph idx="1"/>
          </p:nvPr>
        </p:nvSpPr>
        <p:spPr/>
        <p:txBody>
          <a:bodyPr>
            <a:normAutofit/>
          </a:bodyPr>
          <a:lstStyle/>
          <a:p>
            <a:pPr algn="l" rtl="0"/>
            <a:r>
              <a:rPr lang="en-US" dirty="0" smtClean="0"/>
              <a:t>Uses two methods:</a:t>
            </a:r>
          </a:p>
          <a:p>
            <a:pPr lvl="1" algn="l" rtl="0"/>
            <a:r>
              <a:rPr lang="en-US" dirty="0" smtClean="0"/>
              <a:t>acquire() – also known in the literature as P() – for acquiring one of the semaphore locks</a:t>
            </a:r>
          </a:p>
          <a:p>
            <a:pPr lvl="1" algn="l" rtl="0"/>
            <a:r>
              <a:rPr lang="en-US" dirty="0" smtClean="0"/>
              <a:t>release() – also known as V() – for releasing one of the semaphore locks</a:t>
            </a:r>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130</a:t>
            </a:fld>
            <a:endParaRPr kumimoji="0" lang="en-US" dirty="0"/>
          </a:p>
        </p:txBody>
      </p:sp>
    </p:spTree>
    <p:extLst>
      <p:ext uri="{BB962C8B-B14F-4D97-AF65-F5344CB8AC3E}">
        <p14:creationId xmlns:p14="http://schemas.microsoft.com/office/powerpoint/2010/main" val="384326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 implementation</a:t>
            </a:r>
            <a:endParaRPr lang="en-US" dirty="0"/>
          </a:p>
        </p:txBody>
      </p:sp>
      <p:sp>
        <p:nvSpPr>
          <p:cNvPr id="3" name="Content Placeholder 2"/>
          <p:cNvSpPr>
            <a:spLocks noGrp="1"/>
          </p:cNvSpPr>
          <p:nvPr>
            <p:ph idx="1"/>
          </p:nvPr>
        </p:nvSpPr>
        <p:spPr/>
        <p:txBody>
          <a:bodyPr/>
          <a:lstStyle/>
          <a:p>
            <a:endParaRPr lang="en-US" dirty="0"/>
          </a:p>
        </p:txBody>
      </p:sp>
      <p:sp>
        <p:nvSpPr>
          <p:cNvPr id="12" name="Slide Number Placeholder 11"/>
          <p:cNvSpPr>
            <a:spLocks noGrp="1"/>
          </p:cNvSpPr>
          <p:nvPr>
            <p:ph type="sldNum" sz="quarter" idx="12"/>
          </p:nvPr>
        </p:nvSpPr>
        <p:spPr/>
        <p:txBody>
          <a:bodyPr/>
          <a:lstStyle/>
          <a:p>
            <a:fld id="{6294C92D-0306-4E69-9CD3-20855E849650}" type="slidenum">
              <a:rPr kumimoji="0" lang="en-US" smtClean="0"/>
              <a:t>131</a:t>
            </a:fld>
            <a:endParaRPr kumimoji="0" lang="en-US" dirty="0"/>
          </a:p>
        </p:txBody>
      </p:sp>
      <p:sp>
        <p:nvSpPr>
          <p:cNvPr id="4" name="Rectangle 3"/>
          <p:cNvSpPr/>
          <p:nvPr/>
        </p:nvSpPr>
        <p:spPr>
          <a:xfrm>
            <a:off x="395536" y="1666031"/>
            <a:ext cx="6120680" cy="5047536"/>
          </a:xfrm>
          <a:prstGeom prst="rect">
            <a:avLst/>
          </a:prstGeom>
        </p:spPr>
        <p:txBody>
          <a:bodyPr wrap="square">
            <a:spAutoFit/>
          </a:bodyPr>
          <a:lstStyle/>
          <a:p>
            <a:r>
              <a:rPr lang="en-US" sz="1400" b="1" dirty="0">
                <a:solidFill>
                  <a:schemeClr val="accent3"/>
                </a:solidFill>
              </a:rPr>
              <a:t>public</a:t>
            </a:r>
            <a:r>
              <a:rPr lang="en-US" sz="1400" dirty="0"/>
              <a:t> </a:t>
            </a:r>
            <a:r>
              <a:rPr lang="en-US" sz="1400" b="1" dirty="0">
                <a:solidFill>
                  <a:schemeClr val="accent3"/>
                </a:solidFill>
              </a:rPr>
              <a:t>class</a:t>
            </a:r>
            <a:r>
              <a:rPr lang="en-US" sz="1400" dirty="0"/>
              <a:t> Semaphore {</a:t>
            </a:r>
          </a:p>
          <a:p>
            <a:r>
              <a:rPr lang="en-US" sz="1400" dirty="0"/>
              <a:t>	</a:t>
            </a:r>
            <a:r>
              <a:rPr lang="en-US" sz="1400" b="1" dirty="0">
                <a:solidFill>
                  <a:schemeClr val="accent3"/>
                </a:solidFill>
              </a:rPr>
              <a:t>final</a:t>
            </a:r>
            <a:r>
              <a:rPr lang="en-US" sz="1400" dirty="0"/>
              <a:t> </a:t>
            </a:r>
            <a:r>
              <a:rPr lang="en-US" sz="1400" b="1" dirty="0" err="1">
                <a:solidFill>
                  <a:schemeClr val="accent3"/>
                </a:solidFill>
              </a:rPr>
              <a:t>int</a:t>
            </a:r>
            <a:r>
              <a:rPr lang="en-US" sz="1400" dirty="0"/>
              <a:t> capacity;</a:t>
            </a:r>
          </a:p>
          <a:p>
            <a:r>
              <a:rPr lang="en-US" sz="1400" dirty="0"/>
              <a:t>	</a:t>
            </a:r>
            <a:r>
              <a:rPr lang="en-US" sz="1400" b="1" dirty="0" err="1">
                <a:solidFill>
                  <a:schemeClr val="accent3"/>
                </a:solidFill>
              </a:rPr>
              <a:t>int</a:t>
            </a:r>
            <a:r>
              <a:rPr lang="en-US" sz="1400" dirty="0"/>
              <a:t> state;</a:t>
            </a:r>
          </a:p>
          <a:p>
            <a:r>
              <a:rPr lang="en-US" sz="1400" dirty="0"/>
              <a:t>	Lock </a:t>
            </a:r>
            <a:r>
              <a:rPr lang="en-US" sz="1400" dirty="0" err="1"/>
              <a:t>lock</a:t>
            </a:r>
            <a:r>
              <a:rPr lang="en-US" sz="1400" dirty="0"/>
              <a:t>;</a:t>
            </a:r>
          </a:p>
          <a:p>
            <a:r>
              <a:rPr lang="en-US" sz="1400" dirty="0"/>
              <a:t>	Condition </a:t>
            </a:r>
            <a:r>
              <a:rPr lang="en-US" sz="1400" dirty="0" err="1"/>
              <a:t>condition</a:t>
            </a:r>
            <a:r>
              <a:rPr lang="en-US" sz="1400" dirty="0"/>
              <a:t>;</a:t>
            </a:r>
          </a:p>
          <a:p>
            <a:r>
              <a:rPr lang="en-US" sz="1400" dirty="0"/>
              <a:t>	</a:t>
            </a:r>
            <a:r>
              <a:rPr lang="en-US" sz="1400" b="1" dirty="0">
                <a:solidFill>
                  <a:schemeClr val="accent3"/>
                </a:solidFill>
              </a:rPr>
              <a:t>public</a:t>
            </a:r>
            <a:r>
              <a:rPr lang="en-US" sz="1400" dirty="0"/>
              <a:t> Semaphore(</a:t>
            </a:r>
            <a:r>
              <a:rPr lang="en-US" sz="1400" b="1" dirty="0" err="1"/>
              <a:t>int</a:t>
            </a:r>
            <a:r>
              <a:rPr lang="en-US" sz="1400" dirty="0"/>
              <a:t> c) {</a:t>
            </a:r>
          </a:p>
          <a:p>
            <a:r>
              <a:rPr lang="en-US" sz="1400" dirty="0"/>
              <a:t>		capacity = c;</a:t>
            </a:r>
          </a:p>
          <a:p>
            <a:r>
              <a:rPr lang="en-US" sz="1400" dirty="0"/>
              <a:t>		state = 0;</a:t>
            </a:r>
          </a:p>
          <a:p>
            <a:r>
              <a:rPr lang="en-US" sz="1400" dirty="0"/>
              <a:t>		lock = </a:t>
            </a:r>
            <a:r>
              <a:rPr lang="en-US" sz="1400" b="1" dirty="0">
                <a:solidFill>
                  <a:schemeClr val="accent3"/>
                </a:solidFill>
              </a:rPr>
              <a:t>new</a:t>
            </a:r>
            <a:r>
              <a:rPr lang="en-US" sz="1400" dirty="0"/>
              <a:t> </a:t>
            </a:r>
            <a:r>
              <a:rPr lang="en-US" sz="1400" dirty="0" err="1"/>
              <a:t>ReentrantLock</a:t>
            </a:r>
            <a:r>
              <a:rPr lang="en-US" sz="1400" dirty="0"/>
              <a:t>();</a:t>
            </a:r>
          </a:p>
          <a:p>
            <a:r>
              <a:rPr lang="en-US" sz="1400" dirty="0"/>
              <a:t>		condition = </a:t>
            </a:r>
            <a:r>
              <a:rPr lang="en-US" sz="1400" dirty="0" err="1"/>
              <a:t>lock.newCondition</a:t>
            </a:r>
            <a:r>
              <a:rPr lang="en-US" sz="1400" dirty="0"/>
              <a:t>();</a:t>
            </a:r>
          </a:p>
          <a:p>
            <a:r>
              <a:rPr lang="en-US" sz="1400" dirty="0"/>
              <a:t>	}</a:t>
            </a:r>
          </a:p>
          <a:p>
            <a:r>
              <a:rPr lang="en-US" sz="1400" dirty="0"/>
              <a:t>	</a:t>
            </a:r>
            <a:r>
              <a:rPr lang="en-US" sz="1400" b="1" dirty="0">
                <a:solidFill>
                  <a:schemeClr val="accent3"/>
                </a:solidFill>
              </a:rPr>
              <a:t>public</a:t>
            </a:r>
            <a:r>
              <a:rPr lang="en-US" sz="1400" dirty="0"/>
              <a:t> </a:t>
            </a:r>
            <a:r>
              <a:rPr lang="en-US" sz="1400" b="1" dirty="0">
                <a:solidFill>
                  <a:schemeClr val="accent3"/>
                </a:solidFill>
              </a:rPr>
              <a:t>void</a:t>
            </a:r>
            <a:r>
              <a:rPr lang="en-US" sz="1400" dirty="0"/>
              <a:t> acquire() {</a:t>
            </a:r>
          </a:p>
          <a:p>
            <a:r>
              <a:rPr lang="en-US" sz="1400" dirty="0"/>
              <a:t>		</a:t>
            </a:r>
            <a:r>
              <a:rPr lang="en-US" sz="1400" dirty="0" err="1"/>
              <a:t>lock.lock</a:t>
            </a:r>
            <a:r>
              <a:rPr lang="en-US" sz="1400" dirty="0"/>
              <a:t>();</a:t>
            </a:r>
          </a:p>
          <a:p>
            <a:r>
              <a:rPr lang="en-US" sz="1400" dirty="0"/>
              <a:t>		</a:t>
            </a:r>
            <a:r>
              <a:rPr lang="en-US" sz="1400" b="1" dirty="0">
                <a:solidFill>
                  <a:schemeClr val="accent3"/>
                </a:solidFill>
              </a:rPr>
              <a:t>try</a:t>
            </a:r>
            <a:r>
              <a:rPr lang="en-US" sz="1400" dirty="0"/>
              <a:t> {</a:t>
            </a:r>
          </a:p>
          <a:p>
            <a:r>
              <a:rPr lang="en-US" sz="1400" dirty="0"/>
              <a:t>			</a:t>
            </a:r>
            <a:r>
              <a:rPr lang="en-US" sz="1400" b="1" dirty="0">
                <a:solidFill>
                  <a:schemeClr val="accent3"/>
                </a:solidFill>
              </a:rPr>
              <a:t>while</a:t>
            </a:r>
            <a:r>
              <a:rPr lang="en-US" sz="1400" dirty="0"/>
              <a:t> (state == capacity) {</a:t>
            </a:r>
          </a:p>
          <a:p>
            <a:r>
              <a:rPr lang="en-US" sz="1400" dirty="0"/>
              <a:t>				</a:t>
            </a:r>
            <a:r>
              <a:rPr lang="en-US" sz="1400" dirty="0" err="1"/>
              <a:t>condition.await</a:t>
            </a:r>
            <a:r>
              <a:rPr lang="en-US" sz="1400" dirty="0"/>
              <a:t>();</a:t>
            </a:r>
          </a:p>
          <a:p>
            <a:r>
              <a:rPr lang="en-US" sz="1400" dirty="0"/>
              <a:t>			}</a:t>
            </a:r>
          </a:p>
          <a:p>
            <a:r>
              <a:rPr lang="en-US" sz="1400" dirty="0"/>
              <a:t>			state++;</a:t>
            </a:r>
          </a:p>
          <a:p>
            <a:r>
              <a:rPr lang="en-US" sz="1400" dirty="0"/>
              <a:t>		} </a:t>
            </a:r>
            <a:r>
              <a:rPr lang="en-US" sz="1400" b="1" dirty="0">
                <a:solidFill>
                  <a:schemeClr val="accent3"/>
                </a:solidFill>
              </a:rPr>
              <a:t>finally</a:t>
            </a:r>
            <a:r>
              <a:rPr lang="en-US" sz="1400" dirty="0"/>
              <a:t> {</a:t>
            </a:r>
          </a:p>
          <a:p>
            <a:r>
              <a:rPr lang="en-US" sz="1400" dirty="0"/>
              <a:t>			</a:t>
            </a:r>
            <a:r>
              <a:rPr lang="en-US" sz="1400" dirty="0" err="1"/>
              <a:t>lock.unlock</a:t>
            </a:r>
            <a:r>
              <a:rPr lang="en-US" sz="1400" dirty="0"/>
              <a:t>();</a:t>
            </a:r>
          </a:p>
          <a:p>
            <a:r>
              <a:rPr lang="en-US" sz="1400" dirty="0"/>
              <a:t>		}</a:t>
            </a:r>
          </a:p>
          <a:p>
            <a:r>
              <a:rPr lang="en-US" sz="1400" dirty="0"/>
              <a:t>	}</a:t>
            </a:r>
          </a:p>
          <a:p>
            <a:r>
              <a:rPr lang="en-US" sz="1400" dirty="0"/>
              <a:t>	</a:t>
            </a:r>
          </a:p>
        </p:txBody>
      </p:sp>
      <p:sp>
        <p:nvSpPr>
          <p:cNvPr id="5" name="Rectangle 4"/>
          <p:cNvSpPr/>
          <p:nvPr/>
        </p:nvSpPr>
        <p:spPr>
          <a:xfrm>
            <a:off x="5292080" y="4005064"/>
            <a:ext cx="4572000" cy="2246769"/>
          </a:xfrm>
          <a:prstGeom prst="rect">
            <a:avLst/>
          </a:prstGeom>
        </p:spPr>
        <p:txBody>
          <a:bodyPr>
            <a:spAutoFit/>
          </a:bodyPr>
          <a:lstStyle/>
          <a:p>
            <a:r>
              <a:rPr lang="en-US" sz="1400" b="1" dirty="0">
                <a:solidFill>
                  <a:schemeClr val="accent3"/>
                </a:solidFill>
              </a:rPr>
              <a:t>public</a:t>
            </a:r>
            <a:r>
              <a:rPr lang="en-US" sz="1400" dirty="0"/>
              <a:t> </a:t>
            </a:r>
            <a:r>
              <a:rPr lang="en-US" sz="1400" b="1" dirty="0">
                <a:solidFill>
                  <a:schemeClr val="accent3"/>
                </a:solidFill>
              </a:rPr>
              <a:t>void</a:t>
            </a:r>
            <a:r>
              <a:rPr lang="en-US" sz="1400" dirty="0"/>
              <a:t> release() {</a:t>
            </a:r>
          </a:p>
          <a:p>
            <a:r>
              <a:rPr lang="en-US" sz="1400" dirty="0"/>
              <a:t>	</a:t>
            </a:r>
            <a:r>
              <a:rPr lang="en-US" sz="1400" dirty="0" err="1" smtClean="0"/>
              <a:t>lock.lock</a:t>
            </a:r>
            <a:r>
              <a:rPr lang="en-US" sz="1400" dirty="0"/>
              <a:t>();</a:t>
            </a:r>
          </a:p>
          <a:p>
            <a:r>
              <a:rPr lang="en-US" sz="1400" dirty="0"/>
              <a:t>	</a:t>
            </a:r>
            <a:r>
              <a:rPr lang="en-US" sz="1400" b="1" dirty="0" smtClean="0">
                <a:solidFill>
                  <a:schemeClr val="accent3"/>
                </a:solidFill>
              </a:rPr>
              <a:t>try</a:t>
            </a:r>
            <a:r>
              <a:rPr lang="en-US" sz="1400" dirty="0" smtClean="0"/>
              <a:t> </a:t>
            </a:r>
            <a:r>
              <a:rPr lang="en-US" sz="1400" dirty="0"/>
              <a:t>{</a:t>
            </a:r>
          </a:p>
          <a:p>
            <a:r>
              <a:rPr lang="en-US" sz="1400" dirty="0"/>
              <a:t>	</a:t>
            </a:r>
            <a:r>
              <a:rPr lang="en-US" sz="1400" dirty="0" smtClean="0"/>
              <a:t>	state-</a:t>
            </a:r>
            <a:r>
              <a:rPr lang="en-US" sz="1400" dirty="0"/>
              <a:t>-;</a:t>
            </a:r>
          </a:p>
          <a:p>
            <a:r>
              <a:rPr lang="en-US" sz="1400" dirty="0"/>
              <a:t>		</a:t>
            </a:r>
            <a:r>
              <a:rPr lang="en-US" sz="1400" dirty="0" err="1" smtClean="0"/>
              <a:t>condition.signalAll</a:t>
            </a:r>
            <a:r>
              <a:rPr lang="en-US" sz="1400" dirty="0"/>
              <a:t>();</a:t>
            </a:r>
          </a:p>
          <a:p>
            <a:r>
              <a:rPr lang="en-US" sz="1400" dirty="0"/>
              <a:t>	</a:t>
            </a:r>
            <a:r>
              <a:rPr lang="en-US" sz="1400" dirty="0" smtClean="0"/>
              <a:t>} </a:t>
            </a:r>
            <a:r>
              <a:rPr lang="en-US" sz="1400" b="1" dirty="0">
                <a:solidFill>
                  <a:schemeClr val="accent3"/>
                </a:solidFill>
              </a:rPr>
              <a:t>finally</a:t>
            </a:r>
            <a:r>
              <a:rPr lang="en-US" sz="1400" dirty="0"/>
              <a:t> {</a:t>
            </a:r>
          </a:p>
          <a:p>
            <a:r>
              <a:rPr lang="en-US" sz="1400" dirty="0"/>
              <a:t>		</a:t>
            </a:r>
            <a:r>
              <a:rPr lang="en-US" sz="1400" dirty="0" err="1"/>
              <a:t>lock.unlock</a:t>
            </a:r>
            <a:r>
              <a:rPr lang="en-US" sz="1400" dirty="0"/>
              <a:t>();</a:t>
            </a:r>
          </a:p>
          <a:p>
            <a:r>
              <a:rPr lang="en-US" sz="1400" dirty="0"/>
              <a:t>	</a:t>
            </a:r>
            <a:r>
              <a:rPr lang="en-US" sz="1400" dirty="0" smtClean="0"/>
              <a:t>}</a:t>
            </a:r>
            <a:endParaRPr lang="en-US" sz="1400" dirty="0"/>
          </a:p>
          <a:p>
            <a:r>
              <a:rPr lang="en-US" sz="1400" dirty="0" smtClean="0"/>
              <a:t>}</a:t>
            </a:r>
            <a:endParaRPr lang="en-US" sz="1400" dirty="0"/>
          </a:p>
          <a:p>
            <a:endParaRPr lang="en-US" sz="1400" dirty="0"/>
          </a:p>
        </p:txBody>
      </p:sp>
      <p:sp>
        <p:nvSpPr>
          <p:cNvPr id="6" name="Line Callout 2 5"/>
          <p:cNvSpPr/>
          <p:nvPr/>
        </p:nvSpPr>
        <p:spPr>
          <a:xfrm>
            <a:off x="179512" y="4841814"/>
            <a:ext cx="2016224" cy="923330"/>
          </a:xfrm>
          <a:prstGeom prst="borderCallout2">
            <a:avLst>
              <a:gd name="adj1" fmla="val 44724"/>
              <a:gd name="adj2" fmla="val 99818"/>
              <a:gd name="adj3" fmla="val 27408"/>
              <a:gd name="adj4" fmla="val 134015"/>
              <a:gd name="adj5" fmla="val 9714"/>
              <a:gd name="adj6" fmla="val 2030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4580" y="4875065"/>
            <a:ext cx="2016224" cy="923330"/>
          </a:xfrm>
          <a:prstGeom prst="rect">
            <a:avLst/>
          </a:prstGeom>
          <a:noFill/>
        </p:spPr>
        <p:txBody>
          <a:bodyPr wrap="square" rtlCol="0">
            <a:spAutoFit/>
          </a:bodyPr>
          <a:lstStyle/>
          <a:p>
            <a:r>
              <a:rPr lang="en-US" dirty="0" smtClean="0"/>
              <a:t>Semaphore is full – a thread needs to wait</a:t>
            </a:r>
            <a:endParaRPr lang="en-US" dirty="0"/>
          </a:p>
        </p:txBody>
      </p:sp>
      <p:sp>
        <p:nvSpPr>
          <p:cNvPr id="8" name="Line Callout 2 7"/>
          <p:cNvSpPr/>
          <p:nvPr/>
        </p:nvSpPr>
        <p:spPr>
          <a:xfrm>
            <a:off x="7147876" y="2708920"/>
            <a:ext cx="2016224" cy="1477328"/>
          </a:xfrm>
          <a:prstGeom prst="borderCallout2">
            <a:avLst>
              <a:gd name="adj1" fmla="val 98071"/>
              <a:gd name="adj2" fmla="val 51625"/>
              <a:gd name="adj3" fmla="val 127113"/>
              <a:gd name="adj4" fmla="val 41569"/>
              <a:gd name="adj5" fmla="val 144156"/>
              <a:gd name="adj6" fmla="val 36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098107" y="2708920"/>
            <a:ext cx="2016224" cy="1477328"/>
          </a:xfrm>
          <a:prstGeom prst="rect">
            <a:avLst/>
          </a:prstGeom>
          <a:noFill/>
        </p:spPr>
        <p:txBody>
          <a:bodyPr wrap="square" rtlCol="0">
            <a:spAutoFit/>
          </a:bodyPr>
          <a:lstStyle/>
          <a:p>
            <a:r>
              <a:rPr lang="en-US" dirty="0" smtClean="0"/>
              <a:t>A thread released space in the semaphore – waiting threads are awakened</a:t>
            </a:r>
            <a:endParaRPr lang="en-US" dirty="0"/>
          </a:p>
        </p:txBody>
      </p:sp>
      <p:sp>
        <p:nvSpPr>
          <p:cNvPr id="10" name="Line Callout 1 9"/>
          <p:cNvSpPr/>
          <p:nvPr/>
        </p:nvSpPr>
        <p:spPr>
          <a:xfrm>
            <a:off x="3886988" y="2093177"/>
            <a:ext cx="2341196" cy="923330"/>
          </a:xfrm>
          <a:prstGeom prst="borderCallout1">
            <a:avLst>
              <a:gd name="adj1" fmla="val 37990"/>
              <a:gd name="adj2" fmla="val 1133"/>
              <a:gd name="adj3" fmla="val 19580"/>
              <a:gd name="adj4" fmla="val -75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86988" y="2093177"/>
            <a:ext cx="2341196" cy="923330"/>
          </a:xfrm>
          <a:prstGeom prst="rect">
            <a:avLst/>
          </a:prstGeom>
          <a:noFill/>
        </p:spPr>
        <p:txBody>
          <a:bodyPr wrap="square" rtlCol="0">
            <a:spAutoFit/>
          </a:bodyPr>
          <a:lstStyle/>
          <a:p>
            <a:r>
              <a:rPr lang="en-US" dirty="0" smtClean="0"/>
              <a:t>Counter indicating number of threads in the critical section</a:t>
            </a:r>
            <a:endParaRPr lang="en-US" dirty="0"/>
          </a:p>
        </p:txBody>
      </p:sp>
      <p:sp>
        <p:nvSpPr>
          <p:cNvPr id="13" name="Line Callout 1 12"/>
          <p:cNvSpPr/>
          <p:nvPr/>
        </p:nvSpPr>
        <p:spPr>
          <a:xfrm>
            <a:off x="0" y="2966078"/>
            <a:ext cx="1333084" cy="683508"/>
          </a:xfrm>
          <a:prstGeom prst="borderCallout1">
            <a:avLst>
              <a:gd name="adj1" fmla="val 51167"/>
              <a:gd name="adj2" fmla="val 98020"/>
              <a:gd name="adj3" fmla="val 16871"/>
              <a:gd name="adj4" fmla="val 1679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003255"/>
            <a:ext cx="1333084" cy="646331"/>
          </a:xfrm>
          <a:prstGeom prst="rect">
            <a:avLst/>
          </a:prstGeom>
          <a:noFill/>
        </p:spPr>
        <p:txBody>
          <a:bodyPr wrap="square" rtlCol="0">
            <a:spAutoFit/>
          </a:bodyPr>
          <a:lstStyle/>
          <a:p>
            <a:r>
              <a:rPr lang="en-US" dirty="0" smtClean="0"/>
              <a:t>Capacity of semaphore</a:t>
            </a:r>
            <a:endParaRPr lang="en-US" dirty="0"/>
          </a:p>
        </p:txBody>
      </p:sp>
    </p:spTree>
    <p:extLst>
      <p:ext uri="{BB962C8B-B14F-4D97-AF65-F5344CB8AC3E}">
        <p14:creationId xmlns:p14="http://schemas.microsoft.com/office/powerpoint/2010/main" val="946734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pPr algn="l" rtl="0"/>
            <a:r>
              <a:rPr lang="en-US" dirty="0" smtClean="0"/>
              <a:t>Monitors allow the control of locks and conditions from within a shared object</a:t>
            </a:r>
          </a:p>
          <a:p>
            <a:pPr algn="l" rtl="0"/>
            <a:r>
              <a:rPr lang="en-US" dirty="0" smtClean="0"/>
              <a:t>Conditions associated with locks allow threads to wait and release the lock until some property to hold </a:t>
            </a:r>
          </a:p>
          <a:p>
            <a:pPr algn="l" rtl="0"/>
            <a:r>
              <a:rPr lang="en-US" dirty="0" smtClean="0"/>
              <a:t>Readers-writers locks manage access to a shared object when there are both reading and modifying threads</a:t>
            </a:r>
          </a:p>
          <a:p>
            <a:pPr lvl="1" algn="l" rtl="0"/>
            <a:r>
              <a:rPr lang="en-US" dirty="0" smtClean="0"/>
              <a:t>Various implementations exist</a:t>
            </a:r>
          </a:p>
          <a:p>
            <a:pPr algn="l" rtl="0"/>
            <a:r>
              <a:rPr lang="en-US" dirty="0" smtClean="0"/>
              <a:t>Reentrant locks allow for a thread to acquire a lock it is already holding</a:t>
            </a:r>
          </a:p>
          <a:p>
            <a:pPr algn="l" rtl="0"/>
            <a:r>
              <a:rPr lang="en-US" dirty="0" smtClean="0"/>
              <a:t>Semaphores allow multiple threads to access the critical section simultaneously</a:t>
            </a:r>
          </a:p>
          <a:p>
            <a:pPr algn="l" rtl="0"/>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132</a:t>
            </a:fld>
            <a:endParaRPr kumimoji="0" lang="en-US" dirty="0"/>
          </a:p>
        </p:txBody>
      </p:sp>
    </p:spTree>
    <p:extLst>
      <p:ext uri="{BB962C8B-B14F-4D97-AF65-F5344CB8AC3E}">
        <p14:creationId xmlns:p14="http://schemas.microsoft.com/office/powerpoint/2010/main" val="185284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 methods</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void await(): The method called when a thread wants to wait for a certain property to hold</a:t>
            </a:r>
          </a:p>
          <a:p>
            <a:pPr lvl="1" algn="l" rtl="0"/>
            <a:r>
              <a:rPr lang="en-US" dirty="0" smtClean="0"/>
              <a:t>More variations of await() also exist</a:t>
            </a:r>
          </a:p>
          <a:p>
            <a:pPr algn="l" rtl="0"/>
            <a:r>
              <a:rPr lang="en-US" dirty="0" smtClean="0"/>
              <a:t>void signal(): The method called when a thread wants to wake one other thread waiting for this condition (i.e., in await())</a:t>
            </a:r>
          </a:p>
          <a:p>
            <a:pPr lvl="1" algn="l" rtl="0"/>
            <a:r>
              <a:rPr lang="en-US" dirty="0" smtClean="0"/>
              <a:t>Before returning from await() the thread must re-acquire the lock associated with this condition</a:t>
            </a:r>
          </a:p>
          <a:p>
            <a:pPr algn="l" rtl="0"/>
            <a:r>
              <a:rPr lang="en-US" dirty="0" smtClean="0"/>
              <a:t>void </a:t>
            </a:r>
            <a:r>
              <a:rPr lang="en-US" dirty="0" err="1" smtClean="0"/>
              <a:t>signalAll</a:t>
            </a:r>
            <a:r>
              <a:rPr lang="en-US" dirty="0" smtClean="0"/>
              <a:t>(): Same as signal, only all waiting threads are awakened</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14</a:t>
            </a:fld>
            <a:endParaRPr kumimoji="0" lang="en-US" dirty="0"/>
          </a:p>
        </p:txBody>
      </p:sp>
    </p:spTree>
    <p:extLst>
      <p:ext uri="{BB962C8B-B14F-4D97-AF65-F5344CB8AC3E}">
        <p14:creationId xmlns:p14="http://schemas.microsoft.com/office/powerpoint/2010/main" val="334238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(cont.)</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When signal(All) is called, thread(s) waiting on await() may return one at a time</a:t>
            </a:r>
          </a:p>
          <a:p>
            <a:pPr algn="l" rtl="0"/>
            <a:r>
              <a:rPr lang="en-US" dirty="0" smtClean="0"/>
              <a:t>This does not necessarily mean that the property now holds</a:t>
            </a:r>
          </a:p>
          <a:p>
            <a:pPr lvl="1" algn="l" rtl="0"/>
            <a:r>
              <a:rPr lang="en-US" dirty="0" smtClean="0"/>
              <a:t>Maybe too many threads were awakened and the property does not hold for all of them</a:t>
            </a:r>
          </a:p>
          <a:p>
            <a:pPr lvl="1" algn="l" rtl="0"/>
            <a:r>
              <a:rPr lang="en-US" dirty="0" smtClean="0"/>
              <a:t>Maybe await() returned spuriously</a:t>
            </a:r>
          </a:p>
          <a:p>
            <a:pPr algn="l" rtl="0"/>
            <a:r>
              <a:rPr lang="en-US" dirty="0" smtClean="0"/>
              <a:t>The thread should check for the property and then call await() again if it does not hold</a:t>
            </a:r>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15</a:t>
            </a:fld>
            <a:endParaRPr kumimoji="0" lang="en-US" dirty="0"/>
          </a:p>
        </p:txBody>
      </p:sp>
    </p:spTree>
    <p:extLst>
      <p:ext uri="{BB962C8B-B14F-4D97-AF65-F5344CB8AC3E}">
        <p14:creationId xmlns:p14="http://schemas.microsoft.com/office/powerpoint/2010/main" val="62056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(cont.)</a:t>
            </a:r>
            <a:endParaRPr lang="en-US" dirty="0"/>
          </a:p>
        </p:txBody>
      </p:sp>
      <p:sp>
        <p:nvSpPr>
          <p:cNvPr id="3" name="Content Placeholder 2"/>
          <p:cNvSpPr>
            <a:spLocks noGrp="1"/>
          </p:cNvSpPr>
          <p:nvPr>
            <p:ph idx="1"/>
          </p:nvPr>
        </p:nvSpPr>
        <p:spPr/>
        <p:txBody>
          <a:bodyPr>
            <a:normAutofit fontScale="92500" lnSpcReduction="10000"/>
          </a:bodyPr>
          <a:lstStyle/>
          <a:p>
            <a:pPr algn="l" rtl="0"/>
            <a:r>
              <a:rPr lang="en-US" dirty="0" smtClean="0"/>
              <a:t>The approach we saw that is implemented in Java is called </a:t>
            </a:r>
            <a:r>
              <a:rPr lang="en-US" i="1" dirty="0"/>
              <a:t>non-blocking condition variables </a:t>
            </a:r>
            <a:r>
              <a:rPr lang="en-US" dirty="0"/>
              <a:t>or </a:t>
            </a:r>
            <a:r>
              <a:rPr lang="en-US" i="1" dirty="0"/>
              <a:t>Signal and </a:t>
            </a:r>
            <a:r>
              <a:rPr lang="en-US" i="1" dirty="0" smtClean="0"/>
              <a:t>Continue</a:t>
            </a:r>
            <a:endParaRPr lang="en-US" dirty="0" smtClean="0"/>
          </a:p>
          <a:p>
            <a:pPr lvl="1" algn="l" rtl="0"/>
            <a:r>
              <a:rPr lang="en-US" dirty="0"/>
              <a:t>G</a:t>
            </a:r>
            <a:r>
              <a:rPr lang="en-US" dirty="0" smtClean="0"/>
              <a:t>ives </a:t>
            </a:r>
            <a:r>
              <a:rPr lang="en-US" dirty="0"/>
              <a:t>priority to the signaling </a:t>
            </a:r>
            <a:r>
              <a:rPr lang="en-US" dirty="0" smtClean="0"/>
              <a:t>thread and only after it releases the lock the awakened thread can return</a:t>
            </a:r>
          </a:p>
          <a:p>
            <a:pPr algn="l" rtl="0"/>
            <a:r>
              <a:rPr lang="en-US" dirty="0" smtClean="0"/>
              <a:t>The original monitor proposed by Hoare and Hansen used </a:t>
            </a:r>
            <a:r>
              <a:rPr lang="en-US" i="1" dirty="0" smtClean="0"/>
              <a:t>blocking condition variables </a:t>
            </a:r>
            <a:r>
              <a:rPr lang="en-US" dirty="0" smtClean="0"/>
              <a:t>or </a:t>
            </a:r>
            <a:r>
              <a:rPr lang="en-US" i="1" dirty="0" smtClean="0"/>
              <a:t>Signal and Wait</a:t>
            </a:r>
          </a:p>
          <a:p>
            <a:pPr lvl="1" algn="l" rtl="0"/>
            <a:r>
              <a:rPr lang="en-US" dirty="0"/>
              <a:t>T</a:t>
            </a:r>
            <a:r>
              <a:rPr lang="en-US" dirty="0" smtClean="0"/>
              <a:t>he priority of acquiring the lock is given directly to the signaled thread </a:t>
            </a:r>
            <a:endParaRPr lang="he-IL" dirty="0" smtClean="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16</a:t>
            </a:fld>
            <a:endParaRPr kumimoji="0" lang="en-US" dirty="0"/>
          </a:p>
        </p:txBody>
      </p:sp>
    </p:spTree>
    <p:extLst>
      <p:ext uri="{BB962C8B-B14F-4D97-AF65-F5344CB8AC3E}">
        <p14:creationId xmlns:p14="http://schemas.microsoft.com/office/powerpoint/2010/main" val="200934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in Java</a:t>
            </a:r>
            <a:endParaRPr lang="en-US" dirty="0"/>
          </a:p>
        </p:txBody>
      </p:sp>
      <p:sp>
        <p:nvSpPr>
          <p:cNvPr id="3" name="Content Placeholder 2"/>
          <p:cNvSpPr>
            <a:spLocks noGrp="1"/>
          </p:cNvSpPr>
          <p:nvPr>
            <p:ph idx="1"/>
          </p:nvPr>
        </p:nvSpPr>
        <p:spPr/>
        <p:txBody>
          <a:bodyPr/>
          <a:lstStyle/>
          <a:p>
            <a:pPr algn="l" rtl="0"/>
            <a:r>
              <a:rPr lang="en-US" dirty="0" smtClean="0"/>
              <a:t>Java provides support for monitors by using </a:t>
            </a:r>
            <a:r>
              <a:rPr lang="en-US" i="1" dirty="0" smtClean="0"/>
              <a:t>synchronized</a:t>
            </a:r>
            <a:r>
              <a:rPr lang="en-US" dirty="0" smtClean="0"/>
              <a:t> methods</a:t>
            </a:r>
          </a:p>
          <a:p>
            <a:pPr algn="l" rtl="0"/>
            <a:r>
              <a:rPr lang="en-US" dirty="0" smtClean="0"/>
              <a:t>Also uses built-in methods wait(), notify() and </a:t>
            </a:r>
            <a:r>
              <a:rPr lang="en-US" dirty="0" err="1" smtClean="0"/>
              <a:t>notifyAll</a:t>
            </a:r>
            <a:r>
              <a:rPr lang="en-US" dirty="0" smtClean="0"/>
              <a:t>()</a:t>
            </a:r>
          </a:p>
          <a:p>
            <a:pPr lvl="1" algn="l" rtl="0"/>
            <a:r>
              <a:rPr lang="en-US" dirty="0" smtClean="0"/>
              <a:t>Similar to await(), signal() and </a:t>
            </a:r>
            <a:r>
              <a:rPr lang="en-US" dirty="0" err="1" smtClean="0"/>
              <a:t>signalAll</a:t>
            </a:r>
            <a:r>
              <a:rPr lang="en-US" dirty="0" smtClean="0"/>
              <a:t>() - only associated with one (implicit) condition variable</a:t>
            </a:r>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17</a:t>
            </a:fld>
            <a:endParaRPr kumimoji="0" lang="en-US" dirty="0"/>
          </a:p>
        </p:txBody>
      </p:sp>
    </p:spTree>
    <p:extLst>
      <p:ext uri="{BB962C8B-B14F-4D97-AF65-F5344CB8AC3E}">
        <p14:creationId xmlns:p14="http://schemas.microsoft.com/office/powerpoint/2010/main" val="3092413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828800" cy="2209800"/>
          </a:xfrm>
        </p:spPr>
        <p:txBody>
          <a:bodyPr>
            <a:normAutofit/>
          </a:bodyPr>
          <a:lstStyle/>
          <a:p>
            <a:r>
              <a:rPr lang="en-US" sz="3200" dirty="0" smtClean="0"/>
              <a:t>First attempt</a:t>
            </a:r>
            <a:endParaRPr lang="en-US" sz="3200"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18</a:t>
            </a:fld>
            <a:endParaRPr lang="en-US"/>
          </a:p>
        </p:txBody>
      </p:sp>
      <p:sp>
        <p:nvSpPr>
          <p:cNvPr id="7" name="Rectangle 2"/>
          <p:cNvSpPr txBox="1">
            <a:spLocks noChangeArrowheads="1"/>
          </p:cNvSpPr>
          <p:nvPr>
            <p:custDataLst>
              <p:tags r:id="rId1"/>
            </p:custDataLst>
          </p:nvPr>
        </p:nvSpPr>
        <p:spPr bwMode="auto">
          <a:xfrm>
            <a:off x="2057400" y="0"/>
            <a:ext cx="7086600" cy="4495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ts val="0"/>
              </a:spcBef>
              <a:defRPr/>
            </a:pPr>
            <a:r>
              <a:rPr kumimoji="0" lang="en-US" b="1" i="0" u="none" strike="noStrike" kern="0" cap="none" spc="0" normalizeH="0" baseline="0" noProof="0" dirty="0" smtClean="0">
                <a:ln>
                  <a:noFill/>
                </a:ln>
                <a:solidFill>
                  <a:schemeClr val="accent2"/>
                </a:solidFill>
                <a:effectLst/>
                <a:uLnTx/>
                <a:uFillTx/>
                <a:latin typeface="Courier New" pitchFamily="49" charset="0"/>
              </a:rPr>
              <a:t>class</a:t>
            </a:r>
            <a:r>
              <a:rPr kumimoji="0" lang="en-US" b="1" i="0" u="none" strike="noStrike" kern="0" cap="none" spc="0" normalizeH="0" baseline="0" noProof="0" dirty="0" smtClean="0">
                <a:ln>
                  <a:noFill/>
                </a:ln>
                <a:solidFill>
                  <a:schemeClr val="tx1"/>
                </a:solidFill>
                <a:effectLst/>
                <a:uLnTx/>
                <a:uFillTx/>
                <a:latin typeface="Courier New" pitchFamily="49" charset="0"/>
              </a:rPr>
              <a:t> </a:t>
            </a:r>
            <a:r>
              <a:rPr kumimoji="0" lang="en-US" b="1" i="0" u="none" strike="noStrike" kern="0" cap="none" spc="0" normalizeH="0" baseline="0" noProof="0" dirty="0" smtClean="0">
                <a:ln>
                  <a:noFill/>
                </a:ln>
                <a:solidFill>
                  <a:srgbClr val="119F33"/>
                </a:solidFill>
                <a:effectLst/>
                <a:uLnTx/>
                <a:uFillTx/>
                <a:latin typeface="Courier New" pitchFamily="49" charset="0"/>
              </a:rPr>
              <a:t>Buffer</a:t>
            </a:r>
            <a:r>
              <a:rPr lang="en-US" kern="0" dirty="0" smtClean="0">
                <a:latin typeface="Courier New" pitchFamily="49" charset="0"/>
              </a:rPr>
              <a:t>&lt;</a:t>
            </a:r>
            <a:r>
              <a:rPr lang="en-US" kern="0" dirty="0" smtClean="0">
                <a:solidFill>
                  <a:srgbClr val="119F33"/>
                </a:solidFill>
                <a:latin typeface="Courier New" pitchFamily="49" charset="0"/>
              </a:rPr>
              <a:t>E</a:t>
            </a:r>
            <a:r>
              <a:rPr lang="en-US" kern="0" dirty="0" smtClean="0">
                <a:latin typeface="Courier New" pitchFamily="49" charset="0"/>
              </a:rPr>
              <a:t>&gt; </a:t>
            </a:r>
            <a:r>
              <a:rPr kumimoji="0" lang="en-US" b="1" i="0" u="none" strike="noStrike" kern="0" cap="none" spc="0" normalizeH="0" baseline="0" noProof="0" dirty="0" smtClean="0">
                <a:ln>
                  <a:noFill/>
                </a:ln>
                <a:solidFill>
                  <a:schemeClr val="tx1"/>
                </a:solidFill>
                <a:effectLst/>
                <a:uLnTx/>
                <a:uFillTx/>
                <a:latin typeface="Courier New" pitchFamily="49" charset="0"/>
              </a:rPr>
              <a:t>{</a:t>
            </a:r>
          </a:p>
          <a:p>
            <a:pPr marL="342900" lvl="0" indent="-342900">
              <a:spcBef>
                <a:spcPts val="0"/>
              </a:spcBef>
              <a:defRPr/>
            </a:pPr>
            <a:r>
              <a:rPr lang="en-US" kern="0" dirty="0" smtClean="0">
                <a:latin typeface="Courier New" pitchFamily="49" charset="0"/>
              </a:rPr>
              <a:t>  E[] </a:t>
            </a:r>
            <a:r>
              <a:rPr lang="en-US" kern="0" dirty="0" smtClean="0">
                <a:solidFill>
                  <a:srgbClr val="119F33"/>
                </a:solidFill>
                <a:latin typeface="Courier New" pitchFamily="49" charset="0"/>
              </a:rPr>
              <a:t>array</a:t>
            </a:r>
            <a:r>
              <a:rPr lang="en-US" kern="0" dirty="0" smtClean="0">
                <a:latin typeface="Courier New" pitchFamily="49" charset="0"/>
              </a:rPr>
              <a:t> = (E[])</a:t>
            </a:r>
            <a:r>
              <a:rPr lang="en-US" kern="0" dirty="0" smtClean="0">
                <a:solidFill>
                  <a:schemeClr val="accent2"/>
                </a:solidFill>
                <a:latin typeface="Courier New" pitchFamily="49" charset="0"/>
              </a:rPr>
              <a:t>new</a:t>
            </a:r>
            <a:r>
              <a:rPr lang="en-US" kern="0" dirty="0" smtClean="0">
                <a:latin typeface="Courier New" pitchFamily="49" charset="0"/>
              </a:rPr>
              <a:t> Object[SIZE];</a:t>
            </a:r>
          </a:p>
          <a:p>
            <a:pPr marL="342900" lvl="0" indent="-342900">
              <a:spcBef>
                <a:spcPts val="0"/>
              </a:spcBef>
              <a:defRPr/>
            </a:pPr>
            <a:r>
              <a:rPr kumimoji="0" lang="en-US" b="1" i="0" u="none" strike="noStrike" kern="0" cap="none" spc="0" normalizeH="0" baseline="0" noProof="0" dirty="0" smtClean="0">
                <a:ln>
                  <a:noFill/>
                </a:ln>
                <a:solidFill>
                  <a:schemeClr val="tx1"/>
                </a:solidFill>
                <a:effectLst/>
                <a:uLnTx/>
                <a:uFillTx/>
                <a:latin typeface="Courier New" pitchFamily="49" charset="0"/>
              </a:rPr>
              <a:t>  … </a:t>
            </a:r>
            <a:r>
              <a:rPr kumimoji="0" lang="en-US" b="1" i="0" u="none" strike="noStrike" kern="0" cap="none" spc="0" normalizeH="0" baseline="0" noProof="0" dirty="0" smtClean="0">
                <a:ln>
                  <a:noFill/>
                </a:ln>
                <a:solidFill>
                  <a:srgbClr val="7030A0"/>
                </a:solidFill>
                <a:effectLst/>
                <a:uLnTx/>
                <a:uFillTx/>
                <a:latin typeface="Courier New" pitchFamily="49" charset="0"/>
              </a:rPr>
              <a:t>// front, back fields, </a:t>
            </a:r>
            <a:r>
              <a:rPr kumimoji="0" lang="en-US" b="1" i="0" u="none" strike="noStrike" kern="0" cap="none" spc="0" normalizeH="0" baseline="0" noProof="0" dirty="0" err="1" smtClean="0">
                <a:ln>
                  <a:noFill/>
                </a:ln>
                <a:solidFill>
                  <a:srgbClr val="7030A0"/>
                </a:solidFill>
                <a:effectLst/>
                <a:uLnTx/>
                <a:uFillTx/>
                <a:latin typeface="Courier New" pitchFamily="49" charset="0"/>
              </a:rPr>
              <a:t>isEmpty</a:t>
            </a:r>
            <a:r>
              <a:rPr kumimoji="0" lang="en-US" b="1" i="0" u="none" strike="noStrike" kern="0" cap="none" spc="0" normalizeH="0" baseline="0" noProof="0" dirty="0" smtClean="0">
                <a:ln>
                  <a:noFill/>
                </a:ln>
                <a:solidFill>
                  <a:srgbClr val="7030A0"/>
                </a:solidFill>
                <a:effectLst/>
                <a:uLnTx/>
                <a:uFillTx/>
                <a:latin typeface="Courier New" pitchFamily="49" charset="0"/>
              </a:rPr>
              <a:t>,</a:t>
            </a:r>
            <a:r>
              <a:rPr kumimoji="0" lang="en-US" b="1" i="0" u="none" strike="noStrike" kern="0" cap="none" spc="0" normalizeH="0" noProof="0" dirty="0" smtClean="0">
                <a:ln>
                  <a:noFill/>
                </a:ln>
                <a:solidFill>
                  <a:srgbClr val="7030A0"/>
                </a:solidFill>
                <a:effectLst/>
                <a:uLnTx/>
                <a:uFillTx/>
                <a:latin typeface="Courier New" pitchFamily="49" charset="0"/>
              </a:rPr>
              <a:t> </a:t>
            </a:r>
            <a:r>
              <a:rPr kumimoji="0" lang="en-US" b="1" i="0" u="none" strike="noStrike" kern="0" cap="none" spc="0" normalizeH="0" noProof="0" dirty="0" err="1" smtClean="0">
                <a:ln>
                  <a:noFill/>
                </a:ln>
                <a:solidFill>
                  <a:srgbClr val="7030A0"/>
                </a:solidFill>
                <a:effectLst/>
                <a:uLnTx/>
                <a:uFillTx/>
                <a:latin typeface="Courier New" pitchFamily="49" charset="0"/>
              </a:rPr>
              <a:t>isFull</a:t>
            </a:r>
            <a:r>
              <a:rPr kumimoji="0" lang="en-US" b="1" i="0" u="none" strike="noStrike" kern="0" cap="none" spc="0" normalizeH="0" noProof="0" dirty="0" smtClean="0">
                <a:ln>
                  <a:noFill/>
                </a:ln>
                <a:solidFill>
                  <a:srgbClr val="7030A0"/>
                </a:solidFill>
                <a:effectLst/>
                <a:uLnTx/>
                <a:uFillTx/>
                <a:latin typeface="Courier New" pitchFamily="49" charset="0"/>
              </a:rPr>
              <a:t> methods</a:t>
            </a:r>
            <a:endParaRPr kumimoji="0" lang="en-US" b="1" i="0" u="none" strike="noStrike" kern="0" cap="none" spc="0" normalizeH="0" baseline="0" noProof="0" dirty="0" smtClean="0">
              <a:ln>
                <a:noFill/>
              </a:ln>
              <a:solidFill>
                <a:srgbClr val="7030A0"/>
              </a:solidFill>
              <a:effectLst/>
              <a:uLnTx/>
              <a:uFillTx/>
              <a:latin typeface="Courier New" pitchFamily="49" charset="0"/>
            </a:endParaRPr>
          </a:p>
          <a:p>
            <a:pPr marL="342900" lvl="0" indent="-342900">
              <a:spcBef>
                <a:spcPts val="0"/>
              </a:spcBef>
              <a:defRPr/>
            </a:pPr>
            <a:r>
              <a:rPr lang="en-US" kern="0" dirty="0" smtClean="0">
                <a:latin typeface="Courier New" pitchFamily="49" charset="0"/>
              </a:rPr>
              <a:t>  </a:t>
            </a:r>
            <a:r>
              <a:rPr lang="en-US" kern="0" dirty="0" smtClean="0">
                <a:solidFill>
                  <a:schemeClr val="accent2"/>
                </a:solidFill>
                <a:latin typeface="Courier New" pitchFamily="49" charset="0"/>
              </a:rPr>
              <a:t>synchronized</a:t>
            </a:r>
            <a:r>
              <a:rPr lang="en-US" kern="0" dirty="0" smtClean="0">
                <a:latin typeface="Courier New" pitchFamily="49" charset="0"/>
              </a:rPr>
              <a:t> void </a:t>
            </a:r>
            <a:r>
              <a:rPr lang="en-US" kern="0" dirty="0" err="1" smtClean="0">
                <a:solidFill>
                  <a:srgbClr val="119F33"/>
                </a:solidFill>
                <a:latin typeface="Courier New" pitchFamily="49" charset="0"/>
              </a:rPr>
              <a:t>enqueue</a:t>
            </a:r>
            <a:r>
              <a:rPr lang="en-US" kern="0" dirty="0" smtClean="0">
                <a:latin typeface="Courier New" pitchFamily="49" charset="0"/>
              </a:rPr>
              <a:t>(E </a:t>
            </a:r>
            <a:r>
              <a:rPr lang="en-US" kern="0" dirty="0" err="1" smtClean="0">
                <a:solidFill>
                  <a:srgbClr val="119F33"/>
                </a:solidFill>
                <a:latin typeface="Courier New" pitchFamily="49" charset="0"/>
              </a:rPr>
              <a:t>elt</a:t>
            </a:r>
            <a:r>
              <a:rPr lang="en-US" kern="0" dirty="0" smtClean="0">
                <a:latin typeface="Courier New" pitchFamily="49" charset="0"/>
              </a:rPr>
              <a:t>) {</a:t>
            </a:r>
          </a:p>
          <a:p>
            <a:pPr marL="342900" lvl="0" indent="-342900">
              <a:spcBef>
                <a:spcPts val="0"/>
              </a:spcBef>
              <a:defRPr/>
            </a:pPr>
            <a:r>
              <a:rPr lang="en-US" kern="0" dirty="0" smtClean="0">
                <a:latin typeface="Courier New" pitchFamily="49" charset="0"/>
              </a:rPr>
              <a:t>    </a:t>
            </a:r>
            <a:r>
              <a:rPr lang="en-US" kern="0" dirty="0" smtClean="0">
                <a:solidFill>
                  <a:schemeClr val="accent2"/>
                </a:solidFill>
                <a:latin typeface="Courier New" pitchFamily="49" charset="0"/>
              </a:rPr>
              <a:t>if</a:t>
            </a:r>
            <a:r>
              <a:rPr lang="en-US" kern="0" dirty="0" smtClean="0">
                <a:latin typeface="Courier New" pitchFamily="49" charset="0"/>
              </a:rPr>
              <a:t>(</a:t>
            </a:r>
            <a:r>
              <a:rPr lang="en-US" kern="0" dirty="0" err="1" smtClean="0">
                <a:latin typeface="Courier New" pitchFamily="49" charset="0"/>
              </a:rPr>
              <a:t>isFull</a:t>
            </a:r>
            <a:r>
              <a:rPr lang="en-US" kern="0" dirty="0" smtClean="0">
                <a:latin typeface="Courier New" pitchFamily="49" charset="0"/>
              </a:rPr>
              <a:t>())</a:t>
            </a:r>
          </a:p>
          <a:p>
            <a:pPr marL="342900" lvl="0" indent="-342900">
              <a:spcBef>
                <a:spcPts val="0"/>
              </a:spcBef>
              <a:defRPr/>
            </a:pPr>
            <a:r>
              <a:rPr lang="en-US" kern="0" dirty="0" smtClean="0">
                <a:latin typeface="Courier New" pitchFamily="49" charset="0"/>
              </a:rPr>
              <a:t>      </a:t>
            </a:r>
            <a:r>
              <a:rPr lang="en-US" kern="0" dirty="0" smtClean="0">
                <a:solidFill>
                  <a:srgbClr val="FF0000"/>
                </a:solidFill>
                <a:latin typeface="Courier New" pitchFamily="49" charset="0"/>
              </a:rPr>
              <a:t>???</a:t>
            </a:r>
          </a:p>
          <a:p>
            <a:pPr marL="342900" lvl="0" indent="-342900">
              <a:spcBef>
                <a:spcPts val="0"/>
              </a:spcBef>
              <a:defRPr/>
            </a:pPr>
            <a:r>
              <a:rPr lang="en-US" kern="0" dirty="0" smtClean="0">
                <a:latin typeface="Courier New" pitchFamily="49" charset="0"/>
              </a:rPr>
              <a:t>    </a:t>
            </a:r>
            <a:r>
              <a:rPr lang="en-US" kern="0" dirty="0" smtClean="0">
                <a:solidFill>
                  <a:schemeClr val="accent2"/>
                </a:solidFill>
                <a:latin typeface="Courier New" pitchFamily="49" charset="0"/>
              </a:rPr>
              <a:t>else</a:t>
            </a:r>
            <a:r>
              <a:rPr lang="en-US" kern="0" dirty="0" smtClean="0">
                <a:latin typeface="Courier New" pitchFamily="49" charset="0"/>
              </a:rPr>
              <a:t> </a:t>
            </a:r>
          </a:p>
          <a:p>
            <a:pPr marL="342900" lvl="0" indent="-342900">
              <a:spcBef>
                <a:spcPts val="0"/>
              </a:spcBef>
              <a:defRPr/>
            </a:pPr>
            <a:r>
              <a:rPr lang="en-US" kern="0" dirty="0" smtClean="0">
                <a:latin typeface="Courier New" pitchFamily="49" charset="0"/>
              </a:rPr>
              <a:t>      … </a:t>
            </a:r>
            <a:r>
              <a:rPr lang="en-US" i="1" kern="0" dirty="0" smtClean="0">
                <a:latin typeface="Courier New" pitchFamily="49" charset="0"/>
              </a:rPr>
              <a:t>add to array and adjust back …</a:t>
            </a:r>
          </a:p>
          <a:p>
            <a:pPr marL="342900" lvl="0" indent="-342900">
              <a:spcBef>
                <a:spcPts val="0"/>
              </a:spcBef>
              <a:defRPr/>
            </a:pPr>
            <a:r>
              <a:rPr lang="en-US" kern="0" dirty="0" smtClean="0">
                <a:latin typeface="Courier New" pitchFamily="49" charset="0"/>
              </a:rPr>
              <a:t>  }</a:t>
            </a:r>
          </a:p>
          <a:p>
            <a:pPr marL="342900" lvl="0" indent="-342900">
              <a:spcBef>
                <a:spcPts val="0"/>
              </a:spcBef>
              <a:defRPr/>
            </a:pPr>
            <a:r>
              <a:rPr lang="en-US" kern="0" dirty="0" smtClean="0">
                <a:latin typeface="Courier New" pitchFamily="49" charset="0"/>
              </a:rPr>
              <a:t>  </a:t>
            </a:r>
            <a:r>
              <a:rPr lang="en-US" kern="0" dirty="0" smtClean="0">
                <a:solidFill>
                  <a:schemeClr val="accent2"/>
                </a:solidFill>
                <a:latin typeface="Courier New" pitchFamily="49" charset="0"/>
              </a:rPr>
              <a:t>synchronized</a:t>
            </a:r>
            <a:r>
              <a:rPr lang="en-US" kern="0" dirty="0" smtClean="0">
                <a:latin typeface="Courier New" pitchFamily="49" charset="0"/>
              </a:rPr>
              <a:t> E </a:t>
            </a:r>
            <a:r>
              <a:rPr lang="en-US" kern="0" dirty="0" err="1" smtClean="0">
                <a:solidFill>
                  <a:srgbClr val="119F33"/>
                </a:solidFill>
                <a:latin typeface="Courier New" pitchFamily="49" charset="0"/>
              </a:rPr>
              <a:t>dequeue</a:t>
            </a:r>
            <a:r>
              <a:rPr lang="en-US" kern="0" dirty="0" smtClean="0">
                <a:latin typeface="Courier New" pitchFamily="49" charset="0"/>
              </a:rPr>
              <a:t>() {</a:t>
            </a:r>
          </a:p>
          <a:p>
            <a:pPr marL="342900" lvl="0" indent="-342900">
              <a:spcBef>
                <a:spcPts val="0"/>
              </a:spcBef>
              <a:defRPr/>
            </a:pPr>
            <a:r>
              <a:rPr lang="en-US" kern="0" dirty="0" smtClean="0">
                <a:latin typeface="Courier New" pitchFamily="49" charset="0"/>
              </a:rPr>
              <a:t>    </a:t>
            </a:r>
            <a:r>
              <a:rPr lang="en-US" kern="0" dirty="0" smtClean="0">
                <a:solidFill>
                  <a:schemeClr val="accent2"/>
                </a:solidFill>
                <a:latin typeface="Courier New" pitchFamily="49" charset="0"/>
              </a:rPr>
              <a:t>if</a:t>
            </a:r>
            <a:r>
              <a:rPr lang="en-US" kern="0" dirty="0" smtClean="0">
                <a:latin typeface="Courier New" pitchFamily="49" charset="0"/>
              </a:rPr>
              <a:t>(</a:t>
            </a:r>
            <a:r>
              <a:rPr lang="en-US" kern="0" dirty="0" err="1" smtClean="0">
                <a:latin typeface="Courier New" pitchFamily="49" charset="0"/>
              </a:rPr>
              <a:t>isEmpty</a:t>
            </a:r>
            <a:r>
              <a:rPr lang="en-US" kern="0" dirty="0" smtClean="0">
                <a:latin typeface="Courier New" pitchFamily="49" charset="0"/>
              </a:rPr>
              <a:t>()) {</a:t>
            </a:r>
          </a:p>
          <a:p>
            <a:pPr marL="342900" lvl="0" indent="-342900">
              <a:spcBef>
                <a:spcPts val="0"/>
              </a:spcBef>
              <a:defRPr/>
            </a:pPr>
            <a:r>
              <a:rPr lang="en-US" kern="0" dirty="0" smtClean="0">
                <a:latin typeface="Courier New" pitchFamily="49" charset="0"/>
              </a:rPr>
              <a:t>      </a:t>
            </a:r>
            <a:r>
              <a:rPr lang="en-US" kern="0" dirty="0" smtClean="0">
                <a:solidFill>
                  <a:srgbClr val="FF0000"/>
                </a:solidFill>
                <a:latin typeface="Courier New" pitchFamily="49" charset="0"/>
              </a:rPr>
              <a:t>???</a:t>
            </a:r>
          </a:p>
          <a:p>
            <a:pPr marL="342900" lvl="0" indent="-342900">
              <a:spcBef>
                <a:spcPts val="0"/>
              </a:spcBef>
              <a:defRPr/>
            </a:pPr>
            <a:r>
              <a:rPr lang="en-US" kern="0" dirty="0" smtClean="0">
                <a:latin typeface="Courier New" pitchFamily="49" charset="0"/>
              </a:rPr>
              <a:t>    </a:t>
            </a:r>
            <a:r>
              <a:rPr lang="en-US" kern="0" dirty="0" smtClean="0">
                <a:solidFill>
                  <a:schemeClr val="accent2"/>
                </a:solidFill>
                <a:latin typeface="Courier New" pitchFamily="49" charset="0"/>
              </a:rPr>
              <a:t>else</a:t>
            </a:r>
            <a:endParaRPr lang="en-US" kern="0" dirty="0" smtClean="0">
              <a:latin typeface="Courier New" pitchFamily="49" charset="0"/>
            </a:endParaRPr>
          </a:p>
          <a:p>
            <a:pPr marL="342900" lvl="0" indent="-342900">
              <a:spcBef>
                <a:spcPts val="0"/>
              </a:spcBef>
              <a:defRPr/>
            </a:pPr>
            <a:r>
              <a:rPr lang="en-US" kern="0" dirty="0" smtClean="0">
                <a:latin typeface="Courier New" pitchFamily="49" charset="0"/>
              </a:rPr>
              <a:t>      … </a:t>
            </a:r>
            <a:r>
              <a:rPr lang="en-US" i="1" kern="0" dirty="0" smtClean="0">
                <a:latin typeface="Courier New" pitchFamily="49" charset="0"/>
              </a:rPr>
              <a:t>take from array and adjust front …</a:t>
            </a:r>
          </a:p>
          <a:p>
            <a:pPr marL="342900" lvl="0" indent="-342900">
              <a:spcBef>
                <a:spcPts val="0"/>
              </a:spcBef>
              <a:defRPr/>
            </a:pPr>
            <a:r>
              <a:rPr lang="en-US" kern="0" dirty="0" smtClean="0">
                <a:latin typeface="Courier New" pitchFamily="49" charset="0"/>
              </a:rPr>
              <a:t>  }</a:t>
            </a:r>
          </a:p>
          <a:p>
            <a:pPr marL="342900" lvl="0" indent="-342900">
              <a:spcBef>
                <a:spcPts val="0"/>
              </a:spcBef>
              <a:defRPr/>
            </a:pPr>
            <a:r>
              <a:rPr lang="en-US" kern="0" dirty="0" smtClean="0">
                <a:latin typeface="Courier New" pitchFamily="49" charset="0"/>
              </a:rPr>
              <a:t>}</a:t>
            </a:r>
          </a:p>
          <a:p>
            <a:pPr marL="342900" lvl="0" indent="-342900">
              <a:spcBef>
                <a:spcPts val="0"/>
              </a:spcBef>
              <a:defRPr/>
            </a:pPr>
            <a:r>
              <a:rPr lang="en-US" sz="1800" kern="0" dirty="0" smtClean="0">
                <a:latin typeface="Courier New" pitchFamily="49" charset="0"/>
              </a:rPr>
              <a:t>    </a:t>
            </a:r>
          </a:p>
        </p:txBody>
      </p:sp>
      <p:sp>
        <p:nvSpPr>
          <p:cNvPr id="6" name="Content Placeholder 2"/>
          <p:cNvSpPr>
            <a:spLocks noGrp="1"/>
          </p:cNvSpPr>
          <p:nvPr>
            <p:ph sz="quarter" idx="1"/>
          </p:nvPr>
        </p:nvSpPr>
        <p:spPr>
          <a:xfrm>
            <a:off x="609600" y="4572000"/>
            <a:ext cx="8229600" cy="1828800"/>
          </a:xfrm>
        </p:spPr>
        <p:txBody>
          <a:bodyPr>
            <a:normAutofit fontScale="70000" lnSpcReduction="20000"/>
          </a:bodyPr>
          <a:lstStyle/>
          <a:p>
            <a:r>
              <a:rPr lang="en-US" dirty="0" smtClean="0">
                <a:cs typeface="Courier New" pitchFamily="49" charset="0"/>
              </a:rPr>
              <a:t>One approach; if buffer is full on </a:t>
            </a:r>
            <a:r>
              <a:rPr lang="en-US" dirty="0" err="1" smtClean="0">
                <a:latin typeface="Courier New" pitchFamily="49" charset="0"/>
                <a:cs typeface="Courier New" pitchFamily="49" charset="0"/>
              </a:rPr>
              <a:t>enqueue</a:t>
            </a:r>
            <a:r>
              <a:rPr lang="en-US" dirty="0" smtClean="0">
                <a:cs typeface="Courier New" pitchFamily="49" charset="0"/>
              </a:rPr>
              <a:t>, or empty on </a:t>
            </a:r>
            <a:r>
              <a:rPr lang="en-US" dirty="0" err="1" smtClean="0">
                <a:latin typeface="Courier New" pitchFamily="49" charset="0"/>
                <a:cs typeface="Courier New" pitchFamily="49" charset="0"/>
              </a:rPr>
              <a:t>dequeue</a:t>
            </a:r>
            <a:r>
              <a:rPr lang="en-US" dirty="0" smtClean="0">
                <a:cs typeface="Courier New" pitchFamily="49" charset="0"/>
              </a:rPr>
              <a:t>, throw an exception</a:t>
            </a:r>
          </a:p>
          <a:p>
            <a:pPr lvl="1"/>
            <a:r>
              <a:rPr lang="en-US" dirty="0" smtClean="0">
                <a:cs typeface="Courier New" pitchFamily="49" charset="0"/>
              </a:rPr>
              <a:t>Not what we want here; w/ multiple threads taking &amp; giving, these will be common occurrences – should not handle like errors</a:t>
            </a:r>
          </a:p>
          <a:p>
            <a:pPr lvl="1"/>
            <a:r>
              <a:rPr lang="en-US" dirty="0" smtClean="0">
                <a:cs typeface="Courier New" pitchFamily="49" charset="0"/>
              </a:rPr>
              <a:t>Common, and only temporary; will only be empty/full briefly</a:t>
            </a:r>
          </a:p>
          <a:p>
            <a:pPr lvl="1"/>
            <a:r>
              <a:rPr lang="en-US" dirty="0" smtClean="0">
                <a:cs typeface="Courier New" pitchFamily="49" charset="0"/>
              </a:rPr>
              <a:t>Instead, we want threads to be pause until it can proceed</a:t>
            </a:r>
            <a:endParaRPr lang="en-US" dirty="0"/>
          </a:p>
        </p:txBody>
      </p:sp>
    </p:spTree>
    <p:extLst>
      <p:ext uri="{BB962C8B-B14F-4D97-AF65-F5344CB8AC3E}">
        <p14:creationId xmlns:p14="http://schemas.microsoft.com/office/powerpoint/2010/main" val="845340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Pausing</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19</a:t>
            </a:fld>
            <a:endParaRPr lang="en-US"/>
          </a:p>
        </p:txBody>
      </p:sp>
      <p:sp>
        <p:nvSpPr>
          <p:cNvPr id="3" name="Content Placeholder 2"/>
          <p:cNvSpPr>
            <a:spLocks noGrp="1"/>
          </p:cNvSpPr>
          <p:nvPr>
            <p:ph sz="quarter" idx="1"/>
          </p:nvPr>
        </p:nvSpPr>
        <p:spPr>
          <a:xfrm>
            <a:off x="685800" y="1143000"/>
            <a:ext cx="7924800" cy="3006080"/>
          </a:xfrm>
        </p:spPr>
        <p:txBody>
          <a:bodyPr>
            <a:normAutofit fontScale="55000" lnSpcReduction="20000"/>
          </a:bodyPr>
          <a:lstStyle/>
          <a:p>
            <a:r>
              <a:rPr lang="en-US" b="1" dirty="0" err="1" smtClean="0">
                <a:latin typeface="Courier New" pitchFamily="49" charset="0"/>
                <a:cs typeface="Courier New" pitchFamily="49" charset="0"/>
              </a:rPr>
              <a:t>enqueue</a:t>
            </a:r>
            <a:r>
              <a:rPr lang="en-US" dirty="0" smtClean="0"/>
              <a:t> to a full buffer should </a:t>
            </a:r>
            <a:r>
              <a:rPr lang="en-US" i="1" dirty="0" smtClean="0"/>
              <a:t>not</a:t>
            </a:r>
            <a:r>
              <a:rPr lang="en-US" dirty="0" smtClean="0"/>
              <a:t> raise an exception</a:t>
            </a:r>
          </a:p>
          <a:p>
            <a:pPr lvl="1"/>
            <a:r>
              <a:rPr lang="en-US" dirty="0" smtClean="0"/>
              <a:t>Wait until there is room</a:t>
            </a:r>
          </a:p>
          <a:p>
            <a:r>
              <a:rPr lang="en-US" b="1" dirty="0" err="1" smtClean="0">
                <a:latin typeface="Courier New" pitchFamily="49" charset="0"/>
                <a:cs typeface="Courier New" pitchFamily="49" charset="0"/>
              </a:rPr>
              <a:t>dequeue</a:t>
            </a:r>
            <a:r>
              <a:rPr lang="en-US" dirty="0" smtClean="0"/>
              <a:t> from an empty buffer should </a:t>
            </a:r>
            <a:r>
              <a:rPr lang="en-US" i="1" dirty="0" smtClean="0"/>
              <a:t>not</a:t>
            </a:r>
            <a:r>
              <a:rPr lang="en-US" dirty="0" smtClean="0"/>
              <a:t> raise an exception</a:t>
            </a:r>
          </a:p>
          <a:p>
            <a:pPr lvl="1"/>
            <a:r>
              <a:rPr lang="en-US" dirty="0" smtClean="0"/>
              <a:t>Wait until there is data</a:t>
            </a:r>
          </a:p>
          <a:p>
            <a:pPr>
              <a:buNone/>
            </a:pPr>
            <a:r>
              <a:rPr lang="en-US" dirty="0" smtClean="0"/>
              <a:t>One approach to pausing:  </a:t>
            </a:r>
            <a:r>
              <a:rPr lang="en-US" i="1" dirty="0" smtClean="0"/>
              <a:t>spin</a:t>
            </a:r>
            <a:r>
              <a:rPr lang="en-US" dirty="0" smtClean="0"/>
              <a:t> the lock: loop, checking until buffer is no longer full (for </a:t>
            </a:r>
            <a:r>
              <a:rPr lang="en-US" dirty="0" err="1" smtClean="0"/>
              <a:t>enqueue</a:t>
            </a:r>
            <a:r>
              <a:rPr lang="en-US" dirty="0" smtClean="0"/>
              <a:t> case)</a:t>
            </a:r>
          </a:p>
          <a:p>
            <a:pPr lvl="1"/>
            <a:r>
              <a:rPr lang="en-US" dirty="0" smtClean="0"/>
              <a:t>Hold the lock for the check, then release and loop</a:t>
            </a:r>
          </a:p>
          <a:p>
            <a:pPr>
              <a:buNone/>
            </a:pPr>
            <a:r>
              <a:rPr lang="en-US" dirty="0" smtClean="0"/>
              <a:t>Spinning works… but is very wasteful:</a:t>
            </a:r>
          </a:p>
          <a:p>
            <a:pPr lvl="1"/>
            <a:r>
              <a:rPr lang="en-US" dirty="0" smtClean="0"/>
              <a:t>We’re using a processor just for looping &amp; checking</a:t>
            </a:r>
          </a:p>
          <a:p>
            <a:pPr lvl="1"/>
            <a:r>
              <a:rPr lang="en-US" dirty="0" smtClean="0"/>
              <a:t>We’re holding the lock a good deal of the time for that checking</a:t>
            </a:r>
          </a:p>
          <a:p>
            <a:pPr lvl="1"/>
            <a:r>
              <a:rPr lang="en-US" dirty="0" smtClean="0"/>
              <a:t>Cooking analogy:  When waiting for work, team two members reach into tub every few seconds to see if another potato is in there</a:t>
            </a:r>
          </a:p>
        </p:txBody>
      </p:sp>
      <p:sp>
        <p:nvSpPr>
          <p:cNvPr id="7" name="Rectangle 2"/>
          <p:cNvSpPr txBox="1">
            <a:spLocks noChangeArrowheads="1"/>
          </p:cNvSpPr>
          <p:nvPr>
            <p:custDataLst>
              <p:tags r:id="rId1"/>
            </p:custDataLst>
          </p:nvPr>
        </p:nvSpPr>
        <p:spPr bwMode="auto">
          <a:xfrm>
            <a:off x="1331640" y="4082752"/>
            <a:ext cx="6096000" cy="25146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lang="en-US" sz="2000" kern="0" dirty="0" smtClean="0">
                <a:latin typeface="Courier New" pitchFamily="49" charset="0"/>
              </a:rPr>
              <a:t>void </a:t>
            </a:r>
            <a:r>
              <a:rPr lang="en-US" sz="2000" kern="0" dirty="0" err="1" smtClean="0">
                <a:solidFill>
                  <a:srgbClr val="119F33"/>
                </a:solidFill>
                <a:latin typeface="Courier New" pitchFamily="49" charset="0"/>
              </a:rPr>
              <a:t>enqueue</a:t>
            </a:r>
            <a:r>
              <a:rPr lang="en-US" sz="2000" kern="0" dirty="0" smtClean="0">
                <a:latin typeface="Courier New" pitchFamily="49" charset="0"/>
              </a:rPr>
              <a:t>(E </a:t>
            </a:r>
            <a:r>
              <a:rPr lang="en-US" sz="2000" kern="0" dirty="0" err="1" smtClean="0">
                <a:solidFill>
                  <a:srgbClr val="119F33"/>
                </a:solidFill>
                <a:latin typeface="Courier New" pitchFamily="49" charset="0"/>
              </a:rPr>
              <a:t>elt</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while</a:t>
            </a:r>
            <a:r>
              <a:rPr lang="en-US" sz="2000" kern="0" dirty="0" smtClean="0">
                <a:latin typeface="Courier New" pitchFamily="49" charset="0"/>
              </a:rPr>
              <a:t>(true)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synchronized</a:t>
            </a:r>
            <a:r>
              <a:rPr lang="en-US" sz="2000" kern="0" dirty="0" smtClean="0">
                <a:latin typeface="Courier New" pitchFamily="49" charset="0"/>
              </a:rPr>
              <a:t>(</a:t>
            </a:r>
            <a:r>
              <a:rPr lang="en-US" sz="2000" kern="0" dirty="0" smtClean="0">
                <a:solidFill>
                  <a:schemeClr val="accent2"/>
                </a:solidFill>
                <a:latin typeface="Courier New" pitchFamily="49" charset="0"/>
              </a:rPr>
              <a:t>this</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if(</a:t>
            </a:r>
            <a:r>
              <a:rPr lang="en-US" sz="2000" kern="0" dirty="0" err="1" smtClean="0">
                <a:latin typeface="Courier New" pitchFamily="49" charset="0"/>
              </a:rPr>
              <a:t>isFull</a:t>
            </a:r>
            <a:r>
              <a:rPr lang="en-US" sz="2000" kern="0" dirty="0" smtClean="0">
                <a:latin typeface="Courier New" pitchFamily="49" charset="0"/>
              </a:rPr>
              <a:t>()) </a:t>
            </a:r>
            <a:r>
              <a:rPr lang="en-US" sz="2000" kern="0" dirty="0" smtClean="0">
                <a:solidFill>
                  <a:schemeClr val="accent2"/>
                </a:solidFill>
                <a:latin typeface="Courier New" pitchFamily="49" charset="0"/>
              </a:rPr>
              <a:t>continue</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 </a:t>
            </a:r>
            <a:r>
              <a:rPr lang="en-US" sz="2000" i="1" kern="0" dirty="0" smtClean="0">
                <a:latin typeface="Courier New" pitchFamily="49" charset="0"/>
              </a:rPr>
              <a:t>add to array and adjust back …</a:t>
            </a:r>
          </a:p>
          <a:p>
            <a:pPr marL="342900" lvl="0" indent="-342900">
              <a:lnSpc>
                <a:spcPts val="1900"/>
              </a:lnSpc>
              <a:spcBef>
                <a:spcPct val="20000"/>
              </a:spcBef>
              <a:defRPr/>
            </a:pPr>
            <a:r>
              <a:rPr lang="en-US" sz="2000" i="1" kern="0" dirty="0" smtClean="0">
                <a:latin typeface="Courier New" pitchFamily="49" charset="0"/>
              </a:rPr>
              <a:t>      </a:t>
            </a:r>
            <a:r>
              <a:rPr lang="en-US" sz="2000" kern="0" dirty="0" smtClean="0">
                <a:solidFill>
                  <a:schemeClr val="accent2"/>
                </a:solidFill>
                <a:latin typeface="Courier New" pitchFamily="49" charset="0"/>
              </a:rPr>
              <a:t>return</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a:t>
            </a:r>
          </a:p>
          <a:p>
            <a:pPr marL="342900" indent="-342900">
              <a:lnSpc>
                <a:spcPts val="1900"/>
              </a:lnSpc>
              <a:spcBef>
                <a:spcPct val="20000"/>
              </a:spcBef>
              <a:defRPr/>
            </a:pPr>
            <a:r>
              <a:rPr lang="en-US" sz="2000" kern="0" dirty="0" smtClean="0">
                <a:solidFill>
                  <a:srgbClr val="7030A0"/>
                </a:solidFill>
                <a:latin typeface="Courier New" pitchFamily="49" charset="0"/>
              </a:rPr>
              <a:t>// </a:t>
            </a:r>
            <a:r>
              <a:rPr lang="en-US" sz="2000" kern="0" dirty="0" err="1" smtClean="0">
                <a:solidFill>
                  <a:srgbClr val="7030A0"/>
                </a:solidFill>
                <a:latin typeface="Courier New" pitchFamily="49" charset="0"/>
              </a:rPr>
              <a:t>dequeue</a:t>
            </a:r>
            <a:r>
              <a:rPr lang="en-US" sz="2000" kern="0" dirty="0" smtClean="0">
                <a:solidFill>
                  <a:srgbClr val="7030A0"/>
                </a:solidFill>
                <a:latin typeface="Courier New" pitchFamily="49" charset="0"/>
              </a:rPr>
              <a:t> similar</a:t>
            </a:r>
          </a:p>
        </p:txBody>
      </p:sp>
    </p:spTree>
    <p:extLst>
      <p:ext uri="{BB962C8B-B14F-4D97-AF65-F5344CB8AC3E}">
        <p14:creationId xmlns:p14="http://schemas.microsoft.com/office/powerpoint/2010/main" val="767758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1435608" y="1447800"/>
            <a:ext cx="7498080" cy="5293568"/>
          </a:xfrm>
        </p:spPr>
        <p:txBody>
          <a:bodyPr>
            <a:normAutofit fontScale="70000" lnSpcReduction="20000"/>
          </a:bodyPr>
          <a:lstStyle/>
          <a:p>
            <a:pPr algn="l" rtl="0"/>
            <a:r>
              <a:rPr lang="en-US" u="sng" dirty="0" smtClean="0"/>
              <a:t>Monitors</a:t>
            </a:r>
          </a:p>
          <a:p>
            <a:pPr lvl="1" algn="l" rtl="0"/>
            <a:r>
              <a:rPr lang="en-US" dirty="0" smtClean="0"/>
              <a:t>Definition</a:t>
            </a:r>
          </a:p>
          <a:p>
            <a:pPr lvl="1" algn="l" rtl="0"/>
            <a:r>
              <a:rPr lang="en-US" dirty="0" smtClean="0"/>
              <a:t>Motivation</a:t>
            </a:r>
          </a:p>
          <a:p>
            <a:pPr algn="l" rtl="0"/>
            <a:r>
              <a:rPr lang="en-US" u="sng" dirty="0" smtClean="0"/>
              <a:t>Conditions</a:t>
            </a:r>
          </a:p>
          <a:p>
            <a:pPr lvl="1" algn="l" rtl="0"/>
            <a:r>
              <a:rPr lang="en-US" dirty="0" smtClean="0"/>
              <a:t>Definition</a:t>
            </a:r>
          </a:p>
          <a:p>
            <a:pPr lvl="1" algn="l" rtl="0"/>
            <a:r>
              <a:rPr lang="en-US" dirty="0" smtClean="0"/>
              <a:t>Motivation</a:t>
            </a:r>
          </a:p>
          <a:p>
            <a:pPr lvl="1" algn="l" rtl="0"/>
            <a:r>
              <a:rPr lang="en-US" dirty="0" smtClean="0"/>
              <a:t>Queue example</a:t>
            </a:r>
          </a:p>
          <a:p>
            <a:pPr algn="l" rtl="0"/>
            <a:r>
              <a:rPr lang="en-US" u="sng" dirty="0" smtClean="0"/>
              <a:t>Readers-Writers Lock</a:t>
            </a:r>
          </a:p>
          <a:p>
            <a:pPr lvl="1" algn="l" rtl="0"/>
            <a:r>
              <a:rPr lang="en-US" dirty="0" smtClean="0"/>
              <a:t>Definition</a:t>
            </a:r>
          </a:p>
          <a:p>
            <a:pPr lvl="1" algn="l" rtl="0"/>
            <a:r>
              <a:rPr lang="en-US" dirty="0" smtClean="0"/>
              <a:t>Implementations: Simple and Fair</a:t>
            </a:r>
          </a:p>
          <a:p>
            <a:pPr algn="l" rtl="0"/>
            <a:r>
              <a:rPr lang="en-US" u="sng" dirty="0" smtClean="0"/>
              <a:t>Reentrant Lock</a:t>
            </a:r>
          </a:p>
          <a:p>
            <a:pPr lvl="1" algn="l" rtl="0"/>
            <a:r>
              <a:rPr lang="en-US" dirty="0" smtClean="0"/>
              <a:t>Definition</a:t>
            </a:r>
          </a:p>
          <a:p>
            <a:pPr lvl="1" algn="l" rtl="0"/>
            <a:r>
              <a:rPr lang="en-US" dirty="0" smtClean="0"/>
              <a:t>Implementation</a:t>
            </a:r>
          </a:p>
          <a:p>
            <a:pPr algn="l" rtl="0"/>
            <a:r>
              <a:rPr lang="en-US" u="sng" dirty="0" smtClean="0"/>
              <a:t>Semaphores</a:t>
            </a:r>
          </a:p>
          <a:p>
            <a:pPr algn="l" rtl="0"/>
            <a:r>
              <a:rPr lang="en-US" u="sng" dirty="0" smtClean="0"/>
              <a:t>Summary</a:t>
            </a:r>
          </a:p>
          <a:p>
            <a:pPr lvl="1" algn="l" rtl="0"/>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2</a:t>
            </a:fld>
            <a:endParaRPr kumimoji="0" lang="en-US" dirty="0"/>
          </a:p>
        </p:txBody>
      </p:sp>
    </p:spTree>
    <p:extLst>
      <p:ext uri="{BB962C8B-B14F-4D97-AF65-F5344CB8AC3E}">
        <p14:creationId xmlns:p14="http://schemas.microsoft.com/office/powerpoint/2010/main" val="163840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want</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20</a:t>
            </a:fld>
            <a:endParaRPr lang="en-US"/>
          </a:p>
        </p:txBody>
      </p:sp>
      <p:sp>
        <p:nvSpPr>
          <p:cNvPr id="3" name="Content Placeholder 2"/>
          <p:cNvSpPr>
            <a:spLocks noGrp="1"/>
          </p:cNvSpPr>
          <p:nvPr>
            <p:ph sz="quarter" idx="1"/>
          </p:nvPr>
        </p:nvSpPr>
        <p:spPr>
          <a:xfrm>
            <a:off x="381000" y="1143000"/>
            <a:ext cx="8458200" cy="4191000"/>
          </a:xfrm>
        </p:spPr>
        <p:txBody>
          <a:bodyPr>
            <a:normAutofit fontScale="85000" lnSpcReduction="20000"/>
          </a:bodyPr>
          <a:lstStyle/>
          <a:p>
            <a:r>
              <a:rPr lang="en-US" dirty="0" smtClean="0"/>
              <a:t>Better would be for a thread to </a:t>
            </a:r>
            <a:r>
              <a:rPr lang="en-US" i="1" dirty="0" smtClean="0"/>
              <a:t>wait</a:t>
            </a:r>
            <a:r>
              <a:rPr lang="en-US" dirty="0" smtClean="0"/>
              <a:t> until it can proceed</a:t>
            </a:r>
          </a:p>
          <a:p>
            <a:pPr lvl="1"/>
            <a:r>
              <a:rPr lang="en-US" dirty="0" smtClean="0"/>
              <a:t>Be </a:t>
            </a:r>
            <a:r>
              <a:rPr lang="en-US" i="1" dirty="0" smtClean="0"/>
              <a:t>notified</a:t>
            </a:r>
            <a:r>
              <a:rPr lang="en-US" dirty="0" smtClean="0"/>
              <a:t> when it should try again</a:t>
            </a:r>
          </a:p>
          <a:p>
            <a:pPr lvl="1"/>
            <a:r>
              <a:rPr lang="en-US" dirty="0" smtClean="0"/>
              <a:t>Thread suspended until then; in meantime, other threads run</a:t>
            </a:r>
          </a:p>
          <a:p>
            <a:pPr lvl="1"/>
            <a:r>
              <a:rPr lang="en-US" dirty="0" smtClean="0"/>
              <a:t>While </a:t>
            </a:r>
            <a:r>
              <a:rPr lang="en-US" i="1" dirty="0" smtClean="0"/>
              <a:t>waiting</a:t>
            </a:r>
            <a:r>
              <a:rPr lang="en-US" dirty="0" smtClean="0"/>
              <a:t>, lock is released; will be re-acquired later by one </a:t>
            </a:r>
            <a:r>
              <a:rPr lang="en-US" i="1" dirty="0" smtClean="0"/>
              <a:t>notified</a:t>
            </a:r>
            <a:r>
              <a:rPr lang="en-US" dirty="0" smtClean="0"/>
              <a:t> thread</a:t>
            </a:r>
          </a:p>
          <a:p>
            <a:pPr lvl="1"/>
            <a:r>
              <a:rPr lang="en-US" dirty="0" smtClean="0"/>
              <a:t>Upon being notified, thread just drops in to see what condition it’s condition is in</a:t>
            </a:r>
          </a:p>
          <a:p>
            <a:pPr lvl="1"/>
            <a:r>
              <a:rPr lang="en-US" dirty="0" smtClean="0"/>
              <a:t>Team two members work on something else until they’re told more potatoes are ready</a:t>
            </a:r>
          </a:p>
          <a:p>
            <a:pPr lvl="1"/>
            <a:r>
              <a:rPr lang="en-US" dirty="0" smtClean="0"/>
              <a:t>Less contention for lock, and time waiting spent more efficiently</a:t>
            </a:r>
          </a:p>
        </p:txBody>
      </p:sp>
    </p:spTree>
    <p:extLst>
      <p:ext uri="{BB962C8B-B14F-4D97-AF65-F5344CB8AC3E}">
        <p14:creationId xmlns:p14="http://schemas.microsoft.com/office/powerpoint/2010/main" val="42872617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21</a:t>
            </a:fld>
            <a:endParaRPr lang="en-US"/>
          </a:p>
        </p:txBody>
      </p:sp>
      <p:sp>
        <p:nvSpPr>
          <p:cNvPr id="3" name="Content Placeholder 2"/>
          <p:cNvSpPr>
            <a:spLocks noGrp="1"/>
          </p:cNvSpPr>
          <p:nvPr>
            <p:ph sz="quarter" idx="1"/>
          </p:nvPr>
        </p:nvSpPr>
        <p:spPr>
          <a:xfrm>
            <a:off x="533400" y="1143000"/>
            <a:ext cx="8305800" cy="5334000"/>
          </a:xfrm>
        </p:spPr>
        <p:txBody>
          <a:bodyPr>
            <a:normAutofit/>
          </a:bodyPr>
          <a:lstStyle/>
          <a:p>
            <a:r>
              <a:rPr lang="en-US" dirty="0" smtClean="0"/>
              <a:t>Like locks &amp; threads, not something you can implement on your own</a:t>
            </a:r>
          </a:p>
          <a:p>
            <a:pPr lvl="1"/>
            <a:r>
              <a:rPr lang="en-US" dirty="0" smtClean="0"/>
              <a:t>Language or library gives it to you</a:t>
            </a:r>
          </a:p>
          <a:p>
            <a:r>
              <a:rPr lang="en-US" dirty="0" smtClean="0"/>
              <a:t>An ADT that supports this: </a:t>
            </a:r>
            <a:r>
              <a:rPr lang="en-US" dirty="0" smtClean="0">
                <a:solidFill>
                  <a:schemeClr val="accent2"/>
                </a:solidFill>
              </a:rPr>
              <a:t>condition variable</a:t>
            </a:r>
          </a:p>
          <a:p>
            <a:pPr lvl="1"/>
            <a:r>
              <a:rPr lang="en-US" dirty="0" smtClean="0"/>
              <a:t>Informs waiting thread(s) when the </a:t>
            </a:r>
            <a:r>
              <a:rPr lang="en-US" i="1" dirty="0" smtClean="0"/>
              <a:t>condition</a:t>
            </a:r>
            <a:r>
              <a:rPr lang="en-US" dirty="0" smtClean="0"/>
              <a:t> that causes it/them to wait has </a:t>
            </a:r>
            <a:r>
              <a:rPr lang="en-US" i="1" dirty="0" smtClean="0"/>
              <a:t>varied</a:t>
            </a:r>
          </a:p>
          <a:p>
            <a:r>
              <a:rPr lang="en-US" dirty="0" smtClean="0"/>
              <a:t>Terminology not completely standard; will mostly stick with Java</a:t>
            </a:r>
          </a:p>
        </p:txBody>
      </p:sp>
    </p:spTree>
    <p:extLst>
      <p:ext uri="{BB962C8B-B14F-4D97-AF65-F5344CB8AC3E}">
        <p14:creationId xmlns:p14="http://schemas.microsoft.com/office/powerpoint/2010/main" val="2792286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Java approach: right idea; some problems in the details</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22</a:t>
            </a:fld>
            <a:endParaRPr lang="en-US"/>
          </a:p>
        </p:txBody>
      </p:sp>
      <p:sp>
        <p:nvSpPr>
          <p:cNvPr id="7" name="Rectangle 2"/>
          <p:cNvSpPr txBox="1">
            <a:spLocks noChangeArrowheads="1"/>
          </p:cNvSpPr>
          <p:nvPr>
            <p:custDataLst>
              <p:tags r:id="rId1"/>
            </p:custDataLst>
          </p:nvPr>
        </p:nvSpPr>
        <p:spPr bwMode="auto">
          <a:xfrm>
            <a:off x="971600" y="1484784"/>
            <a:ext cx="7315200" cy="4704184"/>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kumimoji="0" lang="en-US" b="1" i="0" u="none" strike="noStrike" kern="0" cap="none" spc="0" normalizeH="0" baseline="0" noProof="0" dirty="0" smtClean="0">
                <a:ln>
                  <a:noFill/>
                </a:ln>
                <a:solidFill>
                  <a:schemeClr val="accent2"/>
                </a:solidFill>
                <a:effectLst/>
                <a:uLnTx/>
                <a:uFillTx/>
                <a:latin typeface="Courier New" pitchFamily="49" charset="0"/>
              </a:rPr>
              <a:t>class</a:t>
            </a:r>
            <a:r>
              <a:rPr kumimoji="0" lang="en-US" b="1" i="0" u="none" strike="noStrike" kern="0" cap="none" spc="0" normalizeH="0" baseline="0" noProof="0" dirty="0" smtClean="0">
                <a:ln>
                  <a:noFill/>
                </a:ln>
                <a:solidFill>
                  <a:schemeClr val="tx1"/>
                </a:solidFill>
                <a:effectLst/>
                <a:uLnTx/>
                <a:uFillTx/>
                <a:latin typeface="Courier New" pitchFamily="49" charset="0"/>
              </a:rPr>
              <a:t> </a:t>
            </a:r>
            <a:r>
              <a:rPr kumimoji="0" lang="en-US" b="1" i="0" u="none" strike="noStrike" kern="0" cap="none" spc="0" normalizeH="0" baseline="0" noProof="0" dirty="0" smtClean="0">
                <a:ln>
                  <a:noFill/>
                </a:ln>
                <a:solidFill>
                  <a:srgbClr val="119F33"/>
                </a:solidFill>
                <a:effectLst/>
                <a:uLnTx/>
                <a:uFillTx/>
                <a:latin typeface="Courier New" pitchFamily="49" charset="0"/>
              </a:rPr>
              <a:t>Buffer</a:t>
            </a:r>
            <a:r>
              <a:rPr lang="en-US" kern="0" dirty="0" smtClean="0">
                <a:latin typeface="Courier New" pitchFamily="49" charset="0"/>
              </a:rPr>
              <a:t>&lt;</a:t>
            </a:r>
            <a:r>
              <a:rPr lang="en-US" kern="0" dirty="0" smtClean="0">
                <a:solidFill>
                  <a:srgbClr val="119F33"/>
                </a:solidFill>
                <a:latin typeface="Courier New" pitchFamily="49" charset="0"/>
              </a:rPr>
              <a:t>E</a:t>
            </a:r>
            <a:r>
              <a:rPr lang="en-US" kern="0" dirty="0" smtClean="0">
                <a:latin typeface="Courier New" pitchFamily="49" charset="0"/>
              </a:rPr>
              <a:t>&gt; </a:t>
            </a:r>
            <a:r>
              <a:rPr kumimoji="0" lang="en-US" b="1" i="0" u="none" strike="noStrike" kern="0" cap="none" spc="0" normalizeH="0" baseline="0" noProof="0" dirty="0" smtClean="0">
                <a:ln>
                  <a:noFill/>
                </a:ln>
                <a:solidFill>
                  <a:schemeClr val="tx1"/>
                </a:solidFill>
                <a:effectLst/>
                <a:uLnTx/>
                <a:uFillTx/>
                <a:latin typeface="Courier New" pitchFamily="49" charset="0"/>
              </a:rPr>
              <a:t>{</a:t>
            </a:r>
          </a:p>
          <a:p>
            <a:pPr marL="342900" lvl="0" indent="-342900">
              <a:lnSpc>
                <a:spcPts val="1900"/>
              </a:lnSpc>
              <a:spcBef>
                <a:spcPct val="20000"/>
              </a:spcBef>
              <a:defRPr/>
            </a:pPr>
            <a:r>
              <a:rPr kumimoji="0" lang="en-US" b="1" i="0" u="none" strike="noStrike" kern="0" cap="none" spc="0" normalizeH="0" baseline="0" noProof="0" dirty="0" smtClean="0">
                <a:ln>
                  <a:noFill/>
                </a:ln>
                <a:solidFill>
                  <a:schemeClr val="tx1"/>
                </a:solidFill>
                <a:effectLst/>
                <a:uLnTx/>
                <a:uFillTx/>
                <a:latin typeface="Courier New" pitchFamily="49" charset="0"/>
              </a:rPr>
              <a:t>  … </a:t>
            </a:r>
            <a:endParaRPr kumimoji="0" lang="en-US" b="1" i="0" u="none" strike="noStrike" kern="0" cap="none" spc="0" normalizeH="0" baseline="0" noProof="0" dirty="0" smtClean="0">
              <a:ln>
                <a:noFill/>
              </a:ln>
              <a:solidFill>
                <a:srgbClr val="7030A0"/>
              </a:solidFill>
              <a:effectLst/>
              <a:uLnTx/>
              <a:uFillTx/>
              <a:latin typeface="Courier New" pitchFamily="49" charset="0"/>
            </a:endParaRPr>
          </a:p>
          <a:p>
            <a:pPr marL="342900" lvl="0" indent="-342900">
              <a:lnSpc>
                <a:spcPts val="1900"/>
              </a:lnSpc>
              <a:spcBef>
                <a:spcPct val="20000"/>
              </a:spcBef>
              <a:defRPr/>
            </a:pPr>
            <a:r>
              <a:rPr lang="en-US" kern="0" dirty="0" smtClean="0">
                <a:latin typeface="Courier New" pitchFamily="49" charset="0"/>
              </a:rPr>
              <a:t>  </a:t>
            </a:r>
            <a:r>
              <a:rPr lang="en-US" kern="0" dirty="0" smtClean="0">
                <a:solidFill>
                  <a:schemeClr val="accent2"/>
                </a:solidFill>
                <a:latin typeface="Courier New" pitchFamily="49" charset="0"/>
              </a:rPr>
              <a:t>synchronized</a:t>
            </a:r>
            <a:r>
              <a:rPr lang="en-US" kern="0" dirty="0" smtClean="0">
                <a:latin typeface="Courier New" pitchFamily="49" charset="0"/>
              </a:rPr>
              <a:t> void </a:t>
            </a:r>
            <a:r>
              <a:rPr lang="en-US" kern="0" dirty="0" err="1" smtClean="0">
                <a:solidFill>
                  <a:srgbClr val="119F33"/>
                </a:solidFill>
                <a:latin typeface="Courier New" pitchFamily="49" charset="0"/>
              </a:rPr>
              <a:t>enqueue</a:t>
            </a:r>
            <a:r>
              <a:rPr lang="en-US" kern="0" dirty="0" smtClean="0">
                <a:latin typeface="Courier New" pitchFamily="49" charset="0"/>
              </a:rPr>
              <a:t>(E </a:t>
            </a:r>
            <a:r>
              <a:rPr lang="en-US" kern="0" dirty="0" err="1" smtClean="0">
                <a:solidFill>
                  <a:srgbClr val="119F33"/>
                </a:solidFill>
                <a:latin typeface="Courier New" pitchFamily="49" charset="0"/>
              </a:rPr>
              <a:t>elt</a:t>
            </a:r>
            <a:r>
              <a:rPr lang="en-US" kern="0" dirty="0" smtClean="0">
                <a:latin typeface="Courier New" pitchFamily="49" charset="0"/>
              </a:rPr>
              <a:t>) {</a:t>
            </a:r>
          </a:p>
          <a:p>
            <a:pPr marL="342900" lvl="0" indent="-342900">
              <a:lnSpc>
                <a:spcPts val="1900"/>
              </a:lnSpc>
              <a:spcBef>
                <a:spcPct val="20000"/>
              </a:spcBef>
              <a:defRPr/>
            </a:pPr>
            <a:r>
              <a:rPr lang="en-US" kern="0" dirty="0" smtClean="0">
                <a:latin typeface="Courier New" pitchFamily="49" charset="0"/>
              </a:rPr>
              <a:t>    </a:t>
            </a:r>
            <a:r>
              <a:rPr lang="en-US" kern="0" dirty="0" smtClean="0">
                <a:solidFill>
                  <a:schemeClr val="accent2"/>
                </a:solidFill>
                <a:latin typeface="Courier New" pitchFamily="49" charset="0"/>
              </a:rPr>
              <a:t>if</a:t>
            </a:r>
            <a:r>
              <a:rPr lang="en-US" kern="0" dirty="0" smtClean="0">
                <a:latin typeface="Courier New" pitchFamily="49" charset="0"/>
              </a:rPr>
              <a:t>(</a:t>
            </a:r>
            <a:r>
              <a:rPr lang="en-US" kern="0" dirty="0" err="1" smtClean="0">
                <a:latin typeface="Courier New" pitchFamily="49" charset="0"/>
              </a:rPr>
              <a:t>isFull</a:t>
            </a:r>
            <a:r>
              <a:rPr lang="en-US" kern="0" dirty="0" smtClean="0">
                <a:latin typeface="Courier New" pitchFamily="49" charset="0"/>
              </a:rPr>
              <a:t>())</a:t>
            </a:r>
          </a:p>
          <a:p>
            <a:pPr marL="342900" lvl="0" indent="-342900">
              <a:lnSpc>
                <a:spcPts val="1900"/>
              </a:lnSpc>
              <a:spcBef>
                <a:spcPct val="20000"/>
              </a:spcBef>
              <a:defRPr/>
            </a:pPr>
            <a:r>
              <a:rPr lang="en-US" kern="0" dirty="0" smtClean="0">
                <a:latin typeface="Courier New" pitchFamily="49" charset="0"/>
              </a:rPr>
              <a:t>      </a:t>
            </a:r>
            <a:r>
              <a:rPr lang="en-US" kern="0" dirty="0" err="1" smtClean="0">
                <a:solidFill>
                  <a:srgbClr val="FF0000"/>
                </a:solidFill>
                <a:latin typeface="Courier New" pitchFamily="49" charset="0"/>
              </a:rPr>
              <a:t>this.wait</a:t>
            </a:r>
            <a:r>
              <a:rPr lang="en-US" kern="0" dirty="0" smtClean="0">
                <a:solidFill>
                  <a:srgbClr val="FF0000"/>
                </a:solidFill>
                <a:latin typeface="Courier New" pitchFamily="49" charset="0"/>
              </a:rPr>
              <a:t>(); </a:t>
            </a:r>
            <a:r>
              <a:rPr lang="en-US" kern="0" dirty="0" smtClean="0">
                <a:solidFill>
                  <a:srgbClr val="7030A0"/>
                </a:solidFill>
                <a:latin typeface="Courier New" pitchFamily="49" charset="0"/>
              </a:rPr>
              <a:t>// releases lock and waits</a:t>
            </a:r>
          </a:p>
          <a:p>
            <a:pPr marL="342900" lvl="0" indent="-342900">
              <a:lnSpc>
                <a:spcPts val="1900"/>
              </a:lnSpc>
              <a:spcBef>
                <a:spcPct val="20000"/>
              </a:spcBef>
              <a:defRPr/>
            </a:pPr>
            <a:r>
              <a:rPr lang="en-US" kern="0" dirty="0" smtClean="0">
                <a:latin typeface="Courier New" pitchFamily="49" charset="0"/>
              </a:rPr>
              <a:t>    </a:t>
            </a:r>
            <a:r>
              <a:rPr lang="en-US" i="1" kern="0" dirty="0" smtClean="0">
                <a:latin typeface="Courier New" pitchFamily="49" charset="0"/>
              </a:rPr>
              <a:t>add to array and adjust back</a:t>
            </a:r>
          </a:p>
          <a:p>
            <a:pPr marL="342900" lvl="0" indent="-342900">
              <a:lnSpc>
                <a:spcPts val="1900"/>
              </a:lnSpc>
              <a:spcBef>
                <a:spcPct val="20000"/>
              </a:spcBef>
              <a:defRPr/>
            </a:pPr>
            <a:r>
              <a:rPr lang="en-US" i="1" kern="0" dirty="0" smtClean="0">
                <a:latin typeface="Courier New" pitchFamily="49" charset="0"/>
              </a:rPr>
              <a:t>    </a:t>
            </a:r>
            <a:r>
              <a:rPr lang="en-US" kern="0" dirty="0" smtClean="0">
                <a:solidFill>
                  <a:schemeClr val="accent2"/>
                </a:solidFill>
                <a:latin typeface="Courier New" pitchFamily="49" charset="0"/>
              </a:rPr>
              <a:t>if</a:t>
            </a:r>
            <a:r>
              <a:rPr lang="en-US" kern="0" dirty="0" smtClean="0">
                <a:latin typeface="Courier New" pitchFamily="49" charset="0"/>
              </a:rPr>
              <a:t>(</a:t>
            </a:r>
            <a:r>
              <a:rPr lang="en-US" i="1" kern="0" dirty="0" smtClean="0">
                <a:latin typeface="Courier New" pitchFamily="49" charset="0"/>
              </a:rPr>
              <a:t>buffer was empty</a:t>
            </a:r>
            <a:r>
              <a:rPr lang="en-US" kern="0" dirty="0" smtClean="0">
                <a:latin typeface="Courier New" pitchFamily="49" charset="0"/>
              </a:rPr>
              <a:t>)</a:t>
            </a:r>
          </a:p>
          <a:p>
            <a:pPr marL="342900" lvl="0" indent="-342900">
              <a:lnSpc>
                <a:spcPts val="1900"/>
              </a:lnSpc>
              <a:spcBef>
                <a:spcPct val="20000"/>
              </a:spcBef>
              <a:defRPr/>
            </a:pPr>
            <a:r>
              <a:rPr lang="en-US" kern="0" dirty="0" smtClean="0">
                <a:latin typeface="Courier New" pitchFamily="49" charset="0"/>
              </a:rPr>
              <a:t>      </a:t>
            </a:r>
            <a:r>
              <a:rPr lang="en-US" kern="0" dirty="0" err="1" smtClean="0">
                <a:solidFill>
                  <a:srgbClr val="FF0000"/>
                </a:solidFill>
                <a:latin typeface="Courier New" pitchFamily="49" charset="0"/>
              </a:rPr>
              <a:t>this.notify</a:t>
            </a:r>
            <a:r>
              <a:rPr lang="en-US" kern="0" dirty="0" smtClean="0">
                <a:solidFill>
                  <a:srgbClr val="FF0000"/>
                </a:solidFill>
                <a:latin typeface="Courier New" pitchFamily="49" charset="0"/>
              </a:rPr>
              <a:t>();</a:t>
            </a:r>
            <a:r>
              <a:rPr lang="en-US" kern="0" dirty="0" smtClean="0">
                <a:latin typeface="Courier New" pitchFamily="49" charset="0"/>
              </a:rPr>
              <a:t> </a:t>
            </a:r>
            <a:r>
              <a:rPr lang="en-US" kern="0" dirty="0" smtClean="0">
                <a:solidFill>
                  <a:srgbClr val="7030A0"/>
                </a:solidFill>
                <a:latin typeface="Courier New" pitchFamily="49" charset="0"/>
              </a:rPr>
              <a:t>// wake somebody up</a:t>
            </a:r>
          </a:p>
          <a:p>
            <a:pPr marL="342900" lvl="0" indent="-342900">
              <a:lnSpc>
                <a:spcPts val="1900"/>
              </a:lnSpc>
              <a:spcBef>
                <a:spcPct val="20000"/>
              </a:spcBef>
              <a:defRPr/>
            </a:pPr>
            <a:r>
              <a:rPr lang="en-US" kern="0" dirty="0" smtClean="0">
                <a:latin typeface="Courier New" pitchFamily="49" charset="0"/>
              </a:rPr>
              <a:t>  }</a:t>
            </a:r>
          </a:p>
          <a:p>
            <a:pPr marL="342900" lvl="0" indent="-342900">
              <a:lnSpc>
                <a:spcPts val="1900"/>
              </a:lnSpc>
              <a:spcBef>
                <a:spcPct val="20000"/>
              </a:spcBef>
              <a:defRPr/>
            </a:pPr>
            <a:r>
              <a:rPr lang="en-US" kern="0" dirty="0" smtClean="0">
                <a:latin typeface="Courier New" pitchFamily="49" charset="0"/>
              </a:rPr>
              <a:t>  </a:t>
            </a:r>
            <a:r>
              <a:rPr lang="en-US" kern="0" dirty="0" smtClean="0">
                <a:solidFill>
                  <a:schemeClr val="accent2"/>
                </a:solidFill>
                <a:latin typeface="Courier New" pitchFamily="49" charset="0"/>
              </a:rPr>
              <a:t>synchronized</a:t>
            </a:r>
            <a:r>
              <a:rPr lang="en-US" kern="0" dirty="0" smtClean="0">
                <a:latin typeface="Courier New" pitchFamily="49" charset="0"/>
              </a:rPr>
              <a:t> E </a:t>
            </a:r>
            <a:r>
              <a:rPr lang="en-US" kern="0" dirty="0" err="1" smtClean="0">
                <a:solidFill>
                  <a:srgbClr val="119F33"/>
                </a:solidFill>
                <a:latin typeface="Courier New" pitchFamily="49" charset="0"/>
              </a:rPr>
              <a:t>dequeue</a:t>
            </a:r>
            <a:r>
              <a:rPr lang="en-US" kern="0" dirty="0" smtClean="0">
                <a:latin typeface="Courier New" pitchFamily="49" charset="0"/>
              </a:rPr>
              <a:t>() {</a:t>
            </a:r>
          </a:p>
          <a:p>
            <a:pPr marL="342900" lvl="0" indent="-342900">
              <a:lnSpc>
                <a:spcPts val="1900"/>
              </a:lnSpc>
              <a:spcBef>
                <a:spcPct val="20000"/>
              </a:spcBef>
              <a:defRPr/>
            </a:pPr>
            <a:r>
              <a:rPr lang="en-US" kern="0" dirty="0" smtClean="0">
                <a:latin typeface="Courier New" pitchFamily="49" charset="0"/>
              </a:rPr>
              <a:t>    </a:t>
            </a:r>
            <a:r>
              <a:rPr lang="en-US" kern="0" dirty="0" smtClean="0">
                <a:solidFill>
                  <a:schemeClr val="accent2"/>
                </a:solidFill>
                <a:latin typeface="Courier New" pitchFamily="49" charset="0"/>
              </a:rPr>
              <a:t>if</a:t>
            </a:r>
            <a:r>
              <a:rPr lang="en-US" kern="0" dirty="0" smtClean="0">
                <a:latin typeface="Courier New" pitchFamily="49" charset="0"/>
              </a:rPr>
              <a:t>(</a:t>
            </a:r>
            <a:r>
              <a:rPr lang="en-US" kern="0" dirty="0" err="1" smtClean="0">
                <a:latin typeface="Courier New" pitchFamily="49" charset="0"/>
              </a:rPr>
              <a:t>isEmpty</a:t>
            </a:r>
            <a:r>
              <a:rPr lang="en-US" kern="0" dirty="0" smtClean="0">
                <a:latin typeface="Courier New" pitchFamily="49" charset="0"/>
              </a:rPr>
              <a:t>()) {</a:t>
            </a:r>
          </a:p>
          <a:p>
            <a:pPr marL="342900" lvl="0" indent="-342900">
              <a:lnSpc>
                <a:spcPts val="1900"/>
              </a:lnSpc>
              <a:spcBef>
                <a:spcPct val="20000"/>
              </a:spcBef>
              <a:defRPr/>
            </a:pPr>
            <a:r>
              <a:rPr lang="en-US" kern="0" dirty="0" smtClean="0">
                <a:latin typeface="Courier New" pitchFamily="49" charset="0"/>
              </a:rPr>
              <a:t>      </a:t>
            </a:r>
            <a:r>
              <a:rPr lang="en-US" kern="0" dirty="0" err="1" smtClean="0">
                <a:solidFill>
                  <a:srgbClr val="FF0000"/>
                </a:solidFill>
                <a:latin typeface="Courier New" pitchFamily="49" charset="0"/>
              </a:rPr>
              <a:t>this.wait</a:t>
            </a:r>
            <a:r>
              <a:rPr lang="en-US" kern="0" dirty="0" smtClean="0">
                <a:solidFill>
                  <a:srgbClr val="FF0000"/>
                </a:solidFill>
                <a:latin typeface="Courier New" pitchFamily="49" charset="0"/>
              </a:rPr>
              <a:t>(); </a:t>
            </a:r>
            <a:r>
              <a:rPr lang="en-US" kern="0" dirty="0" smtClean="0">
                <a:solidFill>
                  <a:srgbClr val="7030A0"/>
                </a:solidFill>
                <a:latin typeface="Courier New" pitchFamily="49" charset="0"/>
              </a:rPr>
              <a:t>// releases lock and waits</a:t>
            </a:r>
            <a:endParaRPr lang="en-US" kern="0" dirty="0" smtClean="0">
              <a:solidFill>
                <a:srgbClr val="FF0000"/>
              </a:solidFill>
              <a:latin typeface="Courier New" pitchFamily="49" charset="0"/>
            </a:endParaRPr>
          </a:p>
          <a:p>
            <a:pPr marL="342900" lvl="0" indent="-342900">
              <a:lnSpc>
                <a:spcPts val="1900"/>
              </a:lnSpc>
              <a:spcBef>
                <a:spcPct val="20000"/>
              </a:spcBef>
              <a:defRPr/>
            </a:pPr>
            <a:r>
              <a:rPr lang="en-US" kern="0" dirty="0" smtClean="0">
                <a:latin typeface="Courier New" pitchFamily="49" charset="0"/>
              </a:rPr>
              <a:t>    </a:t>
            </a:r>
            <a:r>
              <a:rPr lang="en-US" i="1" kern="0" dirty="0" smtClean="0">
                <a:latin typeface="Courier New" pitchFamily="49" charset="0"/>
              </a:rPr>
              <a:t>take from array and adjust front</a:t>
            </a:r>
          </a:p>
          <a:p>
            <a:pPr marL="342900" lvl="0" indent="-342900">
              <a:lnSpc>
                <a:spcPts val="1900"/>
              </a:lnSpc>
              <a:spcBef>
                <a:spcPct val="20000"/>
              </a:spcBef>
              <a:defRPr/>
            </a:pPr>
            <a:r>
              <a:rPr lang="en-US" i="1" kern="0" dirty="0" smtClean="0">
                <a:latin typeface="Courier New" pitchFamily="49" charset="0"/>
              </a:rPr>
              <a:t>    </a:t>
            </a:r>
            <a:r>
              <a:rPr lang="en-US" kern="0" dirty="0" smtClean="0">
                <a:solidFill>
                  <a:schemeClr val="accent2"/>
                </a:solidFill>
                <a:latin typeface="Courier New" pitchFamily="49" charset="0"/>
              </a:rPr>
              <a:t>if</a:t>
            </a:r>
            <a:r>
              <a:rPr lang="en-US" kern="0" dirty="0" smtClean="0">
                <a:latin typeface="Courier New" pitchFamily="49" charset="0"/>
              </a:rPr>
              <a:t>(</a:t>
            </a:r>
            <a:r>
              <a:rPr lang="en-US" i="1" kern="0" dirty="0" smtClean="0">
                <a:latin typeface="Courier New" pitchFamily="49" charset="0"/>
              </a:rPr>
              <a:t>buffer was full</a:t>
            </a:r>
            <a:r>
              <a:rPr lang="en-US" kern="0" dirty="0" smtClean="0">
                <a:latin typeface="Courier New" pitchFamily="49" charset="0"/>
              </a:rPr>
              <a:t>)</a:t>
            </a:r>
          </a:p>
          <a:p>
            <a:pPr marL="342900" lvl="0" indent="-342900">
              <a:lnSpc>
                <a:spcPts val="1900"/>
              </a:lnSpc>
              <a:spcBef>
                <a:spcPct val="20000"/>
              </a:spcBef>
              <a:defRPr/>
            </a:pPr>
            <a:r>
              <a:rPr lang="en-US" kern="0" dirty="0" smtClean="0">
                <a:latin typeface="Courier New" pitchFamily="49" charset="0"/>
              </a:rPr>
              <a:t>      </a:t>
            </a:r>
            <a:r>
              <a:rPr lang="en-US" kern="0" dirty="0" err="1" smtClean="0">
                <a:solidFill>
                  <a:srgbClr val="FF0000"/>
                </a:solidFill>
                <a:latin typeface="Courier New" pitchFamily="49" charset="0"/>
              </a:rPr>
              <a:t>this.notify</a:t>
            </a:r>
            <a:r>
              <a:rPr lang="en-US" kern="0" dirty="0" smtClean="0">
                <a:solidFill>
                  <a:srgbClr val="FF0000"/>
                </a:solidFill>
                <a:latin typeface="Courier New" pitchFamily="49" charset="0"/>
              </a:rPr>
              <a:t>();</a:t>
            </a:r>
            <a:r>
              <a:rPr lang="en-US" kern="0" dirty="0" smtClean="0">
                <a:latin typeface="Courier New" pitchFamily="49" charset="0"/>
              </a:rPr>
              <a:t> </a:t>
            </a:r>
            <a:r>
              <a:rPr lang="en-US" kern="0" dirty="0" smtClean="0">
                <a:solidFill>
                  <a:srgbClr val="7030A0"/>
                </a:solidFill>
                <a:latin typeface="Courier New" pitchFamily="49" charset="0"/>
              </a:rPr>
              <a:t>// wake somebody up</a:t>
            </a:r>
            <a:endParaRPr lang="en-US" i="1" kern="0" dirty="0" smtClean="0">
              <a:solidFill>
                <a:srgbClr val="7030A0"/>
              </a:solidFill>
              <a:latin typeface="Courier New" pitchFamily="49" charset="0"/>
            </a:endParaRPr>
          </a:p>
          <a:p>
            <a:pPr marL="342900" lvl="0" indent="-342900">
              <a:lnSpc>
                <a:spcPts val="1900"/>
              </a:lnSpc>
              <a:spcBef>
                <a:spcPct val="20000"/>
              </a:spcBef>
              <a:defRPr/>
            </a:pPr>
            <a:r>
              <a:rPr lang="en-US" kern="0" dirty="0" smtClean="0">
                <a:latin typeface="Courier New" pitchFamily="49" charset="0"/>
              </a:rPr>
              <a:t>  }</a:t>
            </a:r>
          </a:p>
          <a:p>
            <a:pPr marL="342900" lvl="0" indent="-342900">
              <a:lnSpc>
                <a:spcPts val="1900"/>
              </a:lnSpc>
              <a:spcBef>
                <a:spcPct val="20000"/>
              </a:spcBef>
              <a:defRPr/>
            </a:pPr>
            <a:r>
              <a:rPr lang="en-US"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p>
        </p:txBody>
      </p:sp>
    </p:spTree>
    <p:extLst>
      <p:ext uri="{BB962C8B-B14F-4D97-AF65-F5344CB8AC3E}">
        <p14:creationId xmlns:p14="http://schemas.microsoft.com/office/powerpoint/2010/main" val="185594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23</a:t>
            </a:fld>
            <a:endParaRPr lang="en-US"/>
          </a:p>
        </p:txBody>
      </p:sp>
      <p:sp>
        <p:nvSpPr>
          <p:cNvPr id="3" name="Content Placeholder 2"/>
          <p:cNvSpPr>
            <a:spLocks noGrp="1"/>
          </p:cNvSpPr>
          <p:nvPr>
            <p:ph sz="quarter" idx="1"/>
          </p:nvPr>
        </p:nvSpPr>
        <p:spPr>
          <a:xfrm>
            <a:off x="685800" y="1447800"/>
            <a:ext cx="8077200" cy="4724400"/>
          </a:xfrm>
        </p:spPr>
        <p:txBody>
          <a:bodyPr>
            <a:normAutofit fontScale="70000" lnSpcReduction="20000"/>
          </a:bodyPr>
          <a:lstStyle/>
          <a:p>
            <a:r>
              <a:rPr lang="en-US" dirty="0" smtClean="0"/>
              <a:t>Condition variables: A Thread can </a:t>
            </a:r>
            <a:r>
              <a:rPr lang="en-US" i="1" dirty="0" smtClean="0"/>
              <a:t>wait</a:t>
            </a:r>
            <a:r>
              <a:rPr lang="en-US" dirty="0" smtClean="0"/>
              <a:t>, suspending operation and relinquishing the lock, until it is </a:t>
            </a:r>
            <a:r>
              <a:rPr lang="en-US" i="1" dirty="0" smtClean="0"/>
              <a:t>notified</a:t>
            </a:r>
            <a:r>
              <a:rPr lang="en-US" dirty="0" smtClean="0"/>
              <a:t> </a:t>
            </a:r>
            <a:endParaRPr lang="en-US" sz="1000" dirty="0" smtClean="0"/>
          </a:p>
          <a:p>
            <a:r>
              <a:rPr lang="en-US" b="1" dirty="0" smtClean="0">
                <a:solidFill>
                  <a:schemeClr val="accent2"/>
                </a:solidFill>
                <a:latin typeface="Courier New" pitchFamily="49" charset="0"/>
                <a:cs typeface="Courier New" pitchFamily="49" charset="0"/>
              </a:rPr>
              <a:t>wait:</a:t>
            </a:r>
            <a:r>
              <a:rPr lang="en-US" dirty="0" smtClean="0"/>
              <a:t> </a:t>
            </a:r>
          </a:p>
          <a:p>
            <a:pPr lvl="1"/>
            <a:r>
              <a:rPr lang="en-US" dirty="0" smtClean="0"/>
              <a:t>“Register” running thread as interested in being woken up</a:t>
            </a:r>
          </a:p>
          <a:p>
            <a:pPr lvl="1"/>
            <a:r>
              <a:rPr lang="en-US" dirty="0" smtClean="0"/>
              <a:t>Then atomically: release the lock and block</a:t>
            </a:r>
          </a:p>
          <a:p>
            <a:pPr lvl="1"/>
            <a:r>
              <a:rPr lang="en-US" dirty="0" smtClean="0"/>
              <a:t>When execution resumes after </a:t>
            </a:r>
            <a:r>
              <a:rPr lang="en-US" dirty="0" smtClean="0">
                <a:latin typeface="Courier New" pitchFamily="49" charset="0"/>
                <a:cs typeface="Courier New" pitchFamily="49" charset="0"/>
              </a:rPr>
              <a:t>notify</a:t>
            </a:r>
            <a:r>
              <a:rPr lang="en-US" dirty="0" smtClean="0"/>
              <a:t>, </a:t>
            </a:r>
            <a:r>
              <a:rPr lang="en-US" i="1" dirty="0" smtClean="0"/>
              <a:t>thread again holds the lock</a:t>
            </a:r>
            <a:endParaRPr lang="en-US" sz="1000" dirty="0" smtClean="0"/>
          </a:p>
          <a:p>
            <a:r>
              <a:rPr lang="en-US" b="1" dirty="0" smtClean="0">
                <a:solidFill>
                  <a:schemeClr val="accent2"/>
                </a:solidFill>
                <a:latin typeface="Courier New" pitchFamily="49" charset="0"/>
                <a:cs typeface="Courier New" pitchFamily="49" charset="0"/>
              </a:rPr>
              <a:t>notify:</a:t>
            </a:r>
          </a:p>
          <a:p>
            <a:pPr lvl="1"/>
            <a:r>
              <a:rPr lang="en-US" dirty="0" smtClean="0"/>
              <a:t>Pick one waiting thread and wake them up</a:t>
            </a:r>
          </a:p>
          <a:p>
            <a:pPr lvl="1"/>
            <a:r>
              <a:rPr lang="en-US" dirty="0" smtClean="0"/>
              <a:t>No guarantee woken up thread runs next, just that it is no longer blocked on the </a:t>
            </a:r>
            <a:r>
              <a:rPr lang="en-US" i="1" dirty="0" smtClean="0"/>
              <a:t>condition</a:t>
            </a:r>
            <a:r>
              <a:rPr lang="en-US" dirty="0" smtClean="0"/>
              <a:t> – now waits for the </a:t>
            </a:r>
            <a:r>
              <a:rPr lang="en-US" i="1" dirty="0" smtClean="0"/>
              <a:t>lock</a:t>
            </a:r>
          </a:p>
          <a:p>
            <a:pPr lvl="1"/>
            <a:r>
              <a:rPr lang="en-US" dirty="0" smtClean="0"/>
              <a:t>If no thread is waiting, then do nothing</a:t>
            </a:r>
          </a:p>
          <a:p>
            <a:r>
              <a:rPr lang="en-US" dirty="0" smtClean="0"/>
              <a:t>Java weirdness: every object “is” a condition variable (and a lock)</a:t>
            </a:r>
          </a:p>
          <a:p>
            <a:pPr lvl="1"/>
            <a:r>
              <a:rPr lang="en-US" dirty="0" smtClean="0"/>
              <a:t>Just like how we can </a:t>
            </a:r>
            <a:r>
              <a:rPr lang="en-US" dirty="0" smtClean="0">
                <a:latin typeface="Courier New" pitchFamily="49" charset="0"/>
                <a:cs typeface="Courier New" pitchFamily="49" charset="0"/>
              </a:rPr>
              <a:t>synchronize</a:t>
            </a:r>
            <a:r>
              <a:rPr lang="en-US" dirty="0" smtClean="0"/>
              <a:t> on any object</a:t>
            </a:r>
          </a:p>
          <a:p>
            <a:pPr lvl="1"/>
            <a:r>
              <a:rPr lang="en-US" dirty="0" smtClean="0"/>
              <a:t>Other languages/libraries often make them separate</a:t>
            </a:r>
          </a:p>
        </p:txBody>
      </p:sp>
    </p:spTree>
    <p:extLst>
      <p:ext uri="{BB962C8B-B14F-4D97-AF65-F5344CB8AC3E}">
        <p14:creationId xmlns:p14="http://schemas.microsoft.com/office/powerpoint/2010/main" val="4238374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Bug #1</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24</a:t>
            </a:fld>
            <a:endParaRPr lang="en-US"/>
          </a:p>
        </p:txBody>
      </p:sp>
      <p:sp>
        <p:nvSpPr>
          <p:cNvPr id="3" name="Content Placeholder 2"/>
          <p:cNvSpPr>
            <a:spLocks noGrp="1"/>
          </p:cNvSpPr>
          <p:nvPr>
            <p:ph sz="quarter" idx="1"/>
          </p:nvPr>
        </p:nvSpPr>
        <p:spPr>
          <a:xfrm>
            <a:off x="685800" y="3048000"/>
            <a:ext cx="7772400" cy="762000"/>
          </a:xfrm>
        </p:spPr>
        <p:txBody>
          <a:bodyPr>
            <a:normAutofit fontScale="77500" lnSpcReduction="20000"/>
          </a:bodyPr>
          <a:lstStyle/>
          <a:p>
            <a:pPr>
              <a:buNone/>
            </a:pPr>
            <a:r>
              <a:rPr lang="en-US" dirty="0" smtClean="0"/>
              <a:t>Between the time a thread is notified and when it re-acquires the lock, the condition can become false again!</a:t>
            </a:r>
          </a:p>
          <a:p>
            <a:endParaRPr lang="en-US" dirty="0" smtClean="0"/>
          </a:p>
        </p:txBody>
      </p:sp>
      <p:sp>
        <p:nvSpPr>
          <p:cNvPr id="7" name="Rectangle 2"/>
          <p:cNvSpPr txBox="1">
            <a:spLocks noChangeArrowheads="1"/>
          </p:cNvSpPr>
          <p:nvPr>
            <p:custDataLst>
              <p:tags r:id="rId1"/>
            </p:custDataLst>
          </p:nvPr>
        </p:nvSpPr>
        <p:spPr bwMode="auto">
          <a:xfrm>
            <a:off x="2590800" y="1066800"/>
            <a:ext cx="5257800" cy="18288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lang="en-US" sz="2000" kern="0" dirty="0" smtClean="0">
                <a:solidFill>
                  <a:schemeClr val="accent2"/>
                </a:solidFill>
                <a:latin typeface="Courier New" pitchFamily="49" charset="0"/>
              </a:rPr>
              <a:t>synchronized</a:t>
            </a:r>
            <a:r>
              <a:rPr lang="en-US" sz="2000" kern="0" dirty="0" smtClean="0">
                <a:latin typeface="Courier New" pitchFamily="49" charset="0"/>
              </a:rPr>
              <a:t> void </a:t>
            </a:r>
            <a:r>
              <a:rPr lang="en-US" sz="2000" kern="0" dirty="0" err="1" smtClean="0">
                <a:solidFill>
                  <a:srgbClr val="119F33"/>
                </a:solidFill>
                <a:latin typeface="Courier New" pitchFamily="49" charset="0"/>
              </a:rPr>
              <a:t>enqueue</a:t>
            </a:r>
            <a:r>
              <a:rPr lang="en-US" sz="2000" kern="0" dirty="0" smtClean="0">
                <a:latin typeface="Courier New" pitchFamily="49" charset="0"/>
              </a:rPr>
              <a:t>(E </a:t>
            </a:r>
            <a:r>
              <a:rPr lang="en-US" sz="2000" kern="0" dirty="0" err="1" smtClean="0">
                <a:solidFill>
                  <a:srgbClr val="119F33"/>
                </a:solidFill>
                <a:latin typeface="Courier New" pitchFamily="49" charset="0"/>
              </a:rPr>
              <a:t>elt</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solidFill>
                  <a:schemeClr val="accent2"/>
                </a:solidFill>
                <a:latin typeface="Courier New" pitchFamily="49" charset="0"/>
              </a:rPr>
              <a:t>  if</a:t>
            </a:r>
            <a:r>
              <a:rPr lang="en-US" sz="2000" kern="0" dirty="0" smtClean="0">
                <a:latin typeface="Courier New" pitchFamily="49" charset="0"/>
              </a:rPr>
              <a:t>(</a:t>
            </a:r>
            <a:r>
              <a:rPr lang="en-US" sz="2000" kern="0" dirty="0" err="1" smtClean="0">
                <a:latin typeface="Courier New" pitchFamily="49" charset="0"/>
              </a:rPr>
              <a:t>isFull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rgbClr val="FF0000"/>
                </a:solidFill>
                <a:latin typeface="Courier New" pitchFamily="49" charset="0"/>
              </a:rPr>
              <a:t>this.wait</a:t>
            </a:r>
            <a:r>
              <a:rPr lang="en-US" sz="2000" kern="0" dirty="0" smtClean="0">
                <a:solidFill>
                  <a:srgbClr val="FF0000"/>
                </a:solidFill>
                <a:latin typeface="Courier New" pitchFamily="49" charset="0"/>
              </a:rPr>
              <a:t>(); </a:t>
            </a:r>
            <a:endParaRPr lang="en-US" sz="2000" kern="0" dirty="0" smtClean="0">
              <a:solidFill>
                <a:srgbClr val="7030A0"/>
              </a:solidFill>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  </a:t>
            </a:r>
            <a:r>
              <a:rPr lang="en-US" sz="2000" i="1" kern="0" dirty="0" smtClean="0">
                <a:latin typeface="Courier New" pitchFamily="49" charset="0"/>
              </a:rPr>
              <a:t>add to array and adjust back</a:t>
            </a:r>
          </a:p>
          <a:p>
            <a:pPr marL="342900" lvl="0" indent="-342900">
              <a:lnSpc>
                <a:spcPts val="1900"/>
              </a:lnSpc>
              <a:spcBef>
                <a:spcPct val="20000"/>
              </a:spcBef>
              <a:defRPr/>
            </a:pPr>
            <a:r>
              <a:rPr lang="en-US" sz="2000" i="1" kern="0" dirty="0" smtClean="0">
                <a:latin typeface="Courier New" pitchFamily="49" charset="0"/>
              </a:rPr>
              <a:t>  </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a:t>
            </a:r>
          </a:p>
        </p:txBody>
      </p:sp>
      <p:grpSp>
        <p:nvGrpSpPr>
          <p:cNvPr id="17" name="Group 16"/>
          <p:cNvGrpSpPr/>
          <p:nvPr/>
        </p:nvGrpSpPr>
        <p:grpSpPr>
          <a:xfrm>
            <a:off x="304800" y="3790890"/>
            <a:ext cx="8763000" cy="2610704"/>
            <a:chOff x="304801" y="3790890"/>
            <a:chExt cx="8762999" cy="2610704"/>
          </a:xfrm>
        </p:grpSpPr>
        <p:sp>
          <p:nvSpPr>
            <p:cNvPr id="8" name="Rectangle 2"/>
            <p:cNvSpPr txBox="1">
              <a:spLocks noChangeArrowheads="1"/>
            </p:cNvSpPr>
            <p:nvPr>
              <p:custDataLst>
                <p:tags r:id="rId2"/>
              </p:custDataLst>
            </p:nvPr>
          </p:nvSpPr>
          <p:spPr bwMode="auto">
            <a:xfrm>
              <a:off x="1105022" y="4190206"/>
              <a:ext cx="2362200" cy="2210594"/>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kern="0" dirty="0" err="1" smtClean="0">
                  <a:latin typeface="Courier New" pitchFamily="49" charset="0"/>
                </a:rPr>
                <a:t>isFull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rgbClr val="FF0000"/>
                  </a:solidFill>
                  <a:latin typeface="Courier New" pitchFamily="49" charset="0"/>
                </a:rPr>
                <a:t>this.wait</a:t>
              </a:r>
              <a:r>
                <a:rPr lang="en-US" sz="2000" kern="0" dirty="0" smtClean="0">
                  <a:solidFill>
                    <a:srgbClr val="FF0000"/>
                  </a:solidFill>
                  <a:latin typeface="Courier New" pitchFamily="49" charset="0"/>
                </a:rPr>
                <a:t>(); </a:t>
              </a:r>
            </a:p>
            <a:p>
              <a:pPr marL="342900" lvl="0" indent="-342900">
                <a:lnSpc>
                  <a:spcPts val="1900"/>
                </a:lnSpc>
                <a:spcBef>
                  <a:spcPct val="20000"/>
                </a:spcBef>
                <a:defRPr/>
              </a:pPr>
              <a:endParaRPr lang="en-US" sz="2000" kern="0" dirty="0" smtClean="0">
                <a:solidFill>
                  <a:srgbClr val="FF0000"/>
                </a:solidFill>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i="1" kern="0" dirty="0" smtClean="0">
                  <a:latin typeface="Courier New" pitchFamily="49" charset="0"/>
                </a:rPr>
                <a:t>add to array</a:t>
              </a:r>
            </a:p>
          </p:txBody>
        </p:sp>
        <p:cxnSp>
          <p:nvCxnSpPr>
            <p:cNvPr id="10" name="Straight Arrow Connector 9"/>
            <p:cNvCxnSpPr/>
            <p:nvPr/>
          </p:nvCxnSpPr>
          <p:spPr bwMode="auto">
            <a:xfrm rot="5400000">
              <a:off x="-305472" y="5295106"/>
              <a:ext cx="2209800" cy="1588"/>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11" name="TextBox 10"/>
            <p:cNvSpPr txBox="1"/>
            <p:nvPr/>
          </p:nvSpPr>
          <p:spPr>
            <a:xfrm rot="16200000">
              <a:off x="131933" y="4989622"/>
              <a:ext cx="745845" cy="400110"/>
            </a:xfrm>
            <a:prstGeom prst="rect">
              <a:avLst/>
            </a:prstGeom>
            <a:noFill/>
          </p:spPr>
          <p:txBody>
            <a:bodyPr wrap="none" rtlCol="0">
              <a:spAutoFit/>
            </a:bodyPr>
            <a:lstStyle/>
            <a:p>
              <a:r>
                <a:rPr lang="en-US" sz="2000" b="0" dirty="0" smtClean="0">
                  <a:latin typeface="+mn-lt"/>
                </a:rPr>
                <a:t>Time</a:t>
              </a:r>
            </a:p>
          </p:txBody>
        </p:sp>
        <p:sp>
          <p:nvSpPr>
            <p:cNvPr id="12" name="TextBox 11"/>
            <p:cNvSpPr txBox="1"/>
            <p:nvPr/>
          </p:nvSpPr>
          <p:spPr>
            <a:xfrm>
              <a:off x="3676711" y="3790890"/>
              <a:ext cx="2449710" cy="400110"/>
            </a:xfrm>
            <a:prstGeom prst="rect">
              <a:avLst/>
            </a:prstGeom>
            <a:noFill/>
          </p:spPr>
          <p:txBody>
            <a:bodyPr wrap="none" rtlCol="0">
              <a:spAutoFit/>
            </a:bodyPr>
            <a:lstStyle/>
            <a:p>
              <a:r>
                <a:rPr lang="en-US" sz="2000" b="0" dirty="0" smtClean="0">
                  <a:latin typeface="+mn-lt"/>
                </a:rPr>
                <a:t>Thread 2 (</a:t>
              </a:r>
              <a:r>
                <a:rPr lang="en-US" sz="2000" b="0" dirty="0" err="1" smtClean="0">
                  <a:latin typeface="+mn-lt"/>
                </a:rPr>
                <a:t>dequeue</a:t>
              </a:r>
              <a:r>
                <a:rPr lang="en-US" sz="2000" b="0" dirty="0" smtClean="0">
                  <a:latin typeface="+mn-lt"/>
                </a:rPr>
                <a:t>)</a:t>
              </a:r>
            </a:p>
          </p:txBody>
        </p:sp>
        <p:sp>
          <p:nvSpPr>
            <p:cNvPr id="13" name="TextBox 12"/>
            <p:cNvSpPr txBox="1"/>
            <p:nvPr/>
          </p:nvSpPr>
          <p:spPr>
            <a:xfrm>
              <a:off x="1085911" y="3809206"/>
              <a:ext cx="2449710" cy="400110"/>
            </a:xfrm>
            <a:prstGeom prst="rect">
              <a:avLst/>
            </a:prstGeom>
            <a:noFill/>
          </p:spPr>
          <p:txBody>
            <a:bodyPr wrap="none" rtlCol="0">
              <a:spAutoFit/>
            </a:bodyPr>
            <a:lstStyle/>
            <a:p>
              <a:r>
                <a:rPr lang="en-US" sz="2000" b="0" dirty="0" smtClean="0">
                  <a:latin typeface="+mn-lt"/>
                </a:rPr>
                <a:t>Thread 1 (</a:t>
              </a:r>
              <a:r>
                <a:rPr lang="en-US" sz="2000" b="0" dirty="0" err="1" smtClean="0">
                  <a:latin typeface="+mn-lt"/>
                </a:rPr>
                <a:t>enqueue</a:t>
              </a:r>
              <a:r>
                <a:rPr lang="en-US" sz="2000" b="0" dirty="0" smtClean="0">
                  <a:latin typeface="+mn-lt"/>
                </a:rPr>
                <a:t>)</a:t>
              </a:r>
            </a:p>
          </p:txBody>
        </p:sp>
        <p:sp>
          <p:nvSpPr>
            <p:cNvPr id="14" name="Rectangle 2"/>
            <p:cNvSpPr txBox="1">
              <a:spLocks noChangeArrowheads="1"/>
            </p:cNvSpPr>
            <p:nvPr>
              <p:custDataLst>
                <p:tags r:id="rId3"/>
              </p:custDataLst>
            </p:nvPr>
          </p:nvSpPr>
          <p:spPr bwMode="auto">
            <a:xfrm>
              <a:off x="3524311" y="4191000"/>
              <a:ext cx="2667000" cy="220980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i="1" kern="0" dirty="0" smtClean="0">
                  <a:latin typeface="Courier New" pitchFamily="49" charset="0"/>
                </a:rPr>
                <a:t>take from array</a:t>
              </a:r>
            </a:p>
            <a:p>
              <a:pPr marL="342900" lvl="0" indent="-342900">
                <a:lnSpc>
                  <a:spcPts val="1900"/>
                </a:lnSpc>
                <a:spcBef>
                  <a:spcPct val="20000"/>
                </a:spcBef>
                <a:defRPr/>
              </a:pP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i="1" kern="0" dirty="0" smtClean="0">
                  <a:latin typeface="Courier New" pitchFamily="49" charset="0"/>
                </a:rPr>
                <a:t>was full</a:t>
              </a:r>
              <a:r>
                <a:rPr lang="en-US" sz="2000" kern="0" dirty="0" smtClean="0">
                  <a:latin typeface="Courier New" pitchFamily="49" charset="0"/>
                </a:rPr>
                <a:t>)   </a:t>
              </a:r>
              <a:r>
                <a:rPr lang="en-US" sz="2000" kern="0" dirty="0" err="1" smtClean="0">
                  <a:solidFill>
                    <a:srgbClr val="FF0000"/>
                  </a:solidFill>
                  <a:latin typeface="Courier New" pitchFamily="49" charset="0"/>
                </a:rPr>
                <a:t>this.notify</a:t>
              </a:r>
              <a:r>
                <a:rPr lang="en-US" sz="2000" kern="0" dirty="0" smtClean="0">
                  <a:solidFill>
                    <a:srgbClr val="FF0000"/>
                  </a:solidFill>
                  <a:latin typeface="Courier New" pitchFamily="49" charset="0"/>
                </a:rPr>
                <a:t>();</a:t>
              </a:r>
              <a:endParaRPr lang="en-US" sz="2000" kern="0" dirty="0" smtClean="0">
                <a:latin typeface="Courier New" pitchFamily="49" charset="0"/>
              </a:endParaRPr>
            </a:p>
          </p:txBody>
        </p:sp>
        <p:sp>
          <p:nvSpPr>
            <p:cNvPr id="15" name="Rectangle 2"/>
            <p:cNvSpPr txBox="1">
              <a:spLocks noChangeArrowheads="1"/>
            </p:cNvSpPr>
            <p:nvPr>
              <p:custDataLst>
                <p:tags r:id="rId4"/>
              </p:custDataLst>
            </p:nvPr>
          </p:nvSpPr>
          <p:spPr bwMode="auto">
            <a:xfrm>
              <a:off x="6267510" y="4191000"/>
              <a:ext cx="2800290" cy="2210594"/>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endParaRPr lang="en-US" sz="2000" kern="0" dirty="0" smtClean="0">
                <a:solidFill>
                  <a:srgbClr val="FF0000"/>
                </a:solidFill>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1800" i="1" kern="0" dirty="0" smtClean="0">
                <a:latin typeface="Courier New" pitchFamily="49" charset="0"/>
              </a:endParaRPr>
            </a:p>
            <a:p>
              <a:pPr marL="342900" lvl="0" indent="-342900">
                <a:lnSpc>
                  <a:spcPts val="1900"/>
                </a:lnSpc>
                <a:spcBef>
                  <a:spcPct val="20000"/>
                </a:spcBef>
                <a:defRPr/>
              </a:pPr>
              <a:r>
                <a:rPr lang="en-US" sz="1800" i="1" kern="0" dirty="0" err="1" smtClean="0">
                  <a:latin typeface="Courier New" pitchFamily="49" charset="0"/>
                </a:rPr>
                <a:t>enqueue</a:t>
              </a:r>
              <a:r>
                <a:rPr lang="en-US" sz="1800" i="1" kern="0" dirty="0" smtClean="0">
                  <a:latin typeface="Courier New" pitchFamily="49" charset="0"/>
                </a:rPr>
                <a:t>; full again</a:t>
              </a:r>
            </a:p>
          </p:txBody>
        </p:sp>
        <p:sp>
          <p:nvSpPr>
            <p:cNvPr id="16" name="TextBox 15"/>
            <p:cNvSpPr txBox="1"/>
            <p:nvPr/>
          </p:nvSpPr>
          <p:spPr>
            <a:xfrm>
              <a:off x="6332401" y="3810000"/>
              <a:ext cx="2449710" cy="400110"/>
            </a:xfrm>
            <a:prstGeom prst="rect">
              <a:avLst/>
            </a:prstGeom>
            <a:noFill/>
          </p:spPr>
          <p:txBody>
            <a:bodyPr wrap="none" rtlCol="0">
              <a:spAutoFit/>
            </a:bodyPr>
            <a:lstStyle/>
            <a:p>
              <a:r>
                <a:rPr lang="en-US" sz="2000" b="0" dirty="0" smtClean="0">
                  <a:latin typeface="+mn-lt"/>
                </a:rPr>
                <a:t>Thread 3 (</a:t>
              </a:r>
              <a:r>
                <a:rPr lang="en-US" sz="2000" b="0" dirty="0" err="1" smtClean="0">
                  <a:latin typeface="+mn-lt"/>
                </a:rPr>
                <a:t>enqueue</a:t>
              </a:r>
              <a:r>
                <a:rPr lang="en-US" sz="2000" b="0" dirty="0" smtClean="0">
                  <a:latin typeface="+mn-lt"/>
                </a:rPr>
                <a:t>)</a:t>
              </a:r>
            </a:p>
          </p:txBody>
        </p:sp>
      </p:grpSp>
    </p:spTree>
    <p:extLst>
      <p:ext uri="{BB962C8B-B14F-4D97-AF65-F5344CB8AC3E}">
        <p14:creationId xmlns:p14="http://schemas.microsoft.com/office/powerpoint/2010/main" val="421602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fix #1</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25</a:t>
            </a:fld>
            <a:endParaRPr lang="en-US"/>
          </a:p>
        </p:txBody>
      </p:sp>
      <p:sp>
        <p:nvSpPr>
          <p:cNvPr id="3" name="Content Placeholder 2"/>
          <p:cNvSpPr>
            <a:spLocks noGrp="1"/>
          </p:cNvSpPr>
          <p:nvPr>
            <p:ph sz="quarter" idx="1"/>
          </p:nvPr>
        </p:nvSpPr>
        <p:spPr>
          <a:xfrm>
            <a:off x="685800" y="4876800"/>
            <a:ext cx="7772400" cy="1143000"/>
          </a:xfrm>
        </p:spPr>
        <p:txBody>
          <a:bodyPr>
            <a:normAutofit fontScale="62500" lnSpcReduction="20000"/>
          </a:bodyPr>
          <a:lstStyle/>
          <a:p>
            <a:pPr>
              <a:buNone/>
            </a:pPr>
            <a:r>
              <a:rPr lang="en-US" dirty="0" smtClean="0"/>
              <a:t>Guideline: </a:t>
            </a:r>
            <a:r>
              <a:rPr lang="en-US" i="1" dirty="0" smtClean="0"/>
              <a:t>Always</a:t>
            </a:r>
            <a:r>
              <a:rPr lang="en-US" dirty="0" smtClean="0"/>
              <a:t> re-check the condition after re-gaining the lock</a:t>
            </a:r>
          </a:p>
          <a:p>
            <a:pPr lvl="1"/>
            <a:r>
              <a:rPr lang="en-US" dirty="0" smtClean="0"/>
              <a:t>If condition still not met, go back to waiting</a:t>
            </a:r>
          </a:p>
          <a:p>
            <a:pPr lvl="1"/>
            <a:r>
              <a:rPr lang="en-US" dirty="0" smtClean="0"/>
              <a:t>In fact, for obscure reasons, Java is technically allowed to notify a thread for no reason</a:t>
            </a:r>
            <a:endParaRPr lang="en-US" dirty="0"/>
          </a:p>
        </p:txBody>
      </p:sp>
      <p:sp>
        <p:nvSpPr>
          <p:cNvPr id="7" name="Rectangle 2"/>
          <p:cNvSpPr txBox="1">
            <a:spLocks noChangeArrowheads="1"/>
          </p:cNvSpPr>
          <p:nvPr>
            <p:custDataLst>
              <p:tags r:id="rId1"/>
            </p:custDataLst>
          </p:nvPr>
        </p:nvSpPr>
        <p:spPr bwMode="auto">
          <a:xfrm>
            <a:off x="1981200" y="1447800"/>
            <a:ext cx="5486400" cy="3048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lang="en-US" sz="2000" kern="0" dirty="0" smtClean="0">
                <a:solidFill>
                  <a:schemeClr val="accent2"/>
                </a:solidFill>
                <a:latin typeface="Courier New" pitchFamily="49" charset="0"/>
              </a:rPr>
              <a:t>synchronized</a:t>
            </a:r>
            <a:r>
              <a:rPr lang="en-US" sz="2000" kern="0" dirty="0" smtClean="0">
                <a:latin typeface="Courier New" pitchFamily="49" charset="0"/>
              </a:rPr>
              <a:t> void </a:t>
            </a:r>
            <a:r>
              <a:rPr lang="en-US" sz="2000" kern="0" dirty="0" err="1" smtClean="0">
                <a:solidFill>
                  <a:srgbClr val="119F33"/>
                </a:solidFill>
                <a:latin typeface="Courier New" pitchFamily="49" charset="0"/>
              </a:rPr>
              <a:t>enqueue</a:t>
            </a:r>
            <a:r>
              <a:rPr lang="en-US" sz="2000" kern="0" dirty="0" smtClean="0">
                <a:latin typeface="Courier New" pitchFamily="49" charset="0"/>
              </a:rPr>
              <a:t>(E </a:t>
            </a:r>
            <a:r>
              <a:rPr lang="en-US" sz="2000" kern="0" dirty="0" err="1" smtClean="0">
                <a:solidFill>
                  <a:srgbClr val="119F33"/>
                </a:solidFill>
                <a:latin typeface="Courier New" pitchFamily="49" charset="0"/>
              </a:rPr>
              <a:t>elt</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rgbClr val="FF0000"/>
                </a:solidFill>
                <a:latin typeface="Courier New" pitchFamily="49" charset="0"/>
              </a:rPr>
              <a:t>while</a:t>
            </a:r>
            <a:r>
              <a:rPr lang="en-US" sz="2000" kern="0" dirty="0" smtClean="0">
                <a:latin typeface="Courier New" pitchFamily="49" charset="0"/>
              </a:rPr>
              <a:t>(</a:t>
            </a:r>
            <a:r>
              <a:rPr lang="en-US" sz="2000" kern="0" dirty="0" err="1" smtClean="0">
                <a:latin typeface="Courier New" pitchFamily="49" charset="0"/>
              </a:rPr>
              <a:t>isFull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this</a:t>
            </a:r>
            <a:r>
              <a:rPr lang="en-US" sz="2000" kern="0" dirty="0" err="1" smtClean="0">
                <a:latin typeface="Courier New" pitchFamily="49" charset="0"/>
              </a:rPr>
              <a:t>.wait</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i="1"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r>
              <a:rPr lang="en-US" sz="2000" kern="0" dirty="0" smtClean="0">
                <a:solidFill>
                  <a:schemeClr val="accent2"/>
                </a:solidFill>
                <a:latin typeface="Courier New" pitchFamily="49" charset="0"/>
              </a:rPr>
              <a:t>synchronized</a:t>
            </a:r>
            <a:r>
              <a:rPr lang="en-US" sz="2000" kern="0" dirty="0" smtClean="0">
                <a:latin typeface="Courier New" pitchFamily="49" charset="0"/>
              </a:rPr>
              <a:t> E </a:t>
            </a:r>
            <a:r>
              <a:rPr lang="en-US" sz="2000" kern="0" dirty="0" err="1" smtClean="0">
                <a:solidFill>
                  <a:srgbClr val="119F33"/>
                </a:solidFill>
                <a:latin typeface="Courier New" pitchFamily="49" charset="0"/>
              </a:rPr>
              <a:t>dequeue</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rgbClr val="FF0000"/>
                </a:solidFill>
                <a:latin typeface="Courier New" pitchFamily="49" charset="0"/>
              </a:rPr>
              <a:t>while</a:t>
            </a:r>
            <a:r>
              <a:rPr lang="en-US" sz="2000" kern="0" dirty="0" smtClean="0">
                <a:latin typeface="Courier New" pitchFamily="49" charset="0"/>
              </a:rPr>
              <a:t>(</a:t>
            </a:r>
            <a:r>
              <a:rPr lang="en-US" sz="2000" kern="0" dirty="0" err="1" smtClean="0">
                <a:latin typeface="Courier New" pitchFamily="49" charset="0"/>
              </a:rPr>
              <a:t>isEmpty</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chemeClr val="accent2"/>
                </a:solidFill>
                <a:latin typeface="Courier New" pitchFamily="49" charset="0"/>
              </a:rPr>
              <a:t>this</a:t>
            </a:r>
            <a:r>
              <a:rPr lang="en-US" sz="2000" kern="0" dirty="0" err="1" smtClean="0">
                <a:latin typeface="Courier New" pitchFamily="49" charset="0"/>
              </a:rPr>
              <a:t>.wait</a:t>
            </a:r>
            <a:r>
              <a:rPr lang="en-US" sz="2000" kern="0" dirty="0" smtClean="0">
                <a:latin typeface="Courier New" pitchFamily="49" charset="0"/>
              </a:rPr>
              <a:t>();</a:t>
            </a:r>
            <a:endParaRPr lang="en-US" sz="2000" kern="0" dirty="0" smtClean="0">
              <a:solidFill>
                <a:srgbClr val="FF0000"/>
              </a:solidFill>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p>
        </p:txBody>
      </p:sp>
    </p:spTree>
    <p:extLst>
      <p:ext uri="{BB962C8B-B14F-4D97-AF65-F5344CB8AC3E}">
        <p14:creationId xmlns:p14="http://schemas.microsoft.com/office/powerpoint/2010/main" val="2910856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#2</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26</a:t>
            </a:fld>
            <a:endParaRPr lang="en-US"/>
          </a:p>
        </p:txBody>
      </p:sp>
      <p:sp>
        <p:nvSpPr>
          <p:cNvPr id="3" name="Content Placeholder 2"/>
          <p:cNvSpPr>
            <a:spLocks noGrp="1"/>
          </p:cNvSpPr>
          <p:nvPr>
            <p:ph sz="quarter" idx="1"/>
          </p:nvPr>
        </p:nvSpPr>
        <p:spPr>
          <a:xfrm>
            <a:off x="685800" y="1219200"/>
            <a:ext cx="7772400" cy="1524000"/>
          </a:xfrm>
        </p:spPr>
        <p:txBody>
          <a:bodyPr>
            <a:normAutofit fontScale="70000" lnSpcReduction="20000"/>
          </a:bodyPr>
          <a:lstStyle/>
          <a:p>
            <a:r>
              <a:rPr lang="en-US" dirty="0" smtClean="0"/>
              <a:t>If multiple threads are waiting, currently we only wake up one</a:t>
            </a:r>
          </a:p>
          <a:p>
            <a:pPr lvl="1"/>
            <a:r>
              <a:rPr lang="en-US" dirty="0" smtClean="0"/>
              <a:t>Works for the most part, but what if 2 are waiting to </a:t>
            </a:r>
            <a:r>
              <a:rPr lang="en-US" dirty="0" err="1" smtClean="0"/>
              <a:t>enqueue</a:t>
            </a:r>
            <a:r>
              <a:rPr lang="en-US" dirty="0" smtClean="0"/>
              <a:t>, and two quick </a:t>
            </a:r>
            <a:r>
              <a:rPr lang="en-US" dirty="0" err="1" smtClean="0"/>
              <a:t>dequeues</a:t>
            </a:r>
            <a:r>
              <a:rPr lang="en-US" dirty="0" smtClean="0"/>
              <a:t> occur before either gets to go?</a:t>
            </a:r>
          </a:p>
          <a:p>
            <a:pPr lvl="1"/>
            <a:r>
              <a:rPr lang="en-US" dirty="0" smtClean="0"/>
              <a:t>We’d only notify once; other thread would wait forever</a:t>
            </a:r>
            <a:endParaRPr lang="en-US" dirty="0"/>
          </a:p>
        </p:txBody>
      </p:sp>
      <p:grpSp>
        <p:nvGrpSpPr>
          <p:cNvPr id="16" name="Group 15"/>
          <p:cNvGrpSpPr/>
          <p:nvPr/>
        </p:nvGrpSpPr>
        <p:grpSpPr>
          <a:xfrm>
            <a:off x="152401" y="2667000"/>
            <a:ext cx="8858310" cy="3276600"/>
            <a:chOff x="152401" y="2667000"/>
            <a:chExt cx="8858310" cy="3276600"/>
          </a:xfrm>
        </p:grpSpPr>
        <p:sp>
          <p:nvSpPr>
            <p:cNvPr id="8" name="Rectangle 2"/>
            <p:cNvSpPr txBox="1">
              <a:spLocks noChangeArrowheads="1"/>
            </p:cNvSpPr>
            <p:nvPr>
              <p:custDataLst>
                <p:tags r:id="rId1"/>
              </p:custDataLst>
            </p:nvPr>
          </p:nvSpPr>
          <p:spPr bwMode="auto">
            <a:xfrm>
              <a:off x="952622" y="3048000"/>
              <a:ext cx="2362200" cy="2210594"/>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kern="0" dirty="0" err="1" smtClean="0">
                  <a:latin typeface="Courier New" pitchFamily="49" charset="0"/>
                </a:rPr>
                <a:t>isFull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rgbClr val="FF0000"/>
                  </a:solidFill>
                  <a:latin typeface="Courier New" pitchFamily="49" charset="0"/>
                </a:rPr>
                <a:t>this.wait</a:t>
              </a:r>
              <a:r>
                <a:rPr lang="en-US" sz="2000" kern="0" dirty="0" smtClean="0">
                  <a:solidFill>
                    <a:srgbClr val="FF0000"/>
                  </a:solidFill>
                  <a:latin typeface="Courier New" pitchFamily="49" charset="0"/>
                </a:rPr>
                <a:t>(); </a:t>
              </a:r>
            </a:p>
            <a:p>
              <a:pPr marL="342900" lvl="0" indent="-342900">
                <a:lnSpc>
                  <a:spcPts val="1900"/>
                </a:lnSpc>
                <a:spcBef>
                  <a:spcPct val="20000"/>
                </a:spcBef>
                <a:defRPr/>
              </a:pPr>
              <a:endParaRPr lang="en-US" sz="2000" kern="0" dirty="0" smtClean="0">
                <a:solidFill>
                  <a:srgbClr val="FF0000"/>
                </a:solidFill>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a:t>
              </a:r>
            </a:p>
          </p:txBody>
        </p:sp>
        <p:cxnSp>
          <p:nvCxnSpPr>
            <p:cNvPr id="9" name="Straight Arrow Connector 8"/>
            <p:cNvCxnSpPr/>
            <p:nvPr/>
          </p:nvCxnSpPr>
          <p:spPr bwMode="auto">
            <a:xfrm rot="5400000">
              <a:off x="-457872" y="4152900"/>
              <a:ext cx="2209800" cy="1588"/>
            </a:xfrm>
            <a:prstGeom prst="straightConnector1">
              <a:avLst/>
            </a:prstGeom>
            <a:solidFill>
              <a:schemeClr val="accent1"/>
            </a:solidFill>
            <a:ln w="34925" cap="flat" cmpd="sng" algn="ctr">
              <a:solidFill>
                <a:schemeClr val="tx1"/>
              </a:solidFill>
              <a:prstDash val="solid"/>
              <a:round/>
              <a:headEnd type="none" w="med" len="med"/>
              <a:tailEnd type="arrow"/>
            </a:ln>
            <a:effectLst/>
          </p:spPr>
        </p:cxnSp>
        <p:sp>
          <p:nvSpPr>
            <p:cNvPr id="10" name="TextBox 9"/>
            <p:cNvSpPr txBox="1"/>
            <p:nvPr/>
          </p:nvSpPr>
          <p:spPr>
            <a:xfrm rot="16200000">
              <a:off x="-20467" y="3847416"/>
              <a:ext cx="745845" cy="400110"/>
            </a:xfrm>
            <a:prstGeom prst="rect">
              <a:avLst/>
            </a:prstGeom>
            <a:noFill/>
          </p:spPr>
          <p:txBody>
            <a:bodyPr wrap="none" rtlCol="0">
              <a:spAutoFit/>
            </a:bodyPr>
            <a:lstStyle/>
            <a:p>
              <a:r>
                <a:rPr lang="en-US" sz="2000" b="0" dirty="0" smtClean="0">
                  <a:latin typeface="+mn-lt"/>
                </a:rPr>
                <a:t>Time</a:t>
              </a:r>
            </a:p>
          </p:txBody>
        </p:sp>
        <p:sp>
          <p:nvSpPr>
            <p:cNvPr id="11" name="TextBox 10"/>
            <p:cNvSpPr txBox="1"/>
            <p:nvPr/>
          </p:nvSpPr>
          <p:spPr>
            <a:xfrm>
              <a:off x="3295711" y="2724090"/>
              <a:ext cx="2449710" cy="400110"/>
            </a:xfrm>
            <a:prstGeom prst="rect">
              <a:avLst/>
            </a:prstGeom>
            <a:noFill/>
          </p:spPr>
          <p:txBody>
            <a:bodyPr wrap="none" rtlCol="0">
              <a:spAutoFit/>
            </a:bodyPr>
            <a:lstStyle/>
            <a:p>
              <a:r>
                <a:rPr lang="en-US" sz="2000" b="0" dirty="0" smtClean="0">
                  <a:latin typeface="+mn-lt"/>
                </a:rPr>
                <a:t>Thread 2 (</a:t>
              </a:r>
              <a:r>
                <a:rPr lang="en-US" sz="2000" b="0" dirty="0" err="1" smtClean="0">
                  <a:latin typeface="+mn-lt"/>
                </a:rPr>
                <a:t>enqueue</a:t>
              </a:r>
              <a:r>
                <a:rPr lang="en-US" sz="2000" b="0" dirty="0" smtClean="0">
                  <a:latin typeface="+mn-lt"/>
                </a:rPr>
                <a:t>)</a:t>
              </a:r>
            </a:p>
          </p:txBody>
        </p:sp>
        <p:sp>
          <p:nvSpPr>
            <p:cNvPr id="12" name="TextBox 11"/>
            <p:cNvSpPr txBox="1"/>
            <p:nvPr/>
          </p:nvSpPr>
          <p:spPr>
            <a:xfrm>
              <a:off x="933511" y="2667000"/>
              <a:ext cx="2449710" cy="400110"/>
            </a:xfrm>
            <a:prstGeom prst="rect">
              <a:avLst/>
            </a:prstGeom>
            <a:noFill/>
          </p:spPr>
          <p:txBody>
            <a:bodyPr wrap="none" rtlCol="0">
              <a:spAutoFit/>
            </a:bodyPr>
            <a:lstStyle/>
            <a:p>
              <a:r>
                <a:rPr lang="en-US" sz="2000" b="0" dirty="0" smtClean="0">
                  <a:latin typeface="+mn-lt"/>
                </a:rPr>
                <a:t>Thread 1 (</a:t>
              </a:r>
              <a:r>
                <a:rPr lang="en-US" sz="2000" b="0" dirty="0" err="1" smtClean="0">
                  <a:latin typeface="+mn-lt"/>
                </a:rPr>
                <a:t>enqueue</a:t>
              </a:r>
              <a:r>
                <a:rPr lang="en-US" sz="2000" b="0" dirty="0" smtClean="0">
                  <a:latin typeface="+mn-lt"/>
                </a:rPr>
                <a:t>)</a:t>
              </a:r>
            </a:p>
          </p:txBody>
        </p:sp>
        <p:sp>
          <p:nvSpPr>
            <p:cNvPr id="13" name="Rectangle 2"/>
            <p:cNvSpPr txBox="1">
              <a:spLocks noChangeArrowheads="1"/>
            </p:cNvSpPr>
            <p:nvPr>
              <p:custDataLst>
                <p:tags r:id="rId2"/>
              </p:custDataLst>
            </p:nvPr>
          </p:nvSpPr>
          <p:spPr bwMode="auto">
            <a:xfrm>
              <a:off x="3371911" y="3048794"/>
              <a:ext cx="2438400" cy="2209800"/>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kern="0" dirty="0" err="1" smtClean="0">
                  <a:latin typeface="Courier New" pitchFamily="49" charset="0"/>
                </a:rPr>
                <a:t>isFull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rgbClr val="FF0000"/>
                  </a:solidFill>
                  <a:latin typeface="Courier New" pitchFamily="49" charset="0"/>
                </a:rPr>
                <a:t>this.wait</a:t>
              </a:r>
              <a:r>
                <a:rPr lang="en-US" sz="2000" kern="0" dirty="0" smtClean="0">
                  <a:solidFill>
                    <a:srgbClr val="FF0000"/>
                  </a:solidFill>
                  <a:latin typeface="Courier New" pitchFamily="49" charset="0"/>
                </a:rPr>
                <a:t>(); </a:t>
              </a:r>
            </a:p>
            <a:p>
              <a:pPr marL="342900" lvl="0" indent="-342900">
                <a:lnSpc>
                  <a:spcPts val="1900"/>
                </a:lnSpc>
                <a:spcBef>
                  <a:spcPct val="20000"/>
                </a:spcBef>
                <a:defRPr/>
              </a:pPr>
              <a:endParaRPr lang="en-US" sz="2000" kern="0" dirty="0" smtClean="0">
                <a:latin typeface="Courier New" pitchFamily="49" charset="0"/>
              </a:endParaRPr>
            </a:p>
          </p:txBody>
        </p:sp>
        <p:sp>
          <p:nvSpPr>
            <p:cNvPr id="14" name="Rectangle 2"/>
            <p:cNvSpPr txBox="1">
              <a:spLocks noChangeArrowheads="1"/>
            </p:cNvSpPr>
            <p:nvPr>
              <p:custDataLst>
                <p:tags r:id="rId3"/>
              </p:custDataLst>
            </p:nvPr>
          </p:nvSpPr>
          <p:spPr bwMode="auto">
            <a:xfrm>
              <a:off x="5886511" y="3048794"/>
              <a:ext cx="3124200" cy="2894806"/>
            </a:xfrm>
            <a:prstGeom prst="rect">
              <a:avLst/>
            </a:prstGeom>
            <a:solidFill>
              <a:schemeClr val="accent5">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endParaRPr lang="en-US" sz="2000" kern="0" dirty="0" smtClean="0">
                <a:solidFill>
                  <a:srgbClr val="FF0000"/>
                </a:solidFill>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solidFill>
                    <a:srgbClr val="7030A0"/>
                  </a:solidFill>
                  <a:latin typeface="Courier New" pitchFamily="49" charset="0"/>
                </a:rPr>
                <a:t>// </a:t>
              </a:r>
              <a:r>
                <a:rPr lang="en-US" sz="2000" kern="0" dirty="0" err="1" smtClean="0">
                  <a:solidFill>
                    <a:srgbClr val="7030A0"/>
                  </a:solidFill>
                  <a:latin typeface="Courier New" pitchFamily="49" charset="0"/>
                </a:rPr>
                <a:t>dequeue</a:t>
              </a:r>
              <a:r>
                <a:rPr lang="en-US" sz="2000" kern="0" dirty="0" smtClean="0">
                  <a:solidFill>
                    <a:srgbClr val="7030A0"/>
                  </a:solidFill>
                  <a:latin typeface="Courier New" pitchFamily="49" charset="0"/>
                </a:rPr>
                <a:t> #1</a:t>
              </a:r>
            </a:p>
            <a:p>
              <a:pPr marL="342900" lvl="0" indent="-342900">
                <a:lnSpc>
                  <a:spcPts val="1900"/>
                </a:lnSpc>
                <a:spcBef>
                  <a:spcPct val="20000"/>
                </a:spcBef>
                <a:defRPr/>
              </a:pP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i="1" kern="0" dirty="0" smtClean="0">
                  <a:latin typeface="Courier New" pitchFamily="49" charset="0"/>
                </a:rPr>
                <a:t>buffer was 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rgbClr val="FF0000"/>
                  </a:solidFill>
                  <a:latin typeface="Courier New" pitchFamily="49" charset="0"/>
                </a:rPr>
                <a:t>this.notify</a:t>
              </a:r>
              <a:r>
                <a:rPr lang="en-US" sz="2000" kern="0" dirty="0" smtClean="0">
                  <a:solidFill>
                    <a:srgbClr val="FF0000"/>
                  </a:solidFill>
                  <a:latin typeface="Courier New" pitchFamily="49" charset="0"/>
                </a:rPr>
                <a:t>();</a:t>
              </a:r>
              <a:r>
                <a:rPr lang="en-US" sz="2000" kern="0" dirty="0" smtClean="0">
                  <a:latin typeface="Courier New" pitchFamily="49" charset="0"/>
                </a:rPr>
                <a:t> </a:t>
              </a:r>
              <a:endParaRPr lang="en-US" sz="2000" i="1" kern="0" dirty="0" smtClean="0">
                <a:solidFill>
                  <a:srgbClr val="7030A0"/>
                </a:solidFill>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r>
                <a:rPr lang="en-US" sz="2000" kern="0" dirty="0" smtClean="0">
                  <a:solidFill>
                    <a:srgbClr val="7030A0"/>
                  </a:solidFill>
                  <a:latin typeface="Courier New" pitchFamily="49" charset="0"/>
                </a:rPr>
                <a:t>// </a:t>
              </a:r>
              <a:r>
                <a:rPr lang="en-US" sz="2000" kern="0" dirty="0" err="1" smtClean="0">
                  <a:solidFill>
                    <a:srgbClr val="7030A0"/>
                  </a:solidFill>
                  <a:latin typeface="Courier New" pitchFamily="49" charset="0"/>
                </a:rPr>
                <a:t>dequeue</a:t>
              </a:r>
              <a:r>
                <a:rPr lang="en-US" sz="2000" kern="0" dirty="0" smtClean="0">
                  <a:solidFill>
                    <a:srgbClr val="7030A0"/>
                  </a:solidFill>
                  <a:latin typeface="Courier New" pitchFamily="49" charset="0"/>
                </a:rPr>
                <a:t> #2</a:t>
              </a:r>
            </a:p>
            <a:p>
              <a:pPr marL="342900" lvl="0" indent="-342900">
                <a:lnSpc>
                  <a:spcPts val="1900"/>
                </a:lnSpc>
                <a:spcBef>
                  <a:spcPct val="20000"/>
                </a:spcBef>
                <a:defRPr/>
              </a:pP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i="1" kern="0" dirty="0" smtClean="0">
                  <a:latin typeface="Courier New" pitchFamily="49" charset="0"/>
                </a:rPr>
                <a:t>buffer was 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chemeClr val="tx1">
                      <a:lumMod val="50000"/>
                      <a:lumOff val="50000"/>
                    </a:schemeClr>
                  </a:solidFill>
                  <a:latin typeface="Courier New" pitchFamily="49" charset="0"/>
                </a:rPr>
                <a:t>this.notify</a:t>
              </a:r>
              <a:r>
                <a:rPr lang="en-US" sz="2000" kern="0" dirty="0" smtClean="0">
                  <a:solidFill>
                    <a:schemeClr val="tx1">
                      <a:lumMod val="50000"/>
                      <a:lumOff val="50000"/>
                    </a:schemeClr>
                  </a:solidFill>
                  <a:latin typeface="Courier New" pitchFamily="49" charset="0"/>
                </a:rPr>
                <a:t>();</a:t>
              </a:r>
              <a:r>
                <a:rPr lang="en-US" sz="2000" kern="0" dirty="0" smtClean="0">
                  <a:latin typeface="Courier New" pitchFamily="49" charset="0"/>
                </a:rPr>
                <a:t> </a:t>
              </a:r>
              <a:endParaRPr lang="en-US" sz="2000" i="1" kern="0" dirty="0" smtClean="0">
                <a:solidFill>
                  <a:srgbClr val="7030A0"/>
                </a:solidFill>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a:p>
              <a:pPr marL="342900" lvl="0" indent="-342900">
                <a:lnSpc>
                  <a:spcPts val="1900"/>
                </a:lnSpc>
                <a:spcBef>
                  <a:spcPct val="20000"/>
                </a:spcBef>
                <a:defRPr/>
              </a:pPr>
              <a:endParaRPr lang="en-US" sz="2000" kern="0" dirty="0" smtClean="0">
                <a:latin typeface="Courier New" pitchFamily="49" charset="0"/>
              </a:endParaRPr>
            </a:p>
          </p:txBody>
        </p:sp>
        <p:sp>
          <p:nvSpPr>
            <p:cNvPr id="15" name="TextBox 14"/>
            <p:cNvSpPr txBox="1"/>
            <p:nvPr/>
          </p:nvSpPr>
          <p:spPr>
            <a:xfrm>
              <a:off x="6180001" y="2667794"/>
              <a:ext cx="2592376" cy="400110"/>
            </a:xfrm>
            <a:prstGeom prst="rect">
              <a:avLst/>
            </a:prstGeom>
            <a:noFill/>
          </p:spPr>
          <p:txBody>
            <a:bodyPr wrap="none" rtlCol="0">
              <a:spAutoFit/>
            </a:bodyPr>
            <a:lstStyle/>
            <a:p>
              <a:r>
                <a:rPr lang="en-US" sz="2000" b="0" dirty="0" smtClean="0">
                  <a:latin typeface="+mn-lt"/>
                </a:rPr>
                <a:t>Thread 3 (</a:t>
              </a:r>
              <a:r>
                <a:rPr lang="en-US" sz="2000" b="0" dirty="0" err="1" smtClean="0">
                  <a:latin typeface="+mn-lt"/>
                </a:rPr>
                <a:t>dequeues</a:t>
              </a:r>
              <a:r>
                <a:rPr lang="en-US" sz="2000" b="0" dirty="0" smtClean="0">
                  <a:latin typeface="+mn-lt"/>
                </a:rPr>
                <a:t>)</a:t>
              </a:r>
            </a:p>
          </p:txBody>
        </p:sp>
      </p:grpSp>
    </p:spTree>
    <p:extLst>
      <p:ext uri="{BB962C8B-B14F-4D97-AF65-F5344CB8AC3E}">
        <p14:creationId xmlns:p14="http://schemas.microsoft.com/office/powerpoint/2010/main" val="1389499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smtClean="0"/>
              <a:t>Bug fix #2</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27</a:t>
            </a:fld>
            <a:endParaRPr lang="en-US"/>
          </a:p>
        </p:txBody>
      </p:sp>
      <p:sp>
        <p:nvSpPr>
          <p:cNvPr id="3" name="Content Placeholder 2"/>
          <p:cNvSpPr>
            <a:spLocks noGrp="1"/>
          </p:cNvSpPr>
          <p:nvPr>
            <p:ph sz="quarter" idx="1"/>
          </p:nvPr>
        </p:nvSpPr>
        <p:spPr>
          <a:xfrm>
            <a:off x="685800" y="4572000"/>
            <a:ext cx="7772400" cy="1905000"/>
          </a:xfrm>
        </p:spPr>
        <p:txBody>
          <a:bodyPr>
            <a:normAutofit fontScale="62500" lnSpcReduction="20000"/>
          </a:bodyPr>
          <a:lstStyle/>
          <a:p>
            <a:pPr>
              <a:buNone/>
            </a:pPr>
            <a:r>
              <a:rPr lang="en-US" b="1" dirty="0" err="1" smtClean="0">
                <a:latin typeface="Courier New" pitchFamily="49" charset="0"/>
                <a:cs typeface="Courier New" pitchFamily="49" charset="0"/>
              </a:rPr>
              <a:t>notifyAll</a:t>
            </a:r>
            <a:r>
              <a:rPr lang="en-US" dirty="0" smtClean="0"/>
              <a:t> wakes up all current waiters on the condition variable</a:t>
            </a:r>
          </a:p>
          <a:p>
            <a:pPr>
              <a:buNone/>
            </a:pPr>
            <a:endParaRPr lang="en-US" sz="1000" dirty="0" smtClean="0"/>
          </a:p>
          <a:p>
            <a:pPr>
              <a:buNone/>
            </a:pPr>
            <a:r>
              <a:rPr lang="en-US" dirty="0" smtClean="0"/>
              <a:t>Guideline: If in any doubt, use </a:t>
            </a:r>
            <a:r>
              <a:rPr lang="en-US" b="1" dirty="0" err="1" smtClean="0">
                <a:latin typeface="Courier New" pitchFamily="49" charset="0"/>
                <a:cs typeface="Courier New" pitchFamily="49" charset="0"/>
              </a:rPr>
              <a:t>notifyAll</a:t>
            </a:r>
            <a:r>
              <a:rPr lang="en-US" dirty="0" smtClean="0"/>
              <a:t> </a:t>
            </a:r>
          </a:p>
          <a:p>
            <a:pPr lvl="1"/>
            <a:r>
              <a:rPr lang="en-US" dirty="0" smtClean="0"/>
              <a:t>Wasteful waking is better than never waking up</a:t>
            </a:r>
            <a:endParaRPr lang="en-US" sz="1000" dirty="0" smtClean="0">
              <a:sym typeface="Wingdings" pitchFamily="2" charset="2"/>
            </a:endParaRPr>
          </a:p>
          <a:p>
            <a:r>
              <a:rPr lang="en-US" dirty="0" smtClean="0">
                <a:sym typeface="Wingdings" pitchFamily="2" charset="2"/>
              </a:rPr>
              <a:t>So why does </a:t>
            </a:r>
            <a:r>
              <a:rPr lang="en-US" b="1" dirty="0" smtClean="0">
                <a:latin typeface="Courier New" pitchFamily="49" charset="0"/>
                <a:cs typeface="Courier New" pitchFamily="49" charset="0"/>
                <a:sym typeface="Wingdings" pitchFamily="2" charset="2"/>
              </a:rPr>
              <a:t>notify</a:t>
            </a:r>
            <a:r>
              <a:rPr lang="en-US" dirty="0" smtClean="0">
                <a:sym typeface="Wingdings" pitchFamily="2" charset="2"/>
              </a:rPr>
              <a:t> exist?</a:t>
            </a:r>
          </a:p>
          <a:p>
            <a:pPr lvl="1"/>
            <a:r>
              <a:rPr lang="en-US" dirty="0" smtClean="0">
                <a:sym typeface="Wingdings" pitchFamily="2" charset="2"/>
              </a:rPr>
              <a:t>Well, it is faster when correct…</a:t>
            </a:r>
          </a:p>
        </p:txBody>
      </p:sp>
      <p:sp>
        <p:nvSpPr>
          <p:cNvPr id="7" name="Rectangle 2"/>
          <p:cNvSpPr txBox="1">
            <a:spLocks noChangeArrowheads="1"/>
          </p:cNvSpPr>
          <p:nvPr>
            <p:custDataLst>
              <p:tags r:id="rId1"/>
            </p:custDataLst>
          </p:nvPr>
        </p:nvSpPr>
        <p:spPr bwMode="auto">
          <a:xfrm>
            <a:off x="1447800" y="1295400"/>
            <a:ext cx="6705600" cy="3048000"/>
          </a:xfrm>
          <a:prstGeom prst="rect">
            <a:avLst/>
          </a:prstGeom>
          <a:solidFill>
            <a:srgbClr val="FFFF99"/>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ts val="1900"/>
              </a:lnSpc>
              <a:spcBef>
                <a:spcPct val="20000"/>
              </a:spcBef>
              <a:defRPr/>
            </a:pPr>
            <a:r>
              <a:rPr lang="en-US" sz="2000" kern="0" dirty="0" smtClean="0">
                <a:solidFill>
                  <a:schemeClr val="accent2"/>
                </a:solidFill>
                <a:latin typeface="Courier New" pitchFamily="49" charset="0"/>
              </a:rPr>
              <a:t>synchronized</a:t>
            </a:r>
            <a:r>
              <a:rPr lang="en-US" sz="2000" kern="0" dirty="0" smtClean="0">
                <a:latin typeface="Courier New" pitchFamily="49" charset="0"/>
              </a:rPr>
              <a:t> void </a:t>
            </a:r>
            <a:r>
              <a:rPr lang="en-US" sz="2000" kern="0" dirty="0" err="1" smtClean="0">
                <a:solidFill>
                  <a:srgbClr val="119F33"/>
                </a:solidFill>
                <a:latin typeface="Courier New" pitchFamily="49" charset="0"/>
              </a:rPr>
              <a:t>enqueue</a:t>
            </a:r>
            <a:r>
              <a:rPr lang="en-US" sz="2000" kern="0" dirty="0" smtClean="0">
                <a:latin typeface="Courier New" pitchFamily="49" charset="0"/>
              </a:rPr>
              <a:t>(E </a:t>
            </a:r>
            <a:r>
              <a:rPr lang="en-US" sz="2000" kern="0" dirty="0" err="1" smtClean="0">
                <a:solidFill>
                  <a:srgbClr val="119F33"/>
                </a:solidFill>
                <a:latin typeface="Courier New" pitchFamily="49" charset="0"/>
              </a:rPr>
              <a:t>elt</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i="1" kern="0" dirty="0" smtClean="0">
                <a:latin typeface="Courier New" pitchFamily="49" charset="0"/>
              </a:rPr>
              <a:t>buffer was empty</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rgbClr val="FF0000"/>
                </a:solidFill>
                <a:latin typeface="Courier New" pitchFamily="49" charset="0"/>
              </a:rPr>
              <a:t>this.notifyAll</a:t>
            </a:r>
            <a:r>
              <a:rPr lang="en-US" sz="2000" kern="0" dirty="0" smtClean="0">
                <a:solidFill>
                  <a:srgbClr val="FF0000"/>
                </a:solidFill>
                <a:latin typeface="Courier New" pitchFamily="49" charset="0"/>
              </a:rPr>
              <a:t>();</a:t>
            </a:r>
            <a:r>
              <a:rPr lang="en-US" sz="2000" kern="0" dirty="0" smtClean="0">
                <a:latin typeface="Courier New" pitchFamily="49" charset="0"/>
              </a:rPr>
              <a:t> </a:t>
            </a:r>
            <a:r>
              <a:rPr lang="en-US" sz="2000" kern="0" dirty="0" smtClean="0">
                <a:solidFill>
                  <a:srgbClr val="7030A0"/>
                </a:solidFill>
                <a:latin typeface="Courier New" pitchFamily="49" charset="0"/>
              </a:rPr>
              <a:t>// wake everybody up</a:t>
            </a:r>
          </a:p>
          <a:p>
            <a:pPr marL="342900" lvl="0"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r>
              <a:rPr lang="en-US" sz="2000" kern="0" dirty="0" smtClean="0">
                <a:solidFill>
                  <a:schemeClr val="accent2"/>
                </a:solidFill>
                <a:latin typeface="Courier New" pitchFamily="49" charset="0"/>
              </a:rPr>
              <a:t>synchronized</a:t>
            </a:r>
            <a:r>
              <a:rPr lang="en-US" sz="2000" kern="0" dirty="0" smtClean="0">
                <a:latin typeface="Courier New" pitchFamily="49" charset="0"/>
              </a:rPr>
              <a:t> E </a:t>
            </a:r>
            <a:r>
              <a:rPr lang="en-US" sz="2000" kern="0" dirty="0" err="1" smtClean="0">
                <a:solidFill>
                  <a:srgbClr val="119F33"/>
                </a:solidFill>
                <a:latin typeface="Courier New" pitchFamily="49" charset="0"/>
              </a:rPr>
              <a:t>dequeue</a:t>
            </a: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p>
          <a:p>
            <a:pPr marL="342900" lvl="0" indent="-342900">
              <a:lnSpc>
                <a:spcPts val="1900"/>
              </a:lnSpc>
              <a:spcBef>
                <a:spcPct val="20000"/>
              </a:spcBef>
              <a:defRPr/>
            </a:pPr>
            <a:r>
              <a:rPr lang="en-US" sz="2000" kern="0" dirty="0" smtClean="0">
                <a:latin typeface="Courier New" pitchFamily="49" charset="0"/>
              </a:rPr>
              <a:t>  </a:t>
            </a:r>
            <a:r>
              <a:rPr lang="en-US" sz="2000" kern="0" dirty="0" smtClean="0">
                <a:solidFill>
                  <a:schemeClr val="accent2"/>
                </a:solidFill>
                <a:latin typeface="Courier New" pitchFamily="49" charset="0"/>
              </a:rPr>
              <a:t>if</a:t>
            </a:r>
            <a:r>
              <a:rPr lang="en-US" sz="2000" kern="0" dirty="0" smtClean="0">
                <a:latin typeface="Courier New" pitchFamily="49" charset="0"/>
              </a:rPr>
              <a:t>(</a:t>
            </a:r>
            <a:r>
              <a:rPr lang="en-US" sz="2000" i="1" kern="0" dirty="0" smtClean="0">
                <a:latin typeface="Courier New" pitchFamily="49" charset="0"/>
              </a:rPr>
              <a:t>buffer was full</a:t>
            </a: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r>
              <a:rPr lang="en-US" sz="2000" kern="0" dirty="0" err="1" smtClean="0">
                <a:solidFill>
                  <a:srgbClr val="FF0000"/>
                </a:solidFill>
                <a:latin typeface="Courier New" pitchFamily="49" charset="0"/>
              </a:rPr>
              <a:t>this.notifyAll</a:t>
            </a:r>
            <a:r>
              <a:rPr lang="en-US" sz="2000" kern="0" dirty="0" smtClean="0">
                <a:solidFill>
                  <a:srgbClr val="FF0000"/>
                </a:solidFill>
                <a:latin typeface="Courier New" pitchFamily="49" charset="0"/>
              </a:rPr>
              <a:t>();</a:t>
            </a:r>
            <a:r>
              <a:rPr lang="en-US" sz="2000" kern="0" dirty="0" smtClean="0">
                <a:latin typeface="Courier New" pitchFamily="49" charset="0"/>
              </a:rPr>
              <a:t> </a:t>
            </a:r>
            <a:r>
              <a:rPr lang="en-US" sz="2000" kern="0" dirty="0" smtClean="0">
                <a:solidFill>
                  <a:srgbClr val="7030A0"/>
                </a:solidFill>
                <a:latin typeface="Courier New" pitchFamily="49" charset="0"/>
              </a:rPr>
              <a:t>// wake everybody up</a:t>
            </a:r>
            <a:endParaRPr lang="en-US" sz="2000" kern="0" dirty="0" smtClean="0">
              <a:latin typeface="Courier New" pitchFamily="49" charset="0"/>
            </a:endParaRPr>
          </a:p>
          <a:p>
            <a:pPr marL="342900" lvl="0" indent="-342900">
              <a:lnSpc>
                <a:spcPts val="1900"/>
              </a:lnSpc>
              <a:spcBef>
                <a:spcPct val="20000"/>
              </a:spcBef>
              <a:defRPr/>
            </a:pPr>
            <a:r>
              <a:rPr lang="en-US" sz="2000" kern="0" dirty="0" smtClean="0">
                <a:latin typeface="Courier New" pitchFamily="49" charset="0"/>
              </a:rPr>
              <a:t>}</a:t>
            </a:r>
          </a:p>
          <a:p>
            <a:pPr marL="342900" lvl="0" indent="-342900">
              <a:lnSpc>
                <a:spcPts val="1900"/>
              </a:lnSpc>
              <a:spcBef>
                <a:spcPct val="20000"/>
              </a:spcBef>
              <a:defRPr/>
            </a:pPr>
            <a:r>
              <a:rPr lang="en-US" sz="2000" kern="0" dirty="0" smtClean="0">
                <a:latin typeface="Courier New" pitchFamily="49" charset="0"/>
              </a:rPr>
              <a:t>    </a:t>
            </a:r>
          </a:p>
        </p:txBody>
      </p:sp>
    </p:spTree>
    <p:extLst>
      <p:ext uri="{BB962C8B-B14F-4D97-AF65-F5344CB8AC3E}">
        <p14:creationId xmlns:p14="http://schemas.microsoft.com/office/powerpoint/2010/main" val="3508363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approach</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28</a:t>
            </a:fld>
            <a:endParaRPr lang="en-US"/>
          </a:p>
        </p:txBody>
      </p:sp>
      <p:sp>
        <p:nvSpPr>
          <p:cNvPr id="3" name="Content Placeholder 2"/>
          <p:cNvSpPr>
            <a:spLocks noGrp="1"/>
          </p:cNvSpPr>
          <p:nvPr>
            <p:ph sz="quarter" idx="1"/>
          </p:nvPr>
        </p:nvSpPr>
        <p:spPr>
          <a:xfrm>
            <a:off x="685800" y="1143000"/>
            <a:ext cx="8153400" cy="5486400"/>
          </a:xfrm>
        </p:spPr>
        <p:txBody>
          <a:bodyPr>
            <a:normAutofit fontScale="62500" lnSpcReduction="20000"/>
          </a:bodyPr>
          <a:lstStyle/>
          <a:p>
            <a:r>
              <a:rPr lang="en-US" sz="3400" dirty="0" smtClean="0"/>
              <a:t>An alternative is to call </a:t>
            </a:r>
            <a:r>
              <a:rPr lang="en-US" sz="3400" b="1" dirty="0" smtClean="0">
                <a:latin typeface="Courier New" pitchFamily="49" charset="0"/>
                <a:cs typeface="Courier New" pitchFamily="49" charset="0"/>
              </a:rPr>
              <a:t>notify</a:t>
            </a:r>
            <a:r>
              <a:rPr lang="en-US" sz="3400" dirty="0" smtClean="0"/>
              <a:t> (not </a:t>
            </a:r>
            <a:r>
              <a:rPr lang="en-US" sz="3400" b="1" dirty="0" err="1" smtClean="0">
                <a:latin typeface="Courier New" pitchFamily="49" charset="0"/>
                <a:cs typeface="Courier New" pitchFamily="49" charset="0"/>
              </a:rPr>
              <a:t>notifyAll</a:t>
            </a:r>
            <a:r>
              <a:rPr lang="en-US" sz="3400" dirty="0" smtClean="0"/>
              <a:t>) on </a:t>
            </a:r>
            <a:r>
              <a:rPr lang="en-US" sz="3400" i="1" dirty="0" smtClean="0"/>
              <a:t>every</a:t>
            </a:r>
            <a:r>
              <a:rPr lang="en-US" sz="3400" dirty="0" smtClean="0"/>
              <a:t> </a:t>
            </a:r>
            <a:r>
              <a:rPr lang="en-US" sz="3400" b="1" dirty="0" err="1" smtClean="0">
                <a:latin typeface="Courier New" pitchFamily="49" charset="0"/>
                <a:cs typeface="Courier New" pitchFamily="49" charset="0"/>
              </a:rPr>
              <a:t>enqueue</a:t>
            </a:r>
            <a:r>
              <a:rPr lang="en-US" sz="3400" dirty="0" smtClean="0"/>
              <a:t> / </a:t>
            </a:r>
            <a:r>
              <a:rPr lang="en-US" sz="3400" b="1" dirty="0" err="1" smtClean="0">
                <a:latin typeface="Courier New" pitchFamily="49" charset="0"/>
                <a:cs typeface="Courier New" pitchFamily="49" charset="0"/>
              </a:rPr>
              <a:t>dequeue</a:t>
            </a:r>
            <a:r>
              <a:rPr lang="en-US" sz="3400" dirty="0" smtClean="0"/>
              <a:t>, not just when the buffer was empty / full</a:t>
            </a:r>
          </a:p>
          <a:p>
            <a:pPr lvl="1"/>
            <a:r>
              <a:rPr lang="en-US" sz="3400" dirty="0" smtClean="0"/>
              <a:t>Easy to implement: just remove the </a:t>
            </a:r>
            <a:r>
              <a:rPr lang="en-US" sz="3400" b="1" dirty="0" smtClean="0">
                <a:latin typeface="Courier New" pitchFamily="49" charset="0"/>
                <a:cs typeface="Courier New" pitchFamily="49" charset="0"/>
              </a:rPr>
              <a:t>if</a:t>
            </a:r>
            <a:r>
              <a:rPr lang="en-US" sz="3400" dirty="0" smtClean="0"/>
              <a:t> statement</a:t>
            </a:r>
          </a:p>
          <a:p>
            <a:pPr marL="457200" lvl="1" indent="0">
              <a:buNone/>
            </a:pPr>
            <a:endParaRPr lang="en-US" sz="3400" dirty="0" smtClean="0"/>
          </a:p>
          <a:p>
            <a:endParaRPr lang="en-US" sz="1000" dirty="0" smtClean="0"/>
          </a:p>
          <a:p>
            <a:r>
              <a:rPr lang="en-US" sz="3400" dirty="0"/>
              <a:t>Alas, makes our code subtly wrong since it’s technically possible that an </a:t>
            </a:r>
            <a:r>
              <a:rPr lang="en-US" sz="3400" dirty="0" err="1"/>
              <a:t>enqueue</a:t>
            </a:r>
            <a:r>
              <a:rPr lang="en-US" sz="3400" dirty="0"/>
              <a:t> and a </a:t>
            </a:r>
            <a:r>
              <a:rPr lang="en-US" sz="3400" dirty="0" err="1"/>
              <a:t>dequeue</a:t>
            </a:r>
            <a:r>
              <a:rPr lang="en-US" sz="3400" dirty="0"/>
              <a:t> are both waiting</a:t>
            </a:r>
          </a:p>
          <a:p>
            <a:pPr lvl="1"/>
            <a:r>
              <a:rPr lang="en-US" sz="3400" dirty="0"/>
              <a:t>Idea: Under extreme cases, the fact that producers and consumers share a condition variable can result in each waiting for the other</a:t>
            </a:r>
          </a:p>
          <a:p>
            <a:pPr lvl="1"/>
            <a:r>
              <a:rPr lang="en-US" sz="3400" dirty="0"/>
              <a:t>Details for the curious (not on the final):</a:t>
            </a:r>
          </a:p>
          <a:p>
            <a:pPr lvl="2"/>
            <a:r>
              <a:rPr lang="en-US" sz="3400" dirty="0"/>
              <a:t>Buffer is full and so a huge # of </a:t>
            </a:r>
            <a:r>
              <a:rPr lang="en-US" sz="3400" dirty="0" err="1"/>
              <a:t>enqueues</a:t>
            </a:r>
            <a:r>
              <a:rPr lang="en-US" sz="3400" dirty="0"/>
              <a:t> (&gt;SIZE) have to wait</a:t>
            </a:r>
          </a:p>
          <a:p>
            <a:pPr lvl="2"/>
            <a:r>
              <a:rPr lang="en-US" sz="3400" dirty="0"/>
              <a:t>So each </a:t>
            </a:r>
            <a:r>
              <a:rPr lang="en-US" sz="3400" dirty="0" err="1"/>
              <a:t>dequeue</a:t>
            </a:r>
            <a:r>
              <a:rPr lang="en-US" sz="3400" dirty="0"/>
              <a:t> wakes up one </a:t>
            </a:r>
            <a:r>
              <a:rPr lang="en-US" sz="3400" dirty="0" err="1"/>
              <a:t>enqueue</a:t>
            </a:r>
            <a:r>
              <a:rPr lang="en-US" sz="3400" dirty="0"/>
              <a:t>, but say so many </a:t>
            </a:r>
            <a:r>
              <a:rPr lang="en-US" sz="3400" dirty="0" err="1"/>
              <a:t>dequeue</a:t>
            </a:r>
            <a:r>
              <a:rPr lang="en-US" sz="3400" dirty="0"/>
              <a:t> calls happen so fast that the buffer is empty and a </a:t>
            </a:r>
            <a:r>
              <a:rPr lang="en-US" sz="3400" dirty="0" err="1"/>
              <a:t>dequeue</a:t>
            </a:r>
            <a:r>
              <a:rPr lang="en-US" sz="3400" dirty="0"/>
              <a:t> call waits</a:t>
            </a:r>
          </a:p>
          <a:p>
            <a:pPr lvl="2"/>
            <a:r>
              <a:rPr lang="en-US" sz="3400" dirty="0"/>
              <a:t>The final notify may wake up a </a:t>
            </a:r>
            <a:r>
              <a:rPr lang="en-US" sz="3400" dirty="0" err="1"/>
              <a:t>dequeue</a:t>
            </a:r>
            <a:r>
              <a:rPr lang="en-US" sz="3400" dirty="0"/>
              <a:t>, which immediately has to wait again, and now everybody will wait forever</a:t>
            </a:r>
          </a:p>
          <a:p>
            <a:pPr lvl="2"/>
            <a:r>
              <a:rPr lang="en-US" sz="3400" dirty="0"/>
              <a:t>We can fix it; it just involves using a different condition variable for producers and consumers – they still share the same lock though</a:t>
            </a:r>
          </a:p>
          <a:p>
            <a:pPr lvl="2"/>
            <a:endParaRPr lang="en-US" sz="700" dirty="0" smtClean="0"/>
          </a:p>
        </p:txBody>
      </p:sp>
    </p:spTree>
    <p:extLst>
      <p:ext uri="{BB962C8B-B14F-4D97-AF65-F5344CB8AC3E}">
        <p14:creationId xmlns:p14="http://schemas.microsoft.com/office/powerpoint/2010/main" val="3555115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condition-variable comments</a:t>
            </a:r>
            <a:endParaRPr lang="en-US" dirty="0"/>
          </a:p>
        </p:txBody>
      </p:sp>
      <p:sp>
        <p:nvSpPr>
          <p:cNvPr id="5" name="Slide Number Placeholder 4"/>
          <p:cNvSpPr>
            <a:spLocks noGrp="1"/>
          </p:cNvSpPr>
          <p:nvPr>
            <p:ph type="sldNum" sz="quarter" idx="12"/>
          </p:nvPr>
        </p:nvSpPr>
        <p:spPr/>
        <p:txBody>
          <a:bodyPr/>
          <a:lstStyle/>
          <a:p>
            <a:fld id="{3B048AC8-D41E-4C7B-8EE3-A52489AA1F05}" type="slidenum">
              <a:rPr lang="en-US" smtClean="0"/>
              <a:pPr/>
              <a:t>29</a:t>
            </a:fld>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latin typeface="Courier New" pitchFamily="49" charset="0"/>
                <a:cs typeface="Courier New" pitchFamily="49" charset="0"/>
              </a:rPr>
              <a:t>notify/</a:t>
            </a:r>
            <a:r>
              <a:rPr lang="en-US" b="1" dirty="0" err="1" smtClean="0">
                <a:latin typeface="Courier New" pitchFamily="49" charset="0"/>
                <a:cs typeface="Courier New" pitchFamily="49" charset="0"/>
              </a:rPr>
              <a:t>notifyAll</a:t>
            </a:r>
            <a:r>
              <a:rPr lang="en-US" b="1" dirty="0" smtClean="0">
                <a:latin typeface="Courier New" pitchFamily="49" charset="0"/>
                <a:cs typeface="Courier New" pitchFamily="49" charset="0"/>
              </a:rPr>
              <a:t> </a:t>
            </a:r>
            <a:r>
              <a:rPr lang="en-US" dirty="0" smtClean="0">
                <a:cs typeface="Courier New" pitchFamily="49" charset="0"/>
              </a:rPr>
              <a:t>often called</a:t>
            </a:r>
            <a:r>
              <a:rPr lang="en-US" b="1" dirty="0" smtClean="0">
                <a:latin typeface="Courier New" pitchFamily="49" charset="0"/>
                <a:cs typeface="Courier New" pitchFamily="49" charset="0"/>
              </a:rPr>
              <a:t> signal/broadcast</a:t>
            </a:r>
          </a:p>
          <a:p>
            <a:endParaRPr lang="en-US" dirty="0" smtClean="0"/>
          </a:p>
          <a:p>
            <a:r>
              <a:rPr lang="en-US" dirty="0" smtClean="0"/>
              <a:t>Condition variables are subtle and harder to use than locks</a:t>
            </a:r>
          </a:p>
          <a:p>
            <a:r>
              <a:rPr lang="en-US" dirty="0" smtClean="0"/>
              <a:t>Not as common as locks</a:t>
            </a:r>
          </a:p>
          <a:p>
            <a:r>
              <a:rPr lang="en-US" dirty="0" smtClean="0"/>
              <a:t>But when you need them, you need them </a:t>
            </a:r>
          </a:p>
          <a:p>
            <a:pPr lvl="1"/>
            <a:r>
              <a:rPr lang="en-US" dirty="0" smtClean="0"/>
              <a:t>Spinning and other work-</a:t>
            </a:r>
            <a:r>
              <a:rPr lang="en-US" dirty="0" err="1" smtClean="0"/>
              <a:t>arounds</a:t>
            </a:r>
            <a:r>
              <a:rPr lang="en-US" dirty="0" smtClean="0"/>
              <a:t> don’t work well</a:t>
            </a:r>
          </a:p>
          <a:p>
            <a:endParaRPr lang="en-US" dirty="0" smtClean="0"/>
          </a:p>
          <a:p>
            <a:r>
              <a:rPr lang="en-US" dirty="0"/>
              <a:t>T</a:t>
            </a:r>
            <a:r>
              <a:rPr lang="en-US" dirty="0" smtClean="0"/>
              <a:t>he common use-cases are already provided efficiently in libraries</a:t>
            </a:r>
          </a:p>
          <a:p>
            <a:pPr lvl="1"/>
            <a:r>
              <a:rPr lang="en-US" dirty="0" smtClean="0"/>
              <a:t>Example:  </a:t>
            </a:r>
            <a:r>
              <a:rPr lang="en-US" b="1" dirty="0" err="1" smtClean="0">
                <a:latin typeface="Courier New" pitchFamily="49" charset="0"/>
                <a:cs typeface="Courier New" pitchFamily="49" charset="0"/>
              </a:rPr>
              <a:t>java.util.concurrent.ArrayBlockingQueue</a:t>
            </a:r>
            <a:r>
              <a:rPr lang="en-US" b="1" dirty="0" smtClean="0">
                <a:latin typeface="Courier New" pitchFamily="49" charset="0"/>
                <a:cs typeface="Courier New" pitchFamily="49" charset="0"/>
              </a:rPr>
              <a:t>&lt;E&gt;</a:t>
            </a:r>
          </a:p>
          <a:p>
            <a:pPr lvl="1"/>
            <a:r>
              <a:rPr lang="en-US" dirty="0" smtClean="0">
                <a:solidFill>
                  <a:schemeClr val="tx1"/>
                </a:solidFill>
                <a:cs typeface="Courier New" pitchFamily="49" charset="0"/>
              </a:rPr>
              <a:t>All uses of condition variables hidden in the library; client just calls </a:t>
            </a:r>
            <a:r>
              <a:rPr lang="en-US" b="1" dirty="0" smtClean="0">
                <a:solidFill>
                  <a:schemeClr val="tx1"/>
                </a:solidFill>
                <a:cs typeface="Courier New" pitchFamily="49" charset="0"/>
              </a:rPr>
              <a:t>put</a:t>
            </a:r>
            <a:r>
              <a:rPr lang="en-US" dirty="0" smtClean="0">
                <a:solidFill>
                  <a:schemeClr val="tx1"/>
                </a:solidFill>
                <a:cs typeface="Courier New" pitchFamily="49" charset="0"/>
              </a:rPr>
              <a:t> and </a:t>
            </a:r>
            <a:r>
              <a:rPr lang="en-US" b="1" dirty="0" smtClean="0">
                <a:solidFill>
                  <a:schemeClr val="tx1"/>
                </a:solidFill>
                <a:cs typeface="Courier New" pitchFamily="49" charset="0"/>
              </a:rPr>
              <a:t>take</a:t>
            </a:r>
          </a:p>
          <a:p>
            <a:pPr lvl="1"/>
            <a:endParaRPr lang="en-US" b="1" dirty="0" smtClean="0">
              <a:latin typeface="Courier New" pitchFamily="49" charset="0"/>
              <a:cs typeface="Courier New" pitchFamily="49" charset="0"/>
            </a:endParaRPr>
          </a:p>
          <a:p>
            <a:endParaRPr lang="en-US" dirty="0" smtClean="0"/>
          </a:p>
          <a:p>
            <a:endParaRPr lang="en-US" dirty="0"/>
          </a:p>
        </p:txBody>
      </p:sp>
    </p:spTree>
    <p:extLst>
      <p:ext uri="{BB962C8B-B14F-4D97-AF65-F5344CB8AC3E}">
        <p14:creationId xmlns:p14="http://schemas.microsoft.com/office/powerpoint/2010/main" val="2451732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Monitors – combining synchronization and data</a:t>
            </a:r>
          </a:p>
          <a:p>
            <a:pPr algn="l" rtl="0"/>
            <a:r>
              <a:rPr lang="en-US" dirty="0" smtClean="0"/>
              <a:t>An instance of a class that provides mutual exclusion to its methods</a:t>
            </a:r>
          </a:p>
          <a:p>
            <a:pPr algn="l" rtl="0"/>
            <a:r>
              <a:rPr lang="en-US" dirty="0" smtClean="0"/>
              <a:t>The monitor is </a:t>
            </a:r>
            <a:r>
              <a:rPr lang="en-US" dirty="0"/>
              <a:t>c</a:t>
            </a:r>
            <a:r>
              <a:rPr lang="en-US" dirty="0" smtClean="0"/>
              <a:t>omprised of methods, locks and conditions (more on that later)</a:t>
            </a:r>
          </a:p>
          <a:p>
            <a:pPr algn="l" rtl="0"/>
            <a:r>
              <a:rPr lang="en-US" dirty="0" smtClean="0"/>
              <a:t>Invented by C.A.R Hoare and Per </a:t>
            </a:r>
            <a:r>
              <a:rPr lang="en-US" dirty="0" err="1" smtClean="0"/>
              <a:t>Brinch</a:t>
            </a:r>
            <a:r>
              <a:rPr lang="en-US" dirty="0" smtClean="0"/>
              <a:t>-Hansen in 1974</a:t>
            </a:r>
          </a:p>
          <a:p>
            <a:pPr marL="402336" lvl="1" indent="0" algn="l" rtl="0">
              <a:buNone/>
            </a:pPr>
            <a:r>
              <a:rPr lang="en-US" dirty="0" smtClean="0"/>
              <a:t> </a:t>
            </a:r>
          </a:p>
        </p:txBody>
      </p:sp>
      <p:sp>
        <p:nvSpPr>
          <p:cNvPr id="5" name="Slide Number Placeholder 4"/>
          <p:cNvSpPr>
            <a:spLocks noGrp="1"/>
          </p:cNvSpPr>
          <p:nvPr>
            <p:ph type="sldNum" sz="quarter" idx="12"/>
          </p:nvPr>
        </p:nvSpPr>
        <p:spPr/>
        <p:txBody>
          <a:bodyPr/>
          <a:lstStyle/>
          <a:p>
            <a:fld id="{6294C92D-0306-4E69-9CD3-20855E849650}" type="slidenum">
              <a:rPr kumimoji="0" lang="en-US" smtClean="0"/>
              <a:t>3</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404664"/>
            <a:ext cx="809625" cy="876300"/>
          </a:xfrm>
          <a:prstGeom prst="rect">
            <a:avLst/>
          </a:prstGeom>
        </p:spPr>
      </p:pic>
    </p:spTree>
    <p:extLst>
      <p:ext uri="{BB962C8B-B14F-4D97-AF65-F5344CB8AC3E}">
        <p14:creationId xmlns:p14="http://schemas.microsoft.com/office/powerpoint/2010/main" val="301106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15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42CB4C50-9BA7-4388-B5EF-91AA693AD002}" type="slidenum">
              <a:rPr lang="ar-SA" altLang="zh-CN" sz="1400" smtClean="0">
                <a:solidFill>
                  <a:schemeClr val="tx1"/>
                </a:solidFill>
              </a:rPr>
              <a:pPr/>
              <a:t>30</a:t>
            </a:fld>
            <a:endParaRPr lang="en-US" altLang="zh-CN" sz="1400" smtClean="0">
              <a:solidFill>
                <a:schemeClr val="tx1"/>
              </a:solidFill>
              <a:ea typeface="宋体" charset="-122"/>
            </a:endParaRPr>
          </a:p>
        </p:txBody>
      </p:sp>
      <p:sp>
        <p:nvSpPr>
          <p:cNvPr id="21508" name="Rectangle 2"/>
          <p:cNvSpPr>
            <a:spLocks noGrp="1" noChangeArrowheads="1"/>
          </p:cNvSpPr>
          <p:nvPr>
            <p:ph type="title"/>
          </p:nvPr>
        </p:nvSpPr>
        <p:spPr/>
        <p:txBody>
          <a:bodyPr/>
          <a:lstStyle/>
          <a:p>
            <a:r>
              <a:rPr lang="en-US" altLang="zh-CN" smtClean="0">
                <a:ea typeface="宋体" charset="-122"/>
              </a:rPr>
              <a:t>Queue: Concurrency</a:t>
            </a:r>
          </a:p>
        </p:txBody>
      </p:sp>
      <p:grpSp>
        <p:nvGrpSpPr>
          <p:cNvPr id="2" name="Group 3"/>
          <p:cNvGrpSpPr>
            <a:grpSpLocks/>
          </p:cNvGrpSpPr>
          <p:nvPr/>
        </p:nvGrpSpPr>
        <p:grpSpPr bwMode="auto">
          <a:xfrm>
            <a:off x="781050" y="4530725"/>
            <a:ext cx="1676400" cy="1752600"/>
            <a:chOff x="3312" y="2640"/>
            <a:chExt cx="1056" cy="1104"/>
          </a:xfrm>
        </p:grpSpPr>
        <p:sp>
          <p:nvSpPr>
            <p:cNvPr id="21550" name="Freeform 4"/>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nvGrpSpPr>
            <p:cNvPr id="21551" name="Group 5"/>
            <p:cNvGrpSpPr>
              <a:grpSpLocks/>
            </p:cNvGrpSpPr>
            <p:nvPr/>
          </p:nvGrpSpPr>
          <p:grpSpPr bwMode="auto">
            <a:xfrm>
              <a:off x="3312" y="2928"/>
              <a:ext cx="837" cy="816"/>
              <a:chOff x="3312" y="2928"/>
              <a:chExt cx="837" cy="816"/>
            </a:xfrm>
          </p:grpSpPr>
          <p:sp>
            <p:nvSpPr>
              <p:cNvPr id="21553" name="Freeform 6"/>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54" name="Freeform 7"/>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55" name="Freeform 8"/>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21556" name="Freeform 9"/>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21557" name="Freeform 10"/>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21558" name="Freeform 11"/>
              <p:cNvSpPr>
                <a:spLocks/>
              </p:cNvSpPr>
              <p:nvPr/>
            </p:nvSpPr>
            <p:spPr bwMode="auto">
              <a:xfrm flipH="1">
                <a:off x="3648" y="340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59" name="Freeform 12"/>
              <p:cNvSpPr>
                <a:spLocks/>
              </p:cNvSpPr>
              <p:nvPr/>
            </p:nvSpPr>
            <p:spPr bwMode="auto">
              <a:xfrm flipH="1">
                <a:off x="3840" y="3264"/>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1552" name="Freeform 13"/>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4" name="Group 14"/>
          <p:cNvGrpSpPr>
            <a:grpSpLocks/>
          </p:cNvGrpSpPr>
          <p:nvPr/>
        </p:nvGrpSpPr>
        <p:grpSpPr bwMode="auto">
          <a:xfrm flipH="1">
            <a:off x="7056438" y="4532313"/>
            <a:ext cx="1676400" cy="1752600"/>
            <a:chOff x="3312" y="2640"/>
            <a:chExt cx="1056" cy="1104"/>
          </a:xfrm>
        </p:grpSpPr>
        <p:sp>
          <p:nvSpPr>
            <p:cNvPr id="21540" name="Freeform 15"/>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nvGrpSpPr>
            <p:cNvPr id="21541" name="Group 16"/>
            <p:cNvGrpSpPr>
              <a:grpSpLocks/>
            </p:cNvGrpSpPr>
            <p:nvPr/>
          </p:nvGrpSpPr>
          <p:grpSpPr bwMode="auto">
            <a:xfrm>
              <a:off x="3312" y="2928"/>
              <a:ext cx="837" cy="816"/>
              <a:chOff x="3312" y="2928"/>
              <a:chExt cx="837" cy="816"/>
            </a:xfrm>
          </p:grpSpPr>
          <p:sp>
            <p:nvSpPr>
              <p:cNvPr id="21543" name="Freeform 17"/>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44" name="Freeform 18"/>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45" name="Freeform 19"/>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1546" name="Freeform 20"/>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1547" name="Freeform 21"/>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1548" name="Freeform 22"/>
              <p:cNvSpPr>
                <a:spLocks/>
              </p:cNvSpPr>
              <p:nvPr/>
            </p:nvSpPr>
            <p:spPr bwMode="auto">
              <a:xfrm flipH="1">
                <a:off x="3648" y="340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49" name="Freeform 23"/>
              <p:cNvSpPr>
                <a:spLocks/>
              </p:cNvSpPr>
              <p:nvPr/>
            </p:nvSpPr>
            <p:spPr bwMode="auto">
              <a:xfrm flipH="1">
                <a:off x="3840" y="3264"/>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1542" name="Freeform 24"/>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21511" name="Group 25"/>
          <p:cNvGrpSpPr>
            <a:grpSpLocks/>
          </p:cNvGrpSpPr>
          <p:nvPr/>
        </p:nvGrpSpPr>
        <p:grpSpPr bwMode="auto">
          <a:xfrm>
            <a:off x="2005013" y="2982913"/>
            <a:ext cx="5121275" cy="747712"/>
            <a:chOff x="2076" y="1851"/>
            <a:chExt cx="3226" cy="471"/>
          </a:xfrm>
        </p:grpSpPr>
        <p:grpSp>
          <p:nvGrpSpPr>
            <p:cNvPr id="21523" name="Group 26"/>
            <p:cNvGrpSpPr>
              <a:grpSpLocks/>
            </p:cNvGrpSpPr>
            <p:nvPr/>
          </p:nvGrpSpPr>
          <p:grpSpPr bwMode="auto">
            <a:xfrm>
              <a:off x="5140" y="1907"/>
              <a:ext cx="162" cy="228"/>
              <a:chOff x="1994" y="1893"/>
              <a:chExt cx="162" cy="228"/>
            </a:xfrm>
          </p:grpSpPr>
          <p:sp>
            <p:nvSpPr>
              <p:cNvPr id="21537" name="Line 27"/>
              <p:cNvSpPr>
                <a:spLocks noChangeShapeType="1"/>
              </p:cNvSpPr>
              <p:nvPr/>
            </p:nvSpPr>
            <p:spPr bwMode="auto">
              <a:xfrm>
                <a:off x="1994" y="1893"/>
                <a:ext cx="0" cy="2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28"/>
              <p:cNvSpPr>
                <a:spLocks noChangeShapeType="1"/>
              </p:cNvSpPr>
              <p:nvPr/>
            </p:nvSpPr>
            <p:spPr bwMode="auto">
              <a:xfrm>
                <a:off x="2067" y="1930"/>
                <a:ext cx="9" cy="1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29"/>
              <p:cNvSpPr>
                <a:spLocks noChangeShapeType="1"/>
              </p:cNvSpPr>
              <p:nvPr/>
            </p:nvSpPr>
            <p:spPr bwMode="auto">
              <a:xfrm>
                <a:off x="2150" y="1952"/>
                <a:ext cx="6" cy="1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24" name="Group 30"/>
            <p:cNvGrpSpPr>
              <a:grpSpLocks/>
            </p:cNvGrpSpPr>
            <p:nvPr/>
          </p:nvGrpSpPr>
          <p:grpSpPr bwMode="auto">
            <a:xfrm flipH="1">
              <a:off x="2076" y="1907"/>
              <a:ext cx="162" cy="228"/>
              <a:chOff x="605" y="1989"/>
              <a:chExt cx="162" cy="228"/>
            </a:xfrm>
          </p:grpSpPr>
          <p:sp>
            <p:nvSpPr>
              <p:cNvPr id="21534" name="Line 31"/>
              <p:cNvSpPr>
                <a:spLocks noChangeShapeType="1"/>
              </p:cNvSpPr>
              <p:nvPr/>
            </p:nvSpPr>
            <p:spPr bwMode="auto">
              <a:xfrm>
                <a:off x="605" y="1989"/>
                <a:ext cx="0" cy="2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2"/>
              <p:cNvSpPr>
                <a:spLocks noChangeShapeType="1"/>
              </p:cNvSpPr>
              <p:nvPr/>
            </p:nvSpPr>
            <p:spPr bwMode="auto">
              <a:xfrm>
                <a:off x="678" y="2026"/>
                <a:ext cx="9" cy="1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3"/>
              <p:cNvSpPr>
                <a:spLocks noChangeShapeType="1"/>
              </p:cNvSpPr>
              <p:nvPr/>
            </p:nvSpPr>
            <p:spPr bwMode="auto">
              <a:xfrm>
                <a:off x="761" y="2048"/>
                <a:ext cx="6" cy="1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25" name="Rectangle 34"/>
            <p:cNvSpPr>
              <a:spLocks noChangeArrowheads="1"/>
            </p:cNvSpPr>
            <p:nvPr/>
          </p:nvSpPr>
          <p:spPr bwMode="auto">
            <a:xfrm>
              <a:off x="4284" y="1852"/>
              <a:ext cx="603" cy="338"/>
            </a:xfrm>
            <a:prstGeom prst="rect">
              <a:avLst/>
            </a:prstGeom>
            <a:solidFill>
              <a:schemeClr val="hlink"/>
            </a:solidFill>
            <a:ln w="38100">
              <a:solidFill>
                <a:schemeClr val="tx1"/>
              </a:solidFill>
              <a:miter lim="800000"/>
              <a:headEnd/>
              <a:tailEnd/>
            </a:ln>
          </p:spPr>
          <p:txBody>
            <a:bodyPr wrap="none" anchor="ctr"/>
            <a:lstStyle/>
            <a:p>
              <a:endParaRPr lang="zh-CN" altLang="zh-CN">
                <a:ea typeface="宋体" charset="-122"/>
              </a:endParaRPr>
            </a:p>
          </p:txBody>
        </p:sp>
        <p:sp>
          <p:nvSpPr>
            <p:cNvPr id="21526" name="Line 35"/>
            <p:cNvSpPr>
              <a:spLocks noChangeShapeType="1"/>
            </p:cNvSpPr>
            <p:nvPr/>
          </p:nvSpPr>
          <p:spPr bwMode="auto">
            <a:xfrm>
              <a:off x="4713" y="2021"/>
              <a:ext cx="3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36"/>
            <p:cNvSpPr>
              <a:spLocks noChangeShapeType="1"/>
            </p:cNvSpPr>
            <p:nvPr/>
          </p:nvSpPr>
          <p:spPr bwMode="auto">
            <a:xfrm flipH="1">
              <a:off x="4053" y="2021"/>
              <a:ext cx="3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Rectangle 37"/>
            <p:cNvSpPr>
              <a:spLocks noChangeArrowheads="1"/>
            </p:cNvSpPr>
            <p:nvPr/>
          </p:nvSpPr>
          <p:spPr bwMode="auto">
            <a:xfrm>
              <a:off x="3402" y="1984"/>
              <a:ext cx="603" cy="338"/>
            </a:xfrm>
            <a:prstGeom prst="rect">
              <a:avLst/>
            </a:prstGeom>
            <a:solidFill>
              <a:schemeClr val="hlink"/>
            </a:solidFill>
            <a:ln w="38100">
              <a:solidFill>
                <a:schemeClr val="tx1"/>
              </a:solidFill>
              <a:miter lim="800000"/>
              <a:headEnd/>
              <a:tailEnd/>
            </a:ln>
          </p:spPr>
          <p:txBody>
            <a:bodyPr wrap="none" anchor="ctr"/>
            <a:lstStyle/>
            <a:p>
              <a:endParaRPr lang="zh-CN" altLang="zh-CN">
                <a:ea typeface="宋体" charset="-122"/>
              </a:endParaRPr>
            </a:p>
          </p:txBody>
        </p:sp>
        <p:sp>
          <p:nvSpPr>
            <p:cNvPr id="21529" name="Line 38"/>
            <p:cNvSpPr>
              <a:spLocks noChangeShapeType="1"/>
            </p:cNvSpPr>
            <p:nvPr/>
          </p:nvSpPr>
          <p:spPr bwMode="auto">
            <a:xfrm>
              <a:off x="3831" y="2153"/>
              <a:ext cx="3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39"/>
            <p:cNvSpPr>
              <a:spLocks noChangeShapeType="1"/>
            </p:cNvSpPr>
            <p:nvPr/>
          </p:nvSpPr>
          <p:spPr bwMode="auto">
            <a:xfrm flipH="1">
              <a:off x="3171" y="2153"/>
              <a:ext cx="3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Rectangle 40"/>
            <p:cNvSpPr>
              <a:spLocks noChangeArrowheads="1"/>
            </p:cNvSpPr>
            <p:nvPr/>
          </p:nvSpPr>
          <p:spPr bwMode="auto">
            <a:xfrm>
              <a:off x="2547" y="1851"/>
              <a:ext cx="603" cy="338"/>
            </a:xfrm>
            <a:prstGeom prst="rect">
              <a:avLst/>
            </a:prstGeom>
            <a:solidFill>
              <a:schemeClr val="hlink"/>
            </a:solidFill>
            <a:ln w="38100">
              <a:solidFill>
                <a:schemeClr val="tx1"/>
              </a:solidFill>
              <a:miter lim="800000"/>
              <a:headEnd/>
              <a:tailEnd/>
            </a:ln>
          </p:spPr>
          <p:txBody>
            <a:bodyPr wrap="none" anchor="ctr"/>
            <a:lstStyle/>
            <a:p>
              <a:endParaRPr lang="zh-CN" altLang="zh-CN">
                <a:ea typeface="宋体" charset="-122"/>
              </a:endParaRPr>
            </a:p>
          </p:txBody>
        </p:sp>
        <p:sp>
          <p:nvSpPr>
            <p:cNvPr id="21532" name="Line 41"/>
            <p:cNvSpPr>
              <a:spLocks noChangeShapeType="1"/>
            </p:cNvSpPr>
            <p:nvPr/>
          </p:nvSpPr>
          <p:spPr bwMode="auto">
            <a:xfrm>
              <a:off x="2976" y="2020"/>
              <a:ext cx="3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42"/>
            <p:cNvSpPr>
              <a:spLocks noChangeShapeType="1"/>
            </p:cNvSpPr>
            <p:nvPr/>
          </p:nvSpPr>
          <p:spPr bwMode="auto">
            <a:xfrm flipH="1">
              <a:off x="2316" y="2020"/>
              <a:ext cx="37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003" name="AutoShape 43"/>
          <p:cNvSpPr>
            <a:spLocks noChangeArrowheads="1"/>
          </p:cNvSpPr>
          <p:nvPr/>
        </p:nvSpPr>
        <p:spPr bwMode="auto">
          <a:xfrm>
            <a:off x="260350" y="2090738"/>
            <a:ext cx="2249488" cy="1117600"/>
          </a:xfrm>
          <a:prstGeom prst="cloudCallout">
            <a:avLst>
              <a:gd name="adj1" fmla="val 12880"/>
              <a:gd name="adj2" fmla="val 128407"/>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a:latin typeface="Lucida Console" pitchFamily="49" charset="0"/>
                <a:ea typeface="宋体" charset="-122"/>
              </a:rPr>
              <a:t>enq(x)</a:t>
            </a:r>
          </a:p>
        </p:txBody>
      </p:sp>
      <p:sp>
        <p:nvSpPr>
          <p:cNvPr id="553004" name="AutoShape 44"/>
          <p:cNvSpPr>
            <a:spLocks noChangeArrowheads="1"/>
          </p:cNvSpPr>
          <p:nvPr/>
        </p:nvSpPr>
        <p:spPr bwMode="auto">
          <a:xfrm>
            <a:off x="6191250" y="2039938"/>
            <a:ext cx="2741613" cy="1117600"/>
          </a:xfrm>
          <a:prstGeom prst="cloudCallout">
            <a:avLst>
              <a:gd name="adj1" fmla="val 11611"/>
              <a:gd name="adj2" fmla="val 16491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a:solidFill>
                  <a:srgbClr val="FF0000"/>
                </a:solidFill>
                <a:latin typeface="Lucida Console" pitchFamily="49" charset="0"/>
                <a:ea typeface="宋体" charset="-122"/>
              </a:rPr>
              <a:t>y=deq()</a:t>
            </a:r>
          </a:p>
        </p:txBody>
      </p:sp>
      <p:sp>
        <p:nvSpPr>
          <p:cNvPr id="553006" name="Text Box 46"/>
          <p:cNvSpPr txBox="1">
            <a:spLocks noChangeArrowheads="1"/>
          </p:cNvSpPr>
          <p:nvPr/>
        </p:nvSpPr>
        <p:spPr bwMode="auto">
          <a:xfrm>
            <a:off x="2778125" y="4430713"/>
            <a:ext cx="3530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chemeClr val="tx1"/>
                </a:solidFill>
                <a:ea typeface="宋体" charset="-122"/>
              </a:rPr>
              <a:t>enq()</a:t>
            </a:r>
            <a:r>
              <a:rPr lang="en-US" altLang="zh-CN" sz="2800" b="1">
                <a:ea typeface="宋体" charset="-122"/>
              </a:rPr>
              <a:t> and </a:t>
            </a:r>
            <a:r>
              <a:rPr lang="en-US" altLang="zh-CN" sz="2800" b="1">
                <a:solidFill>
                  <a:schemeClr val="tx1"/>
                </a:solidFill>
                <a:ea typeface="宋体" charset="-122"/>
              </a:rPr>
              <a:t>deq()</a:t>
            </a:r>
            <a:r>
              <a:rPr lang="en-US" altLang="zh-CN" sz="2800" b="1">
                <a:ea typeface="宋体" charset="-122"/>
              </a:rPr>
              <a:t> work at different ends of the object</a:t>
            </a:r>
          </a:p>
        </p:txBody>
      </p:sp>
      <p:grpSp>
        <p:nvGrpSpPr>
          <p:cNvPr id="9" name="Group 47"/>
          <p:cNvGrpSpPr>
            <a:grpSpLocks/>
          </p:cNvGrpSpPr>
          <p:nvPr/>
        </p:nvGrpSpPr>
        <p:grpSpPr bwMode="auto">
          <a:xfrm>
            <a:off x="2178050" y="3813175"/>
            <a:ext cx="1016000" cy="762000"/>
            <a:chOff x="2352" y="2256"/>
            <a:chExt cx="768" cy="576"/>
          </a:xfrm>
        </p:grpSpPr>
        <p:sp>
          <p:nvSpPr>
            <p:cNvPr id="21521" name="Freeform 48"/>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sp>
          <p:nvSpPr>
            <p:cNvPr id="21522" name="Freeform 49"/>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grpSp>
      <p:grpSp>
        <p:nvGrpSpPr>
          <p:cNvPr id="10" name="Group 50"/>
          <p:cNvGrpSpPr>
            <a:grpSpLocks/>
          </p:cNvGrpSpPr>
          <p:nvPr/>
        </p:nvGrpSpPr>
        <p:grpSpPr bwMode="auto">
          <a:xfrm flipH="1">
            <a:off x="6353175" y="3814763"/>
            <a:ext cx="1016000" cy="762000"/>
            <a:chOff x="2352" y="2256"/>
            <a:chExt cx="768" cy="576"/>
          </a:xfrm>
        </p:grpSpPr>
        <p:sp>
          <p:nvSpPr>
            <p:cNvPr id="21519" name="Freeform 51"/>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sp>
          <p:nvSpPr>
            <p:cNvPr id="21520" name="Freeform 52"/>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grpSp>
      <p:sp>
        <p:nvSpPr>
          <p:cNvPr id="21517" name="Text Box 53"/>
          <p:cNvSpPr txBox="1">
            <a:spLocks noChangeArrowheads="1"/>
          </p:cNvSpPr>
          <p:nvPr/>
        </p:nvSpPr>
        <p:spPr bwMode="auto">
          <a:xfrm>
            <a:off x="2779713" y="2479675"/>
            <a:ext cx="731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tail</a:t>
            </a:r>
          </a:p>
        </p:txBody>
      </p:sp>
      <p:sp>
        <p:nvSpPr>
          <p:cNvPr id="21518" name="Text Box 54"/>
          <p:cNvSpPr txBox="1">
            <a:spLocks noChangeArrowheads="1"/>
          </p:cNvSpPr>
          <p:nvPr/>
        </p:nvSpPr>
        <p:spPr bwMode="auto">
          <a:xfrm>
            <a:off x="5449888" y="2479675"/>
            <a:ext cx="976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head</a:t>
            </a:r>
          </a:p>
        </p:txBody>
      </p:sp>
    </p:spTree>
    <p:extLst>
      <p:ext uri="{BB962C8B-B14F-4D97-AF65-F5344CB8AC3E}">
        <p14:creationId xmlns:p14="http://schemas.microsoft.com/office/powerpoint/2010/main" val="3041135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6"/>
                                        </p:tgtEl>
                                        <p:attrNameLst>
                                          <p:attrName>style.visibility</p:attrName>
                                        </p:attrNameLst>
                                      </p:cBhvr>
                                      <p:to>
                                        <p:strVal val="visible"/>
                                      </p:to>
                                    </p:set>
                                    <p:animEffect transition="in" filter="blinds(horizontal)">
                                      <p:cBhvr>
                                        <p:cTn id="7" dur="500"/>
                                        <p:tgtEl>
                                          <p:spTgt spid="5530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3003"/>
                                        </p:tgtEl>
                                        <p:attrNameLst>
                                          <p:attrName>style.visibility</p:attrName>
                                        </p:attrNameLst>
                                      </p:cBhvr>
                                      <p:to>
                                        <p:strVal val="visible"/>
                                      </p:to>
                                    </p:set>
                                    <p:animEffect transition="in" filter="blinds(horizontal)">
                                      <p:cBhvr>
                                        <p:cTn id="10" dur="500"/>
                                        <p:tgtEl>
                                          <p:spTgt spid="553003"/>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3004"/>
                                        </p:tgtEl>
                                        <p:attrNameLst>
                                          <p:attrName>style.visibility</p:attrName>
                                        </p:attrNameLst>
                                      </p:cBhvr>
                                      <p:to>
                                        <p:strVal val="visible"/>
                                      </p:to>
                                    </p:set>
                                    <p:animEffect transition="in" filter="blinds(horizontal)">
                                      <p:cBhvr>
                                        <p:cTn id="20" dur="500"/>
                                        <p:tgtEl>
                                          <p:spTgt spid="553004"/>
                                        </p:tgtEl>
                                      </p:cBhvr>
                                    </p:animEffect>
                                  </p:childTnLst>
                                </p:cTn>
                              </p:par>
                              <p:par>
                                <p:cTn id="21" presetID="3" presetClass="entr" presetSubtype="1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3" grpId="0" animBg="1"/>
      <p:bldP spid="553004" grpId="0" animBg="1"/>
      <p:bldP spid="55300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25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1D4A01F4-E0AB-467D-A2A0-DFFACF6916D8}" type="slidenum">
              <a:rPr lang="ar-SA" altLang="zh-CN" sz="1400" smtClean="0">
                <a:solidFill>
                  <a:schemeClr val="tx1"/>
                </a:solidFill>
              </a:rPr>
              <a:pPr/>
              <a:t>31</a:t>
            </a:fld>
            <a:endParaRPr lang="en-US" altLang="zh-CN" sz="1400" smtClean="0">
              <a:solidFill>
                <a:schemeClr val="tx1"/>
              </a:solidFill>
              <a:ea typeface="宋体" charset="-122"/>
            </a:endParaRPr>
          </a:p>
        </p:txBody>
      </p:sp>
      <p:sp>
        <p:nvSpPr>
          <p:cNvPr id="22532" name="Freeform 2"/>
          <p:cNvSpPr>
            <a:spLocks/>
          </p:cNvSpPr>
          <p:nvPr/>
        </p:nvSpPr>
        <p:spPr bwMode="auto">
          <a:xfrm>
            <a:off x="3409950" y="2752725"/>
            <a:ext cx="2309813" cy="1476375"/>
          </a:xfrm>
          <a:custGeom>
            <a:avLst/>
            <a:gdLst>
              <a:gd name="T0" fmla="*/ 2147483647 w 1455"/>
              <a:gd name="T1" fmla="*/ 2147483647 h 930"/>
              <a:gd name="T2" fmla="*/ 2147483647 w 1455"/>
              <a:gd name="T3" fmla="*/ 2147483647 h 930"/>
              <a:gd name="T4" fmla="*/ 2147483647 w 1455"/>
              <a:gd name="T5" fmla="*/ 2147483647 h 930"/>
              <a:gd name="T6" fmla="*/ 2147483647 w 1455"/>
              <a:gd name="T7" fmla="*/ 2147483647 h 930"/>
              <a:gd name="T8" fmla="*/ 2147483647 w 1455"/>
              <a:gd name="T9" fmla="*/ 2147483647 h 930"/>
              <a:gd name="T10" fmla="*/ 0 w 1455"/>
              <a:gd name="T11" fmla="*/ 2147483647 h 930"/>
              <a:gd name="T12" fmla="*/ 2147483647 w 1455"/>
              <a:gd name="T13" fmla="*/ 2147483647 h 930"/>
              <a:gd name="T14" fmla="*/ 2147483647 w 1455"/>
              <a:gd name="T15" fmla="*/ 2147483647 h 930"/>
              <a:gd name="T16" fmla="*/ 2147483647 w 1455"/>
              <a:gd name="T17" fmla="*/ 2147483647 h 930"/>
              <a:gd name="T18" fmla="*/ 2147483647 w 1455"/>
              <a:gd name="T19" fmla="*/ 2147483647 h 930"/>
              <a:gd name="T20" fmla="*/ 2147483647 w 1455"/>
              <a:gd name="T21" fmla="*/ 2147483647 h 930"/>
              <a:gd name="T22" fmla="*/ 2147483647 w 1455"/>
              <a:gd name="T23" fmla="*/ 0 h 930"/>
              <a:gd name="T24" fmla="*/ 2147483647 w 1455"/>
              <a:gd name="T25" fmla="*/ 2147483647 h 9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5"/>
              <a:gd name="T40" fmla="*/ 0 h 930"/>
              <a:gd name="T41" fmla="*/ 1455 w 1455"/>
              <a:gd name="T42" fmla="*/ 930 h 9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5" h="930">
                <a:moveTo>
                  <a:pt x="576" y="253"/>
                </a:moveTo>
                <a:lnTo>
                  <a:pt x="373" y="61"/>
                </a:lnTo>
                <a:lnTo>
                  <a:pt x="343" y="253"/>
                </a:lnTo>
                <a:lnTo>
                  <a:pt x="80" y="223"/>
                </a:lnTo>
                <a:lnTo>
                  <a:pt x="192" y="445"/>
                </a:lnTo>
                <a:lnTo>
                  <a:pt x="0" y="930"/>
                </a:lnTo>
                <a:lnTo>
                  <a:pt x="525" y="627"/>
                </a:lnTo>
                <a:lnTo>
                  <a:pt x="1081" y="900"/>
                </a:lnTo>
                <a:lnTo>
                  <a:pt x="1081" y="667"/>
                </a:lnTo>
                <a:lnTo>
                  <a:pt x="1455" y="556"/>
                </a:lnTo>
                <a:lnTo>
                  <a:pt x="1202" y="404"/>
                </a:lnTo>
                <a:lnTo>
                  <a:pt x="1333" y="0"/>
                </a:lnTo>
                <a:lnTo>
                  <a:pt x="576" y="253"/>
                </a:lnTo>
                <a:close/>
              </a:path>
            </a:pathLst>
          </a:custGeom>
          <a:solidFill>
            <a:srgbClr val="FFFF00"/>
          </a:solidFill>
          <a:ln w="38100">
            <a:solidFill>
              <a:srgbClr val="FF3300"/>
            </a:solidFill>
            <a:round/>
            <a:headEnd/>
            <a:tailEnd/>
          </a:ln>
        </p:spPr>
        <p:txBody>
          <a:bodyPr wrap="none" anchor="ctr"/>
          <a:lstStyle/>
          <a:p>
            <a:endParaRPr lang="zh-CN" altLang="en-US"/>
          </a:p>
        </p:txBody>
      </p:sp>
      <p:sp>
        <p:nvSpPr>
          <p:cNvPr id="22533" name="Rectangle 3"/>
          <p:cNvSpPr>
            <a:spLocks noGrp="1" noChangeArrowheads="1"/>
          </p:cNvSpPr>
          <p:nvPr>
            <p:ph type="title"/>
          </p:nvPr>
        </p:nvSpPr>
        <p:spPr/>
        <p:txBody>
          <a:bodyPr/>
          <a:lstStyle/>
          <a:p>
            <a:r>
              <a:rPr lang="en-US" altLang="zh-CN" smtClean="0">
                <a:ea typeface="宋体" charset="-122"/>
              </a:rPr>
              <a:t>Concurrency</a:t>
            </a:r>
          </a:p>
        </p:txBody>
      </p:sp>
      <p:grpSp>
        <p:nvGrpSpPr>
          <p:cNvPr id="22534" name="Group 4"/>
          <p:cNvGrpSpPr>
            <a:grpSpLocks/>
          </p:cNvGrpSpPr>
          <p:nvPr/>
        </p:nvGrpSpPr>
        <p:grpSpPr bwMode="auto">
          <a:xfrm>
            <a:off x="781050" y="4530725"/>
            <a:ext cx="1676400" cy="1752600"/>
            <a:chOff x="3312" y="2640"/>
            <a:chExt cx="1056" cy="1104"/>
          </a:xfrm>
        </p:grpSpPr>
        <p:sp>
          <p:nvSpPr>
            <p:cNvPr id="22568" name="Freeform 5"/>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nvGrpSpPr>
            <p:cNvPr id="22569" name="Group 6"/>
            <p:cNvGrpSpPr>
              <a:grpSpLocks/>
            </p:cNvGrpSpPr>
            <p:nvPr/>
          </p:nvGrpSpPr>
          <p:grpSpPr bwMode="auto">
            <a:xfrm>
              <a:off x="3312" y="2928"/>
              <a:ext cx="837" cy="816"/>
              <a:chOff x="3312" y="2928"/>
              <a:chExt cx="837" cy="816"/>
            </a:xfrm>
          </p:grpSpPr>
          <p:sp>
            <p:nvSpPr>
              <p:cNvPr id="22571" name="Freeform 7"/>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72" name="Freeform 8"/>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73" name="Freeform 9"/>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22574" name="Freeform 10"/>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22575" name="Freeform 11"/>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22576" name="Freeform 12"/>
              <p:cNvSpPr>
                <a:spLocks/>
              </p:cNvSpPr>
              <p:nvPr/>
            </p:nvSpPr>
            <p:spPr bwMode="auto">
              <a:xfrm flipH="1">
                <a:off x="3648" y="340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77" name="Freeform 13"/>
              <p:cNvSpPr>
                <a:spLocks/>
              </p:cNvSpPr>
              <p:nvPr/>
            </p:nvSpPr>
            <p:spPr bwMode="auto">
              <a:xfrm flipH="1">
                <a:off x="3840" y="3264"/>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2570" name="Freeform 14"/>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22535" name="Group 15"/>
          <p:cNvGrpSpPr>
            <a:grpSpLocks/>
          </p:cNvGrpSpPr>
          <p:nvPr/>
        </p:nvGrpSpPr>
        <p:grpSpPr bwMode="auto">
          <a:xfrm flipH="1">
            <a:off x="7056438" y="4532313"/>
            <a:ext cx="1676400" cy="1752600"/>
            <a:chOff x="3312" y="2640"/>
            <a:chExt cx="1056" cy="1104"/>
          </a:xfrm>
        </p:grpSpPr>
        <p:sp>
          <p:nvSpPr>
            <p:cNvPr id="22558" name="Freeform 16"/>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nvGrpSpPr>
            <p:cNvPr id="22559" name="Group 17"/>
            <p:cNvGrpSpPr>
              <a:grpSpLocks/>
            </p:cNvGrpSpPr>
            <p:nvPr/>
          </p:nvGrpSpPr>
          <p:grpSpPr bwMode="auto">
            <a:xfrm>
              <a:off x="3312" y="2928"/>
              <a:ext cx="837" cy="816"/>
              <a:chOff x="3312" y="2928"/>
              <a:chExt cx="837" cy="816"/>
            </a:xfrm>
          </p:grpSpPr>
          <p:sp>
            <p:nvSpPr>
              <p:cNvPr id="22561" name="Freeform 18"/>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2" name="Freeform 19"/>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3" name="Freeform 20"/>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2564" name="Freeform 21"/>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2565" name="Freeform 22"/>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2566" name="Freeform 23"/>
              <p:cNvSpPr>
                <a:spLocks/>
              </p:cNvSpPr>
              <p:nvPr/>
            </p:nvSpPr>
            <p:spPr bwMode="auto">
              <a:xfrm flipH="1">
                <a:off x="3648" y="340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7" name="Freeform 24"/>
              <p:cNvSpPr>
                <a:spLocks/>
              </p:cNvSpPr>
              <p:nvPr/>
            </p:nvSpPr>
            <p:spPr bwMode="auto">
              <a:xfrm flipH="1">
                <a:off x="3840" y="3264"/>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2560" name="Freeform 25"/>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22536" name="Group 26"/>
          <p:cNvGrpSpPr>
            <a:grpSpLocks/>
          </p:cNvGrpSpPr>
          <p:nvPr/>
        </p:nvGrpSpPr>
        <p:grpSpPr bwMode="auto">
          <a:xfrm>
            <a:off x="5461000" y="3303588"/>
            <a:ext cx="257175" cy="361950"/>
            <a:chOff x="1994" y="1893"/>
            <a:chExt cx="162" cy="228"/>
          </a:xfrm>
        </p:grpSpPr>
        <p:sp>
          <p:nvSpPr>
            <p:cNvPr id="22555" name="Line 27"/>
            <p:cNvSpPr>
              <a:spLocks noChangeShapeType="1"/>
            </p:cNvSpPr>
            <p:nvPr/>
          </p:nvSpPr>
          <p:spPr bwMode="auto">
            <a:xfrm>
              <a:off x="1994" y="1893"/>
              <a:ext cx="0" cy="2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6" name="Line 28"/>
            <p:cNvSpPr>
              <a:spLocks noChangeShapeType="1"/>
            </p:cNvSpPr>
            <p:nvPr/>
          </p:nvSpPr>
          <p:spPr bwMode="auto">
            <a:xfrm>
              <a:off x="2067" y="1930"/>
              <a:ext cx="9" cy="1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29"/>
            <p:cNvSpPr>
              <a:spLocks noChangeShapeType="1"/>
            </p:cNvSpPr>
            <p:nvPr/>
          </p:nvSpPr>
          <p:spPr bwMode="auto">
            <a:xfrm>
              <a:off x="2150" y="1952"/>
              <a:ext cx="6" cy="1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7" name="Group 30"/>
          <p:cNvGrpSpPr>
            <a:grpSpLocks/>
          </p:cNvGrpSpPr>
          <p:nvPr/>
        </p:nvGrpSpPr>
        <p:grpSpPr bwMode="auto">
          <a:xfrm flipH="1">
            <a:off x="3340100" y="3275013"/>
            <a:ext cx="257175" cy="361950"/>
            <a:chOff x="605" y="1989"/>
            <a:chExt cx="162" cy="228"/>
          </a:xfrm>
        </p:grpSpPr>
        <p:sp>
          <p:nvSpPr>
            <p:cNvPr id="22552" name="Line 31"/>
            <p:cNvSpPr>
              <a:spLocks noChangeShapeType="1"/>
            </p:cNvSpPr>
            <p:nvPr/>
          </p:nvSpPr>
          <p:spPr bwMode="auto">
            <a:xfrm>
              <a:off x="605" y="1989"/>
              <a:ext cx="0" cy="2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3" name="Line 32"/>
            <p:cNvSpPr>
              <a:spLocks noChangeShapeType="1"/>
            </p:cNvSpPr>
            <p:nvPr/>
          </p:nvSpPr>
          <p:spPr bwMode="auto">
            <a:xfrm>
              <a:off x="678" y="2026"/>
              <a:ext cx="9" cy="1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Line 33"/>
            <p:cNvSpPr>
              <a:spLocks noChangeShapeType="1"/>
            </p:cNvSpPr>
            <p:nvPr/>
          </p:nvSpPr>
          <p:spPr bwMode="auto">
            <a:xfrm>
              <a:off x="761" y="2048"/>
              <a:ext cx="6" cy="1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38" name="Rectangle 34"/>
          <p:cNvSpPr>
            <a:spLocks noChangeArrowheads="1"/>
          </p:cNvSpPr>
          <p:nvPr/>
        </p:nvSpPr>
        <p:spPr bwMode="auto">
          <a:xfrm>
            <a:off x="4110038" y="3194050"/>
            <a:ext cx="957262" cy="536575"/>
          </a:xfrm>
          <a:prstGeom prst="rect">
            <a:avLst/>
          </a:prstGeom>
          <a:solidFill>
            <a:schemeClr val="hlink"/>
          </a:solidFill>
          <a:ln w="38100">
            <a:solidFill>
              <a:schemeClr val="tx1"/>
            </a:solidFill>
            <a:miter lim="800000"/>
            <a:headEnd/>
            <a:tailEnd/>
          </a:ln>
        </p:spPr>
        <p:txBody>
          <a:bodyPr wrap="none" anchor="ctr"/>
          <a:lstStyle/>
          <a:p>
            <a:endParaRPr lang="zh-CN" altLang="zh-CN">
              <a:ea typeface="宋体" charset="-122"/>
            </a:endParaRPr>
          </a:p>
        </p:txBody>
      </p:sp>
      <p:sp>
        <p:nvSpPr>
          <p:cNvPr id="22539" name="Line 35"/>
          <p:cNvSpPr>
            <a:spLocks noChangeShapeType="1"/>
          </p:cNvSpPr>
          <p:nvPr/>
        </p:nvSpPr>
        <p:spPr bwMode="auto">
          <a:xfrm>
            <a:off x="4791075" y="3462338"/>
            <a:ext cx="595313"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36"/>
          <p:cNvSpPr>
            <a:spLocks noChangeShapeType="1"/>
          </p:cNvSpPr>
          <p:nvPr/>
        </p:nvSpPr>
        <p:spPr bwMode="auto">
          <a:xfrm flipH="1">
            <a:off x="3743325" y="3462338"/>
            <a:ext cx="595313"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AutoShape 37"/>
          <p:cNvSpPr>
            <a:spLocks noChangeArrowheads="1"/>
          </p:cNvSpPr>
          <p:nvPr/>
        </p:nvSpPr>
        <p:spPr bwMode="auto">
          <a:xfrm>
            <a:off x="260350" y="2090738"/>
            <a:ext cx="2249488" cy="1117600"/>
          </a:xfrm>
          <a:prstGeom prst="cloudCallout">
            <a:avLst>
              <a:gd name="adj1" fmla="val 12880"/>
              <a:gd name="adj2" fmla="val 128407"/>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a:latin typeface="Lucida Console" pitchFamily="49" charset="0"/>
                <a:ea typeface="宋体" charset="-122"/>
              </a:rPr>
              <a:t>enq(x)</a:t>
            </a:r>
          </a:p>
        </p:txBody>
      </p:sp>
      <p:sp>
        <p:nvSpPr>
          <p:cNvPr id="22542" name="Text Box 40"/>
          <p:cNvSpPr txBox="1">
            <a:spLocks noChangeArrowheads="1"/>
          </p:cNvSpPr>
          <p:nvPr/>
        </p:nvSpPr>
        <p:spPr bwMode="auto">
          <a:xfrm>
            <a:off x="2778125" y="4430713"/>
            <a:ext cx="35750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ea typeface="宋体" charset="-122"/>
              </a:rPr>
              <a:t>Challenge: what if the queue is empty or full?</a:t>
            </a:r>
            <a:endParaRPr lang="en-US" altLang="zh-CN" sz="2800" b="1">
              <a:solidFill>
                <a:srgbClr val="FF0000"/>
              </a:solidFill>
              <a:ea typeface="宋体" charset="-122"/>
            </a:endParaRPr>
          </a:p>
        </p:txBody>
      </p:sp>
      <p:grpSp>
        <p:nvGrpSpPr>
          <p:cNvPr id="22543" name="Group 41"/>
          <p:cNvGrpSpPr>
            <a:grpSpLocks/>
          </p:cNvGrpSpPr>
          <p:nvPr/>
        </p:nvGrpSpPr>
        <p:grpSpPr bwMode="auto">
          <a:xfrm>
            <a:off x="2178050" y="3813175"/>
            <a:ext cx="1016000" cy="762000"/>
            <a:chOff x="2352" y="2256"/>
            <a:chExt cx="768" cy="576"/>
          </a:xfrm>
        </p:grpSpPr>
        <p:sp>
          <p:nvSpPr>
            <p:cNvPr id="22550" name="Freeform 42"/>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sp>
          <p:nvSpPr>
            <p:cNvPr id="22551" name="Freeform 43"/>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grpSp>
      <p:grpSp>
        <p:nvGrpSpPr>
          <p:cNvPr id="22544" name="Group 44"/>
          <p:cNvGrpSpPr>
            <a:grpSpLocks/>
          </p:cNvGrpSpPr>
          <p:nvPr/>
        </p:nvGrpSpPr>
        <p:grpSpPr bwMode="auto">
          <a:xfrm flipH="1">
            <a:off x="6353175" y="3814763"/>
            <a:ext cx="1016000" cy="762000"/>
            <a:chOff x="2352" y="2256"/>
            <a:chExt cx="768" cy="576"/>
          </a:xfrm>
        </p:grpSpPr>
        <p:sp>
          <p:nvSpPr>
            <p:cNvPr id="22548" name="Freeform 45"/>
            <p:cNvSpPr>
              <a:spLocks/>
            </p:cNvSpPr>
            <p:nvPr/>
          </p:nvSpPr>
          <p:spPr bwMode="auto">
            <a:xfrm>
              <a:off x="2352" y="2256"/>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sp>
          <p:nvSpPr>
            <p:cNvPr id="22549" name="Freeform 46"/>
            <p:cNvSpPr>
              <a:spLocks/>
            </p:cNvSpPr>
            <p:nvPr/>
          </p:nvSpPr>
          <p:spPr bwMode="auto">
            <a:xfrm>
              <a:off x="2592" y="2352"/>
              <a:ext cx="528" cy="48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zh-CN" altLang="en-US"/>
            </a:p>
          </p:txBody>
        </p:sp>
      </p:grpSp>
      <p:sp>
        <p:nvSpPr>
          <p:cNvPr id="22545" name="AutoShape 47"/>
          <p:cNvSpPr>
            <a:spLocks noChangeArrowheads="1"/>
          </p:cNvSpPr>
          <p:nvPr/>
        </p:nvSpPr>
        <p:spPr bwMode="auto">
          <a:xfrm>
            <a:off x="6191250" y="2039938"/>
            <a:ext cx="2741613" cy="1117600"/>
          </a:xfrm>
          <a:prstGeom prst="cloudCallout">
            <a:avLst>
              <a:gd name="adj1" fmla="val 11611"/>
              <a:gd name="adj2" fmla="val 16491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altLang="zh-CN" sz="2800" b="1">
                <a:solidFill>
                  <a:srgbClr val="FF0000"/>
                </a:solidFill>
                <a:latin typeface="Lucida Console" pitchFamily="49" charset="0"/>
                <a:ea typeface="宋体" charset="-122"/>
              </a:rPr>
              <a:t>y=deq()</a:t>
            </a:r>
          </a:p>
        </p:txBody>
      </p:sp>
      <p:sp>
        <p:nvSpPr>
          <p:cNvPr id="22546" name="Text Box 48"/>
          <p:cNvSpPr txBox="1">
            <a:spLocks noChangeArrowheads="1"/>
          </p:cNvSpPr>
          <p:nvPr/>
        </p:nvSpPr>
        <p:spPr bwMode="auto">
          <a:xfrm rot="-2619772">
            <a:off x="3860800" y="2638425"/>
            <a:ext cx="74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ea typeface="宋体" charset="-122"/>
              </a:rPr>
              <a:t>tail</a:t>
            </a:r>
          </a:p>
        </p:txBody>
      </p:sp>
      <p:sp>
        <p:nvSpPr>
          <p:cNvPr id="22547" name="Text Box 49"/>
          <p:cNvSpPr txBox="1">
            <a:spLocks noChangeArrowheads="1"/>
          </p:cNvSpPr>
          <p:nvPr/>
        </p:nvSpPr>
        <p:spPr bwMode="auto">
          <a:xfrm rot="2399831">
            <a:off x="4330700" y="2378075"/>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ea typeface="宋体" charset="-122"/>
              </a:rPr>
              <a:t>head</a:t>
            </a:r>
          </a:p>
        </p:txBody>
      </p:sp>
    </p:spTree>
    <p:extLst>
      <p:ext uri="{BB962C8B-B14F-4D97-AF65-F5344CB8AC3E}">
        <p14:creationId xmlns:p14="http://schemas.microsoft.com/office/powerpoint/2010/main" val="2714403445"/>
      </p:ext>
    </p:extLst>
  </p:cSld>
  <p:clrMapOvr>
    <a:masterClrMapping/>
  </p:clrMapOvr>
  <p:transition>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4025214D-9BC3-4BC8-9AF4-8027E584864F}" type="slidenum">
              <a:rPr lang="ar-SA" altLang="zh-CN" sz="1400" smtClean="0">
                <a:solidFill>
                  <a:schemeClr val="tx1"/>
                </a:solidFill>
              </a:rPr>
              <a:pPr/>
              <a:t>32</a:t>
            </a:fld>
            <a:endParaRPr lang="en-US" altLang="zh-CN" sz="1400" smtClean="0">
              <a:solidFill>
                <a:schemeClr val="tx1"/>
              </a:solidFill>
              <a:ea typeface="宋体" charset="-122"/>
            </a:endParaRPr>
          </a:p>
        </p:txBody>
      </p:sp>
      <p:sp>
        <p:nvSpPr>
          <p:cNvPr id="23556" name="AutoShape 4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3557" name="Rectangle 2"/>
          <p:cNvSpPr>
            <a:spLocks noGrp="1" noChangeArrowheads="1"/>
          </p:cNvSpPr>
          <p:nvPr>
            <p:ph type="title"/>
          </p:nvPr>
        </p:nvSpPr>
        <p:spPr/>
        <p:txBody>
          <a:bodyPr/>
          <a:lstStyle/>
          <a:p>
            <a:r>
              <a:rPr lang="en-US" altLang="zh-CN" smtClean="0">
                <a:ea typeface="宋体" charset="-122"/>
              </a:rPr>
              <a:t>Bounded Queue</a:t>
            </a:r>
          </a:p>
        </p:txBody>
      </p:sp>
      <p:sp>
        <p:nvSpPr>
          <p:cNvPr id="551960" name="Line 2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38"/>
          <p:cNvGrpSpPr>
            <a:grpSpLocks/>
          </p:cNvGrpSpPr>
          <p:nvPr/>
        </p:nvGrpSpPr>
        <p:grpSpPr bwMode="auto">
          <a:xfrm>
            <a:off x="3990975" y="1933575"/>
            <a:ext cx="976313" cy="609600"/>
            <a:chOff x="2976" y="2611"/>
            <a:chExt cx="615" cy="384"/>
          </a:xfrm>
        </p:grpSpPr>
        <p:grpSp>
          <p:nvGrpSpPr>
            <p:cNvPr id="23565" name="Group 28"/>
            <p:cNvGrpSpPr>
              <a:grpSpLocks/>
            </p:cNvGrpSpPr>
            <p:nvPr/>
          </p:nvGrpSpPr>
          <p:grpSpPr bwMode="auto">
            <a:xfrm>
              <a:off x="2976" y="2611"/>
              <a:ext cx="615" cy="384"/>
              <a:chOff x="3417" y="2938"/>
              <a:chExt cx="615" cy="384"/>
            </a:xfrm>
          </p:grpSpPr>
          <p:sp>
            <p:nvSpPr>
              <p:cNvPr id="23570" name="AutoShape 29"/>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3571" name="Line 30"/>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66" name="Line 31"/>
            <p:cNvSpPr>
              <a:spLocks noChangeShapeType="1"/>
            </p:cNvSpPr>
            <p:nvPr/>
          </p:nvSpPr>
          <p:spPr bwMode="auto">
            <a:xfrm>
              <a:off x="3284" y="2611"/>
              <a:ext cx="307"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7" name="Group 32"/>
            <p:cNvGrpSpPr>
              <a:grpSpLocks/>
            </p:cNvGrpSpPr>
            <p:nvPr/>
          </p:nvGrpSpPr>
          <p:grpSpPr bwMode="auto">
            <a:xfrm>
              <a:off x="3035" y="2720"/>
              <a:ext cx="192" cy="192"/>
              <a:chOff x="3894" y="2760"/>
              <a:chExt cx="192" cy="192"/>
            </a:xfrm>
          </p:grpSpPr>
          <p:sp>
            <p:nvSpPr>
              <p:cNvPr id="23568" name="Oval 33"/>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23569" name="Oval 34"/>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grpSp>
      <p:sp>
        <p:nvSpPr>
          <p:cNvPr id="551971" name="AutoShape 35"/>
          <p:cNvSpPr>
            <a:spLocks noChangeArrowheads="1"/>
          </p:cNvSpPr>
          <p:nvPr/>
        </p:nvSpPr>
        <p:spPr bwMode="auto">
          <a:xfrm flipH="1">
            <a:off x="3856038" y="1811338"/>
            <a:ext cx="1247775" cy="900112"/>
          </a:xfrm>
          <a:prstGeom prst="wedgeRoundRectCallout">
            <a:avLst>
              <a:gd name="adj1" fmla="val -96949"/>
              <a:gd name="adj2" fmla="val 124602"/>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51972" name="Text Box 36"/>
          <p:cNvSpPr txBox="1">
            <a:spLocks noChangeArrowheads="1"/>
          </p:cNvSpPr>
          <p:nvPr/>
        </p:nvSpPr>
        <p:spPr bwMode="auto">
          <a:xfrm>
            <a:off x="5187950" y="3392488"/>
            <a:ext cx="1557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solidFill>
                  <a:srgbClr val="FF0000"/>
                </a:solidFill>
                <a:ea typeface="宋体" charset="-122"/>
              </a:rPr>
              <a:t>Sentinel</a:t>
            </a:r>
          </a:p>
        </p:txBody>
      </p:sp>
      <p:sp>
        <p:nvSpPr>
          <p:cNvPr id="551973" name="Text Box 37"/>
          <p:cNvSpPr txBox="1">
            <a:spLocks noChangeArrowheads="1"/>
          </p:cNvSpPr>
          <p:nvPr/>
        </p:nvSpPr>
        <p:spPr bwMode="auto">
          <a:xfrm>
            <a:off x="186531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551975" name="Freeform 39"/>
          <p:cNvSpPr>
            <a:spLocks/>
          </p:cNvSpPr>
          <p:nvPr/>
        </p:nvSpPr>
        <p:spPr bwMode="auto">
          <a:xfrm>
            <a:off x="2517775" y="2503488"/>
            <a:ext cx="1423988" cy="312737"/>
          </a:xfrm>
          <a:custGeom>
            <a:avLst/>
            <a:gdLst>
              <a:gd name="T0" fmla="*/ 0 w 897"/>
              <a:gd name="T1" fmla="*/ 2147483647 h 197"/>
              <a:gd name="T2" fmla="*/ 2147483647 w 897"/>
              <a:gd name="T3" fmla="*/ 2147483647 h 197"/>
              <a:gd name="T4" fmla="*/ 2147483647 w 897"/>
              <a:gd name="T5" fmla="*/ 0 h 197"/>
              <a:gd name="T6" fmla="*/ 0 60000 65536"/>
              <a:gd name="T7" fmla="*/ 0 60000 65536"/>
              <a:gd name="T8" fmla="*/ 0 60000 65536"/>
              <a:gd name="T9" fmla="*/ 0 w 897"/>
              <a:gd name="T10" fmla="*/ 0 h 197"/>
              <a:gd name="T11" fmla="*/ 897 w 897"/>
              <a:gd name="T12" fmla="*/ 197 h 197"/>
            </a:gdLst>
            <a:ahLst/>
            <a:cxnLst>
              <a:cxn ang="T6">
                <a:pos x="T0" y="T1"/>
              </a:cxn>
              <a:cxn ang="T7">
                <a:pos x="T2" y="T3"/>
              </a:cxn>
              <a:cxn ang="T8">
                <a:pos x="T4" y="T5"/>
              </a:cxn>
            </a:cxnLst>
            <a:rect l="T9" t="T10" r="T11" b="T12"/>
            <a:pathLst>
              <a:path w="897" h="197">
                <a:moveTo>
                  <a:pt x="0" y="109"/>
                </a:moveTo>
                <a:cubicBezTo>
                  <a:pt x="88" y="121"/>
                  <a:pt x="380" y="197"/>
                  <a:pt x="529" y="179"/>
                </a:cubicBezTo>
                <a:cubicBezTo>
                  <a:pt x="678" y="161"/>
                  <a:pt x="820" y="37"/>
                  <a:pt x="897"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1976" name="Text Box 40"/>
          <p:cNvSpPr txBox="1">
            <a:spLocks noChangeArrowheads="1"/>
          </p:cNvSpPr>
          <p:nvPr/>
        </p:nvSpPr>
        <p:spPr bwMode="auto">
          <a:xfrm>
            <a:off x="186531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spTree>
    <p:extLst>
      <p:ext uri="{BB962C8B-B14F-4D97-AF65-F5344CB8AC3E}">
        <p14:creationId xmlns:p14="http://schemas.microsoft.com/office/powerpoint/2010/main" val="2140127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73"/>
                                        </p:tgtEl>
                                        <p:attrNameLst>
                                          <p:attrName>style.visibility</p:attrName>
                                        </p:attrNameLst>
                                      </p:cBhvr>
                                      <p:to>
                                        <p:strVal val="visible"/>
                                      </p:to>
                                    </p:set>
                                    <p:animEffect transition="in" filter="blinds(horizontal)">
                                      <p:cBhvr>
                                        <p:cTn id="7" dur="500"/>
                                        <p:tgtEl>
                                          <p:spTgt spid="5519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1960"/>
                                        </p:tgtEl>
                                        <p:attrNameLst>
                                          <p:attrName>style.visibility</p:attrName>
                                        </p:attrNameLst>
                                      </p:cBhvr>
                                      <p:to>
                                        <p:strVal val="visible"/>
                                      </p:to>
                                    </p:set>
                                    <p:animEffect transition="in" filter="blinds(horizontal)">
                                      <p:cBhvr>
                                        <p:cTn id="10" dur="500"/>
                                        <p:tgtEl>
                                          <p:spTgt spid="551960"/>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1976"/>
                                        </p:tgtEl>
                                        <p:attrNameLst>
                                          <p:attrName>style.visibility</p:attrName>
                                        </p:attrNameLst>
                                      </p:cBhvr>
                                      <p:to>
                                        <p:strVal val="visible"/>
                                      </p:to>
                                    </p:set>
                                    <p:animEffect transition="in" filter="blinds(horizontal)">
                                      <p:cBhvr>
                                        <p:cTn id="18" dur="500"/>
                                        <p:tgtEl>
                                          <p:spTgt spid="55197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51975"/>
                                        </p:tgtEl>
                                        <p:attrNameLst>
                                          <p:attrName>style.visibility</p:attrName>
                                        </p:attrNameLst>
                                      </p:cBhvr>
                                      <p:to>
                                        <p:strVal val="visible"/>
                                      </p:to>
                                    </p:set>
                                    <p:animEffect transition="in" filter="blinds(horizontal)">
                                      <p:cBhvr>
                                        <p:cTn id="21" dur="500"/>
                                        <p:tgtEl>
                                          <p:spTgt spid="5519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51971"/>
                                        </p:tgtEl>
                                        <p:attrNameLst>
                                          <p:attrName>style.visibility</p:attrName>
                                        </p:attrNameLst>
                                      </p:cBhvr>
                                      <p:to>
                                        <p:strVal val="visible"/>
                                      </p:to>
                                    </p:set>
                                    <p:animEffect transition="in" filter="blinds(horizontal)">
                                      <p:cBhvr>
                                        <p:cTn id="26" dur="500"/>
                                        <p:tgtEl>
                                          <p:spTgt spid="55197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51972"/>
                                        </p:tgtEl>
                                        <p:attrNameLst>
                                          <p:attrName>style.visibility</p:attrName>
                                        </p:attrNameLst>
                                      </p:cBhvr>
                                      <p:to>
                                        <p:strVal val="visible"/>
                                      </p:to>
                                    </p:set>
                                    <p:animEffect transition="in" filter="blinds(horizontal)">
                                      <p:cBhvr>
                                        <p:cTn id="29" dur="500"/>
                                        <p:tgtEl>
                                          <p:spTgt spid="55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0" grpId="0" animBg="1"/>
      <p:bldP spid="551971" grpId="0" animBg="1"/>
      <p:bldP spid="551972" grpId="0"/>
      <p:bldP spid="551973" grpId="0"/>
      <p:bldP spid="551975" grpId="0" animBg="1"/>
      <p:bldP spid="5519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36573C87-251F-4B4B-B257-58D659E348FC}" type="slidenum">
              <a:rPr lang="ar-SA" altLang="zh-CN" sz="1400" smtClean="0">
                <a:solidFill>
                  <a:schemeClr val="tx1"/>
                </a:solidFill>
              </a:rPr>
              <a:pPr/>
              <a:t>33</a:t>
            </a:fld>
            <a:endParaRPr lang="en-US" altLang="zh-CN" sz="1400" smtClean="0">
              <a:solidFill>
                <a:schemeClr val="tx1"/>
              </a:solidFill>
              <a:ea typeface="宋体" charset="-122"/>
            </a:endParaRPr>
          </a:p>
        </p:txBody>
      </p:sp>
      <p:sp>
        <p:nvSpPr>
          <p:cNvPr id="2458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4581" name="Rectangle 3"/>
          <p:cNvSpPr>
            <a:spLocks noGrp="1" noChangeArrowheads="1"/>
          </p:cNvSpPr>
          <p:nvPr>
            <p:ph type="title"/>
          </p:nvPr>
        </p:nvSpPr>
        <p:spPr/>
        <p:txBody>
          <a:bodyPr/>
          <a:lstStyle/>
          <a:p>
            <a:r>
              <a:rPr lang="en-US" altLang="zh-CN" smtClean="0">
                <a:ea typeface="宋体" charset="-122"/>
              </a:rPr>
              <a:t>Bounded Queue</a:t>
            </a:r>
          </a:p>
        </p:txBody>
      </p:sp>
      <p:sp>
        <p:nvSpPr>
          <p:cNvPr id="24582"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83" name="Group 6"/>
          <p:cNvGrpSpPr>
            <a:grpSpLocks/>
          </p:cNvGrpSpPr>
          <p:nvPr/>
        </p:nvGrpSpPr>
        <p:grpSpPr bwMode="auto">
          <a:xfrm>
            <a:off x="3990975" y="1933575"/>
            <a:ext cx="976313" cy="609600"/>
            <a:chOff x="3417" y="2938"/>
            <a:chExt cx="615" cy="384"/>
          </a:xfrm>
        </p:grpSpPr>
        <p:sp>
          <p:nvSpPr>
            <p:cNvPr id="24602" name="AutoShape 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4603" name="Line 8"/>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4" name="Group 10"/>
          <p:cNvGrpSpPr>
            <a:grpSpLocks/>
          </p:cNvGrpSpPr>
          <p:nvPr/>
        </p:nvGrpSpPr>
        <p:grpSpPr bwMode="auto">
          <a:xfrm>
            <a:off x="4084638" y="2106613"/>
            <a:ext cx="304800" cy="304800"/>
            <a:chOff x="3894" y="2760"/>
            <a:chExt cx="192" cy="192"/>
          </a:xfrm>
        </p:grpSpPr>
        <p:sp>
          <p:nvSpPr>
            <p:cNvPr id="24600" name="Oval 1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24601" name="Oval 1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24585" name="Text Box 15"/>
          <p:cNvSpPr txBox="1">
            <a:spLocks noChangeArrowheads="1"/>
          </p:cNvSpPr>
          <p:nvPr/>
        </p:nvSpPr>
        <p:spPr bwMode="auto">
          <a:xfrm>
            <a:off x="186531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561168" name="Freeform 16"/>
          <p:cNvSpPr>
            <a:spLocks/>
          </p:cNvSpPr>
          <p:nvPr/>
        </p:nvSpPr>
        <p:spPr bwMode="auto">
          <a:xfrm>
            <a:off x="2517775" y="2503488"/>
            <a:ext cx="1423988" cy="312737"/>
          </a:xfrm>
          <a:custGeom>
            <a:avLst/>
            <a:gdLst>
              <a:gd name="T0" fmla="*/ 0 w 897"/>
              <a:gd name="T1" fmla="*/ 2147483647 h 197"/>
              <a:gd name="T2" fmla="*/ 2147483647 w 897"/>
              <a:gd name="T3" fmla="*/ 2147483647 h 197"/>
              <a:gd name="T4" fmla="*/ 2147483647 w 897"/>
              <a:gd name="T5" fmla="*/ 0 h 197"/>
              <a:gd name="T6" fmla="*/ 0 60000 65536"/>
              <a:gd name="T7" fmla="*/ 0 60000 65536"/>
              <a:gd name="T8" fmla="*/ 0 60000 65536"/>
              <a:gd name="T9" fmla="*/ 0 w 897"/>
              <a:gd name="T10" fmla="*/ 0 h 197"/>
              <a:gd name="T11" fmla="*/ 897 w 897"/>
              <a:gd name="T12" fmla="*/ 197 h 197"/>
            </a:gdLst>
            <a:ahLst/>
            <a:cxnLst>
              <a:cxn ang="T6">
                <a:pos x="T0" y="T1"/>
              </a:cxn>
              <a:cxn ang="T7">
                <a:pos x="T2" y="T3"/>
              </a:cxn>
              <a:cxn ang="T8">
                <a:pos x="T4" y="T5"/>
              </a:cxn>
            </a:cxnLst>
            <a:rect l="T9" t="T10" r="T11" b="T12"/>
            <a:pathLst>
              <a:path w="897" h="197">
                <a:moveTo>
                  <a:pt x="0" y="109"/>
                </a:moveTo>
                <a:cubicBezTo>
                  <a:pt x="88" y="121"/>
                  <a:pt x="380" y="197"/>
                  <a:pt x="529" y="179"/>
                </a:cubicBezTo>
                <a:cubicBezTo>
                  <a:pt x="678" y="161"/>
                  <a:pt x="820" y="37"/>
                  <a:pt x="897"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Text Box 17"/>
          <p:cNvSpPr txBox="1">
            <a:spLocks noChangeArrowheads="1"/>
          </p:cNvSpPr>
          <p:nvPr/>
        </p:nvSpPr>
        <p:spPr bwMode="auto">
          <a:xfrm>
            <a:off x="1866900"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sp>
        <p:nvSpPr>
          <p:cNvPr id="561170" name="Line 18"/>
          <p:cNvSpPr>
            <a:spLocks noChangeShapeType="1"/>
          </p:cNvSpPr>
          <p:nvPr/>
        </p:nvSpPr>
        <p:spPr bwMode="auto">
          <a:xfrm>
            <a:off x="4479925" y="1919288"/>
            <a:ext cx="487363"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71" name="AutoShape 19"/>
          <p:cNvSpPr>
            <a:spLocks noChangeArrowheads="1"/>
          </p:cNvSpPr>
          <p:nvPr/>
        </p:nvSpPr>
        <p:spPr bwMode="auto">
          <a:xfrm flipH="1">
            <a:off x="6127750" y="1768475"/>
            <a:ext cx="1247775" cy="900113"/>
          </a:xfrm>
          <a:prstGeom prst="wedgeRoundRectCallout">
            <a:avLst>
              <a:gd name="adj1" fmla="val 94019"/>
              <a:gd name="adj2" fmla="val 136241"/>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61172" name="Text Box 20"/>
          <p:cNvSpPr txBox="1">
            <a:spLocks noChangeArrowheads="1"/>
          </p:cNvSpPr>
          <p:nvPr/>
        </p:nvSpPr>
        <p:spPr bwMode="auto">
          <a:xfrm>
            <a:off x="4492625" y="3378200"/>
            <a:ext cx="296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solidFill>
                  <a:srgbClr val="FF0000"/>
                </a:solidFill>
                <a:ea typeface="宋体" charset="-122"/>
              </a:rPr>
              <a:t>First actual item</a:t>
            </a:r>
          </a:p>
        </p:txBody>
      </p:sp>
      <p:grpSp>
        <p:nvGrpSpPr>
          <p:cNvPr id="4" name="Group 21"/>
          <p:cNvGrpSpPr>
            <a:grpSpLocks/>
          </p:cNvGrpSpPr>
          <p:nvPr/>
        </p:nvGrpSpPr>
        <p:grpSpPr bwMode="auto">
          <a:xfrm>
            <a:off x="6256338" y="1919288"/>
            <a:ext cx="976312" cy="609600"/>
            <a:chOff x="3417" y="2938"/>
            <a:chExt cx="615" cy="384"/>
          </a:xfrm>
        </p:grpSpPr>
        <p:sp>
          <p:nvSpPr>
            <p:cNvPr id="24598" name="AutoShape 2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4599" name="Line 23"/>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176" name="Line 24"/>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25"/>
          <p:cNvGrpSpPr>
            <a:grpSpLocks/>
          </p:cNvGrpSpPr>
          <p:nvPr/>
        </p:nvGrpSpPr>
        <p:grpSpPr bwMode="auto">
          <a:xfrm>
            <a:off x="6350000" y="2092325"/>
            <a:ext cx="304800" cy="304800"/>
            <a:chOff x="3894" y="2760"/>
            <a:chExt cx="192" cy="192"/>
          </a:xfrm>
        </p:grpSpPr>
        <p:sp>
          <p:nvSpPr>
            <p:cNvPr id="24596" name="Oval 26"/>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24597" name="Oval 27"/>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561180" name="Line 28"/>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1181" name="Freeform 29"/>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6668746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61170"/>
                                        </p:tgtEl>
                                      </p:cBhvr>
                                    </p:animEffect>
                                    <p:set>
                                      <p:cBhvr>
                                        <p:cTn id="7" dur="1" fill="hold">
                                          <p:stCondLst>
                                            <p:cond delay="499"/>
                                          </p:stCondLst>
                                        </p:cTn>
                                        <p:tgtEl>
                                          <p:spTgt spid="56117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561168"/>
                                        </p:tgtEl>
                                      </p:cBhvr>
                                    </p:animEffect>
                                    <p:set>
                                      <p:cBhvr>
                                        <p:cTn id="10" dur="1" fill="hold">
                                          <p:stCondLst>
                                            <p:cond delay="499"/>
                                          </p:stCondLst>
                                        </p:cTn>
                                        <p:tgtEl>
                                          <p:spTgt spid="561168"/>
                                        </p:tgtEl>
                                        <p:attrNameLst>
                                          <p:attrName>style.visibility</p:attrName>
                                        </p:attrNameLst>
                                      </p:cBhvr>
                                      <p:to>
                                        <p:strVal val="hidden"/>
                                      </p:to>
                                    </p:se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61180"/>
                                        </p:tgtEl>
                                        <p:attrNameLst>
                                          <p:attrName>style.visibility</p:attrName>
                                        </p:attrNameLst>
                                      </p:cBhvr>
                                      <p:to>
                                        <p:strVal val="visible"/>
                                      </p:to>
                                    </p:set>
                                    <p:animEffect transition="in" filter="blinds(horizontal)">
                                      <p:cBhvr>
                                        <p:cTn id="14" dur="500"/>
                                        <p:tgtEl>
                                          <p:spTgt spid="56118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61181"/>
                                        </p:tgtEl>
                                        <p:attrNameLst>
                                          <p:attrName>style.visibility</p:attrName>
                                        </p:attrNameLst>
                                      </p:cBhvr>
                                      <p:to>
                                        <p:strVal val="visible"/>
                                      </p:to>
                                    </p:set>
                                    <p:animEffect transition="in" filter="blinds(horizontal)">
                                      <p:cBhvr>
                                        <p:cTn id="17" dur="500"/>
                                        <p:tgtEl>
                                          <p:spTgt spid="561181"/>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61176"/>
                                        </p:tgtEl>
                                        <p:attrNameLst>
                                          <p:attrName>style.visibility</p:attrName>
                                        </p:attrNameLst>
                                      </p:cBhvr>
                                      <p:to>
                                        <p:strVal val="visible"/>
                                      </p:to>
                                    </p:set>
                                    <p:animEffect transition="in" filter="blinds(horizontal)">
                                      <p:cBhvr>
                                        <p:cTn id="23" dur="500"/>
                                        <p:tgtEl>
                                          <p:spTgt spid="561176"/>
                                        </p:tgtEl>
                                      </p:cBhvr>
                                    </p:animEffect>
                                  </p:childTnLst>
                                </p:cTn>
                              </p:par>
                              <p:par>
                                <p:cTn id="24" presetID="3" presetClass="entr" presetSubtype="1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par>
                          <p:cTn id="27" fill="hold" nodeType="afterGroup">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561172"/>
                                        </p:tgtEl>
                                        <p:attrNameLst>
                                          <p:attrName>style.visibility</p:attrName>
                                        </p:attrNameLst>
                                      </p:cBhvr>
                                      <p:to>
                                        <p:strVal val="visible"/>
                                      </p:to>
                                    </p:set>
                                    <p:animEffect transition="in" filter="blinds(horizontal)">
                                      <p:cBhvr>
                                        <p:cTn id="30" dur="500"/>
                                        <p:tgtEl>
                                          <p:spTgt spid="56117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61171"/>
                                        </p:tgtEl>
                                        <p:attrNameLst>
                                          <p:attrName>style.visibility</p:attrName>
                                        </p:attrNameLst>
                                      </p:cBhvr>
                                      <p:to>
                                        <p:strVal val="visible"/>
                                      </p:to>
                                    </p:set>
                                    <p:animEffect transition="in" filter="blinds(horizontal)">
                                      <p:cBhvr>
                                        <p:cTn id="33" dur="500"/>
                                        <p:tgtEl>
                                          <p:spTgt spid="561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68" grpId="0" animBg="1"/>
      <p:bldP spid="561170" grpId="0" animBg="1"/>
      <p:bldP spid="561171" grpId="0" animBg="1"/>
      <p:bldP spid="561172" grpId="0"/>
      <p:bldP spid="561176" grpId="0" animBg="1"/>
      <p:bldP spid="561180" grpId="0" animBg="1"/>
      <p:bldP spid="56118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6A04DA76-4EDE-4BAB-ACB2-F90DA075D7CA}" type="slidenum">
              <a:rPr lang="ar-SA" altLang="zh-CN" sz="1400" smtClean="0">
                <a:solidFill>
                  <a:schemeClr val="tx1"/>
                </a:solidFill>
              </a:rPr>
              <a:pPr/>
              <a:t>34</a:t>
            </a:fld>
            <a:endParaRPr lang="en-US" altLang="zh-CN" sz="1400" smtClean="0">
              <a:solidFill>
                <a:schemeClr val="tx1"/>
              </a:solidFill>
              <a:ea typeface="宋体" charset="-122"/>
            </a:endParaRPr>
          </a:p>
        </p:txBody>
      </p:sp>
      <p:sp>
        <p:nvSpPr>
          <p:cNvPr id="2560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5605" name="Rectangle 3"/>
          <p:cNvSpPr>
            <a:spLocks noGrp="1" noChangeArrowheads="1"/>
          </p:cNvSpPr>
          <p:nvPr>
            <p:ph type="title"/>
          </p:nvPr>
        </p:nvSpPr>
        <p:spPr/>
        <p:txBody>
          <a:bodyPr/>
          <a:lstStyle/>
          <a:p>
            <a:r>
              <a:rPr lang="en-US" altLang="zh-CN" smtClean="0">
                <a:ea typeface="宋体" charset="-122"/>
              </a:rPr>
              <a:t>Bounded Queue</a:t>
            </a:r>
          </a:p>
        </p:txBody>
      </p:sp>
      <p:sp>
        <p:nvSpPr>
          <p:cNvPr id="25606"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07" name="Group 5"/>
          <p:cNvGrpSpPr>
            <a:grpSpLocks/>
          </p:cNvGrpSpPr>
          <p:nvPr/>
        </p:nvGrpSpPr>
        <p:grpSpPr bwMode="auto">
          <a:xfrm>
            <a:off x="3990975" y="1933575"/>
            <a:ext cx="976313" cy="609600"/>
            <a:chOff x="3417" y="2938"/>
            <a:chExt cx="615" cy="384"/>
          </a:xfrm>
        </p:grpSpPr>
        <p:sp>
          <p:nvSpPr>
            <p:cNvPr id="25631"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5632"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08" name="Group 8"/>
          <p:cNvGrpSpPr>
            <a:grpSpLocks/>
          </p:cNvGrpSpPr>
          <p:nvPr/>
        </p:nvGrpSpPr>
        <p:grpSpPr bwMode="auto">
          <a:xfrm>
            <a:off x="4084638" y="2106613"/>
            <a:ext cx="304800" cy="304800"/>
            <a:chOff x="3894" y="2760"/>
            <a:chExt cx="192" cy="192"/>
          </a:xfrm>
        </p:grpSpPr>
        <p:sp>
          <p:nvSpPr>
            <p:cNvPr id="25629"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25630"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25609" name="Text Box 11"/>
          <p:cNvSpPr txBox="1">
            <a:spLocks noChangeArrowheads="1"/>
          </p:cNvSpPr>
          <p:nvPr/>
        </p:nvSpPr>
        <p:spPr bwMode="auto">
          <a:xfrm>
            <a:off x="186531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25610" name="Text Box 12"/>
          <p:cNvSpPr txBox="1">
            <a:spLocks noChangeArrowheads="1"/>
          </p:cNvSpPr>
          <p:nvPr/>
        </p:nvSpPr>
        <p:spPr bwMode="auto">
          <a:xfrm>
            <a:off x="1866900"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25611" name="Group 13"/>
          <p:cNvGrpSpPr>
            <a:grpSpLocks/>
          </p:cNvGrpSpPr>
          <p:nvPr/>
        </p:nvGrpSpPr>
        <p:grpSpPr bwMode="auto">
          <a:xfrm>
            <a:off x="6242050" y="1919288"/>
            <a:ext cx="976313" cy="609600"/>
            <a:chOff x="3417" y="2938"/>
            <a:chExt cx="615" cy="384"/>
          </a:xfrm>
        </p:grpSpPr>
        <p:sp>
          <p:nvSpPr>
            <p:cNvPr id="25627"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5628"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12"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13" name="Group 17"/>
          <p:cNvGrpSpPr>
            <a:grpSpLocks/>
          </p:cNvGrpSpPr>
          <p:nvPr/>
        </p:nvGrpSpPr>
        <p:grpSpPr bwMode="auto">
          <a:xfrm>
            <a:off x="6350000" y="2092325"/>
            <a:ext cx="304800" cy="304800"/>
            <a:chOff x="3894" y="2760"/>
            <a:chExt cx="192" cy="192"/>
          </a:xfrm>
        </p:grpSpPr>
        <p:sp>
          <p:nvSpPr>
            <p:cNvPr id="25625"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25626"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25614"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5"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31"/>
          <p:cNvGrpSpPr>
            <a:grpSpLocks/>
          </p:cNvGrpSpPr>
          <p:nvPr/>
        </p:nvGrpSpPr>
        <p:grpSpPr bwMode="auto">
          <a:xfrm>
            <a:off x="4452938" y="3162300"/>
            <a:ext cx="427037" cy="622300"/>
            <a:chOff x="2208" y="1920"/>
            <a:chExt cx="1152" cy="1680"/>
          </a:xfrm>
        </p:grpSpPr>
        <p:sp>
          <p:nvSpPr>
            <p:cNvPr id="25621" name="Oval 32"/>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5622" name="Oval 33"/>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5623" name="AutoShape 3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5624" name="AutoShape 3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566308" name="AutoShape 36"/>
          <p:cNvSpPr>
            <a:spLocks noChangeArrowheads="1"/>
          </p:cNvSpPr>
          <p:nvPr/>
        </p:nvSpPr>
        <p:spPr bwMode="auto">
          <a:xfrm flipH="1">
            <a:off x="4324350" y="3113088"/>
            <a:ext cx="692150" cy="795337"/>
          </a:xfrm>
          <a:prstGeom prst="wedgeRoundRectCallout">
            <a:avLst>
              <a:gd name="adj1" fmla="val -169269"/>
              <a:gd name="adj2" fmla="val 43213"/>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66309" name="Text Box 37"/>
          <p:cNvSpPr txBox="1">
            <a:spLocks noChangeArrowheads="1"/>
          </p:cNvSpPr>
          <p:nvPr/>
        </p:nvSpPr>
        <p:spPr bwMode="auto">
          <a:xfrm>
            <a:off x="5505450" y="3317875"/>
            <a:ext cx="3136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solidFill>
                  <a:srgbClr val="FF0000"/>
                </a:solidFill>
                <a:ea typeface="宋体" charset="-122"/>
              </a:rPr>
              <a:t>Lock out other </a:t>
            </a:r>
            <a:r>
              <a:rPr lang="en-US" altLang="zh-CN" sz="2800">
                <a:solidFill>
                  <a:schemeClr val="tx1"/>
                </a:solidFill>
                <a:ea typeface="宋体" charset="-122"/>
              </a:rPr>
              <a:t>deq()</a:t>
            </a:r>
            <a:r>
              <a:rPr lang="en-US" altLang="zh-CN" sz="2800">
                <a:solidFill>
                  <a:srgbClr val="FF0000"/>
                </a:solidFill>
                <a:ea typeface="宋体" charset="-122"/>
              </a:rPr>
              <a:t> calls</a:t>
            </a:r>
          </a:p>
        </p:txBody>
      </p:sp>
      <p:sp>
        <p:nvSpPr>
          <p:cNvPr id="566310" name="Text Box 38"/>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566311" name="Freeform 39"/>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536675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310"/>
                                        </p:tgtEl>
                                        <p:attrNameLst>
                                          <p:attrName>style.visibility</p:attrName>
                                        </p:attrNameLst>
                                      </p:cBhvr>
                                      <p:to>
                                        <p:strVal val="visible"/>
                                      </p:to>
                                    </p:set>
                                    <p:animEffect transition="in" filter="blinds(horizontal)">
                                      <p:cBhvr>
                                        <p:cTn id="7" dur="500"/>
                                        <p:tgtEl>
                                          <p:spTgt spid="5663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6311"/>
                                        </p:tgtEl>
                                        <p:attrNameLst>
                                          <p:attrName>style.visibility</p:attrName>
                                        </p:attrNameLst>
                                      </p:cBhvr>
                                      <p:to>
                                        <p:strVal val="visible"/>
                                      </p:to>
                                    </p:set>
                                    <p:animEffect transition="in" filter="blinds(horizontal)">
                                      <p:cBhvr>
                                        <p:cTn id="10" dur="500"/>
                                        <p:tgtEl>
                                          <p:spTgt spid="566311"/>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66308"/>
                                        </p:tgtEl>
                                        <p:attrNameLst>
                                          <p:attrName>style.visibility</p:attrName>
                                        </p:attrNameLst>
                                      </p:cBhvr>
                                      <p:to>
                                        <p:strVal val="visible"/>
                                      </p:to>
                                    </p:set>
                                    <p:animEffect transition="in" filter="blinds(horizontal)">
                                      <p:cBhvr>
                                        <p:cTn id="17" dur="500"/>
                                        <p:tgtEl>
                                          <p:spTgt spid="56630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66309"/>
                                        </p:tgtEl>
                                        <p:attrNameLst>
                                          <p:attrName>style.visibility</p:attrName>
                                        </p:attrNameLst>
                                      </p:cBhvr>
                                      <p:to>
                                        <p:strVal val="visible"/>
                                      </p:to>
                                    </p:set>
                                    <p:animEffect transition="in" filter="blinds(horizontal)">
                                      <p:cBhvr>
                                        <p:cTn id="20" dur="500"/>
                                        <p:tgtEl>
                                          <p:spTgt spid="566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08" grpId="0" animBg="1"/>
      <p:bldP spid="566309" grpId="0"/>
      <p:bldP spid="566310" grpId="0"/>
      <p:bldP spid="5663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BCF731B3-FD4F-4DEA-B015-7C56F2323CF3}" type="slidenum">
              <a:rPr lang="ar-SA" altLang="zh-CN" sz="1400" smtClean="0">
                <a:solidFill>
                  <a:schemeClr val="tx1"/>
                </a:solidFill>
              </a:rPr>
              <a:pPr/>
              <a:t>35</a:t>
            </a:fld>
            <a:endParaRPr lang="en-US" altLang="zh-CN" sz="1400" smtClean="0">
              <a:solidFill>
                <a:schemeClr val="tx1"/>
              </a:solidFill>
              <a:ea typeface="宋体" charset="-122"/>
            </a:endParaRPr>
          </a:p>
        </p:txBody>
      </p:sp>
      <p:sp>
        <p:nvSpPr>
          <p:cNvPr id="26628"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6629" name="Rectangle 3"/>
          <p:cNvSpPr>
            <a:spLocks noGrp="1" noChangeArrowheads="1"/>
          </p:cNvSpPr>
          <p:nvPr>
            <p:ph type="title"/>
          </p:nvPr>
        </p:nvSpPr>
        <p:spPr/>
        <p:txBody>
          <a:bodyPr/>
          <a:lstStyle/>
          <a:p>
            <a:r>
              <a:rPr lang="en-US" altLang="zh-CN" smtClean="0">
                <a:ea typeface="宋体" charset="-122"/>
              </a:rPr>
              <a:t>Bounded Queue</a:t>
            </a:r>
          </a:p>
        </p:txBody>
      </p:sp>
      <p:sp>
        <p:nvSpPr>
          <p:cNvPr id="26630"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6631" name="Group 5"/>
          <p:cNvGrpSpPr>
            <a:grpSpLocks/>
          </p:cNvGrpSpPr>
          <p:nvPr/>
        </p:nvGrpSpPr>
        <p:grpSpPr bwMode="auto">
          <a:xfrm>
            <a:off x="3990975" y="1933575"/>
            <a:ext cx="976313" cy="609600"/>
            <a:chOff x="3417" y="2938"/>
            <a:chExt cx="615" cy="384"/>
          </a:xfrm>
        </p:grpSpPr>
        <p:sp>
          <p:nvSpPr>
            <p:cNvPr id="26662"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6663"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32" name="Group 8"/>
          <p:cNvGrpSpPr>
            <a:grpSpLocks/>
          </p:cNvGrpSpPr>
          <p:nvPr/>
        </p:nvGrpSpPr>
        <p:grpSpPr bwMode="auto">
          <a:xfrm>
            <a:off x="4084638" y="2106613"/>
            <a:ext cx="304800" cy="304800"/>
            <a:chOff x="3894" y="2760"/>
            <a:chExt cx="192" cy="192"/>
          </a:xfrm>
        </p:grpSpPr>
        <p:sp>
          <p:nvSpPr>
            <p:cNvPr id="26660"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26661"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26633"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26634"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26635" name="Group 13"/>
          <p:cNvGrpSpPr>
            <a:grpSpLocks/>
          </p:cNvGrpSpPr>
          <p:nvPr/>
        </p:nvGrpSpPr>
        <p:grpSpPr bwMode="auto">
          <a:xfrm>
            <a:off x="6256338" y="1919288"/>
            <a:ext cx="976312" cy="609600"/>
            <a:chOff x="3417" y="2938"/>
            <a:chExt cx="615" cy="384"/>
          </a:xfrm>
        </p:grpSpPr>
        <p:sp>
          <p:nvSpPr>
            <p:cNvPr id="26658"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6659"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36"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37" name="Group 17"/>
          <p:cNvGrpSpPr>
            <a:grpSpLocks/>
          </p:cNvGrpSpPr>
          <p:nvPr/>
        </p:nvGrpSpPr>
        <p:grpSpPr bwMode="auto">
          <a:xfrm>
            <a:off x="6350000" y="2092325"/>
            <a:ext cx="304800" cy="304800"/>
            <a:chOff x="3894" y="2760"/>
            <a:chExt cx="192" cy="192"/>
          </a:xfrm>
        </p:grpSpPr>
        <p:sp>
          <p:nvSpPr>
            <p:cNvPr id="26656"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26657"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26638"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9"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6640" name="Group 22"/>
          <p:cNvGrpSpPr>
            <a:grpSpLocks/>
          </p:cNvGrpSpPr>
          <p:nvPr/>
        </p:nvGrpSpPr>
        <p:grpSpPr bwMode="auto">
          <a:xfrm>
            <a:off x="4452938" y="3162300"/>
            <a:ext cx="427037" cy="622300"/>
            <a:chOff x="2208" y="1920"/>
            <a:chExt cx="1152" cy="1680"/>
          </a:xfrm>
        </p:grpSpPr>
        <p:sp>
          <p:nvSpPr>
            <p:cNvPr id="26652"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6653"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6654"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6655"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570395" name="AutoShape 27"/>
          <p:cNvSpPr>
            <a:spLocks noChangeArrowheads="1"/>
          </p:cNvSpPr>
          <p:nvPr/>
        </p:nvSpPr>
        <p:spPr bwMode="auto">
          <a:xfrm flipH="1">
            <a:off x="4324350" y="3913188"/>
            <a:ext cx="692150" cy="795337"/>
          </a:xfrm>
          <a:prstGeom prst="wedgeRoundRectCallout">
            <a:avLst>
              <a:gd name="adj1" fmla="val -169269"/>
              <a:gd name="adj2" fmla="val 43213"/>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70396" name="Text Box 28"/>
          <p:cNvSpPr txBox="1">
            <a:spLocks noChangeArrowheads="1"/>
          </p:cNvSpPr>
          <p:nvPr/>
        </p:nvSpPr>
        <p:spPr bwMode="auto">
          <a:xfrm>
            <a:off x="5505450" y="4117975"/>
            <a:ext cx="3136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solidFill>
                  <a:srgbClr val="FF0000"/>
                </a:solidFill>
                <a:ea typeface="宋体" charset="-122"/>
              </a:rPr>
              <a:t>Lock out other </a:t>
            </a:r>
            <a:r>
              <a:rPr lang="en-US" altLang="zh-CN" sz="2800">
                <a:solidFill>
                  <a:schemeClr val="tx1"/>
                </a:solidFill>
                <a:ea typeface="宋体" charset="-122"/>
              </a:rPr>
              <a:t>enq()</a:t>
            </a:r>
            <a:r>
              <a:rPr lang="en-US" altLang="zh-CN" sz="2800">
                <a:solidFill>
                  <a:srgbClr val="FF0000"/>
                </a:solidFill>
                <a:ea typeface="宋体" charset="-122"/>
              </a:rPr>
              <a:t> calls</a:t>
            </a:r>
          </a:p>
        </p:txBody>
      </p:sp>
      <p:sp>
        <p:nvSpPr>
          <p:cNvPr id="26643" name="Text Box 29"/>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26644" name="Freeform 30"/>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 name="Group 31"/>
          <p:cNvGrpSpPr>
            <a:grpSpLocks/>
          </p:cNvGrpSpPr>
          <p:nvPr/>
        </p:nvGrpSpPr>
        <p:grpSpPr bwMode="auto">
          <a:xfrm>
            <a:off x="4448175" y="3960813"/>
            <a:ext cx="427038" cy="622300"/>
            <a:chOff x="2208" y="1920"/>
            <a:chExt cx="1152" cy="1680"/>
          </a:xfrm>
        </p:grpSpPr>
        <p:sp>
          <p:nvSpPr>
            <p:cNvPr id="26648" name="Oval 32"/>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6649" name="Oval 33"/>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6650" name="AutoShape 3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6651" name="AutoShape 3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570404" name="Text Box 36"/>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570405" name="Freeform 37"/>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524219687"/>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70404"/>
                                        </p:tgtEl>
                                        <p:attrNameLst>
                                          <p:attrName>style.visibility</p:attrName>
                                        </p:attrNameLst>
                                      </p:cBhvr>
                                      <p:to>
                                        <p:strVal val="visible"/>
                                      </p:to>
                                    </p:set>
                                    <p:animEffect transition="in" filter="blinds(horizontal)">
                                      <p:cBhvr>
                                        <p:cTn id="7" dur="500"/>
                                        <p:tgtEl>
                                          <p:spTgt spid="5704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0405"/>
                                        </p:tgtEl>
                                        <p:attrNameLst>
                                          <p:attrName>style.visibility</p:attrName>
                                        </p:attrNameLst>
                                      </p:cBhvr>
                                      <p:to>
                                        <p:strVal val="visible"/>
                                      </p:to>
                                    </p:set>
                                    <p:animEffect transition="in" filter="blinds(horizontal)">
                                      <p:cBhvr>
                                        <p:cTn id="10" dur="500"/>
                                        <p:tgtEl>
                                          <p:spTgt spid="570405"/>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570395"/>
                                        </p:tgtEl>
                                        <p:attrNameLst>
                                          <p:attrName>style.visibility</p:attrName>
                                        </p:attrNameLst>
                                      </p:cBhvr>
                                      <p:to>
                                        <p:strVal val="visible"/>
                                      </p:to>
                                    </p:set>
                                    <p:animEffect transition="in" filter="blinds(horizontal)">
                                      <p:cBhvr>
                                        <p:cTn id="17" dur="500"/>
                                        <p:tgtEl>
                                          <p:spTgt spid="57039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0396"/>
                                        </p:tgtEl>
                                        <p:attrNameLst>
                                          <p:attrName>style.visibility</p:attrName>
                                        </p:attrNameLst>
                                      </p:cBhvr>
                                      <p:to>
                                        <p:strVal val="visible"/>
                                      </p:to>
                                    </p:set>
                                    <p:animEffect transition="in" filter="blinds(horizontal)">
                                      <p:cBhvr>
                                        <p:cTn id="20" dur="500"/>
                                        <p:tgtEl>
                                          <p:spTgt spid="570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95" grpId="0" animBg="1"/>
      <p:bldP spid="570396" grpId="0"/>
      <p:bldP spid="570404" grpId="0"/>
      <p:bldP spid="5704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B40350D1-B71E-4276-ABA1-9C6E11FA294C}" type="slidenum">
              <a:rPr lang="ar-SA" altLang="zh-CN" sz="1400" smtClean="0">
                <a:solidFill>
                  <a:schemeClr val="tx1"/>
                </a:solidFill>
              </a:rPr>
              <a:pPr/>
              <a:t>36</a:t>
            </a:fld>
            <a:endParaRPr lang="en-US" altLang="zh-CN" sz="1400" smtClean="0">
              <a:solidFill>
                <a:schemeClr val="tx1"/>
              </a:solidFill>
              <a:ea typeface="宋体" charset="-122"/>
            </a:endParaRPr>
          </a:p>
        </p:txBody>
      </p:sp>
      <p:sp>
        <p:nvSpPr>
          <p:cNvPr id="2765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7653" name="Rectangle 3"/>
          <p:cNvSpPr>
            <a:spLocks noGrp="1" noChangeArrowheads="1"/>
          </p:cNvSpPr>
          <p:nvPr>
            <p:ph type="title"/>
          </p:nvPr>
        </p:nvSpPr>
        <p:spPr/>
        <p:txBody>
          <a:bodyPr/>
          <a:lstStyle/>
          <a:p>
            <a:r>
              <a:rPr lang="en-US" altLang="zh-CN" smtClean="0">
                <a:ea typeface="宋体" charset="-122"/>
              </a:rPr>
              <a:t>Not Done Yet</a:t>
            </a:r>
          </a:p>
        </p:txBody>
      </p:sp>
      <p:sp>
        <p:nvSpPr>
          <p:cNvPr id="27654"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7655" name="Group 5"/>
          <p:cNvGrpSpPr>
            <a:grpSpLocks/>
          </p:cNvGrpSpPr>
          <p:nvPr/>
        </p:nvGrpSpPr>
        <p:grpSpPr bwMode="auto">
          <a:xfrm>
            <a:off x="3990975" y="1933575"/>
            <a:ext cx="976313" cy="609600"/>
            <a:chOff x="3417" y="2938"/>
            <a:chExt cx="615" cy="384"/>
          </a:xfrm>
        </p:grpSpPr>
        <p:sp>
          <p:nvSpPr>
            <p:cNvPr id="27685"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7686"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56" name="Group 8"/>
          <p:cNvGrpSpPr>
            <a:grpSpLocks/>
          </p:cNvGrpSpPr>
          <p:nvPr/>
        </p:nvGrpSpPr>
        <p:grpSpPr bwMode="auto">
          <a:xfrm>
            <a:off x="4084638" y="2106613"/>
            <a:ext cx="304800" cy="304800"/>
            <a:chOff x="3894" y="2760"/>
            <a:chExt cx="192" cy="192"/>
          </a:xfrm>
        </p:grpSpPr>
        <p:sp>
          <p:nvSpPr>
            <p:cNvPr id="27683"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27684"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27657"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27658"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27659" name="Group 13"/>
          <p:cNvGrpSpPr>
            <a:grpSpLocks/>
          </p:cNvGrpSpPr>
          <p:nvPr/>
        </p:nvGrpSpPr>
        <p:grpSpPr bwMode="auto">
          <a:xfrm>
            <a:off x="6256338" y="1919288"/>
            <a:ext cx="976312" cy="609600"/>
            <a:chOff x="3417" y="2938"/>
            <a:chExt cx="615" cy="384"/>
          </a:xfrm>
        </p:grpSpPr>
        <p:sp>
          <p:nvSpPr>
            <p:cNvPr id="27681"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7682"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60"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1" name="Group 17"/>
          <p:cNvGrpSpPr>
            <a:grpSpLocks/>
          </p:cNvGrpSpPr>
          <p:nvPr/>
        </p:nvGrpSpPr>
        <p:grpSpPr bwMode="auto">
          <a:xfrm>
            <a:off x="6350000" y="2092325"/>
            <a:ext cx="304800" cy="304800"/>
            <a:chOff x="3894" y="2760"/>
            <a:chExt cx="192" cy="192"/>
          </a:xfrm>
        </p:grpSpPr>
        <p:sp>
          <p:nvSpPr>
            <p:cNvPr id="27679"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27680"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27662"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4" name="Text Box 29"/>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27665" name="Freeform 30"/>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666" name="Group 31"/>
          <p:cNvGrpSpPr>
            <a:grpSpLocks/>
          </p:cNvGrpSpPr>
          <p:nvPr/>
        </p:nvGrpSpPr>
        <p:grpSpPr bwMode="auto">
          <a:xfrm>
            <a:off x="4448175" y="3960813"/>
            <a:ext cx="427038" cy="622300"/>
            <a:chOff x="2208" y="1920"/>
            <a:chExt cx="1152" cy="1680"/>
          </a:xfrm>
        </p:grpSpPr>
        <p:sp>
          <p:nvSpPr>
            <p:cNvPr id="27675" name="Oval 32"/>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7676" name="Oval 33"/>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7677" name="AutoShape 3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7678" name="AutoShape 3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27667" name="Text Box 36"/>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27668" name="Freeform 37"/>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9" name="Text Box 38"/>
          <p:cNvSpPr txBox="1">
            <a:spLocks noChangeArrowheads="1"/>
          </p:cNvSpPr>
          <p:nvPr/>
        </p:nvSpPr>
        <p:spPr bwMode="auto">
          <a:xfrm>
            <a:off x="5038725" y="4562475"/>
            <a:ext cx="35258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solidFill>
                  <a:srgbClr val="FF0000"/>
                </a:solidFill>
                <a:ea typeface="宋体" charset="-122"/>
              </a:rPr>
              <a:t>Need to tell whether queue is full or empty</a:t>
            </a:r>
          </a:p>
        </p:txBody>
      </p:sp>
      <p:grpSp>
        <p:nvGrpSpPr>
          <p:cNvPr id="27670" name="Group 39"/>
          <p:cNvGrpSpPr>
            <a:grpSpLocks/>
          </p:cNvGrpSpPr>
          <p:nvPr/>
        </p:nvGrpSpPr>
        <p:grpSpPr bwMode="auto">
          <a:xfrm>
            <a:off x="4452938" y="3162300"/>
            <a:ext cx="427037" cy="622300"/>
            <a:chOff x="2208" y="1920"/>
            <a:chExt cx="1152" cy="1680"/>
          </a:xfrm>
        </p:grpSpPr>
        <p:sp>
          <p:nvSpPr>
            <p:cNvPr id="27671" name="Oval 40"/>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7672" name="Oval 4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7673" name="AutoShape 4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7674" name="AutoShape 4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13820615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AD06025-B747-4202-921A-CADE05A343F7}" type="slidenum">
              <a:rPr lang="ar-SA" altLang="zh-CN" sz="1400" smtClean="0">
                <a:solidFill>
                  <a:schemeClr val="tx1"/>
                </a:solidFill>
              </a:rPr>
              <a:pPr/>
              <a:t>37</a:t>
            </a:fld>
            <a:endParaRPr lang="en-US" altLang="zh-CN" sz="1400" smtClean="0">
              <a:solidFill>
                <a:schemeClr val="tx1"/>
              </a:solidFill>
              <a:ea typeface="宋体" charset="-122"/>
            </a:endParaRPr>
          </a:p>
        </p:txBody>
      </p:sp>
      <p:sp>
        <p:nvSpPr>
          <p:cNvPr id="2867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8677" name="Rectangle 3"/>
          <p:cNvSpPr>
            <a:spLocks noGrp="1" noChangeArrowheads="1"/>
          </p:cNvSpPr>
          <p:nvPr>
            <p:ph type="title"/>
          </p:nvPr>
        </p:nvSpPr>
        <p:spPr/>
        <p:txBody>
          <a:bodyPr/>
          <a:lstStyle/>
          <a:p>
            <a:r>
              <a:rPr lang="en-US" altLang="zh-CN" smtClean="0">
                <a:ea typeface="宋体" charset="-122"/>
              </a:rPr>
              <a:t>Not Done Yet</a:t>
            </a:r>
          </a:p>
        </p:txBody>
      </p:sp>
      <p:sp>
        <p:nvSpPr>
          <p:cNvPr id="28678"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8679" name="Group 5"/>
          <p:cNvGrpSpPr>
            <a:grpSpLocks/>
          </p:cNvGrpSpPr>
          <p:nvPr/>
        </p:nvGrpSpPr>
        <p:grpSpPr bwMode="auto">
          <a:xfrm>
            <a:off x="3990975" y="1933575"/>
            <a:ext cx="976313" cy="609600"/>
            <a:chOff x="3417" y="2938"/>
            <a:chExt cx="615" cy="384"/>
          </a:xfrm>
        </p:grpSpPr>
        <p:sp>
          <p:nvSpPr>
            <p:cNvPr id="28712"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8713"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80" name="Group 8"/>
          <p:cNvGrpSpPr>
            <a:grpSpLocks/>
          </p:cNvGrpSpPr>
          <p:nvPr/>
        </p:nvGrpSpPr>
        <p:grpSpPr bwMode="auto">
          <a:xfrm>
            <a:off x="4084638" y="2106613"/>
            <a:ext cx="304800" cy="304800"/>
            <a:chOff x="3894" y="2760"/>
            <a:chExt cx="192" cy="192"/>
          </a:xfrm>
        </p:grpSpPr>
        <p:sp>
          <p:nvSpPr>
            <p:cNvPr id="28710"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28711"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28681"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28682"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28683" name="Group 13"/>
          <p:cNvGrpSpPr>
            <a:grpSpLocks/>
          </p:cNvGrpSpPr>
          <p:nvPr/>
        </p:nvGrpSpPr>
        <p:grpSpPr bwMode="auto">
          <a:xfrm>
            <a:off x="6256338" y="1919288"/>
            <a:ext cx="976312" cy="609600"/>
            <a:chOff x="3417" y="2938"/>
            <a:chExt cx="615" cy="384"/>
          </a:xfrm>
        </p:grpSpPr>
        <p:sp>
          <p:nvSpPr>
            <p:cNvPr id="28708"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8709"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84"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685" name="Group 17"/>
          <p:cNvGrpSpPr>
            <a:grpSpLocks/>
          </p:cNvGrpSpPr>
          <p:nvPr/>
        </p:nvGrpSpPr>
        <p:grpSpPr bwMode="auto">
          <a:xfrm>
            <a:off x="6350000" y="2092325"/>
            <a:ext cx="304800" cy="304800"/>
            <a:chOff x="3894" y="2760"/>
            <a:chExt cx="192" cy="192"/>
          </a:xfrm>
        </p:grpSpPr>
        <p:sp>
          <p:nvSpPr>
            <p:cNvPr id="28706"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28707"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28686"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8"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28689"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0"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28691"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01" name="Text Box 37"/>
          <p:cNvSpPr txBox="1">
            <a:spLocks noChangeArrowheads="1"/>
          </p:cNvSpPr>
          <p:nvPr/>
        </p:nvSpPr>
        <p:spPr bwMode="auto">
          <a:xfrm>
            <a:off x="2936875" y="5626100"/>
            <a:ext cx="5821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solidFill>
                  <a:srgbClr val="FF0000"/>
                </a:solidFill>
                <a:ea typeface="宋体" charset="-122"/>
              </a:rPr>
              <a:t>Permission to enqueue </a:t>
            </a:r>
            <a:r>
              <a:rPr lang="en-US" altLang="zh-CN" sz="2800">
                <a:ea typeface="宋体" charset="-122"/>
              </a:rPr>
              <a:t>8 </a:t>
            </a:r>
            <a:r>
              <a:rPr lang="en-US" altLang="zh-CN" sz="2800">
                <a:solidFill>
                  <a:srgbClr val="FF0000"/>
                </a:solidFill>
                <a:ea typeface="宋体" charset="-122"/>
              </a:rPr>
              <a:t>items</a:t>
            </a:r>
          </a:p>
        </p:txBody>
      </p:sp>
      <p:sp>
        <p:nvSpPr>
          <p:cNvPr id="574502" name="Text Box 38"/>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574503" name="AutoShape 39"/>
          <p:cNvSpPr>
            <a:spLocks noChangeArrowheads="1"/>
          </p:cNvSpPr>
          <p:nvPr/>
        </p:nvSpPr>
        <p:spPr bwMode="auto">
          <a:xfrm flipH="1">
            <a:off x="1868488" y="4562475"/>
            <a:ext cx="874712" cy="784225"/>
          </a:xfrm>
          <a:prstGeom prst="wedgeRoundRectCallout">
            <a:avLst>
              <a:gd name="adj1" fmla="val -120421"/>
              <a:gd name="adj2" fmla="val 75505"/>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74504" name="Rectangle 40"/>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grpSp>
        <p:nvGrpSpPr>
          <p:cNvPr id="28696" name="Group 41"/>
          <p:cNvGrpSpPr>
            <a:grpSpLocks/>
          </p:cNvGrpSpPr>
          <p:nvPr/>
        </p:nvGrpSpPr>
        <p:grpSpPr bwMode="auto">
          <a:xfrm>
            <a:off x="4448175" y="3960813"/>
            <a:ext cx="427038" cy="622300"/>
            <a:chOff x="2208" y="1920"/>
            <a:chExt cx="1152" cy="1680"/>
          </a:xfrm>
        </p:grpSpPr>
        <p:sp>
          <p:nvSpPr>
            <p:cNvPr id="28702" name="Oval 42"/>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8703" name="Oval 43"/>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8704" name="AutoShape 4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8705" name="AutoShape 4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28697" name="Group 46"/>
          <p:cNvGrpSpPr>
            <a:grpSpLocks/>
          </p:cNvGrpSpPr>
          <p:nvPr/>
        </p:nvGrpSpPr>
        <p:grpSpPr bwMode="auto">
          <a:xfrm>
            <a:off x="4452938" y="3162300"/>
            <a:ext cx="427037" cy="622300"/>
            <a:chOff x="2208" y="1920"/>
            <a:chExt cx="1152" cy="1680"/>
          </a:xfrm>
        </p:grpSpPr>
        <p:sp>
          <p:nvSpPr>
            <p:cNvPr id="28698" name="Oval 47"/>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8699" name="Oval 48"/>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8700" name="AutoShape 4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8701" name="AutoShape 5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829826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502"/>
                                        </p:tgtEl>
                                        <p:attrNameLst>
                                          <p:attrName>style.visibility</p:attrName>
                                        </p:attrNameLst>
                                      </p:cBhvr>
                                      <p:to>
                                        <p:strVal val="visible"/>
                                      </p:to>
                                    </p:set>
                                    <p:animEffect transition="in" filter="blinds(horizontal)">
                                      <p:cBhvr>
                                        <p:cTn id="7" dur="500"/>
                                        <p:tgtEl>
                                          <p:spTgt spid="57450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4504"/>
                                        </p:tgtEl>
                                        <p:attrNameLst>
                                          <p:attrName>style.visibility</p:attrName>
                                        </p:attrNameLst>
                                      </p:cBhvr>
                                      <p:to>
                                        <p:strVal val="visible"/>
                                      </p:to>
                                    </p:set>
                                    <p:animEffect transition="in" filter="blinds(horizontal)">
                                      <p:cBhvr>
                                        <p:cTn id="10" dur="500"/>
                                        <p:tgtEl>
                                          <p:spTgt spid="574504"/>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74503"/>
                                        </p:tgtEl>
                                        <p:attrNameLst>
                                          <p:attrName>style.visibility</p:attrName>
                                        </p:attrNameLst>
                                      </p:cBhvr>
                                      <p:to>
                                        <p:strVal val="visible"/>
                                      </p:to>
                                    </p:set>
                                    <p:animEffect transition="in" filter="blinds(horizontal)">
                                      <p:cBhvr>
                                        <p:cTn id="14" dur="500"/>
                                        <p:tgtEl>
                                          <p:spTgt spid="574503"/>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574501"/>
                                        </p:tgtEl>
                                        <p:attrNameLst>
                                          <p:attrName>style.visibility</p:attrName>
                                        </p:attrNameLst>
                                      </p:cBhvr>
                                      <p:to>
                                        <p:strVal val="visible"/>
                                      </p:to>
                                    </p:set>
                                    <p:animEffect transition="in" filter="blinds(horizontal)">
                                      <p:cBhvr>
                                        <p:cTn id="17" dur="500"/>
                                        <p:tgtEl>
                                          <p:spTgt spid="57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501" grpId="0"/>
      <p:bldP spid="574502" grpId="0"/>
      <p:bldP spid="574503" grpId="0" animBg="1"/>
      <p:bldP spid="57450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A7F3E144-C41A-4C3D-900E-0CF116F8A43E}" type="slidenum">
              <a:rPr lang="ar-SA" altLang="zh-CN" sz="1400" smtClean="0">
                <a:solidFill>
                  <a:schemeClr val="tx1"/>
                </a:solidFill>
              </a:rPr>
              <a:pPr/>
              <a:t>38</a:t>
            </a:fld>
            <a:endParaRPr lang="en-US" altLang="zh-CN" sz="1400" smtClean="0">
              <a:solidFill>
                <a:schemeClr val="tx1"/>
              </a:solidFill>
              <a:ea typeface="宋体" charset="-122"/>
            </a:endParaRPr>
          </a:p>
        </p:txBody>
      </p:sp>
      <p:sp>
        <p:nvSpPr>
          <p:cNvPr id="2970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9701" name="Rectangle 3"/>
          <p:cNvSpPr>
            <a:spLocks noGrp="1" noChangeArrowheads="1"/>
          </p:cNvSpPr>
          <p:nvPr>
            <p:ph type="title"/>
          </p:nvPr>
        </p:nvSpPr>
        <p:spPr/>
        <p:txBody>
          <a:bodyPr/>
          <a:lstStyle/>
          <a:p>
            <a:r>
              <a:rPr lang="en-US" altLang="zh-CN" smtClean="0">
                <a:ea typeface="宋体" charset="-122"/>
              </a:rPr>
              <a:t>Not Done Yet</a:t>
            </a:r>
          </a:p>
        </p:txBody>
      </p:sp>
      <p:sp>
        <p:nvSpPr>
          <p:cNvPr id="29702"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9703" name="Group 5"/>
          <p:cNvGrpSpPr>
            <a:grpSpLocks/>
          </p:cNvGrpSpPr>
          <p:nvPr/>
        </p:nvGrpSpPr>
        <p:grpSpPr bwMode="auto">
          <a:xfrm>
            <a:off x="3990975" y="1933575"/>
            <a:ext cx="976313" cy="609600"/>
            <a:chOff x="3417" y="2938"/>
            <a:chExt cx="615" cy="384"/>
          </a:xfrm>
        </p:grpSpPr>
        <p:sp>
          <p:nvSpPr>
            <p:cNvPr id="29736"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9737"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4" name="Group 8"/>
          <p:cNvGrpSpPr>
            <a:grpSpLocks/>
          </p:cNvGrpSpPr>
          <p:nvPr/>
        </p:nvGrpSpPr>
        <p:grpSpPr bwMode="auto">
          <a:xfrm>
            <a:off x="4084638" y="2106613"/>
            <a:ext cx="304800" cy="304800"/>
            <a:chOff x="3894" y="2760"/>
            <a:chExt cx="192" cy="192"/>
          </a:xfrm>
        </p:grpSpPr>
        <p:sp>
          <p:nvSpPr>
            <p:cNvPr id="29734"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29735"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29705"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29706"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29707" name="Group 13"/>
          <p:cNvGrpSpPr>
            <a:grpSpLocks/>
          </p:cNvGrpSpPr>
          <p:nvPr/>
        </p:nvGrpSpPr>
        <p:grpSpPr bwMode="auto">
          <a:xfrm>
            <a:off x="6256338" y="1919288"/>
            <a:ext cx="976312" cy="609600"/>
            <a:chOff x="3417" y="2938"/>
            <a:chExt cx="615" cy="384"/>
          </a:xfrm>
        </p:grpSpPr>
        <p:sp>
          <p:nvSpPr>
            <p:cNvPr id="29732"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29733"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08"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09" name="Group 17"/>
          <p:cNvGrpSpPr>
            <a:grpSpLocks/>
          </p:cNvGrpSpPr>
          <p:nvPr/>
        </p:nvGrpSpPr>
        <p:grpSpPr bwMode="auto">
          <a:xfrm>
            <a:off x="6350000" y="2092325"/>
            <a:ext cx="304800" cy="304800"/>
            <a:chOff x="3894" y="2760"/>
            <a:chExt cx="192" cy="192"/>
          </a:xfrm>
        </p:grpSpPr>
        <p:sp>
          <p:nvSpPr>
            <p:cNvPr id="29730"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29731"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29710"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1"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2"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29713"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29715"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6" name="Text Box 36"/>
          <p:cNvSpPr txBox="1">
            <a:spLocks noChangeArrowheads="1"/>
          </p:cNvSpPr>
          <p:nvPr/>
        </p:nvSpPr>
        <p:spPr bwMode="auto">
          <a:xfrm>
            <a:off x="2936875" y="4927600"/>
            <a:ext cx="58213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solidFill>
                  <a:srgbClr val="FF0000"/>
                </a:solidFill>
                <a:ea typeface="宋体" charset="-122"/>
              </a:rPr>
              <a:t>Incremented by </a:t>
            </a:r>
            <a:r>
              <a:rPr lang="en-US" altLang="zh-CN" sz="2800">
                <a:solidFill>
                  <a:schemeClr val="tx1"/>
                </a:solidFill>
                <a:ea typeface="宋体" charset="-122"/>
              </a:rPr>
              <a:t>deq()</a:t>
            </a:r>
          </a:p>
          <a:p>
            <a:pPr algn="ctr"/>
            <a:r>
              <a:rPr lang="en-US" altLang="zh-CN" sz="2800">
                <a:solidFill>
                  <a:srgbClr val="FF0000"/>
                </a:solidFill>
                <a:ea typeface="宋体" charset="-122"/>
              </a:rPr>
              <a:t>Decremented by </a:t>
            </a:r>
            <a:r>
              <a:rPr lang="en-US" altLang="zh-CN" sz="2800">
                <a:solidFill>
                  <a:schemeClr val="tx1"/>
                </a:solidFill>
                <a:ea typeface="宋体" charset="-122"/>
              </a:rPr>
              <a:t>enq()</a:t>
            </a:r>
          </a:p>
        </p:txBody>
      </p:sp>
      <p:sp>
        <p:nvSpPr>
          <p:cNvPr id="29717" name="Text Box 37"/>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29718" name="AutoShape 38"/>
          <p:cNvSpPr>
            <a:spLocks noChangeArrowheads="1"/>
          </p:cNvSpPr>
          <p:nvPr/>
        </p:nvSpPr>
        <p:spPr bwMode="auto">
          <a:xfrm flipH="1">
            <a:off x="1868488" y="4562475"/>
            <a:ext cx="874712" cy="784225"/>
          </a:xfrm>
          <a:prstGeom prst="wedgeRoundRectCallout">
            <a:avLst>
              <a:gd name="adj1" fmla="val -180676"/>
              <a:gd name="adj2" fmla="val 58093"/>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29719" name="Rectangle 39"/>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grpSp>
        <p:nvGrpSpPr>
          <p:cNvPr id="29720" name="Group 40"/>
          <p:cNvGrpSpPr>
            <a:grpSpLocks/>
          </p:cNvGrpSpPr>
          <p:nvPr/>
        </p:nvGrpSpPr>
        <p:grpSpPr bwMode="auto">
          <a:xfrm>
            <a:off x="4448175" y="3960813"/>
            <a:ext cx="427038" cy="622300"/>
            <a:chOff x="2208" y="1920"/>
            <a:chExt cx="1152" cy="1680"/>
          </a:xfrm>
        </p:grpSpPr>
        <p:sp>
          <p:nvSpPr>
            <p:cNvPr id="29726" name="Oval 41"/>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9727" name="Oval 42"/>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9728" name="AutoShape 4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9729" name="AutoShape 4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29721" name="Group 45"/>
          <p:cNvGrpSpPr>
            <a:grpSpLocks/>
          </p:cNvGrpSpPr>
          <p:nvPr/>
        </p:nvGrpSpPr>
        <p:grpSpPr bwMode="auto">
          <a:xfrm>
            <a:off x="4452938" y="3162300"/>
            <a:ext cx="427037" cy="622300"/>
            <a:chOff x="2208" y="1920"/>
            <a:chExt cx="1152" cy="1680"/>
          </a:xfrm>
        </p:grpSpPr>
        <p:sp>
          <p:nvSpPr>
            <p:cNvPr id="29722" name="Oval 46"/>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9723" name="Oval 4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29724" name="AutoShape 4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29725" name="AutoShape 4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201990858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EECAE7B-BA4E-4795-8614-11EC22B2E4D3}" type="slidenum">
              <a:rPr lang="ar-SA" altLang="zh-CN" sz="1400" smtClean="0">
                <a:solidFill>
                  <a:schemeClr val="tx1"/>
                </a:solidFill>
              </a:rPr>
              <a:pPr/>
              <a:t>39</a:t>
            </a:fld>
            <a:endParaRPr lang="en-US" altLang="zh-CN" sz="1400" smtClean="0">
              <a:solidFill>
                <a:schemeClr val="tx1"/>
              </a:solidFill>
              <a:ea typeface="宋体" charset="-122"/>
            </a:endParaRPr>
          </a:p>
        </p:txBody>
      </p:sp>
      <p:grpSp>
        <p:nvGrpSpPr>
          <p:cNvPr id="30724" name="Group 74"/>
          <p:cNvGrpSpPr>
            <a:grpSpLocks/>
          </p:cNvGrpSpPr>
          <p:nvPr/>
        </p:nvGrpSpPr>
        <p:grpSpPr bwMode="auto">
          <a:xfrm>
            <a:off x="4443413" y="3956050"/>
            <a:ext cx="427037" cy="622300"/>
            <a:chOff x="2208" y="1920"/>
            <a:chExt cx="1152" cy="1680"/>
          </a:xfrm>
        </p:grpSpPr>
        <p:sp>
          <p:nvSpPr>
            <p:cNvPr id="30776" name="Oval 75"/>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0777" name="Oval 7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0778" name="AutoShape 7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0779" name="AutoShape 7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3" name="Group 79"/>
          <p:cNvGrpSpPr>
            <a:grpSpLocks/>
          </p:cNvGrpSpPr>
          <p:nvPr/>
        </p:nvGrpSpPr>
        <p:grpSpPr bwMode="auto">
          <a:xfrm>
            <a:off x="4457700" y="3956050"/>
            <a:ext cx="427038" cy="622300"/>
            <a:chOff x="2208" y="1920"/>
            <a:chExt cx="1152" cy="1680"/>
          </a:xfrm>
        </p:grpSpPr>
        <p:sp>
          <p:nvSpPr>
            <p:cNvPr id="30772" name="Oval 80"/>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0773" name="Oval 8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0774" name="AutoShape 8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0775" name="AutoShape 8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072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0727" name="Rectangle 3"/>
          <p:cNvSpPr>
            <a:spLocks noGrp="1" noChangeArrowheads="1"/>
          </p:cNvSpPr>
          <p:nvPr>
            <p:ph type="title"/>
          </p:nvPr>
        </p:nvSpPr>
        <p:spPr/>
        <p:txBody>
          <a:bodyPr/>
          <a:lstStyle/>
          <a:p>
            <a:r>
              <a:rPr lang="en-US" altLang="zh-CN" smtClean="0">
                <a:ea typeface="宋体" charset="-122"/>
              </a:rPr>
              <a:t>Enqueuer</a:t>
            </a:r>
          </a:p>
        </p:txBody>
      </p:sp>
      <p:sp>
        <p:nvSpPr>
          <p:cNvPr id="30728"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0729" name="Group 5"/>
          <p:cNvGrpSpPr>
            <a:grpSpLocks/>
          </p:cNvGrpSpPr>
          <p:nvPr/>
        </p:nvGrpSpPr>
        <p:grpSpPr bwMode="auto">
          <a:xfrm>
            <a:off x="3990975" y="1933575"/>
            <a:ext cx="976313" cy="609600"/>
            <a:chOff x="3417" y="2938"/>
            <a:chExt cx="615" cy="384"/>
          </a:xfrm>
        </p:grpSpPr>
        <p:sp>
          <p:nvSpPr>
            <p:cNvPr id="30770"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0771"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0" name="Group 8"/>
          <p:cNvGrpSpPr>
            <a:grpSpLocks/>
          </p:cNvGrpSpPr>
          <p:nvPr/>
        </p:nvGrpSpPr>
        <p:grpSpPr bwMode="auto">
          <a:xfrm>
            <a:off x="4084638" y="2106613"/>
            <a:ext cx="304800" cy="304800"/>
            <a:chOff x="3894" y="2760"/>
            <a:chExt cx="192" cy="192"/>
          </a:xfrm>
        </p:grpSpPr>
        <p:sp>
          <p:nvSpPr>
            <p:cNvPr id="30768"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0769"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0731"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0732"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0733" name="Group 13"/>
          <p:cNvGrpSpPr>
            <a:grpSpLocks/>
          </p:cNvGrpSpPr>
          <p:nvPr/>
        </p:nvGrpSpPr>
        <p:grpSpPr bwMode="auto">
          <a:xfrm>
            <a:off x="6256338" y="1919288"/>
            <a:ext cx="976312" cy="609600"/>
            <a:chOff x="3417" y="2938"/>
            <a:chExt cx="615" cy="384"/>
          </a:xfrm>
        </p:grpSpPr>
        <p:sp>
          <p:nvSpPr>
            <p:cNvPr id="30766"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0767"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4"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5" name="Group 17"/>
          <p:cNvGrpSpPr>
            <a:grpSpLocks/>
          </p:cNvGrpSpPr>
          <p:nvPr/>
        </p:nvGrpSpPr>
        <p:grpSpPr bwMode="auto">
          <a:xfrm>
            <a:off x="6350000" y="2092325"/>
            <a:ext cx="304800" cy="304800"/>
            <a:chOff x="3894" y="2760"/>
            <a:chExt cx="192" cy="192"/>
          </a:xfrm>
        </p:grpSpPr>
        <p:sp>
          <p:nvSpPr>
            <p:cNvPr id="30764"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0765"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0736"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7"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8" name="Group 22"/>
          <p:cNvGrpSpPr>
            <a:grpSpLocks/>
          </p:cNvGrpSpPr>
          <p:nvPr/>
        </p:nvGrpSpPr>
        <p:grpSpPr bwMode="auto">
          <a:xfrm>
            <a:off x="4452938" y="3162300"/>
            <a:ext cx="427037" cy="622300"/>
            <a:chOff x="2208" y="1920"/>
            <a:chExt cx="1152" cy="1680"/>
          </a:xfrm>
        </p:grpSpPr>
        <p:sp>
          <p:nvSpPr>
            <p:cNvPr id="30760"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0761"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0762"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0763"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0739"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0740"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1"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0742"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3" name="Text Box 37"/>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582694" name="AutoShape 38"/>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30745" name="Rectangle 39"/>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sp>
        <p:nvSpPr>
          <p:cNvPr id="30746" name="Text Box 55"/>
          <p:cNvSpPr txBox="1">
            <a:spLocks noChangeArrowheads="1"/>
          </p:cNvSpPr>
          <p:nvPr/>
        </p:nvSpPr>
        <p:spPr bwMode="auto">
          <a:xfrm>
            <a:off x="5265738" y="3552825"/>
            <a:ext cx="3386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Lock enqLock</a:t>
            </a:r>
          </a:p>
        </p:txBody>
      </p:sp>
      <p:grpSp>
        <p:nvGrpSpPr>
          <p:cNvPr id="30747" name="Group 61"/>
          <p:cNvGrpSpPr>
            <a:grpSpLocks/>
          </p:cNvGrpSpPr>
          <p:nvPr/>
        </p:nvGrpSpPr>
        <p:grpSpPr bwMode="auto">
          <a:xfrm>
            <a:off x="5527675" y="4989513"/>
            <a:ext cx="1447800" cy="1295400"/>
            <a:chOff x="1584" y="816"/>
            <a:chExt cx="912" cy="816"/>
          </a:xfrm>
        </p:grpSpPr>
        <p:sp>
          <p:nvSpPr>
            <p:cNvPr id="30751" name="Freeform 6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0752" name="Freeform 6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0753" name="Freeform 64"/>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0754" name="Freeform 6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0755" name="Freeform 6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0756" name="Freeform 6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0757" name="Freeform 68"/>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0758" name="Freeform 69"/>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0759" name="Freeform 70"/>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30748" name="Group 71"/>
          <p:cNvGrpSpPr>
            <a:grpSpLocks/>
          </p:cNvGrpSpPr>
          <p:nvPr/>
        </p:nvGrpSpPr>
        <p:grpSpPr bwMode="auto">
          <a:xfrm>
            <a:off x="6878638" y="4541838"/>
            <a:ext cx="304800" cy="304800"/>
            <a:chOff x="3894" y="2760"/>
            <a:chExt cx="192" cy="192"/>
          </a:xfrm>
        </p:grpSpPr>
        <p:sp>
          <p:nvSpPr>
            <p:cNvPr id="30749" name="Oval 72"/>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0750" name="Oval 73"/>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pPr algn="ctr"/>
              <a:endParaRPr lang="zh-CN" altLang="zh-CN">
                <a:solidFill>
                  <a:schemeClr val="hlink"/>
                </a:solidFill>
                <a:ea typeface="宋体" charset="-122"/>
              </a:endParaRPr>
            </a:p>
          </p:txBody>
        </p:sp>
      </p:grpSp>
    </p:spTree>
    <p:extLst>
      <p:ext uri="{BB962C8B-B14F-4D97-AF65-F5344CB8AC3E}">
        <p14:creationId xmlns:p14="http://schemas.microsoft.com/office/powerpoint/2010/main" val="16477531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2694"/>
                                        </p:tgtEl>
                                        <p:attrNameLst>
                                          <p:attrName>style.visibility</p:attrName>
                                        </p:attrNameLst>
                                      </p:cBhvr>
                                      <p:to>
                                        <p:strVal val="visible"/>
                                      </p:to>
                                    </p:set>
                                    <p:animEffect transition="in" filter="blinds(horizontal)">
                                      <p:cBhvr>
                                        <p:cTn id="10" dur="500"/>
                                        <p:tgtEl>
                                          <p:spTgt spid="58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(cont.)</a:t>
            </a:r>
            <a:endParaRPr lang="en-US" dirty="0"/>
          </a:p>
        </p:txBody>
      </p:sp>
      <p:sp>
        <p:nvSpPr>
          <p:cNvPr id="3" name="Content Placeholder 2"/>
          <p:cNvSpPr>
            <a:spLocks noGrp="1"/>
          </p:cNvSpPr>
          <p:nvPr>
            <p:ph idx="1"/>
          </p:nvPr>
        </p:nvSpPr>
        <p:spPr/>
        <p:txBody>
          <a:bodyPr>
            <a:normAutofit/>
          </a:bodyPr>
          <a:lstStyle/>
          <a:p>
            <a:pPr algn="l" rtl="0"/>
            <a:r>
              <a:rPr lang="en-US" dirty="0"/>
              <a:t>Motivation: </a:t>
            </a:r>
          </a:p>
          <a:p>
            <a:pPr lvl="1" algn="l" rtl="0"/>
            <a:r>
              <a:rPr lang="en-US" dirty="0"/>
              <a:t>Suppose we have two threads – a producer and a consumer</a:t>
            </a:r>
          </a:p>
          <a:p>
            <a:pPr lvl="1" algn="l" rtl="0"/>
            <a:r>
              <a:rPr lang="en-US" dirty="0"/>
              <a:t>Suppose they share a FIFO queue and a lock to allow access to the queue</a:t>
            </a:r>
          </a:p>
          <a:p>
            <a:pPr algn="l" rtl="0"/>
            <a:r>
              <a:rPr lang="en-US" dirty="0" smtClean="0"/>
              <a:t>The code for the producer could look like this:</a:t>
            </a:r>
          </a:p>
          <a:p>
            <a:pPr algn="l" rtl="0"/>
            <a:endParaRPr lang="en-US" dirty="0" smtClean="0"/>
          </a:p>
          <a:p>
            <a:pPr algn="l" rtl="0"/>
            <a:endParaRPr lang="en-US" dirty="0"/>
          </a:p>
          <a:p>
            <a:pPr algn="l" rtl="0"/>
            <a:endParaRPr lang="en-US" dirty="0" smtClean="0"/>
          </a:p>
          <a:p>
            <a:pPr algn="l" rtl="0"/>
            <a:endParaRPr lang="en-US" dirty="0"/>
          </a:p>
        </p:txBody>
      </p:sp>
      <p:sp>
        <p:nvSpPr>
          <p:cNvPr id="6" name="Slide Number Placeholder 5"/>
          <p:cNvSpPr>
            <a:spLocks noGrp="1"/>
          </p:cNvSpPr>
          <p:nvPr>
            <p:ph type="sldNum" sz="quarter" idx="12"/>
          </p:nvPr>
        </p:nvSpPr>
        <p:spPr/>
        <p:txBody>
          <a:bodyPr/>
          <a:lstStyle/>
          <a:p>
            <a:fld id="{6294C92D-0306-4E69-9CD3-20855E849650}" type="slidenum">
              <a:rPr kumimoji="0" lang="en-US" smtClean="0"/>
              <a:t>4</a:t>
            </a:fld>
            <a:endParaRPr kumimoji="0" lang="en-US" dirty="0"/>
          </a:p>
        </p:txBody>
      </p:sp>
      <p:sp>
        <p:nvSpPr>
          <p:cNvPr id="5" name="Rectangle 4"/>
          <p:cNvSpPr/>
          <p:nvPr/>
        </p:nvSpPr>
        <p:spPr>
          <a:xfrm>
            <a:off x="2771800" y="4826674"/>
            <a:ext cx="4572000" cy="2031325"/>
          </a:xfrm>
          <a:prstGeom prst="rect">
            <a:avLst/>
          </a:prstGeom>
        </p:spPr>
        <p:txBody>
          <a:bodyPr>
            <a:spAutoFit/>
          </a:bodyPr>
          <a:lstStyle/>
          <a:p>
            <a:r>
              <a:rPr lang="en-US" dirty="0" err="1"/>
              <a:t>mutex.lock</a:t>
            </a:r>
            <a:r>
              <a:rPr lang="en-US" dirty="0"/>
              <a:t>();</a:t>
            </a:r>
          </a:p>
          <a:p>
            <a:r>
              <a:rPr lang="en-US" b="1" dirty="0" smtClean="0">
                <a:solidFill>
                  <a:schemeClr val="accent3"/>
                </a:solidFill>
              </a:rPr>
              <a:t>try </a:t>
            </a:r>
            <a:r>
              <a:rPr lang="en-US" dirty="0"/>
              <a:t>{</a:t>
            </a:r>
          </a:p>
          <a:p>
            <a:r>
              <a:rPr lang="en-US" dirty="0" smtClean="0"/>
              <a:t>	</a:t>
            </a:r>
            <a:r>
              <a:rPr lang="en-US" dirty="0" err="1" smtClean="0"/>
              <a:t>queue.enq</a:t>
            </a:r>
            <a:r>
              <a:rPr lang="en-US" dirty="0" smtClean="0"/>
              <a:t>(x</a:t>
            </a:r>
            <a:r>
              <a:rPr lang="en-US" dirty="0"/>
              <a:t>);</a:t>
            </a:r>
          </a:p>
          <a:p>
            <a:r>
              <a:rPr lang="en-US" dirty="0"/>
              <a:t>}</a:t>
            </a:r>
          </a:p>
          <a:p>
            <a:r>
              <a:rPr lang="en-US" b="1" dirty="0">
                <a:solidFill>
                  <a:schemeClr val="accent3"/>
                </a:solidFill>
              </a:rPr>
              <a:t>finally</a:t>
            </a:r>
            <a:r>
              <a:rPr lang="en-US" b="1" dirty="0"/>
              <a:t> </a:t>
            </a:r>
            <a:r>
              <a:rPr lang="en-US" dirty="0"/>
              <a:t>{</a:t>
            </a:r>
          </a:p>
          <a:p>
            <a:r>
              <a:rPr lang="en-US" dirty="0" smtClean="0"/>
              <a:t>	</a:t>
            </a:r>
            <a:r>
              <a:rPr lang="en-US" dirty="0" err="1" smtClean="0"/>
              <a:t>mutex.unlock</a:t>
            </a:r>
            <a:r>
              <a:rPr lang="en-US" dirty="0"/>
              <a:t>();</a:t>
            </a:r>
          </a:p>
          <a:p>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300" y="404664"/>
            <a:ext cx="1143000" cy="1143000"/>
          </a:xfrm>
          <a:prstGeom prst="rect">
            <a:avLst/>
          </a:prstGeom>
        </p:spPr>
      </p:pic>
    </p:spTree>
    <p:extLst>
      <p:ext uri="{BB962C8B-B14F-4D97-AF65-F5344CB8AC3E}">
        <p14:creationId xmlns:p14="http://schemas.microsoft.com/office/powerpoint/2010/main" val="20367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3B36484D-0D48-49D3-BC7F-412982DAD66D}" type="slidenum">
              <a:rPr lang="ar-SA" altLang="zh-CN" sz="1400" smtClean="0">
                <a:solidFill>
                  <a:schemeClr val="tx1"/>
                </a:solidFill>
              </a:rPr>
              <a:pPr/>
              <a:t>40</a:t>
            </a:fld>
            <a:endParaRPr lang="en-US" altLang="zh-CN" sz="1400" smtClean="0">
              <a:solidFill>
                <a:schemeClr val="tx1"/>
              </a:solidFill>
              <a:ea typeface="宋体" charset="-122"/>
            </a:endParaRPr>
          </a:p>
        </p:txBody>
      </p:sp>
      <p:sp>
        <p:nvSpPr>
          <p:cNvPr id="31748"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1749" name="Rectangle 3"/>
          <p:cNvSpPr>
            <a:spLocks noGrp="1" noChangeArrowheads="1"/>
          </p:cNvSpPr>
          <p:nvPr>
            <p:ph type="title"/>
          </p:nvPr>
        </p:nvSpPr>
        <p:spPr/>
        <p:txBody>
          <a:bodyPr/>
          <a:lstStyle/>
          <a:p>
            <a:r>
              <a:rPr lang="en-US" altLang="zh-CN" smtClean="0">
                <a:ea typeface="宋体" charset="-122"/>
              </a:rPr>
              <a:t>Enqueuer</a:t>
            </a:r>
          </a:p>
        </p:txBody>
      </p:sp>
      <p:sp>
        <p:nvSpPr>
          <p:cNvPr id="31750"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751" name="Group 5"/>
          <p:cNvGrpSpPr>
            <a:grpSpLocks/>
          </p:cNvGrpSpPr>
          <p:nvPr/>
        </p:nvGrpSpPr>
        <p:grpSpPr bwMode="auto">
          <a:xfrm>
            <a:off x="3990975" y="1933575"/>
            <a:ext cx="976313" cy="609600"/>
            <a:chOff x="3417" y="2938"/>
            <a:chExt cx="615" cy="384"/>
          </a:xfrm>
        </p:grpSpPr>
        <p:sp>
          <p:nvSpPr>
            <p:cNvPr id="31799"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1800"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2" name="Group 8"/>
          <p:cNvGrpSpPr>
            <a:grpSpLocks/>
          </p:cNvGrpSpPr>
          <p:nvPr/>
        </p:nvGrpSpPr>
        <p:grpSpPr bwMode="auto">
          <a:xfrm>
            <a:off x="4084638" y="2106613"/>
            <a:ext cx="304800" cy="304800"/>
            <a:chOff x="3894" y="2760"/>
            <a:chExt cx="192" cy="192"/>
          </a:xfrm>
        </p:grpSpPr>
        <p:sp>
          <p:nvSpPr>
            <p:cNvPr id="31797"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1798"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1753"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1754"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1755" name="Group 13"/>
          <p:cNvGrpSpPr>
            <a:grpSpLocks/>
          </p:cNvGrpSpPr>
          <p:nvPr/>
        </p:nvGrpSpPr>
        <p:grpSpPr bwMode="auto">
          <a:xfrm>
            <a:off x="6256338" y="1919288"/>
            <a:ext cx="976312" cy="609600"/>
            <a:chOff x="3417" y="2938"/>
            <a:chExt cx="615" cy="384"/>
          </a:xfrm>
        </p:grpSpPr>
        <p:sp>
          <p:nvSpPr>
            <p:cNvPr id="31795"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1796"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56"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7" name="Group 17"/>
          <p:cNvGrpSpPr>
            <a:grpSpLocks/>
          </p:cNvGrpSpPr>
          <p:nvPr/>
        </p:nvGrpSpPr>
        <p:grpSpPr bwMode="auto">
          <a:xfrm>
            <a:off x="6350000" y="2092325"/>
            <a:ext cx="304800" cy="304800"/>
            <a:chOff x="3894" y="2760"/>
            <a:chExt cx="192" cy="192"/>
          </a:xfrm>
        </p:grpSpPr>
        <p:sp>
          <p:nvSpPr>
            <p:cNvPr id="31793"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1794"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1758"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9"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760" name="Group 22"/>
          <p:cNvGrpSpPr>
            <a:grpSpLocks/>
          </p:cNvGrpSpPr>
          <p:nvPr/>
        </p:nvGrpSpPr>
        <p:grpSpPr bwMode="auto">
          <a:xfrm>
            <a:off x="4452938" y="3162300"/>
            <a:ext cx="427037" cy="622300"/>
            <a:chOff x="2208" y="1920"/>
            <a:chExt cx="1152" cy="1680"/>
          </a:xfrm>
        </p:grpSpPr>
        <p:sp>
          <p:nvSpPr>
            <p:cNvPr id="31789"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1790"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1791"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1792"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1761"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1762"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3"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1764"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5"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1766" name="AutoShape 37"/>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31767"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sp>
        <p:nvSpPr>
          <p:cNvPr id="592945" name="Text Box 49"/>
          <p:cNvSpPr txBox="1">
            <a:spLocks noChangeArrowheads="1"/>
          </p:cNvSpPr>
          <p:nvPr/>
        </p:nvSpPr>
        <p:spPr bwMode="auto">
          <a:xfrm>
            <a:off x="5265738" y="3552825"/>
            <a:ext cx="3386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Read permits</a:t>
            </a:r>
          </a:p>
        </p:txBody>
      </p:sp>
      <p:sp>
        <p:nvSpPr>
          <p:cNvPr id="592949" name="AutoShape 53"/>
          <p:cNvSpPr>
            <a:spLocks noChangeArrowheads="1"/>
          </p:cNvSpPr>
          <p:nvPr/>
        </p:nvSpPr>
        <p:spPr bwMode="auto">
          <a:xfrm flipH="1">
            <a:off x="1882775" y="4595813"/>
            <a:ext cx="911225" cy="784225"/>
          </a:xfrm>
          <a:prstGeom prst="wedgeRoundRectCallout">
            <a:avLst>
              <a:gd name="adj1" fmla="val -348435"/>
              <a:gd name="adj2" fmla="val 10727"/>
              <a:gd name="adj3" fmla="val 16667"/>
            </a:avLst>
          </a:prstGeom>
          <a:noFill/>
          <a:ln w="38100" algn="ctr">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92950" name="AutoShape 54"/>
          <p:cNvSpPr>
            <a:spLocks noChangeArrowheads="1"/>
          </p:cNvSpPr>
          <p:nvPr/>
        </p:nvSpPr>
        <p:spPr bwMode="auto">
          <a:xfrm>
            <a:off x="7524750" y="5141913"/>
            <a:ext cx="1127125" cy="944562"/>
          </a:xfrm>
          <a:prstGeom prst="cloudCallout">
            <a:avLst>
              <a:gd name="adj1" fmla="val -87745"/>
              <a:gd name="adj2" fmla="val -462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sz="2800">
                <a:ea typeface="宋体" charset="-122"/>
              </a:rPr>
              <a:t>OK</a:t>
            </a:r>
          </a:p>
        </p:txBody>
      </p:sp>
      <p:grpSp>
        <p:nvGrpSpPr>
          <p:cNvPr id="31771" name="Group 55"/>
          <p:cNvGrpSpPr>
            <a:grpSpLocks/>
          </p:cNvGrpSpPr>
          <p:nvPr/>
        </p:nvGrpSpPr>
        <p:grpSpPr bwMode="auto">
          <a:xfrm>
            <a:off x="5527675" y="4989513"/>
            <a:ext cx="1447800" cy="1295400"/>
            <a:chOff x="1584" y="816"/>
            <a:chExt cx="912" cy="816"/>
          </a:xfrm>
        </p:grpSpPr>
        <p:sp>
          <p:nvSpPr>
            <p:cNvPr id="31780" name="Freeform 5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1781" name="Freeform 5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1782" name="Freeform 58"/>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1783" name="Freeform 5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1784" name="Freeform 6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1785" name="Freeform 6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1786" name="Freeform 62"/>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1787" name="Freeform 63"/>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1788" name="Freeform 64"/>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31772" name="Group 65"/>
          <p:cNvGrpSpPr>
            <a:grpSpLocks/>
          </p:cNvGrpSpPr>
          <p:nvPr/>
        </p:nvGrpSpPr>
        <p:grpSpPr bwMode="auto">
          <a:xfrm>
            <a:off x="6878638" y="4541838"/>
            <a:ext cx="304800" cy="304800"/>
            <a:chOff x="3894" y="2760"/>
            <a:chExt cx="192" cy="192"/>
          </a:xfrm>
        </p:grpSpPr>
        <p:sp>
          <p:nvSpPr>
            <p:cNvPr id="31778" name="Oval 66"/>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1779" name="Oval 67"/>
            <p:cNvSpPr>
              <a:spLocks noChangeArrowheads="1"/>
            </p:cNvSpPr>
            <p:nvPr/>
          </p:nvSpPr>
          <p:spPr bwMode="auto">
            <a:xfrm>
              <a:off x="3989" y="2800"/>
              <a:ext cx="67" cy="58"/>
            </a:xfrm>
            <a:prstGeom prst="ellipse">
              <a:avLst/>
            </a:prstGeom>
            <a:solidFill>
              <a:schemeClr val="hlink"/>
            </a:solidFill>
            <a:ln w="3175" algn="ctr">
              <a:solidFill>
                <a:schemeClr val="tx1"/>
              </a:solidFill>
              <a:round/>
              <a:headEnd/>
              <a:tailEnd/>
            </a:ln>
          </p:spPr>
          <p:txBody>
            <a:bodyPr wrap="none" anchor="ctr"/>
            <a:lstStyle/>
            <a:p>
              <a:pPr algn="ctr"/>
              <a:endParaRPr lang="zh-CN" altLang="zh-CN">
                <a:solidFill>
                  <a:schemeClr val="hlink"/>
                </a:solidFill>
                <a:ea typeface="宋体" charset="-122"/>
              </a:endParaRPr>
            </a:p>
          </p:txBody>
        </p:sp>
      </p:grpSp>
      <p:grpSp>
        <p:nvGrpSpPr>
          <p:cNvPr id="31773" name="Group 68"/>
          <p:cNvGrpSpPr>
            <a:grpSpLocks/>
          </p:cNvGrpSpPr>
          <p:nvPr/>
        </p:nvGrpSpPr>
        <p:grpSpPr bwMode="auto">
          <a:xfrm>
            <a:off x="4448175" y="3960813"/>
            <a:ext cx="427038" cy="622300"/>
            <a:chOff x="2208" y="1920"/>
            <a:chExt cx="1152" cy="1680"/>
          </a:xfrm>
        </p:grpSpPr>
        <p:sp>
          <p:nvSpPr>
            <p:cNvPr id="31774" name="Oval 69"/>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1775" name="Oval 70"/>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1776" name="AutoShape 7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1777" name="AutoShape 7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4560787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2949"/>
                                        </p:tgtEl>
                                        <p:attrNameLst>
                                          <p:attrName>style.visibility</p:attrName>
                                        </p:attrNameLst>
                                      </p:cBhvr>
                                      <p:to>
                                        <p:strVal val="visible"/>
                                      </p:to>
                                    </p:set>
                                    <p:animEffect transition="in" filter="blinds(horizontal)">
                                      <p:cBhvr>
                                        <p:cTn id="7" dur="500"/>
                                        <p:tgtEl>
                                          <p:spTgt spid="59294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2945"/>
                                        </p:tgtEl>
                                        <p:attrNameLst>
                                          <p:attrName>style.visibility</p:attrName>
                                        </p:attrNameLst>
                                      </p:cBhvr>
                                      <p:to>
                                        <p:strVal val="visible"/>
                                      </p:to>
                                    </p:set>
                                    <p:animEffect transition="in" filter="blinds(horizontal)">
                                      <p:cBhvr>
                                        <p:cTn id="10" dur="500"/>
                                        <p:tgtEl>
                                          <p:spTgt spid="592945"/>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592950"/>
                                        </p:tgtEl>
                                        <p:attrNameLst>
                                          <p:attrName>style.visibility</p:attrName>
                                        </p:attrNameLst>
                                      </p:cBhvr>
                                      <p:to>
                                        <p:strVal val="visible"/>
                                      </p:to>
                                    </p:set>
                                    <p:animEffect transition="in" filter="blinds(horizontal)">
                                      <p:cBhvr>
                                        <p:cTn id="14" dur="500"/>
                                        <p:tgtEl>
                                          <p:spTgt spid="59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45" grpId="0"/>
      <p:bldP spid="592949" grpId="0" animBg="1"/>
      <p:bldP spid="59295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6FE3E284-F60A-4605-8739-9926A0FBF309}" type="slidenum">
              <a:rPr lang="ar-SA" altLang="zh-CN" sz="1400" smtClean="0">
                <a:solidFill>
                  <a:schemeClr val="tx1"/>
                </a:solidFill>
              </a:rPr>
              <a:pPr/>
              <a:t>41</a:t>
            </a:fld>
            <a:endParaRPr lang="en-US" altLang="zh-CN" sz="1400" smtClean="0">
              <a:solidFill>
                <a:schemeClr val="tx1"/>
              </a:solidFill>
              <a:ea typeface="宋体" charset="-122"/>
            </a:endParaRPr>
          </a:p>
        </p:txBody>
      </p:sp>
      <p:sp>
        <p:nvSpPr>
          <p:cNvPr id="3277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2773" name="Rectangle 3"/>
          <p:cNvSpPr>
            <a:spLocks noGrp="1" noChangeArrowheads="1"/>
          </p:cNvSpPr>
          <p:nvPr>
            <p:ph type="title"/>
          </p:nvPr>
        </p:nvSpPr>
        <p:spPr/>
        <p:txBody>
          <a:bodyPr/>
          <a:lstStyle/>
          <a:p>
            <a:r>
              <a:rPr lang="en-US" altLang="zh-CN" smtClean="0">
                <a:ea typeface="宋体" charset="-122"/>
              </a:rPr>
              <a:t>Enqueuer</a:t>
            </a:r>
          </a:p>
        </p:txBody>
      </p:sp>
      <p:sp>
        <p:nvSpPr>
          <p:cNvPr id="32774"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2775" name="Group 5"/>
          <p:cNvGrpSpPr>
            <a:grpSpLocks/>
          </p:cNvGrpSpPr>
          <p:nvPr/>
        </p:nvGrpSpPr>
        <p:grpSpPr bwMode="auto">
          <a:xfrm>
            <a:off x="3990975" y="1933575"/>
            <a:ext cx="976313" cy="609600"/>
            <a:chOff x="3417" y="2938"/>
            <a:chExt cx="615" cy="384"/>
          </a:xfrm>
        </p:grpSpPr>
        <p:sp>
          <p:nvSpPr>
            <p:cNvPr id="32822"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2823"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6" name="Group 8"/>
          <p:cNvGrpSpPr>
            <a:grpSpLocks/>
          </p:cNvGrpSpPr>
          <p:nvPr/>
        </p:nvGrpSpPr>
        <p:grpSpPr bwMode="auto">
          <a:xfrm>
            <a:off x="4084638" y="2106613"/>
            <a:ext cx="304800" cy="304800"/>
            <a:chOff x="3894" y="2760"/>
            <a:chExt cx="192" cy="192"/>
          </a:xfrm>
        </p:grpSpPr>
        <p:sp>
          <p:nvSpPr>
            <p:cNvPr id="32820"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2821"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2777"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2778"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2779" name="Group 13"/>
          <p:cNvGrpSpPr>
            <a:grpSpLocks/>
          </p:cNvGrpSpPr>
          <p:nvPr/>
        </p:nvGrpSpPr>
        <p:grpSpPr bwMode="auto">
          <a:xfrm>
            <a:off x="6256338" y="1919288"/>
            <a:ext cx="976312" cy="609600"/>
            <a:chOff x="3417" y="2938"/>
            <a:chExt cx="615" cy="384"/>
          </a:xfrm>
        </p:grpSpPr>
        <p:sp>
          <p:nvSpPr>
            <p:cNvPr id="32818"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2819"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80"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81" name="Group 17"/>
          <p:cNvGrpSpPr>
            <a:grpSpLocks/>
          </p:cNvGrpSpPr>
          <p:nvPr/>
        </p:nvGrpSpPr>
        <p:grpSpPr bwMode="auto">
          <a:xfrm>
            <a:off x="6350000" y="2092325"/>
            <a:ext cx="304800" cy="304800"/>
            <a:chOff x="3894" y="2760"/>
            <a:chExt cx="192" cy="192"/>
          </a:xfrm>
        </p:grpSpPr>
        <p:sp>
          <p:nvSpPr>
            <p:cNvPr id="32816"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2817"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2782"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3"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2784" name="Group 22"/>
          <p:cNvGrpSpPr>
            <a:grpSpLocks/>
          </p:cNvGrpSpPr>
          <p:nvPr/>
        </p:nvGrpSpPr>
        <p:grpSpPr bwMode="auto">
          <a:xfrm>
            <a:off x="4452938" y="3162300"/>
            <a:ext cx="427037" cy="622300"/>
            <a:chOff x="2208" y="1920"/>
            <a:chExt cx="1152" cy="1680"/>
          </a:xfrm>
        </p:grpSpPr>
        <p:sp>
          <p:nvSpPr>
            <p:cNvPr id="32812"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2813"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2814"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2815"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2785"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2786"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7"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2788"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9"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2790" name="AutoShape 37"/>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32791"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sp>
        <p:nvSpPr>
          <p:cNvPr id="602161" name="Text Box 49"/>
          <p:cNvSpPr txBox="1">
            <a:spLocks noChangeArrowheads="1"/>
          </p:cNvSpPr>
          <p:nvPr/>
        </p:nvSpPr>
        <p:spPr bwMode="auto">
          <a:xfrm>
            <a:off x="6746875" y="3200400"/>
            <a:ext cx="2017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No need to lock tail</a:t>
            </a:r>
          </a:p>
        </p:txBody>
      </p:sp>
      <p:sp>
        <p:nvSpPr>
          <p:cNvPr id="602168" name="AutoShape 56"/>
          <p:cNvSpPr>
            <a:spLocks noChangeArrowheads="1"/>
          </p:cNvSpPr>
          <p:nvPr/>
        </p:nvSpPr>
        <p:spPr bwMode="auto">
          <a:xfrm flipH="1">
            <a:off x="6149975" y="1855788"/>
            <a:ext cx="1263650" cy="784225"/>
          </a:xfrm>
          <a:prstGeom prst="wedgeRoundRectCallout">
            <a:avLst>
              <a:gd name="adj1" fmla="val 78769"/>
              <a:gd name="adj2" fmla="val 363764"/>
              <a:gd name="adj3" fmla="val 16667"/>
            </a:avLst>
          </a:prstGeom>
          <a:noFill/>
          <a:ln w="38100" algn="ctr">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32794" name="Group 75"/>
          <p:cNvGrpSpPr>
            <a:grpSpLocks/>
          </p:cNvGrpSpPr>
          <p:nvPr/>
        </p:nvGrpSpPr>
        <p:grpSpPr bwMode="auto">
          <a:xfrm>
            <a:off x="5527675" y="4989513"/>
            <a:ext cx="1447800" cy="1295400"/>
            <a:chOff x="1584" y="816"/>
            <a:chExt cx="912" cy="816"/>
          </a:xfrm>
        </p:grpSpPr>
        <p:sp>
          <p:nvSpPr>
            <p:cNvPr id="32803" name="Freeform 7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2804" name="Freeform 7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2805" name="Freeform 78"/>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2806" name="Freeform 7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2807" name="Freeform 8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2808" name="Freeform 8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2809" name="Freeform 82"/>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2810" name="Freeform 83"/>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2811" name="Freeform 84"/>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32795" name="Group 85"/>
          <p:cNvGrpSpPr>
            <a:grpSpLocks/>
          </p:cNvGrpSpPr>
          <p:nvPr/>
        </p:nvGrpSpPr>
        <p:grpSpPr bwMode="auto">
          <a:xfrm>
            <a:off x="6878638" y="4541838"/>
            <a:ext cx="304800" cy="304800"/>
            <a:chOff x="3894" y="2760"/>
            <a:chExt cx="192" cy="192"/>
          </a:xfrm>
        </p:grpSpPr>
        <p:sp>
          <p:nvSpPr>
            <p:cNvPr id="32801" name="Oval 86"/>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2802" name="Oval 87"/>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pPr algn="ctr"/>
              <a:endParaRPr lang="zh-CN" altLang="zh-CN">
                <a:solidFill>
                  <a:schemeClr val="hlink"/>
                </a:solidFill>
                <a:ea typeface="宋体" charset="-122"/>
              </a:endParaRPr>
            </a:p>
          </p:txBody>
        </p:sp>
      </p:grpSp>
      <p:grpSp>
        <p:nvGrpSpPr>
          <p:cNvPr id="32796" name="Group 88"/>
          <p:cNvGrpSpPr>
            <a:grpSpLocks/>
          </p:cNvGrpSpPr>
          <p:nvPr/>
        </p:nvGrpSpPr>
        <p:grpSpPr bwMode="auto">
          <a:xfrm>
            <a:off x="4448175" y="3960813"/>
            <a:ext cx="427038" cy="622300"/>
            <a:chOff x="2208" y="1920"/>
            <a:chExt cx="1152" cy="1680"/>
          </a:xfrm>
        </p:grpSpPr>
        <p:sp>
          <p:nvSpPr>
            <p:cNvPr id="32797" name="Oval 89"/>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2798" name="Oval 90"/>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2799" name="AutoShape 9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2800" name="AutoShape 9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2799232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68"/>
                                        </p:tgtEl>
                                        <p:attrNameLst>
                                          <p:attrName>style.visibility</p:attrName>
                                        </p:attrNameLst>
                                      </p:cBhvr>
                                      <p:to>
                                        <p:strVal val="visible"/>
                                      </p:to>
                                    </p:set>
                                    <p:animEffect transition="in" filter="blinds(horizontal)">
                                      <p:cBhvr>
                                        <p:cTn id="7" dur="500"/>
                                        <p:tgtEl>
                                          <p:spTgt spid="6021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2161"/>
                                        </p:tgtEl>
                                        <p:attrNameLst>
                                          <p:attrName>style.visibility</p:attrName>
                                        </p:attrNameLst>
                                      </p:cBhvr>
                                      <p:to>
                                        <p:strVal val="visible"/>
                                      </p:to>
                                    </p:set>
                                    <p:animEffect transition="in" filter="blinds(horizontal)">
                                      <p:cBhvr>
                                        <p:cTn id="10" dur="500"/>
                                        <p:tgtEl>
                                          <p:spTgt spid="602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61" grpId="0"/>
      <p:bldP spid="60216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730F05BF-B985-4B04-AABC-839E8DB296EC}" type="slidenum">
              <a:rPr lang="ar-SA" altLang="zh-CN" sz="1400" smtClean="0">
                <a:solidFill>
                  <a:schemeClr val="tx1"/>
                </a:solidFill>
              </a:rPr>
              <a:pPr/>
              <a:t>42</a:t>
            </a:fld>
            <a:endParaRPr lang="en-US" altLang="zh-CN" sz="1400" smtClean="0">
              <a:solidFill>
                <a:schemeClr val="tx1"/>
              </a:solidFill>
              <a:ea typeface="宋体" charset="-122"/>
            </a:endParaRPr>
          </a:p>
        </p:txBody>
      </p:sp>
      <p:sp>
        <p:nvSpPr>
          <p:cNvPr id="3379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3797" name="Rectangle 3"/>
          <p:cNvSpPr>
            <a:spLocks noGrp="1" noChangeArrowheads="1"/>
          </p:cNvSpPr>
          <p:nvPr>
            <p:ph type="title"/>
          </p:nvPr>
        </p:nvSpPr>
        <p:spPr/>
        <p:txBody>
          <a:bodyPr/>
          <a:lstStyle/>
          <a:p>
            <a:r>
              <a:rPr lang="en-US" altLang="zh-CN" smtClean="0">
                <a:ea typeface="宋体" charset="-122"/>
              </a:rPr>
              <a:t>Enqueuer</a:t>
            </a:r>
          </a:p>
        </p:txBody>
      </p:sp>
      <p:sp>
        <p:nvSpPr>
          <p:cNvPr id="33798"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799" name="Group 5"/>
          <p:cNvGrpSpPr>
            <a:grpSpLocks/>
          </p:cNvGrpSpPr>
          <p:nvPr/>
        </p:nvGrpSpPr>
        <p:grpSpPr bwMode="auto">
          <a:xfrm>
            <a:off x="3990975" y="1933575"/>
            <a:ext cx="976313" cy="609600"/>
            <a:chOff x="3417" y="2938"/>
            <a:chExt cx="615" cy="384"/>
          </a:xfrm>
        </p:grpSpPr>
        <p:sp>
          <p:nvSpPr>
            <p:cNvPr id="33851"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3852"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0" name="Group 8"/>
          <p:cNvGrpSpPr>
            <a:grpSpLocks/>
          </p:cNvGrpSpPr>
          <p:nvPr/>
        </p:nvGrpSpPr>
        <p:grpSpPr bwMode="auto">
          <a:xfrm>
            <a:off x="4084638" y="2106613"/>
            <a:ext cx="304800" cy="304800"/>
            <a:chOff x="3894" y="2760"/>
            <a:chExt cx="192" cy="192"/>
          </a:xfrm>
        </p:grpSpPr>
        <p:sp>
          <p:nvSpPr>
            <p:cNvPr id="33849"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3850"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3801"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3802"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3803" name="Group 13"/>
          <p:cNvGrpSpPr>
            <a:grpSpLocks/>
          </p:cNvGrpSpPr>
          <p:nvPr/>
        </p:nvGrpSpPr>
        <p:grpSpPr bwMode="auto">
          <a:xfrm>
            <a:off x="6256338" y="1919288"/>
            <a:ext cx="976312" cy="609600"/>
            <a:chOff x="3417" y="2938"/>
            <a:chExt cx="615" cy="384"/>
          </a:xfrm>
        </p:grpSpPr>
        <p:sp>
          <p:nvSpPr>
            <p:cNvPr id="33847"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3848"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6768"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05" name="Group 17"/>
          <p:cNvGrpSpPr>
            <a:grpSpLocks/>
          </p:cNvGrpSpPr>
          <p:nvPr/>
        </p:nvGrpSpPr>
        <p:grpSpPr bwMode="auto">
          <a:xfrm>
            <a:off x="6350000" y="2092325"/>
            <a:ext cx="304800" cy="304800"/>
            <a:chOff x="3894" y="2760"/>
            <a:chExt cx="192" cy="192"/>
          </a:xfrm>
        </p:grpSpPr>
        <p:sp>
          <p:nvSpPr>
            <p:cNvPr id="33845"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3846"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3806"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6773"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3808" name="Group 22"/>
          <p:cNvGrpSpPr>
            <a:grpSpLocks/>
          </p:cNvGrpSpPr>
          <p:nvPr/>
        </p:nvGrpSpPr>
        <p:grpSpPr bwMode="auto">
          <a:xfrm>
            <a:off x="4452938" y="3162300"/>
            <a:ext cx="427037" cy="622300"/>
            <a:chOff x="2208" y="1920"/>
            <a:chExt cx="1152" cy="1680"/>
          </a:xfrm>
        </p:grpSpPr>
        <p:sp>
          <p:nvSpPr>
            <p:cNvPr id="33841"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3842"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3843"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3844"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3809"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3810"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1"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3812"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13"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3814"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sp>
        <p:nvSpPr>
          <p:cNvPr id="586800" name="Text Box 48"/>
          <p:cNvSpPr txBox="1">
            <a:spLocks noChangeArrowheads="1"/>
          </p:cNvSpPr>
          <p:nvPr/>
        </p:nvSpPr>
        <p:spPr bwMode="auto">
          <a:xfrm>
            <a:off x="5462588" y="3719513"/>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Enqueue Node</a:t>
            </a:r>
          </a:p>
        </p:txBody>
      </p:sp>
      <p:grpSp>
        <p:nvGrpSpPr>
          <p:cNvPr id="33816" name="Group 53"/>
          <p:cNvGrpSpPr>
            <a:grpSpLocks/>
          </p:cNvGrpSpPr>
          <p:nvPr/>
        </p:nvGrpSpPr>
        <p:grpSpPr bwMode="auto">
          <a:xfrm>
            <a:off x="7385050" y="2943225"/>
            <a:ext cx="976313" cy="609600"/>
            <a:chOff x="3417" y="2938"/>
            <a:chExt cx="615" cy="384"/>
          </a:xfrm>
        </p:grpSpPr>
        <p:sp>
          <p:nvSpPr>
            <p:cNvPr id="33839" name="AutoShape 5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3840" name="Line 5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7" name="Line 56"/>
          <p:cNvSpPr>
            <a:spLocks noChangeShapeType="1"/>
          </p:cNvSpPr>
          <p:nvPr/>
        </p:nvSpPr>
        <p:spPr bwMode="auto">
          <a:xfrm>
            <a:off x="7874000" y="2943225"/>
            <a:ext cx="487363"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812" name="Freeform 60"/>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6813" name="Freeform 61"/>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3820" name="Group 79"/>
          <p:cNvGrpSpPr>
            <a:grpSpLocks/>
          </p:cNvGrpSpPr>
          <p:nvPr/>
        </p:nvGrpSpPr>
        <p:grpSpPr bwMode="auto">
          <a:xfrm>
            <a:off x="7512050" y="3127375"/>
            <a:ext cx="304800" cy="304800"/>
            <a:chOff x="3894" y="2760"/>
            <a:chExt cx="192" cy="192"/>
          </a:xfrm>
        </p:grpSpPr>
        <p:sp>
          <p:nvSpPr>
            <p:cNvPr id="33837" name="Oval 80"/>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3838" name="Oval 81"/>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sp>
        <p:nvSpPr>
          <p:cNvPr id="33821" name="AutoShape 82"/>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33822" name="Group 83"/>
          <p:cNvGrpSpPr>
            <a:grpSpLocks/>
          </p:cNvGrpSpPr>
          <p:nvPr/>
        </p:nvGrpSpPr>
        <p:grpSpPr bwMode="auto">
          <a:xfrm>
            <a:off x="5527675" y="4989513"/>
            <a:ext cx="1447800" cy="1295400"/>
            <a:chOff x="1584" y="816"/>
            <a:chExt cx="912" cy="816"/>
          </a:xfrm>
        </p:grpSpPr>
        <p:sp>
          <p:nvSpPr>
            <p:cNvPr id="33828" name="Freeform 8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3829" name="Freeform 8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3830" name="Freeform 86"/>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3831" name="Freeform 8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3832" name="Freeform 8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3833" name="Freeform 8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3834" name="Freeform 90"/>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3835" name="Freeform 91"/>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3836" name="Freeform 92"/>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33823" name="Group 93"/>
          <p:cNvGrpSpPr>
            <a:grpSpLocks/>
          </p:cNvGrpSpPr>
          <p:nvPr/>
        </p:nvGrpSpPr>
        <p:grpSpPr bwMode="auto">
          <a:xfrm>
            <a:off x="4448175" y="3960813"/>
            <a:ext cx="427038" cy="622300"/>
            <a:chOff x="2208" y="1920"/>
            <a:chExt cx="1152" cy="1680"/>
          </a:xfrm>
        </p:grpSpPr>
        <p:sp>
          <p:nvSpPr>
            <p:cNvPr id="33824" name="Oval 9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3825" name="Oval 9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3826" name="AutoShape 9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3827" name="AutoShape 9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160233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800"/>
                                        </p:tgtEl>
                                        <p:attrNameLst>
                                          <p:attrName>style.visibility</p:attrName>
                                        </p:attrNameLst>
                                      </p:cBhvr>
                                      <p:to>
                                        <p:strVal val="visible"/>
                                      </p:to>
                                    </p:set>
                                    <p:animEffect transition="in" filter="blinds(horizontal)">
                                      <p:cBhvr>
                                        <p:cTn id="7" dur="500"/>
                                        <p:tgtEl>
                                          <p:spTgt spid="586800"/>
                                        </p:tgtEl>
                                      </p:cBhvr>
                                    </p:animEffect>
                                  </p:childTnLst>
                                </p:cTn>
                              </p:par>
                            </p:childTnLst>
                          </p:cTn>
                        </p:par>
                        <p:par>
                          <p:cTn id="8" fill="hold" nodeType="afterGroup">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586768"/>
                                        </p:tgtEl>
                                      </p:cBhvr>
                                    </p:animEffect>
                                    <p:set>
                                      <p:cBhvr>
                                        <p:cTn id="11" dur="1" fill="hold">
                                          <p:stCondLst>
                                            <p:cond delay="499"/>
                                          </p:stCondLst>
                                        </p:cTn>
                                        <p:tgtEl>
                                          <p:spTgt spid="586768"/>
                                        </p:tgtEl>
                                        <p:attrNameLst>
                                          <p:attrName>style.visibility</p:attrName>
                                        </p:attrNameLst>
                                      </p:cBhvr>
                                      <p:to>
                                        <p:strVal val="hidden"/>
                                      </p:to>
                                    </p:se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86812"/>
                                        </p:tgtEl>
                                        <p:attrNameLst>
                                          <p:attrName>style.visibility</p:attrName>
                                        </p:attrNameLst>
                                      </p:cBhvr>
                                      <p:to>
                                        <p:strVal val="visible"/>
                                      </p:to>
                                    </p:set>
                                    <p:animEffect transition="in" filter="blinds(horizontal)">
                                      <p:cBhvr>
                                        <p:cTn id="15" dur="500"/>
                                        <p:tgtEl>
                                          <p:spTgt spid="586812"/>
                                        </p:tgtEl>
                                      </p:cBhvr>
                                    </p:animEffect>
                                  </p:childTnLst>
                                </p:cTn>
                              </p:par>
                            </p:childTnLst>
                          </p:cTn>
                        </p:par>
                        <p:par>
                          <p:cTn id="16" fill="hold" nodeType="afterGroup">
                            <p:stCondLst>
                              <p:cond delay="1500"/>
                            </p:stCondLst>
                            <p:childTnLst>
                              <p:par>
                                <p:cTn id="17" presetID="3" presetClass="exit" presetSubtype="10" fill="hold" grpId="0" nodeType="afterEffect">
                                  <p:stCondLst>
                                    <p:cond delay="0"/>
                                  </p:stCondLst>
                                  <p:childTnLst>
                                    <p:animEffect transition="out" filter="blinds(horizontal)">
                                      <p:cBhvr>
                                        <p:cTn id="18" dur="500"/>
                                        <p:tgtEl>
                                          <p:spTgt spid="586773"/>
                                        </p:tgtEl>
                                      </p:cBhvr>
                                    </p:animEffect>
                                    <p:set>
                                      <p:cBhvr>
                                        <p:cTn id="19" dur="1" fill="hold">
                                          <p:stCondLst>
                                            <p:cond delay="499"/>
                                          </p:stCondLst>
                                        </p:cTn>
                                        <p:tgtEl>
                                          <p:spTgt spid="586773"/>
                                        </p:tgtEl>
                                        <p:attrNameLst>
                                          <p:attrName>style.visibility</p:attrName>
                                        </p:attrNameLst>
                                      </p:cBhvr>
                                      <p:to>
                                        <p:strVal val="hidden"/>
                                      </p:to>
                                    </p:se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86813"/>
                                        </p:tgtEl>
                                        <p:attrNameLst>
                                          <p:attrName>style.visibility</p:attrName>
                                        </p:attrNameLst>
                                      </p:cBhvr>
                                      <p:to>
                                        <p:strVal val="visible"/>
                                      </p:to>
                                    </p:set>
                                    <p:animEffect transition="in" filter="blinds(horizontal)">
                                      <p:cBhvr>
                                        <p:cTn id="23" dur="500"/>
                                        <p:tgtEl>
                                          <p:spTgt spid="58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8" grpId="0" animBg="1"/>
      <p:bldP spid="586773" grpId="0" animBg="1"/>
      <p:bldP spid="586800" grpId="0"/>
      <p:bldP spid="586812" grpId="0" animBg="1"/>
      <p:bldP spid="5868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C3D6767E-E393-4C1A-BC88-47213DDC6FB6}" type="slidenum">
              <a:rPr lang="ar-SA" altLang="zh-CN" sz="1400" smtClean="0">
                <a:solidFill>
                  <a:schemeClr val="tx1"/>
                </a:solidFill>
              </a:rPr>
              <a:pPr/>
              <a:t>43</a:t>
            </a:fld>
            <a:endParaRPr lang="en-US" altLang="zh-CN" sz="1400" smtClean="0">
              <a:solidFill>
                <a:schemeClr val="tx1"/>
              </a:solidFill>
              <a:ea typeface="宋体" charset="-122"/>
            </a:endParaRPr>
          </a:p>
        </p:txBody>
      </p:sp>
      <p:sp>
        <p:nvSpPr>
          <p:cNvPr id="3482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4821" name="Rectangle 3"/>
          <p:cNvSpPr>
            <a:spLocks noGrp="1" noChangeArrowheads="1"/>
          </p:cNvSpPr>
          <p:nvPr>
            <p:ph type="title"/>
          </p:nvPr>
        </p:nvSpPr>
        <p:spPr/>
        <p:txBody>
          <a:bodyPr/>
          <a:lstStyle/>
          <a:p>
            <a:r>
              <a:rPr lang="en-US" altLang="zh-CN" smtClean="0">
                <a:ea typeface="宋体" charset="-122"/>
              </a:rPr>
              <a:t>Enqueuer</a:t>
            </a:r>
          </a:p>
        </p:txBody>
      </p:sp>
      <p:sp>
        <p:nvSpPr>
          <p:cNvPr id="34822"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4823" name="Group 5"/>
          <p:cNvGrpSpPr>
            <a:grpSpLocks/>
          </p:cNvGrpSpPr>
          <p:nvPr/>
        </p:nvGrpSpPr>
        <p:grpSpPr bwMode="auto">
          <a:xfrm>
            <a:off x="3990975" y="1933575"/>
            <a:ext cx="976313" cy="609600"/>
            <a:chOff x="3417" y="2938"/>
            <a:chExt cx="615" cy="384"/>
          </a:xfrm>
        </p:grpSpPr>
        <p:sp>
          <p:nvSpPr>
            <p:cNvPr id="34875"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4876"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4" name="Group 8"/>
          <p:cNvGrpSpPr>
            <a:grpSpLocks/>
          </p:cNvGrpSpPr>
          <p:nvPr/>
        </p:nvGrpSpPr>
        <p:grpSpPr bwMode="auto">
          <a:xfrm>
            <a:off x="4084638" y="2106613"/>
            <a:ext cx="304800" cy="304800"/>
            <a:chOff x="3894" y="2760"/>
            <a:chExt cx="192" cy="192"/>
          </a:xfrm>
        </p:grpSpPr>
        <p:sp>
          <p:nvSpPr>
            <p:cNvPr id="34873"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4874"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4825"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4826"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4827" name="Group 13"/>
          <p:cNvGrpSpPr>
            <a:grpSpLocks/>
          </p:cNvGrpSpPr>
          <p:nvPr/>
        </p:nvGrpSpPr>
        <p:grpSpPr bwMode="auto">
          <a:xfrm>
            <a:off x="6256338" y="1919288"/>
            <a:ext cx="976312" cy="609600"/>
            <a:chOff x="3417" y="2938"/>
            <a:chExt cx="615" cy="384"/>
          </a:xfrm>
        </p:grpSpPr>
        <p:sp>
          <p:nvSpPr>
            <p:cNvPr id="34871"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4872"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8" name="Group 17"/>
          <p:cNvGrpSpPr>
            <a:grpSpLocks/>
          </p:cNvGrpSpPr>
          <p:nvPr/>
        </p:nvGrpSpPr>
        <p:grpSpPr bwMode="auto">
          <a:xfrm>
            <a:off x="6350000" y="2092325"/>
            <a:ext cx="304800" cy="304800"/>
            <a:chOff x="3894" y="2760"/>
            <a:chExt cx="192" cy="192"/>
          </a:xfrm>
        </p:grpSpPr>
        <p:sp>
          <p:nvSpPr>
            <p:cNvPr id="34869"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4870"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4829"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4830" name="Group 22"/>
          <p:cNvGrpSpPr>
            <a:grpSpLocks/>
          </p:cNvGrpSpPr>
          <p:nvPr/>
        </p:nvGrpSpPr>
        <p:grpSpPr bwMode="auto">
          <a:xfrm>
            <a:off x="4452938" y="3162300"/>
            <a:ext cx="427037" cy="622300"/>
            <a:chOff x="2208" y="1920"/>
            <a:chExt cx="1152" cy="1680"/>
          </a:xfrm>
        </p:grpSpPr>
        <p:sp>
          <p:nvSpPr>
            <p:cNvPr id="34865"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4866"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4867"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4868"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4831"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4832"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3"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4834"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5"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4836"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grpSp>
        <p:nvGrpSpPr>
          <p:cNvPr id="34837" name="Group 54"/>
          <p:cNvGrpSpPr>
            <a:grpSpLocks/>
          </p:cNvGrpSpPr>
          <p:nvPr/>
        </p:nvGrpSpPr>
        <p:grpSpPr bwMode="auto">
          <a:xfrm>
            <a:off x="7385050" y="2943225"/>
            <a:ext cx="976313" cy="609600"/>
            <a:chOff x="3417" y="2938"/>
            <a:chExt cx="615" cy="384"/>
          </a:xfrm>
        </p:grpSpPr>
        <p:sp>
          <p:nvSpPr>
            <p:cNvPr id="34863"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4864" name="Line 56"/>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8" name="Line 57"/>
          <p:cNvSpPr>
            <a:spLocks noChangeShapeType="1"/>
          </p:cNvSpPr>
          <p:nvPr/>
        </p:nvSpPr>
        <p:spPr bwMode="auto">
          <a:xfrm>
            <a:off x="7874000" y="2943225"/>
            <a:ext cx="487363"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Freeform 58"/>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0" name="Freeform 5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6274" name="Rectangle 66"/>
          <p:cNvSpPr>
            <a:spLocks noChangeArrowheads="1"/>
          </p:cNvSpPr>
          <p:nvPr/>
        </p:nvSpPr>
        <p:spPr bwMode="auto">
          <a:xfrm>
            <a:off x="1981200" y="4713288"/>
            <a:ext cx="679450" cy="496887"/>
          </a:xfrm>
          <a:prstGeom prst="rect">
            <a:avLst/>
          </a:prstGeom>
          <a:solidFill>
            <a:schemeClr val="accent2"/>
          </a:solidFill>
          <a:ln w="38100" algn="ctr">
            <a:solidFill>
              <a:schemeClr val="tx1"/>
            </a:solidFill>
            <a:miter lim="800000"/>
            <a:headEnd/>
            <a:tailEnd/>
          </a:ln>
        </p:spPr>
        <p:txBody>
          <a:bodyPr wrap="none" anchor="ctr"/>
          <a:lstStyle/>
          <a:p>
            <a:pPr algn="ctr"/>
            <a:r>
              <a:rPr lang="en-US" altLang="zh-CN" sz="2800">
                <a:solidFill>
                  <a:srgbClr val="FF99FF"/>
                </a:solidFill>
                <a:ea typeface="宋体" charset="-122"/>
              </a:rPr>
              <a:t>7</a:t>
            </a:r>
          </a:p>
        </p:txBody>
      </p:sp>
      <p:sp>
        <p:nvSpPr>
          <p:cNvPr id="606275" name="AutoShape 67"/>
          <p:cNvSpPr>
            <a:spLocks noChangeArrowheads="1"/>
          </p:cNvSpPr>
          <p:nvPr/>
        </p:nvSpPr>
        <p:spPr bwMode="auto">
          <a:xfrm flipH="1">
            <a:off x="1882775" y="4595813"/>
            <a:ext cx="911225" cy="784225"/>
          </a:xfrm>
          <a:prstGeom prst="wedgeRoundRectCallout">
            <a:avLst>
              <a:gd name="adj1" fmla="val -345296"/>
              <a:gd name="adj2" fmla="val 19431"/>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606276" name="Text Box 68"/>
          <p:cNvSpPr txBox="1">
            <a:spLocks noChangeArrowheads="1"/>
          </p:cNvSpPr>
          <p:nvPr/>
        </p:nvSpPr>
        <p:spPr bwMode="auto">
          <a:xfrm>
            <a:off x="2771775" y="5675313"/>
            <a:ext cx="301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b="1">
                <a:ea typeface="宋体" charset="-122"/>
              </a:rPr>
              <a:t>getAndDecrement()</a:t>
            </a:r>
          </a:p>
        </p:txBody>
      </p:sp>
      <p:grpSp>
        <p:nvGrpSpPr>
          <p:cNvPr id="34844" name="Group 80"/>
          <p:cNvGrpSpPr>
            <a:grpSpLocks/>
          </p:cNvGrpSpPr>
          <p:nvPr/>
        </p:nvGrpSpPr>
        <p:grpSpPr bwMode="auto">
          <a:xfrm>
            <a:off x="7512050" y="3127375"/>
            <a:ext cx="304800" cy="304800"/>
            <a:chOff x="3894" y="2760"/>
            <a:chExt cx="192" cy="192"/>
          </a:xfrm>
        </p:grpSpPr>
        <p:sp>
          <p:nvSpPr>
            <p:cNvPr id="34861" name="Oval 81"/>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4862" name="Oval 82"/>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sp>
        <p:nvSpPr>
          <p:cNvPr id="34845" name="AutoShape 83"/>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34846" name="Group 84"/>
          <p:cNvGrpSpPr>
            <a:grpSpLocks/>
          </p:cNvGrpSpPr>
          <p:nvPr/>
        </p:nvGrpSpPr>
        <p:grpSpPr bwMode="auto">
          <a:xfrm>
            <a:off x="5527675" y="4989513"/>
            <a:ext cx="1447800" cy="1295400"/>
            <a:chOff x="1584" y="816"/>
            <a:chExt cx="912" cy="816"/>
          </a:xfrm>
        </p:grpSpPr>
        <p:sp>
          <p:nvSpPr>
            <p:cNvPr id="34852" name="Freeform 8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4853" name="Freeform 8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4854" name="Freeform 87"/>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4855" name="Freeform 8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4856" name="Freeform 8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4857" name="Freeform 9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4858" name="Freeform 91"/>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4859" name="Freeform 92"/>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4860" name="Freeform 93"/>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34847" name="Group 94"/>
          <p:cNvGrpSpPr>
            <a:grpSpLocks/>
          </p:cNvGrpSpPr>
          <p:nvPr/>
        </p:nvGrpSpPr>
        <p:grpSpPr bwMode="auto">
          <a:xfrm>
            <a:off x="4448175" y="3960813"/>
            <a:ext cx="427038" cy="622300"/>
            <a:chOff x="2208" y="1920"/>
            <a:chExt cx="1152" cy="1680"/>
          </a:xfrm>
        </p:grpSpPr>
        <p:sp>
          <p:nvSpPr>
            <p:cNvPr id="34848" name="Oval 95"/>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4849" name="Oval 9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4850" name="AutoShape 9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4851" name="AutoShape 9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16695774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6274"/>
                                        </p:tgtEl>
                                        <p:attrNameLst>
                                          <p:attrName>style.visibility</p:attrName>
                                        </p:attrNameLst>
                                      </p:cBhvr>
                                      <p:to>
                                        <p:strVal val="visible"/>
                                      </p:to>
                                    </p:set>
                                    <p:animEffect transition="in" filter="blinds(horizontal)">
                                      <p:cBhvr>
                                        <p:cTn id="7" dur="500"/>
                                        <p:tgtEl>
                                          <p:spTgt spid="6062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6275"/>
                                        </p:tgtEl>
                                        <p:attrNameLst>
                                          <p:attrName>style.visibility</p:attrName>
                                        </p:attrNameLst>
                                      </p:cBhvr>
                                      <p:to>
                                        <p:strVal val="visible"/>
                                      </p:to>
                                    </p:set>
                                    <p:animEffect transition="in" filter="blinds(horizontal)">
                                      <p:cBhvr>
                                        <p:cTn id="10" dur="500"/>
                                        <p:tgtEl>
                                          <p:spTgt spid="606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6276"/>
                                        </p:tgtEl>
                                        <p:attrNameLst>
                                          <p:attrName>style.visibility</p:attrName>
                                        </p:attrNameLst>
                                      </p:cBhvr>
                                      <p:to>
                                        <p:strVal val="visible"/>
                                      </p:to>
                                    </p:set>
                                    <p:animEffect transition="in" filter="blinds(horizontal)">
                                      <p:cBhvr>
                                        <p:cTn id="13" dur="500"/>
                                        <p:tgtEl>
                                          <p:spTgt spid="606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74" grpId="0" animBg="1"/>
      <p:bldP spid="606275" grpId="0" animBg="1"/>
      <p:bldP spid="60627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CD8E7F1-9CA2-4040-87E5-3D5DA59CFD41}" type="slidenum">
              <a:rPr lang="ar-SA" altLang="zh-CN" sz="1400" smtClean="0">
                <a:solidFill>
                  <a:schemeClr val="tx1"/>
                </a:solidFill>
              </a:rPr>
              <a:pPr/>
              <a:t>44</a:t>
            </a:fld>
            <a:endParaRPr lang="en-US" altLang="zh-CN" sz="1400" smtClean="0">
              <a:solidFill>
                <a:schemeClr val="tx1"/>
              </a:solidFill>
              <a:ea typeface="宋体" charset="-122"/>
            </a:endParaRPr>
          </a:p>
        </p:txBody>
      </p:sp>
      <p:sp>
        <p:nvSpPr>
          <p:cNvPr id="3584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5845" name="Rectangle 3"/>
          <p:cNvSpPr>
            <a:spLocks noGrp="1" noChangeArrowheads="1"/>
          </p:cNvSpPr>
          <p:nvPr>
            <p:ph type="title"/>
          </p:nvPr>
        </p:nvSpPr>
        <p:spPr/>
        <p:txBody>
          <a:bodyPr/>
          <a:lstStyle/>
          <a:p>
            <a:r>
              <a:rPr lang="en-US" altLang="zh-CN" smtClean="0">
                <a:ea typeface="宋体" charset="-122"/>
              </a:rPr>
              <a:t>Enqueuer</a:t>
            </a:r>
          </a:p>
        </p:txBody>
      </p:sp>
      <p:sp>
        <p:nvSpPr>
          <p:cNvPr id="35846"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5847" name="Group 5"/>
          <p:cNvGrpSpPr>
            <a:grpSpLocks/>
          </p:cNvGrpSpPr>
          <p:nvPr/>
        </p:nvGrpSpPr>
        <p:grpSpPr bwMode="auto">
          <a:xfrm>
            <a:off x="3990975" y="1933575"/>
            <a:ext cx="976313" cy="609600"/>
            <a:chOff x="3417" y="2938"/>
            <a:chExt cx="615" cy="384"/>
          </a:xfrm>
        </p:grpSpPr>
        <p:sp>
          <p:nvSpPr>
            <p:cNvPr id="35903"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5904"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48" name="Group 8"/>
          <p:cNvGrpSpPr>
            <a:grpSpLocks/>
          </p:cNvGrpSpPr>
          <p:nvPr/>
        </p:nvGrpSpPr>
        <p:grpSpPr bwMode="auto">
          <a:xfrm>
            <a:off x="4084638" y="2106613"/>
            <a:ext cx="304800" cy="304800"/>
            <a:chOff x="3894" y="2760"/>
            <a:chExt cx="192" cy="192"/>
          </a:xfrm>
        </p:grpSpPr>
        <p:sp>
          <p:nvSpPr>
            <p:cNvPr id="35901"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5902"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5849" name="Text Box 11"/>
          <p:cNvSpPr txBox="1">
            <a:spLocks noChangeArrowheads="1"/>
          </p:cNvSpPr>
          <p:nvPr/>
        </p:nvSpPr>
        <p:spPr bwMode="auto">
          <a:xfrm>
            <a:off x="1744663" y="2079625"/>
            <a:ext cx="706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5850" name="Text Box 12"/>
          <p:cNvSpPr txBox="1">
            <a:spLocks noChangeArrowheads="1"/>
          </p:cNvSpPr>
          <p:nvPr/>
        </p:nvSpPr>
        <p:spPr bwMode="auto">
          <a:xfrm>
            <a:off x="1744663" y="2517775"/>
            <a:ext cx="544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5851" name="Group 13"/>
          <p:cNvGrpSpPr>
            <a:grpSpLocks/>
          </p:cNvGrpSpPr>
          <p:nvPr/>
        </p:nvGrpSpPr>
        <p:grpSpPr bwMode="auto">
          <a:xfrm>
            <a:off x="6256338" y="1919288"/>
            <a:ext cx="976312" cy="609600"/>
            <a:chOff x="3417" y="2938"/>
            <a:chExt cx="615" cy="384"/>
          </a:xfrm>
        </p:grpSpPr>
        <p:sp>
          <p:nvSpPr>
            <p:cNvPr id="35899"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5900"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852" name="Group 17"/>
          <p:cNvGrpSpPr>
            <a:grpSpLocks/>
          </p:cNvGrpSpPr>
          <p:nvPr/>
        </p:nvGrpSpPr>
        <p:grpSpPr bwMode="auto">
          <a:xfrm>
            <a:off x="6350000" y="2092325"/>
            <a:ext cx="304800" cy="304800"/>
            <a:chOff x="3894" y="2760"/>
            <a:chExt cx="192" cy="192"/>
          </a:xfrm>
        </p:grpSpPr>
        <p:sp>
          <p:nvSpPr>
            <p:cNvPr id="35897"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5898"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5853"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5854" name="Group 22"/>
          <p:cNvGrpSpPr>
            <a:grpSpLocks/>
          </p:cNvGrpSpPr>
          <p:nvPr/>
        </p:nvGrpSpPr>
        <p:grpSpPr bwMode="auto">
          <a:xfrm>
            <a:off x="4452938" y="3162300"/>
            <a:ext cx="427037" cy="622300"/>
            <a:chOff x="2208" y="1920"/>
            <a:chExt cx="1152" cy="1680"/>
          </a:xfrm>
        </p:grpSpPr>
        <p:sp>
          <p:nvSpPr>
            <p:cNvPr id="35893"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5894"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5895"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5896"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5855" name="Text Box 27"/>
          <p:cNvSpPr txBox="1">
            <a:spLocks noChangeArrowheads="1"/>
          </p:cNvSpPr>
          <p:nvPr/>
        </p:nvSpPr>
        <p:spPr bwMode="auto">
          <a:xfrm>
            <a:off x="1744663"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5856"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5857" name="Group 29"/>
          <p:cNvGrpSpPr>
            <a:grpSpLocks/>
          </p:cNvGrpSpPr>
          <p:nvPr/>
        </p:nvGrpSpPr>
        <p:grpSpPr bwMode="auto">
          <a:xfrm>
            <a:off x="4448175" y="3960813"/>
            <a:ext cx="427038" cy="622300"/>
            <a:chOff x="2208" y="1920"/>
            <a:chExt cx="1152" cy="1680"/>
          </a:xfrm>
        </p:grpSpPr>
        <p:sp>
          <p:nvSpPr>
            <p:cNvPr id="35889" name="Oval 30"/>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5890" name="Oval 3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5891" name="AutoShape 3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5892" name="AutoShape 3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5858" name="Text Box 34"/>
          <p:cNvSpPr txBox="1">
            <a:spLocks noChangeArrowheads="1"/>
          </p:cNvSpPr>
          <p:nvPr/>
        </p:nvSpPr>
        <p:spPr bwMode="auto">
          <a:xfrm>
            <a:off x="1744663"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5859"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0"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5861"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sp>
        <p:nvSpPr>
          <p:cNvPr id="608304" name="Text Box 48"/>
          <p:cNvSpPr txBox="1">
            <a:spLocks noChangeArrowheads="1"/>
          </p:cNvSpPr>
          <p:nvPr/>
        </p:nvSpPr>
        <p:spPr bwMode="auto">
          <a:xfrm>
            <a:off x="5645150" y="447675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Release lock</a:t>
            </a:r>
          </a:p>
        </p:txBody>
      </p:sp>
      <p:sp>
        <p:nvSpPr>
          <p:cNvPr id="608305" name="AutoShape 49"/>
          <p:cNvSpPr>
            <a:spLocks noChangeArrowheads="1"/>
          </p:cNvSpPr>
          <p:nvPr/>
        </p:nvSpPr>
        <p:spPr bwMode="auto">
          <a:xfrm flipH="1">
            <a:off x="4235450" y="3906838"/>
            <a:ext cx="831850" cy="784225"/>
          </a:xfrm>
          <a:prstGeom prst="wedgeRoundRectCallout">
            <a:avLst>
              <a:gd name="adj1" fmla="val -102102"/>
              <a:gd name="adj2" fmla="val 98782"/>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35864" name="Group 54"/>
          <p:cNvGrpSpPr>
            <a:grpSpLocks/>
          </p:cNvGrpSpPr>
          <p:nvPr/>
        </p:nvGrpSpPr>
        <p:grpSpPr bwMode="auto">
          <a:xfrm>
            <a:off x="7385050" y="2943225"/>
            <a:ext cx="976313" cy="609600"/>
            <a:chOff x="3417" y="2938"/>
            <a:chExt cx="615" cy="384"/>
          </a:xfrm>
        </p:grpSpPr>
        <p:sp>
          <p:nvSpPr>
            <p:cNvPr id="35887"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5888" name="Line 56"/>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65" name="Line 57"/>
          <p:cNvSpPr>
            <a:spLocks noChangeShapeType="1"/>
          </p:cNvSpPr>
          <p:nvPr/>
        </p:nvSpPr>
        <p:spPr bwMode="auto">
          <a:xfrm>
            <a:off x="7874000" y="2943225"/>
            <a:ext cx="487363"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Freeform 58"/>
          <p:cNvSpPr>
            <a:spLocks/>
          </p:cNvSpPr>
          <p:nvPr/>
        </p:nvSpPr>
        <p:spPr bwMode="auto">
          <a:xfrm>
            <a:off x="6988175" y="2233613"/>
            <a:ext cx="371475" cy="855662"/>
          </a:xfrm>
          <a:custGeom>
            <a:avLst/>
            <a:gdLst>
              <a:gd name="T0" fmla="*/ 2147483647 w 234"/>
              <a:gd name="T1" fmla="*/ 0 h 539"/>
              <a:gd name="T2" fmla="*/ 2147483647 w 234"/>
              <a:gd name="T3" fmla="*/ 2147483647 h 539"/>
              <a:gd name="T4" fmla="*/ 2147483647 w 234"/>
              <a:gd name="T5" fmla="*/ 2147483647 h 539"/>
              <a:gd name="T6" fmla="*/ 0 60000 65536"/>
              <a:gd name="T7" fmla="*/ 0 60000 65536"/>
              <a:gd name="T8" fmla="*/ 0 60000 65536"/>
              <a:gd name="T9" fmla="*/ 0 w 234"/>
              <a:gd name="T10" fmla="*/ 0 h 539"/>
              <a:gd name="T11" fmla="*/ 234 w 234"/>
              <a:gd name="T12" fmla="*/ 539 h 539"/>
            </a:gdLst>
            <a:ahLst/>
            <a:cxnLst>
              <a:cxn ang="T6">
                <a:pos x="T0" y="T1"/>
              </a:cxn>
              <a:cxn ang="T7">
                <a:pos x="T2" y="T3"/>
              </a:cxn>
              <a:cxn ang="T8">
                <a:pos x="T4" y="T5"/>
              </a:cxn>
            </a:cxnLst>
            <a:rect l="T9" t="T10" r="T11" b="T12"/>
            <a:pathLst>
              <a:path w="234" h="539">
                <a:moveTo>
                  <a:pt x="17" y="0"/>
                </a:moveTo>
                <a:cubicBezTo>
                  <a:pt x="20" y="75"/>
                  <a:pt x="0" y="367"/>
                  <a:pt x="36" y="453"/>
                </a:cubicBezTo>
                <a:cubicBezTo>
                  <a:pt x="72" y="539"/>
                  <a:pt x="193" y="505"/>
                  <a:pt x="234" y="519"/>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7" name="Freeform 5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8" name="Rectangle 66"/>
          <p:cNvSpPr>
            <a:spLocks noChangeArrowheads="1"/>
          </p:cNvSpPr>
          <p:nvPr/>
        </p:nvSpPr>
        <p:spPr bwMode="auto">
          <a:xfrm>
            <a:off x="1981200" y="4713288"/>
            <a:ext cx="679450" cy="496887"/>
          </a:xfrm>
          <a:prstGeom prst="rect">
            <a:avLst/>
          </a:prstGeom>
          <a:solidFill>
            <a:schemeClr val="accent2"/>
          </a:solidFill>
          <a:ln w="38100" algn="ctr">
            <a:solidFill>
              <a:schemeClr val="tx1"/>
            </a:solidFill>
            <a:miter lim="800000"/>
            <a:headEnd/>
            <a:tailEnd/>
          </a:ln>
        </p:spPr>
        <p:txBody>
          <a:bodyPr wrap="none" anchor="ctr"/>
          <a:lstStyle/>
          <a:p>
            <a:pPr algn="ctr"/>
            <a:r>
              <a:rPr lang="en-US" altLang="zh-CN" sz="2800">
                <a:solidFill>
                  <a:srgbClr val="FF99FF"/>
                </a:solidFill>
                <a:ea typeface="宋体" charset="-122"/>
              </a:rPr>
              <a:t>7</a:t>
            </a:r>
          </a:p>
        </p:txBody>
      </p:sp>
      <p:grpSp>
        <p:nvGrpSpPr>
          <p:cNvPr id="35869" name="Group 79"/>
          <p:cNvGrpSpPr>
            <a:grpSpLocks/>
          </p:cNvGrpSpPr>
          <p:nvPr/>
        </p:nvGrpSpPr>
        <p:grpSpPr bwMode="auto">
          <a:xfrm>
            <a:off x="7512050" y="3127375"/>
            <a:ext cx="304800" cy="304800"/>
            <a:chOff x="3894" y="2760"/>
            <a:chExt cx="192" cy="192"/>
          </a:xfrm>
        </p:grpSpPr>
        <p:sp>
          <p:nvSpPr>
            <p:cNvPr id="35885" name="Oval 80"/>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5886" name="Oval 81"/>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35870" name="Group 82"/>
          <p:cNvGrpSpPr>
            <a:grpSpLocks/>
          </p:cNvGrpSpPr>
          <p:nvPr/>
        </p:nvGrpSpPr>
        <p:grpSpPr bwMode="auto">
          <a:xfrm>
            <a:off x="5527675" y="4989513"/>
            <a:ext cx="1447800" cy="1295400"/>
            <a:chOff x="1584" y="816"/>
            <a:chExt cx="912" cy="816"/>
          </a:xfrm>
        </p:grpSpPr>
        <p:sp>
          <p:nvSpPr>
            <p:cNvPr id="35876" name="Freeform 8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5877" name="Freeform 8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5878" name="Freeform 85"/>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5879" name="Freeform 8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5880" name="Freeform 8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5881" name="Freeform 8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5882" name="Freeform 89"/>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5883" name="Freeform 90"/>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5884" name="Freeform 91"/>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1" name="Group 92"/>
          <p:cNvGrpSpPr>
            <a:grpSpLocks/>
          </p:cNvGrpSpPr>
          <p:nvPr/>
        </p:nvGrpSpPr>
        <p:grpSpPr bwMode="auto">
          <a:xfrm>
            <a:off x="4443413" y="3970338"/>
            <a:ext cx="427037" cy="622300"/>
            <a:chOff x="2208" y="1920"/>
            <a:chExt cx="1152" cy="1680"/>
          </a:xfrm>
        </p:grpSpPr>
        <p:sp>
          <p:nvSpPr>
            <p:cNvPr id="35872" name="Oval 9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5873" name="Oval 9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5874" name="AutoShape 9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5875" name="AutoShape 9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29206312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8304"/>
                                        </p:tgtEl>
                                        <p:attrNameLst>
                                          <p:attrName>style.visibility</p:attrName>
                                        </p:attrNameLst>
                                      </p:cBhvr>
                                      <p:to>
                                        <p:strVal val="visible"/>
                                      </p:to>
                                    </p:set>
                                    <p:animEffect transition="in" filter="blinds(horizontal)">
                                      <p:cBhvr>
                                        <p:cTn id="7" dur="500"/>
                                        <p:tgtEl>
                                          <p:spTgt spid="608304"/>
                                        </p:tgtEl>
                                      </p:cBhvr>
                                    </p:animEffect>
                                  </p:childTnLst>
                                </p:cTn>
                              </p:par>
                            </p:childTnLst>
                          </p:cTn>
                        </p:par>
                        <p:par>
                          <p:cTn id="8" fill="hold" nodeType="afterGroup">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608305"/>
                                        </p:tgtEl>
                                      </p:cBhvr>
                                    </p:animEffect>
                                    <p:set>
                                      <p:cBhvr>
                                        <p:cTn id="11" dur="1" fill="hold">
                                          <p:stCondLst>
                                            <p:cond delay="499"/>
                                          </p:stCondLst>
                                        </p:cTn>
                                        <p:tgtEl>
                                          <p:spTgt spid="608305"/>
                                        </p:tgtEl>
                                        <p:attrNameLst>
                                          <p:attrName>style.visibility</p:attrName>
                                        </p:attrNameLst>
                                      </p:cBhvr>
                                      <p:to>
                                        <p:strVal val="hidden"/>
                                      </p:to>
                                    </p:se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04" grpId="0"/>
      <p:bldP spid="60830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13E5F416-05FA-4484-AE50-04F9B96D9308}" type="slidenum">
              <a:rPr lang="ar-SA" altLang="zh-CN" sz="1400" smtClean="0">
                <a:solidFill>
                  <a:schemeClr val="tx1"/>
                </a:solidFill>
              </a:rPr>
              <a:pPr/>
              <a:t>45</a:t>
            </a:fld>
            <a:endParaRPr lang="en-US" altLang="zh-CN" sz="1400" smtClean="0">
              <a:solidFill>
                <a:schemeClr val="tx1"/>
              </a:solidFill>
              <a:ea typeface="宋体" charset="-122"/>
            </a:endParaRPr>
          </a:p>
        </p:txBody>
      </p:sp>
      <p:sp>
        <p:nvSpPr>
          <p:cNvPr id="36868"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6869" name="Rectangle 3"/>
          <p:cNvSpPr>
            <a:spLocks noGrp="1" noChangeArrowheads="1"/>
          </p:cNvSpPr>
          <p:nvPr>
            <p:ph type="title"/>
          </p:nvPr>
        </p:nvSpPr>
        <p:spPr/>
        <p:txBody>
          <a:bodyPr/>
          <a:lstStyle/>
          <a:p>
            <a:r>
              <a:rPr lang="en-US" altLang="zh-CN" smtClean="0">
                <a:ea typeface="宋体" charset="-122"/>
              </a:rPr>
              <a:t>Enqueuer</a:t>
            </a:r>
          </a:p>
        </p:txBody>
      </p:sp>
      <p:sp>
        <p:nvSpPr>
          <p:cNvPr id="36870"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6871" name="Group 5"/>
          <p:cNvGrpSpPr>
            <a:grpSpLocks/>
          </p:cNvGrpSpPr>
          <p:nvPr/>
        </p:nvGrpSpPr>
        <p:grpSpPr bwMode="auto">
          <a:xfrm>
            <a:off x="3990975" y="1933575"/>
            <a:ext cx="976313" cy="609600"/>
            <a:chOff x="3417" y="2938"/>
            <a:chExt cx="615" cy="384"/>
          </a:xfrm>
        </p:grpSpPr>
        <p:sp>
          <p:nvSpPr>
            <p:cNvPr id="36926"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6927"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2" name="Group 8"/>
          <p:cNvGrpSpPr>
            <a:grpSpLocks/>
          </p:cNvGrpSpPr>
          <p:nvPr/>
        </p:nvGrpSpPr>
        <p:grpSpPr bwMode="auto">
          <a:xfrm>
            <a:off x="4084638" y="2106613"/>
            <a:ext cx="304800" cy="304800"/>
            <a:chOff x="3894" y="2760"/>
            <a:chExt cx="192" cy="192"/>
          </a:xfrm>
        </p:grpSpPr>
        <p:sp>
          <p:nvSpPr>
            <p:cNvPr id="36924"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6925"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6873" name="Text Box 11"/>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6874" name="Text Box 12"/>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6875" name="Group 13"/>
          <p:cNvGrpSpPr>
            <a:grpSpLocks/>
          </p:cNvGrpSpPr>
          <p:nvPr/>
        </p:nvGrpSpPr>
        <p:grpSpPr bwMode="auto">
          <a:xfrm>
            <a:off x="6256338" y="1919288"/>
            <a:ext cx="976312" cy="609600"/>
            <a:chOff x="3417" y="2938"/>
            <a:chExt cx="615" cy="384"/>
          </a:xfrm>
        </p:grpSpPr>
        <p:sp>
          <p:nvSpPr>
            <p:cNvPr id="36922"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6923"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6" name="Group 17"/>
          <p:cNvGrpSpPr>
            <a:grpSpLocks/>
          </p:cNvGrpSpPr>
          <p:nvPr/>
        </p:nvGrpSpPr>
        <p:grpSpPr bwMode="auto">
          <a:xfrm>
            <a:off x="6350000" y="2092325"/>
            <a:ext cx="304800" cy="304800"/>
            <a:chOff x="3894" y="2760"/>
            <a:chExt cx="192" cy="192"/>
          </a:xfrm>
        </p:grpSpPr>
        <p:sp>
          <p:nvSpPr>
            <p:cNvPr id="36920"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6921"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6877"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6878" name="Group 22"/>
          <p:cNvGrpSpPr>
            <a:grpSpLocks/>
          </p:cNvGrpSpPr>
          <p:nvPr/>
        </p:nvGrpSpPr>
        <p:grpSpPr bwMode="auto">
          <a:xfrm>
            <a:off x="4452938" y="3162300"/>
            <a:ext cx="427037" cy="622300"/>
            <a:chOff x="2208" y="1920"/>
            <a:chExt cx="1152" cy="1680"/>
          </a:xfrm>
        </p:grpSpPr>
        <p:sp>
          <p:nvSpPr>
            <p:cNvPr id="36916"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6917"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6918"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6919"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6879" name="Text Box 27"/>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6880"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881" name="Group 29"/>
          <p:cNvGrpSpPr>
            <a:grpSpLocks/>
          </p:cNvGrpSpPr>
          <p:nvPr/>
        </p:nvGrpSpPr>
        <p:grpSpPr bwMode="auto">
          <a:xfrm>
            <a:off x="4448175" y="3960813"/>
            <a:ext cx="427038" cy="622300"/>
            <a:chOff x="2208" y="1920"/>
            <a:chExt cx="1152" cy="1680"/>
          </a:xfrm>
        </p:grpSpPr>
        <p:sp>
          <p:nvSpPr>
            <p:cNvPr id="36912" name="Oval 30"/>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6913" name="Oval 3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6914" name="AutoShape 3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6915" name="AutoShape 3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6882" name="Text Box 34"/>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6883"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4"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6885" name="Rectangle 37"/>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7</a:t>
            </a:r>
          </a:p>
        </p:txBody>
      </p:sp>
      <p:sp>
        <p:nvSpPr>
          <p:cNvPr id="594992" name="Text Box 48"/>
          <p:cNvSpPr txBox="1">
            <a:spLocks noChangeArrowheads="1"/>
          </p:cNvSpPr>
          <p:nvPr/>
        </p:nvSpPr>
        <p:spPr bwMode="auto">
          <a:xfrm>
            <a:off x="5045075" y="3590925"/>
            <a:ext cx="41179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If queue was empty, notify/signal waiting dequeuers</a:t>
            </a:r>
          </a:p>
        </p:txBody>
      </p:sp>
      <p:grpSp>
        <p:nvGrpSpPr>
          <p:cNvPr id="36887" name="Group 54"/>
          <p:cNvGrpSpPr>
            <a:grpSpLocks/>
          </p:cNvGrpSpPr>
          <p:nvPr/>
        </p:nvGrpSpPr>
        <p:grpSpPr bwMode="auto">
          <a:xfrm>
            <a:off x="7385050" y="2943225"/>
            <a:ext cx="976313" cy="609600"/>
            <a:chOff x="3417" y="2938"/>
            <a:chExt cx="615" cy="384"/>
          </a:xfrm>
        </p:grpSpPr>
        <p:sp>
          <p:nvSpPr>
            <p:cNvPr id="36910"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6911" name="Line 56"/>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8" name="Line 57"/>
          <p:cNvSpPr>
            <a:spLocks noChangeShapeType="1"/>
          </p:cNvSpPr>
          <p:nvPr/>
        </p:nvSpPr>
        <p:spPr bwMode="auto">
          <a:xfrm>
            <a:off x="7874000" y="2943225"/>
            <a:ext cx="487363"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Freeform 58"/>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0" name="Freeform 5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004" name="AutoShape 60"/>
          <p:cNvSpPr>
            <a:spLocks noChangeArrowheads="1"/>
          </p:cNvSpPr>
          <p:nvPr/>
        </p:nvSpPr>
        <p:spPr bwMode="auto">
          <a:xfrm flipH="1">
            <a:off x="4235450" y="3106738"/>
            <a:ext cx="831850" cy="784225"/>
          </a:xfrm>
          <a:prstGeom prst="wedgeRoundRectCallout">
            <a:avLst>
              <a:gd name="adj1" fmla="val -120231"/>
              <a:gd name="adj2" fmla="val 165583"/>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36892" name="Group 71"/>
          <p:cNvGrpSpPr>
            <a:grpSpLocks/>
          </p:cNvGrpSpPr>
          <p:nvPr/>
        </p:nvGrpSpPr>
        <p:grpSpPr bwMode="auto">
          <a:xfrm>
            <a:off x="7512050" y="3127375"/>
            <a:ext cx="304800" cy="304800"/>
            <a:chOff x="3894" y="2760"/>
            <a:chExt cx="192" cy="192"/>
          </a:xfrm>
        </p:grpSpPr>
        <p:sp>
          <p:nvSpPr>
            <p:cNvPr id="36908" name="Oval 72"/>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zh-CN" altLang="zh-CN">
                <a:ea typeface="宋体" charset="-122"/>
              </a:endParaRPr>
            </a:p>
          </p:txBody>
        </p:sp>
        <p:sp>
          <p:nvSpPr>
            <p:cNvPr id="36909" name="Oval 73"/>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36893" name="Group 74"/>
          <p:cNvGrpSpPr>
            <a:grpSpLocks/>
          </p:cNvGrpSpPr>
          <p:nvPr/>
        </p:nvGrpSpPr>
        <p:grpSpPr bwMode="auto">
          <a:xfrm>
            <a:off x="5527675" y="4989513"/>
            <a:ext cx="1447800" cy="1295400"/>
            <a:chOff x="1584" y="816"/>
            <a:chExt cx="912" cy="816"/>
          </a:xfrm>
        </p:grpSpPr>
        <p:sp>
          <p:nvSpPr>
            <p:cNvPr id="36899" name="Freeform 75"/>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6900" name="Freeform 76"/>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6901" name="Freeform 77"/>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6902" name="Freeform 78"/>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6903" name="Freeform 79"/>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6904" name="Freeform 80"/>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6905" name="Freeform 81"/>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6906" name="Freeform 82"/>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6907" name="Freeform 83"/>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1" name="Group 84"/>
          <p:cNvGrpSpPr>
            <a:grpSpLocks/>
          </p:cNvGrpSpPr>
          <p:nvPr/>
        </p:nvGrpSpPr>
        <p:grpSpPr bwMode="auto">
          <a:xfrm>
            <a:off x="4443413" y="3162300"/>
            <a:ext cx="427037" cy="622300"/>
            <a:chOff x="2208" y="1920"/>
            <a:chExt cx="1152" cy="1680"/>
          </a:xfrm>
        </p:grpSpPr>
        <p:sp>
          <p:nvSpPr>
            <p:cNvPr id="36895" name="Oval 85"/>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6896" name="Oval 8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6897" name="AutoShape 8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6898" name="AutoShape 8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12617225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5004"/>
                                        </p:tgtEl>
                                        <p:attrNameLst>
                                          <p:attrName>style.visibility</p:attrName>
                                        </p:attrNameLst>
                                      </p:cBhvr>
                                      <p:to>
                                        <p:strVal val="visible"/>
                                      </p:to>
                                    </p:set>
                                    <p:animEffect transition="in" filter="blinds(horizontal)">
                                      <p:cBhvr>
                                        <p:cTn id="7" dur="500"/>
                                        <p:tgtEl>
                                          <p:spTgt spid="5950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4992"/>
                                        </p:tgtEl>
                                        <p:attrNameLst>
                                          <p:attrName>style.visibility</p:attrName>
                                        </p:attrNameLst>
                                      </p:cBhvr>
                                      <p:to>
                                        <p:strVal val="visible"/>
                                      </p:to>
                                    </p:set>
                                    <p:animEffect transition="in" filter="blinds(horizontal)">
                                      <p:cBhvr>
                                        <p:cTn id="10" dur="500"/>
                                        <p:tgtEl>
                                          <p:spTgt spid="594992"/>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92" grpId="0"/>
      <p:bldP spid="59500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84D0E3FF-624B-46FC-B2FC-B4624D46D7E9}" type="slidenum">
              <a:rPr lang="ar-SA" altLang="zh-CN" sz="1400" smtClean="0">
                <a:solidFill>
                  <a:schemeClr val="tx1"/>
                </a:solidFill>
              </a:rPr>
              <a:pPr/>
              <a:t>46</a:t>
            </a:fld>
            <a:endParaRPr lang="en-US" altLang="zh-CN" sz="1400" smtClean="0">
              <a:solidFill>
                <a:schemeClr val="tx1"/>
              </a:solidFill>
              <a:ea typeface="宋体" charset="-122"/>
            </a:endParaRPr>
          </a:p>
        </p:txBody>
      </p:sp>
      <p:sp>
        <p:nvSpPr>
          <p:cNvPr id="3789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7893" name="Rectangle 3"/>
          <p:cNvSpPr>
            <a:spLocks noGrp="1" noChangeArrowheads="1"/>
          </p:cNvSpPr>
          <p:nvPr>
            <p:ph type="title"/>
          </p:nvPr>
        </p:nvSpPr>
        <p:spPr/>
        <p:txBody>
          <a:bodyPr/>
          <a:lstStyle/>
          <a:p>
            <a:r>
              <a:rPr lang="en-US" altLang="zh-CN" smtClean="0">
                <a:ea typeface="宋体" charset="-122"/>
              </a:rPr>
              <a:t>Unsuccesful Enqueuer</a:t>
            </a:r>
          </a:p>
        </p:txBody>
      </p:sp>
      <p:sp>
        <p:nvSpPr>
          <p:cNvPr id="37894" name="Line 4"/>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7895" name="Group 5"/>
          <p:cNvGrpSpPr>
            <a:grpSpLocks/>
          </p:cNvGrpSpPr>
          <p:nvPr/>
        </p:nvGrpSpPr>
        <p:grpSpPr bwMode="auto">
          <a:xfrm>
            <a:off x="3990975" y="1933575"/>
            <a:ext cx="976313" cy="609600"/>
            <a:chOff x="3417" y="2938"/>
            <a:chExt cx="615" cy="384"/>
          </a:xfrm>
        </p:grpSpPr>
        <p:sp>
          <p:nvSpPr>
            <p:cNvPr id="37943" name="AutoShape 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7944" name="Line 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896" name="Group 8"/>
          <p:cNvGrpSpPr>
            <a:grpSpLocks/>
          </p:cNvGrpSpPr>
          <p:nvPr/>
        </p:nvGrpSpPr>
        <p:grpSpPr bwMode="auto">
          <a:xfrm>
            <a:off x="4084638" y="2106613"/>
            <a:ext cx="304800" cy="304800"/>
            <a:chOff x="3894" y="2760"/>
            <a:chExt cx="192" cy="192"/>
          </a:xfrm>
        </p:grpSpPr>
        <p:sp>
          <p:nvSpPr>
            <p:cNvPr id="37941" name="Oval 9"/>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7942" name="Oval 10"/>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37897" name="Text Box 11"/>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7898" name="Text Box 12"/>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7899" name="Group 13"/>
          <p:cNvGrpSpPr>
            <a:grpSpLocks/>
          </p:cNvGrpSpPr>
          <p:nvPr/>
        </p:nvGrpSpPr>
        <p:grpSpPr bwMode="auto">
          <a:xfrm>
            <a:off x="6256338" y="1919288"/>
            <a:ext cx="976312" cy="609600"/>
            <a:chOff x="3417" y="2938"/>
            <a:chExt cx="615" cy="384"/>
          </a:xfrm>
        </p:grpSpPr>
        <p:sp>
          <p:nvSpPr>
            <p:cNvPr id="37939" name="AutoShape 1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7940" name="Line 1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0" name="Line 16"/>
          <p:cNvSpPr>
            <a:spLocks noChangeShapeType="1"/>
          </p:cNvSpPr>
          <p:nvPr/>
        </p:nvSpPr>
        <p:spPr bwMode="auto">
          <a:xfrm>
            <a:off x="6745288" y="1919288"/>
            <a:ext cx="487362"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01" name="Group 17"/>
          <p:cNvGrpSpPr>
            <a:grpSpLocks/>
          </p:cNvGrpSpPr>
          <p:nvPr/>
        </p:nvGrpSpPr>
        <p:grpSpPr bwMode="auto">
          <a:xfrm>
            <a:off x="6350000" y="2092325"/>
            <a:ext cx="304800" cy="304800"/>
            <a:chOff x="3894" y="2760"/>
            <a:chExt cx="192" cy="192"/>
          </a:xfrm>
        </p:grpSpPr>
        <p:sp>
          <p:nvSpPr>
            <p:cNvPr id="37937"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7938"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7902" name="Line 20"/>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3" name="Freeform 21"/>
          <p:cNvSpPr>
            <a:spLocks/>
          </p:cNvSpPr>
          <p:nvPr/>
        </p:nvSpPr>
        <p:spPr bwMode="auto">
          <a:xfrm>
            <a:off x="2517775" y="2563813"/>
            <a:ext cx="3703638" cy="417512"/>
          </a:xfrm>
          <a:custGeom>
            <a:avLst/>
            <a:gdLst>
              <a:gd name="T0" fmla="*/ 0 w 2333"/>
              <a:gd name="T1" fmla="*/ 2147483647 h 263"/>
              <a:gd name="T2" fmla="*/ 2147483647 w 2333"/>
              <a:gd name="T3" fmla="*/ 2147483647 h 263"/>
              <a:gd name="T4" fmla="*/ 2147483647 w 2333"/>
              <a:gd name="T5" fmla="*/ 0 h 263"/>
              <a:gd name="T6" fmla="*/ 0 60000 65536"/>
              <a:gd name="T7" fmla="*/ 0 60000 65536"/>
              <a:gd name="T8" fmla="*/ 0 60000 65536"/>
              <a:gd name="T9" fmla="*/ 0 w 2333"/>
              <a:gd name="T10" fmla="*/ 0 h 263"/>
              <a:gd name="T11" fmla="*/ 2333 w 2333"/>
              <a:gd name="T12" fmla="*/ 263 h 263"/>
            </a:gdLst>
            <a:ahLst/>
            <a:cxnLst>
              <a:cxn ang="T6">
                <a:pos x="T0" y="T1"/>
              </a:cxn>
              <a:cxn ang="T7">
                <a:pos x="T2" y="T3"/>
              </a:cxn>
              <a:cxn ang="T8">
                <a:pos x="T4" y="T5"/>
              </a:cxn>
            </a:cxnLst>
            <a:rect l="T9" t="T10" r="T11" b="T12"/>
            <a:pathLst>
              <a:path w="2333" h="263">
                <a:moveTo>
                  <a:pt x="0" y="94"/>
                </a:moveTo>
                <a:cubicBezTo>
                  <a:pt x="242" y="119"/>
                  <a:pt x="1315" y="263"/>
                  <a:pt x="1464" y="245"/>
                </a:cubicBezTo>
                <a:cubicBezTo>
                  <a:pt x="1613" y="227"/>
                  <a:pt x="2152" y="51"/>
                  <a:pt x="233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4" name="Text Box 27"/>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7905"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7906" name="Group 29"/>
          <p:cNvGrpSpPr>
            <a:grpSpLocks/>
          </p:cNvGrpSpPr>
          <p:nvPr/>
        </p:nvGrpSpPr>
        <p:grpSpPr bwMode="auto">
          <a:xfrm>
            <a:off x="4448175" y="3960813"/>
            <a:ext cx="427038" cy="622300"/>
            <a:chOff x="2208" y="1920"/>
            <a:chExt cx="1152" cy="1680"/>
          </a:xfrm>
        </p:grpSpPr>
        <p:sp>
          <p:nvSpPr>
            <p:cNvPr id="37933" name="Oval 30"/>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7934" name="Oval 3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7935" name="AutoShape 3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7936" name="AutoShape 3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7907" name="Text Box 34"/>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7908"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9"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7910" name="AutoShape 37"/>
          <p:cNvSpPr>
            <a:spLocks noChangeArrowheads="1"/>
          </p:cNvSpPr>
          <p:nvPr/>
        </p:nvSpPr>
        <p:spPr bwMode="auto">
          <a:xfrm flipH="1">
            <a:off x="4310063" y="3933825"/>
            <a:ext cx="700087" cy="784225"/>
          </a:xfrm>
          <a:prstGeom prst="wedgeRoundRectCallout">
            <a:avLst>
              <a:gd name="adj1" fmla="val -138667"/>
              <a:gd name="adj2" fmla="val 79958"/>
              <a:gd name="adj3" fmla="val 16667"/>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37911"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0</a:t>
            </a:r>
          </a:p>
        </p:txBody>
      </p:sp>
      <p:sp>
        <p:nvSpPr>
          <p:cNvPr id="599094" name="AutoShape 54"/>
          <p:cNvSpPr>
            <a:spLocks noChangeArrowheads="1"/>
          </p:cNvSpPr>
          <p:nvPr/>
        </p:nvSpPr>
        <p:spPr bwMode="auto">
          <a:xfrm flipH="1">
            <a:off x="1882775" y="4595813"/>
            <a:ext cx="911225" cy="784225"/>
          </a:xfrm>
          <a:prstGeom prst="wedgeRoundRectCallout">
            <a:avLst>
              <a:gd name="adj1" fmla="val -348435"/>
              <a:gd name="adj2" fmla="val 10727"/>
              <a:gd name="adj3" fmla="val 16667"/>
            </a:avLst>
          </a:prstGeom>
          <a:noFill/>
          <a:ln w="38100" algn="ctr">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99096" name="AutoShape 56"/>
          <p:cNvSpPr>
            <a:spLocks noChangeArrowheads="1"/>
          </p:cNvSpPr>
          <p:nvPr/>
        </p:nvSpPr>
        <p:spPr bwMode="auto">
          <a:xfrm>
            <a:off x="7524750" y="5141913"/>
            <a:ext cx="1619250" cy="944562"/>
          </a:xfrm>
          <a:prstGeom prst="cloudCallout">
            <a:avLst>
              <a:gd name="adj1" fmla="val -76273"/>
              <a:gd name="adj2" fmla="val -462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ea typeface="宋体" charset="-122"/>
              </a:rPr>
              <a:t>Uh-oh</a:t>
            </a:r>
          </a:p>
        </p:txBody>
      </p:sp>
      <p:sp>
        <p:nvSpPr>
          <p:cNvPr id="37914" name="Text Box 57"/>
          <p:cNvSpPr txBox="1">
            <a:spLocks noChangeArrowheads="1"/>
          </p:cNvSpPr>
          <p:nvPr/>
        </p:nvSpPr>
        <p:spPr bwMode="auto">
          <a:xfrm>
            <a:off x="5265738" y="3552825"/>
            <a:ext cx="3386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Read permits</a:t>
            </a:r>
          </a:p>
        </p:txBody>
      </p:sp>
      <p:grpSp>
        <p:nvGrpSpPr>
          <p:cNvPr id="37915" name="Group 68"/>
          <p:cNvGrpSpPr>
            <a:grpSpLocks/>
          </p:cNvGrpSpPr>
          <p:nvPr/>
        </p:nvGrpSpPr>
        <p:grpSpPr bwMode="auto">
          <a:xfrm>
            <a:off x="6823075" y="4443413"/>
            <a:ext cx="304800" cy="304800"/>
            <a:chOff x="3894" y="2760"/>
            <a:chExt cx="192" cy="192"/>
          </a:xfrm>
        </p:grpSpPr>
        <p:sp>
          <p:nvSpPr>
            <p:cNvPr id="37931" name="Oval 69"/>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7932" name="Oval 70"/>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37916" name="Group 71"/>
          <p:cNvGrpSpPr>
            <a:grpSpLocks/>
          </p:cNvGrpSpPr>
          <p:nvPr/>
        </p:nvGrpSpPr>
        <p:grpSpPr bwMode="auto">
          <a:xfrm>
            <a:off x="5527675" y="4989513"/>
            <a:ext cx="1447800" cy="1295400"/>
            <a:chOff x="1584" y="816"/>
            <a:chExt cx="912" cy="816"/>
          </a:xfrm>
        </p:grpSpPr>
        <p:sp>
          <p:nvSpPr>
            <p:cNvPr id="37922" name="Freeform 7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7923" name="Freeform 7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7924" name="Freeform 74"/>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7925" name="Freeform 7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7926" name="Freeform 7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7927" name="Freeform 7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endParaRPr lang="zh-CN" altLang="en-US"/>
            </a:p>
          </p:txBody>
        </p:sp>
        <p:sp>
          <p:nvSpPr>
            <p:cNvPr id="37928" name="Freeform 78"/>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7929" name="Freeform 79"/>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7930" name="Freeform 80"/>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37917" name="Group 81"/>
          <p:cNvGrpSpPr>
            <a:grpSpLocks/>
          </p:cNvGrpSpPr>
          <p:nvPr/>
        </p:nvGrpSpPr>
        <p:grpSpPr bwMode="auto">
          <a:xfrm>
            <a:off x="4452938" y="3162300"/>
            <a:ext cx="427037" cy="622300"/>
            <a:chOff x="2208" y="1920"/>
            <a:chExt cx="1152" cy="1680"/>
          </a:xfrm>
        </p:grpSpPr>
        <p:sp>
          <p:nvSpPr>
            <p:cNvPr id="37918" name="Oval 82"/>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7919" name="Oval 83"/>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7920" name="AutoShape 8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7921" name="AutoShape 8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22047287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9094"/>
                                        </p:tgtEl>
                                        <p:attrNameLst>
                                          <p:attrName>style.visibility</p:attrName>
                                        </p:attrNameLst>
                                      </p:cBhvr>
                                      <p:to>
                                        <p:strVal val="visible"/>
                                      </p:to>
                                    </p:set>
                                    <p:animEffect transition="in" filter="blinds(horizontal)">
                                      <p:cBhvr>
                                        <p:cTn id="7" dur="500"/>
                                        <p:tgtEl>
                                          <p:spTgt spid="59909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99096"/>
                                        </p:tgtEl>
                                        <p:attrNameLst>
                                          <p:attrName>style.visibility</p:attrName>
                                        </p:attrNameLst>
                                      </p:cBhvr>
                                      <p:to>
                                        <p:strVal val="visible"/>
                                      </p:to>
                                    </p:set>
                                    <p:animEffect transition="in" filter="blinds(horizontal)">
                                      <p:cBhvr>
                                        <p:cTn id="11" dur="500"/>
                                        <p:tgtEl>
                                          <p:spTgt spid="59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94" grpId="0" animBg="1"/>
      <p:bldP spid="59909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F6305361-290C-4359-9887-B6FDF043C5FB}" type="slidenum">
              <a:rPr lang="ar-SA" altLang="zh-CN" sz="1400" smtClean="0">
                <a:solidFill>
                  <a:schemeClr val="tx1"/>
                </a:solidFill>
              </a:rPr>
              <a:pPr/>
              <a:t>47</a:t>
            </a:fld>
            <a:endParaRPr lang="en-US" altLang="zh-CN" sz="1400" smtClean="0">
              <a:solidFill>
                <a:schemeClr val="tx1"/>
              </a:solidFill>
              <a:ea typeface="宋体" charset="-122"/>
            </a:endParaRPr>
          </a:p>
        </p:txBody>
      </p:sp>
      <p:sp>
        <p:nvSpPr>
          <p:cNvPr id="38916"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8917" name="Rectangle 3"/>
          <p:cNvSpPr>
            <a:spLocks noGrp="1" noChangeArrowheads="1"/>
          </p:cNvSpPr>
          <p:nvPr>
            <p:ph type="title"/>
          </p:nvPr>
        </p:nvSpPr>
        <p:spPr/>
        <p:txBody>
          <a:bodyPr/>
          <a:lstStyle/>
          <a:p>
            <a:r>
              <a:rPr lang="en-US" altLang="zh-CN" smtClean="0">
                <a:ea typeface="宋体" charset="-122"/>
              </a:rPr>
              <a:t>Dequeuer</a:t>
            </a:r>
          </a:p>
        </p:txBody>
      </p:sp>
      <p:sp>
        <p:nvSpPr>
          <p:cNvPr id="38918" name="Text Box 11"/>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8919" name="Text Box 12"/>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8920" name="Group 22"/>
          <p:cNvGrpSpPr>
            <a:grpSpLocks/>
          </p:cNvGrpSpPr>
          <p:nvPr/>
        </p:nvGrpSpPr>
        <p:grpSpPr bwMode="auto">
          <a:xfrm>
            <a:off x="4452938" y="3162300"/>
            <a:ext cx="427037" cy="622300"/>
            <a:chOff x="2208" y="1920"/>
            <a:chExt cx="1152" cy="1680"/>
          </a:xfrm>
        </p:grpSpPr>
        <p:sp>
          <p:nvSpPr>
            <p:cNvPr id="38971" name="Oval 23"/>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8972"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8973"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8974"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8921" name="Text Box 27"/>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8922"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3" name="Text Box 34"/>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8924"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5"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635941" name="AutoShape 37"/>
          <p:cNvSpPr>
            <a:spLocks noChangeArrowheads="1"/>
          </p:cNvSpPr>
          <p:nvPr/>
        </p:nvSpPr>
        <p:spPr bwMode="auto">
          <a:xfrm flipH="1">
            <a:off x="4341813" y="3160713"/>
            <a:ext cx="700087" cy="784225"/>
          </a:xfrm>
          <a:prstGeom prst="wedgeRoundRectCallout">
            <a:avLst>
              <a:gd name="adj1" fmla="val -148870"/>
              <a:gd name="adj2" fmla="val 165787"/>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38927"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grpSp>
        <p:nvGrpSpPr>
          <p:cNvPr id="3" name="Group 39"/>
          <p:cNvGrpSpPr>
            <a:grpSpLocks/>
          </p:cNvGrpSpPr>
          <p:nvPr/>
        </p:nvGrpSpPr>
        <p:grpSpPr bwMode="auto">
          <a:xfrm>
            <a:off x="5527675" y="4989513"/>
            <a:ext cx="1447800" cy="1295400"/>
            <a:chOff x="1584" y="816"/>
            <a:chExt cx="912" cy="816"/>
          </a:xfrm>
        </p:grpSpPr>
        <p:sp>
          <p:nvSpPr>
            <p:cNvPr id="38962"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8963"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8964" name="Freeform 4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8965"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38966"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38967"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38968" name="Freeform 4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8969" name="Freeform 4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8970" name="Freeform 4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35953" name="Text Box 49"/>
          <p:cNvSpPr txBox="1">
            <a:spLocks noChangeArrowheads="1"/>
          </p:cNvSpPr>
          <p:nvPr/>
        </p:nvSpPr>
        <p:spPr bwMode="auto">
          <a:xfrm>
            <a:off x="5265738" y="3944938"/>
            <a:ext cx="3386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Lock deqLock</a:t>
            </a:r>
          </a:p>
        </p:txBody>
      </p:sp>
      <p:sp>
        <p:nvSpPr>
          <p:cNvPr id="38930" name="Line 53"/>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31" name="Group 54"/>
          <p:cNvGrpSpPr>
            <a:grpSpLocks/>
          </p:cNvGrpSpPr>
          <p:nvPr/>
        </p:nvGrpSpPr>
        <p:grpSpPr bwMode="auto">
          <a:xfrm>
            <a:off x="3990975" y="1933575"/>
            <a:ext cx="976313" cy="609600"/>
            <a:chOff x="3417" y="2938"/>
            <a:chExt cx="615" cy="384"/>
          </a:xfrm>
        </p:grpSpPr>
        <p:sp>
          <p:nvSpPr>
            <p:cNvPr id="38960" name="AutoShape 55"/>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8961" name="Line 56"/>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932" name="Group 57"/>
          <p:cNvGrpSpPr>
            <a:grpSpLocks/>
          </p:cNvGrpSpPr>
          <p:nvPr/>
        </p:nvGrpSpPr>
        <p:grpSpPr bwMode="auto">
          <a:xfrm>
            <a:off x="4084638" y="2106613"/>
            <a:ext cx="304800" cy="304800"/>
            <a:chOff x="3894" y="2760"/>
            <a:chExt cx="192" cy="192"/>
          </a:xfrm>
        </p:grpSpPr>
        <p:sp>
          <p:nvSpPr>
            <p:cNvPr id="38958" name="Oval 58"/>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8959" name="Oval 59"/>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grpSp>
        <p:nvGrpSpPr>
          <p:cNvPr id="38933" name="Group 60"/>
          <p:cNvGrpSpPr>
            <a:grpSpLocks/>
          </p:cNvGrpSpPr>
          <p:nvPr/>
        </p:nvGrpSpPr>
        <p:grpSpPr bwMode="auto">
          <a:xfrm>
            <a:off x="6256338" y="1919288"/>
            <a:ext cx="976312" cy="609600"/>
            <a:chOff x="3417" y="2938"/>
            <a:chExt cx="615" cy="384"/>
          </a:xfrm>
        </p:grpSpPr>
        <p:sp>
          <p:nvSpPr>
            <p:cNvPr id="38956" name="AutoShape 6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8957" name="Line 62"/>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934" name="Group 63"/>
          <p:cNvGrpSpPr>
            <a:grpSpLocks/>
          </p:cNvGrpSpPr>
          <p:nvPr/>
        </p:nvGrpSpPr>
        <p:grpSpPr bwMode="auto">
          <a:xfrm>
            <a:off x="6350000" y="2092325"/>
            <a:ext cx="304800" cy="304800"/>
            <a:chOff x="3894" y="2760"/>
            <a:chExt cx="192" cy="192"/>
          </a:xfrm>
        </p:grpSpPr>
        <p:sp>
          <p:nvSpPr>
            <p:cNvPr id="38954" name="Oval 6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8955" name="Oval 6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8935" name="Line 66"/>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36" name="Group 67"/>
          <p:cNvGrpSpPr>
            <a:grpSpLocks/>
          </p:cNvGrpSpPr>
          <p:nvPr/>
        </p:nvGrpSpPr>
        <p:grpSpPr bwMode="auto">
          <a:xfrm>
            <a:off x="7385050" y="2943225"/>
            <a:ext cx="976313" cy="609600"/>
            <a:chOff x="3417" y="2938"/>
            <a:chExt cx="615" cy="384"/>
          </a:xfrm>
        </p:grpSpPr>
        <p:sp>
          <p:nvSpPr>
            <p:cNvPr id="38952" name="AutoShape 6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8953" name="Line 69"/>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37" name="Freeform 70"/>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38" name="Freeform 71"/>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8939" name="Group 72"/>
          <p:cNvGrpSpPr>
            <a:grpSpLocks/>
          </p:cNvGrpSpPr>
          <p:nvPr/>
        </p:nvGrpSpPr>
        <p:grpSpPr bwMode="auto">
          <a:xfrm>
            <a:off x="7512050" y="3127375"/>
            <a:ext cx="304800" cy="304800"/>
            <a:chOff x="3894" y="2760"/>
            <a:chExt cx="192" cy="192"/>
          </a:xfrm>
        </p:grpSpPr>
        <p:sp>
          <p:nvSpPr>
            <p:cNvPr id="38950" name="Oval 73"/>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8951" name="Oval 74"/>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38940" name="Group 75"/>
          <p:cNvGrpSpPr>
            <a:grpSpLocks/>
          </p:cNvGrpSpPr>
          <p:nvPr/>
        </p:nvGrpSpPr>
        <p:grpSpPr bwMode="auto">
          <a:xfrm>
            <a:off x="4448175" y="3960813"/>
            <a:ext cx="427038" cy="622300"/>
            <a:chOff x="2208" y="1920"/>
            <a:chExt cx="1152" cy="1680"/>
          </a:xfrm>
        </p:grpSpPr>
        <p:sp>
          <p:nvSpPr>
            <p:cNvPr id="38946" name="Oval 76"/>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8947" name="Oval 7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8948" name="AutoShape 7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8949" name="AutoShape 7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11" name="Group 80"/>
          <p:cNvGrpSpPr>
            <a:grpSpLocks/>
          </p:cNvGrpSpPr>
          <p:nvPr/>
        </p:nvGrpSpPr>
        <p:grpSpPr bwMode="auto">
          <a:xfrm>
            <a:off x="4459288" y="3162300"/>
            <a:ext cx="427037" cy="622300"/>
            <a:chOff x="2208" y="1920"/>
            <a:chExt cx="1152" cy="1680"/>
          </a:xfrm>
        </p:grpSpPr>
        <p:sp>
          <p:nvSpPr>
            <p:cNvPr id="38942" name="Oval 81"/>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8943" name="Oval 82"/>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8944" name="AutoShape 8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8945" name="AutoShape 8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692299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35941"/>
                                        </p:tgtEl>
                                        <p:attrNameLst>
                                          <p:attrName>style.visibility</p:attrName>
                                        </p:attrNameLst>
                                      </p:cBhvr>
                                      <p:to>
                                        <p:strVal val="visible"/>
                                      </p:to>
                                    </p:set>
                                    <p:animEffect transition="in" filter="blinds(horizontal)">
                                      <p:cBhvr>
                                        <p:cTn id="11" dur="500"/>
                                        <p:tgtEl>
                                          <p:spTgt spid="635941"/>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635953"/>
                                        </p:tgtEl>
                                        <p:attrNameLst>
                                          <p:attrName>style.visibility</p:attrName>
                                        </p:attrNameLst>
                                      </p:cBhvr>
                                      <p:to>
                                        <p:strVal val="visible"/>
                                      </p:to>
                                    </p:set>
                                  </p:childTnLst>
                                </p:cTn>
                              </p:par>
                            </p:childTnLst>
                          </p:cTn>
                        </p:par>
                        <p:par>
                          <p:cTn id="14" fill="hold" nodeType="afterGroup">
                            <p:stCondLst>
                              <p:cond delay="100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1" grpId="0" animBg="1"/>
      <p:bldP spid="6359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7102820A-E669-476E-ADB0-1F15089DC609}" type="slidenum">
              <a:rPr lang="ar-SA" altLang="zh-CN" sz="1400" smtClean="0">
                <a:solidFill>
                  <a:schemeClr val="tx1"/>
                </a:solidFill>
              </a:rPr>
              <a:pPr/>
              <a:t>48</a:t>
            </a:fld>
            <a:endParaRPr lang="en-US" altLang="zh-CN" sz="1400" smtClean="0">
              <a:solidFill>
                <a:schemeClr val="tx1"/>
              </a:solidFill>
              <a:ea typeface="宋体" charset="-122"/>
            </a:endParaRPr>
          </a:p>
        </p:txBody>
      </p:sp>
      <p:sp>
        <p:nvSpPr>
          <p:cNvPr id="3994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9941" name="Rectangle 3"/>
          <p:cNvSpPr>
            <a:spLocks noGrp="1" noChangeArrowheads="1"/>
          </p:cNvSpPr>
          <p:nvPr>
            <p:ph type="title"/>
          </p:nvPr>
        </p:nvSpPr>
        <p:spPr/>
        <p:txBody>
          <a:bodyPr/>
          <a:lstStyle/>
          <a:p>
            <a:r>
              <a:rPr lang="en-US" altLang="zh-CN" smtClean="0">
                <a:ea typeface="宋体" charset="-122"/>
              </a:rPr>
              <a:t>Dequeuer</a:t>
            </a:r>
          </a:p>
        </p:txBody>
      </p:sp>
      <p:sp>
        <p:nvSpPr>
          <p:cNvPr id="39942" name="Text Box 11"/>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39943" name="Text Box 12"/>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39944" name="Group 22"/>
          <p:cNvGrpSpPr>
            <a:grpSpLocks/>
          </p:cNvGrpSpPr>
          <p:nvPr/>
        </p:nvGrpSpPr>
        <p:grpSpPr bwMode="auto">
          <a:xfrm>
            <a:off x="4452938" y="3162300"/>
            <a:ext cx="427037" cy="622300"/>
            <a:chOff x="2208" y="1920"/>
            <a:chExt cx="1152" cy="1680"/>
          </a:xfrm>
        </p:grpSpPr>
        <p:sp>
          <p:nvSpPr>
            <p:cNvPr id="39992" name="Oval 23"/>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9993"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9994"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9995"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39945" name="Text Box 27"/>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39946"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 name="Text Box 34"/>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39948"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9"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39950"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7</a:t>
            </a:r>
          </a:p>
        </p:txBody>
      </p:sp>
      <p:grpSp>
        <p:nvGrpSpPr>
          <p:cNvPr id="39951" name="Group 39"/>
          <p:cNvGrpSpPr>
            <a:grpSpLocks/>
          </p:cNvGrpSpPr>
          <p:nvPr/>
        </p:nvGrpSpPr>
        <p:grpSpPr bwMode="auto">
          <a:xfrm>
            <a:off x="5527675" y="4989513"/>
            <a:ext cx="1447800" cy="1295400"/>
            <a:chOff x="1584" y="816"/>
            <a:chExt cx="912" cy="816"/>
          </a:xfrm>
        </p:grpSpPr>
        <p:sp>
          <p:nvSpPr>
            <p:cNvPr id="39983"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9984"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9985" name="Freeform 4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9986"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39987"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39988"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39989" name="Freeform 4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9990" name="Freeform 4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39991" name="Freeform 4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39952" name="Text Box 49"/>
          <p:cNvSpPr txBox="1">
            <a:spLocks noChangeArrowheads="1"/>
          </p:cNvSpPr>
          <p:nvPr/>
        </p:nvSpPr>
        <p:spPr bwMode="auto">
          <a:xfrm>
            <a:off x="5265738" y="3552825"/>
            <a:ext cx="3386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Read sentinel’s next field</a:t>
            </a:r>
          </a:p>
        </p:txBody>
      </p:sp>
      <p:sp>
        <p:nvSpPr>
          <p:cNvPr id="638006" name="AutoShape 54"/>
          <p:cNvSpPr>
            <a:spLocks noChangeArrowheads="1"/>
          </p:cNvSpPr>
          <p:nvPr/>
        </p:nvSpPr>
        <p:spPr bwMode="auto">
          <a:xfrm>
            <a:off x="7524750" y="5141913"/>
            <a:ext cx="1127125" cy="944562"/>
          </a:xfrm>
          <a:prstGeom prst="cloudCallout">
            <a:avLst>
              <a:gd name="adj1" fmla="val -87745"/>
              <a:gd name="adj2" fmla="val -4620"/>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sz="2800">
                <a:solidFill>
                  <a:srgbClr val="FF7C80"/>
                </a:solidFill>
                <a:ea typeface="宋体" charset="-122"/>
              </a:rPr>
              <a:t>OK</a:t>
            </a:r>
          </a:p>
        </p:txBody>
      </p:sp>
      <p:sp>
        <p:nvSpPr>
          <p:cNvPr id="39954" name="AutoShape 55"/>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39955" name="Line 56"/>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956" name="Group 57"/>
          <p:cNvGrpSpPr>
            <a:grpSpLocks/>
          </p:cNvGrpSpPr>
          <p:nvPr/>
        </p:nvGrpSpPr>
        <p:grpSpPr bwMode="auto">
          <a:xfrm>
            <a:off x="3990975" y="1933575"/>
            <a:ext cx="976313" cy="609600"/>
            <a:chOff x="3417" y="2938"/>
            <a:chExt cx="615" cy="384"/>
          </a:xfrm>
        </p:grpSpPr>
        <p:sp>
          <p:nvSpPr>
            <p:cNvPr id="39981" name="AutoShape 5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9982" name="Line 59"/>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57" name="Group 60"/>
          <p:cNvGrpSpPr>
            <a:grpSpLocks/>
          </p:cNvGrpSpPr>
          <p:nvPr/>
        </p:nvGrpSpPr>
        <p:grpSpPr bwMode="auto">
          <a:xfrm>
            <a:off x="4084638" y="2106613"/>
            <a:ext cx="304800" cy="304800"/>
            <a:chOff x="3894" y="2760"/>
            <a:chExt cx="192" cy="192"/>
          </a:xfrm>
        </p:grpSpPr>
        <p:sp>
          <p:nvSpPr>
            <p:cNvPr id="39979" name="Oval 6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39980" name="Oval 6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grpSp>
        <p:nvGrpSpPr>
          <p:cNvPr id="39958" name="Group 63"/>
          <p:cNvGrpSpPr>
            <a:grpSpLocks/>
          </p:cNvGrpSpPr>
          <p:nvPr/>
        </p:nvGrpSpPr>
        <p:grpSpPr bwMode="auto">
          <a:xfrm>
            <a:off x="6256338" y="1919288"/>
            <a:ext cx="976312" cy="609600"/>
            <a:chOff x="3417" y="2938"/>
            <a:chExt cx="615" cy="384"/>
          </a:xfrm>
        </p:grpSpPr>
        <p:sp>
          <p:nvSpPr>
            <p:cNvPr id="39977" name="AutoShape 64"/>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9978" name="Line 65"/>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59" name="Group 66"/>
          <p:cNvGrpSpPr>
            <a:grpSpLocks/>
          </p:cNvGrpSpPr>
          <p:nvPr/>
        </p:nvGrpSpPr>
        <p:grpSpPr bwMode="auto">
          <a:xfrm>
            <a:off x="6350000" y="2092325"/>
            <a:ext cx="304800" cy="304800"/>
            <a:chOff x="3894" y="2760"/>
            <a:chExt cx="192" cy="192"/>
          </a:xfrm>
        </p:grpSpPr>
        <p:sp>
          <p:nvSpPr>
            <p:cNvPr id="39975" name="Oval 6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39976" name="Oval 6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39960" name="Line 69"/>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961" name="Group 70"/>
          <p:cNvGrpSpPr>
            <a:grpSpLocks/>
          </p:cNvGrpSpPr>
          <p:nvPr/>
        </p:nvGrpSpPr>
        <p:grpSpPr bwMode="auto">
          <a:xfrm>
            <a:off x="7385050" y="2943225"/>
            <a:ext cx="976313" cy="609600"/>
            <a:chOff x="3417" y="2938"/>
            <a:chExt cx="615" cy="384"/>
          </a:xfrm>
        </p:grpSpPr>
        <p:sp>
          <p:nvSpPr>
            <p:cNvPr id="39973" name="AutoShape 7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39974" name="Line 72"/>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62" name="Freeform 73"/>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3" name="Freeform 74"/>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9964" name="Group 75"/>
          <p:cNvGrpSpPr>
            <a:grpSpLocks/>
          </p:cNvGrpSpPr>
          <p:nvPr/>
        </p:nvGrpSpPr>
        <p:grpSpPr bwMode="auto">
          <a:xfrm>
            <a:off x="7512050" y="3127375"/>
            <a:ext cx="304800" cy="304800"/>
            <a:chOff x="3894" y="2760"/>
            <a:chExt cx="192" cy="192"/>
          </a:xfrm>
        </p:grpSpPr>
        <p:sp>
          <p:nvSpPr>
            <p:cNvPr id="39971" name="Oval 76"/>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39972" name="Oval 77"/>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39965" name="Group 78"/>
          <p:cNvGrpSpPr>
            <a:grpSpLocks/>
          </p:cNvGrpSpPr>
          <p:nvPr/>
        </p:nvGrpSpPr>
        <p:grpSpPr bwMode="auto">
          <a:xfrm>
            <a:off x="4448175" y="3960813"/>
            <a:ext cx="427038" cy="622300"/>
            <a:chOff x="2208" y="1920"/>
            <a:chExt cx="1152" cy="1680"/>
          </a:xfrm>
        </p:grpSpPr>
        <p:sp>
          <p:nvSpPr>
            <p:cNvPr id="39967" name="Oval 79"/>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9968" name="Oval 80"/>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39969" name="AutoShape 81"/>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9970" name="AutoShape 82"/>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38005" name="AutoShape 53"/>
          <p:cNvSpPr>
            <a:spLocks noChangeArrowheads="1"/>
          </p:cNvSpPr>
          <p:nvPr/>
        </p:nvSpPr>
        <p:spPr bwMode="auto">
          <a:xfrm flipH="1">
            <a:off x="4310063" y="1855788"/>
            <a:ext cx="911225" cy="784225"/>
          </a:xfrm>
          <a:prstGeom prst="wedgeRoundRectCallout">
            <a:avLst>
              <a:gd name="adj1" fmla="val -116551"/>
              <a:gd name="adj2" fmla="val 358093"/>
              <a:gd name="adj3" fmla="val 16667"/>
            </a:avLst>
          </a:prstGeom>
          <a:noFill/>
          <a:ln w="381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40845803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005"/>
                                        </p:tgtEl>
                                        <p:attrNameLst>
                                          <p:attrName>style.visibility</p:attrName>
                                        </p:attrNameLst>
                                      </p:cBhvr>
                                      <p:to>
                                        <p:strVal val="visible"/>
                                      </p:to>
                                    </p:set>
                                    <p:animEffect transition="in" filter="blinds(horizontal)">
                                      <p:cBhvr>
                                        <p:cTn id="7" dur="500"/>
                                        <p:tgtEl>
                                          <p:spTgt spid="63800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38006"/>
                                        </p:tgtEl>
                                        <p:attrNameLst>
                                          <p:attrName>style.visibility</p:attrName>
                                        </p:attrNameLst>
                                      </p:cBhvr>
                                      <p:to>
                                        <p:strVal val="visible"/>
                                      </p:to>
                                    </p:set>
                                    <p:animEffect transition="in" filter="blinds(horizontal)">
                                      <p:cBhvr>
                                        <p:cTn id="11" dur="500"/>
                                        <p:tgtEl>
                                          <p:spTgt spid="63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006" grpId="0" animBg="1"/>
      <p:bldP spid="63800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C0565C2-DAAE-4C73-8D6F-2F2D079626D7}" type="slidenum">
              <a:rPr lang="ar-SA" altLang="zh-CN" sz="1400" smtClean="0">
                <a:solidFill>
                  <a:schemeClr val="tx1"/>
                </a:solidFill>
              </a:rPr>
              <a:pPr/>
              <a:t>49</a:t>
            </a:fld>
            <a:endParaRPr lang="en-US" altLang="zh-CN" sz="1400" smtClean="0">
              <a:solidFill>
                <a:schemeClr val="tx1"/>
              </a:solidFill>
              <a:ea typeface="宋体" charset="-122"/>
            </a:endParaRPr>
          </a:p>
        </p:txBody>
      </p:sp>
      <p:sp>
        <p:nvSpPr>
          <p:cNvPr id="40964"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0965" name="Rectangle 3"/>
          <p:cNvSpPr>
            <a:spLocks noGrp="1" noChangeArrowheads="1"/>
          </p:cNvSpPr>
          <p:nvPr>
            <p:ph type="title"/>
          </p:nvPr>
        </p:nvSpPr>
        <p:spPr/>
        <p:txBody>
          <a:bodyPr/>
          <a:lstStyle/>
          <a:p>
            <a:r>
              <a:rPr lang="en-US" altLang="zh-CN" smtClean="0">
                <a:ea typeface="宋体" charset="-122"/>
              </a:rPr>
              <a:t>Dequeuer</a:t>
            </a:r>
          </a:p>
        </p:txBody>
      </p:sp>
      <p:sp>
        <p:nvSpPr>
          <p:cNvPr id="40966" name="Text Box 11"/>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40967" name="Text Box 12"/>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2" name="Group 17"/>
          <p:cNvGrpSpPr>
            <a:grpSpLocks/>
          </p:cNvGrpSpPr>
          <p:nvPr/>
        </p:nvGrpSpPr>
        <p:grpSpPr bwMode="auto">
          <a:xfrm>
            <a:off x="6416675" y="2092325"/>
            <a:ext cx="304800" cy="304800"/>
            <a:chOff x="3894" y="2760"/>
            <a:chExt cx="192" cy="192"/>
          </a:xfrm>
        </p:grpSpPr>
        <p:sp>
          <p:nvSpPr>
            <p:cNvPr id="41019" name="Oval 18"/>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41020" name="Oval 19"/>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0969" name="Group 22"/>
          <p:cNvGrpSpPr>
            <a:grpSpLocks/>
          </p:cNvGrpSpPr>
          <p:nvPr/>
        </p:nvGrpSpPr>
        <p:grpSpPr bwMode="auto">
          <a:xfrm>
            <a:off x="4452938" y="3162300"/>
            <a:ext cx="427037" cy="622300"/>
            <a:chOff x="2208" y="1920"/>
            <a:chExt cx="1152" cy="1680"/>
          </a:xfrm>
        </p:grpSpPr>
        <p:sp>
          <p:nvSpPr>
            <p:cNvPr id="41015" name="Oval 23"/>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1016" name="Oval 2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1017" name="AutoShape 2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1018" name="AutoShape 2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40970" name="Text Box 27"/>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40971" name="Freeform 28"/>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2" name="Text Box 34"/>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40973" name="Freeform 35"/>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4" name="Text Box 36"/>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40975" name="Rectangle 38"/>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7</a:t>
            </a:r>
          </a:p>
        </p:txBody>
      </p:sp>
      <p:grpSp>
        <p:nvGrpSpPr>
          <p:cNvPr id="40976" name="Group 39"/>
          <p:cNvGrpSpPr>
            <a:grpSpLocks/>
          </p:cNvGrpSpPr>
          <p:nvPr/>
        </p:nvGrpSpPr>
        <p:grpSpPr bwMode="auto">
          <a:xfrm>
            <a:off x="5527675" y="4989513"/>
            <a:ext cx="1447800" cy="1295400"/>
            <a:chOff x="1584" y="816"/>
            <a:chExt cx="912" cy="816"/>
          </a:xfrm>
        </p:grpSpPr>
        <p:sp>
          <p:nvSpPr>
            <p:cNvPr id="41006"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1007"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1008" name="Freeform 4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1009"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1010"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1011"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1012" name="Freeform 4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1013" name="Freeform 4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1014" name="Freeform 4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0977" name="Text Box 49"/>
          <p:cNvSpPr txBox="1">
            <a:spLocks noChangeArrowheads="1"/>
          </p:cNvSpPr>
          <p:nvPr/>
        </p:nvSpPr>
        <p:spPr bwMode="auto">
          <a:xfrm>
            <a:off x="5281613" y="3552825"/>
            <a:ext cx="3386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Read value</a:t>
            </a:r>
          </a:p>
        </p:txBody>
      </p:sp>
      <p:sp>
        <p:nvSpPr>
          <p:cNvPr id="40978" name="Line 55"/>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979" name="Group 56"/>
          <p:cNvGrpSpPr>
            <a:grpSpLocks/>
          </p:cNvGrpSpPr>
          <p:nvPr/>
        </p:nvGrpSpPr>
        <p:grpSpPr bwMode="auto">
          <a:xfrm>
            <a:off x="3990975" y="1933575"/>
            <a:ext cx="976313" cy="609600"/>
            <a:chOff x="3417" y="2938"/>
            <a:chExt cx="615" cy="384"/>
          </a:xfrm>
        </p:grpSpPr>
        <p:sp>
          <p:nvSpPr>
            <p:cNvPr id="41004" name="AutoShape 57"/>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1005" name="Line 58"/>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80" name="Group 59"/>
          <p:cNvGrpSpPr>
            <a:grpSpLocks/>
          </p:cNvGrpSpPr>
          <p:nvPr/>
        </p:nvGrpSpPr>
        <p:grpSpPr bwMode="auto">
          <a:xfrm>
            <a:off x="4084638" y="2106613"/>
            <a:ext cx="304800" cy="304800"/>
            <a:chOff x="3894" y="2760"/>
            <a:chExt cx="192" cy="192"/>
          </a:xfrm>
        </p:grpSpPr>
        <p:sp>
          <p:nvSpPr>
            <p:cNvPr id="41002" name="Oval 60"/>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41003" name="Oval 61"/>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40981" name="AutoShape 63"/>
          <p:cNvSpPr>
            <a:spLocks noChangeArrowheads="1"/>
          </p:cNvSpPr>
          <p:nvPr/>
        </p:nvSpPr>
        <p:spPr bwMode="auto">
          <a:xfrm>
            <a:off x="6256338" y="1919288"/>
            <a:ext cx="976312" cy="609600"/>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0982" name="Line 64"/>
          <p:cNvSpPr>
            <a:spLocks noChangeShapeType="1"/>
          </p:cNvSpPr>
          <p:nvPr/>
        </p:nvSpPr>
        <p:spPr bwMode="auto">
          <a:xfrm>
            <a:off x="6745288" y="1919288"/>
            <a:ext cx="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68"/>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984" name="Group 69"/>
          <p:cNvGrpSpPr>
            <a:grpSpLocks/>
          </p:cNvGrpSpPr>
          <p:nvPr/>
        </p:nvGrpSpPr>
        <p:grpSpPr bwMode="auto">
          <a:xfrm>
            <a:off x="7385050" y="2943225"/>
            <a:ext cx="976313" cy="609600"/>
            <a:chOff x="3417" y="2938"/>
            <a:chExt cx="615" cy="384"/>
          </a:xfrm>
        </p:grpSpPr>
        <p:sp>
          <p:nvSpPr>
            <p:cNvPr id="41000" name="AutoShape 70"/>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1001" name="Line 71"/>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85" name="Freeform 72"/>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6" name="Freeform 73"/>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0987" name="Group 74"/>
          <p:cNvGrpSpPr>
            <a:grpSpLocks/>
          </p:cNvGrpSpPr>
          <p:nvPr/>
        </p:nvGrpSpPr>
        <p:grpSpPr bwMode="auto">
          <a:xfrm>
            <a:off x="7512050" y="3127375"/>
            <a:ext cx="304800" cy="304800"/>
            <a:chOff x="3894" y="2760"/>
            <a:chExt cx="192" cy="192"/>
          </a:xfrm>
        </p:grpSpPr>
        <p:sp>
          <p:nvSpPr>
            <p:cNvPr id="40998" name="Oval 75"/>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40999" name="Oval 76"/>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sp>
        <p:nvSpPr>
          <p:cNvPr id="40988" name="AutoShape 77"/>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40989" name="Group 78"/>
          <p:cNvGrpSpPr>
            <a:grpSpLocks/>
          </p:cNvGrpSpPr>
          <p:nvPr/>
        </p:nvGrpSpPr>
        <p:grpSpPr bwMode="auto">
          <a:xfrm>
            <a:off x="6392863" y="2092325"/>
            <a:ext cx="304800" cy="304800"/>
            <a:chOff x="3894" y="2760"/>
            <a:chExt cx="192" cy="192"/>
          </a:xfrm>
        </p:grpSpPr>
        <p:sp>
          <p:nvSpPr>
            <p:cNvPr id="40996" name="Oval 79"/>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40997" name="Oval 80"/>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0990" name="Group 81"/>
          <p:cNvGrpSpPr>
            <a:grpSpLocks/>
          </p:cNvGrpSpPr>
          <p:nvPr/>
        </p:nvGrpSpPr>
        <p:grpSpPr bwMode="auto">
          <a:xfrm>
            <a:off x="4448175" y="3960813"/>
            <a:ext cx="427038" cy="622300"/>
            <a:chOff x="2208" y="1920"/>
            <a:chExt cx="1152" cy="1680"/>
          </a:xfrm>
        </p:grpSpPr>
        <p:sp>
          <p:nvSpPr>
            <p:cNvPr id="40992" name="Oval 82"/>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0993" name="Oval 83"/>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0994" name="AutoShape 8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0995" name="AutoShape 8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40991" name="AutoShape 50"/>
          <p:cNvSpPr>
            <a:spLocks noChangeArrowheads="1"/>
          </p:cNvSpPr>
          <p:nvPr/>
        </p:nvSpPr>
        <p:spPr bwMode="auto">
          <a:xfrm flipH="1">
            <a:off x="5988050" y="1846263"/>
            <a:ext cx="911225" cy="784225"/>
          </a:xfrm>
          <a:prstGeom prst="wedgeRoundRectCallout">
            <a:avLst>
              <a:gd name="adj1" fmla="val 70380"/>
              <a:gd name="adj2" fmla="val 362750"/>
              <a:gd name="adj3" fmla="val 16667"/>
            </a:avLst>
          </a:prstGeom>
          <a:noFill/>
          <a:ln w="381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2066214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05556E-6 7.99537E-6 C 0.03941 0.05841 0.079 0.11704 0.08525 0.18378 C 0.0915 0.25053 0.06459 0.32538 0.03768 0.40047 " pathEditMode="relative" ptsTypes="a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(cont.)</a:t>
            </a:r>
            <a:endParaRPr lang="en-US" dirty="0"/>
          </a:p>
        </p:txBody>
      </p:sp>
      <p:sp>
        <p:nvSpPr>
          <p:cNvPr id="3" name="Content Placeholder 2"/>
          <p:cNvSpPr>
            <a:spLocks noGrp="1"/>
          </p:cNvSpPr>
          <p:nvPr>
            <p:ph idx="1"/>
          </p:nvPr>
        </p:nvSpPr>
        <p:spPr/>
        <p:txBody>
          <a:bodyPr>
            <a:normAutofit/>
          </a:bodyPr>
          <a:lstStyle/>
          <a:p>
            <a:pPr algn="l" rtl="0"/>
            <a:r>
              <a:rPr lang="en-US" dirty="0"/>
              <a:t>Problems:</a:t>
            </a:r>
          </a:p>
          <a:p>
            <a:pPr lvl="1" algn="l" rtl="0"/>
            <a:r>
              <a:rPr lang="en-US" dirty="0"/>
              <a:t>When the queue is full the </a:t>
            </a:r>
            <a:r>
              <a:rPr lang="en-US" dirty="0" err="1"/>
              <a:t>enq</a:t>
            </a:r>
            <a:r>
              <a:rPr lang="en-US" dirty="0"/>
              <a:t> method cannot execute and has to wait</a:t>
            </a:r>
          </a:p>
          <a:p>
            <a:pPr lvl="1" algn="l" rtl="0"/>
            <a:r>
              <a:rPr lang="en-US" dirty="0"/>
              <a:t>When there are multiple threads, each must </a:t>
            </a:r>
            <a:r>
              <a:rPr lang="en-US" dirty="0" smtClean="0"/>
              <a:t>keep track of the data and lock objects and maintain </a:t>
            </a:r>
            <a:r>
              <a:rPr lang="en-US" dirty="0"/>
              <a:t>the same locking mechanism in order for the application to be </a:t>
            </a:r>
            <a:r>
              <a:rPr lang="en-US" dirty="0" smtClean="0"/>
              <a:t>correct</a:t>
            </a:r>
          </a:p>
          <a:p>
            <a:pPr lvl="1" algn="l" rtl="0"/>
            <a:r>
              <a:rPr lang="en-US" dirty="0" smtClean="0"/>
              <a:t>The thread doesn’t have access to the internal state of the queue</a:t>
            </a:r>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5</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404664"/>
            <a:ext cx="809625" cy="876300"/>
          </a:xfrm>
          <a:prstGeom prst="rect">
            <a:avLst/>
          </a:prstGeom>
        </p:spPr>
      </p:pic>
    </p:spTree>
    <p:extLst>
      <p:ext uri="{BB962C8B-B14F-4D97-AF65-F5344CB8AC3E}">
        <p14:creationId xmlns:p14="http://schemas.microsoft.com/office/powerpoint/2010/main" val="36115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F89EF26A-A0AA-4ED8-9A93-E8C3B4091D39}" type="slidenum">
              <a:rPr lang="ar-SA" altLang="zh-CN" sz="1400" smtClean="0">
                <a:solidFill>
                  <a:schemeClr val="tx1"/>
                </a:solidFill>
              </a:rPr>
              <a:pPr/>
              <a:t>50</a:t>
            </a:fld>
            <a:endParaRPr lang="en-US" altLang="zh-CN" sz="1400" smtClean="0">
              <a:solidFill>
                <a:schemeClr val="tx1"/>
              </a:solidFill>
              <a:ea typeface="宋体" charset="-122"/>
            </a:endParaRPr>
          </a:p>
        </p:txBody>
      </p:sp>
      <p:sp>
        <p:nvSpPr>
          <p:cNvPr id="41988" name="AutoShape 5"/>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1989" name="Rectangle 6"/>
          <p:cNvSpPr>
            <a:spLocks noGrp="1" noChangeArrowheads="1"/>
          </p:cNvSpPr>
          <p:nvPr>
            <p:ph type="title"/>
          </p:nvPr>
        </p:nvSpPr>
        <p:spPr/>
        <p:txBody>
          <a:bodyPr/>
          <a:lstStyle/>
          <a:p>
            <a:r>
              <a:rPr lang="en-US" altLang="zh-CN" smtClean="0">
                <a:ea typeface="宋体" charset="-122"/>
              </a:rPr>
              <a:t>Dequeuer</a:t>
            </a:r>
          </a:p>
        </p:txBody>
      </p:sp>
      <p:sp>
        <p:nvSpPr>
          <p:cNvPr id="41990" name="Text Box 14"/>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41991" name="Text Box 15"/>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41992" name="Group 20"/>
          <p:cNvGrpSpPr>
            <a:grpSpLocks/>
          </p:cNvGrpSpPr>
          <p:nvPr/>
        </p:nvGrpSpPr>
        <p:grpSpPr bwMode="auto">
          <a:xfrm>
            <a:off x="6553200" y="4672013"/>
            <a:ext cx="304800" cy="304800"/>
            <a:chOff x="3894" y="2760"/>
            <a:chExt cx="192" cy="192"/>
          </a:xfrm>
        </p:grpSpPr>
        <p:sp>
          <p:nvSpPr>
            <p:cNvPr id="42047" name="Oval 21"/>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42048" name="Oval 22"/>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1993" name="Group 25"/>
          <p:cNvGrpSpPr>
            <a:grpSpLocks/>
          </p:cNvGrpSpPr>
          <p:nvPr/>
        </p:nvGrpSpPr>
        <p:grpSpPr bwMode="auto">
          <a:xfrm>
            <a:off x="4452938" y="3162300"/>
            <a:ext cx="427037" cy="622300"/>
            <a:chOff x="2208" y="1920"/>
            <a:chExt cx="1152" cy="1680"/>
          </a:xfrm>
        </p:grpSpPr>
        <p:sp>
          <p:nvSpPr>
            <p:cNvPr id="42043" name="Oval 26"/>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2044" name="Oval 2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2045" name="AutoShape 2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2046" name="AutoShape 2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41994" name="Text Box 30"/>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41995" name="Freeform 31"/>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6" name="Text Box 37"/>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41997" name="Freeform 38"/>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98" name="Text Box 39"/>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41999" name="Rectangle 41"/>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7</a:t>
            </a:r>
          </a:p>
        </p:txBody>
      </p:sp>
      <p:grpSp>
        <p:nvGrpSpPr>
          <p:cNvPr id="42000" name="Group 42"/>
          <p:cNvGrpSpPr>
            <a:grpSpLocks/>
          </p:cNvGrpSpPr>
          <p:nvPr/>
        </p:nvGrpSpPr>
        <p:grpSpPr bwMode="auto">
          <a:xfrm>
            <a:off x="5527675" y="4989513"/>
            <a:ext cx="1447800" cy="1295400"/>
            <a:chOff x="1584" y="816"/>
            <a:chExt cx="912" cy="816"/>
          </a:xfrm>
        </p:grpSpPr>
        <p:sp>
          <p:nvSpPr>
            <p:cNvPr id="42034" name="Freeform 4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35" name="Freeform 4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36" name="Freeform 45"/>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37" name="Freeform 4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2038" name="Freeform 4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2039" name="Freeform 4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2040" name="Freeform 49"/>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41" name="Freeform 50"/>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42" name="Freeform 51"/>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42100" name="Text Box 52"/>
          <p:cNvSpPr txBox="1">
            <a:spLocks noChangeArrowheads="1"/>
          </p:cNvSpPr>
          <p:nvPr/>
        </p:nvSpPr>
        <p:spPr bwMode="auto">
          <a:xfrm>
            <a:off x="5461000" y="239713"/>
            <a:ext cx="3386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Make first Node new sentinel</a:t>
            </a:r>
          </a:p>
        </p:txBody>
      </p:sp>
      <p:sp>
        <p:nvSpPr>
          <p:cNvPr id="42002" name="AutoShape 55"/>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642104" name="Line 56"/>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57"/>
          <p:cNvGrpSpPr>
            <a:grpSpLocks/>
          </p:cNvGrpSpPr>
          <p:nvPr/>
        </p:nvGrpSpPr>
        <p:grpSpPr bwMode="auto">
          <a:xfrm>
            <a:off x="3990975" y="1933575"/>
            <a:ext cx="976313" cy="609600"/>
            <a:chOff x="3417" y="2938"/>
            <a:chExt cx="615" cy="384"/>
          </a:xfrm>
        </p:grpSpPr>
        <p:sp>
          <p:nvSpPr>
            <p:cNvPr id="42032" name="AutoShape 5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2033" name="Line 59"/>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05" name="Group 60"/>
          <p:cNvGrpSpPr>
            <a:grpSpLocks/>
          </p:cNvGrpSpPr>
          <p:nvPr/>
        </p:nvGrpSpPr>
        <p:grpSpPr bwMode="auto">
          <a:xfrm>
            <a:off x="6256338" y="1919288"/>
            <a:ext cx="976312" cy="609600"/>
            <a:chOff x="3417" y="2938"/>
            <a:chExt cx="615" cy="384"/>
          </a:xfrm>
        </p:grpSpPr>
        <p:sp>
          <p:nvSpPr>
            <p:cNvPr id="42030" name="AutoShape 6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2031" name="Line 62"/>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2114" name="Line 66"/>
          <p:cNvSpPr>
            <a:spLocks noChangeShapeType="1"/>
          </p:cNvSpPr>
          <p:nvPr/>
        </p:nvSpPr>
        <p:spPr bwMode="auto">
          <a:xfrm>
            <a:off x="4716463" y="221932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07" name="Group 67"/>
          <p:cNvGrpSpPr>
            <a:grpSpLocks/>
          </p:cNvGrpSpPr>
          <p:nvPr/>
        </p:nvGrpSpPr>
        <p:grpSpPr bwMode="auto">
          <a:xfrm>
            <a:off x="7385050" y="2943225"/>
            <a:ext cx="976313" cy="609600"/>
            <a:chOff x="3417" y="2938"/>
            <a:chExt cx="615" cy="384"/>
          </a:xfrm>
        </p:grpSpPr>
        <p:sp>
          <p:nvSpPr>
            <p:cNvPr id="42028" name="AutoShape 6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2029" name="Line 69"/>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08" name="Freeform 70"/>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9" name="Freeform 71"/>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 name="Group 72"/>
          <p:cNvGrpSpPr>
            <a:grpSpLocks/>
          </p:cNvGrpSpPr>
          <p:nvPr/>
        </p:nvGrpSpPr>
        <p:grpSpPr bwMode="auto">
          <a:xfrm>
            <a:off x="4084638" y="2106613"/>
            <a:ext cx="304800" cy="304800"/>
            <a:chOff x="3894" y="2760"/>
            <a:chExt cx="192" cy="192"/>
          </a:xfrm>
        </p:grpSpPr>
        <p:sp>
          <p:nvSpPr>
            <p:cNvPr id="42026" name="Oval 73"/>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42027" name="Oval 74"/>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642123" name="Freeform 75"/>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012" name="Group 76"/>
          <p:cNvGrpSpPr>
            <a:grpSpLocks/>
          </p:cNvGrpSpPr>
          <p:nvPr/>
        </p:nvGrpSpPr>
        <p:grpSpPr bwMode="auto">
          <a:xfrm>
            <a:off x="7512050" y="3127375"/>
            <a:ext cx="304800" cy="304800"/>
            <a:chOff x="3894" y="2760"/>
            <a:chExt cx="192" cy="192"/>
          </a:xfrm>
        </p:grpSpPr>
        <p:sp>
          <p:nvSpPr>
            <p:cNvPr id="42024" name="Oval 77"/>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42025" name="Oval 78"/>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2013" name="Group 79"/>
          <p:cNvGrpSpPr>
            <a:grpSpLocks/>
          </p:cNvGrpSpPr>
          <p:nvPr/>
        </p:nvGrpSpPr>
        <p:grpSpPr bwMode="auto">
          <a:xfrm>
            <a:off x="6380163" y="2109788"/>
            <a:ext cx="304800" cy="304800"/>
            <a:chOff x="3894" y="2760"/>
            <a:chExt cx="192" cy="192"/>
          </a:xfrm>
        </p:grpSpPr>
        <p:sp>
          <p:nvSpPr>
            <p:cNvPr id="42022" name="Oval 80"/>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42023" name="Oval 81"/>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grpSp>
        <p:nvGrpSpPr>
          <p:cNvPr id="11" name="Group 82"/>
          <p:cNvGrpSpPr>
            <a:grpSpLocks/>
          </p:cNvGrpSpPr>
          <p:nvPr/>
        </p:nvGrpSpPr>
        <p:grpSpPr bwMode="auto">
          <a:xfrm>
            <a:off x="6380163" y="2098675"/>
            <a:ext cx="304800" cy="304800"/>
            <a:chOff x="3894" y="2760"/>
            <a:chExt cx="192" cy="192"/>
          </a:xfrm>
        </p:grpSpPr>
        <p:sp>
          <p:nvSpPr>
            <p:cNvPr id="42020" name="Oval 83"/>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42021" name="Oval 84"/>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2015" name="Group 85"/>
          <p:cNvGrpSpPr>
            <a:grpSpLocks/>
          </p:cNvGrpSpPr>
          <p:nvPr/>
        </p:nvGrpSpPr>
        <p:grpSpPr bwMode="auto">
          <a:xfrm>
            <a:off x="4448175" y="3960813"/>
            <a:ext cx="427038" cy="622300"/>
            <a:chOff x="2208" y="1920"/>
            <a:chExt cx="1152" cy="1680"/>
          </a:xfrm>
        </p:grpSpPr>
        <p:sp>
          <p:nvSpPr>
            <p:cNvPr id="42016" name="Oval 86"/>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2017" name="Oval 8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2018" name="AutoShape 8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2019" name="AutoShape 8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1471960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100"/>
                                        </p:tgtEl>
                                        <p:attrNameLst>
                                          <p:attrName>style.visibility</p:attrName>
                                        </p:attrNameLst>
                                      </p:cBhvr>
                                      <p:to>
                                        <p:strVal val="visible"/>
                                      </p:to>
                                    </p:set>
                                    <p:animEffect transition="in" filter="blinds(horizontal)">
                                      <p:cBhvr>
                                        <p:cTn id="7" dur="500"/>
                                        <p:tgtEl>
                                          <p:spTgt spid="642100"/>
                                        </p:tgtEl>
                                      </p:cBhvr>
                                    </p:animEffect>
                                  </p:childTnLst>
                                </p:cTn>
                              </p:par>
                            </p:childTnLst>
                          </p:cTn>
                        </p:par>
                        <p:par>
                          <p:cTn id="8" fill="hold" nodeType="afterGroup">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642104"/>
                                        </p:tgtEl>
                                      </p:cBhvr>
                                    </p:animEffect>
                                    <p:set>
                                      <p:cBhvr>
                                        <p:cTn id="11" dur="1" fill="hold">
                                          <p:stCondLst>
                                            <p:cond delay="499"/>
                                          </p:stCondLst>
                                        </p:cTn>
                                        <p:tgtEl>
                                          <p:spTgt spid="642104"/>
                                        </p:tgtEl>
                                        <p:attrNameLst>
                                          <p:attrName>style.visibility</p:attrName>
                                        </p:attrNameLst>
                                      </p:cBhvr>
                                      <p:to>
                                        <p:strVal val="hidden"/>
                                      </p:to>
                                    </p:se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42123"/>
                                        </p:tgtEl>
                                        <p:attrNameLst>
                                          <p:attrName>style.visibility</p:attrName>
                                        </p:attrNameLst>
                                      </p:cBhvr>
                                      <p:to>
                                        <p:strVal val="visible"/>
                                      </p:to>
                                    </p:set>
                                    <p:animEffect transition="in" filter="blinds(horizontal)">
                                      <p:cBhvr>
                                        <p:cTn id="15" dur="500"/>
                                        <p:tgtEl>
                                          <p:spTgt spid="642123"/>
                                        </p:tgtEl>
                                      </p:cBhvr>
                                    </p:animEffect>
                                  </p:childTnLst>
                                </p:cTn>
                              </p:par>
                            </p:childTnLst>
                          </p:cTn>
                        </p:par>
                        <p:par>
                          <p:cTn id="16" fill="hold" nodeType="afterGroup">
                            <p:stCondLst>
                              <p:cond delay="1500"/>
                            </p:stCondLst>
                            <p:childTnLst>
                              <p:par>
                                <p:cTn id="17" presetID="3" presetClass="exit" presetSubtype="10" fill="hold" nodeType="afterEffect">
                                  <p:stCondLst>
                                    <p:cond delay="0"/>
                                  </p:stCondLst>
                                  <p:childTnLst>
                                    <p:animEffect transition="out" filter="blinds(horizontal)">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642114"/>
                                        </p:tgtEl>
                                      </p:cBhvr>
                                    </p:animEffect>
                                    <p:set>
                                      <p:cBhvr>
                                        <p:cTn id="22" dur="1" fill="hold">
                                          <p:stCondLst>
                                            <p:cond delay="499"/>
                                          </p:stCondLst>
                                        </p:cTn>
                                        <p:tgtEl>
                                          <p:spTgt spid="642114"/>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nodeType="afterGroup">
                            <p:stCondLst>
                              <p:cond delay="2000"/>
                            </p:stCondLst>
                            <p:childTnLst>
                              <p:par>
                                <p:cTn id="27" presetID="3" presetClass="exit" presetSubtype="10" fill="hold" nodeType="afterEffect">
                                  <p:stCondLst>
                                    <p:cond delay="0"/>
                                  </p:stCondLst>
                                  <p:childTnLst>
                                    <p:animEffect transition="out" filter="blinds(horizontal)">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00" grpId="0"/>
      <p:bldP spid="642104" grpId="0" animBg="1"/>
      <p:bldP spid="642114" grpId="0" animBg="1"/>
      <p:bldP spid="6421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EDB18FC-0566-40D7-AEAE-0AB7B02E5B1B}" type="slidenum">
              <a:rPr lang="ar-SA" altLang="zh-CN" sz="1400" smtClean="0">
                <a:solidFill>
                  <a:schemeClr val="tx1"/>
                </a:solidFill>
              </a:rPr>
              <a:pPr/>
              <a:t>51</a:t>
            </a:fld>
            <a:endParaRPr lang="en-US" altLang="zh-CN" sz="1400" smtClean="0">
              <a:solidFill>
                <a:schemeClr val="tx1"/>
              </a:solidFill>
              <a:ea typeface="宋体" charset="-122"/>
            </a:endParaRPr>
          </a:p>
        </p:txBody>
      </p:sp>
      <p:sp>
        <p:nvSpPr>
          <p:cNvPr id="43012"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3013" name="Rectangle 3"/>
          <p:cNvSpPr>
            <a:spLocks noGrp="1" noChangeArrowheads="1"/>
          </p:cNvSpPr>
          <p:nvPr>
            <p:ph type="title"/>
          </p:nvPr>
        </p:nvSpPr>
        <p:spPr/>
        <p:txBody>
          <a:bodyPr/>
          <a:lstStyle/>
          <a:p>
            <a:r>
              <a:rPr lang="en-US" altLang="zh-CN" smtClean="0">
                <a:ea typeface="宋体" charset="-122"/>
              </a:rPr>
              <a:t>Dequeuer</a:t>
            </a:r>
          </a:p>
        </p:txBody>
      </p:sp>
      <p:sp>
        <p:nvSpPr>
          <p:cNvPr id="43014" name="Text Box 4"/>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43015" name="Text Box 5"/>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43016" name="Group 6"/>
          <p:cNvGrpSpPr>
            <a:grpSpLocks/>
          </p:cNvGrpSpPr>
          <p:nvPr/>
        </p:nvGrpSpPr>
        <p:grpSpPr bwMode="auto">
          <a:xfrm>
            <a:off x="6553200" y="4672013"/>
            <a:ext cx="304800" cy="304800"/>
            <a:chOff x="3894" y="2760"/>
            <a:chExt cx="192" cy="192"/>
          </a:xfrm>
        </p:grpSpPr>
        <p:sp>
          <p:nvSpPr>
            <p:cNvPr id="43060" name="Oval 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43061" name="Oval 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43017" name="Text Box 14"/>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43018" name="Freeform 15"/>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19" name="Text Box 21"/>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43020" name="Freeform 22"/>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1" name="Text Box 23"/>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43022" name="Rectangle 24"/>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grpSp>
        <p:nvGrpSpPr>
          <p:cNvPr id="43023" name="Group 25"/>
          <p:cNvGrpSpPr>
            <a:grpSpLocks/>
          </p:cNvGrpSpPr>
          <p:nvPr/>
        </p:nvGrpSpPr>
        <p:grpSpPr bwMode="auto">
          <a:xfrm>
            <a:off x="5527675" y="4989513"/>
            <a:ext cx="1447800" cy="1295400"/>
            <a:chOff x="1584" y="816"/>
            <a:chExt cx="912" cy="816"/>
          </a:xfrm>
        </p:grpSpPr>
        <p:sp>
          <p:nvSpPr>
            <p:cNvPr id="43051"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52"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53" name="Freeform 28"/>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54"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3055"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3056"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3057" name="Freeform 32"/>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58" name="Freeform 33"/>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59" name="Freeform 34"/>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3024" name="Text Box 35"/>
          <p:cNvSpPr txBox="1">
            <a:spLocks noChangeArrowheads="1"/>
          </p:cNvSpPr>
          <p:nvPr/>
        </p:nvSpPr>
        <p:spPr bwMode="auto">
          <a:xfrm>
            <a:off x="5837238" y="3613150"/>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Increment permits</a:t>
            </a:r>
          </a:p>
        </p:txBody>
      </p:sp>
      <p:grpSp>
        <p:nvGrpSpPr>
          <p:cNvPr id="43025" name="Group 37"/>
          <p:cNvGrpSpPr>
            <a:grpSpLocks/>
          </p:cNvGrpSpPr>
          <p:nvPr/>
        </p:nvGrpSpPr>
        <p:grpSpPr bwMode="auto">
          <a:xfrm>
            <a:off x="6256338" y="1919288"/>
            <a:ext cx="976312" cy="609600"/>
            <a:chOff x="3417" y="2938"/>
            <a:chExt cx="615" cy="384"/>
          </a:xfrm>
        </p:grpSpPr>
        <p:sp>
          <p:nvSpPr>
            <p:cNvPr id="43049" name="AutoShape 3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3050" name="Line 39"/>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26" name="Group 40"/>
          <p:cNvGrpSpPr>
            <a:grpSpLocks/>
          </p:cNvGrpSpPr>
          <p:nvPr/>
        </p:nvGrpSpPr>
        <p:grpSpPr bwMode="auto">
          <a:xfrm>
            <a:off x="7385050" y="2943225"/>
            <a:ext cx="976313" cy="609600"/>
            <a:chOff x="3417" y="2938"/>
            <a:chExt cx="615" cy="384"/>
          </a:xfrm>
        </p:grpSpPr>
        <p:sp>
          <p:nvSpPr>
            <p:cNvPr id="43047" name="AutoShape 41"/>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3048" name="Line 42"/>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27" name="Freeform 43"/>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8" name="Freeform 44"/>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29" name="Freeform 45"/>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3030" name="Group 46"/>
          <p:cNvGrpSpPr>
            <a:grpSpLocks/>
          </p:cNvGrpSpPr>
          <p:nvPr/>
        </p:nvGrpSpPr>
        <p:grpSpPr bwMode="auto">
          <a:xfrm>
            <a:off x="7512050" y="3127375"/>
            <a:ext cx="304800" cy="304800"/>
            <a:chOff x="3894" y="2760"/>
            <a:chExt cx="192" cy="192"/>
          </a:xfrm>
        </p:grpSpPr>
        <p:sp>
          <p:nvSpPr>
            <p:cNvPr id="43045" name="Oval 47"/>
            <p:cNvSpPr>
              <a:spLocks noChangeArrowheads="1"/>
            </p:cNvSpPr>
            <p:nvPr/>
          </p:nvSpPr>
          <p:spPr bwMode="auto">
            <a:xfrm>
              <a:off x="3894" y="2760"/>
              <a:ext cx="192" cy="192"/>
            </a:xfrm>
            <a:prstGeom prst="ellipse">
              <a:avLst/>
            </a:prstGeom>
            <a:solidFill>
              <a:srgbClr val="6600FF"/>
            </a:solidFill>
            <a:ln w="38100" algn="ctr">
              <a:solidFill>
                <a:schemeClr val="tx1"/>
              </a:solidFill>
              <a:round/>
              <a:headEnd/>
              <a:tailEnd/>
            </a:ln>
          </p:spPr>
          <p:txBody>
            <a:bodyPr wrap="none" anchor="ctr"/>
            <a:lstStyle/>
            <a:p>
              <a:endParaRPr lang="zh-CN" altLang="zh-CN">
                <a:ea typeface="宋体" charset="-122"/>
              </a:endParaRPr>
            </a:p>
          </p:txBody>
        </p:sp>
        <p:sp>
          <p:nvSpPr>
            <p:cNvPr id="43046" name="Oval 48"/>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3031" name="Group 49"/>
          <p:cNvGrpSpPr>
            <a:grpSpLocks/>
          </p:cNvGrpSpPr>
          <p:nvPr/>
        </p:nvGrpSpPr>
        <p:grpSpPr bwMode="auto">
          <a:xfrm>
            <a:off x="6380163" y="2109788"/>
            <a:ext cx="304800" cy="304800"/>
            <a:chOff x="3894" y="2760"/>
            <a:chExt cx="192" cy="192"/>
          </a:xfrm>
        </p:grpSpPr>
        <p:sp>
          <p:nvSpPr>
            <p:cNvPr id="43043" name="Oval 50"/>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43044" name="Oval 51"/>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43032" name="AutoShape 52"/>
          <p:cNvSpPr>
            <a:spLocks noChangeArrowheads="1"/>
          </p:cNvSpPr>
          <p:nvPr/>
        </p:nvSpPr>
        <p:spPr bwMode="auto">
          <a:xfrm>
            <a:off x="1833563" y="4583113"/>
            <a:ext cx="1022350" cy="863600"/>
          </a:xfrm>
          <a:prstGeom prst="wedgeRoundRectCallout">
            <a:avLst>
              <a:gd name="adj1" fmla="val 305278"/>
              <a:gd name="adj2" fmla="val 26653"/>
              <a:gd name="adj3" fmla="val 16667"/>
            </a:avLst>
          </a:prstGeom>
          <a:noFill/>
          <a:ln w="38100" algn="ctr">
            <a:solidFill>
              <a:srgbClr val="FF7C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43033" name="Group 55"/>
          <p:cNvGrpSpPr>
            <a:grpSpLocks/>
          </p:cNvGrpSpPr>
          <p:nvPr/>
        </p:nvGrpSpPr>
        <p:grpSpPr bwMode="auto">
          <a:xfrm>
            <a:off x="4448175" y="3960813"/>
            <a:ext cx="427038" cy="622300"/>
            <a:chOff x="2208" y="1920"/>
            <a:chExt cx="1152" cy="1680"/>
          </a:xfrm>
        </p:grpSpPr>
        <p:sp>
          <p:nvSpPr>
            <p:cNvPr id="43039" name="Oval 56"/>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3040" name="Oval 5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3041" name="AutoShape 5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3042" name="AutoShape 5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43034" name="Group 60"/>
          <p:cNvGrpSpPr>
            <a:grpSpLocks/>
          </p:cNvGrpSpPr>
          <p:nvPr/>
        </p:nvGrpSpPr>
        <p:grpSpPr bwMode="auto">
          <a:xfrm>
            <a:off x="4452938" y="3162300"/>
            <a:ext cx="427037" cy="622300"/>
            <a:chOff x="2208" y="1920"/>
            <a:chExt cx="1152" cy="1680"/>
          </a:xfrm>
        </p:grpSpPr>
        <p:sp>
          <p:nvSpPr>
            <p:cNvPr id="43035" name="Oval 61"/>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3036" name="Oval 62"/>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3037" name="AutoShape 6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3038" name="AutoShape 6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18320614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CBC3247E-C423-4512-B7C7-1819ACF38D43}" type="slidenum">
              <a:rPr lang="ar-SA" altLang="zh-CN" sz="1400" smtClean="0">
                <a:solidFill>
                  <a:schemeClr val="tx1"/>
                </a:solidFill>
              </a:rPr>
              <a:pPr/>
              <a:t>52</a:t>
            </a:fld>
            <a:endParaRPr lang="en-US" altLang="zh-CN" sz="1400" smtClean="0">
              <a:solidFill>
                <a:schemeClr val="tx1"/>
              </a:solidFill>
              <a:ea typeface="宋体" charset="-122"/>
            </a:endParaRPr>
          </a:p>
        </p:txBody>
      </p:sp>
      <p:grpSp>
        <p:nvGrpSpPr>
          <p:cNvPr id="44036" name="Group 65"/>
          <p:cNvGrpSpPr>
            <a:grpSpLocks/>
          </p:cNvGrpSpPr>
          <p:nvPr/>
        </p:nvGrpSpPr>
        <p:grpSpPr bwMode="auto">
          <a:xfrm>
            <a:off x="4448175" y="3171825"/>
            <a:ext cx="427038" cy="622300"/>
            <a:chOff x="2208" y="1920"/>
            <a:chExt cx="1152" cy="1680"/>
          </a:xfrm>
        </p:grpSpPr>
        <p:sp>
          <p:nvSpPr>
            <p:cNvPr id="44087" name="Oval 66"/>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4088" name="Oval 6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4089" name="AutoShape 6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4090" name="AutoShape 6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44037"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4038" name="Rectangle 3"/>
          <p:cNvSpPr>
            <a:spLocks noGrp="1" noChangeArrowheads="1"/>
          </p:cNvSpPr>
          <p:nvPr>
            <p:ph type="title"/>
          </p:nvPr>
        </p:nvSpPr>
        <p:spPr/>
        <p:txBody>
          <a:bodyPr/>
          <a:lstStyle/>
          <a:p>
            <a:r>
              <a:rPr lang="en-US" altLang="zh-CN" smtClean="0">
                <a:ea typeface="宋体" charset="-122"/>
              </a:rPr>
              <a:t>Dequeuer</a:t>
            </a:r>
          </a:p>
        </p:txBody>
      </p:sp>
      <p:sp>
        <p:nvSpPr>
          <p:cNvPr id="44039" name="Text Box 4"/>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44040" name="Text Box 5"/>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44041" name="Group 6"/>
          <p:cNvGrpSpPr>
            <a:grpSpLocks/>
          </p:cNvGrpSpPr>
          <p:nvPr/>
        </p:nvGrpSpPr>
        <p:grpSpPr bwMode="auto">
          <a:xfrm>
            <a:off x="6553200" y="4672013"/>
            <a:ext cx="304800" cy="304800"/>
            <a:chOff x="3894" y="2760"/>
            <a:chExt cx="192" cy="192"/>
          </a:xfrm>
        </p:grpSpPr>
        <p:sp>
          <p:nvSpPr>
            <p:cNvPr id="44085" name="Oval 7"/>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44086" name="Oval 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 name="Group 9"/>
          <p:cNvGrpSpPr>
            <a:grpSpLocks/>
          </p:cNvGrpSpPr>
          <p:nvPr/>
        </p:nvGrpSpPr>
        <p:grpSpPr bwMode="auto">
          <a:xfrm>
            <a:off x="4452938" y="3162300"/>
            <a:ext cx="427037" cy="622300"/>
            <a:chOff x="2208" y="1920"/>
            <a:chExt cx="1152" cy="1680"/>
          </a:xfrm>
        </p:grpSpPr>
        <p:sp>
          <p:nvSpPr>
            <p:cNvPr id="44081" name="Oval 10"/>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4082" name="Oval 1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4083" name="AutoShape 1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4084" name="AutoShape 1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44043" name="Text Box 14"/>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44044" name="Freeform 15"/>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5" name="Text Box 21"/>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44046" name="Freeform 22"/>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7" name="Text Box 23"/>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44048" name="Rectangle 24"/>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7</a:t>
            </a:r>
          </a:p>
        </p:txBody>
      </p:sp>
      <p:grpSp>
        <p:nvGrpSpPr>
          <p:cNvPr id="44049" name="Group 25"/>
          <p:cNvGrpSpPr>
            <a:grpSpLocks/>
          </p:cNvGrpSpPr>
          <p:nvPr/>
        </p:nvGrpSpPr>
        <p:grpSpPr bwMode="auto">
          <a:xfrm>
            <a:off x="5527675" y="4989513"/>
            <a:ext cx="1447800" cy="1295400"/>
            <a:chOff x="1584" y="816"/>
            <a:chExt cx="912" cy="816"/>
          </a:xfrm>
        </p:grpSpPr>
        <p:sp>
          <p:nvSpPr>
            <p:cNvPr id="44072"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4073"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4074" name="Freeform 28"/>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4075"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4076"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4077"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4078" name="Freeform 32"/>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4079" name="Freeform 33"/>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4080" name="Freeform 34"/>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4050" name="Text Box 35"/>
          <p:cNvSpPr txBox="1">
            <a:spLocks noChangeArrowheads="1"/>
          </p:cNvSpPr>
          <p:nvPr/>
        </p:nvSpPr>
        <p:spPr bwMode="auto">
          <a:xfrm>
            <a:off x="2943225" y="4916488"/>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Release deqLock</a:t>
            </a:r>
          </a:p>
        </p:txBody>
      </p:sp>
      <p:sp>
        <p:nvSpPr>
          <p:cNvPr id="646180" name="AutoShape 36"/>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grpSp>
        <p:nvGrpSpPr>
          <p:cNvPr id="44052" name="Group 41"/>
          <p:cNvGrpSpPr>
            <a:grpSpLocks/>
          </p:cNvGrpSpPr>
          <p:nvPr/>
        </p:nvGrpSpPr>
        <p:grpSpPr bwMode="auto">
          <a:xfrm>
            <a:off x="6256338" y="1919288"/>
            <a:ext cx="976312" cy="609600"/>
            <a:chOff x="3417" y="2938"/>
            <a:chExt cx="615" cy="384"/>
          </a:xfrm>
        </p:grpSpPr>
        <p:sp>
          <p:nvSpPr>
            <p:cNvPr id="44070" name="AutoShape 42"/>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4071" name="Line 43"/>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53" name="Group 45"/>
          <p:cNvGrpSpPr>
            <a:grpSpLocks/>
          </p:cNvGrpSpPr>
          <p:nvPr/>
        </p:nvGrpSpPr>
        <p:grpSpPr bwMode="auto">
          <a:xfrm>
            <a:off x="7385050" y="2943225"/>
            <a:ext cx="976313" cy="609600"/>
            <a:chOff x="3417" y="2938"/>
            <a:chExt cx="615" cy="384"/>
          </a:xfrm>
        </p:grpSpPr>
        <p:sp>
          <p:nvSpPr>
            <p:cNvPr id="44068" name="AutoShape 46"/>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4069" name="Line 47"/>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54" name="Freeform 48"/>
          <p:cNvSpPr>
            <a:spLocks/>
          </p:cNvSpPr>
          <p:nvPr/>
        </p:nvSpPr>
        <p:spPr bwMode="auto">
          <a:xfrm>
            <a:off x="7015163" y="2152650"/>
            <a:ext cx="693737" cy="650875"/>
          </a:xfrm>
          <a:custGeom>
            <a:avLst/>
            <a:gdLst>
              <a:gd name="T0" fmla="*/ 0 w 437"/>
              <a:gd name="T1" fmla="*/ 2147483647 h 410"/>
              <a:gd name="T2" fmla="*/ 2147483647 w 437"/>
              <a:gd name="T3" fmla="*/ 2147483647 h 410"/>
              <a:gd name="T4" fmla="*/ 2147483647 w 437"/>
              <a:gd name="T5" fmla="*/ 2147483647 h 410"/>
              <a:gd name="T6" fmla="*/ 0 60000 65536"/>
              <a:gd name="T7" fmla="*/ 0 60000 65536"/>
              <a:gd name="T8" fmla="*/ 0 60000 65536"/>
              <a:gd name="T9" fmla="*/ 0 w 437"/>
              <a:gd name="T10" fmla="*/ 0 h 410"/>
              <a:gd name="T11" fmla="*/ 437 w 437"/>
              <a:gd name="T12" fmla="*/ 410 h 410"/>
            </a:gdLst>
            <a:ahLst/>
            <a:cxnLst>
              <a:cxn ang="T6">
                <a:pos x="T0" y="T1"/>
              </a:cxn>
              <a:cxn ang="T7">
                <a:pos x="T2" y="T3"/>
              </a:cxn>
              <a:cxn ang="T8">
                <a:pos x="T4" y="T5"/>
              </a:cxn>
            </a:cxnLst>
            <a:rect l="T9" t="T10" r="T11" b="T12"/>
            <a:pathLst>
              <a:path w="437" h="410">
                <a:moveTo>
                  <a:pt x="0" y="51"/>
                </a:moveTo>
                <a:cubicBezTo>
                  <a:pt x="149" y="25"/>
                  <a:pt x="299" y="0"/>
                  <a:pt x="368" y="60"/>
                </a:cubicBezTo>
                <a:cubicBezTo>
                  <a:pt x="437" y="120"/>
                  <a:pt x="426" y="265"/>
                  <a:pt x="416" y="41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5" name="Freeform 49"/>
          <p:cNvSpPr>
            <a:spLocks/>
          </p:cNvSpPr>
          <p:nvPr/>
        </p:nvSpPr>
        <p:spPr bwMode="auto">
          <a:xfrm>
            <a:off x="2593975" y="2743200"/>
            <a:ext cx="4630738" cy="657225"/>
          </a:xfrm>
          <a:custGeom>
            <a:avLst/>
            <a:gdLst>
              <a:gd name="T0" fmla="*/ 0 w 2917"/>
              <a:gd name="T1" fmla="*/ 0 h 414"/>
              <a:gd name="T2" fmla="*/ 2147483647 w 2917"/>
              <a:gd name="T3" fmla="*/ 2147483647 h 414"/>
              <a:gd name="T4" fmla="*/ 2147483647 w 2917"/>
              <a:gd name="T5" fmla="*/ 2147483647 h 414"/>
              <a:gd name="T6" fmla="*/ 2147483647 w 2917"/>
              <a:gd name="T7" fmla="*/ 2147483647 h 414"/>
              <a:gd name="T8" fmla="*/ 0 60000 65536"/>
              <a:gd name="T9" fmla="*/ 0 60000 65536"/>
              <a:gd name="T10" fmla="*/ 0 60000 65536"/>
              <a:gd name="T11" fmla="*/ 0 60000 65536"/>
              <a:gd name="T12" fmla="*/ 0 w 2917"/>
              <a:gd name="T13" fmla="*/ 0 h 414"/>
              <a:gd name="T14" fmla="*/ 2917 w 2917"/>
              <a:gd name="T15" fmla="*/ 414 h 414"/>
            </a:gdLst>
            <a:ahLst/>
            <a:cxnLst>
              <a:cxn ang="T8">
                <a:pos x="T0" y="T1"/>
              </a:cxn>
              <a:cxn ang="T9">
                <a:pos x="T2" y="T3"/>
              </a:cxn>
              <a:cxn ang="T10">
                <a:pos x="T4" y="T5"/>
              </a:cxn>
              <a:cxn ang="T11">
                <a:pos x="T6" y="T7"/>
              </a:cxn>
            </a:cxnLst>
            <a:rect l="T12" t="T13" r="T14" b="T15"/>
            <a:pathLst>
              <a:path w="2917" h="414">
                <a:moveTo>
                  <a:pt x="0" y="0"/>
                </a:moveTo>
                <a:cubicBezTo>
                  <a:pt x="255" y="17"/>
                  <a:pt x="1178" y="50"/>
                  <a:pt x="1529" y="113"/>
                </a:cubicBezTo>
                <a:cubicBezTo>
                  <a:pt x="1872" y="146"/>
                  <a:pt x="1874" y="342"/>
                  <a:pt x="2105" y="378"/>
                </a:cubicBezTo>
                <a:cubicBezTo>
                  <a:pt x="2336" y="414"/>
                  <a:pt x="2748" y="340"/>
                  <a:pt x="2917" y="33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6" name="Freeform 53"/>
          <p:cNvSpPr>
            <a:spLocks/>
          </p:cNvSpPr>
          <p:nvPr/>
        </p:nvSpPr>
        <p:spPr bwMode="auto">
          <a:xfrm>
            <a:off x="2547938" y="1736725"/>
            <a:ext cx="3522662" cy="482600"/>
          </a:xfrm>
          <a:custGeom>
            <a:avLst/>
            <a:gdLst>
              <a:gd name="T0" fmla="*/ 0 w 2219"/>
              <a:gd name="T1" fmla="*/ 2147483647 h 304"/>
              <a:gd name="T2" fmla="*/ 2147483647 w 2219"/>
              <a:gd name="T3" fmla="*/ 2147483647 h 304"/>
              <a:gd name="T4" fmla="*/ 2147483647 w 2219"/>
              <a:gd name="T5" fmla="*/ 2147483647 h 304"/>
              <a:gd name="T6" fmla="*/ 2147483647 w 2219"/>
              <a:gd name="T7" fmla="*/ 2147483647 h 304"/>
              <a:gd name="T8" fmla="*/ 2147483647 w 2219"/>
              <a:gd name="T9" fmla="*/ 2147483647 h 304"/>
              <a:gd name="T10" fmla="*/ 0 60000 65536"/>
              <a:gd name="T11" fmla="*/ 0 60000 65536"/>
              <a:gd name="T12" fmla="*/ 0 60000 65536"/>
              <a:gd name="T13" fmla="*/ 0 60000 65536"/>
              <a:gd name="T14" fmla="*/ 0 60000 65536"/>
              <a:gd name="T15" fmla="*/ 0 w 2219"/>
              <a:gd name="T16" fmla="*/ 0 h 304"/>
              <a:gd name="T17" fmla="*/ 2219 w 2219"/>
              <a:gd name="T18" fmla="*/ 304 h 304"/>
            </a:gdLst>
            <a:ahLst/>
            <a:cxnLst>
              <a:cxn ang="T10">
                <a:pos x="T0" y="T1"/>
              </a:cxn>
              <a:cxn ang="T11">
                <a:pos x="T2" y="T3"/>
              </a:cxn>
              <a:cxn ang="T12">
                <a:pos x="T4" y="T5"/>
              </a:cxn>
              <a:cxn ang="T13">
                <a:pos x="T6" y="T7"/>
              </a:cxn>
              <a:cxn ang="T14">
                <a:pos x="T8" y="T9"/>
              </a:cxn>
            </a:cxnLst>
            <a:rect l="T15" t="T16" r="T17" b="T18"/>
            <a:pathLst>
              <a:path w="2219" h="304">
                <a:moveTo>
                  <a:pt x="0" y="304"/>
                </a:moveTo>
                <a:cubicBezTo>
                  <a:pt x="41" y="293"/>
                  <a:pt x="82" y="283"/>
                  <a:pt x="180" y="237"/>
                </a:cubicBezTo>
                <a:cubicBezTo>
                  <a:pt x="278" y="191"/>
                  <a:pt x="308" y="60"/>
                  <a:pt x="586" y="30"/>
                </a:cubicBezTo>
                <a:cubicBezTo>
                  <a:pt x="864" y="0"/>
                  <a:pt x="1579" y="16"/>
                  <a:pt x="1851" y="58"/>
                </a:cubicBezTo>
                <a:cubicBezTo>
                  <a:pt x="2123" y="100"/>
                  <a:pt x="2171" y="192"/>
                  <a:pt x="2219" y="2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4057" name="Group 54"/>
          <p:cNvGrpSpPr>
            <a:grpSpLocks/>
          </p:cNvGrpSpPr>
          <p:nvPr/>
        </p:nvGrpSpPr>
        <p:grpSpPr bwMode="auto">
          <a:xfrm>
            <a:off x="7512050" y="3127375"/>
            <a:ext cx="304800" cy="304800"/>
            <a:chOff x="3894" y="2760"/>
            <a:chExt cx="192" cy="192"/>
          </a:xfrm>
        </p:grpSpPr>
        <p:sp>
          <p:nvSpPr>
            <p:cNvPr id="44066" name="Oval 55"/>
            <p:cNvSpPr>
              <a:spLocks noChangeArrowheads="1"/>
            </p:cNvSpPr>
            <p:nvPr/>
          </p:nvSpPr>
          <p:spPr bwMode="auto">
            <a:xfrm>
              <a:off x="3894" y="2760"/>
              <a:ext cx="192" cy="192"/>
            </a:xfrm>
            <a:prstGeom prst="ellipse">
              <a:avLst/>
            </a:prstGeom>
            <a:solidFill>
              <a:schemeClr val="accent2"/>
            </a:solidFill>
            <a:ln w="38100" algn="ctr">
              <a:solidFill>
                <a:schemeClr val="tx1"/>
              </a:solidFill>
              <a:round/>
              <a:headEnd/>
              <a:tailEnd/>
            </a:ln>
          </p:spPr>
          <p:txBody>
            <a:bodyPr wrap="none" anchor="ctr"/>
            <a:lstStyle/>
            <a:p>
              <a:endParaRPr lang="zh-CN" altLang="zh-CN">
                <a:ea typeface="宋体" charset="-122"/>
              </a:endParaRPr>
            </a:p>
          </p:txBody>
        </p:sp>
        <p:sp>
          <p:nvSpPr>
            <p:cNvPr id="44067" name="Oval 56"/>
            <p:cNvSpPr>
              <a:spLocks noChangeArrowheads="1"/>
            </p:cNvSpPr>
            <p:nvPr/>
          </p:nvSpPr>
          <p:spPr bwMode="auto">
            <a:xfrm>
              <a:off x="3989" y="2800"/>
              <a:ext cx="67" cy="58"/>
            </a:xfrm>
            <a:prstGeom prst="ellipse">
              <a:avLst/>
            </a:prstGeom>
            <a:solidFill>
              <a:srgbClr val="CC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44058" name="Group 57"/>
          <p:cNvGrpSpPr>
            <a:grpSpLocks/>
          </p:cNvGrpSpPr>
          <p:nvPr/>
        </p:nvGrpSpPr>
        <p:grpSpPr bwMode="auto">
          <a:xfrm>
            <a:off x="6380163" y="2109788"/>
            <a:ext cx="304800" cy="304800"/>
            <a:chOff x="3894" y="2760"/>
            <a:chExt cx="192" cy="192"/>
          </a:xfrm>
        </p:grpSpPr>
        <p:sp>
          <p:nvSpPr>
            <p:cNvPr id="44064" name="Oval 58"/>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44065" name="Oval 59"/>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grpSp>
        <p:nvGrpSpPr>
          <p:cNvPr id="44059" name="Group 60"/>
          <p:cNvGrpSpPr>
            <a:grpSpLocks/>
          </p:cNvGrpSpPr>
          <p:nvPr/>
        </p:nvGrpSpPr>
        <p:grpSpPr bwMode="auto">
          <a:xfrm>
            <a:off x="4448175" y="3960813"/>
            <a:ext cx="427038" cy="622300"/>
            <a:chOff x="2208" y="1920"/>
            <a:chExt cx="1152" cy="1680"/>
          </a:xfrm>
        </p:grpSpPr>
        <p:sp>
          <p:nvSpPr>
            <p:cNvPr id="44060" name="Oval 61"/>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4061" name="Oval 62"/>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4062" name="AutoShape 6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4063" name="AutoShape 6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Tree>
    <p:extLst>
      <p:ext uri="{BB962C8B-B14F-4D97-AF65-F5344CB8AC3E}">
        <p14:creationId xmlns:p14="http://schemas.microsoft.com/office/powerpoint/2010/main" val="3121813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46180"/>
                                        </p:tgtEl>
                                      </p:cBhvr>
                                    </p:animEffect>
                                    <p:set>
                                      <p:cBhvr>
                                        <p:cTn id="7" dur="1" fill="hold">
                                          <p:stCondLst>
                                            <p:cond delay="499"/>
                                          </p:stCondLst>
                                        </p:cTn>
                                        <p:tgtEl>
                                          <p:spTgt spid="646180"/>
                                        </p:tgtEl>
                                        <p:attrNameLst>
                                          <p:attrName>style.visibility</p:attrName>
                                        </p:attrNameLst>
                                      </p:cBhvr>
                                      <p:to>
                                        <p:strVal val="hidden"/>
                                      </p:to>
                                    </p:set>
                                  </p:childTnLst>
                                </p:cTn>
                              </p:par>
                            </p:childTnLst>
                          </p:cTn>
                        </p:par>
                        <p:par>
                          <p:cTn id="8" fill="hold" nodeType="afterGroup">
                            <p:stCondLst>
                              <p:cond delay="500"/>
                            </p:stCondLst>
                            <p:childTnLst>
                              <p:par>
                                <p:cTn id="9" presetID="3" presetClass="exit" presetSubtype="10" fill="hold" nodeType="afterEffect">
                                  <p:stCondLst>
                                    <p:cond delay="0"/>
                                  </p:stCondLst>
                                  <p:childTnLst>
                                    <p:animEffect transition="out" filter="blinds(horizontal)">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8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8419F5B0-E50D-48B1-96C8-C0D074B798D6}" type="slidenum">
              <a:rPr lang="ar-SA" altLang="zh-CN" sz="1400" smtClean="0">
                <a:solidFill>
                  <a:schemeClr val="tx1"/>
                </a:solidFill>
              </a:rPr>
              <a:pPr/>
              <a:t>53</a:t>
            </a:fld>
            <a:endParaRPr lang="en-US" altLang="zh-CN" sz="1400" smtClean="0">
              <a:solidFill>
                <a:schemeClr val="tx1"/>
              </a:solidFill>
              <a:ea typeface="宋体" charset="-122"/>
            </a:endParaRPr>
          </a:p>
        </p:txBody>
      </p:sp>
      <p:sp>
        <p:nvSpPr>
          <p:cNvPr id="45060" name="AutoShape 2"/>
          <p:cNvSpPr>
            <a:spLocks noChangeArrowheads="1"/>
          </p:cNvSpPr>
          <p:nvPr/>
        </p:nvSpPr>
        <p:spPr bwMode="auto">
          <a:xfrm>
            <a:off x="1528763" y="1719263"/>
            <a:ext cx="1214437" cy="4367212"/>
          </a:xfrm>
          <a:prstGeom prst="roundRect">
            <a:avLst>
              <a:gd name="adj" fmla="val 16667"/>
            </a:avLst>
          </a:prstGeom>
          <a:solidFill>
            <a:schemeClr val="hlink"/>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5061" name="Rectangle 3"/>
          <p:cNvSpPr>
            <a:spLocks noGrp="1" noChangeArrowheads="1"/>
          </p:cNvSpPr>
          <p:nvPr>
            <p:ph type="title"/>
          </p:nvPr>
        </p:nvSpPr>
        <p:spPr/>
        <p:txBody>
          <a:bodyPr/>
          <a:lstStyle/>
          <a:p>
            <a:r>
              <a:rPr lang="en-US" altLang="zh-CN" smtClean="0">
                <a:ea typeface="宋体" charset="-122"/>
              </a:rPr>
              <a:t>Unsuccesful Dequeuer</a:t>
            </a:r>
          </a:p>
        </p:txBody>
      </p:sp>
      <p:sp>
        <p:nvSpPr>
          <p:cNvPr id="45062" name="Text Box 4"/>
          <p:cNvSpPr txBox="1">
            <a:spLocks noChangeArrowheads="1"/>
          </p:cNvSpPr>
          <p:nvPr/>
        </p:nvSpPr>
        <p:spPr bwMode="auto">
          <a:xfrm>
            <a:off x="1635125" y="2079625"/>
            <a:ext cx="706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head</a:t>
            </a:r>
          </a:p>
        </p:txBody>
      </p:sp>
      <p:sp>
        <p:nvSpPr>
          <p:cNvPr id="45063" name="Text Box 5"/>
          <p:cNvSpPr txBox="1">
            <a:spLocks noChangeArrowheads="1"/>
          </p:cNvSpPr>
          <p:nvPr/>
        </p:nvSpPr>
        <p:spPr bwMode="auto">
          <a:xfrm>
            <a:off x="1635125" y="2517775"/>
            <a:ext cx="54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tail</a:t>
            </a:r>
          </a:p>
        </p:txBody>
      </p:sp>
      <p:grpSp>
        <p:nvGrpSpPr>
          <p:cNvPr id="45064" name="Group 6"/>
          <p:cNvGrpSpPr>
            <a:grpSpLocks/>
          </p:cNvGrpSpPr>
          <p:nvPr/>
        </p:nvGrpSpPr>
        <p:grpSpPr bwMode="auto">
          <a:xfrm>
            <a:off x="4452938" y="3162300"/>
            <a:ext cx="427037" cy="622300"/>
            <a:chOff x="2208" y="1920"/>
            <a:chExt cx="1152" cy="1680"/>
          </a:xfrm>
        </p:grpSpPr>
        <p:sp>
          <p:nvSpPr>
            <p:cNvPr id="45099" name="Oval 7"/>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5100" name="Oval 8"/>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5101" name="AutoShape 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5102" name="AutoShape 1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45065" name="Text Box 11"/>
          <p:cNvSpPr txBox="1">
            <a:spLocks noChangeArrowheads="1"/>
          </p:cNvSpPr>
          <p:nvPr/>
        </p:nvSpPr>
        <p:spPr bwMode="auto">
          <a:xfrm>
            <a:off x="1635125" y="297180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deqLock</a:t>
            </a:r>
          </a:p>
        </p:txBody>
      </p:sp>
      <p:sp>
        <p:nvSpPr>
          <p:cNvPr id="45066" name="Freeform 12"/>
          <p:cNvSpPr>
            <a:spLocks/>
          </p:cNvSpPr>
          <p:nvPr/>
        </p:nvSpPr>
        <p:spPr bwMode="auto">
          <a:xfrm>
            <a:off x="2771775" y="3141663"/>
            <a:ext cx="1620838" cy="531812"/>
          </a:xfrm>
          <a:custGeom>
            <a:avLst/>
            <a:gdLst>
              <a:gd name="T0" fmla="*/ 0 w 1021"/>
              <a:gd name="T1" fmla="*/ 0 h 335"/>
              <a:gd name="T2" fmla="*/ 2147483647 w 1021"/>
              <a:gd name="T3" fmla="*/ 2147483647 h 335"/>
              <a:gd name="T4" fmla="*/ 2147483647 w 1021"/>
              <a:gd name="T5" fmla="*/ 2147483647 h 335"/>
              <a:gd name="T6" fmla="*/ 2147483647 w 1021"/>
              <a:gd name="T7" fmla="*/ 2147483647 h 335"/>
              <a:gd name="T8" fmla="*/ 0 60000 65536"/>
              <a:gd name="T9" fmla="*/ 0 60000 65536"/>
              <a:gd name="T10" fmla="*/ 0 60000 65536"/>
              <a:gd name="T11" fmla="*/ 0 60000 65536"/>
              <a:gd name="T12" fmla="*/ 0 w 1021"/>
              <a:gd name="T13" fmla="*/ 0 h 335"/>
              <a:gd name="T14" fmla="*/ 1021 w 1021"/>
              <a:gd name="T15" fmla="*/ 335 h 335"/>
            </a:gdLst>
            <a:ahLst/>
            <a:cxnLst>
              <a:cxn ang="T8">
                <a:pos x="T0" y="T1"/>
              </a:cxn>
              <a:cxn ang="T9">
                <a:pos x="T2" y="T3"/>
              </a:cxn>
              <a:cxn ang="T10">
                <a:pos x="T4" y="T5"/>
              </a:cxn>
              <a:cxn ang="T11">
                <a:pos x="T6" y="T7"/>
              </a:cxn>
            </a:cxnLst>
            <a:rect l="T12" t="T13" r="T14" b="T15"/>
            <a:pathLst>
              <a:path w="1021" h="335">
                <a:moveTo>
                  <a:pt x="0" y="0"/>
                </a:moveTo>
                <a:cubicBezTo>
                  <a:pt x="80" y="13"/>
                  <a:pt x="383" y="29"/>
                  <a:pt x="482" y="79"/>
                </a:cubicBezTo>
                <a:cubicBezTo>
                  <a:pt x="581" y="129"/>
                  <a:pt x="506" y="259"/>
                  <a:pt x="596" y="297"/>
                </a:cubicBezTo>
                <a:cubicBezTo>
                  <a:pt x="686" y="335"/>
                  <a:pt x="933" y="304"/>
                  <a:pt x="1021" y="306"/>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7" name="Text Box 18"/>
          <p:cNvSpPr txBox="1">
            <a:spLocks noChangeArrowheads="1"/>
          </p:cNvSpPr>
          <p:nvPr/>
        </p:nvSpPr>
        <p:spPr bwMode="auto">
          <a:xfrm>
            <a:off x="1635125" y="3624263"/>
            <a:ext cx="1038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enqLock</a:t>
            </a:r>
          </a:p>
        </p:txBody>
      </p:sp>
      <p:sp>
        <p:nvSpPr>
          <p:cNvPr id="45068" name="Freeform 19"/>
          <p:cNvSpPr>
            <a:spLocks/>
          </p:cNvSpPr>
          <p:nvPr/>
        </p:nvSpPr>
        <p:spPr bwMode="auto">
          <a:xfrm>
            <a:off x="2713038" y="3822700"/>
            <a:ext cx="1654175" cy="525463"/>
          </a:xfrm>
          <a:custGeom>
            <a:avLst/>
            <a:gdLst>
              <a:gd name="T0" fmla="*/ 0 w 1042"/>
              <a:gd name="T1" fmla="*/ 0 h 331"/>
              <a:gd name="T2" fmla="*/ 2147483647 w 1042"/>
              <a:gd name="T3" fmla="*/ 2147483647 h 331"/>
              <a:gd name="T4" fmla="*/ 2147483647 w 1042"/>
              <a:gd name="T5" fmla="*/ 2147483647 h 331"/>
              <a:gd name="T6" fmla="*/ 2147483647 w 1042"/>
              <a:gd name="T7" fmla="*/ 2147483647 h 331"/>
              <a:gd name="T8" fmla="*/ 0 60000 65536"/>
              <a:gd name="T9" fmla="*/ 0 60000 65536"/>
              <a:gd name="T10" fmla="*/ 0 60000 65536"/>
              <a:gd name="T11" fmla="*/ 0 60000 65536"/>
              <a:gd name="T12" fmla="*/ 0 w 1042"/>
              <a:gd name="T13" fmla="*/ 0 h 331"/>
              <a:gd name="T14" fmla="*/ 1042 w 1042"/>
              <a:gd name="T15" fmla="*/ 331 h 331"/>
            </a:gdLst>
            <a:ahLst/>
            <a:cxnLst>
              <a:cxn ang="T8">
                <a:pos x="T0" y="T1"/>
              </a:cxn>
              <a:cxn ang="T9">
                <a:pos x="T2" y="T3"/>
              </a:cxn>
              <a:cxn ang="T10">
                <a:pos x="T4" y="T5"/>
              </a:cxn>
              <a:cxn ang="T11">
                <a:pos x="T6" y="T7"/>
              </a:cxn>
            </a:cxnLst>
            <a:rect l="T12" t="T13" r="T14" b="T15"/>
            <a:pathLst>
              <a:path w="1042" h="331">
                <a:moveTo>
                  <a:pt x="0" y="0"/>
                </a:moveTo>
                <a:cubicBezTo>
                  <a:pt x="87" y="15"/>
                  <a:pt x="406" y="34"/>
                  <a:pt x="523" y="82"/>
                </a:cubicBezTo>
                <a:cubicBezTo>
                  <a:pt x="640" y="130"/>
                  <a:pt x="617" y="249"/>
                  <a:pt x="703" y="290"/>
                </a:cubicBezTo>
                <a:cubicBezTo>
                  <a:pt x="789" y="331"/>
                  <a:pt x="972" y="320"/>
                  <a:pt x="1042" y="328"/>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69" name="Text Box 20"/>
          <p:cNvSpPr txBox="1">
            <a:spLocks noChangeArrowheads="1"/>
          </p:cNvSpPr>
          <p:nvPr/>
        </p:nvSpPr>
        <p:spPr bwMode="auto">
          <a:xfrm>
            <a:off x="1635125" y="4268788"/>
            <a:ext cx="1004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1800" b="1">
                <a:solidFill>
                  <a:schemeClr val="tx1"/>
                </a:solidFill>
                <a:ea typeface="宋体" charset="-122"/>
              </a:rPr>
              <a:t>permits</a:t>
            </a:r>
          </a:p>
        </p:txBody>
      </p:sp>
      <p:sp>
        <p:nvSpPr>
          <p:cNvPr id="45070" name="Rectangle 21"/>
          <p:cNvSpPr>
            <a:spLocks noChangeArrowheads="1"/>
          </p:cNvSpPr>
          <p:nvPr/>
        </p:nvSpPr>
        <p:spPr bwMode="auto">
          <a:xfrm>
            <a:off x="1976438" y="4691063"/>
            <a:ext cx="679450" cy="496887"/>
          </a:xfrm>
          <a:prstGeom prst="rect">
            <a:avLst/>
          </a:prstGeom>
          <a:solidFill>
            <a:srgbClr val="FF99FF"/>
          </a:solidFill>
          <a:ln w="38100" algn="ctr">
            <a:solidFill>
              <a:schemeClr val="tx1"/>
            </a:solidFill>
            <a:miter lim="800000"/>
            <a:headEnd/>
            <a:tailEnd/>
          </a:ln>
        </p:spPr>
        <p:txBody>
          <a:bodyPr wrap="none" anchor="ctr"/>
          <a:lstStyle/>
          <a:p>
            <a:pPr algn="ctr"/>
            <a:r>
              <a:rPr lang="en-US" altLang="zh-CN" sz="2800">
                <a:ea typeface="宋体" charset="-122"/>
              </a:rPr>
              <a:t>8</a:t>
            </a:r>
          </a:p>
        </p:txBody>
      </p:sp>
      <p:grpSp>
        <p:nvGrpSpPr>
          <p:cNvPr id="45071" name="Group 22"/>
          <p:cNvGrpSpPr>
            <a:grpSpLocks/>
          </p:cNvGrpSpPr>
          <p:nvPr/>
        </p:nvGrpSpPr>
        <p:grpSpPr bwMode="auto">
          <a:xfrm>
            <a:off x="5527675" y="4989513"/>
            <a:ext cx="1447800" cy="1295400"/>
            <a:chOff x="1584" y="816"/>
            <a:chExt cx="912" cy="816"/>
          </a:xfrm>
        </p:grpSpPr>
        <p:sp>
          <p:nvSpPr>
            <p:cNvPr id="45090" name="Freeform 2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5091" name="Freeform 2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5092" name="Freeform 25"/>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5093" name="Freeform 2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5094" name="Freeform 2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5095" name="Freeform 2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45096" name="Freeform 29"/>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5097" name="Freeform 30"/>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5098" name="Freeform 31"/>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5072" name="Text Box 32"/>
          <p:cNvSpPr txBox="1">
            <a:spLocks noChangeArrowheads="1"/>
          </p:cNvSpPr>
          <p:nvPr/>
        </p:nvSpPr>
        <p:spPr bwMode="auto">
          <a:xfrm>
            <a:off x="5265738" y="3552825"/>
            <a:ext cx="3386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a:ea typeface="宋体" charset="-122"/>
              </a:rPr>
              <a:t>Read sentinel’s next field</a:t>
            </a:r>
          </a:p>
        </p:txBody>
      </p:sp>
      <p:sp>
        <p:nvSpPr>
          <p:cNvPr id="650274" name="AutoShape 34"/>
          <p:cNvSpPr>
            <a:spLocks noChangeArrowheads="1"/>
          </p:cNvSpPr>
          <p:nvPr/>
        </p:nvSpPr>
        <p:spPr bwMode="auto">
          <a:xfrm>
            <a:off x="7285038" y="5141913"/>
            <a:ext cx="1619250" cy="944562"/>
          </a:xfrm>
          <a:prstGeom prst="cloudCallout">
            <a:avLst>
              <a:gd name="adj1" fmla="val -61472"/>
              <a:gd name="adj2" fmla="val -4620"/>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7C80"/>
                </a:solidFill>
                <a:ea typeface="宋体" charset="-122"/>
              </a:rPr>
              <a:t>uh-oh</a:t>
            </a:r>
          </a:p>
        </p:txBody>
      </p:sp>
      <p:sp>
        <p:nvSpPr>
          <p:cNvPr id="45074" name="AutoShape 35"/>
          <p:cNvSpPr>
            <a:spLocks noChangeArrowheads="1"/>
          </p:cNvSpPr>
          <p:nvPr/>
        </p:nvSpPr>
        <p:spPr bwMode="auto">
          <a:xfrm flipH="1">
            <a:off x="4341813" y="3160713"/>
            <a:ext cx="700087" cy="784225"/>
          </a:xfrm>
          <a:prstGeom prst="wedgeRoundRectCallout">
            <a:avLst>
              <a:gd name="adj1" fmla="val -159755"/>
              <a:gd name="adj2" fmla="val 19230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45075" name="Line 36"/>
          <p:cNvSpPr>
            <a:spLocks noChangeShapeType="1"/>
          </p:cNvSpPr>
          <p:nvPr/>
        </p:nvSpPr>
        <p:spPr bwMode="auto">
          <a:xfrm>
            <a:off x="2522538" y="2238375"/>
            <a:ext cx="1411287"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5076" name="Group 37"/>
          <p:cNvGrpSpPr>
            <a:grpSpLocks/>
          </p:cNvGrpSpPr>
          <p:nvPr/>
        </p:nvGrpSpPr>
        <p:grpSpPr bwMode="auto">
          <a:xfrm>
            <a:off x="3990975" y="1933575"/>
            <a:ext cx="976313" cy="609600"/>
            <a:chOff x="3417" y="2938"/>
            <a:chExt cx="615" cy="384"/>
          </a:xfrm>
        </p:grpSpPr>
        <p:sp>
          <p:nvSpPr>
            <p:cNvPr id="45088" name="AutoShape 38"/>
            <p:cNvSpPr>
              <a:spLocks noChangeArrowheads="1"/>
            </p:cNvSpPr>
            <p:nvPr/>
          </p:nvSpPr>
          <p:spPr bwMode="auto">
            <a:xfrm>
              <a:off x="3417" y="2938"/>
              <a:ext cx="615" cy="384"/>
            </a:xfrm>
            <a:prstGeom prst="roundRect">
              <a:avLst>
                <a:gd name="adj" fmla="val 16667"/>
              </a:avLst>
            </a:prstGeom>
            <a:solidFill>
              <a:schemeClr val="accent1"/>
            </a:solidFill>
            <a:ln w="38100"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zh-CN" altLang="zh-CN">
                <a:ea typeface="宋体" charset="-122"/>
              </a:endParaRPr>
            </a:p>
          </p:txBody>
        </p:sp>
        <p:sp>
          <p:nvSpPr>
            <p:cNvPr id="45089" name="Line 39"/>
            <p:cNvSpPr>
              <a:spLocks noChangeShapeType="1"/>
            </p:cNvSpPr>
            <p:nvPr/>
          </p:nvSpPr>
          <p:spPr bwMode="auto">
            <a:xfrm>
              <a:off x="3725" y="2938"/>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077" name="Group 40"/>
          <p:cNvGrpSpPr>
            <a:grpSpLocks/>
          </p:cNvGrpSpPr>
          <p:nvPr/>
        </p:nvGrpSpPr>
        <p:grpSpPr bwMode="auto">
          <a:xfrm>
            <a:off x="4084638" y="2106613"/>
            <a:ext cx="304800" cy="304800"/>
            <a:chOff x="3894" y="2760"/>
            <a:chExt cx="192" cy="192"/>
          </a:xfrm>
        </p:grpSpPr>
        <p:sp>
          <p:nvSpPr>
            <p:cNvPr id="45086" name="Oval 41"/>
            <p:cNvSpPr>
              <a:spLocks noChangeArrowheads="1"/>
            </p:cNvSpPr>
            <p:nvPr/>
          </p:nvSpPr>
          <p:spPr bwMode="auto">
            <a:xfrm>
              <a:off x="3894" y="2760"/>
              <a:ext cx="192" cy="192"/>
            </a:xfrm>
            <a:prstGeom prst="ellipse">
              <a:avLst/>
            </a:prstGeom>
            <a:solidFill>
              <a:schemeClr val="bg2"/>
            </a:solidFill>
            <a:ln w="38100" algn="ctr">
              <a:solidFill>
                <a:schemeClr val="tx1"/>
              </a:solidFill>
              <a:round/>
              <a:headEnd/>
              <a:tailEnd/>
            </a:ln>
          </p:spPr>
          <p:txBody>
            <a:bodyPr wrap="none" anchor="ctr"/>
            <a:lstStyle/>
            <a:p>
              <a:endParaRPr lang="zh-CN" altLang="zh-CN">
                <a:ea typeface="宋体" charset="-122"/>
              </a:endParaRPr>
            </a:p>
          </p:txBody>
        </p:sp>
        <p:sp>
          <p:nvSpPr>
            <p:cNvPr id="45087" name="Oval 42"/>
            <p:cNvSpPr>
              <a:spLocks noChangeArrowheads="1"/>
            </p:cNvSpPr>
            <p:nvPr/>
          </p:nvSpPr>
          <p:spPr bwMode="auto">
            <a:xfrm>
              <a:off x="3989" y="2800"/>
              <a:ext cx="67" cy="58"/>
            </a:xfrm>
            <a:prstGeom prst="ellipse">
              <a:avLst/>
            </a:prstGeom>
            <a:solidFill>
              <a:schemeClr val="folHlink"/>
            </a:solidFill>
            <a:ln w="3175" algn="ctr">
              <a:solidFill>
                <a:schemeClr val="tx1"/>
              </a:solidFill>
              <a:round/>
              <a:headEnd/>
              <a:tailEnd/>
            </a:ln>
          </p:spPr>
          <p:txBody>
            <a:bodyPr wrap="none" anchor="ctr"/>
            <a:lstStyle/>
            <a:p>
              <a:endParaRPr lang="zh-CN" altLang="zh-CN">
                <a:ea typeface="宋体" charset="-122"/>
              </a:endParaRPr>
            </a:p>
          </p:txBody>
        </p:sp>
      </p:grpSp>
      <p:sp>
        <p:nvSpPr>
          <p:cNvPr id="45078" name="Freeform 54"/>
          <p:cNvSpPr>
            <a:spLocks/>
          </p:cNvSpPr>
          <p:nvPr/>
        </p:nvSpPr>
        <p:spPr bwMode="auto">
          <a:xfrm>
            <a:off x="2593975" y="2638425"/>
            <a:ext cx="2052638" cy="392113"/>
          </a:xfrm>
          <a:custGeom>
            <a:avLst/>
            <a:gdLst>
              <a:gd name="T0" fmla="*/ 0 w 1293"/>
              <a:gd name="T1" fmla="*/ 2147483647 h 247"/>
              <a:gd name="T2" fmla="*/ 2147483647 w 1293"/>
              <a:gd name="T3" fmla="*/ 2147483647 h 247"/>
              <a:gd name="T4" fmla="*/ 2147483647 w 1293"/>
              <a:gd name="T5" fmla="*/ 0 h 247"/>
              <a:gd name="T6" fmla="*/ 0 60000 65536"/>
              <a:gd name="T7" fmla="*/ 0 60000 65536"/>
              <a:gd name="T8" fmla="*/ 0 60000 65536"/>
              <a:gd name="T9" fmla="*/ 0 w 1293"/>
              <a:gd name="T10" fmla="*/ 0 h 247"/>
              <a:gd name="T11" fmla="*/ 1293 w 1293"/>
              <a:gd name="T12" fmla="*/ 247 h 247"/>
            </a:gdLst>
            <a:ahLst/>
            <a:cxnLst>
              <a:cxn ang="T6">
                <a:pos x="T0" y="T1"/>
              </a:cxn>
              <a:cxn ang="T7">
                <a:pos x="T2" y="T3"/>
              </a:cxn>
              <a:cxn ang="T8">
                <a:pos x="T4" y="T5"/>
              </a:cxn>
            </a:cxnLst>
            <a:rect l="T9" t="T10" r="T11" b="T12"/>
            <a:pathLst>
              <a:path w="1293" h="247">
                <a:moveTo>
                  <a:pt x="0" y="66"/>
                </a:moveTo>
                <a:cubicBezTo>
                  <a:pt x="157" y="94"/>
                  <a:pt x="729" y="247"/>
                  <a:pt x="944" y="236"/>
                </a:cubicBezTo>
                <a:cubicBezTo>
                  <a:pt x="1159" y="225"/>
                  <a:pt x="1220" y="49"/>
                  <a:pt x="1293" y="0"/>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9" name="Line 58"/>
          <p:cNvSpPr>
            <a:spLocks noChangeShapeType="1"/>
          </p:cNvSpPr>
          <p:nvPr/>
        </p:nvSpPr>
        <p:spPr bwMode="auto">
          <a:xfrm>
            <a:off x="4479925" y="1933575"/>
            <a:ext cx="400050" cy="584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80" name="Group 59"/>
          <p:cNvGrpSpPr>
            <a:grpSpLocks/>
          </p:cNvGrpSpPr>
          <p:nvPr/>
        </p:nvGrpSpPr>
        <p:grpSpPr bwMode="auto">
          <a:xfrm>
            <a:off x="4448175" y="3960813"/>
            <a:ext cx="427038" cy="622300"/>
            <a:chOff x="2208" y="1920"/>
            <a:chExt cx="1152" cy="1680"/>
          </a:xfrm>
        </p:grpSpPr>
        <p:sp>
          <p:nvSpPr>
            <p:cNvPr id="45082" name="Oval 60"/>
            <p:cNvSpPr>
              <a:spLocks noChangeArrowheads="1"/>
            </p:cNvSpPr>
            <p:nvPr/>
          </p:nvSpPr>
          <p:spPr bwMode="auto">
            <a:xfrm>
              <a:off x="2208" y="2448"/>
              <a:ext cx="1152" cy="1152"/>
            </a:xfrm>
            <a:prstGeom prst="ellipse">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5083" name="Oval 6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45084" name="AutoShape 6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5085" name="AutoShape 6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50273" name="AutoShape 33"/>
          <p:cNvSpPr>
            <a:spLocks noChangeArrowheads="1"/>
          </p:cNvSpPr>
          <p:nvPr/>
        </p:nvSpPr>
        <p:spPr bwMode="auto">
          <a:xfrm flipH="1">
            <a:off x="4310063" y="1855788"/>
            <a:ext cx="911225" cy="784225"/>
          </a:xfrm>
          <a:prstGeom prst="wedgeRoundRectCallout">
            <a:avLst>
              <a:gd name="adj1" fmla="val -116551"/>
              <a:gd name="adj2" fmla="val 358093"/>
              <a:gd name="adj3" fmla="val 16667"/>
            </a:avLst>
          </a:prstGeom>
          <a:noFill/>
          <a:ln w="381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2116926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0273"/>
                                        </p:tgtEl>
                                        <p:attrNameLst>
                                          <p:attrName>style.visibility</p:attrName>
                                        </p:attrNameLst>
                                      </p:cBhvr>
                                      <p:to>
                                        <p:strVal val="visible"/>
                                      </p:to>
                                    </p:set>
                                    <p:animEffect transition="in" filter="blinds(horizontal)">
                                      <p:cBhvr>
                                        <p:cTn id="7" dur="500"/>
                                        <p:tgtEl>
                                          <p:spTgt spid="65027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0274"/>
                                        </p:tgtEl>
                                        <p:attrNameLst>
                                          <p:attrName>style.visibility</p:attrName>
                                        </p:attrNameLst>
                                      </p:cBhvr>
                                      <p:to>
                                        <p:strVal val="visible"/>
                                      </p:to>
                                    </p:set>
                                    <p:animEffect transition="in" filter="blinds(horizontal)">
                                      <p:cBhvr>
                                        <p:cTn id="11" dur="500"/>
                                        <p:tgtEl>
                                          <p:spTgt spid="650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74" grpId="0" animBg="1"/>
      <p:bldP spid="65027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60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63E3F09E-07F9-4306-8DDA-27EB8308A65B}" type="slidenum">
              <a:rPr lang="ar-SA" altLang="zh-CN" sz="1400" smtClean="0">
                <a:solidFill>
                  <a:schemeClr val="tx1"/>
                </a:solidFill>
              </a:rPr>
              <a:pPr/>
              <a:t>54</a:t>
            </a:fld>
            <a:endParaRPr lang="en-US" altLang="zh-CN" sz="1400" smtClean="0">
              <a:solidFill>
                <a:schemeClr val="tx1"/>
              </a:solidFill>
              <a:ea typeface="宋体" charset="-122"/>
            </a:endParaRPr>
          </a:p>
        </p:txBody>
      </p:sp>
      <p:sp>
        <p:nvSpPr>
          <p:cNvPr id="46084"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Bounded Queue</a:t>
            </a:r>
          </a:p>
        </p:txBody>
      </p:sp>
      <p:sp>
        <p:nvSpPr>
          <p:cNvPr id="46085" name="Text Box 4"/>
          <p:cNvSpPr txBox="1">
            <a:spLocks noChangeArrowheads="1"/>
          </p:cNvSpPr>
          <p:nvPr/>
        </p:nvSpPr>
        <p:spPr bwMode="auto">
          <a:xfrm>
            <a:off x="685800" y="1992313"/>
            <a:ext cx="7772400" cy="3749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tx1"/>
                </a:solidFill>
                <a:latin typeface="Lucida Console" pitchFamily="49" charset="0"/>
                <a:ea typeface="宋体" charset="-122"/>
              </a:rPr>
              <a:t>public class</a:t>
            </a:r>
            <a:r>
              <a:rPr lang="en-US" altLang="zh-CN" sz="2000" b="1">
                <a:latin typeface="Lucida Console" pitchFamily="49" charset="0"/>
                <a:ea typeface="宋体" charset="-122"/>
              </a:rPr>
              <a:t> BoundedQueue&lt;T&gt; {</a:t>
            </a:r>
          </a:p>
          <a:p>
            <a:pPr algn="l"/>
            <a:r>
              <a:rPr lang="en-US" altLang="zh-CN" sz="2000" b="1">
                <a:latin typeface="Lucida Console" pitchFamily="49" charset="0"/>
                <a:ea typeface="宋体" charset="-122"/>
              </a:rPr>
              <a:t>  ReentrantLock enqLock, deqLock;</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Condition</a:t>
            </a:r>
            <a:r>
              <a:rPr lang="en-US" altLang="zh-CN" sz="2000" b="1">
                <a:latin typeface="Lucida Console" pitchFamily="49" charset="0"/>
                <a:ea typeface="宋体" charset="-122"/>
              </a:rPr>
              <a:t> notEmptyCondition, notFullCondition;</a:t>
            </a:r>
          </a:p>
          <a:p>
            <a:pPr algn="l"/>
            <a:r>
              <a:rPr lang="en-US" altLang="zh-CN" sz="2000" b="1">
                <a:latin typeface="Lucida Console" pitchFamily="49" charset="0"/>
                <a:ea typeface="宋体" charset="-122"/>
              </a:rPr>
              <a:t>  AtomicInteger permits;</a:t>
            </a:r>
          </a:p>
          <a:p>
            <a:pPr algn="l"/>
            <a:r>
              <a:rPr lang="en-US" altLang="zh-CN" sz="2000" b="1">
                <a:latin typeface="Lucida Console" pitchFamily="49" charset="0"/>
                <a:ea typeface="宋体" charset="-122"/>
              </a:rPr>
              <a:t>  Node head; </a:t>
            </a:r>
          </a:p>
          <a:p>
            <a:pPr algn="l"/>
            <a:r>
              <a:rPr lang="en-US" altLang="zh-CN" sz="2000" b="1">
                <a:latin typeface="Lucida Console" pitchFamily="49" charset="0"/>
                <a:ea typeface="宋体" charset="-122"/>
              </a:rPr>
              <a:t>  Node tail; </a:t>
            </a:r>
          </a:p>
          <a:p>
            <a:pPr algn="l"/>
            <a:r>
              <a:rPr lang="en-US" altLang="zh-CN" sz="2000" b="1">
                <a:latin typeface="Lucida Console" pitchFamily="49" charset="0"/>
                <a:ea typeface="宋体" charset="-122"/>
              </a:rPr>
              <a:t>  int capacity;</a:t>
            </a:r>
          </a:p>
          <a:p>
            <a:pPr algn="l"/>
            <a:r>
              <a:rPr lang="en-US" altLang="zh-CN" sz="2000" b="1">
                <a:latin typeface="Lucida Console" pitchFamily="49" charset="0"/>
                <a:ea typeface="宋体" charset="-122"/>
              </a:rPr>
              <a:t>  enqLock = </a:t>
            </a:r>
            <a:r>
              <a:rPr lang="en-US" altLang="zh-CN" sz="2000" b="1">
                <a:solidFill>
                  <a:schemeClr val="tx1"/>
                </a:solidFill>
                <a:latin typeface="Lucida Console" pitchFamily="49" charset="0"/>
                <a:ea typeface="宋体" charset="-122"/>
              </a:rPr>
              <a:t>new</a:t>
            </a:r>
            <a:r>
              <a:rPr lang="en-US" altLang="zh-CN" sz="2000" b="1">
                <a:latin typeface="Lucida Console" pitchFamily="49" charset="0"/>
                <a:ea typeface="宋体" charset="-122"/>
              </a:rPr>
              <a:t> ReentrantLock();</a:t>
            </a:r>
          </a:p>
          <a:p>
            <a:pPr algn="l"/>
            <a:r>
              <a:rPr lang="en-US" altLang="zh-CN" sz="2000" b="1">
                <a:latin typeface="Lucida Console" pitchFamily="49" charset="0"/>
                <a:ea typeface="宋体" charset="-122"/>
              </a:rPr>
              <a:t>  notFullCondition = enqLock.newCondition();</a:t>
            </a:r>
          </a:p>
          <a:p>
            <a:pPr algn="l"/>
            <a:r>
              <a:rPr lang="en-US" altLang="zh-CN" sz="2000" b="1">
                <a:latin typeface="Lucida Console" pitchFamily="49" charset="0"/>
                <a:ea typeface="宋体" charset="-122"/>
              </a:rPr>
              <a:t>  deqLock = </a:t>
            </a:r>
            <a:r>
              <a:rPr lang="en-US" altLang="zh-CN" sz="2000" b="1">
                <a:solidFill>
                  <a:schemeClr val="tx1"/>
                </a:solidFill>
                <a:latin typeface="Lucida Console" pitchFamily="49" charset="0"/>
                <a:ea typeface="宋体" charset="-122"/>
              </a:rPr>
              <a:t>new</a:t>
            </a:r>
            <a:r>
              <a:rPr lang="en-US" altLang="zh-CN" sz="2000" b="1">
                <a:latin typeface="Lucida Console" pitchFamily="49" charset="0"/>
                <a:ea typeface="宋体" charset="-122"/>
              </a:rPr>
              <a:t> ReentrantLock();</a:t>
            </a:r>
          </a:p>
          <a:p>
            <a:pPr algn="l"/>
            <a:r>
              <a:rPr lang="en-US" altLang="zh-CN" sz="2000" b="1">
                <a:latin typeface="Lucida Console" pitchFamily="49" charset="0"/>
                <a:ea typeface="宋体" charset="-122"/>
              </a:rPr>
              <a:t>  notEmptyCondition = deqLock.newCondition();</a:t>
            </a:r>
          </a:p>
          <a:p>
            <a:pPr algn="l"/>
            <a:r>
              <a:rPr lang="en-US" altLang="zh-CN" sz="2000" b="1">
                <a:latin typeface="Lucida Console" pitchFamily="49" charset="0"/>
                <a:ea typeface="宋体" charset="-122"/>
              </a:rPr>
              <a:t>}</a:t>
            </a:r>
          </a:p>
        </p:txBody>
      </p:sp>
    </p:spTree>
    <p:extLst>
      <p:ext uri="{BB962C8B-B14F-4D97-AF65-F5344CB8AC3E}">
        <p14:creationId xmlns:p14="http://schemas.microsoft.com/office/powerpoint/2010/main" val="78641675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71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DDFA494-3A02-40D3-B8E6-6F598E247881}" type="slidenum">
              <a:rPr lang="ar-SA" altLang="zh-CN" sz="1400" smtClean="0">
                <a:solidFill>
                  <a:schemeClr val="tx1"/>
                </a:solidFill>
              </a:rPr>
              <a:pPr/>
              <a:t>55</a:t>
            </a:fld>
            <a:endParaRPr lang="en-US" altLang="zh-CN" sz="1400" smtClean="0">
              <a:solidFill>
                <a:schemeClr val="tx1"/>
              </a:solidFill>
              <a:ea typeface="宋体" charset="-122"/>
            </a:endParaRPr>
          </a:p>
        </p:txBody>
      </p:sp>
      <p:sp>
        <p:nvSpPr>
          <p:cNvPr id="47108"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Bounded Queue</a:t>
            </a:r>
          </a:p>
        </p:txBody>
      </p:sp>
      <p:sp>
        <p:nvSpPr>
          <p:cNvPr id="47109" name="Text Box 4"/>
          <p:cNvSpPr txBox="1">
            <a:spLocks noChangeArrowheads="1"/>
          </p:cNvSpPr>
          <p:nvPr/>
        </p:nvSpPr>
        <p:spPr bwMode="auto">
          <a:xfrm>
            <a:off x="685800" y="1992313"/>
            <a:ext cx="7772400" cy="3749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class BoundedQueue&lt;T&gt; {</a:t>
            </a:r>
          </a:p>
          <a:p>
            <a:pPr algn="l"/>
            <a:r>
              <a:rPr lang="en-US" altLang="zh-CN" sz="2000" b="1">
                <a:latin typeface="Lucida Console" pitchFamily="49" charset="0"/>
                <a:ea typeface="宋体" charset="-122"/>
              </a:rPr>
              <a:t>  ReentrantLock enqLock, deqLock;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Condition notEmptyCondition, notFullCondition;</a:t>
            </a:r>
          </a:p>
          <a:p>
            <a:pPr algn="l"/>
            <a:r>
              <a:rPr lang="en-US" altLang="zh-CN" sz="2000" b="1">
                <a:solidFill>
                  <a:schemeClr val="folHlink"/>
                </a:solidFill>
                <a:latin typeface="Lucida Console" pitchFamily="49" charset="0"/>
                <a:ea typeface="宋体" charset="-122"/>
              </a:rPr>
              <a:t>  AtomicInteger permits;</a:t>
            </a:r>
          </a:p>
          <a:p>
            <a:pPr algn="l"/>
            <a:r>
              <a:rPr lang="en-US" altLang="zh-CN" sz="2000" b="1">
                <a:solidFill>
                  <a:schemeClr val="folHlink"/>
                </a:solidFill>
                <a:latin typeface="Lucida Console" pitchFamily="49" charset="0"/>
                <a:ea typeface="宋体" charset="-122"/>
              </a:rPr>
              <a:t>  Node head; </a:t>
            </a:r>
          </a:p>
          <a:p>
            <a:pPr algn="l"/>
            <a:r>
              <a:rPr lang="en-US" altLang="zh-CN" sz="2000" b="1">
                <a:solidFill>
                  <a:schemeClr val="folHlink"/>
                </a:solidFill>
                <a:latin typeface="Lucida Console" pitchFamily="49" charset="0"/>
                <a:ea typeface="宋体" charset="-122"/>
              </a:rPr>
              <a:t>  Node tail; </a:t>
            </a:r>
          </a:p>
          <a:p>
            <a:pPr algn="l"/>
            <a:r>
              <a:rPr lang="en-US" altLang="zh-CN" sz="2000" b="1">
                <a:solidFill>
                  <a:schemeClr val="folHlink"/>
                </a:solidFill>
                <a:latin typeface="Lucida Console" pitchFamily="49" charset="0"/>
                <a:ea typeface="宋体" charset="-122"/>
              </a:rPr>
              <a:t>  int capacity;</a:t>
            </a:r>
          </a:p>
          <a:p>
            <a:pPr algn="l"/>
            <a:r>
              <a:rPr lang="en-US" altLang="zh-CN" sz="2000" b="1">
                <a:solidFill>
                  <a:schemeClr val="folHlink"/>
                </a:solidFill>
                <a:latin typeface="Lucida Console" pitchFamily="49" charset="0"/>
                <a:ea typeface="宋体" charset="-122"/>
              </a:rPr>
              <a:t>  enqLock = new ReentrantLock();</a:t>
            </a:r>
          </a:p>
          <a:p>
            <a:pPr algn="l"/>
            <a:r>
              <a:rPr lang="en-US" altLang="zh-CN" sz="2000" b="1">
                <a:solidFill>
                  <a:schemeClr val="folHlink"/>
                </a:solidFill>
                <a:latin typeface="Lucida Console" pitchFamily="49" charset="0"/>
                <a:ea typeface="宋体" charset="-122"/>
              </a:rPr>
              <a:t>  notFullCondition = enqLock.newCondition();</a:t>
            </a:r>
          </a:p>
          <a:p>
            <a:pPr algn="l"/>
            <a:r>
              <a:rPr lang="en-US" altLang="zh-CN" sz="2000" b="1">
                <a:solidFill>
                  <a:schemeClr val="folHlink"/>
                </a:solidFill>
                <a:latin typeface="Lucida Console" pitchFamily="49" charset="0"/>
                <a:ea typeface="宋体" charset="-122"/>
              </a:rPr>
              <a:t>  deqLock = new ReentrantLock();</a:t>
            </a:r>
          </a:p>
          <a:p>
            <a:pPr algn="l"/>
            <a:r>
              <a:rPr lang="en-US" altLang="zh-CN" sz="2000" b="1">
                <a:solidFill>
                  <a:schemeClr val="folHlink"/>
                </a:solidFill>
                <a:latin typeface="Lucida Console" pitchFamily="49" charset="0"/>
                <a:ea typeface="宋体" charset="-122"/>
              </a:rPr>
              <a:t>  notEmptyCondition = deqLock.newCondition();</a:t>
            </a:r>
          </a:p>
          <a:p>
            <a:pPr algn="l"/>
            <a:r>
              <a:rPr lang="en-US" altLang="zh-CN" sz="2000" b="1">
                <a:solidFill>
                  <a:schemeClr val="folHlink"/>
                </a:solidFill>
                <a:latin typeface="Lucida Console" pitchFamily="49" charset="0"/>
                <a:ea typeface="宋体" charset="-122"/>
              </a:rPr>
              <a:t>}</a:t>
            </a:r>
          </a:p>
        </p:txBody>
      </p:sp>
      <p:sp>
        <p:nvSpPr>
          <p:cNvPr id="47110" name="AutoShape 5"/>
          <p:cNvSpPr>
            <a:spLocks noChangeArrowheads="1"/>
          </p:cNvSpPr>
          <p:nvPr/>
        </p:nvSpPr>
        <p:spPr bwMode="auto">
          <a:xfrm flipH="1">
            <a:off x="982663" y="2320925"/>
            <a:ext cx="4987925" cy="346075"/>
          </a:xfrm>
          <a:prstGeom prst="wedgeRoundRectCallout">
            <a:avLst>
              <a:gd name="adj1" fmla="val -44083"/>
              <a:gd name="adj2" fmla="val 390824"/>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47111" name="Text Box 6"/>
          <p:cNvSpPr txBox="1">
            <a:spLocks noChangeArrowheads="1"/>
          </p:cNvSpPr>
          <p:nvPr/>
        </p:nvSpPr>
        <p:spPr bwMode="auto">
          <a:xfrm>
            <a:off x="5057775" y="380841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Enq &amp; deq locks</a:t>
            </a:r>
          </a:p>
        </p:txBody>
      </p:sp>
    </p:spTree>
    <p:extLst>
      <p:ext uri="{BB962C8B-B14F-4D97-AF65-F5344CB8AC3E}">
        <p14:creationId xmlns:p14="http://schemas.microsoft.com/office/powerpoint/2010/main" val="312600227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491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C978A930-3E1D-4116-8717-981303D35BB0}" type="slidenum">
              <a:rPr lang="ar-SA" altLang="zh-CN" sz="1400" smtClean="0">
                <a:solidFill>
                  <a:schemeClr val="tx1"/>
                </a:solidFill>
              </a:rPr>
              <a:pPr/>
              <a:t>56</a:t>
            </a:fld>
            <a:endParaRPr lang="en-US" altLang="zh-CN" sz="1400" smtClean="0">
              <a:solidFill>
                <a:schemeClr val="tx1"/>
              </a:solidFill>
              <a:ea typeface="宋体" charset="-122"/>
            </a:endParaRPr>
          </a:p>
        </p:txBody>
      </p:sp>
      <p:sp>
        <p:nvSpPr>
          <p:cNvPr id="49156" name="Text Box 7"/>
          <p:cNvSpPr txBox="1">
            <a:spLocks noChangeArrowheads="1"/>
          </p:cNvSpPr>
          <p:nvPr/>
        </p:nvSpPr>
        <p:spPr bwMode="auto">
          <a:xfrm>
            <a:off x="450850" y="1992313"/>
            <a:ext cx="8526463" cy="25304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interface Lock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void</a:t>
            </a:r>
            <a:r>
              <a:rPr lang="en-US" altLang="zh-CN" sz="2000" b="1">
                <a:latin typeface="Lucida Console" pitchFamily="49" charset="0"/>
                <a:ea typeface="宋体" charset="-122"/>
              </a:rPr>
              <a:t> 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void lockInterruptibly() throws InterruptedException;</a:t>
            </a:r>
          </a:p>
          <a:p>
            <a:pPr algn="l"/>
            <a:r>
              <a:rPr lang="en-US" altLang="zh-CN" sz="2000" b="1">
                <a:solidFill>
                  <a:schemeClr val="folHlink"/>
                </a:solidFill>
                <a:latin typeface="Lucida Console" pitchFamily="49" charset="0"/>
                <a:ea typeface="宋体" charset="-122"/>
              </a:rPr>
              <a:t> boolean tryLock();</a:t>
            </a:r>
          </a:p>
          <a:p>
            <a:pPr algn="l"/>
            <a:r>
              <a:rPr lang="en-US" altLang="zh-CN" sz="2000" b="1">
                <a:solidFill>
                  <a:schemeClr val="folHlink"/>
                </a:solidFill>
                <a:latin typeface="Lucida Console" pitchFamily="49" charset="0"/>
                <a:ea typeface="宋体" charset="-122"/>
              </a:rPr>
              <a:t> boolean tryLock(long time, TimeUnit unit);</a:t>
            </a:r>
          </a:p>
          <a:p>
            <a:pPr algn="l"/>
            <a:r>
              <a:rPr lang="en-US" altLang="zh-CN" sz="2000" b="1">
                <a:solidFill>
                  <a:schemeClr val="folHlink"/>
                </a:solidFill>
                <a:latin typeface="Lucida Console" pitchFamily="49" charset="0"/>
                <a:ea typeface="宋体" charset="-122"/>
              </a:rPr>
              <a:t> Condition newCondition();</a:t>
            </a:r>
          </a:p>
          <a:p>
            <a:pPr algn="l"/>
            <a:r>
              <a:rPr lang="en-US" altLang="zh-CN" sz="2000" b="1">
                <a:solidFill>
                  <a:schemeClr val="folHlink"/>
                </a:solidFill>
                <a:latin typeface="Lucida Console" pitchFamily="49" charset="0"/>
                <a:ea typeface="宋体" charset="-122"/>
              </a:rPr>
              <a:t> void unlock;</a:t>
            </a:r>
          </a:p>
          <a:p>
            <a:pPr algn="l"/>
            <a:r>
              <a:rPr lang="en-US" altLang="zh-CN" sz="2000" b="1">
                <a:solidFill>
                  <a:schemeClr val="folHlink"/>
                </a:solidFill>
                <a:latin typeface="Lucida Console" pitchFamily="49" charset="0"/>
                <a:ea typeface="宋体" charset="-122"/>
              </a:rPr>
              <a:t>}</a:t>
            </a:r>
          </a:p>
        </p:txBody>
      </p:sp>
      <p:sp>
        <p:nvSpPr>
          <p:cNvPr id="49157"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The Java Lock Interface</a:t>
            </a:r>
          </a:p>
        </p:txBody>
      </p:sp>
      <p:sp>
        <p:nvSpPr>
          <p:cNvPr id="49158" name="AutoShape 5"/>
          <p:cNvSpPr>
            <a:spLocks noChangeArrowheads="1"/>
          </p:cNvSpPr>
          <p:nvPr/>
        </p:nvSpPr>
        <p:spPr bwMode="auto">
          <a:xfrm flipH="1">
            <a:off x="611188" y="2320925"/>
            <a:ext cx="2139950" cy="346075"/>
          </a:xfrm>
          <a:prstGeom prst="wedgeRoundRectCallout">
            <a:avLst>
              <a:gd name="adj1" fmla="val -100449"/>
              <a:gd name="adj2" fmla="val 400917"/>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49159" name="Text Box 6"/>
          <p:cNvSpPr txBox="1">
            <a:spLocks noChangeArrowheads="1"/>
          </p:cNvSpPr>
          <p:nvPr/>
        </p:nvSpPr>
        <p:spPr bwMode="auto">
          <a:xfrm>
            <a:off x="3600450" y="4067175"/>
            <a:ext cx="227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Acquire lock</a:t>
            </a:r>
          </a:p>
        </p:txBody>
      </p:sp>
    </p:spTree>
    <p:extLst>
      <p:ext uri="{BB962C8B-B14F-4D97-AF65-F5344CB8AC3E}">
        <p14:creationId xmlns:p14="http://schemas.microsoft.com/office/powerpoint/2010/main" val="252118331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01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FF40EB9-DD65-4F96-8923-756338BDD547}" type="slidenum">
              <a:rPr lang="ar-SA" altLang="zh-CN" sz="1400" smtClean="0">
                <a:solidFill>
                  <a:schemeClr val="tx1"/>
                </a:solidFill>
              </a:rPr>
              <a:pPr/>
              <a:t>57</a:t>
            </a:fld>
            <a:endParaRPr lang="en-US" altLang="zh-CN" sz="1400" smtClean="0">
              <a:solidFill>
                <a:schemeClr val="tx1"/>
              </a:solidFill>
              <a:ea typeface="宋体" charset="-122"/>
            </a:endParaRPr>
          </a:p>
        </p:txBody>
      </p:sp>
      <p:sp>
        <p:nvSpPr>
          <p:cNvPr id="50180" name="Text Box 8"/>
          <p:cNvSpPr txBox="1">
            <a:spLocks noChangeArrowheads="1"/>
          </p:cNvSpPr>
          <p:nvPr/>
        </p:nvSpPr>
        <p:spPr bwMode="auto">
          <a:xfrm>
            <a:off x="450850" y="1992313"/>
            <a:ext cx="8526463" cy="25304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interface Lock {</a:t>
            </a:r>
          </a:p>
          <a:p>
            <a:pPr algn="l"/>
            <a:r>
              <a:rPr lang="en-US" altLang="zh-CN" sz="2000" b="1">
                <a:solidFill>
                  <a:schemeClr val="folHlink"/>
                </a:solidFill>
                <a:latin typeface="Lucida Console" pitchFamily="49" charset="0"/>
                <a:ea typeface="宋体" charset="-122"/>
              </a:rPr>
              <a:t> void lock();</a:t>
            </a:r>
          </a:p>
          <a:p>
            <a:pPr algn="l"/>
            <a:r>
              <a:rPr lang="en-US" altLang="zh-CN" sz="2000" b="1">
                <a:solidFill>
                  <a:schemeClr val="folHlink"/>
                </a:solidFill>
                <a:latin typeface="Lucida Console" pitchFamily="49" charset="0"/>
                <a:ea typeface="宋体" charset="-122"/>
              </a:rPr>
              <a:t> void lockInterruptibly() throws InterruptedException;</a:t>
            </a:r>
          </a:p>
          <a:p>
            <a:pPr algn="l"/>
            <a:r>
              <a:rPr lang="en-US" altLang="zh-CN" sz="2000" b="1">
                <a:solidFill>
                  <a:schemeClr val="folHlink"/>
                </a:solidFill>
                <a:latin typeface="Lucida Console" pitchFamily="49" charset="0"/>
                <a:ea typeface="宋体" charset="-122"/>
              </a:rPr>
              <a:t> boolean tryLock();</a:t>
            </a:r>
          </a:p>
          <a:p>
            <a:pPr algn="l"/>
            <a:r>
              <a:rPr lang="en-US" altLang="zh-CN" sz="2000" b="1">
                <a:solidFill>
                  <a:schemeClr val="folHlink"/>
                </a:solidFill>
                <a:latin typeface="Lucida Console" pitchFamily="49" charset="0"/>
                <a:ea typeface="宋体" charset="-122"/>
              </a:rPr>
              <a:t> boolean tryLock(long time, TimeUnit unit);</a:t>
            </a:r>
          </a:p>
          <a:p>
            <a:pPr algn="l"/>
            <a:r>
              <a:rPr lang="en-US" altLang="zh-CN" sz="2000" b="1">
                <a:solidFill>
                  <a:schemeClr val="folHlink"/>
                </a:solidFill>
                <a:latin typeface="Lucida Console" pitchFamily="49" charset="0"/>
                <a:ea typeface="宋体" charset="-122"/>
              </a:rPr>
              <a:t> Condition newCondition();</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void</a:t>
            </a:r>
            <a:r>
              <a:rPr lang="en-US" altLang="zh-CN" sz="2000" b="1">
                <a:latin typeface="Lucida Console" pitchFamily="49" charset="0"/>
                <a:ea typeface="宋体" charset="-122"/>
              </a:rPr>
              <a:t> unlock;</a:t>
            </a:r>
          </a:p>
          <a:p>
            <a:pPr algn="l"/>
            <a:r>
              <a:rPr lang="en-US" altLang="zh-CN" sz="2000" b="1">
                <a:solidFill>
                  <a:schemeClr val="folHlink"/>
                </a:solidFill>
                <a:latin typeface="Lucida Console" pitchFamily="49" charset="0"/>
                <a:ea typeface="宋体" charset="-122"/>
              </a:rPr>
              <a:t>}</a:t>
            </a:r>
          </a:p>
        </p:txBody>
      </p:sp>
      <p:sp>
        <p:nvSpPr>
          <p:cNvPr id="50181"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The Java Lock Interface</a:t>
            </a:r>
          </a:p>
        </p:txBody>
      </p:sp>
      <p:sp>
        <p:nvSpPr>
          <p:cNvPr id="50182" name="AutoShape 5"/>
          <p:cNvSpPr>
            <a:spLocks noChangeArrowheads="1"/>
          </p:cNvSpPr>
          <p:nvPr/>
        </p:nvSpPr>
        <p:spPr bwMode="auto">
          <a:xfrm flipH="1">
            <a:off x="614363" y="3851275"/>
            <a:ext cx="2139950" cy="346075"/>
          </a:xfrm>
          <a:prstGeom prst="wedgeRoundRectCallout">
            <a:avLst>
              <a:gd name="adj1" fmla="val -116028"/>
              <a:gd name="adj2" fmla="val 58255"/>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0183" name="Text Box 6"/>
          <p:cNvSpPr txBox="1">
            <a:spLocks noChangeArrowheads="1"/>
          </p:cNvSpPr>
          <p:nvPr/>
        </p:nvSpPr>
        <p:spPr bwMode="auto">
          <a:xfrm>
            <a:off x="4495800" y="4003675"/>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Release lock</a:t>
            </a:r>
          </a:p>
        </p:txBody>
      </p:sp>
    </p:spTree>
    <p:extLst>
      <p:ext uri="{BB962C8B-B14F-4D97-AF65-F5344CB8AC3E}">
        <p14:creationId xmlns:p14="http://schemas.microsoft.com/office/powerpoint/2010/main" val="382399563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120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271A6488-4E72-4447-9D4C-0EC1698CE064}" type="slidenum">
              <a:rPr lang="ar-SA" altLang="zh-CN" sz="1400" smtClean="0">
                <a:solidFill>
                  <a:schemeClr val="tx1"/>
                </a:solidFill>
              </a:rPr>
              <a:pPr/>
              <a:t>58</a:t>
            </a:fld>
            <a:endParaRPr lang="en-US" altLang="zh-CN" sz="1400" smtClean="0">
              <a:solidFill>
                <a:schemeClr val="tx1"/>
              </a:solidFill>
              <a:ea typeface="宋体" charset="-122"/>
            </a:endParaRPr>
          </a:p>
        </p:txBody>
      </p:sp>
      <p:sp>
        <p:nvSpPr>
          <p:cNvPr id="51204" name="Text Box 2"/>
          <p:cNvSpPr txBox="1">
            <a:spLocks noChangeArrowheads="1"/>
          </p:cNvSpPr>
          <p:nvPr/>
        </p:nvSpPr>
        <p:spPr bwMode="auto">
          <a:xfrm>
            <a:off x="450850" y="1992313"/>
            <a:ext cx="8526463" cy="25304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interface Lock {</a:t>
            </a:r>
          </a:p>
          <a:p>
            <a:pPr algn="l"/>
            <a:r>
              <a:rPr lang="en-US" altLang="zh-CN" sz="2000" b="1">
                <a:solidFill>
                  <a:schemeClr val="folHlink"/>
                </a:solidFill>
                <a:latin typeface="Lucida Console" pitchFamily="49" charset="0"/>
                <a:ea typeface="宋体" charset="-122"/>
              </a:rPr>
              <a:t> void lock();</a:t>
            </a:r>
          </a:p>
          <a:p>
            <a:pPr algn="l"/>
            <a:r>
              <a:rPr lang="en-US" altLang="zh-CN" sz="2000" b="1">
                <a:solidFill>
                  <a:schemeClr val="folHlink"/>
                </a:solidFill>
                <a:latin typeface="Lucida Console" pitchFamily="49" charset="0"/>
                <a:ea typeface="宋体" charset="-122"/>
              </a:rPr>
              <a:t> void lockInterruptibly() throws InterruptedException;</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boolean</a:t>
            </a:r>
            <a:r>
              <a:rPr lang="en-US" altLang="zh-CN" sz="2000" b="1">
                <a:latin typeface="Lucida Console" pitchFamily="49" charset="0"/>
                <a:ea typeface="宋体" charset="-122"/>
              </a:rPr>
              <a:t> tryLock();</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boolean</a:t>
            </a:r>
            <a:r>
              <a:rPr lang="en-US" altLang="zh-CN" sz="2000" b="1">
                <a:latin typeface="Lucida Console" pitchFamily="49" charset="0"/>
                <a:ea typeface="宋体" charset="-122"/>
              </a:rPr>
              <a:t> tryLock(</a:t>
            </a:r>
            <a:r>
              <a:rPr lang="en-US" altLang="zh-CN" sz="2000" b="1">
                <a:solidFill>
                  <a:schemeClr val="tx1"/>
                </a:solidFill>
                <a:latin typeface="Lucida Console" pitchFamily="49" charset="0"/>
                <a:ea typeface="宋体" charset="-122"/>
              </a:rPr>
              <a:t>long</a:t>
            </a:r>
            <a:r>
              <a:rPr lang="en-US" altLang="zh-CN" sz="2000" b="1">
                <a:latin typeface="Lucida Console" pitchFamily="49" charset="0"/>
                <a:ea typeface="宋体" charset="-122"/>
              </a:rPr>
              <a:t> time, </a:t>
            </a:r>
            <a:r>
              <a:rPr lang="en-US" altLang="zh-CN" sz="2000" b="1">
                <a:solidFill>
                  <a:schemeClr val="tx1"/>
                </a:solidFill>
                <a:latin typeface="Lucida Console" pitchFamily="49" charset="0"/>
                <a:ea typeface="宋体" charset="-122"/>
              </a:rPr>
              <a:t>TimeUnit</a:t>
            </a:r>
            <a:r>
              <a:rPr lang="en-US" altLang="zh-CN" sz="2000" b="1">
                <a:latin typeface="Lucida Console" pitchFamily="49" charset="0"/>
                <a:ea typeface="宋体" charset="-122"/>
              </a:rPr>
              <a:t> unit);</a:t>
            </a:r>
          </a:p>
          <a:p>
            <a:pPr algn="l"/>
            <a:r>
              <a:rPr lang="en-US" altLang="zh-CN" sz="2000" b="1">
                <a:solidFill>
                  <a:schemeClr val="folHlink"/>
                </a:solidFill>
                <a:latin typeface="Lucida Console" pitchFamily="49" charset="0"/>
                <a:ea typeface="宋体" charset="-122"/>
              </a:rPr>
              <a:t> Condition newCondition();</a:t>
            </a:r>
          </a:p>
          <a:p>
            <a:pPr algn="l"/>
            <a:r>
              <a:rPr lang="en-US" altLang="zh-CN" sz="2000" b="1">
                <a:solidFill>
                  <a:schemeClr val="folHlink"/>
                </a:solidFill>
                <a:latin typeface="Lucida Console" pitchFamily="49" charset="0"/>
                <a:ea typeface="宋体" charset="-122"/>
              </a:rPr>
              <a:t> void unlock;</a:t>
            </a:r>
          </a:p>
          <a:p>
            <a:pPr algn="l"/>
            <a:r>
              <a:rPr lang="en-US" altLang="zh-CN" sz="2000" b="1">
                <a:latin typeface="Lucida Console" pitchFamily="49" charset="0"/>
                <a:ea typeface="宋体" charset="-122"/>
              </a:rPr>
              <a:t>}</a:t>
            </a:r>
          </a:p>
        </p:txBody>
      </p:sp>
      <p:sp>
        <p:nvSpPr>
          <p:cNvPr id="51205"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The Java Lock Interface</a:t>
            </a:r>
          </a:p>
        </p:txBody>
      </p:sp>
      <p:sp>
        <p:nvSpPr>
          <p:cNvPr id="51206" name="AutoShape 4"/>
          <p:cNvSpPr>
            <a:spLocks noChangeArrowheads="1"/>
          </p:cNvSpPr>
          <p:nvPr/>
        </p:nvSpPr>
        <p:spPr bwMode="auto">
          <a:xfrm flipH="1">
            <a:off x="522288" y="2936875"/>
            <a:ext cx="6613525" cy="665163"/>
          </a:xfrm>
          <a:prstGeom prst="wedgeRoundRectCallout">
            <a:avLst>
              <a:gd name="adj1" fmla="val 12625"/>
              <a:gd name="adj2" fmla="val 254773"/>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1207" name="Text Box 5"/>
          <p:cNvSpPr txBox="1">
            <a:spLocks noChangeArrowheads="1"/>
          </p:cNvSpPr>
          <p:nvPr/>
        </p:nvSpPr>
        <p:spPr bwMode="auto">
          <a:xfrm>
            <a:off x="1925638" y="4903788"/>
            <a:ext cx="5507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Try for lock, but not too hard</a:t>
            </a:r>
          </a:p>
        </p:txBody>
      </p:sp>
    </p:spTree>
    <p:extLst>
      <p:ext uri="{BB962C8B-B14F-4D97-AF65-F5344CB8AC3E}">
        <p14:creationId xmlns:p14="http://schemas.microsoft.com/office/powerpoint/2010/main" val="204283269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22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7589079-6CC1-4711-A7FD-3674E8E5B295}" type="slidenum">
              <a:rPr lang="ar-SA" altLang="zh-CN" sz="1400" smtClean="0">
                <a:solidFill>
                  <a:schemeClr val="tx1"/>
                </a:solidFill>
              </a:rPr>
              <a:pPr/>
              <a:t>59</a:t>
            </a:fld>
            <a:endParaRPr lang="en-US" altLang="zh-CN" sz="1400" smtClean="0">
              <a:solidFill>
                <a:schemeClr val="tx1"/>
              </a:solidFill>
              <a:ea typeface="宋体" charset="-122"/>
            </a:endParaRPr>
          </a:p>
        </p:txBody>
      </p:sp>
      <p:sp>
        <p:nvSpPr>
          <p:cNvPr id="52228" name="Text Box 7"/>
          <p:cNvSpPr txBox="1">
            <a:spLocks noChangeArrowheads="1"/>
          </p:cNvSpPr>
          <p:nvPr/>
        </p:nvSpPr>
        <p:spPr bwMode="auto">
          <a:xfrm>
            <a:off x="450850" y="1992313"/>
            <a:ext cx="8526463" cy="25304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interface Lock {</a:t>
            </a:r>
          </a:p>
          <a:p>
            <a:pPr algn="l"/>
            <a:r>
              <a:rPr lang="en-US" altLang="zh-CN" sz="2000" b="1">
                <a:solidFill>
                  <a:schemeClr val="folHlink"/>
                </a:solidFill>
                <a:latin typeface="Lucida Console" pitchFamily="49" charset="0"/>
                <a:ea typeface="宋体" charset="-122"/>
              </a:rPr>
              <a:t> void lock();</a:t>
            </a:r>
          </a:p>
          <a:p>
            <a:pPr algn="l"/>
            <a:r>
              <a:rPr lang="en-US" altLang="zh-CN" sz="2000" b="1">
                <a:solidFill>
                  <a:schemeClr val="folHlink"/>
                </a:solidFill>
                <a:latin typeface="Lucida Console" pitchFamily="49" charset="0"/>
                <a:ea typeface="宋体" charset="-122"/>
              </a:rPr>
              <a:t> void lockInterruptibly() throws InterruptedException;</a:t>
            </a:r>
          </a:p>
          <a:p>
            <a:pPr algn="l"/>
            <a:r>
              <a:rPr lang="en-US" altLang="zh-CN" sz="2000" b="1">
                <a:solidFill>
                  <a:schemeClr val="folHlink"/>
                </a:solidFill>
                <a:latin typeface="Lucida Console" pitchFamily="49" charset="0"/>
                <a:ea typeface="宋体" charset="-122"/>
              </a:rPr>
              <a:t> boolean tryLock();</a:t>
            </a:r>
          </a:p>
          <a:p>
            <a:pPr algn="l"/>
            <a:r>
              <a:rPr lang="en-US" altLang="zh-CN" sz="2000" b="1">
                <a:solidFill>
                  <a:schemeClr val="folHlink"/>
                </a:solidFill>
                <a:latin typeface="Lucida Console" pitchFamily="49" charset="0"/>
                <a:ea typeface="宋体" charset="-122"/>
              </a:rPr>
              <a:t> boolean tryLock(long time, TimeUnit unit);</a:t>
            </a:r>
          </a:p>
          <a:p>
            <a:pPr algn="l"/>
            <a:r>
              <a:rPr lang="en-US" altLang="zh-CN" sz="2000" b="1">
                <a:latin typeface="Lucida Console" pitchFamily="49" charset="0"/>
                <a:ea typeface="宋体" charset="-122"/>
              </a:rPr>
              <a:t> Condition newCondition();</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void unlock;</a:t>
            </a:r>
          </a:p>
          <a:p>
            <a:pPr algn="l"/>
            <a:r>
              <a:rPr lang="en-US" altLang="zh-CN" sz="2000" b="1">
                <a:solidFill>
                  <a:schemeClr val="folHlink"/>
                </a:solidFill>
                <a:latin typeface="Lucida Console" pitchFamily="49" charset="0"/>
                <a:ea typeface="宋体" charset="-122"/>
              </a:rPr>
              <a:t>}</a:t>
            </a:r>
          </a:p>
        </p:txBody>
      </p:sp>
      <p:sp>
        <p:nvSpPr>
          <p:cNvPr id="52229"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The Java Lock Interface</a:t>
            </a:r>
          </a:p>
        </p:txBody>
      </p:sp>
      <p:sp>
        <p:nvSpPr>
          <p:cNvPr id="52230" name="AutoShape 5"/>
          <p:cNvSpPr>
            <a:spLocks noChangeArrowheads="1"/>
          </p:cNvSpPr>
          <p:nvPr/>
        </p:nvSpPr>
        <p:spPr bwMode="auto">
          <a:xfrm flipH="1">
            <a:off x="608013" y="3533775"/>
            <a:ext cx="4040187" cy="346075"/>
          </a:xfrm>
          <a:prstGeom prst="wedgeRoundRectCallout">
            <a:avLst>
              <a:gd name="adj1" fmla="val -19079"/>
              <a:gd name="adj2" fmla="val 254125"/>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2231" name="Text Box 6"/>
          <p:cNvSpPr txBox="1">
            <a:spLocks noChangeArrowheads="1"/>
          </p:cNvSpPr>
          <p:nvPr/>
        </p:nvSpPr>
        <p:spPr bwMode="auto">
          <a:xfrm>
            <a:off x="2579688" y="4522788"/>
            <a:ext cx="4897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Create condition to wait on</a:t>
            </a:r>
          </a:p>
        </p:txBody>
      </p:sp>
    </p:spTree>
    <p:extLst>
      <p:ext uri="{BB962C8B-B14F-4D97-AF65-F5344CB8AC3E}">
        <p14:creationId xmlns:p14="http://schemas.microsoft.com/office/powerpoint/2010/main" val="39628744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(cont.)</a:t>
            </a:r>
            <a:endParaRPr lang="en-US" dirty="0"/>
          </a:p>
        </p:txBody>
      </p:sp>
      <p:sp>
        <p:nvSpPr>
          <p:cNvPr id="3" name="Content Placeholder 2"/>
          <p:cNvSpPr>
            <a:spLocks noGrp="1"/>
          </p:cNvSpPr>
          <p:nvPr>
            <p:ph idx="1"/>
          </p:nvPr>
        </p:nvSpPr>
        <p:spPr/>
        <p:txBody>
          <a:bodyPr/>
          <a:lstStyle/>
          <a:p>
            <a:pPr algn="l" rtl="0"/>
            <a:r>
              <a:rPr lang="en-US" dirty="0"/>
              <a:t>Solution:</a:t>
            </a:r>
          </a:p>
          <a:p>
            <a:pPr lvl="1" algn="l" rtl="0"/>
            <a:r>
              <a:rPr lang="en-US" dirty="0"/>
              <a:t>Providing the queue class with its own internal lock – each method first acquires it and when it finishes it releases it</a:t>
            </a:r>
          </a:p>
          <a:p>
            <a:pPr lvl="1" algn="l" rtl="0"/>
            <a:r>
              <a:rPr lang="en-US" dirty="0"/>
              <a:t>The </a:t>
            </a:r>
            <a:r>
              <a:rPr lang="en-US" dirty="0" err="1"/>
              <a:t>enq</a:t>
            </a:r>
            <a:r>
              <a:rPr lang="en-US" dirty="0"/>
              <a:t> (</a:t>
            </a:r>
            <a:r>
              <a:rPr lang="en-US" dirty="0" err="1"/>
              <a:t>deq</a:t>
            </a:r>
            <a:r>
              <a:rPr lang="en-US" dirty="0"/>
              <a:t>) method will decide whether to block the producer (consumer)</a:t>
            </a:r>
          </a:p>
          <a:p>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6</a:t>
            </a:fld>
            <a:endParaRPr kumimoji="0"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88640"/>
            <a:ext cx="1143000" cy="1143000"/>
          </a:xfrm>
          <a:prstGeom prst="rect">
            <a:avLst/>
          </a:prstGeom>
        </p:spPr>
      </p:pic>
    </p:spTree>
    <p:extLst>
      <p:ext uri="{BB962C8B-B14F-4D97-AF65-F5344CB8AC3E}">
        <p14:creationId xmlns:p14="http://schemas.microsoft.com/office/powerpoint/2010/main" val="6922327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32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7CE58311-120A-4DA2-A682-30429EF4CE3D}" type="slidenum">
              <a:rPr lang="ar-SA" altLang="zh-CN" sz="1400" smtClean="0">
                <a:solidFill>
                  <a:schemeClr val="tx1"/>
                </a:solidFill>
              </a:rPr>
              <a:pPr/>
              <a:t>60</a:t>
            </a:fld>
            <a:endParaRPr lang="en-US" altLang="zh-CN" sz="1400" smtClean="0">
              <a:solidFill>
                <a:schemeClr val="tx1"/>
              </a:solidFill>
              <a:ea typeface="宋体" charset="-122"/>
            </a:endParaRPr>
          </a:p>
        </p:txBody>
      </p:sp>
      <p:sp>
        <p:nvSpPr>
          <p:cNvPr id="53252"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The Java Lock Interface</a:t>
            </a:r>
          </a:p>
        </p:txBody>
      </p:sp>
      <p:sp>
        <p:nvSpPr>
          <p:cNvPr id="53253" name="Text Box 4"/>
          <p:cNvSpPr txBox="1">
            <a:spLocks noChangeArrowheads="1"/>
          </p:cNvSpPr>
          <p:nvPr/>
        </p:nvSpPr>
        <p:spPr bwMode="auto">
          <a:xfrm>
            <a:off x="450850" y="1992313"/>
            <a:ext cx="8526463" cy="25304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interface Lock {</a:t>
            </a:r>
          </a:p>
          <a:p>
            <a:pPr algn="l"/>
            <a:r>
              <a:rPr lang="en-US" altLang="zh-CN" sz="2000" b="1">
                <a:solidFill>
                  <a:schemeClr val="folHlink"/>
                </a:solidFill>
                <a:latin typeface="Lucida Console" pitchFamily="49" charset="0"/>
                <a:ea typeface="宋体" charset="-122"/>
              </a:rPr>
              <a:t> void lock();</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void</a:t>
            </a:r>
            <a:r>
              <a:rPr lang="en-US" altLang="zh-CN" sz="2000" b="1">
                <a:latin typeface="Lucida Console" pitchFamily="49" charset="0"/>
                <a:ea typeface="宋体" charset="-122"/>
              </a:rPr>
              <a:t> lockInterruptibly() </a:t>
            </a:r>
            <a:r>
              <a:rPr lang="en-US" altLang="zh-CN" sz="2000" b="1">
                <a:solidFill>
                  <a:schemeClr val="tx1"/>
                </a:solidFill>
                <a:latin typeface="Lucida Console" pitchFamily="49" charset="0"/>
                <a:ea typeface="宋体" charset="-122"/>
              </a:rPr>
              <a:t>throws</a:t>
            </a:r>
            <a:r>
              <a:rPr lang="en-US" altLang="zh-CN" sz="2000" b="1">
                <a:latin typeface="Lucida Console" pitchFamily="49" charset="0"/>
                <a:ea typeface="宋体" charset="-122"/>
              </a:rPr>
              <a:t> InterruptedException;</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boolean tryLock();</a:t>
            </a:r>
          </a:p>
          <a:p>
            <a:pPr algn="l"/>
            <a:r>
              <a:rPr lang="en-US" altLang="zh-CN" sz="2000" b="1">
                <a:solidFill>
                  <a:schemeClr val="folHlink"/>
                </a:solidFill>
                <a:latin typeface="Lucida Console" pitchFamily="49" charset="0"/>
                <a:ea typeface="宋体" charset="-122"/>
              </a:rPr>
              <a:t> boolean tryLock(long time, TimeUnit unit);</a:t>
            </a:r>
          </a:p>
          <a:p>
            <a:pPr algn="l"/>
            <a:r>
              <a:rPr lang="en-US" altLang="zh-CN" sz="2000" b="1">
                <a:solidFill>
                  <a:schemeClr val="folHlink"/>
                </a:solidFill>
                <a:latin typeface="Lucida Console" pitchFamily="49" charset="0"/>
                <a:ea typeface="宋体" charset="-122"/>
              </a:rPr>
              <a:t> Condition newCondition();</a:t>
            </a:r>
          </a:p>
          <a:p>
            <a:pPr algn="l"/>
            <a:r>
              <a:rPr lang="en-US" altLang="zh-CN" sz="2000" b="1">
                <a:solidFill>
                  <a:schemeClr val="folHlink"/>
                </a:solidFill>
                <a:latin typeface="Lucida Console" pitchFamily="49" charset="0"/>
                <a:ea typeface="宋体" charset="-122"/>
              </a:rPr>
              <a:t> void unlock;</a:t>
            </a:r>
          </a:p>
          <a:p>
            <a:pPr algn="l"/>
            <a:r>
              <a:rPr lang="en-US" altLang="zh-CN" sz="2000" b="1">
                <a:solidFill>
                  <a:schemeClr val="folHlink"/>
                </a:solidFill>
                <a:latin typeface="Lucida Console" pitchFamily="49" charset="0"/>
                <a:ea typeface="宋体" charset="-122"/>
              </a:rPr>
              <a:t>}</a:t>
            </a:r>
          </a:p>
        </p:txBody>
      </p:sp>
      <p:sp>
        <p:nvSpPr>
          <p:cNvPr id="53254" name="AutoShape 7"/>
          <p:cNvSpPr>
            <a:spLocks noChangeArrowheads="1"/>
          </p:cNvSpPr>
          <p:nvPr/>
        </p:nvSpPr>
        <p:spPr bwMode="auto">
          <a:xfrm flipH="1">
            <a:off x="522288" y="2632075"/>
            <a:ext cx="8359775" cy="374650"/>
          </a:xfrm>
          <a:prstGeom prst="wedgeRoundRectCallout">
            <a:avLst>
              <a:gd name="adj1" fmla="val 10481"/>
              <a:gd name="adj2" fmla="val 541949"/>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3255" name="Text Box 8"/>
          <p:cNvSpPr txBox="1">
            <a:spLocks noChangeArrowheads="1"/>
          </p:cNvSpPr>
          <p:nvPr/>
        </p:nvSpPr>
        <p:spPr bwMode="auto">
          <a:xfrm>
            <a:off x="1901825" y="4833938"/>
            <a:ext cx="544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Guess what this method does?</a:t>
            </a:r>
          </a:p>
        </p:txBody>
      </p:sp>
    </p:spTree>
    <p:extLst>
      <p:ext uri="{BB962C8B-B14F-4D97-AF65-F5344CB8AC3E}">
        <p14:creationId xmlns:p14="http://schemas.microsoft.com/office/powerpoint/2010/main" val="34210458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42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6BB7F3B5-6B0F-4DDE-A782-FAF51C8E84BC}" type="slidenum">
              <a:rPr lang="ar-SA" altLang="zh-CN" sz="1400" smtClean="0">
                <a:solidFill>
                  <a:schemeClr val="tx1"/>
                </a:solidFill>
              </a:rPr>
              <a:pPr/>
              <a:t>61</a:t>
            </a:fld>
            <a:endParaRPr lang="en-US" altLang="zh-CN" sz="1400" smtClean="0">
              <a:solidFill>
                <a:schemeClr val="tx1"/>
              </a:solidFill>
              <a:ea typeface="宋体" charset="-122"/>
            </a:endParaRPr>
          </a:p>
        </p:txBody>
      </p:sp>
      <p:sp>
        <p:nvSpPr>
          <p:cNvPr id="54276"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Lock Conditions</a:t>
            </a:r>
          </a:p>
        </p:txBody>
      </p:sp>
      <p:sp>
        <p:nvSpPr>
          <p:cNvPr id="54277" name="Text Box 4"/>
          <p:cNvSpPr txBox="1">
            <a:spLocks noChangeArrowheads="1"/>
          </p:cNvSpPr>
          <p:nvPr/>
        </p:nvSpPr>
        <p:spPr bwMode="auto">
          <a:xfrm>
            <a:off x="685800" y="2160588"/>
            <a:ext cx="8134350" cy="2647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b="1">
                <a:solidFill>
                  <a:schemeClr val="tx1"/>
                </a:solidFill>
                <a:latin typeface="Lucida Console" pitchFamily="49" charset="0"/>
                <a:ea typeface="宋体" charset="-122"/>
              </a:rPr>
              <a:t>public</a:t>
            </a:r>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interface</a:t>
            </a:r>
            <a:r>
              <a:rPr lang="en-US" altLang="zh-CN" b="1">
                <a:latin typeface="Lucida Console" pitchFamily="49" charset="0"/>
                <a:ea typeface="宋体" charset="-122"/>
              </a:rPr>
              <a:t> Condition {</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void</a:t>
            </a:r>
            <a:r>
              <a:rPr lang="en-US" altLang="zh-CN" b="1">
                <a:latin typeface="Lucida Console" pitchFamily="49" charset="0"/>
                <a:ea typeface="宋体" charset="-122"/>
              </a:rPr>
              <a:t> await();</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boolean</a:t>
            </a:r>
            <a:r>
              <a:rPr lang="en-US" altLang="zh-CN" b="1">
                <a:latin typeface="Lucida Console" pitchFamily="49" charset="0"/>
                <a:ea typeface="宋体" charset="-122"/>
              </a:rPr>
              <a:t> await(</a:t>
            </a:r>
            <a:r>
              <a:rPr lang="en-US" altLang="zh-CN" b="1">
                <a:solidFill>
                  <a:schemeClr val="tx1"/>
                </a:solidFill>
                <a:latin typeface="Lucida Console" pitchFamily="49" charset="0"/>
                <a:ea typeface="宋体" charset="-122"/>
              </a:rPr>
              <a:t>long</a:t>
            </a:r>
            <a:r>
              <a:rPr lang="en-US" altLang="zh-CN" b="1">
                <a:latin typeface="Lucida Console" pitchFamily="49" charset="0"/>
                <a:ea typeface="宋体" charset="-122"/>
              </a:rPr>
              <a:t> time, TimeUnit unit);</a:t>
            </a:r>
          </a:p>
          <a:p>
            <a:pPr algn="l"/>
            <a:r>
              <a:rPr lang="en-US" altLang="zh-CN" b="1">
                <a:latin typeface="Lucida Console" pitchFamily="49" charset="0"/>
                <a:ea typeface="宋体" charset="-122"/>
              </a:rPr>
              <a:t>  …</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void</a:t>
            </a:r>
            <a:r>
              <a:rPr lang="en-US" altLang="zh-CN" b="1">
                <a:latin typeface="Lucida Console" pitchFamily="49" charset="0"/>
                <a:ea typeface="宋体" charset="-122"/>
              </a:rPr>
              <a:t> signal(); </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void</a:t>
            </a:r>
            <a:r>
              <a:rPr lang="en-US" altLang="zh-CN" b="1">
                <a:latin typeface="Lucida Console" pitchFamily="49" charset="0"/>
                <a:ea typeface="宋体" charset="-122"/>
              </a:rPr>
              <a:t> signalAll();</a:t>
            </a:r>
          </a:p>
          <a:p>
            <a:pPr algn="l"/>
            <a:r>
              <a:rPr lang="en-US" altLang="zh-CN" b="1">
                <a:latin typeface="Lucida Console" pitchFamily="49" charset="0"/>
                <a:ea typeface="宋体" charset="-122"/>
              </a:rPr>
              <a:t> }</a:t>
            </a:r>
          </a:p>
        </p:txBody>
      </p:sp>
    </p:spTree>
    <p:extLst>
      <p:ext uri="{BB962C8B-B14F-4D97-AF65-F5344CB8AC3E}">
        <p14:creationId xmlns:p14="http://schemas.microsoft.com/office/powerpoint/2010/main" val="393199022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52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A2780A8D-2070-4BD8-995B-E17DB3D9CA60}" type="slidenum">
              <a:rPr lang="ar-SA" altLang="zh-CN" sz="1400" smtClean="0">
                <a:solidFill>
                  <a:schemeClr val="tx1"/>
                </a:solidFill>
              </a:rPr>
              <a:pPr/>
              <a:t>62</a:t>
            </a:fld>
            <a:endParaRPr lang="en-US" altLang="zh-CN" sz="1400" smtClean="0">
              <a:solidFill>
                <a:schemeClr val="tx1"/>
              </a:solidFill>
              <a:ea typeface="宋体" charset="-122"/>
            </a:endParaRPr>
          </a:p>
        </p:txBody>
      </p:sp>
      <p:sp>
        <p:nvSpPr>
          <p:cNvPr id="55300" name="Text Box 7"/>
          <p:cNvSpPr txBox="1">
            <a:spLocks noChangeArrowheads="1"/>
          </p:cNvSpPr>
          <p:nvPr/>
        </p:nvSpPr>
        <p:spPr bwMode="auto">
          <a:xfrm>
            <a:off x="685800" y="2160588"/>
            <a:ext cx="8134350" cy="2647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b="1">
                <a:solidFill>
                  <a:schemeClr val="hlink"/>
                </a:solidFill>
                <a:latin typeface="Lucida Console" pitchFamily="49" charset="0"/>
                <a:ea typeface="宋体" charset="-122"/>
              </a:rPr>
              <a:t>public interface Condition {</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void</a:t>
            </a:r>
            <a:r>
              <a:rPr lang="en-US" altLang="zh-CN" b="1">
                <a:latin typeface="Lucida Console" pitchFamily="49" charset="0"/>
                <a:ea typeface="宋体" charset="-122"/>
              </a:rPr>
              <a:t> await();</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boolean</a:t>
            </a:r>
            <a:r>
              <a:rPr lang="en-US" altLang="zh-CN" b="1">
                <a:latin typeface="Lucida Console" pitchFamily="49" charset="0"/>
                <a:ea typeface="宋体" charset="-122"/>
              </a:rPr>
              <a:t> await(</a:t>
            </a:r>
            <a:r>
              <a:rPr lang="en-US" altLang="zh-CN" b="1">
                <a:solidFill>
                  <a:schemeClr val="tx1"/>
                </a:solidFill>
                <a:latin typeface="Lucida Console" pitchFamily="49" charset="0"/>
                <a:ea typeface="宋体" charset="-122"/>
              </a:rPr>
              <a:t>long</a:t>
            </a:r>
            <a:r>
              <a:rPr lang="en-US" altLang="zh-CN" b="1">
                <a:latin typeface="Lucida Console" pitchFamily="49" charset="0"/>
                <a:ea typeface="宋体" charset="-122"/>
              </a:rPr>
              <a:t> time, TimeUnit unit);</a:t>
            </a:r>
          </a:p>
          <a:p>
            <a:pPr algn="l"/>
            <a:r>
              <a:rPr lang="en-US" altLang="zh-CN" b="1">
                <a:latin typeface="Lucida Console" pitchFamily="49" charset="0"/>
                <a:ea typeface="宋体" charset="-122"/>
              </a:rPr>
              <a:t>  </a:t>
            </a:r>
            <a:r>
              <a:rPr lang="en-US" altLang="zh-CN" b="1">
                <a:solidFill>
                  <a:schemeClr val="hlink"/>
                </a:solidFill>
                <a:latin typeface="Lucida Console" pitchFamily="49" charset="0"/>
                <a:ea typeface="宋体" charset="-122"/>
              </a:rPr>
              <a:t>…</a:t>
            </a:r>
          </a:p>
          <a:p>
            <a:pPr algn="l"/>
            <a:r>
              <a:rPr lang="en-US" altLang="zh-CN" b="1">
                <a:solidFill>
                  <a:schemeClr val="hlink"/>
                </a:solidFill>
                <a:latin typeface="Lucida Console" pitchFamily="49" charset="0"/>
                <a:ea typeface="宋体" charset="-122"/>
              </a:rPr>
              <a:t>  void signal(); </a:t>
            </a:r>
          </a:p>
          <a:p>
            <a:pPr algn="l"/>
            <a:r>
              <a:rPr lang="en-US" altLang="zh-CN" b="1">
                <a:solidFill>
                  <a:schemeClr val="hlink"/>
                </a:solidFill>
                <a:latin typeface="Lucida Console" pitchFamily="49" charset="0"/>
                <a:ea typeface="宋体" charset="-122"/>
              </a:rPr>
              <a:t>  void signalAll();</a:t>
            </a:r>
          </a:p>
          <a:p>
            <a:pPr algn="l"/>
            <a:r>
              <a:rPr lang="en-US" altLang="zh-CN" b="1">
                <a:solidFill>
                  <a:schemeClr val="hlink"/>
                </a:solidFill>
                <a:latin typeface="Lucida Console" pitchFamily="49" charset="0"/>
                <a:ea typeface="宋体" charset="-122"/>
              </a:rPr>
              <a:t> }</a:t>
            </a:r>
          </a:p>
        </p:txBody>
      </p:sp>
      <p:sp>
        <p:nvSpPr>
          <p:cNvPr id="55301"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Lock Conditions</a:t>
            </a:r>
          </a:p>
        </p:txBody>
      </p:sp>
      <p:sp>
        <p:nvSpPr>
          <p:cNvPr id="55302" name="AutoShape 5"/>
          <p:cNvSpPr>
            <a:spLocks noChangeArrowheads="1"/>
          </p:cNvSpPr>
          <p:nvPr/>
        </p:nvSpPr>
        <p:spPr bwMode="auto">
          <a:xfrm flipH="1">
            <a:off x="982663" y="2497138"/>
            <a:ext cx="7648575" cy="992187"/>
          </a:xfrm>
          <a:prstGeom prst="wedgeRoundRectCallout">
            <a:avLst>
              <a:gd name="adj1" fmla="val -8866"/>
              <a:gd name="adj2" fmla="val 111440"/>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5303" name="Text Box 6"/>
          <p:cNvSpPr txBox="1">
            <a:spLocks noChangeArrowheads="1"/>
          </p:cNvSpPr>
          <p:nvPr/>
        </p:nvSpPr>
        <p:spPr bwMode="auto">
          <a:xfrm>
            <a:off x="4603750" y="4165600"/>
            <a:ext cx="3186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Release lock and </a:t>
            </a:r>
          </a:p>
          <a:p>
            <a:pPr algn="ctr"/>
            <a:r>
              <a:rPr lang="en-US" altLang="zh-CN" sz="2800" b="1">
                <a:solidFill>
                  <a:srgbClr val="FF0000"/>
                </a:solidFill>
                <a:ea typeface="宋体" charset="-122"/>
              </a:rPr>
              <a:t>wait on condition</a:t>
            </a:r>
          </a:p>
        </p:txBody>
      </p:sp>
    </p:spTree>
    <p:extLst>
      <p:ext uri="{BB962C8B-B14F-4D97-AF65-F5344CB8AC3E}">
        <p14:creationId xmlns:p14="http://schemas.microsoft.com/office/powerpoint/2010/main" val="188442570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63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697A7A31-FA09-4EB8-B1F9-F114E5F513CA}" type="slidenum">
              <a:rPr lang="ar-SA" altLang="zh-CN" sz="1400" smtClean="0">
                <a:solidFill>
                  <a:schemeClr val="tx1"/>
                </a:solidFill>
              </a:rPr>
              <a:pPr/>
              <a:t>63</a:t>
            </a:fld>
            <a:endParaRPr lang="en-US" altLang="zh-CN" sz="1400" smtClean="0">
              <a:solidFill>
                <a:schemeClr val="tx1"/>
              </a:solidFill>
              <a:ea typeface="宋体" charset="-122"/>
            </a:endParaRPr>
          </a:p>
        </p:txBody>
      </p:sp>
      <p:sp>
        <p:nvSpPr>
          <p:cNvPr id="56324" name="Text Box 7"/>
          <p:cNvSpPr txBox="1">
            <a:spLocks noChangeArrowheads="1"/>
          </p:cNvSpPr>
          <p:nvPr/>
        </p:nvSpPr>
        <p:spPr bwMode="auto">
          <a:xfrm>
            <a:off x="685800" y="2160588"/>
            <a:ext cx="8134350" cy="2647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b="1">
                <a:solidFill>
                  <a:schemeClr val="hlink"/>
                </a:solidFill>
                <a:latin typeface="Lucida Console" pitchFamily="49" charset="0"/>
                <a:ea typeface="宋体" charset="-122"/>
              </a:rPr>
              <a:t>public interface Condition {</a:t>
            </a:r>
          </a:p>
          <a:p>
            <a:pPr algn="l"/>
            <a:r>
              <a:rPr lang="en-US" altLang="zh-CN" b="1">
                <a:solidFill>
                  <a:schemeClr val="hlink"/>
                </a:solidFill>
                <a:latin typeface="Lucida Console" pitchFamily="49" charset="0"/>
                <a:ea typeface="宋体" charset="-122"/>
              </a:rPr>
              <a:t>  void await();</a:t>
            </a:r>
          </a:p>
          <a:p>
            <a:pPr algn="l"/>
            <a:r>
              <a:rPr lang="en-US" altLang="zh-CN" b="1">
                <a:solidFill>
                  <a:schemeClr val="hlink"/>
                </a:solidFill>
                <a:latin typeface="Lucida Console" pitchFamily="49" charset="0"/>
                <a:ea typeface="宋体" charset="-122"/>
              </a:rPr>
              <a:t>  boolean await(long time, TimeUnit unit);</a:t>
            </a:r>
          </a:p>
          <a:p>
            <a:pPr algn="l"/>
            <a:r>
              <a:rPr lang="en-US" altLang="zh-CN" b="1">
                <a:solidFill>
                  <a:schemeClr val="hlink"/>
                </a:solidFill>
                <a:latin typeface="Lucida Console" pitchFamily="49" charset="0"/>
                <a:ea typeface="宋体" charset="-122"/>
              </a:rPr>
              <a:t>  …</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void</a:t>
            </a:r>
            <a:r>
              <a:rPr lang="en-US" altLang="zh-CN" b="1">
                <a:latin typeface="Lucida Console" pitchFamily="49" charset="0"/>
                <a:ea typeface="宋体" charset="-122"/>
              </a:rPr>
              <a:t> signal(); </a:t>
            </a:r>
          </a:p>
          <a:p>
            <a:pPr algn="l"/>
            <a:r>
              <a:rPr lang="en-US" altLang="zh-CN" b="1">
                <a:latin typeface="Lucida Console" pitchFamily="49" charset="0"/>
                <a:ea typeface="宋体" charset="-122"/>
              </a:rPr>
              <a:t>  </a:t>
            </a:r>
            <a:r>
              <a:rPr lang="en-US" altLang="zh-CN" b="1">
                <a:solidFill>
                  <a:schemeClr val="hlink"/>
                </a:solidFill>
                <a:latin typeface="Lucida Console" pitchFamily="49" charset="0"/>
                <a:ea typeface="宋体" charset="-122"/>
              </a:rPr>
              <a:t>void signalAll();</a:t>
            </a:r>
          </a:p>
          <a:p>
            <a:pPr algn="l"/>
            <a:r>
              <a:rPr lang="en-US" altLang="zh-CN" b="1">
                <a:solidFill>
                  <a:schemeClr val="hlink"/>
                </a:solidFill>
                <a:latin typeface="Lucida Console" pitchFamily="49" charset="0"/>
                <a:ea typeface="宋体" charset="-122"/>
              </a:rPr>
              <a:t> }</a:t>
            </a:r>
          </a:p>
        </p:txBody>
      </p:sp>
      <p:sp>
        <p:nvSpPr>
          <p:cNvPr id="56325"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Lock Conditions</a:t>
            </a:r>
          </a:p>
        </p:txBody>
      </p:sp>
      <p:sp>
        <p:nvSpPr>
          <p:cNvPr id="56326" name="AutoShape 5"/>
          <p:cNvSpPr>
            <a:spLocks noChangeArrowheads="1"/>
          </p:cNvSpPr>
          <p:nvPr/>
        </p:nvSpPr>
        <p:spPr bwMode="auto">
          <a:xfrm flipH="1">
            <a:off x="982663" y="3622675"/>
            <a:ext cx="2854325" cy="436563"/>
          </a:xfrm>
          <a:prstGeom prst="wedgeRoundRectCallout">
            <a:avLst>
              <a:gd name="adj1" fmla="val -79144"/>
              <a:gd name="adj2" fmla="val 283088"/>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6327" name="Text Box 6"/>
          <p:cNvSpPr txBox="1">
            <a:spLocks noChangeArrowheads="1"/>
          </p:cNvSpPr>
          <p:nvPr/>
        </p:nvSpPr>
        <p:spPr bwMode="auto">
          <a:xfrm>
            <a:off x="3062288" y="5013325"/>
            <a:ext cx="5189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Wake up one waiting thread </a:t>
            </a:r>
          </a:p>
        </p:txBody>
      </p:sp>
    </p:spTree>
    <p:extLst>
      <p:ext uri="{BB962C8B-B14F-4D97-AF65-F5344CB8AC3E}">
        <p14:creationId xmlns:p14="http://schemas.microsoft.com/office/powerpoint/2010/main" val="116875990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73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FE5DDF01-B296-4AF2-AC53-F10912930256}" type="slidenum">
              <a:rPr lang="ar-SA" altLang="zh-CN" sz="1400" smtClean="0">
                <a:solidFill>
                  <a:schemeClr val="tx1"/>
                </a:solidFill>
              </a:rPr>
              <a:pPr/>
              <a:t>64</a:t>
            </a:fld>
            <a:endParaRPr lang="en-US" altLang="zh-CN" sz="1400" smtClean="0">
              <a:solidFill>
                <a:schemeClr val="tx1"/>
              </a:solidFill>
              <a:ea typeface="宋体" charset="-122"/>
            </a:endParaRPr>
          </a:p>
        </p:txBody>
      </p:sp>
      <p:sp>
        <p:nvSpPr>
          <p:cNvPr id="57348" name="Text Box 2"/>
          <p:cNvSpPr txBox="1">
            <a:spLocks noChangeArrowheads="1"/>
          </p:cNvSpPr>
          <p:nvPr/>
        </p:nvSpPr>
        <p:spPr bwMode="auto">
          <a:xfrm>
            <a:off x="685800" y="2160588"/>
            <a:ext cx="8134350" cy="2647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b="1">
                <a:solidFill>
                  <a:schemeClr val="hlink"/>
                </a:solidFill>
                <a:latin typeface="Lucida Console" pitchFamily="49" charset="0"/>
                <a:ea typeface="宋体" charset="-122"/>
              </a:rPr>
              <a:t>public interface Condition {</a:t>
            </a:r>
          </a:p>
          <a:p>
            <a:pPr algn="l"/>
            <a:r>
              <a:rPr lang="en-US" altLang="zh-CN" b="1">
                <a:solidFill>
                  <a:schemeClr val="hlink"/>
                </a:solidFill>
                <a:latin typeface="Lucida Console" pitchFamily="49" charset="0"/>
                <a:ea typeface="宋体" charset="-122"/>
              </a:rPr>
              <a:t>  void await();</a:t>
            </a:r>
          </a:p>
          <a:p>
            <a:pPr algn="l"/>
            <a:r>
              <a:rPr lang="en-US" altLang="zh-CN" b="1">
                <a:solidFill>
                  <a:schemeClr val="hlink"/>
                </a:solidFill>
                <a:latin typeface="Lucida Console" pitchFamily="49" charset="0"/>
                <a:ea typeface="宋体" charset="-122"/>
              </a:rPr>
              <a:t>  boolean await(long time, TimeUnit unit);</a:t>
            </a:r>
          </a:p>
          <a:p>
            <a:pPr algn="l"/>
            <a:r>
              <a:rPr lang="en-US" altLang="zh-CN" b="1">
                <a:solidFill>
                  <a:schemeClr val="hlink"/>
                </a:solidFill>
                <a:latin typeface="Lucida Console" pitchFamily="49" charset="0"/>
                <a:ea typeface="宋体" charset="-122"/>
              </a:rPr>
              <a:t>  …</a:t>
            </a:r>
          </a:p>
          <a:p>
            <a:pPr algn="l"/>
            <a:r>
              <a:rPr lang="en-US" altLang="zh-CN" b="1">
                <a:solidFill>
                  <a:schemeClr val="hlink"/>
                </a:solidFill>
                <a:latin typeface="Lucida Console" pitchFamily="49" charset="0"/>
                <a:ea typeface="宋体" charset="-122"/>
              </a:rPr>
              <a:t>  void signal(); </a:t>
            </a:r>
          </a:p>
          <a:p>
            <a:pPr algn="l"/>
            <a:r>
              <a:rPr lang="en-US" altLang="zh-CN" b="1">
                <a:latin typeface="Lucida Console" pitchFamily="49" charset="0"/>
                <a:ea typeface="宋体" charset="-122"/>
              </a:rPr>
              <a:t>  </a:t>
            </a:r>
            <a:r>
              <a:rPr lang="en-US" altLang="zh-CN" b="1">
                <a:solidFill>
                  <a:schemeClr val="tx1"/>
                </a:solidFill>
                <a:latin typeface="Lucida Console" pitchFamily="49" charset="0"/>
                <a:ea typeface="宋体" charset="-122"/>
              </a:rPr>
              <a:t>void</a:t>
            </a:r>
            <a:r>
              <a:rPr lang="en-US" altLang="zh-CN" b="1">
                <a:latin typeface="Lucida Console" pitchFamily="49" charset="0"/>
                <a:ea typeface="宋体" charset="-122"/>
              </a:rPr>
              <a:t> signalAll();</a:t>
            </a:r>
          </a:p>
          <a:p>
            <a:pPr algn="l"/>
            <a:r>
              <a:rPr lang="en-US" altLang="zh-CN" b="1">
                <a:latin typeface="Lucida Console" pitchFamily="49" charset="0"/>
                <a:ea typeface="宋体" charset="-122"/>
              </a:rPr>
              <a:t> </a:t>
            </a:r>
            <a:r>
              <a:rPr lang="en-US" altLang="zh-CN" b="1">
                <a:solidFill>
                  <a:schemeClr val="hlink"/>
                </a:solidFill>
                <a:latin typeface="Lucida Console" pitchFamily="49" charset="0"/>
                <a:ea typeface="宋体" charset="-122"/>
              </a:rPr>
              <a:t>}</a:t>
            </a:r>
          </a:p>
        </p:txBody>
      </p:sp>
      <p:sp>
        <p:nvSpPr>
          <p:cNvPr id="57349"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Lock Conditions</a:t>
            </a:r>
          </a:p>
        </p:txBody>
      </p:sp>
      <p:sp>
        <p:nvSpPr>
          <p:cNvPr id="57350" name="AutoShape 4"/>
          <p:cNvSpPr>
            <a:spLocks noChangeArrowheads="1"/>
          </p:cNvSpPr>
          <p:nvPr/>
        </p:nvSpPr>
        <p:spPr bwMode="auto">
          <a:xfrm flipH="1">
            <a:off x="982663" y="3979863"/>
            <a:ext cx="3463925" cy="436562"/>
          </a:xfrm>
          <a:prstGeom prst="wedgeRoundRectCallout">
            <a:avLst>
              <a:gd name="adj1" fmla="val -30065"/>
              <a:gd name="adj2" fmla="val 251088"/>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57351" name="Text Box 5"/>
          <p:cNvSpPr txBox="1">
            <a:spLocks noChangeArrowheads="1"/>
          </p:cNvSpPr>
          <p:nvPr/>
        </p:nvSpPr>
        <p:spPr bwMode="auto">
          <a:xfrm>
            <a:off x="1905000" y="5221288"/>
            <a:ext cx="518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Wake up all waiting threads </a:t>
            </a:r>
          </a:p>
        </p:txBody>
      </p:sp>
    </p:spTree>
    <p:extLst>
      <p:ext uri="{BB962C8B-B14F-4D97-AF65-F5344CB8AC3E}">
        <p14:creationId xmlns:p14="http://schemas.microsoft.com/office/powerpoint/2010/main" val="246453253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83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C0C1196-6AD3-40FA-85D7-978C2D09662A}" type="slidenum">
              <a:rPr lang="ar-SA" altLang="zh-CN" sz="1400" smtClean="0">
                <a:solidFill>
                  <a:schemeClr val="tx1"/>
                </a:solidFill>
              </a:rPr>
              <a:pPr/>
              <a:t>65</a:t>
            </a:fld>
            <a:endParaRPr lang="en-US" altLang="zh-CN" sz="1400" smtClean="0">
              <a:solidFill>
                <a:schemeClr val="tx1"/>
              </a:solidFill>
              <a:ea typeface="宋体" charset="-122"/>
            </a:endParaRPr>
          </a:p>
        </p:txBody>
      </p:sp>
      <p:sp>
        <p:nvSpPr>
          <p:cNvPr id="58372" name="Rectangle 2"/>
          <p:cNvSpPr>
            <a:spLocks noGrp="1" noChangeArrowheads="1"/>
          </p:cNvSpPr>
          <p:nvPr>
            <p:ph type="title"/>
          </p:nvPr>
        </p:nvSpPr>
        <p:spPr/>
        <p:txBody>
          <a:bodyPr/>
          <a:lstStyle/>
          <a:p>
            <a:r>
              <a:rPr lang="en-US" altLang="zh-CN" smtClean="0">
                <a:solidFill>
                  <a:schemeClr val="tx1"/>
                </a:solidFill>
                <a:ea typeface="宋体" charset="-122"/>
              </a:rPr>
              <a:t>Await</a:t>
            </a:r>
          </a:p>
        </p:txBody>
      </p:sp>
      <p:sp>
        <p:nvSpPr>
          <p:cNvPr id="58373" name="Rectangle 3"/>
          <p:cNvSpPr>
            <a:spLocks noGrp="1" noChangeArrowheads="1"/>
          </p:cNvSpPr>
          <p:nvPr>
            <p:ph type="body" idx="1"/>
          </p:nvPr>
        </p:nvSpPr>
        <p:spPr>
          <a:xfrm>
            <a:off x="685800" y="3357563"/>
            <a:ext cx="7772400" cy="2332037"/>
          </a:xfrm>
        </p:spPr>
        <p:txBody>
          <a:bodyPr>
            <a:normAutofit lnSpcReduction="10000"/>
          </a:bodyPr>
          <a:lstStyle/>
          <a:p>
            <a:r>
              <a:rPr lang="en-US" altLang="zh-CN" smtClean="0">
                <a:ea typeface="宋体" charset="-122"/>
              </a:rPr>
              <a:t>Releases lock associated with </a:t>
            </a:r>
            <a:r>
              <a:rPr lang="en-US" altLang="zh-CN" smtClean="0">
                <a:solidFill>
                  <a:schemeClr val="tx1"/>
                </a:solidFill>
                <a:ea typeface="宋体" charset="-122"/>
              </a:rPr>
              <a:t>q</a:t>
            </a:r>
          </a:p>
          <a:p>
            <a:r>
              <a:rPr lang="en-US" altLang="zh-CN" smtClean="0">
                <a:ea typeface="宋体" charset="-122"/>
              </a:rPr>
              <a:t>Sleeps (gives up processor)</a:t>
            </a:r>
          </a:p>
          <a:p>
            <a:r>
              <a:rPr lang="en-US" altLang="zh-CN" smtClean="0">
                <a:ea typeface="宋体" charset="-122"/>
              </a:rPr>
              <a:t>Awakens (resumes running)</a:t>
            </a:r>
          </a:p>
          <a:p>
            <a:r>
              <a:rPr lang="en-US" altLang="zh-CN" smtClean="0">
                <a:ea typeface="宋体" charset="-122"/>
              </a:rPr>
              <a:t>Reacquires lock &amp; returns</a:t>
            </a:r>
          </a:p>
        </p:txBody>
      </p:sp>
      <p:sp>
        <p:nvSpPr>
          <p:cNvPr id="58374" name="Text Box 5"/>
          <p:cNvSpPr txBox="1">
            <a:spLocks noChangeArrowheads="1"/>
          </p:cNvSpPr>
          <p:nvPr/>
        </p:nvSpPr>
        <p:spPr bwMode="auto">
          <a:xfrm>
            <a:off x="685800" y="2209800"/>
            <a:ext cx="8134350"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b="1">
                <a:solidFill>
                  <a:schemeClr val="tx1"/>
                </a:solidFill>
                <a:latin typeface="Lucida Console" pitchFamily="49" charset="0"/>
                <a:ea typeface="宋体" charset="-122"/>
              </a:rPr>
              <a:t>q.await()</a:t>
            </a:r>
          </a:p>
        </p:txBody>
      </p:sp>
    </p:spTree>
    <p:extLst>
      <p:ext uri="{BB962C8B-B14F-4D97-AF65-F5344CB8AC3E}">
        <p14:creationId xmlns:p14="http://schemas.microsoft.com/office/powerpoint/2010/main" val="366183392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593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80022D97-DEE2-4A6F-BAF4-CFB7378BB0CB}" type="slidenum">
              <a:rPr lang="ar-SA" altLang="zh-CN" sz="1400" smtClean="0">
                <a:solidFill>
                  <a:schemeClr val="tx1"/>
                </a:solidFill>
              </a:rPr>
              <a:pPr/>
              <a:t>66</a:t>
            </a:fld>
            <a:endParaRPr lang="en-US" altLang="zh-CN" sz="1400" smtClean="0">
              <a:solidFill>
                <a:schemeClr val="tx1"/>
              </a:solidFill>
              <a:ea typeface="宋体" charset="-122"/>
            </a:endParaRPr>
          </a:p>
        </p:txBody>
      </p:sp>
      <p:sp>
        <p:nvSpPr>
          <p:cNvPr id="59396" name="Rectangle 2"/>
          <p:cNvSpPr>
            <a:spLocks noGrp="1" noChangeArrowheads="1"/>
          </p:cNvSpPr>
          <p:nvPr>
            <p:ph type="title"/>
          </p:nvPr>
        </p:nvSpPr>
        <p:spPr/>
        <p:txBody>
          <a:bodyPr/>
          <a:lstStyle/>
          <a:p>
            <a:r>
              <a:rPr lang="en-US" altLang="zh-CN" smtClean="0">
                <a:ea typeface="宋体" charset="-122"/>
              </a:rPr>
              <a:t>Signal</a:t>
            </a:r>
          </a:p>
        </p:txBody>
      </p:sp>
      <p:sp>
        <p:nvSpPr>
          <p:cNvPr id="59397" name="Rectangle 3"/>
          <p:cNvSpPr>
            <a:spLocks noGrp="1" noChangeArrowheads="1"/>
          </p:cNvSpPr>
          <p:nvPr>
            <p:ph type="body" idx="1"/>
          </p:nvPr>
        </p:nvSpPr>
        <p:spPr>
          <a:xfrm>
            <a:off x="715963" y="3359150"/>
            <a:ext cx="7772400" cy="2332038"/>
          </a:xfrm>
        </p:spPr>
        <p:txBody>
          <a:bodyPr/>
          <a:lstStyle/>
          <a:p>
            <a:r>
              <a:rPr lang="en-US" altLang="zh-CN" smtClean="0">
                <a:ea typeface="宋体" charset="-122"/>
              </a:rPr>
              <a:t>Awakens </a:t>
            </a:r>
            <a:r>
              <a:rPr lang="en-US" altLang="zh-CN" smtClean="0">
                <a:solidFill>
                  <a:schemeClr val="tx1"/>
                </a:solidFill>
                <a:ea typeface="宋体" charset="-122"/>
              </a:rPr>
              <a:t>one</a:t>
            </a:r>
            <a:r>
              <a:rPr lang="en-US" altLang="zh-CN" smtClean="0">
                <a:ea typeface="宋体" charset="-122"/>
              </a:rPr>
              <a:t> waiting thread</a:t>
            </a:r>
          </a:p>
          <a:p>
            <a:pPr lvl="1"/>
            <a:r>
              <a:rPr lang="en-US" altLang="zh-CN" smtClean="0">
                <a:ea typeface="宋体" charset="-122"/>
              </a:rPr>
              <a:t>Which will reacquire lock </a:t>
            </a:r>
          </a:p>
        </p:txBody>
      </p:sp>
      <p:sp>
        <p:nvSpPr>
          <p:cNvPr id="59398" name="Rectangle 4"/>
          <p:cNvSpPr>
            <a:spLocks noChangeArrowheads="1"/>
          </p:cNvSpPr>
          <p:nvPr/>
        </p:nvSpPr>
        <p:spPr bwMode="auto">
          <a:xfrm>
            <a:off x="766763" y="2319338"/>
            <a:ext cx="7591425"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1775" indent="-231775" algn="l">
              <a:spcBef>
                <a:spcPct val="20000"/>
              </a:spcBef>
            </a:pPr>
            <a:r>
              <a:rPr lang="en-US" altLang="zh-CN" b="1">
                <a:solidFill>
                  <a:schemeClr val="tx1"/>
                </a:solidFill>
                <a:latin typeface="Lucida Console" pitchFamily="49" charset="0"/>
                <a:ea typeface="宋体" charset="-122"/>
              </a:rPr>
              <a:t>q.signal();</a:t>
            </a:r>
            <a:r>
              <a:rPr lang="en-US" altLang="zh-CN" b="1">
                <a:latin typeface="Lucida Console" pitchFamily="49" charset="0"/>
                <a:ea typeface="宋体" charset="-122"/>
              </a:rPr>
              <a:t>  </a:t>
            </a:r>
            <a:endParaRPr lang="en-US" altLang="zh-CN" b="1">
              <a:solidFill>
                <a:schemeClr val="bg2"/>
              </a:solidFill>
              <a:latin typeface="Lucida Console" pitchFamily="49" charset="0"/>
              <a:ea typeface="宋体" charset="-122"/>
            </a:endParaRPr>
          </a:p>
        </p:txBody>
      </p:sp>
    </p:spTree>
    <p:extLst>
      <p:ext uri="{BB962C8B-B14F-4D97-AF65-F5344CB8AC3E}">
        <p14:creationId xmlns:p14="http://schemas.microsoft.com/office/powerpoint/2010/main" val="17474206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04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C2F8F29-BB29-4789-B872-1812556E5801}" type="slidenum">
              <a:rPr lang="ar-SA" altLang="zh-CN" sz="1400" smtClean="0">
                <a:solidFill>
                  <a:schemeClr val="tx1"/>
                </a:solidFill>
              </a:rPr>
              <a:pPr/>
              <a:t>67</a:t>
            </a:fld>
            <a:endParaRPr lang="en-US" altLang="zh-CN" sz="1400" smtClean="0">
              <a:solidFill>
                <a:schemeClr val="tx1"/>
              </a:solidFill>
              <a:ea typeface="宋体" charset="-122"/>
            </a:endParaRPr>
          </a:p>
        </p:txBody>
      </p:sp>
      <p:sp>
        <p:nvSpPr>
          <p:cNvPr id="60420" name="Rectangle 2"/>
          <p:cNvSpPr>
            <a:spLocks noGrp="1" noChangeArrowheads="1"/>
          </p:cNvSpPr>
          <p:nvPr>
            <p:ph type="title"/>
          </p:nvPr>
        </p:nvSpPr>
        <p:spPr/>
        <p:txBody>
          <a:bodyPr/>
          <a:lstStyle/>
          <a:p>
            <a:r>
              <a:rPr lang="en-US" altLang="zh-CN" smtClean="0">
                <a:ea typeface="宋体" charset="-122"/>
              </a:rPr>
              <a:t>Signal All</a:t>
            </a:r>
          </a:p>
        </p:txBody>
      </p:sp>
      <p:sp>
        <p:nvSpPr>
          <p:cNvPr id="60421" name="Rectangle 3"/>
          <p:cNvSpPr>
            <a:spLocks noGrp="1" noChangeArrowheads="1"/>
          </p:cNvSpPr>
          <p:nvPr>
            <p:ph type="body" idx="1"/>
          </p:nvPr>
        </p:nvSpPr>
        <p:spPr>
          <a:xfrm>
            <a:off x="715963" y="3359150"/>
            <a:ext cx="7772400" cy="2332038"/>
          </a:xfrm>
        </p:spPr>
        <p:txBody>
          <a:bodyPr/>
          <a:lstStyle/>
          <a:p>
            <a:r>
              <a:rPr lang="en-US" altLang="zh-CN" smtClean="0">
                <a:ea typeface="宋体" charset="-122"/>
              </a:rPr>
              <a:t>Awakens </a:t>
            </a:r>
            <a:r>
              <a:rPr lang="en-US" altLang="zh-CN" smtClean="0">
                <a:solidFill>
                  <a:schemeClr val="tx1"/>
                </a:solidFill>
                <a:ea typeface="宋体" charset="-122"/>
              </a:rPr>
              <a:t>all</a:t>
            </a:r>
            <a:r>
              <a:rPr lang="en-US" altLang="zh-CN" smtClean="0">
                <a:ea typeface="宋体" charset="-122"/>
              </a:rPr>
              <a:t> waiting threads</a:t>
            </a:r>
          </a:p>
          <a:p>
            <a:pPr lvl="1"/>
            <a:r>
              <a:rPr lang="en-US" altLang="zh-CN" smtClean="0">
                <a:ea typeface="宋体" charset="-122"/>
              </a:rPr>
              <a:t>Which will each reacquire lock </a:t>
            </a:r>
          </a:p>
        </p:txBody>
      </p:sp>
      <p:sp>
        <p:nvSpPr>
          <p:cNvPr id="60422" name="Rectangle 4"/>
          <p:cNvSpPr>
            <a:spLocks noChangeArrowheads="1"/>
          </p:cNvSpPr>
          <p:nvPr/>
        </p:nvSpPr>
        <p:spPr bwMode="auto">
          <a:xfrm>
            <a:off x="766763" y="2319338"/>
            <a:ext cx="7591425"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1775" indent="-231775" algn="l">
              <a:spcBef>
                <a:spcPct val="20000"/>
              </a:spcBef>
            </a:pPr>
            <a:r>
              <a:rPr lang="en-US" altLang="zh-CN" b="1">
                <a:solidFill>
                  <a:schemeClr val="tx1"/>
                </a:solidFill>
                <a:latin typeface="Lucida Console" pitchFamily="49" charset="0"/>
                <a:ea typeface="宋体" charset="-122"/>
              </a:rPr>
              <a:t>q.signalAll();  </a:t>
            </a:r>
          </a:p>
        </p:txBody>
      </p:sp>
    </p:spTree>
    <p:extLst>
      <p:ext uri="{BB962C8B-B14F-4D97-AF65-F5344CB8AC3E}">
        <p14:creationId xmlns:p14="http://schemas.microsoft.com/office/powerpoint/2010/main" val="1685590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14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25673382-EAD9-4EDD-A56B-F28B1D1A3478}" type="slidenum">
              <a:rPr lang="ar-SA" altLang="zh-CN" sz="1400" smtClean="0">
                <a:solidFill>
                  <a:schemeClr val="tx1"/>
                </a:solidFill>
              </a:rPr>
              <a:pPr/>
              <a:t>68</a:t>
            </a:fld>
            <a:endParaRPr lang="en-US" altLang="zh-CN" sz="1400" smtClean="0">
              <a:solidFill>
                <a:schemeClr val="tx1"/>
              </a:solidFill>
              <a:ea typeface="宋体" charset="-122"/>
            </a:endParaRPr>
          </a:p>
        </p:txBody>
      </p:sp>
      <p:sp>
        <p:nvSpPr>
          <p:cNvPr id="61444" name="Rectangle 3"/>
          <p:cNvSpPr>
            <a:spLocks noGrp="1" noChangeArrowheads="1"/>
          </p:cNvSpPr>
          <p:nvPr>
            <p:ph type="title"/>
          </p:nvPr>
        </p:nvSpPr>
        <p:spPr>
          <a:xfrm>
            <a:off x="684213" y="400050"/>
            <a:ext cx="7772400" cy="1143000"/>
          </a:xfrm>
        </p:spPr>
        <p:txBody>
          <a:bodyPr/>
          <a:lstStyle/>
          <a:p>
            <a:r>
              <a:rPr lang="en-US" altLang="zh-CN" smtClean="0">
                <a:ea typeface="宋体" charset="-122"/>
              </a:rPr>
              <a:t>A Monitor Lock</a:t>
            </a:r>
          </a:p>
        </p:txBody>
      </p:sp>
      <p:grpSp>
        <p:nvGrpSpPr>
          <p:cNvPr id="61445" name="Group 16"/>
          <p:cNvGrpSpPr>
            <a:grpSpLocks/>
          </p:cNvGrpSpPr>
          <p:nvPr/>
        </p:nvGrpSpPr>
        <p:grpSpPr bwMode="auto">
          <a:xfrm>
            <a:off x="3206750" y="2417763"/>
            <a:ext cx="1220788" cy="944562"/>
            <a:chOff x="2208" y="1920"/>
            <a:chExt cx="1152" cy="1680"/>
          </a:xfrm>
        </p:grpSpPr>
        <p:sp>
          <p:nvSpPr>
            <p:cNvPr id="61467" name="Oval 17"/>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1468" name="Oval 18"/>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1469" name="AutoShape 1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1470" name="AutoShape 2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1446" name="Rectangle 63"/>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1447" name="Text Box 64"/>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1448" name="Rectangle 65"/>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1449" name="Text Box 66"/>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sp>
        <p:nvSpPr>
          <p:cNvPr id="898115" name="AutoShape 67"/>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7C80"/>
                </a:solidFill>
                <a:ea typeface="宋体" charset="-122"/>
              </a:rPr>
              <a:t>Lock()</a:t>
            </a:r>
          </a:p>
        </p:txBody>
      </p:sp>
      <p:sp>
        <p:nvSpPr>
          <p:cNvPr id="898116" name="AutoShape 68"/>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7C80"/>
                </a:solidFill>
                <a:ea typeface="宋体" charset="-122"/>
              </a:rPr>
              <a:t>unLock()</a:t>
            </a:r>
          </a:p>
        </p:txBody>
      </p:sp>
      <p:grpSp>
        <p:nvGrpSpPr>
          <p:cNvPr id="3" name="Group 69"/>
          <p:cNvGrpSpPr>
            <a:grpSpLocks/>
          </p:cNvGrpSpPr>
          <p:nvPr/>
        </p:nvGrpSpPr>
        <p:grpSpPr bwMode="auto">
          <a:xfrm>
            <a:off x="3206750" y="2416175"/>
            <a:ext cx="1220788" cy="944563"/>
            <a:chOff x="2208" y="1920"/>
            <a:chExt cx="1152" cy="1680"/>
          </a:xfrm>
        </p:grpSpPr>
        <p:sp>
          <p:nvSpPr>
            <p:cNvPr id="61463" name="Oval 70"/>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1464" name="Oval 71"/>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1465" name="AutoShape 72"/>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1466" name="AutoShape 73"/>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4" name="Group 25"/>
          <p:cNvGrpSpPr>
            <a:grpSpLocks/>
          </p:cNvGrpSpPr>
          <p:nvPr/>
        </p:nvGrpSpPr>
        <p:grpSpPr bwMode="auto">
          <a:xfrm>
            <a:off x="922338" y="1997075"/>
            <a:ext cx="685800" cy="609600"/>
            <a:chOff x="1584" y="816"/>
            <a:chExt cx="912" cy="816"/>
          </a:xfrm>
        </p:grpSpPr>
        <p:sp>
          <p:nvSpPr>
            <p:cNvPr id="61454" name="Freeform 26"/>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55" name="Freeform 27"/>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56" name="Freeform 28"/>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57" name="Freeform 29"/>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1458" name="Freeform 30"/>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1459" name="Freeform 31"/>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1460" name="Freeform 32"/>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61" name="Freeform 33"/>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62" name="Freeform 34"/>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7815418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98115"/>
                                        </p:tgtEl>
                                        <p:attrNameLst>
                                          <p:attrName>style.visibility</p:attrName>
                                        </p:attrNameLst>
                                      </p:cBhvr>
                                      <p:to>
                                        <p:strVal val="visible"/>
                                      </p:to>
                                    </p:set>
                                    <p:animEffect transition="in" filter="blinds(horizontal)">
                                      <p:cBhvr>
                                        <p:cTn id="7" dur="500"/>
                                        <p:tgtEl>
                                          <p:spTgt spid="89811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nodeType="afterGroup">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898115"/>
                                        </p:tgtEl>
                                      </p:cBhvr>
                                    </p:animEffect>
                                    <p:set>
                                      <p:cBhvr>
                                        <p:cTn id="15" dur="1" fill="hold">
                                          <p:stCondLst>
                                            <p:cond delay="499"/>
                                          </p:stCondLst>
                                        </p:cTn>
                                        <p:tgtEl>
                                          <p:spTgt spid="898115"/>
                                        </p:tgtEl>
                                        <p:attrNameLst>
                                          <p:attrName>style.visibility</p:attrName>
                                        </p:attrNameLst>
                                      </p:cBhvr>
                                      <p:to>
                                        <p:strVal val="hidden"/>
                                      </p:to>
                                    </p:set>
                                  </p:childTnLst>
                                </p:cTn>
                              </p:par>
                            </p:childTnLst>
                          </p:cTn>
                        </p:par>
                        <p:par>
                          <p:cTn id="16" fill="hold" nodeType="afterGroup">
                            <p:stCondLst>
                              <p:cond delay="1500"/>
                            </p:stCondLst>
                            <p:childTnLst>
                              <p:par>
                                <p:cTn id="17"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18" dur="2000" fill="hold"/>
                                        <p:tgtEl>
                                          <p:spTgt spid="4"/>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8116"/>
                                        </p:tgtEl>
                                        <p:attrNameLst>
                                          <p:attrName>style.visibility</p:attrName>
                                        </p:attrNameLst>
                                      </p:cBhvr>
                                      <p:to>
                                        <p:strVal val="visible"/>
                                      </p:to>
                                    </p:set>
                                  </p:childTnLst>
                                </p:cTn>
                              </p:par>
                            </p:childTnLst>
                          </p:cTn>
                        </p:par>
                        <p:par>
                          <p:cTn id="23" fill="hold" nodeType="afterGroup">
                            <p:stCondLst>
                              <p:cond delay="0"/>
                            </p:stCondLst>
                            <p:childTnLst>
                              <p:par>
                                <p:cTn id="24" presetID="3" presetClass="exit" presetSubtype="10" fill="hold" nodeType="afterEffect">
                                  <p:stCondLst>
                                    <p:cond delay="0"/>
                                  </p:stCondLst>
                                  <p:childTnLst>
                                    <p:animEffect transition="out" filter="blinds(horizont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par>
                          <p:cTn id="27" fill="hold" nodeType="afterGroup">
                            <p:stCondLst>
                              <p:cond delay="500"/>
                            </p:stCondLst>
                            <p:childTnLst>
                              <p:par>
                                <p:cTn id="28"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29" dur="2000" fill="hold"/>
                                        <p:tgtEl>
                                          <p:spTgt spid="4"/>
                                        </p:tgtEl>
                                        <p:attrNameLst>
                                          <p:attrName>ppt_x</p:attrName>
                                          <p:attrName>ppt_y</p:attrName>
                                        </p:attrNameLst>
                                      </p:cBhvr>
                                    </p:animMotion>
                                  </p:childTnLst>
                                </p:cTn>
                              </p:par>
                              <p:par>
                                <p:cTn id="30" presetID="1" presetClass="exit" presetSubtype="0" fill="hold" grpId="1" nodeType="withEffect">
                                  <p:stCondLst>
                                    <p:cond delay="0"/>
                                  </p:stCondLst>
                                  <p:childTnLst>
                                    <p:set>
                                      <p:cBhvr>
                                        <p:cTn id="31" dur="1" fill="hold">
                                          <p:stCondLst>
                                            <p:cond delay="0"/>
                                          </p:stCondLst>
                                        </p:cTn>
                                        <p:tgtEl>
                                          <p:spTgt spid="8981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115" grpId="0" animBg="1"/>
      <p:bldP spid="898115" grpId="1" animBg="1"/>
      <p:bldP spid="898116" grpId="0" animBg="1"/>
      <p:bldP spid="898116"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24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86659512-E9A6-4B82-8A09-39094AEB2339}" type="slidenum">
              <a:rPr lang="ar-SA" altLang="zh-CN" sz="1400" smtClean="0">
                <a:solidFill>
                  <a:schemeClr val="tx1"/>
                </a:solidFill>
              </a:rPr>
              <a:pPr/>
              <a:t>69</a:t>
            </a:fld>
            <a:endParaRPr lang="en-US" altLang="zh-CN" sz="1400" smtClean="0">
              <a:solidFill>
                <a:schemeClr val="tx1"/>
              </a:solidFill>
              <a:ea typeface="宋体" charset="-122"/>
            </a:endParaRPr>
          </a:p>
        </p:txBody>
      </p:sp>
      <p:sp>
        <p:nvSpPr>
          <p:cNvPr id="62468" name="Rectangle 2"/>
          <p:cNvSpPr>
            <a:spLocks noGrp="1" noChangeArrowheads="1"/>
          </p:cNvSpPr>
          <p:nvPr>
            <p:ph type="title"/>
          </p:nvPr>
        </p:nvSpPr>
        <p:spPr>
          <a:xfrm>
            <a:off x="684213" y="400050"/>
            <a:ext cx="7772400" cy="1143000"/>
          </a:xfrm>
        </p:spPr>
        <p:txBody>
          <a:bodyPr/>
          <a:lstStyle/>
          <a:p>
            <a:r>
              <a:rPr lang="en-US" altLang="zh-CN" smtClean="0">
                <a:ea typeface="宋体" charset="-122"/>
              </a:rPr>
              <a:t>Unsuccessful Deq</a:t>
            </a:r>
          </a:p>
        </p:txBody>
      </p:sp>
      <p:grpSp>
        <p:nvGrpSpPr>
          <p:cNvPr id="62469" name="Group 3"/>
          <p:cNvGrpSpPr>
            <a:grpSpLocks/>
          </p:cNvGrpSpPr>
          <p:nvPr/>
        </p:nvGrpSpPr>
        <p:grpSpPr bwMode="auto">
          <a:xfrm>
            <a:off x="3206750" y="2425700"/>
            <a:ext cx="1220788" cy="944563"/>
            <a:chOff x="2208" y="1920"/>
            <a:chExt cx="1152" cy="1680"/>
          </a:xfrm>
        </p:grpSpPr>
        <p:sp>
          <p:nvSpPr>
            <p:cNvPr id="62493" name="Oval 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2494" name="Oval 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2495"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2496"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2470"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2471" name="Text Box 1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2472"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2473" name="Text Box 2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sp>
        <p:nvSpPr>
          <p:cNvPr id="1045526" name="AutoShape 22"/>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rgbClr val="FF7C80"/>
                </a:solidFill>
                <a:ea typeface="宋体" charset="-122"/>
              </a:rPr>
              <a:t>Lock()</a:t>
            </a:r>
          </a:p>
        </p:txBody>
      </p:sp>
      <p:sp>
        <p:nvSpPr>
          <p:cNvPr id="1045538" name="AutoShape 34"/>
          <p:cNvSpPr>
            <a:spLocks noChangeArrowheads="1"/>
          </p:cNvSpPr>
          <p:nvPr/>
        </p:nvSpPr>
        <p:spPr bwMode="auto">
          <a:xfrm>
            <a:off x="4962525" y="3714750"/>
            <a:ext cx="1874838" cy="715963"/>
          </a:xfrm>
          <a:prstGeom prst="cloudCallout">
            <a:avLst>
              <a:gd name="adj1" fmla="val -95894"/>
              <a:gd name="adj2" fmla="val 65523"/>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rgbClr val="FF7C80"/>
                </a:solidFill>
                <a:ea typeface="宋体" charset="-122"/>
              </a:rPr>
              <a:t>await()</a:t>
            </a:r>
          </a:p>
        </p:txBody>
      </p:sp>
      <p:grpSp>
        <p:nvGrpSpPr>
          <p:cNvPr id="3" name="Group 36"/>
          <p:cNvGrpSpPr>
            <a:grpSpLocks/>
          </p:cNvGrpSpPr>
          <p:nvPr/>
        </p:nvGrpSpPr>
        <p:grpSpPr bwMode="auto">
          <a:xfrm>
            <a:off x="3206750" y="2425700"/>
            <a:ext cx="1220788" cy="944563"/>
            <a:chOff x="2208" y="1920"/>
            <a:chExt cx="1152" cy="1680"/>
          </a:xfrm>
        </p:grpSpPr>
        <p:sp>
          <p:nvSpPr>
            <p:cNvPr id="62489" name="Oval 37"/>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2490" name="Oval 38"/>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2491" name="AutoShape 3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2492" name="AutoShape 4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1045550" name="AutoShape 46"/>
          <p:cNvSpPr>
            <a:spLocks noChangeArrowheads="1"/>
          </p:cNvSpPr>
          <p:nvPr/>
        </p:nvSpPr>
        <p:spPr bwMode="auto">
          <a:xfrm>
            <a:off x="371475" y="3267075"/>
            <a:ext cx="1619250" cy="944563"/>
          </a:xfrm>
          <a:prstGeom prst="cloudCallout">
            <a:avLst>
              <a:gd name="adj1" fmla="val 16963"/>
              <a:gd name="adj2" fmla="val -131009"/>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rgbClr val="FF7C80"/>
                </a:solidFill>
                <a:ea typeface="宋体" charset="-122"/>
              </a:rPr>
              <a:t>Deq()</a:t>
            </a:r>
          </a:p>
        </p:txBody>
      </p:sp>
      <p:sp>
        <p:nvSpPr>
          <p:cNvPr id="1045551" name="AutoShape 47"/>
          <p:cNvSpPr>
            <a:spLocks noChangeArrowheads="1"/>
          </p:cNvSpPr>
          <p:nvPr/>
        </p:nvSpPr>
        <p:spPr bwMode="auto">
          <a:xfrm>
            <a:off x="4959350" y="4867275"/>
            <a:ext cx="2366963" cy="1096963"/>
          </a:xfrm>
          <a:prstGeom prst="cloudCallout">
            <a:avLst>
              <a:gd name="adj1" fmla="val -81051"/>
              <a:gd name="adj2" fmla="val -70838"/>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rgbClr val="FF7C80"/>
                </a:solidFill>
                <a:ea typeface="宋体" charset="-122"/>
              </a:rPr>
              <a:t>Oh no, Empty!</a:t>
            </a:r>
          </a:p>
        </p:txBody>
      </p:sp>
      <p:grpSp>
        <p:nvGrpSpPr>
          <p:cNvPr id="4" name="Group 8"/>
          <p:cNvGrpSpPr>
            <a:grpSpLocks/>
          </p:cNvGrpSpPr>
          <p:nvPr/>
        </p:nvGrpSpPr>
        <p:grpSpPr bwMode="auto">
          <a:xfrm>
            <a:off x="922338" y="1997075"/>
            <a:ext cx="685800" cy="609600"/>
            <a:chOff x="1584" y="816"/>
            <a:chExt cx="912" cy="816"/>
          </a:xfrm>
        </p:grpSpPr>
        <p:sp>
          <p:nvSpPr>
            <p:cNvPr id="62480" name="Freeform 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481" name="Freeform 1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482" name="Freeform 11"/>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483" name="Freeform 1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2484" name="Freeform 1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2485" name="Freeform 1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2486" name="Freeform 15"/>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487" name="Freeform 16"/>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488" name="Freeform 17"/>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41665151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45550"/>
                                        </p:tgtEl>
                                        <p:attrNameLst>
                                          <p:attrName>style.visibility</p:attrName>
                                        </p:attrNameLst>
                                      </p:cBhvr>
                                      <p:to>
                                        <p:strVal val="visible"/>
                                      </p:to>
                                    </p:set>
                                    <p:animEffect transition="in" filter="blinds(horizontal)">
                                      <p:cBhvr>
                                        <p:cTn id="7" dur="500"/>
                                        <p:tgtEl>
                                          <p:spTgt spid="1045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5526"/>
                                        </p:tgtEl>
                                        <p:attrNameLst>
                                          <p:attrName>style.visibility</p:attrName>
                                        </p:attrNameLst>
                                      </p:cBhvr>
                                      <p:to>
                                        <p:strVal val="visible"/>
                                      </p:to>
                                    </p:set>
                                    <p:animEffect transition="in" filter="blinds(horizontal)">
                                      <p:cBhvr>
                                        <p:cTn id="12" dur="500"/>
                                        <p:tgtEl>
                                          <p:spTgt spid="104552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1045550"/>
                                        </p:tgtEl>
                                        <p:attrNameLst>
                                          <p:attrName>style.visibility</p:attrName>
                                        </p:attrNameLst>
                                      </p:cBhvr>
                                      <p:to>
                                        <p:strVal val="hidden"/>
                                      </p:to>
                                    </p:set>
                                  </p:childTnLst>
                                </p:cTn>
                              </p:par>
                            </p:childTnLst>
                          </p:cTn>
                        </p:par>
                        <p:par>
                          <p:cTn id="15" fill="hold" nodeType="afterGroup">
                            <p:stCondLst>
                              <p:cond delay="500"/>
                            </p:stCondLst>
                            <p:childTnLst>
                              <p:par>
                                <p:cTn id="16" presetID="3" presetClass="entr" presetSubtype="1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nodeType="afterGroup">
                            <p:stCondLst>
                              <p:cond delay="1000"/>
                            </p:stCondLst>
                            <p:childTnLst>
                              <p:par>
                                <p:cTn id="20" presetID="1" presetClass="exit" presetSubtype="0" fill="hold" grpId="1" nodeType="afterEffect">
                                  <p:stCondLst>
                                    <p:cond delay="0"/>
                                  </p:stCondLst>
                                  <p:childTnLst>
                                    <p:set>
                                      <p:cBhvr>
                                        <p:cTn id="21" dur="1" fill="hold">
                                          <p:stCondLst>
                                            <p:cond delay="0"/>
                                          </p:stCondLst>
                                        </p:cTn>
                                        <p:tgtEl>
                                          <p:spTgt spid="1045526"/>
                                        </p:tgtEl>
                                        <p:attrNameLst>
                                          <p:attrName>style.visibility</p:attrName>
                                        </p:attrNameLst>
                                      </p:cBhvr>
                                      <p:to>
                                        <p:strVal val="hidden"/>
                                      </p:to>
                                    </p:set>
                                  </p:childTnLst>
                                </p:cTn>
                              </p:par>
                            </p:childTnLst>
                          </p:cTn>
                        </p:par>
                        <p:par>
                          <p:cTn id="22" fill="hold" nodeType="afterGroup">
                            <p:stCondLst>
                              <p:cond delay="10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4"/>
                                        </p:tgtEl>
                                        <p:attrNameLst>
                                          <p:attrName>ppt_x</p:attrName>
                                          <p:attrName>ppt_y</p:attrName>
                                        </p:attrNameLst>
                                      </p:cBhvr>
                                    </p:animMotion>
                                  </p:childTnLst>
                                </p:cTn>
                              </p:par>
                            </p:childTnLst>
                          </p:cTn>
                        </p:par>
                        <p:par>
                          <p:cTn id="25" fill="hold" nodeType="afterGroup">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104555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45538"/>
                                        </p:tgtEl>
                                        <p:attrNameLst>
                                          <p:attrName>style.visibility</p:attrName>
                                        </p:attrNameLst>
                                      </p:cBhvr>
                                      <p:to>
                                        <p:strVal val="visible"/>
                                      </p:to>
                                    </p:set>
                                  </p:childTnLst>
                                </p:cTn>
                              </p:par>
                            </p:childTnLst>
                          </p:cTn>
                        </p:par>
                        <p:par>
                          <p:cTn id="32" fill="hold" nodeType="afterGroup">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1045551"/>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xit" presetSubtype="10" fill="hold" nodeType="clickEffect">
                                  <p:stCondLst>
                                    <p:cond delay="0"/>
                                  </p:stCondLst>
                                  <p:childTnLst>
                                    <p:animEffect transition="out" filter="blinds(horizontal)">
                                      <p:cBhvr>
                                        <p:cTn id="38" dur="500"/>
                                        <p:tgtEl>
                                          <p:spTgt spid="3"/>
                                        </p:tgtEl>
                                      </p:cBhvr>
                                    </p:animEffect>
                                    <p:set>
                                      <p:cBhvr>
                                        <p:cTn id="39" dur="1" fill="hold">
                                          <p:stCondLst>
                                            <p:cond delay="499"/>
                                          </p:stCondLst>
                                        </p:cTn>
                                        <p:tgtEl>
                                          <p:spTgt spid="3"/>
                                        </p:tgtEl>
                                        <p:attrNameLst>
                                          <p:attrName>style.visibility</p:attrName>
                                        </p:attrNameLst>
                                      </p:cBhvr>
                                      <p:to>
                                        <p:strVal val="hidden"/>
                                      </p:to>
                                    </p:set>
                                  </p:childTnLst>
                                </p:cTn>
                              </p:par>
                            </p:childTnLst>
                          </p:cTn>
                        </p:par>
                        <p:par>
                          <p:cTn id="40" fill="hold" nodeType="afterGroup">
                            <p:stCondLst>
                              <p:cond delay="500"/>
                            </p:stCondLst>
                            <p:childTnLst>
                              <p:par>
                                <p:cTn id="41" presetID="1" presetClass="exit" presetSubtype="0" fill="hold" grpId="1" nodeType="afterEffect">
                                  <p:stCondLst>
                                    <p:cond delay="0"/>
                                  </p:stCondLst>
                                  <p:childTnLst>
                                    <p:set>
                                      <p:cBhvr>
                                        <p:cTn id="42" dur="1" fill="hold">
                                          <p:stCondLst>
                                            <p:cond delay="0"/>
                                          </p:stCondLst>
                                        </p:cTn>
                                        <p:tgtEl>
                                          <p:spTgt spid="1045538"/>
                                        </p:tgtEl>
                                        <p:attrNameLst>
                                          <p:attrName>style.visibility</p:attrName>
                                        </p:attrNameLst>
                                      </p:cBhvr>
                                      <p:to>
                                        <p:strVal val="hidden"/>
                                      </p:to>
                                    </p:set>
                                  </p:childTnLst>
                                </p:cTn>
                              </p:par>
                            </p:childTnLst>
                          </p:cTn>
                        </p:par>
                        <p:par>
                          <p:cTn id="43" fill="hold" nodeType="afterGroup">
                            <p:stCondLst>
                              <p:cond delay="500"/>
                            </p:stCondLst>
                            <p:childTnLst>
                              <p:par>
                                <p:cTn id="44" presetID="0" presetClass="path" presetSubtype="0" accel="50000" decel="50000" fill="hold" nodeType="afterEffect">
                                  <p:stCondLst>
                                    <p:cond delay="0"/>
                                  </p:stCondLst>
                                  <p:childTnLst>
                                    <p:animMotion origin="layout" path="M 0.28941 0.33071 C 0.28767 0.23774 0.28611 0.145 0.31128 0.10453 C 0.33663 0.06429 0.38888 0.07585 0.44131 0.08788 " pathEditMode="relative" rAng="0" ptsTypes="aaA">
                                      <p:cBhvr>
                                        <p:cTn id="45" dur="2000" fill="hold"/>
                                        <p:tgtEl>
                                          <p:spTgt spid="4"/>
                                        </p:tgtEl>
                                        <p:attrNameLst>
                                          <p:attrName>ppt_x</p:attrName>
                                          <p:attrName>ppt_y</p:attrName>
                                        </p:attrNameLst>
                                      </p:cBhvr>
                                      <p:rCtr x="7431" y="-13321"/>
                                    </p:animMotion>
                                  </p:childTnLst>
                                </p:cTn>
                              </p:par>
                            </p:childTnLst>
                          </p:cTn>
                        </p:par>
                        <p:par>
                          <p:cTn id="46" fill="hold" nodeType="afterGroup">
                            <p:stCondLst>
                              <p:cond delay="2500"/>
                            </p:stCondLst>
                            <p:childTnLst>
                              <p:par>
                                <p:cTn id="47" presetID="3" presetClass="exit" presetSubtype="10" fill="hold" nodeType="afterEffect">
                                  <p:stCondLst>
                                    <p:cond delay="0"/>
                                  </p:stCondLst>
                                  <p:childTnLst>
                                    <p:animEffect transition="out" filter="blinds(horizontal)">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26" grpId="0" animBg="1"/>
      <p:bldP spid="1045526" grpId="1" animBg="1"/>
      <p:bldP spid="1045538" grpId="0" animBg="1"/>
      <p:bldP spid="1045538" grpId="1" animBg="1"/>
      <p:bldP spid="1045550" grpId="0" animBg="1"/>
      <p:bldP spid="1045550" grpId="1" animBg="1"/>
      <p:bldP spid="1045551" grpId="0" animBg="1"/>
      <p:bldP spid="104555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(cont.)</a:t>
            </a:r>
            <a:endParaRPr lang="en-US" dirty="0"/>
          </a:p>
        </p:txBody>
      </p:sp>
      <p:sp>
        <p:nvSpPr>
          <p:cNvPr id="3" name="Content Placeholder 2"/>
          <p:cNvSpPr>
            <a:spLocks noGrp="1"/>
          </p:cNvSpPr>
          <p:nvPr>
            <p:ph idx="1"/>
          </p:nvPr>
        </p:nvSpPr>
        <p:spPr/>
        <p:txBody>
          <a:bodyPr>
            <a:normAutofit/>
          </a:bodyPr>
          <a:lstStyle/>
          <a:p>
            <a:pPr algn="l" rtl="0"/>
            <a:r>
              <a:rPr lang="en-US" dirty="0" smtClean="0"/>
              <a:t>A </a:t>
            </a:r>
            <a:r>
              <a:rPr lang="en-US" i="1" dirty="0" smtClean="0"/>
              <a:t>monitor</a:t>
            </a:r>
            <a:r>
              <a:rPr lang="en-US" dirty="0" smtClean="0"/>
              <a:t> is basically a class representing a shared resource comprised of:</a:t>
            </a:r>
          </a:p>
          <a:p>
            <a:pPr lvl="1" algn="l" rtl="0"/>
            <a:r>
              <a:rPr lang="en-US" dirty="0" smtClean="0"/>
              <a:t>Locks</a:t>
            </a:r>
            <a:endParaRPr lang="en-US" dirty="0"/>
          </a:p>
          <a:p>
            <a:pPr lvl="1" algn="l" rtl="0"/>
            <a:r>
              <a:rPr lang="en-US" dirty="0" smtClean="0"/>
              <a:t>Conditions </a:t>
            </a:r>
          </a:p>
          <a:p>
            <a:pPr lvl="1" algn="l" rtl="0"/>
            <a:r>
              <a:rPr lang="en-US" dirty="0" smtClean="0"/>
              <a:t>Methods that acquire the lock upon calling them and release the lock upon returning from them</a:t>
            </a:r>
          </a:p>
          <a:p>
            <a:pPr lvl="1" algn="l" rtl="0"/>
            <a:r>
              <a:rPr lang="en-US" dirty="0" smtClean="0"/>
              <a:t>Thus allowing mutual exclusion</a:t>
            </a:r>
          </a:p>
          <a:p>
            <a:pPr lvl="2" algn="l" rtl="0"/>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7</a:t>
            </a:fld>
            <a:endParaRPr kumimoji="0"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188640"/>
            <a:ext cx="1143000" cy="1143000"/>
          </a:xfrm>
          <a:prstGeom prst="rect">
            <a:avLst/>
          </a:prstGeom>
        </p:spPr>
      </p:pic>
    </p:spTree>
    <p:extLst>
      <p:ext uri="{BB962C8B-B14F-4D97-AF65-F5344CB8AC3E}">
        <p14:creationId xmlns:p14="http://schemas.microsoft.com/office/powerpoint/2010/main" val="19721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34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A258C0D0-443E-4FDF-BAEF-87258C7B9C5D}" type="slidenum">
              <a:rPr lang="ar-SA" altLang="zh-CN" sz="1400" smtClean="0">
                <a:solidFill>
                  <a:schemeClr val="tx1"/>
                </a:solidFill>
              </a:rPr>
              <a:pPr/>
              <a:t>70</a:t>
            </a:fld>
            <a:endParaRPr lang="en-US" altLang="zh-CN" sz="1400" smtClean="0">
              <a:solidFill>
                <a:schemeClr val="tx1"/>
              </a:solidFill>
              <a:ea typeface="宋体" charset="-122"/>
            </a:endParaRPr>
          </a:p>
        </p:txBody>
      </p:sp>
      <p:sp>
        <p:nvSpPr>
          <p:cNvPr id="63492" name="Rectangle 2"/>
          <p:cNvSpPr>
            <a:spLocks noGrp="1" noChangeArrowheads="1"/>
          </p:cNvSpPr>
          <p:nvPr>
            <p:ph type="title"/>
          </p:nvPr>
        </p:nvSpPr>
        <p:spPr>
          <a:xfrm>
            <a:off x="684213" y="400050"/>
            <a:ext cx="7772400" cy="1143000"/>
          </a:xfrm>
        </p:spPr>
        <p:txBody>
          <a:bodyPr/>
          <a:lstStyle/>
          <a:p>
            <a:r>
              <a:rPr lang="en-US" altLang="zh-CN" smtClean="0">
                <a:ea typeface="宋体" charset="-122"/>
              </a:rPr>
              <a:t>Another One</a:t>
            </a:r>
          </a:p>
        </p:txBody>
      </p:sp>
      <p:grpSp>
        <p:nvGrpSpPr>
          <p:cNvPr id="63493" name="Group 3"/>
          <p:cNvGrpSpPr>
            <a:grpSpLocks/>
          </p:cNvGrpSpPr>
          <p:nvPr/>
        </p:nvGrpSpPr>
        <p:grpSpPr bwMode="auto">
          <a:xfrm>
            <a:off x="3206750" y="2425700"/>
            <a:ext cx="1220788" cy="944563"/>
            <a:chOff x="2208" y="1920"/>
            <a:chExt cx="1152" cy="1680"/>
          </a:xfrm>
        </p:grpSpPr>
        <p:sp>
          <p:nvSpPr>
            <p:cNvPr id="63527" name="Oval 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3528" name="Oval 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3529"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3530"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3494"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3495" name="Text Box 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3496"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3497" name="Text Box 1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sp>
        <p:nvSpPr>
          <p:cNvPr id="1047564"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chemeClr val="accent1"/>
                </a:solidFill>
                <a:ea typeface="宋体" charset="-122"/>
              </a:rPr>
              <a:t>Lock()</a:t>
            </a:r>
          </a:p>
        </p:txBody>
      </p:sp>
      <p:sp>
        <p:nvSpPr>
          <p:cNvPr id="1047565" name="AutoShape 13"/>
          <p:cNvSpPr>
            <a:spLocks noChangeArrowheads="1"/>
          </p:cNvSpPr>
          <p:nvPr/>
        </p:nvSpPr>
        <p:spPr bwMode="auto">
          <a:xfrm>
            <a:off x="4694238" y="3700463"/>
            <a:ext cx="1874837" cy="715962"/>
          </a:xfrm>
          <a:prstGeom prst="cloudCallout">
            <a:avLst>
              <a:gd name="adj1" fmla="val -82431"/>
              <a:gd name="adj2" fmla="val 65523"/>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chemeClr val="accent1"/>
                </a:solidFill>
                <a:ea typeface="宋体" charset="-122"/>
              </a:rPr>
              <a:t>await()</a:t>
            </a:r>
          </a:p>
        </p:txBody>
      </p:sp>
      <p:grpSp>
        <p:nvGrpSpPr>
          <p:cNvPr id="3" name="Group 14"/>
          <p:cNvGrpSpPr>
            <a:grpSpLocks/>
          </p:cNvGrpSpPr>
          <p:nvPr/>
        </p:nvGrpSpPr>
        <p:grpSpPr bwMode="auto">
          <a:xfrm>
            <a:off x="3206750" y="2425700"/>
            <a:ext cx="1220788" cy="944563"/>
            <a:chOff x="2208" y="1920"/>
            <a:chExt cx="1152" cy="1680"/>
          </a:xfrm>
        </p:grpSpPr>
        <p:sp>
          <p:nvSpPr>
            <p:cNvPr id="63523" name="Oval 15"/>
            <p:cNvSpPr>
              <a:spLocks noChangeArrowheads="1"/>
            </p:cNvSpPr>
            <p:nvPr/>
          </p:nvSpPr>
          <p:spPr bwMode="auto">
            <a:xfrm>
              <a:off x="2208" y="2448"/>
              <a:ext cx="1152" cy="1152"/>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3524" name="Oval 1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3525"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3526"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1047581" name="AutoShape 29"/>
          <p:cNvSpPr>
            <a:spLocks noChangeArrowheads="1"/>
          </p:cNvSpPr>
          <p:nvPr/>
        </p:nvSpPr>
        <p:spPr bwMode="auto">
          <a:xfrm>
            <a:off x="371475" y="3267075"/>
            <a:ext cx="1619250" cy="944563"/>
          </a:xfrm>
          <a:prstGeom prst="cloudCallout">
            <a:avLst>
              <a:gd name="adj1" fmla="val 16963"/>
              <a:gd name="adj2" fmla="val -131009"/>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chemeClr val="accent1"/>
                </a:solidFill>
                <a:ea typeface="宋体" charset="-122"/>
              </a:rPr>
              <a:t>Deq()</a:t>
            </a:r>
          </a:p>
        </p:txBody>
      </p:sp>
      <p:sp>
        <p:nvSpPr>
          <p:cNvPr id="1047582" name="AutoShape 30"/>
          <p:cNvSpPr>
            <a:spLocks noChangeArrowheads="1"/>
          </p:cNvSpPr>
          <p:nvPr/>
        </p:nvSpPr>
        <p:spPr bwMode="auto">
          <a:xfrm>
            <a:off x="4959350" y="4867275"/>
            <a:ext cx="2366963" cy="1096963"/>
          </a:xfrm>
          <a:prstGeom prst="cloudCallout">
            <a:avLst>
              <a:gd name="adj1" fmla="val -81051"/>
              <a:gd name="adj2" fmla="val -70838"/>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chemeClr val="accent1"/>
                </a:solidFill>
                <a:ea typeface="宋体" charset="-122"/>
              </a:rPr>
              <a:t>Oh no, Empty!</a:t>
            </a:r>
          </a:p>
        </p:txBody>
      </p:sp>
      <p:grpSp>
        <p:nvGrpSpPr>
          <p:cNvPr id="63503" name="Group 31"/>
          <p:cNvGrpSpPr>
            <a:grpSpLocks/>
          </p:cNvGrpSpPr>
          <p:nvPr/>
        </p:nvGrpSpPr>
        <p:grpSpPr bwMode="auto">
          <a:xfrm>
            <a:off x="4929188" y="2546350"/>
            <a:ext cx="685800" cy="609600"/>
            <a:chOff x="1584" y="816"/>
            <a:chExt cx="912" cy="816"/>
          </a:xfrm>
        </p:grpSpPr>
        <p:sp>
          <p:nvSpPr>
            <p:cNvPr id="63514" name="Freeform 3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3515" name="Freeform 3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3516" name="Freeform 34"/>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3517" name="Freeform 3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3518" name="Freeform 3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3519" name="Freeform 3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3520" name="Freeform 38"/>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3521" name="Freeform 39"/>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3522" name="Freeform 40"/>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 name="Group 19"/>
          <p:cNvGrpSpPr>
            <a:grpSpLocks/>
          </p:cNvGrpSpPr>
          <p:nvPr/>
        </p:nvGrpSpPr>
        <p:grpSpPr bwMode="auto">
          <a:xfrm>
            <a:off x="922338" y="1997075"/>
            <a:ext cx="685800" cy="609600"/>
            <a:chOff x="1584" y="816"/>
            <a:chExt cx="912" cy="816"/>
          </a:xfrm>
        </p:grpSpPr>
        <p:sp>
          <p:nvSpPr>
            <p:cNvPr id="63505"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63506"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63507" name="Freeform 2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accent1"/>
            </a:solidFill>
            <a:ln w="9525">
              <a:solidFill>
                <a:schemeClr val="tx1"/>
              </a:solidFill>
              <a:round/>
              <a:headEnd/>
              <a:tailEnd/>
            </a:ln>
          </p:spPr>
          <p:txBody>
            <a:bodyPr wrap="none" anchor="ctr"/>
            <a:lstStyle/>
            <a:p>
              <a:endParaRPr lang="zh-CN" altLang="en-US"/>
            </a:p>
          </p:txBody>
        </p:sp>
        <p:sp>
          <p:nvSpPr>
            <p:cNvPr id="63508"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3509"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3510"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3511" name="Freeform 2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3512" name="Freeform 2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3513" name="Freeform 2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15141687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47581"/>
                                        </p:tgtEl>
                                        <p:attrNameLst>
                                          <p:attrName>style.visibility</p:attrName>
                                        </p:attrNameLst>
                                      </p:cBhvr>
                                      <p:to>
                                        <p:strVal val="visible"/>
                                      </p:to>
                                    </p:set>
                                    <p:animEffect transition="in" filter="blinds(horizontal)">
                                      <p:cBhvr>
                                        <p:cTn id="7" dur="500"/>
                                        <p:tgtEl>
                                          <p:spTgt spid="1047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7564"/>
                                        </p:tgtEl>
                                        <p:attrNameLst>
                                          <p:attrName>style.visibility</p:attrName>
                                        </p:attrNameLst>
                                      </p:cBhvr>
                                      <p:to>
                                        <p:strVal val="visible"/>
                                      </p:to>
                                    </p:set>
                                    <p:animEffect transition="in" filter="blinds(horizontal)">
                                      <p:cBhvr>
                                        <p:cTn id="12" dur="500"/>
                                        <p:tgtEl>
                                          <p:spTgt spid="1047564"/>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1047581"/>
                                        </p:tgtEl>
                                        <p:attrNameLst>
                                          <p:attrName>style.visibility</p:attrName>
                                        </p:attrNameLst>
                                      </p:cBhvr>
                                      <p:to>
                                        <p:strVal val="hidden"/>
                                      </p:to>
                                    </p:set>
                                  </p:childTnLst>
                                </p:cTn>
                              </p:par>
                            </p:childTnLst>
                          </p:cTn>
                        </p:par>
                        <p:par>
                          <p:cTn id="15" fill="hold" nodeType="afterGroup">
                            <p:stCondLst>
                              <p:cond delay="500"/>
                            </p:stCondLst>
                            <p:childTnLst>
                              <p:par>
                                <p:cTn id="16" presetID="3" presetClass="entr" presetSubtype="1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nodeType="afterGroup">
                            <p:stCondLst>
                              <p:cond delay="1000"/>
                            </p:stCondLst>
                            <p:childTnLst>
                              <p:par>
                                <p:cTn id="20" presetID="1" presetClass="exit" presetSubtype="0" fill="hold" grpId="1" nodeType="afterEffect">
                                  <p:stCondLst>
                                    <p:cond delay="0"/>
                                  </p:stCondLst>
                                  <p:childTnLst>
                                    <p:set>
                                      <p:cBhvr>
                                        <p:cTn id="21" dur="1" fill="hold">
                                          <p:stCondLst>
                                            <p:cond delay="0"/>
                                          </p:stCondLst>
                                        </p:cTn>
                                        <p:tgtEl>
                                          <p:spTgt spid="1047564"/>
                                        </p:tgtEl>
                                        <p:attrNameLst>
                                          <p:attrName>style.visibility</p:attrName>
                                        </p:attrNameLst>
                                      </p:cBhvr>
                                      <p:to>
                                        <p:strVal val="hidden"/>
                                      </p:to>
                                    </p:set>
                                  </p:childTnLst>
                                </p:cTn>
                              </p:par>
                            </p:childTnLst>
                          </p:cTn>
                        </p:par>
                        <p:par>
                          <p:cTn id="22" fill="hold" nodeType="afterGroup">
                            <p:stCondLst>
                              <p:cond delay="10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5"/>
                                        </p:tgtEl>
                                        <p:attrNameLst>
                                          <p:attrName>ppt_x</p:attrName>
                                          <p:attrName>ppt_y</p:attrName>
                                        </p:attrNameLst>
                                      </p:cBhvr>
                                    </p:animMotion>
                                  </p:childTnLst>
                                </p:cTn>
                              </p:par>
                            </p:childTnLst>
                          </p:cTn>
                        </p:par>
                        <p:par>
                          <p:cTn id="25" fill="hold" nodeType="afterGroup">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104758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47565"/>
                                        </p:tgtEl>
                                        <p:attrNameLst>
                                          <p:attrName>style.visibility</p:attrName>
                                        </p:attrNameLst>
                                      </p:cBhvr>
                                      <p:to>
                                        <p:strVal val="visible"/>
                                      </p:to>
                                    </p:set>
                                  </p:childTnLst>
                                </p:cTn>
                              </p:par>
                            </p:childTnLst>
                          </p:cTn>
                        </p:par>
                        <p:par>
                          <p:cTn id="32" fill="hold" nodeType="afterGroup">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1047582"/>
                                        </p:tgtEl>
                                        <p:attrNameLst>
                                          <p:attrName>style.visibility</p:attrName>
                                        </p:attrNameLst>
                                      </p:cBhvr>
                                      <p:to>
                                        <p:strVal val="hidden"/>
                                      </p:to>
                                    </p:set>
                                  </p:childTnLst>
                                </p:cTn>
                              </p:par>
                            </p:childTnLst>
                          </p:cTn>
                        </p:par>
                        <p:par>
                          <p:cTn id="35" fill="hold" nodeType="afterGroup">
                            <p:stCondLst>
                              <p:cond delay="0"/>
                            </p:stCondLst>
                            <p:childTnLst>
                              <p:par>
                                <p:cTn id="36" presetID="3" presetClass="exit" presetSubtype="10" fill="hold" nodeType="afterEffect">
                                  <p:stCondLst>
                                    <p:cond delay="0"/>
                                  </p:stCondLst>
                                  <p:childTnLst>
                                    <p:animEffect transition="out" filter="blinds(horizontal)">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childTnLst>
                          </p:cTn>
                        </p:par>
                        <p:par>
                          <p:cTn id="39" fill="hold" nodeType="afterGroup">
                            <p:stCondLst>
                              <p:cond delay="500"/>
                            </p:stCondLst>
                            <p:childTnLst>
                              <p:par>
                                <p:cTn id="40" presetID="1" presetClass="exit" presetSubtype="0" fill="hold" grpId="1" nodeType="afterEffect">
                                  <p:stCondLst>
                                    <p:cond delay="0"/>
                                  </p:stCondLst>
                                  <p:childTnLst>
                                    <p:set>
                                      <p:cBhvr>
                                        <p:cTn id="41" dur="1" fill="hold">
                                          <p:stCondLst>
                                            <p:cond delay="0"/>
                                          </p:stCondLst>
                                        </p:cTn>
                                        <p:tgtEl>
                                          <p:spTgt spid="1047565"/>
                                        </p:tgtEl>
                                        <p:attrNameLst>
                                          <p:attrName>style.visibility</p:attrName>
                                        </p:attrNameLst>
                                      </p:cBhvr>
                                      <p:to>
                                        <p:strVal val="hidden"/>
                                      </p:to>
                                    </p:set>
                                  </p:childTnLst>
                                </p:cTn>
                              </p:par>
                            </p:childTnLst>
                          </p:cTn>
                        </p:par>
                        <p:par>
                          <p:cTn id="42" fill="hold" nodeType="afterGroup">
                            <p:stCondLst>
                              <p:cond delay="500"/>
                            </p:stCondLst>
                            <p:childTnLst>
                              <p:par>
                                <p:cTn id="43" presetID="0" presetClass="path" presetSubtype="0" accel="50000" decel="50000" fill="hold" nodeType="afterEffect">
                                  <p:stCondLst>
                                    <p:cond delay="0"/>
                                  </p:stCondLst>
                                  <p:childTnLst>
                                    <p:animMotion origin="layout" path="M 0.28941 0.33071 C 0.28767 0.23774 0.27413 0.14523 0.31128 0.10453 C 0.34844 0.06383 0.47048 0.09042 0.51232 0.08672 " pathEditMode="relative" rAng="0" ptsTypes="aaa">
                                      <p:cBhvr>
                                        <p:cTn id="44" dur="2000" fill="hold"/>
                                        <p:tgtEl>
                                          <p:spTgt spid="5"/>
                                        </p:tgtEl>
                                        <p:attrNameLst>
                                          <p:attrName>ppt_x</p:attrName>
                                          <p:attrName>ppt_y</p:attrName>
                                        </p:attrNameLst>
                                      </p:cBhvr>
                                      <p:rCtr x="10382" y="-13344"/>
                                    </p:animMotion>
                                  </p:childTnLst>
                                </p:cTn>
                              </p:par>
                            </p:childTnLst>
                          </p:cTn>
                        </p:par>
                        <p:par>
                          <p:cTn id="45" fill="hold" nodeType="afterGroup">
                            <p:stCondLst>
                              <p:cond delay="2500"/>
                            </p:stCondLst>
                            <p:childTnLst>
                              <p:par>
                                <p:cTn id="46" presetID="3" presetClass="exit" presetSubtype="10" fill="hold" nodeType="afterEffect">
                                  <p:stCondLst>
                                    <p:cond delay="0"/>
                                  </p:stCondLst>
                                  <p:childTnLst>
                                    <p:animEffect transition="out" filter="blinds(horizontal)">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64" grpId="0" animBg="1"/>
      <p:bldP spid="1047564" grpId="1" animBg="1"/>
      <p:bldP spid="1047565" grpId="0" animBg="1"/>
      <p:bldP spid="1047565" grpId="1" animBg="1"/>
      <p:bldP spid="1047581" grpId="0" animBg="1"/>
      <p:bldP spid="1047581" grpId="1" animBg="1"/>
      <p:bldP spid="1047582" grpId="0" animBg="1"/>
      <p:bldP spid="1047582"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0ECDC956-7C27-4B62-8343-D22E72956837}" type="slidenum">
              <a:rPr lang="ar-SA" altLang="zh-CN" sz="1400" smtClean="0">
                <a:solidFill>
                  <a:schemeClr val="tx1"/>
                </a:solidFill>
              </a:rPr>
              <a:pPr/>
              <a:t>71</a:t>
            </a:fld>
            <a:endParaRPr lang="en-US" altLang="zh-CN" sz="1400" smtClean="0">
              <a:solidFill>
                <a:schemeClr val="tx1"/>
              </a:solidFill>
              <a:ea typeface="宋体" charset="-122"/>
            </a:endParaRPr>
          </a:p>
        </p:txBody>
      </p:sp>
      <p:sp>
        <p:nvSpPr>
          <p:cNvPr id="64516" name="Rectangle 2"/>
          <p:cNvSpPr>
            <a:spLocks noGrp="1" noChangeArrowheads="1"/>
          </p:cNvSpPr>
          <p:nvPr>
            <p:ph type="title"/>
          </p:nvPr>
        </p:nvSpPr>
        <p:spPr>
          <a:xfrm>
            <a:off x="684213" y="400050"/>
            <a:ext cx="7772400" cy="1143000"/>
          </a:xfrm>
        </p:spPr>
        <p:txBody>
          <a:bodyPr/>
          <a:lstStyle/>
          <a:p>
            <a:r>
              <a:rPr lang="en-US" altLang="zh-CN" smtClean="0">
                <a:ea typeface="宋体" charset="-122"/>
              </a:rPr>
              <a:t>Enqueur to the Rescue</a:t>
            </a:r>
          </a:p>
        </p:txBody>
      </p:sp>
      <p:grpSp>
        <p:nvGrpSpPr>
          <p:cNvPr id="64517" name="Group 3"/>
          <p:cNvGrpSpPr>
            <a:grpSpLocks/>
          </p:cNvGrpSpPr>
          <p:nvPr/>
        </p:nvGrpSpPr>
        <p:grpSpPr bwMode="auto">
          <a:xfrm>
            <a:off x="3206750" y="2417763"/>
            <a:ext cx="1220788" cy="944562"/>
            <a:chOff x="2208" y="1920"/>
            <a:chExt cx="1152" cy="1680"/>
          </a:xfrm>
        </p:grpSpPr>
        <p:sp>
          <p:nvSpPr>
            <p:cNvPr id="64569" name="Oval 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4570" name="Oval 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4571"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4572"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4518"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4519" name="Text Box 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4520"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4521" name="Text Box 1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sp>
        <p:nvSpPr>
          <p:cNvPr id="1051660"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9900"/>
                </a:solidFill>
                <a:ea typeface="宋体" charset="-122"/>
              </a:rPr>
              <a:t>Lock()</a:t>
            </a:r>
          </a:p>
        </p:txBody>
      </p:sp>
      <p:sp>
        <p:nvSpPr>
          <p:cNvPr id="1051661" name="AutoShape 13"/>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9900"/>
                </a:solidFill>
                <a:ea typeface="宋体" charset="-122"/>
              </a:rPr>
              <a:t>signalAll()</a:t>
            </a:r>
          </a:p>
        </p:txBody>
      </p:sp>
      <p:grpSp>
        <p:nvGrpSpPr>
          <p:cNvPr id="3" name="Group 14"/>
          <p:cNvGrpSpPr>
            <a:grpSpLocks/>
          </p:cNvGrpSpPr>
          <p:nvPr/>
        </p:nvGrpSpPr>
        <p:grpSpPr bwMode="auto">
          <a:xfrm>
            <a:off x="3206750" y="2416175"/>
            <a:ext cx="1220788" cy="944563"/>
            <a:chOff x="2208" y="1920"/>
            <a:chExt cx="1152" cy="1680"/>
          </a:xfrm>
        </p:grpSpPr>
        <p:sp>
          <p:nvSpPr>
            <p:cNvPr id="64565" name="Oval 15"/>
            <p:cNvSpPr>
              <a:spLocks noChangeArrowheads="1"/>
            </p:cNvSpPr>
            <p:nvPr/>
          </p:nvSpPr>
          <p:spPr bwMode="auto">
            <a:xfrm>
              <a:off x="2208" y="2448"/>
              <a:ext cx="1152" cy="1152"/>
            </a:xfrm>
            <a:prstGeom prst="ellipse">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4566" name="Oval 1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4567"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4568"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64525" name="Group 29"/>
          <p:cNvGrpSpPr>
            <a:grpSpLocks/>
          </p:cNvGrpSpPr>
          <p:nvPr/>
        </p:nvGrpSpPr>
        <p:grpSpPr bwMode="auto">
          <a:xfrm>
            <a:off x="4929188" y="2546350"/>
            <a:ext cx="685800" cy="609600"/>
            <a:chOff x="1584" y="816"/>
            <a:chExt cx="912" cy="816"/>
          </a:xfrm>
        </p:grpSpPr>
        <p:sp>
          <p:nvSpPr>
            <p:cNvPr id="64556" name="Freeform 3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57" name="Freeform 3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58" name="Freeform 3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59" name="Freeform 3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4560" name="Freeform 3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4561" name="Freeform 3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4562" name="Freeform 3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63" name="Freeform 3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64" name="Freeform 3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4526" name="Group 39"/>
          <p:cNvGrpSpPr>
            <a:grpSpLocks/>
          </p:cNvGrpSpPr>
          <p:nvPr/>
        </p:nvGrpSpPr>
        <p:grpSpPr bwMode="auto">
          <a:xfrm>
            <a:off x="5614988" y="2563813"/>
            <a:ext cx="685800" cy="609600"/>
            <a:chOff x="1584" y="816"/>
            <a:chExt cx="912" cy="816"/>
          </a:xfrm>
        </p:grpSpPr>
        <p:sp>
          <p:nvSpPr>
            <p:cNvPr id="64547" name="Freeform 4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48" name="Freeform 4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49" name="Freeform 4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50" name="Freeform 4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4551" name="Freeform 4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4552" name="Freeform 4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4553" name="Freeform 4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54" name="Freeform 4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55" name="Freeform 4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1051697" name="AutoShape 49"/>
          <p:cNvSpPr>
            <a:spLocks noChangeArrowheads="1"/>
          </p:cNvSpPr>
          <p:nvPr/>
        </p:nvSpPr>
        <p:spPr bwMode="auto">
          <a:xfrm>
            <a:off x="371475" y="3267075"/>
            <a:ext cx="2020888" cy="944563"/>
          </a:xfrm>
          <a:prstGeom prst="cloudCallout">
            <a:avLst>
              <a:gd name="adj1" fmla="val 3653"/>
              <a:gd name="adj2" fmla="val -131009"/>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rgbClr val="FF9900"/>
                </a:solidFill>
                <a:ea typeface="宋体" charset="-122"/>
              </a:rPr>
              <a:t>Enq(   )</a:t>
            </a:r>
          </a:p>
        </p:txBody>
      </p:sp>
      <p:sp>
        <p:nvSpPr>
          <p:cNvPr id="1051698" name="AutoShape 50"/>
          <p:cNvSpPr>
            <a:spLocks noChangeArrowheads="1"/>
          </p:cNvSpPr>
          <p:nvPr/>
        </p:nvSpPr>
        <p:spPr bwMode="auto">
          <a:xfrm>
            <a:off x="5210175" y="4797425"/>
            <a:ext cx="2451100" cy="944563"/>
          </a:xfrm>
          <a:prstGeom prst="cloudCallout">
            <a:avLst>
              <a:gd name="adj1" fmla="val -92681"/>
              <a:gd name="adj2" fmla="val -80421"/>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9900"/>
                </a:solidFill>
                <a:ea typeface="宋体" charset="-122"/>
              </a:rPr>
              <a:t>unLock()</a:t>
            </a:r>
          </a:p>
        </p:txBody>
      </p:sp>
      <p:sp>
        <p:nvSpPr>
          <p:cNvPr id="1051699" name="AutoShape 51"/>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ltLang="zh-CN">
                <a:solidFill>
                  <a:schemeClr val="accent1"/>
                </a:solidFill>
                <a:ea typeface="宋体" charset="-122"/>
              </a:rPr>
              <a:t>Yawn!</a:t>
            </a:r>
          </a:p>
        </p:txBody>
      </p:sp>
      <p:sp>
        <p:nvSpPr>
          <p:cNvPr id="1051700" name="AutoShape 52"/>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ltLang="zh-CN">
                <a:solidFill>
                  <a:srgbClr val="FF7C80"/>
                </a:solidFill>
                <a:ea typeface="宋体" charset="-122"/>
              </a:rPr>
              <a:t>Yawn!</a:t>
            </a:r>
          </a:p>
        </p:txBody>
      </p:sp>
      <p:grpSp>
        <p:nvGrpSpPr>
          <p:cNvPr id="6" name="Group 53"/>
          <p:cNvGrpSpPr>
            <a:grpSpLocks/>
          </p:cNvGrpSpPr>
          <p:nvPr/>
        </p:nvGrpSpPr>
        <p:grpSpPr bwMode="auto">
          <a:xfrm>
            <a:off x="1416050" y="3517900"/>
            <a:ext cx="304800" cy="304800"/>
            <a:chOff x="3894" y="2760"/>
            <a:chExt cx="192" cy="192"/>
          </a:xfrm>
        </p:grpSpPr>
        <p:sp>
          <p:nvSpPr>
            <p:cNvPr id="64545" name="Oval 54"/>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64546" name="Oval 5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7" name="Group 56"/>
          <p:cNvGrpSpPr>
            <a:grpSpLocks/>
          </p:cNvGrpSpPr>
          <p:nvPr/>
        </p:nvGrpSpPr>
        <p:grpSpPr bwMode="auto">
          <a:xfrm>
            <a:off x="4297363" y="4978400"/>
            <a:ext cx="304800" cy="304800"/>
            <a:chOff x="3894" y="2760"/>
            <a:chExt cx="192" cy="192"/>
          </a:xfrm>
        </p:grpSpPr>
        <p:sp>
          <p:nvSpPr>
            <p:cNvPr id="64543" name="Oval 57"/>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64544" name="Oval 5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8" name="Group 19"/>
          <p:cNvGrpSpPr>
            <a:grpSpLocks/>
          </p:cNvGrpSpPr>
          <p:nvPr/>
        </p:nvGrpSpPr>
        <p:grpSpPr bwMode="auto">
          <a:xfrm>
            <a:off x="922338" y="1997075"/>
            <a:ext cx="685800" cy="609600"/>
            <a:chOff x="1584" y="816"/>
            <a:chExt cx="912" cy="816"/>
          </a:xfrm>
        </p:grpSpPr>
        <p:sp>
          <p:nvSpPr>
            <p:cNvPr id="64534"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35"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36" name="Freeform 2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9900"/>
            </a:solidFill>
            <a:ln w="9525">
              <a:solidFill>
                <a:schemeClr val="tx1"/>
              </a:solidFill>
              <a:round/>
              <a:headEnd/>
              <a:tailEnd/>
            </a:ln>
          </p:spPr>
          <p:txBody>
            <a:bodyPr wrap="none" anchor="ctr"/>
            <a:lstStyle/>
            <a:p>
              <a:endParaRPr lang="zh-CN" altLang="en-US"/>
            </a:p>
          </p:txBody>
        </p:sp>
        <p:sp>
          <p:nvSpPr>
            <p:cNvPr id="64537"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zh-CN" altLang="en-US"/>
            </a:p>
          </p:txBody>
        </p:sp>
        <p:sp>
          <p:nvSpPr>
            <p:cNvPr id="64538"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zh-CN" altLang="en-US"/>
            </a:p>
          </p:txBody>
        </p:sp>
        <p:sp>
          <p:nvSpPr>
            <p:cNvPr id="64539"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zh-CN" altLang="en-US"/>
            </a:p>
          </p:txBody>
        </p:sp>
        <p:sp>
          <p:nvSpPr>
            <p:cNvPr id="64540" name="Freeform 2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41" name="Freeform 2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4542" name="Freeform 2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32445640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1660"/>
                                        </p:tgtEl>
                                        <p:attrNameLst>
                                          <p:attrName>style.visibility</p:attrName>
                                        </p:attrNameLst>
                                      </p:cBhvr>
                                      <p:to>
                                        <p:strVal val="visible"/>
                                      </p:to>
                                    </p:set>
                                    <p:animEffect transition="in" filter="blinds(horizontal)">
                                      <p:cBhvr>
                                        <p:cTn id="7" dur="500"/>
                                        <p:tgtEl>
                                          <p:spTgt spid="105166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nodeType="afterGroup">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1051660"/>
                                        </p:tgtEl>
                                      </p:cBhvr>
                                    </p:animEffect>
                                    <p:set>
                                      <p:cBhvr>
                                        <p:cTn id="15" dur="1" fill="hold">
                                          <p:stCondLst>
                                            <p:cond delay="499"/>
                                          </p:stCondLst>
                                        </p:cTn>
                                        <p:tgtEl>
                                          <p:spTgt spid="1051660"/>
                                        </p:tgtEl>
                                        <p:attrNameLst>
                                          <p:attrName>style.visibility</p:attrName>
                                        </p:attrNameLst>
                                      </p:cBhvr>
                                      <p:to>
                                        <p:strVal val="hidden"/>
                                      </p:to>
                                    </p:set>
                                  </p:childTnLst>
                                </p:cTn>
                              </p:par>
                              <p:par>
                                <p:cTn id="16" presetID="3" presetClass="exit" presetSubtype="10" fill="hold" grpId="0" nodeType="withEffect">
                                  <p:stCondLst>
                                    <p:cond delay="0"/>
                                  </p:stCondLst>
                                  <p:childTnLst>
                                    <p:animEffect transition="out" filter="blinds(horizontal)">
                                      <p:cBhvr>
                                        <p:cTn id="17" dur="500"/>
                                        <p:tgtEl>
                                          <p:spTgt spid="1051697"/>
                                        </p:tgtEl>
                                      </p:cBhvr>
                                    </p:animEffect>
                                    <p:set>
                                      <p:cBhvr>
                                        <p:cTn id="18" dur="1" fill="hold">
                                          <p:stCondLst>
                                            <p:cond delay="499"/>
                                          </p:stCondLst>
                                        </p:cTn>
                                        <p:tgtEl>
                                          <p:spTgt spid="1051697"/>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nodeType="afterGroup">
                            <p:stCondLst>
                              <p:cond delay="15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8"/>
                                        </p:tgtEl>
                                        <p:attrNameLst>
                                          <p:attrName>ppt_x</p:attrName>
                                          <p:attrName>ppt_y</p:attrName>
                                        </p:attrNameLst>
                                      </p:cBhvr>
                                    </p:animMotion>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0"/>
                                          </p:stCondLst>
                                        </p:cTn>
                                        <p:tgtEl>
                                          <p:spTgt spid="1051661"/>
                                        </p:tgtEl>
                                        <p:attrNameLst>
                                          <p:attrName>style.visibility</p:attrName>
                                        </p:attrNameLst>
                                      </p:cBhvr>
                                      <p:to>
                                        <p:strVal val="visible"/>
                                      </p:to>
                                    </p:set>
                                  </p:childTnLst>
                                </p:cTn>
                              </p:par>
                            </p:childTnLst>
                          </p:cTn>
                        </p:par>
                        <p:par>
                          <p:cTn id="28" fill="hold" nodeType="afterGroup">
                            <p:stCondLst>
                              <p:cond delay="3500"/>
                            </p:stCondLst>
                            <p:childTnLst>
                              <p:par>
                                <p:cTn id="29" presetID="3" presetClass="entr" presetSubtype="1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051661"/>
                                        </p:tgtEl>
                                        <p:attrNameLst>
                                          <p:attrName>style.visibility</p:attrName>
                                        </p:attrNameLst>
                                      </p:cBhvr>
                                      <p:to>
                                        <p:strVal val="hidden"/>
                                      </p:to>
                                    </p:set>
                                  </p:childTnLst>
                                </p:cTn>
                              </p:par>
                            </p:childTnLst>
                          </p:cTn>
                        </p:par>
                        <p:par>
                          <p:cTn id="36" fill="hold" nodeType="afterGroup">
                            <p:stCondLst>
                              <p:cond delay="0"/>
                            </p:stCondLst>
                            <p:childTnLst>
                              <p:par>
                                <p:cTn id="37" presetID="3" presetClass="entr" presetSubtype="10" fill="hold" nodeType="afterEffect">
                                  <p:stCondLst>
                                    <p:cond delay="0"/>
                                  </p:stCondLst>
                                  <p:childTnLst>
                                    <p:set>
                                      <p:cBhvr>
                                        <p:cTn id="38" dur="1" fill="hold">
                                          <p:stCondLst>
                                            <p:cond delay="0"/>
                                          </p:stCondLst>
                                        </p:cTn>
                                        <p:tgtEl>
                                          <p:spTgt spid="1051700"/>
                                        </p:tgtEl>
                                        <p:attrNameLst>
                                          <p:attrName>style.visibility</p:attrName>
                                        </p:attrNameLst>
                                      </p:cBhvr>
                                      <p:to>
                                        <p:strVal val="visible"/>
                                      </p:to>
                                    </p:set>
                                    <p:animEffect transition="in" filter="blinds(horizontal)">
                                      <p:cBhvr>
                                        <p:cTn id="39" dur="500"/>
                                        <p:tgtEl>
                                          <p:spTgt spid="1051700"/>
                                        </p:tgtEl>
                                      </p:cBhvr>
                                    </p:animEffect>
                                  </p:childTnLst>
                                </p:cTn>
                              </p:par>
                              <p:par>
                                <p:cTn id="40" presetID="3" presetClass="entr" presetSubtype="10" fill="hold" nodeType="withEffect">
                                  <p:stCondLst>
                                    <p:cond delay="0"/>
                                  </p:stCondLst>
                                  <p:childTnLst>
                                    <p:set>
                                      <p:cBhvr>
                                        <p:cTn id="41" dur="1" fill="hold">
                                          <p:stCondLst>
                                            <p:cond delay="0"/>
                                          </p:stCondLst>
                                        </p:cTn>
                                        <p:tgtEl>
                                          <p:spTgt spid="1051699"/>
                                        </p:tgtEl>
                                        <p:attrNameLst>
                                          <p:attrName>style.visibility</p:attrName>
                                        </p:attrNameLst>
                                      </p:cBhvr>
                                      <p:to>
                                        <p:strVal val="visible"/>
                                      </p:to>
                                    </p:set>
                                    <p:animEffect transition="in" filter="blinds(horizontal)">
                                      <p:cBhvr>
                                        <p:cTn id="42" dur="500"/>
                                        <p:tgtEl>
                                          <p:spTgt spid="1051699"/>
                                        </p:tgtEl>
                                      </p:cBhvr>
                                    </p:animEffect>
                                  </p:childTnLst>
                                </p:cTn>
                              </p:par>
                            </p:childTnLst>
                          </p:cTn>
                        </p:par>
                        <p:par>
                          <p:cTn id="43" fill="hold" nodeType="afterGroup">
                            <p:stCondLst>
                              <p:cond delay="500"/>
                            </p:stCondLst>
                            <p:childTnLst>
                              <p:par>
                                <p:cTn id="44"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45" dur="2000" fill="hold"/>
                                        <p:tgtEl>
                                          <p:spTgt spid="8"/>
                                        </p:tgtEl>
                                        <p:attrNameLst>
                                          <p:attrName>ppt_x</p:attrName>
                                          <p:attrName>ppt_y</p:attrName>
                                        </p:attrNameLst>
                                      </p:cBhvr>
                                    </p:animMotion>
                                  </p:childTnLst>
                                </p:cTn>
                              </p:par>
                            </p:childTnLst>
                          </p:cTn>
                        </p:par>
                        <p:par>
                          <p:cTn id="46" fill="hold" nodeType="afterGroup">
                            <p:stCondLst>
                              <p:cond delay="2500"/>
                            </p:stCondLst>
                            <p:childTnLst>
                              <p:par>
                                <p:cTn id="47" presetID="3" presetClass="exit" presetSubtype="10" fill="hold" nodeType="afterEffect">
                                  <p:stCondLst>
                                    <p:cond delay="0"/>
                                  </p:stCondLst>
                                  <p:childTnLst>
                                    <p:animEffect transition="out" filter="blinds(horizontal)">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1051698"/>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10516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60" grpId="0" animBg="1"/>
      <p:bldP spid="1051660" grpId="1" animBg="1"/>
      <p:bldP spid="1051661" grpId="0" animBg="1"/>
      <p:bldP spid="1051661" grpId="1" animBg="1"/>
      <p:bldP spid="105169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55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9B29BD2F-3A07-4E27-B566-E40901AC515C}" type="slidenum">
              <a:rPr lang="ar-SA" altLang="zh-CN" sz="1400" smtClean="0">
                <a:solidFill>
                  <a:schemeClr val="tx1"/>
                </a:solidFill>
              </a:rPr>
              <a:pPr/>
              <a:t>72</a:t>
            </a:fld>
            <a:endParaRPr lang="en-US" altLang="zh-CN" sz="1400" smtClean="0">
              <a:solidFill>
                <a:schemeClr val="tx1"/>
              </a:solidFill>
              <a:ea typeface="宋体" charset="-122"/>
            </a:endParaRPr>
          </a:p>
        </p:txBody>
      </p:sp>
      <p:sp>
        <p:nvSpPr>
          <p:cNvPr id="65540" name="AutoShape 2"/>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ltLang="zh-CN">
                <a:solidFill>
                  <a:schemeClr val="accent1"/>
                </a:solidFill>
                <a:ea typeface="宋体" charset="-122"/>
              </a:rPr>
              <a:t>Yawn!</a:t>
            </a:r>
          </a:p>
        </p:txBody>
      </p:sp>
      <p:sp>
        <p:nvSpPr>
          <p:cNvPr id="65541" name="Rectangle 3"/>
          <p:cNvSpPr>
            <a:spLocks noGrp="1" noChangeArrowheads="1"/>
          </p:cNvSpPr>
          <p:nvPr>
            <p:ph type="title"/>
          </p:nvPr>
        </p:nvSpPr>
        <p:spPr>
          <a:xfrm>
            <a:off x="684213" y="400050"/>
            <a:ext cx="7772400" cy="1143000"/>
          </a:xfrm>
        </p:spPr>
        <p:txBody>
          <a:bodyPr/>
          <a:lstStyle/>
          <a:p>
            <a:r>
              <a:rPr lang="en-US" altLang="zh-CN" smtClean="0">
                <a:ea typeface="宋体" charset="-122"/>
              </a:rPr>
              <a:t>Monitor Signalling </a:t>
            </a:r>
          </a:p>
        </p:txBody>
      </p:sp>
      <p:grpSp>
        <p:nvGrpSpPr>
          <p:cNvPr id="65542" name="Group 4"/>
          <p:cNvGrpSpPr>
            <a:grpSpLocks/>
          </p:cNvGrpSpPr>
          <p:nvPr/>
        </p:nvGrpSpPr>
        <p:grpSpPr bwMode="auto">
          <a:xfrm>
            <a:off x="3192463" y="2417763"/>
            <a:ext cx="1220787" cy="944562"/>
            <a:chOff x="2208" y="1920"/>
            <a:chExt cx="1152" cy="1680"/>
          </a:xfrm>
        </p:grpSpPr>
        <p:sp>
          <p:nvSpPr>
            <p:cNvPr id="65577" name="Oval 5"/>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5578" name="Oval 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5579" name="AutoShape 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5580" name="AutoShape 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5543" name="Rectangle 1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5544" name="Text Box 20"/>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5545" name="Rectangle 2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5546" name="Text Box 22"/>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grpSp>
        <p:nvGrpSpPr>
          <p:cNvPr id="65547" name="Group 23"/>
          <p:cNvGrpSpPr>
            <a:grpSpLocks/>
          </p:cNvGrpSpPr>
          <p:nvPr/>
        </p:nvGrpSpPr>
        <p:grpSpPr bwMode="auto">
          <a:xfrm>
            <a:off x="5614988" y="2563813"/>
            <a:ext cx="685800" cy="609600"/>
            <a:chOff x="1584" y="816"/>
            <a:chExt cx="912" cy="816"/>
          </a:xfrm>
        </p:grpSpPr>
        <p:sp>
          <p:nvSpPr>
            <p:cNvPr id="65568"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69"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0" name="Freeform 26"/>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1"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5572"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5573"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5574" name="Freeform 30"/>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5" name="Freeform 31"/>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6" name="Freeform 32"/>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1055777" name="AutoShape 33"/>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ltLang="zh-CN">
                <a:solidFill>
                  <a:srgbClr val="FF7C80"/>
                </a:solidFill>
                <a:ea typeface="宋体" charset="-122"/>
              </a:rPr>
              <a:t>Yawn!</a:t>
            </a:r>
          </a:p>
        </p:txBody>
      </p:sp>
      <p:sp>
        <p:nvSpPr>
          <p:cNvPr id="1055778" name="Text Box 34"/>
          <p:cNvSpPr txBox="1">
            <a:spLocks noChangeArrowheads="1"/>
          </p:cNvSpPr>
          <p:nvPr/>
        </p:nvSpPr>
        <p:spPr bwMode="auto">
          <a:xfrm>
            <a:off x="5218113" y="4737100"/>
            <a:ext cx="3451225" cy="122555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a:ea typeface="宋体" charset="-122"/>
              </a:rPr>
              <a:t>Awakend thread </a:t>
            </a:r>
          </a:p>
          <a:p>
            <a:pPr algn="l"/>
            <a:r>
              <a:rPr lang="en-US" altLang="zh-CN">
                <a:ea typeface="宋体" charset="-122"/>
              </a:rPr>
              <a:t>might still lose lock to </a:t>
            </a:r>
          </a:p>
          <a:p>
            <a:pPr algn="l"/>
            <a:r>
              <a:rPr lang="en-US" altLang="zh-CN">
                <a:ea typeface="宋体" charset="-122"/>
              </a:rPr>
              <a:t>outside contender… </a:t>
            </a:r>
          </a:p>
        </p:txBody>
      </p:sp>
      <p:grpSp>
        <p:nvGrpSpPr>
          <p:cNvPr id="4" name="Group 35"/>
          <p:cNvGrpSpPr>
            <a:grpSpLocks/>
          </p:cNvGrpSpPr>
          <p:nvPr/>
        </p:nvGrpSpPr>
        <p:grpSpPr bwMode="auto">
          <a:xfrm>
            <a:off x="3192463" y="2416175"/>
            <a:ext cx="1220787" cy="944563"/>
            <a:chOff x="2208" y="1920"/>
            <a:chExt cx="1152" cy="1680"/>
          </a:xfrm>
        </p:grpSpPr>
        <p:sp>
          <p:nvSpPr>
            <p:cNvPr id="65564" name="Oval 36"/>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5565" name="Oval 3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5566" name="AutoShape 3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5567" name="AutoShape 3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5" name="Group 9"/>
          <p:cNvGrpSpPr>
            <a:grpSpLocks/>
          </p:cNvGrpSpPr>
          <p:nvPr/>
        </p:nvGrpSpPr>
        <p:grpSpPr bwMode="auto">
          <a:xfrm>
            <a:off x="4929188" y="2546350"/>
            <a:ext cx="685800" cy="609600"/>
            <a:chOff x="1584" y="816"/>
            <a:chExt cx="912" cy="816"/>
          </a:xfrm>
        </p:grpSpPr>
        <p:sp>
          <p:nvSpPr>
            <p:cNvPr id="65555" name="Freeform 1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56" name="Freeform 1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57" name="Freeform 1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58" name="Freeform 1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5559" name="Freeform 1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5560" name="Freeform 1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5561" name="Freeform 1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62" name="Freeform 1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63" name="Freeform 1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5552" name="Group 40"/>
          <p:cNvGrpSpPr>
            <a:grpSpLocks/>
          </p:cNvGrpSpPr>
          <p:nvPr/>
        </p:nvGrpSpPr>
        <p:grpSpPr bwMode="auto">
          <a:xfrm>
            <a:off x="4297363" y="4978400"/>
            <a:ext cx="304800" cy="304800"/>
            <a:chOff x="3894" y="2760"/>
            <a:chExt cx="192" cy="192"/>
          </a:xfrm>
        </p:grpSpPr>
        <p:sp>
          <p:nvSpPr>
            <p:cNvPr id="65553" name="Oval 41"/>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65554" name="Oval 42"/>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Tree>
    <p:extLst>
      <p:ext uri="{BB962C8B-B14F-4D97-AF65-F5344CB8AC3E}">
        <p14:creationId xmlns:p14="http://schemas.microsoft.com/office/powerpoint/2010/main" val="11376300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55556E-6 3.7037E-7 C -0.04895 -0.01018 -0.09791 -0.02037 -0.11961 0.02014 C -0.14131 0.06065 -0.13593 0.15185 -0.13055 0.24329 " pathEditMode="relative" ptsTypes="aaA">
                                      <p:cBhvr>
                                        <p:cTn id="6" dur="2000" fill="hold"/>
                                        <p:tgtEl>
                                          <p:spTgt spid="5"/>
                                        </p:tgtEl>
                                        <p:attrNameLst>
                                          <p:attrName>ppt_x</p:attrName>
                                          <p:attrName>ppt_y</p:attrName>
                                        </p:attrNameLst>
                                      </p:cBhvr>
                                    </p:animMotion>
                                  </p:childTnLst>
                                </p:cTn>
                              </p:par>
                              <p:par>
                                <p:cTn id="7" presetID="3" presetClass="exit" presetSubtype="10" fill="hold" grpId="0" nodeType="withEffect">
                                  <p:stCondLst>
                                    <p:cond delay="0"/>
                                  </p:stCondLst>
                                  <p:childTnLst>
                                    <p:animEffect transition="out" filter="blinds(horizontal)">
                                      <p:cBhvr>
                                        <p:cTn id="8" dur="500"/>
                                        <p:tgtEl>
                                          <p:spTgt spid="1055777"/>
                                        </p:tgtEl>
                                      </p:cBhvr>
                                    </p:animEffect>
                                    <p:set>
                                      <p:cBhvr>
                                        <p:cTn id="9" dur="1" fill="hold">
                                          <p:stCondLst>
                                            <p:cond delay="499"/>
                                          </p:stCondLst>
                                        </p:cTn>
                                        <p:tgtEl>
                                          <p:spTgt spid="1055777"/>
                                        </p:tgtEl>
                                        <p:attrNameLst>
                                          <p:attrName>style.visibility</p:attrName>
                                        </p:attrNameLst>
                                      </p:cBhvr>
                                      <p:to>
                                        <p:strVal val="hidden"/>
                                      </p:to>
                                    </p:set>
                                  </p:childTnLst>
                                </p:cTn>
                              </p:par>
                              <p:par>
                                <p:cTn id="10" presetID="3" presetClass="entr" presetSubtype="1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par>
                          <p:cTn id="13" fill="hold" nodeType="afterGroup">
                            <p:stCondLst>
                              <p:cond delay="2000"/>
                            </p:stCondLst>
                            <p:childTnLst>
                              <p:par>
                                <p:cTn id="14" presetID="3" presetClass="entr" presetSubtype="10" fill="hold" grpId="0" nodeType="afterEffect">
                                  <p:stCondLst>
                                    <p:cond delay="0"/>
                                  </p:stCondLst>
                                  <p:childTnLst>
                                    <p:set>
                                      <p:cBhvr>
                                        <p:cTn id="15" dur="1" fill="hold">
                                          <p:stCondLst>
                                            <p:cond delay="0"/>
                                          </p:stCondLst>
                                        </p:cTn>
                                        <p:tgtEl>
                                          <p:spTgt spid="1055778"/>
                                        </p:tgtEl>
                                        <p:attrNameLst>
                                          <p:attrName>style.visibility</p:attrName>
                                        </p:attrNameLst>
                                      </p:cBhvr>
                                      <p:to>
                                        <p:strVal val="visible"/>
                                      </p:to>
                                    </p:set>
                                    <p:animEffect transition="in" filter="blinds(horizontal)">
                                      <p:cBhvr>
                                        <p:cTn id="16" dur="500"/>
                                        <p:tgtEl>
                                          <p:spTgt spid="105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77" grpId="0" animBg="1"/>
      <p:bldP spid="105577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65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71ABF52-2634-4D09-8A57-4A2E6F8D81C1}" type="slidenum">
              <a:rPr lang="ar-SA" altLang="zh-CN" sz="1400" smtClean="0">
                <a:solidFill>
                  <a:schemeClr val="tx1"/>
                </a:solidFill>
              </a:rPr>
              <a:pPr/>
              <a:t>73</a:t>
            </a:fld>
            <a:endParaRPr lang="en-US" altLang="zh-CN" sz="1400" smtClean="0">
              <a:solidFill>
                <a:schemeClr val="tx1"/>
              </a:solidFill>
              <a:ea typeface="宋体" charset="-122"/>
            </a:endParaRPr>
          </a:p>
        </p:txBody>
      </p:sp>
      <p:grpSp>
        <p:nvGrpSpPr>
          <p:cNvPr id="2" name="Group 2"/>
          <p:cNvGrpSpPr>
            <a:grpSpLocks/>
          </p:cNvGrpSpPr>
          <p:nvPr/>
        </p:nvGrpSpPr>
        <p:grpSpPr bwMode="auto">
          <a:xfrm>
            <a:off x="3690938" y="4319588"/>
            <a:ext cx="685800" cy="609600"/>
            <a:chOff x="1584" y="816"/>
            <a:chExt cx="912" cy="816"/>
          </a:xfrm>
        </p:grpSpPr>
        <p:sp>
          <p:nvSpPr>
            <p:cNvPr id="66595" name="Freeform 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96" name="Freeform 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97" name="Freeform 5"/>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98" name="Freeform 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6599" name="Freeform 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6600" name="Freeform 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6601" name="Freeform 9"/>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2" name="Freeform 10"/>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3" name="Freeform 11"/>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6565" name="Rectangle 13"/>
          <p:cNvSpPr>
            <a:spLocks noGrp="1" noChangeArrowheads="1"/>
          </p:cNvSpPr>
          <p:nvPr>
            <p:ph type="title"/>
          </p:nvPr>
        </p:nvSpPr>
        <p:spPr>
          <a:xfrm>
            <a:off x="684213" y="400050"/>
            <a:ext cx="7772400" cy="1143000"/>
          </a:xfrm>
        </p:spPr>
        <p:txBody>
          <a:bodyPr/>
          <a:lstStyle/>
          <a:p>
            <a:r>
              <a:rPr lang="en-US" altLang="zh-CN" smtClean="0">
                <a:ea typeface="宋体" charset="-122"/>
              </a:rPr>
              <a:t>Dequeurs Signalled</a:t>
            </a:r>
          </a:p>
        </p:txBody>
      </p:sp>
      <p:grpSp>
        <p:nvGrpSpPr>
          <p:cNvPr id="66566" name="Group 14"/>
          <p:cNvGrpSpPr>
            <a:grpSpLocks/>
          </p:cNvGrpSpPr>
          <p:nvPr/>
        </p:nvGrpSpPr>
        <p:grpSpPr bwMode="auto">
          <a:xfrm>
            <a:off x="3200400" y="2417763"/>
            <a:ext cx="1220788" cy="944562"/>
            <a:chOff x="2208" y="1920"/>
            <a:chExt cx="1152" cy="1680"/>
          </a:xfrm>
        </p:grpSpPr>
        <p:sp>
          <p:nvSpPr>
            <p:cNvPr id="66591" name="Oval 15"/>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6592" name="Oval 1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6593"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6594"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6567" name="Rectangle 1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6568" name="Text Box 20"/>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6569" name="Rectangle 2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6570" name="Text Box 22"/>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grpSp>
        <p:nvGrpSpPr>
          <p:cNvPr id="66571" name="Group 23"/>
          <p:cNvGrpSpPr>
            <a:grpSpLocks/>
          </p:cNvGrpSpPr>
          <p:nvPr/>
        </p:nvGrpSpPr>
        <p:grpSpPr bwMode="auto">
          <a:xfrm>
            <a:off x="5614988" y="2563813"/>
            <a:ext cx="685800" cy="609600"/>
            <a:chOff x="1584" y="816"/>
            <a:chExt cx="912" cy="816"/>
          </a:xfrm>
        </p:grpSpPr>
        <p:sp>
          <p:nvSpPr>
            <p:cNvPr id="66582"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83"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84" name="Freeform 26"/>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85"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6586"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6587"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6588" name="Freeform 30"/>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89" name="Freeform 31"/>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90" name="Freeform 32"/>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 name="Group 35"/>
          <p:cNvGrpSpPr>
            <a:grpSpLocks/>
          </p:cNvGrpSpPr>
          <p:nvPr/>
        </p:nvGrpSpPr>
        <p:grpSpPr bwMode="auto">
          <a:xfrm>
            <a:off x="3198813" y="2416175"/>
            <a:ext cx="1220787" cy="944563"/>
            <a:chOff x="2208" y="1920"/>
            <a:chExt cx="1152" cy="1680"/>
          </a:xfrm>
        </p:grpSpPr>
        <p:sp>
          <p:nvSpPr>
            <p:cNvPr id="66578" name="Oval 36"/>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6579" name="Oval 3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6580" name="AutoShape 3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6581" name="AutoShape 3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1057832" name="AutoShape 40"/>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7C80"/>
                </a:solidFill>
                <a:ea typeface="宋体" charset="-122"/>
              </a:rPr>
              <a:t>Found it</a:t>
            </a:r>
          </a:p>
        </p:txBody>
      </p:sp>
      <p:sp>
        <p:nvSpPr>
          <p:cNvPr id="66574" name="AutoShape 42"/>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ltLang="zh-CN">
                <a:solidFill>
                  <a:schemeClr val="accent1"/>
                </a:solidFill>
                <a:ea typeface="宋体" charset="-122"/>
              </a:rPr>
              <a:t>Yawn!</a:t>
            </a:r>
          </a:p>
        </p:txBody>
      </p:sp>
      <p:grpSp>
        <p:nvGrpSpPr>
          <p:cNvPr id="6" name="Group 43"/>
          <p:cNvGrpSpPr>
            <a:grpSpLocks/>
          </p:cNvGrpSpPr>
          <p:nvPr/>
        </p:nvGrpSpPr>
        <p:grpSpPr bwMode="auto">
          <a:xfrm>
            <a:off x="4297363" y="4978400"/>
            <a:ext cx="304800" cy="304800"/>
            <a:chOff x="3894" y="2760"/>
            <a:chExt cx="192" cy="192"/>
          </a:xfrm>
        </p:grpSpPr>
        <p:sp>
          <p:nvSpPr>
            <p:cNvPr id="66576" name="Oval 44"/>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66577" name="Oval 4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Tree>
    <p:extLst>
      <p:ext uri="{BB962C8B-B14F-4D97-AF65-F5344CB8AC3E}">
        <p14:creationId xmlns:p14="http://schemas.microsoft.com/office/powerpoint/2010/main" val="1317528510"/>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xit" presetSubtype="10" fill="hold" nodeType="after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nodeType="afterGroup">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1057832"/>
                                        </p:tgtEl>
                                      </p:cBhvr>
                                    </p:animEffect>
                                    <p:set>
                                      <p:cBhvr>
                                        <p:cTn id="11" dur="1" fill="hold">
                                          <p:stCondLst>
                                            <p:cond delay="499"/>
                                          </p:stCondLst>
                                        </p:cTn>
                                        <p:tgtEl>
                                          <p:spTgt spid="1057832"/>
                                        </p:tgtEl>
                                        <p:attrNameLst>
                                          <p:attrName>style.visibility</p:attrName>
                                        </p:attrNameLst>
                                      </p:cBhvr>
                                      <p:to>
                                        <p:strVal val="hidden"/>
                                      </p:to>
                                    </p:set>
                                  </p:childTnLst>
                                </p:cTn>
                              </p:par>
                            </p:childTnLst>
                          </p:cTn>
                        </p:par>
                        <p:par>
                          <p:cTn id="12" fill="hold" nodeType="afterGroup">
                            <p:stCondLst>
                              <p:cond delay="1000"/>
                            </p:stCondLst>
                            <p:childTnLst>
                              <p:par>
                                <p:cTn id="13" presetID="3" presetClass="exit" presetSubtype="10" fill="hold" nodeType="afterEffect">
                                  <p:stCondLst>
                                    <p:cond delay="0"/>
                                  </p:stCondLst>
                                  <p:childTnLst>
                                    <p:animEffect transition="out" filter="blinds(horizontal)">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0" presetClass="path" presetSubtype="0" accel="50000" decel="50000" fill="hold" nodeType="withEffect">
                                  <p:stCondLst>
                                    <p:cond delay="0"/>
                                  </p:stCondLst>
                                  <p:childTnLst>
                                    <p:animMotion origin="layout" path="M -1.11111E-6 3.84829E-6 C -0.00451 0.02613 0.0007 0.11956 -0.02743 0.15795 C -0.05555 0.19634 -0.13941 0.21577 -0.16875 0.23103 " pathEditMode="relative" rAng="0" ptsTypes="aaa">
                                      <p:cBhvr>
                                        <p:cTn id="17" dur="2000" fill="hold"/>
                                        <p:tgtEl>
                                          <p:spTgt spid="2"/>
                                        </p:tgtEl>
                                        <p:attrNameLst>
                                          <p:attrName>ppt_x</p:attrName>
                                          <p:attrName>ppt_y</p:attrName>
                                        </p:attrNameLst>
                                      </p:cBhvr>
                                      <p:rCtr x="-8403" y="115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83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75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7503483B-424E-4234-A9AD-30807E970ACC}" type="slidenum">
              <a:rPr lang="ar-SA" altLang="zh-CN" sz="1400" smtClean="0">
                <a:solidFill>
                  <a:schemeClr val="tx1"/>
                </a:solidFill>
              </a:rPr>
              <a:pPr/>
              <a:t>74</a:t>
            </a:fld>
            <a:endParaRPr lang="en-US" altLang="zh-CN" sz="1400" smtClean="0">
              <a:solidFill>
                <a:schemeClr val="tx1"/>
              </a:solidFill>
              <a:ea typeface="宋体" charset="-122"/>
            </a:endParaRPr>
          </a:p>
        </p:txBody>
      </p:sp>
      <p:sp>
        <p:nvSpPr>
          <p:cNvPr id="902196" name="AutoShape 52"/>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ltLang="zh-CN">
                <a:solidFill>
                  <a:schemeClr val="accent1"/>
                </a:solidFill>
                <a:ea typeface="宋体" charset="-122"/>
              </a:rPr>
              <a:t>Yawn!</a:t>
            </a:r>
          </a:p>
        </p:txBody>
      </p:sp>
      <p:sp>
        <p:nvSpPr>
          <p:cNvPr id="67589" name="Rectangle 2"/>
          <p:cNvSpPr>
            <a:spLocks noGrp="1" noChangeArrowheads="1"/>
          </p:cNvSpPr>
          <p:nvPr>
            <p:ph type="title"/>
          </p:nvPr>
        </p:nvSpPr>
        <p:spPr>
          <a:xfrm>
            <a:off x="684213" y="400050"/>
            <a:ext cx="7772400" cy="1143000"/>
          </a:xfrm>
        </p:spPr>
        <p:txBody>
          <a:bodyPr/>
          <a:lstStyle/>
          <a:p>
            <a:r>
              <a:rPr lang="en-US" altLang="zh-CN" smtClean="0">
                <a:ea typeface="宋体" charset="-122"/>
              </a:rPr>
              <a:t>Dequeurs Signalled</a:t>
            </a:r>
          </a:p>
        </p:txBody>
      </p:sp>
      <p:grpSp>
        <p:nvGrpSpPr>
          <p:cNvPr id="67590" name="Group 3"/>
          <p:cNvGrpSpPr>
            <a:grpSpLocks/>
          </p:cNvGrpSpPr>
          <p:nvPr/>
        </p:nvGrpSpPr>
        <p:grpSpPr bwMode="auto">
          <a:xfrm>
            <a:off x="3200400" y="2417763"/>
            <a:ext cx="1220788" cy="944562"/>
            <a:chOff x="2208" y="1920"/>
            <a:chExt cx="1152" cy="1680"/>
          </a:xfrm>
        </p:grpSpPr>
        <p:sp>
          <p:nvSpPr>
            <p:cNvPr id="67611" name="Oval 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7612" name="Oval 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7613"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7614"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7591"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7592" name="Text Box 1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7593"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7594" name="Text Box 2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grpSp>
        <p:nvGrpSpPr>
          <p:cNvPr id="3" name="Group 53"/>
          <p:cNvGrpSpPr>
            <a:grpSpLocks/>
          </p:cNvGrpSpPr>
          <p:nvPr/>
        </p:nvGrpSpPr>
        <p:grpSpPr bwMode="auto">
          <a:xfrm>
            <a:off x="3198813" y="2416175"/>
            <a:ext cx="1220787" cy="944563"/>
            <a:chOff x="2208" y="1920"/>
            <a:chExt cx="1152" cy="1680"/>
          </a:xfrm>
        </p:grpSpPr>
        <p:sp>
          <p:nvSpPr>
            <p:cNvPr id="67607" name="Oval 54"/>
            <p:cNvSpPr>
              <a:spLocks noChangeArrowheads="1"/>
            </p:cNvSpPr>
            <p:nvPr/>
          </p:nvSpPr>
          <p:spPr bwMode="auto">
            <a:xfrm>
              <a:off x="2208" y="2448"/>
              <a:ext cx="1152" cy="1152"/>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7608" name="Oval 5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7609" name="AutoShape 5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7610" name="AutoShape 5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4" name="Group 23"/>
          <p:cNvGrpSpPr>
            <a:grpSpLocks/>
          </p:cNvGrpSpPr>
          <p:nvPr/>
        </p:nvGrpSpPr>
        <p:grpSpPr bwMode="auto">
          <a:xfrm>
            <a:off x="5614988" y="2563813"/>
            <a:ext cx="685800" cy="609600"/>
            <a:chOff x="1584" y="816"/>
            <a:chExt cx="912" cy="816"/>
          </a:xfrm>
        </p:grpSpPr>
        <p:sp>
          <p:nvSpPr>
            <p:cNvPr id="67598" name="Freeform 2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599" name="Freeform 2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00" name="Freeform 26"/>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01" name="Freeform 2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7602" name="Freeform 2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7603" name="Freeform 2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7604" name="Freeform 30"/>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05" name="Freeform 31"/>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06" name="Freeform 32"/>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02202" name="AutoShape 58"/>
          <p:cNvSpPr>
            <a:spLocks noChangeArrowheads="1"/>
          </p:cNvSpPr>
          <p:nvPr/>
        </p:nvSpPr>
        <p:spPr bwMode="auto">
          <a:xfrm>
            <a:off x="4959350" y="4867275"/>
            <a:ext cx="3057525" cy="830263"/>
          </a:xfrm>
          <a:prstGeom prst="cloudCallout">
            <a:avLst>
              <a:gd name="adj1" fmla="val -74042"/>
              <a:gd name="adj2" fmla="val -77532"/>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chemeClr val="accent1"/>
                </a:solidFill>
                <a:ea typeface="宋体" charset="-122"/>
              </a:rPr>
              <a:t>Still empty!</a:t>
            </a:r>
          </a:p>
        </p:txBody>
      </p:sp>
    </p:spTree>
    <p:extLst>
      <p:ext uri="{BB962C8B-B14F-4D97-AF65-F5344CB8AC3E}">
        <p14:creationId xmlns:p14="http://schemas.microsoft.com/office/powerpoint/2010/main" val="23756796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2196"/>
                                        </p:tgtEl>
                                        <p:attrNameLst>
                                          <p:attrName>style.visibility</p:attrName>
                                        </p:attrNameLst>
                                      </p:cBhvr>
                                      <p:to>
                                        <p:strVal val="visible"/>
                                      </p:to>
                                    </p:set>
                                  </p:childTnLst>
                                </p:cTn>
                              </p:par>
                            </p:childTnLst>
                          </p:cTn>
                        </p:par>
                        <p:par>
                          <p:cTn id="7" fill="hold" nodeType="afterGroup">
                            <p:stCondLst>
                              <p:cond delay="0"/>
                            </p:stCondLst>
                            <p:childTnLst>
                              <p:par>
                                <p:cTn id="8" presetID="3" presetClass="exit" presetSubtype="10" fill="hold" grpId="1" nodeType="afterEffect">
                                  <p:stCondLst>
                                    <p:cond delay="0"/>
                                  </p:stCondLst>
                                  <p:childTnLst>
                                    <p:animEffect transition="out" filter="blinds(horizontal)">
                                      <p:cBhvr>
                                        <p:cTn id="9" dur="500"/>
                                        <p:tgtEl>
                                          <p:spTgt spid="902196"/>
                                        </p:tgtEl>
                                      </p:cBhvr>
                                    </p:animEffect>
                                    <p:set>
                                      <p:cBhvr>
                                        <p:cTn id="10" dur="1" fill="hold">
                                          <p:stCondLst>
                                            <p:cond delay="499"/>
                                          </p:stCondLst>
                                        </p:cTn>
                                        <p:tgtEl>
                                          <p:spTgt spid="902196"/>
                                        </p:tgtEl>
                                        <p:attrNameLst>
                                          <p:attrName>style.visibility</p:attrName>
                                        </p:attrNameLst>
                                      </p:cBhvr>
                                      <p:to>
                                        <p:strVal val="hidden"/>
                                      </p:to>
                                    </p:set>
                                  </p:childTnLst>
                                </p:cTn>
                              </p:par>
                            </p:childTnLst>
                          </p:cTn>
                        </p:par>
                        <p:par>
                          <p:cTn id="11" fill="hold" nodeType="afterGroup">
                            <p:stCondLst>
                              <p:cond delay="500"/>
                            </p:stCondLst>
                            <p:childTnLst>
                              <p:par>
                                <p:cTn id="12" presetID="0" presetClass="path" presetSubtype="0" accel="50000" decel="50000" fill="hold" nodeType="afterEffect">
                                  <p:stCondLst>
                                    <p:cond delay="0"/>
                                  </p:stCondLst>
                                  <p:childTnLst>
                                    <p:animMotion origin="layout" path="M 5.55556E-6 1.20259E-7 C -0.04097 -0.00439 -0.08176 -0.00856 -0.11996 -0.00416 C -0.15815 0.00023 -0.20798 -0.01688 -0.22916 0.0266 C -0.25034 0.07007 -0.24895 0.16304 -0.24756 0.25624 " pathEditMode="relative" ptsTypes="aaaA">
                                      <p:cBhvr>
                                        <p:cTn id="13" dur="2000" fill="hold"/>
                                        <p:tgtEl>
                                          <p:spTgt spid="4"/>
                                        </p:tgtEl>
                                        <p:attrNameLst>
                                          <p:attrName>ppt_x</p:attrName>
                                          <p:attrName>ppt_y</p:attrName>
                                        </p:attrNameLst>
                                      </p:cBhvr>
                                    </p:animMotion>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nodeType="afterGroup">
                            <p:stCondLst>
                              <p:cond delay="2500"/>
                            </p:stCondLst>
                            <p:childTnLst>
                              <p:par>
                                <p:cTn id="18" presetID="1" presetClass="entr" presetSubtype="0" fill="hold" grpId="0" nodeType="afterEffect">
                                  <p:stCondLst>
                                    <p:cond delay="0"/>
                                  </p:stCondLst>
                                  <p:childTnLst>
                                    <p:set>
                                      <p:cBhvr>
                                        <p:cTn id="19" dur="1" fill="hold">
                                          <p:stCondLst>
                                            <p:cond delay="0"/>
                                          </p:stCondLst>
                                        </p:cTn>
                                        <p:tgtEl>
                                          <p:spTgt spid="902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96" grpId="0" animBg="1"/>
      <p:bldP spid="902196" grpId="1" animBg="1"/>
      <p:bldP spid="90220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86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8B4F815F-BD3F-4C1D-B53B-C3F575B351AB}" type="slidenum">
              <a:rPr lang="ar-SA" altLang="zh-CN" sz="1400" smtClean="0">
                <a:solidFill>
                  <a:schemeClr val="tx1"/>
                </a:solidFill>
              </a:rPr>
              <a:pPr/>
              <a:t>75</a:t>
            </a:fld>
            <a:endParaRPr lang="en-US" altLang="zh-CN" sz="1400" smtClean="0">
              <a:solidFill>
                <a:schemeClr val="tx1"/>
              </a:solidFill>
              <a:ea typeface="宋体" charset="-122"/>
            </a:endParaRPr>
          </a:p>
        </p:txBody>
      </p:sp>
      <p:sp>
        <p:nvSpPr>
          <p:cNvPr id="68612" name="Rectangle 3"/>
          <p:cNvSpPr>
            <a:spLocks noGrp="1" noChangeArrowheads="1"/>
          </p:cNvSpPr>
          <p:nvPr>
            <p:ph type="title"/>
          </p:nvPr>
        </p:nvSpPr>
        <p:spPr>
          <a:xfrm>
            <a:off x="684213" y="400050"/>
            <a:ext cx="7772400" cy="1143000"/>
          </a:xfrm>
        </p:spPr>
        <p:txBody>
          <a:bodyPr/>
          <a:lstStyle/>
          <a:p>
            <a:r>
              <a:rPr lang="en-US" altLang="zh-CN" smtClean="0">
                <a:ea typeface="宋体" charset="-122"/>
              </a:rPr>
              <a:t>Dollar Short + Day Late</a:t>
            </a:r>
          </a:p>
        </p:txBody>
      </p:sp>
      <p:grpSp>
        <p:nvGrpSpPr>
          <p:cNvPr id="68613" name="Group 4"/>
          <p:cNvGrpSpPr>
            <a:grpSpLocks/>
          </p:cNvGrpSpPr>
          <p:nvPr/>
        </p:nvGrpSpPr>
        <p:grpSpPr bwMode="auto">
          <a:xfrm>
            <a:off x="3200400" y="2417763"/>
            <a:ext cx="1220788" cy="944562"/>
            <a:chOff x="2208" y="1920"/>
            <a:chExt cx="1152" cy="1680"/>
          </a:xfrm>
        </p:grpSpPr>
        <p:sp>
          <p:nvSpPr>
            <p:cNvPr id="68633" name="Oval 5"/>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8634" name="Oval 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8635" name="AutoShape 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8636" name="AutoShape 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8614" name="Rectangle 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8615" name="Text Box 10"/>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8616" name="Rectangle 1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8617" name="Text Box 12"/>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grpSp>
        <p:nvGrpSpPr>
          <p:cNvPr id="3" name="Group 13"/>
          <p:cNvGrpSpPr>
            <a:grpSpLocks/>
          </p:cNvGrpSpPr>
          <p:nvPr/>
        </p:nvGrpSpPr>
        <p:grpSpPr bwMode="auto">
          <a:xfrm>
            <a:off x="3198813" y="2416175"/>
            <a:ext cx="1220787" cy="944563"/>
            <a:chOff x="2208" y="1920"/>
            <a:chExt cx="1152" cy="1680"/>
          </a:xfrm>
        </p:grpSpPr>
        <p:sp>
          <p:nvSpPr>
            <p:cNvPr id="68629" name="Oval 14"/>
            <p:cNvSpPr>
              <a:spLocks noChangeArrowheads="1"/>
            </p:cNvSpPr>
            <p:nvPr/>
          </p:nvSpPr>
          <p:spPr bwMode="auto">
            <a:xfrm>
              <a:off x="2208" y="2448"/>
              <a:ext cx="1152" cy="1152"/>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8630" name="Oval 1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8631" name="AutoShape 1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8632" name="AutoShape 1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4" name="Group 18"/>
          <p:cNvGrpSpPr>
            <a:grpSpLocks/>
          </p:cNvGrpSpPr>
          <p:nvPr/>
        </p:nvGrpSpPr>
        <p:grpSpPr bwMode="auto">
          <a:xfrm>
            <a:off x="3378200" y="4476750"/>
            <a:ext cx="685800" cy="609600"/>
            <a:chOff x="1584" y="816"/>
            <a:chExt cx="912" cy="816"/>
          </a:xfrm>
        </p:grpSpPr>
        <p:sp>
          <p:nvSpPr>
            <p:cNvPr id="68620" name="Freeform 19"/>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8621" name="Freeform 20"/>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8622" name="Freeform 21"/>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8623" name="Freeform 22"/>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8624" name="Freeform 23"/>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8625" name="Freeform 24"/>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8626" name="Freeform 25"/>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8627" name="Freeform 26"/>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8628" name="Freeform 27"/>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168292337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2.75671E-6 C -0.0085 -0.08303 -0.01631 -0.16258 0.01372 -0.20907 C 0.04375 -0.25555 0.14601 -0.26388 0.18073 -0.27845 " pathEditMode="relative" rAng="0" ptsTypes="aaa">
                                      <p:cBhvr>
                                        <p:cTn id="6" dur="2000" fill="hold"/>
                                        <p:tgtEl>
                                          <p:spTgt spid="4"/>
                                        </p:tgtEl>
                                        <p:attrNameLst>
                                          <p:attrName>ppt_x</p:attrName>
                                          <p:attrName>ppt_y</p:attrName>
                                        </p:attrNameLst>
                                      </p:cBhvr>
                                      <p:rCtr x="8212" y="-13922"/>
                                    </p:animMotion>
                                  </p:childTnLst>
                                </p:cTn>
                              </p:par>
                            </p:childTnLst>
                          </p:cTn>
                        </p:par>
                        <p:par>
                          <p:cTn id="7" fill="hold" nodeType="afterGroup">
                            <p:stCondLst>
                              <p:cond delay="2000"/>
                            </p:stCondLst>
                            <p:childTnLst>
                              <p:par>
                                <p:cTn id="8" presetID="3" presetClass="exit" presetSubtype="10" fill="hold" nodeType="afterEffect">
                                  <p:stCondLst>
                                    <p:cond delay="0"/>
                                  </p:stCondLst>
                                  <p:childTnLst>
                                    <p:animEffect transition="out" filter="blinds(horizontal)">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xfrm>
            <a:off x="3124200" y="5908675"/>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696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1CD139F5-C0C5-4DA0-B1D8-E19810F6A3B7}" type="slidenum">
              <a:rPr lang="ar-SA" altLang="zh-CN" sz="1400" smtClean="0">
                <a:solidFill>
                  <a:schemeClr val="tx1"/>
                </a:solidFill>
              </a:rPr>
              <a:pPr/>
              <a:t>76</a:t>
            </a:fld>
            <a:endParaRPr lang="en-US" altLang="zh-CN" sz="1400" smtClean="0">
              <a:solidFill>
                <a:schemeClr val="tx1"/>
              </a:solidFill>
              <a:ea typeface="宋体" charset="-122"/>
            </a:endParaRPr>
          </a:p>
        </p:txBody>
      </p:sp>
      <p:sp>
        <p:nvSpPr>
          <p:cNvPr id="69636" name="Rectangle 2"/>
          <p:cNvSpPr>
            <a:spLocks noGrp="1" noChangeArrowheads="1"/>
          </p:cNvSpPr>
          <p:nvPr>
            <p:ph type="title"/>
          </p:nvPr>
        </p:nvSpPr>
        <p:spPr>
          <a:xfrm>
            <a:off x="684213" y="400050"/>
            <a:ext cx="7772400" cy="1143000"/>
          </a:xfrm>
        </p:spPr>
        <p:txBody>
          <a:bodyPr/>
          <a:lstStyle/>
          <a:p>
            <a:r>
              <a:rPr lang="en-US" altLang="zh-CN" smtClean="0">
                <a:ea typeface="宋体" charset="-122"/>
              </a:rPr>
              <a:t>Lost Wake-Up</a:t>
            </a:r>
          </a:p>
        </p:txBody>
      </p:sp>
      <p:grpSp>
        <p:nvGrpSpPr>
          <p:cNvPr id="69637" name="Group 3"/>
          <p:cNvGrpSpPr>
            <a:grpSpLocks/>
          </p:cNvGrpSpPr>
          <p:nvPr/>
        </p:nvGrpSpPr>
        <p:grpSpPr bwMode="auto">
          <a:xfrm>
            <a:off x="3206750" y="2417763"/>
            <a:ext cx="1220788" cy="944562"/>
            <a:chOff x="2208" y="1920"/>
            <a:chExt cx="1152" cy="1680"/>
          </a:xfrm>
        </p:grpSpPr>
        <p:sp>
          <p:nvSpPr>
            <p:cNvPr id="69688" name="Oval 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9689" name="Oval 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9690"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9691"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69638"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69639" name="Text Box 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69640"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69641" name="Text Box 1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sp>
        <p:nvSpPr>
          <p:cNvPr id="1097740"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9900"/>
                </a:solidFill>
                <a:ea typeface="宋体" charset="-122"/>
              </a:rPr>
              <a:t>Lock()</a:t>
            </a:r>
          </a:p>
        </p:txBody>
      </p:sp>
      <p:sp>
        <p:nvSpPr>
          <p:cNvPr id="1097741" name="AutoShape 13"/>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chemeClr val="tx1"/>
                </a:solidFill>
                <a:ea typeface="宋体" charset="-122"/>
              </a:rPr>
              <a:t>signal ()</a:t>
            </a:r>
          </a:p>
        </p:txBody>
      </p:sp>
      <p:grpSp>
        <p:nvGrpSpPr>
          <p:cNvPr id="3" name="Group 14"/>
          <p:cNvGrpSpPr>
            <a:grpSpLocks/>
          </p:cNvGrpSpPr>
          <p:nvPr/>
        </p:nvGrpSpPr>
        <p:grpSpPr bwMode="auto">
          <a:xfrm>
            <a:off x="3206750" y="2416175"/>
            <a:ext cx="1220788" cy="944563"/>
            <a:chOff x="2208" y="1920"/>
            <a:chExt cx="1152" cy="1680"/>
          </a:xfrm>
        </p:grpSpPr>
        <p:sp>
          <p:nvSpPr>
            <p:cNvPr id="69684" name="Oval 15"/>
            <p:cNvSpPr>
              <a:spLocks noChangeArrowheads="1"/>
            </p:cNvSpPr>
            <p:nvPr/>
          </p:nvSpPr>
          <p:spPr bwMode="auto">
            <a:xfrm>
              <a:off x="2208" y="2448"/>
              <a:ext cx="1152" cy="1152"/>
            </a:xfrm>
            <a:prstGeom prst="ellipse">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9685" name="Oval 1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69686"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69687"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69645" name="Group 19"/>
          <p:cNvGrpSpPr>
            <a:grpSpLocks/>
          </p:cNvGrpSpPr>
          <p:nvPr/>
        </p:nvGrpSpPr>
        <p:grpSpPr bwMode="auto">
          <a:xfrm>
            <a:off x="4929188" y="2546350"/>
            <a:ext cx="685800" cy="609600"/>
            <a:chOff x="1584" y="816"/>
            <a:chExt cx="912" cy="816"/>
          </a:xfrm>
        </p:grpSpPr>
        <p:sp>
          <p:nvSpPr>
            <p:cNvPr id="69675"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76"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77" name="Freeform 2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78"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9679"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9680"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69681" name="Freeform 2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82" name="Freeform 2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83" name="Freeform 2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9646" name="Group 29"/>
          <p:cNvGrpSpPr>
            <a:grpSpLocks/>
          </p:cNvGrpSpPr>
          <p:nvPr/>
        </p:nvGrpSpPr>
        <p:grpSpPr bwMode="auto">
          <a:xfrm>
            <a:off x="5614988" y="2563813"/>
            <a:ext cx="685800" cy="609600"/>
            <a:chOff x="1584" y="816"/>
            <a:chExt cx="912" cy="816"/>
          </a:xfrm>
        </p:grpSpPr>
        <p:sp>
          <p:nvSpPr>
            <p:cNvPr id="69666" name="Freeform 3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67" name="Freeform 3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68" name="Freeform 3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69" name="Freeform 3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9670" name="Freeform 3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9671" name="Freeform 3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69672" name="Freeform 3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73" name="Freeform 3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74" name="Freeform 3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1097767" name="AutoShape 39"/>
          <p:cNvSpPr>
            <a:spLocks noChangeArrowheads="1"/>
          </p:cNvSpPr>
          <p:nvPr/>
        </p:nvSpPr>
        <p:spPr bwMode="auto">
          <a:xfrm>
            <a:off x="371475" y="3267075"/>
            <a:ext cx="2020888" cy="944563"/>
          </a:xfrm>
          <a:prstGeom prst="cloudCallout">
            <a:avLst>
              <a:gd name="adj1" fmla="val 3653"/>
              <a:gd name="adj2" fmla="val -131009"/>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rgbClr val="FF9900"/>
                </a:solidFill>
                <a:ea typeface="宋体" charset="-122"/>
              </a:rPr>
              <a:t>Enq(   )</a:t>
            </a:r>
          </a:p>
        </p:txBody>
      </p:sp>
      <p:sp>
        <p:nvSpPr>
          <p:cNvPr id="1097768" name="AutoShape 40"/>
          <p:cNvSpPr>
            <a:spLocks noChangeArrowheads="1"/>
          </p:cNvSpPr>
          <p:nvPr/>
        </p:nvSpPr>
        <p:spPr bwMode="auto">
          <a:xfrm>
            <a:off x="5210175" y="4797425"/>
            <a:ext cx="2451100" cy="944563"/>
          </a:xfrm>
          <a:prstGeom prst="cloudCallout">
            <a:avLst>
              <a:gd name="adj1" fmla="val -92681"/>
              <a:gd name="adj2" fmla="val -80421"/>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9900"/>
                </a:solidFill>
                <a:ea typeface="宋体" charset="-122"/>
              </a:rPr>
              <a:t>unLock()</a:t>
            </a:r>
          </a:p>
        </p:txBody>
      </p:sp>
      <p:grpSp>
        <p:nvGrpSpPr>
          <p:cNvPr id="6" name="Group 41"/>
          <p:cNvGrpSpPr>
            <a:grpSpLocks/>
          </p:cNvGrpSpPr>
          <p:nvPr/>
        </p:nvGrpSpPr>
        <p:grpSpPr bwMode="auto">
          <a:xfrm>
            <a:off x="922338" y="1997075"/>
            <a:ext cx="685800" cy="609600"/>
            <a:chOff x="1584" y="816"/>
            <a:chExt cx="912" cy="816"/>
          </a:xfrm>
        </p:grpSpPr>
        <p:sp>
          <p:nvSpPr>
            <p:cNvPr id="69657" name="Freeform 4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58" name="Freeform 4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59" name="Freeform 44"/>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9900"/>
            </a:solidFill>
            <a:ln w="9525">
              <a:solidFill>
                <a:schemeClr val="tx1"/>
              </a:solidFill>
              <a:round/>
              <a:headEnd/>
              <a:tailEnd/>
            </a:ln>
          </p:spPr>
          <p:txBody>
            <a:bodyPr wrap="none" anchor="ctr"/>
            <a:lstStyle/>
            <a:p>
              <a:endParaRPr lang="zh-CN" altLang="en-US"/>
            </a:p>
          </p:txBody>
        </p:sp>
        <p:sp>
          <p:nvSpPr>
            <p:cNvPr id="69660" name="Freeform 4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9900"/>
            </a:solidFill>
            <a:ln w="38100">
              <a:solidFill>
                <a:schemeClr val="tx1"/>
              </a:solidFill>
              <a:round/>
              <a:headEnd/>
              <a:tailEnd/>
            </a:ln>
          </p:spPr>
          <p:txBody>
            <a:bodyPr wrap="none" anchor="ctr"/>
            <a:lstStyle/>
            <a:p>
              <a:endParaRPr lang="zh-CN" altLang="en-US"/>
            </a:p>
          </p:txBody>
        </p:sp>
        <p:sp>
          <p:nvSpPr>
            <p:cNvPr id="69661" name="Freeform 4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9900"/>
            </a:solidFill>
            <a:ln w="38100">
              <a:solidFill>
                <a:schemeClr val="tx1"/>
              </a:solidFill>
              <a:round/>
              <a:headEnd/>
              <a:tailEnd/>
            </a:ln>
          </p:spPr>
          <p:txBody>
            <a:bodyPr wrap="none" anchor="ctr"/>
            <a:lstStyle/>
            <a:p>
              <a:endParaRPr lang="zh-CN" altLang="en-US"/>
            </a:p>
          </p:txBody>
        </p:sp>
        <p:sp>
          <p:nvSpPr>
            <p:cNvPr id="69662" name="Freeform 4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9900"/>
            </a:solidFill>
            <a:ln w="38100">
              <a:solidFill>
                <a:schemeClr val="tx1"/>
              </a:solidFill>
              <a:round/>
              <a:headEnd/>
              <a:tailEnd/>
            </a:ln>
          </p:spPr>
          <p:txBody>
            <a:bodyPr wrap="none" anchor="ctr"/>
            <a:lstStyle/>
            <a:p>
              <a:endParaRPr lang="zh-CN" altLang="en-US"/>
            </a:p>
          </p:txBody>
        </p:sp>
        <p:sp>
          <p:nvSpPr>
            <p:cNvPr id="69663" name="Freeform 48"/>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64" name="Freeform 49"/>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9665" name="Freeform 50"/>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1097779" name="AutoShape 51"/>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ltLang="zh-CN">
                <a:solidFill>
                  <a:srgbClr val="FF7C80"/>
                </a:solidFill>
                <a:ea typeface="宋体" charset="-122"/>
              </a:rPr>
              <a:t>Yawn!</a:t>
            </a:r>
          </a:p>
        </p:txBody>
      </p:sp>
      <p:grpSp>
        <p:nvGrpSpPr>
          <p:cNvPr id="7" name="Group 52"/>
          <p:cNvGrpSpPr>
            <a:grpSpLocks/>
          </p:cNvGrpSpPr>
          <p:nvPr/>
        </p:nvGrpSpPr>
        <p:grpSpPr bwMode="auto">
          <a:xfrm>
            <a:off x="1416050" y="3517900"/>
            <a:ext cx="304800" cy="304800"/>
            <a:chOff x="3894" y="2760"/>
            <a:chExt cx="192" cy="192"/>
          </a:xfrm>
        </p:grpSpPr>
        <p:sp>
          <p:nvSpPr>
            <p:cNvPr id="69655" name="Oval 53"/>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69656" name="Oval 54"/>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8" name="Group 55"/>
          <p:cNvGrpSpPr>
            <a:grpSpLocks/>
          </p:cNvGrpSpPr>
          <p:nvPr/>
        </p:nvGrpSpPr>
        <p:grpSpPr bwMode="auto">
          <a:xfrm>
            <a:off x="4297363" y="4978400"/>
            <a:ext cx="304800" cy="304800"/>
            <a:chOff x="3894" y="2760"/>
            <a:chExt cx="192" cy="192"/>
          </a:xfrm>
        </p:grpSpPr>
        <p:sp>
          <p:nvSpPr>
            <p:cNvPr id="69653" name="Oval 56"/>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69654" name="Oval 57"/>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Tree>
    <p:extLst>
      <p:ext uri="{BB962C8B-B14F-4D97-AF65-F5344CB8AC3E}">
        <p14:creationId xmlns:p14="http://schemas.microsoft.com/office/powerpoint/2010/main" val="3088672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7740"/>
                                        </p:tgtEl>
                                        <p:attrNameLst>
                                          <p:attrName>style.visibility</p:attrName>
                                        </p:attrNameLst>
                                      </p:cBhvr>
                                      <p:to>
                                        <p:strVal val="visible"/>
                                      </p:to>
                                    </p:set>
                                    <p:animEffect transition="in" filter="blinds(horizontal)">
                                      <p:cBhvr>
                                        <p:cTn id="7" dur="500"/>
                                        <p:tgtEl>
                                          <p:spTgt spid="109774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nodeType="afterGroup">
                            <p:stCondLst>
                              <p:cond delay="1000"/>
                            </p:stCondLst>
                            <p:childTnLst>
                              <p:par>
                                <p:cTn id="13" presetID="3" presetClass="exit" presetSubtype="10" fill="hold" grpId="1" nodeType="afterEffect">
                                  <p:stCondLst>
                                    <p:cond delay="0"/>
                                  </p:stCondLst>
                                  <p:childTnLst>
                                    <p:animEffect transition="out" filter="blinds(horizontal)">
                                      <p:cBhvr>
                                        <p:cTn id="14" dur="500"/>
                                        <p:tgtEl>
                                          <p:spTgt spid="1097740"/>
                                        </p:tgtEl>
                                      </p:cBhvr>
                                    </p:animEffect>
                                    <p:set>
                                      <p:cBhvr>
                                        <p:cTn id="15" dur="1" fill="hold">
                                          <p:stCondLst>
                                            <p:cond delay="499"/>
                                          </p:stCondLst>
                                        </p:cTn>
                                        <p:tgtEl>
                                          <p:spTgt spid="1097740"/>
                                        </p:tgtEl>
                                        <p:attrNameLst>
                                          <p:attrName>style.visibility</p:attrName>
                                        </p:attrNameLst>
                                      </p:cBhvr>
                                      <p:to>
                                        <p:strVal val="hidden"/>
                                      </p:to>
                                    </p:set>
                                  </p:childTnLst>
                                </p:cTn>
                              </p:par>
                              <p:par>
                                <p:cTn id="16" presetID="3" presetClass="exit" presetSubtype="10" fill="hold" grpId="0" nodeType="withEffect">
                                  <p:stCondLst>
                                    <p:cond delay="0"/>
                                  </p:stCondLst>
                                  <p:childTnLst>
                                    <p:animEffect transition="out" filter="blinds(horizontal)">
                                      <p:cBhvr>
                                        <p:cTn id="17" dur="500"/>
                                        <p:tgtEl>
                                          <p:spTgt spid="1097767"/>
                                        </p:tgtEl>
                                      </p:cBhvr>
                                    </p:animEffect>
                                    <p:set>
                                      <p:cBhvr>
                                        <p:cTn id="18" dur="1" fill="hold">
                                          <p:stCondLst>
                                            <p:cond delay="499"/>
                                          </p:stCondLst>
                                        </p:cTn>
                                        <p:tgtEl>
                                          <p:spTgt spid="1097767"/>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nodeType="afterGroup">
                            <p:stCondLst>
                              <p:cond delay="15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6"/>
                                        </p:tgtEl>
                                        <p:attrNameLst>
                                          <p:attrName>ppt_x</p:attrName>
                                          <p:attrName>ppt_y</p:attrName>
                                        </p:attrNameLst>
                                      </p:cBhvr>
                                    </p:animMotion>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0"/>
                                          </p:stCondLst>
                                        </p:cTn>
                                        <p:tgtEl>
                                          <p:spTgt spid="1097741"/>
                                        </p:tgtEl>
                                        <p:attrNameLst>
                                          <p:attrName>style.visibility</p:attrName>
                                        </p:attrNameLst>
                                      </p:cBhvr>
                                      <p:to>
                                        <p:strVal val="visible"/>
                                      </p:to>
                                    </p:set>
                                  </p:childTnLst>
                                </p:cTn>
                              </p:par>
                            </p:childTnLst>
                          </p:cTn>
                        </p:par>
                        <p:par>
                          <p:cTn id="28" fill="hold" nodeType="afterGroup">
                            <p:stCondLst>
                              <p:cond delay="3500"/>
                            </p:stCondLst>
                            <p:childTnLst>
                              <p:par>
                                <p:cTn id="29" presetID="3" presetClass="entr" presetSubtype="1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097741"/>
                                        </p:tgtEl>
                                        <p:attrNameLst>
                                          <p:attrName>style.visibility</p:attrName>
                                        </p:attrNameLst>
                                      </p:cBhvr>
                                      <p:to>
                                        <p:strVal val="hidden"/>
                                      </p:to>
                                    </p:set>
                                  </p:childTnLst>
                                </p:cTn>
                              </p:par>
                            </p:childTnLst>
                          </p:cTn>
                        </p:par>
                        <p:par>
                          <p:cTn id="36" fill="hold" nodeType="afterGroup">
                            <p:stCondLst>
                              <p:cond delay="0"/>
                            </p:stCondLst>
                            <p:childTnLst>
                              <p:par>
                                <p:cTn id="37" presetID="3" presetClass="entr" presetSubtype="10" fill="hold" nodeType="afterEffect">
                                  <p:stCondLst>
                                    <p:cond delay="0"/>
                                  </p:stCondLst>
                                  <p:childTnLst>
                                    <p:set>
                                      <p:cBhvr>
                                        <p:cTn id="38" dur="1" fill="hold">
                                          <p:stCondLst>
                                            <p:cond delay="0"/>
                                          </p:stCondLst>
                                        </p:cTn>
                                        <p:tgtEl>
                                          <p:spTgt spid="1097779"/>
                                        </p:tgtEl>
                                        <p:attrNameLst>
                                          <p:attrName>style.visibility</p:attrName>
                                        </p:attrNameLst>
                                      </p:cBhvr>
                                      <p:to>
                                        <p:strVal val="visible"/>
                                      </p:to>
                                    </p:set>
                                    <p:animEffect transition="in" filter="blinds(horizontal)">
                                      <p:cBhvr>
                                        <p:cTn id="39" dur="500"/>
                                        <p:tgtEl>
                                          <p:spTgt spid="1097779"/>
                                        </p:tgtEl>
                                      </p:cBhvr>
                                    </p:animEffect>
                                  </p:childTnLst>
                                </p:cTn>
                              </p:par>
                            </p:childTnLst>
                          </p:cTn>
                        </p:par>
                        <p:par>
                          <p:cTn id="40" fill="hold" nodeType="afterGroup">
                            <p:stCondLst>
                              <p:cond delay="500"/>
                            </p:stCondLst>
                            <p:childTnLst>
                              <p:par>
                                <p:cTn id="41"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42" dur="2000" fill="hold"/>
                                        <p:tgtEl>
                                          <p:spTgt spid="6"/>
                                        </p:tgtEl>
                                        <p:attrNameLst>
                                          <p:attrName>ppt_x</p:attrName>
                                          <p:attrName>ppt_y</p:attrName>
                                        </p:attrNameLst>
                                      </p:cBhvr>
                                    </p:animMotion>
                                  </p:childTnLst>
                                </p:cTn>
                              </p:par>
                            </p:childTnLst>
                          </p:cTn>
                        </p:par>
                        <p:par>
                          <p:cTn id="43" fill="hold" nodeType="afterGroup">
                            <p:stCondLst>
                              <p:cond delay="2500"/>
                            </p:stCondLst>
                            <p:childTnLst>
                              <p:par>
                                <p:cTn id="44" presetID="3" presetClass="exit" presetSubtype="10" fill="hold" nodeType="afterEffect">
                                  <p:stCondLst>
                                    <p:cond delay="0"/>
                                  </p:stCondLst>
                                  <p:childTnLst>
                                    <p:animEffect transition="out" filter="blinds(horizontal)">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9776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0977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0" grpId="0" animBg="1"/>
      <p:bldP spid="1097740" grpId="1" animBg="1"/>
      <p:bldP spid="1097741" grpId="0" animBg="1"/>
      <p:bldP spid="1097741" grpId="1" animBg="1"/>
      <p:bldP spid="109776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06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EA33D0A-C3CB-4D56-8229-C73FC0115B68}" type="slidenum">
              <a:rPr lang="ar-SA" altLang="zh-CN" sz="1400" smtClean="0">
                <a:solidFill>
                  <a:schemeClr val="tx1"/>
                </a:solidFill>
              </a:rPr>
              <a:pPr/>
              <a:t>77</a:t>
            </a:fld>
            <a:endParaRPr lang="en-US" altLang="zh-CN" sz="1400" smtClean="0">
              <a:solidFill>
                <a:schemeClr val="tx1"/>
              </a:solidFill>
              <a:ea typeface="宋体" charset="-122"/>
            </a:endParaRPr>
          </a:p>
        </p:txBody>
      </p:sp>
      <p:sp>
        <p:nvSpPr>
          <p:cNvPr id="70660" name="Rectangle 2"/>
          <p:cNvSpPr>
            <a:spLocks noGrp="1" noChangeArrowheads="1"/>
          </p:cNvSpPr>
          <p:nvPr>
            <p:ph type="title"/>
          </p:nvPr>
        </p:nvSpPr>
        <p:spPr>
          <a:xfrm>
            <a:off x="684213" y="400050"/>
            <a:ext cx="7772400" cy="1143000"/>
          </a:xfrm>
        </p:spPr>
        <p:txBody>
          <a:bodyPr/>
          <a:lstStyle/>
          <a:p>
            <a:r>
              <a:rPr lang="en-US" altLang="zh-CN" smtClean="0">
                <a:ea typeface="宋体" charset="-122"/>
              </a:rPr>
              <a:t>Lost Wake-Up</a:t>
            </a:r>
          </a:p>
        </p:txBody>
      </p:sp>
      <p:grpSp>
        <p:nvGrpSpPr>
          <p:cNvPr id="70661" name="Group 3"/>
          <p:cNvGrpSpPr>
            <a:grpSpLocks/>
          </p:cNvGrpSpPr>
          <p:nvPr/>
        </p:nvGrpSpPr>
        <p:grpSpPr bwMode="auto">
          <a:xfrm>
            <a:off x="3206750" y="2417763"/>
            <a:ext cx="1220788" cy="944562"/>
            <a:chOff x="2208" y="1920"/>
            <a:chExt cx="1152" cy="1680"/>
          </a:xfrm>
        </p:grpSpPr>
        <p:sp>
          <p:nvSpPr>
            <p:cNvPr id="70714" name="Oval 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0715" name="Oval 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0716" name="AutoShape 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70717" name="AutoShape 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70662" name="Rectangle 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70663" name="Text Box 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70664" name="Rectangle 1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70665" name="Text Box 1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sp>
        <p:nvSpPr>
          <p:cNvPr id="1095692" name="AutoShape 12"/>
          <p:cNvSpPr>
            <a:spLocks noChangeArrowheads="1"/>
          </p:cNvSpPr>
          <p:nvPr/>
        </p:nvSpPr>
        <p:spPr bwMode="auto">
          <a:xfrm>
            <a:off x="1836738" y="1411288"/>
            <a:ext cx="1619250" cy="944562"/>
          </a:xfrm>
          <a:prstGeom prst="cloudCallout">
            <a:avLst>
              <a:gd name="adj1" fmla="val -70782"/>
              <a:gd name="adj2" fmla="val 28486"/>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FF00"/>
                </a:solidFill>
                <a:ea typeface="宋体" charset="-122"/>
              </a:rPr>
              <a:t>Lock()</a:t>
            </a:r>
          </a:p>
        </p:txBody>
      </p:sp>
      <p:grpSp>
        <p:nvGrpSpPr>
          <p:cNvPr id="3" name="Group 14"/>
          <p:cNvGrpSpPr>
            <a:grpSpLocks/>
          </p:cNvGrpSpPr>
          <p:nvPr/>
        </p:nvGrpSpPr>
        <p:grpSpPr bwMode="auto">
          <a:xfrm>
            <a:off x="3206750" y="2416175"/>
            <a:ext cx="1220788" cy="944563"/>
            <a:chOff x="2208" y="1920"/>
            <a:chExt cx="1152" cy="1680"/>
          </a:xfrm>
        </p:grpSpPr>
        <p:sp>
          <p:nvSpPr>
            <p:cNvPr id="70710" name="Oval 15"/>
            <p:cNvSpPr>
              <a:spLocks noChangeArrowheads="1"/>
            </p:cNvSpPr>
            <p:nvPr/>
          </p:nvSpPr>
          <p:spPr bwMode="auto">
            <a:xfrm>
              <a:off x="2208" y="2448"/>
              <a:ext cx="1152" cy="1152"/>
            </a:xfrm>
            <a:prstGeom prst="ellipse">
              <a:avLst/>
            </a:prstGeom>
            <a:solidFill>
              <a:srgbClr val="FFFF00"/>
            </a:solidFill>
            <a:ln w="9525" algn="ctr">
              <a:solidFill>
                <a:srgbClr val="FFFF00"/>
              </a:solidFill>
              <a:round/>
              <a:headEnd/>
              <a:tailEnd/>
            </a:ln>
          </p:spPr>
          <p:txBody>
            <a:bodyPr wrap="none" anchor="ctr"/>
            <a:lstStyle/>
            <a:p>
              <a:endParaRPr lang="zh-CN" altLang="zh-CN">
                <a:ea typeface="宋体" charset="-122"/>
              </a:endParaRPr>
            </a:p>
          </p:txBody>
        </p:sp>
        <p:sp>
          <p:nvSpPr>
            <p:cNvPr id="70711" name="Oval 16"/>
            <p:cNvSpPr>
              <a:spLocks noChangeArrowheads="1"/>
            </p:cNvSpPr>
            <p:nvPr/>
          </p:nvSpPr>
          <p:spPr bwMode="auto">
            <a:xfrm>
              <a:off x="2640" y="2688"/>
              <a:ext cx="288" cy="288"/>
            </a:xfrm>
            <a:prstGeom prst="ellipse">
              <a:avLst/>
            </a:prstGeom>
            <a:solidFill>
              <a:schemeClr val="bg1"/>
            </a:solidFill>
            <a:ln w="9525" algn="ctr">
              <a:solidFill>
                <a:srgbClr val="FFFF00"/>
              </a:solidFill>
              <a:round/>
              <a:headEnd/>
              <a:tailEnd/>
            </a:ln>
          </p:spPr>
          <p:txBody>
            <a:bodyPr wrap="none" anchor="ctr"/>
            <a:lstStyle/>
            <a:p>
              <a:endParaRPr lang="zh-CN" altLang="zh-CN">
                <a:ea typeface="宋体" charset="-122"/>
              </a:endParaRPr>
            </a:p>
          </p:txBody>
        </p:sp>
        <p:sp>
          <p:nvSpPr>
            <p:cNvPr id="70712" name="AutoShape 1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9525" algn="ctr">
              <a:solidFill>
                <a:srgbClr val="FFFF00"/>
              </a:solidFill>
              <a:miter lim="800000"/>
              <a:headEnd/>
              <a:tailEnd/>
            </a:ln>
          </p:spPr>
          <p:txBody>
            <a:bodyPr wrap="none" anchor="ctr"/>
            <a:lstStyle/>
            <a:p>
              <a:endParaRPr lang="zh-CN" altLang="en-US"/>
            </a:p>
          </p:txBody>
        </p:sp>
        <p:sp>
          <p:nvSpPr>
            <p:cNvPr id="70713" name="AutoShape 1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00"/>
            </a:solidFill>
            <a:ln w="9525" algn="ctr">
              <a:solidFill>
                <a:srgbClr val="FFFF00"/>
              </a:solidFill>
              <a:miter lim="800000"/>
              <a:headEnd/>
              <a:tailEnd/>
            </a:ln>
          </p:spPr>
          <p:txBody>
            <a:bodyPr wrap="none" anchor="ctr"/>
            <a:lstStyle/>
            <a:p>
              <a:endParaRPr lang="zh-CN" altLang="en-US"/>
            </a:p>
          </p:txBody>
        </p:sp>
      </p:grpSp>
      <p:grpSp>
        <p:nvGrpSpPr>
          <p:cNvPr id="70668" name="Group 19"/>
          <p:cNvGrpSpPr>
            <a:grpSpLocks/>
          </p:cNvGrpSpPr>
          <p:nvPr/>
        </p:nvGrpSpPr>
        <p:grpSpPr bwMode="auto">
          <a:xfrm>
            <a:off x="4929188" y="2546350"/>
            <a:ext cx="685800" cy="609600"/>
            <a:chOff x="1584" y="816"/>
            <a:chExt cx="912" cy="816"/>
          </a:xfrm>
        </p:grpSpPr>
        <p:sp>
          <p:nvSpPr>
            <p:cNvPr id="70701" name="Freeform 2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702" name="Freeform 2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703" name="Freeform 2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704" name="Freeform 2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0705" name="Freeform 2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0706" name="Freeform 2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0707" name="Freeform 2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708" name="Freeform 2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709" name="Freeform 2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70669" name="Group 29"/>
          <p:cNvGrpSpPr>
            <a:grpSpLocks/>
          </p:cNvGrpSpPr>
          <p:nvPr/>
        </p:nvGrpSpPr>
        <p:grpSpPr bwMode="auto">
          <a:xfrm>
            <a:off x="5614988" y="2563813"/>
            <a:ext cx="685800" cy="609600"/>
            <a:chOff x="1584" y="816"/>
            <a:chExt cx="912" cy="816"/>
          </a:xfrm>
        </p:grpSpPr>
        <p:sp>
          <p:nvSpPr>
            <p:cNvPr id="70692" name="Freeform 30"/>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693" name="Freeform 31"/>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694" name="Freeform 32"/>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695" name="Freeform 33"/>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0696" name="Freeform 34"/>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0697" name="Freeform 35"/>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0698" name="Freeform 36"/>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699" name="Freeform 37"/>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700" name="Freeform 38"/>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1095719" name="AutoShape 39"/>
          <p:cNvSpPr>
            <a:spLocks noChangeArrowheads="1"/>
          </p:cNvSpPr>
          <p:nvPr/>
        </p:nvSpPr>
        <p:spPr bwMode="auto">
          <a:xfrm>
            <a:off x="371475" y="3267075"/>
            <a:ext cx="2020888" cy="944563"/>
          </a:xfrm>
          <a:prstGeom prst="cloudCallout">
            <a:avLst>
              <a:gd name="adj1" fmla="val 3653"/>
              <a:gd name="adj2" fmla="val -131009"/>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b="1">
                <a:solidFill>
                  <a:srgbClr val="FFFF00"/>
                </a:solidFill>
                <a:ea typeface="宋体" charset="-122"/>
              </a:rPr>
              <a:t>Enq(   )</a:t>
            </a:r>
          </a:p>
        </p:txBody>
      </p:sp>
      <p:sp>
        <p:nvSpPr>
          <p:cNvPr id="1095720" name="AutoShape 40"/>
          <p:cNvSpPr>
            <a:spLocks noChangeArrowheads="1"/>
          </p:cNvSpPr>
          <p:nvPr/>
        </p:nvSpPr>
        <p:spPr bwMode="auto">
          <a:xfrm>
            <a:off x="5210175" y="4797425"/>
            <a:ext cx="2451100" cy="944563"/>
          </a:xfrm>
          <a:prstGeom prst="cloudCallout">
            <a:avLst>
              <a:gd name="adj1" fmla="val -92681"/>
              <a:gd name="adj2" fmla="val -80421"/>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FF00"/>
                </a:solidFill>
                <a:ea typeface="宋体" charset="-122"/>
              </a:rPr>
              <a:t>unLock()</a:t>
            </a:r>
          </a:p>
        </p:txBody>
      </p:sp>
      <p:sp>
        <p:nvSpPr>
          <p:cNvPr id="1095732" name="AutoShape 52"/>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ltLang="zh-CN">
                <a:solidFill>
                  <a:srgbClr val="FF7C80"/>
                </a:solidFill>
                <a:ea typeface="宋体" charset="-122"/>
              </a:rPr>
              <a:t>Yawn!</a:t>
            </a:r>
          </a:p>
        </p:txBody>
      </p:sp>
      <p:grpSp>
        <p:nvGrpSpPr>
          <p:cNvPr id="6" name="Group 53"/>
          <p:cNvGrpSpPr>
            <a:grpSpLocks/>
          </p:cNvGrpSpPr>
          <p:nvPr/>
        </p:nvGrpSpPr>
        <p:grpSpPr bwMode="auto">
          <a:xfrm>
            <a:off x="1416050" y="3517900"/>
            <a:ext cx="304800" cy="304800"/>
            <a:chOff x="3894" y="2760"/>
            <a:chExt cx="192" cy="192"/>
          </a:xfrm>
        </p:grpSpPr>
        <p:sp>
          <p:nvSpPr>
            <p:cNvPr id="70690" name="Oval 5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70691" name="Oval 5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70674" name="Group 56"/>
          <p:cNvGrpSpPr>
            <a:grpSpLocks/>
          </p:cNvGrpSpPr>
          <p:nvPr/>
        </p:nvGrpSpPr>
        <p:grpSpPr bwMode="auto">
          <a:xfrm>
            <a:off x="4297363" y="4978400"/>
            <a:ext cx="304800" cy="304800"/>
            <a:chOff x="3894" y="2760"/>
            <a:chExt cx="192" cy="192"/>
          </a:xfrm>
        </p:grpSpPr>
        <p:sp>
          <p:nvSpPr>
            <p:cNvPr id="70688" name="Oval 57"/>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70689" name="Oval 58"/>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8" name="Group 59"/>
          <p:cNvGrpSpPr>
            <a:grpSpLocks/>
          </p:cNvGrpSpPr>
          <p:nvPr/>
        </p:nvGrpSpPr>
        <p:grpSpPr bwMode="auto">
          <a:xfrm>
            <a:off x="3789363" y="4946650"/>
            <a:ext cx="304800" cy="304800"/>
            <a:chOff x="3894" y="2760"/>
            <a:chExt cx="192" cy="192"/>
          </a:xfrm>
        </p:grpSpPr>
        <p:sp>
          <p:nvSpPr>
            <p:cNvPr id="70686" name="Oval 60"/>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70687" name="Oval 61"/>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9" name="Group 41"/>
          <p:cNvGrpSpPr>
            <a:grpSpLocks/>
          </p:cNvGrpSpPr>
          <p:nvPr/>
        </p:nvGrpSpPr>
        <p:grpSpPr bwMode="auto">
          <a:xfrm>
            <a:off x="922338" y="1997075"/>
            <a:ext cx="685800" cy="609600"/>
            <a:chOff x="1584" y="816"/>
            <a:chExt cx="912" cy="816"/>
          </a:xfrm>
        </p:grpSpPr>
        <p:sp>
          <p:nvSpPr>
            <p:cNvPr id="70677" name="Freeform 42"/>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FF00"/>
            </a:solidFill>
            <a:ln w="9525">
              <a:solidFill>
                <a:schemeClr val="tx1"/>
              </a:solidFill>
              <a:round/>
              <a:headEnd/>
              <a:tailEnd/>
            </a:ln>
          </p:spPr>
          <p:txBody>
            <a:bodyPr wrap="none" anchor="ctr"/>
            <a:lstStyle/>
            <a:p>
              <a:endParaRPr lang="zh-CN" altLang="en-US"/>
            </a:p>
          </p:txBody>
        </p:sp>
        <p:sp>
          <p:nvSpPr>
            <p:cNvPr id="70678" name="Freeform 43"/>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FF00"/>
            </a:solidFill>
            <a:ln w="9525">
              <a:solidFill>
                <a:schemeClr val="tx1"/>
              </a:solidFill>
              <a:round/>
              <a:headEnd/>
              <a:tailEnd/>
            </a:ln>
          </p:spPr>
          <p:txBody>
            <a:bodyPr wrap="none" anchor="ctr"/>
            <a:lstStyle/>
            <a:p>
              <a:endParaRPr lang="zh-CN" altLang="en-US"/>
            </a:p>
          </p:txBody>
        </p:sp>
        <p:sp>
          <p:nvSpPr>
            <p:cNvPr id="70679" name="Freeform 44"/>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FFFF00"/>
            </a:solidFill>
            <a:ln w="9525">
              <a:solidFill>
                <a:schemeClr val="tx1"/>
              </a:solidFill>
              <a:round/>
              <a:headEnd/>
              <a:tailEnd/>
            </a:ln>
          </p:spPr>
          <p:txBody>
            <a:bodyPr wrap="none" anchor="ctr"/>
            <a:lstStyle/>
            <a:p>
              <a:endParaRPr lang="zh-CN" altLang="en-US"/>
            </a:p>
          </p:txBody>
        </p:sp>
        <p:sp>
          <p:nvSpPr>
            <p:cNvPr id="70680" name="Freeform 45"/>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zh-CN" altLang="en-US"/>
            </a:p>
          </p:txBody>
        </p:sp>
        <p:sp>
          <p:nvSpPr>
            <p:cNvPr id="70681" name="Freeform 46"/>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zh-CN" altLang="en-US"/>
            </a:p>
          </p:txBody>
        </p:sp>
        <p:sp>
          <p:nvSpPr>
            <p:cNvPr id="70682" name="Freeform 47"/>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zh-CN" altLang="en-US"/>
            </a:p>
          </p:txBody>
        </p:sp>
        <p:sp>
          <p:nvSpPr>
            <p:cNvPr id="70683" name="Freeform 48"/>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684" name="Freeform 49"/>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0685" name="Freeform 50"/>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24376140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692"/>
                                        </p:tgtEl>
                                        <p:attrNameLst>
                                          <p:attrName>style.visibility</p:attrName>
                                        </p:attrNameLst>
                                      </p:cBhvr>
                                      <p:to>
                                        <p:strVal val="visible"/>
                                      </p:to>
                                    </p:set>
                                    <p:animEffect transition="in" filter="blinds(horizontal)">
                                      <p:cBhvr>
                                        <p:cTn id="7" dur="500"/>
                                        <p:tgtEl>
                                          <p:spTgt spid="1095692"/>
                                        </p:tgtEl>
                                      </p:cBhvr>
                                    </p:animEffect>
                                  </p:childTnLst>
                                </p:cTn>
                              </p:par>
                              <p:par>
                                <p:cTn id="8" presetID="3" presetClass="exit" presetSubtype="10" fill="hold" nodeType="withEffect">
                                  <p:stCondLst>
                                    <p:cond delay="0"/>
                                  </p:stCondLst>
                                  <p:childTnLst>
                                    <p:animEffect transition="out" filter="blinds(horizontal)">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par>
                          <p:cTn id="15" fill="hold" nodeType="afterGroup">
                            <p:stCondLst>
                              <p:cond delay="1000"/>
                            </p:stCondLst>
                            <p:childTnLst>
                              <p:par>
                                <p:cTn id="16" presetID="3" presetClass="exit" presetSubtype="10" fill="hold" grpId="1" nodeType="afterEffect">
                                  <p:stCondLst>
                                    <p:cond delay="0"/>
                                  </p:stCondLst>
                                  <p:childTnLst>
                                    <p:animEffect transition="out" filter="blinds(horizontal)">
                                      <p:cBhvr>
                                        <p:cTn id="17" dur="500"/>
                                        <p:tgtEl>
                                          <p:spTgt spid="1095692"/>
                                        </p:tgtEl>
                                      </p:cBhvr>
                                    </p:animEffect>
                                    <p:set>
                                      <p:cBhvr>
                                        <p:cTn id="18" dur="1" fill="hold">
                                          <p:stCondLst>
                                            <p:cond delay="499"/>
                                          </p:stCondLst>
                                        </p:cTn>
                                        <p:tgtEl>
                                          <p:spTgt spid="1095692"/>
                                        </p:tgtEl>
                                        <p:attrNameLst>
                                          <p:attrName>style.visibility</p:attrName>
                                        </p:attrNameLst>
                                      </p:cBhvr>
                                      <p:to>
                                        <p:strVal val="hidden"/>
                                      </p:to>
                                    </p:set>
                                  </p:childTnLst>
                                </p:cTn>
                              </p:par>
                              <p:par>
                                <p:cTn id="19" presetID="3" presetClass="exit" presetSubtype="10" fill="hold" grpId="0" nodeType="withEffect">
                                  <p:stCondLst>
                                    <p:cond delay="0"/>
                                  </p:stCondLst>
                                  <p:childTnLst>
                                    <p:animEffect transition="out" filter="blinds(horizontal)">
                                      <p:cBhvr>
                                        <p:cTn id="20" dur="500"/>
                                        <p:tgtEl>
                                          <p:spTgt spid="1095719"/>
                                        </p:tgtEl>
                                      </p:cBhvr>
                                    </p:animEffect>
                                    <p:set>
                                      <p:cBhvr>
                                        <p:cTn id="21" dur="1" fill="hold">
                                          <p:stCondLst>
                                            <p:cond delay="499"/>
                                          </p:stCondLst>
                                        </p:cTn>
                                        <p:tgtEl>
                                          <p:spTgt spid="1095719"/>
                                        </p:tgtEl>
                                        <p:attrNameLst>
                                          <p:attrName>style.visibility</p:attrName>
                                        </p:attrNameLst>
                                      </p:cBhvr>
                                      <p:to>
                                        <p:strVal val="hidden"/>
                                      </p:to>
                                    </p:set>
                                  </p:childTnLst>
                                </p:cTn>
                              </p:par>
                            </p:childTnLst>
                          </p:cTn>
                        </p:par>
                        <p:par>
                          <p:cTn id="22" fill="hold" nodeType="afterGroup">
                            <p:stCondLst>
                              <p:cond delay="1500"/>
                            </p:stCondLst>
                            <p:childTnLst>
                              <p:par>
                                <p:cTn id="23" presetID="0" presetClass="path" presetSubtype="0" accel="50000" decel="50000" fill="hold" nodeType="afterEffect">
                                  <p:stCondLst>
                                    <p:cond delay="0"/>
                                  </p:stCondLst>
                                  <p:childTnLst>
                                    <p:animMotion origin="layout" path="M 0.04774 0.00069 C 0.13142 0.0141 0.21528 0.02775 0.25555 0.08279 C 0.29583 0.13783 0.28385 0.28954 0.28941 0.33071 " pathEditMode="relative" ptsTypes="aaA">
                                      <p:cBhvr>
                                        <p:cTn id="24" dur="2000" fill="hold"/>
                                        <p:tgtEl>
                                          <p:spTgt spid="9"/>
                                        </p:tgtEl>
                                        <p:attrNameLst>
                                          <p:attrName>ppt_x</p:attrName>
                                          <p:attrName>ppt_y</p:attrName>
                                        </p:attrNameLst>
                                      </p:cBhvr>
                                    </p:animMotion>
                                  </p:childTnLst>
                                </p:cTn>
                              </p:par>
                            </p:childTnLst>
                          </p:cTn>
                        </p:par>
                        <p:par>
                          <p:cTn id="25" fill="hold" nodeType="afterGroup">
                            <p:stCondLst>
                              <p:cond delay="3500"/>
                            </p:stCondLst>
                            <p:childTnLst>
                              <p:par>
                                <p:cTn id="26" presetID="3" presetClass="entr" presetSubtype="1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par>
                          <p:cTn id="29" fill="hold" nodeType="afterGroup">
                            <p:stCondLst>
                              <p:cond delay="4000"/>
                            </p:stCondLst>
                            <p:childTnLst>
                              <p:par>
                                <p:cTn id="30" presetID="3" presetClass="entr" presetSubtype="10" fill="hold" nodeType="afterEffect">
                                  <p:stCondLst>
                                    <p:cond delay="0"/>
                                  </p:stCondLst>
                                  <p:childTnLst>
                                    <p:set>
                                      <p:cBhvr>
                                        <p:cTn id="31" dur="1" fill="hold">
                                          <p:stCondLst>
                                            <p:cond delay="0"/>
                                          </p:stCondLst>
                                        </p:cTn>
                                        <p:tgtEl>
                                          <p:spTgt spid="1095732"/>
                                        </p:tgtEl>
                                        <p:attrNameLst>
                                          <p:attrName>style.visibility</p:attrName>
                                        </p:attrNameLst>
                                      </p:cBhvr>
                                      <p:to>
                                        <p:strVal val="visible"/>
                                      </p:to>
                                    </p:set>
                                    <p:animEffect transition="in" filter="blinds(horizontal)">
                                      <p:cBhvr>
                                        <p:cTn id="32" dur="500"/>
                                        <p:tgtEl>
                                          <p:spTgt spid="1095732"/>
                                        </p:tgtEl>
                                      </p:cBhvr>
                                    </p:animEffect>
                                  </p:childTnLst>
                                </p:cTn>
                              </p:par>
                            </p:childTnLst>
                          </p:cTn>
                        </p:par>
                        <p:par>
                          <p:cTn id="33" fill="hold" nodeType="afterGroup">
                            <p:stCondLst>
                              <p:cond delay="4500"/>
                            </p:stCondLst>
                            <p:childTnLst>
                              <p:par>
                                <p:cTn id="34" presetID="0" presetClass="path" presetSubtype="0" accel="50000" decel="50000" fill="hold" nodeType="afterEffect">
                                  <p:stCondLst>
                                    <p:cond delay="0"/>
                                  </p:stCondLst>
                                  <p:childTnLst>
                                    <p:animMotion origin="layout" path="M 0.28941 0.33071 C 0.30903 0.40194 0.32882 0.47317 0.28785 0.50693 C 0.24687 0.5407 0.14496 0.537 0.04323 0.53353 " pathEditMode="relative" ptsTypes="aaA">
                                      <p:cBhvr>
                                        <p:cTn id="35" dur="2000" fill="hold"/>
                                        <p:tgtEl>
                                          <p:spTgt spid="9"/>
                                        </p:tgtEl>
                                        <p:attrNameLst>
                                          <p:attrName>ppt_x</p:attrName>
                                          <p:attrName>ppt_y</p:attrName>
                                        </p:attrNameLst>
                                      </p:cBhvr>
                                    </p:animMotion>
                                  </p:childTnLst>
                                </p:cTn>
                              </p:par>
                            </p:childTnLst>
                          </p:cTn>
                        </p:par>
                        <p:par>
                          <p:cTn id="36" fill="hold" nodeType="afterGroup">
                            <p:stCondLst>
                              <p:cond delay="6500"/>
                            </p:stCondLst>
                            <p:childTnLst>
                              <p:par>
                                <p:cTn id="37" presetID="3" presetClass="exit" presetSubtype="10" fill="hold" nodeType="afterEffect">
                                  <p:stCondLst>
                                    <p:cond delay="0"/>
                                  </p:stCondLst>
                                  <p:childTnLst>
                                    <p:animEffect transition="out" filter="blinds(horizontal)">
                                      <p:cBhvr>
                                        <p:cTn id="38" dur="500"/>
                                        <p:tgtEl>
                                          <p:spTgt spid="3"/>
                                        </p:tgtEl>
                                      </p:cBhvr>
                                    </p:animEffect>
                                    <p:set>
                                      <p:cBhvr>
                                        <p:cTn id="39" dur="1" fill="hold">
                                          <p:stCondLst>
                                            <p:cond delay="499"/>
                                          </p:stCondLst>
                                        </p:cTn>
                                        <p:tgtEl>
                                          <p:spTgt spid="3"/>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095720"/>
                                        </p:tgtEl>
                                        <p:attrNameLst>
                                          <p:attrName>style.visibility</p:attrName>
                                        </p:attrNameLst>
                                      </p:cBhvr>
                                      <p:to>
                                        <p:strVal val="visible"/>
                                      </p:to>
                                    </p:set>
                                  </p:childTnLst>
                                </p:cTn>
                              </p:par>
                              <p:par>
                                <p:cTn id="44" presetID="1" presetClass="exit" presetSubtype="0" fill="hold" nodeType="withEffect">
                                  <p:stCondLst>
                                    <p:cond delay="0"/>
                                  </p:stCondLst>
                                  <p:childTnLst>
                                    <p:set>
                                      <p:cBhvr>
                                        <p:cTn id="45" dur="1" fill="hold">
                                          <p:stCondLst>
                                            <p:cond delay="0"/>
                                          </p:stCondLst>
                                        </p:cTn>
                                        <p:tgtEl>
                                          <p:spTgt spid="10957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92" grpId="0" animBg="1"/>
      <p:bldP spid="1095692" grpId="1" animBg="1"/>
      <p:bldP spid="109571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16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C0B11C5-4C8A-4CC3-A4F9-C758F40025A7}" type="slidenum">
              <a:rPr lang="ar-SA" altLang="zh-CN" sz="1400" smtClean="0">
                <a:solidFill>
                  <a:schemeClr val="tx1"/>
                </a:solidFill>
              </a:rPr>
              <a:pPr/>
              <a:t>78</a:t>
            </a:fld>
            <a:endParaRPr lang="en-US" altLang="zh-CN" sz="1400" smtClean="0">
              <a:solidFill>
                <a:schemeClr val="tx1"/>
              </a:solidFill>
              <a:ea typeface="宋体" charset="-122"/>
            </a:endParaRPr>
          </a:p>
        </p:txBody>
      </p:sp>
      <p:sp>
        <p:nvSpPr>
          <p:cNvPr id="71684" name="Rectangle 3"/>
          <p:cNvSpPr>
            <a:spLocks noGrp="1" noChangeArrowheads="1"/>
          </p:cNvSpPr>
          <p:nvPr>
            <p:ph type="title"/>
          </p:nvPr>
        </p:nvSpPr>
        <p:spPr>
          <a:xfrm>
            <a:off x="684213" y="400050"/>
            <a:ext cx="7772400" cy="1143000"/>
          </a:xfrm>
        </p:spPr>
        <p:txBody>
          <a:bodyPr/>
          <a:lstStyle/>
          <a:p>
            <a:r>
              <a:rPr lang="en-US" altLang="zh-CN" smtClean="0">
                <a:ea typeface="宋体" charset="-122"/>
              </a:rPr>
              <a:t>Lost Wake-Up</a:t>
            </a:r>
          </a:p>
        </p:txBody>
      </p:sp>
      <p:grpSp>
        <p:nvGrpSpPr>
          <p:cNvPr id="71685" name="Group 4"/>
          <p:cNvGrpSpPr>
            <a:grpSpLocks/>
          </p:cNvGrpSpPr>
          <p:nvPr/>
        </p:nvGrpSpPr>
        <p:grpSpPr bwMode="auto">
          <a:xfrm>
            <a:off x="3192463" y="2417763"/>
            <a:ext cx="1220787" cy="944562"/>
            <a:chOff x="2208" y="1920"/>
            <a:chExt cx="1152" cy="1680"/>
          </a:xfrm>
        </p:grpSpPr>
        <p:sp>
          <p:nvSpPr>
            <p:cNvPr id="71722" name="Oval 5"/>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1723" name="Oval 6"/>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1724" name="AutoShape 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71725" name="AutoShape 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71686" name="Rectangle 9"/>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71687" name="Text Box 10"/>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71688" name="Rectangle 11"/>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71689" name="Text Box 12"/>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grpSp>
        <p:nvGrpSpPr>
          <p:cNvPr id="71690" name="Group 13"/>
          <p:cNvGrpSpPr>
            <a:grpSpLocks/>
          </p:cNvGrpSpPr>
          <p:nvPr/>
        </p:nvGrpSpPr>
        <p:grpSpPr bwMode="auto">
          <a:xfrm>
            <a:off x="5614988" y="2563813"/>
            <a:ext cx="685800" cy="609600"/>
            <a:chOff x="1584" y="816"/>
            <a:chExt cx="912" cy="816"/>
          </a:xfrm>
        </p:grpSpPr>
        <p:sp>
          <p:nvSpPr>
            <p:cNvPr id="71713" name="Freeform 14"/>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14" name="Freeform 15"/>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15" name="Freeform 16"/>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16" name="Freeform 17"/>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1717" name="Freeform 18"/>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1718" name="Freeform 19"/>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1719" name="Freeform 20"/>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20" name="Freeform 21"/>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21" name="Freeform 22"/>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1099799" name="AutoShape 23"/>
          <p:cNvSpPr>
            <a:spLocks noChangeArrowheads="1"/>
          </p:cNvSpPr>
          <p:nvPr/>
        </p:nvSpPr>
        <p:spPr bwMode="auto">
          <a:xfrm>
            <a:off x="5737225" y="1089025"/>
            <a:ext cx="2220913" cy="758825"/>
          </a:xfrm>
          <a:prstGeom prst="cloudCallout">
            <a:avLst>
              <a:gd name="adj1" fmla="val -73088"/>
              <a:gd name="adj2" fmla="val 135565"/>
            </a:avLst>
          </a:prstGeom>
          <a:solidFill>
            <a:schemeClr val="bg1">
              <a:alpha val="70195"/>
            </a:schemeClr>
          </a:solidFill>
          <a:ln w="38100">
            <a:solidFill>
              <a:srgbClr val="FF7C80"/>
            </a:solidFill>
            <a:round/>
            <a:headEnd/>
            <a:tailEnd/>
          </a:ln>
        </p:spPr>
        <p:txBody>
          <a:bodyPr/>
          <a:lstStyle/>
          <a:p>
            <a:pPr algn="ctr"/>
            <a:r>
              <a:rPr lang="en-US" altLang="zh-CN">
                <a:solidFill>
                  <a:srgbClr val="FF7C80"/>
                </a:solidFill>
                <a:ea typeface="宋体" charset="-122"/>
              </a:rPr>
              <a:t>Yawn!</a:t>
            </a:r>
          </a:p>
        </p:txBody>
      </p:sp>
      <p:grpSp>
        <p:nvGrpSpPr>
          <p:cNvPr id="4" name="Group 25"/>
          <p:cNvGrpSpPr>
            <a:grpSpLocks/>
          </p:cNvGrpSpPr>
          <p:nvPr/>
        </p:nvGrpSpPr>
        <p:grpSpPr bwMode="auto">
          <a:xfrm>
            <a:off x="3192463" y="2416175"/>
            <a:ext cx="1220787" cy="944563"/>
            <a:chOff x="2208" y="1920"/>
            <a:chExt cx="1152" cy="1680"/>
          </a:xfrm>
        </p:grpSpPr>
        <p:sp>
          <p:nvSpPr>
            <p:cNvPr id="71709" name="Oval 26"/>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1710" name="Oval 27"/>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1711" name="AutoShape 2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71712" name="AutoShape 2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5" name="Group 30"/>
          <p:cNvGrpSpPr>
            <a:grpSpLocks/>
          </p:cNvGrpSpPr>
          <p:nvPr/>
        </p:nvGrpSpPr>
        <p:grpSpPr bwMode="auto">
          <a:xfrm>
            <a:off x="4929188" y="2546350"/>
            <a:ext cx="685800" cy="609600"/>
            <a:chOff x="1584" y="816"/>
            <a:chExt cx="912" cy="816"/>
          </a:xfrm>
        </p:grpSpPr>
        <p:sp>
          <p:nvSpPr>
            <p:cNvPr id="71700" name="Freeform 31"/>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01" name="Freeform 32"/>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02" name="Freeform 33"/>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03" name="Freeform 34"/>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1704" name="Freeform 35"/>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1705" name="Freeform 36"/>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1706" name="Freeform 37"/>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07" name="Freeform 38"/>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1708" name="Freeform 39"/>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71694" name="Group 40"/>
          <p:cNvGrpSpPr>
            <a:grpSpLocks/>
          </p:cNvGrpSpPr>
          <p:nvPr/>
        </p:nvGrpSpPr>
        <p:grpSpPr bwMode="auto">
          <a:xfrm>
            <a:off x="4297363" y="4978400"/>
            <a:ext cx="304800" cy="304800"/>
            <a:chOff x="3894" y="2760"/>
            <a:chExt cx="192" cy="192"/>
          </a:xfrm>
        </p:grpSpPr>
        <p:sp>
          <p:nvSpPr>
            <p:cNvPr id="71698" name="Oval 41"/>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71699" name="Oval 42"/>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71695" name="Group 43"/>
          <p:cNvGrpSpPr>
            <a:grpSpLocks/>
          </p:cNvGrpSpPr>
          <p:nvPr/>
        </p:nvGrpSpPr>
        <p:grpSpPr bwMode="auto">
          <a:xfrm>
            <a:off x="3789363" y="4946650"/>
            <a:ext cx="304800" cy="304800"/>
            <a:chOff x="3894" y="2760"/>
            <a:chExt cx="192" cy="192"/>
          </a:xfrm>
        </p:grpSpPr>
        <p:sp>
          <p:nvSpPr>
            <p:cNvPr id="71696" name="Oval 44"/>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71697" name="Oval 45"/>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Tree>
    <p:extLst>
      <p:ext uri="{BB962C8B-B14F-4D97-AF65-F5344CB8AC3E}">
        <p14:creationId xmlns:p14="http://schemas.microsoft.com/office/powerpoint/2010/main" val="1234154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55556E-6 3.7037E-7 C -0.04895 -0.01018 -0.09791 -0.02037 -0.11961 0.02014 C -0.14131 0.06065 -0.13593 0.15185 -0.13055 0.24329 " pathEditMode="relative" ptsTypes="aaA">
                                      <p:cBhvr>
                                        <p:cTn id="6" dur="2000" fill="hold"/>
                                        <p:tgtEl>
                                          <p:spTgt spid="5"/>
                                        </p:tgtEl>
                                        <p:attrNameLst>
                                          <p:attrName>ppt_x</p:attrName>
                                          <p:attrName>ppt_y</p:attrName>
                                        </p:attrNameLst>
                                      </p:cBhvr>
                                    </p:animMotion>
                                  </p:childTnLst>
                                </p:cTn>
                              </p:par>
                              <p:par>
                                <p:cTn id="7" presetID="3" presetClass="exit" presetSubtype="10" fill="hold" grpId="0" nodeType="withEffect">
                                  <p:stCondLst>
                                    <p:cond delay="0"/>
                                  </p:stCondLst>
                                  <p:childTnLst>
                                    <p:animEffect transition="out" filter="blinds(horizontal)">
                                      <p:cBhvr>
                                        <p:cTn id="8" dur="500"/>
                                        <p:tgtEl>
                                          <p:spTgt spid="1099799"/>
                                        </p:tgtEl>
                                      </p:cBhvr>
                                    </p:animEffect>
                                    <p:set>
                                      <p:cBhvr>
                                        <p:cTn id="9" dur="1" fill="hold">
                                          <p:stCondLst>
                                            <p:cond delay="499"/>
                                          </p:stCondLst>
                                        </p:cTn>
                                        <p:tgtEl>
                                          <p:spTgt spid="1099799"/>
                                        </p:tgtEl>
                                        <p:attrNameLst>
                                          <p:attrName>style.visibility</p:attrName>
                                        </p:attrNameLst>
                                      </p:cBhvr>
                                      <p:to>
                                        <p:strVal val="hidden"/>
                                      </p:to>
                                    </p:set>
                                  </p:childTnLst>
                                </p:cTn>
                              </p:par>
                              <p:par>
                                <p:cTn id="10" presetID="3" presetClass="entr" presetSubtype="1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9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27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CDADA74-EA4A-4E5A-96D9-E1B3EEB6401E}" type="slidenum">
              <a:rPr lang="ar-SA" altLang="zh-CN" sz="1400" smtClean="0">
                <a:solidFill>
                  <a:schemeClr val="tx1"/>
                </a:solidFill>
              </a:rPr>
              <a:pPr/>
              <a:t>79</a:t>
            </a:fld>
            <a:endParaRPr lang="en-US" altLang="zh-CN" sz="1400" smtClean="0">
              <a:solidFill>
                <a:schemeClr val="tx1"/>
              </a:solidFill>
              <a:ea typeface="宋体" charset="-122"/>
            </a:endParaRPr>
          </a:p>
        </p:txBody>
      </p:sp>
      <p:grpSp>
        <p:nvGrpSpPr>
          <p:cNvPr id="2" name="Group 2"/>
          <p:cNvGrpSpPr>
            <a:grpSpLocks/>
          </p:cNvGrpSpPr>
          <p:nvPr/>
        </p:nvGrpSpPr>
        <p:grpSpPr bwMode="auto">
          <a:xfrm>
            <a:off x="3690938" y="4319588"/>
            <a:ext cx="685800" cy="609600"/>
            <a:chOff x="1584" y="816"/>
            <a:chExt cx="912" cy="816"/>
          </a:xfrm>
        </p:grpSpPr>
        <p:sp>
          <p:nvSpPr>
            <p:cNvPr id="72741" name="Freeform 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42" name="Freeform 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43" name="Freeform 5"/>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44" name="Freeform 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2745" name="Freeform 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2746" name="Freeform 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7C80"/>
            </a:solidFill>
            <a:ln w="38100">
              <a:solidFill>
                <a:schemeClr val="tx1"/>
              </a:solidFill>
              <a:round/>
              <a:headEnd/>
              <a:tailEnd/>
            </a:ln>
          </p:spPr>
          <p:txBody>
            <a:bodyPr wrap="none" anchor="ctr"/>
            <a:lstStyle/>
            <a:p>
              <a:endParaRPr lang="zh-CN" altLang="en-US"/>
            </a:p>
          </p:txBody>
        </p:sp>
        <p:sp>
          <p:nvSpPr>
            <p:cNvPr id="72747" name="Freeform 9"/>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48" name="Freeform 10"/>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49" name="Freeform 11"/>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72709" name="Rectangle 12"/>
          <p:cNvSpPr>
            <a:spLocks noGrp="1" noChangeArrowheads="1"/>
          </p:cNvSpPr>
          <p:nvPr>
            <p:ph type="title"/>
          </p:nvPr>
        </p:nvSpPr>
        <p:spPr>
          <a:xfrm>
            <a:off x="684213" y="400050"/>
            <a:ext cx="7772400" cy="1143000"/>
          </a:xfrm>
        </p:spPr>
        <p:txBody>
          <a:bodyPr/>
          <a:lstStyle/>
          <a:p>
            <a:r>
              <a:rPr lang="en-US" altLang="zh-CN" smtClean="0">
                <a:ea typeface="宋体" charset="-122"/>
              </a:rPr>
              <a:t>Lost Wake-Up</a:t>
            </a:r>
          </a:p>
        </p:txBody>
      </p:sp>
      <p:grpSp>
        <p:nvGrpSpPr>
          <p:cNvPr id="72710" name="Group 13"/>
          <p:cNvGrpSpPr>
            <a:grpSpLocks/>
          </p:cNvGrpSpPr>
          <p:nvPr/>
        </p:nvGrpSpPr>
        <p:grpSpPr bwMode="auto">
          <a:xfrm>
            <a:off x="3200400" y="2417763"/>
            <a:ext cx="1220788" cy="944562"/>
            <a:chOff x="2208" y="1920"/>
            <a:chExt cx="1152" cy="1680"/>
          </a:xfrm>
        </p:grpSpPr>
        <p:sp>
          <p:nvSpPr>
            <p:cNvPr id="72737" name="Oval 1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2738" name="Oval 1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2739" name="AutoShape 1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72740" name="AutoShape 1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72711"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72712" name="Text Box 1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72713"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72714" name="Text Box 2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grpSp>
        <p:nvGrpSpPr>
          <p:cNvPr id="72715" name="Group 22"/>
          <p:cNvGrpSpPr>
            <a:grpSpLocks/>
          </p:cNvGrpSpPr>
          <p:nvPr/>
        </p:nvGrpSpPr>
        <p:grpSpPr bwMode="auto">
          <a:xfrm>
            <a:off x="5614988" y="2563813"/>
            <a:ext cx="685800" cy="609600"/>
            <a:chOff x="1584" y="816"/>
            <a:chExt cx="912" cy="816"/>
          </a:xfrm>
        </p:grpSpPr>
        <p:sp>
          <p:nvSpPr>
            <p:cNvPr id="72728" name="Freeform 2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29" name="Freeform 2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30" name="Freeform 25"/>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31" name="Freeform 2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2732" name="Freeform 2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2733" name="Freeform 2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2734" name="Freeform 29"/>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35" name="Freeform 30"/>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2736" name="Freeform 31"/>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 name="Group 32"/>
          <p:cNvGrpSpPr>
            <a:grpSpLocks/>
          </p:cNvGrpSpPr>
          <p:nvPr/>
        </p:nvGrpSpPr>
        <p:grpSpPr bwMode="auto">
          <a:xfrm>
            <a:off x="3198813" y="2416175"/>
            <a:ext cx="1220787" cy="944563"/>
            <a:chOff x="2208" y="1920"/>
            <a:chExt cx="1152" cy="1680"/>
          </a:xfrm>
        </p:grpSpPr>
        <p:sp>
          <p:nvSpPr>
            <p:cNvPr id="72724" name="Oval 33"/>
            <p:cNvSpPr>
              <a:spLocks noChangeArrowheads="1"/>
            </p:cNvSpPr>
            <p:nvPr/>
          </p:nvSpPr>
          <p:spPr bwMode="auto">
            <a:xfrm>
              <a:off x="2208" y="2448"/>
              <a:ext cx="1152" cy="1152"/>
            </a:xfrm>
            <a:prstGeom prst="ellipse">
              <a:avLst/>
            </a:prstGeom>
            <a:solidFill>
              <a:srgbClr val="FF7C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2725" name="Oval 34"/>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2726" name="AutoShape 35"/>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72727" name="AutoShape 36"/>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7C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grpSp>
        <p:nvGrpSpPr>
          <p:cNvPr id="6" name="Group 39"/>
          <p:cNvGrpSpPr>
            <a:grpSpLocks/>
          </p:cNvGrpSpPr>
          <p:nvPr/>
        </p:nvGrpSpPr>
        <p:grpSpPr bwMode="auto">
          <a:xfrm>
            <a:off x="4297363" y="4978400"/>
            <a:ext cx="304800" cy="304800"/>
            <a:chOff x="3894" y="2760"/>
            <a:chExt cx="192" cy="192"/>
          </a:xfrm>
        </p:grpSpPr>
        <p:sp>
          <p:nvSpPr>
            <p:cNvPr id="72722" name="Oval 40"/>
            <p:cNvSpPr>
              <a:spLocks noChangeArrowheads="1"/>
            </p:cNvSpPr>
            <p:nvPr/>
          </p:nvSpPr>
          <p:spPr bwMode="auto">
            <a:xfrm>
              <a:off x="3894" y="2760"/>
              <a:ext cx="192" cy="192"/>
            </a:xfrm>
            <a:prstGeom prst="ellipse">
              <a:avLst/>
            </a:prstGeom>
            <a:solidFill>
              <a:srgbClr val="FF9900"/>
            </a:solidFill>
            <a:ln w="38100" algn="ctr">
              <a:solidFill>
                <a:schemeClr val="tx1"/>
              </a:solidFill>
              <a:round/>
              <a:headEnd/>
              <a:tailEnd/>
            </a:ln>
          </p:spPr>
          <p:txBody>
            <a:bodyPr wrap="none" anchor="ctr"/>
            <a:lstStyle/>
            <a:p>
              <a:endParaRPr lang="zh-CN" altLang="zh-CN">
                <a:ea typeface="宋体" charset="-122"/>
              </a:endParaRPr>
            </a:p>
          </p:txBody>
        </p:sp>
        <p:sp>
          <p:nvSpPr>
            <p:cNvPr id="72723" name="Oval 41"/>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grpSp>
        <p:nvGrpSpPr>
          <p:cNvPr id="72718" name="Group 42"/>
          <p:cNvGrpSpPr>
            <a:grpSpLocks/>
          </p:cNvGrpSpPr>
          <p:nvPr/>
        </p:nvGrpSpPr>
        <p:grpSpPr bwMode="auto">
          <a:xfrm>
            <a:off x="3789363" y="4946650"/>
            <a:ext cx="304800" cy="304800"/>
            <a:chOff x="3894" y="2760"/>
            <a:chExt cx="192" cy="192"/>
          </a:xfrm>
        </p:grpSpPr>
        <p:sp>
          <p:nvSpPr>
            <p:cNvPr id="72720" name="Oval 43"/>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72721" name="Oval 44"/>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1101861" name="AutoShape 37"/>
          <p:cNvSpPr>
            <a:spLocks noChangeArrowheads="1"/>
          </p:cNvSpPr>
          <p:nvPr/>
        </p:nvSpPr>
        <p:spPr bwMode="auto">
          <a:xfrm>
            <a:off x="4776788" y="3363913"/>
            <a:ext cx="2451100" cy="944562"/>
          </a:xfrm>
          <a:prstGeom prst="cloudCallout">
            <a:avLst>
              <a:gd name="adj1" fmla="val -77722"/>
              <a:gd name="adj2" fmla="val 70000"/>
            </a:avLst>
          </a:prstGeom>
          <a:noFill/>
          <a:ln w="38100">
            <a:solidFill>
              <a:srgbClr val="FF7C8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ltLang="zh-CN">
                <a:solidFill>
                  <a:srgbClr val="FF7C80"/>
                </a:solidFill>
                <a:ea typeface="宋体" charset="-122"/>
              </a:rPr>
              <a:t>Found it</a:t>
            </a:r>
          </a:p>
        </p:txBody>
      </p:sp>
    </p:spTree>
    <p:extLst>
      <p:ext uri="{BB962C8B-B14F-4D97-AF65-F5344CB8AC3E}">
        <p14:creationId xmlns:p14="http://schemas.microsoft.com/office/powerpoint/2010/main" val="262294561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xit" presetSubtype="10" fill="hold" nodeType="after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nodeType="afterGroup">
                            <p:stCondLst>
                              <p:cond delay="500"/>
                            </p:stCondLst>
                            <p:childTnLst>
                              <p:par>
                                <p:cTn id="9" presetID="3" presetClass="exit" presetSubtype="10" fill="hold" grpId="0" nodeType="afterEffect">
                                  <p:stCondLst>
                                    <p:cond delay="0"/>
                                  </p:stCondLst>
                                  <p:childTnLst>
                                    <p:animEffect transition="out" filter="blinds(horizontal)">
                                      <p:cBhvr>
                                        <p:cTn id="10" dur="500"/>
                                        <p:tgtEl>
                                          <p:spTgt spid="1101861"/>
                                        </p:tgtEl>
                                      </p:cBhvr>
                                    </p:animEffect>
                                    <p:set>
                                      <p:cBhvr>
                                        <p:cTn id="11" dur="1" fill="hold">
                                          <p:stCondLst>
                                            <p:cond delay="499"/>
                                          </p:stCondLst>
                                        </p:cTn>
                                        <p:tgtEl>
                                          <p:spTgt spid="1101861"/>
                                        </p:tgtEl>
                                        <p:attrNameLst>
                                          <p:attrName>style.visibility</p:attrName>
                                        </p:attrNameLst>
                                      </p:cBhvr>
                                      <p:to>
                                        <p:strVal val="hidden"/>
                                      </p:to>
                                    </p:set>
                                  </p:childTnLst>
                                </p:cTn>
                              </p:par>
                            </p:childTnLst>
                          </p:cTn>
                        </p:par>
                        <p:par>
                          <p:cTn id="12" fill="hold" nodeType="afterGroup">
                            <p:stCondLst>
                              <p:cond delay="1000"/>
                            </p:stCondLst>
                            <p:childTnLst>
                              <p:par>
                                <p:cTn id="13" presetID="3" presetClass="exit" presetSubtype="10" fill="hold" nodeType="afterEffect">
                                  <p:stCondLst>
                                    <p:cond delay="0"/>
                                  </p:stCondLst>
                                  <p:childTnLst>
                                    <p:animEffect transition="out" filter="blinds(horizontal)">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0" presetClass="path" presetSubtype="0" accel="50000" decel="50000" fill="hold" nodeType="withEffect">
                                  <p:stCondLst>
                                    <p:cond delay="0"/>
                                  </p:stCondLst>
                                  <p:childTnLst>
                                    <p:animMotion origin="layout" path="M -1.11111E-6 3.84829E-6 C -0.00451 0.02613 0.0007 0.11956 -0.02743 0.15795 C -0.05555 0.19634 -0.13941 0.21577 -0.16875 0.23103 " pathEditMode="relative" rAng="0" ptsTypes="aaa">
                                      <p:cBhvr>
                                        <p:cTn id="17" dur="2000" fill="hold"/>
                                        <p:tgtEl>
                                          <p:spTgt spid="2"/>
                                        </p:tgtEl>
                                        <p:attrNameLst>
                                          <p:attrName>ppt_x</p:attrName>
                                          <p:attrName>ppt_y</p:attrName>
                                        </p:attrNameLst>
                                      </p:cBhvr>
                                      <p:rCtr x="-8403" y="115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(cont.)</a:t>
            </a:r>
            <a:endParaRPr lang="en-US" dirty="0"/>
          </a:p>
        </p:txBody>
      </p:sp>
      <p:sp>
        <p:nvSpPr>
          <p:cNvPr id="3" name="Content Placeholder 2"/>
          <p:cNvSpPr>
            <a:spLocks noGrp="1"/>
          </p:cNvSpPr>
          <p:nvPr>
            <p:ph idx="1"/>
          </p:nvPr>
        </p:nvSpPr>
        <p:spPr/>
        <p:txBody>
          <a:bodyPr/>
          <a:lstStyle/>
          <a:p>
            <a:pPr algn="l" rtl="0"/>
            <a:r>
              <a:rPr lang="en-US" dirty="0"/>
              <a:t>Advantages of using monitors:</a:t>
            </a:r>
          </a:p>
          <a:p>
            <a:pPr lvl="1" algn="l" rtl="0"/>
            <a:r>
              <a:rPr lang="en-US" dirty="0"/>
              <a:t>Synchronization code is written internally in the class - the users don’t need to know about it</a:t>
            </a:r>
          </a:p>
          <a:p>
            <a:pPr lvl="1" algn="l" rtl="0"/>
            <a:r>
              <a:rPr lang="en-US" dirty="0"/>
              <a:t>It works for multiple threads accessing the same shared object</a:t>
            </a:r>
          </a:p>
          <a:p>
            <a:pPr lvl="1" algn="l" rtl="0"/>
            <a:r>
              <a:rPr lang="en-US" dirty="0"/>
              <a:t>With the use of conditions a thread may relinquish the lock if some property does not hold</a:t>
            </a:r>
          </a:p>
          <a:p>
            <a:endParaRPr lang="en-US" dirty="0"/>
          </a:p>
        </p:txBody>
      </p:sp>
      <p:sp>
        <p:nvSpPr>
          <p:cNvPr id="4" name="Slide Number Placeholder 3"/>
          <p:cNvSpPr>
            <a:spLocks noGrp="1"/>
          </p:cNvSpPr>
          <p:nvPr>
            <p:ph type="sldNum" sz="quarter" idx="12"/>
          </p:nvPr>
        </p:nvSpPr>
        <p:spPr/>
        <p:txBody>
          <a:bodyPr/>
          <a:lstStyle/>
          <a:p>
            <a:fld id="{6294C92D-0306-4E69-9CD3-20855E849650}" type="slidenum">
              <a:rPr kumimoji="0" lang="en-US" smtClean="0"/>
              <a:t>8</a:t>
            </a:fld>
            <a:endParaRPr kumimoji="0" lang="en-US" dirty="0"/>
          </a:p>
        </p:txBody>
      </p:sp>
    </p:spTree>
    <p:extLst>
      <p:ext uri="{BB962C8B-B14F-4D97-AF65-F5344CB8AC3E}">
        <p14:creationId xmlns:p14="http://schemas.microsoft.com/office/powerpoint/2010/main" val="26259528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37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0031601F-D311-4780-97C6-75DBF004F447}" type="slidenum">
              <a:rPr lang="ar-SA" altLang="zh-CN" sz="1400" smtClean="0">
                <a:solidFill>
                  <a:schemeClr val="tx1"/>
                </a:solidFill>
              </a:rPr>
              <a:pPr/>
              <a:t>80</a:t>
            </a:fld>
            <a:endParaRPr lang="en-US" altLang="zh-CN" sz="1400" smtClean="0">
              <a:solidFill>
                <a:schemeClr val="tx1"/>
              </a:solidFill>
              <a:ea typeface="宋体" charset="-122"/>
            </a:endParaRPr>
          </a:p>
        </p:txBody>
      </p:sp>
      <p:sp>
        <p:nvSpPr>
          <p:cNvPr id="73732" name="Rectangle 12"/>
          <p:cNvSpPr>
            <a:spLocks noGrp="1" noChangeArrowheads="1"/>
          </p:cNvSpPr>
          <p:nvPr>
            <p:ph type="title"/>
          </p:nvPr>
        </p:nvSpPr>
        <p:spPr>
          <a:xfrm>
            <a:off x="684213" y="400050"/>
            <a:ext cx="7772400" cy="1143000"/>
          </a:xfrm>
        </p:spPr>
        <p:txBody>
          <a:bodyPr/>
          <a:lstStyle/>
          <a:p>
            <a:r>
              <a:rPr lang="en-US" altLang="zh-CN" smtClean="0">
                <a:ea typeface="宋体" charset="-122"/>
              </a:rPr>
              <a:t>What’s Wrong Here?</a:t>
            </a:r>
          </a:p>
        </p:txBody>
      </p:sp>
      <p:grpSp>
        <p:nvGrpSpPr>
          <p:cNvPr id="73733" name="Group 13"/>
          <p:cNvGrpSpPr>
            <a:grpSpLocks/>
          </p:cNvGrpSpPr>
          <p:nvPr/>
        </p:nvGrpSpPr>
        <p:grpSpPr bwMode="auto">
          <a:xfrm>
            <a:off x="3200400" y="2417763"/>
            <a:ext cx="1220788" cy="944562"/>
            <a:chOff x="2208" y="1920"/>
            <a:chExt cx="1152" cy="1680"/>
          </a:xfrm>
        </p:grpSpPr>
        <p:sp>
          <p:nvSpPr>
            <p:cNvPr id="73752" name="Oval 14"/>
            <p:cNvSpPr>
              <a:spLocks noChangeArrowheads="1"/>
            </p:cNvSpPr>
            <p:nvPr/>
          </p:nvSpPr>
          <p:spPr bwMode="auto">
            <a:xfrm>
              <a:off x="2208" y="2448"/>
              <a:ext cx="1152" cy="1152"/>
            </a:xfrm>
            <a:prstGeom prst="ellipse">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3753" name="Oval 15"/>
            <p:cNvSpPr>
              <a:spLocks noChangeArrowheads="1"/>
            </p:cNvSpPr>
            <p:nvPr/>
          </p:nvSpPr>
          <p:spPr bwMode="auto">
            <a:xfrm>
              <a:off x="2640" y="2688"/>
              <a:ext cx="288" cy="288"/>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zh-CN">
                <a:ea typeface="宋体" charset="-122"/>
              </a:endParaRPr>
            </a:p>
          </p:txBody>
        </p:sp>
        <p:sp>
          <p:nvSpPr>
            <p:cNvPr id="73754" name="AutoShape 16"/>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73755" name="AutoShape 17"/>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grpSp>
      <p:sp>
        <p:nvSpPr>
          <p:cNvPr id="73734" name="Rectangle 18"/>
          <p:cNvSpPr>
            <a:spLocks noChangeArrowheads="1"/>
          </p:cNvSpPr>
          <p:nvPr/>
        </p:nvSpPr>
        <p:spPr bwMode="auto">
          <a:xfrm>
            <a:off x="3041650" y="3644900"/>
            <a:ext cx="1773238" cy="1836738"/>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ea typeface="宋体" charset="-122"/>
            </a:endParaRPr>
          </a:p>
        </p:txBody>
      </p:sp>
      <p:sp>
        <p:nvSpPr>
          <p:cNvPr id="73735" name="Text Box 19"/>
          <p:cNvSpPr txBox="1">
            <a:spLocks noChangeArrowheads="1"/>
          </p:cNvSpPr>
          <p:nvPr/>
        </p:nvSpPr>
        <p:spPr bwMode="auto">
          <a:xfrm rot="-5400000">
            <a:off x="1484313" y="4205288"/>
            <a:ext cx="246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Critical Section</a:t>
            </a:r>
          </a:p>
        </p:txBody>
      </p:sp>
      <p:sp>
        <p:nvSpPr>
          <p:cNvPr id="73736" name="Rectangle 20"/>
          <p:cNvSpPr>
            <a:spLocks noChangeArrowheads="1"/>
          </p:cNvSpPr>
          <p:nvPr/>
        </p:nvSpPr>
        <p:spPr bwMode="auto">
          <a:xfrm>
            <a:off x="4873625" y="2482850"/>
            <a:ext cx="2522538" cy="736600"/>
          </a:xfrm>
          <a:prstGeom prst="rect">
            <a:avLst/>
          </a:prstGeom>
          <a:noFill/>
          <a:ln w="571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ea typeface="宋体" charset="-122"/>
            </a:endParaRPr>
          </a:p>
        </p:txBody>
      </p:sp>
      <p:sp>
        <p:nvSpPr>
          <p:cNvPr id="73737" name="Text Box 21"/>
          <p:cNvSpPr txBox="1">
            <a:spLocks noChangeArrowheads="1"/>
          </p:cNvSpPr>
          <p:nvPr/>
        </p:nvSpPr>
        <p:spPr bwMode="auto">
          <a:xfrm>
            <a:off x="5194300" y="1962150"/>
            <a:ext cx="203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b="1">
                <a:ea typeface="宋体" charset="-122"/>
              </a:rPr>
              <a:t>waiting room</a:t>
            </a:r>
          </a:p>
        </p:txBody>
      </p:sp>
      <p:grpSp>
        <p:nvGrpSpPr>
          <p:cNvPr id="73738" name="Group 22"/>
          <p:cNvGrpSpPr>
            <a:grpSpLocks/>
          </p:cNvGrpSpPr>
          <p:nvPr/>
        </p:nvGrpSpPr>
        <p:grpSpPr bwMode="auto">
          <a:xfrm>
            <a:off x="5614988" y="2563813"/>
            <a:ext cx="685800" cy="609600"/>
            <a:chOff x="1584" y="816"/>
            <a:chExt cx="912" cy="816"/>
          </a:xfrm>
        </p:grpSpPr>
        <p:sp>
          <p:nvSpPr>
            <p:cNvPr id="73743" name="Freeform 23"/>
            <p:cNvSpPr>
              <a:spLocks/>
            </p:cNvSpPr>
            <p:nvPr/>
          </p:nvSpPr>
          <p:spPr bwMode="auto">
            <a:xfrm>
              <a:off x="2352" y="10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3744" name="Freeform 24"/>
            <p:cNvSpPr>
              <a:spLocks/>
            </p:cNvSpPr>
            <p:nvPr/>
          </p:nvSpPr>
          <p:spPr bwMode="auto">
            <a:xfrm>
              <a:off x="2160" y="9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3745" name="Freeform 25"/>
            <p:cNvSpPr>
              <a:spLocks/>
            </p:cNvSpPr>
            <p:nvPr/>
          </p:nvSpPr>
          <p:spPr bwMode="auto">
            <a:xfrm>
              <a:off x="1920" y="8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3746" name="Freeform 26"/>
            <p:cNvSpPr>
              <a:spLocks/>
            </p:cNvSpPr>
            <p:nvPr/>
          </p:nvSpPr>
          <p:spPr bwMode="auto">
            <a:xfrm>
              <a:off x="1659" y="8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3747" name="Freeform 27"/>
            <p:cNvSpPr>
              <a:spLocks/>
            </p:cNvSpPr>
            <p:nvPr/>
          </p:nvSpPr>
          <p:spPr bwMode="auto">
            <a:xfrm>
              <a:off x="1669" y="9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3748" name="Freeform 28"/>
            <p:cNvSpPr>
              <a:spLocks/>
            </p:cNvSpPr>
            <p:nvPr/>
          </p:nvSpPr>
          <p:spPr bwMode="auto">
            <a:xfrm>
              <a:off x="2144" y="11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p>
              <a:endParaRPr lang="zh-CN" altLang="en-US"/>
            </a:p>
          </p:txBody>
        </p:sp>
        <p:sp>
          <p:nvSpPr>
            <p:cNvPr id="73749" name="Freeform 29"/>
            <p:cNvSpPr>
              <a:spLocks/>
            </p:cNvSpPr>
            <p:nvPr/>
          </p:nvSpPr>
          <p:spPr bwMode="auto">
            <a:xfrm>
              <a:off x="1920" y="1296"/>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3750" name="Freeform 30"/>
            <p:cNvSpPr>
              <a:spLocks/>
            </p:cNvSpPr>
            <p:nvPr/>
          </p:nvSpPr>
          <p:spPr bwMode="auto">
            <a:xfrm>
              <a:off x="1728" y="11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73751" name="Freeform 31"/>
            <p:cNvSpPr>
              <a:spLocks/>
            </p:cNvSpPr>
            <p:nvPr/>
          </p:nvSpPr>
          <p:spPr bwMode="auto">
            <a:xfrm>
              <a:off x="1584" y="10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73739" name="Group 41"/>
          <p:cNvGrpSpPr>
            <a:grpSpLocks/>
          </p:cNvGrpSpPr>
          <p:nvPr/>
        </p:nvGrpSpPr>
        <p:grpSpPr bwMode="auto">
          <a:xfrm>
            <a:off x="3789363" y="4946650"/>
            <a:ext cx="304800" cy="304800"/>
            <a:chOff x="3894" y="2760"/>
            <a:chExt cx="192" cy="192"/>
          </a:xfrm>
        </p:grpSpPr>
        <p:sp>
          <p:nvSpPr>
            <p:cNvPr id="73741" name="Oval 42"/>
            <p:cNvSpPr>
              <a:spLocks noChangeArrowheads="1"/>
            </p:cNvSpPr>
            <p:nvPr/>
          </p:nvSpPr>
          <p:spPr bwMode="auto">
            <a:xfrm>
              <a:off x="3894" y="2760"/>
              <a:ext cx="192" cy="192"/>
            </a:xfrm>
            <a:prstGeom prst="ellipse">
              <a:avLst/>
            </a:prstGeom>
            <a:solidFill>
              <a:srgbClr val="FFFF00"/>
            </a:solidFill>
            <a:ln w="38100" algn="ctr">
              <a:solidFill>
                <a:schemeClr val="tx1"/>
              </a:solidFill>
              <a:round/>
              <a:headEnd/>
              <a:tailEnd/>
            </a:ln>
          </p:spPr>
          <p:txBody>
            <a:bodyPr wrap="none" anchor="ctr"/>
            <a:lstStyle/>
            <a:p>
              <a:endParaRPr lang="zh-CN" altLang="zh-CN">
                <a:ea typeface="宋体" charset="-122"/>
              </a:endParaRPr>
            </a:p>
          </p:txBody>
        </p:sp>
        <p:sp>
          <p:nvSpPr>
            <p:cNvPr id="73742" name="Oval 43"/>
            <p:cNvSpPr>
              <a:spLocks noChangeArrowheads="1"/>
            </p:cNvSpPr>
            <p:nvPr/>
          </p:nvSpPr>
          <p:spPr bwMode="auto">
            <a:xfrm>
              <a:off x="3989" y="2800"/>
              <a:ext cx="67" cy="58"/>
            </a:xfrm>
            <a:prstGeom prst="ellipse">
              <a:avLst/>
            </a:prstGeom>
            <a:solidFill>
              <a:srgbClr val="FFFFCC"/>
            </a:solidFill>
            <a:ln w="3175" algn="ctr">
              <a:solidFill>
                <a:schemeClr val="tx1"/>
              </a:solidFill>
              <a:round/>
              <a:headEnd/>
              <a:tailEnd/>
            </a:ln>
          </p:spPr>
          <p:txBody>
            <a:bodyPr wrap="none" anchor="ctr"/>
            <a:lstStyle/>
            <a:p>
              <a:endParaRPr lang="zh-CN" altLang="zh-CN">
                <a:ea typeface="宋体" charset="-122"/>
              </a:endParaRPr>
            </a:p>
          </p:txBody>
        </p:sp>
      </p:grpSp>
      <p:sp>
        <p:nvSpPr>
          <p:cNvPr id="73740" name="AutoShape 44"/>
          <p:cNvSpPr>
            <a:spLocks noChangeArrowheads="1"/>
          </p:cNvSpPr>
          <p:nvPr/>
        </p:nvSpPr>
        <p:spPr bwMode="auto">
          <a:xfrm>
            <a:off x="6481763" y="1381125"/>
            <a:ext cx="2220912" cy="758825"/>
          </a:xfrm>
          <a:prstGeom prst="cloudCallout">
            <a:avLst>
              <a:gd name="adj1" fmla="val -63583"/>
              <a:gd name="adj2" fmla="val 116944"/>
            </a:avLst>
          </a:prstGeom>
          <a:solidFill>
            <a:schemeClr val="bg1"/>
          </a:solidFill>
          <a:ln w="38100">
            <a:solidFill>
              <a:schemeClr val="accent1"/>
            </a:solidFill>
            <a:round/>
            <a:headEnd/>
            <a:tailEnd/>
          </a:ln>
        </p:spPr>
        <p:txBody>
          <a:bodyPr/>
          <a:lstStyle/>
          <a:p>
            <a:pPr algn="ctr"/>
            <a:r>
              <a:rPr lang="en-US" altLang="zh-CN">
                <a:solidFill>
                  <a:schemeClr val="accent1"/>
                </a:solidFill>
                <a:ea typeface="宋体" charset="-122"/>
              </a:rPr>
              <a:t>zzzz….!</a:t>
            </a:r>
          </a:p>
        </p:txBody>
      </p:sp>
    </p:spTree>
    <p:extLst>
      <p:ext uri="{BB962C8B-B14F-4D97-AF65-F5344CB8AC3E}">
        <p14:creationId xmlns:p14="http://schemas.microsoft.com/office/powerpoint/2010/main" val="2943820893"/>
      </p:ext>
    </p:extLst>
  </p:cSld>
  <p:clrMapOvr>
    <a:masterClrMapping/>
  </p:clrMapOvr>
  <p:transition>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smtClean="0">
                <a:ea typeface="宋体" charset="-122"/>
              </a:rPr>
              <a:t>Solution to Lost Wakeup </a:t>
            </a:r>
          </a:p>
        </p:txBody>
      </p:sp>
      <p:sp>
        <p:nvSpPr>
          <p:cNvPr id="74755" name="Content Placeholder 2"/>
          <p:cNvSpPr>
            <a:spLocks noGrp="1"/>
          </p:cNvSpPr>
          <p:nvPr>
            <p:ph idx="1"/>
          </p:nvPr>
        </p:nvSpPr>
        <p:spPr/>
        <p:txBody>
          <a:bodyPr/>
          <a:lstStyle/>
          <a:p>
            <a:r>
              <a:rPr lang="en-US" altLang="zh-CN" smtClean="0">
                <a:ea typeface="宋体" charset="-122"/>
              </a:rPr>
              <a:t>Always use </a:t>
            </a:r>
            <a:r>
              <a:rPr lang="en-US" altLang="zh-CN" smtClean="0">
                <a:solidFill>
                  <a:schemeClr val="tx1"/>
                </a:solidFill>
                <a:ea typeface="宋体" charset="-122"/>
              </a:rPr>
              <a:t>signalAll</a:t>
            </a:r>
            <a:r>
              <a:rPr lang="en-US" altLang="zh-CN" smtClean="0">
                <a:ea typeface="宋体" charset="-122"/>
              </a:rPr>
              <a:t> and </a:t>
            </a:r>
            <a:r>
              <a:rPr lang="en-US" altLang="zh-CN" smtClean="0">
                <a:solidFill>
                  <a:schemeClr val="tx1"/>
                </a:solidFill>
                <a:ea typeface="宋体" charset="-122"/>
              </a:rPr>
              <a:t>notifyAll </a:t>
            </a:r>
          </a:p>
          <a:p>
            <a:r>
              <a:rPr lang="en-US" altLang="zh-CN" smtClean="0">
                <a:ea typeface="宋体" charset="-122"/>
              </a:rPr>
              <a:t>Not </a:t>
            </a:r>
            <a:r>
              <a:rPr lang="en-US" altLang="zh-CN" smtClean="0">
                <a:solidFill>
                  <a:schemeClr val="tx1"/>
                </a:solidFill>
                <a:ea typeface="宋体" charset="-122"/>
              </a:rPr>
              <a:t>signal</a:t>
            </a:r>
            <a:r>
              <a:rPr lang="en-US" altLang="zh-CN" smtClean="0">
                <a:ea typeface="宋体" charset="-122"/>
              </a:rPr>
              <a:t> and </a:t>
            </a:r>
            <a:r>
              <a:rPr lang="en-US" altLang="zh-CN" smtClean="0">
                <a:solidFill>
                  <a:schemeClr val="tx1"/>
                </a:solidFill>
                <a:ea typeface="宋体" charset="-122"/>
              </a:rPr>
              <a:t>notify</a:t>
            </a:r>
          </a:p>
        </p:txBody>
      </p:sp>
      <p:sp>
        <p:nvSpPr>
          <p:cNvPr id="7475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47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4AD9F766-6D4F-41B7-AEB6-9096158F75C7}" type="slidenum">
              <a:rPr lang="ar-SA" altLang="zh-CN" sz="1400" smtClean="0">
                <a:solidFill>
                  <a:schemeClr val="tx1"/>
                </a:solidFill>
              </a:rPr>
              <a:pPr/>
              <a:t>81</a:t>
            </a:fld>
            <a:endParaRPr lang="en-US" altLang="zh-CN" sz="1400" smtClean="0">
              <a:solidFill>
                <a:schemeClr val="tx1"/>
              </a:solidFill>
              <a:ea typeface="宋体" charset="-122"/>
            </a:endParaRPr>
          </a:p>
        </p:txBody>
      </p:sp>
    </p:spTree>
    <p:extLst>
      <p:ext uri="{BB962C8B-B14F-4D97-AF65-F5344CB8AC3E}">
        <p14:creationId xmlns:p14="http://schemas.microsoft.com/office/powerpoint/2010/main" val="2512027172"/>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57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C097C797-97A6-4C19-BE96-4F432534144B}" type="slidenum">
              <a:rPr lang="ar-SA" altLang="zh-CN" sz="1400" smtClean="0">
                <a:solidFill>
                  <a:schemeClr val="tx1"/>
                </a:solidFill>
              </a:rPr>
              <a:pPr/>
              <a:t>82</a:t>
            </a:fld>
            <a:endParaRPr lang="en-US" altLang="zh-CN" sz="1400" smtClean="0">
              <a:solidFill>
                <a:schemeClr val="tx1"/>
              </a:solidFill>
              <a:ea typeface="宋体" charset="-122"/>
            </a:endParaRPr>
          </a:p>
        </p:txBody>
      </p:sp>
      <p:sp>
        <p:nvSpPr>
          <p:cNvPr id="75780" name="Rectangle 5"/>
          <p:cNvSpPr>
            <a:spLocks noChangeArrowheads="1"/>
          </p:cNvSpPr>
          <p:nvPr/>
        </p:nvSpPr>
        <p:spPr bwMode="auto">
          <a:xfrm>
            <a:off x="838200" y="1752600"/>
            <a:ext cx="7315200" cy="435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b="1">
                <a:solidFill>
                  <a:schemeClr val="tx1"/>
                </a:solidFill>
                <a:latin typeface="Lucida Console" pitchFamily="49" charset="0"/>
                <a:ea typeface="宋体" charset="-122"/>
              </a:rPr>
              <a:t>public class</a:t>
            </a:r>
            <a:r>
              <a:rPr lang="en-US" altLang="zh-CN" sz="2000" b="1">
                <a:latin typeface="Lucida Console" pitchFamily="49" charset="0"/>
                <a:ea typeface="宋体" charset="-122"/>
              </a:rPr>
              <a:t> Queue&lt;T&gt; {</a:t>
            </a:r>
          </a:p>
          <a:p>
            <a:pPr algn="l"/>
            <a:endParaRPr lang="en-US" altLang="zh-CN" sz="2000" b="1">
              <a:latin typeface="Lucida Console" pitchFamily="49" charset="0"/>
              <a:ea typeface="宋体" charset="-122"/>
            </a:endParaRP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int</a:t>
            </a:r>
            <a:r>
              <a:rPr lang="en-US" altLang="zh-CN" sz="2000" b="1">
                <a:latin typeface="Lucida Console" pitchFamily="49" charset="0"/>
                <a:ea typeface="宋体" charset="-122"/>
              </a:rPr>
              <a:t> head = 0, tail = 0; </a:t>
            </a:r>
          </a:p>
          <a:p>
            <a:pPr algn="l"/>
            <a:r>
              <a:rPr lang="en-US" altLang="zh-CN" sz="2000" b="1">
                <a:latin typeface="Lucida Console" pitchFamily="49" charset="0"/>
                <a:ea typeface="宋体" charset="-122"/>
              </a:rPr>
              <a:t>  T[QSIZE] items;</a:t>
            </a:r>
          </a:p>
          <a:p>
            <a:pPr algn="l"/>
            <a:endParaRPr lang="en-US" altLang="zh-CN" sz="2000" b="1">
              <a:latin typeface="Lucida Console" pitchFamily="49" charset="0"/>
              <a:ea typeface="宋体" charset="-122"/>
            </a:endParaRP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public synchronized T</a:t>
            </a:r>
            <a:r>
              <a:rPr lang="en-US" altLang="zh-CN" sz="2000" b="1">
                <a:latin typeface="Lucida Console" pitchFamily="49" charset="0"/>
                <a:ea typeface="宋体" charset="-122"/>
              </a:rPr>
              <a:t> deq()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while</a:t>
            </a:r>
            <a:r>
              <a:rPr lang="en-US" altLang="zh-CN" sz="2000" b="1">
                <a:latin typeface="Lucida Console" pitchFamily="49" charset="0"/>
                <a:ea typeface="宋体" charset="-122"/>
              </a:rPr>
              <a:t> (tail – head == 0)</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this</a:t>
            </a:r>
            <a:r>
              <a:rPr lang="en-US" altLang="zh-CN" sz="2000" b="1">
                <a:latin typeface="Lucida Console" pitchFamily="49" charset="0"/>
                <a:ea typeface="宋体" charset="-122"/>
              </a:rPr>
              <a:t>.wait();</a:t>
            </a:r>
            <a:endParaRPr lang="en-US" altLang="zh-CN" sz="2000" b="1">
              <a:solidFill>
                <a:srgbClr val="FF0000"/>
              </a:solidFill>
              <a:latin typeface="Lucida Console" pitchFamily="49" charset="0"/>
              <a:ea typeface="宋体" charset="-122"/>
            </a:endParaRPr>
          </a:p>
          <a:p>
            <a:pPr algn="l"/>
            <a:r>
              <a:rPr lang="en-US" altLang="zh-CN" sz="2000" b="1">
                <a:latin typeface="Lucida Console" pitchFamily="49" charset="0"/>
                <a:ea typeface="宋体" charset="-122"/>
              </a:rPr>
              <a:t>   T result = items[head % QSIZE]; head++;</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this</a:t>
            </a:r>
            <a:r>
              <a:rPr lang="en-US" altLang="zh-CN" sz="2000" b="1">
                <a:latin typeface="Lucida Console" pitchFamily="49" charset="0"/>
                <a:ea typeface="宋体" charset="-122"/>
              </a:rPr>
              <a:t>.notifyAll();</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return</a:t>
            </a:r>
            <a:r>
              <a:rPr lang="en-US" altLang="zh-CN" sz="2000" b="1">
                <a:latin typeface="Lucida Console" pitchFamily="49" charset="0"/>
                <a:ea typeface="宋体" charset="-122"/>
              </a:rPr>
              <a:t> result;</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a:t>
            </a:r>
          </a:p>
        </p:txBody>
      </p:sp>
      <p:sp>
        <p:nvSpPr>
          <p:cNvPr id="75781" name="Rectangle 2"/>
          <p:cNvSpPr>
            <a:spLocks noGrp="1" noChangeArrowheads="1"/>
          </p:cNvSpPr>
          <p:nvPr>
            <p:ph type="title"/>
          </p:nvPr>
        </p:nvSpPr>
        <p:spPr/>
        <p:txBody>
          <a:bodyPr/>
          <a:lstStyle/>
          <a:p>
            <a:r>
              <a:rPr lang="en-US" altLang="zh-CN" smtClean="0">
                <a:ea typeface="宋体" charset="-122"/>
              </a:rPr>
              <a:t>Java Synchronized Methods</a:t>
            </a:r>
          </a:p>
        </p:txBody>
      </p:sp>
    </p:spTree>
    <p:extLst>
      <p:ext uri="{BB962C8B-B14F-4D97-AF65-F5344CB8AC3E}">
        <p14:creationId xmlns:p14="http://schemas.microsoft.com/office/powerpoint/2010/main" val="3252740239"/>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68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B73BB9D2-CFEC-4E8B-864B-62B6C4E5A9AA}" type="slidenum">
              <a:rPr lang="ar-SA" altLang="zh-CN" sz="1400" smtClean="0">
                <a:solidFill>
                  <a:schemeClr val="tx1"/>
                </a:solidFill>
              </a:rPr>
              <a:pPr/>
              <a:t>83</a:t>
            </a:fld>
            <a:endParaRPr lang="en-US" altLang="zh-CN" sz="1400" smtClean="0">
              <a:solidFill>
                <a:schemeClr val="tx1"/>
              </a:solidFill>
              <a:ea typeface="宋体" charset="-122"/>
            </a:endParaRPr>
          </a:p>
        </p:txBody>
      </p:sp>
      <p:sp>
        <p:nvSpPr>
          <p:cNvPr id="76804" name="Rectangle 2"/>
          <p:cNvSpPr>
            <a:spLocks noChangeArrowheads="1"/>
          </p:cNvSpPr>
          <p:nvPr/>
        </p:nvSpPr>
        <p:spPr bwMode="auto">
          <a:xfrm>
            <a:off x="838200" y="1752600"/>
            <a:ext cx="7315200" cy="435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b="1">
                <a:solidFill>
                  <a:schemeClr val="tx1"/>
                </a:solidFill>
                <a:latin typeface="Lucida Console" pitchFamily="49" charset="0"/>
                <a:ea typeface="宋体" charset="-122"/>
              </a:rPr>
              <a:t>public class</a:t>
            </a:r>
            <a:r>
              <a:rPr lang="en-US" altLang="zh-CN" sz="2000" b="1">
                <a:latin typeface="Lucida Console" pitchFamily="49" charset="0"/>
                <a:ea typeface="宋体" charset="-122"/>
              </a:rPr>
              <a:t> Queue&lt;T&gt; </a:t>
            </a:r>
            <a:r>
              <a:rPr lang="en-US" altLang="zh-CN" sz="2000" b="1">
                <a:solidFill>
                  <a:schemeClr val="folHlink"/>
                </a:solidFill>
                <a:latin typeface="Lucida Console" pitchFamily="49" charset="0"/>
                <a:ea typeface="宋体" charset="-122"/>
              </a:rPr>
              <a:t>{</a:t>
            </a:r>
          </a:p>
          <a:p>
            <a:pPr algn="l"/>
            <a:endParaRPr lang="en-US" altLang="zh-CN" sz="2000" b="1">
              <a:solidFill>
                <a:schemeClr val="folHlink"/>
              </a:solidFill>
              <a:latin typeface="Lucida Console" pitchFamily="49" charset="0"/>
              <a:ea typeface="宋体" charset="-122"/>
            </a:endParaRP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int head = 0, tail = 0; </a:t>
            </a:r>
          </a:p>
          <a:p>
            <a:pPr algn="l"/>
            <a:r>
              <a:rPr lang="en-US" altLang="zh-CN" sz="2000" b="1">
                <a:solidFill>
                  <a:schemeClr val="folHlink"/>
                </a:solidFill>
                <a:latin typeface="Lucida Console" pitchFamily="49" charset="0"/>
                <a:ea typeface="宋体" charset="-122"/>
              </a:rPr>
              <a:t>  T[QSIZE] items;</a:t>
            </a:r>
          </a:p>
          <a:p>
            <a:pPr algn="l"/>
            <a:endParaRPr lang="en-US" altLang="zh-CN" sz="2000" b="1">
              <a:solidFill>
                <a:schemeClr val="folHlink"/>
              </a:solidFill>
              <a:latin typeface="Lucida Console" pitchFamily="49" charset="0"/>
              <a:ea typeface="宋体" charset="-122"/>
            </a:endParaRPr>
          </a:p>
          <a:p>
            <a:pPr algn="l"/>
            <a:r>
              <a:rPr lang="en-US" altLang="zh-CN" sz="2000" b="1">
                <a:solidFill>
                  <a:schemeClr val="folHlink"/>
                </a:solidFill>
                <a:latin typeface="Lucida Console" pitchFamily="49" charset="0"/>
                <a:ea typeface="宋体" charset="-122"/>
              </a:rPr>
              <a:t>  public synchronized T deq() {</a:t>
            </a:r>
          </a:p>
          <a:p>
            <a:pPr algn="l"/>
            <a:r>
              <a:rPr lang="en-US" altLang="zh-CN" sz="2000" b="1">
                <a:solidFill>
                  <a:schemeClr val="folHlink"/>
                </a:solidFill>
                <a:latin typeface="Lucida Console" pitchFamily="49" charset="0"/>
                <a:ea typeface="宋体" charset="-122"/>
              </a:rPr>
              <a:t>   while (tail – head == 0)</a:t>
            </a:r>
          </a:p>
          <a:p>
            <a:pPr algn="l"/>
            <a:r>
              <a:rPr lang="en-US" altLang="zh-CN" sz="2000" b="1">
                <a:solidFill>
                  <a:schemeClr val="folHlink"/>
                </a:solidFill>
                <a:latin typeface="Lucida Console" pitchFamily="49" charset="0"/>
                <a:ea typeface="宋体" charset="-122"/>
              </a:rPr>
              <a:t>     this.wait();</a:t>
            </a:r>
          </a:p>
          <a:p>
            <a:pPr algn="l"/>
            <a:r>
              <a:rPr lang="en-US" altLang="zh-CN" sz="2000" b="1">
                <a:solidFill>
                  <a:schemeClr val="folHlink"/>
                </a:solidFill>
                <a:latin typeface="Lucida Console" pitchFamily="49" charset="0"/>
                <a:ea typeface="宋体" charset="-122"/>
              </a:rPr>
              <a:t>   T result = items[head % QSIZE]; head++;</a:t>
            </a:r>
          </a:p>
          <a:p>
            <a:pPr algn="l"/>
            <a:r>
              <a:rPr lang="en-US" altLang="zh-CN" sz="2000" b="1">
                <a:solidFill>
                  <a:schemeClr val="folHlink"/>
                </a:solidFill>
                <a:latin typeface="Lucida Console" pitchFamily="49" charset="0"/>
                <a:ea typeface="宋体" charset="-122"/>
              </a:rPr>
              <a:t>   this.notifyAll();</a:t>
            </a:r>
          </a:p>
          <a:p>
            <a:pPr algn="l"/>
            <a:r>
              <a:rPr lang="en-US" altLang="zh-CN" sz="2000" b="1">
                <a:solidFill>
                  <a:schemeClr val="folHlink"/>
                </a:solidFill>
                <a:latin typeface="Lucida Console" pitchFamily="49" charset="0"/>
                <a:ea typeface="宋体" charset="-122"/>
              </a:rPr>
              <a:t>   return result;</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76805" name="Rectangle 3"/>
          <p:cNvSpPr>
            <a:spLocks noGrp="1" noChangeArrowheads="1"/>
          </p:cNvSpPr>
          <p:nvPr>
            <p:ph type="title"/>
          </p:nvPr>
        </p:nvSpPr>
        <p:spPr/>
        <p:txBody>
          <a:bodyPr/>
          <a:lstStyle/>
          <a:p>
            <a:r>
              <a:rPr lang="en-US" altLang="zh-CN" smtClean="0">
                <a:ea typeface="宋体" charset="-122"/>
              </a:rPr>
              <a:t>Java Synchronized Methods</a:t>
            </a:r>
          </a:p>
        </p:txBody>
      </p:sp>
      <p:sp>
        <p:nvSpPr>
          <p:cNvPr id="76806" name="AutoShape 4"/>
          <p:cNvSpPr>
            <a:spLocks noChangeArrowheads="1"/>
          </p:cNvSpPr>
          <p:nvPr/>
        </p:nvSpPr>
        <p:spPr bwMode="auto">
          <a:xfrm flipH="1">
            <a:off x="858838" y="1766888"/>
            <a:ext cx="3340100" cy="346075"/>
          </a:xfrm>
          <a:prstGeom prst="wedgeRoundRectCallout">
            <a:avLst>
              <a:gd name="adj1" fmla="val -56750"/>
              <a:gd name="adj2" fmla="val 850000"/>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76807" name="Text Box 5"/>
          <p:cNvSpPr txBox="1">
            <a:spLocks noChangeArrowheads="1"/>
          </p:cNvSpPr>
          <p:nvPr/>
        </p:nvSpPr>
        <p:spPr bwMode="auto">
          <a:xfrm>
            <a:off x="2813050" y="4943475"/>
            <a:ext cx="53641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Each object has an implicit lock with an implicit condition</a:t>
            </a:r>
          </a:p>
        </p:txBody>
      </p:sp>
    </p:spTree>
    <p:extLst>
      <p:ext uri="{BB962C8B-B14F-4D97-AF65-F5344CB8AC3E}">
        <p14:creationId xmlns:p14="http://schemas.microsoft.com/office/powerpoint/2010/main" val="833902142"/>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78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398D1A2F-D76C-4D04-BEBE-7E7F595038CB}" type="slidenum">
              <a:rPr lang="ar-SA" altLang="zh-CN" sz="1400" smtClean="0">
                <a:solidFill>
                  <a:schemeClr val="tx1"/>
                </a:solidFill>
              </a:rPr>
              <a:pPr/>
              <a:t>84</a:t>
            </a:fld>
            <a:endParaRPr lang="en-US" altLang="zh-CN" sz="1400" smtClean="0">
              <a:solidFill>
                <a:schemeClr val="tx1"/>
              </a:solidFill>
              <a:ea typeface="宋体" charset="-122"/>
            </a:endParaRPr>
          </a:p>
        </p:txBody>
      </p:sp>
      <p:sp>
        <p:nvSpPr>
          <p:cNvPr id="77828" name="Rectangle 2"/>
          <p:cNvSpPr>
            <a:spLocks noChangeArrowheads="1"/>
          </p:cNvSpPr>
          <p:nvPr/>
        </p:nvSpPr>
        <p:spPr bwMode="auto">
          <a:xfrm>
            <a:off x="838200" y="1752600"/>
            <a:ext cx="7315200" cy="435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b="1">
                <a:solidFill>
                  <a:schemeClr val="folHlink"/>
                </a:solidFill>
                <a:latin typeface="Lucida Console" pitchFamily="49" charset="0"/>
                <a:ea typeface="宋体" charset="-122"/>
              </a:rPr>
              <a:t>public class Queue&lt;T&gt; {</a:t>
            </a:r>
          </a:p>
          <a:p>
            <a:pPr algn="l"/>
            <a:endParaRPr lang="en-US" altLang="zh-CN" sz="2000" b="1">
              <a:solidFill>
                <a:schemeClr val="folHlink"/>
              </a:solidFill>
              <a:latin typeface="Lucida Console" pitchFamily="49" charset="0"/>
              <a:ea typeface="宋体" charset="-122"/>
            </a:endParaRPr>
          </a:p>
          <a:p>
            <a:pPr algn="l"/>
            <a:r>
              <a:rPr lang="en-US" altLang="zh-CN" sz="2000" b="1">
                <a:solidFill>
                  <a:schemeClr val="folHlink"/>
                </a:solidFill>
                <a:latin typeface="Lucida Console" pitchFamily="49" charset="0"/>
                <a:ea typeface="宋体" charset="-122"/>
              </a:rPr>
              <a:t>  int head = 0, tail = 0; </a:t>
            </a:r>
          </a:p>
          <a:p>
            <a:pPr algn="l"/>
            <a:r>
              <a:rPr lang="en-US" altLang="zh-CN" sz="2000" b="1">
                <a:solidFill>
                  <a:schemeClr val="folHlink"/>
                </a:solidFill>
                <a:latin typeface="Lucida Console" pitchFamily="49" charset="0"/>
                <a:ea typeface="宋体" charset="-122"/>
              </a:rPr>
              <a:t>  T[QSIZE] items;</a:t>
            </a:r>
          </a:p>
          <a:p>
            <a:pPr algn="l"/>
            <a:endParaRPr lang="en-US" altLang="zh-CN" sz="2000" b="1">
              <a:solidFill>
                <a:schemeClr val="folHlink"/>
              </a:solidFill>
              <a:latin typeface="Lucida Console" pitchFamily="49" charset="0"/>
              <a:ea typeface="宋体" charset="-122"/>
            </a:endParaRPr>
          </a:p>
          <a:p>
            <a:pPr algn="l"/>
            <a:r>
              <a:rPr lang="en-US" altLang="zh-CN" sz="2000" b="1">
                <a:solidFill>
                  <a:schemeClr val="folHlink"/>
                </a:solidFill>
                <a:latin typeface="Lucida Console" pitchFamily="49" charset="0"/>
                <a:ea typeface="宋体" charset="-122"/>
              </a:rPr>
              <a:t>  public</a:t>
            </a:r>
            <a:r>
              <a:rPr lang="en-US" altLang="zh-CN" sz="2000" b="1">
                <a:solidFill>
                  <a:schemeClr val="tx1"/>
                </a:solidFill>
                <a:latin typeface="Lucida Console" pitchFamily="49" charset="0"/>
                <a:ea typeface="宋体" charset="-122"/>
              </a:rPr>
              <a:t> synchronized </a:t>
            </a:r>
            <a:r>
              <a:rPr lang="en-US" altLang="zh-CN" sz="2000" b="1">
                <a:solidFill>
                  <a:schemeClr val="folHlink"/>
                </a:solidFill>
                <a:latin typeface="Lucida Console" pitchFamily="49" charset="0"/>
                <a:ea typeface="宋体" charset="-122"/>
              </a:rPr>
              <a:t>T deq() {</a:t>
            </a:r>
          </a:p>
          <a:p>
            <a:pPr algn="l"/>
            <a:r>
              <a:rPr lang="en-US" altLang="zh-CN" sz="2000" b="1">
                <a:solidFill>
                  <a:schemeClr val="folHlink"/>
                </a:solidFill>
                <a:latin typeface="Lucida Console" pitchFamily="49" charset="0"/>
                <a:ea typeface="宋体" charset="-122"/>
              </a:rPr>
              <a:t>   while (tail – head == 0)</a:t>
            </a:r>
          </a:p>
          <a:p>
            <a:pPr algn="l"/>
            <a:r>
              <a:rPr lang="en-US" altLang="zh-CN" sz="2000" b="1">
                <a:solidFill>
                  <a:schemeClr val="folHlink"/>
                </a:solidFill>
                <a:latin typeface="Lucida Console" pitchFamily="49" charset="0"/>
                <a:ea typeface="宋体" charset="-122"/>
              </a:rPr>
              <a:t>     this.wait();</a:t>
            </a:r>
          </a:p>
          <a:p>
            <a:pPr algn="l"/>
            <a:r>
              <a:rPr lang="en-US" altLang="zh-CN" sz="2000" b="1">
                <a:solidFill>
                  <a:schemeClr val="folHlink"/>
                </a:solidFill>
                <a:latin typeface="Lucida Console" pitchFamily="49" charset="0"/>
                <a:ea typeface="宋体" charset="-122"/>
              </a:rPr>
              <a:t>   T result = items[head % QSIZE]; head++;</a:t>
            </a:r>
          </a:p>
          <a:p>
            <a:pPr algn="l"/>
            <a:r>
              <a:rPr lang="en-US" altLang="zh-CN" sz="2000" b="1">
                <a:solidFill>
                  <a:schemeClr val="folHlink"/>
                </a:solidFill>
                <a:latin typeface="Lucida Console" pitchFamily="49" charset="0"/>
                <a:ea typeface="宋体" charset="-122"/>
              </a:rPr>
              <a:t>   this.notifyAll();</a:t>
            </a:r>
          </a:p>
          <a:p>
            <a:pPr algn="l"/>
            <a:r>
              <a:rPr lang="en-US" altLang="zh-CN" sz="2000" b="1">
                <a:solidFill>
                  <a:schemeClr val="folHlink"/>
                </a:solidFill>
                <a:latin typeface="Lucida Console" pitchFamily="49" charset="0"/>
                <a:ea typeface="宋体" charset="-122"/>
              </a:rPr>
              <a:t>   return result;</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77829" name="Rectangle 3"/>
          <p:cNvSpPr>
            <a:spLocks noGrp="1" noChangeArrowheads="1"/>
          </p:cNvSpPr>
          <p:nvPr>
            <p:ph type="title"/>
          </p:nvPr>
        </p:nvSpPr>
        <p:spPr/>
        <p:txBody>
          <a:bodyPr/>
          <a:lstStyle/>
          <a:p>
            <a:r>
              <a:rPr lang="en-US" altLang="zh-CN" smtClean="0">
                <a:ea typeface="宋体" charset="-122"/>
              </a:rPr>
              <a:t>Java Synchronized Methods</a:t>
            </a:r>
          </a:p>
        </p:txBody>
      </p:sp>
      <p:sp>
        <p:nvSpPr>
          <p:cNvPr id="77830" name="AutoShape 4"/>
          <p:cNvSpPr>
            <a:spLocks noChangeArrowheads="1"/>
          </p:cNvSpPr>
          <p:nvPr/>
        </p:nvSpPr>
        <p:spPr bwMode="auto">
          <a:xfrm flipH="1">
            <a:off x="2174875" y="3319463"/>
            <a:ext cx="2105025" cy="346075"/>
          </a:xfrm>
          <a:prstGeom prst="wedgeRoundRectCallout">
            <a:avLst>
              <a:gd name="adj1" fmla="val -70366"/>
              <a:gd name="adj2" fmla="val -28761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77831" name="Text Box 5"/>
          <p:cNvSpPr txBox="1">
            <a:spLocks noChangeArrowheads="1"/>
          </p:cNvSpPr>
          <p:nvPr/>
        </p:nvSpPr>
        <p:spPr bwMode="auto">
          <a:xfrm>
            <a:off x="4554538" y="1895475"/>
            <a:ext cx="3397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Lock on entry, unlock on return</a:t>
            </a:r>
          </a:p>
        </p:txBody>
      </p:sp>
    </p:spTree>
    <p:extLst>
      <p:ext uri="{BB962C8B-B14F-4D97-AF65-F5344CB8AC3E}">
        <p14:creationId xmlns:p14="http://schemas.microsoft.com/office/powerpoint/2010/main" val="219203272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88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B74F3582-69EB-44DA-B3B8-A328DAE6A72E}" type="slidenum">
              <a:rPr lang="ar-SA" altLang="zh-CN" sz="1400" smtClean="0">
                <a:solidFill>
                  <a:schemeClr val="tx1"/>
                </a:solidFill>
              </a:rPr>
              <a:pPr/>
              <a:t>85</a:t>
            </a:fld>
            <a:endParaRPr lang="en-US" altLang="zh-CN" sz="1400" smtClean="0">
              <a:solidFill>
                <a:schemeClr val="tx1"/>
              </a:solidFill>
              <a:ea typeface="宋体" charset="-122"/>
            </a:endParaRPr>
          </a:p>
        </p:txBody>
      </p:sp>
      <p:sp>
        <p:nvSpPr>
          <p:cNvPr id="78852" name="Rectangle 2"/>
          <p:cNvSpPr>
            <a:spLocks noChangeArrowheads="1"/>
          </p:cNvSpPr>
          <p:nvPr/>
        </p:nvSpPr>
        <p:spPr bwMode="auto">
          <a:xfrm>
            <a:off x="838200" y="1752600"/>
            <a:ext cx="7315200" cy="435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b="1">
                <a:solidFill>
                  <a:schemeClr val="folHlink"/>
                </a:solidFill>
                <a:latin typeface="Lucida Console" pitchFamily="49" charset="0"/>
                <a:ea typeface="宋体" charset="-122"/>
              </a:rPr>
              <a:t>public class Queue&lt;T&gt; {</a:t>
            </a:r>
          </a:p>
          <a:p>
            <a:pPr algn="l"/>
            <a:endParaRPr lang="en-US" altLang="zh-CN" sz="2000" b="1">
              <a:solidFill>
                <a:schemeClr val="folHlink"/>
              </a:solidFill>
              <a:latin typeface="Lucida Console" pitchFamily="49" charset="0"/>
              <a:ea typeface="宋体" charset="-122"/>
            </a:endParaRPr>
          </a:p>
          <a:p>
            <a:pPr algn="l"/>
            <a:r>
              <a:rPr lang="en-US" altLang="zh-CN" sz="2000" b="1">
                <a:solidFill>
                  <a:schemeClr val="folHlink"/>
                </a:solidFill>
                <a:latin typeface="Lucida Console" pitchFamily="49" charset="0"/>
                <a:ea typeface="宋体" charset="-122"/>
              </a:rPr>
              <a:t>  int head = 0, tail = 0; </a:t>
            </a:r>
          </a:p>
          <a:p>
            <a:pPr algn="l"/>
            <a:r>
              <a:rPr lang="en-US" altLang="zh-CN" sz="2000" b="1">
                <a:solidFill>
                  <a:schemeClr val="folHlink"/>
                </a:solidFill>
                <a:latin typeface="Lucida Console" pitchFamily="49" charset="0"/>
                <a:ea typeface="宋体" charset="-122"/>
              </a:rPr>
              <a:t>  T[QSIZE] items;</a:t>
            </a:r>
          </a:p>
          <a:p>
            <a:pPr algn="l"/>
            <a:endParaRPr lang="en-US" altLang="zh-CN" sz="2000" b="1">
              <a:solidFill>
                <a:schemeClr val="folHlink"/>
              </a:solidFill>
              <a:latin typeface="Lucida Console" pitchFamily="49" charset="0"/>
              <a:ea typeface="宋体" charset="-122"/>
            </a:endParaRPr>
          </a:p>
          <a:p>
            <a:pPr algn="l"/>
            <a:r>
              <a:rPr lang="en-US" altLang="zh-CN" sz="2000" b="1">
                <a:solidFill>
                  <a:schemeClr val="folHlink"/>
                </a:solidFill>
                <a:latin typeface="Lucida Console" pitchFamily="49" charset="0"/>
                <a:ea typeface="宋体" charset="-122"/>
              </a:rPr>
              <a:t>  public synchronized T deq() {</a:t>
            </a:r>
          </a:p>
          <a:p>
            <a:pPr algn="l"/>
            <a:r>
              <a:rPr lang="en-US" altLang="zh-CN" sz="2000" b="1">
                <a:solidFill>
                  <a:schemeClr val="folHlink"/>
                </a:solidFill>
                <a:latin typeface="Lucida Console" pitchFamily="49" charset="0"/>
                <a:ea typeface="宋体" charset="-122"/>
              </a:rPr>
              <a:t>   while (tail – head == 0)</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this</a:t>
            </a:r>
            <a:r>
              <a:rPr lang="en-US" altLang="zh-CN" sz="2000" b="1">
                <a:latin typeface="Lucida Console" pitchFamily="49" charset="0"/>
                <a:ea typeface="宋体" charset="-122"/>
              </a:rPr>
              <a:t>.wait();</a:t>
            </a:r>
            <a:endParaRPr lang="en-US" altLang="zh-CN" sz="2000" b="1">
              <a:solidFill>
                <a:srgbClr val="FF0000"/>
              </a:solidFill>
              <a:latin typeface="Lucida Console" pitchFamily="49" charset="0"/>
              <a:ea typeface="宋体" charset="-122"/>
            </a:endParaRP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T result = items[head % QSIZE]; head++;</a:t>
            </a:r>
          </a:p>
          <a:p>
            <a:pPr algn="l"/>
            <a:r>
              <a:rPr lang="en-US" altLang="zh-CN" sz="2000" b="1">
                <a:solidFill>
                  <a:schemeClr val="folHlink"/>
                </a:solidFill>
                <a:latin typeface="Lucida Console" pitchFamily="49" charset="0"/>
                <a:ea typeface="宋体" charset="-122"/>
              </a:rPr>
              <a:t>   this.notifyAll();</a:t>
            </a:r>
          </a:p>
          <a:p>
            <a:pPr algn="l"/>
            <a:r>
              <a:rPr lang="en-US" altLang="zh-CN" sz="2000" b="1">
                <a:solidFill>
                  <a:schemeClr val="folHlink"/>
                </a:solidFill>
                <a:latin typeface="Lucida Console" pitchFamily="49" charset="0"/>
                <a:ea typeface="宋体" charset="-122"/>
              </a:rPr>
              <a:t>   return result;</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78853" name="Rectangle 3"/>
          <p:cNvSpPr>
            <a:spLocks noGrp="1" noChangeArrowheads="1"/>
          </p:cNvSpPr>
          <p:nvPr>
            <p:ph type="title"/>
          </p:nvPr>
        </p:nvSpPr>
        <p:spPr/>
        <p:txBody>
          <a:bodyPr/>
          <a:lstStyle/>
          <a:p>
            <a:r>
              <a:rPr lang="en-US" altLang="zh-CN" smtClean="0">
                <a:ea typeface="宋体" charset="-122"/>
              </a:rPr>
              <a:t>Java Synchronized Methods</a:t>
            </a:r>
          </a:p>
        </p:txBody>
      </p:sp>
      <p:sp>
        <p:nvSpPr>
          <p:cNvPr id="78854" name="AutoShape 4"/>
          <p:cNvSpPr>
            <a:spLocks noChangeArrowheads="1"/>
          </p:cNvSpPr>
          <p:nvPr/>
        </p:nvSpPr>
        <p:spPr bwMode="auto">
          <a:xfrm flipH="1">
            <a:off x="1620838" y="3914775"/>
            <a:ext cx="2105025" cy="346075"/>
          </a:xfrm>
          <a:prstGeom prst="wedgeRoundRectCallout">
            <a:avLst>
              <a:gd name="adj1" fmla="val -117727"/>
              <a:gd name="adj2" fmla="val -428444"/>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78855" name="Text Box 5"/>
          <p:cNvSpPr txBox="1">
            <a:spLocks noChangeArrowheads="1"/>
          </p:cNvSpPr>
          <p:nvPr/>
        </p:nvSpPr>
        <p:spPr bwMode="auto">
          <a:xfrm>
            <a:off x="4554538" y="1895475"/>
            <a:ext cx="3397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Wait on implicit condition</a:t>
            </a:r>
          </a:p>
        </p:txBody>
      </p:sp>
    </p:spTree>
    <p:extLst>
      <p:ext uri="{BB962C8B-B14F-4D97-AF65-F5344CB8AC3E}">
        <p14:creationId xmlns:p14="http://schemas.microsoft.com/office/powerpoint/2010/main" val="128068080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798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72E7D4A-0C16-415E-98BF-601373C95D7D}" type="slidenum">
              <a:rPr lang="ar-SA" altLang="zh-CN" sz="1400" smtClean="0">
                <a:solidFill>
                  <a:schemeClr val="tx1"/>
                </a:solidFill>
              </a:rPr>
              <a:pPr/>
              <a:t>86</a:t>
            </a:fld>
            <a:endParaRPr lang="en-US" altLang="zh-CN" sz="1400" smtClean="0">
              <a:solidFill>
                <a:schemeClr val="tx1"/>
              </a:solidFill>
              <a:ea typeface="宋体" charset="-122"/>
            </a:endParaRPr>
          </a:p>
        </p:txBody>
      </p:sp>
      <p:sp>
        <p:nvSpPr>
          <p:cNvPr id="79876" name="Rectangle 2"/>
          <p:cNvSpPr>
            <a:spLocks noChangeArrowheads="1"/>
          </p:cNvSpPr>
          <p:nvPr/>
        </p:nvSpPr>
        <p:spPr bwMode="auto">
          <a:xfrm>
            <a:off x="838200" y="1752600"/>
            <a:ext cx="7315200" cy="4359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000" b="1">
                <a:solidFill>
                  <a:schemeClr val="folHlink"/>
                </a:solidFill>
                <a:latin typeface="Lucida Console" pitchFamily="49" charset="0"/>
                <a:ea typeface="宋体" charset="-122"/>
              </a:rPr>
              <a:t>public class Queue&lt;T&gt; {</a:t>
            </a:r>
          </a:p>
          <a:p>
            <a:pPr algn="l"/>
            <a:endParaRPr lang="en-US" altLang="zh-CN" sz="2000" b="1">
              <a:solidFill>
                <a:schemeClr val="folHlink"/>
              </a:solidFill>
              <a:latin typeface="Lucida Console" pitchFamily="49" charset="0"/>
              <a:ea typeface="宋体" charset="-122"/>
            </a:endParaRPr>
          </a:p>
          <a:p>
            <a:pPr algn="l"/>
            <a:r>
              <a:rPr lang="en-US" altLang="zh-CN" sz="2000" b="1">
                <a:solidFill>
                  <a:schemeClr val="folHlink"/>
                </a:solidFill>
                <a:latin typeface="Lucida Console" pitchFamily="49" charset="0"/>
                <a:ea typeface="宋体" charset="-122"/>
              </a:rPr>
              <a:t>  int head = 0, tail = 0; </a:t>
            </a:r>
          </a:p>
          <a:p>
            <a:pPr algn="l"/>
            <a:r>
              <a:rPr lang="en-US" altLang="zh-CN" sz="2000" b="1">
                <a:solidFill>
                  <a:schemeClr val="folHlink"/>
                </a:solidFill>
                <a:latin typeface="Lucida Console" pitchFamily="49" charset="0"/>
                <a:ea typeface="宋体" charset="-122"/>
              </a:rPr>
              <a:t>  T[QSIZE] items;</a:t>
            </a:r>
          </a:p>
          <a:p>
            <a:pPr algn="l"/>
            <a:endParaRPr lang="en-US" altLang="zh-CN" sz="2000" b="1">
              <a:solidFill>
                <a:schemeClr val="folHlink"/>
              </a:solidFill>
              <a:latin typeface="Lucida Console" pitchFamily="49" charset="0"/>
              <a:ea typeface="宋体" charset="-122"/>
            </a:endParaRPr>
          </a:p>
          <a:p>
            <a:pPr algn="l"/>
            <a:r>
              <a:rPr lang="en-US" altLang="zh-CN" sz="2000" b="1">
                <a:solidFill>
                  <a:schemeClr val="folHlink"/>
                </a:solidFill>
                <a:latin typeface="Lucida Console" pitchFamily="49" charset="0"/>
                <a:ea typeface="宋体" charset="-122"/>
              </a:rPr>
              <a:t>  public synchronized T deq() {</a:t>
            </a:r>
          </a:p>
          <a:p>
            <a:pPr algn="l"/>
            <a:r>
              <a:rPr lang="en-US" altLang="zh-CN" sz="2000" b="1">
                <a:solidFill>
                  <a:schemeClr val="folHlink"/>
                </a:solidFill>
                <a:latin typeface="Lucida Console" pitchFamily="49" charset="0"/>
                <a:ea typeface="宋体" charset="-122"/>
              </a:rPr>
              <a:t>   while (tail – head == 0)</a:t>
            </a:r>
          </a:p>
          <a:p>
            <a:pPr algn="l"/>
            <a:r>
              <a:rPr lang="en-US" altLang="zh-CN" sz="2000" b="1">
                <a:solidFill>
                  <a:schemeClr val="folHlink"/>
                </a:solidFill>
                <a:latin typeface="Lucida Console" pitchFamily="49" charset="0"/>
                <a:ea typeface="宋体" charset="-122"/>
              </a:rPr>
              <a:t>     this.wait();</a:t>
            </a:r>
          </a:p>
          <a:p>
            <a:pPr algn="l"/>
            <a:r>
              <a:rPr lang="en-US" altLang="zh-CN" sz="2000" b="1">
                <a:solidFill>
                  <a:schemeClr val="folHlink"/>
                </a:solidFill>
                <a:latin typeface="Lucida Console" pitchFamily="49" charset="0"/>
                <a:ea typeface="宋体" charset="-122"/>
              </a:rPr>
              <a:t>   T result = items[head % QSIZE]; head++;</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this</a:t>
            </a:r>
            <a:r>
              <a:rPr lang="en-US" altLang="zh-CN" sz="2000" b="1">
                <a:latin typeface="Lucida Console" pitchFamily="49" charset="0"/>
                <a:ea typeface="宋体" charset="-122"/>
              </a:rPr>
              <a:t>.notifyAll();</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return result;</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79877" name="Rectangle 3"/>
          <p:cNvSpPr>
            <a:spLocks noGrp="1" noChangeArrowheads="1"/>
          </p:cNvSpPr>
          <p:nvPr>
            <p:ph type="title"/>
          </p:nvPr>
        </p:nvSpPr>
        <p:spPr/>
        <p:txBody>
          <a:bodyPr/>
          <a:lstStyle/>
          <a:p>
            <a:r>
              <a:rPr lang="en-US" altLang="zh-CN" smtClean="0">
                <a:ea typeface="宋体" charset="-122"/>
              </a:rPr>
              <a:t>Java Synchronized Methods</a:t>
            </a:r>
          </a:p>
        </p:txBody>
      </p:sp>
      <p:sp>
        <p:nvSpPr>
          <p:cNvPr id="79878" name="AutoShape 4"/>
          <p:cNvSpPr>
            <a:spLocks noChangeArrowheads="1"/>
          </p:cNvSpPr>
          <p:nvPr/>
        </p:nvSpPr>
        <p:spPr bwMode="auto">
          <a:xfrm flipH="1">
            <a:off x="1274763" y="4538663"/>
            <a:ext cx="2743200" cy="346075"/>
          </a:xfrm>
          <a:prstGeom prst="wedgeRoundRectCallout">
            <a:avLst>
              <a:gd name="adj1" fmla="val -60708"/>
              <a:gd name="adj2" fmla="val -669269"/>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79879" name="Text Box 5"/>
          <p:cNvSpPr txBox="1">
            <a:spLocks noChangeArrowheads="1"/>
          </p:cNvSpPr>
          <p:nvPr/>
        </p:nvSpPr>
        <p:spPr bwMode="auto">
          <a:xfrm>
            <a:off x="3132138" y="1803400"/>
            <a:ext cx="4867275" cy="946150"/>
          </a:xfrm>
          <a:prstGeom prst="rect">
            <a:avLst/>
          </a:prstGeom>
          <a:solidFill>
            <a:srgbClr val="FFFFCC">
              <a:alpha val="59999"/>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Signal all threads waiting on condition</a:t>
            </a:r>
          </a:p>
        </p:txBody>
      </p:sp>
    </p:spTree>
    <p:extLst>
      <p:ext uri="{BB962C8B-B14F-4D97-AF65-F5344CB8AC3E}">
        <p14:creationId xmlns:p14="http://schemas.microsoft.com/office/powerpoint/2010/main" val="62315012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08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B70572B7-9D26-4B70-A34A-9DFA9B7663F8}" type="slidenum">
              <a:rPr lang="ar-SA" altLang="zh-CN" sz="1400" smtClean="0">
                <a:solidFill>
                  <a:schemeClr val="tx1"/>
                </a:solidFill>
              </a:rPr>
              <a:pPr/>
              <a:t>87</a:t>
            </a:fld>
            <a:endParaRPr lang="en-US" altLang="zh-CN" sz="1400" smtClean="0">
              <a:solidFill>
                <a:schemeClr val="tx1"/>
              </a:solidFill>
              <a:ea typeface="宋体" charset="-122"/>
            </a:endParaRPr>
          </a:p>
        </p:txBody>
      </p:sp>
      <p:sp>
        <p:nvSpPr>
          <p:cNvPr id="80900"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(Pop!) The Bounded Queue</a:t>
            </a:r>
          </a:p>
        </p:txBody>
      </p:sp>
      <p:sp>
        <p:nvSpPr>
          <p:cNvPr id="80901" name="Text Box 4"/>
          <p:cNvSpPr txBox="1">
            <a:spLocks noChangeArrowheads="1"/>
          </p:cNvSpPr>
          <p:nvPr/>
        </p:nvSpPr>
        <p:spPr bwMode="auto">
          <a:xfrm>
            <a:off x="685800" y="1992313"/>
            <a:ext cx="7772400" cy="3749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tx1"/>
                </a:solidFill>
                <a:latin typeface="Lucida Console" pitchFamily="49" charset="0"/>
                <a:ea typeface="宋体" charset="-122"/>
              </a:rPr>
              <a:t>public class</a:t>
            </a:r>
            <a:r>
              <a:rPr lang="en-US" altLang="zh-CN" sz="2000" b="1">
                <a:latin typeface="Lucida Console" pitchFamily="49" charset="0"/>
                <a:ea typeface="宋体" charset="-122"/>
              </a:rPr>
              <a:t> BoundedQueue&lt;T&gt; {</a:t>
            </a:r>
          </a:p>
          <a:p>
            <a:pPr algn="l"/>
            <a:r>
              <a:rPr lang="en-US" altLang="zh-CN" sz="2000" b="1">
                <a:latin typeface="Lucida Console" pitchFamily="49" charset="0"/>
                <a:ea typeface="宋体" charset="-122"/>
              </a:rPr>
              <a:t>  ReentrantLock enqLock, deqLock;</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Condition</a:t>
            </a:r>
            <a:r>
              <a:rPr lang="en-US" altLang="zh-CN" sz="2000" b="1">
                <a:latin typeface="Lucida Console" pitchFamily="49" charset="0"/>
                <a:ea typeface="宋体" charset="-122"/>
              </a:rPr>
              <a:t> notEmptyCondition, notFullCondition;</a:t>
            </a:r>
          </a:p>
          <a:p>
            <a:pPr algn="l"/>
            <a:r>
              <a:rPr lang="en-US" altLang="zh-CN" sz="2000" b="1">
                <a:latin typeface="Lucida Console" pitchFamily="49" charset="0"/>
                <a:ea typeface="宋体" charset="-122"/>
              </a:rPr>
              <a:t>  AtomicInteger permits;</a:t>
            </a:r>
          </a:p>
          <a:p>
            <a:pPr algn="l"/>
            <a:r>
              <a:rPr lang="en-US" altLang="zh-CN" sz="2000" b="1">
                <a:latin typeface="Lucida Console" pitchFamily="49" charset="0"/>
                <a:ea typeface="宋体" charset="-122"/>
              </a:rPr>
              <a:t>  Node head; </a:t>
            </a:r>
          </a:p>
          <a:p>
            <a:pPr algn="l"/>
            <a:r>
              <a:rPr lang="en-US" altLang="zh-CN" sz="2000" b="1">
                <a:latin typeface="Lucida Console" pitchFamily="49" charset="0"/>
                <a:ea typeface="宋体" charset="-122"/>
              </a:rPr>
              <a:t>  Node tail;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int</a:t>
            </a:r>
            <a:r>
              <a:rPr lang="en-US" altLang="zh-CN" sz="2000" b="1">
                <a:latin typeface="Lucida Console" pitchFamily="49" charset="0"/>
                <a:ea typeface="宋体" charset="-122"/>
              </a:rPr>
              <a:t> capacity;</a:t>
            </a:r>
          </a:p>
          <a:p>
            <a:pPr algn="l"/>
            <a:r>
              <a:rPr lang="en-US" altLang="zh-CN" sz="2000" b="1">
                <a:latin typeface="Lucida Console" pitchFamily="49" charset="0"/>
                <a:ea typeface="宋体" charset="-122"/>
              </a:rPr>
              <a:t>  enqLock = </a:t>
            </a:r>
            <a:r>
              <a:rPr lang="en-US" altLang="zh-CN" sz="2000" b="1">
                <a:solidFill>
                  <a:schemeClr val="tx1"/>
                </a:solidFill>
                <a:latin typeface="Lucida Console" pitchFamily="49" charset="0"/>
                <a:ea typeface="宋体" charset="-122"/>
              </a:rPr>
              <a:t>new</a:t>
            </a:r>
            <a:r>
              <a:rPr lang="en-US" altLang="zh-CN" sz="2000" b="1">
                <a:latin typeface="Lucida Console" pitchFamily="49" charset="0"/>
                <a:ea typeface="宋体" charset="-122"/>
              </a:rPr>
              <a:t> ReentrantLock();</a:t>
            </a:r>
          </a:p>
          <a:p>
            <a:pPr algn="l"/>
            <a:r>
              <a:rPr lang="en-US" altLang="zh-CN" sz="2000" b="1">
                <a:latin typeface="Lucida Console" pitchFamily="49" charset="0"/>
                <a:ea typeface="宋体" charset="-122"/>
              </a:rPr>
              <a:t>  notFullCondition = enqLock.newCondition();</a:t>
            </a:r>
          </a:p>
          <a:p>
            <a:pPr algn="l"/>
            <a:r>
              <a:rPr lang="en-US" altLang="zh-CN" sz="2000" b="1">
                <a:latin typeface="Lucida Console" pitchFamily="49" charset="0"/>
                <a:ea typeface="宋体" charset="-122"/>
              </a:rPr>
              <a:t>  deqLock = </a:t>
            </a:r>
            <a:r>
              <a:rPr lang="en-US" altLang="zh-CN" sz="2000" b="1">
                <a:solidFill>
                  <a:schemeClr val="tx1"/>
                </a:solidFill>
                <a:latin typeface="Lucida Console" pitchFamily="49" charset="0"/>
                <a:ea typeface="宋体" charset="-122"/>
              </a:rPr>
              <a:t>new</a:t>
            </a:r>
            <a:r>
              <a:rPr lang="en-US" altLang="zh-CN" sz="2000" b="1">
                <a:latin typeface="Lucida Console" pitchFamily="49" charset="0"/>
                <a:ea typeface="宋体" charset="-122"/>
              </a:rPr>
              <a:t> ReentrantLock();</a:t>
            </a:r>
          </a:p>
          <a:p>
            <a:pPr algn="l"/>
            <a:r>
              <a:rPr lang="en-US" altLang="zh-CN" sz="2000" b="1">
                <a:latin typeface="Lucida Console" pitchFamily="49" charset="0"/>
                <a:ea typeface="宋体" charset="-122"/>
              </a:rPr>
              <a:t>  notEmptyCondition = deqLock.newCondition();</a:t>
            </a:r>
          </a:p>
          <a:p>
            <a:pPr algn="l"/>
            <a:r>
              <a:rPr lang="en-US" altLang="zh-CN" sz="2000" b="1">
                <a:latin typeface="Lucida Console" pitchFamily="49" charset="0"/>
                <a:ea typeface="宋体" charset="-122"/>
              </a:rPr>
              <a:t>}</a:t>
            </a:r>
          </a:p>
        </p:txBody>
      </p:sp>
    </p:spTree>
    <p:extLst>
      <p:ext uri="{BB962C8B-B14F-4D97-AF65-F5344CB8AC3E}">
        <p14:creationId xmlns:p14="http://schemas.microsoft.com/office/powerpoint/2010/main" val="244804719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19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9C6A86FB-7F56-4603-AF9E-431CDCF8C840}" type="slidenum">
              <a:rPr lang="ar-SA" altLang="zh-CN" sz="1400" smtClean="0">
                <a:solidFill>
                  <a:schemeClr val="tx1"/>
                </a:solidFill>
              </a:rPr>
              <a:pPr/>
              <a:t>88</a:t>
            </a:fld>
            <a:endParaRPr lang="en-US" altLang="zh-CN" sz="1400" smtClean="0">
              <a:solidFill>
                <a:schemeClr val="tx1"/>
              </a:solidFill>
              <a:ea typeface="宋体" charset="-122"/>
            </a:endParaRPr>
          </a:p>
        </p:txBody>
      </p:sp>
      <p:sp>
        <p:nvSpPr>
          <p:cNvPr id="81924"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Bounded Queue Fields</a:t>
            </a:r>
          </a:p>
        </p:txBody>
      </p:sp>
      <p:sp>
        <p:nvSpPr>
          <p:cNvPr id="81925" name="Text Box 4"/>
          <p:cNvSpPr txBox="1">
            <a:spLocks noChangeArrowheads="1"/>
          </p:cNvSpPr>
          <p:nvPr/>
        </p:nvSpPr>
        <p:spPr bwMode="auto">
          <a:xfrm>
            <a:off x="685800" y="1992313"/>
            <a:ext cx="7772400" cy="3749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class BoundedQueue&lt;T&gt; {</a:t>
            </a:r>
          </a:p>
          <a:p>
            <a:pPr algn="l"/>
            <a:r>
              <a:rPr lang="en-US" altLang="zh-CN" sz="2000" b="1">
                <a:latin typeface="Lucida Console" pitchFamily="49" charset="0"/>
                <a:ea typeface="宋体" charset="-122"/>
              </a:rPr>
              <a:t>  ReentrantLock enqLock, deqLock;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Condition notEmptyCondition, notFullCondition;</a:t>
            </a:r>
          </a:p>
          <a:p>
            <a:pPr algn="l"/>
            <a:r>
              <a:rPr lang="en-US" altLang="zh-CN" sz="2000" b="1">
                <a:solidFill>
                  <a:schemeClr val="folHlink"/>
                </a:solidFill>
                <a:latin typeface="Lucida Console" pitchFamily="49" charset="0"/>
                <a:ea typeface="宋体" charset="-122"/>
              </a:rPr>
              <a:t>  AtomicInteger permits;</a:t>
            </a:r>
          </a:p>
          <a:p>
            <a:pPr algn="l"/>
            <a:r>
              <a:rPr lang="en-US" altLang="zh-CN" sz="2000" b="1">
                <a:solidFill>
                  <a:schemeClr val="folHlink"/>
                </a:solidFill>
                <a:latin typeface="Lucida Console" pitchFamily="49" charset="0"/>
                <a:ea typeface="宋体" charset="-122"/>
              </a:rPr>
              <a:t>  Node head; </a:t>
            </a:r>
          </a:p>
          <a:p>
            <a:pPr algn="l"/>
            <a:r>
              <a:rPr lang="en-US" altLang="zh-CN" sz="2000" b="1">
                <a:solidFill>
                  <a:schemeClr val="folHlink"/>
                </a:solidFill>
                <a:latin typeface="Lucida Console" pitchFamily="49" charset="0"/>
                <a:ea typeface="宋体" charset="-122"/>
              </a:rPr>
              <a:t>  Node tail; </a:t>
            </a:r>
          </a:p>
          <a:p>
            <a:pPr algn="l"/>
            <a:r>
              <a:rPr lang="en-US" altLang="zh-CN" sz="2000" b="1">
                <a:solidFill>
                  <a:schemeClr val="folHlink"/>
                </a:solidFill>
                <a:latin typeface="Lucida Console" pitchFamily="49" charset="0"/>
                <a:ea typeface="宋体" charset="-122"/>
              </a:rPr>
              <a:t>  int capacity;</a:t>
            </a:r>
          </a:p>
          <a:p>
            <a:pPr algn="l"/>
            <a:r>
              <a:rPr lang="en-US" altLang="zh-CN" sz="2000" b="1">
                <a:solidFill>
                  <a:schemeClr val="folHlink"/>
                </a:solidFill>
                <a:latin typeface="Lucida Console" pitchFamily="49" charset="0"/>
                <a:ea typeface="宋体" charset="-122"/>
              </a:rPr>
              <a:t>  enqLock = new ReentrantLock();</a:t>
            </a:r>
          </a:p>
          <a:p>
            <a:pPr algn="l"/>
            <a:r>
              <a:rPr lang="en-US" altLang="zh-CN" sz="2000" b="1">
                <a:solidFill>
                  <a:schemeClr val="folHlink"/>
                </a:solidFill>
                <a:latin typeface="Lucida Console" pitchFamily="49" charset="0"/>
                <a:ea typeface="宋体" charset="-122"/>
              </a:rPr>
              <a:t>  notFullCondition = enqLock.newCondition();</a:t>
            </a:r>
          </a:p>
          <a:p>
            <a:pPr algn="l"/>
            <a:r>
              <a:rPr lang="en-US" altLang="zh-CN" sz="2000" b="1">
                <a:solidFill>
                  <a:schemeClr val="folHlink"/>
                </a:solidFill>
                <a:latin typeface="Lucida Console" pitchFamily="49" charset="0"/>
                <a:ea typeface="宋体" charset="-122"/>
              </a:rPr>
              <a:t>  deqLock = new ReentrantLock();</a:t>
            </a:r>
          </a:p>
          <a:p>
            <a:pPr algn="l"/>
            <a:r>
              <a:rPr lang="en-US" altLang="zh-CN" sz="2000" b="1">
                <a:solidFill>
                  <a:schemeClr val="folHlink"/>
                </a:solidFill>
                <a:latin typeface="Lucida Console" pitchFamily="49" charset="0"/>
                <a:ea typeface="宋体" charset="-122"/>
              </a:rPr>
              <a:t>  notEmptyCondition = deqLock.newCondition();</a:t>
            </a:r>
          </a:p>
          <a:p>
            <a:pPr algn="l"/>
            <a:r>
              <a:rPr lang="en-US" altLang="zh-CN" sz="2000" b="1">
                <a:solidFill>
                  <a:schemeClr val="folHlink"/>
                </a:solidFill>
                <a:latin typeface="Lucida Console" pitchFamily="49" charset="0"/>
                <a:ea typeface="宋体" charset="-122"/>
              </a:rPr>
              <a:t>}</a:t>
            </a:r>
          </a:p>
        </p:txBody>
      </p:sp>
      <p:sp>
        <p:nvSpPr>
          <p:cNvPr id="81926" name="AutoShape 5"/>
          <p:cNvSpPr>
            <a:spLocks noChangeArrowheads="1"/>
          </p:cNvSpPr>
          <p:nvPr/>
        </p:nvSpPr>
        <p:spPr bwMode="auto">
          <a:xfrm flipH="1">
            <a:off x="982663" y="2320925"/>
            <a:ext cx="4987925" cy="346075"/>
          </a:xfrm>
          <a:prstGeom prst="wedgeRoundRectCallout">
            <a:avLst>
              <a:gd name="adj1" fmla="val -37306"/>
              <a:gd name="adj2" fmla="val 38623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81927" name="Text Box 6"/>
          <p:cNvSpPr txBox="1">
            <a:spLocks noChangeArrowheads="1"/>
          </p:cNvSpPr>
          <p:nvPr/>
        </p:nvSpPr>
        <p:spPr bwMode="auto">
          <a:xfrm>
            <a:off x="5057775" y="380841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Enq &amp; deq locks</a:t>
            </a:r>
          </a:p>
        </p:txBody>
      </p:sp>
    </p:spTree>
    <p:extLst>
      <p:ext uri="{BB962C8B-B14F-4D97-AF65-F5344CB8AC3E}">
        <p14:creationId xmlns:p14="http://schemas.microsoft.com/office/powerpoint/2010/main" val="4212776301"/>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29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A2FADFDE-217C-43B2-A78B-32BFF74E64A3}" type="slidenum">
              <a:rPr lang="ar-SA" altLang="zh-CN" sz="1400" smtClean="0">
                <a:solidFill>
                  <a:schemeClr val="tx1"/>
                </a:solidFill>
              </a:rPr>
              <a:pPr/>
              <a:t>89</a:t>
            </a:fld>
            <a:endParaRPr lang="en-US" altLang="zh-CN" sz="1400" smtClean="0">
              <a:solidFill>
                <a:schemeClr val="tx1"/>
              </a:solidFill>
              <a:ea typeface="宋体" charset="-122"/>
            </a:endParaRPr>
          </a:p>
        </p:txBody>
      </p:sp>
      <p:sp>
        <p:nvSpPr>
          <p:cNvPr id="82948"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Bounded Queue Fields</a:t>
            </a:r>
          </a:p>
        </p:txBody>
      </p:sp>
      <p:sp>
        <p:nvSpPr>
          <p:cNvPr id="82949" name="Text Box 4"/>
          <p:cNvSpPr txBox="1">
            <a:spLocks noChangeArrowheads="1"/>
          </p:cNvSpPr>
          <p:nvPr/>
        </p:nvSpPr>
        <p:spPr bwMode="auto">
          <a:xfrm>
            <a:off x="685800" y="1992313"/>
            <a:ext cx="7772400" cy="3749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class BoundedQueue&lt;T&gt; {</a:t>
            </a:r>
          </a:p>
          <a:p>
            <a:pPr algn="l"/>
            <a:r>
              <a:rPr lang="en-US" altLang="zh-CN" sz="2000" b="1">
                <a:solidFill>
                  <a:schemeClr val="folHlink"/>
                </a:solidFill>
                <a:latin typeface="Lucida Console" pitchFamily="49" charset="0"/>
                <a:ea typeface="宋体" charset="-122"/>
              </a:rPr>
              <a:t>  ReentrantLock enqLock, deqLock;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Condition notEmptyCondition, notFullCondition;</a:t>
            </a:r>
          </a:p>
          <a:p>
            <a:pPr algn="l"/>
            <a:r>
              <a:rPr lang="en-US" altLang="zh-CN" sz="2000" b="1">
                <a:solidFill>
                  <a:schemeClr val="folHlink"/>
                </a:solidFill>
                <a:latin typeface="Lucida Console" pitchFamily="49" charset="0"/>
                <a:ea typeface="宋体" charset="-122"/>
              </a:rPr>
              <a:t>  AtomicInteger permits;</a:t>
            </a:r>
          </a:p>
          <a:p>
            <a:pPr algn="l"/>
            <a:r>
              <a:rPr lang="en-US" altLang="zh-CN" sz="2000" b="1">
                <a:solidFill>
                  <a:schemeClr val="folHlink"/>
                </a:solidFill>
                <a:latin typeface="Lucida Console" pitchFamily="49" charset="0"/>
                <a:ea typeface="宋体" charset="-122"/>
              </a:rPr>
              <a:t>  Node head; </a:t>
            </a:r>
          </a:p>
          <a:p>
            <a:pPr algn="l"/>
            <a:r>
              <a:rPr lang="en-US" altLang="zh-CN" sz="2000" b="1">
                <a:solidFill>
                  <a:schemeClr val="folHlink"/>
                </a:solidFill>
                <a:latin typeface="Lucida Console" pitchFamily="49" charset="0"/>
                <a:ea typeface="宋体" charset="-122"/>
              </a:rPr>
              <a:t>  Node tail; </a:t>
            </a:r>
          </a:p>
          <a:p>
            <a:pPr algn="l"/>
            <a:r>
              <a:rPr lang="en-US" altLang="zh-CN" sz="2000" b="1">
                <a:solidFill>
                  <a:schemeClr val="folHlink"/>
                </a:solidFill>
                <a:latin typeface="Lucida Console" pitchFamily="49" charset="0"/>
                <a:ea typeface="宋体" charset="-122"/>
              </a:rPr>
              <a:t>  int capacity;</a:t>
            </a:r>
          </a:p>
          <a:p>
            <a:pPr algn="l"/>
            <a:r>
              <a:rPr lang="en-US" altLang="zh-CN" sz="2000" b="1">
                <a:solidFill>
                  <a:schemeClr val="folHlink"/>
                </a:solidFill>
                <a:latin typeface="Lucida Console" pitchFamily="49" charset="0"/>
                <a:ea typeface="宋体" charset="-122"/>
              </a:rPr>
              <a:t>  enqLock = new ReentrantLock();</a:t>
            </a:r>
          </a:p>
          <a:p>
            <a:pPr algn="l"/>
            <a:r>
              <a:rPr lang="en-US" altLang="zh-CN" sz="2000" b="1">
                <a:solidFill>
                  <a:schemeClr val="folHlink"/>
                </a:solidFill>
                <a:latin typeface="Lucida Console" pitchFamily="49" charset="0"/>
                <a:ea typeface="宋体" charset="-122"/>
              </a:rPr>
              <a:t>  </a:t>
            </a:r>
            <a:r>
              <a:rPr lang="en-US" altLang="zh-CN" sz="2000" b="1">
                <a:latin typeface="Lucida Console" pitchFamily="49" charset="0"/>
                <a:ea typeface="宋体" charset="-122"/>
              </a:rPr>
              <a:t>notFullCondition = enqLock.newCondition();</a:t>
            </a:r>
          </a:p>
          <a:p>
            <a:pPr algn="l"/>
            <a:r>
              <a:rPr lang="en-US" altLang="zh-CN" sz="2000" b="1">
                <a:solidFill>
                  <a:schemeClr val="folHlink"/>
                </a:solidFill>
                <a:latin typeface="Lucida Console" pitchFamily="49" charset="0"/>
                <a:ea typeface="宋体" charset="-122"/>
              </a:rPr>
              <a:t>  deqLock = new ReentrantLock();</a:t>
            </a:r>
          </a:p>
          <a:p>
            <a:pPr algn="l"/>
            <a:r>
              <a:rPr lang="en-US" altLang="zh-CN" sz="2000" b="1">
                <a:solidFill>
                  <a:schemeClr val="folHlink"/>
                </a:solidFill>
                <a:latin typeface="Lucida Console" pitchFamily="49" charset="0"/>
                <a:ea typeface="宋体" charset="-122"/>
              </a:rPr>
              <a:t>  notEmptyCondition = deqLock.newCondition();</a:t>
            </a:r>
          </a:p>
          <a:p>
            <a:pPr algn="l"/>
            <a:r>
              <a:rPr lang="en-US" altLang="zh-CN" sz="2000" b="1">
                <a:solidFill>
                  <a:schemeClr val="folHlink"/>
                </a:solidFill>
                <a:latin typeface="Lucida Console" pitchFamily="49" charset="0"/>
                <a:ea typeface="宋体" charset="-122"/>
              </a:rPr>
              <a:t>}</a:t>
            </a:r>
          </a:p>
        </p:txBody>
      </p:sp>
      <p:sp>
        <p:nvSpPr>
          <p:cNvPr id="82950" name="Text Box 6"/>
          <p:cNvSpPr txBox="1">
            <a:spLocks noChangeArrowheads="1"/>
          </p:cNvSpPr>
          <p:nvPr/>
        </p:nvSpPr>
        <p:spPr bwMode="auto">
          <a:xfrm>
            <a:off x="2897188" y="3090863"/>
            <a:ext cx="4133850" cy="946150"/>
          </a:xfrm>
          <a:prstGeom prst="rect">
            <a:avLst/>
          </a:prstGeom>
          <a:solidFill>
            <a:srgbClr val="FFFFCC">
              <a:alpha val="79999"/>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Enq lock’s associated condition</a:t>
            </a:r>
          </a:p>
        </p:txBody>
      </p:sp>
      <p:sp>
        <p:nvSpPr>
          <p:cNvPr id="82951" name="AutoShape 5"/>
          <p:cNvSpPr>
            <a:spLocks noChangeArrowheads="1"/>
          </p:cNvSpPr>
          <p:nvPr/>
        </p:nvSpPr>
        <p:spPr bwMode="auto">
          <a:xfrm flipH="1">
            <a:off x="982663" y="4500563"/>
            <a:ext cx="6586537" cy="346075"/>
          </a:xfrm>
          <a:prstGeom prst="wedgeRoundRectCallout">
            <a:avLst>
              <a:gd name="adj1" fmla="val 4731"/>
              <a:gd name="adj2" fmla="val -258259"/>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5334893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 (cont.)</a:t>
            </a:r>
            <a:endParaRPr lang="en-US" dirty="0"/>
          </a:p>
        </p:txBody>
      </p:sp>
      <p:sp>
        <p:nvSpPr>
          <p:cNvPr id="3" name="Content Placeholder 2"/>
          <p:cNvSpPr>
            <a:spLocks noGrp="1"/>
          </p:cNvSpPr>
          <p:nvPr>
            <p:ph idx="1"/>
          </p:nvPr>
        </p:nvSpPr>
        <p:spPr/>
        <p:txBody>
          <a:bodyPr>
            <a:normAutofit fontScale="92500" lnSpcReduction="20000"/>
          </a:bodyPr>
          <a:lstStyle/>
          <a:p>
            <a:pPr algn="l" rtl="0"/>
            <a:r>
              <a:rPr lang="en-US" dirty="0"/>
              <a:t>When a thread fails to acquire a lock it can act in one of two ways:</a:t>
            </a:r>
          </a:p>
          <a:p>
            <a:pPr lvl="1" algn="l" rtl="0"/>
            <a:r>
              <a:rPr lang="en-US" dirty="0"/>
              <a:t>Spin / Busy-wait: Continuously checking whether the lock is available</a:t>
            </a:r>
          </a:p>
          <a:p>
            <a:pPr lvl="2" algn="l" rtl="0"/>
            <a:r>
              <a:rPr lang="en-US" dirty="0"/>
              <a:t>Preferred when short delays are </a:t>
            </a:r>
            <a:r>
              <a:rPr lang="en-US" dirty="0" smtClean="0"/>
              <a:t>expected</a:t>
            </a:r>
          </a:p>
          <a:p>
            <a:pPr lvl="2" algn="l" rtl="0"/>
            <a:r>
              <a:rPr lang="en-US" dirty="0" smtClean="0"/>
              <a:t>Waste of CPU time</a:t>
            </a:r>
            <a:endParaRPr lang="en-US" dirty="0"/>
          </a:p>
          <a:p>
            <a:pPr lvl="1" algn="l" rtl="0"/>
            <a:r>
              <a:rPr lang="en-US" dirty="0"/>
              <a:t>Block: Withdrawing from trying to acquire the lock and letting other threads try</a:t>
            </a:r>
          </a:p>
          <a:p>
            <a:pPr lvl="2" algn="l" rtl="0"/>
            <a:r>
              <a:rPr lang="en-US" dirty="0"/>
              <a:t>Preferred when long delays are </a:t>
            </a:r>
            <a:r>
              <a:rPr lang="en-US" dirty="0" smtClean="0"/>
              <a:t>expected</a:t>
            </a:r>
          </a:p>
          <a:p>
            <a:pPr lvl="2" algn="l" rtl="0"/>
            <a:r>
              <a:rPr lang="en-US" dirty="0" smtClean="0"/>
              <a:t>Overhead of call to OS to try other threads</a:t>
            </a:r>
            <a:endParaRPr lang="en-US" dirty="0"/>
          </a:p>
          <a:p>
            <a:pPr lvl="1" algn="l" rtl="0"/>
            <a:r>
              <a:rPr lang="en-US" dirty="0"/>
              <a:t>Possible combination: the thread spins for a short time and blocks after a certain time period</a:t>
            </a:r>
          </a:p>
          <a:p>
            <a:endParaRPr lang="en-US" dirty="0"/>
          </a:p>
        </p:txBody>
      </p:sp>
      <p:sp>
        <p:nvSpPr>
          <p:cNvPr id="5" name="Slide Number Placeholder 4"/>
          <p:cNvSpPr>
            <a:spLocks noGrp="1"/>
          </p:cNvSpPr>
          <p:nvPr>
            <p:ph type="sldNum" sz="quarter" idx="12"/>
          </p:nvPr>
        </p:nvSpPr>
        <p:spPr/>
        <p:txBody>
          <a:bodyPr/>
          <a:lstStyle/>
          <a:p>
            <a:fld id="{6294C92D-0306-4E69-9CD3-20855E849650}" type="slidenum">
              <a:rPr kumimoji="0" lang="en-US" smtClean="0"/>
              <a:t>9</a:t>
            </a:fld>
            <a:endParaRPr kumimoji="0" lang="en-US" dirty="0"/>
          </a:p>
        </p:txBody>
      </p:sp>
    </p:spTree>
    <p:extLst>
      <p:ext uri="{BB962C8B-B14F-4D97-AF65-F5344CB8AC3E}">
        <p14:creationId xmlns:p14="http://schemas.microsoft.com/office/powerpoint/2010/main" val="9590549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39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16A4E249-F1B2-44C5-AD30-700E0D87F1C2}" type="slidenum">
              <a:rPr lang="ar-SA" altLang="zh-CN" sz="1400" smtClean="0">
                <a:solidFill>
                  <a:schemeClr val="tx1"/>
                </a:solidFill>
              </a:rPr>
              <a:pPr/>
              <a:t>90</a:t>
            </a:fld>
            <a:endParaRPr lang="en-US" altLang="zh-CN" sz="1400" smtClean="0">
              <a:solidFill>
                <a:schemeClr val="tx1"/>
              </a:solidFill>
              <a:ea typeface="宋体" charset="-122"/>
            </a:endParaRPr>
          </a:p>
        </p:txBody>
      </p:sp>
      <p:sp>
        <p:nvSpPr>
          <p:cNvPr id="83972"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Bounded Queue Fields</a:t>
            </a:r>
          </a:p>
        </p:txBody>
      </p:sp>
      <p:sp>
        <p:nvSpPr>
          <p:cNvPr id="83973" name="Text Box 4"/>
          <p:cNvSpPr txBox="1">
            <a:spLocks noChangeArrowheads="1"/>
          </p:cNvSpPr>
          <p:nvPr/>
        </p:nvSpPr>
        <p:spPr bwMode="auto">
          <a:xfrm>
            <a:off x="685800" y="1992313"/>
            <a:ext cx="7772400" cy="3749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class BoundedQueue&lt;T&gt; {</a:t>
            </a:r>
          </a:p>
          <a:p>
            <a:pPr algn="l"/>
            <a:r>
              <a:rPr lang="en-US" altLang="zh-CN" sz="2000" b="1">
                <a:solidFill>
                  <a:schemeClr val="folHlink"/>
                </a:solidFill>
                <a:latin typeface="Lucida Console" pitchFamily="49" charset="0"/>
                <a:ea typeface="宋体" charset="-122"/>
              </a:rPr>
              <a:t>  ReentrantLock enqLock, deqLock;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Condition notEmptyCondition, notFullCondition;</a:t>
            </a:r>
          </a:p>
          <a:p>
            <a:pPr algn="l"/>
            <a:r>
              <a:rPr lang="en-US" altLang="zh-CN" sz="2000" b="1">
                <a:latin typeface="Lucida Console" pitchFamily="49" charset="0"/>
                <a:ea typeface="宋体" charset="-122"/>
              </a:rPr>
              <a:t>  AtomicInteger permits;</a:t>
            </a:r>
          </a:p>
          <a:p>
            <a:pPr algn="l"/>
            <a:r>
              <a:rPr lang="en-US" altLang="zh-CN" sz="2000" b="1">
                <a:solidFill>
                  <a:schemeClr val="folHlink"/>
                </a:solidFill>
                <a:latin typeface="Lucida Console" pitchFamily="49" charset="0"/>
                <a:ea typeface="宋体" charset="-122"/>
              </a:rPr>
              <a:t>  Node head; </a:t>
            </a:r>
          </a:p>
          <a:p>
            <a:pPr algn="l"/>
            <a:r>
              <a:rPr lang="en-US" altLang="zh-CN" sz="2000" b="1">
                <a:solidFill>
                  <a:schemeClr val="folHlink"/>
                </a:solidFill>
                <a:latin typeface="Lucida Console" pitchFamily="49" charset="0"/>
                <a:ea typeface="宋体" charset="-122"/>
              </a:rPr>
              <a:t>  Node tail; </a:t>
            </a:r>
          </a:p>
          <a:p>
            <a:pPr algn="l"/>
            <a:r>
              <a:rPr lang="en-US" altLang="zh-CN" sz="2000" b="1">
                <a:solidFill>
                  <a:schemeClr val="folHlink"/>
                </a:solidFill>
                <a:latin typeface="Lucida Console" pitchFamily="49" charset="0"/>
                <a:ea typeface="宋体" charset="-122"/>
              </a:rPr>
              <a:t>  int capacity;</a:t>
            </a:r>
          </a:p>
          <a:p>
            <a:pPr algn="l"/>
            <a:r>
              <a:rPr lang="en-US" altLang="zh-CN" sz="2000" b="1">
                <a:solidFill>
                  <a:schemeClr val="folHlink"/>
                </a:solidFill>
                <a:latin typeface="Lucida Console" pitchFamily="49" charset="0"/>
                <a:ea typeface="宋体" charset="-122"/>
              </a:rPr>
              <a:t>  enqLock = new ReentrantLock();</a:t>
            </a:r>
          </a:p>
          <a:p>
            <a:pPr algn="l"/>
            <a:r>
              <a:rPr lang="en-US" altLang="zh-CN" sz="2000" b="1">
                <a:solidFill>
                  <a:schemeClr val="folHlink"/>
                </a:solidFill>
                <a:latin typeface="Lucida Console" pitchFamily="49" charset="0"/>
                <a:ea typeface="宋体" charset="-122"/>
              </a:rPr>
              <a:t>  notFullCondition = enqLock.newCondition();</a:t>
            </a:r>
          </a:p>
          <a:p>
            <a:pPr algn="l"/>
            <a:r>
              <a:rPr lang="en-US" altLang="zh-CN" sz="2000" b="1">
                <a:solidFill>
                  <a:schemeClr val="folHlink"/>
                </a:solidFill>
                <a:latin typeface="Lucida Console" pitchFamily="49" charset="0"/>
                <a:ea typeface="宋体" charset="-122"/>
              </a:rPr>
              <a:t>  deqLock = new ReentrantLock();</a:t>
            </a:r>
          </a:p>
          <a:p>
            <a:pPr algn="l"/>
            <a:r>
              <a:rPr lang="en-US" altLang="zh-CN" sz="2000" b="1">
                <a:solidFill>
                  <a:schemeClr val="folHlink"/>
                </a:solidFill>
                <a:latin typeface="Lucida Console" pitchFamily="49" charset="0"/>
                <a:ea typeface="宋体" charset="-122"/>
              </a:rPr>
              <a:t>  notEmptyCondition = deqLock.newCondition();</a:t>
            </a:r>
          </a:p>
          <a:p>
            <a:pPr algn="l"/>
            <a:r>
              <a:rPr lang="en-US" altLang="zh-CN" sz="2000" b="1">
                <a:solidFill>
                  <a:schemeClr val="folHlink"/>
                </a:solidFill>
                <a:latin typeface="Lucida Console" pitchFamily="49" charset="0"/>
                <a:ea typeface="宋体" charset="-122"/>
              </a:rPr>
              <a:t>}</a:t>
            </a:r>
          </a:p>
        </p:txBody>
      </p:sp>
      <p:sp>
        <p:nvSpPr>
          <p:cNvPr id="83974" name="AutoShape 5"/>
          <p:cNvSpPr>
            <a:spLocks noChangeArrowheads="1"/>
          </p:cNvSpPr>
          <p:nvPr/>
        </p:nvSpPr>
        <p:spPr bwMode="auto">
          <a:xfrm flipH="1">
            <a:off x="954088" y="2967038"/>
            <a:ext cx="3603625" cy="346075"/>
          </a:xfrm>
          <a:prstGeom prst="wedgeRoundRectCallout">
            <a:avLst>
              <a:gd name="adj1" fmla="val -39384"/>
              <a:gd name="adj2" fmla="val 16192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83975" name="Text Box 6"/>
          <p:cNvSpPr txBox="1">
            <a:spLocks noChangeArrowheads="1"/>
          </p:cNvSpPr>
          <p:nvPr/>
        </p:nvSpPr>
        <p:spPr bwMode="auto">
          <a:xfrm>
            <a:off x="3741738" y="3651250"/>
            <a:ext cx="5135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Num permits: 0 to capacity</a:t>
            </a:r>
          </a:p>
        </p:txBody>
      </p:sp>
    </p:spTree>
    <p:extLst>
      <p:ext uri="{BB962C8B-B14F-4D97-AF65-F5344CB8AC3E}">
        <p14:creationId xmlns:p14="http://schemas.microsoft.com/office/powerpoint/2010/main" val="274067693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AD92ADCC-68D0-4774-8C27-8EFEB98EE4E4}" type="slidenum">
              <a:rPr lang="ar-SA" altLang="zh-CN" sz="1400" smtClean="0">
                <a:solidFill>
                  <a:schemeClr val="tx1"/>
                </a:solidFill>
              </a:rPr>
              <a:pPr/>
              <a:t>91</a:t>
            </a:fld>
            <a:endParaRPr lang="en-US" altLang="zh-CN" sz="1400" smtClean="0">
              <a:solidFill>
                <a:schemeClr val="tx1"/>
              </a:solidFill>
              <a:ea typeface="宋体" charset="-122"/>
            </a:endParaRPr>
          </a:p>
        </p:txBody>
      </p:sp>
      <p:sp>
        <p:nvSpPr>
          <p:cNvPr id="84996" name="Rectangle 3"/>
          <p:cNvSpPr>
            <a:spLocks noGrp="1" noChangeArrowheads="1"/>
          </p:cNvSpPr>
          <p:nvPr>
            <p:ph type="title"/>
          </p:nvPr>
        </p:nvSpPr>
        <p:spPr>
          <a:xfrm>
            <a:off x="685800" y="285750"/>
            <a:ext cx="7772400" cy="1143000"/>
          </a:xfrm>
        </p:spPr>
        <p:txBody>
          <a:bodyPr/>
          <a:lstStyle/>
          <a:p>
            <a:r>
              <a:rPr lang="en-US" altLang="zh-CN" smtClean="0">
                <a:ea typeface="宋体" charset="-122"/>
              </a:rPr>
              <a:t>Bounded Queue Fields</a:t>
            </a:r>
          </a:p>
        </p:txBody>
      </p:sp>
      <p:sp>
        <p:nvSpPr>
          <p:cNvPr id="84997" name="Text Box 4"/>
          <p:cNvSpPr txBox="1">
            <a:spLocks noChangeArrowheads="1"/>
          </p:cNvSpPr>
          <p:nvPr/>
        </p:nvSpPr>
        <p:spPr bwMode="auto">
          <a:xfrm>
            <a:off x="685800" y="1992313"/>
            <a:ext cx="7772400" cy="37496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class BoundedQueue&lt;T&gt; {</a:t>
            </a:r>
          </a:p>
          <a:p>
            <a:pPr algn="l"/>
            <a:r>
              <a:rPr lang="en-US" altLang="zh-CN" sz="2000" b="1">
                <a:solidFill>
                  <a:schemeClr val="folHlink"/>
                </a:solidFill>
                <a:latin typeface="Lucida Console" pitchFamily="49" charset="0"/>
                <a:ea typeface="宋体" charset="-122"/>
              </a:rPr>
              <a:t>  ReentrantLock enqLock, deqLock;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Condition notEmptyCondition, notFullCondition;</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AtomicInteger permits;</a:t>
            </a:r>
          </a:p>
          <a:p>
            <a:pPr algn="l"/>
            <a:r>
              <a:rPr lang="en-US" altLang="zh-CN" sz="2000" b="1">
                <a:solidFill>
                  <a:schemeClr val="folHlink"/>
                </a:solidFill>
                <a:latin typeface="Lucida Console" pitchFamily="49" charset="0"/>
                <a:ea typeface="宋体" charset="-122"/>
              </a:rPr>
              <a:t>  </a:t>
            </a:r>
            <a:r>
              <a:rPr lang="en-US" altLang="zh-CN" sz="2000" b="1">
                <a:latin typeface="Lucida Console" pitchFamily="49" charset="0"/>
                <a:ea typeface="宋体" charset="-122"/>
              </a:rPr>
              <a:t>Node head; </a:t>
            </a:r>
          </a:p>
          <a:p>
            <a:pPr algn="l"/>
            <a:r>
              <a:rPr lang="en-US" altLang="zh-CN" sz="2000" b="1">
                <a:latin typeface="Lucida Console" pitchFamily="49" charset="0"/>
                <a:ea typeface="宋体" charset="-122"/>
              </a:rPr>
              <a:t>  Node tail;</a:t>
            </a:r>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int capacity;</a:t>
            </a:r>
          </a:p>
          <a:p>
            <a:pPr algn="l"/>
            <a:r>
              <a:rPr lang="en-US" altLang="zh-CN" sz="2000" b="1">
                <a:solidFill>
                  <a:schemeClr val="folHlink"/>
                </a:solidFill>
                <a:latin typeface="Lucida Console" pitchFamily="49" charset="0"/>
                <a:ea typeface="宋体" charset="-122"/>
              </a:rPr>
              <a:t>  enqLock = new ReentrantLock();</a:t>
            </a:r>
          </a:p>
          <a:p>
            <a:pPr algn="l"/>
            <a:r>
              <a:rPr lang="en-US" altLang="zh-CN" sz="2000" b="1">
                <a:solidFill>
                  <a:schemeClr val="folHlink"/>
                </a:solidFill>
                <a:latin typeface="Lucida Console" pitchFamily="49" charset="0"/>
                <a:ea typeface="宋体" charset="-122"/>
              </a:rPr>
              <a:t>  notFullCondition = enqLock.newCondition();</a:t>
            </a:r>
          </a:p>
          <a:p>
            <a:pPr algn="l"/>
            <a:r>
              <a:rPr lang="en-US" altLang="zh-CN" sz="2000" b="1">
                <a:solidFill>
                  <a:schemeClr val="folHlink"/>
                </a:solidFill>
                <a:latin typeface="Lucida Console" pitchFamily="49" charset="0"/>
                <a:ea typeface="宋体" charset="-122"/>
              </a:rPr>
              <a:t>  deqLock = new ReentrantLock();</a:t>
            </a:r>
          </a:p>
          <a:p>
            <a:pPr algn="l"/>
            <a:r>
              <a:rPr lang="en-US" altLang="zh-CN" sz="2000" b="1">
                <a:solidFill>
                  <a:schemeClr val="folHlink"/>
                </a:solidFill>
                <a:latin typeface="Lucida Console" pitchFamily="49" charset="0"/>
                <a:ea typeface="宋体" charset="-122"/>
              </a:rPr>
              <a:t>  notEmptyCondition = deqLock.newCondition();</a:t>
            </a:r>
          </a:p>
          <a:p>
            <a:pPr algn="l"/>
            <a:r>
              <a:rPr lang="en-US" altLang="zh-CN" sz="2000" b="1">
                <a:solidFill>
                  <a:schemeClr val="folHlink"/>
                </a:solidFill>
                <a:latin typeface="Lucida Console" pitchFamily="49" charset="0"/>
                <a:ea typeface="宋体" charset="-122"/>
              </a:rPr>
              <a:t>}</a:t>
            </a:r>
          </a:p>
        </p:txBody>
      </p:sp>
      <p:sp>
        <p:nvSpPr>
          <p:cNvPr id="84998" name="AutoShape 5"/>
          <p:cNvSpPr>
            <a:spLocks noChangeArrowheads="1"/>
          </p:cNvSpPr>
          <p:nvPr/>
        </p:nvSpPr>
        <p:spPr bwMode="auto">
          <a:xfrm flipH="1">
            <a:off x="954088" y="3108325"/>
            <a:ext cx="1712912" cy="815975"/>
          </a:xfrm>
          <a:prstGeom prst="wedgeRoundRectCallout">
            <a:avLst>
              <a:gd name="adj1" fmla="val -195231"/>
              <a:gd name="adj2" fmla="val -41833"/>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84999" name="Text Box 6"/>
          <p:cNvSpPr txBox="1">
            <a:spLocks noChangeArrowheads="1"/>
          </p:cNvSpPr>
          <p:nvPr/>
        </p:nvSpPr>
        <p:spPr bwMode="auto">
          <a:xfrm>
            <a:off x="5322888" y="2847975"/>
            <a:ext cx="2603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Head and Tail</a:t>
            </a:r>
          </a:p>
        </p:txBody>
      </p:sp>
    </p:spTree>
    <p:extLst>
      <p:ext uri="{BB962C8B-B14F-4D97-AF65-F5344CB8AC3E}">
        <p14:creationId xmlns:p14="http://schemas.microsoft.com/office/powerpoint/2010/main" val="1707573435"/>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601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D0A82B95-D85A-4DE8-999B-0F5293E22F32}" type="slidenum">
              <a:rPr lang="ar-SA" altLang="zh-CN" sz="1400" smtClean="0">
                <a:solidFill>
                  <a:schemeClr val="tx1"/>
                </a:solidFill>
              </a:rPr>
              <a:pPr/>
              <a:t>92</a:t>
            </a:fld>
            <a:endParaRPr lang="en-US" altLang="zh-CN" sz="1400" smtClean="0">
              <a:solidFill>
                <a:schemeClr val="tx1"/>
              </a:solidFill>
              <a:ea typeface="宋体" charset="-122"/>
            </a:endParaRPr>
          </a:p>
        </p:txBody>
      </p:sp>
      <p:sp>
        <p:nvSpPr>
          <p:cNvPr id="86020"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One</a:t>
            </a:r>
          </a:p>
        </p:txBody>
      </p:sp>
      <p:sp>
        <p:nvSpPr>
          <p:cNvPr id="86021" name="Text Box 4"/>
          <p:cNvSpPr txBox="1">
            <a:spLocks noChangeArrowheads="1"/>
          </p:cNvSpPr>
          <p:nvPr/>
        </p:nvSpPr>
        <p:spPr bwMode="auto">
          <a:xfrm>
            <a:off x="685800" y="1312863"/>
            <a:ext cx="7966075" cy="4968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tx1"/>
                </a:solidFill>
                <a:latin typeface="Lucida Console" pitchFamily="49" charset="0"/>
                <a:ea typeface="宋体" charset="-122"/>
              </a:rPr>
              <a:t>public void</a:t>
            </a:r>
            <a:r>
              <a:rPr lang="en-US" altLang="zh-CN" sz="2000" b="1">
                <a:latin typeface="Lucida Console" pitchFamily="49" charset="0"/>
                <a:ea typeface="宋体" charset="-122"/>
              </a:rPr>
              <a:t> enq(T x)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boolean</a:t>
            </a:r>
            <a:r>
              <a:rPr lang="en-US" altLang="zh-CN" sz="2000" b="1">
                <a:latin typeface="Lucida Console" pitchFamily="49" charset="0"/>
                <a:ea typeface="宋体" charset="-122"/>
              </a:rPr>
              <a:t> mustWakeDequeuers = </a:t>
            </a:r>
            <a:r>
              <a:rPr lang="en-US" altLang="zh-CN" sz="2000" b="1">
                <a:solidFill>
                  <a:schemeClr val="tx1"/>
                </a:solidFill>
                <a:latin typeface="Lucida Console" pitchFamily="49" charset="0"/>
                <a:ea typeface="宋体" charset="-122"/>
              </a:rPr>
              <a:t>false</a:t>
            </a:r>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enqLock.lock();</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try</a:t>
            </a:r>
            <a:r>
              <a:rPr lang="en-US" altLang="zh-CN" sz="2000" b="1">
                <a:latin typeface="Lucida Console" pitchFamily="49" charset="0"/>
                <a:ea typeface="宋体" charset="-122"/>
              </a:rPr>
              <a:t> {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while</a:t>
            </a:r>
            <a:r>
              <a:rPr lang="en-US" altLang="zh-CN" sz="2000" b="1">
                <a:latin typeface="Lucida Console" pitchFamily="49" charset="0"/>
                <a:ea typeface="宋体" charset="-122"/>
              </a:rPr>
              <a:t> (permits.get() == 0) </a:t>
            </a:r>
          </a:p>
          <a:p>
            <a:pPr algn="l"/>
            <a:r>
              <a:rPr lang="en-US" altLang="zh-CN" sz="2000" b="1">
                <a:latin typeface="Lucida Console" pitchFamily="49" charset="0"/>
                <a:ea typeface="宋体" charset="-122"/>
              </a:rPr>
              <a:t>    notFullCondition.await(); </a:t>
            </a:r>
          </a:p>
          <a:p>
            <a:pPr algn="l"/>
            <a:r>
              <a:rPr lang="en-US" altLang="zh-CN" sz="2000" b="1">
                <a:latin typeface="Lucida Console" pitchFamily="49" charset="0"/>
                <a:ea typeface="宋体" charset="-122"/>
              </a:rPr>
              <a:t>  Node e = </a:t>
            </a:r>
            <a:r>
              <a:rPr lang="en-US" altLang="zh-CN" sz="2000" b="1">
                <a:solidFill>
                  <a:schemeClr val="tx1"/>
                </a:solidFill>
                <a:latin typeface="Lucida Console" pitchFamily="49" charset="0"/>
                <a:ea typeface="宋体" charset="-122"/>
              </a:rPr>
              <a:t>new</a:t>
            </a:r>
            <a:r>
              <a:rPr lang="en-US" altLang="zh-CN" sz="2000" b="1">
                <a:latin typeface="Lucida Console" pitchFamily="49" charset="0"/>
                <a:ea typeface="宋体" charset="-122"/>
              </a:rPr>
              <a:t> Node(x);</a:t>
            </a:r>
          </a:p>
          <a:p>
            <a:pPr algn="l"/>
            <a:r>
              <a:rPr lang="en-US" altLang="zh-CN" sz="2000" b="1">
                <a:latin typeface="Lucida Console" pitchFamily="49" charset="0"/>
                <a:ea typeface="宋体" charset="-122"/>
              </a:rPr>
              <a:t>  tail.next = e;</a:t>
            </a:r>
          </a:p>
          <a:p>
            <a:pPr algn="l"/>
            <a:r>
              <a:rPr lang="en-US" altLang="zh-CN" sz="2000" b="1">
                <a:latin typeface="Lucida Console" pitchFamily="49" charset="0"/>
                <a:ea typeface="宋体" charset="-122"/>
              </a:rPr>
              <a:t>  tail = e;</a:t>
            </a:r>
          </a:p>
          <a:p>
            <a:pPr algn="l"/>
            <a:r>
              <a:rPr lang="en-US" altLang="zh-CN" sz="2000" b="1">
                <a:solidFill>
                  <a:schemeClr val="tx1"/>
                </a:solidFill>
                <a:latin typeface="Lucida Console" pitchFamily="49" charset="0"/>
                <a:ea typeface="宋体" charset="-122"/>
              </a:rPr>
              <a:t>  if</a:t>
            </a:r>
            <a:r>
              <a:rPr lang="en-US" altLang="zh-CN" sz="2000" b="1">
                <a:latin typeface="Lucida Console" pitchFamily="49" charset="0"/>
                <a:ea typeface="宋体" charset="-122"/>
              </a:rPr>
              <a:t> (permits.getAndDecrement() == capacity)</a:t>
            </a:r>
          </a:p>
          <a:p>
            <a:pPr algn="l"/>
            <a:r>
              <a:rPr lang="en-US" altLang="zh-CN" sz="2000" b="1">
                <a:latin typeface="Lucida Console" pitchFamily="49" charset="0"/>
                <a:ea typeface="宋体" charset="-122"/>
              </a:rPr>
              <a:t>   mustWakeDequeuers = </a:t>
            </a:r>
            <a:r>
              <a:rPr lang="en-US" altLang="zh-CN" sz="2000" b="1">
                <a:solidFill>
                  <a:schemeClr val="tx1"/>
                </a:solidFill>
                <a:latin typeface="Lucida Console" pitchFamily="49" charset="0"/>
                <a:ea typeface="宋体" charset="-122"/>
              </a:rPr>
              <a:t>true</a:t>
            </a:r>
            <a:r>
              <a:rPr lang="en-US" altLang="zh-CN" sz="2000" b="1">
                <a:latin typeface="Lucida Console" pitchFamily="49" charset="0"/>
                <a:ea typeface="宋体" charset="-122"/>
              </a:rPr>
              <a:t>;</a:t>
            </a:r>
          </a:p>
          <a:p>
            <a:pPr algn="l"/>
            <a:r>
              <a:rPr lang="en-US" altLang="zh-CN" sz="2000" b="1">
                <a:latin typeface="Lucida Console" pitchFamily="49" charset="0"/>
                <a:ea typeface="宋体" charset="-122"/>
              </a:rPr>
              <a:t> } </a:t>
            </a:r>
            <a:r>
              <a:rPr lang="en-US" altLang="zh-CN" sz="2000" b="1">
                <a:solidFill>
                  <a:schemeClr val="tx1"/>
                </a:solidFill>
                <a:latin typeface="Lucida Console" pitchFamily="49" charset="0"/>
                <a:ea typeface="宋体" charset="-122"/>
              </a:rPr>
              <a:t>finally</a:t>
            </a:r>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enqLock.unlock();</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a:t>
            </a:r>
          </a:p>
        </p:txBody>
      </p:sp>
    </p:spTree>
    <p:extLst>
      <p:ext uri="{BB962C8B-B14F-4D97-AF65-F5344CB8AC3E}">
        <p14:creationId xmlns:p14="http://schemas.microsoft.com/office/powerpoint/2010/main" val="1553507605"/>
      </p:ext>
    </p:extLst>
  </p:cSld>
  <p:clrMapOvr>
    <a:masterClrMapping/>
  </p:clrMapOvr>
  <p:transition>
    <p:blinds/>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70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A2D48E03-0638-4E3A-96EE-C9A6FA698A00}" type="slidenum">
              <a:rPr lang="ar-SA" altLang="zh-CN" sz="1400" smtClean="0">
                <a:solidFill>
                  <a:schemeClr val="tx1"/>
                </a:solidFill>
              </a:rPr>
              <a:pPr/>
              <a:t>93</a:t>
            </a:fld>
            <a:endParaRPr lang="en-US" altLang="zh-CN" sz="1400" smtClean="0">
              <a:solidFill>
                <a:schemeClr val="tx1"/>
              </a:solidFill>
              <a:ea typeface="宋体" charset="-122"/>
            </a:endParaRPr>
          </a:p>
        </p:txBody>
      </p:sp>
      <p:sp>
        <p:nvSpPr>
          <p:cNvPr id="87044" name="Text Box 7"/>
          <p:cNvSpPr txBox="1">
            <a:spLocks noChangeArrowheads="1"/>
          </p:cNvSpPr>
          <p:nvPr/>
        </p:nvSpPr>
        <p:spPr bwMode="auto">
          <a:xfrm>
            <a:off x="685800" y="1312863"/>
            <a:ext cx="7966075" cy="4968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boolean mustWakeDequeuers = false; </a:t>
            </a:r>
          </a:p>
          <a:p>
            <a:pPr algn="l"/>
            <a:r>
              <a:rPr lang="en-US" altLang="zh-CN" sz="2000" b="1">
                <a:latin typeface="Lucida Console" pitchFamily="49" charset="0"/>
                <a:ea typeface="宋体" charset="-122"/>
              </a:rPr>
              <a:t> enqLock.lock();</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try { </a:t>
            </a:r>
          </a:p>
          <a:p>
            <a:pPr algn="l"/>
            <a:r>
              <a:rPr lang="en-US" altLang="zh-CN" sz="2000" b="1">
                <a:solidFill>
                  <a:schemeClr val="folHlink"/>
                </a:solidFill>
                <a:latin typeface="Lucida Console" pitchFamily="49" charset="0"/>
                <a:ea typeface="宋体" charset="-122"/>
              </a:rPr>
              <a:t>  while (permits.get() == 0) </a:t>
            </a:r>
          </a:p>
          <a:p>
            <a:pPr algn="l"/>
            <a:r>
              <a:rPr lang="en-US" altLang="zh-CN" sz="2000" b="1">
                <a:solidFill>
                  <a:schemeClr val="folHlink"/>
                </a:solidFill>
                <a:latin typeface="Lucida Console" pitchFamily="49" charset="0"/>
                <a:ea typeface="宋体" charset="-122"/>
              </a:rPr>
              <a:t>    notFullCondition.await(); </a:t>
            </a:r>
          </a:p>
          <a:p>
            <a:pPr algn="l"/>
            <a:r>
              <a:rPr lang="en-US" altLang="zh-CN" sz="2000" b="1">
                <a:solidFill>
                  <a:schemeClr val="folHlink"/>
                </a:solidFill>
                <a:latin typeface="Lucida Console" pitchFamily="49" charset="0"/>
                <a:ea typeface="宋体" charset="-122"/>
              </a:rPr>
              <a:t>  Node e = new Node(x);</a:t>
            </a:r>
          </a:p>
          <a:p>
            <a:pPr algn="l"/>
            <a:r>
              <a:rPr lang="en-US" altLang="zh-CN" sz="2000" b="1">
                <a:solidFill>
                  <a:schemeClr val="folHlink"/>
                </a:solidFill>
                <a:latin typeface="Lucida Console" pitchFamily="49" charset="0"/>
                <a:ea typeface="宋体" charset="-122"/>
              </a:rPr>
              <a:t>  tail.next = e;</a:t>
            </a:r>
          </a:p>
          <a:p>
            <a:pPr algn="l"/>
            <a:r>
              <a:rPr lang="en-US" altLang="zh-CN" sz="2000" b="1">
                <a:solidFill>
                  <a:schemeClr val="folHlink"/>
                </a:solidFill>
                <a:latin typeface="Lucida Console" pitchFamily="49" charset="0"/>
                <a:ea typeface="宋体" charset="-122"/>
              </a:rPr>
              <a:t>  tail = e;</a:t>
            </a:r>
          </a:p>
          <a:p>
            <a:pPr algn="l"/>
            <a:r>
              <a:rPr lang="en-US" altLang="zh-CN" sz="2000" b="1">
                <a:solidFill>
                  <a:schemeClr val="folHlink"/>
                </a:solidFill>
                <a:latin typeface="Lucida Console" pitchFamily="49" charset="0"/>
                <a:ea typeface="宋体" charset="-122"/>
              </a:rPr>
              <a:t>  if (permits.getAndDecrement() == capacity)</a:t>
            </a:r>
          </a:p>
          <a:p>
            <a:pPr algn="l"/>
            <a:r>
              <a:rPr lang="en-US" altLang="zh-CN" sz="2000" b="1">
                <a:solidFill>
                  <a:schemeClr val="folHlink"/>
                </a:solidFill>
                <a:latin typeface="Lucida Console" pitchFamily="49" charset="0"/>
                <a:ea typeface="宋体" charset="-122"/>
              </a:rPr>
              <a:t>   mustWakeDequeuers = true;</a:t>
            </a:r>
          </a:p>
          <a:p>
            <a:pPr algn="l"/>
            <a:r>
              <a:rPr lang="en-US" altLang="zh-CN" sz="2000" b="1">
                <a:latin typeface="Lucida Console" pitchFamily="49" charset="0"/>
                <a:ea typeface="宋体" charset="-122"/>
              </a:rPr>
              <a:t> } </a:t>
            </a:r>
            <a:r>
              <a:rPr lang="en-US" altLang="zh-CN" sz="2000" b="1">
                <a:solidFill>
                  <a:schemeClr val="tx1"/>
                </a:solidFill>
                <a:latin typeface="Lucida Console" pitchFamily="49" charset="0"/>
                <a:ea typeface="宋体" charset="-122"/>
              </a:rPr>
              <a:t>finally</a:t>
            </a:r>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enqLock.unlock();</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a:t>
            </a:r>
          </a:p>
          <a:p>
            <a:pPr algn="l"/>
            <a:r>
              <a:rPr lang="en-US" altLang="zh-CN" sz="2000" b="1">
                <a:solidFill>
                  <a:schemeClr val="folHlink"/>
                </a:solidFill>
                <a:latin typeface="Lucida Console" pitchFamily="49" charset="0"/>
                <a:ea typeface="宋体" charset="-122"/>
              </a:rPr>
              <a:t>}</a:t>
            </a:r>
          </a:p>
        </p:txBody>
      </p:sp>
      <p:sp>
        <p:nvSpPr>
          <p:cNvPr id="87045"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One</a:t>
            </a:r>
          </a:p>
        </p:txBody>
      </p:sp>
      <p:sp>
        <p:nvSpPr>
          <p:cNvPr id="87046" name="Text Box 5"/>
          <p:cNvSpPr txBox="1">
            <a:spLocks noChangeArrowheads="1"/>
          </p:cNvSpPr>
          <p:nvPr/>
        </p:nvSpPr>
        <p:spPr bwMode="auto">
          <a:xfrm>
            <a:off x="5421313" y="2154238"/>
            <a:ext cx="3033712" cy="946150"/>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Lock and unlock enq lock</a:t>
            </a:r>
          </a:p>
        </p:txBody>
      </p:sp>
      <p:sp>
        <p:nvSpPr>
          <p:cNvPr id="87047" name="AutoShape 6"/>
          <p:cNvSpPr>
            <a:spLocks noChangeArrowheads="1"/>
          </p:cNvSpPr>
          <p:nvPr/>
        </p:nvSpPr>
        <p:spPr bwMode="auto">
          <a:xfrm flipH="1">
            <a:off x="685800" y="1930400"/>
            <a:ext cx="2441575" cy="444500"/>
          </a:xfrm>
          <a:prstGeom prst="wedgeRoundRectCallout">
            <a:avLst>
              <a:gd name="adj1" fmla="val -130106"/>
              <a:gd name="adj2" fmla="val 8035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
        <p:nvSpPr>
          <p:cNvPr id="87048" name="AutoShape 8"/>
          <p:cNvSpPr>
            <a:spLocks noChangeArrowheads="1"/>
          </p:cNvSpPr>
          <p:nvPr/>
        </p:nvSpPr>
        <p:spPr bwMode="auto">
          <a:xfrm flipH="1">
            <a:off x="852488" y="4687888"/>
            <a:ext cx="3024187" cy="984250"/>
          </a:xfrm>
          <a:prstGeom prst="wedgeRoundRectCallout">
            <a:avLst>
              <a:gd name="adj1" fmla="val -115199"/>
              <a:gd name="adj2" fmla="val -24548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1979260749"/>
      </p:ext>
    </p:extLst>
  </p:cSld>
  <p:clrMapOvr>
    <a:masterClrMapping/>
  </p:clrMapOvr>
  <p:transition>
    <p:blinds/>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80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3A90A6F7-FF1A-4FC4-9F6B-20B211062350}" type="slidenum">
              <a:rPr lang="ar-SA" altLang="zh-CN" sz="1400" smtClean="0">
                <a:solidFill>
                  <a:schemeClr val="tx1"/>
                </a:solidFill>
              </a:rPr>
              <a:pPr/>
              <a:t>94</a:t>
            </a:fld>
            <a:endParaRPr lang="en-US" altLang="zh-CN" sz="1400" smtClean="0">
              <a:solidFill>
                <a:schemeClr val="tx1"/>
              </a:solidFill>
              <a:ea typeface="宋体" charset="-122"/>
            </a:endParaRPr>
          </a:p>
        </p:txBody>
      </p:sp>
      <p:sp>
        <p:nvSpPr>
          <p:cNvPr id="88068" name="Text Box 8"/>
          <p:cNvSpPr txBox="1">
            <a:spLocks noChangeArrowheads="1"/>
          </p:cNvSpPr>
          <p:nvPr/>
        </p:nvSpPr>
        <p:spPr bwMode="auto">
          <a:xfrm>
            <a:off x="685800" y="1312863"/>
            <a:ext cx="7966075" cy="4968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boolean mustWakeDequeuers = false; </a:t>
            </a:r>
          </a:p>
          <a:p>
            <a:pPr algn="l"/>
            <a:r>
              <a:rPr lang="en-US" altLang="zh-CN" sz="2000" b="1">
                <a:solidFill>
                  <a:schemeClr val="folHlink"/>
                </a:solidFill>
                <a:latin typeface="Lucida Console" pitchFamily="49" charset="0"/>
                <a:ea typeface="宋体" charset="-122"/>
              </a:rPr>
              <a:t> enqLock.lock();</a:t>
            </a:r>
          </a:p>
          <a:p>
            <a:pPr algn="l"/>
            <a:r>
              <a:rPr lang="en-US" altLang="zh-CN" sz="2000" b="1">
                <a:solidFill>
                  <a:schemeClr val="folHlink"/>
                </a:solidFill>
                <a:latin typeface="Lucida Console" pitchFamily="49" charset="0"/>
                <a:ea typeface="宋体" charset="-122"/>
              </a:rPr>
              <a:t> try {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while</a:t>
            </a:r>
            <a:r>
              <a:rPr lang="en-US" altLang="zh-CN" sz="2000" b="1">
                <a:latin typeface="Lucida Console" pitchFamily="49" charset="0"/>
                <a:ea typeface="宋体" charset="-122"/>
              </a:rPr>
              <a:t> (permits.get() == 0) </a:t>
            </a:r>
          </a:p>
          <a:p>
            <a:pPr algn="l"/>
            <a:r>
              <a:rPr lang="en-US" altLang="zh-CN" sz="2000" b="1">
                <a:latin typeface="Lucida Console" pitchFamily="49" charset="0"/>
                <a:ea typeface="宋体" charset="-122"/>
              </a:rPr>
              <a:t>    notFullCondition.await(); </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Node e = new Node(x);</a:t>
            </a:r>
          </a:p>
          <a:p>
            <a:pPr algn="l"/>
            <a:r>
              <a:rPr lang="en-US" altLang="zh-CN" sz="2000" b="1">
                <a:solidFill>
                  <a:schemeClr val="folHlink"/>
                </a:solidFill>
                <a:latin typeface="Lucida Console" pitchFamily="49" charset="0"/>
                <a:ea typeface="宋体" charset="-122"/>
              </a:rPr>
              <a:t>  tail.next = e;</a:t>
            </a:r>
          </a:p>
          <a:p>
            <a:pPr algn="l"/>
            <a:r>
              <a:rPr lang="en-US" altLang="zh-CN" sz="2000" b="1">
                <a:solidFill>
                  <a:schemeClr val="folHlink"/>
                </a:solidFill>
                <a:latin typeface="Lucida Console" pitchFamily="49" charset="0"/>
                <a:ea typeface="宋体" charset="-122"/>
              </a:rPr>
              <a:t>  tail = e;</a:t>
            </a:r>
          </a:p>
          <a:p>
            <a:pPr algn="l"/>
            <a:r>
              <a:rPr lang="en-US" altLang="zh-CN" sz="2000" b="1">
                <a:solidFill>
                  <a:schemeClr val="folHlink"/>
                </a:solidFill>
                <a:latin typeface="Lucida Console" pitchFamily="49" charset="0"/>
                <a:ea typeface="宋体" charset="-122"/>
              </a:rPr>
              <a:t>  if (permits.getAndDecrement() == capacity)</a:t>
            </a:r>
          </a:p>
          <a:p>
            <a:pPr algn="l"/>
            <a:r>
              <a:rPr lang="en-US" altLang="zh-CN" sz="2000" b="1">
                <a:solidFill>
                  <a:schemeClr val="folHlink"/>
                </a:solidFill>
                <a:latin typeface="Lucida Console" pitchFamily="49" charset="0"/>
                <a:ea typeface="宋体" charset="-122"/>
              </a:rPr>
              <a:t>   mustWakeDequeuers = true;</a:t>
            </a:r>
          </a:p>
          <a:p>
            <a:pPr algn="l"/>
            <a:r>
              <a:rPr lang="en-US" altLang="zh-CN" sz="2000" b="1">
                <a:solidFill>
                  <a:schemeClr val="folHlink"/>
                </a:solidFill>
                <a:latin typeface="Lucida Console" pitchFamily="49" charset="0"/>
                <a:ea typeface="宋体" charset="-122"/>
              </a:rPr>
              <a:t> } finally {</a:t>
            </a:r>
          </a:p>
          <a:p>
            <a:pPr algn="l"/>
            <a:r>
              <a:rPr lang="en-US" altLang="zh-CN" sz="2000" b="1">
                <a:solidFill>
                  <a:schemeClr val="folHlink"/>
                </a:solidFill>
                <a:latin typeface="Lucida Console" pitchFamily="49" charset="0"/>
                <a:ea typeface="宋体" charset="-122"/>
              </a:rPr>
              <a:t>   enqLock.unlock();</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88069"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One</a:t>
            </a:r>
          </a:p>
        </p:txBody>
      </p:sp>
      <p:sp>
        <p:nvSpPr>
          <p:cNvPr id="88070" name="Text Box 5"/>
          <p:cNvSpPr txBox="1">
            <a:spLocks noChangeArrowheads="1"/>
          </p:cNvSpPr>
          <p:nvPr/>
        </p:nvSpPr>
        <p:spPr bwMode="auto">
          <a:xfrm>
            <a:off x="3368675" y="5292725"/>
            <a:ext cx="5114925" cy="946150"/>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If queue is full, patiently await further instructions …</a:t>
            </a:r>
          </a:p>
        </p:txBody>
      </p:sp>
      <p:sp>
        <p:nvSpPr>
          <p:cNvPr id="88071" name="AutoShape 6"/>
          <p:cNvSpPr>
            <a:spLocks noChangeArrowheads="1"/>
          </p:cNvSpPr>
          <p:nvPr/>
        </p:nvSpPr>
        <p:spPr bwMode="auto">
          <a:xfrm flipH="1">
            <a:off x="877888" y="2540000"/>
            <a:ext cx="4494212" cy="715963"/>
          </a:xfrm>
          <a:prstGeom prst="wedgeRoundRectCallout">
            <a:avLst>
              <a:gd name="adj1" fmla="val -45199"/>
              <a:gd name="adj2" fmla="val 326495"/>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1281136533"/>
      </p:ext>
    </p:extLst>
  </p:cSld>
  <p:clrMapOvr>
    <a:masterClrMapping/>
  </p:clrMapOvr>
  <p:transition>
    <p:blinds/>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890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D763183-4A2E-4385-B002-C031B9D0F760}" type="slidenum">
              <a:rPr lang="ar-SA" altLang="zh-CN" sz="1400" smtClean="0">
                <a:solidFill>
                  <a:schemeClr val="tx1"/>
                </a:solidFill>
              </a:rPr>
              <a:pPr/>
              <a:t>95</a:t>
            </a:fld>
            <a:endParaRPr lang="en-US" altLang="zh-CN" sz="1400" smtClean="0">
              <a:solidFill>
                <a:schemeClr val="tx1"/>
              </a:solidFill>
              <a:ea typeface="宋体" charset="-122"/>
            </a:endParaRPr>
          </a:p>
        </p:txBody>
      </p:sp>
      <p:sp>
        <p:nvSpPr>
          <p:cNvPr id="89092" name="Text Box 2"/>
          <p:cNvSpPr txBox="1">
            <a:spLocks noChangeArrowheads="1"/>
          </p:cNvSpPr>
          <p:nvPr/>
        </p:nvSpPr>
        <p:spPr bwMode="auto">
          <a:xfrm>
            <a:off x="685800" y="1312863"/>
            <a:ext cx="7966075" cy="4968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boolean mustWakeDequeuers = false; </a:t>
            </a:r>
          </a:p>
          <a:p>
            <a:pPr algn="l"/>
            <a:r>
              <a:rPr lang="en-US" altLang="zh-CN" sz="2000" b="1">
                <a:solidFill>
                  <a:schemeClr val="folHlink"/>
                </a:solidFill>
                <a:latin typeface="Lucida Console" pitchFamily="49" charset="0"/>
                <a:ea typeface="宋体" charset="-122"/>
              </a:rPr>
              <a:t> enqLock.lock();</a:t>
            </a:r>
          </a:p>
          <a:p>
            <a:pPr algn="l"/>
            <a:r>
              <a:rPr lang="en-US" altLang="zh-CN" sz="2000" b="1">
                <a:solidFill>
                  <a:schemeClr val="folHlink"/>
                </a:solidFill>
                <a:latin typeface="Lucida Console" pitchFamily="49" charset="0"/>
                <a:ea typeface="宋体" charset="-122"/>
              </a:rPr>
              <a:t> try {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while</a:t>
            </a:r>
            <a:r>
              <a:rPr lang="en-US" altLang="zh-CN" sz="2000" b="1">
                <a:latin typeface="Lucida Console" pitchFamily="49" charset="0"/>
                <a:ea typeface="宋体" charset="-122"/>
              </a:rPr>
              <a:t> (permits.get() == 0) </a:t>
            </a:r>
          </a:p>
          <a:p>
            <a:pPr algn="l"/>
            <a:r>
              <a:rPr lang="en-US" altLang="zh-CN" sz="2000" b="1">
                <a:latin typeface="Lucida Console" pitchFamily="49" charset="0"/>
                <a:ea typeface="宋体" charset="-122"/>
              </a:rPr>
              <a:t>    notFullCondition.await(); </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Node e = new Node(x);</a:t>
            </a:r>
          </a:p>
          <a:p>
            <a:pPr algn="l"/>
            <a:r>
              <a:rPr lang="en-US" altLang="zh-CN" sz="2000" b="1">
                <a:solidFill>
                  <a:schemeClr val="folHlink"/>
                </a:solidFill>
                <a:latin typeface="Lucida Console" pitchFamily="49" charset="0"/>
                <a:ea typeface="宋体" charset="-122"/>
              </a:rPr>
              <a:t>  tail.next = e;</a:t>
            </a:r>
          </a:p>
          <a:p>
            <a:pPr algn="l"/>
            <a:r>
              <a:rPr lang="en-US" altLang="zh-CN" sz="2000" b="1">
                <a:solidFill>
                  <a:schemeClr val="folHlink"/>
                </a:solidFill>
                <a:latin typeface="Lucida Console" pitchFamily="49" charset="0"/>
                <a:ea typeface="宋体" charset="-122"/>
              </a:rPr>
              <a:t>  tail = e;</a:t>
            </a:r>
          </a:p>
          <a:p>
            <a:pPr algn="l"/>
            <a:r>
              <a:rPr lang="en-US" altLang="zh-CN" sz="2000" b="1">
                <a:solidFill>
                  <a:schemeClr val="folHlink"/>
                </a:solidFill>
                <a:latin typeface="Lucida Console" pitchFamily="49" charset="0"/>
                <a:ea typeface="宋体" charset="-122"/>
              </a:rPr>
              <a:t>  if (permits.getAndDecrement() == capacity)</a:t>
            </a:r>
          </a:p>
          <a:p>
            <a:pPr algn="l"/>
            <a:r>
              <a:rPr lang="en-US" altLang="zh-CN" sz="2000" b="1">
                <a:solidFill>
                  <a:schemeClr val="folHlink"/>
                </a:solidFill>
                <a:latin typeface="Lucida Console" pitchFamily="49" charset="0"/>
                <a:ea typeface="宋体" charset="-122"/>
              </a:rPr>
              <a:t>   mustWakeDequeuers = true;</a:t>
            </a:r>
          </a:p>
          <a:p>
            <a:pPr algn="l"/>
            <a:r>
              <a:rPr lang="en-US" altLang="zh-CN" sz="2000" b="1">
                <a:solidFill>
                  <a:schemeClr val="folHlink"/>
                </a:solidFill>
                <a:latin typeface="Lucida Console" pitchFamily="49" charset="0"/>
                <a:ea typeface="宋体" charset="-122"/>
              </a:rPr>
              <a:t> } finally {</a:t>
            </a:r>
          </a:p>
          <a:p>
            <a:pPr algn="l"/>
            <a:r>
              <a:rPr lang="en-US" altLang="zh-CN" sz="2000" b="1">
                <a:solidFill>
                  <a:schemeClr val="folHlink"/>
                </a:solidFill>
                <a:latin typeface="Lucida Console" pitchFamily="49" charset="0"/>
                <a:ea typeface="宋体" charset="-122"/>
              </a:rPr>
              <a:t>   enqLock.unlock();</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89093"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Be Afraid</a:t>
            </a:r>
          </a:p>
        </p:txBody>
      </p:sp>
      <p:sp>
        <p:nvSpPr>
          <p:cNvPr id="89094" name="Text Box 4"/>
          <p:cNvSpPr txBox="1">
            <a:spLocks noChangeArrowheads="1"/>
          </p:cNvSpPr>
          <p:nvPr/>
        </p:nvSpPr>
        <p:spPr bwMode="auto">
          <a:xfrm>
            <a:off x="3368675" y="5292725"/>
            <a:ext cx="5114925" cy="946150"/>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chemeClr val="tx1"/>
                </a:solidFill>
                <a:ea typeface="宋体" charset="-122"/>
              </a:rPr>
              <a:t>How do we know the permits field won’t change?</a:t>
            </a:r>
          </a:p>
        </p:txBody>
      </p:sp>
      <p:sp>
        <p:nvSpPr>
          <p:cNvPr id="89095" name="AutoShape 5"/>
          <p:cNvSpPr>
            <a:spLocks noChangeArrowheads="1"/>
          </p:cNvSpPr>
          <p:nvPr/>
        </p:nvSpPr>
        <p:spPr bwMode="auto">
          <a:xfrm flipH="1">
            <a:off x="877888" y="2540000"/>
            <a:ext cx="4494212" cy="715963"/>
          </a:xfrm>
          <a:prstGeom prst="wedgeRoundRectCallout">
            <a:avLst>
              <a:gd name="adj1" fmla="val -45199"/>
              <a:gd name="adj2" fmla="val 326495"/>
              <a:gd name="adj3" fmla="val 16667"/>
            </a:avLst>
          </a:prstGeom>
          <a:noFill/>
          <a:ln w="381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1948843847"/>
      </p:ext>
    </p:extLst>
  </p:cSld>
  <p:clrMapOvr>
    <a:masterClrMapping/>
  </p:clrMapOvr>
  <p:transition>
    <p:blinds/>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01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3841498D-301D-42B1-85FD-CB0A036F4793}" type="slidenum">
              <a:rPr lang="ar-SA" altLang="zh-CN" sz="1400" smtClean="0">
                <a:solidFill>
                  <a:schemeClr val="tx1"/>
                </a:solidFill>
              </a:rPr>
              <a:pPr/>
              <a:t>96</a:t>
            </a:fld>
            <a:endParaRPr lang="en-US" altLang="zh-CN" sz="1400" smtClean="0">
              <a:solidFill>
                <a:schemeClr val="tx1"/>
              </a:solidFill>
              <a:ea typeface="宋体" charset="-122"/>
            </a:endParaRPr>
          </a:p>
        </p:txBody>
      </p:sp>
      <p:sp>
        <p:nvSpPr>
          <p:cNvPr id="90116" name="Text Box 9"/>
          <p:cNvSpPr txBox="1">
            <a:spLocks noChangeArrowheads="1"/>
          </p:cNvSpPr>
          <p:nvPr/>
        </p:nvSpPr>
        <p:spPr bwMode="auto">
          <a:xfrm>
            <a:off x="685800" y="1312863"/>
            <a:ext cx="7966075" cy="4968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boolean mustWakeDequeuers = false; </a:t>
            </a:r>
          </a:p>
          <a:p>
            <a:pPr algn="l"/>
            <a:r>
              <a:rPr lang="en-US" altLang="zh-CN" sz="2000" b="1">
                <a:solidFill>
                  <a:schemeClr val="folHlink"/>
                </a:solidFill>
                <a:latin typeface="Lucida Console" pitchFamily="49" charset="0"/>
                <a:ea typeface="宋体" charset="-122"/>
              </a:rPr>
              <a:t> enqLock.lock();</a:t>
            </a:r>
          </a:p>
          <a:p>
            <a:pPr algn="l"/>
            <a:r>
              <a:rPr lang="en-US" altLang="zh-CN" sz="2000" b="1">
                <a:solidFill>
                  <a:schemeClr val="folHlink"/>
                </a:solidFill>
                <a:latin typeface="Lucida Console" pitchFamily="49" charset="0"/>
                <a:ea typeface="宋体" charset="-122"/>
              </a:rPr>
              <a:t> try { </a:t>
            </a:r>
          </a:p>
          <a:p>
            <a:pPr algn="l"/>
            <a:r>
              <a:rPr lang="en-US" altLang="zh-CN" sz="2000" b="1">
                <a:solidFill>
                  <a:schemeClr val="folHlink"/>
                </a:solidFill>
                <a:latin typeface="Lucida Console" pitchFamily="49" charset="0"/>
                <a:ea typeface="宋体" charset="-122"/>
              </a:rPr>
              <a:t>  while (permits.get() == 0) </a:t>
            </a:r>
          </a:p>
          <a:p>
            <a:pPr algn="l"/>
            <a:r>
              <a:rPr lang="en-US" altLang="zh-CN" sz="2000" b="1">
                <a:solidFill>
                  <a:schemeClr val="folHlink"/>
                </a:solidFill>
                <a:latin typeface="Lucida Console" pitchFamily="49" charset="0"/>
                <a:ea typeface="宋体" charset="-122"/>
              </a:rPr>
              <a:t>    notFullCondition.await();</a:t>
            </a:r>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Node e = </a:t>
            </a:r>
            <a:r>
              <a:rPr lang="en-US" altLang="zh-CN" sz="2000" b="1">
                <a:solidFill>
                  <a:schemeClr val="tx1"/>
                </a:solidFill>
                <a:latin typeface="Lucida Console" pitchFamily="49" charset="0"/>
                <a:ea typeface="宋体" charset="-122"/>
              </a:rPr>
              <a:t>new</a:t>
            </a:r>
            <a:r>
              <a:rPr lang="en-US" altLang="zh-CN" sz="2000" b="1">
                <a:latin typeface="Lucida Console" pitchFamily="49" charset="0"/>
                <a:ea typeface="宋体" charset="-122"/>
              </a:rPr>
              <a:t> Node(x);</a:t>
            </a:r>
          </a:p>
          <a:p>
            <a:pPr algn="l"/>
            <a:r>
              <a:rPr lang="en-US" altLang="zh-CN" sz="2000" b="1">
                <a:latin typeface="Lucida Console" pitchFamily="49" charset="0"/>
                <a:ea typeface="宋体" charset="-122"/>
              </a:rPr>
              <a:t>  tail.next = e;</a:t>
            </a:r>
          </a:p>
          <a:p>
            <a:pPr algn="l"/>
            <a:r>
              <a:rPr lang="en-US" altLang="zh-CN" sz="2000" b="1">
                <a:latin typeface="Lucida Console" pitchFamily="49" charset="0"/>
                <a:ea typeface="宋体" charset="-122"/>
              </a:rPr>
              <a:t>  tail = e;</a:t>
            </a:r>
          </a:p>
          <a:p>
            <a:pPr algn="l"/>
            <a:r>
              <a:rPr lang="en-US" altLang="zh-CN" sz="2000" b="1">
                <a:solidFill>
                  <a:schemeClr val="tx1"/>
                </a:solidFill>
                <a:latin typeface="Lucida Console" pitchFamily="49" charset="0"/>
                <a:ea typeface="宋体" charset="-122"/>
              </a:rPr>
              <a:t>  </a:t>
            </a:r>
            <a:r>
              <a:rPr lang="en-US" altLang="zh-CN" sz="2000" b="1">
                <a:solidFill>
                  <a:schemeClr val="folHlink"/>
                </a:solidFill>
                <a:latin typeface="Lucida Console" pitchFamily="49" charset="0"/>
                <a:ea typeface="宋体" charset="-122"/>
              </a:rPr>
              <a:t>if (permits.getAndDecrement() == capacity)</a:t>
            </a:r>
          </a:p>
          <a:p>
            <a:pPr algn="l"/>
            <a:r>
              <a:rPr lang="en-US" altLang="zh-CN" sz="2000" b="1">
                <a:solidFill>
                  <a:schemeClr val="folHlink"/>
                </a:solidFill>
                <a:latin typeface="Lucida Console" pitchFamily="49" charset="0"/>
                <a:ea typeface="宋体" charset="-122"/>
              </a:rPr>
              <a:t>   mustWakeDequeuers = true;</a:t>
            </a:r>
          </a:p>
          <a:p>
            <a:pPr algn="l"/>
            <a:r>
              <a:rPr lang="en-US" altLang="zh-CN" sz="2000" b="1">
                <a:solidFill>
                  <a:schemeClr val="folHlink"/>
                </a:solidFill>
                <a:latin typeface="Lucida Console" pitchFamily="49" charset="0"/>
                <a:ea typeface="宋体" charset="-122"/>
              </a:rPr>
              <a:t> } finally {</a:t>
            </a:r>
          </a:p>
          <a:p>
            <a:pPr algn="l"/>
            <a:r>
              <a:rPr lang="en-US" altLang="zh-CN" sz="2000" b="1">
                <a:solidFill>
                  <a:schemeClr val="folHlink"/>
                </a:solidFill>
                <a:latin typeface="Lucida Console" pitchFamily="49" charset="0"/>
                <a:ea typeface="宋体" charset="-122"/>
              </a:rPr>
              <a:t>   enqLock.unlock();</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90117"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One</a:t>
            </a:r>
          </a:p>
        </p:txBody>
      </p:sp>
      <p:sp>
        <p:nvSpPr>
          <p:cNvPr id="90118" name="Text Box 5"/>
          <p:cNvSpPr txBox="1">
            <a:spLocks noChangeArrowheads="1"/>
          </p:cNvSpPr>
          <p:nvPr/>
        </p:nvSpPr>
        <p:spPr bwMode="auto">
          <a:xfrm>
            <a:off x="4933950" y="5492750"/>
            <a:ext cx="2579688" cy="519113"/>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Add new node</a:t>
            </a:r>
          </a:p>
        </p:txBody>
      </p:sp>
      <p:sp>
        <p:nvSpPr>
          <p:cNvPr id="90119" name="AutoShape 6"/>
          <p:cNvSpPr>
            <a:spLocks noChangeArrowheads="1"/>
          </p:cNvSpPr>
          <p:nvPr/>
        </p:nvSpPr>
        <p:spPr bwMode="auto">
          <a:xfrm flipH="1">
            <a:off x="933450" y="3146425"/>
            <a:ext cx="3576638" cy="1022350"/>
          </a:xfrm>
          <a:prstGeom prst="wedgeRoundRectCallout">
            <a:avLst>
              <a:gd name="adj1" fmla="val -63273"/>
              <a:gd name="adj2" fmla="val 177481"/>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895248991"/>
      </p:ext>
    </p:extLst>
  </p:cSld>
  <p:clrMapOvr>
    <a:masterClrMapping/>
  </p:clrMapOvr>
  <p:transition>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11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5C4F50F6-923E-41AA-982B-CA8123DE861F}" type="slidenum">
              <a:rPr lang="ar-SA" altLang="zh-CN" sz="1400" smtClean="0">
                <a:solidFill>
                  <a:schemeClr val="tx1"/>
                </a:solidFill>
              </a:rPr>
              <a:pPr/>
              <a:t>97</a:t>
            </a:fld>
            <a:endParaRPr lang="en-US" altLang="zh-CN" sz="1400" smtClean="0">
              <a:solidFill>
                <a:schemeClr val="tx1"/>
              </a:solidFill>
              <a:ea typeface="宋体" charset="-122"/>
            </a:endParaRPr>
          </a:p>
        </p:txBody>
      </p:sp>
      <p:sp>
        <p:nvSpPr>
          <p:cNvPr id="91140" name="Text Box 9"/>
          <p:cNvSpPr txBox="1">
            <a:spLocks noChangeArrowheads="1"/>
          </p:cNvSpPr>
          <p:nvPr/>
        </p:nvSpPr>
        <p:spPr bwMode="auto">
          <a:xfrm>
            <a:off x="685800" y="1312863"/>
            <a:ext cx="7966075" cy="4968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boolean mustWakeDequeuers = false; </a:t>
            </a:r>
          </a:p>
          <a:p>
            <a:pPr algn="l"/>
            <a:r>
              <a:rPr lang="en-US" altLang="zh-CN" sz="2000" b="1">
                <a:solidFill>
                  <a:schemeClr val="folHlink"/>
                </a:solidFill>
                <a:latin typeface="Lucida Console" pitchFamily="49" charset="0"/>
                <a:ea typeface="宋体" charset="-122"/>
              </a:rPr>
              <a:t> enqLock.lock();</a:t>
            </a:r>
          </a:p>
          <a:p>
            <a:pPr algn="l"/>
            <a:r>
              <a:rPr lang="en-US" altLang="zh-CN" sz="2000" b="1">
                <a:solidFill>
                  <a:schemeClr val="folHlink"/>
                </a:solidFill>
                <a:latin typeface="Lucida Console" pitchFamily="49" charset="0"/>
                <a:ea typeface="宋体" charset="-122"/>
              </a:rPr>
              <a:t> try { </a:t>
            </a:r>
          </a:p>
          <a:p>
            <a:pPr algn="l"/>
            <a:r>
              <a:rPr lang="en-US" altLang="zh-CN" sz="2000" b="1">
                <a:solidFill>
                  <a:schemeClr val="folHlink"/>
                </a:solidFill>
                <a:latin typeface="Lucida Console" pitchFamily="49" charset="0"/>
                <a:ea typeface="宋体" charset="-122"/>
              </a:rPr>
              <a:t>  while (permits.get() == 0) </a:t>
            </a:r>
          </a:p>
          <a:p>
            <a:pPr algn="l"/>
            <a:r>
              <a:rPr lang="en-US" altLang="zh-CN" sz="2000" b="1">
                <a:solidFill>
                  <a:schemeClr val="folHlink"/>
                </a:solidFill>
                <a:latin typeface="Lucida Console" pitchFamily="49" charset="0"/>
                <a:ea typeface="宋体" charset="-122"/>
              </a:rPr>
              <a:t>    notFullCondition.await(); </a:t>
            </a:r>
          </a:p>
          <a:p>
            <a:pPr algn="l"/>
            <a:r>
              <a:rPr lang="en-US" altLang="zh-CN" sz="2000" b="1">
                <a:solidFill>
                  <a:schemeClr val="folHlink"/>
                </a:solidFill>
                <a:latin typeface="Lucida Console" pitchFamily="49" charset="0"/>
                <a:ea typeface="宋体" charset="-122"/>
              </a:rPr>
              <a:t>  Node e = new Node(x);</a:t>
            </a:r>
          </a:p>
          <a:p>
            <a:pPr algn="l"/>
            <a:r>
              <a:rPr lang="en-US" altLang="zh-CN" sz="2000" b="1">
                <a:solidFill>
                  <a:schemeClr val="folHlink"/>
                </a:solidFill>
                <a:latin typeface="Lucida Console" pitchFamily="49" charset="0"/>
                <a:ea typeface="宋体" charset="-122"/>
              </a:rPr>
              <a:t>  tail.next = e;</a:t>
            </a:r>
          </a:p>
          <a:p>
            <a:pPr algn="l"/>
            <a:r>
              <a:rPr lang="en-US" altLang="zh-CN" sz="2000" b="1">
                <a:solidFill>
                  <a:schemeClr val="folHlink"/>
                </a:solidFill>
                <a:latin typeface="Lucida Console" pitchFamily="49" charset="0"/>
                <a:ea typeface="宋体" charset="-122"/>
              </a:rPr>
              <a:t>  tail = e;</a:t>
            </a:r>
          </a:p>
          <a:p>
            <a:pPr algn="l"/>
            <a:r>
              <a:rPr lang="en-US" altLang="zh-CN" sz="2000" b="1">
                <a:solidFill>
                  <a:schemeClr val="tx1"/>
                </a:solidFill>
                <a:latin typeface="Lucida Console" pitchFamily="49" charset="0"/>
                <a:ea typeface="宋体" charset="-122"/>
              </a:rPr>
              <a:t>  if</a:t>
            </a:r>
            <a:r>
              <a:rPr lang="en-US" altLang="zh-CN" sz="2000" b="1">
                <a:latin typeface="Lucida Console" pitchFamily="49" charset="0"/>
                <a:ea typeface="宋体" charset="-122"/>
              </a:rPr>
              <a:t> (permits.getAndDecrement() == capacity)</a:t>
            </a:r>
          </a:p>
          <a:p>
            <a:pPr algn="l"/>
            <a:r>
              <a:rPr lang="en-US" altLang="zh-CN" sz="2000" b="1">
                <a:latin typeface="Lucida Console" pitchFamily="49" charset="0"/>
                <a:ea typeface="宋体" charset="-122"/>
              </a:rPr>
              <a:t>   mustWakeDequeuers = </a:t>
            </a:r>
            <a:r>
              <a:rPr lang="en-US" altLang="zh-CN" sz="2000" b="1">
                <a:solidFill>
                  <a:schemeClr val="tx1"/>
                </a:solidFill>
                <a:latin typeface="Lucida Console" pitchFamily="49" charset="0"/>
                <a:ea typeface="宋体" charset="-122"/>
              </a:rPr>
              <a:t>true</a:t>
            </a:r>
            <a:r>
              <a:rPr lang="en-US" altLang="zh-CN" sz="2000" b="1">
                <a:latin typeface="Lucida Console" pitchFamily="49" charset="0"/>
                <a:ea typeface="宋体" charset="-122"/>
              </a:rPr>
              <a:t>;</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 finally {</a:t>
            </a:r>
          </a:p>
          <a:p>
            <a:pPr algn="l"/>
            <a:r>
              <a:rPr lang="en-US" altLang="zh-CN" sz="2000" b="1">
                <a:solidFill>
                  <a:schemeClr val="folHlink"/>
                </a:solidFill>
                <a:latin typeface="Lucida Console" pitchFamily="49" charset="0"/>
                <a:ea typeface="宋体" charset="-122"/>
              </a:rPr>
              <a:t>   enqLock.unlock();</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a:t>
            </a:r>
          </a:p>
        </p:txBody>
      </p:sp>
      <p:sp>
        <p:nvSpPr>
          <p:cNvPr id="91141"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One</a:t>
            </a:r>
          </a:p>
        </p:txBody>
      </p:sp>
      <p:sp>
        <p:nvSpPr>
          <p:cNvPr id="91142" name="Text Box 5"/>
          <p:cNvSpPr txBox="1">
            <a:spLocks noChangeArrowheads="1"/>
          </p:cNvSpPr>
          <p:nvPr/>
        </p:nvSpPr>
        <p:spPr bwMode="auto">
          <a:xfrm>
            <a:off x="2916238" y="5310188"/>
            <a:ext cx="5646737" cy="946150"/>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If queue was empty, wake frustrated dequeuers</a:t>
            </a:r>
          </a:p>
        </p:txBody>
      </p:sp>
      <p:sp>
        <p:nvSpPr>
          <p:cNvPr id="91143" name="AutoShape 6"/>
          <p:cNvSpPr>
            <a:spLocks noChangeArrowheads="1"/>
          </p:cNvSpPr>
          <p:nvPr/>
        </p:nvSpPr>
        <p:spPr bwMode="auto">
          <a:xfrm flipH="1">
            <a:off x="863600" y="4030663"/>
            <a:ext cx="6791325" cy="771525"/>
          </a:xfrm>
          <a:prstGeom prst="wedgeRoundRectCallout">
            <a:avLst>
              <a:gd name="adj1" fmla="val 4088"/>
              <a:gd name="adj2" fmla="val 127366"/>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3891614916"/>
      </p:ext>
    </p:extLst>
  </p:cSld>
  <p:clrMapOvr>
    <a:masterClrMapping/>
  </p:clrMapOvr>
  <p:transition>
    <p:blind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21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E80653B7-67E2-4DA9-8346-C8CAFF14EAD2}" type="slidenum">
              <a:rPr lang="ar-SA" altLang="zh-CN" sz="1400" smtClean="0">
                <a:solidFill>
                  <a:schemeClr val="tx1"/>
                </a:solidFill>
              </a:rPr>
              <a:pPr/>
              <a:t>98</a:t>
            </a:fld>
            <a:endParaRPr lang="en-US" altLang="zh-CN" sz="1400" smtClean="0">
              <a:solidFill>
                <a:schemeClr val="tx1"/>
              </a:solidFill>
              <a:ea typeface="宋体" charset="-122"/>
            </a:endParaRPr>
          </a:p>
        </p:txBody>
      </p:sp>
      <p:sp>
        <p:nvSpPr>
          <p:cNvPr id="92164" name="Rectangle 3"/>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Deux</a:t>
            </a:r>
          </a:p>
        </p:txBody>
      </p:sp>
      <p:sp>
        <p:nvSpPr>
          <p:cNvPr id="92165" name="Text Box 4"/>
          <p:cNvSpPr txBox="1">
            <a:spLocks noChangeArrowheads="1"/>
          </p:cNvSpPr>
          <p:nvPr/>
        </p:nvSpPr>
        <p:spPr bwMode="auto">
          <a:xfrm>
            <a:off x="773113" y="1747838"/>
            <a:ext cx="7189787" cy="3444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tx1"/>
                </a:solidFill>
                <a:latin typeface="Lucida Console" pitchFamily="49" charset="0"/>
                <a:ea typeface="宋体" charset="-122"/>
              </a:rPr>
              <a:t>public</a:t>
            </a:r>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void</a:t>
            </a:r>
            <a:r>
              <a:rPr lang="en-US" altLang="zh-CN" sz="2000" b="1">
                <a:latin typeface="Lucida Console" pitchFamily="49" charset="0"/>
                <a:ea typeface="宋体" charset="-122"/>
              </a:rPr>
              <a:t> enq(T x) {</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if</a:t>
            </a:r>
            <a:r>
              <a:rPr lang="en-US" altLang="zh-CN" sz="2000" b="1">
                <a:latin typeface="Lucida Console" pitchFamily="49" charset="0"/>
                <a:ea typeface="宋体" charset="-122"/>
              </a:rPr>
              <a:t> (mustWakeDequeuers) {</a:t>
            </a:r>
          </a:p>
          <a:p>
            <a:pPr algn="l"/>
            <a:r>
              <a:rPr lang="en-US" altLang="zh-CN" sz="2000" b="1">
                <a:latin typeface="Lucida Console" pitchFamily="49" charset="0"/>
                <a:ea typeface="宋体" charset="-122"/>
              </a:rPr>
              <a:t>      deqLock.lock();</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try</a:t>
            </a:r>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notEmptyCondition.signalAll();</a:t>
            </a:r>
          </a:p>
          <a:p>
            <a:pPr algn="l"/>
            <a:r>
              <a:rPr lang="en-US" altLang="zh-CN" sz="2000" b="1">
                <a:latin typeface="Lucida Console" pitchFamily="49" charset="0"/>
                <a:ea typeface="宋体" charset="-122"/>
              </a:rPr>
              <a:t>      } </a:t>
            </a:r>
            <a:r>
              <a:rPr lang="en-US" altLang="zh-CN" sz="2000" b="1">
                <a:solidFill>
                  <a:schemeClr val="tx1"/>
                </a:solidFill>
                <a:latin typeface="Lucida Console" pitchFamily="49" charset="0"/>
                <a:ea typeface="宋体" charset="-122"/>
              </a:rPr>
              <a:t>finally</a:t>
            </a:r>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deqLock.unlock();</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a:t>
            </a:r>
          </a:p>
          <a:p>
            <a:pPr algn="l"/>
            <a:r>
              <a:rPr lang="en-US" altLang="zh-CN" sz="2000" b="1">
                <a:latin typeface="Lucida Console" pitchFamily="49" charset="0"/>
                <a:ea typeface="宋体" charset="-122"/>
              </a:rPr>
              <a:t>  }</a:t>
            </a:r>
          </a:p>
        </p:txBody>
      </p:sp>
    </p:spTree>
    <p:extLst>
      <p:ext uri="{BB962C8B-B14F-4D97-AF65-F5344CB8AC3E}">
        <p14:creationId xmlns:p14="http://schemas.microsoft.com/office/powerpoint/2010/main" val="391003915"/>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r>
              <a:rPr lang="en-US" altLang="zh-CN" sz="1400" smtClean="0">
                <a:solidFill>
                  <a:schemeClr val="tx1"/>
                </a:solidFill>
                <a:ea typeface="宋体" charset="-122"/>
              </a:rPr>
              <a:t>Art of Multiprocessor Programming© Herlihy-Shavit 2007</a:t>
            </a:r>
          </a:p>
        </p:txBody>
      </p:sp>
      <p:sp>
        <p:nvSpPr>
          <p:cNvPr id="931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fld id="{C5E5C9BA-E726-4C33-A412-DC3877FE3A8E}" type="slidenum">
              <a:rPr lang="ar-SA" altLang="zh-CN" sz="1400" smtClean="0">
                <a:solidFill>
                  <a:schemeClr val="tx1"/>
                </a:solidFill>
              </a:rPr>
              <a:pPr/>
              <a:t>99</a:t>
            </a:fld>
            <a:endParaRPr lang="en-US" altLang="zh-CN" sz="1400" smtClean="0">
              <a:solidFill>
                <a:schemeClr val="tx1"/>
              </a:solidFill>
              <a:ea typeface="宋体" charset="-122"/>
            </a:endParaRPr>
          </a:p>
        </p:txBody>
      </p:sp>
      <p:sp>
        <p:nvSpPr>
          <p:cNvPr id="93188" name="Rectangle 2"/>
          <p:cNvSpPr>
            <a:spLocks noGrp="1" noChangeArrowheads="1"/>
          </p:cNvSpPr>
          <p:nvPr>
            <p:ph type="title"/>
          </p:nvPr>
        </p:nvSpPr>
        <p:spPr>
          <a:xfrm>
            <a:off x="685800" y="169863"/>
            <a:ext cx="7772400" cy="1143000"/>
          </a:xfrm>
        </p:spPr>
        <p:txBody>
          <a:bodyPr/>
          <a:lstStyle/>
          <a:p>
            <a:r>
              <a:rPr lang="en-US" altLang="zh-CN" smtClean="0">
                <a:ea typeface="宋体" charset="-122"/>
              </a:rPr>
              <a:t>Enq Method Part Deux</a:t>
            </a:r>
          </a:p>
        </p:txBody>
      </p:sp>
      <p:sp>
        <p:nvSpPr>
          <p:cNvPr id="93189" name="Text Box 3"/>
          <p:cNvSpPr txBox="1">
            <a:spLocks noChangeArrowheads="1"/>
          </p:cNvSpPr>
          <p:nvPr/>
        </p:nvSpPr>
        <p:spPr bwMode="auto">
          <a:xfrm>
            <a:off x="773113" y="1747838"/>
            <a:ext cx="7189787" cy="3444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l"/>
            <a:r>
              <a:rPr lang="en-US" altLang="zh-CN" sz="2000" b="1">
                <a:solidFill>
                  <a:schemeClr val="folHlink"/>
                </a:solidFill>
                <a:latin typeface="Lucida Console" pitchFamily="49" charset="0"/>
                <a:ea typeface="宋体" charset="-122"/>
              </a:rPr>
              <a:t>public void enq(T x) {</a:t>
            </a:r>
          </a:p>
          <a:p>
            <a:pPr algn="l"/>
            <a:r>
              <a:rPr lang="en-US" altLang="zh-CN" sz="2000" b="1">
                <a:solidFill>
                  <a:schemeClr val="folHlink"/>
                </a:solidFill>
                <a:latin typeface="Lucida Console" pitchFamily="49" charset="0"/>
                <a:ea typeface="宋体" charset="-122"/>
              </a:rPr>
              <a:t> …</a:t>
            </a:r>
          </a:p>
          <a:p>
            <a:pPr algn="l"/>
            <a:r>
              <a:rPr lang="en-US" altLang="zh-CN" sz="2000" b="1">
                <a:latin typeface="Lucida Console" pitchFamily="49" charset="0"/>
                <a:ea typeface="宋体" charset="-122"/>
              </a:rPr>
              <a:t>    </a:t>
            </a:r>
            <a:r>
              <a:rPr lang="en-US" altLang="zh-CN" sz="2000" b="1">
                <a:solidFill>
                  <a:schemeClr val="tx1"/>
                </a:solidFill>
                <a:latin typeface="Lucida Console" pitchFamily="49" charset="0"/>
                <a:ea typeface="宋体" charset="-122"/>
              </a:rPr>
              <a:t>if</a:t>
            </a:r>
            <a:r>
              <a:rPr lang="en-US" altLang="zh-CN" sz="2000" b="1">
                <a:latin typeface="Lucida Console" pitchFamily="49" charset="0"/>
                <a:ea typeface="宋体" charset="-122"/>
              </a:rPr>
              <a:t> (mustWakeDequeuers) {</a:t>
            </a:r>
          </a:p>
          <a:p>
            <a:pPr algn="l"/>
            <a:r>
              <a:rPr lang="en-US" altLang="zh-CN" sz="2000" b="1">
                <a:latin typeface="Lucida Console" pitchFamily="49" charset="0"/>
                <a:ea typeface="宋体" charset="-122"/>
              </a:rPr>
              <a:t>      </a:t>
            </a:r>
            <a:r>
              <a:rPr lang="en-US" altLang="zh-CN" sz="2000" b="1">
                <a:solidFill>
                  <a:schemeClr val="folHlink"/>
                </a:solidFill>
                <a:latin typeface="Lucida Console" pitchFamily="49" charset="0"/>
                <a:ea typeface="宋体" charset="-122"/>
              </a:rPr>
              <a:t>deqLock.lock();</a:t>
            </a:r>
          </a:p>
          <a:p>
            <a:pPr algn="l"/>
            <a:r>
              <a:rPr lang="en-US" altLang="zh-CN" sz="2000" b="1">
                <a:solidFill>
                  <a:schemeClr val="folHlink"/>
                </a:solidFill>
                <a:latin typeface="Lucida Console" pitchFamily="49" charset="0"/>
                <a:ea typeface="宋体" charset="-122"/>
              </a:rPr>
              <a:t>      try {</a:t>
            </a:r>
          </a:p>
          <a:p>
            <a:pPr algn="l"/>
            <a:r>
              <a:rPr lang="en-US" altLang="zh-CN" sz="2000" b="1">
                <a:solidFill>
                  <a:schemeClr val="folHlink"/>
                </a:solidFill>
                <a:latin typeface="Lucida Console" pitchFamily="49" charset="0"/>
                <a:ea typeface="宋体" charset="-122"/>
              </a:rPr>
              <a:t>        notEmptyCondition.signalAll();</a:t>
            </a:r>
          </a:p>
          <a:p>
            <a:pPr algn="l"/>
            <a:r>
              <a:rPr lang="en-US" altLang="zh-CN" sz="2000" b="1">
                <a:solidFill>
                  <a:schemeClr val="folHlink"/>
                </a:solidFill>
                <a:latin typeface="Lucida Console" pitchFamily="49" charset="0"/>
                <a:ea typeface="宋体" charset="-122"/>
              </a:rPr>
              <a:t>      } finally {</a:t>
            </a:r>
          </a:p>
          <a:p>
            <a:pPr algn="l"/>
            <a:r>
              <a:rPr lang="en-US" altLang="zh-CN" sz="2000" b="1">
                <a:solidFill>
                  <a:schemeClr val="folHlink"/>
                </a:solidFill>
                <a:latin typeface="Lucida Console" pitchFamily="49" charset="0"/>
                <a:ea typeface="宋体" charset="-122"/>
              </a:rPr>
              <a:t>        deqLock.unlock();</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a:p>
            <a:pPr algn="l"/>
            <a:r>
              <a:rPr lang="en-US" altLang="zh-CN" sz="2000" b="1">
                <a:solidFill>
                  <a:schemeClr val="folHlink"/>
                </a:solidFill>
                <a:latin typeface="Lucida Console" pitchFamily="49" charset="0"/>
                <a:ea typeface="宋体" charset="-122"/>
              </a:rPr>
              <a:t>  }</a:t>
            </a:r>
          </a:p>
        </p:txBody>
      </p:sp>
      <p:sp>
        <p:nvSpPr>
          <p:cNvPr id="93190" name="Text Box 4"/>
          <p:cNvSpPr txBox="1">
            <a:spLocks noChangeArrowheads="1"/>
          </p:cNvSpPr>
          <p:nvPr/>
        </p:nvSpPr>
        <p:spPr bwMode="auto">
          <a:xfrm>
            <a:off x="1054100" y="4708525"/>
            <a:ext cx="6543675" cy="519113"/>
          </a:xfrm>
          <a:prstGeom prst="rect">
            <a:avLst/>
          </a:prstGeom>
          <a:solidFill>
            <a:srgbClr val="FFFFCC">
              <a:alpha val="89803"/>
            </a:srgb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defRPr sz="2400">
                <a:solidFill>
                  <a:srgbClr val="0000FF"/>
                </a:solidFill>
                <a:latin typeface="Comic Sans MS" pitchFamily="66" charset="0"/>
              </a:defRPr>
            </a:lvl1pPr>
            <a:lvl2pPr marL="742950" indent="-285750">
              <a:defRPr sz="2400">
                <a:solidFill>
                  <a:srgbClr val="0000FF"/>
                </a:solidFill>
                <a:latin typeface="Comic Sans MS" pitchFamily="66" charset="0"/>
              </a:defRPr>
            </a:lvl2pPr>
            <a:lvl3pPr marL="1143000" indent="-228600">
              <a:defRPr sz="2400">
                <a:solidFill>
                  <a:srgbClr val="0000FF"/>
                </a:solidFill>
                <a:latin typeface="Comic Sans MS" pitchFamily="66" charset="0"/>
              </a:defRPr>
            </a:lvl3pPr>
            <a:lvl4pPr marL="1600200" indent="-228600">
              <a:defRPr sz="2400">
                <a:solidFill>
                  <a:srgbClr val="0000FF"/>
                </a:solidFill>
                <a:latin typeface="Comic Sans MS" pitchFamily="66" charset="0"/>
              </a:defRPr>
            </a:lvl4pPr>
            <a:lvl5pPr marL="2057400" indent="-228600">
              <a:defRPr sz="2400">
                <a:solidFill>
                  <a:srgbClr val="0000FF"/>
                </a:solidFill>
                <a:latin typeface="Comic Sans MS" pitchFamily="66" charset="0"/>
              </a:defRPr>
            </a:lvl5pPr>
            <a:lvl6pPr marL="2514600" indent="-228600" algn="r" eaLnBrk="0" fontAlgn="base" hangingPunct="0">
              <a:spcBef>
                <a:spcPct val="0"/>
              </a:spcBef>
              <a:spcAft>
                <a:spcPct val="0"/>
              </a:spcAft>
              <a:defRPr sz="2400">
                <a:solidFill>
                  <a:srgbClr val="0000FF"/>
                </a:solidFill>
                <a:latin typeface="Comic Sans MS" pitchFamily="66" charset="0"/>
              </a:defRPr>
            </a:lvl6pPr>
            <a:lvl7pPr marL="2971800" indent="-228600" algn="r" eaLnBrk="0" fontAlgn="base" hangingPunct="0">
              <a:spcBef>
                <a:spcPct val="0"/>
              </a:spcBef>
              <a:spcAft>
                <a:spcPct val="0"/>
              </a:spcAft>
              <a:defRPr sz="2400">
                <a:solidFill>
                  <a:srgbClr val="0000FF"/>
                </a:solidFill>
                <a:latin typeface="Comic Sans MS" pitchFamily="66" charset="0"/>
              </a:defRPr>
            </a:lvl7pPr>
            <a:lvl8pPr marL="3429000" indent="-228600" algn="r" eaLnBrk="0" fontAlgn="base" hangingPunct="0">
              <a:spcBef>
                <a:spcPct val="0"/>
              </a:spcBef>
              <a:spcAft>
                <a:spcPct val="0"/>
              </a:spcAft>
              <a:defRPr sz="2400">
                <a:solidFill>
                  <a:srgbClr val="0000FF"/>
                </a:solidFill>
                <a:latin typeface="Comic Sans MS" pitchFamily="66" charset="0"/>
              </a:defRPr>
            </a:lvl8pPr>
            <a:lvl9pPr marL="3886200" indent="-228600" algn="r" eaLnBrk="0" fontAlgn="base" hangingPunct="0">
              <a:spcBef>
                <a:spcPct val="0"/>
              </a:spcBef>
              <a:spcAft>
                <a:spcPct val="0"/>
              </a:spcAft>
              <a:defRPr sz="2400">
                <a:solidFill>
                  <a:srgbClr val="0000FF"/>
                </a:solidFill>
                <a:latin typeface="Comic Sans MS" pitchFamily="66" charset="0"/>
              </a:defRPr>
            </a:lvl9pPr>
          </a:lstStyle>
          <a:p>
            <a:pPr algn="ctr"/>
            <a:r>
              <a:rPr lang="en-US" altLang="zh-CN" sz="2800" b="1">
                <a:solidFill>
                  <a:srgbClr val="FF0000"/>
                </a:solidFill>
                <a:ea typeface="宋体" charset="-122"/>
              </a:rPr>
              <a:t>Are there dequeuers to be signaled?</a:t>
            </a:r>
          </a:p>
        </p:txBody>
      </p:sp>
      <p:sp>
        <p:nvSpPr>
          <p:cNvPr id="93191" name="AutoShape 5"/>
          <p:cNvSpPr>
            <a:spLocks noChangeArrowheads="1"/>
          </p:cNvSpPr>
          <p:nvPr/>
        </p:nvSpPr>
        <p:spPr bwMode="auto">
          <a:xfrm flipH="1">
            <a:off x="1390650" y="2314575"/>
            <a:ext cx="3568700" cy="469900"/>
          </a:xfrm>
          <a:prstGeom prst="wedgeRoundRectCallout">
            <a:avLst>
              <a:gd name="adj1" fmla="val -22199"/>
              <a:gd name="adj2" fmla="val 447634"/>
              <a:gd name="adj3" fmla="val 16667"/>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zh-CN" sz="2800">
              <a:ea typeface="宋体" charset="-122"/>
            </a:endParaRPr>
          </a:p>
        </p:txBody>
      </p:sp>
    </p:spTree>
    <p:extLst>
      <p:ext uri="{BB962C8B-B14F-4D97-AF65-F5344CB8AC3E}">
        <p14:creationId xmlns:p14="http://schemas.microsoft.com/office/powerpoint/2010/main" val="1780204120"/>
      </p:ext>
    </p:extLst>
  </p:cSld>
  <p:clrMapOvr>
    <a:masterClrMapping/>
  </p:clrMapOvr>
  <p:transition>
    <p:blinds/>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14578</TotalTime>
  <Words>10306</Words>
  <Application>Microsoft Office PowerPoint</Application>
  <PresentationFormat>全屏显示(4:3)</PresentationFormat>
  <Paragraphs>1942</Paragraphs>
  <Slides>132</Slides>
  <Notes>129</Notes>
  <HiddenSlides>0</HiddenSlides>
  <MMClips>0</MMClips>
  <ScaleCrop>false</ScaleCrop>
  <HeadingPairs>
    <vt:vector size="4" baseType="variant">
      <vt:variant>
        <vt:lpstr>主题</vt:lpstr>
      </vt:variant>
      <vt:variant>
        <vt:i4>1</vt:i4>
      </vt:variant>
      <vt:variant>
        <vt:lpstr>幻灯片标题</vt:lpstr>
      </vt:variant>
      <vt:variant>
        <vt:i4>132</vt:i4>
      </vt:variant>
    </vt:vector>
  </HeadingPairs>
  <TitlesOfParts>
    <vt:vector size="133" baseType="lpstr">
      <vt:lpstr>Office 主题​​</vt:lpstr>
      <vt:lpstr>Monitors and Blocking Synchronization</vt:lpstr>
      <vt:lpstr>Table of contents</vt:lpstr>
      <vt:lpstr>Monitors</vt:lpstr>
      <vt:lpstr>Monitors (cont.)</vt:lpstr>
      <vt:lpstr>Monitors (cont.)</vt:lpstr>
      <vt:lpstr>Monitors (cont.)</vt:lpstr>
      <vt:lpstr>Monitors (cont.)</vt:lpstr>
      <vt:lpstr>Monitors (cont.)</vt:lpstr>
      <vt:lpstr>Monitors (cont.)</vt:lpstr>
      <vt:lpstr>Motivating Condition Variables</vt:lpstr>
      <vt:lpstr>Motivating Condition Variables</vt:lpstr>
      <vt:lpstr>Motivating Condition Variables:</vt:lpstr>
      <vt:lpstr>Conditions</vt:lpstr>
      <vt:lpstr>Conditions - methods</vt:lpstr>
      <vt:lpstr>Conditions (cont.)</vt:lpstr>
      <vt:lpstr>Conditions (cont.)</vt:lpstr>
      <vt:lpstr>Monitors in Java</vt:lpstr>
      <vt:lpstr>First attempt</vt:lpstr>
      <vt:lpstr>Pausing</vt:lpstr>
      <vt:lpstr>What we want</vt:lpstr>
      <vt:lpstr>Condition Variables</vt:lpstr>
      <vt:lpstr>Java approach: right idea; some problems in the details</vt:lpstr>
      <vt:lpstr>Key ideas</vt:lpstr>
      <vt:lpstr>Bug #1</vt:lpstr>
      <vt:lpstr>Bug fix #1</vt:lpstr>
      <vt:lpstr>Bug #2</vt:lpstr>
      <vt:lpstr>Bug fix #2</vt:lpstr>
      <vt:lpstr>Alternate approach</vt:lpstr>
      <vt:lpstr>Last condition-variable comments</vt:lpstr>
      <vt:lpstr>Queue: Concurrency</vt:lpstr>
      <vt:lpstr>Concurrency</vt:lpstr>
      <vt:lpstr>Bounded Queue</vt:lpstr>
      <vt:lpstr>Bounded Queue</vt:lpstr>
      <vt:lpstr>Bounded Queue</vt:lpstr>
      <vt:lpstr>Bounded Queue</vt:lpstr>
      <vt:lpstr>Not Done Yet</vt:lpstr>
      <vt:lpstr>Not Done Yet</vt:lpstr>
      <vt:lpstr>Not Done Yet</vt:lpstr>
      <vt:lpstr>Enqueuer</vt:lpstr>
      <vt:lpstr>Enqueuer</vt:lpstr>
      <vt:lpstr>Enqueuer</vt:lpstr>
      <vt:lpstr>Enqueuer</vt:lpstr>
      <vt:lpstr>Enqueuer</vt:lpstr>
      <vt:lpstr>Enqueuer</vt:lpstr>
      <vt:lpstr>Enqueuer</vt:lpstr>
      <vt:lpstr>Unsuccesful Enqueuer</vt:lpstr>
      <vt:lpstr>Dequeuer</vt:lpstr>
      <vt:lpstr>Dequeuer</vt:lpstr>
      <vt:lpstr>Dequeuer</vt:lpstr>
      <vt:lpstr>Dequeuer</vt:lpstr>
      <vt:lpstr>Dequeuer</vt:lpstr>
      <vt:lpstr>Dequeuer</vt:lpstr>
      <vt:lpstr>Unsuccesful Dequeuer</vt:lpstr>
      <vt:lpstr>Bounded Queue</vt:lpstr>
      <vt:lpstr>Bounded Queue</vt:lpstr>
      <vt:lpstr>The Java Lock Interface</vt:lpstr>
      <vt:lpstr>The Java Lock Interface</vt:lpstr>
      <vt:lpstr>The Java Lock Interface</vt:lpstr>
      <vt:lpstr>The Java Lock Interface</vt:lpstr>
      <vt:lpstr>The Java Lock Interface</vt:lpstr>
      <vt:lpstr>Lock Conditions</vt:lpstr>
      <vt:lpstr>Lock Conditions</vt:lpstr>
      <vt:lpstr>Lock Conditions</vt:lpstr>
      <vt:lpstr>Lock Conditions</vt:lpstr>
      <vt:lpstr>Await</vt:lpstr>
      <vt:lpstr>Signal</vt:lpstr>
      <vt:lpstr>Signal All</vt:lpstr>
      <vt:lpstr>A Monitor Lock</vt:lpstr>
      <vt:lpstr>Unsuccessful Deq</vt:lpstr>
      <vt:lpstr>Another One</vt:lpstr>
      <vt:lpstr>Enqueur to the Rescue</vt:lpstr>
      <vt:lpstr>Monitor Signalling </vt:lpstr>
      <vt:lpstr>Dequeurs Signalled</vt:lpstr>
      <vt:lpstr>Dequeurs Signalled</vt:lpstr>
      <vt:lpstr>Dollar Short + Day Late</vt:lpstr>
      <vt:lpstr>Lost Wake-Up</vt:lpstr>
      <vt:lpstr>Lost Wake-Up</vt:lpstr>
      <vt:lpstr>Lost Wake-Up</vt:lpstr>
      <vt:lpstr>Lost Wake-Up</vt:lpstr>
      <vt:lpstr>What’s Wrong Here?</vt:lpstr>
      <vt:lpstr>Solution to Lost Wakeup </vt:lpstr>
      <vt:lpstr>Java Synchronized Methods</vt:lpstr>
      <vt:lpstr>Java Synchronized Methods</vt:lpstr>
      <vt:lpstr>Java Synchronized Methods</vt:lpstr>
      <vt:lpstr>Java Synchronized Methods</vt:lpstr>
      <vt:lpstr>Java Synchronized Methods</vt:lpstr>
      <vt:lpstr>(Pop!) The Bounded Queue</vt:lpstr>
      <vt:lpstr>Bounded Queue Fields</vt:lpstr>
      <vt:lpstr>Bounded Queue Fields</vt:lpstr>
      <vt:lpstr>Bounded Queue Fields</vt:lpstr>
      <vt:lpstr>Bounded Queue Fields</vt:lpstr>
      <vt:lpstr>Enq Method Part One</vt:lpstr>
      <vt:lpstr>Enq Method Part One</vt:lpstr>
      <vt:lpstr>Enq Method Part One</vt:lpstr>
      <vt:lpstr>Be Afraid</vt:lpstr>
      <vt:lpstr>Enq Method Part One</vt:lpstr>
      <vt:lpstr>Enq Method Part One</vt:lpstr>
      <vt:lpstr>Enq Method Part Deux</vt:lpstr>
      <vt:lpstr>Enq Method Part Deux</vt:lpstr>
      <vt:lpstr>Enq Method Part Deux</vt:lpstr>
      <vt:lpstr>Enq Method Part Deux</vt:lpstr>
      <vt:lpstr>The Enq() &amp; Deq() Methods</vt:lpstr>
      <vt:lpstr>Split the Counter</vt:lpstr>
      <vt:lpstr>Split Counter</vt:lpstr>
      <vt:lpstr>Conditions (cont.)</vt:lpstr>
      <vt:lpstr>Conditions (cont.)</vt:lpstr>
      <vt:lpstr>Conditions (cont.)</vt:lpstr>
      <vt:lpstr>Readers-Writers Locks</vt:lpstr>
      <vt:lpstr>Readers-Writers Locks (cont.)</vt:lpstr>
      <vt:lpstr>Simple Readers-Writers Lock</vt:lpstr>
      <vt:lpstr>Simple Readers-Writers Lock (cont.)</vt:lpstr>
      <vt:lpstr>SimpleReadWriteLock implementation</vt:lpstr>
      <vt:lpstr>SimpleReadWriteLock implementation (cont.)</vt:lpstr>
      <vt:lpstr>ReadLock inner class</vt:lpstr>
      <vt:lpstr>WriteLock inner class</vt:lpstr>
      <vt:lpstr>SimpleReadWriteLock (cont.)</vt:lpstr>
      <vt:lpstr>Fair Readers-Writers Lock</vt:lpstr>
      <vt:lpstr>Fair Readers-Writers Lock (cont.)</vt:lpstr>
      <vt:lpstr>Fair Readers-Writers Lock (cont.)</vt:lpstr>
      <vt:lpstr>FifoReadWriteLock Implementation</vt:lpstr>
      <vt:lpstr>ReadLock inner class</vt:lpstr>
      <vt:lpstr>WriteLock inner class</vt:lpstr>
      <vt:lpstr>Reentrant Lock</vt:lpstr>
      <vt:lpstr>Reentrant Lock (cont.)</vt:lpstr>
      <vt:lpstr>Reentrant Lock (cont.)</vt:lpstr>
      <vt:lpstr>Our Own Reentrant Lock</vt:lpstr>
      <vt:lpstr>SimpleReentrantLock implementation</vt:lpstr>
      <vt:lpstr>SimpleReentrantLock implementation (cont.)</vt:lpstr>
      <vt:lpstr>Semaphore</vt:lpstr>
      <vt:lpstr>Semaphore (cont.)</vt:lpstr>
      <vt:lpstr>Semaphore - implementation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Multiprocessor Programming – Chapter 8</dc:title>
  <dc:creator>Gretz Avishay</dc:creator>
  <cp:lastModifiedBy>Windows User</cp:lastModifiedBy>
  <cp:revision>349</cp:revision>
  <cp:lastPrinted>2012-03-22T07:53:34Z</cp:lastPrinted>
  <dcterms:created xsi:type="dcterms:W3CDTF">2012-03-06T08:07:59Z</dcterms:created>
  <dcterms:modified xsi:type="dcterms:W3CDTF">2014-06-15T05:57:39Z</dcterms:modified>
</cp:coreProperties>
</file>