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83301B5-B160-4055-9A8C-864073674EA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FA7B8B-0EB0-4D69-9BE2-C53A36190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hammell/datase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ykimos.github.io/warehouse/2017-3-8_CNN_Getting_Started_handwriting_shape.zi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4809120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/>
              <a:t>머신러닝</a:t>
            </a:r>
            <a:r>
              <a:rPr lang="ko-KR" altLang="en-US" sz="2000" dirty="0" smtClean="0"/>
              <a:t> 프로젝트</a:t>
            </a:r>
            <a:endParaRPr lang="en-US" altLang="ko-KR" sz="2000" dirty="0" smtClean="0"/>
          </a:p>
          <a:p>
            <a:pPr algn="r"/>
            <a:endParaRPr lang="en-US" altLang="ko-KR" sz="2000" b="1" dirty="0" smtClean="0"/>
          </a:p>
          <a:p>
            <a:pPr algn="r"/>
            <a:r>
              <a:rPr lang="ko-KR" altLang="en-US" sz="2000" dirty="0" err="1" smtClean="0"/>
              <a:t>이강구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544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075" y="4046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2. </a:t>
            </a:r>
            <a:r>
              <a:rPr lang="ko-KR" altLang="en-US" dirty="0" err="1" smtClean="0">
                <a:latin typeface="+mj-ea"/>
                <a:ea typeface="+mj-ea"/>
              </a:rPr>
              <a:t>텐서플로우를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이용해서 글자 </a:t>
            </a:r>
            <a:r>
              <a:rPr lang="ko-KR" altLang="en-US" dirty="0" smtClean="0">
                <a:latin typeface="+mj-ea"/>
                <a:ea typeface="+mj-ea"/>
              </a:rPr>
              <a:t>생성해보기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en-US" altLang="ko-KR" dirty="0" smtClean="0">
                <a:latin typeface="+mj-ea"/>
                <a:ea typeface="+mj-ea"/>
              </a:rPr>
              <a:t>Char-RNN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81874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여기서 쓰일 해당 </a:t>
            </a:r>
            <a:r>
              <a:rPr lang="ko-KR" altLang="en-US" sz="1400" dirty="0" err="1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데이터셋은</a:t>
            </a:r>
            <a:r>
              <a:rPr lang="ko-KR" altLang="en-US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 소설 </a:t>
            </a:r>
            <a:r>
              <a:rPr lang="ko-KR" altLang="en-US" sz="1400" dirty="0"/>
              <a:t>셰익스피어의 희곡 </a:t>
            </a:r>
            <a:r>
              <a:rPr lang="en-US" altLang="ko-KR" sz="1400" dirty="0"/>
              <a:t>&lt;</a:t>
            </a:r>
            <a:r>
              <a:rPr lang="ko-KR" altLang="en-US" sz="1400" dirty="0" err="1"/>
              <a:t>리처드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세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이고 학습을 진행한 뒤 샘플링 한 결과값을 확인해보자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(train.py </a:t>
            </a:r>
            <a:r>
              <a:rPr lang="ko-KR" altLang="en-US" sz="1400" dirty="0" smtClean="0"/>
              <a:t>를 실행하세요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en-US" altLang="ko-KR" sz="1400" b="1" dirty="0"/>
              <a:t>import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</a:t>
            </a:r>
            <a:r>
              <a:rPr lang="en-US" altLang="ko-KR" sz="1400" b="1" dirty="0"/>
              <a:t>as </a:t>
            </a:r>
            <a:r>
              <a:rPr lang="en-US" altLang="ko-KR" sz="1400" dirty="0" err="1"/>
              <a:t>tf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en-US" altLang="ko-KR" sz="1400" b="1" dirty="0"/>
              <a:t>as </a:t>
            </a:r>
            <a:r>
              <a:rPr lang="en-US" altLang="ko-KR" sz="1400" dirty="0" err="1"/>
              <a:t>np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from </a:t>
            </a:r>
            <a:r>
              <a:rPr lang="en-US" altLang="ko-KR" sz="1400" dirty="0" err="1"/>
              <a:t>utils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 err="1"/>
              <a:t>TextLoader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학습에 필요한 </a:t>
            </a:r>
            <a:r>
              <a:rPr lang="ko-KR" altLang="en-US" sz="1400" i="1" dirty="0" err="1"/>
              <a:t>설정값들을</a:t>
            </a:r>
            <a:r>
              <a:rPr lang="ko-KR" altLang="en-US" sz="1400" i="1" dirty="0"/>
              <a:t> 지정합니다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 err="1"/>
              <a:t>data_dir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'data/</a:t>
            </a:r>
            <a:r>
              <a:rPr lang="en-US" altLang="ko-KR" sz="1400" b="1" dirty="0" err="1"/>
              <a:t>tinyshakespeare</a:t>
            </a:r>
            <a:r>
              <a:rPr lang="en-US" altLang="ko-KR" sz="1400" b="1" dirty="0"/>
              <a:t>' </a:t>
            </a:r>
            <a:r>
              <a:rPr lang="en-US" altLang="ko-KR" sz="1400" i="1" dirty="0"/>
              <a:t># </a:t>
            </a:r>
            <a:r>
              <a:rPr lang="ko-KR" altLang="en-US" sz="1400" i="1" dirty="0"/>
              <a:t>셰익스피어 희곡 </a:t>
            </a:r>
            <a:r>
              <a:rPr lang="en-US" altLang="ko-KR" sz="1400" i="1" dirty="0"/>
              <a:t>&lt;</a:t>
            </a:r>
            <a:r>
              <a:rPr lang="ko-KR" altLang="en-US" sz="1400" i="1" dirty="0" err="1"/>
              <a:t>리처드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3</a:t>
            </a:r>
            <a:r>
              <a:rPr lang="ko-KR" altLang="en-US" sz="1400" i="1" dirty="0"/>
              <a:t>세</a:t>
            </a:r>
            <a:r>
              <a:rPr lang="en-US" altLang="ko-KR" sz="1400" i="1" dirty="0"/>
              <a:t>&gt; </a:t>
            </a:r>
            <a:r>
              <a:rPr lang="ko-KR" altLang="en-US" sz="1400" i="1" dirty="0"/>
              <a:t>데이터로 학습</a:t>
            </a:r>
            <a:br>
              <a:rPr lang="ko-KR" altLang="en-US" sz="1400" i="1" dirty="0"/>
            </a:br>
            <a:r>
              <a:rPr lang="en-US" altLang="ko-KR" sz="1400" i="1" dirty="0"/>
              <a:t>#</a:t>
            </a:r>
            <a:r>
              <a:rPr lang="en-US" altLang="ko-KR" sz="1400" i="1" dirty="0" err="1"/>
              <a:t>data_dir</a:t>
            </a:r>
            <a:r>
              <a:rPr lang="en-US" altLang="ko-KR" sz="1400" i="1" dirty="0"/>
              <a:t> = 'data/</a:t>
            </a:r>
            <a:r>
              <a:rPr lang="en-US" altLang="ko-KR" sz="1400" i="1" dirty="0" err="1"/>
              <a:t>linux</a:t>
            </a:r>
            <a:r>
              <a:rPr lang="en-US" altLang="ko-KR" sz="1400" i="1" dirty="0"/>
              <a:t>' # &lt;Linux </a:t>
            </a:r>
            <a:r>
              <a:rPr lang="ko-KR" altLang="en-US" sz="1400" i="1" dirty="0"/>
              <a:t>소스코드</a:t>
            </a:r>
            <a:r>
              <a:rPr lang="en-US" altLang="ko-KR" sz="1400" i="1" dirty="0"/>
              <a:t>&gt; </a:t>
            </a:r>
            <a:r>
              <a:rPr lang="ko-KR" altLang="en-US" sz="1400" i="1" dirty="0"/>
              <a:t>데이터로 학습</a:t>
            </a:r>
            <a:br>
              <a:rPr lang="ko-KR" altLang="en-US" sz="1400" i="1" dirty="0"/>
            </a:br>
            <a:r>
              <a:rPr lang="en-US" altLang="ko-KR" sz="1400" dirty="0" err="1"/>
              <a:t>batch_size</a:t>
            </a:r>
            <a:r>
              <a:rPr lang="en-US" altLang="ko-KR" sz="1400" dirty="0"/>
              <a:t> = 50 </a:t>
            </a:r>
            <a:r>
              <a:rPr lang="en-US" altLang="ko-KR" sz="1400" i="1" dirty="0"/>
              <a:t># Training : 50, Sampling : 1</a:t>
            </a:r>
            <a:br>
              <a:rPr lang="en-US" altLang="ko-KR" sz="1400" i="1" dirty="0"/>
            </a:br>
            <a:r>
              <a:rPr lang="en-US" altLang="ko-KR" sz="1400" dirty="0" err="1"/>
              <a:t>seq_length</a:t>
            </a:r>
            <a:r>
              <a:rPr lang="en-US" altLang="ko-KR" sz="1400" dirty="0"/>
              <a:t> = 50 </a:t>
            </a:r>
            <a:r>
              <a:rPr lang="en-US" altLang="ko-KR" sz="1400" i="1" dirty="0"/>
              <a:t># Training : 50, Sampling : 1</a:t>
            </a:r>
            <a:br>
              <a:rPr lang="en-US" altLang="ko-KR" sz="1400" i="1" dirty="0"/>
            </a:br>
            <a:r>
              <a:rPr lang="en-US" altLang="ko-KR" sz="1400" dirty="0" err="1"/>
              <a:t>hidden_size</a:t>
            </a:r>
            <a:r>
              <a:rPr lang="en-US" altLang="ko-KR" sz="1400" dirty="0"/>
              <a:t> = 128   </a:t>
            </a:r>
            <a:r>
              <a:rPr lang="en-US" altLang="ko-KR" sz="1400" i="1" dirty="0"/>
              <a:t># </a:t>
            </a:r>
            <a:r>
              <a:rPr lang="ko-KR" altLang="en-US" sz="1400" i="1" dirty="0" err="1"/>
              <a:t>히든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레이어의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노드</a:t>
            </a:r>
            <a:r>
              <a:rPr lang="ko-KR" altLang="en-US" sz="1400" i="1" dirty="0"/>
              <a:t> 개수</a:t>
            </a:r>
            <a:br>
              <a:rPr lang="ko-KR" altLang="en-US" sz="1400" i="1" dirty="0"/>
            </a:br>
            <a:r>
              <a:rPr lang="en-US" altLang="ko-KR" sz="1400" dirty="0" err="1"/>
              <a:t>learning_rate</a:t>
            </a:r>
            <a:r>
              <a:rPr lang="en-US" altLang="ko-KR" sz="1400" dirty="0"/>
              <a:t> = 0.002</a:t>
            </a:r>
            <a:br>
              <a:rPr lang="en-US" altLang="ko-KR" sz="1400" dirty="0"/>
            </a:br>
            <a:r>
              <a:rPr lang="en-US" altLang="ko-KR" sz="1400" dirty="0" err="1"/>
              <a:t>num_epochs</a:t>
            </a:r>
            <a:r>
              <a:rPr lang="en-US" altLang="ko-KR" sz="1400" dirty="0"/>
              <a:t> = 2</a:t>
            </a:r>
            <a:br>
              <a:rPr lang="en-US" altLang="ko-KR" sz="1400" dirty="0"/>
            </a:br>
            <a:r>
              <a:rPr lang="en-US" altLang="ko-KR" sz="1400" dirty="0" err="1"/>
              <a:t>num_hidden_layers</a:t>
            </a:r>
            <a:r>
              <a:rPr lang="en-US" altLang="ko-KR" sz="1400" dirty="0"/>
              <a:t> = 2</a:t>
            </a:r>
            <a:br>
              <a:rPr lang="en-US" altLang="ko-KR" sz="1400" dirty="0"/>
            </a:br>
            <a:r>
              <a:rPr lang="en-US" altLang="ko-KR" sz="1400" dirty="0" err="1"/>
              <a:t>grad_clip</a:t>
            </a:r>
            <a:r>
              <a:rPr lang="en-US" altLang="ko-KR" sz="1400" dirty="0"/>
              <a:t> = 5   </a:t>
            </a:r>
            <a:r>
              <a:rPr lang="en-US" altLang="ko-KR" sz="1400" i="1" dirty="0"/>
              <a:t># Gradient Clipping</a:t>
            </a:r>
            <a:r>
              <a:rPr lang="ko-KR" altLang="en-US" sz="1400" i="1" dirty="0"/>
              <a:t>에 사용할 </a:t>
            </a:r>
            <a:r>
              <a:rPr lang="ko-KR" altLang="en-US" sz="1400" i="1" dirty="0" err="1" smtClean="0"/>
              <a:t>임계값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3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TextLoader</a:t>
            </a:r>
            <a:r>
              <a:rPr lang="ko-KR" altLang="en-US" sz="1400" i="1" dirty="0">
                <a:latin typeface="+mn-ea"/>
              </a:rPr>
              <a:t>를 이용해서 데이터를 불러옵니다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data_loader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TextLoader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data_dir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batch_size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seq_length</a:t>
            </a:r>
            <a:r>
              <a:rPr lang="en-US" altLang="ko-KR" sz="1400" dirty="0">
                <a:latin typeface="+mn-ea"/>
              </a:rPr>
              <a:t>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학습데이터에 포함된 모든 단어들을 나타내는 변수인 </a:t>
            </a:r>
            <a:r>
              <a:rPr lang="en-US" altLang="ko-KR" sz="1400" i="1" dirty="0">
                <a:latin typeface="+mn-ea"/>
              </a:rPr>
              <a:t>chars</a:t>
            </a:r>
            <a:r>
              <a:rPr lang="ko-KR" altLang="en-US" sz="1400" i="1" dirty="0">
                <a:latin typeface="+mn-ea"/>
              </a:rPr>
              <a:t>와 </a:t>
            </a:r>
            <a:r>
              <a:rPr lang="en-US" altLang="ko-KR" sz="1400" i="1" dirty="0">
                <a:latin typeface="+mn-ea"/>
              </a:rPr>
              <a:t>chars</a:t>
            </a:r>
            <a:r>
              <a:rPr lang="ko-KR" altLang="en-US" sz="1400" i="1" dirty="0">
                <a:latin typeface="+mn-ea"/>
              </a:rPr>
              <a:t>에 </a:t>
            </a:r>
            <a:r>
              <a:rPr lang="en-US" altLang="ko-KR" sz="1400" i="1" dirty="0">
                <a:latin typeface="+mn-ea"/>
              </a:rPr>
              <a:t>id</a:t>
            </a:r>
            <a:r>
              <a:rPr lang="ko-KR" altLang="en-US" sz="1400" i="1" dirty="0">
                <a:latin typeface="+mn-ea"/>
              </a:rPr>
              <a:t>를 부여해 </a:t>
            </a:r>
            <a:r>
              <a:rPr lang="en-US" altLang="ko-KR" sz="1400" i="1" dirty="0" err="1">
                <a:latin typeface="+mn-ea"/>
              </a:rPr>
              <a:t>dict</a:t>
            </a:r>
            <a:r>
              <a:rPr lang="en-US" altLang="ko-KR" sz="1400" i="1" dirty="0">
                <a:latin typeface="+mn-ea"/>
              </a:rPr>
              <a:t> </a:t>
            </a:r>
            <a:r>
              <a:rPr lang="ko-KR" altLang="en-US" sz="1400" i="1" dirty="0">
                <a:latin typeface="+mn-ea"/>
              </a:rPr>
              <a:t>형태로 만든 </a:t>
            </a:r>
            <a:r>
              <a:rPr lang="en-US" altLang="ko-KR" sz="1400" i="1" dirty="0">
                <a:latin typeface="+mn-ea"/>
              </a:rPr>
              <a:t>vocab</a:t>
            </a:r>
            <a:r>
              <a:rPr lang="ko-KR" altLang="en-US" sz="1400" i="1" dirty="0">
                <a:latin typeface="+mn-ea"/>
              </a:rPr>
              <a:t>을 선언합니다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chars = </a:t>
            </a:r>
            <a:r>
              <a:rPr lang="en-US" altLang="ko-KR" sz="1400" dirty="0" err="1">
                <a:latin typeface="+mn-ea"/>
              </a:rPr>
              <a:t>data_loader.chars</a:t>
            </a:r>
            <a:r>
              <a:rPr lang="en-US" altLang="ko-KR" sz="1400" dirty="0">
                <a:latin typeface="+mn-ea"/>
              </a:rPr>
              <a:t>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vocab = </a:t>
            </a:r>
            <a:r>
              <a:rPr lang="en-US" altLang="ko-KR" sz="1400" dirty="0" err="1">
                <a:latin typeface="+mn-ea"/>
              </a:rPr>
              <a:t>data_loader.vocab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vocab_size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data_loader.vocab_size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전체 단어개수</a:t>
            </a:r>
            <a:br>
              <a:rPr lang="ko-KR" altLang="en-US" sz="1400" i="1" dirty="0">
                <a:latin typeface="+mn-ea"/>
              </a:rPr>
            </a:br>
            <a:r>
              <a:rPr lang="ko-KR" altLang="en-US" sz="1400" i="1" dirty="0">
                <a:latin typeface="+mn-ea"/>
              </a:rPr>
              <a:t/>
            </a:r>
            <a:br>
              <a:rPr lang="ko-KR" altLang="en-US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인풋데이터와 </a:t>
            </a:r>
            <a:r>
              <a:rPr lang="ko-KR" altLang="en-US" sz="1400" i="1" dirty="0" err="1">
                <a:latin typeface="+mn-ea"/>
              </a:rPr>
              <a:t>타겟데이터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ko-KR" altLang="en-US" sz="1400" i="1" dirty="0">
                <a:latin typeface="+mn-ea"/>
              </a:rPr>
              <a:t>배치 사이즈를 </a:t>
            </a:r>
            <a:r>
              <a:rPr lang="ko-KR" altLang="en-US" sz="1400" i="1" dirty="0" err="1">
                <a:latin typeface="+mn-ea"/>
              </a:rPr>
              <a:t>입력받기</a:t>
            </a:r>
            <a:r>
              <a:rPr lang="ko-KR" altLang="en-US" sz="1400" i="1" dirty="0">
                <a:latin typeface="+mn-ea"/>
              </a:rPr>
              <a:t> 위한 </a:t>
            </a:r>
            <a:r>
              <a:rPr lang="ko-KR" altLang="en-US" sz="1400" i="1" dirty="0" err="1">
                <a:latin typeface="+mn-ea"/>
              </a:rPr>
              <a:t>플레이스홀더를</a:t>
            </a:r>
            <a:r>
              <a:rPr lang="ko-KR" altLang="en-US" sz="1400" i="1" dirty="0">
                <a:latin typeface="+mn-ea"/>
              </a:rPr>
              <a:t> 설정합니다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input_data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tf.placeholder</a:t>
            </a:r>
            <a:r>
              <a:rPr lang="en-US" altLang="ko-KR" sz="1400" dirty="0">
                <a:latin typeface="+mn-ea"/>
              </a:rPr>
              <a:t>(tf.int32, shape=[None, None]) 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input_data</a:t>
            </a:r>
            <a:r>
              <a:rPr lang="en-US" altLang="ko-KR" sz="1400" i="1" dirty="0">
                <a:latin typeface="+mn-ea"/>
              </a:rPr>
              <a:t> : [</a:t>
            </a:r>
            <a:r>
              <a:rPr lang="en-US" altLang="ko-KR" sz="1400" i="1" dirty="0" err="1">
                <a:latin typeface="+mn-ea"/>
              </a:rPr>
              <a:t>batch_size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seq_length</a:t>
            </a:r>
            <a:r>
              <a:rPr lang="en-US" altLang="ko-KR" sz="1400" i="1" dirty="0">
                <a:latin typeface="+mn-ea"/>
              </a:rPr>
              <a:t>])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target_data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tf.placeholder</a:t>
            </a:r>
            <a:r>
              <a:rPr lang="en-US" altLang="ko-KR" sz="1400" dirty="0">
                <a:latin typeface="+mn-ea"/>
              </a:rPr>
              <a:t>(tf.int32, shape=[None, None])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target_data</a:t>
            </a:r>
            <a:r>
              <a:rPr lang="en-US" altLang="ko-KR" sz="1400" i="1" dirty="0">
                <a:latin typeface="+mn-ea"/>
              </a:rPr>
              <a:t> : [</a:t>
            </a:r>
            <a:r>
              <a:rPr lang="en-US" altLang="ko-KR" sz="1400" i="1" dirty="0" err="1">
                <a:latin typeface="+mn-ea"/>
              </a:rPr>
              <a:t>batch_size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seq_length</a:t>
            </a:r>
            <a:r>
              <a:rPr lang="en-US" altLang="ko-KR" sz="1400" i="1" dirty="0">
                <a:latin typeface="+mn-ea"/>
              </a:rPr>
              <a:t>])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state_batch_size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tf.placeholder</a:t>
            </a:r>
            <a:r>
              <a:rPr lang="en-US" altLang="ko-KR" sz="1400" dirty="0">
                <a:latin typeface="+mn-ea"/>
              </a:rPr>
              <a:t>(tf.int32, shape=[])      </a:t>
            </a:r>
            <a:r>
              <a:rPr lang="en-US" altLang="ko-KR" sz="1400" i="1" dirty="0">
                <a:latin typeface="+mn-ea"/>
              </a:rPr>
              <a:t># Training : 50, Sampling : 1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/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RNN</a:t>
            </a:r>
            <a:r>
              <a:rPr lang="ko-KR" altLang="en-US" sz="1400" i="1" dirty="0">
                <a:latin typeface="+mn-ea"/>
              </a:rPr>
              <a:t>의 마지막 </a:t>
            </a:r>
            <a:r>
              <a:rPr lang="ko-KR" altLang="en-US" sz="1400" i="1" dirty="0" err="1">
                <a:latin typeface="+mn-ea"/>
              </a:rPr>
              <a:t>히든레이어의</a:t>
            </a:r>
            <a:r>
              <a:rPr lang="ko-KR" altLang="en-US" sz="1400" i="1" dirty="0">
                <a:latin typeface="+mn-ea"/>
              </a:rPr>
              <a:t> 출력을 </a:t>
            </a:r>
            <a:r>
              <a:rPr lang="ko-KR" altLang="en-US" sz="1400" i="1" dirty="0" err="1">
                <a:latin typeface="+mn-ea"/>
              </a:rPr>
              <a:t>소프트맥스</a:t>
            </a:r>
            <a:r>
              <a:rPr lang="ko-KR" altLang="en-US" sz="1400" i="1" dirty="0">
                <a:latin typeface="+mn-ea"/>
              </a:rPr>
              <a:t> </a:t>
            </a:r>
            <a:r>
              <a:rPr lang="ko-KR" altLang="en-US" sz="1400" i="1" dirty="0" err="1">
                <a:latin typeface="+mn-ea"/>
              </a:rPr>
              <a:t>출력값으로</a:t>
            </a:r>
            <a:r>
              <a:rPr lang="ko-KR" altLang="en-US" sz="1400" i="1" dirty="0">
                <a:latin typeface="+mn-ea"/>
              </a:rPr>
              <a:t> 변환해주기 위한 변수들을 선언합니다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hidden_size</a:t>
            </a:r>
            <a:r>
              <a:rPr lang="en-US" altLang="ko-KR" sz="1400" i="1" dirty="0">
                <a:latin typeface="+mn-ea"/>
              </a:rPr>
              <a:t> -&gt; </a:t>
            </a:r>
            <a:r>
              <a:rPr lang="en-US" altLang="ko-KR" sz="1400" i="1" dirty="0" err="1">
                <a:latin typeface="+mn-ea"/>
              </a:rPr>
              <a:t>vocab_size</a:t>
            </a:r>
            <a:r>
              <a:rPr lang="en-US" altLang="ko-KR" sz="1400" i="1" dirty="0">
                <a:latin typeface="+mn-ea"/>
              </a:rPr>
              <a:t/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softmax_w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tf.Variable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tf.random_normal</a:t>
            </a:r>
            <a:r>
              <a:rPr lang="en-US" altLang="ko-KR" sz="1400" dirty="0">
                <a:latin typeface="+mn-ea"/>
              </a:rPr>
              <a:t>(shape=[</a:t>
            </a:r>
            <a:r>
              <a:rPr lang="en-US" altLang="ko-KR" sz="1400" dirty="0" err="1">
                <a:latin typeface="+mn-ea"/>
              </a:rPr>
              <a:t>hidden_size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vocab_size</a:t>
            </a:r>
            <a:r>
              <a:rPr lang="en-US" altLang="ko-KR" sz="1400" dirty="0">
                <a:latin typeface="+mn-ea"/>
              </a:rPr>
              <a:t>]), </a:t>
            </a:r>
            <a:r>
              <a:rPr lang="en-US" altLang="ko-KR" sz="1400" dirty="0" err="1">
                <a:latin typeface="+mn-ea"/>
              </a:rPr>
              <a:t>dtype</a:t>
            </a:r>
            <a:r>
              <a:rPr lang="en-US" altLang="ko-KR" sz="1400" dirty="0">
                <a:latin typeface="+mn-ea"/>
              </a:rPr>
              <a:t>=tf.float32)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softmax_b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tf.Variable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tf.random_normal</a:t>
            </a:r>
            <a:r>
              <a:rPr lang="en-US" altLang="ko-KR" sz="1400" dirty="0">
                <a:latin typeface="+mn-ea"/>
              </a:rPr>
              <a:t>(shape=[</a:t>
            </a:r>
            <a:r>
              <a:rPr lang="en-US" altLang="ko-KR" sz="1400" dirty="0" err="1">
                <a:latin typeface="+mn-ea"/>
              </a:rPr>
              <a:t>vocab_size</a:t>
            </a:r>
            <a:r>
              <a:rPr lang="en-US" altLang="ko-KR" sz="1400" dirty="0">
                <a:latin typeface="+mn-ea"/>
              </a:rPr>
              <a:t>]), </a:t>
            </a:r>
            <a:r>
              <a:rPr lang="en-US" altLang="ko-KR" sz="1400" dirty="0" err="1">
                <a:latin typeface="+mn-ea"/>
              </a:rPr>
              <a:t>dtype</a:t>
            </a:r>
            <a:r>
              <a:rPr lang="en-US" altLang="ko-KR" sz="1400" dirty="0">
                <a:latin typeface="+mn-ea"/>
              </a:rPr>
              <a:t>=tf.float32)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42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260648"/>
            <a:ext cx="818741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num_hidden_layers</a:t>
            </a:r>
            <a:r>
              <a:rPr lang="ko-KR" altLang="en-US" sz="1400" i="1" dirty="0">
                <a:latin typeface="+mn-ea"/>
              </a:rPr>
              <a:t>만큼 </a:t>
            </a:r>
            <a:r>
              <a:rPr lang="en-US" altLang="ko-KR" sz="1400" i="1" dirty="0">
                <a:latin typeface="+mn-ea"/>
              </a:rPr>
              <a:t>LSTM cell(</a:t>
            </a:r>
            <a:r>
              <a:rPr lang="ko-KR" altLang="en-US" sz="1400" i="1" dirty="0" err="1">
                <a:latin typeface="+mn-ea"/>
              </a:rPr>
              <a:t>히든레이어</a:t>
            </a:r>
            <a:r>
              <a:rPr lang="en-US" altLang="ko-KR" sz="1400" i="1" dirty="0">
                <a:latin typeface="+mn-ea"/>
              </a:rPr>
              <a:t>)</a:t>
            </a:r>
            <a:r>
              <a:rPr lang="ko-KR" altLang="en-US" sz="1400" i="1" dirty="0">
                <a:latin typeface="+mn-ea"/>
              </a:rPr>
              <a:t>를 선언합니다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cells = []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for _ in range(0, </a:t>
            </a:r>
            <a:r>
              <a:rPr lang="en-US" altLang="ko-KR" sz="1400" dirty="0" err="1">
                <a:latin typeface="+mn-ea"/>
              </a:rPr>
              <a:t>num_hidden_layers</a:t>
            </a:r>
            <a:r>
              <a:rPr lang="en-US" altLang="ko-KR" sz="1400" dirty="0">
                <a:latin typeface="+mn-ea"/>
              </a:rPr>
              <a:t>):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cell = </a:t>
            </a:r>
            <a:r>
              <a:rPr lang="en-US" altLang="ko-KR" sz="1400" dirty="0" err="1">
                <a:latin typeface="+mn-ea"/>
              </a:rPr>
              <a:t>tf.nn.rnn_cell.BasicLSTMCell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hidden_size</a:t>
            </a:r>
            <a:r>
              <a:rPr lang="en-US" altLang="ko-KR" sz="1400" dirty="0">
                <a:latin typeface="+mn-ea"/>
              </a:rPr>
              <a:t>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cells.append</a:t>
            </a:r>
            <a:r>
              <a:rPr lang="en-US" altLang="ko-KR" sz="1400" dirty="0">
                <a:latin typeface="+mn-ea"/>
              </a:rPr>
              <a:t>(cell)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cell</a:t>
            </a:r>
            <a:r>
              <a:rPr lang="ko-KR" altLang="en-US" sz="1400" i="1" dirty="0">
                <a:latin typeface="+mn-ea"/>
              </a:rPr>
              <a:t>을 종합해서 </a:t>
            </a:r>
            <a:r>
              <a:rPr lang="en-US" altLang="ko-KR" sz="1400" i="1" dirty="0">
                <a:latin typeface="+mn-ea"/>
              </a:rPr>
              <a:t>RNN</a:t>
            </a:r>
            <a:r>
              <a:rPr lang="ko-KR" altLang="en-US" sz="1400" i="1" dirty="0">
                <a:latin typeface="+mn-ea"/>
              </a:rPr>
              <a:t>을 정의합니다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cell = </a:t>
            </a:r>
            <a:r>
              <a:rPr lang="en-US" altLang="ko-KR" sz="1400" dirty="0" err="1">
                <a:latin typeface="+mn-ea"/>
              </a:rPr>
              <a:t>tf.contrib.rnn.MultiRNNCell</a:t>
            </a:r>
            <a:r>
              <a:rPr lang="en-US" altLang="ko-KR" sz="1400" dirty="0">
                <a:latin typeface="+mn-ea"/>
              </a:rPr>
              <a:t>(cells, </a:t>
            </a:r>
            <a:r>
              <a:rPr lang="en-US" altLang="ko-KR" sz="1400" dirty="0" err="1">
                <a:latin typeface="+mn-ea"/>
              </a:rPr>
              <a:t>state_is_tuple</a:t>
            </a:r>
            <a:r>
              <a:rPr lang="en-US" altLang="ko-KR" sz="1400" dirty="0">
                <a:latin typeface="+mn-ea"/>
              </a:rPr>
              <a:t>=True)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인풋데이터를 변환하기 위한 </a:t>
            </a:r>
            <a:r>
              <a:rPr lang="en-US" altLang="ko-KR" sz="1400" i="1" dirty="0">
                <a:latin typeface="+mn-ea"/>
              </a:rPr>
              <a:t>Embedding Matrix</a:t>
            </a:r>
            <a:r>
              <a:rPr lang="ko-KR" altLang="en-US" sz="1400" i="1" dirty="0">
                <a:latin typeface="+mn-ea"/>
              </a:rPr>
              <a:t>를 선언합니다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vocab_size</a:t>
            </a:r>
            <a:r>
              <a:rPr lang="en-US" altLang="ko-KR" sz="1400" i="1" dirty="0">
                <a:latin typeface="+mn-ea"/>
              </a:rPr>
              <a:t> -&gt; </a:t>
            </a:r>
            <a:r>
              <a:rPr lang="en-US" altLang="ko-KR" sz="1400" i="1" dirty="0" err="1">
                <a:latin typeface="+mn-ea"/>
              </a:rPr>
              <a:t>hidden_size</a:t>
            </a:r>
            <a:r>
              <a:rPr lang="en-US" altLang="ko-KR" sz="1400" i="1" dirty="0">
                <a:latin typeface="+mn-ea"/>
              </a:rPr>
              <a:t/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embedding = </a:t>
            </a:r>
            <a:r>
              <a:rPr lang="en-US" altLang="ko-KR" sz="1400" dirty="0" err="1">
                <a:latin typeface="+mn-ea"/>
              </a:rPr>
              <a:t>tf.Variable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tf.random_normal</a:t>
            </a:r>
            <a:r>
              <a:rPr lang="en-US" altLang="ko-KR" sz="1400" dirty="0">
                <a:latin typeface="+mn-ea"/>
              </a:rPr>
              <a:t>(shape=[</a:t>
            </a:r>
            <a:r>
              <a:rPr lang="en-US" altLang="ko-KR" sz="1400" dirty="0" err="1">
                <a:latin typeface="+mn-ea"/>
              </a:rPr>
              <a:t>vocab_size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hidden_size</a:t>
            </a:r>
            <a:r>
              <a:rPr lang="en-US" altLang="ko-KR" sz="1400" dirty="0">
                <a:latin typeface="+mn-ea"/>
              </a:rPr>
              <a:t>]), </a:t>
            </a:r>
            <a:r>
              <a:rPr lang="en-US" altLang="ko-KR" sz="1400" dirty="0" err="1">
                <a:latin typeface="+mn-ea"/>
              </a:rPr>
              <a:t>dtype</a:t>
            </a:r>
            <a:r>
              <a:rPr lang="en-US" altLang="ko-KR" sz="1400" dirty="0">
                <a:latin typeface="+mn-ea"/>
              </a:rPr>
              <a:t>=tf.float32)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inputs = </a:t>
            </a:r>
            <a:r>
              <a:rPr lang="en-US" altLang="ko-KR" sz="1400" dirty="0" err="1">
                <a:latin typeface="+mn-ea"/>
              </a:rPr>
              <a:t>tf.nn.embedding_lookup</a:t>
            </a:r>
            <a:r>
              <a:rPr lang="en-US" altLang="ko-KR" sz="1400" dirty="0">
                <a:latin typeface="+mn-ea"/>
              </a:rPr>
              <a:t>(embedding, </a:t>
            </a:r>
            <a:r>
              <a:rPr lang="en-US" altLang="ko-KR" sz="1400" dirty="0" err="1">
                <a:latin typeface="+mn-ea"/>
              </a:rPr>
              <a:t>input_data</a:t>
            </a:r>
            <a:r>
              <a:rPr lang="en-US" altLang="ko-KR" sz="1400" dirty="0">
                <a:latin typeface="+mn-ea"/>
              </a:rPr>
              <a:t>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초기 </a:t>
            </a:r>
            <a:r>
              <a:rPr lang="en-US" altLang="ko-KR" sz="1400" i="1" dirty="0">
                <a:latin typeface="+mn-ea"/>
              </a:rPr>
              <a:t>state </a:t>
            </a:r>
            <a:r>
              <a:rPr lang="ko-KR" altLang="en-US" sz="1400" i="1" dirty="0">
                <a:latin typeface="+mn-ea"/>
              </a:rPr>
              <a:t>값을 </a:t>
            </a:r>
            <a:r>
              <a:rPr lang="en-US" altLang="ko-KR" sz="1400" i="1" dirty="0">
                <a:latin typeface="+mn-ea"/>
              </a:rPr>
              <a:t>0</a:t>
            </a:r>
            <a:r>
              <a:rPr lang="ko-KR" altLang="en-US" sz="1400" i="1" dirty="0">
                <a:latin typeface="+mn-ea"/>
              </a:rPr>
              <a:t>으로 초기화합니다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initial_state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cell.zero_state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state_batch_size</a:t>
            </a:r>
            <a:r>
              <a:rPr lang="en-US" altLang="ko-KR" sz="1400" dirty="0">
                <a:latin typeface="+mn-ea"/>
              </a:rPr>
              <a:t>, tf.float32)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학습을 위한 </a:t>
            </a:r>
            <a:r>
              <a:rPr lang="en-US" altLang="ko-KR" sz="1400" i="1" dirty="0" err="1">
                <a:latin typeface="+mn-ea"/>
              </a:rPr>
              <a:t>tf.nn.dynamic_rnn</a:t>
            </a:r>
            <a:r>
              <a:rPr lang="ko-KR" altLang="en-US" sz="1400" i="1" dirty="0">
                <a:latin typeface="+mn-ea"/>
              </a:rPr>
              <a:t>을 선언합니다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outputs : [</a:t>
            </a:r>
            <a:r>
              <a:rPr lang="en-US" altLang="ko-KR" sz="1400" i="1" dirty="0" err="1">
                <a:latin typeface="+mn-ea"/>
              </a:rPr>
              <a:t>batch_size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seq_length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hidden_size</a:t>
            </a:r>
            <a:r>
              <a:rPr lang="en-US" altLang="ko-KR" sz="1400" i="1" dirty="0">
                <a:latin typeface="+mn-ea"/>
              </a:rPr>
              <a:t>]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outputs, </a:t>
            </a:r>
            <a:r>
              <a:rPr lang="en-US" altLang="ko-KR" sz="1400" dirty="0" err="1">
                <a:latin typeface="+mn-ea"/>
              </a:rPr>
              <a:t>final_state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tf.nn.dynamic_rnn</a:t>
            </a:r>
            <a:r>
              <a:rPr lang="en-US" altLang="ko-KR" sz="1400" dirty="0">
                <a:latin typeface="+mn-ea"/>
              </a:rPr>
              <a:t>(cell, inputs, </a:t>
            </a:r>
            <a:r>
              <a:rPr lang="en-US" altLang="ko-KR" sz="1400" dirty="0" err="1">
                <a:latin typeface="+mn-ea"/>
              </a:rPr>
              <a:t>initial_state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initial_state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dtype</a:t>
            </a:r>
            <a:r>
              <a:rPr lang="en-US" altLang="ko-KR" sz="1400" dirty="0">
                <a:latin typeface="+mn-ea"/>
              </a:rPr>
              <a:t>=tf.float32)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ouputs</a:t>
            </a:r>
            <a:r>
              <a:rPr lang="ko-KR" altLang="en-US" sz="1400" i="1" dirty="0">
                <a:latin typeface="+mn-ea"/>
              </a:rPr>
              <a:t>을 </a:t>
            </a:r>
            <a:r>
              <a:rPr lang="en-US" altLang="ko-KR" sz="1400" i="1" dirty="0">
                <a:latin typeface="+mn-ea"/>
              </a:rPr>
              <a:t>[</a:t>
            </a:r>
            <a:r>
              <a:rPr lang="en-US" altLang="ko-KR" sz="1400" i="1" dirty="0" err="1">
                <a:latin typeface="+mn-ea"/>
              </a:rPr>
              <a:t>batch_size</a:t>
            </a:r>
            <a:r>
              <a:rPr lang="en-US" altLang="ko-KR" sz="1400" i="1" dirty="0">
                <a:latin typeface="+mn-ea"/>
              </a:rPr>
              <a:t> * </a:t>
            </a:r>
            <a:r>
              <a:rPr lang="en-US" altLang="ko-KR" sz="1400" i="1" dirty="0" err="1">
                <a:latin typeface="+mn-ea"/>
              </a:rPr>
              <a:t>seq_length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hidden_size</a:t>
            </a:r>
            <a:r>
              <a:rPr lang="en-US" altLang="ko-KR" sz="1400" i="1" dirty="0">
                <a:latin typeface="+mn-ea"/>
              </a:rPr>
              <a:t>]] </a:t>
            </a:r>
            <a:r>
              <a:rPr lang="ko-KR" altLang="en-US" sz="1400" i="1" dirty="0">
                <a:latin typeface="+mn-ea"/>
              </a:rPr>
              <a:t>형태로 바꿉니다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output = </a:t>
            </a:r>
            <a:r>
              <a:rPr lang="en-US" altLang="ko-KR" sz="1400" dirty="0" err="1">
                <a:latin typeface="+mn-ea"/>
              </a:rPr>
              <a:t>tf.reshape</a:t>
            </a:r>
            <a:r>
              <a:rPr lang="en-US" altLang="ko-KR" sz="1400" dirty="0">
                <a:latin typeface="+mn-ea"/>
              </a:rPr>
              <a:t>(outputs, [-1, </a:t>
            </a:r>
            <a:r>
              <a:rPr lang="en-US" altLang="ko-KR" sz="1400" dirty="0" err="1">
                <a:latin typeface="+mn-ea"/>
              </a:rPr>
              <a:t>hidden_size</a:t>
            </a:r>
            <a:r>
              <a:rPr lang="en-US" altLang="ko-KR" sz="1400" dirty="0">
                <a:latin typeface="+mn-ea"/>
              </a:rPr>
              <a:t>])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최종 </a:t>
            </a:r>
            <a:r>
              <a:rPr lang="ko-KR" altLang="en-US" sz="1400" i="1" dirty="0" err="1">
                <a:latin typeface="+mn-ea"/>
              </a:rPr>
              <a:t>출력값을</a:t>
            </a:r>
            <a:r>
              <a:rPr lang="ko-KR" altLang="en-US" sz="1400" i="1" dirty="0">
                <a:latin typeface="+mn-ea"/>
              </a:rPr>
              <a:t> 설정합니다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logits</a:t>
            </a:r>
            <a:r>
              <a:rPr lang="en-US" altLang="ko-KR" sz="1400" i="1" dirty="0">
                <a:latin typeface="+mn-ea"/>
              </a:rPr>
              <a:t> : [</a:t>
            </a:r>
            <a:r>
              <a:rPr lang="en-US" altLang="ko-KR" sz="1400" i="1" dirty="0" err="1">
                <a:latin typeface="+mn-ea"/>
              </a:rPr>
              <a:t>batch_size</a:t>
            </a:r>
            <a:r>
              <a:rPr lang="en-US" altLang="ko-KR" sz="1400" i="1" dirty="0">
                <a:latin typeface="+mn-ea"/>
              </a:rPr>
              <a:t> * </a:t>
            </a:r>
            <a:r>
              <a:rPr lang="en-US" altLang="ko-KR" sz="1400" i="1" dirty="0" err="1">
                <a:latin typeface="+mn-ea"/>
              </a:rPr>
              <a:t>seq_length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vocab_size</a:t>
            </a:r>
            <a:r>
              <a:rPr lang="en-US" altLang="ko-KR" sz="1400" i="1" dirty="0">
                <a:latin typeface="+mn-ea"/>
              </a:rPr>
              <a:t>]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logits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tf.matmul</a:t>
            </a:r>
            <a:r>
              <a:rPr lang="en-US" altLang="ko-KR" sz="1400" dirty="0">
                <a:latin typeface="+mn-ea"/>
              </a:rPr>
              <a:t>(output, </a:t>
            </a:r>
            <a:r>
              <a:rPr lang="en-US" altLang="ko-KR" sz="1400" dirty="0" err="1">
                <a:latin typeface="+mn-ea"/>
              </a:rPr>
              <a:t>softmax_w</a:t>
            </a:r>
            <a:r>
              <a:rPr lang="en-US" altLang="ko-KR" sz="1400" dirty="0">
                <a:latin typeface="+mn-ea"/>
              </a:rPr>
              <a:t>) + </a:t>
            </a:r>
            <a:r>
              <a:rPr lang="en-US" altLang="ko-KR" sz="1400" dirty="0" err="1">
                <a:latin typeface="+mn-ea"/>
              </a:rPr>
              <a:t>softmax_b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probs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tf.nn.softmax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logits</a:t>
            </a:r>
            <a:r>
              <a:rPr lang="en-US" altLang="ko-KR" sz="1400" dirty="0">
                <a:latin typeface="+mn-ea"/>
              </a:rPr>
              <a:t>)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211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+mn-ea"/>
              </a:rPr>
              <a:t># Cross Entropy </a:t>
            </a:r>
            <a:r>
              <a:rPr lang="ko-KR" altLang="en-US" sz="1400" i="1" dirty="0">
                <a:latin typeface="+mn-ea"/>
              </a:rPr>
              <a:t>손실 함수를 정의합니다</a:t>
            </a:r>
            <a:r>
              <a:rPr lang="en-US" altLang="ko-KR" sz="1400" i="1" dirty="0">
                <a:latin typeface="+mn-ea"/>
              </a:rPr>
              <a:t>. 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loss = </a:t>
            </a:r>
            <a:r>
              <a:rPr lang="en-US" altLang="ko-KR" sz="1400" dirty="0" err="1">
                <a:latin typeface="+mn-ea"/>
              </a:rPr>
              <a:t>tf.reduce_mean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tf.nn.softmax_cross_entropy_with_logits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logits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logits</a:t>
            </a:r>
            <a:r>
              <a:rPr lang="en-US" altLang="ko-KR" sz="1400" dirty="0">
                <a:latin typeface="+mn-ea"/>
              </a:rPr>
              <a:t>, labels=</a:t>
            </a:r>
            <a:r>
              <a:rPr lang="en-US" altLang="ko-KR" sz="1400" dirty="0" err="1">
                <a:latin typeface="+mn-ea"/>
              </a:rPr>
              <a:t>target_data</a:t>
            </a:r>
            <a:r>
              <a:rPr lang="en-US" altLang="ko-KR" sz="1400" dirty="0">
                <a:latin typeface="+mn-ea"/>
              </a:rPr>
              <a:t>))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 err="1">
                <a:latin typeface="+mn-ea"/>
              </a:rPr>
              <a:t>옵티마이저를</a:t>
            </a:r>
            <a:r>
              <a:rPr lang="ko-KR" altLang="en-US" sz="1400" i="1" dirty="0">
                <a:latin typeface="+mn-ea"/>
              </a:rPr>
              <a:t> 선언하고 </a:t>
            </a:r>
            <a:r>
              <a:rPr lang="ko-KR" altLang="en-US" sz="1400" i="1" dirty="0" err="1">
                <a:latin typeface="+mn-ea"/>
              </a:rPr>
              <a:t>옵티마이저에</a:t>
            </a:r>
            <a:r>
              <a:rPr lang="ko-KR" altLang="en-US" sz="1400" i="1" dirty="0">
                <a:latin typeface="+mn-ea"/>
              </a:rPr>
              <a:t> </a:t>
            </a:r>
            <a:r>
              <a:rPr lang="en-US" altLang="ko-KR" sz="1400" i="1" dirty="0">
                <a:latin typeface="+mn-ea"/>
              </a:rPr>
              <a:t>Gradient Clipping</a:t>
            </a:r>
            <a:r>
              <a:rPr lang="ko-KR" altLang="en-US" sz="1400" i="1" dirty="0">
                <a:latin typeface="+mn-ea"/>
              </a:rPr>
              <a:t>을 적용합니다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en-US" altLang="ko-KR" sz="1400" i="1" dirty="0" err="1">
                <a:latin typeface="+mn-ea"/>
              </a:rPr>
              <a:t>grad_clip</a:t>
            </a:r>
            <a:r>
              <a:rPr lang="en-US" altLang="ko-KR" sz="1400" i="1" dirty="0">
                <a:latin typeface="+mn-ea"/>
              </a:rPr>
              <a:t>(=5)</a:t>
            </a:r>
            <a:r>
              <a:rPr lang="ko-KR" altLang="en-US" sz="1400" i="1" dirty="0">
                <a:latin typeface="+mn-ea"/>
              </a:rPr>
              <a:t>보다 큰 </a:t>
            </a:r>
            <a:r>
              <a:rPr lang="en-US" altLang="ko-KR" sz="1400" i="1" dirty="0">
                <a:latin typeface="+mn-ea"/>
              </a:rPr>
              <a:t>Gradient</a:t>
            </a:r>
            <a:r>
              <a:rPr lang="ko-KR" altLang="en-US" sz="1400" i="1" dirty="0">
                <a:latin typeface="+mn-ea"/>
              </a:rPr>
              <a:t>를 </a:t>
            </a:r>
            <a:r>
              <a:rPr lang="en-US" altLang="ko-KR" sz="1400" i="1" dirty="0">
                <a:latin typeface="+mn-ea"/>
              </a:rPr>
              <a:t>5</a:t>
            </a:r>
            <a:r>
              <a:rPr lang="ko-KR" altLang="en-US" sz="1400" i="1" dirty="0">
                <a:latin typeface="+mn-ea"/>
              </a:rPr>
              <a:t>로 </a:t>
            </a:r>
            <a:r>
              <a:rPr lang="en-US" altLang="ko-KR" sz="1400" i="1" dirty="0" err="1">
                <a:latin typeface="+mn-ea"/>
              </a:rPr>
              <a:t>Clippin</a:t>
            </a:r>
            <a:r>
              <a:rPr lang="ko-KR" altLang="en-US" sz="1400" i="1" dirty="0">
                <a:latin typeface="+mn-ea"/>
              </a:rPr>
              <a:t>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tvars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tf.trainable_variables</a:t>
            </a:r>
            <a:r>
              <a:rPr lang="en-US" altLang="ko-KR" sz="1400" dirty="0">
                <a:latin typeface="+mn-ea"/>
              </a:rPr>
              <a:t>()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grads, _ = </a:t>
            </a:r>
            <a:r>
              <a:rPr lang="en-US" altLang="ko-KR" sz="1400" dirty="0" err="1">
                <a:latin typeface="+mn-ea"/>
              </a:rPr>
              <a:t>tf.clip_by_global_norm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tf.gradients</a:t>
            </a:r>
            <a:r>
              <a:rPr lang="en-US" altLang="ko-KR" sz="1400" dirty="0">
                <a:latin typeface="+mn-ea"/>
              </a:rPr>
              <a:t>(loss, </a:t>
            </a:r>
            <a:r>
              <a:rPr lang="en-US" altLang="ko-KR" sz="1400" dirty="0" err="1">
                <a:latin typeface="+mn-ea"/>
              </a:rPr>
              <a:t>tvars</a:t>
            </a:r>
            <a:r>
              <a:rPr lang="en-US" altLang="ko-KR" sz="1400" dirty="0">
                <a:latin typeface="+mn-ea"/>
              </a:rPr>
              <a:t>), </a:t>
            </a:r>
            <a:r>
              <a:rPr lang="en-US" altLang="ko-KR" sz="1400" dirty="0" err="1">
                <a:latin typeface="+mn-ea"/>
              </a:rPr>
              <a:t>grad_clip</a:t>
            </a:r>
            <a:r>
              <a:rPr lang="en-US" altLang="ko-KR" sz="1400" dirty="0">
                <a:latin typeface="+mn-ea"/>
              </a:rPr>
              <a:t>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optimizer = </a:t>
            </a:r>
            <a:r>
              <a:rPr lang="en-US" altLang="ko-KR" sz="1400" dirty="0" err="1">
                <a:latin typeface="+mn-ea"/>
              </a:rPr>
              <a:t>tf.train.AdamOptimizer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learning_rate</a:t>
            </a:r>
            <a:r>
              <a:rPr lang="en-US" altLang="ko-KR" sz="1400" dirty="0">
                <a:latin typeface="+mn-ea"/>
              </a:rPr>
              <a:t>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train_step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optimizer.apply_gradients</a:t>
            </a:r>
            <a:r>
              <a:rPr lang="en-US" altLang="ko-KR" sz="1400" dirty="0">
                <a:latin typeface="+mn-ea"/>
              </a:rPr>
              <a:t>(zip(grads, </a:t>
            </a:r>
            <a:r>
              <a:rPr lang="en-US" altLang="ko-KR" sz="1400" dirty="0" err="1">
                <a:latin typeface="+mn-ea"/>
              </a:rPr>
              <a:t>tvars</a:t>
            </a:r>
            <a:r>
              <a:rPr lang="en-US" altLang="ko-KR" sz="1400" dirty="0">
                <a:latin typeface="+mn-ea"/>
              </a:rPr>
              <a:t>))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세션을 열고 학습을 진행합니다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with </a:t>
            </a:r>
            <a:r>
              <a:rPr lang="en-US" altLang="ko-KR" sz="1400" dirty="0" err="1">
                <a:latin typeface="+mn-ea"/>
              </a:rPr>
              <a:t>tf.Session</a:t>
            </a:r>
            <a:r>
              <a:rPr lang="en-US" altLang="ko-KR" sz="1400" dirty="0">
                <a:latin typeface="+mn-ea"/>
              </a:rPr>
              <a:t>() as </a:t>
            </a:r>
            <a:r>
              <a:rPr lang="en-US" altLang="ko-KR" sz="1400" dirty="0" err="1">
                <a:latin typeface="+mn-ea"/>
              </a:rPr>
              <a:t>sess</a:t>
            </a:r>
            <a:r>
              <a:rPr lang="en-US" altLang="ko-KR" sz="1400" dirty="0">
                <a:latin typeface="+mn-ea"/>
              </a:rPr>
              <a:t>: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변수들에 초기값을 할당합니다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sess.run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tf.global_variables_initializer</a:t>
            </a:r>
            <a:r>
              <a:rPr lang="en-US" altLang="ko-KR" sz="1400" dirty="0">
                <a:latin typeface="+mn-ea"/>
              </a:rPr>
              <a:t>())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for e in range(</a:t>
            </a:r>
            <a:r>
              <a:rPr lang="en-US" altLang="ko-KR" sz="1400" dirty="0" err="1">
                <a:latin typeface="+mn-ea"/>
              </a:rPr>
              <a:t>num_epochs</a:t>
            </a:r>
            <a:r>
              <a:rPr lang="en-US" altLang="ko-KR" sz="1400" dirty="0">
                <a:latin typeface="+mn-ea"/>
              </a:rPr>
              <a:t>):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data_loader.reset_batch_pointer</a:t>
            </a:r>
            <a:r>
              <a:rPr lang="en-US" altLang="ko-KR" sz="1400" dirty="0">
                <a:latin typeface="+mn-ea"/>
              </a:rPr>
              <a:t>()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초기 </a:t>
            </a:r>
            <a:r>
              <a:rPr lang="ko-KR" altLang="en-US" sz="1400" i="1" dirty="0" err="1">
                <a:latin typeface="+mn-ea"/>
              </a:rPr>
              <a:t>상태값을</a:t>
            </a:r>
            <a:r>
              <a:rPr lang="ko-KR" altLang="en-US" sz="1400" i="1" dirty="0">
                <a:latin typeface="+mn-ea"/>
              </a:rPr>
              <a:t> 지정합니다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state = </a:t>
            </a:r>
            <a:r>
              <a:rPr lang="en-US" altLang="ko-KR" sz="1400" dirty="0" err="1">
                <a:latin typeface="+mn-ea"/>
              </a:rPr>
              <a:t>sess.run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initial_state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feed_dict</a:t>
            </a:r>
            <a:r>
              <a:rPr lang="en-US" altLang="ko-KR" sz="1400" dirty="0">
                <a:latin typeface="+mn-ea"/>
              </a:rPr>
              <a:t>={</a:t>
            </a:r>
            <a:r>
              <a:rPr lang="en-US" altLang="ko-KR" sz="1400" dirty="0" err="1">
                <a:latin typeface="+mn-ea"/>
              </a:rPr>
              <a:t>state_batch_size</a:t>
            </a:r>
            <a:r>
              <a:rPr lang="en-US" altLang="ko-KR" sz="1400" dirty="0">
                <a:latin typeface="+mn-ea"/>
              </a:rPr>
              <a:t> : </a:t>
            </a:r>
            <a:r>
              <a:rPr lang="en-US" altLang="ko-KR" sz="1400" dirty="0" err="1">
                <a:latin typeface="+mn-ea"/>
              </a:rPr>
              <a:t>batch_size</a:t>
            </a:r>
            <a:r>
              <a:rPr lang="en-US" altLang="ko-KR" sz="1400" dirty="0" smtClean="0">
                <a:latin typeface="+mn-ea"/>
              </a:rPr>
              <a:t>})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629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for b in range(</a:t>
            </a:r>
            <a:r>
              <a:rPr lang="en-US" altLang="ko-KR" sz="1400" dirty="0" err="1">
                <a:latin typeface="+mn-ea"/>
              </a:rPr>
              <a:t>data_loader.num_batches</a:t>
            </a:r>
            <a:r>
              <a:rPr lang="en-US" altLang="ko-KR" sz="1400" dirty="0">
                <a:latin typeface="+mn-ea"/>
              </a:rPr>
              <a:t>):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i="1" dirty="0">
                <a:latin typeface="+mn-ea"/>
              </a:rPr>
              <a:t># x, y </a:t>
            </a:r>
            <a:r>
              <a:rPr lang="ko-KR" altLang="en-US" sz="1400" i="1" dirty="0">
                <a:latin typeface="+mn-ea"/>
              </a:rPr>
              <a:t>데이터를 불러옵니다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x, y = </a:t>
            </a:r>
            <a:r>
              <a:rPr lang="en-US" altLang="ko-KR" sz="1400" dirty="0" err="1">
                <a:latin typeface="+mn-ea"/>
              </a:rPr>
              <a:t>data_loader.next_batch</a:t>
            </a:r>
            <a:r>
              <a:rPr lang="en-US" altLang="ko-KR" sz="1400" dirty="0">
                <a:latin typeface="+mn-ea"/>
              </a:rPr>
              <a:t>()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i="1" dirty="0">
                <a:latin typeface="+mn-ea"/>
              </a:rPr>
              <a:t># y</a:t>
            </a:r>
            <a:r>
              <a:rPr lang="ko-KR" altLang="en-US" sz="1400" i="1" dirty="0">
                <a:latin typeface="+mn-ea"/>
              </a:rPr>
              <a:t>에 </a:t>
            </a:r>
            <a:r>
              <a:rPr lang="en-US" altLang="ko-KR" sz="1400" i="1" dirty="0" err="1">
                <a:latin typeface="+mn-ea"/>
              </a:rPr>
              <a:t>one_hot</a:t>
            </a:r>
            <a:r>
              <a:rPr lang="en-US" altLang="ko-KR" sz="1400" i="1" dirty="0">
                <a:latin typeface="+mn-ea"/>
              </a:rPr>
              <a:t> </a:t>
            </a:r>
            <a:r>
              <a:rPr lang="ko-KR" altLang="en-US" sz="1400" i="1" dirty="0" err="1">
                <a:latin typeface="+mn-ea"/>
              </a:rPr>
              <a:t>인코딩을</a:t>
            </a:r>
            <a:r>
              <a:rPr lang="ko-KR" altLang="en-US" sz="1400" i="1" dirty="0">
                <a:latin typeface="+mn-ea"/>
              </a:rPr>
              <a:t> 적용합니다</a:t>
            </a:r>
            <a:r>
              <a:rPr lang="en-US" altLang="ko-KR" sz="1400" i="1" dirty="0">
                <a:latin typeface="+mn-ea"/>
              </a:rPr>
              <a:t>. 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y = </a:t>
            </a:r>
            <a:r>
              <a:rPr lang="en-US" altLang="ko-KR" sz="1400" dirty="0" err="1">
                <a:latin typeface="+mn-ea"/>
              </a:rPr>
              <a:t>tf.one_hot</a:t>
            </a:r>
            <a:r>
              <a:rPr lang="en-US" altLang="ko-KR" sz="1400" dirty="0">
                <a:latin typeface="+mn-ea"/>
              </a:rPr>
              <a:t>(y, </a:t>
            </a:r>
            <a:r>
              <a:rPr lang="en-US" altLang="ko-KR" sz="1400" dirty="0" err="1">
                <a:latin typeface="+mn-ea"/>
              </a:rPr>
              <a:t>vocab_size</a:t>
            </a:r>
            <a:r>
              <a:rPr lang="en-US" altLang="ko-KR" sz="1400" dirty="0">
                <a:latin typeface="+mn-ea"/>
              </a:rPr>
              <a:t>)            </a:t>
            </a:r>
            <a:r>
              <a:rPr lang="en-US" altLang="ko-KR" sz="1400" i="1" dirty="0">
                <a:latin typeface="+mn-ea"/>
              </a:rPr>
              <a:t># y : [</a:t>
            </a:r>
            <a:r>
              <a:rPr lang="en-US" altLang="ko-KR" sz="1400" i="1" dirty="0" err="1">
                <a:latin typeface="+mn-ea"/>
              </a:rPr>
              <a:t>batch_size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seq_length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vocab_size</a:t>
            </a:r>
            <a:r>
              <a:rPr lang="en-US" altLang="ko-KR" sz="1400" i="1" dirty="0">
                <a:latin typeface="+mn-ea"/>
              </a:rPr>
              <a:t>]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y = </a:t>
            </a:r>
            <a:r>
              <a:rPr lang="en-US" altLang="ko-KR" sz="1400" dirty="0" err="1">
                <a:latin typeface="+mn-ea"/>
              </a:rPr>
              <a:t>tf.reshape</a:t>
            </a:r>
            <a:r>
              <a:rPr lang="en-US" altLang="ko-KR" sz="1400" dirty="0">
                <a:latin typeface="+mn-ea"/>
              </a:rPr>
              <a:t>(y, [-1, </a:t>
            </a:r>
            <a:r>
              <a:rPr lang="en-US" altLang="ko-KR" sz="1400" dirty="0" err="1">
                <a:latin typeface="+mn-ea"/>
              </a:rPr>
              <a:t>vocab_size</a:t>
            </a:r>
            <a:r>
              <a:rPr lang="en-US" altLang="ko-KR" sz="1400" dirty="0">
                <a:latin typeface="+mn-ea"/>
              </a:rPr>
              <a:t>])       </a:t>
            </a:r>
            <a:r>
              <a:rPr lang="en-US" altLang="ko-KR" sz="1400" i="1" dirty="0">
                <a:latin typeface="+mn-ea"/>
              </a:rPr>
              <a:t># y : [</a:t>
            </a:r>
            <a:r>
              <a:rPr lang="en-US" altLang="ko-KR" sz="1400" i="1" dirty="0" err="1">
                <a:latin typeface="+mn-ea"/>
              </a:rPr>
              <a:t>batch_size</a:t>
            </a:r>
            <a:r>
              <a:rPr lang="en-US" altLang="ko-KR" sz="1400" i="1" dirty="0">
                <a:latin typeface="+mn-ea"/>
              </a:rPr>
              <a:t> * </a:t>
            </a:r>
            <a:r>
              <a:rPr lang="en-US" altLang="ko-KR" sz="1400" i="1" dirty="0" err="1">
                <a:latin typeface="+mn-ea"/>
              </a:rPr>
              <a:t>seq_length</a:t>
            </a:r>
            <a:r>
              <a:rPr lang="en-US" altLang="ko-KR" sz="1400" i="1" dirty="0">
                <a:latin typeface="+mn-ea"/>
              </a:rPr>
              <a:t>, </a:t>
            </a:r>
            <a:r>
              <a:rPr lang="en-US" altLang="ko-KR" sz="1400" i="1" dirty="0" err="1">
                <a:latin typeface="+mn-ea"/>
              </a:rPr>
              <a:t>vocab_size</a:t>
            </a:r>
            <a:r>
              <a:rPr lang="en-US" altLang="ko-KR" sz="1400" i="1" dirty="0">
                <a:latin typeface="+mn-ea"/>
              </a:rPr>
              <a:t>]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y = </a:t>
            </a:r>
            <a:r>
              <a:rPr lang="en-US" altLang="ko-KR" sz="1400" dirty="0" err="1">
                <a:latin typeface="+mn-ea"/>
              </a:rPr>
              <a:t>y.eval</a:t>
            </a:r>
            <a:r>
              <a:rPr lang="en-US" altLang="ko-KR" sz="1400" dirty="0">
                <a:latin typeface="+mn-ea"/>
              </a:rPr>
              <a:t>()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i="1" dirty="0">
                <a:latin typeface="+mn-ea"/>
              </a:rPr>
              <a:t># feed-</a:t>
            </a:r>
            <a:r>
              <a:rPr lang="en-US" altLang="ko-KR" sz="1400" i="1" dirty="0" err="1">
                <a:latin typeface="+mn-ea"/>
              </a:rPr>
              <a:t>dict</a:t>
            </a:r>
            <a:r>
              <a:rPr lang="ko-KR" altLang="en-US" sz="1400" i="1" dirty="0">
                <a:latin typeface="+mn-ea"/>
              </a:rPr>
              <a:t>에 사용할 값들과 </a:t>
            </a:r>
            <a:r>
              <a:rPr lang="en-US" altLang="ko-KR" sz="1400" i="1" dirty="0">
                <a:latin typeface="+mn-ea"/>
              </a:rPr>
              <a:t>LSTM </a:t>
            </a:r>
            <a:r>
              <a:rPr lang="ko-KR" altLang="en-US" sz="1400" i="1" dirty="0">
                <a:latin typeface="+mn-ea"/>
              </a:rPr>
              <a:t>초기 </a:t>
            </a:r>
            <a:r>
              <a:rPr lang="en-US" altLang="ko-KR" sz="1400" i="1" dirty="0">
                <a:latin typeface="+mn-ea"/>
              </a:rPr>
              <a:t>cell state(</a:t>
            </a:r>
            <a:r>
              <a:rPr lang="en-US" altLang="ko-KR" sz="1400" i="1" dirty="0" err="1">
                <a:latin typeface="+mn-ea"/>
              </a:rPr>
              <a:t>feed_dict</a:t>
            </a:r>
            <a:r>
              <a:rPr lang="en-US" altLang="ko-KR" sz="1400" i="1" dirty="0">
                <a:latin typeface="+mn-ea"/>
              </a:rPr>
              <a:t>[c])</a:t>
            </a:r>
            <a:r>
              <a:rPr lang="ko-KR" altLang="en-US" sz="1400" i="1" dirty="0">
                <a:latin typeface="+mn-ea"/>
              </a:rPr>
              <a:t>값과 </a:t>
            </a:r>
            <a:r>
              <a:rPr lang="en-US" altLang="ko-KR" sz="1400" i="1" dirty="0">
                <a:latin typeface="+mn-ea"/>
              </a:rPr>
              <a:t>hidden layer </a:t>
            </a:r>
            <a:r>
              <a:rPr lang="ko-KR" altLang="en-US" sz="1400" i="1" dirty="0" err="1">
                <a:latin typeface="+mn-ea"/>
              </a:rPr>
              <a:t>출력값</a:t>
            </a:r>
            <a:r>
              <a:rPr lang="en-US" altLang="ko-KR" sz="1400" i="1" dirty="0">
                <a:latin typeface="+mn-ea"/>
              </a:rPr>
              <a:t>(</a:t>
            </a:r>
            <a:r>
              <a:rPr lang="en-US" altLang="ko-KR" sz="1400" i="1" dirty="0" err="1">
                <a:latin typeface="+mn-ea"/>
              </a:rPr>
              <a:t>feed_dict</a:t>
            </a:r>
            <a:r>
              <a:rPr lang="en-US" altLang="ko-KR" sz="1400" i="1" dirty="0">
                <a:latin typeface="+mn-ea"/>
              </a:rPr>
              <a:t>[h])</a:t>
            </a:r>
            <a:r>
              <a:rPr lang="ko-KR" altLang="en-US" sz="1400" i="1" dirty="0">
                <a:latin typeface="+mn-ea"/>
              </a:rPr>
              <a:t>을 지정합니다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        </a:t>
            </a:r>
            <a:r>
              <a:rPr lang="en-US" altLang="ko-KR" sz="1400" dirty="0" err="1">
                <a:latin typeface="+mn-ea"/>
              </a:rPr>
              <a:t>feed_dict</a:t>
            </a:r>
            <a:r>
              <a:rPr lang="en-US" altLang="ko-KR" sz="1400" dirty="0">
                <a:latin typeface="+mn-ea"/>
              </a:rPr>
              <a:t> = {</a:t>
            </a:r>
            <a:r>
              <a:rPr lang="en-US" altLang="ko-KR" sz="1400" dirty="0" err="1">
                <a:latin typeface="+mn-ea"/>
              </a:rPr>
              <a:t>input_data</a:t>
            </a:r>
            <a:r>
              <a:rPr lang="en-US" altLang="ko-KR" sz="1400" dirty="0">
                <a:latin typeface="+mn-ea"/>
              </a:rPr>
              <a:t> : x, </a:t>
            </a:r>
            <a:r>
              <a:rPr lang="en-US" altLang="ko-KR" sz="1400" dirty="0" err="1">
                <a:latin typeface="+mn-ea"/>
              </a:rPr>
              <a:t>target_data</a:t>
            </a:r>
            <a:r>
              <a:rPr lang="en-US" altLang="ko-KR" sz="1400" dirty="0">
                <a:latin typeface="+mn-ea"/>
              </a:rPr>
              <a:t>: y, </a:t>
            </a:r>
            <a:r>
              <a:rPr lang="en-US" altLang="ko-KR" sz="1400" dirty="0" err="1">
                <a:latin typeface="+mn-ea"/>
              </a:rPr>
              <a:t>state_batch_size</a:t>
            </a:r>
            <a:r>
              <a:rPr lang="en-US" altLang="ko-KR" sz="1400" dirty="0">
                <a:latin typeface="+mn-ea"/>
              </a:rPr>
              <a:t> : </a:t>
            </a:r>
            <a:r>
              <a:rPr lang="en-US" altLang="ko-KR" sz="1400" dirty="0" err="1">
                <a:latin typeface="+mn-ea"/>
              </a:rPr>
              <a:t>batch_size</a:t>
            </a:r>
            <a:r>
              <a:rPr lang="en-US" altLang="ko-KR" sz="1400" dirty="0">
                <a:latin typeface="+mn-ea"/>
              </a:rPr>
              <a:t>}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for i, (c, h) in enumerate(</a:t>
            </a:r>
            <a:r>
              <a:rPr lang="en-US" altLang="ko-KR" sz="1400" dirty="0" err="1">
                <a:latin typeface="+mn-ea"/>
              </a:rPr>
              <a:t>initial_state</a:t>
            </a:r>
            <a:r>
              <a:rPr lang="en-US" altLang="ko-KR" sz="1400" dirty="0">
                <a:latin typeface="+mn-ea"/>
              </a:rPr>
              <a:t>):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feed_dict</a:t>
            </a:r>
            <a:r>
              <a:rPr lang="en-US" altLang="ko-KR" sz="1400" dirty="0">
                <a:latin typeface="+mn-ea"/>
              </a:rPr>
              <a:t>[c] = state[i].c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</a:t>
            </a:r>
            <a:r>
              <a:rPr lang="en-US" altLang="ko-KR" sz="1400" dirty="0" err="1">
                <a:latin typeface="+mn-ea"/>
              </a:rPr>
              <a:t>feed_dict</a:t>
            </a:r>
            <a:r>
              <a:rPr lang="en-US" altLang="ko-KR" sz="1400" dirty="0">
                <a:latin typeface="+mn-ea"/>
              </a:rPr>
              <a:t>[h] = state[i].h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 err="1">
                <a:latin typeface="+mn-ea"/>
              </a:rPr>
              <a:t>한스텝</a:t>
            </a:r>
            <a:r>
              <a:rPr lang="ko-KR" altLang="en-US" sz="1400" i="1" dirty="0">
                <a:latin typeface="+mn-ea"/>
              </a:rPr>
              <a:t> 학습을 진행합니다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        </a:t>
            </a:r>
            <a:r>
              <a:rPr lang="en-US" altLang="ko-KR" sz="1400" dirty="0">
                <a:latin typeface="+mn-ea"/>
              </a:rPr>
              <a:t>_, </a:t>
            </a:r>
            <a:r>
              <a:rPr lang="en-US" altLang="ko-KR" sz="1400" dirty="0" err="1">
                <a:latin typeface="+mn-ea"/>
              </a:rPr>
              <a:t>loss_print</a:t>
            </a:r>
            <a:r>
              <a:rPr lang="en-US" altLang="ko-KR" sz="1400" dirty="0">
                <a:latin typeface="+mn-ea"/>
              </a:rPr>
              <a:t>, state = </a:t>
            </a:r>
            <a:r>
              <a:rPr lang="en-US" altLang="ko-KR" sz="1400" dirty="0" err="1">
                <a:latin typeface="+mn-ea"/>
              </a:rPr>
              <a:t>sess.run</a:t>
            </a:r>
            <a:r>
              <a:rPr lang="en-US" altLang="ko-KR" sz="1400" dirty="0">
                <a:latin typeface="+mn-ea"/>
              </a:rPr>
              <a:t>([</a:t>
            </a:r>
            <a:r>
              <a:rPr lang="en-US" altLang="ko-KR" sz="1400" dirty="0" err="1">
                <a:latin typeface="+mn-ea"/>
              </a:rPr>
              <a:t>train_step</a:t>
            </a:r>
            <a:r>
              <a:rPr lang="en-US" altLang="ko-KR" sz="1400" dirty="0">
                <a:latin typeface="+mn-ea"/>
              </a:rPr>
              <a:t>, loss, </a:t>
            </a:r>
            <a:r>
              <a:rPr lang="en-US" altLang="ko-KR" sz="1400" dirty="0" err="1">
                <a:latin typeface="+mn-ea"/>
              </a:rPr>
              <a:t>final_state</a:t>
            </a:r>
            <a:r>
              <a:rPr lang="en-US" altLang="ko-KR" sz="1400" dirty="0">
                <a:latin typeface="+mn-ea"/>
              </a:rPr>
              <a:t>], </a:t>
            </a:r>
            <a:r>
              <a:rPr lang="en-US" altLang="ko-KR" sz="1400" dirty="0" err="1">
                <a:latin typeface="+mn-ea"/>
              </a:rPr>
              <a:t>feed_dict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feed_dict</a:t>
            </a:r>
            <a:r>
              <a:rPr lang="en-US" altLang="ko-KR" sz="1400" dirty="0">
                <a:latin typeface="+mn-ea"/>
              </a:rPr>
              <a:t>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print("{}(</a:t>
            </a:r>
            <a:r>
              <a:rPr lang="ko-KR" altLang="en-US" sz="1400" dirty="0">
                <a:latin typeface="+mn-ea"/>
              </a:rPr>
              <a:t>학습한 배치개수</a:t>
            </a:r>
            <a:r>
              <a:rPr lang="en-US" altLang="ko-KR" sz="1400" dirty="0">
                <a:latin typeface="+mn-ea"/>
              </a:rPr>
              <a:t>)/{}(</a:t>
            </a:r>
            <a:r>
              <a:rPr lang="ko-KR" altLang="en-US" sz="1400" dirty="0">
                <a:latin typeface="+mn-ea"/>
              </a:rPr>
              <a:t>학습할 배치개수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반복</a:t>
            </a:r>
            <a:r>
              <a:rPr lang="en-US" altLang="ko-KR" sz="1400" dirty="0">
                <a:latin typeface="+mn-ea"/>
              </a:rPr>
              <a:t>(epoch): {}, </a:t>
            </a:r>
            <a:r>
              <a:rPr lang="ko-KR" altLang="en-US" sz="1400" dirty="0">
                <a:latin typeface="+mn-ea"/>
              </a:rPr>
              <a:t>손실함수</a:t>
            </a:r>
            <a:r>
              <a:rPr lang="en-US" altLang="ko-KR" sz="1400" dirty="0">
                <a:latin typeface="+mn-ea"/>
              </a:rPr>
              <a:t>(loss): {:.3f}".format(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         e * </a:t>
            </a:r>
            <a:r>
              <a:rPr lang="en-US" altLang="ko-KR" sz="1400" dirty="0" err="1">
                <a:latin typeface="+mn-ea"/>
              </a:rPr>
              <a:t>data_loader.num_batches</a:t>
            </a:r>
            <a:r>
              <a:rPr lang="en-US" altLang="ko-KR" sz="1400" dirty="0">
                <a:latin typeface="+mn-ea"/>
              </a:rPr>
              <a:t> + b,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         </a:t>
            </a:r>
            <a:r>
              <a:rPr lang="en-US" altLang="ko-KR" sz="1400" dirty="0" err="1">
                <a:latin typeface="+mn-ea"/>
              </a:rPr>
              <a:t>num_epochs</a:t>
            </a:r>
            <a:r>
              <a:rPr lang="en-US" altLang="ko-KR" sz="1400" dirty="0">
                <a:latin typeface="+mn-ea"/>
              </a:rPr>
              <a:t> * </a:t>
            </a:r>
            <a:r>
              <a:rPr lang="en-US" altLang="ko-KR" sz="1400" dirty="0" err="1">
                <a:latin typeface="+mn-ea"/>
              </a:rPr>
              <a:t>data_loader.num_batches</a:t>
            </a:r>
            <a:r>
              <a:rPr lang="en-US" altLang="ko-KR" sz="1400" dirty="0">
                <a:latin typeface="+mn-ea"/>
              </a:rPr>
              <a:t>,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         (e+1),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         </a:t>
            </a:r>
            <a:r>
              <a:rPr lang="en-US" altLang="ko-KR" sz="1400" dirty="0" err="1">
                <a:latin typeface="+mn-ea"/>
              </a:rPr>
              <a:t>loss_print</a:t>
            </a:r>
            <a:r>
              <a:rPr lang="en-US" altLang="ko-KR" sz="1400" dirty="0">
                <a:latin typeface="+mn-ea"/>
              </a:rPr>
              <a:t>))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print("</a:t>
            </a:r>
            <a:r>
              <a:rPr lang="ko-KR" altLang="en-US" sz="1400" dirty="0">
                <a:latin typeface="+mn-ea"/>
              </a:rPr>
              <a:t>트레이닝이 끝났습니다</a:t>
            </a:r>
            <a:r>
              <a:rPr lang="en-US" altLang="ko-KR" sz="1400" dirty="0">
                <a:latin typeface="+mn-ea"/>
              </a:rPr>
              <a:t>!")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155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샘플링 시작</a:t>
            </a:r>
            <a:br>
              <a:rPr lang="ko-KR" altLang="en-US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print("</a:t>
            </a:r>
            <a:r>
              <a:rPr lang="ko-KR" altLang="en-US" sz="1400" dirty="0">
                <a:latin typeface="+mn-ea"/>
              </a:rPr>
              <a:t>샘플링을 시작합니다</a:t>
            </a:r>
            <a:r>
              <a:rPr lang="en-US" altLang="ko-KR" sz="1400" dirty="0">
                <a:latin typeface="+mn-ea"/>
              </a:rPr>
              <a:t>!")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num_sampling</a:t>
            </a:r>
            <a:r>
              <a:rPr lang="en-US" altLang="ko-KR" sz="1400" dirty="0">
                <a:latin typeface="+mn-ea"/>
              </a:rPr>
              <a:t> = 4000 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생성할 글자</a:t>
            </a:r>
            <a:r>
              <a:rPr lang="en-US" altLang="ko-KR" sz="1400" i="1" dirty="0">
                <a:latin typeface="+mn-ea"/>
              </a:rPr>
              <a:t>(Character)</a:t>
            </a:r>
            <a:r>
              <a:rPr lang="ko-KR" altLang="en-US" sz="1400" i="1" dirty="0">
                <a:latin typeface="+mn-ea"/>
              </a:rPr>
              <a:t>의 개수를 지정합니다</a:t>
            </a:r>
            <a:r>
              <a:rPr lang="en-US" altLang="ko-KR" sz="1400" i="1" dirty="0">
                <a:latin typeface="+mn-ea"/>
              </a:rPr>
              <a:t>. 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prime = u' '        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시작 글자를 </a:t>
            </a:r>
            <a:r>
              <a:rPr lang="en-US" altLang="ko-KR" sz="1400" i="1" dirty="0">
                <a:latin typeface="+mn-ea"/>
              </a:rPr>
              <a:t>' '(</a:t>
            </a:r>
            <a:r>
              <a:rPr lang="ko-KR" altLang="en-US" sz="1400" i="1" dirty="0">
                <a:latin typeface="+mn-ea"/>
              </a:rPr>
              <a:t>공백</a:t>
            </a:r>
            <a:r>
              <a:rPr lang="en-US" altLang="ko-KR" sz="1400" i="1" dirty="0">
                <a:latin typeface="+mn-ea"/>
              </a:rPr>
              <a:t>)</a:t>
            </a:r>
            <a:r>
              <a:rPr lang="ko-KR" altLang="en-US" sz="1400" i="1" dirty="0">
                <a:latin typeface="+mn-ea"/>
              </a:rPr>
              <a:t>으로 지정합니다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sampling_type</a:t>
            </a:r>
            <a:r>
              <a:rPr lang="en-US" altLang="ko-KR" sz="1400" dirty="0">
                <a:latin typeface="+mn-ea"/>
              </a:rPr>
              <a:t> = 1   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샘플링 타입을 설정합니다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state = </a:t>
            </a:r>
            <a:r>
              <a:rPr lang="en-US" altLang="ko-KR" sz="1400" dirty="0" err="1">
                <a:latin typeface="+mn-ea"/>
              </a:rPr>
              <a:t>sess.run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cell.zero_state</a:t>
            </a:r>
            <a:r>
              <a:rPr lang="en-US" altLang="ko-KR" sz="1400" dirty="0">
                <a:latin typeface="+mn-ea"/>
              </a:rPr>
              <a:t>(1, tf.float32)) </a:t>
            </a:r>
            <a:r>
              <a:rPr lang="en-US" altLang="ko-KR" sz="1400" i="1" dirty="0">
                <a:latin typeface="+mn-ea"/>
              </a:rPr>
              <a:t># RNN</a:t>
            </a:r>
            <a:r>
              <a:rPr lang="ko-KR" altLang="en-US" sz="1400" i="1" dirty="0">
                <a:latin typeface="+mn-ea"/>
              </a:rPr>
              <a:t>의 최초 </a:t>
            </a:r>
            <a:r>
              <a:rPr lang="en-US" altLang="ko-KR" sz="1400" i="1" dirty="0">
                <a:latin typeface="+mn-ea"/>
              </a:rPr>
              <a:t>state</a:t>
            </a:r>
            <a:r>
              <a:rPr lang="ko-KR" altLang="en-US" sz="1400" i="1" dirty="0">
                <a:latin typeface="+mn-ea"/>
              </a:rPr>
              <a:t>값을 </a:t>
            </a:r>
            <a:r>
              <a:rPr lang="en-US" altLang="ko-KR" sz="1400" i="1" dirty="0">
                <a:latin typeface="+mn-ea"/>
              </a:rPr>
              <a:t>0</a:t>
            </a:r>
            <a:r>
              <a:rPr lang="ko-KR" altLang="en-US" sz="1400" i="1" dirty="0">
                <a:latin typeface="+mn-ea"/>
              </a:rPr>
              <a:t>으로 초기화합니다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/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i="1" dirty="0">
                <a:latin typeface="+mn-ea"/>
              </a:rPr>
              <a:t># Random Sampling</a:t>
            </a:r>
            <a:r>
              <a:rPr lang="ko-KR" altLang="en-US" sz="1400" i="1" dirty="0">
                <a:latin typeface="+mn-ea"/>
              </a:rPr>
              <a:t>을 위한 </a:t>
            </a:r>
            <a:r>
              <a:rPr lang="en-US" altLang="ko-KR" sz="1400" i="1" dirty="0" err="1">
                <a:latin typeface="+mn-ea"/>
              </a:rPr>
              <a:t>weighted_pick</a:t>
            </a:r>
            <a:r>
              <a:rPr lang="en-US" altLang="ko-KR" sz="1400" i="1" dirty="0">
                <a:latin typeface="+mn-ea"/>
              </a:rPr>
              <a:t> </a:t>
            </a:r>
            <a:r>
              <a:rPr lang="ko-KR" altLang="en-US" sz="1400" i="1" dirty="0">
                <a:latin typeface="+mn-ea"/>
              </a:rPr>
              <a:t>함수를 정의합니다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def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weighted_pick</a:t>
            </a:r>
            <a:r>
              <a:rPr lang="en-US" altLang="ko-KR" sz="1400" dirty="0">
                <a:latin typeface="+mn-ea"/>
              </a:rPr>
              <a:t>(weights):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t = </a:t>
            </a:r>
            <a:r>
              <a:rPr lang="en-US" altLang="ko-KR" sz="1400" dirty="0" err="1">
                <a:latin typeface="+mn-ea"/>
              </a:rPr>
              <a:t>np.cumsum</a:t>
            </a:r>
            <a:r>
              <a:rPr lang="en-US" altLang="ko-KR" sz="1400" dirty="0">
                <a:latin typeface="+mn-ea"/>
              </a:rPr>
              <a:t>(weights)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s = </a:t>
            </a:r>
            <a:r>
              <a:rPr lang="en-US" altLang="ko-KR" sz="1400" dirty="0" err="1">
                <a:latin typeface="+mn-ea"/>
              </a:rPr>
              <a:t>np.sum</a:t>
            </a:r>
            <a:r>
              <a:rPr lang="en-US" altLang="ko-KR" sz="1400" dirty="0">
                <a:latin typeface="+mn-ea"/>
              </a:rPr>
              <a:t>(weights)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return(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np.searchsorted</a:t>
            </a:r>
            <a:r>
              <a:rPr lang="en-US" altLang="ko-KR" sz="1400" dirty="0">
                <a:latin typeface="+mn-ea"/>
              </a:rPr>
              <a:t>(t, </a:t>
            </a:r>
            <a:r>
              <a:rPr lang="en-US" altLang="ko-KR" sz="1400" dirty="0" err="1">
                <a:latin typeface="+mn-ea"/>
              </a:rPr>
              <a:t>np.random.rand</a:t>
            </a:r>
            <a:r>
              <a:rPr lang="en-US" altLang="ko-KR" sz="1400" dirty="0">
                <a:latin typeface="+mn-ea"/>
              </a:rPr>
              <a:t>(1)*s)))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ret = prime       </a:t>
            </a:r>
            <a:r>
              <a:rPr lang="en-US" altLang="ko-KR" sz="1400" i="1" dirty="0">
                <a:latin typeface="+mn-ea"/>
              </a:rPr>
              <a:t># </a:t>
            </a:r>
            <a:r>
              <a:rPr lang="ko-KR" altLang="en-US" sz="1400" i="1" dirty="0">
                <a:latin typeface="+mn-ea"/>
              </a:rPr>
              <a:t>샘플링 결과를 </a:t>
            </a:r>
            <a:r>
              <a:rPr lang="ko-KR" altLang="en-US" sz="1400" i="1" dirty="0" err="1">
                <a:latin typeface="+mn-ea"/>
              </a:rPr>
              <a:t>리턴받을</a:t>
            </a:r>
            <a:r>
              <a:rPr lang="ko-KR" altLang="en-US" sz="1400" i="1" dirty="0">
                <a:latin typeface="+mn-ea"/>
              </a:rPr>
              <a:t> </a:t>
            </a:r>
            <a:r>
              <a:rPr lang="en-US" altLang="ko-KR" sz="1400" i="1" dirty="0">
                <a:latin typeface="+mn-ea"/>
              </a:rPr>
              <a:t>ret </a:t>
            </a:r>
            <a:r>
              <a:rPr lang="ko-KR" altLang="en-US" sz="1400" i="1" dirty="0">
                <a:latin typeface="+mn-ea"/>
              </a:rPr>
              <a:t>변수에 </a:t>
            </a:r>
            <a:r>
              <a:rPr lang="ko-KR" altLang="en-US" sz="1400" i="1" dirty="0" err="1">
                <a:latin typeface="+mn-ea"/>
              </a:rPr>
              <a:t>첫번째</a:t>
            </a:r>
            <a:r>
              <a:rPr lang="ko-KR" altLang="en-US" sz="1400" i="1" dirty="0">
                <a:latin typeface="+mn-ea"/>
              </a:rPr>
              <a:t> 글자를 할당합니다</a:t>
            </a:r>
            <a:r>
              <a:rPr lang="en-US" altLang="ko-KR" sz="1400" i="1" dirty="0">
                <a:latin typeface="+mn-ea"/>
              </a:rPr>
              <a:t>.</a:t>
            </a:r>
            <a:br>
              <a:rPr lang="en-US" altLang="ko-KR" sz="1400" i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char = prime[-1]   </a:t>
            </a:r>
            <a:r>
              <a:rPr lang="en-US" altLang="ko-KR" sz="1400" i="1" dirty="0">
                <a:latin typeface="+mn-ea"/>
              </a:rPr>
              <a:t># Char-RNN</a:t>
            </a:r>
            <a:r>
              <a:rPr lang="ko-KR" altLang="en-US" sz="1400" i="1" dirty="0">
                <a:latin typeface="+mn-ea"/>
              </a:rPr>
              <a:t>의 </a:t>
            </a:r>
            <a:r>
              <a:rPr lang="ko-KR" altLang="en-US" sz="1400" i="1" dirty="0" err="1">
                <a:latin typeface="+mn-ea"/>
              </a:rPr>
              <a:t>첫번쨰</a:t>
            </a:r>
            <a:r>
              <a:rPr lang="ko-KR" altLang="en-US" sz="1400" i="1" dirty="0">
                <a:latin typeface="+mn-ea"/>
              </a:rPr>
              <a:t> 인풋을 지정합니다</a:t>
            </a:r>
            <a:r>
              <a:rPr lang="en-US" altLang="ko-KR" sz="1400" i="1" dirty="0">
                <a:latin typeface="+mn-ea"/>
              </a:rPr>
              <a:t>.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53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for </a:t>
            </a:r>
            <a:r>
              <a:rPr lang="en-US" altLang="ko-KR" sz="1400" dirty="0"/>
              <a:t>n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range(</a:t>
            </a:r>
            <a:r>
              <a:rPr lang="en-US" altLang="ko-KR" sz="1400" dirty="0" err="1"/>
              <a:t>num_sampling</a:t>
            </a:r>
            <a:r>
              <a:rPr lang="en-US" altLang="ko-KR" sz="1400" dirty="0"/>
              <a:t>):</a:t>
            </a:r>
            <a:br>
              <a:rPr lang="en-US" altLang="ko-KR" sz="1400" dirty="0"/>
            </a:br>
            <a:r>
              <a:rPr lang="en-US" altLang="ko-KR" sz="1400" dirty="0"/>
              <a:t>    x = </a:t>
            </a:r>
            <a:r>
              <a:rPr lang="en-US" altLang="ko-KR" sz="1400" dirty="0" err="1"/>
              <a:t>np.zeros</a:t>
            </a:r>
            <a:r>
              <a:rPr lang="en-US" altLang="ko-KR" sz="1400" dirty="0"/>
              <a:t>((1, 1))</a:t>
            </a:r>
            <a:br>
              <a:rPr lang="en-US" altLang="ko-KR" sz="1400" dirty="0"/>
            </a:br>
            <a:r>
              <a:rPr lang="en-US" altLang="ko-KR" sz="1400" dirty="0"/>
              <a:t>    x[0, 0] = vocab[char]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# RNN</a:t>
            </a:r>
            <a:r>
              <a:rPr lang="ko-KR" altLang="en-US" sz="1400" i="1" dirty="0"/>
              <a:t>을 </a:t>
            </a:r>
            <a:r>
              <a:rPr lang="ko-KR" altLang="en-US" sz="1400" i="1" dirty="0" err="1"/>
              <a:t>한스텝</a:t>
            </a:r>
            <a:r>
              <a:rPr lang="ko-KR" altLang="en-US" sz="1400" i="1" dirty="0"/>
              <a:t> 실행하고 </a:t>
            </a:r>
            <a:r>
              <a:rPr lang="en-US" altLang="ko-KR" sz="1400" i="1" dirty="0" err="1"/>
              <a:t>Softmax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행렬을 </a:t>
            </a:r>
            <a:r>
              <a:rPr lang="ko-KR" altLang="en-US" sz="1400" i="1" dirty="0" err="1"/>
              <a:t>리턴으로</a:t>
            </a:r>
            <a:r>
              <a:rPr lang="ko-KR" altLang="en-US" sz="1400" i="1" dirty="0"/>
              <a:t> 받습니다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 err="1"/>
              <a:t>feed_dict</a:t>
            </a:r>
            <a:r>
              <a:rPr lang="en-US" altLang="ko-KR" sz="1400" dirty="0"/>
              <a:t> = {</a:t>
            </a:r>
            <a:r>
              <a:rPr lang="en-US" altLang="ko-KR" sz="1400" dirty="0" err="1"/>
              <a:t>input_data</a:t>
            </a:r>
            <a:r>
              <a:rPr lang="en-US" altLang="ko-KR" sz="1400" dirty="0"/>
              <a:t>: x, </a:t>
            </a:r>
            <a:r>
              <a:rPr lang="en-US" altLang="ko-KR" sz="1400" dirty="0" err="1"/>
              <a:t>state_batch_size</a:t>
            </a:r>
            <a:r>
              <a:rPr lang="en-US" altLang="ko-KR" sz="1400" dirty="0"/>
              <a:t> : 1, </a:t>
            </a:r>
            <a:r>
              <a:rPr lang="en-US" altLang="ko-KR" sz="1400" dirty="0" err="1"/>
              <a:t>initial_state</a:t>
            </a:r>
            <a:r>
              <a:rPr lang="en-US" altLang="ko-KR" sz="1400" dirty="0"/>
              <a:t>: state}</a:t>
            </a:r>
            <a:br>
              <a:rPr lang="en-US" altLang="ko-KR" sz="1400" dirty="0"/>
            </a:br>
            <a:r>
              <a:rPr lang="en-US" altLang="ko-KR" sz="1400" dirty="0"/>
              <a:t>    [</a:t>
            </a:r>
            <a:r>
              <a:rPr lang="en-US" altLang="ko-KR" sz="1400" dirty="0" err="1"/>
              <a:t>probs_result</a:t>
            </a:r>
            <a:r>
              <a:rPr lang="en-US" altLang="ko-KR" sz="1400" dirty="0"/>
              <a:t>, state] = </a:t>
            </a:r>
            <a:r>
              <a:rPr lang="en-US" altLang="ko-KR" sz="1400" dirty="0" err="1"/>
              <a:t>sess.run</a:t>
            </a:r>
            <a:r>
              <a:rPr lang="en-US" altLang="ko-KR" sz="1400" dirty="0"/>
              <a:t>([</a:t>
            </a:r>
            <a:r>
              <a:rPr lang="en-US" altLang="ko-KR" sz="1400" dirty="0" err="1"/>
              <a:t>probs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final_state</a:t>
            </a:r>
            <a:r>
              <a:rPr lang="en-US" altLang="ko-KR" sz="1400" dirty="0"/>
              <a:t>], </a:t>
            </a:r>
            <a:r>
              <a:rPr lang="en-US" altLang="ko-KR" sz="1400" dirty="0" err="1"/>
              <a:t>feed_dict</a:t>
            </a:r>
            <a:r>
              <a:rPr lang="en-US" altLang="ko-KR" sz="1400" dirty="0"/>
              <a:t>=</a:t>
            </a:r>
            <a:r>
              <a:rPr lang="en-US" altLang="ko-KR" sz="1400" dirty="0" err="1"/>
              <a:t>feed_dict</a:t>
            </a:r>
            <a:r>
              <a:rPr lang="en-US" altLang="ko-KR" sz="1400" dirty="0"/>
              <a:t>)         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# </a:t>
            </a:r>
            <a:r>
              <a:rPr lang="ko-KR" altLang="en-US" sz="1400" i="1" dirty="0"/>
              <a:t>불필요한 차원을 제거합니다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    # </a:t>
            </a:r>
            <a:r>
              <a:rPr lang="en-US" altLang="ko-KR" sz="1400" i="1" dirty="0" err="1"/>
              <a:t>probs_result</a:t>
            </a:r>
            <a:r>
              <a:rPr lang="en-US" altLang="ko-KR" sz="1400" i="1" dirty="0"/>
              <a:t> : (1,65) -&gt; p : (65)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p = </a:t>
            </a:r>
            <a:r>
              <a:rPr lang="en-US" altLang="ko-KR" sz="1400" dirty="0" err="1"/>
              <a:t>np.squeeze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probs_result</a:t>
            </a:r>
            <a:r>
              <a:rPr lang="en-US" altLang="ko-KR" sz="1400" dirty="0" smtClean="0"/>
              <a:t>)</a:t>
            </a:r>
            <a:r>
              <a:rPr lang="ko-KR" altLang="en-US" sz="1400" i="1" dirty="0"/>
              <a:t/>
            </a:r>
            <a:br>
              <a:rPr lang="ko-KR" altLang="en-US" sz="1400" i="1" dirty="0"/>
            </a:br>
            <a:r>
              <a:rPr lang="ko-KR" altLang="en-US" sz="1400" i="1" dirty="0"/>
              <a:t>    </a:t>
            </a:r>
            <a:r>
              <a:rPr lang="en-US" altLang="ko-KR" sz="1400" b="1" dirty="0"/>
              <a:t>if </a:t>
            </a:r>
            <a:r>
              <a:rPr lang="en-US" altLang="ko-KR" sz="1400" dirty="0" err="1"/>
              <a:t>sampling_type</a:t>
            </a:r>
            <a:r>
              <a:rPr lang="en-US" altLang="ko-KR" sz="1400" dirty="0"/>
              <a:t> == 0:</a:t>
            </a:r>
            <a:br>
              <a:rPr lang="en-US" altLang="ko-KR" sz="1400" dirty="0"/>
            </a:br>
            <a:r>
              <a:rPr lang="en-US" altLang="ko-KR" sz="1400" dirty="0"/>
              <a:t>        sample = </a:t>
            </a:r>
            <a:r>
              <a:rPr lang="en-US" altLang="ko-KR" sz="1400" dirty="0" err="1"/>
              <a:t>np.argmax</a:t>
            </a:r>
            <a:r>
              <a:rPr lang="en-US" altLang="ko-KR" sz="1400" dirty="0"/>
              <a:t>(p)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 err="1"/>
              <a:t>elif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sampling_type</a:t>
            </a:r>
            <a:r>
              <a:rPr lang="en-US" altLang="ko-KR" sz="1400" dirty="0"/>
              <a:t> == 2: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if </a:t>
            </a:r>
            <a:r>
              <a:rPr lang="en-US" altLang="ko-KR" sz="1400" dirty="0"/>
              <a:t>char == </a:t>
            </a:r>
            <a:r>
              <a:rPr lang="en-US" altLang="ko-KR" sz="1400" b="1" dirty="0"/>
              <a:t>' '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sample = </a:t>
            </a:r>
            <a:r>
              <a:rPr lang="en-US" altLang="ko-KR" sz="1400" dirty="0" err="1"/>
              <a:t>weighted_pick</a:t>
            </a:r>
            <a:r>
              <a:rPr lang="en-US" altLang="ko-KR" sz="1400" dirty="0"/>
              <a:t>(p)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sample = </a:t>
            </a:r>
            <a:r>
              <a:rPr lang="en-US" altLang="ko-KR" sz="1400" dirty="0" err="1"/>
              <a:t>np.argmax</a:t>
            </a:r>
            <a:r>
              <a:rPr lang="en-US" altLang="ko-KR" sz="1400" dirty="0"/>
              <a:t>(p)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sample = </a:t>
            </a:r>
            <a:r>
              <a:rPr lang="en-US" altLang="ko-KR" sz="1400" dirty="0" err="1"/>
              <a:t>weighted_pick</a:t>
            </a:r>
            <a:r>
              <a:rPr lang="en-US" altLang="ko-KR" sz="1400" dirty="0"/>
              <a:t>(p)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pred</a:t>
            </a:r>
            <a:r>
              <a:rPr lang="en-US" altLang="ko-KR" sz="1400" dirty="0"/>
              <a:t> = chars[sample]</a:t>
            </a:r>
            <a:br>
              <a:rPr lang="en-US" altLang="ko-KR" sz="1400" dirty="0"/>
            </a:br>
            <a:r>
              <a:rPr lang="en-US" altLang="ko-KR" sz="1400" dirty="0"/>
              <a:t>    ret += </a:t>
            </a:r>
            <a:r>
              <a:rPr lang="en-US" altLang="ko-KR" sz="1400" dirty="0" err="1"/>
              <a:t>pred</a:t>
            </a:r>
            <a:r>
              <a:rPr lang="en-US" altLang="ko-KR" sz="1400" dirty="0"/>
              <a:t>     </a:t>
            </a:r>
            <a:r>
              <a:rPr lang="en-US" altLang="ko-KR" sz="1400" i="1" dirty="0"/>
              <a:t># </a:t>
            </a:r>
            <a:r>
              <a:rPr lang="ko-KR" altLang="en-US" sz="1400" i="1" dirty="0"/>
              <a:t>샘플링 결과에 현재 스텝에서 예측한 글자를 추가합니다</a:t>
            </a:r>
            <a:r>
              <a:rPr lang="en-US" altLang="ko-KR" sz="1400" i="1" dirty="0"/>
              <a:t>. (</a:t>
            </a:r>
            <a:r>
              <a:rPr lang="ko-KR" altLang="en-US" sz="1400" i="1" dirty="0" err="1"/>
              <a:t>예를들어</a:t>
            </a:r>
            <a:r>
              <a:rPr lang="ko-KR" altLang="en-US" sz="1400" i="1" dirty="0"/>
              <a:t> </a:t>
            </a:r>
            <a:r>
              <a:rPr lang="en-US" altLang="ko-KR" sz="1400" i="1" dirty="0" err="1"/>
              <a:t>pred</a:t>
            </a:r>
            <a:r>
              <a:rPr lang="en-US" altLang="ko-KR" sz="1400" i="1" dirty="0"/>
              <a:t>=L</a:t>
            </a:r>
            <a:r>
              <a:rPr lang="ko-KR" altLang="en-US" sz="1400" i="1" dirty="0"/>
              <a:t>일 경우</a:t>
            </a:r>
            <a:r>
              <a:rPr lang="en-US" altLang="ko-KR" sz="1400" i="1" dirty="0"/>
              <a:t>, ret = HEL -&gt; HELL)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char = </a:t>
            </a:r>
            <a:r>
              <a:rPr lang="en-US" altLang="ko-KR" sz="1400" dirty="0" err="1"/>
              <a:t>pred</a:t>
            </a:r>
            <a:r>
              <a:rPr lang="en-US" altLang="ko-KR" sz="1400" dirty="0"/>
              <a:t>     </a:t>
            </a:r>
            <a:r>
              <a:rPr lang="en-US" altLang="ko-KR" sz="1400" i="1" dirty="0"/>
              <a:t># </a:t>
            </a:r>
            <a:r>
              <a:rPr lang="ko-KR" altLang="en-US" sz="1400" i="1" dirty="0"/>
              <a:t>예측한 글자를 다음 </a:t>
            </a:r>
            <a:r>
              <a:rPr lang="en-US" altLang="ko-KR" sz="1400" i="1" dirty="0"/>
              <a:t>RNN</a:t>
            </a:r>
            <a:r>
              <a:rPr lang="ko-KR" altLang="en-US" sz="1400" i="1" dirty="0"/>
              <a:t>의 인풋으로 사용합니다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dirty="0"/>
              <a:t>print(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샘플링 결과</a:t>
            </a:r>
            <a:r>
              <a:rPr lang="en-US" altLang="ko-KR" sz="1400" b="1" dirty="0"/>
              <a:t>:"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print(ret)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738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303" y="404664"/>
            <a:ext cx="818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Char-RNN</a:t>
            </a:r>
            <a:r>
              <a:rPr lang="ko-KR" altLang="en-US" sz="1400" dirty="0"/>
              <a:t>으로 셰익스피어 희곡 </a:t>
            </a:r>
            <a:r>
              <a:rPr lang="en-US" altLang="ko-KR" sz="1400" dirty="0"/>
              <a:t>&lt;</a:t>
            </a:r>
            <a:r>
              <a:rPr lang="ko-KR" altLang="en-US" sz="1400" dirty="0" err="1"/>
              <a:t>리처드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세</a:t>
            </a:r>
            <a:r>
              <a:rPr lang="en-US" altLang="ko-KR" sz="1400" dirty="0"/>
              <a:t>&gt;</a:t>
            </a:r>
            <a:r>
              <a:rPr lang="ko-KR" altLang="en-US" sz="1400" dirty="0"/>
              <a:t>를 학습하고 샘플링으로 새로운 데이터를 생성한 </a:t>
            </a:r>
            <a:r>
              <a:rPr lang="ko-KR" altLang="en-US" sz="1400" dirty="0" smtClean="0"/>
              <a:t>결과</a:t>
            </a:r>
            <a:endParaRPr lang="en-US" altLang="ko-KR" sz="14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8" y="752265"/>
            <a:ext cx="8190260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0303" y="5589240"/>
            <a:ext cx="8187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한 눈에 봐도 그럴듯한 텍스트를 생성해낸 모습을 볼 수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희곡은 </a:t>
            </a:r>
            <a:r>
              <a:rPr lang="en-US" altLang="ko-KR" sz="1400" dirty="0">
                <a:latin typeface="+mn-ea"/>
              </a:rPr>
              <a:t>Char-RNN</a:t>
            </a:r>
            <a:r>
              <a:rPr lang="ko-KR" altLang="en-US" sz="1400" dirty="0">
                <a:latin typeface="+mn-ea"/>
              </a:rPr>
              <a:t>의 학습 데이터로 널리 사용되는데 </a:t>
            </a:r>
            <a:r>
              <a:rPr lang="en-US" altLang="ko-KR" sz="1400" dirty="0">
                <a:latin typeface="+mn-ea"/>
              </a:rPr>
              <a:t>RNN</a:t>
            </a:r>
            <a:r>
              <a:rPr lang="ko-KR" altLang="en-US" sz="1400" dirty="0">
                <a:latin typeface="+mn-ea"/>
              </a:rPr>
              <a:t>이 학습하는 것은 글자배열의 패턴이기 때문이다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희곡 같은 경우 문장의 첫 부분에 “등장인물</a:t>
            </a:r>
            <a:r>
              <a:rPr lang="en-US" altLang="ko-KR" sz="1400" dirty="0">
                <a:latin typeface="+mn-ea"/>
              </a:rPr>
              <a:t>:” </a:t>
            </a:r>
            <a:r>
              <a:rPr lang="ko-KR" altLang="en-US" sz="1400" dirty="0">
                <a:latin typeface="+mn-ea"/>
              </a:rPr>
              <a:t>형태의 고정된 패턴이 반복해서 등장하기 때문에 </a:t>
            </a:r>
            <a:r>
              <a:rPr lang="en-US" altLang="ko-KR" sz="1400" dirty="0">
                <a:latin typeface="+mn-ea"/>
              </a:rPr>
              <a:t>Char-RNN</a:t>
            </a:r>
            <a:r>
              <a:rPr lang="ko-KR" altLang="en-US" sz="1400" dirty="0">
                <a:latin typeface="+mn-ea"/>
              </a:rPr>
              <a:t>의 학습에 적합하다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28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813" y="4046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err="1" smtClean="0"/>
              <a:t>타이타닉</a:t>
            </a:r>
            <a:r>
              <a:rPr lang="ko-KR" altLang="en-US" dirty="0" smtClean="0"/>
              <a:t> 생존자 </a:t>
            </a:r>
            <a:r>
              <a:rPr lang="ko-KR" altLang="en-US" dirty="0" err="1" smtClean="0"/>
              <a:t>생존률</a:t>
            </a:r>
            <a:r>
              <a:rPr lang="ko-KR" altLang="en-US" dirty="0" smtClean="0"/>
              <a:t> 예측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81874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여기서 쓰일 해당 </a:t>
            </a:r>
            <a:r>
              <a:rPr lang="ko-KR" altLang="en-US" sz="1400" dirty="0" err="1" smtClean="0">
                <a:effectLst/>
                <a:latin typeface="D2Coding" pitchFamily="49" charset="-127"/>
                <a:ea typeface="D2Coding" pitchFamily="49" charset="-127"/>
              </a:rPr>
              <a:t>데이터셋은</a:t>
            </a:r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 인터넷에서 </a:t>
            </a:r>
            <a:r>
              <a:rPr lang="ko-KR" altLang="en-US" sz="1400" dirty="0" err="1" smtClean="0">
                <a:effectLst/>
                <a:latin typeface="D2Coding" pitchFamily="49" charset="-127"/>
                <a:ea typeface="D2Coding" pitchFamily="49" charset="-127"/>
              </a:rPr>
              <a:t>타이타닉</a:t>
            </a:r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 생존자 데이터를 구해서 썼습니다</a:t>
            </a:r>
            <a:r>
              <a:rPr lang="en-US" altLang="ko-KR" sz="1400" dirty="0" smtClean="0">
                <a:effectLst/>
                <a:latin typeface="D2Coding" pitchFamily="49" charset="-127"/>
                <a:ea typeface="D2Coding" pitchFamily="49" charset="-127"/>
              </a:rPr>
              <a:t>.</a:t>
            </a: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ko-KR" sz="1400" dirty="0" smtClean="0">
              <a:effectLst/>
            </a:endParaRPr>
          </a:p>
          <a:p>
            <a:r>
              <a:rPr lang="en-US" altLang="ko-KR" sz="1400" b="1" dirty="0"/>
              <a:t>import </a:t>
            </a:r>
            <a:r>
              <a:rPr lang="en-US" altLang="ko-KR" sz="1400" dirty="0"/>
              <a:t>pandas </a:t>
            </a:r>
            <a:r>
              <a:rPr lang="en-US" altLang="ko-KR" sz="1400" b="1" dirty="0"/>
              <a:t>as </a:t>
            </a:r>
            <a:r>
              <a:rPr lang="en-US" altLang="ko-KR" sz="1400" dirty="0" err="1"/>
              <a:t>pd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en-US" altLang="ko-KR" sz="1400" b="1" dirty="0"/>
              <a:t>as </a:t>
            </a:r>
            <a:r>
              <a:rPr lang="en-US" altLang="ko-KR" sz="1400" dirty="0" err="1"/>
              <a:t>np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</a:t>
            </a:r>
            <a:r>
              <a:rPr lang="en-US" altLang="ko-KR" sz="1400" b="1" dirty="0"/>
              <a:t>as </a:t>
            </a:r>
            <a:r>
              <a:rPr lang="en-US" altLang="ko-KR" sz="1400" dirty="0" err="1"/>
              <a:t>plt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import </a:t>
            </a:r>
            <a:r>
              <a:rPr lang="en-US" altLang="ko-KR" sz="1400" dirty="0" err="1"/>
              <a:t>seaborn</a:t>
            </a:r>
            <a:r>
              <a:rPr lang="en-US" altLang="ko-KR" sz="1400" dirty="0"/>
              <a:t> </a:t>
            </a:r>
            <a:r>
              <a:rPr lang="en-US" altLang="ko-KR" sz="1400" b="1" dirty="0"/>
              <a:t>as </a:t>
            </a:r>
            <a:r>
              <a:rPr lang="en-US" altLang="ko-KR" sz="1400" dirty="0" err="1"/>
              <a:t>sns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from </a:t>
            </a:r>
            <a:r>
              <a:rPr lang="en-US" altLang="ko-KR" sz="1400" dirty="0" err="1"/>
              <a:t>Cython.Shadow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/>
              <a:t>inline</a:t>
            </a:r>
            <a:br>
              <a:rPr lang="en-US" altLang="ko-KR" sz="1400" dirty="0"/>
            </a:br>
            <a:r>
              <a:rPr lang="en-US" altLang="ko-KR" sz="1400" b="1" dirty="0"/>
              <a:t>from </a:t>
            </a:r>
            <a:r>
              <a:rPr lang="en-US" altLang="ko-KR" sz="1400" dirty="0" err="1"/>
              <a:t>sympy.physics.quantum.circuitplot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 err="1"/>
              <a:t>matplotlib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matplotlib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inline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raw_data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pd.read_excel</a:t>
            </a:r>
            <a:r>
              <a:rPr lang="en-US" altLang="ko-KR" sz="1400" dirty="0"/>
              <a:t>(</a:t>
            </a:r>
            <a:r>
              <a:rPr lang="en-US" altLang="ko-KR" sz="1400" b="1" dirty="0"/>
              <a:t>'titanic.xls'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raw_data.info</a:t>
            </a:r>
            <a:r>
              <a:rPr lang="en-US" altLang="ko-KR" sz="1400" dirty="0" smtClean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Pandas</a:t>
            </a:r>
            <a:r>
              <a:rPr lang="ko-KR" altLang="en-US" sz="1400" dirty="0" smtClean="0"/>
              <a:t>로 데이터를 읽어서 출력 결과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우측 그림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err="1" smtClean="0"/>
              <a:t>데이터에써져있는</a:t>
            </a:r>
            <a:r>
              <a:rPr lang="ko-KR" altLang="en-US" sz="1400" dirty="0" smtClean="0"/>
              <a:t> 용어 설명</a:t>
            </a:r>
            <a:endParaRPr lang="en-US" altLang="ko-KR" sz="1400" dirty="0" smtClean="0"/>
          </a:p>
          <a:p>
            <a:r>
              <a:rPr lang="en-US" altLang="ko-KR" sz="1400" dirty="0" err="1"/>
              <a:t>pclass</a:t>
            </a:r>
            <a:r>
              <a:rPr lang="en-US" altLang="ko-KR" sz="1400" dirty="0"/>
              <a:t> : </a:t>
            </a:r>
            <a:r>
              <a:rPr lang="ko-KR" altLang="en-US" sz="1400" dirty="0"/>
              <a:t>객실 등급</a:t>
            </a:r>
          </a:p>
          <a:p>
            <a:r>
              <a:rPr lang="en-US" altLang="ko-KR" sz="1400" dirty="0"/>
              <a:t>survived : </a:t>
            </a:r>
            <a:r>
              <a:rPr lang="ko-KR" altLang="en-US" sz="1400" dirty="0"/>
              <a:t>생존 유무</a:t>
            </a:r>
          </a:p>
          <a:p>
            <a:r>
              <a:rPr lang="en-US" altLang="ko-KR" sz="1400" dirty="0"/>
              <a:t>sex : </a:t>
            </a:r>
            <a:r>
              <a:rPr lang="ko-KR" altLang="en-US" sz="1400" dirty="0"/>
              <a:t>성별</a:t>
            </a:r>
          </a:p>
          <a:p>
            <a:r>
              <a:rPr lang="en-US" altLang="ko-KR" sz="1400" dirty="0"/>
              <a:t>age : </a:t>
            </a:r>
            <a:r>
              <a:rPr lang="ko-KR" altLang="en-US" sz="1400" dirty="0"/>
              <a:t>나이</a:t>
            </a:r>
          </a:p>
          <a:p>
            <a:r>
              <a:rPr lang="en-US" altLang="ko-KR" sz="1400" dirty="0" err="1"/>
              <a:t>sibsp</a:t>
            </a:r>
            <a:r>
              <a:rPr lang="en-US" altLang="ko-KR" sz="1400" dirty="0"/>
              <a:t> : </a:t>
            </a:r>
            <a:r>
              <a:rPr lang="ko-KR" altLang="en-US" sz="1400" dirty="0"/>
              <a:t>형제 혹은 부부의 수</a:t>
            </a:r>
          </a:p>
          <a:p>
            <a:r>
              <a:rPr lang="en-US" altLang="ko-KR" sz="1400" dirty="0"/>
              <a:t>parch : </a:t>
            </a:r>
            <a:r>
              <a:rPr lang="ko-KR" altLang="en-US" sz="1400" dirty="0"/>
              <a:t>부모</a:t>
            </a:r>
            <a:r>
              <a:rPr lang="en-US" altLang="ko-KR" sz="1400" dirty="0"/>
              <a:t>, </a:t>
            </a:r>
            <a:r>
              <a:rPr lang="ko-KR" altLang="en-US" sz="1400" dirty="0"/>
              <a:t>혹은 자녀의 수</a:t>
            </a:r>
          </a:p>
          <a:p>
            <a:r>
              <a:rPr lang="en-US" altLang="ko-KR" sz="1400" dirty="0"/>
              <a:t>fare : </a:t>
            </a:r>
            <a:r>
              <a:rPr lang="ko-KR" altLang="en-US" sz="1400" dirty="0"/>
              <a:t>지불한 운임</a:t>
            </a:r>
          </a:p>
          <a:p>
            <a:r>
              <a:rPr lang="en-US" altLang="ko-KR" sz="1400" dirty="0"/>
              <a:t>boat : </a:t>
            </a:r>
            <a:r>
              <a:rPr lang="ko-KR" altLang="en-US" sz="1400" dirty="0"/>
              <a:t>탈출한 보트가 있다면 </a:t>
            </a:r>
            <a:r>
              <a:rPr lang="en-US" altLang="ko-KR" sz="1400" dirty="0"/>
              <a:t>boat </a:t>
            </a:r>
            <a:r>
              <a:rPr lang="ko-KR" altLang="en-US" sz="1400" dirty="0" smtClean="0"/>
              <a:t>번호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56" y="3353567"/>
            <a:ext cx="2705478" cy="31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prstClr val="black"/>
                </a:solidFill>
                <a:latin typeface="+mn-ea"/>
              </a:rPr>
              <a:t>생존률을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 파이차트로 확인해봅니다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endParaRPr lang="en-US" altLang="ko-KR" sz="1400" dirty="0" smtClean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400" dirty="0" err="1"/>
              <a:t>f,ax</a:t>
            </a:r>
            <a:r>
              <a:rPr lang="en-US" altLang="ko-KR" sz="1400" dirty="0"/>
              <a:t>=</a:t>
            </a:r>
            <a:r>
              <a:rPr lang="en-US" altLang="ko-KR" sz="1400" dirty="0" err="1"/>
              <a:t>plt.subplots</a:t>
            </a:r>
            <a:r>
              <a:rPr lang="en-US" altLang="ko-KR" sz="1400" dirty="0"/>
              <a:t>(1,2,figsize=(12,6))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raw_data</a:t>
            </a:r>
            <a:r>
              <a:rPr lang="en-US" altLang="ko-KR" sz="1400" dirty="0"/>
              <a:t>[</a:t>
            </a:r>
            <a:r>
              <a:rPr lang="en-US" altLang="ko-KR" sz="1400" b="1" dirty="0"/>
              <a:t>'survived'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value_counts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plot.pie</a:t>
            </a:r>
            <a:r>
              <a:rPr lang="en-US" altLang="ko-KR" sz="1400" dirty="0"/>
              <a:t>(explode=[0,0.1],</a:t>
            </a:r>
            <a:r>
              <a:rPr lang="en-US" altLang="ko-KR" sz="1400" dirty="0" err="1"/>
              <a:t>autopct</a:t>
            </a:r>
            <a:r>
              <a:rPr lang="en-US" altLang="ko-KR" sz="1400" dirty="0"/>
              <a:t>=</a:t>
            </a:r>
            <a:r>
              <a:rPr lang="en-US" altLang="ko-KR" sz="1400" b="1" dirty="0"/>
              <a:t>'%1.2f%%'</a:t>
            </a:r>
            <a:r>
              <a:rPr lang="en-US" altLang="ko-KR" sz="1400" dirty="0"/>
              <a:t>,ax=ax[0])</a:t>
            </a:r>
            <a:br>
              <a:rPr lang="en-US" altLang="ko-KR" sz="1400" dirty="0"/>
            </a:br>
            <a:r>
              <a:rPr lang="en-US" altLang="ko-KR" sz="1400" dirty="0"/>
              <a:t>ax[0].</a:t>
            </a:r>
            <a:r>
              <a:rPr lang="en-US" altLang="ko-KR" sz="1400" dirty="0" err="1"/>
              <a:t>set_title</a:t>
            </a:r>
            <a:r>
              <a:rPr lang="en-US" altLang="ko-KR" sz="1400" dirty="0"/>
              <a:t>(</a:t>
            </a:r>
            <a:r>
              <a:rPr lang="en-US" altLang="ko-KR" sz="1400" b="1" dirty="0"/>
              <a:t>'Survived'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ax[0].</a:t>
            </a:r>
            <a:r>
              <a:rPr lang="en-US" altLang="ko-KR" sz="1400" dirty="0" err="1"/>
              <a:t>set_ylabel</a:t>
            </a:r>
            <a:r>
              <a:rPr lang="en-US" altLang="ko-KR" sz="1400" dirty="0"/>
              <a:t>(</a:t>
            </a:r>
            <a:r>
              <a:rPr lang="en-US" altLang="ko-KR" sz="1400" b="1" dirty="0"/>
              <a:t>''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sns.countplot</a:t>
            </a:r>
            <a:r>
              <a:rPr lang="en-US" altLang="ko-KR" sz="1400" dirty="0"/>
              <a:t>(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survived'</a:t>
            </a:r>
            <a:r>
              <a:rPr lang="en-US" altLang="ko-KR" sz="1400" dirty="0" err="1"/>
              <a:t>,data</a:t>
            </a:r>
            <a:r>
              <a:rPr lang="en-US" altLang="ko-KR" sz="1400" dirty="0"/>
              <a:t>=</a:t>
            </a:r>
            <a:r>
              <a:rPr lang="en-US" altLang="ko-KR" sz="1400" dirty="0" err="1"/>
              <a:t>raw_data,ax</a:t>
            </a:r>
            <a:r>
              <a:rPr lang="en-US" altLang="ko-KR" sz="1400" dirty="0"/>
              <a:t>=ax[1])</a:t>
            </a:r>
            <a:br>
              <a:rPr lang="en-US" altLang="ko-KR" sz="1400" dirty="0"/>
            </a:br>
            <a:r>
              <a:rPr lang="en-US" altLang="ko-KR" sz="1400" dirty="0"/>
              <a:t>ax[1].</a:t>
            </a:r>
            <a:r>
              <a:rPr lang="en-US" altLang="ko-KR" sz="1400" dirty="0" err="1"/>
              <a:t>set_title</a:t>
            </a:r>
            <a:r>
              <a:rPr lang="en-US" altLang="ko-KR" sz="1400" dirty="0"/>
              <a:t>(</a:t>
            </a:r>
            <a:r>
              <a:rPr lang="en-US" altLang="ko-KR" sz="1400" b="1" dirty="0"/>
              <a:t>'Survived'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  <a:endParaRPr lang="en-US" altLang="ko-KR" sz="1400" dirty="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29128"/>
            <a:ext cx="637311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075" y="4046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err="1" smtClean="0"/>
              <a:t>케라스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을 활용한 비행기 이미지 분류하기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818741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여기서 쓰일 해당 </a:t>
            </a:r>
            <a:r>
              <a:rPr lang="ko-KR" altLang="en-US" sz="1400" dirty="0" err="1" smtClean="0">
                <a:effectLst/>
                <a:latin typeface="D2Coding" pitchFamily="49" charset="-127"/>
                <a:ea typeface="D2Coding" pitchFamily="49" charset="-127"/>
              </a:rPr>
              <a:t>데이터셋은</a:t>
            </a:r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 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Kaggle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400" dirty="0" smtClean="0">
                <a:latin typeface="D2Coding" pitchFamily="49" charset="-127"/>
                <a:ea typeface="D2Coding" pitchFamily="49" charset="-127"/>
              </a:rPr>
              <a:t>에 </a:t>
            </a:r>
            <a:r>
              <a:rPr lang="en-US" altLang="ko-KR" sz="1400" i="1" dirty="0" err="1" smtClean="0">
                <a:latin typeface="D2Coding" pitchFamily="49" charset="-127"/>
                <a:ea typeface="D2Coding" pitchFamily="49" charset="-127"/>
                <a:hlinkClick r:id="rId2"/>
              </a:rPr>
              <a:t>rhammel</a:t>
            </a:r>
            <a:r>
              <a:rPr lang="ko-KR" altLang="en-US" sz="1400" i="1" dirty="0" smtClean="0">
                <a:effectLst/>
                <a:latin typeface="D2Coding" pitchFamily="49" charset="-127"/>
                <a:ea typeface="D2Coding" pitchFamily="49" charset="-127"/>
              </a:rPr>
              <a:t> </a:t>
            </a:r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라는 사용자가 </a:t>
            </a:r>
            <a:r>
              <a:rPr lang="ko-KR" altLang="en-US" sz="1400" dirty="0" err="1" smtClean="0">
                <a:effectLst/>
                <a:latin typeface="D2Coding" pitchFamily="49" charset="-127"/>
                <a:ea typeface="D2Coding" pitchFamily="49" charset="-127"/>
              </a:rPr>
              <a:t>업로드한</a:t>
            </a:r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 것으로</a:t>
            </a:r>
            <a:r>
              <a:rPr lang="en-US" altLang="ko-KR" sz="1400" dirty="0" smtClean="0">
                <a:effectLst/>
                <a:latin typeface="D2Coding" pitchFamily="49" charset="-127"/>
                <a:ea typeface="D2Coding" pitchFamily="49" charset="-127"/>
              </a:rPr>
              <a:t>, 32,000</a:t>
            </a:r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개의 </a:t>
            </a:r>
            <a:r>
              <a:rPr lang="ko-KR" altLang="en-US" sz="1400" dirty="0" err="1" smtClean="0">
                <a:effectLst/>
                <a:latin typeface="D2Coding" pitchFamily="49" charset="-127"/>
                <a:ea typeface="D2Coding" pitchFamily="49" charset="-127"/>
              </a:rPr>
              <a:t>라벨링된</a:t>
            </a:r>
            <a:r>
              <a:rPr lang="ko-KR" altLang="en-US" sz="1400" dirty="0" smtClean="0">
                <a:effectLst/>
                <a:latin typeface="D2Coding" pitchFamily="49" charset="-127"/>
                <a:ea typeface="D2Coding" pitchFamily="49" charset="-127"/>
              </a:rPr>
              <a:t> 비행기의 위성 사진이다</a:t>
            </a:r>
            <a:r>
              <a:rPr lang="en-US" altLang="ko-KR" sz="1400" dirty="0" smtClean="0">
                <a:effectLst/>
                <a:latin typeface="D2Coding" pitchFamily="49" charset="-127"/>
                <a:ea typeface="D2Coding" pitchFamily="49" charset="-127"/>
              </a:rPr>
              <a:t>.</a:t>
            </a: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ko-KR" sz="1400" dirty="0" smtClean="0">
              <a:effectLst/>
            </a:endParaRPr>
          </a:p>
          <a:p>
            <a:r>
              <a:rPr lang="en-US" altLang="ko-KR" sz="1400" b="1" dirty="0"/>
              <a:t>import </a:t>
            </a:r>
            <a:r>
              <a:rPr lang="en-US" altLang="ko-KR" sz="1400" dirty="0" smtClean="0"/>
              <a:t>glob</a:t>
            </a:r>
            <a:br>
              <a:rPr lang="en-US" altLang="ko-KR" sz="1400" dirty="0" smtClean="0"/>
            </a:br>
            <a:r>
              <a:rPr lang="en-US" altLang="ko-KR" sz="1400" b="1" dirty="0"/>
              <a:t>import </a:t>
            </a:r>
            <a:r>
              <a:rPr lang="en-US" altLang="ko-KR" sz="1400" dirty="0" err="1" smtClean="0"/>
              <a:t>numpy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as </a:t>
            </a:r>
            <a:r>
              <a:rPr lang="en-US" altLang="ko-KR" sz="1400" dirty="0" err="1" smtClean="0"/>
              <a:t>np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1" dirty="0"/>
              <a:t>import </a:t>
            </a:r>
            <a:r>
              <a:rPr lang="en-US" altLang="ko-KR" sz="1400" dirty="0" err="1" smtClean="0"/>
              <a:t>os.path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as </a:t>
            </a:r>
            <a:r>
              <a:rPr lang="en-US" altLang="ko-KR" sz="1400" dirty="0" smtClean="0"/>
              <a:t>path</a:t>
            </a:r>
            <a:br>
              <a:rPr lang="en-US" altLang="ko-KR" sz="1400" dirty="0" smtClean="0"/>
            </a:br>
            <a:r>
              <a:rPr lang="en-US" altLang="ko-KR" sz="1400" b="1" dirty="0"/>
              <a:t>from </a:t>
            </a:r>
            <a:r>
              <a:rPr lang="en-US" altLang="ko-KR" sz="1400" dirty="0" err="1" smtClean="0"/>
              <a:t>scipy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 err="1" smtClean="0"/>
              <a:t>misc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IMAGE_PATH =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planesnet</a:t>
            </a:r>
            <a:r>
              <a:rPr lang="en-US" altLang="ko-KR" sz="1400" b="1" dirty="0"/>
              <a:t>'</a:t>
            </a:r>
            <a:br>
              <a:rPr lang="en-US" altLang="ko-KR" sz="1400" b="1" dirty="0"/>
            </a:br>
            <a:r>
              <a:rPr lang="en-US" altLang="ko-KR" sz="1400" dirty="0" err="1" smtClean="0"/>
              <a:t>file_paths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glob.glob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path.join</a:t>
            </a:r>
            <a:r>
              <a:rPr lang="en-US" altLang="ko-KR" sz="1400" dirty="0" smtClean="0"/>
              <a:t>(IMAGE_PATH, </a:t>
            </a:r>
            <a:r>
              <a:rPr lang="en-US" altLang="ko-KR" sz="1400" b="1" dirty="0"/>
              <a:t>'*.</a:t>
            </a:r>
            <a:r>
              <a:rPr lang="en-US" altLang="ko-KR" sz="1400" b="1" dirty="0" err="1"/>
              <a:t>png</a:t>
            </a:r>
            <a:r>
              <a:rPr lang="en-US" altLang="ko-KR" sz="1400" b="1" dirty="0"/>
              <a:t>'</a:t>
            </a:r>
            <a:r>
              <a:rPr lang="en-US" altLang="ko-KR" sz="1400" dirty="0" smtClean="0"/>
              <a:t>))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images = [</a:t>
            </a:r>
            <a:r>
              <a:rPr lang="en-US" altLang="ko-KR" sz="1400" dirty="0" err="1" smtClean="0"/>
              <a:t>misc.imread</a:t>
            </a:r>
            <a:r>
              <a:rPr lang="en-US" altLang="ko-KR" sz="1400" dirty="0" smtClean="0"/>
              <a:t>(path) </a:t>
            </a:r>
            <a:r>
              <a:rPr lang="en-US" altLang="ko-KR" sz="1400" b="1" dirty="0"/>
              <a:t>for </a:t>
            </a:r>
            <a:r>
              <a:rPr lang="en-US" altLang="ko-KR" sz="1400" dirty="0" smtClean="0"/>
              <a:t>path </a:t>
            </a:r>
            <a:r>
              <a:rPr lang="en-US" altLang="ko-KR" sz="1400" b="1" dirty="0"/>
              <a:t>in </a:t>
            </a:r>
            <a:r>
              <a:rPr lang="en-US" altLang="ko-KR" sz="1400" dirty="0" err="1" smtClean="0"/>
              <a:t>file_paths</a:t>
            </a:r>
            <a:r>
              <a:rPr lang="en-US" altLang="ko-KR" sz="1400" dirty="0" smtClean="0"/>
              <a:t>]</a:t>
            </a:r>
            <a:br>
              <a:rPr lang="en-US" altLang="ko-KR" sz="1400" dirty="0" smtClean="0"/>
            </a:br>
            <a:r>
              <a:rPr lang="en-US" altLang="ko-KR" sz="1400" dirty="0" smtClean="0"/>
              <a:t>images = </a:t>
            </a:r>
            <a:r>
              <a:rPr lang="en-US" altLang="ko-KR" sz="1400" dirty="0" err="1" smtClean="0"/>
              <a:t>np.asarray</a:t>
            </a:r>
            <a:r>
              <a:rPr lang="en-US" altLang="ko-KR" sz="1400" dirty="0" smtClean="0"/>
              <a:t>(images)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image_size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np.asarray</a:t>
            </a:r>
            <a:r>
              <a:rPr lang="en-US" altLang="ko-KR" sz="1400" dirty="0" smtClean="0"/>
              <a:t>([</a:t>
            </a:r>
            <a:r>
              <a:rPr lang="en-US" altLang="ko-KR" sz="1400" dirty="0" err="1" smtClean="0"/>
              <a:t>images.shape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], </a:t>
            </a:r>
            <a:r>
              <a:rPr lang="en-US" altLang="ko-KR" sz="1400" dirty="0" err="1" smtClean="0"/>
              <a:t>images.shape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], </a:t>
            </a:r>
            <a:r>
              <a:rPr lang="en-US" altLang="ko-KR" sz="1400" dirty="0" err="1" smtClean="0"/>
              <a:t>images.shape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3</a:t>
            </a:r>
            <a:r>
              <a:rPr lang="en-US" altLang="ko-KR" sz="1400" dirty="0" smtClean="0"/>
              <a:t>]])</a:t>
            </a:r>
            <a:br>
              <a:rPr lang="en-US" altLang="ko-KR" sz="1400" dirty="0" smtClean="0"/>
            </a:br>
            <a:r>
              <a:rPr lang="en-US" altLang="ko-KR" sz="1400" dirty="0"/>
              <a:t>print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image_size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이미지데이터 경로 안에 이미지 검색하고 </a:t>
            </a:r>
            <a:r>
              <a:rPr lang="en-US" altLang="ko-KR" sz="1400" dirty="0" err="1" smtClean="0"/>
              <a:t>numpy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배열로 </a:t>
            </a:r>
            <a:r>
              <a:rPr lang="ko-KR" altLang="en-US" sz="1400" dirty="0" err="1" smtClean="0"/>
              <a:t>변환한후에</a:t>
            </a:r>
            <a:r>
              <a:rPr lang="ko-KR" altLang="en-US" sz="1400" dirty="0" smtClean="0"/>
              <a:t> 이미지의 사이즈를 보면 </a:t>
            </a:r>
            <a:endParaRPr lang="en-US" altLang="ko-KR" sz="1400" dirty="0" smtClean="0"/>
          </a:p>
          <a:p>
            <a:r>
              <a:rPr lang="en-US" altLang="ko-KR" sz="1400" dirty="0" smtClean="0"/>
              <a:t>[20, 20, 3] </a:t>
            </a:r>
            <a:r>
              <a:rPr lang="ko-KR" altLang="en-US" sz="1400" dirty="0" smtClean="0"/>
              <a:t>이 나오는데 행과 열이 </a:t>
            </a:r>
            <a:r>
              <a:rPr lang="en-US" altLang="ko-KR" sz="1400" dirty="0" smtClean="0"/>
              <a:t>20 </a:t>
            </a:r>
            <a:r>
              <a:rPr lang="ko-KR" altLang="en-US" sz="1400" dirty="0" smtClean="0"/>
              <a:t>개 씩이고 </a:t>
            </a:r>
            <a:r>
              <a:rPr lang="en-US" altLang="ko-KR" sz="1400" dirty="0" smtClean="0"/>
              <a:t>RGB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채널을 </a:t>
            </a:r>
            <a:r>
              <a:rPr lang="ko-KR" altLang="en-US" sz="1400" dirty="0" err="1" smtClean="0"/>
              <a:t>가지고있다는걸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확인할수</a:t>
            </a:r>
            <a:r>
              <a:rPr lang="ko-KR" altLang="en-US" sz="1400" dirty="0" smtClean="0"/>
              <a:t>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24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탑승자의 연령을 히스토그램으로 확인해봅시다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400" dirty="0" err="1"/>
              <a:t>raw_data</a:t>
            </a:r>
            <a:r>
              <a:rPr lang="en-US" altLang="ko-KR" sz="1400" dirty="0"/>
              <a:t>[</a:t>
            </a:r>
            <a:r>
              <a:rPr lang="en-US" altLang="ko-KR" sz="1400" b="1" dirty="0"/>
              <a:t>'age'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hist</a:t>
            </a:r>
            <a:r>
              <a:rPr lang="en-US" altLang="ko-KR" sz="1400" dirty="0"/>
              <a:t>(bins=20,figsize=(18,8),grid=</a:t>
            </a:r>
            <a:r>
              <a:rPr lang="en-US" altLang="ko-KR" sz="1400" b="1" dirty="0"/>
              <a:t>False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  <a:endParaRPr lang="en-US" altLang="ko-KR" sz="1400" dirty="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62179"/>
            <a:ext cx="694469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서로 연관 있어 </a:t>
            </a:r>
            <a:r>
              <a:rPr lang="ko-KR" altLang="en-US" sz="1400" dirty="0"/>
              <a:t>보이는 데이터가 무엇인지 </a:t>
            </a:r>
            <a:r>
              <a:rPr lang="ko-KR" altLang="en-US" sz="1400" dirty="0" smtClean="0"/>
              <a:t>상관계수를 찾기</a:t>
            </a:r>
            <a:endParaRPr lang="en-US" altLang="ko-KR" sz="1400" dirty="0" smtClean="0"/>
          </a:p>
          <a:p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400" dirty="0" err="1"/>
              <a:t>plt.figure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figsize</a:t>
            </a:r>
            <a:r>
              <a:rPr lang="en-US" altLang="ko-KR" sz="1400" dirty="0"/>
              <a:t>=(</a:t>
            </a:r>
            <a:r>
              <a:rPr lang="en-US" altLang="ko-KR" sz="1400" b="1" dirty="0"/>
              <a:t>10</a:t>
            </a:r>
            <a:r>
              <a:rPr lang="en-US" altLang="ko-KR" sz="1400" dirty="0"/>
              <a:t>, </a:t>
            </a:r>
            <a:r>
              <a:rPr lang="en-US" altLang="ko-KR" sz="1400" b="1" dirty="0"/>
              <a:t>10</a:t>
            </a:r>
            <a:r>
              <a:rPr lang="en-US" altLang="ko-KR" sz="1400" dirty="0"/>
              <a:t>)) </a:t>
            </a:r>
            <a:r>
              <a:rPr lang="en-US" altLang="ko-KR" sz="1400" dirty="0" err="1"/>
              <a:t>sns.heatmap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raw_data.corr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linewidths</a:t>
            </a:r>
            <a:r>
              <a:rPr lang="en-US" altLang="ko-KR" sz="1400" dirty="0"/>
              <a:t>=</a:t>
            </a:r>
            <a:r>
              <a:rPr lang="en-US" altLang="ko-KR" sz="1400" b="1" dirty="0"/>
              <a:t>0.01</a:t>
            </a:r>
            <a:r>
              <a:rPr lang="en-US" altLang="ko-KR" sz="1400" dirty="0"/>
              <a:t>, square=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annot</a:t>
            </a:r>
            <a:r>
              <a:rPr lang="en-US" altLang="ko-KR" sz="1400" dirty="0"/>
              <a:t>=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cmap</a:t>
            </a:r>
            <a:r>
              <a:rPr lang="en-US" altLang="ko-KR" sz="1400" dirty="0"/>
              <a:t>=</a:t>
            </a:r>
            <a:r>
              <a:rPr lang="en-US" altLang="ko-KR" sz="1400" dirty="0" err="1"/>
              <a:t>plt.cm.viridis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linecolor</a:t>
            </a:r>
            <a:r>
              <a:rPr lang="en-US" altLang="ko-KR" sz="1400" dirty="0"/>
              <a:t>="white")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plt.title</a:t>
            </a:r>
            <a:r>
              <a:rPr lang="en-US" altLang="ko-KR" sz="1400" dirty="0"/>
              <a:t>('Correlation between features')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plt.show</a:t>
            </a:r>
            <a:r>
              <a:rPr lang="en-US" altLang="ko-KR" sz="1400" dirty="0"/>
              <a:t>()</a:t>
            </a:r>
            <a:endParaRPr lang="en-US" altLang="ko-KR" sz="1400" dirty="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778529"/>
            <a:ext cx="5904655" cy="47468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8224" y="3645024"/>
            <a:ext cx="2066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survived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pclass</a:t>
            </a:r>
            <a:r>
              <a:rPr lang="ko-KR" altLang="en-US" sz="1400" dirty="0"/>
              <a:t>와 </a:t>
            </a:r>
            <a:r>
              <a:rPr lang="en-US" altLang="ko-KR" sz="1400" dirty="0"/>
              <a:t>fare</a:t>
            </a:r>
            <a:r>
              <a:rPr lang="ko-KR" altLang="en-US" sz="1400" dirty="0"/>
              <a:t>와 관계가 </a:t>
            </a:r>
            <a:r>
              <a:rPr lang="ko-KR" altLang="en-US" sz="1400" dirty="0" err="1" smtClean="0"/>
              <a:t>있어보입니다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59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학습 데이터를 선정하고 </a:t>
            </a:r>
            <a:r>
              <a:rPr lang="en-US" altLang="ko-KR" sz="1400" dirty="0" smtClean="0">
                <a:latin typeface="+mn-ea"/>
              </a:rPr>
              <a:t>10%</a:t>
            </a:r>
            <a:r>
              <a:rPr lang="ko-KR" altLang="en-US" sz="1400" dirty="0" smtClean="0">
                <a:latin typeface="+mn-ea"/>
              </a:rPr>
              <a:t>는 테스트용 데이터로 남겨줍니다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err="1" smtClean="0">
                <a:latin typeface="+mn-ea"/>
              </a:rPr>
              <a:t>x_data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>
                <a:latin typeface="+mn-ea"/>
              </a:rPr>
              <a:t>raw_data.values</a:t>
            </a:r>
            <a:r>
              <a:rPr lang="en-US" altLang="ko-KR" sz="1400" dirty="0">
                <a:latin typeface="+mn-ea"/>
              </a:rPr>
              <a:t>[:, [0,3,4,5,6,8]]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y_data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raw_data.values</a:t>
            </a:r>
            <a:r>
              <a:rPr lang="en-US" altLang="ko-KR" sz="1400" dirty="0">
                <a:latin typeface="+mn-ea"/>
              </a:rPr>
              <a:t>[:, [1]]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from </a:t>
            </a:r>
            <a:r>
              <a:rPr lang="en-US" altLang="ko-KR" sz="1400" dirty="0" err="1">
                <a:latin typeface="+mn-ea"/>
              </a:rPr>
              <a:t>sklearn.model_selection</a:t>
            </a:r>
            <a:r>
              <a:rPr lang="en-US" altLang="ko-KR" sz="1400" dirty="0">
                <a:latin typeface="+mn-ea"/>
              </a:rPr>
              <a:t> import </a:t>
            </a:r>
            <a:r>
              <a:rPr lang="en-US" altLang="ko-KR" sz="1400" dirty="0" err="1">
                <a:latin typeface="+mn-ea"/>
              </a:rPr>
              <a:t>train_test_split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X_train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X_test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y_train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y_test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train_test_split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x_data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y_data</a:t>
            </a:r>
            <a:r>
              <a:rPr lang="en-US" altLang="ko-KR" sz="1400" dirty="0">
                <a:latin typeface="+mn-ea"/>
              </a:rPr>
              <a:t>,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                                       </a:t>
            </a:r>
            <a:r>
              <a:rPr lang="en-US" altLang="ko-KR" sz="1400" dirty="0" err="1">
                <a:latin typeface="+mn-ea"/>
              </a:rPr>
              <a:t>test_size</a:t>
            </a:r>
            <a:r>
              <a:rPr lang="en-US" altLang="ko-KR" sz="1400" dirty="0">
                <a:latin typeface="+mn-ea"/>
              </a:rPr>
              <a:t>=0.1, </a:t>
            </a:r>
            <a:r>
              <a:rPr lang="en-US" altLang="ko-KR" sz="1400" dirty="0" err="1">
                <a:latin typeface="+mn-ea"/>
              </a:rPr>
              <a:t>random_state</a:t>
            </a:r>
            <a:r>
              <a:rPr lang="en-US" altLang="ko-KR" sz="1400" dirty="0">
                <a:latin typeface="+mn-ea"/>
              </a:rPr>
              <a:t>=7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import </a:t>
            </a:r>
            <a:r>
              <a:rPr lang="en-US" altLang="ko-KR" sz="1400" dirty="0" err="1">
                <a:latin typeface="+mn-ea"/>
              </a:rPr>
              <a:t>tensorflow</a:t>
            </a:r>
            <a:r>
              <a:rPr lang="en-US" altLang="ko-KR" sz="1400" dirty="0">
                <a:latin typeface="+mn-ea"/>
              </a:rPr>
              <a:t> as </a:t>
            </a:r>
            <a:r>
              <a:rPr lang="en-US" altLang="ko-KR" sz="1400" dirty="0" err="1">
                <a:latin typeface="+mn-ea"/>
              </a:rPr>
              <a:t>tf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import </a:t>
            </a:r>
            <a:r>
              <a:rPr lang="en-US" altLang="ko-KR" sz="1400" dirty="0" err="1">
                <a:latin typeface="+mn-ea"/>
              </a:rPr>
              <a:t>keras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from </a:t>
            </a:r>
            <a:r>
              <a:rPr lang="en-US" altLang="ko-KR" sz="1400" dirty="0" err="1">
                <a:latin typeface="+mn-ea"/>
              </a:rPr>
              <a:t>keras.models</a:t>
            </a:r>
            <a:r>
              <a:rPr lang="en-US" altLang="ko-KR" sz="1400" dirty="0">
                <a:latin typeface="+mn-ea"/>
              </a:rPr>
              <a:t> import Sequential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from </a:t>
            </a:r>
            <a:r>
              <a:rPr lang="en-US" altLang="ko-KR" sz="1400" dirty="0" err="1">
                <a:latin typeface="+mn-ea"/>
              </a:rPr>
              <a:t>keras.layers.core</a:t>
            </a:r>
            <a:r>
              <a:rPr lang="en-US" altLang="ko-KR" sz="1400" dirty="0">
                <a:latin typeface="+mn-ea"/>
              </a:rPr>
              <a:t> import Dense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np.random.seed</a:t>
            </a:r>
            <a:r>
              <a:rPr lang="en-US" altLang="ko-KR" sz="1400" dirty="0">
                <a:latin typeface="+mn-ea"/>
              </a:rPr>
              <a:t>(7)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레이어는</a:t>
            </a:r>
            <a:r>
              <a:rPr lang="ko-KR" altLang="en-US" sz="1400" dirty="0" smtClean="0">
                <a:latin typeface="+mn-ea"/>
              </a:rPr>
              <a:t> 다음과 같습니다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model = Sequential()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model.add</a:t>
            </a:r>
            <a:r>
              <a:rPr lang="en-US" altLang="ko-KR" sz="1400" dirty="0">
                <a:latin typeface="+mn-ea"/>
              </a:rPr>
              <a:t>(Dense(255, </a:t>
            </a:r>
            <a:r>
              <a:rPr lang="en-US" altLang="ko-KR" sz="1400" dirty="0" err="1">
                <a:latin typeface="+mn-ea"/>
              </a:rPr>
              <a:t>input_shape</a:t>
            </a:r>
            <a:r>
              <a:rPr lang="en-US" altLang="ko-KR" sz="1400" dirty="0">
                <a:latin typeface="+mn-ea"/>
              </a:rPr>
              <a:t>=(6,), activation='</a:t>
            </a:r>
            <a:r>
              <a:rPr lang="en-US" altLang="ko-KR" sz="1400" dirty="0" err="1">
                <a:latin typeface="+mn-ea"/>
              </a:rPr>
              <a:t>relu</a:t>
            </a:r>
            <a:r>
              <a:rPr lang="en-US" altLang="ko-KR" sz="1400" dirty="0">
                <a:latin typeface="+mn-ea"/>
              </a:rPr>
              <a:t>'))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model.add</a:t>
            </a:r>
            <a:r>
              <a:rPr lang="en-US" altLang="ko-KR" sz="1400" dirty="0">
                <a:latin typeface="+mn-ea"/>
              </a:rPr>
              <a:t>(Dense((1), activation='sigmoid'))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model.compile</a:t>
            </a:r>
            <a:r>
              <a:rPr lang="en-US" altLang="ko-KR" sz="1400" dirty="0">
                <a:latin typeface="+mn-ea"/>
              </a:rPr>
              <a:t>(loss='</a:t>
            </a:r>
            <a:r>
              <a:rPr lang="en-US" altLang="ko-KR" sz="1400" dirty="0" err="1">
                <a:latin typeface="+mn-ea"/>
              </a:rPr>
              <a:t>mse</a:t>
            </a:r>
            <a:r>
              <a:rPr lang="en-US" altLang="ko-KR" sz="1400" dirty="0">
                <a:latin typeface="+mn-ea"/>
              </a:rPr>
              <a:t>', optimizer='Adam', metrics=['accuracy'])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model.summary</a:t>
            </a:r>
            <a:r>
              <a:rPr lang="en-US" altLang="ko-KR" sz="1400" dirty="0">
                <a:latin typeface="+mn-ea"/>
              </a:rPr>
              <a:t>()</a:t>
            </a:r>
            <a:endParaRPr lang="en-US" altLang="ko-KR" sz="1400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45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81874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등실 탑승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남성</a:t>
            </a:r>
            <a:r>
              <a:rPr lang="en-US" altLang="ko-KR" sz="1400" dirty="0">
                <a:latin typeface="+mn-ea"/>
              </a:rPr>
              <a:t>, 19</a:t>
            </a:r>
            <a:r>
              <a:rPr lang="ko-KR" altLang="en-US" sz="1400" dirty="0">
                <a:latin typeface="+mn-ea"/>
              </a:rPr>
              <a:t>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형제 없고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부모나 </a:t>
            </a:r>
            <a:r>
              <a:rPr lang="ko-KR" altLang="en-US" sz="1400" dirty="0" err="1">
                <a:latin typeface="+mn-ea"/>
              </a:rPr>
              <a:t>자녀없음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싼 가격으로 표를 </a:t>
            </a:r>
            <a:r>
              <a:rPr lang="ko-KR" altLang="en-US" sz="1400" dirty="0" smtClean="0">
                <a:latin typeface="+mn-ea"/>
              </a:rPr>
              <a:t>삼 극중 </a:t>
            </a:r>
            <a:r>
              <a:rPr lang="ko-KR" altLang="en-US" sz="1400" dirty="0">
                <a:latin typeface="+mn-ea"/>
              </a:rPr>
              <a:t>레오나르도 </a:t>
            </a:r>
            <a:r>
              <a:rPr lang="ko-KR" altLang="en-US" sz="1400" dirty="0" err="1">
                <a:latin typeface="+mn-ea"/>
              </a:rPr>
              <a:t>디카프리오가</a:t>
            </a:r>
            <a:r>
              <a:rPr lang="ko-KR" altLang="en-US" sz="1400" dirty="0">
                <a:latin typeface="+mn-ea"/>
              </a:rPr>
              <a:t> 연기한 역할에 대한 </a:t>
            </a:r>
            <a:r>
              <a:rPr lang="ko-KR" altLang="en-US" sz="1400" dirty="0" smtClean="0">
                <a:latin typeface="+mn-ea"/>
              </a:rPr>
              <a:t>데이터 </a:t>
            </a:r>
            <a:r>
              <a:rPr lang="ko-KR" altLang="en-US" sz="1400" dirty="0" err="1" smtClean="0">
                <a:latin typeface="+mn-ea"/>
              </a:rPr>
              <a:t>이구요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등실 탑승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여성</a:t>
            </a:r>
            <a:r>
              <a:rPr lang="en-US" altLang="ko-KR" sz="1400" dirty="0">
                <a:latin typeface="+mn-ea"/>
              </a:rPr>
              <a:t>, 17</a:t>
            </a:r>
            <a:r>
              <a:rPr lang="ko-KR" altLang="en-US" sz="1400" dirty="0">
                <a:latin typeface="+mn-ea"/>
              </a:rPr>
              <a:t>살</a:t>
            </a:r>
            <a:r>
              <a:rPr lang="en-US" altLang="ko-KR" sz="1400" dirty="0">
                <a:latin typeface="+mn-ea"/>
              </a:rPr>
              <a:t>,  </a:t>
            </a:r>
            <a:r>
              <a:rPr lang="ko-KR" altLang="en-US" sz="1400" dirty="0">
                <a:latin typeface="+mn-ea"/>
              </a:rPr>
              <a:t>운임은 비싸게 주었고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부모와 함께 탑승하고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약혼자도 있었다는 데이터를 </a:t>
            </a:r>
            <a:r>
              <a:rPr lang="ko-KR" altLang="en-US" sz="1400" dirty="0" smtClean="0">
                <a:latin typeface="+mn-ea"/>
              </a:rPr>
              <a:t>이용해서 </a:t>
            </a:r>
            <a:r>
              <a:rPr lang="ko-KR" altLang="en-US" sz="1400" dirty="0" err="1">
                <a:latin typeface="+mn-ea"/>
              </a:rPr>
              <a:t>디카프리오와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윈슬렛을</a:t>
            </a:r>
            <a:r>
              <a:rPr lang="ko-KR" altLang="en-US" sz="1400" dirty="0">
                <a:latin typeface="+mn-ea"/>
              </a:rPr>
              <a:t> 위와 같이 특정합니다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dicaprio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np.array</a:t>
            </a:r>
            <a:r>
              <a:rPr lang="en-US" altLang="ko-KR" sz="1400" dirty="0">
                <a:latin typeface="+mn-ea"/>
              </a:rPr>
              <a:t>([3., 0., 19., 0., 0., 5.]).reshape(1,6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</a:rPr>
              <a:t>winslet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>
                <a:latin typeface="+mn-ea"/>
              </a:rPr>
              <a:t>np.array</a:t>
            </a:r>
            <a:r>
              <a:rPr lang="en-US" altLang="ko-KR" sz="1400" dirty="0">
                <a:latin typeface="+mn-ea"/>
              </a:rPr>
              <a:t>([1., 1., 17., 1., 2., 100.]).reshape(1,6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endParaRPr lang="en-US" altLang="ko-KR" sz="14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400" dirty="0" err="1"/>
              <a:t>model.predict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dicaprio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model.predict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winslet</a:t>
            </a:r>
            <a:r>
              <a:rPr lang="en-US" altLang="ko-KR" sz="1400" dirty="0"/>
              <a:t>)</a:t>
            </a:r>
            <a:endParaRPr lang="en-US" altLang="ko-KR" sz="1400" dirty="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96952"/>
            <a:ext cx="3686690" cy="1400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103" y="4581127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디카프리오의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생존률은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11% </a:t>
            </a:r>
            <a:r>
              <a:rPr lang="ko-KR" altLang="en-US" sz="1400" dirty="0" err="1" smtClean="0"/>
              <a:t>윈슬렛은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99%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생존률이</a:t>
            </a:r>
            <a:r>
              <a:rPr lang="ko-KR" altLang="en-US" sz="1400" dirty="0" smtClean="0"/>
              <a:t> 나오네요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53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760050"/>
            <a:ext cx="81874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여기서 쓰일 해당 </a:t>
            </a:r>
            <a:r>
              <a:rPr lang="ko-KR" altLang="en-US" sz="1400" dirty="0" err="1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데이터셋은</a:t>
            </a:r>
            <a:endParaRPr lang="en-US" altLang="ko-KR" sz="1400" dirty="0" smtClean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  <a:hlinkClick r:id="rId2"/>
              </a:rPr>
              <a:t>http://tykimos.github.io/warehouse/2017-3-8_CNN_Getting_Started_handwriting_shape.zip</a:t>
            </a:r>
            <a:endParaRPr lang="en-US" altLang="ko-KR" sz="1400" dirty="0" smtClean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에서 가져왔습니다</a:t>
            </a:r>
            <a:r>
              <a:rPr lang="en-US" altLang="ko-KR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데이터에는 학습용</a:t>
            </a:r>
            <a:r>
              <a:rPr lang="en-US" altLang="ko-KR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테스트용 삼각형</a:t>
            </a:r>
            <a:r>
              <a:rPr lang="en-US" altLang="ko-KR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사각형</a:t>
            </a:r>
            <a:r>
              <a:rPr lang="en-US" altLang="ko-KR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원 그림이 들어있습니다</a:t>
            </a:r>
            <a:r>
              <a:rPr lang="en-US" altLang="ko-KR" sz="14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np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from </a:t>
            </a:r>
            <a:r>
              <a:rPr lang="en-US" altLang="ko-KR" sz="1400" dirty="0" err="1"/>
              <a:t>keras.models</a:t>
            </a:r>
            <a:r>
              <a:rPr lang="en-US" altLang="ko-KR" sz="1400" dirty="0"/>
              <a:t> import Sequential</a:t>
            </a:r>
            <a:br>
              <a:rPr lang="en-US" altLang="ko-KR" sz="1400" dirty="0"/>
            </a:br>
            <a:r>
              <a:rPr lang="en-US" altLang="ko-KR" sz="1400" dirty="0"/>
              <a:t>from </a:t>
            </a:r>
            <a:r>
              <a:rPr lang="en-US" altLang="ko-KR" sz="1400" dirty="0" err="1"/>
              <a:t>keras.layers</a:t>
            </a:r>
            <a:r>
              <a:rPr lang="en-US" altLang="ko-KR" sz="1400" dirty="0"/>
              <a:t> import Dense</a:t>
            </a:r>
            <a:br>
              <a:rPr lang="en-US" altLang="ko-KR" sz="1400" dirty="0"/>
            </a:br>
            <a:r>
              <a:rPr lang="en-US" altLang="ko-KR" sz="1400" dirty="0"/>
              <a:t>from </a:t>
            </a:r>
            <a:r>
              <a:rPr lang="en-US" altLang="ko-KR" sz="1400" dirty="0" err="1"/>
              <a:t>keras.layers</a:t>
            </a:r>
            <a:r>
              <a:rPr lang="en-US" altLang="ko-KR" sz="1400" dirty="0"/>
              <a:t> import Flatten</a:t>
            </a:r>
            <a:br>
              <a:rPr lang="en-US" altLang="ko-KR" sz="1400" dirty="0"/>
            </a:br>
            <a:r>
              <a:rPr lang="en-US" altLang="ko-KR" sz="1400" dirty="0"/>
              <a:t>from </a:t>
            </a:r>
            <a:r>
              <a:rPr lang="en-US" altLang="ko-KR" sz="1400" dirty="0" err="1"/>
              <a:t>keras.layers.convolutional</a:t>
            </a:r>
            <a:r>
              <a:rPr lang="en-US" altLang="ko-KR" sz="1400" dirty="0"/>
              <a:t> import Conv2D</a:t>
            </a:r>
            <a:br>
              <a:rPr lang="en-US" altLang="ko-KR" sz="1400" dirty="0"/>
            </a:br>
            <a:r>
              <a:rPr lang="en-US" altLang="ko-KR" sz="1400" dirty="0"/>
              <a:t>from </a:t>
            </a:r>
            <a:r>
              <a:rPr lang="en-US" altLang="ko-KR" sz="1400" dirty="0" err="1"/>
              <a:t>keras.layers.convolutional</a:t>
            </a:r>
            <a:r>
              <a:rPr lang="en-US" altLang="ko-KR" sz="1400" dirty="0"/>
              <a:t> import MaxPooling2D</a:t>
            </a:r>
            <a:br>
              <a:rPr lang="en-US" altLang="ko-KR" sz="1400" dirty="0"/>
            </a:br>
            <a:r>
              <a:rPr lang="en-US" altLang="ko-KR" sz="1400" dirty="0"/>
              <a:t>from </a:t>
            </a:r>
            <a:r>
              <a:rPr lang="en-US" altLang="ko-KR" sz="1400" dirty="0" err="1"/>
              <a:t>keras.preprocessing.image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ImageDataGenerator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train_datagen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ImageDataGenerator</a:t>
            </a:r>
            <a:r>
              <a:rPr lang="en-US" altLang="ko-KR" sz="1400" dirty="0"/>
              <a:t>(rescale=1./255)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train_generator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train_datagen.flow_from_directory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        './</a:t>
            </a:r>
            <a:r>
              <a:rPr lang="en-US" altLang="ko-KR" sz="1400" dirty="0" err="1"/>
              <a:t>handwriting_shape</a:t>
            </a:r>
            <a:r>
              <a:rPr lang="en-US" altLang="ko-KR" sz="1400" dirty="0"/>
              <a:t>/train',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target_size</a:t>
            </a:r>
            <a:r>
              <a:rPr lang="en-US" altLang="ko-KR" sz="1400" dirty="0"/>
              <a:t>=(24, 24),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batch_size</a:t>
            </a:r>
            <a:r>
              <a:rPr lang="en-US" altLang="ko-KR" sz="1400" dirty="0"/>
              <a:t>=3,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class_mode</a:t>
            </a:r>
            <a:r>
              <a:rPr lang="en-US" altLang="ko-KR" sz="1400" dirty="0"/>
              <a:t>='categorical')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test_datagen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ImageDataGenerator</a:t>
            </a:r>
            <a:r>
              <a:rPr lang="en-US" altLang="ko-KR" sz="1400" dirty="0"/>
              <a:t>(rescale=1./255)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test_generator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test_datagen.flow_from_directory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        './</a:t>
            </a:r>
            <a:r>
              <a:rPr lang="en-US" altLang="ko-KR" sz="1400" dirty="0" err="1"/>
              <a:t>handwriting_shape</a:t>
            </a:r>
            <a:r>
              <a:rPr lang="en-US" altLang="ko-KR" sz="1400" dirty="0"/>
              <a:t>/test',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target_size</a:t>
            </a:r>
            <a:r>
              <a:rPr lang="en-US" altLang="ko-KR" sz="1400" dirty="0"/>
              <a:t>=(24, 24),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batch_size</a:t>
            </a:r>
            <a:r>
              <a:rPr lang="en-US" altLang="ko-KR" sz="1400" dirty="0"/>
              <a:t>=3,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class_mode</a:t>
            </a:r>
            <a:r>
              <a:rPr lang="en-US" altLang="ko-KR" sz="1400" dirty="0"/>
              <a:t>='categorical')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813" y="4046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4. </a:t>
            </a:r>
            <a:r>
              <a:rPr lang="ko-KR" altLang="en-US" dirty="0" smtClean="0">
                <a:solidFill>
                  <a:prstClr val="black"/>
                </a:solidFill>
              </a:rPr>
              <a:t>삼각형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사각형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원 분류해보기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7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1874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# </a:t>
            </a:r>
            <a:r>
              <a:rPr lang="ko-KR" altLang="en-US" sz="1400" i="1" dirty="0"/>
              <a:t>모델 구성하기</a:t>
            </a:r>
            <a:br>
              <a:rPr lang="ko-KR" altLang="en-US" sz="1400" i="1" dirty="0"/>
            </a:br>
            <a:r>
              <a:rPr lang="en-US" altLang="ko-KR" sz="1400" dirty="0"/>
              <a:t>model = Sequential()</a:t>
            </a:r>
            <a:br>
              <a:rPr lang="en-US" altLang="ko-KR" sz="1400" dirty="0"/>
            </a:br>
            <a:r>
              <a:rPr lang="en-US" altLang="ko-KR" sz="1400" dirty="0" err="1"/>
              <a:t>model.add</a:t>
            </a:r>
            <a:r>
              <a:rPr lang="en-US" altLang="ko-KR" sz="1400" dirty="0"/>
              <a:t>(Conv2D(32, </a:t>
            </a:r>
            <a:r>
              <a:rPr lang="en-US" altLang="ko-KR" sz="1400" dirty="0" err="1"/>
              <a:t>kernel_size</a:t>
            </a:r>
            <a:r>
              <a:rPr lang="en-US" altLang="ko-KR" sz="1400" dirty="0"/>
              <a:t>=(3, 3), activation='</a:t>
            </a:r>
            <a:r>
              <a:rPr lang="en-US" altLang="ko-KR" sz="1400" dirty="0" err="1"/>
              <a:t>relu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input_shape</a:t>
            </a:r>
            <a:r>
              <a:rPr lang="en-US" altLang="ko-KR" sz="1400" dirty="0"/>
              <a:t>=(24,24,3)))</a:t>
            </a:r>
            <a:br>
              <a:rPr lang="en-US" altLang="ko-KR" sz="1400" dirty="0"/>
            </a:br>
            <a:r>
              <a:rPr lang="en-US" altLang="ko-KR" sz="1400" dirty="0" err="1"/>
              <a:t>model.add</a:t>
            </a:r>
            <a:r>
              <a:rPr lang="en-US" altLang="ko-KR" sz="1400" dirty="0"/>
              <a:t>(Conv2D(64, (3, 3), activation='</a:t>
            </a:r>
            <a:r>
              <a:rPr lang="en-US" altLang="ko-KR" sz="1400" dirty="0" err="1"/>
              <a:t>relu</a:t>
            </a:r>
            <a:r>
              <a:rPr lang="en-US" altLang="ko-KR" sz="1400" dirty="0"/>
              <a:t>'))</a:t>
            </a:r>
            <a:br>
              <a:rPr lang="en-US" altLang="ko-KR" sz="1400" dirty="0"/>
            </a:br>
            <a:r>
              <a:rPr lang="en-US" altLang="ko-KR" sz="1400" dirty="0" err="1"/>
              <a:t>model.add</a:t>
            </a:r>
            <a:r>
              <a:rPr lang="en-US" altLang="ko-KR" sz="1400" dirty="0"/>
              <a:t>(MaxPooling2D(</a:t>
            </a:r>
            <a:r>
              <a:rPr lang="en-US" altLang="ko-KR" sz="1400" dirty="0" err="1"/>
              <a:t>pool_size</a:t>
            </a:r>
            <a:r>
              <a:rPr lang="en-US" altLang="ko-KR" sz="1400" dirty="0"/>
              <a:t>=(2, 2)))</a:t>
            </a:r>
            <a:br>
              <a:rPr lang="en-US" altLang="ko-KR" sz="1400" dirty="0"/>
            </a:br>
            <a:r>
              <a:rPr lang="en-US" altLang="ko-KR" sz="1400" dirty="0" err="1"/>
              <a:t>model.add</a:t>
            </a:r>
            <a:r>
              <a:rPr lang="en-US" altLang="ko-KR" sz="1400" dirty="0"/>
              <a:t>(Flatten())</a:t>
            </a:r>
            <a:br>
              <a:rPr lang="en-US" altLang="ko-KR" sz="1400" dirty="0"/>
            </a:br>
            <a:r>
              <a:rPr lang="en-US" altLang="ko-KR" sz="1400" dirty="0" err="1"/>
              <a:t>model.add</a:t>
            </a:r>
            <a:r>
              <a:rPr lang="en-US" altLang="ko-KR" sz="1400" dirty="0"/>
              <a:t>(Dense(128, activation='</a:t>
            </a:r>
            <a:r>
              <a:rPr lang="en-US" altLang="ko-KR" sz="1400" dirty="0" err="1"/>
              <a:t>relu</a:t>
            </a:r>
            <a:r>
              <a:rPr lang="en-US" altLang="ko-KR" sz="1400" dirty="0"/>
              <a:t>'))</a:t>
            </a:r>
            <a:br>
              <a:rPr lang="en-US" altLang="ko-KR" sz="1400" dirty="0"/>
            </a:br>
            <a:r>
              <a:rPr lang="en-US" altLang="ko-KR" sz="1400" dirty="0" err="1"/>
              <a:t>model.add</a:t>
            </a:r>
            <a:r>
              <a:rPr lang="en-US" altLang="ko-KR" sz="1400" dirty="0"/>
              <a:t>(Dense(3, activation='</a:t>
            </a:r>
            <a:r>
              <a:rPr lang="en-US" altLang="ko-KR" sz="1400" dirty="0" err="1"/>
              <a:t>softmax</a:t>
            </a:r>
            <a:r>
              <a:rPr lang="en-US" altLang="ko-KR" sz="1400" dirty="0" smtClean="0"/>
              <a:t>'))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i="1" dirty="0"/>
              <a:t># </a:t>
            </a:r>
            <a:r>
              <a:rPr lang="ko-KR" altLang="en-US" sz="1400" i="1" dirty="0"/>
              <a:t>모델 학습과정 설정하기</a:t>
            </a:r>
            <a:br>
              <a:rPr lang="ko-KR" altLang="en-US" sz="1400" i="1" dirty="0"/>
            </a:br>
            <a:r>
              <a:rPr lang="en-US" altLang="ko-KR" sz="1400" dirty="0" err="1"/>
              <a:t>model.compile</a:t>
            </a:r>
            <a:r>
              <a:rPr lang="en-US" altLang="ko-KR" sz="1400" dirty="0"/>
              <a:t>(loss='</a:t>
            </a:r>
            <a:r>
              <a:rPr lang="en-US" altLang="ko-KR" sz="1400" dirty="0" err="1"/>
              <a:t>categorical_crossentropy</a:t>
            </a:r>
            <a:r>
              <a:rPr lang="en-US" altLang="ko-KR" sz="1400" dirty="0"/>
              <a:t>', optimizer='</a:t>
            </a:r>
            <a:r>
              <a:rPr lang="en-US" altLang="ko-KR" sz="1400" dirty="0" err="1"/>
              <a:t>adam</a:t>
            </a:r>
            <a:r>
              <a:rPr lang="en-US" altLang="ko-KR" sz="1400" dirty="0"/>
              <a:t>', metrics=['accuracy'])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모델 학습시키기</a:t>
            </a:r>
            <a:br>
              <a:rPr lang="ko-KR" altLang="en-US" sz="1400" i="1" dirty="0"/>
            </a:br>
            <a:r>
              <a:rPr lang="en-US" altLang="ko-KR" sz="1400" dirty="0" err="1"/>
              <a:t>model.fit_generator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train_generator,steps_per_epoch</a:t>
            </a:r>
            <a:r>
              <a:rPr lang="en-US" altLang="ko-KR" sz="1400" dirty="0"/>
              <a:t>=15,epochs=50,validation_data=</a:t>
            </a:r>
            <a:r>
              <a:rPr lang="en-US" altLang="ko-KR" sz="1400" dirty="0" err="1"/>
              <a:t>test_generator,validation_steps</a:t>
            </a:r>
            <a:r>
              <a:rPr lang="en-US" altLang="ko-KR" sz="1400" dirty="0"/>
              <a:t>=5)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모델 평가하기</a:t>
            </a:r>
            <a:br>
              <a:rPr lang="ko-KR" altLang="en-US" sz="1400" i="1" dirty="0"/>
            </a:br>
            <a:r>
              <a:rPr lang="en-US" altLang="ko-KR" sz="1400" dirty="0"/>
              <a:t>print("-- Evaluate --")</a:t>
            </a:r>
            <a:br>
              <a:rPr lang="en-US" altLang="ko-KR" sz="1400" dirty="0"/>
            </a:br>
            <a:r>
              <a:rPr lang="en-US" altLang="ko-KR" sz="1400" dirty="0"/>
              <a:t>scores = </a:t>
            </a:r>
            <a:r>
              <a:rPr lang="en-US" altLang="ko-KR" sz="1400" dirty="0" err="1"/>
              <a:t>model.evaluate_generator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test_generator</a:t>
            </a:r>
            <a:r>
              <a:rPr lang="en-US" altLang="ko-KR" sz="1400" dirty="0"/>
              <a:t>, steps=5)</a:t>
            </a:r>
            <a:br>
              <a:rPr lang="en-US" altLang="ko-KR" sz="1400" dirty="0"/>
            </a:br>
            <a:r>
              <a:rPr lang="en-US" altLang="ko-KR" sz="1400" dirty="0"/>
              <a:t>print("%s: %.2f%%" %(</a:t>
            </a:r>
            <a:r>
              <a:rPr lang="en-US" altLang="ko-KR" sz="1400" dirty="0" err="1"/>
              <a:t>model.metrics_names</a:t>
            </a:r>
            <a:r>
              <a:rPr lang="en-US" altLang="ko-KR" sz="1400" dirty="0"/>
              <a:t>[1], scores[1]*100</a:t>
            </a:r>
            <a:r>
              <a:rPr lang="en-US" altLang="ko-KR" sz="1400" dirty="0" smtClean="0"/>
              <a:t>))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ko-KR" altLang="en-US" sz="1400" dirty="0" smtClean="0">
                <a:solidFill>
                  <a:prstClr val="black"/>
                </a:solidFill>
              </a:rPr>
              <a:t>실행 결과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57192"/>
            <a:ext cx="759248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55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760050"/>
            <a:ext cx="81874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tf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np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char_arr</a:t>
            </a:r>
            <a:r>
              <a:rPr lang="en-US" altLang="ko-KR" sz="1400" dirty="0"/>
              <a:t> = ['a', 'b', 'c', 'd', 'e', 'f', 'g',</a:t>
            </a:r>
            <a:br>
              <a:rPr lang="en-US" altLang="ko-KR" sz="1400" dirty="0"/>
            </a:br>
            <a:r>
              <a:rPr lang="en-US" altLang="ko-KR" sz="1400" dirty="0"/>
              <a:t>            'h', 'i', 'j', 'k', 'l', 'm', 'n',</a:t>
            </a:r>
            <a:br>
              <a:rPr lang="en-US" altLang="ko-KR" sz="1400" dirty="0"/>
            </a:br>
            <a:r>
              <a:rPr lang="en-US" altLang="ko-KR" sz="1400" dirty="0"/>
              <a:t>            'o', 'p', 'q', 'r', 's', 't', 'u',</a:t>
            </a:r>
            <a:br>
              <a:rPr lang="en-US" altLang="ko-KR" sz="1400" dirty="0"/>
            </a:br>
            <a:r>
              <a:rPr lang="en-US" altLang="ko-KR" sz="1400" dirty="0"/>
              <a:t>            'v', 'w', 'x', 'y', 'z']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one-hot </a:t>
            </a:r>
            <a:r>
              <a:rPr lang="ko-KR" altLang="en-US" sz="1400" i="1" dirty="0" err="1"/>
              <a:t>인코딩</a:t>
            </a:r>
            <a:r>
              <a:rPr lang="ko-KR" altLang="en-US" sz="1400" i="1" dirty="0"/>
              <a:t> 사용 및 </a:t>
            </a:r>
            <a:r>
              <a:rPr lang="ko-KR" altLang="en-US" sz="1400" i="1" dirty="0" err="1"/>
              <a:t>디코딩을</a:t>
            </a:r>
            <a:r>
              <a:rPr lang="ko-KR" altLang="en-US" sz="1400" i="1" dirty="0"/>
              <a:t> 하기 위해 연관 배열을 만듭니다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# {'a': 0, 'b': 1, 'c': 2, ..., 'j': 9, 'k', 10, ...}</a:t>
            </a:r>
            <a:br>
              <a:rPr lang="en-US" altLang="ko-KR" sz="1400" i="1" dirty="0"/>
            </a:br>
            <a:r>
              <a:rPr lang="en-US" altLang="ko-KR" sz="1400" dirty="0" err="1"/>
              <a:t>num_dic</a:t>
            </a:r>
            <a:r>
              <a:rPr lang="en-US" altLang="ko-KR" sz="1400" dirty="0"/>
              <a:t> = {n: i for i, n in enumerate(</a:t>
            </a:r>
            <a:r>
              <a:rPr lang="en-US" altLang="ko-KR" sz="1400" dirty="0" err="1"/>
              <a:t>char_arr</a:t>
            </a:r>
            <a:r>
              <a:rPr lang="en-US" altLang="ko-KR" sz="1400" dirty="0"/>
              <a:t>)}</a:t>
            </a:r>
            <a:br>
              <a:rPr lang="en-US" altLang="ko-KR" sz="1400" dirty="0"/>
            </a:br>
            <a:r>
              <a:rPr lang="en-US" altLang="ko-KR" sz="1400" dirty="0" err="1"/>
              <a:t>dic_len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num_dic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다음 배열은 </a:t>
            </a:r>
            <a:r>
              <a:rPr lang="ko-KR" altLang="en-US" sz="1400" i="1" dirty="0" err="1"/>
              <a:t>입력값과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출력값으로</a:t>
            </a:r>
            <a:r>
              <a:rPr lang="ko-KR" altLang="en-US" sz="1400" i="1" dirty="0"/>
              <a:t> 다음처럼 사용할 것 입니다</a:t>
            </a:r>
            <a:r>
              <a:rPr lang="en-US" altLang="ko-KR" sz="1400" i="1" dirty="0" smtClean="0"/>
              <a:t>.</a:t>
            </a: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# </a:t>
            </a:r>
            <a:r>
              <a:rPr lang="en-US" altLang="ko-KR" sz="1400" i="1" dirty="0" err="1"/>
              <a:t>wor</a:t>
            </a:r>
            <a:r>
              <a:rPr lang="en-US" altLang="ko-KR" sz="1400" i="1" dirty="0"/>
              <a:t> -&gt; X, d -&gt; Y</a:t>
            </a:r>
            <a:br>
              <a:rPr lang="en-US" altLang="ko-KR" sz="1400" i="1" dirty="0"/>
            </a:br>
            <a:r>
              <a:rPr lang="en-US" altLang="ko-KR" sz="1400" i="1" dirty="0"/>
              <a:t># woo -&gt; X, d -&gt; </a:t>
            </a:r>
            <a:r>
              <a:rPr lang="en-US" altLang="ko-KR" sz="1400" i="1" dirty="0" smtClean="0"/>
              <a:t>Y</a:t>
            </a:r>
          </a:p>
          <a:p>
            <a:r>
              <a:rPr lang="en-US" altLang="ko-KR" sz="1400" i="1" dirty="0" smtClean="0"/>
              <a:t># 4</a:t>
            </a:r>
            <a:r>
              <a:rPr lang="ko-KR" altLang="en-US" sz="1400" i="1" dirty="0" smtClean="0"/>
              <a:t>글자 단어를 얼마든지 추가 시킬 수 있다</a:t>
            </a:r>
            <a:r>
              <a:rPr lang="en-US" altLang="ko-KR" sz="1400" i="1" dirty="0" smtClean="0"/>
              <a:t>.</a:t>
            </a: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dirty="0" err="1"/>
              <a:t>seq_data</a:t>
            </a:r>
            <a:r>
              <a:rPr lang="en-US" altLang="ko-KR" sz="1400" dirty="0"/>
              <a:t> = ['word', 'wood', 'deep', 'dive', 'cold', 'cool', 'load', 'love', 'kiss', 'kind', </a:t>
            </a:r>
            <a:r>
              <a:rPr lang="en-US" altLang="ko-KR" sz="1400" dirty="0" smtClean="0"/>
              <a:t>'good‘, ‘very’]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813" y="4046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5</a:t>
            </a:r>
            <a:r>
              <a:rPr lang="en-US" altLang="ko-KR" dirty="0" smtClean="0">
                <a:solidFill>
                  <a:prstClr val="black"/>
                </a:solidFill>
              </a:rPr>
              <a:t>. 4</a:t>
            </a:r>
            <a:r>
              <a:rPr lang="ko-KR" altLang="en-US" dirty="0" smtClean="0">
                <a:solidFill>
                  <a:prstClr val="black"/>
                </a:solidFill>
              </a:rPr>
              <a:t>개의 글자를 학습시켜 </a:t>
            </a: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글자입력으로 나머지글자 추천시키기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5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1874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make_batch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seq_data</a:t>
            </a:r>
            <a:r>
              <a:rPr lang="en-US" altLang="ko-KR" sz="1400" dirty="0"/>
              <a:t>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input_batch</a:t>
            </a:r>
            <a:r>
              <a:rPr lang="en-US" altLang="ko-KR" sz="1400" dirty="0"/>
              <a:t> = []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target_batch</a:t>
            </a:r>
            <a:r>
              <a:rPr lang="en-US" altLang="ko-KR" sz="1400" dirty="0"/>
              <a:t> = []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for </a:t>
            </a:r>
            <a:r>
              <a:rPr lang="en-US" altLang="ko-KR" sz="1400" dirty="0" err="1"/>
              <a:t>seq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seq_data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/>
              <a:t># </a:t>
            </a:r>
            <a:r>
              <a:rPr lang="ko-KR" altLang="en-US" sz="1400" i="1" dirty="0"/>
              <a:t>여기서 생성하는 </a:t>
            </a:r>
            <a:r>
              <a:rPr lang="en-US" altLang="ko-KR" sz="1400" i="1" dirty="0" err="1"/>
              <a:t>input_batch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와 </a:t>
            </a:r>
            <a:r>
              <a:rPr lang="en-US" altLang="ko-KR" sz="1400" i="1" dirty="0" err="1"/>
              <a:t>target_batch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는</a:t>
            </a:r>
            <a:br>
              <a:rPr lang="ko-KR" altLang="en-US" sz="1400" i="1" dirty="0"/>
            </a:br>
            <a:r>
              <a:rPr lang="ko-KR" altLang="en-US" sz="1400" i="1" dirty="0"/>
              <a:t>        </a:t>
            </a:r>
            <a:r>
              <a:rPr lang="en-US" altLang="ko-KR" sz="1400" i="1" dirty="0"/>
              <a:t># </a:t>
            </a:r>
            <a:r>
              <a:rPr lang="ko-KR" altLang="en-US" sz="1400" i="1" dirty="0"/>
              <a:t>알파벳 배열의 인덱스 번호 입니다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        # [22, 14, 17] [22, 14, 14] [3, 4, 4] [3, 8, 21] ...</a:t>
            </a:r>
            <a:br>
              <a:rPr lang="en-US" altLang="ko-KR" sz="1400" i="1" dirty="0"/>
            </a:br>
            <a:r>
              <a:rPr lang="en-US" altLang="ko-KR" sz="1400" i="1" dirty="0"/>
              <a:t>        </a:t>
            </a:r>
            <a:r>
              <a:rPr lang="en-US" altLang="ko-KR" sz="1400" dirty="0"/>
              <a:t>input = [</a:t>
            </a:r>
            <a:r>
              <a:rPr lang="en-US" altLang="ko-KR" sz="1400" dirty="0" err="1"/>
              <a:t>num_dic</a:t>
            </a:r>
            <a:r>
              <a:rPr lang="en-US" altLang="ko-KR" sz="1400" dirty="0"/>
              <a:t>[n] for n in </a:t>
            </a:r>
            <a:r>
              <a:rPr lang="en-US" altLang="ko-KR" sz="1400" dirty="0" err="1"/>
              <a:t>seq</a:t>
            </a:r>
            <a:r>
              <a:rPr lang="en-US" altLang="ko-KR" sz="1400" dirty="0"/>
              <a:t>[:-1]]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/>
              <a:t># 3, 3, 15, 4, 3 ...</a:t>
            </a:r>
            <a:br>
              <a:rPr lang="en-US" altLang="ko-KR" sz="1400" i="1" dirty="0"/>
            </a:br>
            <a:r>
              <a:rPr lang="en-US" altLang="ko-KR" sz="1400" i="1" dirty="0"/>
              <a:t>        </a:t>
            </a:r>
            <a:r>
              <a:rPr lang="en-US" altLang="ko-KR" sz="1400" dirty="0"/>
              <a:t>target = </a:t>
            </a:r>
            <a:r>
              <a:rPr lang="en-US" altLang="ko-KR" sz="1400" dirty="0" err="1"/>
              <a:t>num_dic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seq</a:t>
            </a:r>
            <a:r>
              <a:rPr lang="en-US" altLang="ko-KR" sz="1400" dirty="0"/>
              <a:t>[-1]]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/>
              <a:t># one-hot </a:t>
            </a:r>
            <a:r>
              <a:rPr lang="ko-KR" altLang="en-US" sz="1400" i="1" dirty="0" err="1"/>
              <a:t>인코딩을</a:t>
            </a:r>
            <a:r>
              <a:rPr lang="ko-KR" altLang="en-US" sz="1400" i="1" dirty="0"/>
              <a:t> 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        # if input is [0, 1, 2]:</a:t>
            </a:r>
            <a:br>
              <a:rPr lang="en-US" altLang="ko-KR" sz="1400" i="1" dirty="0"/>
            </a:br>
            <a:r>
              <a:rPr lang="en-US" altLang="ko-KR" sz="1400" i="1" dirty="0"/>
              <a:t>        # [[ 1.  0.  0.  0.  0.  0.  0.  0.  0.  0.]</a:t>
            </a:r>
            <a:br>
              <a:rPr lang="en-US" altLang="ko-KR" sz="1400" i="1" dirty="0"/>
            </a:br>
            <a:r>
              <a:rPr lang="en-US" altLang="ko-KR" sz="1400" i="1" dirty="0"/>
              <a:t>        #  [ 0.  1.  0.  0.  0.  0.  0.  0.  0.  0.]</a:t>
            </a:r>
            <a:br>
              <a:rPr lang="en-US" altLang="ko-KR" sz="1400" i="1" dirty="0"/>
            </a:br>
            <a:r>
              <a:rPr lang="en-US" altLang="ko-KR" sz="1400" i="1" dirty="0"/>
              <a:t>        #  [ 0.  0.  1.  0.  0.  0.  0.  0.  0.  0.]]</a:t>
            </a:r>
            <a:br>
              <a:rPr lang="en-US" altLang="ko-KR" sz="1400" i="1" dirty="0"/>
            </a:br>
            <a:r>
              <a:rPr lang="en-US" altLang="ko-KR" sz="1400" i="1" dirty="0"/>
              <a:t>        </a:t>
            </a:r>
            <a:r>
              <a:rPr lang="en-US" altLang="ko-KR" sz="1400" dirty="0" err="1"/>
              <a:t>input_batch.append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np.eye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dic_len</a:t>
            </a:r>
            <a:r>
              <a:rPr lang="en-US" altLang="ko-KR" sz="1400" dirty="0"/>
              <a:t>)[input])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/>
              <a:t># </a:t>
            </a:r>
            <a:r>
              <a:rPr lang="ko-KR" altLang="en-US" sz="1400" i="1" dirty="0"/>
              <a:t>지금까지 손실함수로 사용하던 </a:t>
            </a:r>
            <a:r>
              <a:rPr lang="en-US" altLang="ko-KR" sz="1400" i="1" dirty="0" err="1"/>
              <a:t>softmax_cross_entropy_with_logits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함수는</a:t>
            </a:r>
            <a:br>
              <a:rPr lang="ko-KR" altLang="en-US" sz="1400" i="1" dirty="0"/>
            </a:br>
            <a:r>
              <a:rPr lang="ko-KR" altLang="en-US" sz="1400" i="1" dirty="0"/>
              <a:t>        </a:t>
            </a:r>
            <a:r>
              <a:rPr lang="en-US" altLang="ko-KR" sz="1400" i="1" dirty="0"/>
              <a:t># label </a:t>
            </a:r>
            <a:r>
              <a:rPr lang="ko-KR" altLang="en-US" sz="1400" i="1" dirty="0"/>
              <a:t>값을 </a:t>
            </a:r>
            <a:r>
              <a:rPr lang="en-US" altLang="ko-KR" sz="1400" i="1" dirty="0"/>
              <a:t>one-hot </a:t>
            </a:r>
            <a:r>
              <a:rPr lang="ko-KR" altLang="en-US" sz="1400" i="1" dirty="0" err="1"/>
              <a:t>인코딩으로</a:t>
            </a:r>
            <a:r>
              <a:rPr lang="ko-KR" altLang="en-US" sz="1400" i="1" dirty="0"/>
              <a:t> 넘겨줘야 하지만</a:t>
            </a:r>
            <a:r>
              <a:rPr lang="en-US" altLang="ko-KR" sz="1400" i="1" dirty="0"/>
              <a:t>,</a:t>
            </a:r>
            <a:br>
              <a:rPr lang="en-US" altLang="ko-KR" sz="1400" i="1" dirty="0"/>
            </a:br>
            <a:r>
              <a:rPr lang="en-US" altLang="ko-KR" sz="1400" i="1" dirty="0"/>
              <a:t>        # </a:t>
            </a:r>
            <a:r>
              <a:rPr lang="ko-KR" altLang="en-US" sz="1400" i="1" dirty="0"/>
              <a:t>이 예제에서 사용할 손실 함수인 </a:t>
            </a:r>
            <a:r>
              <a:rPr lang="en-US" altLang="ko-KR" sz="1400" i="1" dirty="0" err="1"/>
              <a:t>sparse_softmax_cross_entropy_with_logits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는</a:t>
            </a:r>
            <a:br>
              <a:rPr lang="ko-KR" altLang="en-US" sz="1400" i="1" dirty="0"/>
            </a:br>
            <a:r>
              <a:rPr lang="ko-KR" altLang="en-US" sz="1400" i="1" dirty="0"/>
              <a:t>        </a:t>
            </a:r>
            <a:r>
              <a:rPr lang="en-US" altLang="ko-KR" sz="1400" i="1" dirty="0"/>
              <a:t># one-hot </a:t>
            </a:r>
            <a:r>
              <a:rPr lang="ko-KR" altLang="en-US" sz="1400" i="1" dirty="0" err="1"/>
              <a:t>인코딩을</a:t>
            </a:r>
            <a:r>
              <a:rPr lang="ko-KR" altLang="en-US" sz="1400" i="1" dirty="0"/>
              <a:t> 사용하지 않으므로 </a:t>
            </a:r>
            <a:r>
              <a:rPr lang="en-US" altLang="ko-KR" sz="1400" i="1" dirty="0"/>
              <a:t>index </a:t>
            </a:r>
            <a:r>
              <a:rPr lang="ko-KR" altLang="en-US" sz="1400" i="1" dirty="0"/>
              <a:t>를 그냥 넘겨주면 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        </a:t>
            </a:r>
            <a:r>
              <a:rPr lang="en-US" altLang="ko-KR" sz="1400" dirty="0" err="1"/>
              <a:t>target_batch.append</a:t>
            </a:r>
            <a:r>
              <a:rPr lang="en-US" altLang="ko-KR" sz="1400" dirty="0"/>
              <a:t>(target)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return </a:t>
            </a:r>
            <a:r>
              <a:rPr lang="en-US" altLang="ko-KR" sz="1400" dirty="0" err="1"/>
              <a:t>input_batch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target_batch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1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1874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learning_rate</a:t>
            </a:r>
            <a:r>
              <a:rPr lang="en-US" altLang="ko-KR" sz="1400" dirty="0"/>
              <a:t> = 0.01</a:t>
            </a:r>
            <a:br>
              <a:rPr lang="en-US" altLang="ko-KR" sz="1400" dirty="0"/>
            </a:br>
            <a:r>
              <a:rPr lang="en-US" altLang="ko-KR" sz="1400" dirty="0" err="1"/>
              <a:t>n_hidden</a:t>
            </a:r>
            <a:r>
              <a:rPr lang="en-US" altLang="ko-KR" sz="1400" dirty="0"/>
              <a:t> = 128</a:t>
            </a:r>
            <a:br>
              <a:rPr lang="en-US" altLang="ko-KR" sz="1400" dirty="0"/>
            </a:br>
            <a:r>
              <a:rPr lang="en-US" altLang="ko-KR" sz="1400" dirty="0" err="1"/>
              <a:t>total_epoch</a:t>
            </a:r>
            <a:r>
              <a:rPr lang="en-US" altLang="ko-KR" sz="1400" dirty="0"/>
              <a:t> = 30</a:t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타입 스텝</a:t>
            </a:r>
            <a:r>
              <a:rPr lang="en-US" altLang="ko-KR" sz="1400" i="1" dirty="0"/>
              <a:t>: [1 2 3] =&gt; 3</a:t>
            </a:r>
            <a:br>
              <a:rPr lang="en-US" altLang="ko-KR" sz="1400" i="1" dirty="0"/>
            </a:br>
            <a:r>
              <a:rPr lang="en-US" altLang="ko-KR" sz="1400" i="1" dirty="0"/>
              <a:t># RNN </a:t>
            </a:r>
            <a:r>
              <a:rPr lang="ko-KR" altLang="en-US" sz="1400" i="1" dirty="0"/>
              <a:t>을 구성하는 시퀀스의 </a:t>
            </a:r>
            <a:r>
              <a:rPr lang="ko-KR" altLang="en-US" sz="1400" i="1" dirty="0" err="1"/>
              <a:t>갯수입니다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 err="1"/>
              <a:t>n_step</a:t>
            </a:r>
            <a:r>
              <a:rPr lang="en-US" altLang="ko-KR" sz="1400" dirty="0"/>
              <a:t> = 3</a:t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 err="1"/>
              <a:t>입력값</a:t>
            </a:r>
            <a:r>
              <a:rPr lang="ko-KR" altLang="en-US" sz="1400" i="1" dirty="0"/>
              <a:t> 크기</a:t>
            </a:r>
            <a:r>
              <a:rPr lang="en-US" altLang="ko-KR" sz="1400" i="1" dirty="0"/>
              <a:t>. </a:t>
            </a:r>
            <a:r>
              <a:rPr lang="ko-KR" altLang="en-US" sz="1400" i="1" dirty="0"/>
              <a:t>알파벳에 대한 </a:t>
            </a:r>
            <a:r>
              <a:rPr lang="en-US" altLang="ko-KR" sz="1400" i="1" dirty="0"/>
              <a:t>one-hot </a:t>
            </a:r>
            <a:r>
              <a:rPr lang="ko-KR" altLang="en-US" sz="1400" i="1" dirty="0" err="1"/>
              <a:t>인코딩이므로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26</a:t>
            </a:r>
            <a:r>
              <a:rPr lang="ko-KR" altLang="en-US" sz="1400" i="1" dirty="0"/>
              <a:t>개가 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예</a:t>
            </a:r>
            <a:r>
              <a:rPr lang="en-US" altLang="ko-KR" sz="1400" i="1" dirty="0"/>
              <a:t>) c =&gt; [0 0 1 0 0 0 0 0 0 0 0 ... 0]</a:t>
            </a:r>
            <a:br>
              <a:rPr lang="en-US" altLang="ko-KR" sz="1400" i="1" dirty="0"/>
            </a:br>
            <a:r>
              <a:rPr lang="en-US" altLang="ko-KR" sz="1400" i="1" dirty="0"/>
              <a:t># </a:t>
            </a:r>
            <a:r>
              <a:rPr lang="ko-KR" altLang="en-US" sz="1400" i="1" dirty="0" err="1"/>
              <a:t>출력값도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입력값과</a:t>
            </a:r>
            <a:r>
              <a:rPr lang="ko-KR" altLang="en-US" sz="1400" i="1" dirty="0"/>
              <a:t> 마찬가지로 </a:t>
            </a:r>
            <a:r>
              <a:rPr lang="en-US" altLang="ko-KR" sz="1400" i="1" dirty="0"/>
              <a:t>26</a:t>
            </a:r>
            <a:r>
              <a:rPr lang="ko-KR" altLang="en-US" sz="1400" i="1" dirty="0"/>
              <a:t>개의 알파벳으로 분류합니다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 err="1"/>
              <a:t>n_input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n_class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dic_len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#########</a:t>
            </a:r>
            <a:br>
              <a:rPr lang="en-US" altLang="ko-KR" sz="1400" i="1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신경망 모델 구성</a:t>
            </a:r>
            <a:br>
              <a:rPr lang="ko-KR" altLang="en-US" sz="1400" i="1" dirty="0"/>
            </a:br>
            <a:r>
              <a:rPr lang="en-US" altLang="ko-KR" sz="1400" i="1" dirty="0"/>
              <a:t>######</a:t>
            </a:r>
            <a:br>
              <a:rPr lang="en-US" altLang="ko-KR" sz="1400" i="1" dirty="0"/>
            </a:br>
            <a:r>
              <a:rPr lang="en-US" altLang="ko-KR" sz="1400" dirty="0"/>
              <a:t>X = </a:t>
            </a:r>
            <a:r>
              <a:rPr lang="en-US" altLang="ko-KR" sz="1400" dirty="0" err="1"/>
              <a:t>tf.placeholder</a:t>
            </a:r>
            <a:r>
              <a:rPr lang="en-US" altLang="ko-KR" sz="1400" dirty="0"/>
              <a:t>(tf.float32, [</a:t>
            </a:r>
            <a:r>
              <a:rPr lang="en-US" altLang="ko-KR" sz="1400" b="1" dirty="0"/>
              <a:t>None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n_step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n_input</a:t>
            </a:r>
            <a:r>
              <a:rPr lang="en-US" altLang="ko-KR" sz="1400" dirty="0"/>
              <a:t>])</a:t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비용함수에 </a:t>
            </a:r>
            <a:r>
              <a:rPr lang="en-US" altLang="ko-KR" sz="1400" i="1" dirty="0" err="1"/>
              <a:t>sparse_softmax_cross_entropy_with_logits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을 사용하므로</a:t>
            </a:r>
            <a:br>
              <a:rPr lang="ko-KR" altLang="en-US" sz="1400" i="1" dirty="0"/>
            </a:br>
            <a:r>
              <a:rPr lang="en-US" altLang="ko-KR" sz="1400" i="1" dirty="0"/>
              <a:t># </a:t>
            </a:r>
            <a:r>
              <a:rPr lang="ko-KR" altLang="en-US" sz="1400" i="1" dirty="0" err="1"/>
              <a:t>출력값과의</a:t>
            </a:r>
            <a:r>
              <a:rPr lang="ko-KR" altLang="en-US" sz="1400" i="1" dirty="0"/>
              <a:t> 계산을 위한 </a:t>
            </a:r>
            <a:r>
              <a:rPr lang="ko-KR" altLang="en-US" sz="1400" i="1" dirty="0" err="1"/>
              <a:t>원본값의</a:t>
            </a:r>
            <a:r>
              <a:rPr lang="ko-KR" altLang="en-US" sz="1400" i="1" dirty="0"/>
              <a:t> 형태는 </a:t>
            </a:r>
            <a:r>
              <a:rPr lang="en-US" altLang="ko-KR" sz="1400" i="1" dirty="0"/>
              <a:t>one-hot vector</a:t>
            </a:r>
            <a:r>
              <a:rPr lang="ko-KR" altLang="en-US" sz="1400" i="1" dirty="0"/>
              <a:t>가 아니라 인덱스 숫자를 그대로 사용하기 때문에</a:t>
            </a:r>
            <a:br>
              <a:rPr lang="ko-KR" altLang="en-US" sz="1400" i="1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다음처럼 하나의 값만 있는 </a:t>
            </a:r>
            <a:r>
              <a:rPr lang="en-US" altLang="ko-KR" sz="1400" i="1" dirty="0"/>
              <a:t>1</a:t>
            </a:r>
            <a:r>
              <a:rPr lang="ko-KR" altLang="en-US" sz="1400" i="1" dirty="0"/>
              <a:t>차원 배열을 </a:t>
            </a:r>
            <a:r>
              <a:rPr lang="ko-KR" altLang="en-US" sz="1400" i="1" dirty="0" err="1"/>
              <a:t>입력값으로</a:t>
            </a:r>
            <a:r>
              <a:rPr lang="ko-KR" altLang="en-US" sz="1400" i="1" dirty="0"/>
              <a:t> 받습니다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# [3] [3] [15] [4] ...</a:t>
            </a:r>
            <a:br>
              <a:rPr lang="en-US" altLang="ko-KR" sz="1400" i="1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기존처럼 </a:t>
            </a:r>
            <a:r>
              <a:rPr lang="en-US" altLang="ko-KR" sz="1400" i="1" dirty="0"/>
              <a:t>one-hot </a:t>
            </a:r>
            <a:r>
              <a:rPr lang="ko-KR" altLang="en-US" sz="1400" i="1" dirty="0" err="1"/>
              <a:t>인코딩을</a:t>
            </a:r>
            <a:r>
              <a:rPr lang="ko-KR" altLang="en-US" sz="1400" i="1" dirty="0"/>
              <a:t> 사용한다면 </a:t>
            </a:r>
            <a:r>
              <a:rPr lang="ko-KR" altLang="en-US" sz="1400" i="1" dirty="0" err="1"/>
              <a:t>입력값의</a:t>
            </a:r>
            <a:r>
              <a:rPr lang="ko-KR" altLang="en-US" sz="1400" i="1" dirty="0"/>
              <a:t> 형태는 </a:t>
            </a:r>
            <a:r>
              <a:rPr lang="en-US" altLang="ko-KR" sz="1400" i="1" dirty="0"/>
              <a:t>[None, </a:t>
            </a:r>
            <a:r>
              <a:rPr lang="en-US" altLang="ko-KR" sz="1400" i="1" dirty="0" err="1"/>
              <a:t>n_class</a:t>
            </a:r>
            <a:r>
              <a:rPr lang="en-US" altLang="ko-KR" sz="1400" i="1" dirty="0"/>
              <a:t>] </a:t>
            </a:r>
            <a:r>
              <a:rPr lang="ko-KR" altLang="en-US" sz="1400" i="1" dirty="0" err="1"/>
              <a:t>여야합니다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/>
              <a:t>Y = </a:t>
            </a:r>
            <a:r>
              <a:rPr lang="en-US" altLang="ko-KR" sz="1400" dirty="0" err="1"/>
              <a:t>tf.placeholder</a:t>
            </a:r>
            <a:r>
              <a:rPr lang="en-US" altLang="ko-KR" sz="1400" dirty="0"/>
              <a:t>(tf.int32, [</a:t>
            </a:r>
            <a:r>
              <a:rPr lang="en-US" altLang="ko-KR" sz="1400" b="1" dirty="0"/>
              <a:t>None</a:t>
            </a:r>
            <a:r>
              <a:rPr lang="en-US" altLang="ko-KR" sz="1400" dirty="0"/>
              <a:t>])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W = </a:t>
            </a:r>
            <a:r>
              <a:rPr lang="en-US" altLang="ko-KR" sz="1400" dirty="0" err="1"/>
              <a:t>tf.Variable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tf.random_normal</a:t>
            </a:r>
            <a:r>
              <a:rPr lang="en-US" altLang="ko-KR" sz="1400" dirty="0"/>
              <a:t>([</a:t>
            </a:r>
            <a:r>
              <a:rPr lang="en-US" altLang="ko-KR" sz="1400" dirty="0" err="1"/>
              <a:t>n_hidden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n_class</a:t>
            </a:r>
            <a:r>
              <a:rPr lang="en-US" altLang="ko-KR" sz="1400" dirty="0"/>
              <a:t>]))</a:t>
            </a:r>
            <a:br>
              <a:rPr lang="en-US" altLang="ko-KR" sz="1400" dirty="0"/>
            </a:br>
            <a:r>
              <a:rPr lang="en-US" altLang="ko-KR" sz="1400" dirty="0"/>
              <a:t>b = </a:t>
            </a:r>
            <a:r>
              <a:rPr lang="en-US" altLang="ko-KR" sz="1400" dirty="0" err="1"/>
              <a:t>tf.Variable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tf.random_normal</a:t>
            </a:r>
            <a:r>
              <a:rPr lang="en-US" altLang="ko-KR" sz="1400" dirty="0"/>
              <a:t>([</a:t>
            </a:r>
            <a:r>
              <a:rPr lang="en-US" altLang="ko-KR" sz="1400" dirty="0" err="1"/>
              <a:t>n_class</a:t>
            </a:r>
            <a:r>
              <a:rPr lang="en-US" altLang="ko-KR" sz="1400" dirty="0"/>
              <a:t>]))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1874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# RNN </a:t>
            </a:r>
            <a:r>
              <a:rPr lang="ko-KR" altLang="en-US" sz="1400" i="1" dirty="0"/>
              <a:t>셀을 생성합니다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/>
              <a:t>cell1 = </a:t>
            </a:r>
            <a:r>
              <a:rPr lang="en-US" altLang="ko-KR" sz="1400" dirty="0" err="1"/>
              <a:t>tf.nn.rnn_cell.BasicLSTMCell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n_hidden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 err="1"/>
              <a:t>과적합</a:t>
            </a:r>
            <a:r>
              <a:rPr lang="ko-KR" altLang="en-US" sz="1400" i="1" dirty="0"/>
              <a:t> 방지를 위한 </a:t>
            </a:r>
            <a:r>
              <a:rPr lang="en-US" altLang="ko-KR" sz="1400" i="1" dirty="0"/>
              <a:t>Dropout </a:t>
            </a:r>
            <a:r>
              <a:rPr lang="ko-KR" altLang="en-US" sz="1400" i="1" dirty="0"/>
              <a:t>기법을 사용합니다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/>
              <a:t>cell1 = </a:t>
            </a:r>
            <a:r>
              <a:rPr lang="en-US" altLang="ko-KR" sz="1400" dirty="0" err="1"/>
              <a:t>tf.nn.rnn_cell.DropoutWrapper</a:t>
            </a:r>
            <a:r>
              <a:rPr lang="en-US" altLang="ko-KR" sz="1400" dirty="0"/>
              <a:t>(cell1, </a:t>
            </a:r>
            <a:r>
              <a:rPr lang="en-US" altLang="ko-KR" sz="1400" dirty="0" err="1"/>
              <a:t>output_keep_prob</a:t>
            </a:r>
            <a:r>
              <a:rPr lang="en-US" altLang="ko-KR" sz="1400" dirty="0"/>
              <a:t>=0.5)</a:t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 err="1"/>
              <a:t>여러개의</a:t>
            </a:r>
            <a:r>
              <a:rPr lang="ko-KR" altLang="en-US" sz="1400" i="1" dirty="0"/>
              <a:t> 셀을 조합해서 사용하기 위해 셀을 추가로 생성합니다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/>
              <a:t>cell2 = </a:t>
            </a:r>
            <a:r>
              <a:rPr lang="en-US" altLang="ko-KR" sz="1400" dirty="0" err="1"/>
              <a:t>tf.nn.rnn_cell.BasicLSTMCell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n_hidden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 err="1"/>
              <a:t>여러개의</a:t>
            </a:r>
            <a:r>
              <a:rPr lang="ko-KR" altLang="en-US" sz="1400" i="1" dirty="0"/>
              <a:t> 셀을 조합한 </a:t>
            </a:r>
            <a:r>
              <a:rPr lang="en-US" altLang="ko-KR" sz="1400" i="1" dirty="0"/>
              <a:t>RNN </a:t>
            </a:r>
            <a:r>
              <a:rPr lang="ko-KR" altLang="en-US" sz="1400" i="1" dirty="0"/>
              <a:t>셀을 생성합니다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 err="1"/>
              <a:t>multi_cell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tf.nn.rnn_cell.MultiRNNCell</a:t>
            </a:r>
            <a:r>
              <a:rPr lang="en-US" altLang="ko-KR" sz="1400" dirty="0"/>
              <a:t>([cell1, cell2])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en-US" altLang="ko-KR" sz="1400" i="1" dirty="0" err="1"/>
              <a:t>tf.nn.dynamic_rnn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함수를 이용해 순환 신경망을 만듭니다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i="1" dirty="0"/>
              <a:t># </a:t>
            </a:r>
            <a:r>
              <a:rPr lang="en-US" altLang="ko-KR" sz="1400" i="1" dirty="0" err="1"/>
              <a:t>time_major</a:t>
            </a:r>
            <a:r>
              <a:rPr lang="en-US" altLang="ko-KR" sz="1400" i="1" dirty="0"/>
              <a:t>=True</a:t>
            </a:r>
            <a:br>
              <a:rPr lang="en-US" altLang="ko-KR" sz="1400" i="1" dirty="0"/>
            </a:br>
            <a:r>
              <a:rPr lang="en-US" altLang="ko-KR" sz="1400" dirty="0"/>
              <a:t>outputs, states = </a:t>
            </a:r>
            <a:r>
              <a:rPr lang="en-US" altLang="ko-KR" sz="1400" dirty="0" err="1"/>
              <a:t>tf.nn.dynamic_rnn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multi_cell</a:t>
            </a:r>
            <a:r>
              <a:rPr lang="en-US" altLang="ko-KR" sz="1400" dirty="0"/>
              <a:t>, X,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=tf.float32)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최종 결과는 </a:t>
            </a:r>
            <a:r>
              <a:rPr lang="en-US" altLang="ko-KR" sz="1400" i="1" dirty="0"/>
              <a:t>one-hot </a:t>
            </a:r>
            <a:r>
              <a:rPr lang="ko-KR" altLang="en-US" sz="1400" i="1" dirty="0" err="1"/>
              <a:t>인코딩</a:t>
            </a:r>
            <a:r>
              <a:rPr lang="ko-KR" altLang="en-US" sz="1400" i="1" dirty="0"/>
              <a:t> 형식으로 만듭니다</a:t>
            </a:r>
            <a:br>
              <a:rPr lang="ko-KR" altLang="en-US" sz="1400" i="1" dirty="0"/>
            </a:br>
            <a:r>
              <a:rPr lang="en-US" altLang="ko-KR" sz="1400" dirty="0"/>
              <a:t>outputs = </a:t>
            </a:r>
            <a:r>
              <a:rPr lang="en-US" altLang="ko-KR" sz="1400" dirty="0" err="1"/>
              <a:t>tf.transpose</a:t>
            </a:r>
            <a:r>
              <a:rPr lang="en-US" altLang="ko-KR" sz="1400" dirty="0"/>
              <a:t>(outputs, [1, 0, 2])</a:t>
            </a:r>
            <a:br>
              <a:rPr lang="en-US" altLang="ko-KR" sz="1400" dirty="0"/>
            </a:br>
            <a:r>
              <a:rPr lang="en-US" altLang="ko-KR" sz="1400" dirty="0"/>
              <a:t>outputs = outputs[-1]</a:t>
            </a:r>
            <a:br>
              <a:rPr lang="en-US" altLang="ko-KR" sz="1400" dirty="0"/>
            </a:br>
            <a:r>
              <a:rPr lang="en-US" altLang="ko-KR" sz="1400" dirty="0"/>
              <a:t>model = </a:t>
            </a:r>
            <a:r>
              <a:rPr lang="en-US" altLang="ko-KR" sz="1400" dirty="0" err="1"/>
              <a:t>tf.matmul</a:t>
            </a:r>
            <a:r>
              <a:rPr lang="en-US" altLang="ko-KR" sz="1400" dirty="0"/>
              <a:t>(outputs, W) + b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cost = </a:t>
            </a:r>
            <a:r>
              <a:rPr lang="en-US" altLang="ko-KR" sz="1400" dirty="0" err="1"/>
              <a:t>tf.reduce_mean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tf.nn.sparse_softmax_cross_entropy_with_logits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dirty="0" err="1"/>
              <a:t>logits</a:t>
            </a:r>
            <a:r>
              <a:rPr lang="en-US" altLang="ko-KR" sz="1400" dirty="0"/>
              <a:t>=model, labels=Y))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optimizer = </a:t>
            </a:r>
            <a:r>
              <a:rPr lang="en-US" altLang="ko-KR" sz="1400" dirty="0" err="1"/>
              <a:t>tf.train.AdamOptimizer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learning_rate</a:t>
            </a:r>
            <a:r>
              <a:rPr lang="en-US" altLang="ko-KR" sz="1400" dirty="0"/>
              <a:t>).minimize(cost)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208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 ~ 1 </a:t>
            </a:r>
            <a:r>
              <a:rPr lang="ko-KR" altLang="en-US" sz="1400" dirty="0" smtClean="0"/>
              <a:t>사이가 되도록 만들어 줍니다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images</a:t>
            </a:r>
            <a:r>
              <a:rPr lang="en-US" altLang="ko-KR" sz="1400" dirty="0"/>
              <a:t> = images / </a:t>
            </a:r>
            <a:r>
              <a:rPr lang="en-US" altLang="ko-KR" sz="1400" dirty="0" smtClean="0"/>
              <a:t>255</a:t>
            </a:r>
          </a:p>
          <a:p>
            <a:endParaRPr lang="en-US" altLang="ko-KR" dirty="0"/>
          </a:p>
          <a:p>
            <a:r>
              <a:rPr lang="ko-KR" altLang="en-US" sz="1400" dirty="0" smtClean="0"/>
              <a:t>이미지 데이터에 앞에  라벨이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이면 비행기가 아니고 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라벨이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이면 비행기로 </a:t>
            </a:r>
            <a:r>
              <a:rPr lang="ko-KR" altLang="en-US" sz="1400" dirty="0" err="1" smtClean="0"/>
              <a:t>구분되있는데</a:t>
            </a:r>
            <a:endParaRPr lang="en-US" altLang="ko-KR" sz="1400" dirty="0" smtClean="0"/>
          </a:p>
          <a:p>
            <a:r>
              <a:rPr lang="ko-KR" altLang="en-US" sz="1400" dirty="0" smtClean="0"/>
              <a:t>아래 코드로 라벨을 </a:t>
            </a:r>
            <a:r>
              <a:rPr lang="ko-KR" altLang="en-US" sz="1400" dirty="0" err="1" smtClean="0"/>
              <a:t>추출할수</a:t>
            </a:r>
            <a:r>
              <a:rPr lang="ko-KR" altLang="en-US" sz="1400" dirty="0" smtClean="0"/>
              <a:t>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n_images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images.shape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]</a:t>
            </a:r>
            <a:br>
              <a:rPr lang="en-US" altLang="ko-KR" sz="1400" dirty="0" smtClean="0"/>
            </a:br>
            <a:r>
              <a:rPr lang="en-US" altLang="ko-KR" sz="1400" dirty="0" smtClean="0"/>
              <a:t>labels = </a:t>
            </a:r>
            <a:r>
              <a:rPr lang="en-US" altLang="ko-KR" sz="1400" dirty="0" err="1" smtClean="0"/>
              <a:t>np.zeros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n_images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b="1" dirty="0"/>
              <a:t>for </a:t>
            </a:r>
            <a:r>
              <a:rPr lang="en-US" altLang="ko-KR" sz="1400" dirty="0" smtClean="0"/>
              <a:t>i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range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n_images</a:t>
            </a:r>
            <a:r>
              <a:rPr lang="en-US" altLang="ko-KR" sz="1400" dirty="0" smtClean="0"/>
              <a:t>):</a:t>
            </a:r>
            <a:br>
              <a:rPr lang="en-US" altLang="ko-KR" sz="1400" dirty="0" smtClean="0"/>
            </a:br>
            <a:r>
              <a:rPr lang="en-US" altLang="ko-KR" sz="1400" dirty="0" smtClean="0"/>
              <a:t>    filename = </a:t>
            </a:r>
            <a:r>
              <a:rPr lang="en-US" altLang="ko-KR" sz="1400" dirty="0" err="1" smtClean="0"/>
              <a:t>path.basename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file_paths</a:t>
            </a:r>
            <a:r>
              <a:rPr lang="en-US" altLang="ko-KR" sz="1400" dirty="0" smtClean="0"/>
              <a:t>[i])[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]</a:t>
            </a:r>
            <a:br>
              <a:rPr lang="en-US" altLang="ko-KR" sz="1400" dirty="0" smtClean="0"/>
            </a:br>
            <a:r>
              <a:rPr lang="en-US" altLang="ko-KR" sz="1400" dirty="0" smtClean="0"/>
              <a:t>    labels[i] = </a:t>
            </a:r>
            <a:r>
              <a:rPr lang="en-US" altLang="ko-KR" sz="1400" dirty="0" err="1"/>
              <a:t>int</a:t>
            </a:r>
            <a:r>
              <a:rPr lang="en-US" altLang="ko-KR" sz="1400" dirty="0" smtClean="0"/>
              <a:t>(filename[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])</a:t>
            </a:r>
          </a:p>
          <a:p>
            <a:r>
              <a:rPr lang="ko-KR" altLang="en-US" sz="1400" dirty="0" smtClean="0"/>
              <a:t>학습 데이터는 데이터에서 </a:t>
            </a:r>
            <a:r>
              <a:rPr lang="en-US" altLang="ko-KR" sz="1400" dirty="0" smtClean="0"/>
              <a:t>90% </a:t>
            </a:r>
            <a:r>
              <a:rPr lang="ko-KR" altLang="en-US" sz="1400" dirty="0" smtClean="0"/>
              <a:t>를 써서 학습합니다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TRAIN_TEST_SPLIT = </a:t>
            </a:r>
            <a:r>
              <a:rPr lang="en-US" altLang="ko-KR" sz="1400" dirty="0" smtClean="0"/>
              <a:t>0.9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>
                <a:effectLst/>
              </a:rPr>
              <a:t>데이터 전처리 과정입니다</a:t>
            </a:r>
            <a:r>
              <a:rPr lang="en-US" altLang="ko-KR" sz="1400" dirty="0" smtClean="0">
                <a:effectLst/>
              </a:rPr>
              <a:t>.</a:t>
            </a:r>
          </a:p>
          <a:p>
            <a:r>
              <a:rPr lang="en-US" altLang="ko-KR" sz="1400" dirty="0" err="1" smtClean="0">
                <a:effectLst/>
              </a:rPr>
              <a:t>split_index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/>
              <a:t>int</a:t>
            </a:r>
            <a:r>
              <a:rPr lang="en-US" altLang="ko-KR" sz="1400" dirty="0" smtClean="0">
                <a:effectLst/>
              </a:rPr>
              <a:t>(TRAIN_TEST_SPLIT </a:t>
            </a:r>
            <a:r>
              <a:rPr lang="en-US" altLang="ko-KR" sz="1400" dirty="0"/>
              <a:t>*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 smtClean="0">
                <a:effectLst/>
              </a:rPr>
              <a:t>n_images</a:t>
            </a:r>
            <a:r>
              <a:rPr lang="en-US" altLang="ko-KR" sz="1400" dirty="0" smtClean="0">
                <a:effectLst/>
              </a:rPr>
              <a:t>)</a:t>
            </a:r>
          </a:p>
          <a:p>
            <a:r>
              <a:rPr lang="en-US" altLang="ko-KR" sz="1400" dirty="0" err="1" smtClean="0">
                <a:effectLst/>
              </a:rPr>
              <a:t>shuffled_indices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 smtClean="0">
                <a:effectLst/>
              </a:rPr>
              <a:t>np.random.permutation</a:t>
            </a:r>
            <a:r>
              <a:rPr lang="en-US" altLang="ko-KR" sz="1400" dirty="0" smtClean="0">
                <a:effectLst/>
              </a:rPr>
              <a:t>(</a:t>
            </a:r>
            <a:r>
              <a:rPr lang="en-US" altLang="ko-KR" sz="1400" dirty="0" err="1" smtClean="0">
                <a:effectLst/>
              </a:rPr>
              <a:t>n_images</a:t>
            </a:r>
            <a:r>
              <a:rPr lang="en-US" altLang="ko-KR" sz="1400" dirty="0" smtClean="0">
                <a:effectLst/>
              </a:rPr>
              <a:t>)</a:t>
            </a:r>
          </a:p>
          <a:p>
            <a:r>
              <a:rPr lang="en-US" altLang="ko-KR" sz="1400" dirty="0" err="1" smtClean="0">
                <a:effectLst/>
              </a:rPr>
              <a:t>train_indices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 smtClean="0">
                <a:effectLst/>
              </a:rPr>
              <a:t>shuffled_indices</a:t>
            </a:r>
            <a:r>
              <a:rPr lang="en-US" altLang="ko-KR" sz="1400" dirty="0" smtClean="0">
                <a:effectLst/>
              </a:rPr>
              <a:t>[</a:t>
            </a:r>
            <a:r>
              <a:rPr lang="en-US" altLang="ko-KR" sz="1400" dirty="0"/>
              <a:t>0</a:t>
            </a:r>
            <a:r>
              <a:rPr lang="en-US" altLang="ko-KR" sz="1400" dirty="0" smtClean="0">
                <a:effectLst/>
              </a:rPr>
              <a:t>:split_index]</a:t>
            </a:r>
          </a:p>
          <a:p>
            <a:r>
              <a:rPr lang="en-US" altLang="ko-KR" sz="1400" dirty="0" err="1" smtClean="0">
                <a:effectLst/>
              </a:rPr>
              <a:t>test_indices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 smtClean="0">
                <a:effectLst/>
              </a:rPr>
              <a:t>shuffled_indices</a:t>
            </a:r>
            <a:r>
              <a:rPr lang="en-US" altLang="ko-KR" sz="1400" dirty="0" smtClean="0">
                <a:effectLst/>
              </a:rPr>
              <a:t>[</a:t>
            </a:r>
            <a:r>
              <a:rPr lang="en-US" altLang="ko-KR" sz="1400" dirty="0" err="1" smtClean="0">
                <a:effectLst/>
              </a:rPr>
              <a:t>split_index</a:t>
            </a:r>
            <a:r>
              <a:rPr lang="en-US" altLang="ko-KR" sz="1400" dirty="0" smtClean="0">
                <a:effectLst/>
              </a:rPr>
              <a:t>:]</a:t>
            </a:r>
          </a:p>
          <a:p>
            <a:r>
              <a:rPr lang="en-US" altLang="ko-KR" sz="1400" dirty="0" smtClean="0">
                <a:effectLst/>
              </a:rPr>
              <a:t/>
            </a:r>
            <a:br>
              <a:rPr lang="en-US" altLang="ko-KR" sz="1400" dirty="0" smtClean="0">
                <a:effectLst/>
              </a:rPr>
            </a:br>
            <a:r>
              <a:rPr lang="en-US" altLang="ko-KR" sz="1400" dirty="0" err="1" smtClean="0">
                <a:effectLst/>
              </a:rPr>
              <a:t>x_train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images[</a:t>
            </a:r>
            <a:r>
              <a:rPr lang="en-US" altLang="ko-KR" sz="1400" dirty="0" err="1" smtClean="0">
                <a:effectLst/>
              </a:rPr>
              <a:t>train_indices</a:t>
            </a:r>
            <a:r>
              <a:rPr lang="en-US" altLang="ko-KR" sz="1400" dirty="0" smtClean="0">
                <a:effectLst/>
              </a:rPr>
              <a:t>, :, :]</a:t>
            </a:r>
          </a:p>
          <a:p>
            <a:r>
              <a:rPr lang="en-US" altLang="ko-KR" sz="1400" dirty="0" err="1" smtClean="0">
                <a:effectLst/>
              </a:rPr>
              <a:t>y_train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labels[</a:t>
            </a:r>
            <a:r>
              <a:rPr lang="en-US" altLang="ko-KR" sz="1400" dirty="0" err="1" smtClean="0">
                <a:effectLst/>
              </a:rPr>
              <a:t>train_indices</a:t>
            </a:r>
            <a:r>
              <a:rPr lang="en-US" altLang="ko-KR" sz="1400" dirty="0" smtClean="0">
                <a:effectLst/>
              </a:rPr>
              <a:t>]</a:t>
            </a:r>
          </a:p>
          <a:p>
            <a:r>
              <a:rPr lang="en-US" altLang="ko-KR" sz="1400" dirty="0" err="1" smtClean="0">
                <a:effectLst/>
              </a:rPr>
              <a:t>x_test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images[</a:t>
            </a:r>
            <a:r>
              <a:rPr lang="en-US" altLang="ko-KR" sz="1400" dirty="0" err="1" smtClean="0">
                <a:effectLst/>
              </a:rPr>
              <a:t>test_indices</a:t>
            </a:r>
            <a:r>
              <a:rPr lang="en-US" altLang="ko-KR" sz="1400" dirty="0" smtClean="0">
                <a:effectLst/>
              </a:rPr>
              <a:t>, :, :]</a:t>
            </a:r>
          </a:p>
          <a:p>
            <a:r>
              <a:rPr lang="en-US" altLang="ko-KR" sz="1400" dirty="0" err="1" smtClean="0">
                <a:effectLst/>
              </a:rPr>
              <a:t>y_test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labels[</a:t>
            </a:r>
            <a:r>
              <a:rPr lang="en-US" altLang="ko-KR" sz="1400" dirty="0" err="1" smtClean="0">
                <a:effectLst/>
              </a:rPr>
              <a:t>test_indices</a:t>
            </a:r>
            <a:r>
              <a:rPr lang="en-US" altLang="ko-KR" sz="1400" dirty="0" smtClean="0">
                <a:effectLst/>
              </a:rPr>
              <a:t>]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39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1874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# </a:t>
            </a:r>
            <a:r>
              <a:rPr lang="ko-KR" altLang="en-US" sz="1400" i="1" dirty="0"/>
              <a:t>신경망 모델 학습</a:t>
            </a:r>
            <a:br>
              <a:rPr lang="ko-KR" altLang="en-US" sz="1400" i="1" dirty="0"/>
            </a:b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dirty="0" err="1"/>
              <a:t>sess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tf.Session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 err="1"/>
              <a:t>sess.run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tf.global_variables_initializer</a:t>
            </a:r>
            <a:r>
              <a:rPr lang="en-US" altLang="ko-KR" sz="1400" dirty="0"/>
              <a:t>())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input_batch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target_batch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make_batch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seq_data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for epoch in range(</a:t>
            </a:r>
            <a:r>
              <a:rPr lang="en-US" altLang="ko-KR" sz="1400" dirty="0" err="1"/>
              <a:t>total_epoch</a:t>
            </a:r>
            <a:r>
              <a:rPr lang="en-US" altLang="ko-KR" sz="1400" dirty="0"/>
              <a:t>):</a:t>
            </a:r>
            <a:br>
              <a:rPr lang="en-US" altLang="ko-KR" sz="1400" dirty="0"/>
            </a:br>
            <a:r>
              <a:rPr lang="en-US" altLang="ko-KR" sz="1400" dirty="0"/>
              <a:t>    _, loss = </a:t>
            </a:r>
            <a:r>
              <a:rPr lang="en-US" altLang="ko-KR" sz="1400" dirty="0" err="1"/>
              <a:t>sess.run</a:t>
            </a:r>
            <a:r>
              <a:rPr lang="en-US" altLang="ko-KR" sz="1400" dirty="0"/>
              <a:t>([optimizer, cost],</a:t>
            </a:r>
            <a:br>
              <a:rPr lang="en-US" altLang="ko-KR" sz="1400" dirty="0"/>
            </a:br>
            <a:r>
              <a:rPr lang="en-US" altLang="ko-KR" sz="1400" dirty="0"/>
              <a:t>                       </a:t>
            </a:r>
            <a:r>
              <a:rPr lang="en-US" altLang="ko-KR" sz="1400" dirty="0" err="1"/>
              <a:t>feed_dict</a:t>
            </a:r>
            <a:r>
              <a:rPr lang="en-US" altLang="ko-KR" sz="1400" dirty="0"/>
              <a:t>={X: </a:t>
            </a:r>
            <a:r>
              <a:rPr lang="en-US" altLang="ko-KR" sz="1400" dirty="0" err="1"/>
              <a:t>input_batch</a:t>
            </a:r>
            <a:r>
              <a:rPr lang="en-US" altLang="ko-KR" sz="1400" dirty="0"/>
              <a:t>, Y: </a:t>
            </a:r>
            <a:r>
              <a:rPr lang="en-US" altLang="ko-KR" sz="1400" dirty="0" err="1"/>
              <a:t>target_batch</a:t>
            </a:r>
            <a:r>
              <a:rPr lang="en-US" altLang="ko-KR" sz="1400" dirty="0"/>
              <a:t>})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print('Epoch:', '%04d' % (epoch + 1),</a:t>
            </a:r>
            <a:br>
              <a:rPr lang="en-US" altLang="ko-KR" sz="1400" dirty="0"/>
            </a:br>
            <a:r>
              <a:rPr lang="en-US" altLang="ko-KR" sz="1400" dirty="0"/>
              <a:t>          'cost =', '{:.6f}'.format(loss))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print('</a:t>
            </a:r>
            <a:r>
              <a:rPr lang="ko-KR" altLang="en-US" sz="1400" dirty="0"/>
              <a:t>최적화 완료</a:t>
            </a:r>
            <a:r>
              <a:rPr lang="en-US" altLang="ko-KR" sz="1400" dirty="0"/>
              <a:t>!')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1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1874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# </a:t>
            </a:r>
            <a:r>
              <a:rPr lang="ko-KR" altLang="en-US" sz="1400" i="1" dirty="0"/>
              <a:t>결과 확인</a:t>
            </a:r>
            <a:br>
              <a:rPr lang="ko-KR" altLang="en-US" sz="1400" i="1" dirty="0"/>
            </a:b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# </a:t>
            </a:r>
            <a:r>
              <a:rPr lang="ko-KR" altLang="en-US" sz="1400" i="1" dirty="0" err="1"/>
              <a:t>레이블값이</a:t>
            </a:r>
            <a:r>
              <a:rPr lang="ko-KR" altLang="en-US" sz="1400" i="1" dirty="0"/>
              <a:t> 정수이므로 </a:t>
            </a:r>
            <a:r>
              <a:rPr lang="ko-KR" altLang="en-US" sz="1400" i="1" dirty="0" err="1"/>
              <a:t>예측값도</a:t>
            </a:r>
            <a:r>
              <a:rPr lang="ko-KR" altLang="en-US" sz="1400" i="1" dirty="0"/>
              <a:t> 정수로 변경해줍니다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/>
              <a:t>prediction = </a:t>
            </a:r>
            <a:r>
              <a:rPr lang="en-US" altLang="ko-KR" sz="1400" dirty="0" err="1"/>
              <a:t>tf.cast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tf.argmax</a:t>
            </a:r>
            <a:r>
              <a:rPr lang="en-US" altLang="ko-KR" sz="1400" dirty="0"/>
              <a:t>(model, 1), tf.int32)</a:t>
            </a:r>
            <a:br>
              <a:rPr lang="en-US" altLang="ko-KR" sz="1400" dirty="0"/>
            </a:br>
            <a:r>
              <a:rPr lang="en-US" altLang="ko-KR" sz="1400" i="1" dirty="0"/>
              <a:t># one-hot </a:t>
            </a:r>
            <a:r>
              <a:rPr lang="ko-KR" altLang="en-US" sz="1400" i="1" dirty="0" err="1"/>
              <a:t>인코딩이</a:t>
            </a:r>
            <a:r>
              <a:rPr lang="ko-KR" altLang="en-US" sz="1400" i="1" dirty="0"/>
              <a:t> 아니므로 </a:t>
            </a:r>
            <a:r>
              <a:rPr lang="ko-KR" altLang="en-US" sz="1400" i="1" dirty="0" err="1"/>
              <a:t>입력값을</a:t>
            </a:r>
            <a:r>
              <a:rPr lang="ko-KR" altLang="en-US" sz="1400" i="1" dirty="0"/>
              <a:t> 그대로 비교합니다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r>
              <a:rPr lang="en-US" altLang="ko-KR" sz="1400" dirty="0" err="1"/>
              <a:t>prediction_check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tf.equal</a:t>
            </a:r>
            <a:r>
              <a:rPr lang="en-US" altLang="ko-KR" sz="1400" dirty="0"/>
              <a:t>(prediction, Y)</a:t>
            </a:r>
            <a:br>
              <a:rPr lang="en-US" altLang="ko-KR" sz="1400" dirty="0"/>
            </a:br>
            <a:r>
              <a:rPr lang="en-US" altLang="ko-KR" sz="1400" dirty="0"/>
              <a:t>accuracy = </a:t>
            </a:r>
            <a:r>
              <a:rPr lang="en-US" altLang="ko-KR" sz="1400" dirty="0" err="1"/>
              <a:t>tf.reduce_mean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tf.cast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prediction_check</a:t>
            </a:r>
            <a:r>
              <a:rPr lang="en-US" altLang="ko-KR" sz="1400" dirty="0"/>
              <a:t>, tf.float32))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input_batch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target_batch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make_batch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seq_data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predict, </a:t>
            </a:r>
            <a:r>
              <a:rPr lang="en-US" altLang="ko-KR" sz="1400" dirty="0" err="1"/>
              <a:t>accuracy_val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sess.run</a:t>
            </a:r>
            <a:r>
              <a:rPr lang="en-US" altLang="ko-KR" sz="1400" dirty="0"/>
              <a:t>([prediction, accuracy],</a:t>
            </a:r>
            <a:br>
              <a:rPr lang="en-US" altLang="ko-KR" sz="1400" dirty="0"/>
            </a:br>
            <a:r>
              <a:rPr lang="en-US" altLang="ko-KR" sz="1400" dirty="0"/>
              <a:t>                                 </a:t>
            </a:r>
            <a:r>
              <a:rPr lang="en-US" altLang="ko-KR" sz="1400" dirty="0" err="1"/>
              <a:t>feed_dict</a:t>
            </a:r>
            <a:r>
              <a:rPr lang="en-US" altLang="ko-KR" sz="1400" dirty="0"/>
              <a:t>={X: </a:t>
            </a:r>
            <a:r>
              <a:rPr lang="en-US" altLang="ko-KR" sz="1400" dirty="0" err="1"/>
              <a:t>input_batch</a:t>
            </a:r>
            <a:r>
              <a:rPr lang="en-US" altLang="ko-KR" sz="1400" dirty="0"/>
              <a:t>, Y: </a:t>
            </a:r>
            <a:r>
              <a:rPr lang="en-US" altLang="ko-KR" sz="1400" dirty="0" err="1"/>
              <a:t>target_batch</a:t>
            </a:r>
            <a:r>
              <a:rPr lang="en-US" altLang="ko-KR" sz="1400" dirty="0"/>
              <a:t>})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predict_words</a:t>
            </a:r>
            <a:r>
              <a:rPr lang="en-US" altLang="ko-KR" sz="1400" dirty="0"/>
              <a:t> = []</a:t>
            </a:r>
            <a:br>
              <a:rPr lang="en-US" altLang="ko-KR" sz="1400" dirty="0"/>
            </a:br>
            <a:r>
              <a:rPr lang="en-US" altLang="ko-KR" sz="1400" dirty="0"/>
              <a:t>for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in enumerate(</a:t>
            </a:r>
            <a:r>
              <a:rPr lang="en-US" altLang="ko-KR" sz="1400" dirty="0" err="1"/>
              <a:t>seq_data</a:t>
            </a:r>
            <a:r>
              <a:rPr lang="en-US" altLang="ko-KR" sz="1400" dirty="0"/>
              <a:t>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last_char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char_arr</a:t>
            </a:r>
            <a:r>
              <a:rPr lang="en-US" altLang="ko-KR" sz="1400" dirty="0"/>
              <a:t>[predict[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]]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predict_words.append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[:3] + </a:t>
            </a:r>
            <a:r>
              <a:rPr lang="en-US" altLang="ko-KR" sz="1400" dirty="0" err="1"/>
              <a:t>last_char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print('\n=== </a:t>
            </a:r>
            <a:r>
              <a:rPr lang="ko-KR" altLang="en-US" sz="1400" dirty="0"/>
              <a:t>예측 결과 </a:t>
            </a:r>
            <a:r>
              <a:rPr lang="en-US" altLang="ko-KR" sz="1400" dirty="0"/>
              <a:t>===')</a:t>
            </a:r>
            <a:br>
              <a:rPr lang="en-US" altLang="ko-KR" sz="1400" dirty="0"/>
            </a:br>
            <a:r>
              <a:rPr lang="en-US" altLang="ko-KR" sz="1400" dirty="0"/>
              <a:t>print('</a:t>
            </a:r>
            <a:r>
              <a:rPr lang="ko-KR" altLang="en-US" sz="1400" dirty="0" err="1"/>
              <a:t>입력값</a:t>
            </a:r>
            <a:r>
              <a:rPr lang="en-US" altLang="ko-KR" sz="1400" dirty="0"/>
              <a:t>:', [w[:3] + ' ' for w in </a:t>
            </a:r>
            <a:r>
              <a:rPr lang="en-US" altLang="ko-KR" sz="1400" dirty="0" err="1"/>
              <a:t>seq_data</a:t>
            </a:r>
            <a:r>
              <a:rPr lang="en-US" altLang="ko-KR" sz="1400" dirty="0"/>
              <a:t>])</a:t>
            </a:r>
            <a:br>
              <a:rPr lang="en-US" altLang="ko-KR" sz="1400" dirty="0"/>
            </a:br>
            <a:r>
              <a:rPr lang="en-US" altLang="ko-KR" sz="1400" dirty="0"/>
              <a:t>print('</a:t>
            </a:r>
            <a:r>
              <a:rPr lang="ko-KR" altLang="en-US" sz="1400" dirty="0" err="1"/>
              <a:t>예측값</a:t>
            </a:r>
            <a:r>
              <a:rPr lang="en-US" altLang="ko-KR" sz="1400" dirty="0"/>
              <a:t>:', </a:t>
            </a:r>
            <a:r>
              <a:rPr lang="en-US" altLang="ko-KR" sz="1400" dirty="0" err="1"/>
              <a:t>predict_words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print('</a:t>
            </a:r>
            <a:r>
              <a:rPr lang="ko-KR" altLang="en-US" sz="1400" dirty="0"/>
              <a:t>정확도</a:t>
            </a:r>
            <a:r>
              <a:rPr lang="en-US" altLang="ko-KR" sz="1400" dirty="0"/>
              <a:t>:', </a:t>
            </a:r>
            <a:r>
              <a:rPr lang="en-US" altLang="ko-KR" sz="1400" dirty="0" err="1"/>
              <a:t>accuracy_val</a:t>
            </a:r>
            <a:r>
              <a:rPr lang="en-US" altLang="ko-KR" sz="1400" dirty="0"/>
              <a:t>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57192"/>
            <a:ext cx="704948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2089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여기에서 </a:t>
            </a:r>
            <a:r>
              <a:rPr lang="ko-KR" altLang="en-US" sz="1400" dirty="0" err="1" smtClean="0"/>
              <a:t>몇가지</a:t>
            </a:r>
            <a:r>
              <a:rPr lang="ko-KR" altLang="en-US" sz="1400" dirty="0" smtClean="0"/>
              <a:t> 데이터를 추출해서 시각화 해보겠습니다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다음 페이지 까지 써줘야 그래프 나옴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b="1" dirty="0"/>
              <a:t>import </a:t>
            </a:r>
            <a:r>
              <a:rPr lang="en-US" altLang="ko-KR" sz="1400" dirty="0" err="1" smtClean="0"/>
              <a:t>matplotlib.pyplot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as </a:t>
            </a:r>
            <a:r>
              <a:rPr lang="en-US" altLang="ko-KR" sz="1400" dirty="0" err="1" smtClean="0"/>
              <a:t>plt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1" dirty="0" err="1"/>
              <a:t>def</a:t>
            </a:r>
            <a:r>
              <a:rPr lang="en-US" altLang="ko-KR" sz="1400" b="1" dirty="0"/>
              <a:t> </a:t>
            </a:r>
            <a:r>
              <a:rPr lang="en-US" altLang="ko-KR" sz="1400" dirty="0" err="1" smtClean="0"/>
              <a:t>visualize_data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positive_images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negative_images</a:t>
            </a:r>
            <a:r>
              <a:rPr lang="en-US" altLang="ko-KR" sz="1400" dirty="0" smtClean="0"/>
              <a:t>):</a:t>
            </a: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 smtClean="0"/>
              <a:t>figure = </a:t>
            </a:r>
            <a:r>
              <a:rPr lang="en-US" altLang="ko-KR" sz="1400" dirty="0" err="1" smtClean="0"/>
              <a:t>plt.figure</a:t>
            </a:r>
            <a:r>
              <a:rPr lang="en-US" altLang="ko-KR" sz="1400" dirty="0" smtClean="0"/>
              <a:t>()</a:t>
            </a:r>
            <a:br>
              <a:rPr lang="en-US" altLang="ko-KR" sz="1400" dirty="0" smtClean="0"/>
            </a:br>
            <a:r>
              <a:rPr lang="en-US" altLang="ko-KR" sz="1400" dirty="0" smtClean="0"/>
              <a:t>    count = </a:t>
            </a:r>
            <a:r>
              <a:rPr lang="en-US" altLang="ko-KR" sz="1400" dirty="0"/>
              <a:t>0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for </a:t>
            </a:r>
            <a:r>
              <a:rPr lang="en-US" altLang="ko-KR" sz="1400" dirty="0" smtClean="0"/>
              <a:t>i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range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positive_images.shape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]):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count += </a:t>
            </a:r>
            <a:r>
              <a:rPr lang="en-US" altLang="ko-KR" sz="1400" dirty="0"/>
              <a:t>1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 smtClean="0"/>
              <a:t>figure.add_subplot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positive_images.shape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], count)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plt.imshow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positive_images</a:t>
            </a:r>
            <a:r>
              <a:rPr lang="en-US" altLang="ko-KR" sz="1400" dirty="0" smtClean="0"/>
              <a:t>[i, :, :])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plt.axis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'off'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plt.title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"1"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figure.add_subplot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negative_images.shape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], count)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plt.imshow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negative_images</a:t>
            </a:r>
            <a:r>
              <a:rPr lang="en-US" altLang="ko-KR" sz="1400" dirty="0" smtClean="0"/>
              <a:t>[i, :, :])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plt.axis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'off'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plt.title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"0"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plt.show</a:t>
            </a:r>
            <a:r>
              <a:rPr lang="en-US" altLang="ko-KR" sz="1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87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2089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effectLst/>
              </a:rPr>
              <a:t>N_TO_VISUALIZE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10</a:t>
            </a:r>
            <a:endParaRPr lang="en-US" altLang="ko-KR" sz="1400" dirty="0" smtClean="0">
              <a:effectLst/>
            </a:endParaRPr>
          </a:p>
          <a:p>
            <a:r>
              <a:rPr lang="en-US" altLang="ko-KR" sz="1400" dirty="0" smtClean="0">
                <a:effectLst/>
              </a:rPr>
              <a:t> </a:t>
            </a:r>
          </a:p>
          <a:p>
            <a:r>
              <a:rPr lang="en-US" altLang="ko-KR" sz="1400" dirty="0" err="1" smtClean="0">
                <a:effectLst/>
              </a:rPr>
              <a:t>positive_example_indices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(</a:t>
            </a:r>
            <a:r>
              <a:rPr lang="en-US" altLang="ko-KR" sz="1400" dirty="0" err="1" smtClean="0">
                <a:effectLst/>
              </a:rPr>
              <a:t>y_train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1</a:t>
            </a:r>
            <a:r>
              <a:rPr lang="en-US" altLang="ko-KR" sz="1400" dirty="0" smtClean="0">
                <a:effectLst/>
              </a:rPr>
              <a:t>)</a:t>
            </a:r>
          </a:p>
          <a:p>
            <a:r>
              <a:rPr lang="en-US" altLang="ko-KR" sz="1400" dirty="0" err="1" smtClean="0">
                <a:effectLst/>
              </a:rPr>
              <a:t>positive_examples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 smtClean="0">
                <a:effectLst/>
              </a:rPr>
              <a:t>x_train</a:t>
            </a:r>
            <a:r>
              <a:rPr lang="en-US" altLang="ko-KR" sz="1400" dirty="0" smtClean="0">
                <a:effectLst/>
              </a:rPr>
              <a:t>[</a:t>
            </a:r>
            <a:r>
              <a:rPr lang="en-US" altLang="ko-KR" sz="1400" dirty="0" err="1" smtClean="0">
                <a:effectLst/>
              </a:rPr>
              <a:t>positive_example_indices</a:t>
            </a:r>
            <a:r>
              <a:rPr lang="en-US" altLang="ko-KR" sz="1400" dirty="0" smtClean="0">
                <a:effectLst/>
              </a:rPr>
              <a:t>, :, :]</a:t>
            </a:r>
          </a:p>
          <a:p>
            <a:r>
              <a:rPr lang="en-US" altLang="ko-KR" sz="1400" dirty="0" err="1" smtClean="0">
                <a:effectLst/>
              </a:rPr>
              <a:t>positive_examples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 smtClean="0">
                <a:effectLst/>
              </a:rPr>
              <a:t>positive_examples</a:t>
            </a:r>
            <a:r>
              <a:rPr lang="en-US" altLang="ko-KR" sz="1400" dirty="0" smtClean="0">
                <a:effectLst/>
              </a:rPr>
              <a:t>[</a:t>
            </a:r>
            <a:r>
              <a:rPr lang="en-US" altLang="ko-KR" sz="1400" dirty="0"/>
              <a:t>0</a:t>
            </a:r>
            <a:r>
              <a:rPr lang="en-US" altLang="ko-KR" sz="1400" dirty="0" smtClean="0">
                <a:effectLst/>
              </a:rPr>
              <a:t>:N_TO_VISUALIZE, :, :]</a:t>
            </a:r>
          </a:p>
          <a:p>
            <a:r>
              <a:rPr lang="en-US" altLang="ko-KR" sz="1400" dirty="0" smtClean="0">
                <a:effectLst/>
              </a:rPr>
              <a:t> </a:t>
            </a:r>
          </a:p>
          <a:p>
            <a:r>
              <a:rPr lang="en-US" altLang="ko-KR" sz="1400" dirty="0" err="1" smtClean="0">
                <a:effectLst/>
              </a:rPr>
              <a:t>negative_example_indices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(</a:t>
            </a:r>
            <a:r>
              <a:rPr lang="en-US" altLang="ko-KR" sz="1400" dirty="0" err="1" smtClean="0">
                <a:effectLst/>
              </a:rPr>
              <a:t>y_train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0</a:t>
            </a:r>
            <a:r>
              <a:rPr lang="en-US" altLang="ko-KR" sz="1400" dirty="0" smtClean="0">
                <a:effectLst/>
              </a:rPr>
              <a:t>)</a:t>
            </a:r>
          </a:p>
          <a:p>
            <a:r>
              <a:rPr lang="en-US" altLang="ko-KR" sz="1400" dirty="0" err="1" smtClean="0">
                <a:effectLst/>
              </a:rPr>
              <a:t>negative_examples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 smtClean="0">
                <a:effectLst/>
              </a:rPr>
              <a:t>x_train</a:t>
            </a:r>
            <a:r>
              <a:rPr lang="en-US" altLang="ko-KR" sz="1400" dirty="0" smtClean="0">
                <a:effectLst/>
              </a:rPr>
              <a:t>[</a:t>
            </a:r>
            <a:r>
              <a:rPr lang="en-US" altLang="ko-KR" sz="1400" dirty="0" err="1" smtClean="0">
                <a:effectLst/>
              </a:rPr>
              <a:t>negative_example_indices</a:t>
            </a:r>
            <a:r>
              <a:rPr lang="en-US" altLang="ko-KR" sz="1400" dirty="0" smtClean="0">
                <a:effectLst/>
              </a:rPr>
              <a:t>, :, :]</a:t>
            </a:r>
          </a:p>
          <a:p>
            <a:r>
              <a:rPr lang="en-US" altLang="ko-KR" sz="1400" dirty="0" err="1" smtClean="0">
                <a:effectLst/>
              </a:rPr>
              <a:t>negative_examples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/>
              <a:t>=</a:t>
            </a:r>
            <a:r>
              <a:rPr lang="en-US" altLang="ko-KR" sz="1400" dirty="0" smtClean="0">
                <a:effectLst/>
              </a:rPr>
              <a:t> </a:t>
            </a:r>
            <a:r>
              <a:rPr lang="en-US" altLang="ko-KR" sz="1400" dirty="0" err="1" smtClean="0">
                <a:effectLst/>
              </a:rPr>
              <a:t>negative_examples</a:t>
            </a:r>
            <a:r>
              <a:rPr lang="en-US" altLang="ko-KR" sz="1400" dirty="0" smtClean="0">
                <a:effectLst/>
              </a:rPr>
              <a:t>[</a:t>
            </a:r>
            <a:r>
              <a:rPr lang="en-US" altLang="ko-KR" sz="1400" dirty="0"/>
              <a:t>0</a:t>
            </a:r>
            <a:r>
              <a:rPr lang="en-US" altLang="ko-KR" sz="1400" dirty="0" smtClean="0">
                <a:effectLst/>
              </a:rPr>
              <a:t>:N_TO_VISUALIZE, :, :]</a:t>
            </a:r>
          </a:p>
          <a:p>
            <a:r>
              <a:rPr lang="en-US" altLang="ko-KR" sz="1400" dirty="0" smtClean="0">
                <a:effectLst/>
              </a:rPr>
              <a:t> </a:t>
            </a:r>
          </a:p>
          <a:p>
            <a:r>
              <a:rPr lang="en-US" altLang="ko-KR" sz="1400" dirty="0" err="1" smtClean="0">
                <a:effectLst/>
              </a:rPr>
              <a:t>visualize_data</a:t>
            </a:r>
            <a:r>
              <a:rPr lang="en-US" altLang="ko-KR" sz="1400" dirty="0" smtClean="0">
                <a:effectLst/>
              </a:rPr>
              <a:t>(</a:t>
            </a:r>
            <a:r>
              <a:rPr lang="en-US" altLang="ko-KR" sz="1400" dirty="0" err="1" smtClean="0">
                <a:effectLst/>
              </a:rPr>
              <a:t>positive_examples</a:t>
            </a:r>
            <a:r>
              <a:rPr lang="en-US" altLang="ko-KR" sz="1400" dirty="0" smtClean="0">
                <a:effectLst/>
              </a:rPr>
              <a:t>, </a:t>
            </a:r>
            <a:r>
              <a:rPr lang="en-US" altLang="ko-KR" sz="1400" dirty="0" err="1" smtClean="0">
                <a:effectLst/>
              </a:rPr>
              <a:t>negative_examples</a:t>
            </a:r>
            <a:r>
              <a:rPr lang="en-US" altLang="ko-KR" sz="1400" dirty="0" smtClean="0">
                <a:effectLst/>
              </a:rPr>
              <a:t>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7270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이제 </a:t>
            </a:r>
            <a:r>
              <a:rPr lang="ko-KR" altLang="en-US" sz="1400" dirty="0" err="1" smtClean="0"/>
              <a:t>합성곱</a:t>
            </a:r>
            <a:r>
              <a:rPr lang="ko-KR" altLang="en-US" sz="1400" dirty="0" smtClean="0"/>
              <a:t> 모델을 만들어 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from </a:t>
            </a:r>
            <a:r>
              <a:rPr lang="en-US" altLang="ko-KR" sz="1400" dirty="0" err="1"/>
              <a:t>keras.models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/>
              <a:t>Sequential</a:t>
            </a:r>
            <a:br>
              <a:rPr lang="en-US" altLang="ko-KR" sz="1400" dirty="0"/>
            </a:br>
            <a:r>
              <a:rPr lang="en-US" altLang="ko-KR" sz="1400" b="1" dirty="0"/>
              <a:t>from </a:t>
            </a:r>
            <a:r>
              <a:rPr lang="en-US" altLang="ko-KR" sz="1400" dirty="0" err="1"/>
              <a:t>keras.layers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/>
              <a:t>Activation, Dropout, Flatten, Dense, Conv2D, MaxPooling2D</a:t>
            </a:r>
            <a:br>
              <a:rPr lang="en-US" altLang="ko-KR" sz="1400" dirty="0"/>
            </a:br>
            <a:r>
              <a:rPr lang="en-US" altLang="ko-KR" sz="1400" b="1" dirty="0"/>
              <a:t>from </a:t>
            </a:r>
            <a:r>
              <a:rPr lang="en-US" altLang="ko-KR" sz="1400" dirty="0" err="1"/>
              <a:t>keras.callbacks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 err="1"/>
              <a:t>EarlyStopping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TensorBoard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from </a:t>
            </a:r>
            <a:r>
              <a:rPr lang="en-US" altLang="ko-KR" sz="1400" dirty="0" err="1"/>
              <a:t>sklearn.metrics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 err="1"/>
              <a:t>accuracy_score</a:t>
            </a:r>
            <a:r>
              <a:rPr lang="en-US" altLang="ko-KR" sz="1400" dirty="0"/>
              <a:t>, f1_score</a:t>
            </a:r>
            <a:br>
              <a:rPr lang="en-US" altLang="ko-KR" sz="1400" dirty="0"/>
            </a:br>
            <a:r>
              <a:rPr lang="en-US" altLang="ko-KR" sz="1400" b="1" dirty="0"/>
              <a:t>from </a:t>
            </a:r>
            <a:r>
              <a:rPr lang="en-US" altLang="ko-KR" sz="1400" dirty="0" err="1"/>
              <a:t>datetime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import </a:t>
            </a:r>
            <a:r>
              <a:rPr lang="en-US" altLang="ko-KR" sz="1400" dirty="0" err="1"/>
              <a:t>datetime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N_LAYERS = 4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 err="1"/>
              <a:t>def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cnn</a:t>
            </a:r>
            <a:r>
              <a:rPr lang="en-US" altLang="ko-KR" sz="1400" dirty="0"/>
              <a:t>(size, </a:t>
            </a:r>
            <a:r>
              <a:rPr lang="en-US" altLang="ko-KR" sz="1400" dirty="0" err="1"/>
              <a:t>n_layers</a:t>
            </a:r>
            <a:r>
              <a:rPr lang="en-US" altLang="ko-KR" sz="1400" dirty="0" smtClean="0"/>
              <a:t>):</a:t>
            </a: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    # Define </a:t>
            </a:r>
            <a:r>
              <a:rPr lang="en-US" altLang="ko-KR" sz="1400" i="1" dirty="0" err="1"/>
              <a:t>hyperparamters</a:t>
            </a: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MIN_NEURONS = 20</a:t>
            </a:r>
            <a:br>
              <a:rPr lang="en-US" altLang="ko-KR" sz="1400" dirty="0"/>
            </a:br>
            <a:r>
              <a:rPr lang="en-US" altLang="ko-KR" sz="1400" dirty="0"/>
              <a:t>    MAX_NEURONS = 120</a:t>
            </a:r>
            <a:br>
              <a:rPr lang="en-US" altLang="ko-KR" sz="1400" dirty="0"/>
            </a:br>
            <a:r>
              <a:rPr lang="en-US" altLang="ko-KR" sz="1400" dirty="0"/>
              <a:t>    KERNEL = (3, 3)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/>
              <a:t># Determine the # of neurons in each convolutional layer</a:t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/>
              <a:t>steps = </a:t>
            </a:r>
            <a:r>
              <a:rPr lang="en-US" altLang="ko-KR" sz="1400" dirty="0" err="1"/>
              <a:t>np.floor</a:t>
            </a:r>
            <a:r>
              <a:rPr lang="en-US" altLang="ko-KR" sz="1400" dirty="0"/>
              <a:t>(MAX_NEURONS / (</a:t>
            </a:r>
            <a:r>
              <a:rPr lang="en-US" altLang="ko-KR" sz="1400" dirty="0" err="1"/>
              <a:t>n_layers</a:t>
            </a:r>
            <a:r>
              <a:rPr lang="en-US" altLang="ko-KR" sz="1400" dirty="0"/>
              <a:t> + 1))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nuerons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(MIN_NEURONS, MAX_NEURONS, steps)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nuerons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nuerons.astype</a:t>
            </a:r>
            <a:r>
              <a:rPr lang="en-US" altLang="ko-KR" sz="1400" dirty="0"/>
              <a:t>(np.int32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097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2089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model = Sequential</a:t>
            </a:r>
            <a:r>
              <a:rPr lang="en-US" altLang="ko-KR" sz="1400" dirty="0" smtClean="0"/>
              <a:t>()</a:t>
            </a: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b="1" dirty="0"/>
              <a:t>for </a:t>
            </a:r>
            <a:r>
              <a:rPr lang="en-US" altLang="ko-KR" sz="1400" dirty="0"/>
              <a:t>i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range(0, </a:t>
            </a:r>
            <a:r>
              <a:rPr lang="en-US" altLang="ko-KR" sz="1400" dirty="0" err="1"/>
              <a:t>n_layers</a:t>
            </a:r>
            <a:r>
              <a:rPr lang="en-US" altLang="ko-KR" sz="1400" dirty="0"/>
              <a:t>):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if </a:t>
            </a:r>
            <a:r>
              <a:rPr lang="en-US" altLang="ko-KR" sz="1400" dirty="0"/>
              <a:t>i == 0:</a:t>
            </a:r>
            <a:br>
              <a:rPr lang="en-US" altLang="ko-KR" sz="1400" dirty="0"/>
            </a:br>
            <a:r>
              <a:rPr lang="en-US" altLang="ko-KR" sz="1400" dirty="0"/>
              <a:t>            shape = (size[0], size[1], size[2])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model.add</a:t>
            </a:r>
            <a:r>
              <a:rPr lang="en-US" altLang="ko-KR" sz="1400" dirty="0"/>
              <a:t>(Conv2D(</a:t>
            </a:r>
            <a:r>
              <a:rPr lang="en-US" altLang="ko-KR" sz="1400" dirty="0" err="1"/>
              <a:t>nuerons</a:t>
            </a:r>
            <a:r>
              <a:rPr lang="en-US" altLang="ko-KR" sz="1400" dirty="0"/>
              <a:t>[i], KERNEL, </a:t>
            </a:r>
            <a:r>
              <a:rPr lang="en-US" altLang="ko-KR" sz="1400" dirty="0" err="1"/>
              <a:t>input_shape</a:t>
            </a:r>
            <a:r>
              <a:rPr lang="en-US" altLang="ko-KR" sz="1400" dirty="0"/>
              <a:t>=shape))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model.add</a:t>
            </a:r>
            <a:r>
              <a:rPr lang="en-US" altLang="ko-KR" sz="1400" dirty="0"/>
              <a:t>(Conv2D(</a:t>
            </a:r>
            <a:r>
              <a:rPr lang="en-US" altLang="ko-KR" sz="1400" dirty="0" err="1"/>
              <a:t>nuerons</a:t>
            </a:r>
            <a:r>
              <a:rPr lang="en-US" altLang="ko-KR" sz="1400" dirty="0"/>
              <a:t>[i], KERNEL))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model.add</a:t>
            </a:r>
            <a:r>
              <a:rPr lang="en-US" altLang="ko-KR" sz="1400" dirty="0"/>
              <a:t>(Activation(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relu</a:t>
            </a:r>
            <a:r>
              <a:rPr lang="en-US" altLang="ko-KR" sz="1400" b="1" dirty="0"/>
              <a:t>'</a:t>
            </a:r>
            <a:r>
              <a:rPr lang="en-US" altLang="ko-KR" sz="1400" dirty="0"/>
              <a:t>))</a:t>
            </a:r>
            <a:br>
              <a:rPr lang="en-US" altLang="ko-KR" sz="1400" dirty="0"/>
            </a:b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 err="1"/>
              <a:t>model.add</a:t>
            </a:r>
            <a:r>
              <a:rPr lang="en-US" altLang="ko-KR" sz="1400" dirty="0"/>
              <a:t>(MaxPooling2D(</a:t>
            </a:r>
            <a:r>
              <a:rPr lang="en-US" altLang="ko-KR" sz="1400" dirty="0" err="1"/>
              <a:t>pool_size</a:t>
            </a:r>
            <a:r>
              <a:rPr lang="en-US" altLang="ko-KR" sz="1400" dirty="0"/>
              <a:t>=(2, 2)))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model.add</a:t>
            </a:r>
            <a:r>
              <a:rPr lang="en-US" altLang="ko-KR" sz="1400" dirty="0"/>
              <a:t>(Flatten())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model.add</a:t>
            </a:r>
            <a:r>
              <a:rPr lang="en-US" altLang="ko-KR" sz="1400" dirty="0"/>
              <a:t>(Dense(MAX_NEURONS))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model.add</a:t>
            </a:r>
            <a:r>
              <a:rPr lang="en-US" altLang="ko-KR" sz="1400" dirty="0"/>
              <a:t>(Activation(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relu</a:t>
            </a:r>
            <a:r>
              <a:rPr lang="en-US" altLang="ko-KR" sz="1400" b="1" dirty="0"/>
              <a:t>'</a:t>
            </a:r>
            <a:r>
              <a:rPr lang="en-US" altLang="ko-KR" sz="1400" dirty="0"/>
              <a:t>))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model.add</a:t>
            </a:r>
            <a:r>
              <a:rPr lang="en-US" altLang="ko-KR" sz="1400" dirty="0" smtClean="0"/>
              <a:t>(Dense(1</a:t>
            </a:r>
            <a:r>
              <a:rPr lang="en-US" altLang="ko-KR" sz="1400" dirty="0"/>
              <a:t>))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model.add</a:t>
            </a:r>
            <a:r>
              <a:rPr lang="en-US" altLang="ko-KR" sz="1400" dirty="0"/>
              <a:t>(Activation(</a:t>
            </a:r>
            <a:r>
              <a:rPr lang="en-US" altLang="ko-KR" sz="1400" b="1" dirty="0"/>
              <a:t>'sigmoid</a:t>
            </a:r>
            <a:r>
              <a:rPr lang="en-US" altLang="ko-KR" sz="1400" b="1" dirty="0" smtClean="0"/>
              <a:t>'</a:t>
            </a:r>
            <a:r>
              <a:rPr lang="en-US" altLang="ko-KR" sz="1400" dirty="0" smtClean="0"/>
              <a:t>))</a:t>
            </a: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 err="1"/>
              <a:t>model.compile</a:t>
            </a:r>
            <a:r>
              <a:rPr lang="en-US" altLang="ko-KR" sz="1400" dirty="0"/>
              <a:t>(loss=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binary_crossentropy</a:t>
            </a:r>
            <a:r>
              <a:rPr lang="en-US" altLang="ko-KR" sz="1400" b="1" dirty="0"/>
              <a:t>'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         optimizer=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adam</a:t>
            </a:r>
            <a:r>
              <a:rPr lang="en-US" altLang="ko-KR" sz="1400" b="1" dirty="0"/>
              <a:t>'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         metrics=[</a:t>
            </a:r>
            <a:r>
              <a:rPr lang="en-US" altLang="ko-KR" sz="1400" b="1" dirty="0"/>
              <a:t>'accuracy'</a:t>
            </a:r>
            <a:r>
              <a:rPr lang="en-US" altLang="ko-KR" sz="1400" dirty="0"/>
              <a:t>])</a:t>
            </a:r>
            <a:br>
              <a:rPr lang="en-US" altLang="ko-KR" sz="1400" dirty="0"/>
            </a:b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/>
              <a:t>    </a:t>
            </a:r>
            <a:r>
              <a:rPr lang="en-US" altLang="ko-KR" sz="1400" dirty="0" err="1"/>
              <a:t>model.summary</a:t>
            </a:r>
            <a:r>
              <a:rPr lang="en-US" altLang="ko-KR" sz="1400" dirty="0"/>
              <a:t>()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return </a:t>
            </a:r>
            <a:r>
              <a:rPr lang="en-US" altLang="ko-KR" sz="1400" dirty="0" smtClean="0"/>
              <a:t>model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178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2089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훈</a:t>
            </a:r>
            <a:r>
              <a:rPr lang="ko-KR" altLang="en-US" sz="1400" dirty="0"/>
              <a:t>련</a:t>
            </a:r>
            <a:r>
              <a:rPr lang="ko-KR" altLang="en-US" sz="1400" dirty="0" smtClean="0"/>
              <a:t> 시킬 횟수를 정해주고 </a:t>
            </a:r>
            <a:r>
              <a:rPr lang="ko-KR" altLang="en-US" sz="1400" dirty="0" err="1" smtClean="0"/>
              <a:t>모델를</a:t>
            </a:r>
            <a:r>
              <a:rPr lang="ko-KR" altLang="en-US" sz="1400" dirty="0" smtClean="0"/>
              <a:t> 학습시킵니다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EPOCHS </a:t>
            </a:r>
            <a:r>
              <a:rPr lang="en-US" altLang="ko-KR" sz="1400" dirty="0"/>
              <a:t>= 150</a:t>
            </a:r>
            <a:br>
              <a:rPr lang="en-US" altLang="ko-KR" sz="1400" dirty="0"/>
            </a:br>
            <a:r>
              <a:rPr lang="en-US" altLang="ko-KR" sz="1400" dirty="0"/>
              <a:t>BATCH_SIZE = 200</a:t>
            </a:r>
            <a:br>
              <a:rPr lang="en-US" altLang="ko-KR" sz="1400" dirty="0"/>
            </a:br>
            <a:endParaRPr lang="en-US" altLang="ko-KR" sz="1400" dirty="0" smtClean="0"/>
          </a:p>
          <a:p>
            <a:r>
              <a:rPr lang="ko-KR" altLang="en-US" sz="1400" dirty="0" smtClean="0"/>
              <a:t>학습을 조기 </a:t>
            </a:r>
            <a:r>
              <a:rPr lang="ko-KR" altLang="en-US" sz="1400" dirty="0" err="1" smtClean="0"/>
              <a:t>종료할수있게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콜백을</a:t>
            </a:r>
            <a:r>
              <a:rPr lang="ko-KR" altLang="en-US" sz="1400" dirty="0" smtClean="0"/>
              <a:t> 정의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학습하면서 </a:t>
            </a:r>
            <a:r>
              <a:rPr lang="en-US" altLang="ko-KR" sz="1400" dirty="0" smtClean="0"/>
              <a:t>loss 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떨어지지않으면</a:t>
            </a:r>
            <a:r>
              <a:rPr lang="ko-KR" altLang="en-US" sz="1400" dirty="0" smtClean="0"/>
              <a:t> 학습을 종료 시킵니다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PATIENCE = 10</a:t>
            </a:r>
            <a:br>
              <a:rPr lang="en-US" altLang="ko-KR" sz="1400" dirty="0"/>
            </a:br>
            <a:r>
              <a:rPr lang="en-US" altLang="ko-KR" sz="1400" dirty="0" err="1"/>
              <a:t>early_stopping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EarlyStopping</a:t>
            </a:r>
            <a:r>
              <a:rPr lang="en-US" altLang="ko-KR" sz="1400" dirty="0"/>
              <a:t>(monitor=</a:t>
            </a:r>
            <a:r>
              <a:rPr lang="en-US" altLang="ko-KR" sz="1400" b="1" dirty="0"/>
              <a:t>'loss'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min_delta</a:t>
            </a:r>
            <a:r>
              <a:rPr lang="en-US" altLang="ko-KR" sz="1400" dirty="0"/>
              <a:t>=0, patience=PATIENCE, verbose=0, mode=</a:t>
            </a:r>
            <a:r>
              <a:rPr lang="en-US" altLang="ko-KR" sz="1400" b="1" dirty="0"/>
              <a:t>'auto'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LOG_DIRECTORY_ROOT = </a:t>
            </a:r>
            <a:r>
              <a:rPr lang="en-US" altLang="ko-KR" sz="1400" b="1" dirty="0"/>
              <a:t>''</a:t>
            </a:r>
            <a:br>
              <a:rPr lang="en-US" altLang="ko-KR" sz="1400" b="1" dirty="0"/>
            </a:br>
            <a:r>
              <a:rPr lang="en-US" altLang="ko-KR" sz="1400" dirty="0"/>
              <a:t>now = </a:t>
            </a:r>
            <a:r>
              <a:rPr lang="en-US" altLang="ko-KR" sz="1400" dirty="0" err="1"/>
              <a:t>datetime.utcnow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strftime</a:t>
            </a:r>
            <a:r>
              <a:rPr lang="en-US" altLang="ko-KR" sz="1400" dirty="0"/>
              <a:t>(</a:t>
            </a:r>
            <a:r>
              <a:rPr lang="en-US" altLang="ko-KR" sz="1400" b="1" dirty="0"/>
              <a:t>"%</a:t>
            </a:r>
            <a:r>
              <a:rPr lang="en-US" altLang="ko-KR" sz="1400" b="1" dirty="0" err="1"/>
              <a:t>Y%m%d%H%M%S</a:t>
            </a:r>
            <a:r>
              <a:rPr lang="en-US" altLang="ko-KR" sz="1400" b="1" dirty="0"/>
              <a:t>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log_dir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"{}/run-{}/"</a:t>
            </a:r>
            <a:r>
              <a:rPr lang="en-US" altLang="ko-KR" sz="1400" dirty="0"/>
              <a:t>.format(LOG_DIRECTORY_ROOT, now)</a:t>
            </a:r>
            <a:br>
              <a:rPr lang="en-US" altLang="ko-KR" sz="1400" dirty="0"/>
            </a:br>
            <a:r>
              <a:rPr lang="en-US" altLang="ko-KR" sz="1400" dirty="0" err="1"/>
              <a:t>tensorboard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TensorBoard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log_dir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log_dir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write_graph</a:t>
            </a:r>
            <a:r>
              <a:rPr lang="en-US" altLang="ko-KR" sz="1400" dirty="0"/>
              <a:t>=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write_images</a:t>
            </a:r>
            <a:r>
              <a:rPr lang="en-US" altLang="ko-KR" sz="1400" dirty="0"/>
              <a:t>=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callbacks = [</a:t>
            </a:r>
            <a:r>
              <a:rPr lang="en-US" altLang="ko-KR" sz="1400" dirty="0" err="1"/>
              <a:t>early_stopping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tensorboard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model.fit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, epochs=EPOCHS, </a:t>
            </a:r>
            <a:r>
              <a:rPr lang="en-US" altLang="ko-KR" sz="1400" dirty="0" err="1"/>
              <a:t>batch_size</a:t>
            </a:r>
            <a:r>
              <a:rPr lang="en-US" altLang="ko-KR" sz="1400" dirty="0"/>
              <a:t>=BATCH_SIZE, callbacks=callbacks, verbose=0)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1317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208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테스트를 돌려서 검증해봅니다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test_predictions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model.predict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test_predictions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np.round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test_predictions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accuracy = </a:t>
            </a:r>
            <a:r>
              <a:rPr lang="en-US" altLang="ko-KR" sz="1400" dirty="0" err="1"/>
              <a:t>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y_test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test_predictions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print("Accuracy: " + 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(accuracy</a:t>
            </a:r>
            <a:r>
              <a:rPr lang="en-US" altLang="ko-KR" sz="1400" dirty="0" smtClean="0"/>
              <a:t>))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결과는 </a:t>
            </a:r>
            <a:r>
              <a:rPr lang="en-US" altLang="ko-KR" sz="1400" dirty="0"/>
              <a:t>Accuracy: </a:t>
            </a:r>
            <a:r>
              <a:rPr lang="en-US" altLang="ko-KR" sz="1400" dirty="0" smtClean="0"/>
              <a:t>0.98625 </a:t>
            </a:r>
            <a:r>
              <a:rPr lang="ko-KR" altLang="en-US" sz="1400" dirty="0" smtClean="0"/>
              <a:t>가 나옵니다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3447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587</TotalTime>
  <Words>384</Words>
  <Application>Microsoft Office PowerPoint</Application>
  <PresentationFormat>화면 슬라이드 쇼(4:3)</PresentationFormat>
  <Paragraphs>129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30</cp:revision>
  <dcterms:created xsi:type="dcterms:W3CDTF">2019-01-17T07:35:00Z</dcterms:created>
  <dcterms:modified xsi:type="dcterms:W3CDTF">2019-01-21T01:47:03Z</dcterms:modified>
</cp:coreProperties>
</file>