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0" r:id="rId2"/>
    <p:sldId id="258" r:id="rId3"/>
    <p:sldId id="348" r:id="rId4"/>
    <p:sldId id="313" r:id="rId5"/>
    <p:sldId id="349" r:id="rId6"/>
    <p:sldId id="355" r:id="rId7"/>
    <p:sldId id="315" r:id="rId8"/>
    <p:sldId id="351" r:id="rId9"/>
    <p:sldId id="316" r:id="rId10"/>
    <p:sldId id="317" r:id="rId11"/>
    <p:sldId id="350" r:id="rId12"/>
    <p:sldId id="318" r:id="rId13"/>
    <p:sldId id="357" r:id="rId14"/>
    <p:sldId id="352" r:id="rId15"/>
    <p:sldId id="321" r:id="rId16"/>
    <p:sldId id="322" r:id="rId17"/>
    <p:sldId id="323" r:id="rId18"/>
    <p:sldId id="324" r:id="rId19"/>
    <p:sldId id="325" r:id="rId20"/>
    <p:sldId id="326" r:id="rId21"/>
    <p:sldId id="353" r:id="rId22"/>
    <p:sldId id="328" r:id="rId23"/>
    <p:sldId id="331" r:id="rId24"/>
    <p:sldId id="332" r:id="rId25"/>
    <p:sldId id="336" r:id="rId26"/>
    <p:sldId id="358" r:id="rId27"/>
    <p:sldId id="359" r:id="rId28"/>
    <p:sldId id="343" r:id="rId29"/>
    <p:sldId id="344" r:id="rId30"/>
    <p:sldId id="34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1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1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7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5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>
            <a:lvl1pPr marL="230400" indent="-230400">
              <a:lnSpc>
                <a:spcPct val="150000"/>
              </a:lnSpc>
              <a:buFont typeface="Wingdings" panose="05000000000000000000" pitchFamily="2" charset="2"/>
              <a:buChar char="l"/>
              <a:defRPr sz="2000" b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lnSpc>
                <a:spcPct val="150000"/>
              </a:lnSpc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lnSpc>
                <a:spcPct val="150000"/>
              </a:lnSpc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lnSpc>
                <a:spcPct val="150000"/>
              </a:lnSpc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lnSpc>
                <a:spcPct val="150000"/>
              </a:lnSpc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ko-KR" altLang="en-US" sz="3000" dirty="0"/>
              <a:t>스프링 부트 시작하기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1.1</a:t>
            </a:r>
            <a:r>
              <a:rPr lang="en-US" altLang="ko-KR" dirty="0"/>
              <a:t> </a:t>
            </a:r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1.2</a:t>
            </a:r>
            <a:r>
              <a:rPr lang="en-US" altLang="ko-KR" dirty="0"/>
              <a:t> </a:t>
            </a:r>
            <a:r>
              <a:rPr lang="ko-KR" altLang="en-US" dirty="0"/>
              <a:t>스프링 부트 개발 환경 설정하기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1.3</a:t>
            </a:r>
            <a:r>
              <a:rPr lang="en-US" altLang="ko-KR" dirty="0"/>
              <a:t> </a:t>
            </a:r>
            <a:r>
              <a:rPr lang="ko-KR" altLang="en-US" dirty="0"/>
              <a:t>웹 서비스의 동작 원리 이해하기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 </a:t>
            </a:r>
            <a:r>
              <a:rPr lang="ko-KR" altLang="en-US" dirty="0" smtClean="0"/>
              <a:t>프로젝트 </a:t>
            </a:r>
            <a:r>
              <a:rPr lang="ko-KR" altLang="en-US" dirty="0"/>
              <a:t>다운로드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&amp;</a:t>
            </a:r>
            <a:r>
              <a:rPr lang="ko-KR" altLang="en-US" dirty="0" smtClean="0"/>
              <a:t> </a:t>
            </a:r>
            <a:r>
              <a:rPr lang="ko-KR" altLang="en-US" dirty="0"/>
              <a:t>파일 확인</a:t>
            </a:r>
            <a:endParaRPr lang="en-US" altLang="ko-KR" dirty="0"/>
          </a:p>
          <a:p>
            <a:pPr marL="444500" indent="-179388"/>
            <a:endParaRPr lang="en-US" altLang="ko-KR" dirty="0"/>
          </a:p>
          <a:p>
            <a:pPr marL="674900" lvl="1" indent="-179388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87" y="2175581"/>
            <a:ext cx="4817511" cy="4453819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54478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19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1402" y="1606161"/>
            <a:ext cx="78867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 </a:t>
            </a:r>
            <a:r>
              <a:rPr lang="ko-KR" altLang="en-US" dirty="0" err="1" smtClean="0"/>
              <a:t>인텔리제이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열기</a:t>
            </a:r>
            <a:endParaRPr lang="en-US" altLang="ko-KR" dirty="0"/>
          </a:p>
          <a:p>
            <a:pPr marL="444500" indent="-179388"/>
            <a:endParaRPr lang="en-US" altLang="ko-KR" dirty="0"/>
          </a:p>
          <a:p>
            <a:pPr marL="674900" lvl="1" indent="-179388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79" y="2369975"/>
            <a:ext cx="6316121" cy="4343400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85486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50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 </a:t>
            </a:r>
            <a:r>
              <a:rPr lang="ko-KR" altLang="en-US" dirty="0" smtClean="0"/>
              <a:t>메인 </a:t>
            </a:r>
            <a:r>
              <a:rPr lang="ko-KR" altLang="en-US" dirty="0"/>
              <a:t>메서드가 있는 자바 파일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&gt; main &gt; java &gt;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com.example.firstproject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FirstprojectApplication</a:t>
            </a:r>
            <a:r>
              <a:rPr lang="en-US" altLang="ko-KR" dirty="0"/>
              <a:t>)</a:t>
            </a:r>
          </a:p>
          <a:p>
            <a:pPr marL="674900" lvl="1" indent="-179388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" y="3282009"/>
            <a:ext cx="8990595" cy="3347391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82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6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2" y="0"/>
            <a:ext cx="8177165" cy="68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 </a:t>
            </a:r>
            <a:r>
              <a:rPr lang="ko-KR" altLang="en-US" dirty="0" smtClean="0"/>
              <a:t>스프링 </a:t>
            </a:r>
            <a:r>
              <a:rPr lang="ko-KR" altLang="en-US" dirty="0"/>
              <a:t>부트 버전 바꾸기</a:t>
            </a:r>
            <a:endParaRPr lang="en-US" altLang="ko-KR" dirty="0"/>
          </a:p>
          <a:p>
            <a:pPr marL="895350" lvl="1" indent="-179388"/>
            <a:r>
              <a:rPr lang="ko-KR" altLang="en-US" dirty="0"/>
              <a:t>프로젝트 탐색기 중간에 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marL="895350" lvl="1" indent="-179388"/>
            <a:r>
              <a:rPr lang="ko-KR" altLang="en-US" dirty="0"/>
              <a:t>버전을 </a:t>
            </a:r>
            <a:r>
              <a:rPr lang="en-US" altLang="ko-KR" dirty="0"/>
              <a:t>3.1.0</a:t>
            </a:r>
            <a:r>
              <a:rPr lang="ko-KR" altLang="en-US" dirty="0"/>
              <a:t>으로 수정한 후 코끼리 아이콘 클릭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7" y="4108450"/>
            <a:ext cx="7217326" cy="2364854"/>
          </a:xfrm>
          <a:prstGeom prst="rect">
            <a:avLst/>
          </a:prstGeom>
        </p:spPr>
      </p:pic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82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7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 </a:t>
            </a:r>
            <a:r>
              <a:rPr lang="ko-KR" altLang="en-US" dirty="0" err="1" smtClean="0"/>
              <a:t>헬로</a:t>
            </a:r>
            <a:r>
              <a:rPr lang="ko-KR" altLang="en-US" dirty="0" smtClean="0"/>
              <a:t> </a:t>
            </a:r>
            <a:r>
              <a:rPr lang="ko-KR" altLang="en-US" dirty="0"/>
              <a:t>월드</a:t>
            </a:r>
            <a:r>
              <a:rPr lang="en-US" altLang="ko-KR" dirty="0"/>
              <a:t>! </a:t>
            </a:r>
            <a:r>
              <a:rPr lang="ko-KR" altLang="en-US" dirty="0"/>
              <a:t>출력하기</a:t>
            </a:r>
            <a:endParaRPr lang="en-US" altLang="ko-KR" dirty="0"/>
          </a:p>
          <a:p>
            <a:pPr marL="719138" lvl="1" indent="-177800"/>
            <a:r>
              <a:rPr lang="en-US" altLang="ko-KR" sz="1800" dirty="0" err="1"/>
              <a:t>src</a:t>
            </a:r>
            <a:r>
              <a:rPr lang="en-US" altLang="ko-KR" sz="1800" dirty="0"/>
              <a:t> &gt; main &gt; resources &gt; static &gt; hello.html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marL="719138" lvl="1" indent="-177800"/>
            <a:r>
              <a:rPr lang="ko-KR" altLang="en-US" sz="1800" dirty="0"/>
              <a:t>기본 코드에 </a:t>
            </a:r>
            <a:r>
              <a:rPr lang="en-US" altLang="ko-KR" sz="1800" dirty="0"/>
              <a:t>&lt;h1&gt;</a:t>
            </a:r>
            <a:r>
              <a:rPr lang="ko-KR" altLang="en-US" sz="1800" dirty="0" err="1"/>
              <a:t>헬로</a:t>
            </a:r>
            <a:r>
              <a:rPr lang="ko-KR" altLang="en-US" sz="1800" dirty="0"/>
              <a:t> 월드</a:t>
            </a:r>
            <a:r>
              <a:rPr lang="en-US" altLang="ko-KR" sz="1800" dirty="0"/>
              <a:t>!&lt;/h1&gt;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719138" lvl="1" indent="-177800"/>
            <a:r>
              <a:rPr lang="ko-KR" altLang="en-US" sz="1800" dirty="0"/>
              <a:t>서버 </a:t>
            </a:r>
            <a:r>
              <a:rPr lang="ko-KR" altLang="en-US" sz="1800" dirty="0" err="1"/>
              <a:t>재시작</a:t>
            </a:r>
            <a:r>
              <a:rPr lang="ko-KR" altLang="en-US" sz="1800" dirty="0"/>
              <a:t> 후</a:t>
            </a:r>
            <a:r>
              <a:rPr lang="en-US" altLang="ko-KR" sz="1800" dirty="0"/>
              <a:t> </a:t>
            </a:r>
            <a:r>
              <a:rPr lang="ko-KR" altLang="en-US" sz="1800" dirty="0"/>
              <a:t>웹 브라우저</a:t>
            </a:r>
            <a:r>
              <a:rPr lang="en-US" altLang="ko-KR" sz="1800" dirty="0"/>
              <a:t>(localhost:8080/hello.html)</a:t>
            </a:r>
            <a:r>
              <a:rPr lang="ko-KR" altLang="en-US" sz="1800" dirty="0"/>
              <a:t> 접속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46" y="4420148"/>
            <a:ext cx="6069758" cy="2311888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69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45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웹 서비스의 동작 원리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ko-KP" altLang="ko-KR" dirty="0"/>
              <a:t>–</a:t>
            </a:r>
            <a:r>
              <a:rPr lang="ko-KR" altLang="en-US"/>
              <a:t>서버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서비스를 사용하는 프로그램 또는 컴퓨터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서비스를 제공하는 프로그램 또는 </a:t>
            </a:r>
            <a:r>
              <a:rPr lang="ko-KR" altLang="en-US" dirty="0" smtClean="0"/>
              <a:t>컴퓨터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70" y="3714354"/>
            <a:ext cx="5819775" cy="25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웹 서비스의 동작 원리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682" y="1550178"/>
            <a:ext cx="8263424" cy="5041900"/>
          </a:xfrm>
        </p:spPr>
        <p:txBody>
          <a:bodyPr/>
          <a:lstStyle/>
          <a:p>
            <a:r>
              <a:rPr lang="en-US" altLang="ko-KR" dirty="0" smtClean="0"/>
              <a:t>localhost:8080/hello.html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lvl="1"/>
            <a:r>
              <a:rPr lang="en-US" altLang="ko-KR" dirty="0"/>
              <a:t>localhost: ‘</a:t>
            </a:r>
            <a:r>
              <a:rPr lang="ko-KR" altLang="en-US" dirty="0"/>
              <a:t>내 </a:t>
            </a:r>
            <a:r>
              <a:rPr lang="ko-KR" altLang="en-US" dirty="0" err="1"/>
              <a:t>컴퓨터’의</a:t>
            </a:r>
            <a:r>
              <a:rPr lang="ko-KR" altLang="en-US" dirty="0"/>
              <a:t> 주소인 </a:t>
            </a:r>
            <a:r>
              <a:rPr lang="en-US" altLang="ko-KR" dirty="0"/>
              <a:t>127.0.0.1</a:t>
            </a:r>
            <a:r>
              <a:rPr lang="ko-KR" altLang="en-US" dirty="0"/>
              <a:t>을 고유하게 지칭한 것</a:t>
            </a:r>
            <a:endParaRPr lang="en-US" altLang="ko-KR" dirty="0"/>
          </a:p>
          <a:p>
            <a:pPr lvl="1"/>
            <a:r>
              <a:rPr lang="en-US" altLang="ko-KR" dirty="0"/>
              <a:t>8080: </a:t>
            </a:r>
            <a:r>
              <a:rPr lang="ko-KR" altLang="en-US" dirty="0"/>
              <a:t>스프링 부트가 동작하는 기본 포트번호</a:t>
            </a:r>
            <a:endParaRPr lang="en-US" altLang="ko-KR" dirty="0"/>
          </a:p>
          <a:p>
            <a:pPr lvl="1"/>
            <a:r>
              <a:rPr lang="en-US" altLang="ko-KR" dirty="0"/>
              <a:t>hello.html: </a:t>
            </a:r>
            <a:r>
              <a:rPr lang="ko-KR" altLang="en-US" dirty="0"/>
              <a:t>서버에 요청하는 파일</a:t>
            </a:r>
            <a:endParaRPr lang="en-US" altLang="ko-KR" dirty="0"/>
          </a:p>
          <a:p>
            <a:pPr marL="232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→ </a:t>
            </a:r>
            <a:r>
              <a:rPr lang="ko-KR" altLang="en-US" dirty="0">
                <a:solidFill>
                  <a:srgbClr val="FF0000"/>
                </a:solidFill>
              </a:rPr>
              <a:t>웹 브라우저에서 </a:t>
            </a:r>
            <a:r>
              <a:rPr lang="en-US" altLang="ko-KR" dirty="0">
                <a:solidFill>
                  <a:srgbClr val="FF0000"/>
                </a:solidFill>
              </a:rPr>
              <a:t>localhost:8080/hello.html</a:t>
            </a:r>
            <a:r>
              <a:rPr lang="ko-KR" altLang="en-US" dirty="0">
                <a:solidFill>
                  <a:srgbClr val="FF0000"/>
                </a:solidFill>
              </a:rPr>
              <a:t>로 접속하면 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내 컴퓨터의 </a:t>
            </a:r>
            <a:r>
              <a:rPr lang="en-US" altLang="ko-KR" dirty="0">
                <a:solidFill>
                  <a:srgbClr val="FF0000"/>
                </a:solidFill>
              </a:rPr>
              <a:t>8080</a:t>
            </a:r>
            <a:r>
              <a:rPr lang="ko-KR" altLang="en-US" dirty="0">
                <a:solidFill>
                  <a:srgbClr val="FF0000"/>
                </a:solidFill>
              </a:rPr>
              <a:t>번에서 수행되고 있는 서버에 </a:t>
            </a:r>
            <a:r>
              <a:rPr lang="en-US" altLang="ko-KR" dirty="0">
                <a:solidFill>
                  <a:srgbClr val="FF0000"/>
                </a:solidFill>
              </a:rPr>
              <a:t>hello.html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파일을 요청한다는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222733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웹 서비스의 동작 원리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localhost:8080/hello.html</a:t>
            </a:r>
            <a:r>
              <a:rPr lang="ko-KR" altLang="en-US" dirty="0"/>
              <a:t>의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76" y="2351991"/>
            <a:ext cx="7707448" cy="3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2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</a:rPr>
              <a:t/>
            </a:r>
            <a:br>
              <a:rPr lang="en-US" altLang="ko-KR" sz="3000" dirty="0">
                <a:solidFill>
                  <a:schemeClr val="bg1"/>
                </a:solidFill>
              </a:rPr>
            </a:br>
            <a:r>
              <a:rPr lang="en-US" altLang="ko-KR" sz="3000" dirty="0"/>
              <a:t>MVC </a:t>
            </a:r>
            <a:r>
              <a:rPr lang="ko-KR" altLang="en-US" sz="3000" dirty="0"/>
              <a:t>패턴 이해와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2.1</a:t>
            </a:r>
            <a:r>
              <a:rPr lang="en-US" altLang="ko-KR" dirty="0"/>
              <a:t> </a:t>
            </a:r>
            <a:r>
              <a:rPr lang="ko-KR" altLang="en-US" dirty="0"/>
              <a:t>뷰 템플릿과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2.2</a:t>
            </a:r>
            <a:r>
              <a:rPr lang="en-US" altLang="ko-KR" dirty="0"/>
              <a:t> MVC </a:t>
            </a:r>
            <a:r>
              <a:rPr lang="ko-KR" altLang="en-US" dirty="0"/>
              <a:t>패턴을 활용해 뷰 템플릿 페이지 만들기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2.3</a:t>
            </a:r>
            <a:r>
              <a:rPr lang="en-US" altLang="ko-KR" dirty="0"/>
              <a:t> MVC</a:t>
            </a:r>
            <a:r>
              <a:rPr lang="ko-KR" altLang="en-US" dirty="0"/>
              <a:t>의 역할과 실행 흐름 이해하기</a:t>
            </a:r>
            <a:endParaRPr lang="en-US" altLang="ko-KR" dirty="0"/>
          </a:p>
          <a:p>
            <a:r>
              <a:rPr lang="en-US" altLang="ko-KR" dirty="0">
                <a:solidFill>
                  <a:schemeClr val="bg1"/>
                </a:solidFill>
              </a:rPr>
              <a:t>2.4</a:t>
            </a:r>
            <a:r>
              <a:rPr lang="en-US" altLang="ko-KR" dirty="0"/>
              <a:t> </a:t>
            </a:r>
            <a:r>
              <a:rPr lang="ko-KR" altLang="en-US" dirty="0"/>
              <a:t>뷰 템플릿 페이지에 레이아웃 적용하기</a:t>
            </a:r>
          </a:p>
        </p:txBody>
      </p:sp>
    </p:spTree>
    <p:extLst>
      <p:ext uri="{BB962C8B-B14F-4D97-AF65-F5344CB8AC3E}">
        <p14:creationId xmlns:p14="http://schemas.microsoft.com/office/powerpoint/2010/main" val="4981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</a:t>
            </a:r>
            <a:r>
              <a:rPr lang="ko-KR" altLang="en-US" sz="3500" dirty="0" err="1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부트란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500"/>
            <a:ext cx="8142126" cy="50419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스프링 부트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자바 웹 프로그램을 더욱 쉽고 빠르게 만들기 위해 개발된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원하는 </a:t>
            </a:r>
            <a:r>
              <a:rPr lang="ko-KR" altLang="en-US" dirty="0"/>
              <a:t>기능을 찾아 </a:t>
            </a:r>
            <a:r>
              <a:rPr lang="ko-KR" altLang="en-US" dirty="0" smtClean="0"/>
              <a:t>조립하기만 </a:t>
            </a:r>
            <a:r>
              <a:rPr lang="ko-KR" altLang="en-US" dirty="0"/>
              <a:t>하면 편리하게 자바 웹 프로그램을 만들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새로운 </a:t>
            </a:r>
            <a:r>
              <a:rPr lang="ko-KR" altLang="en-US" dirty="0" err="1"/>
              <a:t>기술이라기보다는</a:t>
            </a:r>
            <a:r>
              <a:rPr lang="ko-KR" altLang="en-US" dirty="0"/>
              <a:t> 스프링 </a:t>
            </a:r>
            <a:r>
              <a:rPr lang="ko-KR" altLang="en-US" dirty="0" smtClean="0"/>
              <a:t>프레임워크를 </a:t>
            </a:r>
            <a:r>
              <a:rPr lang="ko-KR" altLang="en-US" dirty="0"/>
              <a:t>개선한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</a:t>
            </a:r>
            <a:r>
              <a:rPr lang="ko-KR" altLang="en-US" dirty="0"/>
              <a:t>환경 </a:t>
            </a:r>
            <a:r>
              <a:rPr lang="ko-KR" altLang="en-US" dirty="0" smtClean="0"/>
              <a:t>설정 간소화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서버 내장</a:t>
            </a:r>
            <a:r>
              <a:rPr lang="en-US" altLang="ko-KR" dirty="0" smtClean="0"/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35" y="4508445"/>
            <a:ext cx="7300330" cy="14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8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뷰 템플릿과 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템플릿</a:t>
            </a:r>
            <a:endParaRPr lang="en-US" altLang="ko-KR" dirty="0"/>
          </a:p>
          <a:p>
            <a:pPr marL="541338" lvl="1" indent="-311150"/>
            <a:r>
              <a:rPr lang="ko-KR" altLang="en-US" dirty="0"/>
              <a:t>웹 페이지</a:t>
            </a:r>
            <a:r>
              <a:rPr lang="en-US" altLang="ko-KR" dirty="0"/>
              <a:t>(View)</a:t>
            </a:r>
            <a:r>
              <a:rPr lang="ko-KR" altLang="en-US" dirty="0"/>
              <a:t>를 하나의 틀</a:t>
            </a:r>
            <a:r>
              <a:rPr lang="en-US" altLang="ko-KR" dirty="0"/>
              <a:t>(Template)</a:t>
            </a:r>
            <a:r>
              <a:rPr lang="ko-KR" altLang="en-US" dirty="0"/>
              <a:t>로 만들고 여기에 변수를 삽입해 서로 다른 페이지로 보여 주는 기술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51" y="3222683"/>
            <a:ext cx="6952834" cy="35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뷰 템플릿과 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029" y="1587500"/>
            <a:ext cx="7886700" cy="5041900"/>
          </a:xfrm>
        </p:spPr>
        <p:txBody>
          <a:bodyPr/>
          <a:lstStyle/>
          <a:p>
            <a:r>
              <a:rPr lang="ko-KR" altLang="en-US" dirty="0" err="1" smtClean="0"/>
              <a:t>머스테치</a:t>
            </a:r>
            <a:endParaRPr lang="en-US" altLang="ko-KR" dirty="0"/>
          </a:p>
          <a:p>
            <a:pPr marL="541338" lvl="1" indent="-311150"/>
            <a:r>
              <a:rPr lang="ko-KR" altLang="en-US" dirty="0" smtClean="0"/>
              <a:t>뷰 템플릿을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만드는 도구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643" y="1684175"/>
            <a:ext cx="5722743" cy="50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9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뷰 템플릿과  </a:t>
            </a:r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(Model-View-Controller Pattern)</a:t>
            </a:r>
          </a:p>
          <a:p>
            <a:pPr lvl="1"/>
            <a:r>
              <a:rPr lang="ko-KR" altLang="en-US" dirty="0" smtClean="0"/>
              <a:t>웹 페이지를 화면에 보여 주고</a:t>
            </a:r>
            <a:r>
              <a:rPr lang="en-US" altLang="ko-KR" dirty="0" smtClean="0"/>
              <a:t>(View), </a:t>
            </a:r>
          </a:p>
          <a:p>
            <a:pPr lvl="1"/>
            <a:r>
              <a:rPr lang="ko-KR" altLang="en-US" dirty="0" smtClean="0"/>
              <a:t>클라이언트의 </a:t>
            </a:r>
            <a:r>
              <a:rPr lang="ko-KR" altLang="en-US" dirty="0"/>
              <a:t>요청을 받아 처리하고</a:t>
            </a:r>
            <a:r>
              <a:rPr lang="en-US" altLang="ko-KR" dirty="0"/>
              <a:t>(Controller), </a:t>
            </a:r>
          </a:p>
          <a:p>
            <a:pPr lvl="1"/>
            <a:r>
              <a:rPr lang="ko-KR" altLang="en-US" dirty="0"/>
              <a:t>데이터를 관리하는</a:t>
            </a:r>
            <a:r>
              <a:rPr lang="en-US" altLang="ko-KR" dirty="0"/>
              <a:t>(Model) </a:t>
            </a:r>
            <a:r>
              <a:rPr lang="ko-KR" altLang="en-US" dirty="0"/>
              <a:t>역할을 나누는 기법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04841"/>
            <a:ext cx="7877175" cy="27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6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8039100" cy="806449"/>
          </a:xfrm>
        </p:spPr>
        <p:txBody>
          <a:bodyPr>
            <a:normAutofit fontScale="90000"/>
          </a:bodyPr>
          <a:lstStyle/>
          <a:p>
            <a:r>
              <a:rPr lang="en-US" altLang="ko-KR" spc="-100" dirty="0"/>
              <a:t>2.2 MVC </a:t>
            </a:r>
            <a:r>
              <a:rPr lang="ko-KR" altLang="en-US" spc="-100" dirty="0"/>
              <a:t>패턴을 활용해 뷰 템플릿 페이지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500"/>
            <a:ext cx="80391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뷰 템플릿 </a:t>
            </a:r>
            <a:r>
              <a:rPr lang="ko-KR" altLang="en-US" dirty="0" smtClean="0"/>
              <a:t>페이지 만들기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컨트롤러 만들고 실행하기 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모델 추가하기 </a:t>
            </a:r>
            <a:endParaRPr lang="en-US" altLang="ko-KR" dirty="0"/>
          </a:p>
          <a:p>
            <a:pPr marL="678075" lvl="1" indent="-266700"/>
            <a:r>
              <a:rPr lang="ko-KR" altLang="en-US" dirty="0"/>
              <a:t>뷰 템플릿 페이지에 </a:t>
            </a:r>
            <a:r>
              <a:rPr lang="ko-KR" altLang="en-US" dirty="0" smtClean="0"/>
              <a:t>변수를 삽입할 때는 </a:t>
            </a:r>
            <a:r>
              <a:rPr lang="ko-KR" altLang="en-US" dirty="0" err="1" smtClean="0"/>
              <a:t>머스테치</a:t>
            </a:r>
            <a:r>
              <a:rPr lang="ko-KR" altLang="en-US" dirty="0" smtClean="0"/>
              <a:t> 문법 사용</a:t>
            </a:r>
            <a:endParaRPr lang="en-US" altLang="ko-KR" dirty="0" smtClean="0"/>
          </a:p>
          <a:p>
            <a:pPr marL="678075" lvl="1" indent="-266700"/>
            <a:endParaRPr lang="en-US" altLang="ko-KR" dirty="0" smtClean="0"/>
          </a:p>
          <a:p>
            <a:pPr marL="411375" lvl="1" indent="0">
              <a:buNone/>
            </a:pPr>
            <a:endParaRPr lang="en-US" altLang="ko-KR" sz="1000" dirty="0" smtClean="0"/>
          </a:p>
          <a:p>
            <a:pPr marL="678075" lvl="1" indent="-266700"/>
            <a:r>
              <a:rPr lang="ko-KR" altLang="en-US" dirty="0" smtClean="0"/>
              <a:t>모델에서 </a:t>
            </a:r>
            <a:r>
              <a:rPr lang="ko-KR" altLang="en-US" dirty="0"/>
              <a:t>변수를 등록할 때는 </a:t>
            </a:r>
            <a:r>
              <a:rPr lang="en-US" altLang="ko-KR" dirty="0" err="1"/>
              <a:t>addAttribute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61~72p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8" y="5468106"/>
            <a:ext cx="7795144" cy="859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0" y="3915632"/>
            <a:ext cx="7783432" cy="8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8039100" cy="806449"/>
          </a:xfrm>
        </p:spPr>
        <p:txBody>
          <a:bodyPr>
            <a:normAutofit fontScale="90000"/>
          </a:bodyPr>
          <a:lstStyle/>
          <a:p>
            <a:r>
              <a:rPr lang="en-US" altLang="ko-KR" spc="-100" dirty="0"/>
              <a:t>2.2 MVC </a:t>
            </a:r>
            <a:r>
              <a:rPr lang="ko-KR" altLang="en-US" spc="-100" dirty="0"/>
              <a:t>패턴을 활용해 뷰 템플릿 페이지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500"/>
            <a:ext cx="8039100" cy="50419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176988"/>
            <a:ext cx="8434388" cy="443653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61~72p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6250" y="1571626"/>
            <a:ext cx="80391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400" indent="-2304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000" b="0" kern="120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 smtClean="0"/>
              <a:t>실습 요약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009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 MVC</a:t>
            </a:r>
            <a:r>
              <a:rPr lang="ko-KR" altLang="en-US" dirty="0"/>
              <a:t>의 역할과 실행 흐름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2806"/>
            <a:ext cx="7886700" cy="5041900"/>
          </a:xfrm>
        </p:spPr>
        <p:txBody>
          <a:bodyPr/>
          <a:lstStyle/>
          <a:p>
            <a:r>
              <a:rPr lang="ko-KR" altLang="en-US" dirty="0" smtClean="0"/>
              <a:t> 식당의 </a:t>
            </a:r>
            <a:r>
              <a:rPr lang="ko-KR" altLang="en-US" dirty="0"/>
              <a:t>주문 처리 과정과 </a:t>
            </a:r>
            <a:r>
              <a:rPr lang="en-US" altLang="ko-KR" dirty="0"/>
              <a:t>MVC </a:t>
            </a:r>
            <a:r>
              <a:rPr lang="ko-KR" altLang="en-US" dirty="0"/>
              <a:t>패턴 비유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81" y="2427535"/>
            <a:ext cx="7797969" cy="3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 MVC</a:t>
            </a:r>
            <a:r>
              <a:rPr lang="ko-KR" altLang="en-US" dirty="0"/>
              <a:t>의 역할과 실행 흐름 이해하기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012"/>
          <a:stretch/>
        </p:blipFill>
        <p:spPr>
          <a:xfrm>
            <a:off x="628650" y="2369976"/>
            <a:ext cx="8297898" cy="2817844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28650" y="1522806"/>
            <a:ext cx="7886700" cy="5041900"/>
          </a:xfrm>
        </p:spPr>
        <p:txBody>
          <a:bodyPr/>
          <a:lstStyle/>
          <a:p>
            <a:r>
              <a:rPr lang="ko-KR" altLang="en-US" dirty="0" smtClean="0"/>
              <a:t> 식당의 </a:t>
            </a:r>
            <a:r>
              <a:rPr lang="ko-KR" altLang="en-US" dirty="0"/>
              <a:t>주문 처리 과정과 </a:t>
            </a:r>
            <a:r>
              <a:rPr lang="en-US" altLang="ko-KR" dirty="0"/>
              <a:t>MVC </a:t>
            </a:r>
            <a:r>
              <a:rPr lang="ko-KR" altLang="en-US" dirty="0"/>
              <a:t>패턴 비유</a:t>
            </a:r>
          </a:p>
        </p:txBody>
      </p:sp>
    </p:spTree>
    <p:extLst>
      <p:ext uri="{BB962C8B-B14F-4D97-AF65-F5344CB8AC3E}">
        <p14:creationId xmlns:p14="http://schemas.microsoft.com/office/powerpoint/2010/main" val="338630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 MVC</a:t>
            </a:r>
            <a:r>
              <a:rPr lang="ko-KR" altLang="en-US" dirty="0"/>
              <a:t>의 역할과 실행 흐름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71611"/>
            <a:ext cx="7886700" cy="50419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/hi </a:t>
            </a:r>
            <a:r>
              <a:rPr lang="ko-KR" altLang="en-US" dirty="0"/>
              <a:t>페이지의 실행 </a:t>
            </a:r>
            <a:r>
              <a:rPr lang="ko-KR" altLang="en-US" dirty="0" smtClean="0"/>
              <a:t>흐름 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/</a:t>
            </a:r>
            <a:r>
              <a:rPr lang="en-US" altLang="ko-KR" dirty="0"/>
              <a:t>bye </a:t>
            </a:r>
            <a:r>
              <a:rPr lang="ko-KR" altLang="en-US" dirty="0"/>
              <a:t>페이지의 실행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pPr marL="687600" lvl="1" indent="-457200"/>
            <a:r>
              <a:rPr lang="en-US" altLang="ko-KR" dirty="0" smtClean="0"/>
              <a:t>/hi </a:t>
            </a:r>
            <a:r>
              <a:rPr lang="ko-KR" altLang="en-US" dirty="0" smtClean="0"/>
              <a:t>페이지와 같음 </a:t>
            </a:r>
            <a:endParaRPr lang="en-US" altLang="ko-KR" dirty="0" smtClean="0"/>
          </a:p>
          <a:p>
            <a:pPr marL="687600" lvl="1" indent="-457200"/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03"/>
          <a:stretch/>
        </p:blipFill>
        <p:spPr>
          <a:xfrm>
            <a:off x="1483568" y="1956351"/>
            <a:ext cx="6382137" cy="35596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74~78p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</a:t>
            </a:r>
            <a:r>
              <a:rPr lang="ko-KR" altLang="en-US" dirty="0"/>
              <a:t>뷰 템플릿 페이지에 레이아웃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  <a:r>
              <a:rPr lang="en-US" altLang="ko-KR" dirty="0"/>
              <a:t>(layout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화면에 </a:t>
            </a:r>
            <a:r>
              <a:rPr lang="ko-KR" altLang="en-US" dirty="0"/>
              <a:t>요소를 배치하는 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7" y="2993761"/>
            <a:ext cx="7010685" cy="29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</a:t>
            </a:r>
            <a:r>
              <a:rPr lang="ko-KR" altLang="en-US" dirty="0"/>
              <a:t>뷰 템플릿 페이지에 레이아웃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00887"/>
            <a:ext cx="7886700" cy="5041900"/>
          </a:xfrm>
        </p:spPr>
        <p:txBody>
          <a:bodyPr>
            <a:normAutofit/>
          </a:bodyPr>
          <a:lstStyle/>
          <a:p>
            <a:r>
              <a:rPr lang="ko-KR" altLang="en-US" dirty="0"/>
              <a:t>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</a:t>
            </a:r>
            <a:r>
              <a:rPr lang="en-US" altLang="ko-KR" dirty="0"/>
              <a:t>(header-footer layout)</a:t>
            </a:r>
          </a:p>
          <a:p>
            <a:pPr lvl="1"/>
            <a:r>
              <a:rPr lang="ko-KR" altLang="en-US" dirty="0" smtClean="0"/>
              <a:t>헤더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사이트 안내를 위한 내비게이션 배치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 smtClean="0"/>
              <a:t>푸터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사이트 정보 등 배치</a:t>
            </a:r>
            <a:endParaRPr lang="en-US" altLang="ko-KR" dirty="0"/>
          </a:p>
          <a:p>
            <a:pPr lvl="1"/>
            <a:r>
              <a:rPr lang="ko-KR" altLang="en-US" dirty="0" smtClean="0"/>
              <a:t>헤더와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</a:t>
            </a:r>
            <a:r>
              <a:rPr lang="ko-KR" altLang="en-US" dirty="0"/>
              <a:t>사이</a:t>
            </a:r>
            <a:r>
              <a:rPr lang="en-US" altLang="ko-KR" dirty="0"/>
              <a:t>:</a:t>
            </a:r>
            <a:r>
              <a:rPr lang="ko-KR" altLang="en-US" dirty="0"/>
              <a:t> 사용자가 볼 핵심 내용</a:t>
            </a:r>
            <a:r>
              <a:rPr lang="en-US" altLang="ko-KR" dirty="0"/>
              <a:t>(</a:t>
            </a:r>
            <a:r>
              <a:rPr lang="ko-KR" altLang="en-US" dirty="0"/>
              <a:t>콘텐트</a:t>
            </a:r>
            <a:r>
              <a:rPr lang="en-US" altLang="ko-KR" dirty="0"/>
              <a:t>)</a:t>
            </a:r>
            <a:r>
              <a:rPr lang="ko-KR" altLang="en-US" dirty="0"/>
              <a:t> 배치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37" y="4005813"/>
            <a:ext cx="5501561" cy="26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JDK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2"/>
            <a:r>
              <a:rPr lang="en-US" altLang="ko-KR" sz="2000" dirty="0"/>
              <a:t>JDK(Java Development Kit): </a:t>
            </a:r>
            <a:r>
              <a:rPr lang="ko-KR" altLang="en-US" sz="2000" dirty="0"/>
              <a:t>자바 코드의 번역과 실행을 담당하는 자바 개발 도구</a:t>
            </a:r>
            <a:endParaRPr lang="en-US" altLang="ko-KR" sz="2000" dirty="0"/>
          </a:p>
          <a:p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IDE </a:t>
            </a:r>
            <a:r>
              <a:rPr lang="ko-KR" altLang="en-US" dirty="0"/>
              <a:t>설치하기</a:t>
            </a:r>
            <a:endParaRPr lang="en-US" altLang="ko-KR" dirty="0"/>
          </a:p>
          <a:p>
            <a:pPr lvl="2"/>
            <a:r>
              <a:rPr lang="en-US" altLang="ko-KR" sz="2000" dirty="0"/>
              <a:t>IDE(Integrated Development Environment): </a:t>
            </a:r>
            <a:r>
              <a:rPr lang="ko-KR" altLang="en-US" sz="2000" dirty="0"/>
              <a:t>개발 생산성을 높여 주는 통합 개발 </a:t>
            </a:r>
            <a:r>
              <a:rPr lang="ko-KR" altLang="en-US" sz="2000" dirty="0" smtClean="0"/>
              <a:t>환경으로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이클립스와 </a:t>
            </a:r>
            <a:r>
              <a:rPr lang="ko-KR" altLang="en-US" sz="2000" dirty="0" err="1"/>
              <a:t>인텔리제이</a:t>
            </a:r>
            <a:r>
              <a:rPr lang="ko-KR" altLang="en-US" sz="2000" dirty="0"/>
              <a:t> 같은 프로그램이</a:t>
            </a:r>
            <a:r>
              <a:rPr lang="en-US" altLang="ko-KR" sz="2000" dirty="0"/>
              <a:t> </a:t>
            </a:r>
            <a:r>
              <a:rPr lang="ko-KR" altLang="en-US" sz="2000" dirty="0"/>
              <a:t>있음</a:t>
            </a:r>
            <a:endParaRPr lang="en-US" altLang="ko-KR" sz="2000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스프링 부트 프로젝트 만들기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3E24424-BF51-CC18-EAC2-79A774B0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8950"/>
            <a:ext cx="7886700" cy="8064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3902805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2.4 </a:t>
            </a:r>
            <a:r>
              <a:rPr lang="ko-KR" altLang="en-US" dirty="0"/>
              <a:t>뷰 템플릿 페이지에 레이아웃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/hi </a:t>
            </a:r>
            <a:r>
              <a:rPr lang="ko-KR" altLang="en-US" dirty="0"/>
              <a:t>페이지에 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 적용하기</a:t>
            </a:r>
            <a:endParaRPr lang="en-US" altLang="ko-KR" dirty="0"/>
          </a:p>
          <a:p>
            <a:pPr lvl="1"/>
            <a:r>
              <a:rPr lang="ko-KR" altLang="en-US" dirty="0"/>
              <a:t>부트스트랩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https://getbootstrap.com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웹 페이지를 쉽게 만들 수 있도록 각종 레이아웃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 err="1"/>
              <a:t>입력창</a:t>
            </a:r>
            <a:r>
              <a:rPr lang="ko-KR" altLang="en-US" dirty="0"/>
              <a:t> 등 디자인을 미리 만들어 놓은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/bye </a:t>
            </a:r>
            <a:r>
              <a:rPr lang="ko-KR" altLang="en-US" dirty="0"/>
              <a:t>페이지에 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 적용하기</a:t>
            </a:r>
            <a:endParaRPr lang="en-US" altLang="ko-KR" dirty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dirty="0"/>
              <a:t>템플릿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dirty="0" smtClean="0"/>
              <a:t>템플릿을 </a:t>
            </a:r>
            <a:r>
              <a:rPr lang="en-US" altLang="ko-KR" dirty="0" err="1" smtClean="0"/>
              <a:t>greetings.mustach</a:t>
            </a:r>
            <a:r>
              <a:rPr lang="ko-KR" altLang="en-US" dirty="0" smtClean="0"/>
              <a:t>에 적용하기</a:t>
            </a:r>
            <a:endParaRPr lang="en-US" altLang="ko-KR" dirty="0" smtClean="0"/>
          </a:p>
          <a:p>
            <a:pPr marL="689400" lvl="1" indent="-457200">
              <a:buFont typeface="+mj-ea"/>
              <a:buAutoNum type="circleNumDbPlain"/>
            </a:pPr>
            <a:r>
              <a:rPr lang="ko-KR" altLang="en-US" dirty="0" smtClean="0"/>
              <a:t>템플릿을 </a:t>
            </a:r>
            <a:r>
              <a:rPr lang="en-US" altLang="ko-KR" dirty="0" err="1" smtClean="0"/>
              <a:t>goodbye.mustache</a:t>
            </a:r>
            <a:r>
              <a:rPr lang="ko-KR" altLang="en-US" dirty="0" smtClean="0"/>
              <a:t>에 적용하기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80~90p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49" y="1587500"/>
            <a:ext cx="8188779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JDK </a:t>
            </a:r>
            <a:r>
              <a:rPr lang="ko-KR" altLang="en-US" dirty="0"/>
              <a:t>설치하기</a:t>
            </a:r>
            <a:r>
              <a:rPr lang="en-US" altLang="ko-KR" dirty="0"/>
              <a:t>(</a:t>
            </a:r>
            <a:r>
              <a:rPr lang="ko-KR" altLang="en-US" dirty="0"/>
              <a:t>윈도우에 </a:t>
            </a:r>
            <a:r>
              <a:rPr lang="en-US" altLang="ko-KR" dirty="0"/>
              <a:t>JDK 17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</a:p>
          <a:p>
            <a:pPr marL="685800" lvl="1" indent="-331788">
              <a:buFont typeface="+mj-ea"/>
              <a:buAutoNum type="circleNumDbPlain"/>
            </a:pPr>
            <a:r>
              <a:rPr lang="en-US" altLang="ko-KR" dirty="0" err="1"/>
              <a:t>AdoptOpenJDK</a:t>
            </a:r>
            <a:r>
              <a:rPr lang="en-US" altLang="ko-KR" dirty="0"/>
              <a:t> </a:t>
            </a:r>
            <a:r>
              <a:rPr lang="ko-KR" altLang="en-US" dirty="0"/>
              <a:t>홈페이지</a:t>
            </a:r>
            <a:r>
              <a:rPr lang="en-US" altLang="ko-KR" dirty="0"/>
              <a:t>(https://adoptium.net/temurin/releases)</a:t>
            </a:r>
            <a:r>
              <a:rPr lang="ko-KR" altLang="en-US" dirty="0"/>
              <a:t> 접속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/>
              <a:t>운영체제</a:t>
            </a:r>
            <a:r>
              <a:rPr lang="en-US" altLang="ko-KR" dirty="0"/>
              <a:t>(Windows), </a:t>
            </a:r>
            <a:r>
              <a:rPr lang="ko-KR" altLang="en-US" dirty="0"/>
              <a:t>아키텍처</a:t>
            </a:r>
            <a:r>
              <a:rPr lang="en-US" altLang="ko-KR" dirty="0"/>
              <a:t>(x64), </a:t>
            </a:r>
            <a:r>
              <a:rPr lang="ko-KR" altLang="en-US" dirty="0"/>
              <a:t>패키지 타입</a:t>
            </a:r>
            <a:r>
              <a:rPr lang="en-US" altLang="ko-KR" dirty="0"/>
              <a:t>(JDK), </a:t>
            </a:r>
            <a:br>
              <a:rPr lang="en-US" altLang="ko-KR" dirty="0"/>
            </a:br>
            <a:r>
              <a:rPr lang="ko-KR" altLang="en-US" dirty="0"/>
              <a:t>버전</a:t>
            </a:r>
            <a:r>
              <a:rPr lang="en-US" altLang="ko-KR" dirty="0"/>
              <a:t>(17 – LTS)</a:t>
            </a:r>
            <a:r>
              <a:rPr lang="ko-KR" altLang="en-US" dirty="0"/>
              <a:t> 선택 후 </a:t>
            </a:r>
            <a:r>
              <a:rPr lang="en-US" altLang="ko-KR" dirty="0"/>
              <a:t>[.</a:t>
            </a:r>
            <a:r>
              <a:rPr lang="en-US" altLang="ko-KR" dirty="0" err="1"/>
              <a:t>msi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/>
              <a:t>설치 파일 실행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/>
              <a:t>명령 프롬프트에서 </a:t>
            </a:r>
            <a:r>
              <a:rPr lang="en-US" altLang="ko-KR" dirty="0"/>
              <a:t>JDK </a:t>
            </a:r>
            <a:r>
              <a:rPr lang="ko-KR" altLang="en-US" dirty="0"/>
              <a:t>설치 확인</a:t>
            </a:r>
            <a:endParaRPr lang="en-US" altLang="ko-KR" dirty="0"/>
          </a:p>
          <a:p>
            <a:pPr marL="674900" lvl="2" indent="-214313"/>
            <a:endParaRPr lang="ko-KR" altLang="en-US" dirty="0"/>
          </a:p>
          <a:p>
            <a:pPr marL="232200" lvl="1" indent="0">
              <a:buNone/>
            </a:pPr>
            <a:endParaRPr lang="en-US" altLang="ko-KR" dirty="0"/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82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9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JDK </a:t>
            </a:r>
            <a:r>
              <a:rPr lang="ko-KR" altLang="en-US" dirty="0"/>
              <a:t>설치하기</a:t>
            </a:r>
            <a:r>
              <a:rPr lang="en-US" altLang="ko-KR" dirty="0"/>
              <a:t>(</a:t>
            </a:r>
            <a:r>
              <a:rPr lang="ko-KR" altLang="en-US" dirty="0"/>
              <a:t>맥</a:t>
            </a:r>
            <a:r>
              <a:rPr lang="en-US" altLang="ko-KR" dirty="0"/>
              <a:t>OS</a:t>
            </a:r>
            <a:r>
              <a:rPr lang="ko-KR" altLang="en-US" dirty="0"/>
              <a:t>에 </a:t>
            </a:r>
            <a:r>
              <a:rPr lang="en-US" altLang="ko-KR" dirty="0"/>
              <a:t>JDK 17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 err="1"/>
              <a:t>홈브루</a:t>
            </a:r>
            <a:r>
              <a:rPr lang="ko-KR" altLang="en-US" dirty="0"/>
              <a:t> 홈페이지</a:t>
            </a:r>
            <a:r>
              <a:rPr lang="en-US" altLang="ko-KR" dirty="0"/>
              <a:t>(https://brew.sh/index_ko)</a:t>
            </a:r>
            <a:r>
              <a:rPr lang="ko-KR" altLang="en-US" dirty="0"/>
              <a:t> 접속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en-US" altLang="ko-KR" dirty="0"/>
              <a:t>Homebrew </a:t>
            </a:r>
            <a:r>
              <a:rPr lang="ko-KR" altLang="en-US" dirty="0"/>
              <a:t>설치 코드</a:t>
            </a:r>
            <a:r>
              <a:rPr lang="en-US" altLang="ko-KR" dirty="0"/>
              <a:t> </a:t>
            </a:r>
            <a:r>
              <a:rPr lang="ko-KR" altLang="en-US" dirty="0"/>
              <a:t>복사 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/>
              <a:t>터미널에서 복사한 코드 붙여 넣은 후 </a:t>
            </a:r>
            <a:r>
              <a:rPr lang="en-US" altLang="ko-KR" dirty="0"/>
              <a:t>[Enter] → </a:t>
            </a:r>
            <a:br>
              <a:rPr lang="en-US" altLang="ko-KR" dirty="0"/>
            </a:br>
            <a:r>
              <a:rPr lang="ko-KR" altLang="en-US" dirty="0"/>
              <a:t>컴퓨터 관리자 비밀번호 입력 </a:t>
            </a:r>
            <a:r>
              <a:rPr lang="en-US" altLang="ko-KR" dirty="0"/>
              <a:t>→ </a:t>
            </a:r>
            <a:br>
              <a:rPr lang="en-US" altLang="ko-KR" dirty="0"/>
            </a:br>
            <a:r>
              <a:rPr lang="ko-KR" altLang="en-US" dirty="0"/>
              <a:t>다시 </a:t>
            </a:r>
            <a:r>
              <a:rPr lang="en-US" altLang="ko-KR" dirty="0"/>
              <a:t>Enter</a:t>
            </a:r>
            <a:r>
              <a:rPr lang="ko-KR" altLang="en-US" dirty="0"/>
              <a:t>를 눌러 설치 파일 내려 받기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en-US" altLang="ko-KR" dirty="0"/>
              <a:t>brew search openjdk@17</a:t>
            </a:r>
            <a:r>
              <a:rPr lang="ko-KR" altLang="en-US" dirty="0"/>
              <a:t> 명령어로 </a:t>
            </a:r>
            <a:r>
              <a:rPr lang="en-US" altLang="ko-KR" dirty="0"/>
              <a:t>OpenJDK17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en-US" altLang="ko-KR" dirty="0"/>
              <a:t>brew install openjdk@17 </a:t>
            </a:r>
            <a:r>
              <a:rPr lang="ko-KR" altLang="en-US" dirty="0"/>
              <a:t>명령어로 </a:t>
            </a:r>
            <a:r>
              <a:rPr lang="en-US" altLang="ko-KR" dirty="0"/>
              <a:t>OpenJDK17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685800" lvl="1" indent="-331788">
              <a:buFont typeface="+mj-ea"/>
              <a:buAutoNum type="circleNumDbPlain"/>
            </a:pPr>
            <a:r>
              <a:rPr lang="ko-KR" altLang="en-US" dirty="0"/>
              <a:t>터미널에서 </a:t>
            </a:r>
            <a:r>
              <a:rPr lang="en-US" altLang="ko-KR" dirty="0"/>
              <a:t>JDK </a:t>
            </a:r>
            <a:r>
              <a:rPr lang="ko-KR" altLang="en-US" dirty="0"/>
              <a:t>설치 확인</a:t>
            </a:r>
            <a:endParaRPr lang="en-US" altLang="ko-KR" dirty="0"/>
          </a:p>
          <a:p>
            <a:pPr marL="674900" lvl="2" indent="-214313"/>
            <a:endParaRPr lang="ko-KR" altLang="en-US" dirty="0"/>
          </a:p>
          <a:p>
            <a:pPr marL="232200" lvl="1" indent="0">
              <a:buNone/>
            </a:pPr>
            <a:endParaRPr lang="en-US" altLang="ko-KR" dirty="0"/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81113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04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스프링 부트 개발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IDE </a:t>
            </a:r>
            <a:r>
              <a:rPr lang="ko-KR" altLang="en-US" dirty="0"/>
              <a:t>설치하기</a:t>
            </a:r>
            <a:r>
              <a:rPr lang="en-US" altLang="ko-KR" dirty="0"/>
              <a:t>(</a:t>
            </a:r>
            <a:r>
              <a:rPr lang="ko-KR" altLang="en-US" dirty="0" err="1"/>
              <a:t>인텔리제이</a:t>
            </a:r>
            <a:r>
              <a:rPr lang="ko-KR" altLang="en-US" dirty="0"/>
              <a:t> 설치</a:t>
            </a:r>
            <a:r>
              <a:rPr lang="en-US" altLang="ko-KR" dirty="0" smtClean="0"/>
              <a:t>)</a:t>
            </a:r>
          </a:p>
          <a:p>
            <a:pPr marL="688975" lvl="1" indent="-334963">
              <a:buFont typeface="+mj-ea"/>
              <a:buAutoNum type="circleNumDbPlain"/>
            </a:pPr>
            <a:r>
              <a:rPr lang="ko-KR" altLang="en-US" dirty="0" err="1"/>
              <a:t>인텔리제이</a:t>
            </a:r>
            <a:r>
              <a:rPr lang="ko-KR" altLang="en-US" dirty="0"/>
              <a:t> 다운로드 페이지</a:t>
            </a:r>
            <a:r>
              <a:rPr lang="en-US" altLang="ko-KR" dirty="0"/>
              <a:t>(https://www.jetbrains.com/ko-kr/idea/download) </a:t>
            </a:r>
            <a:r>
              <a:rPr lang="ko-KR" altLang="en-US" dirty="0"/>
              <a:t>접속</a:t>
            </a:r>
          </a:p>
          <a:p>
            <a:pPr marL="688975" lvl="1" indent="-334963">
              <a:buFont typeface="+mj-ea"/>
              <a:buAutoNum type="circleNumDbPlain"/>
            </a:pPr>
            <a:r>
              <a:rPr lang="en-US" altLang="ko-KR" dirty="0" smtClean="0"/>
              <a:t>Community </a:t>
            </a:r>
            <a:r>
              <a:rPr lang="en-US" altLang="ko-KR" dirty="0"/>
              <a:t>Edition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다운로드</a:t>
            </a:r>
            <a:r>
              <a:rPr lang="en-US" altLang="ko-KR" dirty="0"/>
              <a:t>] </a:t>
            </a:r>
            <a:r>
              <a:rPr lang="ko-KR" altLang="en-US" dirty="0" smtClean="0"/>
              <a:t>버튼 클릭</a:t>
            </a:r>
            <a:endParaRPr lang="ko-KR" altLang="en-US" dirty="0"/>
          </a:p>
          <a:p>
            <a:pPr marL="688975" lvl="1" indent="-334963">
              <a:buFont typeface="+mj-ea"/>
              <a:buAutoNum type="circleNumDbPlain"/>
            </a:pPr>
            <a:r>
              <a:rPr lang="ko-KR" altLang="en-US" dirty="0"/>
              <a:t>설치 파일 실행</a:t>
            </a:r>
          </a:p>
          <a:p>
            <a:pPr marL="688975" lvl="1" indent="-334963">
              <a:buFont typeface="+mj-ea"/>
              <a:buAutoNum type="circleNumDbPlain"/>
            </a:pPr>
            <a:r>
              <a:rPr lang="ko-KR" altLang="en-US" dirty="0" err="1"/>
              <a:t>인텔리제이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r>
              <a:rPr lang="ko-KR" altLang="en-US" dirty="0" err="1"/>
              <a:t>인텔리제이</a:t>
            </a:r>
            <a:r>
              <a:rPr lang="ko-KR" altLang="en-US" dirty="0"/>
              <a:t> 설정을 </a:t>
            </a:r>
            <a:r>
              <a:rPr lang="ko-KR" altLang="en-US" dirty="0" err="1"/>
              <a:t>임포트</a:t>
            </a:r>
            <a:r>
              <a:rPr lang="en-US" altLang="ko-KR" dirty="0"/>
              <a:t>(import)</a:t>
            </a:r>
            <a:r>
              <a:rPr lang="ko-KR" altLang="en-US" dirty="0"/>
              <a:t>하라는 팝업 창이 뜨면 </a:t>
            </a:r>
            <a:r>
              <a:rPr lang="en-US" altLang="ko-KR" dirty="0"/>
              <a:t>Do not import settings </a:t>
            </a:r>
            <a:r>
              <a:rPr lang="ko-KR" altLang="en-US" dirty="0"/>
              <a:t>선택 후 </a:t>
            </a:r>
            <a:r>
              <a:rPr lang="en-US" altLang="ko-KR" dirty="0"/>
              <a:t>[OK] </a:t>
            </a:r>
            <a:r>
              <a:rPr lang="ko-KR" altLang="en-US" dirty="0"/>
              <a:t>버튼 클릭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82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9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 </a:t>
            </a:r>
            <a:endParaRPr lang="en-US" altLang="ko-KR" dirty="0"/>
          </a:p>
          <a:p>
            <a:pPr marL="719138" lvl="1" indent="-365125">
              <a:buFont typeface="+mj-ea"/>
              <a:buAutoNum type="circleNumDbPlain"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https://start.spring.io</a:t>
            </a:r>
            <a:r>
              <a:rPr lang="en-US" altLang="ko-KR" dirty="0"/>
              <a:t>)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719138" lvl="1" indent="-365125">
              <a:buFont typeface="+mj-ea"/>
              <a:buAutoNum type="circleNumDbPlain"/>
            </a:pPr>
            <a:r>
              <a:rPr lang="ko-KR" altLang="en-US" dirty="0"/>
              <a:t>프로젝트 세부 항목 설정</a:t>
            </a:r>
            <a:endParaRPr lang="en-US" altLang="ko-KR" dirty="0"/>
          </a:p>
          <a:p>
            <a:pPr marL="989013" lvl="1" indent="-269875"/>
            <a:r>
              <a:rPr lang="en-US" altLang="ko-KR" sz="1800" dirty="0" smtClean="0"/>
              <a:t>Project: </a:t>
            </a:r>
            <a:r>
              <a:rPr lang="en-US" altLang="ko-KR" sz="1800" dirty="0" err="1" smtClean="0"/>
              <a:t>Gradle</a:t>
            </a:r>
            <a:r>
              <a:rPr lang="en-US" altLang="ko-KR" sz="1800" dirty="0" smtClean="0"/>
              <a:t> – Groovy</a:t>
            </a:r>
          </a:p>
          <a:p>
            <a:pPr marL="989013" lvl="1" indent="-269875"/>
            <a:r>
              <a:rPr lang="en-US" altLang="ko-KR" sz="1800" dirty="0" smtClean="0"/>
              <a:t>Language</a:t>
            </a:r>
            <a:r>
              <a:rPr lang="en-US" altLang="ko-KR" sz="1800" dirty="0"/>
              <a:t>: Java</a:t>
            </a:r>
          </a:p>
          <a:p>
            <a:pPr marL="989013" lvl="1" indent="-269875"/>
            <a:r>
              <a:rPr lang="en-US" altLang="ko-KR" sz="1800" dirty="0"/>
              <a:t>Spring Boot: 3.1.0(</a:t>
            </a:r>
            <a:r>
              <a:rPr lang="ko-KR" altLang="en-US" sz="1800" dirty="0"/>
              <a:t>없으면 기본값으로 선택</a:t>
            </a:r>
            <a:r>
              <a:rPr lang="en-US" altLang="ko-KR" sz="1800" dirty="0"/>
              <a:t>)</a:t>
            </a:r>
          </a:p>
          <a:p>
            <a:pPr marL="989013" lvl="1" indent="-269875"/>
            <a:r>
              <a:rPr lang="en-US" altLang="ko-KR" sz="1800" dirty="0"/>
              <a:t>Packaging: Jar</a:t>
            </a:r>
          </a:p>
          <a:p>
            <a:pPr marL="989013" lvl="1" indent="-269875"/>
            <a:r>
              <a:rPr lang="en-US" altLang="ko-KR" sz="1800" dirty="0"/>
              <a:t>Java: 17(</a:t>
            </a:r>
            <a:r>
              <a:rPr lang="ko-KR" altLang="en-US" sz="1800" dirty="0"/>
              <a:t>앞에서 설치한 </a:t>
            </a:r>
            <a:r>
              <a:rPr lang="en-US" altLang="ko-KR" sz="1800" dirty="0"/>
              <a:t>JDK </a:t>
            </a:r>
            <a:r>
              <a:rPr lang="ko-KR" altLang="en-US" sz="1800" dirty="0"/>
              <a:t>버전으로 선택</a:t>
            </a:r>
            <a:r>
              <a:rPr lang="en-US" altLang="ko-KR" sz="1800" dirty="0"/>
              <a:t>)</a:t>
            </a:r>
          </a:p>
          <a:p>
            <a:pPr marL="444500" indent="-179388"/>
            <a:endParaRPr lang="en-US" altLang="ko-KR" dirty="0"/>
          </a:p>
          <a:p>
            <a:pPr marL="444500" indent="-179388"/>
            <a:endParaRPr lang="en-US" altLang="ko-KR" dirty="0"/>
          </a:p>
          <a:p>
            <a:pPr marL="674900" lvl="1" indent="-179388"/>
            <a:endParaRPr lang="en-US" altLang="ko-KR" dirty="0"/>
          </a:p>
          <a:p>
            <a:pPr marL="674900" lvl="1" indent="-179388"/>
            <a:endParaRPr lang="en-US" altLang="ko-KR" dirty="0"/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66825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 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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</a:t>
            </a:r>
            <a:r>
              <a:rPr lang="en-US" altLang="ko-KR" dirty="0"/>
              <a:t>(Artifact)</a:t>
            </a:r>
            <a:r>
              <a:rPr lang="ko-KR" altLang="en-US" dirty="0"/>
              <a:t> 수정</a:t>
            </a:r>
            <a:endParaRPr lang="en-US" altLang="ko-KR" dirty="0"/>
          </a:p>
          <a:p>
            <a:pPr marL="444500" indent="-179388"/>
            <a:endParaRPr lang="en-US" altLang="ko-KR" dirty="0"/>
          </a:p>
          <a:p>
            <a:pPr marL="674900" lvl="1" indent="-179388"/>
            <a:endParaRPr lang="en-US" altLang="ko-KR" dirty="0"/>
          </a:p>
          <a:p>
            <a:pPr marL="674900" lvl="1" indent="-179388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75" y="2782968"/>
            <a:ext cx="6821650" cy="3725133"/>
          </a:xfrm>
          <a:prstGeom prst="rect">
            <a:avLst/>
          </a:prstGeom>
        </p:spPr>
      </p:pic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81113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59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스프링 부트 프로젝트 만들기</a:t>
            </a:r>
            <a:endParaRPr lang="en-US" altLang="ko-KR" dirty="0"/>
          </a:p>
          <a:p>
            <a:pPr marL="354013" lvl="1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 </a:t>
            </a:r>
            <a:r>
              <a:rPr lang="ko-KR" altLang="en-US" dirty="0" smtClean="0"/>
              <a:t>스프링 </a:t>
            </a:r>
            <a:r>
              <a:rPr lang="ko-KR" altLang="en-US" dirty="0"/>
              <a:t>도구 추가하기</a:t>
            </a:r>
            <a:endParaRPr lang="en-US" altLang="ko-KR" dirty="0"/>
          </a:p>
          <a:p>
            <a:pPr marL="895350" lvl="1" indent="-269875"/>
            <a:r>
              <a:rPr lang="en-US" altLang="ko-KR" sz="1800" dirty="0"/>
              <a:t>Spring Web: </a:t>
            </a:r>
            <a:r>
              <a:rPr lang="ko-KR" altLang="en-US" sz="1800" dirty="0"/>
              <a:t>스프링 웹 도구</a:t>
            </a:r>
            <a:endParaRPr lang="en-US" altLang="ko-KR" sz="1800" dirty="0"/>
          </a:p>
          <a:p>
            <a:pPr marL="895350" lvl="1" indent="-269875"/>
            <a:r>
              <a:rPr lang="en-US" altLang="ko-KR" sz="1800" dirty="0"/>
              <a:t>H2 Database: </a:t>
            </a:r>
            <a:r>
              <a:rPr lang="ko-KR" altLang="en-US" sz="1800" dirty="0"/>
              <a:t>자료를 저장하기 위한 데이터베이스</a:t>
            </a:r>
            <a:endParaRPr lang="en-US" altLang="ko-KR" sz="1800" dirty="0"/>
          </a:p>
          <a:p>
            <a:pPr marL="895350" lvl="1" indent="-269875"/>
            <a:r>
              <a:rPr lang="en-US" altLang="ko-KR" sz="1800" dirty="0"/>
              <a:t>Mustache: </a:t>
            </a:r>
            <a:r>
              <a:rPr lang="ko-KR" altLang="en-US" sz="1800" dirty="0"/>
              <a:t>화면을 만들기 위해 필요한 도구</a:t>
            </a:r>
            <a:endParaRPr lang="en-US" altLang="ko-KR" sz="1800" dirty="0"/>
          </a:p>
          <a:p>
            <a:pPr marL="895350" lvl="1" indent="-269875"/>
            <a:r>
              <a:rPr lang="en-US" altLang="ko-KR" sz="1800" dirty="0"/>
              <a:t>Spring Data JPA: </a:t>
            </a:r>
            <a:r>
              <a:rPr lang="ko-KR" altLang="en-US" sz="1800" dirty="0"/>
              <a:t>데이터베이스를 좀 더 편리하게 다룰 수 있게 해 주는 도구</a:t>
            </a:r>
          </a:p>
          <a:p>
            <a:pPr marL="444500" indent="-179388"/>
            <a:endParaRPr lang="en-US" altLang="ko-KR" dirty="0"/>
          </a:p>
          <a:p>
            <a:pPr marL="674900" lvl="1" indent="-179388"/>
            <a:endParaRPr lang="en-US" altLang="ko-KR" dirty="0"/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9007CDE5-2CAA-A3D6-180C-FFC3A2A774A1}"/>
              </a:ext>
            </a:extLst>
          </p:cNvPr>
          <p:cNvSpPr/>
          <p:nvPr/>
        </p:nvSpPr>
        <p:spPr>
          <a:xfrm>
            <a:off x="7572998" y="1281113"/>
            <a:ext cx="1454516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교재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28~49p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42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926</Words>
  <Application>Microsoft Office PowerPoint</Application>
  <PresentationFormat>화면 슬라이드 쇼(4:3)</PresentationFormat>
  <Paragraphs>175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Tmon몬소리 Black</vt:lpstr>
      <vt:lpstr>나눔스퀘어 Bold</vt:lpstr>
      <vt:lpstr>나눔스퀘어라운드 Bold</vt:lpstr>
      <vt:lpstr>나눔스퀘어라운드 Light</vt:lpstr>
      <vt:lpstr>나눔스퀘어라운드 Regular</vt:lpstr>
      <vt:lpstr>맑은 고딕</vt:lpstr>
      <vt:lpstr>Arial</vt:lpstr>
      <vt:lpstr>Wingdings</vt:lpstr>
      <vt:lpstr>Office 테마</vt:lpstr>
      <vt:lpstr>1장  스프링 부트 시작하기</vt:lpstr>
      <vt:lpstr>1.1 스프링 부트란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PowerPoint 프레젠테이션</vt:lpstr>
      <vt:lpstr>1.2 스프링 부트 개발 환경 설정하기</vt:lpstr>
      <vt:lpstr>1.2 스프링 부트 개발 환경 설정하기</vt:lpstr>
      <vt:lpstr>1.3 웹 서비스의 동작 원리 이해하기</vt:lpstr>
      <vt:lpstr>1.3 웹 서비스의 동작 원리 이해하기</vt:lpstr>
      <vt:lpstr>1.3 웹 서비스의 동작 원리 이해하기</vt:lpstr>
      <vt:lpstr>2장  MVC 패턴 이해와 실습</vt:lpstr>
      <vt:lpstr>2.1 뷰 템플릿과  MVC 패턴</vt:lpstr>
      <vt:lpstr>2.1 뷰 템플릿과  MVC 패턴</vt:lpstr>
      <vt:lpstr>2.1 뷰 템플릿과  MVC 패턴</vt:lpstr>
      <vt:lpstr>2.2 MVC 패턴을 활용해 뷰 템플릿 페이지 만들기</vt:lpstr>
      <vt:lpstr>2.2 MVC 패턴을 활용해 뷰 템플릿 페이지 만들기</vt:lpstr>
      <vt:lpstr>2.3 MVC의 역할과 실행 흐름 이해하기</vt:lpstr>
      <vt:lpstr>2.3 MVC의 역할과 실행 흐름 이해하기</vt:lpstr>
      <vt:lpstr>2.3 MVC의 역할과 실행 흐름 이해하기</vt:lpstr>
      <vt:lpstr>2.4 뷰 템플릿 페이지에 레이아웃 적용하기</vt:lpstr>
      <vt:lpstr>2.4 뷰 템플릿 페이지에 레이아웃 적용하기</vt:lpstr>
      <vt:lpstr>2.4 뷰 템플릿 페이지에 레이아웃 적용하기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GR802</cp:lastModifiedBy>
  <cp:revision>128</cp:revision>
  <dcterms:created xsi:type="dcterms:W3CDTF">2022-04-12T05:19:26Z</dcterms:created>
  <dcterms:modified xsi:type="dcterms:W3CDTF">2023-11-03T00:34:59Z</dcterms:modified>
</cp:coreProperties>
</file>