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8" r:id="rId2"/>
    <p:sldId id="270" r:id="rId3"/>
    <p:sldId id="287" r:id="rId4"/>
    <p:sldId id="328" r:id="rId5"/>
    <p:sldId id="329" r:id="rId6"/>
    <p:sldId id="340" r:id="rId7"/>
    <p:sldId id="330" r:id="rId8"/>
    <p:sldId id="341" r:id="rId9"/>
    <p:sldId id="342" r:id="rId10"/>
    <p:sldId id="343" r:id="rId11"/>
    <p:sldId id="344" r:id="rId12"/>
    <p:sldId id="289" r:id="rId13"/>
    <p:sldId id="333" r:id="rId14"/>
    <p:sldId id="332" r:id="rId15"/>
    <p:sldId id="325" r:id="rId16"/>
    <p:sldId id="290" r:id="rId17"/>
    <p:sldId id="335" r:id="rId18"/>
    <p:sldId id="334" r:id="rId19"/>
    <p:sldId id="291" r:id="rId20"/>
    <p:sldId id="336" r:id="rId21"/>
    <p:sldId id="292" r:id="rId22"/>
    <p:sldId id="293" r:id="rId23"/>
    <p:sldId id="326" r:id="rId24"/>
    <p:sldId id="294" r:id="rId25"/>
    <p:sldId id="337" r:id="rId26"/>
    <p:sldId id="346" r:id="rId27"/>
    <p:sldId id="295" r:id="rId28"/>
    <p:sldId id="296" r:id="rId29"/>
    <p:sldId id="327" r:id="rId30"/>
    <p:sldId id="297" r:id="rId31"/>
    <p:sldId id="347" r:id="rId32"/>
    <p:sldId id="348" r:id="rId33"/>
    <p:sldId id="349" r:id="rId34"/>
    <p:sldId id="339" r:id="rId35"/>
    <p:sldId id="298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61" autoAdjust="0"/>
  </p:normalViewPr>
  <p:slideViewPr>
    <p:cSldViewPr snapToGrid="0">
      <p:cViewPr varScale="1">
        <p:scale>
          <a:sx n="103" d="100"/>
          <a:sy n="103" d="100"/>
        </p:scale>
        <p:origin x="17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3A45-2A05-408E-94BC-33C11D1B010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E4A5-8EEA-4414-955F-CCBF00F51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5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767" y="2693651"/>
            <a:ext cx="7880466" cy="1919912"/>
          </a:xfrm>
        </p:spPr>
        <p:txBody>
          <a:bodyPr anchor="t"/>
          <a:lstStyle>
            <a:lvl1pPr algn="l">
              <a:defRPr sz="550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67" y="1878676"/>
            <a:ext cx="3940233" cy="814975"/>
          </a:xfrm>
        </p:spPr>
        <p:txBody>
          <a:bodyPr>
            <a:noAutofit/>
          </a:bodyPr>
          <a:lstStyle>
            <a:lvl1pPr marL="0" indent="0" algn="l">
              <a:buNone/>
              <a:defRPr sz="55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0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615E-8400-4EF3-99ED-EADE0128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D28A-18E6-4722-A8C0-698EA328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2640E-D65F-4AEB-9EA7-CB9033DD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4AC0-0F61-4443-83BF-D88E288991C3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FCD2-ADB0-4228-9B95-53D5225B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35A1-5321-4B6F-9955-209A5D92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F1DB-8941-4D4D-9742-EB8922B7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7886700" cy="806449"/>
          </a:xfrm>
        </p:spPr>
        <p:txBody>
          <a:bodyPr>
            <a:normAutofit/>
          </a:bodyPr>
          <a:lstStyle>
            <a:lvl1pPr>
              <a:defRPr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87500"/>
            <a:ext cx="7886700" cy="5041900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l"/>
              <a:defRPr sz="2000" b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60800">
              <a:lnSpc>
                <a:spcPct val="150000"/>
              </a:lnSpc>
              <a:spcBef>
                <a:spcPts val="1000"/>
              </a:spcBef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691200">
              <a:lnSpc>
                <a:spcPct val="150000"/>
              </a:lnSpc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921600">
              <a:lnSpc>
                <a:spcPct val="150000"/>
              </a:lnSpc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 marL="1152000">
              <a:lnSpc>
                <a:spcPct val="150000"/>
              </a:lnSpc>
              <a:defRPr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15390"/>
            <a:ext cx="7886700" cy="1194086"/>
          </a:xfrm>
        </p:spPr>
        <p:txBody>
          <a:bodyPr anchor="ctr">
            <a:normAutofit/>
          </a:bodyPr>
          <a:lstStyle>
            <a:lvl1pPr>
              <a:defRPr sz="33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94313"/>
            <a:ext cx="7886700" cy="379533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19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8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14204-1762-45A3-A2D7-CF4B63B4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767" y="2348418"/>
            <a:ext cx="7880466" cy="1919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REST API</a:t>
            </a:r>
            <a:r>
              <a:rPr lang="ko-KR" altLang="en-US" dirty="0"/>
              <a:t>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테스트 코드 작성하기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36DA46-6EF3-4CAE-8C6D-D1741623B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767" y="1318838"/>
            <a:ext cx="3940233" cy="8149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Part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13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3B2A-EED3-EBC2-9305-424B0E4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23CAC-DB67-1278-8C2A-16F60BE6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{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JSON} Placeholder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둘러보기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574675" lvl="1" indent="-304800"/>
            <a:r>
              <a:rPr lang="en-US" altLang="ko-KR" dirty="0"/>
              <a:t>REST API </a:t>
            </a:r>
            <a:r>
              <a:rPr lang="ko-KR" altLang="en-US" dirty="0"/>
              <a:t>사용 예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8" y="1415356"/>
            <a:ext cx="3943350" cy="5442644"/>
          </a:xfrm>
          <a:prstGeom prst="rect">
            <a:avLst/>
          </a:prstGeom>
        </p:spPr>
      </p:pic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38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3B2A-EED3-EBC2-9305-424B0E4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23CAC-DB67-1278-8C2A-16F60BE6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7368"/>
            <a:ext cx="7886700" cy="50419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{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JSON} Placeholder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 둘러보기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kern="100" dirty="0"/>
              <a:t>PUT</a:t>
            </a:r>
            <a:r>
              <a:rPr lang="ko-KR" altLang="en-US" kern="100" dirty="0"/>
              <a:t>과 </a:t>
            </a:r>
            <a:r>
              <a:rPr lang="en-US" altLang="ko-KR" kern="100" dirty="0"/>
              <a:t>PATCH</a:t>
            </a:r>
            <a:r>
              <a:rPr lang="ko-KR" altLang="en-US" kern="100" dirty="0"/>
              <a:t>의 차이점</a:t>
            </a:r>
          </a:p>
          <a:p>
            <a:pPr lvl="2"/>
            <a:r>
              <a:rPr lang="en-US" altLang="ko-KR" kern="100" dirty="0"/>
              <a:t>PUT: </a:t>
            </a:r>
            <a:r>
              <a:rPr lang="ko-KR" altLang="en-US" kern="100" dirty="0"/>
              <a:t>기존 데이터를 전부 새 내용으로 변경</a:t>
            </a:r>
            <a:r>
              <a:rPr lang="en-US" altLang="ko-KR" kern="100" dirty="0"/>
              <a:t>. </a:t>
            </a:r>
            <a:r>
              <a:rPr lang="ko-KR" altLang="en-US" kern="100" dirty="0"/>
              <a:t>만약 기존 데이터가 없다면 새로 생성</a:t>
            </a:r>
            <a:endParaRPr lang="en-US" altLang="ko-KR" kern="100" dirty="0"/>
          </a:p>
          <a:p>
            <a:pPr lvl="2"/>
            <a:r>
              <a:rPr lang="en-US" altLang="ko-KR" kern="100" dirty="0"/>
              <a:t>PATCH: </a:t>
            </a:r>
            <a:r>
              <a:rPr lang="ko-KR" altLang="en-US" kern="100" dirty="0"/>
              <a:t>기존 데이터 중에서 일부만 새 내용으로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8B714-3DD3-31E4-6B9B-79A59909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49" y="4171514"/>
            <a:ext cx="6478343" cy="2610456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93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19030-A0B5-8C94-BC70-EF2444C9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E7021-F3B6-4318-1CC7-C5DE2F60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611"/>
            <a:ext cx="788670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/>
              <a:t>2. Talend API Tester </a:t>
            </a:r>
            <a:r>
              <a:rPr lang="ko-KR" altLang="en-US" b="0" i="0" u="none" strike="noStrike" kern="100" baseline="0" dirty="0"/>
              <a:t>설치하기</a:t>
            </a:r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en-US" altLang="ko-KR" b="0" i="0" u="none" strike="noStrike" kern="100" baseline="0" dirty="0"/>
              <a:t>3.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GET </a:t>
            </a:r>
            <a:r>
              <a:rPr lang="ko-KR" altLang="en-US" b="0" i="0" u="none" strike="noStrike" kern="100" baseline="0" dirty="0"/>
              <a:t>요청하고 </a:t>
            </a:r>
            <a:r>
              <a:rPr lang="ko-KR" altLang="en-US" b="0" i="0" u="none" strike="noStrike" kern="100" baseline="0" dirty="0" err="1"/>
              <a:t>응답받기</a:t>
            </a:r>
            <a:endParaRPr lang="ko-KR" altLang="en-US" b="0" i="0" u="none" strike="noStrike" kern="100" baseline="0" dirty="0"/>
          </a:p>
          <a:p>
            <a:pPr lvl="1"/>
            <a:r>
              <a:rPr lang="en-US" altLang="ko-KR" b="0" i="0" u="none" strike="noStrike" kern="100" baseline="0" dirty="0"/>
              <a:t>HTTP </a:t>
            </a:r>
            <a:r>
              <a:rPr lang="ko-KR" altLang="en-US" b="0" i="0" u="none" strike="noStrike" kern="100" baseline="0" dirty="0"/>
              <a:t>상태 코드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클라이언트가 보낸 요청이 성공했는지</a:t>
            </a:r>
            <a:r>
              <a:rPr lang="en-US" altLang="ko-KR" b="0" i="0" u="none" strike="noStrike" kern="100" baseline="0" dirty="0"/>
              <a:t>, </a:t>
            </a:r>
            <a:r>
              <a:rPr lang="ko-KR" altLang="en-US" b="0" i="0" u="none" strike="noStrike" kern="100" baseline="0" dirty="0"/>
              <a:t>실패했는지 알려 주는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396416-FB45-6E34-F386-98A8E4C7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7" y="3831389"/>
            <a:ext cx="7417147" cy="3026611"/>
          </a:xfrm>
          <a:prstGeom prst="rect">
            <a:avLst/>
          </a:prstGeom>
        </p:spPr>
      </p:pic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75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19030-A0B5-8C94-BC70-EF2444C9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E7021-F3B6-4318-1CC7-C5DE2F60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8058150" cy="504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kern="100" dirty="0"/>
              <a:t>3.</a:t>
            </a:r>
            <a:r>
              <a:rPr lang="ko-KR" altLang="en-US" kern="100" dirty="0"/>
              <a:t> </a:t>
            </a:r>
            <a:r>
              <a:rPr lang="en-US" altLang="ko-KR" kern="100" dirty="0"/>
              <a:t>GET </a:t>
            </a:r>
            <a:r>
              <a:rPr lang="ko-KR" altLang="en-US" kern="100" dirty="0"/>
              <a:t>요청하고 </a:t>
            </a:r>
            <a:r>
              <a:rPr lang="ko-KR" altLang="en-US" kern="100" dirty="0" err="1"/>
              <a:t>응답받기</a:t>
            </a:r>
            <a:endParaRPr lang="ko-KR" altLang="en-US" kern="100" dirty="0"/>
          </a:p>
          <a:p>
            <a:pPr lvl="1"/>
            <a:r>
              <a:rPr lang="ko-KR" altLang="en-US" sz="1900" dirty="0" smtClean="0"/>
              <a:t>모든</a:t>
            </a:r>
            <a:r>
              <a:rPr lang="en-US" altLang="ko-KR" sz="1900" dirty="0" smtClean="0"/>
              <a:t> REST API </a:t>
            </a:r>
            <a:r>
              <a:rPr lang="ko-KR" altLang="en-US" sz="1900" dirty="0" smtClean="0"/>
              <a:t>요청과 </a:t>
            </a:r>
            <a:r>
              <a:rPr lang="ko-KR" altLang="en-US" sz="1900" dirty="0"/>
              <a:t>응답은 </a:t>
            </a:r>
            <a:r>
              <a:rPr lang="en-US" altLang="ko-KR" sz="1900" dirty="0"/>
              <a:t>HTTP </a:t>
            </a:r>
            <a:r>
              <a:rPr lang="ko-KR" altLang="en-US" sz="1900" dirty="0"/>
              <a:t>메시지에 실려 </a:t>
            </a:r>
            <a:r>
              <a:rPr lang="ko-KR" altLang="en-US" sz="1900" dirty="0" smtClean="0"/>
              <a:t>전송</a:t>
            </a:r>
            <a:endParaRPr lang="en-US" altLang="ko-KR" sz="1900" dirty="0" smtClean="0"/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1162" y="2786711"/>
            <a:ext cx="8735682" cy="3810000"/>
            <a:chOff x="301162" y="2782076"/>
            <a:chExt cx="8735682" cy="381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162" y="2819400"/>
              <a:ext cx="4623500" cy="136946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7130" y="2782076"/>
              <a:ext cx="4789714" cy="3810000"/>
            </a:xfrm>
            <a:prstGeom prst="rect">
              <a:avLst/>
            </a:prstGeom>
          </p:spPr>
        </p:pic>
      </p:grpSp>
      <p:sp>
        <p:nvSpPr>
          <p:cNvPr id="11" name="모서리가 둥근 사각형 설명선 10"/>
          <p:cNvSpPr/>
          <p:nvPr/>
        </p:nvSpPr>
        <p:spPr>
          <a:xfrm>
            <a:off x="278606" y="4469722"/>
            <a:ext cx="3968524" cy="2008914"/>
          </a:xfrm>
          <a:prstGeom prst="wedgeRoundRectCallout">
            <a:avLst>
              <a:gd name="adj1" fmla="val 53165"/>
              <a:gd name="adj2" fmla="val -675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93663" lvl="1">
              <a:lnSpc>
                <a:spcPct val="150000"/>
              </a:lnSpc>
            </a:pPr>
            <a:r>
              <a:rPr lang="en-US" altLang="ko-KR" sz="1200" kern="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HTTP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메시지의 구조</a:t>
            </a:r>
            <a:endParaRPr lang="en-US" altLang="ko-KR" sz="1200" kern="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2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라인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또는 응답 내용</a:t>
            </a:r>
          </a:p>
          <a:p>
            <a:pPr marL="269875" lvl="2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전송에 필요한 부가 정보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(metadata)</a:t>
            </a:r>
          </a:p>
          <a:p>
            <a:pPr marL="269875" lvl="2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라인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헤더의 끝을 알리는 빈 줄로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헤더가 모두 전송되었음을 알림</a:t>
            </a:r>
          </a:p>
          <a:p>
            <a:pPr marL="269875" lvl="2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전송하는 </a:t>
            </a:r>
            <a:r>
              <a:rPr lang="ko-KR" altLang="en-US" sz="1200" kern="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sz="1200" kern="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77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19030-A0B5-8C94-BC70-EF2444C9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E7021-F3B6-4318-1CC7-C5DE2F60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POST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요청하고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응답받기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PATCH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요청하고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응답받기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DELETE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요청하고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응답받기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88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11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en-US" altLang="ko-KR" sz="3200" b="0" i="0" u="none" strike="noStrike" baseline="0" dirty="0">
                <a:latin typeface="OTSangolgogaeB"/>
              </a:rPr>
              <a:t>HTTP</a:t>
            </a:r>
            <a:r>
              <a:rPr lang="ko-KR" altLang="en-US" sz="3200" b="0" i="0" u="none" strike="noStrike" baseline="0" dirty="0">
                <a:latin typeface="OTSangolgogaeB"/>
              </a:rPr>
              <a:t>와 </a:t>
            </a:r>
            <a:r>
              <a:rPr lang="en-US" altLang="ko-KR" sz="3200" b="0" i="0" u="none" strike="noStrike" baseline="0" dirty="0">
                <a:latin typeface="OTSangolgogaeB"/>
              </a:rPr>
              <a:t>REST </a:t>
            </a:r>
            <a:r>
              <a:rPr lang="ko-KR" altLang="en-US" sz="3200" b="0" i="0" u="none" strike="noStrike" baseline="0" dirty="0">
                <a:latin typeface="OTSangolgogaeB"/>
              </a:rPr>
              <a:t>컨트롤러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11.1</a:t>
            </a:r>
            <a:r>
              <a:rPr lang="en-US" altLang="ko-KR" dirty="0"/>
              <a:t> REST API</a:t>
            </a:r>
            <a:r>
              <a:rPr lang="ko-KR" altLang="en-US" dirty="0"/>
              <a:t>의 동작 이해하기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11.2</a:t>
            </a:r>
            <a:r>
              <a:rPr lang="en-US" altLang="ko-KR" dirty="0"/>
              <a:t> REST API</a:t>
            </a:r>
            <a:r>
              <a:rPr lang="ko-KR" altLang="en-US" dirty="0"/>
              <a:t>의 구현 과정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11.3</a:t>
            </a:r>
            <a:r>
              <a:rPr lang="en-US" altLang="ko-KR" dirty="0"/>
              <a:t> REST API </a:t>
            </a:r>
            <a:r>
              <a:rPr lang="ko-KR" altLang="en-US" dirty="0"/>
              <a:t>구현하기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885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9E979-1DA8-63B4-20ED-39801B94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11.1 REST API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동작 이해하기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32168A2-FB9A-3792-F1B2-5F48F54E0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0262"/>
            <a:ext cx="7886700" cy="4173535"/>
          </a:xfr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FDA7106-29BF-FC28-F998-AD0DC2C872D2}"/>
              </a:ext>
            </a:extLst>
          </p:cNvPr>
          <p:cNvSpPr txBox="1">
            <a:spLocks/>
          </p:cNvSpPr>
          <p:nvPr/>
        </p:nvSpPr>
        <p:spPr>
          <a:xfrm>
            <a:off x="628650" y="1587500"/>
            <a:ext cx="78867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rgbClr val="7030A0"/>
              </a:buClr>
              <a:buFont typeface="Wingdings" panose="05000000000000000000" pitchFamily="2" charset="2"/>
              <a:buChar char="l"/>
              <a:defRPr sz="2000" b="0" kern="120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kern="100" dirty="0" smtClean="0"/>
              <a:t>HTTP </a:t>
            </a:r>
            <a:r>
              <a:rPr lang="ko-KR" altLang="en-US" kern="100" dirty="0" smtClean="0"/>
              <a:t>요청 메시지의 구조</a:t>
            </a:r>
            <a:endParaRPr lang="en-US" altLang="ko-KR" kern="100" dirty="0" smtClean="0"/>
          </a:p>
        </p:txBody>
      </p:sp>
    </p:spTree>
    <p:extLst>
      <p:ext uri="{BB962C8B-B14F-4D97-AF65-F5344CB8AC3E}">
        <p14:creationId xmlns:p14="http://schemas.microsoft.com/office/powerpoint/2010/main" val="359721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9E979-1DA8-63B4-20ED-39801B94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11.1 REST API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동작 이해하기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793250D-482D-CF0D-BE96-5892C53BA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2360719"/>
            <a:ext cx="7498313" cy="4422636"/>
          </a:xfr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FDA7106-29BF-FC28-F998-AD0DC2C872D2}"/>
              </a:ext>
            </a:extLst>
          </p:cNvPr>
          <p:cNvSpPr txBox="1">
            <a:spLocks/>
          </p:cNvSpPr>
          <p:nvPr/>
        </p:nvSpPr>
        <p:spPr>
          <a:xfrm>
            <a:off x="628650" y="1587500"/>
            <a:ext cx="78867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rgbClr val="7030A0"/>
              </a:buClr>
              <a:buFont typeface="Wingdings" panose="05000000000000000000" pitchFamily="2" charset="2"/>
              <a:buChar char="l"/>
              <a:defRPr sz="2000" b="0" kern="120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kern="100" dirty="0" smtClean="0"/>
              <a:t>HTTP </a:t>
            </a:r>
            <a:r>
              <a:rPr lang="ko-KR" altLang="en-US" kern="100" dirty="0" smtClean="0"/>
              <a:t>응답 메시지의 구조</a:t>
            </a:r>
            <a:endParaRPr lang="en-US" altLang="ko-KR" kern="100" dirty="0" smtClean="0"/>
          </a:p>
        </p:txBody>
      </p:sp>
    </p:spTree>
    <p:extLst>
      <p:ext uri="{BB962C8B-B14F-4D97-AF65-F5344CB8AC3E}">
        <p14:creationId xmlns:p14="http://schemas.microsoft.com/office/powerpoint/2010/main" val="97137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9E979-1DA8-63B4-20ED-39801B94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11.1 REST API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동작 이해하기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43207-F19C-8197-9516-45EE542D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REST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의미</a:t>
            </a:r>
          </a:p>
          <a:p>
            <a:pPr lvl="1"/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REST: HTTP URL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서버의 자원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(resource)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명시하고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HTTP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메서드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(POST, GET, PATCH/PUT, DELETE)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해당 자원에 대해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CRUD(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하는 것</a:t>
            </a:r>
          </a:p>
          <a:p>
            <a:pPr lvl="1"/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클라이언트가 서버의 자원을 요청할 수 있도록 서버에서 제공하는 인터페이스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(interface)</a:t>
            </a:r>
          </a:p>
        </p:txBody>
      </p:sp>
    </p:spTree>
    <p:extLst>
      <p:ext uri="{BB962C8B-B14F-4D97-AF65-F5344CB8AC3E}">
        <p14:creationId xmlns:p14="http://schemas.microsoft.com/office/powerpoint/2010/main" val="240047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0E51-72C8-AE2D-BD09-CC22613E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11.2 REST API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구현 과정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DD3C0-D4A4-CC03-A50D-42BF78AA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98" y="2537937"/>
            <a:ext cx="7450203" cy="3141026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BE43207-F19C-8197-9516-45EE542D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5041900"/>
          </a:xfrm>
        </p:spPr>
        <p:txBody>
          <a:bodyPr/>
          <a:lstStyle/>
          <a:p>
            <a:r>
              <a:rPr lang="en-US" altLang="ko-KR" kern="100" dirty="0"/>
              <a:t>Article </a:t>
            </a:r>
            <a:r>
              <a:rPr lang="ko-KR" altLang="en-US" kern="100" dirty="0"/>
              <a:t>데이터를 </a:t>
            </a:r>
            <a:r>
              <a:rPr lang="en-US" altLang="ko-KR" kern="100" dirty="0" smtClean="0"/>
              <a:t>CRUD</a:t>
            </a:r>
            <a:r>
              <a:rPr lang="ko-KR" altLang="en-US" kern="100" dirty="0" smtClean="0"/>
              <a:t>하기 위한 </a:t>
            </a:r>
            <a:r>
              <a:rPr lang="en-US" altLang="ko-KR" kern="100" dirty="0"/>
              <a:t>REST API </a:t>
            </a:r>
            <a:r>
              <a:rPr lang="ko-KR" altLang="en-US" kern="100" dirty="0" smtClean="0"/>
              <a:t>주소 설계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0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10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en-US" altLang="ko-KR" sz="3200" b="0" i="0" u="none" strike="noStrike" baseline="0" dirty="0">
                <a:latin typeface="OTSangolgogaeB"/>
              </a:rPr>
              <a:t>REST API</a:t>
            </a:r>
            <a:r>
              <a:rPr lang="ko-KR" altLang="en-US" sz="3200" b="0" i="0" u="none" strike="noStrike" baseline="0" dirty="0">
                <a:latin typeface="OTSangolgogaeB"/>
              </a:rPr>
              <a:t>와 </a:t>
            </a:r>
            <a:r>
              <a:rPr lang="en-US" altLang="ko-KR" sz="3200" b="0" i="0" u="none" strike="noStrike" baseline="0" dirty="0">
                <a:latin typeface="OTSangolgogaeB"/>
              </a:rPr>
              <a:t>JSON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10.1</a:t>
            </a:r>
            <a:r>
              <a:rPr lang="en-US" altLang="ko-KR" dirty="0"/>
              <a:t> REST API</a:t>
            </a:r>
            <a:r>
              <a:rPr lang="ko-KR" altLang="en-US" dirty="0"/>
              <a:t>와 </a:t>
            </a:r>
            <a:r>
              <a:rPr lang="en-US" altLang="ko-KR" dirty="0"/>
              <a:t>JSON</a:t>
            </a:r>
            <a:r>
              <a:rPr lang="ko-KR" altLang="en-US" dirty="0"/>
              <a:t>의 등장 배경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r>
              <a:rPr lang="en-US" altLang="ko-KR" dirty="0"/>
              <a:t> REST API </a:t>
            </a:r>
            <a:r>
              <a:rPr lang="ko-KR" altLang="en-US" dirty="0"/>
              <a:t>동작 살펴보기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17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0E51-72C8-AE2D-BD09-CC22613E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11.2 REST API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구현 과정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460BF-220C-5A5D-9E00-1C9D6C9E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/>
              <a:t>REST </a:t>
            </a:r>
            <a:r>
              <a:rPr lang="ko-KR" altLang="en-US" kern="100" dirty="0"/>
              <a:t>컨트롤러와 </a:t>
            </a:r>
            <a:r>
              <a:rPr lang="en-US" altLang="ko-KR" kern="100" dirty="0" err="1" smtClean="0"/>
              <a:t>ResponseEntity</a:t>
            </a:r>
            <a:r>
              <a:rPr lang="en-US" altLang="ko-KR" kern="100" dirty="0" smtClean="0"/>
              <a:t> </a:t>
            </a:r>
            <a:r>
              <a:rPr lang="ko-KR" altLang="en-US" kern="100" dirty="0" smtClean="0"/>
              <a:t>클래스</a:t>
            </a:r>
            <a:endParaRPr lang="en-US" altLang="ko-KR" kern="100" dirty="0" smtClean="0"/>
          </a:p>
          <a:p>
            <a:pPr lvl="1"/>
            <a:r>
              <a:rPr lang="en-US" altLang="ko-KR" kern="100" dirty="0"/>
              <a:t>REST </a:t>
            </a:r>
            <a:r>
              <a:rPr lang="ko-KR" altLang="en-US" kern="100" dirty="0" smtClean="0"/>
              <a:t>컨트롤러</a:t>
            </a:r>
            <a:r>
              <a:rPr lang="en-US" altLang="ko-KR" kern="100" dirty="0" smtClean="0"/>
              <a:t>:</a:t>
            </a:r>
            <a:r>
              <a:rPr lang="ko-KR" altLang="en-US" kern="100" dirty="0" smtClean="0"/>
              <a:t>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REST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요청과 응답을 주고받을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때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사용하는 컨트롤러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ResponseEntity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클래스</a:t>
            </a:r>
            <a:r>
              <a:rPr lang="en-US" altLang="ko-KR" kern="100" dirty="0"/>
              <a:t>: </a:t>
            </a:r>
            <a:r>
              <a:rPr lang="en-US" altLang="ko-KR" kern="100" dirty="0" smtClean="0"/>
              <a:t>REST </a:t>
            </a:r>
            <a:r>
              <a:rPr lang="en-US" altLang="ko-KR" kern="100" dirty="0"/>
              <a:t>API</a:t>
            </a:r>
            <a:r>
              <a:rPr lang="ko-KR" altLang="en-US" kern="100" dirty="0"/>
              <a:t>의 응답을 위해 사용하는 </a:t>
            </a:r>
            <a:r>
              <a:rPr lang="ko-KR" altLang="en-US" kern="100" dirty="0" smtClean="0"/>
              <a:t>클래스</a:t>
            </a:r>
            <a:r>
              <a:rPr lang="en-US" altLang="ko-KR" kern="100" dirty="0" smtClean="0"/>
              <a:t>. </a:t>
            </a:r>
            <a:r>
              <a:rPr lang="en-US" altLang="ko-KR" kern="100" dirty="0"/>
              <a:t>REST </a:t>
            </a:r>
            <a:r>
              <a:rPr lang="en-US" altLang="ko-KR" kern="100" dirty="0" smtClean="0"/>
              <a:t>API </a:t>
            </a:r>
            <a:r>
              <a:rPr lang="ko-KR" altLang="en-US" kern="100" dirty="0" smtClean="0"/>
              <a:t>요청을 </a:t>
            </a:r>
            <a:r>
              <a:rPr lang="ko-KR" altLang="en-US" kern="100" dirty="0"/>
              <a:t>받아 응답할 때 이 클래스에 </a:t>
            </a:r>
            <a:r>
              <a:rPr lang="en-US" altLang="ko-KR" kern="100" dirty="0"/>
              <a:t>HTTP </a:t>
            </a:r>
            <a:r>
              <a:rPr lang="ko-KR" altLang="en-US" kern="100" dirty="0"/>
              <a:t>상태 코드</a:t>
            </a:r>
            <a:r>
              <a:rPr lang="en-US" altLang="ko-KR" kern="100" dirty="0"/>
              <a:t>, </a:t>
            </a:r>
            <a:r>
              <a:rPr lang="ko-KR" altLang="en-US" kern="100" dirty="0"/>
              <a:t>헤더</a:t>
            </a:r>
            <a:r>
              <a:rPr lang="en-US" altLang="ko-KR" kern="100" dirty="0"/>
              <a:t>, </a:t>
            </a:r>
            <a:r>
              <a:rPr lang="ko-KR" altLang="en-US" kern="100" dirty="0"/>
              <a:t>본문을 실어 보낼 수 </a:t>
            </a:r>
            <a:r>
              <a:rPr lang="ko-KR" altLang="en-US" kern="100" dirty="0" smtClean="0"/>
              <a:t>있음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D403D8-9AAC-E2F0-6A6E-0450D71E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6" y="4912604"/>
            <a:ext cx="6044928" cy="18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04DEB-52A1-B037-9CB2-5AB164A1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11.3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4DD1A-5D1C-A270-C3A5-9D6B540E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b="0" i="0" u="none" strike="noStrike" kern="100" baseline="0" dirty="0" smtClean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컨트롤러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맛보기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REST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컨트롤러와 일반 컨트롤러의 차이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2"/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컨트롤러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FirstApiController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): JSON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텍스트 같은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반환</a:t>
            </a:r>
          </a:p>
          <a:p>
            <a:pPr lvl="2"/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컨트롤러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FirstController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뷰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페이지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53D140-CA90-4101-BD4F-CBA8C992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50" y="4324836"/>
            <a:ext cx="7886700" cy="2435192"/>
          </a:xfrm>
          <a:prstGeom prst="rect">
            <a:avLst/>
          </a:prstGeom>
        </p:spPr>
      </p:pic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DF40224C-7109-8A45-420A-8381C112B60B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309~330p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61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B02BC-4646-FD28-3DDA-CC025B97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11.3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E10C6-491D-5893-081E-69042051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REST API: GET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게시글 조회하기</a:t>
            </a: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단일 게시글 조회하기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REST API: POST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구현하기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kern="100" dirty="0"/>
              <a:t>4</a:t>
            </a:r>
            <a:r>
              <a:rPr lang="en-US" altLang="ko-KR" kern="100" dirty="0">
                <a:latin typeface="Times New Roman" panose="02020603050405020304" pitchFamily="18" charset="0"/>
              </a:rPr>
              <a:t>.</a:t>
            </a:r>
            <a:r>
              <a:rPr lang="en-US" altLang="ko-KR" kern="100" dirty="0"/>
              <a:t> REST API: PATCH </a:t>
            </a:r>
            <a:r>
              <a:rPr lang="ko-KR" altLang="en-US" kern="100" dirty="0"/>
              <a:t>구현하기</a:t>
            </a:r>
            <a:endParaRPr lang="en-US" altLang="ko-KR" kern="100" dirty="0"/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kern="100" dirty="0"/>
              <a:t>데이터 전체를 수정할 경우</a:t>
            </a:r>
            <a:endParaRPr lang="en-US" altLang="ko-KR" kern="100" dirty="0"/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kern="100" dirty="0"/>
              <a:t>일부 데이터만 수정할 경우</a:t>
            </a:r>
          </a:p>
          <a:p>
            <a:pPr marL="0" indent="0">
              <a:buNone/>
            </a:pPr>
            <a:r>
              <a:rPr lang="en-US" altLang="ko-KR" kern="100" dirty="0"/>
              <a:t>5</a:t>
            </a:r>
            <a:r>
              <a:rPr lang="en-US" altLang="ko-KR" kern="100" dirty="0">
                <a:latin typeface="Times New Roman" panose="02020603050405020304" pitchFamily="18" charset="0"/>
              </a:rPr>
              <a:t>.</a:t>
            </a:r>
            <a:r>
              <a:rPr lang="en-US" altLang="ko-KR" kern="100" dirty="0"/>
              <a:t> REST API: DELETE </a:t>
            </a:r>
            <a:r>
              <a:rPr lang="ko-KR" altLang="en-US" kern="100" dirty="0"/>
              <a:t>구현하기</a:t>
            </a:r>
            <a:endParaRPr lang="ko-KR" altLang="en-US" kern="1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DF40224C-7109-8A45-420A-8381C112B60B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309~330p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069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12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ko-KR" altLang="en-US" sz="3200" b="0" i="0" u="none" strike="noStrike" baseline="0" dirty="0">
                <a:latin typeface="OTSangolgogaeB"/>
              </a:rPr>
              <a:t>서비스 계층과 트랜잭션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12.1</a:t>
            </a:r>
            <a:r>
              <a:rPr lang="en-US" altLang="ko-KR" dirty="0"/>
              <a:t> </a:t>
            </a:r>
            <a:r>
              <a:rPr lang="ko-KR" altLang="en-US" dirty="0"/>
              <a:t>서비스와 트랜잭션의 개념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12.2</a:t>
            </a:r>
            <a:r>
              <a:rPr lang="en-US" altLang="ko-KR" dirty="0"/>
              <a:t> </a:t>
            </a:r>
            <a:r>
              <a:rPr lang="ko-KR" altLang="en-US" dirty="0"/>
              <a:t>서비스 계층 만들기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12.3</a:t>
            </a:r>
            <a:r>
              <a:rPr lang="en-US" altLang="ko-KR" dirty="0"/>
              <a:t> </a:t>
            </a:r>
            <a:r>
              <a:rPr lang="ko-KR" altLang="en-US" dirty="0"/>
              <a:t>트랜잭션 맛보기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820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E0CCC-A495-97D3-4CA8-C383161C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서비스와 트랜잭션의 개념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BF07E-DFC5-8919-D11D-566B0DD9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041900"/>
          </a:xfrm>
        </p:spPr>
        <p:txBody>
          <a:bodyPr/>
          <a:lstStyle/>
          <a:p>
            <a:r>
              <a:rPr lang="ko-KR" altLang="en-US" dirty="0"/>
              <a:t>서비스</a:t>
            </a:r>
            <a:r>
              <a:rPr lang="en-US" altLang="ko-KR" dirty="0"/>
              <a:t>(service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컨트롤러와 </a:t>
            </a:r>
            <a:r>
              <a:rPr lang="ko-KR" altLang="en-US" dirty="0" err="1"/>
              <a:t>리파지터리</a:t>
            </a:r>
            <a:r>
              <a:rPr lang="ko-KR" altLang="en-US" dirty="0"/>
              <a:t> </a:t>
            </a:r>
            <a:r>
              <a:rPr lang="ko-KR" altLang="en-US" dirty="0" smtClean="0"/>
              <a:t>사이에서 서버의 </a:t>
            </a:r>
            <a:r>
              <a:rPr lang="ko-KR" altLang="en-US" dirty="0"/>
              <a:t>핵심 기능</a:t>
            </a:r>
            <a:r>
              <a:rPr lang="en-US" altLang="ko-KR" dirty="0"/>
              <a:t>(</a:t>
            </a:r>
            <a:r>
              <a:rPr lang="ko-KR" altLang="en-US" dirty="0" smtClean="0"/>
              <a:t>비즈니스 </a:t>
            </a:r>
            <a:r>
              <a:rPr lang="ko-KR" altLang="en-US" dirty="0" err="1"/>
              <a:t>로직</a:t>
            </a:r>
            <a:r>
              <a:rPr lang="en-US" altLang="ko-KR" dirty="0"/>
              <a:t>)</a:t>
            </a:r>
            <a:r>
              <a:rPr lang="ko-KR" altLang="en-US" dirty="0"/>
              <a:t>을 처리하는 순서를 </a:t>
            </a:r>
            <a:r>
              <a:rPr lang="ko-KR" altLang="en-US" dirty="0" smtClean="0"/>
              <a:t>총괄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D01C-696E-53AF-2C8E-2FB19014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23" y="3142372"/>
            <a:ext cx="6124153" cy="37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82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E0CCC-A495-97D3-4CA8-C383161C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서비스와 트랜잭션의 개념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BF07E-DFC5-8919-D11D-566B0DD9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5041900"/>
          </a:xfrm>
        </p:spPr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모두 </a:t>
            </a:r>
            <a:r>
              <a:rPr lang="ko-KR" altLang="en-US" dirty="0"/>
              <a:t>성공해야 하는 일련의 과정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8D0DE-EE1A-2F9E-6569-20D2404C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45" y="3074053"/>
            <a:ext cx="6525013" cy="29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03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E0CCC-A495-97D3-4CA8-C383161C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서비스와 트랜잭션의 개념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BF07E-DFC5-8919-D11D-566B0DD9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5041900"/>
          </a:xfrm>
        </p:spPr>
        <p:txBody>
          <a:bodyPr/>
          <a:lstStyle/>
          <a:p>
            <a:r>
              <a:rPr lang="ko-KR" altLang="en-US" dirty="0" smtClean="0"/>
              <a:t>롤백</a:t>
            </a:r>
            <a:r>
              <a:rPr lang="en-US" altLang="ko-KR" dirty="0"/>
              <a:t>(rollback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트랜잭션이 </a:t>
            </a:r>
            <a:r>
              <a:rPr lang="ko-KR" altLang="en-US" dirty="0"/>
              <a:t>실패로 돌아갈 경우 진행 초기 단계로 돌리는 것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89F6AF-D023-50DA-B3FB-22516BE6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74" y="3183584"/>
            <a:ext cx="6513520" cy="30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9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D73F5-04BF-27E8-6AB5-80345DDB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계층 만들기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05EAA-6894-15E2-3DCF-66A83620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/>
              <a:t>1.</a:t>
            </a:r>
            <a:r>
              <a:rPr lang="ko-KR" altLang="en-US" b="0" i="0" u="none" strike="noStrike" kern="100" baseline="0" dirty="0"/>
              <a:t> 게시글 조회 요청 개선하기</a:t>
            </a:r>
            <a:endParaRPr lang="en-US" altLang="ko-KR" b="0" i="0" u="none" strike="noStrike" kern="100" baseline="0" dirty="0"/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/>
              <a:t>모든 게시글 조회 요청 </a:t>
            </a:r>
            <a:r>
              <a:rPr lang="ko-KR" altLang="en-US" b="0" i="0" u="none" strike="noStrike" kern="100" baseline="0" dirty="0" smtClean="0"/>
              <a:t>개선하기</a:t>
            </a:r>
            <a:endParaRPr lang="en-US" altLang="ko-KR" b="0" i="0" u="none" strike="noStrike" kern="100" baseline="0" dirty="0" smtClean="0"/>
          </a:p>
          <a:p>
            <a:pPr lvl="2"/>
            <a:r>
              <a:rPr lang="en-US" altLang="ko-KR" dirty="0" smtClean="0"/>
              <a:t>@Service: </a:t>
            </a:r>
            <a:r>
              <a:rPr lang="ko-KR" altLang="en-US" dirty="0" smtClean="0"/>
              <a:t>서비스 객체를 생성해 주는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컨트롤러는 객체 주입하는 </a:t>
            </a:r>
            <a:r>
              <a:rPr lang="ko-KR" altLang="en-US" dirty="0"/>
              <a:t>방식으로 서비스 객체를 </a:t>
            </a:r>
            <a:r>
              <a:rPr lang="ko-KR" altLang="en-US" dirty="0" smtClean="0"/>
              <a:t>가져와 사용할 수 있음</a:t>
            </a:r>
            <a:endParaRPr lang="ko-KR" altLang="en-US" dirty="0"/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 smtClean="0"/>
              <a:t>단일 </a:t>
            </a:r>
            <a:r>
              <a:rPr lang="ko-KR" altLang="en-US" b="0" i="0" u="none" strike="noStrike" kern="100" baseline="0" dirty="0" err="1" smtClean="0"/>
              <a:t>게시글</a:t>
            </a:r>
            <a:r>
              <a:rPr lang="ko-KR" altLang="en-US" b="0" i="0" u="none" strike="noStrike" kern="100" baseline="0" dirty="0" smtClean="0"/>
              <a:t> 조회 요청 개선하기</a:t>
            </a:r>
            <a:endParaRPr lang="en-US" altLang="ko-KR" b="0" i="0" u="none" strike="noStrike" kern="100" baseline="0" dirty="0" smtClean="0"/>
          </a:p>
          <a:p>
            <a:pPr marL="0" indent="0">
              <a:buNone/>
            </a:pPr>
            <a:r>
              <a:rPr lang="en-US" altLang="ko-KR" kern="100" dirty="0"/>
              <a:t>2.</a:t>
            </a:r>
            <a:r>
              <a:rPr lang="ko-KR" altLang="en-US" kern="100" dirty="0"/>
              <a:t> </a:t>
            </a:r>
            <a:r>
              <a:rPr lang="ko-KR" altLang="en-US" kern="100" dirty="0" err="1"/>
              <a:t>게시글</a:t>
            </a:r>
            <a:r>
              <a:rPr lang="ko-KR" altLang="en-US" kern="100" dirty="0"/>
              <a:t> 생성 요청 개선하기</a:t>
            </a:r>
            <a:endParaRPr lang="en-US" altLang="ko-KR" kern="100" dirty="0"/>
          </a:p>
          <a:p>
            <a:pPr marL="0" indent="0">
              <a:buNone/>
            </a:pPr>
            <a:r>
              <a:rPr lang="en-US" altLang="ko-KR" kern="100" dirty="0"/>
              <a:t>3.</a:t>
            </a:r>
            <a:r>
              <a:rPr lang="ko-KR" altLang="en-US" kern="100" dirty="0"/>
              <a:t> </a:t>
            </a:r>
            <a:r>
              <a:rPr lang="ko-KR" altLang="en-US" kern="100" dirty="0" err="1"/>
              <a:t>게시글</a:t>
            </a:r>
            <a:r>
              <a:rPr lang="ko-KR" altLang="en-US" kern="100" dirty="0"/>
              <a:t> 수정 요청 개선하기</a:t>
            </a:r>
            <a:endParaRPr lang="en-US" altLang="ko-KR" kern="100" dirty="0"/>
          </a:p>
          <a:p>
            <a:pPr marL="0" indent="0">
              <a:buNone/>
            </a:pPr>
            <a:r>
              <a:rPr lang="en-US" altLang="ko-KR" kern="100" dirty="0"/>
              <a:t>4.</a:t>
            </a:r>
            <a:r>
              <a:rPr lang="ko-KR" altLang="en-US" kern="100" dirty="0"/>
              <a:t> </a:t>
            </a:r>
            <a:r>
              <a:rPr lang="ko-KR" altLang="en-US" kern="100" dirty="0" err="1"/>
              <a:t>게시글</a:t>
            </a:r>
            <a:r>
              <a:rPr lang="ko-KR" altLang="en-US" kern="100" dirty="0"/>
              <a:t> 삭제 요청 개선하기</a:t>
            </a:r>
            <a:endParaRPr lang="en-US" altLang="ko-KR" kern="100" dirty="0"/>
          </a:p>
          <a:p>
            <a:pPr marL="689400" lvl="1" indent="-457200">
              <a:buFont typeface="+mj-ea"/>
              <a:buAutoNum type="circleNumDbPlain"/>
            </a:pPr>
            <a:endParaRPr lang="en-US" altLang="ko-KR" b="0" i="0" u="none" strike="noStrike" kern="100" baseline="0" dirty="0" smtClean="0"/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D412BA36-14C5-A8AE-99EE-A97446E21FF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337~350p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182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AC56-8D18-DEE3-5B2F-004B9519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트랜잭션 맛보기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A89F7-2270-5C29-6454-41F05A2A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8058150" cy="5041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게시판에 데이터 </a:t>
            </a:r>
            <a:r>
              <a:rPr lang="en-US" altLang="ko-KR" dirty="0"/>
              <a:t>3</a:t>
            </a:r>
            <a:r>
              <a:rPr lang="ko-KR" altLang="en-US" dirty="0"/>
              <a:t>개를 한꺼번에 생성 요청하기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저장하는 과정에서 의도적으로 오류 발생시키기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어떻게 </a:t>
            </a:r>
            <a:r>
              <a:rPr lang="ko-KR" altLang="en-US" dirty="0" err="1"/>
              <a:t>롤백되는지</a:t>
            </a:r>
            <a:r>
              <a:rPr lang="ko-KR" altLang="en-US" dirty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574675" lvl="1" indent="-304800"/>
            <a:r>
              <a:rPr lang="en-US" altLang="ko-KR" dirty="0"/>
              <a:t>@</a:t>
            </a:r>
            <a:r>
              <a:rPr lang="en-US" altLang="ko-KR" dirty="0" smtClean="0"/>
              <a:t>Transactional: </a:t>
            </a:r>
            <a:r>
              <a:rPr lang="ko-KR" altLang="en-US" dirty="0" smtClean="0"/>
              <a:t>해당 메서드를 </a:t>
            </a:r>
            <a:r>
              <a:rPr lang="ko-KR" altLang="en-US" dirty="0"/>
              <a:t>트랜잭션으로 </a:t>
            </a:r>
            <a:r>
              <a:rPr lang="ko-KR" altLang="en-US" dirty="0" smtClean="0"/>
              <a:t>묶는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트랜잭션으로 </a:t>
            </a:r>
            <a:r>
              <a:rPr lang="ko-KR" altLang="en-US" dirty="0"/>
              <a:t>묶인 </a:t>
            </a:r>
            <a:r>
              <a:rPr lang="ko-KR" altLang="en-US" dirty="0" smtClean="0"/>
              <a:t>메서드가 중간에 실패하면 </a:t>
            </a:r>
            <a:r>
              <a:rPr lang="ko-KR" altLang="en-US" dirty="0" err="1" smtClean="0"/>
              <a:t>롤백해</a:t>
            </a:r>
            <a:r>
              <a:rPr lang="ko-KR" altLang="en-US" dirty="0" smtClean="0"/>
              <a:t> 처음 상태로 되돌아감</a:t>
            </a:r>
            <a:endParaRPr lang="ko-KR" altLang="en-US" dirty="0"/>
          </a:p>
        </p:txBody>
      </p:sp>
      <p:sp>
        <p:nvSpPr>
          <p:cNvPr id="3" name="모서리가 둥근 직사각형 7">
            <a:extLst>
              <a:ext uri="{FF2B5EF4-FFF2-40B4-BE49-F238E27FC236}">
                <a16:creationId xmlns:a16="http://schemas.microsoft.com/office/drawing/2014/main" id="{ECBEFA81-15BA-5733-EF71-02E984E77D73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351~360p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329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13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ko-KR" altLang="en-US" sz="3200" b="0" i="0" u="none" strike="noStrike" baseline="0" dirty="0">
                <a:latin typeface="OTSangolgogaeB"/>
              </a:rPr>
              <a:t>테스트 코드 작성하기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13.1</a:t>
            </a:r>
            <a:r>
              <a:rPr lang="en-US" altLang="ko-KR" dirty="0"/>
              <a:t> </a:t>
            </a:r>
            <a:r>
              <a:rPr lang="ko-KR" altLang="en-US" dirty="0"/>
              <a:t>테스트란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13.2</a:t>
            </a:r>
            <a:r>
              <a:rPr lang="en-US" altLang="ko-KR" dirty="0"/>
              <a:t> </a:t>
            </a:r>
            <a:r>
              <a:rPr lang="ko-KR" altLang="en-US" dirty="0"/>
              <a:t>테스트 코드 작성하기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42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51EC-1494-34CF-A4AB-370C72BD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10.1 REST API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JSON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등장 배경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A7106-29BF-FC28-F998-AD0DC2C8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REST API(Representational State Transfer API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서버의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자원을 클라이언트에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구애받지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않고 사용할 수 있게 하는 설계 방식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JSON(JavaScript Object Notation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서버가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클라이언트의 요청에 대한 응답으로 화면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(view)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아닌 데이터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(data)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전송할 때 사용하는 응답 데이터</a:t>
            </a:r>
          </a:p>
          <a:p>
            <a:pPr lvl="1"/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JSON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(key)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값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(value)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구성된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정렬되지 않은 속성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(property)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집합</a:t>
            </a:r>
            <a:endParaRPr lang="en-US" altLang="ko-KR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B1C790-2E9B-7090-B66F-A28589A5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10" y="4922187"/>
            <a:ext cx="2159320" cy="17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1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951D2-8488-EBFB-8A52-732533DA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테스트란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E2F42-4958-1C4C-B63D-70B8462D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</a:t>
            </a:r>
            <a:r>
              <a:rPr lang="en-US" altLang="ko-KR" dirty="0"/>
              <a:t>(test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품질을 검증하는 것</a:t>
            </a:r>
          </a:p>
          <a:p>
            <a:pPr lvl="1"/>
            <a:r>
              <a:rPr lang="ko-KR" altLang="en-US" dirty="0"/>
              <a:t>테스트 도구를 활용해 코드를 검증한다 </a:t>
            </a:r>
            <a:r>
              <a:rPr lang="en-US" altLang="ko-KR" dirty="0"/>
              <a:t>= </a:t>
            </a:r>
            <a:r>
              <a:rPr lang="ko-KR" altLang="en-US" dirty="0"/>
              <a:t>테스트 코드</a:t>
            </a:r>
            <a:r>
              <a:rPr lang="en-US" altLang="ko-KR" dirty="0"/>
              <a:t>(test code)</a:t>
            </a:r>
            <a:r>
              <a:rPr lang="ko-KR" altLang="en-US" dirty="0"/>
              <a:t>를 작성해 </a:t>
            </a:r>
            <a:r>
              <a:rPr lang="ko-KR" altLang="en-US" dirty="0" smtClean="0"/>
              <a:t>실행한다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14" y="3937539"/>
            <a:ext cx="6360854" cy="27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56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951D2-8488-EBFB-8A52-732533DA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테스트란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E2F42-4958-1C4C-B63D-70B8462D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/>
              <a:t>코드의 작성 단계</a:t>
            </a:r>
          </a:p>
          <a:p>
            <a:pPr marL="689400" lvl="1" indent="-457200">
              <a:buFont typeface="+mj-lt"/>
              <a:buAutoNum type="arabicPeriod"/>
            </a:pPr>
            <a:r>
              <a:rPr lang="ko-KR" altLang="en-US" dirty="0"/>
              <a:t>예상 데이터 작성하기</a:t>
            </a:r>
          </a:p>
          <a:p>
            <a:pPr marL="689400" lvl="1" indent="-457200">
              <a:buFont typeface="+mj-lt"/>
              <a:buAutoNum type="arabicPeriod"/>
            </a:pPr>
            <a:r>
              <a:rPr lang="ko-KR" altLang="en-US" dirty="0"/>
              <a:t>실제 데이터 획득하기</a:t>
            </a:r>
          </a:p>
          <a:p>
            <a:pPr marL="689400" lvl="1" indent="-457200">
              <a:buFont typeface="+mj-lt"/>
              <a:buAutoNum type="arabicPeriod"/>
            </a:pPr>
            <a:r>
              <a:rPr lang="ko-KR" altLang="en-US" dirty="0"/>
              <a:t>예상 데이터와 실제 데이터 비교해 </a:t>
            </a:r>
            <a:r>
              <a:rPr lang="ko-KR" altLang="en-US" dirty="0" smtClean="0"/>
              <a:t>검증하기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2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951D2-8488-EBFB-8A52-732533DA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테스트란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E2F42-4958-1C4C-B63D-70B8462D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85" y="1587500"/>
            <a:ext cx="3542134" cy="50419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테스트 결과 처리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/>
              <a:t>테스트를 통과하면 지속적인 리팩터링으로 코드를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테스트를 통과하지 </a:t>
            </a:r>
            <a:r>
              <a:rPr lang="ko-KR" altLang="en-US" dirty="0"/>
              <a:t>못하면 잘못된 부분을 찾아 고치는 </a:t>
            </a:r>
            <a:r>
              <a:rPr lang="ko-KR" altLang="en-US" sz="1800" dirty="0" smtClean="0"/>
              <a:t>디버깅</a:t>
            </a:r>
            <a:r>
              <a:rPr lang="ko-KR" altLang="en-US" dirty="0" smtClean="0"/>
              <a:t> 실시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19" y="2077469"/>
            <a:ext cx="5058778" cy="37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4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951D2-8488-EBFB-8A52-732533DA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13.1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테스트란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E2F42-4958-1C4C-B63D-70B8462D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85" y="1587500"/>
            <a:ext cx="3542134" cy="50419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테스트 케이스</a:t>
            </a:r>
            <a:r>
              <a:rPr lang="en-US" altLang="ko-KR" dirty="0" smtClean="0"/>
              <a:t>(test-case)</a:t>
            </a:r>
          </a:p>
          <a:p>
            <a:pPr lvl="1"/>
            <a:r>
              <a:rPr lang="ko-KR" altLang="en-US" dirty="0" smtClean="0"/>
              <a:t>다양한 경우에 대비해 작성하는 테스트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테스트에 성공할 경우 뿐만 아니라 실패할 경우도 고려해 여러 케이스로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19" y="1998960"/>
            <a:ext cx="5112884" cy="389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99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951D2-8488-EBFB-8A52-732533DA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테스트란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E2F42-4958-1C4C-B63D-70B8462D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3180119" cy="5041900"/>
          </a:xfrm>
        </p:spPr>
        <p:txBody>
          <a:bodyPr/>
          <a:lstStyle/>
          <a:p>
            <a:r>
              <a:rPr lang="ko-KR" altLang="en-US" dirty="0"/>
              <a:t>테스트 주도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TDD</a:t>
            </a:r>
            <a:r>
              <a:rPr lang="en-US" altLang="ko-KR" dirty="0"/>
              <a:t>, Test Driven </a:t>
            </a:r>
            <a:r>
              <a:rPr lang="en-US" altLang="ko-KR" dirty="0" smtClean="0"/>
              <a:t>Development</a:t>
            </a:r>
          </a:p>
          <a:p>
            <a:pPr lvl="1"/>
            <a:r>
              <a:rPr lang="ko-KR" altLang="en-US" dirty="0" smtClean="0"/>
              <a:t>일단 </a:t>
            </a:r>
            <a:r>
              <a:rPr lang="ko-KR" altLang="en-US" dirty="0"/>
              <a:t>테스트 코드를 만든 후 이를 통과하는 최소한의 코드부터 시작해 점진적으로 코드를 개선 및 확장해 나가는 개발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AAD1A-D20D-F599-C424-FF985F3E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31" y="1899892"/>
            <a:ext cx="4662378" cy="42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63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72F6-B63D-F527-7F3E-A00A7147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코드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A9708-0A8B-E904-7665-EB29A9F5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테스트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기본 틀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/>
              <a:t>@</a:t>
            </a:r>
            <a:r>
              <a:rPr lang="en-US" altLang="ko-KR" dirty="0" smtClean="0"/>
              <a:t>Test: </a:t>
            </a:r>
            <a:r>
              <a:rPr lang="ko-KR" altLang="en-US" dirty="0" smtClean="0"/>
              <a:t>해당 </a:t>
            </a:r>
            <a:r>
              <a:rPr lang="ko-KR" altLang="en-US" dirty="0"/>
              <a:t>메서드가 테스트를 위한 코드라고 선언하는 </a:t>
            </a:r>
            <a:r>
              <a:rPr lang="ko-KR" altLang="en-US" dirty="0" err="1" smtClean="0"/>
              <a:t>어노테이션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47675" lvl="1" indent="-269875"/>
            <a:r>
              <a:rPr lang="en-US" altLang="ko-KR" kern="100" dirty="0"/>
              <a:t>@</a:t>
            </a:r>
            <a:r>
              <a:rPr lang="en-US" altLang="ko-KR" kern="100" dirty="0" err="1" smtClean="0"/>
              <a:t>SpringBootTest</a:t>
            </a:r>
            <a:r>
              <a:rPr lang="en-US" altLang="ko-KR" kern="100" dirty="0" smtClean="0"/>
              <a:t>: </a:t>
            </a:r>
            <a:r>
              <a:rPr lang="ko-KR" altLang="en-US" kern="100" dirty="0" smtClean="0"/>
              <a:t>스프링 </a:t>
            </a:r>
            <a:r>
              <a:rPr lang="ko-KR" altLang="en-US" kern="100" dirty="0"/>
              <a:t>부트와 해당 클래스를 연동해 테스트할 때 사용하는 </a:t>
            </a:r>
            <a:r>
              <a:rPr lang="ko-KR" altLang="en-US" kern="100" dirty="0" err="1" smtClean="0"/>
              <a:t>어노테이션</a:t>
            </a:r>
            <a:r>
              <a:rPr lang="en-US" altLang="ko-KR" kern="100" dirty="0" smtClean="0"/>
              <a:t>. </a:t>
            </a:r>
            <a:r>
              <a:rPr lang="ko-KR" altLang="en-US" kern="100" dirty="0"/>
              <a:t>테스트 </a:t>
            </a:r>
            <a:r>
              <a:rPr lang="ko-KR" altLang="en-US" kern="100" dirty="0" smtClean="0"/>
              <a:t>코드에 서 </a:t>
            </a:r>
            <a:r>
              <a:rPr lang="ko-KR" altLang="en-US" kern="100" dirty="0"/>
              <a:t>스프링 부트가 관리하는 다양한 객체를 </a:t>
            </a:r>
            <a:r>
              <a:rPr lang="ko-KR" altLang="en-US" kern="100" dirty="0" err="1"/>
              <a:t>주입받을</a:t>
            </a:r>
            <a:r>
              <a:rPr lang="ko-KR" altLang="en-US" kern="100" dirty="0"/>
              <a:t> 수 </a:t>
            </a:r>
            <a:r>
              <a:rPr lang="ko-KR" altLang="en-US" kern="100" dirty="0" smtClean="0"/>
              <a:t>있음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index()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테스트하기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show()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테스트하기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create()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테스트하기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여러 테스트 케이스 한 번에 실행하기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9D98D0B3-25D4-D150-E409-B413EE79783E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366~383p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71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51EC-1494-34CF-A4AB-370C72BD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10.1 REST API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JSON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등장 배경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F3D771-E60A-3121-2F6A-2025583B1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56293"/>
            <a:ext cx="7886700" cy="4273107"/>
          </a:xfr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FDA7106-29BF-FC28-F998-AD0DC2C872D2}"/>
              </a:ext>
            </a:extLst>
          </p:cNvPr>
          <p:cNvSpPr txBox="1">
            <a:spLocks/>
          </p:cNvSpPr>
          <p:nvPr/>
        </p:nvSpPr>
        <p:spPr>
          <a:xfrm>
            <a:off x="628650" y="1587500"/>
            <a:ext cx="78867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rgbClr val="7030A0"/>
              </a:buClr>
              <a:buFont typeface="Wingdings" panose="05000000000000000000" pitchFamily="2" charset="2"/>
              <a:buChar char="l"/>
              <a:defRPr sz="2000" b="0" kern="120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kern="100" dirty="0" smtClean="0"/>
              <a:t>REST API</a:t>
            </a:r>
            <a:r>
              <a:rPr lang="ko-KR" altLang="en-US" kern="100" dirty="0" smtClean="0"/>
              <a:t>의 동작</a:t>
            </a:r>
            <a:endParaRPr lang="en-US" altLang="ko-KR" kern="100" dirty="0" smtClean="0"/>
          </a:p>
        </p:txBody>
      </p:sp>
    </p:spTree>
    <p:extLst>
      <p:ext uri="{BB962C8B-B14F-4D97-AF65-F5344CB8AC3E}">
        <p14:creationId xmlns:p14="http://schemas.microsoft.com/office/powerpoint/2010/main" val="37375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3B2A-EED3-EBC2-9305-424B0E4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23CAC-DB67-1278-8C2A-16F60BE6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{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JSON} Placeholder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</a:t>
            </a:r>
            <a:r>
              <a:rPr lang="en-US" altLang="ko-KR" sz="1200" b="0" i="0" u="none" strike="noStrike" kern="100" baseline="0" dirty="0" smtClean="0"/>
              <a:t>(</a:t>
            </a:r>
            <a:r>
              <a:rPr lang="en-US" altLang="ko-KR" sz="1200" dirty="0"/>
              <a:t>https://</a:t>
            </a:r>
            <a:r>
              <a:rPr lang="en-US" altLang="ko-KR" sz="1200" dirty="0" smtClean="0"/>
              <a:t>jsonplaceholder.typicode.com</a:t>
            </a:r>
            <a:r>
              <a:rPr lang="en-US" altLang="ko-KR" sz="1200" b="0" i="0" u="none" strike="noStrike" kern="100" baseline="0" dirty="0" smtClean="0"/>
              <a:t>)</a:t>
            </a:r>
            <a:r>
              <a:rPr lang="ko-KR" altLang="en-US" sz="1200" b="0" i="0" u="none" strike="noStrike" kern="100" baseline="0" dirty="0" smtClean="0"/>
              <a:t>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둘러보기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574675" lvl="1" indent="-220663"/>
            <a:r>
              <a:rPr lang="ko-KR" altLang="en-US" dirty="0" smtClean="0"/>
              <a:t>사이트 </a:t>
            </a:r>
            <a:r>
              <a:rPr lang="ko-KR" altLang="en-US" dirty="0"/>
              <a:t>사용 방법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6B8BD0-ED44-7C6D-423B-149EED63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112" y="2268105"/>
            <a:ext cx="4519675" cy="4454601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50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3B2A-EED3-EBC2-9305-424B0E4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23CAC-DB67-1278-8C2A-16F60BE6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{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JSON} Placeholder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둘러보기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574675" lvl="1" indent="-220663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사이트에서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제공하는 자원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70B21A-D990-DD34-B51C-B9410ABE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55" y="2282795"/>
            <a:ext cx="5296648" cy="4034029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17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3B2A-EED3-EBC2-9305-424B0E4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23CAC-DB67-1278-8C2A-16F60BE6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{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JSON} Placeholder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둘러보기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574675" lvl="1" indent="-304800"/>
            <a:r>
              <a:rPr lang="en-US" altLang="ko-KR" dirty="0"/>
              <a:t>HTTP </a:t>
            </a:r>
            <a:r>
              <a:rPr lang="ko-KR" altLang="en-US" dirty="0"/>
              <a:t>메서드와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URL </a:t>
            </a:r>
            <a:r>
              <a:rPr lang="ko-KR" altLang="en-US" dirty="0"/>
              <a:t>경로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D1CB87-62F0-7948-5BF1-2271DB4C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46" y="2322990"/>
            <a:ext cx="5670106" cy="4306410"/>
          </a:xfrm>
          <a:prstGeom prst="rect">
            <a:avLst/>
          </a:prstGeom>
        </p:spPr>
      </p:pic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63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3B2A-EED3-EBC2-9305-424B0E4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23CAC-DB67-1278-8C2A-16F60BE6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{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JSON} Placeholder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둘러보기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574675" lvl="1" indent="-304800"/>
            <a:r>
              <a:rPr lang="en-US" altLang="ko-KR" dirty="0"/>
              <a:t>REST API </a:t>
            </a:r>
            <a:r>
              <a:rPr lang="ko-KR" altLang="en-US" dirty="0"/>
              <a:t>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41" y="2199931"/>
            <a:ext cx="4533123" cy="4429469"/>
          </a:xfrm>
          <a:prstGeom prst="rect">
            <a:avLst/>
          </a:prstGeom>
        </p:spPr>
      </p:pic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45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3B2A-EED3-EBC2-9305-424B0E47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10.2 REST API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살펴보기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23CAC-DB67-1278-8C2A-16F60BE6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{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JSON} Placeholder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사이트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둘러보기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574675" lvl="1" indent="-304800"/>
            <a:r>
              <a:rPr lang="en-US" altLang="ko-KR" dirty="0"/>
              <a:t>REST API </a:t>
            </a:r>
            <a:r>
              <a:rPr lang="ko-KR" altLang="en-US" dirty="0"/>
              <a:t>사용 예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114" y="2232795"/>
            <a:ext cx="4238236" cy="4396605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B005E71-5C87-7CEE-DDBF-714D5B1EE084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281~297p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31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라운드 Light"/>
        <a:ea typeface="나눔스퀘어라운드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1004</Words>
  <Application>Microsoft Office PowerPoint</Application>
  <PresentationFormat>화면 슬라이드 쇼(4:3)</PresentationFormat>
  <Paragraphs>158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OTSangolgogaeB</vt:lpstr>
      <vt:lpstr>Tmon몬소리 Black</vt:lpstr>
      <vt:lpstr>나눔스퀘어 Bold</vt:lpstr>
      <vt:lpstr>나눔스퀘어라운드 Bold</vt:lpstr>
      <vt:lpstr>나눔스퀘어라운드 Light</vt:lpstr>
      <vt:lpstr>나눔스퀘어라운드 Regular</vt:lpstr>
      <vt:lpstr>맑은 고딕</vt:lpstr>
      <vt:lpstr>Arial</vt:lpstr>
      <vt:lpstr>Times New Roman</vt:lpstr>
      <vt:lpstr>Wingdings</vt:lpstr>
      <vt:lpstr>Office 테마</vt:lpstr>
      <vt:lpstr>REST API와  테스트 코드 작성하기</vt:lpstr>
      <vt:lpstr>10장  REST API와 JSON</vt:lpstr>
      <vt:lpstr>10.1 REST API와 JSON의 등장 배경</vt:lpstr>
      <vt:lpstr>10.1 REST API와 JSON의 등장 배경</vt:lpstr>
      <vt:lpstr>10.2 REST API 동작 살펴보기</vt:lpstr>
      <vt:lpstr>10.2 REST API 동작 살펴보기</vt:lpstr>
      <vt:lpstr>10.2 REST API 동작 살펴보기</vt:lpstr>
      <vt:lpstr>10.2 REST API 동작 살펴보기</vt:lpstr>
      <vt:lpstr>10.2 REST API 동작 살펴보기</vt:lpstr>
      <vt:lpstr>10.2 REST API 동작 살펴보기</vt:lpstr>
      <vt:lpstr>10.2 REST API 동작 살펴보기</vt:lpstr>
      <vt:lpstr>10.2 REST API 동작 살펴보기</vt:lpstr>
      <vt:lpstr>10.2 REST API 동작 살펴보기</vt:lpstr>
      <vt:lpstr>10.2 REST API 동작 살펴보기</vt:lpstr>
      <vt:lpstr>11장  HTTP와 REST 컨트롤러</vt:lpstr>
      <vt:lpstr>11.1 REST API의 동작 이해하기</vt:lpstr>
      <vt:lpstr>11.1 REST API의 동작 이해하기</vt:lpstr>
      <vt:lpstr>11.1 REST API의 동작 이해하기</vt:lpstr>
      <vt:lpstr>11.2 REST API의 구현 과정</vt:lpstr>
      <vt:lpstr>11.2 REST API의 구현 과정</vt:lpstr>
      <vt:lpstr>11.3 REST API 구현하기</vt:lpstr>
      <vt:lpstr>11.3 REST API 구현하기</vt:lpstr>
      <vt:lpstr>12장  서비스 계층과 트랜잭션</vt:lpstr>
      <vt:lpstr>12.1 서비스와 트랜잭션의 개념</vt:lpstr>
      <vt:lpstr>12.1 서비스와 트랜잭션의 개념</vt:lpstr>
      <vt:lpstr>12.1 서비스와 트랜잭션의 개념</vt:lpstr>
      <vt:lpstr>12.2 서비스 계층 만들기</vt:lpstr>
      <vt:lpstr>12.3 트랜잭션 맛보기</vt:lpstr>
      <vt:lpstr>13장  테스트 코드 작성하기</vt:lpstr>
      <vt:lpstr>13.1 테스트란</vt:lpstr>
      <vt:lpstr>13.1 테스트란</vt:lpstr>
      <vt:lpstr>13.1 테스트란</vt:lpstr>
      <vt:lpstr>13.1 테스트란</vt:lpstr>
      <vt:lpstr>13.1 테스트란</vt:lpstr>
      <vt:lpstr>13.2 테스트 코드 작성하기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HTML로 웹 구조 설계하기</dc:title>
  <dc:creator>Jung Jiyeon</dc:creator>
  <cp:lastModifiedBy>gilbut</cp:lastModifiedBy>
  <cp:revision>130</cp:revision>
  <dcterms:created xsi:type="dcterms:W3CDTF">2022-04-12T05:19:26Z</dcterms:created>
  <dcterms:modified xsi:type="dcterms:W3CDTF">2023-07-28T07:47:50Z</dcterms:modified>
</cp:coreProperties>
</file>