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8" r:id="rId2"/>
    <p:sldId id="256" r:id="rId3"/>
    <p:sldId id="257" r:id="rId4"/>
    <p:sldId id="259" r:id="rId5"/>
    <p:sldId id="260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39" autoAdjust="0"/>
    <p:restoredTop sz="94660"/>
  </p:normalViewPr>
  <p:slideViewPr>
    <p:cSldViewPr snapToGrid="0">
      <p:cViewPr varScale="1">
        <p:scale>
          <a:sx n="72" d="100"/>
          <a:sy n="72" d="100"/>
        </p:scale>
        <p:origin x="3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251" cy="465694"/>
          </a:xfrm>
          <a:prstGeom prst="rect">
            <a:avLst/>
          </a:prstGeom>
        </p:spPr>
        <p:txBody>
          <a:bodyPr vert="horz" lIns="61402" tIns="30701" rIns="61402" bIns="30701" rtlCol="0"/>
          <a:lstStyle>
            <a:lvl1pPr algn="l">
              <a:defRPr sz="8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1028" y="0"/>
            <a:ext cx="3038251" cy="465694"/>
          </a:xfrm>
          <a:prstGeom prst="rect">
            <a:avLst/>
          </a:prstGeom>
        </p:spPr>
        <p:txBody>
          <a:bodyPr vert="horz" lIns="61402" tIns="30701" rIns="61402" bIns="30701" rtlCol="0"/>
          <a:lstStyle>
            <a:lvl1pPr algn="r">
              <a:defRPr sz="800"/>
            </a:lvl1pPr>
          </a:lstStyle>
          <a:p>
            <a:fld id="{DEE1AA71-FAE3-49BB-BF56-45859D703C58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61402" tIns="30701" rIns="61402" bIns="30701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0704" y="4473950"/>
            <a:ext cx="5608992" cy="3660785"/>
          </a:xfrm>
          <a:prstGeom prst="rect">
            <a:avLst/>
          </a:prstGeom>
        </p:spPr>
        <p:txBody>
          <a:bodyPr vert="horz" lIns="61402" tIns="30701" rIns="61402" bIns="3070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0706"/>
            <a:ext cx="3038251" cy="465694"/>
          </a:xfrm>
          <a:prstGeom prst="rect">
            <a:avLst/>
          </a:prstGeom>
        </p:spPr>
        <p:txBody>
          <a:bodyPr vert="horz" lIns="61402" tIns="30701" rIns="61402" bIns="30701" rtlCol="0" anchor="b"/>
          <a:lstStyle>
            <a:lvl1pPr algn="l">
              <a:defRPr sz="8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1028" y="8830706"/>
            <a:ext cx="3038251" cy="465694"/>
          </a:xfrm>
          <a:prstGeom prst="rect">
            <a:avLst/>
          </a:prstGeom>
        </p:spPr>
        <p:txBody>
          <a:bodyPr vert="horz" lIns="61402" tIns="30701" rIns="61402" bIns="30701" rtlCol="0" anchor="b"/>
          <a:lstStyle>
            <a:lvl1pPr algn="r">
              <a:defRPr sz="800"/>
            </a:lvl1pPr>
          </a:lstStyle>
          <a:p>
            <a:fld id="{AB56B105-D0B2-4B3C-87DE-6F6E62345A2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23869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B6CA-1251-1429-DF6C-E078528BB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D3EC2-4370-3300-1691-0A5C98C54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82587-3402-0185-6901-5B80C743A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D536-DAD7-0FC2-B322-8C46AEE45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6CCF2-5FF2-E725-2333-558ACEBA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175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5007-6E3F-B139-ADA9-F31B3C858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2EEC08-CF59-7D9A-E5CE-48F9071053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8D996-20BF-B09F-D8E5-F9842FA4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61C3-49FD-A66F-181F-ED3EEFE4C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B0A70-E05C-3EC5-A45A-3000AF42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86116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E54988-1C1A-6B2D-E4CF-11D39821E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0F833-C295-1F8B-9832-DEA0F5CCD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B0385-8D40-FBA8-CF95-2BF69511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57D6-5FC6-4F6D-2933-FB148C504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EA8F6-E6ED-8B41-3632-E8276BC02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505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F9856-B151-E470-3067-3B7D4DEC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7C18B-7931-7AA0-7053-D62926E72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E78E9-6147-CFF1-98A1-C59D7EF3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00B8B-92CB-3F56-F874-FC3A3FB48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A811D-C512-376E-F844-D7890F99B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8580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6074-89B6-B479-2972-B4781EB0B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B0AEE34-5F4E-4C37-19E1-7D882E4EE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263F1F8-B473-3BAE-A71C-3F0583A05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8A18D19-D56D-7983-C959-3F544751F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1BBE9B4-FC64-F637-D026-C6182081C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697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B186-1DB0-BA00-576A-DA0058667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12B13-0E65-0963-F162-822B5B3CE1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6D76F5-8DB7-5D33-784F-873A12975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786E63-3AF9-038A-61D9-B2A95EFF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6F8535-43EF-16A3-E6CF-44EDDF39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61E67-A100-1733-4875-9A02DAB0F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5312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5AEAB-4049-5874-238C-894F4A87D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29DD34-8E27-65B4-38B0-BE8E1C396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C0C133-D3CC-8471-A945-31D423BC0C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4ED12-519A-2F64-AA83-B96B4D01C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513C5-C6A4-2206-C882-04A547285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7F029B-FF42-E660-6846-6A7A30AB5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91C6A-3967-35BD-EF17-2648B800E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89DE9C-B1AD-063A-6D03-35550DA34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032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62E7A-1B2E-E933-F058-D0E46F2D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41CE7C-2E8E-11BE-9BE4-706F2B562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BA815-AE76-CB45-86AD-D4F6F1346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C6A47F-8821-A9B4-EEE6-58BD7FB8F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731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BBD1B4-B7FD-0F74-14E2-FB43E7EBC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D986A7-3AD9-BC48-2694-B7215050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297C1-ADF2-CB43-A149-448B6B8BA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4903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12A7-E825-6313-C423-24FB0C705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0E5F9-42C4-6BA2-B8AB-F3E3AB9CC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4C7B5-6220-2ACD-EA33-5DA5AE848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189D2-30CE-E3C3-95F3-E6BE90D2F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1B1AE-0F4A-2373-9F95-352BDFE48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8F7013-4F86-951E-3684-205F7B71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561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339C-D7CB-49F2-63B8-7F443AA58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95AB53-8694-2B2F-568D-0BC32131F5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733511-6A32-3388-55F2-C72C1663A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7EEB8-FC62-66DB-58F3-833848DF8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D4CCD-03C8-E061-ED57-E40ADA635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F46CA-5CD9-B36C-EE8F-EA2FD90D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5867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CBC723-4947-12E3-3DF9-E3CF919CA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5736E1-8112-D73E-0B87-9DDE2CE583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BA7D-F5B2-65FB-E27D-08D88131E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74497-963B-45F9-939D-5115734BC6A2}" type="datetimeFigureOut">
              <a:rPr lang="en-SG" smtClean="0"/>
              <a:t>17/11/2023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FB13B-4C78-4C5A-1FF7-4020A3D9C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79AA03-448E-4782-86E8-FC1E2FA26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C5D1E-6B10-47D1-9CE1-93C536EE241B}" type="slidenum">
              <a:rPr lang="en-SG" smtClean="0"/>
              <a:t>‹#›</a:t>
            </a:fld>
            <a:endParaRPr lang="en-SG"/>
          </a:p>
        </p:txBody>
      </p:sp>
      <p:sp>
        <p:nvSpPr>
          <p:cNvPr id="7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17934B00-93D8-2AF9-450C-ADD44E7F30D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SG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2036061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 shot of a computer&#10;&#10;Description automatically generated">
            <a:extLst>
              <a:ext uri="{FF2B5EF4-FFF2-40B4-BE49-F238E27FC236}">
                <a16:creationId xmlns:a16="http://schemas.microsoft.com/office/drawing/2014/main" id="{9B95ECAD-DAD6-3E70-8335-66E7281150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67" y="777998"/>
            <a:ext cx="2674079" cy="59423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23EC7F-F1EF-7154-2A0D-1352E09FF960}"/>
              </a:ext>
            </a:extLst>
          </p:cNvPr>
          <p:cNvSpPr txBox="1"/>
          <p:nvPr/>
        </p:nvSpPr>
        <p:spPr>
          <a:xfrm>
            <a:off x="4049697" y="310718"/>
            <a:ext cx="40926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/>
              <a:t>Luggage Deposit System (LDS)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E869F6-206D-746C-643A-393E35D5FF58}"/>
              </a:ext>
            </a:extLst>
          </p:cNvPr>
          <p:cNvSpPr txBox="1"/>
          <p:nvPr/>
        </p:nvSpPr>
        <p:spPr>
          <a:xfrm>
            <a:off x="3053918" y="772383"/>
            <a:ext cx="8859915" cy="594801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SG" dirty="0"/>
              <a:t>This project uses an Android app and QR codes to store and retrieve luggage at a hotel. The idea is to replace the current pen-and-paper system, with the benefits of reduce wastage, faster turnover, and data available for analytics.</a:t>
            </a:r>
          </a:p>
          <a:p>
            <a:endParaRPr lang="en-SG" dirty="0"/>
          </a:p>
          <a:p>
            <a:r>
              <a:rPr lang="en-SG" dirty="0"/>
              <a:t>The app is written using MIT App Inventor 2, and the data is stored in Google Firebase.</a:t>
            </a:r>
          </a:p>
          <a:p>
            <a:endParaRPr lang="en-SG" dirty="0"/>
          </a:p>
          <a:p>
            <a:r>
              <a:rPr lang="en-SG" dirty="0"/>
              <a:t>First, the user (hotel staff) scans the QR code (tag) of the luggage using the ‘Luggage’ button. This has to be done whether storing or retrieving a luggage.</a:t>
            </a:r>
          </a:p>
          <a:p>
            <a:endParaRPr lang="en-SG" dirty="0"/>
          </a:p>
          <a:p>
            <a:r>
              <a:rPr lang="en-SG" dirty="0"/>
              <a:t>For storage, the staff scans a QR code for the location with the ‘Location’ button, takes a picture with the ‘Camera’ button, and stores the data into Firebase using the ‘Store’ button.</a:t>
            </a:r>
          </a:p>
          <a:p>
            <a:endParaRPr lang="en-SG" dirty="0"/>
          </a:p>
          <a:p>
            <a:r>
              <a:rPr lang="en-SG" dirty="0"/>
              <a:t>For retrieval, the data will be read from Firebase and displayed in a list, with history information on the luggage’s location(s). A picture will also be displayed to aid searching. (RFID/NFC tag will be implemented integrated to this system). The staff then selects the list and delivers the luggage using the ‘Out’ button.</a:t>
            </a:r>
          </a:p>
          <a:p>
            <a:endParaRPr lang="en-SG" dirty="0"/>
          </a:p>
          <a:p>
            <a:r>
              <a:rPr lang="en-SG" dirty="0"/>
              <a:t>The 2 additional buttons below – ‘CLEAR’ and ‘DELETE’ are for debugging purposes.</a:t>
            </a:r>
          </a:p>
          <a:p>
            <a:endParaRPr lang="en-SG" dirty="0"/>
          </a:p>
          <a:p>
            <a:r>
              <a:rPr lang="en-SG" dirty="0"/>
              <a:t>This design resides on MIT App Inventor, filename: </a:t>
            </a:r>
            <a:r>
              <a:rPr lang="en-SG" dirty="0" err="1"/>
              <a:t>LDS.aia</a:t>
            </a:r>
            <a:endParaRPr lang="en-SG" dirty="0"/>
          </a:p>
          <a:p>
            <a:r>
              <a:rPr lang="en-SG" dirty="0"/>
              <a:t>ESP32 design filename: </a:t>
            </a:r>
            <a:r>
              <a:rPr lang="en-SG" dirty="0" err="1"/>
              <a:t>LuggageTag.ino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1330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floor plan of a house&#10;&#10;Description automatically generated">
            <a:extLst>
              <a:ext uri="{FF2B5EF4-FFF2-40B4-BE49-F238E27FC236}">
                <a16:creationId xmlns:a16="http://schemas.microsoft.com/office/drawing/2014/main" id="{BA230F4D-C287-7101-E235-430D38CC6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" y="112120"/>
            <a:ext cx="12124622" cy="6759783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D4B9EF8E-80E0-5EE4-792F-43CCDDCF826A}"/>
              </a:ext>
            </a:extLst>
          </p:cNvPr>
          <p:cNvGrpSpPr/>
          <p:nvPr/>
        </p:nvGrpSpPr>
        <p:grpSpPr>
          <a:xfrm>
            <a:off x="336439" y="403741"/>
            <a:ext cx="900000" cy="1053032"/>
            <a:chOff x="211310" y="40112"/>
            <a:chExt cx="900000" cy="1053032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CCA37D32-9E6B-06BD-FA5A-36AD8B5333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10" y="40112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6036788-B354-F6D4-63F4-0F3F1B995659}"/>
                </a:ext>
              </a:extLst>
            </p:cNvPr>
            <p:cNvSpPr txBox="1"/>
            <p:nvPr/>
          </p:nvSpPr>
          <p:spPr>
            <a:xfrm>
              <a:off x="272533" y="785367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JLD_A1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D1B0C8-B82B-72FD-2543-107E0B5AA037}"/>
              </a:ext>
            </a:extLst>
          </p:cNvPr>
          <p:cNvGrpSpPr/>
          <p:nvPr/>
        </p:nvGrpSpPr>
        <p:grpSpPr>
          <a:xfrm>
            <a:off x="1699755" y="4506703"/>
            <a:ext cx="900000" cy="1076736"/>
            <a:chOff x="211310" y="3488623"/>
            <a:chExt cx="900000" cy="107673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AE9C986E-8993-87B0-9567-7CDFD07665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10" y="348862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408E26-3D32-4A9D-1F80-C3F69088DBB3}"/>
                </a:ext>
              </a:extLst>
            </p:cNvPr>
            <p:cNvSpPr txBox="1"/>
            <p:nvPr/>
          </p:nvSpPr>
          <p:spPr>
            <a:xfrm>
              <a:off x="272533" y="4257582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JLD_A2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03A3306-D5B7-DC41-6525-B24BFE2BE7EC}"/>
              </a:ext>
            </a:extLst>
          </p:cNvPr>
          <p:cNvGrpSpPr/>
          <p:nvPr/>
        </p:nvGrpSpPr>
        <p:grpSpPr>
          <a:xfrm>
            <a:off x="1760977" y="1456773"/>
            <a:ext cx="900000" cy="1076921"/>
            <a:chOff x="4029735" y="59623"/>
            <a:chExt cx="900000" cy="1076921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02722040-46A2-A94D-76AB-8BE2F2E04A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35" y="5962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A8281D3-71D9-4919-0F1B-E8481F458AED}"/>
                </a:ext>
              </a:extLst>
            </p:cNvPr>
            <p:cNvSpPr txBox="1"/>
            <p:nvPr/>
          </p:nvSpPr>
          <p:spPr>
            <a:xfrm>
              <a:off x="4090958" y="828767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JLD_B1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2CD1F2-555C-2959-B0A7-9D60AF08A60B}"/>
              </a:ext>
            </a:extLst>
          </p:cNvPr>
          <p:cNvGrpSpPr/>
          <p:nvPr/>
        </p:nvGrpSpPr>
        <p:grpSpPr>
          <a:xfrm>
            <a:off x="6734122" y="4197128"/>
            <a:ext cx="900000" cy="1078534"/>
            <a:chOff x="4020341" y="3488623"/>
            <a:chExt cx="900000" cy="1078534"/>
          </a:xfrm>
        </p:grpSpPr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1A5D18FD-5B12-0566-1AFD-98A673AB19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0341" y="348862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222D5C9-F480-006A-4FEC-3BA38752FFC5}"/>
                </a:ext>
              </a:extLst>
            </p:cNvPr>
            <p:cNvSpPr txBox="1"/>
            <p:nvPr/>
          </p:nvSpPr>
          <p:spPr>
            <a:xfrm>
              <a:off x="4081564" y="4259380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JLD_B2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AF6534A-1C9D-249F-5869-23A5808F543F}"/>
              </a:ext>
            </a:extLst>
          </p:cNvPr>
          <p:cNvGrpSpPr/>
          <p:nvPr/>
        </p:nvGrpSpPr>
        <p:grpSpPr>
          <a:xfrm>
            <a:off x="9664321" y="320707"/>
            <a:ext cx="900000" cy="1066067"/>
            <a:chOff x="8130007" y="40112"/>
            <a:chExt cx="900000" cy="1066067"/>
          </a:xfrm>
        </p:grpSpPr>
        <p:pic>
          <p:nvPicPr>
            <p:cNvPr id="2058" name="Picture 10">
              <a:extLst>
                <a:ext uri="{FF2B5EF4-FFF2-40B4-BE49-F238E27FC236}">
                  <a16:creationId xmlns:a16="http://schemas.microsoft.com/office/drawing/2014/main" id="{77D4949A-6E52-0D58-7DC7-7F126531BB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007" y="40112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EE16130-67BD-F642-AB89-11FF618E464D}"/>
                </a:ext>
              </a:extLst>
            </p:cNvPr>
            <p:cNvSpPr txBox="1"/>
            <p:nvPr/>
          </p:nvSpPr>
          <p:spPr>
            <a:xfrm>
              <a:off x="8191230" y="798402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JLD_C1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9AE6EC9-F6C8-FC5A-12B8-FDDCDFC3D700}"/>
              </a:ext>
            </a:extLst>
          </p:cNvPr>
          <p:cNvGrpSpPr/>
          <p:nvPr/>
        </p:nvGrpSpPr>
        <p:grpSpPr>
          <a:xfrm>
            <a:off x="9664321" y="3848457"/>
            <a:ext cx="900000" cy="1071554"/>
            <a:chOff x="8068785" y="3469112"/>
            <a:chExt cx="900000" cy="1071554"/>
          </a:xfrm>
        </p:grpSpPr>
        <p:pic>
          <p:nvPicPr>
            <p:cNvPr id="2060" name="Picture 12">
              <a:extLst>
                <a:ext uri="{FF2B5EF4-FFF2-40B4-BE49-F238E27FC236}">
                  <a16:creationId xmlns:a16="http://schemas.microsoft.com/office/drawing/2014/main" id="{C76299C0-F0E1-4F41-C401-29D0090D4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68785" y="3469112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1DA97B9-E5DA-0E44-77BC-92B67E290863}"/>
                </a:ext>
              </a:extLst>
            </p:cNvPr>
            <p:cNvSpPr txBox="1"/>
            <p:nvPr/>
          </p:nvSpPr>
          <p:spPr>
            <a:xfrm>
              <a:off x="8130008" y="4232889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JLD_C2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4839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29DDEE88-4738-B4C3-C3AC-BEBE5029E3C1}"/>
              </a:ext>
            </a:extLst>
          </p:cNvPr>
          <p:cNvGrpSpPr/>
          <p:nvPr/>
        </p:nvGrpSpPr>
        <p:grpSpPr>
          <a:xfrm>
            <a:off x="3600252" y="1135062"/>
            <a:ext cx="1261255" cy="1663701"/>
            <a:chOff x="994176" y="1875367"/>
            <a:chExt cx="1261255" cy="1663701"/>
          </a:xfrm>
        </p:grpSpPr>
        <p:sp>
          <p:nvSpPr>
            <p:cNvPr id="25" name="Flowchart: Delay 24">
              <a:extLst>
                <a:ext uri="{FF2B5EF4-FFF2-40B4-BE49-F238E27FC236}">
                  <a16:creationId xmlns:a16="http://schemas.microsoft.com/office/drawing/2014/main" id="{AB07465D-AB72-657A-BD50-DF45B7E4E43E}"/>
                </a:ext>
              </a:extLst>
            </p:cNvPr>
            <p:cNvSpPr/>
            <p:nvPr/>
          </p:nvSpPr>
          <p:spPr>
            <a:xfrm rot="5400000">
              <a:off x="1914678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6" name="Flowchart: Delay 25">
              <a:extLst>
                <a:ext uri="{FF2B5EF4-FFF2-40B4-BE49-F238E27FC236}">
                  <a16:creationId xmlns:a16="http://schemas.microsoft.com/office/drawing/2014/main" id="{17991C36-5717-DBE6-4923-4F5648B8530A}"/>
                </a:ext>
              </a:extLst>
            </p:cNvPr>
            <p:cNvSpPr/>
            <p:nvPr/>
          </p:nvSpPr>
          <p:spPr>
            <a:xfrm rot="5400000">
              <a:off x="1165441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65C42BC7-3E50-6D4E-4FEF-47A9C75A7A38}"/>
                </a:ext>
              </a:extLst>
            </p:cNvPr>
            <p:cNvSpPr/>
            <p:nvPr/>
          </p:nvSpPr>
          <p:spPr>
            <a:xfrm>
              <a:off x="1361319" y="1875367"/>
              <a:ext cx="526968" cy="23283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88DB226A-EE89-1846-57FA-CD29701230C2}"/>
                </a:ext>
              </a:extLst>
            </p:cNvPr>
            <p:cNvSpPr/>
            <p:nvPr/>
          </p:nvSpPr>
          <p:spPr>
            <a:xfrm>
              <a:off x="994176" y="2108200"/>
              <a:ext cx="1261255" cy="1246583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A14A55-2031-57B6-F764-F28CDDADF45C}"/>
              </a:ext>
            </a:extLst>
          </p:cNvPr>
          <p:cNvGrpSpPr/>
          <p:nvPr/>
        </p:nvGrpSpPr>
        <p:grpSpPr>
          <a:xfrm>
            <a:off x="908802" y="1303028"/>
            <a:ext cx="1079148" cy="1073497"/>
            <a:chOff x="4904402" y="2192655"/>
            <a:chExt cx="1079148" cy="1073497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A1C1F549-1427-3CDC-B706-9F9BC4F070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3976" y="2192655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935B5C8-65B8-CEB4-9E96-0012A47831B9}"/>
                </a:ext>
              </a:extLst>
            </p:cNvPr>
            <p:cNvSpPr txBox="1"/>
            <p:nvPr/>
          </p:nvSpPr>
          <p:spPr>
            <a:xfrm>
              <a:off x="4904402" y="2958375"/>
              <a:ext cx="107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JWM#0001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521448C-6022-AF8D-CE06-8ECF389925AE}"/>
              </a:ext>
            </a:extLst>
          </p:cNvPr>
          <p:cNvGrpSpPr/>
          <p:nvPr/>
        </p:nvGrpSpPr>
        <p:grpSpPr>
          <a:xfrm>
            <a:off x="1050936" y="4413734"/>
            <a:ext cx="1079148" cy="1070058"/>
            <a:chOff x="6006426" y="2196094"/>
            <a:chExt cx="1079148" cy="1070058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15306A8A-A932-865B-B664-B3749F7416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6000" y="2196094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5C4ED8E-ED54-2F50-D33B-F1FD1DEF7060}"/>
                </a:ext>
              </a:extLst>
            </p:cNvPr>
            <p:cNvSpPr txBox="1"/>
            <p:nvPr/>
          </p:nvSpPr>
          <p:spPr>
            <a:xfrm>
              <a:off x="6006426" y="2958375"/>
              <a:ext cx="107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JWM#0002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EEB421-81D0-D685-C462-08F97A92CC5B}"/>
              </a:ext>
            </a:extLst>
          </p:cNvPr>
          <p:cNvGrpSpPr/>
          <p:nvPr/>
        </p:nvGrpSpPr>
        <p:grpSpPr>
          <a:xfrm>
            <a:off x="3679907" y="1455429"/>
            <a:ext cx="1079148" cy="1071513"/>
            <a:chOff x="3735680" y="2194639"/>
            <a:chExt cx="1079148" cy="1071513"/>
          </a:xfrm>
        </p:grpSpPr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C298C968-74F3-E314-62B5-86FBEA3BED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5254" y="2194639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AB25D3-08E6-345D-790A-9DE985FB3EA4}"/>
                </a:ext>
              </a:extLst>
            </p:cNvPr>
            <p:cNvSpPr txBox="1"/>
            <p:nvPr/>
          </p:nvSpPr>
          <p:spPr>
            <a:xfrm>
              <a:off x="3735680" y="2958375"/>
              <a:ext cx="107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JWM#0003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F0C567-9F59-81F3-6777-6EABD1AF4A4E}"/>
              </a:ext>
            </a:extLst>
          </p:cNvPr>
          <p:cNvGrpSpPr/>
          <p:nvPr/>
        </p:nvGrpSpPr>
        <p:grpSpPr>
          <a:xfrm>
            <a:off x="817749" y="1033820"/>
            <a:ext cx="1261255" cy="1663701"/>
            <a:chOff x="994176" y="1875367"/>
            <a:chExt cx="1261255" cy="1663701"/>
          </a:xfrm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754FCBEE-2180-9E2C-B07E-F0E40CBBA17E}"/>
                </a:ext>
              </a:extLst>
            </p:cNvPr>
            <p:cNvSpPr/>
            <p:nvPr/>
          </p:nvSpPr>
          <p:spPr>
            <a:xfrm rot="5400000">
              <a:off x="1914678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3" name="Flowchart: Delay 22">
              <a:extLst>
                <a:ext uri="{FF2B5EF4-FFF2-40B4-BE49-F238E27FC236}">
                  <a16:creationId xmlns:a16="http://schemas.microsoft.com/office/drawing/2014/main" id="{41BA542E-4171-76FA-0E55-8B17D33C74AE}"/>
                </a:ext>
              </a:extLst>
            </p:cNvPr>
            <p:cNvSpPr/>
            <p:nvPr/>
          </p:nvSpPr>
          <p:spPr>
            <a:xfrm rot="5400000">
              <a:off x="1165441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999B2807-3CB1-EC45-4495-65B749B98903}"/>
                </a:ext>
              </a:extLst>
            </p:cNvPr>
            <p:cNvSpPr/>
            <p:nvPr/>
          </p:nvSpPr>
          <p:spPr>
            <a:xfrm>
              <a:off x="1361319" y="1875367"/>
              <a:ext cx="526968" cy="23283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64F4E401-468E-06A2-9602-E2764E6FC59A}"/>
                </a:ext>
              </a:extLst>
            </p:cNvPr>
            <p:cNvSpPr/>
            <p:nvPr/>
          </p:nvSpPr>
          <p:spPr>
            <a:xfrm>
              <a:off x="994176" y="2108200"/>
              <a:ext cx="1261255" cy="1246583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AF5E7A7-60AC-DABA-2774-112D520693AE}"/>
              </a:ext>
            </a:extLst>
          </p:cNvPr>
          <p:cNvGrpSpPr/>
          <p:nvPr/>
        </p:nvGrpSpPr>
        <p:grpSpPr>
          <a:xfrm>
            <a:off x="959883" y="4135733"/>
            <a:ext cx="1261255" cy="1663701"/>
            <a:chOff x="994176" y="1875367"/>
            <a:chExt cx="1261255" cy="1663701"/>
          </a:xfrm>
        </p:grpSpPr>
        <p:sp>
          <p:nvSpPr>
            <p:cNvPr id="30" name="Flowchart: Delay 29">
              <a:extLst>
                <a:ext uri="{FF2B5EF4-FFF2-40B4-BE49-F238E27FC236}">
                  <a16:creationId xmlns:a16="http://schemas.microsoft.com/office/drawing/2014/main" id="{1F8B196B-A2F4-F487-603C-0A24714D10B9}"/>
                </a:ext>
              </a:extLst>
            </p:cNvPr>
            <p:cNvSpPr/>
            <p:nvPr/>
          </p:nvSpPr>
          <p:spPr>
            <a:xfrm rot="5400000">
              <a:off x="1914678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1" name="Flowchart: Delay 30">
              <a:extLst>
                <a:ext uri="{FF2B5EF4-FFF2-40B4-BE49-F238E27FC236}">
                  <a16:creationId xmlns:a16="http://schemas.microsoft.com/office/drawing/2014/main" id="{7E409384-BBE4-C1C5-2F28-5544AC13CC63}"/>
                </a:ext>
              </a:extLst>
            </p:cNvPr>
            <p:cNvSpPr/>
            <p:nvPr/>
          </p:nvSpPr>
          <p:spPr>
            <a:xfrm rot="5400000">
              <a:off x="1165441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5B91D35-E4E8-42F5-B50B-47907974DCCD}"/>
                </a:ext>
              </a:extLst>
            </p:cNvPr>
            <p:cNvSpPr/>
            <p:nvPr/>
          </p:nvSpPr>
          <p:spPr>
            <a:xfrm>
              <a:off x="1361319" y="1875367"/>
              <a:ext cx="526968" cy="23283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D47AD199-604E-3961-9726-F2FBB83C7430}"/>
                </a:ext>
              </a:extLst>
            </p:cNvPr>
            <p:cNvSpPr/>
            <p:nvPr/>
          </p:nvSpPr>
          <p:spPr>
            <a:xfrm>
              <a:off x="994176" y="2108200"/>
              <a:ext cx="1261255" cy="1246583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AF8CBA-31AB-F3A0-D144-82C0BBA58C13}"/>
              </a:ext>
            </a:extLst>
          </p:cNvPr>
          <p:cNvGrpSpPr/>
          <p:nvPr/>
        </p:nvGrpSpPr>
        <p:grpSpPr>
          <a:xfrm>
            <a:off x="3710202" y="4133125"/>
            <a:ext cx="1261255" cy="1663701"/>
            <a:chOff x="994176" y="1875367"/>
            <a:chExt cx="1261255" cy="1663701"/>
          </a:xfrm>
        </p:grpSpPr>
        <p:sp>
          <p:nvSpPr>
            <p:cNvPr id="39" name="Flowchart: Delay 38">
              <a:extLst>
                <a:ext uri="{FF2B5EF4-FFF2-40B4-BE49-F238E27FC236}">
                  <a16:creationId xmlns:a16="http://schemas.microsoft.com/office/drawing/2014/main" id="{869B0BF0-1FD3-1B48-E044-7ECC169C3FDE}"/>
                </a:ext>
              </a:extLst>
            </p:cNvPr>
            <p:cNvSpPr/>
            <p:nvPr/>
          </p:nvSpPr>
          <p:spPr>
            <a:xfrm rot="5400000">
              <a:off x="1914678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0" name="Flowchart: Delay 39">
              <a:extLst>
                <a:ext uri="{FF2B5EF4-FFF2-40B4-BE49-F238E27FC236}">
                  <a16:creationId xmlns:a16="http://schemas.microsoft.com/office/drawing/2014/main" id="{47E3E23A-7A72-4F16-CACD-293A1F3178FF}"/>
                </a:ext>
              </a:extLst>
            </p:cNvPr>
            <p:cNvSpPr/>
            <p:nvPr/>
          </p:nvSpPr>
          <p:spPr>
            <a:xfrm rot="5400000">
              <a:off x="1165441" y="3343190"/>
              <a:ext cx="184284" cy="207471"/>
            </a:xfrm>
            <a:prstGeom prst="flowChartDelay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603F79F1-E19C-4C5C-92C7-BEE84BF54A96}"/>
                </a:ext>
              </a:extLst>
            </p:cNvPr>
            <p:cNvSpPr/>
            <p:nvPr/>
          </p:nvSpPr>
          <p:spPr>
            <a:xfrm>
              <a:off x="1361319" y="1875367"/>
              <a:ext cx="526968" cy="232833"/>
            </a:xfrm>
            <a:prstGeom prst="round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777778F8-9608-158D-022D-095B171EC93B}"/>
                </a:ext>
              </a:extLst>
            </p:cNvPr>
            <p:cNvSpPr/>
            <p:nvPr/>
          </p:nvSpPr>
          <p:spPr>
            <a:xfrm>
              <a:off x="994176" y="2108200"/>
              <a:ext cx="1261255" cy="1246583"/>
            </a:xfrm>
            <a:prstGeom prst="roundRect">
              <a:avLst/>
            </a:pr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48D090D-63D2-2BC9-CB7C-817C5A914D81}"/>
              </a:ext>
            </a:extLst>
          </p:cNvPr>
          <p:cNvGrpSpPr/>
          <p:nvPr/>
        </p:nvGrpSpPr>
        <p:grpSpPr>
          <a:xfrm>
            <a:off x="3782359" y="4420999"/>
            <a:ext cx="1079148" cy="1075125"/>
            <a:chOff x="4905375" y="2353875"/>
            <a:chExt cx="1079148" cy="1075125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33C7E575-9219-DCB7-E372-3B28895084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94949" y="2353875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F98496DE-2C97-0463-064B-490919D03F6A}"/>
                </a:ext>
              </a:extLst>
            </p:cNvPr>
            <p:cNvSpPr txBox="1"/>
            <p:nvPr/>
          </p:nvSpPr>
          <p:spPr>
            <a:xfrm>
              <a:off x="4905375" y="3121223"/>
              <a:ext cx="10791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JWM#0004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0ECF6FE-560D-EC9F-49BA-A8D469D920CC}"/>
              </a:ext>
            </a:extLst>
          </p:cNvPr>
          <p:cNvSpPr txBox="1"/>
          <p:nvPr/>
        </p:nvSpPr>
        <p:spPr>
          <a:xfrm>
            <a:off x="5726080" y="719376"/>
            <a:ext cx="609452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Card UID: 53 B8 B6 0D</a:t>
            </a:r>
          </a:p>
          <a:p>
            <a:r>
              <a:rPr lang="en-SG" dirty="0"/>
              <a:t>Card SAK: 08</a:t>
            </a:r>
          </a:p>
          <a:p>
            <a:endParaRPr lang="en-SG" dirty="0"/>
          </a:p>
          <a:p>
            <a:r>
              <a:rPr lang="en-SG" dirty="0"/>
              <a:t>Card UID: 63 93 8D F4</a:t>
            </a:r>
          </a:p>
          <a:p>
            <a:r>
              <a:rPr lang="en-SG" dirty="0"/>
              <a:t>Card SAK: 08</a:t>
            </a:r>
          </a:p>
          <a:p>
            <a:endParaRPr lang="en-SG" dirty="0"/>
          </a:p>
          <a:p>
            <a:r>
              <a:rPr lang="en-SG" dirty="0"/>
              <a:t>Card UID: 63 E3 35 25</a:t>
            </a:r>
          </a:p>
          <a:p>
            <a:r>
              <a:rPr lang="en-SG" dirty="0"/>
              <a:t>Card SAK: 08</a:t>
            </a:r>
          </a:p>
          <a:p>
            <a:endParaRPr lang="en-SG" dirty="0"/>
          </a:p>
          <a:p>
            <a:r>
              <a:rPr lang="en-SG" dirty="0"/>
              <a:t>Card UID: 63 83 5E 10</a:t>
            </a:r>
          </a:p>
          <a:p>
            <a:r>
              <a:rPr lang="en-SG" dirty="0"/>
              <a:t>Card SAK: 08</a:t>
            </a:r>
          </a:p>
          <a:p>
            <a:endParaRPr lang="en-SG" dirty="0"/>
          </a:p>
          <a:p>
            <a:endParaRPr lang="en-SG" dirty="0"/>
          </a:p>
          <a:p>
            <a:endParaRPr lang="en-SG" dirty="0"/>
          </a:p>
          <a:p>
            <a:r>
              <a:rPr lang="en-SG" dirty="0"/>
              <a:t>Notes:</a:t>
            </a:r>
          </a:p>
          <a:p>
            <a:endParaRPr lang="en-SG" dirty="0"/>
          </a:p>
          <a:p>
            <a:r>
              <a:rPr lang="en-SG" dirty="0"/>
              <a:t>PICC - Proximity Integrated Circuit Card</a:t>
            </a:r>
          </a:p>
          <a:p>
            <a:r>
              <a:rPr lang="en-SG" dirty="0"/>
              <a:t>UID - Unique </a:t>
            </a:r>
            <a:r>
              <a:rPr lang="en-SG" dirty="0" err="1"/>
              <a:t>IDentifier</a:t>
            </a:r>
            <a:endParaRPr lang="en-SG" dirty="0"/>
          </a:p>
          <a:p>
            <a:r>
              <a:rPr lang="en-SG" dirty="0"/>
              <a:t>The SAK byte identifies the manufacturer code and product code</a:t>
            </a:r>
          </a:p>
        </p:txBody>
      </p:sp>
    </p:spTree>
    <p:extLst>
      <p:ext uri="{BB962C8B-B14F-4D97-AF65-F5344CB8AC3E}">
        <p14:creationId xmlns:p14="http://schemas.microsoft.com/office/powerpoint/2010/main" val="248409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BC513B14-2D43-3FD0-4B69-A35BE52EA57C}"/>
              </a:ext>
            </a:extLst>
          </p:cNvPr>
          <p:cNvSpPr/>
          <p:nvPr/>
        </p:nvSpPr>
        <p:spPr>
          <a:xfrm>
            <a:off x="62144" y="88777"/>
            <a:ext cx="12064753" cy="6676007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BF4D3FC5-6919-8753-FF8A-47DE467AC6A4}"/>
              </a:ext>
            </a:extLst>
          </p:cNvPr>
          <p:cNvCxnSpPr>
            <a:stCxn id="54" idx="1"/>
            <a:endCxn id="54" idx="3"/>
          </p:cNvCxnSpPr>
          <p:nvPr/>
        </p:nvCxnSpPr>
        <p:spPr>
          <a:xfrm>
            <a:off x="62144" y="3426781"/>
            <a:ext cx="12064753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29EBEBE-EBE6-33E5-ED26-1BCBFBE1D934}"/>
              </a:ext>
            </a:extLst>
          </p:cNvPr>
          <p:cNvCxnSpPr>
            <a:cxnSpLocks/>
            <a:stCxn id="54" idx="0"/>
            <a:endCxn id="54" idx="2"/>
          </p:cNvCxnSpPr>
          <p:nvPr/>
        </p:nvCxnSpPr>
        <p:spPr>
          <a:xfrm>
            <a:off x="6094521" y="88777"/>
            <a:ext cx="0" cy="6676007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A062CD-5086-D99D-D254-6EE288FC435E}"/>
              </a:ext>
            </a:extLst>
          </p:cNvPr>
          <p:cNvGrpSpPr/>
          <p:nvPr/>
        </p:nvGrpSpPr>
        <p:grpSpPr>
          <a:xfrm>
            <a:off x="194069" y="167675"/>
            <a:ext cx="900000" cy="1053032"/>
            <a:chOff x="211310" y="40112"/>
            <a:chExt cx="900000" cy="1053032"/>
          </a:xfrm>
        </p:grpSpPr>
        <p:pic>
          <p:nvPicPr>
            <p:cNvPr id="61" name="Picture 2">
              <a:extLst>
                <a:ext uri="{FF2B5EF4-FFF2-40B4-BE49-F238E27FC236}">
                  <a16:creationId xmlns:a16="http://schemas.microsoft.com/office/drawing/2014/main" id="{35ABD93F-724D-CBD8-6FE8-2FA2FBBD0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10" y="40112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35CDA6-25E0-26A8-38E2-0928D11F3A2F}"/>
                </a:ext>
              </a:extLst>
            </p:cNvPr>
            <p:cNvSpPr txBox="1"/>
            <p:nvPr/>
          </p:nvSpPr>
          <p:spPr>
            <a:xfrm>
              <a:off x="272533" y="785367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JLD_A1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97B234F-6757-4559-A61A-03BF519EC823}"/>
              </a:ext>
            </a:extLst>
          </p:cNvPr>
          <p:cNvGrpSpPr/>
          <p:nvPr/>
        </p:nvGrpSpPr>
        <p:grpSpPr>
          <a:xfrm>
            <a:off x="80940" y="3515242"/>
            <a:ext cx="900000" cy="1076736"/>
            <a:chOff x="211310" y="3488623"/>
            <a:chExt cx="900000" cy="1076736"/>
          </a:xfrm>
        </p:grpSpPr>
        <p:pic>
          <p:nvPicPr>
            <p:cNvPr id="1024" name="Picture 4">
              <a:extLst>
                <a:ext uri="{FF2B5EF4-FFF2-40B4-BE49-F238E27FC236}">
                  <a16:creationId xmlns:a16="http://schemas.microsoft.com/office/drawing/2014/main" id="{E9D81A7C-58BE-17C0-D728-F57C2EB695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10" y="348862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25" name="TextBox 1024">
              <a:extLst>
                <a:ext uri="{FF2B5EF4-FFF2-40B4-BE49-F238E27FC236}">
                  <a16:creationId xmlns:a16="http://schemas.microsoft.com/office/drawing/2014/main" id="{A5829316-2ADC-FEAD-2E92-B5E202CC365A}"/>
                </a:ext>
              </a:extLst>
            </p:cNvPr>
            <p:cNvSpPr txBox="1"/>
            <p:nvPr/>
          </p:nvSpPr>
          <p:spPr>
            <a:xfrm>
              <a:off x="272533" y="4257582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JLD_A2</a:t>
              </a:r>
            </a:p>
          </p:txBody>
        </p:sp>
      </p:grpSp>
      <p:grpSp>
        <p:nvGrpSpPr>
          <p:cNvPr id="1027" name="Group 1026">
            <a:extLst>
              <a:ext uri="{FF2B5EF4-FFF2-40B4-BE49-F238E27FC236}">
                <a16:creationId xmlns:a16="http://schemas.microsoft.com/office/drawing/2014/main" id="{904CB1C2-755E-E541-FEF7-D231703045C9}"/>
              </a:ext>
            </a:extLst>
          </p:cNvPr>
          <p:cNvGrpSpPr/>
          <p:nvPr/>
        </p:nvGrpSpPr>
        <p:grpSpPr>
          <a:xfrm>
            <a:off x="6165223" y="206471"/>
            <a:ext cx="900000" cy="1076921"/>
            <a:chOff x="4029735" y="59623"/>
            <a:chExt cx="900000" cy="1076921"/>
          </a:xfrm>
        </p:grpSpPr>
        <p:pic>
          <p:nvPicPr>
            <p:cNvPr id="1029" name="Picture 6">
              <a:extLst>
                <a:ext uri="{FF2B5EF4-FFF2-40B4-BE49-F238E27FC236}">
                  <a16:creationId xmlns:a16="http://schemas.microsoft.com/office/drawing/2014/main" id="{8DDBBEE1-D132-FEA4-AC6A-17CCCCDB2F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29735" y="59623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1" name="TextBox 1030">
              <a:extLst>
                <a:ext uri="{FF2B5EF4-FFF2-40B4-BE49-F238E27FC236}">
                  <a16:creationId xmlns:a16="http://schemas.microsoft.com/office/drawing/2014/main" id="{FD654F1B-4DF1-F203-89F1-8B007DB5B762}"/>
                </a:ext>
              </a:extLst>
            </p:cNvPr>
            <p:cNvSpPr txBox="1"/>
            <p:nvPr/>
          </p:nvSpPr>
          <p:spPr>
            <a:xfrm>
              <a:off x="4090958" y="828767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JLD_B1</a:t>
              </a:r>
            </a:p>
          </p:txBody>
        </p:sp>
      </p:grp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9D677A66-E87C-C958-2999-2E35AAE6626B}"/>
              </a:ext>
            </a:extLst>
          </p:cNvPr>
          <p:cNvGrpSpPr/>
          <p:nvPr/>
        </p:nvGrpSpPr>
        <p:grpSpPr>
          <a:xfrm>
            <a:off x="6165223" y="3533954"/>
            <a:ext cx="900000" cy="1066067"/>
            <a:chOff x="8130007" y="40112"/>
            <a:chExt cx="900000" cy="1066067"/>
          </a:xfrm>
        </p:grpSpPr>
        <p:pic>
          <p:nvPicPr>
            <p:cNvPr id="1034" name="Picture 10">
              <a:extLst>
                <a:ext uri="{FF2B5EF4-FFF2-40B4-BE49-F238E27FC236}">
                  <a16:creationId xmlns:a16="http://schemas.microsoft.com/office/drawing/2014/main" id="{8646C5E2-AFD4-8748-BBAA-30C7E6C7BA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0007" y="40112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5" name="TextBox 1034">
              <a:extLst>
                <a:ext uri="{FF2B5EF4-FFF2-40B4-BE49-F238E27FC236}">
                  <a16:creationId xmlns:a16="http://schemas.microsoft.com/office/drawing/2014/main" id="{910164C1-6321-2284-D5E1-F10432DEEE0D}"/>
                </a:ext>
              </a:extLst>
            </p:cNvPr>
            <p:cNvSpPr txBox="1"/>
            <p:nvPr/>
          </p:nvSpPr>
          <p:spPr>
            <a:xfrm>
              <a:off x="8191230" y="798402"/>
              <a:ext cx="7775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JLD_C1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6359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lowchart: Delay 18">
            <a:extLst>
              <a:ext uri="{FF2B5EF4-FFF2-40B4-BE49-F238E27FC236}">
                <a16:creationId xmlns:a16="http://schemas.microsoft.com/office/drawing/2014/main" id="{754FCBEE-2180-9E2C-B07E-F0E40CBBA17E}"/>
              </a:ext>
            </a:extLst>
          </p:cNvPr>
          <p:cNvSpPr/>
          <p:nvPr/>
        </p:nvSpPr>
        <p:spPr>
          <a:xfrm rot="5400000">
            <a:off x="3213994" y="2694155"/>
            <a:ext cx="184284" cy="250904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41BA542E-4171-76FA-0E55-8B17D33C74AE}"/>
              </a:ext>
            </a:extLst>
          </p:cNvPr>
          <p:cNvSpPr/>
          <p:nvPr/>
        </p:nvSpPr>
        <p:spPr>
          <a:xfrm rot="5400000">
            <a:off x="2307909" y="2694155"/>
            <a:ext cx="184284" cy="250904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99B2807-3CB1-EC45-4495-65B749B98903}"/>
              </a:ext>
            </a:extLst>
          </p:cNvPr>
          <p:cNvSpPr/>
          <p:nvPr/>
        </p:nvSpPr>
        <p:spPr>
          <a:xfrm>
            <a:off x="2525504" y="1248048"/>
            <a:ext cx="637285" cy="232833"/>
          </a:xfrm>
          <a:prstGeom prst="roundRect">
            <a:avLst/>
          </a:prstGeom>
          <a:pattFill prst="lgGrid">
            <a:fgClr>
              <a:schemeClr val="tx1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4F4E401-468E-06A2-9602-E2764E6FC59A}"/>
              </a:ext>
            </a:extLst>
          </p:cNvPr>
          <p:cNvSpPr/>
          <p:nvPr/>
        </p:nvSpPr>
        <p:spPr>
          <a:xfrm>
            <a:off x="2081502" y="1480881"/>
            <a:ext cx="1525290" cy="124658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B7BC9B2-B8FA-5599-CE2F-71C30B99F7F3}"/>
              </a:ext>
            </a:extLst>
          </p:cNvPr>
          <p:cNvGrpSpPr/>
          <p:nvPr/>
        </p:nvGrpSpPr>
        <p:grpSpPr>
          <a:xfrm>
            <a:off x="2157068" y="1557161"/>
            <a:ext cx="1374156" cy="1053888"/>
            <a:chOff x="5369548" y="2614478"/>
            <a:chExt cx="1374156" cy="1053888"/>
          </a:xfrm>
        </p:grpSpPr>
        <p:pic>
          <p:nvPicPr>
            <p:cNvPr id="5" name="Picture 4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59A090B7-691E-80AB-F7E6-483AB3BC1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6626" y="2614478"/>
              <a:ext cx="900000" cy="9000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2786787-9B7D-85FE-CFD6-4BCDBA06647B}"/>
                </a:ext>
              </a:extLst>
            </p:cNvPr>
            <p:cNvSpPr txBox="1"/>
            <p:nvPr/>
          </p:nvSpPr>
          <p:spPr>
            <a:xfrm>
              <a:off x="5369548" y="3360589"/>
              <a:ext cx="1374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JWM#63835e10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D7A5AE4-6BE4-5652-05C4-024FD4D3AC02}"/>
              </a:ext>
            </a:extLst>
          </p:cNvPr>
          <p:cNvGrpSpPr/>
          <p:nvPr/>
        </p:nvGrpSpPr>
        <p:grpSpPr>
          <a:xfrm>
            <a:off x="2214020" y="4220315"/>
            <a:ext cx="1374156" cy="1062988"/>
            <a:chOff x="7085531" y="2605378"/>
            <a:chExt cx="1374156" cy="1062988"/>
          </a:xfrm>
        </p:grpSpPr>
        <p:pic>
          <p:nvPicPr>
            <p:cNvPr id="10" name="Picture 9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F8B6B8C0-B1E8-6BE7-4770-5AF8757FD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22609" y="2605378"/>
              <a:ext cx="900000" cy="9000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565E98-7E64-5C69-5AA7-188D6AEF01C2}"/>
                </a:ext>
              </a:extLst>
            </p:cNvPr>
            <p:cNvSpPr txBox="1"/>
            <p:nvPr/>
          </p:nvSpPr>
          <p:spPr>
            <a:xfrm>
              <a:off x="7085531" y="3360589"/>
              <a:ext cx="1374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JWM#16812a31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D944105-636C-EC85-4BFD-7A8800EF487C}"/>
              </a:ext>
            </a:extLst>
          </p:cNvPr>
          <p:cNvGrpSpPr/>
          <p:nvPr/>
        </p:nvGrpSpPr>
        <p:grpSpPr>
          <a:xfrm>
            <a:off x="7771206" y="1431646"/>
            <a:ext cx="1374156" cy="1053888"/>
            <a:chOff x="8985240" y="2614478"/>
            <a:chExt cx="1374156" cy="1053888"/>
          </a:xfrm>
        </p:grpSpPr>
        <p:pic>
          <p:nvPicPr>
            <p:cNvPr id="21" name="Picture 20" descr="A qr code on a white background&#10;&#10;Description automatically generated">
              <a:extLst>
                <a:ext uri="{FF2B5EF4-FFF2-40B4-BE49-F238E27FC236}">
                  <a16:creationId xmlns:a16="http://schemas.microsoft.com/office/drawing/2014/main" id="{3A3B7200-F5B0-D4D7-0140-E9803ECC733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22318" y="2614478"/>
              <a:ext cx="900000" cy="90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A0DCA05-8E4E-0188-FF7E-8AE1F96C4C46}"/>
                </a:ext>
              </a:extLst>
            </p:cNvPr>
            <p:cNvSpPr txBox="1"/>
            <p:nvPr/>
          </p:nvSpPr>
          <p:spPr>
            <a:xfrm>
              <a:off x="8985240" y="3360589"/>
              <a:ext cx="13741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400" dirty="0"/>
                <a:t>JWM#63e33525</a:t>
              </a:r>
            </a:p>
          </p:txBody>
        </p:sp>
      </p:grpSp>
      <p:sp>
        <p:nvSpPr>
          <p:cNvPr id="46" name="Flowchart: Delay 45">
            <a:extLst>
              <a:ext uri="{FF2B5EF4-FFF2-40B4-BE49-F238E27FC236}">
                <a16:creationId xmlns:a16="http://schemas.microsoft.com/office/drawing/2014/main" id="{DFDBD4F7-A92B-5D96-BB48-2CEA6F1E55D3}"/>
              </a:ext>
            </a:extLst>
          </p:cNvPr>
          <p:cNvSpPr/>
          <p:nvPr/>
        </p:nvSpPr>
        <p:spPr>
          <a:xfrm rot="5400000">
            <a:off x="3270946" y="5366409"/>
            <a:ext cx="184284" cy="250904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7" name="Flowchart: Delay 46">
            <a:extLst>
              <a:ext uri="{FF2B5EF4-FFF2-40B4-BE49-F238E27FC236}">
                <a16:creationId xmlns:a16="http://schemas.microsoft.com/office/drawing/2014/main" id="{B67C46FA-C942-6177-A590-AEE22B029599}"/>
              </a:ext>
            </a:extLst>
          </p:cNvPr>
          <p:cNvSpPr/>
          <p:nvPr/>
        </p:nvSpPr>
        <p:spPr>
          <a:xfrm rot="5400000">
            <a:off x="2364861" y="5366409"/>
            <a:ext cx="184284" cy="250904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138439F-C557-B594-85A3-56077E2A9911}"/>
              </a:ext>
            </a:extLst>
          </p:cNvPr>
          <p:cNvSpPr/>
          <p:nvPr/>
        </p:nvSpPr>
        <p:spPr>
          <a:xfrm>
            <a:off x="2582456" y="3920302"/>
            <a:ext cx="637285" cy="232833"/>
          </a:xfrm>
          <a:prstGeom prst="round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093FC741-7205-3065-AFBD-9F9C67232D73}"/>
              </a:ext>
            </a:extLst>
          </p:cNvPr>
          <p:cNvSpPr/>
          <p:nvPr/>
        </p:nvSpPr>
        <p:spPr>
          <a:xfrm>
            <a:off x="2138454" y="4153135"/>
            <a:ext cx="1525290" cy="124658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0" name="Flowchart: Delay 49">
            <a:extLst>
              <a:ext uri="{FF2B5EF4-FFF2-40B4-BE49-F238E27FC236}">
                <a16:creationId xmlns:a16="http://schemas.microsoft.com/office/drawing/2014/main" id="{318A2271-36F6-BD19-475E-6B8ACE9EA1B5}"/>
              </a:ext>
            </a:extLst>
          </p:cNvPr>
          <p:cNvSpPr/>
          <p:nvPr/>
        </p:nvSpPr>
        <p:spPr>
          <a:xfrm rot="5400000">
            <a:off x="8828132" y="2577740"/>
            <a:ext cx="184284" cy="250904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1" name="Flowchart: Delay 50">
            <a:extLst>
              <a:ext uri="{FF2B5EF4-FFF2-40B4-BE49-F238E27FC236}">
                <a16:creationId xmlns:a16="http://schemas.microsoft.com/office/drawing/2014/main" id="{D8375A4B-EC1A-43FA-52FA-EBB98857E823}"/>
              </a:ext>
            </a:extLst>
          </p:cNvPr>
          <p:cNvSpPr/>
          <p:nvPr/>
        </p:nvSpPr>
        <p:spPr>
          <a:xfrm rot="5400000">
            <a:off x="7922047" y="2577740"/>
            <a:ext cx="184284" cy="250904"/>
          </a:xfrm>
          <a:prstGeom prst="flowChartDelay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C7B70A68-8406-8739-8195-8A3737A003BB}"/>
              </a:ext>
            </a:extLst>
          </p:cNvPr>
          <p:cNvSpPr/>
          <p:nvPr/>
        </p:nvSpPr>
        <p:spPr>
          <a:xfrm>
            <a:off x="8139642" y="1131633"/>
            <a:ext cx="637285" cy="232833"/>
          </a:xfrm>
          <a:prstGeom prst="roundRect">
            <a:avLst/>
          </a:prstGeom>
          <a:pattFill prst="solidDmnd">
            <a:fgClr>
              <a:schemeClr val="tx1"/>
            </a:fgClr>
            <a:bgClr>
              <a:schemeClr val="bg1"/>
            </a:bgClr>
          </a:patt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5EF45D03-B631-B82A-3010-E886681E0553}"/>
              </a:ext>
            </a:extLst>
          </p:cNvPr>
          <p:cNvSpPr/>
          <p:nvPr/>
        </p:nvSpPr>
        <p:spPr>
          <a:xfrm>
            <a:off x="7695640" y="1364466"/>
            <a:ext cx="1525290" cy="1246583"/>
          </a:xfrm>
          <a:prstGeom prst="round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65824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369</Words>
  <Application>Microsoft Office PowerPoint</Application>
  <PresentationFormat>Widescreen</PresentationFormat>
  <Paragraphs>51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Kang Liat Chuan</dc:creator>
  <cp:lastModifiedBy>Kang Liat Chuan</cp:lastModifiedBy>
  <cp:revision>21</cp:revision>
  <cp:lastPrinted>2023-11-17T03:20:46Z</cp:lastPrinted>
  <dcterms:created xsi:type="dcterms:W3CDTF">2023-11-01T03:05:20Z</dcterms:created>
  <dcterms:modified xsi:type="dcterms:W3CDTF">2023-11-17T03:48:27Z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2023-11-17T03:48:26Z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95ed476d-cc80-4418-b66a-acf1508ec83a</vt:lpwstr>
  </property>
  <property fmtid="{D5CDD505-2E9C-101B-9397-08002B2CF9AE}" pid="8" name="MSIP_Label_7766c061-8e16-473d-8aec-8fc5553e8a9b_ContentBits">
    <vt:lpwstr>1</vt:lpwstr>
  </property>
</Properties>
</file>