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3"/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Roboto Light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bold.fntdata"/><Relationship Id="rId50" Type="http://schemas.openxmlformats.org/officeDocument/2006/relationships/font" Target="fonts/RobotoLight-regular.fntdata"/><Relationship Id="rId53" Type="http://schemas.openxmlformats.org/officeDocument/2006/relationships/font" Target="fonts/RobotoLight-boldItalic.fntdata"/><Relationship Id="rId52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bb228d66f_0_1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4bb228d66f_0_12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464fb006a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g464fb006a0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4bb228d66f_0_1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g4bb228d66f_0_12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4bb228d66f_0_1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g4bb228d66f_0_11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ac4e2fe6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g4ac4e2fe6b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4aca2063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g4aca2063a4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4bb228d66f_0_1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g4bb228d66f_0_12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4ac4e2fe6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g4ac4e2fe6b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464fb006a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g464fb006a0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4bb228d66f_0_1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g4bb228d66f_0_12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4bb228d66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g4bb228d66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464fb006a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g464fb006a0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4aca2063a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g4aca2063a4_1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464fb006a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g464fb006a0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4aca2063a4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g4aca2063a4_1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4aca2063a4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g4aca2063a4_1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464fb006a0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g464fb006a0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4bb228d66f_0_1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g4bb228d66f_0_12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4aca2063a4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g4aca2063a4_1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4bb228d66f_0_18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g4bb228d66f_0_18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4a22c65b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g4a22c65ba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49e8e9f8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g49e8e9f8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4bb228d66f_0_1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g4bb228d66f_0_12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4bb228d66f_0_1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g4bb228d66f_0_18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4bb228d66f_0_18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g4bb228d66f_0_18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4bb228d66f_0_1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g4bb228d66f_0_18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4bb228d66f_0_18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g4bb228d66f_0_18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4bb228d66f_0_18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g4bb228d66f_0_18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4bb228d66f_0_18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g4bb228d66f_0_18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4bb228d66f_0_1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g4bb228d66f_0_12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464fb006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g464fb006a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ab2e04cc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g4ab2e04ccb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4bb228d66f_0_6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g4bb228d66f_0_6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/>
          <p:nvPr>
            <p:ph idx="2" type="pic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/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/>
          <p:nvPr>
            <p:ph idx="2" type="pic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8" name="Google Shape;528;p14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/>
          <p:nvPr>
            <p:ph idx="1" type="body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8" name="Google Shape;548;p16"/>
          <p:cNvSpPr txBox="1"/>
          <p:nvPr>
            <p:ph idx="2" type="body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/>
          <p:nvPr>
            <p:ph idx="1" type="body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/>
          <p:nvPr>
            <p:ph idx="2" type="pic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>
            <p:ph idx="2" type="pic"/>
          </p:nvPr>
        </p:nvSpPr>
        <p:spPr>
          <a:xfrm>
            <a:off x="539999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2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>
            <p:ph idx="3" type="pic"/>
          </p:nvPr>
        </p:nvSpPr>
        <p:spPr>
          <a:xfrm>
            <a:off x="4731602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20"/>
          <p:cNvSpPr/>
          <p:nvPr>
            <p:ph idx="4" type="pic"/>
          </p:nvPr>
        </p:nvSpPr>
        <p:spPr>
          <a:xfrm>
            <a:off x="4731602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7" name="Google Shape;577;p20"/>
          <p:cNvSpPr/>
          <p:nvPr>
            <p:ph idx="5" type="pic"/>
          </p:nvPr>
        </p:nvSpPr>
        <p:spPr>
          <a:xfrm>
            <a:off x="539999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>
            <p:ph idx="2" type="pic"/>
          </p:nvPr>
        </p:nvSpPr>
        <p:spPr>
          <a:xfrm>
            <a:off x="539999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1" name="Google Shape;581;p21"/>
          <p:cNvSpPr/>
          <p:nvPr>
            <p:ph idx="3" type="pic"/>
          </p:nvPr>
        </p:nvSpPr>
        <p:spPr>
          <a:xfrm>
            <a:off x="4731602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/>
          <p:nvPr>
            <p:ph idx="2" type="body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/>
          <p:nvPr/>
        </p:nvSpPr>
        <p:spPr>
          <a:xfrm>
            <a:off x="3272118" y="1382963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27"/>
          <p:cNvSpPr/>
          <p:nvPr>
            <p:ph idx="2" type="pic"/>
          </p:nvPr>
        </p:nvSpPr>
        <p:spPr>
          <a:xfrm>
            <a:off x="3343835" y="1454674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6" name="Google Shape;606;p27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Google Shape;607;p27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539750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539750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28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2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15" name="Google Shape;615;p28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616" name="Google Shape;616;p2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83" name="Google Shape;683;p28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4" name="Google Shape;6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5" name="Google Shape;685;p28"/>
          <p:cNvSpPr txBox="1"/>
          <p:nvPr>
            <p:ph idx="2" type="body"/>
          </p:nvPr>
        </p:nvSpPr>
        <p:spPr>
          <a:xfrm>
            <a:off x="775491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7" name="Google Shape;687;p28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690" name="Google Shape;690;p29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691" name="Google Shape;691;p2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92" name="Google Shape;692;p29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3" name="Google Shape;693;p2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698" name="Google Shape;698;p29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62" name="Google Shape;762;p29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3" name="Google Shape;7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64" name="Google Shape;764;p29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769" name="Google Shape;769;p3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770" name="Google Shape;770;p3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771" name="Google Shape;771;p30"/>
            <p:cNvCxnSpPr>
              <a:stCxn id="770" idx="5"/>
              <a:endCxn id="77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2" name="Google Shape;772;p30"/>
            <p:cNvCxnSpPr>
              <a:stCxn id="770" idx="1"/>
              <a:endCxn id="77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3" name="Google Shape;773;p3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6136817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30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6" name="Google Shape;776;p3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7" name="Google Shape;777;p30"/>
          <p:cNvCxnSpPr/>
          <p:nvPr/>
        </p:nvCxnSpPr>
        <p:spPr>
          <a:xfrm>
            <a:off x="6722084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30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539750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782" name="Google Shape;782;p31"/>
          <p:cNvSpPr/>
          <p:nvPr/>
        </p:nvSpPr>
        <p:spPr>
          <a:xfrm>
            <a:off x="-1" y="6416675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>
            <a:off x="0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84" name="Google Shape;7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85" name="Google Shape;785;p31"/>
          <p:cNvSpPr txBox="1"/>
          <p:nvPr>
            <p:ph idx="2" type="body"/>
          </p:nvPr>
        </p:nvSpPr>
        <p:spPr>
          <a:xfrm>
            <a:off x="775492" y="6529615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32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89" name="Google Shape;7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2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791" name="Google Shape;791;p32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792" name="Google Shape;792;p32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59" name="Google Shape;859;p32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860" name="Google Shape;8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861" name="Google Shape;861;p32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4" name="Google Shape;864;p33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3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867" name="Google Shape;867;p33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868" name="Google Shape;868;p33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6" name="Google Shape;9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7" name="Google Shape;937;p33"/>
          <p:cNvSpPr txBox="1"/>
          <p:nvPr>
            <p:ph idx="2" type="body"/>
          </p:nvPr>
        </p:nvSpPr>
        <p:spPr>
          <a:xfrm>
            <a:off x="775491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9" name="Google Shape;939;p33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41" name="Google Shape;941;p33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4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944" name="Google Shape;944;p34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45" name="Google Shape;945;p34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6" name="Google Shape;946;p34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52" name="Google Shape;952;p34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16" name="Google Shape;1016;p34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7" name="Google Shape;10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18" name="Google Shape;1018;p34"/>
          <p:cNvSpPr txBox="1"/>
          <p:nvPr>
            <p:ph idx="2" type="body"/>
          </p:nvPr>
        </p:nvSpPr>
        <p:spPr>
          <a:xfrm>
            <a:off x="775492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9" name="Google Shape;10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21" name="Google Shape;1021;p34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1024" name="Google Shape;1024;p35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5" name="Google Shape;1025;p35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026" name="Google Shape;1026;p35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27" name="Google Shape;1027;p35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1028" name="Google Shape;1028;p35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032" name="Google Shape;1032;p35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96" name="Google Shape;1096;p35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7" name="Google Shape;109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98" name="Google Shape;1098;p35"/>
          <p:cNvSpPr txBox="1"/>
          <p:nvPr>
            <p:ph idx="2" type="body"/>
          </p:nvPr>
        </p:nvSpPr>
        <p:spPr>
          <a:xfrm>
            <a:off x="775492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9" name="Google Shape;10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1" name="Google Shape;1101;p35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102" name="Google Shape;11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3" name="Google Shape;1103;p35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9" name="Google Shape;1109;p37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12" name="Google Shape;1112;p37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15" name="Google Shape;1115;p37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16" name="Google Shape;1116;p37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9" name="Google Shape;1119;p38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23" name="Google Shape;1123;p38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6" name="Google Shape;1126;p38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27" name="Google Shape;1127;p38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0" name="Google Shape;1130;p39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542699" y="1089026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33" name="Google Shape;1133;p39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7" name="Google Shape;1137;p39"/>
          <p:cNvSpPr txBox="1"/>
          <p:nvPr>
            <p:ph idx="2" type="body"/>
          </p:nvPr>
        </p:nvSpPr>
        <p:spPr>
          <a:xfrm>
            <a:off x="6024282" y="1089028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8" name="Google Shape;1138;p39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1" name="Google Shape;1141;p40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43" name="Google Shape;1143;p40"/>
          <p:cNvGrpSpPr/>
          <p:nvPr/>
        </p:nvGrpSpPr>
        <p:grpSpPr>
          <a:xfrm>
            <a:off x="634418" y="2831051"/>
            <a:ext cx="405426" cy="94800"/>
            <a:chOff x="634418" y="1175933"/>
            <a:chExt cx="405426" cy="94800"/>
          </a:xfrm>
        </p:grpSpPr>
        <p:sp>
          <p:nvSpPr>
            <p:cNvPr id="1144" name="Google Shape;1144;p40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47" name="Google Shape;1147;p40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8" name="Google Shape;1148;p4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9" name="Google Shape;1149;p4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3" name="Google Shape;1153;p4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4" name="Google Shape;1154;p41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7" name="Google Shape;1157;p42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8" name="Google Shape;1158;p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399463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3" name="Google Shape;1163;p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4" name="Google Shape;1164;p43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7" name="Google Shape;1167;p4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5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0" name="Google Shape;1170;p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1" name="Google Shape;1171;p45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2" name="Google Shape;1172;p45"/>
          <p:cNvSpPr/>
          <p:nvPr>
            <p:ph idx="4" type="pic"/>
          </p:nvPr>
        </p:nvSpPr>
        <p:spPr>
          <a:xfrm>
            <a:off x="4731602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3" name="Google Shape;1173;p45"/>
          <p:cNvSpPr/>
          <p:nvPr>
            <p:ph idx="5" type="pic"/>
          </p:nvPr>
        </p:nvSpPr>
        <p:spPr>
          <a:xfrm>
            <a:off x="539999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4" name="Google Shape;1174;p4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6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7" name="Google Shape;1177;p4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8" name="Google Shape;1178;p46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9" name="Google Shape;1179;p4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/>
          <p:nvPr/>
        </p:nvSpPr>
        <p:spPr>
          <a:xfrm>
            <a:off x="2924175" y="3967621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3361192" y="2301753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6" name="Google Shape;1196;p50"/>
          <p:cNvSpPr txBox="1"/>
          <p:nvPr>
            <p:ph idx="1" type="body"/>
          </p:nvPr>
        </p:nvSpPr>
        <p:spPr>
          <a:xfrm>
            <a:off x="539751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1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9" name="Google Shape;1199;p5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00" name="Google Shape;1200;p5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3" name="Google Shape;1203;p52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4" name="Google Shape;1204;p52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205" name="Google Shape;1205;p52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206" name="Google Shape;1206;p52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09" name="Google Shape;1209;p52"/>
          <p:cNvSpPr txBox="1"/>
          <p:nvPr>
            <p:ph idx="1" type="body"/>
          </p:nvPr>
        </p:nvSpPr>
        <p:spPr>
          <a:xfrm>
            <a:off x="542700" y="1357745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/>
          <p:nvPr>
            <p:ph idx="2" type="body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4"/>
          <p:cNvSpPr/>
          <p:nvPr/>
        </p:nvSpPr>
        <p:spPr>
          <a:xfrm>
            <a:off x="3272118" y="1382964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4" name="Google Shape;1214;p54"/>
          <p:cNvSpPr/>
          <p:nvPr>
            <p:ph idx="2" type="pic"/>
          </p:nvPr>
        </p:nvSpPr>
        <p:spPr>
          <a:xfrm>
            <a:off x="3343836" y="1454675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5" name="Google Shape;1215;p54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6" name="Google Shape;1216;p54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7" name="Google Shape;1217;p54"/>
          <p:cNvSpPr txBox="1"/>
          <p:nvPr>
            <p:ph type="title"/>
          </p:nvPr>
        </p:nvSpPr>
        <p:spPr>
          <a:xfrm>
            <a:off x="539751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8" name="Google Shape;1218;p54"/>
          <p:cNvSpPr txBox="1"/>
          <p:nvPr>
            <p:ph idx="1" type="body"/>
          </p:nvPr>
        </p:nvSpPr>
        <p:spPr>
          <a:xfrm>
            <a:off x="539751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539751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1" name="Google Shape;1221;p55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22" name="Google Shape;1222;p55"/>
          <p:cNvSpPr/>
          <p:nvPr/>
        </p:nvSpPr>
        <p:spPr>
          <a:xfrm>
            <a:off x="-1" y="6416676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3" name="Google Shape;1223;p55"/>
          <p:cNvCxnSpPr/>
          <p:nvPr/>
        </p:nvCxnSpPr>
        <p:spPr>
          <a:xfrm>
            <a:off x="1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4" name="Google Shape;122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225" name="Google Shape;1225;p55"/>
          <p:cNvSpPr txBox="1"/>
          <p:nvPr>
            <p:ph idx="2" type="body"/>
          </p:nvPr>
        </p:nvSpPr>
        <p:spPr>
          <a:xfrm>
            <a:off x="775492" y="6529616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6"/>
          <p:cNvSpPr txBox="1"/>
          <p:nvPr>
            <p:ph type="title"/>
          </p:nvPr>
        </p:nvSpPr>
        <p:spPr>
          <a:xfrm>
            <a:off x="539751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8" name="Google Shape;1228;p56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1229" name="Google Shape;1229;p56"/>
          <p:cNvGrpSpPr/>
          <p:nvPr/>
        </p:nvGrpSpPr>
        <p:grpSpPr>
          <a:xfrm>
            <a:off x="5438720" y="0"/>
            <a:ext cx="3705281" cy="6858000"/>
            <a:chOff x="5438719" y="0"/>
            <a:chExt cx="3705281" cy="6858000"/>
          </a:xfrm>
        </p:grpSpPr>
        <p:sp>
          <p:nvSpPr>
            <p:cNvPr id="1230" name="Google Shape;1230;p56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231" name="Google Shape;1231;p56"/>
            <p:cNvCxnSpPr>
              <a:stCxn id="1230" idx="5"/>
              <a:endCxn id="123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232" name="Google Shape;1232;p56"/>
            <p:cNvCxnSpPr>
              <a:stCxn id="1230" idx="1"/>
              <a:endCxn id="123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233" name="Google Shape;1233;p56"/>
          <p:cNvSpPr/>
          <p:nvPr/>
        </p:nvSpPr>
        <p:spPr>
          <a:xfrm flipH="1" rot="10800000">
            <a:off x="6023987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4" name="Google Shape;1234;p56"/>
          <p:cNvCxnSpPr/>
          <p:nvPr/>
        </p:nvCxnSpPr>
        <p:spPr>
          <a:xfrm>
            <a:off x="6136818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5" name="Google Shape;1235;p56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6" name="Google Shape;1236;p56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7" name="Google Shape;1237;p56"/>
          <p:cNvCxnSpPr/>
          <p:nvPr/>
        </p:nvCxnSpPr>
        <p:spPr>
          <a:xfrm>
            <a:off x="6722085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8" name="Google Shape;1238;p56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1" name="Google Shape;1241;p57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2" name="Google Shape;12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3" name="Google Shape;1243;p57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244" name="Google Shape;1244;p57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245" name="Google Shape;1245;p57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12" name="Google Shape;1312;p57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13" name="Google Shape;131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14" name="Google Shape;1314;p57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8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7" name="Google Shape;1317;p58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8" name="Google Shape;131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5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20" name="Google Shape;1320;p58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21" name="Google Shape;1321;p5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88" name="Google Shape;1388;p58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89" name="Google Shape;13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0" name="Google Shape;1390;p58"/>
          <p:cNvSpPr txBox="1"/>
          <p:nvPr>
            <p:ph idx="2" type="body"/>
          </p:nvPr>
        </p:nvSpPr>
        <p:spPr>
          <a:xfrm>
            <a:off x="775491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91" name="Google Shape;13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2" name="Google Shape;1392;p58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9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95" name="Google Shape;1395;p59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6" name="Google Shape;139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7" name="Google Shape;1397;p59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98" name="Google Shape;1398;p59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99" name="Google Shape;1399;p59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466" name="Google Shape;1466;p59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7" name="Google Shape;14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68" name="Google Shape;1468;p59"/>
          <p:cNvSpPr txBox="1"/>
          <p:nvPr>
            <p:ph idx="2" type="body"/>
          </p:nvPr>
        </p:nvSpPr>
        <p:spPr>
          <a:xfrm>
            <a:off x="775491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9" name="Google Shape;1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0" name="Google Shape;1470;p59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71" name="Google Shape;1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2" name="Google Shape;1472;p59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60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475" name="Google Shape;1475;p60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476" name="Google Shape;1476;p60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477" name="Google Shape;1477;p60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478" name="Google Shape;1478;p60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479" name="Google Shape;1479;p60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480" name="Google Shape;1480;p60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1" name="Google Shape;1481;p60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2" name="Google Shape;1482;p60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483" name="Google Shape;1483;p60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47" name="Google Shape;1547;p60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48" name="Google Shape;15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549" name="Google Shape;1549;p60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50" name="Google Shape;15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61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553" name="Google Shape;1553;p61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554" name="Google Shape;1554;p61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555" name="Google Shape;1555;p61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556" name="Google Shape;1556;p61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557" name="Google Shape;1557;p61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558" name="Google Shape;1558;p61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561" name="Google Shape;1561;p61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625" name="Google Shape;1625;p61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6" name="Google Shape;162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27" name="Google Shape;1627;p61"/>
          <p:cNvSpPr txBox="1"/>
          <p:nvPr>
            <p:ph idx="2" type="body"/>
          </p:nvPr>
        </p:nvSpPr>
        <p:spPr>
          <a:xfrm>
            <a:off x="775492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8" name="Google Shape;16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30" name="Google Shape;1630;p61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62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633" name="Google Shape;1633;p62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634" name="Google Shape;1634;p62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635" name="Google Shape;1635;p62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636" name="Google Shape;1636;p62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637" name="Google Shape;1637;p62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638" name="Google Shape;1638;p62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39" name="Google Shape;1639;p62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40" name="Google Shape;1640;p62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641" name="Google Shape;1641;p62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05" name="Google Shape;1705;p62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6" name="Google Shape;170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07" name="Google Shape;1707;p62"/>
          <p:cNvSpPr txBox="1"/>
          <p:nvPr>
            <p:ph idx="2" type="body"/>
          </p:nvPr>
        </p:nvSpPr>
        <p:spPr>
          <a:xfrm>
            <a:off x="775492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8" name="Google Shape;17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0" name="Google Shape;1710;p62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11" name="Google Shape;171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2" name="Google Shape;1712;p62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262" name="Google Shape;262;p7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15" name="Google Shape;1715;p63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16" name="Google Shape;1716;p63"/>
          <p:cNvSpPr txBox="1"/>
          <p:nvPr/>
        </p:nvSpPr>
        <p:spPr>
          <a:xfrm>
            <a:off x="7905750" y="3848328"/>
            <a:ext cx="91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63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18" name="Google Shape;1718;p63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19" name="Google Shape;1719;p63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22" name="Google Shape;1722;p63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4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25" name="Google Shape;1725;p64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6" name="Google Shape;1726;p64"/>
          <p:cNvSpPr/>
          <p:nvPr/>
        </p:nvSpPr>
        <p:spPr>
          <a:xfrm>
            <a:off x="542699" y="1089027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27" name="Google Shape;1727;p64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28" name="Google Shape;1728;p64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1" name="Google Shape;1731;p64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32" name="Google Shape;1732;p64"/>
          <p:cNvSpPr txBox="1"/>
          <p:nvPr>
            <p:ph idx="2" type="body"/>
          </p:nvPr>
        </p:nvSpPr>
        <p:spPr>
          <a:xfrm>
            <a:off x="6024282" y="1089029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5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35" name="Google Shape;1735;p65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6" name="Google Shape;1736;p65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634419" y="2568337"/>
            <a:ext cx="405426" cy="620400"/>
            <a:chOff x="634418" y="913218"/>
            <a:chExt cx="405426" cy="620400"/>
          </a:xfrm>
        </p:grpSpPr>
        <p:sp>
          <p:nvSpPr>
            <p:cNvPr id="1738" name="Google Shape;1738;p65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41" name="Google Shape;1741;p6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42" name="Google Shape;1742;p65"/>
          <p:cNvSpPr txBox="1"/>
          <p:nvPr>
            <p:ph idx="2" type="body"/>
          </p:nvPr>
        </p:nvSpPr>
        <p:spPr>
          <a:xfrm>
            <a:off x="539751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6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5" name="Google Shape;1745;p66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6" name="Google Shape;1746;p66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47" name="Google Shape;1747;p66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67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0" name="Google Shape;1750;p67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5" name="Google Shape;1755;p6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56" name="Google Shape;1756;p69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7" name="Google Shape;1757;p69"/>
          <p:cNvSpPr/>
          <p:nvPr>
            <p:ph idx="4" type="pic"/>
          </p:nvPr>
        </p:nvSpPr>
        <p:spPr>
          <a:xfrm>
            <a:off x="4731602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8" name="Google Shape;1758;p69"/>
          <p:cNvSpPr/>
          <p:nvPr>
            <p:ph idx="5" type="pic"/>
          </p:nvPr>
        </p:nvSpPr>
        <p:spPr>
          <a:xfrm>
            <a:off x="539999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0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1" name="Google Shape;1761;p7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62" name="Google Shape;1762;p70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2"/>
          <p:cNvSpPr txBox="1"/>
          <p:nvPr/>
        </p:nvSpPr>
        <p:spPr>
          <a:xfrm>
            <a:off x="2924176" y="3967622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66" name="Google Shape;1766;p72"/>
          <p:cNvSpPr/>
          <p:nvPr/>
        </p:nvSpPr>
        <p:spPr>
          <a:xfrm>
            <a:off x="2042653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7" name="Google Shape;1767;p72"/>
          <p:cNvSpPr/>
          <p:nvPr/>
        </p:nvSpPr>
        <p:spPr>
          <a:xfrm>
            <a:off x="3361192" y="2301754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5007049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6479286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340" name="Google Shape;340;p8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/>
          <p:nvPr>
            <p:ph idx="2" type="body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/>
          <p:nvPr>
            <p:ph idx="2" type="body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0" name="Google Shape;500;p10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501" name="Google Shape;501;p1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502" name="Google Shape;502;p1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0"/>
            <p:cNvCxnSpPr>
              <a:stCxn id="502" idx="5"/>
              <a:endCxn id="502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04" name="Google Shape;504;p10"/>
            <p:cNvCxnSpPr>
              <a:stCxn id="502" idx="1"/>
              <a:endCxn id="502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505" name="Google Shape;505;p1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6" name="Google Shape;506;p10"/>
          <p:cNvCxnSpPr/>
          <p:nvPr/>
        </p:nvCxnSpPr>
        <p:spPr>
          <a:xfrm>
            <a:off x="6136817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6024893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8" name="Google Shape;508;p1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9" name="Google Shape;509;p10"/>
          <p:cNvCxnSpPr/>
          <p:nvPr/>
        </p:nvCxnSpPr>
        <p:spPr>
          <a:xfrm>
            <a:off x="6722084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" name="Google Shape;510;p10"/>
          <p:cNvCxnSpPr/>
          <p:nvPr/>
        </p:nvCxnSpPr>
        <p:spPr>
          <a:xfrm flipH="1" rot="10800000">
            <a:off x="6610160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4" name="Google Shape;594;p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95" name="Google Shape;59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539750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90" name="Google Shape;1190;p49"/>
          <p:cNvCxnSpPr/>
          <p:nvPr/>
        </p:nvCxnSpPr>
        <p:spPr>
          <a:xfrm>
            <a:off x="1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191" name="Google Shape;1191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1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49"/>
          <p:cNvSpPr txBox="1"/>
          <p:nvPr>
            <p:ph idx="1" type="body"/>
          </p:nvPr>
        </p:nvSpPr>
        <p:spPr>
          <a:xfrm>
            <a:off x="539751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3" name="Google Shape;1193;p4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4E7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Евклида</a:t>
            </a:r>
            <a:endParaRPr/>
          </a:p>
        </p:txBody>
      </p:sp>
      <p:sp>
        <p:nvSpPr>
          <p:cNvPr id="1869" name="Google Shape;1869;p82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пока</a:t>
            </a:r>
            <a:r>
              <a:rPr lang="ru-RU">
                <a:solidFill>
                  <a:srgbClr val="000000"/>
                </a:solidFill>
              </a:rPr>
              <a:t> a !=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b="1" lang="ru-RU">
                <a:solidFill>
                  <a:srgbClr val="000000"/>
                </a:solidFill>
              </a:rPr>
              <a:t>если</a:t>
            </a:r>
            <a:r>
              <a:rPr lang="ru-RU">
                <a:solidFill>
                  <a:srgbClr val="000000"/>
                </a:solidFill>
              </a:rPr>
              <a:t> a &gt; b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a = a -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</a:t>
            </a:r>
            <a:r>
              <a:rPr b="1" lang="ru-RU">
                <a:solidFill>
                  <a:srgbClr val="000000"/>
                </a:solidFill>
              </a:rPr>
              <a:t>иначе</a:t>
            </a:r>
            <a:r>
              <a:rPr lang="ru-RU">
                <a:solidFill>
                  <a:srgbClr val="000000"/>
                </a:solidFill>
              </a:rPr>
              <a:t>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b = b -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70" name="Google Shape;1870;p82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Задание - написать код за 5 минут</a:t>
            </a:r>
            <a:br>
              <a:rPr lang="ru-RU" sz="3000"/>
            </a:b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написать в чат НОД для 1234567890 и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83"/>
          <p:cNvSpPr txBox="1"/>
          <p:nvPr>
            <p:ph type="title"/>
          </p:nvPr>
        </p:nvSpPr>
        <p:spPr>
          <a:xfrm>
            <a:off x="539750" y="195177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Как улучшить?</a:t>
            </a:r>
            <a:endParaRPr/>
          </a:p>
        </p:txBody>
      </p:sp>
      <p:sp>
        <p:nvSpPr>
          <p:cNvPr id="1876" name="Google Shape;1876;p83"/>
          <p:cNvSpPr txBox="1"/>
          <p:nvPr>
            <p:ph idx="1" type="body"/>
          </p:nvPr>
        </p:nvSpPr>
        <p:spPr>
          <a:xfrm>
            <a:off x="539750" y="1089025"/>
            <a:ext cx="79425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3000"/>
              <a:t>Есть идеи?</a:t>
            </a:r>
            <a:endParaRPr sz="3000"/>
          </a:p>
        </p:txBody>
      </p:sp>
      <p:pic>
        <p:nvPicPr>
          <p:cNvPr id="1877" name="Google Shape;187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677" y="2773244"/>
            <a:ext cx="3325874" cy="33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8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Евклида</a:t>
            </a:r>
            <a:endParaRPr/>
          </a:p>
        </p:txBody>
      </p:sp>
      <p:sp>
        <p:nvSpPr>
          <p:cNvPr id="1883" name="Google Shape;1883;p84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пока</a:t>
            </a:r>
            <a:r>
              <a:rPr lang="ru-RU">
                <a:solidFill>
                  <a:srgbClr val="000000"/>
                </a:solidFill>
              </a:rPr>
              <a:t> a != 0 и </a:t>
            </a:r>
            <a:r>
              <a:rPr lang="ru-RU">
                <a:solidFill>
                  <a:schemeClr val="dk1"/>
                </a:solidFill>
              </a:rPr>
              <a:t>b != 0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b="1" lang="ru-RU">
                <a:solidFill>
                  <a:srgbClr val="000000"/>
                </a:solidFill>
              </a:rPr>
              <a:t>если</a:t>
            </a:r>
            <a:r>
              <a:rPr lang="ru-RU">
                <a:solidFill>
                  <a:srgbClr val="000000"/>
                </a:solidFill>
              </a:rPr>
              <a:t> a &gt; b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a = a %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</a:t>
            </a:r>
            <a:r>
              <a:rPr b="1" lang="ru-RU">
                <a:solidFill>
                  <a:srgbClr val="000000"/>
                </a:solidFill>
              </a:rPr>
              <a:t>иначе</a:t>
            </a:r>
            <a:r>
              <a:rPr lang="ru-RU">
                <a:solidFill>
                  <a:srgbClr val="000000"/>
                </a:solidFill>
              </a:rPr>
              <a:t>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b = b %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4" name="Google Shape;1884;p84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Вместо вычитания использовать остаток от деления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8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Расширенный а</a:t>
            </a:r>
            <a:r>
              <a:rPr lang="ru-RU"/>
              <a:t>лгоритм Евклида</a:t>
            </a:r>
            <a:endParaRPr/>
          </a:p>
        </p:txBody>
      </p:sp>
      <p:sp>
        <p:nvSpPr>
          <p:cNvPr id="1890" name="Google Shape;1890;p8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пока</a:t>
            </a:r>
            <a:r>
              <a:rPr lang="ru-RU">
                <a:solidFill>
                  <a:srgbClr val="000000"/>
                </a:solidFill>
              </a:rPr>
              <a:t> a != 0 и </a:t>
            </a:r>
            <a:r>
              <a:rPr lang="ru-RU">
                <a:solidFill>
                  <a:schemeClr val="dk1"/>
                </a:solidFill>
              </a:rPr>
              <a:t>b != 0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b="1" lang="ru-RU">
                <a:solidFill>
                  <a:srgbClr val="000000"/>
                </a:solidFill>
              </a:rPr>
              <a:t>если</a:t>
            </a:r>
            <a:r>
              <a:rPr lang="ru-RU">
                <a:solidFill>
                  <a:srgbClr val="000000"/>
                </a:solidFill>
              </a:rPr>
              <a:t> a &gt; b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a = a %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</a:t>
            </a:r>
            <a:r>
              <a:rPr b="1" lang="ru-RU">
                <a:solidFill>
                  <a:srgbClr val="000000"/>
                </a:solidFill>
              </a:rPr>
              <a:t>иначе</a:t>
            </a:r>
            <a:r>
              <a:rPr lang="ru-RU">
                <a:solidFill>
                  <a:srgbClr val="000000"/>
                </a:solidFill>
              </a:rPr>
              <a:t>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b = b %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91" name="Google Shape;1891;p85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Задание - написать новую версию</a:t>
            </a:r>
            <a:br>
              <a:rPr lang="ru-RU" sz="3000"/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написать в чат разницу в скорости</a:t>
            </a:r>
            <a:br>
              <a:rPr lang="ru-RU" sz="3000"/>
            </a:b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8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Быстрое возведение в степень</a:t>
            </a:r>
            <a:endParaRPr/>
          </a:p>
        </p:txBody>
      </p:sp>
      <p:sp>
        <p:nvSpPr>
          <p:cNvPr id="1897" name="Google Shape;1897;p8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Иранский математик Аль-Каши, </a:t>
            </a:r>
            <a:r>
              <a:rPr lang="ru-RU" sz="3000"/>
              <a:t>XV век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Как вычислить </a:t>
            </a:r>
            <a:r>
              <a:rPr b="1" i="1" lang="ru-RU" sz="3000"/>
              <a:t>x</a:t>
            </a:r>
            <a:r>
              <a:rPr lang="ru-RU" sz="3000"/>
              <a:t> степени </a:t>
            </a:r>
            <a:r>
              <a:rPr b="1" i="1" lang="ru-RU" sz="3000"/>
              <a:t>n</a:t>
            </a:r>
            <a:r>
              <a:rPr lang="ru-RU" sz="3000"/>
              <a:t> быстрее чем перемножить </a:t>
            </a:r>
            <a:r>
              <a:rPr b="1" i="1" lang="ru-RU" sz="3000"/>
              <a:t>n</a:t>
            </a:r>
            <a:r>
              <a:rPr lang="ru-RU" sz="3000"/>
              <a:t> раз?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98" name="Google Shape;189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0" y="2588575"/>
            <a:ext cx="4087650" cy="41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7"/>
          <p:cNvSpPr txBox="1"/>
          <p:nvPr>
            <p:ph type="title"/>
          </p:nvPr>
        </p:nvSpPr>
        <p:spPr>
          <a:xfrm>
            <a:off x="360475" y="267477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Быстрое возведение в степень</a:t>
            </a:r>
            <a:endParaRPr/>
          </a:p>
        </p:txBody>
      </p:sp>
      <p:sp>
        <p:nvSpPr>
          <p:cNvPr id="1904" name="Google Shape;1904;p87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Вариант 1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Сохраняем все промежуточные вычисления, то что нужно, используем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 2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Заранее вычисляем что нам нужно, и по ходу используем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11 </a:t>
            </a:r>
            <a:b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= 8 + 2 + 1</a:t>
            </a:r>
            <a:b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x*x =&gt; 2, [2]*[2] =&gt; 4, [4]*[4] =&gt; 8, [8]*[2] =&gt; 10, [10]*x =&gt; 11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87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ru-RU" sz="2400"/>
              <a:t>Для ускорения использовать уже вычисленные степени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ru-RU" sz="2400"/>
              <a:t>В частности, если </a:t>
            </a:r>
            <a:r>
              <a:rPr b="1" i="1" lang="ru-RU" sz="2400"/>
              <a:t>n = 2^k</a:t>
            </a:r>
            <a:r>
              <a:rPr lang="ru-RU" sz="2400"/>
              <a:t>, то вместо </a:t>
            </a:r>
            <a:r>
              <a:rPr b="1" i="1" lang="ru-RU" sz="2400"/>
              <a:t>n-1</a:t>
            </a:r>
            <a:r>
              <a:rPr lang="ru-RU" sz="2400"/>
              <a:t> умножения, нужно сделать </a:t>
            </a:r>
            <a:r>
              <a:rPr b="1" i="1" lang="ru-RU" sz="2400"/>
              <a:t>k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88"/>
          <p:cNvSpPr txBox="1"/>
          <p:nvPr>
            <p:ph type="title"/>
          </p:nvPr>
        </p:nvSpPr>
        <p:spPr>
          <a:xfrm>
            <a:off x="539750" y="195177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Быстрое возведение в степень</a:t>
            </a:r>
            <a:endParaRPr/>
          </a:p>
        </p:txBody>
      </p:sp>
      <p:sp>
        <p:nvSpPr>
          <p:cNvPr id="1911" name="Google Shape;1911;p88"/>
          <p:cNvSpPr txBox="1"/>
          <p:nvPr>
            <p:ph idx="1" type="body"/>
          </p:nvPr>
        </p:nvSpPr>
        <p:spPr>
          <a:xfrm>
            <a:off x="539750" y="1089025"/>
            <a:ext cx="79425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Есть вопросы?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3000"/>
              <a:t>Все понятно?</a:t>
            </a:r>
            <a:endParaRPr sz="3000"/>
          </a:p>
        </p:txBody>
      </p:sp>
      <p:pic>
        <p:nvPicPr>
          <p:cNvPr id="1912" name="Google Shape;191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677" y="2773244"/>
            <a:ext cx="3325874" cy="33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8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Решето эратосфена</a:t>
            </a:r>
            <a:endParaRPr/>
          </a:p>
        </p:txBody>
      </p:sp>
      <p:sp>
        <p:nvSpPr>
          <p:cNvPr id="1918" name="Google Shape;1918;p8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Алгоритм нахождения всех простых чисел до N</a:t>
            </a:r>
            <a:endParaRPr b="1" i="1"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19" name="Google Shape;191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675" y="2052650"/>
            <a:ext cx="3137050" cy="43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90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2  3  4  5  6  7  8  9  10 11 12 13 14 15 16 17 18 19 20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Вычеркиваем каждое 2-е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2  3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5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9 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11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15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19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20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Следующее незачеркнутое число, 3, зачёркивем кажое 3-е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2  3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5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11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19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20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Следующее незачеркнутое число, 5, зачеркиваем каждое 5-е: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2  3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5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11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13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17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19 </a:t>
            </a:r>
            <a:r>
              <a:rPr lang="ru-RU" sz="1800" u="sng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20</a:t>
            </a:r>
            <a:br>
              <a:rPr lang="ru-RU">
                <a:solidFill>
                  <a:schemeClr val="dk1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-RU">
                <a:solidFill>
                  <a:srgbClr val="3F3F3F"/>
                </a:solidFill>
              </a:rPr>
              <a:t>...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1925" name="Google Shape;1925;p9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Решето Эратосфена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9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Решето эратосфена</a:t>
            </a:r>
            <a:endParaRPr/>
          </a:p>
        </p:txBody>
      </p:sp>
      <p:sp>
        <p:nvSpPr>
          <p:cNvPr id="1931" name="Google Shape;1931;p9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Сложность алгоритма n log( log( n ))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932" name="Google Shape;193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38" y="1882576"/>
            <a:ext cx="5721525" cy="45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80" name="Google Shape;1780;p74"/>
          <p:cNvSpPr txBox="1"/>
          <p:nvPr/>
        </p:nvSpPr>
        <p:spPr>
          <a:xfrm>
            <a:off x="820110" y="765175"/>
            <a:ext cx="7299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9"/>
              <a:buFont typeface="Roboto"/>
              <a:buNone/>
            </a:pPr>
            <a:r>
              <a:rPr b="1" i="0" lang="ru-RU" sz="3129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/>
          </a:p>
        </p:txBody>
      </p:sp>
      <p:pic>
        <p:nvPicPr>
          <p:cNvPr descr="http://joxi.net/p27K7jdsodZOd2.jpg" id="1781" name="Google Shape;178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53" y="1188251"/>
            <a:ext cx="5189709" cy="53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9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Решето Эратосфена</a:t>
            </a:r>
            <a:endParaRPr/>
          </a:p>
        </p:txBody>
      </p:sp>
      <p:sp>
        <p:nvSpPr>
          <p:cNvPr id="1938" name="Google Shape;1938;p92"/>
          <p:cNvSpPr txBox="1"/>
          <p:nvPr>
            <p:ph idx="1" type="body"/>
          </p:nvPr>
        </p:nvSpPr>
        <p:spPr>
          <a:xfrm>
            <a:off x="539750" y="10128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Задание - написать код за 10 минут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Что самое важное?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</a:t>
            </a:r>
            <a:r>
              <a:rPr lang="ru-RU"/>
              <a:t>лучшения</a:t>
            </a:r>
            <a:endParaRPr/>
          </a:p>
        </p:txBody>
      </p:sp>
      <p:sp>
        <p:nvSpPr>
          <p:cNvPr id="1944" name="Google Shape;1944;p93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Сразу обрабатывать только нечетные числа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Н</a:t>
            </a:r>
            <a:r>
              <a:rPr lang="ru-RU" sz="3000"/>
              <a:t>ачинать просеивать с n^2, потому что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Заканчивать когда n^2 &gt; N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-RU" sz="3000"/>
              <a:t>	</a:t>
            </a:r>
            <a:endParaRPr b="1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9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Вычисление чисел Фибоначчи</a:t>
            </a:r>
            <a:endParaRPr/>
          </a:p>
        </p:txBody>
      </p:sp>
      <p:sp>
        <p:nvSpPr>
          <p:cNvPr id="1950" name="Google Shape;1950;p94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Число фибоначчи </a:t>
            </a:r>
            <a:b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F(n)= F(n-1)+ F(n-2)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 F(1)= F(2)=1.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1: 1 + 1 = 2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2:     1 + 2 = 3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3:         2 + 3 = 5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4:             3 + 5 = 8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5:                 5 + 8 = 13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6:                     8 + 13 = 21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7:                         13 + 21 = 34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8:                              21 + 34 = 55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9:                                   34 + 55 = 89</a:t>
            </a:r>
            <a:b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8F9FA"/>
                </a:highlight>
              </a:rPr>
              <a:t>...                                           и т.</a:t>
            </a:r>
            <a:endParaRPr sz="18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1" name="Google Shape;19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50" y="942150"/>
            <a:ext cx="4244450" cy="56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9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Фибоначчи</a:t>
            </a:r>
            <a:endParaRPr/>
          </a:p>
        </p:txBody>
      </p:sp>
      <p:sp>
        <p:nvSpPr>
          <p:cNvPr id="1957" name="Google Shape;1957;p9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функция</a:t>
            </a:r>
            <a:r>
              <a:rPr lang="ru-RU">
                <a:solidFill>
                  <a:srgbClr val="000000"/>
                </a:solidFill>
              </a:rPr>
              <a:t> f (n)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b="1" lang="ru-RU">
                <a:solidFill>
                  <a:srgbClr val="000000"/>
                </a:solidFill>
              </a:rPr>
              <a:t>если</a:t>
            </a:r>
            <a:r>
              <a:rPr lang="ru-RU">
                <a:solidFill>
                  <a:srgbClr val="000000"/>
                </a:solidFill>
              </a:rPr>
              <a:t> n &lt; 2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</a:t>
            </a:r>
            <a:r>
              <a:rPr b="1" lang="ru-RU">
                <a:solidFill>
                  <a:srgbClr val="000000"/>
                </a:solidFill>
              </a:rPr>
              <a:t>вернуть</a:t>
            </a:r>
            <a:r>
              <a:rPr lang="ru-RU">
                <a:solidFill>
                  <a:srgbClr val="000000"/>
                </a:solidFill>
              </a:rPr>
              <a:t> 1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</a:t>
            </a:r>
            <a:r>
              <a:rPr b="1" lang="ru-RU">
                <a:solidFill>
                  <a:srgbClr val="000000"/>
                </a:solidFill>
              </a:rPr>
              <a:t>иначе</a:t>
            </a:r>
            <a:r>
              <a:rPr lang="ru-RU">
                <a:solidFill>
                  <a:srgbClr val="000000"/>
                </a:solidFill>
              </a:rPr>
              <a:t>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</a:t>
            </a:r>
            <a:r>
              <a:rPr b="1" lang="ru-RU">
                <a:solidFill>
                  <a:srgbClr val="000000"/>
                </a:solidFill>
              </a:rPr>
              <a:t>вернуть</a:t>
            </a:r>
            <a:r>
              <a:rPr lang="ru-RU">
                <a:solidFill>
                  <a:srgbClr val="000000"/>
                </a:solidFill>
              </a:rPr>
              <a:t> f(n-1)*f(n-2)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8" name="Google Shape;1958;p95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рекурсия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Фибоначчи</a:t>
            </a:r>
            <a:endParaRPr/>
          </a:p>
        </p:txBody>
      </p:sp>
      <p:sp>
        <p:nvSpPr>
          <p:cNvPr id="1964" name="Google Shape;1964;p96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a = 1</a:t>
            </a:r>
            <a:br>
              <a:rPr b="1"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b =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для</a:t>
            </a:r>
            <a:r>
              <a:rPr lang="ru-RU">
                <a:solidFill>
                  <a:srgbClr val="000000"/>
                </a:solidFill>
              </a:rPr>
              <a:t> i </a:t>
            </a:r>
            <a:r>
              <a:rPr b="1" lang="ru-RU">
                <a:solidFill>
                  <a:srgbClr val="000000"/>
                </a:solidFill>
              </a:rPr>
              <a:t>от</a:t>
            </a:r>
            <a:r>
              <a:rPr lang="ru-RU">
                <a:solidFill>
                  <a:srgbClr val="000000"/>
                </a:solidFill>
              </a:rPr>
              <a:t> 1 </a:t>
            </a:r>
            <a:r>
              <a:rPr b="1" lang="ru-RU">
                <a:solidFill>
                  <a:srgbClr val="000000"/>
                </a:solidFill>
              </a:rPr>
              <a:t>до</a:t>
            </a:r>
            <a:r>
              <a:rPr lang="ru-RU">
                <a:solidFill>
                  <a:srgbClr val="000000"/>
                </a:solidFill>
              </a:rPr>
              <a:t> N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>
                <a:solidFill>
                  <a:srgbClr val="000000"/>
                </a:solidFill>
              </a:rPr>
              <a:t>f = a+b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a = b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b = 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65" name="Google Shape;1965;p96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Динамическое программирование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9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Фиббоначи</a:t>
            </a:r>
            <a:endParaRPr/>
          </a:p>
        </p:txBody>
      </p:sp>
      <p:sp>
        <p:nvSpPr>
          <p:cNvPr id="1971" name="Google Shape;1971;p97"/>
          <p:cNvSpPr txBox="1"/>
          <p:nvPr>
            <p:ph idx="4294967295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Рекуррентная</a:t>
            </a:r>
            <a:r>
              <a:rPr lang="ru-RU" sz="3000"/>
              <a:t> формула через з</a:t>
            </a:r>
            <a:r>
              <a:rPr lang="ru-RU" sz="3000"/>
              <a:t>олотое сечение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1972" name="Google Shape;197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00" y="2308723"/>
            <a:ext cx="4707939" cy="5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75" y="3943400"/>
            <a:ext cx="2705300" cy="11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25" y="2914597"/>
            <a:ext cx="1958075" cy="1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9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Фиббоначи</a:t>
            </a:r>
            <a:endParaRPr/>
          </a:p>
        </p:txBody>
      </p:sp>
      <p:sp>
        <p:nvSpPr>
          <p:cNvPr id="1980" name="Google Shape;1980;p98"/>
          <p:cNvSpPr txBox="1"/>
          <p:nvPr>
            <p:ph idx="1" type="body"/>
          </p:nvPr>
        </p:nvSpPr>
        <p:spPr>
          <a:xfrm>
            <a:off x="539750" y="10128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Задание - написать код за 10 минут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золотое сечение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динамическое программировани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Вычислить для N = 1200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Поставить ! в чат кто будет готов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Фиббоначи</a:t>
            </a:r>
            <a:endParaRPr/>
          </a:p>
        </p:txBody>
      </p:sp>
      <p:sp>
        <p:nvSpPr>
          <p:cNvPr id="1986" name="Google Shape;1986;p99"/>
          <p:cNvSpPr txBox="1"/>
          <p:nvPr>
            <p:ph idx="4294967295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Матричный алгоритм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1987" name="Google Shape;198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75" y="1935797"/>
            <a:ext cx="4697150" cy="1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25" y="3294000"/>
            <a:ext cx="4525456" cy="11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10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Числа Фиббоначи</a:t>
            </a:r>
            <a:endParaRPr/>
          </a:p>
        </p:txBody>
      </p:sp>
      <p:sp>
        <p:nvSpPr>
          <p:cNvPr id="1994" name="Google Shape;1994;p100"/>
          <p:cNvSpPr txBox="1"/>
          <p:nvPr>
            <p:ph idx="4294967295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 sz="3000"/>
              <a:t>Умножение матриц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t/>
            </a:r>
            <a:endParaRPr/>
          </a:p>
        </p:txBody>
      </p:sp>
      <p:pic>
        <p:nvPicPr>
          <p:cNvPr id="1995" name="Google Shape;1995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2003579"/>
            <a:ext cx="8839200" cy="33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0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2001" name="Google Shape;2001;p10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Алгоритм Евклида 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Быстрое возведение в степень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Решето Эратосфена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Быстрое вычисление чисел Фибоначчи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002" name="Google Shape;2002;p101"/>
          <p:cNvGrpSpPr/>
          <p:nvPr/>
        </p:nvGrpSpPr>
        <p:grpSpPr>
          <a:xfrm>
            <a:off x="2955895" y="3086938"/>
            <a:ext cx="3232319" cy="3188448"/>
            <a:chOff x="3651215" y="2976980"/>
            <a:chExt cx="2177379" cy="2031247"/>
          </a:xfrm>
        </p:grpSpPr>
        <p:sp>
          <p:nvSpPr>
            <p:cNvPr id="2003" name="Google Shape;2003;p101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4" name="Google Shape;2004;p101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5" name="Google Shape;2005;p101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6" name="Google Shape;2006;p101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7" name="Google Shape;2007;p101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8" name="Google Shape;2008;p101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9" name="Google Shape;2009;p101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0" name="Google Shape;2010;p101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1" name="Google Shape;2011;p101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2" name="Google Shape;2012;p101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3" name="Google Shape;2013;p101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4" name="Google Shape;2014;p101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5" name="Google Shape;2015;p101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6" name="Google Shape;2016;p101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7" name="Google Shape;2017;p101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8" name="Google Shape;2018;p101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9" name="Google Shape;2019;p101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0" name="Google Shape;2020;p101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1" name="Google Shape;2021;p101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2" name="Google Shape;2022;p101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3" name="Google Shape;2023;p101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4" name="Google Shape;2024;p101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5" name="Google Shape;2025;p101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6" name="Google Shape;2026;p101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7" name="Google Shape;2027;p101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8" name="Google Shape;2028;p101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9" name="Google Shape;2029;p101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0" name="Google Shape;2030;p101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1" name="Google Shape;2031;p101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2" name="Google Shape;2032;p101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3" name="Google Shape;2033;p101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8C92E5"/>
        </a:solidFill>
      </p:bgPr>
    </p:bg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/>
          <p:nvPr/>
        </p:nvSpPr>
        <p:spPr>
          <a:xfrm>
            <a:off x="1600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/>
          </a:p>
        </p:txBody>
      </p:sp>
      <p:grpSp>
        <p:nvGrpSpPr>
          <p:cNvPr id="1787" name="Google Shape;1787;p75"/>
          <p:cNvGrpSpPr/>
          <p:nvPr/>
        </p:nvGrpSpPr>
        <p:grpSpPr>
          <a:xfrm>
            <a:off x="3216169" y="2638573"/>
            <a:ext cx="2711662" cy="2529670"/>
            <a:chOff x="3651215" y="2976980"/>
            <a:chExt cx="2177380" cy="2031247"/>
          </a:xfrm>
        </p:grpSpPr>
        <p:sp>
          <p:nvSpPr>
            <p:cNvPr id="1788" name="Google Shape;1788;p75"/>
            <p:cNvSpPr/>
            <p:nvPr/>
          </p:nvSpPr>
          <p:spPr>
            <a:xfrm>
              <a:off x="5269636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5258677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5269636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764403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3753443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808308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4509746" y="3163300"/>
              <a:ext cx="453012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4498786" y="3152340"/>
              <a:ext cx="482238" cy="350719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217480" y="3353272"/>
              <a:ext cx="1022930" cy="555305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206520" y="3342313"/>
              <a:ext cx="1052157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4630305" y="3853778"/>
              <a:ext cx="233813" cy="233813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4188253" y="3440948"/>
              <a:ext cx="1110610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4422066" y="3674765"/>
              <a:ext cx="613758" cy="87680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4177293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5273290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3651215" y="4613668"/>
              <a:ext cx="2177380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4991984" y="3250979"/>
              <a:ext cx="131520" cy="146133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4100720" y="4142390"/>
              <a:ext cx="1285969" cy="847571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4392839" y="2987940"/>
              <a:ext cx="672211" cy="292266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4381879" y="2976980"/>
              <a:ext cx="701438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819" name="Google Shape;1819;p75"/>
          <p:cNvGrpSpPr/>
          <p:nvPr/>
        </p:nvGrpSpPr>
        <p:grpSpPr>
          <a:xfrm>
            <a:off x="539750" y="5382590"/>
            <a:ext cx="8064500" cy="739971"/>
            <a:chOff x="539750" y="5274435"/>
            <a:chExt cx="8064500" cy="739971"/>
          </a:xfrm>
        </p:grpSpPr>
        <p:sp>
          <p:nvSpPr>
            <p:cNvPr id="1820" name="Google Shape;1820;p75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Roboto"/>
                <a:buNone/>
              </a:pPr>
              <a:r>
                <a:rPr b="0" i="0" lang="ru-RU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/>
            </a:p>
          </p:txBody>
        </p:sp>
        <p:grpSp>
          <p:nvGrpSpPr>
            <p:cNvPr id="1821" name="Google Shape;1821;p75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1822" name="Google Shape;1822;p75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/>
              </a:p>
            </p:txBody>
          </p:sp>
          <p:sp>
            <p:nvSpPr>
              <p:cNvPr id="1823" name="Google Shape;1823;p75"/>
              <p:cNvSpPr/>
              <p:nvPr/>
            </p:nvSpPr>
            <p:spPr>
              <a:xfrm>
                <a:off x="4003067" y="5701774"/>
                <a:ext cx="223837" cy="223837"/>
              </a:xfrm>
              <a:prstGeom prst="roundRect">
                <a:avLst>
                  <a:gd fmla="val 16667" name="adj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Roboto"/>
                  <a:buNone/>
                </a:pPr>
                <a:r>
                  <a:rPr i="0" lang="ru-RU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i="0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10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</a:t>
            </a:r>
            <a:r>
              <a:rPr lang="ru-RU"/>
              <a:t> задание</a:t>
            </a:r>
            <a:endParaRPr/>
          </a:p>
        </p:txBody>
      </p:sp>
      <p:sp>
        <p:nvSpPr>
          <p:cNvPr id="2039" name="Google Shape;2039;p102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Числа Фибоначчи через перемножение матриц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0" name="Google Shape;2040;p102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41" name="Google Shape;204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0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Китайская теорема об остатках</a:t>
            </a:r>
            <a:endParaRPr/>
          </a:p>
        </p:txBody>
      </p:sp>
      <p:pic>
        <p:nvPicPr>
          <p:cNvPr id="2047" name="Google Shape;204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75" y="717452"/>
            <a:ext cx="4229498" cy="60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Google Shape;2048;p103"/>
          <p:cNvSpPr txBox="1"/>
          <p:nvPr>
            <p:ph idx="1" type="body"/>
          </p:nvPr>
        </p:nvSpPr>
        <p:spPr>
          <a:xfrm>
            <a:off x="539750" y="10128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Китайский математик</a:t>
            </a:r>
            <a:endParaRPr b="1"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-RU" sz="3000"/>
              <a:t>Сунь Цзы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-RU" sz="3000"/>
              <a:t>~ III - V век н.э.</a:t>
            </a:r>
            <a:endParaRPr b="1"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0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Китайская теорема об остатках</a:t>
            </a:r>
            <a:endParaRPr/>
          </a:p>
        </p:txBody>
      </p:sp>
      <p:pic>
        <p:nvPicPr>
          <p:cNvPr id="2054" name="Google Shape;205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660321"/>
            <a:ext cx="9143999" cy="353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Китайская теорема об остатках</a:t>
            </a:r>
            <a:endParaRPr/>
          </a:p>
        </p:txBody>
      </p:sp>
      <p:sp>
        <p:nvSpPr>
          <p:cNvPr id="2060" name="Google Shape;2060;p105"/>
          <p:cNvSpPr txBox="1"/>
          <p:nvPr>
            <p:ph idx="1" type="body"/>
          </p:nvPr>
        </p:nvSpPr>
        <p:spPr>
          <a:xfrm>
            <a:off x="539750" y="3541050"/>
            <a:ext cx="79425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/>
              <a:t>Ответ 23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-RU" sz="3000">
                <a:solidFill>
                  <a:srgbClr val="999999"/>
                </a:solidFill>
              </a:rPr>
              <a:t>23 % 3 = 2</a:t>
            </a:r>
            <a:br>
              <a:rPr b="1" lang="ru-RU" sz="3000">
                <a:solidFill>
                  <a:srgbClr val="999999"/>
                </a:solidFill>
              </a:rPr>
            </a:br>
            <a:r>
              <a:rPr b="1" lang="ru-RU" sz="3000">
                <a:solidFill>
                  <a:srgbClr val="999999"/>
                </a:solidFill>
              </a:rPr>
              <a:t>23 % 5 = 3</a:t>
            </a:r>
            <a:br>
              <a:rPr b="1" lang="ru-RU" sz="3000">
                <a:solidFill>
                  <a:srgbClr val="999999"/>
                </a:solidFill>
              </a:rPr>
            </a:br>
            <a:r>
              <a:rPr b="1" lang="ru-RU" sz="3000">
                <a:solidFill>
                  <a:srgbClr val="999999"/>
                </a:solidFill>
              </a:rPr>
              <a:t>23 % 7 = 2</a:t>
            </a:r>
            <a:endParaRPr b="1" sz="3000">
              <a:solidFill>
                <a:srgbClr val="999999"/>
              </a:solidFill>
            </a:endParaRPr>
          </a:p>
        </p:txBody>
      </p:sp>
      <p:pic>
        <p:nvPicPr>
          <p:cNvPr id="2061" name="Google Shape;206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75" y="1351425"/>
            <a:ext cx="2964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0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Китайская теорема об остатках</a:t>
            </a:r>
            <a:endParaRPr/>
          </a:p>
        </p:txBody>
      </p:sp>
      <p:pic>
        <p:nvPicPr>
          <p:cNvPr id="2067" name="Google Shape;206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1973613"/>
            <a:ext cx="76866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0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Применение</a:t>
            </a:r>
            <a:endParaRPr/>
          </a:p>
        </p:txBody>
      </p:sp>
      <p:sp>
        <p:nvSpPr>
          <p:cNvPr id="2073" name="Google Shape;2073;p107"/>
          <p:cNvSpPr txBox="1"/>
          <p:nvPr>
            <p:ph idx="1" type="body"/>
          </p:nvPr>
        </p:nvSpPr>
        <p:spPr>
          <a:xfrm>
            <a:off x="539750" y="1199025"/>
            <a:ext cx="7942500" cy="5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Восстановление числа по остаткам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В криптографическом алгоритме RSA при расшифровке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0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Решение</a:t>
            </a:r>
            <a:endParaRPr/>
          </a:p>
        </p:txBody>
      </p:sp>
      <p:pic>
        <p:nvPicPr>
          <p:cNvPr id="2079" name="Google Shape;207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5" y="1378627"/>
            <a:ext cx="8839200" cy="297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09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008000"/>
                </a:solidFill>
                <a:highlight>
                  <a:schemeClr val="lt1"/>
                </a:highlight>
              </a:rPr>
              <a:t>for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b="1" lang="ru-RU" sz="1800">
                <a:solidFill>
                  <a:srgbClr val="008000"/>
                </a:solidFill>
                <a:highlight>
                  <a:schemeClr val="lt1"/>
                </a:highlight>
              </a:rPr>
              <a:t>int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i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0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; i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&lt;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n; i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++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) {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remainders[i];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b="1" lang="ru-RU" sz="1800">
                <a:solidFill>
                  <a:srgbClr val="008000"/>
                </a:solidFill>
                <a:highlight>
                  <a:schemeClr val="lt1"/>
                </a:highlight>
              </a:rPr>
              <a:t>for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(</a:t>
            </a:r>
            <a:r>
              <a:rPr b="1" lang="ru-RU" sz="1800">
                <a:solidFill>
                  <a:srgbClr val="008000"/>
                </a:solidFill>
                <a:highlight>
                  <a:schemeClr val="lt1"/>
                </a:highlight>
              </a:rPr>
              <a:t>int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j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0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; j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&lt;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i; j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++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) {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	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inverses[j][i]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*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(x[i]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-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x[j]);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	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%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a[i];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	</a:t>
            </a:r>
            <a:r>
              <a:rPr b="1" lang="ru-RU" sz="1800">
                <a:solidFill>
                  <a:srgbClr val="008000"/>
                </a:solidFill>
                <a:highlight>
                  <a:schemeClr val="lt1"/>
                </a:highlight>
              </a:rPr>
              <a:t>if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(x[i]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&lt;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0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		x[i] </a:t>
            </a:r>
            <a:r>
              <a:rPr b="1" lang="ru-RU" sz="1800">
                <a:solidFill>
                  <a:srgbClr val="666666"/>
                </a:solidFill>
                <a:highlight>
                  <a:schemeClr val="lt1"/>
                </a:highlight>
              </a:rPr>
              <a:t>+=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 a[i];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	}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109"/>
          <p:cNvSpPr txBox="1"/>
          <p:nvPr>
            <p:ph type="title"/>
          </p:nvPr>
        </p:nvSpPr>
        <p:spPr>
          <a:xfrm>
            <a:off x="539750" y="166617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Гарнера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10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1" name="Google Shape;2091;p110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2092" name="Google Shape;2092;p110"/>
            <p:cNvSpPr/>
            <p:nvPr/>
          </p:nvSpPr>
          <p:spPr>
            <a:xfrm>
              <a:off x="3229533" y="3396343"/>
              <a:ext cx="2624037" cy="2624037"/>
            </a:xfrm>
            <a:custGeom>
              <a:rect b="b" l="l" r="r" t="t"/>
              <a:pathLst>
                <a:path extrusionOk="0" h="2624036" w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3" name="Google Shape;2093;p110"/>
            <p:cNvSpPr/>
            <p:nvPr/>
          </p:nvSpPr>
          <p:spPr>
            <a:xfrm>
              <a:off x="3596724" y="4292043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4" name="Google Shape;2094;p110"/>
            <p:cNvSpPr/>
            <p:nvPr/>
          </p:nvSpPr>
          <p:spPr>
            <a:xfrm>
              <a:off x="3583475" y="4278793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5" name="Google Shape;2095;p110"/>
            <p:cNvSpPr/>
            <p:nvPr/>
          </p:nvSpPr>
          <p:spPr>
            <a:xfrm>
              <a:off x="3613119" y="4291653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6" name="Google Shape;2096;p110"/>
            <p:cNvSpPr/>
            <p:nvPr/>
          </p:nvSpPr>
          <p:spPr>
            <a:xfrm>
              <a:off x="3598457" y="4278403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7" name="Google Shape;2097;p110"/>
            <p:cNvSpPr/>
            <p:nvPr/>
          </p:nvSpPr>
          <p:spPr>
            <a:xfrm>
              <a:off x="4921648" y="4288275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8" name="Google Shape;2098;p110"/>
            <p:cNvSpPr/>
            <p:nvPr/>
          </p:nvSpPr>
          <p:spPr>
            <a:xfrm>
              <a:off x="4908397" y="4275025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9" name="Google Shape;2099;p110"/>
            <p:cNvSpPr/>
            <p:nvPr/>
          </p:nvSpPr>
          <p:spPr>
            <a:xfrm>
              <a:off x="4951136" y="4287886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0" name="Google Shape;2100;p110"/>
            <p:cNvSpPr/>
            <p:nvPr/>
          </p:nvSpPr>
          <p:spPr>
            <a:xfrm>
              <a:off x="4937886" y="4274636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1" name="Google Shape;2101;p110"/>
            <p:cNvSpPr/>
            <p:nvPr/>
          </p:nvSpPr>
          <p:spPr>
            <a:xfrm>
              <a:off x="5408654" y="4935454"/>
              <a:ext cx="272796" cy="389710"/>
            </a:xfrm>
            <a:custGeom>
              <a:rect b="b" l="l" r="r" t="t"/>
              <a:pathLst>
                <a:path extrusionOk="0" h="389708" w="272795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2" name="Google Shape;2102;p110"/>
            <p:cNvSpPr/>
            <p:nvPr/>
          </p:nvSpPr>
          <p:spPr>
            <a:xfrm>
              <a:off x="4872416" y="5103809"/>
              <a:ext cx="571573" cy="168875"/>
            </a:xfrm>
            <a:custGeom>
              <a:rect b="b" l="l" r="r" t="t"/>
              <a:pathLst>
                <a:path extrusionOk="0" h="168873" w="571572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3" name="Google Shape;2103;p110"/>
            <p:cNvSpPr/>
            <p:nvPr/>
          </p:nvSpPr>
          <p:spPr>
            <a:xfrm>
              <a:off x="4233424" y="5090559"/>
              <a:ext cx="1221087" cy="805401"/>
            </a:xfrm>
            <a:custGeom>
              <a:rect b="b" l="l" r="r" t="t"/>
              <a:pathLst>
                <a:path extrusionOk="0" h="805397" w="1221086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4" name="Google Shape;2104;p110"/>
            <p:cNvSpPr/>
            <p:nvPr/>
          </p:nvSpPr>
          <p:spPr>
            <a:xfrm>
              <a:off x="4231085" y="5246444"/>
              <a:ext cx="168874" cy="402701"/>
            </a:xfrm>
            <a:custGeom>
              <a:rect b="b" l="l" r="r" t="t"/>
              <a:pathLst>
                <a:path extrusionOk="0" h="402698" w="168873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5" name="Google Shape;2105;p110"/>
            <p:cNvSpPr/>
            <p:nvPr/>
          </p:nvSpPr>
          <p:spPr>
            <a:xfrm>
              <a:off x="4217835" y="5233194"/>
              <a:ext cx="194854" cy="428681"/>
            </a:xfrm>
            <a:custGeom>
              <a:rect b="b" l="l" r="r" t="t"/>
              <a:pathLst>
                <a:path extrusionOk="0" h="428679" w="194854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6" name="Google Shape;2106;p110"/>
            <p:cNvSpPr/>
            <p:nvPr/>
          </p:nvSpPr>
          <p:spPr>
            <a:xfrm>
              <a:off x="3992844" y="3582512"/>
              <a:ext cx="1039223" cy="1688744"/>
            </a:xfrm>
            <a:custGeom>
              <a:rect b="b" l="l" r="r" t="t"/>
              <a:pathLst>
                <a:path extrusionOk="0" h="1688736" w="1039222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7" name="Google Shape;2107;p110"/>
            <p:cNvSpPr/>
            <p:nvPr/>
          </p:nvSpPr>
          <p:spPr>
            <a:xfrm>
              <a:off x="4082477" y="3569262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8" name="Google Shape;2108;p110"/>
            <p:cNvSpPr/>
            <p:nvPr/>
          </p:nvSpPr>
          <p:spPr>
            <a:xfrm>
              <a:off x="4705750" y="3582512"/>
              <a:ext cx="220835" cy="389710"/>
            </a:xfrm>
            <a:custGeom>
              <a:rect b="b" l="l" r="r" t="t"/>
              <a:pathLst>
                <a:path extrusionOk="0" h="389708" w="220834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9" name="Google Shape;2109;p110"/>
            <p:cNvSpPr/>
            <p:nvPr/>
          </p:nvSpPr>
          <p:spPr>
            <a:xfrm>
              <a:off x="4692501" y="3569261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0" name="Google Shape;2110;p110"/>
            <p:cNvSpPr/>
            <p:nvPr/>
          </p:nvSpPr>
          <p:spPr>
            <a:xfrm>
              <a:off x="3979464" y="4047436"/>
              <a:ext cx="1065204" cy="1247073"/>
            </a:xfrm>
            <a:custGeom>
              <a:rect b="b" l="l" r="r" t="t"/>
              <a:pathLst>
                <a:path extrusionOk="0" h="1247066" w="1065202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1" name="Google Shape;2111;p110"/>
            <p:cNvSpPr/>
            <p:nvPr/>
          </p:nvSpPr>
          <p:spPr>
            <a:xfrm>
              <a:off x="4127423" y="4675259"/>
              <a:ext cx="766427" cy="584566"/>
            </a:xfrm>
            <a:custGeom>
              <a:rect b="b" l="l" r="r" t="t"/>
              <a:pathLst>
                <a:path extrusionOk="0" h="584562" w="766426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2" name="Google Shape;2112;p110"/>
            <p:cNvSpPr/>
            <p:nvPr/>
          </p:nvSpPr>
          <p:spPr>
            <a:xfrm>
              <a:off x="4027138" y="3711505"/>
              <a:ext cx="974272" cy="532604"/>
            </a:xfrm>
            <a:custGeom>
              <a:rect b="b" l="l" r="r" t="t"/>
              <a:pathLst>
                <a:path extrusionOk="0" h="532601" w="97427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3" name="Google Shape;2113;p110"/>
            <p:cNvSpPr/>
            <p:nvPr/>
          </p:nvSpPr>
          <p:spPr>
            <a:xfrm>
              <a:off x="4013888" y="3698255"/>
              <a:ext cx="1000252" cy="558584"/>
            </a:xfrm>
            <a:custGeom>
              <a:rect b="b" l="l" r="r" t="t"/>
              <a:pathLst>
                <a:path extrusionOk="0" h="558582" w="1000251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4" name="Google Shape;2114;p110"/>
            <p:cNvSpPr/>
            <p:nvPr/>
          </p:nvSpPr>
          <p:spPr>
            <a:xfrm>
              <a:off x="4412690" y="4196304"/>
              <a:ext cx="194854" cy="207845"/>
            </a:xfrm>
            <a:custGeom>
              <a:rect b="b" l="l" r="r" t="t"/>
              <a:pathLst>
                <a:path extrusionOk="0" h="207844" w="19485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5" name="Google Shape;2115;p110"/>
            <p:cNvSpPr/>
            <p:nvPr/>
          </p:nvSpPr>
          <p:spPr>
            <a:xfrm>
              <a:off x="4399439" y="4183054"/>
              <a:ext cx="220835" cy="233826"/>
            </a:xfrm>
            <a:custGeom>
              <a:rect b="b" l="l" r="r" t="t"/>
              <a:pathLst>
                <a:path extrusionOk="0" h="233825" w="220834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6" name="Google Shape;2116;p110"/>
            <p:cNvSpPr/>
            <p:nvPr/>
          </p:nvSpPr>
          <p:spPr>
            <a:xfrm>
              <a:off x="3971843" y="3766665"/>
              <a:ext cx="1078194" cy="584566"/>
            </a:xfrm>
            <a:custGeom>
              <a:rect b="b" l="l" r="r" t="t"/>
              <a:pathLst>
                <a:path extrusionOk="0" h="584562" w="1078193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7" name="Google Shape;2117;p110"/>
            <p:cNvSpPr/>
            <p:nvPr/>
          </p:nvSpPr>
          <p:spPr>
            <a:xfrm>
              <a:off x="3958593" y="3753414"/>
              <a:ext cx="1104175" cy="610546"/>
            </a:xfrm>
            <a:custGeom>
              <a:rect b="b" l="l" r="r" t="t"/>
              <a:pathLst>
                <a:path extrusionOk="0" h="610543" w="110417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8" name="Google Shape;2118;p110"/>
            <p:cNvSpPr/>
            <p:nvPr/>
          </p:nvSpPr>
          <p:spPr>
            <a:xfrm>
              <a:off x="4182762" y="4002357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9" name="Google Shape;2119;p110"/>
            <p:cNvSpPr/>
            <p:nvPr/>
          </p:nvSpPr>
          <p:spPr>
            <a:xfrm>
              <a:off x="4169510" y="3989100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0" name="Google Shape;2120;p110"/>
            <p:cNvSpPr/>
            <p:nvPr/>
          </p:nvSpPr>
          <p:spPr>
            <a:xfrm>
              <a:off x="4697305" y="4002349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1" name="Google Shape;2121;p110"/>
            <p:cNvSpPr/>
            <p:nvPr/>
          </p:nvSpPr>
          <p:spPr>
            <a:xfrm>
              <a:off x="4684054" y="3989089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122" name="Google Shape;2122;p110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3"/>
        </a:soli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111"/>
          <p:cNvSpPr/>
          <p:nvPr/>
        </p:nvSpPr>
        <p:spPr>
          <a:xfrm>
            <a:off x="2286000" y="1635741"/>
            <a:ext cx="457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111"/>
          <p:cNvSpPr/>
          <p:nvPr/>
        </p:nvSpPr>
        <p:spPr>
          <a:xfrm>
            <a:off x="539750" y="1552366"/>
            <a:ext cx="8064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Заполните, пожалуйста, опрос о занятии</a:t>
            </a:r>
            <a:endParaRPr/>
          </a:p>
        </p:txBody>
      </p:sp>
      <p:sp>
        <p:nvSpPr>
          <p:cNvPr id="2129" name="Google Shape;2129;p111"/>
          <p:cNvSpPr/>
          <p:nvPr/>
        </p:nvSpPr>
        <p:spPr>
          <a:xfrm>
            <a:off x="3465575" y="4101351"/>
            <a:ext cx="2159100" cy="20523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30" name="Google Shape;213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39" y="4345816"/>
            <a:ext cx="1460106" cy="173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6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Добрый вечер!</a:t>
            </a:r>
            <a:endParaRPr/>
          </a:p>
        </p:txBody>
      </p:sp>
      <p:sp>
        <p:nvSpPr>
          <p:cNvPr id="1829" name="Google Shape;1829;p76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"/>
          <p:cNvSpPr txBox="1"/>
          <p:nvPr>
            <p:ph type="title"/>
          </p:nvPr>
        </p:nvSpPr>
        <p:spPr>
          <a:xfrm>
            <a:off x="539750" y="1409700"/>
            <a:ext cx="55266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Алгебраические алгоритмы</a:t>
            </a:r>
            <a:endParaRPr/>
          </a:p>
        </p:txBody>
      </p:sp>
      <p:sp>
        <p:nvSpPr>
          <p:cNvPr id="1835" name="Google Shape;1835;p77"/>
          <p:cNvSpPr txBox="1"/>
          <p:nvPr>
            <p:ph idx="1" type="body"/>
          </p:nvPr>
        </p:nvSpPr>
        <p:spPr>
          <a:xfrm>
            <a:off x="539749" y="39373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36" name="Google Shape;1836;p7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/>
              <a:t>Мазнев Валерий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842" name="Google Shape;1842;p7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Алгоритм Евклида</a:t>
            </a:r>
            <a:r>
              <a:rPr lang="ru-RU" sz="3000"/>
              <a:t> 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Быстрое возведение в степень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Решето Эратосфена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Быстрое вычисление чисел Фибоначчи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1843" name="Google Shape;18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7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Евклида</a:t>
            </a:r>
            <a:endParaRPr/>
          </a:p>
        </p:txBody>
      </p:sp>
      <p:sp>
        <p:nvSpPr>
          <p:cNvPr id="1849" name="Google Shape;1849;p7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Алгоритм нахождения НОД (наименьшего общего делителя)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Один из старейших </a:t>
            </a:r>
            <a:br>
              <a:rPr lang="ru-RU" sz="3000"/>
            </a:br>
            <a:r>
              <a:rPr lang="ru-RU" sz="3000"/>
              <a:t>алгоритмов, </a:t>
            </a:r>
            <a:br>
              <a:rPr lang="ru-RU" sz="3000"/>
            </a:br>
            <a:r>
              <a:rPr lang="ru-RU" sz="3000"/>
              <a:t>используемых </a:t>
            </a:r>
            <a:br>
              <a:rPr lang="ru-RU" sz="3000"/>
            </a:br>
            <a:r>
              <a:rPr lang="ru-RU" sz="3000"/>
              <a:t>до сих пор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III век до нашей эры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50" name="Google Shape;18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376" y="1467925"/>
            <a:ext cx="3797650" cy="52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Евклида</a:t>
            </a:r>
            <a:endParaRPr/>
          </a:p>
        </p:txBody>
      </p:sp>
      <p:sp>
        <p:nvSpPr>
          <p:cNvPr id="1856" name="Google Shape;1856;p8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ru-RU" sz="3000"/>
              <a:t>Является основой для криптографического алгоритма с открытым ключом RSA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ru-RU" sz="3000"/>
              <a:t>Используется при решении </a:t>
            </a:r>
            <a:br>
              <a:rPr lang="ru-RU" sz="3000"/>
            </a:br>
            <a:r>
              <a:rPr lang="ru-RU" sz="3000"/>
              <a:t>линейных диофантовых уравнений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ru-RU" sz="3000"/>
              <a:t>Используется при построении </a:t>
            </a:r>
            <a:br>
              <a:rPr lang="ru-RU" sz="3000"/>
            </a:br>
            <a:r>
              <a:rPr lang="ru-RU" sz="3000"/>
              <a:t>непрерывных дробей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ru-RU" sz="3000"/>
              <a:t>Используется в методе Штурма</a:t>
            </a:r>
            <a:endParaRPr sz="3000"/>
          </a:p>
          <a:p>
            <a:pPr indent="-78840" lvl="0" marL="21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8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Евклида</a:t>
            </a:r>
            <a:endParaRPr/>
          </a:p>
        </p:txBody>
      </p:sp>
      <p:sp>
        <p:nvSpPr>
          <p:cNvPr id="1862" name="Google Shape;1862;p81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000000"/>
                </a:solidFill>
              </a:rPr>
              <a:t>пока</a:t>
            </a:r>
            <a:r>
              <a:rPr lang="ru-RU">
                <a:solidFill>
                  <a:srgbClr val="000000"/>
                </a:solidFill>
              </a:rPr>
              <a:t> a !=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</a:t>
            </a:r>
            <a:r>
              <a:rPr b="1" lang="ru-RU">
                <a:solidFill>
                  <a:srgbClr val="000000"/>
                </a:solidFill>
              </a:rPr>
              <a:t>если</a:t>
            </a:r>
            <a:r>
              <a:rPr lang="ru-RU">
                <a:solidFill>
                  <a:srgbClr val="000000"/>
                </a:solidFill>
              </a:rPr>
              <a:t> a &gt; b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a = a - b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</a:t>
            </a:r>
            <a:r>
              <a:rPr b="1" lang="ru-RU">
                <a:solidFill>
                  <a:srgbClr val="000000"/>
                </a:solidFill>
              </a:rPr>
              <a:t>иначе</a:t>
            </a:r>
            <a:r>
              <a:rPr lang="ru-RU">
                <a:solidFill>
                  <a:srgbClr val="000000"/>
                </a:solidFill>
              </a:rPr>
              <a:t>         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      b = b -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3" name="Google Shape;1863;p81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</a:pPr>
            <a:r>
              <a:rPr lang="ru-RU"/>
              <a:t> Алгоритм Евклида применяется к паре положительных целых чисел и формирует новую пару, которая состоит из меньшего числа и разницы между большим и меньшим числом. Процесс повторяется, пока числа не станут равными. Найденное число и есть наибольший общий делитель исходной пары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