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1B3B9-B28A-48A6-BDE2-E9F6553A1758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E8FDE-16E9-415E-96A3-DD7C4A4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E8FDE-16E9-415E-96A3-DD7C4A43D9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9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31DA9-2708-A485-C2A9-EFE883ED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D5E849-0927-7621-7803-64783C0AC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9146E-3938-6E01-1648-D8DD0126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2766B-06FC-3AF7-FF53-0473CA23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7B942-D3FE-37F9-07E9-06A2CC2B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38482-E4D4-157C-32C0-E162ED9C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DB8D0-AFD9-933C-4F12-36FAC185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E8F70-12AF-C795-ADB5-10D780B3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BC640-047E-F03B-FE4E-FA96F0B8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56ABC-6757-EB2F-1178-A15C64D2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1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71868-50C1-C5D4-A15A-3973CB13C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6F2C4-58E5-6E8D-E098-65DFD735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B2264-DF97-1C2C-7D72-EAF7246E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AD9FD-0989-58D6-507F-621D9707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71515-C85B-FB62-1043-93DA9CE9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692FD-C2D6-C9C2-CE04-096600FE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4311D-A194-FBEC-A3C1-D688414D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01640-DA41-F18F-3CFB-F1EA7647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62EC7-4C37-D93B-0793-FED55D2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8A62C-D95D-4BFB-5FB2-875CCE83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0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FFE5D-C8DA-1B4F-A18D-DB203874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0743D-6ECF-FB6A-D562-295E65B01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47F6A-98FB-46DF-5C5A-8A93B481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446BE-FDE5-089E-EC7F-B2A9EC6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4CE87-F31E-19EE-CD78-206B7E7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7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96E5C-5B60-8FDC-9396-467F4D9D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A0371-DF49-35E7-C38D-C7E725F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751C1-6BD9-DC7B-6C64-5EAAA02B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3FD63-CFC9-E24E-C12B-2AA99A76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A1699-FC8C-AFC9-AB35-372C32B4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9AE1F-5C99-48E0-89BE-49EF6278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5B44F-6559-3093-E1E6-9281CB09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7134E-9275-9784-E344-2776200D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EA686-980D-B41B-E4E4-FC80B445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3DB69-460D-0551-33A3-419D1B756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D859C0-FF18-FC3C-EC6A-9E9CE8C80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38BE99-39C9-9877-C4B3-07AE6429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4B34E-0213-8346-B0D6-2F9FEFF8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768243-62C7-D8BB-F386-5E73448A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A1DFF-2E2D-0AEA-C6B4-F96B546B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E153C0-4188-D3D2-AEA4-8A8903B2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5C1588-26BE-F8F8-B23D-2AD65A0D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B2EFE2-ED90-C7F1-B2A9-102F418B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6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D4503B-C84D-E36D-5E50-936F7787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712A54-4096-3E42-9E51-20BB08F9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FB0F6-9421-6A1F-13DE-4BC06894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1F284-4681-F802-3DD0-E4C65552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6C837-A792-FE91-8BD8-302354C5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860FB-032E-560B-061C-F0A6584F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FED07-57A1-CA0B-93DD-904330E9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15283-5BB6-E3A8-2D21-95D22BBF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58899-EE6B-7220-2A72-E1EEDC24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3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D8968-0D6B-BE84-3EDC-3AD9F8BF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E7DCBA-9B63-4DFB-F8E4-C85D5BC24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85B5D-FFC3-AD87-40A8-9922459E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5C6E0-BB41-709E-EE1B-6302CE80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D1A91-54F5-97F8-95CA-584D2942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F9CB-1BD4-CB86-12F1-5F9A18A2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19A91-D9EF-6468-CD07-0152B67A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3FA6-C477-CEC5-C0DE-0DC515C10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512BC-9DCD-8104-6784-4C342DC6F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91BDD-D208-4883-B6EB-BFB0F71972E6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340FC-4DAF-91CE-44B4-DF357C8BC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2E4E7-06D1-10E3-1BC4-6C74C9A13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4C82C-195C-4488-AB6B-2E1E991E2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1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vo25/vlms-are-biased" TargetMode="External"/><Relationship Id="rId2" Type="http://schemas.openxmlformats.org/officeDocument/2006/relationships/hyperlink" Target="https://arxiv.org/abs/2505.2394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E9CB6-C2D9-E754-FE7B-4FE6A06A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A3148D-CD2B-3678-35CF-20C0F53DD482}"/>
              </a:ext>
            </a:extLst>
          </p:cNvPr>
          <p:cNvSpPr txBox="1"/>
          <p:nvPr/>
        </p:nvSpPr>
        <p:spPr>
          <a:xfrm>
            <a:off x="235996" y="3429000"/>
            <a:ext cx="234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RL Learning Paradigm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BD9AACF-ACA9-5C10-359B-8F3179C216D1}"/>
              </a:ext>
            </a:extLst>
          </p:cNvPr>
          <p:cNvCxnSpPr/>
          <p:nvPr/>
        </p:nvCxnSpPr>
        <p:spPr>
          <a:xfrm flipV="1">
            <a:off x="2624203" y="2622373"/>
            <a:ext cx="1415441" cy="876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2F0ECD8-9652-62EC-89DD-48027816285D}"/>
              </a:ext>
            </a:extLst>
          </p:cNvPr>
          <p:cNvCxnSpPr>
            <a:cxnSpLocks/>
          </p:cNvCxnSpPr>
          <p:nvPr/>
        </p:nvCxnSpPr>
        <p:spPr>
          <a:xfrm>
            <a:off x="2776603" y="3651595"/>
            <a:ext cx="12630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AB37B01-4628-D071-52F2-729F52F47A6D}"/>
              </a:ext>
            </a:extLst>
          </p:cNvPr>
          <p:cNvCxnSpPr>
            <a:cxnSpLocks/>
          </p:cNvCxnSpPr>
          <p:nvPr/>
        </p:nvCxnSpPr>
        <p:spPr>
          <a:xfrm>
            <a:off x="2624203" y="3803996"/>
            <a:ext cx="1415441" cy="841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7726D67-359D-783A-87B1-BF6FE90FC54F}"/>
              </a:ext>
            </a:extLst>
          </p:cNvPr>
          <p:cNvSpPr txBox="1"/>
          <p:nvPr/>
        </p:nvSpPr>
        <p:spPr>
          <a:xfrm>
            <a:off x="4127326" y="3189930"/>
            <a:ext cx="4914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Value-based method</a:t>
            </a:r>
          </a:p>
          <a:p>
            <a:r>
              <a:rPr lang="zh-CN" altLang="en-US" sz="1600" dirty="0"/>
              <a:t>学习：状态价值函数</a:t>
            </a:r>
            <a:r>
              <a:rPr lang="en-US" altLang="zh-CN" sz="1600" dirty="0"/>
              <a:t>V(s)       </a:t>
            </a:r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或状态</a:t>
            </a:r>
            <a:r>
              <a:rPr lang="en-US" altLang="zh-CN" sz="1600" dirty="0"/>
              <a:t>-</a:t>
            </a:r>
            <a:r>
              <a:rPr lang="zh-CN" altLang="en-US" sz="1600" dirty="0"/>
              <a:t>动作价值函数</a:t>
            </a:r>
            <a:r>
              <a:rPr lang="en-US" altLang="zh-CN" sz="1600" dirty="0"/>
              <a:t>Q(</a:t>
            </a:r>
            <a:r>
              <a:rPr lang="en-US" altLang="zh-CN" sz="1600" dirty="0" err="1"/>
              <a:t>s,a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state -&gt; NN -&gt; good/bad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748C46-3629-93C0-768F-5081483539C7}"/>
                  </a:ext>
                </a:extLst>
              </p:cNvPr>
              <p:cNvSpPr txBox="1"/>
              <p:nvPr/>
            </p:nvSpPr>
            <p:spPr>
              <a:xfrm>
                <a:off x="4127326" y="2140710"/>
                <a:ext cx="6682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Policy-based method</a:t>
                </a:r>
              </a:p>
              <a:p>
                <a:r>
                  <a:rPr lang="zh-CN" altLang="en-US" sz="1600" dirty="0"/>
                  <a:t>学习：</a:t>
                </a:r>
                <a:r>
                  <a:rPr lang="en-US" altLang="zh-CN" sz="1600" dirty="0"/>
                  <a:t>policy </a:t>
                </a:r>
                <a:r>
                  <a:rPr lang="zh-CN" altLang="en-US" sz="1600" dirty="0"/>
                  <a:t>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600" dirty="0"/>
                  <a:t>在某个状态下采取某个动作的概率</a:t>
                </a:r>
                <a:endParaRPr lang="en-US" altLang="zh-CN" sz="1600" dirty="0"/>
              </a:p>
              <a:p>
                <a:r>
                  <a:rPr lang="en-US" altLang="zh-CN" sz="1600" dirty="0"/>
                  <a:t>	state -&gt; NN -&gt; action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748C46-3629-93C0-768F-50814835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326" y="2140710"/>
                <a:ext cx="6682636" cy="830997"/>
              </a:xfrm>
              <a:prstGeom prst="rect">
                <a:avLst/>
              </a:prstGeom>
              <a:blipFill>
                <a:blip r:embed="rId2"/>
                <a:stretch>
                  <a:fillRect l="-456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20DE73C-63A6-364A-BD91-B807E0562756}"/>
              </a:ext>
            </a:extLst>
          </p:cNvPr>
          <p:cNvSpPr txBox="1"/>
          <p:nvPr/>
        </p:nvSpPr>
        <p:spPr>
          <a:xfrm>
            <a:off x="4039644" y="4748211"/>
            <a:ext cx="6682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Actor-Critic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7DA26E-CCA4-4AFA-0253-BA460C75D116}"/>
              </a:ext>
            </a:extLst>
          </p:cNvPr>
          <p:cNvSpPr txBox="1"/>
          <p:nvPr/>
        </p:nvSpPr>
        <p:spPr>
          <a:xfrm>
            <a:off x="9983244" y="1509386"/>
            <a:ext cx="201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下棋，给定棋盘状态，在所有可能落子的位置中预测下一个</a:t>
            </a:r>
            <a:r>
              <a:rPr lang="en-US" altLang="zh-CN" sz="1400" dirty="0"/>
              <a:t>action</a:t>
            </a:r>
            <a:r>
              <a:rPr lang="zh-CN" altLang="en-US" sz="1400" dirty="0"/>
              <a:t>在哪里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3A2E3B-A6C2-CF21-B6D3-D4DDD826D136}"/>
              </a:ext>
            </a:extLst>
          </p:cNvPr>
          <p:cNvSpPr txBox="1"/>
          <p:nvPr/>
        </p:nvSpPr>
        <p:spPr>
          <a:xfrm>
            <a:off x="9983244" y="3440401"/>
            <a:ext cx="201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下棋，给定棋盘状态，预测</a:t>
            </a:r>
            <a:r>
              <a:rPr lang="en-US" altLang="zh-CN" sz="1400" dirty="0" err="1"/>
              <a:t>winrate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084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400D4-A98E-E2BD-ACC4-D01CA3A45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CA67-746C-DEE4-BF14-CCF53E6C5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F0D5077-4BFE-45F4-BAA1-2CA5F4ADB98E}"/>
              </a:ext>
            </a:extLst>
          </p:cNvPr>
          <p:cNvSpPr txBox="1"/>
          <p:nvPr/>
        </p:nvSpPr>
        <p:spPr>
          <a:xfrm>
            <a:off x="306888" y="2174527"/>
            <a:ext cx="123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Advantage Actor Critic (A2C)</a:t>
            </a:r>
            <a:endParaRPr lang="zh-CN" altLang="en-US" sz="1400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60CF06F-2B76-3C42-9263-6AD645E9F6C4}"/>
              </a:ext>
            </a:extLst>
          </p:cNvPr>
          <p:cNvSpPr/>
          <p:nvPr/>
        </p:nvSpPr>
        <p:spPr>
          <a:xfrm>
            <a:off x="396925" y="2913191"/>
            <a:ext cx="147958" cy="814192"/>
          </a:xfrm>
          <a:custGeom>
            <a:avLst/>
            <a:gdLst>
              <a:gd name="connsiteX0" fmla="*/ 10171 w 147958"/>
              <a:gd name="connsiteY0" fmla="*/ 0 h 814192"/>
              <a:gd name="connsiteX1" fmla="*/ 10171 w 147958"/>
              <a:gd name="connsiteY1" fmla="*/ 394570 h 814192"/>
              <a:gd name="connsiteX2" fmla="*/ 85328 w 147958"/>
              <a:gd name="connsiteY2" fmla="*/ 682669 h 814192"/>
              <a:gd name="connsiteX3" fmla="*/ 122906 w 147958"/>
              <a:gd name="connsiteY3" fmla="*/ 770351 h 814192"/>
              <a:gd name="connsiteX4" fmla="*/ 147958 w 147958"/>
              <a:gd name="connsiteY4" fmla="*/ 814192 h 81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58" h="814192">
                <a:moveTo>
                  <a:pt x="10171" y="0"/>
                </a:moveTo>
                <a:cubicBezTo>
                  <a:pt x="2477" y="130795"/>
                  <a:pt x="-8239" y="264288"/>
                  <a:pt x="10171" y="394570"/>
                </a:cubicBezTo>
                <a:cubicBezTo>
                  <a:pt x="24057" y="492841"/>
                  <a:pt x="46233" y="591447"/>
                  <a:pt x="85328" y="682669"/>
                </a:cubicBezTo>
                <a:cubicBezTo>
                  <a:pt x="97854" y="711896"/>
                  <a:pt x="109235" y="741641"/>
                  <a:pt x="122906" y="770351"/>
                </a:cubicBezTo>
                <a:cubicBezTo>
                  <a:pt x="130142" y="785547"/>
                  <a:pt x="147958" y="814192"/>
                  <a:pt x="147958" y="8141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3BB7F800-649D-23FB-4625-6F79299522A1}"/>
              </a:ext>
            </a:extLst>
          </p:cNvPr>
          <p:cNvSpPr/>
          <p:nvPr/>
        </p:nvSpPr>
        <p:spPr>
          <a:xfrm>
            <a:off x="419622" y="3614649"/>
            <a:ext cx="158805" cy="180101"/>
          </a:xfrm>
          <a:custGeom>
            <a:avLst/>
            <a:gdLst>
              <a:gd name="connsiteX0" fmla="*/ 156576 w 158805"/>
              <a:gd name="connsiteY0" fmla="*/ 0 h 180101"/>
              <a:gd name="connsiteX1" fmla="*/ 0 w 158805"/>
              <a:gd name="connsiteY1" fmla="*/ 175364 h 1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805" h="180101">
                <a:moveTo>
                  <a:pt x="156576" y="0"/>
                </a:moveTo>
                <a:cubicBezTo>
                  <a:pt x="148525" y="225436"/>
                  <a:pt x="208805" y="175364"/>
                  <a:pt x="0" y="1753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38D6A8-8EF5-0B0A-9255-1D49BE1019CA}"/>
              </a:ext>
            </a:extLst>
          </p:cNvPr>
          <p:cNvSpPr txBox="1"/>
          <p:nvPr/>
        </p:nvSpPr>
        <p:spPr>
          <a:xfrm>
            <a:off x="306888" y="3863643"/>
            <a:ext cx="123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Action</a:t>
            </a:r>
            <a:r>
              <a:rPr lang="zh-CN" altLang="en-US" sz="1400" dirty="0"/>
              <a:t> 相较平均水平有多好</a:t>
            </a:r>
            <a:endParaRPr lang="en-US" altLang="zh-CN" sz="1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F2B9D2E-E3AE-819F-8AFD-D3EFE910AC92}"/>
              </a:ext>
            </a:extLst>
          </p:cNvPr>
          <p:cNvCxnSpPr>
            <a:cxnSpLocks/>
          </p:cNvCxnSpPr>
          <p:nvPr/>
        </p:nvCxnSpPr>
        <p:spPr>
          <a:xfrm>
            <a:off x="1459282" y="3275556"/>
            <a:ext cx="845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547B13E-99F5-EC71-7F6E-C1BB4C1B3EE3}"/>
              </a:ext>
            </a:extLst>
          </p:cNvPr>
          <p:cNvSpPr txBox="1"/>
          <p:nvPr/>
        </p:nvSpPr>
        <p:spPr>
          <a:xfrm>
            <a:off x="2427034" y="2724968"/>
            <a:ext cx="3243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TRPO</a:t>
            </a:r>
          </a:p>
          <a:p>
            <a:r>
              <a:rPr lang="en-US" altLang="zh-CN" sz="1400" dirty="0"/>
              <a:t>Trust Region Policy Optimization</a:t>
            </a:r>
          </a:p>
          <a:p>
            <a:endParaRPr lang="en-US" altLang="zh-CN" sz="1400" dirty="0"/>
          </a:p>
          <a:p>
            <a:r>
              <a:rPr lang="zh-CN" altLang="en-US" sz="1400" dirty="0"/>
              <a:t>解决的是</a:t>
            </a:r>
            <a:r>
              <a:rPr lang="en-US" altLang="zh-CN" sz="1400" dirty="0"/>
              <a:t>policy model</a:t>
            </a:r>
            <a:r>
              <a:rPr lang="zh-CN" altLang="en-US" sz="1400" dirty="0"/>
              <a:t>更新时候步长多大的问题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A8C21B-666B-7183-FCFE-54771510AE90}"/>
              </a:ext>
            </a:extLst>
          </p:cNvPr>
          <p:cNvCxnSpPr>
            <a:cxnSpLocks/>
          </p:cNvCxnSpPr>
          <p:nvPr/>
        </p:nvCxnSpPr>
        <p:spPr>
          <a:xfrm>
            <a:off x="5800595" y="3275556"/>
            <a:ext cx="845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92D4857-10F7-FB4D-85B3-94E011DFD0FB}"/>
              </a:ext>
            </a:extLst>
          </p:cNvPr>
          <p:cNvSpPr txBox="1"/>
          <p:nvPr/>
        </p:nvSpPr>
        <p:spPr>
          <a:xfrm>
            <a:off x="6734362" y="2724968"/>
            <a:ext cx="1809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PPO</a:t>
            </a:r>
          </a:p>
          <a:p>
            <a:r>
              <a:rPr lang="en-US" altLang="zh-CN" sz="1400" dirty="0"/>
              <a:t>Proximal Policy Optimization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0AAD3B4-BB7A-2878-C646-42919955005C}"/>
              </a:ext>
            </a:extLst>
          </p:cNvPr>
          <p:cNvSpPr txBox="1"/>
          <p:nvPr/>
        </p:nvSpPr>
        <p:spPr>
          <a:xfrm>
            <a:off x="6734362" y="3460760"/>
            <a:ext cx="207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最主要的改进：</a:t>
            </a:r>
            <a:r>
              <a:rPr lang="en-US" altLang="zh-CN" sz="1400" dirty="0"/>
              <a:t>clipping</a:t>
            </a:r>
            <a:endParaRPr lang="zh-CN" altLang="en-US" sz="1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911A82E-4760-8B27-1958-65CEC3A9C63E}"/>
              </a:ext>
            </a:extLst>
          </p:cNvPr>
          <p:cNvCxnSpPr>
            <a:cxnSpLocks/>
          </p:cNvCxnSpPr>
          <p:nvPr/>
        </p:nvCxnSpPr>
        <p:spPr>
          <a:xfrm>
            <a:off x="8543792" y="3275556"/>
            <a:ext cx="845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796ACF2-8FF4-A8AD-4EAE-4BA0450EB0B1}"/>
              </a:ext>
            </a:extLst>
          </p:cNvPr>
          <p:cNvSpPr txBox="1"/>
          <p:nvPr/>
        </p:nvSpPr>
        <p:spPr>
          <a:xfrm>
            <a:off x="9690502" y="2724968"/>
            <a:ext cx="1739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GRPO</a:t>
            </a:r>
          </a:p>
          <a:p>
            <a:r>
              <a:rPr lang="en-US" altLang="zh-CN" sz="1400" dirty="0"/>
              <a:t>Group Relative Policy Optimization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5718C6-7E67-C2E6-E9B1-35318A44C92A}"/>
              </a:ext>
            </a:extLst>
          </p:cNvPr>
          <p:cNvSpPr txBox="1"/>
          <p:nvPr/>
        </p:nvSpPr>
        <p:spPr>
          <a:xfrm>
            <a:off x="9690502" y="3648650"/>
            <a:ext cx="216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Value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太大了，直接去掉。</a:t>
            </a:r>
          </a:p>
        </p:txBody>
      </p:sp>
    </p:spTree>
    <p:extLst>
      <p:ext uri="{BB962C8B-B14F-4D97-AF65-F5344CB8AC3E}">
        <p14:creationId xmlns:p14="http://schemas.microsoft.com/office/powerpoint/2010/main" val="366724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EB27-19B3-E6C9-1257-7E6091438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99770-3383-301C-49E0-B36C98B1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A4B28-3FBB-47D5-248B-7348FB2DE695}"/>
              </a:ext>
            </a:extLst>
          </p:cNvPr>
          <p:cNvSpPr txBox="1"/>
          <p:nvPr/>
        </p:nvSpPr>
        <p:spPr>
          <a:xfrm>
            <a:off x="452577" y="2724968"/>
            <a:ext cx="1739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GRPO</a:t>
            </a:r>
          </a:p>
          <a:p>
            <a:r>
              <a:rPr lang="en-US" altLang="zh-CN" sz="1400" dirty="0"/>
              <a:t>Group Relative Policy Optimization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04866A-8F78-A1E1-092B-079C235775FA}"/>
              </a:ext>
            </a:extLst>
          </p:cNvPr>
          <p:cNvSpPr txBox="1"/>
          <p:nvPr/>
        </p:nvSpPr>
        <p:spPr>
          <a:xfrm>
            <a:off x="452577" y="3648650"/>
            <a:ext cx="216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Value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太大了，直接去掉。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C94079-4EE3-3DA8-C5E3-6356AE8E674C}"/>
              </a:ext>
            </a:extLst>
          </p:cNvPr>
          <p:cNvSpPr txBox="1"/>
          <p:nvPr/>
        </p:nvSpPr>
        <p:spPr>
          <a:xfrm>
            <a:off x="1532947" y="4726405"/>
            <a:ext cx="2511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Value model</a:t>
            </a:r>
            <a:r>
              <a:rPr lang="zh-CN" altLang="en-US" sz="1400" dirty="0"/>
              <a:t>是用来计算</a:t>
            </a:r>
            <a:r>
              <a:rPr lang="en-US" altLang="zh-CN" sz="1400" dirty="0"/>
              <a:t>advantage</a:t>
            </a:r>
            <a:r>
              <a:rPr lang="zh-CN" altLang="en-US" sz="1400" dirty="0"/>
              <a:t>的，如果拿掉的话怎么计算呢？</a:t>
            </a: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2C1BBF26-2C61-C09B-FD81-AC63B41A4952}"/>
              </a:ext>
            </a:extLst>
          </p:cNvPr>
          <p:cNvSpPr/>
          <p:nvPr/>
        </p:nvSpPr>
        <p:spPr>
          <a:xfrm rot="5089982" flipV="1">
            <a:off x="911486" y="4054809"/>
            <a:ext cx="776323" cy="881507"/>
          </a:xfrm>
          <a:prstGeom prst="arc">
            <a:avLst>
              <a:gd name="adj1" fmla="val 14860407"/>
              <a:gd name="adj2" fmla="val 106364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36DF0642-02E6-D71F-8840-E78B66905CD5}"/>
              </a:ext>
            </a:extLst>
          </p:cNvPr>
          <p:cNvSpPr/>
          <p:nvPr/>
        </p:nvSpPr>
        <p:spPr>
          <a:xfrm flipV="1">
            <a:off x="3423670" y="3910260"/>
            <a:ext cx="776323" cy="881507"/>
          </a:xfrm>
          <a:prstGeom prst="arc">
            <a:avLst>
              <a:gd name="adj1" fmla="val 14860407"/>
              <a:gd name="adj2" fmla="val 106364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778692-102D-CA74-6FD4-4F29C78B5D0E}"/>
              </a:ext>
            </a:extLst>
          </p:cNvPr>
          <p:cNvSpPr txBox="1"/>
          <p:nvPr/>
        </p:nvSpPr>
        <p:spPr>
          <a:xfrm>
            <a:off x="3976015" y="3541998"/>
            <a:ext cx="2962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baseline</a:t>
            </a:r>
            <a:r>
              <a:rPr lang="zh-CN" altLang="en-US" sz="1400" dirty="0"/>
              <a:t>构建方式：</a:t>
            </a:r>
            <a:endParaRPr lang="en-US" altLang="zh-CN" sz="1400" dirty="0"/>
          </a:p>
          <a:p>
            <a:r>
              <a:rPr lang="zh-CN" altLang="en-US" sz="1400" dirty="0"/>
              <a:t>对于一个数学问题</a:t>
            </a:r>
            <a:r>
              <a:rPr lang="en-US" altLang="zh-CN" sz="1400" dirty="0"/>
              <a:t>Q</a:t>
            </a:r>
            <a:r>
              <a:rPr lang="zh-CN" altLang="en-US" sz="1400" dirty="0"/>
              <a:t>，让模型产生一组</a:t>
            </a:r>
            <a:r>
              <a:rPr lang="en-US" altLang="zh-CN" sz="1400" dirty="0" err="1"/>
              <a:t>CoT</a:t>
            </a:r>
            <a:r>
              <a:rPr lang="zh-CN" altLang="en-US" sz="1400" dirty="0"/>
              <a:t>，</a:t>
            </a:r>
            <a:r>
              <a:rPr lang="en-US" altLang="zh-CN" sz="1400" dirty="0"/>
              <a:t>say:</a:t>
            </a:r>
            <a:r>
              <a:rPr lang="zh-CN" altLang="en-US" sz="1400" dirty="0"/>
              <a:t> 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2EED234-CFA1-39AB-B6F9-1350FE4BB378}"/>
              </a:ext>
            </a:extLst>
          </p:cNvPr>
          <p:cNvSpPr/>
          <p:nvPr/>
        </p:nvSpPr>
        <p:spPr>
          <a:xfrm>
            <a:off x="5213214" y="4222903"/>
            <a:ext cx="200416" cy="12931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70365E-1A3A-3CEB-EEC4-F6D481A318D1}"/>
              </a:ext>
            </a:extLst>
          </p:cNvPr>
          <p:cNvSpPr txBox="1"/>
          <p:nvPr/>
        </p:nvSpPr>
        <p:spPr>
          <a:xfrm>
            <a:off x="5457218" y="4069284"/>
            <a:ext cx="855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CoT_1</a:t>
            </a:r>
          </a:p>
          <a:p>
            <a:r>
              <a:rPr lang="en-US" altLang="zh-CN" sz="1400" dirty="0"/>
              <a:t>CoT_2</a:t>
            </a:r>
          </a:p>
          <a:p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.</a:t>
            </a:r>
          </a:p>
          <a:p>
            <a:r>
              <a:rPr lang="en-US" altLang="zh-CN" sz="1400" dirty="0" err="1"/>
              <a:t>CoT_n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F48D65-8FEE-68CD-045C-4D2A2B6656A1}"/>
              </a:ext>
            </a:extLst>
          </p:cNvPr>
          <p:cNvSpPr txBox="1"/>
          <p:nvPr/>
        </p:nvSpPr>
        <p:spPr>
          <a:xfrm>
            <a:off x="4817950" y="4680228"/>
            <a:ext cx="4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64E107-75B8-4B26-D74A-D5BBB54DCEC2}"/>
              </a:ext>
            </a:extLst>
          </p:cNvPr>
          <p:cNvSpPr txBox="1"/>
          <p:nvPr/>
        </p:nvSpPr>
        <p:spPr>
          <a:xfrm>
            <a:off x="6582428" y="4069284"/>
            <a:ext cx="855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r_1</a:t>
            </a:r>
          </a:p>
          <a:p>
            <a:r>
              <a:rPr lang="en-US" altLang="zh-CN" sz="1400" dirty="0"/>
              <a:t>r_2</a:t>
            </a:r>
          </a:p>
          <a:p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.</a:t>
            </a:r>
          </a:p>
          <a:p>
            <a:r>
              <a:rPr lang="en-US" altLang="zh-CN" sz="1400" dirty="0" err="1"/>
              <a:t>r_n</a:t>
            </a:r>
            <a:endParaRPr lang="zh-CN" altLang="en-US" sz="1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C4E67FE-245C-75B9-EFC8-4EAE58809D79}"/>
              </a:ext>
            </a:extLst>
          </p:cNvPr>
          <p:cNvCxnSpPr/>
          <p:nvPr/>
        </p:nvCxnSpPr>
        <p:spPr>
          <a:xfrm>
            <a:off x="6037545" y="4864894"/>
            <a:ext cx="356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3F9F74-3534-17EA-1D01-9D8CD1A2EE04}"/>
              </a:ext>
            </a:extLst>
          </p:cNvPr>
          <p:cNvSpPr txBox="1"/>
          <p:nvPr/>
        </p:nvSpPr>
        <p:spPr>
          <a:xfrm>
            <a:off x="7356909" y="4603284"/>
            <a:ext cx="200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然后</a:t>
            </a:r>
            <a:r>
              <a:rPr lang="en-US" altLang="zh-CN" sz="1400" dirty="0"/>
              <a:t>baseline</a:t>
            </a:r>
            <a:r>
              <a:rPr lang="zh-CN" altLang="en-US" sz="1400" dirty="0"/>
              <a:t>就是</a:t>
            </a:r>
            <a:r>
              <a:rPr lang="en-US" altLang="zh-CN" sz="1400" dirty="0"/>
              <a:t>mean(reward)</a:t>
            </a:r>
            <a:endParaRPr lang="zh-CN" altLang="en-US" sz="1400" dirty="0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4F700E2A-ED86-4808-DE36-878C15123480}"/>
              </a:ext>
            </a:extLst>
          </p:cNvPr>
          <p:cNvSpPr/>
          <p:nvPr/>
        </p:nvSpPr>
        <p:spPr>
          <a:xfrm rot="19821889" flipV="1">
            <a:off x="8279841" y="3648650"/>
            <a:ext cx="776323" cy="881507"/>
          </a:xfrm>
          <a:prstGeom prst="arc">
            <a:avLst>
              <a:gd name="adj1" fmla="val 14860407"/>
              <a:gd name="adj2" fmla="val 106364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F6F26A8-A026-86E7-A0E2-F6DB000D7F8D}"/>
                  </a:ext>
                </a:extLst>
              </p:cNvPr>
              <p:cNvSpPr txBox="1"/>
              <p:nvPr/>
            </p:nvSpPr>
            <p:spPr>
              <a:xfrm>
                <a:off x="7640876" y="3405570"/>
                <a:ext cx="3532339" cy="435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计算</a:t>
                </a:r>
                <a:r>
                  <a:rPr lang="en-US" altLang="zh-CN" sz="1400" dirty="0"/>
                  <a:t>advantage</a:t>
                </a:r>
                <a:r>
                  <a:rPr lang="zh-CN" altLang="en-US" sz="1400" dirty="0"/>
                  <a:t>就变成了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F6F26A8-A026-86E7-A0E2-F6DB000D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76" y="3405570"/>
                <a:ext cx="3532339" cy="435504"/>
              </a:xfrm>
              <a:prstGeom prst="rect">
                <a:avLst/>
              </a:prstGeom>
              <a:blipFill>
                <a:blip r:embed="rId2"/>
                <a:stretch>
                  <a:fillRect l="-517"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B04AD789-A32B-E898-22E6-39B965AB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93" y="1308074"/>
            <a:ext cx="8664432" cy="70794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63E25E2-1C10-7C82-6D43-1A72900A5DC5}"/>
              </a:ext>
            </a:extLst>
          </p:cNvPr>
          <p:cNvSpPr txBox="1"/>
          <p:nvPr/>
        </p:nvSpPr>
        <p:spPr>
          <a:xfrm>
            <a:off x="5514425" y="2031130"/>
            <a:ext cx="257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这里的</a:t>
            </a:r>
            <a:r>
              <a:rPr lang="en-US" altLang="zh-CN" sz="1200" dirty="0"/>
              <a:t>G</a:t>
            </a:r>
            <a:r>
              <a:rPr lang="zh-CN" altLang="en-US" sz="1200" dirty="0"/>
              <a:t>就是下面说的</a:t>
            </a:r>
            <a:r>
              <a:rPr lang="en-US" altLang="zh-CN" sz="1200" dirty="0"/>
              <a:t>n</a:t>
            </a:r>
            <a:endParaRPr lang="zh-CN" altLang="en-US" sz="12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EDD433-BE7A-EA30-6EF0-C9711FF819C4}"/>
              </a:ext>
            </a:extLst>
          </p:cNvPr>
          <p:cNvCxnSpPr/>
          <p:nvPr/>
        </p:nvCxnSpPr>
        <p:spPr>
          <a:xfrm>
            <a:off x="6482219" y="2392471"/>
            <a:ext cx="319848" cy="1517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5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BD91A-8286-51CB-C5E7-36E1A6EDB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165D7-90B0-3D26-FA27-6A34B535D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1E6BE8-D889-6F45-9E1B-49CA140D9693}"/>
              </a:ext>
            </a:extLst>
          </p:cNvPr>
          <p:cNvSpPr txBox="1"/>
          <p:nvPr/>
        </p:nvSpPr>
        <p:spPr>
          <a:xfrm>
            <a:off x="5888875" y="1157643"/>
            <a:ext cx="1739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GRPO</a:t>
            </a:r>
          </a:p>
          <a:p>
            <a:r>
              <a:rPr lang="en-US" altLang="zh-CN" sz="1400" dirty="0"/>
              <a:t>Group Relative Policy Optimization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539DA8-79EB-FFBD-4EE1-4DF68C6E27ED}"/>
              </a:ext>
            </a:extLst>
          </p:cNvPr>
          <p:cNvSpPr txBox="1"/>
          <p:nvPr/>
        </p:nvSpPr>
        <p:spPr>
          <a:xfrm>
            <a:off x="3851640" y="1163349"/>
            <a:ext cx="1809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PPO</a:t>
            </a:r>
          </a:p>
          <a:p>
            <a:r>
              <a:rPr lang="en-US" altLang="zh-CN" sz="1400" dirty="0"/>
              <a:t>Proximal Policy Optimization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92A9C0-CE30-89A0-81E9-F47E45349222}"/>
              </a:ext>
            </a:extLst>
          </p:cNvPr>
          <p:cNvSpPr txBox="1"/>
          <p:nvPr/>
        </p:nvSpPr>
        <p:spPr>
          <a:xfrm>
            <a:off x="5299646" y="1373086"/>
            <a:ext cx="53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VS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47E6A7-3069-8C32-6B72-66475198D745}"/>
                  </a:ext>
                </a:extLst>
              </p:cNvPr>
              <p:cNvSpPr txBox="1"/>
              <p:nvPr/>
            </p:nvSpPr>
            <p:spPr>
              <a:xfrm>
                <a:off x="1240286" y="1966190"/>
                <a:ext cx="453606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PPO </a:t>
                </a:r>
                <a:r>
                  <a:rPr lang="zh-CN" altLang="en-US" sz="1400" dirty="0"/>
                  <a:t>的 </a:t>
                </a:r>
                <a:r>
                  <a:rPr lang="en-US" altLang="zh-CN" sz="1400" dirty="0"/>
                  <a:t>critic </a:t>
                </a:r>
                <a:r>
                  <a:rPr lang="zh-CN" altLang="en-US" sz="1400" dirty="0"/>
                  <a:t>输入是到当前 </a:t>
                </a:r>
                <a:r>
                  <a:rPr lang="en-US" altLang="zh-CN" sz="1400" dirty="0"/>
                  <a:t>token </a:t>
                </a:r>
                <a:r>
                  <a:rPr lang="zh-CN" altLang="en-US" sz="1400" dirty="0"/>
                  <a:t>为止的序列，输出价值 → 所以是 </a:t>
                </a:r>
                <a:r>
                  <a:rPr lang="en-US" altLang="zh-CN" sz="1400" dirty="0"/>
                  <a:t>token </a:t>
                </a:r>
                <a:r>
                  <a:rPr lang="zh-CN" altLang="en-US" sz="1400" dirty="0"/>
                  <a:t>级别的估计。</a:t>
                </a:r>
                <a:endParaRPr lang="en-US" altLang="zh-CN" sz="1400" dirty="0"/>
              </a:p>
              <a:p>
                <a:r>
                  <a:rPr lang="zh-CN" altLang="en-US" sz="1400" dirty="0"/>
                  <a:t>回忆：</a:t>
                </a:r>
                <a:r>
                  <a:rPr lang="en-US" altLang="zh-CN" sz="1400" dirty="0"/>
                  <a:t>actor </a:t>
                </a:r>
                <a:r>
                  <a:rPr lang="zh-CN" altLang="en-US" sz="1400" dirty="0"/>
                  <a:t>梯度更新：</a:t>
                </a:r>
                <a:endParaRPr lang="en-US" altLang="zh-CN" sz="1400" dirty="0"/>
              </a:p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:r>
                  <a:rPr lang="zh-CN" altLang="en-US" sz="1400" dirty="0"/>
                  <a:t>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。</a:t>
                </a:r>
                <a:endParaRPr lang="en-US" altLang="zh-CN" sz="1400" dirty="0"/>
              </a:p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:r>
                  <a:rPr lang="zh-CN" altLang="en-US" sz="1400" dirty="0"/>
                  <a:t>每个状态是一个 </a:t>
                </a:r>
                <a:r>
                  <a:rPr lang="en-US" altLang="zh-CN" sz="1400" dirty="0"/>
                  <a:t>token prefix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 </a:t>
                </a:r>
                <a:r>
                  <a:rPr lang="zh-CN" altLang="en-US" sz="1400" dirty="0"/>
                  <a:t>在 </a:t>
                </a:r>
                <a:r>
                  <a:rPr lang="en-US" altLang="zh-CN" sz="1400" dirty="0"/>
                  <a:t>RLHF </a:t>
                </a:r>
                <a:r>
                  <a:rPr lang="zh-CN" altLang="en-US" sz="1400" dirty="0"/>
                  <a:t>中，状态不是物理环境，而是到当前为止已经生成的 </a:t>
                </a:r>
                <a:r>
                  <a:rPr lang="en-US" altLang="zh-CN" sz="1400" dirty="0"/>
                  <a:t>token </a:t>
                </a:r>
                <a:r>
                  <a:rPr lang="zh-CN" altLang="en-US" sz="1400" dirty="0"/>
                  <a:t>序列。</a:t>
                </a:r>
                <a:r>
                  <a:rPr lang="en-US" altLang="zh-CN" sz="1400" dirty="0"/>
                  <a:t>critic </a:t>
                </a:r>
                <a:r>
                  <a:rPr lang="zh-CN" altLang="en-US" sz="1400" dirty="0"/>
                  <a:t>必须对这些前缀估计未来可能的总回报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47E6A7-3069-8C32-6B72-66475198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86" y="1966190"/>
                <a:ext cx="4536063" cy="2677656"/>
              </a:xfrm>
              <a:prstGeom prst="rect">
                <a:avLst/>
              </a:prstGeom>
              <a:blipFill>
                <a:blip r:embed="rId2"/>
                <a:stretch>
                  <a:fillRect l="-403" t="-456" b="-1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220C61DA-5793-744E-2B22-398E2DD5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888" y="2596749"/>
            <a:ext cx="2469182" cy="3235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1EBF8A6-BD44-A63D-0869-2BCD5F3DC1DA}"/>
              </a:ext>
            </a:extLst>
          </p:cNvPr>
          <p:cNvSpPr txBox="1"/>
          <p:nvPr/>
        </p:nvSpPr>
        <p:spPr>
          <a:xfrm>
            <a:off x="5948129" y="1966190"/>
            <a:ext cx="4648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GRPO </a:t>
            </a:r>
            <a:r>
              <a:rPr lang="zh-CN" altLang="en-US" sz="1400" dirty="0"/>
              <a:t>不需要 </a:t>
            </a:r>
            <a:r>
              <a:rPr lang="en-US" altLang="zh-CN" sz="1400" dirty="0"/>
              <a:t>critic </a:t>
            </a:r>
            <a:r>
              <a:rPr lang="zh-CN" altLang="en-US" sz="1400" dirty="0"/>
              <a:t>来给每一步打分。它只关心最终结果的相对好坏。在 </a:t>
            </a:r>
            <a:r>
              <a:rPr lang="en-US" altLang="zh-CN" sz="1400" dirty="0"/>
              <a:t>group </a:t>
            </a:r>
            <a:r>
              <a:rPr lang="zh-CN" altLang="en-US" sz="1400" dirty="0"/>
              <a:t>里，正确</a:t>
            </a:r>
            <a:r>
              <a:rPr lang="en-US" altLang="zh-CN" sz="1400" dirty="0"/>
              <a:t>/</a:t>
            </a:r>
            <a:r>
              <a:rPr lang="zh-CN" altLang="en-US" sz="1400" dirty="0"/>
              <a:t>更优答案的 </a:t>
            </a:r>
            <a:r>
              <a:rPr lang="en-US" altLang="zh-CN" sz="1400" dirty="0" err="1"/>
              <a:t>logprob</a:t>
            </a:r>
            <a:r>
              <a:rPr lang="en-US" altLang="zh-CN" sz="1400" dirty="0"/>
              <a:t> </a:t>
            </a:r>
            <a:r>
              <a:rPr lang="zh-CN" altLang="en-US" sz="1400" dirty="0"/>
              <a:t>应该更高。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这样就绕开了 </a:t>
            </a:r>
            <a:r>
              <a:rPr lang="en-US" altLang="zh-CN" sz="1400" dirty="0"/>
              <a:t>token-level </a:t>
            </a:r>
            <a:r>
              <a:rPr lang="zh-CN" altLang="en-US" sz="1400" dirty="0"/>
              <a:t>价值评估这个困难问题。</a:t>
            </a:r>
          </a:p>
          <a:p>
            <a:r>
              <a:rPr lang="zh-CN" altLang="en-US" sz="1400" dirty="0"/>
              <a:t>所以 </a:t>
            </a:r>
            <a:r>
              <a:rPr lang="en-US" altLang="zh-CN" sz="1400" dirty="0"/>
              <a:t>GRPO </a:t>
            </a:r>
            <a:r>
              <a:rPr lang="zh-CN" altLang="en-US" sz="1400" dirty="0"/>
              <a:t>更适合结果导向的任务，比如数学解题、长链逻辑推理。</a:t>
            </a:r>
          </a:p>
          <a:p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39AC57-7A0C-B5ED-96FB-10FBEBBC51E1}"/>
              </a:ext>
            </a:extLst>
          </p:cNvPr>
          <p:cNvSpPr txBox="1"/>
          <p:nvPr/>
        </p:nvSpPr>
        <p:spPr>
          <a:xfrm>
            <a:off x="2962396" y="5274405"/>
            <a:ext cx="5736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如果任务确实需要过程奖励，</a:t>
            </a:r>
            <a:r>
              <a:rPr lang="en-US" altLang="zh-CN" sz="1400" dirty="0"/>
              <a:t>e.g. </a:t>
            </a:r>
            <a:r>
              <a:rPr lang="zh-CN" altLang="en-US" sz="1400" dirty="0"/>
              <a:t>安全约束、风格控制、多轮对话策略，那 </a:t>
            </a:r>
            <a:r>
              <a:rPr lang="en-US" altLang="zh-CN" sz="1400" dirty="0"/>
              <a:t>PPO </a:t>
            </a:r>
            <a:r>
              <a:rPr lang="zh-CN" altLang="en-US" sz="1400" dirty="0"/>
              <a:t>仍然好。</a:t>
            </a:r>
            <a:r>
              <a:rPr lang="en-US" altLang="zh-CN" sz="1400" dirty="0"/>
              <a:t>Critic </a:t>
            </a:r>
            <a:r>
              <a:rPr lang="zh-CN" altLang="en-US" sz="1400" dirty="0"/>
              <a:t>可以利用细粒度 </a:t>
            </a:r>
            <a:r>
              <a:rPr lang="en-US" altLang="zh-CN" sz="1400" dirty="0"/>
              <a:t>reward shaping</a:t>
            </a:r>
            <a:r>
              <a:rPr lang="zh-CN" altLang="en-US" sz="1400" dirty="0"/>
              <a:t>比如每句话合不合规范来指导。</a:t>
            </a:r>
            <a:r>
              <a:rPr lang="en-US" altLang="zh-CN" sz="1400" dirty="0"/>
              <a:t>GRPO </a:t>
            </a:r>
            <a:r>
              <a:rPr lang="zh-CN" altLang="en-US" sz="1400" dirty="0"/>
              <a:t>在这种过程奖励场景里其实应该是无地自容芜湖！</a:t>
            </a:r>
          </a:p>
        </p:txBody>
      </p:sp>
    </p:spTree>
    <p:extLst>
      <p:ext uri="{BB962C8B-B14F-4D97-AF65-F5344CB8AC3E}">
        <p14:creationId xmlns:p14="http://schemas.microsoft.com/office/powerpoint/2010/main" val="284699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811C1-658E-360E-23BD-1B999D50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FE276-DE42-C545-0A22-C1EF3CA4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>今日阅读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D1B915-3FE2-239A-BFAC-7FFA76B80608}"/>
              </a:ext>
            </a:extLst>
          </p:cNvPr>
          <p:cNvSpPr txBox="1"/>
          <p:nvPr/>
        </p:nvSpPr>
        <p:spPr>
          <a:xfrm>
            <a:off x="1240077" y="1471808"/>
            <a:ext cx="7321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Vision Language Models are Biased</a:t>
            </a:r>
          </a:p>
          <a:p>
            <a:r>
              <a:rPr lang="en-US" altLang="zh-CN" dirty="0">
                <a:hlinkClick r:id="rId2"/>
              </a:rPr>
              <a:t>https://arxiv.org/abs/2505.23941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https://github.com/anvo25/vlms-are-biased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Cambrian-1: A Fully Open, Vision-Centric Exploration of Multimodal LLMs </a:t>
            </a:r>
          </a:p>
          <a:p>
            <a:r>
              <a:rPr lang="en-US" altLang="zh-CN" dirty="0"/>
              <a:t>https://arxiv.org/pdf/2406.16860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5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B89E7-F4C7-2E82-11AA-D0265CAD2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923A9-EF91-5AF1-56E1-B93E6CF03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10A1E3-D924-1681-494E-712B6EE43B6D}"/>
              </a:ext>
            </a:extLst>
          </p:cNvPr>
          <p:cNvSpPr txBox="1"/>
          <p:nvPr/>
        </p:nvSpPr>
        <p:spPr>
          <a:xfrm>
            <a:off x="336205" y="2182660"/>
            <a:ext cx="234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RL Learning Paradigm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C501D9-B015-7A65-9EEE-A3E31770E519}"/>
              </a:ext>
            </a:extLst>
          </p:cNvPr>
          <p:cNvCxnSpPr/>
          <p:nvPr/>
        </p:nvCxnSpPr>
        <p:spPr>
          <a:xfrm flipV="1">
            <a:off x="2724412" y="1376033"/>
            <a:ext cx="1415441" cy="876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3FE09AD-A52C-9760-AF0A-637D0CE8ADF4}"/>
                  </a:ext>
                </a:extLst>
              </p:cNvPr>
              <p:cNvSpPr txBox="1"/>
              <p:nvPr/>
            </p:nvSpPr>
            <p:spPr>
              <a:xfrm>
                <a:off x="4227535" y="894370"/>
                <a:ext cx="6682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Policy-based method</a:t>
                </a:r>
              </a:p>
              <a:p>
                <a:r>
                  <a:rPr lang="zh-CN" altLang="en-US" sz="1600" dirty="0"/>
                  <a:t>学习：</a:t>
                </a:r>
                <a:r>
                  <a:rPr lang="en-US" altLang="zh-CN" sz="1600" dirty="0"/>
                  <a:t>policy </a:t>
                </a:r>
                <a:r>
                  <a:rPr lang="zh-CN" altLang="en-US" sz="1600" dirty="0"/>
                  <a:t>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600" dirty="0"/>
                  <a:t>在某个状态下采取某个动作的概率</a:t>
                </a:r>
                <a:endParaRPr lang="en-US" altLang="zh-CN" sz="1600" dirty="0"/>
              </a:p>
              <a:p>
                <a:r>
                  <a:rPr lang="en-US" altLang="zh-CN" sz="1600" dirty="0"/>
                  <a:t>	state -&gt; NN -&gt; action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3FE09AD-A52C-9760-AF0A-637D0CE8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35" y="894370"/>
                <a:ext cx="6682636" cy="830997"/>
              </a:xfrm>
              <a:prstGeom prst="rect">
                <a:avLst/>
              </a:prstGeom>
              <a:blipFill>
                <a:blip r:embed="rId2"/>
                <a:stretch>
                  <a:fillRect l="-456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70FA53-FA90-FA4C-286F-1188C645F465}"/>
                  </a:ext>
                </a:extLst>
              </p:cNvPr>
              <p:cNvSpPr txBox="1"/>
              <p:nvPr/>
            </p:nvSpPr>
            <p:spPr>
              <a:xfrm>
                <a:off x="4139853" y="1823838"/>
                <a:ext cx="360123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如何更新参数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policy gradient</a:t>
                </a:r>
              </a:p>
              <a:p>
                <a:r>
                  <a:rPr lang="en-US" altLang="zh-CN" dirty="0"/>
                  <a:t>	   </a:t>
                </a:r>
              </a:p>
              <a:p>
                <a:r>
                  <a:rPr lang="en-US" altLang="zh-CN" b="1" dirty="0"/>
                  <a:t>Objective:	max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Rule:			</a:t>
                </a:r>
              </a:p>
              <a:p>
                <a:endParaRPr lang="en-US" altLang="zh-CN" b="1" dirty="0"/>
              </a:p>
              <a:p>
                <a:r>
                  <a:rPr lang="en-US" altLang="zh-CN" b="1" dirty="0"/>
                  <a:t>			</a:t>
                </a:r>
              </a:p>
              <a:p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70FA53-FA90-FA4C-286F-1188C645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53" y="1823838"/>
                <a:ext cx="3601232" cy="2862322"/>
              </a:xfrm>
              <a:prstGeom prst="rect">
                <a:avLst/>
              </a:prstGeom>
              <a:blipFill>
                <a:blip r:embed="rId3"/>
                <a:stretch>
                  <a:fillRect l="-1354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5732C64-1543-2345-7F0A-4D739E77B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480" y="2285663"/>
            <a:ext cx="1800616" cy="5326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DF45CF-5131-46E2-AAA5-8B1194FF2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480" y="3194695"/>
            <a:ext cx="2300484" cy="367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5F13C73-8DD0-3961-73D9-A6F44A71A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480" y="3562539"/>
            <a:ext cx="3213877" cy="5397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6DFC7C-241B-9DA7-B002-8A1F851EC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480" y="4102273"/>
            <a:ext cx="4922728" cy="5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D2D75-A6A5-88B2-0D4F-12BE72D36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47F31-EBA3-B850-1AE9-7C12044E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A13848-32B1-AF01-B80A-803317CA8D86}"/>
                  </a:ext>
                </a:extLst>
              </p:cNvPr>
              <p:cNvSpPr txBox="1"/>
              <p:nvPr/>
            </p:nvSpPr>
            <p:spPr>
              <a:xfrm>
                <a:off x="3688916" y="101604"/>
                <a:ext cx="360123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如何更新参数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policy gradient</a:t>
                </a:r>
              </a:p>
              <a:p>
                <a:r>
                  <a:rPr lang="en-US" altLang="zh-CN" dirty="0"/>
                  <a:t>	   </a:t>
                </a:r>
              </a:p>
              <a:p>
                <a:r>
                  <a:rPr lang="en-US" altLang="zh-CN" b="1" dirty="0"/>
                  <a:t>Objective:	max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Rule:			</a:t>
                </a:r>
              </a:p>
              <a:p>
                <a:endParaRPr lang="en-US" altLang="zh-CN" b="1" dirty="0"/>
              </a:p>
              <a:p>
                <a:r>
                  <a:rPr lang="en-US" altLang="zh-CN" b="1" dirty="0"/>
                  <a:t>			</a:t>
                </a:r>
              </a:p>
              <a:p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A13848-32B1-AF01-B80A-803317CA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16" y="101604"/>
                <a:ext cx="3601232" cy="2862322"/>
              </a:xfrm>
              <a:prstGeom prst="rect">
                <a:avLst/>
              </a:prstGeom>
              <a:blipFill>
                <a:blip r:embed="rId2"/>
                <a:stretch>
                  <a:fillRect l="-1354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20FE081-6A8B-E9D2-2060-6FF0A78B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43" y="538282"/>
            <a:ext cx="1800616" cy="5326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9A132A-9674-A9C3-6135-07026EF0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543" y="1447314"/>
            <a:ext cx="2300484" cy="367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14DF209-AD5E-0F6C-58D1-A385BC4F9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543" y="1815158"/>
            <a:ext cx="3213877" cy="539735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0EFF1D8-4487-075B-6F9B-88BA7CB271CE}"/>
              </a:ext>
            </a:extLst>
          </p:cNvPr>
          <p:cNvCxnSpPr>
            <a:cxnSpLocks/>
          </p:cNvCxnSpPr>
          <p:nvPr/>
        </p:nvCxnSpPr>
        <p:spPr>
          <a:xfrm flipH="1">
            <a:off x="7261462" y="1000107"/>
            <a:ext cx="1152394" cy="53265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B30BE95-68D4-B90D-00BF-B1E16BA4B465}"/>
              </a:ext>
            </a:extLst>
          </p:cNvPr>
          <p:cNvSpPr txBox="1"/>
          <p:nvPr/>
        </p:nvSpPr>
        <p:spPr>
          <a:xfrm>
            <a:off x="8457027" y="525384"/>
            <a:ext cx="234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通常奖励是</a:t>
            </a:r>
            <a:r>
              <a:rPr lang="en-US" altLang="zh-CN" b="1" dirty="0">
                <a:solidFill>
                  <a:srgbClr val="FF0000"/>
                </a:solidFill>
              </a:rPr>
              <a:t>Sparse</a:t>
            </a:r>
            <a:r>
              <a:rPr lang="zh-CN" altLang="en-US" b="1" dirty="0">
                <a:solidFill>
                  <a:srgbClr val="FF0000"/>
                </a:solidFill>
              </a:rPr>
              <a:t>的，这会导致方差很大。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FD1F993-72BE-62F2-A182-DE07EE2E1719}"/>
              </a:ext>
            </a:extLst>
          </p:cNvPr>
          <p:cNvSpPr/>
          <p:nvPr/>
        </p:nvSpPr>
        <p:spPr>
          <a:xfrm>
            <a:off x="7056851" y="1384126"/>
            <a:ext cx="233297" cy="4463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6CA1286-12B8-3DA0-ABB1-E2C95EF4BAA4}"/>
              </a:ext>
            </a:extLst>
          </p:cNvPr>
          <p:cNvSpPr/>
          <p:nvPr/>
        </p:nvSpPr>
        <p:spPr>
          <a:xfrm>
            <a:off x="475618" y="1114816"/>
            <a:ext cx="10140190" cy="1553228"/>
          </a:xfrm>
          <a:custGeom>
            <a:avLst/>
            <a:gdLst>
              <a:gd name="connsiteX0" fmla="*/ 10096349 w 10140190"/>
              <a:gd name="connsiteY0" fmla="*/ 0 h 1553228"/>
              <a:gd name="connsiteX1" fmla="*/ 10121401 w 10140190"/>
              <a:gd name="connsiteY1" fmla="*/ 137787 h 1553228"/>
              <a:gd name="connsiteX2" fmla="*/ 10140190 w 10140190"/>
              <a:gd name="connsiteY2" fmla="*/ 269310 h 1553228"/>
              <a:gd name="connsiteX3" fmla="*/ 10121401 w 10140190"/>
              <a:gd name="connsiteY3" fmla="*/ 444674 h 1553228"/>
              <a:gd name="connsiteX4" fmla="*/ 9996141 w 10140190"/>
              <a:gd name="connsiteY4" fmla="*/ 688932 h 1553228"/>
              <a:gd name="connsiteX5" fmla="*/ 9682990 w 10140190"/>
              <a:gd name="connsiteY5" fmla="*/ 964504 h 1553228"/>
              <a:gd name="connsiteX6" fmla="*/ 9476311 w 10140190"/>
              <a:gd name="connsiteY6" fmla="*/ 1064713 h 1553228"/>
              <a:gd name="connsiteX7" fmla="*/ 9169423 w 10140190"/>
              <a:gd name="connsiteY7" fmla="*/ 1146132 h 1553228"/>
              <a:gd name="connsiteX8" fmla="*/ 8079659 w 10140190"/>
              <a:gd name="connsiteY8" fmla="*/ 1321496 h 1553228"/>
              <a:gd name="connsiteX9" fmla="*/ 7678826 w 10140190"/>
              <a:gd name="connsiteY9" fmla="*/ 1327759 h 1553228"/>
              <a:gd name="connsiteX10" fmla="*/ 7234152 w 10140190"/>
              <a:gd name="connsiteY10" fmla="*/ 1321496 h 1553228"/>
              <a:gd name="connsiteX11" fmla="*/ 6776952 w 10140190"/>
              <a:gd name="connsiteY11" fmla="*/ 1283918 h 1553228"/>
              <a:gd name="connsiteX12" fmla="*/ 5937708 w 10140190"/>
              <a:gd name="connsiteY12" fmla="*/ 1189973 h 1553228"/>
              <a:gd name="connsiteX13" fmla="*/ 4622475 w 10140190"/>
              <a:gd name="connsiteY13" fmla="*/ 1014608 h 1553228"/>
              <a:gd name="connsiteX14" fmla="*/ 3701812 w 10140190"/>
              <a:gd name="connsiteY14" fmla="*/ 876822 h 1553228"/>
              <a:gd name="connsiteX15" fmla="*/ 2824990 w 10140190"/>
              <a:gd name="connsiteY15" fmla="*/ 776614 h 1553228"/>
              <a:gd name="connsiteX16" fmla="*/ 2605785 w 10140190"/>
              <a:gd name="connsiteY16" fmla="*/ 764088 h 1553228"/>
              <a:gd name="connsiteX17" fmla="*/ 2374053 w 10140190"/>
              <a:gd name="connsiteY17" fmla="*/ 745299 h 1553228"/>
              <a:gd name="connsiteX18" fmla="*/ 1847960 w 10140190"/>
              <a:gd name="connsiteY18" fmla="*/ 726510 h 1553228"/>
              <a:gd name="connsiteX19" fmla="*/ 1002453 w 10140190"/>
              <a:gd name="connsiteY19" fmla="*/ 739036 h 1553228"/>
              <a:gd name="connsiteX20" fmla="*/ 632935 w 10140190"/>
              <a:gd name="connsiteY20" fmla="*/ 776614 h 1553228"/>
              <a:gd name="connsiteX21" fmla="*/ 250892 w 10140190"/>
              <a:gd name="connsiteY21" fmla="*/ 964504 h 1553228"/>
              <a:gd name="connsiteX22" fmla="*/ 94316 w 10140190"/>
              <a:gd name="connsiteY22" fmla="*/ 1089765 h 1553228"/>
              <a:gd name="connsiteX23" fmla="*/ 6634 w 10140190"/>
              <a:gd name="connsiteY23" fmla="*/ 1233814 h 1553228"/>
              <a:gd name="connsiteX24" fmla="*/ 371 w 10140190"/>
              <a:gd name="connsiteY24" fmla="*/ 1308970 h 1553228"/>
              <a:gd name="connsiteX25" fmla="*/ 194524 w 10140190"/>
              <a:gd name="connsiteY25" fmla="*/ 1553228 h 1553228"/>
              <a:gd name="connsiteX26" fmla="*/ 200787 w 10140190"/>
              <a:gd name="connsiteY26" fmla="*/ 1553228 h 155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40190" h="1553228">
                <a:moveTo>
                  <a:pt x="10096349" y="0"/>
                </a:moveTo>
                <a:cubicBezTo>
                  <a:pt x="10106632" y="51415"/>
                  <a:pt x="10111081" y="72426"/>
                  <a:pt x="10121401" y="137787"/>
                </a:cubicBezTo>
                <a:cubicBezTo>
                  <a:pt x="10128308" y="181531"/>
                  <a:pt x="10133927" y="225469"/>
                  <a:pt x="10140190" y="269310"/>
                </a:cubicBezTo>
                <a:cubicBezTo>
                  <a:pt x="10133927" y="327765"/>
                  <a:pt x="10133890" y="387227"/>
                  <a:pt x="10121401" y="444674"/>
                </a:cubicBezTo>
                <a:cubicBezTo>
                  <a:pt x="10105128" y="519531"/>
                  <a:pt x="10039628" y="633019"/>
                  <a:pt x="9996141" y="688932"/>
                </a:cubicBezTo>
                <a:cubicBezTo>
                  <a:pt x="9900947" y="811324"/>
                  <a:pt x="9817348" y="885211"/>
                  <a:pt x="9682990" y="964504"/>
                </a:cubicBezTo>
                <a:cubicBezTo>
                  <a:pt x="9617053" y="1003418"/>
                  <a:pt x="9548494" y="1039185"/>
                  <a:pt x="9476311" y="1064713"/>
                </a:cubicBezTo>
                <a:cubicBezTo>
                  <a:pt x="9376532" y="1100001"/>
                  <a:pt x="9272899" y="1123913"/>
                  <a:pt x="9169423" y="1146132"/>
                </a:cubicBezTo>
                <a:cubicBezTo>
                  <a:pt x="8773750" y="1231092"/>
                  <a:pt x="8467110" y="1299624"/>
                  <a:pt x="8079659" y="1321496"/>
                </a:cubicBezTo>
                <a:cubicBezTo>
                  <a:pt x="7946244" y="1329027"/>
                  <a:pt x="7812437" y="1325671"/>
                  <a:pt x="7678826" y="1327759"/>
                </a:cubicBezTo>
                <a:cubicBezTo>
                  <a:pt x="7530601" y="1325671"/>
                  <a:pt x="7382217" y="1328694"/>
                  <a:pt x="7234152" y="1321496"/>
                </a:cubicBezTo>
                <a:cubicBezTo>
                  <a:pt x="7081418" y="1314071"/>
                  <a:pt x="6929291" y="1297165"/>
                  <a:pt x="6776952" y="1283918"/>
                </a:cubicBezTo>
                <a:cubicBezTo>
                  <a:pt x="6201781" y="1233903"/>
                  <a:pt x="6529953" y="1262989"/>
                  <a:pt x="5937708" y="1189973"/>
                </a:cubicBezTo>
                <a:cubicBezTo>
                  <a:pt x="5404157" y="1124193"/>
                  <a:pt x="5221788" y="1116378"/>
                  <a:pt x="4622475" y="1014608"/>
                </a:cubicBezTo>
                <a:cubicBezTo>
                  <a:pt x="4240874" y="949808"/>
                  <a:pt x="4144604" y="929957"/>
                  <a:pt x="3701812" y="876822"/>
                </a:cubicBezTo>
                <a:cubicBezTo>
                  <a:pt x="3568106" y="860777"/>
                  <a:pt x="3054864" y="795004"/>
                  <a:pt x="2824990" y="776614"/>
                </a:cubicBezTo>
                <a:cubicBezTo>
                  <a:pt x="2752036" y="770778"/>
                  <a:pt x="2678797" y="769158"/>
                  <a:pt x="2605785" y="764088"/>
                </a:cubicBezTo>
                <a:cubicBezTo>
                  <a:pt x="2528474" y="758719"/>
                  <a:pt x="2451396" y="750194"/>
                  <a:pt x="2374053" y="745299"/>
                </a:cubicBezTo>
                <a:cubicBezTo>
                  <a:pt x="2162589" y="731915"/>
                  <a:pt x="2059691" y="731551"/>
                  <a:pt x="1847960" y="726510"/>
                </a:cubicBezTo>
                <a:cubicBezTo>
                  <a:pt x="1566124" y="730685"/>
                  <a:pt x="1284080" y="727423"/>
                  <a:pt x="1002453" y="739036"/>
                </a:cubicBezTo>
                <a:cubicBezTo>
                  <a:pt x="878750" y="744137"/>
                  <a:pt x="632935" y="776614"/>
                  <a:pt x="632935" y="776614"/>
                </a:cubicBezTo>
                <a:cubicBezTo>
                  <a:pt x="450993" y="842775"/>
                  <a:pt x="402561" y="843168"/>
                  <a:pt x="250892" y="964504"/>
                </a:cubicBezTo>
                <a:cubicBezTo>
                  <a:pt x="198700" y="1006258"/>
                  <a:pt x="131391" y="1034152"/>
                  <a:pt x="94316" y="1089765"/>
                </a:cubicBezTo>
                <a:cubicBezTo>
                  <a:pt x="29702" y="1186686"/>
                  <a:pt x="58630" y="1138489"/>
                  <a:pt x="6634" y="1233814"/>
                </a:cubicBezTo>
                <a:cubicBezTo>
                  <a:pt x="4546" y="1258866"/>
                  <a:pt x="-1557" y="1283905"/>
                  <a:pt x="371" y="1308970"/>
                </a:cubicBezTo>
                <a:cubicBezTo>
                  <a:pt x="7832" y="1405960"/>
                  <a:pt x="69609" y="1553228"/>
                  <a:pt x="194524" y="1553228"/>
                </a:cubicBezTo>
                <a:lnTo>
                  <a:pt x="200787" y="155322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531A4371-C7BB-187D-BE27-901BB4CCFAF1}"/>
              </a:ext>
            </a:extLst>
          </p:cNvPr>
          <p:cNvSpPr/>
          <p:nvPr/>
        </p:nvSpPr>
        <p:spPr>
          <a:xfrm>
            <a:off x="526464" y="2570967"/>
            <a:ext cx="169101" cy="194154"/>
          </a:xfrm>
          <a:custGeom>
            <a:avLst/>
            <a:gdLst>
              <a:gd name="connsiteX0" fmla="*/ 137786 w 169101"/>
              <a:gd name="connsiteY0" fmla="*/ 0 h 194154"/>
              <a:gd name="connsiteX1" fmla="*/ 131523 w 169101"/>
              <a:gd name="connsiteY1" fmla="*/ 31316 h 194154"/>
              <a:gd name="connsiteX2" fmla="*/ 150312 w 169101"/>
              <a:gd name="connsiteY2" fmla="*/ 87683 h 194154"/>
              <a:gd name="connsiteX3" fmla="*/ 169101 w 169101"/>
              <a:gd name="connsiteY3" fmla="*/ 125261 h 194154"/>
              <a:gd name="connsiteX4" fmla="*/ 75156 w 169101"/>
              <a:gd name="connsiteY4" fmla="*/ 162839 h 194154"/>
              <a:gd name="connsiteX5" fmla="*/ 0 w 169101"/>
              <a:gd name="connsiteY5" fmla="*/ 194154 h 19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101" h="194154">
                <a:moveTo>
                  <a:pt x="137786" y="0"/>
                </a:moveTo>
                <a:cubicBezTo>
                  <a:pt x="135698" y="10439"/>
                  <a:pt x="131523" y="20671"/>
                  <a:pt x="131523" y="31316"/>
                </a:cubicBezTo>
                <a:cubicBezTo>
                  <a:pt x="131523" y="59470"/>
                  <a:pt x="140124" y="63912"/>
                  <a:pt x="150312" y="87683"/>
                </a:cubicBezTo>
                <a:cubicBezTo>
                  <a:pt x="165870" y="123985"/>
                  <a:pt x="145029" y="89153"/>
                  <a:pt x="169101" y="125261"/>
                </a:cubicBezTo>
                <a:cubicBezTo>
                  <a:pt x="68072" y="158937"/>
                  <a:pt x="212021" y="109614"/>
                  <a:pt x="75156" y="162839"/>
                </a:cubicBezTo>
                <a:cubicBezTo>
                  <a:pt x="-1054" y="192476"/>
                  <a:pt x="40095" y="167424"/>
                  <a:pt x="0" y="19415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AD46EFA-3C24-B6DB-4E53-BA8119494B89}"/>
                  </a:ext>
                </a:extLst>
              </p:cNvPr>
              <p:cNvSpPr txBox="1"/>
              <p:nvPr/>
            </p:nvSpPr>
            <p:spPr>
              <a:xfrm>
                <a:off x="908137" y="2668044"/>
                <a:ext cx="661374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什么东西的方差大？</a:t>
                </a:r>
                <a:endParaRPr lang="en-US" altLang="zh-CN" sz="1600" dirty="0"/>
              </a:p>
              <a:p>
                <a:r>
                  <a:rPr lang="zh-CN" altLang="en-US" sz="1600" dirty="0"/>
                  <a:t>梯度的估计器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</m:oMath>
                </a14:m>
                <a:r>
                  <a:rPr lang="zh-CN" altLang="en-US" sz="1600" dirty="0"/>
                  <a:t> （解析解复杂所以用</a:t>
                </a:r>
                <a:r>
                  <a:rPr lang="en-US" altLang="zh-CN" sz="1600" dirty="0"/>
                  <a:t>Monte Carlo </a:t>
                </a:r>
                <a:r>
                  <a:rPr lang="zh-CN" altLang="en-US" sz="1600" dirty="0"/>
                  <a:t>采样估计）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Reward sparse</a:t>
                </a:r>
                <a:r>
                  <a:rPr lang="zh-CN" altLang="en-US" sz="1600" dirty="0"/>
                  <a:t>导致绝大多数 </a:t>
                </a:r>
                <a:r>
                  <a:rPr lang="en-US" altLang="zh-CN" sz="1600" dirty="0"/>
                  <a:t>step </a:t>
                </a:r>
                <a:r>
                  <a:rPr lang="zh-CN" altLang="en-US" sz="1600" dirty="0"/>
                  <a:t>的 𝐺𝑡</a:t>
                </a:r>
                <a:r>
                  <a:rPr lang="en-US" altLang="zh-CN" sz="1600" dirty="0"/>
                  <a:t>Gt	​ </a:t>
                </a:r>
                <a:r>
                  <a:rPr lang="zh-CN" altLang="en-US" sz="1600" dirty="0"/>
                  <a:t>都是 一长串零，最后突然有一个奖励。意味着在每个</a:t>
                </a:r>
                <a:r>
                  <a:rPr lang="en-US" altLang="zh-CN" sz="1600" dirty="0"/>
                  <a:t>time step</a:t>
                </a:r>
                <a:r>
                  <a:rPr lang="zh-CN" altLang="en-US" sz="1600" dirty="0"/>
                  <a:t>上都乘以同一个最终</a:t>
                </a:r>
                <a:r>
                  <a:rPr lang="en-US" altLang="zh-CN" sz="1600" dirty="0"/>
                  <a:t>reward</a:t>
                </a:r>
                <a:r>
                  <a:rPr lang="zh-CN" altLang="en-US" sz="1600" dirty="0"/>
                  <a:t>（</a:t>
                </a:r>
                <a:r>
                  <a:rPr lang="en-US" altLang="zh-CN" sz="1600" dirty="0"/>
                  <a:t>0/1</a:t>
                </a:r>
                <a:r>
                  <a:rPr lang="zh-CN" altLang="en-US" sz="1600" dirty="0"/>
                  <a:t>）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e.g. </a:t>
                </a:r>
              </a:p>
              <a:p>
                <a:r>
                  <a:rPr lang="zh-CN" altLang="en-US" sz="1600" dirty="0"/>
                  <a:t>如果最后奖励是 </a:t>
                </a:r>
                <a:r>
                  <a:rPr lang="en-US" altLang="zh-CN" sz="1600" dirty="0"/>
                  <a:t>+1</a:t>
                </a:r>
                <a:r>
                  <a:rPr lang="zh-CN" altLang="en-US" sz="1600" dirty="0"/>
                  <a:t>，你不知道是 第 </a:t>
                </a:r>
                <a:r>
                  <a:rPr lang="en-US" altLang="zh-CN" sz="1600" dirty="0"/>
                  <a:t>2 </a:t>
                </a:r>
                <a:r>
                  <a:rPr lang="zh-CN" altLang="en-US" sz="1600" dirty="0"/>
                  <a:t>步的动作好，还是 第 </a:t>
                </a:r>
                <a:r>
                  <a:rPr lang="en-US" altLang="zh-CN" sz="1600" dirty="0"/>
                  <a:t>48 </a:t>
                </a:r>
                <a:r>
                  <a:rPr lang="zh-CN" altLang="en-US" sz="1600" dirty="0"/>
                  <a:t>步的动作好，全部动作都会被统一乘上这个 </a:t>
                </a:r>
                <a:r>
                  <a:rPr lang="en-US" altLang="zh-CN" sz="1600" dirty="0"/>
                  <a:t>+1+1+1</a:t>
                </a:r>
                <a:r>
                  <a:rPr lang="zh-CN" altLang="en-US" sz="1600" dirty="0"/>
                  <a:t>。</a:t>
                </a:r>
              </a:p>
              <a:p>
                <a:r>
                  <a:rPr lang="zh-CN" altLang="en-US" sz="1600" dirty="0"/>
                  <a:t>这样一来，不同 </a:t>
                </a:r>
                <a:r>
                  <a:rPr lang="en-US" altLang="zh-CN" sz="1600" dirty="0"/>
                  <a:t>episode </a:t>
                </a:r>
                <a:r>
                  <a:rPr lang="zh-CN" altLang="en-US" sz="1600" dirty="0"/>
                  <a:t>之间差异会特别大，更新方向非常嘈杂。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导致了收敛困难。</a:t>
                </a:r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AD46EFA-3C24-B6DB-4E53-BA811949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7" y="2668044"/>
                <a:ext cx="6613743" cy="3293209"/>
              </a:xfrm>
              <a:prstGeom prst="rect">
                <a:avLst/>
              </a:prstGeom>
              <a:blipFill>
                <a:blip r:embed="rId6"/>
                <a:stretch>
                  <a:fillRect l="-553" t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C6A7446-9F7F-BD8C-512A-CF682A9B0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3507" y="2670122"/>
            <a:ext cx="3147394" cy="177519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DAD88DA-F2B2-FFF1-C3CC-2879985842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3507" y="4445314"/>
            <a:ext cx="3147394" cy="7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0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BD53-F721-824C-3790-B01B190B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42C85-C259-A395-130C-C083EEC47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3C2B3B-96D2-DB35-F994-F0E0C95E3289}"/>
                  </a:ext>
                </a:extLst>
              </p:cNvPr>
              <p:cNvSpPr txBox="1"/>
              <p:nvPr/>
            </p:nvSpPr>
            <p:spPr>
              <a:xfrm>
                <a:off x="3912297" y="1539233"/>
                <a:ext cx="360123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如何更新参数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policy gradient</a:t>
                </a:r>
              </a:p>
              <a:p>
                <a:r>
                  <a:rPr lang="en-US" altLang="zh-CN" dirty="0"/>
                  <a:t>	   </a:t>
                </a:r>
              </a:p>
              <a:p>
                <a:r>
                  <a:rPr lang="en-US" altLang="zh-CN" b="1" dirty="0"/>
                  <a:t>Objective:	max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Rule:			</a:t>
                </a:r>
              </a:p>
              <a:p>
                <a:endParaRPr lang="en-US" altLang="zh-CN" b="1" dirty="0"/>
              </a:p>
              <a:p>
                <a:r>
                  <a:rPr lang="en-US" altLang="zh-CN" b="1" dirty="0"/>
                  <a:t>			</a:t>
                </a:r>
              </a:p>
              <a:p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3C2B3B-96D2-DB35-F994-F0E0C95E3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97" y="1539233"/>
                <a:ext cx="3601232" cy="2862322"/>
              </a:xfrm>
              <a:prstGeom prst="rect">
                <a:avLst/>
              </a:prstGeom>
              <a:blipFill>
                <a:blip r:embed="rId2"/>
                <a:stretch>
                  <a:fillRect l="-1523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138D7AC-B97A-0CFE-6146-9171297B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24" y="1975911"/>
            <a:ext cx="1800616" cy="5326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A0148D-9B0F-D902-DA56-6C66CA038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924" y="2884943"/>
            <a:ext cx="2300484" cy="367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049B0F2-186F-0934-33D5-07A8F45E9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924" y="3252787"/>
            <a:ext cx="3213877" cy="539735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668812-6BBD-D766-D97A-2845CE17385E}"/>
              </a:ext>
            </a:extLst>
          </p:cNvPr>
          <p:cNvCxnSpPr>
            <a:cxnSpLocks/>
          </p:cNvCxnSpPr>
          <p:nvPr/>
        </p:nvCxnSpPr>
        <p:spPr>
          <a:xfrm flipH="1">
            <a:off x="7484843" y="2437736"/>
            <a:ext cx="1152394" cy="53265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27CDF8B-BCDE-7153-A3F9-59F0489ECC38}"/>
              </a:ext>
            </a:extLst>
          </p:cNvPr>
          <p:cNvSpPr txBox="1"/>
          <p:nvPr/>
        </p:nvSpPr>
        <p:spPr>
          <a:xfrm>
            <a:off x="8680408" y="1963013"/>
            <a:ext cx="234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通常奖励是</a:t>
            </a:r>
            <a:r>
              <a:rPr lang="en-US" altLang="zh-CN" b="1" dirty="0">
                <a:solidFill>
                  <a:srgbClr val="FF0000"/>
                </a:solidFill>
              </a:rPr>
              <a:t>Sparse</a:t>
            </a:r>
            <a:r>
              <a:rPr lang="zh-CN" altLang="en-US" b="1" dirty="0">
                <a:solidFill>
                  <a:srgbClr val="FF0000"/>
                </a:solidFill>
              </a:rPr>
              <a:t>的，这会导致方差很大。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9C8B12-992E-0140-137A-63D58693D3F5}"/>
              </a:ext>
            </a:extLst>
          </p:cNvPr>
          <p:cNvSpPr/>
          <p:nvPr/>
        </p:nvSpPr>
        <p:spPr>
          <a:xfrm>
            <a:off x="7280232" y="2821755"/>
            <a:ext cx="233297" cy="4463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087D91-71C2-3920-682A-B0130F14C9F9}"/>
              </a:ext>
            </a:extLst>
          </p:cNvPr>
          <p:cNvSpPr txBox="1"/>
          <p:nvPr/>
        </p:nvSpPr>
        <p:spPr>
          <a:xfrm>
            <a:off x="2183705" y="4265452"/>
            <a:ext cx="455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朴素的解决方法：引入一个</a:t>
            </a:r>
            <a:r>
              <a:rPr lang="en-US" altLang="zh-CN" dirty="0"/>
              <a:t>baseline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1E6FE1-8C77-8A54-19F0-A86958543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924" y="4123337"/>
            <a:ext cx="3745282" cy="6252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319529-34FC-2F87-6747-4EF2B6FF505A}"/>
              </a:ext>
            </a:extLst>
          </p:cNvPr>
          <p:cNvSpPr txBox="1"/>
          <p:nvPr/>
        </p:nvSpPr>
        <p:spPr>
          <a:xfrm>
            <a:off x="2232243" y="5200190"/>
            <a:ext cx="1053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没有 </a:t>
            </a:r>
            <a:r>
              <a:rPr lang="en-US" altLang="zh-CN" sz="1600" dirty="0"/>
              <a:t>baseline</a:t>
            </a:r>
            <a:r>
              <a:rPr lang="zh-CN" altLang="en-US" sz="1600" dirty="0"/>
              <a:t>：像买彩票，中奖就把所有 </a:t>
            </a:r>
            <a:r>
              <a:rPr lang="en-US" altLang="zh-CN" sz="1600" dirty="0"/>
              <a:t>credit </a:t>
            </a:r>
            <a:r>
              <a:rPr lang="zh-CN" altLang="en-US" sz="1600" dirty="0"/>
              <a:t>给刚好这次的 </a:t>
            </a:r>
            <a:r>
              <a:rPr lang="en-US" altLang="zh-CN" sz="1600" dirty="0"/>
              <a:t>action</a:t>
            </a:r>
            <a:r>
              <a:rPr lang="zh-CN" altLang="en-US" sz="1600" dirty="0"/>
              <a:t>，没中奖就全归零 </a:t>
            </a:r>
            <a:r>
              <a:rPr lang="en-US" altLang="zh-CN" sz="1600" dirty="0"/>
              <a:t>-&gt;</a:t>
            </a:r>
            <a:r>
              <a:rPr lang="zh-CN" altLang="en-US" sz="1600" dirty="0"/>
              <a:t>噪声特别大。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zh-CN" altLang="en-US" sz="1600" dirty="0"/>
              <a:t>有 </a:t>
            </a:r>
            <a:r>
              <a:rPr lang="en-US" altLang="zh-CN" sz="1600" dirty="0"/>
              <a:t>baseline</a:t>
            </a:r>
            <a:r>
              <a:rPr lang="zh-CN" altLang="en-US" sz="1600" dirty="0"/>
              <a:t>：先估计平均水平是多少，然后只奖励“超出平均”的动作 </a:t>
            </a:r>
            <a:r>
              <a:rPr lang="en-US" altLang="zh-CN" sz="1600" dirty="0"/>
              <a:t>-&gt;</a:t>
            </a:r>
            <a:r>
              <a:rPr lang="zh-CN" altLang="en-US" sz="1600" dirty="0"/>
              <a:t> 信号更稳定，方差显著下降。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965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281A7-EDBB-280A-3C85-F5E8E343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9707-50C2-433B-CDCE-0BCAE1C18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4C230B-AAB5-A12E-1969-B5C7FCDED206}"/>
              </a:ext>
            </a:extLst>
          </p:cNvPr>
          <p:cNvSpPr txBox="1"/>
          <p:nvPr/>
        </p:nvSpPr>
        <p:spPr>
          <a:xfrm>
            <a:off x="179540" y="2152356"/>
            <a:ext cx="126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RL Learning Paradigm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1119500-3428-AED1-B1FB-C3AAE04CA144}"/>
              </a:ext>
            </a:extLst>
          </p:cNvPr>
          <p:cNvCxnSpPr>
            <a:cxnSpLocks/>
          </p:cNvCxnSpPr>
          <p:nvPr/>
        </p:nvCxnSpPr>
        <p:spPr>
          <a:xfrm flipV="1">
            <a:off x="1290181" y="2114377"/>
            <a:ext cx="609486" cy="42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750F36F-9A2C-CE63-032D-56469F2002B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964715" y="2540953"/>
            <a:ext cx="613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E400118-1F4B-6A82-5B38-2329DA19C1A0}"/>
              </a:ext>
            </a:extLst>
          </p:cNvPr>
          <p:cNvCxnSpPr>
            <a:cxnSpLocks/>
          </p:cNvCxnSpPr>
          <p:nvPr/>
        </p:nvCxnSpPr>
        <p:spPr>
          <a:xfrm>
            <a:off x="1290181" y="2845754"/>
            <a:ext cx="526093" cy="41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EF9429A-4B77-0FDA-E89F-811C418E115D}"/>
              </a:ext>
            </a:extLst>
          </p:cNvPr>
          <p:cNvSpPr txBox="1"/>
          <p:nvPr/>
        </p:nvSpPr>
        <p:spPr>
          <a:xfrm>
            <a:off x="2029216" y="3430045"/>
            <a:ext cx="1684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</a:rPr>
              <a:t>Value-based method</a:t>
            </a:r>
          </a:p>
          <a:p>
            <a:r>
              <a:rPr lang="zh-CN" altLang="en-US" sz="1000" dirty="0"/>
              <a:t>学习：状态价值函数</a:t>
            </a:r>
            <a:r>
              <a:rPr lang="en-US" altLang="zh-CN" sz="1000" dirty="0"/>
              <a:t>V(s)       </a:t>
            </a:r>
          </a:p>
          <a:p>
            <a:r>
              <a:rPr lang="zh-CN" altLang="en-US" sz="1000" dirty="0"/>
              <a:t>或状态</a:t>
            </a:r>
            <a:r>
              <a:rPr lang="en-US" altLang="zh-CN" sz="1000" dirty="0"/>
              <a:t>-</a:t>
            </a:r>
            <a:r>
              <a:rPr lang="zh-CN" altLang="en-US" sz="1000" dirty="0"/>
              <a:t>动作价值函数</a:t>
            </a:r>
            <a:r>
              <a:rPr lang="en-US" altLang="zh-CN" sz="1000" dirty="0"/>
              <a:t>Q(</a:t>
            </a:r>
            <a:r>
              <a:rPr lang="en-US" altLang="zh-CN" sz="1000" dirty="0" err="1"/>
              <a:t>s,a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/>
              <a:t>state -&gt; NN -&gt; good/bad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63F4D2-08A6-09EA-542B-E940C06F22AC}"/>
                  </a:ext>
                </a:extLst>
              </p:cNvPr>
              <p:cNvSpPr txBox="1"/>
              <p:nvPr/>
            </p:nvSpPr>
            <p:spPr>
              <a:xfrm>
                <a:off x="2029216" y="1016011"/>
                <a:ext cx="150312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accent6">
                        <a:lumMod val="75000"/>
                      </a:schemeClr>
                    </a:solidFill>
                  </a:rPr>
                  <a:t>Policy-based method</a:t>
                </a:r>
              </a:p>
              <a:p>
                <a:r>
                  <a:rPr lang="zh-CN" altLang="en-US" sz="1000" dirty="0"/>
                  <a:t>学习：</a:t>
                </a:r>
                <a:r>
                  <a:rPr lang="en-US" altLang="zh-CN" sz="1000" dirty="0"/>
                  <a:t>policy </a:t>
                </a:r>
                <a:r>
                  <a:rPr lang="zh-CN" altLang="en-US" sz="1000" dirty="0"/>
                  <a:t>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000" dirty="0"/>
                  <a:t>在某个状态下采取某个动作的概率</a:t>
                </a:r>
                <a:endParaRPr lang="en-US" altLang="zh-CN" sz="1000" dirty="0"/>
              </a:p>
              <a:p>
                <a:r>
                  <a:rPr lang="en-US" altLang="zh-CN" sz="1000" dirty="0"/>
                  <a:t>state -&gt; NN -&gt; action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63F4D2-08A6-09EA-542B-E940C06F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16" y="1016011"/>
                <a:ext cx="1503124" cy="861774"/>
              </a:xfrm>
              <a:prstGeom prst="rect">
                <a:avLst/>
              </a:prstGeom>
              <a:blipFill>
                <a:blip r:embed="rId2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C20C1B14-2AC6-F4B4-B941-8A3EB1DB6B41}"/>
              </a:ext>
            </a:extLst>
          </p:cNvPr>
          <p:cNvSpPr txBox="1"/>
          <p:nvPr/>
        </p:nvSpPr>
        <p:spPr>
          <a:xfrm>
            <a:off x="4578263" y="2350887"/>
            <a:ext cx="126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Actor-Critic</a:t>
            </a:r>
            <a:endParaRPr lang="en-US" altLang="zh-CN" sz="1600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7E2A42F2-EB88-E3F9-9DE6-DB453363731B}"/>
              </a:ext>
            </a:extLst>
          </p:cNvPr>
          <p:cNvSpPr/>
          <p:nvPr/>
        </p:nvSpPr>
        <p:spPr>
          <a:xfrm>
            <a:off x="3638584" y="1109856"/>
            <a:ext cx="326131" cy="28621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5F685EDC-C184-01FD-0BBC-28886F991DC1}"/>
              </a:ext>
            </a:extLst>
          </p:cNvPr>
          <p:cNvSpPr/>
          <p:nvPr/>
        </p:nvSpPr>
        <p:spPr>
          <a:xfrm>
            <a:off x="5735030" y="1899648"/>
            <a:ext cx="103990" cy="128260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AD4133-A345-A863-D24F-0EBE1600D8F2}"/>
              </a:ext>
            </a:extLst>
          </p:cNvPr>
          <p:cNvSpPr txBox="1"/>
          <p:nvPr/>
        </p:nvSpPr>
        <p:spPr>
          <a:xfrm>
            <a:off x="5787025" y="1768843"/>
            <a:ext cx="218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Policy-model (player)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517913-1BD9-F61F-7CFD-425F9634B6A0}"/>
              </a:ext>
            </a:extLst>
          </p:cNvPr>
          <p:cNvSpPr txBox="1"/>
          <p:nvPr/>
        </p:nvSpPr>
        <p:spPr>
          <a:xfrm>
            <a:off x="5813023" y="3033599"/>
            <a:ext cx="218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Value-model (coach)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6F0C95-501C-750B-E485-FD91583C7C8A}"/>
              </a:ext>
            </a:extLst>
          </p:cNvPr>
          <p:cNvSpPr txBox="1"/>
          <p:nvPr/>
        </p:nvSpPr>
        <p:spPr>
          <a:xfrm>
            <a:off x="4797468" y="3687354"/>
            <a:ext cx="39394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Actor</a:t>
            </a:r>
            <a:r>
              <a:rPr lang="zh-CN" altLang="en-US" sz="1400" dirty="0"/>
              <a:t>：学策略</a:t>
            </a:r>
            <a:endParaRPr lang="en-US" altLang="zh-CN" sz="1400" dirty="0"/>
          </a:p>
          <a:p>
            <a:r>
              <a:rPr lang="en-US" altLang="zh-CN" sz="1400" dirty="0"/>
              <a:t>Critic</a:t>
            </a:r>
            <a:r>
              <a:rPr lang="zh-CN" altLang="en-US" sz="1400" dirty="0"/>
              <a:t>：学</a:t>
            </a:r>
            <a:r>
              <a:rPr lang="en-US" altLang="zh-CN" sz="1400" dirty="0"/>
              <a:t>V</a:t>
            </a:r>
            <a:r>
              <a:rPr lang="zh-CN" altLang="en-US" sz="1400" dirty="0"/>
              <a:t>，提供</a:t>
            </a:r>
            <a:r>
              <a:rPr lang="en-US" altLang="zh-CN" sz="1400" dirty="0"/>
              <a:t>baseline</a:t>
            </a:r>
          </a:p>
          <a:p>
            <a:r>
              <a:rPr lang="en-US" altLang="zh-CN" sz="1400" dirty="0"/>
              <a:t>Actor</a:t>
            </a:r>
            <a:r>
              <a:rPr lang="zh-CN" altLang="en-US" sz="1400" dirty="0"/>
              <a:t>用</a:t>
            </a:r>
            <a:r>
              <a:rPr lang="en-US" altLang="zh-CN" sz="1400" dirty="0"/>
              <a:t>Critic</a:t>
            </a:r>
            <a:r>
              <a:rPr lang="zh-CN" altLang="en-US" sz="1400" dirty="0"/>
              <a:t>的信号更新，降低方差，加快收敛。</a:t>
            </a:r>
            <a:endParaRPr lang="en-US" altLang="zh-CN" sz="1400" dirty="0"/>
          </a:p>
          <a:p>
            <a:r>
              <a:rPr lang="zh-CN" altLang="en-US" sz="1400" dirty="0"/>
              <a:t>问题：具体实现中，</a:t>
            </a:r>
            <a:endParaRPr lang="en-US" altLang="zh-CN" sz="1400" dirty="0"/>
          </a:p>
          <a:p>
            <a:r>
              <a:rPr lang="en-US" altLang="zh-CN" sz="1400" dirty="0"/>
              <a:t>Actor</a:t>
            </a:r>
            <a:r>
              <a:rPr lang="zh-CN" altLang="en-US" sz="1400" dirty="0"/>
              <a:t>更新：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Critic</a:t>
            </a:r>
            <a:r>
              <a:rPr lang="zh-CN" altLang="en-US" sz="1400" dirty="0"/>
              <a:t>更新：用</a:t>
            </a:r>
            <a:r>
              <a:rPr lang="en-US" altLang="zh-CN" sz="1400" dirty="0"/>
              <a:t>TD(Temporal Difference)</a:t>
            </a:r>
            <a:r>
              <a:rPr lang="zh-CN" altLang="en-US" sz="1400" dirty="0"/>
              <a:t>更新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“边走边学”</a:t>
            </a:r>
            <a:endParaRPr lang="en-US" altLang="zh-CN" sz="1400" dirty="0"/>
          </a:p>
          <a:p>
            <a:r>
              <a:rPr lang="zh-CN" altLang="en-US" sz="1400" dirty="0"/>
              <a:t>问题在于：</a:t>
            </a:r>
            <a:r>
              <a:rPr lang="en-US" altLang="zh-CN" sz="1400" dirty="0"/>
              <a:t>TD</a:t>
            </a:r>
            <a:r>
              <a:rPr lang="zh-CN" altLang="en-US" sz="1400" dirty="0"/>
              <a:t>有偏，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664AC1-0D07-8BCF-09C3-722906118B2D}"/>
              </a:ext>
            </a:extLst>
          </p:cNvPr>
          <p:cNvCxnSpPr/>
          <p:nvPr/>
        </p:nvCxnSpPr>
        <p:spPr>
          <a:xfrm>
            <a:off x="7240044" y="2540952"/>
            <a:ext cx="839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9683348-8BCA-91C5-776A-7C385C6F7D59}"/>
              </a:ext>
            </a:extLst>
          </p:cNvPr>
          <p:cNvSpPr txBox="1"/>
          <p:nvPr/>
        </p:nvSpPr>
        <p:spPr>
          <a:xfrm>
            <a:off x="8279703" y="2198318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Advantage Actor Critic (A2C)</a:t>
            </a:r>
            <a:endParaRPr lang="zh-CN" altLang="en-US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6A654C-75B4-80B9-07A7-0B4A4AE1DBC2}"/>
              </a:ext>
            </a:extLst>
          </p:cNvPr>
          <p:cNvSpPr/>
          <p:nvPr/>
        </p:nvSpPr>
        <p:spPr>
          <a:xfrm>
            <a:off x="8826941" y="2580361"/>
            <a:ext cx="147958" cy="814192"/>
          </a:xfrm>
          <a:custGeom>
            <a:avLst/>
            <a:gdLst>
              <a:gd name="connsiteX0" fmla="*/ 10171 w 147958"/>
              <a:gd name="connsiteY0" fmla="*/ 0 h 814192"/>
              <a:gd name="connsiteX1" fmla="*/ 10171 w 147958"/>
              <a:gd name="connsiteY1" fmla="*/ 394570 h 814192"/>
              <a:gd name="connsiteX2" fmla="*/ 85328 w 147958"/>
              <a:gd name="connsiteY2" fmla="*/ 682669 h 814192"/>
              <a:gd name="connsiteX3" fmla="*/ 122906 w 147958"/>
              <a:gd name="connsiteY3" fmla="*/ 770351 h 814192"/>
              <a:gd name="connsiteX4" fmla="*/ 147958 w 147958"/>
              <a:gd name="connsiteY4" fmla="*/ 814192 h 81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58" h="814192">
                <a:moveTo>
                  <a:pt x="10171" y="0"/>
                </a:moveTo>
                <a:cubicBezTo>
                  <a:pt x="2477" y="130795"/>
                  <a:pt x="-8239" y="264288"/>
                  <a:pt x="10171" y="394570"/>
                </a:cubicBezTo>
                <a:cubicBezTo>
                  <a:pt x="24057" y="492841"/>
                  <a:pt x="46233" y="591447"/>
                  <a:pt x="85328" y="682669"/>
                </a:cubicBezTo>
                <a:cubicBezTo>
                  <a:pt x="97854" y="711896"/>
                  <a:pt x="109235" y="741641"/>
                  <a:pt x="122906" y="770351"/>
                </a:cubicBezTo>
                <a:cubicBezTo>
                  <a:pt x="130142" y="785547"/>
                  <a:pt x="147958" y="814192"/>
                  <a:pt x="147958" y="8141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39E68A58-3ED1-C1E2-87F6-4BC664803969}"/>
              </a:ext>
            </a:extLst>
          </p:cNvPr>
          <p:cNvSpPr/>
          <p:nvPr/>
        </p:nvSpPr>
        <p:spPr>
          <a:xfrm>
            <a:off x="8849638" y="3281819"/>
            <a:ext cx="158805" cy="180101"/>
          </a:xfrm>
          <a:custGeom>
            <a:avLst/>
            <a:gdLst>
              <a:gd name="connsiteX0" fmla="*/ 156576 w 158805"/>
              <a:gd name="connsiteY0" fmla="*/ 0 h 180101"/>
              <a:gd name="connsiteX1" fmla="*/ 0 w 158805"/>
              <a:gd name="connsiteY1" fmla="*/ 175364 h 1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805" h="180101">
                <a:moveTo>
                  <a:pt x="156576" y="0"/>
                </a:moveTo>
                <a:cubicBezTo>
                  <a:pt x="148525" y="225436"/>
                  <a:pt x="208805" y="175364"/>
                  <a:pt x="0" y="1753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0FE31B-053D-3056-05BA-322CF7A9D74C}"/>
              </a:ext>
            </a:extLst>
          </p:cNvPr>
          <p:cNvSpPr txBox="1"/>
          <p:nvPr/>
        </p:nvSpPr>
        <p:spPr>
          <a:xfrm>
            <a:off x="8939280" y="3502689"/>
            <a:ext cx="273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Action</a:t>
            </a:r>
            <a:r>
              <a:rPr lang="zh-CN" altLang="en-US" sz="1600" dirty="0"/>
              <a:t> 相较平均水平有多好</a:t>
            </a:r>
            <a:endParaRPr lang="en-US" altLang="zh-CN" sz="1600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F18C8272-D4F9-F9ED-6307-BF117073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023" y="4594575"/>
            <a:ext cx="2292263" cy="33642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95D0C18-4F4A-BE61-FF65-468B4405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939" y="5663281"/>
            <a:ext cx="2292263" cy="32746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72A51E9-C64E-0CC5-FF80-6EF761B1A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939" y="5335814"/>
            <a:ext cx="3140467" cy="3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6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6FB62-E14F-C3C6-B77B-74E86596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0004A-D78A-3921-27E7-B6CAF1627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A15690-7EAF-E797-DD7D-51EB83A7C17D}"/>
              </a:ext>
            </a:extLst>
          </p:cNvPr>
          <p:cNvSpPr txBox="1"/>
          <p:nvPr/>
        </p:nvSpPr>
        <p:spPr>
          <a:xfrm>
            <a:off x="62629" y="2993721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Advantage Actor Critic (A2C)</a:t>
            </a:r>
            <a:endParaRPr lang="zh-CN" altLang="en-US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FF9E5DA-97F1-DE29-7CB6-CBCEA8DBDA13}"/>
              </a:ext>
            </a:extLst>
          </p:cNvPr>
          <p:cNvSpPr/>
          <p:nvPr/>
        </p:nvSpPr>
        <p:spPr>
          <a:xfrm>
            <a:off x="609867" y="3375764"/>
            <a:ext cx="147958" cy="814192"/>
          </a:xfrm>
          <a:custGeom>
            <a:avLst/>
            <a:gdLst>
              <a:gd name="connsiteX0" fmla="*/ 10171 w 147958"/>
              <a:gd name="connsiteY0" fmla="*/ 0 h 814192"/>
              <a:gd name="connsiteX1" fmla="*/ 10171 w 147958"/>
              <a:gd name="connsiteY1" fmla="*/ 394570 h 814192"/>
              <a:gd name="connsiteX2" fmla="*/ 85328 w 147958"/>
              <a:gd name="connsiteY2" fmla="*/ 682669 h 814192"/>
              <a:gd name="connsiteX3" fmla="*/ 122906 w 147958"/>
              <a:gd name="connsiteY3" fmla="*/ 770351 h 814192"/>
              <a:gd name="connsiteX4" fmla="*/ 147958 w 147958"/>
              <a:gd name="connsiteY4" fmla="*/ 814192 h 81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58" h="814192">
                <a:moveTo>
                  <a:pt x="10171" y="0"/>
                </a:moveTo>
                <a:cubicBezTo>
                  <a:pt x="2477" y="130795"/>
                  <a:pt x="-8239" y="264288"/>
                  <a:pt x="10171" y="394570"/>
                </a:cubicBezTo>
                <a:cubicBezTo>
                  <a:pt x="24057" y="492841"/>
                  <a:pt x="46233" y="591447"/>
                  <a:pt x="85328" y="682669"/>
                </a:cubicBezTo>
                <a:cubicBezTo>
                  <a:pt x="97854" y="711896"/>
                  <a:pt x="109235" y="741641"/>
                  <a:pt x="122906" y="770351"/>
                </a:cubicBezTo>
                <a:cubicBezTo>
                  <a:pt x="130142" y="785547"/>
                  <a:pt x="147958" y="814192"/>
                  <a:pt x="147958" y="8141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E42C6540-6A59-9DF5-E261-44702E256B97}"/>
              </a:ext>
            </a:extLst>
          </p:cNvPr>
          <p:cNvSpPr/>
          <p:nvPr/>
        </p:nvSpPr>
        <p:spPr>
          <a:xfrm>
            <a:off x="632564" y="4077222"/>
            <a:ext cx="158805" cy="180101"/>
          </a:xfrm>
          <a:custGeom>
            <a:avLst/>
            <a:gdLst>
              <a:gd name="connsiteX0" fmla="*/ 156576 w 158805"/>
              <a:gd name="connsiteY0" fmla="*/ 0 h 180101"/>
              <a:gd name="connsiteX1" fmla="*/ 0 w 158805"/>
              <a:gd name="connsiteY1" fmla="*/ 175364 h 1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805" h="180101">
                <a:moveTo>
                  <a:pt x="156576" y="0"/>
                </a:moveTo>
                <a:cubicBezTo>
                  <a:pt x="148525" y="225436"/>
                  <a:pt x="208805" y="175364"/>
                  <a:pt x="0" y="1753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B5868D-D71B-D7D0-2AA7-A1F26ACB44EA}"/>
              </a:ext>
            </a:extLst>
          </p:cNvPr>
          <p:cNvSpPr txBox="1"/>
          <p:nvPr/>
        </p:nvSpPr>
        <p:spPr>
          <a:xfrm>
            <a:off x="722206" y="4298092"/>
            <a:ext cx="273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Action</a:t>
            </a:r>
            <a:r>
              <a:rPr lang="zh-CN" altLang="en-US" sz="1600" dirty="0"/>
              <a:t> 相较平均水平有多好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7B4B78-329C-DD61-2733-AFCD249FD945}"/>
                  </a:ext>
                </a:extLst>
              </p:cNvPr>
              <p:cNvSpPr txBox="1"/>
              <p:nvPr/>
            </p:nvSpPr>
            <p:spPr>
              <a:xfrm>
                <a:off x="3306871" y="1672225"/>
                <a:ext cx="8730641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什么是</a:t>
                </a:r>
                <a:r>
                  <a:rPr lang="en-US" altLang="zh-CN" sz="1600" b="1" dirty="0"/>
                  <a:t>Advantage</a:t>
                </a:r>
                <a:r>
                  <a:rPr lang="zh-CN" altLang="en-US" sz="1600" b="1" dirty="0"/>
                  <a:t>？</a:t>
                </a:r>
                <a:endParaRPr lang="en-US" altLang="zh-CN" sz="1600" b="1" dirty="0"/>
              </a:p>
              <a:p>
                <a:r>
                  <a:rPr lang="zh-CN" altLang="en-US" sz="1600" dirty="0"/>
                  <a:t>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zh-CN" altLang="en-US" sz="16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：在状态 </a:t>
                </a:r>
                <a:r>
                  <a:rPr lang="en-US" altLang="zh-CN" sz="1600" dirty="0"/>
                  <a:t>s</a:t>
                </a:r>
                <a:r>
                  <a:rPr lang="zh-CN" altLang="en-US" sz="1600" dirty="0"/>
                  <a:t>下，按照策略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继续走的期望回报。</a:t>
                </a:r>
              </a:p>
              <a:p>
                <a:r>
                  <a:rPr lang="zh-CN" altLang="en-US" sz="1600" dirty="0"/>
                  <a:t>动作价值函数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：在状态 </a:t>
                </a:r>
                <a:r>
                  <a:rPr lang="en-US" altLang="zh-CN" sz="1600" dirty="0"/>
                  <a:t>s </a:t>
                </a:r>
                <a:r>
                  <a:rPr lang="zh-CN" altLang="en-US" sz="1600" dirty="0"/>
                  <a:t>下，采取动作 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，然后按照策略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继续走的期望回报。</a:t>
                </a:r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二者关系：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Advantage</a:t>
                </a:r>
                <a:r>
                  <a:rPr lang="zh-CN" altLang="en-US" sz="1600" dirty="0"/>
                  <a:t>定义为：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TD</a:t>
                </a:r>
                <a:r>
                  <a:rPr lang="zh-CN" altLang="en-US" sz="1600" dirty="0"/>
                  <a:t>其实就是</a:t>
                </a:r>
                <a:r>
                  <a:rPr lang="en-US" altLang="zh-CN" sz="1600" dirty="0"/>
                  <a:t>Advantage</a:t>
                </a:r>
                <a:r>
                  <a:rPr lang="zh-CN" altLang="en-US" sz="1600" dirty="0"/>
                  <a:t>的单步估计，如果</a:t>
                </a:r>
                <a:r>
                  <a:rPr lang="en-US" altLang="zh-CN" sz="1600" dirty="0"/>
                  <a:t>V</a:t>
                </a:r>
                <a:r>
                  <a:rPr lang="zh-CN" altLang="en-US" sz="1600" dirty="0"/>
                  <a:t>已经训练的足够准，</a:t>
                </a:r>
                <a:r>
                  <a:rPr lang="en-US" altLang="zh-CN" sz="1600" dirty="0"/>
                  <a:t>TD</a:t>
                </a:r>
                <a:r>
                  <a:rPr lang="zh-CN" altLang="en-US" sz="1600" dirty="0"/>
                  <a:t>甚至是无偏的。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而</a:t>
                </a:r>
                <a:r>
                  <a:rPr lang="en-US" altLang="zh-CN" sz="1600" dirty="0"/>
                  <a:t>A2C</a:t>
                </a:r>
                <a:r>
                  <a:rPr lang="zh-CN" altLang="en-US" sz="1600" dirty="0"/>
                  <a:t>则是用</a:t>
                </a:r>
                <a:r>
                  <a:rPr lang="en-US" altLang="zh-CN" sz="1600" dirty="0"/>
                  <a:t>n-step return </a:t>
                </a:r>
                <a:r>
                  <a:rPr lang="zh-CN" altLang="en-US" sz="1600" dirty="0"/>
                  <a:t>减去</a:t>
                </a:r>
                <a:r>
                  <a:rPr lang="en-US" altLang="zh-CN" sz="1600" dirty="0"/>
                  <a:t>baseline</a:t>
                </a:r>
                <a:r>
                  <a:rPr lang="zh-CN" altLang="en-US" sz="1600" dirty="0"/>
                  <a:t>，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“走一会学一会”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7B4B78-329C-DD61-2733-AFCD249FD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71" y="1672225"/>
                <a:ext cx="8730641" cy="5262979"/>
              </a:xfrm>
              <a:prstGeom prst="rect">
                <a:avLst/>
              </a:prstGeom>
              <a:blipFill>
                <a:blip r:embed="rId2"/>
                <a:stretch>
                  <a:fillRect l="-349" t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41A69157-E091-ECC0-F4D0-803FA06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55" y="2660912"/>
            <a:ext cx="2245817" cy="4625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F627FA3-7DD0-E684-D106-A55BA0D4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255" y="3734496"/>
            <a:ext cx="2785192" cy="49236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339FDD-2119-76C6-3A99-E0F112A0A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327" y="3848927"/>
            <a:ext cx="2645570" cy="37793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45BB4F5-9228-F941-33B2-2989BE51C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254" y="5206841"/>
            <a:ext cx="4221011" cy="7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8391B-8AB3-4628-8AA3-E3302503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92B82-6098-A5C5-1A7F-3F4428394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AEA1C2-67F3-736F-C8DB-EB60C6551C1B}"/>
              </a:ext>
            </a:extLst>
          </p:cNvPr>
          <p:cNvSpPr txBox="1"/>
          <p:nvPr/>
        </p:nvSpPr>
        <p:spPr>
          <a:xfrm>
            <a:off x="319414" y="1817535"/>
            <a:ext cx="123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Advantage Actor Critic (A2C)</a:t>
            </a:r>
            <a:endParaRPr lang="zh-CN" altLang="en-US" sz="1400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D1A2573-EC21-2D3F-5072-A849FE285D8C}"/>
              </a:ext>
            </a:extLst>
          </p:cNvPr>
          <p:cNvSpPr/>
          <p:nvPr/>
        </p:nvSpPr>
        <p:spPr>
          <a:xfrm>
            <a:off x="409451" y="2556199"/>
            <a:ext cx="147958" cy="814192"/>
          </a:xfrm>
          <a:custGeom>
            <a:avLst/>
            <a:gdLst>
              <a:gd name="connsiteX0" fmla="*/ 10171 w 147958"/>
              <a:gd name="connsiteY0" fmla="*/ 0 h 814192"/>
              <a:gd name="connsiteX1" fmla="*/ 10171 w 147958"/>
              <a:gd name="connsiteY1" fmla="*/ 394570 h 814192"/>
              <a:gd name="connsiteX2" fmla="*/ 85328 w 147958"/>
              <a:gd name="connsiteY2" fmla="*/ 682669 h 814192"/>
              <a:gd name="connsiteX3" fmla="*/ 122906 w 147958"/>
              <a:gd name="connsiteY3" fmla="*/ 770351 h 814192"/>
              <a:gd name="connsiteX4" fmla="*/ 147958 w 147958"/>
              <a:gd name="connsiteY4" fmla="*/ 814192 h 81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58" h="814192">
                <a:moveTo>
                  <a:pt x="10171" y="0"/>
                </a:moveTo>
                <a:cubicBezTo>
                  <a:pt x="2477" y="130795"/>
                  <a:pt x="-8239" y="264288"/>
                  <a:pt x="10171" y="394570"/>
                </a:cubicBezTo>
                <a:cubicBezTo>
                  <a:pt x="24057" y="492841"/>
                  <a:pt x="46233" y="591447"/>
                  <a:pt x="85328" y="682669"/>
                </a:cubicBezTo>
                <a:cubicBezTo>
                  <a:pt x="97854" y="711896"/>
                  <a:pt x="109235" y="741641"/>
                  <a:pt x="122906" y="770351"/>
                </a:cubicBezTo>
                <a:cubicBezTo>
                  <a:pt x="130142" y="785547"/>
                  <a:pt x="147958" y="814192"/>
                  <a:pt x="147958" y="8141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943DACC-9F95-6B7A-8BA3-759678FA0A2D}"/>
              </a:ext>
            </a:extLst>
          </p:cNvPr>
          <p:cNvSpPr/>
          <p:nvPr/>
        </p:nvSpPr>
        <p:spPr>
          <a:xfrm>
            <a:off x="432148" y="3257657"/>
            <a:ext cx="158805" cy="180101"/>
          </a:xfrm>
          <a:custGeom>
            <a:avLst/>
            <a:gdLst>
              <a:gd name="connsiteX0" fmla="*/ 156576 w 158805"/>
              <a:gd name="connsiteY0" fmla="*/ 0 h 180101"/>
              <a:gd name="connsiteX1" fmla="*/ 0 w 158805"/>
              <a:gd name="connsiteY1" fmla="*/ 175364 h 1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805" h="180101">
                <a:moveTo>
                  <a:pt x="156576" y="0"/>
                </a:moveTo>
                <a:cubicBezTo>
                  <a:pt x="148525" y="225436"/>
                  <a:pt x="208805" y="175364"/>
                  <a:pt x="0" y="1753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0137DA-1E76-E900-E66C-EA4D322AEAB0}"/>
              </a:ext>
            </a:extLst>
          </p:cNvPr>
          <p:cNvSpPr txBox="1"/>
          <p:nvPr/>
        </p:nvSpPr>
        <p:spPr>
          <a:xfrm>
            <a:off x="319414" y="3506651"/>
            <a:ext cx="123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Action</a:t>
            </a:r>
            <a:r>
              <a:rPr lang="zh-CN" altLang="en-US" sz="1400" dirty="0"/>
              <a:t> 相较平均水平有多好</a:t>
            </a:r>
            <a:endParaRPr lang="en-US" altLang="zh-CN" sz="1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4DF58C9-51B2-C2B7-592E-FCEC7262D0CD}"/>
              </a:ext>
            </a:extLst>
          </p:cNvPr>
          <p:cNvCxnSpPr>
            <a:cxnSpLocks/>
          </p:cNvCxnSpPr>
          <p:nvPr/>
        </p:nvCxnSpPr>
        <p:spPr>
          <a:xfrm>
            <a:off x="1471808" y="2918564"/>
            <a:ext cx="845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17EA5-E165-08D9-0A38-7E340A061182}"/>
              </a:ext>
            </a:extLst>
          </p:cNvPr>
          <p:cNvSpPr txBox="1"/>
          <p:nvPr/>
        </p:nvSpPr>
        <p:spPr>
          <a:xfrm>
            <a:off x="2439560" y="2367976"/>
            <a:ext cx="3243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TRPO</a:t>
            </a:r>
          </a:p>
          <a:p>
            <a:r>
              <a:rPr lang="en-US" altLang="zh-CN" sz="1400" dirty="0"/>
              <a:t>Trust Region Policy Optimization</a:t>
            </a:r>
          </a:p>
          <a:p>
            <a:endParaRPr lang="en-US" altLang="zh-CN" sz="1400" dirty="0"/>
          </a:p>
          <a:p>
            <a:r>
              <a:rPr lang="zh-CN" altLang="en-US" sz="1400" dirty="0"/>
              <a:t>解决的是</a:t>
            </a:r>
            <a:r>
              <a:rPr lang="en-US" altLang="zh-CN" sz="1400" dirty="0"/>
              <a:t>policy model</a:t>
            </a:r>
            <a:r>
              <a:rPr lang="zh-CN" altLang="en-US" sz="1400" dirty="0"/>
              <a:t>更新时候步长多大的问题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回忆：更新方式</a:t>
            </a:r>
            <a:r>
              <a:rPr lang="en-US" altLang="zh-CN" sz="1400" dirty="0"/>
              <a:t>-&gt;</a:t>
            </a:r>
          </a:p>
          <a:p>
            <a:endParaRPr lang="en-US" altLang="zh-CN" sz="1400" dirty="0"/>
          </a:p>
          <a:p>
            <a:r>
              <a:rPr lang="zh-CN" altLang="en-US" sz="1400" dirty="0"/>
              <a:t>如果步长过大可能会导致在一个</a:t>
            </a:r>
            <a:r>
              <a:rPr lang="en-US" altLang="zh-CN" sz="1400" dirty="0"/>
              <a:t>batch</a:t>
            </a:r>
            <a:r>
              <a:rPr lang="zh-CN" altLang="en-US" sz="1400" dirty="0"/>
              <a:t>内提升了</a:t>
            </a:r>
            <a:r>
              <a:rPr lang="en-US" altLang="zh-CN" sz="1400" dirty="0"/>
              <a:t>reward</a:t>
            </a:r>
            <a:r>
              <a:rPr lang="zh-CN" altLang="en-US" sz="1400" dirty="0"/>
              <a:t>，但整体</a:t>
            </a:r>
            <a:r>
              <a:rPr lang="en-US" altLang="zh-CN" sz="1400" dirty="0"/>
              <a:t>rollout</a:t>
            </a:r>
            <a:r>
              <a:rPr lang="zh-CN" altLang="en-US" sz="1400" dirty="0"/>
              <a:t>时候表现崩掉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重构成约束优化问题：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6F729AC-A9B7-852E-F419-9736A008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59" y="3618379"/>
            <a:ext cx="1451266" cy="40313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2367311-C4C8-62FD-48D3-AB872372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17" y="5271912"/>
            <a:ext cx="2776538" cy="63411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7C1E8B4-9228-93DB-FB57-EE0FA549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518" y="5906022"/>
            <a:ext cx="3010360" cy="500657"/>
          </a:xfrm>
          <a:prstGeom prst="rect">
            <a:avLst/>
          </a:prstGeom>
        </p:spPr>
      </p:pic>
      <p:sp>
        <p:nvSpPr>
          <p:cNvPr id="42" name="弧形 41">
            <a:extLst>
              <a:ext uri="{FF2B5EF4-FFF2-40B4-BE49-F238E27FC236}">
                <a16:creationId xmlns:a16="http://schemas.microsoft.com/office/drawing/2014/main" id="{11DD0E38-B386-391C-A404-047A466136DC}"/>
              </a:ext>
            </a:extLst>
          </p:cNvPr>
          <p:cNvSpPr/>
          <p:nvPr/>
        </p:nvSpPr>
        <p:spPr>
          <a:xfrm rot="10800000" flipH="1">
            <a:off x="4489605" y="2962405"/>
            <a:ext cx="2327434" cy="2381158"/>
          </a:xfrm>
          <a:prstGeom prst="arc">
            <a:avLst>
              <a:gd name="adj1" fmla="val 16200000"/>
              <a:gd name="adj2" fmla="val 20643800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BA5BC0-EC7B-02A3-CDC7-475D4432E02A}"/>
              </a:ext>
            </a:extLst>
          </p:cNvPr>
          <p:cNvSpPr txBox="1"/>
          <p:nvPr/>
        </p:nvSpPr>
        <p:spPr>
          <a:xfrm>
            <a:off x="7616866" y="1909868"/>
            <a:ext cx="346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联想</a:t>
            </a:r>
            <a:r>
              <a:rPr lang="en-US" altLang="zh-CN" sz="1200" dirty="0"/>
              <a:t>Importance Sampling</a:t>
            </a:r>
            <a:endParaRPr lang="zh-CN" altLang="en-US" sz="1200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81AFBCC-1C73-4313-3BCB-1E74EBE60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850" y="2217644"/>
            <a:ext cx="2809389" cy="13273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33F9F1-FAEA-6EEB-87CC-56D5C64E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850" y="3498339"/>
            <a:ext cx="2809389" cy="10888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516787-0149-C69C-3CAD-4EC32C18B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5999" y="4576870"/>
            <a:ext cx="2799090" cy="1889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1EF7B5-EB97-5EA5-E69F-C45024534C5F}"/>
                  </a:ext>
                </a:extLst>
              </p:cNvPr>
              <p:cNvSpPr txBox="1"/>
              <p:nvPr/>
            </p:nvSpPr>
            <p:spPr>
              <a:xfrm>
                <a:off x="7260243" y="1175444"/>
                <a:ext cx="418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因为新策略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1400" dirty="0"/>
                  <a:t>还没训练出来，用采样方式来看多么像之前的“自己”，这个</a:t>
                </a:r>
                <a:r>
                  <a:rPr lang="en-US" altLang="zh-CN" sz="1400" dirty="0"/>
                  <a:t>ratio</a:t>
                </a:r>
                <a:r>
                  <a:rPr lang="zh-CN" altLang="en-US" sz="1400" dirty="0"/>
                  <a:t>项就像</a:t>
                </a:r>
                <a:r>
                  <a:rPr lang="en-US" altLang="zh-CN" sz="1400" dirty="0"/>
                  <a:t>discount factor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1EF7B5-EB97-5EA5-E69F-C45024534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243" y="1175444"/>
                <a:ext cx="4182652" cy="523220"/>
              </a:xfrm>
              <a:prstGeom prst="rect">
                <a:avLst/>
              </a:prstGeom>
              <a:blipFill>
                <a:blip r:embed="rId8"/>
                <a:stretch>
                  <a:fillRect l="-437"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2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2485B-445E-961F-32B6-1F2B914CD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F0B88-909C-87E6-5938-FECFEE776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7A15FF-2681-E1A8-FFE8-42F793BEBC24}"/>
              </a:ext>
            </a:extLst>
          </p:cNvPr>
          <p:cNvSpPr txBox="1"/>
          <p:nvPr/>
        </p:nvSpPr>
        <p:spPr>
          <a:xfrm>
            <a:off x="319414" y="1817535"/>
            <a:ext cx="123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Advantage Actor Critic (A2C)</a:t>
            </a:r>
            <a:endParaRPr lang="zh-CN" altLang="en-US" sz="1400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1DC57DF-0749-6764-FC35-6748D367D55A}"/>
              </a:ext>
            </a:extLst>
          </p:cNvPr>
          <p:cNvSpPr/>
          <p:nvPr/>
        </p:nvSpPr>
        <p:spPr>
          <a:xfrm>
            <a:off x="409451" y="2556199"/>
            <a:ext cx="147958" cy="814192"/>
          </a:xfrm>
          <a:custGeom>
            <a:avLst/>
            <a:gdLst>
              <a:gd name="connsiteX0" fmla="*/ 10171 w 147958"/>
              <a:gd name="connsiteY0" fmla="*/ 0 h 814192"/>
              <a:gd name="connsiteX1" fmla="*/ 10171 w 147958"/>
              <a:gd name="connsiteY1" fmla="*/ 394570 h 814192"/>
              <a:gd name="connsiteX2" fmla="*/ 85328 w 147958"/>
              <a:gd name="connsiteY2" fmla="*/ 682669 h 814192"/>
              <a:gd name="connsiteX3" fmla="*/ 122906 w 147958"/>
              <a:gd name="connsiteY3" fmla="*/ 770351 h 814192"/>
              <a:gd name="connsiteX4" fmla="*/ 147958 w 147958"/>
              <a:gd name="connsiteY4" fmla="*/ 814192 h 81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58" h="814192">
                <a:moveTo>
                  <a:pt x="10171" y="0"/>
                </a:moveTo>
                <a:cubicBezTo>
                  <a:pt x="2477" y="130795"/>
                  <a:pt x="-8239" y="264288"/>
                  <a:pt x="10171" y="394570"/>
                </a:cubicBezTo>
                <a:cubicBezTo>
                  <a:pt x="24057" y="492841"/>
                  <a:pt x="46233" y="591447"/>
                  <a:pt x="85328" y="682669"/>
                </a:cubicBezTo>
                <a:cubicBezTo>
                  <a:pt x="97854" y="711896"/>
                  <a:pt x="109235" y="741641"/>
                  <a:pt x="122906" y="770351"/>
                </a:cubicBezTo>
                <a:cubicBezTo>
                  <a:pt x="130142" y="785547"/>
                  <a:pt x="147958" y="814192"/>
                  <a:pt x="147958" y="8141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EED98683-86BC-955B-172D-74246FC64D45}"/>
              </a:ext>
            </a:extLst>
          </p:cNvPr>
          <p:cNvSpPr/>
          <p:nvPr/>
        </p:nvSpPr>
        <p:spPr>
          <a:xfrm>
            <a:off x="432148" y="3257657"/>
            <a:ext cx="158805" cy="180101"/>
          </a:xfrm>
          <a:custGeom>
            <a:avLst/>
            <a:gdLst>
              <a:gd name="connsiteX0" fmla="*/ 156576 w 158805"/>
              <a:gd name="connsiteY0" fmla="*/ 0 h 180101"/>
              <a:gd name="connsiteX1" fmla="*/ 0 w 158805"/>
              <a:gd name="connsiteY1" fmla="*/ 175364 h 1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805" h="180101">
                <a:moveTo>
                  <a:pt x="156576" y="0"/>
                </a:moveTo>
                <a:cubicBezTo>
                  <a:pt x="148525" y="225436"/>
                  <a:pt x="208805" y="175364"/>
                  <a:pt x="0" y="1753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69A1CC-BA1C-9FD2-91E3-0AAF71BBF2F5}"/>
              </a:ext>
            </a:extLst>
          </p:cNvPr>
          <p:cNvSpPr txBox="1"/>
          <p:nvPr/>
        </p:nvSpPr>
        <p:spPr>
          <a:xfrm>
            <a:off x="319414" y="3506651"/>
            <a:ext cx="123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Action</a:t>
            </a:r>
            <a:r>
              <a:rPr lang="zh-CN" altLang="en-US" sz="1400" dirty="0"/>
              <a:t> 相较平均水平有多好</a:t>
            </a:r>
            <a:endParaRPr lang="en-US" altLang="zh-CN" sz="1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4BA5D9-316F-EC2C-8A99-6BBD2019EAC0}"/>
              </a:ext>
            </a:extLst>
          </p:cNvPr>
          <p:cNvCxnSpPr>
            <a:cxnSpLocks/>
          </p:cNvCxnSpPr>
          <p:nvPr/>
        </p:nvCxnSpPr>
        <p:spPr>
          <a:xfrm>
            <a:off x="1471808" y="2918564"/>
            <a:ext cx="845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A8E024C-F0DF-7F34-A331-E6F0D8E588CE}"/>
              </a:ext>
            </a:extLst>
          </p:cNvPr>
          <p:cNvSpPr txBox="1"/>
          <p:nvPr/>
        </p:nvSpPr>
        <p:spPr>
          <a:xfrm>
            <a:off x="2439560" y="2367976"/>
            <a:ext cx="3243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TRPO</a:t>
            </a:r>
          </a:p>
          <a:p>
            <a:r>
              <a:rPr lang="en-US" altLang="zh-CN" sz="1400" dirty="0"/>
              <a:t>Trust Region Policy Optimization</a:t>
            </a:r>
          </a:p>
          <a:p>
            <a:endParaRPr lang="en-US" altLang="zh-CN" sz="1400" dirty="0"/>
          </a:p>
          <a:p>
            <a:r>
              <a:rPr lang="zh-CN" altLang="en-US" sz="1400" dirty="0"/>
              <a:t>解决的是</a:t>
            </a:r>
            <a:r>
              <a:rPr lang="en-US" altLang="zh-CN" sz="1400" dirty="0"/>
              <a:t>policy model</a:t>
            </a:r>
            <a:r>
              <a:rPr lang="zh-CN" altLang="en-US" sz="1400" dirty="0"/>
              <a:t>更新时候步长多大的问题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回忆：更新方式</a:t>
            </a:r>
            <a:r>
              <a:rPr lang="en-US" altLang="zh-CN" sz="1400" dirty="0"/>
              <a:t>-&gt;</a:t>
            </a:r>
          </a:p>
          <a:p>
            <a:endParaRPr lang="en-US" altLang="zh-CN" sz="1400" dirty="0"/>
          </a:p>
          <a:p>
            <a:r>
              <a:rPr lang="zh-CN" altLang="en-US" sz="1400" dirty="0"/>
              <a:t>如果步长过大可能会导致在一个</a:t>
            </a:r>
            <a:r>
              <a:rPr lang="en-US" altLang="zh-CN" sz="1400" dirty="0"/>
              <a:t>batch</a:t>
            </a:r>
            <a:r>
              <a:rPr lang="zh-CN" altLang="en-US" sz="1400" dirty="0"/>
              <a:t>内提升了</a:t>
            </a:r>
            <a:r>
              <a:rPr lang="en-US" altLang="zh-CN" sz="1400" dirty="0"/>
              <a:t>reward</a:t>
            </a:r>
            <a:r>
              <a:rPr lang="zh-CN" altLang="en-US" sz="1400" dirty="0"/>
              <a:t>，但整体</a:t>
            </a:r>
            <a:r>
              <a:rPr lang="en-US" altLang="zh-CN" sz="1400" dirty="0"/>
              <a:t>rollout</a:t>
            </a:r>
            <a:r>
              <a:rPr lang="zh-CN" altLang="en-US" sz="1400" dirty="0"/>
              <a:t>时候表现崩掉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重构成约束优化问题：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CF94E07-10EF-5026-A2F1-75823297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59" y="3618379"/>
            <a:ext cx="1451266" cy="40313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355ECDE-6778-6C79-67CE-8AB89C84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17" y="5271912"/>
            <a:ext cx="2776538" cy="63411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D9B81D8-0FCE-E232-9B3E-A69A1796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518" y="5906022"/>
            <a:ext cx="3010360" cy="5006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F5787F-CB6D-3FB6-729A-0A2759E9172F}"/>
              </a:ext>
            </a:extLst>
          </p:cNvPr>
          <p:cNvSpPr txBox="1"/>
          <p:nvPr/>
        </p:nvSpPr>
        <p:spPr>
          <a:xfrm>
            <a:off x="7304356" y="2462450"/>
            <a:ext cx="3820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问题：</a:t>
            </a:r>
            <a:endParaRPr lang="en-US" altLang="zh-CN" sz="1400" dirty="0"/>
          </a:p>
          <a:p>
            <a:r>
              <a:rPr lang="zh-CN" altLang="en-US" sz="1400" dirty="0"/>
              <a:t>每次更新</a:t>
            </a:r>
            <a:r>
              <a:rPr lang="en-US" altLang="zh-CN" sz="1400" dirty="0"/>
              <a:t>policy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，我们都需要用当前策略跑一遍环境，得一批数据。</a:t>
            </a:r>
            <a:endParaRPr lang="en-US" altLang="zh-CN" sz="1400" dirty="0"/>
          </a:p>
          <a:p>
            <a:r>
              <a:rPr lang="zh-CN" altLang="en-US" sz="1400" dirty="0"/>
              <a:t>到</a:t>
            </a:r>
            <a:r>
              <a:rPr lang="en-US" altLang="zh-CN" sz="1400" dirty="0" err="1"/>
              <a:t>DSmath</a:t>
            </a:r>
            <a:r>
              <a:rPr lang="zh-CN" altLang="en-US" sz="1400" dirty="0"/>
              <a:t>这个论文这里就是说每次更新跑一遍大语言模型产一批</a:t>
            </a:r>
            <a:r>
              <a:rPr lang="en-US" altLang="zh-CN" sz="1400" dirty="0" err="1"/>
              <a:t>CoT</a:t>
            </a:r>
            <a:r>
              <a:rPr lang="zh-CN" altLang="en-US" sz="1400" dirty="0"/>
              <a:t>，然后用各种</a:t>
            </a:r>
            <a:r>
              <a:rPr lang="en-US" altLang="zh-CN" sz="1400" dirty="0"/>
              <a:t>reward signal</a:t>
            </a:r>
            <a:r>
              <a:rPr lang="zh-CN" altLang="en-US" sz="1400" dirty="0"/>
              <a:t>来评价策略好坏。到下一次更新策略的时候，前面产生的</a:t>
            </a:r>
            <a:r>
              <a:rPr lang="en-US" altLang="zh-CN" sz="1400" dirty="0" err="1"/>
              <a:t>CoT</a:t>
            </a:r>
            <a:r>
              <a:rPr lang="zh-CN" altLang="en-US" sz="1400" dirty="0"/>
              <a:t>数据就不能用了，数据利用效率低。</a:t>
            </a:r>
          </a:p>
        </p:txBody>
      </p:sp>
    </p:spTree>
    <p:extLst>
      <p:ext uri="{BB962C8B-B14F-4D97-AF65-F5344CB8AC3E}">
        <p14:creationId xmlns:p14="http://schemas.microsoft.com/office/powerpoint/2010/main" val="234501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02E66-2718-830B-1FDB-C6D13E191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422FA-BDBE-6B2A-A872-AB92D3198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9658" y="301912"/>
            <a:ext cx="6026450" cy="32525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Top-down GRPO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2C0BBD-478E-10F2-9900-D509D657C695}"/>
              </a:ext>
            </a:extLst>
          </p:cNvPr>
          <p:cNvSpPr txBox="1"/>
          <p:nvPr/>
        </p:nvSpPr>
        <p:spPr>
          <a:xfrm>
            <a:off x="319414" y="1817535"/>
            <a:ext cx="123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Advantage Actor Critic (A2C)</a:t>
            </a:r>
            <a:endParaRPr lang="zh-CN" altLang="en-US" sz="1400" dirty="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EEB493A-A9F3-6617-4D39-6C8D74EE0651}"/>
              </a:ext>
            </a:extLst>
          </p:cNvPr>
          <p:cNvSpPr/>
          <p:nvPr/>
        </p:nvSpPr>
        <p:spPr>
          <a:xfrm>
            <a:off x="409451" y="2556199"/>
            <a:ext cx="147958" cy="814192"/>
          </a:xfrm>
          <a:custGeom>
            <a:avLst/>
            <a:gdLst>
              <a:gd name="connsiteX0" fmla="*/ 10171 w 147958"/>
              <a:gd name="connsiteY0" fmla="*/ 0 h 814192"/>
              <a:gd name="connsiteX1" fmla="*/ 10171 w 147958"/>
              <a:gd name="connsiteY1" fmla="*/ 394570 h 814192"/>
              <a:gd name="connsiteX2" fmla="*/ 85328 w 147958"/>
              <a:gd name="connsiteY2" fmla="*/ 682669 h 814192"/>
              <a:gd name="connsiteX3" fmla="*/ 122906 w 147958"/>
              <a:gd name="connsiteY3" fmla="*/ 770351 h 814192"/>
              <a:gd name="connsiteX4" fmla="*/ 147958 w 147958"/>
              <a:gd name="connsiteY4" fmla="*/ 814192 h 81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58" h="814192">
                <a:moveTo>
                  <a:pt x="10171" y="0"/>
                </a:moveTo>
                <a:cubicBezTo>
                  <a:pt x="2477" y="130795"/>
                  <a:pt x="-8239" y="264288"/>
                  <a:pt x="10171" y="394570"/>
                </a:cubicBezTo>
                <a:cubicBezTo>
                  <a:pt x="24057" y="492841"/>
                  <a:pt x="46233" y="591447"/>
                  <a:pt x="85328" y="682669"/>
                </a:cubicBezTo>
                <a:cubicBezTo>
                  <a:pt x="97854" y="711896"/>
                  <a:pt x="109235" y="741641"/>
                  <a:pt x="122906" y="770351"/>
                </a:cubicBezTo>
                <a:cubicBezTo>
                  <a:pt x="130142" y="785547"/>
                  <a:pt x="147958" y="814192"/>
                  <a:pt x="147958" y="8141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702A1077-2219-4050-4185-047E4F766A9B}"/>
              </a:ext>
            </a:extLst>
          </p:cNvPr>
          <p:cNvSpPr/>
          <p:nvPr/>
        </p:nvSpPr>
        <p:spPr>
          <a:xfrm>
            <a:off x="432148" y="3257657"/>
            <a:ext cx="158805" cy="180101"/>
          </a:xfrm>
          <a:custGeom>
            <a:avLst/>
            <a:gdLst>
              <a:gd name="connsiteX0" fmla="*/ 156576 w 158805"/>
              <a:gd name="connsiteY0" fmla="*/ 0 h 180101"/>
              <a:gd name="connsiteX1" fmla="*/ 0 w 158805"/>
              <a:gd name="connsiteY1" fmla="*/ 175364 h 1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805" h="180101">
                <a:moveTo>
                  <a:pt x="156576" y="0"/>
                </a:moveTo>
                <a:cubicBezTo>
                  <a:pt x="148525" y="225436"/>
                  <a:pt x="208805" y="175364"/>
                  <a:pt x="0" y="1753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E7043F-F39B-6209-65A7-A06A7AF1D7EB}"/>
              </a:ext>
            </a:extLst>
          </p:cNvPr>
          <p:cNvSpPr txBox="1"/>
          <p:nvPr/>
        </p:nvSpPr>
        <p:spPr>
          <a:xfrm>
            <a:off x="319414" y="3506651"/>
            <a:ext cx="123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Action</a:t>
            </a:r>
            <a:r>
              <a:rPr lang="zh-CN" altLang="en-US" sz="1400" dirty="0"/>
              <a:t> 相较平均水平有多好</a:t>
            </a:r>
            <a:endParaRPr lang="en-US" altLang="zh-CN" sz="1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49C3975-4D2E-3388-75E4-68721C6C57AE}"/>
              </a:ext>
            </a:extLst>
          </p:cNvPr>
          <p:cNvCxnSpPr>
            <a:cxnSpLocks/>
          </p:cNvCxnSpPr>
          <p:nvPr/>
        </p:nvCxnSpPr>
        <p:spPr>
          <a:xfrm>
            <a:off x="1471808" y="2918564"/>
            <a:ext cx="845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9AD2EE7-ECA3-B7D0-1E19-76D22A322735}"/>
              </a:ext>
            </a:extLst>
          </p:cNvPr>
          <p:cNvSpPr txBox="1"/>
          <p:nvPr/>
        </p:nvSpPr>
        <p:spPr>
          <a:xfrm>
            <a:off x="2439560" y="2367976"/>
            <a:ext cx="3243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TRPO</a:t>
            </a:r>
          </a:p>
          <a:p>
            <a:r>
              <a:rPr lang="en-US" altLang="zh-CN" sz="1400" dirty="0"/>
              <a:t>Trust Region Policy Optimization</a:t>
            </a:r>
          </a:p>
          <a:p>
            <a:endParaRPr lang="en-US" altLang="zh-CN" sz="1400" dirty="0"/>
          </a:p>
          <a:p>
            <a:r>
              <a:rPr lang="zh-CN" altLang="en-US" sz="1400" dirty="0"/>
              <a:t>解决的是</a:t>
            </a:r>
            <a:r>
              <a:rPr lang="en-US" altLang="zh-CN" sz="1400" dirty="0"/>
              <a:t>policy model</a:t>
            </a:r>
            <a:r>
              <a:rPr lang="zh-CN" altLang="en-US" sz="1400" dirty="0"/>
              <a:t>更新时候步长多大的问题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4D8996-DC5F-4953-E3DD-E8C7F53177FC}"/>
              </a:ext>
            </a:extLst>
          </p:cNvPr>
          <p:cNvCxnSpPr>
            <a:cxnSpLocks/>
          </p:cNvCxnSpPr>
          <p:nvPr/>
        </p:nvCxnSpPr>
        <p:spPr>
          <a:xfrm>
            <a:off x="5813121" y="2918564"/>
            <a:ext cx="845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87C9ADF-EA7D-F707-F458-6F7835C7EC70}"/>
              </a:ext>
            </a:extLst>
          </p:cNvPr>
          <p:cNvSpPr txBox="1"/>
          <p:nvPr/>
        </p:nvSpPr>
        <p:spPr>
          <a:xfrm>
            <a:off x="6788992" y="184720"/>
            <a:ext cx="2159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PPO</a:t>
            </a:r>
          </a:p>
          <a:p>
            <a:r>
              <a:rPr lang="en-US" altLang="zh-CN" sz="1400" dirty="0"/>
              <a:t>Proximal Policy Optimization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71F2857-E6A4-A249-EC11-1A72071F4A7E}"/>
              </a:ext>
            </a:extLst>
          </p:cNvPr>
          <p:cNvSpPr txBox="1"/>
          <p:nvPr/>
        </p:nvSpPr>
        <p:spPr>
          <a:xfrm>
            <a:off x="2439560" y="3996889"/>
            <a:ext cx="3243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问题：</a:t>
            </a:r>
            <a:endParaRPr lang="en-US" altLang="zh-CN" sz="1400" dirty="0"/>
          </a:p>
          <a:p>
            <a:r>
              <a:rPr lang="zh-CN" altLang="en-US" sz="1400" dirty="0"/>
              <a:t>每次更新</a:t>
            </a:r>
            <a:r>
              <a:rPr lang="en-US" altLang="zh-CN" sz="1400" dirty="0"/>
              <a:t>policy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，我们都需要用当前策略跑一遍环境，得一批数据。</a:t>
            </a:r>
            <a:endParaRPr lang="en-US" altLang="zh-CN" sz="1400" dirty="0"/>
          </a:p>
          <a:p>
            <a:r>
              <a:rPr lang="zh-CN" altLang="en-US" sz="1400" dirty="0"/>
              <a:t>到</a:t>
            </a:r>
            <a:r>
              <a:rPr lang="en-US" altLang="zh-CN" sz="1400" dirty="0" err="1"/>
              <a:t>DSmath</a:t>
            </a:r>
            <a:r>
              <a:rPr lang="zh-CN" altLang="en-US" sz="1400" dirty="0"/>
              <a:t>这个论文这里就是说每次更新跑一遍大语言模型产一批</a:t>
            </a:r>
            <a:r>
              <a:rPr lang="en-US" altLang="zh-CN" sz="1400" dirty="0" err="1"/>
              <a:t>CoT</a:t>
            </a:r>
            <a:r>
              <a:rPr lang="zh-CN" altLang="en-US" sz="1400" dirty="0"/>
              <a:t>，然后用各种</a:t>
            </a:r>
            <a:r>
              <a:rPr lang="en-US" altLang="zh-CN" sz="1400" dirty="0"/>
              <a:t>reward signal</a:t>
            </a:r>
            <a:r>
              <a:rPr lang="zh-CN" altLang="en-US" sz="1400" dirty="0"/>
              <a:t>来评价策略好坏。到下一次更新策略的时候，前面产生的</a:t>
            </a:r>
            <a:r>
              <a:rPr lang="en-US" altLang="zh-CN" sz="1400" dirty="0" err="1"/>
              <a:t>CoT</a:t>
            </a:r>
            <a:r>
              <a:rPr lang="zh-CN" altLang="en-US" sz="1400" dirty="0"/>
              <a:t>数据就不能用了，数据利用效率低。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8B667B6-5A43-8813-24C3-9C324BD77828}"/>
              </a:ext>
            </a:extLst>
          </p:cNvPr>
          <p:cNvSpPr txBox="1"/>
          <p:nvPr/>
        </p:nvSpPr>
        <p:spPr>
          <a:xfrm>
            <a:off x="6788992" y="1065251"/>
            <a:ext cx="31361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最主要的改进：</a:t>
            </a:r>
            <a:r>
              <a:rPr lang="en-US" altLang="zh-CN" sz="1400" dirty="0"/>
              <a:t>clipping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直接设置上下界。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优化问题变成了：</a:t>
            </a:r>
            <a:endParaRPr lang="en-US" altLang="zh-CN" sz="14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2EC1FEAE-F162-DE25-CA31-3DDA54400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52" y="2077161"/>
            <a:ext cx="4352794" cy="385844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01C2BB6F-BB50-8230-1A4D-9FA704AA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052" y="1484094"/>
            <a:ext cx="1427967" cy="593067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4BB13CD6-ADF7-4B03-C96F-9C5822DA3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052" y="3527464"/>
            <a:ext cx="4703523" cy="42457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DCB78BA5-6353-E746-2D06-9B1859008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052" y="3946306"/>
            <a:ext cx="4308877" cy="16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0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1904</Words>
  <Application>Microsoft Office PowerPoint</Application>
  <PresentationFormat>宽屏</PresentationFormat>
  <Paragraphs>239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Top-down GRPO</vt:lpstr>
      <vt:lpstr>Top-down GRPO</vt:lpstr>
      <vt:lpstr>Top-down GRPO</vt:lpstr>
      <vt:lpstr>Top-down GRPO</vt:lpstr>
      <vt:lpstr>Top-down GRPO</vt:lpstr>
      <vt:lpstr>Top-down GRPO</vt:lpstr>
      <vt:lpstr>Top-down GRPO</vt:lpstr>
      <vt:lpstr>Top-down GRPO</vt:lpstr>
      <vt:lpstr>Top-down GRPO</vt:lpstr>
      <vt:lpstr>Top-down GRPO</vt:lpstr>
      <vt:lpstr>Top-down GRPO</vt:lpstr>
      <vt:lpstr>Top-down GRPO</vt:lpstr>
      <vt:lpstr>今日阅读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Cheng</dc:creator>
  <cp:lastModifiedBy>Theo Cheng</cp:lastModifiedBy>
  <cp:revision>2</cp:revision>
  <dcterms:created xsi:type="dcterms:W3CDTF">2025-08-30T14:29:58Z</dcterms:created>
  <dcterms:modified xsi:type="dcterms:W3CDTF">2025-08-31T12:44:25Z</dcterms:modified>
</cp:coreProperties>
</file>