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9138-99C1-4618-9C8D-7876812733E5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DEB0-7791-4475-BF90-A90D78A26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488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9138-99C1-4618-9C8D-7876812733E5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DEB0-7791-4475-BF90-A90D78A26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086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9138-99C1-4618-9C8D-7876812733E5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DEB0-7791-4475-BF90-A90D78A26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805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9138-99C1-4618-9C8D-7876812733E5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DEB0-7791-4475-BF90-A90D78A26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644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9138-99C1-4618-9C8D-7876812733E5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DEB0-7791-4475-BF90-A90D78A26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669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9138-99C1-4618-9C8D-7876812733E5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DEB0-7791-4475-BF90-A90D78A26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70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9138-99C1-4618-9C8D-7876812733E5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DEB0-7791-4475-BF90-A90D78A26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436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 anchor="t"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9138-99C1-4618-9C8D-7876812733E5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DEB0-7791-4475-BF90-A90D78A26C4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0" y="1332189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73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9138-99C1-4618-9C8D-7876812733E5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DEB0-7791-4475-BF90-A90D78A26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519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9138-99C1-4618-9C8D-7876812733E5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DEB0-7791-4475-BF90-A90D78A26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02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9138-99C1-4618-9C8D-7876812733E5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DEB0-7791-4475-BF90-A90D78A26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550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19138-99C1-4618-9C8D-7876812733E5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DDEB0-7791-4475-BF90-A90D78A26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305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Oracle XE 18c</a:t>
            </a:r>
            <a:r>
              <a:rPr lang="ko-KR" altLang="en-US" dirty="0"/>
              <a:t>를 설치하고 </a:t>
            </a:r>
            <a:r>
              <a:rPr lang="en-US" altLang="ko-KR" dirty="0"/>
              <a:t>ORACLE_HOME(</a:t>
            </a:r>
            <a:r>
              <a:rPr lang="ko-KR" altLang="en-US" dirty="0"/>
              <a:t>또는 </a:t>
            </a:r>
            <a:r>
              <a:rPr lang="en-US" altLang="ko-KR"/>
              <a:t>ORA_HOME) </a:t>
            </a:r>
            <a:r>
              <a:rPr lang="ko-KR" altLang="en-US" dirty="0"/>
              <a:t>시스템 변수를 </a:t>
            </a:r>
            <a:r>
              <a:rPr lang="ko-KR" altLang="en-US" dirty="0" err="1"/>
              <a:t>설정하시오</a:t>
            </a:r>
            <a:r>
              <a:rPr lang="en-US" altLang="ko-KR" dirty="0"/>
              <a:t>. </a:t>
            </a:r>
            <a:r>
              <a:rPr lang="ko-KR" altLang="en-US" dirty="0"/>
              <a:t>시스템 변수를 추가하는 화면을 캡처하여 제출하시오</a:t>
            </a:r>
            <a:r>
              <a:rPr lang="en-US" altLang="ko-KR" dirty="0"/>
              <a:t>. (5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AF7F3C-D12D-A944-1772-C2CA9B2C6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852" y="1325563"/>
            <a:ext cx="8229600" cy="514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885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10. </a:t>
            </a:r>
            <a:r>
              <a:rPr lang="ko-KR" altLang="en-US" dirty="0"/>
              <a:t>아래 모델링을 참고하여 각 테이블을 생성하는 </a:t>
            </a:r>
            <a:r>
              <a:rPr lang="ko-KR" altLang="en-US" dirty="0" err="1"/>
              <a:t>쿼리문을</a:t>
            </a:r>
            <a:r>
              <a:rPr lang="ko-KR" altLang="en-US" dirty="0"/>
              <a:t> 작성하시오</a:t>
            </a:r>
            <a:r>
              <a:rPr lang="en-US" altLang="ko-KR" dirty="0"/>
              <a:t>. (30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04" y="457202"/>
            <a:ext cx="10589011" cy="835706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6E701E0C-5E15-5404-ACE2-2D7023ADB3C1}"/>
              </a:ext>
            </a:extLst>
          </p:cNvPr>
          <p:cNvSpPr txBox="1">
            <a:spLocks/>
          </p:cNvSpPr>
          <p:nvPr/>
        </p:nvSpPr>
        <p:spPr>
          <a:xfrm>
            <a:off x="0" y="1292907"/>
            <a:ext cx="12192000" cy="556509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+mj-cs"/>
              </a:defRPr>
            </a:lvl1pPr>
          </a:lstStyle>
          <a:p>
            <a:r>
              <a:rPr lang="en-US" altLang="ko-KR" sz="2900" dirty="0"/>
              <a:t>CREATE TABLE MEMBER_TBL (</a:t>
            </a:r>
          </a:p>
          <a:p>
            <a:r>
              <a:rPr lang="en-US" altLang="ko-KR" sz="2900" dirty="0"/>
              <a:t>    MEMBER_NO NUMBER		    NOT NULL</a:t>
            </a:r>
          </a:p>
          <a:p>
            <a:r>
              <a:rPr lang="en-US" altLang="ko-KR" sz="2900" dirty="0"/>
              <a:t>  , ID        VARCHAR2(30 BYTE)   NOT NULL</a:t>
            </a:r>
          </a:p>
          <a:p>
            <a:r>
              <a:rPr lang="en-US" altLang="ko-KR" sz="2900" dirty="0"/>
              <a:t>  , PW        VARCHAR2(30 BYTE)   NOT NULL</a:t>
            </a:r>
          </a:p>
          <a:p>
            <a:r>
              <a:rPr lang="en-US" altLang="ko-KR" sz="2900" dirty="0"/>
              <a:t>  , NAME      VARCHAR2(30 BYTE)       NULL</a:t>
            </a:r>
          </a:p>
          <a:p>
            <a:r>
              <a:rPr lang="en-US" altLang="ko-KR" sz="2900" dirty="0"/>
              <a:t>  , PHONE     VARCHAR2(15 BYTE)       NULL </a:t>
            </a:r>
          </a:p>
          <a:p>
            <a:r>
              <a:rPr lang="en-US" altLang="ko-KR" sz="2900" dirty="0"/>
              <a:t>  , CONSTRAINT PK_MEMBER PRIMARY KEY(MEMBER_NO)</a:t>
            </a:r>
          </a:p>
          <a:p>
            <a:r>
              <a:rPr lang="en-US" altLang="ko-KR" sz="2900" dirty="0"/>
              <a:t>);</a:t>
            </a:r>
          </a:p>
          <a:p>
            <a:endParaRPr lang="en-US" altLang="ko-KR" sz="2900" dirty="0"/>
          </a:p>
          <a:p>
            <a:r>
              <a:rPr lang="en-US" altLang="ko-KR" sz="2900" dirty="0"/>
              <a:t>CREATE TABLE LOGIN_TBL(</a:t>
            </a:r>
          </a:p>
          <a:p>
            <a:r>
              <a:rPr lang="en-US" altLang="ko-KR" sz="2900" dirty="0"/>
              <a:t>    MEMBER_NO   	NUMBER            NOT NULL</a:t>
            </a:r>
          </a:p>
          <a:p>
            <a:r>
              <a:rPr lang="en-US" altLang="ko-KR" sz="2900" dirty="0"/>
              <a:t>  , LOGIN_DATE      DATE			       NULL</a:t>
            </a:r>
          </a:p>
          <a:p>
            <a:r>
              <a:rPr lang="en-US" altLang="ko-KR" sz="2900" dirty="0"/>
              <a:t>  , CONSTRAINT FK_MEMBER_LOGIN FOREIGN KEY(MEMBER_NO) REFERENCES     	MEMBER_TBL(MEMBER_NO)</a:t>
            </a:r>
          </a:p>
          <a:p>
            <a:r>
              <a:rPr lang="en-US" altLang="ko-KR" sz="29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40060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 SQL Developer</a:t>
            </a:r>
            <a:r>
              <a:rPr lang="ko-KR" altLang="en-US" dirty="0"/>
              <a:t>를 실행하고 다음 접속을 </a:t>
            </a:r>
            <a:r>
              <a:rPr lang="ko-KR" altLang="en-US" dirty="0" err="1"/>
              <a:t>생성하시오</a:t>
            </a:r>
            <a:r>
              <a:rPr lang="en-US" altLang="ko-KR" dirty="0"/>
              <a:t>.</a:t>
            </a:r>
            <a:br>
              <a:rPr lang="ko-KR" altLang="en-US" dirty="0"/>
            </a:br>
            <a:r>
              <a:rPr lang="ko-KR" altLang="en-US" dirty="0"/>
              <a:t>테스트 버튼을 클릭해서 </a:t>
            </a:r>
            <a:r>
              <a:rPr lang="en-US" altLang="ko-KR" dirty="0"/>
              <a:t>"</a:t>
            </a:r>
            <a:r>
              <a:rPr lang="ko-KR" altLang="en-US" dirty="0"/>
              <a:t>상태 </a:t>
            </a:r>
            <a:r>
              <a:rPr lang="en-US" altLang="ko-KR" dirty="0"/>
              <a:t>: </a:t>
            </a:r>
            <a:r>
              <a:rPr lang="ko-KR" altLang="en-US" dirty="0"/>
              <a:t>성공</a:t>
            </a:r>
            <a:r>
              <a:rPr lang="en-US" altLang="ko-KR" dirty="0"/>
              <a:t>"</a:t>
            </a:r>
            <a:r>
              <a:rPr lang="ko-KR" altLang="en-US" dirty="0"/>
              <a:t>을 확인할 수 있도록 캡처하여 제출하시오</a:t>
            </a:r>
            <a:r>
              <a:rPr lang="en-US" altLang="ko-KR" dirty="0"/>
              <a:t>. (10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  <a:br>
              <a:rPr lang="ko-KR" altLang="en-US" dirty="0"/>
            </a:br>
            <a:r>
              <a:rPr lang="ko-KR" altLang="en-US" dirty="0"/>
              <a:t>    </a:t>
            </a:r>
            <a:r>
              <a:rPr lang="en-US" altLang="ko-KR" dirty="0"/>
              <a:t>- </a:t>
            </a:r>
            <a:r>
              <a:rPr lang="ko-KR" altLang="en-US" dirty="0" err="1"/>
              <a:t>접속명</a:t>
            </a:r>
            <a:r>
              <a:rPr lang="ko-KR" altLang="en-US" dirty="0"/>
              <a:t> </a:t>
            </a:r>
            <a:r>
              <a:rPr lang="en-US" altLang="ko-KR" dirty="0"/>
              <a:t>: SYSTEM</a:t>
            </a:r>
            <a:br>
              <a:rPr lang="ko-KR" altLang="en-US" dirty="0"/>
            </a:br>
            <a:r>
              <a:rPr lang="ko-KR" altLang="en-US" dirty="0"/>
              <a:t>    </a:t>
            </a:r>
            <a:r>
              <a:rPr lang="en-US" altLang="ko-KR" dirty="0"/>
              <a:t>- </a:t>
            </a:r>
            <a:r>
              <a:rPr lang="ko-KR" altLang="en-US" dirty="0"/>
              <a:t>사용자 이름 </a:t>
            </a:r>
            <a:r>
              <a:rPr lang="en-US" altLang="ko-KR" dirty="0"/>
              <a:t>: SYSTEM</a:t>
            </a:r>
            <a:br>
              <a:rPr lang="ko-KR" altLang="en-US" dirty="0"/>
            </a:br>
            <a:r>
              <a:rPr lang="ko-KR" altLang="en-US" dirty="0"/>
              <a:t>    </a:t>
            </a:r>
            <a:r>
              <a:rPr lang="en-US" altLang="ko-KR" dirty="0"/>
              <a:t>- </a:t>
            </a:r>
            <a:r>
              <a:rPr lang="ko-KR" altLang="en-US" dirty="0"/>
              <a:t>롤 </a:t>
            </a:r>
            <a:r>
              <a:rPr lang="en-US" altLang="ko-KR" dirty="0"/>
              <a:t>: </a:t>
            </a:r>
            <a:r>
              <a:rPr lang="ko-KR" altLang="en-US" dirty="0"/>
              <a:t>기본값</a:t>
            </a:r>
            <a:br>
              <a:rPr lang="ko-KR" altLang="en-US" dirty="0"/>
            </a:br>
            <a:r>
              <a:rPr lang="ko-KR" altLang="en-US" dirty="0"/>
              <a:t>    </a:t>
            </a:r>
            <a:r>
              <a:rPr lang="en-US" altLang="ko-KR" dirty="0"/>
              <a:t>- </a:t>
            </a:r>
            <a:r>
              <a:rPr lang="ko-KR" altLang="en-US" dirty="0"/>
              <a:t>비밀번호 </a:t>
            </a:r>
            <a:r>
              <a:rPr lang="en-US" altLang="ko-KR" dirty="0"/>
              <a:t>: Oracle XE 18c </a:t>
            </a:r>
            <a:r>
              <a:rPr lang="ko-KR" altLang="en-US" dirty="0"/>
              <a:t>설치 시 설정한 비밀번호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4767E6-D935-7AC9-75C8-591581A95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557" y="1504908"/>
            <a:ext cx="8670472" cy="509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065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3. </a:t>
            </a:r>
            <a:r>
              <a:rPr lang="ko-KR" altLang="en-US" dirty="0"/>
              <a:t>다음 작업을 순서대로 수행한 뒤 작업 화면을 캡처하여 제출하시오</a:t>
            </a:r>
            <a:r>
              <a:rPr lang="en-US" altLang="ko-KR" dirty="0"/>
              <a:t>. (10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  <a:br>
              <a:rPr lang="ko-KR" altLang="en-US" dirty="0"/>
            </a:br>
            <a:r>
              <a:rPr lang="ko-KR" altLang="en-US" dirty="0"/>
              <a:t>  </a:t>
            </a:r>
            <a:r>
              <a:rPr lang="en-US" altLang="ko-KR" dirty="0"/>
              <a:t>1) </a:t>
            </a:r>
            <a:r>
              <a:rPr lang="ko-KR" altLang="en-US" dirty="0"/>
              <a:t>명령 프롬프트</a:t>
            </a:r>
            <a:r>
              <a:rPr lang="en-US" altLang="ko-KR" dirty="0"/>
              <a:t>(</a:t>
            </a:r>
            <a:r>
              <a:rPr lang="en-US" altLang="ko-KR" dirty="0" err="1"/>
              <a:t>cmd</a:t>
            </a:r>
            <a:r>
              <a:rPr lang="en-US" altLang="ko-KR" dirty="0"/>
              <a:t>)</a:t>
            </a:r>
            <a:r>
              <a:rPr lang="ko-KR" altLang="en-US" dirty="0"/>
              <a:t>를 실행한 뒤 </a:t>
            </a:r>
            <a:r>
              <a:rPr lang="en-US" altLang="ko-KR" dirty="0"/>
              <a:t>sqlplus.exe</a:t>
            </a:r>
            <a:r>
              <a:rPr lang="ko-KR" altLang="en-US" dirty="0"/>
              <a:t>를 </a:t>
            </a:r>
            <a:r>
              <a:rPr lang="ko-KR" altLang="en-US" dirty="0" err="1"/>
              <a:t>실행하시오</a:t>
            </a:r>
            <a:r>
              <a:rPr lang="en-US" altLang="ko-KR" dirty="0"/>
              <a:t>.</a:t>
            </a:r>
            <a:br>
              <a:rPr lang="ko-KR" altLang="en-US" dirty="0"/>
            </a:br>
            <a:r>
              <a:rPr lang="ko-KR" altLang="en-US" dirty="0"/>
              <a:t>  </a:t>
            </a:r>
            <a:r>
              <a:rPr lang="en-US" altLang="ko-KR" dirty="0"/>
              <a:t>2) SYSTEM </a:t>
            </a:r>
            <a:r>
              <a:rPr lang="ko-KR" altLang="en-US" dirty="0"/>
              <a:t>계정으로 </a:t>
            </a:r>
            <a:r>
              <a:rPr lang="ko-KR" altLang="en-US" dirty="0" err="1"/>
              <a:t>접속하시오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B1D85B0-9C53-DA37-6865-EB7DF6217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214" y="1534886"/>
            <a:ext cx="9258300" cy="486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238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4. </a:t>
            </a:r>
            <a:r>
              <a:rPr lang="ko-KR" altLang="en-US" dirty="0"/>
              <a:t>다음 조건을 만족하는 테이블스페이스</a:t>
            </a:r>
            <a:r>
              <a:rPr lang="en-US" altLang="ko-KR" dirty="0"/>
              <a:t>(</a:t>
            </a:r>
            <a:r>
              <a:rPr lang="en-US" altLang="ko-KR" dirty="0" err="1"/>
              <a:t>Tablespace</a:t>
            </a:r>
            <a:r>
              <a:rPr lang="en-US" altLang="ko-KR" dirty="0"/>
              <a:t>)</a:t>
            </a:r>
            <a:r>
              <a:rPr lang="ko-KR" altLang="en-US" dirty="0"/>
              <a:t>를 생성하는 </a:t>
            </a:r>
            <a:r>
              <a:rPr lang="ko-KR" altLang="en-US" dirty="0" err="1"/>
              <a:t>쿼리문을</a:t>
            </a:r>
            <a:r>
              <a:rPr lang="ko-KR" altLang="en-US" dirty="0"/>
              <a:t> 작성하시오</a:t>
            </a:r>
            <a:r>
              <a:rPr lang="en-US" altLang="ko-KR" dirty="0"/>
              <a:t>. (10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  <a:br>
              <a:rPr lang="ko-KR" altLang="en-US" dirty="0"/>
            </a:br>
            <a:r>
              <a:rPr lang="ko-KR" altLang="en-US" dirty="0"/>
              <a:t>    </a:t>
            </a:r>
            <a:r>
              <a:rPr lang="en-US" altLang="ko-KR" dirty="0"/>
              <a:t>1) </a:t>
            </a:r>
            <a:r>
              <a:rPr lang="ko-KR" altLang="en-US" dirty="0"/>
              <a:t>테이블 스페이스 이름 </a:t>
            </a:r>
            <a:r>
              <a:rPr lang="en-US" altLang="ko-KR" dirty="0"/>
              <a:t>: </a:t>
            </a:r>
            <a:r>
              <a:rPr lang="en-US" altLang="ko-KR" dirty="0" err="1"/>
              <a:t>mytbs</a:t>
            </a:r>
            <a:br>
              <a:rPr lang="ko-KR" altLang="en-US" dirty="0"/>
            </a:br>
            <a:r>
              <a:rPr lang="ko-KR" altLang="en-US" dirty="0"/>
              <a:t>    </a:t>
            </a:r>
            <a:r>
              <a:rPr lang="en-US" altLang="ko-KR" dirty="0"/>
              <a:t>2) </a:t>
            </a:r>
            <a:r>
              <a:rPr lang="ko-KR" altLang="en-US" dirty="0"/>
              <a:t>데이터 파일 이름 및 경로 </a:t>
            </a:r>
            <a:r>
              <a:rPr lang="en-US" altLang="ko-KR" dirty="0"/>
              <a:t>: C:/app/</a:t>
            </a:r>
            <a:r>
              <a:rPr lang="ko-KR" altLang="en-US" dirty="0"/>
              <a:t>사용자</a:t>
            </a:r>
            <a:r>
              <a:rPr lang="en-US" altLang="ko-KR" dirty="0"/>
              <a:t>/product/18.0.0/</a:t>
            </a:r>
            <a:r>
              <a:rPr lang="en-US" altLang="ko-KR" dirty="0" err="1"/>
              <a:t>oradata</a:t>
            </a:r>
            <a:r>
              <a:rPr lang="en-US" altLang="ko-KR" dirty="0"/>
              <a:t>/XE/</a:t>
            </a:r>
            <a:r>
              <a:rPr lang="en-US" altLang="ko-KR" dirty="0" err="1"/>
              <a:t>myoracle</a:t>
            </a:r>
            <a:r>
              <a:rPr lang="en-US" altLang="ko-KR" dirty="0"/>
              <a:t>/</a:t>
            </a:r>
            <a:r>
              <a:rPr lang="en-US" altLang="ko-KR" dirty="0" err="1"/>
              <a:t>mytbs.dbf</a:t>
            </a:r>
            <a:br>
              <a:rPr lang="ko-KR" altLang="en-US" dirty="0"/>
            </a:br>
            <a:r>
              <a:rPr lang="ko-KR" altLang="en-US" dirty="0"/>
              <a:t>    </a:t>
            </a:r>
            <a:r>
              <a:rPr lang="en-US" altLang="ko-KR" dirty="0"/>
              <a:t>3) </a:t>
            </a:r>
            <a:r>
              <a:rPr lang="ko-KR" altLang="en-US" dirty="0"/>
              <a:t>용량 </a:t>
            </a:r>
            <a:r>
              <a:rPr lang="en-US" altLang="ko-KR" dirty="0"/>
              <a:t>: 5MB</a:t>
            </a:r>
            <a:endParaRPr lang="ko-KR" altLang="en-US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921394F5-6888-DBA9-F04F-7701A11B9274}"/>
              </a:ext>
            </a:extLst>
          </p:cNvPr>
          <p:cNvSpPr txBox="1">
            <a:spLocks/>
          </p:cNvSpPr>
          <p:nvPr/>
        </p:nvSpPr>
        <p:spPr>
          <a:xfrm>
            <a:off x="0" y="1325562"/>
            <a:ext cx="12192000" cy="55324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+mj-cs"/>
              </a:defRPr>
            </a:lvl1pPr>
          </a:lstStyle>
          <a:p>
            <a:r>
              <a:rPr lang="en-US" altLang="ko-KR" sz="2500" dirty="0"/>
              <a:t>CREATE TABLESPACE </a:t>
            </a:r>
            <a:r>
              <a:rPr lang="en-US" altLang="ko-KR" sz="2500" dirty="0" err="1"/>
              <a:t>mytbs</a:t>
            </a:r>
            <a:endParaRPr lang="en-US" altLang="ko-KR" sz="2500" dirty="0"/>
          </a:p>
          <a:p>
            <a:endParaRPr lang="en-US" altLang="ko-KR" sz="2500" dirty="0"/>
          </a:p>
          <a:p>
            <a:r>
              <a:rPr lang="en-US" altLang="ko-KR" sz="2500" dirty="0" err="1"/>
              <a:t>DataFILE</a:t>
            </a:r>
            <a:r>
              <a:rPr lang="en-US" altLang="ko-KR" sz="2500" dirty="0"/>
              <a:t>  C:/app/</a:t>
            </a:r>
            <a:r>
              <a:rPr lang="ko-KR" altLang="en-US" sz="2500" dirty="0"/>
              <a:t>사용자</a:t>
            </a:r>
            <a:r>
              <a:rPr lang="en-US" altLang="ko-KR" sz="2500" dirty="0"/>
              <a:t>/product/18.0.0/</a:t>
            </a:r>
            <a:r>
              <a:rPr lang="en-US" altLang="ko-KR" sz="2500" dirty="0" err="1"/>
              <a:t>oradata</a:t>
            </a:r>
            <a:r>
              <a:rPr lang="en-US" altLang="ko-KR" sz="2500" dirty="0"/>
              <a:t>/XE/</a:t>
            </a:r>
            <a:r>
              <a:rPr lang="en-US" altLang="ko-KR" sz="2500" dirty="0" err="1"/>
              <a:t>myoracle</a:t>
            </a:r>
            <a:r>
              <a:rPr lang="en-US" altLang="ko-KR" sz="2500" dirty="0"/>
              <a:t>/</a:t>
            </a:r>
            <a:r>
              <a:rPr lang="en-US" altLang="ko-KR" sz="2500" dirty="0" err="1"/>
              <a:t>mytbs.dbf</a:t>
            </a:r>
            <a:r>
              <a:rPr lang="en-US" altLang="ko-KR" sz="2500" dirty="0"/>
              <a:t> </a:t>
            </a:r>
          </a:p>
          <a:p>
            <a:r>
              <a:rPr lang="en-US" altLang="ko-KR" sz="2500" dirty="0"/>
              <a:t>   </a:t>
            </a:r>
          </a:p>
          <a:p>
            <a:r>
              <a:rPr lang="en-US" altLang="ko-KR" sz="2500" dirty="0"/>
              <a:t>SIZE 5MB;</a:t>
            </a:r>
          </a:p>
          <a:p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3187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테이블스페이스 </a:t>
            </a:r>
            <a:r>
              <a:rPr lang="en-US" altLang="ko-KR" dirty="0" err="1"/>
              <a:t>mytbs</a:t>
            </a:r>
            <a:r>
              <a:rPr lang="ko-KR" altLang="en-US" dirty="0"/>
              <a:t>를 삭제하는 </a:t>
            </a:r>
            <a:r>
              <a:rPr lang="ko-KR" altLang="en-US" dirty="0" err="1"/>
              <a:t>쿼리문을</a:t>
            </a:r>
            <a:r>
              <a:rPr lang="ko-KR" altLang="en-US" dirty="0"/>
              <a:t> 작성하시오</a:t>
            </a:r>
            <a:r>
              <a:rPr lang="en-US" altLang="ko-KR" dirty="0"/>
              <a:t>. (5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B0016BD2-A78F-19FB-E0C7-F2910B76054E}"/>
              </a:ext>
            </a:extLst>
          </p:cNvPr>
          <p:cNvSpPr txBox="1">
            <a:spLocks/>
          </p:cNvSpPr>
          <p:nvPr/>
        </p:nvSpPr>
        <p:spPr>
          <a:xfrm>
            <a:off x="0" y="1325563"/>
            <a:ext cx="12192000" cy="55324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+mj-cs"/>
              </a:defRPr>
            </a:lvl1pPr>
          </a:lstStyle>
          <a:p>
            <a:r>
              <a:rPr lang="en-US" altLang="ko-KR" sz="2500" dirty="0"/>
              <a:t>DROP TABLE </a:t>
            </a:r>
            <a:r>
              <a:rPr lang="en-US" altLang="ko-KR" sz="2500" dirty="0" err="1"/>
              <a:t>mytbs</a:t>
            </a:r>
            <a:r>
              <a:rPr lang="en-US" altLang="ko-KR" sz="2500" dirty="0"/>
              <a:t> INCLDING CONTENTS AND DATAFILES;</a:t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2568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6. </a:t>
            </a:r>
            <a:r>
              <a:rPr lang="ko-KR" altLang="en-US" dirty="0"/>
              <a:t>오라클 데이터베이스에서 발생한 모든 변경사항을 기록하는 </a:t>
            </a:r>
            <a:r>
              <a:rPr lang="en-US" altLang="ko-KR" dirty="0"/>
              <a:t>"</a:t>
            </a:r>
            <a:r>
              <a:rPr lang="ko-KR" altLang="en-US" dirty="0" err="1"/>
              <a:t>리두</a:t>
            </a:r>
            <a:r>
              <a:rPr lang="ko-KR" altLang="en-US" dirty="0"/>
              <a:t> 로그 파일</a:t>
            </a:r>
            <a:r>
              <a:rPr lang="en-US" altLang="ko-KR" dirty="0"/>
              <a:t>(Redo Log file)"</a:t>
            </a:r>
            <a:r>
              <a:rPr lang="ko-KR" altLang="en-US" dirty="0"/>
              <a:t>의 목록을 조회하기 위해서 확인해야 하는 테이블의 이름을 작성하시오</a:t>
            </a:r>
            <a:r>
              <a:rPr lang="en-US" altLang="ko-KR" dirty="0"/>
              <a:t>. (5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F00F3172-414D-4196-BD40-4490A9456E97}"/>
              </a:ext>
            </a:extLst>
          </p:cNvPr>
          <p:cNvSpPr txBox="1">
            <a:spLocks/>
          </p:cNvSpPr>
          <p:nvPr/>
        </p:nvSpPr>
        <p:spPr>
          <a:xfrm>
            <a:off x="0" y="1325563"/>
            <a:ext cx="12192000" cy="55324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+mj-cs"/>
              </a:defRPr>
            </a:lvl1pPr>
          </a:lstStyle>
          <a:p>
            <a:r>
              <a:rPr lang="ko-KR" altLang="en-US" sz="2500" dirty="0"/>
              <a:t>테이블의 이름은 </a:t>
            </a:r>
            <a:r>
              <a:rPr lang="en-US" altLang="ko-KR" sz="2500" dirty="0"/>
              <a:t>V$LOGFILE </a:t>
            </a:r>
            <a:r>
              <a:rPr lang="ko-KR" altLang="en-US" sz="2500" dirty="0"/>
              <a:t>이다</a:t>
            </a:r>
            <a:r>
              <a:rPr lang="en-US" altLang="ko-KR" sz="2500" dirty="0"/>
              <a:t>.</a:t>
            </a:r>
          </a:p>
          <a:p>
            <a:endParaRPr lang="en-US" altLang="ko-KR" sz="2500" dirty="0"/>
          </a:p>
          <a:p>
            <a:r>
              <a:rPr lang="ko-KR" altLang="en-US" sz="2500" dirty="0"/>
              <a:t>해당 테이블을 조회하는 방법은 다음과 같다</a:t>
            </a:r>
            <a:r>
              <a:rPr lang="en-US" altLang="ko-KR" sz="2500" dirty="0"/>
              <a:t>.</a:t>
            </a:r>
          </a:p>
          <a:p>
            <a:r>
              <a:rPr lang="en-US" altLang="ko-KR" sz="2500" dirty="0"/>
              <a:t>SELECT * FROM V$LOGFILE;</a:t>
            </a:r>
          </a:p>
          <a:p>
            <a:endParaRPr lang="en-US" altLang="ko-KR" sz="2500" dirty="0"/>
          </a:p>
          <a:p>
            <a:endParaRPr lang="en-US" altLang="ko-KR" sz="2500" dirty="0"/>
          </a:p>
          <a:p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4814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Oracle XE 18c</a:t>
            </a:r>
            <a:r>
              <a:rPr lang="ko-KR" altLang="en-US" dirty="0"/>
              <a:t>에서 다음 계정을 생성하고</a:t>
            </a:r>
            <a:r>
              <a:rPr lang="en-US" altLang="ko-KR" dirty="0"/>
              <a:t>, </a:t>
            </a:r>
            <a:r>
              <a:rPr lang="ko-KR" altLang="en-US" dirty="0"/>
              <a:t>권한을 부여하는 </a:t>
            </a:r>
            <a:r>
              <a:rPr lang="ko-KR" altLang="en-US" dirty="0" err="1"/>
              <a:t>쿼리문을</a:t>
            </a:r>
            <a:r>
              <a:rPr lang="ko-KR" altLang="en-US" dirty="0"/>
              <a:t> 모두 순서대로 작성하시오</a:t>
            </a:r>
            <a:r>
              <a:rPr lang="en-US" altLang="ko-KR" dirty="0"/>
              <a:t>. (15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  <a:br>
              <a:rPr lang="ko-KR" altLang="en-US" dirty="0"/>
            </a:br>
            <a:r>
              <a:rPr lang="ko-KR" altLang="en-US" dirty="0"/>
              <a:t>    </a:t>
            </a:r>
            <a:r>
              <a:rPr lang="en-US" altLang="ko-KR" dirty="0"/>
              <a:t>1) </a:t>
            </a:r>
            <a:r>
              <a:rPr lang="ko-KR" altLang="en-US" dirty="0"/>
              <a:t>사용자 이름 </a:t>
            </a:r>
            <a:r>
              <a:rPr lang="en-US" altLang="ko-KR" dirty="0"/>
              <a:t>: SPRING</a:t>
            </a:r>
            <a:br>
              <a:rPr lang="ko-KR" altLang="en-US" dirty="0"/>
            </a:br>
            <a:r>
              <a:rPr lang="ko-KR" altLang="en-US" dirty="0"/>
              <a:t>    </a:t>
            </a:r>
            <a:r>
              <a:rPr lang="en-US" altLang="ko-KR" dirty="0"/>
              <a:t>2) </a:t>
            </a:r>
            <a:r>
              <a:rPr lang="ko-KR" altLang="en-US" dirty="0"/>
              <a:t>비밀번호 </a:t>
            </a:r>
            <a:r>
              <a:rPr lang="en-US" altLang="ko-KR" dirty="0"/>
              <a:t>: 1111</a:t>
            </a:r>
            <a:br>
              <a:rPr lang="ko-KR" altLang="en-US" dirty="0"/>
            </a:br>
            <a:r>
              <a:rPr lang="ko-KR" altLang="en-US" dirty="0"/>
              <a:t>    </a:t>
            </a:r>
            <a:r>
              <a:rPr lang="en-US" altLang="ko-KR" dirty="0"/>
              <a:t>3) </a:t>
            </a:r>
            <a:r>
              <a:rPr lang="ko-KR" altLang="en-US" dirty="0"/>
              <a:t>권한 </a:t>
            </a:r>
            <a:r>
              <a:rPr lang="en-US" altLang="ko-KR" dirty="0"/>
              <a:t>: CONNECT, RESOURCE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6F168B82-3C4B-46E7-3FCD-37DBFB90BFF5}"/>
              </a:ext>
            </a:extLst>
          </p:cNvPr>
          <p:cNvSpPr txBox="1">
            <a:spLocks/>
          </p:cNvSpPr>
          <p:nvPr/>
        </p:nvSpPr>
        <p:spPr>
          <a:xfrm>
            <a:off x="0" y="1779814"/>
            <a:ext cx="12192000" cy="50781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+mj-cs"/>
              </a:defRPr>
            </a:lvl1pPr>
          </a:lstStyle>
          <a:p>
            <a:r>
              <a:rPr lang="en-US" altLang="ko-KR" sz="2500" dirty="0"/>
              <a:t>CREATE</a:t>
            </a:r>
            <a:r>
              <a:rPr lang="ko-KR" altLang="en-US" sz="2500" dirty="0"/>
              <a:t> </a:t>
            </a:r>
            <a:r>
              <a:rPr lang="en-US" altLang="ko-KR" sz="2500" dirty="0"/>
              <a:t>USER</a:t>
            </a:r>
            <a:r>
              <a:rPr lang="ko-KR" altLang="en-US" sz="2500" dirty="0"/>
              <a:t> </a:t>
            </a:r>
            <a:r>
              <a:rPr lang="en-US" altLang="ko-KR" sz="2500" dirty="0"/>
              <a:t>SPRING</a:t>
            </a:r>
            <a:r>
              <a:rPr lang="ko-KR" altLang="en-US" sz="2500" dirty="0"/>
              <a:t> </a:t>
            </a:r>
            <a:r>
              <a:rPr lang="en-US" altLang="ko-KR" sz="2500" dirty="0"/>
              <a:t>IDENTIFIED BY 1111;</a:t>
            </a:r>
          </a:p>
          <a:p>
            <a:endParaRPr lang="en-US" altLang="ko-KR" sz="2500" dirty="0"/>
          </a:p>
          <a:p>
            <a:r>
              <a:rPr lang="en-US" altLang="ko-KR" sz="2500" dirty="0"/>
              <a:t>GRANT CONNECT, RESOURCE TO SPRING;</a:t>
            </a:r>
          </a:p>
          <a:p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118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8. </a:t>
            </a:r>
            <a:r>
              <a:rPr lang="ko-KR" altLang="en-US" dirty="0"/>
              <a:t>생성된 테이블의</a:t>
            </a:r>
            <a:r>
              <a:rPr lang="en-US" altLang="ko-KR" dirty="0"/>
              <a:t>(Table)</a:t>
            </a:r>
            <a:r>
              <a:rPr lang="ko-KR" altLang="en-US" dirty="0"/>
              <a:t>의 목록을 조회할 수 있는 데이터 사전의 이름을 모두 작성하시오</a:t>
            </a:r>
            <a:r>
              <a:rPr lang="en-US" altLang="ko-KR" dirty="0"/>
              <a:t>. (5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B4DC0135-B4D4-407E-EAFA-2347E61E485C}"/>
              </a:ext>
            </a:extLst>
          </p:cNvPr>
          <p:cNvSpPr txBox="1">
            <a:spLocks/>
          </p:cNvSpPr>
          <p:nvPr/>
        </p:nvSpPr>
        <p:spPr>
          <a:xfrm>
            <a:off x="0" y="1779814"/>
            <a:ext cx="12192000" cy="50781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+mj-cs"/>
              </a:defRPr>
            </a:lvl1pPr>
          </a:lstStyle>
          <a:p>
            <a:pPr marL="457200" indent="-457200">
              <a:buAutoNum type="arabicPeriod"/>
            </a:pPr>
            <a:r>
              <a:rPr lang="en-US" altLang="ko-KR" sz="2500" dirty="0"/>
              <a:t>ALL_TABLES  : </a:t>
            </a:r>
            <a:r>
              <a:rPr lang="ko-KR" altLang="en-US" sz="2500" dirty="0"/>
              <a:t>사용자가 접근 가능한 모든 테이블 목록을 포함합니다</a:t>
            </a:r>
            <a:r>
              <a:rPr lang="en-US" altLang="ko-KR" sz="2500" dirty="0"/>
              <a:t>.</a:t>
            </a:r>
          </a:p>
          <a:p>
            <a:pPr marL="457200" indent="-457200">
              <a:buAutoNum type="arabicPeriod"/>
            </a:pPr>
            <a:endParaRPr lang="en-US" altLang="ko-KR" sz="2500" dirty="0"/>
          </a:p>
          <a:p>
            <a:pPr marL="457200" indent="-457200">
              <a:buAutoNum type="arabicPeriod"/>
            </a:pPr>
            <a:r>
              <a:rPr lang="en-US" altLang="ko-KR" sz="2500" dirty="0"/>
              <a:t>DBA_TABLES  : </a:t>
            </a:r>
            <a:r>
              <a:rPr lang="ko-KR" altLang="en-US" sz="2500" dirty="0"/>
              <a:t>데이터베이스 전체에서 모든 테이블 목록을 포함합니다</a:t>
            </a:r>
            <a:r>
              <a:rPr lang="en-US" altLang="ko-KR" sz="2500" dirty="0"/>
              <a:t>.</a:t>
            </a:r>
          </a:p>
          <a:p>
            <a:pPr marL="457200" indent="-457200">
              <a:buAutoNum type="arabicPeriod"/>
            </a:pPr>
            <a:endParaRPr lang="en-US" altLang="ko-KR" sz="2500" dirty="0"/>
          </a:p>
          <a:p>
            <a:pPr marL="457200" indent="-457200">
              <a:buAutoNum type="arabicPeriod"/>
            </a:pPr>
            <a:r>
              <a:rPr lang="en-US" altLang="ko-KR" sz="2500" dirty="0"/>
              <a:t>USER_TABLES : </a:t>
            </a:r>
            <a:r>
              <a:rPr lang="ko-KR" altLang="en-US" sz="2500" dirty="0"/>
              <a:t>현재 사용자가 소유한 테이블 목록을 포함합니다</a:t>
            </a:r>
            <a:r>
              <a:rPr lang="en-US" altLang="ko-KR" sz="2500" dirty="0"/>
              <a:t>.</a:t>
            </a:r>
          </a:p>
          <a:p>
            <a:pPr marL="457200" indent="-457200">
              <a:buAutoNum type="arabicPeriod"/>
            </a:pPr>
            <a:endParaRPr lang="en-US" altLang="ko-KR" sz="2500" dirty="0"/>
          </a:p>
          <a:p>
            <a:pPr marL="457200" indent="-457200">
              <a:buAutoNum type="arabicPeriod"/>
            </a:pPr>
            <a:r>
              <a:rPr lang="en-US" altLang="ko-KR" sz="2500" dirty="0"/>
              <a:t>DBA_OBJECTS : </a:t>
            </a:r>
            <a:r>
              <a:rPr lang="ko-KR" altLang="en-US" sz="2500" dirty="0"/>
              <a:t>데이터 베이스 전체의 모든 객체</a:t>
            </a:r>
            <a:r>
              <a:rPr lang="en-US" altLang="ko-KR" sz="2500" dirty="0"/>
              <a:t>(</a:t>
            </a:r>
            <a:r>
              <a:rPr lang="ko-KR" altLang="en-US" sz="2500" dirty="0"/>
              <a:t>테이블</a:t>
            </a:r>
            <a:r>
              <a:rPr lang="en-US" altLang="ko-KR" sz="2500" dirty="0"/>
              <a:t>, </a:t>
            </a:r>
            <a:r>
              <a:rPr lang="ko-KR" altLang="en-US" sz="2500" dirty="0" err="1"/>
              <a:t>뷰등</a:t>
            </a:r>
            <a:r>
              <a:rPr lang="en-US" altLang="ko-KR" sz="2500" dirty="0"/>
              <a:t>) </a:t>
            </a:r>
            <a:r>
              <a:rPr lang="ko-KR" altLang="en-US" sz="2500" dirty="0"/>
              <a:t>목록을 포함하며</a:t>
            </a:r>
            <a:r>
              <a:rPr lang="en-US" altLang="ko-KR" sz="2500" dirty="0"/>
              <a:t>, </a:t>
            </a:r>
            <a:r>
              <a:rPr lang="ko-KR" altLang="en-US" sz="2500" dirty="0"/>
              <a:t>객체의 유형을 필터링하여 테이블 목록을 조회할 수 있습니다</a:t>
            </a:r>
            <a:r>
              <a:rPr lang="en-US" altLang="ko-KR" sz="2500" dirty="0"/>
              <a:t>.</a:t>
            </a:r>
          </a:p>
          <a:p>
            <a:pPr marL="457200" indent="-457200">
              <a:buAutoNum type="arabicPeriod"/>
            </a:pPr>
            <a:endParaRPr lang="en-US" altLang="ko-KR" sz="2500" dirty="0"/>
          </a:p>
          <a:p>
            <a:pPr marL="457200" indent="-457200">
              <a:buAutoNum type="arabicPeriod"/>
            </a:pPr>
            <a:r>
              <a:rPr lang="en-US" altLang="ko-KR" sz="2500" dirty="0"/>
              <a:t>ALL_OBJECTS : </a:t>
            </a:r>
            <a:r>
              <a:rPr lang="ko-KR" altLang="en-US" sz="2500" dirty="0"/>
              <a:t>현재 사용자에게 접근 가능한 모든 객체</a:t>
            </a:r>
            <a:r>
              <a:rPr lang="en-US" altLang="ko-KR" sz="2500" dirty="0"/>
              <a:t>(</a:t>
            </a:r>
            <a:r>
              <a:rPr lang="ko-KR" altLang="en-US" sz="2500" dirty="0"/>
              <a:t>테이블</a:t>
            </a:r>
            <a:r>
              <a:rPr lang="en-US" altLang="ko-KR" sz="2500" dirty="0"/>
              <a:t>,</a:t>
            </a:r>
            <a:r>
              <a:rPr lang="ko-KR" altLang="en-US" sz="2500" dirty="0"/>
              <a:t>뷰</a:t>
            </a:r>
            <a:r>
              <a:rPr lang="en-US" altLang="ko-KR" sz="2500" dirty="0"/>
              <a:t>) </a:t>
            </a:r>
            <a:r>
              <a:rPr lang="ko-KR" altLang="en-US" sz="2500" dirty="0"/>
              <a:t>목록을 포함합니다</a:t>
            </a:r>
            <a:r>
              <a:rPr lang="en-US" altLang="ko-KR" sz="2500" dirty="0"/>
              <a:t>.</a:t>
            </a:r>
          </a:p>
          <a:p>
            <a:pPr marL="457200" indent="-457200">
              <a:buAutoNum type="arabicPeriod"/>
            </a:pPr>
            <a:endParaRPr lang="en-US" altLang="ko-KR" sz="2500" dirty="0"/>
          </a:p>
          <a:p>
            <a:pPr marL="457200" indent="-457200">
              <a:buAutoNum type="arabicPeriod"/>
            </a:pPr>
            <a:r>
              <a:rPr lang="en-US" altLang="ko-KR" sz="2500" dirty="0"/>
              <a:t>USER_OBJECTS</a:t>
            </a:r>
            <a:r>
              <a:rPr lang="ko-KR" altLang="en-US" sz="2500" dirty="0"/>
              <a:t> </a:t>
            </a:r>
            <a:r>
              <a:rPr lang="en-US" altLang="ko-KR" sz="2500" dirty="0"/>
              <a:t>:</a:t>
            </a:r>
            <a:r>
              <a:rPr lang="ko-KR" altLang="en-US" sz="2500" dirty="0"/>
              <a:t> 현재 사용자가 소유한 객체 목록을 포함합니다</a:t>
            </a:r>
            <a:r>
              <a:rPr lang="en-US" altLang="ko-KR" sz="2500" dirty="0"/>
              <a:t>.</a:t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7396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9. </a:t>
            </a:r>
            <a:r>
              <a:rPr lang="ko-KR" altLang="en-US" dirty="0"/>
              <a:t>생성된 테이블스페이스</a:t>
            </a:r>
            <a:r>
              <a:rPr lang="en-US" altLang="ko-KR" dirty="0"/>
              <a:t>(</a:t>
            </a:r>
            <a:r>
              <a:rPr lang="en-US" altLang="ko-KR" dirty="0" err="1"/>
              <a:t>Tablespace</a:t>
            </a:r>
            <a:r>
              <a:rPr lang="en-US" altLang="ko-KR" dirty="0"/>
              <a:t>)</a:t>
            </a:r>
            <a:r>
              <a:rPr lang="ko-KR" altLang="en-US" dirty="0"/>
              <a:t>의 목록을 조회할 수 있는 데이터 사전의 이름을 모두 작성하시오</a:t>
            </a:r>
            <a:r>
              <a:rPr lang="en-US" altLang="ko-KR" dirty="0"/>
              <a:t>. (5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13D136EF-E82D-8E78-196D-4495E35F66F5}"/>
              </a:ext>
            </a:extLst>
          </p:cNvPr>
          <p:cNvSpPr txBox="1">
            <a:spLocks/>
          </p:cNvSpPr>
          <p:nvPr/>
        </p:nvSpPr>
        <p:spPr>
          <a:xfrm>
            <a:off x="0" y="1779814"/>
            <a:ext cx="12192000" cy="50781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+mj-cs"/>
              </a:defRPr>
            </a:lvl1pPr>
          </a:lstStyle>
          <a:p>
            <a:r>
              <a:rPr lang="en-US" altLang="ko-KR" sz="2500" dirty="0"/>
              <a:t>1.ALL_TABLESPACES : </a:t>
            </a:r>
            <a:r>
              <a:rPr lang="ko-KR" altLang="en-US" sz="2500" dirty="0"/>
              <a:t>사용자가 접근 가능한 모든 테이블 스페이스 목록을 포함 합니다</a:t>
            </a:r>
            <a:r>
              <a:rPr lang="en-US" altLang="ko-KR" sz="2500" dirty="0"/>
              <a:t>.</a:t>
            </a:r>
          </a:p>
          <a:p>
            <a:endParaRPr lang="en-US" altLang="ko-KR" sz="2500" dirty="0"/>
          </a:p>
          <a:p>
            <a:r>
              <a:rPr lang="en-US" altLang="ko-KR" sz="2500" dirty="0"/>
              <a:t>2.DBA_TABLESPACES : </a:t>
            </a:r>
            <a:r>
              <a:rPr lang="ko-KR" altLang="en-US" sz="2500" dirty="0"/>
              <a:t>데이터베이스 전체에서 모든 테이블스페이스 목록을 포함합니다</a:t>
            </a:r>
            <a:r>
              <a:rPr lang="en-US" altLang="ko-KR" sz="2500" dirty="0"/>
              <a:t>.</a:t>
            </a:r>
          </a:p>
          <a:p>
            <a:endParaRPr lang="en-US" altLang="ko-KR" sz="2500" dirty="0"/>
          </a:p>
          <a:p>
            <a:r>
              <a:rPr lang="en-US" altLang="ko-KR" sz="2500" dirty="0"/>
              <a:t>3.USER_TABLESAPCLES : </a:t>
            </a:r>
            <a:r>
              <a:rPr lang="ko-KR" altLang="en-US" sz="2500" dirty="0"/>
              <a:t>현재 사용자가 소유한 테이블스페이스 목록을 포함 합니다</a:t>
            </a:r>
            <a:r>
              <a:rPr lang="en-US" altLang="ko-KR" sz="2500" dirty="0"/>
              <a:t>.</a:t>
            </a:r>
          </a:p>
          <a:p>
            <a:endParaRPr lang="en-US" altLang="ko-KR" sz="2500" dirty="0"/>
          </a:p>
          <a:p>
            <a:r>
              <a:rPr lang="en-US" altLang="ko-KR" sz="2500" dirty="0"/>
              <a:t>4.DBA_DATA_FILES : </a:t>
            </a:r>
            <a:r>
              <a:rPr lang="ko-KR" altLang="en-US" sz="2500" dirty="0"/>
              <a:t>데이터베이스 전체의 모든 데이터 파일에 데이터파일에 대한 정보를 포함하며</a:t>
            </a:r>
            <a:r>
              <a:rPr lang="en-US" altLang="ko-KR" sz="2500" dirty="0"/>
              <a:t>, </a:t>
            </a:r>
            <a:r>
              <a:rPr lang="ko-KR" altLang="en-US" sz="2500" dirty="0"/>
              <a:t>해당 파일이 속한 테이블스페이스 목록을 조회할 수 있습니다</a:t>
            </a:r>
            <a:r>
              <a:rPr lang="en-US" altLang="ko-KR" sz="2500" dirty="0"/>
              <a:t>.</a:t>
            </a:r>
          </a:p>
          <a:p>
            <a:endParaRPr lang="en-US" altLang="ko-KR" sz="2500" dirty="0"/>
          </a:p>
          <a:p>
            <a:r>
              <a:rPr lang="en-US" altLang="ko-KR" sz="2500" dirty="0"/>
              <a:t>5.USER_DATA_FILES : </a:t>
            </a:r>
            <a:r>
              <a:rPr lang="ko-KR" altLang="en-US" sz="2500" dirty="0"/>
              <a:t>현재 사용자가 소유한 데이터 파일 목록을 포함합니다</a:t>
            </a:r>
            <a:r>
              <a:rPr lang="en-US" altLang="ko-KR" sz="2500"/>
              <a:t>.</a:t>
            </a:r>
            <a:endParaRPr lang="en-US" altLang="ko-KR" sz="2500" dirty="0"/>
          </a:p>
        </p:txBody>
      </p:sp>
    </p:spTree>
    <p:extLst>
      <p:ext uri="{BB962C8B-B14F-4D97-AF65-F5344CB8AC3E}">
        <p14:creationId xmlns:p14="http://schemas.microsoft.com/office/powerpoint/2010/main" val="3841358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709</Words>
  <Application>Microsoft Office PowerPoint</Application>
  <PresentationFormat>와이드스크린</PresentationFormat>
  <Paragraphs>62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돋움체</vt:lpstr>
      <vt:lpstr>맑은 고딕</vt:lpstr>
      <vt:lpstr>Arial</vt:lpstr>
      <vt:lpstr>Office 테마</vt:lpstr>
      <vt:lpstr>1. Oracle XE 18c를 설치하고 ORACLE_HOME(또는 ORA_HOME) 시스템 변수를 설정하시오. 시스템 변수를 추가하는 화면을 캡처하여 제출하시오. (5점)</vt:lpstr>
      <vt:lpstr>2. SQL Developer를 실행하고 다음 접속을 생성하시오. 테스트 버튼을 클릭해서 "상태 : 성공"을 확인할 수 있도록 캡처하여 제출하시오. (10점)     - 접속명 : SYSTEM     - 사용자 이름 : SYSTEM     - 롤 : 기본값     - 비밀번호 : Oracle XE 18c 설치 시 설정한 비밀번호</vt:lpstr>
      <vt:lpstr>3. 다음 작업을 순서대로 수행한 뒤 작업 화면을 캡처하여 제출하시오. (10점)   1) 명령 프롬프트(cmd)를 실행한 뒤 sqlplus.exe를 실행하시오.   2) SYSTEM 계정으로 접속하시오.</vt:lpstr>
      <vt:lpstr>4. 다음 조건을 만족하는 테이블스페이스(Tablespace)를 생성하는 쿼리문을 작성하시오. (10점)     1) 테이블 스페이스 이름 : mytbs     2) 데이터 파일 이름 및 경로 : C:/app/사용자/product/18.0.0/oradata/XE/myoracle/mytbs.dbf     3) 용량 : 5MB</vt:lpstr>
      <vt:lpstr>5. 테이블스페이스 mytbs를 삭제하는 쿼리문을 작성하시오. (5점)</vt:lpstr>
      <vt:lpstr>6. 오라클 데이터베이스에서 발생한 모든 변경사항을 기록하는 "리두 로그 파일(Redo Log file)"의 목록을 조회하기 위해서 확인해야 하는 테이블의 이름을 작성하시오. (5점)</vt:lpstr>
      <vt:lpstr>7. Oracle XE 18c에서 다음 계정을 생성하고, 권한을 부여하는 쿼리문을 모두 순서대로 작성하시오. (15점)     1) 사용자 이름 : SPRING     2) 비밀번호 : 1111     3) 권한 : CONNECT, RESOURCE </vt:lpstr>
      <vt:lpstr>8. 생성된 테이블의(Table)의 목록을 조회할 수 있는 데이터 사전의 이름을 모두 작성하시오. (5점)</vt:lpstr>
      <vt:lpstr>9. 생성된 테이블스페이스(Tablespace)의 목록을 조회할 수 있는 데이터 사전의 이름을 모두 작성하시오. (5점) </vt:lpstr>
      <vt:lpstr>10. 아래 모델링을 참고하여 각 테이블을 생성하는 쿼리문을 작성하시오. (30점)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GDJ</dc:creator>
  <cp:lastModifiedBy>강민준</cp:lastModifiedBy>
  <cp:revision>26</cp:revision>
  <dcterms:created xsi:type="dcterms:W3CDTF">2023-06-30T08:23:25Z</dcterms:created>
  <dcterms:modified xsi:type="dcterms:W3CDTF">2023-07-06T07:37:19Z</dcterms:modified>
</cp:coreProperties>
</file>