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4" r:id="rId3"/>
    <p:sldId id="406" r:id="rId4"/>
    <p:sldId id="407" r:id="rId5"/>
    <p:sldId id="408" r:id="rId6"/>
    <p:sldId id="411" r:id="rId7"/>
    <p:sldId id="258" r:id="rId8"/>
    <p:sldId id="412" r:id="rId9"/>
    <p:sldId id="413" r:id="rId10"/>
    <p:sldId id="414" r:id="rId11"/>
    <p:sldId id="415" r:id="rId12"/>
    <p:sldId id="416" r:id="rId13"/>
    <p:sldId id="264" r:id="rId14"/>
    <p:sldId id="410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8" r:id="rId26"/>
    <p:sldId id="433" r:id="rId27"/>
    <p:sldId id="429" r:id="rId28"/>
    <p:sldId id="430" r:id="rId29"/>
    <p:sldId id="431" r:id="rId30"/>
    <p:sldId id="432" r:id="rId31"/>
    <p:sldId id="434" r:id="rId32"/>
    <p:sldId id="439" r:id="rId33"/>
    <p:sldId id="435" r:id="rId34"/>
    <p:sldId id="436" r:id="rId35"/>
    <p:sldId id="437" r:id="rId36"/>
    <p:sldId id="438" r:id="rId37"/>
    <p:sldId id="29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350B77-A6D3-E5A6-6DB2-F1448612BDF1}" name=" " initials="" userId="a361ca20fbe4d20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75C48-E99C-1781-FF71-9F6B0712B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60BDE-A79B-AE83-C449-BB16F44A4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CB060-F0B6-41B1-81C6-6200748D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56492-879B-A246-9B03-B87CA497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06A56-850C-FD21-9E0D-E63FB64C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2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A09AD-2A97-FA5E-6F45-52E538FF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69008-6EB0-8D61-07B9-0BA1565F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917D7-FF3C-1D1D-7393-2DC3C941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B5CA3-29F2-949C-C682-F551A885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2144B-377F-91D6-8ABB-3F200C6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2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223076-F2DC-2EE7-FF87-487FA75A3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87C1E-D332-575D-4B77-1A1999A60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76CB2-937F-ACA9-4D0C-E2B1AF77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4DF14-3ACD-00AB-1D47-5651A44A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6FB92-02FD-6A12-F870-858AA6C2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6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6352-1866-492E-A904-A7AED8B42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451" y="6645729"/>
            <a:ext cx="27432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19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DC9931A3-4EBC-4E7B-931D-77994F59BB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451" y="897632"/>
            <a:ext cx="11462789" cy="56176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880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540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885150" marR="0" indent="-28575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</a:lstStyle>
          <a:p>
            <a:r>
              <a:rPr lang="en-US" altLang="ko-KR" dirty="0"/>
              <a:t>First depth (</a:t>
            </a:r>
            <a:r>
              <a:rPr lang="ko-KR" altLang="en-US" dirty="0" err="1"/>
              <a:t>나눔스퀘어</a:t>
            </a:r>
            <a:r>
              <a:rPr lang="ko-KR" altLang="en-US" dirty="0"/>
              <a:t> </a:t>
            </a:r>
            <a:r>
              <a:rPr lang="en-US" altLang="ko-KR" dirty="0" err="1"/>
              <a:t>ExtraBold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Second depth (</a:t>
            </a:r>
            <a:r>
              <a:rPr lang="ko-KR" altLang="en-US" dirty="0" err="1"/>
              <a:t>나눔스퀘어</a:t>
            </a:r>
            <a:r>
              <a:rPr lang="ko-KR" altLang="en-US" dirty="0"/>
              <a:t> </a:t>
            </a:r>
            <a:r>
              <a:rPr lang="en-US" altLang="ko-KR" dirty="0"/>
              <a:t>Bold)</a:t>
            </a:r>
          </a:p>
          <a:p>
            <a:pPr lvl="2"/>
            <a:r>
              <a:rPr lang="ko-KR" altLang="en-US" dirty="0" err="1"/>
              <a:t>ㅇㅇㅇㅇ</a:t>
            </a:r>
            <a:endParaRPr lang="en-US" altLang="ko-KR" dirty="0"/>
          </a:p>
          <a:p>
            <a:pPr lvl="3"/>
            <a:r>
              <a:rPr lang="ko-KR" altLang="en-US" dirty="0" err="1"/>
              <a:t>ㅇㅇㅇ</a:t>
            </a:r>
            <a:endParaRPr lang="en-US" altLang="ko-KR" dirty="0"/>
          </a:p>
          <a:p>
            <a:pPr marL="828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dirty="0"/>
          </a:p>
          <a:p>
            <a:pPr marL="828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4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1C7959-5D1D-4A84-BF6A-D4D2BB0A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451" y="6645729"/>
            <a:ext cx="27432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2562D6-B6CB-4416-AE00-B9B29274F7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452" y="320212"/>
            <a:ext cx="9500985" cy="470393"/>
          </a:xfrm>
          <a:prstGeom prst="rect">
            <a:avLst/>
          </a:prstGeom>
          <a:solidFill>
            <a:srgbClr val="EBE1D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2200" kern="12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en-US" altLang="ko-KR" dirty="0"/>
              <a:t>1. Chapter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0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 dirty="0" err="1"/>
              <a:t>Kangnam</a:t>
            </a:r>
            <a:r>
              <a:rPr lang="en-US" spc="-40" dirty="0"/>
              <a:t> </a:t>
            </a:r>
            <a:r>
              <a:rPr lang="en-US" spc="-10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Dubai Medium"/>
                <a:cs typeface="Dubai Medium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66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D5167-B83E-83DD-55D3-933236ED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10A06-1A70-4F48-F7CF-1EFA38E2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5D872-428A-B26D-4D20-60387EF0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6AC4D-4ACE-0320-3235-A79D41CA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0C636-0100-BC7F-4409-E9ECF0BA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111A7-D3D1-7FFB-E53C-63320775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1FE94-1EC5-776A-9E27-8C7DD9F82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9FB2E-08BF-69D3-F538-7DBB4712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DA628-B4FB-D25F-2C93-0BF1565B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2076C-F7B5-F413-6999-CAB1C7CB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3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DE20E-B3F4-FFAB-3F99-9B5C4C26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B8A59-7C46-B75E-C034-34F87FD7A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433789-9E9E-1430-6FB1-23C5199C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676F1-07FC-67F7-89D0-69695869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87C07-3566-17B5-56F5-BC0211AF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5FAA1-B4AD-4F9D-5E9D-FEF7A3F9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3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1792A-21E4-4397-B8A6-24FEC918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5EEDC-0779-2A07-7577-23F9771A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1C0B41-FCBF-F924-614A-6CB6E9DAB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3ECB10-C7E0-8811-53FF-6308972E3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86F138-D556-12F1-1BFB-8CA37C16D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2190AA-D4D7-C912-305E-B7484941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8CEA60-4E52-4D41-127E-DBCE44DF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4755C9-82D4-682F-9787-418A6C80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23C87-0476-DD37-E60A-A35CC86C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336637-27DB-D6CC-079F-4AEB88D8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7DFF66-B448-03F7-F6FF-98D1B12B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7C421-9078-2865-E2C8-7A5BC6AF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79BEC-021A-6148-9586-5FEB374C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F08F-7073-22C6-B3EE-05D316BD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C1938F-A05A-4DF2-C2DC-644DA7D6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8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741B3-7FED-6083-408F-65D3C8E2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3D294-77A7-DBBC-842A-F79E23D1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6D816-C237-0DC8-C46C-D121C46D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6B175-9FDA-99E7-22F6-3614E5E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FBDC7-9FB3-7236-16D6-E937C9BD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C5B85-3CB2-E839-1282-5A7A9F07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7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00F57-EEF5-4CBE-BDFF-E41CFA7A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FDA838-5A2C-6496-73D8-EB3120C7C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E6EB1-9AD7-2BFC-692C-08FF18631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71BFB-3BBB-A2D9-DC99-B5BA1414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12EEA-597D-68D2-A063-D8B2AF37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90429-30AA-EE68-91FF-A6105E39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5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5141B8-750A-2E65-C99D-9A2CFA27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5AB5B-549B-D53D-5DE8-710A442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5A7AC-9D20-46BF-CEEE-F2F35050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6C6F-0221-4144-B2C6-2D79B777D9D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AEC41-F8AE-B1BE-A6C3-4C689854C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A4881-BF28-DF4B-3462-1A85C4296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66A3-BB3C-4A88-BA06-84B5D5EAD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7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3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9B442-AF7E-4BE0-8030-A4E927A05099}"/>
              </a:ext>
            </a:extLst>
          </p:cNvPr>
          <p:cNvSpPr txBox="1">
            <a:spLocks noChangeAspect="1"/>
          </p:cNvSpPr>
          <p:nvPr/>
        </p:nvSpPr>
        <p:spPr>
          <a:xfrm>
            <a:off x="2856000" y="2028905"/>
            <a:ext cx="6480000" cy="165520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170000"/>
              </a:lnSpc>
            </a:pPr>
            <a:r>
              <a:rPr lang="en-US" altLang="ko-KR" sz="4800" spc="-225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abex</a:t>
            </a:r>
            <a:r>
              <a:rPr lang="en-US" altLang="ko-KR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 </a:t>
            </a:r>
            <a:r>
              <a:rPr lang="en-US" altLang="ko-KR" sz="4800" spc="-225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crackme</a:t>
            </a:r>
            <a:r>
              <a:rPr lang="en-US" altLang="ko-KR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 &amp; 2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C50A0AD-B5BB-436D-BDE5-7D1E8980C25D}"/>
              </a:ext>
            </a:extLst>
          </p:cNvPr>
          <p:cNvSpPr txBox="1">
            <a:spLocks/>
          </p:cNvSpPr>
          <p:nvPr/>
        </p:nvSpPr>
        <p:spPr>
          <a:xfrm>
            <a:off x="2209800" y="4001494"/>
            <a:ext cx="7772400" cy="242520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강문선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8578A9-8E6D-4EA4-8D50-14708FE1580A}"/>
              </a:ext>
            </a:extLst>
          </p:cNvPr>
          <p:cNvCxnSpPr/>
          <p:nvPr/>
        </p:nvCxnSpPr>
        <p:spPr>
          <a:xfrm>
            <a:off x="3007180" y="3683254"/>
            <a:ext cx="6177643" cy="0"/>
          </a:xfrm>
          <a:prstGeom prst="line">
            <a:avLst/>
          </a:prstGeom>
          <a:ln w="38100">
            <a:solidFill>
              <a:srgbClr val="151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5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450" y="448816"/>
            <a:ext cx="11462789" cy="596036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endParaRPr lang="en-US" altLang="ko-KR" sz="1800" spc="-10" dirty="0"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altLang="ko-KR" sz="1800" spc="-10" dirty="0">
                <a:latin typeface="Calibri"/>
                <a:ea typeface="나눔스퀘어 Bold" panose="020B0600000101010101"/>
                <a:cs typeface="Calibri"/>
              </a:rPr>
              <a:t>40101F</a:t>
            </a:r>
            <a:r>
              <a:rPr lang="ko-KR" altLang="en-US" sz="1800" spc="-10" dirty="0">
                <a:latin typeface="Malgun Gothic"/>
                <a:ea typeface="나눔스퀘어 Bold" panose="020B0600000101010101"/>
                <a:cs typeface="Malgun Gothic"/>
              </a:rPr>
              <a:t>은</a:t>
            </a:r>
            <a:r>
              <a:rPr lang="ko-KR" altLang="en-US" sz="1800" spc="-215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ko-KR" altLang="en-US" sz="1800" spc="-10" dirty="0">
                <a:latin typeface="Malgun Gothic"/>
                <a:ea typeface="나눔스퀘어 Bold" panose="020B0600000101010101"/>
                <a:cs typeface="Malgun Gothic"/>
              </a:rPr>
              <a:t>의미</a:t>
            </a:r>
            <a:r>
              <a:rPr lang="ko-KR" altLang="en-US" sz="1800" spc="-229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ko-KR" altLang="en-US" sz="1800" spc="-10" dirty="0">
                <a:latin typeface="Malgun Gothic"/>
                <a:ea typeface="나눔스퀘어 Bold" panose="020B0600000101010101"/>
                <a:cs typeface="Malgun Gothic"/>
              </a:rPr>
              <a:t>없는</a:t>
            </a:r>
            <a:r>
              <a:rPr lang="ko-KR" altLang="en-US" sz="1800" spc="-225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en-US" altLang="ko-KR" sz="1800" dirty="0">
                <a:latin typeface="Calibri"/>
                <a:ea typeface="나눔스퀘어 Bold" panose="020B0600000101010101"/>
                <a:cs typeface="Calibri"/>
              </a:rPr>
              <a:t>JMP</a:t>
            </a:r>
            <a:r>
              <a:rPr lang="ko-KR" altLang="en-US" sz="1800" spc="-10" dirty="0">
                <a:latin typeface="Calibri"/>
                <a:ea typeface="나눔스퀘어 Bold" panose="020B0600000101010101"/>
                <a:cs typeface="Calibri"/>
              </a:rPr>
              <a:t> </a:t>
            </a:r>
            <a:r>
              <a:rPr lang="ko-KR" altLang="en-US" sz="1800" spc="-10" dirty="0">
                <a:latin typeface="Malgun Gothic"/>
                <a:ea typeface="나눔스퀘어 Bold" panose="020B0600000101010101"/>
                <a:cs typeface="Malgun Gothic"/>
              </a:rPr>
              <a:t>명령</a:t>
            </a:r>
            <a:r>
              <a:rPr lang="ko-KR" altLang="en-US" sz="1800" spc="-229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en-US" altLang="ko-KR" sz="1800" dirty="0">
                <a:latin typeface="Calibri"/>
                <a:ea typeface="나눔스퀘어 Bold" panose="020B0600000101010101"/>
                <a:cs typeface="Calibri"/>
              </a:rPr>
              <a:t>(garbage</a:t>
            </a:r>
            <a:r>
              <a:rPr lang="ko-KR" altLang="en-US" sz="1800" spc="35" dirty="0">
                <a:latin typeface="Calibri"/>
                <a:ea typeface="나눔스퀘어 Bold" panose="020B0600000101010101"/>
                <a:cs typeface="Calibri"/>
              </a:rPr>
              <a:t> </a:t>
            </a:r>
            <a:r>
              <a:rPr lang="en-US" altLang="ko-KR" sz="1800" spc="-10" dirty="0">
                <a:latin typeface="Calibri"/>
                <a:ea typeface="나눔스퀘어 Bold" panose="020B0600000101010101"/>
                <a:cs typeface="Calibri"/>
              </a:rPr>
              <a:t>code)</a:t>
            </a:r>
            <a:endParaRPr lang="ko-KR" altLang="en-US" sz="1800" dirty="0">
              <a:latin typeface="Calibri"/>
              <a:ea typeface="나눔스퀘어 Bold" panose="020B0600000101010101"/>
              <a:cs typeface="Calibri"/>
            </a:endParaRPr>
          </a:p>
          <a:p>
            <a:pPr marL="322485" lvl="1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altLang="ko-KR" sz="1600" dirty="0">
                <a:latin typeface="Calibri"/>
                <a:ea typeface="나눔스퀘어 Bold" panose="020B0600000101010101"/>
                <a:cs typeface="Calibri"/>
              </a:rPr>
              <a:t>Garbage </a:t>
            </a:r>
            <a:r>
              <a:rPr lang="en-US" altLang="ko-KR" sz="1600" spc="-10" dirty="0">
                <a:latin typeface="Calibri"/>
                <a:ea typeface="나눔스퀘어 Bold" panose="020B0600000101010101"/>
                <a:cs typeface="Calibri"/>
              </a:rPr>
              <a:t>code</a:t>
            </a:r>
            <a:r>
              <a:rPr lang="ko-KR" altLang="en-US" sz="1600" spc="-10" dirty="0">
                <a:latin typeface="Malgun Gothic"/>
                <a:ea typeface="나눔스퀘어 Bold" panose="020B0600000101010101"/>
                <a:cs typeface="Malgun Gothic"/>
              </a:rPr>
              <a:t>는</a:t>
            </a:r>
            <a:r>
              <a:rPr lang="ko-KR" altLang="en-US" sz="1600" spc="-204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ko-KR" altLang="en-US" sz="1600" dirty="0">
                <a:latin typeface="Malgun Gothic"/>
                <a:ea typeface="나눔스퀘어 Bold" panose="020B0600000101010101"/>
                <a:cs typeface="Malgun Gothic"/>
              </a:rPr>
              <a:t>디버깅을</a:t>
            </a:r>
            <a:r>
              <a:rPr lang="ko-KR" altLang="en-US" sz="1600" spc="-200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ko-KR" altLang="en-US" sz="1600" dirty="0">
                <a:latin typeface="Malgun Gothic"/>
                <a:ea typeface="나눔스퀘어 Bold" panose="020B0600000101010101"/>
                <a:cs typeface="Malgun Gothic"/>
              </a:rPr>
              <a:t>방해하고</a:t>
            </a:r>
            <a:r>
              <a:rPr lang="ko-KR" altLang="en-US" sz="1600" spc="-225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ko-KR" altLang="en-US" sz="1600" dirty="0" err="1">
                <a:latin typeface="Malgun Gothic"/>
                <a:ea typeface="나눔스퀘어 Bold" panose="020B0600000101010101"/>
                <a:cs typeface="Malgun Gothic"/>
              </a:rPr>
              <a:t>리버서를</a:t>
            </a:r>
            <a:r>
              <a:rPr lang="ko-KR" altLang="en-US" sz="1600" spc="-225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ko-KR" altLang="en-US" sz="1600" dirty="0" err="1">
                <a:latin typeface="Malgun Gothic"/>
                <a:ea typeface="나눔스퀘어 Bold" panose="020B0600000101010101"/>
                <a:cs typeface="Malgun Gothic"/>
              </a:rPr>
              <a:t>혼란시키기</a:t>
            </a:r>
            <a:r>
              <a:rPr lang="ko-KR" altLang="en-US" sz="1600" spc="-225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ko-KR" altLang="en-US" sz="1600" dirty="0">
                <a:latin typeface="Malgun Gothic"/>
                <a:ea typeface="나눔스퀘어 Bold" panose="020B0600000101010101"/>
                <a:cs typeface="Malgun Gothic"/>
              </a:rPr>
              <a:t>위해</a:t>
            </a:r>
            <a:r>
              <a:rPr lang="ko-KR" altLang="en-US" sz="1600" spc="-225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ko-KR" altLang="en-US" sz="1600" dirty="0">
                <a:latin typeface="Malgun Gothic"/>
                <a:ea typeface="나눔스퀘어 Bold" panose="020B0600000101010101"/>
                <a:cs typeface="Malgun Gothic"/>
              </a:rPr>
              <a:t>고의적으로</a:t>
            </a:r>
            <a:r>
              <a:rPr lang="ko-KR" altLang="en-US" sz="1600" spc="-200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ko-KR" altLang="en-US" sz="1600" dirty="0">
                <a:latin typeface="Malgun Gothic"/>
                <a:ea typeface="나눔스퀘어 Bold" panose="020B0600000101010101"/>
                <a:cs typeface="Malgun Gothic"/>
              </a:rPr>
              <a:t>추가된</a:t>
            </a:r>
            <a:r>
              <a:rPr lang="ko-KR" altLang="en-US" sz="1600" spc="-225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ko-KR" altLang="en-US" sz="1600" spc="-50" dirty="0">
                <a:latin typeface="Malgun Gothic"/>
                <a:ea typeface="나눔스퀘어 Bold" panose="020B0600000101010101"/>
                <a:cs typeface="Malgun Gothic"/>
              </a:rPr>
              <a:t>것</a:t>
            </a:r>
            <a:endParaRPr lang="ko-KR" altLang="en-US" sz="1600" dirty="0">
              <a:latin typeface="Malgun Gothic"/>
              <a:ea typeface="나눔스퀘어 Bold" panose="020B0600000101010101"/>
              <a:cs typeface="Malgun Gothic"/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ko-KR" altLang="en-US" sz="1150" dirty="0">
              <a:latin typeface="Malgun Gothic"/>
              <a:ea typeface="나눔스퀘어 Bold" panose="020B0600000101010101"/>
              <a:cs typeface="Malgun Gothic"/>
            </a:endParaRPr>
          </a:p>
          <a:p>
            <a:pPr marL="285750" indent="-285750">
              <a:lnSpc>
                <a:spcPct val="100000"/>
              </a:lnSpc>
              <a:tabLst>
                <a:tab pos="299085" algn="l"/>
              </a:tabLst>
            </a:pPr>
            <a:r>
              <a:rPr lang="en-US" altLang="ko-KR" sz="1800" spc="-10" dirty="0">
                <a:latin typeface="Calibri"/>
                <a:ea typeface="나눔스퀘어 Bold" panose="020B0600000101010101"/>
                <a:cs typeface="Calibri"/>
              </a:rPr>
              <a:t>401024</a:t>
            </a:r>
            <a:r>
              <a:rPr lang="ko-KR" altLang="en-US" sz="1800" spc="-10" dirty="0">
                <a:latin typeface="Malgun Gothic"/>
                <a:ea typeface="나눔스퀘어 Bold" panose="020B0600000101010101"/>
                <a:cs typeface="Malgun Gothic"/>
              </a:rPr>
              <a:t>에서</a:t>
            </a:r>
            <a:r>
              <a:rPr lang="en-US" altLang="ko-KR" sz="1800" spc="-10" dirty="0">
                <a:latin typeface="Calibri"/>
                <a:ea typeface="나눔스퀘어 Bold" panose="020B0600000101010101"/>
                <a:cs typeface="Calibri"/>
              </a:rPr>
              <a:t>EAX(1)</a:t>
            </a:r>
            <a:r>
              <a:rPr lang="ko-KR" altLang="en-US" sz="1800" spc="-10" dirty="0">
                <a:latin typeface="Malgun Gothic"/>
                <a:ea typeface="나눔스퀘어 Bold" panose="020B0600000101010101"/>
                <a:cs typeface="Malgun Gothic"/>
              </a:rPr>
              <a:t>와</a:t>
            </a:r>
            <a:r>
              <a:rPr lang="ko-KR" altLang="en-US" sz="1800" spc="-190" dirty="0">
                <a:latin typeface="Malgun Gothic"/>
                <a:ea typeface="나눔스퀘어 Bold" panose="020B0600000101010101"/>
                <a:cs typeface="Malgun Gothic"/>
              </a:rPr>
              <a:t> </a:t>
            </a:r>
            <a:r>
              <a:rPr lang="en-US" altLang="ko-KR" sz="1800" dirty="0">
                <a:latin typeface="Calibri"/>
                <a:ea typeface="나눔스퀘어 Bold" panose="020B0600000101010101"/>
                <a:cs typeface="Calibri"/>
              </a:rPr>
              <a:t>ESI(2)</a:t>
            </a:r>
            <a:r>
              <a:rPr lang="ko-KR" altLang="en-US" sz="1800" spc="45" dirty="0">
                <a:latin typeface="Calibri"/>
                <a:ea typeface="나눔스퀘어 Bold" panose="020B0600000101010101"/>
                <a:cs typeface="Calibri"/>
              </a:rPr>
              <a:t> </a:t>
            </a:r>
            <a:r>
              <a:rPr lang="ko-KR" altLang="en-US" sz="1800" spc="-25" dirty="0">
                <a:latin typeface="Malgun Gothic"/>
                <a:ea typeface="나눔스퀘어 Bold" panose="020B0600000101010101"/>
                <a:cs typeface="Malgun Gothic"/>
              </a:rPr>
              <a:t>비교 </a:t>
            </a:r>
            <a:r>
              <a:rPr lang="en-US" altLang="ko-KR" sz="1800" spc="-25" dirty="0">
                <a:latin typeface="Malgun Gothic"/>
                <a:ea typeface="나눔스퀘어 Bold" panose="020B0600000101010101"/>
                <a:cs typeface="Malgun Gothic"/>
              </a:rPr>
              <a:t>– </a:t>
            </a:r>
            <a:r>
              <a:rPr lang="ko-KR" altLang="en-US" sz="1800" spc="-25" dirty="0">
                <a:latin typeface="Malgun Gothic"/>
                <a:ea typeface="나눔스퀘어 Bold" panose="020B0600000101010101"/>
                <a:cs typeface="Malgun Gothic"/>
              </a:rPr>
              <a:t>동일한 값이면 결과는 </a:t>
            </a:r>
            <a:r>
              <a:rPr lang="en-US" altLang="ko-KR" sz="1800" spc="-25" dirty="0">
                <a:latin typeface="Malgun Gothic"/>
                <a:ea typeface="나눔스퀘어 Bold" panose="020B0600000101010101"/>
                <a:cs typeface="Malgun Gothic"/>
              </a:rPr>
              <a:t>0</a:t>
            </a:r>
            <a:r>
              <a:rPr lang="ko-KR" altLang="en-US" sz="1800" spc="-25" dirty="0">
                <a:latin typeface="Malgun Gothic"/>
                <a:ea typeface="나눔스퀘어 Bold" panose="020B0600000101010101"/>
                <a:cs typeface="Malgun Gothic"/>
              </a:rPr>
              <a:t>이 출력되고 </a:t>
            </a:r>
            <a:r>
              <a:rPr lang="en-US" altLang="ko-KR" sz="1800" spc="-25" dirty="0">
                <a:latin typeface="Malgun Gothic"/>
                <a:ea typeface="나눔스퀘어 Bold" panose="020B0600000101010101"/>
                <a:cs typeface="Malgun Gothic"/>
              </a:rPr>
              <a:t>ZF = 1</a:t>
            </a:r>
            <a:r>
              <a:rPr lang="ko-KR" altLang="en-US" sz="1800" spc="-25" dirty="0">
                <a:latin typeface="Malgun Gothic"/>
                <a:ea typeface="나눔스퀘어 Bold" panose="020B0600000101010101"/>
                <a:cs typeface="Malgun Gothic"/>
              </a:rPr>
              <a:t>로 </a:t>
            </a:r>
            <a:r>
              <a:rPr lang="ko-KR" altLang="en-US" sz="1800" spc="-25" dirty="0" err="1">
                <a:latin typeface="Malgun Gothic"/>
                <a:ea typeface="나눔스퀘어 Bold" panose="020B0600000101010101"/>
                <a:cs typeface="Malgun Gothic"/>
              </a:rPr>
              <a:t>세팅됨</a:t>
            </a:r>
            <a:endParaRPr lang="en-US" altLang="ko-KR" sz="1800" spc="-25" dirty="0">
              <a:latin typeface="Malgun Gothic"/>
              <a:ea typeface="나눔스퀘어 Bold" panose="020B0600000101010101"/>
              <a:cs typeface="Malgun Gothic"/>
            </a:endParaRPr>
          </a:p>
          <a:p>
            <a:pPr marL="285750" indent="-285750">
              <a:lnSpc>
                <a:spcPct val="100000"/>
              </a:lnSpc>
              <a:tabLst>
                <a:tab pos="299085" algn="l"/>
              </a:tabLst>
            </a:pPr>
            <a:r>
              <a:rPr lang="en-US" altLang="ko-KR" sz="1800" dirty="0">
                <a:latin typeface="Calibri"/>
                <a:ea typeface="나눔스퀘어 Bold" panose="020B0600000101010101"/>
                <a:cs typeface="Calibri"/>
              </a:rPr>
              <a:t>401026</a:t>
            </a:r>
            <a:r>
              <a:rPr lang="ko-KR" altLang="en-US" sz="1800" spc="-20" dirty="0">
                <a:latin typeface="Calibri"/>
                <a:ea typeface="나눔스퀘어 Bold" panose="020B0600000101010101"/>
                <a:cs typeface="Calibri"/>
              </a:rPr>
              <a:t> </a:t>
            </a:r>
            <a:r>
              <a:rPr lang="en-US" altLang="ko-KR" sz="1800" dirty="0">
                <a:latin typeface="Calibri"/>
                <a:ea typeface="나눔스퀘어 Bold" panose="020B0600000101010101"/>
                <a:cs typeface="Calibri"/>
              </a:rPr>
              <a:t>-</a:t>
            </a:r>
            <a:r>
              <a:rPr lang="ko-KR" altLang="en-US" sz="1800" spc="-15" dirty="0">
                <a:latin typeface="Calibri"/>
                <a:ea typeface="나눔스퀘어 Bold" panose="020B0600000101010101"/>
                <a:cs typeface="Calibri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JE(Jump</a:t>
            </a:r>
            <a:r>
              <a:rPr lang="ko-KR" altLang="en-US" sz="1800" spc="-70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if</a:t>
            </a:r>
            <a:r>
              <a:rPr lang="ko-KR" altLang="en-US" sz="1800" spc="-65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Equal)</a:t>
            </a:r>
            <a:r>
              <a:rPr lang="ko-KR" altLang="en-US" sz="1800" spc="-25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조건 분기 </a:t>
            </a:r>
            <a:r>
              <a:rPr lang="ko-KR" altLang="en-US" sz="1800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명령</a:t>
            </a:r>
            <a:br>
              <a:rPr lang="en-US" altLang="ko-KR" sz="1800" spc="-25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</a:br>
            <a:r>
              <a:rPr lang="en-US" altLang="ko-KR" sz="1800" spc="-25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ZF</a:t>
            </a:r>
            <a:r>
              <a:rPr lang="ko-KR" altLang="en-US" sz="1800" spc="-25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가 </a:t>
            </a:r>
            <a:r>
              <a:rPr lang="en-US" altLang="ko-KR" sz="1800" spc="-25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1</a:t>
            </a:r>
            <a:r>
              <a:rPr lang="ko-KR" altLang="en-US" sz="1800" spc="-25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이면 </a:t>
            </a:r>
            <a:r>
              <a:rPr lang="en-US" altLang="ko-KR" sz="1800" spc="-10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40103D</a:t>
            </a:r>
            <a:r>
              <a:rPr lang="ko-KR" altLang="en-US" sz="1800" spc="-10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로 점프하고</a:t>
            </a:r>
            <a:r>
              <a:rPr lang="en-US" altLang="ko-KR" sz="1800" spc="-10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,</a:t>
            </a:r>
            <a:r>
              <a:rPr lang="ko-KR" altLang="en-US" sz="1800" spc="-25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다르면 </a:t>
            </a:r>
            <a:r>
              <a:rPr lang="ko-KR" altLang="en-US" sz="1800" spc="-10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밑</a:t>
            </a:r>
            <a:r>
              <a:rPr lang="en-US" altLang="ko-KR" sz="1800" spc="-10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(401028)</a:t>
            </a:r>
            <a:r>
              <a:rPr lang="ko-KR" altLang="en-US" sz="1800" spc="-10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으로 </a:t>
            </a:r>
            <a:r>
              <a:rPr lang="ko-KR" altLang="en-US" sz="1800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진행</a:t>
            </a:r>
            <a:r>
              <a:rPr lang="en-US" altLang="ko-KR" sz="1800" spc="-45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,</a:t>
            </a:r>
            <a:r>
              <a:rPr lang="ko-KR" altLang="en-US" sz="1800" spc="-45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40103D</a:t>
            </a:r>
            <a:r>
              <a:rPr lang="ko-KR" altLang="en-US" sz="1800" spc="-90" dirty="0">
                <a:solidFill>
                  <a:srgbClr val="202429"/>
                </a:solidFill>
                <a:latin typeface="Courier New"/>
                <a:ea typeface="나눔스퀘어 Bold" panose="020B0600000101010101"/>
                <a:cs typeface="Courier New"/>
              </a:rPr>
              <a:t> </a:t>
            </a:r>
            <a:r>
              <a:rPr lang="ko-KR" altLang="en-US" sz="1800" spc="-25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주소는 </a:t>
            </a:r>
            <a:r>
              <a:rPr lang="ko-KR" altLang="en-US" sz="1800" spc="-20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제작자가 </a:t>
            </a:r>
            <a:r>
              <a:rPr lang="ko-KR" altLang="en-US" sz="1800" spc="-25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원하는 </a:t>
            </a:r>
            <a:br>
              <a:rPr lang="en-US" altLang="ko-KR" sz="1800" spc="-25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</a:br>
            <a:r>
              <a:rPr lang="ko-KR" altLang="en-US" sz="1800" spc="-25" dirty="0">
                <a:solidFill>
                  <a:srgbClr val="202429"/>
                </a:solidFill>
                <a:latin typeface="Malgun Gothic"/>
                <a:ea typeface="나눔스퀘어 Bold" panose="020B0600000101010101"/>
                <a:cs typeface="Malgun Gothic"/>
              </a:rPr>
              <a:t>메시지 박스 출력 코드</a:t>
            </a:r>
            <a:endParaRPr lang="ko-KR" altLang="en-US" sz="1800" dirty="0">
              <a:latin typeface="Malgun Gothic"/>
              <a:ea typeface="나눔스퀘어 Bold" panose="020B0600000101010101"/>
              <a:cs typeface="Malgun Gothic"/>
            </a:endParaRPr>
          </a:p>
          <a:p>
            <a:pPr lvl="1"/>
            <a:endParaRPr lang="en-US" altLang="ko-KR" dirty="0">
              <a:ea typeface="나눔스퀘어 Bold" panose="020B0600000101010101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11400" lvl="1" indent="0">
              <a:buNone/>
            </a:pPr>
            <a:endParaRPr lang="en-US" altLang="ko-KR" sz="1200" dirty="0"/>
          </a:p>
          <a:p>
            <a:pPr marL="311400" lvl="1" indent="0">
              <a:buNone/>
            </a:pPr>
            <a:endParaRPr lang="en-US" altLang="ko-KR" sz="1200" dirty="0"/>
          </a:p>
          <a:p>
            <a:pPr marL="311400" lvl="1" indent="0">
              <a:buNone/>
            </a:pPr>
            <a:endParaRPr lang="en-US" altLang="ko-KR" sz="1200" dirty="0"/>
          </a:p>
          <a:p>
            <a:pPr marL="311400" lvl="1" indent="0">
              <a:buNone/>
            </a:pPr>
            <a:endParaRPr lang="en-US" altLang="ko-KR" sz="1200" dirty="0"/>
          </a:p>
          <a:p>
            <a:pPr marL="311400" lvl="1" indent="0" algn="r">
              <a:buNone/>
            </a:pPr>
            <a:r>
              <a:rPr lang="en-US" altLang="ko-KR" sz="1200" dirty="0"/>
              <a:t>*ESI</a:t>
            </a:r>
            <a:r>
              <a:rPr lang="ko-KR" altLang="en-US" sz="1200" dirty="0"/>
              <a:t>는 주로 메모리 주소를 저장하는 포인터로 사용되는 레지스터들 중 하나로 주로 메모리 복사에 사용됨</a:t>
            </a:r>
            <a:br>
              <a:rPr lang="en-US" altLang="ko-KR" sz="1200" dirty="0"/>
            </a:br>
            <a:r>
              <a:rPr lang="en-US" altLang="ko-KR" sz="1200" dirty="0"/>
              <a:t>CMP </a:t>
            </a:r>
            <a:r>
              <a:rPr lang="ko-KR" altLang="en-US" sz="1200" dirty="0"/>
              <a:t>명령어는 주어진 두 개의 피연산자를 비교</a:t>
            </a:r>
            <a:r>
              <a:rPr lang="en-US" altLang="ko-KR" sz="1200" dirty="0"/>
              <a:t>, </a:t>
            </a:r>
            <a:r>
              <a:rPr lang="ko-KR" altLang="en-US" sz="1200" dirty="0"/>
              <a:t>값이 동일하면 </a:t>
            </a:r>
            <a:r>
              <a:rPr lang="en-US" altLang="ko-KR" sz="1200" dirty="0"/>
              <a:t>ZF=1(TRUE)</a:t>
            </a:r>
            <a:r>
              <a:rPr lang="ko-KR" altLang="en-US" sz="1200" dirty="0"/>
              <a:t>로 세팅</a:t>
            </a:r>
            <a:br>
              <a:rPr lang="en-US" altLang="ko-KR" sz="1200" dirty="0"/>
            </a:br>
            <a:r>
              <a:rPr lang="en-US" altLang="ko-KR" sz="1200" dirty="0"/>
              <a:t>ZF</a:t>
            </a:r>
            <a:r>
              <a:rPr lang="ko-KR" altLang="en-US" sz="1200" dirty="0"/>
              <a:t>는 플래그 레지스터 </a:t>
            </a:r>
            <a:r>
              <a:rPr lang="en-US" altLang="ko-KR" sz="1200" dirty="0"/>
              <a:t>32</a:t>
            </a:r>
            <a:r>
              <a:rPr lang="ko-KR" altLang="en-US" sz="1200" dirty="0"/>
              <a:t>개의 비트들 중 하나로</a:t>
            </a:r>
            <a:r>
              <a:rPr lang="en-US" altLang="ko-KR" sz="1200" dirty="0"/>
              <a:t>, </a:t>
            </a:r>
            <a:r>
              <a:rPr lang="ko-KR" altLang="en-US" sz="1200" dirty="0"/>
              <a:t>연산 명령 후에 결과 값이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</a:t>
            </a:r>
            <a:r>
              <a:rPr lang="en-US" altLang="ko-KR" sz="1200" dirty="0"/>
              <a:t>1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세팅됨</a:t>
            </a:r>
            <a:endParaRPr lang="en-US" altLang="ko-KR" sz="1200" dirty="0"/>
          </a:p>
          <a:p>
            <a:pPr marL="311400" lvl="1" indent="0" algn="r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61F4BD-FDA9-A70F-E6A7-349E14F5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82" y="2960915"/>
            <a:ext cx="9039435" cy="15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5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401028~40103B : </a:t>
            </a:r>
            <a:r>
              <a:rPr lang="ko-KR" altLang="en-US" dirty="0"/>
              <a:t>실패 </a:t>
            </a:r>
            <a:r>
              <a:rPr lang="en-US" altLang="ko-KR" dirty="0" err="1"/>
              <a:t>MessageBoxA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r>
              <a:rPr lang="en-US" altLang="ko-KR" dirty="0"/>
              <a:t>, 40103B</a:t>
            </a:r>
            <a:r>
              <a:rPr lang="ko-KR" altLang="en-US" dirty="0"/>
              <a:t>를 통해 </a:t>
            </a:r>
            <a:r>
              <a:rPr lang="en-US" altLang="ko-KR" dirty="0"/>
              <a:t>401050</a:t>
            </a:r>
            <a:r>
              <a:rPr lang="ko-KR" altLang="en-US" dirty="0"/>
              <a:t>으로 </a:t>
            </a:r>
            <a:r>
              <a:rPr lang="en-US" altLang="ko-KR" dirty="0"/>
              <a:t>JMP</a:t>
            </a:r>
          </a:p>
          <a:p>
            <a:r>
              <a:rPr lang="en-US" altLang="ko-KR" dirty="0"/>
              <a:t>40103D~40104B : </a:t>
            </a:r>
            <a:r>
              <a:rPr lang="ko-KR" altLang="en-US" dirty="0"/>
              <a:t>성공 </a:t>
            </a:r>
            <a:r>
              <a:rPr lang="en-US" altLang="ko-KR" dirty="0" err="1"/>
              <a:t>MessageBoxA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/>
              <a:t>401050 : </a:t>
            </a:r>
            <a:r>
              <a:rPr lang="ko-KR" altLang="en-US" dirty="0"/>
              <a:t>프로세스 종료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A921C57-D54E-A820-687B-B17B7D34EF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51" y="2993571"/>
            <a:ext cx="1146279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451" y="200297"/>
            <a:ext cx="11462789" cy="6314997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패치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 err="1"/>
              <a:t>리버싱에선</a:t>
            </a:r>
            <a:r>
              <a:rPr lang="ko-KR" altLang="en-US" dirty="0"/>
              <a:t> 기존의 코드를 의도적으로 다른 코드로 덮어 쓰는 행위를 </a:t>
            </a:r>
            <a:r>
              <a:rPr lang="en-US" altLang="ko-KR" dirty="0"/>
              <a:t>“</a:t>
            </a:r>
            <a:r>
              <a:rPr lang="ko-KR" altLang="en-US" dirty="0" err="1"/>
              <a:t>패치시킨다</a:t>
            </a:r>
            <a:r>
              <a:rPr lang="en-US" altLang="ko-KR" dirty="0"/>
              <a:t>“</a:t>
            </a:r>
            <a:r>
              <a:rPr lang="ko-KR" altLang="en-US" dirty="0"/>
              <a:t>라고 말함</a:t>
            </a:r>
            <a:endParaRPr lang="en-US" altLang="ko-KR" dirty="0"/>
          </a:p>
          <a:p>
            <a:pPr marL="342900" indent="-342900"/>
            <a:r>
              <a:rPr lang="ko-KR" altLang="en-US" sz="2000" dirty="0">
                <a:latin typeface="Malgun Gothic"/>
                <a:cs typeface="Malgun Gothic"/>
              </a:rPr>
              <a:t>조건</a:t>
            </a:r>
            <a:r>
              <a:rPr lang="ko-KR" altLang="en-US" sz="2000" spc="-23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분기</a:t>
            </a:r>
            <a:r>
              <a:rPr lang="en-US" altLang="ko-KR" sz="2000" dirty="0">
                <a:latin typeface="Calibri"/>
                <a:cs typeface="Calibri"/>
              </a:rPr>
              <a:t>(JE)</a:t>
            </a:r>
            <a:r>
              <a:rPr lang="ko-KR" altLang="en-US" sz="2000" spc="10" dirty="0">
                <a:latin typeface="Calibri"/>
                <a:cs typeface="Calibri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명령어를</a:t>
            </a:r>
            <a:r>
              <a:rPr lang="ko-KR" altLang="en-US" sz="2000" spc="-22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점프</a:t>
            </a:r>
            <a:r>
              <a:rPr lang="ko-KR" altLang="en-US" sz="2000" spc="-22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명령어로</a:t>
            </a:r>
            <a:r>
              <a:rPr lang="ko-KR" altLang="en-US" sz="2000" spc="-225" dirty="0">
                <a:latin typeface="Malgun Gothic"/>
                <a:cs typeface="Malgun Gothic"/>
              </a:rPr>
              <a:t> </a:t>
            </a:r>
            <a:r>
              <a:rPr lang="ko-KR" altLang="en-US" sz="2000" spc="-25" dirty="0">
                <a:latin typeface="Malgun Gothic"/>
                <a:cs typeface="Malgun Gothic"/>
              </a:rPr>
              <a:t>바꾼다</a:t>
            </a:r>
            <a:endParaRPr lang="en-US" altLang="ko-KR" sz="2000" spc="-25" dirty="0">
              <a:latin typeface="Malgun Gothic"/>
              <a:cs typeface="Malgun Gothic"/>
            </a:endParaRPr>
          </a:p>
          <a:p>
            <a:pPr marL="342900" indent="-342900"/>
            <a:endParaRPr lang="en-US" altLang="ko-KR" spc="-25" dirty="0">
              <a:latin typeface="Malgun Gothic"/>
              <a:cs typeface="Malgun Gothic"/>
            </a:endParaRPr>
          </a:p>
          <a:p>
            <a:pPr marL="342900" indent="-342900"/>
            <a:endParaRPr lang="en-US" altLang="ko-KR" sz="2000" spc="-25" dirty="0">
              <a:latin typeface="Malgun Gothic"/>
              <a:cs typeface="Malgun Gothic"/>
            </a:endParaRPr>
          </a:p>
          <a:p>
            <a:pPr marL="342900" indent="-342900"/>
            <a:endParaRPr lang="en-US" altLang="ko-KR" spc="-25" dirty="0">
              <a:latin typeface="Malgun Gothic"/>
              <a:cs typeface="Malgun Gothic"/>
            </a:endParaRPr>
          </a:p>
          <a:p>
            <a:pPr marL="342900" indent="-342900"/>
            <a:r>
              <a:rPr lang="ko-KR" altLang="en-US" sz="2000" dirty="0">
                <a:latin typeface="Malgun Gothic"/>
                <a:cs typeface="Malgun Gothic"/>
              </a:rPr>
              <a:t>조건</a:t>
            </a:r>
            <a:r>
              <a:rPr lang="ko-KR" altLang="en-US" sz="2000" spc="-22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분기</a:t>
            </a:r>
            <a:r>
              <a:rPr lang="ko-KR" altLang="en-US" sz="2000" spc="-22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명령어</a:t>
            </a:r>
            <a:r>
              <a:rPr lang="ko-KR" altLang="en-US" sz="2000" spc="-204" dirty="0">
                <a:latin typeface="Malgun Gothic"/>
                <a:cs typeface="Malgun Gothic"/>
              </a:rPr>
              <a:t> </a:t>
            </a:r>
            <a:r>
              <a:rPr lang="en-US" altLang="ko-KR" sz="2000" dirty="0">
                <a:latin typeface="Calibri"/>
                <a:cs typeface="Calibri"/>
              </a:rPr>
              <a:t>JNE(jump</a:t>
            </a:r>
            <a:r>
              <a:rPr lang="en-US" altLang="ko-KR" sz="2000" spc="5" dirty="0">
                <a:latin typeface="Calibri"/>
                <a:cs typeface="Calibri"/>
              </a:rPr>
              <a:t> </a:t>
            </a:r>
            <a:r>
              <a:rPr lang="en-US" altLang="ko-KR" sz="2000" dirty="0">
                <a:latin typeface="Calibri"/>
                <a:cs typeface="Calibri"/>
              </a:rPr>
              <a:t>if</a:t>
            </a:r>
            <a:r>
              <a:rPr lang="en-US" altLang="ko-KR" sz="2000" spc="-5" dirty="0">
                <a:latin typeface="Calibri"/>
                <a:cs typeface="Calibri"/>
              </a:rPr>
              <a:t> </a:t>
            </a:r>
            <a:r>
              <a:rPr lang="en-US" altLang="ko-KR" sz="2000" dirty="0">
                <a:latin typeface="Calibri"/>
                <a:cs typeface="Calibri"/>
              </a:rPr>
              <a:t>it’s</a:t>
            </a:r>
            <a:r>
              <a:rPr lang="en-US" altLang="ko-KR" sz="2000" spc="-5" dirty="0">
                <a:latin typeface="Calibri"/>
                <a:cs typeface="Calibri"/>
              </a:rPr>
              <a:t> </a:t>
            </a:r>
            <a:r>
              <a:rPr lang="en-US" altLang="ko-KR" sz="2000" dirty="0">
                <a:latin typeface="Calibri"/>
                <a:cs typeface="Calibri"/>
              </a:rPr>
              <a:t>not</a:t>
            </a:r>
            <a:r>
              <a:rPr lang="en-US" altLang="ko-KR" sz="2000" spc="20" dirty="0">
                <a:latin typeface="Calibri"/>
                <a:cs typeface="Calibri"/>
              </a:rPr>
              <a:t> </a:t>
            </a:r>
            <a:r>
              <a:rPr lang="en-US" altLang="ko-KR" sz="2000" dirty="0">
                <a:latin typeface="Calibri"/>
                <a:cs typeface="Calibri"/>
              </a:rPr>
              <a:t>equal)</a:t>
            </a:r>
            <a:r>
              <a:rPr lang="en-US" altLang="ko-KR" sz="2000" spc="-20" dirty="0">
                <a:latin typeface="Calibri"/>
                <a:cs typeface="Calibri"/>
              </a:rPr>
              <a:t> </a:t>
            </a:r>
            <a:r>
              <a:rPr lang="ko-KR" altLang="en-US" sz="2000" spc="-25" dirty="0">
                <a:latin typeface="Malgun Gothic"/>
                <a:cs typeface="Malgun Gothic"/>
              </a:rPr>
              <a:t>사용</a:t>
            </a:r>
            <a:endParaRPr lang="ko-KR" altLang="en-US" sz="2000" dirty="0">
              <a:latin typeface="Malgun Gothic"/>
              <a:cs typeface="Malgun Gothic"/>
            </a:endParaRPr>
          </a:p>
          <a:p>
            <a:pPr marL="342900" indent="-342900"/>
            <a:endParaRPr lang="ko-KR" altLang="en-US" sz="2000" dirty="0">
              <a:latin typeface="Malgun Gothic"/>
              <a:cs typeface="Malgun Gothic"/>
            </a:endParaRPr>
          </a:p>
          <a:p>
            <a:pPr marL="342900" indent="-342900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8E4EE5-72AC-886D-7396-08B9AEDF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0" y="1918956"/>
            <a:ext cx="10537794" cy="2011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62E3DD-64C9-FEFD-BD16-7F3916E8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0" y="4341671"/>
            <a:ext cx="7504826" cy="1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1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582" y="621951"/>
            <a:ext cx="55362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b="1">
                <a:solidFill>
                  <a:srgbClr val="202429"/>
                </a:solidFill>
                <a:latin typeface="나눔스퀘어"/>
                <a:cs typeface="Malgun Gothic"/>
              </a:rPr>
              <a:t>함수 호출시에</a:t>
            </a:r>
            <a:r>
              <a:rPr lang="en-US" sz="1800" b="1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b="1" dirty="0" err="1">
                <a:solidFill>
                  <a:srgbClr val="202429"/>
                </a:solidFill>
                <a:latin typeface="나눔스퀘어"/>
                <a:cs typeface="Malgun Gothic"/>
              </a:rPr>
              <a:t>스택에</a:t>
            </a:r>
            <a:r>
              <a:rPr sz="1800" b="1" spc="-130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b="1" dirty="0">
                <a:solidFill>
                  <a:srgbClr val="202429"/>
                </a:solidFill>
                <a:latin typeface="나눔스퀘어"/>
                <a:cs typeface="Malgun Gothic"/>
              </a:rPr>
              <a:t>파라미터를</a:t>
            </a:r>
            <a:r>
              <a:rPr sz="1800" b="1" spc="-130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b="1" dirty="0">
                <a:solidFill>
                  <a:srgbClr val="202429"/>
                </a:solidFill>
                <a:latin typeface="나눔스퀘어"/>
                <a:cs typeface="Malgun Gothic"/>
              </a:rPr>
              <a:t>전달하는</a:t>
            </a:r>
            <a:r>
              <a:rPr sz="1800" b="1" spc="-130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b="1" spc="-35" dirty="0">
                <a:solidFill>
                  <a:srgbClr val="202429"/>
                </a:solidFill>
                <a:latin typeface="나눔스퀘어"/>
                <a:cs typeface="Malgun Gothic"/>
              </a:rPr>
              <a:t>방법</a:t>
            </a:r>
            <a:endParaRPr sz="1800" dirty="0">
              <a:latin typeface="나눔스퀘어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582" y="2347151"/>
            <a:ext cx="11257571" cy="1400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429"/>
                </a:solidFill>
                <a:latin typeface="나눔스퀘어"/>
                <a:cs typeface="Arial"/>
              </a:rPr>
              <a:t>401000~40100E</a:t>
            </a:r>
            <a:r>
              <a:rPr sz="1800" spc="-50" dirty="0">
                <a:solidFill>
                  <a:srgbClr val="202429"/>
                </a:solidFill>
                <a:latin typeface="나눔스퀘어"/>
                <a:cs typeface="Arial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주소</a:t>
            </a:r>
            <a:r>
              <a:rPr sz="1800" spc="-12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사이의</a:t>
            </a:r>
            <a:r>
              <a:rPr sz="1800" spc="-12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명령어를</a:t>
            </a:r>
            <a:r>
              <a:rPr sz="1800" spc="-150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보면</a:t>
            </a:r>
            <a:r>
              <a:rPr sz="1800" spc="-12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Arial"/>
              </a:rPr>
              <a:t>MessageBoxA()</a:t>
            </a:r>
            <a:r>
              <a:rPr sz="1800" spc="5" dirty="0">
                <a:solidFill>
                  <a:srgbClr val="202429"/>
                </a:solidFill>
                <a:latin typeface="나눔스퀘어"/>
                <a:cs typeface="Arial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함수를</a:t>
            </a:r>
            <a:r>
              <a:rPr sz="1800" spc="-12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호출하기</a:t>
            </a:r>
            <a:r>
              <a:rPr sz="1800" spc="-12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전</a:t>
            </a:r>
            <a:r>
              <a:rPr sz="1800" spc="-12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br>
              <a:rPr lang="en-US" sz="1800" spc="-125" dirty="0">
                <a:solidFill>
                  <a:srgbClr val="202429"/>
                </a:solidFill>
                <a:latin typeface="나눔스퀘어"/>
                <a:cs typeface="Malgun Gothic"/>
              </a:rPr>
            </a:br>
            <a:r>
              <a:rPr sz="1800" spc="-10" dirty="0">
                <a:solidFill>
                  <a:srgbClr val="202429"/>
                </a:solidFill>
                <a:latin typeface="나눔스퀘어"/>
                <a:cs typeface="Arial"/>
              </a:rPr>
              <a:t>4</a:t>
            </a:r>
            <a:r>
              <a:rPr sz="1800" spc="-10" dirty="0">
                <a:solidFill>
                  <a:srgbClr val="202429"/>
                </a:solidFill>
                <a:latin typeface="나눔스퀘어"/>
                <a:cs typeface="Malgun Gothic"/>
              </a:rPr>
              <a:t>번의</a:t>
            </a:r>
            <a:r>
              <a:rPr sz="1800" spc="-15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spc="-20" dirty="0">
                <a:solidFill>
                  <a:srgbClr val="202429"/>
                </a:solidFill>
                <a:latin typeface="나눔스퀘어"/>
                <a:cs typeface="Arial"/>
              </a:rPr>
              <a:t>PUSH</a:t>
            </a:r>
            <a:r>
              <a:rPr lang="en-US" spc="-20" dirty="0">
                <a:latin typeface="나눔스퀘어"/>
                <a:cs typeface="Arial"/>
              </a:rPr>
              <a:t> </a:t>
            </a:r>
            <a:r>
              <a:rPr sz="1800" dirty="0" err="1">
                <a:solidFill>
                  <a:srgbClr val="202429"/>
                </a:solidFill>
                <a:latin typeface="나눔스퀘어"/>
                <a:cs typeface="Malgun Gothic"/>
              </a:rPr>
              <a:t>명령어를</a:t>
            </a:r>
            <a:r>
              <a:rPr sz="1800" spc="-140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사용하여</a:t>
            </a:r>
            <a:r>
              <a:rPr sz="1800" spc="-13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필요한</a:t>
            </a:r>
            <a:r>
              <a:rPr sz="1800" spc="-140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spc="-10" dirty="0">
                <a:solidFill>
                  <a:srgbClr val="202429"/>
                </a:solidFill>
                <a:latin typeface="나눔스퀘어"/>
                <a:cs typeface="Malgun Gothic"/>
              </a:rPr>
              <a:t>파라미터를</a:t>
            </a:r>
            <a:r>
              <a:rPr sz="1800" spc="-15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역순으로</a:t>
            </a:r>
            <a:r>
              <a:rPr sz="1800" spc="-13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spc="-25" dirty="0">
                <a:solidFill>
                  <a:srgbClr val="202429"/>
                </a:solidFill>
                <a:latin typeface="나눔스퀘어"/>
                <a:cs typeface="Malgun Gothic"/>
              </a:rPr>
              <a:t>입력</a:t>
            </a:r>
            <a:endParaRPr sz="1800" dirty="0">
              <a:latin typeface="나눔스퀘어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50" dirty="0">
              <a:latin typeface="나눔스퀘어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위</a:t>
            </a:r>
            <a:r>
              <a:rPr sz="1800" spc="-13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어셈블리</a:t>
            </a:r>
            <a:r>
              <a:rPr sz="1800" spc="-140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코드를</a:t>
            </a:r>
            <a:r>
              <a:rPr sz="1800" spc="-130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Arial"/>
              </a:rPr>
              <a:t>C</a:t>
            </a:r>
            <a:r>
              <a:rPr sz="1800" spc="-5" dirty="0">
                <a:solidFill>
                  <a:srgbClr val="202429"/>
                </a:solidFill>
                <a:latin typeface="나눔스퀘어"/>
                <a:cs typeface="Arial"/>
              </a:rPr>
              <a:t> </a:t>
            </a:r>
            <a:r>
              <a:rPr sz="1800" dirty="0">
                <a:solidFill>
                  <a:srgbClr val="202429"/>
                </a:solidFill>
                <a:latin typeface="나눔스퀘어"/>
                <a:cs typeface="Malgun Gothic"/>
              </a:rPr>
              <a:t>언어로</a:t>
            </a:r>
            <a:r>
              <a:rPr sz="1800" spc="-155" dirty="0">
                <a:solidFill>
                  <a:srgbClr val="202429"/>
                </a:solidFill>
                <a:latin typeface="나눔스퀘어"/>
                <a:cs typeface="Malgun Gothic"/>
              </a:rPr>
              <a:t> </a:t>
            </a:r>
            <a:r>
              <a:rPr sz="1800" spc="-20" dirty="0">
                <a:solidFill>
                  <a:srgbClr val="202429"/>
                </a:solidFill>
                <a:latin typeface="나눔스퀘어"/>
                <a:cs typeface="Malgun Gothic"/>
              </a:rPr>
              <a:t>번역하면</a:t>
            </a:r>
            <a:endParaRPr sz="1800" dirty="0">
              <a:latin typeface="나눔스퀘어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dirty="0">
                <a:latin typeface="나눔스퀘어"/>
                <a:cs typeface="Calibri"/>
              </a:rPr>
              <a:t>MessageBox(NULL,</a:t>
            </a:r>
            <a:r>
              <a:rPr sz="1800" spc="-20" dirty="0">
                <a:latin typeface="나눔스퀘어"/>
                <a:cs typeface="Calibri"/>
              </a:rPr>
              <a:t> </a:t>
            </a:r>
            <a:r>
              <a:rPr sz="1800" dirty="0">
                <a:latin typeface="나눔스퀘어"/>
                <a:cs typeface="Calibri"/>
              </a:rPr>
              <a:t>"Make</a:t>
            </a:r>
            <a:r>
              <a:rPr sz="1800" spc="-35" dirty="0">
                <a:latin typeface="나눔스퀘어"/>
                <a:cs typeface="Calibri"/>
              </a:rPr>
              <a:t> </a:t>
            </a:r>
            <a:r>
              <a:rPr sz="1800" dirty="0">
                <a:latin typeface="나눔스퀘어"/>
                <a:cs typeface="Calibri"/>
              </a:rPr>
              <a:t>me</a:t>
            </a:r>
            <a:r>
              <a:rPr sz="1800" spc="-40" dirty="0">
                <a:latin typeface="나눔스퀘어"/>
                <a:cs typeface="Calibri"/>
              </a:rPr>
              <a:t> </a:t>
            </a:r>
            <a:r>
              <a:rPr sz="1800" dirty="0">
                <a:latin typeface="나눔스퀘어"/>
                <a:cs typeface="Calibri"/>
              </a:rPr>
              <a:t>think</a:t>
            </a:r>
            <a:r>
              <a:rPr sz="1800" spc="10" dirty="0">
                <a:latin typeface="나눔스퀘어"/>
                <a:cs typeface="Calibri"/>
              </a:rPr>
              <a:t> </a:t>
            </a:r>
            <a:r>
              <a:rPr sz="1800" dirty="0">
                <a:latin typeface="나눔스퀘어"/>
                <a:cs typeface="Calibri"/>
              </a:rPr>
              <a:t>your</a:t>
            </a:r>
            <a:r>
              <a:rPr sz="1800" spc="-25" dirty="0">
                <a:latin typeface="나눔스퀘어"/>
                <a:cs typeface="Calibri"/>
              </a:rPr>
              <a:t> </a:t>
            </a:r>
            <a:r>
              <a:rPr sz="1800" dirty="0">
                <a:latin typeface="나눔스퀘어"/>
                <a:cs typeface="Calibri"/>
              </a:rPr>
              <a:t>HD</a:t>
            </a:r>
            <a:r>
              <a:rPr sz="1800" spc="-15" dirty="0">
                <a:latin typeface="나눔스퀘어"/>
                <a:cs typeface="Calibri"/>
              </a:rPr>
              <a:t> </a:t>
            </a:r>
            <a:r>
              <a:rPr sz="1800" dirty="0">
                <a:latin typeface="나눔스퀘어"/>
                <a:cs typeface="Calibri"/>
              </a:rPr>
              <a:t>is</a:t>
            </a:r>
            <a:r>
              <a:rPr sz="1800" spc="-35" dirty="0">
                <a:latin typeface="나눔스퀘어"/>
                <a:cs typeface="Calibri"/>
              </a:rPr>
              <a:t> </a:t>
            </a:r>
            <a:r>
              <a:rPr sz="1800" dirty="0">
                <a:latin typeface="나눔스퀘어"/>
                <a:cs typeface="Calibri"/>
              </a:rPr>
              <a:t>a</a:t>
            </a:r>
            <a:r>
              <a:rPr sz="1800" spc="-10" dirty="0">
                <a:latin typeface="나눔스퀘어"/>
                <a:cs typeface="Calibri"/>
              </a:rPr>
              <a:t> CD-</a:t>
            </a:r>
            <a:r>
              <a:rPr sz="1800" dirty="0">
                <a:latin typeface="나눔스퀘어"/>
                <a:cs typeface="Calibri"/>
              </a:rPr>
              <a:t>Rom.",</a:t>
            </a:r>
            <a:r>
              <a:rPr sz="1800" spc="-30" dirty="0">
                <a:latin typeface="나눔스퀘어"/>
                <a:cs typeface="Calibri"/>
              </a:rPr>
              <a:t> </a:t>
            </a:r>
            <a:r>
              <a:rPr sz="1800" dirty="0">
                <a:latin typeface="나눔스퀘어"/>
                <a:cs typeface="Calibri"/>
              </a:rPr>
              <a:t>"abex'</a:t>
            </a:r>
            <a:r>
              <a:rPr sz="1800" spc="-5" dirty="0">
                <a:latin typeface="나눔스퀘어"/>
                <a:cs typeface="Calibri"/>
              </a:rPr>
              <a:t> </a:t>
            </a:r>
            <a:r>
              <a:rPr sz="1800" dirty="0">
                <a:latin typeface="나눔스퀘어"/>
                <a:cs typeface="Calibri"/>
              </a:rPr>
              <a:t>1st</a:t>
            </a:r>
            <a:r>
              <a:rPr sz="1800" spc="-10" dirty="0">
                <a:latin typeface="나눔스퀘어"/>
                <a:cs typeface="Calibri"/>
              </a:rPr>
              <a:t> </a:t>
            </a:r>
            <a:r>
              <a:rPr sz="1800" dirty="0">
                <a:latin typeface="나눔스퀘어"/>
                <a:cs typeface="Calibri"/>
              </a:rPr>
              <a:t>crackme",</a:t>
            </a:r>
            <a:r>
              <a:rPr sz="1800" spc="-25" dirty="0">
                <a:latin typeface="나눔스퀘어"/>
                <a:cs typeface="Calibri"/>
              </a:rPr>
              <a:t> </a:t>
            </a:r>
            <a:r>
              <a:rPr sz="1800" spc="-10" dirty="0">
                <a:latin typeface="나눔스퀘어"/>
                <a:cs typeface="Calibri"/>
              </a:rPr>
              <a:t>MB_OK|MB_APPLMODAL);</a:t>
            </a:r>
            <a:endParaRPr sz="1800" dirty="0">
              <a:latin typeface="나눔스퀘어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83" y="1374647"/>
            <a:ext cx="1136904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bject 5"/>
          <p:cNvSpPr txBox="1"/>
          <p:nvPr/>
        </p:nvSpPr>
        <p:spPr>
          <a:xfrm>
            <a:off x="559714" y="5104003"/>
            <a:ext cx="9309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dirty="0">
                <a:latin typeface="Malgun Gothic"/>
                <a:cs typeface="Malgun Gothic"/>
              </a:rPr>
              <a:t>언어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소스코드에서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함수에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넘기는</a:t>
            </a:r>
            <a:r>
              <a:rPr sz="1800" spc="-229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파라미터의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순서가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어셈블리</a:t>
            </a:r>
            <a:r>
              <a:rPr sz="1800" spc="-229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언어에서는</a:t>
            </a:r>
            <a:r>
              <a:rPr sz="1800" spc="-2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역순으로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넘어감</a:t>
            </a:r>
            <a:endParaRPr sz="18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algun Gothic"/>
                <a:cs typeface="Malgun Gothic"/>
              </a:rPr>
              <a:t>스택은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Calibri"/>
                <a:cs typeface="Calibri"/>
              </a:rPr>
              <a:t>FILO(First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Last Out)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Malgun Gothic"/>
                <a:cs typeface="Malgun Gothic"/>
              </a:rPr>
              <a:t>구조이기에</a:t>
            </a:r>
            <a:r>
              <a:rPr sz="1800" spc="-229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역순으로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넣어두면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받는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쪽에서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올바른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순서로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꺼냄</a:t>
            </a:r>
            <a:endParaRPr sz="1800" dirty="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 rotWithShape="1">
          <a:blip r:embed="rId3" cstate="print"/>
          <a:srcRect b="2804"/>
          <a:stretch/>
        </p:blipFill>
        <p:spPr>
          <a:xfrm>
            <a:off x="481583" y="4210407"/>
            <a:ext cx="7306056" cy="6576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038600" y="6468252"/>
            <a:ext cx="4114800" cy="141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Kangnam</a:t>
            </a:r>
            <a:r>
              <a:rPr spc="-4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452" y="1054650"/>
            <a:ext cx="11462789" cy="5617662"/>
          </a:xfrm>
        </p:spPr>
        <p:txBody>
          <a:bodyPr/>
          <a:lstStyle/>
          <a:p>
            <a:pPr lvl="1"/>
            <a:r>
              <a:rPr lang="ko-KR" altLang="en-US" dirty="0"/>
              <a:t>두번째 파일은 </a:t>
            </a:r>
            <a:r>
              <a:rPr lang="en-US" altLang="ko-KR" b="1" dirty="0"/>
              <a:t>Visual Basic</a:t>
            </a:r>
            <a:r>
              <a:rPr lang="ko-KR" altLang="en-US" dirty="0"/>
              <a:t>으로 제작됨</a:t>
            </a:r>
            <a:endParaRPr lang="en-US" altLang="ko-KR" dirty="0"/>
          </a:p>
          <a:p>
            <a:pPr lvl="1"/>
            <a:r>
              <a:rPr lang="en-US" altLang="ko-KR" dirty="0"/>
              <a:t>Visual Basic</a:t>
            </a:r>
            <a:r>
              <a:rPr lang="ko-KR" altLang="en-US" dirty="0"/>
              <a:t>은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비주얼 베이직은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1991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Microsoft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사에서 개발한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윈도 환경의 응용 프로그램을 개발하는 도구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비주얼 베이직이라는 이름에서 알 수 있듯이 다른 프로그램 언어와는 달리 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코딩에만 의존하지 않고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시각적인 기법으로 편리하게 화면을 디자인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6675-7DCC-4494-B832-3B63F5FD3A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abex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crackme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</p:txBody>
      </p:sp>
      <p:pic>
        <p:nvPicPr>
          <p:cNvPr id="1026" name="Picture 2" descr="비주얼 베이직(VB, Visual Basic)이란 무엇인가? / VBA와 VB.NET 그리고 VBScirpt : 네이버 블로그">
            <a:extLst>
              <a:ext uri="{FF2B5EF4-FFF2-40B4-BE49-F238E27FC236}">
                <a16:creationId xmlns:a16="http://schemas.microsoft.com/office/drawing/2014/main" id="{B360B2D2-05DE-47BF-6A46-FD5AF555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48" y="3580908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Abex</a:t>
            </a:r>
            <a:r>
              <a:rPr lang="en-US" altLang="ko-KR" dirty="0"/>
              <a:t>’ </a:t>
            </a:r>
            <a:r>
              <a:rPr lang="en-US" altLang="ko-KR" dirty="0" err="1"/>
              <a:t>crackme</a:t>
            </a:r>
            <a:r>
              <a:rPr lang="en-US" altLang="ko-KR" dirty="0"/>
              <a:t> 2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ko-KR" altLang="en-US" dirty="0"/>
              <a:t>전형적인 </a:t>
            </a:r>
            <a:r>
              <a:rPr lang="en-US" altLang="ko-KR" dirty="0" err="1"/>
              <a:t>crackme</a:t>
            </a:r>
            <a:r>
              <a:rPr lang="ko-KR" altLang="en-US" dirty="0"/>
              <a:t>의 형태인 시리얼 키</a:t>
            </a:r>
            <a:r>
              <a:rPr lang="en-US" altLang="ko-KR" dirty="0"/>
              <a:t>(serial key)</a:t>
            </a:r>
            <a:r>
              <a:rPr lang="ko-KR" altLang="en-US" dirty="0"/>
              <a:t>를 알아내는 프로그램</a:t>
            </a:r>
            <a:endParaRPr lang="en-US" altLang="ko-KR" dirty="0"/>
          </a:p>
          <a:p>
            <a:pPr lvl="2"/>
            <a:r>
              <a:rPr lang="en-US" altLang="ko-KR" dirty="0"/>
              <a:t>Name</a:t>
            </a:r>
            <a:r>
              <a:rPr lang="ko-KR" altLang="en-US" dirty="0"/>
              <a:t>을 따로 </a:t>
            </a:r>
            <a:r>
              <a:rPr lang="ko-KR" altLang="en-US" dirty="0" err="1"/>
              <a:t>입력받는</a:t>
            </a:r>
            <a:r>
              <a:rPr lang="ko-KR" altLang="en-US" dirty="0"/>
              <a:t> 걸로 봐서 </a:t>
            </a:r>
            <a:r>
              <a:rPr lang="en-US" altLang="ko-KR" dirty="0"/>
              <a:t>serial </a:t>
            </a:r>
            <a:r>
              <a:rPr lang="ko-KR" altLang="en-US" dirty="0"/>
              <a:t>값을 생성할 때 </a:t>
            </a:r>
            <a:r>
              <a:rPr lang="en-US" altLang="ko-KR" dirty="0"/>
              <a:t>Name </a:t>
            </a:r>
            <a:r>
              <a:rPr lang="ko-KR" altLang="en-US" dirty="0"/>
              <a:t>문자열이 사용될 것 같다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C527F9-3884-387B-A3D1-046CA541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37" y="2987225"/>
            <a:ext cx="2591162" cy="143847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8D516B-F02C-FF0E-A784-76BBF584D010}"/>
              </a:ext>
            </a:extLst>
          </p:cNvPr>
          <p:cNvGrpSpPr/>
          <p:nvPr/>
        </p:nvGrpSpPr>
        <p:grpSpPr>
          <a:xfrm>
            <a:off x="6821194" y="2987225"/>
            <a:ext cx="2609850" cy="1536719"/>
            <a:chOff x="4799264" y="4058407"/>
            <a:chExt cx="2609850" cy="153671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F306FF-48DB-62FC-C66B-741E53509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9264" y="4058407"/>
              <a:ext cx="2609850" cy="147150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9223A71-C22D-E6B6-0557-A862B098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3783" y="4442601"/>
              <a:ext cx="1635331" cy="1152525"/>
            </a:xfrm>
            <a:prstGeom prst="rect">
              <a:avLst/>
            </a:prstGeom>
          </p:spPr>
        </p:pic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8CB4329-F79B-1310-9C09-18F6C7D78951}"/>
              </a:ext>
            </a:extLst>
          </p:cNvPr>
          <p:cNvSpPr/>
          <p:nvPr/>
        </p:nvSpPr>
        <p:spPr>
          <a:xfrm>
            <a:off x="4902926" y="3576028"/>
            <a:ext cx="1532708" cy="2994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4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85750"/>
            <a:r>
              <a:rPr lang="en-US" altLang="ko-KR" dirty="0"/>
              <a:t>Visual Basic</a:t>
            </a:r>
            <a:r>
              <a:rPr lang="ko-KR" altLang="en-US" dirty="0"/>
              <a:t> 파일 특징</a:t>
            </a:r>
            <a:endParaRPr lang="en-US" altLang="ko-KR" dirty="0"/>
          </a:p>
          <a:p>
            <a:pPr lvl="1" indent="-285750"/>
            <a:r>
              <a:rPr lang="en-US" altLang="ko-KR" dirty="0"/>
              <a:t>MSVBVM60.dll (Microsoft Visual Basic Virtual Machine</a:t>
            </a:r>
            <a:r>
              <a:rPr lang="ko-KR" altLang="en-US" dirty="0"/>
              <a:t> </a:t>
            </a:r>
            <a:r>
              <a:rPr lang="en-US" altLang="ko-KR" dirty="0"/>
              <a:t>6.0)</a:t>
            </a:r>
            <a:r>
              <a:rPr lang="ko-KR" altLang="en-US" dirty="0"/>
              <a:t>이라는 </a:t>
            </a:r>
            <a:r>
              <a:rPr lang="en-US" altLang="ko-KR" b="1" dirty="0"/>
              <a:t>VB </a:t>
            </a:r>
            <a:r>
              <a:rPr lang="ko-KR" altLang="en-US" b="1" dirty="0"/>
              <a:t>전용 엔진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b="1" dirty="0"/>
              <a:t>N(Native) code, P(Pseudo) code</a:t>
            </a:r>
            <a:br>
              <a:rPr lang="en-US" altLang="ko-KR" b="1" dirty="0"/>
            </a:br>
            <a:r>
              <a:rPr lang="en-US" altLang="ko-KR" dirty="0"/>
              <a:t>VB </a:t>
            </a:r>
            <a:r>
              <a:rPr lang="ko-KR" altLang="en-US" dirty="0"/>
              <a:t>파일은 컴파일 옵션에 따라서 </a:t>
            </a:r>
            <a:r>
              <a:rPr lang="en-US" altLang="ko-KR" dirty="0"/>
              <a:t>N </a:t>
            </a:r>
            <a:r>
              <a:rPr lang="ko-KR" altLang="en-US" dirty="0"/>
              <a:t>코드와 </a:t>
            </a:r>
            <a:r>
              <a:rPr lang="en-US" altLang="ko-KR" dirty="0"/>
              <a:t>P </a:t>
            </a:r>
            <a:r>
              <a:rPr lang="ko-KR" altLang="en-US" dirty="0"/>
              <a:t>코드로 컴파일이 가능함</a:t>
            </a:r>
            <a:br>
              <a:rPr lang="en-US" altLang="ko-KR" dirty="0"/>
            </a:br>
            <a:r>
              <a:rPr lang="en-US" altLang="ko-KR" dirty="0"/>
              <a:t>N code</a:t>
            </a:r>
            <a:r>
              <a:rPr lang="ko-KR" altLang="en-US" dirty="0"/>
              <a:t>는 일반적인 </a:t>
            </a:r>
            <a:r>
              <a:rPr lang="ko-KR" altLang="en-US" dirty="0" err="1"/>
              <a:t>디버거에서</a:t>
            </a:r>
            <a:r>
              <a:rPr lang="ko-KR" altLang="en-US" dirty="0"/>
              <a:t> 해석 가능한 </a:t>
            </a:r>
            <a:r>
              <a:rPr lang="en-US" altLang="ko-KR" b="1" dirty="0"/>
              <a:t>IA-32 Instruction</a:t>
            </a:r>
            <a:r>
              <a:rPr lang="en-US" altLang="ko-KR" dirty="0"/>
              <a:t>(Intel Architecture 32bit)</a:t>
            </a:r>
            <a:r>
              <a:rPr lang="ko-KR" altLang="en-US" dirty="0"/>
              <a:t>을 사용하는 반면</a:t>
            </a:r>
            <a:br>
              <a:rPr lang="en-US" altLang="ko-KR" dirty="0"/>
            </a:br>
            <a:r>
              <a:rPr lang="en-US" altLang="ko-KR" dirty="0"/>
              <a:t>P code</a:t>
            </a:r>
            <a:r>
              <a:rPr lang="ko-KR" altLang="en-US" dirty="0"/>
              <a:t>는 </a:t>
            </a:r>
            <a:r>
              <a:rPr lang="ko-KR" altLang="en-US" b="1" dirty="0"/>
              <a:t>인터프리터</a:t>
            </a:r>
            <a:r>
              <a:rPr lang="en-US" altLang="ko-KR" dirty="0"/>
              <a:t>(Interpreter)</a:t>
            </a:r>
            <a:r>
              <a:rPr lang="ko-KR" altLang="en-US" dirty="0"/>
              <a:t> 언어 개념으로서 </a:t>
            </a:r>
            <a:r>
              <a:rPr lang="en-US" altLang="ko-KR" dirty="0"/>
              <a:t>VB </a:t>
            </a:r>
            <a:r>
              <a:rPr lang="ko-KR" altLang="en-US" dirty="0"/>
              <a:t>엔진으로 가상 </a:t>
            </a:r>
            <a:r>
              <a:rPr lang="ko-KR" altLang="en-US" dirty="0" err="1"/>
              <a:t>머신을</a:t>
            </a:r>
            <a:r>
              <a:rPr lang="ko-KR" altLang="en-US" dirty="0"/>
              <a:t> 구현해 </a:t>
            </a:r>
            <a:br>
              <a:rPr lang="en-US" altLang="ko-KR" dirty="0"/>
            </a:br>
            <a:r>
              <a:rPr lang="ko-KR" altLang="en-US" dirty="0"/>
              <a:t>해석 가능한 명령어</a:t>
            </a:r>
            <a:r>
              <a:rPr lang="en-US" altLang="ko-KR" dirty="0"/>
              <a:t>(</a:t>
            </a:r>
            <a:r>
              <a:rPr lang="ko-KR" altLang="en-US" dirty="0"/>
              <a:t>바이트 코드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b="1" dirty="0"/>
              <a:t>Event Handler</a:t>
            </a:r>
            <a:br>
              <a:rPr lang="en-US" altLang="ko-KR" dirty="0"/>
            </a:br>
            <a:r>
              <a:rPr lang="en-US" altLang="ko-KR" dirty="0"/>
              <a:t>VB </a:t>
            </a:r>
            <a:r>
              <a:rPr lang="ko-KR" altLang="en-US" dirty="0"/>
              <a:t>프로그램은 </a:t>
            </a:r>
            <a:r>
              <a:rPr lang="en-US" altLang="ko-KR" dirty="0"/>
              <a:t>Windows </a:t>
            </a:r>
            <a:r>
              <a:rPr lang="ko-KR" altLang="en-US" dirty="0"/>
              <a:t>운영체제의 </a:t>
            </a:r>
            <a:r>
              <a:rPr lang="en-US" altLang="ko-KR" b="1" dirty="0"/>
              <a:t>Event Driven </a:t>
            </a:r>
            <a:r>
              <a:rPr lang="ko-KR" altLang="en-US" dirty="0"/>
              <a:t>방식으로 동작하기에 </a:t>
            </a:r>
            <a:r>
              <a:rPr lang="en-US" altLang="ko-KR" dirty="0"/>
              <a:t>main()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사용자 코드가 존재하는 것이 아닌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b="1" dirty="0"/>
              <a:t>event handle</a:t>
            </a:r>
            <a:r>
              <a:rPr lang="ko-KR" altLang="en-US" dirty="0"/>
              <a:t>에 사용자 코드가 존재</a:t>
            </a:r>
            <a:endParaRPr lang="en-US" altLang="ko-KR" dirty="0"/>
          </a:p>
          <a:p>
            <a:pPr lvl="1"/>
            <a:r>
              <a:rPr lang="en-US" altLang="ko-KR" dirty="0"/>
              <a:t>VB</a:t>
            </a:r>
            <a:r>
              <a:rPr lang="ko-KR" altLang="en-US" dirty="0"/>
              <a:t>에서 사용되는 각종 정보들</a:t>
            </a:r>
            <a:r>
              <a:rPr lang="en-US" altLang="ko-KR" dirty="0"/>
              <a:t>(Dialog, Control, Form, Function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내부적으로 </a:t>
            </a:r>
            <a:r>
              <a:rPr lang="ko-KR" altLang="en-US" b="1" dirty="0"/>
              <a:t>구조체</a:t>
            </a:r>
            <a:r>
              <a:rPr lang="ko-KR" altLang="en-US" dirty="0"/>
              <a:t> 형식으로 파일에 저장 </a:t>
            </a:r>
            <a:r>
              <a:rPr lang="en-US" altLang="ko-KR" dirty="0"/>
              <a:t>(Microsoft</a:t>
            </a:r>
            <a:r>
              <a:rPr lang="ko-KR" altLang="en-US" dirty="0"/>
              <a:t>에서 구조체 정보를 정식으로 공개하지 않아 디버깅에 어려움이 있음</a:t>
            </a:r>
            <a:r>
              <a:rPr lang="en-US" altLang="ko-KR" dirty="0"/>
              <a:t>)</a:t>
            </a:r>
          </a:p>
          <a:p>
            <a:pPr marL="311400" lvl="1" indent="0" algn="r">
              <a:buNone/>
            </a:pPr>
            <a:r>
              <a:rPr lang="en-US" altLang="ko-KR" sz="1200" dirty="0"/>
              <a:t>*Event driven : </a:t>
            </a:r>
            <a:r>
              <a:rPr lang="ko-KR" altLang="en-US" sz="1200" dirty="0"/>
              <a:t>특정 행동이 자동으로 혹은 정해진 순서에 따라 </a:t>
            </a:r>
            <a:r>
              <a:rPr lang="ko-KR" altLang="en-US" sz="1200" dirty="0" err="1"/>
              <a:t>발생하는게</a:t>
            </a:r>
            <a:r>
              <a:rPr lang="ko-KR" altLang="en-US" sz="1200" dirty="0"/>
              <a:t> 아닌 </a:t>
            </a:r>
            <a:br>
              <a:rPr lang="en-US" altLang="ko-KR" sz="1200" dirty="0"/>
            </a:br>
            <a:r>
              <a:rPr lang="ko-KR" altLang="en-US" sz="1200" b="1" u="sng" dirty="0"/>
              <a:t>어떤 일에 대한 반응으로 일어나는 구조</a:t>
            </a:r>
            <a:endParaRPr lang="en-US" altLang="ko-KR" sz="1200" b="1" u="sng" dirty="0"/>
          </a:p>
          <a:p>
            <a:pPr lvl="1" indent="-285750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8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-57150">
              <a:buNone/>
            </a:pPr>
            <a:r>
              <a:rPr lang="ko-KR" altLang="en-US" dirty="0"/>
              <a:t>프로그램이 시작되면 </a:t>
            </a:r>
            <a:r>
              <a:rPr lang="en-US" altLang="ko-KR" dirty="0"/>
              <a:t>EP</a:t>
            </a:r>
            <a:r>
              <a:rPr lang="ko-KR" altLang="en-US" dirty="0"/>
              <a:t>코드에서 처음 하는 일은 </a:t>
            </a:r>
            <a:r>
              <a:rPr lang="en-US" altLang="ko-KR" dirty="0"/>
              <a:t>VB </a:t>
            </a:r>
            <a:r>
              <a:rPr lang="ko-KR" altLang="en-US" dirty="0"/>
              <a:t>엔진의 </a:t>
            </a:r>
            <a:r>
              <a:rPr lang="ko-KR" altLang="en-US" b="1" dirty="0"/>
              <a:t>메인 함수</a:t>
            </a:r>
            <a:r>
              <a:rPr lang="en-US" altLang="ko-KR" dirty="0"/>
              <a:t>(</a:t>
            </a:r>
            <a:r>
              <a:rPr lang="en-US" altLang="ko-KR" dirty="0" err="1"/>
              <a:t>ThunRTMain</a:t>
            </a:r>
            <a:r>
              <a:rPr lang="en-US" altLang="ko-KR" dirty="0"/>
              <a:t>)</a:t>
            </a:r>
            <a:r>
              <a:rPr lang="ko-KR" altLang="en-US" dirty="0"/>
              <a:t>을 호출</a:t>
            </a: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r>
              <a:rPr lang="en-US" altLang="ko-KR" dirty="0"/>
              <a:t>EP</a:t>
            </a:r>
            <a:r>
              <a:rPr lang="ko-KR" altLang="en-US" dirty="0"/>
              <a:t>주소는 </a:t>
            </a:r>
            <a:r>
              <a:rPr lang="en-US" altLang="ko-KR" dirty="0"/>
              <a:t>401238</a:t>
            </a:r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B6FFE4-8AA9-85FD-89F0-F1818CB1135E}"/>
              </a:ext>
            </a:extLst>
          </p:cNvPr>
          <p:cNvGrpSpPr/>
          <p:nvPr/>
        </p:nvGrpSpPr>
        <p:grpSpPr>
          <a:xfrm>
            <a:off x="363450" y="1353964"/>
            <a:ext cx="11462789" cy="3522836"/>
            <a:chOff x="363451" y="1729246"/>
            <a:chExt cx="11462789" cy="41500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3D4E49-574A-D4EE-254B-24F11584D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451" y="1729246"/>
              <a:ext cx="11462789" cy="38730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B7B6DD-3386-7710-4659-431B6700109D}"/>
                </a:ext>
              </a:extLst>
            </p:cNvPr>
            <p:cNvSpPr txBox="1"/>
            <p:nvPr/>
          </p:nvSpPr>
          <p:spPr>
            <a:xfrm>
              <a:off x="478971" y="5602319"/>
              <a:ext cx="1140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Entry Point</a:t>
              </a:r>
              <a:endParaRPr lang="ko-KR" altLang="en-US" sz="1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9DF4DF-CEF2-7E18-5E8C-C704785B779D}"/>
              </a:ext>
            </a:extLst>
          </p:cNvPr>
          <p:cNvSpPr txBox="1"/>
          <p:nvPr/>
        </p:nvSpPr>
        <p:spPr>
          <a:xfrm>
            <a:off x="363450" y="455945"/>
            <a:ext cx="318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387045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451" y="897632"/>
            <a:ext cx="11462789" cy="2968974"/>
          </a:xfrm>
        </p:spPr>
        <p:txBody>
          <a:bodyPr/>
          <a:lstStyle/>
          <a:p>
            <a:pPr marL="0" indent="-57150">
              <a:buNone/>
            </a:pPr>
            <a:r>
              <a:rPr lang="en-US" altLang="ko-KR" dirty="0">
                <a:ea typeface="나눔스퀘어 Bold" panose="020B0600000101010101"/>
              </a:rPr>
              <a:t>401238 </a:t>
            </a:r>
            <a:r>
              <a:rPr lang="ko-KR" altLang="en-US" dirty="0">
                <a:ea typeface="나눔스퀘어 Bold" panose="020B0600000101010101"/>
              </a:rPr>
              <a:t>주소의 </a:t>
            </a:r>
            <a:r>
              <a:rPr lang="en-US" altLang="ko-KR" dirty="0">
                <a:ea typeface="나눔스퀘어 Bold" panose="020B0600000101010101"/>
              </a:rPr>
              <a:t>PUSH 401E14 </a:t>
            </a:r>
            <a:r>
              <a:rPr lang="ko-KR" altLang="en-US" dirty="0">
                <a:ea typeface="나눔스퀘어 Bold" panose="020B0600000101010101"/>
              </a:rPr>
              <a:t>명령에 의해 </a:t>
            </a:r>
            <a:r>
              <a:rPr lang="en-US" altLang="ko-KR" dirty="0" err="1">
                <a:ea typeface="나눔스퀘어 Bold" panose="020B0600000101010101"/>
              </a:rPr>
              <a:t>RT_MainStruct</a:t>
            </a:r>
            <a:r>
              <a:rPr lang="en-US" altLang="ko-KR" dirty="0">
                <a:ea typeface="나눔스퀘어 Bold" panose="020B0600000101010101"/>
              </a:rPr>
              <a:t> </a:t>
            </a:r>
            <a:r>
              <a:rPr lang="ko-KR" altLang="en-US" dirty="0">
                <a:ea typeface="나눔스퀘어 Bold" panose="020B0600000101010101"/>
              </a:rPr>
              <a:t>구조체 주소</a:t>
            </a:r>
            <a:r>
              <a:rPr lang="en-US" altLang="ko-KR" dirty="0">
                <a:ea typeface="나눔스퀘어 Bold" panose="020B0600000101010101"/>
              </a:rPr>
              <a:t>(401E14)</a:t>
            </a:r>
            <a:r>
              <a:rPr lang="ko-KR" altLang="en-US" dirty="0">
                <a:ea typeface="나눔스퀘어 Bold" panose="020B0600000101010101"/>
              </a:rPr>
              <a:t>를 스택에 입력</a:t>
            </a:r>
            <a:r>
              <a:rPr lang="en-US" altLang="ko-KR" dirty="0">
                <a:ea typeface="나눔스퀘어 Bold" panose="020B0600000101010101"/>
              </a:rPr>
              <a:t>40123D </a:t>
            </a:r>
            <a:r>
              <a:rPr lang="ko-KR" altLang="en-US" dirty="0">
                <a:ea typeface="나눔스퀘어 Bold" panose="020B0600000101010101"/>
              </a:rPr>
              <a:t>주소의 </a:t>
            </a:r>
            <a:r>
              <a:rPr lang="en-US" altLang="ko-KR" dirty="0">
                <a:ea typeface="나눔스퀘어 Bold" panose="020B0600000101010101"/>
              </a:rPr>
              <a:t>call</a:t>
            </a:r>
            <a:r>
              <a:rPr lang="ko-KR" altLang="en-US" dirty="0">
                <a:ea typeface="나눔스퀘어 Bold" panose="020B0600000101010101"/>
              </a:rPr>
              <a:t>로 인해 </a:t>
            </a:r>
            <a:r>
              <a:rPr lang="en-US" altLang="ko-KR" dirty="0">
                <a:ea typeface="나눔스퀘어 Bold" panose="020B0600000101010101"/>
              </a:rPr>
              <a:t>401232 </a:t>
            </a:r>
            <a:r>
              <a:rPr lang="ko-KR" altLang="en-US" dirty="0">
                <a:ea typeface="나눔스퀘어 Bold" panose="020B0600000101010101"/>
              </a:rPr>
              <a:t>주소의 명령어가 실행됨</a:t>
            </a:r>
            <a:endParaRPr lang="en-US" altLang="ko-KR" dirty="0">
              <a:ea typeface="나눔스퀘어 Bold" panose="020B0600000101010101"/>
            </a:endParaRPr>
          </a:p>
          <a:p>
            <a:pPr marL="0" indent="-57150">
              <a:buNone/>
            </a:pPr>
            <a:r>
              <a:rPr lang="ko-KR" altLang="en-US" dirty="0">
                <a:ea typeface="나눔스퀘어 Bold" panose="020B0600000101010101"/>
              </a:rPr>
              <a:t>이 </a:t>
            </a:r>
            <a:r>
              <a:rPr lang="en-US" altLang="ko-KR" dirty="0">
                <a:ea typeface="나눔스퀘어 Bold" panose="020B0600000101010101"/>
              </a:rPr>
              <a:t>JMP </a:t>
            </a:r>
            <a:r>
              <a:rPr lang="ko-KR" altLang="en-US" dirty="0">
                <a:ea typeface="나눔스퀘어 Bold" panose="020B0600000101010101"/>
              </a:rPr>
              <a:t>명령어에 의해서 </a:t>
            </a:r>
            <a:r>
              <a:rPr lang="en-US" altLang="ko-KR" dirty="0">
                <a:ea typeface="나눔스퀘어 Bold" panose="020B0600000101010101"/>
              </a:rPr>
              <a:t>VB </a:t>
            </a:r>
            <a:r>
              <a:rPr lang="ko-KR" altLang="en-US" dirty="0">
                <a:ea typeface="나눔스퀘어 Bold" panose="020B0600000101010101"/>
              </a:rPr>
              <a:t>엔진의 메인 함수인 </a:t>
            </a:r>
            <a:r>
              <a:rPr lang="en-US" altLang="ko-KR" dirty="0" err="1">
                <a:ea typeface="나눔스퀘어 Bold" panose="020B0600000101010101"/>
              </a:rPr>
              <a:t>ThunRTMain</a:t>
            </a:r>
            <a:r>
              <a:rPr lang="en-US" altLang="ko-KR" dirty="0">
                <a:ea typeface="나눔스퀘어 Bold" panose="020B0600000101010101"/>
              </a:rPr>
              <a:t>() </a:t>
            </a:r>
            <a:r>
              <a:rPr lang="ko-KR" altLang="en-US" dirty="0">
                <a:ea typeface="나눔스퀘어 Bold" panose="020B0600000101010101"/>
              </a:rPr>
              <a:t>함수로 감</a:t>
            </a:r>
            <a:endParaRPr lang="en-US" altLang="ko-KR" dirty="0">
              <a:ea typeface="나눔스퀘어 Bold" panose="020B0600000101010101"/>
            </a:endParaRPr>
          </a:p>
          <a:p>
            <a:pPr marL="0" indent="-57150">
              <a:buNone/>
            </a:pPr>
            <a:r>
              <a:rPr lang="en-US" altLang="ko-KR" dirty="0">
                <a:ea typeface="나눔스퀘어 Bold" panose="020B0600000101010101"/>
              </a:rPr>
              <a:t>(</a:t>
            </a:r>
            <a:r>
              <a:rPr lang="ko-KR" altLang="en-US" dirty="0">
                <a:ea typeface="나눔스퀘어 Bold" panose="020B0600000101010101"/>
              </a:rPr>
              <a:t>앞에서 스택에 입력한 </a:t>
            </a:r>
            <a:r>
              <a:rPr lang="en-US" altLang="ko-KR" dirty="0">
                <a:ea typeface="나눔스퀘어 Bold" panose="020B0600000101010101"/>
              </a:rPr>
              <a:t>401E14 </a:t>
            </a:r>
            <a:r>
              <a:rPr lang="ko-KR" altLang="en-US" dirty="0">
                <a:ea typeface="나눔스퀘어 Bold" panose="020B0600000101010101"/>
              </a:rPr>
              <a:t>값은 </a:t>
            </a:r>
            <a:r>
              <a:rPr lang="en-US" altLang="ko-KR" dirty="0" err="1">
                <a:ea typeface="나눔스퀘어 Bold" panose="020B0600000101010101"/>
              </a:rPr>
              <a:t>ThunRTMain</a:t>
            </a:r>
            <a:r>
              <a:rPr lang="en-US" altLang="ko-KR" dirty="0">
                <a:ea typeface="나눔스퀘어 Bold" panose="020B0600000101010101"/>
              </a:rPr>
              <a:t>() </a:t>
            </a:r>
            <a:r>
              <a:rPr lang="ko-KR" altLang="en-US" dirty="0">
                <a:ea typeface="나눔스퀘어 Bold" panose="020B0600000101010101"/>
              </a:rPr>
              <a:t>함수의 파라미터</a:t>
            </a:r>
            <a:r>
              <a:rPr lang="en-US" altLang="ko-KR" dirty="0">
                <a:ea typeface="나눔스퀘어 Bold" panose="020B0600000101010101"/>
              </a:rPr>
              <a:t>)</a:t>
            </a:r>
          </a:p>
          <a:p>
            <a:pPr marL="0" indent="-57150">
              <a:buNone/>
            </a:pPr>
            <a:endParaRPr lang="en-US" altLang="ko-KR" dirty="0">
              <a:ea typeface="나눔스퀘어 Bold" panose="020B0600000101010101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0BC45-C16A-6F6B-C906-EBA3FEF0F1FF}"/>
              </a:ext>
            </a:extLst>
          </p:cNvPr>
          <p:cNvSpPr txBox="1"/>
          <p:nvPr/>
        </p:nvSpPr>
        <p:spPr>
          <a:xfrm>
            <a:off x="424411" y="4127863"/>
            <a:ext cx="1134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40123D</a:t>
            </a:r>
            <a:r>
              <a:rPr lang="ko-KR" altLang="en-US" dirty="0"/>
              <a:t>의 </a:t>
            </a:r>
            <a:r>
              <a:rPr lang="en-US" altLang="ko-KR" dirty="0"/>
              <a:t>CALL 401232 </a:t>
            </a:r>
            <a:r>
              <a:rPr lang="ko-KR" altLang="en-US" dirty="0"/>
              <a:t>명령은 </a:t>
            </a:r>
            <a:r>
              <a:rPr lang="en-US" altLang="ko-KR" dirty="0" err="1"/>
              <a:t>ThunRTMain</a:t>
            </a:r>
            <a:r>
              <a:rPr lang="en-US" altLang="ko-KR" dirty="0"/>
              <a:t>() </a:t>
            </a:r>
            <a:r>
              <a:rPr lang="ko-KR" altLang="en-US" dirty="0"/>
              <a:t>함수 호출인데</a:t>
            </a:r>
            <a:r>
              <a:rPr lang="en-US" altLang="ko-KR" dirty="0"/>
              <a:t>, </a:t>
            </a:r>
            <a:r>
              <a:rPr lang="ko-KR" altLang="en-US" dirty="0"/>
              <a:t>직접 호출되는 게 아닌 중간의 </a:t>
            </a:r>
            <a:r>
              <a:rPr lang="en-US" altLang="ko-KR" dirty="0"/>
              <a:t>401232 </a:t>
            </a:r>
            <a:r>
              <a:rPr lang="ko-KR" altLang="en-US" dirty="0"/>
              <a:t>주소의</a:t>
            </a:r>
            <a:endParaRPr lang="en-US" altLang="ko-KR" dirty="0"/>
          </a:p>
          <a:p>
            <a:r>
              <a:rPr lang="en-US" altLang="ko-KR" dirty="0"/>
              <a:t>JMP</a:t>
            </a:r>
            <a:r>
              <a:rPr lang="ko-KR" altLang="en-US" dirty="0"/>
              <a:t> 명령을 통해서 가는데</a:t>
            </a:r>
            <a:r>
              <a:rPr lang="en-US" altLang="ko-KR" dirty="0"/>
              <a:t>, </a:t>
            </a:r>
            <a:r>
              <a:rPr lang="ko-KR" altLang="en-US" dirty="0"/>
              <a:t>이걸 간접 호출</a:t>
            </a:r>
            <a:r>
              <a:rPr lang="en-US" altLang="ko-KR" dirty="0"/>
              <a:t>(Indirect</a:t>
            </a:r>
            <a:r>
              <a:rPr lang="ko-KR" altLang="en-US" dirty="0"/>
              <a:t> </a:t>
            </a:r>
            <a:r>
              <a:rPr lang="en-US" altLang="ko-KR" dirty="0"/>
              <a:t>Call)</a:t>
            </a:r>
            <a:r>
              <a:rPr lang="ko-KR" altLang="en-US" dirty="0"/>
              <a:t>이라고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C59C3-61D7-D7C2-048F-52B7169786D5}"/>
              </a:ext>
            </a:extLst>
          </p:cNvPr>
          <p:cNvSpPr txBox="1"/>
          <p:nvPr/>
        </p:nvSpPr>
        <p:spPr>
          <a:xfrm>
            <a:off x="424410" y="4933002"/>
            <a:ext cx="1140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401232</a:t>
            </a:r>
            <a:r>
              <a:rPr lang="ko-KR" altLang="en-US" dirty="0"/>
              <a:t>의 명령어 형식</a:t>
            </a:r>
            <a:r>
              <a:rPr lang="en-US" altLang="ko-KR" dirty="0"/>
              <a:t>(DWORD PTR DS:[4010A0])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언어의 포인터와 같은 개념으로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4010A0</a:t>
            </a:r>
            <a:r>
              <a:rPr lang="ko-KR" altLang="en-US" dirty="0"/>
              <a:t>안의 주소에서 </a:t>
            </a:r>
            <a:r>
              <a:rPr lang="en-US" altLang="ko-KR" dirty="0"/>
              <a:t>DS </a:t>
            </a:r>
            <a:r>
              <a:rPr lang="ko-KR" altLang="en-US" dirty="0"/>
              <a:t>세그먼트에 소속된 </a:t>
            </a:r>
            <a:r>
              <a:rPr lang="en-US" altLang="ko-KR" dirty="0"/>
              <a:t>4</a:t>
            </a:r>
            <a:r>
              <a:rPr lang="ko-KR" altLang="en-US" dirty="0"/>
              <a:t>바이트 크기의 메모리 내용이라고 생각하면 된다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DC94D-986E-DACA-EA1A-E8BB83CA952E}"/>
              </a:ext>
            </a:extLst>
          </p:cNvPr>
          <p:cNvSpPr txBox="1"/>
          <p:nvPr/>
        </p:nvSpPr>
        <p:spPr>
          <a:xfrm>
            <a:off x="5462914" y="6368729"/>
            <a:ext cx="6681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세그먼트는 메모리를 </a:t>
            </a:r>
            <a:r>
              <a:rPr lang="ko-KR" altLang="en-US" sz="1200" dirty="0" err="1"/>
              <a:t>조각내어</a:t>
            </a:r>
            <a:r>
              <a:rPr lang="ko-KR" altLang="en-US" sz="1200" dirty="0"/>
              <a:t> 각 조각마다 시작 주소</a:t>
            </a:r>
            <a:r>
              <a:rPr lang="en-US" altLang="ko-KR" sz="1200" dirty="0"/>
              <a:t>, </a:t>
            </a:r>
            <a:r>
              <a:rPr lang="ko-KR" altLang="en-US" sz="1200" dirty="0"/>
              <a:t>범위 등을 부여해 메모리를 보호하는 기법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E61FDD-DC3A-4F17-B461-D34F1BFF4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27"/>
          <a:stretch/>
        </p:blipFill>
        <p:spPr>
          <a:xfrm>
            <a:off x="424410" y="3175886"/>
            <a:ext cx="10687727" cy="6463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6BFA56-D064-9982-8B95-F8797022A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8" y="5517186"/>
            <a:ext cx="5117959" cy="7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9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342900"/>
            <a:r>
              <a:rPr lang="en-US" altLang="ko-KR" dirty="0" err="1"/>
              <a:t>RT_MainStruct</a:t>
            </a:r>
            <a:r>
              <a:rPr lang="en-US" altLang="ko-KR" dirty="0"/>
              <a:t>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marL="597150" lvl="1" indent="-342900"/>
            <a:r>
              <a:rPr lang="en-US" altLang="ko-KR" dirty="0"/>
              <a:t>401414 </a:t>
            </a:r>
            <a:r>
              <a:rPr lang="ko-KR" altLang="en-US" dirty="0"/>
              <a:t>주소에 </a:t>
            </a:r>
            <a:r>
              <a:rPr lang="en-US" altLang="ko-KR" dirty="0" err="1"/>
              <a:t>RT_MainStruct</a:t>
            </a:r>
            <a:r>
              <a:rPr lang="ko-KR" altLang="en-US" dirty="0"/>
              <a:t>가 존재하는데</a:t>
            </a:r>
            <a:r>
              <a:rPr lang="en-US" altLang="ko-KR" dirty="0"/>
              <a:t>, </a:t>
            </a:r>
            <a:r>
              <a:rPr lang="ko-KR" altLang="en-US" dirty="0"/>
              <a:t>이 구조체의 멤버는 또 다른 구조체들의 주소임</a:t>
            </a:r>
            <a:endParaRPr lang="en-US" altLang="ko-KR" dirty="0"/>
          </a:p>
          <a:p>
            <a:pPr marL="597150" lvl="1" indent="-342900"/>
            <a:r>
              <a:rPr lang="ko-KR" altLang="en-US" dirty="0"/>
              <a:t>즉 </a:t>
            </a:r>
            <a:r>
              <a:rPr lang="en-US" altLang="ko-KR" dirty="0"/>
              <a:t>VB </a:t>
            </a:r>
            <a:r>
              <a:rPr lang="ko-KR" altLang="en-US" dirty="0"/>
              <a:t>엔진은 파라미터로 넘어온 </a:t>
            </a:r>
            <a:r>
              <a:rPr lang="en-US" altLang="ko-KR" dirty="0" err="1"/>
              <a:t>RT_MainStruct</a:t>
            </a:r>
            <a:r>
              <a:rPr lang="en-US" altLang="ko-KR" dirty="0"/>
              <a:t> </a:t>
            </a:r>
            <a:r>
              <a:rPr lang="ko-KR" altLang="en-US" dirty="0"/>
              <a:t>구조체를 가지고 프로그램의 실행에 필요한 </a:t>
            </a:r>
            <a:br>
              <a:rPr lang="en-US" altLang="ko-KR" dirty="0"/>
            </a:br>
            <a:r>
              <a:rPr lang="ko-KR" altLang="en-US" b="1" dirty="0"/>
              <a:t>모든 정보</a:t>
            </a:r>
            <a:r>
              <a:rPr lang="ko-KR" altLang="en-US" dirty="0"/>
              <a:t>를 얻음</a:t>
            </a:r>
            <a:endParaRPr lang="en-US" altLang="ko-KR" dirty="0"/>
          </a:p>
          <a:p>
            <a:pPr marL="254250" lvl="1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구조체의 자세한 설명은 생략</a:t>
            </a:r>
            <a:r>
              <a:rPr lang="en-US" altLang="ko-KR" dirty="0"/>
              <a:t>)</a:t>
            </a:r>
          </a:p>
          <a:p>
            <a:pPr marL="597150" lvl="1" indent="-342900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3F3AD6-AFA9-0D97-DAB8-F3C8F3003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33" y="3429000"/>
            <a:ext cx="844032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4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5">
            <a:extLst>
              <a:ext uri="{FF2B5EF4-FFF2-40B4-BE49-F238E27FC236}">
                <a16:creationId xmlns:a16="http://schemas.microsoft.com/office/drawing/2014/main" id="{9B5A4355-79DA-4953-BC4A-D13ACEE37ACB}"/>
              </a:ext>
            </a:extLst>
          </p:cNvPr>
          <p:cNvSpPr txBox="1">
            <a:spLocks/>
          </p:cNvSpPr>
          <p:nvPr/>
        </p:nvSpPr>
        <p:spPr>
          <a:xfrm>
            <a:off x="4252276" y="1023679"/>
            <a:ext cx="6283903" cy="5491421"/>
          </a:xfrm>
          <a:prstGeom prst="rect">
            <a:avLst/>
          </a:prstGeom>
        </p:spPr>
        <p:txBody>
          <a:bodyPr wrap="square" lIns="72000" tIns="36000" rIns="72000" bIns="36000" numCol="1" spcCol="0" anchor="ctr" anchorCtr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10000"/>
                </a:schemeClr>
              </a:buClr>
              <a:buFont typeface="+mj-lt"/>
              <a:buAutoNum type="arabicPeriod"/>
              <a:defRPr sz="16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0075" marR="0" indent="-342900" algn="l" defTabSz="51435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295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  <a:defRPr sz="11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0125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  <a:defRPr sz="9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리버싱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abex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crackme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abex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crackme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81FF0-5085-4939-98D9-14F6B7853D23}"/>
              </a:ext>
            </a:extLst>
          </p:cNvPr>
          <p:cNvSpPr/>
          <p:nvPr/>
        </p:nvSpPr>
        <p:spPr>
          <a:xfrm>
            <a:off x="1524001" y="214314"/>
            <a:ext cx="2426412" cy="6432019"/>
          </a:xfrm>
          <a:prstGeom prst="rect">
            <a:avLst/>
          </a:prstGeom>
          <a:solidFill>
            <a:srgbClr val="EBE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6D3AC-836D-4DF2-8652-D2EAC02DE0C2}"/>
              </a:ext>
            </a:extLst>
          </p:cNvPr>
          <p:cNvSpPr txBox="1"/>
          <p:nvPr/>
        </p:nvSpPr>
        <p:spPr>
          <a:xfrm>
            <a:off x="1655821" y="819216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60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342900"/>
            <a:r>
              <a:rPr lang="en-US" altLang="ko-KR" dirty="0" err="1"/>
              <a:t>ThunRTMain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597150" lvl="1" indent="-342900"/>
            <a:r>
              <a:rPr lang="ko-KR" altLang="en-US" dirty="0"/>
              <a:t>시작 부분의 메모리 주소가 완전히 달라진 게 보이는데</a:t>
            </a:r>
            <a:r>
              <a:rPr lang="en-US" altLang="ko-KR" dirty="0"/>
              <a:t>, </a:t>
            </a:r>
            <a:r>
              <a:rPr lang="ko-KR" altLang="en-US" dirty="0"/>
              <a:t>이 주소는 </a:t>
            </a:r>
            <a:r>
              <a:rPr lang="en-US" altLang="ko-KR" dirty="0"/>
              <a:t>MSVBVM60.dll </a:t>
            </a:r>
            <a:r>
              <a:rPr lang="ko-KR" altLang="en-US" dirty="0"/>
              <a:t>모듈의 주소 영역임</a:t>
            </a:r>
            <a:endParaRPr lang="en-US" altLang="ko-KR" dirty="0"/>
          </a:p>
          <a:p>
            <a:pPr marL="942300" lvl="2" indent="-342900"/>
            <a:r>
              <a:rPr lang="ko-KR" altLang="en-US" dirty="0"/>
              <a:t>이는 우리가 분석하는 프로그램의 코드가 아닌</a:t>
            </a:r>
            <a:r>
              <a:rPr lang="en-US" altLang="ko-KR" dirty="0"/>
              <a:t>, VB </a:t>
            </a:r>
            <a:r>
              <a:rPr lang="ko-KR" altLang="en-US" dirty="0"/>
              <a:t>엔진의 코드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현재 상황에서 분석할 필요가 없다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D0A1B-D0A1-1B42-3721-339BB307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00" y="2671479"/>
            <a:ext cx="6550371" cy="34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6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51999E-0E72-B5FC-BB23-9CBF4B1C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1" y="2861173"/>
            <a:ext cx="11310389" cy="1971675"/>
          </a:xfrm>
          <a:prstGeom prst="rect">
            <a:avLst/>
          </a:prstGeom>
        </p:spPr>
      </p:pic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338725B6-9DF7-1A21-2BC1-17F8D0DB42F4}"/>
              </a:ext>
            </a:extLst>
          </p:cNvPr>
          <p:cNvSpPr txBox="1">
            <a:spLocks/>
          </p:cNvSpPr>
          <p:nvPr/>
        </p:nvSpPr>
        <p:spPr>
          <a:xfrm>
            <a:off x="515851" y="1050032"/>
            <a:ext cx="11462789" cy="4109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880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85150" marR="0" indent="-28575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342900"/>
            <a:r>
              <a:rPr lang="ko-KR" altLang="en-US" dirty="0"/>
              <a:t>문자열 검색</a:t>
            </a:r>
            <a:endParaRPr lang="en-US" altLang="ko-KR" dirty="0"/>
          </a:p>
          <a:p>
            <a:pPr marL="597150" lvl="1" indent="-342900"/>
            <a:r>
              <a:rPr lang="ko-KR" altLang="en-US" dirty="0"/>
              <a:t>지금 수준에서 </a:t>
            </a:r>
            <a:r>
              <a:rPr lang="en-US" altLang="ko-KR" dirty="0" err="1"/>
              <a:t>RT_MainStruct</a:t>
            </a:r>
            <a:r>
              <a:rPr lang="en-US" altLang="ko-KR" dirty="0"/>
              <a:t> </a:t>
            </a:r>
            <a:r>
              <a:rPr lang="ko-KR" altLang="en-US" dirty="0"/>
              <a:t>구조체를 분석하는 것은 어려움</a:t>
            </a:r>
            <a:r>
              <a:rPr lang="en-US" altLang="ko-KR" dirty="0"/>
              <a:t>, </a:t>
            </a:r>
            <a:r>
              <a:rPr lang="ko-KR" altLang="en-US" dirty="0"/>
              <a:t>간단한 방법으로 에러 메시지 박스와</a:t>
            </a:r>
            <a:br>
              <a:rPr lang="en-US" altLang="ko-KR" dirty="0"/>
            </a:br>
            <a:r>
              <a:rPr lang="ko-KR" altLang="en-US" dirty="0"/>
              <a:t>그 문자열을 이용</a:t>
            </a:r>
            <a:endParaRPr lang="en-US" altLang="ko-KR" dirty="0"/>
          </a:p>
          <a:p>
            <a:pPr marL="597150" lvl="1" indent="-342900"/>
            <a:r>
              <a:rPr lang="en-US" altLang="ko-KR" dirty="0" err="1"/>
              <a:t>OllyDbg</a:t>
            </a:r>
            <a:r>
              <a:rPr lang="ko-KR" altLang="en-US" dirty="0"/>
              <a:t>의 문자열 검색 기능을 사용</a:t>
            </a:r>
            <a:endParaRPr lang="en-US" altLang="ko-KR" dirty="0"/>
          </a:p>
          <a:p>
            <a:pPr marL="597150" lvl="1" indent="-3429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75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357E6C-2B66-ABED-414F-0F97E09D3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1"/>
          <a:stretch/>
        </p:blipFill>
        <p:spPr>
          <a:xfrm>
            <a:off x="557349" y="2445273"/>
            <a:ext cx="11207932" cy="2614408"/>
          </a:xfrm>
          <a:prstGeom prst="rect">
            <a:avLst/>
          </a:prstGeom>
        </p:spPr>
      </p:pic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D51EBF0E-D7B5-55AF-53E8-D133AE48B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904" y="870812"/>
            <a:ext cx="11463337" cy="5618162"/>
          </a:xfrm>
        </p:spPr>
        <p:txBody>
          <a:bodyPr/>
          <a:lstStyle/>
          <a:p>
            <a:pPr marL="254250" lvl="1" indent="0">
              <a:buNone/>
            </a:pPr>
            <a:r>
              <a:rPr lang="ko-KR" altLang="en-US" dirty="0"/>
              <a:t>메시지 박스의 타이틀 내용과 실제 메시지 함수 코드</a:t>
            </a:r>
            <a:r>
              <a:rPr lang="en-US" altLang="ko-KR" dirty="0"/>
              <a:t>(4034A6)</a:t>
            </a:r>
            <a:r>
              <a:rPr lang="ko-KR" altLang="en-US" dirty="0"/>
              <a:t>까지 나타남</a:t>
            </a:r>
            <a:r>
              <a:rPr lang="en-US" altLang="ko-KR" dirty="0"/>
              <a:t>.</a:t>
            </a:r>
          </a:p>
          <a:p>
            <a:pPr marL="254250" lvl="1" indent="0">
              <a:buNone/>
            </a:pPr>
            <a:r>
              <a:rPr lang="ko-KR" altLang="en-US" dirty="0"/>
              <a:t>프로그래밍 관점으로</a:t>
            </a:r>
            <a:r>
              <a:rPr lang="en-US" altLang="ko-KR" dirty="0"/>
              <a:t>, </a:t>
            </a:r>
            <a:r>
              <a:rPr lang="ko-KR" altLang="en-US" dirty="0"/>
              <a:t>어떤 알고리즘으로 시리얼 키를 생성하고 사용자가 입력한 키와 문자열 비교를 통해</a:t>
            </a:r>
            <a:endParaRPr lang="en-US" altLang="ko-KR" dirty="0"/>
          </a:p>
          <a:p>
            <a:pPr marL="254250" lvl="1" indent="0">
              <a:buNone/>
            </a:pPr>
            <a:r>
              <a:rPr lang="ko-KR" altLang="en-US" dirty="0"/>
              <a:t>각각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코드가 갈라지고 키가 맞았을 때 출력될 성공 메시지 박스 호출 코드가 존재할 것</a:t>
            </a:r>
          </a:p>
        </p:txBody>
      </p:sp>
    </p:spTree>
    <p:extLst>
      <p:ext uri="{BB962C8B-B14F-4D97-AF65-F5344CB8AC3E}">
        <p14:creationId xmlns:p14="http://schemas.microsoft.com/office/powerpoint/2010/main" val="350169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0B9B2EDD-62A6-61A9-151C-84C3E3458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538" y="4798422"/>
            <a:ext cx="11463337" cy="1716677"/>
          </a:xfrm>
        </p:spPr>
        <p:txBody>
          <a:bodyPr/>
          <a:lstStyle/>
          <a:p>
            <a:pPr marL="254250" lvl="1" indent="0">
              <a:buNone/>
            </a:pPr>
            <a:r>
              <a:rPr lang="en-US" altLang="ko-KR" dirty="0"/>
              <a:t>403329 </a:t>
            </a:r>
            <a:r>
              <a:rPr lang="ko-KR" altLang="en-US" dirty="0"/>
              <a:t>주소의 </a:t>
            </a:r>
            <a:r>
              <a:rPr lang="en-US" altLang="ko-KR" dirty="0"/>
              <a:t>__</a:t>
            </a:r>
            <a:r>
              <a:rPr lang="en-US" altLang="ko-KR" dirty="0" err="1"/>
              <a:t>vbaVarTstEq</a:t>
            </a:r>
            <a:r>
              <a:rPr lang="en-US" altLang="ko-KR" dirty="0"/>
              <a:t>()</a:t>
            </a:r>
            <a:r>
              <a:rPr lang="ko-KR" altLang="en-US" dirty="0"/>
              <a:t> 함수를 호출해 리턴 값</a:t>
            </a:r>
            <a:r>
              <a:rPr lang="en-US" altLang="ko-KR" dirty="0"/>
              <a:t>(AX)</a:t>
            </a:r>
            <a:r>
              <a:rPr lang="ko-KR" altLang="en-US" dirty="0"/>
              <a:t>을 비교</a:t>
            </a:r>
            <a:r>
              <a:rPr lang="en-US" altLang="ko-KR" dirty="0"/>
              <a:t>(TEST </a:t>
            </a:r>
            <a:r>
              <a:rPr lang="ko-KR" altLang="en-US" dirty="0"/>
              <a:t>명령</a:t>
            </a:r>
            <a:r>
              <a:rPr lang="en-US" altLang="ko-KR" dirty="0"/>
              <a:t>)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403332 </a:t>
            </a:r>
            <a:r>
              <a:rPr lang="ko-KR" altLang="en-US" dirty="0"/>
              <a:t>주소의</a:t>
            </a:r>
            <a:r>
              <a:rPr lang="en-US" altLang="ko-KR" dirty="0"/>
              <a:t> </a:t>
            </a:r>
            <a:r>
              <a:rPr lang="ko-KR" altLang="en-US" dirty="0"/>
              <a:t>조건 </a:t>
            </a:r>
            <a:br>
              <a:rPr lang="en-US" altLang="ko-KR" dirty="0"/>
            </a:br>
            <a:r>
              <a:rPr lang="ko-KR" altLang="en-US" dirty="0"/>
              <a:t>분기</a:t>
            </a:r>
            <a:r>
              <a:rPr lang="en-US" altLang="ko-KR" dirty="0"/>
              <a:t>(JE</a:t>
            </a:r>
            <a:r>
              <a:rPr lang="ko-KR" altLang="en-US" dirty="0"/>
              <a:t> 명령</a:t>
            </a:r>
            <a:r>
              <a:rPr lang="en-US" altLang="ko-KR" dirty="0"/>
              <a:t>)</a:t>
            </a:r>
            <a:r>
              <a:rPr lang="ko-KR" altLang="en-US" dirty="0"/>
              <a:t>에 의해서 참</a:t>
            </a:r>
            <a:r>
              <a:rPr lang="en-US" altLang="ko-KR" dirty="0"/>
              <a:t>, </a:t>
            </a:r>
            <a:r>
              <a:rPr lang="ko-KR" altLang="en-US" dirty="0"/>
              <a:t>거짓 코드로 분기하게 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9611A9-30A5-3070-4F33-36CF9EAE7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13"/>
          <a:stretch/>
        </p:blipFill>
        <p:spPr>
          <a:xfrm>
            <a:off x="0" y="522512"/>
            <a:ext cx="1219200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42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54250" lvl="1" indent="0">
              <a:buNone/>
            </a:pPr>
            <a:r>
              <a:rPr lang="en-US" altLang="ko-KR" dirty="0"/>
              <a:t>403329 </a:t>
            </a:r>
            <a:r>
              <a:rPr lang="ko-KR" altLang="en-US" dirty="0"/>
              <a:t>주소의 </a:t>
            </a:r>
            <a:r>
              <a:rPr lang="en-US" altLang="ko-KR" dirty="0"/>
              <a:t>__</a:t>
            </a:r>
            <a:r>
              <a:rPr lang="en-US" altLang="ko-KR" dirty="0" err="1"/>
              <a:t>vbaVarTstEq</a:t>
            </a:r>
            <a:r>
              <a:rPr lang="en-US" altLang="ko-KR" dirty="0"/>
              <a:t>() </a:t>
            </a:r>
            <a:r>
              <a:rPr lang="ko-KR" altLang="en-US" dirty="0"/>
              <a:t>함수가 문자열 비교 함수라면 그 위에 있는 두 개의 </a:t>
            </a:r>
            <a:r>
              <a:rPr lang="en-US" altLang="ko-KR" dirty="0"/>
              <a:t>PUSH </a:t>
            </a:r>
            <a:r>
              <a:rPr lang="ko-KR" altLang="en-US" dirty="0"/>
              <a:t>명령어는</a:t>
            </a:r>
            <a:endParaRPr lang="en-US" altLang="ko-KR" dirty="0"/>
          </a:p>
          <a:p>
            <a:pPr marL="254250" lvl="1" indent="0">
              <a:buNone/>
            </a:pPr>
            <a:r>
              <a:rPr lang="ko-KR" altLang="en-US" dirty="0"/>
              <a:t>비교 함수의 파라미터</a:t>
            </a:r>
            <a:r>
              <a:rPr lang="en-US" altLang="ko-KR" dirty="0"/>
              <a:t>, </a:t>
            </a:r>
            <a:r>
              <a:rPr lang="ko-KR" altLang="en-US" dirty="0"/>
              <a:t>즉 비교 문자열이 될 것임</a:t>
            </a:r>
            <a:endParaRPr lang="en-US" altLang="ko-KR" dirty="0"/>
          </a:p>
          <a:p>
            <a:pPr marL="254250" lvl="1" indent="0">
              <a:buNone/>
            </a:pPr>
            <a:r>
              <a:rPr lang="en-US" altLang="ko-KR" dirty="0"/>
              <a:t>403329 </a:t>
            </a:r>
            <a:r>
              <a:rPr lang="ko-KR" altLang="en-US" dirty="0"/>
              <a:t>주소까지 디버깅을 진행 </a:t>
            </a:r>
            <a:endParaRPr lang="en-US" altLang="ko-KR" dirty="0"/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>
              <a:buNone/>
            </a:pPr>
            <a:r>
              <a:rPr lang="en-US" altLang="ko-KR" dirty="0"/>
              <a:t>403321</a:t>
            </a:r>
            <a:r>
              <a:rPr lang="ko-KR" altLang="en-US" dirty="0"/>
              <a:t>의 </a:t>
            </a:r>
            <a:r>
              <a:rPr lang="en-US" altLang="ko-KR" dirty="0"/>
              <a:t>SS:[EBP-44]</a:t>
            </a:r>
            <a:r>
              <a:rPr lang="ko-KR" altLang="en-US" dirty="0"/>
              <a:t> 주소가 의미하는 것은 스택 내의 주소를 말하는데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이것은 바로 함수에서 선언된 로컬 객체의 주소</a:t>
            </a:r>
            <a:r>
              <a:rPr lang="en-US" altLang="ko-KR" dirty="0"/>
              <a:t>(</a:t>
            </a:r>
            <a:r>
              <a:rPr lang="ko-KR" altLang="en-US" dirty="0"/>
              <a:t>로컬 객체는 스택 영역에 저장됨</a:t>
            </a:r>
            <a:r>
              <a:rPr lang="en-US" altLang="ko-KR" dirty="0"/>
              <a:t>) </a:t>
            </a:r>
          </a:p>
          <a:p>
            <a:pPr marL="254250" lvl="1" indent="0">
              <a:buNone/>
            </a:pPr>
            <a:r>
              <a:rPr lang="ko-KR" altLang="en-US" dirty="0"/>
              <a:t>스택을 보고</a:t>
            </a:r>
            <a:r>
              <a:rPr lang="en-US" altLang="ko-KR" dirty="0"/>
              <a:t>, </a:t>
            </a:r>
            <a:r>
              <a:rPr lang="ko-KR" altLang="en-US" dirty="0"/>
              <a:t>이를 따라서 메모리 주소를 보면</a:t>
            </a:r>
            <a:r>
              <a:rPr lang="en-US" altLang="ko-KR" dirty="0"/>
              <a:t>(19F234, 19F224) </a:t>
            </a:r>
            <a:r>
              <a:rPr lang="ko-KR" altLang="en-US" dirty="0"/>
              <a:t>빨간색 부분만 아래와 같이 나온다</a:t>
            </a:r>
            <a:r>
              <a:rPr lang="en-US" altLang="ko-KR" dirty="0"/>
              <a:t>.</a:t>
            </a:r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 algn="r">
              <a:buNone/>
            </a:pPr>
            <a:r>
              <a:rPr lang="en-US" altLang="ko-KR" sz="1000" dirty="0"/>
              <a:t>*SS:[EBP-44]</a:t>
            </a:r>
            <a:r>
              <a:rPr lang="ko-KR" altLang="en-US" sz="1000" dirty="0"/>
              <a:t>의 </a:t>
            </a:r>
            <a:r>
              <a:rPr lang="en-US" altLang="ko-KR" sz="1000" dirty="0"/>
              <a:t>SS</a:t>
            </a:r>
            <a:r>
              <a:rPr lang="ko-KR" altLang="en-US" sz="1000" dirty="0"/>
              <a:t>는 스택 세그먼트</a:t>
            </a:r>
            <a:r>
              <a:rPr lang="en-US" altLang="ko-KR" sz="1000" dirty="0"/>
              <a:t>, EBP</a:t>
            </a:r>
            <a:r>
              <a:rPr lang="ko-KR" altLang="en-US" sz="1000" dirty="0"/>
              <a:t>는 베이스 포인터로 </a:t>
            </a:r>
            <a:r>
              <a:rPr lang="en-US" altLang="ko-KR" sz="1000" dirty="0"/>
              <a:t>ESP</a:t>
            </a:r>
            <a:r>
              <a:rPr lang="ko-KR" altLang="en-US" sz="1000" dirty="0"/>
              <a:t>의 잦은 변동으로 인해 기준 시점의 </a:t>
            </a:r>
            <a:r>
              <a:rPr lang="en-US" altLang="ko-KR" sz="1000" dirty="0"/>
              <a:t>ESP</a:t>
            </a:r>
            <a:r>
              <a:rPr lang="ko-KR" altLang="en-US" sz="1000" dirty="0"/>
              <a:t>값을 저장해주는 역할 </a:t>
            </a:r>
            <a:endParaRPr lang="en-US" altLang="ko-KR" sz="1000" dirty="0"/>
          </a:p>
          <a:p>
            <a:pPr marL="25425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A8692B-8153-9BBA-E3D9-B3322816A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1" b="-1"/>
          <a:stretch/>
        </p:blipFill>
        <p:spPr>
          <a:xfrm>
            <a:off x="687977" y="2377439"/>
            <a:ext cx="11308674" cy="8310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F24D39-404C-CF30-E892-606BCAC8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" y="5205276"/>
            <a:ext cx="2143125" cy="3333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3A7B830-4AE7-AAC9-6271-22B60447C933}"/>
              </a:ext>
            </a:extLst>
          </p:cNvPr>
          <p:cNvSpPr/>
          <p:nvPr/>
        </p:nvSpPr>
        <p:spPr>
          <a:xfrm>
            <a:off x="3001513" y="5199017"/>
            <a:ext cx="544644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D2AB5D2-7EA4-A219-D1F7-D97186397366}"/>
              </a:ext>
            </a:extLst>
          </p:cNvPr>
          <p:cNvGrpSpPr/>
          <p:nvPr/>
        </p:nvGrpSpPr>
        <p:grpSpPr>
          <a:xfrm>
            <a:off x="3658552" y="4910545"/>
            <a:ext cx="8167688" cy="714375"/>
            <a:chOff x="3658552" y="4910545"/>
            <a:chExt cx="8167688" cy="7143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213562-7A03-2F75-0C47-0D26781FB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8552" y="4910545"/>
              <a:ext cx="8167688" cy="7143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5CA9B1-A27A-08D8-835A-EADC553C280B}"/>
                </a:ext>
              </a:extLst>
            </p:cNvPr>
            <p:cNvSpPr/>
            <p:nvPr/>
          </p:nvSpPr>
          <p:spPr>
            <a:xfrm>
              <a:off x="7289074" y="5277394"/>
              <a:ext cx="1341120" cy="3475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59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451" y="775064"/>
            <a:ext cx="11462789" cy="5740230"/>
          </a:xfrm>
        </p:spPr>
        <p:txBody>
          <a:bodyPr/>
          <a:lstStyle/>
          <a:p>
            <a:pPr marL="254250" lvl="1" indent="0">
              <a:buNone/>
            </a:pPr>
            <a:r>
              <a:rPr lang="en-US" altLang="ko-KR" dirty="0"/>
              <a:t>VB</a:t>
            </a:r>
            <a:r>
              <a:rPr lang="ko-KR" altLang="en-US" dirty="0"/>
              <a:t>의 문자열은 가변 길이 문자열 타입을 사용</a:t>
            </a:r>
            <a:r>
              <a:rPr lang="en-US" altLang="ko-KR" dirty="0"/>
              <a:t>, </a:t>
            </a:r>
            <a:r>
              <a:rPr lang="ko-KR" altLang="en-US" dirty="0"/>
              <a:t>아래와 같이 바로 문자열이 나타나지 않고</a:t>
            </a:r>
            <a:r>
              <a:rPr lang="en-US" altLang="ko-KR" dirty="0"/>
              <a:t>, 16</a:t>
            </a:r>
            <a:r>
              <a:rPr lang="ko-KR" altLang="en-US" dirty="0"/>
              <a:t>바이트 크기의 데이터가 나타남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다른 값은 동일하지만 박스로 표시된 부분은 다른데</a:t>
            </a:r>
            <a:r>
              <a:rPr lang="en-US" altLang="ko-KR" dirty="0"/>
              <a:t>, ‘Long -Address with ASCII dump’ </a:t>
            </a:r>
            <a:r>
              <a:rPr lang="ko-KR" altLang="en-US" dirty="0"/>
              <a:t>기능을 사용하면</a:t>
            </a:r>
            <a:endParaRPr lang="en-US" altLang="ko-KR" dirty="0"/>
          </a:p>
          <a:p>
            <a:pPr marL="254250" lvl="1" indent="0">
              <a:buNone/>
            </a:pPr>
            <a:r>
              <a:rPr lang="ko-KR" altLang="en-US" dirty="0"/>
              <a:t>문자열 주소가 있을 때 해당 문자열을 표시해준다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0486608-F82A-9A13-997C-3054B425E2DA}"/>
              </a:ext>
            </a:extLst>
          </p:cNvPr>
          <p:cNvGrpSpPr/>
          <p:nvPr/>
        </p:nvGrpSpPr>
        <p:grpSpPr>
          <a:xfrm>
            <a:off x="1854248" y="2714625"/>
            <a:ext cx="8167688" cy="714375"/>
            <a:chOff x="3658552" y="4910545"/>
            <a:chExt cx="8167688" cy="7143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287414-CEB9-8701-1B4D-66D06B94F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8552" y="4910545"/>
              <a:ext cx="8167688" cy="7143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986F70-7C69-BBD2-26A0-576FF8ADA549}"/>
                </a:ext>
              </a:extLst>
            </p:cNvPr>
            <p:cNvSpPr/>
            <p:nvPr/>
          </p:nvSpPr>
          <p:spPr>
            <a:xfrm>
              <a:off x="7289074" y="5277394"/>
              <a:ext cx="1341120" cy="3475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FC25308-1053-29CB-320D-DFF2B54D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48" y="4262534"/>
            <a:ext cx="8167688" cy="141922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4961980-A238-1013-1685-EA223D95EAA2}"/>
              </a:ext>
            </a:extLst>
          </p:cNvPr>
          <p:cNvSpPr/>
          <p:nvPr/>
        </p:nvSpPr>
        <p:spPr>
          <a:xfrm>
            <a:off x="5664926" y="3559435"/>
            <a:ext cx="391885" cy="5074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67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451" y="897632"/>
            <a:ext cx="11462789" cy="2873539"/>
          </a:xfrm>
        </p:spPr>
        <p:txBody>
          <a:bodyPr/>
          <a:lstStyle/>
          <a:p>
            <a:pPr marL="254250" lvl="1" indent="0">
              <a:buNone/>
            </a:pPr>
            <a:r>
              <a:rPr lang="en-US" altLang="ko-KR" dirty="0"/>
              <a:t>EDX(0019F224)</a:t>
            </a:r>
            <a:r>
              <a:rPr lang="ko-KR" altLang="en-US" dirty="0"/>
              <a:t>는 실제 </a:t>
            </a:r>
            <a:r>
              <a:rPr lang="en-US" altLang="ko-KR" dirty="0"/>
              <a:t>serial </a:t>
            </a:r>
            <a:r>
              <a:rPr lang="ko-KR" altLang="en-US" dirty="0"/>
              <a:t>값이고</a:t>
            </a:r>
            <a:r>
              <a:rPr lang="en-US" altLang="ko-KR" dirty="0"/>
              <a:t>, EAX(0012FBEC)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사용자가 입력한 </a:t>
            </a:r>
            <a:r>
              <a:rPr lang="en-US" altLang="ko-KR" dirty="0"/>
              <a:t>serial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>
              <a:buNone/>
            </a:pPr>
            <a:r>
              <a:rPr lang="ko-KR" altLang="en-US" dirty="0"/>
              <a:t>주소 부분을 찾아가서 보면 실제 문자열을 확인할 수 있다</a:t>
            </a:r>
            <a:r>
              <a:rPr lang="en-US" altLang="ko-KR" dirty="0"/>
              <a:t>.</a:t>
            </a:r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>
              <a:buNone/>
            </a:pPr>
            <a:r>
              <a:rPr lang="en-US" altLang="ko-KR" dirty="0"/>
              <a:t> 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F0CE5E-B1CF-0A81-4585-1FBA5DC5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5" y="1432248"/>
            <a:ext cx="8167688" cy="1419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5B6C7F-9DBE-CC94-CA5E-C6D5144D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5" y="3418746"/>
            <a:ext cx="8410575" cy="35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C07CF-8613-0D78-E36C-FE527F4CD490}"/>
              </a:ext>
            </a:extLst>
          </p:cNvPr>
          <p:cNvSpPr txBox="1"/>
          <p:nvPr/>
        </p:nvSpPr>
        <p:spPr>
          <a:xfrm>
            <a:off x="957265" y="3771171"/>
            <a:ext cx="1036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실제 문자열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A130EF-C086-CB14-03A0-C09BF2A37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5" y="4090168"/>
            <a:ext cx="8391525" cy="333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D4FB56-3A78-BAD7-6039-0A655F42DBFA}"/>
              </a:ext>
            </a:extLst>
          </p:cNvPr>
          <p:cNvSpPr txBox="1"/>
          <p:nvPr/>
        </p:nvSpPr>
        <p:spPr>
          <a:xfrm>
            <a:off x="957265" y="4484914"/>
            <a:ext cx="25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사용자가 입력한 문자열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63987-0DE2-9227-8FA3-919BB9FC2BD1}"/>
              </a:ext>
            </a:extLst>
          </p:cNvPr>
          <p:cNvSpPr txBox="1"/>
          <p:nvPr/>
        </p:nvSpPr>
        <p:spPr>
          <a:xfrm>
            <a:off x="8809316" y="6368730"/>
            <a:ext cx="318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*EDX</a:t>
            </a:r>
            <a:r>
              <a:rPr lang="ko-KR" altLang="en-US" sz="1200" dirty="0"/>
              <a:t>가 </a:t>
            </a:r>
            <a:r>
              <a:rPr lang="en-US" altLang="ko-KR" sz="1200" dirty="0"/>
              <a:t>19F224</a:t>
            </a:r>
            <a:r>
              <a:rPr lang="ko-KR" altLang="en-US" sz="1200" dirty="0"/>
              <a:t>인 이유는 먼저 </a:t>
            </a:r>
            <a:r>
              <a:rPr lang="ko-KR" altLang="en-US" sz="1200" dirty="0" err="1"/>
              <a:t>푸쉬됐기</a:t>
            </a:r>
            <a:r>
              <a:rPr lang="ko-KR" altLang="en-US" sz="1200" dirty="0"/>
              <a:t> 때문</a:t>
            </a:r>
          </a:p>
        </p:txBody>
      </p:sp>
    </p:spTree>
    <p:extLst>
      <p:ext uri="{BB962C8B-B14F-4D97-AF65-F5344CB8AC3E}">
        <p14:creationId xmlns:p14="http://schemas.microsoft.com/office/powerpoint/2010/main" val="7885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451" y="897632"/>
            <a:ext cx="11462789" cy="530574"/>
          </a:xfrm>
        </p:spPr>
        <p:txBody>
          <a:bodyPr/>
          <a:lstStyle/>
          <a:p>
            <a:pPr marL="0" indent="-57150">
              <a:buNone/>
            </a:pPr>
            <a:r>
              <a:rPr lang="en-US" altLang="ko-KR" dirty="0" err="1"/>
              <a:t>Crackme</a:t>
            </a:r>
            <a:r>
              <a:rPr lang="en-US" altLang="ko-KR" dirty="0"/>
              <a:t> </a:t>
            </a:r>
            <a:r>
              <a:rPr lang="ko-KR" altLang="en-US" dirty="0"/>
              <a:t>프로그램을 실행해 </a:t>
            </a:r>
            <a:r>
              <a:rPr lang="en-US" altLang="ko-KR" dirty="0"/>
              <a:t>Name =“</a:t>
            </a:r>
            <a:r>
              <a:rPr lang="en-US" altLang="ko-KR" dirty="0" err="1"/>
              <a:t>ReverseCore</a:t>
            </a:r>
            <a:r>
              <a:rPr lang="en-US" altLang="ko-KR" dirty="0"/>
              <a:t>”, Serial=“B6C9DAC9”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marL="0" indent="-5715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AB503-EBA0-D420-BC5E-A42BD620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983" y="1558970"/>
            <a:ext cx="3325892" cy="1870030"/>
          </a:xfrm>
          <a:prstGeom prst="rect">
            <a:avLst/>
          </a:prstGeom>
        </p:spPr>
      </p:pic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160237DB-8078-1647-58FD-531ED6B07FFE}"/>
              </a:ext>
            </a:extLst>
          </p:cNvPr>
          <p:cNvSpPr txBox="1">
            <a:spLocks/>
          </p:cNvSpPr>
          <p:nvPr/>
        </p:nvSpPr>
        <p:spPr>
          <a:xfrm>
            <a:off x="363450" y="3428999"/>
            <a:ext cx="11462789" cy="2745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880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85150" marR="0" indent="-28575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342900"/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Serial</a:t>
            </a:r>
            <a:r>
              <a:rPr lang="ko-KR" altLang="en-US" dirty="0"/>
              <a:t>의 관계 찾기</a:t>
            </a:r>
            <a:endParaRPr lang="en-US" altLang="ko-KR" dirty="0"/>
          </a:p>
          <a:p>
            <a:pPr marL="597150" lvl="1" indent="-342900"/>
            <a:r>
              <a:rPr lang="en-US" altLang="ko-KR" dirty="0"/>
              <a:t>Name</a:t>
            </a:r>
            <a:r>
              <a:rPr lang="ko-KR" altLang="en-US" dirty="0"/>
              <a:t>에 다른 값을 주고 동일한 </a:t>
            </a:r>
            <a:r>
              <a:rPr lang="en-US" altLang="ko-KR" dirty="0"/>
              <a:t>Serial </a:t>
            </a:r>
            <a:r>
              <a:rPr lang="ko-KR" altLang="en-US" dirty="0"/>
              <a:t>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A168CB-BF36-50D3-BB5F-6CF7DF9F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83" y="4451576"/>
            <a:ext cx="3325892" cy="18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Name</a:t>
            </a:r>
            <a:r>
              <a:rPr lang="ko-KR" altLang="en-US" dirty="0"/>
              <a:t> 문자열을 기반으로 </a:t>
            </a:r>
            <a:r>
              <a:rPr lang="en-US" altLang="ko-KR" dirty="0"/>
              <a:t>Serial</a:t>
            </a:r>
            <a:r>
              <a:rPr lang="ko-KR" altLang="en-US" dirty="0"/>
              <a:t>을 그때그때 생성하는 알고리즘</a:t>
            </a:r>
            <a:br>
              <a:rPr lang="en-US" altLang="ko-KR" dirty="0"/>
            </a:br>
            <a:r>
              <a:rPr lang="ko-KR" altLang="en-US" dirty="0"/>
              <a:t>조건 분기 코드가 속한 함수는 </a:t>
            </a:r>
            <a:r>
              <a:rPr lang="en-US" altLang="ko-KR" dirty="0"/>
              <a:t>[Check]</a:t>
            </a:r>
            <a:r>
              <a:rPr lang="ko-KR" altLang="en-US" dirty="0"/>
              <a:t>버튼의 </a:t>
            </a:r>
            <a:r>
              <a:rPr lang="en-US" altLang="ko-KR" dirty="0"/>
              <a:t>event handle</a:t>
            </a:r>
            <a:r>
              <a:rPr lang="ko-KR" altLang="en-US" dirty="0"/>
              <a:t>일 것</a:t>
            </a:r>
            <a:endParaRPr lang="en-US" altLang="ko-KR" dirty="0"/>
          </a:p>
          <a:p>
            <a:pPr lvl="2"/>
            <a:r>
              <a:rPr lang="ko-KR" altLang="en-US" dirty="0"/>
              <a:t>이유는 </a:t>
            </a:r>
            <a:r>
              <a:rPr lang="en-US" altLang="ko-KR" dirty="0"/>
              <a:t>[Check] </a:t>
            </a:r>
            <a:r>
              <a:rPr lang="ko-KR" altLang="en-US" dirty="0"/>
              <a:t>버튼을 선택했을 때 위 함수가 호출 됐으며</a:t>
            </a:r>
            <a:r>
              <a:rPr lang="en-US" altLang="ko-KR" dirty="0"/>
              <a:t>, </a:t>
            </a:r>
            <a:r>
              <a:rPr lang="ko-KR" altLang="en-US" dirty="0"/>
              <a:t>성공</a:t>
            </a:r>
            <a:r>
              <a:rPr lang="en-US" altLang="ko-KR" dirty="0"/>
              <a:t>/</a:t>
            </a:r>
            <a:r>
              <a:rPr lang="ko-KR" altLang="en-US" dirty="0"/>
              <a:t>실패 메시지 박스를 출력하는 </a:t>
            </a:r>
            <a:br>
              <a:rPr lang="en-US" altLang="ko-KR" dirty="0"/>
            </a:br>
            <a:r>
              <a:rPr lang="ko-KR" altLang="en-US" dirty="0"/>
              <a:t>사용자 코드를 포함하고 있음</a:t>
            </a:r>
            <a:endParaRPr lang="en-US" altLang="ko-KR" dirty="0"/>
          </a:p>
          <a:p>
            <a:pPr marL="599400" lvl="2" indent="0">
              <a:buNone/>
            </a:pPr>
            <a:r>
              <a:rPr lang="ko-KR" altLang="en-US" dirty="0"/>
              <a:t>처음 시작 코드에서 내려가다 보면 발견할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FE0D40-9A3B-4453-08F4-383F807D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3" y="3004456"/>
            <a:ext cx="10920548" cy="35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8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85750"/>
            <a:r>
              <a:rPr lang="en-US" altLang="ko-KR" dirty="0"/>
              <a:t>Serial key</a:t>
            </a:r>
            <a:r>
              <a:rPr lang="ko-KR" altLang="en-US" dirty="0"/>
              <a:t> 예측</a:t>
            </a:r>
            <a:endParaRPr lang="en-US" altLang="ko-KR" dirty="0"/>
          </a:p>
          <a:p>
            <a:pPr lvl="1" indent="-285750"/>
            <a:r>
              <a:rPr lang="en-US" altLang="ko-KR" dirty="0"/>
              <a:t>Win 32 API </a:t>
            </a:r>
            <a:r>
              <a:rPr lang="ko-KR" altLang="en-US" dirty="0"/>
              <a:t>프로그램이라면</a:t>
            </a:r>
            <a:endParaRPr lang="en-US" altLang="ko-KR" dirty="0"/>
          </a:p>
          <a:p>
            <a:pPr lvl="2"/>
            <a:r>
              <a:rPr lang="en-US" altLang="ko-KR" dirty="0"/>
              <a:t>Name </a:t>
            </a:r>
            <a:r>
              <a:rPr lang="ko-KR" altLang="en-US" dirty="0"/>
              <a:t>문자열 읽기</a:t>
            </a:r>
            <a:r>
              <a:rPr lang="en-US" altLang="ko-KR" dirty="0"/>
              <a:t>(</a:t>
            </a:r>
            <a:r>
              <a:rPr lang="en-US" altLang="ko-KR" dirty="0" err="1"/>
              <a:t>GetWindowText</a:t>
            </a:r>
            <a:r>
              <a:rPr lang="en-US" altLang="ko-KR" dirty="0"/>
              <a:t>, </a:t>
            </a:r>
            <a:r>
              <a:rPr lang="en-US" altLang="ko-KR" dirty="0" err="1"/>
              <a:t>GetDlgItemText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API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루프를 돌면서 암호화 하기</a:t>
            </a:r>
            <a:r>
              <a:rPr lang="en-US" altLang="ko-KR" dirty="0"/>
              <a:t>(XOR, ADD, SUB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402ED0</a:t>
            </a:r>
            <a:r>
              <a:rPr lang="ko-KR" altLang="en-US" dirty="0"/>
              <a:t>에 </a:t>
            </a:r>
            <a:r>
              <a:rPr lang="en-US" altLang="ko-KR" dirty="0"/>
              <a:t>BP(</a:t>
            </a:r>
            <a:r>
              <a:rPr lang="en-US" altLang="ko-KR" dirty="0" err="1"/>
              <a:t>BreakPoint</a:t>
            </a:r>
            <a:r>
              <a:rPr lang="en-US" altLang="ko-KR" dirty="0"/>
              <a:t>)</a:t>
            </a:r>
            <a:r>
              <a:rPr lang="ko-KR" altLang="en-US" dirty="0"/>
              <a:t>를 걸어 </a:t>
            </a:r>
            <a:r>
              <a:rPr lang="en-US" altLang="ko-KR" dirty="0"/>
              <a:t>event handler </a:t>
            </a:r>
            <a:r>
              <a:rPr lang="ko-KR" altLang="en-US" dirty="0"/>
              <a:t>시작 코드부터 디버깅을 하여 </a:t>
            </a:r>
            <a:r>
              <a:rPr lang="en-US" altLang="ko-KR" dirty="0"/>
              <a:t>Name </a:t>
            </a:r>
            <a:r>
              <a:rPr lang="ko-KR" altLang="en-US" dirty="0"/>
              <a:t>문자열을 읽는 </a:t>
            </a:r>
            <a:br>
              <a:rPr lang="en-US" altLang="ko-KR" dirty="0"/>
            </a:br>
            <a:r>
              <a:rPr lang="ko-KR" altLang="en-US" dirty="0"/>
              <a:t>부분을 찾으면</a:t>
            </a:r>
            <a:r>
              <a:rPr lang="en-US" altLang="ko-KR" dirty="0"/>
              <a:t>, </a:t>
            </a:r>
            <a:r>
              <a:rPr lang="ko-KR" altLang="en-US" dirty="0"/>
              <a:t>이어서 암호화 루프가 나타나는 걸 확인할 수 있을 것</a:t>
            </a:r>
            <a:endParaRPr lang="en-US" altLang="ko-KR" dirty="0"/>
          </a:p>
          <a:p>
            <a:r>
              <a:rPr lang="en-US" altLang="ko-KR" dirty="0"/>
              <a:t>Name </a:t>
            </a:r>
            <a:r>
              <a:rPr lang="ko-KR" altLang="en-US" dirty="0"/>
              <a:t>문자열 읽는 코드</a:t>
            </a:r>
            <a:endParaRPr lang="en-US" altLang="ko-KR" dirty="0"/>
          </a:p>
          <a:p>
            <a:pPr lvl="1"/>
            <a:r>
              <a:rPr lang="en-US" altLang="ko-KR" dirty="0"/>
              <a:t>VB </a:t>
            </a:r>
            <a:r>
              <a:rPr lang="ko-KR" altLang="en-US" dirty="0"/>
              <a:t>엔진 </a:t>
            </a:r>
            <a:r>
              <a:rPr lang="en-US" altLang="ko-KR" dirty="0"/>
              <a:t>API</a:t>
            </a:r>
            <a:r>
              <a:rPr lang="ko-KR" altLang="en-US" dirty="0"/>
              <a:t>를 이용해 사용자가 입력한 문자열을 가져올 것으로 예상되므로 </a:t>
            </a:r>
            <a:r>
              <a:rPr lang="en-US" altLang="ko-KR" dirty="0"/>
              <a:t>CALL </a:t>
            </a:r>
            <a:r>
              <a:rPr lang="ko-KR" altLang="en-US" dirty="0"/>
              <a:t>명령어 위주로</a:t>
            </a:r>
            <a:br>
              <a:rPr lang="en-US" altLang="ko-KR" dirty="0"/>
            </a:br>
            <a:r>
              <a:rPr lang="ko-KR" altLang="en-US" dirty="0"/>
              <a:t>디버깅 시작</a:t>
            </a:r>
            <a:endParaRPr lang="en-US" altLang="ko-KR" dirty="0"/>
          </a:p>
          <a:p>
            <a:pPr lvl="2"/>
            <a:r>
              <a:rPr lang="ko-KR" altLang="en-US" dirty="0"/>
              <a:t>디버깅을 진행하다 보면 아래와 같이 </a:t>
            </a:r>
            <a:r>
              <a:rPr lang="en-US" altLang="ko-KR" dirty="0"/>
              <a:t>4</a:t>
            </a:r>
            <a:r>
              <a:rPr lang="ko-KR" altLang="en-US" dirty="0"/>
              <a:t>번째 </a:t>
            </a:r>
            <a:r>
              <a:rPr lang="en-US" altLang="ko-KR" dirty="0"/>
              <a:t>CALL </a:t>
            </a:r>
            <a:r>
              <a:rPr lang="ko-KR" altLang="en-US" dirty="0"/>
              <a:t>명령어를 만나게 된다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8522C9-439E-409C-9E21-130FAECC7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258"/>
          <a:stretch/>
        </p:blipFill>
        <p:spPr>
          <a:xfrm>
            <a:off x="363451" y="5579610"/>
            <a:ext cx="10990217" cy="7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3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451" y="897632"/>
            <a:ext cx="11462789" cy="5617662"/>
          </a:xfrm>
        </p:spPr>
        <p:txBody>
          <a:bodyPr/>
          <a:lstStyle/>
          <a:p>
            <a:r>
              <a:rPr lang="ko-KR" altLang="en-US" dirty="0" err="1"/>
              <a:t>리버싱</a:t>
            </a:r>
            <a:endParaRPr lang="ko-KR" altLang="en-US" dirty="0"/>
          </a:p>
          <a:p>
            <a:pPr lvl="1"/>
            <a:r>
              <a:rPr lang="en-US" altLang="ko-KR" dirty="0"/>
              <a:t>Reverse: </a:t>
            </a:r>
            <a:r>
              <a:rPr lang="ko-KR" altLang="en-US" dirty="0"/>
              <a:t>역</a:t>
            </a:r>
            <a:r>
              <a:rPr lang="en-US" altLang="ko-KR" dirty="0"/>
              <a:t>, </a:t>
            </a:r>
            <a:r>
              <a:rPr lang="ko-KR" altLang="en-US" dirty="0"/>
              <a:t>반대의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Engineering : </a:t>
            </a:r>
            <a:r>
              <a:rPr lang="ko-KR" altLang="en-US" dirty="0"/>
              <a:t>공학 </a:t>
            </a:r>
            <a:r>
              <a:rPr lang="en-US" altLang="ko-KR" dirty="0"/>
              <a:t>, </a:t>
            </a:r>
            <a:r>
              <a:rPr lang="ko-KR" altLang="en-US" dirty="0"/>
              <a:t>말 그대로 </a:t>
            </a:r>
            <a:r>
              <a:rPr lang="ko-KR" altLang="en-US" b="1" dirty="0"/>
              <a:t>역공학</a:t>
            </a:r>
            <a:r>
              <a:rPr lang="ko-KR" altLang="en-US" dirty="0"/>
              <a:t>을 뜻함</a:t>
            </a:r>
          </a:p>
          <a:p>
            <a:pPr lvl="1"/>
            <a:r>
              <a:rPr lang="ko-KR" altLang="en-US" dirty="0"/>
              <a:t>이미 존재하고 작동하는 프로그램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기계어로 번역된 프로그램의 구조와</a:t>
            </a:r>
            <a:r>
              <a:rPr lang="en-US" altLang="ko-KR" dirty="0"/>
              <a:t>, </a:t>
            </a:r>
            <a:r>
              <a:rPr lang="ko-KR" altLang="en-US" dirty="0"/>
              <a:t>실제 프로세스로서 작동하는 동작을 파악함으로써</a:t>
            </a:r>
            <a:r>
              <a:rPr lang="en-US" altLang="ko-KR" dirty="0"/>
              <a:t>, </a:t>
            </a:r>
            <a:r>
              <a:rPr lang="ko-KR" altLang="en-US" dirty="0"/>
              <a:t>해당 프로그램의 구조를 파악하는 기술을 말함</a:t>
            </a:r>
            <a:endParaRPr lang="en-US" altLang="ko-KR" dirty="0"/>
          </a:p>
          <a:p>
            <a:pPr lvl="1"/>
            <a:r>
              <a:rPr lang="ko-KR" altLang="en-US" dirty="0"/>
              <a:t>쉽게 말해서 </a:t>
            </a:r>
            <a:r>
              <a:rPr lang="ko-KR" altLang="en-US" b="1" dirty="0"/>
              <a:t>프로그램의 해부학</a:t>
            </a:r>
            <a:r>
              <a:rPr lang="ko-KR" altLang="en-US" dirty="0"/>
              <a:t>이라고</a:t>
            </a:r>
            <a:r>
              <a:rPr lang="ko-KR" altLang="en-US" b="1" dirty="0"/>
              <a:t> </a:t>
            </a:r>
            <a:r>
              <a:rPr lang="ko-KR" altLang="en-US" dirty="0"/>
              <a:t>생각하자</a:t>
            </a:r>
            <a:r>
              <a:rPr lang="en-US" altLang="ko-KR" dirty="0"/>
              <a:t>!</a:t>
            </a:r>
          </a:p>
          <a:p>
            <a:pPr lvl="2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6675-7DCC-4494-B832-3B63F5FD3A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451" y="342706"/>
            <a:ext cx="9500985" cy="47039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리버싱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235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54250" lvl="1" indent="0">
              <a:buNone/>
            </a:pPr>
            <a:r>
              <a:rPr lang="en-US" altLang="ko-KR" dirty="0"/>
              <a:t>00002F8E</a:t>
            </a:r>
            <a:r>
              <a:rPr lang="ko-KR" altLang="en-US" dirty="0"/>
              <a:t>의 코드를 보면 함수의 로컬 객체 </a:t>
            </a:r>
            <a:r>
              <a:rPr lang="en-US" altLang="ko-KR" dirty="0"/>
              <a:t>SS:[EBP-88] </a:t>
            </a:r>
            <a:r>
              <a:rPr lang="ko-KR" altLang="en-US" dirty="0"/>
              <a:t>주소를 함수의 파라미터로 전달하는데</a:t>
            </a:r>
            <a:r>
              <a:rPr lang="en-US" altLang="ko-KR" dirty="0"/>
              <a:t>,</a:t>
            </a:r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>
              <a:buNone/>
            </a:pPr>
            <a:endParaRPr lang="en-US" altLang="ko-KR" dirty="0"/>
          </a:p>
          <a:p>
            <a:pPr marL="254250" lvl="1" indent="0">
              <a:buNone/>
            </a:pPr>
            <a:r>
              <a:rPr lang="ko-KR" altLang="en-US" dirty="0"/>
              <a:t>주소를 확인해본다</a:t>
            </a:r>
            <a:r>
              <a:rPr lang="en-US" altLang="ko-KR" dirty="0"/>
              <a:t>(</a:t>
            </a:r>
            <a:r>
              <a:rPr lang="ko-KR" altLang="en-US" dirty="0"/>
              <a:t>레지스터 </a:t>
            </a:r>
            <a:r>
              <a:rPr lang="en-US" altLang="ko-KR" dirty="0"/>
              <a:t>EDX</a:t>
            </a:r>
            <a:r>
              <a:rPr lang="ko-KR" altLang="en-US" dirty="0"/>
              <a:t>값 확인</a:t>
            </a:r>
            <a:r>
              <a:rPr lang="en-US" altLang="ko-KR" dirty="0"/>
              <a:t>)</a:t>
            </a:r>
          </a:p>
          <a:p>
            <a:pPr marL="254250" lvl="1" indent="0">
              <a:buNone/>
            </a:pP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98E90E-363F-6D4E-D5E1-8E41F91D7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258"/>
          <a:stretch/>
        </p:blipFill>
        <p:spPr>
          <a:xfrm>
            <a:off x="695530" y="1433044"/>
            <a:ext cx="10990217" cy="7615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210D80-5C25-4199-CA48-DE3D289F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30" y="2930067"/>
            <a:ext cx="1762371" cy="155279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C1C1776-C003-0C32-BB60-C8DE1D694E69}"/>
              </a:ext>
            </a:extLst>
          </p:cNvPr>
          <p:cNvSpPr/>
          <p:nvPr/>
        </p:nvSpPr>
        <p:spPr>
          <a:xfrm>
            <a:off x="2952206" y="3344091"/>
            <a:ext cx="862148" cy="6183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28F3D0-E0F1-FF11-B293-DA0F10C5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277" y="2937788"/>
            <a:ext cx="4382112" cy="1448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9570F-06D6-DACE-4381-34744FFF08B0}"/>
              </a:ext>
            </a:extLst>
          </p:cNvPr>
          <p:cNvSpPr txBox="1"/>
          <p:nvPr/>
        </p:nvSpPr>
        <p:spPr>
          <a:xfrm>
            <a:off x="695530" y="4702629"/>
            <a:ext cx="1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402F98 </a:t>
            </a:r>
            <a:r>
              <a:rPr lang="ko-KR" altLang="en-US" dirty="0"/>
              <a:t>주소의 </a:t>
            </a:r>
            <a:r>
              <a:rPr lang="en-US" altLang="ko-KR" dirty="0"/>
              <a:t>CALL </a:t>
            </a:r>
            <a:r>
              <a:rPr lang="ko-KR" altLang="en-US" dirty="0"/>
              <a:t>명령까지 실행하면 </a:t>
            </a:r>
            <a:r>
              <a:rPr lang="en-US" altLang="ko-KR" dirty="0"/>
              <a:t>, [EBP-88] </a:t>
            </a:r>
            <a:r>
              <a:rPr lang="ko-KR" altLang="en-US" dirty="0"/>
              <a:t>주소에 </a:t>
            </a:r>
            <a:r>
              <a:rPr lang="en-US" altLang="ko-KR" dirty="0"/>
              <a:t>Name </a:t>
            </a:r>
            <a:r>
              <a:rPr lang="ko-KR" altLang="en-US" dirty="0"/>
              <a:t>문자열이 </a:t>
            </a:r>
            <a:r>
              <a:rPr lang="en-US" altLang="ko-KR" dirty="0"/>
              <a:t>(</a:t>
            </a:r>
            <a:r>
              <a:rPr lang="ko-KR" altLang="en-US" dirty="0"/>
              <a:t>스트링 객체 형태로</a:t>
            </a:r>
            <a:r>
              <a:rPr lang="en-US" altLang="ko-KR" dirty="0"/>
              <a:t>) </a:t>
            </a:r>
            <a:r>
              <a:rPr lang="ko-KR" altLang="en-US" dirty="0"/>
              <a:t>저장됨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D8FB94-1B83-51C8-524A-84B74890D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30" y="5084985"/>
            <a:ext cx="4734586" cy="1419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9859BC-CE8F-AFBA-54D2-F2A9B6B67277}"/>
              </a:ext>
            </a:extLst>
          </p:cNvPr>
          <p:cNvSpPr txBox="1"/>
          <p:nvPr/>
        </p:nvSpPr>
        <p:spPr>
          <a:xfrm>
            <a:off x="7922423" y="6365908"/>
            <a:ext cx="4734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*LEA </a:t>
            </a:r>
            <a:r>
              <a:rPr lang="ko-KR" altLang="en-US" sz="1200" dirty="0"/>
              <a:t>인자</a:t>
            </a:r>
            <a:r>
              <a:rPr lang="en-US" altLang="ko-KR" sz="1200" dirty="0"/>
              <a:t>1, </a:t>
            </a:r>
            <a:r>
              <a:rPr lang="ko-KR" altLang="en-US" sz="1200" dirty="0"/>
              <a:t>인자</a:t>
            </a:r>
            <a:r>
              <a:rPr lang="en-US" altLang="ko-KR" sz="1200" dirty="0"/>
              <a:t>2 : </a:t>
            </a:r>
            <a:r>
              <a:rPr lang="ko-KR" altLang="en-US" sz="1200" dirty="0"/>
              <a:t>인자 </a:t>
            </a:r>
            <a:r>
              <a:rPr lang="en-US" altLang="ko-KR" sz="1200" dirty="0"/>
              <a:t>2</a:t>
            </a:r>
            <a:r>
              <a:rPr lang="ko-KR" altLang="en-US" sz="1200" dirty="0"/>
              <a:t>를 인자 </a:t>
            </a:r>
            <a:r>
              <a:rPr lang="en-US" altLang="ko-KR" sz="1200" dirty="0"/>
              <a:t>1</a:t>
            </a:r>
            <a:r>
              <a:rPr lang="ko-KR" altLang="en-US" sz="1200" dirty="0"/>
              <a:t>로 주소를 넣는다</a:t>
            </a:r>
          </a:p>
        </p:txBody>
      </p:sp>
    </p:spTree>
    <p:extLst>
      <p:ext uri="{BB962C8B-B14F-4D97-AF65-F5344CB8AC3E}">
        <p14:creationId xmlns:p14="http://schemas.microsoft.com/office/powerpoint/2010/main" val="2386022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54250" lvl="1" indent="0">
              <a:buNone/>
            </a:pPr>
            <a:r>
              <a:rPr lang="ko-KR" altLang="en-US" dirty="0"/>
              <a:t>이후 디버깅을 </a:t>
            </a:r>
            <a:r>
              <a:rPr lang="ko-KR" altLang="en-US" dirty="0" err="1"/>
              <a:t>해나가면</a:t>
            </a:r>
            <a:r>
              <a:rPr lang="ko-KR" altLang="en-US" dirty="0"/>
              <a:t> 반복문을 만날 수 있음</a:t>
            </a:r>
            <a:endParaRPr lang="en-US" altLang="ko-KR" dirty="0"/>
          </a:p>
          <a:p>
            <a:pPr marL="25425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89142-CC42-27A4-7449-5D4520B7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51" y="1466158"/>
            <a:ext cx="11291315" cy="18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5709CB-68CD-3733-F000-9120DE68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1" y="1792833"/>
            <a:ext cx="11317279" cy="6746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7FD29A-ECF5-3A3A-B4CC-F8641D833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87" y="2620693"/>
            <a:ext cx="11317279" cy="485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745803-91E8-92E7-AA05-A25DAC8AAF3A}"/>
              </a:ext>
            </a:extLst>
          </p:cNvPr>
          <p:cNvSpPr txBox="1"/>
          <p:nvPr/>
        </p:nvSpPr>
        <p:spPr>
          <a:xfrm>
            <a:off x="363451" y="3361509"/>
            <a:ext cx="11317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__</a:t>
            </a:r>
            <a:r>
              <a:rPr lang="en-US" altLang="ko-KR" dirty="0" err="1"/>
              <a:t>vbaVarForInit</a:t>
            </a:r>
            <a:r>
              <a:rPr lang="en-US" altLang="ko-KR" dirty="0"/>
              <a:t>(), __</a:t>
            </a:r>
            <a:r>
              <a:rPr lang="en-US" altLang="ko-KR" dirty="0" err="1"/>
              <a:t>vbaVarForNext</a:t>
            </a:r>
            <a:r>
              <a:rPr lang="en-US" altLang="ko-KR" dirty="0"/>
              <a:t>()</a:t>
            </a:r>
            <a:r>
              <a:rPr lang="ko-KR" altLang="en-US" dirty="0"/>
              <a:t>는 마치 </a:t>
            </a:r>
            <a:r>
              <a:rPr lang="en-US" altLang="ko-KR" dirty="0"/>
              <a:t>linked list </a:t>
            </a:r>
            <a:r>
              <a:rPr lang="ko-KR" altLang="en-US" dirty="0"/>
              <a:t>에서 </a:t>
            </a:r>
            <a:r>
              <a:rPr lang="en-US" altLang="ko-KR" dirty="0"/>
              <a:t>next pointer</a:t>
            </a:r>
            <a:r>
              <a:rPr lang="ko-KR" altLang="en-US" dirty="0"/>
              <a:t>를 이용해 다음 </a:t>
            </a:r>
            <a:r>
              <a:rPr lang="en-US" altLang="ko-KR" dirty="0"/>
              <a:t>pointer</a:t>
            </a:r>
            <a:r>
              <a:rPr lang="ko-KR" altLang="en-US" dirty="0"/>
              <a:t>를 참조하듯이 문자열 객체에서 한 </a:t>
            </a:r>
            <a:r>
              <a:rPr lang="ko-KR" altLang="en-US" dirty="0" err="1"/>
              <a:t>글자씩</a:t>
            </a:r>
            <a:r>
              <a:rPr lang="ko-KR" altLang="en-US" dirty="0"/>
              <a:t> 참조할 수 있도록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loop count(EBX)</a:t>
            </a:r>
            <a:r>
              <a:rPr lang="ko-KR" altLang="en-US" dirty="0"/>
              <a:t>를 세팅해서 정해진 횟수만큼 루프를 돌게 한다</a:t>
            </a:r>
          </a:p>
        </p:txBody>
      </p:sp>
    </p:spTree>
    <p:extLst>
      <p:ext uri="{BB962C8B-B14F-4D97-AF65-F5344CB8AC3E}">
        <p14:creationId xmlns:p14="http://schemas.microsoft.com/office/powerpoint/2010/main" val="3348588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54250" lvl="1" indent="0">
              <a:buNone/>
            </a:pPr>
            <a:r>
              <a:rPr lang="ko-KR" altLang="en-US" sz="1400" dirty="0"/>
              <a:t>그리고 </a:t>
            </a:r>
            <a:r>
              <a:rPr lang="en-US" altLang="ko-KR" sz="1400" dirty="0"/>
              <a:t>403066</a:t>
            </a:r>
            <a:r>
              <a:rPr lang="ko-KR" altLang="en-US" sz="1400" dirty="0"/>
              <a:t>에서 </a:t>
            </a:r>
            <a:r>
              <a:rPr lang="en-US" altLang="ko-KR" sz="1400" dirty="0"/>
              <a:t>“Error” </a:t>
            </a:r>
            <a:r>
              <a:rPr lang="ko-KR" altLang="en-US" sz="1400" dirty="0"/>
              <a:t>문자열 주소를 찾을 수 있는데 그 위를 살펴보면 분기문을 확인할 수 있음</a:t>
            </a: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 err="1"/>
              <a:t>vbaLenVar</a:t>
            </a:r>
            <a:r>
              <a:rPr lang="en-US" altLang="ko-KR" sz="1400" dirty="0"/>
              <a:t>(arg1, arg2) : </a:t>
            </a:r>
            <a:r>
              <a:rPr lang="ko-KR" altLang="en-US" sz="1400" dirty="0"/>
              <a:t>문자열 인자 </a:t>
            </a:r>
            <a:r>
              <a:rPr lang="en-US" altLang="ko-KR" sz="1400" dirty="0"/>
              <a:t>arg2</a:t>
            </a:r>
            <a:r>
              <a:rPr lang="ko-KR" altLang="en-US" sz="1400" dirty="0"/>
              <a:t>의 길이를 구해 </a:t>
            </a:r>
            <a:r>
              <a:rPr lang="en-US" altLang="ko-KR" sz="1400" dirty="0"/>
              <a:t>arg1</a:t>
            </a:r>
            <a:r>
              <a:rPr lang="ko-KR" altLang="en-US" sz="1400" dirty="0"/>
              <a:t>에 저장합니다</a:t>
            </a:r>
            <a:r>
              <a:rPr lang="en-US" altLang="ko-KR" sz="1400" dirty="0"/>
              <a:t>.</a:t>
            </a:r>
            <a:r>
              <a:rPr lang="ko-KR" altLang="en-US" sz="1400" b="0" i="0" dirty="0">
                <a:solidFill>
                  <a:srgbClr val="364FC7"/>
                </a:solidFill>
                <a:effectLst/>
                <a:latin typeface="Montserrat" panose="020B0604020202020204" pitchFamily="2" charset="0"/>
              </a:rPr>
              <a:t> </a:t>
            </a:r>
            <a:endParaRPr lang="en-US" altLang="ko-KR" sz="1400" b="0" i="0" dirty="0">
              <a:solidFill>
                <a:srgbClr val="364FC7"/>
              </a:solidFill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r>
              <a:rPr lang="en-US" altLang="ko-KR" sz="1400" b="0" i="0" dirty="0" err="1">
                <a:effectLst/>
                <a:latin typeface="Montserrat" panose="020B0604020202020204" pitchFamily="2" charset="0"/>
              </a:rPr>
              <a:t>vbaLenVar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 함수를 통해 텍스트 변수 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EBP-74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 의 문자열 길이를 변수 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EBP-9C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 에 </a:t>
            </a:r>
            <a:r>
              <a:rPr lang="ko-KR" altLang="en-US" sz="1400" b="0" i="0" dirty="0" err="1">
                <a:effectLst/>
                <a:latin typeface="Montserrat" panose="020B0604020202020204" pitchFamily="2" charset="0"/>
              </a:rPr>
              <a:t>넣어줌</a:t>
            </a:r>
            <a:endParaRPr lang="en-US" altLang="ko-KR" sz="1400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-</a:t>
            </a:r>
            <a:r>
              <a:rPr lang="en-US" altLang="ko-KR" sz="1400" b="0" i="0" dirty="0" err="1">
                <a:effectLst/>
                <a:latin typeface="Montserrat" panose="020B0604020202020204" pitchFamily="2" charset="0"/>
              </a:rPr>
              <a:t>vbaLenVar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(arg1, arg2) : 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문자열 인자 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arg2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의 길이를 구해 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arg1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에 저장함</a:t>
            </a:r>
            <a:endParaRPr lang="en-US" altLang="ko-KR" sz="1400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r>
              <a:rPr lang="ko-KR" altLang="en-US" sz="1400" dirty="0">
                <a:latin typeface="Montserrat" panose="020B0604020202020204" pitchFamily="2" charset="0"/>
              </a:rPr>
              <a:t>변수 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EBP-DC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에 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4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를 대입하고 </a:t>
            </a:r>
            <a:r>
              <a:rPr lang="en-US" altLang="ko-KR" sz="1400" b="0" i="0" dirty="0" err="1">
                <a:effectLst/>
                <a:latin typeface="Montserrat" panose="020B0604020202020204" pitchFamily="2" charset="0"/>
              </a:rPr>
              <a:t>vbaVarTstLt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 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함수를 사용해 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EBP-9C 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가 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4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보다 </a:t>
            </a:r>
            <a:r>
              <a:rPr lang="ko-KR" altLang="en-US" sz="1400" b="0" i="0" dirty="0" err="1">
                <a:effectLst/>
                <a:latin typeface="Montserrat" panose="020B0604020202020204" pitchFamily="2" charset="0"/>
              </a:rPr>
              <a:t>작은지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 확인</a:t>
            </a:r>
            <a:endParaRPr lang="en-US" altLang="ko-KR" sz="1400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-</a:t>
            </a:r>
            <a:r>
              <a:rPr lang="en-US" altLang="ko-KR" sz="1400" b="0" i="0" dirty="0" err="1">
                <a:effectLst/>
                <a:latin typeface="Montserrat" panose="020B0604020202020204" pitchFamily="2" charset="0"/>
              </a:rPr>
              <a:t>vbaVarTstLt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(arg1, arg2) : arg1 &lt; arg2 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이면 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0, 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그렇지 않으면 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FFFFFF</a:t>
            </a:r>
            <a:r>
              <a:rPr lang="ko-KR" altLang="en-US" sz="1400" b="0" i="0" dirty="0">
                <a:effectLst/>
                <a:latin typeface="Montserrat" panose="020B0604020202020204" pitchFamily="2" charset="0"/>
              </a:rPr>
              <a:t>을 </a:t>
            </a:r>
            <a:r>
              <a:rPr lang="ko-KR" altLang="en-US" sz="1400" b="0" i="0" dirty="0" err="1">
                <a:effectLst/>
                <a:latin typeface="Montserrat" panose="020B0604020202020204" pitchFamily="2" charset="0"/>
              </a:rPr>
              <a:t>리턴합니다</a:t>
            </a:r>
            <a:r>
              <a:rPr lang="en-US" altLang="ko-KR" sz="1400" b="0" i="0" dirty="0">
                <a:effectLst/>
                <a:latin typeface="Montserrat" panose="020B0604020202020204" pitchFamily="2" charset="0"/>
              </a:rPr>
              <a:t>.</a:t>
            </a:r>
          </a:p>
          <a:p>
            <a:pPr marL="285750" indent="-285750"/>
            <a:r>
              <a:rPr lang="en-US" altLang="ko-KR" sz="1400" dirty="0">
                <a:latin typeface="Montserrat" panose="020B0604020202020204" pitchFamily="2" charset="0"/>
              </a:rPr>
              <a:t>Name</a:t>
            </a:r>
            <a:r>
              <a:rPr lang="ko-KR" altLang="en-US" sz="1400" dirty="0">
                <a:latin typeface="Montserrat" panose="020B0604020202020204" pitchFamily="2" charset="0"/>
              </a:rPr>
              <a:t> 문자열의 길이가 </a:t>
            </a:r>
            <a:r>
              <a:rPr lang="en-US" altLang="ko-KR" sz="1400" dirty="0">
                <a:latin typeface="Montserrat" panose="020B0604020202020204" pitchFamily="2" charset="0"/>
              </a:rPr>
              <a:t>4</a:t>
            </a:r>
            <a:r>
              <a:rPr lang="ko-KR" altLang="en-US" sz="1400" dirty="0">
                <a:latin typeface="Montserrat" panose="020B0604020202020204" pitchFamily="2" charset="0"/>
              </a:rPr>
              <a:t>보다 작으면 </a:t>
            </a:r>
            <a:r>
              <a:rPr lang="ko-KR" altLang="en-US" sz="1400" dirty="0" err="1">
                <a:latin typeface="Montserrat" panose="020B0604020202020204" pitchFamily="2" charset="0"/>
              </a:rPr>
              <a:t>오류문</a:t>
            </a:r>
            <a:r>
              <a:rPr lang="ko-KR" altLang="en-US" sz="1400" dirty="0">
                <a:latin typeface="Montserrat" panose="020B0604020202020204" pitchFamily="2" charset="0"/>
              </a:rPr>
              <a:t> 출력한다는 뜻</a:t>
            </a:r>
            <a:endParaRPr lang="en-US" altLang="ko-KR" sz="1400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 </a:t>
            </a:r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A95C76-7A73-2FA9-3463-59B3290C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51" y="1482214"/>
            <a:ext cx="11784070" cy="301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9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85750"/>
            <a:r>
              <a:rPr lang="ko-KR" altLang="en-US" dirty="0"/>
              <a:t>암호화 방법</a:t>
            </a:r>
            <a:endParaRPr lang="en-US" altLang="ko-KR" dirty="0"/>
          </a:p>
          <a:p>
            <a:pPr marL="311400" lvl="1" indent="0">
              <a:buNone/>
            </a:pPr>
            <a:r>
              <a:rPr lang="ko-KR" altLang="en-US" dirty="0"/>
              <a:t>입력한 </a:t>
            </a:r>
            <a:r>
              <a:rPr lang="en-US" altLang="ko-KR" dirty="0"/>
              <a:t>Name </a:t>
            </a:r>
            <a:r>
              <a:rPr lang="ko-KR" altLang="en-US" dirty="0"/>
              <a:t>문자열은 </a:t>
            </a:r>
            <a:r>
              <a:rPr lang="en-US" altLang="ko-KR" dirty="0"/>
              <a:t>“</a:t>
            </a:r>
            <a:r>
              <a:rPr lang="en-US" altLang="ko-KR" dirty="0" err="1"/>
              <a:t>ReverseCore</a:t>
            </a:r>
            <a:r>
              <a:rPr lang="en-US" altLang="ko-KR" dirty="0"/>
              <a:t>”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다른 이름으로 입력 가능하지만 </a:t>
            </a:r>
            <a:r>
              <a:rPr lang="ko-KR" altLang="en-US" sz="1200" dirty="0" err="1"/>
              <a:t>계산값을</a:t>
            </a:r>
            <a:r>
              <a:rPr lang="ko-KR" altLang="en-US" sz="1200" dirty="0"/>
              <a:t> 일일이 다 찾아야함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68CABB-0EA3-5F72-97CF-06BFE140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780"/>
            <a:ext cx="12192000" cy="245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851C5-B496-9AB4-D044-7BCFA3112D9E}"/>
              </a:ext>
            </a:extLst>
          </p:cNvPr>
          <p:cNvSpPr txBox="1"/>
          <p:nvPr/>
        </p:nvSpPr>
        <p:spPr>
          <a:xfrm>
            <a:off x="478971" y="4676837"/>
            <a:ext cx="113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여기까지 디버깅하고 스택을 보고 각 메모리 주소를 보면 다음과 같다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E249F-2873-5950-8E99-6F2F497D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89" y="5216177"/>
            <a:ext cx="2162477" cy="6795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CE434C-6E79-0F9F-A5A6-824092283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497" y="5176604"/>
            <a:ext cx="1783365" cy="7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52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8386" y="827315"/>
            <a:ext cx="4170130" cy="613164"/>
          </a:xfrm>
        </p:spPr>
        <p:txBody>
          <a:bodyPr/>
          <a:lstStyle/>
          <a:p>
            <a:pPr marL="0" indent="-57150">
              <a:buNone/>
            </a:pPr>
            <a:r>
              <a:rPr lang="en-US" altLang="ko-KR" sz="1100" dirty="0"/>
              <a:t>; ECX</a:t>
            </a:r>
          </a:p>
          <a:p>
            <a:pPr marL="0" indent="-57150">
              <a:lnSpc>
                <a:spcPct val="100000"/>
              </a:lnSpc>
              <a:buNone/>
            </a:pPr>
            <a:r>
              <a:rPr lang="en-US" altLang="ko-KR" sz="1100" dirty="0"/>
              <a:t>;</a:t>
            </a:r>
            <a:r>
              <a:rPr lang="ko-KR" altLang="en-US" sz="1100" dirty="0"/>
              <a:t> 결과 저장용 버퍼</a:t>
            </a:r>
            <a:endParaRPr lang="en-US" altLang="ko-KR" sz="1100" dirty="0"/>
          </a:p>
          <a:p>
            <a:pPr marL="0" indent="-57150">
              <a:lnSpc>
                <a:spcPct val="100000"/>
              </a:lnSpc>
              <a:buNone/>
            </a:pPr>
            <a:endParaRPr lang="en-US" altLang="ko-KR" sz="11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0457CE-2178-E28D-1549-41CDF86F2742}"/>
              </a:ext>
            </a:extLst>
          </p:cNvPr>
          <p:cNvGrpSpPr/>
          <p:nvPr/>
        </p:nvGrpSpPr>
        <p:grpSpPr>
          <a:xfrm>
            <a:off x="4533581" y="925976"/>
            <a:ext cx="2619741" cy="1532785"/>
            <a:chOff x="7285489" y="4565612"/>
            <a:chExt cx="2619741" cy="15327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CBEC39B-0824-2D38-FB19-4139EEFBA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5015" y="5593502"/>
              <a:ext cx="2600688" cy="50489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8CFE58B-30FE-9B9C-6EF3-60EEAC3B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5489" y="5080114"/>
              <a:ext cx="2600688" cy="49536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0F624B2-7C7B-3406-0465-D010D3F1D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5489" y="4565612"/>
              <a:ext cx="2619741" cy="504895"/>
            </a:xfrm>
            <a:prstGeom prst="rect">
              <a:avLst/>
            </a:prstGeom>
          </p:spPr>
        </p:pic>
      </p:grp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626CC1C-1644-1E2E-A110-8482C4785543}"/>
              </a:ext>
            </a:extLst>
          </p:cNvPr>
          <p:cNvSpPr txBox="1">
            <a:spLocks/>
          </p:cNvSpPr>
          <p:nvPr/>
        </p:nvSpPr>
        <p:spPr>
          <a:xfrm>
            <a:off x="7168386" y="1340702"/>
            <a:ext cx="4170130" cy="613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880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85150" marR="0" indent="-28575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150">
              <a:buFont typeface="Wingdings" panose="05000000000000000000" pitchFamily="2" charset="2"/>
              <a:buNone/>
            </a:pPr>
            <a:r>
              <a:rPr lang="en-US" altLang="ko-KR" sz="1100" dirty="0"/>
              <a:t>; EAX</a:t>
            </a:r>
          </a:p>
          <a:p>
            <a:pPr marL="0" indent="-5715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ko-KR" sz="1100" dirty="0"/>
              <a:t>;</a:t>
            </a:r>
            <a:r>
              <a:rPr lang="ko-KR" altLang="en-US" sz="1100" dirty="0"/>
              <a:t> 암호화 키</a:t>
            </a:r>
            <a:r>
              <a:rPr lang="en-US" altLang="ko-KR" sz="1100" dirty="0"/>
              <a:t>(64)</a:t>
            </a:r>
          </a:p>
          <a:p>
            <a:pPr marL="0" indent="-5715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ko-KR" sz="1100" dirty="0"/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11ABD7F1-31F5-05E3-668F-B92ADF0A4040}"/>
              </a:ext>
            </a:extLst>
          </p:cNvPr>
          <p:cNvSpPr txBox="1">
            <a:spLocks/>
          </p:cNvSpPr>
          <p:nvPr/>
        </p:nvSpPr>
        <p:spPr>
          <a:xfrm>
            <a:off x="7168386" y="1845597"/>
            <a:ext cx="4170130" cy="613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880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885150" marR="0" indent="-28575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150">
              <a:buFont typeface="Wingdings" panose="05000000000000000000" pitchFamily="2" charset="2"/>
              <a:buNone/>
            </a:pPr>
            <a:r>
              <a:rPr lang="en-US" altLang="ko-KR" sz="1100" dirty="0"/>
              <a:t>; EDX</a:t>
            </a:r>
          </a:p>
          <a:p>
            <a:pPr marL="0" indent="-5715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ko-KR" sz="1100" dirty="0"/>
              <a:t>;</a:t>
            </a:r>
            <a:r>
              <a:rPr lang="ko-KR" altLang="en-US" sz="1100" dirty="0"/>
              <a:t> </a:t>
            </a:r>
            <a:r>
              <a:rPr lang="en-US" altLang="ko-KR" sz="1100" dirty="0"/>
              <a:t>Name </a:t>
            </a:r>
            <a:r>
              <a:rPr lang="ko-KR" altLang="en-US" sz="1100" dirty="0"/>
              <a:t>문자열에서 첫 번째 문자의 아스키 값</a:t>
            </a:r>
            <a:endParaRPr lang="en-US" altLang="ko-KR" sz="1100" dirty="0"/>
          </a:p>
          <a:p>
            <a:pPr marL="0" indent="-5715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ko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C37E6-6B58-9248-A3B3-65062D01252B}"/>
              </a:ext>
            </a:extLst>
          </p:cNvPr>
          <p:cNvSpPr txBox="1"/>
          <p:nvPr/>
        </p:nvSpPr>
        <p:spPr>
          <a:xfrm>
            <a:off x="545185" y="2527008"/>
            <a:ext cx="1084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 함수를 실행시키면 </a:t>
            </a:r>
            <a:r>
              <a:rPr lang="en-US" altLang="ko-KR" dirty="0"/>
              <a:t>ECX </a:t>
            </a:r>
            <a:r>
              <a:rPr lang="ko-KR" altLang="en-US" dirty="0"/>
              <a:t>레지스터가 가리키는 버퍼에 암호화된 값이 저장됨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70AAB6-4442-7EDF-5D0E-4E5DE45D8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85" y="2914578"/>
            <a:ext cx="10926700" cy="514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815F25-CDC7-1B87-5698-A1D8A7F5EF72}"/>
              </a:ext>
            </a:extLst>
          </p:cNvPr>
          <p:cNvSpPr txBox="1"/>
          <p:nvPr/>
        </p:nvSpPr>
        <p:spPr>
          <a:xfrm>
            <a:off x="9253451" y="3245164"/>
            <a:ext cx="258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52 + 64 = B6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1F4CB-233C-07E9-340A-492FEAB9483A}"/>
              </a:ext>
            </a:extLst>
          </p:cNvPr>
          <p:cNvSpPr txBox="1"/>
          <p:nvPr/>
        </p:nvSpPr>
        <p:spPr>
          <a:xfrm>
            <a:off x="587471" y="3514231"/>
            <a:ext cx="1084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순간의 스택이다</a:t>
            </a:r>
            <a:endParaRPr lang="en-US" altLang="ko-KR" dirty="0"/>
          </a:p>
          <a:p>
            <a:r>
              <a:rPr lang="ko-KR" altLang="en-US" dirty="0"/>
              <a:t>진짜 </a:t>
            </a:r>
            <a:r>
              <a:rPr lang="en-US" altLang="ko-KR" dirty="0"/>
              <a:t>serial</a:t>
            </a:r>
            <a:r>
              <a:rPr lang="ko-KR" altLang="en-US" dirty="0"/>
              <a:t>의 첫 두 글자를 의미하는 걸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221D2A-3D3B-8674-467B-BB0588A9D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557" y="4966644"/>
            <a:ext cx="2572109" cy="6763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8594B49-2EFD-D296-628F-2536E955A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5993" y="4369814"/>
            <a:ext cx="3325892" cy="18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40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-57150">
              <a:buNone/>
            </a:pPr>
            <a:r>
              <a:rPr lang="en-US" altLang="ko-KR" dirty="0"/>
              <a:t>40325B</a:t>
            </a:r>
            <a:r>
              <a:rPr lang="ko-KR" altLang="en-US" dirty="0"/>
              <a:t>를 통해 유니코드로 변경한다</a:t>
            </a:r>
            <a:r>
              <a:rPr lang="en-US" altLang="ko-KR" dirty="0"/>
              <a:t>.</a:t>
            </a:r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r>
              <a:rPr lang="ko-KR" altLang="en-US" dirty="0"/>
              <a:t>함수 호출 직후 </a:t>
            </a:r>
            <a:r>
              <a:rPr lang="en-US" altLang="ko-KR" dirty="0"/>
              <a:t>EAX</a:t>
            </a:r>
            <a:r>
              <a:rPr lang="ko-KR" altLang="en-US" dirty="0"/>
              <a:t>가 가리키는 버퍼</a:t>
            </a:r>
            <a:r>
              <a:rPr lang="en-US" altLang="ko-KR" dirty="0"/>
              <a:t>(0019F1CC)</a:t>
            </a:r>
            <a:r>
              <a:rPr lang="ko-KR" altLang="en-US" dirty="0"/>
              <a:t>를 보면 아래와 같이 </a:t>
            </a:r>
            <a:r>
              <a:rPr lang="en-US" altLang="ko-KR" dirty="0"/>
              <a:t>“B6” </a:t>
            </a:r>
            <a:r>
              <a:rPr lang="ko-KR" altLang="en-US" dirty="0"/>
              <a:t>문자열이 </a:t>
            </a:r>
            <a:r>
              <a:rPr lang="ko-KR" altLang="en-US" dirty="0" err="1"/>
              <a:t>생성되어있다</a:t>
            </a:r>
            <a:r>
              <a:rPr lang="en-US" altLang="ko-KR" dirty="0"/>
              <a:t>.</a:t>
            </a:r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r>
              <a:rPr lang="ko-KR" altLang="en-US" dirty="0"/>
              <a:t>실제 문자열 주소</a:t>
            </a:r>
            <a:r>
              <a:rPr lang="en-US" altLang="ko-KR" dirty="0"/>
              <a:t>(659F0C)</a:t>
            </a:r>
            <a:r>
              <a:rPr lang="ko-KR" altLang="en-US" dirty="0"/>
              <a:t>를 확인해보자</a:t>
            </a: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  <a:p>
            <a:pPr marL="0" indent="-57150">
              <a:buNone/>
            </a:pPr>
            <a:r>
              <a:rPr lang="ko-KR" altLang="en-US" dirty="0"/>
              <a:t>끝으로 생성된 문자열을 이어 붙여주는 코드가 있다</a:t>
            </a:r>
            <a:endParaRPr lang="en-US" altLang="ko-KR" dirty="0"/>
          </a:p>
          <a:p>
            <a:pPr marL="0" indent="-57150"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67F97-A7CF-4825-6375-8D9BB53D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51" y="1412040"/>
            <a:ext cx="10793331" cy="800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CCA7A8-BE5E-55C4-C3E4-C2B16601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1" y="2606687"/>
            <a:ext cx="4620270" cy="666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420681-F962-406E-EA7C-62F37C84E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25" y="3777902"/>
            <a:ext cx="3419388" cy="5154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45429B-61F8-5B84-49AF-273921B72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51" y="5010987"/>
            <a:ext cx="10793331" cy="10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61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54250" lvl="1" indent="0">
              <a:buNone/>
            </a:pPr>
            <a:r>
              <a:rPr lang="ko-KR" altLang="en-US" dirty="0"/>
              <a:t>마지막 루프를 실행하면 이런 식이 생성된다</a:t>
            </a:r>
            <a:r>
              <a:rPr lang="en-US" altLang="ko-KR" dirty="0"/>
              <a:t>.</a:t>
            </a:r>
          </a:p>
          <a:p>
            <a:pPr marL="254250" lvl="1" indent="0">
              <a:buNone/>
            </a:pPr>
            <a:r>
              <a:rPr lang="en-US" altLang="ko-KR" dirty="0"/>
              <a:t>Serial = old(“B6C9DA”) + add(“C9”) = “B6C9DAC9”(</a:t>
            </a:r>
            <a:r>
              <a:rPr lang="ko-KR" altLang="en-US" dirty="0"/>
              <a:t>최종적으로 완성된 문자열</a:t>
            </a:r>
            <a:r>
              <a:rPr lang="en-US" altLang="ko-KR" dirty="0"/>
              <a:t>)</a:t>
            </a:r>
          </a:p>
          <a:p>
            <a:pPr indent="-285750"/>
            <a:r>
              <a:rPr lang="ko-KR" altLang="en-US" dirty="0"/>
              <a:t>다시 암호화 방법을 정리하면 아래와 같다</a:t>
            </a:r>
            <a:endParaRPr lang="en-US" altLang="ko-KR" dirty="0"/>
          </a:p>
          <a:p>
            <a:pPr marL="711450" lvl="1" indent="-457200">
              <a:buFont typeface="+mj-lt"/>
              <a:buAutoNum type="arabicPeriod"/>
            </a:pPr>
            <a:r>
              <a:rPr lang="ko-KR" altLang="en-US" dirty="0"/>
              <a:t>주어진 </a:t>
            </a:r>
            <a:r>
              <a:rPr lang="en-US" altLang="ko-KR" dirty="0"/>
              <a:t>Name </a:t>
            </a:r>
            <a:r>
              <a:rPr lang="ko-KR" altLang="en-US" dirty="0"/>
              <a:t>문자열을 앞에서부터 한 </a:t>
            </a:r>
            <a:r>
              <a:rPr lang="ko-KR" altLang="en-US" dirty="0" err="1"/>
              <a:t>문자씩</a:t>
            </a:r>
            <a:r>
              <a:rPr lang="ko-KR" altLang="en-US" dirty="0"/>
              <a:t> 읽기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</a:p>
          <a:p>
            <a:pPr marL="711450" lvl="1" indent="-457200">
              <a:buFont typeface="+mj-lt"/>
              <a:buAutoNum type="arabicPeriod"/>
            </a:pPr>
            <a:r>
              <a:rPr lang="ko-KR" altLang="en-US" dirty="0"/>
              <a:t>문자를 숫자</a:t>
            </a:r>
            <a:r>
              <a:rPr lang="en-US" altLang="ko-KR" dirty="0"/>
              <a:t>(ASCII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marL="711450" lvl="1" indent="-457200">
              <a:buFont typeface="+mj-lt"/>
              <a:buAutoNum type="arabicPeriod"/>
            </a:pPr>
            <a:r>
              <a:rPr lang="ko-KR" altLang="en-US" dirty="0"/>
              <a:t>변환된 숫자에 </a:t>
            </a:r>
            <a:r>
              <a:rPr lang="en-US" altLang="ko-KR" dirty="0"/>
              <a:t>64</a:t>
            </a:r>
            <a:r>
              <a:rPr lang="ko-KR" altLang="en-US" dirty="0"/>
              <a:t>를 더함</a:t>
            </a:r>
            <a:endParaRPr lang="en-US" altLang="ko-KR" dirty="0"/>
          </a:p>
          <a:p>
            <a:pPr marL="711450" lvl="1" indent="-457200">
              <a:buFont typeface="+mj-lt"/>
              <a:buAutoNum type="arabicPeriod"/>
            </a:pPr>
            <a:r>
              <a:rPr lang="ko-KR" altLang="en-US" dirty="0"/>
              <a:t>숫자를 다시 문자로 변환</a:t>
            </a:r>
            <a:endParaRPr lang="en-US" altLang="ko-KR" dirty="0"/>
          </a:p>
          <a:p>
            <a:pPr marL="711450" lvl="1" indent="-457200">
              <a:buFont typeface="+mj-lt"/>
              <a:buAutoNum type="arabicPeriod"/>
            </a:pPr>
            <a:r>
              <a:rPr lang="ko-KR" altLang="en-US" dirty="0"/>
              <a:t>변환된 숫자를 연결시킴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88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4BA474-DDF0-492F-BE80-63F7EBF216F5}"/>
              </a:ext>
            </a:extLst>
          </p:cNvPr>
          <p:cNvSpPr txBox="1"/>
          <p:nvPr/>
        </p:nvSpPr>
        <p:spPr>
          <a:xfrm>
            <a:off x="4344557" y="2692856"/>
            <a:ext cx="3502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CAF5AD-FECD-41E9-B682-F97A555FA787}"/>
              </a:ext>
            </a:extLst>
          </p:cNvPr>
          <p:cNvSpPr/>
          <p:nvPr/>
        </p:nvSpPr>
        <p:spPr>
          <a:xfrm>
            <a:off x="4524376" y="3616186"/>
            <a:ext cx="3150053" cy="80377"/>
          </a:xfrm>
          <a:prstGeom prst="rect">
            <a:avLst/>
          </a:prstGeom>
          <a:solidFill>
            <a:srgbClr val="EBE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0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85750"/>
            <a:r>
              <a:rPr lang="ko-KR" altLang="en-US" dirty="0" err="1"/>
              <a:t>디버거와</a:t>
            </a:r>
            <a:r>
              <a:rPr lang="ko-KR" altLang="en-US" dirty="0"/>
              <a:t> 어셈블리 언어</a:t>
            </a:r>
            <a:endParaRPr lang="en-US" altLang="ko-KR" dirty="0"/>
          </a:p>
          <a:p>
            <a:pPr marL="656550" lvl="2" indent="-57150">
              <a:buNone/>
            </a:pPr>
            <a:r>
              <a:rPr lang="ko-KR" altLang="en-US" sz="1800" dirty="0"/>
              <a:t>개발도구를 이용해 소스코드를 빌드하면 실행 파일이 생성됨</a:t>
            </a:r>
            <a:endParaRPr lang="en-US" altLang="ko-KR" sz="1800" dirty="0"/>
          </a:p>
          <a:p>
            <a:pPr marL="311400" lvl="1" indent="-57150">
              <a:buNone/>
            </a:pPr>
            <a:endParaRPr lang="en-US" altLang="ko-KR" dirty="0"/>
          </a:p>
          <a:p>
            <a:pPr marL="599400" lvl="2" indent="0">
              <a:buNone/>
            </a:pPr>
            <a:r>
              <a:rPr lang="ko-KR" altLang="en-US" sz="1800" dirty="0"/>
              <a:t>이 과정은 사람이 이해하기 쉬운 소스코드를 기계가 이해하기 쉬운 </a:t>
            </a:r>
            <a:r>
              <a:rPr lang="ko-KR" altLang="en-US" sz="1800" b="1" dirty="0"/>
              <a:t>기계어</a:t>
            </a:r>
            <a:r>
              <a:rPr lang="ko-KR" altLang="en-US" sz="1800" dirty="0"/>
              <a:t>로 변환한 것</a:t>
            </a:r>
          </a:p>
          <a:p>
            <a:pPr marL="656550" lvl="2" indent="-57150">
              <a:buNone/>
            </a:pPr>
            <a:r>
              <a:rPr lang="ko-KR" altLang="en-US" sz="1800" dirty="0"/>
              <a:t>이러한 기계어는 사람이 알아보기 어렵기 때문에 좀 더 편하게 보기 위해 </a:t>
            </a:r>
            <a:endParaRPr lang="en-US" altLang="ko-KR" sz="1800" dirty="0"/>
          </a:p>
          <a:p>
            <a:pPr marL="656550" lvl="2" indent="-57150">
              <a:buNone/>
            </a:pPr>
            <a:r>
              <a:rPr lang="ko-KR" altLang="en-US" sz="1800" b="1" dirty="0" err="1"/>
              <a:t>디버거</a:t>
            </a:r>
            <a:r>
              <a:rPr lang="en-US" altLang="ko-KR" sz="1800" dirty="0"/>
              <a:t>(debugger) </a:t>
            </a:r>
            <a:r>
              <a:rPr lang="ko-KR" altLang="en-US" sz="1800" dirty="0"/>
              <a:t>유틸리티를 사용</a:t>
            </a:r>
          </a:p>
          <a:p>
            <a:pPr marL="656550" lvl="2" indent="-57150">
              <a:buNone/>
            </a:pPr>
            <a:r>
              <a:rPr lang="ko-KR" altLang="en-US" sz="1800" dirty="0" err="1"/>
              <a:t>디버거에</a:t>
            </a:r>
            <a:r>
              <a:rPr lang="ko-KR" altLang="en-US" sz="1800" dirty="0"/>
              <a:t> 탑재된 </a:t>
            </a:r>
            <a:r>
              <a:rPr lang="ko-KR" altLang="en-US" sz="1800" dirty="0" err="1"/>
              <a:t>디스어셈블러</a:t>
            </a:r>
            <a:r>
              <a:rPr lang="ko-KR" altLang="en-US" sz="1800" dirty="0"/>
              <a:t> 모듈은 이 기계어를 </a:t>
            </a:r>
            <a:r>
              <a:rPr lang="ko-KR" altLang="en-US" sz="1800" b="1" dirty="0"/>
              <a:t>어셈블리 언어</a:t>
            </a:r>
            <a:r>
              <a:rPr lang="ko-KR" altLang="en-US" sz="1800" dirty="0"/>
              <a:t>로 번역해서 보여줌</a:t>
            </a:r>
          </a:p>
          <a:p>
            <a:pPr marL="656550" lvl="2" indent="-57150">
              <a:buNone/>
            </a:pPr>
            <a:r>
              <a:rPr lang="ko-KR" altLang="en-US" sz="1800" dirty="0"/>
              <a:t>일반적으로 파일을 분석할 때 소스코드가 없이 실행 파일만 가지고 분석을 하므로 </a:t>
            </a:r>
            <a:endParaRPr lang="en-US" altLang="ko-KR" sz="1800" dirty="0"/>
          </a:p>
          <a:p>
            <a:pPr marL="656550" lvl="2" indent="-57150">
              <a:buNone/>
            </a:pPr>
            <a:r>
              <a:rPr lang="en-US" altLang="ko-KR" sz="1800" b="1" dirty="0" err="1"/>
              <a:t>OllyDbg</a:t>
            </a:r>
            <a:r>
              <a:rPr lang="en-US" altLang="ko-KR" sz="1800" dirty="0"/>
              <a:t> </a:t>
            </a:r>
            <a:r>
              <a:rPr lang="ko-KR" altLang="en-US" sz="1800" dirty="0"/>
              <a:t>같은 </a:t>
            </a:r>
            <a:r>
              <a:rPr lang="en-US" altLang="ko-KR" sz="1800" dirty="0"/>
              <a:t>win32 </a:t>
            </a:r>
            <a:r>
              <a:rPr lang="ko-KR" altLang="en-US" sz="1800" dirty="0"/>
              <a:t>전문 </a:t>
            </a:r>
            <a:r>
              <a:rPr lang="ko-KR" altLang="en-US" sz="1800" dirty="0" err="1"/>
              <a:t>디버거를</a:t>
            </a:r>
            <a:r>
              <a:rPr lang="ko-KR" altLang="en-US" sz="1800" dirty="0"/>
              <a:t> 사용 </a:t>
            </a:r>
            <a:endParaRPr lang="en-US" altLang="ko-KR" sz="1800" dirty="0"/>
          </a:p>
          <a:p>
            <a:pPr marL="0" indent="-57150">
              <a:buNone/>
            </a:pPr>
            <a:endParaRPr lang="en-US" altLang="ko-KR" dirty="0"/>
          </a:p>
          <a:p>
            <a:pPr marL="311400" lvl="1" indent="-5715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A9FEB0-5C77-573C-0B71-B9A3B6144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33" r="60104"/>
          <a:stretch/>
        </p:blipFill>
        <p:spPr>
          <a:xfrm>
            <a:off x="7359431" y="1358536"/>
            <a:ext cx="722123" cy="710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524ED3-3D22-CD85-1330-D7D4F89C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668" y="4340617"/>
            <a:ext cx="752580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4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451" y="4990009"/>
            <a:ext cx="11462789" cy="1525284"/>
          </a:xfrm>
        </p:spPr>
        <p:txBody>
          <a:bodyPr/>
          <a:lstStyle/>
          <a:p>
            <a:pPr marL="654300" lvl="1" indent="-342900">
              <a:buFont typeface="+mj-lt"/>
              <a:buAutoNum type="arabicPeriod"/>
            </a:pPr>
            <a:r>
              <a:rPr lang="en-US" altLang="ko-KR" sz="1400" dirty="0"/>
              <a:t>Code windows : </a:t>
            </a:r>
            <a:r>
              <a:rPr lang="ko-KR" altLang="en-US" sz="1400" dirty="0" err="1"/>
              <a:t>디스어셈블</a:t>
            </a:r>
            <a:r>
              <a:rPr lang="ko-KR" altLang="en-US" sz="1400" dirty="0"/>
              <a:t> 코드를 보여주는 창</a:t>
            </a:r>
            <a:endParaRPr lang="en-US" altLang="ko-KR" sz="1400" dirty="0"/>
          </a:p>
          <a:p>
            <a:pPr marL="654300" lvl="1" indent="-342900">
              <a:buFont typeface="+mj-lt"/>
              <a:buAutoNum type="arabicPeriod"/>
            </a:pPr>
            <a:r>
              <a:rPr lang="en-US" altLang="ko-KR" sz="1400" dirty="0"/>
              <a:t>Register windows : </a:t>
            </a:r>
            <a:r>
              <a:rPr lang="ko-KR" altLang="en-US" sz="1400" dirty="0"/>
              <a:t>레지스터에 저장된 값을 실시간으로 보여주는 창</a:t>
            </a:r>
            <a:r>
              <a:rPr lang="en-US" altLang="ko-KR" sz="1400" dirty="0"/>
              <a:t>. </a:t>
            </a:r>
            <a:r>
              <a:rPr lang="ko-KR" altLang="en-US" sz="1400" dirty="0"/>
              <a:t>수정 가능</a:t>
            </a:r>
            <a:endParaRPr lang="en-US" altLang="ko-KR" sz="1400" dirty="0"/>
          </a:p>
          <a:p>
            <a:pPr marL="654300" lvl="1" indent="-342900">
              <a:buFont typeface="+mj-lt"/>
              <a:buAutoNum type="arabicPeriod"/>
            </a:pPr>
            <a:r>
              <a:rPr lang="en-US" altLang="ko-KR" sz="1400" dirty="0"/>
              <a:t>Dump windows : </a:t>
            </a:r>
            <a:r>
              <a:rPr lang="ko-KR" altLang="en-US" sz="1400" dirty="0"/>
              <a:t>프로세스에서 원하는 메모리 주소 위치를 </a:t>
            </a:r>
            <a:r>
              <a:rPr lang="ko-KR" altLang="en-US" sz="1400" dirty="0" err="1"/>
              <a:t>헥사값</a:t>
            </a:r>
            <a:r>
              <a:rPr lang="en-US" altLang="ko-KR" sz="1400" dirty="0"/>
              <a:t>, </a:t>
            </a:r>
            <a:r>
              <a:rPr lang="ko-KR" altLang="en-US" sz="1400" dirty="0"/>
              <a:t>아스키</a:t>
            </a:r>
            <a:r>
              <a:rPr lang="en-US" altLang="ko-KR" sz="1400" dirty="0"/>
              <a:t>/</a:t>
            </a:r>
            <a:r>
              <a:rPr lang="ko-KR" altLang="en-US" sz="1400" dirty="0"/>
              <a:t>유니코드 값으로 보여줌</a:t>
            </a:r>
            <a:r>
              <a:rPr lang="en-US" altLang="ko-KR" sz="1400" dirty="0"/>
              <a:t>. </a:t>
            </a:r>
            <a:r>
              <a:rPr lang="ko-KR" altLang="en-US" sz="1400" dirty="0"/>
              <a:t>수정 가능</a:t>
            </a:r>
            <a:endParaRPr lang="en-US" altLang="ko-KR" sz="1400" dirty="0"/>
          </a:p>
          <a:p>
            <a:pPr marL="654300" lvl="1" indent="-342900">
              <a:buFont typeface="+mj-lt"/>
              <a:buAutoNum type="arabicPeriod"/>
            </a:pPr>
            <a:r>
              <a:rPr lang="en-US" altLang="ko-KR" sz="1400" dirty="0"/>
              <a:t>Stack windows : ESP(</a:t>
            </a:r>
            <a:r>
              <a:rPr lang="ko-KR" altLang="en-US" sz="1400" dirty="0"/>
              <a:t>스택 포인터</a:t>
            </a:r>
            <a:r>
              <a:rPr lang="en-US" altLang="ko-KR" sz="1400" dirty="0"/>
              <a:t>)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가르키는</a:t>
            </a:r>
            <a:r>
              <a:rPr lang="ko-KR" altLang="en-US" sz="1400" dirty="0"/>
              <a:t> 스택 메모리를 실시간으로 보여줌</a:t>
            </a:r>
            <a:r>
              <a:rPr lang="en-US" altLang="ko-KR" sz="1400" dirty="0"/>
              <a:t>. </a:t>
            </a:r>
            <a:r>
              <a:rPr lang="ko-KR" altLang="en-US" sz="1400" dirty="0"/>
              <a:t>수정 가능</a:t>
            </a:r>
            <a:endParaRPr lang="en-US" altLang="ko-KR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201E538-F86B-A322-7027-04977517C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1" y="252549"/>
            <a:ext cx="11462789" cy="473746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2E55F6A-B309-C3F2-8A28-7738D928F90D}"/>
              </a:ext>
            </a:extLst>
          </p:cNvPr>
          <p:cNvSpPr/>
          <p:nvPr/>
        </p:nvSpPr>
        <p:spPr>
          <a:xfrm>
            <a:off x="5042264" y="2483030"/>
            <a:ext cx="252548" cy="27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A7B076-086B-577D-91B9-D673703594A0}"/>
              </a:ext>
            </a:extLst>
          </p:cNvPr>
          <p:cNvSpPr/>
          <p:nvPr/>
        </p:nvSpPr>
        <p:spPr>
          <a:xfrm>
            <a:off x="10498777" y="2388867"/>
            <a:ext cx="252548" cy="27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63A502B-E0BE-B611-CB7E-9F54D2F942AF}"/>
              </a:ext>
            </a:extLst>
          </p:cNvPr>
          <p:cNvSpPr/>
          <p:nvPr/>
        </p:nvSpPr>
        <p:spPr>
          <a:xfrm>
            <a:off x="3338582" y="4443328"/>
            <a:ext cx="252548" cy="27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0432DE9-1C93-801B-0B7D-8F02144FA94D}"/>
              </a:ext>
            </a:extLst>
          </p:cNvPr>
          <p:cNvSpPr/>
          <p:nvPr/>
        </p:nvSpPr>
        <p:spPr>
          <a:xfrm>
            <a:off x="9027623" y="4345259"/>
            <a:ext cx="252548" cy="276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83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452" y="909336"/>
            <a:ext cx="11462789" cy="561766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b="1" dirty="0" err="1">
                <a:latin typeface="Calibri"/>
                <a:cs typeface="Calibri"/>
              </a:rPr>
              <a:t>crackme</a:t>
            </a:r>
            <a:r>
              <a:rPr lang="ko-KR" altLang="en-US" sz="1800" spc="-55" dirty="0">
                <a:latin typeface="Calibri"/>
                <a:cs typeface="Calibri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프로그램은</a:t>
            </a:r>
            <a:r>
              <a:rPr lang="ko-KR" altLang="en-US" sz="1800" spc="-21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말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그대로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크랙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연습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목적으로</a:t>
            </a:r>
            <a:r>
              <a:rPr lang="ko-KR" altLang="en-US" sz="1800" spc="-20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작성되어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공개된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spc="-20" dirty="0">
                <a:latin typeface="Malgun Gothic"/>
                <a:cs typeface="Malgun Gothic"/>
              </a:rPr>
              <a:t>프로그램</a:t>
            </a:r>
            <a:endParaRPr lang="en-US" altLang="ko-KR" sz="1800" spc="-2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ko-KR" altLang="en-US" sz="18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800" spc="-10" dirty="0" err="1">
                <a:latin typeface="Malgun Gothic"/>
                <a:cs typeface="Malgun Gothic"/>
              </a:rPr>
              <a:t>디버거를</a:t>
            </a:r>
            <a:r>
              <a:rPr lang="ko-KR" altLang="en-US" sz="1800" spc="-22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실행하기</a:t>
            </a:r>
            <a:r>
              <a:rPr lang="ko-KR" altLang="en-US" sz="1800" spc="-220" dirty="0">
                <a:latin typeface="Malgun Gothic"/>
                <a:cs typeface="Malgun Gothic"/>
              </a:rPr>
              <a:t> </a:t>
            </a:r>
            <a:r>
              <a:rPr lang="ko-KR" altLang="en-US" sz="1800" spc="-10" dirty="0">
                <a:latin typeface="Malgun Gothic"/>
                <a:cs typeface="Malgun Gothic"/>
              </a:rPr>
              <a:t>전에</a:t>
            </a:r>
            <a:r>
              <a:rPr lang="ko-KR" altLang="en-US" sz="1800" spc="-185" dirty="0">
                <a:latin typeface="Malgun Gothic"/>
                <a:cs typeface="Malgun Gothic"/>
              </a:rPr>
              <a:t> 어떤 프로그램인지 확인을 위해  </a:t>
            </a:r>
            <a:r>
              <a:rPr lang="ko-KR" altLang="en-US" sz="1800" spc="-10" dirty="0">
                <a:latin typeface="Malgun Gothic"/>
                <a:cs typeface="Malgun Gothic"/>
              </a:rPr>
              <a:t>파일을</a:t>
            </a:r>
            <a:r>
              <a:rPr lang="ko-KR" altLang="en-US" sz="1800" spc="-215" dirty="0">
                <a:latin typeface="Malgun Gothic"/>
                <a:cs typeface="Malgun Gothic"/>
              </a:rPr>
              <a:t> </a:t>
            </a:r>
            <a:r>
              <a:rPr lang="ko-KR" altLang="en-US" sz="1800" spc="-35" dirty="0">
                <a:latin typeface="Malgun Gothic"/>
                <a:cs typeface="Malgun Gothic"/>
              </a:rPr>
              <a:t>실행</a:t>
            </a:r>
            <a:endParaRPr lang="ko-KR" altLang="en-US" sz="1800" dirty="0">
              <a:latin typeface="Malgun Gothic"/>
              <a:cs typeface="Malgun Gothic"/>
            </a:endParaRP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6675-7DCC-4494-B832-3B63F5FD3A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abex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crackme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D864A0-AFA5-D464-4D4F-C5195C016C9A}"/>
              </a:ext>
            </a:extLst>
          </p:cNvPr>
          <p:cNvGrpSpPr/>
          <p:nvPr/>
        </p:nvGrpSpPr>
        <p:grpSpPr>
          <a:xfrm>
            <a:off x="2386146" y="2592977"/>
            <a:ext cx="7009094" cy="1191768"/>
            <a:chOff x="2351313" y="2584704"/>
            <a:chExt cx="7009094" cy="1191768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8FC42B9F-E295-4C9C-3B95-9A8AE12D8804}"/>
                </a:ext>
              </a:extLst>
            </p:cNvPr>
            <p:cNvPicPr/>
            <p:nvPr/>
          </p:nvPicPr>
          <p:blipFill rotWithShape="1">
            <a:blip r:embed="rId2" cstate="print"/>
            <a:srcRect l="1555"/>
            <a:stretch/>
          </p:blipFill>
          <p:spPr>
            <a:xfrm>
              <a:off x="2351313" y="2584704"/>
              <a:ext cx="2205445" cy="1191768"/>
            </a:xfrm>
            <a:prstGeom prst="rect">
              <a:avLst/>
            </a:prstGeom>
          </p:spPr>
        </p:pic>
        <p:grpSp>
          <p:nvGrpSpPr>
            <p:cNvPr id="6" name="object 3">
              <a:extLst>
                <a:ext uri="{FF2B5EF4-FFF2-40B4-BE49-F238E27FC236}">
                  <a16:creationId xmlns:a16="http://schemas.microsoft.com/office/drawing/2014/main" id="{DF0FF521-FD80-8CF5-8DEC-216DBD6F84A9}"/>
                </a:ext>
              </a:extLst>
            </p:cNvPr>
            <p:cNvGrpSpPr/>
            <p:nvPr/>
          </p:nvGrpSpPr>
          <p:grpSpPr>
            <a:xfrm>
              <a:off x="5190744" y="3032760"/>
              <a:ext cx="1323340" cy="292735"/>
              <a:chOff x="5190744" y="3032760"/>
              <a:chExt cx="1323340" cy="292735"/>
            </a:xfrm>
          </p:grpSpPr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87537E96-61CD-ED3C-3417-67D6B822521F}"/>
                  </a:ext>
                </a:extLst>
              </p:cNvPr>
              <p:cNvSpPr/>
              <p:nvPr/>
            </p:nvSpPr>
            <p:spPr>
              <a:xfrm>
                <a:off x="5196840" y="3038856"/>
                <a:ext cx="1310640" cy="280670"/>
              </a:xfrm>
              <a:custGeom>
                <a:avLst/>
                <a:gdLst/>
                <a:ahLst/>
                <a:cxnLst/>
                <a:rect l="l" t="t" r="r" b="b"/>
                <a:pathLst>
                  <a:path w="1310640" h="280670">
                    <a:moveTo>
                      <a:pt x="1170432" y="0"/>
                    </a:moveTo>
                    <a:lnTo>
                      <a:pt x="1170432" y="70104"/>
                    </a:lnTo>
                    <a:lnTo>
                      <a:pt x="0" y="70104"/>
                    </a:lnTo>
                    <a:lnTo>
                      <a:pt x="0" y="210312"/>
                    </a:lnTo>
                    <a:lnTo>
                      <a:pt x="1170432" y="210312"/>
                    </a:lnTo>
                    <a:lnTo>
                      <a:pt x="1170432" y="280416"/>
                    </a:lnTo>
                    <a:lnTo>
                      <a:pt x="1310639" y="140208"/>
                    </a:lnTo>
                    <a:lnTo>
                      <a:pt x="1170432" y="0"/>
                    </a:lnTo>
                    <a:close/>
                  </a:path>
                </a:pathLst>
              </a:custGeom>
              <a:solidFill>
                <a:srgbClr val="4471C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2FC07E19-CFEA-9679-66FD-646127BED492}"/>
                  </a:ext>
                </a:extLst>
              </p:cNvPr>
              <p:cNvSpPr/>
              <p:nvPr/>
            </p:nvSpPr>
            <p:spPr>
              <a:xfrm>
                <a:off x="5196840" y="3038856"/>
                <a:ext cx="1310640" cy="280670"/>
              </a:xfrm>
              <a:custGeom>
                <a:avLst/>
                <a:gdLst/>
                <a:ahLst/>
                <a:cxnLst/>
                <a:rect l="l" t="t" r="r" b="b"/>
                <a:pathLst>
                  <a:path w="1310640" h="280670">
                    <a:moveTo>
                      <a:pt x="0" y="70104"/>
                    </a:moveTo>
                    <a:lnTo>
                      <a:pt x="1170432" y="70104"/>
                    </a:lnTo>
                    <a:lnTo>
                      <a:pt x="1170432" y="0"/>
                    </a:lnTo>
                    <a:lnTo>
                      <a:pt x="1310639" y="140208"/>
                    </a:lnTo>
                    <a:lnTo>
                      <a:pt x="1170432" y="280416"/>
                    </a:lnTo>
                    <a:lnTo>
                      <a:pt x="1170432" y="210312"/>
                    </a:lnTo>
                    <a:lnTo>
                      <a:pt x="0" y="210312"/>
                    </a:lnTo>
                    <a:lnTo>
                      <a:pt x="0" y="70104"/>
                    </a:lnTo>
                    <a:close/>
                  </a:path>
                </a:pathLst>
              </a:custGeom>
              <a:ln w="12192">
                <a:solidFill>
                  <a:srgbClr val="2E528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E81FE16F-9A54-3B0B-0FCE-EA0B6708935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9583" y="2609088"/>
              <a:ext cx="2020824" cy="1143000"/>
            </a:xfrm>
            <a:prstGeom prst="rect">
              <a:avLst/>
            </a:prstGeom>
          </p:spPr>
        </p:pic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70974B-8377-22F1-5794-E6F4C5D54D3F}"/>
              </a:ext>
            </a:extLst>
          </p:cNvPr>
          <p:cNvSpPr/>
          <p:nvPr/>
        </p:nvSpPr>
        <p:spPr>
          <a:xfrm>
            <a:off x="5111931" y="2979456"/>
            <a:ext cx="1543240" cy="5312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6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" y="379257"/>
            <a:ext cx="11460480" cy="47304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38600" y="6468252"/>
            <a:ext cx="4114800" cy="141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Kangnam</a:t>
            </a:r>
            <a:r>
              <a:rPr spc="-4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77740-2347-91ED-DBC9-8D9184307468}"/>
              </a:ext>
            </a:extLst>
          </p:cNvPr>
          <p:cNvSpPr txBox="1"/>
          <p:nvPr/>
        </p:nvSpPr>
        <p:spPr>
          <a:xfrm>
            <a:off x="365760" y="5298156"/>
            <a:ext cx="11460480" cy="153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 Bold" panose="020B0600000101010101"/>
              </a:rPr>
              <a:t>VC++,VC </a:t>
            </a:r>
            <a:r>
              <a:rPr lang="ko-KR" altLang="en-US" dirty="0">
                <a:ea typeface="나눔스퀘어 Bold" panose="020B0600000101010101"/>
              </a:rPr>
              <a:t>등의 </a:t>
            </a:r>
            <a:r>
              <a:rPr lang="ko-KR" altLang="en-US" dirty="0" err="1">
                <a:ea typeface="나눔스퀘어 Bold" panose="020B0600000101010101"/>
              </a:rPr>
              <a:t>개발툴을</a:t>
            </a:r>
            <a:r>
              <a:rPr lang="ko-KR" altLang="en-US" dirty="0">
                <a:ea typeface="나눔스퀘어 Bold" panose="020B0600000101010101"/>
              </a:rPr>
              <a:t> 사용한 소스코드로 만든 실행 파일보다 </a:t>
            </a:r>
            <a:r>
              <a:rPr lang="en-US" altLang="ko-KR" dirty="0">
                <a:ea typeface="나눔스퀘어 Bold" panose="020B0600000101010101"/>
              </a:rPr>
              <a:t>EP </a:t>
            </a:r>
            <a:r>
              <a:rPr lang="ko-KR" altLang="en-US" dirty="0">
                <a:ea typeface="나눔스퀘어 Bold" panose="020B0600000101010101"/>
              </a:rPr>
              <a:t>코드</a:t>
            </a:r>
            <a:r>
              <a:rPr lang="en-US" altLang="ko-KR" dirty="0">
                <a:ea typeface="나눔스퀘어 Bold" panose="020B0600000101010101"/>
              </a:rPr>
              <a:t>(</a:t>
            </a:r>
            <a:r>
              <a:rPr lang="ko-KR" altLang="en-US" dirty="0">
                <a:ea typeface="나눔스퀘어 Bold" panose="020B0600000101010101"/>
              </a:rPr>
              <a:t>시작점</a:t>
            </a:r>
            <a:r>
              <a:rPr lang="en-US" altLang="ko-KR" dirty="0">
                <a:ea typeface="나눔스퀘어 Bold" panose="020B0600000101010101"/>
              </a:rPr>
              <a:t>)</a:t>
            </a:r>
            <a:r>
              <a:rPr lang="ko-KR" altLang="en-US" dirty="0">
                <a:ea typeface="나눔스퀘어 Bold" panose="020B0600000101010101"/>
              </a:rPr>
              <a:t>가 매우 짧음</a:t>
            </a:r>
            <a:endParaRPr lang="en-US" altLang="ko-KR" dirty="0">
              <a:ea typeface="나눔스퀘어 Bold" panose="020B0600000101010101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나눔스퀘어 Bold" panose="020B0600000101010101"/>
              </a:rPr>
              <a:t>이유는 이 파일이 어셈블리 언어로 만들어진 실행 파일이기 때문</a:t>
            </a:r>
            <a:endParaRPr lang="en-US" altLang="ko-KR" dirty="0">
              <a:ea typeface="나눔스퀘어 Bold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ea typeface="나눔스퀘어 Bold" panose="020B0600000101010101"/>
              </a:rPr>
              <a:t>개발툴을</a:t>
            </a:r>
            <a:r>
              <a:rPr lang="ko-KR" altLang="en-US" dirty="0">
                <a:ea typeface="나눔스퀘어 Bold" panose="020B0600000101010101"/>
              </a:rPr>
              <a:t> 사용하면 소스코드 외에 컴파일러가 </a:t>
            </a:r>
            <a:r>
              <a:rPr lang="en-US" altLang="ko-KR" dirty="0">
                <a:ea typeface="나눔스퀘어 Bold" panose="020B0600000101010101"/>
              </a:rPr>
              <a:t>Stub code</a:t>
            </a:r>
            <a:r>
              <a:rPr lang="ko-KR" altLang="en-US" dirty="0">
                <a:ea typeface="나눔스퀘어 Bold" panose="020B0600000101010101"/>
              </a:rPr>
              <a:t>를 추가시켜 복잡하게 </a:t>
            </a:r>
            <a:r>
              <a:rPr lang="ko-KR" altLang="en-US" dirty="0" err="1">
                <a:ea typeface="나눔스퀘어 Bold" panose="020B0600000101010101"/>
              </a:rPr>
              <a:t>만듬</a:t>
            </a:r>
            <a:endParaRPr lang="en-US" altLang="ko-KR" dirty="0">
              <a:ea typeface="나눔스퀘어 Bold" panose="020B0600000101010101"/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ea typeface="나눔스퀘어 Bold" panose="020B0600000101010101"/>
              </a:rPr>
              <a:t>* Stub code : </a:t>
            </a:r>
            <a:r>
              <a:rPr lang="ko-KR" altLang="en-US" sz="1000" dirty="0">
                <a:ea typeface="나눔스퀘어 Bold" panose="020B0600000101010101"/>
              </a:rPr>
              <a:t>프로그램 실행에 필요한 정보를 얻어오는 코드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11400" lvl="1" indent="0">
              <a:buNone/>
            </a:pPr>
            <a:r>
              <a:rPr lang="en-US" altLang="ko-KR" dirty="0"/>
              <a:t>Win32 API </a:t>
            </a:r>
            <a:r>
              <a:rPr lang="ko-KR" altLang="en-US" dirty="0"/>
              <a:t>함수 호출 위주로 살펴보자</a:t>
            </a:r>
            <a:br>
              <a:rPr lang="en-US" altLang="ko-KR" dirty="0"/>
            </a:br>
            <a:r>
              <a:rPr lang="en-US" altLang="ko-KR" sz="1800" spc="-10" dirty="0" err="1">
                <a:solidFill>
                  <a:srgbClr val="202429"/>
                </a:solidFill>
                <a:latin typeface="Arial"/>
                <a:cs typeface="Arial"/>
              </a:rPr>
              <a:t>GetDriveType</a:t>
            </a:r>
            <a:r>
              <a:rPr lang="en-US" altLang="ko-KR" sz="1800" spc="-10" dirty="0">
                <a:solidFill>
                  <a:srgbClr val="202429"/>
                </a:solidFill>
                <a:latin typeface="Arial"/>
                <a:cs typeface="Arial"/>
              </a:rPr>
              <a:t>()</a:t>
            </a:r>
            <a:r>
              <a:rPr lang="ko-KR" altLang="en-US" sz="1800" spc="-10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API</a:t>
            </a:r>
            <a:r>
              <a:rPr lang="ko-KR" altLang="en-US" sz="1800" dirty="0">
                <a:solidFill>
                  <a:srgbClr val="202429"/>
                </a:solidFill>
                <a:latin typeface="Malgun Gothic"/>
                <a:cs typeface="Malgun Gothic"/>
              </a:rPr>
              <a:t>로</a:t>
            </a:r>
            <a:r>
              <a:rPr lang="ko-KR" altLang="en-US" sz="1800" spc="-135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C</a:t>
            </a:r>
            <a:r>
              <a:rPr lang="ko-KR" altLang="en-US" sz="1800" spc="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ko-KR" altLang="en-US" sz="1800" dirty="0">
                <a:solidFill>
                  <a:srgbClr val="202429"/>
                </a:solidFill>
                <a:latin typeface="Malgun Gothic"/>
                <a:cs typeface="Malgun Gothic"/>
              </a:rPr>
              <a:t>드라이브의</a:t>
            </a:r>
            <a:r>
              <a:rPr lang="ko-KR" altLang="en-US" sz="1800" spc="-130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spc="-10" dirty="0">
                <a:solidFill>
                  <a:srgbClr val="202429"/>
                </a:solidFill>
                <a:latin typeface="Malgun Gothic"/>
                <a:cs typeface="Malgun Gothic"/>
              </a:rPr>
              <a:t>타입을</a:t>
            </a:r>
            <a:r>
              <a:rPr lang="ko-KR" altLang="en-US" sz="1800" spc="-155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spc="-10" dirty="0">
                <a:solidFill>
                  <a:srgbClr val="202429"/>
                </a:solidFill>
                <a:latin typeface="Malgun Gothic"/>
                <a:cs typeface="Malgun Gothic"/>
              </a:rPr>
              <a:t>얻어오는데</a:t>
            </a:r>
            <a:r>
              <a:rPr lang="en-US" altLang="ko-KR" sz="1800" spc="-10" dirty="0">
                <a:solidFill>
                  <a:srgbClr val="202429"/>
                </a:solidFill>
                <a:latin typeface="Arial"/>
                <a:cs typeface="Arial"/>
              </a:rPr>
              <a:t>(</a:t>
            </a:r>
            <a:r>
              <a:rPr lang="ko-KR" altLang="en-US" sz="1800" spc="-10" dirty="0">
                <a:solidFill>
                  <a:srgbClr val="202429"/>
                </a:solidFill>
                <a:latin typeface="Malgun Gothic"/>
                <a:cs typeface="Malgun Gothic"/>
              </a:rPr>
              <a:t>대부분</a:t>
            </a:r>
            <a:r>
              <a:rPr lang="ko-KR" altLang="en-US" sz="1800" spc="-130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HDD</a:t>
            </a:r>
            <a:r>
              <a:rPr lang="ko-KR" altLang="en-US" sz="1800" spc="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ko-KR" altLang="en-US" sz="1800" spc="-25" dirty="0">
                <a:solidFill>
                  <a:srgbClr val="202429"/>
                </a:solidFill>
                <a:latin typeface="Malgun Gothic"/>
                <a:cs typeface="Malgun Gothic"/>
              </a:rPr>
              <a:t>타입이</a:t>
            </a:r>
            <a:r>
              <a:rPr lang="ko-KR" altLang="en-US" sz="1800" dirty="0">
                <a:solidFill>
                  <a:srgbClr val="202429"/>
                </a:solidFill>
                <a:latin typeface="Malgun Gothic"/>
                <a:cs typeface="Malgun Gothic"/>
              </a:rPr>
              <a:t>리턴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)</a:t>
            </a:r>
            <a:b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</a:br>
            <a:r>
              <a:rPr lang="ko-KR" altLang="en-US" sz="1800" dirty="0">
                <a:solidFill>
                  <a:srgbClr val="202429"/>
                </a:solidFill>
                <a:latin typeface="Malgun Gothic"/>
                <a:cs typeface="Malgun Gothic"/>
              </a:rPr>
              <a:t>이걸</a:t>
            </a:r>
            <a:r>
              <a:rPr lang="ko-KR" altLang="en-US" sz="1800" spc="-130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solidFill>
                  <a:srgbClr val="202429"/>
                </a:solidFill>
                <a:latin typeface="Malgun Gothic"/>
                <a:cs typeface="Malgun Gothic"/>
              </a:rPr>
              <a:t>조작하여</a:t>
            </a:r>
            <a:r>
              <a:rPr lang="ko-KR" altLang="en-US" sz="1800" spc="-130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en-US" altLang="ko-KR" sz="1800" spc="-20" dirty="0">
                <a:solidFill>
                  <a:srgbClr val="202429"/>
                </a:solidFill>
                <a:latin typeface="Arial"/>
                <a:cs typeface="Arial"/>
              </a:rPr>
              <a:t>CD-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ROM</a:t>
            </a:r>
            <a:r>
              <a:rPr lang="ko-KR" altLang="en-US" sz="1800" spc="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ko-KR" altLang="en-US" sz="1800" spc="-20" dirty="0">
                <a:solidFill>
                  <a:srgbClr val="202429"/>
                </a:solidFill>
                <a:latin typeface="Malgun Gothic"/>
                <a:cs typeface="Malgun Gothic"/>
              </a:rPr>
              <a:t>타입으로</a:t>
            </a:r>
            <a:r>
              <a:rPr lang="ko-KR" altLang="en-US" sz="1800" spc="-135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spc="-25" dirty="0">
                <a:solidFill>
                  <a:srgbClr val="202429"/>
                </a:solidFill>
                <a:latin typeface="Malgun Gothic"/>
                <a:cs typeface="Malgun Gothic"/>
              </a:rPr>
              <a:t>인식하도록</a:t>
            </a:r>
            <a:r>
              <a:rPr lang="ko-KR" altLang="en-US" sz="1800" spc="-155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spc="-25" dirty="0">
                <a:solidFill>
                  <a:srgbClr val="202429"/>
                </a:solidFill>
                <a:latin typeface="Malgun Gothic"/>
                <a:cs typeface="Malgun Gothic"/>
              </a:rPr>
              <a:t>만들어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"OK,</a:t>
            </a:r>
            <a:r>
              <a:rPr lang="ko-KR" altLang="en-US" sz="1800" spc="-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I</a:t>
            </a:r>
            <a:r>
              <a:rPr lang="ko-KR" altLang="en-US" sz="1800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really</a:t>
            </a:r>
            <a:r>
              <a:rPr lang="ko-KR" altLang="en-US" sz="1800" spc="-4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think</a:t>
            </a:r>
            <a:r>
              <a:rPr lang="ko-KR" altLang="en-US" sz="1800" spc="-4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that</a:t>
            </a:r>
            <a:r>
              <a:rPr lang="ko-KR" altLang="en-US" sz="1800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your</a:t>
            </a:r>
            <a:r>
              <a:rPr lang="ko-KR" altLang="en-US" sz="1800" spc="-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HD</a:t>
            </a:r>
            <a:r>
              <a:rPr lang="ko-KR" altLang="en-US" sz="1800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is</a:t>
            </a:r>
            <a:r>
              <a:rPr lang="ko-KR" altLang="en-US" sz="1800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a</a:t>
            </a:r>
            <a:r>
              <a:rPr lang="ko-KR" altLang="en-US" sz="1800" spc="-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en-US" altLang="ko-KR" sz="1800" dirty="0">
                <a:solidFill>
                  <a:srgbClr val="202429"/>
                </a:solidFill>
                <a:latin typeface="Arial"/>
                <a:cs typeface="Arial"/>
              </a:rPr>
              <a:t>CD-ROM!</a:t>
            </a:r>
            <a:r>
              <a:rPr lang="ko-KR" altLang="en-US" sz="1800" spc="4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lang="en-US" altLang="ko-KR" sz="1800" spc="-25" dirty="0">
                <a:solidFill>
                  <a:srgbClr val="202429"/>
                </a:solidFill>
                <a:latin typeface="Arial"/>
                <a:cs typeface="Arial"/>
              </a:rPr>
              <a:t>:p“</a:t>
            </a:r>
            <a:br>
              <a:rPr lang="en-US" altLang="ko-KR" sz="1800" spc="-25" dirty="0">
                <a:solidFill>
                  <a:srgbClr val="202429"/>
                </a:solidFill>
                <a:latin typeface="Arial"/>
                <a:cs typeface="Arial"/>
              </a:rPr>
            </a:br>
            <a:r>
              <a:rPr lang="ko-KR" altLang="en-US" sz="1800" dirty="0">
                <a:solidFill>
                  <a:srgbClr val="202429"/>
                </a:solidFill>
                <a:latin typeface="Malgun Gothic"/>
                <a:cs typeface="Malgun Gothic"/>
              </a:rPr>
              <a:t>메시지</a:t>
            </a:r>
            <a:r>
              <a:rPr lang="ko-KR" altLang="en-US" sz="1800" spc="-130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solidFill>
                  <a:srgbClr val="202429"/>
                </a:solidFill>
                <a:latin typeface="Malgun Gothic"/>
                <a:cs typeface="Malgun Gothic"/>
              </a:rPr>
              <a:t>박스가</a:t>
            </a:r>
            <a:r>
              <a:rPr lang="ko-KR" altLang="en-US" sz="1800" spc="-130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solidFill>
                  <a:srgbClr val="202429"/>
                </a:solidFill>
                <a:latin typeface="Malgun Gothic"/>
                <a:cs typeface="Malgun Gothic"/>
              </a:rPr>
              <a:t>출력되도록</a:t>
            </a:r>
            <a:r>
              <a:rPr lang="ko-KR" altLang="en-US" sz="1800" spc="-130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solidFill>
                  <a:srgbClr val="202429"/>
                </a:solidFill>
                <a:latin typeface="Malgun Gothic"/>
                <a:cs typeface="Malgun Gothic"/>
              </a:rPr>
              <a:t>하는</a:t>
            </a:r>
            <a:r>
              <a:rPr lang="ko-KR" altLang="en-US" sz="1800" spc="-155" dirty="0">
                <a:solidFill>
                  <a:srgbClr val="202429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spc="-60" dirty="0">
                <a:solidFill>
                  <a:srgbClr val="202429"/>
                </a:solidFill>
                <a:latin typeface="Malgun Gothic"/>
                <a:cs typeface="Malgun Gothic"/>
              </a:rPr>
              <a:t>것</a:t>
            </a:r>
            <a:endParaRPr lang="ko-KR" altLang="en-US" sz="1800" dirty="0">
              <a:latin typeface="Malgun Gothic"/>
              <a:cs typeface="Malgun Gothic"/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D420969B-822F-798B-7B5E-D167A26EAD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096" y="3429000"/>
            <a:ext cx="7196328" cy="1359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CBCA0B-23F3-1E9C-C582-1E9F24D421DF}"/>
              </a:ext>
            </a:extLst>
          </p:cNvPr>
          <p:cNvSpPr txBox="1"/>
          <p:nvPr/>
        </p:nvSpPr>
        <p:spPr>
          <a:xfrm>
            <a:off x="644435" y="397865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나눔스퀘어 Bold" panose="020B0600000101010101"/>
              </a:rPr>
              <a:t>코드 분석</a:t>
            </a:r>
          </a:p>
        </p:txBody>
      </p:sp>
    </p:spTree>
    <p:extLst>
      <p:ext uri="{BB962C8B-B14F-4D97-AF65-F5344CB8AC3E}">
        <p14:creationId xmlns:p14="http://schemas.microsoft.com/office/powerpoint/2010/main" val="114419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63F7DD-1B1A-415B-821B-C5D71D5D8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451" y="845380"/>
            <a:ext cx="11462789" cy="5617662"/>
          </a:xfrm>
        </p:spPr>
        <p:txBody>
          <a:bodyPr/>
          <a:lstStyle/>
          <a:p>
            <a:pPr lvl="1"/>
            <a:r>
              <a:rPr lang="en-US" altLang="ko-KR" dirty="0"/>
              <a:t>401000~40100E : </a:t>
            </a:r>
            <a:r>
              <a:rPr lang="en-US" altLang="ko-KR" dirty="0" err="1"/>
              <a:t>MessageBox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401013~401018 : </a:t>
            </a:r>
            <a:r>
              <a:rPr lang="en-US" altLang="ko-KR" dirty="0" err="1"/>
              <a:t>GetDriveTypeA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C</a:t>
            </a:r>
            <a:r>
              <a:rPr lang="ko-KR" altLang="en-US" dirty="0"/>
              <a:t>드라이브를 읽기에 리턴 값</a:t>
            </a:r>
            <a:r>
              <a:rPr lang="en-US" altLang="ko-KR" dirty="0"/>
              <a:t>(EAX)</a:t>
            </a:r>
            <a:r>
              <a:rPr lang="ko-KR" altLang="en-US" dirty="0"/>
              <a:t>은 기본적으로 </a:t>
            </a:r>
            <a:r>
              <a:rPr lang="en-US" altLang="ko-KR" dirty="0"/>
              <a:t>3</a:t>
            </a:r>
          </a:p>
          <a:p>
            <a:pPr marL="311400" lvl="1" indent="0">
              <a:buNone/>
            </a:pPr>
            <a:r>
              <a:rPr lang="en-US" altLang="ko-KR" dirty="0"/>
              <a:t>EAX</a:t>
            </a:r>
            <a:r>
              <a:rPr lang="ko-KR" altLang="en-US" dirty="0"/>
              <a:t>는 범용으로 사용되는 레지스터들 중 하나로</a:t>
            </a:r>
            <a:r>
              <a:rPr lang="en-US" altLang="ko-KR" dirty="0"/>
              <a:t>, </a:t>
            </a:r>
            <a:r>
              <a:rPr lang="ko-KR" altLang="en-US" dirty="0"/>
              <a:t>일반적으로 함수 리턴 값에 사용됨</a:t>
            </a:r>
            <a:r>
              <a:rPr lang="en-US" altLang="ko-KR" dirty="0"/>
              <a:t>.</a:t>
            </a:r>
          </a:p>
          <a:p>
            <a:pPr marL="3114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en-US" altLang="ko-KR" dirty="0"/>
              <a:t>Win32 API </a:t>
            </a:r>
            <a:r>
              <a:rPr lang="ko-KR" altLang="en-US" dirty="0"/>
              <a:t>함수들은 리턴 값을 </a:t>
            </a:r>
            <a:r>
              <a:rPr lang="en-US" altLang="ko-KR" dirty="0"/>
              <a:t>EAX</a:t>
            </a:r>
            <a:r>
              <a:rPr lang="ko-KR" altLang="en-US" dirty="0"/>
              <a:t>에 저장한 후 </a:t>
            </a:r>
            <a:r>
              <a:rPr lang="ko-KR" altLang="en-US" dirty="0" err="1"/>
              <a:t>리턴함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CD5AB-06E3-4E9B-9418-1B36EA33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451" y="6663146"/>
            <a:ext cx="2743200" cy="21600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8EF2296F-EDCE-695D-337B-01DC7B7298DB}"/>
              </a:ext>
            </a:extLst>
          </p:cNvPr>
          <p:cNvPicPr/>
          <p:nvPr/>
        </p:nvPicPr>
        <p:blipFill rotWithShape="1">
          <a:blip r:embed="rId2" cstate="print"/>
          <a:srcRect t="18144" b="74512"/>
          <a:stretch/>
        </p:blipFill>
        <p:spPr>
          <a:xfrm>
            <a:off x="714103" y="3241525"/>
            <a:ext cx="11112137" cy="659915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EF39F86D-DCEB-22B4-76EA-2B4342296FF0}"/>
              </a:ext>
            </a:extLst>
          </p:cNvPr>
          <p:cNvPicPr/>
          <p:nvPr/>
        </p:nvPicPr>
        <p:blipFill rotWithShape="1">
          <a:blip r:embed="rId2" cstate="print"/>
          <a:srcRect b="82220"/>
          <a:stretch/>
        </p:blipFill>
        <p:spPr>
          <a:xfrm>
            <a:off x="714103" y="1338385"/>
            <a:ext cx="11112137" cy="1404815"/>
          </a:xfrm>
          <a:prstGeom prst="rect">
            <a:avLst/>
          </a:prstGeom>
        </p:spPr>
      </p:pic>
      <p:pic>
        <p:nvPicPr>
          <p:cNvPr id="7" name="object 6" descr="dddd&#10;dddddd&#10;ddasdasdasd&#10;&#10;">
            <a:extLst>
              <a:ext uri="{FF2B5EF4-FFF2-40B4-BE49-F238E27FC236}">
                <a16:creationId xmlns:a16="http://schemas.microsoft.com/office/drawing/2014/main" id="{BB5B8188-7CAB-0E06-A714-1D4AD50572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0470" y="4086561"/>
            <a:ext cx="5976181" cy="38873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0A8F5-0545-481C-9946-D9E4B40DA873}"/>
              </a:ext>
            </a:extLst>
          </p:cNvPr>
          <p:cNvSpPr txBox="1"/>
          <p:nvPr/>
        </p:nvSpPr>
        <p:spPr>
          <a:xfrm>
            <a:off x="5917166" y="4479816"/>
            <a:ext cx="346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GetDriveType</a:t>
            </a:r>
            <a:r>
              <a:rPr lang="en-US" altLang="ko-KR" sz="1200" dirty="0"/>
              <a:t> </a:t>
            </a:r>
            <a:r>
              <a:rPr lang="ko-KR" altLang="en-US" sz="1200" dirty="0"/>
              <a:t>함수의 </a:t>
            </a:r>
            <a:r>
              <a:rPr lang="ko-KR" altLang="en-US" sz="1200" dirty="0" err="1"/>
              <a:t>출력값</a:t>
            </a:r>
            <a:endParaRPr lang="ko-KR" altLang="en-US" sz="1200" dirty="0"/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966DDB5A-8CD0-DD1E-4B55-3940F3F22A6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03664" y="4766049"/>
            <a:ext cx="2322576" cy="1554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73343A-9686-5CF1-7C93-B191A01EB320}"/>
              </a:ext>
            </a:extLst>
          </p:cNvPr>
          <p:cNvSpPr txBox="1"/>
          <p:nvPr/>
        </p:nvSpPr>
        <p:spPr>
          <a:xfrm>
            <a:off x="9503664" y="6277386"/>
            <a:ext cx="205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리턴된</a:t>
            </a:r>
            <a:r>
              <a:rPr lang="ko-KR" altLang="en-US" sz="1200" dirty="0"/>
              <a:t> </a:t>
            </a:r>
            <a:r>
              <a:rPr lang="en-US" altLang="ko-KR" sz="1200" dirty="0"/>
              <a:t>EAX </a:t>
            </a:r>
            <a:r>
              <a:rPr lang="ko-KR" altLang="en-US" sz="1200" dirty="0"/>
              <a:t>값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8E8F5-A0C4-FDAB-B078-D5BFF5A66AD4}"/>
              </a:ext>
            </a:extLst>
          </p:cNvPr>
          <p:cNvSpPr/>
          <p:nvPr/>
        </p:nvSpPr>
        <p:spPr>
          <a:xfrm>
            <a:off x="9503664" y="4960173"/>
            <a:ext cx="1434302" cy="148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5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고딕OTF"/>
        <a:cs typeface=""/>
      </a:majorFont>
      <a:minorFont>
        <a:latin typeface="맑은 고딕"/>
        <a:ea typeface="나눔고딕OTF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2048</Words>
  <Application>Microsoft Office PowerPoint</Application>
  <PresentationFormat>와이드스크린</PresentationFormat>
  <Paragraphs>262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1" baseType="lpstr">
      <vt:lpstr>Helvetica Neue</vt:lpstr>
      <vt:lpstr>inherit</vt:lpstr>
      <vt:lpstr>나눔스퀘어</vt:lpstr>
      <vt:lpstr>나눔스퀘어 Bold</vt:lpstr>
      <vt:lpstr>나눔스퀘어 ExtraBold</vt:lpstr>
      <vt:lpstr>맑은 고딕</vt:lpstr>
      <vt:lpstr>맑은 고딕</vt:lpstr>
      <vt:lpstr>Arial</vt:lpstr>
      <vt:lpstr>Calibri</vt:lpstr>
      <vt:lpstr>Courier New</vt:lpstr>
      <vt:lpstr>Dubai Medium</vt:lpstr>
      <vt:lpstr>Montserrat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강문선</dc:creator>
  <cp:lastModifiedBy> </cp:lastModifiedBy>
  <cp:revision>26</cp:revision>
  <dcterms:created xsi:type="dcterms:W3CDTF">2023-01-04T06:07:41Z</dcterms:created>
  <dcterms:modified xsi:type="dcterms:W3CDTF">2023-01-04T14:19:04Z</dcterms:modified>
</cp:coreProperties>
</file>