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20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AD5B4-F653-9649-B6EA-D0B6BF7200E4}" type="datetimeFigureOut">
              <a:rPr kumimoji="1" lang="zh-CN" altLang="en-US" smtClean="0"/>
              <a:t>9/22/19</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93DE6-F50D-F546-8592-30D6FE0C78BE}" type="slidenum">
              <a:rPr kumimoji="1" lang="zh-CN" altLang="en-US" smtClean="0"/>
              <a:t>‹#›</a:t>
            </a:fld>
            <a:endParaRPr kumimoji="1" lang="zh-CN" altLang="en-US"/>
          </a:p>
        </p:txBody>
      </p:sp>
    </p:spTree>
    <p:extLst>
      <p:ext uri="{BB962C8B-B14F-4D97-AF65-F5344CB8AC3E}">
        <p14:creationId xmlns:p14="http://schemas.microsoft.com/office/powerpoint/2010/main" val="3464174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4593DE6-F50D-F546-8592-30D6FE0C78BE}" type="slidenum">
              <a:rPr kumimoji="1" lang="zh-CN" altLang="en-US" smtClean="0"/>
              <a:t>2</a:t>
            </a:fld>
            <a:endParaRPr kumimoji="1" lang="zh-CN" altLang="en-US"/>
          </a:p>
        </p:txBody>
      </p:sp>
    </p:spTree>
    <p:extLst>
      <p:ext uri="{BB962C8B-B14F-4D97-AF65-F5344CB8AC3E}">
        <p14:creationId xmlns:p14="http://schemas.microsoft.com/office/powerpoint/2010/main" val="298099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982D77FC-C689-AA40-90CA-6C3632FB25E7}" type="datetimeFigureOut">
              <a:rPr kumimoji="1" lang="zh-CN" altLang="en-US" smtClean="0"/>
              <a:t>9/22/19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151980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82D77FC-C689-AA40-90CA-6C3632FB25E7}" type="datetimeFigureOut">
              <a:rPr kumimoji="1" lang="zh-CN" altLang="en-US" smtClean="0"/>
              <a:t>9/22/19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79825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82D77FC-C689-AA40-90CA-6C3632FB25E7}" type="datetimeFigureOut">
              <a:rPr kumimoji="1" lang="zh-CN" altLang="en-US" smtClean="0"/>
              <a:t>9/22/19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176120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82D77FC-C689-AA40-90CA-6C3632FB25E7}" type="datetimeFigureOut">
              <a:rPr kumimoji="1" lang="zh-CN" altLang="en-US" smtClean="0"/>
              <a:t>9/22/19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280820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982D77FC-C689-AA40-90CA-6C3632FB25E7}" type="datetimeFigureOut">
              <a:rPr kumimoji="1" lang="zh-CN" altLang="en-US" smtClean="0"/>
              <a:t>9/22/19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103703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982D77FC-C689-AA40-90CA-6C3632FB25E7}" type="datetimeFigureOut">
              <a:rPr kumimoji="1" lang="zh-CN" altLang="en-US" smtClean="0"/>
              <a:t>9/22/19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182302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982D77FC-C689-AA40-90CA-6C3632FB25E7}" type="datetimeFigureOut">
              <a:rPr kumimoji="1" lang="zh-CN" altLang="en-US" smtClean="0"/>
              <a:t>9/22/19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215686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982D77FC-C689-AA40-90CA-6C3632FB25E7}" type="datetimeFigureOut">
              <a:rPr kumimoji="1" lang="zh-CN" altLang="en-US" smtClean="0"/>
              <a:t>9/22/19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425084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2D77FC-C689-AA40-90CA-6C3632FB25E7}" type="datetimeFigureOut">
              <a:rPr kumimoji="1" lang="zh-CN" altLang="en-US" smtClean="0"/>
              <a:t>9/22/19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420590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82D77FC-C689-AA40-90CA-6C3632FB25E7}" type="datetimeFigureOut">
              <a:rPr kumimoji="1" lang="zh-CN" altLang="en-US" smtClean="0"/>
              <a:t>9/22/19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206371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82D77FC-C689-AA40-90CA-6C3632FB25E7}" type="datetimeFigureOut">
              <a:rPr kumimoji="1" lang="zh-CN" altLang="en-US" smtClean="0"/>
              <a:t>9/22/19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9246703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D77FC-C689-AA40-90CA-6C3632FB25E7}" type="datetimeFigureOut">
              <a:rPr kumimoji="1" lang="zh-CN" altLang="en-US" smtClean="0"/>
              <a:t>9/22/19</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325904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t>Coursera</a:t>
            </a:r>
            <a:r>
              <a:rPr kumimoji="1" lang="en-US" altLang="zh-CN" dirty="0" smtClean="0"/>
              <a:t> Capstone Project — The Battle of </a:t>
            </a:r>
            <a:r>
              <a:rPr kumimoji="1" lang="en-US" altLang="zh-CN" dirty="0" err="1" smtClean="0"/>
              <a:t>Neighbourhood</a:t>
            </a:r>
            <a:endParaRPr kumimoji="1" lang="zh-CN" altLang="en-US" dirty="0"/>
          </a:p>
        </p:txBody>
      </p:sp>
      <p:sp>
        <p:nvSpPr>
          <p:cNvPr id="4" name="文本框 3"/>
          <p:cNvSpPr txBox="1"/>
          <p:nvPr/>
        </p:nvSpPr>
        <p:spPr>
          <a:xfrm>
            <a:off x="3250722" y="4735222"/>
            <a:ext cx="3616695" cy="923330"/>
          </a:xfrm>
          <a:prstGeom prst="rect">
            <a:avLst/>
          </a:prstGeom>
          <a:noFill/>
        </p:spPr>
        <p:txBody>
          <a:bodyPr wrap="square" rtlCol="0">
            <a:spAutoFit/>
          </a:bodyPr>
          <a:lstStyle/>
          <a:p>
            <a:r>
              <a:rPr kumimoji="1" lang="en-US" altLang="zh-CN" dirty="0" smtClean="0"/>
              <a:t>Kangning Li</a:t>
            </a:r>
            <a:endParaRPr kumimoji="1" lang="en-US" altLang="zh-CN" dirty="0" smtClean="0"/>
          </a:p>
          <a:p>
            <a:r>
              <a:rPr kumimoji="1" lang="en-US" altLang="zh-CN" dirty="0" smtClean="0"/>
              <a:t>         </a:t>
            </a:r>
            <a:r>
              <a:rPr kumimoji="1" lang="en-US" altLang="zh-CN" dirty="0" smtClean="0"/>
              <a:t>Sep 10, </a:t>
            </a:r>
            <a:r>
              <a:rPr kumimoji="1" lang="en-US" altLang="zh-CN" dirty="0" smtClean="0"/>
              <a:t>2019</a:t>
            </a:r>
          </a:p>
          <a:p>
            <a:endParaRPr kumimoji="1" lang="zh-CN" altLang="en-US" dirty="0"/>
          </a:p>
        </p:txBody>
      </p:sp>
    </p:spTree>
    <p:extLst>
      <p:ext uri="{BB962C8B-B14F-4D97-AF65-F5344CB8AC3E}">
        <p14:creationId xmlns:p14="http://schemas.microsoft.com/office/powerpoint/2010/main" val="289670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Introduction</a:t>
            </a:r>
            <a:br>
              <a:rPr kumimoji="1" lang="en-US" altLang="zh-CN" dirty="0" smtClean="0"/>
            </a:br>
            <a:endParaRPr kumimoji="1" lang="zh-CN" altLang="en-US" dirty="0"/>
          </a:p>
        </p:txBody>
      </p:sp>
      <p:sp>
        <p:nvSpPr>
          <p:cNvPr id="3" name="内容占位符 2"/>
          <p:cNvSpPr>
            <a:spLocks noGrp="1"/>
          </p:cNvSpPr>
          <p:nvPr>
            <p:ph idx="1"/>
          </p:nvPr>
        </p:nvSpPr>
        <p:spPr/>
        <p:txBody>
          <a:bodyPr/>
          <a:lstStyle/>
          <a:p>
            <a:r>
              <a:rPr kumimoji="1" lang="en-US" altLang="zh-CN" dirty="0" smtClean="0"/>
              <a:t>Business problem:  </a:t>
            </a:r>
          </a:p>
        </p:txBody>
      </p:sp>
      <p:sp>
        <p:nvSpPr>
          <p:cNvPr id="4" name="文本框 3"/>
          <p:cNvSpPr txBox="1"/>
          <p:nvPr/>
        </p:nvSpPr>
        <p:spPr>
          <a:xfrm>
            <a:off x="882645" y="2410657"/>
            <a:ext cx="7362563" cy="2554545"/>
          </a:xfrm>
          <a:prstGeom prst="rect">
            <a:avLst/>
          </a:prstGeom>
          <a:noFill/>
        </p:spPr>
        <p:txBody>
          <a:bodyPr wrap="square" rtlCol="0">
            <a:spAutoFit/>
          </a:bodyPr>
          <a:lstStyle/>
          <a:p>
            <a:r>
              <a:rPr kumimoji="1" lang="en-US" altLang="zh-CN" sz="3200" dirty="0" smtClean="0"/>
              <a:t>To find nice place to go around and try some good restaurant nearby, </a:t>
            </a:r>
          </a:p>
          <a:p>
            <a:r>
              <a:rPr kumimoji="1" lang="en-US" altLang="zh-CN" sz="3200" dirty="0" smtClean="0"/>
              <a:t>or similarly if you want to expand your business(say restaurant in this specific case) around the top visited site in Chicago</a:t>
            </a:r>
            <a:endParaRPr kumimoji="1" lang="zh-CN" altLang="en-US" sz="3200" dirty="0"/>
          </a:p>
        </p:txBody>
      </p:sp>
    </p:spTree>
    <p:extLst>
      <p:ext uri="{BB962C8B-B14F-4D97-AF65-F5344CB8AC3E}">
        <p14:creationId xmlns:p14="http://schemas.microsoft.com/office/powerpoint/2010/main" val="171217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acquisition and cleaning</a:t>
            </a:r>
            <a:endParaRPr kumimoji="1" lang="zh-CN" altLang="en-US" dirty="0"/>
          </a:p>
        </p:txBody>
      </p:sp>
      <p:sp>
        <p:nvSpPr>
          <p:cNvPr id="3" name="内容占位符 2"/>
          <p:cNvSpPr>
            <a:spLocks noGrp="1"/>
          </p:cNvSpPr>
          <p:nvPr>
            <p:ph idx="1"/>
          </p:nvPr>
        </p:nvSpPr>
        <p:spPr>
          <a:xfrm>
            <a:off x="457200" y="1539875"/>
            <a:ext cx="8559800" cy="5111750"/>
          </a:xfrm>
        </p:spPr>
        <p:txBody>
          <a:bodyPr/>
          <a:lstStyle/>
          <a:p>
            <a:pPr marL="0" indent="0">
              <a:buNone/>
            </a:pPr>
            <a:r>
              <a:rPr kumimoji="1" lang="en-US" altLang="zh-CN" sz="2400" dirty="0" smtClean="0"/>
              <a:t>1. Using </a:t>
            </a:r>
            <a:r>
              <a:rPr kumimoji="1" lang="en-US" altLang="zh-CN" sz="2400" dirty="0" err="1" smtClean="0"/>
              <a:t>FourSquare</a:t>
            </a:r>
            <a:r>
              <a:rPr kumimoji="1" lang="en-US" altLang="zh-CN" sz="2400" dirty="0" smtClean="0"/>
              <a:t> to get the top 30 places to visit in Chicago</a:t>
            </a:r>
          </a:p>
          <a:p>
            <a:r>
              <a:rPr kumimoji="1" lang="en-US" altLang="zh-CN" sz="2400" dirty="0" smtClean="0"/>
              <a:t>Top visited places data set are scraped from </a:t>
            </a:r>
            <a:r>
              <a:rPr kumimoji="1" lang="en-US" altLang="zh-CN" sz="2400" dirty="0" err="1" smtClean="0"/>
              <a:t>FourSquare</a:t>
            </a:r>
            <a:r>
              <a:rPr kumimoji="1" lang="en-US" altLang="zh-CN" sz="2400" dirty="0" smtClean="0"/>
              <a:t>  and returned in html form, need to to further extracted into </a:t>
            </a:r>
            <a:r>
              <a:rPr kumimoji="1" lang="en-US" altLang="zh-CN" sz="2400" dirty="0" err="1" smtClean="0"/>
              <a:t>DataFrame</a:t>
            </a:r>
            <a:r>
              <a:rPr kumimoji="1" lang="en-US" altLang="zh-CN" sz="2400" dirty="0" smtClean="0"/>
              <a:t>. </a:t>
            </a:r>
          </a:p>
          <a:p>
            <a:r>
              <a:rPr kumimoji="1" lang="en-US" altLang="zh-CN" sz="2400" dirty="0" smtClean="0"/>
              <a:t>In total 30 rows and 6 features including geo coordinate.</a:t>
            </a:r>
          </a:p>
          <a:p>
            <a:pPr marL="0" indent="0">
              <a:buNone/>
            </a:pPr>
            <a:r>
              <a:rPr kumimoji="1" lang="en-US" altLang="zh-CN" sz="2400" dirty="0"/>
              <a:t> </a:t>
            </a:r>
            <a:r>
              <a:rPr kumimoji="1" lang="en-US" altLang="zh-CN" dirty="0" smtClean="0"/>
              <a:t>2 Using </a:t>
            </a:r>
            <a:r>
              <a:rPr kumimoji="1" lang="en-US" altLang="zh-CN" dirty="0" err="1" smtClean="0"/>
              <a:t>FourSquare</a:t>
            </a:r>
            <a:r>
              <a:rPr kumimoji="1" lang="en-US" altLang="zh-CN" dirty="0" smtClean="0"/>
              <a:t> to get the top 30 venues  around top 30 top sites.</a:t>
            </a:r>
          </a:p>
          <a:p>
            <a:endParaRPr kumimoji="1" lang="en-US" altLang="zh-CN" dirty="0" smtClean="0"/>
          </a:p>
          <a:p>
            <a:endParaRPr kumimoji="1" lang="en-US" altLang="zh-CN" sz="2400" dirty="0" smtClean="0"/>
          </a:p>
          <a:p>
            <a:endParaRPr kumimoji="1" lang="en-US" altLang="zh-CN" sz="2400" dirty="0" smtClean="0"/>
          </a:p>
          <a:p>
            <a:endParaRPr kumimoji="1" lang="zh-CN" altLang="en-US" sz="1400" dirty="0"/>
          </a:p>
        </p:txBody>
      </p:sp>
      <p:pic>
        <p:nvPicPr>
          <p:cNvPr id="5" name="图片 4" descr="Screen Shot 2019-09-09 at 9.03.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25" y="4686418"/>
            <a:ext cx="8270875" cy="1986131"/>
          </a:xfrm>
          <a:prstGeom prst="rect">
            <a:avLst/>
          </a:prstGeom>
        </p:spPr>
      </p:pic>
    </p:spTree>
    <p:extLst>
      <p:ext uri="{BB962C8B-B14F-4D97-AF65-F5344CB8AC3E}">
        <p14:creationId xmlns:p14="http://schemas.microsoft.com/office/powerpoint/2010/main" val="260272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200" y="60326"/>
            <a:ext cx="8229600" cy="1143000"/>
          </a:xfrm>
        </p:spPr>
        <p:txBody>
          <a:bodyPr>
            <a:normAutofit fontScale="90000"/>
          </a:bodyPr>
          <a:lstStyle/>
          <a:p>
            <a:r>
              <a:rPr kumimoji="1" lang="en-US" altLang="zh-CN" dirty="0" smtClean="0"/>
              <a:t>Data visualization</a:t>
            </a:r>
            <a:br>
              <a:rPr kumimoji="1" lang="en-US" altLang="zh-CN" dirty="0" smtClean="0"/>
            </a:br>
            <a:endParaRPr kumimoji="1" lang="zh-CN" altLang="en-US" dirty="0"/>
          </a:p>
        </p:txBody>
      </p:sp>
      <p:pic>
        <p:nvPicPr>
          <p:cNvPr id="4" name="内容占位符 3" descr="Screen Shot 2019-09-09 at 9.04.14 PM.png"/>
          <p:cNvPicPr>
            <a:picLocks noGrp="1" noChangeAspect="1"/>
          </p:cNvPicPr>
          <p:nvPr>
            <p:ph idx="1"/>
          </p:nvPr>
        </p:nvPicPr>
        <p:blipFill>
          <a:blip r:embed="rId2">
            <a:extLst>
              <a:ext uri="{28A0092B-C50C-407E-A947-70E740481C1C}">
                <a14:useLocalDpi xmlns:a14="http://schemas.microsoft.com/office/drawing/2010/main" val="0"/>
              </a:ext>
            </a:extLst>
          </a:blip>
          <a:srcRect l="7587" r="7587"/>
          <a:stretch>
            <a:fillRect/>
          </a:stretch>
        </p:blipFill>
        <p:spPr>
          <a:xfrm>
            <a:off x="203200" y="933451"/>
            <a:ext cx="3813175" cy="2097100"/>
          </a:xfrm>
        </p:spPr>
      </p:pic>
      <p:sp>
        <p:nvSpPr>
          <p:cNvPr id="5" name="文本框 4"/>
          <p:cNvSpPr txBox="1"/>
          <p:nvPr/>
        </p:nvSpPr>
        <p:spPr>
          <a:xfrm>
            <a:off x="4556124" y="933451"/>
            <a:ext cx="3527425" cy="2308324"/>
          </a:xfrm>
          <a:prstGeom prst="rect">
            <a:avLst/>
          </a:prstGeom>
          <a:noFill/>
        </p:spPr>
        <p:txBody>
          <a:bodyPr wrap="square" rtlCol="0">
            <a:spAutoFit/>
          </a:bodyPr>
          <a:lstStyle/>
          <a:p>
            <a:r>
              <a:rPr kumimoji="1" lang="en-US" altLang="zh-CN" dirty="0" smtClean="0"/>
              <a:t>On the </a:t>
            </a:r>
            <a:r>
              <a:rPr kumimoji="1" lang="en-US" altLang="zh-CN" dirty="0" err="1" smtClean="0"/>
              <a:t>left:Circular</a:t>
            </a:r>
            <a:r>
              <a:rPr kumimoji="1" lang="en-US" altLang="zh-CN" dirty="0" smtClean="0"/>
              <a:t> marks represent the most frequently visited restaurants in the top 5 venues (Millennium Park- Red, The Art Institute of Chicago- </a:t>
            </a:r>
            <a:r>
              <a:rPr kumimoji="1" lang="en-US" altLang="zh-CN" dirty="0" err="1" smtClean="0"/>
              <a:t>BLue</a:t>
            </a:r>
            <a:r>
              <a:rPr kumimoji="1" lang="en-US" altLang="zh-CN" dirty="0" smtClean="0"/>
              <a:t>, Grant Park- Lime, Chicago </a:t>
            </a:r>
            <a:r>
              <a:rPr kumimoji="1" lang="en-US" altLang="zh-CN" dirty="0" err="1" smtClean="0"/>
              <a:t>Riverwalk</a:t>
            </a:r>
            <a:r>
              <a:rPr kumimoji="1" lang="en-US" altLang="zh-CN" dirty="0" smtClean="0"/>
              <a:t>- Purple, Symphony Center- Green) according to Foursquare data</a:t>
            </a:r>
          </a:p>
        </p:txBody>
      </p:sp>
      <p:sp>
        <p:nvSpPr>
          <p:cNvPr id="6" name="文本框 5"/>
          <p:cNvSpPr txBox="1"/>
          <p:nvPr/>
        </p:nvSpPr>
        <p:spPr>
          <a:xfrm>
            <a:off x="203199" y="3241775"/>
            <a:ext cx="4352925" cy="1477328"/>
          </a:xfrm>
          <a:prstGeom prst="rect">
            <a:avLst/>
          </a:prstGeom>
          <a:noFill/>
        </p:spPr>
        <p:txBody>
          <a:bodyPr wrap="square" rtlCol="0">
            <a:spAutoFit/>
          </a:bodyPr>
          <a:lstStyle/>
          <a:p>
            <a:r>
              <a:rPr kumimoji="1" lang="en-US" altLang="zh-CN" dirty="0" smtClean="0"/>
              <a:t>On the right: Top 10 restaurant around top 5 venues</a:t>
            </a:r>
          </a:p>
          <a:p>
            <a:r>
              <a:rPr kumimoji="1" lang="en-US" altLang="zh-CN" dirty="0" smtClean="0"/>
              <a:t>(Millennium par, The Art Institute of Chicago, Grant Part, Chicago </a:t>
            </a:r>
            <a:r>
              <a:rPr kumimoji="1" lang="en-US" altLang="zh-CN" dirty="0" err="1" smtClean="0"/>
              <a:t>RiverWalk</a:t>
            </a:r>
            <a:r>
              <a:rPr kumimoji="1" lang="en-US" altLang="zh-CN" dirty="0" smtClean="0"/>
              <a:t>, Symphony Center)</a:t>
            </a:r>
            <a:endParaRPr kumimoji="1" lang="zh-CN" altLang="en-US" dirty="0"/>
          </a:p>
        </p:txBody>
      </p:sp>
      <p:pic>
        <p:nvPicPr>
          <p:cNvPr id="7" name="图片 6" descr="Screen Shot 2019-09-09 at 9.05.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124" y="3438230"/>
            <a:ext cx="4381499" cy="2561745"/>
          </a:xfrm>
          <a:prstGeom prst="rect">
            <a:avLst/>
          </a:prstGeom>
        </p:spPr>
      </p:pic>
      <p:pic>
        <p:nvPicPr>
          <p:cNvPr id="8" name="图片 7" descr="Screen Shot 2019-09-09 at 9.08.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 y="4719103"/>
            <a:ext cx="4225925" cy="2138897"/>
          </a:xfrm>
          <a:prstGeom prst="rect">
            <a:avLst/>
          </a:prstGeom>
        </p:spPr>
      </p:pic>
    </p:spTree>
    <p:extLst>
      <p:ext uri="{BB962C8B-B14F-4D97-AF65-F5344CB8AC3E}">
        <p14:creationId xmlns:p14="http://schemas.microsoft.com/office/powerpoint/2010/main" val="82655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Clustering Venues</a:t>
            </a:r>
            <a:endParaRPr kumimoji="1" lang="zh-CN" altLang="en-US" dirty="0"/>
          </a:p>
        </p:txBody>
      </p:sp>
      <p:pic>
        <p:nvPicPr>
          <p:cNvPr id="4" name="内容占位符 3" descr="Screen Shot 2019-09-09 at 9.10.34 PM.png"/>
          <p:cNvPicPr>
            <a:picLocks noGrp="1" noChangeAspect="1"/>
          </p:cNvPicPr>
          <p:nvPr>
            <p:ph idx="1"/>
          </p:nvPr>
        </p:nvPicPr>
        <p:blipFill>
          <a:blip r:embed="rId2">
            <a:extLst>
              <a:ext uri="{28A0092B-C50C-407E-A947-70E740481C1C}">
                <a14:useLocalDpi xmlns:a14="http://schemas.microsoft.com/office/drawing/2010/main" val="0"/>
              </a:ext>
            </a:extLst>
          </a:blip>
          <a:srcRect t="4106" b="4106"/>
          <a:stretch>
            <a:fillRect/>
          </a:stretch>
        </p:blipFill>
        <p:spPr>
          <a:xfrm>
            <a:off x="457201" y="1889125"/>
            <a:ext cx="4337050" cy="3887788"/>
          </a:xfrm>
        </p:spPr>
      </p:pic>
      <p:sp>
        <p:nvSpPr>
          <p:cNvPr id="6" name="文本框 5"/>
          <p:cNvSpPr txBox="1"/>
          <p:nvPr/>
        </p:nvSpPr>
        <p:spPr>
          <a:xfrm>
            <a:off x="5238749" y="2032000"/>
            <a:ext cx="2682875" cy="3416320"/>
          </a:xfrm>
          <a:prstGeom prst="rect">
            <a:avLst/>
          </a:prstGeom>
          <a:noFill/>
        </p:spPr>
        <p:txBody>
          <a:bodyPr wrap="square" rtlCol="0">
            <a:spAutoFit/>
          </a:bodyPr>
          <a:lstStyle/>
          <a:p>
            <a:r>
              <a:rPr kumimoji="1" lang="en-US" altLang="zh-CN" dirty="0" smtClean="0"/>
              <a:t>5 top visited sites of Chicago segmented into 3 clusters based on the most common venues. The size of the circles represents number of restaurants as most common venues for each sites, which is highest at Millennium Park(red) and lowest at Grant park(purple) as shown in above map</a:t>
            </a:r>
            <a:endParaRPr kumimoji="1" lang="zh-CN" altLang="en-US" dirty="0"/>
          </a:p>
        </p:txBody>
      </p:sp>
    </p:spTree>
    <p:extLst>
      <p:ext uri="{BB962C8B-B14F-4D97-AF65-F5344CB8AC3E}">
        <p14:creationId xmlns:p14="http://schemas.microsoft.com/office/powerpoint/2010/main" val="412930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Results and conclusion</a:t>
            </a:r>
            <a:endParaRPr kumimoji="1" lang="zh-CN" altLang="en-US" dirty="0"/>
          </a:p>
        </p:txBody>
      </p:sp>
      <p:sp>
        <p:nvSpPr>
          <p:cNvPr id="3" name="内容占位符 2"/>
          <p:cNvSpPr>
            <a:spLocks noGrp="1"/>
          </p:cNvSpPr>
          <p:nvPr>
            <p:ph idx="1"/>
          </p:nvPr>
        </p:nvSpPr>
        <p:spPr/>
        <p:txBody>
          <a:bodyPr>
            <a:normAutofit fontScale="70000" lnSpcReduction="20000"/>
          </a:bodyPr>
          <a:lstStyle/>
          <a:p>
            <a:r>
              <a:rPr kumimoji="1" lang="en-US" altLang="zh-CN" dirty="0" smtClean="0"/>
              <a:t>Results:</a:t>
            </a:r>
          </a:p>
          <a:p>
            <a:r>
              <a:rPr kumimoji="1" lang="en-US" altLang="zh-CN" sz="2400" dirty="0" smtClean="0"/>
              <a:t>1. Coffee Shop top the charts of most common venues in the top 5 visited sites. </a:t>
            </a:r>
          </a:p>
          <a:p>
            <a:r>
              <a:rPr kumimoji="1" lang="en-US" altLang="zh-CN" sz="2400" dirty="0" smtClean="0"/>
              <a:t>2. The art institute of Chicago and symphony center have most number of restaurants around.</a:t>
            </a:r>
          </a:p>
          <a:p>
            <a:r>
              <a:rPr kumimoji="1" lang="en-US" altLang="zh-CN" sz="2400" dirty="0" smtClean="0"/>
              <a:t>3. Since the clustering was based only on the most common venues of each site, Millennium </a:t>
            </a:r>
            <a:r>
              <a:rPr kumimoji="1" lang="en-US" altLang="zh-CN" sz="2400" dirty="0" err="1" smtClean="0"/>
              <a:t>Park,The</a:t>
            </a:r>
            <a:r>
              <a:rPr kumimoji="1" lang="en-US" altLang="zh-CN" sz="2400" dirty="0" smtClean="0"/>
              <a:t> Art Institute of Chicago, Symphony Center fall under the same cluster.  Grant Park and Chicago </a:t>
            </a:r>
            <a:r>
              <a:rPr kumimoji="1" lang="en-US" altLang="zh-CN" sz="2400" dirty="0" err="1" smtClean="0"/>
              <a:t>Riverwalk</a:t>
            </a:r>
            <a:r>
              <a:rPr kumimoji="1" lang="en-US" altLang="zh-CN" sz="2400" dirty="0" smtClean="0"/>
              <a:t>, are separated from both of these clusters as, American food  and </a:t>
            </a:r>
            <a:r>
              <a:rPr kumimoji="1" lang="en-US" altLang="zh-CN" sz="2400" dirty="0" err="1" smtClean="0"/>
              <a:t>Sandwichs</a:t>
            </a:r>
            <a:r>
              <a:rPr kumimoji="1" lang="en-US" altLang="zh-CN" sz="2400" dirty="0" smtClean="0"/>
              <a:t> stand out as the most common venue (with a very high frequency)</a:t>
            </a:r>
          </a:p>
          <a:p>
            <a:r>
              <a:rPr kumimoji="1" lang="en-US" altLang="zh-CN" dirty="0" smtClean="0"/>
              <a:t>Summary:. </a:t>
            </a:r>
          </a:p>
          <a:p>
            <a:r>
              <a:rPr kumimoji="1" lang="en-US" altLang="zh-CN" sz="2600" dirty="0" smtClean="0"/>
              <a:t>1. However, it certainly gives us some very preliminary hint on possibilities of opening restaurants around the top rated sites of Chicago. </a:t>
            </a:r>
          </a:p>
          <a:p>
            <a:r>
              <a:rPr kumimoji="1" lang="en-US" altLang="zh-CN" sz="2600" dirty="0" smtClean="0"/>
              <a:t>2. </a:t>
            </a:r>
            <a:r>
              <a:rPr kumimoji="1" lang="en-US" altLang="zh-CN" sz="2600" dirty="0"/>
              <a:t>D</a:t>
            </a:r>
            <a:r>
              <a:rPr kumimoji="1" lang="en-US" altLang="zh-CN" sz="2600" dirty="0" smtClean="0"/>
              <a:t>ata set maybe not enough to provide strong evidence.</a:t>
            </a:r>
          </a:p>
          <a:p>
            <a:r>
              <a:rPr kumimoji="1" lang="en-US" altLang="zh-CN" sz="2600" dirty="0" smtClean="0"/>
              <a:t>3. Furthermore, the machine learning model is too simple, this results also could potentially vary if we use some other clustering techniques like DBSCAN.</a:t>
            </a:r>
            <a:endParaRPr kumimoji="1" lang="en-US" altLang="zh-CN" sz="2600" dirty="0"/>
          </a:p>
          <a:p>
            <a:endParaRPr kumimoji="1" lang="en-US" altLang="zh-CN" dirty="0" smtClean="0"/>
          </a:p>
          <a:p>
            <a:endParaRPr kumimoji="1" lang="en-US" altLang="zh-CN" sz="1800" dirty="0" smtClean="0"/>
          </a:p>
          <a:p>
            <a:endParaRPr kumimoji="1" lang="en-US" altLang="zh-CN" sz="1800" dirty="0"/>
          </a:p>
          <a:p>
            <a:endParaRPr kumimoji="1" lang="zh-CN" altLang="en-US" sz="1800" dirty="0"/>
          </a:p>
        </p:txBody>
      </p:sp>
    </p:spTree>
    <p:extLst>
      <p:ext uri="{BB962C8B-B14F-4D97-AF65-F5344CB8AC3E}">
        <p14:creationId xmlns:p14="http://schemas.microsoft.com/office/powerpoint/2010/main" val="2175337631"/>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TotalTime>
  <Words>441</Words>
  <Application>Microsoft Macintosh PowerPoint</Application>
  <PresentationFormat>On-screen Show (4:3)</PresentationFormat>
  <Paragraphs>32</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主题</vt:lpstr>
      <vt:lpstr>Coursera Capstone Project — The Battle of Neighbourhood</vt:lpstr>
      <vt:lpstr>Introduction </vt:lpstr>
      <vt:lpstr>Data acquisition and cleaning</vt:lpstr>
      <vt:lpstr>Data visualization </vt:lpstr>
      <vt:lpstr>Clustering Venues</vt:lpstr>
      <vt:lpstr>Results and conclusion</vt:lpstr>
    </vt:vector>
  </TitlesOfParts>
  <Company>UIC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The Battle of Neighbourhood</dc:title>
  <dc:creator>Shiyong Li</dc:creator>
  <cp:lastModifiedBy>Kangning Li</cp:lastModifiedBy>
  <cp:revision>5</cp:revision>
  <dcterms:created xsi:type="dcterms:W3CDTF">2019-09-10T01:43:25Z</dcterms:created>
  <dcterms:modified xsi:type="dcterms:W3CDTF">2019-09-23T02:19:52Z</dcterms:modified>
</cp:coreProperties>
</file>