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7" r:id="rId2"/>
    <p:sldId id="265" r:id="rId3"/>
    <p:sldId id="268" r:id="rId4"/>
    <p:sldId id="266" r:id="rId5"/>
    <p:sldId id="270" r:id="rId6"/>
    <p:sldId id="264" r:id="rId7"/>
    <p:sldId id="276" r:id="rId8"/>
    <p:sldId id="275" r:id="rId9"/>
    <p:sldId id="274" r:id="rId10"/>
    <p:sldId id="272" r:id="rId11"/>
    <p:sldId id="273" r:id="rId12"/>
    <p:sldId id="267" r:id="rId13"/>
    <p:sldId id="269" r:id="rId14"/>
    <p:sldId id="278" r:id="rId15"/>
    <p:sldId id="277" r:id="rId16"/>
    <p:sldId id="271"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1E81D-F58B-45B0-BD8E-DDFBFE046869}" v="221" dt="2020-05-30T23:14:07.537"/>
  </p1510:revLst>
</p1510:revInfo>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53"/>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5/29/2020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5/29/2020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5/29/2020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5/29/2020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5/29/2020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5/29/2020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5/29/2020</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5/29/2020</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5/29/2020</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5/29/2020</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5/29/2020</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fif"/><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9.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Toughest Sports by Skill </a:t>
            </a:r>
          </a:p>
        </p:txBody>
      </p:sp>
      <p:sp>
        <p:nvSpPr>
          <p:cNvPr id="4" name="TextBox 3">
            <a:extLst>
              <a:ext uri="{FF2B5EF4-FFF2-40B4-BE49-F238E27FC236}">
                <a16:creationId xmlns:a16="http://schemas.microsoft.com/office/drawing/2014/main" id="{27534809-EC4B-4A11-977A-3CB1CCD271EB}"/>
              </a:ext>
            </a:extLst>
          </p:cNvPr>
          <p:cNvSpPr txBox="1"/>
          <p:nvPr/>
        </p:nvSpPr>
        <p:spPr>
          <a:xfrm>
            <a:off x="9677400" y="5791200"/>
            <a:ext cx="1742785" cy="369332"/>
          </a:xfrm>
          <a:prstGeom prst="rect">
            <a:avLst/>
          </a:prstGeom>
          <a:noFill/>
        </p:spPr>
        <p:txBody>
          <a:bodyPr wrap="none" rtlCol="0">
            <a:spAutoFit/>
          </a:bodyPr>
          <a:lstStyle/>
          <a:p>
            <a:r>
              <a:rPr lang="en-US" dirty="0">
                <a:solidFill>
                  <a:schemeClr val="bg1"/>
                </a:solidFill>
                <a:latin typeface="+mj-lt"/>
              </a:rPr>
              <a:t>By Kevin Angotti </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810000" cy="2133600"/>
          </a:xfrm>
        </p:spPr>
        <p:txBody>
          <a:bodyPr/>
          <a:lstStyle/>
          <a:p>
            <a:r>
              <a:rPr lang="en-US" dirty="0"/>
              <a:t>Analytical Aptitude</a:t>
            </a:r>
          </a:p>
        </p:txBody>
      </p:sp>
      <p:sp>
        <p:nvSpPr>
          <p:cNvPr id="4" name="Text Placeholder 3"/>
          <p:cNvSpPr>
            <a:spLocks noGrp="1"/>
          </p:cNvSpPr>
          <p:nvPr>
            <p:ph type="body" sz="half" idx="2"/>
          </p:nvPr>
        </p:nvSpPr>
        <p:spPr/>
        <p:txBody>
          <a:bodyPr>
            <a:normAutofit/>
          </a:bodyPr>
          <a:lstStyle/>
          <a:p>
            <a:r>
              <a:rPr lang="en-US" dirty="0">
                <a:latin typeface="Arial" panose="020B0604020202020204" pitchFamily="34" charset="0"/>
                <a:cs typeface="Arial" panose="020B0604020202020204" pitchFamily="34" charset="0"/>
              </a:rPr>
              <a:t>Analytical Aptitude similar to Agility is somewhat random, there is no real pattern to the its shape and mode could be a contributing factor with its multiple peaks. </a:t>
            </a:r>
          </a:p>
          <a:p>
            <a:endParaRPr lang="en-US" dirty="0"/>
          </a:p>
        </p:txBody>
      </p:sp>
      <p:sp>
        <p:nvSpPr>
          <p:cNvPr id="3" name="TextBox 2">
            <a:extLst>
              <a:ext uri="{FF2B5EF4-FFF2-40B4-BE49-F238E27FC236}">
                <a16:creationId xmlns:a16="http://schemas.microsoft.com/office/drawing/2014/main" id="{7BBAAAE0-C0E3-4D1E-9080-E44BA4EFE228}"/>
              </a:ext>
            </a:extLst>
          </p:cNvPr>
          <p:cNvSpPr txBox="1"/>
          <p:nvPr/>
        </p:nvSpPr>
        <p:spPr>
          <a:xfrm>
            <a:off x="914400" y="457200"/>
            <a:ext cx="6324600" cy="461665"/>
          </a:xfrm>
          <a:prstGeom prst="rect">
            <a:avLst/>
          </a:prstGeom>
          <a:noFill/>
        </p:spPr>
        <p:txBody>
          <a:bodyPr wrap="square" rtlCol="0">
            <a:spAutoFit/>
          </a:bodyPr>
          <a:lstStyle/>
          <a:p>
            <a:r>
              <a:rPr lang="en-US" sz="2400" dirty="0">
                <a:latin typeface="+mj-lt"/>
              </a:rPr>
              <a:t>Variables continued.</a:t>
            </a:r>
          </a:p>
        </p:txBody>
      </p:sp>
      <p:pic>
        <p:nvPicPr>
          <p:cNvPr id="8" name="Content Placeholder 7" descr="A screenshot of a cell phone&#10;&#10;Description automatically generated">
            <a:extLst>
              <a:ext uri="{FF2B5EF4-FFF2-40B4-BE49-F238E27FC236}">
                <a16:creationId xmlns:a16="http://schemas.microsoft.com/office/drawing/2014/main" id="{F0F85A21-CD3B-4B65-82D6-178CFF02D5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880" y="1211802"/>
            <a:ext cx="5293162" cy="3436398"/>
          </a:xfrm>
        </p:spPr>
      </p:pic>
    </p:spTree>
    <p:extLst>
      <p:ext uri="{BB962C8B-B14F-4D97-AF65-F5344CB8AC3E}">
        <p14:creationId xmlns:p14="http://schemas.microsoft.com/office/powerpoint/2010/main" val="171924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Flexibility</a:t>
            </a:r>
          </a:p>
        </p:txBody>
      </p:sp>
      <p:sp>
        <p:nvSpPr>
          <p:cNvPr id="4" name="Text Placeholder 3"/>
          <p:cNvSpPr>
            <a:spLocks noGrp="1"/>
          </p:cNvSpPr>
          <p:nvPr>
            <p:ph type="body" sz="half" idx="2"/>
          </p:nvPr>
        </p:nvSpPr>
        <p:spPr/>
        <p:txBody>
          <a:bodyPr/>
          <a:lstStyle/>
          <a:p>
            <a:r>
              <a:rPr lang="en-US" dirty="0">
                <a:latin typeface="Arial" panose="020B0604020202020204" pitchFamily="34" charset="0"/>
                <a:cs typeface="Arial" panose="020B0604020202020204" pitchFamily="34" charset="0"/>
              </a:rPr>
              <a:t>Flexibility seen here has a distribution that seems to be in a sense skewed to the left and thought as negatively skewed. there are some outliers here. However, most of the data falls to the left side. </a:t>
            </a:r>
          </a:p>
        </p:txBody>
      </p:sp>
      <p:sp>
        <p:nvSpPr>
          <p:cNvPr id="3" name="TextBox 2">
            <a:extLst>
              <a:ext uri="{FF2B5EF4-FFF2-40B4-BE49-F238E27FC236}">
                <a16:creationId xmlns:a16="http://schemas.microsoft.com/office/drawing/2014/main" id="{7BBAAAE0-C0E3-4D1E-9080-E44BA4EFE228}"/>
              </a:ext>
            </a:extLst>
          </p:cNvPr>
          <p:cNvSpPr txBox="1"/>
          <p:nvPr/>
        </p:nvSpPr>
        <p:spPr>
          <a:xfrm>
            <a:off x="914400" y="457200"/>
            <a:ext cx="6324600" cy="461665"/>
          </a:xfrm>
          <a:prstGeom prst="rect">
            <a:avLst/>
          </a:prstGeom>
          <a:noFill/>
        </p:spPr>
        <p:txBody>
          <a:bodyPr wrap="square" rtlCol="0">
            <a:spAutoFit/>
          </a:bodyPr>
          <a:lstStyle/>
          <a:p>
            <a:r>
              <a:rPr lang="en-US" sz="2400" dirty="0">
                <a:latin typeface="+mj-lt"/>
              </a:rPr>
              <a:t>Variables continued.</a:t>
            </a:r>
          </a:p>
        </p:txBody>
      </p:sp>
      <p:pic>
        <p:nvPicPr>
          <p:cNvPr id="8" name="Content Placeholder 7" descr="A screenshot of a cell phone&#10;&#10;Description automatically generated">
            <a:extLst>
              <a:ext uri="{FF2B5EF4-FFF2-40B4-BE49-F238E27FC236}">
                <a16:creationId xmlns:a16="http://schemas.microsoft.com/office/drawing/2014/main" id="{1C75D9BC-712E-4556-8F10-1854D3831E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95400"/>
            <a:ext cx="5299586" cy="3352800"/>
          </a:xfrm>
        </p:spPr>
      </p:pic>
    </p:spTree>
    <p:extLst>
      <p:ext uri="{BB962C8B-B14F-4D97-AF65-F5344CB8AC3E}">
        <p14:creationId xmlns:p14="http://schemas.microsoft.com/office/powerpoint/2010/main" val="2897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for this project</a:t>
            </a:r>
          </a:p>
        </p:txBody>
      </p:sp>
      <p:sp>
        <p:nvSpPr>
          <p:cNvPr id="3" name="Content Placeholder 2"/>
          <p:cNvSpPr>
            <a:spLocks noGrp="1"/>
          </p:cNvSpPr>
          <p:nvPr>
            <p:ph sz="half" idx="1"/>
          </p:nvPr>
        </p:nvSpPr>
        <p:spPr>
          <a:xfrm>
            <a:off x="1066800" y="1676401"/>
            <a:ext cx="4846320" cy="3733799"/>
          </a:xfrm>
        </p:spPr>
        <p:txBody>
          <a:bodyPr>
            <a:normAutofit/>
          </a:bodyPr>
          <a:lstStyle/>
          <a:p>
            <a:r>
              <a:rPr lang="en-US" dirty="0"/>
              <a:t>Mean</a:t>
            </a:r>
          </a:p>
          <a:p>
            <a:r>
              <a:rPr lang="en-US" dirty="0"/>
              <a:t>Standard Deviation (Sd)</a:t>
            </a:r>
          </a:p>
          <a:p>
            <a:r>
              <a:rPr lang="en-US" dirty="0"/>
              <a:t>Variance (spread)</a:t>
            </a:r>
          </a:p>
          <a:p>
            <a:r>
              <a:rPr lang="en-US" dirty="0"/>
              <a:t>p-values by way of t-test of variables</a:t>
            </a:r>
          </a:p>
          <a:p>
            <a:r>
              <a:rPr lang="en-US" dirty="0"/>
              <a:t>Pearson’s correlation</a:t>
            </a:r>
          </a:p>
          <a:p>
            <a:r>
              <a:rPr lang="en-US" dirty="0"/>
              <a:t>Covariance</a:t>
            </a:r>
          </a:p>
          <a:p>
            <a:pPr marL="0" indent="0">
              <a:buNone/>
            </a:pPr>
            <a:endParaRPr lang="en-US" dirty="0"/>
          </a:p>
        </p:txBody>
      </p:sp>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for this project Cont.</a:t>
            </a:r>
          </a:p>
        </p:txBody>
      </p:sp>
      <p:sp>
        <p:nvSpPr>
          <p:cNvPr id="3" name="Text Placeholder 2"/>
          <p:cNvSpPr>
            <a:spLocks noGrp="1"/>
          </p:cNvSpPr>
          <p:nvPr>
            <p:ph type="body" idx="1"/>
          </p:nvPr>
        </p:nvSpPr>
        <p:spPr>
          <a:xfrm>
            <a:off x="469831" y="1967056"/>
            <a:ext cx="2190968" cy="575706"/>
          </a:xfrm>
        </p:spPr>
        <p:txBody>
          <a:bodyPr>
            <a:normAutofit fontScale="92500" lnSpcReduction="20000"/>
          </a:bodyPr>
          <a:lstStyle/>
          <a:p>
            <a:r>
              <a:rPr lang="en-US" dirty="0">
                <a:solidFill>
                  <a:schemeClr val="accent2"/>
                </a:solidFill>
              </a:rPr>
              <a:t>Mean of each variable </a:t>
            </a:r>
          </a:p>
        </p:txBody>
      </p:sp>
      <p:graphicFrame>
        <p:nvGraphicFramePr>
          <p:cNvPr id="7" name="Table 7">
            <a:extLst>
              <a:ext uri="{FF2B5EF4-FFF2-40B4-BE49-F238E27FC236}">
                <a16:creationId xmlns:a16="http://schemas.microsoft.com/office/drawing/2014/main" id="{167BD61B-8EA4-4EE9-A72C-10698B9B90CA}"/>
              </a:ext>
            </a:extLst>
          </p:cNvPr>
          <p:cNvGraphicFramePr>
            <a:graphicFrameLocks noGrp="1"/>
          </p:cNvGraphicFramePr>
          <p:nvPr>
            <p:ph sz="half" idx="2"/>
            <p:extLst>
              <p:ext uri="{D42A27DB-BD31-4B8C-83A1-F6EECF244321}">
                <p14:modId xmlns:p14="http://schemas.microsoft.com/office/powerpoint/2010/main" val="2580281139"/>
              </p:ext>
            </p:extLst>
          </p:nvPr>
        </p:nvGraphicFramePr>
        <p:xfrm>
          <a:off x="460415" y="2556906"/>
          <a:ext cx="2209800" cy="3546084"/>
        </p:xfrm>
        <a:graphic>
          <a:graphicData uri="http://schemas.openxmlformats.org/drawingml/2006/table">
            <a:tbl>
              <a:tblPr firstRow="1" bandRow="1">
                <a:tableStyleId>{D03447BB-5D67-496B-8E87-E561075AD55C}</a:tableStyleId>
              </a:tblPr>
              <a:tblGrid>
                <a:gridCol w="1073467">
                  <a:extLst>
                    <a:ext uri="{9D8B030D-6E8A-4147-A177-3AD203B41FA5}">
                      <a16:colId xmlns:a16="http://schemas.microsoft.com/office/drawing/2014/main" val="2941022690"/>
                    </a:ext>
                  </a:extLst>
                </a:gridCol>
                <a:gridCol w="1136333">
                  <a:extLst>
                    <a:ext uri="{9D8B030D-6E8A-4147-A177-3AD203B41FA5}">
                      <a16:colId xmlns:a16="http://schemas.microsoft.com/office/drawing/2014/main" val="758481201"/>
                    </a:ext>
                  </a:extLst>
                </a:gridCol>
              </a:tblGrid>
              <a:tr h="332178">
                <a:tc>
                  <a:txBody>
                    <a:bodyPr/>
                    <a:lstStyle/>
                    <a:p>
                      <a:endParaRPr lang="en-US"/>
                    </a:p>
                  </a:txBody>
                  <a:tcPr/>
                </a:tc>
                <a:tc>
                  <a:txBody>
                    <a:bodyPr/>
                    <a:lstStyle/>
                    <a:p>
                      <a:endParaRPr lang="en-US"/>
                    </a:p>
                  </a:txBody>
                  <a:tcPr/>
                </a:tc>
                <a:extLst>
                  <a:ext uri="{0D108BD9-81ED-4DB2-BD59-A6C34878D82A}">
                    <a16:rowId xmlns:a16="http://schemas.microsoft.com/office/drawing/2014/main" val="1315220616"/>
                  </a:ext>
                </a:extLst>
              </a:tr>
              <a:tr h="207877">
                <a:tc>
                  <a:txBody>
                    <a:bodyPr/>
                    <a:lstStyle/>
                    <a:p>
                      <a:pPr algn="l" fontAlgn="b"/>
                      <a:r>
                        <a:rPr lang="en-US" sz="1100" b="0" i="0" u="none" strike="noStrike" dirty="0">
                          <a:solidFill>
                            <a:srgbClr val="000000"/>
                          </a:solidFill>
                          <a:effectLst/>
                          <a:latin typeface="Calibri" panose="020F0502020204030204" pitchFamily="34" charset="0"/>
                        </a:rPr>
                        <a:t>Popularity        </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215.5817</a:t>
                      </a:r>
                    </a:p>
                  </a:txBody>
                  <a:tcPr marL="7620" marR="7620" marT="7620" marB="0" anchor="b"/>
                </a:tc>
                <a:extLst>
                  <a:ext uri="{0D108BD9-81ED-4DB2-BD59-A6C34878D82A}">
                    <a16:rowId xmlns:a16="http://schemas.microsoft.com/office/drawing/2014/main" val="3258234793"/>
                  </a:ext>
                </a:extLst>
              </a:tr>
              <a:tr h="207877">
                <a:tc>
                  <a:txBody>
                    <a:bodyPr/>
                    <a:lstStyle/>
                    <a:p>
                      <a:pPr algn="l" fontAlgn="b"/>
                      <a:r>
                        <a:rPr lang="en-US" sz="1100" b="0" i="0" u="none" strike="noStrike">
                          <a:solidFill>
                            <a:srgbClr val="000000"/>
                          </a:solidFill>
                          <a:effectLst/>
                          <a:latin typeface="Calibri" panose="020F0502020204030204" pitchFamily="34" charset="0"/>
                        </a:rPr>
                        <a:t>Endurance        </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5.077667</a:t>
                      </a:r>
                    </a:p>
                  </a:txBody>
                  <a:tcPr marL="7620" marR="7620" marT="7620" marB="0" anchor="b"/>
                </a:tc>
                <a:extLst>
                  <a:ext uri="{0D108BD9-81ED-4DB2-BD59-A6C34878D82A}">
                    <a16:rowId xmlns:a16="http://schemas.microsoft.com/office/drawing/2014/main" val="3663080489"/>
                  </a:ext>
                </a:extLst>
              </a:tr>
              <a:tr h="207877">
                <a:tc>
                  <a:txBody>
                    <a:bodyPr/>
                    <a:lstStyle/>
                    <a:p>
                      <a:pPr algn="l" fontAlgn="b"/>
                      <a:r>
                        <a:rPr lang="en-US" sz="1100" b="0" i="0" u="none" strike="noStrike">
                          <a:solidFill>
                            <a:srgbClr val="000000"/>
                          </a:solidFill>
                          <a:effectLst/>
                          <a:latin typeface="Calibri" panose="020F0502020204030204" pitchFamily="34" charset="0"/>
                        </a:rPr>
                        <a:t>Strength              </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5.169</a:t>
                      </a:r>
                    </a:p>
                  </a:txBody>
                  <a:tcPr marL="7620" marR="7620" marT="7620" marB="0" anchor="b"/>
                </a:tc>
                <a:extLst>
                  <a:ext uri="{0D108BD9-81ED-4DB2-BD59-A6C34878D82A}">
                    <a16:rowId xmlns:a16="http://schemas.microsoft.com/office/drawing/2014/main" val="2259734106"/>
                  </a:ext>
                </a:extLst>
              </a:tr>
              <a:tr h="207877">
                <a:tc>
                  <a:txBody>
                    <a:bodyPr/>
                    <a:lstStyle/>
                    <a:p>
                      <a:pPr algn="l" fontAlgn="b"/>
                      <a:r>
                        <a:rPr lang="en-US" sz="1100" b="0" i="0" u="none" strike="noStrike">
                          <a:solidFill>
                            <a:srgbClr val="000000"/>
                          </a:solidFill>
                          <a:effectLst/>
                          <a:latin typeface="Calibri" panose="020F0502020204030204" pitchFamily="34" charset="0"/>
                        </a:rPr>
                        <a:t>Power                  </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5.509167</a:t>
                      </a:r>
                    </a:p>
                  </a:txBody>
                  <a:tcPr marL="7620" marR="7620" marT="7620" marB="0" anchor="b"/>
                </a:tc>
                <a:extLst>
                  <a:ext uri="{0D108BD9-81ED-4DB2-BD59-A6C34878D82A}">
                    <a16:rowId xmlns:a16="http://schemas.microsoft.com/office/drawing/2014/main" val="2923988641"/>
                  </a:ext>
                </a:extLst>
              </a:tr>
              <a:tr h="207877">
                <a:tc>
                  <a:txBody>
                    <a:bodyPr/>
                    <a:lstStyle/>
                    <a:p>
                      <a:pPr algn="l" fontAlgn="b"/>
                      <a:r>
                        <a:rPr lang="en-US" sz="1100" b="0" i="0" u="none" strike="noStrike">
                          <a:solidFill>
                            <a:srgbClr val="000000"/>
                          </a:solidFill>
                          <a:effectLst/>
                          <a:latin typeface="Calibri" panose="020F0502020204030204" pitchFamily="34" charset="0"/>
                        </a:rPr>
                        <a:t>Speed                 </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4.815</a:t>
                      </a:r>
                    </a:p>
                  </a:txBody>
                  <a:tcPr marL="7620" marR="7620" marT="7620" marB="0" anchor="b"/>
                </a:tc>
                <a:extLst>
                  <a:ext uri="{0D108BD9-81ED-4DB2-BD59-A6C34878D82A}">
                    <a16:rowId xmlns:a16="http://schemas.microsoft.com/office/drawing/2014/main" val="1787696745"/>
                  </a:ext>
                </a:extLst>
              </a:tr>
              <a:tr h="207877">
                <a:tc>
                  <a:txBody>
                    <a:bodyPr/>
                    <a:lstStyle/>
                    <a:p>
                      <a:pPr algn="l" fontAlgn="b"/>
                      <a:r>
                        <a:rPr lang="en-US" sz="1100" b="0" i="0" u="none" strike="noStrike">
                          <a:solidFill>
                            <a:srgbClr val="000000"/>
                          </a:solidFill>
                          <a:effectLst/>
                          <a:latin typeface="Calibri" panose="020F0502020204030204" pitchFamily="34" charset="0"/>
                        </a:rPr>
                        <a:t>Agility              </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4.765</a:t>
                      </a:r>
                    </a:p>
                  </a:txBody>
                  <a:tcPr marL="7620" marR="7620" marT="7620" marB="0" anchor="b"/>
                </a:tc>
                <a:extLst>
                  <a:ext uri="{0D108BD9-81ED-4DB2-BD59-A6C34878D82A}">
                    <a16:rowId xmlns:a16="http://schemas.microsoft.com/office/drawing/2014/main" val="3113503226"/>
                  </a:ext>
                </a:extLst>
              </a:tr>
              <a:tr h="207877">
                <a:tc>
                  <a:txBody>
                    <a:bodyPr/>
                    <a:lstStyle/>
                    <a:p>
                      <a:pPr algn="l" fontAlgn="b"/>
                      <a:r>
                        <a:rPr lang="en-US" sz="1100" b="0" i="0" u="none" strike="noStrike">
                          <a:solidFill>
                            <a:srgbClr val="000000"/>
                          </a:solidFill>
                          <a:effectLst/>
                          <a:latin typeface="Calibri" panose="020F0502020204030204" pitchFamily="34" charset="0"/>
                        </a:rPr>
                        <a:t>Flexibility           </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4.723167</a:t>
                      </a:r>
                    </a:p>
                  </a:txBody>
                  <a:tcPr marL="7620" marR="7620" marT="7620" marB="0" anchor="b"/>
                </a:tc>
                <a:extLst>
                  <a:ext uri="{0D108BD9-81ED-4DB2-BD59-A6C34878D82A}">
                    <a16:rowId xmlns:a16="http://schemas.microsoft.com/office/drawing/2014/main" val="3892503682"/>
                  </a:ext>
                </a:extLst>
              </a:tr>
              <a:tr h="207877">
                <a:tc>
                  <a:txBody>
                    <a:bodyPr/>
                    <a:lstStyle/>
                    <a:p>
                      <a:pPr algn="l" fontAlgn="b"/>
                      <a:r>
                        <a:rPr lang="en-US" sz="1100" b="0" i="0" u="none" strike="noStrike">
                          <a:solidFill>
                            <a:srgbClr val="000000"/>
                          </a:solidFill>
                          <a:effectLst/>
                          <a:latin typeface="Calibri" panose="020F0502020204030204" pitchFamily="34" charset="0"/>
                        </a:rPr>
                        <a:t>Nerve    </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4.614883</a:t>
                      </a:r>
                    </a:p>
                  </a:txBody>
                  <a:tcPr marL="7620" marR="7620" marT="7620" marB="0" anchor="b"/>
                </a:tc>
                <a:extLst>
                  <a:ext uri="{0D108BD9-81ED-4DB2-BD59-A6C34878D82A}">
                    <a16:rowId xmlns:a16="http://schemas.microsoft.com/office/drawing/2014/main" val="1849160796"/>
                  </a:ext>
                </a:extLst>
              </a:tr>
              <a:tr h="207877">
                <a:tc>
                  <a:txBody>
                    <a:bodyPr/>
                    <a:lstStyle/>
                    <a:p>
                      <a:pPr algn="l" fontAlgn="b"/>
                      <a:r>
                        <a:rPr lang="en-US" sz="1100" b="0" i="0" u="none" strike="noStrike">
                          <a:solidFill>
                            <a:srgbClr val="000000"/>
                          </a:solidFill>
                          <a:effectLst/>
                          <a:latin typeface="Calibri" panose="020F0502020204030204" pitchFamily="34" charset="0"/>
                        </a:rPr>
                        <a:t>Durability    </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4.612833</a:t>
                      </a:r>
                    </a:p>
                  </a:txBody>
                  <a:tcPr marL="7620" marR="7620" marT="7620" marB="0" anchor="b"/>
                </a:tc>
                <a:extLst>
                  <a:ext uri="{0D108BD9-81ED-4DB2-BD59-A6C34878D82A}">
                    <a16:rowId xmlns:a16="http://schemas.microsoft.com/office/drawing/2014/main" val="1716375237"/>
                  </a:ext>
                </a:extLst>
              </a:tr>
              <a:tr h="207877">
                <a:tc>
                  <a:txBody>
                    <a:bodyPr/>
                    <a:lstStyle/>
                    <a:p>
                      <a:pPr algn="l" fontAlgn="b"/>
                      <a:r>
                        <a:rPr lang="en-US" sz="1100" b="0" i="0" u="none" strike="noStrike">
                          <a:solidFill>
                            <a:srgbClr val="000000"/>
                          </a:solidFill>
                          <a:effectLst/>
                          <a:latin typeface="Calibri" panose="020F0502020204030204" pitchFamily="34" charset="0"/>
                        </a:rPr>
                        <a:t>Hand-Eye Coordination  </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4.954833</a:t>
                      </a:r>
                    </a:p>
                  </a:txBody>
                  <a:tcPr marL="7620" marR="7620" marT="7620" marB="0" anchor="b"/>
                </a:tc>
                <a:extLst>
                  <a:ext uri="{0D108BD9-81ED-4DB2-BD59-A6C34878D82A}">
                    <a16:rowId xmlns:a16="http://schemas.microsoft.com/office/drawing/2014/main" val="1163055857"/>
                  </a:ext>
                </a:extLst>
              </a:tr>
              <a:tr h="207877">
                <a:tc>
                  <a:txBody>
                    <a:bodyPr/>
                    <a:lstStyle/>
                    <a:p>
                      <a:pPr algn="l" fontAlgn="b"/>
                      <a:r>
                        <a:rPr lang="en-US" sz="1100" b="0" i="0" u="none" strike="noStrike">
                          <a:solidFill>
                            <a:srgbClr val="000000"/>
                          </a:solidFill>
                          <a:effectLst/>
                          <a:latin typeface="Calibri" panose="020F0502020204030204" pitchFamily="34" charset="0"/>
                        </a:rPr>
                        <a:t>Analytical Aptitude     </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4.767333</a:t>
                      </a:r>
                    </a:p>
                  </a:txBody>
                  <a:tcPr marL="7620" marR="7620" marT="7620" marB="0" anchor="b"/>
                </a:tc>
                <a:extLst>
                  <a:ext uri="{0D108BD9-81ED-4DB2-BD59-A6C34878D82A}">
                    <a16:rowId xmlns:a16="http://schemas.microsoft.com/office/drawing/2014/main" val="3421688852"/>
                  </a:ext>
                </a:extLst>
              </a:tr>
              <a:tr h="207877">
                <a:tc>
                  <a:txBody>
                    <a:bodyPr/>
                    <a:lstStyle/>
                    <a:p>
                      <a:pPr algn="l" fontAlgn="b"/>
                      <a:r>
                        <a:rPr lang="en-US" sz="1100" b="0" i="0" u="none" strike="noStrike">
                          <a:solidFill>
                            <a:srgbClr val="000000"/>
                          </a:solidFill>
                          <a:effectLst/>
                          <a:latin typeface="Calibri" panose="020F0502020204030204" pitchFamily="34" charset="0"/>
                        </a:rPr>
                        <a:t>Total              </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48.98333</a:t>
                      </a:r>
                    </a:p>
                  </a:txBody>
                  <a:tcPr marL="7620" marR="7620" marT="7620" marB="0" anchor="b"/>
                </a:tc>
                <a:extLst>
                  <a:ext uri="{0D108BD9-81ED-4DB2-BD59-A6C34878D82A}">
                    <a16:rowId xmlns:a16="http://schemas.microsoft.com/office/drawing/2014/main" val="270637224"/>
                  </a:ext>
                </a:extLst>
              </a:tr>
              <a:tr h="207877">
                <a:tc>
                  <a:txBody>
                    <a:bodyPr/>
                    <a:lstStyle/>
                    <a:p>
                      <a:pPr algn="l" fontAlgn="b"/>
                      <a:r>
                        <a:rPr lang="en-US" sz="1100" b="0" i="0" u="none" strike="noStrike">
                          <a:solidFill>
                            <a:srgbClr val="000000"/>
                          </a:solidFill>
                          <a:effectLst/>
                          <a:latin typeface="Calibri" panose="020F0502020204030204" pitchFamily="34" charset="0"/>
                        </a:rPr>
                        <a:t>Rank                 </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30.4</a:t>
                      </a:r>
                    </a:p>
                  </a:txBody>
                  <a:tcPr marL="7620" marR="7620" marT="7620" marB="0" anchor="b"/>
                </a:tc>
                <a:extLst>
                  <a:ext uri="{0D108BD9-81ED-4DB2-BD59-A6C34878D82A}">
                    <a16:rowId xmlns:a16="http://schemas.microsoft.com/office/drawing/2014/main" val="173421125"/>
                  </a:ext>
                </a:extLst>
              </a:tr>
              <a:tr h="207877">
                <a:tc>
                  <a:txBody>
                    <a:bodyPr/>
                    <a:lstStyle/>
                    <a:p>
                      <a:pPr algn="l" fontAlgn="b"/>
                      <a:r>
                        <a:rPr lang="en-US" sz="1100" b="0" i="0" u="none" strike="noStrike">
                          <a:solidFill>
                            <a:srgbClr val="000000"/>
                          </a:solidFill>
                          <a:effectLst/>
                          <a:latin typeface="Calibri" panose="020F0502020204030204" pitchFamily="34" charset="0"/>
                        </a:rPr>
                        <a:t>Popularity_Total     </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3.593028</a:t>
                      </a:r>
                    </a:p>
                  </a:txBody>
                  <a:tcPr marL="7620" marR="7620" marT="7620" marB="0" anchor="b"/>
                </a:tc>
                <a:extLst>
                  <a:ext uri="{0D108BD9-81ED-4DB2-BD59-A6C34878D82A}">
                    <a16:rowId xmlns:a16="http://schemas.microsoft.com/office/drawing/2014/main" val="2737590875"/>
                  </a:ext>
                </a:extLst>
              </a:tr>
            </a:tbl>
          </a:graphicData>
        </a:graphic>
      </p:graphicFrame>
      <p:sp>
        <p:nvSpPr>
          <p:cNvPr id="5" name="Text Placeholder 4"/>
          <p:cNvSpPr>
            <a:spLocks noGrp="1"/>
          </p:cNvSpPr>
          <p:nvPr>
            <p:ph type="body" sz="quarter" idx="3"/>
          </p:nvPr>
        </p:nvSpPr>
        <p:spPr>
          <a:xfrm>
            <a:off x="2912694" y="1981199"/>
            <a:ext cx="2190968" cy="575707"/>
          </a:xfrm>
        </p:spPr>
        <p:txBody>
          <a:bodyPr>
            <a:normAutofit fontScale="92500" lnSpcReduction="20000"/>
          </a:bodyPr>
          <a:lstStyle/>
          <a:p>
            <a:r>
              <a:rPr lang="en-US" dirty="0">
                <a:solidFill>
                  <a:schemeClr val="accent2"/>
                </a:solidFill>
              </a:rPr>
              <a:t>Standard Deviation (Sd)</a:t>
            </a:r>
          </a:p>
        </p:txBody>
      </p:sp>
      <p:graphicFrame>
        <p:nvGraphicFramePr>
          <p:cNvPr id="9" name="Table 9">
            <a:extLst>
              <a:ext uri="{FF2B5EF4-FFF2-40B4-BE49-F238E27FC236}">
                <a16:creationId xmlns:a16="http://schemas.microsoft.com/office/drawing/2014/main" id="{817A4159-3A86-4B2A-A233-706B9221C2BB}"/>
              </a:ext>
            </a:extLst>
          </p:cNvPr>
          <p:cNvGraphicFramePr>
            <a:graphicFrameLocks noGrp="1"/>
          </p:cNvGraphicFramePr>
          <p:nvPr>
            <p:ph sz="quarter" idx="4"/>
            <p:extLst>
              <p:ext uri="{D42A27DB-BD31-4B8C-83A1-F6EECF244321}">
                <p14:modId xmlns:p14="http://schemas.microsoft.com/office/powerpoint/2010/main" val="2521032132"/>
              </p:ext>
            </p:extLst>
          </p:nvPr>
        </p:nvGraphicFramePr>
        <p:xfrm>
          <a:off x="2893862" y="2550161"/>
          <a:ext cx="2228632" cy="3552826"/>
        </p:xfrm>
        <a:graphic>
          <a:graphicData uri="http://schemas.openxmlformats.org/drawingml/2006/table">
            <a:tbl>
              <a:tblPr firstRow="1" bandRow="1">
                <a:tableStyleId>{D03447BB-5D67-496B-8E87-E561075AD55C}</a:tableStyleId>
              </a:tblPr>
              <a:tblGrid>
                <a:gridCol w="742877">
                  <a:extLst>
                    <a:ext uri="{9D8B030D-6E8A-4147-A177-3AD203B41FA5}">
                      <a16:colId xmlns:a16="http://schemas.microsoft.com/office/drawing/2014/main" val="3122253178"/>
                    </a:ext>
                  </a:extLst>
                </a:gridCol>
                <a:gridCol w="358313">
                  <a:extLst>
                    <a:ext uri="{9D8B030D-6E8A-4147-A177-3AD203B41FA5}">
                      <a16:colId xmlns:a16="http://schemas.microsoft.com/office/drawing/2014/main" val="4161500715"/>
                    </a:ext>
                  </a:extLst>
                </a:gridCol>
                <a:gridCol w="1127442">
                  <a:extLst>
                    <a:ext uri="{9D8B030D-6E8A-4147-A177-3AD203B41FA5}">
                      <a16:colId xmlns:a16="http://schemas.microsoft.com/office/drawing/2014/main" val="2835653144"/>
                    </a:ext>
                  </a:extLst>
                </a:gridCol>
              </a:tblGrid>
              <a:tr h="362282">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75864529"/>
                  </a:ext>
                </a:extLst>
              </a:tr>
              <a:tr h="218782">
                <a:tc gridSpan="2">
                  <a:txBody>
                    <a:bodyPr/>
                    <a:lstStyle/>
                    <a:p>
                      <a:pPr algn="l" fontAlgn="b"/>
                      <a:r>
                        <a:rPr lang="en-US" sz="1100" b="0" i="0" u="none" strike="noStrike" dirty="0">
                          <a:solidFill>
                            <a:srgbClr val="000000"/>
                          </a:solidFill>
                          <a:effectLst/>
                          <a:latin typeface="Calibri" panose="020F0502020204030204" pitchFamily="34" charset="0"/>
                        </a:rPr>
                        <a:t>Popularity             </a:t>
                      </a:r>
                    </a:p>
                  </a:txBody>
                  <a:tcPr marL="7620" marR="7620" marT="7620" marB="0" anchor="b"/>
                </a:tc>
                <a:tc hMerge="1">
                  <a:txBody>
                    <a:bodyPr/>
                    <a:lstStyle/>
                    <a:p>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477.2986</a:t>
                      </a:r>
                    </a:p>
                  </a:txBody>
                  <a:tcPr marL="7620" marR="7620" marT="7620" marB="0" anchor="b"/>
                </a:tc>
                <a:extLst>
                  <a:ext uri="{0D108BD9-81ED-4DB2-BD59-A6C34878D82A}">
                    <a16:rowId xmlns:a16="http://schemas.microsoft.com/office/drawing/2014/main" val="1173988027"/>
                  </a:ext>
                </a:extLst>
              </a:tr>
              <a:tr h="218782">
                <a:tc gridSpan="2">
                  <a:txBody>
                    <a:bodyPr/>
                    <a:lstStyle/>
                    <a:p>
                      <a:pPr algn="l" fontAlgn="b"/>
                      <a:r>
                        <a:rPr lang="en-US" sz="1100" b="0" i="0" u="none" strike="noStrike">
                          <a:solidFill>
                            <a:srgbClr val="000000"/>
                          </a:solidFill>
                          <a:effectLst/>
                          <a:latin typeface="Calibri" panose="020F0502020204030204" pitchFamily="34" charset="0"/>
                        </a:rPr>
                        <a:t>Endurance                  </a:t>
                      </a:r>
                    </a:p>
                  </a:txBody>
                  <a:tcPr marL="7620" marR="7620" marT="7620" marB="0" anchor="b"/>
                </a:tc>
                <a:tc hMerge="1">
                  <a:txBody>
                    <a:bodyPr/>
                    <a:lstStyle/>
                    <a:p>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2.094217</a:t>
                      </a:r>
                    </a:p>
                  </a:txBody>
                  <a:tcPr marL="7620" marR="7620" marT="7620" marB="0" anchor="b"/>
                </a:tc>
                <a:extLst>
                  <a:ext uri="{0D108BD9-81ED-4DB2-BD59-A6C34878D82A}">
                    <a16:rowId xmlns:a16="http://schemas.microsoft.com/office/drawing/2014/main" val="2767447178"/>
                  </a:ext>
                </a:extLst>
              </a:tr>
              <a:tr h="218782">
                <a:tc gridSpan="2">
                  <a:txBody>
                    <a:bodyPr/>
                    <a:lstStyle/>
                    <a:p>
                      <a:pPr algn="l" fontAlgn="b"/>
                      <a:r>
                        <a:rPr lang="en-US" sz="1100" b="0" i="0" u="none" strike="noStrike">
                          <a:solidFill>
                            <a:srgbClr val="000000"/>
                          </a:solidFill>
                          <a:effectLst/>
                          <a:latin typeface="Calibri" panose="020F0502020204030204" pitchFamily="34" charset="0"/>
                        </a:rPr>
                        <a:t>Strength                  </a:t>
                      </a:r>
                    </a:p>
                  </a:txBody>
                  <a:tcPr marL="7620" marR="7620" marT="7620" marB="0" anchor="b"/>
                </a:tc>
                <a:tc hMerge="1">
                  <a:txBody>
                    <a:bodyPr/>
                    <a:lstStyle/>
                    <a:p>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1.715357</a:t>
                      </a:r>
                    </a:p>
                  </a:txBody>
                  <a:tcPr marL="7620" marR="7620" marT="7620" marB="0" anchor="b"/>
                </a:tc>
                <a:extLst>
                  <a:ext uri="{0D108BD9-81ED-4DB2-BD59-A6C34878D82A}">
                    <a16:rowId xmlns:a16="http://schemas.microsoft.com/office/drawing/2014/main" val="2933100007"/>
                  </a:ext>
                </a:extLst>
              </a:tr>
              <a:tr h="218782">
                <a:tc gridSpan="2">
                  <a:txBody>
                    <a:bodyPr/>
                    <a:lstStyle/>
                    <a:p>
                      <a:pPr algn="l" fontAlgn="b"/>
                      <a:r>
                        <a:rPr lang="en-US" sz="1100" b="0" i="0" u="none" strike="noStrike">
                          <a:solidFill>
                            <a:srgbClr val="000000"/>
                          </a:solidFill>
                          <a:effectLst/>
                          <a:latin typeface="Calibri" panose="020F0502020204030204" pitchFamily="34" charset="0"/>
                        </a:rPr>
                        <a:t>Power                      </a:t>
                      </a:r>
                    </a:p>
                  </a:txBody>
                  <a:tcPr marL="7620" marR="7620" marT="7620" marB="0" anchor="b"/>
                </a:tc>
                <a:tc hMerge="1">
                  <a:txBody>
                    <a:bodyPr/>
                    <a:lstStyle/>
                    <a:p>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1.980397</a:t>
                      </a:r>
                    </a:p>
                  </a:txBody>
                  <a:tcPr marL="7620" marR="7620" marT="7620" marB="0" anchor="b"/>
                </a:tc>
                <a:extLst>
                  <a:ext uri="{0D108BD9-81ED-4DB2-BD59-A6C34878D82A}">
                    <a16:rowId xmlns:a16="http://schemas.microsoft.com/office/drawing/2014/main" val="3168241426"/>
                  </a:ext>
                </a:extLst>
              </a:tr>
              <a:tr h="218782">
                <a:tc gridSpan="2">
                  <a:txBody>
                    <a:bodyPr/>
                    <a:lstStyle/>
                    <a:p>
                      <a:pPr algn="l" fontAlgn="b"/>
                      <a:r>
                        <a:rPr lang="en-US" sz="1100" b="0" i="0" u="none" strike="noStrike">
                          <a:solidFill>
                            <a:srgbClr val="000000"/>
                          </a:solidFill>
                          <a:effectLst/>
                          <a:latin typeface="Calibri" panose="020F0502020204030204" pitchFamily="34" charset="0"/>
                        </a:rPr>
                        <a:t>Speed                     </a:t>
                      </a:r>
                    </a:p>
                  </a:txBody>
                  <a:tcPr marL="7620" marR="7620" marT="7620" marB="0" anchor="b"/>
                </a:tc>
                <a:tc h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2.266403</a:t>
                      </a:r>
                    </a:p>
                  </a:txBody>
                  <a:tcPr marL="7620" marR="7620" marT="7620" marB="0" anchor="b"/>
                </a:tc>
                <a:extLst>
                  <a:ext uri="{0D108BD9-81ED-4DB2-BD59-A6C34878D82A}">
                    <a16:rowId xmlns:a16="http://schemas.microsoft.com/office/drawing/2014/main" val="4009574131"/>
                  </a:ext>
                </a:extLst>
              </a:tr>
              <a:tr h="218782">
                <a:tc gridSpan="2">
                  <a:txBody>
                    <a:bodyPr/>
                    <a:lstStyle/>
                    <a:p>
                      <a:pPr algn="l" fontAlgn="b"/>
                      <a:r>
                        <a:rPr lang="en-US" sz="1100" b="0" i="0" u="none" strike="noStrike">
                          <a:solidFill>
                            <a:srgbClr val="000000"/>
                          </a:solidFill>
                          <a:effectLst/>
                          <a:latin typeface="Calibri" panose="020F0502020204030204" pitchFamily="34" charset="0"/>
                        </a:rPr>
                        <a:t>Agility                    </a:t>
                      </a:r>
                    </a:p>
                  </a:txBody>
                  <a:tcPr marL="7620" marR="7620" marT="7620" marB="0" anchor="b"/>
                </a:tc>
                <a:tc hMerge="1">
                  <a:txBody>
                    <a:bodyPr/>
                    <a:lstStyle/>
                    <a:p>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1.927273</a:t>
                      </a:r>
                    </a:p>
                  </a:txBody>
                  <a:tcPr marL="7620" marR="7620" marT="7620" marB="0" anchor="b"/>
                </a:tc>
                <a:extLst>
                  <a:ext uri="{0D108BD9-81ED-4DB2-BD59-A6C34878D82A}">
                    <a16:rowId xmlns:a16="http://schemas.microsoft.com/office/drawing/2014/main" val="18418440"/>
                  </a:ext>
                </a:extLst>
              </a:tr>
              <a:tr h="218782">
                <a:tc gridSpan="2">
                  <a:txBody>
                    <a:bodyPr/>
                    <a:lstStyle/>
                    <a:p>
                      <a:pPr algn="l" fontAlgn="b"/>
                      <a:r>
                        <a:rPr lang="en-US" sz="1100" b="0" i="0" u="none" strike="noStrike">
                          <a:solidFill>
                            <a:srgbClr val="000000"/>
                          </a:solidFill>
                          <a:effectLst/>
                          <a:latin typeface="Calibri" panose="020F0502020204030204" pitchFamily="34" charset="0"/>
                        </a:rPr>
                        <a:t>Flexibility                </a:t>
                      </a:r>
                    </a:p>
                  </a:txBody>
                  <a:tcPr marL="7620" marR="7620" marT="7620" marB="0" anchor="b"/>
                </a:tc>
                <a:tc hMerge="1">
                  <a:txBody>
                    <a:bodyPr/>
                    <a:lstStyle/>
                    <a:p>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1.704369</a:t>
                      </a:r>
                    </a:p>
                  </a:txBody>
                  <a:tcPr marL="7620" marR="7620" marT="7620" marB="0" anchor="b"/>
                </a:tc>
                <a:extLst>
                  <a:ext uri="{0D108BD9-81ED-4DB2-BD59-A6C34878D82A}">
                    <a16:rowId xmlns:a16="http://schemas.microsoft.com/office/drawing/2014/main" val="3195648273"/>
                  </a:ext>
                </a:extLst>
              </a:tr>
              <a:tr h="218782">
                <a:tc gridSpan="2">
                  <a:txBody>
                    <a:bodyPr/>
                    <a:lstStyle/>
                    <a:p>
                      <a:pPr algn="l" fontAlgn="b"/>
                      <a:r>
                        <a:rPr lang="en-US" sz="1100" b="0" i="0" u="none" strike="noStrike">
                          <a:solidFill>
                            <a:srgbClr val="000000"/>
                          </a:solidFill>
                          <a:effectLst/>
                          <a:latin typeface="Calibri" panose="020F0502020204030204" pitchFamily="34" charset="0"/>
                        </a:rPr>
                        <a:t>Nerve                     </a:t>
                      </a:r>
                    </a:p>
                  </a:txBody>
                  <a:tcPr marL="7620" marR="7620" marT="7620" marB="0" anchor="b"/>
                </a:tc>
                <a:tc hMerge="1">
                  <a:txBody>
                    <a:bodyPr/>
                    <a:lstStyle/>
                    <a:p>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2.442645</a:t>
                      </a:r>
                    </a:p>
                  </a:txBody>
                  <a:tcPr marL="7620" marR="7620" marT="7620" marB="0" anchor="b"/>
                </a:tc>
                <a:extLst>
                  <a:ext uri="{0D108BD9-81ED-4DB2-BD59-A6C34878D82A}">
                    <a16:rowId xmlns:a16="http://schemas.microsoft.com/office/drawing/2014/main" val="4134415872"/>
                  </a:ext>
                </a:extLst>
              </a:tr>
              <a:tr h="218782">
                <a:tc gridSpan="2">
                  <a:txBody>
                    <a:bodyPr/>
                    <a:lstStyle/>
                    <a:p>
                      <a:pPr algn="l" fontAlgn="b"/>
                      <a:r>
                        <a:rPr lang="en-US" sz="1100" b="0" i="0" u="none" strike="noStrike">
                          <a:solidFill>
                            <a:srgbClr val="000000"/>
                          </a:solidFill>
                          <a:effectLst/>
                          <a:latin typeface="Calibri" panose="020F0502020204030204" pitchFamily="34" charset="0"/>
                        </a:rPr>
                        <a:t>Durability                 </a:t>
                      </a:r>
                    </a:p>
                  </a:txBody>
                  <a:tcPr marL="7620" marR="7620" marT="7620" marB="0" anchor="b"/>
                </a:tc>
                <a:tc hMerge="1">
                  <a:txBody>
                    <a:bodyPr/>
                    <a:lstStyle/>
                    <a:p>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1.882102</a:t>
                      </a:r>
                    </a:p>
                  </a:txBody>
                  <a:tcPr marL="7620" marR="7620" marT="7620" marB="0" anchor="b"/>
                </a:tc>
                <a:extLst>
                  <a:ext uri="{0D108BD9-81ED-4DB2-BD59-A6C34878D82A}">
                    <a16:rowId xmlns:a16="http://schemas.microsoft.com/office/drawing/2014/main" val="3986005195"/>
                  </a:ext>
                </a:extLst>
              </a:tr>
              <a:tr h="339639">
                <a:tc gridSpan="2">
                  <a:txBody>
                    <a:bodyPr/>
                    <a:lstStyle/>
                    <a:p>
                      <a:pPr algn="l" fontAlgn="b"/>
                      <a:r>
                        <a:rPr lang="en-US" sz="1100" b="0" i="0" u="none" strike="noStrike">
                          <a:solidFill>
                            <a:srgbClr val="000000"/>
                          </a:solidFill>
                          <a:effectLst/>
                          <a:latin typeface="Calibri" panose="020F0502020204030204" pitchFamily="34" charset="0"/>
                        </a:rPr>
                        <a:t>Hand-Eye Coordination      </a:t>
                      </a:r>
                    </a:p>
                  </a:txBody>
                  <a:tcPr marL="7620" marR="7620" marT="7620" marB="0" anchor="b"/>
                </a:tc>
                <a:tc hMerge="1">
                  <a:txBody>
                    <a:bodyPr/>
                    <a:lstStyle/>
                    <a:p>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1.966328</a:t>
                      </a:r>
                    </a:p>
                  </a:txBody>
                  <a:tcPr marL="7620" marR="7620" marT="7620" marB="0" anchor="b"/>
                </a:tc>
                <a:extLst>
                  <a:ext uri="{0D108BD9-81ED-4DB2-BD59-A6C34878D82A}">
                    <a16:rowId xmlns:a16="http://schemas.microsoft.com/office/drawing/2014/main" val="2913750592"/>
                  </a:ext>
                </a:extLst>
              </a:tr>
              <a:tr h="218782">
                <a:tc gridSpan="2">
                  <a:txBody>
                    <a:bodyPr/>
                    <a:lstStyle/>
                    <a:p>
                      <a:pPr algn="l" fontAlgn="b"/>
                      <a:r>
                        <a:rPr lang="en-US" sz="1100" b="0" i="0" u="none" strike="noStrike">
                          <a:solidFill>
                            <a:srgbClr val="000000"/>
                          </a:solidFill>
                          <a:effectLst/>
                          <a:latin typeface="Calibri" panose="020F0502020204030204" pitchFamily="34" charset="0"/>
                        </a:rPr>
                        <a:t>Analytical Aptitude      </a:t>
                      </a:r>
                    </a:p>
                  </a:txBody>
                  <a:tcPr marL="7620" marR="7620" marT="7620" marB="0" anchor="b"/>
                </a:tc>
                <a:tc hMerge="1">
                  <a:txBody>
                    <a:bodyPr/>
                    <a:lstStyle/>
                    <a:p>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1.57683</a:t>
                      </a:r>
                    </a:p>
                  </a:txBody>
                  <a:tcPr marL="7620" marR="7620" marT="7620" marB="0" anchor="b"/>
                </a:tc>
                <a:extLst>
                  <a:ext uri="{0D108BD9-81ED-4DB2-BD59-A6C34878D82A}">
                    <a16:rowId xmlns:a16="http://schemas.microsoft.com/office/drawing/2014/main" val="2927217198"/>
                  </a:ext>
                </a:extLst>
              </a:tr>
              <a:tr h="218782">
                <a:tc gridSpan="2">
                  <a:txBody>
                    <a:bodyPr/>
                    <a:lstStyle/>
                    <a:p>
                      <a:pPr algn="l" fontAlgn="b"/>
                      <a:r>
                        <a:rPr lang="en-US" sz="1100" b="0" i="0" u="none" strike="noStrike" dirty="0">
                          <a:solidFill>
                            <a:srgbClr val="000000"/>
                          </a:solidFill>
                          <a:effectLst/>
                          <a:latin typeface="Calibri" panose="020F0502020204030204" pitchFamily="34" charset="0"/>
                        </a:rPr>
                        <a:t>Total                   </a:t>
                      </a:r>
                    </a:p>
                  </a:txBody>
                  <a:tcPr marL="7620" marR="7620" marT="7620" marB="0" anchor="b"/>
                </a:tc>
                <a:tc hMerge="1">
                  <a:txBody>
                    <a:bodyPr/>
                    <a:lstStyle/>
                    <a:p>
                      <a:endParaRPr lang="en-US"/>
                    </a:p>
                  </a:txBody>
                  <a:tcPr/>
                </a:tc>
                <a:tc>
                  <a:txBody>
                    <a:bodyPr/>
                    <a:lstStyle/>
                    <a:p>
                      <a:pPr algn="r" fontAlgn="b"/>
                      <a:r>
                        <a:rPr lang="en-US" sz="1100" b="0" i="0" u="none" strike="noStrike">
                          <a:solidFill>
                            <a:srgbClr val="000000"/>
                          </a:solidFill>
                          <a:effectLst/>
                          <a:latin typeface="Calibri" panose="020F0502020204030204" pitchFamily="34" charset="0"/>
                        </a:rPr>
                        <a:t>12.17052</a:t>
                      </a:r>
                    </a:p>
                  </a:txBody>
                  <a:tcPr marL="7620" marR="7620" marT="7620" marB="0" anchor="b"/>
                </a:tc>
                <a:extLst>
                  <a:ext uri="{0D108BD9-81ED-4DB2-BD59-A6C34878D82A}">
                    <a16:rowId xmlns:a16="http://schemas.microsoft.com/office/drawing/2014/main" val="2596598879"/>
                  </a:ext>
                </a:extLst>
              </a:tr>
              <a:tr h="218782">
                <a:tc gridSpan="2">
                  <a:txBody>
                    <a:bodyPr/>
                    <a:lstStyle/>
                    <a:p>
                      <a:pPr algn="l" fontAlgn="b"/>
                      <a:r>
                        <a:rPr lang="en-US" sz="1100" b="0" i="0" u="none" strike="noStrike">
                          <a:solidFill>
                            <a:srgbClr val="000000"/>
                          </a:solidFill>
                          <a:effectLst/>
                          <a:latin typeface="Calibri" panose="020F0502020204030204" pitchFamily="34" charset="0"/>
                        </a:rPr>
                        <a:t>Rank                  </a:t>
                      </a:r>
                    </a:p>
                  </a:txBody>
                  <a:tcPr marL="7620" marR="7620" marT="7620" marB="0" anchor="b"/>
                </a:tc>
                <a:tc h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17.47366</a:t>
                      </a:r>
                    </a:p>
                  </a:txBody>
                  <a:tcPr marL="7620" marR="7620" marT="7620" marB="0" anchor="b"/>
                </a:tc>
                <a:extLst>
                  <a:ext uri="{0D108BD9-81ED-4DB2-BD59-A6C34878D82A}">
                    <a16:rowId xmlns:a16="http://schemas.microsoft.com/office/drawing/2014/main" val="1933236133"/>
                  </a:ext>
                </a:extLst>
              </a:tr>
              <a:tr h="218782">
                <a:tc gridSpan="2">
                  <a:txBody>
                    <a:bodyPr/>
                    <a:lstStyle/>
                    <a:p>
                      <a:pPr algn="l" fontAlgn="b"/>
                      <a:r>
                        <a:rPr lang="en-US" sz="1100" b="0" i="0" u="none" strike="noStrike">
                          <a:solidFill>
                            <a:srgbClr val="000000"/>
                          </a:solidFill>
                          <a:effectLst/>
                          <a:latin typeface="Calibri" panose="020F0502020204030204" pitchFamily="34" charset="0"/>
                        </a:rPr>
                        <a:t>Popularity_Total           </a:t>
                      </a:r>
                    </a:p>
                  </a:txBody>
                  <a:tcPr marL="7620" marR="7620" marT="7620" marB="0" anchor="b"/>
                </a:tc>
                <a:tc h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7.954977</a:t>
                      </a:r>
                    </a:p>
                  </a:txBody>
                  <a:tcPr marL="7620" marR="7620" marT="7620" marB="0" anchor="b"/>
                </a:tc>
                <a:extLst>
                  <a:ext uri="{0D108BD9-81ED-4DB2-BD59-A6C34878D82A}">
                    <a16:rowId xmlns:a16="http://schemas.microsoft.com/office/drawing/2014/main" val="3386002092"/>
                  </a:ext>
                </a:extLst>
              </a:tr>
            </a:tbl>
          </a:graphicData>
        </a:graphic>
      </p:graphicFrame>
      <p:graphicFrame>
        <p:nvGraphicFramePr>
          <p:cNvPr id="11" name="Table 11">
            <a:extLst>
              <a:ext uri="{FF2B5EF4-FFF2-40B4-BE49-F238E27FC236}">
                <a16:creationId xmlns:a16="http://schemas.microsoft.com/office/drawing/2014/main" id="{F842E409-2FBF-4258-A1BF-A07C6BFE6C03}"/>
              </a:ext>
            </a:extLst>
          </p:cNvPr>
          <p:cNvGraphicFramePr>
            <a:graphicFrameLocks noGrp="1"/>
          </p:cNvGraphicFramePr>
          <p:nvPr>
            <p:extLst>
              <p:ext uri="{D42A27DB-BD31-4B8C-83A1-F6EECF244321}">
                <p14:modId xmlns:p14="http://schemas.microsoft.com/office/powerpoint/2010/main" val="2262308626"/>
              </p:ext>
            </p:extLst>
          </p:nvPr>
        </p:nvGraphicFramePr>
        <p:xfrm>
          <a:off x="5319204" y="2556906"/>
          <a:ext cx="2190968" cy="3552917"/>
        </p:xfrm>
        <a:graphic>
          <a:graphicData uri="http://schemas.openxmlformats.org/drawingml/2006/table">
            <a:tbl>
              <a:tblPr firstRow="1" bandRow="1">
                <a:tableStyleId>{D03447BB-5D67-496B-8E87-E561075AD55C}</a:tableStyleId>
              </a:tblPr>
              <a:tblGrid>
                <a:gridCol w="1095484">
                  <a:extLst>
                    <a:ext uri="{9D8B030D-6E8A-4147-A177-3AD203B41FA5}">
                      <a16:colId xmlns:a16="http://schemas.microsoft.com/office/drawing/2014/main" val="2627653477"/>
                    </a:ext>
                  </a:extLst>
                </a:gridCol>
                <a:gridCol w="1095484">
                  <a:extLst>
                    <a:ext uri="{9D8B030D-6E8A-4147-A177-3AD203B41FA5}">
                      <a16:colId xmlns:a16="http://schemas.microsoft.com/office/drawing/2014/main" val="2636213382"/>
                    </a:ext>
                  </a:extLst>
                </a:gridCol>
              </a:tblGrid>
              <a:tr h="362236">
                <a:tc>
                  <a:txBody>
                    <a:bodyPr/>
                    <a:lstStyle/>
                    <a:p>
                      <a:endParaRPr lang="en-US" dirty="0"/>
                    </a:p>
                  </a:txBody>
                  <a:tcPr/>
                </a:tc>
                <a:tc>
                  <a:txBody>
                    <a:bodyPr/>
                    <a:lstStyle/>
                    <a:p>
                      <a:endParaRPr lang="en-US"/>
                    </a:p>
                  </a:txBody>
                  <a:tcPr/>
                </a:tc>
                <a:extLst>
                  <a:ext uri="{0D108BD9-81ED-4DB2-BD59-A6C34878D82A}">
                    <a16:rowId xmlns:a16="http://schemas.microsoft.com/office/drawing/2014/main" val="3506448174"/>
                  </a:ext>
                </a:extLst>
              </a:tr>
              <a:tr h="218789">
                <a:tc>
                  <a:txBody>
                    <a:bodyPr/>
                    <a:lstStyle/>
                    <a:p>
                      <a:pPr algn="l" fontAlgn="b"/>
                      <a:r>
                        <a:rPr lang="en-US" sz="1100" b="0" i="0" u="none" strike="noStrike" dirty="0">
                          <a:solidFill>
                            <a:srgbClr val="000000"/>
                          </a:solidFill>
                          <a:effectLst/>
                          <a:latin typeface="Calibri" panose="020F0502020204030204" pitchFamily="34" charset="0"/>
                        </a:rPr>
                        <a:t>Popularity            </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224017.1</a:t>
                      </a:r>
                    </a:p>
                  </a:txBody>
                  <a:tcPr marL="7620" marR="7620" marT="7620" marB="0" anchor="b"/>
                </a:tc>
                <a:extLst>
                  <a:ext uri="{0D108BD9-81ED-4DB2-BD59-A6C34878D82A}">
                    <a16:rowId xmlns:a16="http://schemas.microsoft.com/office/drawing/2014/main" val="1562465741"/>
                  </a:ext>
                </a:extLst>
              </a:tr>
              <a:tr h="218789">
                <a:tc>
                  <a:txBody>
                    <a:bodyPr/>
                    <a:lstStyle/>
                    <a:p>
                      <a:pPr algn="l" fontAlgn="b"/>
                      <a:r>
                        <a:rPr lang="en-US" sz="1100" b="0" i="0" u="none" strike="noStrike">
                          <a:solidFill>
                            <a:srgbClr val="000000"/>
                          </a:solidFill>
                          <a:effectLst/>
                          <a:latin typeface="Calibri" panose="020F0502020204030204" pitchFamily="34" charset="0"/>
                        </a:rPr>
                        <a:t>Endurance                     </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4.312648</a:t>
                      </a:r>
                    </a:p>
                  </a:txBody>
                  <a:tcPr marL="7620" marR="7620" marT="7620" marB="0" anchor="b"/>
                </a:tc>
                <a:extLst>
                  <a:ext uri="{0D108BD9-81ED-4DB2-BD59-A6C34878D82A}">
                    <a16:rowId xmlns:a16="http://schemas.microsoft.com/office/drawing/2014/main" val="359772249"/>
                  </a:ext>
                </a:extLst>
              </a:tr>
              <a:tr h="218789">
                <a:tc>
                  <a:txBody>
                    <a:bodyPr/>
                    <a:lstStyle/>
                    <a:p>
                      <a:pPr algn="l" fontAlgn="b"/>
                      <a:r>
                        <a:rPr lang="en-US" sz="1100" b="0" i="0" u="none" strike="noStrike">
                          <a:solidFill>
                            <a:srgbClr val="000000"/>
                          </a:solidFill>
                          <a:effectLst/>
                          <a:latin typeface="Calibri" panose="020F0502020204030204" pitchFamily="34" charset="0"/>
                        </a:rPr>
                        <a:t>Strength                  </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2.893409</a:t>
                      </a:r>
                    </a:p>
                  </a:txBody>
                  <a:tcPr marL="7620" marR="7620" marT="7620" marB="0" anchor="b"/>
                </a:tc>
                <a:extLst>
                  <a:ext uri="{0D108BD9-81ED-4DB2-BD59-A6C34878D82A}">
                    <a16:rowId xmlns:a16="http://schemas.microsoft.com/office/drawing/2014/main" val="3338074418"/>
                  </a:ext>
                </a:extLst>
              </a:tr>
              <a:tr h="218789">
                <a:tc>
                  <a:txBody>
                    <a:bodyPr/>
                    <a:lstStyle/>
                    <a:p>
                      <a:pPr algn="l" fontAlgn="b"/>
                      <a:r>
                        <a:rPr lang="en-US" sz="1100" b="0" i="0" u="none" strike="noStrike">
                          <a:solidFill>
                            <a:srgbClr val="000000"/>
                          </a:solidFill>
                          <a:effectLst/>
                          <a:latin typeface="Calibri" panose="020F0502020204030204" pitchFamily="34" charset="0"/>
                        </a:rPr>
                        <a:t>Power                        </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3.856608</a:t>
                      </a:r>
                    </a:p>
                  </a:txBody>
                  <a:tcPr marL="7620" marR="7620" marT="7620" marB="0" anchor="b"/>
                </a:tc>
                <a:extLst>
                  <a:ext uri="{0D108BD9-81ED-4DB2-BD59-A6C34878D82A}">
                    <a16:rowId xmlns:a16="http://schemas.microsoft.com/office/drawing/2014/main" val="1783878136"/>
                  </a:ext>
                </a:extLst>
              </a:tr>
              <a:tr h="218789">
                <a:tc>
                  <a:txBody>
                    <a:bodyPr/>
                    <a:lstStyle/>
                    <a:p>
                      <a:pPr algn="l" fontAlgn="b"/>
                      <a:r>
                        <a:rPr lang="en-US" sz="1100" b="0" i="0" u="none" strike="noStrike">
                          <a:solidFill>
                            <a:srgbClr val="000000"/>
                          </a:solidFill>
                          <a:effectLst/>
                          <a:latin typeface="Calibri" panose="020F0502020204030204" pitchFamily="34" charset="0"/>
                        </a:rPr>
                        <a:t>Speed                     </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5.050975</a:t>
                      </a:r>
                    </a:p>
                  </a:txBody>
                  <a:tcPr marL="7620" marR="7620" marT="7620" marB="0" anchor="b"/>
                </a:tc>
                <a:extLst>
                  <a:ext uri="{0D108BD9-81ED-4DB2-BD59-A6C34878D82A}">
                    <a16:rowId xmlns:a16="http://schemas.microsoft.com/office/drawing/2014/main" val="2579435198"/>
                  </a:ext>
                </a:extLst>
              </a:tr>
              <a:tr h="218789">
                <a:tc>
                  <a:txBody>
                    <a:bodyPr/>
                    <a:lstStyle/>
                    <a:p>
                      <a:pPr algn="l" fontAlgn="b"/>
                      <a:r>
                        <a:rPr lang="en-US" sz="1100" b="0" i="0" u="none" strike="noStrike">
                          <a:solidFill>
                            <a:srgbClr val="000000"/>
                          </a:solidFill>
                          <a:effectLst/>
                          <a:latin typeface="Calibri" panose="020F0502020204030204" pitchFamily="34" charset="0"/>
                        </a:rPr>
                        <a:t>Agility                      </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3.652475</a:t>
                      </a:r>
                    </a:p>
                  </a:txBody>
                  <a:tcPr marL="7620" marR="7620" marT="7620" marB="0" anchor="b"/>
                </a:tc>
                <a:extLst>
                  <a:ext uri="{0D108BD9-81ED-4DB2-BD59-A6C34878D82A}">
                    <a16:rowId xmlns:a16="http://schemas.microsoft.com/office/drawing/2014/main" val="1850409850"/>
                  </a:ext>
                </a:extLst>
              </a:tr>
              <a:tr h="218789">
                <a:tc>
                  <a:txBody>
                    <a:bodyPr/>
                    <a:lstStyle/>
                    <a:p>
                      <a:pPr algn="l" fontAlgn="b"/>
                      <a:r>
                        <a:rPr lang="en-US" sz="1100" b="0" i="0" u="none" strike="noStrike">
                          <a:solidFill>
                            <a:srgbClr val="000000"/>
                          </a:solidFill>
                          <a:effectLst/>
                          <a:latin typeface="Calibri" panose="020F0502020204030204" pitchFamily="34" charset="0"/>
                        </a:rPr>
                        <a:t>Flexibility                  </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2.856458</a:t>
                      </a:r>
                    </a:p>
                  </a:txBody>
                  <a:tcPr marL="7620" marR="7620" marT="7620" marB="0" anchor="b"/>
                </a:tc>
                <a:extLst>
                  <a:ext uri="{0D108BD9-81ED-4DB2-BD59-A6C34878D82A}">
                    <a16:rowId xmlns:a16="http://schemas.microsoft.com/office/drawing/2014/main" val="521213881"/>
                  </a:ext>
                </a:extLst>
              </a:tr>
              <a:tr h="218789">
                <a:tc>
                  <a:txBody>
                    <a:bodyPr/>
                    <a:lstStyle/>
                    <a:p>
                      <a:pPr algn="l" fontAlgn="b"/>
                      <a:r>
                        <a:rPr lang="en-US" sz="1100" b="0" i="0" u="none" strike="noStrike">
                          <a:solidFill>
                            <a:srgbClr val="000000"/>
                          </a:solidFill>
                          <a:effectLst/>
                          <a:latin typeface="Calibri" panose="020F0502020204030204" pitchFamily="34" charset="0"/>
                        </a:rPr>
                        <a:t>Nerve                     </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5.867075</a:t>
                      </a:r>
                    </a:p>
                  </a:txBody>
                  <a:tcPr marL="7620" marR="7620" marT="7620" marB="0" anchor="b"/>
                </a:tc>
                <a:extLst>
                  <a:ext uri="{0D108BD9-81ED-4DB2-BD59-A6C34878D82A}">
                    <a16:rowId xmlns:a16="http://schemas.microsoft.com/office/drawing/2014/main" val="2006548836"/>
                  </a:ext>
                </a:extLst>
              </a:tr>
              <a:tr h="218789">
                <a:tc>
                  <a:txBody>
                    <a:bodyPr/>
                    <a:lstStyle/>
                    <a:p>
                      <a:pPr algn="l" fontAlgn="b"/>
                      <a:r>
                        <a:rPr lang="en-US" sz="1100" b="0" i="0" u="none" strike="noStrike">
                          <a:solidFill>
                            <a:srgbClr val="000000"/>
                          </a:solidFill>
                          <a:effectLst/>
                          <a:latin typeface="Calibri" panose="020F0502020204030204" pitchFamily="34" charset="0"/>
                        </a:rPr>
                        <a:t>Durability                  </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3.48327</a:t>
                      </a:r>
                    </a:p>
                  </a:txBody>
                  <a:tcPr marL="7620" marR="7620" marT="7620" marB="0" anchor="b"/>
                </a:tc>
                <a:extLst>
                  <a:ext uri="{0D108BD9-81ED-4DB2-BD59-A6C34878D82A}">
                    <a16:rowId xmlns:a16="http://schemas.microsoft.com/office/drawing/2014/main" val="2391529684"/>
                  </a:ext>
                </a:extLst>
              </a:tr>
              <a:tr h="339596">
                <a:tc>
                  <a:txBody>
                    <a:bodyPr/>
                    <a:lstStyle/>
                    <a:p>
                      <a:pPr algn="l" fontAlgn="b"/>
                      <a:r>
                        <a:rPr lang="en-US" sz="1100" b="0" i="0" u="none" strike="noStrike">
                          <a:solidFill>
                            <a:srgbClr val="000000"/>
                          </a:solidFill>
                          <a:effectLst/>
                          <a:latin typeface="Calibri" panose="020F0502020204030204" pitchFamily="34" charset="0"/>
                        </a:rPr>
                        <a:t>Hand-Eye Coordination       </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3.802005</a:t>
                      </a:r>
                    </a:p>
                  </a:txBody>
                  <a:tcPr marL="7620" marR="7620" marT="7620" marB="0" anchor="b"/>
                </a:tc>
                <a:extLst>
                  <a:ext uri="{0D108BD9-81ED-4DB2-BD59-A6C34878D82A}">
                    <a16:rowId xmlns:a16="http://schemas.microsoft.com/office/drawing/2014/main" val="2853532591"/>
                  </a:ext>
                </a:extLst>
              </a:tr>
              <a:tr h="218789">
                <a:tc>
                  <a:txBody>
                    <a:bodyPr/>
                    <a:lstStyle/>
                    <a:p>
                      <a:pPr algn="l" fontAlgn="b"/>
                      <a:r>
                        <a:rPr lang="en-US" sz="1100" b="0" i="0" u="none" strike="noStrike">
                          <a:solidFill>
                            <a:srgbClr val="000000"/>
                          </a:solidFill>
                          <a:effectLst/>
                          <a:latin typeface="Calibri" panose="020F0502020204030204" pitchFamily="34" charset="0"/>
                        </a:rPr>
                        <a:t>Analytical Aptitude         </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2.444953</a:t>
                      </a:r>
                    </a:p>
                  </a:txBody>
                  <a:tcPr marL="7620" marR="7620" marT="7620" marB="0" anchor="b"/>
                </a:tc>
                <a:extLst>
                  <a:ext uri="{0D108BD9-81ED-4DB2-BD59-A6C34878D82A}">
                    <a16:rowId xmlns:a16="http://schemas.microsoft.com/office/drawing/2014/main" val="1195484577"/>
                  </a:ext>
                </a:extLst>
              </a:tr>
              <a:tr h="218789">
                <a:tc>
                  <a:txBody>
                    <a:bodyPr/>
                    <a:lstStyle/>
                    <a:p>
                      <a:pPr algn="l" fontAlgn="b"/>
                      <a:r>
                        <a:rPr lang="en-US" sz="1100" b="0" i="0" u="none" strike="noStrike">
                          <a:solidFill>
                            <a:srgbClr val="000000"/>
                          </a:solidFill>
                          <a:effectLst/>
                          <a:latin typeface="Calibri" panose="020F0502020204030204" pitchFamily="34" charset="0"/>
                        </a:rPr>
                        <a:t>Total                      </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145.6528</a:t>
                      </a:r>
                    </a:p>
                  </a:txBody>
                  <a:tcPr marL="7620" marR="7620" marT="7620" marB="0" anchor="b"/>
                </a:tc>
                <a:extLst>
                  <a:ext uri="{0D108BD9-81ED-4DB2-BD59-A6C34878D82A}">
                    <a16:rowId xmlns:a16="http://schemas.microsoft.com/office/drawing/2014/main" val="2411822942"/>
                  </a:ext>
                </a:extLst>
              </a:tr>
              <a:tr h="218789">
                <a:tc>
                  <a:txBody>
                    <a:bodyPr/>
                    <a:lstStyle/>
                    <a:p>
                      <a:pPr algn="l" fontAlgn="b"/>
                      <a:r>
                        <a:rPr lang="en-US" sz="1100" b="0" i="0" u="none" strike="noStrike">
                          <a:solidFill>
                            <a:srgbClr val="000000"/>
                          </a:solidFill>
                          <a:effectLst/>
                          <a:latin typeface="Calibri" panose="020F0502020204030204" pitchFamily="34" charset="0"/>
                        </a:rPr>
                        <a:t>Rank                      </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300.24</a:t>
                      </a:r>
                    </a:p>
                  </a:txBody>
                  <a:tcPr marL="7620" marR="7620" marT="7620" marB="0" anchor="b"/>
                </a:tc>
                <a:extLst>
                  <a:ext uri="{0D108BD9-81ED-4DB2-BD59-A6C34878D82A}">
                    <a16:rowId xmlns:a16="http://schemas.microsoft.com/office/drawing/2014/main" val="3222138955"/>
                  </a:ext>
                </a:extLst>
              </a:tr>
              <a:tr h="218789">
                <a:tc>
                  <a:txBody>
                    <a:bodyPr/>
                    <a:lstStyle/>
                    <a:p>
                      <a:pPr algn="l" fontAlgn="b"/>
                      <a:r>
                        <a:rPr lang="en-US" sz="1100" b="0" i="0" u="none" strike="noStrike">
                          <a:solidFill>
                            <a:srgbClr val="000000"/>
                          </a:solidFill>
                          <a:effectLst/>
                          <a:latin typeface="Calibri" panose="020F0502020204030204" pitchFamily="34" charset="0"/>
                        </a:rPr>
                        <a:t>Popularity_Total             </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62.22696</a:t>
                      </a:r>
                    </a:p>
                  </a:txBody>
                  <a:tcPr marL="7620" marR="7620" marT="7620" marB="0" anchor="b"/>
                </a:tc>
                <a:extLst>
                  <a:ext uri="{0D108BD9-81ED-4DB2-BD59-A6C34878D82A}">
                    <a16:rowId xmlns:a16="http://schemas.microsoft.com/office/drawing/2014/main" val="1078839638"/>
                  </a:ext>
                </a:extLst>
              </a:tr>
            </a:tbl>
          </a:graphicData>
        </a:graphic>
      </p:graphicFrame>
      <p:sp>
        <p:nvSpPr>
          <p:cNvPr id="13" name="TextBox 12">
            <a:extLst>
              <a:ext uri="{FF2B5EF4-FFF2-40B4-BE49-F238E27FC236}">
                <a16:creationId xmlns:a16="http://schemas.microsoft.com/office/drawing/2014/main" id="{A698E0A2-6821-4A1B-9EBC-CBF9656329E4}"/>
              </a:ext>
            </a:extLst>
          </p:cNvPr>
          <p:cNvSpPr txBox="1"/>
          <p:nvPr/>
        </p:nvSpPr>
        <p:spPr>
          <a:xfrm>
            <a:off x="5670609" y="2126019"/>
            <a:ext cx="1225015" cy="430887"/>
          </a:xfrm>
          <a:prstGeom prst="rect">
            <a:avLst/>
          </a:prstGeom>
          <a:noFill/>
        </p:spPr>
        <p:txBody>
          <a:bodyPr wrap="none" rtlCol="0">
            <a:spAutoFit/>
          </a:bodyPr>
          <a:lstStyle/>
          <a:p>
            <a:r>
              <a:rPr lang="en-US" sz="2200" dirty="0">
                <a:solidFill>
                  <a:schemeClr val="accent2"/>
                </a:solidFill>
              </a:rPr>
              <a:t>Variance</a:t>
            </a:r>
          </a:p>
        </p:txBody>
      </p:sp>
      <p:graphicFrame>
        <p:nvGraphicFramePr>
          <p:cNvPr id="14" name="Table 14">
            <a:extLst>
              <a:ext uri="{FF2B5EF4-FFF2-40B4-BE49-F238E27FC236}">
                <a16:creationId xmlns:a16="http://schemas.microsoft.com/office/drawing/2014/main" id="{18B15F8F-18E7-4E98-9E70-957BE3A5F622}"/>
              </a:ext>
            </a:extLst>
          </p:cNvPr>
          <p:cNvGraphicFramePr>
            <a:graphicFrameLocks noGrp="1"/>
          </p:cNvGraphicFramePr>
          <p:nvPr>
            <p:extLst>
              <p:ext uri="{D42A27DB-BD31-4B8C-83A1-F6EECF244321}">
                <p14:modId xmlns:p14="http://schemas.microsoft.com/office/powerpoint/2010/main" val="45324197"/>
              </p:ext>
            </p:extLst>
          </p:nvPr>
        </p:nvGraphicFramePr>
        <p:xfrm>
          <a:off x="7694879" y="2556906"/>
          <a:ext cx="4063998" cy="3546081"/>
        </p:xfrm>
        <a:graphic>
          <a:graphicData uri="http://schemas.openxmlformats.org/drawingml/2006/table">
            <a:tbl>
              <a:tblPr firstRow="1" bandRow="1">
                <a:tableStyleId>{D03447BB-5D67-496B-8E87-E561075AD55C}</a:tableStyleId>
              </a:tblPr>
              <a:tblGrid>
                <a:gridCol w="1354666">
                  <a:extLst>
                    <a:ext uri="{9D8B030D-6E8A-4147-A177-3AD203B41FA5}">
                      <a16:colId xmlns:a16="http://schemas.microsoft.com/office/drawing/2014/main" val="2029557621"/>
                    </a:ext>
                  </a:extLst>
                </a:gridCol>
                <a:gridCol w="1354666">
                  <a:extLst>
                    <a:ext uri="{9D8B030D-6E8A-4147-A177-3AD203B41FA5}">
                      <a16:colId xmlns:a16="http://schemas.microsoft.com/office/drawing/2014/main" val="3098327555"/>
                    </a:ext>
                  </a:extLst>
                </a:gridCol>
                <a:gridCol w="1354666">
                  <a:extLst>
                    <a:ext uri="{9D8B030D-6E8A-4147-A177-3AD203B41FA5}">
                      <a16:colId xmlns:a16="http://schemas.microsoft.com/office/drawing/2014/main" val="2262797382"/>
                    </a:ext>
                  </a:extLst>
                </a:gridCol>
              </a:tblGrid>
              <a:tr h="394009">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82203919"/>
                  </a:ext>
                </a:extLst>
              </a:tr>
              <a:tr h="394009">
                <a:tc>
                  <a:txBody>
                    <a:bodyPr/>
                    <a:lstStyle/>
                    <a:p>
                      <a:pPr algn="ctr" fontAlgn="t"/>
                      <a:r>
                        <a:rPr lang="en-US" sz="1100" b="0" i="0" u="none" strike="noStrike" dirty="0">
                          <a:solidFill>
                            <a:srgbClr val="000000"/>
                          </a:solidFill>
                          <a:effectLst/>
                          <a:latin typeface="Calibri" panose="020F0502020204030204" pitchFamily="34" charset="0"/>
                        </a:rPr>
                        <a:t>p-values</a:t>
                      </a:r>
                    </a:p>
                  </a:txBody>
                  <a:tcPr marL="7620" marR="7620" marT="7620" marB="0"/>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Accept/Reject null</a:t>
                      </a:r>
                    </a:p>
                  </a:txBody>
                  <a:tcPr marL="7620" marR="7620" marT="7620" marB="0" anchor="b"/>
                </a:tc>
                <a:extLst>
                  <a:ext uri="{0D108BD9-81ED-4DB2-BD59-A6C34878D82A}">
                    <a16:rowId xmlns:a16="http://schemas.microsoft.com/office/drawing/2014/main" val="603593294"/>
                  </a:ext>
                </a:extLst>
              </a:tr>
              <a:tr h="394009">
                <a:tc>
                  <a:txBody>
                    <a:bodyPr/>
                    <a:lstStyle/>
                    <a:p>
                      <a:pPr algn="ctr" fontAlgn="b"/>
                      <a:r>
                        <a:rPr lang="en-US" sz="1100" b="0" i="0" u="none" strike="noStrike">
                          <a:solidFill>
                            <a:srgbClr val="000000"/>
                          </a:solidFill>
                          <a:effectLst/>
                          <a:latin typeface="Calibri" panose="020F0502020204030204" pitchFamily="34" charset="0"/>
                        </a:rPr>
                        <a:t>Strength to Popularity_Total</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0.13551926</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Accept </a:t>
                      </a:r>
                    </a:p>
                  </a:txBody>
                  <a:tcPr marL="7620" marR="7620" marT="7620" marB="0" anchor="b"/>
                </a:tc>
                <a:extLst>
                  <a:ext uri="{0D108BD9-81ED-4DB2-BD59-A6C34878D82A}">
                    <a16:rowId xmlns:a16="http://schemas.microsoft.com/office/drawing/2014/main" val="3916966674"/>
                  </a:ext>
                </a:extLst>
              </a:tr>
              <a:tr h="394009">
                <a:tc>
                  <a:txBody>
                    <a:bodyPr/>
                    <a:lstStyle/>
                    <a:p>
                      <a:pPr algn="ctr" fontAlgn="b"/>
                      <a:r>
                        <a:rPr lang="en-US" sz="1100" b="0" i="0" u="none" strike="noStrike">
                          <a:solidFill>
                            <a:srgbClr val="000000"/>
                          </a:solidFill>
                          <a:effectLst/>
                          <a:latin typeface="Calibri" panose="020F0502020204030204" pitchFamily="34" charset="0"/>
                        </a:rPr>
                        <a:t>Agility to Popularity_Total</a:t>
                      </a:r>
                    </a:p>
                  </a:txBody>
                  <a:tcPr marL="7620" marR="7620" marT="7620" marB="0" anchor="b"/>
                </a:tc>
                <a:tc>
                  <a:txBody>
                    <a:bodyPr/>
                    <a:lstStyle/>
                    <a:p>
                      <a:pPr algn="ctr" fontAlgn="b"/>
                      <a:r>
                        <a:rPr lang="en-US" sz="1100" b="0" i="0" u="none" strike="noStrike" dirty="0">
                          <a:solidFill>
                            <a:srgbClr val="000000"/>
                          </a:solidFill>
                          <a:effectLst/>
                          <a:latin typeface="Calibri" panose="020F0502020204030204" pitchFamily="34" charset="0"/>
                        </a:rPr>
                        <a:t>0.222915355</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Accept </a:t>
                      </a:r>
                    </a:p>
                  </a:txBody>
                  <a:tcPr marL="7620" marR="7620" marT="7620" marB="0" anchor="b"/>
                </a:tc>
                <a:extLst>
                  <a:ext uri="{0D108BD9-81ED-4DB2-BD59-A6C34878D82A}">
                    <a16:rowId xmlns:a16="http://schemas.microsoft.com/office/drawing/2014/main" val="3751698707"/>
                  </a:ext>
                </a:extLst>
              </a:tr>
              <a:tr h="394009">
                <a:tc>
                  <a:txBody>
                    <a:bodyPr/>
                    <a:lstStyle/>
                    <a:p>
                      <a:pPr algn="ctr" fontAlgn="b"/>
                      <a:r>
                        <a:rPr lang="en-US" sz="1100" b="0" i="0" u="none" strike="noStrike">
                          <a:solidFill>
                            <a:srgbClr val="000000"/>
                          </a:solidFill>
                          <a:effectLst/>
                          <a:latin typeface="Calibri" panose="020F0502020204030204" pitchFamily="34" charset="0"/>
                        </a:rPr>
                        <a:t>Endurance to Popularity_Total</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0.138803613</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Accept </a:t>
                      </a:r>
                    </a:p>
                  </a:txBody>
                  <a:tcPr marL="7620" marR="7620" marT="7620" marB="0" anchor="b"/>
                </a:tc>
                <a:extLst>
                  <a:ext uri="{0D108BD9-81ED-4DB2-BD59-A6C34878D82A}">
                    <a16:rowId xmlns:a16="http://schemas.microsoft.com/office/drawing/2014/main" val="1735551893"/>
                  </a:ext>
                </a:extLst>
              </a:tr>
              <a:tr h="394009">
                <a:tc>
                  <a:txBody>
                    <a:bodyPr/>
                    <a:lstStyle/>
                    <a:p>
                      <a:pPr algn="ctr" fontAlgn="b"/>
                      <a:r>
                        <a:rPr lang="en-US" sz="1100" b="0" i="0" u="none" strike="noStrike">
                          <a:solidFill>
                            <a:srgbClr val="000000"/>
                          </a:solidFill>
                          <a:effectLst/>
                          <a:latin typeface="Calibri" panose="020F0502020204030204" pitchFamily="34" charset="0"/>
                        </a:rPr>
                        <a:t>Durability to Popularity_Total</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0.305673051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Accept </a:t>
                      </a:r>
                    </a:p>
                  </a:txBody>
                  <a:tcPr marL="7620" marR="7620" marT="7620" marB="0" anchor="b"/>
                </a:tc>
                <a:extLst>
                  <a:ext uri="{0D108BD9-81ED-4DB2-BD59-A6C34878D82A}">
                    <a16:rowId xmlns:a16="http://schemas.microsoft.com/office/drawing/2014/main" val="1179163118"/>
                  </a:ext>
                </a:extLst>
              </a:tr>
              <a:tr h="394009">
                <a:tc>
                  <a:txBody>
                    <a:bodyPr/>
                    <a:lstStyle/>
                    <a:p>
                      <a:pPr algn="ctr" fontAlgn="b"/>
                      <a:r>
                        <a:rPr lang="en-US" sz="1100" b="0" i="0" u="none" strike="noStrike">
                          <a:solidFill>
                            <a:srgbClr val="000000"/>
                          </a:solidFill>
                          <a:effectLst/>
                          <a:latin typeface="Calibri" panose="020F0502020204030204" pitchFamily="34" charset="0"/>
                        </a:rPr>
                        <a:t>Analytical Aptitude to Popularity_Total</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0.217236615</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Accept </a:t>
                      </a:r>
                    </a:p>
                  </a:txBody>
                  <a:tcPr marL="7620" marR="7620" marT="7620" marB="0" anchor="b"/>
                </a:tc>
                <a:extLst>
                  <a:ext uri="{0D108BD9-81ED-4DB2-BD59-A6C34878D82A}">
                    <a16:rowId xmlns:a16="http://schemas.microsoft.com/office/drawing/2014/main" val="3579545576"/>
                  </a:ext>
                </a:extLst>
              </a:tr>
              <a:tr h="394009">
                <a:tc>
                  <a:txBody>
                    <a:bodyPr/>
                    <a:lstStyle/>
                    <a:p>
                      <a:pPr algn="ctr" fontAlgn="b"/>
                      <a:r>
                        <a:rPr lang="en-US" sz="1100" b="0" i="0" u="none" strike="noStrike">
                          <a:solidFill>
                            <a:srgbClr val="000000"/>
                          </a:solidFill>
                          <a:effectLst/>
                          <a:latin typeface="Calibri" panose="020F0502020204030204" pitchFamily="34" charset="0"/>
                        </a:rPr>
                        <a:t>Flexibility to Popularity_Total</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0.284613021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Accept </a:t>
                      </a:r>
                    </a:p>
                  </a:txBody>
                  <a:tcPr marL="7620" marR="7620" marT="7620" marB="0" anchor="b"/>
                </a:tc>
                <a:extLst>
                  <a:ext uri="{0D108BD9-81ED-4DB2-BD59-A6C34878D82A}">
                    <a16:rowId xmlns:a16="http://schemas.microsoft.com/office/drawing/2014/main" val="1396195425"/>
                  </a:ext>
                </a:extLst>
              </a:tr>
              <a:tr h="394009">
                <a:tc>
                  <a:txBody>
                    <a:bodyPr/>
                    <a:lstStyle/>
                    <a:p>
                      <a:pPr algn="ctr" fontAlgn="b"/>
                      <a:r>
                        <a:rPr lang="en-US" sz="1100" b="0" i="0" u="none" strike="noStrike">
                          <a:solidFill>
                            <a:srgbClr val="000000"/>
                          </a:solidFill>
                          <a:effectLst/>
                          <a:latin typeface="Calibri" panose="020F0502020204030204" pitchFamily="34" charset="0"/>
                        </a:rPr>
                        <a:t>Rank to Popularity_Total</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1.67E-13</a:t>
                      </a:r>
                    </a:p>
                  </a:txBody>
                  <a:tcPr marL="7620" marR="7620" marT="7620" marB="0" anchor="b"/>
                </a:tc>
                <a:tc>
                  <a:txBody>
                    <a:bodyPr/>
                    <a:lstStyle/>
                    <a:p>
                      <a:pPr algn="ctr" fontAlgn="b"/>
                      <a:r>
                        <a:rPr lang="en-US" sz="1100" b="0" i="0" u="none" strike="noStrike" dirty="0">
                          <a:solidFill>
                            <a:srgbClr val="000000"/>
                          </a:solidFill>
                          <a:effectLst/>
                          <a:latin typeface="Calibri" panose="020F0502020204030204" pitchFamily="34" charset="0"/>
                        </a:rPr>
                        <a:t>Reject </a:t>
                      </a:r>
                    </a:p>
                  </a:txBody>
                  <a:tcPr marL="7620" marR="7620" marT="7620" marB="0" anchor="b"/>
                </a:tc>
                <a:extLst>
                  <a:ext uri="{0D108BD9-81ED-4DB2-BD59-A6C34878D82A}">
                    <a16:rowId xmlns:a16="http://schemas.microsoft.com/office/drawing/2014/main" val="3152470165"/>
                  </a:ext>
                </a:extLst>
              </a:tr>
            </a:tbl>
          </a:graphicData>
        </a:graphic>
      </p:graphicFrame>
      <p:sp>
        <p:nvSpPr>
          <p:cNvPr id="16" name="TextBox 15">
            <a:extLst>
              <a:ext uri="{FF2B5EF4-FFF2-40B4-BE49-F238E27FC236}">
                <a16:creationId xmlns:a16="http://schemas.microsoft.com/office/drawing/2014/main" id="{174AFF79-F5F7-41F4-B121-4C09F0EC7A5E}"/>
              </a:ext>
            </a:extLst>
          </p:cNvPr>
          <p:cNvSpPr txBox="1"/>
          <p:nvPr/>
        </p:nvSpPr>
        <p:spPr>
          <a:xfrm>
            <a:off x="7694879" y="1884331"/>
            <a:ext cx="4063998" cy="769441"/>
          </a:xfrm>
          <a:prstGeom prst="rect">
            <a:avLst/>
          </a:prstGeom>
          <a:noFill/>
        </p:spPr>
        <p:txBody>
          <a:bodyPr wrap="square" rtlCol="0">
            <a:spAutoFit/>
          </a:bodyPr>
          <a:lstStyle/>
          <a:p>
            <a:r>
              <a:rPr lang="en-US" sz="2200" dirty="0">
                <a:solidFill>
                  <a:schemeClr val="accent2"/>
                </a:solidFill>
              </a:rPr>
              <a:t>Computing p-value between two variables</a:t>
            </a:r>
          </a:p>
        </p:txBody>
      </p:sp>
    </p:spTree>
    <p:extLst>
      <p:ext uri="{BB962C8B-B14F-4D97-AF65-F5344CB8AC3E}">
        <p14:creationId xmlns:p14="http://schemas.microsoft.com/office/powerpoint/2010/main" val="407879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98" y="114976"/>
            <a:ext cx="10058400" cy="762000"/>
          </a:xfrm>
        </p:spPr>
        <p:txBody>
          <a:bodyPr/>
          <a:lstStyle/>
          <a:p>
            <a:r>
              <a:rPr lang="en-US" dirty="0"/>
              <a:t>Summary Statistics for this project Cont.</a:t>
            </a:r>
          </a:p>
        </p:txBody>
      </p:sp>
      <p:sp>
        <p:nvSpPr>
          <p:cNvPr id="3" name="Text Placeholder 2"/>
          <p:cNvSpPr>
            <a:spLocks noGrp="1"/>
          </p:cNvSpPr>
          <p:nvPr>
            <p:ph type="body" idx="1"/>
          </p:nvPr>
        </p:nvSpPr>
        <p:spPr>
          <a:xfrm>
            <a:off x="375497" y="2362548"/>
            <a:ext cx="3200400" cy="575706"/>
          </a:xfrm>
        </p:spPr>
        <p:txBody>
          <a:bodyPr>
            <a:normAutofit/>
          </a:bodyPr>
          <a:lstStyle/>
          <a:p>
            <a:r>
              <a:rPr lang="en-US" dirty="0">
                <a:solidFill>
                  <a:schemeClr val="accent2"/>
                </a:solidFill>
              </a:rPr>
              <a:t>Pearson's Correlation</a:t>
            </a:r>
          </a:p>
        </p:txBody>
      </p:sp>
      <p:graphicFrame>
        <p:nvGraphicFramePr>
          <p:cNvPr id="12" name="Table 14">
            <a:extLst>
              <a:ext uri="{FF2B5EF4-FFF2-40B4-BE49-F238E27FC236}">
                <a16:creationId xmlns:a16="http://schemas.microsoft.com/office/drawing/2014/main" id="{C3F01AAC-CE37-40F5-998B-894AF928382B}"/>
              </a:ext>
            </a:extLst>
          </p:cNvPr>
          <p:cNvGraphicFramePr>
            <a:graphicFrameLocks noGrp="1"/>
          </p:cNvGraphicFramePr>
          <p:nvPr>
            <p:ph sz="quarter" idx="4"/>
            <p:extLst>
              <p:ext uri="{D42A27DB-BD31-4B8C-83A1-F6EECF244321}">
                <p14:modId xmlns:p14="http://schemas.microsoft.com/office/powerpoint/2010/main" val="3642896255"/>
              </p:ext>
            </p:extLst>
          </p:nvPr>
        </p:nvGraphicFramePr>
        <p:xfrm>
          <a:off x="101451" y="2937514"/>
          <a:ext cx="3531634" cy="3810422"/>
        </p:xfrm>
        <a:graphic>
          <a:graphicData uri="http://schemas.openxmlformats.org/drawingml/2006/table">
            <a:tbl>
              <a:tblPr firstRow="1" bandRow="1">
                <a:tableStyleId>{D03447BB-5D67-496B-8E87-E561075AD55C}</a:tableStyleId>
              </a:tblPr>
              <a:tblGrid>
                <a:gridCol w="1765817">
                  <a:extLst>
                    <a:ext uri="{9D8B030D-6E8A-4147-A177-3AD203B41FA5}">
                      <a16:colId xmlns:a16="http://schemas.microsoft.com/office/drawing/2014/main" val="4294354836"/>
                    </a:ext>
                  </a:extLst>
                </a:gridCol>
                <a:gridCol w="1765817">
                  <a:extLst>
                    <a:ext uri="{9D8B030D-6E8A-4147-A177-3AD203B41FA5}">
                      <a16:colId xmlns:a16="http://schemas.microsoft.com/office/drawing/2014/main" val="3920422298"/>
                    </a:ext>
                  </a:extLst>
                </a:gridCol>
              </a:tblGrid>
              <a:tr h="491486">
                <a:tc>
                  <a:txBody>
                    <a:bodyPr/>
                    <a:lstStyle/>
                    <a:p>
                      <a:endParaRPr lang="en-US"/>
                    </a:p>
                  </a:txBody>
                  <a:tcPr/>
                </a:tc>
                <a:tc>
                  <a:txBody>
                    <a:bodyPr/>
                    <a:lstStyle/>
                    <a:p>
                      <a:endParaRPr lang="en-US" dirty="0"/>
                    </a:p>
                  </a:txBody>
                  <a:tcPr/>
                </a:tc>
                <a:extLst>
                  <a:ext uri="{0D108BD9-81ED-4DB2-BD59-A6C34878D82A}">
                    <a16:rowId xmlns:a16="http://schemas.microsoft.com/office/drawing/2014/main" val="1911853284"/>
                  </a:ext>
                </a:extLst>
              </a:tr>
              <a:tr h="414867">
                <a:tc>
                  <a:txBody>
                    <a:bodyPr/>
                    <a:lstStyle/>
                    <a:p>
                      <a:pPr algn="l" fontAlgn="t"/>
                      <a:endParaRPr lang="en-US" sz="1100" b="0" i="0" u="none" strike="noStrike" dirty="0">
                        <a:solidFill>
                          <a:schemeClr val="bg1"/>
                        </a:solidFill>
                        <a:effectLst/>
                        <a:latin typeface="Calibri" panose="020F0502020204030204" pitchFamily="34" charset="0"/>
                      </a:endParaRPr>
                    </a:p>
                    <a:p>
                      <a:pPr algn="ctr" fontAlgn="t"/>
                      <a:r>
                        <a:rPr lang="en-US" sz="1100" b="0" i="0" u="none" strike="noStrike" dirty="0">
                          <a:solidFill>
                            <a:schemeClr val="bg1"/>
                          </a:solidFill>
                          <a:effectLst/>
                          <a:latin typeface="Calibri" panose="020F0502020204030204" pitchFamily="34" charset="0"/>
                        </a:rPr>
                        <a:t>Strength to Total</a:t>
                      </a:r>
                    </a:p>
                  </a:txBody>
                  <a:tcPr marL="7620" marR="7620" marT="7620" marB="0"/>
                </a:tc>
                <a:tc>
                  <a:txBody>
                    <a:bodyPr/>
                    <a:lstStyle/>
                    <a:p>
                      <a:pPr algn="ctr" fontAlgn="b"/>
                      <a:r>
                        <a:rPr lang="en-US" sz="1100" b="0" i="0" u="none" strike="noStrike" dirty="0">
                          <a:solidFill>
                            <a:schemeClr val="bg1"/>
                          </a:solidFill>
                          <a:effectLst/>
                          <a:latin typeface="Calibri" panose="020F0502020204030204" pitchFamily="34" charset="0"/>
                        </a:rPr>
                        <a:t>0.6779275826</a:t>
                      </a:r>
                    </a:p>
                  </a:txBody>
                  <a:tcPr marL="7620" marR="7620" marT="7620" marB="0" anchor="b"/>
                </a:tc>
                <a:extLst>
                  <a:ext uri="{0D108BD9-81ED-4DB2-BD59-A6C34878D82A}">
                    <a16:rowId xmlns:a16="http://schemas.microsoft.com/office/drawing/2014/main" val="271704336"/>
                  </a:ext>
                </a:extLst>
              </a:tr>
              <a:tr h="414867">
                <a:tc>
                  <a:txBody>
                    <a:bodyPr/>
                    <a:lstStyle/>
                    <a:p>
                      <a:pPr algn="ctr" fontAlgn="b"/>
                      <a:r>
                        <a:rPr lang="en-US" sz="1100" b="0" i="0" u="none" strike="noStrike">
                          <a:solidFill>
                            <a:schemeClr val="bg1"/>
                          </a:solidFill>
                          <a:effectLst/>
                          <a:latin typeface="Calibri" panose="020F0502020204030204" pitchFamily="34" charset="0"/>
                        </a:rPr>
                        <a:t>Strength to Popularity_Total</a:t>
                      </a:r>
                    </a:p>
                  </a:txBody>
                  <a:tcPr marL="7620" marR="7620" marT="7620" marB="0" anchor="b"/>
                </a:tc>
                <a:tc>
                  <a:txBody>
                    <a:bodyPr/>
                    <a:lstStyle/>
                    <a:p>
                      <a:pPr algn="ctr" fontAlgn="b"/>
                      <a:r>
                        <a:rPr lang="en-US" sz="1100" b="0" i="0" u="none" strike="noStrike" dirty="0">
                          <a:solidFill>
                            <a:schemeClr val="bg1"/>
                          </a:solidFill>
                          <a:effectLst/>
                          <a:latin typeface="Calibri" panose="020F0502020204030204" pitchFamily="34" charset="0"/>
                        </a:rPr>
                        <a:t>0.042477757</a:t>
                      </a:r>
                    </a:p>
                  </a:txBody>
                  <a:tcPr marL="7620" marR="7620" marT="7620" marB="0" anchor="b"/>
                </a:tc>
                <a:extLst>
                  <a:ext uri="{0D108BD9-81ED-4DB2-BD59-A6C34878D82A}">
                    <a16:rowId xmlns:a16="http://schemas.microsoft.com/office/drawing/2014/main" val="3234416639"/>
                  </a:ext>
                </a:extLst>
              </a:tr>
              <a:tr h="414867">
                <a:tc>
                  <a:txBody>
                    <a:bodyPr/>
                    <a:lstStyle/>
                    <a:p>
                      <a:pPr algn="ctr" fontAlgn="b"/>
                      <a:r>
                        <a:rPr lang="en-US" sz="1100" b="0" i="0" u="none" strike="noStrike" dirty="0">
                          <a:solidFill>
                            <a:schemeClr val="bg1"/>
                          </a:solidFill>
                          <a:effectLst/>
                          <a:latin typeface="Calibri" panose="020F0502020204030204" pitchFamily="34" charset="0"/>
                        </a:rPr>
                        <a:t>Agility to </a:t>
                      </a:r>
                      <a:r>
                        <a:rPr lang="en-US" sz="1100" b="0" i="0" u="none" strike="noStrike" dirty="0" err="1">
                          <a:solidFill>
                            <a:schemeClr val="bg1"/>
                          </a:solidFill>
                          <a:effectLst/>
                          <a:latin typeface="Calibri" panose="020F0502020204030204" pitchFamily="34" charset="0"/>
                        </a:rPr>
                        <a:t>Popularity_Total</a:t>
                      </a:r>
                      <a:endParaRPr lang="en-US" sz="1100" b="0" i="0" u="none" strike="noStrike" dirty="0">
                        <a:solidFill>
                          <a:schemeClr val="bg1"/>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chemeClr val="bg1"/>
                          </a:solidFill>
                          <a:effectLst/>
                          <a:latin typeface="Calibri" panose="020F0502020204030204" pitchFamily="34" charset="0"/>
                        </a:rPr>
                        <a:t>0.413586698</a:t>
                      </a:r>
                    </a:p>
                  </a:txBody>
                  <a:tcPr marL="7620" marR="7620" marT="7620" marB="0" anchor="b"/>
                </a:tc>
                <a:extLst>
                  <a:ext uri="{0D108BD9-81ED-4DB2-BD59-A6C34878D82A}">
                    <a16:rowId xmlns:a16="http://schemas.microsoft.com/office/drawing/2014/main" val="466078782"/>
                  </a:ext>
                </a:extLst>
              </a:tr>
              <a:tr h="414867">
                <a:tc>
                  <a:txBody>
                    <a:bodyPr/>
                    <a:lstStyle/>
                    <a:p>
                      <a:pPr algn="ctr" fontAlgn="b"/>
                      <a:r>
                        <a:rPr lang="en-US" sz="1100" b="0" i="0" u="none" strike="noStrike">
                          <a:solidFill>
                            <a:schemeClr val="bg1"/>
                          </a:solidFill>
                          <a:effectLst/>
                          <a:latin typeface="Calibri" panose="020F0502020204030204" pitchFamily="34" charset="0"/>
                        </a:rPr>
                        <a:t>Endurance to Popularity_Total</a:t>
                      </a:r>
                    </a:p>
                  </a:txBody>
                  <a:tcPr marL="7620" marR="7620" marT="7620" marB="0" anchor="b"/>
                </a:tc>
                <a:tc>
                  <a:txBody>
                    <a:bodyPr/>
                    <a:lstStyle/>
                    <a:p>
                      <a:pPr algn="ctr" fontAlgn="b"/>
                      <a:r>
                        <a:rPr lang="en-US" sz="1100" b="0" i="0" u="none" strike="noStrike">
                          <a:solidFill>
                            <a:schemeClr val="bg1"/>
                          </a:solidFill>
                          <a:effectLst/>
                          <a:latin typeface="Calibri" panose="020F0502020204030204" pitchFamily="34" charset="0"/>
                        </a:rPr>
                        <a:t>0.268119278</a:t>
                      </a:r>
                    </a:p>
                  </a:txBody>
                  <a:tcPr marL="7620" marR="7620" marT="7620" marB="0" anchor="b"/>
                </a:tc>
                <a:extLst>
                  <a:ext uri="{0D108BD9-81ED-4DB2-BD59-A6C34878D82A}">
                    <a16:rowId xmlns:a16="http://schemas.microsoft.com/office/drawing/2014/main" val="4248659178"/>
                  </a:ext>
                </a:extLst>
              </a:tr>
              <a:tr h="414867">
                <a:tc>
                  <a:txBody>
                    <a:bodyPr/>
                    <a:lstStyle/>
                    <a:p>
                      <a:pPr algn="ctr" fontAlgn="b"/>
                      <a:r>
                        <a:rPr lang="en-US" sz="1100" b="0" i="0" u="none" strike="noStrike">
                          <a:solidFill>
                            <a:schemeClr val="bg1"/>
                          </a:solidFill>
                          <a:effectLst/>
                          <a:latin typeface="Calibri" panose="020F0502020204030204" pitchFamily="34" charset="0"/>
                        </a:rPr>
                        <a:t>Durability to Popularity_Total</a:t>
                      </a:r>
                    </a:p>
                  </a:txBody>
                  <a:tcPr marL="7620" marR="7620" marT="7620" marB="0" anchor="b"/>
                </a:tc>
                <a:tc>
                  <a:txBody>
                    <a:bodyPr/>
                    <a:lstStyle/>
                    <a:p>
                      <a:pPr algn="ctr" fontAlgn="b"/>
                      <a:r>
                        <a:rPr lang="en-US" sz="1100" b="0" i="0" u="none" strike="noStrike">
                          <a:solidFill>
                            <a:schemeClr val="bg1"/>
                          </a:solidFill>
                          <a:effectLst/>
                          <a:latin typeface="Calibri" panose="020F0502020204030204" pitchFamily="34" charset="0"/>
                        </a:rPr>
                        <a:t>0.279944714</a:t>
                      </a:r>
                    </a:p>
                  </a:txBody>
                  <a:tcPr marL="7620" marR="7620" marT="7620" marB="0" anchor="b"/>
                </a:tc>
                <a:extLst>
                  <a:ext uri="{0D108BD9-81ED-4DB2-BD59-A6C34878D82A}">
                    <a16:rowId xmlns:a16="http://schemas.microsoft.com/office/drawing/2014/main" val="2608754126"/>
                  </a:ext>
                </a:extLst>
              </a:tr>
              <a:tr h="414867">
                <a:tc>
                  <a:txBody>
                    <a:bodyPr/>
                    <a:lstStyle/>
                    <a:p>
                      <a:pPr algn="ctr" fontAlgn="b"/>
                      <a:r>
                        <a:rPr lang="en-US" sz="1100" b="0" i="0" u="none" strike="noStrike">
                          <a:solidFill>
                            <a:schemeClr val="bg1"/>
                          </a:solidFill>
                          <a:effectLst/>
                          <a:latin typeface="Calibri" panose="020F0502020204030204" pitchFamily="34" charset="0"/>
                        </a:rPr>
                        <a:t>Analytical Aptitude to Popularity_Total</a:t>
                      </a:r>
                    </a:p>
                  </a:txBody>
                  <a:tcPr marL="7620" marR="7620" marT="7620" marB="0" anchor="b"/>
                </a:tc>
                <a:tc>
                  <a:txBody>
                    <a:bodyPr/>
                    <a:lstStyle/>
                    <a:p>
                      <a:pPr algn="ctr" fontAlgn="b"/>
                      <a:r>
                        <a:rPr lang="en-US" sz="1100" b="0" i="0" u="none" strike="noStrike">
                          <a:solidFill>
                            <a:schemeClr val="bg1"/>
                          </a:solidFill>
                          <a:effectLst/>
                          <a:latin typeface="Calibri" panose="020F0502020204030204" pitchFamily="34" charset="0"/>
                        </a:rPr>
                        <a:t>0.501463382</a:t>
                      </a:r>
                    </a:p>
                  </a:txBody>
                  <a:tcPr marL="7620" marR="7620" marT="7620" marB="0" anchor="b"/>
                </a:tc>
                <a:extLst>
                  <a:ext uri="{0D108BD9-81ED-4DB2-BD59-A6C34878D82A}">
                    <a16:rowId xmlns:a16="http://schemas.microsoft.com/office/drawing/2014/main" val="2632239480"/>
                  </a:ext>
                </a:extLst>
              </a:tr>
              <a:tr h="414867">
                <a:tc>
                  <a:txBody>
                    <a:bodyPr/>
                    <a:lstStyle/>
                    <a:p>
                      <a:pPr algn="ctr" fontAlgn="b"/>
                      <a:r>
                        <a:rPr lang="en-US" sz="1100" b="0" i="0" u="none" strike="noStrike">
                          <a:solidFill>
                            <a:schemeClr val="bg1"/>
                          </a:solidFill>
                          <a:effectLst/>
                          <a:latin typeface="Calibri" panose="020F0502020204030204" pitchFamily="34" charset="0"/>
                        </a:rPr>
                        <a:t>Flexibility to Popularity_Total</a:t>
                      </a:r>
                    </a:p>
                  </a:txBody>
                  <a:tcPr marL="7620" marR="7620" marT="7620" marB="0" anchor="b"/>
                </a:tc>
                <a:tc>
                  <a:txBody>
                    <a:bodyPr/>
                    <a:lstStyle/>
                    <a:p>
                      <a:pPr algn="ctr" fontAlgn="b"/>
                      <a:r>
                        <a:rPr lang="en-US" sz="1100" b="0" i="0" u="none" strike="noStrike">
                          <a:solidFill>
                            <a:schemeClr val="bg1"/>
                          </a:solidFill>
                          <a:effectLst/>
                          <a:latin typeface="Calibri" panose="020F0502020204030204" pitchFamily="34" charset="0"/>
                        </a:rPr>
                        <a:t>0.017162246</a:t>
                      </a:r>
                    </a:p>
                  </a:txBody>
                  <a:tcPr marL="7620" marR="7620" marT="7620" marB="0" anchor="b"/>
                </a:tc>
                <a:extLst>
                  <a:ext uri="{0D108BD9-81ED-4DB2-BD59-A6C34878D82A}">
                    <a16:rowId xmlns:a16="http://schemas.microsoft.com/office/drawing/2014/main" val="2946289243"/>
                  </a:ext>
                </a:extLst>
              </a:tr>
              <a:tr h="414867">
                <a:tc>
                  <a:txBody>
                    <a:bodyPr/>
                    <a:lstStyle/>
                    <a:p>
                      <a:pPr algn="ctr" fontAlgn="b"/>
                      <a:r>
                        <a:rPr lang="en-US" sz="1100" b="0" i="0" u="none" strike="noStrike">
                          <a:solidFill>
                            <a:schemeClr val="bg1"/>
                          </a:solidFill>
                          <a:effectLst/>
                          <a:latin typeface="Calibri" panose="020F0502020204030204" pitchFamily="34" charset="0"/>
                        </a:rPr>
                        <a:t>Total to Popularity_Total</a:t>
                      </a:r>
                    </a:p>
                  </a:txBody>
                  <a:tcPr marL="7620" marR="7620" marT="7620" marB="0" anchor="b"/>
                </a:tc>
                <a:tc>
                  <a:txBody>
                    <a:bodyPr/>
                    <a:lstStyle/>
                    <a:p>
                      <a:pPr algn="ctr" fontAlgn="b"/>
                      <a:r>
                        <a:rPr lang="en-US" sz="1100" b="0" i="0" u="none" strike="noStrike" dirty="0">
                          <a:solidFill>
                            <a:schemeClr val="bg1"/>
                          </a:solidFill>
                          <a:effectLst/>
                          <a:latin typeface="Calibri" panose="020F0502020204030204" pitchFamily="34" charset="0"/>
                        </a:rPr>
                        <a:t>0.367558603</a:t>
                      </a:r>
                    </a:p>
                  </a:txBody>
                  <a:tcPr marL="7620" marR="7620" marT="7620" marB="0" anchor="b"/>
                </a:tc>
                <a:extLst>
                  <a:ext uri="{0D108BD9-81ED-4DB2-BD59-A6C34878D82A}">
                    <a16:rowId xmlns:a16="http://schemas.microsoft.com/office/drawing/2014/main" val="3713819746"/>
                  </a:ext>
                </a:extLst>
              </a:tr>
            </a:tbl>
          </a:graphicData>
        </a:graphic>
      </p:graphicFrame>
      <p:pic>
        <p:nvPicPr>
          <p:cNvPr id="22" name="Picture 21" descr="A screenshot of a cell phone&#10;&#10;Description automatically generated">
            <a:extLst>
              <a:ext uri="{FF2B5EF4-FFF2-40B4-BE49-F238E27FC236}">
                <a16:creationId xmlns:a16="http://schemas.microsoft.com/office/drawing/2014/main" id="{F5D89D81-AFC6-4A77-A861-57BB9F5BB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7709" y="131754"/>
            <a:ext cx="3802839" cy="306864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49241F58-37D4-4215-AAAF-3F46261FB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3893123"/>
            <a:ext cx="4577043" cy="288689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922B2C1-7AC6-42AA-ACE0-D58A4ADBBC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9507" y="883634"/>
            <a:ext cx="4209132" cy="2886891"/>
          </a:xfrm>
          <a:prstGeom prst="rect">
            <a:avLst/>
          </a:prstGeom>
        </p:spPr>
      </p:pic>
    </p:spTree>
    <p:extLst>
      <p:ext uri="{BB962C8B-B14F-4D97-AF65-F5344CB8AC3E}">
        <p14:creationId xmlns:p14="http://schemas.microsoft.com/office/powerpoint/2010/main" val="309577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98" y="114976"/>
            <a:ext cx="10058400" cy="762000"/>
          </a:xfrm>
        </p:spPr>
        <p:txBody>
          <a:bodyPr/>
          <a:lstStyle/>
          <a:p>
            <a:r>
              <a:rPr lang="en-US" dirty="0"/>
              <a:t>Summary Statistics for this project Cont.</a:t>
            </a:r>
          </a:p>
        </p:txBody>
      </p:sp>
      <p:sp>
        <p:nvSpPr>
          <p:cNvPr id="16" name="TextBox 15">
            <a:extLst>
              <a:ext uri="{FF2B5EF4-FFF2-40B4-BE49-F238E27FC236}">
                <a16:creationId xmlns:a16="http://schemas.microsoft.com/office/drawing/2014/main" id="{174AFF79-F5F7-41F4-B121-4C09F0EC7A5E}"/>
              </a:ext>
            </a:extLst>
          </p:cNvPr>
          <p:cNvSpPr txBox="1"/>
          <p:nvPr/>
        </p:nvSpPr>
        <p:spPr>
          <a:xfrm>
            <a:off x="1143000" y="1600200"/>
            <a:ext cx="1676400" cy="430887"/>
          </a:xfrm>
          <a:prstGeom prst="rect">
            <a:avLst/>
          </a:prstGeom>
          <a:noFill/>
        </p:spPr>
        <p:txBody>
          <a:bodyPr wrap="square" rtlCol="0">
            <a:spAutoFit/>
          </a:bodyPr>
          <a:lstStyle/>
          <a:p>
            <a:r>
              <a:rPr lang="en-US" sz="2200" dirty="0">
                <a:solidFill>
                  <a:schemeClr val="accent2"/>
                </a:solidFill>
              </a:rPr>
              <a:t>Covariance</a:t>
            </a:r>
          </a:p>
        </p:txBody>
      </p:sp>
      <p:graphicFrame>
        <p:nvGraphicFramePr>
          <p:cNvPr id="19" name="Table 19">
            <a:extLst>
              <a:ext uri="{FF2B5EF4-FFF2-40B4-BE49-F238E27FC236}">
                <a16:creationId xmlns:a16="http://schemas.microsoft.com/office/drawing/2014/main" id="{5FC383B8-2512-4393-B259-2A0BC0BD6F16}"/>
              </a:ext>
            </a:extLst>
          </p:cNvPr>
          <p:cNvGraphicFramePr>
            <a:graphicFrameLocks noGrp="1"/>
          </p:cNvGraphicFramePr>
          <p:nvPr>
            <p:extLst>
              <p:ext uri="{D42A27DB-BD31-4B8C-83A1-F6EECF244321}">
                <p14:modId xmlns:p14="http://schemas.microsoft.com/office/powerpoint/2010/main" val="1840334087"/>
              </p:ext>
            </p:extLst>
          </p:nvPr>
        </p:nvGraphicFramePr>
        <p:xfrm>
          <a:off x="304800" y="2133600"/>
          <a:ext cx="3581400" cy="4038599"/>
        </p:xfrm>
        <a:graphic>
          <a:graphicData uri="http://schemas.openxmlformats.org/drawingml/2006/table">
            <a:tbl>
              <a:tblPr firstRow="1" bandRow="1">
                <a:tableStyleId>{D03447BB-5D67-496B-8E87-E561075AD55C}</a:tableStyleId>
              </a:tblPr>
              <a:tblGrid>
                <a:gridCol w="2081084">
                  <a:extLst>
                    <a:ext uri="{9D8B030D-6E8A-4147-A177-3AD203B41FA5}">
                      <a16:colId xmlns:a16="http://schemas.microsoft.com/office/drawing/2014/main" val="1975436154"/>
                    </a:ext>
                  </a:extLst>
                </a:gridCol>
                <a:gridCol w="1500316">
                  <a:extLst>
                    <a:ext uri="{9D8B030D-6E8A-4147-A177-3AD203B41FA5}">
                      <a16:colId xmlns:a16="http://schemas.microsoft.com/office/drawing/2014/main" val="1138444255"/>
                    </a:ext>
                  </a:extLst>
                </a:gridCol>
              </a:tblGrid>
              <a:tr h="532619">
                <a:tc>
                  <a:txBody>
                    <a:bodyPr/>
                    <a:lstStyle/>
                    <a:p>
                      <a:endParaRPr lang="en-US" dirty="0"/>
                    </a:p>
                  </a:txBody>
                  <a:tcPr/>
                </a:tc>
                <a:tc>
                  <a:txBody>
                    <a:bodyPr/>
                    <a:lstStyle/>
                    <a:p>
                      <a:endParaRPr lang="en-US"/>
                    </a:p>
                  </a:txBody>
                  <a:tcPr/>
                </a:tc>
                <a:extLst>
                  <a:ext uri="{0D108BD9-81ED-4DB2-BD59-A6C34878D82A}">
                    <a16:rowId xmlns:a16="http://schemas.microsoft.com/office/drawing/2014/main" val="3206308575"/>
                  </a:ext>
                </a:extLst>
              </a:tr>
              <a:tr h="431445">
                <a:tc>
                  <a:txBody>
                    <a:bodyPr/>
                    <a:lstStyle/>
                    <a:p>
                      <a:pPr algn="l" fontAlgn="t"/>
                      <a:endParaRPr lang="en-US" sz="1100" b="0" i="0" u="none" strike="noStrike" dirty="0">
                        <a:solidFill>
                          <a:schemeClr val="bg1"/>
                        </a:solidFill>
                        <a:effectLst/>
                        <a:latin typeface="Calibri" panose="020F0502020204030204" pitchFamily="34" charset="0"/>
                      </a:endParaRPr>
                    </a:p>
                    <a:p>
                      <a:pPr algn="ctr" fontAlgn="t"/>
                      <a:r>
                        <a:rPr lang="en-US" sz="1100" b="0" i="0" u="none" strike="noStrike" dirty="0">
                          <a:solidFill>
                            <a:schemeClr val="bg1"/>
                          </a:solidFill>
                          <a:effectLst/>
                          <a:latin typeface="Calibri" panose="020F0502020204030204" pitchFamily="34" charset="0"/>
                        </a:rPr>
                        <a:t>Strength to Total</a:t>
                      </a:r>
                    </a:p>
                  </a:txBody>
                  <a:tcPr marL="7620" marR="7620" marT="7620" marB="0"/>
                </a:tc>
                <a:tc>
                  <a:txBody>
                    <a:bodyPr/>
                    <a:lstStyle/>
                    <a:p>
                      <a:pPr algn="ctr" fontAlgn="b"/>
                      <a:r>
                        <a:rPr lang="en-US" sz="1100" b="0" i="0" u="none" strike="noStrike" dirty="0">
                          <a:solidFill>
                            <a:srgbClr val="000000"/>
                          </a:solidFill>
                          <a:effectLst/>
                          <a:latin typeface="Calibri" panose="020F0502020204030204" pitchFamily="34" charset="0"/>
                        </a:rPr>
                        <a:t>14.15294915</a:t>
                      </a:r>
                    </a:p>
                  </a:txBody>
                  <a:tcPr marL="7620" marR="7620" marT="7620" marB="0" anchor="b"/>
                </a:tc>
                <a:extLst>
                  <a:ext uri="{0D108BD9-81ED-4DB2-BD59-A6C34878D82A}">
                    <a16:rowId xmlns:a16="http://schemas.microsoft.com/office/drawing/2014/main" val="2957650572"/>
                  </a:ext>
                </a:extLst>
              </a:tr>
              <a:tr h="431445">
                <a:tc>
                  <a:txBody>
                    <a:bodyPr/>
                    <a:lstStyle/>
                    <a:p>
                      <a:pPr algn="ctr" fontAlgn="b"/>
                      <a:r>
                        <a:rPr lang="en-US" sz="1100" b="0" i="0" u="none" strike="noStrike">
                          <a:solidFill>
                            <a:srgbClr val="000000"/>
                          </a:solidFill>
                          <a:effectLst/>
                          <a:latin typeface="Calibri" panose="020F0502020204030204" pitchFamily="34" charset="0"/>
                        </a:rPr>
                        <a:t>Strength to Popularity_Total</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0.579635565</a:t>
                      </a:r>
                    </a:p>
                  </a:txBody>
                  <a:tcPr marL="7620" marR="7620" marT="7620" marB="0" anchor="b"/>
                </a:tc>
                <a:extLst>
                  <a:ext uri="{0D108BD9-81ED-4DB2-BD59-A6C34878D82A}">
                    <a16:rowId xmlns:a16="http://schemas.microsoft.com/office/drawing/2014/main" val="2878488297"/>
                  </a:ext>
                </a:extLst>
              </a:tr>
              <a:tr h="431445">
                <a:tc>
                  <a:txBody>
                    <a:bodyPr/>
                    <a:lstStyle/>
                    <a:p>
                      <a:pPr algn="ctr" fontAlgn="b"/>
                      <a:r>
                        <a:rPr lang="en-US" sz="1100" b="0" i="0" u="none" strike="noStrike">
                          <a:solidFill>
                            <a:srgbClr val="000000"/>
                          </a:solidFill>
                          <a:effectLst/>
                          <a:latin typeface="Calibri" panose="020F0502020204030204" pitchFamily="34" charset="0"/>
                        </a:rPr>
                        <a:t>Agility to Popularity_Total</a:t>
                      </a:r>
                    </a:p>
                  </a:txBody>
                  <a:tcPr marL="7620" marR="7620" marT="7620" marB="0" anchor="b"/>
                </a:tc>
                <a:tc>
                  <a:txBody>
                    <a:bodyPr/>
                    <a:lstStyle/>
                    <a:p>
                      <a:pPr algn="ctr" fontAlgn="b"/>
                      <a:r>
                        <a:rPr lang="en-US" sz="1100" b="0" i="0" u="none" strike="noStrike" dirty="0">
                          <a:solidFill>
                            <a:srgbClr val="000000"/>
                          </a:solidFill>
                          <a:effectLst/>
                          <a:latin typeface="Calibri" panose="020F0502020204030204" pitchFamily="34" charset="0"/>
                        </a:rPr>
                        <a:t>6.34086822</a:t>
                      </a:r>
                    </a:p>
                  </a:txBody>
                  <a:tcPr marL="7620" marR="7620" marT="7620" marB="0" anchor="b"/>
                </a:tc>
                <a:extLst>
                  <a:ext uri="{0D108BD9-81ED-4DB2-BD59-A6C34878D82A}">
                    <a16:rowId xmlns:a16="http://schemas.microsoft.com/office/drawing/2014/main" val="2351100843"/>
                  </a:ext>
                </a:extLst>
              </a:tr>
              <a:tr h="445050">
                <a:tc>
                  <a:txBody>
                    <a:bodyPr/>
                    <a:lstStyle/>
                    <a:p>
                      <a:pPr algn="ctr" fontAlgn="b"/>
                      <a:r>
                        <a:rPr lang="en-US" sz="1100" b="0" i="0" u="none" strike="noStrike" dirty="0">
                          <a:solidFill>
                            <a:srgbClr val="000000"/>
                          </a:solidFill>
                          <a:effectLst/>
                          <a:latin typeface="Calibri" panose="020F0502020204030204" pitchFamily="34" charset="0"/>
                        </a:rPr>
                        <a:t>Endurance to </a:t>
                      </a:r>
                      <a:r>
                        <a:rPr lang="en-US" sz="1100" b="0" i="0" u="none" strike="noStrike" dirty="0" err="1">
                          <a:solidFill>
                            <a:srgbClr val="000000"/>
                          </a:solidFill>
                          <a:effectLst/>
                          <a:latin typeface="Calibri" panose="020F0502020204030204" pitchFamily="34" charset="0"/>
                        </a:rPr>
                        <a:t>Popularity_Total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4.466718484</a:t>
                      </a:r>
                    </a:p>
                  </a:txBody>
                  <a:tcPr marL="7620" marR="7620" marT="7620" marB="0" anchor="b"/>
                </a:tc>
                <a:extLst>
                  <a:ext uri="{0D108BD9-81ED-4DB2-BD59-A6C34878D82A}">
                    <a16:rowId xmlns:a16="http://schemas.microsoft.com/office/drawing/2014/main" val="3111782062"/>
                  </a:ext>
                </a:extLst>
              </a:tr>
              <a:tr h="445050">
                <a:tc>
                  <a:txBody>
                    <a:bodyPr/>
                    <a:lstStyle/>
                    <a:p>
                      <a:pPr algn="ctr" fontAlgn="b"/>
                      <a:r>
                        <a:rPr lang="en-US" sz="1100" b="0" i="0" u="none" strike="noStrike">
                          <a:solidFill>
                            <a:srgbClr val="000000"/>
                          </a:solidFill>
                          <a:effectLst/>
                          <a:latin typeface="Calibri" panose="020F0502020204030204" pitchFamily="34" charset="0"/>
                        </a:rPr>
                        <a:t>Durability to Popularity_Total</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4.191354553</a:t>
                      </a:r>
                    </a:p>
                  </a:txBody>
                  <a:tcPr marL="7620" marR="7620" marT="7620" marB="0" anchor="b"/>
                </a:tc>
                <a:extLst>
                  <a:ext uri="{0D108BD9-81ED-4DB2-BD59-A6C34878D82A}">
                    <a16:rowId xmlns:a16="http://schemas.microsoft.com/office/drawing/2014/main" val="3621243902"/>
                  </a:ext>
                </a:extLst>
              </a:tr>
              <a:tr h="445050">
                <a:tc>
                  <a:txBody>
                    <a:bodyPr/>
                    <a:lstStyle/>
                    <a:p>
                      <a:pPr algn="ctr" fontAlgn="b"/>
                      <a:r>
                        <a:rPr lang="en-US" sz="1100" b="0" i="0" u="none" strike="noStrike" dirty="0">
                          <a:solidFill>
                            <a:srgbClr val="000000"/>
                          </a:solidFill>
                          <a:effectLst/>
                          <a:latin typeface="Calibri" panose="020F0502020204030204" pitchFamily="34" charset="0"/>
                        </a:rPr>
                        <a:t>Analytical Aptitude to </a:t>
                      </a:r>
                      <a:r>
                        <a:rPr lang="en-US" sz="1100" b="0" i="0" u="none" strike="noStrike" dirty="0" err="1">
                          <a:solidFill>
                            <a:srgbClr val="000000"/>
                          </a:solidFill>
                          <a:effectLst/>
                          <a:latin typeface="Calibri" panose="020F0502020204030204" pitchFamily="34" charset="0"/>
                        </a:rPr>
                        <a:t>Popularity_Total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6.290179115</a:t>
                      </a:r>
                    </a:p>
                  </a:txBody>
                  <a:tcPr marL="7620" marR="7620" marT="7620" marB="0" anchor="b"/>
                </a:tc>
                <a:extLst>
                  <a:ext uri="{0D108BD9-81ED-4DB2-BD59-A6C34878D82A}">
                    <a16:rowId xmlns:a16="http://schemas.microsoft.com/office/drawing/2014/main" val="3252971977"/>
                  </a:ext>
                </a:extLst>
              </a:tr>
              <a:tr h="445050">
                <a:tc>
                  <a:txBody>
                    <a:bodyPr/>
                    <a:lstStyle/>
                    <a:p>
                      <a:pPr algn="ctr" fontAlgn="b"/>
                      <a:r>
                        <a:rPr lang="en-US" sz="1100" b="0" i="0" u="none" strike="noStrike">
                          <a:solidFill>
                            <a:srgbClr val="000000"/>
                          </a:solidFill>
                          <a:effectLst/>
                          <a:latin typeface="Calibri" panose="020F0502020204030204" pitchFamily="34" charset="0"/>
                        </a:rPr>
                        <a:t>Flexibility to Popularity_Total</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0.232689402</a:t>
                      </a:r>
                    </a:p>
                  </a:txBody>
                  <a:tcPr marL="7620" marR="7620" marT="7620" marB="0" anchor="b"/>
                </a:tc>
                <a:extLst>
                  <a:ext uri="{0D108BD9-81ED-4DB2-BD59-A6C34878D82A}">
                    <a16:rowId xmlns:a16="http://schemas.microsoft.com/office/drawing/2014/main" val="462164405"/>
                  </a:ext>
                </a:extLst>
              </a:tr>
              <a:tr h="431445">
                <a:tc>
                  <a:txBody>
                    <a:bodyPr/>
                    <a:lstStyle/>
                    <a:p>
                      <a:pPr algn="ctr" fontAlgn="b"/>
                      <a:r>
                        <a:rPr lang="en-US" sz="1100" b="0" i="0" u="none" strike="noStrike">
                          <a:solidFill>
                            <a:srgbClr val="000000"/>
                          </a:solidFill>
                          <a:effectLst/>
                          <a:latin typeface="Calibri" panose="020F0502020204030204" pitchFamily="34" charset="0"/>
                        </a:rPr>
                        <a:t>Total to Popularity_Total</a:t>
                      </a:r>
                    </a:p>
                  </a:txBody>
                  <a:tcPr marL="7620" marR="7620" marT="7620" marB="0" anchor="b"/>
                </a:tc>
                <a:tc>
                  <a:txBody>
                    <a:bodyPr/>
                    <a:lstStyle/>
                    <a:p>
                      <a:pPr algn="ctr" fontAlgn="b"/>
                      <a:r>
                        <a:rPr lang="en-US" sz="1100" b="0" i="0" u="none" strike="noStrike" dirty="0">
                          <a:solidFill>
                            <a:srgbClr val="000000"/>
                          </a:solidFill>
                          <a:effectLst/>
                          <a:latin typeface="Calibri" panose="020F0502020204030204" pitchFamily="34" charset="0"/>
                        </a:rPr>
                        <a:t>35.58562688</a:t>
                      </a:r>
                    </a:p>
                  </a:txBody>
                  <a:tcPr marL="7620" marR="7620" marT="7620" marB="0" anchor="b"/>
                </a:tc>
                <a:extLst>
                  <a:ext uri="{0D108BD9-81ED-4DB2-BD59-A6C34878D82A}">
                    <a16:rowId xmlns:a16="http://schemas.microsoft.com/office/drawing/2014/main" val="3017828825"/>
                  </a:ext>
                </a:extLst>
              </a:tr>
            </a:tbl>
          </a:graphicData>
        </a:graphic>
      </p:graphicFrame>
      <p:pic>
        <p:nvPicPr>
          <p:cNvPr id="28" name="Picture 27" descr="A screenshot of a cell phone&#10;&#10;Description automatically generated">
            <a:extLst>
              <a:ext uri="{FF2B5EF4-FFF2-40B4-BE49-F238E27FC236}">
                <a16:creationId xmlns:a16="http://schemas.microsoft.com/office/drawing/2014/main" id="{6B123914-A191-4CD5-9A84-038FC97AC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053" y="3737834"/>
            <a:ext cx="3849894" cy="2633609"/>
          </a:xfrm>
          <a:prstGeom prst="rect">
            <a:avLst/>
          </a:prstGeom>
        </p:spPr>
      </p:pic>
      <p:pic>
        <p:nvPicPr>
          <p:cNvPr id="30" name="Picture 29" descr="A screenshot of a cell phone&#10;&#10;Description automatically generated">
            <a:extLst>
              <a:ext uri="{FF2B5EF4-FFF2-40B4-BE49-F238E27FC236}">
                <a16:creationId xmlns:a16="http://schemas.microsoft.com/office/drawing/2014/main" id="{510EC3CA-3398-454E-9FC6-F42A81EE8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895" y="990600"/>
            <a:ext cx="3890104" cy="2633610"/>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A49C71AE-F6CB-4A42-A355-8320ED8062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3724080"/>
            <a:ext cx="3890104" cy="2661116"/>
          </a:xfrm>
          <a:prstGeom prst="rect">
            <a:avLst/>
          </a:prstGeom>
        </p:spPr>
      </p:pic>
    </p:spTree>
    <p:extLst>
      <p:ext uri="{BB962C8B-B14F-4D97-AF65-F5344CB8AC3E}">
        <p14:creationId xmlns:p14="http://schemas.microsoft.com/office/powerpoint/2010/main" val="208115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7B6DAA-BDC0-40E6-98D5-BF0975C5D2EA}"/>
              </a:ext>
            </a:extLst>
          </p:cNvPr>
          <p:cNvSpPr txBox="1"/>
          <p:nvPr/>
        </p:nvSpPr>
        <p:spPr>
          <a:xfrm>
            <a:off x="47450" y="229285"/>
            <a:ext cx="4715290" cy="461665"/>
          </a:xfrm>
          <a:prstGeom prst="rect">
            <a:avLst/>
          </a:prstGeom>
          <a:noFill/>
        </p:spPr>
        <p:txBody>
          <a:bodyPr wrap="square" rtlCol="0">
            <a:spAutoFit/>
          </a:bodyPr>
          <a:lstStyle/>
          <a:p>
            <a:r>
              <a:rPr lang="en-US" sz="2400" dirty="0">
                <a:solidFill>
                  <a:schemeClr val="accent2"/>
                </a:solidFill>
              </a:rPr>
              <a:t>Probability Mass Functions (PMF) </a:t>
            </a:r>
          </a:p>
        </p:txBody>
      </p:sp>
      <p:pic>
        <p:nvPicPr>
          <p:cNvPr id="4" name="Picture 3" descr="A screenshot of a cell phone&#10;&#10;Description automatically generated">
            <a:extLst>
              <a:ext uri="{FF2B5EF4-FFF2-40B4-BE49-F238E27FC236}">
                <a16:creationId xmlns:a16="http://schemas.microsoft.com/office/drawing/2014/main" id="{C6EE49D1-D1BF-41BF-94D2-64C8FB0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940832"/>
            <a:ext cx="4199904" cy="280707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28BDBE24-D7FF-408D-950F-D060157A3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877" y="3786011"/>
            <a:ext cx="4427923" cy="295947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646766C-B5D1-4B85-A368-DF5EAB922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575" y="559832"/>
            <a:ext cx="4495698" cy="2959479"/>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7608A849-EAD2-4751-87BB-1516A5B463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0400" y="3645278"/>
            <a:ext cx="4495698" cy="2959479"/>
          </a:xfrm>
          <a:prstGeom prst="rect">
            <a:avLst/>
          </a:prstGeom>
        </p:spPr>
      </p:pic>
    </p:spTree>
    <p:extLst>
      <p:ext uri="{BB962C8B-B14F-4D97-AF65-F5344CB8AC3E}">
        <p14:creationId xmlns:p14="http://schemas.microsoft.com/office/powerpoint/2010/main" val="2428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987BB5-4BB7-4001-A1C2-6733BFF4D708}"/>
              </a:ext>
            </a:extLst>
          </p:cNvPr>
          <p:cNvSpPr txBox="1"/>
          <p:nvPr/>
        </p:nvSpPr>
        <p:spPr>
          <a:xfrm>
            <a:off x="1066800" y="762000"/>
            <a:ext cx="5281510" cy="461665"/>
          </a:xfrm>
          <a:prstGeom prst="rect">
            <a:avLst/>
          </a:prstGeom>
          <a:noFill/>
        </p:spPr>
        <p:txBody>
          <a:bodyPr wrap="none" rtlCol="0">
            <a:spAutoFit/>
          </a:bodyPr>
          <a:lstStyle/>
          <a:p>
            <a:r>
              <a:rPr lang="en-US" sz="2400" dirty="0">
                <a:solidFill>
                  <a:schemeClr val="accent2"/>
                </a:solidFill>
              </a:rPr>
              <a:t>Cumulative Distribution Function (CDF)</a:t>
            </a:r>
          </a:p>
        </p:txBody>
      </p:sp>
      <p:pic>
        <p:nvPicPr>
          <p:cNvPr id="4" name="Picture 3" descr="A close up of a map&#10;&#10;Description automatically generated">
            <a:extLst>
              <a:ext uri="{FF2B5EF4-FFF2-40B4-BE49-F238E27FC236}">
                <a16:creationId xmlns:a16="http://schemas.microsoft.com/office/drawing/2014/main" id="{D1999783-1444-4117-9A2D-536AB1BDA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76400"/>
            <a:ext cx="4903317" cy="3328158"/>
          </a:xfrm>
          <a:prstGeom prst="rect">
            <a:avLst/>
          </a:prstGeom>
        </p:spPr>
      </p:pic>
      <p:graphicFrame>
        <p:nvGraphicFramePr>
          <p:cNvPr id="7" name="Table 7">
            <a:extLst>
              <a:ext uri="{FF2B5EF4-FFF2-40B4-BE49-F238E27FC236}">
                <a16:creationId xmlns:a16="http://schemas.microsoft.com/office/drawing/2014/main" id="{9DE70160-948A-4E9E-9655-7BBCB639103E}"/>
              </a:ext>
            </a:extLst>
          </p:cNvPr>
          <p:cNvGraphicFramePr>
            <a:graphicFrameLocks noGrp="1"/>
          </p:cNvGraphicFramePr>
          <p:nvPr>
            <p:extLst>
              <p:ext uri="{D42A27DB-BD31-4B8C-83A1-F6EECF244321}">
                <p14:modId xmlns:p14="http://schemas.microsoft.com/office/powerpoint/2010/main" val="4025403966"/>
              </p:ext>
            </p:extLst>
          </p:nvPr>
        </p:nvGraphicFramePr>
        <p:xfrm>
          <a:off x="6096000" y="2501900"/>
          <a:ext cx="4978400" cy="1854200"/>
        </p:xfrm>
        <a:graphic>
          <a:graphicData uri="http://schemas.openxmlformats.org/drawingml/2006/table">
            <a:tbl>
              <a:tblPr firstRow="1" bandRow="1">
                <a:tableStyleId>{D03447BB-5D67-496B-8E87-E561075AD55C}</a:tableStyleId>
              </a:tblPr>
              <a:tblGrid>
                <a:gridCol w="2489200">
                  <a:extLst>
                    <a:ext uri="{9D8B030D-6E8A-4147-A177-3AD203B41FA5}">
                      <a16:colId xmlns:a16="http://schemas.microsoft.com/office/drawing/2014/main" val="4078435105"/>
                    </a:ext>
                  </a:extLst>
                </a:gridCol>
                <a:gridCol w="2489200">
                  <a:extLst>
                    <a:ext uri="{9D8B030D-6E8A-4147-A177-3AD203B41FA5}">
                      <a16:colId xmlns:a16="http://schemas.microsoft.com/office/drawing/2014/main" val="2717852690"/>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3803514515"/>
                  </a:ext>
                </a:extLst>
              </a:tr>
              <a:tr h="370840">
                <a:tc>
                  <a:txBody>
                    <a:bodyPr/>
                    <a:lstStyle/>
                    <a:p>
                      <a:pPr algn="ctr" fontAlgn="b"/>
                      <a:r>
                        <a:rPr lang="en-US" sz="1100" b="0" i="0" u="none" strike="noStrike" dirty="0">
                          <a:solidFill>
                            <a:schemeClr val="bg1"/>
                          </a:solidFill>
                          <a:effectLst/>
                          <a:latin typeface="Calibri" panose="020F0502020204030204" pitchFamily="34" charset="0"/>
                        </a:rPr>
                        <a:t>50% percentile:</a:t>
                      </a:r>
                    </a:p>
                  </a:txBody>
                  <a:tcPr marL="7620" marR="7620" marT="7620" marB="0" anchor="b"/>
                </a:tc>
                <a:tc>
                  <a:txBody>
                    <a:bodyPr/>
                    <a:lstStyle/>
                    <a:p>
                      <a:pPr algn="ctr" fontAlgn="b"/>
                      <a:r>
                        <a:rPr lang="en-US" sz="1100" b="0" i="0" u="none" strike="noStrike">
                          <a:solidFill>
                            <a:schemeClr val="bg1"/>
                          </a:solidFill>
                          <a:effectLst/>
                          <a:latin typeface="Calibri" panose="020F0502020204030204" pitchFamily="34" charset="0"/>
                        </a:rPr>
                        <a:t>5.190</a:t>
                      </a:r>
                    </a:p>
                  </a:txBody>
                  <a:tcPr marL="7620" marR="7620" marT="7620" marB="0" anchor="b"/>
                </a:tc>
                <a:extLst>
                  <a:ext uri="{0D108BD9-81ED-4DB2-BD59-A6C34878D82A}">
                    <a16:rowId xmlns:a16="http://schemas.microsoft.com/office/drawing/2014/main" val="3131525945"/>
                  </a:ext>
                </a:extLst>
              </a:tr>
              <a:tr h="370840">
                <a:tc>
                  <a:txBody>
                    <a:bodyPr/>
                    <a:lstStyle/>
                    <a:p>
                      <a:pPr algn="ctr" fontAlgn="b"/>
                      <a:r>
                        <a:rPr lang="en-US" sz="1100" b="0" i="0" u="none" strike="noStrike">
                          <a:solidFill>
                            <a:schemeClr val="bg1"/>
                          </a:solidFill>
                          <a:effectLst/>
                          <a:latin typeface="Calibri" panose="020F0502020204030204" pitchFamily="34" charset="0"/>
                        </a:rPr>
                        <a:t>90% percentile: </a:t>
                      </a:r>
                    </a:p>
                  </a:txBody>
                  <a:tcPr marL="7620" marR="7620" marT="7620" marB="0" anchor="b"/>
                </a:tc>
                <a:tc>
                  <a:txBody>
                    <a:bodyPr/>
                    <a:lstStyle/>
                    <a:p>
                      <a:pPr algn="ctr" fontAlgn="b"/>
                      <a:r>
                        <a:rPr lang="en-US" sz="1100" b="0" i="0" u="none" strike="noStrike">
                          <a:solidFill>
                            <a:schemeClr val="bg1"/>
                          </a:solidFill>
                          <a:effectLst/>
                          <a:latin typeface="Calibri" panose="020F0502020204030204" pitchFamily="34" charset="0"/>
                        </a:rPr>
                        <a:t>7.300</a:t>
                      </a:r>
                    </a:p>
                  </a:txBody>
                  <a:tcPr marL="7620" marR="7620" marT="7620" marB="0" anchor="b"/>
                </a:tc>
                <a:extLst>
                  <a:ext uri="{0D108BD9-81ED-4DB2-BD59-A6C34878D82A}">
                    <a16:rowId xmlns:a16="http://schemas.microsoft.com/office/drawing/2014/main" val="1646751926"/>
                  </a:ext>
                </a:extLst>
              </a:tr>
              <a:tr h="370840">
                <a:tc>
                  <a:txBody>
                    <a:bodyPr/>
                    <a:lstStyle/>
                    <a:p>
                      <a:pPr algn="ctr" fontAlgn="b"/>
                      <a:r>
                        <a:rPr lang="en-US" sz="1100" b="0" i="0" u="none" strike="noStrike">
                          <a:solidFill>
                            <a:schemeClr val="bg1"/>
                          </a:solidFill>
                          <a:effectLst/>
                          <a:latin typeface="Calibri" panose="020F0502020204030204" pitchFamily="34" charset="0"/>
                        </a:rPr>
                        <a:t>95% percentile: </a:t>
                      </a:r>
                    </a:p>
                  </a:txBody>
                  <a:tcPr marL="7620" marR="7620" marT="7620" marB="0" anchor="b"/>
                </a:tc>
                <a:tc>
                  <a:txBody>
                    <a:bodyPr/>
                    <a:lstStyle/>
                    <a:p>
                      <a:pPr algn="ctr" fontAlgn="b"/>
                      <a:r>
                        <a:rPr lang="en-US" sz="1100" b="0" i="0" u="none" strike="noStrike">
                          <a:solidFill>
                            <a:schemeClr val="bg1"/>
                          </a:solidFill>
                          <a:effectLst/>
                          <a:latin typeface="Calibri" panose="020F0502020204030204" pitchFamily="34" charset="0"/>
                        </a:rPr>
                        <a:t>8.143</a:t>
                      </a:r>
                    </a:p>
                  </a:txBody>
                  <a:tcPr marL="7620" marR="7620" marT="7620" marB="0" anchor="b"/>
                </a:tc>
                <a:extLst>
                  <a:ext uri="{0D108BD9-81ED-4DB2-BD59-A6C34878D82A}">
                    <a16:rowId xmlns:a16="http://schemas.microsoft.com/office/drawing/2014/main" val="2035215766"/>
                  </a:ext>
                </a:extLst>
              </a:tr>
              <a:tr h="370840">
                <a:tc>
                  <a:txBody>
                    <a:bodyPr/>
                    <a:lstStyle/>
                    <a:p>
                      <a:pPr algn="ctr" fontAlgn="b"/>
                      <a:r>
                        <a:rPr lang="en-US" sz="1100" b="0" i="0" u="none" strike="noStrike">
                          <a:solidFill>
                            <a:schemeClr val="bg1"/>
                          </a:solidFill>
                          <a:effectLst/>
                          <a:latin typeface="Calibri" panose="020F0502020204030204" pitchFamily="34" charset="0"/>
                        </a:rPr>
                        <a:t>100% percentile:</a:t>
                      </a:r>
                    </a:p>
                  </a:txBody>
                  <a:tcPr marL="7620" marR="7620" marT="7620" marB="0" anchor="b"/>
                </a:tc>
                <a:tc>
                  <a:txBody>
                    <a:bodyPr/>
                    <a:lstStyle/>
                    <a:p>
                      <a:pPr algn="ctr" fontAlgn="b"/>
                      <a:r>
                        <a:rPr lang="en-US" sz="1100" b="0" i="0" u="none" strike="noStrike" dirty="0">
                          <a:solidFill>
                            <a:schemeClr val="bg1"/>
                          </a:solidFill>
                          <a:effectLst/>
                          <a:latin typeface="Calibri" panose="020F0502020204030204" pitchFamily="34" charset="0"/>
                        </a:rPr>
                        <a:t>9.250</a:t>
                      </a:r>
                    </a:p>
                  </a:txBody>
                  <a:tcPr marL="7620" marR="7620" marT="7620" marB="0" anchor="b"/>
                </a:tc>
                <a:extLst>
                  <a:ext uri="{0D108BD9-81ED-4DB2-BD59-A6C34878D82A}">
                    <a16:rowId xmlns:a16="http://schemas.microsoft.com/office/drawing/2014/main" val="1499068895"/>
                  </a:ext>
                </a:extLst>
              </a:tr>
            </a:tbl>
          </a:graphicData>
        </a:graphic>
      </p:graphicFrame>
    </p:spTree>
    <p:extLst>
      <p:ext uri="{BB962C8B-B14F-4D97-AF65-F5344CB8AC3E}">
        <p14:creationId xmlns:p14="http://schemas.microsoft.com/office/powerpoint/2010/main" val="53244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F00CB39-0290-460F-B343-F4371ABED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981200"/>
            <a:ext cx="5863562" cy="4267200"/>
          </a:xfrm>
          <a:prstGeom prst="rect">
            <a:avLst/>
          </a:prstGeom>
        </p:spPr>
      </p:pic>
      <p:sp>
        <p:nvSpPr>
          <p:cNvPr id="5" name="TextBox 4">
            <a:extLst>
              <a:ext uri="{FF2B5EF4-FFF2-40B4-BE49-F238E27FC236}">
                <a16:creationId xmlns:a16="http://schemas.microsoft.com/office/drawing/2014/main" id="{6F781614-F833-4014-A475-6C509D2B7A68}"/>
              </a:ext>
            </a:extLst>
          </p:cNvPr>
          <p:cNvSpPr txBox="1"/>
          <p:nvPr/>
        </p:nvSpPr>
        <p:spPr>
          <a:xfrm>
            <a:off x="1524000" y="762000"/>
            <a:ext cx="3562194" cy="523220"/>
          </a:xfrm>
          <a:prstGeom prst="rect">
            <a:avLst/>
          </a:prstGeom>
          <a:noFill/>
        </p:spPr>
        <p:txBody>
          <a:bodyPr wrap="none" rtlCol="0">
            <a:spAutoFit/>
          </a:bodyPr>
          <a:lstStyle/>
          <a:p>
            <a:r>
              <a:rPr lang="en-US" sz="2800" dirty="0">
                <a:solidFill>
                  <a:schemeClr val="accent2"/>
                </a:solidFill>
              </a:rPr>
              <a:t>Analytical Distribution</a:t>
            </a:r>
          </a:p>
        </p:txBody>
      </p:sp>
    </p:spTree>
    <p:extLst>
      <p:ext uri="{BB962C8B-B14F-4D97-AF65-F5344CB8AC3E}">
        <p14:creationId xmlns:p14="http://schemas.microsoft.com/office/powerpoint/2010/main" val="315425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Sports are really tough to play?</a:t>
            </a:r>
          </a:p>
        </p:txBody>
      </p:sp>
      <p:sp>
        <p:nvSpPr>
          <p:cNvPr id="3" name="Text Placeholder 2"/>
          <p:cNvSpPr>
            <a:spLocks noGrp="1"/>
          </p:cNvSpPr>
          <p:nvPr>
            <p:ph type="body" sz="half" idx="2"/>
          </p:nvPr>
        </p:nvSpPr>
        <p:spPr>
          <a:xfrm>
            <a:off x="7924801" y="3124200"/>
            <a:ext cx="3657600" cy="3581400"/>
          </a:xfrm>
        </p:spPr>
        <p:txBody>
          <a:bodyPr>
            <a:normAutofit fontScale="40000" lnSpcReduction="20000"/>
          </a:bodyPr>
          <a:lstStyle/>
          <a:p>
            <a:r>
              <a:rPr lang="en-US" sz="3500" dirty="0">
                <a:latin typeface="Arial" panose="020B0604020202020204" pitchFamily="34" charset="0"/>
                <a:cs typeface="Arial" panose="020B0604020202020204" pitchFamily="34" charset="0"/>
              </a:rPr>
              <a:t>For this semesters term project, I searched for data sets on data.gov and data.world, and after looking through many different data sets. I came across one that caught my attention. Since I am very much into sports, I narrowed my search toward that. From the data.world site, I thought about doing something on one of my three favorite sports (football, Hockey, Golf), but I happened to find a data set on Toughest Sports by Skill [1]. After looking through all of the data and looking at the potential variables I could use, I decided to run with it for this project. The dataset itself provides thirteen variables to measure across sixty different sports, all determined based on the various measurements ranks of the sixty sports were calculated by toughness. From the thirteen variables, I will focus on six with a possible seventh included.  </a:t>
            </a:r>
          </a:p>
          <a:p>
            <a:endParaRPr lang="en-US" dirty="0"/>
          </a:p>
        </p:txBody>
      </p:sp>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latin typeface="Arial" pitchFamily="34" charset="0"/>
                <a:cs typeface="Arial" pitchFamily="34" charset="0"/>
              </a:rPr>
              <a:t>NOTE:</a:t>
            </a:r>
          </a:p>
          <a:p>
            <a:r>
              <a:rPr lang="en-US" sz="1200" i="1" dirty="0">
                <a:latin typeface="Arial" pitchFamily="34" charset="0"/>
                <a:cs typeface="Arial" pitchFamily="34" charset="0"/>
              </a:rPr>
              <a:t>To change images on this slide, select a picture and delete it. Then click the Insert Picture icon</a:t>
            </a:r>
          </a:p>
          <a:p>
            <a:r>
              <a:rPr lang="en-US" sz="1200" i="1" dirty="0">
                <a:latin typeface="Arial" pitchFamily="34" charset="0"/>
                <a:cs typeface="Arial" pitchFamily="34" charset="0"/>
              </a:rPr>
              <a:t>in the placeholder to insert your own image.</a:t>
            </a:r>
          </a:p>
        </p:txBody>
      </p:sp>
      <p:pic>
        <p:nvPicPr>
          <p:cNvPr id="21" name="Picture Placeholder 20" descr="A person holding a basketball&#10;&#10;Description automatically generated">
            <a:extLst>
              <a:ext uri="{FF2B5EF4-FFF2-40B4-BE49-F238E27FC236}">
                <a16:creationId xmlns:a16="http://schemas.microsoft.com/office/drawing/2014/main" id="{6F497CEC-AA6A-430C-ADE9-7207485AB66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0324" r="20324"/>
          <a:stretch>
            <a:fillRect/>
          </a:stretch>
        </p:blipFill>
        <p:spPr>
          <a:xfrm>
            <a:off x="0" y="0"/>
            <a:ext cx="3297767" cy="3124200"/>
          </a:xfrm>
        </p:spPr>
      </p:pic>
      <p:pic>
        <p:nvPicPr>
          <p:cNvPr id="23" name="Picture 22" descr="A picture containing sport, person, man, player&#10;&#10;Description automatically generated">
            <a:extLst>
              <a:ext uri="{FF2B5EF4-FFF2-40B4-BE49-F238E27FC236}">
                <a16:creationId xmlns:a16="http://schemas.microsoft.com/office/drawing/2014/main" id="{C334471B-300A-436B-8CE0-6D59469767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124200"/>
            <a:ext cx="3297767" cy="2133600"/>
          </a:xfrm>
          <a:prstGeom prst="rect">
            <a:avLst/>
          </a:prstGeom>
        </p:spPr>
      </p:pic>
      <p:pic>
        <p:nvPicPr>
          <p:cNvPr id="25" name="Picture 24" descr="A picture containing person, player, outdoor, grass&#10;&#10;Description automatically generated">
            <a:extLst>
              <a:ext uri="{FF2B5EF4-FFF2-40B4-BE49-F238E27FC236}">
                <a16:creationId xmlns:a16="http://schemas.microsoft.com/office/drawing/2014/main" id="{248B8D14-6CF6-435E-8047-B2AC30432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768" y="0"/>
            <a:ext cx="3941232" cy="2667000"/>
          </a:xfrm>
          <a:prstGeom prst="rect">
            <a:avLst/>
          </a:prstGeom>
        </p:spPr>
      </p:pic>
      <p:pic>
        <p:nvPicPr>
          <p:cNvPr id="27" name="Picture 26" descr="A hockey player on the field&#10;&#10;Description automatically generated">
            <a:extLst>
              <a:ext uri="{FF2B5EF4-FFF2-40B4-BE49-F238E27FC236}">
                <a16:creationId xmlns:a16="http://schemas.microsoft.com/office/drawing/2014/main" id="{1F9B72B6-5A6B-4F34-B2BB-1861114C5F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876800"/>
            <a:ext cx="3297767" cy="1981200"/>
          </a:xfrm>
          <a:prstGeom prst="rect">
            <a:avLst/>
          </a:prstGeom>
        </p:spPr>
      </p:pic>
      <p:pic>
        <p:nvPicPr>
          <p:cNvPr id="29" name="Picture 28" descr="A person with a football ball on a field&#10;&#10;Description automatically generated">
            <a:extLst>
              <a:ext uri="{FF2B5EF4-FFF2-40B4-BE49-F238E27FC236}">
                <a16:creationId xmlns:a16="http://schemas.microsoft.com/office/drawing/2014/main" id="{F2D806F5-C2C5-4813-9356-EEAC61C33B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97766" y="2362200"/>
            <a:ext cx="3941233" cy="3035808"/>
          </a:xfrm>
          <a:prstGeom prst="rect">
            <a:avLst/>
          </a:prstGeom>
        </p:spPr>
      </p:pic>
      <p:pic>
        <p:nvPicPr>
          <p:cNvPr id="31" name="Picture 30" descr="A person flying through the air while standing on a lush green field&#10;&#10;Description automatically generated">
            <a:extLst>
              <a:ext uri="{FF2B5EF4-FFF2-40B4-BE49-F238E27FC236}">
                <a16:creationId xmlns:a16="http://schemas.microsoft.com/office/drawing/2014/main" id="{15D9AC6B-F5EA-43EC-B9C2-5BF87798675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97764" y="4881624"/>
            <a:ext cx="3941231" cy="1981200"/>
          </a:xfrm>
          <a:prstGeom prst="rect">
            <a:avLst/>
          </a:prstGeom>
        </p:spPr>
      </p:pic>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058400" cy="914400"/>
          </a:xfrm>
        </p:spPr>
        <p:txBody>
          <a:bodyPr/>
          <a:lstStyle/>
          <a:p>
            <a:r>
              <a:rPr lang="en-US" dirty="0"/>
              <a:t>Statistical question/hypothesis</a:t>
            </a:r>
          </a:p>
        </p:txBody>
      </p:sp>
      <p:sp>
        <p:nvSpPr>
          <p:cNvPr id="3" name="Text Placeholder 2"/>
          <p:cNvSpPr>
            <a:spLocks noGrp="1"/>
          </p:cNvSpPr>
          <p:nvPr>
            <p:ph type="body" idx="1"/>
          </p:nvPr>
        </p:nvSpPr>
        <p:spPr>
          <a:xfrm>
            <a:off x="685800" y="1371600"/>
            <a:ext cx="10058400" cy="4724400"/>
          </a:xfrm>
        </p:spPr>
        <p:txBody>
          <a:bodyPr>
            <a:normAutofit fontScale="25000" lnSpcReduction="20000"/>
          </a:bodyPr>
          <a:lstStyle/>
          <a:p>
            <a:pPr lvl="0"/>
            <a:r>
              <a:rPr lang="en-US" sz="6400" dirty="0"/>
              <a:t>Does the strength of an athlete contribute to a sports consideration of being toughest to play?</a:t>
            </a:r>
          </a:p>
          <a:p>
            <a:r>
              <a:rPr lang="en-US" sz="6400" dirty="0"/>
              <a:t> </a:t>
            </a:r>
          </a:p>
          <a:p>
            <a:pPr lvl="0"/>
            <a:r>
              <a:rPr lang="en-US" sz="6400" dirty="0"/>
              <a:t>What attributes contributes the most to a sport being labeled as tough to play?</a:t>
            </a:r>
          </a:p>
          <a:p>
            <a:r>
              <a:rPr lang="en-US" sz="6400" dirty="0"/>
              <a:t> </a:t>
            </a:r>
          </a:p>
          <a:p>
            <a:pPr lvl="0"/>
            <a:r>
              <a:rPr lang="en-US" sz="6400" dirty="0"/>
              <a:t>What attribute(s) cause the most harm, or are the least desirable to the overall score?</a:t>
            </a:r>
          </a:p>
          <a:p>
            <a:r>
              <a:rPr lang="en-US" sz="6400" dirty="0"/>
              <a:t> </a:t>
            </a:r>
          </a:p>
          <a:p>
            <a:pPr lvl="0"/>
            <a:r>
              <a:rPr lang="en-US" sz="6400" dirty="0"/>
              <a:t>Can one attributes influence the overall ranking, or are multiple attributes required to make a sport the tough?</a:t>
            </a:r>
          </a:p>
          <a:p>
            <a:r>
              <a:rPr lang="en-US" sz="6400" dirty="0"/>
              <a:t> </a:t>
            </a:r>
          </a:p>
          <a:p>
            <a:pPr lvl="0"/>
            <a:r>
              <a:rPr lang="en-US" sz="6400" dirty="0"/>
              <a:t>Are the toughest sports the most popular?</a:t>
            </a:r>
          </a:p>
          <a:p>
            <a:r>
              <a:rPr lang="en-US" sz="6400" dirty="0"/>
              <a:t> </a:t>
            </a:r>
          </a:p>
          <a:p>
            <a:pPr lvl="0"/>
            <a:r>
              <a:rPr lang="en-US" sz="6400" dirty="0"/>
              <a:t>If there were financial data added in, i.e., have a variable, would the toughest sports by rank also be the most lucrative?</a:t>
            </a:r>
          </a:p>
          <a:p>
            <a:pPr lvl="0"/>
            <a:endParaRPr lang="en-US" sz="6400" dirty="0"/>
          </a:p>
          <a:p>
            <a:pPr lvl="0"/>
            <a:r>
              <a:rPr lang="en-US" sz="6400" dirty="0"/>
              <a:t>H0 – Popularity does not correlate with the toughness of a sport.</a:t>
            </a:r>
          </a:p>
          <a:p>
            <a:pPr lvl="0"/>
            <a:r>
              <a:rPr lang="en-US" sz="6400" dirty="0"/>
              <a:t>H1 – Popularity and sports toughness are correlated. </a:t>
            </a:r>
          </a:p>
          <a:p>
            <a:pPr lvl="0"/>
            <a:endParaRPr lang="en-US" sz="6400" dirty="0"/>
          </a:p>
          <a:p>
            <a:endParaRPr lang="en-US" dirty="0"/>
          </a:p>
        </p:txBody>
      </p:sp>
    </p:spTree>
    <p:extLst>
      <p:ext uri="{BB962C8B-B14F-4D97-AF65-F5344CB8AC3E}">
        <p14:creationId xmlns:p14="http://schemas.microsoft.com/office/powerpoint/2010/main" val="29931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this project focused on for analysis.</a:t>
            </a:r>
          </a:p>
        </p:txBody>
      </p:sp>
      <p:sp>
        <p:nvSpPr>
          <p:cNvPr id="3" name="Content Placeholder 2"/>
          <p:cNvSpPr>
            <a:spLocks noGrp="1"/>
          </p:cNvSpPr>
          <p:nvPr>
            <p:ph idx="1"/>
          </p:nvPr>
        </p:nvSpPr>
        <p:spPr/>
        <p:txBody>
          <a:bodyPr/>
          <a:lstStyle/>
          <a:p>
            <a:pPr lvl="0"/>
            <a:r>
              <a:rPr lang="en-US" dirty="0"/>
              <a:t>Strength </a:t>
            </a:r>
          </a:p>
          <a:p>
            <a:pPr lvl="0"/>
            <a:r>
              <a:rPr lang="en-US" dirty="0"/>
              <a:t>Endurance </a:t>
            </a:r>
          </a:p>
          <a:p>
            <a:pPr lvl="0"/>
            <a:r>
              <a:rPr lang="en-US" dirty="0"/>
              <a:t>Agility</a:t>
            </a:r>
          </a:p>
          <a:p>
            <a:pPr lvl="0"/>
            <a:r>
              <a:rPr lang="en-US" dirty="0"/>
              <a:t>Durability</a:t>
            </a:r>
          </a:p>
          <a:p>
            <a:pPr lvl="0"/>
            <a:r>
              <a:rPr lang="en-US" dirty="0"/>
              <a:t>Flexibility </a:t>
            </a:r>
          </a:p>
          <a:p>
            <a:pPr lvl="0"/>
            <a:r>
              <a:rPr lang="en-US" dirty="0"/>
              <a:t>Analytical Aptitude</a:t>
            </a:r>
          </a:p>
          <a:p>
            <a:pPr lvl="0"/>
            <a:r>
              <a:rPr lang="en-US" dirty="0"/>
              <a:t>Nerve (potential)</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10058400" cy="838200"/>
          </a:xfrm>
        </p:spPr>
        <p:txBody>
          <a:bodyPr/>
          <a:lstStyle/>
          <a:p>
            <a:r>
              <a:rPr lang="en-US" dirty="0"/>
              <a:t>Variables continued. Meaning </a:t>
            </a:r>
          </a:p>
        </p:txBody>
      </p:sp>
      <p:sp>
        <p:nvSpPr>
          <p:cNvPr id="3" name="TextBox 2">
            <a:extLst>
              <a:ext uri="{FF2B5EF4-FFF2-40B4-BE49-F238E27FC236}">
                <a16:creationId xmlns:a16="http://schemas.microsoft.com/office/drawing/2014/main" id="{67C29079-F9AD-441B-BE7E-C98F6FF8AD5F}"/>
              </a:ext>
            </a:extLst>
          </p:cNvPr>
          <p:cNvSpPr txBox="1"/>
          <p:nvPr/>
        </p:nvSpPr>
        <p:spPr>
          <a:xfrm>
            <a:off x="304800" y="1828800"/>
            <a:ext cx="11353799" cy="4524315"/>
          </a:xfrm>
          <a:prstGeom prst="rect">
            <a:avLst/>
          </a:prstGeom>
          <a:noFill/>
        </p:spPr>
        <p:txBody>
          <a:bodyPr wrap="square" rtlCol="0">
            <a:spAutoFit/>
          </a:bodyPr>
          <a:lstStyle/>
          <a:p>
            <a:pPr lvl="0"/>
            <a:r>
              <a:rPr lang="en-US" dirty="0"/>
              <a:t>Strength - The ability to produce force. Example: NFL linebackers.</a:t>
            </a:r>
          </a:p>
          <a:p>
            <a:pPr lvl="0"/>
            <a:endParaRPr lang="en-US" dirty="0"/>
          </a:p>
          <a:p>
            <a:r>
              <a:rPr lang="en-US" dirty="0"/>
              <a:t>Endurance - The ability to continue to perform a skill or action for long periods of time. Example: Lance Armstrong.</a:t>
            </a:r>
          </a:p>
          <a:p>
            <a:pPr lvl="0"/>
            <a:endParaRPr lang="en-US" dirty="0"/>
          </a:p>
          <a:p>
            <a:pPr lvl="0"/>
            <a:r>
              <a:rPr lang="en-US" dirty="0"/>
              <a:t>Agility - The ability to change direction quickly. Example: Derek Jeter, Mia Hamm.</a:t>
            </a:r>
          </a:p>
          <a:p>
            <a:pPr lvl="0"/>
            <a:endParaRPr lang="en-US" dirty="0"/>
          </a:p>
          <a:p>
            <a:pPr lvl="0"/>
            <a:r>
              <a:rPr lang="en-US" dirty="0"/>
              <a:t>Durability - The ability to withstand physical punishment over a long period of time. Example: NBA/NHL players.</a:t>
            </a:r>
          </a:p>
          <a:p>
            <a:pPr lvl="0"/>
            <a:endParaRPr lang="en-US" dirty="0"/>
          </a:p>
          <a:p>
            <a:pPr lvl="0"/>
            <a:r>
              <a:rPr lang="en-US" dirty="0"/>
              <a:t>Flexibility - The ability to stretch the joints across a large range of motion. Example: Gymnasts, divers.</a:t>
            </a:r>
          </a:p>
          <a:p>
            <a:pPr lvl="0"/>
            <a:endParaRPr lang="en-US" dirty="0"/>
          </a:p>
          <a:p>
            <a:pPr lvl="0"/>
            <a:r>
              <a:rPr lang="en-US" dirty="0"/>
              <a:t>Analytical Aptitude - The ability to evaluate and react appropriately to strategic situations. Example: Joe Montana reading a defense; basketball point guard on a fast break.</a:t>
            </a:r>
          </a:p>
          <a:p>
            <a:pPr lvl="0"/>
            <a:endParaRPr lang="en-US" dirty="0"/>
          </a:p>
          <a:p>
            <a:pPr lvl="0"/>
            <a:r>
              <a:rPr lang="en-US" dirty="0"/>
              <a:t>Nerve (potential) - The ability to overcome fear. Example: High-board divers, race-car drivers, ski jumpers.</a:t>
            </a:r>
          </a:p>
          <a:p>
            <a:pPr lvl="0"/>
            <a:endParaRPr lang="en-US" dirty="0"/>
          </a:p>
          <a:p>
            <a:endParaRPr lang="en-US" dirty="0"/>
          </a:p>
        </p:txBody>
      </p:sp>
    </p:spTree>
    <p:extLst>
      <p:ext uri="{BB962C8B-B14F-4D97-AF65-F5344CB8AC3E}">
        <p14:creationId xmlns:p14="http://schemas.microsoft.com/office/powerpoint/2010/main" val="18645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a:t>
            </a:r>
          </a:p>
        </p:txBody>
      </p:sp>
      <p:sp>
        <p:nvSpPr>
          <p:cNvPr id="4" name="Text Placeholder 3"/>
          <p:cNvSpPr>
            <a:spLocks noGrp="1"/>
          </p:cNvSpPr>
          <p:nvPr>
            <p:ph type="body" sz="half" idx="2"/>
          </p:nvPr>
        </p:nvSpPr>
        <p:spPr/>
        <p:txBody>
          <a:bodyPr/>
          <a:lstStyle/>
          <a:p>
            <a:r>
              <a:rPr lang="en-US" dirty="0">
                <a:latin typeface="Arial" panose="020B0604020202020204" pitchFamily="34" charset="0"/>
                <a:cs typeface="Arial" panose="020B0604020202020204" pitchFamily="34" charset="0"/>
              </a:rPr>
              <a:t>Strength as seen here in the histogram follows close to the natural bell curve indicating a normal distribution for the variable in the overall ranking. </a:t>
            </a:r>
          </a:p>
        </p:txBody>
      </p:sp>
      <p:sp>
        <p:nvSpPr>
          <p:cNvPr id="3" name="TextBox 2">
            <a:extLst>
              <a:ext uri="{FF2B5EF4-FFF2-40B4-BE49-F238E27FC236}">
                <a16:creationId xmlns:a16="http://schemas.microsoft.com/office/drawing/2014/main" id="{7BBAAAE0-C0E3-4D1E-9080-E44BA4EFE228}"/>
              </a:ext>
            </a:extLst>
          </p:cNvPr>
          <p:cNvSpPr txBox="1"/>
          <p:nvPr/>
        </p:nvSpPr>
        <p:spPr>
          <a:xfrm>
            <a:off x="914400" y="457200"/>
            <a:ext cx="6324600" cy="461665"/>
          </a:xfrm>
          <a:prstGeom prst="rect">
            <a:avLst/>
          </a:prstGeom>
          <a:noFill/>
        </p:spPr>
        <p:txBody>
          <a:bodyPr wrap="square" rtlCol="0">
            <a:spAutoFit/>
          </a:bodyPr>
          <a:lstStyle/>
          <a:p>
            <a:r>
              <a:rPr lang="en-US" sz="2400" dirty="0">
                <a:latin typeface="+mj-lt"/>
              </a:rPr>
              <a:t>Variables continued.</a:t>
            </a:r>
          </a:p>
        </p:txBody>
      </p:sp>
      <p:pic>
        <p:nvPicPr>
          <p:cNvPr id="11" name="Content Placeholder 10" descr="A screenshot of a cell phone&#10;&#10;Description automatically generated">
            <a:extLst>
              <a:ext uri="{FF2B5EF4-FFF2-40B4-BE49-F238E27FC236}">
                <a16:creationId xmlns:a16="http://schemas.microsoft.com/office/drawing/2014/main" id="{0CCD2F7C-5934-4397-AFE4-4D353EC647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619" y="1270286"/>
            <a:ext cx="5560381" cy="3517793"/>
          </a:xfrm>
        </p:spPr>
      </p:pic>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Endurance</a:t>
            </a:r>
          </a:p>
        </p:txBody>
      </p:sp>
      <p:sp>
        <p:nvSpPr>
          <p:cNvPr id="4" name="Text Placeholder 3"/>
          <p:cNvSpPr>
            <a:spLocks noGrp="1"/>
          </p:cNvSpPr>
          <p:nvPr>
            <p:ph type="body" sz="half" idx="2"/>
          </p:nvPr>
        </p:nvSpPr>
        <p:spPr/>
        <p:txBody>
          <a:bodyPr/>
          <a:lstStyle/>
          <a:p>
            <a:r>
              <a:rPr lang="en-US" dirty="0">
                <a:latin typeface="Arial" panose="020B0604020202020204" pitchFamily="34" charset="0"/>
                <a:cs typeface="Arial" panose="020B0604020202020204" pitchFamily="34" charset="0"/>
              </a:rPr>
              <a:t>Endurance also follows close to a histograms natural bell curve indicating that there is significance for this variable in the overall ranking. </a:t>
            </a:r>
          </a:p>
          <a:p>
            <a:endParaRPr lang="en-US" dirty="0"/>
          </a:p>
        </p:txBody>
      </p:sp>
      <p:sp>
        <p:nvSpPr>
          <p:cNvPr id="3" name="TextBox 2">
            <a:extLst>
              <a:ext uri="{FF2B5EF4-FFF2-40B4-BE49-F238E27FC236}">
                <a16:creationId xmlns:a16="http://schemas.microsoft.com/office/drawing/2014/main" id="{7BBAAAE0-C0E3-4D1E-9080-E44BA4EFE228}"/>
              </a:ext>
            </a:extLst>
          </p:cNvPr>
          <p:cNvSpPr txBox="1"/>
          <p:nvPr/>
        </p:nvSpPr>
        <p:spPr>
          <a:xfrm>
            <a:off x="914400" y="457200"/>
            <a:ext cx="6324600" cy="461665"/>
          </a:xfrm>
          <a:prstGeom prst="rect">
            <a:avLst/>
          </a:prstGeom>
          <a:noFill/>
        </p:spPr>
        <p:txBody>
          <a:bodyPr wrap="square" rtlCol="0">
            <a:spAutoFit/>
          </a:bodyPr>
          <a:lstStyle/>
          <a:p>
            <a:r>
              <a:rPr lang="en-US" sz="2400" dirty="0">
                <a:latin typeface="+mj-lt"/>
              </a:rPr>
              <a:t>Variables continued.</a:t>
            </a:r>
          </a:p>
        </p:txBody>
      </p:sp>
      <p:pic>
        <p:nvPicPr>
          <p:cNvPr id="8" name="Content Placeholder 7" descr="A screenshot of a cell phone&#10;&#10;Description automatically generated">
            <a:extLst>
              <a:ext uri="{FF2B5EF4-FFF2-40B4-BE49-F238E27FC236}">
                <a16:creationId xmlns:a16="http://schemas.microsoft.com/office/drawing/2014/main" id="{2FE8C2F8-6459-4F4D-9326-06F68F242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19200"/>
            <a:ext cx="5595313" cy="3632559"/>
          </a:xfrm>
        </p:spPr>
      </p:pic>
    </p:spTree>
    <p:extLst>
      <p:ext uri="{BB962C8B-B14F-4D97-AF65-F5344CB8AC3E}">
        <p14:creationId xmlns:p14="http://schemas.microsoft.com/office/powerpoint/2010/main" val="12917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a:t>
            </a:r>
          </a:p>
        </p:txBody>
      </p:sp>
      <p:sp>
        <p:nvSpPr>
          <p:cNvPr id="4" name="Text Placeholder 3"/>
          <p:cNvSpPr>
            <a:spLocks noGrp="1"/>
          </p:cNvSpPr>
          <p:nvPr>
            <p:ph type="body" sz="half" idx="2"/>
          </p:nvPr>
        </p:nvSpPr>
        <p:spPr/>
        <p:txBody>
          <a:bodyPr/>
          <a:lstStyle/>
          <a:p>
            <a:r>
              <a:rPr lang="en-US" dirty="0">
                <a:latin typeface="Arial" panose="020B0604020202020204" pitchFamily="34" charset="0"/>
                <a:cs typeface="Arial" panose="020B0604020202020204" pitchFamily="34" charset="0"/>
              </a:rPr>
              <a:t>Agility as seen here in the histogram is somewhat random as there is no real pattern to the its shape and the mode could be a contributing factor with its multiple peaks. </a:t>
            </a:r>
          </a:p>
          <a:p>
            <a:endParaRPr lang="en-US" dirty="0"/>
          </a:p>
        </p:txBody>
      </p:sp>
      <p:sp>
        <p:nvSpPr>
          <p:cNvPr id="3" name="TextBox 2">
            <a:extLst>
              <a:ext uri="{FF2B5EF4-FFF2-40B4-BE49-F238E27FC236}">
                <a16:creationId xmlns:a16="http://schemas.microsoft.com/office/drawing/2014/main" id="{7BBAAAE0-C0E3-4D1E-9080-E44BA4EFE228}"/>
              </a:ext>
            </a:extLst>
          </p:cNvPr>
          <p:cNvSpPr txBox="1"/>
          <p:nvPr/>
        </p:nvSpPr>
        <p:spPr>
          <a:xfrm>
            <a:off x="914400" y="457200"/>
            <a:ext cx="6324600" cy="461665"/>
          </a:xfrm>
          <a:prstGeom prst="rect">
            <a:avLst/>
          </a:prstGeom>
          <a:noFill/>
        </p:spPr>
        <p:txBody>
          <a:bodyPr wrap="square" rtlCol="0">
            <a:spAutoFit/>
          </a:bodyPr>
          <a:lstStyle/>
          <a:p>
            <a:r>
              <a:rPr lang="en-US" sz="2400" dirty="0">
                <a:latin typeface="+mj-lt"/>
              </a:rPr>
              <a:t>Variables continued.</a:t>
            </a:r>
          </a:p>
        </p:txBody>
      </p:sp>
      <p:pic>
        <p:nvPicPr>
          <p:cNvPr id="8" name="Content Placeholder 7" descr="A screenshot of a cell phone&#10;&#10;Description automatically generated">
            <a:extLst>
              <a:ext uri="{FF2B5EF4-FFF2-40B4-BE49-F238E27FC236}">
                <a16:creationId xmlns:a16="http://schemas.microsoft.com/office/drawing/2014/main" id="{D6B3919D-6A8E-4A17-8B8B-229BCCAB5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399" y="1219200"/>
            <a:ext cx="5516511" cy="3581400"/>
          </a:xfrm>
        </p:spPr>
      </p:pic>
    </p:spTree>
    <p:extLst>
      <p:ext uri="{BB962C8B-B14F-4D97-AF65-F5344CB8AC3E}">
        <p14:creationId xmlns:p14="http://schemas.microsoft.com/office/powerpoint/2010/main" val="60746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Durability</a:t>
            </a:r>
          </a:p>
        </p:txBody>
      </p:sp>
      <p:sp>
        <p:nvSpPr>
          <p:cNvPr id="4" name="Text Placeholder 3"/>
          <p:cNvSpPr>
            <a:spLocks noGrp="1"/>
          </p:cNvSpPr>
          <p:nvPr>
            <p:ph type="body" sz="half" idx="2"/>
          </p:nvPr>
        </p:nvSpPr>
        <p:spPr/>
        <p:txBody>
          <a:bodyPr/>
          <a:lstStyle/>
          <a:p>
            <a:r>
              <a:rPr lang="en-US" dirty="0">
                <a:latin typeface="Arial" panose="020B0604020202020204" pitchFamily="34" charset="0"/>
                <a:cs typeface="Arial" panose="020B0604020202020204" pitchFamily="34" charset="0"/>
              </a:rPr>
              <a:t>Durability like Strength has a histogram shape that follows close to the natural bell curve indicating a normal distribution for the variable in the overall ranking. </a:t>
            </a:r>
          </a:p>
        </p:txBody>
      </p:sp>
      <p:sp>
        <p:nvSpPr>
          <p:cNvPr id="3" name="TextBox 2">
            <a:extLst>
              <a:ext uri="{FF2B5EF4-FFF2-40B4-BE49-F238E27FC236}">
                <a16:creationId xmlns:a16="http://schemas.microsoft.com/office/drawing/2014/main" id="{7BBAAAE0-C0E3-4D1E-9080-E44BA4EFE228}"/>
              </a:ext>
            </a:extLst>
          </p:cNvPr>
          <p:cNvSpPr txBox="1"/>
          <p:nvPr/>
        </p:nvSpPr>
        <p:spPr>
          <a:xfrm>
            <a:off x="914400" y="457200"/>
            <a:ext cx="6324600" cy="461665"/>
          </a:xfrm>
          <a:prstGeom prst="rect">
            <a:avLst/>
          </a:prstGeom>
          <a:noFill/>
        </p:spPr>
        <p:txBody>
          <a:bodyPr wrap="square" rtlCol="0">
            <a:spAutoFit/>
          </a:bodyPr>
          <a:lstStyle/>
          <a:p>
            <a:r>
              <a:rPr lang="en-US" sz="2400" dirty="0">
                <a:latin typeface="+mj-lt"/>
              </a:rPr>
              <a:t>Variables continued.</a:t>
            </a:r>
          </a:p>
        </p:txBody>
      </p:sp>
      <p:pic>
        <p:nvPicPr>
          <p:cNvPr id="8" name="Content Placeholder 7" descr="A screenshot of a cell phone&#10;&#10;Description automatically generated">
            <a:extLst>
              <a:ext uri="{FF2B5EF4-FFF2-40B4-BE49-F238E27FC236}">
                <a16:creationId xmlns:a16="http://schemas.microsoft.com/office/drawing/2014/main" id="{ED0DD6C8-8CF9-43DF-BFA9-4B17D47F23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399" y="1295400"/>
            <a:ext cx="5399139" cy="3505200"/>
          </a:xfrm>
        </p:spPr>
      </p:pic>
    </p:spTree>
    <p:extLst>
      <p:ext uri="{BB962C8B-B14F-4D97-AF65-F5344CB8AC3E}">
        <p14:creationId xmlns:p14="http://schemas.microsoft.com/office/powerpoint/2010/main" val="355230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2045</TotalTime>
  <Words>1072</Words>
  <Application>Microsoft Office PowerPoint</Application>
  <PresentationFormat>Widescreen</PresentationFormat>
  <Paragraphs>230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Franklin Gothic Medium</vt:lpstr>
      <vt:lpstr>Impact</vt:lpstr>
      <vt:lpstr>Basketball 16x9</vt:lpstr>
      <vt:lpstr>Toughest Sports by Skill </vt:lpstr>
      <vt:lpstr>Which Sports are really tough to play?</vt:lpstr>
      <vt:lpstr>Statistical question/hypothesis</vt:lpstr>
      <vt:lpstr>Variables this project focused on for analysis.</vt:lpstr>
      <vt:lpstr>Variables continued. Meaning </vt:lpstr>
      <vt:lpstr>Strength</vt:lpstr>
      <vt:lpstr>Endurance</vt:lpstr>
      <vt:lpstr>Agility</vt:lpstr>
      <vt:lpstr>Durability</vt:lpstr>
      <vt:lpstr>Analytical Aptitude</vt:lpstr>
      <vt:lpstr>Flexibility</vt:lpstr>
      <vt:lpstr>Summary Statistics for this project</vt:lpstr>
      <vt:lpstr>Summary Statistics for this project Cont.</vt:lpstr>
      <vt:lpstr>Summary Statistics for this project Cont.</vt:lpstr>
      <vt:lpstr>Summary Statistics for this project Cont.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Toughest Sports by Skill</dc:title>
  <dc:creator>Kevin Angotti</dc:creator>
  <cp:lastModifiedBy>Kevin Angotti</cp:lastModifiedBy>
  <cp:revision>4</cp:revision>
  <dcterms:created xsi:type="dcterms:W3CDTF">2020-05-29T14:00:06Z</dcterms:created>
  <dcterms:modified xsi:type="dcterms:W3CDTF">2020-05-31T00:06:00Z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