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5" r:id="rId8"/>
    <p:sldId id="274" r:id="rId9"/>
    <p:sldId id="278" r:id="rId10"/>
    <p:sldId id="276" r:id="rId11"/>
    <p:sldId id="277" r:id="rId12"/>
    <p:sldId id="279" r:id="rId13"/>
    <p:sldId id="257" r:id="rId14"/>
    <p:sldId id="258" r:id="rId15"/>
    <p:sldId id="259" r:id="rId16"/>
    <p:sldId id="260" r:id="rId17"/>
    <p:sldId id="261" r:id="rId18"/>
    <p:sldId id="262" r:id="rId19"/>
    <p:sldId id="264" r:id="rId20"/>
    <p:sldId id="263" r:id="rId21"/>
    <p:sldId id="265" r:id="rId22"/>
    <p:sldId id="266" r:id="rId23"/>
    <p:sldId id="267" r:id="rId24"/>
    <p:sldId id="280" r:id="rId25"/>
    <p:sldId id="281" r:id="rId26"/>
    <p:sldId id="283" r:id="rId27"/>
    <p:sldId id="282" r:id="rId28"/>
    <p:sldId id="284" r:id="rId29"/>
    <p:sldId id="287" r:id="rId30"/>
    <p:sldId id="288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outlineViewPr>
    <p:cViewPr>
      <p:scale>
        <a:sx n="33" d="100"/>
        <a:sy n="33" d="100"/>
      </p:scale>
      <p:origin x="0" y="-30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80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3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5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71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39E2C1-ECEF-4B8C-B364-E515260A21E0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A1628D-00E5-4B36-B297-D15A1A122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ational_System_of_Units#Base_uni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-world-physics-problems.com/trebuchet-physics.html" TargetMode="External"/><Relationship Id="rId2" Type="http://schemas.openxmlformats.org/officeDocument/2006/relationships/hyperlink" Target="https://en.wikipedia.org/wiki/Trebuc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emma.org/training/trebuchet/trebmath35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does_not_imply_causation" TargetMode="External"/><Relationship Id="rId2" Type="http://schemas.openxmlformats.org/officeDocument/2006/relationships/hyperlink" Target="https://en.wikipedia.org/wiki/Coincid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ffect_size" TargetMode="External"/><Relationship Id="rId2" Type="http://schemas.openxmlformats.org/officeDocument/2006/relationships/hyperlink" Target="https://en.wikipedia.org/wiki/Statistical_signific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ylervigen.com/spurious-correlations" TargetMode="External"/><Relationship Id="rId4" Type="http://schemas.openxmlformats.org/officeDocument/2006/relationships/hyperlink" Target="https://en.wikipedia.org/wiki/Coefficient_of_determin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529" y="0"/>
            <a:ext cx="9418320" cy="4041648"/>
          </a:xfrm>
        </p:spPr>
        <p:txBody>
          <a:bodyPr/>
          <a:lstStyle/>
          <a:p>
            <a:r>
              <a:rPr lang="en-GB" dirty="0"/>
              <a:t>	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Assumptions and models in engineering</a:t>
            </a:r>
          </a:p>
          <a:p>
            <a:r>
              <a:rPr lang="en-GB" dirty="0"/>
              <a:t>Units</a:t>
            </a:r>
          </a:p>
          <a:p>
            <a:r>
              <a:rPr lang="en-GB" dirty="0"/>
              <a:t>Research basics</a:t>
            </a:r>
          </a:p>
        </p:txBody>
      </p:sp>
    </p:spTree>
    <p:extLst>
      <p:ext uri="{BB962C8B-B14F-4D97-AF65-F5344CB8AC3E}">
        <p14:creationId xmlns:p14="http://schemas.microsoft.com/office/powerpoint/2010/main" val="198470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1582" cy="1325562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	Measuring and interoperating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done poorly</a:t>
            </a:r>
          </a:p>
          <a:p>
            <a:r>
              <a:rPr lang="en-GB" dirty="0"/>
              <a:t>The better you understand the problem the easier it will be</a:t>
            </a:r>
          </a:p>
          <a:p>
            <a:r>
              <a:rPr lang="en-GB" dirty="0"/>
              <a:t>It takes time</a:t>
            </a:r>
          </a:p>
          <a:p>
            <a:endParaRPr lang="en-GB" dirty="0"/>
          </a:p>
          <a:p>
            <a:r>
              <a:rPr lang="en-GB" i="1" dirty="0"/>
              <a:t>The most exciting phrase to hear in science, the one that heralds new discoveries, is not “Eureka!” (I found it!) but “That’s funny …”</a:t>
            </a:r>
            <a:br>
              <a:rPr lang="en-GB" dirty="0"/>
            </a:br>
            <a:r>
              <a:rPr lang="en-GB" i="1" dirty="0"/>
              <a:t>— Isaac Asimov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46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Prove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everyone thinks you are wrong</a:t>
            </a:r>
          </a:p>
          <a:p>
            <a:pPr lvl="1"/>
            <a:r>
              <a:rPr lang="en-GB" dirty="0"/>
              <a:t>Play devils advocate within your team</a:t>
            </a:r>
          </a:p>
          <a:p>
            <a:r>
              <a:rPr lang="en-GB" dirty="0"/>
              <a:t>Break your problem down into sections which can be independently tested </a:t>
            </a:r>
          </a:p>
          <a:p>
            <a:r>
              <a:rPr lang="en-GB" dirty="0"/>
              <a:t>Calibration is incredibly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0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Doing research is something you will become good at while at university</a:t>
            </a:r>
          </a:p>
          <a:p>
            <a:r>
              <a:rPr lang="en-GB" dirty="0"/>
              <a:t>More diverse than you may have experienced so far</a:t>
            </a:r>
          </a:p>
          <a:p>
            <a:r>
              <a:rPr lang="en-GB" dirty="0"/>
              <a:t>Understanding your topic is essential </a:t>
            </a:r>
          </a:p>
          <a:p>
            <a:r>
              <a:rPr lang="en-GB" dirty="0"/>
              <a:t>Being critical is important </a:t>
            </a:r>
          </a:p>
          <a:p>
            <a:r>
              <a:rPr lang="en-GB" dirty="0"/>
              <a:t>It takes time</a:t>
            </a:r>
          </a:p>
        </p:txBody>
      </p:sp>
    </p:spTree>
    <p:extLst>
      <p:ext uri="{BB962C8B-B14F-4D97-AF65-F5344CB8AC3E}">
        <p14:creationId xmlns:p14="http://schemas.microsoft.com/office/powerpoint/2010/main" val="161645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Making a model</a:t>
            </a:r>
          </a:p>
        </p:txBody>
      </p:sp>
      <p:pic>
        <p:nvPicPr>
          <p:cNvPr id="1026" name="Picture 2" descr="Image result for model cou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688"/>
            <a:ext cx="3541151" cy="46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rhammer model fanta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r="2249"/>
          <a:stretch/>
        </p:blipFill>
        <p:spPr bwMode="auto">
          <a:xfrm>
            <a:off x="3581874" y="1436688"/>
            <a:ext cx="4038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uilding mod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r="12290"/>
          <a:stretch/>
        </p:blipFill>
        <p:spPr bwMode="auto">
          <a:xfrm>
            <a:off x="7661198" y="1436688"/>
            <a:ext cx="4292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clipart x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Image result for clipart 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4" y="2349681"/>
            <a:ext cx="3174466" cy="21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lipart 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67" y="2432413"/>
            <a:ext cx="3174466" cy="21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lipart 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27" y="2369275"/>
            <a:ext cx="3174466" cy="21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projectile mo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0"/>
            <a:ext cx="11531600" cy="68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546225"/>
            <a:ext cx="11050451" cy="4351338"/>
          </a:xfrm>
        </p:spPr>
        <p:txBody>
          <a:bodyPr/>
          <a:lstStyle/>
          <a:p>
            <a:r>
              <a:rPr lang="en-GB" dirty="0"/>
              <a:t>Allows us to </a:t>
            </a:r>
            <a:r>
              <a:rPr lang="en-GB" i="1" dirty="0"/>
              <a:t>model</a:t>
            </a:r>
            <a:r>
              <a:rPr lang="en-GB" dirty="0"/>
              <a:t> the flight of an object</a:t>
            </a:r>
          </a:p>
          <a:p>
            <a:r>
              <a:rPr lang="en-GB" dirty="0"/>
              <a:t>Incredibly useful tool in a great many fields</a:t>
            </a:r>
          </a:p>
          <a:p>
            <a:r>
              <a:rPr lang="en-GB" dirty="0"/>
              <a:t>You will learn all about it in PHYS and MATH and MECH and transporting people via catapult…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0" t="22085" r="71670" b="21777"/>
          <a:stretch/>
        </p:blipFill>
        <p:spPr>
          <a:xfrm>
            <a:off x="2438400" y="3118238"/>
            <a:ext cx="2692400" cy="3405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493" t="5301" r="11556" b="61494"/>
          <a:stretch/>
        </p:blipFill>
        <p:spPr>
          <a:xfrm>
            <a:off x="7137399" y="3464607"/>
            <a:ext cx="2044701" cy="27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4500"/>
                <a:ext cx="10515600" cy="57324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/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4500"/>
                <a:ext cx="10515600" cy="57324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5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travelled: set </a:t>
            </a:r>
            <a:r>
              <a:rPr lang="en-GB" dirty="0" err="1"/>
              <a:t>s</a:t>
            </a:r>
            <a:r>
              <a:rPr lang="en-GB" baseline="-25000" dirty="0" err="1"/>
              <a:t>y</a:t>
            </a:r>
            <a:r>
              <a:rPr lang="en-GB" dirty="0"/>
              <a:t> = 0, solve for t, substitute t into eqn. for </a:t>
            </a:r>
            <a:r>
              <a:rPr lang="en-GB" dirty="0" err="1"/>
              <a:t>s</a:t>
            </a:r>
            <a:r>
              <a:rPr lang="en-GB" baseline="-25000" dirty="0" err="1"/>
              <a:t>x</a:t>
            </a:r>
            <a:r>
              <a:rPr lang="en-GB" dirty="0"/>
              <a:t> and solve </a:t>
            </a:r>
          </a:p>
          <a:p>
            <a:r>
              <a:rPr lang="en-GB" dirty="0"/>
              <a:t>Maximum height: set </a:t>
            </a:r>
            <a:r>
              <a:rPr lang="en-GB" dirty="0" err="1"/>
              <a:t>v</a:t>
            </a:r>
            <a:r>
              <a:rPr lang="en-GB" baseline="-25000" dirty="0" err="1"/>
              <a:t>y</a:t>
            </a:r>
            <a:r>
              <a:rPr lang="en-GB" dirty="0"/>
              <a:t> = 0, solve for t, substitute t into eqn. for </a:t>
            </a:r>
            <a:r>
              <a:rPr lang="en-GB" dirty="0" err="1"/>
              <a:t>s</a:t>
            </a:r>
            <a:r>
              <a:rPr lang="en-GB" baseline="-25000" dirty="0" err="1"/>
              <a:t>y</a:t>
            </a:r>
            <a:r>
              <a:rPr lang="en-GB" dirty="0"/>
              <a:t> and solve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517651"/>
            <a:ext cx="4992687" cy="3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made: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drag!</a:t>
            </a:r>
          </a:p>
          <a:p>
            <a:r>
              <a:rPr lang="en-GB" dirty="0"/>
              <a:t>Gravity is constant (and equal to…)</a:t>
            </a:r>
          </a:p>
          <a:p>
            <a:r>
              <a:rPr lang="en-GB" dirty="0"/>
              <a:t>Earth is flat (and not spinning)</a:t>
            </a:r>
          </a:p>
          <a:p>
            <a:r>
              <a:rPr lang="en-GB" dirty="0"/>
              <a:t>Projectile is symmetric</a:t>
            </a:r>
          </a:p>
          <a:p>
            <a:r>
              <a:rPr lang="en-GB" dirty="0"/>
              <a:t>No velocity in or out of the page (2D)</a:t>
            </a:r>
          </a:p>
          <a:p>
            <a:r>
              <a:rPr lang="en-GB" dirty="0"/>
              <a:t>Classical laws of physics (no relativity)</a:t>
            </a:r>
          </a:p>
        </p:txBody>
      </p:sp>
      <p:pic>
        <p:nvPicPr>
          <p:cNvPr id="4098" name="Picture 2" descr="http://edge.alluremedia.com.au/uploads/businessinsider/2013/09/gravitymap_austral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665" y="1500188"/>
            <a:ext cx="5585335" cy="406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lat earth tu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665" y="1837739"/>
            <a:ext cx="5425431" cy="33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23487" cy="1825625"/>
          </a:xfrm>
        </p:spPr>
        <p:txBody>
          <a:bodyPr>
            <a:normAutofit/>
          </a:bodyPr>
          <a:lstStyle/>
          <a:p>
            <a:r>
              <a:rPr lang="en-GB" dirty="0"/>
              <a:t>	Basically everything you know is an 	assumption!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5322"/>
            <a:ext cx="9906000" cy="4351338"/>
          </a:xfrm>
        </p:spPr>
        <p:txBody>
          <a:bodyPr/>
          <a:lstStyle/>
          <a:p>
            <a:r>
              <a:rPr lang="en-GB" i="1" dirty="0"/>
              <a:t>Cogito ergo sum</a:t>
            </a:r>
            <a:r>
              <a:rPr lang="en-GB" dirty="0"/>
              <a:t> René Descartes (I think therefore I am)</a:t>
            </a:r>
          </a:p>
          <a:p>
            <a:r>
              <a:rPr lang="en-GB" dirty="0"/>
              <a:t>Less/better assumptions means more accurate</a:t>
            </a:r>
          </a:p>
          <a:p>
            <a:r>
              <a:rPr lang="en-GB" dirty="0"/>
              <a:t>Better assumptions means more work</a:t>
            </a:r>
          </a:p>
          <a:p>
            <a:r>
              <a:rPr lang="en-GB" dirty="0"/>
              <a:t>Diminishing returns </a:t>
            </a:r>
          </a:p>
          <a:p>
            <a:pPr lvl="1"/>
            <a:r>
              <a:rPr lang="en-GB" dirty="0"/>
              <a:t>gravity = 10? 9.81? 9.795?</a:t>
            </a:r>
          </a:p>
          <a:p>
            <a:r>
              <a:rPr lang="en-GB" dirty="0"/>
              <a:t>Your solution is only as good as your worst assumption!</a:t>
            </a:r>
          </a:p>
          <a:p>
            <a:r>
              <a:rPr lang="en-GB" dirty="0"/>
              <a:t>You should only quote an answer as good as your worst assumption</a:t>
            </a:r>
          </a:p>
        </p:txBody>
      </p:sp>
    </p:spTree>
    <p:extLst>
      <p:ext uri="{BB962C8B-B14F-4D97-AF65-F5344CB8AC3E}">
        <p14:creationId xmlns:p14="http://schemas.microsoft.com/office/powerpoint/2010/main" val="385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How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spoke a lot about its importance last week</a:t>
            </a:r>
          </a:p>
          <a:p>
            <a:r>
              <a:rPr lang="en-GB" dirty="0"/>
              <a:t>We did not a speak a lot about strategies to do it effectively</a:t>
            </a:r>
          </a:p>
          <a:p>
            <a:endParaRPr lang="en-GB" dirty="0"/>
          </a:p>
          <a:p>
            <a:r>
              <a:rPr lang="en-GB" dirty="0"/>
              <a:t>It is not a straight line path!</a:t>
            </a:r>
          </a:p>
          <a:p>
            <a:r>
              <a:rPr lang="en-GB" dirty="0"/>
              <a:t>Everyone at university does it</a:t>
            </a:r>
          </a:p>
        </p:txBody>
      </p:sp>
    </p:spTree>
    <p:extLst>
      <p:ext uri="{BB962C8B-B14F-4D97-AF65-F5344CB8AC3E}">
        <p14:creationId xmlns:p14="http://schemas.microsoft.com/office/powerpoint/2010/main" val="41333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Drag assumption</a:t>
            </a:r>
          </a:p>
        </p:txBody>
      </p:sp>
      <p:pic>
        <p:nvPicPr>
          <p:cNvPr id="3074" name="Picture 2" descr="https://upload.wikimedia.org/wikipedia/commons/6/63/Inclinedthrow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4425" y="1657968"/>
            <a:ext cx="6509239" cy="46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1736016" y="2017548"/>
                <a:ext cx="7112000" cy="2318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𝑣𝐷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6016" y="2017548"/>
                <a:ext cx="7112000" cy="2318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omputer plolt of drag coefficient versus reynolds number for a smooth&#10; and a rough spher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83" y="1457576"/>
            <a:ext cx="7200565" cy="54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76" y="310571"/>
            <a:ext cx="4468572" cy="65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Example situations: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7418" y="1690688"/>
            <a:ext cx="4997076" cy="4351338"/>
          </a:xfrm>
        </p:spPr>
        <p:txBody>
          <a:bodyPr>
            <a:noAutofit/>
          </a:bodyPr>
          <a:lstStyle/>
          <a:p>
            <a:r>
              <a:rPr lang="en-GB" sz="2400" dirty="0"/>
              <a:t>Throwing a ball</a:t>
            </a:r>
          </a:p>
          <a:p>
            <a:pPr lvl="1"/>
            <a:r>
              <a:rPr lang="en-GB" sz="2000" dirty="0"/>
              <a:t>Probably pretty good for most cases</a:t>
            </a:r>
          </a:p>
          <a:p>
            <a:pPr lvl="1"/>
            <a:r>
              <a:rPr lang="en-GB" sz="2000" dirty="0"/>
              <a:t>Swing bowling demonstrates non symmetric drag, sideways movement</a:t>
            </a:r>
          </a:p>
          <a:p>
            <a:r>
              <a:rPr lang="en-GB" sz="2400" dirty="0"/>
              <a:t>Sydney to Malborne </a:t>
            </a:r>
          </a:p>
          <a:p>
            <a:pPr lvl="1"/>
            <a:r>
              <a:rPr lang="en-GB" sz="2000" dirty="0"/>
              <a:t>Drag, gravity, Earth is flat…</a:t>
            </a:r>
          </a:p>
          <a:p>
            <a:r>
              <a:rPr lang="en-GB" sz="2400" dirty="0"/>
              <a:t>Pioneer anomaly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1690688"/>
            <a:ext cx="589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Our assumptions: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 drag!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Gravity is constant (and equal to…)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Earth is flat (and not spinning)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Projectile is symmetric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 velocity in or out of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Classical laws of physics (no relativity)</a:t>
            </a:r>
          </a:p>
        </p:txBody>
      </p:sp>
    </p:spTree>
    <p:extLst>
      <p:ext uri="{BB962C8B-B14F-4D97-AF65-F5344CB8AC3E}">
        <p14:creationId xmlns:p14="http://schemas.microsoft.com/office/powerpoint/2010/main" val="15195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Assumptions as an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make them all the time, we have to!</a:t>
            </a:r>
          </a:p>
          <a:p>
            <a:r>
              <a:rPr lang="en-GB" dirty="0"/>
              <a:t>You need to understand them</a:t>
            </a:r>
          </a:p>
          <a:p>
            <a:r>
              <a:rPr lang="en-GB" dirty="0"/>
              <a:t>Accuracy vs cost</a:t>
            </a:r>
          </a:p>
          <a:p>
            <a:r>
              <a:rPr lang="en-GB" dirty="0"/>
              <a:t>They need to be stated clearly</a:t>
            </a:r>
          </a:p>
          <a:p>
            <a:r>
              <a:rPr lang="en-GB" dirty="0"/>
              <a:t>Other people may use your work and make different assumptions, leading to failure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67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Assumptions in ENGG1500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projects will all require you to make large assumptions</a:t>
            </a:r>
          </a:p>
          <a:p>
            <a:r>
              <a:rPr lang="en-GB" dirty="0"/>
              <a:t>Make sure they are well documented</a:t>
            </a:r>
          </a:p>
          <a:p>
            <a:r>
              <a:rPr lang="en-GB" dirty="0"/>
              <a:t>Make sure your model is well explained</a:t>
            </a:r>
          </a:p>
        </p:txBody>
      </p:sp>
    </p:spTree>
    <p:extLst>
      <p:ext uri="{BB962C8B-B14F-4D97-AF65-F5344CB8AC3E}">
        <p14:creationId xmlns:p14="http://schemas.microsoft.com/office/powerpoint/2010/main" val="406367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Actually incredibly useful</a:t>
            </a:r>
          </a:p>
          <a:p>
            <a:r>
              <a:rPr lang="en-GB" sz="2400" dirty="0"/>
              <a:t>Units of an equation always balance</a:t>
            </a:r>
          </a:p>
          <a:p>
            <a:r>
              <a:rPr lang="en-GB" sz="2400" dirty="0"/>
              <a:t>This gives hints at the answer and allows you to check you are on the right track</a:t>
            </a:r>
          </a:p>
          <a:p>
            <a:r>
              <a:rPr lang="en-GB" sz="2400" dirty="0"/>
              <a:t>Some units are made out of other units</a:t>
            </a:r>
          </a:p>
        </p:txBody>
      </p:sp>
    </p:spTree>
    <p:extLst>
      <p:ext uri="{BB962C8B-B14F-4D97-AF65-F5344CB8AC3E}">
        <p14:creationId xmlns:p14="http://schemas.microsoft.com/office/powerpoint/2010/main" val="66713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SI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1864658"/>
            <a:ext cx="8610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Distance in Meters (m)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Mass in Kilograms (Kg)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Time in seconds (s)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Temperature in Kelvin (K)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Current in Amps (A)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Amount of a substance Mole (</a:t>
            </a:r>
            <a:r>
              <a:rPr lang="en-AU" altLang="en-US" sz="2400" dirty="0" err="1">
                <a:sym typeface="Wingdings" pitchFamily="2" charset="2"/>
              </a:rPr>
              <a:t>mol</a:t>
            </a:r>
            <a:r>
              <a:rPr lang="en-AU" altLang="en-US" sz="2400" dirty="0"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Luminous intensity Candela (Cd)</a:t>
            </a:r>
          </a:p>
          <a:p>
            <a:pPr>
              <a:lnSpc>
                <a:spcPct val="80000"/>
              </a:lnSpc>
            </a:pPr>
            <a:endParaRPr lang="en-AU" altLang="en-US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AU" altLang="en-US" dirty="0">
              <a:sym typeface="Wingdings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8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1788132"/>
            <a:ext cx="8610600" cy="4267200"/>
          </a:xfrm>
        </p:spPr>
        <p:txBody>
          <a:bodyPr/>
          <a:lstStyle/>
          <a:p>
            <a:r>
              <a:rPr lang="en-GB" sz="2400" dirty="0"/>
              <a:t>Force = Mass x Acceleration</a:t>
            </a:r>
          </a:p>
          <a:p>
            <a:r>
              <a:rPr lang="en-GB" sz="2400" dirty="0"/>
              <a:t>N = Kg*m/s</a:t>
            </a:r>
            <a:r>
              <a:rPr lang="en-GB" sz="2400" baseline="30000" dirty="0"/>
              <a:t>2</a:t>
            </a:r>
            <a:endParaRPr lang="en-GB" sz="2400" dirty="0"/>
          </a:p>
          <a:p>
            <a:r>
              <a:rPr lang="en-AU" altLang="en-US" sz="2400" dirty="0">
                <a:sym typeface="Wingdings" pitchFamily="2" charset="2"/>
              </a:rPr>
              <a:t>Force is Newtons (N) </a:t>
            </a:r>
            <a:r>
              <a:rPr lang="en-AU" altLang="en-US" dirty="0">
                <a:sym typeface="Wingdings" pitchFamily="2" charset="2"/>
              </a:rPr>
              <a:t>– Kg of force isn’t a thing!</a:t>
            </a:r>
          </a:p>
          <a:p>
            <a:endParaRPr lang="en-GB" sz="2400" dirty="0"/>
          </a:p>
          <a:p>
            <a:r>
              <a:rPr lang="en-GB" sz="2400" dirty="0"/>
              <a:t>Pressure = Force / Area</a:t>
            </a:r>
          </a:p>
          <a:p>
            <a:r>
              <a:rPr lang="en-GB" sz="2400" dirty="0"/>
              <a:t>pa = Kg*m/s</a:t>
            </a:r>
            <a:r>
              <a:rPr lang="en-GB" sz="2400" baseline="30000" dirty="0"/>
              <a:t>2</a:t>
            </a:r>
            <a:r>
              <a:rPr lang="en-GB" sz="2400" dirty="0"/>
              <a:t>/m</a:t>
            </a:r>
            <a:r>
              <a:rPr lang="en-GB" sz="2400" baseline="30000" dirty="0"/>
              <a:t>2</a:t>
            </a:r>
            <a:r>
              <a:rPr lang="en-GB" sz="2400" dirty="0"/>
              <a:t> 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https://en.wikipedia.org/wiki/International_System_of_Units#Base_units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Deriving units</a:t>
            </a:r>
          </a:p>
        </p:txBody>
      </p:sp>
    </p:spTree>
    <p:extLst>
      <p:ext uri="{BB962C8B-B14F-4D97-AF65-F5344CB8AC3E}">
        <p14:creationId xmlns:p14="http://schemas.microsoft.com/office/powerpoint/2010/main" val="8146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AU" altLang="en-US" dirty="0"/>
            </a:br>
            <a:r>
              <a:rPr lang="en-AU" altLang="en-US" dirty="0"/>
              <a:t>	Metric Units</a:t>
            </a:r>
            <a:endParaRPr lang="en-AU" altLang="en-US" sz="2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878" y="1852337"/>
            <a:ext cx="8640762" cy="4032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1 Mm  1 Km   1 m  1 mm  1 µm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10</a:t>
            </a:r>
            <a:r>
              <a:rPr lang="en-AU" altLang="en-US" sz="2400" baseline="30000" dirty="0">
                <a:sym typeface="Wingdings" pitchFamily="2" charset="2"/>
              </a:rPr>
              <a:t>6</a:t>
            </a:r>
            <a:r>
              <a:rPr lang="en-AU" altLang="en-US" sz="2400" dirty="0">
                <a:sym typeface="Wingdings" pitchFamily="2" charset="2"/>
              </a:rPr>
              <a:t>       10</a:t>
            </a:r>
            <a:r>
              <a:rPr lang="en-AU" altLang="en-US" sz="2400" baseline="30000" dirty="0">
                <a:sym typeface="Wingdings" pitchFamily="2" charset="2"/>
              </a:rPr>
              <a:t>3</a:t>
            </a:r>
            <a:r>
              <a:rPr lang="en-AU" altLang="en-US" sz="2400" dirty="0">
                <a:sym typeface="Wingdings" pitchFamily="2" charset="2"/>
              </a:rPr>
              <a:t>   10</a:t>
            </a:r>
            <a:r>
              <a:rPr lang="en-AU" altLang="en-US" sz="2400" baseline="30000" dirty="0">
                <a:sym typeface="Wingdings" pitchFamily="2" charset="2"/>
              </a:rPr>
              <a:t>0</a:t>
            </a:r>
            <a:r>
              <a:rPr lang="en-AU" altLang="en-US" sz="2400" dirty="0">
                <a:sym typeface="Wingdings" pitchFamily="2" charset="2"/>
              </a:rPr>
              <a:t>  10</a:t>
            </a:r>
            <a:r>
              <a:rPr lang="en-AU" altLang="en-US" sz="2400" baseline="30000" dirty="0">
                <a:sym typeface="Wingdings" pitchFamily="2" charset="2"/>
              </a:rPr>
              <a:t>-3</a:t>
            </a:r>
            <a:r>
              <a:rPr lang="en-AU" altLang="en-US" sz="2400" dirty="0">
                <a:sym typeface="Wingdings" pitchFamily="2" charset="2"/>
              </a:rPr>
              <a:t>     10</a:t>
            </a:r>
            <a:r>
              <a:rPr lang="en-AU" altLang="en-US" sz="2400" baseline="30000" dirty="0">
                <a:sym typeface="Wingdings" pitchFamily="2" charset="2"/>
              </a:rPr>
              <a:t>-6</a:t>
            </a:r>
            <a:r>
              <a:rPr lang="en-AU" altLang="en-US" sz="2400" dirty="0">
                <a:sym typeface="Wingdings" pitchFamily="2" charset="2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The correct engineering unit is mm or m 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(cm are dressmakers units </a:t>
            </a:r>
            <a:r>
              <a:rPr lang="en-AU" altLang="en-US" sz="2400" dirty="0">
                <a:sym typeface="Wingdings" pitchFamily="2" charset="2"/>
              </a:rPr>
              <a:t> )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Pressure is Pascals (Pa) but normally MPa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	One Pa is 1 N per square Meter</a:t>
            </a:r>
          </a:p>
          <a:p>
            <a:pPr>
              <a:lnSpc>
                <a:spcPct val="80000"/>
              </a:lnSpc>
            </a:pPr>
            <a:r>
              <a:rPr lang="en-AU" altLang="en-US" sz="2400" dirty="0">
                <a:sym typeface="Wingdings" pitchFamily="2" charset="2"/>
              </a:rPr>
              <a:t>	One </a:t>
            </a:r>
            <a:r>
              <a:rPr lang="en-AU" altLang="en-US" sz="2400" dirty="0" err="1">
                <a:sym typeface="Wingdings" pitchFamily="2" charset="2"/>
              </a:rPr>
              <a:t>Mpa</a:t>
            </a:r>
            <a:r>
              <a:rPr lang="en-AU" altLang="en-US" sz="2400" dirty="0">
                <a:sym typeface="Wingdings" pitchFamily="2" charset="2"/>
              </a:rPr>
              <a:t> is 1 N per square mm</a:t>
            </a:r>
          </a:p>
        </p:txBody>
      </p:sp>
    </p:spTree>
    <p:extLst>
      <p:ext uri="{BB962C8B-B14F-4D97-AF65-F5344CB8AC3E}">
        <p14:creationId xmlns:p14="http://schemas.microsoft.com/office/powerpoint/2010/main" val="33781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82"/>
            <a:ext cx="10313988" cy="1340224"/>
          </a:xfrm>
        </p:spPr>
        <p:txBody>
          <a:bodyPr>
            <a:normAutofit fontScale="90000"/>
          </a:bodyPr>
          <a:lstStyle/>
          <a:p>
            <a:br>
              <a:rPr lang="en-AU" altLang="en-US" dirty="0"/>
            </a:br>
            <a:r>
              <a:rPr lang="en-AU" altLang="en-US" dirty="0"/>
              <a:t>	Imperial Units – </a:t>
            </a:r>
            <a:r>
              <a:rPr lang="en-AU" altLang="en-US" sz="2200" dirty="0"/>
              <a:t>Units that </a:t>
            </a:r>
            <a:r>
              <a:rPr lang="en-AU" altLang="en-US" sz="2200" dirty="0" err="1"/>
              <a:t>Mum’n’Dad</a:t>
            </a:r>
            <a:r>
              <a:rPr lang="en-AU" altLang="en-US" sz="2200" dirty="0"/>
              <a:t> (</a:t>
            </a:r>
            <a:r>
              <a:rPr lang="en-AU" altLang="en-US" sz="2200" dirty="0" err="1"/>
              <a:t>G’ma</a:t>
            </a:r>
            <a:r>
              <a:rPr lang="en-AU" altLang="en-US" sz="2200" dirty="0"/>
              <a:t>, </a:t>
            </a:r>
            <a:r>
              <a:rPr lang="en-AU" altLang="en-US" sz="2200" dirty="0" err="1"/>
              <a:t>G’dad</a:t>
            </a:r>
            <a:r>
              <a:rPr lang="en-AU" altLang="en-US" sz="2200" dirty="0"/>
              <a:t>) used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833190"/>
            <a:ext cx="8610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400" dirty="0"/>
              <a:t>The United States still works in imperial units.  </a:t>
            </a:r>
            <a:r>
              <a:rPr lang="en-AU" altLang="en-US" sz="2000" dirty="0"/>
              <a:t>This forces engineers in metric countries to encounter imperial units.  A little knowledge goes a long way.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Length 	1 Inch = 25.4 mm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en-US" sz="2000" dirty="0"/>
              <a:t>	(1/2” = 12.7 mm, ¼” = 6.35 mm, ¾” = 19.05 mm)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en-US" sz="2000" dirty="0"/>
              <a:t>			1 foot = 304.8 mm</a:t>
            </a:r>
          </a:p>
          <a:p>
            <a:pPr>
              <a:lnSpc>
                <a:spcPct val="90000"/>
              </a:lnSpc>
            </a:pPr>
            <a:r>
              <a:rPr lang="en-AU" altLang="en-US" sz="1800" dirty="0"/>
              <a:t>Moral: if you see a ‘funny’ metric dimension convert it to imperial as see if it makes more sense.  </a:t>
            </a:r>
            <a:endParaRPr lang="en-AU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16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153" y="1210235"/>
            <a:ext cx="9012287" cy="498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An acre was defined in the Middle Ages, being the amount of land that could be ploughed in one day with a yoke of oxen.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 acre is a unit of land area used in the imperial and US customary systems. It is defined as the area of 1 chain (66 feet) by 1 furlong (660 feet), which is exactly equal to 1⁄640 of a square mile, 43,560 square feet, approximately 4,047 m</a:t>
            </a:r>
            <a:r>
              <a:rPr lang="en-GB" sz="2000" baseline="30000" dirty="0"/>
              <a:t>2</a:t>
            </a:r>
            <a:r>
              <a:rPr lang="en-GB" sz="2000" dirty="0"/>
              <a:t>, or about 40% of a hectare.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https://www.youtube.com/watch?v=Q8qQolqkTU0 –Watch for fun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98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Start with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it work? </a:t>
            </a:r>
          </a:p>
          <a:p>
            <a:r>
              <a:rPr lang="en-GB" dirty="0"/>
              <a:t>How have people solved the problem in the past?</a:t>
            </a:r>
          </a:p>
          <a:p>
            <a:r>
              <a:rPr lang="en-GB" dirty="0"/>
              <a:t>What are the underlying principles?</a:t>
            </a:r>
          </a:p>
          <a:p>
            <a:r>
              <a:rPr lang="en-GB" dirty="0"/>
              <a:t>What is the current “state of the art”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what most people think when you say the word research</a:t>
            </a:r>
          </a:p>
          <a:p>
            <a:pPr lvl="1"/>
            <a:r>
              <a:rPr lang="en-GB" dirty="0"/>
              <a:t>Sitting in a library reading books</a:t>
            </a:r>
          </a:p>
          <a:p>
            <a:pPr lvl="1"/>
            <a:r>
              <a:rPr lang="en-GB" dirty="0"/>
              <a:t>I would call it a “literature review”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29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metre was originally defined in 1793 as one ten-millionth of the distance from the equator to the North Pole. In 1889, it was redefined in terms of a prototype metre bar (the actual bar used was subsequently changed twice). In 1960, the metre was redefined in terms of a certain number of wavelengths of a certain emission line of krypton-86. In 1983, the current definition was adopted.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24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77846" cy="4634753"/>
          </a:xfrm>
        </p:spPr>
        <p:txBody>
          <a:bodyPr/>
          <a:lstStyle/>
          <a:p>
            <a:r>
              <a:rPr lang="en-GB" dirty="0"/>
              <a:t>Capitalize units named after people, don’t capitalise other units </a:t>
            </a:r>
          </a:p>
          <a:p>
            <a:r>
              <a:rPr lang="en-GB" dirty="0"/>
              <a:t>Capitalize prefixes that mean bigger, lower case for prefixes that mean smaller</a:t>
            </a:r>
          </a:p>
          <a:p>
            <a:pPr lvl="1"/>
            <a:r>
              <a:rPr lang="en-GB" dirty="0"/>
              <a:t>MN (mega-Newton 10</a:t>
            </a:r>
            <a:r>
              <a:rPr lang="en-GB" baseline="30000" dirty="0"/>
              <a:t>6 </a:t>
            </a:r>
            <a:r>
              <a:rPr lang="en-GB" dirty="0"/>
              <a:t>N) vs </a:t>
            </a:r>
            <a:r>
              <a:rPr lang="en-GB" dirty="0" err="1"/>
              <a:t>mN</a:t>
            </a:r>
            <a:r>
              <a:rPr lang="en-GB" dirty="0"/>
              <a:t> (milli-Newton 10</a:t>
            </a:r>
            <a:r>
              <a:rPr lang="en-GB" baseline="30000" dirty="0"/>
              <a:t>-3 </a:t>
            </a:r>
            <a:r>
              <a:rPr lang="en-GB" dirty="0"/>
              <a:t>N)</a:t>
            </a:r>
          </a:p>
          <a:p>
            <a:pPr lvl="1"/>
            <a:endParaRPr lang="en-GB" dirty="0"/>
          </a:p>
          <a:p>
            <a:r>
              <a:rPr lang="en-GB" dirty="0"/>
              <a:t>Use a space between numbers and units</a:t>
            </a:r>
          </a:p>
          <a:p>
            <a:pPr lvl="1"/>
            <a:r>
              <a:rPr lang="en-GB" dirty="0"/>
              <a:t>The abbreviation is a replacement for the word</a:t>
            </a:r>
          </a:p>
          <a:p>
            <a:pPr lvl="1"/>
            <a:r>
              <a:rPr lang="en-GB" dirty="0"/>
              <a:t>Its not 1meter so its not 1m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70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Units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Actually incredibly useful</a:t>
            </a:r>
          </a:p>
          <a:p>
            <a:r>
              <a:rPr lang="en-GB" dirty="0"/>
              <a:t>Units of an equation always balance</a:t>
            </a:r>
          </a:p>
          <a:p>
            <a:r>
              <a:rPr lang="en-GB" dirty="0"/>
              <a:t>This gives hints at the answer and allows you to check you are on the right track</a:t>
            </a:r>
          </a:p>
          <a:p>
            <a:r>
              <a:rPr lang="en-GB" dirty="0"/>
              <a:t>Some units are made out of other units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3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22" y="0"/>
            <a:ext cx="10930128" cy="1325562"/>
          </a:xfrm>
        </p:spPr>
        <p:txBody>
          <a:bodyPr>
            <a:normAutofit/>
          </a:bodyPr>
          <a:lstStyle/>
          <a:p>
            <a:br>
              <a:rPr lang="en-AU" dirty="0"/>
            </a:br>
            <a:r>
              <a:rPr lang="en-AU" dirty="0"/>
              <a:t>	Sources of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496291"/>
            <a:ext cx="10037617" cy="511232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Google it!</a:t>
            </a:r>
          </a:p>
          <a:p>
            <a:r>
              <a:rPr lang="en-AU" dirty="0"/>
              <a:t>Wikipedia</a:t>
            </a:r>
          </a:p>
          <a:p>
            <a:pPr lvl="1"/>
            <a:r>
              <a:rPr lang="en-AU" dirty="0"/>
              <a:t>Great place to start</a:t>
            </a:r>
          </a:p>
          <a:p>
            <a:pPr lvl="1"/>
            <a:r>
              <a:rPr lang="en-AU" dirty="0"/>
              <a:t>I use it all the time</a:t>
            </a:r>
          </a:p>
          <a:p>
            <a:pPr lvl="1"/>
            <a:r>
              <a:rPr lang="en-AU" dirty="0"/>
              <a:t>Don’t bet the house on it being perfect</a:t>
            </a:r>
          </a:p>
          <a:p>
            <a:r>
              <a:rPr lang="en-AU" dirty="0"/>
              <a:t>User manuals</a:t>
            </a:r>
          </a:p>
          <a:p>
            <a:pPr lvl="1"/>
            <a:r>
              <a:rPr lang="en-AU" dirty="0"/>
              <a:t>Tutorials</a:t>
            </a:r>
          </a:p>
          <a:p>
            <a:pPr lvl="1"/>
            <a:r>
              <a:rPr lang="en-AU" dirty="0"/>
              <a:t>Online</a:t>
            </a:r>
          </a:p>
          <a:p>
            <a:r>
              <a:rPr lang="en-AU" dirty="0"/>
              <a:t>Textbooks</a:t>
            </a:r>
          </a:p>
          <a:p>
            <a:pPr lvl="1"/>
            <a:r>
              <a:rPr lang="en-AU" dirty="0"/>
              <a:t>Written for students</a:t>
            </a:r>
          </a:p>
          <a:p>
            <a:pPr lvl="1"/>
            <a:r>
              <a:rPr lang="en-AU" dirty="0"/>
              <a:t>Generally the a great resource if you can get one</a:t>
            </a:r>
          </a:p>
          <a:p>
            <a:r>
              <a:rPr lang="en-AU" dirty="0"/>
              <a:t>Papers</a:t>
            </a:r>
          </a:p>
          <a:p>
            <a:pPr lvl="1"/>
            <a:r>
              <a:rPr lang="en-AU" dirty="0"/>
              <a:t>Written by/for experts in the field</a:t>
            </a:r>
          </a:p>
          <a:p>
            <a:pPr lvl="1"/>
            <a:r>
              <a:rPr lang="en-AU" dirty="0"/>
              <a:t>Lots of assumed knowledge</a:t>
            </a:r>
          </a:p>
          <a:p>
            <a:pPr lvl="1"/>
            <a:r>
              <a:rPr lang="en-AU" dirty="0"/>
              <a:t>Dense (hours to read a paper)</a:t>
            </a:r>
          </a:p>
          <a:p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70667" y="1368930"/>
            <a:ext cx="3530707" cy="4941115"/>
            <a:chOff x="5559821" y="1431492"/>
            <a:chExt cx="3435700" cy="3966975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559821" y="1533744"/>
              <a:ext cx="24491" cy="37624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793700" y="1431492"/>
              <a:ext cx="28739" cy="3966975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26781" y="3185850"/>
              <a:ext cx="2556769" cy="56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FF0000"/>
                  </a:solidFill>
                </a:rPr>
                <a:t>Ease of use</a:t>
              </a:r>
            </a:p>
            <a:p>
              <a:r>
                <a:rPr lang="en-GB" sz="2000" b="1" dirty="0">
                  <a:solidFill>
                    <a:srgbClr val="FF0000"/>
                  </a:solidFill>
                </a:rPr>
                <a:t>increases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1578" y="3185850"/>
              <a:ext cx="1623943" cy="56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</a:rPr>
                <a:t>Authority</a:t>
              </a:r>
            </a:p>
            <a:p>
              <a:r>
                <a:rPr lang="en-GB" sz="2000" b="1" dirty="0">
                  <a:solidFill>
                    <a:srgbClr val="0070C0"/>
                  </a:solidFill>
                </a:rPr>
                <a:t>increases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2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2"/>
              </a:rPr>
              <a:t>https://en.wikipedia.org/wiki/Trebuchet</a:t>
            </a:r>
            <a:br>
              <a:rPr lang="en-GB" dirty="0"/>
            </a:br>
            <a:r>
              <a:rPr lang="en-GB" dirty="0"/>
              <a:t>Problem identification/scoping stage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3"/>
              </a:rPr>
              <a:t>http://www.real-world-physics-problems.com/trebuchet-physics.html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4"/>
              </a:rPr>
              <a:t>http://www.aemma.org/training/trebuchet/trebmath35.pdf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Detailed design stage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5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Useful in tracking where information came from</a:t>
            </a:r>
          </a:p>
          <a:p>
            <a:r>
              <a:rPr lang="en-AU" dirty="0"/>
              <a:t>Often you are interested in a related topic to what you are reading about</a:t>
            </a:r>
          </a:p>
          <a:p>
            <a:r>
              <a:rPr lang="en-AU" dirty="0"/>
              <a:t>Question anything without them</a:t>
            </a:r>
          </a:p>
          <a:p>
            <a:r>
              <a:rPr lang="en-AU" dirty="0"/>
              <a:t>Anecdotal evidence needs to be carefully checked</a:t>
            </a:r>
          </a:p>
        </p:txBody>
      </p:sp>
    </p:spTree>
    <p:extLst>
      <p:ext uri="{BB962C8B-B14F-4D97-AF65-F5344CB8AC3E}">
        <p14:creationId xmlns:p14="http://schemas.microsoft.com/office/powerpoint/2010/main" val="106141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	How long does it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in the order of 10-50 hours (labs may count)</a:t>
            </a:r>
          </a:p>
          <a:p>
            <a:r>
              <a:rPr lang="en-GB" dirty="0"/>
              <a:t>Final year (honours) students in the order of 10-50 days</a:t>
            </a:r>
          </a:p>
          <a:p>
            <a:r>
              <a:rPr lang="en-GB" dirty="0"/>
              <a:t>PhD in the order of 10-100 weeks</a:t>
            </a:r>
          </a:p>
          <a:p>
            <a:endParaRPr lang="en-GB" dirty="0"/>
          </a:p>
          <a:p>
            <a:r>
              <a:rPr lang="en-GB" dirty="0"/>
              <a:t>The better you understand a field the easier it will be to work in it</a:t>
            </a:r>
          </a:p>
        </p:txBody>
      </p:sp>
    </p:spTree>
    <p:extLst>
      <p:ext uri="{BB962C8B-B14F-4D97-AF65-F5344CB8AC3E}">
        <p14:creationId xmlns:p14="http://schemas.microsoft.com/office/powerpoint/2010/main" val="293443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04352" cy="1325562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	Correlation does not equal causation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8513685" cy="5103223"/>
          </a:xfrm>
        </p:spPr>
        <p:txBody>
          <a:bodyPr>
            <a:normAutofit/>
          </a:bodyPr>
          <a:lstStyle/>
          <a:p>
            <a:r>
              <a:rPr lang="en-GB" dirty="0"/>
              <a:t>For any two correlated events, A and B, the different possible relationships include:</a:t>
            </a:r>
          </a:p>
          <a:p>
            <a:pPr lvl="1"/>
            <a:r>
              <a:rPr lang="en-GB" dirty="0"/>
              <a:t>A causes B (direct causation);</a:t>
            </a:r>
          </a:p>
          <a:p>
            <a:pPr lvl="1"/>
            <a:r>
              <a:rPr lang="en-GB" dirty="0"/>
              <a:t>B causes A (reverse causation);</a:t>
            </a:r>
          </a:p>
          <a:p>
            <a:pPr lvl="1"/>
            <a:r>
              <a:rPr lang="en-GB" dirty="0"/>
              <a:t>A and B are consequences of a common cause, but do not cause each other;</a:t>
            </a:r>
          </a:p>
          <a:p>
            <a:pPr lvl="1"/>
            <a:r>
              <a:rPr lang="en-GB" dirty="0"/>
              <a:t>A causes B and B causes A (bidirectional or cyclic causation);</a:t>
            </a:r>
          </a:p>
          <a:p>
            <a:pPr lvl="1"/>
            <a:r>
              <a:rPr lang="en-GB" dirty="0"/>
              <a:t>A causes C which causes B (indirect causation);</a:t>
            </a:r>
          </a:p>
          <a:p>
            <a:pPr lvl="1"/>
            <a:r>
              <a:rPr lang="en-GB" dirty="0"/>
              <a:t>There is no connection between A and B; the correlation is a </a:t>
            </a:r>
            <a:r>
              <a:rPr lang="en-GB" dirty="0">
                <a:hlinkClick r:id="rId2" tooltip="Coincidence"/>
              </a:rPr>
              <a:t>coincidence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3"/>
              </a:rPr>
              <a:t>https://en.wikipedia.org/wiki/Correlation_does_not_imply_causation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843" y="4056991"/>
            <a:ext cx="7446247" cy="2801009"/>
          </a:xfrm>
          <a:prstGeom prst="rect">
            <a:avLst/>
          </a:prstGeom>
        </p:spPr>
      </p:pic>
      <p:pic>
        <p:nvPicPr>
          <p:cNvPr id="1026" name="Picture 2" descr="Cell Pho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85" y="4052502"/>
            <a:ext cx="8614393" cy="280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5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0310949" cy="4351337"/>
          </a:xfrm>
        </p:spPr>
        <p:txBody>
          <a:bodyPr/>
          <a:lstStyle/>
          <a:p>
            <a:r>
              <a:rPr lang="en-GB" dirty="0"/>
              <a:t>Thus there can be no conclusion made regarding the </a:t>
            </a:r>
            <a:r>
              <a:rPr lang="en-GB" i="1" dirty="0"/>
              <a:t>existence</a:t>
            </a:r>
            <a:r>
              <a:rPr lang="en-GB" dirty="0"/>
              <a:t> or the </a:t>
            </a:r>
            <a:r>
              <a:rPr lang="en-GB" i="1" dirty="0"/>
              <a:t>direction</a:t>
            </a:r>
            <a:r>
              <a:rPr lang="en-GB" dirty="0"/>
              <a:t> of a cause-and-effect relationship only from the fact that A and B are correlated. Determining whether there is an actual cause-and-effect relationship requires further investigation, even when the relationship between </a:t>
            </a:r>
            <a:r>
              <a:rPr lang="en-GB" i="1" dirty="0"/>
              <a:t>A</a:t>
            </a:r>
            <a:r>
              <a:rPr lang="en-GB" dirty="0"/>
              <a:t> and </a:t>
            </a:r>
            <a:r>
              <a:rPr lang="en-GB" i="1" dirty="0"/>
              <a:t>B</a:t>
            </a:r>
            <a:r>
              <a:rPr lang="en-GB" dirty="0"/>
              <a:t> is </a:t>
            </a:r>
            <a:r>
              <a:rPr lang="en-GB" dirty="0">
                <a:hlinkClick r:id="rId2" tooltip="Statistical significance"/>
              </a:rPr>
              <a:t>statistically significant</a:t>
            </a:r>
            <a:r>
              <a:rPr lang="en-GB" dirty="0"/>
              <a:t>, a large </a:t>
            </a:r>
            <a:r>
              <a:rPr lang="en-GB" dirty="0">
                <a:hlinkClick r:id="rId3" tooltip="Effect size"/>
              </a:rPr>
              <a:t>effect size</a:t>
            </a:r>
            <a:r>
              <a:rPr lang="en-GB" dirty="0"/>
              <a:t> is observed, or a large part of the </a:t>
            </a:r>
            <a:r>
              <a:rPr lang="en-GB" dirty="0">
                <a:hlinkClick r:id="rId4" tooltip="Coefficient of determination"/>
              </a:rPr>
              <a:t>variance is explained</a:t>
            </a:r>
            <a:r>
              <a:rPr lang="en-GB" dirty="0"/>
              <a:t>.</a:t>
            </a:r>
          </a:p>
          <a:p>
            <a:r>
              <a:rPr lang="en-GB" dirty="0">
                <a:hlinkClick r:id="rId5"/>
              </a:rPr>
              <a:t>http://www.tylervigen.com/spurious-correlations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30" y="1975022"/>
            <a:ext cx="10557594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3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1551</TotalTime>
  <Words>1218</Words>
  <Application>Microsoft Office PowerPoint</Application>
  <PresentationFormat>Widescreen</PresentationFormat>
  <Paragraphs>204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View</vt:lpstr>
      <vt:lpstr> Lecture 3</vt:lpstr>
      <vt:lpstr>  How to research</vt:lpstr>
      <vt:lpstr>  Start with information</vt:lpstr>
      <vt:lpstr>  Sources of information</vt:lpstr>
      <vt:lpstr>  Example</vt:lpstr>
      <vt:lpstr>  References</vt:lpstr>
      <vt:lpstr>  How long does it take?</vt:lpstr>
      <vt:lpstr>  Correlation does not equal causation </vt:lpstr>
      <vt:lpstr>PowerPoint Presentation</vt:lpstr>
      <vt:lpstr>  Measuring and interoperating data </vt:lpstr>
      <vt:lpstr>  Prove it</vt:lpstr>
      <vt:lpstr>  Recap</vt:lpstr>
      <vt:lpstr>  Making a model</vt:lpstr>
      <vt:lpstr>PowerPoint Presentation</vt:lpstr>
      <vt:lpstr>Projectile motion</vt:lpstr>
      <vt:lpstr>PowerPoint Presentation</vt:lpstr>
      <vt:lpstr>Using the model</vt:lpstr>
      <vt:lpstr>Assumptions made:</vt:lpstr>
      <vt:lpstr> Basically everything you know is an  assumption!</vt:lpstr>
      <vt:lpstr>  Drag assumption</vt:lpstr>
      <vt:lpstr>  Example situations:</vt:lpstr>
      <vt:lpstr>  Assumptions as an engineer</vt:lpstr>
      <vt:lpstr>  Assumptions in ENGG1500</vt:lpstr>
      <vt:lpstr>  Units</vt:lpstr>
      <vt:lpstr>  SI units</vt:lpstr>
      <vt:lpstr>  Deriving units</vt:lpstr>
      <vt:lpstr>  Metric Units</vt:lpstr>
      <vt:lpstr>  Imperial Units – Units that Mum’n’Dad (G’ma, G’dad) used</vt:lpstr>
      <vt:lpstr>PowerPoint Presentation</vt:lpstr>
      <vt:lpstr>The meter</vt:lpstr>
      <vt:lpstr>  Formatting </vt:lpstr>
      <vt:lpstr>   Units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and models in engineering</dc:title>
  <dc:creator>Dylans desktop</dc:creator>
  <cp:lastModifiedBy>Dylans desktop</cp:lastModifiedBy>
  <cp:revision>39</cp:revision>
  <dcterms:created xsi:type="dcterms:W3CDTF">2017-01-14T22:43:37Z</dcterms:created>
  <dcterms:modified xsi:type="dcterms:W3CDTF">2017-03-11T23:55:40Z</dcterms:modified>
</cp:coreProperties>
</file>