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0" r:id="rId5"/>
    <p:sldId id="272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58" r:id="rId15"/>
    <p:sldId id="266" r:id="rId16"/>
    <p:sldId id="267" r:id="rId17"/>
    <p:sldId id="268" r:id="rId18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5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05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24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00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74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48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6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84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55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36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BA2F-10D2-43F4-B4FC-37AE11A74F3B}" type="datetimeFigureOut">
              <a:rPr lang="en-AU" smtClean="0"/>
              <a:t>15/11/2016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8079-615E-48C2-A54F-DA10F4744E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47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18636"/>
              </p:ext>
            </p:extLst>
          </p:nvPr>
        </p:nvGraphicFramePr>
        <p:xfrm>
          <a:off x="0" y="0"/>
          <a:ext cx="11862262" cy="733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22">
                  <a:extLst>
                    <a:ext uri="{9D8B030D-6E8A-4147-A177-3AD203B41FA5}">
                      <a16:colId xmlns:a16="http://schemas.microsoft.com/office/drawing/2014/main" val="2846417219"/>
                    </a:ext>
                  </a:extLst>
                </a:gridCol>
                <a:gridCol w="1456721">
                  <a:extLst>
                    <a:ext uri="{9D8B030D-6E8A-4147-A177-3AD203B41FA5}">
                      <a16:colId xmlns:a16="http://schemas.microsoft.com/office/drawing/2014/main" val="4060717931"/>
                    </a:ext>
                  </a:extLst>
                </a:gridCol>
                <a:gridCol w="1508846">
                  <a:extLst>
                    <a:ext uri="{9D8B030D-6E8A-4147-A177-3AD203B41FA5}">
                      <a16:colId xmlns:a16="http://schemas.microsoft.com/office/drawing/2014/main" val="1767919759"/>
                    </a:ext>
                  </a:extLst>
                </a:gridCol>
                <a:gridCol w="3954087">
                  <a:extLst>
                    <a:ext uri="{9D8B030D-6E8A-4147-A177-3AD203B41FA5}">
                      <a16:colId xmlns:a16="http://schemas.microsoft.com/office/drawing/2014/main" val="131248164"/>
                    </a:ext>
                  </a:extLst>
                </a:gridCol>
                <a:gridCol w="1977043">
                  <a:extLst>
                    <a:ext uri="{9D8B030D-6E8A-4147-A177-3AD203B41FA5}">
                      <a16:colId xmlns:a16="http://schemas.microsoft.com/office/drawing/2014/main" val="1929481736"/>
                    </a:ext>
                  </a:extLst>
                </a:gridCol>
                <a:gridCol w="1977043">
                  <a:extLst>
                    <a:ext uri="{9D8B030D-6E8A-4147-A177-3AD203B41FA5}">
                      <a16:colId xmlns:a16="http://schemas.microsoft.com/office/drawing/2014/main" val="199562888"/>
                    </a:ext>
                  </a:extLst>
                </a:gridCol>
              </a:tblGrid>
              <a:tr h="580863">
                <a:tc>
                  <a:txBody>
                    <a:bodyPr/>
                    <a:lstStyle/>
                    <a:p>
                      <a:r>
                        <a:rPr lang="en-AU" dirty="0" smtClean="0"/>
                        <a:t>Week</a:t>
                      </a:r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Lecture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Project</a:t>
                      </a:r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Tutes/Communication classes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44209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Inspiring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Introduction to university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Read up on available projects and pick one. 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Basic computer skills, not required by most students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Tips and tricks in word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6407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2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Being a professional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Engineering problem solving (Ashby)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Scoping a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Meet mentor and rest of group. Begin scoping problem. 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Basic excel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Advanced Tips and</a:t>
                      </a:r>
                      <a:r>
                        <a:rPr lang="en-AU" sz="1100" b="1" baseline="0" dirty="0" smtClean="0"/>
                        <a:t> tricks</a:t>
                      </a:r>
                      <a:endParaRPr lang="en-A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84967"/>
                  </a:ext>
                </a:extLst>
              </a:tr>
              <a:tr h="580863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3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Real</a:t>
                      </a:r>
                      <a:r>
                        <a:rPr lang="en-AU" sz="1100" b="1" baseline="0" dirty="0" smtClean="0"/>
                        <a:t> world vs models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 into project area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Research/ skills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Research/ skills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87816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Communicating as an engineer</a:t>
                      </a:r>
                      <a:endParaRPr lang="en-AU" sz="1100" b="1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AU" sz="1100" dirty="0" smtClean="0"/>
                        <a:t>Design</a:t>
                      </a:r>
                    </a:p>
                    <a:p>
                      <a:r>
                        <a:rPr lang="en-AU" sz="1100" dirty="0" smtClean="0"/>
                        <a:t>(present initial design for review week 4/5)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 smtClean="0"/>
                        <a:t>Construction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 smtClean="0"/>
                        <a:t>Testing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 smtClean="0"/>
                        <a:t>Final modifications / commissioning</a:t>
                      </a:r>
                    </a:p>
                    <a:p>
                      <a:endParaRPr lang="en-AU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Final testing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Research/ skills time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Research/ skills time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06441"/>
                  </a:ext>
                </a:extLst>
              </a:tr>
              <a:tr h="580863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5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Industry speaker (graduate) maybe in tutes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Industry speaker (CEO)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Work on presenting your design (report?) presentation to another group?</a:t>
                      </a:r>
                    </a:p>
                    <a:p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37235"/>
                  </a:ext>
                </a:extLst>
              </a:tr>
              <a:tr h="580863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6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Tech tree, parallel and series streams.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WAM, minors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Do a rubric here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Peer review each others designs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75249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7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Engineers</a:t>
                      </a:r>
                      <a:r>
                        <a:rPr lang="en-AU" sz="1100" b="1" baseline="0" dirty="0" smtClean="0"/>
                        <a:t> Australia speaker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100" b="1" dirty="0" smtClean="0"/>
                        <a:t>How to write an engineering report</a:t>
                      </a:r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59245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smtClean="0"/>
                        <a:t>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OH&amp;S, contracts, legal obligations etc. 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Oral Presentation skills</a:t>
                      </a:r>
                    </a:p>
                    <a:p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10494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9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Standards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Review of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Write</a:t>
                      </a:r>
                      <a:r>
                        <a:rPr lang="en-AU" sz="1100" b="1" baseline="0" dirty="0" smtClean="0"/>
                        <a:t> your report</a:t>
                      </a:r>
                      <a:endParaRPr lang="en-AU" sz="1100" b="1" dirty="0" smtClean="0"/>
                    </a:p>
                    <a:p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7148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Employability</a:t>
                      </a:r>
                      <a:r>
                        <a:rPr lang="en-AU" sz="1100" b="1" baseline="0" dirty="0" smtClean="0"/>
                        <a:t> </a:t>
                      </a:r>
                    </a:p>
                    <a:p>
                      <a:r>
                        <a:rPr lang="en-AU" sz="1100" b="1" baseline="0" dirty="0" smtClean="0"/>
                        <a:t>(Howard James)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Presenting your results (as a report and a presentation?)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Employment skills (linked in, CVs, Job applications)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26913"/>
                  </a:ext>
                </a:extLst>
              </a:tr>
              <a:tr h="746824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Engineering problem solving (maybe design</a:t>
                      </a:r>
                      <a:r>
                        <a:rPr lang="en-AU" sz="1100" b="1" baseline="0" dirty="0" smtClean="0"/>
                        <a:t> thinking)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Design thinking problem.</a:t>
                      </a:r>
                      <a:r>
                        <a:rPr lang="en-AU" sz="1100" baseline="0" dirty="0" smtClean="0"/>
                        <a:t> </a:t>
                      </a:r>
                      <a:endParaRPr lang="en-AU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100" b="1" dirty="0" smtClean="0"/>
                        <a:t>Feedback on your report.</a:t>
                      </a:r>
                    </a:p>
                    <a:p>
                      <a:r>
                        <a:rPr lang="en-AU" sz="1100" b="1" dirty="0" smtClean="0"/>
                        <a:t>(attend one week only)</a:t>
                      </a:r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01044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smtClean="0"/>
                        <a:t>12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Revise, review and reflect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Inspire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Design thinking solution</a:t>
                      </a:r>
                      <a:endParaRPr lang="en-AU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100" b="1" dirty="0" smtClean="0"/>
                        <a:t>Feedback on your report.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(attend one week only)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6193"/>
                  </a:ext>
                </a:extLst>
              </a:tr>
              <a:tr h="651384">
                <a:tc gridSpan="6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6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58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5: Industry speaker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CEO: manager/leader</a:t>
            </a:r>
          </a:p>
          <a:p>
            <a:endParaRPr lang="en-AU" dirty="0"/>
          </a:p>
          <a:p>
            <a:r>
              <a:rPr lang="en-AU" dirty="0" smtClean="0"/>
              <a:t>Graduate: technical problem solver (this may happen in discipline group</a:t>
            </a:r>
            <a:r>
              <a:rPr lang="en-AU" dirty="0"/>
              <a:t>s</a:t>
            </a:r>
            <a:r>
              <a:rPr lang="en-AU" dirty="0" smtClean="0"/>
              <a:t> or both)</a:t>
            </a:r>
          </a:p>
          <a:p>
            <a:endParaRPr lang="en-AU" dirty="0"/>
          </a:p>
          <a:p>
            <a:r>
              <a:rPr lang="en-AU" dirty="0" smtClean="0"/>
              <a:t>Academic (PVC, Researcher)</a:t>
            </a:r>
          </a:p>
          <a:p>
            <a:endParaRPr lang="en-AU" dirty="0"/>
          </a:p>
          <a:p>
            <a:r>
              <a:rPr lang="en-AU" dirty="0" smtClean="0"/>
              <a:t>What’s the difference? What’s the same?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298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6: Tech Tree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Your tech tree</a:t>
            </a:r>
          </a:p>
          <a:p>
            <a:pPr lvl="1"/>
            <a:r>
              <a:rPr lang="en-AU" dirty="0" smtClean="0"/>
              <a:t>How your subjects lead into each other</a:t>
            </a:r>
          </a:p>
          <a:p>
            <a:pPr lvl="1"/>
            <a:r>
              <a:rPr lang="en-AU" dirty="0" smtClean="0"/>
              <a:t>What is bare minimum for taking courses</a:t>
            </a:r>
          </a:p>
          <a:p>
            <a:r>
              <a:rPr lang="en-AU" dirty="0" smtClean="0"/>
              <a:t>Horizontal and vertical streaming</a:t>
            </a:r>
          </a:p>
          <a:p>
            <a:pPr lvl="1"/>
            <a:r>
              <a:rPr lang="en-AU" dirty="0" smtClean="0"/>
              <a:t>Where you will be using the skills you learn</a:t>
            </a:r>
          </a:p>
          <a:p>
            <a:pPr lvl="1"/>
            <a:r>
              <a:rPr lang="en-AU" dirty="0" smtClean="0"/>
              <a:t>The other 3 professional practice courses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56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7: Engineers Australia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Who are they</a:t>
            </a:r>
          </a:p>
          <a:p>
            <a:r>
              <a:rPr lang="en-AU" dirty="0" smtClean="0"/>
              <a:t>What they do</a:t>
            </a:r>
          </a:p>
          <a:p>
            <a:r>
              <a:rPr lang="en-AU" dirty="0" smtClean="0"/>
              <a:t>Charted status</a:t>
            </a:r>
          </a:p>
          <a:p>
            <a:r>
              <a:rPr lang="en-AU" dirty="0" smtClean="0"/>
              <a:t>Competencies</a:t>
            </a:r>
          </a:p>
          <a:p>
            <a:r>
              <a:rPr lang="en-AU" dirty="0" smtClean="0"/>
              <a:t>E portfolio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077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8: Legal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OH&amp;S</a:t>
            </a:r>
          </a:p>
          <a:p>
            <a:r>
              <a:rPr lang="en-AU" dirty="0" smtClean="0"/>
              <a:t>Contracts</a:t>
            </a:r>
          </a:p>
          <a:p>
            <a:r>
              <a:rPr lang="en-AU" dirty="0" smtClean="0"/>
              <a:t>Legal obligations</a:t>
            </a:r>
          </a:p>
          <a:p>
            <a:r>
              <a:rPr lang="en-AU" dirty="0" smtClean="0"/>
              <a:t>Professional ethics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89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9 Standards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Good opportunity for horizontal and vertical streaming. </a:t>
            </a:r>
          </a:p>
          <a:p>
            <a:r>
              <a:rPr lang="en-AU" dirty="0" smtClean="0"/>
              <a:t>What are they</a:t>
            </a:r>
          </a:p>
          <a:p>
            <a:r>
              <a:rPr lang="en-AU" dirty="0" smtClean="0"/>
              <a:t>When are they required</a:t>
            </a:r>
          </a:p>
          <a:p>
            <a:r>
              <a:rPr lang="en-AU" dirty="0" smtClean="0"/>
              <a:t>How are they made</a:t>
            </a:r>
          </a:p>
          <a:p>
            <a:endParaRPr lang="en-AU" dirty="0"/>
          </a:p>
          <a:p>
            <a:r>
              <a:rPr lang="en-AU" dirty="0" smtClean="0"/>
              <a:t>Jemima? Craig?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368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10: Your 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WAM, Honours</a:t>
            </a:r>
          </a:p>
          <a:p>
            <a:pPr lvl="1"/>
            <a:r>
              <a:rPr lang="en-AU" dirty="0" smtClean="0"/>
              <a:t>No one cares what you get in ENGG1500. They care if you can problem solve!</a:t>
            </a:r>
          </a:p>
          <a:p>
            <a:pPr lvl="1"/>
            <a:endParaRPr lang="en-AU" dirty="0"/>
          </a:p>
          <a:p>
            <a:r>
              <a:rPr lang="en-AU" dirty="0" smtClean="0"/>
              <a:t>Employability</a:t>
            </a:r>
          </a:p>
          <a:p>
            <a:endParaRPr lang="en-AU" dirty="0"/>
          </a:p>
          <a:p>
            <a:r>
              <a:rPr lang="en-AU" dirty="0" smtClean="0"/>
              <a:t>Minors</a:t>
            </a:r>
          </a:p>
          <a:p>
            <a:pPr lvl="1"/>
            <a:r>
              <a:rPr lang="en-AU" dirty="0" smtClean="0"/>
              <a:t>Pitch from the different schools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11: Creative problem solving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Warren guest lecture? </a:t>
            </a:r>
          </a:p>
          <a:p>
            <a:endParaRPr lang="en-AU" dirty="0"/>
          </a:p>
          <a:p>
            <a:r>
              <a:rPr lang="en-AU" dirty="0" smtClean="0"/>
              <a:t>How to deal with open projects</a:t>
            </a:r>
          </a:p>
          <a:p>
            <a:endParaRPr lang="en-AU" dirty="0"/>
          </a:p>
          <a:p>
            <a:r>
              <a:rPr lang="en-AU" dirty="0" smtClean="0"/>
              <a:t>Human centred design</a:t>
            </a:r>
          </a:p>
          <a:p>
            <a:endParaRPr lang="en-AU" dirty="0"/>
          </a:p>
          <a:p>
            <a:r>
              <a:rPr lang="en-AU" dirty="0" smtClean="0"/>
              <a:t>Triple bottom 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906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12: Review, revise, reflect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 portfolios </a:t>
            </a:r>
          </a:p>
          <a:p>
            <a:r>
              <a:rPr lang="en-AU" dirty="0" smtClean="0"/>
              <a:t>Stage 1 competencies </a:t>
            </a:r>
          </a:p>
          <a:p>
            <a:r>
              <a:rPr lang="en-AU" dirty="0" smtClean="0"/>
              <a:t>Where were you 12 weeks ago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Inspire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642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99107"/>
              </p:ext>
            </p:extLst>
          </p:nvPr>
        </p:nvGraphicFramePr>
        <p:xfrm>
          <a:off x="0" y="0"/>
          <a:ext cx="11862262" cy="749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22">
                  <a:extLst>
                    <a:ext uri="{9D8B030D-6E8A-4147-A177-3AD203B41FA5}">
                      <a16:colId xmlns:a16="http://schemas.microsoft.com/office/drawing/2014/main" val="2846417219"/>
                    </a:ext>
                  </a:extLst>
                </a:gridCol>
                <a:gridCol w="1456721">
                  <a:extLst>
                    <a:ext uri="{9D8B030D-6E8A-4147-A177-3AD203B41FA5}">
                      <a16:colId xmlns:a16="http://schemas.microsoft.com/office/drawing/2014/main" val="4060717931"/>
                    </a:ext>
                  </a:extLst>
                </a:gridCol>
                <a:gridCol w="1508846">
                  <a:extLst>
                    <a:ext uri="{9D8B030D-6E8A-4147-A177-3AD203B41FA5}">
                      <a16:colId xmlns:a16="http://schemas.microsoft.com/office/drawing/2014/main" val="1767919759"/>
                    </a:ext>
                  </a:extLst>
                </a:gridCol>
                <a:gridCol w="3954087">
                  <a:extLst>
                    <a:ext uri="{9D8B030D-6E8A-4147-A177-3AD203B41FA5}">
                      <a16:colId xmlns:a16="http://schemas.microsoft.com/office/drawing/2014/main" val="131248164"/>
                    </a:ext>
                  </a:extLst>
                </a:gridCol>
                <a:gridCol w="1977043">
                  <a:extLst>
                    <a:ext uri="{9D8B030D-6E8A-4147-A177-3AD203B41FA5}">
                      <a16:colId xmlns:a16="http://schemas.microsoft.com/office/drawing/2014/main" val="1929481736"/>
                    </a:ext>
                  </a:extLst>
                </a:gridCol>
                <a:gridCol w="1977043">
                  <a:extLst>
                    <a:ext uri="{9D8B030D-6E8A-4147-A177-3AD203B41FA5}">
                      <a16:colId xmlns:a16="http://schemas.microsoft.com/office/drawing/2014/main" val="199562888"/>
                    </a:ext>
                  </a:extLst>
                </a:gridCol>
              </a:tblGrid>
              <a:tr h="580863">
                <a:tc>
                  <a:txBody>
                    <a:bodyPr/>
                    <a:lstStyle/>
                    <a:p>
                      <a:r>
                        <a:rPr lang="en-AU" dirty="0" smtClean="0"/>
                        <a:t>Week</a:t>
                      </a:r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Lecture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Project</a:t>
                      </a:r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Tutes/Communication classes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44209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Inspiring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Introduction to university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Read up on available projects and pick one. 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Basic computer skills, not required by most students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Work and Excel (2 hours)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6407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2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Being a professional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Engineering problem solving (Ashby)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Scoping a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Meet mentor and rest of group. Begin scoping problem. 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Word and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Advanced Tips and</a:t>
                      </a:r>
                      <a:r>
                        <a:rPr lang="en-AU" sz="1100" b="1" baseline="0" dirty="0" smtClean="0"/>
                        <a:t> tricks</a:t>
                      </a:r>
                      <a:endParaRPr lang="en-AU" sz="1100" b="1" dirty="0" smtClean="0"/>
                    </a:p>
                    <a:p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Research/ skills time</a:t>
                      </a:r>
                    </a:p>
                    <a:p>
                      <a:endParaRPr lang="en-A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84967"/>
                  </a:ext>
                </a:extLst>
              </a:tr>
              <a:tr h="580863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3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Real</a:t>
                      </a:r>
                      <a:r>
                        <a:rPr lang="en-AU" sz="1100" b="1" baseline="0" dirty="0" smtClean="0"/>
                        <a:t> world vs models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Research into project area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Research/ skills time</a:t>
                      </a:r>
                    </a:p>
                    <a:p>
                      <a:endParaRPr lang="en-AU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Research/ skills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87816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Communicating as an engineer</a:t>
                      </a:r>
                      <a:endParaRPr lang="en-AU" sz="1100" b="1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AU" sz="1100" dirty="0" smtClean="0"/>
                        <a:t>Design</a:t>
                      </a:r>
                    </a:p>
                    <a:p>
                      <a:r>
                        <a:rPr lang="en-AU" sz="1100" dirty="0" smtClean="0"/>
                        <a:t>(present initial design for review week 4/5)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 smtClean="0"/>
                        <a:t>Construction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 smtClean="0"/>
                        <a:t>Testing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 smtClean="0"/>
                        <a:t>Modifications</a:t>
                      </a:r>
                    </a:p>
                    <a:p>
                      <a:endParaRPr lang="en-AU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Final testing</a:t>
                      </a:r>
                      <a:endParaRPr lang="en-AU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Work on presenting your design (report?) presentation to another group?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06441"/>
                  </a:ext>
                </a:extLst>
              </a:tr>
              <a:tr h="580863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5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Industry speaker (graduate) maybe in tutes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Industry speaker (CEO)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Do a rubric here</a:t>
                      </a:r>
                    </a:p>
                    <a:p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Peer review each others designs</a:t>
                      </a:r>
                    </a:p>
                    <a:p>
                      <a:endParaRPr lang="en-A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37235"/>
                  </a:ext>
                </a:extLst>
              </a:tr>
              <a:tr h="580863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6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Tech tree, parallel and series streams.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WAM, minors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How to write an engineering report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75249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7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Engineers</a:t>
                      </a:r>
                      <a:r>
                        <a:rPr lang="en-AU" sz="1100" b="1" baseline="0" dirty="0" smtClean="0"/>
                        <a:t> Australia speaker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100" b="1" dirty="0" smtClean="0"/>
                        <a:t>Progress report/feedback</a:t>
                      </a:r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59245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smtClean="0"/>
                        <a:t>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OH&amp;S, contracts, legal obligations etc. 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Oral Presentation skills</a:t>
                      </a:r>
                    </a:p>
                    <a:p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10494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9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Standards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Review of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Write</a:t>
                      </a:r>
                      <a:r>
                        <a:rPr lang="en-AU" sz="1100" b="1" baseline="0" dirty="0" smtClean="0"/>
                        <a:t> your report</a:t>
                      </a:r>
                      <a:endParaRPr lang="en-AU" sz="1100" b="1" dirty="0" smtClean="0"/>
                    </a:p>
                    <a:p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7148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Employability</a:t>
                      </a:r>
                      <a:r>
                        <a:rPr lang="en-AU" sz="1100" b="1" baseline="0" dirty="0" smtClean="0"/>
                        <a:t> </a:t>
                      </a:r>
                    </a:p>
                    <a:p>
                      <a:r>
                        <a:rPr lang="en-AU" sz="1100" b="1" baseline="0" dirty="0" smtClean="0"/>
                        <a:t>(Howard James)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Presenting your results (as a report and a presentation?)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Employment skills (linked in, CVs, Job applications)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26913"/>
                  </a:ext>
                </a:extLst>
              </a:tr>
              <a:tr h="746824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Engineering problem solving (maybe design</a:t>
                      </a:r>
                      <a:r>
                        <a:rPr lang="en-AU" sz="1100" b="1" baseline="0" dirty="0" smtClean="0"/>
                        <a:t> thinking)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Design thinking problem.</a:t>
                      </a:r>
                      <a:r>
                        <a:rPr lang="en-AU" sz="1100" baseline="0" dirty="0" smtClean="0"/>
                        <a:t> </a:t>
                      </a:r>
                      <a:endParaRPr lang="en-AU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100" b="1" dirty="0" smtClean="0"/>
                        <a:t>Feedback on your report.</a:t>
                      </a:r>
                    </a:p>
                    <a:p>
                      <a:r>
                        <a:rPr lang="en-AU" sz="1100" b="1" dirty="0" smtClean="0"/>
                        <a:t>(attend one week only)</a:t>
                      </a:r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01044"/>
                  </a:ext>
                </a:extLst>
              </a:tr>
              <a:tr h="414902">
                <a:tc>
                  <a:txBody>
                    <a:bodyPr/>
                    <a:lstStyle/>
                    <a:p>
                      <a:r>
                        <a:rPr lang="en-AU" sz="1600" smtClean="0"/>
                        <a:t>12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Revise, review and reflect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Inspire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Design thinking solution</a:t>
                      </a:r>
                      <a:endParaRPr lang="en-AU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sz="1100" b="1" dirty="0" smtClean="0"/>
                        <a:t>Feedback on your report.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(attend one week only)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6193"/>
                  </a:ext>
                </a:extLst>
              </a:tr>
              <a:tr h="651384">
                <a:tc gridSpan="6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6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63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50697"/>
              </p:ext>
            </p:extLst>
          </p:nvPr>
        </p:nvGraphicFramePr>
        <p:xfrm>
          <a:off x="1" y="0"/>
          <a:ext cx="11654446" cy="706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77">
                  <a:extLst>
                    <a:ext uri="{9D8B030D-6E8A-4147-A177-3AD203B41FA5}">
                      <a16:colId xmlns:a16="http://schemas.microsoft.com/office/drawing/2014/main" val="2846417219"/>
                    </a:ext>
                  </a:extLst>
                </a:gridCol>
                <a:gridCol w="1828828">
                  <a:extLst>
                    <a:ext uri="{9D8B030D-6E8A-4147-A177-3AD203B41FA5}">
                      <a16:colId xmlns:a16="http://schemas.microsoft.com/office/drawing/2014/main" val="4060717931"/>
                    </a:ext>
                  </a:extLst>
                </a:gridCol>
                <a:gridCol w="1482413">
                  <a:extLst>
                    <a:ext uri="{9D8B030D-6E8A-4147-A177-3AD203B41FA5}">
                      <a16:colId xmlns:a16="http://schemas.microsoft.com/office/drawing/2014/main" val="1767919759"/>
                    </a:ext>
                  </a:extLst>
                </a:gridCol>
                <a:gridCol w="3884814">
                  <a:extLst>
                    <a:ext uri="{9D8B030D-6E8A-4147-A177-3AD203B41FA5}">
                      <a16:colId xmlns:a16="http://schemas.microsoft.com/office/drawing/2014/main" val="131248164"/>
                    </a:ext>
                  </a:extLst>
                </a:gridCol>
                <a:gridCol w="1942407">
                  <a:extLst>
                    <a:ext uri="{9D8B030D-6E8A-4147-A177-3AD203B41FA5}">
                      <a16:colId xmlns:a16="http://schemas.microsoft.com/office/drawing/2014/main" val="1929481736"/>
                    </a:ext>
                  </a:extLst>
                </a:gridCol>
                <a:gridCol w="1942407">
                  <a:extLst>
                    <a:ext uri="{9D8B030D-6E8A-4147-A177-3AD203B41FA5}">
                      <a16:colId xmlns:a16="http://schemas.microsoft.com/office/drawing/2014/main" val="199562888"/>
                    </a:ext>
                  </a:extLst>
                </a:gridCol>
              </a:tblGrid>
              <a:tr h="649310">
                <a:tc>
                  <a:txBody>
                    <a:bodyPr/>
                    <a:lstStyle/>
                    <a:p>
                      <a:r>
                        <a:rPr lang="en-AU" dirty="0" smtClean="0"/>
                        <a:t>Week</a:t>
                      </a:r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Lecture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Project</a:t>
                      </a:r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Communication/tutorials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44209"/>
                  </a:ext>
                </a:extLst>
              </a:tr>
              <a:tr h="425533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Inspire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Introduction to university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Read up on available projects and pick one. 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Basic computer skills, not required by most students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Tips and tricks in word</a:t>
                      </a: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6407"/>
                  </a:ext>
                </a:extLst>
              </a:tr>
              <a:tr h="425533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2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Being a professional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Industry speaker</a:t>
                      </a:r>
                    </a:p>
                    <a:p>
                      <a:r>
                        <a:rPr lang="en-AU" sz="1100" b="1" dirty="0" smtClean="0"/>
                        <a:t> big pic </a:t>
                      </a:r>
                      <a:r>
                        <a:rPr lang="en-AU" sz="1100" b="1" dirty="0" err="1" smtClean="0"/>
                        <a:t>eng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Meet mentor and rest of group. Begin scoping problem. 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Basic excel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Advanced Tips and</a:t>
                      </a:r>
                      <a:r>
                        <a:rPr lang="en-AU" sz="1100" b="1" baseline="0" dirty="0" smtClean="0"/>
                        <a:t> tricks</a:t>
                      </a:r>
                      <a:endParaRPr lang="en-A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84967"/>
                  </a:ext>
                </a:extLst>
              </a:tr>
              <a:tr h="47567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3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Engineering problem solving (Ashby)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Real</a:t>
                      </a:r>
                      <a:r>
                        <a:rPr lang="en-AU" sz="1100" b="1" baseline="0" dirty="0" smtClean="0"/>
                        <a:t> world vs models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 into project area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Research/ skills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Research/ skills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87816"/>
                  </a:ext>
                </a:extLst>
              </a:tr>
              <a:tr h="425533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Engineers</a:t>
                      </a:r>
                      <a:r>
                        <a:rPr lang="en-AU" sz="1100" b="1" baseline="0" dirty="0" smtClean="0"/>
                        <a:t> Australia speaker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b="1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r>
                        <a:rPr lang="en-AU" sz="1100" dirty="0" smtClean="0"/>
                        <a:t>Design</a:t>
                      </a:r>
                    </a:p>
                    <a:p>
                      <a:r>
                        <a:rPr lang="en-AU" sz="1100" dirty="0" smtClean="0"/>
                        <a:t>(present initial design for review week 5/6)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 smtClean="0"/>
                        <a:t>Construction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 smtClean="0"/>
                        <a:t>Testing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 smtClean="0"/>
                        <a:t>Final modifications / commissioning</a:t>
                      </a:r>
                    </a:p>
                    <a:p>
                      <a:endParaRPr lang="en-AU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Final testing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Research/ skills time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Research/ skills time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06441"/>
                  </a:ext>
                </a:extLst>
              </a:tr>
              <a:tr h="47936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5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Industry speaker (graduate) maybe in tutes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Industry speaker (CEO)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Work on presenting your design (report?) presentation to another group? To a different discipline?</a:t>
                      </a:r>
                    </a:p>
                    <a:p>
                      <a:endParaRPr lang="en-AU" sz="1100" b="1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3723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AU" sz="1600" dirty="0" smtClean="0"/>
                        <a:t>6</a:t>
                      </a:r>
                      <a:endParaRPr lang="en-A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sz="1100" b="1" dirty="0" smtClean="0"/>
                        <a:t>Tech tree, parallel and series streams.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WAM, minors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82968"/>
                  </a:ext>
                </a:extLst>
              </a:tr>
              <a:tr h="491836">
                <a:tc vMerge="1"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Do a rubric here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Peer review each others designs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7524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AU" sz="1600" dirty="0" smtClean="0"/>
                        <a:t>7</a:t>
                      </a:r>
                      <a:endParaRPr lang="en-A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Communicating as an engineer</a:t>
                      </a:r>
                      <a:endParaRPr lang="en-AU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44990"/>
                  </a:ext>
                </a:extLst>
              </a:tr>
              <a:tr h="346364">
                <a:tc vMerge="1"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n-AU" sz="1100" b="1" dirty="0" smtClean="0"/>
                        <a:t>How to write an engineering report</a:t>
                      </a:r>
                      <a:endParaRPr lang="en-AU" sz="1100" b="1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5924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AU" sz="1600" dirty="0" smtClean="0"/>
                        <a:t>8</a:t>
                      </a:r>
                      <a:endParaRPr lang="en-A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Standards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sz="1100" b="1" dirty="0" smtClean="0"/>
                        <a:t>OH&amp;S, contracts, legal obligations etc. </a:t>
                      </a:r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04503"/>
                  </a:ext>
                </a:extLst>
              </a:tr>
              <a:tr h="425533">
                <a:tc vMerge="1"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Oral Presentation skills</a:t>
                      </a:r>
                    </a:p>
                    <a:p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10494"/>
                  </a:ext>
                </a:extLst>
              </a:tr>
              <a:tr h="283556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9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Different cultures/ I&amp;I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Write</a:t>
                      </a:r>
                      <a:r>
                        <a:rPr lang="en-AU" sz="1100" b="1" baseline="0" dirty="0" smtClean="0"/>
                        <a:t> your report</a:t>
                      </a:r>
                      <a:endParaRPr lang="en-AU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7148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Employability</a:t>
                      </a:r>
                      <a:r>
                        <a:rPr lang="en-AU" sz="1100" b="1" baseline="0" dirty="0" smtClean="0"/>
                        <a:t> </a:t>
                      </a:r>
                    </a:p>
                    <a:p>
                      <a:r>
                        <a:rPr lang="en-AU" sz="1100" b="1" baseline="0" dirty="0" smtClean="0"/>
                        <a:t>(Howard James)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Review of design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Presenting your results (as an oral presentation)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Report is also due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26913"/>
                  </a:ext>
                </a:extLst>
              </a:tr>
              <a:tr h="61514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Engineering problem solving (maybe design</a:t>
                      </a:r>
                      <a:r>
                        <a:rPr lang="en-AU" sz="1100" b="1" baseline="0" dirty="0" smtClean="0"/>
                        <a:t> thinking)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Design thinking problem.</a:t>
                      </a:r>
                      <a:r>
                        <a:rPr lang="en-AU" sz="1100" baseline="0" dirty="0" smtClean="0"/>
                        <a:t> 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Feedback on your report.</a:t>
                      </a:r>
                    </a:p>
                    <a:p>
                      <a:r>
                        <a:rPr lang="en-AU" sz="1100" b="1" dirty="0" smtClean="0"/>
                        <a:t>(attend one week only)</a:t>
                      </a:r>
                      <a:endParaRPr lang="en-AU" sz="11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Employment skills (linked in, CVs, Job applications)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1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When not attending other class</a:t>
                      </a:r>
                    </a:p>
                    <a:p>
                      <a:endParaRPr lang="en-A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01044"/>
                  </a:ext>
                </a:extLst>
              </a:tr>
              <a:tr h="425533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Revise, review and reflect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Inspire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Design thinking solution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Feedback on your report.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(attend one week only)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6193"/>
                  </a:ext>
                </a:extLst>
              </a:tr>
              <a:tr h="742070">
                <a:tc gridSpan="6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6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70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256"/>
            <a:ext cx="10515600" cy="6442362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Engineering Literature </a:t>
            </a:r>
            <a:r>
              <a:rPr lang="en-AU" dirty="0" smtClean="0"/>
              <a:t>(maybe covered in research time)</a:t>
            </a:r>
          </a:p>
          <a:p>
            <a:r>
              <a:rPr lang="en-AU" dirty="0" smtClean="0"/>
              <a:t>presentation </a:t>
            </a:r>
            <a:r>
              <a:rPr lang="en-AU" dirty="0"/>
              <a:t>skills (actor</a:t>
            </a:r>
            <a:r>
              <a:rPr lang="en-AU" dirty="0" smtClean="0"/>
              <a:t>)</a:t>
            </a:r>
          </a:p>
          <a:p>
            <a:r>
              <a:rPr lang="en-AU" dirty="0" smtClean="0"/>
              <a:t>experimental design (I like this a lot)</a:t>
            </a:r>
          </a:p>
          <a:p>
            <a:r>
              <a:rPr lang="en-AU" dirty="0" smtClean="0"/>
              <a:t>more OH&amp;S (risk assessments, SOP’s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big </a:t>
            </a:r>
            <a:r>
              <a:rPr lang="en-AU" dirty="0"/>
              <a:t>picture engineering (in the inspire sections, needs more</a:t>
            </a:r>
            <a:r>
              <a:rPr lang="en-AU" dirty="0" smtClean="0"/>
              <a:t>)</a:t>
            </a:r>
          </a:p>
          <a:p>
            <a:r>
              <a:rPr lang="en-AU" dirty="0" smtClean="0"/>
              <a:t>Ethics </a:t>
            </a:r>
            <a:r>
              <a:rPr lang="en-AU" dirty="0"/>
              <a:t>(only from a legal point of view</a:t>
            </a:r>
            <a:r>
              <a:rPr lang="en-AU" dirty="0" smtClean="0"/>
              <a:t>)</a:t>
            </a:r>
          </a:p>
          <a:p>
            <a:r>
              <a:rPr lang="en-AU" dirty="0" smtClean="0"/>
              <a:t>critical </a:t>
            </a:r>
            <a:r>
              <a:rPr lang="en-AU" dirty="0"/>
              <a:t>and peer </a:t>
            </a:r>
            <a:r>
              <a:rPr lang="en-AU" dirty="0" smtClean="0"/>
              <a:t>review (maybe covered) </a:t>
            </a:r>
          </a:p>
          <a:p>
            <a:r>
              <a:rPr lang="en-AU" dirty="0" smtClean="0"/>
              <a:t>E </a:t>
            </a:r>
            <a:r>
              <a:rPr lang="en-AU" dirty="0"/>
              <a:t>portfolio </a:t>
            </a:r>
          </a:p>
          <a:p>
            <a:r>
              <a:rPr lang="en-AU" dirty="0" smtClean="0"/>
              <a:t>Embodied </a:t>
            </a:r>
            <a:r>
              <a:rPr lang="en-AU" dirty="0"/>
              <a:t>energy and life cycle analysis (may be covered in ENGG2500</a:t>
            </a:r>
            <a:r>
              <a:rPr lang="en-AU" dirty="0" smtClean="0"/>
              <a:t>)</a:t>
            </a:r>
          </a:p>
          <a:p>
            <a:r>
              <a:rPr lang="en-AU" dirty="0" smtClean="0"/>
              <a:t>Iterative design</a:t>
            </a:r>
          </a:p>
          <a:p>
            <a:r>
              <a:rPr lang="en-AU" dirty="0" smtClean="0"/>
              <a:t>Being curious </a:t>
            </a:r>
            <a:r>
              <a:rPr lang="en-AU" dirty="0"/>
              <a:t>is </a:t>
            </a:r>
            <a:r>
              <a:rPr lang="en-AU" dirty="0" smtClean="0"/>
              <a:t>essential to being a good engineer</a:t>
            </a:r>
          </a:p>
          <a:p>
            <a:r>
              <a:rPr lang="en-AU" dirty="0" smtClean="0"/>
              <a:t>Engineering </a:t>
            </a:r>
            <a:r>
              <a:rPr lang="en-AU" dirty="0"/>
              <a:t>is basically applied </a:t>
            </a:r>
            <a:r>
              <a:rPr lang="en-AU" dirty="0" smtClean="0"/>
              <a:t>physics</a:t>
            </a:r>
          </a:p>
          <a:p>
            <a:r>
              <a:rPr lang="en-AU" dirty="0" smtClean="0"/>
              <a:t>Different </a:t>
            </a:r>
            <a:r>
              <a:rPr lang="en-AU" dirty="0"/>
              <a:t>cultures I&amp;I </a:t>
            </a:r>
            <a:endParaRPr lang="en-AU" dirty="0" smtClean="0"/>
          </a:p>
          <a:p>
            <a:r>
              <a:rPr lang="en-AU" dirty="0" smtClean="0"/>
              <a:t>Critical reflection</a:t>
            </a:r>
            <a:endParaRPr lang="en-AU" dirty="0"/>
          </a:p>
          <a:p>
            <a:r>
              <a:rPr lang="en-AU" dirty="0" smtClean="0"/>
              <a:t>V diagram</a:t>
            </a:r>
          </a:p>
          <a:p>
            <a:r>
              <a:rPr lang="en-AU" dirty="0" smtClean="0"/>
              <a:t>Advanced word skills ( styles / referencing/ figures/ touch typing latex etc…)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39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80787"/>
              </p:ext>
            </p:extLst>
          </p:nvPr>
        </p:nvGraphicFramePr>
        <p:xfrm>
          <a:off x="0" y="2"/>
          <a:ext cx="12191999" cy="68579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3339">
                  <a:extLst>
                    <a:ext uri="{9D8B030D-6E8A-4147-A177-3AD203B41FA5}">
                      <a16:colId xmlns:a16="http://schemas.microsoft.com/office/drawing/2014/main" val="397547492"/>
                    </a:ext>
                  </a:extLst>
                </a:gridCol>
                <a:gridCol w="3478876">
                  <a:extLst>
                    <a:ext uri="{9D8B030D-6E8A-4147-A177-3AD203B41FA5}">
                      <a16:colId xmlns:a16="http://schemas.microsoft.com/office/drawing/2014/main" val="2441558353"/>
                    </a:ext>
                  </a:extLst>
                </a:gridCol>
                <a:gridCol w="2606041">
                  <a:extLst>
                    <a:ext uri="{9D8B030D-6E8A-4147-A177-3AD203B41FA5}">
                      <a16:colId xmlns:a16="http://schemas.microsoft.com/office/drawing/2014/main" val="1256108593"/>
                    </a:ext>
                  </a:extLst>
                </a:gridCol>
                <a:gridCol w="2289077">
                  <a:extLst>
                    <a:ext uri="{9D8B030D-6E8A-4147-A177-3AD203B41FA5}">
                      <a16:colId xmlns:a16="http://schemas.microsoft.com/office/drawing/2014/main" val="383873035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93528449"/>
                    </a:ext>
                  </a:extLst>
                </a:gridCol>
              </a:tblGrid>
              <a:tr h="695739">
                <a:tc>
                  <a:txBody>
                    <a:bodyPr/>
                    <a:lstStyle/>
                    <a:p>
                      <a:r>
                        <a:rPr lang="en-AU" dirty="0" smtClean="0"/>
                        <a:t>Need to include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Would like to include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Maybe  covered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Is covered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Not required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52341"/>
                  </a:ext>
                </a:extLst>
              </a:tr>
              <a:tr h="894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Ethics (from a legal point of view?)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presentation skills (actor)</a:t>
                      </a:r>
                    </a:p>
                    <a:p>
                      <a:r>
                        <a:rPr lang="en-AU" sz="1200" dirty="0" smtClean="0"/>
                        <a:t>(In oral presentation skills)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Engineering Literature (maybe covered in research time)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critical and peer review (maybe covered) 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25335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Different cultures I&amp;I 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experimental design (I like this a lot)</a:t>
                      </a:r>
                    </a:p>
                    <a:p>
                      <a:r>
                        <a:rPr lang="en-AU" sz="1200" dirty="0" smtClean="0"/>
                        <a:t>Ill make a project for it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more OH&amp;S (risk assessments, SOP’s </a:t>
                      </a:r>
                      <a:r>
                        <a:rPr lang="en-AU" sz="1200" dirty="0" err="1" smtClean="0"/>
                        <a:t>etc</a:t>
                      </a:r>
                      <a:r>
                        <a:rPr lang="en-AU" sz="1200" dirty="0" smtClean="0"/>
                        <a:t>)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 portfolio 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1132"/>
                  </a:ext>
                </a:extLst>
              </a:tr>
              <a:tr h="894521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Embodied energy and life cycle analysis (may be covered in ENGG2500)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big picture engineering (in the inspire sections, needs more)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0955"/>
                  </a:ext>
                </a:extLst>
              </a:tr>
              <a:tr h="496956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Iterative design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86451"/>
                  </a:ext>
                </a:extLst>
              </a:tr>
              <a:tr h="1292087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Being curious is essential to being a good engineer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Critical reflection. Just need to make sure the project has a big chunk of reflection in it.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Linked to iterative design. 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78605"/>
                  </a:ext>
                </a:extLst>
              </a:tr>
              <a:tr h="496956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Engineering is basically applied physics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46665"/>
                  </a:ext>
                </a:extLst>
              </a:tr>
              <a:tr h="49695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V diagram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5808"/>
                  </a:ext>
                </a:extLst>
              </a:tr>
              <a:tr h="894521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Advanced word skills ( styles / referencing/ figures/ touch typing latex etc…)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8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01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Inspiring stuff</a:t>
            </a:r>
          </a:p>
          <a:p>
            <a:pPr lvl="1"/>
            <a:r>
              <a:rPr lang="en-AU" dirty="0" smtClean="0"/>
              <a:t>Engineering is amazing</a:t>
            </a:r>
          </a:p>
          <a:p>
            <a:pPr lvl="1"/>
            <a:r>
              <a:rPr lang="en-AU" dirty="0" smtClean="0"/>
              <a:t>Things that were science fiction and are now reality</a:t>
            </a:r>
          </a:p>
          <a:p>
            <a:pPr lvl="1"/>
            <a:r>
              <a:rPr lang="en-AU" dirty="0" smtClean="0"/>
              <a:t>Wonders of the industrial world</a:t>
            </a:r>
          </a:p>
          <a:p>
            <a:pPr lvl="1"/>
            <a:r>
              <a:rPr lang="en-AU" dirty="0" smtClean="0"/>
              <a:t>4</a:t>
            </a:r>
            <a:r>
              <a:rPr lang="en-AU" baseline="30000" dirty="0" smtClean="0"/>
              <a:t>th</a:t>
            </a:r>
            <a:r>
              <a:rPr lang="en-AU" dirty="0" smtClean="0"/>
              <a:t> industrial revolution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Introduction to university</a:t>
            </a:r>
          </a:p>
          <a:p>
            <a:pPr lvl="1"/>
            <a:r>
              <a:rPr lang="en-AU" dirty="0" smtClean="0"/>
              <a:t>Straight from GENG1000 lecture</a:t>
            </a:r>
          </a:p>
        </p:txBody>
      </p:sp>
    </p:spTree>
    <p:extLst>
      <p:ext uri="{BB962C8B-B14F-4D97-AF65-F5344CB8AC3E}">
        <p14:creationId xmlns:p14="http://schemas.microsoft.com/office/powerpoint/2010/main" val="89545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Being a professional</a:t>
            </a:r>
          </a:p>
          <a:p>
            <a:pPr lvl="1"/>
            <a:r>
              <a:rPr lang="en-AU" dirty="0" smtClean="0"/>
              <a:t>Working in a group</a:t>
            </a:r>
          </a:p>
          <a:p>
            <a:pPr lvl="1"/>
            <a:r>
              <a:rPr lang="en-AU" dirty="0" smtClean="0"/>
              <a:t>Emails</a:t>
            </a:r>
          </a:p>
          <a:p>
            <a:pPr lvl="1"/>
            <a:r>
              <a:rPr lang="en-AU" dirty="0" smtClean="0"/>
              <a:t>Responsibilities (trust)</a:t>
            </a:r>
          </a:p>
          <a:p>
            <a:pPr lvl="1"/>
            <a:r>
              <a:rPr lang="en-AU" dirty="0" smtClean="0"/>
              <a:t>Deadlines</a:t>
            </a:r>
          </a:p>
          <a:p>
            <a:pPr lvl="1"/>
            <a:r>
              <a:rPr lang="en-AU" dirty="0" smtClean="0"/>
              <a:t>You’re an adult and I’ll treat you like one</a:t>
            </a:r>
          </a:p>
          <a:p>
            <a:pPr lvl="1"/>
            <a:r>
              <a:rPr lang="en-AU" i="1" dirty="0" smtClean="0"/>
              <a:t>University is not school</a:t>
            </a:r>
          </a:p>
          <a:p>
            <a:r>
              <a:rPr lang="en-AU" dirty="0" smtClean="0"/>
              <a:t>Engineering problem solving</a:t>
            </a:r>
          </a:p>
          <a:p>
            <a:pPr lvl="1"/>
            <a:r>
              <a:rPr lang="en-AU" dirty="0" smtClean="0"/>
              <a:t>Ashby</a:t>
            </a:r>
          </a:p>
          <a:p>
            <a:pPr lvl="1"/>
            <a:r>
              <a:rPr lang="en-AU" dirty="0" smtClean="0"/>
              <a:t>Constraints, variables, prototyping, scales</a:t>
            </a:r>
          </a:p>
          <a:p>
            <a:pPr lvl="1"/>
            <a:r>
              <a:rPr lang="en-AU" dirty="0" smtClean="0"/>
              <a:t>Scoping importance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392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3: Assumptions and interpretation of the real world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43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Assumptions in engineering</a:t>
            </a:r>
          </a:p>
          <a:p>
            <a:pPr lvl="1"/>
            <a:r>
              <a:rPr lang="en-AU" dirty="0" smtClean="0"/>
              <a:t>When we do engineering problem solving we take the real world and break it down into manageable solvable chunks</a:t>
            </a:r>
          </a:p>
          <a:p>
            <a:pPr lvl="1"/>
            <a:r>
              <a:rPr lang="en-AU" dirty="0" smtClean="0"/>
              <a:t>This requires us to make assumptions</a:t>
            </a:r>
          </a:p>
          <a:p>
            <a:pPr lvl="1"/>
            <a:r>
              <a:rPr lang="en-AU" dirty="0" smtClean="0"/>
              <a:t>You have already done this without realising</a:t>
            </a:r>
          </a:p>
          <a:p>
            <a:pPr lvl="1"/>
            <a:r>
              <a:rPr lang="en-AU" dirty="0" smtClean="0"/>
              <a:t>Some of these are better than others</a:t>
            </a:r>
          </a:p>
          <a:p>
            <a:pPr lvl="1"/>
            <a:r>
              <a:rPr lang="en-AU" dirty="0" smtClean="0"/>
              <a:t>Some require more work than others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Projectile motion example, where will it land?</a:t>
            </a:r>
          </a:p>
          <a:p>
            <a:pPr lvl="1"/>
            <a:endParaRPr lang="en-AU" dirty="0"/>
          </a:p>
          <a:p>
            <a:r>
              <a:rPr lang="en-AU" dirty="0" smtClean="0"/>
              <a:t>Units, measurement, errors, sig. fig. correlation vs causality, t test, outliers</a:t>
            </a:r>
          </a:p>
          <a:p>
            <a:pPr lvl="1"/>
            <a:r>
              <a:rPr lang="en-AU" dirty="0" smtClean="0"/>
              <a:t>Brett on random noise in a system?</a:t>
            </a:r>
          </a:p>
          <a:p>
            <a:pPr lvl="1"/>
            <a:endParaRPr lang="en-AU" dirty="0"/>
          </a:p>
          <a:p>
            <a:r>
              <a:rPr lang="en-AU" dirty="0" smtClean="0"/>
              <a:t>Scaled models/prototypes</a:t>
            </a:r>
          </a:p>
        </p:txBody>
      </p:sp>
    </p:spTree>
    <p:extLst>
      <p:ext uri="{BB962C8B-B14F-4D97-AF65-F5344CB8AC3E}">
        <p14:creationId xmlns:p14="http://schemas.microsoft.com/office/powerpoint/2010/main" val="384566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Week 4: Communicating as an engineer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Why do we have to do it</a:t>
            </a:r>
          </a:p>
          <a:p>
            <a:pPr lvl="1"/>
            <a:r>
              <a:rPr lang="en-AU" dirty="0" smtClean="0"/>
              <a:t>So our hard work isn’t wasted!!!! People should want to read it!</a:t>
            </a:r>
          </a:p>
          <a:p>
            <a:pPr lvl="1"/>
            <a:r>
              <a:rPr lang="en-AU" dirty="0" smtClean="0"/>
              <a:t>Get approval for things (design approval)</a:t>
            </a:r>
          </a:p>
          <a:p>
            <a:pPr lvl="1"/>
            <a:r>
              <a:rPr lang="en-AU" dirty="0" smtClean="0"/>
              <a:t>Get paid (win tenders) </a:t>
            </a:r>
          </a:p>
          <a:p>
            <a:pPr lvl="1"/>
            <a:r>
              <a:rPr lang="en-AU" dirty="0" smtClean="0"/>
              <a:t>It’s the law (OH&amp;S)</a:t>
            </a:r>
          </a:p>
          <a:p>
            <a:pPr lvl="1"/>
            <a:endParaRPr lang="en-AU" dirty="0"/>
          </a:p>
          <a:p>
            <a:r>
              <a:rPr lang="en-AU" dirty="0" smtClean="0"/>
              <a:t>How do we do it</a:t>
            </a:r>
          </a:p>
          <a:p>
            <a:pPr lvl="1"/>
            <a:r>
              <a:rPr lang="en-AU" dirty="0" smtClean="0"/>
              <a:t>Reports</a:t>
            </a:r>
          </a:p>
          <a:p>
            <a:pPr lvl="1"/>
            <a:r>
              <a:rPr lang="en-AU" dirty="0" smtClean="0"/>
              <a:t>Presentations</a:t>
            </a:r>
          </a:p>
          <a:p>
            <a:pPr lvl="1"/>
            <a:r>
              <a:rPr lang="en-AU" dirty="0" smtClean="0"/>
              <a:t>Graphics</a:t>
            </a:r>
          </a:p>
          <a:p>
            <a:pPr lvl="1"/>
            <a:r>
              <a:rPr lang="en-AU" dirty="0" smtClean="0"/>
              <a:t>Conversations/meetings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619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21402</TotalTime>
  <Words>1507</Words>
  <Application>Microsoft Office PowerPoint</Application>
  <PresentationFormat>Widescreen</PresentationFormat>
  <Paragraphs>360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1</vt:lpstr>
      <vt:lpstr>Week 2</vt:lpstr>
      <vt:lpstr>Week 3: Assumptions and interpretation of the real world</vt:lpstr>
      <vt:lpstr>Week 4: Communicating as an engineer</vt:lpstr>
      <vt:lpstr>Week 5: Industry speaker</vt:lpstr>
      <vt:lpstr>Week 6: Tech Tree</vt:lpstr>
      <vt:lpstr>Week 7: Engineers Australia</vt:lpstr>
      <vt:lpstr>Week 8: Legal requirements</vt:lpstr>
      <vt:lpstr>Week 9 Standards </vt:lpstr>
      <vt:lpstr>Week 10: Your future</vt:lpstr>
      <vt:lpstr>Week 11: Creative problem solving</vt:lpstr>
      <vt:lpstr>Week 12: Review, revise, reflect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Cuskelly</dc:creator>
  <cp:lastModifiedBy>Dylan Cuskelly</cp:lastModifiedBy>
  <cp:revision>52</cp:revision>
  <cp:lastPrinted>2016-11-16T02:42:47Z</cp:lastPrinted>
  <dcterms:created xsi:type="dcterms:W3CDTF">2016-09-27T00:42:52Z</dcterms:created>
  <dcterms:modified xsi:type="dcterms:W3CDTF">2016-11-16T06:27:02Z</dcterms:modified>
</cp:coreProperties>
</file>