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5" r:id="rId1"/>
  </p:sldMasterIdLst>
  <p:notesMasterIdLst>
    <p:notesMasterId r:id="rId16"/>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1"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52" autoAdjust="0"/>
  </p:normalViewPr>
  <p:slideViewPr>
    <p:cSldViewPr snapToGrid="0" showGuides="1">
      <p:cViewPr varScale="1">
        <p:scale>
          <a:sx n="77" d="100"/>
          <a:sy n="77" d="100"/>
        </p:scale>
        <p:origin x="200" y="54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20/04/19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A428E537-E56B-49CA-B596-52598082FBE8}"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7805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22482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770881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4524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91896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0598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99616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3651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4F96FE2-9E77-4834-9C6B-212E1056298F}" type="datetimeFigureOut">
              <a:rPr lang="en-US" smtClean="0"/>
              <a:t>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2306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886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0651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4F96FE2-9E77-4834-9C6B-212E1056298F}" type="datetimeFigureOut">
              <a:rPr lang="en-US" smtClean="0"/>
              <a:t>4/20/19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A428E537-E56B-49CA-B596-52598082FBE8}"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04763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84" r:id="rId12"/>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7D64-FD82-4AF4-AEC3-B0B1A4C91502}"/>
              </a:ext>
            </a:extLst>
          </p:cNvPr>
          <p:cNvSpPr>
            <a:spLocks noGrp="1"/>
          </p:cNvSpPr>
          <p:nvPr>
            <p:ph type="title"/>
          </p:nvPr>
        </p:nvSpPr>
        <p:spPr/>
        <p:txBody>
          <a:bodyPr/>
          <a:lstStyle/>
          <a:p>
            <a:r>
              <a:rPr lang="en-US" b="1" dirty="0"/>
              <a:t>Context</a:t>
            </a:r>
          </a:p>
        </p:txBody>
      </p:sp>
      <p:sp>
        <p:nvSpPr>
          <p:cNvPr id="3" name="Content Placeholder 2">
            <a:extLst>
              <a:ext uri="{FF2B5EF4-FFF2-40B4-BE49-F238E27FC236}">
                <a16:creationId xmlns:a16="http://schemas.microsoft.com/office/drawing/2014/main" id="{2E17BF41-41C9-4686-974C-2F8D95464617}"/>
              </a:ext>
            </a:extLst>
          </p:cNvPr>
          <p:cNvSpPr>
            <a:spLocks noGrp="1"/>
          </p:cNvSpPr>
          <p:nvPr>
            <p:ph idx="1"/>
          </p:nvPr>
        </p:nvSpPr>
        <p:spPr/>
        <p:txBody>
          <a:bodyPr/>
          <a:lstStyle/>
          <a:p>
            <a:pPr marL="0" indent="0" algn="just">
              <a:buNone/>
            </a:pPr>
            <a:r>
              <a:rPr lang="es-PE" dirty="0" err="1"/>
              <a:t>This</a:t>
            </a:r>
            <a:r>
              <a:rPr lang="es-PE" dirty="0"/>
              <a:t> </a:t>
            </a:r>
            <a:r>
              <a:rPr lang="es-PE" dirty="0" err="1"/>
              <a:t>report</a:t>
            </a:r>
            <a:r>
              <a:rPr lang="es-PE" dirty="0"/>
              <a:t> </a:t>
            </a:r>
            <a:r>
              <a:rPr lang="es-PE" dirty="0" err="1"/>
              <a:t>is</a:t>
            </a:r>
            <a:r>
              <a:rPr lang="es-PE" dirty="0"/>
              <a:t> </a:t>
            </a:r>
            <a:r>
              <a:rPr lang="es-PE" dirty="0" err="1"/>
              <a:t>the</a:t>
            </a:r>
            <a:r>
              <a:rPr lang="es-PE" dirty="0"/>
              <a:t> </a:t>
            </a:r>
            <a:r>
              <a:rPr lang="en-US" dirty="0"/>
              <a:t>final project from the IBM Data Science Specialization. The goal of this project is to use the tools and skills acquired through the different courses to develop and idea to leverage the Foursquare location data to explore or compare neighborhoods or cities of our choice in order to come up with a problem that you can be solved using the Foursquare location data </a:t>
            </a:r>
          </a:p>
          <a:p>
            <a:pPr marL="0" indent="0">
              <a:buNone/>
            </a:pPr>
            <a:endParaRPr lang="en-US" dirty="0"/>
          </a:p>
        </p:txBody>
      </p:sp>
    </p:spTree>
    <p:extLst>
      <p:ext uri="{BB962C8B-B14F-4D97-AF65-F5344CB8AC3E}">
        <p14:creationId xmlns:p14="http://schemas.microsoft.com/office/powerpoint/2010/main" val="101459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69EDC7-8CFF-42DF-886E-55B4D5797B1C}"/>
              </a:ext>
            </a:extLst>
          </p:cNvPr>
          <p:cNvPicPr/>
          <p:nvPr/>
        </p:nvPicPr>
        <p:blipFill>
          <a:blip r:embed="rId2"/>
          <a:stretch>
            <a:fillRect/>
          </a:stretch>
        </p:blipFill>
        <p:spPr>
          <a:xfrm>
            <a:off x="990600" y="2253343"/>
            <a:ext cx="10210800" cy="3255238"/>
          </a:xfrm>
          <a:prstGeom prst="rect">
            <a:avLst/>
          </a:prstGeom>
        </p:spPr>
      </p:pic>
      <p:sp>
        <p:nvSpPr>
          <p:cNvPr id="4" name="Content Placeholder 2">
            <a:extLst>
              <a:ext uri="{FF2B5EF4-FFF2-40B4-BE49-F238E27FC236}">
                <a16:creationId xmlns:a16="http://schemas.microsoft.com/office/drawing/2014/main" id="{77BB89A9-8ED2-4B91-9602-F5096F12A93D}"/>
              </a:ext>
            </a:extLst>
          </p:cNvPr>
          <p:cNvSpPr txBox="1">
            <a:spLocks/>
          </p:cNvSpPr>
          <p:nvPr/>
        </p:nvSpPr>
        <p:spPr>
          <a:xfrm>
            <a:off x="609600" y="845910"/>
            <a:ext cx="11212286" cy="1146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11 candidates whose borough is Scarborough and are part of Cluster 0</a:t>
            </a:r>
          </a:p>
        </p:txBody>
      </p:sp>
    </p:spTree>
    <p:extLst>
      <p:ext uri="{BB962C8B-B14F-4D97-AF65-F5344CB8AC3E}">
        <p14:creationId xmlns:p14="http://schemas.microsoft.com/office/powerpoint/2010/main" val="61368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83CEDD-3C6D-4E3B-90BE-A674DB552C5D}"/>
              </a:ext>
            </a:extLst>
          </p:cNvPr>
          <p:cNvPicPr/>
          <p:nvPr/>
        </p:nvPicPr>
        <p:blipFill>
          <a:blip r:embed="rId2"/>
          <a:stretch>
            <a:fillRect/>
          </a:stretch>
        </p:blipFill>
        <p:spPr>
          <a:xfrm>
            <a:off x="1251857" y="347366"/>
            <a:ext cx="10156371" cy="6163268"/>
          </a:xfrm>
          <a:prstGeom prst="rect">
            <a:avLst/>
          </a:prstGeom>
        </p:spPr>
      </p:pic>
    </p:spTree>
    <p:extLst>
      <p:ext uri="{BB962C8B-B14F-4D97-AF65-F5344CB8AC3E}">
        <p14:creationId xmlns:p14="http://schemas.microsoft.com/office/powerpoint/2010/main" val="71454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FB8CD-4162-415E-A434-5DE7D71A75D7}"/>
              </a:ext>
            </a:extLst>
          </p:cNvPr>
          <p:cNvSpPr txBox="1">
            <a:spLocks/>
          </p:cNvSpPr>
          <p:nvPr/>
        </p:nvSpPr>
        <p:spPr>
          <a:xfrm>
            <a:off x="489857" y="443140"/>
            <a:ext cx="11212286" cy="1146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However, one of the most important requirements, was the need of groceries around the neighborhood chosen to maintain the quality of the grocery warehouse. The only candidate who satisfies the 3 requirements was candidate 5 (Scarborough Village). </a:t>
            </a:r>
          </a:p>
        </p:txBody>
      </p:sp>
      <p:pic>
        <p:nvPicPr>
          <p:cNvPr id="4" name="Picture 3">
            <a:extLst>
              <a:ext uri="{FF2B5EF4-FFF2-40B4-BE49-F238E27FC236}">
                <a16:creationId xmlns:a16="http://schemas.microsoft.com/office/drawing/2014/main" id="{7DDA0EFD-6207-4EA9-8FF1-DAC8304C5E71}"/>
              </a:ext>
            </a:extLst>
          </p:cNvPr>
          <p:cNvPicPr>
            <a:picLocks noChangeAspect="1"/>
          </p:cNvPicPr>
          <p:nvPr/>
        </p:nvPicPr>
        <p:blipFill>
          <a:blip r:embed="rId2"/>
          <a:stretch>
            <a:fillRect/>
          </a:stretch>
        </p:blipFill>
        <p:spPr>
          <a:xfrm>
            <a:off x="2752726" y="2119085"/>
            <a:ext cx="7083594" cy="4295775"/>
          </a:xfrm>
          <a:prstGeom prst="rect">
            <a:avLst/>
          </a:prstGeom>
        </p:spPr>
      </p:pic>
    </p:spTree>
    <p:extLst>
      <p:ext uri="{BB962C8B-B14F-4D97-AF65-F5344CB8AC3E}">
        <p14:creationId xmlns:p14="http://schemas.microsoft.com/office/powerpoint/2010/main" val="393148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7D64-FD82-4AF4-AEC3-B0B1A4C91502}"/>
              </a:ext>
            </a:extLst>
          </p:cNvPr>
          <p:cNvSpPr>
            <a:spLocks noGrp="1"/>
          </p:cNvSpPr>
          <p:nvPr>
            <p:ph type="title"/>
          </p:nvPr>
        </p:nvSpPr>
        <p:spPr/>
        <p:txBody>
          <a:bodyPr>
            <a:normAutofit/>
          </a:bodyPr>
          <a:lstStyle/>
          <a:p>
            <a:r>
              <a:rPr lang="en-US" sz="4000" b="1" dirty="0"/>
              <a:t>Results</a:t>
            </a:r>
          </a:p>
        </p:txBody>
      </p:sp>
      <p:sp>
        <p:nvSpPr>
          <p:cNvPr id="3" name="Content Placeholder 2">
            <a:extLst>
              <a:ext uri="{FF2B5EF4-FFF2-40B4-BE49-F238E27FC236}">
                <a16:creationId xmlns:a16="http://schemas.microsoft.com/office/drawing/2014/main" id="{2E17BF41-41C9-4686-974C-2F8D95464617}"/>
              </a:ext>
            </a:extLst>
          </p:cNvPr>
          <p:cNvSpPr>
            <a:spLocks noGrp="1"/>
          </p:cNvSpPr>
          <p:nvPr>
            <p:ph idx="1"/>
          </p:nvPr>
        </p:nvSpPr>
        <p:spPr>
          <a:xfrm>
            <a:off x="838200" y="1449840"/>
            <a:ext cx="10515600" cy="1325563"/>
          </a:xfrm>
        </p:spPr>
        <p:txBody>
          <a:bodyPr>
            <a:normAutofit fontScale="92500" lnSpcReduction="10000"/>
          </a:bodyPr>
          <a:lstStyle/>
          <a:p>
            <a:pPr marL="0" indent="0" algn="just">
              <a:buNone/>
            </a:pPr>
            <a:r>
              <a:rPr lang="en-US" sz="2400" dirty="0"/>
              <a:t>By exploring the requirement of the clients, we only find one neighborhood (Scarborough Village) that match with this requirement (similar lifestyle, Scarborough, groceries store near)</a:t>
            </a:r>
          </a:p>
          <a:p>
            <a:pPr marL="0" indent="0" algn="just">
              <a:buNone/>
            </a:pPr>
            <a:endParaRPr lang="en-US" sz="2400" dirty="0"/>
          </a:p>
        </p:txBody>
      </p:sp>
      <p:sp>
        <p:nvSpPr>
          <p:cNvPr id="4" name="Title 1">
            <a:extLst>
              <a:ext uri="{FF2B5EF4-FFF2-40B4-BE49-F238E27FC236}">
                <a16:creationId xmlns:a16="http://schemas.microsoft.com/office/drawing/2014/main" id="{3DE22BF3-58C7-41C8-9299-08D81FCC10AA}"/>
              </a:ext>
            </a:extLst>
          </p:cNvPr>
          <p:cNvSpPr txBox="1">
            <a:spLocks/>
          </p:cNvSpPr>
          <p:nvPr/>
        </p:nvSpPr>
        <p:spPr>
          <a:xfrm>
            <a:off x="838200" y="26688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Discussion</a:t>
            </a:r>
            <a:endParaRPr lang="en-US" sz="4000" dirty="0"/>
          </a:p>
        </p:txBody>
      </p:sp>
      <p:sp>
        <p:nvSpPr>
          <p:cNvPr id="5" name="Content Placeholder 2">
            <a:extLst>
              <a:ext uri="{FF2B5EF4-FFF2-40B4-BE49-F238E27FC236}">
                <a16:creationId xmlns:a16="http://schemas.microsoft.com/office/drawing/2014/main" id="{79A4EDDA-DD8A-4936-A8FE-9E2AEE3E52E8}"/>
              </a:ext>
            </a:extLst>
          </p:cNvPr>
          <p:cNvSpPr txBox="1">
            <a:spLocks/>
          </p:cNvSpPr>
          <p:nvPr/>
        </p:nvSpPr>
        <p:spPr>
          <a:xfrm>
            <a:off x="838200" y="3807959"/>
            <a:ext cx="10515600" cy="2927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The result is somehow limited for the assumptions we have made. First, being in a cluster does not mean having a similar lifestyle at all with the other neighborhoods in the clusters. The clusters were made by using just the top 10 venues, so we do not analyze completely the neighborhoods with more venues but with less frequency. Furthermore, we get the top 10 venues in a radius of 500, so we should need to analyze if the change of the parameter radius has an impact on the results</a:t>
            </a:r>
          </a:p>
          <a:p>
            <a:pPr marL="0" indent="0" algn="just">
              <a:buFont typeface="Arial" panose="020B0604020202020204" pitchFamily="34" charset="0"/>
              <a:buNone/>
            </a:pPr>
            <a:endParaRPr lang="en-US" sz="2400" dirty="0"/>
          </a:p>
        </p:txBody>
      </p:sp>
    </p:spTree>
    <p:extLst>
      <p:ext uri="{BB962C8B-B14F-4D97-AF65-F5344CB8AC3E}">
        <p14:creationId xmlns:p14="http://schemas.microsoft.com/office/powerpoint/2010/main" val="9717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7D64-FD82-4AF4-AEC3-B0B1A4C91502}"/>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2E17BF41-41C9-4686-974C-2F8D95464617}"/>
              </a:ext>
            </a:extLst>
          </p:cNvPr>
          <p:cNvSpPr>
            <a:spLocks noGrp="1"/>
          </p:cNvSpPr>
          <p:nvPr>
            <p:ph idx="1"/>
          </p:nvPr>
        </p:nvSpPr>
        <p:spPr/>
        <p:txBody>
          <a:bodyPr/>
          <a:lstStyle/>
          <a:p>
            <a:pPr marL="0" indent="0" algn="just">
              <a:buNone/>
            </a:pPr>
            <a:r>
              <a:rPr lang="en-US" dirty="0"/>
              <a:t>According to our analysis, the best neighborhood is Scarborough Village. However, we must take into account the assumptions we have made that may have an impact on the results</a:t>
            </a:r>
          </a:p>
        </p:txBody>
      </p:sp>
    </p:spTree>
    <p:extLst>
      <p:ext uri="{BB962C8B-B14F-4D97-AF65-F5344CB8AC3E}">
        <p14:creationId xmlns:p14="http://schemas.microsoft.com/office/powerpoint/2010/main" val="68623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AD45-B3CA-4CEB-BE9C-784564E8F8F4}"/>
              </a:ext>
            </a:extLst>
          </p:cNvPr>
          <p:cNvSpPr>
            <a:spLocks noGrp="1"/>
          </p:cNvSpPr>
          <p:nvPr>
            <p:ph type="title"/>
          </p:nvPr>
        </p:nvSpPr>
        <p:spPr/>
        <p:txBody>
          <a:bodyPr/>
          <a:lstStyle/>
          <a:p>
            <a:r>
              <a:rPr lang="es-PE" b="1" dirty="0"/>
              <a:t>Business </a:t>
            </a:r>
            <a:r>
              <a:rPr lang="es-PE" b="1" dirty="0" err="1"/>
              <a:t>Problem</a:t>
            </a:r>
            <a:endParaRPr lang="en-US" dirty="0"/>
          </a:p>
        </p:txBody>
      </p:sp>
      <p:sp>
        <p:nvSpPr>
          <p:cNvPr id="3" name="Content Placeholder 2">
            <a:extLst>
              <a:ext uri="{FF2B5EF4-FFF2-40B4-BE49-F238E27FC236}">
                <a16:creationId xmlns:a16="http://schemas.microsoft.com/office/drawing/2014/main" id="{5BF2DD49-FF3C-45C5-BC9D-4B0DAD6DE923}"/>
              </a:ext>
            </a:extLst>
          </p:cNvPr>
          <p:cNvSpPr>
            <a:spLocks noGrp="1"/>
          </p:cNvSpPr>
          <p:nvPr>
            <p:ph idx="1"/>
          </p:nvPr>
        </p:nvSpPr>
        <p:spPr/>
        <p:txBody>
          <a:bodyPr>
            <a:normAutofit lnSpcReduction="10000"/>
          </a:bodyPr>
          <a:lstStyle/>
          <a:p>
            <a:pPr marL="0" indent="0" algn="just">
              <a:buNone/>
            </a:pPr>
            <a:r>
              <a:rPr lang="es-PE" dirty="0"/>
              <a:t>QB </a:t>
            </a:r>
            <a:r>
              <a:rPr lang="es-PE" dirty="0" err="1"/>
              <a:t>is</a:t>
            </a:r>
            <a:r>
              <a:rPr lang="es-PE" dirty="0"/>
              <a:t> </a:t>
            </a:r>
            <a:r>
              <a:rPr lang="es-PE" dirty="0" err="1"/>
              <a:t>an</a:t>
            </a:r>
            <a:r>
              <a:rPr lang="es-PE" dirty="0"/>
              <a:t> </a:t>
            </a:r>
            <a:r>
              <a:rPr lang="es-PE" dirty="0" err="1"/>
              <a:t>international</a:t>
            </a:r>
            <a:r>
              <a:rPr lang="es-PE" dirty="0"/>
              <a:t> </a:t>
            </a:r>
            <a:r>
              <a:rPr lang="es-PE" dirty="0" err="1"/>
              <a:t>company</a:t>
            </a:r>
            <a:r>
              <a:rPr lang="es-PE" dirty="0"/>
              <a:t> </a:t>
            </a:r>
            <a:r>
              <a:rPr lang="es-PE" dirty="0" err="1"/>
              <a:t>focused</a:t>
            </a:r>
            <a:r>
              <a:rPr lang="es-PE" dirty="0"/>
              <a:t> </a:t>
            </a:r>
            <a:r>
              <a:rPr lang="es-PE" dirty="0" err="1"/>
              <a:t>on</a:t>
            </a:r>
            <a:r>
              <a:rPr lang="es-PE" dirty="0"/>
              <a:t> </a:t>
            </a:r>
            <a:r>
              <a:rPr lang="es-PE" dirty="0" err="1"/>
              <a:t>providing</a:t>
            </a:r>
            <a:r>
              <a:rPr lang="es-PE" dirty="0"/>
              <a:t> </a:t>
            </a:r>
            <a:r>
              <a:rPr lang="es-PE" dirty="0" err="1"/>
              <a:t>consulting</a:t>
            </a:r>
            <a:r>
              <a:rPr lang="es-PE" dirty="0"/>
              <a:t> </a:t>
            </a:r>
            <a:r>
              <a:rPr lang="es-PE" dirty="0" err="1"/>
              <a:t>services</a:t>
            </a:r>
            <a:r>
              <a:rPr lang="es-PE" dirty="0"/>
              <a:t> </a:t>
            </a:r>
            <a:r>
              <a:rPr lang="es-PE" dirty="0" err="1"/>
              <a:t>to</a:t>
            </a:r>
            <a:r>
              <a:rPr lang="es-PE" dirty="0"/>
              <a:t> </a:t>
            </a:r>
            <a:r>
              <a:rPr lang="es-PE" dirty="0" err="1"/>
              <a:t>people</a:t>
            </a:r>
            <a:r>
              <a:rPr lang="es-PE" dirty="0"/>
              <a:t> </a:t>
            </a:r>
            <a:r>
              <a:rPr lang="es-PE" dirty="0" err="1"/>
              <a:t>who</a:t>
            </a:r>
            <a:r>
              <a:rPr lang="es-PE" dirty="0"/>
              <a:t> </a:t>
            </a:r>
            <a:r>
              <a:rPr lang="es-PE" dirty="0" err="1"/>
              <a:t>intends</a:t>
            </a:r>
            <a:r>
              <a:rPr lang="es-PE" dirty="0"/>
              <a:t> </a:t>
            </a:r>
            <a:r>
              <a:rPr lang="es-PE" dirty="0" err="1"/>
              <a:t>to</a:t>
            </a:r>
            <a:r>
              <a:rPr lang="es-PE" dirty="0"/>
              <a:t> </a:t>
            </a:r>
            <a:r>
              <a:rPr lang="es-PE" dirty="0" err="1"/>
              <a:t>move</a:t>
            </a:r>
            <a:r>
              <a:rPr lang="es-PE" dirty="0"/>
              <a:t> </a:t>
            </a:r>
            <a:r>
              <a:rPr lang="es-PE" dirty="0" err="1"/>
              <a:t>their</a:t>
            </a:r>
            <a:r>
              <a:rPr lang="es-PE" dirty="0"/>
              <a:t> </a:t>
            </a:r>
            <a:r>
              <a:rPr lang="es-PE" dirty="0" err="1"/>
              <a:t>business</a:t>
            </a:r>
            <a:r>
              <a:rPr lang="es-PE" dirty="0"/>
              <a:t> </a:t>
            </a:r>
            <a:r>
              <a:rPr lang="es-PE" dirty="0" err="1"/>
              <a:t>to</a:t>
            </a:r>
            <a:r>
              <a:rPr lang="es-PE" dirty="0"/>
              <a:t> </a:t>
            </a:r>
            <a:r>
              <a:rPr lang="es-PE" dirty="0" err="1"/>
              <a:t>another</a:t>
            </a:r>
            <a:r>
              <a:rPr lang="es-PE" dirty="0"/>
              <a:t> </a:t>
            </a:r>
            <a:r>
              <a:rPr lang="es-PE" dirty="0" err="1"/>
              <a:t>city</a:t>
            </a:r>
            <a:r>
              <a:rPr lang="es-PE" dirty="0"/>
              <a:t>. QB </a:t>
            </a:r>
            <a:r>
              <a:rPr lang="es-PE" dirty="0" err="1"/>
              <a:t>is</a:t>
            </a:r>
            <a:r>
              <a:rPr lang="es-PE" dirty="0"/>
              <a:t> </a:t>
            </a:r>
            <a:r>
              <a:rPr lang="es-PE" dirty="0" err="1"/>
              <a:t>well-known</a:t>
            </a:r>
            <a:r>
              <a:rPr lang="es-PE" dirty="0"/>
              <a:t> </a:t>
            </a:r>
            <a:r>
              <a:rPr lang="es-PE" dirty="0" err="1"/>
              <a:t>to</a:t>
            </a:r>
            <a:r>
              <a:rPr lang="es-PE" dirty="0"/>
              <a:t> </a:t>
            </a:r>
            <a:r>
              <a:rPr lang="es-PE" dirty="0" err="1"/>
              <a:t>always</a:t>
            </a:r>
            <a:r>
              <a:rPr lang="es-PE" dirty="0"/>
              <a:t> use </a:t>
            </a:r>
            <a:r>
              <a:rPr lang="es-PE" dirty="0" err="1"/>
              <a:t>the</a:t>
            </a:r>
            <a:r>
              <a:rPr lang="es-PE" dirty="0"/>
              <a:t> top </a:t>
            </a:r>
            <a:r>
              <a:rPr lang="es-PE" dirty="0" err="1"/>
              <a:t>trend</a:t>
            </a:r>
            <a:r>
              <a:rPr lang="es-PE" dirty="0"/>
              <a:t> </a:t>
            </a:r>
            <a:r>
              <a:rPr lang="es-PE" dirty="0" err="1"/>
              <a:t>tecnologies</a:t>
            </a:r>
            <a:r>
              <a:rPr lang="es-PE" dirty="0"/>
              <a:t> </a:t>
            </a:r>
            <a:r>
              <a:rPr lang="es-PE" dirty="0" err="1"/>
              <a:t>like</a:t>
            </a:r>
            <a:r>
              <a:rPr lang="es-PE" dirty="0"/>
              <a:t> machine </a:t>
            </a:r>
            <a:r>
              <a:rPr lang="es-PE" dirty="0" err="1"/>
              <a:t>learning</a:t>
            </a:r>
            <a:r>
              <a:rPr lang="es-PE" dirty="0"/>
              <a:t>, Blockchain and quantum </a:t>
            </a:r>
            <a:r>
              <a:rPr lang="es-PE" dirty="0" err="1"/>
              <a:t>computing</a:t>
            </a:r>
            <a:r>
              <a:rPr lang="es-PE" dirty="0"/>
              <a:t> in </a:t>
            </a:r>
            <a:r>
              <a:rPr lang="es-PE" dirty="0" err="1"/>
              <a:t>order</a:t>
            </a:r>
            <a:r>
              <a:rPr lang="es-PE" dirty="0"/>
              <a:t> </a:t>
            </a:r>
            <a:r>
              <a:rPr lang="es-PE" dirty="0" err="1"/>
              <a:t>to</a:t>
            </a:r>
            <a:r>
              <a:rPr lang="es-PE" dirty="0"/>
              <a:t> </a:t>
            </a:r>
            <a:r>
              <a:rPr lang="es-PE" dirty="0" err="1"/>
              <a:t>bring</a:t>
            </a:r>
            <a:r>
              <a:rPr lang="es-PE" dirty="0"/>
              <a:t> </a:t>
            </a:r>
            <a:r>
              <a:rPr lang="es-PE" dirty="0" err="1"/>
              <a:t>better</a:t>
            </a:r>
            <a:r>
              <a:rPr lang="es-PE" dirty="0"/>
              <a:t> solutions </a:t>
            </a:r>
            <a:r>
              <a:rPr lang="es-PE" dirty="0" err="1"/>
              <a:t>for</a:t>
            </a:r>
            <a:r>
              <a:rPr lang="es-PE" dirty="0"/>
              <a:t> </a:t>
            </a:r>
            <a:r>
              <a:rPr lang="es-PE" dirty="0" err="1"/>
              <a:t>their</a:t>
            </a:r>
            <a:r>
              <a:rPr lang="es-PE" dirty="0"/>
              <a:t> </a:t>
            </a:r>
            <a:r>
              <a:rPr lang="es-PE" dirty="0" err="1"/>
              <a:t>clients</a:t>
            </a:r>
            <a:r>
              <a:rPr lang="es-PE" dirty="0"/>
              <a:t>.</a:t>
            </a:r>
            <a:endParaRPr lang="en-US" dirty="0"/>
          </a:p>
          <a:p>
            <a:pPr marL="0" indent="0" algn="just">
              <a:buNone/>
            </a:pPr>
            <a:r>
              <a:rPr lang="es-PE" dirty="0" err="1"/>
              <a:t>Recently</a:t>
            </a:r>
            <a:r>
              <a:rPr lang="es-PE" dirty="0"/>
              <a:t>, Michael Rain has </a:t>
            </a:r>
            <a:r>
              <a:rPr lang="es-PE" dirty="0" err="1"/>
              <a:t>asked</a:t>
            </a:r>
            <a:r>
              <a:rPr lang="es-PE" dirty="0"/>
              <a:t> </a:t>
            </a:r>
            <a:r>
              <a:rPr lang="es-PE" dirty="0" err="1"/>
              <a:t>for</a:t>
            </a:r>
            <a:r>
              <a:rPr lang="es-PE" dirty="0"/>
              <a:t> QB </a:t>
            </a:r>
            <a:r>
              <a:rPr lang="es-PE" dirty="0" err="1"/>
              <a:t>services</a:t>
            </a:r>
            <a:r>
              <a:rPr lang="es-PE" dirty="0"/>
              <a:t>. Michael Rain </a:t>
            </a:r>
            <a:r>
              <a:rPr lang="es-PE" dirty="0" err="1"/>
              <a:t>wants</a:t>
            </a:r>
            <a:r>
              <a:rPr lang="es-PE" dirty="0"/>
              <a:t> </a:t>
            </a:r>
            <a:r>
              <a:rPr lang="es-PE" dirty="0" err="1"/>
              <a:t>to</a:t>
            </a:r>
            <a:r>
              <a:rPr lang="es-PE" dirty="0"/>
              <a:t> </a:t>
            </a:r>
            <a:r>
              <a:rPr lang="es-PE" dirty="0" err="1"/>
              <a:t>move</a:t>
            </a:r>
            <a:r>
              <a:rPr lang="es-PE" dirty="0"/>
              <a:t> </a:t>
            </a:r>
            <a:r>
              <a:rPr lang="es-PE" dirty="0" err="1"/>
              <a:t>his</a:t>
            </a:r>
            <a:r>
              <a:rPr lang="es-PE" dirty="0"/>
              <a:t> </a:t>
            </a:r>
            <a:r>
              <a:rPr lang="es-PE" dirty="0" err="1"/>
              <a:t>warehouse</a:t>
            </a:r>
            <a:r>
              <a:rPr lang="es-PE" dirty="0"/>
              <a:t> </a:t>
            </a:r>
            <a:r>
              <a:rPr lang="es-PE" dirty="0" err="1"/>
              <a:t>for</a:t>
            </a:r>
            <a:r>
              <a:rPr lang="es-PE" dirty="0"/>
              <a:t> </a:t>
            </a:r>
            <a:r>
              <a:rPr lang="es-PE" dirty="0" err="1"/>
              <a:t>groceries</a:t>
            </a:r>
            <a:r>
              <a:rPr lang="es-PE" dirty="0"/>
              <a:t> </a:t>
            </a:r>
            <a:r>
              <a:rPr lang="es-PE" dirty="0" err="1"/>
              <a:t>from</a:t>
            </a:r>
            <a:r>
              <a:rPr lang="es-PE" dirty="0"/>
              <a:t> Central Toronto (</a:t>
            </a:r>
            <a:r>
              <a:rPr lang="es-PE" dirty="0" err="1"/>
              <a:t>Roselawn</a:t>
            </a:r>
            <a:r>
              <a:rPr lang="es-PE" dirty="0"/>
              <a:t>) </a:t>
            </a:r>
            <a:r>
              <a:rPr lang="es-PE" dirty="0" err="1"/>
              <a:t>to</a:t>
            </a:r>
            <a:r>
              <a:rPr lang="es-PE" dirty="0"/>
              <a:t> a </a:t>
            </a:r>
            <a:r>
              <a:rPr lang="es-PE" dirty="0" err="1"/>
              <a:t>neighbourhood</a:t>
            </a:r>
            <a:r>
              <a:rPr lang="es-PE" dirty="0"/>
              <a:t> in Scarborough. He </a:t>
            </a:r>
            <a:r>
              <a:rPr lang="es-PE" dirty="0" err="1"/>
              <a:t>want</a:t>
            </a:r>
            <a:r>
              <a:rPr lang="es-PE" dirty="0"/>
              <a:t> </a:t>
            </a:r>
            <a:r>
              <a:rPr lang="es-PE" dirty="0" err="1"/>
              <a:t>to</a:t>
            </a:r>
            <a:r>
              <a:rPr lang="es-PE" dirty="0"/>
              <a:t> </a:t>
            </a:r>
            <a:r>
              <a:rPr lang="es-PE" dirty="0" err="1"/>
              <a:t>keep</a:t>
            </a:r>
            <a:r>
              <a:rPr lang="es-PE" dirty="0"/>
              <a:t> </a:t>
            </a:r>
            <a:r>
              <a:rPr lang="es-PE" dirty="0" err="1"/>
              <a:t>their</a:t>
            </a:r>
            <a:r>
              <a:rPr lang="es-PE" dirty="0"/>
              <a:t> </a:t>
            </a:r>
            <a:r>
              <a:rPr lang="es-PE" dirty="0" err="1"/>
              <a:t>lifestyle</a:t>
            </a:r>
            <a:r>
              <a:rPr lang="es-PE" dirty="0"/>
              <a:t> and </a:t>
            </a:r>
            <a:r>
              <a:rPr lang="es-PE" dirty="0" err="1"/>
              <a:t>also</a:t>
            </a:r>
            <a:r>
              <a:rPr lang="es-PE" dirty="0"/>
              <a:t> </a:t>
            </a:r>
            <a:r>
              <a:rPr lang="es-PE" dirty="0" err="1"/>
              <a:t>have</a:t>
            </a:r>
            <a:r>
              <a:rPr lang="es-PE" dirty="0"/>
              <a:t> </a:t>
            </a:r>
            <a:r>
              <a:rPr lang="es-PE" dirty="0" err="1"/>
              <a:t>the</a:t>
            </a:r>
            <a:r>
              <a:rPr lang="es-PE" dirty="0"/>
              <a:t> </a:t>
            </a:r>
            <a:r>
              <a:rPr lang="es-PE" dirty="0" err="1"/>
              <a:t>most</a:t>
            </a:r>
            <a:r>
              <a:rPr lang="es-PE" dirty="0"/>
              <a:t> </a:t>
            </a:r>
            <a:r>
              <a:rPr lang="es-PE" dirty="0" err="1"/>
              <a:t>near</a:t>
            </a:r>
            <a:r>
              <a:rPr lang="es-PE" dirty="0"/>
              <a:t> </a:t>
            </a:r>
            <a:r>
              <a:rPr lang="es-PE" dirty="0" err="1"/>
              <a:t>groceries</a:t>
            </a:r>
            <a:r>
              <a:rPr lang="es-PE" dirty="0"/>
              <a:t> as posible </a:t>
            </a:r>
            <a:r>
              <a:rPr lang="es-PE" dirty="0" err="1"/>
              <a:t>to</a:t>
            </a:r>
            <a:r>
              <a:rPr lang="es-PE" dirty="0"/>
              <a:t> </a:t>
            </a:r>
            <a:r>
              <a:rPr lang="es-PE" dirty="0" err="1"/>
              <a:t>improve</a:t>
            </a:r>
            <a:r>
              <a:rPr lang="es-PE" dirty="0"/>
              <a:t> </a:t>
            </a:r>
            <a:r>
              <a:rPr lang="es-PE" dirty="0" err="1"/>
              <a:t>the</a:t>
            </a:r>
            <a:r>
              <a:rPr lang="es-PE" dirty="0"/>
              <a:t> </a:t>
            </a:r>
            <a:r>
              <a:rPr lang="es-PE" dirty="0" err="1"/>
              <a:t>quality</a:t>
            </a:r>
            <a:r>
              <a:rPr lang="es-PE" dirty="0"/>
              <a:t> </a:t>
            </a:r>
            <a:r>
              <a:rPr lang="es-PE" dirty="0" err="1"/>
              <a:t>of</a:t>
            </a:r>
            <a:r>
              <a:rPr lang="es-PE" dirty="0"/>
              <a:t> </a:t>
            </a:r>
            <a:r>
              <a:rPr lang="es-PE" dirty="0" err="1"/>
              <a:t>his</a:t>
            </a:r>
            <a:r>
              <a:rPr lang="es-PE" dirty="0"/>
              <a:t> </a:t>
            </a:r>
            <a:r>
              <a:rPr lang="es-PE" dirty="0" err="1"/>
              <a:t>warehouse</a:t>
            </a:r>
            <a:r>
              <a:rPr lang="es-PE" dirty="0"/>
              <a:t>.</a:t>
            </a:r>
            <a:endParaRPr lang="en-US" dirty="0"/>
          </a:p>
          <a:p>
            <a:pPr algn="just"/>
            <a:endParaRPr lang="en-US" dirty="0"/>
          </a:p>
        </p:txBody>
      </p:sp>
    </p:spTree>
    <p:extLst>
      <p:ext uri="{BB962C8B-B14F-4D97-AF65-F5344CB8AC3E}">
        <p14:creationId xmlns:p14="http://schemas.microsoft.com/office/powerpoint/2010/main" val="15376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0D1-C10B-4339-9516-F5BECA88A1B5}"/>
              </a:ext>
            </a:extLst>
          </p:cNvPr>
          <p:cNvSpPr>
            <a:spLocks noGrp="1"/>
          </p:cNvSpPr>
          <p:nvPr>
            <p:ph type="title"/>
          </p:nvPr>
        </p:nvSpPr>
        <p:spPr/>
        <p:txBody>
          <a:bodyPr/>
          <a:lstStyle/>
          <a:p>
            <a:r>
              <a:rPr lang="es-PE" b="1" dirty="0"/>
              <a:t>Data</a:t>
            </a:r>
            <a:endParaRPr lang="en-US" dirty="0"/>
          </a:p>
        </p:txBody>
      </p:sp>
      <p:sp>
        <p:nvSpPr>
          <p:cNvPr id="3" name="Content Placeholder 2">
            <a:extLst>
              <a:ext uri="{FF2B5EF4-FFF2-40B4-BE49-F238E27FC236}">
                <a16:creationId xmlns:a16="http://schemas.microsoft.com/office/drawing/2014/main" id="{32313E52-4374-4EE6-978C-812D15D23353}"/>
              </a:ext>
            </a:extLst>
          </p:cNvPr>
          <p:cNvSpPr>
            <a:spLocks noGrp="1"/>
          </p:cNvSpPr>
          <p:nvPr>
            <p:ph idx="1"/>
          </p:nvPr>
        </p:nvSpPr>
        <p:spPr/>
        <p:txBody>
          <a:bodyPr/>
          <a:lstStyle/>
          <a:p>
            <a:pPr lvl="0"/>
            <a:r>
              <a:rPr lang="es-PE" dirty="0" err="1"/>
              <a:t>Neighbourhood</a:t>
            </a:r>
            <a:r>
              <a:rPr lang="es-PE" dirty="0"/>
              <a:t> information: https://en.wikipedia.org/wiki/List_of_postal_codes_of_Canada:_M</a:t>
            </a:r>
            <a:endParaRPr lang="en-US" dirty="0"/>
          </a:p>
          <a:p>
            <a:pPr lvl="0"/>
            <a:r>
              <a:rPr lang="es-PE" dirty="0"/>
              <a:t>Geo </a:t>
            </a:r>
            <a:r>
              <a:rPr lang="es-PE" dirty="0" err="1"/>
              <a:t>locational</a:t>
            </a:r>
            <a:r>
              <a:rPr lang="es-PE" dirty="0"/>
              <a:t> information </a:t>
            </a:r>
            <a:r>
              <a:rPr lang="es-PE" dirty="0" err="1"/>
              <a:t>about</a:t>
            </a:r>
            <a:r>
              <a:rPr lang="es-PE" dirty="0"/>
              <a:t> </a:t>
            </a:r>
            <a:r>
              <a:rPr lang="es-PE" dirty="0" err="1"/>
              <a:t>the</a:t>
            </a:r>
            <a:r>
              <a:rPr lang="es-PE" dirty="0"/>
              <a:t> </a:t>
            </a:r>
            <a:r>
              <a:rPr lang="es-PE" dirty="0" err="1"/>
              <a:t>neighbourhoods</a:t>
            </a:r>
            <a:r>
              <a:rPr lang="es-PE" dirty="0"/>
              <a:t> in Scarborough</a:t>
            </a:r>
            <a:endParaRPr lang="en-US" dirty="0"/>
          </a:p>
          <a:p>
            <a:pPr lvl="0"/>
            <a:r>
              <a:rPr lang="es-PE" dirty="0"/>
              <a:t>Foursquare information </a:t>
            </a:r>
            <a:r>
              <a:rPr lang="es-PE" dirty="0" err="1"/>
              <a:t>on</a:t>
            </a:r>
            <a:r>
              <a:rPr lang="es-PE" dirty="0"/>
              <a:t> </a:t>
            </a:r>
            <a:r>
              <a:rPr lang="es-PE" dirty="0" err="1"/>
              <a:t>venue</a:t>
            </a:r>
            <a:r>
              <a:rPr lang="es-PE" dirty="0"/>
              <a:t> </a:t>
            </a:r>
            <a:r>
              <a:rPr lang="es-PE" dirty="0" err="1"/>
              <a:t>categories</a:t>
            </a:r>
            <a:r>
              <a:rPr lang="es-PE" dirty="0"/>
              <a:t>, top </a:t>
            </a:r>
            <a:r>
              <a:rPr lang="es-PE" dirty="0" err="1"/>
              <a:t>tips</a:t>
            </a:r>
            <a:r>
              <a:rPr lang="es-PE" dirty="0"/>
              <a:t>, </a:t>
            </a:r>
            <a:r>
              <a:rPr lang="es-PE" dirty="0" err="1"/>
              <a:t>location</a:t>
            </a:r>
            <a:r>
              <a:rPr lang="es-PE" dirty="0"/>
              <a:t> data, ratings, etc.</a:t>
            </a:r>
            <a:endParaRPr lang="en-US" dirty="0"/>
          </a:p>
          <a:p>
            <a:pPr marL="0" indent="0">
              <a:buNone/>
            </a:pPr>
            <a:endParaRPr lang="en-US" dirty="0"/>
          </a:p>
        </p:txBody>
      </p:sp>
    </p:spTree>
    <p:extLst>
      <p:ext uri="{BB962C8B-B14F-4D97-AF65-F5344CB8AC3E}">
        <p14:creationId xmlns:p14="http://schemas.microsoft.com/office/powerpoint/2010/main" val="33526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36ED-8477-46B7-BC88-184F6F7C0784}"/>
              </a:ext>
            </a:extLst>
          </p:cNvPr>
          <p:cNvSpPr>
            <a:spLocks noGrp="1"/>
          </p:cNvSpPr>
          <p:nvPr>
            <p:ph type="title"/>
          </p:nvPr>
        </p:nvSpPr>
        <p:spPr/>
        <p:txBody>
          <a:bodyPr/>
          <a:lstStyle/>
          <a:p>
            <a:r>
              <a:rPr lang="es-PE" b="1" dirty="0" err="1"/>
              <a:t>Methodology</a:t>
            </a:r>
            <a:endParaRPr lang="en-US" dirty="0"/>
          </a:p>
        </p:txBody>
      </p:sp>
      <p:sp>
        <p:nvSpPr>
          <p:cNvPr id="3" name="Content Placeholder 2">
            <a:extLst>
              <a:ext uri="{FF2B5EF4-FFF2-40B4-BE49-F238E27FC236}">
                <a16:creationId xmlns:a16="http://schemas.microsoft.com/office/drawing/2014/main" id="{E9895986-5906-4F6A-822A-EBB2297E4088}"/>
              </a:ext>
            </a:extLst>
          </p:cNvPr>
          <p:cNvSpPr>
            <a:spLocks noGrp="1"/>
          </p:cNvSpPr>
          <p:nvPr>
            <p:ph idx="1"/>
          </p:nvPr>
        </p:nvSpPr>
        <p:spPr>
          <a:xfrm>
            <a:off x="838200" y="1825625"/>
            <a:ext cx="10515600" cy="672478"/>
          </a:xfrm>
        </p:spPr>
        <p:txBody>
          <a:bodyPr/>
          <a:lstStyle/>
          <a:p>
            <a:r>
              <a:rPr lang="en-US" dirty="0"/>
              <a:t>Import data from week 3</a:t>
            </a:r>
          </a:p>
        </p:txBody>
      </p:sp>
      <p:pic>
        <p:nvPicPr>
          <p:cNvPr id="4" name="Picture 3">
            <a:extLst>
              <a:ext uri="{FF2B5EF4-FFF2-40B4-BE49-F238E27FC236}">
                <a16:creationId xmlns:a16="http://schemas.microsoft.com/office/drawing/2014/main" id="{24492157-672B-47A2-B606-5E4DD5D2D23B}"/>
              </a:ext>
            </a:extLst>
          </p:cNvPr>
          <p:cNvPicPr/>
          <p:nvPr/>
        </p:nvPicPr>
        <p:blipFill>
          <a:blip r:embed="rId2"/>
          <a:stretch>
            <a:fillRect/>
          </a:stretch>
        </p:blipFill>
        <p:spPr>
          <a:xfrm>
            <a:off x="791177" y="2899371"/>
            <a:ext cx="10609645" cy="2921053"/>
          </a:xfrm>
          <a:prstGeom prst="rect">
            <a:avLst/>
          </a:prstGeom>
        </p:spPr>
      </p:pic>
    </p:spTree>
    <p:extLst>
      <p:ext uri="{BB962C8B-B14F-4D97-AF65-F5344CB8AC3E}">
        <p14:creationId xmlns:p14="http://schemas.microsoft.com/office/powerpoint/2010/main" val="186760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8A898C4-B7E9-4A09-8E01-45A73C7A750E}"/>
              </a:ext>
            </a:extLst>
          </p:cNvPr>
          <p:cNvSpPr txBox="1">
            <a:spLocks/>
          </p:cNvSpPr>
          <p:nvPr/>
        </p:nvSpPr>
        <p:spPr>
          <a:xfrm>
            <a:off x="609600" y="845910"/>
            <a:ext cx="11212286" cy="1146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 data by borough (Downtown Toronto, East Toronto, West Toronto, Central Toronto, Scarborough) </a:t>
            </a:r>
          </a:p>
          <a:p>
            <a:endParaRPr lang="en-US" dirty="0"/>
          </a:p>
        </p:txBody>
      </p:sp>
      <p:pic>
        <p:nvPicPr>
          <p:cNvPr id="6" name="Picture 5">
            <a:extLst>
              <a:ext uri="{FF2B5EF4-FFF2-40B4-BE49-F238E27FC236}">
                <a16:creationId xmlns:a16="http://schemas.microsoft.com/office/drawing/2014/main" id="{FBDFE0B2-537B-409E-8B8F-C03E7C98C75B}"/>
              </a:ext>
            </a:extLst>
          </p:cNvPr>
          <p:cNvPicPr/>
          <p:nvPr/>
        </p:nvPicPr>
        <p:blipFill>
          <a:blip r:embed="rId2"/>
          <a:stretch>
            <a:fillRect/>
          </a:stretch>
        </p:blipFill>
        <p:spPr>
          <a:xfrm>
            <a:off x="2198915" y="1860323"/>
            <a:ext cx="7652656" cy="4656183"/>
          </a:xfrm>
          <a:prstGeom prst="rect">
            <a:avLst/>
          </a:prstGeom>
        </p:spPr>
      </p:pic>
    </p:spTree>
    <p:extLst>
      <p:ext uri="{BB962C8B-B14F-4D97-AF65-F5344CB8AC3E}">
        <p14:creationId xmlns:p14="http://schemas.microsoft.com/office/powerpoint/2010/main" val="320431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8B861-C68E-441E-8F45-8F4672D2E356}"/>
              </a:ext>
            </a:extLst>
          </p:cNvPr>
          <p:cNvSpPr txBox="1">
            <a:spLocks/>
          </p:cNvSpPr>
          <p:nvPr/>
        </p:nvSpPr>
        <p:spPr>
          <a:xfrm>
            <a:off x="609600" y="845910"/>
            <a:ext cx="11212286" cy="1146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Get venues from </a:t>
            </a:r>
            <a:r>
              <a:rPr lang="en-US" dirty="0" err="1"/>
              <a:t>FourSquare</a:t>
            </a:r>
            <a:r>
              <a:rPr lang="en-US" dirty="0"/>
              <a:t> API </a:t>
            </a:r>
          </a:p>
          <a:p>
            <a:endParaRPr lang="en-US" dirty="0"/>
          </a:p>
        </p:txBody>
      </p:sp>
      <p:pic>
        <p:nvPicPr>
          <p:cNvPr id="4" name="Picture 3">
            <a:extLst>
              <a:ext uri="{FF2B5EF4-FFF2-40B4-BE49-F238E27FC236}">
                <a16:creationId xmlns:a16="http://schemas.microsoft.com/office/drawing/2014/main" id="{C836610F-7A16-4162-B6CD-6DBED32E50F3}"/>
              </a:ext>
            </a:extLst>
          </p:cNvPr>
          <p:cNvPicPr/>
          <p:nvPr/>
        </p:nvPicPr>
        <p:blipFill>
          <a:blip r:embed="rId2"/>
          <a:stretch>
            <a:fillRect/>
          </a:stretch>
        </p:blipFill>
        <p:spPr>
          <a:xfrm>
            <a:off x="1420585" y="1516605"/>
            <a:ext cx="9350829" cy="5024073"/>
          </a:xfrm>
          <a:prstGeom prst="rect">
            <a:avLst/>
          </a:prstGeom>
        </p:spPr>
      </p:pic>
    </p:spTree>
    <p:extLst>
      <p:ext uri="{BB962C8B-B14F-4D97-AF65-F5344CB8AC3E}">
        <p14:creationId xmlns:p14="http://schemas.microsoft.com/office/powerpoint/2010/main" val="262716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2A5543A-FB80-4738-ACE4-526FBBC34E44}"/>
              </a:ext>
            </a:extLst>
          </p:cNvPr>
          <p:cNvSpPr txBox="1">
            <a:spLocks/>
          </p:cNvSpPr>
          <p:nvPr/>
        </p:nvSpPr>
        <p:spPr>
          <a:xfrm>
            <a:off x="609600" y="845910"/>
            <a:ext cx="11212286" cy="1146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Extract the top 10 venues in each neighborhood</a:t>
            </a:r>
          </a:p>
          <a:p>
            <a:endParaRPr lang="en-US" dirty="0"/>
          </a:p>
        </p:txBody>
      </p:sp>
      <p:pic>
        <p:nvPicPr>
          <p:cNvPr id="3" name="Picture 2">
            <a:extLst>
              <a:ext uri="{FF2B5EF4-FFF2-40B4-BE49-F238E27FC236}">
                <a16:creationId xmlns:a16="http://schemas.microsoft.com/office/drawing/2014/main" id="{FF098E30-4CC3-4F99-8158-D608BECB4152}"/>
              </a:ext>
            </a:extLst>
          </p:cNvPr>
          <p:cNvPicPr/>
          <p:nvPr/>
        </p:nvPicPr>
        <p:blipFill>
          <a:blip r:embed="rId2"/>
          <a:stretch>
            <a:fillRect/>
          </a:stretch>
        </p:blipFill>
        <p:spPr>
          <a:xfrm>
            <a:off x="533399" y="1992085"/>
            <a:ext cx="11049001" cy="3230888"/>
          </a:xfrm>
          <a:prstGeom prst="rect">
            <a:avLst/>
          </a:prstGeom>
        </p:spPr>
      </p:pic>
    </p:spTree>
    <p:extLst>
      <p:ext uri="{BB962C8B-B14F-4D97-AF65-F5344CB8AC3E}">
        <p14:creationId xmlns:p14="http://schemas.microsoft.com/office/powerpoint/2010/main" val="130314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EEC4155-B156-4EE4-B430-25B9D728202E}"/>
              </a:ext>
            </a:extLst>
          </p:cNvPr>
          <p:cNvSpPr txBox="1">
            <a:spLocks/>
          </p:cNvSpPr>
          <p:nvPr/>
        </p:nvSpPr>
        <p:spPr>
          <a:xfrm>
            <a:off x="609600" y="845910"/>
            <a:ext cx="11212286" cy="1146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K-mean Cluster to segment all 55 neighborhoods into 5 clusters</a:t>
            </a:r>
          </a:p>
        </p:txBody>
      </p:sp>
      <p:pic>
        <p:nvPicPr>
          <p:cNvPr id="3" name="Picture 2">
            <a:extLst>
              <a:ext uri="{FF2B5EF4-FFF2-40B4-BE49-F238E27FC236}">
                <a16:creationId xmlns:a16="http://schemas.microsoft.com/office/drawing/2014/main" id="{11F4AE8E-5367-4A54-AE91-001AF7D874EC}"/>
              </a:ext>
            </a:extLst>
          </p:cNvPr>
          <p:cNvPicPr/>
          <p:nvPr/>
        </p:nvPicPr>
        <p:blipFill>
          <a:blip r:embed="rId2"/>
          <a:stretch>
            <a:fillRect/>
          </a:stretch>
        </p:blipFill>
        <p:spPr>
          <a:xfrm>
            <a:off x="1774370" y="1415142"/>
            <a:ext cx="8316687" cy="5109076"/>
          </a:xfrm>
          <a:prstGeom prst="rect">
            <a:avLst/>
          </a:prstGeom>
        </p:spPr>
      </p:pic>
    </p:spTree>
    <p:extLst>
      <p:ext uri="{BB962C8B-B14F-4D97-AF65-F5344CB8AC3E}">
        <p14:creationId xmlns:p14="http://schemas.microsoft.com/office/powerpoint/2010/main" val="83942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1092BA9-AD57-4EBD-A43F-725C41257A71}"/>
              </a:ext>
            </a:extLst>
          </p:cNvPr>
          <p:cNvSpPr txBox="1">
            <a:spLocks/>
          </p:cNvSpPr>
          <p:nvPr/>
        </p:nvSpPr>
        <p:spPr>
          <a:xfrm>
            <a:off x="489857" y="2163081"/>
            <a:ext cx="11212286" cy="1146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clients wants to move from Roselawn. According to our clustering, Roselawn is part of cluster 0 </a:t>
            </a:r>
          </a:p>
        </p:txBody>
      </p:sp>
      <p:pic>
        <p:nvPicPr>
          <p:cNvPr id="3" name="Picture 2">
            <a:extLst>
              <a:ext uri="{FF2B5EF4-FFF2-40B4-BE49-F238E27FC236}">
                <a16:creationId xmlns:a16="http://schemas.microsoft.com/office/drawing/2014/main" id="{CD21EA4F-C856-4293-9F42-B77A0F98EC59}"/>
              </a:ext>
            </a:extLst>
          </p:cNvPr>
          <p:cNvPicPr/>
          <p:nvPr/>
        </p:nvPicPr>
        <p:blipFill>
          <a:blip r:embed="rId2"/>
          <a:stretch>
            <a:fillRect/>
          </a:stretch>
        </p:blipFill>
        <p:spPr>
          <a:xfrm>
            <a:off x="489857" y="3137352"/>
            <a:ext cx="10972800" cy="1277815"/>
          </a:xfrm>
          <a:prstGeom prst="rect">
            <a:avLst/>
          </a:prstGeom>
        </p:spPr>
      </p:pic>
    </p:spTree>
    <p:extLst>
      <p:ext uri="{BB962C8B-B14F-4D97-AF65-F5344CB8AC3E}">
        <p14:creationId xmlns:p14="http://schemas.microsoft.com/office/powerpoint/2010/main" val="524456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{35C6F2E5-6F28-7340-AAF4-2F2AC2CF4487}tf16401378</Template>
  <TotalTime>0</TotalTime>
  <Words>512</Words>
  <Application>Microsoft Macintosh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Shell Dlg 2</vt:lpstr>
      <vt:lpstr>Arial</vt:lpstr>
      <vt:lpstr>Calibri</vt:lpstr>
      <vt:lpstr>Wingdings</vt:lpstr>
      <vt:lpstr>Wingdings 3</vt:lpstr>
      <vt:lpstr>Madison</vt:lpstr>
      <vt:lpstr>Context</vt:lpstr>
      <vt:lpstr>Business Problem</vt:lpstr>
      <vt:lpstr>Data</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2018-12-24T22:37:16Z</dcterms:created>
  <dcterms:modified xsi:type="dcterms:W3CDTF">2019-04-20T16:43:40Z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