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0"/>
  </p:notesMasterIdLst>
  <p:sldIdLst>
    <p:sldId id="257" r:id="rId2"/>
    <p:sldId id="262" r:id="rId3"/>
    <p:sldId id="263" r:id="rId4"/>
    <p:sldId id="264" r:id="rId5"/>
    <p:sldId id="265" r:id="rId6"/>
    <p:sldId id="258" r:id="rId7"/>
    <p:sldId id="266" r:id="rId8"/>
    <p:sldId id="269" r:id="rId9"/>
    <p:sldId id="270" r:id="rId10"/>
    <p:sldId id="259" r:id="rId11"/>
    <p:sldId id="272" r:id="rId12"/>
    <p:sldId id="281" r:id="rId13"/>
    <p:sldId id="261" r:id="rId14"/>
    <p:sldId id="276" r:id="rId15"/>
    <p:sldId id="277" r:id="rId16"/>
    <p:sldId id="278" r:id="rId17"/>
    <p:sldId id="279" r:id="rId18"/>
    <p:sldId id="28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29C6C-4730-4A4F-B11B-72DDB27BFA5C}"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025A2B-BBB8-4B2A-8A3C-A93F5540CA61}" type="slidenum">
              <a:rPr lang="en-US" smtClean="0"/>
              <a:t>‹#›</a:t>
            </a:fld>
            <a:endParaRPr lang="en-US"/>
          </a:p>
        </p:txBody>
      </p:sp>
    </p:spTree>
    <p:extLst>
      <p:ext uri="{BB962C8B-B14F-4D97-AF65-F5344CB8AC3E}">
        <p14:creationId xmlns:p14="http://schemas.microsoft.com/office/powerpoint/2010/main" val="2999223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819775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278294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364952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178755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5971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3368640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6087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3937473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2741013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255232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485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2622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087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1164524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4564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7711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1067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372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727230-B97B-466E-9780-94B21B5A30F3}"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194897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727230-B97B-466E-9780-94B21B5A30F3}"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1668510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27230-B97B-466E-9780-94B21B5A30F3}"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3768408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727230-B97B-466E-9780-94B21B5A30F3}"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4092947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27230-B97B-466E-9780-94B21B5A30F3}" type="datetimeFigureOut">
              <a:rPr lang="en-US" smtClean="0"/>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154175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727230-B97B-466E-9780-94B21B5A30F3}"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91251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727230-B97B-466E-9780-94B21B5A30F3}"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E16C4-0E11-40BB-9D64-8650896008BF}" type="slidenum">
              <a:rPr lang="en-US" smtClean="0"/>
              <a:t>‹#›</a:t>
            </a:fld>
            <a:endParaRPr lang="en-US"/>
          </a:p>
        </p:txBody>
      </p:sp>
    </p:spTree>
    <p:extLst>
      <p:ext uri="{BB962C8B-B14F-4D97-AF65-F5344CB8AC3E}">
        <p14:creationId xmlns:p14="http://schemas.microsoft.com/office/powerpoint/2010/main" val="388510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727230-B97B-466E-9780-94B21B5A30F3}" type="datetimeFigureOut">
              <a:rPr lang="en-US" smtClean="0"/>
              <a:t>12/19/2024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8E16C4-0E11-40BB-9D64-8650896008BF}" type="slidenum">
              <a:rPr lang="en-US" smtClean="0"/>
              <a:t>‹#›</a:t>
            </a:fld>
            <a:endParaRPr lang="en-US"/>
          </a:p>
        </p:txBody>
      </p:sp>
    </p:spTree>
    <p:extLst>
      <p:ext uri="{BB962C8B-B14F-4D97-AF65-F5344CB8AC3E}">
        <p14:creationId xmlns:p14="http://schemas.microsoft.com/office/powerpoint/2010/main" val="390759126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 id="2147483816" r:id="rId18"/>
    <p:sldLayoutId id="2147483817" r:id="rId19"/>
    <p:sldLayoutId id="2147483818" r:id="rId20"/>
    <p:sldLayoutId id="2147483819" r:id="rId21"/>
    <p:sldLayoutId id="2147483820" r:id="rId22"/>
    <p:sldLayoutId id="2147483821" r:id="rId23"/>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31924" y="1709738"/>
            <a:ext cx="6356152" cy="1781770"/>
          </a:xfrm>
          <a:prstGeom prst="rect">
            <a:avLst/>
          </a:prstGeom>
          <a:noFill/>
          <a:ln/>
        </p:spPr>
        <p:txBody>
          <a:bodyPr wrap="square" lIns="0" tIns="0" rIns="0" bIns="0" rtlCol="0" anchor="t"/>
          <a:lstStyle/>
          <a:p>
            <a:pPr>
              <a:lnSpc>
                <a:spcPts val="4666"/>
              </a:lnSpc>
            </a:pPr>
            <a:r>
              <a:rPr lang="en-US" sz="3708" b="1" dirty="0">
                <a:solidFill>
                  <a:srgbClr val="7068F4"/>
                </a:solidFill>
                <a:latin typeface="Barlow Bold" pitchFamily="34" charset="0"/>
                <a:ea typeface="Barlow Bold" pitchFamily="34" charset="-122"/>
                <a:cs typeface="Barlow Bold" pitchFamily="34" charset="-120"/>
              </a:rPr>
              <a:t>Báo cáo Quản lý Dự án Phần mềm: </a:t>
            </a:r>
            <a:r>
              <a:rPr lang="en-US" sz="3708" b="1">
                <a:solidFill>
                  <a:srgbClr val="7068F4"/>
                </a:solidFill>
                <a:latin typeface="Barlow Bold" pitchFamily="34" charset="0"/>
                <a:ea typeface="Barlow Bold" pitchFamily="34" charset="-122"/>
                <a:cs typeface="Barlow Bold" pitchFamily="34" charset="-120"/>
              </a:rPr>
              <a:t>Website Đọc Truyện Online</a:t>
            </a:r>
            <a:endParaRPr lang="en-US" sz="3708" dirty="0"/>
          </a:p>
        </p:txBody>
      </p:sp>
      <p:sp>
        <p:nvSpPr>
          <p:cNvPr id="4" name="Text 1"/>
          <p:cNvSpPr/>
          <p:nvPr/>
        </p:nvSpPr>
        <p:spPr>
          <a:xfrm>
            <a:off x="631924" y="3762276"/>
            <a:ext cx="6051905" cy="866775"/>
          </a:xfrm>
          <a:prstGeom prst="rect">
            <a:avLst/>
          </a:prstGeom>
          <a:noFill/>
          <a:ln/>
        </p:spPr>
        <p:txBody>
          <a:bodyPr wrap="square" lIns="0" tIns="0" rIns="0" bIns="0" rtlCol="0" anchor="t"/>
          <a:lstStyle/>
          <a:p>
            <a:pPr>
              <a:lnSpc>
                <a:spcPts val="2250"/>
              </a:lnSpc>
            </a:pPr>
            <a:r>
              <a:rPr lang="en-US" dirty="0">
                <a:solidFill>
                  <a:srgbClr val="272525"/>
                </a:solidFill>
                <a:latin typeface="Times New Roman" panose="02020603050405020304" pitchFamily="18" charset="0"/>
                <a:ea typeface="Montserrat" pitchFamily="34" charset="-122"/>
                <a:cs typeface="Times New Roman" panose="02020603050405020304" pitchFamily="18" charset="0"/>
              </a:rPr>
              <a:t>Báo cáo này trình bày quá trình quản lý dự án phát triển </a:t>
            </a:r>
            <a:r>
              <a:rPr lang="en-US">
                <a:solidFill>
                  <a:srgbClr val="272525"/>
                </a:solidFill>
                <a:latin typeface="Times New Roman" panose="02020603050405020304" pitchFamily="18" charset="0"/>
                <a:ea typeface="Montserrat" pitchFamily="34" charset="-122"/>
                <a:cs typeface="Times New Roman" panose="02020603050405020304" pitchFamily="18" charset="0"/>
              </a:rPr>
              <a:t>website </a:t>
            </a:r>
            <a:r>
              <a:rPr lang="en-US">
                <a:effectLst/>
                <a:latin typeface="Times New Roman" panose="02020603050405020304" pitchFamily="18" charset="0"/>
                <a:ea typeface="SimSun" panose="02010600030101010101" pitchFamily="2" charset="-122"/>
                <a:cs typeface="Times New Roman" panose="02020603050405020304" pitchFamily="18" charset="0"/>
              </a:rPr>
              <a:t>trang web đọc truyện online dành cho mọi người, qua đó người dùng có thể tự do đăng, đọc và xem các truyện mình muốn theo nhiều phương diện.</a:t>
            </a:r>
            <a:endParaRPr lang="en-US" dirty="0">
              <a:latin typeface="Times New Roman" panose="02020603050405020304" pitchFamily="18" charset="0"/>
              <a:cs typeface="Times New Roman" panose="02020603050405020304" pitchFamily="18" charset="0"/>
            </a:endParaRPr>
          </a:p>
        </p:txBody>
      </p:sp>
      <p:sp>
        <p:nvSpPr>
          <p:cNvPr id="5" name="Shape 2"/>
          <p:cNvSpPr/>
          <p:nvPr/>
        </p:nvSpPr>
        <p:spPr>
          <a:xfrm>
            <a:off x="631925" y="4845645"/>
            <a:ext cx="288826" cy="288826"/>
          </a:xfrm>
          <a:prstGeom prst="roundRect">
            <a:avLst>
              <a:gd name="adj" fmla="val 26380043"/>
            </a:avLst>
          </a:prstGeom>
          <a:noFill/>
          <a:ln w="7620">
            <a:solidFill>
              <a:srgbClr val="FFFFFF"/>
            </a:solidFill>
            <a:prstDash val="solid"/>
          </a:ln>
        </p:spPr>
        <p:txBody>
          <a:bodyPr/>
          <a:lstStyle/>
          <a:p>
            <a:endParaRPr lang="en-US"/>
          </a:p>
        </p:txBody>
      </p:sp>
      <p:pic>
        <p:nvPicPr>
          <p:cNvPr id="9" name="Picture 8">
            <a:extLst>
              <a:ext uri="{FF2B5EF4-FFF2-40B4-BE49-F238E27FC236}">
                <a16:creationId xmlns:a16="http://schemas.microsoft.com/office/drawing/2014/main" id="{AD16E670-B19B-77E0-48B3-005659461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3829" y="0"/>
            <a:ext cx="5508171"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595"/>
          </a:xfrm>
          <a:prstGeom prst="rect">
            <a:avLst/>
          </a:prstGeom>
        </p:spPr>
      </p:pic>
      <p:sp>
        <p:nvSpPr>
          <p:cNvPr id="3" name="Text 0"/>
          <p:cNvSpPr/>
          <p:nvPr/>
        </p:nvSpPr>
        <p:spPr>
          <a:xfrm>
            <a:off x="5130602" y="438945"/>
            <a:ext cx="4903589" cy="525066"/>
          </a:xfrm>
          <a:prstGeom prst="rect">
            <a:avLst/>
          </a:prstGeom>
          <a:noFill/>
          <a:ln/>
        </p:spPr>
        <p:txBody>
          <a:bodyPr wrap="none" lIns="0" tIns="0" rIns="0" bIns="0" rtlCol="0" anchor="t"/>
          <a:lstStyle/>
          <a:p>
            <a:pPr>
              <a:lnSpc>
                <a:spcPts val="4125"/>
              </a:lnSpc>
            </a:pPr>
            <a:r>
              <a:rPr lang="en-US" sz="3292" b="1" dirty="0">
                <a:solidFill>
                  <a:srgbClr val="9465F5"/>
                </a:solidFill>
                <a:latin typeface="Barlow Bold" pitchFamily="34" charset="0"/>
                <a:ea typeface="Barlow Bold" pitchFamily="34" charset="-122"/>
                <a:cs typeface="Barlow Bold" pitchFamily="34" charset="-120"/>
              </a:rPr>
              <a:t>Ước lượng Điểm Chức năng</a:t>
            </a:r>
            <a:endParaRPr lang="en-US" sz="3292" dirty="0">
              <a:solidFill>
                <a:srgbClr val="9465F5"/>
              </a:solidFill>
            </a:endParaRPr>
          </a:p>
        </p:txBody>
      </p:sp>
      <p:sp>
        <p:nvSpPr>
          <p:cNvPr id="4" name="Text 1"/>
          <p:cNvSpPr/>
          <p:nvPr/>
        </p:nvSpPr>
        <p:spPr>
          <a:xfrm>
            <a:off x="5130602" y="1283196"/>
            <a:ext cx="6502797" cy="526653"/>
          </a:xfrm>
          <a:prstGeom prst="rect">
            <a:avLst/>
          </a:prstGeom>
          <a:noFill/>
          <a:ln/>
        </p:spPr>
        <p:txBody>
          <a:bodyPr wrap="none" lIns="0" tIns="0" rIns="0" bIns="0" rtlCol="0" anchor="t"/>
          <a:lstStyle/>
          <a:p>
            <a:pPr algn="ctr">
              <a:lnSpc>
                <a:spcPts val="4125"/>
              </a:lnSpc>
            </a:pPr>
            <a:r>
              <a:rPr lang="en-US" sz="4125" b="1">
                <a:solidFill>
                  <a:srgbClr val="272525"/>
                </a:solidFill>
                <a:latin typeface="Barlow Bold" pitchFamily="34" charset="0"/>
                <a:ea typeface="Barlow Bold" pitchFamily="34" charset="-122"/>
                <a:cs typeface="Barlow Bold" pitchFamily="34" charset="-120"/>
              </a:rPr>
              <a:t>108</a:t>
            </a:r>
            <a:endParaRPr lang="en-US" sz="4125" dirty="0"/>
          </a:p>
        </p:txBody>
      </p:sp>
      <p:sp>
        <p:nvSpPr>
          <p:cNvPr id="5" name="Text 2"/>
          <p:cNvSpPr/>
          <p:nvPr/>
        </p:nvSpPr>
        <p:spPr>
          <a:xfrm>
            <a:off x="7331869" y="2009279"/>
            <a:ext cx="2100163" cy="262533"/>
          </a:xfrm>
          <a:prstGeom prst="rect">
            <a:avLst/>
          </a:prstGeom>
          <a:noFill/>
          <a:ln/>
        </p:spPr>
        <p:txBody>
          <a:bodyPr wrap="none" lIns="0" tIns="0" rIns="0" bIns="0" rtlCol="0" anchor="t"/>
          <a:lstStyle/>
          <a:p>
            <a:pPr algn="ctr">
              <a:lnSpc>
                <a:spcPts val="2042"/>
              </a:lnSpc>
            </a:pPr>
            <a:r>
              <a:rPr lang="en-US" sz="1625" b="1" dirty="0">
                <a:solidFill>
                  <a:srgbClr val="272525"/>
                </a:solidFill>
                <a:latin typeface="Barlow Bold" pitchFamily="34" charset="0"/>
                <a:ea typeface="Barlow Bold" pitchFamily="34" charset="-122"/>
                <a:cs typeface="Barlow Bold" pitchFamily="34" charset="-120"/>
              </a:rPr>
              <a:t>UFP</a:t>
            </a:r>
            <a:endParaRPr lang="en-US" sz="1625" dirty="0"/>
          </a:p>
        </p:txBody>
      </p:sp>
      <p:sp>
        <p:nvSpPr>
          <p:cNvPr id="6" name="Text 3"/>
          <p:cNvSpPr/>
          <p:nvPr/>
        </p:nvSpPr>
        <p:spPr>
          <a:xfrm>
            <a:off x="5130602" y="2367558"/>
            <a:ext cx="6502797" cy="255389"/>
          </a:xfrm>
          <a:prstGeom prst="rect">
            <a:avLst/>
          </a:prstGeom>
          <a:noFill/>
          <a:ln/>
        </p:spPr>
        <p:txBody>
          <a:bodyPr wrap="none" lIns="0" tIns="0" rIns="0" bIns="0" rtlCol="0" anchor="t"/>
          <a:lstStyle/>
          <a:p>
            <a:pPr algn="ctr">
              <a:lnSpc>
                <a:spcPts val="2000"/>
              </a:lnSpc>
            </a:pPr>
            <a:r>
              <a:rPr lang="en-US" sz="1250" dirty="0">
                <a:solidFill>
                  <a:srgbClr val="272525"/>
                </a:solidFill>
                <a:latin typeface="Montserrat" pitchFamily="34" charset="0"/>
                <a:ea typeface="Montserrat" pitchFamily="34" charset="-122"/>
                <a:cs typeface="Montserrat" pitchFamily="34" charset="-120"/>
              </a:rPr>
              <a:t>Điểm chức năng chưa điều chỉnh.</a:t>
            </a:r>
            <a:endParaRPr lang="en-US" sz="1250" dirty="0"/>
          </a:p>
        </p:txBody>
      </p:sp>
      <p:sp>
        <p:nvSpPr>
          <p:cNvPr id="7" name="Text 4"/>
          <p:cNvSpPr/>
          <p:nvPr/>
        </p:nvSpPr>
        <p:spPr>
          <a:xfrm>
            <a:off x="5130602" y="3181549"/>
            <a:ext cx="6502797" cy="526653"/>
          </a:xfrm>
          <a:prstGeom prst="rect">
            <a:avLst/>
          </a:prstGeom>
          <a:noFill/>
          <a:ln/>
        </p:spPr>
        <p:txBody>
          <a:bodyPr wrap="none" lIns="0" tIns="0" rIns="0" bIns="0" rtlCol="0" anchor="t"/>
          <a:lstStyle/>
          <a:p>
            <a:pPr algn="ctr">
              <a:lnSpc>
                <a:spcPts val="4125"/>
              </a:lnSpc>
            </a:pPr>
            <a:r>
              <a:rPr lang="en-US" sz="4125" b="1">
                <a:solidFill>
                  <a:srgbClr val="272525"/>
                </a:solidFill>
                <a:latin typeface="Barlow Bold" pitchFamily="34" charset="0"/>
              </a:rPr>
              <a:t>0,93</a:t>
            </a:r>
            <a:endParaRPr lang="en-US" sz="4125" dirty="0"/>
          </a:p>
        </p:txBody>
      </p:sp>
      <p:sp>
        <p:nvSpPr>
          <p:cNvPr id="8" name="Text 5"/>
          <p:cNvSpPr/>
          <p:nvPr/>
        </p:nvSpPr>
        <p:spPr>
          <a:xfrm>
            <a:off x="7331869" y="3907632"/>
            <a:ext cx="2100163" cy="262533"/>
          </a:xfrm>
          <a:prstGeom prst="rect">
            <a:avLst/>
          </a:prstGeom>
          <a:noFill/>
          <a:ln/>
        </p:spPr>
        <p:txBody>
          <a:bodyPr wrap="none" lIns="0" tIns="0" rIns="0" bIns="0" rtlCol="0" anchor="t"/>
          <a:lstStyle/>
          <a:p>
            <a:pPr algn="ctr">
              <a:lnSpc>
                <a:spcPts val="2042"/>
              </a:lnSpc>
            </a:pPr>
            <a:r>
              <a:rPr lang="en-US" sz="1625" b="1" dirty="0">
                <a:solidFill>
                  <a:srgbClr val="272525"/>
                </a:solidFill>
                <a:latin typeface="Barlow Bold" pitchFamily="34" charset="0"/>
                <a:ea typeface="Barlow Bold" pitchFamily="34" charset="-122"/>
                <a:cs typeface="Barlow Bold" pitchFamily="34" charset="-120"/>
              </a:rPr>
              <a:t>TCF</a:t>
            </a:r>
            <a:endParaRPr lang="en-US" sz="1625" dirty="0"/>
          </a:p>
        </p:txBody>
      </p:sp>
      <p:sp>
        <p:nvSpPr>
          <p:cNvPr id="9" name="Text 6"/>
          <p:cNvSpPr/>
          <p:nvPr/>
        </p:nvSpPr>
        <p:spPr>
          <a:xfrm>
            <a:off x="5130602" y="4265911"/>
            <a:ext cx="6502797" cy="255389"/>
          </a:xfrm>
          <a:prstGeom prst="rect">
            <a:avLst/>
          </a:prstGeom>
          <a:noFill/>
          <a:ln/>
        </p:spPr>
        <p:txBody>
          <a:bodyPr wrap="none" lIns="0" tIns="0" rIns="0" bIns="0" rtlCol="0" anchor="t"/>
          <a:lstStyle/>
          <a:p>
            <a:pPr algn="ctr">
              <a:lnSpc>
                <a:spcPts val="2000"/>
              </a:lnSpc>
            </a:pPr>
            <a:r>
              <a:rPr lang="en-US" sz="1250" dirty="0">
                <a:solidFill>
                  <a:srgbClr val="272525"/>
                </a:solidFill>
                <a:latin typeface="Montserrat" pitchFamily="34" charset="0"/>
                <a:ea typeface="Montserrat" pitchFamily="34" charset="-122"/>
                <a:cs typeface="Montserrat" pitchFamily="34" charset="-120"/>
              </a:rPr>
              <a:t>Yếu tố phức tạp kỹ thuật.</a:t>
            </a:r>
            <a:endParaRPr lang="en-US" sz="1250" dirty="0"/>
          </a:p>
        </p:txBody>
      </p:sp>
      <p:sp>
        <p:nvSpPr>
          <p:cNvPr id="10" name="Text 7"/>
          <p:cNvSpPr/>
          <p:nvPr/>
        </p:nvSpPr>
        <p:spPr>
          <a:xfrm>
            <a:off x="5130602" y="5079901"/>
            <a:ext cx="6502797" cy="526653"/>
          </a:xfrm>
          <a:prstGeom prst="rect">
            <a:avLst/>
          </a:prstGeom>
          <a:noFill/>
          <a:ln/>
        </p:spPr>
        <p:txBody>
          <a:bodyPr wrap="none" lIns="0" tIns="0" rIns="0" bIns="0" rtlCol="0" anchor="t"/>
          <a:lstStyle/>
          <a:p>
            <a:pPr algn="ctr">
              <a:lnSpc>
                <a:spcPts val="4125"/>
              </a:lnSpc>
            </a:pPr>
            <a:r>
              <a:rPr lang="en-US" sz="4125" b="1">
                <a:solidFill>
                  <a:srgbClr val="272525"/>
                </a:solidFill>
                <a:latin typeface="Barlow Bold" pitchFamily="34" charset="0"/>
                <a:ea typeface="Barlow Bold" pitchFamily="34" charset="-122"/>
                <a:cs typeface="Barlow Bold" pitchFamily="34" charset="-120"/>
              </a:rPr>
              <a:t>100</a:t>
            </a:r>
            <a:endParaRPr lang="en-US" sz="4125" dirty="0"/>
          </a:p>
        </p:txBody>
      </p:sp>
      <p:sp>
        <p:nvSpPr>
          <p:cNvPr id="11" name="Text 8"/>
          <p:cNvSpPr/>
          <p:nvPr/>
        </p:nvSpPr>
        <p:spPr>
          <a:xfrm>
            <a:off x="7331869" y="5805984"/>
            <a:ext cx="2100163" cy="262533"/>
          </a:xfrm>
          <a:prstGeom prst="rect">
            <a:avLst/>
          </a:prstGeom>
          <a:noFill/>
          <a:ln/>
        </p:spPr>
        <p:txBody>
          <a:bodyPr wrap="none" lIns="0" tIns="0" rIns="0" bIns="0" rtlCol="0" anchor="t"/>
          <a:lstStyle/>
          <a:p>
            <a:pPr algn="ctr">
              <a:lnSpc>
                <a:spcPts val="2042"/>
              </a:lnSpc>
            </a:pPr>
            <a:r>
              <a:rPr lang="en-US" sz="1625" b="1" dirty="0">
                <a:solidFill>
                  <a:srgbClr val="272525"/>
                </a:solidFill>
                <a:latin typeface="Barlow Bold" pitchFamily="34" charset="0"/>
                <a:ea typeface="Barlow Bold" pitchFamily="34" charset="-122"/>
                <a:cs typeface="Barlow Bold" pitchFamily="34" charset="-120"/>
              </a:rPr>
              <a:t>AFP</a:t>
            </a:r>
            <a:endParaRPr lang="en-US" sz="1625" dirty="0"/>
          </a:p>
        </p:txBody>
      </p:sp>
      <p:sp>
        <p:nvSpPr>
          <p:cNvPr id="12" name="Text 9"/>
          <p:cNvSpPr/>
          <p:nvPr/>
        </p:nvSpPr>
        <p:spPr>
          <a:xfrm>
            <a:off x="5130602" y="6164263"/>
            <a:ext cx="6502797" cy="255389"/>
          </a:xfrm>
          <a:prstGeom prst="rect">
            <a:avLst/>
          </a:prstGeom>
          <a:noFill/>
          <a:ln/>
        </p:spPr>
        <p:txBody>
          <a:bodyPr wrap="none" lIns="0" tIns="0" rIns="0" bIns="0" rtlCol="0" anchor="t"/>
          <a:lstStyle/>
          <a:p>
            <a:pPr algn="ctr">
              <a:lnSpc>
                <a:spcPts val="2000"/>
              </a:lnSpc>
            </a:pPr>
            <a:r>
              <a:rPr lang="en-US" sz="1250" dirty="0">
                <a:solidFill>
                  <a:srgbClr val="272525"/>
                </a:solidFill>
                <a:latin typeface="Montserrat" pitchFamily="34" charset="0"/>
                <a:ea typeface="Montserrat" pitchFamily="34" charset="-122"/>
                <a:cs typeface="Montserrat" pitchFamily="34" charset="-120"/>
              </a:rPr>
              <a:t>Điểm chức năng điều chỉnh.</a:t>
            </a:r>
            <a:endParaRPr lang="en-US" sz="12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38E5E-A525-1305-9A86-D2D5CDD0A6BB}"/>
              </a:ext>
            </a:extLst>
          </p:cNvPr>
          <p:cNvSpPr txBox="1"/>
          <p:nvPr/>
        </p:nvSpPr>
        <p:spPr>
          <a:xfrm>
            <a:off x="315952" y="338624"/>
            <a:ext cx="6096000" cy="605230"/>
          </a:xfrm>
          <a:prstGeom prst="rect">
            <a:avLst/>
          </a:prstGeom>
          <a:noFill/>
        </p:spPr>
        <p:txBody>
          <a:bodyPr wrap="square">
            <a:spAutoFit/>
          </a:bodyPr>
          <a:lstStyle/>
          <a:p>
            <a:r>
              <a:rPr lang="en-US" sz="3333">
                <a:solidFill>
                  <a:srgbClr val="9465F5"/>
                </a:solidFill>
                <a:latin typeface="Barlow Bold" panose="00000800000000000000" pitchFamily="2" charset="0"/>
                <a:ea typeface="Calibri" panose="020F0502020204030204" pitchFamily="34" charset="0"/>
                <a:cs typeface="Times New Roman" panose="02020603050405020304" pitchFamily="18" charset="0"/>
              </a:rPr>
              <a:t>2. Điểm Use Case</a:t>
            </a:r>
            <a:endParaRPr lang="en-US" sz="3333">
              <a:solidFill>
                <a:srgbClr val="9465F5"/>
              </a:solidFill>
              <a:latin typeface="Barlow Bold" panose="00000800000000000000" pitchFamily="2" charset="0"/>
            </a:endParaRPr>
          </a:p>
        </p:txBody>
      </p:sp>
      <p:sp>
        <p:nvSpPr>
          <p:cNvPr id="6" name="TextBox 5">
            <a:extLst>
              <a:ext uri="{FF2B5EF4-FFF2-40B4-BE49-F238E27FC236}">
                <a16:creationId xmlns:a16="http://schemas.microsoft.com/office/drawing/2014/main" id="{7A866BA8-8CC1-C8DC-3C96-B8ED04B90855}"/>
              </a:ext>
            </a:extLst>
          </p:cNvPr>
          <p:cNvSpPr txBox="1"/>
          <p:nvPr/>
        </p:nvSpPr>
        <p:spPr>
          <a:xfrm>
            <a:off x="4458630" y="592671"/>
            <a:ext cx="6096000" cy="369332"/>
          </a:xfrm>
          <a:prstGeom prst="rect">
            <a:avLst/>
          </a:prstGeom>
          <a:noFill/>
        </p:spPr>
        <p:txBody>
          <a:bodyPr wrap="square">
            <a:spAutoFit/>
          </a:bodyPr>
          <a:lstStyle/>
          <a:p>
            <a:pPr lvl="1"/>
            <a:r>
              <a:rPr lang="en-US"/>
              <a:t>Tính tổng điểm tác nhân (UAW)</a:t>
            </a:r>
            <a:endParaRPr lang="en-US" sz="1100"/>
          </a:p>
        </p:txBody>
      </p:sp>
      <p:graphicFrame>
        <p:nvGraphicFramePr>
          <p:cNvPr id="2" name="Table 1">
            <a:extLst>
              <a:ext uri="{FF2B5EF4-FFF2-40B4-BE49-F238E27FC236}">
                <a16:creationId xmlns:a16="http://schemas.microsoft.com/office/drawing/2014/main" id="{D4EEEA5B-8299-C2D3-59D2-E9EF01E2BCE0}"/>
              </a:ext>
            </a:extLst>
          </p:cNvPr>
          <p:cNvGraphicFramePr>
            <a:graphicFrameLocks noGrp="1"/>
          </p:cNvGraphicFramePr>
          <p:nvPr>
            <p:extLst>
              <p:ext uri="{D42A27DB-BD31-4B8C-83A1-F6EECF244321}">
                <p14:modId xmlns:p14="http://schemas.microsoft.com/office/powerpoint/2010/main" val="1217982150"/>
              </p:ext>
            </p:extLst>
          </p:nvPr>
        </p:nvGraphicFramePr>
        <p:xfrm>
          <a:off x="737394" y="4582498"/>
          <a:ext cx="5937250" cy="1920240"/>
        </p:xfrm>
        <a:graphic>
          <a:graphicData uri="http://schemas.openxmlformats.org/drawingml/2006/table">
            <a:tbl>
              <a:tblPr firstRow="1" firstCol="1" bandRow="1">
                <a:tableStyleId>{5C22544A-7EE6-4342-B048-85BDC9FD1C3A}</a:tableStyleId>
              </a:tblPr>
              <a:tblGrid>
                <a:gridCol w="612775">
                  <a:extLst>
                    <a:ext uri="{9D8B030D-6E8A-4147-A177-3AD203B41FA5}">
                      <a16:colId xmlns:a16="http://schemas.microsoft.com/office/drawing/2014/main" val="2093231252"/>
                    </a:ext>
                  </a:extLst>
                </a:gridCol>
                <a:gridCol w="1390015">
                  <a:extLst>
                    <a:ext uri="{9D8B030D-6E8A-4147-A177-3AD203B41FA5}">
                      <a16:colId xmlns:a16="http://schemas.microsoft.com/office/drawing/2014/main" val="271035229"/>
                    </a:ext>
                  </a:extLst>
                </a:gridCol>
                <a:gridCol w="1285875">
                  <a:extLst>
                    <a:ext uri="{9D8B030D-6E8A-4147-A177-3AD203B41FA5}">
                      <a16:colId xmlns:a16="http://schemas.microsoft.com/office/drawing/2014/main" val="2825942402"/>
                    </a:ext>
                  </a:extLst>
                </a:gridCol>
                <a:gridCol w="683260">
                  <a:extLst>
                    <a:ext uri="{9D8B030D-6E8A-4147-A177-3AD203B41FA5}">
                      <a16:colId xmlns:a16="http://schemas.microsoft.com/office/drawing/2014/main" val="602032894"/>
                    </a:ext>
                  </a:extLst>
                </a:gridCol>
                <a:gridCol w="1026795">
                  <a:extLst>
                    <a:ext uri="{9D8B030D-6E8A-4147-A177-3AD203B41FA5}">
                      <a16:colId xmlns:a16="http://schemas.microsoft.com/office/drawing/2014/main" val="4269894276"/>
                    </a:ext>
                  </a:extLst>
                </a:gridCol>
                <a:gridCol w="938530">
                  <a:extLst>
                    <a:ext uri="{9D8B030D-6E8A-4147-A177-3AD203B41FA5}">
                      <a16:colId xmlns:a16="http://schemas.microsoft.com/office/drawing/2014/main" val="1379416583"/>
                    </a:ext>
                  </a:extLst>
                </a:gridCol>
              </a:tblGrid>
              <a:tr h="0">
                <a:tc>
                  <a:txBody>
                    <a:bodyPr/>
                    <a:lstStyle/>
                    <a:p>
                      <a:pPr marL="0" marR="0" algn="ctr">
                        <a:spcBef>
                          <a:spcPts val="600"/>
                        </a:spcBef>
                        <a:spcAft>
                          <a:spcPts val="600"/>
                        </a:spcAft>
                      </a:pPr>
                      <a:r>
                        <a:rPr lang="en-US" sz="1400">
                          <a:effectLst/>
                        </a:rPr>
                        <a:t>STT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Loại</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Mô tả</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Trọng số</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Số lượng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Tổng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54437139"/>
                  </a:ext>
                </a:extLst>
              </a:tr>
              <a:tr h="0">
                <a:tc>
                  <a:txBody>
                    <a:bodyPr/>
                    <a:lstStyle/>
                    <a:p>
                      <a:pPr marL="0" marR="0" algn="ctr">
                        <a:spcBef>
                          <a:spcPts val="600"/>
                        </a:spcBef>
                        <a:spcAft>
                          <a:spcPts val="600"/>
                        </a:spcAft>
                      </a:pPr>
                      <a:r>
                        <a:rPr lang="en-US" sz="14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Đơn giản</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Số lượng giao dịch &lt;5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24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120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8700974"/>
                  </a:ext>
                </a:extLst>
              </a:tr>
              <a:tr h="0">
                <a:tc>
                  <a:txBody>
                    <a:bodyPr/>
                    <a:lstStyle/>
                    <a:p>
                      <a:pPr marL="0" marR="0" algn="ctr">
                        <a:spcBef>
                          <a:spcPts val="600"/>
                        </a:spcBef>
                        <a:spcAft>
                          <a:spcPts val="600"/>
                        </a:spcAft>
                      </a:pPr>
                      <a:r>
                        <a:rPr lang="en-US" sz="14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Trung bình</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Số lượng giao dịch từ 4 – 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10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60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708869"/>
                  </a:ext>
                </a:extLst>
              </a:tr>
              <a:tr h="0">
                <a:tc>
                  <a:txBody>
                    <a:bodyPr/>
                    <a:lstStyle/>
                    <a:p>
                      <a:pPr marL="0" marR="0" algn="ctr">
                        <a:spcBef>
                          <a:spcPts val="600"/>
                        </a:spcBef>
                        <a:spcAft>
                          <a:spcPts val="600"/>
                        </a:spcAft>
                      </a:pPr>
                      <a:r>
                        <a:rPr lang="en-US" sz="14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Phức tạp</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Số lượng giao dịch &gt;7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15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62927755"/>
                  </a:ext>
                </a:extLst>
              </a:tr>
              <a:tr h="0">
                <a:tc>
                  <a:txBody>
                    <a:bodyPr/>
                    <a:lstStyle/>
                    <a:p>
                      <a:pPr marL="0" marR="0" algn="ctr">
                        <a:spcBef>
                          <a:spcPts val="600"/>
                        </a:spcBef>
                        <a:spcAft>
                          <a:spcPts val="600"/>
                        </a:spcAft>
                      </a:pPr>
                      <a:r>
                        <a:rPr lang="en-US" sz="14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Cộng 1+2+3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600"/>
                        </a:spcBef>
                        <a:spcAft>
                          <a:spcPts val="600"/>
                        </a:spcAft>
                      </a:pPr>
                      <a:r>
                        <a:rPr lang="en-US" sz="14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gridSpan="2">
                  <a:txBody>
                    <a:bodyPr/>
                    <a:lstStyle/>
                    <a:p>
                      <a:pPr marL="0" marR="0" algn="ctr">
                        <a:spcBef>
                          <a:spcPts val="600"/>
                        </a:spcBef>
                        <a:spcAft>
                          <a:spcPts val="600"/>
                        </a:spcAft>
                      </a:pPr>
                      <a:r>
                        <a:rPr lang="en-US" sz="1400">
                          <a:effectLst/>
                        </a:rPr>
                        <a:t>UUCW</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spcBef>
                          <a:spcPts val="600"/>
                        </a:spcBef>
                        <a:spcAft>
                          <a:spcPts val="600"/>
                        </a:spcAft>
                      </a:pPr>
                      <a:r>
                        <a:rPr lang="en-US" sz="1400">
                          <a:effectLst/>
                        </a:rPr>
                        <a:t>180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97096646"/>
                  </a:ext>
                </a:extLst>
              </a:tr>
            </a:tbl>
          </a:graphicData>
        </a:graphic>
      </p:graphicFrame>
      <p:graphicFrame>
        <p:nvGraphicFramePr>
          <p:cNvPr id="5" name="Table 4">
            <a:extLst>
              <a:ext uri="{FF2B5EF4-FFF2-40B4-BE49-F238E27FC236}">
                <a16:creationId xmlns:a16="http://schemas.microsoft.com/office/drawing/2014/main" id="{6BE8881B-72A0-D6CA-26AB-A205EAA42C46}"/>
              </a:ext>
            </a:extLst>
          </p:cNvPr>
          <p:cNvGraphicFramePr>
            <a:graphicFrameLocks noGrp="1"/>
          </p:cNvGraphicFramePr>
          <p:nvPr>
            <p:extLst>
              <p:ext uri="{D42A27DB-BD31-4B8C-83A1-F6EECF244321}">
                <p14:modId xmlns:p14="http://schemas.microsoft.com/office/powerpoint/2010/main" val="4110527094"/>
              </p:ext>
            </p:extLst>
          </p:nvPr>
        </p:nvGraphicFramePr>
        <p:xfrm>
          <a:off x="562768" y="980152"/>
          <a:ext cx="9278801" cy="3025246"/>
        </p:xfrm>
        <a:graphic>
          <a:graphicData uri="http://schemas.openxmlformats.org/drawingml/2006/table">
            <a:tbl>
              <a:tblPr firstRow="1" firstCol="1" bandRow="1">
                <a:tableStyleId>{5C22544A-7EE6-4342-B048-85BDC9FD1C3A}</a:tableStyleId>
              </a:tblPr>
              <a:tblGrid>
                <a:gridCol w="748714">
                  <a:extLst>
                    <a:ext uri="{9D8B030D-6E8A-4147-A177-3AD203B41FA5}">
                      <a16:colId xmlns:a16="http://schemas.microsoft.com/office/drawing/2014/main" val="4228174079"/>
                    </a:ext>
                  </a:extLst>
                </a:gridCol>
                <a:gridCol w="1876938">
                  <a:extLst>
                    <a:ext uri="{9D8B030D-6E8A-4147-A177-3AD203B41FA5}">
                      <a16:colId xmlns:a16="http://schemas.microsoft.com/office/drawing/2014/main" val="2708340784"/>
                    </a:ext>
                  </a:extLst>
                </a:gridCol>
                <a:gridCol w="2646267">
                  <a:extLst>
                    <a:ext uri="{9D8B030D-6E8A-4147-A177-3AD203B41FA5}">
                      <a16:colId xmlns:a16="http://schemas.microsoft.com/office/drawing/2014/main" val="2558532615"/>
                    </a:ext>
                  </a:extLst>
                </a:gridCol>
                <a:gridCol w="1129161">
                  <a:extLst>
                    <a:ext uri="{9D8B030D-6E8A-4147-A177-3AD203B41FA5}">
                      <a16:colId xmlns:a16="http://schemas.microsoft.com/office/drawing/2014/main" val="2547685136"/>
                    </a:ext>
                  </a:extLst>
                </a:gridCol>
                <a:gridCol w="1565833">
                  <a:extLst>
                    <a:ext uri="{9D8B030D-6E8A-4147-A177-3AD203B41FA5}">
                      <a16:colId xmlns:a16="http://schemas.microsoft.com/office/drawing/2014/main" val="458127913"/>
                    </a:ext>
                  </a:extLst>
                </a:gridCol>
                <a:gridCol w="1311888">
                  <a:extLst>
                    <a:ext uri="{9D8B030D-6E8A-4147-A177-3AD203B41FA5}">
                      <a16:colId xmlns:a16="http://schemas.microsoft.com/office/drawing/2014/main" val="2963455372"/>
                    </a:ext>
                  </a:extLst>
                </a:gridCol>
              </a:tblGrid>
              <a:tr h="587609">
                <a:tc>
                  <a:txBody>
                    <a:bodyPr/>
                    <a:lstStyle/>
                    <a:p>
                      <a:pPr marL="0" marR="0" algn="ctr">
                        <a:spcBef>
                          <a:spcPts val="600"/>
                        </a:spcBef>
                        <a:spcAft>
                          <a:spcPts val="600"/>
                        </a:spcAft>
                      </a:pPr>
                      <a:r>
                        <a:rPr lang="en-US" sz="1400" spc="5">
                          <a:effectLst/>
                        </a:rPr>
                        <a:t>TT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spc="5">
                          <a:effectLst/>
                        </a:rPr>
                        <a:t>Loại Actor</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spc="5">
                          <a:effectLst/>
                        </a:rPr>
                        <a:t>Mô tả</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Trọng số</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spc="-5">
                          <a:effectLst/>
                        </a:rPr>
                        <a:t>Số lượng Actor</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Tổng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43285658"/>
                  </a:ext>
                </a:extLst>
              </a:tr>
              <a:tr h="452056">
                <a:tc>
                  <a:txBody>
                    <a:bodyPr/>
                    <a:lstStyle/>
                    <a:p>
                      <a:pPr marL="0" marR="0" algn="ctr">
                        <a:spcBef>
                          <a:spcPts val="600"/>
                        </a:spcBef>
                        <a:spcAft>
                          <a:spcPts val="600"/>
                        </a:spcAft>
                      </a:pPr>
                      <a:r>
                        <a:rPr lang="en-US" sz="1400">
                          <a:effectLst/>
                        </a:rPr>
                        <a:t>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Đơn giản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Thuộc loại giao diện của chương trình</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 1</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 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0 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6891198"/>
                  </a:ext>
                </a:extLst>
              </a:tr>
              <a:tr h="590760">
                <a:tc>
                  <a:txBody>
                    <a:bodyPr/>
                    <a:lstStyle/>
                    <a:p>
                      <a:pPr marL="0" marR="0" algn="ctr">
                        <a:spcBef>
                          <a:spcPts val="600"/>
                        </a:spcBef>
                        <a:spcAft>
                          <a:spcPts val="600"/>
                        </a:spcAft>
                      </a:pPr>
                      <a:r>
                        <a:rPr lang="en-US" sz="1400">
                          <a:effectLst/>
                        </a:rPr>
                        <a:t>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Trung bình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Giao diện tương tác hoặc phục vụ một giao thức hoạt động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2 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0 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0 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7939237"/>
                  </a:ext>
                </a:extLst>
              </a:tr>
              <a:tr h="393840">
                <a:tc>
                  <a:txBody>
                    <a:bodyPr/>
                    <a:lstStyle/>
                    <a:p>
                      <a:pPr marL="0" marR="0" algn="ctr">
                        <a:spcBef>
                          <a:spcPts val="600"/>
                        </a:spcBef>
                        <a:spcAft>
                          <a:spcPts val="600"/>
                        </a:spcAft>
                      </a:pPr>
                      <a:r>
                        <a:rPr lang="en-US" sz="1400">
                          <a:effectLst/>
                        </a:rPr>
                        <a:t>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Phức tạp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Giao diện đồ họa</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3 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 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 12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12920359"/>
                  </a:ext>
                </a:extLst>
              </a:tr>
              <a:tr h="1000981">
                <a:tc>
                  <a:txBody>
                    <a:bodyPr/>
                    <a:lstStyle/>
                    <a:p>
                      <a:pPr marL="0" marR="0" algn="ctr">
                        <a:spcBef>
                          <a:spcPts val="600"/>
                        </a:spcBef>
                        <a:spcAft>
                          <a:spcPts val="600"/>
                        </a:spcAft>
                      </a:pPr>
                      <a:r>
                        <a:rPr lang="en-US" sz="14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a:txBody>
                    <a:bodyPr/>
                    <a:lstStyle/>
                    <a:p>
                      <a:pPr marL="0" marR="0" algn="ctr">
                        <a:spcBef>
                          <a:spcPts val="600"/>
                        </a:spcBef>
                        <a:spcAft>
                          <a:spcPts val="600"/>
                        </a:spcAft>
                      </a:pPr>
                      <a:r>
                        <a:rPr lang="en-US" sz="1400">
                          <a:effectLst/>
                        </a:rPr>
                        <a:t>Cộng (1+2+3)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gridSpan="3">
                  <a:txBody>
                    <a:bodyPr/>
                    <a:lstStyle/>
                    <a:p>
                      <a:pPr marL="0" marR="0" algn="ctr">
                        <a:spcBef>
                          <a:spcPts val="600"/>
                        </a:spcBef>
                        <a:spcAft>
                          <a:spcPts val="600"/>
                        </a:spcAft>
                      </a:pPr>
                      <a:r>
                        <a:rPr lang="en-US" sz="1400">
                          <a:effectLst/>
                        </a:rPr>
                        <a:t>UAW</a:t>
                      </a:r>
                      <a:endParaRPr lang="en-US" sz="1000">
                        <a:effectLst/>
                      </a:endParaRPr>
                    </a:p>
                    <a:p>
                      <a:pPr marL="0" marR="0" algn="ctr">
                        <a:spcBef>
                          <a:spcPts val="600"/>
                        </a:spcBef>
                        <a:spcAft>
                          <a:spcPts val="600"/>
                        </a:spcAft>
                      </a:pPr>
                      <a:r>
                        <a:rPr lang="en-US" sz="1400">
                          <a:effectLst/>
                        </a:rPr>
                        <a:t> </a:t>
                      </a:r>
                      <a:endParaRPr lang="en-US" sz="1000">
                        <a:effectLst/>
                      </a:endParaRPr>
                    </a:p>
                    <a:p>
                      <a:pPr marL="0" marR="0" algn="ctr">
                        <a:spcBef>
                          <a:spcPts val="600"/>
                        </a:spcBef>
                        <a:spcAft>
                          <a:spcPts val="600"/>
                        </a:spcAft>
                      </a:pPr>
                      <a:r>
                        <a:rPr lang="en-US" sz="1400">
                          <a:effectLst/>
                        </a:rPr>
                        <a:t>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marL="0" marR="0" algn="ctr">
                        <a:spcBef>
                          <a:spcPts val="600"/>
                        </a:spcBef>
                        <a:spcAft>
                          <a:spcPts val="600"/>
                        </a:spcAft>
                      </a:pPr>
                      <a:r>
                        <a:rPr lang="en-US" sz="1400">
                          <a:effectLst/>
                        </a:rPr>
                        <a:t>12 </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198734"/>
                  </a:ext>
                </a:extLst>
              </a:tr>
            </a:tbl>
          </a:graphicData>
        </a:graphic>
      </p:graphicFrame>
      <p:sp>
        <p:nvSpPr>
          <p:cNvPr id="11" name="TextBox 10">
            <a:extLst>
              <a:ext uri="{FF2B5EF4-FFF2-40B4-BE49-F238E27FC236}">
                <a16:creationId xmlns:a16="http://schemas.microsoft.com/office/drawing/2014/main" id="{0B27D14F-E67D-1D03-4A4C-9BC92C1C6289}"/>
              </a:ext>
            </a:extLst>
          </p:cNvPr>
          <p:cNvSpPr txBox="1"/>
          <p:nvPr/>
        </p:nvSpPr>
        <p:spPr>
          <a:xfrm>
            <a:off x="658019" y="4213166"/>
            <a:ext cx="6096000" cy="369332"/>
          </a:xfrm>
          <a:prstGeom prst="rect">
            <a:avLst/>
          </a:prstGeom>
          <a:noFill/>
        </p:spPr>
        <p:txBody>
          <a:bodyPr wrap="square">
            <a:spAutoFit/>
          </a:bodyPr>
          <a:lstStyle/>
          <a:p>
            <a:pPr lvl="1"/>
            <a:r>
              <a:rPr lang="en-US"/>
              <a:t>Tính tổng giá trị các trường hợp sử dụng(UUCW)</a:t>
            </a:r>
            <a:endParaRPr lang="en-US" sz="1100"/>
          </a:p>
        </p:txBody>
      </p:sp>
    </p:spTree>
    <p:extLst>
      <p:ext uri="{BB962C8B-B14F-4D97-AF65-F5344CB8AC3E}">
        <p14:creationId xmlns:p14="http://schemas.microsoft.com/office/powerpoint/2010/main" val="74699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D3688-2DF0-9938-50B5-127797D2260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19E5BE0-7993-C9DD-F121-086A6F2EC51A}"/>
              </a:ext>
            </a:extLst>
          </p:cNvPr>
          <p:cNvSpPr txBox="1"/>
          <p:nvPr/>
        </p:nvSpPr>
        <p:spPr>
          <a:xfrm>
            <a:off x="514350" y="1117084"/>
            <a:ext cx="6108700" cy="646331"/>
          </a:xfrm>
          <a:prstGeom prst="rect">
            <a:avLst/>
          </a:prstGeom>
          <a:noFill/>
        </p:spPr>
        <p:txBody>
          <a:bodyPr wrap="square">
            <a:spAutoFit/>
          </a:bodyPr>
          <a:lstStyle/>
          <a:p>
            <a:pPr>
              <a:spcBef>
                <a:spcPts val="167"/>
              </a:spcBef>
              <a:spcAft>
                <a:spcPts val="500"/>
              </a:spcAft>
              <a:buSzPts val="1300"/>
            </a:pP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Bản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a:t>
            </a:r>
            <a:r>
              <a:rPr lang="en-US" sz="1800" b="1" spc="2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í</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o</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á</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ệ</a:t>
            </a:r>
            <a:r>
              <a:rPr lang="en-US" sz="1800" b="1" spc="3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s</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ố</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p</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ứ</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c</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tạ</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p</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kỹ</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u</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ật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c</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ô</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ghệ </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sym typeface="Wingdings" panose="05000000000000000000" pitchFamily="2" charset="2"/>
              </a:rPr>
              <a:t> Tương tự như phía chức năng</a:t>
            </a:r>
            <a:endParaRPr lang="en-US" sz="1800" b="1">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223ABFC-EF58-332F-0804-712D12964B78}"/>
              </a:ext>
            </a:extLst>
          </p:cNvPr>
          <p:cNvGraphicFramePr>
            <a:graphicFrameLocks noGrp="1"/>
          </p:cNvGraphicFramePr>
          <p:nvPr>
            <p:extLst>
              <p:ext uri="{D42A27DB-BD31-4B8C-83A1-F6EECF244321}">
                <p14:modId xmlns:p14="http://schemas.microsoft.com/office/powerpoint/2010/main" val="2020485382"/>
              </p:ext>
            </p:extLst>
          </p:nvPr>
        </p:nvGraphicFramePr>
        <p:xfrm>
          <a:off x="514350" y="2122488"/>
          <a:ext cx="7512050" cy="3995066"/>
        </p:xfrm>
        <a:graphic>
          <a:graphicData uri="http://schemas.openxmlformats.org/drawingml/2006/table">
            <a:tbl>
              <a:tblPr firstRow="1" firstCol="1" bandRow="1">
                <a:tableStyleId>{5C22544A-7EE6-4342-B048-85BDC9FD1C3A}</a:tableStyleId>
              </a:tblPr>
              <a:tblGrid>
                <a:gridCol w="972800">
                  <a:extLst>
                    <a:ext uri="{9D8B030D-6E8A-4147-A177-3AD203B41FA5}">
                      <a16:colId xmlns:a16="http://schemas.microsoft.com/office/drawing/2014/main" val="3061681661"/>
                    </a:ext>
                  </a:extLst>
                </a:gridCol>
                <a:gridCol w="4067873">
                  <a:extLst>
                    <a:ext uri="{9D8B030D-6E8A-4147-A177-3AD203B41FA5}">
                      <a16:colId xmlns:a16="http://schemas.microsoft.com/office/drawing/2014/main" val="945494636"/>
                    </a:ext>
                  </a:extLst>
                </a:gridCol>
                <a:gridCol w="1044109">
                  <a:extLst>
                    <a:ext uri="{9D8B030D-6E8A-4147-A177-3AD203B41FA5}">
                      <a16:colId xmlns:a16="http://schemas.microsoft.com/office/drawing/2014/main" val="612712583"/>
                    </a:ext>
                  </a:extLst>
                </a:gridCol>
                <a:gridCol w="1427268">
                  <a:extLst>
                    <a:ext uri="{9D8B030D-6E8A-4147-A177-3AD203B41FA5}">
                      <a16:colId xmlns:a16="http://schemas.microsoft.com/office/drawing/2014/main" val="2288352148"/>
                    </a:ext>
                  </a:extLst>
                </a:gridCol>
              </a:tblGrid>
              <a:tr h="343571">
                <a:tc>
                  <a:txBody>
                    <a:bodyPr/>
                    <a:lstStyle/>
                    <a:p>
                      <a:pPr marL="0" marR="0" algn="ctr">
                        <a:spcBef>
                          <a:spcPts val="600"/>
                        </a:spcBef>
                        <a:spcAft>
                          <a:spcPts val="600"/>
                        </a:spcAft>
                      </a:pPr>
                      <a:r>
                        <a:rPr lang="en-US" sz="1500">
                          <a:effectLst/>
                        </a:rPr>
                        <a:t>TT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US" sz="1500">
                          <a:effectLst/>
                        </a:rPr>
                        <a:t>Các hệ số tác động môi trường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US" sz="1500">
                          <a:effectLst/>
                        </a:rPr>
                        <a:t>Trọng số</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US" sz="1500">
                          <a:effectLst/>
                        </a:rPr>
                        <a:t>Giá trị xếp hạng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extLst>
                  <a:ext uri="{0D108BD9-81ED-4DB2-BD59-A6C34878D82A}">
                    <a16:rowId xmlns:a16="http://schemas.microsoft.com/office/drawing/2014/main" val="1791083567"/>
                  </a:ext>
                </a:extLst>
              </a:tr>
              <a:tr h="289058">
                <a:tc>
                  <a:txBody>
                    <a:bodyPr/>
                    <a:lstStyle/>
                    <a:p>
                      <a:pPr marL="0" marR="0" algn="ctr">
                        <a:spcBef>
                          <a:spcPts val="600"/>
                        </a:spcBef>
                        <a:spcAft>
                          <a:spcPts val="600"/>
                        </a:spcAft>
                      </a:pPr>
                      <a:r>
                        <a:rPr lang="en-GB" sz="1500">
                          <a:effectLst/>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Đánh giá cho từng thành viên</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GB" sz="1500">
                          <a:effectLst/>
                        </a:rPr>
                        <a: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558005537"/>
                  </a:ext>
                </a:extLst>
              </a:tr>
              <a:tr h="769599">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Có áp dụng qui trình phát triển phần mềm theo mẫu UML và có hiểu biết về RUP hoặc quy trình phát triển phần mềm tương đương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21590" marR="39370" algn="ctr"/>
                      <a:r>
                        <a:rPr lang="en-US" sz="1500">
                          <a:effectLst/>
                        </a:rPr>
                        <a:t>1</a:t>
                      </a:r>
                      <a:r>
                        <a:rPr lang="en-US" sz="1500" spc="5">
                          <a:effectLst/>
                        </a:rPr>
                        <a:t>,</a:t>
                      </a:r>
                      <a:r>
                        <a:rPr lang="en-US"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836923680"/>
                  </a:ext>
                </a:extLst>
              </a:tr>
              <a:tr h="385258">
                <a:tc>
                  <a:txBody>
                    <a:bodyPr/>
                    <a:lstStyle/>
                    <a:p>
                      <a:pPr marL="0" marR="0" algn="ctr">
                        <a:spcBef>
                          <a:spcPts val="600"/>
                        </a:spcBef>
                        <a:spcAft>
                          <a:spcPts val="600"/>
                        </a:spcAft>
                      </a:pPr>
                      <a:r>
                        <a:rPr lang="en-US"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Có kinh nghiệm về ứng dụng tương tự</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a:effectLst/>
                        </a:rPr>
                        <a:t>0</a:t>
                      </a:r>
                      <a:r>
                        <a:rPr lang="en-US" sz="1500" spc="5">
                          <a:effectLst/>
                        </a:rPr>
                        <a:t>,</a:t>
                      </a:r>
                      <a:r>
                        <a:rPr lang="en-US"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119829631"/>
                  </a:ext>
                </a:extLst>
              </a:tr>
              <a:tr h="385258">
                <a:tc>
                  <a:txBody>
                    <a:bodyPr/>
                    <a:lstStyle/>
                    <a:p>
                      <a:pPr marL="0" marR="0" algn="ctr">
                        <a:spcBef>
                          <a:spcPts val="600"/>
                        </a:spcBef>
                        <a:spcAft>
                          <a:spcPts val="600"/>
                        </a:spcAft>
                      </a:pPr>
                      <a:r>
                        <a:rPr lang="en-US"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Có kinh nghiệm về hướng đối tượng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488211213"/>
                  </a:ext>
                </a:extLst>
              </a:tr>
              <a:tr h="260656">
                <a:tc>
                  <a:txBody>
                    <a:bodyPr/>
                    <a:lstStyle/>
                    <a:p>
                      <a:pPr marL="0" marR="0" algn="ctr">
                        <a:spcBef>
                          <a:spcPts val="600"/>
                        </a:spcBef>
                        <a:spcAft>
                          <a:spcPts val="600"/>
                        </a:spcAft>
                      </a:pPr>
                      <a:r>
                        <a:rPr lang="en-US" sz="1500">
                          <a:effectLst/>
                        </a:rPr>
                        <a:t>4</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Có khả năng lãnh đạo Nhóm</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a:effectLst/>
                        </a:rPr>
                        <a:t>0</a:t>
                      </a:r>
                      <a:r>
                        <a:rPr lang="en-US" sz="1500" spc="5">
                          <a:effectLst/>
                        </a:rPr>
                        <a:t>,</a:t>
                      </a:r>
                      <a:r>
                        <a:rPr lang="en-US"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239297215"/>
                  </a:ext>
                </a:extLst>
              </a:tr>
              <a:tr h="257907">
                <a:tc>
                  <a:txBody>
                    <a:bodyPr/>
                    <a:lstStyle/>
                    <a:p>
                      <a:pPr marL="0" marR="0" algn="ctr">
                        <a:spcBef>
                          <a:spcPts val="600"/>
                        </a:spcBef>
                        <a:spcAft>
                          <a:spcPts val="600"/>
                        </a:spcAft>
                      </a:pPr>
                      <a:r>
                        <a:rPr lang="en-US"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Tính chất năng động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605276193"/>
                  </a:ext>
                </a:extLst>
              </a:tr>
              <a:tr h="252410">
                <a:tc>
                  <a:txBody>
                    <a:bodyPr/>
                    <a:lstStyle/>
                    <a:p>
                      <a:pPr marL="0" marR="0" algn="ctr">
                        <a:spcBef>
                          <a:spcPts val="600"/>
                        </a:spcBef>
                        <a:spcAft>
                          <a:spcPts val="600"/>
                        </a:spcAft>
                      </a:pPr>
                      <a:r>
                        <a:rPr lang="en-US" sz="1500">
                          <a:effectLst/>
                        </a:rPr>
                        <a:t>6</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Độ ổn định của các yêu cầu</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818944068"/>
                  </a:ext>
                </a:extLst>
              </a:tr>
              <a:tr h="343571">
                <a:tc>
                  <a:txBody>
                    <a:bodyPr/>
                    <a:lstStyle/>
                    <a:p>
                      <a:pPr marL="0" marR="0" algn="ctr">
                        <a:spcBef>
                          <a:spcPts val="600"/>
                        </a:spcBef>
                        <a:spcAft>
                          <a:spcPts val="600"/>
                        </a:spcAft>
                      </a:pPr>
                      <a:r>
                        <a:rPr lang="en-US" sz="1500">
                          <a:effectLst/>
                        </a:rPr>
                        <a:t>7</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Sử dụng các nhân viên làm bán thời gian</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spc="-5">
                          <a:effectLst/>
                        </a:rPr>
                        <a:t>-</a:t>
                      </a: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2988755015"/>
                  </a:ext>
                </a:extLst>
              </a:tr>
              <a:tr h="307840">
                <a:tc>
                  <a:txBody>
                    <a:bodyPr/>
                    <a:lstStyle/>
                    <a:p>
                      <a:pPr marL="0" marR="0" algn="ctr">
                        <a:spcBef>
                          <a:spcPts val="600"/>
                        </a:spcBef>
                        <a:spcAft>
                          <a:spcPts val="600"/>
                        </a:spcAft>
                      </a:pPr>
                      <a:r>
                        <a:rPr lang="en-US" sz="1500">
                          <a:effectLst/>
                        </a:rPr>
                        <a:t>8</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0" marR="0" algn="ctr">
                        <a:spcBef>
                          <a:spcPts val="600"/>
                        </a:spcBef>
                        <a:spcAft>
                          <a:spcPts val="600"/>
                        </a:spcAft>
                      </a:pPr>
                      <a:r>
                        <a:rPr lang="en-US" sz="1500">
                          <a:effectLst/>
                        </a:rPr>
                        <a:t>Dùng ngôn ngữ lập trình loại khó</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a:txBody>
                    <a:bodyPr/>
                    <a:lstStyle/>
                    <a:p>
                      <a:pPr marL="21590" marR="39370" algn="ctr"/>
                      <a:r>
                        <a:rPr lang="en-US" sz="1500" spc="-5">
                          <a:effectLst/>
                        </a:rPr>
                        <a:t>-</a:t>
                      </a: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nchor="ctr"/>
                </a:tc>
                <a:tc>
                  <a:txBody>
                    <a:bodyPr/>
                    <a:lstStyle/>
                    <a:p>
                      <a:pPr marL="0" marR="0" algn="ctr">
                        <a:spcBef>
                          <a:spcPts val="600"/>
                        </a:spcBef>
                        <a:spcAft>
                          <a:spcPts val="600"/>
                        </a:spcAft>
                      </a:pPr>
                      <a:r>
                        <a:rPr lang="en-GB"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436286126"/>
                  </a:ext>
                </a:extLst>
              </a:tr>
              <a:tr h="286309">
                <a:tc gridSpan="3">
                  <a:txBody>
                    <a:bodyPr/>
                    <a:lstStyle/>
                    <a:p>
                      <a:pPr marL="21590" marR="39370" algn="ctr"/>
                      <a:r>
                        <a:rPr lang="en-US" sz="1500" spc="-5">
                          <a:effectLst/>
                        </a:rPr>
                        <a:t>Tổng điểm</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tc hMerge="1">
                  <a:txBody>
                    <a:bodyPr/>
                    <a:lstStyle/>
                    <a:p>
                      <a:endParaRPr lang="en-US"/>
                    </a:p>
                  </a:txBody>
                  <a:tcPr/>
                </a:tc>
                <a:tc hMerge="1">
                  <a:txBody>
                    <a:bodyPr/>
                    <a:lstStyle/>
                    <a:p>
                      <a:endParaRPr lang="en-US"/>
                    </a:p>
                  </a:txBody>
                  <a:tcPr/>
                </a:tc>
                <a:tc>
                  <a:txBody>
                    <a:bodyPr/>
                    <a:lstStyle/>
                    <a:p>
                      <a:pPr marL="0" marR="0" algn="ctr">
                        <a:spcBef>
                          <a:spcPts val="600"/>
                        </a:spcBef>
                        <a:spcAft>
                          <a:spcPts val="600"/>
                        </a:spcAft>
                      </a:pPr>
                      <a:r>
                        <a:rPr lang="en-GB" sz="1500">
                          <a:effectLst/>
                        </a:rPr>
                        <a:t>9</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9474" marR="49474" marT="0" marB="0"/>
                </a:tc>
                <a:extLst>
                  <a:ext uri="{0D108BD9-81ED-4DB2-BD59-A6C34878D82A}">
                    <a16:rowId xmlns:a16="http://schemas.microsoft.com/office/drawing/2014/main" val="3476591133"/>
                  </a:ext>
                </a:extLst>
              </a:tr>
            </a:tbl>
          </a:graphicData>
        </a:graphic>
      </p:graphicFrame>
      <p:sp>
        <p:nvSpPr>
          <p:cNvPr id="7" name="TextBox 6">
            <a:extLst>
              <a:ext uri="{FF2B5EF4-FFF2-40B4-BE49-F238E27FC236}">
                <a16:creationId xmlns:a16="http://schemas.microsoft.com/office/drawing/2014/main" id="{41D365F4-FFF2-CEA8-937E-7434F82E1279}"/>
              </a:ext>
            </a:extLst>
          </p:cNvPr>
          <p:cNvSpPr txBox="1"/>
          <p:nvPr/>
        </p:nvSpPr>
        <p:spPr>
          <a:xfrm>
            <a:off x="1504950" y="1758286"/>
            <a:ext cx="6108700" cy="369332"/>
          </a:xfrm>
          <a:prstGeom prst="rect">
            <a:avLst/>
          </a:prstGeom>
          <a:noFill/>
        </p:spPr>
        <p:txBody>
          <a:bodyPr wrap="square">
            <a:spAutoFit/>
          </a:bodyPr>
          <a:lstStyle/>
          <a:p>
            <a:pPr lvl="1"/>
            <a:r>
              <a:rPr lang="en-US" sz="1800">
                <a:effectLst/>
                <a:latin typeface="Times New Roman" panose="02020603050405020304" pitchFamily="18" charset="0"/>
                <a:ea typeface="SimSun" panose="02010600030101010101" pitchFamily="2" charset="-122"/>
              </a:rPr>
              <a:t>Tính yếu tố phức tạp môi trường</a:t>
            </a:r>
            <a:endParaRPr lang="en-US" sz="1100"/>
          </a:p>
        </p:txBody>
      </p:sp>
    </p:spTree>
    <p:extLst>
      <p:ext uri="{BB962C8B-B14F-4D97-AF65-F5344CB8AC3E}">
        <p14:creationId xmlns:p14="http://schemas.microsoft.com/office/powerpoint/2010/main" val="3875157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4477" y="451346"/>
            <a:ext cx="4319389" cy="539849"/>
          </a:xfrm>
          <a:prstGeom prst="rect">
            <a:avLst/>
          </a:prstGeom>
          <a:noFill/>
          <a:ln/>
        </p:spPr>
        <p:txBody>
          <a:bodyPr wrap="none" lIns="0" tIns="0" rIns="0" bIns="0" rtlCol="0" anchor="t"/>
          <a:lstStyle/>
          <a:p>
            <a:pPr>
              <a:lnSpc>
                <a:spcPts val="4250"/>
              </a:lnSpc>
            </a:pPr>
            <a:r>
              <a:rPr lang="en-US" sz="3375" b="1" dirty="0">
                <a:solidFill>
                  <a:srgbClr val="7068F4"/>
                </a:solidFill>
                <a:latin typeface="Barlow Bold" pitchFamily="34" charset="0"/>
                <a:ea typeface="Barlow Bold" pitchFamily="34" charset="-122"/>
                <a:cs typeface="Barlow Bold" pitchFamily="34" charset="-120"/>
              </a:rPr>
              <a:t>Lập Kế hoạch</a:t>
            </a:r>
            <a:endParaRPr lang="en-US" sz="3375" dirty="0"/>
          </a:p>
        </p:txBody>
      </p:sp>
      <p:sp>
        <p:nvSpPr>
          <p:cNvPr id="3" name="Shape 1"/>
          <p:cNvSpPr/>
          <p:nvPr/>
        </p:nvSpPr>
        <p:spPr>
          <a:xfrm>
            <a:off x="6086475" y="1319411"/>
            <a:ext cx="19050" cy="5088037"/>
          </a:xfrm>
          <a:prstGeom prst="roundRect">
            <a:avLst>
              <a:gd name="adj" fmla="val 775456"/>
            </a:avLst>
          </a:prstGeom>
          <a:solidFill>
            <a:srgbClr val="C1C3D0"/>
          </a:solidFill>
          <a:ln/>
        </p:spPr>
        <p:txBody>
          <a:bodyPr/>
          <a:lstStyle/>
          <a:p>
            <a:endParaRPr lang="en-US"/>
          </a:p>
        </p:txBody>
      </p:sp>
      <p:sp>
        <p:nvSpPr>
          <p:cNvPr id="4" name="Shape 2"/>
          <p:cNvSpPr/>
          <p:nvPr/>
        </p:nvSpPr>
        <p:spPr>
          <a:xfrm>
            <a:off x="5355927" y="1679178"/>
            <a:ext cx="574477" cy="19050"/>
          </a:xfrm>
          <a:prstGeom prst="roundRect">
            <a:avLst>
              <a:gd name="adj" fmla="val 775456"/>
            </a:avLst>
          </a:prstGeom>
          <a:solidFill>
            <a:srgbClr val="C1C3D0"/>
          </a:solidFill>
          <a:ln/>
        </p:spPr>
        <p:txBody>
          <a:bodyPr/>
          <a:lstStyle/>
          <a:p>
            <a:endParaRPr lang="en-US"/>
          </a:p>
        </p:txBody>
      </p:sp>
      <p:sp>
        <p:nvSpPr>
          <p:cNvPr id="5" name="Shape 3"/>
          <p:cNvSpPr/>
          <p:nvPr/>
        </p:nvSpPr>
        <p:spPr>
          <a:xfrm>
            <a:off x="5911354" y="1504057"/>
            <a:ext cx="369293" cy="369293"/>
          </a:xfrm>
          <a:prstGeom prst="roundRect">
            <a:avLst>
              <a:gd name="adj" fmla="val 40002"/>
            </a:avLst>
          </a:prstGeom>
          <a:solidFill>
            <a:srgbClr val="EEEFF5"/>
          </a:solidFill>
          <a:ln/>
          <a:effectLst>
            <a:outerShdw blurRad="48260" dist="24130" dir="13500000" algn="bl" rotWithShape="0">
              <a:srgbClr val="FFFFFF">
                <a:alpha val="70000"/>
              </a:srgbClr>
            </a:outerShdw>
          </a:effectLst>
        </p:spPr>
        <p:txBody>
          <a:bodyPr/>
          <a:lstStyle/>
          <a:p>
            <a:endParaRPr lang="en-US"/>
          </a:p>
        </p:txBody>
      </p:sp>
      <p:sp>
        <p:nvSpPr>
          <p:cNvPr id="6" name="Text 4"/>
          <p:cNvSpPr/>
          <p:nvPr/>
        </p:nvSpPr>
        <p:spPr>
          <a:xfrm>
            <a:off x="6050062" y="1559124"/>
            <a:ext cx="91778" cy="259159"/>
          </a:xfrm>
          <a:prstGeom prst="rect">
            <a:avLst/>
          </a:prstGeom>
          <a:noFill/>
          <a:ln/>
        </p:spPr>
        <p:txBody>
          <a:bodyPr wrap="none" lIns="0" tIns="0" rIns="0" bIns="0" rtlCol="0" anchor="t"/>
          <a:lstStyle/>
          <a:p>
            <a:pPr algn="ctr">
              <a:lnSpc>
                <a:spcPts val="2000"/>
              </a:lnSpc>
            </a:pPr>
            <a:r>
              <a:rPr lang="en-US" sz="2000" b="1" dirty="0">
                <a:solidFill>
                  <a:srgbClr val="272525"/>
                </a:solidFill>
                <a:latin typeface="Barlow Bold" pitchFamily="34" charset="0"/>
                <a:ea typeface="Barlow Bold" pitchFamily="34" charset="-122"/>
                <a:cs typeface="Barlow Bold" pitchFamily="34" charset="-120"/>
              </a:rPr>
              <a:t>1</a:t>
            </a:r>
            <a:endParaRPr lang="en-US" sz="2000" dirty="0"/>
          </a:p>
        </p:txBody>
      </p:sp>
      <p:sp>
        <p:nvSpPr>
          <p:cNvPr id="7" name="Text 5"/>
          <p:cNvSpPr/>
          <p:nvPr/>
        </p:nvSpPr>
        <p:spPr>
          <a:xfrm>
            <a:off x="3033614" y="1483519"/>
            <a:ext cx="2159694" cy="269974"/>
          </a:xfrm>
          <a:prstGeom prst="rect">
            <a:avLst/>
          </a:prstGeom>
          <a:noFill/>
          <a:ln/>
        </p:spPr>
        <p:txBody>
          <a:bodyPr wrap="none" lIns="0" tIns="0" rIns="0" bIns="0" rtlCol="0" anchor="t"/>
          <a:lstStyle/>
          <a:p>
            <a:pPr algn="r">
              <a:lnSpc>
                <a:spcPts val="2125"/>
              </a:lnSpc>
            </a:pPr>
            <a:r>
              <a:rPr lang="en-US" sz="1667" b="1" dirty="0">
                <a:solidFill>
                  <a:srgbClr val="272525"/>
                </a:solidFill>
                <a:latin typeface="Barlow Bold" pitchFamily="34" charset="0"/>
                <a:ea typeface="Barlow Bold" pitchFamily="34" charset="-122"/>
                <a:cs typeface="Barlow Bold" pitchFamily="34" charset="-120"/>
              </a:rPr>
              <a:t>Phân tích Yêu cầu</a:t>
            </a:r>
            <a:endParaRPr lang="en-US" sz="1667" dirty="0"/>
          </a:p>
        </p:txBody>
      </p:sp>
      <p:sp>
        <p:nvSpPr>
          <p:cNvPr id="8" name="Text 6"/>
          <p:cNvSpPr/>
          <p:nvPr/>
        </p:nvSpPr>
        <p:spPr>
          <a:xfrm>
            <a:off x="574477" y="1851919"/>
            <a:ext cx="4618832" cy="262533"/>
          </a:xfrm>
          <a:prstGeom prst="rect">
            <a:avLst/>
          </a:prstGeom>
          <a:noFill/>
          <a:ln/>
        </p:spPr>
        <p:txBody>
          <a:bodyPr wrap="none" lIns="0" tIns="0" rIns="0" bIns="0" rtlCol="0" anchor="t"/>
          <a:lstStyle/>
          <a:p>
            <a:pPr algn="r">
              <a:lnSpc>
                <a:spcPts val="2042"/>
              </a:lnSpc>
            </a:pPr>
            <a:r>
              <a:rPr lang="en-US" sz="1292" dirty="0">
                <a:solidFill>
                  <a:srgbClr val="272525"/>
                </a:solidFill>
                <a:latin typeface="Montserrat" pitchFamily="34" charset="0"/>
                <a:ea typeface="Montserrat" pitchFamily="34" charset="-122"/>
                <a:cs typeface="Montserrat" pitchFamily="34" charset="-120"/>
              </a:rPr>
              <a:t>7</a:t>
            </a:r>
            <a:r>
              <a:rPr lang="en-US" sz="1292">
                <a:solidFill>
                  <a:srgbClr val="272525"/>
                </a:solidFill>
                <a:latin typeface="Montserrat" pitchFamily="34" charset="0"/>
                <a:ea typeface="Montserrat" pitchFamily="34" charset="-122"/>
                <a:cs typeface="Montserrat" pitchFamily="34" charset="-120"/>
              </a:rPr>
              <a:t> ngày/4 </a:t>
            </a:r>
            <a:r>
              <a:rPr lang="en-US" sz="1292" dirty="0">
                <a:solidFill>
                  <a:srgbClr val="272525"/>
                </a:solidFill>
                <a:latin typeface="Montserrat" pitchFamily="34" charset="0"/>
                <a:ea typeface="Montserrat" pitchFamily="34" charset="-122"/>
                <a:cs typeface="Montserrat" pitchFamily="34" charset="-120"/>
              </a:rPr>
              <a:t>người.</a:t>
            </a:r>
            <a:endParaRPr lang="en-US" sz="1292" dirty="0"/>
          </a:p>
        </p:txBody>
      </p:sp>
      <p:sp>
        <p:nvSpPr>
          <p:cNvPr id="9" name="Shape 7"/>
          <p:cNvSpPr/>
          <p:nvPr/>
        </p:nvSpPr>
        <p:spPr>
          <a:xfrm>
            <a:off x="6261596" y="2499817"/>
            <a:ext cx="574477" cy="19050"/>
          </a:xfrm>
          <a:prstGeom prst="roundRect">
            <a:avLst>
              <a:gd name="adj" fmla="val 775456"/>
            </a:avLst>
          </a:prstGeom>
          <a:solidFill>
            <a:srgbClr val="C1C3D0"/>
          </a:solidFill>
          <a:ln/>
        </p:spPr>
        <p:txBody>
          <a:bodyPr/>
          <a:lstStyle/>
          <a:p>
            <a:endParaRPr lang="en-US"/>
          </a:p>
        </p:txBody>
      </p:sp>
      <p:sp>
        <p:nvSpPr>
          <p:cNvPr id="10" name="Shape 8"/>
          <p:cNvSpPr/>
          <p:nvPr/>
        </p:nvSpPr>
        <p:spPr>
          <a:xfrm>
            <a:off x="5911354" y="2324695"/>
            <a:ext cx="369293" cy="369293"/>
          </a:xfrm>
          <a:prstGeom prst="roundRect">
            <a:avLst>
              <a:gd name="adj" fmla="val 40002"/>
            </a:avLst>
          </a:prstGeom>
          <a:solidFill>
            <a:srgbClr val="EEEFF5"/>
          </a:solidFill>
          <a:ln/>
          <a:effectLst>
            <a:outerShdw blurRad="48260" dist="24130" dir="13500000" algn="bl" rotWithShape="0">
              <a:srgbClr val="FFFFFF">
                <a:alpha val="70000"/>
              </a:srgbClr>
            </a:outerShdw>
          </a:effectLst>
        </p:spPr>
        <p:txBody>
          <a:bodyPr/>
          <a:lstStyle/>
          <a:p>
            <a:endParaRPr lang="en-US"/>
          </a:p>
        </p:txBody>
      </p:sp>
      <p:sp>
        <p:nvSpPr>
          <p:cNvPr id="11" name="Text 9"/>
          <p:cNvSpPr/>
          <p:nvPr/>
        </p:nvSpPr>
        <p:spPr>
          <a:xfrm>
            <a:off x="6023372" y="2379762"/>
            <a:ext cx="145157" cy="259159"/>
          </a:xfrm>
          <a:prstGeom prst="rect">
            <a:avLst/>
          </a:prstGeom>
          <a:noFill/>
          <a:ln/>
        </p:spPr>
        <p:txBody>
          <a:bodyPr wrap="none" lIns="0" tIns="0" rIns="0" bIns="0" rtlCol="0" anchor="t"/>
          <a:lstStyle/>
          <a:p>
            <a:pPr algn="ctr">
              <a:lnSpc>
                <a:spcPts val="2000"/>
              </a:lnSpc>
            </a:pPr>
            <a:r>
              <a:rPr lang="en-US" sz="2000" b="1" dirty="0">
                <a:solidFill>
                  <a:srgbClr val="272525"/>
                </a:solidFill>
                <a:latin typeface="Barlow Bold" pitchFamily="34" charset="0"/>
                <a:ea typeface="Barlow Bold" pitchFamily="34" charset="-122"/>
                <a:cs typeface="Barlow Bold" pitchFamily="34" charset="-120"/>
              </a:rPr>
              <a:t>2</a:t>
            </a:r>
            <a:endParaRPr lang="en-US" sz="2000" dirty="0"/>
          </a:p>
        </p:txBody>
      </p:sp>
      <p:sp>
        <p:nvSpPr>
          <p:cNvPr id="12" name="Text 10"/>
          <p:cNvSpPr/>
          <p:nvPr/>
        </p:nvSpPr>
        <p:spPr>
          <a:xfrm>
            <a:off x="6998693" y="2304157"/>
            <a:ext cx="2159694" cy="269974"/>
          </a:xfrm>
          <a:prstGeom prst="rect">
            <a:avLst/>
          </a:prstGeom>
          <a:noFill/>
          <a:ln/>
        </p:spPr>
        <p:txBody>
          <a:bodyPr wrap="none" lIns="0" tIns="0" rIns="0" bIns="0" rtlCol="0" anchor="t"/>
          <a:lstStyle/>
          <a:p>
            <a:pPr>
              <a:lnSpc>
                <a:spcPts val="2125"/>
              </a:lnSpc>
            </a:pPr>
            <a:r>
              <a:rPr lang="en-US" sz="1667" b="1" dirty="0">
                <a:solidFill>
                  <a:srgbClr val="272525"/>
                </a:solidFill>
                <a:latin typeface="Barlow Bold" pitchFamily="34" charset="0"/>
                <a:ea typeface="Barlow Bold" pitchFamily="34" charset="-122"/>
                <a:cs typeface="Barlow Bold" pitchFamily="34" charset="-120"/>
              </a:rPr>
              <a:t>Phân tích Hệ thống</a:t>
            </a:r>
            <a:endParaRPr lang="en-US" sz="1667" dirty="0"/>
          </a:p>
        </p:txBody>
      </p:sp>
      <p:sp>
        <p:nvSpPr>
          <p:cNvPr id="13" name="Text 11"/>
          <p:cNvSpPr/>
          <p:nvPr/>
        </p:nvSpPr>
        <p:spPr>
          <a:xfrm>
            <a:off x="6998692" y="2672557"/>
            <a:ext cx="4618832" cy="262533"/>
          </a:xfrm>
          <a:prstGeom prst="rect">
            <a:avLst/>
          </a:prstGeom>
          <a:noFill/>
          <a:ln/>
        </p:spPr>
        <p:txBody>
          <a:bodyPr wrap="none" lIns="0" tIns="0" rIns="0" bIns="0" rtlCol="0" anchor="t"/>
          <a:lstStyle/>
          <a:p>
            <a:pPr>
              <a:lnSpc>
                <a:spcPts val="2042"/>
              </a:lnSpc>
            </a:pPr>
            <a:r>
              <a:rPr lang="en-US" sz="1292" dirty="0">
                <a:solidFill>
                  <a:srgbClr val="272525"/>
                </a:solidFill>
                <a:latin typeface="Montserrat" pitchFamily="34" charset="0"/>
                <a:ea typeface="Montserrat" pitchFamily="34" charset="-122"/>
                <a:cs typeface="Montserrat" pitchFamily="34" charset="-120"/>
              </a:rPr>
              <a:t>3</a:t>
            </a:r>
            <a:r>
              <a:rPr lang="en-US" sz="1292">
                <a:solidFill>
                  <a:srgbClr val="272525"/>
                </a:solidFill>
                <a:latin typeface="Montserrat" pitchFamily="34" charset="0"/>
                <a:ea typeface="Montserrat" pitchFamily="34" charset="-122"/>
                <a:cs typeface="Montserrat" pitchFamily="34" charset="-120"/>
              </a:rPr>
              <a:t> ngày/4 </a:t>
            </a:r>
            <a:r>
              <a:rPr lang="en-US" sz="1292" dirty="0">
                <a:solidFill>
                  <a:srgbClr val="272525"/>
                </a:solidFill>
                <a:latin typeface="Montserrat" pitchFamily="34" charset="0"/>
                <a:ea typeface="Montserrat" pitchFamily="34" charset="-122"/>
                <a:cs typeface="Montserrat" pitchFamily="34" charset="-120"/>
              </a:rPr>
              <a:t>người.</a:t>
            </a:r>
            <a:endParaRPr lang="en-US" sz="1292" dirty="0"/>
          </a:p>
        </p:txBody>
      </p:sp>
      <p:sp>
        <p:nvSpPr>
          <p:cNvPr id="14" name="Shape 12"/>
          <p:cNvSpPr/>
          <p:nvPr/>
        </p:nvSpPr>
        <p:spPr>
          <a:xfrm>
            <a:off x="5355927" y="3238401"/>
            <a:ext cx="574477" cy="19050"/>
          </a:xfrm>
          <a:prstGeom prst="roundRect">
            <a:avLst>
              <a:gd name="adj" fmla="val 775456"/>
            </a:avLst>
          </a:prstGeom>
          <a:solidFill>
            <a:srgbClr val="C1C3D0"/>
          </a:solidFill>
          <a:ln/>
        </p:spPr>
        <p:txBody>
          <a:bodyPr/>
          <a:lstStyle/>
          <a:p>
            <a:endParaRPr lang="en-US"/>
          </a:p>
        </p:txBody>
      </p:sp>
      <p:sp>
        <p:nvSpPr>
          <p:cNvPr id="15" name="Shape 13"/>
          <p:cNvSpPr/>
          <p:nvPr/>
        </p:nvSpPr>
        <p:spPr>
          <a:xfrm>
            <a:off x="5911354" y="3063280"/>
            <a:ext cx="369293" cy="369293"/>
          </a:xfrm>
          <a:prstGeom prst="roundRect">
            <a:avLst>
              <a:gd name="adj" fmla="val 40002"/>
            </a:avLst>
          </a:prstGeom>
          <a:solidFill>
            <a:srgbClr val="EEEFF5"/>
          </a:solidFill>
          <a:ln/>
          <a:effectLst>
            <a:outerShdw blurRad="48260" dist="24130" dir="13500000" algn="bl" rotWithShape="0">
              <a:srgbClr val="FFFFFF">
                <a:alpha val="70000"/>
              </a:srgbClr>
            </a:outerShdw>
          </a:effectLst>
        </p:spPr>
        <p:txBody>
          <a:bodyPr/>
          <a:lstStyle/>
          <a:p>
            <a:endParaRPr lang="en-US"/>
          </a:p>
        </p:txBody>
      </p:sp>
      <p:sp>
        <p:nvSpPr>
          <p:cNvPr id="16" name="Text 14"/>
          <p:cNvSpPr/>
          <p:nvPr/>
        </p:nvSpPr>
        <p:spPr>
          <a:xfrm>
            <a:off x="6026051" y="3118346"/>
            <a:ext cx="139898" cy="259159"/>
          </a:xfrm>
          <a:prstGeom prst="rect">
            <a:avLst/>
          </a:prstGeom>
          <a:noFill/>
          <a:ln/>
        </p:spPr>
        <p:txBody>
          <a:bodyPr wrap="none" lIns="0" tIns="0" rIns="0" bIns="0" rtlCol="0" anchor="t"/>
          <a:lstStyle/>
          <a:p>
            <a:pPr algn="ctr">
              <a:lnSpc>
                <a:spcPts val="2000"/>
              </a:lnSpc>
            </a:pPr>
            <a:r>
              <a:rPr lang="en-US" sz="2000" b="1" dirty="0">
                <a:solidFill>
                  <a:srgbClr val="272525"/>
                </a:solidFill>
                <a:latin typeface="Barlow Bold" pitchFamily="34" charset="0"/>
                <a:ea typeface="Barlow Bold" pitchFamily="34" charset="-122"/>
                <a:cs typeface="Barlow Bold" pitchFamily="34" charset="-120"/>
              </a:rPr>
              <a:t>3</a:t>
            </a:r>
            <a:endParaRPr lang="en-US" sz="2000" dirty="0"/>
          </a:p>
        </p:txBody>
      </p:sp>
      <p:sp>
        <p:nvSpPr>
          <p:cNvPr id="17" name="Text 15"/>
          <p:cNvSpPr/>
          <p:nvPr/>
        </p:nvSpPr>
        <p:spPr>
          <a:xfrm>
            <a:off x="3033614" y="3042742"/>
            <a:ext cx="2159694" cy="269974"/>
          </a:xfrm>
          <a:prstGeom prst="rect">
            <a:avLst/>
          </a:prstGeom>
          <a:noFill/>
          <a:ln/>
        </p:spPr>
        <p:txBody>
          <a:bodyPr wrap="none" lIns="0" tIns="0" rIns="0" bIns="0" rtlCol="0" anchor="t"/>
          <a:lstStyle/>
          <a:p>
            <a:pPr algn="r">
              <a:lnSpc>
                <a:spcPts val="2125"/>
              </a:lnSpc>
            </a:pPr>
            <a:r>
              <a:rPr lang="en-US" sz="1667" b="1" dirty="0">
                <a:solidFill>
                  <a:srgbClr val="272525"/>
                </a:solidFill>
                <a:latin typeface="Barlow Bold" pitchFamily="34" charset="0"/>
                <a:ea typeface="Barlow Bold" pitchFamily="34" charset="-122"/>
                <a:cs typeface="Barlow Bold" pitchFamily="34" charset="-120"/>
              </a:rPr>
              <a:t>Thiết kế Hệ thống</a:t>
            </a:r>
            <a:endParaRPr lang="en-US" sz="1667" dirty="0"/>
          </a:p>
        </p:txBody>
      </p:sp>
      <p:sp>
        <p:nvSpPr>
          <p:cNvPr id="18" name="Text 16"/>
          <p:cNvSpPr/>
          <p:nvPr/>
        </p:nvSpPr>
        <p:spPr>
          <a:xfrm>
            <a:off x="574477" y="3411141"/>
            <a:ext cx="4618832" cy="262533"/>
          </a:xfrm>
          <a:prstGeom prst="rect">
            <a:avLst/>
          </a:prstGeom>
          <a:noFill/>
          <a:ln/>
        </p:spPr>
        <p:txBody>
          <a:bodyPr wrap="none" lIns="0" tIns="0" rIns="0" bIns="0" rtlCol="0" anchor="t"/>
          <a:lstStyle/>
          <a:p>
            <a:pPr algn="r">
              <a:lnSpc>
                <a:spcPts val="2042"/>
              </a:lnSpc>
            </a:pPr>
            <a:r>
              <a:rPr lang="en-US" sz="1292">
                <a:solidFill>
                  <a:srgbClr val="272525"/>
                </a:solidFill>
                <a:latin typeface="Montserrat" pitchFamily="34" charset="0"/>
                <a:ea typeface="Montserrat" pitchFamily="34" charset="-122"/>
                <a:cs typeface="Montserrat" pitchFamily="34" charset="-120"/>
              </a:rPr>
              <a:t>10 </a:t>
            </a:r>
            <a:r>
              <a:rPr lang="en-US" sz="1292" dirty="0">
                <a:solidFill>
                  <a:srgbClr val="272525"/>
                </a:solidFill>
                <a:latin typeface="Montserrat" pitchFamily="34" charset="0"/>
                <a:ea typeface="Montserrat" pitchFamily="34" charset="-122"/>
                <a:cs typeface="Montserrat" pitchFamily="34" charset="-120"/>
              </a:rPr>
              <a:t>ngày/4 người.</a:t>
            </a:r>
            <a:endParaRPr lang="en-US" sz="1292" dirty="0"/>
          </a:p>
        </p:txBody>
      </p:sp>
      <p:sp>
        <p:nvSpPr>
          <p:cNvPr id="19" name="Shape 17"/>
          <p:cNvSpPr/>
          <p:nvPr/>
        </p:nvSpPr>
        <p:spPr>
          <a:xfrm>
            <a:off x="6261596" y="3976985"/>
            <a:ext cx="574477" cy="19050"/>
          </a:xfrm>
          <a:prstGeom prst="roundRect">
            <a:avLst>
              <a:gd name="adj" fmla="val 775456"/>
            </a:avLst>
          </a:prstGeom>
          <a:solidFill>
            <a:srgbClr val="C1C3D0"/>
          </a:solidFill>
          <a:ln/>
        </p:spPr>
        <p:txBody>
          <a:bodyPr/>
          <a:lstStyle/>
          <a:p>
            <a:endParaRPr lang="en-US"/>
          </a:p>
        </p:txBody>
      </p:sp>
      <p:sp>
        <p:nvSpPr>
          <p:cNvPr id="20" name="Shape 18"/>
          <p:cNvSpPr/>
          <p:nvPr/>
        </p:nvSpPr>
        <p:spPr>
          <a:xfrm>
            <a:off x="5911354" y="3801864"/>
            <a:ext cx="369293" cy="369293"/>
          </a:xfrm>
          <a:prstGeom prst="roundRect">
            <a:avLst>
              <a:gd name="adj" fmla="val 40002"/>
            </a:avLst>
          </a:prstGeom>
          <a:solidFill>
            <a:srgbClr val="EEEFF5"/>
          </a:solidFill>
          <a:ln/>
          <a:effectLst>
            <a:outerShdw blurRad="48260" dist="24130" dir="13500000" algn="bl" rotWithShape="0">
              <a:srgbClr val="FFFFFF">
                <a:alpha val="70000"/>
              </a:srgbClr>
            </a:outerShdw>
          </a:effectLst>
        </p:spPr>
        <p:txBody>
          <a:bodyPr/>
          <a:lstStyle/>
          <a:p>
            <a:endParaRPr lang="en-US"/>
          </a:p>
        </p:txBody>
      </p:sp>
      <p:sp>
        <p:nvSpPr>
          <p:cNvPr id="21" name="Text 19"/>
          <p:cNvSpPr/>
          <p:nvPr/>
        </p:nvSpPr>
        <p:spPr>
          <a:xfrm>
            <a:off x="6017618" y="3856931"/>
            <a:ext cx="156766" cy="259159"/>
          </a:xfrm>
          <a:prstGeom prst="rect">
            <a:avLst/>
          </a:prstGeom>
          <a:noFill/>
          <a:ln/>
        </p:spPr>
        <p:txBody>
          <a:bodyPr wrap="none" lIns="0" tIns="0" rIns="0" bIns="0" rtlCol="0" anchor="t"/>
          <a:lstStyle/>
          <a:p>
            <a:pPr algn="ctr">
              <a:lnSpc>
                <a:spcPts val="2000"/>
              </a:lnSpc>
            </a:pPr>
            <a:r>
              <a:rPr lang="en-US" sz="2000" b="1" dirty="0">
                <a:solidFill>
                  <a:srgbClr val="272525"/>
                </a:solidFill>
                <a:latin typeface="Barlow Bold" pitchFamily="34" charset="0"/>
                <a:ea typeface="Barlow Bold" pitchFamily="34" charset="-122"/>
                <a:cs typeface="Barlow Bold" pitchFamily="34" charset="-120"/>
              </a:rPr>
              <a:t>4</a:t>
            </a:r>
            <a:endParaRPr lang="en-US" sz="2000" dirty="0"/>
          </a:p>
        </p:txBody>
      </p:sp>
      <p:sp>
        <p:nvSpPr>
          <p:cNvPr id="22" name="Text 20"/>
          <p:cNvSpPr/>
          <p:nvPr/>
        </p:nvSpPr>
        <p:spPr>
          <a:xfrm>
            <a:off x="6998693" y="3781326"/>
            <a:ext cx="2159694" cy="269974"/>
          </a:xfrm>
          <a:prstGeom prst="rect">
            <a:avLst/>
          </a:prstGeom>
          <a:noFill/>
          <a:ln/>
        </p:spPr>
        <p:txBody>
          <a:bodyPr wrap="none" lIns="0" tIns="0" rIns="0" bIns="0" rtlCol="0" anchor="t"/>
          <a:lstStyle/>
          <a:p>
            <a:pPr>
              <a:lnSpc>
                <a:spcPts val="2125"/>
              </a:lnSpc>
            </a:pPr>
            <a:r>
              <a:rPr lang="en-US" sz="1667" b="1" dirty="0">
                <a:solidFill>
                  <a:srgbClr val="272525"/>
                </a:solidFill>
                <a:latin typeface="Barlow Bold" pitchFamily="34" charset="0"/>
                <a:ea typeface="Barlow Bold" pitchFamily="34" charset="-122"/>
                <a:cs typeface="Barlow Bold" pitchFamily="34" charset="-120"/>
              </a:rPr>
              <a:t>Cài đặt Hệ thống</a:t>
            </a:r>
            <a:endParaRPr lang="en-US" sz="1667" dirty="0"/>
          </a:p>
        </p:txBody>
      </p:sp>
      <p:sp>
        <p:nvSpPr>
          <p:cNvPr id="23" name="Text 21"/>
          <p:cNvSpPr/>
          <p:nvPr/>
        </p:nvSpPr>
        <p:spPr>
          <a:xfrm>
            <a:off x="6998692" y="4149725"/>
            <a:ext cx="4618832" cy="262533"/>
          </a:xfrm>
          <a:prstGeom prst="rect">
            <a:avLst/>
          </a:prstGeom>
          <a:noFill/>
          <a:ln/>
        </p:spPr>
        <p:txBody>
          <a:bodyPr wrap="none" lIns="0" tIns="0" rIns="0" bIns="0" rtlCol="0" anchor="t"/>
          <a:lstStyle/>
          <a:p>
            <a:pPr>
              <a:lnSpc>
                <a:spcPts val="2042"/>
              </a:lnSpc>
            </a:pPr>
            <a:r>
              <a:rPr lang="en-US" sz="1292">
                <a:solidFill>
                  <a:srgbClr val="272525"/>
                </a:solidFill>
                <a:latin typeface="Montserrat" pitchFamily="34" charset="0"/>
                <a:ea typeface="Montserrat" pitchFamily="34" charset="-122"/>
                <a:cs typeface="Montserrat" pitchFamily="34" charset="-120"/>
              </a:rPr>
              <a:t>38 </a:t>
            </a:r>
            <a:r>
              <a:rPr lang="en-US" sz="1292" dirty="0">
                <a:solidFill>
                  <a:srgbClr val="272525"/>
                </a:solidFill>
                <a:latin typeface="Montserrat" pitchFamily="34" charset="0"/>
                <a:ea typeface="Montserrat" pitchFamily="34" charset="-122"/>
                <a:cs typeface="Montserrat" pitchFamily="34" charset="-120"/>
              </a:rPr>
              <a:t>ngày/4 người.</a:t>
            </a:r>
            <a:endParaRPr lang="en-US" sz="1292" dirty="0"/>
          </a:p>
        </p:txBody>
      </p:sp>
      <p:sp>
        <p:nvSpPr>
          <p:cNvPr id="24" name="Shape 22"/>
          <p:cNvSpPr/>
          <p:nvPr/>
        </p:nvSpPr>
        <p:spPr>
          <a:xfrm>
            <a:off x="5371693" y="4715569"/>
            <a:ext cx="574477" cy="19050"/>
          </a:xfrm>
          <a:prstGeom prst="roundRect">
            <a:avLst>
              <a:gd name="adj" fmla="val 775456"/>
            </a:avLst>
          </a:prstGeom>
          <a:solidFill>
            <a:srgbClr val="C1C3D0"/>
          </a:solidFill>
          <a:ln/>
        </p:spPr>
        <p:txBody>
          <a:bodyPr/>
          <a:lstStyle/>
          <a:p>
            <a:endParaRPr lang="en-US"/>
          </a:p>
        </p:txBody>
      </p:sp>
      <p:sp>
        <p:nvSpPr>
          <p:cNvPr id="25" name="Shape 23"/>
          <p:cNvSpPr/>
          <p:nvPr/>
        </p:nvSpPr>
        <p:spPr>
          <a:xfrm>
            <a:off x="5911354" y="4540449"/>
            <a:ext cx="369293" cy="369293"/>
          </a:xfrm>
          <a:prstGeom prst="roundRect">
            <a:avLst>
              <a:gd name="adj" fmla="val 40002"/>
            </a:avLst>
          </a:prstGeom>
          <a:solidFill>
            <a:srgbClr val="EEEFF5"/>
          </a:solidFill>
          <a:ln/>
          <a:effectLst>
            <a:outerShdw blurRad="48260" dist="24130" dir="13500000" algn="bl" rotWithShape="0">
              <a:srgbClr val="FFFFFF">
                <a:alpha val="70000"/>
              </a:srgbClr>
            </a:outerShdw>
          </a:effectLst>
        </p:spPr>
        <p:txBody>
          <a:bodyPr/>
          <a:lstStyle/>
          <a:p>
            <a:endParaRPr lang="en-US"/>
          </a:p>
        </p:txBody>
      </p:sp>
      <p:sp>
        <p:nvSpPr>
          <p:cNvPr id="26" name="Text 24"/>
          <p:cNvSpPr/>
          <p:nvPr/>
        </p:nvSpPr>
        <p:spPr>
          <a:xfrm>
            <a:off x="6026150" y="4595516"/>
            <a:ext cx="139700" cy="259159"/>
          </a:xfrm>
          <a:prstGeom prst="rect">
            <a:avLst/>
          </a:prstGeom>
          <a:noFill/>
          <a:ln/>
        </p:spPr>
        <p:txBody>
          <a:bodyPr wrap="none" lIns="0" tIns="0" rIns="0" bIns="0" rtlCol="0" anchor="t"/>
          <a:lstStyle/>
          <a:p>
            <a:pPr algn="ctr">
              <a:lnSpc>
                <a:spcPts val="2000"/>
              </a:lnSpc>
            </a:pPr>
            <a:r>
              <a:rPr lang="en-US" sz="2000" b="1" dirty="0">
                <a:solidFill>
                  <a:srgbClr val="272525"/>
                </a:solidFill>
                <a:latin typeface="Barlow Bold" pitchFamily="34" charset="0"/>
                <a:ea typeface="Barlow Bold" pitchFamily="34" charset="-122"/>
                <a:cs typeface="Barlow Bold" pitchFamily="34" charset="-120"/>
              </a:rPr>
              <a:t>5</a:t>
            </a:r>
            <a:endParaRPr lang="en-US" sz="2000" dirty="0"/>
          </a:p>
        </p:txBody>
      </p:sp>
      <p:sp>
        <p:nvSpPr>
          <p:cNvPr id="27" name="Text 25"/>
          <p:cNvSpPr/>
          <p:nvPr/>
        </p:nvSpPr>
        <p:spPr>
          <a:xfrm>
            <a:off x="3033614" y="4519911"/>
            <a:ext cx="2159694" cy="269974"/>
          </a:xfrm>
          <a:prstGeom prst="rect">
            <a:avLst/>
          </a:prstGeom>
          <a:noFill/>
          <a:ln/>
        </p:spPr>
        <p:txBody>
          <a:bodyPr wrap="none" lIns="0" tIns="0" rIns="0" bIns="0" rtlCol="0" anchor="t"/>
          <a:lstStyle/>
          <a:p>
            <a:pPr algn="r">
              <a:lnSpc>
                <a:spcPts val="2125"/>
              </a:lnSpc>
            </a:pPr>
            <a:r>
              <a:rPr lang="en-US" sz="1667" b="1" dirty="0">
                <a:solidFill>
                  <a:srgbClr val="272525"/>
                </a:solidFill>
                <a:latin typeface="Barlow Bold" pitchFamily="34" charset="0"/>
                <a:ea typeface="Barlow Bold" pitchFamily="34" charset="-122"/>
                <a:cs typeface="Barlow Bold" pitchFamily="34" charset="-120"/>
              </a:rPr>
              <a:t>Kiểm thử</a:t>
            </a:r>
            <a:endParaRPr lang="en-US" sz="1667" dirty="0"/>
          </a:p>
        </p:txBody>
      </p:sp>
      <p:sp>
        <p:nvSpPr>
          <p:cNvPr id="28" name="Text 26"/>
          <p:cNvSpPr/>
          <p:nvPr/>
        </p:nvSpPr>
        <p:spPr>
          <a:xfrm>
            <a:off x="574477" y="4888309"/>
            <a:ext cx="4618832" cy="262533"/>
          </a:xfrm>
          <a:prstGeom prst="rect">
            <a:avLst/>
          </a:prstGeom>
          <a:noFill/>
          <a:ln/>
        </p:spPr>
        <p:txBody>
          <a:bodyPr wrap="none" lIns="0" tIns="0" rIns="0" bIns="0" rtlCol="0" anchor="t"/>
          <a:lstStyle/>
          <a:p>
            <a:pPr algn="r">
              <a:lnSpc>
                <a:spcPts val="2042"/>
              </a:lnSpc>
            </a:pPr>
            <a:r>
              <a:rPr lang="en-US" sz="1292">
                <a:solidFill>
                  <a:srgbClr val="272525"/>
                </a:solidFill>
                <a:latin typeface="Montserrat" pitchFamily="34" charset="0"/>
                <a:ea typeface="Montserrat" pitchFamily="34" charset="-122"/>
                <a:cs typeface="Montserrat" pitchFamily="34" charset="-120"/>
              </a:rPr>
              <a:t>4 ngày</a:t>
            </a:r>
            <a:r>
              <a:rPr lang="en-US" sz="1292" dirty="0">
                <a:solidFill>
                  <a:srgbClr val="272525"/>
                </a:solidFill>
                <a:latin typeface="Montserrat" pitchFamily="34" charset="0"/>
                <a:ea typeface="Montserrat" pitchFamily="34" charset="-122"/>
                <a:cs typeface="Montserrat" pitchFamily="34" charset="-120"/>
              </a:rPr>
              <a:t>/4 người.</a:t>
            </a:r>
            <a:endParaRPr lang="en-US" sz="1292"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11" grpId="0" animBg="1"/>
      <p:bldP spid="12" grpId="0" animBg="1"/>
      <p:bldP spid="16" grpId="0" animBg="1"/>
      <p:bldP spid="17" grpId="0" animBg="1"/>
      <p:bldP spid="21" grpId="0" animBg="1"/>
      <p:bldP spid="22" grpId="0" animBg="1"/>
      <p:bldP spid="26" grpId="0" animBg="1"/>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9E16F-18DD-F20A-858E-AD750A39B270}"/>
              </a:ext>
            </a:extLst>
          </p:cNvPr>
          <p:cNvSpPr txBox="1"/>
          <p:nvPr/>
        </p:nvSpPr>
        <p:spPr>
          <a:xfrm>
            <a:off x="1619298" y="2869324"/>
            <a:ext cx="1202730" cy="1246495"/>
          </a:xfrm>
          <a:prstGeom prst="rect">
            <a:avLst/>
          </a:prstGeom>
          <a:noFill/>
        </p:spPr>
        <p:txBody>
          <a:bodyPr wrap="square">
            <a:spAutoFit/>
          </a:bodyPr>
          <a:lstStyle/>
          <a:p>
            <a:pPr algn="ctr">
              <a:spcAft>
                <a:spcPts val="833"/>
              </a:spcAft>
            </a:pPr>
            <a:r>
              <a:rPr lang="en-US" sz="1500" b="1" kern="100">
                <a:solidFill>
                  <a:srgbClr val="9465F5"/>
                </a:solidFill>
                <a:latin typeface="Times New Roman" panose="02020603050405020304" pitchFamily="18" charset="0"/>
                <a:ea typeface="Calibri" panose="020F0502020204030204" pitchFamily="34" charset="0"/>
                <a:cs typeface="Times New Roman" panose="02020603050405020304" pitchFamily="18" charset="0"/>
              </a:rPr>
              <a:t>Hình 2: sơ đồ Gantt phân bổ thời gian và nhân lực 1</a:t>
            </a:r>
          </a:p>
        </p:txBody>
      </p:sp>
      <p:pic>
        <p:nvPicPr>
          <p:cNvPr id="6" name="Picture 5">
            <a:extLst>
              <a:ext uri="{FF2B5EF4-FFF2-40B4-BE49-F238E27FC236}">
                <a16:creationId xmlns:a16="http://schemas.microsoft.com/office/drawing/2014/main" id="{90F7697F-C8EF-64C9-94A3-0834B2719FA1}"/>
              </a:ext>
            </a:extLst>
          </p:cNvPr>
          <p:cNvPicPr>
            <a:picLocks noChangeAspect="1"/>
          </p:cNvPicPr>
          <p:nvPr/>
        </p:nvPicPr>
        <p:blipFill>
          <a:blip r:embed="rId2"/>
          <a:stretch>
            <a:fillRect/>
          </a:stretch>
        </p:blipFill>
        <p:spPr>
          <a:xfrm>
            <a:off x="3229927" y="421005"/>
            <a:ext cx="5732145" cy="6015990"/>
          </a:xfrm>
          <a:prstGeom prst="rect">
            <a:avLst/>
          </a:prstGeom>
          <a:noFill/>
          <a:ln>
            <a:noFill/>
          </a:ln>
        </p:spPr>
      </p:pic>
    </p:spTree>
    <p:extLst>
      <p:ext uri="{BB962C8B-B14F-4D97-AF65-F5344CB8AC3E}">
        <p14:creationId xmlns:p14="http://schemas.microsoft.com/office/powerpoint/2010/main" val="321905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8B04E2-96C5-CC89-D91C-B2ADC4E68336}"/>
              </a:ext>
            </a:extLst>
          </p:cNvPr>
          <p:cNvSpPr txBox="1"/>
          <p:nvPr/>
        </p:nvSpPr>
        <p:spPr>
          <a:xfrm>
            <a:off x="3374600" y="5532914"/>
            <a:ext cx="6096000" cy="560410"/>
          </a:xfrm>
          <a:prstGeom prst="rect">
            <a:avLst/>
          </a:prstGeom>
          <a:noFill/>
        </p:spPr>
        <p:txBody>
          <a:bodyPr wrap="square">
            <a:spAutoFit/>
          </a:bodyPr>
          <a:lstStyle/>
          <a:p>
            <a:pPr algn="ctr">
              <a:spcAft>
                <a:spcPts val="833"/>
              </a:spcAft>
            </a:pPr>
            <a:r>
              <a:rPr lang="en-US" sz="1500" kern="100">
                <a:solidFill>
                  <a:srgbClr val="9465F5"/>
                </a:solidFill>
                <a:latin typeface="Montserrat" panose="00000500000000000000" pitchFamily="2" charset="0"/>
                <a:ea typeface="Calibri" panose="020F0502020204030204" pitchFamily="34" charset="0"/>
                <a:cs typeface="Times New Roman" panose="02020603050405020304" pitchFamily="18" charset="0"/>
              </a:rPr>
              <a:t>Hình 3: sơ đồ Gantt phân bổ thời gian và nhân lực 2</a:t>
            </a:r>
          </a:p>
          <a:p>
            <a:pPr algn="ctr">
              <a:spcAft>
                <a:spcPts val="833"/>
              </a:spcAft>
            </a:pPr>
            <a:endParaRPr lang="en-US" sz="875" i="1" kern="100">
              <a:solidFill>
                <a:srgbClr val="9465F5"/>
              </a:solidFill>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9BD5F04-F688-47E7-EA4E-5510052E2287}"/>
              </a:ext>
            </a:extLst>
          </p:cNvPr>
          <p:cNvPicPr>
            <a:picLocks noChangeAspect="1"/>
          </p:cNvPicPr>
          <p:nvPr/>
        </p:nvPicPr>
        <p:blipFill>
          <a:blip r:embed="rId2"/>
          <a:stretch>
            <a:fillRect/>
          </a:stretch>
        </p:blipFill>
        <p:spPr>
          <a:xfrm>
            <a:off x="1563568" y="964855"/>
            <a:ext cx="9064864" cy="4568059"/>
          </a:xfrm>
          <a:prstGeom prst="rect">
            <a:avLst/>
          </a:prstGeom>
          <a:noFill/>
          <a:ln>
            <a:noFill/>
          </a:ln>
        </p:spPr>
      </p:pic>
    </p:spTree>
    <p:extLst>
      <p:ext uri="{BB962C8B-B14F-4D97-AF65-F5344CB8AC3E}">
        <p14:creationId xmlns:p14="http://schemas.microsoft.com/office/powerpoint/2010/main" val="211934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BBEBB5-4139-95A8-AD85-3ACBB982503F}"/>
              </a:ext>
            </a:extLst>
          </p:cNvPr>
          <p:cNvSpPr txBox="1"/>
          <p:nvPr/>
        </p:nvSpPr>
        <p:spPr>
          <a:xfrm>
            <a:off x="3048000" y="5865655"/>
            <a:ext cx="6096000" cy="560410"/>
          </a:xfrm>
          <a:prstGeom prst="rect">
            <a:avLst/>
          </a:prstGeom>
          <a:noFill/>
        </p:spPr>
        <p:txBody>
          <a:bodyPr wrap="square">
            <a:spAutoFit/>
          </a:bodyPr>
          <a:lstStyle/>
          <a:p>
            <a:pPr algn="ctr">
              <a:spcAft>
                <a:spcPts val="833"/>
              </a:spcAft>
            </a:pPr>
            <a:r>
              <a:rPr lang="en-US" sz="1500" kern="100">
                <a:solidFill>
                  <a:srgbClr val="9465F5"/>
                </a:solidFill>
                <a:latin typeface="Montserrat" panose="00000500000000000000" pitchFamily="2" charset="0"/>
                <a:ea typeface="Calibri" panose="020F0502020204030204" pitchFamily="34" charset="0"/>
                <a:cs typeface="Times New Roman" panose="02020603050405020304" pitchFamily="18" charset="0"/>
              </a:rPr>
              <a:t>Hình 4: sơ đồ Gantt phân bổ tài nguyên 1</a:t>
            </a:r>
          </a:p>
          <a:p>
            <a:pPr algn="ctr">
              <a:spcAft>
                <a:spcPts val="833"/>
              </a:spcAft>
            </a:pPr>
            <a:endParaRPr lang="en-US" sz="875" i="1" kern="100">
              <a:solidFill>
                <a:srgbClr val="9465F5"/>
              </a:solidFill>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5F48E9B-2B52-D4B3-35B3-2C6A694AA3DC}"/>
              </a:ext>
            </a:extLst>
          </p:cNvPr>
          <p:cNvPicPr>
            <a:picLocks noChangeAspect="1"/>
          </p:cNvPicPr>
          <p:nvPr/>
        </p:nvPicPr>
        <p:blipFill>
          <a:blip r:embed="rId2"/>
          <a:stretch>
            <a:fillRect/>
          </a:stretch>
        </p:blipFill>
        <p:spPr>
          <a:xfrm>
            <a:off x="3215693" y="257410"/>
            <a:ext cx="5760614" cy="5450589"/>
          </a:xfrm>
          <a:prstGeom prst="rect">
            <a:avLst/>
          </a:prstGeom>
          <a:noFill/>
          <a:ln>
            <a:noFill/>
          </a:ln>
        </p:spPr>
      </p:pic>
    </p:spTree>
    <p:extLst>
      <p:ext uri="{BB962C8B-B14F-4D97-AF65-F5344CB8AC3E}">
        <p14:creationId xmlns:p14="http://schemas.microsoft.com/office/powerpoint/2010/main" val="420069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086C14-A4F1-216D-1600-8726A0B1A9D8}"/>
              </a:ext>
            </a:extLst>
          </p:cNvPr>
          <p:cNvSpPr txBox="1"/>
          <p:nvPr/>
        </p:nvSpPr>
        <p:spPr>
          <a:xfrm>
            <a:off x="3122518" y="5719087"/>
            <a:ext cx="6096000" cy="323165"/>
          </a:xfrm>
          <a:prstGeom prst="rect">
            <a:avLst/>
          </a:prstGeom>
          <a:noFill/>
        </p:spPr>
        <p:txBody>
          <a:bodyPr wrap="square">
            <a:spAutoFit/>
          </a:bodyPr>
          <a:lstStyle/>
          <a:p>
            <a:pPr algn="ctr">
              <a:spcAft>
                <a:spcPts val="833"/>
              </a:spcAft>
            </a:pPr>
            <a:r>
              <a:rPr lang="en-US" sz="1500" kern="100">
                <a:solidFill>
                  <a:srgbClr val="9465F5"/>
                </a:solidFill>
                <a:latin typeface="Montserrat" panose="00000500000000000000" pitchFamily="2" charset="0"/>
                <a:ea typeface="Calibri" panose="020F0502020204030204" pitchFamily="34" charset="0"/>
                <a:cs typeface="Times New Roman" panose="02020603050405020304" pitchFamily="18" charset="0"/>
              </a:rPr>
              <a:t>Hình 5. Sơ đồ Grantt phân bổ tài nguyên 2</a:t>
            </a:r>
            <a:endParaRPr lang="en-US" sz="875" i="1" kern="100">
              <a:solidFill>
                <a:srgbClr val="9465F5"/>
              </a:solidFill>
              <a:latin typeface="Montserrat" panose="00000500000000000000" pitchFamily="2"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9ADB4912-9ACB-F6FB-110C-722B8CD6E6E0}"/>
              </a:ext>
            </a:extLst>
          </p:cNvPr>
          <p:cNvPicPr>
            <a:picLocks noChangeAspect="1"/>
          </p:cNvPicPr>
          <p:nvPr/>
        </p:nvPicPr>
        <p:blipFill>
          <a:blip r:embed="rId2"/>
          <a:stretch>
            <a:fillRect/>
          </a:stretch>
        </p:blipFill>
        <p:spPr>
          <a:xfrm>
            <a:off x="1442802" y="815748"/>
            <a:ext cx="9455431" cy="4765245"/>
          </a:xfrm>
          <a:prstGeom prst="rect">
            <a:avLst/>
          </a:prstGeom>
          <a:noFill/>
          <a:ln>
            <a:noFill/>
          </a:ln>
        </p:spPr>
      </p:pic>
    </p:spTree>
    <p:extLst>
      <p:ext uri="{BB962C8B-B14F-4D97-AF65-F5344CB8AC3E}">
        <p14:creationId xmlns:p14="http://schemas.microsoft.com/office/powerpoint/2010/main" val="4215957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631924" y="2418755"/>
            <a:ext cx="4751288" cy="593923"/>
          </a:xfrm>
          <a:prstGeom prst="rect">
            <a:avLst/>
          </a:prstGeom>
          <a:noFill/>
          <a:ln/>
        </p:spPr>
        <p:txBody>
          <a:bodyPr wrap="none" lIns="0" tIns="0" rIns="0" bIns="0" rtlCol="0" anchor="t"/>
          <a:lstStyle/>
          <a:p>
            <a:pPr>
              <a:lnSpc>
                <a:spcPts val="4666"/>
              </a:lnSpc>
            </a:pPr>
            <a:r>
              <a:rPr lang="en-US" sz="3708" b="1" dirty="0">
                <a:solidFill>
                  <a:srgbClr val="7068F4"/>
                </a:solidFill>
                <a:latin typeface="Barlow Bold" pitchFamily="34" charset="0"/>
                <a:ea typeface="Barlow Bold" pitchFamily="34" charset="-122"/>
                <a:cs typeface="Barlow Bold" pitchFamily="34" charset="-120"/>
              </a:rPr>
              <a:t>Kết luận</a:t>
            </a:r>
            <a:endParaRPr lang="en-US" sz="3708" dirty="0"/>
          </a:p>
        </p:txBody>
      </p:sp>
      <p:sp>
        <p:nvSpPr>
          <p:cNvPr id="4" name="Text 1"/>
          <p:cNvSpPr/>
          <p:nvPr/>
        </p:nvSpPr>
        <p:spPr>
          <a:xfrm>
            <a:off x="631924" y="3283446"/>
            <a:ext cx="6356152" cy="1155700"/>
          </a:xfrm>
          <a:prstGeom prst="rect">
            <a:avLst/>
          </a:prstGeom>
          <a:noFill/>
          <a:ln/>
        </p:spPr>
        <p:txBody>
          <a:bodyPr wrap="square" lIns="0" tIns="0" rIns="0" bIns="0" rtlCol="0" anchor="t"/>
          <a:lstStyle/>
          <a:p>
            <a:pPr>
              <a:lnSpc>
                <a:spcPts val="2250"/>
              </a:lnSpc>
            </a:pPr>
            <a:r>
              <a:rPr lang="en-US" sz="1417" dirty="0">
                <a:solidFill>
                  <a:srgbClr val="272525"/>
                </a:solidFill>
                <a:latin typeface="Montserrat" pitchFamily="34" charset="0"/>
                <a:ea typeface="Montserrat" pitchFamily="34" charset="-122"/>
                <a:cs typeface="Montserrat" pitchFamily="34" charset="-120"/>
              </a:rPr>
              <a:t>Dự án phát triển website bán quần áo và trang sức đã được lên kế hoạch chi tiết, bao gồm phạm vi, ước lượng, và phân bổ tài nguyên. Nhóm dự án cam kết hoàn thành dự án đúng thời hạn và đạt chất lượng cao.</a:t>
            </a:r>
            <a:endParaRPr lang="en-US" sz="1417"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1"/>
            <a:ext cx="4572000" cy="6858099"/>
          </a:xfrm>
          <a:prstGeom prst="rect">
            <a:avLst/>
          </a:prstGeom>
        </p:spPr>
      </p:pic>
      <p:sp>
        <p:nvSpPr>
          <p:cNvPr id="3" name="Text 0"/>
          <p:cNvSpPr/>
          <p:nvPr/>
        </p:nvSpPr>
        <p:spPr>
          <a:xfrm>
            <a:off x="567532" y="445988"/>
            <a:ext cx="4267795" cy="533400"/>
          </a:xfrm>
          <a:prstGeom prst="rect">
            <a:avLst/>
          </a:prstGeom>
          <a:noFill/>
          <a:ln/>
        </p:spPr>
        <p:txBody>
          <a:bodyPr wrap="none" lIns="0" tIns="0" rIns="0" bIns="0" rtlCol="0" anchor="t"/>
          <a:lstStyle/>
          <a:p>
            <a:pPr>
              <a:lnSpc>
                <a:spcPts val="4167"/>
              </a:lnSpc>
            </a:pPr>
            <a:r>
              <a:rPr lang="en-US" sz="3333" b="1" dirty="0">
                <a:solidFill>
                  <a:srgbClr val="7068F4"/>
                </a:solidFill>
                <a:latin typeface="Barlow Bold" pitchFamily="34" charset="0"/>
                <a:ea typeface="Barlow Bold" pitchFamily="34" charset="-122"/>
                <a:cs typeface="Barlow Bold" pitchFamily="34" charset="-120"/>
              </a:rPr>
              <a:t>Phân bổ Tài nguyên</a:t>
            </a:r>
            <a:endParaRPr lang="en-US" sz="3333" dirty="0"/>
          </a:p>
        </p:txBody>
      </p:sp>
      <p:pic>
        <p:nvPicPr>
          <p:cNvPr id="4" name="Image 1" descr="preencoded.png"/>
          <p:cNvPicPr>
            <a:picLocks noChangeAspect="1"/>
          </p:cNvPicPr>
          <p:nvPr/>
        </p:nvPicPr>
        <p:blipFill>
          <a:blip r:embed="rId4"/>
          <a:stretch>
            <a:fillRect/>
          </a:stretch>
        </p:blipFill>
        <p:spPr>
          <a:xfrm>
            <a:off x="567532" y="1222574"/>
            <a:ext cx="810816" cy="1297384"/>
          </a:xfrm>
          <a:prstGeom prst="rect">
            <a:avLst/>
          </a:prstGeom>
        </p:spPr>
      </p:pic>
      <p:sp>
        <p:nvSpPr>
          <p:cNvPr id="5" name="Text 1"/>
          <p:cNvSpPr/>
          <p:nvPr/>
        </p:nvSpPr>
        <p:spPr>
          <a:xfrm>
            <a:off x="1621532" y="1384697"/>
            <a:ext cx="2133898" cy="266700"/>
          </a:xfrm>
          <a:prstGeom prst="rect">
            <a:avLst/>
          </a:prstGeom>
          <a:noFill/>
          <a:ln/>
        </p:spPr>
        <p:txBody>
          <a:bodyPr wrap="none" lIns="0" tIns="0" rIns="0" bIns="0" rtlCol="0" anchor="t"/>
          <a:lstStyle/>
          <a:p>
            <a:pPr>
              <a:lnSpc>
                <a:spcPts val="2083"/>
              </a:lnSpc>
            </a:pPr>
            <a:r>
              <a:rPr lang="en-US" sz="1667" b="1">
                <a:solidFill>
                  <a:srgbClr val="272525"/>
                </a:solidFill>
                <a:latin typeface="Barlow Bold" pitchFamily="34" charset="0"/>
              </a:rPr>
              <a:t>Dương Phú Khang</a:t>
            </a:r>
            <a:endParaRPr lang="en-US" sz="1667" dirty="0"/>
          </a:p>
        </p:txBody>
      </p:sp>
      <p:sp>
        <p:nvSpPr>
          <p:cNvPr id="6" name="Text 2"/>
          <p:cNvSpPr/>
          <p:nvPr/>
        </p:nvSpPr>
        <p:spPr>
          <a:xfrm>
            <a:off x="1621532" y="1748632"/>
            <a:ext cx="5430937" cy="259557"/>
          </a:xfrm>
          <a:prstGeom prst="rect">
            <a:avLst/>
          </a:prstGeom>
          <a:noFill/>
          <a:ln/>
        </p:spPr>
        <p:txBody>
          <a:bodyPr wrap="none" lIns="0" tIns="0" rIns="0" bIns="0" rtlCol="0" anchor="t"/>
          <a:lstStyle/>
          <a:p>
            <a:pPr>
              <a:lnSpc>
                <a:spcPts val="2042"/>
              </a:lnSpc>
            </a:pPr>
            <a:r>
              <a:rPr lang="en-US" sz="1250" dirty="0">
                <a:solidFill>
                  <a:srgbClr val="272525"/>
                </a:solidFill>
                <a:latin typeface="Montserrat" pitchFamily="34" charset="0"/>
                <a:ea typeface="Montserrat" pitchFamily="34" charset="-122"/>
                <a:cs typeface="Montserrat" pitchFamily="34" charset="-120"/>
              </a:rPr>
              <a:t>Trưởng nhóm, phụ trách quản lý dự án.</a:t>
            </a:r>
            <a:endParaRPr lang="en-US" sz="1250" dirty="0"/>
          </a:p>
        </p:txBody>
      </p:sp>
      <p:pic>
        <p:nvPicPr>
          <p:cNvPr id="7" name="Image 2" descr="preencoded.png"/>
          <p:cNvPicPr>
            <a:picLocks noChangeAspect="1"/>
          </p:cNvPicPr>
          <p:nvPr/>
        </p:nvPicPr>
        <p:blipFill>
          <a:blip r:embed="rId5"/>
          <a:stretch>
            <a:fillRect/>
          </a:stretch>
        </p:blipFill>
        <p:spPr>
          <a:xfrm>
            <a:off x="567532" y="2519958"/>
            <a:ext cx="810816" cy="1297384"/>
          </a:xfrm>
          <a:prstGeom prst="rect">
            <a:avLst/>
          </a:prstGeom>
        </p:spPr>
      </p:pic>
      <p:sp>
        <p:nvSpPr>
          <p:cNvPr id="8" name="Text 3"/>
          <p:cNvSpPr/>
          <p:nvPr/>
        </p:nvSpPr>
        <p:spPr>
          <a:xfrm>
            <a:off x="1621532" y="2682082"/>
            <a:ext cx="2133898" cy="266700"/>
          </a:xfrm>
          <a:prstGeom prst="rect">
            <a:avLst/>
          </a:prstGeom>
          <a:noFill/>
          <a:ln/>
        </p:spPr>
        <p:txBody>
          <a:bodyPr wrap="none" lIns="0" tIns="0" rIns="0" bIns="0" rtlCol="0" anchor="t"/>
          <a:lstStyle/>
          <a:p>
            <a:pPr>
              <a:lnSpc>
                <a:spcPts val="2083"/>
              </a:lnSpc>
            </a:pPr>
            <a:r>
              <a:rPr lang="en-US"/>
              <a:t>Nguyễn Thị Trúc Phương </a:t>
            </a:r>
            <a:endParaRPr lang="en-US" sz="1667" dirty="0"/>
          </a:p>
        </p:txBody>
      </p:sp>
      <p:sp>
        <p:nvSpPr>
          <p:cNvPr id="9" name="Text 4"/>
          <p:cNvSpPr/>
          <p:nvPr/>
        </p:nvSpPr>
        <p:spPr>
          <a:xfrm>
            <a:off x="1621532" y="3046016"/>
            <a:ext cx="5430937" cy="259557"/>
          </a:xfrm>
          <a:prstGeom prst="rect">
            <a:avLst/>
          </a:prstGeom>
          <a:noFill/>
          <a:ln/>
        </p:spPr>
        <p:txBody>
          <a:bodyPr wrap="none" lIns="0" tIns="0" rIns="0" bIns="0" rtlCol="0" anchor="t"/>
          <a:lstStyle/>
          <a:p>
            <a:pPr>
              <a:lnSpc>
                <a:spcPts val="2042"/>
              </a:lnSpc>
            </a:pPr>
            <a:r>
              <a:rPr lang="en-US" sz="1250" dirty="0">
                <a:solidFill>
                  <a:srgbClr val="272525"/>
                </a:solidFill>
                <a:latin typeface="Montserrat" pitchFamily="34" charset="0"/>
                <a:ea typeface="Montserrat" pitchFamily="34" charset="-122"/>
                <a:cs typeface="Montserrat" pitchFamily="34" charset="-120"/>
              </a:rPr>
              <a:t>Phụ trách thiết kế giao diện, phát triển </a:t>
            </a:r>
            <a:r>
              <a:rPr lang="en-US" sz="1250">
                <a:solidFill>
                  <a:srgbClr val="272525"/>
                </a:solidFill>
                <a:latin typeface="Montserrat" pitchFamily="34" charset="0"/>
                <a:ea typeface="Montserrat" pitchFamily="34" charset="-122"/>
                <a:cs typeface="Montserrat" pitchFamily="34" charset="-120"/>
              </a:rPr>
              <a:t>module quản lý truyện</a:t>
            </a:r>
            <a:endParaRPr lang="en-US" sz="1250" dirty="0"/>
          </a:p>
        </p:txBody>
      </p:sp>
      <p:pic>
        <p:nvPicPr>
          <p:cNvPr id="10" name="Image 3" descr="preencoded.png"/>
          <p:cNvPicPr>
            <a:picLocks noChangeAspect="1"/>
          </p:cNvPicPr>
          <p:nvPr/>
        </p:nvPicPr>
        <p:blipFill>
          <a:blip r:embed="rId6"/>
          <a:stretch>
            <a:fillRect/>
          </a:stretch>
        </p:blipFill>
        <p:spPr>
          <a:xfrm>
            <a:off x="567532" y="3817343"/>
            <a:ext cx="810816" cy="1297384"/>
          </a:xfrm>
          <a:prstGeom prst="rect">
            <a:avLst/>
          </a:prstGeom>
        </p:spPr>
      </p:pic>
      <p:sp>
        <p:nvSpPr>
          <p:cNvPr id="11" name="Text 5"/>
          <p:cNvSpPr/>
          <p:nvPr/>
        </p:nvSpPr>
        <p:spPr>
          <a:xfrm>
            <a:off x="1621532" y="3979466"/>
            <a:ext cx="2133898" cy="266700"/>
          </a:xfrm>
          <a:prstGeom prst="rect">
            <a:avLst/>
          </a:prstGeom>
          <a:noFill/>
          <a:ln/>
        </p:spPr>
        <p:txBody>
          <a:bodyPr wrap="none" lIns="0" tIns="0" rIns="0" bIns="0" rtlCol="0" anchor="t"/>
          <a:lstStyle/>
          <a:p>
            <a:pPr>
              <a:lnSpc>
                <a:spcPts val="2083"/>
              </a:lnSpc>
            </a:pPr>
            <a:r>
              <a:rPr lang="en-US"/>
              <a:t>Huỳnh Phú Lộc</a:t>
            </a:r>
            <a:endParaRPr lang="en-US" sz="1667" dirty="0"/>
          </a:p>
        </p:txBody>
      </p:sp>
      <p:sp>
        <p:nvSpPr>
          <p:cNvPr id="12" name="Text 6"/>
          <p:cNvSpPr/>
          <p:nvPr/>
        </p:nvSpPr>
        <p:spPr>
          <a:xfrm>
            <a:off x="1621532" y="4343400"/>
            <a:ext cx="5430937" cy="259557"/>
          </a:xfrm>
          <a:prstGeom prst="rect">
            <a:avLst/>
          </a:prstGeom>
          <a:noFill/>
          <a:ln/>
        </p:spPr>
        <p:txBody>
          <a:bodyPr wrap="none" lIns="0" tIns="0" rIns="0" bIns="0" rtlCol="0" anchor="t"/>
          <a:lstStyle/>
          <a:p>
            <a:pPr>
              <a:lnSpc>
                <a:spcPts val="2042"/>
              </a:lnSpc>
            </a:pPr>
            <a:r>
              <a:rPr lang="en-US" sz="1250" dirty="0">
                <a:solidFill>
                  <a:srgbClr val="272525"/>
                </a:solidFill>
                <a:latin typeface="Montserrat" pitchFamily="34" charset="0"/>
                <a:ea typeface="Montserrat" pitchFamily="34" charset="-122"/>
                <a:cs typeface="Montserrat" pitchFamily="34" charset="-120"/>
              </a:rPr>
              <a:t>Phụ trách phát triển module </a:t>
            </a:r>
            <a:r>
              <a:rPr lang="en-US" sz="1250">
                <a:solidFill>
                  <a:srgbClr val="272525"/>
                </a:solidFill>
                <a:latin typeface="Montserrat" pitchFamily="34" charset="0"/>
                <a:ea typeface="Montserrat" pitchFamily="34" charset="-122"/>
                <a:cs typeface="Montserrat" pitchFamily="34" charset="-120"/>
              </a:rPr>
              <a:t>người dung.</a:t>
            </a:r>
            <a:endParaRPr lang="en-US" sz="1250" dirty="0"/>
          </a:p>
        </p:txBody>
      </p:sp>
      <p:pic>
        <p:nvPicPr>
          <p:cNvPr id="13" name="Image 4" descr="preencoded.png"/>
          <p:cNvPicPr>
            <a:picLocks noChangeAspect="1"/>
          </p:cNvPicPr>
          <p:nvPr/>
        </p:nvPicPr>
        <p:blipFill>
          <a:blip r:embed="rId7"/>
          <a:stretch>
            <a:fillRect/>
          </a:stretch>
        </p:blipFill>
        <p:spPr>
          <a:xfrm>
            <a:off x="567532" y="5114727"/>
            <a:ext cx="810816" cy="1297384"/>
          </a:xfrm>
          <a:prstGeom prst="rect">
            <a:avLst/>
          </a:prstGeom>
        </p:spPr>
      </p:pic>
      <p:sp>
        <p:nvSpPr>
          <p:cNvPr id="14" name="Text 7"/>
          <p:cNvSpPr/>
          <p:nvPr/>
        </p:nvSpPr>
        <p:spPr>
          <a:xfrm>
            <a:off x="1621532" y="5276850"/>
            <a:ext cx="2133898" cy="266700"/>
          </a:xfrm>
          <a:prstGeom prst="rect">
            <a:avLst/>
          </a:prstGeom>
          <a:noFill/>
          <a:ln/>
        </p:spPr>
        <p:txBody>
          <a:bodyPr wrap="none" lIns="0" tIns="0" rIns="0" bIns="0" rtlCol="0" anchor="t"/>
          <a:lstStyle/>
          <a:p>
            <a:pPr>
              <a:lnSpc>
                <a:spcPts val="2083"/>
              </a:lnSpc>
            </a:pPr>
            <a:r>
              <a:rPr lang="en-US"/>
              <a:t>Lê Tuấn Đạt </a:t>
            </a:r>
            <a:endParaRPr lang="en-US" sz="1667" dirty="0"/>
          </a:p>
        </p:txBody>
      </p:sp>
      <p:sp>
        <p:nvSpPr>
          <p:cNvPr id="15" name="Text 8"/>
          <p:cNvSpPr/>
          <p:nvPr/>
        </p:nvSpPr>
        <p:spPr>
          <a:xfrm>
            <a:off x="1621532" y="5640784"/>
            <a:ext cx="5430937" cy="259557"/>
          </a:xfrm>
          <a:prstGeom prst="rect">
            <a:avLst/>
          </a:prstGeom>
          <a:noFill/>
          <a:ln/>
        </p:spPr>
        <p:txBody>
          <a:bodyPr wrap="none" lIns="0" tIns="0" rIns="0" bIns="0" rtlCol="0" anchor="t"/>
          <a:lstStyle/>
          <a:p>
            <a:pPr>
              <a:lnSpc>
                <a:spcPts val="2042"/>
              </a:lnSpc>
            </a:pPr>
            <a:r>
              <a:rPr lang="en-US" sz="1250" dirty="0">
                <a:solidFill>
                  <a:srgbClr val="272525"/>
                </a:solidFill>
                <a:latin typeface="Montserrat" pitchFamily="34" charset="0"/>
                <a:ea typeface="Montserrat" pitchFamily="34" charset="-122"/>
                <a:cs typeface="Montserrat" pitchFamily="34" charset="-120"/>
              </a:rPr>
              <a:t>Phụ trách phát triển module </a:t>
            </a:r>
            <a:r>
              <a:rPr lang="en-US" sz="1250">
                <a:solidFill>
                  <a:srgbClr val="272525"/>
                </a:solidFill>
                <a:latin typeface="Montserrat" pitchFamily="34" charset="0"/>
                <a:ea typeface="Montserrat" pitchFamily="34" charset="-122"/>
                <a:cs typeface="Montserrat" pitchFamily="34" charset="-120"/>
              </a:rPr>
              <a:t>quản trị, </a:t>
            </a:r>
            <a:r>
              <a:rPr lang="en-US" sz="1250" dirty="0">
                <a:solidFill>
                  <a:srgbClr val="272525"/>
                </a:solidFill>
                <a:latin typeface="Montserrat" pitchFamily="34" charset="0"/>
                <a:ea typeface="Montserrat" pitchFamily="34" charset="-122"/>
                <a:cs typeface="Montserrat" pitchFamily="34" charset="-120"/>
              </a:rPr>
              <a:t>module </a:t>
            </a:r>
            <a:r>
              <a:rPr lang="en-US" sz="1250">
                <a:solidFill>
                  <a:srgbClr val="272525"/>
                </a:solidFill>
                <a:latin typeface="Montserrat" pitchFamily="34" charset="0"/>
                <a:ea typeface="Montserrat" pitchFamily="34" charset="-122"/>
                <a:cs typeface="Montserrat" pitchFamily="34" charset="-120"/>
              </a:rPr>
              <a:t>phản hồi</a:t>
            </a:r>
            <a:endParaRPr lang="en-US" sz="1250" dirty="0"/>
          </a:p>
        </p:txBody>
      </p:sp>
    </p:spTree>
    <p:extLst>
      <p:ext uri="{BB962C8B-B14F-4D97-AF65-F5344CB8AC3E}">
        <p14:creationId xmlns:p14="http://schemas.microsoft.com/office/powerpoint/2010/main" val="1373166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9" grpId="0" animBg="1"/>
      <p:bldP spid="11" grpId="0" animBg="1"/>
      <p:bldP spid="12"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19450" y="212618"/>
            <a:ext cx="4609489" cy="593923"/>
          </a:xfrm>
          <a:prstGeom prst="rect">
            <a:avLst/>
          </a:prstGeom>
          <a:noFill/>
          <a:ln/>
        </p:spPr>
        <p:txBody>
          <a:bodyPr wrap="none" lIns="0" tIns="0" rIns="0" bIns="0" rtlCol="0" anchor="t"/>
          <a:lstStyle/>
          <a:p>
            <a:pPr>
              <a:lnSpc>
                <a:spcPts val="4666"/>
              </a:lnSpc>
            </a:pPr>
            <a:r>
              <a:rPr lang="en-US" sz="2500" b="1">
                <a:solidFill>
                  <a:srgbClr val="7068F4"/>
                </a:solidFill>
                <a:latin typeface="Times New Roman" panose="02020603050405020304" pitchFamily="18" charset="0"/>
                <a:ea typeface="Barlow Bold" pitchFamily="34" charset="-122"/>
                <a:cs typeface="Times New Roman" panose="02020603050405020304" pitchFamily="18" charset="0"/>
              </a:rPr>
              <a:t>Tổng quan về dự án</a:t>
            </a:r>
            <a:endParaRPr lang="en-US" sz="2500" dirty="0">
              <a:latin typeface="Times New Roman" panose="02020603050405020304" pitchFamily="18" charset="0"/>
              <a:cs typeface="Times New Roman" panose="02020603050405020304" pitchFamily="18" charset="0"/>
            </a:endParaRPr>
          </a:p>
        </p:txBody>
      </p:sp>
      <p:sp>
        <p:nvSpPr>
          <p:cNvPr id="3" name="Text 1"/>
          <p:cNvSpPr/>
          <p:nvPr/>
        </p:nvSpPr>
        <p:spPr>
          <a:xfrm>
            <a:off x="505316" y="1056325"/>
            <a:ext cx="2375594" cy="296863"/>
          </a:xfrm>
          <a:prstGeom prst="rect">
            <a:avLst/>
          </a:prstGeom>
          <a:noFill/>
          <a:ln/>
        </p:spPr>
        <p:txBody>
          <a:bodyPr wrap="none" lIns="0" tIns="0" rIns="0" bIns="0" rtlCol="0" anchor="t"/>
          <a:lstStyle/>
          <a:p>
            <a:pPr>
              <a:lnSpc>
                <a:spcPts val="2333"/>
              </a:lnSpc>
            </a:pPr>
            <a:r>
              <a:rPr lang="en-US" sz="1600" b="1">
                <a:solidFill>
                  <a:srgbClr val="7068F4"/>
                </a:solidFill>
                <a:latin typeface="Times New Roman" panose="02020603050405020304" pitchFamily="18" charset="0"/>
                <a:ea typeface="Barlow Bold" pitchFamily="34" charset="-122"/>
                <a:cs typeface="Times New Roman" panose="02020603050405020304" pitchFamily="18" charset="0"/>
              </a:rPr>
              <a:t>Mục tiêu</a:t>
            </a:r>
            <a:endParaRPr lang="en-US" sz="1600" dirty="0">
              <a:latin typeface="Times New Roman" panose="02020603050405020304" pitchFamily="18" charset="0"/>
              <a:cs typeface="Times New Roman" panose="02020603050405020304" pitchFamily="18" charset="0"/>
            </a:endParaRPr>
          </a:p>
        </p:txBody>
      </p:sp>
      <p:sp>
        <p:nvSpPr>
          <p:cNvPr id="4" name="Text 2"/>
          <p:cNvSpPr/>
          <p:nvPr/>
        </p:nvSpPr>
        <p:spPr>
          <a:xfrm>
            <a:off x="505316" y="1852756"/>
            <a:ext cx="5243810" cy="1340610"/>
          </a:xfrm>
          <a:prstGeom prst="rect">
            <a:avLst/>
          </a:prstGeom>
          <a:noFill/>
          <a:ln/>
        </p:spPr>
        <p:txBody>
          <a:bodyPr wrap="square" lIns="0" tIns="0" rIns="0" bIns="0" rtlCol="0" anchor="t"/>
          <a:lstStyle/>
          <a:p>
            <a:pPr marL="285750" indent="-285750">
              <a:lnSpc>
                <a:spcPts val="225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Phát triển một nền tảng trực tuyến giúp người dùng dễ dàng đăng, đọc, và quản lý truyện</a:t>
            </a:r>
            <a:endParaRPr lang="en-US" sz="1600">
              <a:latin typeface="Times New Roman" panose="02020603050405020304" pitchFamily="18" charset="0"/>
              <a:cs typeface="Times New Roman" panose="02020603050405020304" pitchFamily="18" charset="0"/>
            </a:endParaRPr>
          </a:p>
          <a:p>
            <a:pPr marL="285750" indent="-285750">
              <a:lnSpc>
                <a:spcPts val="225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Tạo ra giao diện thân thiện, đơn giản, phù hợp với mọi đối tượng</a:t>
            </a:r>
            <a:endParaRPr lang="en-US" sz="1600" dirty="0">
              <a:latin typeface="Times New Roman" panose="02020603050405020304" pitchFamily="18" charset="0"/>
              <a:cs typeface="Times New Roman" panose="02020603050405020304" pitchFamily="18" charset="0"/>
            </a:endParaRPr>
          </a:p>
        </p:txBody>
      </p:sp>
      <p:sp>
        <p:nvSpPr>
          <p:cNvPr id="5" name="Text 3"/>
          <p:cNvSpPr/>
          <p:nvPr/>
        </p:nvSpPr>
        <p:spPr>
          <a:xfrm>
            <a:off x="7602777" y="1056325"/>
            <a:ext cx="2375594" cy="296863"/>
          </a:xfrm>
          <a:prstGeom prst="rect">
            <a:avLst/>
          </a:prstGeom>
          <a:noFill/>
          <a:ln/>
        </p:spPr>
        <p:txBody>
          <a:bodyPr wrap="none" lIns="0" tIns="0" rIns="0" bIns="0" rtlCol="0" anchor="t"/>
          <a:lstStyle/>
          <a:p>
            <a:pPr>
              <a:lnSpc>
                <a:spcPts val="2333"/>
              </a:lnSpc>
            </a:pPr>
            <a:r>
              <a:rPr lang="en-US" sz="1600" b="1">
                <a:solidFill>
                  <a:srgbClr val="7068F4"/>
                </a:solidFill>
                <a:latin typeface="Times New Roman" panose="02020603050405020304" pitchFamily="18" charset="0"/>
                <a:cs typeface="Times New Roman" panose="02020603050405020304" pitchFamily="18" charset="0"/>
              </a:rPr>
              <a:t>Các tính năng chính</a:t>
            </a:r>
          </a:p>
          <a:p>
            <a:pPr>
              <a:lnSpc>
                <a:spcPts val="2333"/>
              </a:lnSpc>
            </a:pPr>
            <a:endParaRPr lang="en-US" sz="1600" dirty="0">
              <a:latin typeface="Times New Roman" panose="02020603050405020304" pitchFamily="18" charset="0"/>
              <a:cs typeface="Times New Roman" panose="02020603050405020304" pitchFamily="18" charset="0"/>
            </a:endParaRPr>
          </a:p>
        </p:txBody>
      </p:sp>
      <p:sp>
        <p:nvSpPr>
          <p:cNvPr id="6" name="Text 4"/>
          <p:cNvSpPr/>
          <p:nvPr/>
        </p:nvSpPr>
        <p:spPr>
          <a:xfrm>
            <a:off x="6442876" y="1852756"/>
            <a:ext cx="5243810" cy="1576244"/>
          </a:xfrm>
          <a:prstGeom prst="rect">
            <a:avLst/>
          </a:prstGeom>
          <a:noFill/>
          <a:ln/>
        </p:spPr>
        <p:txBody>
          <a:bodyPr wrap="square" lIns="0" tIns="0" rIns="0" bIns="0" rtlCol="0" anchor="t"/>
          <a:lstStyle/>
          <a:p>
            <a:pPr marL="285750" indent="-285750">
              <a:lnSpc>
                <a:spcPts val="2250"/>
              </a:lnSpc>
              <a:buFont typeface="Arial" panose="020B0604020202020204" pitchFamily="34" charset="0"/>
              <a:buChar char="•"/>
            </a:pPr>
            <a:r>
              <a:rPr lang="en-US" sz="1600">
                <a:solidFill>
                  <a:srgbClr val="272525"/>
                </a:solidFill>
                <a:latin typeface="Times New Roman" panose="02020603050405020304" pitchFamily="18" charset="0"/>
                <a:ea typeface="Montserrat" pitchFamily="34" charset="-122"/>
                <a:cs typeface="Times New Roman" panose="02020603050405020304" pitchFamily="18" charset="0"/>
              </a:rPr>
              <a:t>Module người dùng.</a:t>
            </a:r>
          </a:p>
          <a:p>
            <a:pPr marL="285750" indent="-285750">
              <a:lnSpc>
                <a:spcPts val="2250"/>
              </a:lnSpc>
              <a:buFont typeface="Arial" panose="020B0604020202020204" pitchFamily="34" charset="0"/>
              <a:buChar char="•"/>
            </a:pPr>
            <a:r>
              <a:rPr lang="en-US" sz="1600">
                <a:solidFill>
                  <a:srgbClr val="272525"/>
                </a:solidFill>
                <a:latin typeface="Times New Roman" panose="02020603050405020304" pitchFamily="18" charset="0"/>
                <a:ea typeface="Montserrat" pitchFamily="34" charset="-122"/>
                <a:cs typeface="Times New Roman" panose="02020603050405020304" pitchFamily="18" charset="0"/>
              </a:rPr>
              <a:t>Module truyện.</a:t>
            </a:r>
          </a:p>
          <a:p>
            <a:pPr marL="285750" indent="-285750">
              <a:lnSpc>
                <a:spcPts val="2250"/>
              </a:lnSpc>
              <a:buFont typeface="Arial" panose="020B0604020202020204" pitchFamily="34" charset="0"/>
              <a:buChar char="•"/>
            </a:pPr>
            <a:r>
              <a:rPr lang="en-US" sz="1600">
                <a:solidFill>
                  <a:srgbClr val="272525"/>
                </a:solidFill>
                <a:latin typeface="Times New Roman" panose="02020603050405020304" pitchFamily="18" charset="0"/>
                <a:ea typeface="Montserrat" pitchFamily="34" charset="-122"/>
                <a:cs typeface="Times New Roman" panose="02020603050405020304" pitchFamily="18" charset="0"/>
              </a:rPr>
              <a:t>Module quản trị.</a:t>
            </a:r>
          </a:p>
          <a:p>
            <a:pPr marL="285750" indent="-285750">
              <a:lnSpc>
                <a:spcPts val="2250"/>
              </a:lnSpc>
              <a:buFont typeface="Arial" panose="020B0604020202020204" pitchFamily="34" charset="0"/>
              <a:buChar char="•"/>
            </a:pPr>
            <a:r>
              <a:rPr lang="en-US" sz="1600">
                <a:solidFill>
                  <a:srgbClr val="272525"/>
                </a:solidFill>
                <a:latin typeface="Times New Roman" panose="02020603050405020304" pitchFamily="18" charset="0"/>
                <a:cs typeface="Times New Roman" panose="02020603050405020304" pitchFamily="18" charset="0"/>
              </a:rPr>
              <a:t>Module phản hồi.</a:t>
            </a:r>
          </a:p>
          <a:p>
            <a:pPr marL="285750" indent="-285750">
              <a:lnSpc>
                <a:spcPts val="2250"/>
              </a:lnSpc>
              <a:buFont typeface="Arial" panose="020B0604020202020204" pitchFamily="34" charset="0"/>
              <a:buChar char="•"/>
            </a:pPr>
            <a:r>
              <a:rPr lang="en-US" sz="1600">
                <a:solidFill>
                  <a:srgbClr val="272525"/>
                </a:solidFill>
                <a:latin typeface="Times New Roman" panose="02020603050405020304" pitchFamily="18" charset="0"/>
                <a:cs typeface="Times New Roman" panose="02020603050405020304" pitchFamily="18" charset="0"/>
              </a:rPr>
              <a:t>Module tìm kiếm.</a:t>
            </a:r>
            <a:endParaRPr 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9DBD9E3-19EC-700D-7755-CF7AB69FFE4E}"/>
              </a:ext>
            </a:extLst>
          </p:cNvPr>
          <p:cNvSpPr txBox="1"/>
          <p:nvPr/>
        </p:nvSpPr>
        <p:spPr>
          <a:xfrm>
            <a:off x="337498" y="3817881"/>
            <a:ext cx="6105378" cy="366126"/>
          </a:xfrm>
          <a:prstGeom prst="rect">
            <a:avLst/>
          </a:prstGeom>
          <a:noFill/>
        </p:spPr>
        <p:txBody>
          <a:bodyPr wrap="square">
            <a:spAutoFit/>
          </a:bodyPr>
          <a:lstStyle/>
          <a:p>
            <a:pPr>
              <a:lnSpc>
                <a:spcPts val="2333"/>
              </a:lnSpc>
            </a:pPr>
            <a:r>
              <a:rPr lang="en-US" sz="1600" b="1">
                <a:solidFill>
                  <a:srgbClr val="7068F4"/>
                </a:solidFill>
                <a:latin typeface="Times New Roman" panose="02020603050405020304" pitchFamily="18" charset="0"/>
                <a:cs typeface="Times New Roman" panose="02020603050405020304" pitchFamily="18" charset="0"/>
              </a:rPr>
              <a:t>Công cụ công nghệ</a:t>
            </a:r>
          </a:p>
        </p:txBody>
      </p:sp>
      <p:sp>
        <p:nvSpPr>
          <p:cNvPr id="10" name="TextBox 9">
            <a:extLst>
              <a:ext uri="{FF2B5EF4-FFF2-40B4-BE49-F238E27FC236}">
                <a16:creationId xmlns:a16="http://schemas.microsoft.com/office/drawing/2014/main" id="{8E6E5062-90B5-4FBF-6EA2-BF9184E3F292}"/>
              </a:ext>
            </a:extLst>
          </p:cNvPr>
          <p:cNvSpPr txBox="1"/>
          <p:nvPr/>
        </p:nvSpPr>
        <p:spPr>
          <a:xfrm>
            <a:off x="337498" y="4570259"/>
            <a:ext cx="4248570" cy="1251368"/>
          </a:xfrm>
          <a:prstGeom prst="rect">
            <a:avLst/>
          </a:prstGeom>
          <a:noFill/>
        </p:spPr>
        <p:txBody>
          <a:bodyPr wrap="square">
            <a:spAutoFit/>
          </a:bodyPr>
          <a:lstStyle/>
          <a:p>
            <a:pPr marL="285750" indent="-285750">
              <a:lnSpc>
                <a:spcPts val="225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Ngôn ngữ: PHP, javascript</a:t>
            </a:r>
          </a:p>
          <a:p>
            <a:pPr marL="285750" indent="-285750">
              <a:lnSpc>
                <a:spcPts val="225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Hệ thống quản lý cơ sở dữ liệu: MySQL.</a:t>
            </a:r>
            <a:endParaRPr lang="en-US" sz="1600">
              <a:latin typeface="Times New Roman" panose="02020603050405020304" pitchFamily="18" charset="0"/>
              <a:cs typeface="Times New Roman" panose="02020603050405020304" pitchFamily="18" charset="0"/>
            </a:endParaRPr>
          </a:p>
          <a:p>
            <a:pPr marL="285750" indent="-285750">
              <a:lnSpc>
                <a:spcPts val="2250"/>
              </a:lnSpc>
              <a:buFont typeface="Arial" panose="020B0604020202020204" pitchFamily="34" charset="0"/>
              <a:buChar char="•"/>
            </a:pPr>
            <a:r>
              <a:rPr lang="vi-VN" sz="1600">
                <a:latin typeface="Times New Roman" panose="02020603050405020304" pitchFamily="18" charset="0"/>
                <a:cs typeface="Times New Roman" panose="02020603050405020304" pitchFamily="18" charset="0"/>
              </a:rPr>
              <a:t>Phương pháp phát triển: Lập kế hoạch dựa trên WBS và sử dụng sơ đồ Gantt.</a:t>
            </a:r>
            <a:endParaRPr lang="en-US" sz="16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1F8DDC5-3347-576A-4908-0FC92A2BFD42}"/>
              </a:ext>
            </a:extLst>
          </p:cNvPr>
          <p:cNvSpPr txBox="1"/>
          <p:nvPr/>
        </p:nvSpPr>
        <p:spPr>
          <a:xfrm>
            <a:off x="7602777" y="3744735"/>
            <a:ext cx="6105378" cy="367665"/>
          </a:xfrm>
          <a:prstGeom prst="rect">
            <a:avLst/>
          </a:prstGeom>
          <a:noFill/>
        </p:spPr>
        <p:txBody>
          <a:bodyPr wrap="square">
            <a:spAutoFit/>
          </a:bodyPr>
          <a:lstStyle/>
          <a:p>
            <a:pPr>
              <a:lnSpc>
                <a:spcPts val="2333"/>
              </a:lnSpc>
            </a:pPr>
            <a:r>
              <a:rPr lang="en-US" sz="1600" b="1">
                <a:solidFill>
                  <a:srgbClr val="7068F4"/>
                </a:solidFill>
                <a:latin typeface="Times New Roman" panose="02020603050405020304" pitchFamily="18" charset="0"/>
                <a:cs typeface="Times New Roman" panose="02020603050405020304" pitchFamily="18" charset="0"/>
              </a:rPr>
              <a:t>Ước lượng thời gian</a:t>
            </a:r>
          </a:p>
        </p:txBody>
      </p:sp>
      <p:sp>
        <p:nvSpPr>
          <p:cNvPr id="14" name="TextBox 13">
            <a:extLst>
              <a:ext uri="{FF2B5EF4-FFF2-40B4-BE49-F238E27FC236}">
                <a16:creationId xmlns:a16="http://schemas.microsoft.com/office/drawing/2014/main" id="{B8B46318-792F-CCFF-C1C5-A42E789D952F}"/>
              </a:ext>
            </a:extLst>
          </p:cNvPr>
          <p:cNvSpPr txBox="1"/>
          <p:nvPr/>
        </p:nvSpPr>
        <p:spPr>
          <a:xfrm>
            <a:off x="6442876" y="4743661"/>
            <a:ext cx="4572127" cy="1257652"/>
          </a:xfrm>
          <a:prstGeom prst="rect">
            <a:avLst/>
          </a:prstGeom>
          <a:noFill/>
        </p:spPr>
        <p:txBody>
          <a:bodyPr wrap="square">
            <a:spAutoFit/>
          </a:bodyPr>
          <a:lstStyle/>
          <a:p>
            <a:pPr marL="285750" indent="-285750">
              <a:lnSpc>
                <a:spcPts val="2250"/>
              </a:lnSpc>
              <a:buFont typeface="Arial" panose="020B0604020202020204" pitchFamily="34" charset="0"/>
              <a:buChar char="•"/>
            </a:pPr>
            <a:r>
              <a:rPr lang="en-US" sz="1600"/>
              <a:t>Tổng thời gian hoàn thành: 56 ngày với 4 thành viên.</a:t>
            </a:r>
            <a:endParaRPr lang="en-US" sz="1600">
              <a:latin typeface="Times New Roman" panose="02020603050405020304" pitchFamily="18" charset="0"/>
              <a:cs typeface="Times New Roman" panose="02020603050405020304" pitchFamily="18" charset="0"/>
            </a:endParaRPr>
          </a:p>
          <a:p>
            <a:pPr marL="285750" indent="-285750">
              <a:lnSpc>
                <a:spcPts val="2250"/>
              </a:lnSpc>
              <a:buFont typeface="Arial" panose="020B0604020202020204" pitchFamily="34" charset="0"/>
              <a:buChar char="•"/>
            </a:pPr>
            <a:r>
              <a:rPr lang="en-US" sz="1600"/>
              <a:t>Các giai đoạn chính: phân tích yêu cầu, thiết kế, cài đặt, kiểm thử, và báo cáo.</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01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 calcmode="lin" valueType="num">
                                      <p:cBhvr additive="base">
                                        <p:cTn id="3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additive="base">
                                        <p:cTn id="4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 calcmode="lin" valueType="num">
                                      <p:cBhvr additive="base">
                                        <p:cTn id="4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4" end="4"/>
                                            </p:txEl>
                                          </p:spTgt>
                                        </p:tgtEl>
                                        <p:attrNameLst>
                                          <p:attrName>style.visibility</p:attrName>
                                        </p:attrNameLst>
                                      </p:cBhvr>
                                      <p:to>
                                        <p:strVal val="visible"/>
                                      </p:to>
                                    </p:set>
                                    <p:anim calcmode="lin" valueType="num">
                                      <p:cBhvr additive="base">
                                        <p:cTn id="5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69C51-B21F-DAE5-743B-0D4C3FB19601}"/>
              </a:ext>
            </a:extLst>
          </p:cNvPr>
          <p:cNvSpPr txBox="1"/>
          <p:nvPr/>
        </p:nvSpPr>
        <p:spPr>
          <a:xfrm>
            <a:off x="269488" y="712788"/>
            <a:ext cx="6096000" cy="605230"/>
          </a:xfrm>
          <a:prstGeom prst="rect">
            <a:avLst/>
          </a:prstGeom>
          <a:noFill/>
        </p:spPr>
        <p:txBody>
          <a:bodyPr wrap="square">
            <a:spAutoFit/>
          </a:bodyPr>
          <a:lstStyle/>
          <a:p>
            <a:pPr>
              <a:spcBef>
                <a:spcPts val="500"/>
              </a:spcBef>
              <a:spcAft>
                <a:spcPts val="500"/>
              </a:spcAft>
            </a:pPr>
            <a:r>
              <a:rPr lang="en-US" sz="3333" b="1">
                <a:solidFill>
                  <a:srgbClr val="7068F4"/>
                </a:solidFill>
                <a:latin typeface="Barlow Bold" pitchFamily="34" charset="0"/>
                <a:ea typeface="Barlow Bold" pitchFamily="34" charset="-122"/>
                <a:cs typeface="Barlow Bold" pitchFamily="34" charset="-120"/>
              </a:rPr>
              <a:t>Ch</a:t>
            </a:r>
            <a:r>
              <a:rPr lang="vi-VN" sz="3333" b="1">
                <a:solidFill>
                  <a:srgbClr val="7068F4"/>
                </a:solidFill>
                <a:latin typeface="Barlow Bold" pitchFamily="34" charset="0"/>
                <a:ea typeface="Barlow Bold" pitchFamily="34" charset="-122"/>
                <a:cs typeface="Barlow Bold" pitchFamily="34" charset="-120"/>
              </a:rPr>
              <a:t>ươ</a:t>
            </a:r>
            <a:r>
              <a:rPr lang="en-US" sz="3333" b="1">
                <a:solidFill>
                  <a:srgbClr val="7068F4"/>
                </a:solidFill>
                <a:latin typeface="Barlow Bold" pitchFamily="34" charset="0"/>
                <a:ea typeface="Barlow Bold" pitchFamily="34" charset="-122"/>
                <a:cs typeface="Barlow Bold" pitchFamily="34" charset="-120"/>
              </a:rPr>
              <a:t>ng 1: Quản Lý Phạm vi</a:t>
            </a:r>
            <a:endParaRPr lang="en-US" sz="3333"/>
          </a:p>
        </p:txBody>
      </p:sp>
      <p:sp>
        <p:nvSpPr>
          <p:cNvPr id="5" name="TextBox 4">
            <a:extLst>
              <a:ext uri="{FF2B5EF4-FFF2-40B4-BE49-F238E27FC236}">
                <a16:creationId xmlns:a16="http://schemas.microsoft.com/office/drawing/2014/main" id="{1A031549-BB0B-291D-A365-AD5D556CF3E1}"/>
              </a:ext>
            </a:extLst>
          </p:cNvPr>
          <p:cNvSpPr txBox="1"/>
          <p:nvPr/>
        </p:nvSpPr>
        <p:spPr>
          <a:xfrm>
            <a:off x="232318" y="1639599"/>
            <a:ext cx="6133170" cy="1118127"/>
          </a:xfrm>
          <a:prstGeom prst="rect">
            <a:avLst/>
          </a:prstGeom>
          <a:noFill/>
        </p:spPr>
        <p:txBody>
          <a:bodyPr wrap="square">
            <a:spAutoFit/>
          </a:bodyPr>
          <a:lstStyle/>
          <a:p>
            <a:pPr>
              <a:spcBef>
                <a:spcPts val="500"/>
              </a:spcBef>
              <a:spcAft>
                <a:spcPts val="500"/>
              </a:spcAft>
            </a:pPr>
            <a:r>
              <a:rPr lang="en-US" sz="3333" b="1">
                <a:solidFill>
                  <a:srgbClr val="7068F4"/>
                </a:solidFill>
                <a:latin typeface="Barlow Bold" pitchFamily="34" charset="0"/>
                <a:ea typeface="Barlow Bold" pitchFamily="34" charset="-122"/>
                <a:cs typeface="Barlow Bold" pitchFamily="34" charset="-120"/>
              </a:rPr>
              <a:t>Ch</a:t>
            </a:r>
            <a:r>
              <a:rPr lang="vi-VN" sz="3333" b="1">
                <a:solidFill>
                  <a:srgbClr val="7068F4"/>
                </a:solidFill>
                <a:latin typeface="Barlow Bold" pitchFamily="34" charset="0"/>
                <a:ea typeface="Barlow Bold" pitchFamily="34" charset="-122"/>
                <a:cs typeface="Barlow Bold" pitchFamily="34" charset="-120"/>
              </a:rPr>
              <a:t>ươ</a:t>
            </a:r>
            <a:r>
              <a:rPr lang="en-US" sz="3333" b="1">
                <a:solidFill>
                  <a:srgbClr val="7068F4"/>
                </a:solidFill>
                <a:latin typeface="Barlow Bold" pitchFamily="34" charset="0"/>
                <a:ea typeface="Barlow Bold" pitchFamily="34" charset="-122"/>
                <a:cs typeface="Barlow Bold" pitchFamily="34" charset="-120"/>
              </a:rPr>
              <a:t>ng 2: Báo Cáo </a:t>
            </a:r>
            <a:r>
              <a:rPr lang="vi-VN" sz="3333" b="1">
                <a:solidFill>
                  <a:srgbClr val="7068F4"/>
                </a:solidFill>
                <a:latin typeface="Barlow Bold" pitchFamily="34" charset="0"/>
                <a:ea typeface="Barlow Bold" pitchFamily="34" charset="-122"/>
                <a:cs typeface="Barlow Bold" pitchFamily="34" charset="-120"/>
              </a:rPr>
              <a:t>Ước</a:t>
            </a:r>
            <a:r>
              <a:rPr lang="en-US" sz="3333" b="1">
                <a:solidFill>
                  <a:srgbClr val="7068F4"/>
                </a:solidFill>
                <a:latin typeface="Barlow Bold" pitchFamily="34" charset="0"/>
                <a:ea typeface="Barlow Bold" pitchFamily="34" charset="-122"/>
                <a:cs typeface="Barlow Bold" pitchFamily="34" charset="-120"/>
              </a:rPr>
              <a:t> L</a:t>
            </a:r>
            <a:r>
              <a:rPr lang="vi-VN" sz="3333" b="1">
                <a:solidFill>
                  <a:srgbClr val="7068F4"/>
                </a:solidFill>
                <a:latin typeface="Barlow Bold" pitchFamily="34" charset="0"/>
                <a:ea typeface="Barlow Bold" pitchFamily="34" charset="-122"/>
                <a:cs typeface="Barlow Bold" pitchFamily="34" charset="-120"/>
              </a:rPr>
              <a:t>ượng</a:t>
            </a:r>
            <a:endParaRPr lang="en-US" sz="3333"/>
          </a:p>
        </p:txBody>
      </p:sp>
      <p:sp>
        <p:nvSpPr>
          <p:cNvPr id="9" name="TextBox 8">
            <a:extLst>
              <a:ext uri="{FF2B5EF4-FFF2-40B4-BE49-F238E27FC236}">
                <a16:creationId xmlns:a16="http://schemas.microsoft.com/office/drawing/2014/main" id="{F91C6DD3-D39D-3940-FFAF-A79EC3D9C6FD}"/>
              </a:ext>
            </a:extLst>
          </p:cNvPr>
          <p:cNvSpPr txBox="1"/>
          <p:nvPr/>
        </p:nvSpPr>
        <p:spPr>
          <a:xfrm>
            <a:off x="232318" y="2598376"/>
            <a:ext cx="6096000" cy="605230"/>
          </a:xfrm>
          <a:prstGeom prst="rect">
            <a:avLst/>
          </a:prstGeom>
          <a:noFill/>
        </p:spPr>
        <p:txBody>
          <a:bodyPr wrap="square">
            <a:spAutoFit/>
          </a:bodyPr>
          <a:lstStyle/>
          <a:p>
            <a:pPr>
              <a:spcBef>
                <a:spcPts val="500"/>
              </a:spcBef>
              <a:spcAft>
                <a:spcPts val="500"/>
              </a:spcAft>
            </a:pPr>
            <a:r>
              <a:rPr lang="en-US" sz="3333" b="1">
                <a:solidFill>
                  <a:srgbClr val="7068F4"/>
                </a:solidFill>
                <a:latin typeface="Barlow Bold" pitchFamily="34" charset="0"/>
                <a:ea typeface="Barlow Bold" pitchFamily="34" charset="-122"/>
                <a:cs typeface="Barlow Bold" pitchFamily="34" charset="-120"/>
              </a:rPr>
              <a:t>Ch</a:t>
            </a:r>
            <a:r>
              <a:rPr lang="vi-VN" sz="3333" b="1">
                <a:solidFill>
                  <a:srgbClr val="7068F4"/>
                </a:solidFill>
                <a:latin typeface="Barlow Bold" pitchFamily="34" charset="0"/>
                <a:ea typeface="Barlow Bold" pitchFamily="34" charset="-122"/>
                <a:cs typeface="Barlow Bold" pitchFamily="34" charset="-120"/>
              </a:rPr>
              <a:t>ươ</a:t>
            </a:r>
            <a:r>
              <a:rPr lang="en-US" sz="3333" b="1">
                <a:solidFill>
                  <a:srgbClr val="7068F4"/>
                </a:solidFill>
                <a:latin typeface="Barlow Bold" pitchFamily="34" charset="0"/>
                <a:ea typeface="Barlow Bold" pitchFamily="34" charset="-122"/>
                <a:cs typeface="Barlow Bold" pitchFamily="34" charset="-120"/>
              </a:rPr>
              <a:t>ng 3: Lập Kế Hoạch</a:t>
            </a:r>
            <a:endParaRPr lang="en-US" sz="3333"/>
          </a:p>
        </p:txBody>
      </p:sp>
    </p:spTree>
    <p:extLst>
      <p:ext uri="{BB962C8B-B14F-4D97-AF65-F5344CB8AC3E}">
        <p14:creationId xmlns:p14="http://schemas.microsoft.com/office/powerpoint/2010/main" val="42572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BE8744-443F-9954-6949-3A804C8772D3}"/>
              </a:ext>
            </a:extLst>
          </p:cNvPr>
          <p:cNvSpPr txBox="1"/>
          <p:nvPr/>
        </p:nvSpPr>
        <p:spPr>
          <a:xfrm>
            <a:off x="278780" y="322495"/>
            <a:ext cx="6096000" cy="605230"/>
          </a:xfrm>
          <a:prstGeom prst="rect">
            <a:avLst/>
          </a:prstGeom>
          <a:noFill/>
        </p:spPr>
        <p:txBody>
          <a:bodyPr wrap="square">
            <a:spAutoFit/>
          </a:bodyPr>
          <a:lstStyle/>
          <a:p>
            <a:pPr>
              <a:spcBef>
                <a:spcPts val="500"/>
              </a:spcBef>
              <a:spcAft>
                <a:spcPts val="500"/>
              </a:spcAft>
            </a:pPr>
            <a:r>
              <a:rPr lang="en-US" sz="3333" b="1">
                <a:solidFill>
                  <a:srgbClr val="7068F4"/>
                </a:solidFill>
                <a:latin typeface="Barlow Bold" pitchFamily="34" charset="0"/>
                <a:ea typeface="Barlow Bold" pitchFamily="34" charset="-122"/>
                <a:cs typeface="Barlow Bold" pitchFamily="34" charset="-120"/>
              </a:rPr>
              <a:t>Ch</a:t>
            </a:r>
            <a:r>
              <a:rPr lang="vi-VN" sz="3333" b="1">
                <a:solidFill>
                  <a:srgbClr val="7068F4"/>
                </a:solidFill>
                <a:latin typeface="Barlow Bold" pitchFamily="34" charset="0"/>
                <a:ea typeface="Barlow Bold" pitchFamily="34" charset="-122"/>
                <a:cs typeface="Barlow Bold" pitchFamily="34" charset="-120"/>
              </a:rPr>
              <a:t>ươ</a:t>
            </a:r>
            <a:r>
              <a:rPr lang="en-US" sz="3333" b="1">
                <a:solidFill>
                  <a:srgbClr val="7068F4"/>
                </a:solidFill>
                <a:latin typeface="Barlow Bold" pitchFamily="34" charset="0"/>
                <a:ea typeface="Barlow Bold" pitchFamily="34" charset="-122"/>
                <a:cs typeface="Barlow Bold" pitchFamily="34" charset="-120"/>
              </a:rPr>
              <a:t>ng 1: Quản Lý Phạm vi</a:t>
            </a:r>
            <a:endParaRPr lang="en-US" sz="3333"/>
          </a:p>
        </p:txBody>
      </p:sp>
      <p:sp>
        <p:nvSpPr>
          <p:cNvPr id="9" name="TextBox 8">
            <a:extLst>
              <a:ext uri="{FF2B5EF4-FFF2-40B4-BE49-F238E27FC236}">
                <a16:creationId xmlns:a16="http://schemas.microsoft.com/office/drawing/2014/main" id="{E488B3E9-4C65-F83F-6D46-090E8721D475}"/>
              </a:ext>
            </a:extLst>
          </p:cNvPr>
          <p:cNvSpPr txBox="1"/>
          <p:nvPr/>
        </p:nvSpPr>
        <p:spPr>
          <a:xfrm>
            <a:off x="427463" y="1119429"/>
            <a:ext cx="6133170" cy="784702"/>
          </a:xfrm>
          <a:prstGeom prst="rect">
            <a:avLst/>
          </a:prstGeom>
          <a:noFill/>
        </p:spPr>
        <p:txBody>
          <a:bodyPr wrap="square">
            <a:spAutoFit/>
          </a:bodyPr>
          <a:lstStyle/>
          <a:p>
            <a:pPr>
              <a:spcBef>
                <a:spcPts val="500"/>
              </a:spcBef>
              <a:spcAft>
                <a:spcPts val="500"/>
              </a:spcAft>
            </a:pPr>
            <a:r>
              <a:rPr lang="en-US" sz="1833" b="1">
                <a:solidFill>
                  <a:srgbClr val="7068F4"/>
                </a:solidFill>
                <a:latin typeface="Barlow Bold" pitchFamily="34" charset="0"/>
                <a:ea typeface="Barlow Bold" pitchFamily="34" charset="-122"/>
              </a:rPr>
              <a:t>Một số module chính</a:t>
            </a:r>
            <a:endParaRPr lang="en-US" sz="1833" b="1"/>
          </a:p>
          <a:p>
            <a:pPr>
              <a:spcBef>
                <a:spcPts val="500"/>
              </a:spcBef>
              <a:spcAft>
                <a:spcPts val="500"/>
              </a:spcAft>
            </a:pPr>
            <a:endParaRPr lang="en-US" sz="1833"/>
          </a:p>
        </p:txBody>
      </p:sp>
      <p:sp>
        <p:nvSpPr>
          <p:cNvPr id="15" name="TextBox 14">
            <a:extLst>
              <a:ext uri="{FF2B5EF4-FFF2-40B4-BE49-F238E27FC236}">
                <a16:creationId xmlns:a16="http://schemas.microsoft.com/office/drawing/2014/main" id="{AED6F26B-7563-EC25-3BE9-D3899D55DEC3}"/>
              </a:ext>
            </a:extLst>
          </p:cNvPr>
          <p:cNvSpPr txBox="1"/>
          <p:nvPr/>
        </p:nvSpPr>
        <p:spPr>
          <a:xfrm>
            <a:off x="427463" y="1646041"/>
            <a:ext cx="6096000" cy="3129062"/>
          </a:xfrm>
          <a:prstGeom prst="rect">
            <a:avLst/>
          </a:prstGeom>
          <a:noFill/>
        </p:spPr>
        <p:txBody>
          <a:bodyPr wrap="square">
            <a:spAutoFit/>
          </a:bodyPr>
          <a:lstStyle/>
          <a:p>
            <a:pPr marL="285750" indent="-285750">
              <a:spcBef>
                <a:spcPts val="500"/>
              </a:spcBef>
              <a:spcAft>
                <a:spcPts val="500"/>
              </a:spcAft>
              <a:buFont typeface="Arial" panose="020B0604020202020204" pitchFamily="34" charset="0"/>
              <a:buChar char="•"/>
            </a:pPr>
            <a:r>
              <a:rPr lang="vi-VN" sz="1600" b="1"/>
              <a:t>Module người dùng</a:t>
            </a:r>
            <a:r>
              <a:rPr lang="vi-VN" sz="1600"/>
              <a:t>: Đăng ký, đăng nhập, quản lý tài khoản cá nhân.</a:t>
            </a:r>
            <a:endParaRPr lang="en-US" sz="1600"/>
          </a:p>
          <a:p>
            <a:pPr marL="285750" indent="-285750">
              <a:spcBef>
                <a:spcPts val="500"/>
              </a:spcBef>
              <a:spcAft>
                <a:spcPts val="500"/>
              </a:spcAft>
              <a:buFont typeface="Arial" panose="020B0604020202020204" pitchFamily="34" charset="0"/>
              <a:buChar char="•"/>
            </a:pPr>
            <a:r>
              <a:rPr lang="vi-VN" sz="1600" b="1"/>
              <a:t>Module truyện</a:t>
            </a:r>
            <a:r>
              <a:rPr lang="vi-VN" sz="1600"/>
              <a:t>: Đăng tải, quản lý truyện theo chương, tìm kiếm và lọc truyện.</a:t>
            </a:r>
            <a:endParaRPr lang="en-US" sz="1600"/>
          </a:p>
          <a:p>
            <a:pPr marL="285750" indent="-285750">
              <a:spcBef>
                <a:spcPts val="500"/>
              </a:spcBef>
              <a:spcAft>
                <a:spcPts val="500"/>
              </a:spcAft>
              <a:buFont typeface="Arial" panose="020B0604020202020204" pitchFamily="34" charset="0"/>
              <a:buChar char="•"/>
            </a:pPr>
            <a:r>
              <a:rPr lang="vi-VN" sz="1600" b="1"/>
              <a:t>Module quản trị</a:t>
            </a:r>
            <a:r>
              <a:rPr lang="vi-VN" sz="1600"/>
              <a:t>: Kiểm duyệt nội dung truyện và quản lý thông tin người dùng.</a:t>
            </a:r>
            <a:endParaRPr lang="en-US" sz="1600"/>
          </a:p>
          <a:p>
            <a:pPr marL="285750" indent="-285750">
              <a:spcBef>
                <a:spcPts val="500"/>
              </a:spcBef>
              <a:spcAft>
                <a:spcPts val="500"/>
              </a:spcAft>
              <a:buFont typeface="Arial" panose="020B0604020202020204" pitchFamily="34" charset="0"/>
              <a:buChar char="•"/>
            </a:pPr>
            <a:r>
              <a:rPr lang="vi-VN" sz="1600" b="1"/>
              <a:t>Module phản hồi</a:t>
            </a:r>
            <a:r>
              <a:rPr lang="vi-VN" sz="1600"/>
              <a:t>: Ghi nhận ý kiến và đánh giá từ người dùng.</a:t>
            </a:r>
            <a:endParaRPr lang="en-US" sz="1600"/>
          </a:p>
          <a:p>
            <a:pPr marL="285750" indent="-285750">
              <a:spcBef>
                <a:spcPts val="500"/>
              </a:spcBef>
              <a:spcAft>
                <a:spcPts val="500"/>
              </a:spcAft>
              <a:buFont typeface="Arial" panose="020B0604020202020204" pitchFamily="34" charset="0"/>
              <a:buChar char="•"/>
            </a:pPr>
            <a:r>
              <a:rPr lang="en-US" sz="1600" b="1"/>
              <a:t>Module tìm kiếm</a:t>
            </a:r>
            <a:r>
              <a:rPr lang="en-US" sz="1600"/>
              <a:t>: Tìm truyện nhanh chóng qua tên hoặc thể loại.</a:t>
            </a:r>
            <a:endParaRPr lang="en-US" sz="1500">
              <a:latin typeface="Montserrat" panose="00000500000000000000" pitchFamily="2" charset="0"/>
            </a:endParaRPr>
          </a:p>
        </p:txBody>
      </p:sp>
    </p:spTree>
    <p:extLst>
      <p:ext uri="{BB962C8B-B14F-4D97-AF65-F5344CB8AC3E}">
        <p14:creationId xmlns:p14="http://schemas.microsoft.com/office/powerpoint/2010/main" val="241481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31924" y="984647"/>
            <a:ext cx="4751288" cy="593923"/>
          </a:xfrm>
          <a:prstGeom prst="rect">
            <a:avLst/>
          </a:prstGeom>
          <a:noFill/>
          <a:ln/>
        </p:spPr>
        <p:txBody>
          <a:bodyPr wrap="none" lIns="0" tIns="0" rIns="0" bIns="0" rtlCol="0" anchor="t"/>
          <a:lstStyle/>
          <a:p>
            <a:pPr>
              <a:spcBef>
                <a:spcPts val="500"/>
              </a:spcBef>
              <a:spcAft>
                <a:spcPts val="500"/>
              </a:spcAft>
            </a:pPr>
            <a:r>
              <a:rPr lang="en-US" sz="4000" b="1">
                <a:solidFill>
                  <a:srgbClr val="9465F5"/>
                </a:solidFill>
                <a:latin typeface="Barlow Bold" pitchFamily="34" charset="0"/>
                <a:ea typeface="Barlow Bold" pitchFamily="34" charset="-122"/>
              </a:rPr>
              <a:t>Một số module chính</a:t>
            </a:r>
            <a:endParaRPr lang="en-US" sz="4000" b="1">
              <a:solidFill>
                <a:srgbClr val="9465F5"/>
              </a:solidFill>
            </a:endParaRPr>
          </a:p>
        </p:txBody>
      </p:sp>
      <p:sp>
        <p:nvSpPr>
          <p:cNvPr id="4" name="Shape 1"/>
          <p:cNvSpPr/>
          <p:nvPr/>
        </p:nvSpPr>
        <p:spPr>
          <a:xfrm>
            <a:off x="100112" y="1818331"/>
            <a:ext cx="3087886" cy="2499618"/>
          </a:xfrm>
          <a:prstGeom prst="roundRect">
            <a:avLst>
              <a:gd name="adj" fmla="val 6501"/>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5" name="Text 2"/>
          <p:cNvSpPr/>
          <p:nvPr/>
        </p:nvSpPr>
        <p:spPr>
          <a:xfrm>
            <a:off x="391767" y="2042963"/>
            <a:ext cx="2375594" cy="296863"/>
          </a:xfrm>
          <a:prstGeom prst="rect">
            <a:avLst/>
          </a:prstGeom>
          <a:noFill/>
          <a:ln/>
        </p:spPr>
        <p:txBody>
          <a:bodyPr wrap="none" lIns="0" tIns="0" rIns="0" bIns="0" rtlCol="0" anchor="t"/>
          <a:lstStyle/>
          <a:p>
            <a:pPr>
              <a:lnSpc>
                <a:spcPts val="2333"/>
              </a:lnSpc>
            </a:pPr>
            <a:r>
              <a:rPr lang="vi-VN" sz="2000" b="1"/>
              <a:t>Module người dùng</a:t>
            </a:r>
            <a:endParaRPr lang="en-US" sz="1833" dirty="0"/>
          </a:p>
        </p:txBody>
      </p:sp>
      <p:sp>
        <p:nvSpPr>
          <p:cNvPr id="6" name="Text 3"/>
          <p:cNvSpPr/>
          <p:nvPr/>
        </p:nvSpPr>
        <p:spPr>
          <a:xfrm>
            <a:off x="100112" y="2698249"/>
            <a:ext cx="2726928" cy="1155700"/>
          </a:xfrm>
          <a:prstGeom prst="rect">
            <a:avLst/>
          </a:prstGeom>
          <a:noFill/>
          <a:ln/>
        </p:spPr>
        <p:txBody>
          <a:bodyPr wrap="square" lIns="0" tIns="0" rIns="0" bIns="0" rtlCol="0" anchor="t"/>
          <a:lstStyle/>
          <a:p>
            <a:pPr marL="360045" marR="0" algn="just"/>
            <a:endParaRPr lang="en-US" sz="1600">
              <a:latin typeface="Calibri" panose="020F0502020204030204" pitchFamily="34" charset="0"/>
              <a:ea typeface="SimSun" panose="02010600030101010101" pitchFamily="2" charset="-122"/>
              <a:cs typeface="Times New Roman" panose="02020603050405020304" pitchFamily="18" charset="0"/>
            </a:endParaRPr>
          </a:p>
        </p:txBody>
      </p:sp>
      <p:sp>
        <p:nvSpPr>
          <p:cNvPr id="7" name="Shape 4"/>
          <p:cNvSpPr/>
          <p:nvPr/>
        </p:nvSpPr>
        <p:spPr>
          <a:xfrm>
            <a:off x="3548856" y="1804193"/>
            <a:ext cx="3087886" cy="2499618"/>
          </a:xfrm>
          <a:prstGeom prst="roundRect">
            <a:avLst>
              <a:gd name="adj" fmla="val 6501"/>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8" name="Text 5"/>
          <p:cNvSpPr/>
          <p:nvPr/>
        </p:nvSpPr>
        <p:spPr>
          <a:xfrm>
            <a:off x="4080769" y="2029818"/>
            <a:ext cx="2375594" cy="296863"/>
          </a:xfrm>
          <a:prstGeom prst="rect">
            <a:avLst/>
          </a:prstGeom>
          <a:noFill/>
          <a:ln/>
        </p:spPr>
        <p:txBody>
          <a:bodyPr wrap="none" lIns="0" tIns="0" rIns="0" bIns="0" rtlCol="0" anchor="t"/>
          <a:lstStyle/>
          <a:p>
            <a:pPr>
              <a:lnSpc>
                <a:spcPts val="2333"/>
              </a:lnSpc>
            </a:pPr>
            <a:r>
              <a:rPr lang="en-US" sz="2000" b="1"/>
              <a:t>Module truyện</a:t>
            </a:r>
            <a:endParaRPr lang="en-US" sz="1833" dirty="0"/>
          </a:p>
        </p:txBody>
      </p:sp>
      <p:sp>
        <p:nvSpPr>
          <p:cNvPr id="9" name="Text 6"/>
          <p:cNvSpPr/>
          <p:nvPr/>
        </p:nvSpPr>
        <p:spPr>
          <a:xfrm>
            <a:off x="3810001" y="2434928"/>
            <a:ext cx="2726928" cy="1733550"/>
          </a:xfrm>
          <a:prstGeom prst="rect">
            <a:avLst/>
          </a:prstGeom>
          <a:noFill/>
          <a:ln/>
        </p:spPr>
        <p:txBody>
          <a:bodyPr wrap="square" lIns="0" tIns="0" rIns="0" bIns="0" rtlCol="0" anchor="t"/>
          <a:lstStyle/>
          <a:p>
            <a:pPr>
              <a:lnSpc>
                <a:spcPts val="2250"/>
              </a:lnSpc>
            </a:pPr>
            <a:endParaRPr lang="en-US" sz="1417" dirty="0"/>
          </a:p>
        </p:txBody>
      </p:sp>
      <p:sp>
        <p:nvSpPr>
          <p:cNvPr id="10" name="Shape 7"/>
          <p:cNvSpPr/>
          <p:nvPr/>
        </p:nvSpPr>
        <p:spPr>
          <a:xfrm>
            <a:off x="180777" y="5023436"/>
            <a:ext cx="6356152" cy="1343918"/>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11" name="Text 8"/>
          <p:cNvSpPr/>
          <p:nvPr/>
        </p:nvSpPr>
        <p:spPr>
          <a:xfrm>
            <a:off x="391767" y="4565451"/>
            <a:ext cx="2375594" cy="296863"/>
          </a:xfrm>
          <a:prstGeom prst="rect">
            <a:avLst/>
          </a:prstGeom>
          <a:noFill/>
          <a:ln/>
        </p:spPr>
        <p:txBody>
          <a:bodyPr wrap="none" lIns="0" tIns="0" rIns="0" bIns="0" rtlCol="0" anchor="t"/>
          <a:lstStyle/>
          <a:p>
            <a:pPr>
              <a:lnSpc>
                <a:spcPts val="2333"/>
              </a:lnSpc>
            </a:pPr>
            <a:r>
              <a:rPr lang="en-US" sz="2000"/>
              <a:t>Module quản trị</a:t>
            </a:r>
            <a:endParaRPr lang="en-US" sz="1833" dirty="0"/>
          </a:p>
        </p:txBody>
      </p:sp>
      <p:sp>
        <p:nvSpPr>
          <p:cNvPr id="12" name="Text 9"/>
          <p:cNvSpPr/>
          <p:nvPr/>
        </p:nvSpPr>
        <p:spPr>
          <a:xfrm>
            <a:off x="140394" y="5109817"/>
            <a:ext cx="5995194" cy="577850"/>
          </a:xfrm>
          <a:prstGeom prst="rect">
            <a:avLst/>
          </a:prstGeom>
          <a:noFill/>
          <a:ln/>
        </p:spPr>
        <p:txBody>
          <a:bodyPr wrap="square" lIns="0" tIns="0" rIns="0" bIns="0" rtlCol="0" anchor="t"/>
          <a:lstStyle/>
          <a:p>
            <a:pPr>
              <a:lnSpc>
                <a:spcPts val="2250"/>
              </a:lnSpc>
            </a:pPr>
            <a:r>
              <a:rPr lang="en-US" sz="1417">
                <a:solidFill>
                  <a:srgbClr val="272525"/>
                </a:solidFill>
                <a:latin typeface="Montserrat" pitchFamily="34" charset="0"/>
                <a:ea typeface="Montserrat" pitchFamily="34" charset="-122"/>
                <a:cs typeface="Montserrat" pitchFamily="34" charset="-120"/>
              </a:rPr>
              <a:t>.</a:t>
            </a:r>
            <a:endParaRPr lang="en-US" sz="1417" dirty="0"/>
          </a:p>
        </p:txBody>
      </p:sp>
      <p:pic>
        <p:nvPicPr>
          <p:cNvPr id="13" name="Picture 12">
            <a:extLst>
              <a:ext uri="{FF2B5EF4-FFF2-40B4-BE49-F238E27FC236}">
                <a16:creationId xmlns:a16="http://schemas.microsoft.com/office/drawing/2014/main" id="{CB205DA9-B0E0-69C9-1BCA-749F4E50F022}"/>
              </a:ext>
            </a:extLst>
          </p:cNvPr>
          <p:cNvPicPr>
            <a:picLocks noChangeAspect="1"/>
          </p:cNvPicPr>
          <p:nvPr/>
        </p:nvPicPr>
        <p:blipFill>
          <a:blip r:embed="rId3"/>
          <a:stretch>
            <a:fillRect/>
          </a:stretch>
        </p:blipFill>
        <p:spPr>
          <a:xfrm>
            <a:off x="6887964" y="1322364"/>
            <a:ext cx="5304036" cy="5535636"/>
          </a:xfrm>
          <a:prstGeom prst="rect">
            <a:avLst/>
          </a:prstGeom>
          <a:noFill/>
          <a:ln>
            <a:noFill/>
          </a:ln>
        </p:spPr>
      </p:pic>
      <p:sp>
        <p:nvSpPr>
          <p:cNvPr id="15" name="TextBox 14">
            <a:extLst>
              <a:ext uri="{FF2B5EF4-FFF2-40B4-BE49-F238E27FC236}">
                <a16:creationId xmlns:a16="http://schemas.microsoft.com/office/drawing/2014/main" id="{3C70B3FB-F4BF-33DA-C8F9-019814DE8642}"/>
              </a:ext>
            </a:extLst>
          </p:cNvPr>
          <p:cNvSpPr txBox="1"/>
          <p:nvPr/>
        </p:nvSpPr>
        <p:spPr>
          <a:xfrm>
            <a:off x="3619425" y="2494178"/>
            <a:ext cx="2836839" cy="1200329"/>
          </a:xfrm>
          <a:prstGeom prst="rect">
            <a:avLst/>
          </a:prstGeom>
          <a:noFill/>
        </p:spPr>
        <p:txBody>
          <a:bodyPr wrap="square">
            <a:spAutoFit/>
          </a:bodyPr>
          <a:lstStyle/>
          <a:p>
            <a:pPr marL="360045" marR="0" algn="just"/>
            <a:r>
              <a:rPr lang="en-US" sz="1800">
                <a:effectLst/>
                <a:latin typeface="Times New Roman" panose="02020603050405020304" pitchFamily="18" charset="0"/>
                <a:ea typeface="SimSun" panose="02010600030101010101" pitchFamily="2" charset="-122"/>
                <a:cs typeface="Times New Roman" panose="02020603050405020304" pitchFamily="18" charset="0"/>
              </a:rPr>
              <a:t>Giúp cho việc quản lý truyện đã được đăng và được tương tác qua lại với người dùng.</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7" name="TextBox 16">
            <a:extLst>
              <a:ext uri="{FF2B5EF4-FFF2-40B4-BE49-F238E27FC236}">
                <a16:creationId xmlns:a16="http://schemas.microsoft.com/office/drawing/2014/main" id="{7A5C07A7-43D0-51DE-FE1B-2EE730CE5DD5}"/>
              </a:ext>
            </a:extLst>
          </p:cNvPr>
          <p:cNvSpPr txBox="1"/>
          <p:nvPr/>
        </p:nvSpPr>
        <p:spPr>
          <a:xfrm>
            <a:off x="-9378" y="5258773"/>
            <a:ext cx="6105378" cy="923330"/>
          </a:xfrm>
          <a:prstGeom prst="rect">
            <a:avLst/>
          </a:prstGeom>
          <a:noFill/>
        </p:spPr>
        <p:txBody>
          <a:bodyPr wrap="square">
            <a:spAutoFit/>
          </a:bodyPr>
          <a:lstStyle/>
          <a:p>
            <a:pPr marL="360045" marR="0" algn="just"/>
            <a:r>
              <a:rPr lang="en-US" sz="1800">
                <a:effectLst/>
                <a:latin typeface="Times New Roman" panose="02020603050405020304" pitchFamily="18" charset="0"/>
                <a:ea typeface="SimSun" panose="02010600030101010101" pitchFamily="2" charset="-122"/>
              </a:rPr>
              <a:t>Hỗ trợ người dùng có quyền quản trị các truyện hay chương truyện người dùng đăng , nhằm kiểm duyệt các truyện, chương truyện.</a:t>
            </a:r>
            <a:endParaRPr lang="en-US" sz="180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9" name="TextBox 18">
            <a:extLst>
              <a:ext uri="{FF2B5EF4-FFF2-40B4-BE49-F238E27FC236}">
                <a16:creationId xmlns:a16="http://schemas.microsoft.com/office/drawing/2014/main" id="{CF64305D-E7AA-CC4D-50A1-8F7A01B96014}"/>
              </a:ext>
            </a:extLst>
          </p:cNvPr>
          <p:cNvSpPr txBox="1"/>
          <p:nvPr/>
        </p:nvSpPr>
        <p:spPr>
          <a:xfrm>
            <a:off x="-177433" y="2584807"/>
            <a:ext cx="3087886" cy="1061829"/>
          </a:xfrm>
          <a:prstGeom prst="rect">
            <a:avLst/>
          </a:prstGeom>
          <a:noFill/>
        </p:spPr>
        <p:txBody>
          <a:bodyPr wrap="square">
            <a:spAutoFit/>
          </a:bodyPr>
          <a:lstStyle/>
          <a:p>
            <a:pPr marL="360045" marR="0" algn="just"/>
            <a:r>
              <a:rPr lang="en-US" sz="1500">
                <a:effectLst/>
                <a:latin typeface="Times New Roman" panose="02020603050405020304" pitchFamily="18" charset="0"/>
                <a:ea typeface="SimSun" panose="02010600030101010101" pitchFamily="2" charset="-122"/>
              </a:rPr>
              <a:t>Nếu người đọc </a:t>
            </a:r>
            <a:r>
              <a:rPr lang="en-US">
                <a:effectLst/>
                <a:latin typeface="Times New Roman" panose="02020603050405020304" pitchFamily="18" charset="0"/>
                <a:ea typeface="SimSun" panose="02010600030101010101" pitchFamily="2" charset="-122"/>
              </a:rPr>
              <a:t>chưa</a:t>
            </a:r>
            <a:r>
              <a:rPr lang="en-US" sz="1500">
                <a:effectLst/>
                <a:latin typeface="Times New Roman" panose="02020603050405020304" pitchFamily="18" charset="0"/>
                <a:ea typeface="SimSun" panose="02010600030101010101" pitchFamily="2" charset="-122"/>
              </a:rPr>
              <a:t> có tài khoản thì có thể đăng ký và vẫn co thể đọc truyện nhưng không thể đăng hay đánh giá truyện.</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 calcmode="lin" valueType="num">
                                      <p:cBhvr additive="base">
                                        <p:cTn id="2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500" fill="hold"/>
                                        <p:tgtEl>
                                          <p:spTgt spid="12"/>
                                        </p:tgtEl>
                                        <p:attrNameLst>
                                          <p:attrName>ppt_x</p:attrName>
                                        </p:attrNameLst>
                                      </p:cBhvr>
                                      <p:tavLst>
                                        <p:tav tm="0">
                                          <p:val>
                                            <p:strVal val="#ppt_x"/>
                                          </p:val>
                                        </p:tav>
                                        <p:tav tm="100000">
                                          <p:val>
                                            <p:strVal val="#ppt_x"/>
                                          </p:val>
                                        </p:tav>
                                      </p:tavLst>
                                    </p:anim>
                                    <p:anim calcmode="lin" valueType="num">
                                      <p:cBhvr additive="base">
                                        <p:cTn id="4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9"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D8B9CC62-A546-96C7-B831-F81CE6F20FF5}"/>
              </a:ext>
            </a:extLst>
          </p:cNvPr>
          <p:cNvSpPr/>
          <p:nvPr/>
        </p:nvSpPr>
        <p:spPr>
          <a:xfrm>
            <a:off x="631924" y="984647"/>
            <a:ext cx="4751288" cy="593923"/>
          </a:xfrm>
          <a:prstGeom prst="rect">
            <a:avLst/>
          </a:prstGeom>
          <a:noFill/>
          <a:ln/>
        </p:spPr>
        <p:txBody>
          <a:bodyPr wrap="none" lIns="0" tIns="0" rIns="0" bIns="0" rtlCol="0" anchor="t"/>
          <a:lstStyle/>
          <a:p>
            <a:pPr>
              <a:spcBef>
                <a:spcPts val="500"/>
              </a:spcBef>
              <a:spcAft>
                <a:spcPts val="500"/>
              </a:spcAft>
            </a:pPr>
            <a:r>
              <a:rPr lang="en-US" sz="4000" b="1">
                <a:solidFill>
                  <a:srgbClr val="9465F5"/>
                </a:solidFill>
                <a:latin typeface="Barlow Bold" pitchFamily="34" charset="0"/>
                <a:ea typeface="Barlow Bold" pitchFamily="34" charset="-122"/>
              </a:rPr>
              <a:t>Một số module chính</a:t>
            </a:r>
            <a:endParaRPr lang="en-US" sz="4000" b="1">
              <a:solidFill>
                <a:srgbClr val="9465F5"/>
              </a:solidFill>
            </a:endParaRPr>
          </a:p>
        </p:txBody>
      </p:sp>
      <p:sp>
        <p:nvSpPr>
          <p:cNvPr id="4" name="Shape 1">
            <a:extLst>
              <a:ext uri="{FF2B5EF4-FFF2-40B4-BE49-F238E27FC236}">
                <a16:creationId xmlns:a16="http://schemas.microsoft.com/office/drawing/2014/main" id="{284594C3-9149-4E26-14CA-B0A00D96FCBC}"/>
              </a:ext>
            </a:extLst>
          </p:cNvPr>
          <p:cNvSpPr/>
          <p:nvPr/>
        </p:nvSpPr>
        <p:spPr>
          <a:xfrm>
            <a:off x="631924" y="1849339"/>
            <a:ext cx="4559053" cy="2209142"/>
          </a:xfrm>
          <a:prstGeom prst="roundRect">
            <a:avLst>
              <a:gd name="adj" fmla="val 6501"/>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5" name="Text 2">
            <a:extLst>
              <a:ext uri="{FF2B5EF4-FFF2-40B4-BE49-F238E27FC236}">
                <a16:creationId xmlns:a16="http://schemas.microsoft.com/office/drawing/2014/main" id="{83C0C299-48A1-FE7E-9B66-DABA7AD434AA}"/>
              </a:ext>
            </a:extLst>
          </p:cNvPr>
          <p:cNvSpPr/>
          <p:nvPr/>
        </p:nvSpPr>
        <p:spPr>
          <a:xfrm>
            <a:off x="812404" y="2029818"/>
            <a:ext cx="2375594" cy="296863"/>
          </a:xfrm>
          <a:prstGeom prst="rect">
            <a:avLst/>
          </a:prstGeom>
          <a:noFill/>
          <a:ln/>
        </p:spPr>
        <p:txBody>
          <a:bodyPr wrap="none" lIns="0" tIns="0" rIns="0" bIns="0" rtlCol="0" anchor="t"/>
          <a:lstStyle/>
          <a:p>
            <a:pPr>
              <a:lnSpc>
                <a:spcPts val="2333"/>
              </a:lnSpc>
            </a:pPr>
            <a:r>
              <a:rPr lang="en-US" sz="1833" b="1">
                <a:solidFill>
                  <a:srgbClr val="272525"/>
                </a:solidFill>
                <a:latin typeface="Barlow Bold" pitchFamily="34" charset="0"/>
                <a:ea typeface="Barlow Bold" pitchFamily="34" charset="-122"/>
                <a:cs typeface="Barlow Bold" pitchFamily="34" charset="-120"/>
              </a:rPr>
              <a:t>Module phản hồi</a:t>
            </a:r>
            <a:endParaRPr lang="en-US" sz="1833" dirty="0"/>
          </a:p>
        </p:txBody>
      </p:sp>
      <p:sp>
        <p:nvSpPr>
          <p:cNvPr id="6" name="Text 3">
            <a:extLst>
              <a:ext uri="{FF2B5EF4-FFF2-40B4-BE49-F238E27FC236}">
                <a16:creationId xmlns:a16="http://schemas.microsoft.com/office/drawing/2014/main" id="{E4EB27CE-215E-2569-CCD4-7B300CFE5EAB}"/>
              </a:ext>
            </a:extLst>
          </p:cNvPr>
          <p:cNvSpPr/>
          <p:nvPr/>
        </p:nvSpPr>
        <p:spPr>
          <a:xfrm>
            <a:off x="812403" y="2434928"/>
            <a:ext cx="4181627" cy="1155700"/>
          </a:xfrm>
          <a:prstGeom prst="rect">
            <a:avLst/>
          </a:prstGeom>
          <a:noFill/>
          <a:ln/>
        </p:spPr>
        <p:txBody>
          <a:bodyPr wrap="square" lIns="0" tIns="0" rIns="0" bIns="0" rtlCol="0" anchor="t"/>
          <a:lstStyle/>
          <a:p>
            <a:pPr>
              <a:lnSpc>
                <a:spcPts val="2250"/>
              </a:lnSpc>
            </a:pPr>
            <a:r>
              <a:rPr lang="en-US" sz="1417">
                <a:solidFill>
                  <a:srgbClr val="272525"/>
                </a:solidFill>
                <a:latin typeface="Montserrat" pitchFamily="34" charset="0"/>
              </a:rPr>
              <a:t>Người đọc có thể để lại phản hồi, bình luận về truyện cũng như lượt yêu thích,</a:t>
            </a:r>
            <a:r>
              <a:rPr lang="en-US" sz="1417">
                <a:latin typeface="Montserrat" panose="00000500000000000000" pitchFamily="2" charset="0"/>
                <a:ea typeface="Calibri" panose="020F0502020204030204" pitchFamily="34" charset="0"/>
                <a:cs typeface="Times New Roman" panose="02020603050405020304" pitchFamily="18" charset="0"/>
              </a:rPr>
              <a:t>.</a:t>
            </a:r>
            <a:endParaRPr lang="en-US" sz="1417" dirty="0">
              <a:latin typeface="Montserrat" panose="00000500000000000000" pitchFamily="2" charset="0"/>
            </a:endParaRPr>
          </a:p>
        </p:txBody>
      </p:sp>
      <p:sp>
        <p:nvSpPr>
          <p:cNvPr id="8" name="Text 5">
            <a:extLst>
              <a:ext uri="{FF2B5EF4-FFF2-40B4-BE49-F238E27FC236}">
                <a16:creationId xmlns:a16="http://schemas.microsoft.com/office/drawing/2014/main" id="{FED50407-744C-2D68-6939-670213EBF490}"/>
              </a:ext>
            </a:extLst>
          </p:cNvPr>
          <p:cNvSpPr/>
          <p:nvPr/>
        </p:nvSpPr>
        <p:spPr>
          <a:xfrm>
            <a:off x="3719810" y="2040757"/>
            <a:ext cx="3589613" cy="296863"/>
          </a:xfrm>
          <a:prstGeom prst="rect">
            <a:avLst/>
          </a:prstGeom>
          <a:noFill/>
          <a:ln/>
        </p:spPr>
        <p:txBody>
          <a:bodyPr wrap="none" lIns="0" tIns="0" rIns="0" bIns="0" rtlCol="0" anchor="t"/>
          <a:lstStyle/>
          <a:p>
            <a:pPr>
              <a:lnSpc>
                <a:spcPts val="2333"/>
              </a:lnSpc>
            </a:pPr>
            <a:endParaRPr lang="en-US" sz="1833" dirty="0"/>
          </a:p>
        </p:txBody>
      </p:sp>
      <p:sp>
        <p:nvSpPr>
          <p:cNvPr id="9" name="Text 6">
            <a:extLst>
              <a:ext uri="{FF2B5EF4-FFF2-40B4-BE49-F238E27FC236}">
                <a16:creationId xmlns:a16="http://schemas.microsoft.com/office/drawing/2014/main" id="{A7623E80-BF4E-9773-3F45-05F667EAB05B}"/>
              </a:ext>
            </a:extLst>
          </p:cNvPr>
          <p:cNvSpPr/>
          <p:nvPr/>
        </p:nvSpPr>
        <p:spPr>
          <a:xfrm>
            <a:off x="3774679" y="2434928"/>
            <a:ext cx="2726928" cy="1733550"/>
          </a:xfrm>
          <a:prstGeom prst="rect">
            <a:avLst/>
          </a:prstGeom>
          <a:noFill/>
          <a:ln/>
        </p:spPr>
        <p:txBody>
          <a:bodyPr wrap="square" lIns="0" tIns="0" rIns="0" bIns="0" rtlCol="0" anchor="t"/>
          <a:lstStyle/>
          <a:p>
            <a:pPr>
              <a:lnSpc>
                <a:spcPts val="2250"/>
              </a:lnSpc>
            </a:pPr>
            <a:endParaRPr lang="en-US" sz="1417" dirty="0"/>
          </a:p>
        </p:txBody>
      </p:sp>
      <p:sp>
        <p:nvSpPr>
          <p:cNvPr id="10" name="Shape 7">
            <a:extLst>
              <a:ext uri="{FF2B5EF4-FFF2-40B4-BE49-F238E27FC236}">
                <a16:creationId xmlns:a16="http://schemas.microsoft.com/office/drawing/2014/main" id="{1A60D611-0FF0-7B20-6B24-8CDE08559FD4}"/>
              </a:ext>
            </a:extLst>
          </p:cNvPr>
          <p:cNvSpPr/>
          <p:nvPr/>
        </p:nvSpPr>
        <p:spPr>
          <a:xfrm>
            <a:off x="631925" y="4529435"/>
            <a:ext cx="4559052" cy="1343918"/>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US"/>
          </a:p>
        </p:txBody>
      </p:sp>
      <p:sp>
        <p:nvSpPr>
          <p:cNvPr id="11" name="Text 8">
            <a:extLst>
              <a:ext uri="{FF2B5EF4-FFF2-40B4-BE49-F238E27FC236}">
                <a16:creationId xmlns:a16="http://schemas.microsoft.com/office/drawing/2014/main" id="{2FCBB55C-1CB1-A8ED-A125-62395FCD3199}"/>
              </a:ext>
            </a:extLst>
          </p:cNvPr>
          <p:cNvSpPr/>
          <p:nvPr/>
        </p:nvSpPr>
        <p:spPr>
          <a:xfrm>
            <a:off x="812404" y="4709914"/>
            <a:ext cx="2375594" cy="296863"/>
          </a:xfrm>
          <a:prstGeom prst="rect">
            <a:avLst/>
          </a:prstGeom>
          <a:noFill/>
          <a:ln/>
        </p:spPr>
        <p:txBody>
          <a:bodyPr wrap="none" lIns="0" tIns="0" rIns="0" bIns="0" rtlCol="0" anchor="t"/>
          <a:lstStyle/>
          <a:p>
            <a:pPr>
              <a:lnSpc>
                <a:spcPts val="2333"/>
              </a:lnSpc>
            </a:pPr>
            <a:r>
              <a:rPr lang="en-US" sz="1833" b="1">
                <a:solidFill>
                  <a:srgbClr val="272525"/>
                </a:solidFill>
                <a:latin typeface="Barlow Bold" pitchFamily="34" charset="0"/>
                <a:ea typeface="Barlow Bold" pitchFamily="34" charset="-122"/>
                <a:cs typeface="Barlow Bold" pitchFamily="34" charset="-120"/>
              </a:rPr>
              <a:t>Module tìm kiếm</a:t>
            </a:r>
            <a:endParaRPr lang="en-US" sz="1833" dirty="0"/>
          </a:p>
        </p:txBody>
      </p:sp>
      <p:sp>
        <p:nvSpPr>
          <p:cNvPr id="12" name="Text 9">
            <a:extLst>
              <a:ext uri="{FF2B5EF4-FFF2-40B4-BE49-F238E27FC236}">
                <a16:creationId xmlns:a16="http://schemas.microsoft.com/office/drawing/2014/main" id="{AEBF0E40-3DFE-8CF4-2191-0A1D4A6A5448}"/>
              </a:ext>
            </a:extLst>
          </p:cNvPr>
          <p:cNvSpPr/>
          <p:nvPr/>
        </p:nvSpPr>
        <p:spPr>
          <a:xfrm>
            <a:off x="812404" y="5115024"/>
            <a:ext cx="3087886" cy="577850"/>
          </a:xfrm>
          <a:prstGeom prst="rect">
            <a:avLst/>
          </a:prstGeom>
          <a:noFill/>
          <a:ln/>
        </p:spPr>
        <p:txBody>
          <a:bodyPr wrap="square" lIns="0" tIns="0" rIns="0" bIns="0" rtlCol="0" anchor="t"/>
          <a:lstStyle/>
          <a:p>
            <a:pPr>
              <a:lnSpc>
                <a:spcPts val="2250"/>
              </a:lnSpc>
            </a:pPr>
            <a:r>
              <a:rPr lang="en-US" sz="1417" kern="1400" spc="-42">
                <a:latin typeface="Montserrat" panose="00000500000000000000" pitchFamily="2" charset="0"/>
                <a:ea typeface="Times New Roman" panose="02020603050405020304" pitchFamily="18" charset="0"/>
                <a:cs typeface="Times New Roman" panose="02020603050405020304" pitchFamily="18" charset="0"/>
              </a:rPr>
              <a:t>Tìm kiếm truyện có trên website.</a:t>
            </a:r>
          </a:p>
          <a:p>
            <a:pPr>
              <a:lnSpc>
                <a:spcPts val="2250"/>
              </a:lnSpc>
            </a:pPr>
            <a:endParaRPr lang="en-US" sz="1417" dirty="0">
              <a:latin typeface="Montserrat" panose="00000500000000000000" pitchFamily="2" charset="0"/>
            </a:endParaRPr>
          </a:p>
        </p:txBody>
      </p:sp>
      <p:sp>
        <p:nvSpPr>
          <p:cNvPr id="14" name="Text 8">
            <a:extLst>
              <a:ext uri="{FF2B5EF4-FFF2-40B4-BE49-F238E27FC236}">
                <a16:creationId xmlns:a16="http://schemas.microsoft.com/office/drawing/2014/main" id="{FF026093-86FD-0351-90BF-F86D6F59D3B3}"/>
              </a:ext>
            </a:extLst>
          </p:cNvPr>
          <p:cNvSpPr/>
          <p:nvPr/>
        </p:nvSpPr>
        <p:spPr>
          <a:xfrm>
            <a:off x="4030387" y="4529436"/>
            <a:ext cx="3057799" cy="390972"/>
          </a:xfrm>
          <a:prstGeom prst="rect">
            <a:avLst/>
          </a:prstGeom>
          <a:noFill/>
          <a:ln/>
        </p:spPr>
        <p:txBody>
          <a:bodyPr wrap="none" lIns="0" tIns="0" rIns="0" bIns="0" rtlCol="0" anchor="t"/>
          <a:lstStyle/>
          <a:p>
            <a:pPr>
              <a:lnSpc>
                <a:spcPts val="2333"/>
              </a:lnSpc>
            </a:pPr>
            <a:endParaRPr lang="en-US" sz="1833" dirty="0"/>
          </a:p>
        </p:txBody>
      </p:sp>
      <p:sp>
        <p:nvSpPr>
          <p:cNvPr id="15" name="Text 9">
            <a:extLst>
              <a:ext uri="{FF2B5EF4-FFF2-40B4-BE49-F238E27FC236}">
                <a16:creationId xmlns:a16="http://schemas.microsoft.com/office/drawing/2014/main" id="{4DB0FA38-B3DF-3890-7E89-33698769B2BC}"/>
              </a:ext>
            </a:extLst>
          </p:cNvPr>
          <p:cNvSpPr/>
          <p:nvPr/>
        </p:nvSpPr>
        <p:spPr>
          <a:xfrm>
            <a:off x="3900290" y="5028654"/>
            <a:ext cx="3087886" cy="1256209"/>
          </a:xfrm>
          <a:prstGeom prst="rect">
            <a:avLst/>
          </a:prstGeom>
          <a:noFill/>
          <a:ln/>
        </p:spPr>
        <p:txBody>
          <a:bodyPr wrap="square" lIns="0" tIns="0" rIns="0" bIns="0" rtlCol="0" anchor="t"/>
          <a:lstStyle/>
          <a:p>
            <a:pPr>
              <a:lnSpc>
                <a:spcPts val="2250"/>
              </a:lnSpc>
            </a:pPr>
            <a:endParaRPr lang="en-US" sz="1417" dirty="0">
              <a:latin typeface="Montserrat" panose="00000500000000000000" pitchFamily="2" charset="0"/>
            </a:endParaRPr>
          </a:p>
        </p:txBody>
      </p:sp>
      <p:pic>
        <p:nvPicPr>
          <p:cNvPr id="16" name="Picture 15">
            <a:extLst>
              <a:ext uri="{FF2B5EF4-FFF2-40B4-BE49-F238E27FC236}">
                <a16:creationId xmlns:a16="http://schemas.microsoft.com/office/drawing/2014/main" id="{67CB0DF5-5BD2-31E1-9B77-D6ADE8DE4891}"/>
              </a:ext>
            </a:extLst>
          </p:cNvPr>
          <p:cNvPicPr>
            <a:picLocks noChangeAspect="1"/>
          </p:cNvPicPr>
          <p:nvPr/>
        </p:nvPicPr>
        <p:blipFill>
          <a:blip r:embed="rId2"/>
          <a:stretch>
            <a:fillRect/>
          </a:stretch>
        </p:blipFill>
        <p:spPr>
          <a:xfrm>
            <a:off x="5563692" y="1578570"/>
            <a:ext cx="6628308" cy="5357726"/>
          </a:xfrm>
          <a:prstGeom prst="rect">
            <a:avLst/>
          </a:prstGeom>
          <a:noFill/>
          <a:ln>
            <a:noFill/>
          </a:ln>
        </p:spPr>
      </p:pic>
    </p:spTree>
    <p:extLst>
      <p:ext uri="{BB962C8B-B14F-4D97-AF65-F5344CB8AC3E}">
        <p14:creationId xmlns:p14="http://schemas.microsoft.com/office/powerpoint/2010/main" val="22428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additive="base">
                                        <p:cTn id="38" dur="500" fill="hold"/>
                                        <p:tgtEl>
                                          <p:spTgt spid="11"/>
                                        </p:tgtEl>
                                        <p:attrNameLst>
                                          <p:attrName>ppt_x</p:attrName>
                                        </p:attrNameLst>
                                      </p:cBhvr>
                                      <p:tavLst>
                                        <p:tav tm="0">
                                          <p:val>
                                            <p:strVal val="#ppt_x"/>
                                          </p:val>
                                        </p:tav>
                                        <p:tav tm="100000">
                                          <p:val>
                                            <p:strVal val="#ppt_x"/>
                                          </p:val>
                                        </p:tav>
                                      </p:tavLst>
                                    </p:anim>
                                    <p:anim calcmode="lin" valueType="num">
                                      <p:cBhvr additive="base">
                                        <p:cTn id="3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2">
                                            <p:txEl>
                                              <p:pRg st="0" end="0"/>
                                            </p:txEl>
                                          </p:spTgt>
                                        </p:tgtEl>
                                        <p:attrNameLst>
                                          <p:attrName>style.visibility</p:attrName>
                                        </p:attrNameLst>
                                      </p:cBhvr>
                                      <p:to>
                                        <p:strVal val="visible"/>
                                      </p:to>
                                    </p:set>
                                    <p:anim calcmode="lin" valueType="num">
                                      <p:cBhvr additive="base">
                                        <p:cTn id="44"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nodePh="1">
                                  <p:stCondLst>
                                    <p:cond delay="0"/>
                                  </p:stCondLst>
                                  <p:endCondLst>
                                    <p:cond evt="begin" delay="0">
                                      <p:tn val="48"/>
                                    </p:cond>
                                  </p:endCondLst>
                                  <p:childTnLst>
                                    <p:set>
                                      <p:cBhvr>
                                        <p:cTn id="49" dur="1" fill="hold">
                                          <p:stCondLst>
                                            <p:cond delay="0"/>
                                          </p:stCondLst>
                                        </p:cTn>
                                        <p:tgtEl>
                                          <p:spTgt spid="14">
                                            <p:txEl>
                                              <p:pRg st="0" end="0"/>
                                            </p:txEl>
                                          </p:spTgt>
                                        </p:tgtEl>
                                        <p:attrNameLst>
                                          <p:attrName>style.visibility</p:attrName>
                                        </p:attrNameLst>
                                      </p:cBhvr>
                                      <p:to>
                                        <p:strVal val="visible"/>
                                      </p:to>
                                    </p:set>
                                    <p:anim calcmode="lin" valueType="num">
                                      <p:cBhvr additive="base">
                                        <p:cTn id="5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animBg="1"/>
      <p:bldP spid="9" grpId="0" animBg="1"/>
      <p:bldP spid="11"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325B7E-9E65-DF89-6C05-31E774BB143E}"/>
              </a:ext>
            </a:extLst>
          </p:cNvPr>
          <p:cNvSpPr txBox="1"/>
          <p:nvPr/>
        </p:nvSpPr>
        <p:spPr>
          <a:xfrm>
            <a:off x="408878" y="357209"/>
            <a:ext cx="6096000" cy="1118127"/>
          </a:xfrm>
          <a:prstGeom prst="rect">
            <a:avLst/>
          </a:prstGeom>
          <a:noFill/>
        </p:spPr>
        <p:txBody>
          <a:bodyPr wrap="square">
            <a:spAutoFit/>
          </a:bodyPr>
          <a:lstStyle/>
          <a:p>
            <a:pPr>
              <a:spcBef>
                <a:spcPts val="500"/>
              </a:spcBef>
              <a:spcAft>
                <a:spcPts val="500"/>
              </a:spcAft>
            </a:pPr>
            <a:r>
              <a:rPr lang="en-US" sz="3333" b="1">
                <a:solidFill>
                  <a:srgbClr val="7068F4"/>
                </a:solidFill>
                <a:latin typeface="Barlow Bold" pitchFamily="34" charset="0"/>
                <a:ea typeface="Barlow Bold" pitchFamily="34" charset="-122"/>
                <a:cs typeface="Barlow Bold" pitchFamily="34" charset="-120"/>
              </a:rPr>
              <a:t>Ch</a:t>
            </a:r>
            <a:r>
              <a:rPr lang="vi-VN" sz="3333" b="1">
                <a:solidFill>
                  <a:srgbClr val="7068F4"/>
                </a:solidFill>
                <a:latin typeface="Barlow Bold" pitchFamily="34" charset="0"/>
                <a:ea typeface="Barlow Bold" pitchFamily="34" charset="-122"/>
                <a:cs typeface="Barlow Bold" pitchFamily="34" charset="-120"/>
              </a:rPr>
              <a:t>ươ</a:t>
            </a:r>
            <a:r>
              <a:rPr lang="en-US" sz="3333" b="1">
                <a:solidFill>
                  <a:srgbClr val="7068F4"/>
                </a:solidFill>
                <a:latin typeface="Barlow Bold" pitchFamily="34" charset="0"/>
                <a:ea typeface="Barlow Bold" pitchFamily="34" charset="-122"/>
                <a:cs typeface="Barlow Bold" pitchFamily="34" charset="-120"/>
              </a:rPr>
              <a:t>ng 2: Báo Cáo </a:t>
            </a:r>
            <a:r>
              <a:rPr lang="vi-VN" sz="3333" b="1">
                <a:solidFill>
                  <a:srgbClr val="7068F4"/>
                </a:solidFill>
                <a:latin typeface="Barlow Bold" pitchFamily="34" charset="0"/>
                <a:ea typeface="Barlow Bold" pitchFamily="34" charset="-122"/>
                <a:cs typeface="Barlow Bold" pitchFamily="34" charset="-120"/>
              </a:rPr>
              <a:t>Ước</a:t>
            </a:r>
            <a:r>
              <a:rPr lang="en-US" sz="3333" b="1">
                <a:solidFill>
                  <a:srgbClr val="7068F4"/>
                </a:solidFill>
                <a:latin typeface="Barlow Bold" pitchFamily="34" charset="0"/>
                <a:ea typeface="Barlow Bold" pitchFamily="34" charset="-122"/>
                <a:cs typeface="Barlow Bold" pitchFamily="34" charset="-120"/>
              </a:rPr>
              <a:t> L</a:t>
            </a:r>
            <a:r>
              <a:rPr lang="vi-VN" sz="3333" b="1">
                <a:solidFill>
                  <a:srgbClr val="7068F4"/>
                </a:solidFill>
                <a:latin typeface="Barlow Bold" pitchFamily="34" charset="0"/>
                <a:ea typeface="Barlow Bold" pitchFamily="34" charset="-122"/>
                <a:cs typeface="Barlow Bold" pitchFamily="34" charset="-120"/>
              </a:rPr>
              <a:t>ượng</a:t>
            </a:r>
            <a:endParaRPr lang="en-US" sz="3333"/>
          </a:p>
        </p:txBody>
      </p:sp>
      <p:sp>
        <p:nvSpPr>
          <p:cNvPr id="5" name="TextBox 4">
            <a:extLst>
              <a:ext uri="{FF2B5EF4-FFF2-40B4-BE49-F238E27FC236}">
                <a16:creationId xmlns:a16="http://schemas.microsoft.com/office/drawing/2014/main" id="{D84B75D0-2F7D-E776-9140-C77022E48508}"/>
              </a:ext>
            </a:extLst>
          </p:cNvPr>
          <p:cNvSpPr txBox="1"/>
          <p:nvPr/>
        </p:nvSpPr>
        <p:spPr>
          <a:xfrm>
            <a:off x="466978" y="1575719"/>
            <a:ext cx="6096000" cy="374398"/>
          </a:xfrm>
          <a:prstGeom prst="rect">
            <a:avLst/>
          </a:prstGeom>
          <a:noFill/>
        </p:spPr>
        <p:txBody>
          <a:bodyPr wrap="square">
            <a:spAutoFit/>
          </a:bodyPr>
          <a:lstStyle/>
          <a:p>
            <a:pPr marL="380985" indent="-380985">
              <a:spcBef>
                <a:spcPts val="167"/>
              </a:spcBef>
              <a:spcAft>
                <a:spcPts val="500"/>
              </a:spcAft>
              <a:buSzPts val="1300"/>
              <a:buFont typeface="+mj-lt"/>
              <a:buAutoNum type="arabicPeriod"/>
            </a:pPr>
            <a:r>
              <a:rPr lang="en-US" sz="1833" b="1" kern="100">
                <a:solidFill>
                  <a:srgbClr val="9465F5"/>
                </a:solidFill>
                <a:latin typeface="Barlow Bold" panose="00000800000000000000" pitchFamily="2" charset="0"/>
                <a:ea typeface="Times New Roman" panose="02020603050405020304" pitchFamily="18" charset="0"/>
                <a:cs typeface="Times New Roman" panose="02020603050405020304" pitchFamily="18" charset="0"/>
              </a:rPr>
              <a:t>Ước lượng điểm chức năng</a:t>
            </a:r>
          </a:p>
        </p:txBody>
      </p:sp>
      <p:sp>
        <p:nvSpPr>
          <p:cNvPr id="7" name="TextBox 6">
            <a:extLst>
              <a:ext uri="{FF2B5EF4-FFF2-40B4-BE49-F238E27FC236}">
                <a16:creationId xmlns:a16="http://schemas.microsoft.com/office/drawing/2014/main" id="{2B1949DD-4F41-388A-C647-CCE9F8EB1196}"/>
              </a:ext>
            </a:extLst>
          </p:cNvPr>
          <p:cNvSpPr txBox="1"/>
          <p:nvPr/>
        </p:nvSpPr>
        <p:spPr>
          <a:xfrm>
            <a:off x="408878" y="2284222"/>
            <a:ext cx="6096000" cy="1146148"/>
          </a:xfrm>
          <a:prstGeom prst="rect">
            <a:avLst/>
          </a:prstGeom>
          <a:noFill/>
        </p:spPr>
        <p:txBody>
          <a:bodyPr wrap="square">
            <a:spAutoFit/>
          </a:bodyPr>
          <a:lstStyle/>
          <a:p>
            <a:pPr marL="428608" indent="-238115">
              <a:lnSpc>
                <a:spcPct val="107000"/>
              </a:lnSpc>
              <a:spcAft>
                <a:spcPts val="667"/>
              </a:spcAft>
              <a:buFont typeface="Arial" panose="020B0604020202020204" pitchFamily="34" charset="0"/>
              <a:buChar char="•"/>
            </a:pPr>
            <a:r>
              <a:rPr lang="en-US" b="1">
                <a:solidFill>
                  <a:schemeClr val="accent3">
                    <a:lumMod val="75000"/>
                  </a:schemeClr>
                </a:solidFill>
                <a:latin typeface="Times New Roman" panose="02020603050405020304" pitchFamily="18" charset="0"/>
                <a:cs typeface="Times New Roman" panose="02020603050405020304" pitchFamily="18" charset="0"/>
              </a:rPr>
              <a:t>Module trang chủ website</a:t>
            </a:r>
          </a:p>
          <a:p>
            <a:pPr marL="428608" indent="-238115">
              <a:lnSpc>
                <a:spcPct val="107000"/>
              </a:lnSpc>
              <a:spcAft>
                <a:spcPts val="667"/>
              </a:spcAft>
              <a:buFont typeface="Arial" panose="020B0604020202020204" pitchFamily="34" charset="0"/>
              <a:buChar char="•"/>
            </a:pPr>
            <a:r>
              <a:rPr lang="en-US" b="1">
                <a:solidFill>
                  <a:schemeClr val="accent3">
                    <a:lumMod val="75000"/>
                  </a:schemeClr>
                </a:solidFill>
                <a:latin typeface="Times New Roman" panose="02020603050405020304" pitchFamily="18" charset="0"/>
                <a:cs typeface="Times New Roman" panose="02020603050405020304" pitchFamily="18" charset="0"/>
              </a:rPr>
              <a:t>Module đọc truyện</a:t>
            </a:r>
          </a:p>
          <a:p>
            <a:pPr marL="428608" indent="-238115">
              <a:lnSpc>
                <a:spcPct val="107000"/>
              </a:lnSpc>
              <a:spcAft>
                <a:spcPts val="667"/>
              </a:spcAft>
              <a:buFont typeface="Arial" panose="020B0604020202020204" pitchFamily="34" charset="0"/>
              <a:buChar char="•"/>
            </a:pPr>
            <a:r>
              <a:rPr lang="en-US" b="1">
                <a:solidFill>
                  <a:schemeClr val="accent3">
                    <a:lumMod val="75000"/>
                  </a:schemeClr>
                </a:solidFill>
                <a:latin typeface="Times New Roman" panose="02020603050405020304" pitchFamily="18" charset="0"/>
                <a:cs typeface="Times New Roman" panose="02020603050405020304" pitchFamily="18" charset="0"/>
              </a:rPr>
              <a:t>Module quản lý người dùng</a:t>
            </a:r>
            <a:endParaRPr lang="en-US" sz="1167" kern="10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34055E4-2069-A239-FEFF-F2E4FB7EB127}"/>
              </a:ext>
            </a:extLst>
          </p:cNvPr>
          <p:cNvGraphicFramePr>
            <a:graphicFrameLocks noGrp="1"/>
          </p:cNvGraphicFramePr>
          <p:nvPr>
            <p:extLst>
              <p:ext uri="{D42A27DB-BD31-4B8C-83A1-F6EECF244321}">
                <p14:modId xmlns:p14="http://schemas.microsoft.com/office/powerpoint/2010/main" val="2191507082"/>
              </p:ext>
            </p:extLst>
          </p:nvPr>
        </p:nvGraphicFramePr>
        <p:xfrm>
          <a:off x="660652" y="3841514"/>
          <a:ext cx="9482153" cy="2291996"/>
        </p:xfrm>
        <a:graphic>
          <a:graphicData uri="http://schemas.openxmlformats.org/drawingml/2006/table">
            <a:tbl>
              <a:tblPr firstRow="1" firstCol="1" bandRow="1">
                <a:tableStyleId>{5C22544A-7EE6-4342-B048-85BDC9FD1C3A}</a:tableStyleId>
              </a:tblPr>
              <a:tblGrid>
                <a:gridCol w="1924909">
                  <a:extLst>
                    <a:ext uri="{9D8B030D-6E8A-4147-A177-3AD203B41FA5}">
                      <a16:colId xmlns:a16="http://schemas.microsoft.com/office/drawing/2014/main" val="615651709"/>
                    </a:ext>
                  </a:extLst>
                </a:gridCol>
                <a:gridCol w="1891157">
                  <a:extLst>
                    <a:ext uri="{9D8B030D-6E8A-4147-A177-3AD203B41FA5}">
                      <a16:colId xmlns:a16="http://schemas.microsoft.com/office/drawing/2014/main" val="2241611103"/>
                    </a:ext>
                  </a:extLst>
                </a:gridCol>
                <a:gridCol w="1895376">
                  <a:extLst>
                    <a:ext uri="{9D8B030D-6E8A-4147-A177-3AD203B41FA5}">
                      <a16:colId xmlns:a16="http://schemas.microsoft.com/office/drawing/2014/main" val="655933052"/>
                    </a:ext>
                  </a:extLst>
                </a:gridCol>
                <a:gridCol w="1881664">
                  <a:extLst>
                    <a:ext uri="{9D8B030D-6E8A-4147-A177-3AD203B41FA5}">
                      <a16:colId xmlns:a16="http://schemas.microsoft.com/office/drawing/2014/main" val="2513306232"/>
                    </a:ext>
                  </a:extLst>
                </a:gridCol>
                <a:gridCol w="1889047">
                  <a:extLst>
                    <a:ext uri="{9D8B030D-6E8A-4147-A177-3AD203B41FA5}">
                      <a16:colId xmlns:a16="http://schemas.microsoft.com/office/drawing/2014/main" val="1893784790"/>
                    </a:ext>
                  </a:extLst>
                </a:gridCol>
              </a:tblGrid>
              <a:tr h="327428">
                <a:tc>
                  <a:txBody>
                    <a:bodyPr/>
                    <a:lstStyle/>
                    <a:p>
                      <a:pPr marL="0" marR="0" algn="ctr"/>
                      <a:r>
                        <a:rPr lang="en-US" sz="1400">
                          <a:effectLst/>
                        </a:rPr>
                        <a:t>Mô Tả</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Thấp</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Trung Bình</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Cao</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Tổng cộng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54234548"/>
                  </a:ext>
                </a:extLst>
              </a:tr>
              <a:tr h="327428">
                <a:tc>
                  <a:txBody>
                    <a:bodyPr/>
                    <a:lstStyle/>
                    <a:p>
                      <a:pPr marL="0" marR="0" algn="ctr"/>
                      <a:r>
                        <a:rPr lang="en-US" sz="1400">
                          <a:effectLst/>
                        </a:rPr>
                        <a:t>Input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6X3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1X4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22</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69395875"/>
                  </a:ext>
                </a:extLst>
              </a:tr>
              <a:tr h="327428">
                <a:tc>
                  <a:txBody>
                    <a:bodyPr/>
                    <a:lstStyle/>
                    <a:p>
                      <a:pPr marL="0" marR="0" algn="ctr"/>
                      <a:r>
                        <a:rPr lang="en-US" sz="1400">
                          <a:effectLst/>
                        </a:rPr>
                        <a:t>Output</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6X4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2X5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34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61699879"/>
                  </a:ext>
                </a:extLst>
              </a:tr>
              <a:tr h="327428">
                <a:tc>
                  <a:txBody>
                    <a:bodyPr/>
                    <a:lstStyle/>
                    <a:p>
                      <a:pPr marL="0" marR="0" algn="ctr"/>
                      <a:r>
                        <a:rPr lang="en-US" sz="1400">
                          <a:effectLst/>
                        </a:rPr>
                        <a:t>Files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2X3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8749988"/>
                  </a:ext>
                </a:extLst>
              </a:tr>
              <a:tr h="327428">
                <a:tc>
                  <a:txBody>
                    <a:bodyPr/>
                    <a:lstStyle/>
                    <a:p>
                      <a:pPr marL="0" marR="0" algn="ctr"/>
                      <a:r>
                        <a:rPr lang="en-US" sz="1400">
                          <a:effectLst/>
                        </a:rPr>
                        <a:t>Interfaces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0X7</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0X10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0X15</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7651316"/>
                  </a:ext>
                </a:extLst>
              </a:tr>
              <a:tr h="327428">
                <a:tc>
                  <a:txBody>
                    <a:bodyPr/>
                    <a:lstStyle/>
                    <a:p>
                      <a:pPr marL="0" marR="0" algn="ctr"/>
                      <a:r>
                        <a:rPr lang="en-US" sz="1400">
                          <a:effectLst/>
                        </a:rPr>
                        <a:t>Queries</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14X3</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1X4</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0X6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r>
                        <a:rPr lang="en-US" sz="1400">
                          <a:effectLst/>
                        </a:rPr>
                        <a:t>46</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86017373"/>
                  </a:ext>
                </a:extLst>
              </a:tr>
              <a:tr h="327428">
                <a:tc gridSpan="4">
                  <a:txBody>
                    <a:bodyPr/>
                    <a:lstStyle/>
                    <a:p>
                      <a:pPr marL="0" marR="0" algn="ctr"/>
                      <a:r>
                        <a:rPr lang="en-US" sz="1400">
                          <a:effectLst/>
                        </a:rPr>
                        <a:t>Tổng cộng</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r>
                        <a:rPr lang="en-US" sz="1400">
                          <a:effectLst/>
                        </a:rPr>
                        <a:t>108</a:t>
                      </a:r>
                      <a:endParaRPr lang="en-US" sz="10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58905880"/>
                  </a:ext>
                </a:extLst>
              </a:tr>
            </a:tbl>
          </a:graphicData>
        </a:graphic>
      </p:graphicFrame>
      <p:sp>
        <p:nvSpPr>
          <p:cNvPr id="8" name="TextBox 7">
            <a:extLst>
              <a:ext uri="{FF2B5EF4-FFF2-40B4-BE49-F238E27FC236}">
                <a16:creationId xmlns:a16="http://schemas.microsoft.com/office/drawing/2014/main" id="{A70EAFE4-31BF-803C-D3DA-B53E8892DC44}"/>
              </a:ext>
            </a:extLst>
          </p:cNvPr>
          <p:cNvSpPr txBox="1"/>
          <p:nvPr/>
        </p:nvSpPr>
        <p:spPr>
          <a:xfrm>
            <a:off x="2349039" y="6316125"/>
            <a:ext cx="6105378" cy="369332"/>
          </a:xfrm>
          <a:prstGeom prst="rect">
            <a:avLst/>
          </a:prstGeom>
          <a:noFill/>
        </p:spPr>
        <p:txBody>
          <a:bodyPr wrap="square">
            <a:spAutoFit/>
          </a:bodyPr>
          <a:lstStyle/>
          <a:p>
            <a:pPr algn="ctr">
              <a:spcAft>
                <a:spcPts val="500"/>
              </a:spcAft>
            </a:pPr>
            <a:r>
              <a:rPr lang="en-US" sz="1800" kern="100">
                <a:solidFill>
                  <a:srgbClr val="9465F5"/>
                </a:solidFill>
                <a:latin typeface="Montserrat" panose="00000500000000000000" pitchFamily="2" charset="0"/>
                <a:ea typeface="Calibri" panose="020F0502020204030204" pitchFamily="34" charset="0"/>
                <a:cs typeface="Times New Roman" panose="02020603050405020304" pitchFamily="18" charset="0"/>
              </a:rPr>
              <a:t>Bảng 1. Tổng hợp chức năng chưa điều chỉnh</a:t>
            </a:r>
            <a:endParaRPr lang="en-US" sz="1000" i="1" kern="100">
              <a:solidFill>
                <a:srgbClr val="9465F5"/>
              </a:solidFill>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77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C64B7AA-BF2A-4B60-92BC-9A5C417CC102}"/>
              </a:ext>
            </a:extLst>
          </p:cNvPr>
          <p:cNvGraphicFramePr>
            <a:graphicFrameLocks noGrp="1"/>
          </p:cNvGraphicFramePr>
          <p:nvPr>
            <p:extLst>
              <p:ext uri="{D42A27DB-BD31-4B8C-83A1-F6EECF244321}">
                <p14:modId xmlns:p14="http://schemas.microsoft.com/office/powerpoint/2010/main" val="445886133"/>
              </p:ext>
            </p:extLst>
          </p:nvPr>
        </p:nvGraphicFramePr>
        <p:xfrm>
          <a:off x="246946" y="1909520"/>
          <a:ext cx="9860300" cy="4226384"/>
        </p:xfrm>
        <a:graphic>
          <a:graphicData uri="http://schemas.openxmlformats.org/drawingml/2006/table">
            <a:tbl>
              <a:tblPr firstRow="1" firstCol="1" bandRow="1">
                <a:tableStyleId>{5C22544A-7EE6-4342-B048-85BDC9FD1C3A}</a:tableStyleId>
              </a:tblPr>
              <a:tblGrid>
                <a:gridCol w="1527506">
                  <a:extLst>
                    <a:ext uri="{9D8B030D-6E8A-4147-A177-3AD203B41FA5}">
                      <a16:colId xmlns:a16="http://schemas.microsoft.com/office/drawing/2014/main" val="1977553398"/>
                    </a:ext>
                  </a:extLst>
                </a:gridCol>
                <a:gridCol w="5058638">
                  <a:extLst>
                    <a:ext uri="{9D8B030D-6E8A-4147-A177-3AD203B41FA5}">
                      <a16:colId xmlns:a16="http://schemas.microsoft.com/office/drawing/2014/main" val="3529306367"/>
                    </a:ext>
                  </a:extLst>
                </a:gridCol>
                <a:gridCol w="1566638">
                  <a:extLst>
                    <a:ext uri="{9D8B030D-6E8A-4147-A177-3AD203B41FA5}">
                      <a16:colId xmlns:a16="http://schemas.microsoft.com/office/drawing/2014/main" val="1943703522"/>
                    </a:ext>
                  </a:extLst>
                </a:gridCol>
                <a:gridCol w="1707518">
                  <a:extLst>
                    <a:ext uri="{9D8B030D-6E8A-4147-A177-3AD203B41FA5}">
                      <a16:colId xmlns:a16="http://schemas.microsoft.com/office/drawing/2014/main" val="3468332114"/>
                    </a:ext>
                  </a:extLst>
                </a:gridCol>
              </a:tblGrid>
              <a:tr h="282960">
                <a:tc>
                  <a:txBody>
                    <a:bodyPr/>
                    <a:lstStyle/>
                    <a:p>
                      <a:pPr marL="0" marR="0" algn="ctr">
                        <a:spcBef>
                          <a:spcPts val="600"/>
                        </a:spcBef>
                        <a:spcAft>
                          <a:spcPts val="600"/>
                        </a:spcAft>
                      </a:pPr>
                      <a:r>
                        <a:rPr lang="en-US" sz="1500">
                          <a:effectLst/>
                        </a:rPr>
                        <a:t>TT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a:txBody>
                    <a:bodyPr/>
                    <a:lstStyle/>
                    <a:p>
                      <a:pPr marL="0" marR="0" algn="ctr">
                        <a:spcBef>
                          <a:spcPts val="600"/>
                        </a:spcBef>
                        <a:spcAft>
                          <a:spcPts val="600"/>
                        </a:spcAft>
                      </a:pPr>
                      <a:r>
                        <a:rPr lang="en-US" sz="1500">
                          <a:effectLst/>
                        </a:rPr>
                        <a:t>Các hệ số</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a:txBody>
                    <a:bodyPr/>
                    <a:lstStyle/>
                    <a:p>
                      <a:pPr marL="0" marR="0" algn="ctr">
                        <a:spcBef>
                          <a:spcPts val="600"/>
                        </a:spcBef>
                        <a:spcAft>
                          <a:spcPts val="600"/>
                        </a:spcAft>
                      </a:pPr>
                      <a:r>
                        <a:rPr lang="en-US" sz="1500">
                          <a:effectLst/>
                        </a:rPr>
                        <a:t>Trọng sô</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a:txBody>
                    <a:bodyPr/>
                    <a:lstStyle/>
                    <a:p>
                      <a:pPr marL="0" marR="0" algn="ctr">
                        <a:spcBef>
                          <a:spcPts val="600"/>
                        </a:spcBef>
                        <a:spcAft>
                          <a:spcPts val="600"/>
                        </a:spcAft>
                      </a:pPr>
                      <a:r>
                        <a:rPr lang="en-US" sz="1500">
                          <a:effectLst/>
                        </a:rPr>
                        <a:t>Giá trị xếp hạng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extLst>
                  <a:ext uri="{0D108BD9-81ED-4DB2-BD59-A6C34878D82A}">
                    <a16:rowId xmlns:a16="http://schemas.microsoft.com/office/drawing/2014/main" val="492672317"/>
                  </a:ext>
                </a:extLst>
              </a:tr>
              <a:tr h="190374">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10">
                          <a:effectLst/>
                        </a:rPr>
                        <a:t>Hệ thống phân tán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0</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651766664"/>
                  </a:ext>
                </a:extLst>
              </a:tr>
              <a:tr h="332540">
                <a:tc>
                  <a:txBody>
                    <a:bodyPr/>
                    <a:lstStyle/>
                    <a:p>
                      <a:pPr marL="0" marR="0" algn="ctr">
                        <a:spcBef>
                          <a:spcPts val="600"/>
                        </a:spcBef>
                        <a:spcAft>
                          <a:spcPts val="600"/>
                        </a:spcAft>
                      </a:pPr>
                      <a:r>
                        <a:rPr lang="en-US"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Tính chất đáp ứng tức thời hoặc yêu cầu đảm bảo thông lượng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4002856227"/>
                  </a:ext>
                </a:extLst>
              </a:tr>
              <a:tr h="192418">
                <a:tc>
                  <a:txBody>
                    <a:bodyPr/>
                    <a:lstStyle/>
                    <a:p>
                      <a:pPr marL="0" marR="0" algn="ctr">
                        <a:spcBef>
                          <a:spcPts val="600"/>
                        </a:spcBef>
                        <a:spcAft>
                          <a:spcPts val="600"/>
                        </a:spcAft>
                      </a:pPr>
                      <a:r>
                        <a:rPr lang="en-US"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10">
                          <a:effectLst/>
                        </a:rPr>
                        <a:t>Hiệu quả sử dụng trực tuyến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4</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1243040586"/>
                  </a:ext>
                </a:extLst>
              </a:tr>
              <a:tr h="221693">
                <a:tc>
                  <a:txBody>
                    <a:bodyPr/>
                    <a:lstStyle/>
                    <a:p>
                      <a:pPr marL="0" marR="0" algn="ctr">
                        <a:spcBef>
                          <a:spcPts val="600"/>
                        </a:spcBef>
                        <a:spcAft>
                          <a:spcPts val="600"/>
                        </a:spcAft>
                      </a:pPr>
                      <a:r>
                        <a:rPr lang="en-US" sz="1500">
                          <a:effectLst/>
                        </a:rPr>
                        <a:t>4</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5">
                          <a:effectLst/>
                        </a:rPr>
                        <a:t>Độ phức tạp của xử lý bên trong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4235376930"/>
                  </a:ext>
                </a:extLst>
              </a:tr>
              <a:tr h="221693">
                <a:tc>
                  <a:txBody>
                    <a:bodyPr/>
                    <a:lstStyle/>
                    <a:p>
                      <a:pPr marL="0" marR="0" algn="ctr">
                        <a:spcBef>
                          <a:spcPts val="600"/>
                        </a:spcBef>
                        <a:spcAft>
                          <a:spcPts val="600"/>
                        </a:spcAft>
                      </a:pPr>
                      <a:r>
                        <a:rPr lang="en-US"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5">
                          <a:effectLst/>
                        </a:rPr>
                        <a:t>Mã nguồn phải tái sử dụng được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4091600255"/>
                  </a:ext>
                </a:extLst>
              </a:tr>
              <a:tr h="150451">
                <a:tc>
                  <a:txBody>
                    <a:bodyPr/>
                    <a:lstStyle/>
                    <a:p>
                      <a:pPr marL="0" marR="0" algn="ctr">
                        <a:spcBef>
                          <a:spcPts val="600"/>
                        </a:spcBef>
                        <a:spcAft>
                          <a:spcPts val="600"/>
                        </a:spcAft>
                      </a:pPr>
                      <a:r>
                        <a:rPr lang="en-US" sz="1500">
                          <a:effectLst/>
                        </a:rPr>
                        <a:t>6</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10">
                          <a:effectLst/>
                        </a:rPr>
                        <a:t>Dễ cài đặt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0,5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1074754134"/>
                  </a:ext>
                </a:extLst>
              </a:tr>
              <a:tr h="150451">
                <a:tc>
                  <a:txBody>
                    <a:bodyPr/>
                    <a:lstStyle/>
                    <a:p>
                      <a:pPr marL="0" marR="0" algn="ctr">
                        <a:spcBef>
                          <a:spcPts val="600"/>
                        </a:spcBef>
                        <a:spcAft>
                          <a:spcPts val="600"/>
                        </a:spcAft>
                      </a:pPr>
                      <a:r>
                        <a:rPr lang="en-US" sz="1500">
                          <a:effectLst/>
                        </a:rPr>
                        <a:t>7</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10">
                          <a:effectLst/>
                        </a:rPr>
                        <a:t>Dễ sử dụng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0,5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625663720"/>
                  </a:ext>
                </a:extLst>
              </a:tr>
              <a:tr h="161767">
                <a:tc>
                  <a:txBody>
                    <a:bodyPr/>
                    <a:lstStyle/>
                    <a:p>
                      <a:pPr marL="0" marR="0" algn="ctr">
                        <a:spcBef>
                          <a:spcPts val="600"/>
                        </a:spcBef>
                        <a:spcAft>
                          <a:spcPts val="600"/>
                        </a:spcAft>
                      </a:pPr>
                      <a:r>
                        <a:rPr lang="en-US" sz="1500">
                          <a:effectLst/>
                        </a:rPr>
                        <a:t>8</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spc="-20">
                          <a:effectLst/>
                        </a:rPr>
                        <a:t>Khả năng chuyển đổi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2773017172"/>
                  </a:ext>
                </a:extLst>
              </a:tr>
              <a:tr h="178113">
                <a:tc>
                  <a:txBody>
                    <a:bodyPr/>
                    <a:lstStyle/>
                    <a:p>
                      <a:pPr marL="0" marR="0" algn="ctr">
                        <a:spcBef>
                          <a:spcPts val="600"/>
                        </a:spcBef>
                        <a:spcAft>
                          <a:spcPts val="600"/>
                        </a:spcAft>
                      </a:pPr>
                      <a:r>
                        <a:rPr lang="en-US" sz="1500">
                          <a:effectLst/>
                        </a:rPr>
                        <a:t>9</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Khả năng dễ thay đổi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4</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594097155"/>
                  </a:ext>
                </a:extLst>
              </a:tr>
              <a:tr h="150451">
                <a:tc>
                  <a:txBody>
                    <a:bodyPr/>
                    <a:lstStyle/>
                    <a:p>
                      <a:pPr marL="0" marR="0" algn="ctr">
                        <a:spcBef>
                          <a:spcPts val="600"/>
                        </a:spcBef>
                        <a:spcAft>
                          <a:spcPts val="600"/>
                        </a:spcAft>
                      </a:pPr>
                      <a:r>
                        <a:rPr lang="en-US" sz="1500">
                          <a:effectLst/>
                        </a:rPr>
                        <a:t>10</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Sử dụng đồng thời </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5</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1581595220"/>
                  </a:ext>
                </a:extLst>
              </a:tr>
              <a:tr h="228857">
                <a:tc>
                  <a:txBody>
                    <a:bodyPr/>
                    <a:lstStyle/>
                    <a:p>
                      <a:pPr marL="0" marR="0" algn="ctr">
                        <a:spcBef>
                          <a:spcPts val="600"/>
                        </a:spcBef>
                        <a:spcAft>
                          <a:spcPts val="600"/>
                        </a:spcAft>
                      </a:pPr>
                      <a:r>
                        <a:rPr lang="en-US" sz="1500">
                          <a:effectLst/>
                        </a:rPr>
                        <a:t>11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Có các tính năng bảo mật đặc biệt</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1803353953"/>
                  </a:ext>
                </a:extLst>
              </a:tr>
              <a:tr h="343286">
                <a:tc>
                  <a:txBody>
                    <a:bodyPr/>
                    <a:lstStyle/>
                    <a:p>
                      <a:pPr marL="0" marR="0" algn="ctr">
                        <a:spcBef>
                          <a:spcPts val="600"/>
                        </a:spcBef>
                        <a:spcAft>
                          <a:spcPts val="600"/>
                        </a:spcAft>
                      </a:pPr>
                      <a:r>
                        <a:rPr lang="en-US" sz="1500">
                          <a:effectLst/>
                        </a:rPr>
                        <a:t>12</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Cung cấp truy nhập trực tiếp tới các phần mềm của các hãng thứ ba</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0</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567070050"/>
                  </a:ext>
                </a:extLst>
              </a:tr>
              <a:tr h="290500">
                <a:tc>
                  <a:txBody>
                    <a:bodyPr/>
                    <a:lstStyle/>
                    <a:p>
                      <a:pPr marL="0" marR="0" algn="ctr">
                        <a:spcBef>
                          <a:spcPts val="600"/>
                        </a:spcBef>
                        <a:spcAft>
                          <a:spcPts val="600"/>
                        </a:spcAft>
                      </a:pPr>
                      <a:r>
                        <a:rPr lang="en-US" sz="1500">
                          <a:effectLst/>
                        </a:rPr>
                        <a:t>13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spcBef>
                          <a:spcPts val="600"/>
                        </a:spcBef>
                        <a:spcAft>
                          <a:spcPts val="600"/>
                        </a:spcAft>
                      </a:pPr>
                      <a:r>
                        <a:rPr lang="en-US" sz="1500">
                          <a:effectLst/>
                        </a:rPr>
                        <a:t>Yêu cầu phương tiện đào tạo đặc biệt cho người sử dụng</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US" sz="1500">
                          <a:effectLst/>
                        </a:rPr>
                        <a:t>1</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tc>
                  <a:txBody>
                    <a:bodyPr/>
                    <a:lstStyle/>
                    <a:p>
                      <a:pPr marL="0" marR="0" algn="ctr">
                        <a:spcBef>
                          <a:spcPts val="600"/>
                        </a:spcBef>
                        <a:spcAft>
                          <a:spcPts val="600"/>
                        </a:spcAft>
                      </a:pPr>
                      <a:r>
                        <a:rPr lang="en-GB" sz="1500">
                          <a:effectLst/>
                        </a:rPr>
                        <a:t>0</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tc>
                <a:extLst>
                  <a:ext uri="{0D108BD9-81ED-4DB2-BD59-A6C34878D82A}">
                    <a16:rowId xmlns:a16="http://schemas.microsoft.com/office/drawing/2014/main" val="2254842939"/>
                  </a:ext>
                </a:extLst>
              </a:tr>
              <a:tr h="452267">
                <a:tc>
                  <a:txBody>
                    <a:bodyPr/>
                    <a:lstStyle/>
                    <a:p>
                      <a:pPr marL="0" marR="0" algn="ctr">
                        <a:spcBef>
                          <a:spcPts val="600"/>
                        </a:spcBef>
                        <a:spcAft>
                          <a:spcPts val="600"/>
                        </a:spcAft>
                      </a:pPr>
                      <a:r>
                        <a:rPr lang="en-US" sz="1500">
                          <a:effectLst/>
                        </a:rPr>
                        <a:t>II</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a:txBody>
                    <a:bodyPr/>
                    <a:lstStyle/>
                    <a:p>
                      <a:pPr marL="0" marR="0">
                        <a:spcBef>
                          <a:spcPts val="600"/>
                        </a:spcBef>
                        <a:spcAft>
                          <a:spcPts val="600"/>
                        </a:spcAft>
                      </a:pPr>
                      <a:r>
                        <a:rPr lang="en-US" sz="1500">
                          <a:effectLst/>
                        </a:rPr>
                        <a:t>Hệ số phức tạp về KT-CN (TCF)</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gridSpan="2">
                  <a:txBody>
                    <a:bodyPr/>
                    <a:lstStyle/>
                    <a:p>
                      <a:pPr marL="0" marR="0" algn="ctr">
                        <a:spcBef>
                          <a:spcPts val="600"/>
                        </a:spcBef>
                        <a:spcAft>
                          <a:spcPts val="600"/>
                        </a:spcAft>
                      </a:pPr>
                      <a:r>
                        <a:rPr lang="en-GB" sz="1500">
                          <a:effectLst/>
                        </a:rPr>
                        <a:t>33</a:t>
                      </a:r>
                      <a:endParaRPr lang="en-US" sz="1500">
                        <a:effectLst/>
                        <a:latin typeface="Calibri" panose="020F0502020204030204" pitchFamily="34" charset="0"/>
                        <a:ea typeface="SimSun" panose="02010600030101010101" pitchFamily="2" charset="-122"/>
                        <a:cs typeface="Times New Roman" panose="02020603050405020304" pitchFamily="18" charset="0"/>
                      </a:endParaRPr>
                    </a:p>
                  </a:txBody>
                  <a:tcPr marL="40455" marR="40455" marT="0" marB="0" anchor="ctr"/>
                </a:tc>
                <a:tc hMerge="1">
                  <a:txBody>
                    <a:bodyPr/>
                    <a:lstStyle/>
                    <a:p>
                      <a:endParaRPr lang="en-US"/>
                    </a:p>
                  </a:txBody>
                  <a:tcPr/>
                </a:tc>
                <a:extLst>
                  <a:ext uri="{0D108BD9-81ED-4DB2-BD59-A6C34878D82A}">
                    <a16:rowId xmlns:a16="http://schemas.microsoft.com/office/drawing/2014/main" val="4142404752"/>
                  </a:ext>
                </a:extLst>
              </a:tr>
            </a:tbl>
          </a:graphicData>
        </a:graphic>
      </p:graphicFrame>
      <p:sp>
        <p:nvSpPr>
          <p:cNvPr id="6" name="TextBox 5">
            <a:extLst>
              <a:ext uri="{FF2B5EF4-FFF2-40B4-BE49-F238E27FC236}">
                <a16:creationId xmlns:a16="http://schemas.microsoft.com/office/drawing/2014/main" id="{65BE0D01-9073-2A72-579E-48A987C19233}"/>
              </a:ext>
            </a:extLst>
          </p:cNvPr>
          <p:cNvSpPr txBox="1"/>
          <p:nvPr/>
        </p:nvSpPr>
        <p:spPr>
          <a:xfrm>
            <a:off x="514350" y="1117084"/>
            <a:ext cx="6108700" cy="369332"/>
          </a:xfrm>
          <a:prstGeom prst="rect">
            <a:avLst/>
          </a:prstGeom>
          <a:noFill/>
        </p:spPr>
        <p:txBody>
          <a:bodyPr wrap="square">
            <a:spAutoFit/>
          </a:bodyPr>
          <a:lstStyle/>
          <a:p>
            <a:pPr>
              <a:spcBef>
                <a:spcPts val="167"/>
              </a:spcBef>
              <a:spcAft>
                <a:spcPts val="500"/>
              </a:spcAft>
              <a:buSzPts val="1300"/>
            </a:pP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Bản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a:t>
            </a:r>
            <a:r>
              <a:rPr lang="en-US" sz="1800" b="1" spc="2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í</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o</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á</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ệ</a:t>
            </a:r>
            <a:r>
              <a:rPr lang="en-US" sz="1800" b="1" spc="3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s</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ố</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p</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ứ</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c</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tạ</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p</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kỹ</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t</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h</a:t>
            </a:r>
            <a:r>
              <a:rPr lang="en-US" sz="1800" b="1" spc="-10">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u</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ật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c</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ô</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a:t>
            </a:r>
            <a:r>
              <a:rPr lang="en-US" sz="1800" b="1" spc="1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sz="1800" b="1" spc="5">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n</a:t>
            </a:r>
            <a:r>
              <a:rPr lang="en-US" sz="1800" b="1">
                <a:solidFill>
                  <a:schemeClr val="accent3">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rPr>
              <a:t>ghệ</a:t>
            </a:r>
            <a:endParaRPr lang="en-US" sz="1800" b="1">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893730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TotalTime>
  <Words>1233</Words>
  <Application>Microsoft Office PowerPoint</Application>
  <PresentationFormat>Widescreen</PresentationFormat>
  <Paragraphs>294</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Barlow Bold</vt:lpstr>
      <vt:lpstr>Calibri</vt:lpstr>
      <vt:lpstr>Montserrat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Kang Shen</dc:creator>
  <cp:lastModifiedBy>Dat Tuan</cp:lastModifiedBy>
  <cp:revision>82</cp:revision>
  <dcterms:created xsi:type="dcterms:W3CDTF">2024-12-19T06:52:15Z</dcterms:created>
  <dcterms:modified xsi:type="dcterms:W3CDTF">2024-12-19T08:17:44Z</dcterms:modified>
</cp:coreProperties>
</file>