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EF4C-2483-46A7-8607-B8B54E174A0A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F954-4B68-43A2-80BC-F667A0E3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4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EF4C-2483-46A7-8607-B8B54E174A0A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F954-4B68-43A2-80BC-F667A0E3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3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EF4C-2483-46A7-8607-B8B54E174A0A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F954-4B68-43A2-80BC-F667A0E3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EF4C-2483-46A7-8607-B8B54E174A0A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F954-4B68-43A2-80BC-F667A0E3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EF4C-2483-46A7-8607-B8B54E174A0A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F954-4B68-43A2-80BC-F667A0E3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6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EF4C-2483-46A7-8607-B8B54E174A0A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F954-4B68-43A2-80BC-F667A0E3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9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EF4C-2483-46A7-8607-B8B54E174A0A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F954-4B68-43A2-80BC-F667A0E3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9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EF4C-2483-46A7-8607-B8B54E174A0A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F954-4B68-43A2-80BC-F667A0E3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6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EF4C-2483-46A7-8607-B8B54E174A0A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F954-4B68-43A2-80BC-F667A0E3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1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EF4C-2483-46A7-8607-B8B54E174A0A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F954-4B68-43A2-80BC-F667A0E3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7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EF4C-2483-46A7-8607-B8B54E174A0A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F954-4B68-43A2-80BC-F667A0E3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2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BEF4C-2483-46A7-8607-B8B54E174A0A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FF954-4B68-43A2-80BC-F667A0E3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8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473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6701" y="48088"/>
            <a:ext cx="188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사용자 프로파일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0" y="849337"/>
            <a:ext cx="3309481" cy="325278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22229"/>
              </p:ext>
            </p:extLst>
          </p:nvPr>
        </p:nvGraphicFramePr>
        <p:xfrm>
          <a:off x="640500" y="4281824"/>
          <a:ext cx="11208600" cy="22332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6200">
                  <a:extLst>
                    <a:ext uri="{9D8B030D-6E8A-4147-A177-3AD203B41FA5}">
                      <a16:colId xmlns:a16="http://schemas.microsoft.com/office/drawing/2014/main" val="2389155813"/>
                    </a:ext>
                  </a:extLst>
                </a:gridCol>
                <a:gridCol w="3736200">
                  <a:extLst>
                    <a:ext uri="{9D8B030D-6E8A-4147-A177-3AD203B41FA5}">
                      <a16:colId xmlns:a16="http://schemas.microsoft.com/office/drawing/2014/main" val="3962941104"/>
                    </a:ext>
                  </a:extLst>
                </a:gridCol>
                <a:gridCol w="3736200">
                  <a:extLst>
                    <a:ext uri="{9D8B030D-6E8A-4147-A177-3AD203B41FA5}">
                      <a16:colId xmlns:a16="http://schemas.microsoft.com/office/drawing/2014/main" val="1448501659"/>
                    </a:ext>
                  </a:extLst>
                </a:gridCol>
              </a:tblGrid>
              <a:tr h="5511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개인이력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 smtClean="0"/>
                        <a:t>제품경험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모바일 경험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301616"/>
                  </a:ext>
                </a:extLst>
              </a:tr>
              <a:tr h="1682147"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dirty="0" smtClean="0"/>
                        <a:t>나이 </a:t>
                      </a:r>
                      <a:r>
                        <a:rPr lang="en-US" altLang="ko-KR" sz="1400" dirty="0" smtClean="0"/>
                        <a:t>: 30</a:t>
                      </a:r>
                      <a:r>
                        <a:rPr lang="ko-KR" altLang="en-US" sz="1400" dirty="0" smtClean="0"/>
                        <a:t>대 초반 </a:t>
                      </a:r>
                      <a:endParaRPr lang="en-US" altLang="ko-KR" sz="1400" dirty="0" smtClean="0"/>
                    </a:p>
                    <a:p>
                      <a:pPr lvl="0" algn="ctr"/>
                      <a:r>
                        <a:rPr lang="ko-KR" altLang="en-US" sz="1400" dirty="0" smtClean="0"/>
                        <a:t>성별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여성 </a:t>
                      </a:r>
                      <a:endParaRPr lang="en-US" altLang="ko-KR" sz="1400" dirty="0" smtClean="0"/>
                    </a:p>
                    <a:p>
                      <a:pPr lvl="0" algn="ctr"/>
                      <a:r>
                        <a:rPr lang="ko-KR" altLang="en-US" sz="1400" dirty="0" smtClean="0"/>
                        <a:t>최종학력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대졸</a:t>
                      </a:r>
                      <a:endParaRPr lang="en-US" altLang="ko-KR" sz="1400" dirty="0" smtClean="0"/>
                    </a:p>
                    <a:p>
                      <a:pPr lvl="0" algn="ctr"/>
                      <a:r>
                        <a:rPr lang="ko-KR" altLang="en-US" sz="1400" dirty="0" smtClean="0"/>
                        <a:t>컴퓨터에 대한 </a:t>
                      </a:r>
                      <a:r>
                        <a:rPr lang="ko-KR" altLang="en-US" sz="1400" dirty="0" err="1" smtClean="0"/>
                        <a:t>이해정도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중급 </a:t>
                      </a:r>
                      <a:endParaRPr lang="en-US" altLang="ko-KR" sz="1400" dirty="0" smtClean="0"/>
                    </a:p>
                    <a:p>
                      <a:pPr lvl="0" algn="ctr"/>
                      <a:r>
                        <a:rPr lang="ko-KR" altLang="en-US" sz="1400" dirty="0" smtClean="0"/>
                        <a:t>오른손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왼손잡이 여부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오른손 잡이</a:t>
                      </a:r>
                      <a:endParaRPr lang="en-US" altLang="ko-KR" sz="1400" dirty="0" smtClean="0"/>
                    </a:p>
                    <a:p>
                      <a:pPr lvl="0" algn="ctr"/>
                      <a:r>
                        <a:rPr lang="ko-KR" altLang="en-US" sz="1400" dirty="0" smtClean="0"/>
                        <a:t>온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오프라인 선호도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온라인 </a:t>
                      </a:r>
                      <a:endParaRPr lang="en-US" altLang="ko-KR" sz="1400" dirty="0" smtClean="0"/>
                    </a:p>
                    <a:p>
                      <a:pPr lvl="0"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dirty="0" smtClean="0"/>
                        <a:t>자사 제품 사용여부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없음</a:t>
                      </a:r>
                      <a:endParaRPr lang="en-US" altLang="ko-KR" sz="1400" dirty="0" smtClean="0"/>
                    </a:p>
                    <a:p>
                      <a:pPr lvl="0" algn="ctr"/>
                      <a:r>
                        <a:rPr lang="ko-KR" altLang="en-US" sz="1400" dirty="0" smtClean="0"/>
                        <a:t>유사 타사 제품 사용여부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있음</a:t>
                      </a:r>
                      <a:endParaRPr lang="en-US" altLang="ko-KR" sz="1400" dirty="0" smtClean="0"/>
                    </a:p>
                    <a:p>
                      <a:pPr lvl="0" algn="ctr"/>
                      <a:r>
                        <a:rPr lang="ko-KR" altLang="en-US" sz="1400" dirty="0" smtClean="0"/>
                        <a:t>유사 타사 제품 사용 빈도 </a:t>
                      </a:r>
                      <a:r>
                        <a:rPr lang="en-US" altLang="ko-KR" sz="1400" dirty="0" smtClean="0"/>
                        <a:t>: 5</a:t>
                      </a:r>
                      <a:r>
                        <a:rPr lang="ko-KR" altLang="en-US" sz="1400" dirty="0" smtClean="0"/>
                        <a:t>회 이상 </a:t>
                      </a:r>
                      <a:endParaRPr lang="en-US" altLang="ko-KR" sz="1400" dirty="0" smtClean="0"/>
                    </a:p>
                    <a:p>
                      <a:pPr lvl="0"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US" altLang="ko-KR" sz="1400" dirty="0" smtClean="0"/>
                    </a:p>
                    <a:p>
                      <a:pPr lvl="0" algn="ctr"/>
                      <a:r>
                        <a:rPr lang="ko-KR" altLang="en-US" sz="1400" dirty="0" smtClean="0"/>
                        <a:t>사용시간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하루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시간 이상</a:t>
                      </a:r>
                      <a:endParaRPr lang="en-US" altLang="ko-KR" sz="1400" dirty="0" smtClean="0"/>
                    </a:p>
                    <a:p>
                      <a:pPr lvl="0" algn="ctr"/>
                      <a:r>
                        <a:rPr lang="ko-KR" altLang="en-US" sz="1400" dirty="0" smtClean="0"/>
                        <a:t>사용빈도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매일 </a:t>
                      </a:r>
                      <a:endParaRPr lang="en-US" altLang="ko-KR" sz="1400" dirty="0" smtClean="0"/>
                    </a:p>
                    <a:p>
                      <a:pPr lvl="0" algn="ctr"/>
                      <a:r>
                        <a:rPr lang="ko-KR" altLang="en-US" sz="1400" dirty="0" smtClean="0"/>
                        <a:t>사용 기종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아이폰 </a:t>
                      </a:r>
                      <a:r>
                        <a:rPr lang="en-US" altLang="ko-KR" sz="1400" dirty="0" smtClean="0"/>
                        <a:t>13 </a:t>
                      </a:r>
                      <a:r>
                        <a:rPr lang="ko-KR" altLang="en-US" sz="1400" dirty="0" smtClean="0"/>
                        <a:t>미니 </a:t>
                      </a:r>
                      <a:endParaRPr lang="en-US" altLang="ko-KR" sz="1400" dirty="0" smtClean="0"/>
                    </a:p>
                    <a:p>
                      <a:pPr lvl="0"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87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11537" y="849337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황민선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7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473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96505"/>
              </p:ext>
            </p:extLst>
          </p:nvPr>
        </p:nvGraphicFramePr>
        <p:xfrm>
          <a:off x="1350498" y="1029155"/>
          <a:ext cx="9372210" cy="4879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60321">
                  <a:extLst>
                    <a:ext uri="{9D8B030D-6E8A-4147-A177-3AD203B41FA5}">
                      <a16:colId xmlns:a16="http://schemas.microsoft.com/office/drawing/2014/main" val="3296458251"/>
                    </a:ext>
                  </a:extLst>
                </a:gridCol>
                <a:gridCol w="6811889">
                  <a:extLst>
                    <a:ext uri="{9D8B030D-6E8A-4147-A177-3AD203B41FA5}">
                      <a16:colId xmlns:a16="http://schemas.microsoft.com/office/drawing/2014/main" val="625649190"/>
                    </a:ext>
                  </a:extLst>
                </a:gridCol>
              </a:tblGrid>
              <a:tr h="1219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테스트 방법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대 중반에서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대중반의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 유사 타사 제품을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즐겨쓰는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 사용자를 대상으로 참여자 리스트를 확보하여 동일한 테스트 환경에서 제품검색에서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사이트구동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 까지의 과제로 진행한다 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07188"/>
                  </a:ext>
                </a:extLst>
              </a:tr>
              <a:tr h="1219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참가자수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879226"/>
                  </a:ext>
                </a:extLst>
              </a:tr>
              <a:tr h="1219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테스트장소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컴퓨터가 구비된 장소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모바일 모드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457692"/>
                  </a:ext>
                </a:extLst>
              </a:tr>
              <a:tr h="1219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소요시간 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81614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079" y="51663"/>
            <a:ext cx="26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사용성 테스트 디자인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53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473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6701" y="48088"/>
            <a:ext cx="26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사용성 테스트 </a:t>
            </a:r>
            <a:r>
              <a:rPr lang="ko-KR" altLang="en-US" b="1" dirty="0" err="1" smtClean="0"/>
              <a:t>진행순서</a:t>
            </a:r>
            <a:endParaRPr lang="ko-KR" altLang="en-US" b="1" dirty="0"/>
          </a:p>
        </p:txBody>
      </p:sp>
      <p:sp>
        <p:nvSpPr>
          <p:cNvPr id="6" name="타원 5"/>
          <p:cNvSpPr/>
          <p:nvPr/>
        </p:nvSpPr>
        <p:spPr>
          <a:xfrm>
            <a:off x="689316" y="1575581"/>
            <a:ext cx="2124222" cy="2124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오리엔테이션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13538" y="3739580"/>
            <a:ext cx="2124222" cy="2124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테스트사이트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937760" y="1615358"/>
            <a:ext cx="2124222" cy="2124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과제시작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061982" y="3699803"/>
            <a:ext cx="2124222" cy="2124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설문조사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186204" y="1615358"/>
            <a:ext cx="2124222" cy="2124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참가자면담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7" idx="1"/>
          </p:cNvCxnSpPr>
          <p:nvPr/>
        </p:nvCxnSpPr>
        <p:spPr>
          <a:xfrm>
            <a:off x="2391508" y="3488788"/>
            <a:ext cx="733115" cy="56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7"/>
            <a:endCxn id="8" idx="3"/>
          </p:cNvCxnSpPr>
          <p:nvPr/>
        </p:nvCxnSpPr>
        <p:spPr>
          <a:xfrm flipV="1">
            <a:off x="4626675" y="3428495"/>
            <a:ext cx="622170" cy="62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5"/>
            <a:endCxn id="9" idx="1"/>
          </p:cNvCxnSpPr>
          <p:nvPr/>
        </p:nvCxnSpPr>
        <p:spPr>
          <a:xfrm>
            <a:off x="6750897" y="3428495"/>
            <a:ext cx="622170" cy="58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7"/>
            <a:endCxn id="10" idx="3"/>
          </p:cNvCxnSpPr>
          <p:nvPr/>
        </p:nvCxnSpPr>
        <p:spPr>
          <a:xfrm flipV="1">
            <a:off x="8875119" y="3428495"/>
            <a:ext cx="622170" cy="58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7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473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6701" y="48088"/>
            <a:ext cx="26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사용성 테스트 </a:t>
            </a:r>
            <a:r>
              <a:rPr lang="ko-KR" altLang="en-US" b="1" dirty="0" err="1" smtClean="0"/>
              <a:t>결과요약</a:t>
            </a:r>
            <a:endParaRPr lang="en-US" altLang="ko-KR" b="1" dirty="0" smtClean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033091"/>
              </p:ext>
            </p:extLst>
          </p:nvPr>
        </p:nvGraphicFramePr>
        <p:xfrm>
          <a:off x="753793" y="1445797"/>
          <a:ext cx="10515600" cy="44204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4655">
                  <a:extLst>
                    <a:ext uri="{9D8B030D-6E8A-4147-A177-3AD203B41FA5}">
                      <a16:colId xmlns:a16="http://schemas.microsoft.com/office/drawing/2014/main" val="2873742151"/>
                    </a:ext>
                  </a:extLst>
                </a:gridCol>
                <a:gridCol w="7850945">
                  <a:extLst>
                    <a:ext uri="{9D8B030D-6E8A-4147-A177-3AD203B41FA5}">
                      <a16:colId xmlns:a16="http://schemas.microsoft.com/office/drawing/2014/main" val="3385075892"/>
                    </a:ext>
                  </a:extLst>
                </a:gridCol>
              </a:tblGrid>
              <a:tr h="221021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테스트 결과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취합 방법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원하는 동작이 잘 구동 되는지 확인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한가지 제품을 찾기 위한 평균 클릭 수 산정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불필요한 메뉴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구매 결정을 위한 클릭 수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461542"/>
                  </a:ext>
                </a:extLst>
              </a:tr>
              <a:tr h="221021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테스트 결과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수집 방법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프로세스의 장단점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타 브랜드 사이트와의 차별성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메인디자인이 제품 구매에 영향을 미치는 정도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동일한 기능의 제품 중 해당 라인의 제품을 선택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하게된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이유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224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473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6701" y="48088"/>
            <a:ext cx="26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테스트 결과보고 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91" y="694738"/>
            <a:ext cx="5355629" cy="29953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1" y="694738"/>
            <a:ext cx="6414551" cy="52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97" y="229521"/>
            <a:ext cx="5979509" cy="36489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15" y="3878434"/>
            <a:ext cx="6073675" cy="27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9" y="4113994"/>
            <a:ext cx="5357300" cy="26874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9" y="46819"/>
            <a:ext cx="59721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473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6701" y="48088"/>
            <a:ext cx="46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사용성 테스트 후 수정 및 개선 사항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01702" y="1280622"/>
            <a:ext cx="110189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#1 . </a:t>
            </a:r>
            <a:r>
              <a:rPr lang="ko-KR" altLang="en-US" sz="1600" b="1" dirty="0" smtClean="0"/>
              <a:t>모바일 해상도 맞춤 </a:t>
            </a:r>
            <a:r>
              <a:rPr lang="en-US" altLang="ko-KR" sz="1600" b="1" dirty="0" smtClean="0"/>
              <a:t> 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 smtClean="0"/>
              <a:t>모바일 해상도에 맞게 사이즈를 적절하게 배열하도록 한다 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회원가입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로그인 화면 등 </a:t>
            </a:r>
            <a:r>
              <a:rPr lang="en-US" altLang="ko-KR" sz="1600" dirty="0" smtClean="0"/>
              <a:t>&gt; 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01701" y="2523816"/>
            <a:ext cx="11788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#2 . </a:t>
            </a:r>
            <a:r>
              <a:rPr lang="ko-KR" altLang="en-US" sz="1600" b="1" dirty="0" smtClean="0"/>
              <a:t>컨트롤 기능 추가 </a:t>
            </a:r>
            <a:endParaRPr lang="en-US" altLang="ko-KR" sz="1600" b="1" dirty="0" smtClean="0"/>
          </a:p>
          <a:p>
            <a:r>
              <a:rPr lang="en-US" altLang="ko-KR" sz="1600" dirty="0"/>
              <a:t>	</a:t>
            </a:r>
            <a:r>
              <a:rPr lang="ko-KR" altLang="en-US" sz="1600" dirty="0" smtClean="0"/>
              <a:t>사용자가 자신이 자주 사용하는 기능을 컨트롤할 수 있는 기능을 추가하여 사용자의 기능성을 높인다 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장바구니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찜 기능 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자주 본 상품 알고리즘 등  </a:t>
            </a:r>
            <a:r>
              <a:rPr lang="en-US" altLang="ko-KR" sz="1600" dirty="0" smtClean="0"/>
              <a:t>&gt; 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01700" y="3870016"/>
            <a:ext cx="11788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#3 . </a:t>
            </a:r>
            <a:r>
              <a:rPr lang="ko-KR" altLang="en-US" sz="1600" b="1" dirty="0" smtClean="0"/>
              <a:t>자기 위치 정보 제시</a:t>
            </a:r>
            <a:endParaRPr lang="en-US" altLang="ko-KR" sz="1600" b="1" dirty="0" smtClean="0"/>
          </a:p>
          <a:p>
            <a:r>
              <a:rPr lang="en-US" altLang="ko-KR" sz="1600" dirty="0" smtClean="0"/>
              <a:t>	</a:t>
            </a:r>
            <a:r>
              <a:rPr lang="ko-KR" altLang="en-US" sz="1600" dirty="0" smtClean="0"/>
              <a:t>사용자가 현재 수행중인 내용을 바로 알 수 있도록 자기 위치 정보를 표기해 웹 접근성을 높인다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01700" y="5054175"/>
            <a:ext cx="11788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#3 . </a:t>
            </a:r>
            <a:r>
              <a:rPr lang="ko-KR" altLang="en-US" sz="1600" b="1" dirty="0" err="1" smtClean="0"/>
              <a:t>가독성</a:t>
            </a:r>
            <a:endParaRPr lang="en-US" altLang="ko-KR" sz="1600" b="1" dirty="0" smtClean="0"/>
          </a:p>
          <a:p>
            <a:r>
              <a:rPr lang="en-US" altLang="ko-KR" sz="1600" dirty="0" smtClean="0"/>
              <a:t>	</a:t>
            </a:r>
            <a:r>
              <a:rPr lang="ko-KR" altLang="en-US" sz="1600" dirty="0" err="1" smtClean="0"/>
              <a:t>가독성을</a:t>
            </a:r>
            <a:r>
              <a:rPr lang="ko-KR" altLang="en-US" sz="1600" dirty="0" smtClean="0"/>
              <a:t> 위해 상품명 글씨 사이즈를 좀더 키운다 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83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208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2023-04-18T02:43:52Z</dcterms:created>
  <dcterms:modified xsi:type="dcterms:W3CDTF">2023-04-18T06:37:09Z</dcterms:modified>
</cp:coreProperties>
</file>