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EAB7-A789-4AF3-8C7B-DC704492E8EF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8EE-AA24-4085-A666-D854A01431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7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7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공급사는 신규품목에 대한 상품등록을 요청할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요청정보에는 상품이미지와 품목상세 </a:t>
            </a:r>
            <a:r>
              <a:rPr lang="ko-KR" altLang="en-US" sz="800" dirty="0" err="1" smtClean="0"/>
              <a:t>정보등의</a:t>
            </a:r>
            <a:r>
              <a:rPr lang="ko-KR" altLang="en-US" sz="800" dirty="0" smtClean="0"/>
              <a:t> 기본정보 외에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매입단가를  입력할 수 있다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상품등록요청이 오면 상품등록담당자는 입력된 품목정보을 확인 승인</a:t>
            </a:r>
            <a:r>
              <a:rPr lang="en-US" altLang="ko-KR" sz="800" dirty="0"/>
              <a:t>/</a:t>
            </a:r>
            <a:r>
              <a:rPr lang="ko-KR" altLang="en-US" sz="800" dirty="0" smtClean="0"/>
              <a:t>반려처리를 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승인 시 상품등록 요청 데이터를 기반으로 한 상품정보를 등록 처리 한다</a:t>
            </a:r>
            <a:r>
              <a:rPr lang="en-US" altLang="ko-KR" sz="800" dirty="0" smtClean="0"/>
              <a:t>..</a:t>
            </a:r>
          </a:p>
          <a:p>
            <a:pPr latinLnBrk="0">
              <a:spcBef>
                <a:spcPct val="30000"/>
              </a:spcBef>
            </a:pPr>
            <a:endParaRPr lang="en-US" altLang="ko-KR" sz="800" dirty="0"/>
          </a:p>
          <a:p>
            <a:pPr marL="171450" indent="-171450" latinLnBrk="0">
              <a:spcBef>
                <a:spcPct val="30000"/>
              </a:spcBef>
              <a:buFont typeface="Arial" charset="0"/>
              <a:buChar char="•"/>
            </a:pPr>
            <a:r>
              <a:rPr lang="ko-KR" altLang="en-US" sz="800" dirty="0" smtClean="0"/>
              <a:t>신규상품요청</a:t>
            </a:r>
            <a:r>
              <a:rPr lang="en-US" altLang="ko-KR" sz="800" dirty="0" smtClean="0"/>
              <a:t>MST</a:t>
            </a:r>
            <a:r>
              <a:rPr lang="ko-KR" altLang="en-US" sz="800" dirty="0" smtClean="0"/>
              <a:t>상태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요청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</a:t>
            </a:r>
            <a:endParaRPr lang="en-US" altLang="ko-KR" sz="800" dirty="0" smtClean="0"/>
          </a:p>
          <a:p>
            <a:pPr marL="171450" indent="-171450" latinLnBrk="0">
              <a:spcBef>
                <a:spcPct val="30000"/>
              </a:spcBef>
              <a:buFont typeface="Arial" charset="0"/>
              <a:buChar char="•"/>
            </a:pPr>
            <a:r>
              <a:rPr lang="ko-KR" altLang="en-US" sz="800" dirty="0" smtClean="0"/>
              <a:t>신규상품요청</a:t>
            </a:r>
            <a:r>
              <a:rPr lang="en-US" altLang="ko-KR" sz="800" dirty="0" smtClean="0"/>
              <a:t>DTL</a:t>
            </a:r>
            <a:r>
              <a:rPr lang="ko-KR" altLang="en-US" sz="800" dirty="0" smtClean="0"/>
              <a:t>상태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요청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반송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반송시 사유을 입력</a:t>
            </a:r>
            <a:r>
              <a:rPr lang="en-US" altLang="ko-KR" sz="800" dirty="0" smtClean="0"/>
              <a:t>)</a:t>
            </a:r>
          </a:p>
          <a:p>
            <a:pPr marL="171450" indent="-171450" latinLnBrk="0">
              <a:spcBef>
                <a:spcPct val="30000"/>
              </a:spcBef>
              <a:buFont typeface="Arial" charset="0"/>
              <a:buChar char="•"/>
            </a:pPr>
            <a:endParaRPr lang="en-US" altLang="ko-KR" sz="800" dirty="0"/>
          </a:p>
          <a:p>
            <a:pPr marL="171450" indent="-171450" latinLnBrk="0">
              <a:spcBef>
                <a:spcPct val="30000"/>
              </a:spcBef>
              <a:buFont typeface="Arial" charset="0"/>
              <a:buChar char="•"/>
            </a:pP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lphaLcPeriod"/>
            </a:pPr>
            <a:r>
              <a:rPr lang="ko-KR" altLang="en-US" sz="800" dirty="0" smtClean="0"/>
              <a:t>상품마스터는 상품의 기본정보와 대표매익율 또는 절대마진율을 입력한다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물량배분상품 여부 포함</a:t>
            </a:r>
            <a:r>
              <a:rPr lang="en-US" altLang="ko-KR" sz="800" dirty="0" smtClean="0"/>
              <a:t>)</a:t>
            </a:r>
          </a:p>
          <a:p>
            <a:pPr marL="228600" indent="-228600" latinLnBrk="0">
              <a:spcBef>
                <a:spcPct val="30000"/>
              </a:spcBef>
              <a:buAutoNum type="alphaLcPeriod"/>
            </a:pPr>
            <a:r>
              <a:rPr lang="ko-KR" altLang="en-US" sz="800" dirty="0" smtClean="0"/>
              <a:t>상품을 공급하는 업체와 해당 업체의 상품매입단가을 입력한다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상품의 이미지와 상세설명을 각각 관리한다</a:t>
            </a:r>
            <a:r>
              <a:rPr lang="en-US" altLang="ko-KR" sz="800" dirty="0" smtClean="0"/>
              <a:t>.)</a:t>
            </a:r>
          </a:p>
          <a:p>
            <a:pPr marL="228600" indent="-228600" latinLnBrk="0">
              <a:spcBef>
                <a:spcPct val="30000"/>
              </a:spcBef>
              <a:buAutoNum type="alphaLcPeriod"/>
            </a:pPr>
            <a:r>
              <a:rPr lang="ko-KR" altLang="en-US" sz="800" dirty="0" smtClean="0"/>
              <a:t>상품을 구매사에게 </a:t>
            </a:r>
            <a:r>
              <a:rPr lang="en-US" altLang="ko-KR" sz="800" dirty="0" smtClean="0"/>
              <a:t>Display</a:t>
            </a:r>
            <a:r>
              <a:rPr lang="ko-KR" altLang="en-US" sz="800" dirty="0" smtClean="0"/>
              <a:t>하는 조직과 판매단가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매출단가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을 등록한다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lphaL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lphaLcPeriod"/>
            </a:pP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Font typeface="+mj-lt"/>
              <a:buAutoNum type="arabicPeriod" startAt="4"/>
            </a:pPr>
            <a:r>
              <a:rPr lang="en-US" altLang="ko-KR" sz="800" dirty="0"/>
              <a:t> </a:t>
            </a:r>
            <a:r>
              <a:rPr lang="ko-KR" altLang="en-US" sz="800" dirty="0" err="1"/>
              <a:t>공급사는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공급 중인 품목에 </a:t>
            </a:r>
            <a:r>
              <a:rPr lang="ko-KR" altLang="en-US" sz="800" dirty="0"/>
              <a:t>대한 </a:t>
            </a:r>
            <a:r>
              <a:rPr lang="ko-KR" altLang="en-US" sz="800" dirty="0" smtClean="0"/>
              <a:t>상품 종료 또는 단가 변경을 </a:t>
            </a:r>
            <a:r>
              <a:rPr lang="ko-KR" altLang="en-US" sz="800" dirty="0"/>
              <a:t>요청할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요청 사유를 입력하여 요청할 수 있다</a:t>
            </a:r>
            <a:r>
              <a:rPr lang="en-US" altLang="ko-KR" sz="800" dirty="0" smtClean="0"/>
              <a:t>. 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 startAt="4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 startAt="4"/>
            </a:pPr>
            <a:r>
              <a:rPr lang="ko-KR" altLang="en-US" sz="800" dirty="0" smtClean="0"/>
              <a:t>상품 종료 또는 단가 변경 요청이 </a:t>
            </a:r>
            <a:r>
              <a:rPr lang="ko-KR" altLang="en-US" sz="800" dirty="0"/>
              <a:t>오면 </a:t>
            </a:r>
            <a:r>
              <a:rPr lang="ko-KR" altLang="en-US" sz="800" dirty="0" smtClean="0"/>
              <a:t>상품담당자는 </a:t>
            </a:r>
            <a:r>
              <a:rPr lang="ko-KR" altLang="en-US" sz="800" dirty="0"/>
              <a:t>입력된 </a:t>
            </a:r>
            <a:r>
              <a:rPr lang="ko-KR" altLang="en-US" sz="800" dirty="0" err="1" smtClean="0"/>
              <a:t>정보을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확인하여 </a:t>
            </a:r>
            <a:r>
              <a:rPr lang="ko-KR" altLang="en-US" sz="800" dirty="0" smtClean="0"/>
              <a:t>승인</a:t>
            </a:r>
            <a:r>
              <a:rPr lang="en-US" altLang="ko-KR" sz="800" dirty="0"/>
              <a:t>/</a:t>
            </a:r>
            <a:r>
              <a:rPr lang="ko-KR" altLang="en-US" sz="800" dirty="0"/>
              <a:t>반려처리를 한다</a:t>
            </a:r>
            <a:r>
              <a:rPr lang="en-US" altLang="ko-KR" sz="800" dirty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 startAt="4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 startAt="4"/>
            </a:pPr>
            <a:r>
              <a:rPr lang="ko-KR" altLang="en-US" sz="800" dirty="0" smtClean="0"/>
              <a:t>승인 시 종료 또는 단가 변경 </a:t>
            </a:r>
            <a:r>
              <a:rPr lang="ko-KR" altLang="en-US" sz="800" dirty="0"/>
              <a:t>요청 </a:t>
            </a:r>
            <a:r>
              <a:rPr lang="ko-KR" altLang="en-US" sz="800" dirty="0" smtClean="0"/>
              <a:t>데이터에 </a:t>
            </a:r>
            <a:r>
              <a:rPr lang="ko-KR" altLang="en-US" sz="800" dirty="0" err="1" smtClean="0"/>
              <a:t>해당한는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상품정보를 </a:t>
            </a:r>
            <a:r>
              <a:rPr lang="ko-KR" altLang="en-US" sz="800" dirty="0" smtClean="0"/>
              <a:t>수정 </a:t>
            </a:r>
            <a:r>
              <a:rPr lang="ko-KR" altLang="en-US" sz="800" dirty="0"/>
              <a:t>처리 한다</a:t>
            </a:r>
            <a:r>
              <a:rPr lang="en-US" altLang="ko-KR" sz="800" dirty="0"/>
              <a:t>..</a:t>
            </a:r>
          </a:p>
          <a:p>
            <a:pPr marL="228600" indent="-228600" latinLnBrk="0">
              <a:spcBef>
                <a:spcPct val="30000"/>
              </a:spcBef>
              <a:buAutoNum type="alphaLcPeriod"/>
            </a:pPr>
            <a:endParaRPr lang="en-US" altLang="ko-KR" sz="8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5526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8" y="919794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8" y="627246"/>
            <a:ext cx="2719377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3039284" y="919795"/>
            <a:ext cx="3068632" cy="5677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039284" y="627247"/>
            <a:ext cx="3068632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운영사</a:t>
            </a:r>
            <a:endParaRPr lang="ko-KR" altLang="en-US" sz="1000" b="1" dirty="0"/>
          </a:p>
        </p:txBody>
      </p:sp>
      <p:sp>
        <p:nvSpPr>
          <p:cNvPr id="84" name="Rectangle 107"/>
          <p:cNvSpPr>
            <a:spLocks noChangeArrowheads="1"/>
          </p:cNvSpPr>
          <p:nvPr/>
        </p:nvSpPr>
        <p:spPr bwMode="gray">
          <a:xfrm>
            <a:off x="4154500" y="1447925"/>
            <a:ext cx="99356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상품등록요청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승인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반려</a:t>
            </a:r>
            <a:endParaRPr lang="en-US" altLang="ko-KR" sz="800" dirty="0"/>
          </a:p>
        </p:txBody>
      </p:sp>
      <p:sp>
        <p:nvSpPr>
          <p:cNvPr id="106" name="타원 105"/>
          <p:cNvSpPr/>
          <p:nvPr/>
        </p:nvSpPr>
        <p:spPr>
          <a:xfrm>
            <a:off x="4026758" y="1345095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82" idx="3"/>
            <a:endCxn id="84" idx="1"/>
          </p:cNvCxnSpPr>
          <p:nvPr/>
        </p:nvCxnSpPr>
        <p:spPr>
          <a:xfrm>
            <a:off x="2051720" y="1602707"/>
            <a:ext cx="2102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07904" y="2924944"/>
            <a:ext cx="1800200" cy="20882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07"/>
          <p:cNvSpPr>
            <a:spLocks noChangeArrowheads="1"/>
          </p:cNvSpPr>
          <p:nvPr/>
        </p:nvSpPr>
        <p:spPr bwMode="gray">
          <a:xfrm>
            <a:off x="4139952" y="3140968"/>
            <a:ext cx="838200" cy="309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상품마스터</a:t>
            </a:r>
            <a:endParaRPr lang="en-US" altLang="ko-KR" sz="800" dirty="0" smtClean="0"/>
          </a:p>
          <a:p>
            <a:pPr algn="ctr" latinLnBrk="0"/>
            <a:r>
              <a:rPr lang="ko-KR" altLang="en-US" sz="800" dirty="0" smtClean="0"/>
              <a:t>정보등록</a:t>
            </a:r>
            <a:endParaRPr lang="en-US" altLang="ko-KR" sz="800" dirty="0"/>
          </a:p>
        </p:txBody>
      </p:sp>
      <p:sp>
        <p:nvSpPr>
          <p:cNvPr id="16" name="Rectangle 107"/>
          <p:cNvSpPr>
            <a:spLocks noChangeArrowheads="1"/>
          </p:cNvSpPr>
          <p:nvPr/>
        </p:nvSpPr>
        <p:spPr bwMode="gray">
          <a:xfrm>
            <a:off x="4139952" y="3789040"/>
            <a:ext cx="838200" cy="309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상품공급사등록</a:t>
            </a:r>
            <a:endParaRPr lang="en-US" altLang="ko-KR" sz="800" dirty="0"/>
          </a:p>
        </p:txBody>
      </p:sp>
      <p:sp>
        <p:nvSpPr>
          <p:cNvPr id="17" name="Rectangle 107"/>
          <p:cNvSpPr>
            <a:spLocks noChangeArrowheads="1"/>
          </p:cNvSpPr>
          <p:nvPr/>
        </p:nvSpPr>
        <p:spPr bwMode="gray">
          <a:xfrm>
            <a:off x="4144975" y="4437112"/>
            <a:ext cx="838200" cy="309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상품매출등록</a:t>
            </a:r>
            <a:endParaRPr lang="en-US" altLang="ko-KR" sz="800" dirty="0"/>
          </a:p>
        </p:txBody>
      </p:sp>
      <p:cxnSp>
        <p:nvCxnSpPr>
          <p:cNvPr id="18" name="직선 화살표 연결선 17"/>
          <p:cNvCxnSpPr>
            <a:stCxn id="15" idx="2"/>
            <a:endCxn id="16" idx="0"/>
          </p:cNvCxnSpPr>
          <p:nvPr/>
        </p:nvCxnSpPr>
        <p:spPr>
          <a:xfrm>
            <a:off x="4559052" y="3450531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  <a:endCxn id="17" idx="0"/>
          </p:cNvCxnSpPr>
          <p:nvPr/>
        </p:nvCxnSpPr>
        <p:spPr>
          <a:xfrm>
            <a:off x="4559052" y="4098603"/>
            <a:ext cx="5023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017298" y="3033811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26758" y="3681883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47343" y="4329955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Rectangle 107"/>
          <p:cNvSpPr>
            <a:spLocks noChangeArrowheads="1"/>
          </p:cNvSpPr>
          <p:nvPr/>
        </p:nvSpPr>
        <p:spPr bwMode="gray">
          <a:xfrm>
            <a:off x="4128603" y="5229200"/>
            <a:ext cx="962231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/>
              <a:t>상품단종</a:t>
            </a:r>
            <a:r>
              <a:rPr lang="en-US" altLang="ko-KR" sz="800" dirty="0"/>
              <a:t>/</a:t>
            </a:r>
            <a:r>
              <a:rPr lang="ko-KR" altLang="en-US" sz="800" dirty="0" smtClean="0"/>
              <a:t>단가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변경요청 승인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반려</a:t>
            </a:r>
            <a:endParaRPr lang="en-US" altLang="ko-KR" sz="8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2025824" y="5383982"/>
            <a:ext cx="2102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7"/>
          <p:cNvSpPr>
            <a:spLocks noChangeArrowheads="1"/>
          </p:cNvSpPr>
          <p:nvPr/>
        </p:nvSpPr>
        <p:spPr bwMode="gray">
          <a:xfrm>
            <a:off x="1187624" y="6108624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상품이미지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규격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설명 </a:t>
            </a:r>
            <a:r>
              <a:rPr lang="ko-KR" altLang="en-US" sz="800" dirty="0" smtClean="0"/>
              <a:t>변경</a:t>
            </a:r>
            <a:endParaRPr lang="en-US" altLang="ko-KR" sz="800" dirty="0"/>
          </a:p>
        </p:txBody>
      </p:sp>
      <p:sp>
        <p:nvSpPr>
          <p:cNvPr id="30" name="Rectangle 107"/>
          <p:cNvSpPr>
            <a:spLocks noChangeArrowheads="1"/>
          </p:cNvSpPr>
          <p:nvPr/>
        </p:nvSpPr>
        <p:spPr bwMode="gray">
          <a:xfrm>
            <a:off x="4162490" y="2204864"/>
            <a:ext cx="99356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 등록 처리</a:t>
            </a:r>
            <a:endParaRPr lang="en-US" altLang="ko-KR" sz="800" dirty="0"/>
          </a:p>
        </p:txBody>
      </p:sp>
      <p:cxnSp>
        <p:nvCxnSpPr>
          <p:cNvPr id="31" name="직선 화살표 연결선 30"/>
          <p:cNvCxnSpPr>
            <a:stCxn id="84" idx="2"/>
            <a:endCxn id="30" idx="0"/>
          </p:cNvCxnSpPr>
          <p:nvPr/>
        </p:nvCxnSpPr>
        <p:spPr>
          <a:xfrm>
            <a:off x="4651282" y="1757488"/>
            <a:ext cx="7990" cy="44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069654" y="206084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Rectangle 107"/>
          <p:cNvSpPr>
            <a:spLocks noChangeArrowheads="1"/>
          </p:cNvSpPr>
          <p:nvPr/>
        </p:nvSpPr>
        <p:spPr bwMode="gray">
          <a:xfrm>
            <a:off x="4187882" y="579906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 정보 수정</a:t>
            </a:r>
            <a:endParaRPr lang="en-US" altLang="ko-KR" sz="800" dirty="0"/>
          </a:p>
        </p:txBody>
      </p:sp>
      <p:cxnSp>
        <p:nvCxnSpPr>
          <p:cNvPr id="34" name="직선 화살표 연결선 33"/>
          <p:cNvCxnSpPr>
            <a:stCxn id="27" idx="2"/>
            <a:endCxn id="33" idx="0"/>
          </p:cNvCxnSpPr>
          <p:nvPr/>
        </p:nvCxnSpPr>
        <p:spPr>
          <a:xfrm flipH="1">
            <a:off x="4606982" y="5538763"/>
            <a:ext cx="2737" cy="26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1213520" y="1447925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상품등록요청</a:t>
            </a:r>
            <a:endParaRPr lang="en-US" altLang="ko-KR" sz="800" dirty="0"/>
          </a:p>
        </p:txBody>
      </p:sp>
      <p:sp>
        <p:nvSpPr>
          <p:cNvPr id="23" name="Rectangle 107"/>
          <p:cNvSpPr>
            <a:spLocks noChangeArrowheads="1"/>
          </p:cNvSpPr>
          <p:nvPr/>
        </p:nvSpPr>
        <p:spPr bwMode="gray">
          <a:xfrm>
            <a:off x="1187624" y="5229200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상품단종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단가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변경요청</a:t>
            </a:r>
            <a:endParaRPr lang="en-US" altLang="ko-KR" sz="800" dirty="0"/>
          </a:p>
        </p:txBody>
      </p:sp>
      <p:sp>
        <p:nvSpPr>
          <p:cNvPr id="37" name="타원 36"/>
          <p:cNvSpPr/>
          <p:nvPr/>
        </p:nvSpPr>
        <p:spPr>
          <a:xfrm>
            <a:off x="1043608" y="5086894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06363" y="134076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97646" y="5085184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067944" y="566295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6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구매사는 주문요청을 하기 위한 상품이 존재하지 않을 경우 운영사에게 신규상품 요청을 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이후 요청 사용자는 운영사의 요청처리에 대한 내용을 신규상품요청 내역에서 볼 수 있다</a:t>
            </a:r>
            <a:r>
              <a:rPr lang="en-US" altLang="ko-KR" sz="800" dirty="0" smtClean="0"/>
              <a:t>.)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운영사는 구매사의 신규상품요청을 접수한다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접수 시 상품이 존재하면 구매사에게 기상품 통보을 하고 존재하지 않으면 공급사를 선택하여 입찰 생성한다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신규상품요청이 없어도 운영사는 입찰생성이 가능하다</a:t>
            </a:r>
            <a:r>
              <a:rPr lang="en-US" altLang="ko-KR" sz="800" dirty="0" smtClean="0"/>
              <a:t>)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선택된 공급사는 입찰정보을 확인하고 투찰한다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운영사는 투찰된 정보을 보고 낙찰 및 투찰을 결정한다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낙찰된 업체에게는 낙찰정보을 통보하게 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낙찰된 상품정보을 이용하여 상품을 등록한다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유찰된 입찰은 재입찰생성 할수 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latinLnBrk="0">
              <a:spcBef>
                <a:spcPct val="30000"/>
              </a:spcBef>
            </a:pPr>
            <a:endParaRPr lang="en-US" altLang="ko-KR" sz="800" dirty="0"/>
          </a:p>
          <a:p>
            <a:pPr latinLnBrk="0">
              <a:spcBef>
                <a:spcPct val="30000"/>
              </a:spcBef>
            </a:pPr>
            <a:r>
              <a:rPr lang="ko-KR" altLang="en-US" sz="800" dirty="0" smtClean="0"/>
              <a:t>신규상품요청 상태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신규상품요청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기상품처리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입찰생성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입찰진행중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낙찰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유찰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상품등록완료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28337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 신규상품요청 및 입찰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9" y="919794"/>
            <a:ext cx="1872207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9" y="627246"/>
            <a:ext cx="1872208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구매사</a:t>
            </a:r>
            <a:endParaRPr lang="ko-KR" altLang="en-US" sz="1000" b="1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4211960" y="627247"/>
            <a:ext cx="1895956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gray">
          <a:xfrm>
            <a:off x="2195736" y="919795"/>
            <a:ext cx="2016224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4211960" y="919792"/>
            <a:ext cx="1895956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95736" y="627247"/>
            <a:ext cx="2016223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운영사</a:t>
            </a:r>
            <a:endParaRPr lang="en-US" altLang="ko-KR" sz="1000" b="1" dirty="0" smtClean="0"/>
          </a:p>
        </p:txBody>
      </p:sp>
      <p:sp>
        <p:nvSpPr>
          <p:cNvPr id="23" name="Rectangle 107"/>
          <p:cNvSpPr>
            <a:spLocks noChangeArrowheads="1"/>
          </p:cNvSpPr>
          <p:nvPr/>
        </p:nvSpPr>
        <p:spPr bwMode="gray">
          <a:xfrm>
            <a:off x="827584" y="1302199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신규상품요청</a:t>
            </a:r>
            <a:endParaRPr lang="en-US" altLang="ko-KR" sz="800" dirty="0"/>
          </a:p>
        </p:txBody>
      </p:sp>
      <p:sp>
        <p:nvSpPr>
          <p:cNvPr id="28" name="Rectangle 107"/>
          <p:cNvSpPr>
            <a:spLocks noChangeArrowheads="1"/>
          </p:cNvSpPr>
          <p:nvPr/>
        </p:nvSpPr>
        <p:spPr bwMode="gray">
          <a:xfrm>
            <a:off x="2784747" y="1302199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요청접수</a:t>
            </a:r>
            <a:endParaRPr lang="en-US" altLang="ko-KR" sz="800" dirty="0"/>
          </a:p>
        </p:txBody>
      </p:sp>
      <p:sp>
        <p:nvSpPr>
          <p:cNvPr id="29" name="Rectangle 107"/>
          <p:cNvSpPr>
            <a:spLocks noChangeArrowheads="1"/>
          </p:cNvSpPr>
          <p:nvPr/>
        </p:nvSpPr>
        <p:spPr bwMode="gray">
          <a:xfrm>
            <a:off x="2784748" y="2999162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입찰생성</a:t>
            </a:r>
            <a:endParaRPr lang="en-US" altLang="ko-KR" sz="800" dirty="0"/>
          </a:p>
        </p:txBody>
      </p:sp>
      <p:cxnSp>
        <p:nvCxnSpPr>
          <p:cNvPr id="31" name="직선 화살표 연결선 30"/>
          <p:cNvCxnSpPr>
            <a:stCxn id="23" idx="3"/>
            <a:endCxn id="28" idx="1"/>
          </p:cNvCxnSpPr>
          <p:nvPr/>
        </p:nvCxnSpPr>
        <p:spPr>
          <a:xfrm>
            <a:off x="1665784" y="1456981"/>
            <a:ext cx="1118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/>
          <p:cNvSpPr/>
          <p:nvPr/>
        </p:nvSpPr>
        <p:spPr>
          <a:xfrm>
            <a:off x="2663787" y="2072756"/>
            <a:ext cx="1080120" cy="432048"/>
          </a:xfrm>
          <a:prstGeom prst="flowChartDecision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</a:rPr>
              <a:t>상품존재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Rectangle 107"/>
          <p:cNvSpPr>
            <a:spLocks noChangeArrowheads="1"/>
          </p:cNvSpPr>
          <p:nvPr/>
        </p:nvSpPr>
        <p:spPr bwMode="gray">
          <a:xfrm>
            <a:off x="3282702" y="4784215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낙찰</a:t>
            </a:r>
            <a:endParaRPr lang="en-US" altLang="ko-KR" sz="800" dirty="0"/>
          </a:p>
        </p:txBody>
      </p:sp>
      <p:cxnSp>
        <p:nvCxnSpPr>
          <p:cNvPr id="38" name="직선 화살표 연결선 37"/>
          <p:cNvCxnSpPr>
            <a:stCxn id="28" idx="2"/>
            <a:endCxn id="6" idx="0"/>
          </p:cNvCxnSpPr>
          <p:nvPr/>
        </p:nvCxnSpPr>
        <p:spPr>
          <a:xfrm>
            <a:off x="3203847" y="1611762"/>
            <a:ext cx="0" cy="46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2"/>
            <a:endCxn id="29" idx="0"/>
          </p:cNvCxnSpPr>
          <p:nvPr/>
        </p:nvCxnSpPr>
        <p:spPr>
          <a:xfrm>
            <a:off x="3203847" y="2504804"/>
            <a:ext cx="1" cy="4943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/>
          <p:cNvSpPr/>
          <p:nvPr/>
        </p:nvSpPr>
        <p:spPr>
          <a:xfrm>
            <a:off x="2663788" y="3933056"/>
            <a:ext cx="1080120" cy="432048"/>
          </a:xfrm>
          <a:prstGeom prst="flowChartDecision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</a:rPr>
              <a:t>업체선정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29" idx="3"/>
            <a:endCxn id="32" idx="1"/>
          </p:cNvCxnSpPr>
          <p:nvPr/>
        </p:nvCxnSpPr>
        <p:spPr>
          <a:xfrm>
            <a:off x="3622948" y="3153944"/>
            <a:ext cx="1117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2" idx="2"/>
            <a:endCxn id="45" idx="0"/>
          </p:cNvCxnSpPr>
          <p:nvPr/>
        </p:nvCxnSpPr>
        <p:spPr>
          <a:xfrm rot="5400000">
            <a:off x="3869728" y="2642845"/>
            <a:ext cx="624331" cy="1956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6" idx="3"/>
          </p:cNvCxnSpPr>
          <p:nvPr/>
        </p:nvCxnSpPr>
        <p:spPr>
          <a:xfrm flipV="1">
            <a:off x="4120902" y="4938996"/>
            <a:ext cx="61993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20427" y="1196752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" idx="1"/>
            <a:endCxn id="51" idx="3"/>
          </p:cNvCxnSpPr>
          <p:nvPr/>
        </p:nvCxnSpPr>
        <p:spPr>
          <a:xfrm flipH="1">
            <a:off x="1678733" y="2288780"/>
            <a:ext cx="985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5" idx="1"/>
            <a:endCxn id="69" idx="0"/>
          </p:cNvCxnSpPr>
          <p:nvPr/>
        </p:nvCxnSpPr>
        <p:spPr>
          <a:xfrm rot="10800000" flipH="1" flipV="1">
            <a:off x="2663787" y="4149080"/>
            <a:ext cx="39475" cy="636066"/>
          </a:xfrm>
          <a:prstGeom prst="bentConnector4">
            <a:avLst>
              <a:gd name="adj1" fmla="val -579101"/>
              <a:gd name="adj2" fmla="val 66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07"/>
          <p:cNvSpPr>
            <a:spLocks noChangeArrowheads="1"/>
          </p:cNvSpPr>
          <p:nvPr/>
        </p:nvSpPr>
        <p:spPr bwMode="gray">
          <a:xfrm>
            <a:off x="2284163" y="478514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유찰</a:t>
            </a:r>
            <a:endParaRPr lang="en-US" altLang="ko-KR" sz="800" dirty="0"/>
          </a:p>
        </p:txBody>
      </p:sp>
      <p:cxnSp>
        <p:nvCxnSpPr>
          <p:cNvPr id="71" name="꺾인 연결선 70"/>
          <p:cNvCxnSpPr>
            <a:stCxn id="45" idx="2"/>
            <a:endCxn id="36" idx="0"/>
          </p:cNvCxnSpPr>
          <p:nvPr/>
        </p:nvCxnSpPr>
        <p:spPr>
          <a:xfrm rot="16200000" flipH="1">
            <a:off x="3243270" y="4325682"/>
            <a:ext cx="419111" cy="497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9" idx="1"/>
            <a:endCxn id="29" idx="1"/>
          </p:cNvCxnSpPr>
          <p:nvPr/>
        </p:nvCxnSpPr>
        <p:spPr>
          <a:xfrm rot="10800000" flipH="1">
            <a:off x="2284162" y="3153944"/>
            <a:ext cx="500585" cy="1785984"/>
          </a:xfrm>
          <a:prstGeom prst="bentConnector3">
            <a:avLst>
              <a:gd name="adj1" fmla="val -45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107"/>
          <p:cNvSpPr>
            <a:spLocks noChangeArrowheads="1"/>
          </p:cNvSpPr>
          <p:nvPr/>
        </p:nvSpPr>
        <p:spPr bwMode="gray">
          <a:xfrm>
            <a:off x="2784748" y="573325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상품등록</a:t>
            </a:r>
            <a:endParaRPr lang="en-US" altLang="ko-KR" sz="800" dirty="0"/>
          </a:p>
        </p:txBody>
      </p:sp>
      <p:cxnSp>
        <p:nvCxnSpPr>
          <p:cNvPr id="89" name="꺾인 연결선 88"/>
          <p:cNvCxnSpPr>
            <a:stCxn id="36" idx="2"/>
            <a:endCxn id="88" idx="0"/>
          </p:cNvCxnSpPr>
          <p:nvPr/>
        </p:nvCxnSpPr>
        <p:spPr>
          <a:xfrm rot="5400000">
            <a:off x="3133086" y="5164540"/>
            <a:ext cx="639478" cy="497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8" idx="1"/>
            <a:endCxn id="48" idx="3"/>
          </p:cNvCxnSpPr>
          <p:nvPr/>
        </p:nvCxnSpPr>
        <p:spPr>
          <a:xfrm flipH="1">
            <a:off x="1763688" y="5888038"/>
            <a:ext cx="1021060" cy="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2672908" y="1196752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657387" y="2907460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7766" y="2060848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3156689" y="2504804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3191853" y="4351697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47766" y="3941353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sp>
        <p:nvSpPr>
          <p:cNvPr id="43" name="타원 42"/>
          <p:cNvSpPr/>
          <p:nvPr/>
        </p:nvSpPr>
        <p:spPr>
          <a:xfrm>
            <a:off x="2887222" y="3844021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57387" y="5626099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6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10233" y="4677057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7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755576" y="5766219"/>
            <a:ext cx="1008112" cy="246490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상품등록통보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4740838" y="4815751"/>
            <a:ext cx="838200" cy="246490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낙찰통보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순서도: 수행의 시작/종료 50"/>
          <p:cNvSpPr/>
          <p:nvPr/>
        </p:nvSpPr>
        <p:spPr>
          <a:xfrm>
            <a:off x="840533" y="2165535"/>
            <a:ext cx="838200" cy="246490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기상</a:t>
            </a:r>
            <a:r>
              <a:rPr lang="ko-KR" altLang="en-US" sz="900" dirty="0">
                <a:solidFill>
                  <a:schemeClr val="bg1"/>
                </a:solidFill>
              </a:rPr>
              <a:t>품</a:t>
            </a:r>
            <a:r>
              <a:rPr lang="ko-KR" altLang="en-US" sz="900" dirty="0" smtClean="0">
                <a:solidFill>
                  <a:schemeClr val="bg1"/>
                </a:solidFill>
              </a:rPr>
              <a:t>통보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474196" y="3241213"/>
            <a:ext cx="576064" cy="192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공인인</a:t>
            </a:r>
            <a:r>
              <a:rPr lang="ko-KR" altLang="en-US" sz="700" dirty="0"/>
              <a:t>증</a:t>
            </a:r>
          </a:p>
        </p:txBody>
      </p:sp>
      <p:sp>
        <p:nvSpPr>
          <p:cNvPr id="32" name="Rectangle 107"/>
          <p:cNvSpPr>
            <a:spLocks noChangeArrowheads="1"/>
          </p:cNvSpPr>
          <p:nvPr/>
        </p:nvSpPr>
        <p:spPr bwMode="gray">
          <a:xfrm>
            <a:off x="4740838" y="2999162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투찰</a:t>
            </a:r>
            <a:endParaRPr lang="en-US" altLang="ko-KR" sz="800" dirty="0"/>
          </a:p>
        </p:txBody>
      </p:sp>
      <p:sp>
        <p:nvSpPr>
          <p:cNvPr id="102" name="타원 101"/>
          <p:cNvSpPr/>
          <p:nvPr/>
        </p:nvSpPr>
        <p:spPr>
          <a:xfrm>
            <a:off x="4633681" y="2907460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317</Words>
  <Application>Microsoft Office PowerPoint</Application>
  <PresentationFormat>화면 슬라이드 쇼(4:3)</PresentationFormat>
  <Paragraphs>103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jameskang</cp:lastModifiedBy>
  <cp:revision>275</cp:revision>
  <dcterms:created xsi:type="dcterms:W3CDTF">2006-10-05T04:04:58Z</dcterms:created>
  <dcterms:modified xsi:type="dcterms:W3CDTF">2016-03-10T05:14:26Z</dcterms:modified>
</cp:coreProperties>
</file>