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3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EAB7-A789-4AF3-8C7B-DC704492E8EF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108EE-AA24-4085-A666-D854A01431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4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87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5"/>
            <a:ext cx="2719377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고객사는 공인인증서을 통해 사업장을 등록 요청함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등록요청 시 운영사 회원사등록담당자에게 </a:t>
            </a:r>
            <a:r>
              <a:rPr lang="en-US" altLang="ko-KR" sz="800" dirty="0" smtClean="0"/>
              <a:t>Emial, SMS </a:t>
            </a:r>
            <a:r>
              <a:rPr lang="ko-KR" altLang="en-US" sz="800" dirty="0" smtClean="0"/>
              <a:t>발송</a:t>
            </a:r>
            <a:r>
              <a:rPr lang="en-US" altLang="ko-KR" sz="800" dirty="0" smtClean="0"/>
              <a:t>) </a:t>
            </a:r>
            <a:r>
              <a:rPr lang="ko-KR" altLang="en-US" sz="800" dirty="0" smtClean="0"/>
              <a:t>고객사조직은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사업자등록번호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기업평가서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회원이 담당하게 될 시행사을 선택 가능해야 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ko-KR" altLang="en-US" sz="800" dirty="0" smtClean="0"/>
              <a:t>고객사 법인담당자는 자신이 담당할 사업장을 선택 가능해야 함</a:t>
            </a: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운영사의 조직 등록담당자는 요청된 정보을 보고 실무자에게 확인요청을 함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ko-KR" altLang="en-US" sz="800" dirty="0" smtClean="0"/>
              <a:t>실무자확인을 하면 팀장승인을 거처 등록 완료됨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고객사의 법인담당자는 조직의 사업장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회원을 인증서을 통해 등록 시킬수 있음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회원의 사업장이 없으면 사업장을 등록하고 사업장은 고객사가 선택된 시행사을 선택해야 하며 등록이 완료되면 회원가입된 사용자와 고객사의 시행사담당자에게 </a:t>
            </a:r>
            <a:r>
              <a:rPr lang="en-US" altLang="ko-KR" sz="800" dirty="0"/>
              <a:t>SMS</a:t>
            </a:r>
            <a:r>
              <a:rPr lang="ko-KR" altLang="en-US" sz="800" dirty="0"/>
              <a:t>와 </a:t>
            </a:r>
            <a:r>
              <a:rPr lang="en-US" altLang="ko-KR" sz="800" dirty="0"/>
              <a:t>Email</a:t>
            </a:r>
            <a:r>
              <a:rPr lang="ko-KR" altLang="en-US" sz="800" dirty="0"/>
              <a:t>이 발송되고 </a:t>
            </a:r>
            <a:r>
              <a:rPr lang="ko-KR" altLang="en-US" sz="800" dirty="0" smtClean="0"/>
              <a:t>가입처리됨</a:t>
            </a:r>
            <a:r>
              <a:rPr lang="en-US" altLang="ko-KR" sz="800" dirty="0" smtClean="0">
                <a:solidFill>
                  <a:srgbClr val="FF0000"/>
                </a:solidFill>
              </a:rPr>
              <a:t>(</a:t>
            </a:r>
            <a:r>
              <a:rPr lang="ko-KR" altLang="en-US" sz="800" dirty="0" smtClean="0">
                <a:solidFill>
                  <a:srgbClr val="FF0000"/>
                </a:solidFill>
              </a:rPr>
              <a:t>회원사가 공인인증을 미사용 세팅이 안되어 있으면 공인인증없이도 등록 가능</a:t>
            </a:r>
            <a:r>
              <a:rPr lang="en-US" altLang="ko-KR" sz="8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1486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회원사 업체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8" y="919796"/>
            <a:ext cx="2719377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8" y="627246"/>
            <a:ext cx="2719377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고객사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3039284" y="919795"/>
            <a:ext cx="3068632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039284" y="627247"/>
            <a:ext cx="3068632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운영사</a:t>
            </a:r>
            <a:endParaRPr lang="ko-KR" altLang="en-US" sz="1000" b="1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1969438" y="1297830"/>
            <a:ext cx="576064" cy="192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공인인</a:t>
            </a:r>
            <a:r>
              <a:rPr lang="ko-KR" altLang="en-US" sz="700" dirty="0"/>
              <a:t>증</a:t>
            </a:r>
          </a:p>
        </p:txBody>
      </p: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1213520" y="1087885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구매사등록요청</a:t>
            </a:r>
            <a:endParaRPr lang="en-US" altLang="ko-KR" sz="800" dirty="0"/>
          </a:p>
        </p:txBody>
      </p:sp>
      <p:sp>
        <p:nvSpPr>
          <p:cNvPr id="84" name="Rectangle 107"/>
          <p:cNvSpPr>
            <a:spLocks noChangeArrowheads="1"/>
          </p:cNvSpPr>
          <p:nvPr/>
        </p:nvSpPr>
        <p:spPr bwMode="gray">
          <a:xfrm>
            <a:off x="4164025" y="1443598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요청확인</a:t>
            </a:r>
            <a:endParaRPr lang="en-US" altLang="ko-KR" sz="800" dirty="0"/>
          </a:p>
        </p:txBody>
      </p:sp>
      <p:sp>
        <p:nvSpPr>
          <p:cNvPr id="85" name="Rectangle 107"/>
          <p:cNvSpPr>
            <a:spLocks noChangeArrowheads="1"/>
          </p:cNvSpPr>
          <p:nvPr/>
        </p:nvSpPr>
        <p:spPr bwMode="gray">
          <a:xfrm>
            <a:off x="4165848" y="239935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>
                <a:solidFill>
                  <a:schemeClr val="tx1"/>
                </a:solidFill>
              </a:rPr>
              <a:t>팀장승인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87" name="꺾인 연결선 120"/>
          <p:cNvCxnSpPr>
            <a:stCxn id="82" idx="2"/>
            <a:endCxn id="84" idx="1"/>
          </p:cNvCxnSpPr>
          <p:nvPr/>
        </p:nvCxnSpPr>
        <p:spPr>
          <a:xfrm rot="16200000" flipH="1">
            <a:off x="2797856" y="232211"/>
            <a:ext cx="200932" cy="2531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107"/>
          <p:cNvSpPr>
            <a:spLocks noChangeArrowheads="1"/>
          </p:cNvSpPr>
          <p:nvPr/>
        </p:nvSpPr>
        <p:spPr bwMode="gray">
          <a:xfrm>
            <a:off x="1220594" y="239710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등록완료</a:t>
            </a:r>
            <a:endParaRPr lang="en-US" altLang="ko-KR" sz="800" dirty="0" smtClean="0"/>
          </a:p>
        </p:txBody>
      </p:sp>
      <p:cxnSp>
        <p:nvCxnSpPr>
          <p:cNvPr id="96" name="AutoShape 140"/>
          <p:cNvCxnSpPr>
            <a:cxnSpLocks noChangeShapeType="1"/>
            <a:stCxn id="85" idx="1"/>
            <a:endCxn id="93" idx="3"/>
          </p:cNvCxnSpPr>
          <p:nvPr/>
        </p:nvCxnSpPr>
        <p:spPr bwMode="auto">
          <a:xfrm flipH="1" flipV="1">
            <a:off x="2058794" y="2551883"/>
            <a:ext cx="2107054" cy="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/>
          <p:cNvSpPr/>
          <p:nvPr/>
        </p:nvSpPr>
        <p:spPr>
          <a:xfrm>
            <a:off x="1979712" y="3111648"/>
            <a:ext cx="576064" cy="192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공인인</a:t>
            </a:r>
            <a:r>
              <a:rPr lang="ko-KR" altLang="en-US" sz="700" dirty="0"/>
              <a:t>증</a:t>
            </a:r>
          </a:p>
        </p:txBody>
      </p:sp>
      <p:sp>
        <p:nvSpPr>
          <p:cNvPr id="100" name="Rectangle 107"/>
          <p:cNvSpPr>
            <a:spLocks noChangeArrowheads="1"/>
          </p:cNvSpPr>
          <p:nvPr/>
        </p:nvSpPr>
        <p:spPr bwMode="gray">
          <a:xfrm>
            <a:off x="1220594" y="2885350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사업장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회원</a:t>
            </a:r>
            <a:r>
              <a:rPr lang="en-US" altLang="ko-KR" sz="800" dirty="0" smtClean="0"/>
              <a:t/>
            </a:r>
            <a:br>
              <a:rPr lang="en-US" altLang="ko-KR" sz="800" dirty="0" smtClean="0"/>
            </a:br>
            <a:r>
              <a:rPr lang="ko-KR" altLang="en-US" sz="800" dirty="0" smtClean="0"/>
              <a:t>가입</a:t>
            </a:r>
            <a:endParaRPr lang="en-US" altLang="ko-KR" sz="800" dirty="0" smtClean="0"/>
          </a:p>
        </p:txBody>
      </p:sp>
      <p:cxnSp>
        <p:nvCxnSpPr>
          <p:cNvPr id="104" name="AutoShape 140"/>
          <p:cNvCxnSpPr>
            <a:cxnSpLocks noChangeShapeType="1"/>
            <a:stCxn id="93" idx="2"/>
            <a:endCxn id="100" idx="0"/>
          </p:cNvCxnSpPr>
          <p:nvPr/>
        </p:nvCxnSpPr>
        <p:spPr bwMode="auto">
          <a:xfrm>
            <a:off x="1639694" y="2706664"/>
            <a:ext cx="0" cy="1786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" name="타원 104"/>
          <p:cNvSpPr/>
          <p:nvPr/>
        </p:nvSpPr>
        <p:spPr>
          <a:xfrm>
            <a:off x="1106363" y="98072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6" name="타원 105"/>
          <p:cNvSpPr/>
          <p:nvPr/>
        </p:nvSpPr>
        <p:spPr>
          <a:xfrm>
            <a:off x="4026758" y="134076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096778" y="2780928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107916" y="3645024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/>
              <a:t>설명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23528" y="3645024"/>
            <a:ext cx="2719377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공급사</a:t>
            </a:r>
            <a:endParaRPr lang="ko-KR" altLang="en-US" sz="1000" b="1" dirty="0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039284" y="3645025"/>
            <a:ext cx="3068632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err="1" smtClean="0"/>
              <a:t>운영사</a:t>
            </a:r>
            <a:endParaRPr lang="ko-KR" altLang="en-US" sz="1000" b="1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gray">
          <a:xfrm>
            <a:off x="6107916" y="3933056"/>
            <a:ext cx="2719377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공급사는 공인인증서을 통해 공급사와 대표담당자을 등록요청함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등록요청 시 </a:t>
            </a:r>
            <a:r>
              <a:rPr lang="ko-KR" altLang="en-US" sz="800" dirty="0" err="1" smtClean="0"/>
              <a:t>운영사</a:t>
            </a:r>
            <a:r>
              <a:rPr lang="ko-KR" altLang="en-US" sz="800" dirty="0" smtClean="0"/>
              <a:t> 회원사등록담당자에게 </a:t>
            </a:r>
            <a:r>
              <a:rPr lang="en-US" altLang="ko-KR" sz="800" dirty="0" smtClean="0"/>
              <a:t>Emial, SMS </a:t>
            </a:r>
            <a:r>
              <a:rPr lang="ko-KR" altLang="en-US" sz="800" dirty="0" smtClean="0"/>
              <a:t>발송</a:t>
            </a:r>
            <a:r>
              <a:rPr lang="en-US" altLang="ko-KR" sz="800" dirty="0" smtClean="0"/>
              <a:t>)</a:t>
            </a:r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/>
              <a:t>운영사의 </a:t>
            </a:r>
            <a:r>
              <a:rPr lang="ko-KR" altLang="en-US" sz="800" dirty="0" smtClean="0"/>
              <a:t>조직 등록담당자는 </a:t>
            </a:r>
            <a:r>
              <a:rPr lang="ko-KR" altLang="en-US" sz="800" dirty="0"/>
              <a:t>요청된 정보을 보고 실무자에게 확인요청을 함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ko-KR" altLang="en-US" sz="800" dirty="0"/>
              <a:t>실무자확인을 하면 팀장승인을 거처 </a:t>
            </a:r>
            <a:r>
              <a:rPr lang="ko-KR" altLang="en-US" sz="800" dirty="0" smtClean="0"/>
              <a:t>등록 완료됨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공급사 대표담당자는 공급사회원을 인증서을 통해 등록 시킬수 있음</a:t>
            </a:r>
            <a:r>
              <a:rPr lang="en-US" altLang="ko-KR" sz="800" dirty="0">
                <a:solidFill>
                  <a:srgbClr val="FF0000"/>
                </a:solidFill>
              </a:rPr>
              <a:t> (</a:t>
            </a:r>
            <a:r>
              <a:rPr lang="ko-KR" altLang="en-US" sz="800" dirty="0">
                <a:solidFill>
                  <a:srgbClr val="FF0000"/>
                </a:solidFill>
              </a:rPr>
              <a:t>회원사가 공인인증을 미사용 세팅이 안되어 있으면 공인인증없이도 등록 가능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en-US" altLang="ko-KR" sz="800" dirty="0" smtClean="0"/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gray">
          <a:xfrm>
            <a:off x="323528" y="3933057"/>
            <a:ext cx="2719377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34" name="Rectangle 2"/>
          <p:cNvSpPr>
            <a:spLocks noChangeArrowheads="1"/>
          </p:cNvSpPr>
          <p:nvPr/>
        </p:nvSpPr>
        <p:spPr bwMode="gray">
          <a:xfrm>
            <a:off x="3039284" y="3933056"/>
            <a:ext cx="3068632" cy="26532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969438" y="4311091"/>
            <a:ext cx="576064" cy="192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공인인</a:t>
            </a:r>
            <a:r>
              <a:rPr lang="ko-KR" altLang="en-US" sz="700" dirty="0"/>
              <a:t>증</a:t>
            </a:r>
          </a:p>
        </p:txBody>
      </p:sp>
      <p:sp>
        <p:nvSpPr>
          <p:cNvPr id="36" name="Rectangle 107"/>
          <p:cNvSpPr>
            <a:spLocks noChangeArrowheads="1"/>
          </p:cNvSpPr>
          <p:nvPr/>
        </p:nvSpPr>
        <p:spPr bwMode="gray">
          <a:xfrm>
            <a:off x="1213520" y="410114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공급사등록요청</a:t>
            </a:r>
            <a:endParaRPr lang="en-US" altLang="ko-KR" sz="800" dirty="0"/>
          </a:p>
        </p:txBody>
      </p:sp>
      <p:sp>
        <p:nvSpPr>
          <p:cNvPr id="37" name="Rectangle 107"/>
          <p:cNvSpPr>
            <a:spLocks noChangeArrowheads="1"/>
          </p:cNvSpPr>
          <p:nvPr/>
        </p:nvSpPr>
        <p:spPr bwMode="gray">
          <a:xfrm>
            <a:off x="4154500" y="4395926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요청확인</a:t>
            </a:r>
            <a:endParaRPr lang="en-US" altLang="ko-KR" sz="800" dirty="0"/>
          </a:p>
        </p:txBody>
      </p:sp>
      <p:sp>
        <p:nvSpPr>
          <p:cNvPr id="38" name="Rectangle 107"/>
          <p:cNvSpPr>
            <a:spLocks noChangeArrowheads="1"/>
          </p:cNvSpPr>
          <p:nvPr/>
        </p:nvSpPr>
        <p:spPr bwMode="gray">
          <a:xfrm>
            <a:off x="4156323" y="542369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>
                <a:solidFill>
                  <a:schemeClr val="tx1"/>
                </a:solidFill>
              </a:rPr>
              <a:t>팀장승인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39" name="꺾인 연결선 120"/>
          <p:cNvCxnSpPr>
            <a:stCxn id="36" idx="2"/>
            <a:endCxn id="37" idx="1"/>
          </p:cNvCxnSpPr>
          <p:nvPr/>
        </p:nvCxnSpPr>
        <p:spPr>
          <a:xfrm rot="16200000" flipH="1">
            <a:off x="2823561" y="3219768"/>
            <a:ext cx="139999" cy="2521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107"/>
          <p:cNvSpPr>
            <a:spLocks noChangeArrowheads="1"/>
          </p:cNvSpPr>
          <p:nvPr/>
        </p:nvSpPr>
        <p:spPr bwMode="gray">
          <a:xfrm>
            <a:off x="1220594" y="542143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등록완료</a:t>
            </a:r>
            <a:endParaRPr lang="en-US" altLang="ko-KR" sz="800" dirty="0" smtClean="0"/>
          </a:p>
        </p:txBody>
      </p:sp>
      <p:cxnSp>
        <p:nvCxnSpPr>
          <p:cNvPr id="41" name="AutoShape 140"/>
          <p:cNvCxnSpPr>
            <a:cxnSpLocks noChangeShapeType="1"/>
            <a:stCxn id="38" idx="1"/>
            <a:endCxn id="40" idx="3"/>
          </p:cNvCxnSpPr>
          <p:nvPr/>
        </p:nvCxnSpPr>
        <p:spPr bwMode="auto">
          <a:xfrm flipH="1" flipV="1">
            <a:off x="2058794" y="5576219"/>
            <a:ext cx="2097529" cy="2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979712" y="6124909"/>
            <a:ext cx="576064" cy="19217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공인인</a:t>
            </a:r>
            <a:r>
              <a:rPr lang="ko-KR" altLang="en-US" sz="700" dirty="0"/>
              <a:t>증</a:t>
            </a:r>
          </a:p>
        </p:txBody>
      </p:sp>
      <p:sp>
        <p:nvSpPr>
          <p:cNvPr id="43" name="Rectangle 107"/>
          <p:cNvSpPr>
            <a:spLocks noChangeArrowheads="1"/>
          </p:cNvSpPr>
          <p:nvPr/>
        </p:nvSpPr>
        <p:spPr bwMode="gray">
          <a:xfrm>
            <a:off x="1220594" y="5898611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회원가입</a:t>
            </a:r>
            <a:endParaRPr lang="en-US" altLang="ko-KR" sz="800" dirty="0" smtClean="0"/>
          </a:p>
        </p:txBody>
      </p:sp>
      <p:cxnSp>
        <p:nvCxnSpPr>
          <p:cNvPr id="44" name="AutoShape 140"/>
          <p:cNvCxnSpPr>
            <a:cxnSpLocks noChangeShapeType="1"/>
            <a:stCxn id="40" idx="2"/>
            <a:endCxn id="43" idx="0"/>
          </p:cNvCxnSpPr>
          <p:nvPr/>
        </p:nvCxnSpPr>
        <p:spPr bwMode="auto">
          <a:xfrm>
            <a:off x="1639694" y="5731000"/>
            <a:ext cx="0" cy="1676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타원 44"/>
          <p:cNvSpPr/>
          <p:nvPr/>
        </p:nvSpPr>
        <p:spPr>
          <a:xfrm>
            <a:off x="1106363" y="3993989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026758" y="4293096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096778" y="5794189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50535" y="5448854"/>
            <a:ext cx="1634138" cy="77214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atinLnBrk="0">
              <a:spcBef>
                <a:spcPts val="200"/>
              </a:spcBef>
            </a:pPr>
            <a:r>
              <a:rPr lang="ko-KR" altLang="en-US" sz="800" b="1" dirty="0" smtClean="0">
                <a:solidFill>
                  <a:schemeClr val="tx1"/>
                </a:solidFill>
              </a:rPr>
              <a:t>회원사 등록상태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등록요청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10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확인요청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20</a:t>
            </a: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승인요청 </a:t>
            </a:r>
            <a:r>
              <a:rPr lang="en-US" altLang="ko-KR" sz="800" dirty="0" smtClean="0">
                <a:solidFill>
                  <a:schemeClr val="tx1"/>
                </a:solidFill>
              </a:rPr>
              <a:t>: 30</a:t>
            </a:r>
            <a:endParaRPr lang="en-US" altLang="ko-KR" sz="800" dirty="0">
              <a:solidFill>
                <a:schemeClr val="tx1"/>
              </a:solidFill>
            </a:endParaRPr>
          </a:p>
          <a:p>
            <a:pPr latinLnBrk="0">
              <a:spcBef>
                <a:spcPts val="200"/>
              </a:spcBef>
            </a:pPr>
            <a:r>
              <a:rPr lang="ko-KR" altLang="en-US" sz="800" dirty="0" smtClean="0">
                <a:solidFill>
                  <a:schemeClr val="tx1"/>
                </a:solidFill>
              </a:rPr>
              <a:t>등록완료</a:t>
            </a:r>
            <a:r>
              <a:rPr lang="en-US" altLang="ko-KR" sz="800" dirty="0" smtClean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 </a:t>
            </a:r>
            <a:r>
              <a:rPr lang="en-US" altLang="ko-KR" sz="800" dirty="0" smtClean="0">
                <a:solidFill>
                  <a:schemeClr val="tx1"/>
                </a:solidFill>
              </a:rPr>
              <a:t>40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0" name="Rectangle 107"/>
          <p:cNvSpPr>
            <a:spLocks noChangeArrowheads="1"/>
          </p:cNvSpPr>
          <p:nvPr/>
        </p:nvSpPr>
        <p:spPr bwMode="gray">
          <a:xfrm>
            <a:off x="4165848" y="193684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실무자확인</a:t>
            </a:r>
            <a:endParaRPr lang="en-US" altLang="ko-KR" sz="800" dirty="0"/>
          </a:p>
        </p:txBody>
      </p:sp>
      <p:cxnSp>
        <p:nvCxnSpPr>
          <p:cNvPr id="51" name="AutoShape 140"/>
          <p:cNvCxnSpPr>
            <a:cxnSpLocks noChangeShapeType="1"/>
            <a:stCxn id="84" idx="2"/>
            <a:endCxn id="50" idx="0"/>
          </p:cNvCxnSpPr>
          <p:nvPr/>
        </p:nvCxnSpPr>
        <p:spPr bwMode="auto">
          <a:xfrm>
            <a:off x="4583125" y="1753161"/>
            <a:ext cx="1823" cy="183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" name="AutoShape 140"/>
          <p:cNvCxnSpPr>
            <a:cxnSpLocks noChangeShapeType="1"/>
            <a:stCxn id="50" idx="2"/>
            <a:endCxn id="85" idx="0"/>
          </p:cNvCxnSpPr>
          <p:nvPr/>
        </p:nvCxnSpPr>
        <p:spPr bwMode="auto">
          <a:xfrm>
            <a:off x="4584948" y="2246406"/>
            <a:ext cx="0" cy="1529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3" name="Rectangle 107"/>
          <p:cNvSpPr>
            <a:spLocks noChangeArrowheads="1"/>
          </p:cNvSpPr>
          <p:nvPr/>
        </p:nvSpPr>
        <p:spPr bwMode="gray">
          <a:xfrm>
            <a:off x="4154500" y="4909809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실무자확인</a:t>
            </a:r>
            <a:endParaRPr lang="en-US" altLang="ko-KR" sz="800" dirty="0"/>
          </a:p>
        </p:txBody>
      </p:sp>
      <p:cxnSp>
        <p:nvCxnSpPr>
          <p:cNvPr id="54" name="AutoShape 140"/>
          <p:cNvCxnSpPr>
            <a:cxnSpLocks noChangeShapeType="1"/>
            <a:stCxn id="37" idx="2"/>
            <a:endCxn id="53" idx="0"/>
          </p:cNvCxnSpPr>
          <p:nvPr/>
        </p:nvCxnSpPr>
        <p:spPr bwMode="auto">
          <a:xfrm>
            <a:off x="4573600" y="4705489"/>
            <a:ext cx="0" cy="2043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140"/>
          <p:cNvCxnSpPr>
            <a:cxnSpLocks noChangeShapeType="1"/>
            <a:stCxn id="53" idx="2"/>
            <a:endCxn id="38" idx="0"/>
          </p:cNvCxnSpPr>
          <p:nvPr/>
        </p:nvCxnSpPr>
        <p:spPr bwMode="auto">
          <a:xfrm>
            <a:off x="4573600" y="5219372"/>
            <a:ext cx="1823" cy="2043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6107916" y="919793"/>
            <a:ext cx="2719377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사용자로그인은 요청시 </a:t>
            </a:r>
            <a:r>
              <a:rPr lang="en-US" altLang="ko-KR" sz="800" dirty="0" smtClean="0"/>
              <a:t>ID/PASSWORD</a:t>
            </a:r>
            <a:r>
              <a:rPr lang="ko-KR" altLang="en-US" sz="800" dirty="0" smtClean="0"/>
              <a:t>을 입력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ko-KR" altLang="en-US" sz="800" dirty="0" smtClean="0"/>
              <a:t>로그인 </a:t>
            </a:r>
            <a:r>
              <a:rPr lang="en-US" altLang="ko-KR" sz="800" dirty="0" smtClean="0"/>
              <a:t>ID/PASSWORD</a:t>
            </a:r>
            <a:r>
              <a:rPr lang="ko-KR" altLang="en-US" sz="800" dirty="0" smtClean="0"/>
              <a:t>을 체크하고 해당사용자로 등록된 핸드폰번호로 </a:t>
            </a:r>
            <a:r>
              <a:rPr lang="en-US" altLang="ko-KR" sz="800" dirty="0" smtClean="0"/>
              <a:t>SMS</a:t>
            </a:r>
            <a:r>
              <a:rPr lang="ko-KR" altLang="en-US" sz="800" dirty="0" smtClean="0"/>
              <a:t>인증키을 전송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r>
              <a:rPr lang="en-US" altLang="ko-KR" sz="800" dirty="0" smtClean="0"/>
              <a:t>SMS</a:t>
            </a:r>
            <a:r>
              <a:rPr lang="ko-KR" altLang="en-US" sz="800" dirty="0" smtClean="0"/>
              <a:t>로 인증키을 발급받으면 인증키을 입력</a:t>
            </a:r>
            <a:endParaRPr lang="en-US" altLang="ko-KR" sz="800" dirty="0" smtClean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7916" y="627246"/>
            <a:ext cx="2719377" cy="29254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/>
              <a:t>설명</a:t>
            </a:r>
          </a:p>
        </p:txBody>
      </p:sp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37158"/>
              </p:ext>
            </p:extLst>
          </p:nvPr>
        </p:nvGraphicFramePr>
        <p:xfrm>
          <a:off x="316706" y="232832"/>
          <a:ext cx="8510587" cy="243840"/>
        </p:xfrm>
        <a:graphic>
          <a:graphicData uri="http://schemas.openxmlformats.org/drawingml/2006/table">
            <a:tbl>
              <a:tblPr/>
              <a:tblGrid>
                <a:gridCol w="693737"/>
                <a:gridCol w="4349750"/>
                <a:gridCol w="755650"/>
                <a:gridCol w="1008063"/>
                <a:gridCol w="758825"/>
                <a:gridCol w="944562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회원 로그인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강용준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6" name="Rectangle 2"/>
          <p:cNvSpPr>
            <a:spLocks noChangeArrowheads="1"/>
          </p:cNvSpPr>
          <p:nvPr/>
        </p:nvSpPr>
        <p:spPr bwMode="gray">
          <a:xfrm>
            <a:off x="323528" y="919794"/>
            <a:ext cx="2719377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77" name="Rectangle 3"/>
          <p:cNvSpPr>
            <a:spLocks noChangeArrowheads="1"/>
          </p:cNvSpPr>
          <p:nvPr/>
        </p:nvSpPr>
        <p:spPr bwMode="auto">
          <a:xfrm>
            <a:off x="323528" y="627246"/>
            <a:ext cx="2719377" cy="292549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dirty="0" smtClean="0"/>
              <a:t>회원사</a:t>
            </a:r>
            <a:endParaRPr lang="ko-KR" altLang="en-US" sz="1000" b="1" dirty="0"/>
          </a:p>
        </p:txBody>
      </p:sp>
      <p:sp>
        <p:nvSpPr>
          <p:cNvPr id="80" name="Rectangle 2"/>
          <p:cNvSpPr>
            <a:spLocks noChangeArrowheads="1"/>
          </p:cNvSpPr>
          <p:nvPr/>
        </p:nvSpPr>
        <p:spPr bwMode="gray">
          <a:xfrm>
            <a:off x="3039284" y="919794"/>
            <a:ext cx="3068632" cy="56654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46800"/>
          <a:lstStyle/>
          <a:p>
            <a:pPr marL="228600" indent="-228600" latinLnBrk="0">
              <a:spcBef>
                <a:spcPct val="30000"/>
              </a:spcBef>
              <a:buAutoNum type="arabicPeriod"/>
            </a:pPr>
            <a:endParaRPr lang="en-US" altLang="ko-KR" sz="800" dirty="0"/>
          </a:p>
        </p:txBody>
      </p:sp>
      <p:sp>
        <p:nvSpPr>
          <p:cNvPr id="81" name="Rectangle 3"/>
          <p:cNvSpPr>
            <a:spLocks noChangeArrowheads="1"/>
          </p:cNvSpPr>
          <p:nvPr/>
        </p:nvSpPr>
        <p:spPr bwMode="auto">
          <a:xfrm>
            <a:off x="3039284" y="627247"/>
            <a:ext cx="3068632" cy="29254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ko-KR" altLang="en-US" sz="1000" b="1" smtClean="0"/>
              <a:t>판매사</a:t>
            </a:r>
            <a:endParaRPr lang="ko-KR" altLang="en-US" sz="1000" b="1" dirty="0"/>
          </a:p>
        </p:txBody>
      </p:sp>
      <p:sp>
        <p:nvSpPr>
          <p:cNvPr id="82" name="Rectangle 107"/>
          <p:cNvSpPr>
            <a:spLocks noChangeArrowheads="1"/>
          </p:cNvSpPr>
          <p:nvPr/>
        </p:nvSpPr>
        <p:spPr bwMode="gray">
          <a:xfrm>
            <a:off x="1213520" y="1879973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로그인요</a:t>
            </a:r>
            <a:r>
              <a:rPr lang="ko-KR" altLang="en-US" sz="800" dirty="0"/>
              <a:t>청</a:t>
            </a:r>
            <a:endParaRPr lang="en-US" altLang="ko-KR" sz="800" dirty="0"/>
          </a:p>
        </p:txBody>
      </p:sp>
      <p:sp>
        <p:nvSpPr>
          <p:cNvPr id="105" name="타원 104"/>
          <p:cNvSpPr/>
          <p:nvPr/>
        </p:nvSpPr>
        <p:spPr>
          <a:xfrm>
            <a:off x="1106363" y="1772816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4" name="Rectangle 107"/>
          <p:cNvSpPr>
            <a:spLocks noChangeArrowheads="1"/>
          </p:cNvSpPr>
          <p:nvPr/>
        </p:nvSpPr>
        <p:spPr bwMode="gray">
          <a:xfrm>
            <a:off x="4154500" y="353444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모바일 인증키</a:t>
            </a:r>
            <a:endParaRPr lang="en-US" altLang="ko-KR" sz="800" dirty="0" smtClean="0"/>
          </a:p>
          <a:p>
            <a:pPr algn="ctr" latinLnBrk="0"/>
            <a:r>
              <a:rPr lang="en-US" altLang="ko-KR" sz="800" dirty="0" smtClean="0"/>
              <a:t>SMS </a:t>
            </a:r>
            <a:r>
              <a:rPr lang="ko-KR" altLang="en-US" sz="800" dirty="0" smtClean="0"/>
              <a:t>발송</a:t>
            </a:r>
            <a:endParaRPr lang="en-US" altLang="ko-KR" sz="800" dirty="0"/>
          </a:p>
        </p:txBody>
      </p:sp>
      <p:sp>
        <p:nvSpPr>
          <p:cNvPr id="25" name="Rectangle 107"/>
          <p:cNvSpPr>
            <a:spLocks noChangeArrowheads="1"/>
          </p:cNvSpPr>
          <p:nvPr/>
        </p:nvSpPr>
        <p:spPr bwMode="gray">
          <a:xfrm>
            <a:off x="1268766" y="4372519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인증키 입</a:t>
            </a:r>
            <a:r>
              <a:rPr lang="ko-KR" altLang="en-US" sz="800" dirty="0"/>
              <a:t>력</a:t>
            </a:r>
            <a:endParaRPr lang="en-US" altLang="ko-KR" sz="800" dirty="0"/>
          </a:p>
        </p:txBody>
      </p:sp>
      <p:sp>
        <p:nvSpPr>
          <p:cNvPr id="26" name="Rectangle 107"/>
          <p:cNvSpPr>
            <a:spLocks noChangeArrowheads="1"/>
          </p:cNvSpPr>
          <p:nvPr/>
        </p:nvSpPr>
        <p:spPr bwMode="gray">
          <a:xfrm>
            <a:off x="4154500" y="5279677"/>
            <a:ext cx="838200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로그인 완료</a:t>
            </a:r>
            <a:endParaRPr lang="en-US" altLang="ko-KR" sz="800" dirty="0"/>
          </a:p>
        </p:txBody>
      </p:sp>
      <p:cxnSp>
        <p:nvCxnSpPr>
          <p:cNvPr id="27" name="꺾인 연결선 120"/>
          <p:cNvCxnSpPr>
            <a:stCxn id="82" idx="3"/>
            <a:endCxn id="16" idx="0"/>
          </p:cNvCxnSpPr>
          <p:nvPr/>
        </p:nvCxnSpPr>
        <p:spPr>
          <a:xfrm>
            <a:off x="2051720" y="2034755"/>
            <a:ext cx="2521880" cy="6021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120"/>
          <p:cNvCxnSpPr>
            <a:stCxn id="24" idx="2"/>
            <a:endCxn id="25" idx="0"/>
          </p:cNvCxnSpPr>
          <p:nvPr/>
        </p:nvCxnSpPr>
        <p:spPr>
          <a:xfrm rot="5400000">
            <a:off x="2866479" y="2665397"/>
            <a:ext cx="528509" cy="2885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120"/>
          <p:cNvCxnSpPr>
            <a:stCxn id="25" idx="2"/>
            <a:endCxn id="26" idx="0"/>
          </p:cNvCxnSpPr>
          <p:nvPr/>
        </p:nvCxnSpPr>
        <p:spPr>
          <a:xfrm rot="16200000" flipH="1">
            <a:off x="2831936" y="3538012"/>
            <a:ext cx="597595" cy="2885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4038742" y="3429000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6164" y="4268055"/>
            <a:ext cx="214314" cy="21431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6" name="다이아몬드 15"/>
          <p:cNvSpPr/>
          <p:nvPr/>
        </p:nvSpPr>
        <p:spPr>
          <a:xfrm>
            <a:off x="4003210" y="2636912"/>
            <a:ext cx="1140780" cy="557045"/>
          </a:xfrm>
          <a:prstGeom prst="diamond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회원사</a:t>
            </a:r>
            <a:endParaRPr lang="en-US" altLang="ko-KR" sz="800" dirty="0" smtClean="0"/>
          </a:p>
          <a:p>
            <a:pPr algn="ctr" latinLnBrk="0"/>
            <a:r>
              <a:rPr lang="ko-KR" altLang="en-US" sz="800" dirty="0" smtClean="0"/>
              <a:t>모바일인증 여부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AutoShape 140"/>
          <p:cNvCxnSpPr>
            <a:cxnSpLocks noChangeShapeType="1"/>
            <a:stCxn id="16" idx="2"/>
            <a:endCxn id="24" idx="0"/>
          </p:cNvCxnSpPr>
          <p:nvPr/>
        </p:nvCxnSpPr>
        <p:spPr bwMode="auto">
          <a:xfrm>
            <a:off x="4573600" y="3193957"/>
            <a:ext cx="0" cy="3404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4" name="꺾인 연결선 120"/>
          <p:cNvCxnSpPr>
            <a:stCxn id="16" idx="3"/>
            <a:endCxn id="26" idx="3"/>
          </p:cNvCxnSpPr>
          <p:nvPr/>
        </p:nvCxnSpPr>
        <p:spPr>
          <a:xfrm flipH="1">
            <a:off x="4992700" y="2915435"/>
            <a:ext cx="151290" cy="2519024"/>
          </a:xfrm>
          <a:prstGeom prst="bentConnector3">
            <a:avLst>
              <a:gd name="adj1" fmla="val -1511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53053" y="3173409"/>
            <a:ext cx="286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Y</a:t>
            </a:r>
            <a:endParaRPr lang="ko-KR" altLang="en-US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5077657" y="2708920"/>
            <a:ext cx="286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966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154</Words>
  <Application>Microsoft Office PowerPoint</Application>
  <PresentationFormat>화면 슬라이드 쇼(4:3)</PresentationFormat>
  <Paragraphs>73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jameskang</cp:lastModifiedBy>
  <cp:revision>247</cp:revision>
  <dcterms:created xsi:type="dcterms:W3CDTF">2006-10-05T04:04:58Z</dcterms:created>
  <dcterms:modified xsi:type="dcterms:W3CDTF">2016-03-10T05:15:06Z</dcterms:modified>
</cp:coreProperties>
</file>