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90EB7-07D9-49AC-A8A6-2A4F3B78252D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4FC-724F-41E4-9ADD-9598B558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4FC-724F-41E4-9ADD-9598B55800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6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1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2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9C56-42E8-4D82-A32F-AED813FFB450}" type="datetimeFigureOut">
              <a:rPr lang="ko-KR" altLang="en-US" smtClean="0"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4EC1-E253-49C7-8EFC-6ACA1D1CD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29810"/>
              </p:ext>
            </p:extLst>
          </p:nvPr>
        </p:nvGraphicFramePr>
        <p:xfrm>
          <a:off x="142875" y="142875"/>
          <a:ext cx="8858250" cy="6572250"/>
        </p:xfrm>
        <a:graphic>
          <a:graphicData uri="http://schemas.openxmlformats.org/drawingml/2006/table">
            <a:tbl>
              <a:tblPr/>
              <a:tblGrid>
                <a:gridCol w="5249516"/>
                <a:gridCol w="786519"/>
                <a:gridCol w="1049243"/>
                <a:gridCol w="789824"/>
                <a:gridCol w="983148"/>
              </a:tblGrid>
              <a:tr h="251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평가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2013-05-22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035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1660"/>
          <p:cNvSpPr>
            <a:spLocks noChangeArrowheads="1"/>
          </p:cNvSpPr>
          <p:nvPr/>
        </p:nvSpPr>
        <p:spPr bwMode="auto">
          <a:xfrm>
            <a:off x="180975" y="476672"/>
            <a:ext cx="143869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1450" indent="-171450">
              <a:buFont typeface="Arial" charset="0"/>
              <a:buChar char="•"/>
              <a:defRPr/>
            </a:pPr>
            <a:r>
              <a:rPr lang="ko-KR" altLang="en-US" sz="1000" b="1" dirty="0" smtClean="0">
                <a:latin typeface="+mn-ea"/>
                <a:ea typeface="굴림" pitchFamily="50" charset="-127"/>
              </a:rPr>
              <a:t>평가</a:t>
            </a:r>
            <a:endParaRPr lang="en-US" altLang="ko-KR" sz="1000" b="1" dirty="0" smtClean="0">
              <a:latin typeface="+mn-ea"/>
              <a:ea typeface="굴림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57491"/>
              </p:ext>
            </p:extLst>
          </p:nvPr>
        </p:nvGraphicFramePr>
        <p:xfrm>
          <a:off x="1242418" y="1615970"/>
          <a:ext cx="6569942" cy="349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69942"/>
              </a:tblGrid>
              <a:tr h="349285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1418065" y="1712918"/>
            <a:ext cx="705663" cy="16399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1000" dirty="0" smtClean="0"/>
              <a:t>운영담당자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267744" y="1679666"/>
            <a:ext cx="1080120" cy="207236"/>
            <a:chOff x="4823449" y="4846252"/>
            <a:chExt cx="452883" cy="207236"/>
          </a:xfrm>
        </p:grpSpPr>
        <p:sp>
          <p:nvSpPr>
            <p:cNvPr id="62" name="직사각형 43"/>
            <p:cNvSpPr>
              <a:spLocks noChangeArrowheads="1"/>
            </p:cNvSpPr>
            <p:nvPr/>
          </p:nvSpPr>
          <p:spPr bwMode="auto">
            <a:xfrm>
              <a:off x="4823449" y="4853148"/>
              <a:ext cx="452883" cy="2003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/>
                <a:t>선</a:t>
              </a:r>
              <a:r>
                <a:rPr lang="ko-KR" altLang="en-US" sz="800" dirty="0"/>
                <a:t>택</a:t>
              </a:r>
              <a:endParaRPr lang="ko-KR" altLang="en-US" dirty="0"/>
            </a:p>
          </p:txBody>
        </p:sp>
        <p:grpSp>
          <p:nvGrpSpPr>
            <p:cNvPr id="63" name="그룹 44"/>
            <p:cNvGrpSpPr>
              <a:grpSpLocks/>
            </p:cNvGrpSpPr>
            <p:nvPr/>
          </p:nvGrpSpPr>
          <p:grpSpPr bwMode="auto">
            <a:xfrm>
              <a:off x="5155595" y="4846252"/>
              <a:ext cx="90960" cy="207236"/>
              <a:chOff x="2432910" y="1255431"/>
              <a:chExt cx="74319" cy="176030"/>
            </a:xfrm>
          </p:grpSpPr>
          <p:cxnSp>
            <p:nvCxnSpPr>
              <p:cNvPr id="64" name="직선 연결선 45"/>
              <p:cNvCxnSpPr>
                <a:cxnSpLocks noChangeShapeType="1"/>
              </p:cNvCxnSpPr>
              <p:nvPr/>
            </p:nvCxnSpPr>
            <p:spPr bwMode="auto">
              <a:xfrm>
                <a:off x="2432910" y="1255431"/>
                <a:ext cx="0" cy="17603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이등변 삼각형 46"/>
              <p:cNvSpPr>
                <a:spLocks noChangeArrowheads="1"/>
              </p:cNvSpPr>
              <p:nvPr/>
            </p:nvSpPr>
            <p:spPr bwMode="auto">
              <a:xfrm rot="10800000">
                <a:off x="2455898" y="1309672"/>
                <a:ext cx="51331" cy="7621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01724"/>
              </p:ext>
            </p:extLst>
          </p:nvPr>
        </p:nvGraphicFramePr>
        <p:xfrm>
          <a:off x="611560" y="3344164"/>
          <a:ext cx="7848871" cy="1728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1800200"/>
                <a:gridCol w="676875"/>
                <a:gridCol w="676875"/>
                <a:gridCol w="676876"/>
                <a:gridCol w="676875"/>
                <a:gridCol w="676875"/>
                <a:gridCol w="1872207"/>
              </a:tblGrid>
              <a:tr h="28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평가항목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매우만족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만족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매우불만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평가사유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전화연결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전화연결은 잘 되었는가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질의응답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충분한 답변을 받았는가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사후조치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요구사항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등의 해결이 원활하였는가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친절도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친절히 응대해 주었는가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99656"/>
              </p:ext>
            </p:extLst>
          </p:nvPr>
        </p:nvGraphicFramePr>
        <p:xfrm>
          <a:off x="2272723" y="1895943"/>
          <a:ext cx="1083454" cy="1232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3454"/>
              </a:tblGrid>
              <a:tr h="12321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김효동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김승현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김철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정연백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이승학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송태리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김형진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변지희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모서리가 둥근 직사각형 93"/>
          <p:cNvSpPr>
            <a:spLocks noChangeArrowheads="1"/>
          </p:cNvSpPr>
          <p:nvPr/>
        </p:nvSpPr>
        <p:spPr bwMode="auto">
          <a:xfrm>
            <a:off x="3923927" y="5288379"/>
            <a:ext cx="792553" cy="198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평가 완료</a:t>
            </a:r>
            <a:endParaRPr lang="ko-KR" altLang="en-US" sz="800" dirty="0"/>
          </a:p>
        </p:txBody>
      </p:sp>
      <p:sp>
        <p:nvSpPr>
          <p:cNvPr id="8" name="타원 7"/>
          <p:cNvSpPr/>
          <p:nvPr/>
        </p:nvSpPr>
        <p:spPr>
          <a:xfrm>
            <a:off x="4154089" y="3714740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14229" y="3772047"/>
            <a:ext cx="5030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469750" y="3720829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483805" y="3720829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799466" y="3726918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164489" y="3729142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163042" y="4072556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478703" y="4078645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492758" y="4078645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808419" y="4084734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860246" y="4142041"/>
            <a:ext cx="5030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173442" y="4086958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4165808" y="4437044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481469" y="4443133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533296" y="4500440"/>
            <a:ext cx="5030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5495524" y="4443133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4811185" y="4449222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6176208" y="4451446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4168574" y="4788771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484235" y="4794860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5498290" y="4794860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550117" y="4852167"/>
            <a:ext cx="5030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4813951" y="4800949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178974" y="4803173"/>
            <a:ext cx="160002" cy="1584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2248175" y="1660017"/>
            <a:ext cx="1147007" cy="150076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804904" y="2408059"/>
            <a:ext cx="2323345" cy="2270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평가 받을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운영사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담당자를 선택합니다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9" name="왼쪽으로 구부러진 화살표 138"/>
          <p:cNvSpPr/>
          <p:nvPr/>
        </p:nvSpPr>
        <p:spPr>
          <a:xfrm rot="18763025">
            <a:off x="3678571" y="1273014"/>
            <a:ext cx="538106" cy="12027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74040" y="3610344"/>
            <a:ext cx="3452304" cy="150076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6569135" y="5421391"/>
            <a:ext cx="2323345" cy="2270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평가항목을 확인 후 선택합니다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왼쪽으로 구부러진 화살표 141"/>
          <p:cNvSpPr/>
          <p:nvPr/>
        </p:nvSpPr>
        <p:spPr>
          <a:xfrm rot="18763025">
            <a:off x="6946858" y="4286346"/>
            <a:ext cx="538106" cy="12027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왼쪽으로 구부러진 화살표 142"/>
          <p:cNvSpPr/>
          <p:nvPr/>
        </p:nvSpPr>
        <p:spPr>
          <a:xfrm rot="18763025">
            <a:off x="5143347" y="5017430"/>
            <a:ext cx="538106" cy="12027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552911" y="6163498"/>
            <a:ext cx="2323345" cy="3323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3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항목을 모두 선택 후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[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평가완료</a:t>
            </a:r>
            <a:r>
              <a:rPr lang="en-US" altLang="ko-KR" sz="8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버튼을 클릭하면 평가가 완료됩니다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879731" y="5261340"/>
            <a:ext cx="883746" cy="26992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137746" y="548680"/>
            <a:ext cx="2426142" cy="764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#.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평가는 매달 첫 로그인시 자동으로 평가 페이지로 이동되며 첫 평가 이후에는 기존과 같은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Default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페이지로 이동하게 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537"/>
              </p:ext>
            </p:extLst>
          </p:nvPr>
        </p:nvGraphicFramePr>
        <p:xfrm>
          <a:off x="142875" y="142875"/>
          <a:ext cx="8858250" cy="6572250"/>
        </p:xfrm>
        <a:graphic>
          <a:graphicData uri="http://schemas.openxmlformats.org/drawingml/2006/table">
            <a:tbl>
              <a:tblPr/>
              <a:tblGrid>
                <a:gridCol w="5249516"/>
                <a:gridCol w="786519"/>
                <a:gridCol w="1049243"/>
                <a:gridCol w="789824"/>
                <a:gridCol w="983148"/>
              </a:tblGrid>
              <a:tr h="251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평가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2013-05-22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035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1660"/>
          <p:cNvSpPr>
            <a:spLocks noChangeArrowheads="1"/>
          </p:cNvSpPr>
          <p:nvPr/>
        </p:nvSpPr>
        <p:spPr bwMode="auto">
          <a:xfrm>
            <a:off x="180975" y="449184"/>
            <a:ext cx="143869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굴림" pitchFamily="50" charset="-127"/>
              </a:rPr>
              <a:t>*</a:t>
            </a:r>
            <a:r>
              <a:rPr lang="en-US" altLang="ko-KR" sz="1000" b="1" dirty="0">
                <a:latin typeface="+mn-ea"/>
                <a:ea typeface="굴림" pitchFamily="50" charset="-127"/>
              </a:rPr>
              <a:t> </a:t>
            </a:r>
            <a:r>
              <a:rPr lang="ko-KR" altLang="en-US" sz="1000" b="1" dirty="0" smtClean="0">
                <a:latin typeface="+mn-ea"/>
                <a:ea typeface="굴림" pitchFamily="50" charset="-127"/>
              </a:rPr>
              <a:t>평가내역 조회</a:t>
            </a:r>
            <a:endParaRPr lang="ko-KR" altLang="en-US" sz="1000" b="1" dirty="0">
              <a:latin typeface="+mn-ea"/>
              <a:ea typeface="굴림" pitchFamily="50" charset="-127"/>
            </a:endParaRPr>
          </a:p>
        </p:txBody>
      </p:sp>
      <p:sp>
        <p:nvSpPr>
          <p:cNvPr id="33" name="모서리가 둥근 직사각형 32"/>
          <p:cNvSpPr>
            <a:spLocks noChangeArrowheads="1"/>
          </p:cNvSpPr>
          <p:nvPr/>
        </p:nvSpPr>
        <p:spPr bwMode="auto">
          <a:xfrm>
            <a:off x="7244609" y="692696"/>
            <a:ext cx="449262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99907"/>
              </p:ext>
            </p:extLst>
          </p:nvPr>
        </p:nvGraphicFramePr>
        <p:xfrm>
          <a:off x="955604" y="1783839"/>
          <a:ext cx="6837576" cy="3821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4969"/>
                <a:gridCol w="864096"/>
                <a:gridCol w="720080"/>
                <a:gridCol w="648072"/>
                <a:gridCol w="612221"/>
                <a:gridCol w="624795"/>
                <a:gridCol w="624795"/>
                <a:gridCol w="624795"/>
                <a:gridCol w="753753"/>
              </a:tblGrid>
              <a:tr h="288032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게시판</a:t>
                      </a: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사업장명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평가자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운영담당자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전화연결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질의응답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사후조치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친절도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주식회사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티씨엠네트웍스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주식회사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티씨엠네트웍스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박영길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주식회사 티씨엠네트웍스 </a:t>
                      </a:r>
                      <a:r>
                        <a:rPr lang="en-US" altLang="ko-KR" sz="800" b="0" i="0" u="none" strike="noStrike">
                          <a:effectLst/>
                          <a:latin typeface="Arial"/>
                        </a:rPr>
                        <a:t>&gt; (</a:t>
                      </a:r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티씨엠네트웍스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장영석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진성현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박영주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2012-10-11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강현진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임선영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2012-10-10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대구권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종료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이원표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강민아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2012-10-10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부산권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종료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황원석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이민영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2012-10-09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수도권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박영길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이준혁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2012-10-07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장영석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2012-10-06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브로드밴드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브로드밴드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박영주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2012-10-04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실릭스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_N/W 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임선영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진성현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2012-10-01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강민아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강현진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2012-09-27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텔레시스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에스케이텔레시스주식회사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이민영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이원표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2012-09-25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제일정보통신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제일정보통신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이준혁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황원석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3721099" y="5661248"/>
            <a:ext cx="1555233" cy="227741"/>
            <a:chOff x="3721099" y="4837041"/>
            <a:chExt cx="1555233" cy="227741"/>
          </a:xfrm>
        </p:grpSpPr>
        <p:grpSp>
          <p:nvGrpSpPr>
            <p:cNvPr id="37" name="그룹 36"/>
            <p:cNvGrpSpPr/>
            <p:nvPr/>
          </p:nvGrpSpPr>
          <p:grpSpPr>
            <a:xfrm>
              <a:off x="3721099" y="4837041"/>
              <a:ext cx="1555233" cy="216443"/>
              <a:chOff x="3721099" y="4837041"/>
              <a:chExt cx="1555233" cy="21644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721099" y="4837041"/>
                <a:ext cx="1004727" cy="216443"/>
                <a:chOff x="3489019" y="4832927"/>
                <a:chExt cx="1004727" cy="216443"/>
              </a:xfrm>
            </p:grpSpPr>
            <p:sp>
              <p:nvSpPr>
                <p:cNvPr id="43" name="실행 단추: 뒤로 또는 이전 42">
                  <a:hlinkClick r:id="" action="ppaction://hlinkshowjump?jump=previousslide" highlightClick="1"/>
                </p:cNvPr>
                <p:cNvSpPr/>
                <p:nvPr/>
              </p:nvSpPr>
              <p:spPr>
                <a:xfrm>
                  <a:off x="3651605" y="4832967"/>
                  <a:ext cx="162586" cy="216403"/>
                </a:xfrm>
                <a:prstGeom prst="actionButtonBackPreviou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4" name="실행 단추: 시작 43">
                  <a:hlinkClick r:id="" action="ppaction://hlinkshowjump?jump=firstslide" highlightClick="1"/>
                </p:cNvPr>
                <p:cNvSpPr/>
                <p:nvPr/>
              </p:nvSpPr>
              <p:spPr>
                <a:xfrm>
                  <a:off x="3489019" y="4832966"/>
                  <a:ext cx="162586" cy="216403"/>
                </a:xfrm>
                <a:prstGeom prst="actionButtonBeginning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5" name="실행 단추: 시작 44">
                  <a:hlinkClick r:id="" action="ppaction://hlinkshowjump?jump=firstslide" highlightClick="1"/>
                </p:cNvPr>
                <p:cNvSpPr/>
                <p:nvPr/>
              </p:nvSpPr>
              <p:spPr>
                <a:xfrm rot="10800000">
                  <a:off x="4327769" y="4832927"/>
                  <a:ext cx="165977" cy="216024"/>
                </a:xfrm>
                <a:prstGeom prst="actionButtonBeginning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6" name="실행 단추: 앞으로 또는 다음 45">
                  <a:hlinkClick r:id="" action="ppaction://hlinkshowjump?jump=nextslide" highlightClick="1"/>
                </p:cNvPr>
                <p:cNvSpPr/>
                <p:nvPr/>
              </p:nvSpPr>
              <p:spPr>
                <a:xfrm>
                  <a:off x="4142312" y="4833346"/>
                  <a:ext cx="162302" cy="216024"/>
                </a:xfrm>
                <a:prstGeom prst="actionButtonForwardNex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7" name="직사각형 11"/>
                <p:cNvSpPr>
                  <a:spLocks noChangeArrowheads="1"/>
                </p:cNvSpPr>
                <p:nvPr/>
              </p:nvSpPr>
              <p:spPr bwMode="auto">
                <a:xfrm>
                  <a:off x="3804244" y="4860332"/>
                  <a:ext cx="338068" cy="169863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sz="1000" dirty="0"/>
                    <a:t> </a:t>
                  </a:r>
                  <a:r>
                    <a:rPr lang="en-US" altLang="ko-KR" sz="1000" dirty="0" smtClean="0"/>
                    <a:t>  /2</a:t>
                  </a:r>
                  <a:endParaRPr lang="ko-KR" altLang="en-US" sz="1000" dirty="0"/>
                </a:p>
              </p:txBody>
            </p:sp>
          </p:grpSp>
          <p:sp>
            <p:nvSpPr>
              <p:cNvPr id="39" name="직사각형 43"/>
              <p:cNvSpPr>
                <a:spLocks noChangeArrowheads="1"/>
              </p:cNvSpPr>
              <p:nvPr/>
            </p:nvSpPr>
            <p:spPr bwMode="auto">
              <a:xfrm>
                <a:off x="4823449" y="4853148"/>
                <a:ext cx="452883" cy="200336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36000" anchor="ctr"/>
              <a:lstStyle/>
              <a:p>
                <a:r>
                  <a:rPr lang="en-US" altLang="ko-KR" sz="800" dirty="0" smtClean="0"/>
                  <a:t>10</a:t>
                </a:r>
                <a:endParaRPr lang="ko-KR" altLang="en-US" dirty="0"/>
              </a:p>
            </p:txBody>
          </p:sp>
          <p:grpSp>
            <p:nvGrpSpPr>
              <p:cNvPr id="40" name="그룹 44"/>
              <p:cNvGrpSpPr>
                <a:grpSpLocks/>
              </p:cNvGrpSpPr>
              <p:nvPr/>
            </p:nvGrpSpPr>
            <p:grpSpPr bwMode="auto">
              <a:xfrm>
                <a:off x="5057368" y="4846253"/>
                <a:ext cx="169038" cy="198437"/>
                <a:chOff x="2352675" y="1255432"/>
                <a:chExt cx="138114" cy="168556"/>
              </a:xfrm>
            </p:grpSpPr>
            <p:cxnSp>
              <p:nvCxnSpPr>
                <p:cNvPr id="41" name="직선 연결선 4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69052" y="1339055"/>
                  <a:ext cx="168556" cy="1309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" name="이등변 삼각형 46"/>
                <p:cNvSpPr>
                  <a:spLocks noChangeArrowheads="1"/>
                </p:cNvSpPr>
                <p:nvPr/>
              </p:nvSpPr>
              <p:spPr bwMode="auto">
                <a:xfrm rot="10800000">
                  <a:off x="2390758" y="1309672"/>
                  <a:ext cx="100031" cy="7621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9" name="직사각형 43"/>
            <p:cNvSpPr>
              <a:spLocks noChangeArrowheads="1"/>
            </p:cNvSpPr>
            <p:nvPr/>
          </p:nvSpPr>
          <p:spPr bwMode="auto">
            <a:xfrm>
              <a:off x="4086756" y="4864446"/>
              <a:ext cx="128127" cy="2003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75025"/>
              </p:ext>
            </p:extLst>
          </p:nvPr>
        </p:nvGraphicFramePr>
        <p:xfrm>
          <a:off x="1132242" y="980727"/>
          <a:ext cx="6569942" cy="44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69942"/>
              </a:tblGrid>
              <a:tr h="448503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1221464" y="990823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평가 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64850" y="1010150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3165680" y="997354"/>
            <a:ext cx="607829" cy="16399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운영 담당자</a:t>
            </a:r>
            <a:endParaRPr lang="ko-KR" altLang="en-US" sz="8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3809066" y="1016681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5253912" y="1005667"/>
            <a:ext cx="607829" cy="16399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공사유형</a:t>
            </a:r>
            <a:endParaRPr lang="ko-KR" altLang="en-US" sz="800" dirty="0"/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5897298" y="1024994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21464" y="1201414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평가자 명</a:t>
            </a:r>
            <a:endParaRPr lang="ko-KR" altLang="en-US" sz="8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1864850" y="1220741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직사각형 43"/>
          <p:cNvSpPr>
            <a:spLocks noChangeArrowheads="1"/>
          </p:cNvSpPr>
          <p:nvPr/>
        </p:nvSpPr>
        <p:spPr bwMode="auto">
          <a:xfrm>
            <a:off x="3165680" y="1213378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평가 년 월</a:t>
            </a:r>
            <a:endParaRPr lang="ko-KR" altLang="en-US" sz="800" dirty="0"/>
          </a:p>
        </p:txBody>
      </p: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3809066" y="1232704"/>
            <a:ext cx="806584" cy="15120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900" dirty="0" smtClean="0"/>
              <a:t>2013</a:t>
            </a:r>
            <a:endParaRPr lang="ko-KR" altLang="en-US" sz="900" dirty="0"/>
          </a:p>
        </p:txBody>
      </p:sp>
      <p:sp>
        <p:nvSpPr>
          <p:cNvPr id="66" name="직사각형 43"/>
          <p:cNvSpPr>
            <a:spLocks noChangeArrowheads="1"/>
          </p:cNvSpPr>
          <p:nvPr/>
        </p:nvSpPr>
        <p:spPr bwMode="auto">
          <a:xfrm>
            <a:off x="4677848" y="1229038"/>
            <a:ext cx="452883" cy="150515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/>
              <a:t>05</a:t>
            </a:r>
            <a:endParaRPr lang="ko-KR" altLang="en-US" dirty="0"/>
          </a:p>
        </p:txBody>
      </p:sp>
      <p:sp>
        <p:nvSpPr>
          <p:cNvPr id="67" name="이등변 삼각형 46"/>
          <p:cNvSpPr>
            <a:spLocks noChangeArrowheads="1"/>
          </p:cNvSpPr>
          <p:nvPr/>
        </p:nvSpPr>
        <p:spPr bwMode="auto">
          <a:xfrm rot="10800000">
            <a:off x="4968934" y="1268761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이등변 삼각형 46"/>
          <p:cNvSpPr>
            <a:spLocks noChangeArrowheads="1"/>
          </p:cNvSpPr>
          <p:nvPr/>
        </p:nvSpPr>
        <p:spPr bwMode="auto">
          <a:xfrm rot="10800000">
            <a:off x="4389816" y="1264858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9" name="직선 연결선 45"/>
          <p:cNvCxnSpPr>
            <a:cxnSpLocks noChangeShapeType="1"/>
            <a:stCxn id="66" idx="0"/>
            <a:endCxn id="66" idx="2"/>
          </p:cNvCxnSpPr>
          <p:nvPr/>
        </p:nvCxnSpPr>
        <p:spPr bwMode="auto">
          <a:xfrm>
            <a:off x="4904290" y="1229038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연결선 45"/>
          <p:cNvCxnSpPr>
            <a:cxnSpLocks noChangeShapeType="1"/>
          </p:cNvCxnSpPr>
          <p:nvPr/>
        </p:nvCxnSpPr>
        <p:spPr bwMode="auto">
          <a:xfrm>
            <a:off x="4317808" y="1230004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모서리가 둥근 직사각형 70"/>
          <p:cNvSpPr>
            <a:spLocks noChangeArrowheads="1"/>
          </p:cNvSpPr>
          <p:nvPr/>
        </p:nvSpPr>
        <p:spPr bwMode="auto">
          <a:xfrm>
            <a:off x="6286840" y="692696"/>
            <a:ext cx="908014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일괄 엑셀 다운로드</a:t>
            </a:r>
            <a:endParaRPr lang="ko-KR" altLang="en-US" sz="800" dirty="0"/>
          </a:p>
        </p:txBody>
      </p:sp>
      <p:sp>
        <p:nvSpPr>
          <p:cNvPr id="72" name="왼쪽으로 구부러진 화살표 71"/>
          <p:cNvSpPr/>
          <p:nvPr/>
        </p:nvSpPr>
        <p:spPr>
          <a:xfrm rot="18763025">
            <a:off x="8095675" y="637771"/>
            <a:ext cx="538106" cy="12027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85892" y="940878"/>
            <a:ext cx="6671394" cy="526011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880630" y="1783839"/>
            <a:ext cx="1083858" cy="14845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해당 조회조건을 기준으로 평가내역을 조회합니다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조회와 엑셀다운로드의 양식은 상이합니다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istrator\Desktop\42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150" y="1574919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4213288" y="620688"/>
            <a:ext cx="2008050" cy="2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#.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일괄 엑셀 다운로드는 다음페이지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이등변 삼각형 46"/>
          <p:cNvSpPr>
            <a:spLocks noChangeArrowheads="1"/>
          </p:cNvSpPr>
          <p:nvPr/>
        </p:nvSpPr>
        <p:spPr bwMode="auto">
          <a:xfrm rot="10800000">
            <a:off x="6753828" y="1052737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이등변 삼각형 46"/>
          <p:cNvSpPr>
            <a:spLocks noChangeArrowheads="1"/>
          </p:cNvSpPr>
          <p:nvPr/>
        </p:nvSpPr>
        <p:spPr bwMode="auto">
          <a:xfrm rot="10800000">
            <a:off x="4682222" y="1052736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8" name="직선 연결선 45"/>
          <p:cNvCxnSpPr>
            <a:cxnSpLocks noChangeShapeType="1"/>
          </p:cNvCxnSpPr>
          <p:nvPr/>
        </p:nvCxnSpPr>
        <p:spPr bwMode="auto">
          <a:xfrm>
            <a:off x="4644781" y="1011171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직선 연결선 45"/>
          <p:cNvCxnSpPr>
            <a:cxnSpLocks noChangeShapeType="1"/>
          </p:cNvCxnSpPr>
          <p:nvPr/>
        </p:nvCxnSpPr>
        <p:spPr bwMode="auto">
          <a:xfrm>
            <a:off x="6723927" y="1021298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16989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16187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왼쪽으로 구부러진 화살표 80"/>
          <p:cNvSpPr/>
          <p:nvPr/>
        </p:nvSpPr>
        <p:spPr>
          <a:xfrm rot="5142328">
            <a:off x="5881288" y="635816"/>
            <a:ext cx="458778" cy="885244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28967"/>
              </p:ext>
            </p:extLst>
          </p:nvPr>
        </p:nvGraphicFramePr>
        <p:xfrm>
          <a:off x="142875" y="142875"/>
          <a:ext cx="8858250" cy="6572250"/>
        </p:xfrm>
        <a:graphic>
          <a:graphicData uri="http://schemas.openxmlformats.org/drawingml/2006/table">
            <a:tbl>
              <a:tblPr/>
              <a:tblGrid>
                <a:gridCol w="5249516"/>
                <a:gridCol w="786519"/>
                <a:gridCol w="1049243"/>
                <a:gridCol w="789824"/>
                <a:gridCol w="983148"/>
              </a:tblGrid>
              <a:tr h="251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평가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2013-05-22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035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1660"/>
          <p:cNvSpPr>
            <a:spLocks noChangeArrowheads="1"/>
          </p:cNvSpPr>
          <p:nvPr/>
        </p:nvSpPr>
        <p:spPr bwMode="auto">
          <a:xfrm>
            <a:off x="180975" y="449184"/>
            <a:ext cx="208676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굴림" pitchFamily="50" charset="-127"/>
              </a:rPr>
              <a:t>*</a:t>
            </a:r>
            <a:r>
              <a:rPr lang="en-US" altLang="ko-KR" sz="1000" b="1" dirty="0">
                <a:latin typeface="+mn-ea"/>
                <a:ea typeface="굴림" pitchFamily="50" charset="-127"/>
              </a:rPr>
              <a:t> </a:t>
            </a:r>
            <a:r>
              <a:rPr lang="ko-KR" altLang="en-US" sz="1000" b="1" dirty="0" smtClean="0">
                <a:latin typeface="+mn-ea"/>
                <a:ea typeface="굴림" pitchFamily="50" charset="-127"/>
              </a:rPr>
              <a:t>평가내역 엑셀 다운로드 샘플</a:t>
            </a:r>
            <a:endParaRPr lang="ko-KR" altLang="en-US" sz="1000" b="1" dirty="0">
              <a:latin typeface="+mn-ea"/>
              <a:ea typeface="굴림" pitchFamily="50" charset="-127"/>
            </a:endParaRPr>
          </a:p>
        </p:txBody>
      </p:sp>
      <p:sp>
        <p:nvSpPr>
          <p:cNvPr id="33" name="모서리가 둥근 직사각형 32"/>
          <p:cNvSpPr>
            <a:spLocks noChangeArrowheads="1"/>
          </p:cNvSpPr>
          <p:nvPr/>
        </p:nvSpPr>
        <p:spPr bwMode="auto">
          <a:xfrm>
            <a:off x="7244609" y="692696"/>
            <a:ext cx="449262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64436"/>
              </p:ext>
            </p:extLst>
          </p:nvPr>
        </p:nvGraphicFramePr>
        <p:xfrm>
          <a:off x="974783" y="1556792"/>
          <a:ext cx="6837576" cy="3821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4969"/>
                <a:gridCol w="864096"/>
                <a:gridCol w="720080"/>
                <a:gridCol w="648072"/>
                <a:gridCol w="612221"/>
                <a:gridCol w="624795"/>
                <a:gridCol w="624795"/>
                <a:gridCol w="624795"/>
                <a:gridCol w="753753"/>
              </a:tblGrid>
              <a:tr h="288032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게시판</a:t>
                      </a: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사업장명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평가자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운영담당자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전화연결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질의응답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사후조치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친절도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평가일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주식회사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티씨엠네트웍스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주식회사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티씨엠네트웍스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박영길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주식회사 티씨엠네트웍스 </a:t>
                      </a:r>
                      <a:r>
                        <a:rPr lang="en-US" altLang="ko-KR" sz="800" b="0" i="0" u="none" strike="noStrike">
                          <a:effectLst/>
                          <a:latin typeface="Arial"/>
                        </a:rPr>
                        <a:t>&gt; (</a:t>
                      </a:r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>
                          <a:effectLst/>
                          <a:latin typeface="Arial"/>
                        </a:rPr>
                        <a:t>티씨엠네트웍스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장영석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진성현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박영주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2012-10-11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강현진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임선영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2012-10-10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대구권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종료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이원표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강민아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2012-10-10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부산권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종료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황원석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이민영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2012-10-09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 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수도권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박영길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이준혁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 smtClean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2012-10-07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건설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건설사급자재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장영석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2012-10-06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브로드밴드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브로드밴드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박영주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박영진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2012-10-04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실릭스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_N/W 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임선영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진성현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2012-10-01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네트웍오앤에스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O&amp;S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사급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강민아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강현진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2012-09-27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텔레시스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</a:t>
                      </a:r>
                      <a:r>
                        <a:rPr lang="ko-KR" altLang="en-US" sz="800" b="0" i="0" u="none" strike="noStrike" dirty="0" err="1">
                          <a:effectLst/>
                          <a:latin typeface="Arial"/>
                        </a:rPr>
                        <a:t>에스케이텔레시스주식회사</a:t>
                      </a:r>
                      <a:endParaRPr lang="ko-KR" alt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이민영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이원표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매우불만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2012-09-25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4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제일정보통신 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&gt; (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주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)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제일정보통신</a:t>
                      </a:r>
                      <a:r>
                        <a:rPr lang="en-US" altLang="ko-KR" sz="800" b="0" i="0" u="none" strike="noStrike" dirty="0"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effectLst/>
                          <a:latin typeface="Arial"/>
                        </a:rPr>
                        <a:t>본사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이준혁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황원석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보통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/>
                        <a:t>매우만족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/>
                        <a:t>2012-09-22</a:t>
                      </a:r>
                      <a:endParaRPr lang="ko-KR" altLang="en-US" sz="800" u="none" dirty="0"/>
                    </a:p>
                  </a:txBody>
                  <a:tcPr marL="84416" marR="84416" marT="45727" marB="4572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3721099" y="5661248"/>
            <a:ext cx="1555233" cy="227741"/>
            <a:chOff x="3721099" y="4837041"/>
            <a:chExt cx="1555233" cy="227741"/>
          </a:xfrm>
        </p:grpSpPr>
        <p:grpSp>
          <p:nvGrpSpPr>
            <p:cNvPr id="37" name="그룹 36"/>
            <p:cNvGrpSpPr/>
            <p:nvPr/>
          </p:nvGrpSpPr>
          <p:grpSpPr>
            <a:xfrm>
              <a:off x="3721099" y="4837041"/>
              <a:ext cx="1555233" cy="216443"/>
              <a:chOff x="3721099" y="4837041"/>
              <a:chExt cx="1555233" cy="21644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721099" y="4837041"/>
                <a:ext cx="1004727" cy="216443"/>
                <a:chOff x="3489019" y="4832927"/>
                <a:chExt cx="1004727" cy="216443"/>
              </a:xfrm>
            </p:grpSpPr>
            <p:sp>
              <p:nvSpPr>
                <p:cNvPr id="43" name="실행 단추: 뒤로 또는 이전 42">
                  <a:hlinkClick r:id="" action="ppaction://hlinkshowjump?jump=previousslide" highlightClick="1"/>
                </p:cNvPr>
                <p:cNvSpPr/>
                <p:nvPr/>
              </p:nvSpPr>
              <p:spPr>
                <a:xfrm>
                  <a:off x="3651605" y="4832967"/>
                  <a:ext cx="162586" cy="216403"/>
                </a:xfrm>
                <a:prstGeom prst="actionButtonBackPrevious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4" name="실행 단추: 시작 43">
                  <a:hlinkClick r:id="" action="ppaction://hlinkshowjump?jump=firstslide" highlightClick="1"/>
                </p:cNvPr>
                <p:cNvSpPr/>
                <p:nvPr/>
              </p:nvSpPr>
              <p:spPr>
                <a:xfrm>
                  <a:off x="3489019" y="4832966"/>
                  <a:ext cx="162586" cy="216403"/>
                </a:xfrm>
                <a:prstGeom prst="actionButtonBeginning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5" name="실행 단추: 시작 44">
                  <a:hlinkClick r:id="" action="ppaction://hlinkshowjump?jump=firstslide" highlightClick="1"/>
                </p:cNvPr>
                <p:cNvSpPr/>
                <p:nvPr/>
              </p:nvSpPr>
              <p:spPr>
                <a:xfrm rot="10800000">
                  <a:off x="4327769" y="4832927"/>
                  <a:ext cx="165977" cy="216024"/>
                </a:xfrm>
                <a:prstGeom prst="actionButtonBeginning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6" name="실행 단추: 앞으로 또는 다음 45">
                  <a:hlinkClick r:id="" action="ppaction://hlinkshowjump?jump=nextslide" highlightClick="1"/>
                </p:cNvPr>
                <p:cNvSpPr/>
                <p:nvPr/>
              </p:nvSpPr>
              <p:spPr>
                <a:xfrm>
                  <a:off x="4142312" y="4833346"/>
                  <a:ext cx="162302" cy="216024"/>
                </a:xfrm>
                <a:prstGeom prst="actionButtonForwardNex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7" name="직사각형 11"/>
                <p:cNvSpPr>
                  <a:spLocks noChangeArrowheads="1"/>
                </p:cNvSpPr>
                <p:nvPr/>
              </p:nvSpPr>
              <p:spPr bwMode="auto">
                <a:xfrm>
                  <a:off x="3804244" y="4860332"/>
                  <a:ext cx="338068" cy="169863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sz="1000" dirty="0"/>
                    <a:t> </a:t>
                  </a:r>
                  <a:r>
                    <a:rPr lang="en-US" altLang="ko-KR" sz="1000" dirty="0" smtClean="0"/>
                    <a:t>  /2</a:t>
                  </a:r>
                  <a:endParaRPr lang="ko-KR" altLang="en-US" sz="1000" dirty="0"/>
                </a:p>
              </p:txBody>
            </p:sp>
          </p:grpSp>
          <p:sp>
            <p:nvSpPr>
              <p:cNvPr id="39" name="직사각형 43"/>
              <p:cNvSpPr>
                <a:spLocks noChangeArrowheads="1"/>
              </p:cNvSpPr>
              <p:nvPr/>
            </p:nvSpPr>
            <p:spPr bwMode="auto">
              <a:xfrm>
                <a:off x="4823449" y="4853148"/>
                <a:ext cx="452883" cy="200336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36000" anchor="ctr"/>
              <a:lstStyle/>
              <a:p>
                <a:r>
                  <a:rPr lang="en-US" altLang="ko-KR" sz="800" dirty="0" smtClean="0"/>
                  <a:t>10</a:t>
                </a:r>
                <a:endParaRPr lang="ko-KR" altLang="en-US" dirty="0"/>
              </a:p>
            </p:txBody>
          </p:sp>
          <p:grpSp>
            <p:nvGrpSpPr>
              <p:cNvPr id="40" name="그룹 44"/>
              <p:cNvGrpSpPr>
                <a:grpSpLocks/>
              </p:cNvGrpSpPr>
              <p:nvPr/>
            </p:nvGrpSpPr>
            <p:grpSpPr bwMode="auto">
              <a:xfrm>
                <a:off x="5057368" y="4846253"/>
                <a:ext cx="169038" cy="198437"/>
                <a:chOff x="2352675" y="1255432"/>
                <a:chExt cx="138114" cy="168556"/>
              </a:xfrm>
            </p:grpSpPr>
            <p:cxnSp>
              <p:nvCxnSpPr>
                <p:cNvPr id="41" name="직선 연결선 4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69052" y="1339055"/>
                  <a:ext cx="168556" cy="1309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" name="이등변 삼각형 46"/>
                <p:cNvSpPr>
                  <a:spLocks noChangeArrowheads="1"/>
                </p:cNvSpPr>
                <p:nvPr/>
              </p:nvSpPr>
              <p:spPr bwMode="auto">
                <a:xfrm rot="10800000">
                  <a:off x="2390758" y="1309672"/>
                  <a:ext cx="100031" cy="7621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9" name="직사각형 43"/>
            <p:cNvSpPr>
              <a:spLocks noChangeArrowheads="1"/>
            </p:cNvSpPr>
            <p:nvPr/>
          </p:nvSpPr>
          <p:spPr bwMode="auto">
            <a:xfrm>
              <a:off x="4086756" y="4864446"/>
              <a:ext cx="128127" cy="2003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 smtClean="0"/>
                <a:t>1</a:t>
              </a:r>
              <a:endParaRPr lang="ko-KR" altLang="en-US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1285"/>
              </p:ext>
            </p:extLst>
          </p:nvPr>
        </p:nvGraphicFramePr>
        <p:xfrm>
          <a:off x="1132242" y="980727"/>
          <a:ext cx="6569942" cy="44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69942"/>
              </a:tblGrid>
              <a:tr h="448503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4401" marR="84401" marT="45584" marB="45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1221464" y="990823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평가 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64850" y="1010150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3165680" y="997354"/>
            <a:ext cx="607829" cy="16399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운영 담당자</a:t>
            </a:r>
            <a:endParaRPr lang="ko-KR" altLang="en-US" sz="8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3809066" y="1016681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5253912" y="1005667"/>
            <a:ext cx="607829" cy="16399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공사유형</a:t>
            </a:r>
            <a:endParaRPr lang="ko-KR" altLang="en-US" sz="800" dirty="0"/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5897298" y="1024994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21464" y="1201414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/>
              <a:t>평가자 명</a:t>
            </a:r>
            <a:endParaRPr lang="ko-KR" altLang="en-US" sz="8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1864850" y="1220741"/>
            <a:ext cx="1012798" cy="14467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직사각형 43"/>
          <p:cNvSpPr>
            <a:spLocks noChangeArrowheads="1"/>
          </p:cNvSpPr>
          <p:nvPr/>
        </p:nvSpPr>
        <p:spPr bwMode="auto">
          <a:xfrm>
            <a:off x="3165680" y="1213378"/>
            <a:ext cx="643386" cy="17052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err="1" smtClean="0"/>
              <a:t>평가년월</a:t>
            </a:r>
            <a:endParaRPr lang="ko-KR" altLang="en-US" sz="800" dirty="0"/>
          </a:p>
        </p:txBody>
      </p: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3809066" y="1232704"/>
            <a:ext cx="806584" cy="15120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900" dirty="0" smtClean="0"/>
              <a:t>2013</a:t>
            </a:r>
            <a:endParaRPr lang="ko-KR" altLang="en-US" sz="900" dirty="0"/>
          </a:p>
        </p:txBody>
      </p:sp>
      <p:sp>
        <p:nvSpPr>
          <p:cNvPr id="66" name="직사각형 43"/>
          <p:cNvSpPr>
            <a:spLocks noChangeArrowheads="1"/>
          </p:cNvSpPr>
          <p:nvPr/>
        </p:nvSpPr>
        <p:spPr bwMode="auto">
          <a:xfrm>
            <a:off x="4677848" y="1229038"/>
            <a:ext cx="452883" cy="150515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/>
              <a:t>05</a:t>
            </a:r>
            <a:endParaRPr lang="ko-KR" altLang="en-US" dirty="0"/>
          </a:p>
        </p:txBody>
      </p:sp>
      <p:sp>
        <p:nvSpPr>
          <p:cNvPr id="67" name="이등변 삼각형 46"/>
          <p:cNvSpPr>
            <a:spLocks noChangeArrowheads="1"/>
          </p:cNvSpPr>
          <p:nvPr/>
        </p:nvSpPr>
        <p:spPr bwMode="auto">
          <a:xfrm rot="10800000">
            <a:off x="4968934" y="1268761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이등변 삼각형 46"/>
          <p:cNvSpPr>
            <a:spLocks noChangeArrowheads="1"/>
          </p:cNvSpPr>
          <p:nvPr/>
        </p:nvSpPr>
        <p:spPr bwMode="auto">
          <a:xfrm rot="10800000">
            <a:off x="4389816" y="1264858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9" name="직선 연결선 45"/>
          <p:cNvCxnSpPr>
            <a:cxnSpLocks noChangeShapeType="1"/>
            <a:stCxn id="66" idx="0"/>
            <a:endCxn id="66" idx="2"/>
          </p:cNvCxnSpPr>
          <p:nvPr/>
        </p:nvCxnSpPr>
        <p:spPr bwMode="auto">
          <a:xfrm>
            <a:off x="4904290" y="1229038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연결선 45"/>
          <p:cNvCxnSpPr>
            <a:cxnSpLocks noChangeShapeType="1"/>
          </p:cNvCxnSpPr>
          <p:nvPr/>
        </p:nvCxnSpPr>
        <p:spPr bwMode="auto">
          <a:xfrm>
            <a:off x="4317808" y="1230004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모서리가 둥근 직사각형 70"/>
          <p:cNvSpPr>
            <a:spLocks noChangeArrowheads="1"/>
          </p:cNvSpPr>
          <p:nvPr/>
        </p:nvSpPr>
        <p:spPr bwMode="auto">
          <a:xfrm>
            <a:off x="6300192" y="692696"/>
            <a:ext cx="881310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엑셀 다운로드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56735" y="660096"/>
            <a:ext cx="968053" cy="26992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6" name="Picture 2" descr="C:\Users\Administrator\Desktop\321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145521" cy="384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467343" y="1630279"/>
            <a:ext cx="7145521" cy="384817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812360" y="620688"/>
            <a:ext cx="1083858" cy="8640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엑셀 다운로드 시 하기 양식으로 다운 받으실 수 있습니다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왼쪽으로 구부러진 화살표 56"/>
          <p:cNvSpPr/>
          <p:nvPr/>
        </p:nvSpPr>
        <p:spPr>
          <a:xfrm rot="1956903" flipH="1">
            <a:off x="5506318" y="463285"/>
            <a:ext cx="480739" cy="120279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이등변 삼각형 46"/>
          <p:cNvSpPr>
            <a:spLocks noChangeArrowheads="1"/>
          </p:cNvSpPr>
          <p:nvPr/>
        </p:nvSpPr>
        <p:spPr bwMode="auto">
          <a:xfrm rot="10800000">
            <a:off x="6753828" y="1052737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이등변 삼각형 46"/>
          <p:cNvSpPr>
            <a:spLocks noChangeArrowheads="1"/>
          </p:cNvSpPr>
          <p:nvPr/>
        </p:nvSpPr>
        <p:spPr bwMode="auto">
          <a:xfrm rot="10800000">
            <a:off x="4682222" y="1052736"/>
            <a:ext cx="122428" cy="897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60" name="직선 연결선 45"/>
          <p:cNvCxnSpPr>
            <a:cxnSpLocks noChangeShapeType="1"/>
          </p:cNvCxnSpPr>
          <p:nvPr/>
        </p:nvCxnSpPr>
        <p:spPr bwMode="auto">
          <a:xfrm>
            <a:off x="4644781" y="1011171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45"/>
          <p:cNvCxnSpPr>
            <a:cxnSpLocks noChangeShapeType="1"/>
          </p:cNvCxnSpPr>
          <p:nvPr/>
        </p:nvCxnSpPr>
        <p:spPr bwMode="auto">
          <a:xfrm>
            <a:off x="6723927" y="1021298"/>
            <a:ext cx="0" cy="1505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16989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16187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625</Words>
  <Application>Microsoft Office PowerPoint</Application>
  <PresentationFormat>화면 슬라이드 쇼(4:3)</PresentationFormat>
  <Paragraphs>337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</dc:title>
  <dc:creator>Registered User</dc:creator>
  <cp:lastModifiedBy>Registered User</cp:lastModifiedBy>
  <cp:revision>16</cp:revision>
  <dcterms:created xsi:type="dcterms:W3CDTF">2013-05-22T01:36:42Z</dcterms:created>
  <dcterms:modified xsi:type="dcterms:W3CDTF">2013-05-22T09:17:07Z</dcterms:modified>
</cp:coreProperties>
</file>