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73" r:id="rId2"/>
    <p:sldId id="475" r:id="rId3"/>
    <p:sldId id="476" r:id="rId4"/>
    <p:sldId id="477" r:id="rId5"/>
    <p:sldId id="468" r:id="rId6"/>
  </p:sldIdLst>
  <p:sldSz cx="9906000" cy="6858000" type="A4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9900"/>
    <a:srgbClr val="FF99CC"/>
    <a:srgbClr val="FF7C80"/>
    <a:srgbClr val="FF9933"/>
    <a:srgbClr val="FF6600"/>
    <a:srgbClr val="CC3300"/>
    <a:srgbClr val="FF5050"/>
    <a:srgbClr val="FF3399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9124" autoAdjust="0"/>
    <p:restoredTop sz="99508" autoAdjust="0"/>
  </p:normalViewPr>
  <p:slideViewPr>
    <p:cSldViewPr showGuides="1">
      <p:cViewPr>
        <p:scale>
          <a:sx n="68" d="100"/>
          <a:sy n="68" d="100"/>
        </p:scale>
        <p:origin x="-1794" y="-798"/>
      </p:cViewPr>
      <p:guideLst>
        <p:guide orient="horz" pos="2387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732" y="-102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2" y="8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55" y="8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/>
          <a:lstStyle>
            <a:lvl1pPr algn="r">
              <a:defRPr sz="1200"/>
            </a:lvl1pPr>
          </a:lstStyle>
          <a:p>
            <a:fld id="{FEFB2167-F554-4468-80A7-227896BDDA57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2" y="9378831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55" y="9378831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 anchor="b"/>
          <a:lstStyle>
            <a:lvl1pPr algn="r">
              <a:defRPr sz="1200"/>
            </a:lvl1pPr>
          </a:lstStyle>
          <a:p>
            <a:fld id="{C45E407D-EA2D-41FF-AE1C-D1100CB149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43824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2" y="8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5" y="8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/>
          <a:lstStyle>
            <a:lvl1pPr algn="r">
              <a:defRPr sz="1200"/>
            </a:lvl1pPr>
          </a:lstStyle>
          <a:p>
            <a:fld id="{22FA9435-B8A1-4ED7-9ABA-33D7253DD91C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739775"/>
            <a:ext cx="53498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33" tIns="45867" rIns="91733" bIns="4586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76"/>
            <a:ext cx="5438140" cy="4443411"/>
          </a:xfrm>
          <a:prstGeom prst="rect">
            <a:avLst/>
          </a:prstGeom>
        </p:spPr>
        <p:txBody>
          <a:bodyPr vert="horz" lIns="91733" tIns="45867" rIns="91733" bIns="4586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2" y="9378831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5" y="9378831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 anchor="b"/>
          <a:lstStyle>
            <a:lvl1pPr algn="r">
              <a:defRPr sz="1200"/>
            </a:lvl1pPr>
          </a:lstStyle>
          <a:p>
            <a:fld id="{49CE3C38-C5BA-40DD-B93E-51A229D037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15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3DC8E2AA-571B-4B5F-A4AF-1326CCC09C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F646B960-FE16-4E96-A6F2-95D8980243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972DA178-6294-4CD9-A9D2-5B9077FEAF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F339EE3E-AE6E-4FC9-BED1-E7FB218EDB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1BCF664F-D01F-49D7-839D-9CFEDBBB5E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5EBE064E-929D-47D3-B2C4-85EE8DF4D2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940E424C-895C-4BD3-B64E-C5150F10D9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7D9294BD-7587-4467-A490-7124135D68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6C987650-9D24-49C7-BA78-F62751C9E7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smtClean="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smtClean="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smtClean="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1F9633F-C077-4FEB-A711-EB75EB75BFC5}" type="slidenum">
              <a:rPr kumimoji="1" lang="en-US" altLang="ko-KR"/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ko-KR"/>
          </a:p>
        </p:txBody>
      </p:sp>
      <p:sp>
        <p:nvSpPr>
          <p:cNvPr id="17" name="모서리가 둥근 직사각형 16"/>
          <p:cNvSpPr/>
          <p:nvPr userDrawn="1"/>
        </p:nvSpPr>
        <p:spPr bwMode="auto">
          <a:xfrm>
            <a:off x="232175" y="606430"/>
            <a:ext cx="9673828" cy="36513"/>
          </a:xfrm>
          <a:prstGeom prst="roundRect">
            <a:avLst>
              <a:gd name="adj" fmla="val 50000"/>
            </a:avLst>
          </a:prstGeom>
          <a:solidFill>
            <a:srgbClr val="660066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209485" y="6524630"/>
            <a:ext cx="65868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AE3168D-C218-44D3-8B20-109ABFE11A30}" type="slidenum">
              <a:rPr kumimoji="1" lang="en-US" altLang="ko-KR" sz="1200" smtClean="0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Rectangle 79"/>
          <p:cNvSpPr>
            <a:spLocks noChangeArrowheads="1"/>
          </p:cNvSpPr>
          <p:nvPr/>
        </p:nvSpPr>
        <p:spPr bwMode="auto">
          <a:xfrm>
            <a:off x="344487" y="160952"/>
            <a:ext cx="6120681" cy="298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8000" tIns="10800" rIns="18000" bIns="10800" anchor="ctr">
            <a:spAutoFit/>
          </a:bodyPr>
          <a:lstStyle/>
          <a:p>
            <a:pPr eaLnBrk="1" latinLnBrk="1" hangingPunct="1"/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1" lang="ko-KR" altLang="en-US" b="1" dirty="0" err="1" smtClean="0">
                <a:latin typeface="맑은 고딕" pitchFamily="50" charset="-127"/>
                <a:ea typeface="맑은 고딕" pitchFamily="50" charset="-127"/>
              </a:rPr>
              <a:t>구축사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</a:rPr>
              <a:t> 스마일 지수 조사</a:t>
            </a: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b="1" dirty="0" err="1" smtClean="0">
                <a:latin typeface="맑은 고딕" pitchFamily="50" charset="-127"/>
                <a:ea typeface="맑은 고딕" pitchFamily="50" charset="-127"/>
              </a:rPr>
              <a:t>구축사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SKTS, </a:t>
            </a:r>
            <a:r>
              <a:rPr kumimoji="1" lang="ko-KR" altLang="en-US" b="1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공급사</a:t>
            </a: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 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화면</a:t>
            </a: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kumimoji="1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344488" y="1052736"/>
            <a:ext cx="6048672" cy="49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920552" y="1700808"/>
            <a:ext cx="4752528" cy="399633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스마일 지수 조사</a:t>
            </a:r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base"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</a:t>
            </a:r>
          </a:p>
          <a:p>
            <a:pPr lvl="0" fontAlgn="base"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  SK</a:t>
            </a:r>
            <a:r>
              <a:rPr kumimoji="1" lang="ko-KR" altLang="en-US" sz="1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텔레시스</a:t>
            </a: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공급사에</a:t>
            </a:r>
            <a:r>
              <a:rPr kumimoji="1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대한</a:t>
            </a: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스마일 지수 조사를 매주 </a:t>
            </a: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회씩</a:t>
            </a:r>
            <a:endParaRPr kumimoji="1"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base"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  </a:t>
            </a:r>
            <a:r>
              <a:rPr kumimoji="1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실시하고 있습니다</a:t>
            </a: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fontAlgn="base"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  마우스 클릭으로 행복을 나누어 주시길 바랍니다</a:t>
            </a: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101459" y="2759662"/>
          <a:ext cx="445503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  <a:gridCol w="2783728"/>
                <a:gridCol w="891530"/>
              </a:tblGrid>
              <a:tr h="215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조사 영역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설문 내용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638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SKTS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텔레시스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직원과의 통화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미팅 시 친절하게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응대해 주었습니까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YES / NO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6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텔레시스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직원은 요청 사항에 대하여 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신속하고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정확하게 응대해 주었습니까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YES / NO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638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OOO</a:t>
                      </a:r>
                    </a:p>
                    <a:p>
                      <a:pPr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공급사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직원과의 통화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미팅 시 친절하게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응대해 주었습니까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YES / NO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6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직원은 요청 사항에 대하여 신속하고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정확하게 응대해 주었습니까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YES / NO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9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주문한 자재가 필요로 하는 시점에 적정하게 납품 되었습니까</a:t>
                      </a: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 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YES / NO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062" t="84129" r="56341" b="3239"/>
          <a:stretch>
            <a:fillRect/>
          </a:stretch>
        </p:blipFill>
        <p:spPr bwMode="auto">
          <a:xfrm>
            <a:off x="949047" y="1855935"/>
            <a:ext cx="79531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4520952" y="5229201"/>
            <a:ext cx="1008112" cy="288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보내기</a:t>
            </a:r>
            <a:endParaRPr lang="ko-KR" altLang="en-US" sz="1000" b="1" dirty="0"/>
          </a:p>
        </p:txBody>
      </p:sp>
      <p:sp>
        <p:nvSpPr>
          <p:cNvPr id="30" name="직사각형 29"/>
          <p:cNvSpPr/>
          <p:nvPr/>
        </p:nvSpPr>
        <p:spPr>
          <a:xfrm>
            <a:off x="1064568" y="5117084"/>
            <a:ext cx="36601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고객님의 작은 목소리를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경청 하겠습니다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참여해 주셔서 감사합니다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8712" y="1105574"/>
            <a:ext cx="34408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로그인 이후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Main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화면 가운데에</a:t>
            </a:r>
            <a:endParaRPr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  ‘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스마일 만족도 조사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’ Pop-up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활성화 </a:t>
            </a:r>
            <a:endParaRPr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marL="228600" indent="-22860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기타 다른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Pop-up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은 비 활성화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sz="1200" u="sng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설문 미 참여시 주문</a:t>
            </a:r>
            <a:r>
              <a:rPr lang="en-US" altLang="ko-KR" sz="1200" u="sng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u="sng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메뉴 단계 전환 제한</a:t>
            </a:r>
            <a:endParaRPr lang="en-US" altLang="ko-KR" sz="1200" u="sng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- Main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화면 비활성화 표시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흐리게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/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적용 시점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매주 금요일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    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조사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Pop-up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운영 대상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구축사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2.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설문내용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조사 시점이 변경이 가능토록 </a:t>
            </a:r>
            <a:endParaRPr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관리자 화면 구현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설문 문항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개는 항상 유지하되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내용만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변경이 가능토록 구현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조사 시점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금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or ,,,,, 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월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+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금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”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등으로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 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변경이 가능토록 구현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3.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공급사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명칭은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최근에 인수한 업체로 자동</a:t>
            </a:r>
            <a:endParaRPr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배분 표시  </a:t>
            </a:r>
            <a:endParaRPr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 -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공급사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명칭을 강조하기 위하여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   “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진남색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밑줄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”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표시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Rectangle 79"/>
          <p:cNvSpPr>
            <a:spLocks noChangeArrowheads="1"/>
          </p:cNvSpPr>
          <p:nvPr/>
        </p:nvSpPr>
        <p:spPr bwMode="auto">
          <a:xfrm>
            <a:off x="344487" y="160952"/>
            <a:ext cx="6120681" cy="298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8000" tIns="10800" rIns="18000" bIns="10800" anchor="ctr">
            <a:spAutoFit/>
          </a:bodyPr>
          <a:lstStyle/>
          <a:p>
            <a:pPr eaLnBrk="1" latinLnBrk="1" hangingPunct="1"/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1" lang="ko-KR" altLang="en-US" b="1" dirty="0" err="1" smtClean="0">
                <a:latin typeface="맑은 고딕" pitchFamily="50" charset="-127"/>
                <a:ea typeface="맑은 고딕" pitchFamily="50" charset="-127"/>
              </a:rPr>
              <a:t>공급사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</a:rPr>
              <a:t> 스마일 지수 조사</a:t>
            </a: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b="1" dirty="0" err="1" smtClean="0">
                <a:latin typeface="맑은 고딕" pitchFamily="50" charset="-127"/>
                <a:ea typeface="맑은 고딕" pitchFamily="50" charset="-127"/>
              </a:rPr>
              <a:t>공급사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SKTS) 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화면</a:t>
            </a: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kumimoji="1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344488" y="1052736"/>
            <a:ext cx="6048672" cy="49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920552" y="2024951"/>
            <a:ext cx="4752528" cy="298822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스마일 지수 조사</a:t>
            </a:r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base"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</a:t>
            </a:r>
          </a:p>
          <a:p>
            <a:pPr lvl="0" fontAlgn="base"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  SK</a:t>
            </a:r>
            <a:r>
              <a:rPr kumimoji="1" lang="ko-KR" altLang="en-US" sz="1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텔레시스에</a:t>
            </a:r>
            <a:r>
              <a:rPr kumimoji="1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대한</a:t>
            </a: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스마일 지수 조사를 매주 </a:t>
            </a: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회씩</a:t>
            </a:r>
            <a:endParaRPr kumimoji="1"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base"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  </a:t>
            </a:r>
            <a:r>
              <a:rPr kumimoji="1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실시하고 있습니다</a:t>
            </a: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fontAlgn="base">
              <a:spcAft>
                <a:spcPct val="0"/>
              </a:spcAft>
            </a:pPr>
            <a:r>
              <a:rPr kumimoji="1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  마우스 클릭으로 행복을 나누어 주시길 바랍니다</a:t>
            </a:r>
            <a:r>
              <a:rPr kumimoji="1"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101459" y="3119702"/>
          <a:ext cx="445503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  <a:gridCol w="2783728"/>
                <a:gridCol w="891530"/>
              </a:tblGrid>
              <a:tr h="215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조사 영역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설문 내용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638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SKTS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텔레시스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직원과의 통화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미팅 시 친절하게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응대해 주었습니까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YES / NO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6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텔레시스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직원은 요청 사항에 대하여 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신속하고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정확하게 응대해 주었습니까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YES / NO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062" t="84129" r="56341" b="3239"/>
          <a:stretch>
            <a:fillRect/>
          </a:stretch>
        </p:blipFill>
        <p:spPr bwMode="auto">
          <a:xfrm>
            <a:off x="949047" y="2215975"/>
            <a:ext cx="79531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4520952" y="4509120"/>
            <a:ext cx="1008112" cy="288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보내기</a:t>
            </a:r>
            <a:endParaRPr lang="ko-KR" altLang="en-US" sz="1000" b="1" dirty="0"/>
          </a:p>
        </p:txBody>
      </p:sp>
      <p:sp>
        <p:nvSpPr>
          <p:cNvPr id="30" name="직사각형 29"/>
          <p:cNvSpPr/>
          <p:nvPr/>
        </p:nvSpPr>
        <p:spPr>
          <a:xfrm>
            <a:off x="1064568" y="4365104"/>
            <a:ext cx="36601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고객님의 작은 목소리를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경청 하겠습니다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참여해 주셔서 감사합니다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8712" y="1105574"/>
            <a:ext cx="34408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로그인 이후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Main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화면 가운데에</a:t>
            </a:r>
            <a:endParaRPr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  ‘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스마일 만족도 조사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’ Pop-up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활성화 </a:t>
            </a:r>
            <a:endParaRPr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marL="228600" indent="-22860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기타 다른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Pop-up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은 비 활성화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sz="1200" u="sng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설문 미 참여시 주문</a:t>
            </a:r>
            <a:r>
              <a:rPr lang="en-US" altLang="ko-KR" sz="1200" u="sng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u="sng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메뉴 단계 전환 제한</a:t>
            </a:r>
            <a:endParaRPr lang="en-US" altLang="ko-KR" sz="1200" u="sng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- Main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화면 비활성화 표시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흐리게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/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적용 시점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매주 금요일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    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조사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Pop-up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운영 대상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공급사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2.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설문내용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조사 시점이 변경이 가능토록 </a:t>
            </a:r>
            <a:endParaRPr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관리자 화면 구현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설문 문항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개는 항상 유지하되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내용만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변경이 가능토록 구현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조사 시점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금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or ,,,,, 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월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+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금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”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등으로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 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변경이 가능토록 구현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/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Rectangle 79"/>
          <p:cNvSpPr>
            <a:spLocks noChangeArrowheads="1"/>
          </p:cNvSpPr>
          <p:nvPr/>
        </p:nvSpPr>
        <p:spPr bwMode="auto">
          <a:xfrm>
            <a:off x="344487" y="160952"/>
            <a:ext cx="6120681" cy="298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8000" tIns="10800" rIns="18000" bIns="10800" anchor="ctr">
            <a:spAutoFit/>
          </a:bodyPr>
          <a:lstStyle/>
          <a:p>
            <a:pPr eaLnBrk="1" latinLnBrk="1" hangingPunct="1"/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</a:rPr>
              <a:t>조사 결과 조회 </a:t>
            </a: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</a:rPr>
              <a:t>운영자</a:t>
            </a: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 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화면</a:t>
            </a: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kumimoji="1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r="46785"/>
          <a:stretch>
            <a:fillRect/>
          </a:stretch>
        </p:blipFill>
        <p:spPr bwMode="auto">
          <a:xfrm>
            <a:off x="642050" y="764704"/>
            <a:ext cx="837493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89019" y="5253910"/>
          <a:ext cx="2016225" cy="957335"/>
        </p:xfrm>
        <a:graphic>
          <a:graphicData uri="http://schemas.openxmlformats.org/drawingml/2006/table">
            <a:tbl>
              <a:tblPr/>
              <a:tblGrid>
                <a:gridCol w="672075"/>
                <a:gridCol w="672075"/>
                <a:gridCol w="672075"/>
              </a:tblGrid>
              <a:tr h="20406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SKTS</a:t>
                      </a: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지수</a:t>
                      </a:r>
                    </a:p>
                  </a:txBody>
                  <a:tcPr marL="54000" marR="54000" marT="72000" marB="72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72000" marB="72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공급자 지수</a:t>
                      </a:r>
                    </a:p>
                  </a:txBody>
                  <a:tcPr marL="54000" marR="54000" marT="72000" marB="72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4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평가</a:t>
                      </a:r>
                    </a:p>
                  </a:txBody>
                  <a:tcPr marL="54000" marR="54000" marT="72000" marB="72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공급사</a:t>
                      </a: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평가</a:t>
                      </a:r>
                    </a:p>
                  </a:txBody>
                  <a:tcPr marL="54000" marR="54000" marT="72000" marB="72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72000" marB="72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55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72000" marB="72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72000" marB="72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72000" marB="72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44164" t="67854" r="46228" b="17608"/>
          <a:stretch>
            <a:fillRect/>
          </a:stretch>
        </p:blipFill>
        <p:spPr bwMode="auto">
          <a:xfrm>
            <a:off x="2386610" y="5807249"/>
            <a:ext cx="390520" cy="34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35062" t="84129" r="56341" b="3239"/>
          <a:stretch>
            <a:fillRect/>
          </a:stretch>
        </p:blipFill>
        <p:spPr bwMode="auto">
          <a:xfrm>
            <a:off x="1048938" y="5837375"/>
            <a:ext cx="344406" cy="29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l="44164" t="67854" r="46228" b="17608"/>
          <a:stretch>
            <a:fillRect/>
          </a:stretch>
        </p:blipFill>
        <p:spPr bwMode="auto">
          <a:xfrm>
            <a:off x="1694717" y="5805001"/>
            <a:ext cx="390520" cy="34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58648" y="5155324"/>
            <a:ext cx="2284097" cy="1194472"/>
          </a:xfrm>
          <a:prstGeom prst="rect">
            <a:avLst/>
          </a:prstGeom>
          <a:noFill/>
          <a:ln w="3810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49"/>
          <p:cNvSpPr txBox="1">
            <a:spLocks noChangeArrowheads="1"/>
          </p:cNvSpPr>
          <p:nvPr/>
        </p:nvSpPr>
        <p:spPr bwMode="auto">
          <a:xfrm>
            <a:off x="4232920" y="3608436"/>
            <a:ext cx="3816424" cy="22621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스마일 지수 심벌화를 통한 시각화</a:t>
            </a: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kumimoji="1"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ko-KR" altLang="en-US" sz="1000" u="sng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점수별</a:t>
            </a:r>
            <a:r>
              <a:rPr kumimoji="1" lang="ko-KR" altLang="en-US" sz="1000" u="sng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심벌은 추후 변경이 가능토록  관리자 화면 구현  </a:t>
            </a:r>
            <a:endParaRPr kumimoji="1" lang="en-US" altLang="ko-KR" sz="1000" u="sng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</a:pPr>
            <a:endParaRPr kumimoji="1"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164" t="67854" r="46228" b="17608"/>
          <a:stretch>
            <a:fillRect/>
          </a:stretch>
        </p:blipFill>
        <p:spPr bwMode="auto">
          <a:xfrm>
            <a:off x="5872849" y="3990790"/>
            <a:ext cx="783077" cy="65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062" t="84129" r="56341" b="3239"/>
          <a:stretch>
            <a:fillRect/>
          </a:stretch>
        </p:blipFill>
        <p:spPr bwMode="auto">
          <a:xfrm>
            <a:off x="4835650" y="4032444"/>
            <a:ext cx="669279" cy="54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950" t="68263" r="35953" b="18174"/>
          <a:stretch>
            <a:fillRect/>
          </a:stretch>
        </p:blipFill>
        <p:spPr bwMode="auto">
          <a:xfrm>
            <a:off x="7020046" y="4018439"/>
            <a:ext cx="720000" cy="59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858438" y="4626674"/>
            <a:ext cx="93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000" b="1" dirty="0" smtClean="0">
                <a:latin typeface="맑은 고딕" pitchFamily="50" charset="-127"/>
                <a:ea typeface="맑은 고딕" pitchFamily="50" charset="-127"/>
              </a:rPr>
              <a:t>보통 </a:t>
            </a:r>
            <a:r>
              <a:rPr kumimoji="1" lang="en-US" altLang="ko-KR" sz="1000" b="1" dirty="0" smtClean="0">
                <a:latin typeface="맑은 고딕" pitchFamily="50" charset="-127"/>
                <a:ea typeface="맑은 고딕" pitchFamily="50" charset="-127"/>
              </a:rPr>
              <a:t>75</a:t>
            </a:r>
            <a:r>
              <a:rPr kumimoji="1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점 ↑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4726343" y="4626674"/>
            <a:ext cx="93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000" b="1" dirty="0" smtClean="0">
                <a:latin typeface="맑은 고딕" pitchFamily="50" charset="-127"/>
                <a:ea typeface="맑은 고딕" pitchFamily="50" charset="-127"/>
              </a:rPr>
              <a:t>우수 </a:t>
            </a:r>
            <a:r>
              <a:rPr kumimoji="1" lang="en-US" altLang="ko-KR" sz="1000" b="1" dirty="0" smtClean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kumimoji="1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점 ↑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6952469" y="4616041"/>
            <a:ext cx="93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000" b="1" dirty="0" smtClean="0">
                <a:latin typeface="맑은 고딕" pitchFamily="50" charset="-127"/>
                <a:ea typeface="맑은 고딕" pitchFamily="50" charset="-127"/>
              </a:rPr>
              <a:t>미흡 </a:t>
            </a:r>
            <a:r>
              <a:rPr kumimoji="1" lang="en-US" altLang="ko-KR" sz="1000" b="1" dirty="0" smtClean="0">
                <a:latin typeface="맑은 고딕" pitchFamily="50" charset="-127"/>
                <a:ea typeface="맑은 고딕" pitchFamily="50" charset="-127"/>
              </a:rPr>
              <a:t>74</a:t>
            </a:r>
            <a:r>
              <a:rPr kumimoji="1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점 ↓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4448944" y="3990790"/>
            <a:ext cx="3690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00" b="1" dirty="0" smtClean="0">
                <a:latin typeface="맑은 고딕" pitchFamily="50" charset="-127"/>
                <a:ea typeface="맑은 고딕" pitchFamily="50" charset="-127"/>
              </a:rPr>
              <a:t>Ex)</a:t>
            </a:r>
            <a:endParaRPr lang="ko-KR" altLang="en-US" sz="1000" dirty="0"/>
          </a:p>
        </p:txBody>
      </p:sp>
      <p:sp>
        <p:nvSpPr>
          <p:cNvPr id="19" name="아래쪽 화살표 18"/>
          <p:cNvSpPr/>
          <p:nvPr/>
        </p:nvSpPr>
        <p:spPr>
          <a:xfrm rot="3058205">
            <a:off x="3224424" y="4456845"/>
            <a:ext cx="648072" cy="86409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Rectangle 79"/>
          <p:cNvSpPr>
            <a:spLocks noChangeArrowheads="1"/>
          </p:cNvSpPr>
          <p:nvPr/>
        </p:nvSpPr>
        <p:spPr bwMode="auto">
          <a:xfrm>
            <a:off x="344487" y="160952"/>
            <a:ext cx="6120681" cy="298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8000" tIns="10800" rIns="18000" bIns="10800" anchor="ctr">
            <a:spAutoFit/>
          </a:bodyPr>
          <a:lstStyle/>
          <a:p>
            <a:pPr eaLnBrk="1" latinLnBrk="1" hangingPunct="1"/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</a:rPr>
              <a:t>조사 결과 조회 </a:t>
            </a: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b="1" dirty="0" err="1" smtClean="0">
                <a:latin typeface="맑은 고딕" pitchFamily="50" charset="-127"/>
                <a:ea typeface="맑은 고딕" pitchFamily="50" charset="-127"/>
              </a:rPr>
              <a:t>공급사</a:t>
            </a: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 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화면</a:t>
            </a: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kumimoji="1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17312" r="29919"/>
          <a:stretch>
            <a:fillRect/>
          </a:stretch>
        </p:blipFill>
        <p:spPr bwMode="auto">
          <a:xfrm>
            <a:off x="704528" y="836712"/>
            <a:ext cx="8029569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758648" y="5085184"/>
            <a:ext cx="1748069" cy="1224136"/>
          </a:xfrm>
          <a:prstGeom prst="rect">
            <a:avLst/>
          </a:prstGeom>
          <a:noFill/>
          <a:ln w="3810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44554" y="5262600"/>
          <a:ext cx="1344150" cy="987815"/>
        </p:xfrm>
        <a:graphic>
          <a:graphicData uri="http://schemas.openxmlformats.org/drawingml/2006/table">
            <a:tbl>
              <a:tblPr/>
              <a:tblGrid>
                <a:gridCol w="672075"/>
                <a:gridCol w="672075"/>
              </a:tblGrid>
              <a:tr h="20406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스마일 지수</a:t>
                      </a:r>
                    </a:p>
                  </a:txBody>
                  <a:tcPr marL="54000" marR="54000" marT="72000" marB="72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72000" marB="72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4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전주</a:t>
                      </a:r>
                    </a:p>
                  </a:txBody>
                  <a:tcPr marL="54000" marR="54000" marT="72000" marB="72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</a:p>
                  </a:txBody>
                  <a:tcPr marL="54000" marR="54000" marT="72000" marB="72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55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72000" marB="72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72000" marB="72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 l="35062" t="84129" r="56341" b="3239"/>
          <a:stretch>
            <a:fillRect/>
          </a:stretch>
        </p:blipFill>
        <p:spPr bwMode="auto">
          <a:xfrm>
            <a:off x="1088571" y="5869268"/>
            <a:ext cx="344406" cy="29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 l="44164" t="67854" r="46228" b="17608"/>
          <a:stretch>
            <a:fillRect/>
          </a:stretch>
        </p:blipFill>
        <p:spPr bwMode="auto">
          <a:xfrm>
            <a:off x="1778171" y="5836894"/>
            <a:ext cx="390520" cy="34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3656856" y="3501008"/>
            <a:ext cx="453650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스마일 지수 심벌화를 통한 시각화</a:t>
            </a: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ko-KR" altLang="en-US" sz="1200" b="1" u="sng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점수별</a:t>
            </a:r>
            <a:r>
              <a:rPr kumimoji="1" lang="ko-KR" altLang="en-US" sz="1200" b="1" u="sng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심벌은 추후 변경이 가능토록  관리자 화면 구현 </a:t>
            </a: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164" t="67854" r="46228" b="17608"/>
          <a:stretch>
            <a:fillRect/>
          </a:stretch>
        </p:blipFill>
        <p:spPr bwMode="auto">
          <a:xfrm>
            <a:off x="5296786" y="3883361"/>
            <a:ext cx="783077" cy="65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062" t="84129" r="56341" b="3239"/>
          <a:stretch>
            <a:fillRect/>
          </a:stretch>
        </p:blipFill>
        <p:spPr bwMode="auto">
          <a:xfrm>
            <a:off x="4259587" y="3925015"/>
            <a:ext cx="669279" cy="54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950" t="68263" r="35953" b="18174"/>
          <a:stretch>
            <a:fillRect/>
          </a:stretch>
        </p:blipFill>
        <p:spPr bwMode="auto">
          <a:xfrm>
            <a:off x="6443983" y="3911010"/>
            <a:ext cx="720000" cy="59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5282375" y="4519245"/>
            <a:ext cx="93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000" b="1" dirty="0" smtClean="0">
                <a:latin typeface="맑은 고딕" pitchFamily="50" charset="-127"/>
                <a:ea typeface="맑은 고딕" pitchFamily="50" charset="-127"/>
              </a:rPr>
              <a:t>보통 </a:t>
            </a:r>
            <a:r>
              <a:rPr kumimoji="1" lang="en-US" altLang="ko-KR" sz="1000" b="1" dirty="0" smtClean="0">
                <a:latin typeface="맑은 고딕" pitchFamily="50" charset="-127"/>
                <a:ea typeface="맑은 고딕" pitchFamily="50" charset="-127"/>
              </a:rPr>
              <a:t>75</a:t>
            </a:r>
            <a:r>
              <a:rPr kumimoji="1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점 ↑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150280" y="4519245"/>
            <a:ext cx="93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000" b="1" dirty="0" smtClean="0">
                <a:latin typeface="맑은 고딕" pitchFamily="50" charset="-127"/>
                <a:ea typeface="맑은 고딕" pitchFamily="50" charset="-127"/>
              </a:rPr>
              <a:t>우수 </a:t>
            </a:r>
            <a:r>
              <a:rPr kumimoji="1" lang="en-US" altLang="ko-KR" sz="1000" b="1" dirty="0" smtClean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kumimoji="1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점 ↑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6376406" y="4508612"/>
            <a:ext cx="93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000" b="1" dirty="0" smtClean="0">
                <a:latin typeface="맑은 고딕" pitchFamily="50" charset="-127"/>
                <a:ea typeface="맑은 고딕" pitchFamily="50" charset="-127"/>
              </a:rPr>
              <a:t>미흡 </a:t>
            </a:r>
            <a:r>
              <a:rPr kumimoji="1" lang="en-US" altLang="ko-KR" sz="1000" b="1" dirty="0" smtClean="0">
                <a:latin typeface="맑은 고딕" pitchFamily="50" charset="-127"/>
                <a:ea typeface="맑은 고딕" pitchFamily="50" charset="-127"/>
              </a:rPr>
              <a:t>74</a:t>
            </a:r>
            <a:r>
              <a:rPr kumimoji="1" lang="ko-KR" altLang="en-US" sz="1000" b="1" dirty="0" smtClean="0">
                <a:latin typeface="맑은 고딕" pitchFamily="50" charset="-127"/>
                <a:ea typeface="맑은 고딕" pitchFamily="50" charset="-127"/>
              </a:rPr>
              <a:t>점 ↓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3872881" y="3883361"/>
            <a:ext cx="3690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00" b="1" dirty="0" smtClean="0">
                <a:latin typeface="맑은 고딕" pitchFamily="50" charset="-127"/>
                <a:ea typeface="맑은 고딕" pitchFamily="50" charset="-127"/>
              </a:rPr>
              <a:t>Ex)</a:t>
            </a:r>
            <a:endParaRPr lang="ko-KR" altLang="en-US" sz="1000" dirty="0"/>
          </a:p>
        </p:txBody>
      </p:sp>
      <p:sp>
        <p:nvSpPr>
          <p:cNvPr id="29" name="아래쪽 화살표 28"/>
          <p:cNvSpPr/>
          <p:nvPr/>
        </p:nvSpPr>
        <p:spPr>
          <a:xfrm rot="3058205">
            <a:off x="2648361" y="4349416"/>
            <a:ext cx="648072" cy="86409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Rectangle 79"/>
          <p:cNvSpPr>
            <a:spLocks noChangeArrowheads="1"/>
          </p:cNvSpPr>
          <p:nvPr/>
        </p:nvSpPr>
        <p:spPr bwMode="auto">
          <a:xfrm>
            <a:off x="113507" y="161926"/>
            <a:ext cx="4839494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10800" rIns="18000" bIns="10800" anchor="ctr">
            <a:spAutoFit/>
          </a:bodyPr>
          <a:lstStyle/>
          <a:p>
            <a:pPr eaLnBrk="1" latinLnBrk="1" hangingPunct="1"/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</a:rPr>
              <a:t>   5. </a:t>
            </a:r>
            <a:r>
              <a:rPr kumimoji="1" lang="ko-KR" altLang="en-US" b="1" dirty="0" smtClean="0">
                <a:latin typeface="맑은 고딕" pitchFamily="50" charset="-127"/>
                <a:ea typeface="맑은 고딕" pitchFamily="50" charset="-127"/>
              </a:rPr>
              <a:t>통계 화면</a:t>
            </a:r>
            <a:endParaRPr kumimoji="1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200472" y="764704"/>
            <a:ext cx="9361040" cy="17186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주요 필요 기능 </a:t>
            </a: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</a:rPr>
              <a:t>: 1) 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kumimoji="1"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조건별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 평균 결과 값 제시</a:t>
            </a: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latinLnBrk="1" hangingPunct="1">
              <a:lnSpc>
                <a:spcPct val="150000"/>
              </a:lnSpc>
            </a:pP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                    2) 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엑셀 다운 기능</a:t>
            </a: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                    3) 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상세 내역 </a:t>
            </a:r>
            <a:r>
              <a:rPr kumimoji="1"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평가일</a:t>
            </a: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평가유형</a:t>
            </a: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평가자</a:t>
            </a: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평가 </a:t>
            </a:r>
            <a:r>
              <a:rPr kumimoji="1"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설문별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 응답 내용</a:t>
            </a: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조회  </a:t>
            </a: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kumimoji="1" lang="ko-KR" altLang="en-US" sz="1200" b="1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필요시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다운로드 기능 구현</a:t>
            </a: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latinLnBrk="1" hangingPunct="1">
              <a:lnSpc>
                <a:spcPct val="150000"/>
              </a:lnSpc>
            </a:pP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조회 화면 </a:t>
            </a:r>
            <a:r>
              <a:rPr kumimoji="1" lang="en-US" altLang="ko-KR" sz="1200" b="1" dirty="0" smtClean="0">
                <a:latin typeface="맑은 고딕" pitchFamily="50" charset="-127"/>
                <a:ea typeface="맑은 고딕" pitchFamily="50" charset="-127"/>
              </a:rPr>
              <a:t>(EX) 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44488" y="3959304"/>
          <a:ext cx="9280618" cy="256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509902"/>
                <a:gridCol w="480332"/>
                <a:gridCol w="480332"/>
                <a:gridCol w="607162"/>
                <a:gridCol w="498441"/>
                <a:gridCol w="498441"/>
                <a:gridCol w="498441"/>
                <a:gridCol w="498441"/>
                <a:gridCol w="498441"/>
                <a:gridCol w="498441"/>
                <a:gridCol w="498441"/>
                <a:gridCol w="498441"/>
                <a:gridCol w="498441"/>
                <a:gridCol w="498441"/>
                <a:gridCol w="498441"/>
                <a:gridCol w="498441"/>
                <a:gridCol w="789550"/>
              </a:tblGrid>
              <a:tr h="210302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주간 단위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월간 단위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30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누 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3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평가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평가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공급자 지수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44488" y="3429000"/>
          <a:ext cx="2880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113"/>
                <a:gridCol w="18602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 년도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512840" y="3429000"/>
          <a:ext cx="3888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96144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 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구름 모양 설명선 21"/>
          <p:cNvSpPr/>
          <p:nvPr/>
        </p:nvSpPr>
        <p:spPr>
          <a:xfrm>
            <a:off x="1496616" y="2564904"/>
            <a:ext cx="2232248" cy="792088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풀다운 메뉴로 구성</a:t>
            </a:r>
            <a:endParaRPr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2013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년 이후만</a:t>
            </a:r>
            <a:endParaRPr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선택 되도록 구현</a:t>
            </a:r>
            <a:endParaRPr lang="ko-KR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구름 모양 설명선 22"/>
          <p:cNvSpPr/>
          <p:nvPr/>
        </p:nvSpPr>
        <p:spPr>
          <a:xfrm>
            <a:off x="4232920" y="2564904"/>
            <a:ext cx="2232248" cy="792088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조회 기간 시작일은 항상 고정 </a:t>
            </a:r>
            <a:endParaRPr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구름 모양 설명선 23"/>
          <p:cNvSpPr/>
          <p:nvPr/>
        </p:nvSpPr>
        <p:spPr>
          <a:xfrm>
            <a:off x="6609184" y="2564904"/>
            <a:ext cx="2232248" cy="792088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조회 기간  종료일은 수정 가능토록 구현 </a:t>
            </a:r>
            <a:endParaRPr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36576" y="3933056"/>
            <a:ext cx="1212729" cy="269282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구름 모양 설명선 25"/>
          <p:cNvSpPr/>
          <p:nvPr/>
        </p:nvSpPr>
        <p:spPr>
          <a:xfrm>
            <a:off x="2648744" y="4797152"/>
            <a:ext cx="3024336" cy="1008112"/>
          </a:xfrm>
          <a:prstGeom prst="cloudCallout">
            <a:avLst>
              <a:gd name="adj1" fmla="val -66838"/>
              <a:gd name="adj2" fmla="val -4583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조회 기간  종료일 기준으로 최근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주간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조회 제공</a:t>
            </a:r>
            <a:endParaRPr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46876</TotalTime>
  <Words>685</Words>
  <Application>Microsoft Office PowerPoint</Application>
  <PresentationFormat>A4 용지(210x297mm)</PresentationFormat>
  <Paragraphs>170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4_기본 디자인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SKTS-</dc:creator>
  <cp:lastModifiedBy>NT-200B</cp:lastModifiedBy>
  <cp:revision>1911</cp:revision>
  <dcterms:created xsi:type="dcterms:W3CDTF">2011-05-02T02:33:03Z</dcterms:created>
  <dcterms:modified xsi:type="dcterms:W3CDTF">2013-10-29T23:55:52Z</dcterms:modified>
</cp:coreProperties>
</file>