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9" r:id="rId5"/>
    <p:sldId id="266" r:id="rId6"/>
    <p:sldId id="260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BBACF-C4F0-4CFC-B73C-B1C4E1AE8D2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64D58F-3DAE-4B44-91A2-194F9B578BC7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tx1"/>
              </a:solidFill>
            </a:rPr>
            <a:t>경영관리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642FEEEF-60E3-43A3-BD3A-7436C1FEF87F}" type="parTrans" cxnId="{B8D85351-FF31-4E5E-AE00-2838728D394E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1811B856-8A9F-4B20-B2A8-A97DAE7E627A}" type="sibTrans" cxnId="{B8D85351-FF31-4E5E-AE00-2838728D394E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221061F8-8573-4F51-A24F-A252BD354008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tx1"/>
              </a:solidFill>
            </a:rPr>
            <a:t>매출현황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54419E0D-E9F3-4CA8-8B57-40E706C094EC}" type="parTrans" cxnId="{3916B7F3-914D-40DA-95B0-E293CAD43CAC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200" b="1" dirty="0"/>
        </a:p>
      </dgm:t>
    </dgm:pt>
    <dgm:pt modelId="{3BEBEDAB-6667-4647-B1B8-CC056DBD2570}" type="sibTrans" cxnId="{3916B7F3-914D-40DA-95B0-E293CAD43CAC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C440C285-3102-4A2D-8460-87F70BFA74E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b="1" dirty="0" smtClean="0"/>
            <a:t>연매출현황</a:t>
          </a:r>
          <a:endParaRPr lang="ko-KR" altLang="en-US" sz="1200" b="1" dirty="0"/>
        </a:p>
      </dgm:t>
    </dgm:pt>
    <dgm:pt modelId="{5785C79B-5157-4EE7-9AAF-486D3051DA49}" type="parTrans" cxnId="{BBBAFBD3-4059-4DBB-814A-9DCF9F4CD11E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1200" b="1" dirty="0"/>
        </a:p>
      </dgm:t>
    </dgm:pt>
    <dgm:pt modelId="{DE07D713-CD3B-4429-AAA8-E2B92AB8B867}" type="sibTrans" cxnId="{BBBAFBD3-4059-4DBB-814A-9DCF9F4CD11E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1CFCA111-A8E0-4FEC-8390-9E18A16ED5A4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b="1" dirty="0" smtClean="0"/>
            <a:t>월매출현황</a:t>
          </a:r>
          <a:endParaRPr lang="ko-KR" altLang="en-US" sz="1200" b="1" dirty="0"/>
        </a:p>
      </dgm:t>
    </dgm:pt>
    <dgm:pt modelId="{6CFF8E55-9791-46EE-AB46-83B7CEEDB032}" type="parTrans" cxnId="{0001BB32-B3B6-4285-AA71-E24F2F42F88A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latinLnBrk="1"/>
          <a:endParaRPr lang="ko-KR" altLang="en-US" sz="1200" b="1" dirty="0"/>
        </a:p>
      </dgm:t>
    </dgm:pt>
    <dgm:pt modelId="{5FA8CF3C-BDC6-482C-9077-3A29D0E48242}" type="sibTrans" cxnId="{0001BB32-B3B6-4285-AA71-E24F2F42F88A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2591A55E-FAE0-4E9E-B34A-991CBE27CD1E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200" b="1" dirty="0" smtClean="0"/>
            <a:t>일자별주문</a:t>
          </a:r>
          <a:r>
            <a:rPr lang="en-US" altLang="ko-KR" sz="1200" b="1" dirty="0" smtClean="0"/>
            <a:t>/</a:t>
          </a:r>
          <a:r>
            <a:rPr lang="ko-KR" altLang="en-US" sz="1200" b="1" dirty="0" smtClean="0"/>
            <a:t>출하</a:t>
          </a:r>
          <a:r>
            <a:rPr lang="en-US" altLang="ko-KR" sz="1200" b="1" dirty="0" smtClean="0"/>
            <a:t>/</a:t>
          </a:r>
          <a:r>
            <a:rPr lang="ko-KR" altLang="en-US" sz="1200" b="1" dirty="0" smtClean="0"/>
            <a:t>인수실적</a:t>
          </a:r>
          <a:endParaRPr lang="ko-KR" altLang="en-US" sz="1200" b="1" dirty="0"/>
        </a:p>
      </dgm:t>
    </dgm:pt>
    <dgm:pt modelId="{5F283072-44C1-4A59-911A-8D49577C4800}" type="parTrans" cxnId="{4E26BC29-D476-4CA2-A1FC-83B98F201F3C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latinLnBrk="1"/>
          <a:endParaRPr lang="ko-KR" altLang="en-US" sz="1200" b="1" dirty="0"/>
        </a:p>
      </dgm:t>
    </dgm:pt>
    <dgm:pt modelId="{555E57D5-3771-4CAD-B424-AFE74AEC9479}" type="sibTrans" cxnId="{4E26BC29-D476-4CA2-A1FC-83B98F201F3C}">
      <dgm:prSet/>
      <dgm:spPr/>
      <dgm:t>
        <a:bodyPr/>
        <a:lstStyle/>
        <a:p>
          <a:pPr latinLnBrk="1"/>
          <a:endParaRPr lang="ko-KR" altLang="en-US" sz="1200" b="1"/>
        </a:p>
      </dgm:t>
    </dgm:pt>
    <dgm:pt modelId="{64F9C215-21AE-475F-86B6-2A7CE7B6F6D7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tx1"/>
              </a:solidFill>
            </a:rPr>
            <a:t>추정매출</a:t>
          </a:r>
          <a:endParaRPr lang="ko-KR" altLang="en-US" sz="1200" b="1" dirty="0">
            <a:solidFill>
              <a:schemeClr val="tx1"/>
            </a:solidFill>
          </a:endParaRPr>
        </a:p>
      </dgm:t>
    </dgm:pt>
    <dgm:pt modelId="{E85C878E-E648-4F57-8064-A3366A83F6BF}" type="parTrans" cxnId="{05638C1D-A8C1-451D-8000-DD29B7DF4AB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9326FA-5FDE-47EF-8183-7240E473C0E0}" type="sibTrans" cxnId="{05638C1D-A8C1-451D-8000-DD29B7DF4ABC}">
      <dgm:prSet/>
      <dgm:spPr/>
      <dgm:t>
        <a:bodyPr/>
        <a:lstStyle/>
        <a:p>
          <a:pPr latinLnBrk="1"/>
          <a:endParaRPr lang="ko-KR" altLang="en-US"/>
        </a:p>
      </dgm:t>
    </dgm:pt>
    <dgm:pt modelId="{BF228779-1BE9-4D44-BBF1-A8E7836B1EAD}" type="pres">
      <dgm:prSet presAssocID="{0C3BBACF-C4F0-4CFC-B73C-B1C4E1AE8D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75CBB-7BB7-4A4E-A827-58FFF46FB3EA}" type="pres">
      <dgm:prSet presAssocID="{D064D58F-3DAE-4B44-91A2-194F9B578BC7}" presName="root1" presStyleCnt="0"/>
      <dgm:spPr/>
    </dgm:pt>
    <dgm:pt modelId="{314F8175-39E1-404A-9D5C-2523B2F112B6}" type="pres">
      <dgm:prSet presAssocID="{D064D58F-3DAE-4B44-91A2-194F9B578B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A8FF58-BFE4-4851-8D8D-A0E2B750988A}" type="pres">
      <dgm:prSet presAssocID="{D064D58F-3DAE-4B44-91A2-194F9B578BC7}" presName="level2hierChild" presStyleCnt="0"/>
      <dgm:spPr/>
    </dgm:pt>
    <dgm:pt modelId="{FEAFBB77-4E15-4F59-9FED-D8B41BDEB1E2}" type="pres">
      <dgm:prSet presAssocID="{54419E0D-E9F3-4CA8-8B57-40E706C094EC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11AD13E-38CD-44C0-BE8C-83694E4022E4}" type="pres">
      <dgm:prSet presAssocID="{54419E0D-E9F3-4CA8-8B57-40E706C094EC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DF57DBD-1DAC-4C5C-B795-F6C4FBCE6F02}" type="pres">
      <dgm:prSet presAssocID="{221061F8-8573-4F51-A24F-A252BD354008}" presName="root2" presStyleCnt="0"/>
      <dgm:spPr/>
    </dgm:pt>
    <dgm:pt modelId="{680D4415-09B3-4B82-A09A-2F73D2EEEF41}" type="pres">
      <dgm:prSet presAssocID="{221061F8-8573-4F51-A24F-A252BD354008}" presName="LevelTwoTextNode" presStyleLbl="node2" presStyleIdx="0" presStyleCnt="1" custLinFactNeighborY="-30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C0C7A-B301-4C3F-B3C6-E68638C9734A}" type="pres">
      <dgm:prSet presAssocID="{221061F8-8573-4F51-A24F-A252BD354008}" presName="level3hierChild" presStyleCnt="0"/>
      <dgm:spPr/>
    </dgm:pt>
    <dgm:pt modelId="{3EEB3BB8-C71B-435A-A6BE-EEDA274237FE}" type="pres">
      <dgm:prSet presAssocID="{5785C79B-5157-4EE7-9AAF-486D3051DA49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66DEB46-1D6D-4110-8951-B45EA8530197}" type="pres">
      <dgm:prSet presAssocID="{5785C79B-5157-4EE7-9AAF-486D3051DA49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E94DA5C-A891-4674-BD57-4FD94A705672}" type="pres">
      <dgm:prSet presAssocID="{C440C285-3102-4A2D-8460-87F70BFA74E1}" presName="root2" presStyleCnt="0"/>
      <dgm:spPr/>
    </dgm:pt>
    <dgm:pt modelId="{834D881D-E855-4F9E-9F07-49636AC19384}" type="pres">
      <dgm:prSet presAssocID="{C440C285-3102-4A2D-8460-87F70BFA74E1}" presName="LevelTwoTextNode" presStyleLbl="node3" presStyleIdx="0" presStyleCnt="4" custLinFactNeighborY="-30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36D821-15D8-4D3F-8359-39418CB50FF5}" type="pres">
      <dgm:prSet presAssocID="{C440C285-3102-4A2D-8460-87F70BFA74E1}" presName="level3hierChild" presStyleCnt="0"/>
      <dgm:spPr/>
    </dgm:pt>
    <dgm:pt modelId="{435970EB-B1A9-4228-8A03-88AECD460533}" type="pres">
      <dgm:prSet presAssocID="{6CFF8E55-9791-46EE-AB46-83B7CEEDB032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574CFBC-BF24-4D7C-94A4-2633EE7F50EB}" type="pres">
      <dgm:prSet presAssocID="{6CFF8E55-9791-46EE-AB46-83B7CEEDB032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AA1E79-93A3-4895-BFAB-B0D38F524579}" type="pres">
      <dgm:prSet presAssocID="{1CFCA111-A8E0-4FEC-8390-9E18A16ED5A4}" presName="root2" presStyleCnt="0"/>
      <dgm:spPr/>
    </dgm:pt>
    <dgm:pt modelId="{92F42D61-9DBC-4E46-A7C6-AB2CED630F9B}" type="pres">
      <dgm:prSet presAssocID="{1CFCA111-A8E0-4FEC-8390-9E18A16ED5A4}" presName="LevelTwoTextNode" presStyleLbl="node3" presStyleIdx="1" presStyleCnt="4" custLinFactNeighborY="-30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6F23AD-8738-4EE4-8DFE-7A9C7B5DE7AD}" type="pres">
      <dgm:prSet presAssocID="{1CFCA111-A8E0-4FEC-8390-9E18A16ED5A4}" presName="level3hierChild" presStyleCnt="0"/>
      <dgm:spPr/>
    </dgm:pt>
    <dgm:pt modelId="{3F51C563-01A7-4983-AE32-CBAA93D56661}" type="pres">
      <dgm:prSet presAssocID="{5F283072-44C1-4A59-911A-8D49577C4800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AE35ECD-653F-4513-AF78-21AD3C84E735}" type="pres">
      <dgm:prSet presAssocID="{5F283072-44C1-4A59-911A-8D49577C4800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C50B222-4B11-4CD4-A0CC-B4BB80957168}" type="pres">
      <dgm:prSet presAssocID="{2591A55E-FAE0-4E9E-B34A-991CBE27CD1E}" presName="root2" presStyleCnt="0"/>
      <dgm:spPr/>
    </dgm:pt>
    <dgm:pt modelId="{0FC74935-EFAB-4A6D-BFA6-C2D73D2ABF69}" type="pres">
      <dgm:prSet presAssocID="{2591A55E-FAE0-4E9E-B34A-991CBE27CD1E}" presName="LevelTwoTextNode" presStyleLbl="node3" presStyleIdx="2" presStyleCnt="4" custLinFactNeighborY="-30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B6297E-D68E-45AC-8BDD-0E38567E2354}" type="pres">
      <dgm:prSet presAssocID="{2591A55E-FAE0-4E9E-B34A-991CBE27CD1E}" presName="level3hierChild" presStyleCnt="0"/>
      <dgm:spPr/>
    </dgm:pt>
    <dgm:pt modelId="{740EC3A6-6BED-46D2-962A-08EF1FD28F1E}" type="pres">
      <dgm:prSet presAssocID="{E85C878E-E648-4F57-8064-A3366A83F6BF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E4A517D-70D2-4954-B130-E276163D2E03}" type="pres">
      <dgm:prSet presAssocID="{E85C878E-E648-4F57-8064-A3366A83F6BF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4489EB6-6103-4AB6-94B5-98E507852519}" type="pres">
      <dgm:prSet presAssocID="{64F9C215-21AE-475F-86B6-2A7CE7B6F6D7}" presName="root2" presStyleCnt="0"/>
      <dgm:spPr/>
    </dgm:pt>
    <dgm:pt modelId="{D90FAE44-FEC5-4A4F-918C-5CA8D900F443}" type="pres">
      <dgm:prSet presAssocID="{64F9C215-21AE-475F-86B6-2A7CE7B6F6D7}" presName="LevelTwoTextNode" presStyleLbl="node3" presStyleIdx="3" presStyleCnt="4" custLinFactNeighborY="-30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71A6B0-579A-4A8E-B63C-3248A3EB7EC6}" type="pres">
      <dgm:prSet presAssocID="{64F9C215-21AE-475F-86B6-2A7CE7B6F6D7}" presName="level3hierChild" presStyleCnt="0"/>
      <dgm:spPr/>
    </dgm:pt>
  </dgm:ptLst>
  <dgm:cxnLst>
    <dgm:cxn modelId="{0001BB32-B3B6-4285-AA71-E24F2F42F88A}" srcId="{221061F8-8573-4F51-A24F-A252BD354008}" destId="{1CFCA111-A8E0-4FEC-8390-9E18A16ED5A4}" srcOrd="1" destOrd="0" parTransId="{6CFF8E55-9791-46EE-AB46-83B7CEEDB032}" sibTransId="{5FA8CF3C-BDC6-482C-9077-3A29D0E48242}"/>
    <dgm:cxn modelId="{175A8BB7-31C8-4218-B648-11F6129B3E30}" type="presOf" srcId="{5F283072-44C1-4A59-911A-8D49577C4800}" destId="{3F51C563-01A7-4983-AE32-CBAA93D56661}" srcOrd="0" destOrd="0" presId="urn:microsoft.com/office/officeart/2005/8/layout/hierarchy2"/>
    <dgm:cxn modelId="{B8D85351-FF31-4E5E-AE00-2838728D394E}" srcId="{0C3BBACF-C4F0-4CFC-B73C-B1C4E1AE8D21}" destId="{D064D58F-3DAE-4B44-91A2-194F9B578BC7}" srcOrd="0" destOrd="0" parTransId="{642FEEEF-60E3-43A3-BD3A-7436C1FEF87F}" sibTransId="{1811B856-8A9F-4B20-B2A8-A97DAE7E627A}"/>
    <dgm:cxn modelId="{05638C1D-A8C1-451D-8000-DD29B7DF4ABC}" srcId="{221061F8-8573-4F51-A24F-A252BD354008}" destId="{64F9C215-21AE-475F-86B6-2A7CE7B6F6D7}" srcOrd="3" destOrd="0" parTransId="{E85C878E-E648-4F57-8064-A3366A83F6BF}" sibTransId="{B29326FA-5FDE-47EF-8183-7240E473C0E0}"/>
    <dgm:cxn modelId="{3916B7F3-914D-40DA-95B0-E293CAD43CAC}" srcId="{D064D58F-3DAE-4B44-91A2-194F9B578BC7}" destId="{221061F8-8573-4F51-A24F-A252BD354008}" srcOrd="0" destOrd="0" parTransId="{54419E0D-E9F3-4CA8-8B57-40E706C094EC}" sibTransId="{3BEBEDAB-6667-4647-B1B8-CC056DBD2570}"/>
    <dgm:cxn modelId="{DDBC163C-FA3A-41CC-AEE3-13C623A67F1C}" type="presOf" srcId="{5785C79B-5157-4EE7-9AAF-486D3051DA49}" destId="{A66DEB46-1D6D-4110-8951-B45EA8530197}" srcOrd="1" destOrd="0" presId="urn:microsoft.com/office/officeart/2005/8/layout/hierarchy2"/>
    <dgm:cxn modelId="{A649B5CB-323C-4E48-B424-B91FE625364B}" type="presOf" srcId="{54419E0D-E9F3-4CA8-8B57-40E706C094EC}" destId="{FEAFBB77-4E15-4F59-9FED-D8B41BDEB1E2}" srcOrd="0" destOrd="0" presId="urn:microsoft.com/office/officeart/2005/8/layout/hierarchy2"/>
    <dgm:cxn modelId="{13F206FA-9EA0-4EEE-9AA4-0D0D2E4F52BC}" type="presOf" srcId="{E85C878E-E648-4F57-8064-A3366A83F6BF}" destId="{1E4A517D-70D2-4954-B130-E276163D2E03}" srcOrd="1" destOrd="0" presId="urn:microsoft.com/office/officeart/2005/8/layout/hierarchy2"/>
    <dgm:cxn modelId="{4C063594-6446-4886-AF7E-843A49BD932A}" type="presOf" srcId="{5785C79B-5157-4EE7-9AAF-486D3051DA49}" destId="{3EEB3BB8-C71B-435A-A6BE-EEDA274237FE}" srcOrd="0" destOrd="0" presId="urn:microsoft.com/office/officeart/2005/8/layout/hierarchy2"/>
    <dgm:cxn modelId="{2D0F6FC0-5278-4684-B7C0-28316DC8236F}" type="presOf" srcId="{E85C878E-E648-4F57-8064-A3366A83F6BF}" destId="{740EC3A6-6BED-46D2-962A-08EF1FD28F1E}" srcOrd="0" destOrd="0" presId="urn:microsoft.com/office/officeart/2005/8/layout/hierarchy2"/>
    <dgm:cxn modelId="{C3DBC32E-7CCE-4C28-94C5-20CFF8EF5B61}" type="presOf" srcId="{5F283072-44C1-4A59-911A-8D49577C4800}" destId="{3AE35ECD-653F-4513-AF78-21AD3C84E735}" srcOrd="1" destOrd="0" presId="urn:microsoft.com/office/officeart/2005/8/layout/hierarchy2"/>
    <dgm:cxn modelId="{4E26BC29-D476-4CA2-A1FC-83B98F201F3C}" srcId="{221061F8-8573-4F51-A24F-A252BD354008}" destId="{2591A55E-FAE0-4E9E-B34A-991CBE27CD1E}" srcOrd="2" destOrd="0" parTransId="{5F283072-44C1-4A59-911A-8D49577C4800}" sibTransId="{555E57D5-3771-4CAD-B424-AFE74AEC9479}"/>
    <dgm:cxn modelId="{BE10FD96-D798-401E-B578-78191EBAA316}" type="presOf" srcId="{64F9C215-21AE-475F-86B6-2A7CE7B6F6D7}" destId="{D90FAE44-FEC5-4A4F-918C-5CA8D900F443}" srcOrd="0" destOrd="0" presId="urn:microsoft.com/office/officeart/2005/8/layout/hierarchy2"/>
    <dgm:cxn modelId="{A93BDE01-2E57-4356-B921-760A79C689E4}" type="presOf" srcId="{C440C285-3102-4A2D-8460-87F70BFA74E1}" destId="{834D881D-E855-4F9E-9F07-49636AC19384}" srcOrd="0" destOrd="0" presId="urn:microsoft.com/office/officeart/2005/8/layout/hierarchy2"/>
    <dgm:cxn modelId="{D43EF1DE-7463-4A6F-9850-D6E72E853032}" type="presOf" srcId="{6CFF8E55-9791-46EE-AB46-83B7CEEDB032}" destId="{A574CFBC-BF24-4D7C-94A4-2633EE7F50EB}" srcOrd="1" destOrd="0" presId="urn:microsoft.com/office/officeart/2005/8/layout/hierarchy2"/>
    <dgm:cxn modelId="{25236AC8-C4C2-4F79-89FD-1E7324AF0C25}" type="presOf" srcId="{221061F8-8573-4F51-A24F-A252BD354008}" destId="{680D4415-09B3-4B82-A09A-2F73D2EEEF41}" srcOrd="0" destOrd="0" presId="urn:microsoft.com/office/officeart/2005/8/layout/hierarchy2"/>
    <dgm:cxn modelId="{96A260A2-B410-4ABC-B368-3BD4DBFB3FEE}" type="presOf" srcId="{6CFF8E55-9791-46EE-AB46-83B7CEEDB032}" destId="{435970EB-B1A9-4228-8A03-88AECD460533}" srcOrd="0" destOrd="0" presId="urn:microsoft.com/office/officeart/2005/8/layout/hierarchy2"/>
    <dgm:cxn modelId="{35C38578-B48F-4554-9085-4D5B6E2309C6}" type="presOf" srcId="{1CFCA111-A8E0-4FEC-8390-9E18A16ED5A4}" destId="{92F42D61-9DBC-4E46-A7C6-AB2CED630F9B}" srcOrd="0" destOrd="0" presId="urn:microsoft.com/office/officeart/2005/8/layout/hierarchy2"/>
    <dgm:cxn modelId="{BBBAFBD3-4059-4DBB-814A-9DCF9F4CD11E}" srcId="{221061F8-8573-4F51-A24F-A252BD354008}" destId="{C440C285-3102-4A2D-8460-87F70BFA74E1}" srcOrd="0" destOrd="0" parTransId="{5785C79B-5157-4EE7-9AAF-486D3051DA49}" sibTransId="{DE07D713-CD3B-4429-AAA8-E2B92AB8B867}"/>
    <dgm:cxn modelId="{8FC6BD14-F64D-4447-8E5A-8A5B73BF134D}" type="presOf" srcId="{D064D58F-3DAE-4B44-91A2-194F9B578BC7}" destId="{314F8175-39E1-404A-9D5C-2523B2F112B6}" srcOrd="0" destOrd="0" presId="urn:microsoft.com/office/officeart/2005/8/layout/hierarchy2"/>
    <dgm:cxn modelId="{AF2A862F-780E-4147-97A9-919F04F4CB09}" type="presOf" srcId="{54419E0D-E9F3-4CA8-8B57-40E706C094EC}" destId="{B11AD13E-38CD-44C0-BE8C-83694E4022E4}" srcOrd="1" destOrd="0" presId="urn:microsoft.com/office/officeart/2005/8/layout/hierarchy2"/>
    <dgm:cxn modelId="{41676D00-F0A3-46C0-A8FA-ED187917E231}" type="presOf" srcId="{0C3BBACF-C4F0-4CFC-B73C-B1C4E1AE8D21}" destId="{BF228779-1BE9-4D44-BBF1-A8E7836B1EAD}" srcOrd="0" destOrd="0" presId="urn:microsoft.com/office/officeart/2005/8/layout/hierarchy2"/>
    <dgm:cxn modelId="{5F1EA75B-DA18-4358-A039-AAC7F674247A}" type="presOf" srcId="{2591A55E-FAE0-4E9E-B34A-991CBE27CD1E}" destId="{0FC74935-EFAB-4A6D-BFA6-C2D73D2ABF69}" srcOrd="0" destOrd="0" presId="urn:microsoft.com/office/officeart/2005/8/layout/hierarchy2"/>
    <dgm:cxn modelId="{6544A6E6-DB5D-48D7-B9F7-ACD4B0F3C653}" type="presParOf" srcId="{BF228779-1BE9-4D44-BBF1-A8E7836B1EAD}" destId="{F9575CBB-7BB7-4A4E-A827-58FFF46FB3EA}" srcOrd="0" destOrd="0" presId="urn:microsoft.com/office/officeart/2005/8/layout/hierarchy2"/>
    <dgm:cxn modelId="{E9102DA7-3154-4C85-8EC1-FAB34EB144CA}" type="presParOf" srcId="{F9575CBB-7BB7-4A4E-A827-58FFF46FB3EA}" destId="{314F8175-39E1-404A-9D5C-2523B2F112B6}" srcOrd="0" destOrd="0" presId="urn:microsoft.com/office/officeart/2005/8/layout/hierarchy2"/>
    <dgm:cxn modelId="{8415A03D-695D-44A4-B5CA-50E239394945}" type="presParOf" srcId="{F9575CBB-7BB7-4A4E-A827-58FFF46FB3EA}" destId="{A7A8FF58-BFE4-4851-8D8D-A0E2B750988A}" srcOrd="1" destOrd="0" presId="urn:microsoft.com/office/officeart/2005/8/layout/hierarchy2"/>
    <dgm:cxn modelId="{ADB664B4-2359-44F3-96CB-A73947BBFB32}" type="presParOf" srcId="{A7A8FF58-BFE4-4851-8D8D-A0E2B750988A}" destId="{FEAFBB77-4E15-4F59-9FED-D8B41BDEB1E2}" srcOrd="0" destOrd="0" presId="urn:microsoft.com/office/officeart/2005/8/layout/hierarchy2"/>
    <dgm:cxn modelId="{1F7FD9FF-0787-40F3-AF7A-67ABC9EBD559}" type="presParOf" srcId="{FEAFBB77-4E15-4F59-9FED-D8B41BDEB1E2}" destId="{B11AD13E-38CD-44C0-BE8C-83694E4022E4}" srcOrd="0" destOrd="0" presId="urn:microsoft.com/office/officeart/2005/8/layout/hierarchy2"/>
    <dgm:cxn modelId="{81150244-41DE-4F38-878B-4210508A5C0C}" type="presParOf" srcId="{A7A8FF58-BFE4-4851-8D8D-A0E2B750988A}" destId="{3DF57DBD-1DAC-4C5C-B795-F6C4FBCE6F02}" srcOrd="1" destOrd="0" presId="urn:microsoft.com/office/officeart/2005/8/layout/hierarchy2"/>
    <dgm:cxn modelId="{5F63647C-7D27-48DF-BFEC-A99E7CA7A1E8}" type="presParOf" srcId="{3DF57DBD-1DAC-4C5C-B795-F6C4FBCE6F02}" destId="{680D4415-09B3-4B82-A09A-2F73D2EEEF41}" srcOrd="0" destOrd="0" presId="urn:microsoft.com/office/officeart/2005/8/layout/hierarchy2"/>
    <dgm:cxn modelId="{A7017BCC-F153-44BD-9783-BFE6FC46CA19}" type="presParOf" srcId="{3DF57DBD-1DAC-4C5C-B795-F6C4FBCE6F02}" destId="{BF4C0C7A-B301-4C3F-B3C6-E68638C9734A}" srcOrd="1" destOrd="0" presId="urn:microsoft.com/office/officeart/2005/8/layout/hierarchy2"/>
    <dgm:cxn modelId="{2676EC28-7826-484B-8D41-F0DD55507B41}" type="presParOf" srcId="{BF4C0C7A-B301-4C3F-B3C6-E68638C9734A}" destId="{3EEB3BB8-C71B-435A-A6BE-EEDA274237FE}" srcOrd="0" destOrd="0" presId="urn:microsoft.com/office/officeart/2005/8/layout/hierarchy2"/>
    <dgm:cxn modelId="{FC84DE6F-741F-4161-8757-3FDF59FB62EB}" type="presParOf" srcId="{3EEB3BB8-C71B-435A-A6BE-EEDA274237FE}" destId="{A66DEB46-1D6D-4110-8951-B45EA8530197}" srcOrd="0" destOrd="0" presId="urn:microsoft.com/office/officeart/2005/8/layout/hierarchy2"/>
    <dgm:cxn modelId="{09E232C3-56F5-4258-AE5B-9A1B0A68A195}" type="presParOf" srcId="{BF4C0C7A-B301-4C3F-B3C6-E68638C9734A}" destId="{DE94DA5C-A891-4674-BD57-4FD94A705672}" srcOrd="1" destOrd="0" presId="urn:microsoft.com/office/officeart/2005/8/layout/hierarchy2"/>
    <dgm:cxn modelId="{4867412E-2E30-4770-80F7-37B455CD8568}" type="presParOf" srcId="{DE94DA5C-A891-4674-BD57-4FD94A705672}" destId="{834D881D-E855-4F9E-9F07-49636AC19384}" srcOrd="0" destOrd="0" presId="urn:microsoft.com/office/officeart/2005/8/layout/hierarchy2"/>
    <dgm:cxn modelId="{F3A50482-6B43-46EC-9CC2-40F9993FE66B}" type="presParOf" srcId="{DE94DA5C-A891-4674-BD57-4FD94A705672}" destId="{A036D821-15D8-4D3F-8359-39418CB50FF5}" srcOrd="1" destOrd="0" presId="urn:microsoft.com/office/officeart/2005/8/layout/hierarchy2"/>
    <dgm:cxn modelId="{A0C1F5B9-299D-4A87-AB52-B4C33139F7D4}" type="presParOf" srcId="{BF4C0C7A-B301-4C3F-B3C6-E68638C9734A}" destId="{435970EB-B1A9-4228-8A03-88AECD460533}" srcOrd="2" destOrd="0" presId="urn:microsoft.com/office/officeart/2005/8/layout/hierarchy2"/>
    <dgm:cxn modelId="{33149776-85F4-4544-A863-7572188B453E}" type="presParOf" srcId="{435970EB-B1A9-4228-8A03-88AECD460533}" destId="{A574CFBC-BF24-4D7C-94A4-2633EE7F50EB}" srcOrd="0" destOrd="0" presId="urn:microsoft.com/office/officeart/2005/8/layout/hierarchy2"/>
    <dgm:cxn modelId="{138A6B1A-92D4-40CB-B419-6452F2E71176}" type="presParOf" srcId="{BF4C0C7A-B301-4C3F-B3C6-E68638C9734A}" destId="{65AA1E79-93A3-4895-BFAB-B0D38F524579}" srcOrd="3" destOrd="0" presId="urn:microsoft.com/office/officeart/2005/8/layout/hierarchy2"/>
    <dgm:cxn modelId="{B3AB0C0C-C78C-44FD-920F-3740AF3302FE}" type="presParOf" srcId="{65AA1E79-93A3-4895-BFAB-B0D38F524579}" destId="{92F42D61-9DBC-4E46-A7C6-AB2CED630F9B}" srcOrd="0" destOrd="0" presId="urn:microsoft.com/office/officeart/2005/8/layout/hierarchy2"/>
    <dgm:cxn modelId="{43A13F5A-CFE4-4966-BA62-E669A3C40AEA}" type="presParOf" srcId="{65AA1E79-93A3-4895-BFAB-B0D38F524579}" destId="{AA6F23AD-8738-4EE4-8DFE-7A9C7B5DE7AD}" srcOrd="1" destOrd="0" presId="urn:microsoft.com/office/officeart/2005/8/layout/hierarchy2"/>
    <dgm:cxn modelId="{9FBD6E4B-6245-4459-BB7B-764B98EAC245}" type="presParOf" srcId="{BF4C0C7A-B301-4C3F-B3C6-E68638C9734A}" destId="{3F51C563-01A7-4983-AE32-CBAA93D56661}" srcOrd="4" destOrd="0" presId="urn:microsoft.com/office/officeart/2005/8/layout/hierarchy2"/>
    <dgm:cxn modelId="{2C378E30-630D-4FC7-BCF5-D67B71FCE457}" type="presParOf" srcId="{3F51C563-01A7-4983-AE32-CBAA93D56661}" destId="{3AE35ECD-653F-4513-AF78-21AD3C84E735}" srcOrd="0" destOrd="0" presId="urn:microsoft.com/office/officeart/2005/8/layout/hierarchy2"/>
    <dgm:cxn modelId="{83FEEB85-EF5E-42A6-98FF-CFB208895FFD}" type="presParOf" srcId="{BF4C0C7A-B301-4C3F-B3C6-E68638C9734A}" destId="{FC50B222-4B11-4CD4-A0CC-B4BB80957168}" srcOrd="5" destOrd="0" presId="urn:microsoft.com/office/officeart/2005/8/layout/hierarchy2"/>
    <dgm:cxn modelId="{D3D61467-8627-4590-B21F-68D1BF31155C}" type="presParOf" srcId="{FC50B222-4B11-4CD4-A0CC-B4BB80957168}" destId="{0FC74935-EFAB-4A6D-BFA6-C2D73D2ABF69}" srcOrd="0" destOrd="0" presId="urn:microsoft.com/office/officeart/2005/8/layout/hierarchy2"/>
    <dgm:cxn modelId="{6ABE1526-E991-40AE-9B46-F38C60B98E7A}" type="presParOf" srcId="{FC50B222-4B11-4CD4-A0CC-B4BB80957168}" destId="{3AB6297E-D68E-45AC-8BDD-0E38567E2354}" srcOrd="1" destOrd="0" presId="urn:microsoft.com/office/officeart/2005/8/layout/hierarchy2"/>
    <dgm:cxn modelId="{C83773C1-3995-40A2-B6A7-B965EFE49C51}" type="presParOf" srcId="{BF4C0C7A-B301-4C3F-B3C6-E68638C9734A}" destId="{740EC3A6-6BED-46D2-962A-08EF1FD28F1E}" srcOrd="6" destOrd="0" presId="urn:microsoft.com/office/officeart/2005/8/layout/hierarchy2"/>
    <dgm:cxn modelId="{D7AB7F74-D4E7-44A5-96BD-8C7D01CF32B4}" type="presParOf" srcId="{740EC3A6-6BED-46D2-962A-08EF1FD28F1E}" destId="{1E4A517D-70D2-4954-B130-E276163D2E03}" srcOrd="0" destOrd="0" presId="urn:microsoft.com/office/officeart/2005/8/layout/hierarchy2"/>
    <dgm:cxn modelId="{F7EDF0F5-1E4B-4BE1-944F-9757744E0A88}" type="presParOf" srcId="{BF4C0C7A-B301-4C3F-B3C6-E68638C9734A}" destId="{24489EB6-6103-4AB6-94B5-98E507852519}" srcOrd="7" destOrd="0" presId="urn:microsoft.com/office/officeart/2005/8/layout/hierarchy2"/>
    <dgm:cxn modelId="{A2E9CA18-A049-4E15-A2C7-7ABFC8201B8A}" type="presParOf" srcId="{24489EB6-6103-4AB6-94B5-98E507852519}" destId="{D90FAE44-FEC5-4A4F-918C-5CA8D900F443}" srcOrd="0" destOrd="0" presId="urn:microsoft.com/office/officeart/2005/8/layout/hierarchy2"/>
    <dgm:cxn modelId="{B3B662CD-C57F-4428-B278-A58BE45EA60B}" type="presParOf" srcId="{24489EB6-6103-4AB6-94B5-98E507852519}" destId="{7071A6B0-579A-4A8E-B63C-3248A3EB7EC6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4F8175-39E1-404A-9D5C-2523B2F112B6}">
      <dsp:nvSpPr>
        <dsp:cNvPr id="0" name=""/>
        <dsp:cNvSpPr/>
      </dsp:nvSpPr>
      <dsp:spPr>
        <a:xfrm>
          <a:off x="3906" y="2281830"/>
          <a:ext cx="1445503" cy="72275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경영관리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3906" y="2281830"/>
        <a:ext cx="1445503" cy="722751"/>
      </dsp:txXfrm>
    </dsp:sp>
    <dsp:sp modelId="{FEAFBB77-4E15-4F59-9FED-D8B41BDEB1E2}">
      <dsp:nvSpPr>
        <dsp:cNvPr id="0" name=""/>
        <dsp:cNvSpPr/>
      </dsp:nvSpPr>
      <dsp:spPr>
        <a:xfrm rot="21469815">
          <a:off x="1449202" y="2619948"/>
          <a:ext cx="578616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78616" y="1230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 dirty="0"/>
        </a:p>
      </dsp:txBody>
      <dsp:txXfrm rot="21469815">
        <a:off x="1724045" y="2617787"/>
        <a:ext cx="28930" cy="28930"/>
      </dsp:txXfrm>
    </dsp:sp>
    <dsp:sp modelId="{680D4415-09B3-4B82-A09A-2F73D2EEEF41}">
      <dsp:nvSpPr>
        <dsp:cNvPr id="0" name=""/>
        <dsp:cNvSpPr/>
      </dsp:nvSpPr>
      <dsp:spPr>
        <a:xfrm>
          <a:off x="2027611" y="2259923"/>
          <a:ext cx="1445503" cy="72275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매출현황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2027611" y="2259923"/>
        <a:ext cx="1445503" cy="722751"/>
      </dsp:txXfrm>
    </dsp:sp>
    <dsp:sp modelId="{3EEB3BB8-C71B-435A-A6BE-EEDA274237FE}">
      <dsp:nvSpPr>
        <dsp:cNvPr id="0" name=""/>
        <dsp:cNvSpPr/>
      </dsp:nvSpPr>
      <dsp:spPr>
        <a:xfrm rot="17692822">
          <a:off x="3075066" y="1985621"/>
          <a:ext cx="1374297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1374297" y="1230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 dirty="0"/>
        </a:p>
      </dsp:txBody>
      <dsp:txXfrm rot="17692822">
        <a:off x="3727857" y="1963568"/>
        <a:ext cx="68714" cy="68714"/>
      </dsp:txXfrm>
    </dsp:sp>
    <dsp:sp modelId="{834D881D-E855-4F9E-9F07-49636AC19384}">
      <dsp:nvSpPr>
        <dsp:cNvPr id="0" name=""/>
        <dsp:cNvSpPr/>
      </dsp:nvSpPr>
      <dsp:spPr>
        <a:xfrm>
          <a:off x="4051315" y="1013176"/>
          <a:ext cx="1445503" cy="72275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연매출현황</a:t>
          </a:r>
          <a:endParaRPr lang="ko-KR" altLang="en-US" sz="1200" b="1" kern="1200" dirty="0"/>
        </a:p>
      </dsp:txBody>
      <dsp:txXfrm>
        <a:off x="4051315" y="1013176"/>
        <a:ext cx="1445503" cy="722751"/>
      </dsp:txXfrm>
    </dsp:sp>
    <dsp:sp modelId="{435970EB-B1A9-4228-8A03-88AECD460533}">
      <dsp:nvSpPr>
        <dsp:cNvPr id="0" name=""/>
        <dsp:cNvSpPr/>
      </dsp:nvSpPr>
      <dsp:spPr>
        <a:xfrm rot="19457599">
          <a:off x="3406186" y="2401203"/>
          <a:ext cx="712057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712057" y="12304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 dirty="0"/>
        </a:p>
      </dsp:txBody>
      <dsp:txXfrm rot="19457599">
        <a:off x="3744413" y="2395706"/>
        <a:ext cx="35602" cy="35602"/>
      </dsp:txXfrm>
    </dsp:sp>
    <dsp:sp modelId="{92F42D61-9DBC-4E46-A7C6-AB2CED630F9B}">
      <dsp:nvSpPr>
        <dsp:cNvPr id="0" name=""/>
        <dsp:cNvSpPr/>
      </dsp:nvSpPr>
      <dsp:spPr>
        <a:xfrm>
          <a:off x="4051315" y="1844341"/>
          <a:ext cx="1445503" cy="72275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월매출현황</a:t>
          </a:r>
          <a:endParaRPr lang="ko-KR" altLang="en-US" sz="1200" b="1" kern="1200" dirty="0"/>
        </a:p>
      </dsp:txBody>
      <dsp:txXfrm>
        <a:off x="4051315" y="1844341"/>
        <a:ext cx="1445503" cy="722751"/>
      </dsp:txXfrm>
    </dsp:sp>
    <dsp:sp modelId="{3F51C563-01A7-4983-AE32-CBAA93D56661}">
      <dsp:nvSpPr>
        <dsp:cNvPr id="0" name=""/>
        <dsp:cNvSpPr/>
      </dsp:nvSpPr>
      <dsp:spPr>
        <a:xfrm rot="2142401">
          <a:off x="3406186" y="2816785"/>
          <a:ext cx="712057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712057" y="12304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 dirty="0"/>
        </a:p>
      </dsp:txBody>
      <dsp:txXfrm rot="2142401">
        <a:off x="3744413" y="2811289"/>
        <a:ext cx="35602" cy="35602"/>
      </dsp:txXfrm>
    </dsp:sp>
    <dsp:sp modelId="{0FC74935-EFAB-4A6D-BFA6-C2D73D2ABF69}">
      <dsp:nvSpPr>
        <dsp:cNvPr id="0" name=""/>
        <dsp:cNvSpPr/>
      </dsp:nvSpPr>
      <dsp:spPr>
        <a:xfrm>
          <a:off x="4051315" y="2675505"/>
          <a:ext cx="1445503" cy="72275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일자별주문</a:t>
          </a:r>
          <a:r>
            <a:rPr lang="en-US" altLang="ko-KR" sz="1200" b="1" kern="1200" dirty="0" smtClean="0"/>
            <a:t>/</a:t>
          </a:r>
          <a:r>
            <a:rPr lang="ko-KR" altLang="en-US" sz="1200" b="1" kern="1200" dirty="0" smtClean="0"/>
            <a:t>출하</a:t>
          </a:r>
          <a:r>
            <a:rPr lang="en-US" altLang="ko-KR" sz="1200" b="1" kern="1200" dirty="0" smtClean="0"/>
            <a:t>/</a:t>
          </a:r>
          <a:r>
            <a:rPr lang="ko-KR" altLang="en-US" sz="1200" b="1" kern="1200" dirty="0" smtClean="0"/>
            <a:t>인수실적</a:t>
          </a:r>
          <a:endParaRPr lang="ko-KR" altLang="en-US" sz="1200" b="1" kern="1200" dirty="0"/>
        </a:p>
      </dsp:txBody>
      <dsp:txXfrm>
        <a:off x="4051315" y="2675505"/>
        <a:ext cx="1445503" cy="722751"/>
      </dsp:txXfrm>
    </dsp:sp>
    <dsp:sp modelId="{740EC3A6-6BED-46D2-962A-08EF1FD28F1E}">
      <dsp:nvSpPr>
        <dsp:cNvPr id="0" name=""/>
        <dsp:cNvSpPr/>
      </dsp:nvSpPr>
      <dsp:spPr>
        <a:xfrm rot="3907178">
          <a:off x="3075066" y="3232368"/>
          <a:ext cx="1374297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1374297" y="12304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3907178">
        <a:off x="3727857" y="3210315"/>
        <a:ext cx="68714" cy="68714"/>
      </dsp:txXfrm>
    </dsp:sp>
    <dsp:sp modelId="{D90FAE44-FEC5-4A4F-918C-5CA8D900F443}">
      <dsp:nvSpPr>
        <dsp:cNvPr id="0" name=""/>
        <dsp:cNvSpPr/>
      </dsp:nvSpPr>
      <dsp:spPr>
        <a:xfrm>
          <a:off x="4051315" y="3506670"/>
          <a:ext cx="1445503" cy="72275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추정매출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051315" y="3506670"/>
        <a:ext cx="1445503" cy="722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FF90-F97E-4997-9893-960DC92D4166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914-0A73-4391-9272-733CE38F0CB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1F03-CF76-4D41-A862-3FFB70BE6EAA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0256-294E-4BB1-A4AD-4F637A8748F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CEAE7-9A0E-4ECA-AFD6-174B28891760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83698-1E14-48CF-BBC3-64380DA511F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0C897-5E9C-4EC7-BEB1-BAB33B2883F2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863CB-2A73-4E5A-8EFD-EB9143A06A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525EF-2563-4B1F-A4B5-CB2656224D25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878C-EF91-4439-9591-855E324EC8C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7BFC4-15C6-4377-A993-637AD900495C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6AA26-254A-4E54-8224-FA82CEFE938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B4DF-CC33-42D8-9765-869C859EB2B4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3FB-50BB-40C4-91E8-312268BC3C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306F-FA47-444E-82FA-386C43DEDC27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8D97-2890-4FCB-86D3-85098D3AFF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34AC-F7E1-406E-A78E-7ADE6181CE5B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66F14-BFA0-438C-9476-FADA2CFD63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8D6DE-C765-46F5-90C6-34944A2875A0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D382-F8E8-4D3B-B9E2-2F87D922B2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53F2-602C-4430-9880-E25F0AA5871B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7397-C5D3-424F-8375-E1D1C212F4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CACC87-C0FB-4982-A6AC-857075DA9A65}" type="datetimeFigureOut">
              <a:rPr lang="ko-KR" altLang="en-US"/>
              <a:pPr>
                <a:defRPr/>
              </a:pPr>
              <a:t>2014-02-13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121D72-A3C5-45E8-8388-E54F85C7AC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143000" y="2000250"/>
            <a:ext cx="928688" cy="35718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기 존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5786438" y="2000250"/>
            <a:ext cx="928687" cy="35718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추 가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3357554" y="1214422"/>
          <a:ext cx="5500726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갈매기형 수장 17"/>
          <p:cNvSpPr/>
          <p:nvPr/>
        </p:nvSpPr>
        <p:spPr>
          <a:xfrm>
            <a:off x="500063" y="928688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메뉴 구성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285750" y="928688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63" y="3214688"/>
            <a:ext cx="246697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214313" y="1785938"/>
            <a:ext cx="3000375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86125" y="1785938"/>
            <a:ext cx="5715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29520" y="5786454"/>
            <a:ext cx="1428760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월예상매출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>
            <a:endCxn id="12" idx="0"/>
          </p:cNvCxnSpPr>
          <p:nvPr/>
        </p:nvCxnSpPr>
        <p:spPr>
          <a:xfrm rot="5400000">
            <a:off x="7965305" y="5607859"/>
            <a:ext cx="357190" cy="0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연 매출현황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428750"/>
            <a:ext cx="7072313" cy="49434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모서리가 둥근 사각형 설명선 8"/>
          <p:cNvSpPr/>
          <p:nvPr/>
        </p:nvSpPr>
        <p:spPr>
          <a:xfrm>
            <a:off x="5143500" y="1071563"/>
            <a:ext cx="4000500" cy="714375"/>
          </a:xfrm>
          <a:prstGeom prst="wedgeRoundRectCallout">
            <a:avLst>
              <a:gd name="adj1" fmla="val -62219"/>
              <a:gd name="adj2" fmla="val 526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필터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실적년도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엑셀버튼 나오게 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엑셀버트 옆에 </a:t>
            </a:r>
            <a:r>
              <a:rPr kumimoji="0" lang="ko-KR" altLang="en-US" sz="1000" dirty="0" smtClean="0"/>
              <a:t>계획</a:t>
            </a:r>
            <a:r>
              <a:rPr kumimoji="0" lang="en-US" altLang="ko-KR" sz="1000" dirty="0" smtClean="0"/>
              <a:t>/</a:t>
            </a:r>
            <a:r>
              <a:rPr kumimoji="0" lang="ko-KR" altLang="en-US" sz="1000" dirty="0" smtClean="0"/>
              <a:t>실적 연 매출  </a:t>
            </a:r>
            <a:r>
              <a:rPr kumimoji="0" lang="ko-KR" altLang="en-US" sz="1000" dirty="0"/>
              <a:t>총합 나오게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79912" y="2132856"/>
            <a:ext cx="281756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폭발 2 11"/>
          <p:cNvSpPr/>
          <p:nvPr/>
        </p:nvSpPr>
        <p:spPr>
          <a:xfrm>
            <a:off x="6012160" y="3717032"/>
            <a:ext cx="4047080" cy="14518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계획 항목은 삭제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실적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: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신규실적포함 모든 실적</a:t>
            </a:r>
            <a:endParaRPr lang="en-US" altLang="ko-KR" sz="10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신규실적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:2014</a:t>
            </a:r>
            <a:r>
              <a:rPr lang="ko-KR" altLang="en-US" sz="1000" b="1" dirty="0" err="1" smtClean="0">
                <a:solidFill>
                  <a:schemeClr val="tx2"/>
                </a:solidFill>
              </a:rPr>
              <a:t>년도상품항목에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대한 실적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13" name="폭발 2 12"/>
          <p:cNvSpPr/>
          <p:nvPr/>
        </p:nvSpPr>
        <p:spPr>
          <a:xfrm>
            <a:off x="258531" y="3068960"/>
            <a:ext cx="2072870" cy="14518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공사구분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자재유형 </a:t>
            </a:r>
            <a:r>
              <a:rPr lang="ko-KR" altLang="en-US" sz="1000" b="1" dirty="0" err="1" smtClean="0">
                <a:solidFill>
                  <a:schemeClr val="tx2"/>
                </a:solidFill>
              </a:rPr>
              <a:t>코드값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 생성해서 관리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6188" y="2010442"/>
            <a:ext cx="275480" cy="55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실적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080496" y="1988841"/>
            <a:ext cx="2754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신규실적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4372160" y="2002349"/>
            <a:ext cx="275480" cy="55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실적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666468" y="1980748"/>
            <a:ext cx="2754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신규실적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972500" y="2010441"/>
            <a:ext cx="275480" cy="55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실적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266808" y="1988840"/>
            <a:ext cx="2754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신규실적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14375" y="2185971"/>
            <a:ext cx="905297" cy="30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공사유형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691680" y="2185971"/>
            <a:ext cx="905297" cy="30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공사유형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79111" y="5965464"/>
            <a:ext cx="28495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78291" y="6005104"/>
            <a:ext cx="28495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58396" y="2082449"/>
            <a:ext cx="275480" cy="55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실적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228184" y="2037728"/>
            <a:ext cx="2754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신규실적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751068" y="2105569"/>
            <a:ext cx="275480" cy="55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실적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7320856" y="2060848"/>
            <a:ext cx="2754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신규실적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B2B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사업팀 월 매출현황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500562" y="1071563"/>
            <a:ext cx="4643438" cy="714375"/>
          </a:xfrm>
          <a:prstGeom prst="wedgeRoundRectCallout">
            <a:avLst>
              <a:gd name="adj1" fmla="val -54030"/>
              <a:gd name="adj2" fmla="val 9331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필터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100" b="1" dirty="0">
                <a:solidFill>
                  <a:srgbClr val="FF0000"/>
                </a:solidFill>
              </a:rPr>
              <a:t>해당 년</a:t>
            </a:r>
            <a:r>
              <a:rPr kumimoji="0" lang="en-US" altLang="ko-KR" sz="1100" b="1" dirty="0">
                <a:solidFill>
                  <a:srgbClr val="FF0000"/>
                </a:solidFill>
              </a:rPr>
              <a:t>/</a:t>
            </a:r>
            <a:r>
              <a:rPr kumimoji="0" lang="ko-KR" altLang="en-US" sz="1100" b="1" dirty="0">
                <a:solidFill>
                  <a:srgbClr val="FF0000"/>
                </a:solidFill>
              </a:rPr>
              <a:t>월은 디폴트 </a:t>
            </a:r>
            <a:r>
              <a:rPr kumimoji="0" lang="ko-KR" altLang="en-US" sz="1400" b="1" dirty="0">
                <a:solidFill>
                  <a:srgbClr val="FF0000"/>
                </a:solidFill>
              </a:rPr>
              <a:t>일자</a:t>
            </a:r>
            <a:r>
              <a:rPr kumimoji="0" lang="ko-KR" altLang="en-US" sz="1100" b="1" dirty="0">
                <a:solidFill>
                  <a:srgbClr val="FF0000"/>
                </a:solidFill>
              </a:rPr>
              <a:t>만 셀렉트박스로 선택가능하게</a:t>
            </a:r>
            <a:endParaRPr kumimoji="0" lang="en-US" altLang="ko-KR" sz="1100" b="1" dirty="0">
              <a:solidFill>
                <a:srgbClr val="FF0000"/>
              </a:solidFill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엑셀기능 추가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엑셀버튼 </a:t>
            </a:r>
            <a:r>
              <a:rPr kumimoji="0" lang="ko-KR" altLang="en-US" sz="1000" dirty="0" smtClean="0"/>
              <a:t>옆에 당월 총계 </a:t>
            </a:r>
            <a:r>
              <a:rPr kumimoji="0" lang="en-US" altLang="ko-KR" sz="1000" dirty="0" smtClean="0"/>
              <a:t>(</a:t>
            </a:r>
            <a:r>
              <a:rPr kumimoji="0" lang="ko-KR" altLang="en-US" sz="1000" dirty="0" err="1" smtClean="0"/>
              <a:t>자재유혀별</a:t>
            </a:r>
            <a:r>
              <a:rPr kumimoji="0" lang="ko-KR" altLang="en-US" sz="1000" dirty="0" smtClean="0"/>
              <a:t> 누계의 합</a:t>
            </a:r>
            <a:r>
              <a:rPr kumimoji="0" lang="en-US" altLang="ko-KR" sz="1000" dirty="0" smtClean="0"/>
              <a:t>)</a:t>
            </a:r>
            <a:r>
              <a:rPr kumimoji="0" lang="ko-KR" altLang="en-US" sz="1000" dirty="0" smtClean="0"/>
              <a:t> </a:t>
            </a:r>
            <a:r>
              <a:rPr kumimoji="0" lang="ko-KR" altLang="en-US" sz="1000" dirty="0"/>
              <a:t>나오게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214562" y="5429250"/>
            <a:ext cx="5786461" cy="1000125"/>
          </a:xfrm>
          <a:prstGeom prst="wedgeRoundRectCallout">
            <a:avLst>
              <a:gd name="adj1" fmla="val -20420"/>
              <a:gd name="adj2" fmla="val -246287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매출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smtClean="0"/>
              <a:t>전월까지 누계 </a:t>
            </a:r>
            <a:r>
              <a:rPr kumimoji="0" lang="en-US" altLang="ko-KR" sz="1000" dirty="0" smtClean="0"/>
              <a:t>: </a:t>
            </a:r>
            <a:r>
              <a:rPr kumimoji="0" lang="ko-KR" altLang="en-US" sz="1000" dirty="0" smtClean="0"/>
              <a:t>전 월까지 매출 세금계산서 발행 된 것</a:t>
            </a:r>
            <a:endParaRPr kumimoji="0" lang="en-US" altLang="ko-KR" sz="1000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smtClean="0"/>
              <a:t>당월 </a:t>
            </a:r>
            <a:r>
              <a:rPr kumimoji="0" lang="en-US" altLang="ko-KR" sz="1000" dirty="0" smtClean="0"/>
              <a:t>:  </a:t>
            </a:r>
            <a:r>
              <a:rPr kumimoji="0" lang="ko-KR" altLang="en-US" sz="1000" dirty="0" smtClean="0"/>
              <a:t>지금까지 </a:t>
            </a:r>
            <a:r>
              <a:rPr kumimoji="0" lang="ko-KR" altLang="en-US" sz="1000" dirty="0" err="1" smtClean="0"/>
              <a:t>미정산</a:t>
            </a:r>
            <a:r>
              <a:rPr kumimoji="0" lang="ko-KR" altLang="en-US" sz="1000" dirty="0" smtClean="0"/>
              <a:t> 된 금액 중 인수완료</a:t>
            </a:r>
            <a:r>
              <a:rPr kumimoji="0" lang="en-US" altLang="ko-KR" sz="1000" dirty="0" smtClean="0"/>
              <a:t>, </a:t>
            </a:r>
            <a:r>
              <a:rPr kumimoji="0" lang="ko-KR" altLang="en-US" sz="1000" dirty="0" smtClean="0"/>
              <a:t>자동인수 해당되는 주문 건 </a:t>
            </a:r>
            <a:r>
              <a:rPr kumimoji="0" lang="en-US" altLang="ko-KR" sz="1000" dirty="0" smtClean="0"/>
              <a:t>+ </a:t>
            </a:r>
            <a:r>
              <a:rPr kumimoji="0" lang="ko-KR" altLang="en-US" sz="1000" dirty="0" smtClean="0"/>
              <a:t>당월 매출 세금계산서 발행 된 것</a:t>
            </a:r>
            <a:endParaRPr kumimoji="0" lang="en-US" altLang="ko-KR" sz="1000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 err="1" smtClean="0"/>
              <a:t>연누계</a:t>
            </a:r>
            <a:r>
              <a:rPr kumimoji="0" lang="ko-KR" altLang="en-US" sz="1000" dirty="0" smtClean="0"/>
              <a:t> </a:t>
            </a:r>
            <a:r>
              <a:rPr kumimoji="0" lang="en-US" altLang="ko-KR" sz="1000" dirty="0" smtClean="0"/>
              <a:t>: </a:t>
            </a:r>
            <a:r>
              <a:rPr kumimoji="0" lang="ko-KR" altLang="en-US" sz="1000" dirty="0" smtClean="0"/>
              <a:t>전월까지 누계 </a:t>
            </a:r>
            <a:r>
              <a:rPr kumimoji="0" lang="en-US" altLang="ko-KR" sz="1000" dirty="0" smtClean="0"/>
              <a:t>+ </a:t>
            </a:r>
            <a:r>
              <a:rPr kumimoji="0" lang="ko-KR" altLang="en-US" sz="1000" dirty="0" smtClean="0"/>
              <a:t>당월 누계</a:t>
            </a:r>
            <a:endParaRPr kumimoji="0"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7224" y="2214554"/>
          <a:ext cx="7286678" cy="2428888"/>
        </p:xfrm>
        <a:graphic>
          <a:graphicData uri="http://schemas.openxmlformats.org/drawingml/2006/table">
            <a:tbl>
              <a:tblPr/>
              <a:tblGrid>
                <a:gridCol w="850999"/>
                <a:gridCol w="1329685"/>
                <a:gridCol w="850999"/>
                <a:gridCol w="850999"/>
                <a:gridCol w="850999"/>
                <a:gridCol w="850999"/>
                <a:gridCol w="850999"/>
                <a:gridCol w="850999"/>
              </a:tblGrid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atin typeface="돋움"/>
                        </a:rPr>
                        <a:t>사업구분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latin typeface="돋움"/>
                        </a:rPr>
                        <a:t>자재유형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매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출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전월까지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당월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연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누계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신규매출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Arial"/>
                        </a:rPr>
                        <a:t>SKT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사급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무선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SKT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유선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Arial"/>
                        </a:rPr>
                        <a:t>SKB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사급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지입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SKB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개통자재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기타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돋움"/>
                        </a:rPr>
                        <a:t>기타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latin typeface="돋움"/>
                        </a:rPr>
                        <a:t>총</a:t>
                      </a:r>
                      <a:r>
                        <a:rPr lang="ko-KR" altLang="en-US" sz="1000" b="0" i="0" u="none" strike="noStrike"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latin typeface="돋움"/>
                        </a:rPr>
                        <a:t>계</a:t>
                      </a:r>
                      <a:endParaRPr lang="ko-KR" altLang="en-US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공사유형별 월 예상실적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pic>
        <p:nvPicPr>
          <p:cNvPr id="7173" name="Picture 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00188"/>
            <a:ext cx="7962900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모서리가 둥근 사각형 설명선 8"/>
          <p:cNvSpPr/>
          <p:nvPr/>
        </p:nvSpPr>
        <p:spPr>
          <a:xfrm>
            <a:off x="2286000" y="2500313"/>
            <a:ext cx="4000500" cy="428621"/>
          </a:xfrm>
          <a:prstGeom prst="wedgeRoundRectCallout">
            <a:avLst>
              <a:gd name="adj1" fmla="val -15726"/>
              <a:gd name="adj2" fmla="val -13998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이전 기간 </a:t>
            </a:r>
            <a:r>
              <a:rPr kumimoji="0" lang="ko-KR" altLang="en-US" sz="1000" dirty="0" smtClean="0"/>
              <a:t>관계없이 </a:t>
            </a:r>
            <a:r>
              <a:rPr kumimoji="0" lang="ko-KR" altLang="en-US" sz="1000" dirty="0"/>
              <a:t>미정산 주문 건은 모두 </a:t>
            </a:r>
            <a:r>
              <a:rPr kumimoji="0" lang="ko-KR" altLang="en-US" sz="1000" dirty="0" smtClean="0"/>
              <a:t>주문상태에 금액</a:t>
            </a:r>
            <a:endParaRPr kumimoji="0" lang="en-US" altLang="ko-KR" sz="1000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/>
              <a:t>표시</a:t>
            </a:r>
            <a:endParaRPr kumimoji="0"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214563" y="4786313"/>
            <a:ext cx="4000500" cy="500062"/>
          </a:xfrm>
          <a:prstGeom prst="wedgeRoundRectCallout">
            <a:avLst>
              <a:gd name="adj1" fmla="val -44876"/>
              <a:gd name="adj2" fmla="val 159773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총계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각 단계별 합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누계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인수완료 합을 기준으로 오른쪽 단계로 갈수록 누적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     (</a:t>
            </a:r>
            <a:r>
              <a:rPr kumimoji="0" lang="ko-KR" altLang="en-US" sz="1000" dirty="0"/>
              <a:t>단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반품완료는 마이너스</a:t>
            </a:r>
            <a:r>
              <a:rPr kumimoji="0" lang="en-US" altLang="ko-KR" sz="1000" dirty="0"/>
              <a:t>)</a:t>
            </a:r>
            <a:endParaRPr kumimoji="0"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786063" y="3571875"/>
            <a:ext cx="4000500" cy="428629"/>
          </a:xfrm>
          <a:prstGeom prst="wedgeRoundRectCallout">
            <a:avLst>
              <a:gd name="adj1" fmla="val 47696"/>
              <a:gd name="adj2" fmla="val -80823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담당자별 월 추정 매출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셀 더블클릭 후 텍스트 입력 </a:t>
            </a:r>
            <a:r>
              <a:rPr kumimoji="0" lang="ko-KR" altLang="en-US" sz="1000" dirty="0" smtClean="0"/>
              <a:t>가능</a:t>
            </a:r>
            <a:endParaRPr kumimoji="0" lang="en-US" altLang="ko-KR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000625" y="857250"/>
            <a:ext cx="4000500" cy="785813"/>
          </a:xfrm>
          <a:prstGeom prst="wedgeRoundRectCallout">
            <a:avLst>
              <a:gd name="adj1" fmla="val -53612"/>
              <a:gd name="adj2" fmla="val 38614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필터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해당 년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월은 디폴트 일자만 셀렉트박스로 선택가능하게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엑셀기능 추가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월 추정 매출 엑셀버튼 옆에 총합 나오게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115175" y="1643063"/>
            <a:ext cx="1500188" cy="485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폭발 2 14"/>
          <p:cNvSpPr/>
          <p:nvPr/>
        </p:nvSpPr>
        <p:spPr>
          <a:xfrm>
            <a:off x="7035634" y="1185083"/>
            <a:ext cx="2216886" cy="159584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추정 </a:t>
            </a:r>
            <a:r>
              <a:rPr lang="en-US" altLang="ko-KR" sz="1000" b="1" dirty="0"/>
              <a:t>: </a:t>
            </a:r>
            <a:r>
              <a:rPr lang="ko-KR" altLang="en-US" sz="1000" b="1" dirty="0" smtClean="0"/>
              <a:t>배송완</a:t>
            </a:r>
            <a:r>
              <a:rPr lang="ko-KR" altLang="en-US" sz="1000" b="1" dirty="0"/>
              <a:t>료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이번달자동인수대상</a:t>
            </a:r>
            <a:r>
              <a:rPr lang="en-US" altLang="ko-KR" sz="1000" b="1" dirty="0" smtClean="0"/>
              <a:t>), </a:t>
            </a:r>
            <a:r>
              <a:rPr lang="ko-KR" altLang="en-US" sz="1000" b="1" dirty="0" smtClean="0"/>
              <a:t>인수완료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6444207" y="1700808"/>
            <a:ext cx="55666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추정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일자별 주문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/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출하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/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인수 실적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15175" y="1428750"/>
            <a:ext cx="1500188" cy="485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00188"/>
            <a:ext cx="6000750" cy="517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" name="모서리가 둥근 사각형 설명선 14"/>
          <p:cNvSpPr/>
          <p:nvPr/>
        </p:nvSpPr>
        <p:spPr>
          <a:xfrm>
            <a:off x="3071813" y="3357563"/>
            <a:ext cx="2500312" cy="500062"/>
          </a:xfrm>
          <a:prstGeom prst="wedgeRoundRectCallout">
            <a:avLst>
              <a:gd name="adj1" fmla="val -40122"/>
              <a:gd name="adj2" fmla="val -24123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해당일 주문실적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출하실적</a:t>
            </a:r>
            <a:r>
              <a:rPr kumimoji="0" lang="en-US" altLang="ko-KR" sz="1000" dirty="0"/>
              <a:t>, </a:t>
            </a:r>
            <a:r>
              <a:rPr kumimoji="0" lang="ko-KR" altLang="en-US" sz="1000" dirty="0"/>
              <a:t>인수실적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429375" y="428625"/>
            <a:ext cx="2500313" cy="1071563"/>
          </a:xfrm>
          <a:prstGeom prst="wedgeRoundRectCallout">
            <a:avLst>
              <a:gd name="adj1" fmla="val -92517"/>
              <a:gd name="adj2" fmla="val 38204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필터 추가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실적년도</a:t>
            </a:r>
            <a:r>
              <a:rPr kumimoji="0" lang="en-US" altLang="ko-KR" sz="1000" dirty="0"/>
              <a:t>/</a:t>
            </a:r>
            <a:r>
              <a:rPr kumimoji="0" lang="ko-KR" altLang="en-US" sz="1000" dirty="0"/>
              <a:t>월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월 주문실적</a:t>
            </a:r>
            <a:r>
              <a:rPr kumimoji="0" lang="en-US" altLang="ko-KR" sz="1000" dirty="0"/>
              <a:t>,</a:t>
            </a:r>
            <a:r>
              <a:rPr kumimoji="0" lang="ko-KR" altLang="en-US" sz="1000" dirty="0"/>
              <a:t>출하실적</a:t>
            </a:r>
            <a:r>
              <a:rPr kumimoji="0" lang="en-US" altLang="ko-KR" sz="1000" dirty="0"/>
              <a:t>,</a:t>
            </a:r>
            <a:r>
              <a:rPr kumimoji="0" lang="ko-KR" altLang="en-US" sz="1000" dirty="0"/>
              <a:t>인수실적 엑셀버튼 옆에 나오게 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 엑셀 기능 추가</a:t>
            </a:r>
            <a:endParaRPr kumimoji="0" lang="en-US" altLang="ko-KR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주요목록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2.3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500063" y="785813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2.3.3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실적관리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–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운영사 메인 페이지 매출정보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285750" y="785813"/>
            <a:ext cx="314325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pic>
        <p:nvPicPr>
          <p:cNvPr id="9221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357438"/>
            <a:ext cx="3286125" cy="2143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4429125" y="4572000"/>
            <a:ext cx="4500563" cy="1285875"/>
          </a:xfrm>
          <a:prstGeom prst="wedgeRoundRectCallout">
            <a:avLst>
              <a:gd name="adj1" fmla="val -61304"/>
              <a:gd name="adj2" fmla="val -7477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ㅇ당월예상실적</a:t>
            </a:r>
            <a:r>
              <a:rPr kumimoji="0" lang="en-US" altLang="ko-KR" sz="1000" dirty="0"/>
              <a:t>(</a:t>
            </a:r>
            <a:r>
              <a:rPr kumimoji="0" lang="ko-KR" altLang="en-US" sz="1000" dirty="0"/>
              <a:t>기존</a:t>
            </a:r>
            <a:r>
              <a:rPr kumimoji="0" lang="en-US" altLang="ko-KR" sz="1000" dirty="0"/>
              <a:t>)</a:t>
            </a:r>
            <a:r>
              <a:rPr kumimoji="0" lang="ko-KR" altLang="en-US" sz="1000" dirty="0"/>
              <a:t>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해당월 </a:t>
            </a:r>
            <a:r>
              <a:rPr kumimoji="0" lang="en-US" altLang="ko-KR" sz="1000" dirty="0"/>
              <a:t>1</a:t>
            </a:r>
            <a:r>
              <a:rPr kumimoji="0" lang="ko-KR" altLang="en-US" sz="1000" dirty="0"/>
              <a:t>일에서 당일까지의 주문실적 기준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  1. </a:t>
            </a:r>
            <a:r>
              <a:rPr kumimoji="0" lang="ko-KR" altLang="en-US" sz="1000" dirty="0"/>
              <a:t>전체매출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현재 </a:t>
            </a:r>
            <a:r>
              <a:rPr kumimoji="0" lang="en-US" altLang="ko-KR" sz="1000" dirty="0"/>
              <a:t>SKTS </a:t>
            </a:r>
            <a:r>
              <a:rPr kumimoji="0" lang="ko-KR" altLang="en-US" sz="1000" dirty="0"/>
              <a:t>관리여부 </a:t>
            </a:r>
            <a:r>
              <a:rPr kumimoji="0" lang="en-US" altLang="ko-KR" sz="1000" dirty="0"/>
              <a:t>‘</a:t>
            </a:r>
            <a:r>
              <a:rPr kumimoji="0" lang="ko-KR" altLang="en-US" sz="1000" dirty="0"/>
              <a:t>전체</a:t>
            </a:r>
            <a:r>
              <a:rPr kumimoji="0" lang="en-US" altLang="ko-KR" sz="1000" dirty="0"/>
              <a:t>’</a:t>
            </a:r>
            <a:r>
              <a:rPr kumimoji="0" lang="ko-KR" altLang="en-US" sz="1000" dirty="0"/>
              <a:t>로 계산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  2. </a:t>
            </a:r>
            <a:r>
              <a:rPr kumimoji="0" lang="ko-KR" altLang="en-US" sz="1000" dirty="0"/>
              <a:t>관리업체 매출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공사담당자별 매출 계산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ㅇ당월예상실적</a:t>
            </a:r>
            <a:r>
              <a:rPr kumimoji="0" lang="en-US" altLang="ko-KR" sz="1000" dirty="0"/>
              <a:t>(</a:t>
            </a:r>
            <a:r>
              <a:rPr kumimoji="0" lang="ko-KR" altLang="en-US" sz="1000" dirty="0"/>
              <a:t>변경</a:t>
            </a:r>
            <a:r>
              <a:rPr kumimoji="0" lang="en-US" altLang="ko-KR" sz="1000" dirty="0"/>
              <a:t>) : </a:t>
            </a:r>
            <a:r>
              <a:rPr kumimoji="0" lang="ko-KR" altLang="en-US" sz="1000" dirty="0"/>
              <a:t>미정산 금액 중 정산가능여부 </a:t>
            </a:r>
            <a:r>
              <a:rPr kumimoji="0" lang="en-US" altLang="ko-KR" sz="1000" dirty="0"/>
              <a:t>‘</a:t>
            </a:r>
            <a:r>
              <a:rPr kumimoji="0" lang="ko-KR" altLang="en-US" sz="1000" dirty="0"/>
              <a:t>예</a:t>
            </a:r>
            <a:r>
              <a:rPr kumimoji="0" lang="en-US" altLang="ko-KR" sz="1000" dirty="0"/>
              <a:t>’ </a:t>
            </a:r>
            <a:r>
              <a:rPr kumimoji="0" lang="ko-KR" altLang="en-US" sz="1000" dirty="0"/>
              <a:t>만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  1. </a:t>
            </a:r>
            <a:r>
              <a:rPr kumimoji="0" lang="ko-KR" altLang="en-US" sz="1000" dirty="0"/>
              <a:t>전체매출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현재 </a:t>
            </a:r>
            <a:r>
              <a:rPr kumimoji="0" lang="en-US" altLang="ko-KR" sz="1000" dirty="0"/>
              <a:t>SKTS</a:t>
            </a:r>
            <a:r>
              <a:rPr kumimoji="0" lang="ko-KR" altLang="en-US" sz="1000" dirty="0"/>
              <a:t>관리여부 </a:t>
            </a:r>
            <a:r>
              <a:rPr kumimoji="0" lang="en-US" altLang="ko-KR" sz="1000" dirty="0"/>
              <a:t>‘</a:t>
            </a:r>
            <a:r>
              <a:rPr kumimoji="0" lang="ko-KR" altLang="en-US" sz="1000" dirty="0"/>
              <a:t>예</a:t>
            </a:r>
            <a:r>
              <a:rPr kumimoji="0" lang="en-US" altLang="ko-KR" sz="1000" dirty="0"/>
              <a:t>’ </a:t>
            </a:r>
            <a:r>
              <a:rPr kumimoji="0" lang="ko-KR" altLang="en-US" sz="1000" dirty="0"/>
              <a:t>만 </a:t>
            </a:r>
            <a:r>
              <a:rPr kumimoji="0" lang="en-US" altLang="ko-KR" sz="1000" dirty="0" smtClean="0"/>
              <a:t>+ </a:t>
            </a:r>
            <a:r>
              <a:rPr kumimoji="0" lang="ko-KR" altLang="en-US" sz="1000" dirty="0" smtClean="0"/>
              <a:t>자동인수 대상도 포함</a:t>
            </a:r>
            <a:r>
              <a:rPr kumimoji="0" lang="en-US" altLang="ko-KR" sz="1000" dirty="0" smtClean="0"/>
              <a:t>(</a:t>
            </a:r>
            <a:r>
              <a:rPr kumimoji="0" lang="ko-KR" altLang="en-US" sz="1000" dirty="0" smtClean="0"/>
              <a:t>오늘날짜기준</a:t>
            </a:r>
            <a:r>
              <a:rPr kumimoji="0" lang="en-US" altLang="ko-KR" sz="1000" smtClean="0"/>
              <a:t>)</a:t>
            </a:r>
            <a:endParaRPr kumimoji="0" lang="en-US" altLang="ko-KR" sz="10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  2. </a:t>
            </a:r>
            <a:r>
              <a:rPr kumimoji="0" lang="ko-KR" altLang="en-US" sz="1000" dirty="0"/>
              <a:t>공사유형별 매출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공사담당자별 매출 중 미정산금액 정산가능여부 </a:t>
            </a:r>
            <a:r>
              <a:rPr kumimoji="0" lang="en-US" altLang="ko-KR" sz="1000" dirty="0"/>
              <a:t>‘</a:t>
            </a:r>
            <a:r>
              <a:rPr kumimoji="0" lang="ko-KR" altLang="en-US" sz="1000" dirty="0"/>
              <a:t>예</a:t>
            </a:r>
            <a:r>
              <a:rPr kumimoji="0" lang="en-US" altLang="ko-KR" sz="1000" dirty="0"/>
              <a:t>’</a:t>
            </a:r>
            <a:r>
              <a:rPr kumimoji="0" lang="ko-KR" altLang="en-US" sz="1000" dirty="0"/>
              <a:t>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8688" y="3500438"/>
            <a:ext cx="3286125" cy="1000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857750" y="2571750"/>
            <a:ext cx="1571625" cy="1428750"/>
          </a:xfrm>
          <a:prstGeom prst="wedgeRoundRectCallout">
            <a:avLst>
              <a:gd name="adj1" fmla="val -117408"/>
              <a:gd name="adj2" fmla="val 51869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/>
              <a:t>필드명 변경 </a:t>
            </a:r>
            <a:r>
              <a:rPr kumimoji="0" lang="en-US" altLang="ko-KR" sz="1000" dirty="0"/>
              <a:t>: </a:t>
            </a:r>
            <a:r>
              <a:rPr kumimoji="0" lang="ko-KR" altLang="en-US" sz="1000" dirty="0"/>
              <a:t>관리업체매출 </a:t>
            </a:r>
            <a:r>
              <a:rPr kumimoji="0" lang="en-US" altLang="ko-KR" sz="1000" dirty="0"/>
              <a:t>-&gt; </a:t>
            </a:r>
            <a:r>
              <a:rPr kumimoji="0" lang="ko-KR" altLang="en-US" sz="1000" dirty="0"/>
              <a:t>공사유형별 매출</a:t>
            </a:r>
          </a:p>
        </p:txBody>
      </p:sp>
      <p:sp>
        <p:nvSpPr>
          <p:cNvPr id="9" name="폭발 2 8"/>
          <p:cNvSpPr/>
          <p:nvPr/>
        </p:nvSpPr>
        <p:spPr>
          <a:xfrm>
            <a:off x="755575" y="4149080"/>
            <a:ext cx="3673549" cy="252028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1. 4</a:t>
            </a:r>
            <a:r>
              <a:rPr lang="ko-KR" altLang="en-US" sz="1000" b="1" dirty="0" smtClean="0"/>
              <a:t>페이지의 추정 항목에서 가지고 옴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전체매출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모든 공사담당자의 총 매출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공사유형별 매출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해당 공사담당자의 매출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454</Words>
  <Application>Microsoft Office PowerPoint</Application>
  <PresentationFormat>화면 슬라이드 쇼(4:3)</PresentationFormat>
  <Paragraphs>150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seung-joo</cp:lastModifiedBy>
  <cp:revision>54</cp:revision>
  <dcterms:created xsi:type="dcterms:W3CDTF">2013-12-19T09:06:32Z</dcterms:created>
  <dcterms:modified xsi:type="dcterms:W3CDTF">2014-02-13T06:09:00Z</dcterms:modified>
</cp:coreProperties>
</file>