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ms-office.activeX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activeX/activeX1.xml" ContentType="application/vnd.ms-office.activeX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5512D11C-5CC6-11CF-8D67-00AA00BDCE1D}" ax:persistence="persistStream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A0AF-D682-4591-B630-3558F67B2280}" type="datetimeFigureOut">
              <a:rPr lang="ko-KR" altLang="en-US" smtClean="0"/>
              <a:t>2014-06-16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0C21-169F-44AA-9F73-4FAEB663693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A0AF-D682-4591-B630-3558F67B2280}" type="datetimeFigureOut">
              <a:rPr lang="ko-KR" altLang="en-US" smtClean="0"/>
              <a:t>2014-06-16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0C21-169F-44AA-9F73-4FAEB663693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A0AF-D682-4591-B630-3558F67B2280}" type="datetimeFigureOut">
              <a:rPr lang="ko-KR" altLang="en-US" smtClean="0"/>
              <a:t>2014-06-16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0C21-169F-44AA-9F73-4FAEB663693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A0AF-D682-4591-B630-3558F67B2280}" type="datetimeFigureOut">
              <a:rPr lang="ko-KR" altLang="en-US" smtClean="0"/>
              <a:t>2014-06-16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0C21-169F-44AA-9F73-4FAEB663693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A0AF-D682-4591-B630-3558F67B2280}" type="datetimeFigureOut">
              <a:rPr lang="ko-KR" altLang="en-US" smtClean="0"/>
              <a:t>2014-06-16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0C21-169F-44AA-9F73-4FAEB663693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A0AF-D682-4591-B630-3558F67B2280}" type="datetimeFigureOut">
              <a:rPr lang="ko-KR" altLang="en-US" smtClean="0"/>
              <a:t>2014-06-16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0C21-169F-44AA-9F73-4FAEB663693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A0AF-D682-4591-B630-3558F67B2280}" type="datetimeFigureOut">
              <a:rPr lang="ko-KR" altLang="en-US" smtClean="0"/>
              <a:t>2014-06-16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0C21-169F-44AA-9F73-4FAEB663693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A0AF-D682-4591-B630-3558F67B2280}" type="datetimeFigureOut">
              <a:rPr lang="ko-KR" altLang="en-US" smtClean="0"/>
              <a:t>2014-06-16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0C21-169F-44AA-9F73-4FAEB663693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A0AF-D682-4591-B630-3558F67B2280}" type="datetimeFigureOut">
              <a:rPr lang="ko-KR" altLang="en-US" smtClean="0"/>
              <a:t>2014-06-16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0C21-169F-44AA-9F73-4FAEB663693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A0AF-D682-4591-B630-3558F67B2280}" type="datetimeFigureOut">
              <a:rPr lang="ko-KR" altLang="en-US" smtClean="0"/>
              <a:t>2014-06-16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0C21-169F-44AA-9F73-4FAEB663693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A0AF-D682-4591-B630-3558F67B2280}" type="datetimeFigureOut">
              <a:rPr lang="ko-KR" altLang="en-US" smtClean="0"/>
              <a:t>2014-06-16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0C21-169F-44AA-9F73-4FAEB663693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8A0AF-D682-4591-B630-3558F67B2280}" type="datetimeFigureOut">
              <a:rPr lang="ko-KR" altLang="en-US" smtClean="0"/>
              <a:t>2014-06-16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40C21-169F-44AA-9F73-4FAEB663693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hyperlink" Target="mailto:j723@sk.com" TargetMode="External"/><Relationship Id="rId5" Type="http://schemas.openxmlformats.org/officeDocument/2006/relationships/hyperlink" Target="https://www.docusharp.com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 rot="10800000" flipV="1">
            <a:off x="586451" y="1340769"/>
            <a:ext cx="1995264" cy="459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rnd" cmpd="sng" algn="ctr">
            <a:solidFill>
              <a:srgbClr val="FFFFFF">
                <a:lumMod val="50000"/>
              </a:srgb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기존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 rot="10800000" flipV="1">
            <a:off x="4546891" y="1340769"/>
            <a:ext cx="1995264" cy="459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rnd" cmpd="sng" algn="ctr">
            <a:solidFill>
              <a:srgbClr val="FFFFFF">
                <a:lumMod val="50000"/>
              </a:srgb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변경</a:t>
            </a:r>
            <a:r>
              <a: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예시</a:t>
            </a:r>
            <a:r>
              <a: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l="8265" t="889" r="51100" b="11281"/>
          <a:stretch>
            <a:fillRect/>
          </a:stretch>
        </p:blipFill>
        <p:spPr bwMode="auto">
          <a:xfrm>
            <a:off x="626056" y="1995385"/>
            <a:ext cx="3298767" cy="4010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이등변 삼각형 17"/>
          <p:cNvSpPr/>
          <p:nvPr/>
        </p:nvSpPr>
        <p:spPr>
          <a:xfrm rot="5400000">
            <a:off x="2602675" y="3773881"/>
            <a:ext cx="3312368" cy="28803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/>
          <a:srcRect l="8265" t="889" r="51100" b="11281"/>
          <a:stretch>
            <a:fillRect/>
          </a:stretch>
        </p:blipFill>
        <p:spPr bwMode="auto">
          <a:xfrm>
            <a:off x="4572202" y="2010544"/>
            <a:ext cx="3298767" cy="4010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20"/>
          <p:cNvSpPr/>
          <p:nvPr/>
        </p:nvSpPr>
        <p:spPr>
          <a:xfrm>
            <a:off x="4613497" y="2184302"/>
            <a:ext cx="3188896" cy="35418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>
                <a:latin typeface="+mn-ea"/>
              </a:rPr>
              <a:t>[</a:t>
            </a:r>
            <a:r>
              <a:rPr lang="ko-KR" altLang="en-US" sz="800" b="1" dirty="0" smtClean="0">
                <a:latin typeface="+mn-ea"/>
              </a:rPr>
              <a:t>중요</a:t>
            </a:r>
            <a:r>
              <a:rPr lang="en-US" altLang="ko-KR" sz="800" b="1" dirty="0" smtClean="0">
                <a:latin typeface="+mn-ea"/>
              </a:rPr>
              <a:t>,</a:t>
            </a:r>
            <a:r>
              <a:rPr lang="ko-KR" altLang="en-US" sz="800" b="1" dirty="0" smtClean="0">
                <a:latin typeface="+mn-ea"/>
              </a:rPr>
              <a:t>의무</a:t>
            </a:r>
            <a:r>
              <a:rPr lang="en-US" altLang="ko-KR" sz="800" b="1" dirty="0" smtClean="0">
                <a:latin typeface="+mn-ea"/>
              </a:rPr>
              <a:t>] </a:t>
            </a:r>
            <a:r>
              <a:rPr lang="ko-KR" altLang="en-US" sz="800" b="1" dirty="0" smtClean="0">
                <a:latin typeface="+mn-ea"/>
              </a:rPr>
              <a:t>물품 공급 계약 및 개인정보취급방침 계약 실시</a:t>
            </a:r>
            <a:endParaRPr lang="ko-KR" altLang="en-US" sz="800" b="1" dirty="0">
              <a:latin typeface="+mn-ea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/>
          <a:srcRect l="42647" t="20527" r="56091" b="37632"/>
          <a:stretch>
            <a:fillRect/>
          </a:stretch>
        </p:blipFill>
        <p:spPr bwMode="auto">
          <a:xfrm>
            <a:off x="7643235" y="2549746"/>
            <a:ext cx="182717" cy="299715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 cstate="print"/>
          <a:srcRect l="11964" t="67838" r="55322" b="24327"/>
          <a:stretch>
            <a:fillRect/>
          </a:stretch>
        </p:blipFill>
        <p:spPr bwMode="auto">
          <a:xfrm>
            <a:off x="4669285" y="5394122"/>
            <a:ext cx="3172570" cy="357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직사각형 24"/>
          <p:cNvSpPr/>
          <p:nvPr/>
        </p:nvSpPr>
        <p:spPr>
          <a:xfrm>
            <a:off x="4618899" y="2549746"/>
            <a:ext cx="3048027" cy="28371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t"/>
            <a:r>
              <a:rPr lang="ko-KR" altLang="en-US" sz="700" b="1" dirty="0" smtClean="0">
                <a:solidFill>
                  <a:srgbClr val="CC3D3D"/>
                </a:solidFill>
              </a:rPr>
              <a:t>물</a:t>
            </a:r>
            <a:r>
              <a:rPr lang="ko-KR" altLang="en-US" sz="700" b="1" dirty="0" smtClean="0">
                <a:solidFill>
                  <a:srgbClr val="CC3D3D"/>
                </a:solidFill>
                <a:latin typeface="Gulim"/>
              </a:rPr>
              <a:t>품 </a:t>
            </a:r>
            <a:r>
              <a:rPr lang="ko-KR" altLang="en-US" sz="700" b="1" dirty="0" smtClean="0">
                <a:solidFill>
                  <a:srgbClr val="CC3D3D"/>
                </a:solidFill>
                <a:latin typeface="+mj-lt"/>
              </a:rPr>
              <a:t>공급 계약서 및 개인정보취급방침에 대하여 </a:t>
            </a:r>
            <a:r>
              <a:rPr lang="ko-KR" altLang="en-US" sz="700" b="1" u="sng" dirty="0" smtClean="0">
                <a:solidFill>
                  <a:srgbClr val="CC3D3D"/>
                </a:solidFill>
                <a:latin typeface="+mj-lt"/>
              </a:rPr>
              <a:t>모든 </a:t>
            </a:r>
            <a:r>
              <a:rPr lang="ko-KR" altLang="en-US" sz="700" b="1" u="sng" dirty="0" err="1" smtClean="0">
                <a:solidFill>
                  <a:srgbClr val="CC3D3D"/>
                </a:solidFill>
                <a:latin typeface="+mj-lt"/>
              </a:rPr>
              <a:t>공급사가</a:t>
            </a:r>
            <a:r>
              <a:rPr lang="ko-KR" altLang="en-US" sz="700" b="1" u="sng" dirty="0" smtClean="0">
                <a:solidFill>
                  <a:srgbClr val="CC3D3D"/>
                </a:solidFill>
                <a:latin typeface="+mj-lt"/>
              </a:rPr>
              <a:t> 반드시 체결되어야 하는 의무 계약</a:t>
            </a:r>
            <a:r>
              <a:rPr lang="ko-KR" altLang="en-US" sz="700" b="1" dirty="0" smtClean="0">
                <a:solidFill>
                  <a:srgbClr val="CC3D3D"/>
                </a:solidFill>
                <a:latin typeface="+mj-lt"/>
              </a:rPr>
              <a:t> 입니다</a:t>
            </a:r>
            <a:r>
              <a:rPr lang="en-US" altLang="ko-KR" sz="700" b="1" dirty="0" smtClean="0">
                <a:solidFill>
                  <a:srgbClr val="CC3D3D"/>
                </a:solidFill>
                <a:latin typeface="+mj-lt"/>
              </a:rPr>
              <a:t>.</a:t>
            </a:r>
            <a:endParaRPr lang="ko-KR" altLang="en-US" sz="700" dirty="0" smtClean="0">
              <a:solidFill>
                <a:srgbClr val="000000"/>
              </a:solidFill>
              <a:latin typeface="+mj-lt"/>
            </a:endParaRPr>
          </a:p>
          <a:p>
            <a:pPr fontAlgn="t"/>
            <a:r>
              <a:rPr lang="ko-KR" altLang="en-US" sz="700" b="1" dirty="0" smtClean="0">
                <a:solidFill>
                  <a:srgbClr val="CC3D3D"/>
                </a:solidFill>
                <a:latin typeface="+mj-lt"/>
              </a:rPr>
              <a:t>따라서</a:t>
            </a:r>
            <a:r>
              <a:rPr lang="en-US" altLang="ko-KR" sz="700" b="1" dirty="0" smtClean="0">
                <a:solidFill>
                  <a:srgbClr val="CC3D3D"/>
                </a:solidFill>
                <a:latin typeface="+mj-lt"/>
              </a:rPr>
              <a:t>, </a:t>
            </a:r>
            <a:r>
              <a:rPr lang="ko-KR" altLang="en-US" sz="700" b="1" dirty="0" smtClean="0">
                <a:solidFill>
                  <a:srgbClr val="CC3D3D"/>
                </a:solidFill>
                <a:latin typeface="+mj-lt"/>
              </a:rPr>
              <a:t>아래와 같은 절차에 따라 </a:t>
            </a:r>
            <a:r>
              <a:rPr lang="en-US" altLang="ko-KR" sz="700" b="1" dirty="0" smtClean="0">
                <a:solidFill>
                  <a:srgbClr val="CC3D3D"/>
                </a:solidFill>
                <a:latin typeface="+mj-lt"/>
              </a:rPr>
              <a:t>~6/13</a:t>
            </a:r>
            <a:r>
              <a:rPr lang="ko-KR" altLang="en-US" sz="700" b="1" dirty="0" smtClean="0">
                <a:solidFill>
                  <a:srgbClr val="CC3D3D"/>
                </a:solidFill>
                <a:latin typeface="+mj-lt"/>
              </a:rPr>
              <a:t>일 이전에 전자 서명 계약이 될 수 있도록 협조하여 주시길 바랍니다</a:t>
            </a:r>
            <a:r>
              <a:rPr lang="en-US" altLang="ko-KR" sz="700" b="1" dirty="0" smtClean="0">
                <a:solidFill>
                  <a:srgbClr val="CC3D3D"/>
                </a:solidFill>
                <a:latin typeface="+mj-lt"/>
              </a:rPr>
              <a:t>. </a:t>
            </a:r>
            <a:endParaRPr lang="ko-KR" altLang="en-US" sz="700" dirty="0" smtClean="0">
              <a:solidFill>
                <a:srgbClr val="000000"/>
              </a:solidFill>
              <a:latin typeface="+mj-lt"/>
            </a:endParaRPr>
          </a:p>
          <a:p>
            <a:pPr fontAlgn="t"/>
            <a:endParaRPr lang="ko-KR" altLang="en-US" sz="700" dirty="0" smtClean="0">
              <a:solidFill>
                <a:srgbClr val="000000"/>
              </a:solidFill>
              <a:latin typeface="+mj-lt"/>
            </a:endParaRPr>
          </a:p>
          <a:p>
            <a:pPr fontAlgn="t"/>
            <a:r>
              <a:rPr lang="en-US" altLang="ko-KR" sz="900" b="1" dirty="0" smtClean="0">
                <a:solidFill>
                  <a:srgbClr val="CC3D3D"/>
                </a:solidFill>
                <a:latin typeface="+mj-lt"/>
              </a:rPr>
              <a:t>1. </a:t>
            </a:r>
            <a:r>
              <a:rPr lang="ko-KR" altLang="en-US" sz="900" b="1" dirty="0" err="1" smtClean="0">
                <a:solidFill>
                  <a:srgbClr val="CC3D3D"/>
                </a:solidFill>
                <a:latin typeface="+mj-lt"/>
              </a:rPr>
              <a:t>계약시</a:t>
            </a:r>
            <a:r>
              <a:rPr lang="ko-KR" altLang="en-US" sz="900" b="1" dirty="0" smtClean="0">
                <a:solidFill>
                  <a:srgbClr val="CC3D3D"/>
                </a:solidFill>
                <a:latin typeface="+mj-lt"/>
              </a:rPr>
              <a:t> 사전 준비 필요 사항 </a:t>
            </a:r>
            <a:endParaRPr lang="ko-KR" altLang="en-US" sz="900" dirty="0" smtClean="0">
              <a:solidFill>
                <a:srgbClr val="505050"/>
              </a:solidFill>
              <a:latin typeface="+mj-lt"/>
            </a:endParaRPr>
          </a:p>
          <a:p>
            <a:pPr fontAlgn="t"/>
            <a:r>
              <a:rPr lang="ko-KR" altLang="en-US" sz="700" b="1" dirty="0" smtClean="0">
                <a:solidFill>
                  <a:srgbClr val="0900FF"/>
                </a:solidFill>
                <a:latin typeface="+mj-lt"/>
              </a:rPr>
              <a:t>    가</a:t>
            </a:r>
            <a:r>
              <a:rPr lang="en-US" altLang="ko-KR" sz="700" b="1" dirty="0" smtClean="0">
                <a:solidFill>
                  <a:srgbClr val="0900FF"/>
                </a:solidFill>
                <a:latin typeface="+mj-lt"/>
              </a:rPr>
              <a:t>. </a:t>
            </a:r>
            <a:r>
              <a:rPr lang="ko-KR" altLang="en-US" sz="700" b="1" u="sng" dirty="0" smtClean="0">
                <a:solidFill>
                  <a:srgbClr val="0900FF"/>
                </a:solidFill>
                <a:latin typeface="+mj-lt"/>
              </a:rPr>
              <a:t>공인전자주소</a:t>
            </a:r>
            <a:r>
              <a:rPr lang="en-US" altLang="ko-KR" sz="700" b="1" u="sng" dirty="0" smtClean="0">
                <a:solidFill>
                  <a:srgbClr val="0900FF"/>
                </a:solidFill>
                <a:latin typeface="+mj-lt"/>
              </a:rPr>
              <a:t>(#</a:t>
            </a:r>
            <a:r>
              <a:rPr lang="ko-KR" altLang="en-US" sz="700" b="1" u="sng" dirty="0" smtClean="0">
                <a:solidFill>
                  <a:srgbClr val="0900FF"/>
                </a:solidFill>
                <a:latin typeface="+mj-lt"/>
              </a:rPr>
              <a:t>메일</a:t>
            </a:r>
            <a:r>
              <a:rPr lang="en-US" altLang="ko-KR" sz="700" b="1" u="sng" dirty="0" smtClean="0">
                <a:solidFill>
                  <a:srgbClr val="0900FF"/>
                </a:solidFill>
                <a:latin typeface="+mj-lt"/>
              </a:rPr>
              <a:t>) </a:t>
            </a:r>
            <a:r>
              <a:rPr lang="ko-KR" altLang="en-US" sz="700" b="1" u="sng" dirty="0" smtClean="0">
                <a:solidFill>
                  <a:srgbClr val="0900FF"/>
                </a:solidFill>
                <a:latin typeface="+mj-lt"/>
              </a:rPr>
              <a:t>가입</a:t>
            </a:r>
            <a:endParaRPr lang="ko-KR" altLang="en-US" sz="700" dirty="0" smtClean="0">
              <a:solidFill>
                <a:srgbClr val="505050"/>
              </a:solidFill>
              <a:latin typeface="+mj-lt"/>
            </a:endParaRPr>
          </a:p>
          <a:p>
            <a:pPr fontAlgn="t"/>
            <a:r>
              <a:rPr lang="ko-KR" altLang="en-US" sz="700" b="1" dirty="0" smtClean="0">
                <a:solidFill>
                  <a:srgbClr val="0900FF"/>
                </a:solidFill>
                <a:latin typeface="+mj-lt"/>
              </a:rPr>
              <a:t>       공인전자주소 사이트 </a:t>
            </a:r>
            <a:r>
              <a:rPr lang="en-US" altLang="ko-KR" sz="700" b="1" dirty="0" smtClean="0">
                <a:solidFill>
                  <a:srgbClr val="0900FF"/>
                </a:solidFill>
                <a:latin typeface="+mj-lt"/>
              </a:rPr>
              <a:t>(</a:t>
            </a:r>
            <a:r>
              <a:rPr lang="en-US" altLang="ko-KR" sz="700" b="1" dirty="0" smtClean="0">
                <a:solidFill>
                  <a:srgbClr val="0900FF"/>
                </a:solidFill>
                <a:latin typeface="+mj-lt"/>
                <a:hlinkClick r:id="rId5"/>
              </a:rPr>
              <a:t>https://www.docusharp.com</a:t>
            </a:r>
            <a:r>
              <a:rPr lang="en-US" altLang="ko-KR" sz="700" b="1" dirty="0" smtClean="0">
                <a:solidFill>
                  <a:srgbClr val="0900FF"/>
                </a:solidFill>
                <a:latin typeface="+mj-lt"/>
              </a:rPr>
              <a:t>) </a:t>
            </a:r>
            <a:r>
              <a:rPr lang="ko-KR" altLang="en-US" sz="700" b="1" dirty="0" smtClean="0">
                <a:solidFill>
                  <a:srgbClr val="0900FF"/>
                </a:solidFill>
                <a:latin typeface="+mj-lt"/>
              </a:rPr>
              <a:t>에서</a:t>
            </a:r>
            <a:endParaRPr lang="ko-KR" altLang="en-US" sz="700" dirty="0" smtClean="0">
              <a:solidFill>
                <a:srgbClr val="505050"/>
              </a:solidFill>
              <a:latin typeface="+mj-lt"/>
            </a:endParaRPr>
          </a:p>
          <a:p>
            <a:pPr fontAlgn="t"/>
            <a:r>
              <a:rPr lang="ko-KR" altLang="en-US" sz="700" b="1" dirty="0" smtClean="0">
                <a:solidFill>
                  <a:srgbClr val="0900FF"/>
                </a:solidFill>
                <a:latin typeface="+mj-lt"/>
              </a:rPr>
              <a:t>       “수신전용 및 계약기간은 </a:t>
            </a:r>
            <a:r>
              <a:rPr lang="en-US" altLang="ko-KR" sz="700" b="1" dirty="0" smtClean="0">
                <a:solidFill>
                  <a:srgbClr val="0900FF"/>
                </a:solidFill>
                <a:latin typeface="+mj-lt"/>
              </a:rPr>
              <a:t>5</a:t>
            </a:r>
            <a:r>
              <a:rPr lang="ko-KR" altLang="en-US" sz="700" b="1" dirty="0" smtClean="0">
                <a:solidFill>
                  <a:srgbClr val="0900FF"/>
                </a:solidFill>
                <a:latin typeface="+mj-lt"/>
              </a:rPr>
              <a:t>년</a:t>
            </a:r>
            <a:r>
              <a:rPr lang="en-US" altLang="ko-KR" sz="700" b="1" dirty="0" smtClean="0">
                <a:solidFill>
                  <a:srgbClr val="0900FF"/>
                </a:solidFill>
                <a:latin typeface="+mj-lt"/>
              </a:rPr>
              <a:t>"</a:t>
            </a:r>
            <a:r>
              <a:rPr lang="ko-KR" altLang="en-US" sz="700" b="1" dirty="0" smtClean="0">
                <a:solidFill>
                  <a:srgbClr val="0900FF"/>
                </a:solidFill>
                <a:latin typeface="+mj-lt"/>
              </a:rPr>
              <a:t>으로 회원 등록을 요청 드립니다</a:t>
            </a:r>
            <a:r>
              <a:rPr lang="en-US" altLang="ko-KR" sz="700" b="1" dirty="0" smtClean="0">
                <a:solidFill>
                  <a:srgbClr val="0900FF"/>
                </a:solidFill>
                <a:latin typeface="+mj-lt"/>
              </a:rPr>
              <a:t>. </a:t>
            </a:r>
            <a:endParaRPr lang="ko-KR" altLang="en-US" sz="700" dirty="0" smtClean="0">
              <a:solidFill>
                <a:srgbClr val="505050"/>
              </a:solidFill>
              <a:latin typeface="+mj-lt"/>
            </a:endParaRPr>
          </a:p>
          <a:p>
            <a:pPr fontAlgn="t"/>
            <a:r>
              <a:rPr lang="ko-KR" altLang="en-US" sz="700" dirty="0" smtClean="0">
                <a:solidFill>
                  <a:srgbClr val="000000"/>
                </a:solidFill>
                <a:latin typeface="+mj-lt"/>
              </a:rPr>
              <a:t>       ○ </a:t>
            </a:r>
            <a:r>
              <a:rPr lang="ko-KR" altLang="en-US" sz="700" dirty="0" err="1" smtClean="0">
                <a:solidFill>
                  <a:srgbClr val="000000"/>
                </a:solidFill>
                <a:latin typeface="+mj-lt"/>
              </a:rPr>
              <a:t>구매사에서는</a:t>
            </a:r>
            <a:r>
              <a:rPr lang="ko-KR" altLang="en-US" sz="700" dirty="0" smtClean="0">
                <a:solidFill>
                  <a:srgbClr val="000000"/>
                </a:solidFill>
                <a:latin typeface="+mj-lt"/>
              </a:rPr>
              <a:t> 공인전자주소 회원 </a:t>
            </a:r>
            <a:r>
              <a:rPr lang="ko-KR" altLang="en-US" sz="700" dirty="0" err="1" smtClean="0">
                <a:solidFill>
                  <a:srgbClr val="000000"/>
                </a:solidFill>
                <a:latin typeface="+mj-lt"/>
              </a:rPr>
              <a:t>가입시</a:t>
            </a:r>
            <a:r>
              <a:rPr lang="ko-KR" altLang="en-US" sz="700" dirty="0" smtClean="0">
                <a:solidFill>
                  <a:srgbClr val="0900FF"/>
                </a:solidFill>
                <a:latin typeface="+mj-lt"/>
              </a:rPr>
              <a:t> </a:t>
            </a:r>
            <a:r>
              <a:rPr lang="ko-KR" altLang="en-US" sz="700" b="1" dirty="0" smtClean="0">
                <a:solidFill>
                  <a:srgbClr val="0900FF"/>
                </a:solidFill>
                <a:latin typeface="+mj-lt"/>
              </a:rPr>
              <a:t>“수신전용’ 및</a:t>
            </a:r>
            <a:endParaRPr lang="ko-KR" altLang="en-US" sz="700" dirty="0" smtClean="0">
              <a:solidFill>
                <a:srgbClr val="505050"/>
              </a:solidFill>
              <a:latin typeface="+mj-lt"/>
            </a:endParaRPr>
          </a:p>
          <a:p>
            <a:pPr fontAlgn="base"/>
            <a:r>
              <a:rPr lang="ko-KR" altLang="en-US" sz="700" b="1" dirty="0" smtClean="0">
                <a:solidFill>
                  <a:srgbClr val="0900FF"/>
                </a:solidFill>
                <a:latin typeface="+mj-lt"/>
              </a:rPr>
              <a:t>           계약기간은 </a:t>
            </a:r>
            <a:r>
              <a:rPr lang="en-US" altLang="ko-KR" sz="700" b="1" dirty="0" smtClean="0">
                <a:solidFill>
                  <a:srgbClr val="0900FF"/>
                </a:solidFill>
                <a:latin typeface="+mj-lt"/>
              </a:rPr>
              <a:t>5</a:t>
            </a:r>
            <a:r>
              <a:rPr lang="ko-KR" altLang="en-US" sz="700" b="1" dirty="0" smtClean="0">
                <a:solidFill>
                  <a:srgbClr val="0900FF"/>
                </a:solidFill>
                <a:latin typeface="+mj-lt"/>
              </a:rPr>
              <a:t>년으로 가입하시면 별도 이용료 없이 무료</a:t>
            </a:r>
            <a:r>
              <a:rPr lang="ko-KR" altLang="en-US" sz="700" b="1" dirty="0" smtClean="0">
                <a:solidFill>
                  <a:srgbClr val="000000"/>
                </a:solidFill>
                <a:latin typeface="+mj-lt"/>
              </a:rPr>
              <a:t>로</a:t>
            </a:r>
            <a:endParaRPr lang="ko-KR" altLang="en-US" sz="700" b="1" dirty="0" smtClean="0">
              <a:solidFill>
                <a:srgbClr val="505050"/>
              </a:solidFill>
              <a:latin typeface="+mj-lt"/>
            </a:endParaRPr>
          </a:p>
          <a:p>
            <a:pPr fontAlgn="base"/>
            <a:r>
              <a:rPr lang="en-US" altLang="ko-KR" sz="700" b="1" dirty="0" smtClean="0">
                <a:solidFill>
                  <a:srgbClr val="000000"/>
                </a:solidFill>
                <a:latin typeface="+mj-lt"/>
              </a:rPr>
              <a:t>           SK</a:t>
            </a:r>
            <a:r>
              <a:rPr lang="ko-KR" altLang="en-US" sz="700" b="1" dirty="0" err="1" smtClean="0">
                <a:solidFill>
                  <a:srgbClr val="000000"/>
                </a:solidFill>
                <a:latin typeface="+mj-lt"/>
              </a:rPr>
              <a:t>텔레시스에서</a:t>
            </a:r>
            <a:r>
              <a:rPr lang="ko-KR" altLang="en-US" sz="700" b="1" dirty="0" smtClean="0">
                <a:solidFill>
                  <a:srgbClr val="000000"/>
                </a:solidFill>
                <a:latin typeface="+mj-lt"/>
              </a:rPr>
              <a:t> 발송하는 공식 문서를 수신 및 열람 가능 </a:t>
            </a:r>
            <a:endParaRPr lang="ko-KR" altLang="en-US" sz="700" b="1" dirty="0" smtClean="0">
              <a:solidFill>
                <a:srgbClr val="505050"/>
              </a:solidFill>
              <a:latin typeface="+mj-lt"/>
            </a:endParaRPr>
          </a:p>
          <a:p>
            <a:pPr indent="128016" fontAlgn="base"/>
            <a:r>
              <a:rPr lang="en-US" altLang="ko-KR" sz="700" b="1" dirty="0" smtClean="0">
                <a:solidFill>
                  <a:srgbClr val="000000"/>
                </a:solidFill>
                <a:latin typeface="+mj-lt"/>
              </a:rPr>
              <a:t>       (</a:t>
            </a:r>
            <a:r>
              <a:rPr lang="ko-KR" altLang="en-US" sz="700" b="1" dirty="0" smtClean="0">
                <a:solidFill>
                  <a:srgbClr val="000000"/>
                </a:solidFill>
                <a:latin typeface="+mj-lt"/>
              </a:rPr>
              <a:t>자세한 가입 절차는 첨부된 안내 문서 참고</a:t>
            </a:r>
            <a:r>
              <a:rPr lang="en-US" altLang="ko-KR" sz="700" b="1" dirty="0" smtClean="0">
                <a:solidFill>
                  <a:srgbClr val="000000"/>
                </a:solidFill>
                <a:latin typeface="+mj-lt"/>
              </a:rPr>
              <a:t>) </a:t>
            </a:r>
            <a:endParaRPr lang="ko-KR" altLang="en-US" sz="700" b="1" dirty="0" smtClean="0">
              <a:solidFill>
                <a:srgbClr val="505050"/>
              </a:solidFill>
              <a:latin typeface="+mj-lt"/>
            </a:endParaRPr>
          </a:p>
          <a:p>
            <a:pPr fontAlgn="t"/>
            <a:endParaRPr lang="en-US" altLang="ko-KR" sz="700" b="1" dirty="0" smtClean="0">
              <a:solidFill>
                <a:srgbClr val="0900FF"/>
              </a:solidFill>
              <a:latin typeface="+mj-lt"/>
            </a:endParaRPr>
          </a:p>
          <a:p>
            <a:pPr fontAlgn="t"/>
            <a:r>
              <a:rPr lang="en-US" altLang="ko-KR" sz="700" b="1" dirty="0">
                <a:solidFill>
                  <a:srgbClr val="0900FF"/>
                </a:solidFill>
                <a:latin typeface="+mj-lt"/>
              </a:rPr>
              <a:t> </a:t>
            </a:r>
            <a:r>
              <a:rPr lang="en-US" altLang="ko-KR" sz="700" b="1" dirty="0" smtClean="0">
                <a:solidFill>
                  <a:srgbClr val="0900FF"/>
                </a:solidFill>
                <a:latin typeface="+mj-lt"/>
              </a:rPr>
              <a:t> </a:t>
            </a:r>
            <a:r>
              <a:rPr lang="ko-KR" altLang="en-US" sz="700" b="1" dirty="0" smtClean="0">
                <a:solidFill>
                  <a:srgbClr val="0900FF"/>
                </a:solidFill>
                <a:latin typeface="+mj-lt"/>
              </a:rPr>
              <a:t>나</a:t>
            </a:r>
            <a:r>
              <a:rPr lang="en-US" altLang="ko-KR" sz="700" b="1" dirty="0" smtClean="0">
                <a:solidFill>
                  <a:srgbClr val="0900FF"/>
                </a:solidFill>
                <a:latin typeface="+mj-lt"/>
              </a:rPr>
              <a:t>. </a:t>
            </a:r>
            <a:r>
              <a:rPr lang="ko-KR" altLang="en-US" sz="700" b="1" u="sng" dirty="0" err="1" smtClean="0">
                <a:solidFill>
                  <a:srgbClr val="0900FF"/>
                </a:solidFill>
                <a:latin typeface="+mj-lt"/>
              </a:rPr>
              <a:t>법용공인인증서</a:t>
            </a:r>
            <a:r>
              <a:rPr lang="ko-KR" altLang="en-US" sz="700" b="1" u="sng" dirty="0" smtClean="0">
                <a:solidFill>
                  <a:srgbClr val="0900FF"/>
                </a:solidFill>
                <a:latin typeface="+mj-lt"/>
              </a:rPr>
              <a:t> </a:t>
            </a:r>
            <a:r>
              <a:rPr lang="en-US" altLang="ko-KR" sz="700" b="1" u="sng" dirty="0" smtClean="0">
                <a:solidFill>
                  <a:srgbClr val="0900FF"/>
                </a:solidFill>
                <a:latin typeface="+mj-lt"/>
              </a:rPr>
              <a:t>(</a:t>
            </a:r>
            <a:r>
              <a:rPr lang="ko-KR" altLang="en-US" sz="700" b="1" u="sng" dirty="0" smtClean="0">
                <a:solidFill>
                  <a:srgbClr val="0900FF"/>
                </a:solidFill>
                <a:latin typeface="+mj-lt"/>
              </a:rPr>
              <a:t>법인</a:t>
            </a:r>
            <a:r>
              <a:rPr lang="en-US" altLang="ko-KR" sz="700" b="1" u="sng" dirty="0" smtClean="0">
                <a:solidFill>
                  <a:srgbClr val="0900FF"/>
                </a:solidFill>
                <a:latin typeface="+mj-lt"/>
              </a:rPr>
              <a:t>/</a:t>
            </a:r>
            <a:r>
              <a:rPr lang="ko-KR" altLang="en-US" sz="700" b="1" u="sng" dirty="0" smtClean="0">
                <a:solidFill>
                  <a:srgbClr val="0900FF"/>
                </a:solidFill>
                <a:latin typeface="+mj-lt"/>
              </a:rPr>
              <a:t>개인용</a:t>
            </a:r>
            <a:r>
              <a:rPr lang="en-US" altLang="ko-KR" sz="700" b="1" u="sng" dirty="0" smtClean="0">
                <a:solidFill>
                  <a:srgbClr val="0900FF"/>
                </a:solidFill>
                <a:latin typeface="+mj-lt"/>
              </a:rPr>
              <a:t>)</a:t>
            </a:r>
            <a:r>
              <a:rPr lang="ko-KR" altLang="en-US" sz="700" b="1" u="sng" dirty="0" smtClean="0">
                <a:solidFill>
                  <a:srgbClr val="CC3D3D"/>
                </a:solidFill>
                <a:latin typeface="+mj-lt"/>
              </a:rPr>
              <a:t> </a:t>
            </a:r>
            <a:endParaRPr lang="ko-KR" altLang="en-US" sz="700" dirty="0" smtClean="0">
              <a:solidFill>
                <a:srgbClr val="505050"/>
              </a:solidFill>
              <a:latin typeface="+mj-lt"/>
            </a:endParaRPr>
          </a:p>
          <a:p>
            <a:pPr fontAlgn="t"/>
            <a:endParaRPr lang="ko-KR" altLang="en-US" sz="700" dirty="0" smtClean="0">
              <a:solidFill>
                <a:srgbClr val="505050"/>
              </a:solidFill>
              <a:latin typeface="+mj-lt"/>
            </a:endParaRPr>
          </a:p>
          <a:p>
            <a:pPr fontAlgn="t"/>
            <a:r>
              <a:rPr lang="en-US" altLang="ko-KR" sz="900" b="1" dirty="0" smtClean="0">
                <a:solidFill>
                  <a:schemeClr val="tx2"/>
                </a:solidFill>
                <a:latin typeface="+mj-lt"/>
              </a:rPr>
              <a:t>2. </a:t>
            </a:r>
            <a:r>
              <a:rPr lang="ko-KR" altLang="en-US" sz="900" b="1" dirty="0" smtClean="0">
                <a:solidFill>
                  <a:schemeClr val="tx2"/>
                </a:solidFill>
                <a:latin typeface="+mj-lt"/>
              </a:rPr>
              <a:t>물품 공급 및 개인정보취급방침 전자 서명 계약 하기 </a:t>
            </a:r>
            <a:endParaRPr lang="ko-KR" altLang="en-US" sz="900" dirty="0" smtClean="0">
              <a:solidFill>
                <a:schemeClr val="tx2"/>
              </a:solidFill>
              <a:latin typeface="+mj-lt"/>
            </a:endParaRPr>
          </a:p>
          <a:p>
            <a:pPr fontAlgn="base"/>
            <a:r>
              <a:rPr lang="en-US" altLang="ko-KR" sz="700" dirty="0" smtClean="0">
                <a:solidFill>
                  <a:srgbClr val="505050"/>
                </a:solidFill>
                <a:latin typeface="+mj-lt"/>
              </a:rPr>
              <a:t>    (</a:t>
            </a:r>
            <a:r>
              <a:rPr lang="ko-KR" altLang="en-US" sz="700" dirty="0" smtClean="0">
                <a:solidFill>
                  <a:srgbClr val="505050"/>
                </a:solidFill>
                <a:latin typeface="+mj-lt"/>
              </a:rPr>
              <a:t>상기 항목을 클릭해 보세요</a:t>
            </a:r>
            <a:r>
              <a:rPr lang="en-US" altLang="ko-KR" sz="700" dirty="0" smtClean="0">
                <a:solidFill>
                  <a:srgbClr val="505050"/>
                </a:solidFill>
                <a:latin typeface="+mj-lt"/>
              </a:rPr>
              <a:t>) </a:t>
            </a:r>
            <a:br>
              <a:rPr lang="en-US" altLang="ko-KR" sz="700" dirty="0" smtClean="0">
                <a:solidFill>
                  <a:srgbClr val="505050"/>
                </a:solidFill>
                <a:latin typeface="+mj-lt"/>
              </a:rPr>
            </a:br>
            <a:endParaRPr lang="en-US" altLang="ko-KR" sz="700" dirty="0" smtClean="0">
              <a:solidFill>
                <a:srgbClr val="505050"/>
              </a:solidFill>
              <a:latin typeface="+mj-lt"/>
            </a:endParaRPr>
          </a:p>
          <a:p>
            <a:pPr fontAlgn="base"/>
            <a:endParaRPr lang="en-US" altLang="ko-KR" sz="700" dirty="0" smtClean="0">
              <a:solidFill>
                <a:srgbClr val="505050"/>
              </a:solidFill>
              <a:latin typeface="+mj-lt"/>
            </a:endParaRPr>
          </a:p>
          <a:p>
            <a:pPr fontAlgn="t"/>
            <a:r>
              <a:rPr lang="ko-KR" altLang="en-US" sz="700" b="1" dirty="0" smtClean="0">
                <a:solidFill>
                  <a:srgbClr val="000000"/>
                </a:solidFill>
                <a:latin typeface="+mj-lt"/>
              </a:rPr>
              <a:t>향후에도</a:t>
            </a:r>
            <a:r>
              <a:rPr lang="ko-KR" altLang="en-US" sz="700" b="1" dirty="0" smtClean="0">
                <a:solidFill>
                  <a:srgbClr val="1F497D"/>
                </a:solidFill>
                <a:latin typeface="+mj-lt"/>
              </a:rPr>
              <a:t> 계약서 내용 보완 의견 및 수정이 필요한 내역이</a:t>
            </a:r>
            <a:endParaRPr lang="ko-KR" altLang="en-US" sz="700" dirty="0" smtClean="0">
              <a:solidFill>
                <a:srgbClr val="505050"/>
              </a:solidFill>
              <a:latin typeface="+mj-lt"/>
            </a:endParaRPr>
          </a:p>
          <a:p>
            <a:pPr fontAlgn="t"/>
            <a:r>
              <a:rPr lang="ko-KR" altLang="en-US" sz="700" b="1" dirty="0" smtClean="0">
                <a:solidFill>
                  <a:srgbClr val="1F497D"/>
                </a:solidFill>
                <a:latin typeface="+mj-lt"/>
              </a:rPr>
              <a:t>있으시면 언제든지 문의</a:t>
            </a:r>
            <a:r>
              <a:rPr lang="en-US" altLang="ko-KR" sz="700" b="1" dirty="0" smtClean="0">
                <a:solidFill>
                  <a:srgbClr val="1F497D"/>
                </a:solidFill>
                <a:latin typeface="+mj-lt"/>
              </a:rPr>
              <a:t>, </a:t>
            </a:r>
            <a:r>
              <a:rPr lang="ko-KR" altLang="en-US" sz="700" b="1" dirty="0" smtClean="0">
                <a:solidFill>
                  <a:srgbClr val="1F497D"/>
                </a:solidFill>
                <a:latin typeface="+mj-lt"/>
              </a:rPr>
              <a:t>연락을 요청 드립니다</a:t>
            </a:r>
            <a:r>
              <a:rPr lang="en-US" altLang="ko-KR" sz="700" b="1" dirty="0" smtClean="0">
                <a:solidFill>
                  <a:srgbClr val="1F497D"/>
                </a:solidFill>
                <a:latin typeface="+mj-lt"/>
              </a:rPr>
              <a:t>.</a:t>
            </a:r>
            <a:endParaRPr lang="ko-KR" altLang="en-US" sz="700" dirty="0" smtClean="0">
              <a:solidFill>
                <a:srgbClr val="505050"/>
              </a:solidFill>
              <a:latin typeface="+mj-lt"/>
            </a:endParaRPr>
          </a:p>
          <a:p>
            <a:pPr fontAlgn="base"/>
            <a:r>
              <a:rPr lang="en-US" altLang="ko-KR" sz="700" b="1" dirty="0" smtClean="0">
                <a:solidFill>
                  <a:srgbClr val="505050"/>
                </a:solidFill>
                <a:latin typeface="+mj-lt"/>
              </a:rPr>
              <a:t>(SK</a:t>
            </a:r>
            <a:r>
              <a:rPr lang="ko-KR" altLang="en-US" sz="700" b="1" dirty="0" err="1" smtClean="0">
                <a:solidFill>
                  <a:srgbClr val="505050"/>
                </a:solidFill>
                <a:latin typeface="+mj-lt"/>
              </a:rPr>
              <a:t>텔레시스</a:t>
            </a:r>
            <a:r>
              <a:rPr lang="ko-KR" altLang="en-US" sz="700" b="1" dirty="0" smtClean="0">
                <a:solidFill>
                  <a:srgbClr val="505050"/>
                </a:solidFill>
                <a:latin typeface="+mj-lt"/>
              </a:rPr>
              <a:t> </a:t>
            </a:r>
            <a:r>
              <a:rPr lang="ko-KR" altLang="en-US" sz="700" b="1" dirty="0" err="1" smtClean="0">
                <a:solidFill>
                  <a:srgbClr val="505050"/>
                </a:solidFill>
                <a:latin typeface="+mj-lt"/>
              </a:rPr>
              <a:t>정연백</a:t>
            </a:r>
            <a:r>
              <a:rPr lang="ko-KR" altLang="en-US" sz="700" b="1" dirty="0" smtClean="0">
                <a:solidFill>
                  <a:srgbClr val="505050"/>
                </a:solidFill>
                <a:latin typeface="+mj-lt"/>
              </a:rPr>
              <a:t> 과장</a:t>
            </a:r>
            <a:r>
              <a:rPr lang="en-US" altLang="ko-KR" sz="700" b="1" dirty="0" smtClean="0">
                <a:solidFill>
                  <a:srgbClr val="505050"/>
                </a:solidFill>
                <a:latin typeface="+mj-lt"/>
              </a:rPr>
              <a:t>, 02-2090-2722, </a:t>
            </a:r>
            <a:r>
              <a:rPr lang="en-US" altLang="ko-KR" sz="700" b="1" dirty="0" smtClean="0">
                <a:solidFill>
                  <a:srgbClr val="1F497D"/>
                </a:solidFill>
                <a:latin typeface="+mj-lt"/>
                <a:hlinkClick r:id="rId6"/>
              </a:rPr>
              <a:t>j723@sk.com</a:t>
            </a:r>
            <a:r>
              <a:rPr lang="en-US" altLang="ko-KR" sz="700" b="1" dirty="0" smtClean="0">
                <a:solidFill>
                  <a:srgbClr val="505050"/>
                </a:solidFill>
                <a:latin typeface="+mj-lt"/>
              </a:rPr>
              <a:t>)</a:t>
            </a:r>
            <a:endParaRPr lang="ko-KR" altLang="en-US" sz="700" dirty="0" smtClean="0">
              <a:solidFill>
                <a:srgbClr val="505050"/>
              </a:solidFill>
              <a:latin typeface="+mj-lt"/>
            </a:endParaRPr>
          </a:p>
          <a:p>
            <a:pPr fontAlgn="t"/>
            <a:r>
              <a:rPr lang="ko-KR" altLang="en-US" sz="700" b="1" dirty="0" smtClean="0">
                <a:solidFill>
                  <a:srgbClr val="000000"/>
                </a:solidFill>
                <a:latin typeface="+mj-lt"/>
              </a:rPr>
              <a:t>감사합니다</a:t>
            </a:r>
            <a:r>
              <a:rPr lang="en-US" altLang="ko-KR" sz="700" b="1" dirty="0" smtClean="0">
                <a:solidFill>
                  <a:srgbClr val="000000"/>
                </a:solidFill>
                <a:latin typeface="+mj-lt"/>
              </a:rPr>
              <a:t>. </a:t>
            </a:r>
            <a:endParaRPr lang="ko-KR" altLang="en-US" sz="700" dirty="0">
              <a:solidFill>
                <a:srgbClr val="505050"/>
              </a:solidFill>
              <a:latin typeface="+mj-lt"/>
            </a:endParaRPr>
          </a:p>
        </p:txBody>
      </p:sp>
      <p:grpSp>
        <p:nvGrpSpPr>
          <p:cNvPr id="2" name="그룹 28"/>
          <p:cNvGrpSpPr/>
          <p:nvPr/>
        </p:nvGrpSpPr>
        <p:grpSpPr>
          <a:xfrm>
            <a:off x="382137" y="2244619"/>
            <a:ext cx="1080120" cy="236406"/>
            <a:chOff x="395536" y="1884579"/>
            <a:chExt cx="1080120" cy="236406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755576" y="2013142"/>
              <a:ext cx="720080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95536" y="1884579"/>
              <a:ext cx="360040" cy="23640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lIns="0" tIns="36000" rIns="0" rtlCol="0" anchor="ctr">
              <a:sp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rgbClr val="C00000"/>
                  </a:solidFill>
                </a:rPr>
                <a:t>삭제</a:t>
              </a:r>
              <a:endParaRPr lang="ko-KR" altLang="en-US" sz="1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" name="그룹 29"/>
          <p:cNvGrpSpPr/>
          <p:nvPr/>
        </p:nvGrpSpPr>
        <p:grpSpPr>
          <a:xfrm>
            <a:off x="2334817" y="2316491"/>
            <a:ext cx="1431695" cy="236406"/>
            <a:chOff x="395536" y="1884579"/>
            <a:chExt cx="1080120" cy="236406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755576" y="2013142"/>
              <a:ext cx="720080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95536" y="1884579"/>
              <a:ext cx="360040" cy="23640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lIns="0" tIns="36000" rIns="0" rtlCol="0" anchor="ctr">
              <a:sp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rgbClr val="C00000"/>
                  </a:solidFill>
                </a:rPr>
                <a:t>삭제</a:t>
              </a:r>
              <a:endParaRPr lang="ko-KR" altLang="en-US" sz="1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" name="그룹 34"/>
          <p:cNvGrpSpPr/>
          <p:nvPr/>
        </p:nvGrpSpPr>
        <p:grpSpPr>
          <a:xfrm>
            <a:off x="598161" y="5393038"/>
            <a:ext cx="2880320" cy="236406"/>
            <a:chOff x="395536" y="1884579"/>
            <a:chExt cx="1080120" cy="236406"/>
          </a:xfrm>
        </p:grpSpPr>
        <p:cxnSp>
          <p:nvCxnSpPr>
            <p:cNvPr id="36" name="직선 연결선 35"/>
            <p:cNvCxnSpPr>
              <a:stCxn id="37" idx="3"/>
            </p:cNvCxnSpPr>
            <p:nvPr/>
          </p:nvCxnSpPr>
          <p:spPr>
            <a:xfrm>
              <a:off x="503548" y="2002782"/>
              <a:ext cx="972108" cy="1036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95536" y="1884579"/>
              <a:ext cx="108012" cy="23640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lIns="0" tIns="36000" rIns="0" rtlCol="0" anchor="ctr">
              <a:sp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rgbClr val="C00000"/>
                  </a:solidFill>
                </a:rPr>
                <a:t>삭제</a:t>
              </a:r>
              <a:endParaRPr lang="ko-KR" altLang="en-US" sz="1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916903" y="2840846"/>
            <a:ext cx="2520563" cy="2162755"/>
          </a:xfrm>
          <a:prstGeom prst="rect">
            <a:avLst/>
          </a:prstGeom>
          <a:solidFill>
            <a:schemeClr val="accent2">
              <a:lumMod val="20000"/>
              <a:lumOff val="80000"/>
              <a:alpha val="43000"/>
            </a:schemeClr>
          </a:solidFill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558318" y="2562389"/>
            <a:ext cx="3133097" cy="2854681"/>
          </a:xfrm>
          <a:prstGeom prst="rect">
            <a:avLst/>
          </a:prstGeom>
          <a:solidFill>
            <a:schemeClr val="accent2">
              <a:lumMod val="20000"/>
              <a:lumOff val="80000"/>
              <a:alpha val="43000"/>
            </a:schemeClr>
          </a:solidFill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67544" y="332656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○ 현재와 같은 동일한 크기에서 팝업에서 테두리 이미지 삭제</a:t>
            </a:r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헤드라인 글자 크기 </a:t>
            </a:r>
            <a:endParaRPr lang="en-US" altLang="ko-KR" sz="1600" b="1" dirty="0" smtClean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</a:t>
            </a:r>
            <a:r>
              <a:rPr lang="ko-KR" altLang="en-US" sz="16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조절을 통하여 </a:t>
            </a:r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Pop-up</a:t>
            </a:r>
            <a:r>
              <a:rPr lang="ko-KR" altLang="en-US" sz="16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에서 중요한 내용 전달의 가독성를 확보해 나가고자 함</a:t>
            </a:r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6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246233" y="3717032"/>
            <a:ext cx="902824" cy="704843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534265" y="3068960"/>
            <a:ext cx="1656184" cy="43204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안내 내용 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Display 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협소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5" name="설명선 2 54"/>
          <p:cNvSpPr/>
          <p:nvPr/>
        </p:nvSpPr>
        <p:spPr>
          <a:xfrm>
            <a:off x="1822297" y="6137920"/>
            <a:ext cx="1872208" cy="52218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37035"/>
              <a:gd name="adj6" fmla="val -164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글자 줄 간격 수정 안됨</a:t>
            </a:r>
            <a:endParaRPr lang="en-US" altLang="ko-KR" sz="1200" b="1" dirty="0" smtClean="0"/>
          </a:p>
          <a:p>
            <a:r>
              <a:rPr lang="en-US" altLang="ko-KR" sz="1200" b="1" dirty="0" smtClean="0">
                <a:sym typeface="Wingdings" pitchFamily="2" charset="2"/>
              </a:rPr>
              <a:t> </a:t>
            </a:r>
            <a:r>
              <a:rPr lang="ko-KR" altLang="en-US" sz="1200" b="1" dirty="0" smtClean="0"/>
              <a:t>오류 수정 필요</a:t>
            </a:r>
            <a:endParaRPr lang="ko-KR" altLang="en-US" sz="1200" b="1" dirty="0"/>
          </a:p>
        </p:txBody>
      </p:sp>
      <p:sp>
        <p:nvSpPr>
          <p:cNvPr id="47" name="직사각형 46"/>
          <p:cNvSpPr/>
          <p:nvPr/>
        </p:nvSpPr>
        <p:spPr>
          <a:xfrm>
            <a:off x="4702617" y="3645024"/>
            <a:ext cx="1656184" cy="43204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안내 내용 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Display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확대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6" name="설명선 2 55"/>
          <p:cNvSpPr/>
          <p:nvPr/>
        </p:nvSpPr>
        <p:spPr>
          <a:xfrm>
            <a:off x="7704856" y="1751594"/>
            <a:ext cx="1259632" cy="45017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5114"/>
              <a:gd name="adj6" fmla="val -295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smtClean="0"/>
              <a:t>글자 크기 축소</a:t>
            </a:r>
            <a:endParaRPr lang="ko-KR" altLang="en-US" sz="1200" b="1" dirty="0"/>
          </a:p>
        </p:txBody>
      </p:sp>
    </p:spTree>
    <p:controls>
      <p:control spid="1026" name="DefaultOcx" r:id="rId2" imgW="914400" imgH="228600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화면 슬라이드 쇼(4:3)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sktsuser</dc:creator>
  <cp:lastModifiedBy>sktsuser</cp:lastModifiedBy>
  <cp:revision>1</cp:revision>
  <dcterms:created xsi:type="dcterms:W3CDTF">2014-06-16T06:46:19Z</dcterms:created>
  <dcterms:modified xsi:type="dcterms:W3CDTF">2014-06-16T06:47:07Z</dcterms:modified>
</cp:coreProperties>
</file>