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8" r:id="rId2"/>
    <p:sldId id="389" r:id="rId3"/>
    <p:sldId id="392" r:id="rId4"/>
    <p:sldId id="393" r:id="rId5"/>
    <p:sldId id="394" r:id="rId6"/>
    <p:sldId id="395" r:id="rId7"/>
    <p:sldId id="396" r:id="rId8"/>
    <p:sldId id="397" r:id="rId9"/>
    <p:sldId id="399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599" autoAdjust="0"/>
    <p:restoredTop sz="94068" autoAdjust="0"/>
  </p:normalViewPr>
  <p:slideViewPr>
    <p:cSldViewPr>
      <p:cViewPr>
        <p:scale>
          <a:sx n="100" d="100"/>
          <a:sy n="100" d="100"/>
        </p:scale>
        <p:origin x="-12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5003B8DC-2B2E-4886-8D91-6A03803458D2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BCB46E4A-6FA9-407E-A429-02F49DBD2E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510B3-6A27-41B0-8DAC-A9B39485581E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4B14-B2F8-404E-8541-C3BCB7FF04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AD9D1-6184-427D-94E6-00AA24D325D1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F2ECF-28D1-45B3-9576-B453745A9F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5363B-0352-4E7E-8245-B22D8201BE8E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6375F-0E1D-4FF4-8322-389851636D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0B134-8FFE-41AB-B4ED-50C6DA6CECF6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A3D14-2240-40C9-9D82-210AED7EB5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B02C9-AA4F-431A-9A34-15831B3A1A85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7B531-BC24-4EFD-B61E-E9C8CBA120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BE78-43D8-47B8-AADB-A60FAF259D30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34A8E-F16C-48E7-A9D7-B229AF6563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73F96-F92A-49DD-89B0-A14A806732ED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5D57A-8DA5-4B7C-9BD2-346AD6B49C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15531-4420-4573-9439-2B4B3F8C9A88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1B7A5-0FE5-4F32-BC99-8E7BF7862A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1A053-3C97-4402-B280-3A0F5270FF05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19791-E7B7-4881-B835-59C91CF385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5DD64-B963-44EE-8773-8F064E65EC36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CB80A-78B7-40D2-8FA1-4EEAB17391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16E83-C573-4FB1-97B3-31AB1133C5F9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9063F-BAE1-4AE8-8AD8-8BD7563727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5E821E-4A9D-4B74-9BF6-9C729C80D051}" type="datetimeFigureOut">
              <a:rPr lang="ko-KR" altLang="en-US"/>
              <a:pPr>
                <a:defRPr/>
              </a:pPr>
              <a:t>2014-11-12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FCEB40-9F9F-44B7-ADC4-8C4120C5CA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90517"/>
            <a:ext cx="49053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90517"/>
            <a:ext cx="295275" cy="2667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1219200"/>
            <a:ext cx="7437437" cy="56388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 rot="2843017">
            <a:off x="1082527" y="742151"/>
            <a:ext cx="1071570" cy="50006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071670" y="214290"/>
            <a:ext cx="1285884" cy="714380"/>
          </a:xfrm>
          <a:prstGeom prst="wedgeRectCallout">
            <a:avLst>
              <a:gd name="adj1" fmla="val -68240"/>
              <a:gd name="adj2" fmla="val 433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+mj-lt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214290"/>
          <a:ext cx="8910638" cy="6500858"/>
        </p:xfrm>
        <a:graphic>
          <a:graphicData uri="http://schemas.openxmlformats.org/drawingml/2006/table">
            <a:tbl>
              <a:tblPr/>
              <a:tblGrid>
                <a:gridCol w="1342247"/>
                <a:gridCol w="4461599"/>
                <a:gridCol w="3106792"/>
              </a:tblGrid>
              <a:tr h="351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주문관리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실적조회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489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5895975" y="642918"/>
            <a:ext cx="311467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>
              <a:lnSpc>
                <a:spcPct val="150000"/>
              </a:lnSpc>
              <a:spcBef>
                <a:spcPct val="50000"/>
              </a:spcBef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화면 개요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주문들의 </a:t>
            </a:r>
            <a:r>
              <a:rPr lang="ko-KR" altLang="en-US" sz="900" dirty="0">
                <a:latin typeface="+mn-ea"/>
                <a:ea typeface="+mn-ea"/>
              </a:rPr>
              <a:t>실적관련 정보를 확인 할 수 있는 </a:t>
            </a:r>
            <a:r>
              <a:rPr lang="ko-KR" altLang="en-US" sz="900" dirty="0" smtClean="0">
                <a:latin typeface="+mn-ea"/>
                <a:ea typeface="+mn-ea"/>
              </a:rPr>
              <a:t>화면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ko-KR" sz="300" dirty="0"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상세 설명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검색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 (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중복 검색 가능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주문번호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상세차수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(-)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입력 가능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고객사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법인 또는 사업장 선택 가능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다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카테고리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Display: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상품 카테고리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중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소분류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화면에 포함여부 선택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주문상태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승인요청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주문요청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발주의뢰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발주접수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출하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준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비중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출하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인수완료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선발주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인수완료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반품완료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</a:rPr>
              <a:t>※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승인요청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구매사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내부 승인 진행 단계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주문요청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운영사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수동물량배분 단계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마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일자 상세 검색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주문일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발주일</a:t>
            </a: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출하일</a:t>
            </a: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배송정보입력일</a:t>
            </a: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인수일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정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산생성일</a:t>
            </a: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매출 세금계산서일</a:t>
            </a: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매입 세금계산서일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※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출하일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주문상태의 출하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준비중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단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와 동일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배송정보입력일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주문상태의 출하 단계와 동일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     조회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자동인수여부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구매사에서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수동인수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구매확정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하지 않을 경우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배송정보입력일 포함 기준으로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7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일째 되는 날에 자동인수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상품실적년도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신규 상품 연도 표시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3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주요 기능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모든 목록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페이지에 관계 없이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결과에 대한 필드 보기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감추기 선택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해당 조회 페이지 목록만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필드명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Click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시 정렬 가능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en-US" altLang="ko-KR" sz="900" b="1" dirty="0">
              <a:solidFill>
                <a:srgbClr val="000000"/>
              </a:solidFill>
              <a:latin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3336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1" y="1714489"/>
            <a:ext cx="56435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37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183" y="714356"/>
            <a:ext cx="568170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5047" y="1500174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142844" y="642918"/>
            <a:ext cx="5715040" cy="100647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142844" y="1741485"/>
            <a:ext cx="5715040" cy="475934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" y="571480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6657" y="1766876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9335" y="4572008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3" name="순서도: 연결자 22"/>
          <p:cNvSpPr/>
          <p:nvPr/>
        </p:nvSpPr>
        <p:spPr>
          <a:xfrm>
            <a:off x="6072198" y="5895992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24" name="순서도: 연결자 23"/>
          <p:cNvSpPr/>
          <p:nvPr/>
        </p:nvSpPr>
        <p:spPr>
          <a:xfrm>
            <a:off x="4786314" y="714356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26" name="순서도: 연결자 25"/>
          <p:cNvSpPr/>
          <p:nvPr/>
        </p:nvSpPr>
        <p:spPr>
          <a:xfrm>
            <a:off x="6072198" y="6096019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나</a:t>
            </a:r>
            <a:endParaRPr lang="ko-KR" altLang="en-US" sz="800" b="1" dirty="0"/>
          </a:p>
        </p:txBody>
      </p:sp>
      <p:sp>
        <p:nvSpPr>
          <p:cNvPr id="27" name="순서도: 연결자 26"/>
          <p:cNvSpPr/>
          <p:nvPr/>
        </p:nvSpPr>
        <p:spPr>
          <a:xfrm>
            <a:off x="6072198" y="6315095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다</a:t>
            </a:r>
            <a:endParaRPr lang="ko-KR" altLang="en-US" sz="800" b="1" dirty="0"/>
          </a:p>
        </p:txBody>
      </p:sp>
      <p:sp>
        <p:nvSpPr>
          <p:cNvPr id="30" name="순서도: 연결자 29"/>
          <p:cNvSpPr/>
          <p:nvPr/>
        </p:nvSpPr>
        <p:spPr>
          <a:xfrm>
            <a:off x="5600707" y="1571612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나</a:t>
            </a:r>
          </a:p>
        </p:txBody>
      </p:sp>
      <p:sp>
        <p:nvSpPr>
          <p:cNvPr id="31" name="순서도: 연결자 30"/>
          <p:cNvSpPr/>
          <p:nvPr/>
        </p:nvSpPr>
        <p:spPr>
          <a:xfrm>
            <a:off x="5753107" y="1571612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다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000628" y="714356"/>
            <a:ext cx="571504" cy="2143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4519" y="1762112"/>
            <a:ext cx="214311" cy="2381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6072198" y="6510359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라</a:t>
            </a:r>
            <a:endParaRPr lang="ko-KR" altLang="en-US" sz="800" b="1" dirty="0"/>
          </a:p>
        </p:txBody>
      </p:sp>
      <p:sp>
        <p:nvSpPr>
          <p:cNvPr id="36" name="순서도: 연결자 35"/>
          <p:cNvSpPr/>
          <p:nvPr/>
        </p:nvSpPr>
        <p:spPr>
          <a:xfrm>
            <a:off x="2786050" y="2357430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라</a:t>
            </a:r>
            <a:endParaRPr lang="ko-KR" altLang="en-US" sz="800" b="1" dirty="0"/>
          </a:p>
        </p:txBody>
      </p:sp>
      <p:sp>
        <p:nvSpPr>
          <p:cNvPr id="37" name="직사각형 36"/>
          <p:cNvSpPr/>
          <p:nvPr/>
        </p:nvSpPr>
        <p:spPr>
          <a:xfrm>
            <a:off x="214282" y="2109778"/>
            <a:ext cx="5572164" cy="2476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+mj-lt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214290"/>
          <a:ext cx="8910638" cy="6429420"/>
        </p:xfrm>
        <a:graphic>
          <a:graphicData uri="http://schemas.openxmlformats.org/drawingml/2006/table">
            <a:tbl>
              <a:tblPr/>
              <a:tblGrid>
                <a:gridCol w="1342247"/>
                <a:gridCol w="4461599"/>
                <a:gridCol w="3106792"/>
              </a:tblGrid>
              <a:tr h="34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상품관리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상품조회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813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5895975" y="642918"/>
            <a:ext cx="311467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>
              <a:lnSpc>
                <a:spcPct val="150000"/>
              </a:lnSpc>
              <a:spcBef>
                <a:spcPct val="50000"/>
              </a:spcBef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화면 개요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상품 관련 </a:t>
            </a:r>
            <a:r>
              <a:rPr lang="ko-KR" altLang="en-US" sz="900" dirty="0">
                <a:latin typeface="+mn-ea"/>
                <a:ea typeface="+mn-ea"/>
              </a:rPr>
              <a:t>정보를 확인 할 수 있는 </a:t>
            </a:r>
            <a:r>
              <a:rPr lang="ko-KR" altLang="en-US" sz="900" dirty="0" smtClean="0">
                <a:latin typeface="+mn-ea"/>
                <a:ea typeface="+mn-ea"/>
              </a:rPr>
              <a:t>화면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ko-KR" sz="300" dirty="0"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상세 설명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검색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 (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중복 검색 가능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등록일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상품 등록한 날짜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공급사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기준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상품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상품명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상품규격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상품동의어 통합 검색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다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상품동의어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표준 상품명 이외에 현장 용어 등 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통용되는 용어를 별도 동의어를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등록시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검색 가능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이미지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사진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Click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시 원본 사진 팝업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3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주요 기능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모든 목록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페이지에 관계 없이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결과에 대한 필드 보기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감추기 선택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해당 조회 페이지 목록만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0" lang="ko-KR" altLang="en-US" sz="900" dirty="0" err="1">
                <a:solidFill>
                  <a:srgbClr val="000000"/>
                </a:solidFill>
                <a:latin typeface="+mn-ea"/>
                <a:ea typeface="+mn-ea"/>
              </a:rPr>
              <a:t>필드명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Click 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시 정렬 가능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en-US" altLang="ko-KR" sz="900" b="1" dirty="0">
              <a:solidFill>
                <a:srgbClr val="000000"/>
              </a:solidFill>
              <a:latin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90543"/>
            <a:ext cx="5705515" cy="94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2844" y="642918"/>
            <a:ext cx="5715040" cy="100647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pic>
        <p:nvPicPr>
          <p:cNvPr id="2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571480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4" name="순서도: 연결자 33"/>
          <p:cNvSpPr/>
          <p:nvPr/>
        </p:nvSpPr>
        <p:spPr>
          <a:xfrm>
            <a:off x="4786314" y="714356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37" name="직사각형 36"/>
          <p:cNvSpPr/>
          <p:nvPr/>
        </p:nvSpPr>
        <p:spPr>
          <a:xfrm>
            <a:off x="5000628" y="714356"/>
            <a:ext cx="571504" cy="2143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000240"/>
            <a:ext cx="557216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5047" y="1500174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9335" y="2714620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" name="순서도: 연결자 29"/>
          <p:cNvSpPr/>
          <p:nvPr/>
        </p:nvSpPr>
        <p:spPr>
          <a:xfrm>
            <a:off x="6072198" y="3429000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31" name="순서도: 연결자 30"/>
          <p:cNvSpPr/>
          <p:nvPr/>
        </p:nvSpPr>
        <p:spPr>
          <a:xfrm>
            <a:off x="6072198" y="3629027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나</a:t>
            </a:r>
            <a:endParaRPr lang="ko-KR" altLang="en-US" sz="800" b="1" dirty="0"/>
          </a:p>
        </p:txBody>
      </p:sp>
      <p:sp>
        <p:nvSpPr>
          <p:cNvPr id="32" name="순서도: 연결자 31"/>
          <p:cNvSpPr/>
          <p:nvPr/>
        </p:nvSpPr>
        <p:spPr>
          <a:xfrm>
            <a:off x="6072198" y="3848103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다</a:t>
            </a:r>
            <a:endParaRPr lang="ko-KR" altLang="en-US" sz="800" b="1" dirty="0"/>
          </a:p>
        </p:txBody>
      </p:sp>
      <p:sp>
        <p:nvSpPr>
          <p:cNvPr id="33" name="직사각형 32"/>
          <p:cNvSpPr>
            <a:spLocks noChangeArrowheads="1"/>
          </p:cNvSpPr>
          <p:nvPr/>
        </p:nvSpPr>
        <p:spPr bwMode="auto">
          <a:xfrm>
            <a:off x="142844" y="1741485"/>
            <a:ext cx="5715040" cy="475934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6657" y="1766876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6" name="순서도: 연결자 35"/>
          <p:cNvSpPr/>
          <p:nvPr/>
        </p:nvSpPr>
        <p:spPr>
          <a:xfrm>
            <a:off x="5600707" y="1571612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나</a:t>
            </a:r>
          </a:p>
        </p:txBody>
      </p:sp>
      <p:sp>
        <p:nvSpPr>
          <p:cNvPr id="38" name="순서도: 연결자 37"/>
          <p:cNvSpPr/>
          <p:nvPr/>
        </p:nvSpPr>
        <p:spPr>
          <a:xfrm>
            <a:off x="5753107" y="1571612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다</a:t>
            </a:r>
          </a:p>
        </p:txBody>
      </p:sp>
      <p:sp>
        <p:nvSpPr>
          <p:cNvPr id="48" name="순서도: 연결자 47"/>
          <p:cNvSpPr/>
          <p:nvPr/>
        </p:nvSpPr>
        <p:spPr>
          <a:xfrm>
            <a:off x="6072198" y="4052892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라</a:t>
            </a:r>
            <a:endParaRPr lang="ko-KR" altLang="en-US" sz="800" b="1" dirty="0"/>
          </a:p>
        </p:txBody>
      </p:sp>
      <p:sp>
        <p:nvSpPr>
          <p:cNvPr id="49" name="순서도: 연결자 48"/>
          <p:cNvSpPr/>
          <p:nvPr/>
        </p:nvSpPr>
        <p:spPr>
          <a:xfrm>
            <a:off x="2786050" y="2357430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라</a:t>
            </a:r>
            <a:endParaRPr lang="ko-KR" altLang="en-US" sz="800" b="1" dirty="0"/>
          </a:p>
        </p:txBody>
      </p:sp>
      <p:sp>
        <p:nvSpPr>
          <p:cNvPr id="50" name="직사각형 49"/>
          <p:cNvSpPr/>
          <p:nvPr/>
        </p:nvSpPr>
        <p:spPr>
          <a:xfrm>
            <a:off x="214282" y="2143116"/>
            <a:ext cx="5572164" cy="2143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0694" y="1785926"/>
            <a:ext cx="3524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직사각형 50"/>
          <p:cNvSpPr/>
          <p:nvPr/>
        </p:nvSpPr>
        <p:spPr>
          <a:xfrm>
            <a:off x="5500695" y="1762112"/>
            <a:ext cx="338136" cy="2381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+mj-lt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214290"/>
          <a:ext cx="8910638" cy="6429420"/>
        </p:xfrm>
        <a:graphic>
          <a:graphicData uri="http://schemas.openxmlformats.org/drawingml/2006/table">
            <a:tbl>
              <a:tblPr/>
              <a:tblGrid>
                <a:gridCol w="1342247"/>
                <a:gridCol w="4461599"/>
                <a:gridCol w="3106792"/>
              </a:tblGrid>
              <a:tr h="34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입찰관리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입찰조회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813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5895975" y="642918"/>
            <a:ext cx="311467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>
              <a:lnSpc>
                <a:spcPct val="150000"/>
              </a:lnSpc>
              <a:spcBef>
                <a:spcPct val="50000"/>
              </a:spcBef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화면 개요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입</a:t>
            </a:r>
            <a:r>
              <a:rPr lang="ko-KR" altLang="en-US" sz="900" dirty="0">
                <a:latin typeface="+mn-ea"/>
                <a:ea typeface="+mn-ea"/>
              </a:rPr>
              <a:t>찰</a:t>
            </a:r>
            <a:r>
              <a:rPr lang="ko-KR" altLang="en-US" sz="900" dirty="0" smtClean="0">
                <a:latin typeface="+mn-ea"/>
                <a:ea typeface="+mn-ea"/>
              </a:rPr>
              <a:t> 진행 </a:t>
            </a:r>
            <a:r>
              <a:rPr lang="ko-KR" altLang="en-US" sz="900" dirty="0">
                <a:latin typeface="+mn-ea"/>
                <a:ea typeface="+mn-ea"/>
              </a:rPr>
              <a:t>정보를 확인 할 수 있는 </a:t>
            </a:r>
            <a:r>
              <a:rPr lang="ko-KR" altLang="en-US" sz="900" dirty="0" smtClean="0">
                <a:latin typeface="+mn-ea"/>
                <a:ea typeface="+mn-ea"/>
              </a:rPr>
              <a:t>화면</a:t>
            </a:r>
            <a:endParaRPr lang="en-US" altLang="ko-KR" sz="9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ko-KR" sz="300" dirty="0"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상세 설명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검색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 (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중복 검색 가능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입찰상태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 -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입찰진행중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현재 입찰 진행 중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입찰마감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입찰 기간 마감 상태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낙찰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입찰 마감 후 낙찰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공급사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선정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유찰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입찰 마감 후 낙차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공급사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선정 실패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시작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입찰 시작한 날짜 기준 검색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다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구분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 - SKT: SKT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에서 사용하는 상품에 대한 입찰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SKB: SKB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에서 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사용하는 상품에 대한 입찰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공용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SKT/B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에서 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사용하는 상품에 대한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입찰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입찰번호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Click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시 상세 입찰 정보 화면 팝업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투찰여부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 -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투찰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한 개 이상의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입찰참여사가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투찰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한 경우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미투찰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한 개의 입찰 참여사도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투찰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안 한 경우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3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주요 기능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모든 목록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페이지에 관계 없이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결과에 대한 필드 보기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감추기 선택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해당 조회 페이지 목록만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0" lang="ko-KR" altLang="en-US" sz="900" dirty="0" err="1">
                <a:solidFill>
                  <a:srgbClr val="000000"/>
                </a:solidFill>
                <a:latin typeface="+mn-ea"/>
                <a:ea typeface="+mn-ea"/>
              </a:rPr>
              <a:t>필드명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Click 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시 정렬 가능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en-US" altLang="ko-KR" sz="900" b="1" dirty="0">
              <a:solidFill>
                <a:srgbClr val="000000"/>
              </a:solidFill>
              <a:latin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9335" y="3948117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3" name="순서도: 연결자 22"/>
          <p:cNvSpPr/>
          <p:nvPr/>
        </p:nvSpPr>
        <p:spPr>
          <a:xfrm>
            <a:off x="6072198" y="5286388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26" name="순서도: 연결자 25"/>
          <p:cNvSpPr/>
          <p:nvPr/>
        </p:nvSpPr>
        <p:spPr>
          <a:xfrm>
            <a:off x="6072198" y="5486415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나</a:t>
            </a:r>
            <a:endParaRPr lang="ko-KR" altLang="en-US" sz="800" b="1" dirty="0"/>
          </a:p>
        </p:txBody>
      </p:sp>
      <p:sp>
        <p:nvSpPr>
          <p:cNvPr id="27" name="순서도: 연결자 26"/>
          <p:cNvSpPr/>
          <p:nvPr/>
        </p:nvSpPr>
        <p:spPr>
          <a:xfrm>
            <a:off x="6072198" y="5705491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다</a:t>
            </a:r>
            <a:endParaRPr lang="ko-KR" altLang="en-US" sz="800" b="1" dirty="0"/>
          </a:p>
        </p:txBody>
      </p:sp>
      <p:sp>
        <p:nvSpPr>
          <p:cNvPr id="44" name="순서도: 연결자 43"/>
          <p:cNvSpPr/>
          <p:nvPr/>
        </p:nvSpPr>
        <p:spPr>
          <a:xfrm>
            <a:off x="6072198" y="5910280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라</a:t>
            </a:r>
            <a:endParaRPr lang="ko-KR" altLang="en-US" sz="800" b="1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690543"/>
            <a:ext cx="571504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5047" y="1500174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" name="직사각형 28"/>
          <p:cNvSpPr>
            <a:spLocks noChangeArrowheads="1"/>
          </p:cNvSpPr>
          <p:nvPr/>
        </p:nvSpPr>
        <p:spPr bwMode="auto">
          <a:xfrm>
            <a:off x="142844" y="642918"/>
            <a:ext cx="5715040" cy="100647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pic>
        <p:nvPicPr>
          <p:cNvPr id="30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" y="571480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1" name="순서도: 연결자 30"/>
          <p:cNvSpPr/>
          <p:nvPr/>
        </p:nvSpPr>
        <p:spPr>
          <a:xfrm>
            <a:off x="4786314" y="714356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32" name="직사각형 31"/>
          <p:cNvSpPr/>
          <p:nvPr/>
        </p:nvSpPr>
        <p:spPr>
          <a:xfrm>
            <a:off x="5000628" y="714356"/>
            <a:ext cx="571504" cy="2143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/>
          <p:cNvSpPr/>
          <p:nvPr/>
        </p:nvSpPr>
        <p:spPr>
          <a:xfrm>
            <a:off x="5600707" y="1571612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나</a:t>
            </a:r>
          </a:p>
        </p:txBody>
      </p:sp>
      <p:sp>
        <p:nvSpPr>
          <p:cNvPr id="35" name="순서도: 연결자 34"/>
          <p:cNvSpPr/>
          <p:nvPr/>
        </p:nvSpPr>
        <p:spPr>
          <a:xfrm>
            <a:off x="5753107" y="1571612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다</a:t>
            </a: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1785926"/>
            <a:ext cx="557216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직사각형 35"/>
          <p:cNvSpPr>
            <a:spLocks noChangeArrowheads="1"/>
          </p:cNvSpPr>
          <p:nvPr/>
        </p:nvSpPr>
        <p:spPr bwMode="auto">
          <a:xfrm>
            <a:off x="142844" y="1741485"/>
            <a:ext cx="5715040" cy="475934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57" y="1766876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7" name="직사각형 46"/>
          <p:cNvSpPr/>
          <p:nvPr/>
        </p:nvSpPr>
        <p:spPr>
          <a:xfrm>
            <a:off x="5624519" y="1762112"/>
            <a:ext cx="214311" cy="2381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2786050" y="2357430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라</a:t>
            </a:r>
            <a:endParaRPr lang="ko-KR" altLang="en-US" sz="800" b="1" dirty="0"/>
          </a:p>
        </p:txBody>
      </p:sp>
      <p:sp>
        <p:nvSpPr>
          <p:cNvPr id="49" name="직사각형 48"/>
          <p:cNvSpPr/>
          <p:nvPr/>
        </p:nvSpPr>
        <p:spPr>
          <a:xfrm>
            <a:off x="214282" y="2109778"/>
            <a:ext cx="5572164" cy="2476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214282" y="3643314"/>
            <a:ext cx="285752" cy="21431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꺾인 연결선 50"/>
          <p:cNvCxnSpPr>
            <a:cxnSpLocks noChangeShapeType="1"/>
          </p:cNvCxnSpPr>
          <p:nvPr/>
        </p:nvCxnSpPr>
        <p:spPr bwMode="auto">
          <a:xfrm>
            <a:off x="512725" y="3748089"/>
            <a:ext cx="1130317" cy="107157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43042" y="3143248"/>
            <a:ext cx="3469018" cy="288130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+mj-lt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214290"/>
          <a:ext cx="8910638" cy="6429420"/>
        </p:xfrm>
        <a:graphic>
          <a:graphicData uri="http://schemas.openxmlformats.org/drawingml/2006/table">
            <a:tbl>
              <a:tblPr/>
              <a:tblGrid>
                <a:gridCol w="1342247"/>
                <a:gridCol w="4461599"/>
                <a:gridCol w="3106792"/>
              </a:tblGrid>
              <a:tr h="34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채권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채권관리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813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5895975" y="642918"/>
            <a:ext cx="311467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>
              <a:lnSpc>
                <a:spcPct val="150000"/>
              </a:lnSpc>
              <a:spcBef>
                <a:spcPct val="50000"/>
              </a:spcBef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화면 개요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 smtClean="0">
                <a:latin typeface="+mn-ea"/>
                <a:ea typeface="+mn-ea"/>
              </a:rPr>
              <a:t>구매사</a:t>
            </a:r>
            <a:r>
              <a:rPr lang="ko-KR" altLang="en-US" sz="900" dirty="0" smtClean="0">
                <a:latin typeface="+mn-ea"/>
                <a:ea typeface="+mn-ea"/>
              </a:rPr>
              <a:t> 채권 </a:t>
            </a:r>
            <a:r>
              <a:rPr lang="ko-KR" altLang="en-US" sz="900" dirty="0">
                <a:latin typeface="+mn-ea"/>
                <a:ea typeface="+mn-ea"/>
              </a:rPr>
              <a:t>정보를 확인 할 수 있는 </a:t>
            </a:r>
            <a:r>
              <a:rPr lang="ko-KR" altLang="en-US" sz="900" dirty="0" smtClean="0">
                <a:latin typeface="+mn-ea"/>
                <a:ea typeface="+mn-ea"/>
              </a:rPr>
              <a:t>화면</a:t>
            </a:r>
            <a:endParaRPr lang="en-US" altLang="ko-KR" sz="9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ko-KR" sz="300" dirty="0"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상세 설명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검색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 (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중복 검색 가능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검색기간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세금계산서 발급 기준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최초등록일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구매사별 최초 세금계산서 발급일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</a:rPr>
              <a:t>최종등록일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</a:rPr>
              <a:t>구매사별 최근 세금계산서 발급일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또는 최근 세금계산서 회수일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다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평균회수기일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구매사별 채권 회수 기일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atin typeface="+mn-ea"/>
                <a:ea typeface="+mn-ea"/>
              </a:rPr>
              <a:t>※ Σ </a:t>
            </a:r>
            <a:r>
              <a:rPr lang="en-US" altLang="ko-KR" sz="900" dirty="0">
                <a:latin typeface="+mn-ea"/>
                <a:ea typeface="+mn-ea"/>
              </a:rPr>
              <a:t>{ 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ko-KR" altLang="en-US" sz="900" dirty="0" smtClean="0">
                <a:latin typeface="+mn-ea"/>
                <a:ea typeface="+mn-ea"/>
              </a:rPr>
              <a:t>회</a:t>
            </a:r>
            <a:r>
              <a:rPr lang="ko-KR" altLang="en-US" sz="900" dirty="0">
                <a:latin typeface="+mn-ea"/>
                <a:ea typeface="+mn-ea"/>
              </a:rPr>
              <a:t>수</a:t>
            </a:r>
            <a:r>
              <a:rPr lang="ko-KR" altLang="en-US" sz="900" dirty="0" smtClean="0">
                <a:latin typeface="+mn-ea"/>
                <a:ea typeface="+mn-ea"/>
              </a:rPr>
              <a:t>일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세금계산서 발급일</a:t>
            </a:r>
            <a:r>
              <a:rPr lang="en-US" altLang="ko-KR" sz="900" dirty="0">
                <a:latin typeface="+mn-ea"/>
                <a:ea typeface="+mn-ea"/>
              </a:rPr>
              <a:t>) * </a:t>
            </a:r>
            <a:r>
              <a:rPr lang="ko-KR" altLang="en-US" sz="900" dirty="0" err="1" smtClean="0">
                <a:latin typeface="+mn-ea"/>
                <a:ea typeface="+mn-ea"/>
              </a:rPr>
              <a:t>회수액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} / </a:t>
            </a:r>
            <a:r>
              <a:rPr lang="ko-KR" altLang="en-US" sz="900" dirty="0" err="1" smtClean="0">
                <a:latin typeface="+mn-ea"/>
                <a:ea typeface="+mn-ea"/>
              </a:rPr>
              <a:t>총채권</a:t>
            </a:r>
            <a:endParaRPr lang="en-US" altLang="ko-KR" sz="900" dirty="0" smtClean="0"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채권현황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‘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채권별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’ Click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시 상세 채권 현황 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발생채권별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현황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구분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정상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만기일 초과시 관리 채권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만기일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여신기간의 만료일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지연현황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만기일 초과 일 수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채권회수활동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작성일자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SKTS ERP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회수 처리한 날짜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입금일자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구매사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입금한 날짜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3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주요 기능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모든 목록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페이지에 관계 없이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결과에 대한 필드 보기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감추기 선택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해당 조회 페이지 목록만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0" lang="ko-KR" altLang="en-US" sz="900" dirty="0" err="1">
                <a:solidFill>
                  <a:srgbClr val="000000"/>
                </a:solidFill>
                <a:latin typeface="+mn-ea"/>
                <a:ea typeface="+mn-ea"/>
              </a:rPr>
              <a:t>필드명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Click 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시 정렬 가능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en-US" altLang="ko-KR" sz="900" b="1" dirty="0">
              <a:solidFill>
                <a:srgbClr val="000000"/>
              </a:solidFill>
              <a:latin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6072198" y="5286388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26" name="순서도: 연결자 25"/>
          <p:cNvSpPr/>
          <p:nvPr/>
        </p:nvSpPr>
        <p:spPr>
          <a:xfrm>
            <a:off x="6072198" y="5486415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나</a:t>
            </a:r>
            <a:endParaRPr lang="ko-KR" altLang="en-US" sz="800" b="1" dirty="0"/>
          </a:p>
        </p:txBody>
      </p:sp>
      <p:sp>
        <p:nvSpPr>
          <p:cNvPr id="27" name="순서도: 연결자 26"/>
          <p:cNvSpPr/>
          <p:nvPr/>
        </p:nvSpPr>
        <p:spPr>
          <a:xfrm>
            <a:off x="6072198" y="5705491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다</a:t>
            </a:r>
            <a:endParaRPr lang="ko-KR" altLang="en-US" sz="800" b="1" dirty="0"/>
          </a:p>
        </p:txBody>
      </p:sp>
      <p:sp>
        <p:nvSpPr>
          <p:cNvPr id="44" name="순서도: 연결자 43"/>
          <p:cNvSpPr/>
          <p:nvPr/>
        </p:nvSpPr>
        <p:spPr>
          <a:xfrm>
            <a:off x="6072198" y="5910280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라</a:t>
            </a:r>
            <a:endParaRPr lang="ko-KR" altLang="en-US" sz="800" b="1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76256"/>
            <a:ext cx="557216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5047" y="1500174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142844" y="642918"/>
            <a:ext cx="5715040" cy="100647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pic>
        <p:nvPicPr>
          <p:cNvPr id="37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571480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9" name="순서도: 연결자 38"/>
          <p:cNvSpPr/>
          <p:nvPr/>
        </p:nvSpPr>
        <p:spPr>
          <a:xfrm>
            <a:off x="4786314" y="714356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40" name="직사각형 39"/>
          <p:cNvSpPr/>
          <p:nvPr/>
        </p:nvSpPr>
        <p:spPr>
          <a:xfrm>
            <a:off x="5000628" y="714356"/>
            <a:ext cx="571504" cy="2143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1747826"/>
            <a:ext cx="5600739" cy="467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순서도: 연결자 53"/>
          <p:cNvSpPr/>
          <p:nvPr/>
        </p:nvSpPr>
        <p:spPr>
          <a:xfrm>
            <a:off x="5600707" y="1571612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나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5753107" y="1571612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1928802"/>
            <a:ext cx="557216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29335" y="2124066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142844" y="1741485"/>
            <a:ext cx="5715040" cy="475934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sp>
        <p:nvSpPr>
          <p:cNvPr id="31" name="순서도: 연결자 30"/>
          <p:cNvSpPr/>
          <p:nvPr/>
        </p:nvSpPr>
        <p:spPr>
          <a:xfrm>
            <a:off x="2786050" y="2252655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라</a:t>
            </a:r>
            <a:endParaRPr lang="ko-KR" altLang="en-US" sz="800" b="1" dirty="0"/>
          </a:p>
        </p:txBody>
      </p:sp>
      <p:sp>
        <p:nvSpPr>
          <p:cNvPr id="32" name="직사각형 31"/>
          <p:cNvSpPr/>
          <p:nvPr/>
        </p:nvSpPr>
        <p:spPr>
          <a:xfrm>
            <a:off x="214282" y="2062153"/>
            <a:ext cx="5572164" cy="1762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6657" y="1766876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5" name="직사각형 34"/>
          <p:cNvSpPr/>
          <p:nvPr/>
        </p:nvSpPr>
        <p:spPr>
          <a:xfrm>
            <a:off x="5624519" y="1762112"/>
            <a:ext cx="214311" cy="2381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>
            <a:spLocks noChangeArrowheads="1"/>
          </p:cNvSpPr>
          <p:nvPr/>
        </p:nvSpPr>
        <p:spPr bwMode="auto">
          <a:xfrm>
            <a:off x="4733927" y="2457442"/>
            <a:ext cx="285752" cy="21431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꺾인 연결선 58"/>
          <p:cNvCxnSpPr>
            <a:cxnSpLocks noChangeShapeType="1"/>
          </p:cNvCxnSpPr>
          <p:nvPr/>
        </p:nvCxnSpPr>
        <p:spPr bwMode="auto">
          <a:xfrm rot="5400000">
            <a:off x="3816299" y="3599600"/>
            <a:ext cx="2078835" cy="251724"/>
          </a:xfrm>
          <a:prstGeom prst="bentConnector2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0100" y="3429000"/>
            <a:ext cx="3748804" cy="272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+mj-lt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214290"/>
          <a:ext cx="8910638" cy="6500858"/>
        </p:xfrm>
        <a:graphic>
          <a:graphicData uri="http://schemas.openxmlformats.org/drawingml/2006/table">
            <a:tbl>
              <a:tblPr/>
              <a:tblGrid>
                <a:gridCol w="1342247"/>
                <a:gridCol w="4461599"/>
                <a:gridCol w="3106792"/>
              </a:tblGrid>
              <a:tr h="351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매출리포트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매출 현황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489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5895975" y="642918"/>
            <a:ext cx="311467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>
              <a:lnSpc>
                <a:spcPct val="150000"/>
              </a:lnSpc>
              <a:spcBef>
                <a:spcPct val="50000"/>
              </a:spcBef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화면 개요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 smtClean="0">
                <a:latin typeface="+mn-ea"/>
                <a:ea typeface="+mn-ea"/>
              </a:rPr>
              <a:t>구매사</a:t>
            </a:r>
            <a:r>
              <a:rPr lang="en-US" altLang="ko-KR" sz="900" dirty="0" smtClean="0">
                <a:latin typeface="+mn-ea"/>
                <a:ea typeface="+mn-ea"/>
              </a:rPr>
              <a:t>/</a:t>
            </a:r>
            <a:r>
              <a:rPr lang="ko-KR" altLang="en-US" sz="900" dirty="0" smtClean="0">
                <a:latin typeface="+mn-ea"/>
                <a:ea typeface="+mn-ea"/>
              </a:rPr>
              <a:t>월 단위 구매 실적을 </a:t>
            </a:r>
            <a:r>
              <a:rPr lang="ko-KR" altLang="en-US" sz="900" dirty="0">
                <a:latin typeface="+mn-ea"/>
                <a:ea typeface="+mn-ea"/>
              </a:rPr>
              <a:t>확인 할 수 있는 </a:t>
            </a:r>
            <a:r>
              <a:rPr lang="ko-KR" altLang="en-US" sz="900" dirty="0" smtClean="0">
                <a:latin typeface="+mn-ea"/>
                <a:ea typeface="+mn-ea"/>
              </a:rPr>
              <a:t>화면</a:t>
            </a:r>
            <a:endParaRPr lang="en-US" altLang="ko-KR" sz="9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ko-KR" sz="300" dirty="0"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상세 설명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업체명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Click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시 상세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사업장별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구매 내역 조회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월 매출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Click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시 월 단위 상세 구매 내역 조회 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3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주요 기능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        해당 조회 페이지 목록만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</a:rPr>
              <a:t>       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en-US" altLang="ko-KR" sz="900" b="1" dirty="0">
              <a:solidFill>
                <a:srgbClr val="000000"/>
              </a:solidFill>
              <a:latin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14356"/>
            <a:ext cx="5643569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순서도: 연결자 29"/>
          <p:cNvSpPr/>
          <p:nvPr/>
        </p:nvSpPr>
        <p:spPr>
          <a:xfrm>
            <a:off x="6086486" y="2409818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pic>
        <p:nvPicPr>
          <p:cNvPr id="35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5047" y="1500174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6" name="직사각형 35"/>
          <p:cNvSpPr>
            <a:spLocks noChangeArrowheads="1"/>
          </p:cNvSpPr>
          <p:nvPr/>
        </p:nvSpPr>
        <p:spPr bwMode="auto">
          <a:xfrm>
            <a:off x="142844" y="642918"/>
            <a:ext cx="5715040" cy="342902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pic>
        <p:nvPicPr>
          <p:cNvPr id="3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571480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1" name="순서도: 연결자 40"/>
          <p:cNvSpPr/>
          <p:nvPr/>
        </p:nvSpPr>
        <p:spPr>
          <a:xfrm>
            <a:off x="5529269" y="700068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42" name="직사각형 41"/>
          <p:cNvSpPr/>
          <p:nvPr/>
        </p:nvSpPr>
        <p:spPr>
          <a:xfrm>
            <a:off x="5724533" y="714356"/>
            <a:ext cx="142876" cy="1428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214282" y="1357298"/>
            <a:ext cx="428628" cy="21431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꺾인 연결선 58"/>
          <p:cNvCxnSpPr>
            <a:cxnSpLocks noChangeShapeType="1"/>
          </p:cNvCxnSpPr>
          <p:nvPr/>
        </p:nvCxnSpPr>
        <p:spPr bwMode="auto">
          <a:xfrm>
            <a:off x="376208" y="1585900"/>
            <a:ext cx="1338274" cy="985846"/>
          </a:xfrm>
          <a:prstGeom prst="bentConnector3">
            <a:avLst>
              <a:gd name="adj1" fmla="val 89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1714488"/>
            <a:ext cx="3192632" cy="209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4157668"/>
            <a:ext cx="5253019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085826" y="3776664"/>
            <a:ext cx="342902" cy="22383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꺾인 연결선 58"/>
          <p:cNvCxnSpPr>
            <a:cxnSpLocks noChangeShapeType="1"/>
          </p:cNvCxnSpPr>
          <p:nvPr/>
        </p:nvCxnSpPr>
        <p:spPr bwMode="auto">
          <a:xfrm rot="16200000" flipH="1">
            <a:off x="1285852" y="4000504"/>
            <a:ext cx="428628" cy="42862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+mj-lt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214290"/>
          <a:ext cx="8910638" cy="6500858"/>
        </p:xfrm>
        <a:graphic>
          <a:graphicData uri="http://schemas.openxmlformats.org/drawingml/2006/table">
            <a:tbl>
              <a:tblPr/>
              <a:tblGrid>
                <a:gridCol w="1342247"/>
                <a:gridCol w="4461599"/>
                <a:gridCol w="3106792"/>
              </a:tblGrid>
              <a:tr h="351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매출리포트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매출 현황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489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5895975" y="642918"/>
            <a:ext cx="311467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>
              <a:lnSpc>
                <a:spcPct val="150000"/>
              </a:lnSpc>
              <a:spcBef>
                <a:spcPct val="50000"/>
              </a:spcBef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화면 개요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err="1" smtClean="0">
                <a:latin typeface="+mn-ea"/>
                <a:ea typeface="+mn-ea"/>
              </a:rPr>
              <a:t>구매사</a:t>
            </a:r>
            <a:r>
              <a:rPr lang="en-US" altLang="ko-KR" sz="900" dirty="0" smtClean="0">
                <a:latin typeface="+mn-ea"/>
                <a:ea typeface="+mn-ea"/>
              </a:rPr>
              <a:t>/</a:t>
            </a:r>
            <a:r>
              <a:rPr lang="ko-KR" altLang="en-US" sz="900" dirty="0" smtClean="0">
                <a:latin typeface="+mn-ea"/>
                <a:ea typeface="+mn-ea"/>
              </a:rPr>
              <a:t>월 단위 상세 구매 실적을 조회</a:t>
            </a:r>
            <a:endParaRPr lang="en-US" altLang="ko-KR" sz="9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ko-KR" sz="300" dirty="0"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상세 설명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구매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사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Click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시 상세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사업장별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구매 내역 조회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3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주요 기능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        해당 조회 페이지 목록만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</a:rPr>
              <a:t>       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en-US" altLang="ko-KR" sz="900" b="1" dirty="0">
              <a:solidFill>
                <a:srgbClr val="000000"/>
              </a:solidFill>
              <a:latin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6086486" y="2409818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5047" y="1500174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714356"/>
            <a:ext cx="557216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33332" y="1643050"/>
            <a:ext cx="428628" cy="21431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4282" y="714356"/>
            <a:ext cx="5572164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979472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142844" y="1142984"/>
            <a:ext cx="5715040" cy="492922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sp>
        <p:nvSpPr>
          <p:cNvPr id="48" name="순서도: 연결자 47"/>
          <p:cNvSpPr/>
          <p:nvPr/>
        </p:nvSpPr>
        <p:spPr>
          <a:xfrm>
            <a:off x="5500694" y="1214422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49" name="직사각형 48"/>
          <p:cNvSpPr/>
          <p:nvPr/>
        </p:nvSpPr>
        <p:spPr>
          <a:xfrm>
            <a:off x="5686433" y="1233473"/>
            <a:ext cx="142876" cy="1428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1571612"/>
            <a:ext cx="3694242" cy="242889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21" name="꺾인 연결선 58"/>
          <p:cNvCxnSpPr>
            <a:cxnSpLocks noChangeShapeType="1"/>
          </p:cNvCxnSpPr>
          <p:nvPr/>
        </p:nvCxnSpPr>
        <p:spPr bwMode="auto">
          <a:xfrm>
            <a:off x="428597" y="1857364"/>
            <a:ext cx="1571637" cy="1214448"/>
          </a:xfrm>
          <a:prstGeom prst="bentConnector3">
            <a:avLst>
              <a:gd name="adj1" fmla="val -303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+mj-lt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214290"/>
          <a:ext cx="8910638" cy="6429420"/>
        </p:xfrm>
        <a:graphic>
          <a:graphicData uri="http://schemas.openxmlformats.org/drawingml/2006/table">
            <a:tbl>
              <a:tblPr/>
              <a:tblGrid>
                <a:gridCol w="1342247"/>
                <a:gridCol w="4461599"/>
                <a:gridCol w="3106792"/>
              </a:tblGrid>
              <a:tr h="34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매출리포트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상품별 매출 현황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813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5895975" y="642918"/>
            <a:ext cx="311467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>
              <a:lnSpc>
                <a:spcPct val="150000"/>
              </a:lnSpc>
              <a:spcBef>
                <a:spcPct val="50000"/>
              </a:spcBef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화면 개요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상품별 매출 정보를 </a:t>
            </a:r>
            <a:r>
              <a:rPr lang="ko-KR" altLang="en-US" sz="900" dirty="0">
                <a:latin typeface="+mn-ea"/>
                <a:ea typeface="+mn-ea"/>
              </a:rPr>
              <a:t>확인 할 수 있는 </a:t>
            </a:r>
            <a:r>
              <a:rPr lang="ko-KR" altLang="en-US" sz="900" dirty="0" smtClean="0">
                <a:latin typeface="+mn-ea"/>
                <a:ea typeface="+mn-ea"/>
              </a:rPr>
              <a:t>화면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ko-KR" sz="300" dirty="0"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상세 설명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검색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 (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중복 검색 가능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실적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년월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구매 연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월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세금계산서 발급 기준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주문횟수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상품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실적년월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기간 동안 주문 횟수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주문수량합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상품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실적년월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동안 기간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주문수량합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3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주요 기능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모든 목록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페이지에 관계 없이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해당 조회 페이지 목록만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필드명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Click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시 정렬 가능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 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en-US" altLang="ko-KR" sz="900" b="1" dirty="0">
              <a:solidFill>
                <a:srgbClr val="000000"/>
              </a:solidFill>
              <a:latin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14356"/>
            <a:ext cx="557216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142844" y="642919"/>
            <a:ext cx="5715040" cy="85725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pic>
        <p:nvPicPr>
          <p:cNvPr id="31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571480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2" name="순서도: 연결자 31"/>
          <p:cNvSpPr/>
          <p:nvPr/>
        </p:nvSpPr>
        <p:spPr>
          <a:xfrm>
            <a:off x="4786314" y="714356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000628" y="714356"/>
            <a:ext cx="571504" cy="2143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/>
          <p:cNvSpPr/>
          <p:nvPr/>
        </p:nvSpPr>
        <p:spPr>
          <a:xfrm>
            <a:off x="5600707" y="1285860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07" y="1771639"/>
            <a:ext cx="5654640" cy="474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10" y="2114541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5" name="순서도: 연결자 24"/>
          <p:cNvSpPr/>
          <p:nvPr/>
        </p:nvSpPr>
        <p:spPr>
          <a:xfrm>
            <a:off x="6072198" y="3028947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28" name="순서도: 연결자 27"/>
          <p:cNvSpPr/>
          <p:nvPr/>
        </p:nvSpPr>
        <p:spPr>
          <a:xfrm>
            <a:off x="6072198" y="3228974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나</a:t>
            </a:r>
            <a:endParaRPr lang="ko-KR" altLang="en-US" sz="800" b="1" dirty="0"/>
          </a:p>
        </p:txBody>
      </p:sp>
      <p:sp>
        <p:nvSpPr>
          <p:cNvPr id="34" name="순서도: 연결자 33"/>
          <p:cNvSpPr/>
          <p:nvPr/>
        </p:nvSpPr>
        <p:spPr>
          <a:xfrm>
            <a:off x="6072198" y="3448050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다</a:t>
            </a:r>
            <a:endParaRPr lang="ko-KR" altLang="en-US" sz="800" b="1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36" y="1571612"/>
            <a:ext cx="3257543" cy="16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5047" y="1500174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142844" y="1741485"/>
            <a:ext cx="5715040" cy="475934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1643050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2" name="순서도: 연결자 41"/>
          <p:cNvSpPr/>
          <p:nvPr/>
        </p:nvSpPr>
        <p:spPr>
          <a:xfrm>
            <a:off x="2357422" y="2143116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다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643569" y="1514462"/>
            <a:ext cx="214311" cy="2381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14282" y="1928802"/>
            <a:ext cx="5572164" cy="1762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+mj-lt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214290"/>
          <a:ext cx="8910638" cy="6500858"/>
        </p:xfrm>
        <a:graphic>
          <a:graphicData uri="http://schemas.openxmlformats.org/drawingml/2006/table">
            <a:tbl>
              <a:tblPr/>
              <a:tblGrid>
                <a:gridCol w="1342247"/>
                <a:gridCol w="4461599"/>
                <a:gridCol w="3106792"/>
              </a:tblGrid>
              <a:tr h="351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신규자재제안하기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489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5895975" y="642918"/>
            <a:ext cx="311467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>
              <a:lnSpc>
                <a:spcPct val="150000"/>
              </a:lnSpc>
              <a:spcBef>
                <a:spcPct val="50000"/>
              </a:spcBef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화면 개요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신규자재제안 목록을 확인 할 수 있는 화면</a:t>
            </a:r>
            <a:endParaRPr lang="en-US" altLang="ko-KR" sz="9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ko-KR" sz="300" dirty="0"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상세 설명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검색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 (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중복 검색 가능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제안대상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SKT/SKB/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공용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나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처리상태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접수대기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제안자 글 저장 상태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검토중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SKTS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접수 후 검토 상태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적합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SKTS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검토결과 합격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부적합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SKTS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검토결과 불합격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채택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SKT/B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최종 평가 담당자 합격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  -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미채택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SKT/B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최종 평가 담당자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불합격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5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     조회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Part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가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자재유형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: SKTS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에서 자재 유형에 맞게 분류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</a:rPr>
              <a:t>■ </a:t>
            </a:r>
            <a:r>
              <a:rPr kumimoji="0" lang="ko-KR" altLang="en-US" sz="900" b="1" dirty="0" smtClean="0">
                <a:solidFill>
                  <a:srgbClr val="000000"/>
                </a:solidFill>
                <a:latin typeface="+mn-ea"/>
                <a:ea typeface="+mn-ea"/>
              </a:rPr>
              <a:t>주요 기능</a:t>
            </a:r>
            <a:endParaRPr kumimoji="0" lang="en-US" altLang="ko-KR" sz="9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모든 목록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</a:rPr>
              <a:t>을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페이지에 관계 없이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      해당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조회 페이지 목록만 엑셀로 열람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kumimoji="0" lang="ko-KR" altLang="en-US" sz="900" dirty="0" err="1" smtClean="0">
                <a:solidFill>
                  <a:srgbClr val="000000"/>
                </a:solidFill>
                <a:latin typeface="+mn-ea"/>
                <a:ea typeface="+mn-ea"/>
              </a:rPr>
              <a:t>필드명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Click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시 정렬 가능</a:t>
            </a: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9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en-US" altLang="ko-KR" sz="900" b="1" dirty="0">
              <a:solidFill>
                <a:srgbClr val="000000"/>
              </a:solidFill>
              <a:latin typeface="+mn-ea"/>
            </a:endParaRPr>
          </a:p>
          <a:p>
            <a:pPr marL="180975" indent="-180975" latinLnBrk="0">
              <a:lnSpc>
                <a:spcPct val="150000"/>
              </a:lnSpc>
            </a:pPr>
            <a:endParaRPr kumimoji="0" lang="en-US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</a:pPr>
            <a:r>
              <a:rPr kumimoji="0"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Tx/>
              <a:buAutoNum type="arabicPeriod"/>
            </a:pPr>
            <a:endParaRPr kumimoji="0" lang="ko-KR" altLang="en-US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08" y="1804976"/>
            <a:ext cx="564360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5047" y="1500174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" name="직사각형 28"/>
          <p:cNvSpPr>
            <a:spLocks noChangeArrowheads="1"/>
          </p:cNvSpPr>
          <p:nvPr/>
        </p:nvSpPr>
        <p:spPr bwMode="auto">
          <a:xfrm>
            <a:off x="142844" y="642918"/>
            <a:ext cx="5715040" cy="100647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142844" y="1741485"/>
            <a:ext cx="5715040" cy="475934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77838" indent="-2063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57263" indent="-42863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436688" indent="-65088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914525" indent="-85725" algn="l" rtl="0" fontAlgn="base" latinLnBrk="1">
              <a:spcBef>
                <a:spcPct val="5000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lang="ko-KR" altLang="en-US">
              <a:latin typeface="+mj-lt"/>
              <a:ea typeface="맑은 고딕" pitchFamily="50" charset="-127"/>
            </a:endParaRP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32" y="1728776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9335" y="3462338"/>
            <a:ext cx="163513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1" name="순서도: 연결자 40"/>
          <p:cNvSpPr/>
          <p:nvPr/>
        </p:nvSpPr>
        <p:spPr>
          <a:xfrm>
            <a:off x="6072198" y="4305306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43" name="순서도: 연결자 42"/>
          <p:cNvSpPr/>
          <p:nvPr/>
        </p:nvSpPr>
        <p:spPr>
          <a:xfrm>
            <a:off x="6072198" y="4505333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나</a:t>
            </a:r>
            <a:endParaRPr lang="ko-KR" altLang="en-US" sz="800" b="1" dirty="0"/>
          </a:p>
        </p:txBody>
      </p:sp>
      <p:sp>
        <p:nvSpPr>
          <p:cNvPr id="44" name="순서도: 연결자 43"/>
          <p:cNvSpPr/>
          <p:nvPr/>
        </p:nvSpPr>
        <p:spPr>
          <a:xfrm>
            <a:off x="6072198" y="4724409"/>
            <a:ext cx="142876" cy="123826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다</a:t>
            </a:r>
            <a:endParaRPr lang="ko-KR" altLang="en-US" sz="800" b="1" dirty="0"/>
          </a:p>
        </p:txBody>
      </p:sp>
      <p:sp>
        <p:nvSpPr>
          <p:cNvPr id="45" name="순서도: 연결자 44"/>
          <p:cNvSpPr/>
          <p:nvPr/>
        </p:nvSpPr>
        <p:spPr>
          <a:xfrm>
            <a:off x="5695957" y="1571612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나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715008" y="1762112"/>
            <a:ext cx="123822" cy="2381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/>
          <p:cNvSpPr/>
          <p:nvPr/>
        </p:nvSpPr>
        <p:spPr>
          <a:xfrm>
            <a:off x="2786050" y="2357430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다</a:t>
            </a:r>
            <a:endParaRPr lang="ko-KR" altLang="en-US" sz="800" b="1" dirty="0"/>
          </a:p>
        </p:txBody>
      </p:sp>
      <p:sp>
        <p:nvSpPr>
          <p:cNvPr id="51" name="직사각형 50"/>
          <p:cNvSpPr/>
          <p:nvPr/>
        </p:nvSpPr>
        <p:spPr>
          <a:xfrm>
            <a:off x="214282" y="2109778"/>
            <a:ext cx="5572164" cy="1762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994" y="666732"/>
            <a:ext cx="557216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571480"/>
            <a:ext cx="163513" cy="16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4" name="순서도: 연결자 53"/>
          <p:cNvSpPr/>
          <p:nvPr/>
        </p:nvSpPr>
        <p:spPr>
          <a:xfrm>
            <a:off x="4805364" y="676256"/>
            <a:ext cx="142876" cy="19526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</a:t>
            </a:r>
            <a:endParaRPr lang="ko-KR" altLang="en-US" sz="800" b="1" dirty="0"/>
          </a:p>
        </p:txBody>
      </p:sp>
      <p:sp>
        <p:nvSpPr>
          <p:cNvPr id="55" name="직사각형 54"/>
          <p:cNvSpPr/>
          <p:nvPr/>
        </p:nvSpPr>
        <p:spPr>
          <a:xfrm>
            <a:off x="5057778" y="676256"/>
            <a:ext cx="533404" cy="1809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1123</Words>
  <Application>Microsoft Office PowerPoint</Application>
  <PresentationFormat>화면 슬라이드 쇼(4:3)</PresentationFormat>
  <Paragraphs>257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OKPlaza 메뉴얼</dc:title>
  <dc:creator>Administrator</dc:creator>
  <cp:lastModifiedBy>sktsuser</cp:lastModifiedBy>
  <cp:revision>217</cp:revision>
  <dcterms:created xsi:type="dcterms:W3CDTF">2013-02-18T08:03:47Z</dcterms:created>
  <dcterms:modified xsi:type="dcterms:W3CDTF">2014-11-12T07:28:55Z</dcterms:modified>
</cp:coreProperties>
</file>