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1625" r:id="rId2"/>
    <p:sldId id="1893" r:id="rId3"/>
    <p:sldId id="1885" r:id="rId4"/>
    <p:sldId id="1888" r:id="rId5"/>
    <p:sldId id="1889" r:id="rId6"/>
    <p:sldId id="1890" r:id="rId7"/>
    <p:sldId id="1879" r:id="rId8"/>
    <p:sldId id="1891" r:id="rId9"/>
    <p:sldId id="1892" r:id="rId10"/>
  </p:sldIdLst>
  <p:sldSz cx="9906000" cy="6858000" type="A4"/>
  <p:notesSz cx="6791325" cy="9921875"/>
  <p:kinsoku lang="ko-KR" invalStChars="、。，．：；？！’”）〕］｝〉》」』】°′″℃￠％!%),.:;?]}'&quot;&gt;" invalEndChars="‘“（〔［｛〈《「『【￥＄\￦￡([{&lt;$"/>
  <p:defaultTextStyle>
    <a:defPPr>
      <a:defRPr lang="ko-KR"/>
    </a:defPPr>
    <a:lvl1pPr algn="ctr" rtl="0" eaLnBrk="0" fontAlgn="base" hangingPunct="0">
      <a:lnSpc>
        <a:spcPct val="110000"/>
      </a:lnSpc>
      <a:spcBef>
        <a:spcPct val="5000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체" pitchFamily="49" charset="-127"/>
        <a:cs typeface="+mn-cs"/>
      </a:defRPr>
    </a:lvl1pPr>
    <a:lvl2pPr marL="457200" algn="ctr" rtl="0" eaLnBrk="0" fontAlgn="base" hangingPunct="0">
      <a:lnSpc>
        <a:spcPct val="110000"/>
      </a:lnSpc>
      <a:spcBef>
        <a:spcPct val="5000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체" pitchFamily="49" charset="-127"/>
        <a:cs typeface="+mn-cs"/>
      </a:defRPr>
    </a:lvl2pPr>
    <a:lvl3pPr marL="914400" algn="ctr" rtl="0" eaLnBrk="0" fontAlgn="base" hangingPunct="0">
      <a:lnSpc>
        <a:spcPct val="110000"/>
      </a:lnSpc>
      <a:spcBef>
        <a:spcPct val="5000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체" pitchFamily="49" charset="-127"/>
        <a:cs typeface="+mn-cs"/>
      </a:defRPr>
    </a:lvl3pPr>
    <a:lvl4pPr marL="1371600" algn="ctr" rtl="0" eaLnBrk="0" fontAlgn="base" hangingPunct="0">
      <a:lnSpc>
        <a:spcPct val="110000"/>
      </a:lnSpc>
      <a:spcBef>
        <a:spcPct val="5000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체" pitchFamily="49" charset="-127"/>
        <a:cs typeface="+mn-cs"/>
      </a:defRPr>
    </a:lvl4pPr>
    <a:lvl5pPr marL="1828800" algn="ctr" rtl="0" eaLnBrk="0" fontAlgn="base" hangingPunct="0">
      <a:lnSpc>
        <a:spcPct val="110000"/>
      </a:lnSpc>
      <a:spcBef>
        <a:spcPct val="5000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체" pitchFamily="49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체" pitchFamily="49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체" pitchFamily="49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체" pitchFamily="49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체" pitchFamily="49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FFFF"/>
    <a:srgbClr val="E7E7FF"/>
    <a:srgbClr val="CCCCFF"/>
    <a:srgbClr val="FFFF99"/>
    <a:srgbClr val="C0C0C0"/>
    <a:srgbClr val="B2B2B2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8" autoAdjust="0"/>
    <p:restoredTop sz="99819" autoAdjust="0"/>
  </p:normalViewPr>
  <p:slideViewPr>
    <p:cSldViewPr snapToObjects="1">
      <p:cViewPr varScale="1">
        <p:scale>
          <a:sx n="103" d="100"/>
          <a:sy n="103" d="100"/>
        </p:scale>
        <p:origin x="-198" y="-90"/>
      </p:cViewPr>
      <p:guideLst>
        <p:guide orient="horz" pos="96"/>
        <p:guide orient="horz" pos="1440"/>
        <p:guide orient="horz" pos="432"/>
        <p:guide orient="horz" pos="2160"/>
        <p:guide pos="312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5" d="100"/>
          <a:sy n="65" d="100"/>
        </p:scale>
        <p:origin x="-2616" y="-102"/>
      </p:cViewPr>
      <p:guideLst>
        <p:guide orient="horz" pos="3123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7195931888357953E-2"/>
          <c:y val="0"/>
          <c:w val="0.73631571774682014"/>
          <c:h val="0.8601729360862404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IE8</c:v>
                </c:pt>
              </c:strCache>
            </c:strRef>
          </c:tx>
          <c:spPr>
            <a:solidFill>
              <a:srgbClr val="FF0000"/>
            </a:solidFill>
            <a:scene3d>
              <a:camera prst="orthographicFront"/>
              <a:lightRig rig="threePt" dir="t"/>
            </a:scene3d>
            <a:sp3d>
              <a:bevelB/>
            </a:sp3d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10.95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IE9/10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3.1179999999999999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Chrome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3.01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Firefox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3.05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5"/>
        <c:axId val="32073600"/>
        <c:axId val="32075136"/>
      </c:barChart>
      <c:catAx>
        <c:axId val="320736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2075136"/>
        <c:crosses val="autoZero"/>
        <c:auto val="1"/>
        <c:lblAlgn val="ctr"/>
        <c:lblOffset val="100"/>
        <c:noMultiLvlLbl val="0"/>
      </c:catAx>
      <c:valAx>
        <c:axId val="3207513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32073600"/>
        <c:crosses val="autoZero"/>
        <c:crossBetween val="between"/>
      </c:valAx>
      <c:spPr>
        <a:noFill/>
        <a:ln w="25411">
          <a:noFill/>
        </a:ln>
      </c:spPr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1"/>
      </a:pPr>
      <a:endParaRPr lang="ko-KR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0.18904</cdr:x>
      <cdr:y>0.26981</cdr:y>
    </cdr:from>
    <cdr:to>
      <cdr:x>0.31507</cdr:x>
      <cdr:y>0.36788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864096" y="551897"/>
          <a:ext cx="576064" cy="20061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R" sz="1100" dirty="0" smtClean="0"/>
            <a:t>3.01</a:t>
          </a:r>
          <a:endParaRPr lang="ko-KR" altLang="en-US" sz="1100" dirty="0"/>
        </a:p>
      </cdr:txBody>
    </cdr:sp>
  </cdr:relSizeAnchor>
  <cdr:relSizeAnchor xmlns:cdr="http://schemas.openxmlformats.org/drawingml/2006/chartDrawing">
    <cdr:from>
      <cdr:x>0.20479</cdr:x>
      <cdr:y>0.14788</cdr:y>
    </cdr:from>
    <cdr:to>
      <cdr:x>0.33082</cdr:x>
      <cdr:y>0.24596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936104" y="302492"/>
          <a:ext cx="576064" cy="20061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100" dirty="0" smtClean="0"/>
            <a:t>3.05</a:t>
          </a:r>
          <a:endParaRPr lang="ko-KR" altLang="en-US" sz="1100" dirty="0"/>
        </a:p>
      </cdr:txBody>
    </cdr:sp>
  </cdr:relSizeAnchor>
  <cdr:relSizeAnchor xmlns:cdr="http://schemas.openxmlformats.org/drawingml/2006/chartDrawing">
    <cdr:from>
      <cdr:x>0.22055</cdr:x>
      <cdr:y>0.41218</cdr:y>
    </cdr:from>
    <cdr:to>
      <cdr:x>0.34657</cdr:x>
      <cdr:y>0.51026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1008112" y="843122"/>
          <a:ext cx="576064" cy="20061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100" dirty="0" smtClean="0"/>
            <a:t>3.118</a:t>
          </a:r>
          <a:endParaRPr lang="ko-KR" altLang="en-US" sz="1100" dirty="0"/>
        </a:p>
      </cdr:txBody>
    </cdr:sp>
  </cdr:relSizeAnchor>
  <cdr:relSizeAnchor xmlns:cdr="http://schemas.openxmlformats.org/drawingml/2006/chartDrawing">
    <cdr:from>
      <cdr:x>0.59863</cdr:x>
      <cdr:y>0.53877</cdr:y>
    </cdr:from>
    <cdr:to>
      <cdr:x>0.72465</cdr:x>
      <cdr:y>0.63684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2736304" y="1102056"/>
          <a:ext cx="576064" cy="20061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100" dirty="0" smtClean="0"/>
            <a:t>10.95</a:t>
          </a:r>
          <a:endParaRPr lang="ko-KR" altLang="en-US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58" tIns="47329" rIns="94658" bIns="47329" numCol="1" anchor="t" anchorCtr="0" compatLnSpc="1">
            <a:prstTxWarp prst="textNoShape">
              <a:avLst/>
            </a:prstTxWarp>
          </a:bodyPr>
          <a:lstStyle>
            <a:lvl1pPr algn="l" defTabSz="944563" eaLnBrk="1" hangingPunct="1">
              <a:lnSpc>
                <a:spcPct val="100000"/>
              </a:lnSpc>
              <a:spcBef>
                <a:spcPct val="0"/>
              </a:spcBef>
              <a:defRPr kumimoji="0" sz="1200" b="0">
                <a:latin typeface="돋움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651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58" tIns="47329" rIns="94658" bIns="47329" numCol="1" anchor="t" anchorCtr="0" compatLnSpc="1">
            <a:prstTxWarp prst="textNoShape">
              <a:avLst/>
            </a:prstTxWarp>
          </a:bodyPr>
          <a:lstStyle>
            <a:lvl1pPr algn="r" defTabSz="944563" eaLnBrk="1" hangingPunct="1">
              <a:lnSpc>
                <a:spcPct val="100000"/>
              </a:lnSpc>
              <a:spcBef>
                <a:spcPct val="0"/>
              </a:spcBef>
              <a:defRPr kumimoji="0" sz="1200" b="0">
                <a:latin typeface="돋움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6575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58" tIns="47329" rIns="94658" bIns="47329" numCol="1" anchor="b" anchorCtr="0" compatLnSpc="1">
            <a:prstTxWarp prst="textNoShape">
              <a:avLst/>
            </a:prstTxWarp>
          </a:bodyPr>
          <a:lstStyle>
            <a:lvl1pPr algn="l" defTabSz="944563" eaLnBrk="1" hangingPunct="1">
              <a:lnSpc>
                <a:spcPct val="100000"/>
              </a:lnSpc>
              <a:spcBef>
                <a:spcPct val="0"/>
              </a:spcBef>
              <a:defRPr kumimoji="0" sz="1200" b="0">
                <a:latin typeface="돋움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6513" y="9426575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58" tIns="47329" rIns="94658" bIns="47329" numCol="1" anchor="b" anchorCtr="0" compatLnSpc="1">
            <a:prstTxWarp prst="textNoShape">
              <a:avLst/>
            </a:prstTxWarp>
          </a:bodyPr>
          <a:lstStyle>
            <a:lvl1pPr algn="r" defTabSz="944563" eaLnBrk="1" hangingPunct="1">
              <a:lnSpc>
                <a:spcPct val="100000"/>
              </a:lnSpc>
              <a:spcBef>
                <a:spcPct val="0"/>
              </a:spcBef>
              <a:defRPr kumimoji="0" sz="1200" b="0">
                <a:latin typeface="돋움체" pitchFamily="49" charset="-127"/>
              </a:defRPr>
            </a:lvl1pPr>
          </a:lstStyle>
          <a:p>
            <a:pPr>
              <a:defRPr/>
            </a:pPr>
            <a:fld id="{44ED42C3-D068-45FE-B5D2-74BBAD88FB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4771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938" y="0"/>
            <a:ext cx="2962275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58" tIns="47329" rIns="94658" bIns="47329" numCol="1" anchor="t" anchorCtr="0" compatLnSpc="1">
            <a:prstTxWarp prst="textNoShape">
              <a:avLst/>
            </a:prstTxWarp>
          </a:bodyPr>
          <a:lstStyle>
            <a:lvl1pPr algn="r" defTabSz="944563" eaLnBrk="1" hangingPunct="1">
              <a:lnSpc>
                <a:spcPct val="100000"/>
              </a:lnSpc>
              <a:spcBef>
                <a:spcPct val="0"/>
              </a:spcBef>
              <a:defRPr kumimoji="0" sz="1200" b="0">
                <a:latin typeface="돋움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13" y="4730750"/>
            <a:ext cx="4984750" cy="443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58" tIns="47329" rIns="94658" bIns="47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6888"/>
            <a:ext cx="2960688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58" tIns="47329" rIns="94658" bIns="47329" numCol="1" anchor="b" anchorCtr="0" compatLnSpc="1">
            <a:prstTxWarp prst="textNoShape">
              <a:avLst/>
            </a:prstTxWarp>
          </a:bodyPr>
          <a:lstStyle>
            <a:lvl1pPr algn="l" defTabSz="944563" eaLnBrk="1" hangingPunct="1">
              <a:lnSpc>
                <a:spcPct val="100000"/>
              </a:lnSpc>
              <a:spcBef>
                <a:spcPct val="0"/>
              </a:spcBef>
              <a:defRPr kumimoji="0" sz="1200" b="0">
                <a:latin typeface="돋움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938" y="9386888"/>
            <a:ext cx="296227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58" tIns="47329" rIns="94658" bIns="47329" numCol="1" anchor="b" anchorCtr="0" compatLnSpc="1">
            <a:prstTxWarp prst="textNoShape">
              <a:avLst/>
            </a:prstTxWarp>
          </a:bodyPr>
          <a:lstStyle>
            <a:lvl1pPr algn="r" defTabSz="944563" eaLnBrk="1" hangingPunct="1">
              <a:lnSpc>
                <a:spcPct val="100000"/>
              </a:lnSpc>
              <a:spcBef>
                <a:spcPct val="0"/>
              </a:spcBef>
              <a:defRPr kumimoji="0" sz="1200" b="0">
                <a:latin typeface="돋움체" pitchFamily="49" charset="-127"/>
              </a:defRPr>
            </a:lvl1pPr>
          </a:lstStyle>
          <a:p>
            <a:pPr>
              <a:defRPr/>
            </a:pPr>
            <a:fld id="{1D87DF52-8CD8-48E7-95A5-A52AA64457E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7593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3817938" y="9386888"/>
            <a:ext cx="29622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58" tIns="47329" rIns="94658" bIns="47329" anchor="b"/>
          <a:lstStyle>
            <a:lvl1pPr defTabSz="944563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 defTabSz="944563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 defTabSz="944563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 defTabSz="944563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 defTabSz="944563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algn="ctr" defTabSz="944563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algn="ctr" defTabSz="944563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algn="ctr" defTabSz="944563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algn="ctr" defTabSz="944563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D99EEC68-91F8-4EDB-AB29-41AD8EA0F6E2}" type="slidenum">
              <a:rPr kumimoji="0" lang="en-US" altLang="ko-KR" sz="1200" b="0">
                <a:latin typeface="돋움체" pitchFamily="49" charset="-127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3</a:t>
            </a:fld>
            <a:endParaRPr kumimoji="0" lang="en-US" altLang="ko-KR" sz="1200" b="0">
              <a:latin typeface="돋움체" pitchFamily="49" charset="-127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87325" y="379413"/>
            <a:ext cx="6427788" cy="4449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438" y="4959350"/>
            <a:ext cx="5886450" cy="4459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42875" indent="-142875" eaLnBrk="1" hangingPunct="1"/>
            <a:r>
              <a:rPr lang="ko-KR" altLang="en-US" smtClean="0"/>
              <a:t>구매 부문 </a:t>
            </a:r>
            <a:r>
              <a:rPr lang="en-US" altLang="ko-KR" smtClean="0"/>
              <a:t>To-Be </a:t>
            </a:r>
            <a:r>
              <a:rPr lang="ko-KR" altLang="en-US" smtClean="0"/>
              <a:t>방향성은 </a:t>
            </a:r>
          </a:p>
          <a:p>
            <a:pPr marL="142875" indent="-142875" eaLnBrk="1" hangingPunct="1"/>
            <a:endParaRPr lang="ko-KR" altLang="en-US" smtClean="0"/>
          </a:p>
          <a:p>
            <a:pPr marL="142875" indent="-142875" eaLnBrk="1" hangingPunct="1"/>
            <a:r>
              <a:rPr lang="ko-KR" altLang="en-US" smtClean="0"/>
              <a:t>구매전략측면에서는 품목 특성별로 차별화 하고 </a:t>
            </a:r>
            <a:r>
              <a:rPr lang="en-US" altLang="ko-KR" smtClean="0"/>
              <a:t>/ </a:t>
            </a:r>
            <a:r>
              <a:rPr lang="ko-KR" altLang="en-US" smtClean="0"/>
              <a:t>구매조직은 전문성을 강화하고</a:t>
            </a:r>
            <a:r>
              <a:rPr lang="en-US" altLang="ko-KR" smtClean="0"/>
              <a:t>, </a:t>
            </a:r>
            <a:r>
              <a:rPr lang="ko-KR" altLang="en-US" smtClean="0"/>
              <a:t>글로벌통합을 통해 </a:t>
            </a:r>
            <a:r>
              <a:rPr lang="en-US" altLang="ko-KR" smtClean="0"/>
              <a:t>Synergy </a:t>
            </a:r>
            <a:r>
              <a:rPr lang="ko-KR" altLang="en-US" smtClean="0"/>
              <a:t>를 추구하고</a:t>
            </a:r>
          </a:p>
          <a:p>
            <a:pPr marL="142875" indent="-142875" eaLnBrk="1" hangingPunct="1"/>
            <a:r>
              <a:rPr lang="ko-KR" altLang="en-US" smtClean="0"/>
              <a:t>구매전략은 심도 있는 이해를 기반으로 실행하여야 하며 </a:t>
            </a:r>
            <a:r>
              <a:rPr lang="en-US" altLang="ko-KR" smtClean="0"/>
              <a:t>/ </a:t>
            </a:r>
            <a:r>
              <a:rPr lang="ko-KR" altLang="en-US" smtClean="0"/>
              <a:t>공급사는 상호가치를 중심으로 관계를 가져가고</a:t>
            </a:r>
          </a:p>
          <a:p>
            <a:pPr marL="142875" indent="-142875" eaLnBrk="1" hangingPunct="1"/>
            <a:r>
              <a:rPr lang="ko-KR" altLang="en-US" smtClean="0"/>
              <a:t>일상적인 구매 프로세스는 단순화하고 </a:t>
            </a:r>
            <a:r>
              <a:rPr lang="en-US" altLang="ko-KR" smtClean="0"/>
              <a:t>/ </a:t>
            </a:r>
            <a:r>
              <a:rPr lang="ko-KR" altLang="en-US" smtClean="0"/>
              <a:t>명확한 기준을 가지고 성과관리를 하고</a:t>
            </a:r>
          </a:p>
          <a:p>
            <a:pPr marL="142875" indent="-142875" eaLnBrk="1" hangingPunct="1"/>
            <a:r>
              <a:rPr lang="ko-KR" altLang="en-US" smtClean="0"/>
              <a:t>글로벌 구매정보를 통합관리하여야 합니다</a:t>
            </a:r>
            <a:r>
              <a:rPr lang="en-US" altLang="ko-KR" smtClean="0"/>
              <a:t>.</a:t>
            </a:r>
          </a:p>
          <a:p>
            <a:pPr marL="142875" indent="-142875" eaLnBrk="1" hangingPunct="1"/>
            <a:endParaRPr lang="en-US" altLang="ko-KR" smtClean="0"/>
          </a:p>
          <a:p>
            <a:pPr marL="142875" indent="-142875" eaLnBrk="1" hangingPunct="1"/>
            <a:r>
              <a:rPr lang="ko-KR" altLang="en-US" smtClean="0"/>
              <a:t>구매 효율화는 </a:t>
            </a:r>
          </a:p>
          <a:p>
            <a:pPr marL="142875" indent="-142875" eaLnBrk="1" hangingPunct="1"/>
            <a:r>
              <a:rPr lang="ko-KR" altLang="en-US" smtClean="0"/>
              <a:t>품목 특성별 차별화된 구매전략을 수립하고</a:t>
            </a:r>
            <a:r>
              <a:rPr lang="en-US" altLang="ko-KR" smtClean="0"/>
              <a:t>, Total Cost </a:t>
            </a:r>
            <a:r>
              <a:rPr lang="ko-KR" altLang="en-US" smtClean="0"/>
              <a:t>중심의 구매체계를 운영함으로써 구매경쟁력을 강화하고</a:t>
            </a:r>
          </a:p>
          <a:p>
            <a:pPr marL="142875" indent="-142875" eaLnBrk="1" hangingPunct="1"/>
            <a:r>
              <a:rPr lang="ko-KR" altLang="en-US" smtClean="0"/>
              <a:t>프로세스를 통합</a:t>
            </a:r>
            <a:r>
              <a:rPr lang="en-US" altLang="ko-KR" smtClean="0"/>
              <a:t>, </a:t>
            </a:r>
            <a:r>
              <a:rPr lang="ko-KR" altLang="en-US" smtClean="0"/>
              <a:t>자동화함으로써 단순행정업무를 축소하고</a:t>
            </a:r>
            <a:r>
              <a:rPr lang="en-US" altLang="ko-KR" smtClean="0"/>
              <a:t>, </a:t>
            </a:r>
            <a:r>
              <a:rPr lang="ko-KR" altLang="en-US" smtClean="0"/>
              <a:t>고부가가치 업무에 집중할 수 있는 기반을 조성하고</a:t>
            </a:r>
          </a:p>
          <a:p>
            <a:pPr marL="142875" indent="-142875" eaLnBrk="1" hangingPunct="1"/>
            <a:r>
              <a:rPr lang="ko-KR" altLang="en-US" smtClean="0"/>
              <a:t>선진 자재관리 기법을 도입하는 등 제도 및 프로세스를 재정립하고</a:t>
            </a:r>
          </a:p>
          <a:p>
            <a:pPr marL="142875" indent="-142875" eaLnBrk="1" hangingPunct="1"/>
            <a:r>
              <a:rPr lang="ko-KR" altLang="en-US" smtClean="0"/>
              <a:t>공급사 통합관리 체계를 구축함으로써</a:t>
            </a:r>
            <a:r>
              <a:rPr lang="en-US" altLang="ko-KR" smtClean="0"/>
              <a:t>, Collaboration </a:t>
            </a:r>
            <a:r>
              <a:rPr lang="ko-KR" altLang="en-US" smtClean="0"/>
              <a:t>환경을 조성하고</a:t>
            </a:r>
            <a:r>
              <a:rPr lang="en-US" altLang="ko-KR" smtClean="0"/>
              <a:t>,</a:t>
            </a:r>
          </a:p>
          <a:p>
            <a:pPr marL="142875" indent="-142875" eaLnBrk="1" hangingPunct="1"/>
            <a:r>
              <a:rPr lang="ko-KR" altLang="en-US" smtClean="0"/>
              <a:t>축적된 </a:t>
            </a:r>
            <a:r>
              <a:rPr lang="en-US" altLang="ko-KR" smtClean="0"/>
              <a:t>Data </a:t>
            </a:r>
            <a:r>
              <a:rPr lang="ko-KR" altLang="en-US" smtClean="0"/>
              <a:t>를 협상에 활용하는 방향으로 추진되어야 합니다</a:t>
            </a:r>
            <a:r>
              <a:rPr lang="en-US" altLang="ko-KR" smtClean="0"/>
              <a:t>.</a:t>
            </a:r>
          </a:p>
          <a:p>
            <a:pPr marL="142875" indent="-142875" eaLnBrk="1" hangingPunct="1"/>
            <a:endParaRPr lang="en-US" altLang="ko-KR" smtClean="0"/>
          </a:p>
          <a:p>
            <a:pPr marL="142875" indent="-142875" eaLnBrk="1" hangingPunct="1"/>
            <a:r>
              <a:rPr lang="ko-KR" altLang="en-US" smtClean="0"/>
              <a:t>각 영역별 세부 내용은 뒷장에서 설명 드리도록 하겠습니다</a:t>
            </a:r>
            <a:r>
              <a:rPr lang="en-US" altLang="ko-KR" smtClean="0"/>
              <a:t>.  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 txBox="1">
            <a:spLocks noGrp="1" noChangeArrowheads="1"/>
          </p:cNvSpPr>
          <p:nvPr/>
        </p:nvSpPr>
        <p:spPr bwMode="auto">
          <a:xfrm>
            <a:off x="3817938" y="9386888"/>
            <a:ext cx="29622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58" tIns="47329" rIns="94658" bIns="47329" anchor="b"/>
          <a:lstStyle>
            <a:lvl1pPr defTabSz="944563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 defTabSz="944563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 defTabSz="944563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 defTabSz="944563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 defTabSz="944563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algn="ctr" defTabSz="944563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algn="ctr" defTabSz="944563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algn="ctr" defTabSz="944563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algn="ctr" defTabSz="944563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57980F57-CAC5-4BD8-958B-363A157BF416}" type="slidenum">
              <a:rPr kumimoji="0" lang="en-US" altLang="ko-KR" sz="1200" b="0">
                <a:latin typeface="돋움체" pitchFamily="49" charset="-127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4</a:t>
            </a:fld>
            <a:endParaRPr kumimoji="0" lang="en-US" altLang="ko-KR" sz="1200" b="0">
              <a:latin typeface="돋움체" pitchFamily="49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87325" y="379413"/>
            <a:ext cx="6427788" cy="4449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438" y="4959350"/>
            <a:ext cx="5886450" cy="4459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42875" indent="-142875" eaLnBrk="1" hangingPunct="1"/>
            <a:r>
              <a:rPr lang="ko-KR" altLang="en-US" smtClean="0"/>
              <a:t>구매 부문 </a:t>
            </a:r>
            <a:r>
              <a:rPr lang="en-US" altLang="ko-KR" smtClean="0"/>
              <a:t>To-Be </a:t>
            </a:r>
            <a:r>
              <a:rPr lang="ko-KR" altLang="en-US" smtClean="0"/>
              <a:t>방향성은 </a:t>
            </a:r>
          </a:p>
          <a:p>
            <a:pPr marL="142875" indent="-142875" eaLnBrk="1" hangingPunct="1"/>
            <a:endParaRPr lang="ko-KR" altLang="en-US" smtClean="0"/>
          </a:p>
          <a:p>
            <a:pPr marL="142875" indent="-142875" eaLnBrk="1" hangingPunct="1"/>
            <a:r>
              <a:rPr lang="ko-KR" altLang="en-US" smtClean="0"/>
              <a:t>구매전략측면에서는 품목 특성별로 차별화 하고 </a:t>
            </a:r>
            <a:r>
              <a:rPr lang="en-US" altLang="ko-KR" smtClean="0"/>
              <a:t>/ </a:t>
            </a:r>
            <a:r>
              <a:rPr lang="ko-KR" altLang="en-US" smtClean="0"/>
              <a:t>구매조직은 전문성을 강화하고</a:t>
            </a:r>
            <a:r>
              <a:rPr lang="en-US" altLang="ko-KR" smtClean="0"/>
              <a:t>, </a:t>
            </a:r>
            <a:r>
              <a:rPr lang="ko-KR" altLang="en-US" smtClean="0"/>
              <a:t>글로벌통합을 통해 </a:t>
            </a:r>
            <a:r>
              <a:rPr lang="en-US" altLang="ko-KR" smtClean="0"/>
              <a:t>Synergy </a:t>
            </a:r>
            <a:r>
              <a:rPr lang="ko-KR" altLang="en-US" smtClean="0"/>
              <a:t>를 추구하고</a:t>
            </a:r>
          </a:p>
          <a:p>
            <a:pPr marL="142875" indent="-142875" eaLnBrk="1" hangingPunct="1"/>
            <a:r>
              <a:rPr lang="ko-KR" altLang="en-US" smtClean="0"/>
              <a:t>구매전략은 심도 있는 이해를 기반으로 실행하여야 하며 </a:t>
            </a:r>
            <a:r>
              <a:rPr lang="en-US" altLang="ko-KR" smtClean="0"/>
              <a:t>/ </a:t>
            </a:r>
            <a:r>
              <a:rPr lang="ko-KR" altLang="en-US" smtClean="0"/>
              <a:t>공급사는 상호가치를 중심으로 관계를 가져가고</a:t>
            </a:r>
          </a:p>
          <a:p>
            <a:pPr marL="142875" indent="-142875" eaLnBrk="1" hangingPunct="1"/>
            <a:r>
              <a:rPr lang="ko-KR" altLang="en-US" smtClean="0"/>
              <a:t>일상적인 구매 프로세스는 단순화하고 </a:t>
            </a:r>
            <a:r>
              <a:rPr lang="en-US" altLang="ko-KR" smtClean="0"/>
              <a:t>/ </a:t>
            </a:r>
            <a:r>
              <a:rPr lang="ko-KR" altLang="en-US" smtClean="0"/>
              <a:t>명확한 기준을 가지고 성과관리를 하고</a:t>
            </a:r>
          </a:p>
          <a:p>
            <a:pPr marL="142875" indent="-142875" eaLnBrk="1" hangingPunct="1"/>
            <a:r>
              <a:rPr lang="ko-KR" altLang="en-US" smtClean="0"/>
              <a:t>글로벌 구매정보를 통합관리하여야 합니다</a:t>
            </a:r>
            <a:r>
              <a:rPr lang="en-US" altLang="ko-KR" smtClean="0"/>
              <a:t>.</a:t>
            </a:r>
          </a:p>
          <a:p>
            <a:pPr marL="142875" indent="-142875" eaLnBrk="1" hangingPunct="1"/>
            <a:endParaRPr lang="en-US" altLang="ko-KR" smtClean="0"/>
          </a:p>
          <a:p>
            <a:pPr marL="142875" indent="-142875" eaLnBrk="1" hangingPunct="1"/>
            <a:r>
              <a:rPr lang="ko-KR" altLang="en-US" smtClean="0"/>
              <a:t>구매 효율화는 </a:t>
            </a:r>
          </a:p>
          <a:p>
            <a:pPr marL="142875" indent="-142875" eaLnBrk="1" hangingPunct="1"/>
            <a:r>
              <a:rPr lang="ko-KR" altLang="en-US" smtClean="0"/>
              <a:t>품목 특성별 차별화된 구매전략을 수립하고</a:t>
            </a:r>
            <a:r>
              <a:rPr lang="en-US" altLang="ko-KR" smtClean="0"/>
              <a:t>, Total Cost </a:t>
            </a:r>
            <a:r>
              <a:rPr lang="ko-KR" altLang="en-US" smtClean="0"/>
              <a:t>중심의 구매체계를 운영함으로써 구매경쟁력을 강화하고</a:t>
            </a:r>
          </a:p>
          <a:p>
            <a:pPr marL="142875" indent="-142875" eaLnBrk="1" hangingPunct="1"/>
            <a:r>
              <a:rPr lang="ko-KR" altLang="en-US" smtClean="0"/>
              <a:t>프로세스를 통합</a:t>
            </a:r>
            <a:r>
              <a:rPr lang="en-US" altLang="ko-KR" smtClean="0"/>
              <a:t>, </a:t>
            </a:r>
            <a:r>
              <a:rPr lang="ko-KR" altLang="en-US" smtClean="0"/>
              <a:t>자동화함으로써 단순행정업무를 축소하고</a:t>
            </a:r>
            <a:r>
              <a:rPr lang="en-US" altLang="ko-KR" smtClean="0"/>
              <a:t>, </a:t>
            </a:r>
            <a:r>
              <a:rPr lang="ko-KR" altLang="en-US" smtClean="0"/>
              <a:t>고부가가치 업무에 집중할 수 있는 기반을 조성하고</a:t>
            </a:r>
          </a:p>
          <a:p>
            <a:pPr marL="142875" indent="-142875" eaLnBrk="1" hangingPunct="1"/>
            <a:r>
              <a:rPr lang="ko-KR" altLang="en-US" smtClean="0"/>
              <a:t>선진 자재관리 기법을 도입하는 등 제도 및 프로세스를 재정립하고</a:t>
            </a:r>
          </a:p>
          <a:p>
            <a:pPr marL="142875" indent="-142875" eaLnBrk="1" hangingPunct="1"/>
            <a:r>
              <a:rPr lang="ko-KR" altLang="en-US" smtClean="0"/>
              <a:t>공급사 통합관리 체계를 구축함으로써</a:t>
            </a:r>
            <a:r>
              <a:rPr lang="en-US" altLang="ko-KR" smtClean="0"/>
              <a:t>, Collaboration </a:t>
            </a:r>
            <a:r>
              <a:rPr lang="ko-KR" altLang="en-US" smtClean="0"/>
              <a:t>환경을 조성하고</a:t>
            </a:r>
            <a:r>
              <a:rPr lang="en-US" altLang="ko-KR" smtClean="0"/>
              <a:t>,</a:t>
            </a:r>
          </a:p>
          <a:p>
            <a:pPr marL="142875" indent="-142875" eaLnBrk="1" hangingPunct="1"/>
            <a:r>
              <a:rPr lang="ko-KR" altLang="en-US" smtClean="0"/>
              <a:t>축적된 </a:t>
            </a:r>
            <a:r>
              <a:rPr lang="en-US" altLang="ko-KR" smtClean="0"/>
              <a:t>Data </a:t>
            </a:r>
            <a:r>
              <a:rPr lang="ko-KR" altLang="en-US" smtClean="0"/>
              <a:t>를 협상에 활용하는 방향으로 추진되어야 합니다</a:t>
            </a:r>
            <a:r>
              <a:rPr lang="en-US" altLang="ko-KR" smtClean="0"/>
              <a:t>.</a:t>
            </a:r>
          </a:p>
          <a:p>
            <a:pPr marL="142875" indent="-142875" eaLnBrk="1" hangingPunct="1"/>
            <a:endParaRPr lang="en-US" altLang="ko-KR" smtClean="0"/>
          </a:p>
          <a:p>
            <a:pPr marL="142875" indent="-142875" eaLnBrk="1" hangingPunct="1"/>
            <a:r>
              <a:rPr lang="ko-KR" altLang="en-US" smtClean="0"/>
              <a:t>각 영역별 세부 내용은 뒷장에서 설명 드리도록 하겠습니다</a:t>
            </a:r>
            <a:r>
              <a:rPr lang="en-US" altLang="ko-KR" smtClean="0"/>
              <a:t>.  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 txBox="1">
            <a:spLocks noGrp="1" noChangeArrowheads="1"/>
          </p:cNvSpPr>
          <p:nvPr/>
        </p:nvSpPr>
        <p:spPr bwMode="auto">
          <a:xfrm>
            <a:off x="3817938" y="9386888"/>
            <a:ext cx="29622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58" tIns="47329" rIns="94658" bIns="47329" anchor="b"/>
          <a:lstStyle>
            <a:lvl1pPr defTabSz="944563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 defTabSz="944563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 defTabSz="944563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 defTabSz="944563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 defTabSz="944563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algn="ctr" defTabSz="944563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algn="ctr" defTabSz="944563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algn="ctr" defTabSz="944563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algn="ctr" defTabSz="944563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5F4EBF2B-8BC5-4714-A56C-955E6C34533D}" type="slidenum">
              <a:rPr kumimoji="0" lang="en-US" altLang="ko-KR" sz="1200" b="0">
                <a:latin typeface="돋움체" pitchFamily="49" charset="-127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5</a:t>
            </a:fld>
            <a:endParaRPr kumimoji="0" lang="en-US" altLang="ko-KR" sz="1200" b="0">
              <a:latin typeface="돋움체" pitchFamily="49" charset="-127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87325" y="379413"/>
            <a:ext cx="6427788" cy="4449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438" y="4959350"/>
            <a:ext cx="5886450" cy="4459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42875" indent="-142875" eaLnBrk="1" hangingPunct="1"/>
            <a:r>
              <a:rPr lang="ko-KR" altLang="en-US" smtClean="0"/>
              <a:t>구매 부문 </a:t>
            </a:r>
            <a:r>
              <a:rPr lang="en-US" altLang="ko-KR" smtClean="0"/>
              <a:t>To-Be </a:t>
            </a:r>
            <a:r>
              <a:rPr lang="ko-KR" altLang="en-US" smtClean="0"/>
              <a:t>방향성은 </a:t>
            </a:r>
          </a:p>
          <a:p>
            <a:pPr marL="142875" indent="-142875" eaLnBrk="1" hangingPunct="1"/>
            <a:endParaRPr lang="ko-KR" altLang="en-US" smtClean="0"/>
          </a:p>
          <a:p>
            <a:pPr marL="142875" indent="-142875" eaLnBrk="1" hangingPunct="1"/>
            <a:r>
              <a:rPr lang="ko-KR" altLang="en-US" smtClean="0"/>
              <a:t>구매전략측면에서는 품목 특성별로 차별화 하고 </a:t>
            </a:r>
            <a:r>
              <a:rPr lang="en-US" altLang="ko-KR" smtClean="0"/>
              <a:t>/ </a:t>
            </a:r>
            <a:r>
              <a:rPr lang="ko-KR" altLang="en-US" smtClean="0"/>
              <a:t>구매조직은 전문성을 강화하고</a:t>
            </a:r>
            <a:r>
              <a:rPr lang="en-US" altLang="ko-KR" smtClean="0"/>
              <a:t>, </a:t>
            </a:r>
            <a:r>
              <a:rPr lang="ko-KR" altLang="en-US" smtClean="0"/>
              <a:t>글로벌통합을 통해 </a:t>
            </a:r>
            <a:r>
              <a:rPr lang="en-US" altLang="ko-KR" smtClean="0"/>
              <a:t>Synergy </a:t>
            </a:r>
            <a:r>
              <a:rPr lang="ko-KR" altLang="en-US" smtClean="0"/>
              <a:t>를 추구하고</a:t>
            </a:r>
          </a:p>
          <a:p>
            <a:pPr marL="142875" indent="-142875" eaLnBrk="1" hangingPunct="1"/>
            <a:r>
              <a:rPr lang="ko-KR" altLang="en-US" smtClean="0"/>
              <a:t>구매전략은 심도 있는 이해를 기반으로 실행하여야 하며 </a:t>
            </a:r>
            <a:r>
              <a:rPr lang="en-US" altLang="ko-KR" smtClean="0"/>
              <a:t>/ </a:t>
            </a:r>
            <a:r>
              <a:rPr lang="ko-KR" altLang="en-US" smtClean="0"/>
              <a:t>공급사는 상호가치를 중심으로 관계를 가져가고</a:t>
            </a:r>
          </a:p>
          <a:p>
            <a:pPr marL="142875" indent="-142875" eaLnBrk="1" hangingPunct="1"/>
            <a:r>
              <a:rPr lang="ko-KR" altLang="en-US" smtClean="0"/>
              <a:t>일상적인 구매 프로세스는 단순화하고 </a:t>
            </a:r>
            <a:r>
              <a:rPr lang="en-US" altLang="ko-KR" smtClean="0"/>
              <a:t>/ </a:t>
            </a:r>
            <a:r>
              <a:rPr lang="ko-KR" altLang="en-US" smtClean="0"/>
              <a:t>명확한 기준을 가지고 성과관리를 하고</a:t>
            </a:r>
          </a:p>
          <a:p>
            <a:pPr marL="142875" indent="-142875" eaLnBrk="1" hangingPunct="1"/>
            <a:r>
              <a:rPr lang="ko-KR" altLang="en-US" smtClean="0"/>
              <a:t>글로벌 구매정보를 통합관리하여야 합니다</a:t>
            </a:r>
            <a:r>
              <a:rPr lang="en-US" altLang="ko-KR" smtClean="0"/>
              <a:t>.</a:t>
            </a:r>
          </a:p>
          <a:p>
            <a:pPr marL="142875" indent="-142875" eaLnBrk="1" hangingPunct="1"/>
            <a:endParaRPr lang="en-US" altLang="ko-KR" smtClean="0"/>
          </a:p>
          <a:p>
            <a:pPr marL="142875" indent="-142875" eaLnBrk="1" hangingPunct="1"/>
            <a:r>
              <a:rPr lang="ko-KR" altLang="en-US" smtClean="0"/>
              <a:t>구매 효율화는 </a:t>
            </a:r>
          </a:p>
          <a:p>
            <a:pPr marL="142875" indent="-142875" eaLnBrk="1" hangingPunct="1"/>
            <a:r>
              <a:rPr lang="ko-KR" altLang="en-US" smtClean="0"/>
              <a:t>품목 특성별 차별화된 구매전략을 수립하고</a:t>
            </a:r>
            <a:r>
              <a:rPr lang="en-US" altLang="ko-KR" smtClean="0"/>
              <a:t>, Total Cost </a:t>
            </a:r>
            <a:r>
              <a:rPr lang="ko-KR" altLang="en-US" smtClean="0"/>
              <a:t>중심의 구매체계를 운영함으로써 구매경쟁력을 강화하고</a:t>
            </a:r>
          </a:p>
          <a:p>
            <a:pPr marL="142875" indent="-142875" eaLnBrk="1" hangingPunct="1"/>
            <a:r>
              <a:rPr lang="ko-KR" altLang="en-US" smtClean="0"/>
              <a:t>프로세스를 통합</a:t>
            </a:r>
            <a:r>
              <a:rPr lang="en-US" altLang="ko-KR" smtClean="0"/>
              <a:t>, </a:t>
            </a:r>
            <a:r>
              <a:rPr lang="ko-KR" altLang="en-US" smtClean="0"/>
              <a:t>자동화함으로써 단순행정업무를 축소하고</a:t>
            </a:r>
            <a:r>
              <a:rPr lang="en-US" altLang="ko-KR" smtClean="0"/>
              <a:t>, </a:t>
            </a:r>
            <a:r>
              <a:rPr lang="ko-KR" altLang="en-US" smtClean="0"/>
              <a:t>고부가가치 업무에 집중할 수 있는 기반을 조성하고</a:t>
            </a:r>
          </a:p>
          <a:p>
            <a:pPr marL="142875" indent="-142875" eaLnBrk="1" hangingPunct="1"/>
            <a:r>
              <a:rPr lang="ko-KR" altLang="en-US" smtClean="0"/>
              <a:t>선진 자재관리 기법을 도입하는 등 제도 및 프로세스를 재정립하고</a:t>
            </a:r>
          </a:p>
          <a:p>
            <a:pPr marL="142875" indent="-142875" eaLnBrk="1" hangingPunct="1"/>
            <a:r>
              <a:rPr lang="ko-KR" altLang="en-US" smtClean="0"/>
              <a:t>공급사 통합관리 체계를 구축함으로써</a:t>
            </a:r>
            <a:r>
              <a:rPr lang="en-US" altLang="ko-KR" smtClean="0"/>
              <a:t>, Collaboration </a:t>
            </a:r>
            <a:r>
              <a:rPr lang="ko-KR" altLang="en-US" smtClean="0"/>
              <a:t>환경을 조성하고</a:t>
            </a:r>
            <a:r>
              <a:rPr lang="en-US" altLang="ko-KR" smtClean="0"/>
              <a:t>,</a:t>
            </a:r>
          </a:p>
          <a:p>
            <a:pPr marL="142875" indent="-142875" eaLnBrk="1" hangingPunct="1"/>
            <a:r>
              <a:rPr lang="ko-KR" altLang="en-US" smtClean="0"/>
              <a:t>축적된 </a:t>
            </a:r>
            <a:r>
              <a:rPr lang="en-US" altLang="ko-KR" smtClean="0"/>
              <a:t>Data </a:t>
            </a:r>
            <a:r>
              <a:rPr lang="ko-KR" altLang="en-US" smtClean="0"/>
              <a:t>를 협상에 활용하는 방향으로 추진되어야 합니다</a:t>
            </a:r>
            <a:r>
              <a:rPr lang="en-US" altLang="ko-KR" smtClean="0"/>
              <a:t>.</a:t>
            </a:r>
          </a:p>
          <a:p>
            <a:pPr marL="142875" indent="-142875" eaLnBrk="1" hangingPunct="1"/>
            <a:endParaRPr lang="en-US" altLang="ko-KR" smtClean="0"/>
          </a:p>
          <a:p>
            <a:pPr marL="142875" indent="-142875" eaLnBrk="1" hangingPunct="1"/>
            <a:r>
              <a:rPr lang="ko-KR" altLang="en-US" smtClean="0"/>
              <a:t>각 영역별 세부 내용은 뒷장에서 설명 드리도록 하겠습니다</a:t>
            </a:r>
            <a:r>
              <a:rPr lang="en-US" altLang="ko-KR" smtClean="0"/>
              <a:t>. 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ChangeArrowheads="1"/>
          </p:cNvSpPr>
          <p:nvPr userDrawn="1"/>
        </p:nvSpPr>
        <p:spPr bwMode="auto">
          <a:xfrm>
            <a:off x="12700" y="3017838"/>
            <a:ext cx="9893300" cy="50006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endParaRPr lang="ko-KR" altLang="ko-KR" sz="2400">
              <a:latin typeface="Arial" pitchFamily="34" charset="0"/>
            </a:endParaRPr>
          </a:p>
        </p:txBody>
      </p:sp>
      <p:sp>
        <p:nvSpPr>
          <p:cNvPr id="3" name="Rectangle 15"/>
          <p:cNvSpPr>
            <a:spLocks noChangeArrowheads="1"/>
          </p:cNvSpPr>
          <p:nvPr userDrawn="1"/>
        </p:nvSpPr>
        <p:spPr bwMode="auto">
          <a:xfrm>
            <a:off x="0" y="3017838"/>
            <a:ext cx="9906000" cy="50006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endParaRPr lang="ko-KR" altLang="ko-KR" sz="24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534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6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77088" y="604838"/>
            <a:ext cx="2233612" cy="55213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1488" y="604838"/>
            <a:ext cx="6553200" cy="552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200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1488" y="604838"/>
            <a:ext cx="8899525" cy="8794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5923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64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8715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72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34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29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86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2022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7632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8"/>
          <p:cNvSpPr>
            <a:spLocks noGrp="1" noChangeArrowheads="1"/>
          </p:cNvSpPr>
          <p:nvPr>
            <p:ph type="title"/>
          </p:nvPr>
        </p:nvSpPr>
        <p:spPr bwMode="gray">
          <a:xfrm>
            <a:off x="471488" y="604838"/>
            <a:ext cx="889952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Line 25"/>
          <p:cNvSpPr>
            <a:spLocks noChangeShapeType="1"/>
          </p:cNvSpPr>
          <p:nvPr userDrawn="1"/>
        </p:nvSpPr>
        <p:spPr bwMode="gray">
          <a:xfrm>
            <a:off x="84138" y="6437313"/>
            <a:ext cx="9739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" name="Rectangle 26"/>
          <p:cNvSpPr>
            <a:spLocks noChangeArrowheads="1"/>
          </p:cNvSpPr>
          <p:nvPr userDrawn="1"/>
        </p:nvSpPr>
        <p:spPr bwMode="gray">
          <a:xfrm>
            <a:off x="4738688" y="6491288"/>
            <a:ext cx="4175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fld id="{5D256007-FE35-4B98-9A76-A0453B4CBCF6}" type="slidenum">
              <a:rPr lang="en-US" altLang="ko-KR" sz="1000" b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altLang="ko-KR" sz="1000" b="0"/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ko-KR" sz="1000" b="0"/>
          </a:p>
        </p:txBody>
      </p:sp>
      <p:sp>
        <p:nvSpPr>
          <p:cNvPr id="1029" name="Line 44"/>
          <p:cNvSpPr>
            <a:spLocks noChangeShapeType="1"/>
          </p:cNvSpPr>
          <p:nvPr userDrawn="1"/>
        </p:nvSpPr>
        <p:spPr bwMode="gray">
          <a:xfrm>
            <a:off x="471488" y="493713"/>
            <a:ext cx="8977312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030" name="그림 1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325" y="6491288"/>
            <a:ext cx="7524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Arial" pitchFamily="34" charset="0"/>
          <a:ea typeface="돋움체" pitchFamily="49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Arial" pitchFamily="34" charset="0"/>
          <a:ea typeface="돋움체" pitchFamily="49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Arial" pitchFamily="34" charset="0"/>
          <a:ea typeface="돋움체" pitchFamily="49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Arial" pitchFamily="34" charset="0"/>
          <a:ea typeface="돋움체" pitchFamily="49" charset="-127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Arial" pitchFamily="34" charset="0"/>
          <a:ea typeface="돋움체" pitchFamily="49" charset="-127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Arial" pitchFamily="34" charset="0"/>
          <a:ea typeface="돋움체" pitchFamily="49" charset="-127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Arial" pitchFamily="34" charset="0"/>
          <a:ea typeface="돋움체" pitchFamily="49" charset="-127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Arial" pitchFamily="34" charset="0"/>
          <a:ea typeface="돋움체" pitchFamily="49" charset="-127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495300" indent="-1143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100" indent="-1143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4900" indent="-1143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09700" indent="-1143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66900" indent="-1143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324100" indent="-1143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781300" indent="-1143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238500" indent="-1143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hyperlink" Target="file:///\\10.20.106.20\" TargetMode="External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gray">
          <a:xfrm>
            <a:off x="4107678" y="5576888"/>
            <a:ext cx="11112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2013.06.17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209800" y="1066800"/>
            <a:ext cx="541020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 anchor="ctr"/>
          <a:lstStyle/>
          <a:p>
            <a:pPr defTabSz="762000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80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OK Plaza System </a:t>
            </a:r>
            <a:r>
              <a:rPr lang="ko-KR" altLang="en-US" sz="280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안정화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417763" y="2262188"/>
            <a:ext cx="4994275" cy="28717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0" tIns="46800" rIns="90000" bIns="46800" anchor="ctr"/>
          <a:lstStyle/>
          <a:p>
            <a:pPr marL="457200" indent="-457200" algn="l" defTabSz="762000" eaLnBrk="1" hangingPunct="1">
              <a:lnSpc>
                <a:spcPct val="130000"/>
              </a:lnSpc>
              <a:spcBef>
                <a:spcPct val="0"/>
              </a:spcBef>
              <a:buFontTx/>
              <a:buAutoNum type="arabicPeriod"/>
            </a:pPr>
            <a:r>
              <a:rPr lang="en-US" altLang="ko-KR" sz="170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OK Plaza </a:t>
            </a:r>
            <a:r>
              <a:rPr lang="ko-KR" altLang="en-US" sz="170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특징</a:t>
            </a:r>
            <a:endParaRPr lang="en-US" altLang="ko-KR" sz="1700" dirty="0" smtClean="0">
              <a:solidFill>
                <a:schemeClr val="bg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l" defTabSz="762000" eaLnBrk="1" hangingPunct="1">
              <a:lnSpc>
                <a:spcPct val="130000"/>
              </a:lnSpc>
              <a:spcBef>
                <a:spcPct val="0"/>
              </a:spcBef>
              <a:buFontTx/>
              <a:buAutoNum type="arabicPeriod"/>
            </a:pPr>
            <a:r>
              <a:rPr lang="ko-KR" altLang="en-US" sz="170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서버</a:t>
            </a:r>
            <a:r>
              <a:rPr lang="en-US" altLang="ko-KR" sz="170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70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네트웍 구성도</a:t>
            </a:r>
          </a:p>
          <a:p>
            <a:pPr marL="457200" indent="-457200" algn="l" defTabSz="762000" eaLnBrk="1" hangingPunct="1">
              <a:lnSpc>
                <a:spcPct val="130000"/>
              </a:lnSpc>
              <a:spcBef>
                <a:spcPct val="0"/>
              </a:spcBef>
              <a:buFontTx/>
              <a:buAutoNum type="arabicPeriod"/>
            </a:pPr>
            <a:r>
              <a:rPr lang="en-US" altLang="ko-KR" sz="170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Grid </a:t>
            </a:r>
            <a:r>
              <a:rPr lang="ko-KR" altLang="en-US" sz="170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브라우저 별 성능 비교</a:t>
            </a:r>
          </a:p>
          <a:p>
            <a:pPr marL="457200" indent="-457200" algn="l" defTabSz="762000" eaLnBrk="1" hangingPunct="1">
              <a:lnSpc>
                <a:spcPct val="130000"/>
              </a:lnSpc>
              <a:spcBef>
                <a:spcPct val="0"/>
              </a:spcBef>
              <a:buFontTx/>
              <a:buAutoNum type="arabicPeriod"/>
            </a:pPr>
            <a:r>
              <a:rPr lang="ko-KR" altLang="en-US" sz="170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고객</a:t>
            </a:r>
            <a:r>
              <a:rPr lang="en-US" altLang="ko-KR" sz="170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70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공급사 </a:t>
            </a:r>
            <a:r>
              <a:rPr lang="en-US" altLang="ko-KR" sz="170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Customizing</a:t>
            </a:r>
            <a:endParaRPr lang="ko-KR" altLang="en-US" sz="1700" dirty="0">
              <a:solidFill>
                <a:schemeClr val="bg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l" defTabSz="762000" eaLnBrk="1" hangingPunct="1">
              <a:lnSpc>
                <a:spcPct val="130000"/>
              </a:lnSpc>
              <a:spcBef>
                <a:spcPct val="0"/>
              </a:spcBef>
              <a:buFontTx/>
              <a:buAutoNum type="arabicPeriod"/>
            </a:pPr>
            <a:r>
              <a:rPr lang="ko-KR" altLang="en-US" sz="170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안정화 요청</a:t>
            </a:r>
            <a:r>
              <a:rPr lang="en-US" altLang="ko-KR" sz="170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70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처리 결과</a:t>
            </a:r>
          </a:p>
          <a:p>
            <a:pPr marL="457200" indent="-457200" algn="l" defTabSz="762000" eaLnBrk="1" hangingPunct="1">
              <a:lnSpc>
                <a:spcPct val="130000"/>
              </a:lnSpc>
              <a:spcBef>
                <a:spcPct val="0"/>
              </a:spcBef>
              <a:buFontTx/>
              <a:buAutoNum type="arabicPeriod"/>
            </a:pPr>
            <a:r>
              <a:rPr lang="ko-KR" altLang="en-US" sz="170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유지보수 처리 절차</a:t>
            </a:r>
          </a:p>
        </p:txBody>
      </p:sp>
      <p:pic>
        <p:nvPicPr>
          <p:cNvPr id="3077" name="그림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5" y="5537200"/>
            <a:ext cx="73025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ChangeArrowheads="1"/>
          </p:cNvSpPr>
          <p:nvPr/>
        </p:nvSpPr>
        <p:spPr bwMode="gray">
          <a:xfrm>
            <a:off x="455613" y="152400"/>
            <a:ext cx="8915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1. OK Plaza </a:t>
            </a:r>
            <a:r>
              <a:rPr lang="ko-KR" altLang="en-US" sz="16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특징</a:t>
            </a:r>
            <a:endParaRPr lang="en-US" altLang="ko-KR" sz="16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AutoShape 2"/>
          <p:cNvSpPr>
            <a:spLocks noChangeArrowheads="1"/>
          </p:cNvSpPr>
          <p:nvPr/>
        </p:nvSpPr>
        <p:spPr bwMode="gray">
          <a:xfrm>
            <a:off x="593725" y="2158454"/>
            <a:ext cx="8751888" cy="11271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gray">
          <a:xfrm>
            <a:off x="520700" y="3423692"/>
            <a:ext cx="2820988" cy="441325"/>
          </a:xfrm>
          <a:prstGeom prst="rect">
            <a:avLst/>
          </a:pr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kumimoji="0" lang="ko-KR" altLang="en-US" sz="1200" u="sng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구매업무 편의성 향상</a:t>
            </a:r>
            <a:endParaRPr kumimoji="0" lang="ko-KR" altLang="en-US" sz="1200" u="sng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Rectangle 9"/>
          <p:cNvSpPr>
            <a:spLocks noChangeArrowheads="1"/>
          </p:cNvSpPr>
          <p:nvPr/>
        </p:nvSpPr>
        <p:spPr bwMode="gray">
          <a:xfrm>
            <a:off x="520700" y="3858667"/>
            <a:ext cx="2820988" cy="869561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gray">
          <a:xfrm>
            <a:off x="3522663" y="3426867"/>
            <a:ext cx="2820987" cy="441325"/>
          </a:xfrm>
          <a:prstGeom prst="rect">
            <a:avLst/>
          </a:pr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kumimoji="0" lang="ko-KR" altLang="en-US" sz="1200" u="sng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구매지원 역량강화</a:t>
            </a:r>
            <a:endParaRPr kumimoji="0" lang="ko-KR" altLang="en-US" sz="1200" u="sng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Rectangle 11"/>
          <p:cNvSpPr>
            <a:spLocks noChangeArrowheads="1"/>
          </p:cNvSpPr>
          <p:nvPr/>
        </p:nvSpPr>
        <p:spPr bwMode="gray">
          <a:xfrm>
            <a:off x="3522663" y="3861841"/>
            <a:ext cx="2820987" cy="8663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Rectangle 12"/>
          <p:cNvSpPr>
            <a:spLocks noChangeArrowheads="1"/>
          </p:cNvSpPr>
          <p:nvPr/>
        </p:nvSpPr>
        <p:spPr bwMode="gray">
          <a:xfrm>
            <a:off x="6524625" y="3426867"/>
            <a:ext cx="2820988" cy="441325"/>
          </a:xfrm>
          <a:prstGeom prst="rect">
            <a:avLst/>
          </a:pr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kumimoji="0" lang="ko-KR" altLang="en-US" sz="1200" u="sng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정보 공유 단일관리체계 및 보안강화</a:t>
            </a:r>
            <a:endParaRPr kumimoji="0" lang="ko-KR" altLang="en-US" sz="1200" u="sng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Rectangle 13"/>
          <p:cNvSpPr>
            <a:spLocks noChangeArrowheads="1"/>
          </p:cNvSpPr>
          <p:nvPr/>
        </p:nvSpPr>
        <p:spPr bwMode="gray">
          <a:xfrm>
            <a:off x="6524625" y="3861842"/>
            <a:ext cx="2820988" cy="8663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 Box 14"/>
          <p:cNvSpPr txBox="1">
            <a:spLocks noChangeArrowheads="1"/>
          </p:cNvSpPr>
          <p:nvPr/>
        </p:nvSpPr>
        <p:spPr bwMode="gray">
          <a:xfrm>
            <a:off x="471488" y="3941217"/>
            <a:ext cx="2870200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95250" indent="-9525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1pPr>
            <a:lvl2pPr marL="431800" indent="-17145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9pPr>
          </a:lstStyle>
          <a:p>
            <a:pPr algn="l">
              <a:lnSpc>
                <a:spcPct val="100000"/>
              </a:lnSpc>
              <a:buFontTx/>
              <a:buChar char="•"/>
            </a:pPr>
            <a:r>
              <a:rPr kumimoji="0" lang="ko-KR" altLang="en-US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 위주의 편리한 구매기능 및 이력관리</a:t>
            </a:r>
            <a:endParaRPr kumimoji="0" lang="ko-KR" altLang="en-US" sz="1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00000"/>
              </a:lnSpc>
              <a:buFontTx/>
              <a:buChar char="•"/>
            </a:pPr>
            <a:r>
              <a:rPr kumimoji="0" lang="ko-KR" altLang="en-US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구매프로세스 상세처리 기능 지원</a:t>
            </a:r>
            <a:endParaRPr kumimoji="0" lang="ko-KR" altLang="en-US" sz="1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00000"/>
              </a:lnSpc>
              <a:buFontTx/>
              <a:buChar char="•"/>
            </a:pPr>
            <a:r>
              <a:rPr kumimoji="0" lang="ko-KR" altLang="en-US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다양한 상품등록 기능</a:t>
            </a:r>
            <a:endParaRPr kumimoji="0" lang="ko-KR" altLang="en-US" sz="1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 Box 15"/>
          <p:cNvSpPr txBox="1">
            <a:spLocks noChangeArrowheads="1"/>
          </p:cNvSpPr>
          <p:nvPr/>
        </p:nvSpPr>
        <p:spPr bwMode="gray">
          <a:xfrm>
            <a:off x="3522663" y="3941217"/>
            <a:ext cx="2782887" cy="78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95250" indent="-9525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buFontTx/>
              <a:buChar char="•"/>
            </a:pPr>
            <a:r>
              <a:rPr lang="ko-KR" altLang="en-US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신속</a:t>
            </a:r>
            <a:r>
              <a:rPr lang="en-US" altLang="ko-KR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정확한 구매 대응능력 향상</a:t>
            </a:r>
            <a:r>
              <a:rPr lang="en-US" altLang="ko-KR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불만</a:t>
            </a:r>
            <a:r>
              <a:rPr lang="en-US" altLang="ko-KR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질의 사항의 처리 시간 감소</a:t>
            </a:r>
            <a:r>
              <a:rPr lang="en-US" altLang="ko-KR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1" latinLnBrk="1" hangingPunct="1">
              <a:lnSpc>
                <a:spcPct val="100000"/>
              </a:lnSpc>
              <a:buFontTx/>
              <a:buChar char="•"/>
            </a:pPr>
            <a:r>
              <a:rPr kumimoji="0" lang="ko-KR" altLang="en-US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구매 지원팀의 역량을 전략적 소싱업무에 집중 가능</a:t>
            </a:r>
            <a:endParaRPr kumimoji="0" lang="ko-KR" altLang="en-US" sz="1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 Box 16"/>
          <p:cNvSpPr txBox="1">
            <a:spLocks noChangeArrowheads="1"/>
          </p:cNvSpPr>
          <p:nvPr/>
        </p:nvSpPr>
        <p:spPr bwMode="gray">
          <a:xfrm>
            <a:off x="6597650" y="3941217"/>
            <a:ext cx="2747963" cy="78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95250" indent="-9525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9pPr>
          </a:lstStyle>
          <a:p>
            <a:pPr algn="l">
              <a:lnSpc>
                <a:spcPct val="100000"/>
              </a:lnSpc>
              <a:buFontTx/>
              <a:buChar char="•"/>
            </a:pPr>
            <a:r>
              <a:rPr kumimoji="0" lang="ko-KR" altLang="en-US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품목의 표준화 정보 제공을 통한 기업법인 내의 원활한 협업</a:t>
            </a:r>
            <a:endParaRPr kumimoji="0" lang="ko-KR" altLang="en-US" sz="1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00000"/>
              </a:lnSpc>
              <a:buFontTx/>
              <a:buChar char="•"/>
            </a:pPr>
            <a:r>
              <a:rPr kumimoji="0" lang="ko-KR" altLang="en-US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개인</a:t>
            </a:r>
            <a:r>
              <a:rPr kumimoji="0" lang="en-US" altLang="ko-KR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업체별 접근제어를 통한 시스템 보안 강화</a:t>
            </a:r>
            <a:endParaRPr kumimoji="0" lang="ko-KR" altLang="en-US" sz="1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Rectangle 17"/>
          <p:cNvSpPr>
            <a:spLocks noChangeArrowheads="1"/>
          </p:cNvSpPr>
          <p:nvPr/>
        </p:nvSpPr>
        <p:spPr bwMode="gray">
          <a:xfrm>
            <a:off x="3897313" y="2361654"/>
            <a:ext cx="221615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/>
          <a:p>
            <a:pPr marL="92075" indent="-92075" eaLnBrk="1" latinLnBrk="1" hangingPunct="1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ko-KR" altLang="en-GB" dirty="0">
                <a:latin typeface="맑은 고딕" pitchFamily="50" charset="-127"/>
                <a:ea typeface="맑은 고딕" pitchFamily="50" charset="-127"/>
              </a:rPr>
              <a:t>효과적인 </a:t>
            </a:r>
            <a:r>
              <a:rPr lang="en-GB" altLang="ko-KR" dirty="0">
                <a:latin typeface="맑은 고딕" pitchFamily="50" charset="-127"/>
                <a:ea typeface="맑은 고딕" pitchFamily="50" charset="-127"/>
              </a:rPr>
              <a:t>IT</a:t>
            </a:r>
            <a:r>
              <a:rPr lang="ko-KR" altLang="en-GB" dirty="0">
                <a:latin typeface="맑은 고딕" pitchFamily="50" charset="-127"/>
                <a:ea typeface="맑은 고딕" pitchFamily="50" charset="-127"/>
              </a:rPr>
              <a:t>시스템의 지원 </a:t>
            </a:r>
            <a:endParaRPr lang="en-GB" altLang="ko-KR" dirty="0">
              <a:latin typeface="맑은 고딕" pitchFamily="50" charset="-127"/>
              <a:ea typeface="맑은 고딕" pitchFamily="50" charset="-127"/>
            </a:endParaRPr>
          </a:p>
          <a:p>
            <a:pPr marL="92075" indent="-92075" eaLnBrk="1" latinLnBrk="1" hangingPunct="1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ko-KR" altLang="en-GB" dirty="0">
                <a:latin typeface="맑은 고딕" pitchFamily="50" charset="-127"/>
                <a:ea typeface="맑은 고딕" pitchFamily="50" charset="-127"/>
              </a:rPr>
              <a:t>정보의 적시성과 정확성</a:t>
            </a:r>
          </a:p>
          <a:p>
            <a:pPr marL="92075" indent="-92075" eaLnBrk="1" latinLnBrk="1" hangingPunct="1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ko-KR" altLang="en-GB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구매 역량 강화</a:t>
            </a:r>
          </a:p>
        </p:txBody>
      </p:sp>
      <p:sp>
        <p:nvSpPr>
          <p:cNvPr id="66" name="Rectangle 18"/>
          <p:cNvSpPr>
            <a:spLocks noChangeArrowheads="1"/>
          </p:cNvSpPr>
          <p:nvPr/>
        </p:nvSpPr>
        <p:spPr bwMode="gray">
          <a:xfrm>
            <a:off x="2971800" y="1556792"/>
            <a:ext cx="3965575" cy="4572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anchor="ctr"/>
          <a:lstStyle/>
          <a:p>
            <a:pPr fontAlgn="t">
              <a:lnSpc>
                <a:spcPct val="100000"/>
              </a:lnSpc>
              <a:spcBef>
                <a:spcPct val="0"/>
              </a:spcBef>
              <a:defRPr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사업경쟁력강화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기반구축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Rectangle 8"/>
          <p:cNvSpPr>
            <a:spLocks noChangeArrowheads="1"/>
          </p:cNvSpPr>
          <p:nvPr/>
        </p:nvSpPr>
        <p:spPr bwMode="gray">
          <a:xfrm>
            <a:off x="3284139" y="4860768"/>
            <a:ext cx="3391509" cy="441325"/>
          </a:xfrm>
          <a:prstGeom prst="rect">
            <a:avLst/>
          </a:pr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kumimoji="0" lang="ko-KR" altLang="en-US" sz="1200" u="sng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시스템의 유연성 및 확장성 지원</a:t>
            </a:r>
            <a:endParaRPr kumimoji="0" lang="ko-KR" altLang="en-US" sz="1200" u="sng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Rectangle 9"/>
          <p:cNvSpPr>
            <a:spLocks noChangeArrowheads="1"/>
          </p:cNvSpPr>
          <p:nvPr/>
        </p:nvSpPr>
        <p:spPr bwMode="gray">
          <a:xfrm>
            <a:off x="3284140" y="5295743"/>
            <a:ext cx="3397052" cy="869561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 Box 14"/>
          <p:cNvSpPr txBox="1">
            <a:spLocks noChangeArrowheads="1"/>
          </p:cNvSpPr>
          <p:nvPr/>
        </p:nvSpPr>
        <p:spPr bwMode="gray">
          <a:xfrm>
            <a:off x="3229384" y="5378293"/>
            <a:ext cx="3446265" cy="78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95250" indent="-9525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1pPr>
            <a:lvl2pPr marL="431800" indent="-17145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9pPr>
          </a:lstStyle>
          <a:p>
            <a:pPr algn="l">
              <a:lnSpc>
                <a:spcPct val="100000"/>
              </a:lnSpc>
              <a:buFontTx/>
              <a:buChar char="•"/>
            </a:pPr>
            <a:r>
              <a:rPr kumimoji="0" lang="ko-KR" altLang="en-US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고객사의 사업장 분리와 같은 복잡한 요구사항에 대한 대처 가능</a:t>
            </a:r>
            <a:endParaRPr kumimoji="0" lang="en-US" altLang="ko-KR" sz="10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00000"/>
              </a:lnSpc>
              <a:buFontTx/>
              <a:buChar char="•"/>
            </a:pPr>
            <a:r>
              <a:rPr kumimoji="0" lang="ko-KR" altLang="en-US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단일고객사내의 회계마감 기준이 상이한 경우 사업장별 단가가 다른 경우와 같은 예외적인 처리가 가능함</a:t>
            </a:r>
            <a:endParaRPr kumimoji="0" lang="ko-KR" altLang="en-US" sz="1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Rectangle 36"/>
          <p:cNvSpPr>
            <a:spLocks noChangeArrowheads="1"/>
          </p:cNvSpPr>
          <p:nvPr/>
        </p:nvSpPr>
        <p:spPr bwMode="gray">
          <a:xfrm>
            <a:off x="471488" y="576263"/>
            <a:ext cx="8899525" cy="879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ko-KR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고객사, 운영사, 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공급사의 업무효율을</a:t>
            </a:r>
            <a:r>
              <a:rPr lang="ko-KR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극대화하고, 운영 중 발생될 수 있는 다양한 예외사항을 신속하고 편리하게 처리할 수 있는 업무기능을 제공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합니다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138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ChangeArrowheads="1"/>
          </p:cNvSpPr>
          <p:nvPr/>
        </p:nvSpPr>
        <p:spPr bwMode="gray">
          <a:xfrm>
            <a:off x="455613" y="152400"/>
            <a:ext cx="8915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6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6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서버</a:t>
            </a:r>
            <a:r>
              <a:rPr lang="en-US" altLang="ko-KR" sz="16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네트웍 구성도</a:t>
            </a:r>
            <a:endParaRPr lang="en-US" altLang="ko-KR" sz="160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99" name="AutoShape 16"/>
          <p:cNvSpPr>
            <a:spLocks noChangeArrowheads="1"/>
          </p:cNvSpPr>
          <p:nvPr/>
        </p:nvSpPr>
        <p:spPr bwMode="auto">
          <a:xfrm>
            <a:off x="1439863" y="3155950"/>
            <a:ext cx="7113587" cy="57150"/>
          </a:xfrm>
          <a:prstGeom prst="roundRect">
            <a:avLst>
              <a:gd name="adj" fmla="val 16667"/>
            </a:avLst>
          </a:prstGeom>
          <a:solidFill>
            <a:srgbClr val="ACD5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ko-KR" altLang="en-US">
              <a:ea typeface="가는각진제목체" pitchFamily="18" charset="-127"/>
            </a:endParaRPr>
          </a:p>
        </p:txBody>
      </p:sp>
      <p:sp>
        <p:nvSpPr>
          <p:cNvPr id="4100" name="Text Box 24"/>
          <p:cNvSpPr txBox="1">
            <a:spLocks noChangeArrowheads="1"/>
          </p:cNvSpPr>
          <p:nvPr/>
        </p:nvSpPr>
        <p:spPr bwMode="auto">
          <a:xfrm>
            <a:off x="5160963" y="4346575"/>
            <a:ext cx="37941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 defTabSz="1214438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 defTabSz="1214438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 defTabSz="1214438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 defTabSz="1214438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algn="ctr" defTabSz="1214438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algn="ctr" defTabSz="1214438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algn="ctr" defTabSz="1214438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algn="ctr" defTabSz="1214438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pPr eaLnBrk="1" hangingPunct="1"/>
            <a:r>
              <a:rPr lang="en-US" altLang="ko-KR" sz="1000">
                <a:ea typeface="가는각진제목체" pitchFamily="18" charset="-127"/>
              </a:rPr>
              <a:t>DB</a:t>
            </a:r>
            <a:r>
              <a:rPr lang="ko-KR" altLang="en-US" sz="1000">
                <a:ea typeface="가는각진제목체" pitchFamily="18" charset="-127"/>
              </a:rPr>
              <a:t>서버</a:t>
            </a:r>
            <a:endParaRPr lang="en-US" altLang="ko-KR" sz="1000">
              <a:ea typeface="가는각진제목체" pitchFamily="18" charset="-127"/>
            </a:endParaRPr>
          </a:p>
        </p:txBody>
      </p:sp>
      <p:sp>
        <p:nvSpPr>
          <p:cNvPr id="4101" name="Line 32"/>
          <p:cNvSpPr>
            <a:spLocks noChangeShapeType="1"/>
          </p:cNvSpPr>
          <p:nvPr/>
        </p:nvSpPr>
        <p:spPr bwMode="auto">
          <a:xfrm rot="5400000">
            <a:off x="3013869" y="1369219"/>
            <a:ext cx="4763" cy="1520825"/>
          </a:xfrm>
          <a:prstGeom prst="line">
            <a:avLst/>
          </a:prstGeom>
          <a:noFill/>
          <a:ln w="6350">
            <a:solidFill>
              <a:srgbClr val="808080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02" name="Line 37"/>
          <p:cNvSpPr>
            <a:spLocks noChangeShapeType="1"/>
          </p:cNvSpPr>
          <p:nvPr/>
        </p:nvSpPr>
        <p:spPr bwMode="auto">
          <a:xfrm rot="-5400000" flipH="1" flipV="1">
            <a:off x="7159625" y="3062288"/>
            <a:ext cx="244475" cy="0"/>
          </a:xfrm>
          <a:prstGeom prst="line">
            <a:avLst/>
          </a:prstGeom>
          <a:noFill/>
          <a:ln w="6350">
            <a:solidFill>
              <a:srgbClr val="808080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03" name="Line 44"/>
          <p:cNvSpPr>
            <a:spLocks noChangeShapeType="1"/>
          </p:cNvSpPr>
          <p:nvPr/>
        </p:nvSpPr>
        <p:spPr bwMode="auto">
          <a:xfrm rot="16200000" flipH="1">
            <a:off x="7202488" y="3311525"/>
            <a:ext cx="254000" cy="0"/>
          </a:xfrm>
          <a:prstGeom prst="line">
            <a:avLst/>
          </a:prstGeom>
          <a:noFill/>
          <a:ln w="6350">
            <a:solidFill>
              <a:srgbClr val="808080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04" name="Text Box 60"/>
          <p:cNvSpPr txBox="1">
            <a:spLocks noChangeArrowheads="1"/>
          </p:cNvSpPr>
          <p:nvPr/>
        </p:nvSpPr>
        <p:spPr bwMode="auto">
          <a:xfrm>
            <a:off x="2859088" y="1716088"/>
            <a:ext cx="304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 defTabSz="1214438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 defTabSz="1214438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 defTabSz="1214438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 defTabSz="1214438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algn="ctr" defTabSz="1214438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algn="ctr" defTabSz="1214438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algn="ctr" defTabSz="1214438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algn="ctr" defTabSz="1214438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pPr eaLnBrk="1" hangingPunct="1"/>
            <a:r>
              <a:rPr lang="ko-KR" altLang="en-US" sz="1000">
                <a:ea typeface="가는각진제목체" pitchFamily="18" charset="-127"/>
              </a:rPr>
              <a:t>방화벽</a:t>
            </a:r>
          </a:p>
        </p:txBody>
      </p:sp>
      <p:sp>
        <p:nvSpPr>
          <p:cNvPr id="4105" name="Text Box 62"/>
          <p:cNvSpPr txBox="1">
            <a:spLocks noChangeArrowheads="1"/>
          </p:cNvSpPr>
          <p:nvPr/>
        </p:nvSpPr>
        <p:spPr bwMode="auto">
          <a:xfrm>
            <a:off x="7437438" y="2695575"/>
            <a:ext cx="304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 defTabSz="1214438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 defTabSz="1214438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 defTabSz="1214438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 defTabSz="1214438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algn="ctr" defTabSz="1214438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algn="ctr" defTabSz="1214438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algn="ctr" defTabSz="1214438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algn="ctr" defTabSz="1214438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pPr eaLnBrk="1" hangingPunct="1"/>
            <a:r>
              <a:rPr lang="ko-KR" altLang="en-US" sz="1000">
                <a:ea typeface="가는각진제목체" pitchFamily="18" charset="-127"/>
              </a:rPr>
              <a:t>방화벽</a:t>
            </a:r>
          </a:p>
        </p:txBody>
      </p:sp>
      <p:sp>
        <p:nvSpPr>
          <p:cNvPr id="4106" name="Text Box 73"/>
          <p:cNvSpPr txBox="1">
            <a:spLocks noChangeArrowheads="1"/>
          </p:cNvSpPr>
          <p:nvPr/>
        </p:nvSpPr>
        <p:spPr bwMode="auto">
          <a:xfrm>
            <a:off x="3074988" y="4340225"/>
            <a:ext cx="531812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 defTabSz="1214438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 defTabSz="1214438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 defTabSz="1214438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 defTabSz="1214438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algn="ctr" defTabSz="1214438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algn="ctr" defTabSz="1214438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algn="ctr" defTabSz="1214438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algn="ctr" defTabSz="1214438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pPr eaLnBrk="1" hangingPunct="1"/>
            <a:r>
              <a:rPr lang="en-US" altLang="ko-KR" sz="1000">
                <a:ea typeface="가는각진제목체" pitchFamily="18" charset="-127"/>
              </a:rPr>
              <a:t>WAS </a:t>
            </a:r>
            <a:r>
              <a:rPr lang="ko-KR" altLang="en-US" sz="1000">
                <a:ea typeface="가는각진제목체" pitchFamily="18" charset="-127"/>
              </a:rPr>
              <a:t>서버</a:t>
            </a:r>
          </a:p>
        </p:txBody>
      </p:sp>
      <p:sp>
        <p:nvSpPr>
          <p:cNvPr id="4107" name="Line 75"/>
          <p:cNvSpPr>
            <a:spLocks noChangeShapeType="1"/>
          </p:cNvSpPr>
          <p:nvPr/>
        </p:nvSpPr>
        <p:spPr bwMode="auto">
          <a:xfrm rot="16200000" flipH="1">
            <a:off x="3195638" y="3630613"/>
            <a:ext cx="355600" cy="0"/>
          </a:xfrm>
          <a:prstGeom prst="line">
            <a:avLst/>
          </a:prstGeom>
          <a:noFill/>
          <a:ln w="6350">
            <a:solidFill>
              <a:srgbClr val="808080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108" name="Group 463"/>
          <p:cNvGrpSpPr>
            <a:grpSpLocks/>
          </p:cNvGrpSpPr>
          <p:nvPr/>
        </p:nvGrpSpPr>
        <p:grpSpPr bwMode="auto">
          <a:xfrm>
            <a:off x="2894013" y="1928813"/>
            <a:ext cx="288925" cy="409575"/>
            <a:chOff x="2092" y="2347"/>
            <a:chExt cx="272" cy="724"/>
          </a:xfrm>
        </p:grpSpPr>
        <p:pic>
          <p:nvPicPr>
            <p:cNvPr id="4149" name="Picture 46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" y="2347"/>
              <a:ext cx="272" cy="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50" name="Oval 465"/>
            <p:cNvSpPr>
              <a:spLocks noChangeArrowheads="1"/>
            </p:cNvSpPr>
            <p:nvPr/>
          </p:nvSpPr>
          <p:spPr bwMode="auto">
            <a:xfrm>
              <a:off x="2171" y="2609"/>
              <a:ext cx="45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>
                <a:ea typeface="가는각진제목체" pitchFamily="18" charset="-127"/>
              </a:endParaRPr>
            </a:p>
          </p:txBody>
        </p:sp>
      </p:grpSp>
      <p:sp>
        <p:nvSpPr>
          <p:cNvPr id="4109" name="Oval 465"/>
          <p:cNvSpPr>
            <a:spLocks noChangeArrowheads="1"/>
          </p:cNvSpPr>
          <p:nvPr/>
        </p:nvSpPr>
        <p:spPr bwMode="auto">
          <a:xfrm>
            <a:off x="5105400" y="3625850"/>
            <a:ext cx="47625" cy="11271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ea typeface="가는각진제목체" pitchFamily="18" charset="-127"/>
            </a:endParaRPr>
          </a:p>
        </p:txBody>
      </p:sp>
      <p:pic>
        <p:nvPicPr>
          <p:cNvPr id="4110" name="Picture 1076" descr="Server-Disk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160963" y="3848100"/>
            <a:ext cx="4794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11" name="그룹 274"/>
          <p:cNvGrpSpPr>
            <a:grpSpLocks/>
          </p:cNvGrpSpPr>
          <p:nvPr/>
        </p:nvGrpSpPr>
        <p:grpSpPr bwMode="auto">
          <a:xfrm>
            <a:off x="3776663" y="1733550"/>
            <a:ext cx="1689100" cy="909638"/>
            <a:chOff x="2406650" y="2863850"/>
            <a:chExt cx="1689100" cy="1110293"/>
          </a:xfrm>
        </p:grpSpPr>
        <p:sp>
          <p:nvSpPr>
            <p:cNvPr id="4141" name="Text Box 58"/>
            <p:cNvSpPr txBox="1">
              <a:spLocks noChangeArrowheads="1"/>
            </p:cNvSpPr>
            <p:nvPr/>
          </p:nvSpPr>
          <p:spPr bwMode="auto">
            <a:xfrm>
              <a:off x="3041864" y="3753247"/>
              <a:ext cx="524182" cy="20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214438">
                <a:defRPr kumimoji="1" sz="1400" b="1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1pPr>
              <a:lvl2pPr marL="742950" indent="-285750" defTabSz="1214438">
                <a:defRPr kumimoji="1" sz="1400" b="1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2pPr>
              <a:lvl3pPr marL="1143000" indent="-228600" defTabSz="1214438">
                <a:defRPr kumimoji="1" sz="1400" b="1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3pPr>
              <a:lvl4pPr marL="1600200" indent="-228600" defTabSz="1214438">
                <a:defRPr kumimoji="1" sz="1400" b="1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4pPr>
              <a:lvl5pPr marL="2057400" indent="-228600" defTabSz="1214438">
                <a:defRPr kumimoji="1" sz="1400" b="1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5pPr>
              <a:lvl6pPr marL="2514600" indent="-228600" algn="ctr" defTabSz="1214438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6pPr>
              <a:lvl7pPr marL="2971800" indent="-228600" algn="ctr" defTabSz="1214438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7pPr>
              <a:lvl8pPr marL="3429000" indent="-228600" algn="ctr" defTabSz="1214438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8pPr>
              <a:lvl9pPr marL="3886200" indent="-228600" algn="ctr" defTabSz="1214438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9pPr>
            </a:lstStyle>
            <a:p>
              <a:pPr eaLnBrk="1" hangingPunct="1"/>
              <a:r>
                <a:rPr lang="en-US" altLang="ko-KR" sz="1000">
                  <a:ea typeface="가는각진제목체" pitchFamily="18" charset="-127"/>
                </a:rPr>
                <a:t>Web</a:t>
              </a:r>
              <a:r>
                <a:rPr lang="ko-KR" altLang="en-US" sz="1000">
                  <a:ea typeface="가는각진제목체" pitchFamily="18" charset="-127"/>
                </a:rPr>
                <a:t>서버</a:t>
              </a:r>
              <a:endParaRPr lang="en-US" altLang="ko-KR" sz="1000">
                <a:ea typeface="가는각진제목체" pitchFamily="18" charset="-127"/>
              </a:endParaRPr>
            </a:p>
          </p:txBody>
        </p:sp>
        <p:pic>
          <p:nvPicPr>
            <p:cNvPr id="4142" name="Picture 1070" descr="e35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0290" y="3175000"/>
              <a:ext cx="438560" cy="512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143" name="Group 1534"/>
            <p:cNvGrpSpPr>
              <a:grpSpLocks/>
            </p:cNvGrpSpPr>
            <p:nvPr/>
          </p:nvGrpSpPr>
          <p:grpSpPr bwMode="auto">
            <a:xfrm>
              <a:off x="2408236" y="2863850"/>
              <a:ext cx="714374" cy="233363"/>
              <a:chOff x="796" y="3500"/>
              <a:chExt cx="450" cy="147"/>
            </a:xfrm>
          </p:grpSpPr>
          <p:grpSp>
            <p:nvGrpSpPr>
              <p:cNvPr id="4145" name="Group 1523"/>
              <p:cNvGrpSpPr>
                <a:grpSpLocks/>
              </p:cNvGrpSpPr>
              <p:nvPr/>
            </p:nvGrpSpPr>
            <p:grpSpPr bwMode="auto">
              <a:xfrm>
                <a:off x="796" y="3500"/>
                <a:ext cx="450" cy="147"/>
                <a:chOff x="795" y="3482"/>
                <a:chExt cx="515" cy="168"/>
              </a:xfrm>
            </p:grpSpPr>
            <p:pic>
              <p:nvPicPr>
                <p:cNvPr id="4147" name="Picture 1521" descr="파랑막대"/>
                <p:cNvPicPr>
                  <a:picLocks noChangeAspect="1" noChangeArrowheads="1"/>
                </p:cNvPicPr>
                <p:nvPr/>
              </p:nvPicPr>
              <p:blipFill>
                <a:blip r:embed="rId5">
                  <a:lum bright="-42000" contras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8513"/>
                <a:stretch>
                  <a:fillRect/>
                </a:stretch>
              </p:blipFill>
              <p:spPr bwMode="auto">
                <a:xfrm rot="10800000" flipH="1">
                  <a:off x="1135" y="3482"/>
                  <a:ext cx="175" cy="1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148" name="Picture 1522" descr="파랑막대"/>
                <p:cNvPicPr>
                  <a:picLocks noChangeAspect="1" noChangeArrowheads="1"/>
                </p:cNvPicPr>
                <p:nvPr/>
              </p:nvPicPr>
              <p:blipFill>
                <a:blip r:embed="rId6">
                  <a:lum bright="-42000" contras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12" r="11487"/>
                <a:stretch>
                  <a:fillRect/>
                </a:stretch>
              </p:blipFill>
              <p:spPr bwMode="auto">
                <a:xfrm rot="10800000" flipH="1">
                  <a:off x="795" y="3482"/>
                  <a:ext cx="359" cy="1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4146" name="Rectangle 1527"/>
              <p:cNvSpPr>
                <a:spLocks noChangeArrowheads="1"/>
              </p:cNvSpPr>
              <p:nvPr/>
            </p:nvSpPr>
            <p:spPr bwMode="gray">
              <a:xfrm flipH="1">
                <a:off x="796" y="3524"/>
                <a:ext cx="429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kumimoji="0" lang="en-US" altLang="ko-KR" sz="1000">
                    <a:solidFill>
                      <a:srgbClr val="FFFFFF"/>
                    </a:solidFill>
                    <a:ea typeface="가는각진제목체" pitchFamily="18" charset="-127"/>
                  </a:rPr>
                  <a:t>DMZ</a:t>
                </a:r>
              </a:p>
            </p:txBody>
          </p:sp>
        </p:grpSp>
        <p:sp>
          <p:nvSpPr>
            <p:cNvPr id="4144" name="Rectangle 1019"/>
            <p:cNvSpPr>
              <a:spLocks noChangeArrowheads="1"/>
            </p:cNvSpPr>
            <p:nvPr/>
          </p:nvSpPr>
          <p:spPr bwMode="auto">
            <a:xfrm flipH="1">
              <a:off x="2406650" y="2908417"/>
              <a:ext cx="1689100" cy="1065726"/>
            </a:xfrm>
            <a:prstGeom prst="rect">
              <a:avLst/>
            </a:prstGeom>
            <a:noFill/>
            <a:ln w="19050" algn="ctr">
              <a:solidFill>
                <a:srgbClr val="80808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kumimoji="0" lang="ko-KR" altLang="en-US">
                <a:solidFill>
                  <a:srgbClr val="000000"/>
                </a:solidFill>
                <a:ea typeface="가는각진제목체" pitchFamily="18" charset="-127"/>
              </a:endParaRPr>
            </a:p>
          </p:txBody>
        </p:sp>
      </p:grpSp>
      <p:sp>
        <p:nvSpPr>
          <p:cNvPr id="4112" name="Line 32"/>
          <p:cNvSpPr>
            <a:spLocks noChangeShapeType="1"/>
          </p:cNvSpPr>
          <p:nvPr/>
        </p:nvSpPr>
        <p:spPr bwMode="auto">
          <a:xfrm rot="5400000">
            <a:off x="6004719" y="1534319"/>
            <a:ext cx="0" cy="2522538"/>
          </a:xfrm>
          <a:prstGeom prst="line">
            <a:avLst/>
          </a:prstGeom>
          <a:noFill/>
          <a:ln w="6350">
            <a:solidFill>
              <a:srgbClr val="808080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113" name="그룹 276"/>
          <p:cNvGrpSpPr>
            <a:grpSpLocks/>
          </p:cNvGrpSpPr>
          <p:nvPr/>
        </p:nvGrpSpPr>
        <p:grpSpPr bwMode="auto">
          <a:xfrm>
            <a:off x="1684338" y="3529013"/>
            <a:ext cx="712787" cy="192087"/>
            <a:chOff x="642909" y="4003691"/>
            <a:chExt cx="712786" cy="233363"/>
          </a:xfrm>
        </p:grpSpPr>
        <p:grpSp>
          <p:nvGrpSpPr>
            <p:cNvPr id="4137" name="Group 1524"/>
            <p:cNvGrpSpPr>
              <a:grpSpLocks/>
            </p:cNvGrpSpPr>
            <p:nvPr/>
          </p:nvGrpSpPr>
          <p:grpSpPr bwMode="auto">
            <a:xfrm>
              <a:off x="642909" y="4003691"/>
              <a:ext cx="712786" cy="233363"/>
              <a:chOff x="795" y="3482"/>
              <a:chExt cx="515" cy="168"/>
            </a:xfrm>
          </p:grpSpPr>
          <p:pic>
            <p:nvPicPr>
              <p:cNvPr id="4139" name="Picture 1525" descr="파랑막대"/>
              <p:cNvPicPr>
                <a:picLocks noChangeAspect="1" noChangeArrowheads="1"/>
              </p:cNvPicPr>
              <p:nvPr/>
            </p:nvPicPr>
            <p:blipFill>
              <a:blip r:embed="rId7">
                <a:lum bright="-42000" contrast="3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8513"/>
              <a:stretch>
                <a:fillRect/>
              </a:stretch>
            </p:blipFill>
            <p:spPr bwMode="auto">
              <a:xfrm rot="10800000" flipH="1">
                <a:off x="1135" y="3482"/>
                <a:ext cx="175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40" name="Picture 1526" descr="파랑막대"/>
              <p:cNvPicPr>
                <a:picLocks noChangeAspect="1" noChangeArrowheads="1"/>
              </p:cNvPicPr>
              <p:nvPr/>
            </p:nvPicPr>
            <p:blipFill>
              <a:blip r:embed="rId8">
                <a:lum bright="-42000" contrast="3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12" r="11487"/>
              <a:stretch>
                <a:fillRect/>
              </a:stretch>
            </p:blipFill>
            <p:spPr bwMode="auto">
              <a:xfrm rot="10800000" flipH="1">
                <a:off x="795" y="3482"/>
                <a:ext cx="359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138" name="Rectangle 1528"/>
            <p:cNvSpPr>
              <a:spLocks noChangeArrowheads="1"/>
            </p:cNvSpPr>
            <p:nvPr/>
          </p:nvSpPr>
          <p:spPr bwMode="gray">
            <a:xfrm flipH="1">
              <a:off x="649260" y="4026834"/>
              <a:ext cx="681037" cy="175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0" lang="ko-KR" altLang="en-US" sz="1000">
                  <a:solidFill>
                    <a:srgbClr val="FFFFFF"/>
                  </a:solidFill>
                  <a:ea typeface="가는각진제목체" pitchFamily="18" charset="-127"/>
                </a:rPr>
                <a:t>서버구간</a:t>
              </a:r>
            </a:p>
          </p:txBody>
        </p:sp>
      </p:grpSp>
      <p:sp>
        <p:nvSpPr>
          <p:cNvPr id="4114" name="Rectangle 1059"/>
          <p:cNvSpPr>
            <a:spLocks noChangeArrowheads="1"/>
          </p:cNvSpPr>
          <p:nvPr/>
        </p:nvSpPr>
        <p:spPr bwMode="auto">
          <a:xfrm flipH="1">
            <a:off x="2720975" y="3452813"/>
            <a:ext cx="5645150" cy="3000375"/>
          </a:xfrm>
          <a:prstGeom prst="rect">
            <a:avLst/>
          </a:prstGeom>
          <a:noFill/>
          <a:ln w="19050" algn="ctr">
            <a:solidFill>
              <a:srgbClr val="80808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0" lang="ko-KR" altLang="en-US">
              <a:solidFill>
                <a:srgbClr val="000000"/>
              </a:solidFill>
              <a:ea typeface="가는각진제목체" pitchFamily="18" charset="-127"/>
            </a:endParaRPr>
          </a:p>
        </p:txBody>
      </p:sp>
      <p:pic>
        <p:nvPicPr>
          <p:cNvPr id="4115" name="Picture 1070" descr="e35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888" y="3860800"/>
            <a:ext cx="4381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16" name="그룹 285"/>
          <p:cNvGrpSpPr>
            <a:grpSpLocks/>
          </p:cNvGrpSpPr>
          <p:nvPr/>
        </p:nvGrpSpPr>
        <p:grpSpPr bwMode="auto">
          <a:xfrm>
            <a:off x="1344613" y="1858963"/>
            <a:ext cx="952500" cy="536575"/>
            <a:chOff x="628650" y="3663950"/>
            <a:chExt cx="952637" cy="654690"/>
          </a:xfrm>
        </p:grpSpPr>
        <p:pic>
          <p:nvPicPr>
            <p:cNvPr id="4135" name="Picture 118" descr="cloud1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650" y="3663950"/>
              <a:ext cx="952637" cy="654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36" name="Text Box 119"/>
            <p:cNvSpPr txBox="1">
              <a:spLocks noChangeArrowheads="1"/>
            </p:cNvSpPr>
            <p:nvPr/>
          </p:nvSpPr>
          <p:spPr bwMode="auto">
            <a:xfrm>
              <a:off x="628650" y="3815032"/>
              <a:ext cx="889128" cy="317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>
                <a:defRPr kumimoji="1" sz="1400" b="1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1pPr>
              <a:lvl2pPr marL="742950" indent="-285750">
                <a:defRPr kumimoji="1" sz="1400" b="1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2pPr>
              <a:lvl3pPr marL="1143000" indent="-228600">
                <a:defRPr kumimoji="1" sz="1400" b="1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3pPr>
              <a:lvl4pPr marL="1600200" indent="-228600">
                <a:defRPr kumimoji="1" sz="1400" b="1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4pPr>
              <a:lvl5pPr marL="2057400" indent="-228600">
                <a:defRPr kumimoji="1" sz="1400" b="1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5pPr>
              <a:lvl6pPr marL="2514600" indent="-228600" algn="ctr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6pPr>
              <a:lvl7pPr marL="2971800" indent="-228600" algn="ctr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7pPr>
              <a:lvl8pPr marL="3429000" indent="-228600" algn="ctr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8pPr>
              <a:lvl9pPr marL="3886200" indent="-228600" algn="ctr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charset="0"/>
                  <a:ea typeface="돋움체" pitchFamily="49" charset="-127"/>
                </a:defRPr>
              </a:lvl9pPr>
            </a:lstStyle>
            <a:p>
              <a:pPr eaLnBrk="1" hangingPunct="1"/>
              <a:r>
                <a:rPr lang="en-US" altLang="ko-KR" sz="1100">
                  <a:ea typeface="가는각진제목체" pitchFamily="18" charset="-127"/>
                </a:rPr>
                <a:t>Internet</a:t>
              </a:r>
            </a:p>
          </p:txBody>
        </p:sp>
      </p:grpSp>
      <p:pic>
        <p:nvPicPr>
          <p:cNvPr id="4117" name="Picture 46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2565400"/>
            <a:ext cx="2889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8" name="AutoShape 974"/>
          <p:cNvSpPr>
            <a:spLocks noChangeArrowheads="1"/>
          </p:cNvSpPr>
          <p:nvPr/>
        </p:nvSpPr>
        <p:spPr bwMode="auto">
          <a:xfrm>
            <a:off x="1074738" y="1284288"/>
            <a:ext cx="1936750" cy="285750"/>
          </a:xfrm>
          <a:prstGeom prst="roundRect">
            <a:avLst>
              <a:gd name="adj" fmla="val 773"/>
            </a:avLst>
          </a:prstGeom>
          <a:solidFill>
            <a:srgbClr val="FFFFFF"/>
          </a:solidFill>
          <a:ln w="19050" algn="ctr">
            <a:solidFill>
              <a:srgbClr val="7CB7D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lang="en-US" altLang="ko-KR" sz="1000">
                <a:solidFill>
                  <a:srgbClr val="292929"/>
                </a:solidFill>
                <a:ea typeface="가는각진제목체" pitchFamily="18" charset="-127"/>
              </a:rPr>
              <a:t>H/W Configuration</a:t>
            </a:r>
            <a:endParaRPr kumimoji="0" lang="ko-KR" altLang="ko-KR" sz="1000">
              <a:solidFill>
                <a:srgbClr val="292929"/>
              </a:solidFill>
              <a:ea typeface="가는각진제목체" pitchFamily="18" charset="-127"/>
            </a:endParaRPr>
          </a:p>
        </p:txBody>
      </p:sp>
      <p:sp>
        <p:nvSpPr>
          <p:cNvPr id="4119" name="Line 75"/>
          <p:cNvSpPr>
            <a:spLocks noChangeShapeType="1"/>
          </p:cNvSpPr>
          <p:nvPr/>
        </p:nvSpPr>
        <p:spPr bwMode="auto">
          <a:xfrm rot="16200000" flipH="1">
            <a:off x="5168900" y="3638550"/>
            <a:ext cx="355600" cy="0"/>
          </a:xfrm>
          <a:prstGeom prst="line">
            <a:avLst/>
          </a:prstGeom>
          <a:noFill/>
          <a:ln w="6350">
            <a:solidFill>
              <a:srgbClr val="808080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4120" name="Picture 1070" descr="e35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113" y="3910013"/>
            <a:ext cx="4381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1" name="Text Box 73"/>
          <p:cNvSpPr txBox="1">
            <a:spLocks noChangeArrowheads="1"/>
          </p:cNvSpPr>
          <p:nvPr/>
        </p:nvSpPr>
        <p:spPr bwMode="auto">
          <a:xfrm>
            <a:off x="7018338" y="4351338"/>
            <a:ext cx="446087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 defTabSz="1214438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 defTabSz="1214438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 defTabSz="1214438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 defTabSz="1214438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algn="ctr" defTabSz="1214438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algn="ctr" defTabSz="1214438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algn="ctr" defTabSz="1214438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algn="ctr" defTabSz="1214438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pPr eaLnBrk="1" hangingPunct="1"/>
            <a:r>
              <a:rPr lang="ko-KR" altLang="en-US" sz="1000">
                <a:ea typeface="가는각진제목체" pitchFamily="18" charset="-127"/>
              </a:rPr>
              <a:t>개발</a:t>
            </a:r>
            <a:r>
              <a:rPr lang="en-US" altLang="ko-KR" sz="1000">
                <a:ea typeface="가는각진제목체" pitchFamily="18" charset="-127"/>
              </a:rPr>
              <a:t> </a:t>
            </a:r>
            <a:r>
              <a:rPr lang="ko-KR" altLang="en-US" sz="1000">
                <a:ea typeface="가는각진제목체" pitchFamily="18" charset="-127"/>
              </a:rPr>
              <a:t>서버</a:t>
            </a:r>
          </a:p>
        </p:txBody>
      </p:sp>
      <p:sp>
        <p:nvSpPr>
          <p:cNvPr id="4122" name="Line 75"/>
          <p:cNvSpPr>
            <a:spLocks noChangeShapeType="1"/>
          </p:cNvSpPr>
          <p:nvPr/>
        </p:nvSpPr>
        <p:spPr bwMode="auto">
          <a:xfrm rot="16200000" flipH="1">
            <a:off x="6991350" y="3638550"/>
            <a:ext cx="355600" cy="0"/>
          </a:xfrm>
          <a:prstGeom prst="line">
            <a:avLst/>
          </a:prstGeom>
          <a:noFill/>
          <a:ln w="6350">
            <a:solidFill>
              <a:srgbClr val="808080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9" name="직사각형 98"/>
          <p:cNvSpPr/>
          <p:nvPr/>
        </p:nvSpPr>
        <p:spPr bwMode="auto">
          <a:xfrm>
            <a:off x="2849563" y="4592638"/>
            <a:ext cx="1579562" cy="165893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spcBef>
                <a:spcPts val="0"/>
              </a:spcBef>
              <a:defRPr/>
            </a:pP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  <a:ea typeface="가는각진제목체" pitchFamily="18" charset="-127"/>
              </a:rPr>
              <a:t>IP : </a:t>
            </a:r>
            <a:r>
              <a:rPr lang="en-US" altLang="ko-KR" sz="1000" dirty="0">
                <a:solidFill>
                  <a:schemeClr val="tx1"/>
                </a:solidFill>
                <a:ea typeface="가는각진제목체" pitchFamily="18" charset="-127"/>
              </a:rPr>
              <a:t>175.125.15.67</a:t>
            </a:r>
          </a:p>
          <a:p>
            <a:pPr algn="l">
              <a:spcBef>
                <a:spcPts val="0"/>
              </a:spcBef>
              <a:defRPr/>
            </a:pP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  <a:ea typeface="가는각진제목체" pitchFamily="18" charset="-127"/>
              </a:rPr>
              <a:t>OS : </a:t>
            </a:r>
            <a:r>
              <a:rPr lang="en-US" altLang="ko-KR" sz="1000" dirty="0">
                <a:solidFill>
                  <a:schemeClr val="tx1"/>
                </a:solidFill>
                <a:ea typeface="가는각진제목체" pitchFamily="18" charset="-127"/>
              </a:rPr>
              <a:t>Windows Server 2008 Standard</a:t>
            </a:r>
          </a:p>
          <a:p>
            <a:pPr algn="l">
              <a:spcBef>
                <a:spcPts val="0"/>
              </a:spcBef>
              <a:defRPr/>
            </a:pP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  <a:ea typeface="가는각진제목체" pitchFamily="18" charset="-127"/>
              </a:rPr>
              <a:t>WAS : </a:t>
            </a:r>
            <a:r>
              <a:rPr lang="en-US" altLang="ko-KR" sz="1000" dirty="0">
                <a:solidFill>
                  <a:schemeClr val="tx1"/>
                </a:solidFill>
                <a:ea typeface="가는각진제목체" pitchFamily="18" charset="-127"/>
              </a:rPr>
              <a:t>Tomcat 7.0</a:t>
            </a:r>
          </a:p>
          <a:p>
            <a:pPr algn="l">
              <a:spcBef>
                <a:spcPts val="0"/>
              </a:spcBef>
              <a:defRPr/>
            </a:pP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  <a:ea typeface="가는각진제목체" pitchFamily="18" charset="-127"/>
              </a:rPr>
              <a:t>JDK : </a:t>
            </a:r>
            <a:r>
              <a:rPr lang="en-US" altLang="ko-KR" sz="1000" dirty="0">
                <a:solidFill>
                  <a:schemeClr val="tx1"/>
                </a:solidFill>
                <a:ea typeface="가는각진제목체" pitchFamily="18" charset="-127"/>
              </a:rPr>
              <a:t>jdk1.7</a:t>
            </a:r>
          </a:p>
          <a:p>
            <a:pPr algn="l">
              <a:spcBef>
                <a:spcPts val="0"/>
              </a:spcBef>
              <a:defRPr/>
            </a:pP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  <a:ea typeface="가는각진제목체" pitchFamily="18" charset="-127"/>
              </a:rPr>
              <a:t>CPU :</a:t>
            </a:r>
            <a:r>
              <a:rPr lang="en-US" altLang="ko-KR" sz="1000" dirty="0">
                <a:solidFill>
                  <a:schemeClr val="tx1"/>
                </a:solidFill>
                <a:ea typeface="가는각진제목체" pitchFamily="18" charset="-127"/>
              </a:rPr>
              <a:t> Intel(R) 8 CPU</a:t>
            </a:r>
          </a:p>
          <a:p>
            <a:pPr algn="l">
              <a:spcBef>
                <a:spcPts val="0"/>
              </a:spcBef>
              <a:defRPr/>
            </a:pP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  <a:ea typeface="가는각진제목체" pitchFamily="18" charset="-127"/>
              </a:rPr>
              <a:t>Memory :</a:t>
            </a:r>
            <a:r>
              <a:rPr lang="en-US" altLang="ko-KR" sz="1000" dirty="0">
                <a:solidFill>
                  <a:schemeClr val="tx1"/>
                </a:solidFill>
                <a:ea typeface="가는각진제목체" pitchFamily="18" charset="-127"/>
              </a:rPr>
              <a:t> 8 G</a:t>
            </a:r>
          </a:p>
          <a:p>
            <a:pPr algn="l">
              <a:spcBef>
                <a:spcPts val="0"/>
              </a:spcBef>
              <a:defRPr/>
            </a:pPr>
            <a:endParaRPr lang="en-US" altLang="ko-KR" sz="1000" dirty="0">
              <a:solidFill>
                <a:schemeClr val="tx1"/>
              </a:solidFill>
              <a:ea typeface="가는각진제목체" pitchFamily="18" charset="-127"/>
            </a:endParaRPr>
          </a:p>
          <a:p>
            <a:pPr algn="l">
              <a:spcBef>
                <a:spcPts val="0"/>
              </a:spcBef>
              <a:defRPr/>
            </a:pPr>
            <a:endParaRPr lang="ko-KR" altLang="en-US" sz="1000" dirty="0">
              <a:solidFill>
                <a:schemeClr val="tx2">
                  <a:lumMod val="60000"/>
                  <a:lumOff val="40000"/>
                </a:schemeClr>
              </a:solidFill>
              <a:ea typeface="가는각진제목체" pitchFamily="18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5480050" y="1765300"/>
            <a:ext cx="1538288" cy="8794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spcBef>
                <a:spcPts val="0"/>
              </a:spcBef>
              <a:defRPr/>
            </a:pP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  <a:ea typeface="가는각진제목체" pitchFamily="18" charset="-127"/>
              </a:rPr>
              <a:t>OS :</a:t>
            </a:r>
            <a:r>
              <a:rPr lang="en-US" altLang="ko-KR" sz="1000" dirty="0">
                <a:solidFill>
                  <a:schemeClr val="tx1"/>
                </a:solidFill>
                <a:ea typeface="가는각진제목체" pitchFamily="18" charset="-127"/>
              </a:rPr>
              <a:t> Windows Server 2008 Standard</a:t>
            </a:r>
          </a:p>
          <a:p>
            <a:pPr algn="l">
              <a:spcBef>
                <a:spcPts val="0"/>
              </a:spcBef>
              <a:defRPr/>
            </a:pP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  <a:ea typeface="가는각진제목체" pitchFamily="18" charset="-127"/>
              </a:rPr>
              <a:t>CPU :</a:t>
            </a:r>
            <a:r>
              <a:rPr lang="en-US" altLang="ko-KR" sz="1000" dirty="0">
                <a:solidFill>
                  <a:schemeClr val="tx1"/>
                </a:solidFill>
                <a:ea typeface="가는각진제목체" pitchFamily="18" charset="-127"/>
              </a:rPr>
              <a:t> Intel(R) 4 CPU</a:t>
            </a:r>
          </a:p>
          <a:p>
            <a:pPr algn="l">
              <a:spcBef>
                <a:spcPts val="0"/>
              </a:spcBef>
              <a:defRPr/>
            </a:pP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  <a:ea typeface="가는각진제목체" pitchFamily="18" charset="-127"/>
              </a:rPr>
              <a:t>Memory :</a:t>
            </a:r>
            <a:r>
              <a:rPr lang="en-US" altLang="ko-KR" sz="1000" dirty="0">
                <a:solidFill>
                  <a:schemeClr val="tx1"/>
                </a:solidFill>
                <a:ea typeface="가는각진제목체" pitchFamily="18" charset="-127"/>
              </a:rPr>
              <a:t> 8 G</a:t>
            </a:r>
          </a:p>
          <a:p>
            <a:pPr algn="l">
              <a:spcBef>
                <a:spcPts val="0"/>
              </a:spcBef>
              <a:defRPr/>
            </a:pP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  <a:ea typeface="가는각진제목체" pitchFamily="18" charset="-127"/>
              </a:rPr>
              <a:t>Web :</a:t>
            </a:r>
            <a:r>
              <a:rPr lang="en-US" altLang="ko-KR" sz="1000" dirty="0">
                <a:solidFill>
                  <a:schemeClr val="tx1"/>
                </a:solidFill>
                <a:ea typeface="가는각진제목체" pitchFamily="18" charset="-127"/>
              </a:rPr>
              <a:t> IIS 7.0</a:t>
            </a:r>
          </a:p>
        </p:txBody>
      </p:sp>
      <p:sp>
        <p:nvSpPr>
          <p:cNvPr id="101" name="직사각형 100"/>
          <p:cNvSpPr/>
          <p:nvPr/>
        </p:nvSpPr>
        <p:spPr bwMode="auto">
          <a:xfrm>
            <a:off x="4641850" y="4602163"/>
            <a:ext cx="1701800" cy="164941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spcBef>
                <a:spcPts val="0"/>
              </a:spcBef>
              <a:defRPr/>
            </a:pP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  <a:ea typeface="가는각진제목체" pitchFamily="18" charset="-127"/>
              </a:rPr>
              <a:t>IP : </a:t>
            </a:r>
            <a:r>
              <a:rPr lang="en-US" altLang="ko-KR" sz="1000" dirty="0">
                <a:solidFill>
                  <a:schemeClr val="tx1"/>
                </a:solidFill>
                <a:ea typeface="가는각진제목체" pitchFamily="18" charset="-127"/>
              </a:rPr>
              <a:t>175.125.15.66</a:t>
            </a:r>
          </a:p>
          <a:p>
            <a:pPr algn="l">
              <a:spcBef>
                <a:spcPts val="0"/>
              </a:spcBef>
              <a:defRPr/>
            </a:pP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  <a:ea typeface="가는각진제목체" pitchFamily="18" charset="-127"/>
              </a:rPr>
              <a:t>OS : </a:t>
            </a:r>
            <a:r>
              <a:rPr lang="en-US" altLang="ko-KR" sz="1000" dirty="0">
                <a:solidFill>
                  <a:schemeClr val="tx1"/>
                </a:solidFill>
                <a:ea typeface="가는각진제목체" pitchFamily="18" charset="-127"/>
              </a:rPr>
              <a:t>Windows Server 2008 Standard</a:t>
            </a:r>
          </a:p>
          <a:p>
            <a:pPr algn="l">
              <a:spcBef>
                <a:spcPts val="0"/>
              </a:spcBef>
              <a:defRPr/>
            </a:pP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  <a:ea typeface="가는각진제목체" pitchFamily="18" charset="-127"/>
              </a:rPr>
              <a:t>DB : </a:t>
            </a:r>
            <a:r>
              <a:rPr lang="en-US" altLang="ko-KR" sz="1000" dirty="0">
                <a:solidFill>
                  <a:schemeClr val="tx1"/>
                </a:solidFill>
                <a:ea typeface="가는각진제목체" pitchFamily="18" charset="-127"/>
              </a:rPr>
              <a:t>SQL Server 2008 R2</a:t>
            </a:r>
          </a:p>
          <a:p>
            <a:pPr algn="l">
              <a:spcBef>
                <a:spcPts val="0"/>
              </a:spcBef>
              <a:defRPr/>
            </a:pP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  <a:ea typeface="가는각진제목체" pitchFamily="18" charset="-127"/>
              </a:rPr>
              <a:t>CPU :</a:t>
            </a:r>
            <a:r>
              <a:rPr lang="en-US" altLang="ko-KR" sz="1000" dirty="0">
                <a:solidFill>
                  <a:schemeClr val="tx1"/>
                </a:solidFill>
                <a:ea typeface="가는각진제목체" pitchFamily="18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ea typeface="가는각진제목체" pitchFamily="18" charset="-127"/>
              </a:rPr>
              <a:t>Intel(R) 8 CPU</a:t>
            </a:r>
          </a:p>
          <a:p>
            <a:pPr algn="l">
              <a:spcBef>
                <a:spcPts val="0"/>
              </a:spcBef>
              <a:defRPr/>
            </a:pP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  <a:ea typeface="가는각진제목체" pitchFamily="18" charset="-127"/>
              </a:rPr>
              <a:t>Memory :</a:t>
            </a:r>
            <a:r>
              <a:rPr lang="en-US" altLang="ko-KR" sz="1000" dirty="0">
                <a:solidFill>
                  <a:schemeClr val="tx1"/>
                </a:solidFill>
                <a:ea typeface="가는각진제목체" pitchFamily="18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ea typeface="가는각진제목체" pitchFamily="18" charset="-127"/>
              </a:rPr>
              <a:t>12 G</a:t>
            </a:r>
          </a:p>
          <a:p>
            <a:pPr algn="l">
              <a:spcBef>
                <a:spcPts val="0"/>
              </a:spcBef>
              <a:defRPr/>
            </a:pPr>
            <a:endParaRPr lang="en-US" altLang="ko-KR" sz="1000" dirty="0">
              <a:solidFill>
                <a:schemeClr val="tx1"/>
              </a:solidFill>
              <a:ea typeface="가는각진제목체" pitchFamily="18" charset="-127"/>
            </a:endParaRPr>
          </a:p>
          <a:p>
            <a:pPr algn="l">
              <a:spcBef>
                <a:spcPts val="0"/>
              </a:spcBef>
              <a:defRPr/>
            </a:pPr>
            <a:endParaRPr lang="ko-KR" altLang="en-US" sz="1000" dirty="0">
              <a:solidFill>
                <a:schemeClr val="tx2">
                  <a:lumMod val="60000"/>
                  <a:lumOff val="40000"/>
                </a:schemeClr>
              </a:solidFill>
              <a:ea typeface="가는각진제목체" pitchFamily="18" charset="-127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6535738" y="4602163"/>
            <a:ext cx="1701800" cy="164941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spcBef>
                <a:spcPts val="0"/>
              </a:spcBef>
              <a:defRPr/>
            </a:pP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  <a:ea typeface="가는각진제목체" pitchFamily="18" charset="-127"/>
              </a:rPr>
              <a:t>IP : </a:t>
            </a:r>
            <a:r>
              <a:rPr lang="en-US" altLang="ko-KR" sz="1000" dirty="0">
                <a:solidFill>
                  <a:schemeClr val="tx1"/>
                </a:solidFill>
                <a:ea typeface="가는각진제목체" pitchFamily="18" charset="-127"/>
              </a:rPr>
              <a:t>175.125.15.10</a:t>
            </a:r>
          </a:p>
          <a:p>
            <a:pPr algn="l">
              <a:spcBef>
                <a:spcPts val="0"/>
              </a:spcBef>
              <a:defRPr/>
            </a:pP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  <a:ea typeface="가는각진제목체" pitchFamily="18" charset="-127"/>
              </a:rPr>
              <a:t>OS : </a:t>
            </a:r>
            <a:r>
              <a:rPr lang="en-US" altLang="ko-KR" sz="1000" dirty="0">
                <a:solidFill>
                  <a:schemeClr val="tx1"/>
                </a:solidFill>
                <a:ea typeface="가는각진제목체" pitchFamily="18" charset="-127"/>
              </a:rPr>
              <a:t>Windows Server 2008 Standard</a:t>
            </a:r>
          </a:p>
          <a:p>
            <a:pPr algn="l">
              <a:spcBef>
                <a:spcPts val="0"/>
              </a:spcBef>
              <a:defRPr/>
            </a:pP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  <a:ea typeface="가는각진제목체" pitchFamily="18" charset="-127"/>
              </a:rPr>
              <a:t>DB : </a:t>
            </a:r>
            <a:r>
              <a:rPr lang="en-US" altLang="ko-KR" sz="1000" dirty="0">
                <a:solidFill>
                  <a:schemeClr val="tx1"/>
                </a:solidFill>
                <a:ea typeface="가는각진제목체" pitchFamily="18" charset="-127"/>
              </a:rPr>
              <a:t>SQL Server 2008 R2</a:t>
            </a:r>
          </a:p>
          <a:p>
            <a:pPr algn="l">
              <a:spcBef>
                <a:spcPts val="0"/>
              </a:spcBef>
              <a:defRPr/>
            </a:pP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  <a:ea typeface="가는각진제목체" pitchFamily="18" charset="-127"/>
              </a:rPr>
              <a:t>JDK : </a:t>
            </a:r>
            <a:r>
              <a:rPr lang="en-US" altLang="ko-KR" sz="1000" dirty="0">
                <a:solidFill>
                  <a:schemeClr val="tx1"/>
                </a:solidFill>
                <a:ea typeface="가는각진제목체" pitchFamily="18" charset="-127"/>
              </a:rPr>
              <a:t>jdk1.7</a:t>
            </a:r>
          </a:p>
          <a:p>
            <a:pPr algn="l">
              <a:spcBef>
                <a:spcPts val="0"/>
              </a:spcBef>
              <a:defRPr/>
            </a:pP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  <a:ea typeface="가는각진제목체" pitchFamily="18" charset="-127"/>
              </a:rPr>
              <a:t>WAS : </a:t>
            </a:r>
            <a:r>
              <a:rPr lang="en-US" altLang="ko-KR" sz="1000" dirty="0">
                <a:solidFill>
                  <a:schemeClr val="tx1"/>
                </a:solidFill>
                <a:ea typeface="가는각진제목체" pitchFamily="18" charset="-127"/>
              </a:rPr>
              <a:t>Tomcat7.0</a:t>
            </a: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  <a:ea typeface="가는각진제목체" pitchFamily="18" charset="-127"/>
              </a:rPr>
              <a:t> (eclipse</a:t>
            </a:r>
            <a:r>
              <a: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  <a:ea typeface="가는각진제목체" pitchFamily="18" charset="-127"/>
              </a:rPr>
              <a:t>로 구동</a:t>
            </a: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  <a:ea typeface="가는각진제목체" pitchFamily="18" charset="-127"/>
              </a:rPr>
              <a:t>)</a:t>
            </a:r>
          </a:p>
          <a:p>
            <a:pPr algn="l">
              <a:spcBef>
                <a:spcPts val="0"/>
              </a:spcBef>
              <a:defRPr/>
            </a:pP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  <a:ea typeface="가는각진제목체" pitchFamily="18" charset="-127"/>
              </a:rPr>
              <a:t>CPU :</a:t>
            </a:r>
            <a:r>
              <a:rPr lang="en-US" altLang="ko-KR" sz="1000" dirty="0">
                <a:solidFill>
                  <a:schemeClr val="tx1"/>
                </a:solidFill>
                <a:ea typeface="가는각진제목체" pitchFamily="18" charset="-127"/>
              </a:rPr>
              <a:t> Intel(R) 4 CPU</a:t>
            </a:r>
          </a:p>
          <a:p>
            <a:pPr algn="l">
              <a:spcBef>
                <a:spcPts val="0"/>
              </a:spcBef>
              <a:defRPr/>
            </a:pP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  <a:ea typeface="가는각진제목체" pitchFamily="18" charset="-127"/>
              </a:rPr>
              <a:t>Memory :</a:t>
            </a:r>
            <a:r>
              <a:rPr lang="en-US" altLang="ko-KR" sz="1000" dirty="0">
                <a:solidFill>
                  <a:schemeClr val="tx1"/>
                </a:solidFill>
                <a:ea typeface="가는각진제목체" pitchFamily="18" charset="-127"/>
              </a:rPr>
              <a:t> 4 G</a:t>
            </a:r>
          </a:p>
          <a:p>
            <a:pPr algn="l">
              <a:spcBef>
                <a:spcPts val="0"/>
              </a:spcBef>
              <a:defRPr/>
            </a:pPr>
            <a:endParaRPr lang="en-US" altLang="ko-KR" sz="1000" dirty="0">
              <a:solidFill>
                <a:schemeClr val="tx2">
                  <a:lumMod val="60000"/>
                  <a:lumOff val="40000"/>
                </a:schemeClr>
              </a:solidFill>
              <a:ea typeface="가는각진제목체" pitchFamily="18" charset="-127"/>
            </a:endParaRPr>
          </a:p>
          <a:p>
            <a:pPr algn="l">
              <a:spcBef>
                <a:spcPts val="0"/>
              </a:spcBef>
              <a:defRPr/>
            </a:pPr>
            <a:endParaRPr lang="ko-KR" altLang="en-US" sz="1000" dirty="0">
              <a:solidFill>
                <a:schemeClr val="tx2">
                  <a:lumMod val="60000"/>
                  <a:lumOff val="40000"/>
                </a:schemeClr>
              </a:solidFill>
              <a:ea typeface="가는각진제목체" pitchFamily="18" charset="-127"/>
            </a:endParaRPr>
          </a:p>
        </p:txBody>
      </p:sp>
      <p:pic>
        <p:nvPicPr>
          <p:cNvPr id="4127" name="Picture 1070" descr="e35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3876675"/>
            <a:ext cx="4381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8" name="Text Box 58"/>
          <p:cNvSpPr txBox="1">
            <a:spLocks noChangeArrowheads="1"/>
          </p:cNvSpPr>
          <p:nvPr/>
        </p:nvSpPr>
        <p:spPr bwMode="auto">
          <a:xfrm>
            <a:off x="1636713" y="4344988"/>
            <a:ext cx="409575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 defTabSz="1214438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 defTabSz="1214438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 defTabSz="1214438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 defTabSz="1214438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algn="ctr" defTabSz="1214438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algn="ctr" defTabSz="1214438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algn="ctr" defTabSz="1214438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algn="ctr" defTabSz="1214438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pPr eaLnBrk="1" hangingPunct="1"/>
            <a:r>
              <a:rPr lang="ko-KR" altLang="en-US" sz="1000">
                <a:ea typeface="가는각진제목체" pitchFamily="18" charset="-127"/>
              </a:rPr>
              <a:t>파일서버</a:t>
            </a:r>
            <a:endParaRPr lang="en-US" altLang="ko-KR" sz="1000">
              <a:ea typeface="가는각진제목체" pitchFamily="18" charset="-127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1082675" y="4568825"/>
            <a:ext cx="1581150" cy="59055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spcBef>
                <a:spcPts val="0"/>
              </a:spcBef>
              <a:defRPr/>
            </a:pPr>
            <a:r>
              <a: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  <a:ea typeface="가는각진제목체" pitchFamily="18" charset="-127"/>
              </a:rPr>
              <a:t>공유</a:t>
            </a: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  <a:ea typeface="가는각진제목체" pitchFamily="18" charset="-127"/>
              </a:rPr>
              <a:t> : </a:t>
            </a: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  <a:ea typeface="가는각진제목체" pitchFamily="18" charset="-127"/>
                <a:hlinkClick r:id="rId10" action="ppaction://hlinkfile"/>
              </a:rPr>
              <a:t>\\10.20.106.20\</a:t>
            </a: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  <a:ea typeface="가는각진제목체" pitchFamily="18" charset="-127"/>
              </a:rPr>
              <a:t>b2b-dev</a:t>
            </a:r>
          </a:p>
          <a:p>
            <a:pPr algn="l">
              <a:spcBef>
                <a:spcPts val="0"/>
              </a:spcBef>
              <a:defRPr/>
            </a:pP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  <a:ea typeface="가는각진제목체" pitchFamily="18" charset="-127"/>
              </a:rPr>
              <a:t>ID/PW : </a:t>
            </a:r>
            <a:r>
              <a:rPr lang="en-US" altLang="ko-KR" sz="1000" dirty="0" err="1">
                <a:solidFill>
                  <a:schemeClr val="tx2">
                    <a:lumMod val="60000"/>
                    <a:lumOff val="40000"/>
                  </a:schemeClr>
                </a:solidFill>
                <a:ea typeface="가는각진제목체" pitchFamily="18" charset="-127"/>
              </a:rPr>
              <a:t>bitcube</a:t>
            </a: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  <a:ea typeface="가는각진제목체" pitchFamily="18" charset="-127"/>
              </a:rPr>
              <a:t>/1021in</a:t>
            </a:r>
          </a:p>
        </p:txBody>
      </p:sp>
      <p:sp>
        <p:nvSpPr>
          <p:cNvPr id="4130" name="Line 37"/>
          <p:cNvSpPr>
            <a:spLocks noChangeShapeType="1"/>
          </p:cNvSpPr>
          <p:nvPr/>
        </p:nvSpPr>
        <p:spPr bwMode="auto">
          <a:xfrm rot="16200000" flipH="1">
            <a:off x="4668043" y="2720182"/>
            <a:ext cx="150813" cy="0"/>
          </a:xfrm>
          <a:prstGeom prst="line">
            <a:avLst/>
          </a:prstGeom>
          <a:noFill/>
          <a:ln w="6350">
            <a:solidFill>
              <a:srgbClr val="808080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31" name="Line 75"/>
          <p:cNvSpPr>
            <a:spLocks noChangeShapeType="1"/>
          </p:cNvSpPr>
          <p:nvPr/>
        </p:nvSpPr>
        <p:spPr bwMode="auto">
          <a:xfrm rot="-5400000">
            <a:off x="2625726" y="3517900"/>
            <a:ext cx="0" cy="1076325"/>
          </a:xfrm>
          <a:prstGeom prst="line">
            <a:avLst/>
          </a:prstGeom>
          <a:noFill/>
          <a:ln w="6350">
            <a:solidFill>
              <a:srgbClr val="808080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2128838" y="3738563"/>
            <a:ext cx="1001712" cy="268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rgbClr val="0070C0"/>
                </a:solidFill>
              </a:rPr>
              <a:t>네트웍</a:t>
            </a:r>
            <a:r>
              <a:rPr lang="ko-KR" altLang="en-US" sz="800" dirty="0">
                <a:solidFill>
                  <a:srgbClr val="0070C0"/>
                </a:solidFill>
              </a:rPr>
              <a:t> 드라이브로 연결</a:t>
            </a:r>
          </a:p>
        </p:txBody>
      </p:sp>
      <p:sp>
        <p:nvSpPr>
          <p:cNvPr id="4133" name="Rectangle 4"/>
          <p:cNvSpPr>
            <a:spLocks noChangeArrowheads="1"/>
          </p:cNvSpPr>
          <p:nvPr/>
        </p:nvSpPr>
        <p:spPr bwMode="gray">
          <a:xfrm>
            <a:off x="471488" y="604838"/>
            <a:ext cx="889952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OKPlaza B2B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사업의 효율적 운영을 위해 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서버의 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성능을 업그레이드 하였습니다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34" name="Oval 465"/>
          <p:cNvSpPr>
            <a:spLocks noChangeArrowheads="1"/>
          </p:cNvSpPr>
          <p:nvPr/>
        </p:nvSpPr>
        <p:spPr bwMode="auto">
          <a:xfrm>
            <a:off x="7208838" y="2724150"/>
            <a:ext cx="47625" cy="1111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ea typeface="가는각진제목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5"/>
          <p:cNvSpPr txBox="1">
            <a:spLocks noChangeArrowheads="1"/>
          </p:cNvSpPr>
          <p:nvPr/>
        </p:nvSpPr>
        <p:spPr bwMode="gray">
          <a:xfrm>
            <a:off x="344488" y="104775"/>
            <a:ext cx="2905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16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3. Grid </a:t>
            </a:r>
            <a:r>
              <a:rPr lang="ko-KR" altLang="en-US" sz="16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브라우저 별 성능비교</a:t>
            </a: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gray">
          <a:xfrm>
            <a:off x="471488" y="604838"/>
            <a:ext cx="889952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OKPlaza Grid 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브라우저별 성능을 비교하기 위해 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IE8, IE9, Chrome, Firefox 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각각 테스트 하였는데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웹표준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(Cross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브라우저 지원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 따른 브라우저에서 좋은 성능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보였습니다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4" name="Picture 7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28775"/>
            <a:ext cx="3441700" cy="11557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30014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7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3194050"/>
            <a:ext cx="3414712" cy="13049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30014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7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4927600"/>
            <a:ext cx="3505200" cy="10223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30014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TextBox 1"/>
          <p:cNvSpPr txBox="1">
            <a:spLocks noChangeArrowheads="1"/>
          </p:cNvSpPr>
          <p:nvPr/>
        </p:nvSpPr>
        <p:spPr bwMode="auto">
          <a:xfrm>
            <a:off x="471488" y="1319213"/>
            <a:ext cx="20764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pPr algn="l"/>
            <a:r>
              <a:rPr lang="en-US" altLang="ko-KR" dirty="0"/>
              <a:t>Internet Explorer 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5128" name="TextBox 80"/>
          <p:cNvSpPr txBox="1">
            <a:spLocks noChangeArrowheads="1"/>
          </p:cNvSpPr>
          <p:nvPr/>
        </p:nvSpPr>
        <p:spPr bwMode="auto">
          <a:xfrm>
            <a:off x="461963" y="2930525"/>
            <a:ext cx="2330797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pPr algn="l"/>
            <a:r>
              <a:rPr lang="en-US" altLang="ko-KR" dirty="0"/>
              <a:t>Internet Explorer </a:t>
            </a:r>
            <a:r>
              <a:rPr lang="en-US" altLang="ko-KR" dirty="0" smtClean="0"/>
              <a:t>9/10</a:t>
            </a:r>
            <a:endParaRPr lang="ko-KR" altLang="en-US" dirty="0"/>
          </a:p>
        </p:txBody>
      </p:sp>
      <p:sp>
        <p:nvSpPr>
          <p:cNvPr id="5129" name="TextBox 81"/>
          <p:cNvSpPr txBox="1">
            <a:spLocks noChangeArrowheads="1"/>
          </p:cNvSpPr>
          <p:nvPr/>
        </p:nvSpPr>
        <p:spPr bwMode="auto">
          <a:xfrm>
            <a:off x="461963" y="4637088"/>
            <a:ext cx="207803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pPr algn="l"/>
            <a:r>
              <a:rPr lang="en-US" altLang="ko-KR"/>
              <a:t>Chrome</a:t>
            </a:r>
            <a:endParaRPr lang="ko-KR" altLang="en-US"/>
          </a:p>
        </p:txBody>
      </p:sp>
      <p:graphicFrame>
        <p:nvGraphicFramePr>
          <p:cNvPr id="2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3923464"/>
              </p:ext>
            </p:extLst>
          </p:nvPr>
        </p:nvGraphicFramePr>
        <p:xfrm>
          <a:off x="4543425" y="3705225"/>
          <a:ext cx="4570413" cy="2174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131" name="직사각형 5"/>
          <p:cNvSpPr>
            <a:spLocks noChangeArrowheads="1"/>
          </p:cNvSpPr>
          <p:nvPr/>
        </p:nvSpPr>
        <p:spPr bwMode="auto">
          <a:xfrm>
            <a:off x="4543425" y="1638300"/>
            <a:ext cx="4608513" cy="17256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/>
          <a:lstStyle/>
          <a:p>
            <a:pPr marL="92075" indent="-92075" algn="l"/>
            <a:r>
              <a:rPr lang="en-US" altLang="ko-KR" sz="1200" dirty="0"/>
              <a:t> </a:t>
            </a:r>
          </a:p>
          <a:p>
            <a:pPr marL="92075" indent="-92075" algn="l"/>
            <a:r>
              <a:rPr lang="en-US" altLang="ko-KR" sz="1200" dirty="0" smtClean="0"/>
              <a:t> 4</a:t>
            </a:r>
            <a:r>
              <a:rPr lang="ko-KR" altLang="en-US" sz="1200" dirty="0"/>
              <a:t>개의 브라우저에서  같은 조건으로 실적조회 페이지의 </a:t>
            </a:r>
            <a:r>
              <a:rPr lang="ko-KR" altLang="en-US" sz="1200" dirty="0" smtClean="0"/>
              <a:t>성능을  </a:t>
            </a:r>
            <a:r>
              <a:rPr lang="ko-KR" altLang="en-US" sz="1200" dirty="0"/>
              <a:t>비교한 결과 </a:t>
            </a:r>
            <a:r>
              <a:rPr lang="en-US" altLang="ko-KR" sz="1200" dirty="0">
                <a:solidFill>
                  <a:srgbClr val="FF0000"/>
                </a:solidFill>
              </a:rPr>
              <a:t>Chrome </a:t>
            </a:r>
            <a:r>
              <a:rPr lang="ko-KR" altLang="en-US" sz="1200" dirty="0">
                <a:solidFill>
                  <a:srgbClr val="FF0000"/>
                </a:solidFill>
              </a:rPr>
              <a:t>이 가장 좋은 성능</a:t>
            </a:r>
            <a:r>
              <a:rPr lang="ko-KR" altLang="en-US" sz="1200" dirty="0"/>
              <a:t>을 </a:t>
            </a:r>
            <a:r>
              <a:rPr lang="ko-KR" altLang="en-US" sz="1200" dirty="0" smtClean="0"/>
              <a:t>보임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marL="92075" indent="-92075" algn="l"/>
            <a:r>
              <a:rPr lang="en-US" altLang="ko-KR" sz="1200" dirty="0">
                <a:solidFill>
                  <a:srgbClr val="FF0000"/>
                </a:solidFill>
              </a:rPr>
              <a:t>IE8</a:t>
            </a:r>
            <a:r>
              <a:rPr lang="ko-KR" altLang="en-US" sz="1200" dirty="0">
                <a:solidFill>
                  <a:srgbClr val="FF0000"/>
                </a:solidFill>
              </a:rPr>
              <a:t> 이하의 브라우저는 많게는 </a:t>
            </a:r>
            <a:r>
              <a:rPr lang="en-US" altLang="ko-KR" sz="1200" dirty="0" smtClean="0">
                <a:solidFill>
                  <a:srgbClr val="FF0000"/>
                </a:solidFill>
              </a:rPr>
              <a:t>8</a:t>
            </a:r>
            <a:r>
              <a:rPr lang="ko-KR" altLang="en-US" sz="1200" dirty="0" smtClean="0">
                <a:solidFill>
                  <a:srgbClr val="FF0000"/>
                </a:solidFill>
              </a:rPr>
              <a:t>배 이상 </a:t>
            </a:r>
            <a:r>
              <a:rPr lang="ko-KR" altLang="en-US" sz="1200" dirty="0">
                <a:solidFill>
                  <a:srgbClr val="FF0000"/>
                </a:solidFill>
              </a:rPr>
              <a:t>속도가 느린 </a:t>
            </a:r>
            <a:r>
              <a:rPr lang="ko-KR" altLang="en-US" sz="1200" dirty="0"/>
              <a:t>것을 </a:t>
            </a:r>
            <a:r>
              <a:rPr lang="ko-KR" altLang="en-US" sz="1200" dirty="0" smtClean="0"/>
              <a:t>확인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/>
          </a:p>
          <a:p>
            <a:pPr marL="92075" indent="-92075" algn="l"/>
            <a:r>
              <a:rPr lang="ko-KR" altLang="en-US" sz="1200" dirty="0" smtClean="0"/>
              <a:t>데이터가 </a:t>
            </a:r>
            <a:r>
              <a:rPr lang="ko-KR" altLang="en-US" sz="1200" dirty="0"/>
              <a:t>많을 수록 브라우저에 </a:t>
            </a:r>
            <a:r>
              <a:rPr lang="ko-KR" altLang="en-US" sz="1200" dirty="0" smtClean="0"/>
              <a:t>뿌려지는 </a:t>
            </a:r>
            <a:r>
              <a:rPr lang="en-US" altLang="ko-KR" sz="1200" dirty="0" smtClean="0"/>
              <a:t>Parsing</a:t>
            </a:r>
            <a:r>
              <a:rPr lang="ko-KR" altLang="en-US" sz="1200" dirty="0" smtClean="0"/>
              <a:t>속도가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현저히 느려짐을 알수 있음 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FF0000"/>
                </a:solidFill>
              </a:rPr>
              <a:t>IE</a:t>
            </a:r>
            <a:r>
              <a:rPr lang="ko-KR" altLang="en-US" sz="1200" dirty="0">
                <a:solidFill>
                  <a:srgbClr val="FF0000"/>
                </a:solidFill>
              </a:rPr>
              <a:t>는 </a:t>
            </a:r>
            <a:r>
              <a:rPr lang="en-US" altLang="ko-KR" sz="1200" dirty="0">
                <a:solidFill>
                  <a:srgbClr val="FF0000"/>
                </a:solidFill>
              </a:rPr>
              <a:t>9</a:t>
            </a:r>
            <a:r>
              <a:rPr lang="ko-KR" altLang="en-US" sz="1200" dirty="0">
                <a:solidFill>
                  <a:srgbClr val="FF0000"/>
                </a:solidFill>
              </a:rPr>
              <a:t>부터 웹표준에 맞게 제작 됨</a:t>
            </a:r>
            <a:r>
              <a:rPr lang="en-US" altLang="ko-KR" sz="1200" dirty="0" smtClean="0"/>
              <a:t>).</a:t>
            </a:r>
            <a:endParaRPr lang="en-US" altLang="ko-KR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"/>
          <p:cNvSpPr txBox="1">
            <a:spLocks noChangeArrowheads="1"/>
          </p:cNvSpPr>
          <p:nvPr/>
        </p:nvSpPr>
        <p:spPr bwMode="gray">
          <a:xfrm>
            <a:off x="344488" y="104775"/>
            <a:ext cx="25257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4-1. </a:t>
            </a:r>
            <a:r>
              <a:rPr lang="ko-KR" altLang="en-US" sz="1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고객사 </a:t>
            </a:r>
            <a:r>
              <a:rPr lang="en-US" altLang="ko-KR" sz="1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Customising</a:t>
            </a:r>
          </a:p>
        </p:txBody>
      </p:sp>
      <p:pic>
        <p:nvPicPr>
          <p:cNvPr id="6147" name="Picture 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268413"/>
            <a:ext cx="5986462" cy="34591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30014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88" y="1773238"/>
            <a:ext cx="6450012" cy="35321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30014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4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2205038"/>
            <a:ext cx="6891337" cy="38989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30014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4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538" y="2565400"/>
            <a:ext cx="6840537" cy="37703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30014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4"/>
          <p:cNvSpPr>
            <a:spLocks noChangeArrowheads="1"/>
          </p:cNvSpPr>
          <p:nvPr/>
        </p:nvSpPr>
        <p:spPr bwMode="gray">
          <a:xfrm>
            <a:off x="471488" y="604838"/>
            <a:ext cx="889952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고객사에서 자주 사용하는 </a:t>
            </a:r>
            <a:r>
              <a:rPr lang="ko-KR" altLang="en-US" sz="16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상품조회</a:t>
            </a:r>
            <a:r>
              <a:rPr lang="en-US" altLang="ko-KR" sz="16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주문조회 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외 많은 데이터를 조회하는 </a:t>
            </a:r>
            <a:r>
              <a:rPr lang="ko-KR" altLang="en-US" sz="16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실적조회</a:t>
            </a:r>
            <a:r>
              <a:rPr lang="en-US" altLang="ko-KR" sz="16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인수내역</a:t>
            </a:r>
            <a:r>
              <a:rPr lang="en-US" altLang="ko-KR" sz="16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반품신청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페이지의 성능을 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 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이내로 조회가 가능하게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튜닝하였습니다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>
            <a:spLocks noChangeArrowheads="1"/>
          </p:cNvSpPr>
          <p:nvPr/>
        </p:nvSpPr>
        <p:spPr bwMode="gray">
          <a:xfrm>
            <a:off x="344488" y="104775"/>
            <a:ext cx="25257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16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4-2. </a:t>
            </a:r>
            <a:r>
              <a:rPr lang="ko-KR" altLang="en-US" sz="16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공급사 </a:t>
            </a:r>
            <a:r>
              <a:rPr lang="en-US" altLang="ko-KR" sz="16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Customising</a:t>
            </a:r>
          </a:p>
        </p:txBody>
      </p:sp>
      <p:pic>
        <p:nvPicPr>
          <p:cNvPr id="7171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1196975"/>
            <a:ext cx="6754813" cy="39719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30014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557338"/>
            <a:ext cx="7327900" cy="3889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30014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3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998663"/>
            <a:ext cx="7218362" cy="40767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30014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3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2420938"/>
            <a:ext cx="7200900" cy="38877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30014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4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5" y="2851150"/>
            <a:ext cx="7621588" cy="36020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30014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Rectangle 4"/>
          <p:cNvSpPr>
            <a:spLocks noChangeArrowheads="1"/>
          </p:cNvSpPr>
          <p:nvPr/>
        </p:nvSpPr>
        <p:spPr bwMode="gray">
          <a:xfrm>
            <a:off x="471488" y="604838"/>
            <a:ext cx="889952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공급사에서 자주 사용하는 </a:t>
            </a:r>
            <a:r>
              <a:rPr lang="ko-KR" altLang="en-US" sz="16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발주접수</a:t>
            </a:r>
            <a:r>
              <a:rPr lang="en-US" altLang="ko-KR" sz="16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6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출하</a:t>
            </a:r>
            <a:r>
              <a:rPr lang="en-US" altLang="ko-KR" sz="16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인수증출력</a:t>
            </a:r>
            <a:r>
              <a:rPr lang="en-US" altLang="ko-KR" sz="16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6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송장입력</a:t>
            </a:r>
            <a:r>
              <a:rPr lang="en-US" altLang="ko-KR" sz="16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배송완료 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외 많은 데이터를 조회하는 </a:t>
            </a:r>
            <a:r>
              <a:rPr lang="ko-KR" altLang="en-US" sz="16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발주이력</a:t>
            </a:r>
            <a:r>
              <a:rPr lang="en-US" altLang="ko-KR" sz="16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주문진척도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페이지의 성능을 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 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이내로 조회가 가능하게 튜닝하였습니다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월달 요청 </a:t>
            </a:r>
            <a:r>
              <a:rPr lang="en-US" altLang="ko-KR" sz="13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46</a:t>
            </a:r>
            <a:r>
              <a:rPr lang="ko-KR" altLang="en-US" sz="13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건 모두 처리완료 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되었습니다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195" name="Rectangle 30"/>
          <p:cNvSpPr>
            <a:spLocks noChangeArrowheads="1"/>
          </p:cNvSpPr>
          <p:nvPr/>
        </p:nvSpPr>
        <p:spPr bwMode="gray">
          <a:xfrm>
            <a:off x="455613" y="152400"/>
            <a:ext cx="8915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5-1. </a:t>
            </a:r>
            <a:r>
              <a:rPr lang="ko-KR" altLang="en-US" sz="1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안정화 요청</a:t>
            </a:r>
            <a:r>
              <a:rPr lang="en-US" altLang="ko-KR" sz="1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처리결과 </a:t>
            </a:r>
            <a:r>
              <a:rPr lang="en-US" altLang="ko-KR" sz="1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월</a:t>
            </a:r>
            <a:r>
              <a:rPr lang="en-US" altLang="ko-KR" sz="1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77" y="908720"/>
            <a:ext cx="8393955" cy="45652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60" y="2204864"/>
            <a:ext cx="8469653" cy="40185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월달 현재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(6/17)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 요청 </a:t>
            </a:r>
            <a:r>
              <a:rPr lang="en-US" altLang="ko-KR" sz="13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3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건 중 </a:t>
            </a:r>
            <a:r>
              <a:rPr lang="en-US" altLang="ko-KR" sz="13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33</a:t>
            </a:r>
            <a:r>
              <a:rPr lang="ko-KR" altLang="en-US" sz="13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건 처리완료 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되었습니다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219" name="Rectangle 30"/>
          <p:cNvSpPr>
            <a:spLocks noChangeArrowheads="1"/>
          </p:cNvSpPr>
          <p:nvPr/>
        </p:nvSpPr>
        <p:spPr bwMode="gray">
          <a:xfrm>
            <a:off x="455613" y="152400"/>
            <a:ext cx="8915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6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5-2. </a:t>
            </a:r>
            <a:r>
              <a:rPr lang="ko-KR" altLang="en-US" sz="16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안정화 요청</a:t>
            </a:r>
            <a:r>
              <a:rPr lang="en-US" altLang="ko-KR" sz="16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처리결과 </a:t>
            </a:r>
            <a:r>
              <a:rPr lang="en-US" altLang="ko-KR" sz="16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16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월</a:t>
            </a:r>
            <a:r>
              <a:rPr lang="en-US" altLang="ko-KR" sz="16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959965"/>
            <a:ext cx="8348241" cy="42756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3097769"/>
            <a:ext cx="8684494" cy="31602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2" name="직사각형 1"/>
          <p:cNvSpPr>
            <a:spLocks noChangeArrowheads="1"/>
          </p:cNvSpPr>
          <p:nvPr/>
        </p:nvSpPr>
        <p:spPr bwMode="auto">
          <a:xfrm>
            <a:off x="831683" y="6034027"/>
            <a:ext cx="8692887" cy="234950"/>
          </a:xfrm>
          <a:prstGeom prst="rect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0" rIns="36000" bIns="0" anchor="ctr"/>
          <a:lstStyle/>
          <a:p>
            <a:pPr marL="92075" indent="-92075"/>
            <a:endParaRPr lang="ko-KR" altLang="en-US"/>
          </a:p>
        </p:txBody>
      </p:sp>
      <p:sp>
        <p:nvSpPr>
          <p:cNvPr id="9223" name="직사각형 8"/>
          <p:cNvSpPr>
            <a:spLocks noChangeArrowheads="1"/>
          </p:cNvSpPr>
          <p:nvPr/>
        </p:nvSpPr>
        <p:spPr bwMode="auto">
          <a:xfrm>
            <a:off x="848544" y="5650789"/>
            <a:ext cx="8684494" cy="234950"/>
          </a:xfrm>
          <a:prstGeom prst="rect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0" rIns="36000" bIns="0" anchor="ctr"/>
          <a:lstStyle/>
          <a:p>
            <a:pPr marL="92075" indent="-92075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71488" y="604838"/>
            <a:ext cx="8899525" cy="376237"/>
          </a:xfrm>
        </p:spPr>
        <p:txBody>
          <a:bodyPr/>
          <a:lstStyle/>
          <a:p>
            <a:pPr algn="just"/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비트큐브는 </a:t>
            </a:r>
            <a:r>
              <a:rPr lang="ko-KR" altLang="en-US" sz="13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장애 및 하자보수에는 즉시 지원처리 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해야 할 것이며 그 외 </a:t>
            </a:r>
            <a:r>
              <a:rPr lang="ko-KR" altLang="en-US" sz="13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요청사항은 유지보수 처리절차에 의해 진행 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될 것 입니다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243" name="Rectangle 30"/>
          <p:cNvSpPr>
            <a:spLocks noChangeArrowheads="1"/>
          </p:cNvSpPr>
          <p:nvPr/>
        </p:nvSpPr>
        <p:spPr bwMode="gray">
          <a:xfrm>
            <a:off x="455613" y="152400"/>
            <a:ext cx="8915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ko-KR" sz="16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6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유지보수 처리 절차</a:t>
            </a:r>
            <a:endParaRPr lang="en-US" altLang="ko-KR" sz="160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44" name="Rectangle 110"/>
          <p:cNvSpPr>
            <a:spLocks noChangeArrowheads="1"/>
          </p:cNvSpPr>
          <p:nvPr/>
        </p:nvSpPr>
        <p:spPr bwMode="gray">
          <a:xfrm>
            <a:off x="560388" y="1962150"/>
            <a:ext cx="1489075" cy="7207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ko-KR" altLang="en-US" sz="1200" dirty="0">
                <a:latin typeface="가는각진제목체" pitchFamily="18" charset="-127"/>
                <a:ea typeface="가는각진제목체" pitchFamily="18" charset="-127"/>
              </a:rPr>
              <a:t>요청사항  발생</a:t>
            </a:r>
          </a:p>
        </p:txBody>
      </p:sp>
      <p:sp>
        <p:nvSpPr>
          <p:cNvPr id="10245" name="Rectangle 110"/>
          <p:cNvSpPr>
            <a:spLocks noChangeArrowheads="1"/>
          </p:cNvSpPr>
          <p:nvPr/>
        </p:nvSpPr>
        <p:spPr bwMode="gray">
          <a:xfrm>
            <a:off x="2649538" y="2001838"/>
            <a:ext cx="1489075" cy="7207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ko-KR" altLang="en-US" sz="1200" dirty="0">
                <a:latin typeface="가는각진제목체" pitchFamily="18" charset="-127"/>
                <a:ea typeface="가는각진제목체" pitchFamily="18" charset="-127"/>
              </a:rPr>
              <a:t>내부협의</a:t>
            </a:r>
          </a:p>
        </p:txBody>
      </p:sp>
      <p:sp>
        <p:nvSpPr>
          <p:cNvPr id="10246" name="AutoShape 111"/>
          <p:cNvSpPr>
            <a:spLocks noChangeArrowheads="1"/>
          </p:cNvSpPr>
          <p:nvPr/>
        </p:nvSpPr>
        <p:spPr bwMode="gray">
          <a:xfrm rot="-5400000">
            <a:off x="1950244" y="2207419"/>
            <a:ext cx="908050" cy="230188"/>
          </a:xfrm>
          <a:prstGeom prst="downArrow">
            <a:avLst>
              <a:gd name="adj1" fmla="val 50000"/>
              <a:gd name="adj2" fmla="val 57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0" rIns="36000" bIns="0" anchor="ctr"/>
          <a:lstStyle/>
          <a:p>
            <a:endParaRPr lang="ko-KR" altLang="en-US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0247" name="Rectangle 110"/>
          <p:cNvSpPr>
            <a:spLocks noChangeArrowheads="1"/>
          </p:cNvSpPr>
          <p:nvPr/>
        </p:nvSpPr>
        <p:spPr bwMode="gray">
          <a:xfrm>
            <a:off x="2649538" y="3225800"/>
            <a:ext cx="1489075" cy="7207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ko-KR" altLang="en-US" sz="1200" dirty="0" smtClean="0">
                <a:latin typeface="가는각진제목체" pitchFamily="18" charset="-127"/>
                <a:ea typeface="가는각진제목체" pitchFamily="18" charset="-127"/>
              </a:rPr>
              <a:t>요청내용</a:t>
            </a:r>
            <a:r>
              <a:rPr kumimoji="0" lang="en-US" altLang="ko-KR" sz="1200" dirty="0" smtClean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kumimoji="0" lang="en-US" altLang="ko-KR" sz="1200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kumimoji="0" lang="ko-KR" altLang="en-US" sz="1200" dirty="0" smtClean="0">
                <a:latin typeface="가는각진제목체" pitchFamily="18" charset="-127"/>
                <a:ea typeface="가는각진제목체" pitchFamily="18" charset="-127"/>
              </a:rPr>
              <a:t>협의담당자</a:t>
            </a:r>
            <a:endParaRPr kumimoji="0" lang="ko-KR" altLang="en-US" sz="120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0248" name="Rectangle 110"/>
          <p:cNvSpPr>
            <a:spLocks noChangeArrowheads="1"/>
          </p:cNvSpPr>
          <p:nvPr/>
        </p:nvSpPr>
        <p:spPr bwMode="gray">
          <a:xfrm>
            <a:off x="5549900" y="3212331"/>
            <a:ext cx="1489075" cy="7207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ko-KR" altLang="en-US" sz="1200" dirty="0">
                <a:latin typeface="가는각진제목체" pitchFamily="18" charset="-127"/>
                <a:ea typeface="가는각진제목체" pitchFamily="18" charset="-127"/>
              </a:rPr>
              <a:t>비트큐브</a:t>
            </a:r>
            <a:endParaRPr kumimoji="0" lang="en-US" altLang="ko-KR" sz="1200" dirty="0">
              <a:latin typeface="가는각진제목체" pitchFamily="18" charset="-127"/>
              <a:ea typeface="가는각진제목체" pitchFamily="18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ko-KR" altLang="en-US" sz="1200" dirty="0">
                <a:latin typeface="가는각진제목체" pitchFamily="18" charset="-127"/>
                <a:ea typeface="가는각진제목체" pitchFamily="18" charset="-127"/>
              </a:rPr>
              <a:t>운영팀</a:t>
            </a:r>
            <a:r>
              <a:rPr kumimoji="0" lang="en-US" altLang="ko-KR" sz="1200" dirty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kumimoji="0" lang="ko-KR" altLang="en-US" sz="1200" dirty="0">
                <a:latin typeface="가는각진제목체" pitchFamily="18" charset="-127"/>
                <a:ea typeface="가는각진제목체" pitchFamily="18" charset="-127"/>
              </a:rPr>
              <a:t>임상건 과장</a:t>
            </a:r>
            <a:r>
              <a:rPr kumimoji="0" lang="en-US" altLang="ko-KR" sz="1200" dirty="0">
                <a:latin typeface="가는각진제목체" pitchFamily="18" charset="-127"/>
                <a:ea typeface="가는각진제목체" pitchFamily="18" charset="-127"/>
              </a:rPr>
              <a:t>)</a:t>
            </a:r>
            <a:endParaRPr kumimoji="0" lang="ko-KR" altLang="en-US" sz="120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" name="왼쪽/오른쪽 화살표 3"/>
          <p:cNvSpPr/>
          <p:nvPr/>
        </p:nvSpPr>
        <p:spPr bwMode="auto">
          <a:xfrm rot="10800000">
            <a:off x="4232919" y="3344883"/>
            <a:ext cx="1238802" cy="45561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anchor="ctr"/>
          <a:lstStyle/>
          <a:p>
            <a:pPr marL="92075" indent="-92075">
              <a:defRPr/>
            </a:pPr>
            <a:endParaRPr lang="ko-KR" altLang="en-US">
              <a:latin typeface="Arial" pitchFamily="34" charset="0"/>
            </a:endParaRPr>
          </a:p>
        </p:txBody>
      </p:sp>
      <p:sp>
        <p:nvSpPr>
          <p:cNvPr id="10250" name="AutoShape 111"/>
          <p:cNvSpPr>
            <a:spLocks noChangeArrowheads="1"/>
          </p:cNvSpPr>
          <p:nvPr/>
        </p:nvSpPr>
        <p:spPr bwMode="gray">
          <a:xfrm>
            <a:off x="2938463" y="2895600"/>
            <a:ext cx="908050" cy="230188"/>
          </a:xfrm>
          <a:prstGeom prst="downArrow">
            <a:avLst>
              <a:gd name="adj1" fmla="val 50000"/>
              <a:gd name="adj2" fmla="val 57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0" rIns="36000" bIns="0" anchor="ctr"/>
          <a:lstStyle/>
          <a:p>
            <a:endParaRPr lang="ko-KR" altLang="en-US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0251" name="Rectangle 110"/>
          <p:cNvSpPr>
            <a:spLocks noChangeArrowheads="1"/>
          </p:cNvSpPr>
          <p:nvPr/>
        </p:nvSpPr>
        <p:spPr bwMode="gray">
          <a:xfrm>
            <a:off x="5549900" y="4454525"/>
            <a:ext cx="1489075" cy="7207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ko-KR" altLang="en-US" sz="1200" dirty="0">
                <a:latin typeface="가는각진제목체" pitchFamily="18" charset="-127"/>
                <a:ea typeface="가는각진제목체" pitchFamily="18" charset="-127"/>
              </a:rPr>
              <a:t>분석 및 예상완료일 전달</a:t>
            </a:r>
          </a:p>
        </p:txBody>
      </p:sp>
      <p:sp>
        <p:nvSpPr>
          <p:cNvPr id="10254" name="Rectangle 110"/>
          <p:cNvSpPr>
            <a:spLocks noChangeArrowheads="1"/>
          </p:cNvSpPr>
          <p:nvPr/>
        </p:nvSpPr>
        <p:spPr bwMode="gray">
          <a:xfrm>
            <a:off x="7607300" y="4454525"/>
            <a:ext cx="1489075" cy="7207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ko-KR" altLang="en-US" sz="1200" dirty="0">
                <a:latin typeface="가는각진제목체" pitchFamily="18" charset="-127"/>
                <a:ea typeface="가는각진제목체" pitchFamily="18" charset="-127"/>
              </a:rPr>
              <a:t>개발완료 및 </a:t>
            </a:r>
            <a:r>
              <a:rPr kumimoji="0" lang="en-US" altLang="ko-KR" sz="1200" dirty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kumimoji="0" lang="en-US" altLang="ko-KR" sz="1200" dirty="0">
                <a:latin typeface="가는각진제목체" pitchFamily="18" charset="-127"/>
                <a:ea typeface="가는각진제목체" pitchFamily="18" charset="-127"/>
              </a:rPr>
            </a:br>
            <a:r>
              <a:rPr kumimoji="0" lang="ko-KR" altLang="en-US" sz="1200" dirty="0">
                <a:latin typeface="가는각진제목체" pitchFamily="18" charset="-127"/>
                <a:ea typeface="가는각진제목체" pitchFamily="18" charset="-127"/>
              </a:rPr>
              <a:t>완료보고</a:t>
            </a:r>
          </a:p>
        </p:txBody>
      </p:sp>
      <p:sp>
        <p:nvSpPr>
          <p:cNvPr id="10255" name="AutoShape 111"/>
          <p:cNvSpPr>
            <a:spLocks noChangeArrowheads="1"/>
          </p:cNvSpPr>
          <p:nvPr/>
        </p:nvSpPr>
        <p:spPr bwMode="gray">
          <a:xfrm rot="-5400000">
            <a:off x="6888957" y="4699794"/>
            <a:ext cx="908050" cy="230187"/>
          </a:xfrm>
          <a:prstGeom prst="downArrow">
            <a:avLst>
              <a:gd name="adj1" fmla="val 50000"/>
              <a:gd name="adj2" fmla="val 57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0" rIns="36000" bIns="0" anchor="ctr"/>
          <a:lstStyle/>
          <a:p>
            <a:endParaRPr lang="ko-KR" altLang="en-US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0256" name="AutoShape 111"/>
          <p:cNvSpPr>
            <a:spLocks noChangeArrowheads="1"/>
          </p:cNvSpPr>
          <p:nvPr/>
        </p:nvSpPr>
        <p:spPr bwMode="gray">
          <a:xfrm>
            <a:off x="5862638" y="4140200"/>
            <a:ext cx="908050" cy="230188"/>
          </a:xfrm>
          <a:prstGeom prst="downArrow">
            <a:avLst>
              <a:gd name="adj1" fmla="val 50000"/>
              <a:gd name="adj2" fmla="val 57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0" rIns="36000" bIns="0" anchor="ctr"/>
          <a:lstStyle/>
          <a:p>
            <a:endParaRPr lang="ko-KR" altLang="en-US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0257" name="직사각형 6"/>
          <p:cNvSpPr>
            <a:spLocks noChangeArrowheads="1"/>
          </p:cNvSpPr>
          <p:nvPr/>
        </p:nvSpPr>
        <p:spPr bwMode="auto">
          <a:xfrm>
            <a:off x="488950" y="1652588"/>
            <a:ext cx="3865563" cy="37607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0" rIns="36000" bIns="0" anchor="ctr"/>
          <a:lstStyle/>
          <a:p>
            <a:pPr marL="92075" indent="-92075"/>
            <a:endParaRPr lang="ko-KR" altLang="en-US"/>
          </a:p>
        </p:txBody>
      </p:sp>
      <p:sp>
        <p:nvSpPr>
          <p:cNvPr id="10258" name="직사각형 31"/>
          <p:cNvSpPr>
            <a:spLocks noChangeArrowheads="1"/>
          </p:cNvSpPr>
          <p:nvPr/>
        </p:nvSpPr>
        <p:spPr bwMode="auto">
          <a:xfrm>
            <a:off x="5410200" y="1652588"/>
            <a:ext cx="3865563" cy="37607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0" rIns="36000" bIns="0" anchor="ctr"/>
          <a:lstStyle/>
          <a:p>
            <a:pPr marL="92075" indent="-92075"/>
            <a:endParaRPr lang="ko-KR" altLang="en-US"/>
          </a:p>
        </p:txBody>
      </p:sp>
      <p:sp>
        <p:nvSpPr>
          <p:cNvPr id="10259" name="Rectangle 110"/>
          <p:cNvSpPr>
            <a:spLocks noChangeArrowheads="1"/>
          </p:cNvSpPr>
          <p:nvPr/>
        </p:nvSpPr>
        <p:spPr bwMode="gray">
          <a:xfrm>
            <a:off x="2671763" y="4454525"/>
            <a:ext cx="1489075" cy="7207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ko-KR" altLang="en-US" sz="1200" dirty="0">
                <a:latin typeface="가는각진제목체" pitchFamily="18" charset="-127"/>
                <a:ea typeface="가는각진제목체" pitchFamily="18" charset="-127"/>
              </a:rPr>
              <a:t>담당 </a:t>
            </a:r>
            <a:r>
              <a:rPr kumimoji="0" lang="ko-KR" altLang="en-US" sz="1200" dirty="0" smtClean="0">
                <a:latin typeface="가는각진제목체" pitchFamily="18" charset="-127"/>
                <a:ea typeface="가는각진제목체" pitchFamily="18" charset="-127"/>
              </a:rPr>
              <a:t>실무자 및 협의담당자 </a:t>
            </a:r>
            <a:r>
              <a:rPr kumimoji="0" lang="ko-KR" altLang="en-US" sz="1200" dirty="0">
                <a:latin typeface="가는각진제목체" pitchFamily="18" charset="-127"/>
                <a:ea typeface="가는각진제목체" pitchFamily="18" charset="-127"/>
              </a:rPr>
              <a:t>확인</a:t>
            </a:r>
          </a:p>
        </p:txBody>
      </p:sp>
      <p:sp>
        <p:nvSpPr>
          <p:cNvPr id="18" name="왼쪽으로 구부러진 화살표 17"/>
          <p:cNvSpPr/>
          <p:nvPr/>
        </p:nvSpPr>
        <p:spPr bwMode="auto">
          <a:xfrm rot="5400000">
            <a:off x="5408612" y="3524251"/>
            <a:ext cx="841375" cy="4152900"/>
          </a:xfrm>
          <a:prstGeom prst="curvedLeftArrow">
            <a:avLst>
              <a:gd name="adj1" fmla="val 25000"/>
              <a:gd name="adj2" fmla="val 45777"/>
              <a:gd name="adj3" fmla="val 25000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anchor="ctr"/>
          <a:lstStyle/>
          <a:p>
            <a:pPr marL="92075" indent="-92075">
              <a:defRPr/>
            </a:pPr>
            <a:endParaRPr lang="ko-KR" altLang="en-US">
              <a:latin typeface="Arial" pitchFamily="34" charset="0"/>
            </a:endParaRPr>
          </a:p>
        </p:txBody>
      </p:sp>
      <p:sp>
        <p:nvSpPr>
          <p:cNvPr id="10261" name="Rectangle 8"/>
          <p:cNvSpPr>
            <a:spLocks noChangeArrowheads="1"/>
          </p:cNvSpPr>
          <p:nvPr/>
        </p:nvSpPr>
        <p:spPr bwMode="gray">
          <a:xfrm>
            <a:off x="488950" y="1211263"/>
            <a:ext cx="3865563" cy="441325"/>
          </a:xfrm>
          <a:prstGeom prst="rect">
            <a:avLst/>
          </a:pr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kumimoji="0" lang="en-US" altLang="ko-KR" sz="1200" u="sng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SK</a:t>
            </a:r>
            <a:r>
              <a:rPr kumimoji="0" lang="ko-KR" altLang="en-US" sz="1200" u="sng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텔레시스 </a:t>
            </a:r>
            <a:r>
              <a:rPr kumimoji="0" lang="en-US" altLang="ko-KR" sz="1200" u="sng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B2B</a:t>
            </a:r>
            <a:r>
              <a:rPr kumimoji="0" lang="ko-KR" altLang="en-US" sz="1200" u="sng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팀</a:t>
            </a:r>
          </a:p>
        </p:txBody>
      </p:sp>
      <p:sp>
        <p:nvSpPr>
          <p:cNvPr id="10262" name="Rectangle 8"/>
          <p:cNvSpPr>
            <a:spLocks noChangeArrowheads="1"/>
          </p:cNvSpPr>
          <p:nvPr/>
        </p:nvSpPr>
        <p:spPr bwMode="gray">
          <a:xfrm>
            <a:off x="5410200" y="1211263"/>
            <a:ext cx="3865563" cy="441325"/>
          </a:xfrm>
          <a:prstGeom prst="rect">
            <a:avLst/>
          </a:pr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kumimoji="0" lang="ko-KR" altLang="en-US" sz="1200" u="sng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비트큐브</a:t>
            </a:r>
          </a:p>
        </p:txBody>
      </p:sp>
      <p:sp>
        <p:nvSpPr>
          <p:cNvPr id="37" name="왼쪽으로 구부러진 화살표 36"/>
          <p:cNvSpPr>
            <a:spLocks/>
          </p:cNvSpPr>
          <p:nvPr/>
        </p:nvSpPr>
        <p:spPr bwMode="auto">
          <a:xfrm rot="5400000">
            <a:off x="4571206" y="4429919"/>
            <a:ext cx="719138" cy="2266950"/>
          </a:xfrm>
          <a:prstGeom prst="curvedLeftArrow">
            <a:avLst>
              <a:gd name="adj1" fmla="val 25000"/>
              <a:gd name="adj2" fmla="val 45777"/>
              <a:gd name="adj3" fmla="val 25000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anchor="ctr"/>
          <a:lstStyle/>
          <a:p>
            <a:pPr marL="92075" indent="-92075">
              <a:defRPr/>
            </a:pPr>
            <a:endParaRPr lang="ko-KR" altLang="en-US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3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기본 디자인">
      <a:majorFont>
        <a:latin typeface="Arial"/>
        <a:ea typeface="돋움체"/>
        <a:cs typeface=""/>
      </a:majorFont>
      <a:minorFont>
        <a:latin typeface="Arial"/>
        <a:ea typeface="돋움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36000" tIns="0" rIns="36000" bIns="0" numCol="1" anchor="ctr" anchorCtr="0" compatLnSpc="1">
        <a:prstTxWarp prst="textNoShape">
          <a:avLst/>
        </a:prstTxWarp>
      </a:bodyPr>
      <a:lstStyle>
        <a:defPPr marL="92075" marR="0" indent="-92075" algn="ctr" defTabSz="914400" rtl="0" eaLnBrk="0" fontAlgn="base" latinLnBrk="0" hangingPunct="0">
          <a:lnSpc>
            <a:spcPct val="11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36000" tIns="0" rIns="36000" bIns="0" numCol="1" anchor="ctr" anchorCtr="0" compatLnSpc="1">
        <a:prstTxWarp prst="textNoShape">
          <a:avLst/>
        </a:prstTxWarp>
      </a:bodyPr>
      <a:lstStyle>
        <a:defPPr marL="92075" marR="0" indent="-92075" algn="ctr" defTabSz="914400" rtl="0" eaLnBrk="0" fontAlgn="base" latinLnBrk="0" hangingPunct="0">
          <a:lnSpc>
            <a:spcPct val="11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체" pitchFamily="49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65668</TotalTime>
  <Words>907</Words>
  <Application>Microsoft Office PowerPoint</Application>
  <PresentationFormat>A4 용지(210x297mm)</PresentationFormat>
  <Paragraphs>146</Paragraphs>
  <Slides>9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5월달 요청 46건 모두 처리완료 되었습니다.</vt:lpstr>
      <vt:lpstr>6월달 현재(6/17) 요청 35건 중 33건 처리완료 되었습니다.</vt:lpstr>
      <vt:lpstr>비트큐브는 장애 및 하자보수에는 즉시 지원처리 해야 할 것이며 그 외 요청사항은 유지보수 처리절차에 의해 진행 될 것 입니다.</vt:lpstr>
    </vt:vector>
  </TitlesOfParts>
  <Company>Opentide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TN총괄</dc:title>
  <dc:creator>jameskang</dc:creator>
  <cp:lastModifiedBy>jameskang</cp:lastModifiedBy>
  <cp:revision>5355</cp:revision>
  <cp:lastPrinted>2012-10-05T07:15:08Z</cp:lastPrinted>
  <dcterms:created xsi:type="dcterms:W3CDTF">2003-07-30T08:08:07Z</dcterms:created>
  <dcterms:modified xsi:type="dcterms:W3CDTF">2013-06-18T02:39:55Z</dcterms:modified>
</cp:coreProperties>
</file>