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EAB7-A789-4AF3-8C7B-DC704492E8EF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8EE-AA24-4085-A666-D854A01431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0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고객사는 장바구니에 담긴 상품을 주문요청한다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주문상품이 물량배분상품일 경우 공급사을 지정하고 수량을 입력한다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공급사을 지정하여 발주의뢰요청 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공급사는 발주의뢰정보을 확인하고 발주접수 처리한다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공급사는 발주접수 주문에 대해 생산이 완료되면 출하처리을 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인수증출력 및 송장번호 </a:t>
            </a:r>
            <a:r>
              <a:rPr lang="ko-KR" altLang="en-US" sz="800" dirty="0" smtClean="0"/>
              <a:t>입력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분남처리</a:t>
            </a:r>
            <a:r>
              <a:rPr lang="ko-KR" altLang="en-US" sz="800" dirty="0" smtClean="0"/>
              <a:t> 가능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공급사는 주문의 상태가 인수완료 및 출하인 품목에 대해 배송완료을 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 때 송장정보 또는 배송자 전화번호을 입력한다</a:t>
            </a:r>
            <a:r>
              <a:rPr lang="en-US" altLang="ko-KR" sz="800" dirty="0" smtClean="0"/>
              <a:t>.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고객사는 물건을 받으면 인수완료처리을 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만약 출하일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일이후까지 인수처리을 하지 않으면 자동인수처리가 된다</a:t>
            </a:r>
            <a:r>
              <a:rPr lang="en-US" altLang="ko-KR" sz="800" dirty="0" smtClean="0"/>
              <a:t>.)</a:t>
            </a:r>
            <a:br>
              <a:rPr lang="en-US" altLang="ko-KR" sz="800" dirty="0" smtClean="0"/>
            </a:br>
            <a:r>
              <a:rPr lang="ko-KR" altLang="en-US" sz="800" dirty="0" smtClean="0">
                <a:solidFill>
                  <a:srgbClr val="FF0000"/>
                </a:solidFill>
              </a:rPr>
              <a:t>인수확인이 되면 정산대상이 된다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인수확인 시 선발주 주문일 경우 인수완료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정산미대상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상태가 되고 선발주가 아닐경우 매출대상자료에 데이타가 들어간다</a:t>
            </a:r>
            <a:r>
              <a:rPr lang="en-US" altLang="ko-KR" sz="800" dirty="0" smtClean="0"/>
              <a:t>.</a:t>
            </a:r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47046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9" y="919794"/>
            <a:ext cx="1934002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9" y="627246"/>
            <a:ext cx="1934002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고객사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4241392" y="919795"/>
            <a:ext cx="1866524" cy="5677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4241392" y="627247"/>
            <a:ext cx="1866524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718717" y="173595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주문요청</a:t>
            </a:r>
            <a:endParaRPr lang="en-US" altLang="ko-KR" sz="800" dirty="0"/>
          </a:p>
        </p:txBody>
      </p:sp>
      <p:sp>
        <p:nvSpPr>
          <p:cNvPr id="105" name="타원 104"/>
          <p:cNvSpPr/>
          <p:nvPr/>
        </p:nvSpPr>
        <p:spPr>
          <a:xfrm>
            <a:off x="611560" y="1628800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gray">
          <a:xfrm>
            <a:off x="2257531" y="919792"/>
            <a:ext cx="1969580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57531" y="627246"/>
            <a:ext cx="1969580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운영사</a:t>
            </a:r>
            <a:endParaRPr lang="ko-KR" altLang="en-US" sz="1000" b="1" dirty="0"/>
          </a:p>
        </p:txBody>
      </p:sp>
      <p:sp>
        <p:nvSpPr>
          <p:cNvPr id="17" name="Rectangle 107"/>
          <p:cNvSpPr>
            <a:spLocks noChangeArrowheads="1"/>
          </p:cNvSpPr>
          <p:nvPr/>
        </p:nvSpPr>
        <p:spPr bwMode="gray">
          <a:xfrm>
            <a:off x="2831619" y="3191445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발주의</a:t>
            </a:r>
            <a:r>
              <a:rPr lang="ko-KR" altLang="en-US" sz="800" dirty="0"/>
              <a:t>뢰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공급사지정 처리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gray">
          <a:xfrm>
            <a:off x="4807074" y="4149080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발주접수</a:t>
            </a:r>
            <a:endParaRPr lang="en-US" altLang="ko-KR" sz="800" dirty="0"/>
          </a:p>
        </p:txBody>
      </p:sp>
      <p:sp>
        <p:nvSpPr>
          <p:cNvPr id="19" name="Rectangle 107"/>
          <p:cNvSpPr>
            <a:spLocks noChangeArrowheads="1"/>
          </p:cNvSpPr>
          <p:nvPr/>
        </p:nvSpPr>
        <p:spPr bwMode="gray">
          <a:xfrm>
            <a:off x="4813920" y="461671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출하</a:t>
            </a:r>
            <a:endParaRPr lang="en-US" altLang="ko-KR" sz="800" dirty="0"/>
          </a:p>
        </p:txBody>
      </p:sp>
      <p:sp>
        <p:nvSpPr>
          <p:cNvPr id="20" name="Rectangle 107"/>
          <p:cNvSpPr>
            <a:spLocks noChangeArrowheads="1"/>
          </p:cNvSpPr>
          <p:nvPr/>
        </p:nvSpPr>
        <p:spPr bwMode="gray">
          <a:xfrm>
            <a:off x="4807074" y="5494734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배송완료</a:t>
            </a:r>
            <a:endParaRPr lang="en-US" altLang="ko-KR" sz="800" dirty="0"/>
          </a:p>
        </p:txBody>
      </p:sp>
      <p:sp>
        <p:nvSpPr>
          <p:cNvPr id="21" name="Rectangle 107"/>
          <p:cNvSpPr>
            <a:spLocks noChangeArrowheads="1"/>
          </p:cNvSpPr>
          <p:nvPr/>
        </p:nvSpPr>
        <p:spPr bwMode="gray">
          <a:xfrm>
            <a:off x="718717" y="4904309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인수완료</a:t>
            </a:r>
            <a:endParaRPr lang="en-US" altLang="ko-KR" sz="800" dirty="0"/>
          </a:p>
        </p:txBody>
      </p:sp>
      <p:sp>
        <p:nvSpPr>
          <p:cNvPr id="2" name="순서도: 자기 디스크 1"/>
          <p:cNvSpPr/>
          <p:nvPr/>
        </p:nvSpPr>
        <p:spPr>
          <a:xfrm>
            <a:off x="2627784" y="5805264"/>
            <a:ext cx="730394" cy="50405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 대상자료</a:t>
            </a:r>
            <a:endParaRPr lang="ko-KR" altLang="en-US" sz="800" dirty="0"/>
          </a:p>
        </p:txBody>
      </p:sp>
      <p:cxnSp>
        <p:nvCxnSpPr>
          <p:cNvPr id="23" name="꺾인 연결선 22"/>
          <p:cNvCxnSpPr>
            <a:stCxn id="82" idx="3"/>
            <a:endCxn id="53" idx="0"/>
          </p:cNvCxnSpPr>
          <p:nvPr/>
        </p:nvCxnSpPr>
        <p:spPr>
          <a:xfrm>
            <a:off x="1556917" y="1890739"/>
            <a:ext cx="1694767" cy="361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19" idx="0"/>
          </p:cNvCxnSpPr>
          <p:nvPr/>
        </p:nvCxnSpPr>
        <p:spPr>
          <a:xfrm>
            <a:off x="5226174" y="4458643"/>
            <a:ext cx="6846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2"/>
            <a:endCxn id="20" idx="0"/>
          </p:cNvCxnSpPr>
          <p:nvPr/>
        </p:nvCxnSpPr>
        <p:spPr>
          <a:xfrm flipH="1">
            <a:off x="5226174" y="4926280"/>
            <a:ext cx="6846" cy="56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2711624" y="2252489"/>
            <a:ext cx="1080120" cy="432048"/>
          </a:xfrm>
          <a:prstGeom prst="flowChartDecision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</a:rPr>
              <a:t>물량배분여부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3910" y="2262064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203848" y="2676538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cxnSp>
        <p:nvCxnSpPr>
          <p:cNvPr id="6" name="구부러진 연결선 5"/>
          <p:cNvCxnSpPr>
            <a:stCxn id="19" idx="1"/>
            <a:endCxn id="21" idx="0"/>
          </p:cNvCxnSpPr>
          <p:nvPr/>
        </p:nvCxnSpPr>
        <p:spPr>
          <a:xfrm rot="10800000" flipV="1">
            <a:off x="1137818" y="4771499"/>
            <a:ext cx="3676103" cy="13281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36732" y="4427820"/>
            <a:ext cx="16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출하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일후 자동으로 시스템에서 인수처리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/>
          <p:cNvCxnSpPr>
            <a:stCxn id="39" idx="2"/>
            <a:endCxn id="82" idx="0"/>
          </p:cNvCxnSpPr>
          <p:nvPr/>
        </p:nvCxnSpPr>
        <p:spPr>
          <a:xfrm>
            <a:off x="1137817" y="1484784"/>
            <a:ext cx="0" cy="25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852092" y="2204864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713595" y="308428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708201" y="4052689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708201" y="4499595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699917" y="5387576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6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11560" y="4797152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7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1" name="구부러진 연결선 150"/>
          <p:cNvCxnSpPr>
            <a:stCxn id="19" idx="1"/>
            <a:endCxn id="21" idx="3"/>
          </p:cNvCxnSpPr>
          <p:nvPr/>
        </p:nvCxnSpPr>
        <p:spPr>
          <a:xfrm rot="10800000" flipV="1">
            <a:off x="1556918" y="4771499"/>
            <a:ext cx="3257003" cy="2875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21" idx="2"/>
            <a:endCxn id="2" idx="1"/>
          </p:cNvCxnSpPr>
          <p:nvPr/>
        </p:nvCxnSpPr>
        <p:spPr>
          <a:xfrm rot="16200000" flipH="1">
            <a:off x="1769703" y="4581986"/>
            <a:ext cx="591392" cy="1855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7" idx="2"/>
            <a:endCxn id="18" idx="1"/>
          </p:cNvCxnSpPr>
          <p:nvPr/>
        </p:nvCxnSpPr>
        <p:spPr>
          <a:xfrm rot="16200000" flipH="1">
            <a:off x="3627469" y="3124257"/>
            <a:ext cx="802854" cy="15563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251867" y="1436018"/>
            <a:ext cx="641556" cy="21431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공인인증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107"/>
          <p:cNvSpPr>
            <a:spLocks noChangeArrowheads="1"/>
          </p:cNvSpPr>
          <p:nvPr/>
        </p:nvSpPr>
        <p:spPr bwMode="gray">
          <a:xfrm>
            <a:off x="718717" y="117522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장바구니</a:t>
            </a:r>
            <a:endParaRPr lang="en-US" altLang="ko-KR" sz="800" dirty="0"/>
          </a:p>
        </p:txBody>
      </p:sp>
      <p:cxnSp>
        <p:nvCxnSpPr>
          <p:cNvPr id="67" name="꺾인 연결선 66"/>
          <p:cNvCxnSpPr>
            <a:stCxn id="53" idx="3"/>
            <a:endCxn id="18" idx="0"/>
          </p:cNvCxnSpPr>
          <p:nvPr/>
        </p:nvCxnSpPr>
        <p:spPr>
          <a:xfrm>
            <a:off x="3791744" y="2468513"/>
            <a:ext cx="1434430" cy="16805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2"/>
            <a:endCxn id="17" idx="0"/>
          </p:cNvCxnSpPr>
          <p:nvPr/>
        </p:nvCxnSpPr>
        <p:spPr>
          <a:xfrm flipH="1">
            <a:off x="3250719" y="2684537"/>
            <a:ext cx="965" cy="50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17582" y="2348647"/>
            <a:ext cx="1634138" cy="180043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</a:pPr>
            <a:r>
              <a:rPr lang="ko-KR" altLang="en-US" sz="800" b="1" dirty="0" smtClean="0">
                <a:solidFill>
                  <a:schemeClr val="tx1"/>
                </a:solidFill>
              </a:rPr>
              <a:t>주문상태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구매요청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10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발주의뢰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40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발주접수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50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출하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60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인수완료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정산미대상</a:t>
            </a:r>
            <a:r>
              <a:rPr lang="en-US" altLang="ko-KR" sz="800" dirty="0" smtClean="0">
                <a:solidFill>
                  <a:schemeClr val="tx1"/>
                </a:solidFill>
              </a:rPr>
              <a:t>) : 69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인수완료 </a:t>
            </a:r>
            <a:r>
              <a:rPr lang="en-US" altLang="ko-KR" sz="800" dirty="0" smtClean="0">
                <a:solidFill>
                  <a:schemeClr val="tx1"/>
                </a:solidFill>
              </a:rPr>
              <a:t>: 70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반품완료 </a:t>
            </a:r>
            <a:r>
              <a:rPr lang="en-US" altLang="ko-KR" sz="800" dirty="0" smtClean="0">
                <a:solidFill>
                  <a:srgbClr val="FF0000"/>
                </a:solidFill>
              </a:rPr>
              <a:t>: 80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발주의뢰중지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:91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발주접수중지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:92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출하중지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:93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>
                <a:solidFill>
                  <a:srgbClr val="FF0000"/>
                </a:solidFill>
              </a:rPr>
              <a:t>주문취소 </a:t>
            </a:r>
            <a:r>
              <a:rPr lang="en-US" altLang="ko-KR" sz="800" dirty="0">
                <a:solidFill>
                  <a:srgbClr val="FF0000"/>
                </a:solidFill>
              </a:rPr>
              <a:t>: 99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510753" y="4196980"/>
            <a:ext cx="925343" cy="30794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발주의뢰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중지가능</a:t>
            </a:r>
            <a:endParaRPr lang="ko-KR" altLang="en-US" sz="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구매사는 주문요청 후 공급사와 물류센타에서 발주접수 전 단계에서는 직접 주문취소가 가능하다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err="1" smtClean="0"/>
              <a:t>운영사는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공급사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출하전</a:t>
            </a:r>
            <a:r>
              <a:rPr lang="ko-KR" altLang="en-US" sz="800" dirty="0" smtClean="0"/>
              <a:t> 주문에 대해 진행 정지 사태로 변경 가능하다</a:t>
            </a:r>
            <a:r>
              <a:rPr lang="en-US" altLang="ko-KR" sz="800" dirty="0" smtClean="0"/>
              <a:t>. (</a:t>
            </a:r>
            <a:r>
              <a:rPr lang="ko-KR" altLang="en-US" sz="800" dirty="0" smtClean="0"/>
              <a:t>출하상태는 취소가 불가</a:t>
            </a:r>
            <a:r>
              <a:rPr lang="en-US" altLang="ko-KR" sz="800" dirty="0" smtClean="0"/>
              <a:t>)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인수확인 이후 구매사는 반품요청을 할 수 있다</a:t>
            </a:r>
            <a:r>
              <a:rPr lang="en-US" altLang="ko-KR" sz="800" dirty="0" smtClean="0"/>
              <a:t>.</a:t>
            </a:r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75389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주문예외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주문취소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9" y="919794"/>
            <a:ext cx="1788663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9" y="627246"/>
            <a:ext cx="1788663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고객사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3634579" y="919795"/>
            <a:ext cx="2473337" cy="5677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634579" y="627247"/>
            <a:ext cx="2473337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718717" y="141277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주문요청</a:t>
            </a:r>
            <a:endParaRPr lang="en-US" altLang="ko-KR" sz="80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gray">
          <a:xfrm>
            <a:off x="2114589" y="919792"/>
            <a:ext cx="1519990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14589" y="627246"/>
            <a:ext cx="1519990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운영사</a:t>
            </a:r>
            <a:endParaRPr lang="ko-KR" altLang="en-US" sz="1000" b="1" dirty="0"/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gray">
          <a:xfrm>
            <a:off x="3923928" y="4005064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발주접수</a:t>
            </a:r>
            <a:endParaRPr lang="en-US" altLang="ko-KR" sz="800" dirty="0"/>
          </a:p>
        </p:txBody>
      </p:sp>
      <p:sp>
        <p:nvSpPr>
          <p:cNvPr id="21" name="Rectangle 107"/>
          <p:cNvSpPr>
            <a:spLocks noChangeArrowheads="1"/>
          </p:cNvSpPr>
          <p:nvPr/>
        </p:nvSpPr>
        <p:spPr bwMode="gray">
          <a:xfrm>
            <a:off x="718717" y="469905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인수확인</a:t>
            </a:r>
            <a:endParaRPr lang="en-US" altLang="ko-KR" sz="800" dirty="0"/>
          </a:p>
        </p:txBody>
      </p:sp>
      <p:sp>
        <p:nvSpPr>
          <p:cNvPr id="2" name="순서도: 자기 디스크 1"/>
          <p:cNvSpPr/>
          <p:nvPr/>
        </p:nvSpPr>
        <p:spPr>
          <a:xfrm>
            <a:off x="2558928" y="5867315"/>
            <a:ext cx="920859" cy="5140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 대상자료</a:t>
            </a:r>
            <a:endParaRPr lang="ko-KR" altLang="en-US" sz="800" dirty="0"/>
          </a:p>
        </p:txBody>
      </p:sp>
      <p:cxnSp>
        <p:nvCxnSpPr>
          <p:cNvPr id="23" name="꺾인 연결선 22"/>
          <p:cNvCxnSpPr>
            <a:stCxn id="82" idx="2"/>
            <a:endCxn id="67" idx="0"/>
          </p:cNvCxnSpPr>
          <p:nvPr/>
        </p:nvCxnSpPr>
        <p:spPr>
          <a:xfrm rot="16200000" flipH="1">
            <a:off x="1845476" y="1014679"/>
            <a:ext cx="266501" cy="16818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19" idx="0"/>
          </p:cNvCxnSpPr>
          <p:nvPr/>
        </p:nvCxnSpPr>
        <p:spPr>
          <a:xfrm>
            <a:off x="4343028" y="4314627"/>
            <a:ext cx="6846" cy="36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2"/>
            <a:endCxn id="20" idx="0"/>
          </p:cNvCxnSpPr>
          <p:nvPr/>
        </p:nvCxnSpPr>
        <p:spPr>
          <a:xfrm flipH="1">
            <a:off x="4343028" y="4988489"/>
            <a:ext cx="6846" cy="50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22864" y="1974031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cxnSp>
        <p:nvCxnSpPr>
          <p:cNvPr id="6" name="구부러진 연결선 5"/>
          <p:cNvCxnSpPr>
            <a:stCxn id="19" idx="1"/>
            <a:endCxn id="21" idx="0"/>
          </p:cNvCxnSpPr>
          <p:nvPr/>
        </p:nvCxnSpPr>
        <p:spPr>
          <a:xfrm rot="10800000">
            <a:off x="1137818" y="4699052"/>
            <a:ext cx="2792957" cy="134657"/>
          </a:xfrm>
          <a:prstGeom prst="curvedConnector4">
            <a:avLst>
              <a:gd name="adj1" fmla="val 42497"/>
              <a:gd name="adj2" fmla="val 269765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6692" y="4221088"/>
            <a:ext cx="16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출하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일후 자동으로 시스템에서 인수처리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꺾인 연결선 61"/>
          <p:cNvCxnSpPr>
            <a:endCxn id="18" idx="1"/>
          </p:cNvCxnSpPr>
          <p:nvPr/>
        </p:nvCxnSpPr>
        <p:spPr>
          <a:xfrm rot="16200000" flipH="1">
            <a:off x="2969872" y="3205790"/>
            <a:ext cx="802854" cy="11052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67" idx="3"/>
            <a:endCxn id="18" idx="0"/>
          </p:cNvCxnSpPr>
          <p:nvPr/>
        </p:nvCxnSpPr>
        <p:spPr>
          <a:xfrm>
            <a:off x="3359696" y="2204864"/>
            <a:ext cx="983332" cy="1800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825055" y="3847431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11560" y="4591894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1" name="구부러진 연결선 150"/>
          <p:cNvCxnSpPr>
            <a:stCxn id="19" idx="1"/>
            <a:endCxn id="21" idx="3"/>
          </p:cNvCxnSpPr>
          <p:nvPr/>
        </p:nvCxnSpPr>
        <p:spPr>
          <a:xfrm rot="10800000" flipV="1">
            <a:off x="1556918" y="4833707"/>
            <a:ext cx="2373857" cy="20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21" idx="2"/>
            <a:endCxn id="2" idx="1"/>
          </p:cNvCxnSpPr>
          <p:nvPr/>
        </p:nvCxnSpPr>
        <p:spPr>
          <a:xfrm rot="16200000" flipH="1">
            <a:off x="1649237" y="4497193"/>
            <a:ext cx="858701" cy="18815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07"/>
          <p:cNvSpPr>
            <a:spLocks noChangeArrowheads="1"/>
          </p:cNvSpPr>
          <p:nvPr/>
        </p:nvSpPr>
        <p:spPr bwMode="gray">
          <a:xfrm>
            <a:off x="2399571" y="3191445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발주의</a:t>
            </a:r>
            <a:r>
              <a:rPr lang="ko-KR" altLang="en-US" sz="800" dirty="0"/>
              <a:t>뢰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공급사지정 처리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67" name="순서도: 판단 66"/>
          <p:cNvSpPr/>
          <p:nvPr/>
        </p:nvSpPr>
        <p:spPr>
          <a:xfrm>
            <a:off x="2279576" y="1988840"/>
            <a:ext cx="1080120" cy="432048"/>
          </a:xfrm>
          <a:prstGeom prst="flowChartDecision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</a:rPr>
              <a:t>물량배분여부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06502" y="2409478"/>
            <a:ext cx="252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cxnSp>
        <p:nvCxnSpPr>
          <p:cNvPr id="70" name="직선 화살표 연결선 69"/>
          <p:cNvCxnSpPr>
            <a:stCxn id="67" idx="2"/>
            <a:endCxn id="58" idx="0"/>
          </p:cNvCxnSpPr>
          <p:nvPr/>
        </p:nvCxnSpPr>
        <p:spPr>
          <a:xfrm flipH="1">
            <a:off x="2818671" y="2420888"/>
            <a:ext cx="965" cy="77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자기 디스크 70"/>
          <p:cNvSpPr/>
          <p:nvPr/>
        </p:nvSpPr>
        <p:spPr>
          <a:xfrm>
            <a:off x="5391792" y="3672278"/>
            <a:ext cx="620368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재고수량</a:t>
            </a:r>
            <a:endParaRPr lang="ko-KR" altLang="en-US" sz="800" dirty="0"/>
          </a:p>
        </p:txBody>
      </p:sp>
      <p:cxnSp>
        <p:nvCxnSpPr>
          <p:cNvPr id="87" name="구부러진 연결선 86"/>
          <p:cNvCxnSpPr>
            <a:stCxn id="19" idx="0"/>
            <a:endCxn id="71" idx="1"/>
          </p:cNvCxnSpPr>
          <p:nvPr/>
        </p:nvCxnSpPr>
        <p:spPr>
          <a:xfrm rot="5400000" flipH="1" flipV="1">
            <a:off x="4522601" y="3499551"/>
            <a:ext cx="1006648" cy="1352102"/>
          </a:xfrm>
          <a:prstGeom prst="curvedConnector3">
            <a:avLst>
              <a:gd name="adj1" fmla="val 12270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20999" y="3429000"/>
            <a:ext cx="304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(-)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06565" y="2150456"/>
            <a:ext cx="1634138" cy="178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</a:pPr>
            <a:r>
              <a:rPr lang="ko-KR" altLang="en-US" sz="800" b="1" dirty="0" smtClean="0">
                <a:solidFill>
                  <a:schemeClr val="tx1"/>
                </a:solidFill>
              </a:rPr>
              <a:t>주문상태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구매요청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10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발주의뢰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40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발주접수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50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출하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60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인수완료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정산미대상</a:t>
            </a:r>
            <a:r>
              <a:rPr lang="en-US" altLang="ko-KR" sz="800" dirty="0" smtClean="0">
                <a:solidFill>
                  <a:schemeClr val="tx1"/>
                </a:solidFill>
              </a:rPr>
              <a:t>) : 69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인수완료 </a:t>
            </a:r>
            <a:r>
              <a:rPr lang="en-US" altLang="ko-KR" sz="800" dirty="0" smtClean="0">
                <a:solidFill>
                  <a:schemeClr val="tx1"/>
                </a:solidFill>
              </a:rPr>
              <a:t>: 70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반품완료 </a:t>
            </a:r>
            <a:r>
              <a:rPr lang="en-US" altLang="ko-KR" sz="800" dirty="0" smtClean="0">
                <a:solidFill>
                  <a:srgbClr val="FF0000"/>
                </a:solidFill>
              </a:rPr>
              <a:t>: 80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발주의뢰중지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:91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발주접수중지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:92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rgbClr val="FF0000"/>
                </a:solidFill>
              </a:rPr>
              <a:t>출하중지</a:t>
            </a:r>
            <a:r>
              <a:rPr lang="en-US" altLang="ko-KR" sz="800" dirty="0" smtClean="0">
                <a:solidFill>
                  <a:srgbClr val="FF0000"/>
                </a:solidFill>
              </a:rPr>
              <a:t>:93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>
                <a:solidFill>
                  <a:srgbClr val="FF0000"/>
                </a:solidFill>
              </a:rPr>
              <a:t>주문취소 </a:t>
            </a:r>
            <a:r>
              <a:rPr lang="en-US" altLang="ko-KR" sz="800" dirty="0">
                <a:solidFill>
                  <a:srgbClr val="FF0000"/>
                </a:solidFill>
              </a:rPr>
              <a:t>: 99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520278" y="4878685"/>
            <a:ext cx="925343" cy="30794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발주접수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중지가능</a:t>
            </a:r>
            <a:endParaRPr lang="ko-KR" altLang="en-US" sz="800" dirty="0"/>
          </a:p>
        </p:txBody>
      </p:sp>
      <p:sp>
        <p:nvSpPr>
          <p:cNvPr id="19" name="Rectangle 107"/>
          <p:cNvSpPr>
            <a:spLocks noChangeArrowheads="1"/>
          </p:cNvSpPr>
          <p:nvPr/>
        </p:nvSpPr>
        <p:spPr bwMode="gray">
          <a:xfrm>
            <a:off x="3930774" y="467892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출</a:t>
            </a:r>
            <a:r>
              <a:rPr lang="ko-KR" altLang="en-US" sz="800" dirty="0"/>
              <a:t>하</a:t>
            </a:r>
            <a:endParaRPr lang="en-US" altLang="ko-KR" sz="800" dirty="0"/>
          </a:p>
        </p:txBody>
      </p:sp>
      <p:sp>
        <p:nvSpPr>
          <p:cNvPr id="74" name="타원 73"/>
          <p:cNvSpPr/>
          <p:nvPr/>
        </p:nvSpPr>
        <p:spPr>
          <a:xfrm>
            <a:off x="4519042" y="5713340"/>
            <a:ext cx="925343" cy="30794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출하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중지가능</a:t>
            </a:r>
            <a:endParaRPr lang="ko-KR" altLang="en-US" sz="800" dirty="0"/>
          </a:p>
        </p:txBody>
      </p:sp>
      <p:sp>
        <p:nvSpPr>
          <p:cNvPr id="20" name="Rectangle 107"/>
          <p:cNvSpPr>
            <a:spLocks noChangeArrowheads="1"/>
          </p:cNvSpPr>
          <p:nvPr/>
        </p:nvSpPr>
        <p:spPr bwMode="gray">
          <a:xfrm>
            <a:off x="3923928" y="549570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배송완료</a:t>
            </a:r>
            <a:endParaRPr lang="en-US" altLang="ko-KR" sz="800" dirty="0"/>
          </a:p>
        </p:txBody>
      </p:sp>
      <p:sp>
        <p:nvSpPr>
          <p:cNvPr id="111" name="타원 110"/>
          <p:cNvSpPr/>
          <p:nvPr/>
        </p:nvSpPr>
        <p:spPr>
          <a:xfrm>
            <a:off x="3816771" y="458283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구매사는 인수완료</a:t>
            </a:r>
            <a:r>
              <a:rPr lang="en-US" altLang="ko-KR" sz="800" dirty="0" smtClean="0"/>
              <a:t>(80)</a:t>
            </a:r>
            <a:r>
              <a:rPr lang="ko-KR" altLang="en-US" sz="800" dirty="0" smtClean="0"/>
              <a:t>인 상태의 주문만 반품을 요청 할 수 있다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err="1" smtClean="0"/>
              <a:t>공급사는</a:t>
            </a:r>
            <a:r>
              <a:rPr lang="ko-KR" altLang="en-US" sz="800" dirty="0" smtClean="0"/>
              <a:t> 반품접수된 정보을 승인 또는 거부 처리한다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거부시엔 거부메시지을 입력한다</a:t>
            </a:r>
            <a:r>
              <a:rPr lang="en-US" altLang="ko-KR" sz="800" dirty="0" smtClean="0"/>
              <a:t>.)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승인처리 시 마이너스 주문이 생성되고 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 대상자료에 반품승인한 금액만큼 생성된다</a:t>
            </a:r>
            <a:r>
              <a:rPr lang="en-US" altLang="ko-KR" sz="800" dirty="0" smtClean="0"/>
              <a:t>.</a:t>
            </a:r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  <a:p>
            <a:pPr latinLnBrk="0">
              <a:spcBef>
                <a:spcPct val="30000"/>
              </a:spcBef>
            </a:pPr>
            <a:endParaRPr lang="en-US" altLang="ko-KR" sz="8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01594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주문예외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9" y="919794"/>
            <a:ext cx="1584175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9" y="627246"/>
            <a:ext cx="1584175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고객사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3634579" y="919795"/>
            <a:ext cx="2473336" cy="5677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634579" y="627247"/>
            <a:ext cx="2473336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gray">
          <a:xfrm>
            <a:off x="1907704" y="919792"/>
            <a:ext cx="1726875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07704" y="627246"/>
            <a:ext cx="1726875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smtClean="0"/>
              <a:t>운영사</a:t>
            </a:r>
            <a:endParaRPr lang="ko-KR" altLang="en-US" sz="1000" b="1" dirty="0"/>
          </a:p>
        </p:txBody>
      </p:sp>
      <p:sp>
        <p:nvSpPr>
          <p:cNvPr id="43" name="Rectangle 107"/>
          <p:cNvSpPr>
            <a:spLocks noChangeArrowheads="1"/>
          </p:cNvSpPr>
          <p:nvPr/>
        </p:nvSpPr>
        <p:spPr bwMode="gray">
          <a:xfrm>
            <a:off x="696516" y="157832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인수확인</a:t>
            </a:r>
            <a:endParaRPr lang="en-US" altLang="ko-KR" sz="800" dirty="0"/>
          </a:p>
        </p:txBody>
      </p:sp>
      <p:sp>
        <p:nvSpPr>
          <p:cNvPr id="58" name="순서도: 자기 디스크 57"/>
          <p:cNvSpPr/>
          <p:nvPr/>
        </p:nvSpPr>
        <p:spPr>
          <a:xfrm>
            <a:off x="2495861" y="1988840"/>
            <a:ext cx="874436" cy="60159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 대상자료</a:t>
            </a:r>
            <a:endParaRPr lang="ko-KR" altLang="en-US" sz="800" dirty="0"/>
          </a:p>
        </p:txBody>
      </p:sp>
      <p:cxnSp>
        <p:nvCxnSpPr>
          <p:cNvPr id="67" name="구부러진 연결선 66"/>
          <p:cNvCxnSpPr>
            <a:stCxn id="58" idx="1"/>
            <a:endCxn id="43" idx="3"/>
          </p:cNvCxnSpPr>
          <p:nvPr/>
        </p:nvCxnSpPr>
        <p:spPr>
          <a:xfrm rot="16200000" flipV="1">
            <a:off x="2106031" y="1161791"/>
            <a:ext cx="255735" cy="1398363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07"/>
          <p:cNvSpPr>
            <a:spLocks noChangeArrowheads="1"/>
          </p:cNvSpPr>
          <p:nvPr/>
        </p:nvSpPr>
        <p:spPr bwMode="gray">
          <a:xfrm>
            <a:off x="696517" y="2924944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반품요청</a:t>
            </a:r>
            <a:endParaRPr lang="en-US" altLang="ko-KR" sz="800" dirty="0"/>
          </a:p>
        </p:txBody>
      </p:sp>
      <p:cxnSp>
        <p:nvCxnSpPr>
          <p:cNvPr id="69" name="직선 화살표 연결선 68"/>
          <p:cNvCxnSpPr>
            <a:stCxn id="43" idx="2"/>
            <a:endCxn id="68" idx="0"/>
          </p:cNvCxnSpPr>
          <p:nvPr/>
        </p:nvCxnSpPr>
        <p:spPr>
          <a:xfrm>
            <a:off x="1115616" y="1887886"/>
            <a:ext cx="1" cy="1037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3801354" y="4941168"/>
            <a:ext cx="1080120" cy="432048"/>
          </a:xfrm>
          <a:prstGeom prst="flowChartDecision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</a:rPr>
              <a:t>승인처리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826771" y="5702790"/>
            <a:ext cx="533587" cy="246490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거부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72" name="꺾인 연결선 71"/>
          <p:cNvCxnSpPr>
            <a:stCxn id="70" idx="2"/>
            <a:endCxn id="11" idx="3"/>
          </p:cNvCxnSpPr>
          <p:nvPr/>
        </p:nvCxnSpPr>
        <p:spPr>
          <a:xfrm rot="5400000">
            <a:off x="2624477" y="4109097"/>
            <a:ext cx="452819" cy="29810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8" idx="2"/>
            <a:endCxn id="70" idx="0"/>
          </p:cNvCxnSpPr>
          <p:nvPr/>
        </p:nvCxnSpPr>
        <p:spPr>
          <a:xfrm rot="16200000" flipH="1">
            <a:off x="1875185" y="2474938"/>
            <a:ext cx="1706661" cy="3225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/>
          <p:cNvSpPr/>
          <p:nvPr/>
        </p:nvSpPr>
        <p:spPr>
          <a:xfrm>
            <a:off x="1241940" y="4509120"/>
            <a:ext cx="533587" cy="246490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승인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85" name="꺾인 연결선 84"/>
          <p:cNvCxnSpPr>
            <a:stCxn id="70" idx="1"/>
            <a:endCxn id="84" idx="3"/>
          </p:cNvCxnSpPr>
          <p:nvPr/>
        </p:nvCxnSpPr>
        <p:spPr>
          <a:xfrm rot="10800000">
            <a:off x="1775528" y="4632366"/>
            <a:ext cx="2025827" cy="5248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612457" y="2817787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161641" y="4418051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72200" y="2128071"/>
            <a:ext cx="1008112" cy="7968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</a:pPr>
            <a:r>
              <a:rPr lang="ko-KR" altLang="en-US" sz="800" b="1" dirty="0" smtClean="0">
                <a:solidFill>
                  <a:schemeClr val="tx1"/>
                </a:solidFill>
              </a:rPr>
              <a:t>반품상태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요청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승인 </a:t>
            </a:r>
            <a:r>
              <a:rPr lang="en-US" altLang="ko-KR" sz="800" dirty="0" smtClean="0">
                <a:solidFill>
                  <a:schemeClr val="tx1"/>
                </a:solidFill>
              </a:rPr>
              <a:t>: 1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반</a:t>
            </a:r>
            <a:r>
              <a:rPr lang="ko-KR" altLang="en-US" sz="800" dirty="0">
                <a:solidFill>
                  <a:schemeClr val="tx1"/>
                </a:solidFill>
              </a:rPr>
              <a:t>려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 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45138" y="4921047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 34"/>
          <p:cNvCxnSpPr>
            <a:stCxn id="84" idx="0"/>
            <a:endCxn id="58" idx="2"/>
          </p:cNvCxnSpPr>
          <p:nvPr/>
        </p:nvCxnSpPr>
        <p:spPr>
          <a:xfrm rot="5400000" flipH="1" flipV="1">
            <a:off x="892557" y="2905817"/>
            <a:ext cx="2219480" cy="9871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4041430" y="3024206"/>
            <a:ext cx="620368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재고수량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728597" y="3044374"/>
            <a:ext cx="304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(+)</a:t>
            </a:r>
            <a:endParaRPr lang="ko-KR" altLang="en-US" sz="900" dirty="0"/>
          </a:p>
        </p:txBody>
      </p:sp>
      <p:cxnSp>
        <p:nvCxnSpPr>
          <p:cNvPr id="36" name="구부러진 연결선 35"/>
          <p:cNvCxnSpPr>
            <a:stCxn id="84" idx="0"/>
            <a:endCxn id="33" idx="2"/>
          </p:cNvCxnSpPr>
          <p:nvPr/>
        </p:nvCxnSpPr>
        <p:spPr>
          <a:xfrm rot="5400000" flipH="1" flipV="1">
            <a:off x="2143019" y="2610709"/>
            <a:ext cx="1264127" cy="253269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4716" y="2577407"/>
            <a:ext cx="68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마이너스</a:t>
            </a:r>
            <a:endParaRPr lang="en-US" altLang="ko-KR" sz="900" dirty="0" smtClean="0"/>
          </a:p>
          <a:p>
            <a:r>
              <a:rPr lang="ko-KR" altLang="en-US" sz="900" dirty="0" smtClean="0"/>
              <a:t>주문생성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342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344</Words>
  <Application>Microsoft Office PowerPoint</Application>
  <PresentationFormat>화면 슬라이드 쇼(4:3)</PresentationFormat>
  <Paragraphs>124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jameskang</cp:lastModifiedBy>
  <cp:revision>324</cp:revision>
  <dcterms:created xsi:type="dcterms:W3CDTF">2006-10-05T04:04:58Z</dcterms:created>
  <dcterms:modified xsi:type="dcterms:W3CDTF">2016-03-10T05:13:16Z</dcterms:modified>
</cp:coreProperties>
</file>