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58" r:id="rId4"/>
    <p:sldId id="27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BBACF-C4F0-4CFC-B73C-B1C4E1AE8D2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64D58F-3DAE-4B44-91A2-194F9B578BC7}">
      <dgm:prSet phldrT="[텍스트]" custT="1"/>
      <dgm:spPr>
        <a:solidFill>
          <a:srgbClr val="FFFF00"/>
        </a:solidFill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경영관리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642FEEEF-60E3-43A3-BD3A-7436C1FEF87F}" type="parTrans" cxnId="{B8D85351-FF31-4E5E-AE00-2838728D394E}">
      <dgm:prSet/>
      <dgm:spPr/>
      <dgm:t>
        <a:bodyPr/>
        <a:lstStyle/>
        <a:p>
          <a:pPr latinLnBrk="1"/>
          <a:endParaRPr lang="ko-KR" altLang="en-US" sz="1200"/>
        </a:p>
      </dgm:t>
    </dgm:pt>
    <dgm:pt modelId="{1811B856-8A9F-4B20-B2A8-A97DAE7E627A}" type="sibTrans" cxnId="{B8D85351-FF31-4E5E-AE00-2838728D394E}">
      <dgm:prSet/>
      <dgm:spPr/>
      <dgm:t>
        <a:bodyPr/>
        <a:lstStyle/>
        <a:p>
          <a:pPr latinLnBrk="1"/>
          <a:endParaRPr lang="ko-KR" altLang="en-US" sz="1200"/>
        </a:p>
      </dgm:t>
    </dgm:pt>
    <dgm:pt modelId="{324D0890-3456-45B5-848A-418703D41AEC}">
      <dgm:prSet phldrT="[텍스트]" custT="1"/>
      <dgm:spPr>
        <a:solidFill>
          <a:srgbClr val="FFFF00"/>
        </a:solidFill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채권현황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8CAFC764-3810-4FE6-8352-EFFD10BF1075}" type="parTrans" cxnId="{E931DD6E-32DC-44BD-A944-41E8BD455175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200" dirty="0"/>
        </a:p>
      </dgm:t>
    </dgm:pt>
    <dgm:pt modelId="{836EAEBC-925D-43A7-ABB5-DC531C300E3D}" type="sibTrans" cxnId="{E931DD6E-32DC-44BD-A944-41E8BD455175}">
      <dgm:prSet/>
      <dgm:spPr/>
      <dgm:t>
        <a:bodyPr/>
        <a:lstStyle/>
        <a:p>
          <a:pPr latinLnBrk="1"/>
          <a:endParaRPr lang="ko-KR" altLang="en-US" sz="1200"/>
        </a:p>
      </dgm:t>
    </dgm:pt>
    <dgm:pt modelId="{9D909FB8-0772-43C7-A593-68547CBD986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1200" dirty="0" smtClean="0"/>
            <a:t>채권현황</a:t>
          </a:r>
          <a:endParaRPr lang="ko-KR" altLang="en-US" sz="1200" dirty="0"/>
        </a:p>
      </dgm:t>
    </dgm:pt>
    <dgm:pt modelId="{5F9A8037-9B2C-444B-BD99-C5BB8BCB9285}" type="parTrans" cxnId="{7A5C9415-FB47-4C76-9247-9AE1C5A98E3B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200" dirty="0"/>
        </a:p>
      </dgm:t>
    </dgm:pt>
    <dgm:pt modelId="{AC457244-F6D2-4B18-AFB1-D4D85114D904}" type="sibTrans" cxnId="{7A5C9415-FB47-4C76-9247-9AE1C5A98E3B}">
      <dgm:prSet/>
      <dgm:spPr/>
      <dgm:t>
        <a:bodyPr/>
        <a:lstStyle/>
        <a:p>
          <a:pPr latinLnBrk="1"/>
          <a:endParaRPr lang="ko-KR" altLang="en-US" sz="1200"/>
        </a:p>
      </dgm:t>
    </dgm:pt>
    <dgm:pt modelId="{3FBE00AF-7534-4B71-8FF1-456361FDA66F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1200" dirty="0" smtClean="0"/>
            <a:t>채권관리업체</a:t>
          </a:r>
          <a:endParaRPr lang="ko-KR" altLang="en-US" sz="1200" dirty="0"/>
        </a:p>
      </dgm:t>
    </dgm:pt>
    <dgm:pt modelId="{28E91881-6965-4749-AA8D-5A24BC048E95}" type="parTrans" cxnId="{B3EDA1A4-8E6C-489B-9746-8054CDC218B9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200" dirty="0"/>
        </a:p>
      </dgm:t>
    </dgm:pt>
    <dgm:pt modelId="{5CC42807-1CFB-432F-A432-376A9DE6E524}" type="sibTrans" cxnId="{B3EDA1A4-8E6C-489B-9746-8054CDC218B9}">
      <dgm:prSet/>
      <dgm:spPr/>
      <dgm:t>
        <a:bodyPr/>
        <a:lstStyle/>
        <a:p>
          <a:pPr latinLnBrk="1"/>
          <a:endParaRPr lang="ko-KR" altLang="en-US" sz="1200"/>
        </a:p>
      </dgm:t>
    </dgm:pt>
    <dgm:pt modelId="{72074857-4092-44E4-9BA0-85D450CACFF5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1200" dirty="0" smtClean="0"/>
            <a:t>채권상세정보</a:t>
          </a:r>
          <a:endParaRPr lang="ko-KR" altLang="en-US" sz="1200" dirty="0"/>
        </a:p>
      </dgm:t>
    </dgm:pt>
    <dgm:pt modelId="{DBDA0FB9-AD35-4E3A-AFEE-A886203CD78A}" type="parTrans" cxnId="{9E0A7076-E45D-4E8D-828F-8B56B93EB75E}">
      <dgm:prSet/>
      <dgm:spPr/>
      <dgm:t>
        <a:bodyPr/>
        <a:lstStyle/>
        <a:p>
          <a:pPr latinLnBrk="1"/>
          <a:endParaRPr lang="ko-KR" altLang="en-US" dirty="0"/>
        </a:p>
      </dgm:t>
    </dgm:pt>
    <dgm:pt modelId="{7CEC4BC8-E377-4C4B-ADFF-3AC1BF95B8F6}" type="sibTrans" cxnId="{9E0A7076-E45D-4E8D-828F-8B56B93EB75E}">
      <dgm:prSet/>
      <dgm:spPr/>
      <dgm:t>
        <a:bodyPr/>
        <a:lstStyle/>
        <a:p>
          <a:pPr latinLnBrk="1"/>
          <a:endParaRPr lang="ko-KR" altLang="en-US"/>
        </a:p>
      </dgm:t>
    </dgm:pt>
    <dgm:pt modelId="{BF228779-1BE9-4D44-BBF1-A8E7836B1EAD}" type="pres">
      <dgm:prSet presAssocID="{0C3BBACF-C4F0-4CFC-B73C-B1C4E1AE8D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575CBB-7BB7-4A4E-A827-58FFF46FB3EA}" type="pres">
      <dgm:prSet presAssocID="{D064D58F-3DAE-4B44-91A2-194F9B578BC7}" presName="root1" presStyleCnt="0"/>
      <dgm:spPr/>
    </dgm:pt>
    <dgm:pt modelId="{314F8175-39E1-404A-9D5C-2523B2F112B6}" type="pres">
      <dgm:prSet presAssocID="{D064D58F-3DAE-4B44-91A2-194F9B578BC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A8FF58-BFE4-4851-8D8D-A0E2B750988A}" type="pres">
      <dgm:prSet presAssocID="{D064D58F-3DAE-4B44-91A2-194F9B578BC7}" presName="level2hierChild" presStyleCnt="0"/>
      <dgm:spPr/>
    </dgm:pt>
    <dgm:pt modelId="{8C13BE3F-0CCB-432C-9595-7D5697631EB8}" type="pres">
      <dgm:prSet presAssocID="{8CAFC764-3810-4FE6-8352-EFFD10BF1075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5C96E5C-8DD1-4F08-8FE7-74BCA1119301}" type="pres">
      <dgm:prSet presAssocID="{8CAFC764-3810-4FE6-8352-EFFD10BF1075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7276032-C292-4F98-8CC7-6BE5DD951BEA}" type="pres">
      <dgm:prSet presAssocID="{324D0890-3456-45B5-848A-418703D41AEC}" presName="root2" presStyleCnt="0"/>
      <dgm:spPr/>
    </dgm:pt>
    <dgm:pt modelId="{DABD6241-1F15-4AE4-AF20-1068F77B368D}" type="pres">
      <dgm:prSet presAssocID="{324D0890-3456-45B5-848A-418703D41AEC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FE2D4C-8675-40FA-B030-F4D377D93EC7}" type="pres">
      <dgm:prSet presAssocID="{324D0890-3456-45B5-848A-418703D41AEC}" presName="level3hierChild" presStyleCnt="0"/>
      <dgm:spPr/>
    </dgm:pt>
    <dgm:pt modelId="{BC67429E-99B1-4619-A2FC-CFA1C4FA252C}" type="pres">
      <dgm:prSet presAssocID="{5F9A8037-9B2C-444B-BD99-C5BB8BCB9285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0B05D6E-9312-4E57-BC8F-EC37B31715AC}" type="pres">
      <dgm:prSet presAssocID="{5F9A8037-9B2C-444B-BD99-C5BB8BCB9285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58658DE-9D46-4188-986C-9886CD125487}" type="pres">
      <dgm:prSet presAssocID="{9D909FB8-0772-43C7-A593-68547CBD9861}" presName="root2" presStyleCnt="0"/>
      <dgm:spPr/>
    </dgm:pt>
    <dgm:pt modelId="{06792DA9-9F8E-4D93-B29D-B68FC7519991}" type="pres">
      <dgm:prSet presAssocID="{9D909FB8-0772-43C7-A593-68547CBD986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3EE480-AD7C-4E7E-8B72-27D244024E52}" type="pres">
      <dgm:prSet presAssocID="{9D909FB8-0772-43C7-A593-68547CBD9861}" presName="level3hierChild" presStyleCnt="0"/>
      <dgm:spPr/>
    </dgm:pt>
    <dgm:pt modelId="{74BEF6F4-62D4-4EB1-94EF-090760F03547}" type="pres">
      <dgm:prSet presAssocID="{DBDA0FB9-AD35-4E3A-AFEE-A886203CD78A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EDA43B7-58DA-4E48-BAF4-72474F511982}" type="pres">
      <dgm:prSet presAssocID="{DBDA0FB9-AD35-4E3A-AFEE-A886203CD78A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2558965-E13D-4CAD-A4BD-B876C8022381}" type="pres">
      <dgm:prSet presAssocID="{72074857-4092-44E4-9BA0-85D450CACFF5}" presName="root2" presStyleCnt="0"/>
      <dgm:spPr/>
    </dgm:pt>
    <dgm:pt modelId="{35531308-D79A-42C8-A523-635F77EB51CE}" type="pres">
      <dgm:prSet presAssocID="{72074857-4092-44E4-9BA0-85D450CACFF5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F22A28-D7BF-4BF0-869F-1DCBF3891EB0}" type="pres">
      <dgm:prSet presAssocID="{72074857-4092-44E4-9BA0-85D450CACFF5}" presName="level3hierChild" presStyleCnt="0"/>
      <dgm:spPr/>
    </dgm:pt>
    <dgm:pt modelId="{9D1C1ABD-AEA7-4E1A-818D-A68652B1B0EF}" type="pres">
      <dgm:prSet presAssocID="{28E91881-6965-4749-AA8D-5A24BC048E95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53264F4-C169-4258-B987-53854E488E35}" type="pres">
      <dgm:prSet presAssocID="{28E91881-6965-4749-AA8D-5A24BC048E95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5CF7EA6-B72C-4382-BE4E-D7FF4EFBB59A}" type="pres">
      <dgm:prSet presAssocID="{3FBE00AF-7534-4B71-8FF1-456361FDA66F}" presName="root2" presStyleCnt="0"/>
      <dgm:spPr/>
    </dgm:pt>
    <dgm:pt modelId="{CD2933F3-CC72-4F8E-B67C-ED79AE07AC07}" type="pres">
      <dgm:prSet presAssocID="{3FBE00AF-7534-4B71-8FF1-456361FDA66F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E35B28-657E-46C6-9F3E-DCA7832A6731}" type="pres">
      <dgm:prSet presAssocID="{3FBE00AF-7534-4B71-8FF1-456361FDA66F}" presName="level3hierChild" presStyleCnt="0"/>
      <dgm:spPr/>
    </dgm:pt>
  </dgm:ptLst>
  <dgm:cxnLst>
    <dgm:cxn modelId="{F8CBC75D-1E2F-49E2-97B5-B78AB4CAF255}" type="presOf" srcId="{8CAFC764-3810-4FE6-8352-EFFD10BF1075}" destId="{8C13BE3F-0CCB-432C-9595-7D5697631EB8}" srcOrd="0" destOrd="0" presId="urn:microsoft.com/office/officeart/2005/8/layout/hierarchy2"/>
    <dgm:cxn modelId="{AF9CED37-6A27-4D4F-B39B-A9767338DA20}" type="presOf" srcId="{5F9A8037-9B2C-444B-BD99-C5BB8BCB9285}" destId="{BC67429E-99B1-4619-A2FC-CFA1C4FA252C}" srcOrd="0" destOrd="0" presId="urn:microsoft.com/office/officeart/2005/8/layout/hierarchy2"/>
    <dgm:cxn modelId="{E47D8AF5-EBD1-46CF-B337-47023280CB0B}" type="presOf" srcId="{5F9A8037-9B2C-444B-BD99-C5BB8BCB9285}" destId="{80B05D6E-9312-4E57-BC8F-EC37B31715AC}" srcOrd="1" destOrd="0" presId="urn:microsoft.com/office/officeart/2005/8/layout/hierarchy2"/>
    <dgm:cxn modelId="{8FF44D78-0697-4857-A52F-CE0F6352EC04}" type="presOf" srcId="{28E91881-6965-4749-AA8D-5A24BC048E95}" destId="{653264F4-C169-4258-B987-53854E488E35}" srcOrd="1" destOrd="0" presId="urn:microsoft.com/office/officeart/2005/8/layout/hierarchy2"/>
    <dgm:cxn modelId="{1DDD7788-C2E6-429B-9F91-739715A68124}" type="presOf" srcId="{28E91881-6965-4749-AA8D-5A24BC048E95}" destId="{9D1C1ABD-AEA7-4E1A-818D-A68652B1B0EF}" srcOrd="0" destOrd="0" presId="urn:microsoft.com/office/officeart/2005/8/layout/hierarchy2"/>
    <dgm:cxn modelId="{9E0A7076-E45D-4E8D-828F-8B56B93EB75E}" srcId="{324D0890-3456-45B5-848A-418703D41AEC}" destId="{72074857-4092-44E4-9BA0-85D450CACFF5}" srcOrd="1" destOrd="0" parTransId="{DBDA0FB9-AD35-4E3A-AFEE-A886203CD78A}" sibTransId="{7CEC4BC8-E377-4C4B-ADFF-3AC1BF95B8F6}"/>
    <dgm:cxn modelId="{792A84CD-8920-4A28-8E23-F64505B81DC2}" type="presOf" srcId="{DBDA0FB9-AD35-4E3A-AFEE-A886203CD78A}" destId="{3EDA43B7-58DA-4E48-BAF4-72474F511982}" srcOrd="1" destOrd="0" presId="urn:microsoft.com/office/officeart/2005/8/layout/hierarchy2"/>
    <dgm:cxn modelId="{75784610-F65A-43ED-9870-D5E1E78E4A51}" type="presOf" srcId="{324D0890-3456-45B5-848A-418703D41AEC}" destId="{DABD6241-1F15-4AE4-AF20-1068F77B368D}" srcOrd="0" destOrd="0" presId="urn:microsoft.com/office/officeart/2005/8/layout/hierarchy2"/>
    <dgm:cxn modelId="{DA4F0C7C-F3E4-417A-AA32-9C1F58C5BFEF}" type="presOf" srcId="{8CAFC764-3810-4FE6-8352-EFFD10BF1075}" destId="{05C96E5C-8DD1-4F08-8FE7-74BCA1119301}" srcOrd="1" destOrd="0" presId="urn:microsoft.com/office/officeart/2005/8/layout/hierarchy2"/>
    <dgm:cxn modelId="{7B4C52A6-4DA8-4540-A29D-17822F594015}" type="presOf" srcId="{9D909FB8-0772-43C7-A593-68547CBD9861}" destId="{06792DA9-9F8E-4D93-B29D-B68FC7519991}" srcOrd="0" destOrd="0" presId="urn:microsoft.com/office/officeart/2005/8/layout/hierarchy2"/>
    <dgm:cxn modelId="{258B296A-C3EF-4813-B9F9-C2DEE685A4F3}" type="presOf" srcId="{D064D58F-3DAE-4B44-91A2-194F9B578BC7}" destId="{314F8175-39E1-404A-9D5C-2523B2F112B6}" srcOrd="0" destOrd="0" presId="urn:microsoft.com/office/officeart/2005/8/layout/hierarchy2"/>
    <dgm:cxn modelId="{E931DD6E-32DC-44BD-A944-41E8BD455175}" srcId="{D064D58F-3DAE-4B44-91A2-194F9B578BC7}" destId="{324D0890-3456-45B5-848A-418703D41AEC}" srcOrd="0" destOrd="0" parTransId="{8CAFC764-3810-4FE6-8352-EFFD10BF1075}" sibTransId="{836EAEBC-925D-43A7-ABB5-DC531C300E3D}"/>
    <dgm:cxn modelId="{6A8BD409-7C59-4528-AE05-311BB17DAB08}" type="presOf" srcId="{0C3BBACF-C4F0-4CFC-B73C-B1C4E1AE8D21}" destId="{BF228779-1BE9-4D44-BBF1-A8E7836B1EAD}" srcOrd="0" destOrd="0" presId="urn:microsoft.com/office/officeart/2005/8/layout/hierarchy2"/>
    <dgm:cxn modelId="{4E48407C-70F5-4F91-9954-DEC8CD9CBBF3}" type="presOf" srcId="{3FBE00AF-7534-4B71-8FF1-456361FDA66F}" destId="{CD2933F3-CC72-4F8E-B67C-ED79AE07AC07}" srcOrd="0" destOrd="0" presId="urn:microsoft.com/office/officeart/2005/8/layout/hierarchy2"/>
    <dgm:cxn modelId="{B8D85351-FF31-4E5E-AE00-2838728D394E}" srcId="{0C3BBACF-C4F0-4CFC-B73C-B1C4E1AE8D21}" destId="{D064D58F-3DAE-4B44-91A2-194F9B578BC7}" srcOrd="0" destOrd="0" parTransId="{642FEEEF-60E3-43A3-BD3A-7436C1FEF87F}" sibTransId="{1811B856-8A9F-4B20-B2A8-A97DAE7E627A}"/>
    <dgm:cxn modelId="{7A5C9415-FB47-4C76-9247-9AE1C5A98E3B}" srcId="{324D0890-3456-45B5-848A-418703D41AEC}" destId="{9D909FB8-0772-43C7-A593-68547CBD9861}" srcOrd="0" destOrd="0" parTransId="{5F9A8037-9B2C-444B-BD99-C5BB8BCB9285}" sibTransId="{AC457244-F6D2-4B18-AFB1-D4D85114D904}"/>
    <dgm:cxn modelId="{EDFD31B2-D41E-4644-9614-440C202A909E}" type="presOf" srcId="{72074857-4092-44E4-9BA0-85D450CACFF5}" destId="{35531308-D79A-42C8-A523-635F77EB51CE}" srcOrd="0" destOrd="0" presId="urn:microsoft.com/office/officeart/2005/8/layout/hierarchy2"/>
    <dgm:cxn modelId="{B3EDA1A4-8E6C-489B-9746-8054CDC218B9}" srcId="{324D0890-3456-45B5-848A-418703D41AEC}" destId="{3FBE00AF-7534-4B71-8FF1-456361FDA66F}" srcOrd="2" destOrd="0" parTransId="{28E91881-6965-4749-AA8D-5A24BC048E95}" sibTransId="{5CC42807-1CFB-432F-A432-376A9DE6E524}"/>
    <dgm:cxn modelId="{8B530D72-88A3-4DD3-8543-2EC1E555B424}" type="presOf" srcId="{DBDA0FB9-AD35-4E3A-AFEE-A886203CD78A}" destId="{74BEF6F4-62D4-4EB1-94EF-090760F03547}" srcOrd="0" destOrd="0" presId="urn:microsoft.com/office/officeart/2005/8/layout/hierarchy2"/>
    <dgm:cxn modelId="{B98566B5-C611-41A0-B72C-5A23F974B7BE}" type="presParOf" srcId="{BF228779-1BE9-4D44-BBF1-A8E7836B1EAD}" destId="{F9575CBB-7BB7-4A4E-A827-58FFF46FB3EA}" srcOrd="0" destOrd="0" presId="urn:microsoft.com/office/officeart/2005/8/layout/hierarchy2"/>
    <dgm:cxn modelId="{1C0C3E45-F595-4083-B638-B3A861CEEB71}" type="presParOf" srcId="{F9575CBB-7BB7-4A4E-A827-58FFF46FB3EA}" destId="{314F8175-39E1-404A-9D5C-2523B2F112B6}" srcOrd="0" destOrd="0" presId="urn:microsoft.com/office/officeart/2005/8/layout/hierarchy2"/>
    <dgm:cxn modelId="{8B223948-4CF5-445E-9A15-E5D00975AD29}" type="presParOf" srcId="{F9575CBB-7BB7-4A4E-A827-58FFF46FB3EA}" destId="{A7A8FF58-BFE4-4851-8D8D-A0E2B750988A}" srcOrd="1" destOrd="0" presId="urn:microsoft.com/office/officeart/2005/8/layout/hierarchy2"/>
    <dgm:cxn modelId="{6F715D7B-4F53-4F3B-B833-D77C94D247DB}" type="presParOf" srcId="{A7A8FF58-BFE4-4851-8D8D-A0E2B750988A}" destId="{8C13BE3F-0CCB-432C-9595-7D5697631EB8}" srcOrd="0" destOrd="0" presId="urn:microsoft.com/office/officeart/2005/8/layout/hierarchy2"/>
    <dgm:cxn modelId="{D38DFDF8-BA30-4116-97E6-682567D4C49D}" type="presParOf" srcId="{8C13BE3F-0CCB-432C-9595-7D5697631EB8}" destId="{05C96E5C-8DD1-4F08-8FE7-74BCA1119301}" srcOrd="0" destOrd="0" presId="urn:microsoft.com/office/officeart/2005/8/layout/hierarchy2"/>
    <dgm:cxn modelId="{D0BD9631-6C97-4300-B108-782AD0A9BD8A}" type="presParOf" srcId="{A7A8FF58-BFE4-4851-8D8D-A0E2B750988A}" destId="{47276032-C292-4F98-8CC7-6BE5DD951BEA}" srcOrd="1" destOrd="0" presId="urn:microsoft.com/office/officeart/2005/8/layout/hierarchy2"/>
    <dgm:cxn modelId="{5AE03A82-3D32-4EC6-B485-BE9D8317B4FE}" type="presParOf" srcId="{47276032-C292-4F98-8CC7-6BE5DD951BEA}" destId="{DABD6241-1F15-4AE4-AF20-1068F77B368D}" srcOrd="0" destOrd="0" presId="urn:microsoft.com/office/officeart/2005/8/layout/hierarchy2"/>
    <dgm:cxn modelId="{E310A6E4-3FDD-421A-8B3F-97B1518DE1E6}" type="presParOf" srcId="{47276032-C292-4F98-8CC7-6BE5DD951BEA}" destId="{29FE2D4C-8675-40FA-B030-F4D377D93EC7}" srcOrd="1" destOrd="0" presId="urn:microsoft.com/office/officeart/2005/8/layout/hierarchy2"/>
    <dgm:cxn modelId="{FAE1AE6E-911B-40EC-A6C2-4BC423B1BA04}" type="presParOf" srcId="{29FE2D4C-8675-40FA-B030-F4D377D93EC7}" destId="{BC67429E-99B1-4619-A2FC-CFA1C4FA252C}" srcOrd="0" destOrd="0" presId="urn:microsoft.com/office/officeart/2005/8/layout/hierarchy2"/>
    <dgm:cxn modelId="{A389747A-23E6-472D-BAFD-39C382F96E3E}" type="presParOf" srcId="{BC67429E-99B1-4619-A2FC-CFA1C4FA252C}" destId="{80B05D6E-9312-4E57-BC8F-EC37B31715AC}" srcOrd="0" destOrd="0" presId="urn:microsoft.com/office/officeart/2005/8/layout/hierarchy2"/>
    <dgm:cxn modelId="{189C07A6-474C-44E2-9DA5-B41642E84504}" type="presParOf" srcId="{29FE2D4C-8675-40FA-B030-F4D377D93EC7}" destId="{358658DE-9D46-4188-986C-9886CD125487}" srcOrd="1" destOrd="0" presId="urn:microsoft.com/office/officeart/2005/8/layout/hierarchy2"/>
    <dgm:cxn modelId="{1EF967C1-CE34-41BA-A41D-FD4DDDAFDF47}" type="presParOf" srcId="{358658DE-9D46-4188-986C-9886CD125487}" destId="{06792DA9-9F8E-4D93-B29D-B68FC7519991}" srcOrd="0" destOrd="0" presId="urn:microsoft.com/office/officeart/2005/8/layout/hierarchy2"/>
    <dgm:cxn modelId="{C615A52E-AB8D-4E27-AE7C-99B3D3E7CB87}" type="presParOf" srcId="{358658DE-9D46-4188-986C-9886CD125487}" destId="{EE3EE480-AD7C-4E7E-8B72-27D244024E52}" srcOrd="1" destOrd="0" presId="urn:microsoft.com/office/officeart/2005/8/layout/hierarchy2"/>
    <dgm:cxn modelId="{EBAA9F9E-DDC7-4E19-8687-B68C96FFA28D}" type="presParOf" srcId="{29FE2D4C-8675-40FA-B030-F4D377D93EC7}" destId="{74BEF6F4-62D4-4EB1-94EF-090760F03547}" srcOrd="2" destOrd="0" presId="urn:microsoft.com/office/officeart/2005/8/layout/hierarchy2"/>
    <dgm:cxn modelId="{ABD1C6E0-A498-423C-B413-DB024068187B}" type="presParOf" srcId="{74BEF6F4-62D4-4EB1-94EF-090760F03547}" destId="{3EDA43B7-58DA-4E48-BAF4-72474F511982}" srcOrd="0" destOrd="0" presId="urn:microsoft.com/office/officeart/2005/8/layout/hierarchy2"/>
    <dgm:cxn modelId="{073ED9D6-E008-4F59-B9C0-F5192350FDB6}" type="presParOf" srcId="{29FE2D4C-8675-40FA-B030-F4D377D93EC7}" destId="{02558965-E13D-4CAD-A4BD-B876C8022381}" srcOrd="3" destOrd="0" presId="urn:microsoft.com/office/officeart/2005/8/layout/hierarchy2"/>
    <dgm:cxn modelId="{8102BDF1-D4E7-4ADE-87D0-3E401F23E45B}" type="presParOf" srcId="{02558965-E13D-4CAD-A4BD-B876C8022381}" destId="{35531308-D79A-42C8-A523-635F77EB51CE}" srcOrd="0" destOrd="0" presId="urn:microsoft.com/office/officeart/2005/8/layout/hierarchy2"/>
    <dgm:cxn modelId="{B5E9133A-9A87-4F17-B836-4460178D8A50}" type="presParOf" srcId="{02558965-E13D-4CAD-A4BD-B876C8022381}" destId="{E1F22A28-D7BF-4BF0-869F-1DCBF3891EB0}" srcOrd="1" destOrd="0" presId="urn:microsoft.com/office/officeart/2005/8/layout/hierarchy2"/>
    <dgm:cxn modelId="{A2643032-7DE4-41F9-87A8-66B7F816FA79}" type="presParOf" srcId="{29FE2D4C-8675-40FA-B030-F4D377D93EC7}" destId="{9D1C1ABD-AEA7-4E1A-818D-A68652B1B0EF}" srcOrd="4" destOrd="0" presId="urn:microsoft.com/office/officeart/2005/8/layout/hierarchy2"/>
    <dgm:cxn modelId="{68A5A831-9448-4A44-B266-3EC0D83793D0}" type="presParOf" srcId="{9D1C1ABD-AEA7-4E1A-818D-A68652B1B0EF}" destId="{653264F4-C169-4258-B987-53854E488E35}" srcOrd="0" destOrd="0" presId="urn:microsoft.com/office/officeart/2005/8/layout/hierarchy2"/>
    <dgm:cxn modelId="{DFB1AF4A-4320-4239-8F1C-94AA6C47741C}" type="presParOf" srcId="{29FE2D4C-8675-40FA-B030-F4D377D93EC7}" destId="{C5CF7EA6-B72C-4382-BE4E-D7FF4EFBB59A}" srcOrd="5" destOrd="0" presId="urn:microsoft.com/office/officeart/2005/8/layout/hierarchy2"/>
    <dgm:cxn modelId="{8D922D52-1C04-4DC4-9C30-2D98746E03FC}" type="presParOf" srcId="{C5CF7EA6-B72C-4382-BE4E-D7FF4EFBB59A}" destId="{CD2933F3-CC72-4F8E-B67C-ED79AE07AC07}" srcOrd="0" destOrd="0" presId="urn:microsoft.com/office/officeart/2005/8/layout/hierarchy2"/>
    <dgm:cxn modelId="{0D1E8976-F91D-4B24-AF25-7C1AAD6974A5}" type="presParOf" srcId="{C5CF7EA6-B72C-4382-BE4E-D7FF4EFBB59A}" destId="{B8E35B28-657E-46C6-9F3E-DCA7832A6731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F8175-39E1-404A-9D5C-2523B2F112B6}">
      <dsp:nvSpPr>
        <dsp:cNvPr id="0" name=""/>
        <dsp:cNvSpPr/>
      </dsp:nvSpPr>
      <dsp:spPr>
        <a:xfrm>
          <a:off x="2999" y="1809844"/>
          <a:ext cx="1333183" cy="666591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경영관리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22523" y="1829368"/>
        <a:ext cx="1294135" cy="627543"/>
      </dsp:txXfrm>
    </dsp:sp>
    <dsp:sp modelId="{8C13BE3F-0CCB-432C-9595-7D5697631EB8}">
      <dsp:nvSpPr>
        <dsp:cNvPr id="0" name=""/>
        <dsp:cNvSpPr/>
      </dsp:nvSpPr>
      <dsp:spPr>
        <a:xfrm>
          <a:off x="1336183" y="2129143"/>
          <a:ext cx="533273" cy="27993"/>
        </a:xfrm>
        <a:custGeom>
          <a:avLst/>
          <a:gdLst/>
          <a:ahLst/>
          <a:cxnLst/>
          <a:rect l="0" t="0" r="0" b="0"/>
          <a:pathLst>
            <a:path>
              <a:moveTo>
                <a:pt x="0" y="13996"/>
              </a:moveTo>
              <a:lnTo>
                <a:pt x="533273" y="13996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>
        <a:off x="1589488" y="2129808"/>
        <a:ext cx="26663" cy="26663"/>
      </dsp:txXfrm>
    </dsp:sp>
    <dsp:sp modelId="{DABD6241-1F15-4AE4-AF20-1068F77B368D}">
      <dsp:nvSpPr>
        <dsp:cNvPr id="0" name=""/>
        <dsp:cNvSpPr/>
      </dsp:nvSpPr>
      <dsp:spPr>
        <a:xfrm>
          <a:off x="1869457" y="1809844"/>
          <a:ext cx="1333183" cy="666591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채권현황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1888981" y="1829368"/>
        <a:ext cx="1294135" cy="627543"/>
      </dsp:txXfrm>
    </dsp:sp>
    <dsp:sp modelId="{BC67429E-99B1-4619-A2FC-CFA1C4FA252C}">
      <dsp:nvSpPr>
        <dsp:cNvPr id="0" name=""/>
        <dsp:cNvSpPr/>
      </dsp:nvSpPr>
      <dsp:spPr>
        <a:xfrm rot="18289469">
          <a:off x="3002365" y="1745853"/>
          <a:ext cx="933823" cy="27993"/>
        </a:xfrm>
        <a:custGeom>
          <a:avLst/>
          <a:gdLst/>
          <a:ahLst/>
          <a:cxnLst/>
          <a:rect l="0" t="0" r="0" b="0"/>
          <a:pathLst>
            <a:path>
              <a:moveTo>
                <a:pt x="0" y="13996"/>
              </a:moveTo>
              <a:lnTo>
                <a:pt x="933823" y="13996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>
        <a:off x="3445932" y="1736504"/>
        <a:ext cx="46691" cy="46691"/>
      </dsp:txXfrm>
    </dsp:sp>
    <dsp:sp modelId="{06792DA9-9F8E-4D93-B29D-B68FC7519991}">
      <dsp:nvSpPr>
        <dsp:cNvPr id="0" name=""/>
        <dsp:cNvSpPr/>
      </dsp:nvSpPr>
      <dsp:spPr>
        <a:xfrm>
          <a:off x="3735914" y="1043263"/>
          <a:ext cx="1333183" cy="66659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채권현황</a:t>
          </a:r>
          <a:endParaRPr lang="ko-KR" altLang="en-US" sz="1200" kern="1200" dirty="0"/>
        </a:p>
      </dsp:txBody>
      <dsp:txXfrm>
        <a:off x="3755438" y="1062787"/>
        <a:ext cx="1294135" cy="627543"/>
      </dsp:txXfrm>
    </dsp:sp>
    <dsp:sp modelId="{74BEF6F4-62D4-4EB1-94EF-090760F03547}">
      <dsp:nvSpPr>
        <dsp:cNvPr id="0" name=""/>
        <dsp:cNvSpPr/>
      </dsp:nvSpPr>
      <dsp:spPr>
        <a:xfrm>
          <a:off x="3202640" y="2129143"/>
          <a:ext cx="533273" cy="27993"/>
        </a:xfrm>
        <a:custGeom>
          <a:avLst/>
          <a:gdLst/>
          <a:ahLst/>
          <a:cxnLst/>
          <a:rect l="0" t="0" r="0" b="0"/>
          <a:pathLst>
            <a:path>
              <a:moveTo>
                <a:pt x="0" y="13996"/>
              </a:moveTo>
              <a:lnTo>
                <a:pt x="533273" y="139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455945" y="2129808"/>
        <a:ext cx="26663" cy="26663"/>
      </dsp:txXfrm>
    </dsp:sp>
    <dsp:sp modelId="{35531308-D79A-42C8-A523-635F77EB51CE}">
      <dsp:nvSpPr>
        <dsp:cNvPr id="0" name=""/>
        <dsp:cNvSpPr/>
      </dsp:nvSpPr>
      <dsp:spPr>
        <a:xfrm>
          <a:off x="3735914" y="1809844"/>
          <a:ext cx="1333183" cy="66659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채권상세정보</a:t>
          </a:r>
          <a:endParaRPr lang="ko-KR" altLang="en-US" sz="1200" kern="1200" dirty="0"/>
        </a:p>
      </dsp:txBody>
      <dsp:txXfrm>
        <a:off x="3755438" y="1829368"/>
        <a:ext cx="1294135" cy="627543"/>
      </dsp:txXfrm>
    </dsp:sp>
    <dsp:sp modelId="{9D1C1ABD-AEA7-4E1A-818D-A68652B1B0EF}">
      <dsp:nvSpPr>
        <dsp:cNvPr id="0" name=""/>
        <dsp:cNvSpPr/>
      </dsp:nvSpPr>
      <dsp:spPr>
        <a:xfrm rot="3310531">
          <a:off x="3002365" y="2512433"/>
          <a:ext cx="933823" cy="27993"/>
        </a:xfrm>
        <a:custGeom>
          <a:avLst/>
          <a:gdLst/>
          <a:ahLst/>
          <a:cxnLst/>
          <a:rect l="0" t="0" r="0" b="0"/>
          <a:pathLst>
            <a:path>
              <a:moveTo>
                <a:pt x="0" y="13996"/>
              </a:moveTo>
              <a:lnTo>
                <a:pt x="933823" y="13996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>
        <a:off x="3445932" y="2503084"/>
        <a:ext cx="46691" cy="46691"/>
      </dsp:txXfrm>
    </dsp:sp>
    <dsp:sp modelId="{CD2933F3-CC72-4F8E-B67C-ED79AE07AC07}">
      <dsp:nvSpPr>
        <dsp:cNvPr id="0" name=""/>
        <dsp:cNvSpPr/>
      </dsp:nvSpPr>
      <dsp:spPr>
        <a:xfrm>
          <a:off x="3735914" y="2576424"/>
          <a:ext cx="1333183" cy="66659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채권관리업체</a:t>
          </a:r>
          <a:endParaRPr lang="ko-KR" altLang="en-US" sz="1200" kern="1200" dirty="0"/>
        </a:p>
      </dsp:txBody>
      <dsp:txXfrm>
        <a:off x="3755438" y="2595948"/>
        <a:ext cx="1294135" cy="627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0497-AE5B-42DB-B2A1-B23D366DA27E}" type="datetimeFigureOut">
              <a:rPr lang="ko-KR" altLang="en-US" smtClean="0"/>
              <a:pPr/>
              <a:t>2014-02-10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E960-2470-4D25-99C9-B0B107C630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시스템 고도화 주요목록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</a:t>
            </a:r>
            <a:r>
              <a:rPr kumimoji="0" lang="ko-KR" altLang="en-US" sz="1600" b="1" dirty="0" smtClean="0">
                <a:solidFill>
                  <a:schemeClr val="tx1"/>
                </a:solidFill>
              </a:rPr>
              <a:t>채권관리 리포트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143000" y="2000250"/>
            <a:ext cx="928688" cy="35718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/>
              <a:t>기 존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5786438" y="2000250"/>
            <a:ext cx="928687" cy="35718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/>
              <a:t>추 가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500063" y="928688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smtClean="0">
                <a:solidFill>
                  <a:schemeClr val="tx1"/>
                </a:solidFill>
              </a:rPr>
              <a:t>메뉴구성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285750" y="928688"/>
            <a:ext cx="314325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4313" y="1785938"/>
            <a:ext cx="3000375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86125" y="1785938"/>
            <a:ext cx="57150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3214688"/>
            <a:ext cx="2466975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14" name="다이어그램 13"/>
          <p:cNvGraphicFramePr/>
          <p:nvPr/>
        </p:nvGraphicFramePr>
        <p:xfrm>
          <a:off x="3571868" y="1928802"/>
          <a:ext cx="5072098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tx1"/>
                </a:solidFill>
              </a:rPr>
              <a:t>2. </a:t>
            </a:r>
            <a:r>
              <a:rPr kumimoji="0" lang="ko-KR" altLang="en-US" sz="2000" b="1" dirty="0">
                <a:solidFill>
                  <a:schemeClr val="tx1"/>
                </a:solidFill>
              </a:rPr>
              <a:t>시스템 고도화 주요목록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</a:t>
            </a:r>
            <a:r>
              <a:rPr kumimoji="0" lang="ko-KR" altLang="en-US" sz="1600" b="1" dirty="0" smtClean="0">
                <a:solidFill>
                  <a:schemeClr val="tx1"/>
                </a:solidFill>
              </a:rPr>
              <a:t>채권관리 리포트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704850" y="928688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/>
                </a:solidFill>
              </a:rPr>
              <a:t>전체채권현황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500174"/>
            <a:ext cx="37814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모서리가 둥근 사각형 설명선 9"/>
          <p:cNvSpPr/>
          <p:nvPr/>
        </p:nvSpPr>
        <p:spPr>
          <a:xfrm>
            <a:off x="2071670" y="1357298"/>
            <a:ext cx="1285884" cy="785818"/>
          </a:xfrm>
          <a:prstGeom prst="wedgeRoundRectCallout">
            <a:avLst>
              <a:gd name="adj1" fmla="val 188378"/>
              <a:gd name="adj2" fmla="val 11599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/>
              <a:t>ㅇ</a:t>
            </a:r>
            <a:r>
              <a:rPr lang="ko-KR" altLang="en-US" sz="1000" b="1" dirty="0" smtClean="0"/>
              <a:t>필터</a:t>
            </a:r>
            <a:r>
              <a:rPr kumimoji="0" lang="ko-KR" altLang="en-US" sz="1000" b="1" dirty="0" smtClean="0"/>
              <a:t> 추가</a:t>
            </a:r>
            <a:endParaRPr kumimoji="0"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1" dirty="0" smtClean="0"/>
              <a:t>기준일자 </a:t>
            </a:r>
            <a:r>
              <a:rPr lang="en-US" altLang="ko-KR" sz="1000" b="1" dirty="0" smtClean="0"/>
              <a:t>:</a:t>
            </a:r>
            <a:r>
              <a:rPr lang="ko-KR" altLang="en-US" sz="1000" b="1" dirty="0" smtClean="0"/>
              <a:t>연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월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일선택가능</a:t>
            </a:r>
            <a:endParaRPr lang="en-US" altLang="ko-KR" sz="1000" b="1" dirty="0" smtClean="0"/>
          </a:p>
        </p:txBody>
      </p:sp>
      <p:sp>
        <p:nvSpPr>
          <p:cNvPr id="7" name="갈매기형 수장 6"/>
          <p:cNvSpPr/>
          <p:nvPr/>
        </p:nvSpPr>
        <p:spPr>
          <a:xfrm>
            <a:off x="714348" y="3429000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smtClean="0">
                <a:solidFill>
                  <a:schemeClr val="tx1"/>
                </a:solidFill>
              </a:rPr>
              <a:t>월별 채권 현황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000504"/>
            <a:ext cx="56864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사각형 설명선 8"/>
          <p:cNvSpPr/>
          <p:nvPr/>
        </p:nvSpPr>
        <p:spPr>
          <a:xfrm>
            <a:off x="5560799" y="5633113"/>
            <a:ext cx="3214716" cy="1656184"/>
          </a:xfrm>
          <a:prstGeom prst="wedgeRoundRectCallout">
            <a:avLst>
              <a:gd name="adj1" fmla="val -135487"/>
              <a:gd name="adj2" fmla="val -125004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/>
              <a:t>ㅇ</a:t>
            </a:r>
            <a:r>
              <a:rPr kumimoji="0" lang="ko-KR" altLang="en-US" sz="1000" b="1" dirty="0"/>
              <a:t> </a:t>
            </a:r>
            <a:r>
              <a:rPr kumimoji="0" lang="ko-KR" altLang="en-US" sz="1000" b="1" dirty="0" smtClean="0"/>
              <a:t>화면은 최근 </a:t>
            </a:r>
            <a:r>
              <a:rPr kumimoji="0" lang="en-US" altLang="ko-KR" sz="1000" b="1" dirty="0" smtClean="0"/>
              <a:t>3</a:t>
            </a:r>
            <a:r>
              <a:rPr kumimoji="0" lang="ko-KR" altLang="en-US" sz="1000" b="1" dirty="0" smtClean="0"/>
              <a:t>개월로 되어 있는데</a:t>
            </a:r>
            <a:r>
              <a:rPr kumimoji="0" lang="en-US" altLang="ko-KR" sz="1000" b="1" dirty="0" smtClean="0"/>
              <a:t>, </a:t>
            </a:r>
            <a:r>
              <a:rPr lang="ko-KR" altLang="en-US" sz="1000" b="1" dirty="0" smtClean="0"/>
              <a:t>이</a:t>
            </a:r>
            <a:r>
              <a:rPr lang="ko-KR" altLang="en-US" sz="1000" b="1" dirty="0"/>
              <a:t>전</a:t>
            </a:r>
            <a:r>
              <a:rPr kumimoji="0" lang="ko-KR" altLang="en-US" sz="1000" b="1" dirty="0" smtClean="0"/>
              <a:t> </a:t>
            </a:r>
            <a:r>
              <a:rPr kumimoji="0" lang="en-US" altLang="ko-KR" sz="1000" b="1" dirty="0" smtClean="0"/>
              <a:t>12</a:t>
            </a:r>
            <a:r>
              <a:rPr kumimoji="0" lang="ko-KR" altLang="en-US" sz="1000" b="1" dirty="0" smtClean="0"/>
              <a:t>개월로 화면 </a:t>
            </a:r>
            <a:r>
              <a:rPr kumimoji="0" lang="ko-KR" altLang="en-US" sz="1000" b="1" dirty="0" err="1" smtClean="0"/>
              <a:t>띄워주시구요</a:t>
            </a:r>
            <a:r>
              <a:rPr kumimoji="0" lang="en-US" altLang="ko-KR" sz="1000" b="1" dirty="0" smtClean="0"/>
              <a:t>. 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/>
              <a:t>위에 필터를 연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월로 선택 가능하게 해주세요</a:t>
            </a:r>
            <a:r>
              <a:rPr lang="en-US" altLang="ko-KR" sz="1000" b="1" dirty="0" smtClean="0"/>
              <a:t>.</a:t>
            </a:r>
            <a:endParaRPr kumimoji="0"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 smtClean="0"/>
              <a:t>ㅇ</a:t>
            </a:r>
            <a:r>
              <a:rPr kumimoji="0" lang="en-US" altLang="ko-KR" sz="1000" b="1" dirty="0" smtClean="0"/>
              <a:t>ex.)</a:t>
            </a:r>
            <a:r>
              <a:rPr kumimoji="0" lang="ko-KR" altLang="en-US" sz="1000" b="1" dirty="0" smtClean="0"/>
              <a:t> </a:t>
            </a:r>
            <a:r>
              <a:rPr kumimoji="0" lang="en-US" altLang="ko-KR" sz="1000" b="1" dirty="0" smtClean="0"/>
              <a:t>1</a:t>
            </a:r>
            <a:r>
              <a:rPr kumimoji="0" lang="ko-KR" altLang="en-US" sz="1000" b="1" dirty="0" smtClean="0"/>
              <a:t>개월 채권 </a:t>
            </a:r>
            <a:r>
              <a:rPr lang="en-US" altLang="ko-KR" sz="1000" b="1" dirty="0" smtClean="0"/>
              <a:t>= </a:t>
            </a:r>
            <a:r>
              <a:rPr lang="ko-KR" altLang="en-US" sz="1000" b="1" dirty="0" smtClean="0"/>
              <a:t>당월 채권</a:t>
            </a:r>
            <a:endParaRPr lang="en-US" altLang="ko-KR" sz="1000" b="1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err="1" smtClean="0"/>
              <a:t>ㅇ</a:t>
            </a:r>
            <a:r>
              <a:rPr lang="en-US" altLang="ko-KR" sz="1000" b="1" dirty="0" smtClean="0"/>
              <a:t>1~</a:t>
            </a:r>
            <a:r>
              <a:rPr lang="ko-KR" altLang="en-US" sz="1000" b="1" dirty="0" smtClean="0"/>
              <a:t>말일기준</a:t>
            </a:r>
            <a:endParaRPr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err="1"/>
              <a:t>ㅇ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매출항목은 삭제고 채권항목만</a:t>
            </a:r>
            <a:endParaRPr lang="en-US" altLang="ko-KR" sz="1000" b="1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err="1"/>
              <a:t>ㅇ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1</a:t>
            </a:r>
            <a:r>
              <a:rPr lang="ko-KR" altLang="en-US" sz="1000" b="1" dirty="0" err="1" smtClean="0"/>
              <a:t>개월채권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그달</a:t>
            </a:r>
            <a:r>
              <a:rPr lang="ko-KR" altLang="en-US" sz="1000" b="1" dirty="0" smtClean="0"/>
              <a:t> 기준</a:t>
            </a:r>
            <a:endParaRPr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err="1"/>
              <a:t>ㅇ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2</a:t>
            </a:r>
            <a:r>
              <a:rPr lang="ko-KR" altLang="en-US" sz="1000" b="1" dirty="0" err="1" smtClean="0"/>
              <a:t>개월채권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한달전</a:t>
            </a:r>
            <a:r>
              <a:rPr lang="ko-KR" altLang="en-US" sz="1000" b="1" dirty="0" smtClean="0"/>
              <a:t> 기준</a:t>
            </a:r>
            <a:endParaRPr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4282" y="2143116"/>
            <a:ext cx="2500330" cy="785818"/>
          </a:xfrm>
          <a:prstGeom prst="wedgeRoundRectCallout">
            <a:avLst>
              <a:gd name="adj1" fmla="val -35316"/>
              <a:gd name="adj2" fmla="val -262182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메뉴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채권현황</a:t>
            </a:r>
            <a:endParaRPr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/>
              <a:t>전체 채권현황 및 월별 채권현황 한 화면에 나오게</a:t>
            </a:r>
            <a:r>
              <a:rPr lang="en-US" altLang="ko-KR" sz="1000" b="1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7786742" cy="1562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143380"/>
            <a:ext cx="36861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tx1"/>
                </a:solidFill>
              </a:rPr>
              <a:t>2. </a:t>
            </a:r>
            <a:r>
              <a:rPr kumimoji="0" lang="ko-KR" altLang="en-US" sz="2000" b="1" dirty="0">
                <a:solidFill>
                  <a:schemeClr val="tx1"/>
                </a:solidFill>
              </a:rPr>
              <a:t>시스템 고도화 주요목록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</a:t>
            </a:r>
            <a:r>
              <a:rPr kumimoji="0" lang="ko-KR" altLang="en-US" sz="1600" b="1" dirty="0" smtClean="0">
                <a:solidFill>
                  <a:schemeClr val="tx1"/>
                </a:solidFill>
              </a:rPr>
              <a:t>채권관리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704850" y="928688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/>
                </a:solidFill>
              </a:rPr>
              <a:t>채권관리업체 메뉴 내용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00628" y="5357826"/>
            <a:ext cx="3214716" cy="1143008"/>
          </a:xfrm>
          <a:prstGeom prst="wedgeRoundRectCallout">
            <a:avLst>
              <a:gd name="adj1" fmla="val -81934"/>
              <a:gd name="adj2" fmla="val -54143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/>
              <a:t>ㅇ </a:t>
            </a:r>
            <a:r>
              <a:rPr kumimoji="0" lang="ko-KR" altLang="en-US" sz="1000" b="1" dirty="0" smtClean="0"/>
              <a:t>이관채권</a:t>
            </a:r>
            <a:endParaRPr kumimoji="0"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1" dirty="0" smtClean="0"/>
              <a:t>악성채권 중 법무팀에 이관한 채권</a:t>
            </a:r>
            <a:endParaRPr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1" dirty="0" smtClean="0"/>
              <a:t>수동으로 이관채권 체크</a:t>
            </a:r>
            <a:endParaRPr kumimoji="0" lang="ko-KR" altLang="en-US" sz="1000" b="1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143504" y="3216396"/>
            <a:ext cx="3429024" cy="2012804"/>
          </a:xfrm>
          <a:prstGeom prst="wedgeRoundRectCallout">
            <a:avLst>
              <a:gd name="adj1" fmla="val -27233"/>
              <a:gd name="adj2" fmla="val -114143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/>
              <a:t>ㅇ </a:t>
            </a:r>
            <a:r>
              <a:rPr kumimoji="0" lang="ko-KR" altLang="en-US" sz="1000" b="1" dirty="0" smtClean="0"/>
              <a:t>필드 </a:t>
            </a:r>
            <a:endParaRPr kumimoji="0"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1" dirty="0" smtClean="0"/>
              <a:t>필드는 그림 그대로 </a:t>
            </a:r>
            <a:r>
              <a:rPr lang="en-US" altLang="ko-KR" sz="1000" b="1" dirty="0" smtClean="0"/>
              <a:t>+ </a:t>
            </a:r>
            <a:r>
              <a:rPr lang="ko-KR" altLang="en-US" sz="1000" b="1" dirty="0" smtClean="0"/>
              <a:t>세금계산서 일자 및 사업자 등록번호 추가</a:t>
            </a:r>
            <a:endParaRPr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/>
              <a:t>ㅇ 필터</a:t>
            </a:r>
            <a:endParaRPr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b="1" dirty="0" smtClean="0"/>
              <a:t>사업장명 </a:t>
            </a:r>
            <a:r>
              <a:rPr kumimoji="0" lang="en-US" altLang="ko-KR" sz="1000" b="1" dirty="0" smtClean="0"/>
              <a:t>: </a:t>
            </a:r>
            <a:r>
              <a:rPr kumimoji="0" lang="ko-KR" altLang="en-US" sz="1000" b="1" dirty="0" smtClean="0"/>
              <a:t>검색으로 선택</a:t>
            </a:r>
            <a:endParaRPr kumimoji="0"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1" dirty="0" smtClean="0"/>
              <a:t>채권담당자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셀렉트박스</a:t>
            </a:r>
            <a:endParaRPr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1" dirty="0" smtClean="0"/>
              <a:t>채권구분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셀렉박스</a:t>
            </a:r>
            <a:endParaRPr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/>
              <a:t>ㅇ 엑셀 버튼 추가</a:t>
            </a:r>
            <a:endParaRPr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/>
              <a:t>ㅇ 엑셀 버튼 옆에 채권별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장기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이관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관리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미수금액 총계 및 건수</a:t>
            </a:r>
            <a:endParaRPr lang="en-US" altLang="ko-KR" sz="1000" b="1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err="1" smtClean="0"/>
              <a:t>ㅇ기준일</a:t>
            </a:r>
            <a:r>
              <a:rPr lang="ko-KR" altLang="en-US" sz="1000" b="1" dirty="0" smtClean="0"/>
              <a:t> 대비 초과일수에서 기준일보다 </a:t>
            </a:r>
            <a:r>
              <a:rPr lang="en-US" altLang="ko-KR" sz="1000" b="1" dirty="0" smtClean="0"/>
              <a:t>-10</a:t>
            </a:r>
            <a:r>
              <a:rPr lang="ko-KR" altLang="en-US" sz="1000" b="1" dirty="0" err="1" smtClean="0"/>
              <a:t>일일때</a:t>
            </a:r>
            <a:r>
              <a:rPr lang="ko-KR" altLang="en-US" sz="1000" b="1" dirty="0" smtClean="0"/>
              <a:t> 부터 나타나도록 처리함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추가된 사항</a:t>
            </a:r>
            <a:r>
              <a:rPr lang="en-US" altLang="ko-KR" sz="1000" b="1" dirty="0" smtClean="0"/>
              <a:t>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929198"/>
            <a:ext cx="4676775" cy="142875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714488"/>
            <a:ext cx="5514975" cy="278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tx1"/>
                </a:solidFill>
              </a:rPr>
              <a:t>2. </a:t>
            </a:r>
            <a:r>
              <a:rPr kumimoji="0" lang="ko-KR" altLang="en-US" sz="2000" b="1" dirty="0">
                <a:solidFill>
                  <a:schemeClr val="tx1"/>
                </a:solidFill>
              </a:rPr>
              <a:t>시스템 고도화 주요목록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</a:t>
            </a:r>
            <a:r>
              <a:rPr kumimoji="0" lang="ko-KR" altLang="en-US" sz="1600" b="1" dirty="0" smtClean="0">
                <a:solidFill>
                  <a:schemeClr val="tx1"/>
                </a:solidFill>
              </a:rPr>
              <a:t>채권관리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704850" y="928688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/>
                </a:solidFill>
              </a:rPr>
              <a:t>OK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플라자 메인화면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회계정보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2357422" y="3286124"/>
            <a:ext cx="1928826" cy="121444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으로 구부러진 화살표 6"/>
          <p:cNvSpPr/>
          <p:nvPr/>
        </p:nvSpPr>
        <p:spPr>
          <a:xfrm>
            <a:off x="6286512" y="2500306"/>
            <a:ext cx="2071702" cy="32147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1785926"/>
            <a:ext cx="5357850" cy="114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40061" y="5517232"/>
            <a:ext cx="3214716" cy="1143008"/>
          </a:xfrm>
          <a:prstGeom prst="wedgeRoundRectCallout">
            <a:avLst>
              <a:gd name="adj1" fmla="val -81934"/>
              <a:gd name="adj2" fmla="val -54143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/>
              <a:t>ㅇ</a:t>
            </a:r>
            <a:r>
              <a:rPr kumimoji="0" lang="ko-KR" altLang="en-US" sz="1000" b="1" dirty="0"/>
              <a:t> </a:t>
            </a:r>
            <a:r>
              <a:rPr lang="ko-KR" altLang="en-US" sz="1000" b="1" dirty="0" smtClean="0"/>
              <a:t>건수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금액</a:t>
            </a:r>
            <a:endParaRPr kumimoji="0" lang="en-US" altLang="ko-KR" sz="1000" b="1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000" b="1" dirty="0" smtClean="0"/>
              <a:t>EX) 1 / 100 ( </a:t>
            </a:r>
            <a:r>
              <a:rPr kumimoji="0" lang="ko-KR" altLang="en-US" sz="1000" b="1" dirty="0" smtClean="0"/>
              <a:t>건수 </a:t>
            </a:r>
            <a:r>
              <a:rPr kumimoji="0" lang="en-US" altLang="ko-KR" sz="1000" b="1" dirty="0" smtClean="0"/>
              <a:t>/ </a:t>
            </a:r>
            <a:r>
              <a:rPr kumimoji="0" lang="ko-KR" altLang="en-US" sz="1000" b="1" dirty="0" smtClean="0"/>
              <a:t>금액</a:t>
            </a:r>
            <a:r>
              <a:rPr kumimoji="0" lang="en-US" altLang="ko-KR" sz="1000" b="1" smtClean="0"/>
              <a:t>)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204</Words>
  <Application>Microsoft Office PowerPoint</Application>
  <PresentationFormat>화면 슬라이드 쇼(4:3)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SKTS-p560</dc:creator>
  <cp:lastModifiedBy>Windows 사용자</cp:lastModifiedBy>
  <cp:revision>116</cp:revision>
  <dcterms:created xsi:type="dcterms:W3CDTF">2013-12-20T02:37:38Z</dcterms:created>
  <dcterms:modified xsi:type="dcterms:W3CDTF">2014-02-10T07:11:49Z</dcterms:modified>
</cp:coreProperties>
</file>