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2172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B4D1-99D7-469A-BB7A-300D39F2A5AC}" type="datetimeFigureOut">
              <a:rPr lang="ko-KR" altLang="en-US" smtClean="0"/>
              <a:pPr/>
              <a:t>2014-03-07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48B88-167E-4633-A23A-9C4F911832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9114850" cy="535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직선 화살표 연결선 6"/>
          <p:cNvCxnSpPr/>
          <p:nvPr/>
        </p:nvCxnSpPr>
        <p:spPr>
          <a:xfrm flipH="1">
            <a:off x="3347864" y="980728"/>
            <a:ext cx="792088" cy="93610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4576" t="21822" r="716" b="26685"/>
          <a:stretch>
            <a:fillRect/>
          </a:stretch>
        </p:blipFill>
        <p:spPr bwMode="auto">
          <a:xfrm>
            <a:off x="1301619" y="4509120"/>
            <a:ext cx="772104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180215" y="1772817"/>
            <a:ext cx="2062715" cy="4946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980728"/>
            <a:ext cx="244827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  <a:sym typeface="Wingdings" pitchFamily="2" charset="2"/>
              </a:rPr>
              <a:t>틀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고정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공사구분에서 누계까지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03648" y="1340768"/>
            <a:ext cx="288032" cy="33618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8028384" y="3861048"/>
            <a:ext cx="792088" cy="4320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20272" y="4365104"/>
            <a:ext cx="151216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</a:rPr>
              <a:t>스크룰바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최소화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902" y="4314570"/>
            <a:ext cx="151216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신규 사업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03648" y="6381327"/>
            <a:ext cx="1656184" cy="30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합 계 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180334" y="6379706"/>
            <a:ext cx="599578" cy="30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820021" y="6381328"/>
            <a:ext cx="599578" cy="30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78726" y="6381328"/>
            <a:ext cx="599578" cy="30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677272" y="1692997"/>
            <a:ext cx="680484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148064" y="6381328"/>
            <a:ext cx="599578" cy="30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821116" y="6381328"/>
            <a:ext cx="599578" cy="30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6460803" y="6382950"/>
            <a:ext cx="599578" cy="30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119508" y="6382950"/>
            <a:ext cx="599578" cy="30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788846" y="6382950"/>
            <a:ext cx="599578" cy="30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4082902" y="5709684"/>
            <a:ext cx="489098" cy="6166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95936" y="5373216"/>
            <a:ext cx="28803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기존 사업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+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신규 사업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rot="10800000" flipV="1">
            <a:off x="3714744" y="3676408"/>
            <a:ext cx="842298" cy="25265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10702" y="3264659"/>
            <a:ext cx="288032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신규 매출액 제외 금액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/>
            </a:r>
            <a:br>
              <a:rPr lang="en-US" altLang="ko-KR" sz="1200" b="1" dirty="0" smtClean="0">
                <a:solidFill>
                  <a:srgbClr val="C00000"/>
                </a:solidFill>
              </a:rPr>
            </a:b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상품실적년도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2014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찍힌 건 제외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34680" y="2256547"/>
            <a:ext cx="15121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항목별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자재유형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소계 반영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987824" y="2629101"/>
            <a:ext cx="680484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74640" y="4543462"/>
            <a:ext cx="15121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항목별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자재유형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소계 반영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2627784" y="4916016"/>
            <a:ext cx="680484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12428" y="3927289"/>
            <a:ext cx="15121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월별 신규실적은 매출이익으로 교체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5465572" y="4299843"/>
            <a:ext cx="680484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8100392" y="5240233"/>
            <a:ext cx="792088" cy="4320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92280" y="5744289"/>
            <a:ext cx="151216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rgbClr val="C00000"/>
                </a:solidFill>
              </a:rPr>
              <a:t>스크룰바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최소화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31640" y="1794082"/>
            <a:ext cx="151216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기존 사업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14744" y="907775"/>
            <a:ext cx="4071966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“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누적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” 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맨앞으로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공사유형 바로 뒤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변경 및 매출이익률 필드 추가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29058" y="4908303"/>
            <a:ext cx="288032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신규 매출액만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상품실적년도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2014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찍힌 주문 건 중에 해당 공사유형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rot="10800000" flipV="1">
            <a:off x="3428992" y="5286388"/>
            <a:ext cx="842298" cy="25265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724128" y="1320443"/>
            <a:ext cx="151216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월별 신규실적은 매출이익으로 교체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3" name="사각형 설명선 52"/>
          <p:cNvSpPr/>
          <p:nvPr/>
        </p:nvSpPr>
        <p:spPr>
          <a:xfrm>
            <a:off x="214282" y="3214686"/>
            <a:ext cx="1214446" cy="857256"/>
          </a:xfrm>
          <a:prstGeom prst="wedgeRectCallout">
            <a:avLst>
              <a:gd name="adj1" fmla="val 102613"/>
              <a:gd name="adj2" fmla="val 36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기존 사업에 있는 공사유형 그대로 신규사업 항목으로</a:t>
            </a:r>
            <a:r>
              <a:rPr lang="en-US" altLang="ko-KR" sz="1100" dirty="0" smtClean="0"/>
              <a:t>……</a:t>
            </a:r>
            <a:endParaRPr lang="ko-KR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00166" y="1357298"/>
            <a:ext cx="6572296" cy="3429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1"/>
                </a:solidFill>
              </a:rPr>
              <a:t>매출이익 구하는 방법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en-US" altLang="ko-KR" sz="1200" dirty="0" smtClean="0">
                <a:solidFill>
                  <a:schemeClr val="tx1"/>
                </a:solidFill>
              </a:rPr>
              <a:t> 1) </a:t>
            </a:r>
            <a:r>
              <a:rPr lang="ko-KR" altLang="en-US" sz="1200" dirty="0" smtClean="0">
                <a:solidFill>
                  <a:schemeClr val="tx1"/>
                </a:solidFill>
              </a:rPr>
              <a:t>해당 월 매출 세금계산서 발행 된 주문 건 합 </a:t>
            </a:r>
            <a:r>
              <a:rPr lang="en-US" altLang="ko-KR" sz="1200" dirty="0" smtClean="0">
                <a:solidFill>
                  <a:schemeClr val="tx1"/>
                </a:solidFill>
              </a:rPr>
              <a:t>– </a:t>
            </a:r>
            <a:r>
              <a:rPr lang="ko-KR" altLang="en-US" sz="1200" dirty="0" smtClean="0">
                <a:solidFill>
                  <a:schemeClr val="tx1"/>
                </a:solidFill>
              </a:rPr>
              <a:t>해당월 매입 세금계산서 발행된 주문 건 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en-US" altLang="ko-KR" sz="1200" dirty="0" smtClean="0">
                <a:solidFill>
                  <a:schemeClr val="tx1"/>
                </a:solidFill>
              </a:rPr>
              <a:t> *</a:t>
            </a:r>
            <a:r>
              <a:rPr lang="ko-KR" altLang="en-US" sz="1200" dirty="0" smtClean="0">
                <a:solidFill>
                  <a:schemeClr val="tx1"/>
                </a:solidFill>
              </a:rPr>
              <a:t>주의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반드시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해당 월 매출 세금계산서 발행 된 주문 건에 대한 매입 세금계산서 발행은 아님</a:t>
            </a:r>
            <a:r>
              <a:rPr lang="en-US" altLang="ko-KR" sz="1200" dirty="0" smtClean="0">
                <a:solidFill>
                  <a:schemeClr val="tx1"/>
                </a:solidFill>
              </a:rPr>
              <a:t>. ex) </a:t>
            </a:r>
            <a:r>
              <a:rPr lang="ko-KR" altLang="en-US" sz="1200" dirty="0" smtClean="0">
                <a:solidFill>
                  <a:schemeClr val="tx1"/>
                </a:solidFill>
              </a:rPr>
              <a:t>일부 주문 건에서는 매출만 발행하고 매입이 발행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안되는</a:t>
            </a:r>
            <a:r>
              <a:rPr lang="ko-KR" altLang="en-US" sz="1200" dirty="0" smtClean="0">
                <a:solidFill>
                  <a:schemeClr val="tx1"/>
                </a:solidFill>
              </a:rPr>
              <a:t> 사례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/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/>
            <a:r>
              <a:rPr lang="en-US" altLang="ko-KR" sz="1200" dirty="0" smtClean="0">
                <a:solidFill>
                  <a:schemeClr val="tx1"/>
                </a:solidFill>
              </a:rPr>
              <a:t>2. </a:t>
            </a:r>
            <a:r>
              <a:rPr lang="ko-KR" altLang="en-US" sz="1200" dirty="0" smtClean="0">
                <a:solidFill>
                  <a:schemeClr val="tx1"/>
                </a:solidFill>
              </a:rPr>
              <a:t>매출이익률</a:t>
            </a:r>
            <a:r>
              <a:rPr lang="en-US" altLang="ko-KR" sz="1200" dirty="0" smtClean="0">
                <a:solidFill>
                  <a:schemeClr val="tx1"/>
                </a:solidFill>
              </a:rPr>
              <a:t>(%) </a:t>
            </a:r>
            <a:r>
              <a:rPr lang="ko-KR" altLang="en-US" sz="1200" dirty="0" smtClean="0">
                <a:solidFill>
                  <a:schemeClr val="tx1"/>
                </a:solidFill>
              </a:rPr>
              <a:t>구하는 방법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누계쪽만</a:t>
            </a:r>
            <a:r>
              <a:rPr lang="ko-KR" altLang="en-US" sz="1200" dirty="0" smtClean="0">
                <a:solidFill>
                  <a:schemeClr val="tx1"/>
                </a:solidFill>
              </a:rPr>
              <a:t> 구하면 됨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/>
            <a:r>
              <a:rPr lang="en-US" altLang="ko-KR" sz="1200" dirty="0" smtClean="0">
                <a:solidFill>
                  <a:schemeClr val="tx1"/>
                </a:solidFill>
              </a:rPr>
              <a:t> 1) </a:t>
            </a:r>
            <a:r>
              <a:rPr lang="ko-KR" altLang="en-US" sz="1200" dirty="0" smtClean="0">
                <a:solidFill>
                  <a:schemeClr val="tx1"/>
                </a:solidFill>
              </a:rPr>
              <a:t>해당월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해당년도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매출이익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해당월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또는 해당년도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매출액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28600" indent="-228600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3888"/>
            <a:ext cx="8929718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429124" y="1285860"/>
            <a:ext cx="151216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매출이익으로 교체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382268" y="1566081"/>
            <a:ext cx="680484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29388" y="1357298"/>
            <a:ext cx="151216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매출이익으로 교체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382532" y="1637519"/>
            <a:ext cx="680484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7916" y="1285860"/>
            <a:ext cx="151216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매출이익으로 교체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8341060" y="1566081"/>
            <a:ext cx="680484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5429264"/>
            <a:ext cx="2786050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28604"/>
            <a:ext cx="561022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8442" y="1285860"/>
            <a:ext cx="2438400" cy="44100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00562" y="622023"/>
            <a:ext cx="335758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ko-KR" altLang="en-US" sz="1200" b="1" dirty="0" smtClean="0">
                <a:solidFill>
                  <a:srgbClr val="C00000"/>
                </a:solidFill>
              </a:rPr>
              <a:t>총계 및 추정 필드 인수완료 앞으로 오고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C00000"/>
                </a:solidFill>
              </a:rPr>
              <a:t>추정필드명은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 추정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인수완료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+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반품완료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+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자동인수 출하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)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로 바꿔주세요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rot="10800000">
            <a:off x="3643306" y="3643314"/>
            <a:ext cx="2714644" cy="1588"/>
          </a:xfrm>
          <a:prstGeom prst="straightConnector1">
            <a:avLst/>
          </a:prstGeom>
          <a:ln w="444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185</Words>
  <Application>Microsoft Office PowerPoint</Application>
  <PresentationFormat>화면 슬라이드 쇼(4:3)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j723</dc:creator>
  <cp:lastModifiedBy>SKTS-p560</cp:lastModifiedBy>
  <cp:revision>30</cp:revision>
  <dcterms:created xsi:type="dcterms:W3CDTF">2014-02-17T00:07:17Z</dcterms:created>
  <dcterms:modified xsi:type="dcterms:W3CDTF">2014-03-07T07:45:34Z</dcterms:modified>
</cp:coreProperties>
</file>