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C8651-A707-4D25-B429-F19EC49A2E43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BE10-1688-4D81-9A8C-CA5ACC6E57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3BE10-1688-4D81-9A8C-CA5ACC6E57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5271-66C5-4E2C-9B56-0B647159E5D1}" type="datetimeFigureOut">
              <a:rPr lang="ko-KR" altLang="en-US" smtClean="0"/>
              <a:pPr/>
              <a:t>2014-08-25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B28E-1ED2-481F-8BB0-4609320E3F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6" y="781059"/>
            <a:ext cx="9001156" cy="393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143736" y="2143116"/>
            <a:ext cx="200026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5720" y="3786190"/>
            <a:ext cx="207167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072330" y="1500174"/>
            <a:ext cx="1643074" cy="500066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업체조직명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매니저권한에 따라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업체조직명</a:t>
            </a:r>
            <a:r>
              <a:rPr lang="ko-KR" altLang="en-US" sz="1000" dirty="0" smtClean="0">
                <a:solidFill>
                  <a:schemeClr val="tx1"/>
                </a:solidFill>
              </a:rPr>
              <a:t> 표기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728" y="142852"/>
            <a:ext cx="1857388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</a:t>
            </a:r>
            <a:endParaRPr lang="ko-KR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2857496"/>
            <a:ext cx="5157792" cy="32494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4929190" y="3071810"/>
            <a:ext cx="3429024" cy="3071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3000364" y="5643578"/>
            <a:ext cx="1643074" cy="928694"/>
          </a:xfrm>
          <a:prstGeom prst="wedgeRectCallout">
            <a:avLst>
              <a:gd name="adj1" fmla="val 66003"/>
              <a:gd name="adj2" fmla="val -138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000" dirty="0" smtClean="0">
                <a:solidFill>
                  <a:schemeClr val="tx1"/>
                </a:solidFill>
              </a:rPr>
              <a:t> 매니저권한 메뉴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옆 메뉴 그대로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smtClean="0">
                <a:solidFill>
                  <a:schemeClr val="tx1"/>
                </a:solidFill>
              </a:rPr>
              <a:t>신규자재제안 메뉴 추가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기존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아이디별</a:t>
            </a:r>
            <a:r>
              <a:rPr lang="ko-KR" altLang="en-US" sz="1000" dirty="0" smtClean="0">
                <a:solidFill>
                  <a:schemeClr val="tx1"/>
                </a:solidFill>
              </a:rPr>
              <a:t> 신규자재승인권한 기능 추가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885828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285728"/>
            <a:ext cx="2428892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공지사항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86544" y="2824181"/>
            <a:ext cx="257176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6544" y="2824181"/>
            <a:ext cx="278605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 설명선 26"/>
          <p:cNvSpPr/>
          <p:nvPr/>
        </p:nvSpPr>
        <p:spPr>
          <a:xfrm>
            <a:off x="6000760" y="2928934"/>
            <a:ext cx="2500330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tx1"/>
                </a:solidFill>
              </a:rPr>
              <a:t> 조회만 가능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 불가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8001024" y="2428868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317589" cy="6000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71472" y="428604"/>
            <a:ext cx="928694" cy="357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214282" y="4214818"/>
            <a:ext cx="1214446" cy="928694"/>
          </a:xfrm>
          <a:prstGeom prst="wedgeRectCallout">
            <a:avLst>
              <a:gd name="adj1" fmla="val 5554"/>
              <a:gd name="adj2" fmla="val -716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000" dirty="0" smtClean="0">
                <a:solidFill>
                  <a:schemeClr val="tx1"/>
                </a:solidFill>
              </a:rPr>
              <a:t> 디폴트로 메뉴</a:t>
            </a:r>
            <a:r>
              <a:rPr lang="en-US" altLang="ko-KR" sz="1000" dirty="0" smtClean="0">
                <a:solidFill>
                  <a:schemeClr val="tx1"/>
                </a:solidFill>
              </a:rPr>
              <a:t>open all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SK</a:t>
            </a:r>
            <a:r>
              <a:rPr lang="ko-KR" altLang="en-US" sz="1000" dirty="0" smtClean="0">
                <a:solidFill>
                  <a:schemeClr val="tx1"/>
                </a:solidFill>
              </a:rPr>
              <a:t>건설매니저권한은 입찰조회 제외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3042" y="785794"/>
            <a:ext cx="6215106" cy="5643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7356" y="285728"/>
            <a:ext cx="1857388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메인화면</a:t>
            </a:r>
            <a:endParaRPr lang="ko-KR" altLang="en-US" sz="1400" dirty="0"/>
          </a:p>
        </p:txBody>
      </p:sp>
      <p:sp>
        <p:nvSpPr>
          <p:cNvPr id="9" name="폭발 1 8"/>
          <p:cNvSpPr/>
          <p:nvPr/>
        </p:nvSpPr>
        <p:spPr>
          <a:xfrm>
            <a:off x="3357554" y="2285992"/>
            <a:ext cx="2714644" cy="228601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/>
              <a:t>메인화면은</a:t>
            </a:r>
            <a:r>
              <a:rPr lang="ko-KR" altLang="en-US" sz="1500" dirty="0" smtClean="0"/>
              <a:t> 임시로 공지사항 또는 실적조회화면으로 대체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2844" y="3929066"/>
          <a:ext cx="8786874" cy="551110"/>
        </p:xfrm>
        <a:graphic>
          <a:graphicData uri="http://schemas.openxmlformats.org/drawingml/2006/table">
            <a:tbl>
              <a:tblPr/>
              <a:tblGrid>
                <a:gridCol w="317598"/>
                <a:gridCol w="305725"/>
                <a:gridCol w="258234"/>
                <a:gridCol w="258234"/>
                <a:gridCol w="246361"/>
                <a:gridCol w="296821"/>
                <a:gridCol w="296821"/>
                <a:gridCol w="296821"/>
                <a:gridCol w="296821"/>
                <a:gridCol w="296821"/>
                <a:gridCol w="261202"/>
                <a:gridCol w="222616"/>
                <a:gridCol w="269117"/>
                <a:gridCol w="312650"/>
                <a:gridCol w="142474"/>
                <a:gridCol w="353216"/>
                <a:gridCol w="257244"/>
                <a:gridCol w="439294"/>
                <a:gridCol w="118727"/>
                <a:gridCol w="127634"/>
                <a:gridCol w="233499"/>
                <a:gridCol w="353216"/>
                <a:gridCol w="353216"/>
                <a:gridCol w="353216"/>
                <a:gridCol w="353216"/>
                <a:gridCol w="353216"/>
                <a:gridCol w="353216"/>
                <a:gridCol w="353216"/>
                <a:gridCol w="353216"/>
                <a:gridCol w="353216"/>
              </a:tblGrid>
              <a:tr h="81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주문일자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납품요청일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Arial"/>
                        </a:rPr>
                        <a:t>사업</a:t>
                      </a:r>
                      <a:endParaRPr lang="en-US" altLang="ko-KR" sz="900" b="1" i="0" u="none" strike="noStrike" dirty="0" smtClean="0">
                        <a:latin typeface="Arial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Arial"/>
                        </a:rPr>
                        <a:t>유형</a:t>
                      </a:r>
                      <a:endParaRPr lang="ko-KR" altLang="en-US" sz="900" b="1" i="0" u="none" strike="noStrike" dirty="0">
                        <a:latin typeface="Arial"/>
                      </a:endParaRP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공사유형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주문번호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latin typeface="Arial"/>
                        </a:rPr>
                        <a:t>대분류</a:t>
                      </a:r>
                      <a:endParaRPr lang="ko-KR" altLang="en-US" sz="900" b="1" i="0" u="none" strike="noStrike" dirty="0">
                        <a:latin typeface="Arial"/>
                      </a:endParaRP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Arial"/>
                        </a:rPr>
                        <a:t>중분류</a:t>
                      </a:r>
                      <a:endParaRPr lang="ko-KR" altLang="en-US" sz="900" b="1" i="0" u="none" strike="noStrike" dirty="0">
                        <a:latin typeface="Arial"/>
                      </a:endParaRP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Arial"/>
                        </a:rPr>
                        <a:t>소분류</a:t>
                      </a:r>
                      <a:endParaRPr lang="ko-KR" altLang="en-US" sz="900" b="1" i="0" u="none" strike="noStrike" dirty="0">
                        <a:latin typeface="Arial"/>
                      </a:endParaRP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latin typeface="Arial"/>
                        </a:rPr>
                        <a:t>상품구분</a:t>
                      </a:r>
                      <a:endParaRPr lang="ko-KR" altLang="en-US" sz="900" b="1" i="0" u="none" strike="noStrike" dirty="0">
                        <a:latin typeface="Arial"/>
                      </a:endParaRP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상품코드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상품명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규격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단위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공사명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주문유형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주문상태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고객사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고객사사업자등록번호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권역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수량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판매단가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판매금액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공사유형담당자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발주일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출하일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배송정보입력일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인수일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매출세금계산서일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매입세금계산서일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자동인수여부</a:t>
                      </a:r>
                    </a:p>
                  </a:txBody>
                  <a:tcPr marL="2470" marR="2470" marT="24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142984"/>
            <a:ext cx="8929718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1406" y="1643050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1000100" y="5214950"/>
            <a:ext cx="1214446" cy="428628"/>
          </a:xfrm>
          <a:prstGeom prst="wedgeRectCallout">
            <a:avLst>
              <a:gd name="adj1" fmla="val -15866"/>
              <a:gd name="adj2" fmla="val -2224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상품명 링크 삭제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282" y="285728"/>
            <a:ext cx="1857388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실적조회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1406" y="214311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406" y="2428868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43702" y="214311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43702" y="185736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-32" y="1611518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31991" y="2127350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176508" y="2413102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6786578" y="2143116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6786578" y="1817458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2714620"/>
            <a:ext cx="5600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2285984" y="2428868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22"/>
          <p:cNvSpPr/>
          <p:nvPr/>
        </p:nvSpPr>
        <p:spPr>
          <a:xfrm>
            <a:off x="3500430" y="928670"/>
            <a:ext cx="1643074" cy="1071570"/>
          </a:xfrm>
          <a:prstGeom prst="wedgeRectCallout">
            <a:avLst>
              <a:gd name="adj1" fmla="val -30908"/>
              <a:gd name="adj2" fmla="val 879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000" dirty="0" smtClean="0">
                <a:solidFill>
                  <a:schemeClr val="tx1"/>
                </a:solidFill>
              </a:rPr>
              <a:t> 사업유형별 표기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SKT: SKT </a:t>
            </a:r>
            <a:r>
              <a:rPr lang="ko-KR" altLang="en-US" sz="1000" dirty="0" smtClean="0">
                <a:solidFill>
                  <a:schemeClr val="tx1"/>
                </a:solidFill>
              </a:rPr>
              <a:t>매니저권한</a:t>
            </a:r>
            <a:r>
              <a:rPr lang="en-US" altLang="ko-KR" sz="1000" dirty="0" smtClean="0">
                <a:solidFill>
                  <a:schemeClr val="tx1"/>
                </a:solidFill>
              </a:rPr>
              <a:t>, SK</a:t>
            </a:r>
            <a:r>
              <a:rPr lang="ko-KR" altLang="en-US" sz="1000" dirty="0" smtClean="0">
                <a:solidFill>
                  <a:schemeClr val="tx1"/>
                </a:solidFill>
              </a:rPr>
              <a:t>건설매니저권한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SKB: SKB </a:t>
            </a:r>
            <a:r>
              <a:rPr lang="ko-KR" altLang="en-US" sz="1000" dirty="0" smtClean="0">
                <a:solidFill>
                  <a:schemeClr val="tx1"/>
                </a:solidFill>
              </a:rPr>
              <a:t>매니저권한</a:t>
            </a:r>
            <a:r>
              <a:rPr lang="en-US" altLang="ko-KR" sz="1000" dirty="0" smtClean="0">
                <a:solidFill>
                  <a:schemeClr val="tx1"/>
                </a:solidFill>
              </a:rPr>
              <a:t>, SK</a:t>
            </a:r>
            <a:r>
              <a:rPr lang="ko-KR" altLang="en-US" sz="1000" dirty="0" smtClean="0">
                <a:solidFill>
                  <a:schemeClr val="tx1"/>
                </a:solidFill>
              </a:rPr>
              <a:t>건설매니저권한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기타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모두 제외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5000636"/>
            <a:ext cx="2786082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기존 </a:t>
            </a:r>
            <a:r>
              <a:rPr lang="en-US" altLang="ko-KR" sz="1000" dirty="0" smtClean="0"/>
              <a:t>SKT/B</a:t>
            </a:r>
            <a:r>
              <a:rPr lang="ko-KR" altLang="en-US" sz="1000" dirty="0" smtClean="0"/>
              <a:t>매니저권한에 있는 사용자의 실적조회에서 이미 매입단가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매입금액은 </a:t>
            </a:r>
            <a:r>
              <a:rPr lang="en-US" altLang="ko-KR" sz="1000" dirty="0" smtClean="0"/>
              <a:t>Hidden </a:t>
            </a:r>
            <a:r>
              <a:rPr lang="ko-KR" altLang="en-US" sz="1000" dirty="0" smtClean="0"/>
              <a:t>처리 되어 있었음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비트큐브</a:t>
            </a:r>
            <a:r>
              <a:rPr lang="ko-KR" altLang="en-US" sz="1000" dirty="0" smtClean="0"/>
              <a:t> 작업에 </a:t>
            </a:r>
            <a:r>
              <a:rPr lang="ko-KR" altLang="en-US" sz="1000" dirty="0" smtClean="0"/>
              <a:t>참고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8929718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사각형 설명선 5"/>
          <p:cNvSpPr/>
          <p:nvPr/>
        </p:nvSpPr>
        <p:spPr>
          <a:xfrm>
            <a:off x="7215206" y="2143116"/>
            <a:ext cx="1214446" cy="285752"/>
          </a:xfrm>
          <a:prstGeom prst="wedgeRectCallout">
            <a:avLst>
              <a:gd name="adj1" fmla="val -135297"/>
              <a:gd name="adj2" fmla="val -376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정상만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리스트업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282" y="285728"/>
            <a:ext cx="1857388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상품조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406" y="2428868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6314" y="2428868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176508" y="2413102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4929190" y="2428868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4876" y="214311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2198" y="1285860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6215074" y="1285860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214414" y="4000504"/>
          <a:ext cx="5635794" cy="279551"/>
        </p:xfrm>
        <a:graphic>
          <a:graphicData uri="http://schemas.openxmlformats.org/drawingml/2006/table">
            <a:tbl>
              <a:tblPr/>
              <a:tblGrid>
                <a:gridCol w="488099"/>
                <a:gridCol w="376533"/>
                <a:gridCol w="411397"/>
                <a:gridCol w="292859"/>
                <a:gridCol w="292859"/>
                <a:gridCol w="1647332"/>
                <a:gridCol w="292859"/>
                <a:gridCol w="1833856"/>
              </a:tblGrid>
              <a:tr h="88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상품코드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상품명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규격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판매단가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단위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카테고리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상품구분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동의어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25" name="사각형 설명선 24"/>
          <p:cNvSpPr/>
          <p:nvPr/>
        </p:nvSpPr>
        <p:spPr>
          <a:xfrm>
            <a:off x="571472" y="4929198"/>
            <a:ext cx="1214446" cy="714380"/>
          </a:xfrm>
          <a:prstGeom prst="wedgeRectCallout">
            <a:avLst>
              <a:gd name="adj1" fmla="val 67217"/>
              <a:gd name="adj2" fmla="val -1361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 링크는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상품상세정보 조회 불가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설명선 5"/>
          <p:cNvSpPr/>
          <p:nvPr/>
        </p:nvSpPr>
        <p:spPr>
          <a:xfrm>
            <a:off x="7215206" y="2143116"/>
            <a:ext cx="1214446" cy="285752"/>
          </a:xfrm>
          <a:prstGeom prst="wedgeRectCallout">
            <a:avLst>
              <a:gd name="adj1" fmla="val -135297"/>
              <a:gd name="adj2" fmla="val -376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정상만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리스트업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282" y="285728"/>
            <a:ext cx="2428892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입찰조회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(SKT/B </a:t>
            </a:r>
            <a:r>
              <a:rPr lang="ko-KR" altLang="en-US" sz="1400" dirty="0" smtClean="0"/>
              <a:t>매니저권한만 조회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1406" y="2428868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6314" y="2428868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176508" y="2413102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4929190" y="2428868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4876" y="214311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2198" y="1285860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6215074" y="1285860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214414" y="4000504"/>
          <a:ext cx="6096001" cy="279551"/>
        </p:xfrm>
        <a:graphic>
          <a:graphicData uri="http://schemas.openxmlformats.org/drawingml/2006/table">
            <a:tbl>
              <a:tblPr/>
              <a:tblGrid>
                <a:gridCol w="488099"/>
                <a:gridCol w="376533"/>
                <a:gridCol w="411397"/>
                <a:gridCol w="460207"/>
                <a:gridCol w="292859"/>
                <a:gridCol w="292859"/>
                <a:gridCol w="1647332"/>
                <a:gridCol w="292859"/>
                <a:gridCol w="1833856"/>
              </a:tblGrid>
              <a:tr h="88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상품코드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상품명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규격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공급사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판매단가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단위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카테고리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Arial"/>
                        </a:rPr>
                        <a:t>상품구분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Arial"/>
                        </a:rPr>
                        <a:t>동의어</a:t>
                      </a:r>
                    </a:p>
                  </a:txBody>
                  <a:tcPr marL="5231" marR="5231" marT="52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286544" y="2824181"/>
            <a:ext cx="257176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6544" y="2824181"/>
            <a:ext cx="278605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109669"/>
            <a:ext cx="8643998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785950" y="2681305"/>
            <a:ext cx="64294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85950" y="2681305"/>
            <a:ext cx="642942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</a:p>
        </p:txBody>
      </p:sp>
      <p:sp>
        <p:nvSpPr>
          <p:cNvPr id="27" name="사각형 설명선 26"/>
          <p:cNvSpPr/>
          <p:nvPr/>
        </p:nvSpPr>
        <p:spPr>
          <a:xfrm>
            <a:off x="2643206" y="3181370"/>
            <a:ext cx="2928926" cy="1033448"/>
          </a:xfrm>
          <a:prstGeom prst="wedgeRectCallout">
            <a:avLst>
              <a:gd name="adj1" fmla="val -58168"/>
              <a:gd name="adj2" fmla="val -850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ㅇ구분필드추가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SKT : SKT</a:t>
            </a:r>
            <a:r>
              <a:rPr lang="ko-KR" altLang="en-US" sz="1000" dirty="0" smtClean="0">
                <a:solidFill>
                  <a:schemeClr val="tx1"/>
                </a:solidFill>
              </a:rPr>
              <a:t>매니저권한만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SKB : SKB</a:t>
            </a:r>
            <a:r>
              <a:rPr lang="ko-KR" altLang="en-US" sz="1000" dirty="0" smtClean="0">
                <a:solidFill>
                  <a:schemeClr val="tx1"/>
                </a:solidFill>
              </a:rPr>
              <a:t>매니저권한만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공용 </a:t>
            </a:r>
            <a:r>
              <a:rPr lang="en-US" altLang="ko-KR" sz="1000" dirty="0" smtClean="0">
                <a:solidFill>
                  <a:schemeClr val="tx1"/>
                </a:solidFill>
              </a:rPr>
              <a:t>: SKT/B </a:t>
            </a:r>
            <a:r>
              <a:rPr lang="ko-KR" altLang="en-US" sz="1000" dirty="0" smtClean="0">
                <a:solidFill>
                  <a:schemeClr val="tx1"/>
                </a:solidFill>
              </a:rPr>
              <a:t>매니저 권한 모두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000" dirty="0" smtClean="0">
                <a:solidFill>
                  <a:schemeClr val="tx1"/>
                </a:solidFill>
              </a:rPr>
              <a:t> 입찰생성시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</a:rPr>
              <a:t> 입력 항목 추가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81" y="1142984"/>
            <a:ext cx="8929718" cy="256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285728"/>
            <a:ext cx="1857388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채권관리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929322" y="2754035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3929058" y="2285992"/>
            <a:ext cx="6429420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57620" y="428604"/>
            <a:ext cx="278605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6500826" y="2468283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7215206" y="1325275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셈 기호 28"/>
          <p:cNvSpPr/>
          <p:nvPr/>
        </p:nvSpPr>
        <p:spPr>
          <a:xfrm>
            <a:off x="7000892" y="2468283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셈 기호 29"/>
          <p:cNvSpPr/>
          <p:nvPr/>
        </p:nvSpPr>
        <p:spPr>
          <a:xfrm>
            <a:off x="7500958" y="2468283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셈 기호 30"/>
          <p:cNvSpPr/>
          <p:nvPr/>
        </p:nvSpPr>
        <p:spPr>
          <a:xfrm>
            <a:off x="5500694" y="2754035"/>
            <a:ext cx="438152" cy="2238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5500694" y="3030263"/>
            <a:ext cx="438152" cy="2238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5500694" y="3244577"/>
            <a:ext cx="438152" cy="2238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5500694" y="3458891"/>
            <a:ext cx="438152" cy="2238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182685"/>
            <a:ext cx="5936784" cy="3357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5" name="U자형 화살표 34"/>
          <p:cNvSpPr/>
          <p:nvPr/>
        </p:nvSpPr>
        <p:spPr>
          <a:xfrm rot="5400000">
            <a:off x="6322231" y="2789754"/>
            <a:ext cx="1285884" cy="1500198"/>
          </a:xfrm>
          <a:prstGeom prst="uturnArrow">
            <a:avLst>
              <a:gd name="adj1" fmla="val 1028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-857288" y="3357562"/>
            <a:ext cx="9215502" cy="6429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-1000164" y="5929330"/>
            <a:ext cx="9215502" cy="6429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셈 기호 37"/>
          <p:cNvSpPr/>
          <p:nvPr/>
        </p:nvSpPr>
        <p:spPr>
          <a:xfrm>
            <a:off x="1000100" y="4682861"/>
            <a:ext cx="438152" cy="2238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4643438" y="4682861"/>
            <a:ext cx="438152" cy="2238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 설명선 39"/>
          <p:cNvSpPr/>
          <p:nvPr/>
        </p:nvSpPr>
        <p:spPr>
          <a:xfrm>
            <a:off x="5357818" y="4897175"/>
            <a:ext cx="2928926" cy="928694"/>
          </a:xfrm>
          <a:prstGeom prst="wedgeRectCallout">
            <a:avLst>
              <a:gd name="adj1" fmla="val -88042"/>
              <a:gd name="adj2" fmla="val -560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ㅇ구분</a:t>
            </a:r>
            <a:r>
              <a:rPr lang="ko-KR" altLang="en-US" sz="1000" dirty="0" smtClean="0">
                <a:solidFill>
                  <a:schemeClr val="tx1"/>
                </a:solidFill>
              </a:rPr>
              <a:t> 및 만기일 필드 재정의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구분과 만기일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그리고 지연현황은 기존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구매사에</a:t>
            </a:r>
            <a:r>
              <a:rPr lang="ko-KR" altLang="en-US" sz="1000" dirty="0" smtClean="0">
                <a:solidFill>
                  <a:schemeClr val="tx1"/>
                </a:solidFill>
              </a:rPr>
              <a:t> 있는 내용으로 표기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운영사는</a:t>
            </a:r>
            <a:r>
              <a:rPr lang="ko-KR" altLang="en-US" sz="1000" dirty="0" smtClean="0">
                <a:solidFill>
                  <a:schemeClr val="tx1"/>
                </a:solidFill>
              </a:rPr>
              <a:t> 만기일이 </a:t>
            </a:r>
            <a:r>
              <a:rPr lang="en-US" altLang="ko-KR" sz="1000" dirty="0" smtClean="0">
                <a:solidFill>
                  <a:schemeClr val="tx1"/>
                </a:solidFill>
              </a:rPr>
              <a:t>40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</a:rPr>
              <a:t>, 90</a:t>
            </a:r>
            <a:r>
              <a:rPr lang="ko-KR" altLang="en-US" sz="1000" dirty="0" smtClean="0">
                <a:solidFill>
                  <a:schemeClr val="tx1"/>
                </a:solidFill>
              </a:rPr>
              <a:t>일 되어 있지만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구매사에서는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r>
              <a:rPr lang="en-US" altLang="ko-KR" sz="1000" dirty="0" smtClean="0">
                <a:solidFill>
                  <a:schemeClr val="tx1"/>
                </a:solidFill>
              </a:rPr>
              <a:t>, 60</a:t>
            </a:r>
            <a:r>
              <a:rPr lang="ko-KR" altLang="en-US" sz="1000" dirty="0" smtClean="0">
                <a:solidFill>
                  <a:schemeClr val="tx1"/>
                </a:solidFill>
              </a:rPr>
              <a:t>일로 표기 되어 있음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그에 따라 구분에서 정상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관리가 표기됨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43372" y="4611423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곱셈 기호 41"/>
          <p:cNvSpPr/>
          <p:nvPr/>
        </p:nvSpPr>
        <p:spPr>
          <a:xfrm>
            <a:off x="5143504" y="1325275"/>
            <a:ext cx="1714512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57488" y="4143380"/>
            <a:ext cx="185738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 설명선 44"/>
          <p:cNvSpPr/>
          <p:nvPr/>
        </p:nvSpPr>
        <p:spPr>
          <a:xfrm>
            <a:off x="2071670" y="4714884"/>
            <a:ext cx="1428760" cy="714380"/>
          </a:xfrm>
          <a:prstGeom prst="wedgeRectCallout">
            <a:avLst>
              <a:gd name="adj1" fmla="val 48785"/>
              <a:gd name="adj2" fmla="val -968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매니저권한에 맞는 사업유형의 관리사업장 조회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71802" y="2571744"/>
            <a:ext cx="207170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 설명선 46"/>
          <p:cNvSpPr/>
          <p:nvPr/>
        </p:nvSpPr>
        <p:spPr>
          <a:xfrm>
            <a:off x="1571604" y="2071678"/>
            <a:ext cx="1428760" cy="714380"/>
          </a:xfrm>
          <a:prstGeom prst="wedgeRectCallout">
            <a:avLst>
              <a:gd name="adj1" fmla="val 57613"/>
              <a:gd name="adj2" fmla="val 212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매니저권한관계없이</a:t>
            </a:r>
            <a:r>
              <a:rPr lang="ko-KR" altLang="en-US" sz="1000" dirty="0" smtClean="0">
                <a:solidFill>
                  <a:schemeClr val="tx1"/>
                </a:solidFill>
              </a:rPr>
              <a:t> 총액은 표기해도 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142984"/>
            <a:ext cx="8715436" cy="5233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285728"/>
            <a:ext cx="2428892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매출상세정</a:t>
            </a:r>
            <a:r>
              <a:rPr lang="ko-KR" altLang="en-US" sz="1400" dirty="0" smtClean="0"/>
              <a:t>보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14282" y="2000240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5286380" y="500042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86544" y="2824181"/>
            <a:ext cx="257176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6544" y="2824181"/>
            <a:ext cx="278605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 설명선 26"/>
          <p:cNvSpPr/>
          <p:nvPr/>
        </p:nvSpPr>
        <p:spPr>
          <a:xfrm>
            <a:off x="4714876" y="3786190"/>
            <a:ext cx="2500330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매입 및 손익금액 필드는 무조건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22" y="2428868"/>
            <a:ext cx="5286412" cy="392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7143768" y="428604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1895208">
            <a:off x="572918" y="2419674"/>
            <a:ext cx="1955135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214290"/>
            <a:ext cx="4143404" cy="257176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1" name="사각형 설명선 30"/>
          <p:cNvSpPr/>
          <p:nvPr/>
        </p:nvSpPr>
        <p:spPr>
          <a:xfrm>
            <a:off x="5500694" y="1000108"/>
            <a:ext cx="2500330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매입 및 손익금액 필드는 무조건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4000496" y="3571876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858016" y="3429000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5214942" y="500042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셈 기호 34"/>
          <p:cNvSpPr/>
          <p:nvPr/>
        </p:nvSpPr>
        <p:spPr>
          <a:xfrm>
            <a:off x="7143768" y="500042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285852" y="2000240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20639697">
            <a:off x="1700037" y="1507891"/>
            <a:ext cx="2777749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 설명선 38"/>
          <p:cNvSpPr/>
          <p:nvPr/>
        </p:nvSpPr>
        <p:spPr>
          <a:xfrm>
            <a:off x="2285984" y="4643446"/>
            <a:ext cx="1428760" cy="714380"/>
          </a:xfrm>
          <a:prstGeom prst="wedgeRectCallout">
            <a:avLst>
              <a:gd name="adj1" fmla="val 48785"/>
              <a:gd name="adj2" fmla="val -968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매니저권한에 맞는 사업유형의 관리사업장 조회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214282" y="2857496"/>
            <a:ext cx="1428760" cy="714380"/>
          </a:xfrm>
          <a:prstGeom prst="wedgeRectCallout">
            <a:avLst>
              <a:gd name="adj1" fmla="val 38303"/>
              <a:gd name="adj2" fmla="val -1476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매니저권한관계없이</a:t>
            </a:r>
            <a:r>
              <a:rPr lang="ko-KR" altLang="en-US" sz="1000" dirty="0" smtClean="0">
                <a:solidFill>
                  <a:schemeClr val="tx1"/>
                </a:solidFill>
              </a:rPr>
              <a:t> 총액은 표기해도 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28860" y="3571876"/>
            <a:ext cx="171451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1500174"/>
            <a:ext cx="8501122" cy="4367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285728"/>
            <a:ext cx="2428892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고객사별손익실적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86544" y="2824181"/>
            <a:ext cx="257176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6544" y="2824181"/>
            <a:ext cx="278605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 설명선 26"/>
          <p:cNvSpPr/>
          <p:nvPr/>
        </p:nvSpPr>
        <p:spPr>
          <a:xfrm>
            <a:off x="6000760" y="2571744"/>
            <a:ext cx="2500330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매입 및 손익금액 필드는 무조건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6286512" y="2071678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858016" y="2071678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4282" y="285728"/>
            <a:ext cx="2428892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품목별매출실적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86544" y="2824181"/>
            <a:ext cx="257176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6544" y="2824181"/>
            <a:ext cx="2786050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 설명선 26"/>
          <p:cNvSpPr/>
          <p:nvPr/>
        </p:nvSpPr>
        <p:spPr>
          <a:xfrm>
            <a:off x="6000760" y="2571744"/>
            <a:ext cx="2500330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매입 및 손익금액 필드는 무조건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7858102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곱셈 기호 9"/>
          <p:cNvSpPr/>
          <p:nvPr/>
        </p:nvSpPr>
        <p:spPr>
          <a:xfrm>
            <a:off x="6215074" y="3643314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6786578" y="3643314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6000760" y="4000504"/>
            <a:ext cx="2500330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매입 및 손익금액 필드는 무조건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3929058" y="3571876"/>
            <a:ext cx="85725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4000496" y="4214818"/>
            <a:ext cx="928694" cy="357190"/>
          </a:xfrm>
          <a:prstGeom prst="wedgeRectCallout">
            <a:avLst>
              <a:gd name="adj1" fmla="val -16182"/>
              <a:gd name="adj2" fmla="val -401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공급사삭제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곱셈 기호 16"/>
          <p:cNvSpPr/>
          <p:nvPr/>
        </p:nvSpPr>
        <p:spPr>
          <a:xfrm>
            <a:off x="4214810" y="2500306"/>
            <a:ext cx="1214446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315</Words>
  <Application>Microsoft Office PowerPoint</Application>
  <PresentationFormat>화면 슬라이드 쇼(4:3)</PresentationFormat>
  <Paragraphs>99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26</cp:revision>
  <dcterms:created xsi:type="dcterms:W3CDTF">2014-08-22T07:29:10Z</dcterms:created>
  <dcterms:modified xsi:type="dcterms:W3CDTF">2014-08-25T06:25:00Z</dcterms:modified>
</cp:coreProperties>
</file>