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74" autoAdjust="0"/>
  </p:normalViewPr>
  <p:slideViewPr>
    <p:cSldViewPr snapToGrid="0">
      <p:cViewPr varScale="1">
        <p:scale>
          <a:sx n="56" d="100"/>
          <a:sy n="56" d="100"/>
        </p:scale>
        <p:origin x="10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59A4D-95A2-422A-88FE-34A8665453CC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41AC6-D51C-4477-815E-991D57FA8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71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这个有点儿旧了，</a:t>
            </a:r>
            <a:r>
              <a:rPr lang="en-US" altLang="zh-CN" dirty="0"/>
              <a:t>17</a:t>
            </a:r>
            <a:r>
              <a:rPr lang="zh-CN" altLang="en-US" dirty="0"/>
              <a:t>年之前的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41AC6-D51C-4477-815E-991D57FA81B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3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model is an agent’s representation of the environment, including the transition model and the reward model.</a:t>
            </a:r>
          </a:p>
          <a:p>
            <a:r>
              <a:rPr lang="zh-CN" altLang="en-US" dirty="0"/>
              <a:t>其实</a:t>
            </a:r>
            <a:r>
              <a:rPr lang="en-US" altLang="zh-CN" dirty="0"/>
              <a:t>model based</a:t>
            </a:r>
            <a:r>
              <a:rPr lang="zh-CN" altLang="en-US" dirty="0"/>
              <a:t>中有两部分，很多人都忽略了第二部分（</a:t>
            </a:r>
            <a:r>
              <a:rPr lang="en-US" altLang="zh-CN" dirty="0"/>
              <a:t>reward</a:t>
            </a:r>
            <a:r>
              <a:rPr lang="zh-CN" altLang="en-US" dirty="0"/>
              <a:t>的建模），或者说把这部分单独去做了。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41AC6-D51C-4477-815E-991D57FA81B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8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Planning </a:t>
            </a:r>
            <a:r>
              <a:rPr lang="zh-CN" altLang="en-US" dirty="0"/>
              <a:t>通常是在</a:t>
            </a:r>
            <a:r>
              <a:rPr lang="en-US" altLang="zh-CN" dirty="0"/>
              <a:t>model based</a:t>
            </a:r>
            <a:r>
              <a:rPr lang="zh-CN" altLang="en-US" dirty="0"/>
              <a:t>的基础上做出预测规划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41AC6-D51C-4477-815E-991D57FA81B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76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这里把</a:t>
            </a:r>
            <a:r>
              <a:rPr lang="en-US" altLang="zh-CN" dirty="0"/>
              <a:t>attention</a:t>
            </a:r>
            <a:r>
              <a:rPr lang="zh-CN" altLang="en-US" dirty="0"/>
              <a:t>看作是对</a:t>
            </a:r>
            <a:r>
              <a:rPr lang="en-US" altLang="zh-CN" dirty="0"/>
              <a:t>memory</a:t>
            </a:r>
            <a:r>
              <a:rPr lang="zh-CN" altLang="en-US" dirty="0"/>
              <a:t>抽象和约简的机制。个人认为约简有，但抽象好像并没有做到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41AC6-D51C-4477-815E-991D57FA81B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5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1641C-66DC-4BE7-99C5-576BB1077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3B6746-ACA3-42D6-A877-9ABB9D33E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603CF-76A7-49B8-9081-52F987A3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E281A-0699-4782-880D-7823EB95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FA518-E08F-47CA-85E9-1CCEC562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03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D14D7-EAC1-46AE-B3D9-0DD40323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802524-400D-48D4-9EC3-3F4F0FCED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6089C-6EEF-4EC8-875F-1475BF33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0E680-713A-47B9-A81A-ED818A94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F7C66-57CB-4D66-996F-99D961EA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3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781F86-A8BE-4E19-8845-5EDB6B238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DDA69A-138D-45A7-93EC-B72B4B7F7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FEB6D-1518-4B19-A6AB-4133415B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76B59-8E0A-4EC9-AFCF-038357A6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FB046-EC4E-4F02-BA80-472F821F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65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B84C7-DF40-47F5-91E4-11D590C0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642FE-C2C6-4F23-A90D-4094C0BD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EFA0D-08D0-4865-9E61-CD68F47E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A5822-51A6-4768-985C-10847251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85BAC-F211-4EF8-B31D-12F68497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C8D56-0251-4E1A-A4E6-62963F46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B017D-4EE4-46F5-B96B-E5538325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C6E27-B43F-4F8E-9EDE-37543E90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15CC4-82EF-4938-AD29-CF54CC0B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3D4B1-0E2A-4731-991B-6CEE6366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0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0EB8D-47A5-4D8F-A0BD-1E9ACCAB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29713-D87F-4CB1-9293-B7D3B5A28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1C07F-A739-4D58-A175-EA98F9A0C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C20FB5-054B-4B95-8E32-D0AB3876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4B1772-E701-486E-A6D7-0DF0E76D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A55A7-DF67-47BC-A4A2-5ABD55AE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69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CE444-669E-4787-B1CE-6B00EFDA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55EA7-9A8A-4F82-BB7E-63FA3D27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AB2260-4A21-4FCD-8337-511E1680C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5004A0-D793-4E9F-99E7-F32F9754B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FEFBA8-0BD6-41FD-899F-5085ED2EC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D2AD98-4A9F-4BFA-9320-E67DA2F7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D91C6C-810C-4C89-8DC7-582B7E8A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DDCB0C-963D-497B-A0EC-DFE96F43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2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C9F9C-75EB-45AA-B993-B960467B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F50AE3-2CB9-422A-B6E2-727BB35B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27517-178F-4086-96EC-430017FA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931DC0-22EF-4F03-B122-D9BFACE9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4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8DEA4B-2687-4B4D-8334-2C88DD59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49B682-82DC-4D3E-AE51-5260DFCD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C18BC9-AB03-4097-8C5E-D7E8FBCF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13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E98B4-C706-46B6-BBF8-D3DE6C12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DAF87-819D-436D-BB7C-B6FEC897D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B05A0E-40A9-46C8-AC40-5B58B051A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6808C-B173-44EA-8245-3B0E55A7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4064FC-EBD8-4BAE-8A1F-6FE38B2C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F13C0-AE0D-4A56-A55D-D22E2D4E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1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EBEF7-F61A-4668-8F9C-8C91BFE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3E2F8B-96D3-487E-BC04-DF03DD721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CF1AB-6F8B-4AD6-95EF-671A44B5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1EFCA-EC78-447F-8C0C-EAB12CB4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7186B-B718-44F7-B1C1-45EDF96C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4B64EC-C843-43B4-879F-C3A7E63F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8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414C2C-4AAF-4E5F-8A90-4FA38B1E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EBFE8-0EA6-42A6-8C01-B3B868FF5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D3C4A-1742-4FE9-86CD-EE449CC37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A58A-AFA5-43FB-91A3-52FE6514102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6F5BD-D8A0-4AF0-831F-085B21015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8E68C-105C-4047-9253-0162DA24A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42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papernotes/blob/master/vin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mind.com/blog/differentiable-neural-computer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Deep%20Reinforcement%20Learning%20an%20Overview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63629-AA48-447F-9EE1-F16E0C9DD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RL&amp;GameReviewPapers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CCCACC-610F-46F6-9832-854C9A856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综述类文章</a:t>
            </a:r>
          </a:p>
        </p:txBody>
      </p:sp>
    </p:spTree>
    <p:extLst>
      <p:ext uri="{BB962C8B-B14F-4D97-AF65-F5344CB8AC3E}">
        <p14:creationId xmlns:p14="http://schemas.microsoft.com/office/powerpoint/2010/main" val="362254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FA34A-B0E1-4F2B-8B4B-3D3BDF65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Core Elements- planning</a:t>
            </a:r>
            <a:br>
              <a:rPr lang="en-US" altLang="zh-CN" dirty="0"/>
            </a:br>
            <a:r>
              <a:rPr lang="en-US" altLang="zh-CN" sz="2000" dirty="0"/>
              <a:t> </a:t>
            </a:r>
            <a:r>
              <a:rPr lang="en-US" altLang="zh-CN" sz="2000" dirty="0" err="1"/>
              <a:t>planning</a:t>
            </a:r>
            <a:r>
              <a:rPr lang="en-US" altLang="zh-CN" sz="2000" dirty="0"/>
              <a:t> is usually related to model-based RL methods 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DD283-3824-4912-9869-CBA7A89F5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Value Iteration Networks (VIN)</a:t>
            </a:r>
          </a:p>
          <a:p>
            <a:r>
              <a:rPr lang="en-US" altLang="zh-CN" dirty="0">
                <a:hlinkClick r:id="rId3"/>
              </a:rPr>
              <a:t>https://github.com/karpathy/papernotes/blob/master/vin.md</a:t>
            </a:r>
            <a:endParaRPr lang="en-US" altLang="zh-CN" dirty="0"/>
          </a:p>
          <a:p>
            <a:r>
              <a:rPr lang="en-US" altLang="zh-CN" dirty="0"/>
              <a:t>classical Dyna-Q (Sutton, 1900)</a:t>
            </a:r>
          </a:p>
          <a:p>
            <a:r>
              <a:rPr lang="en-US" altLang="zh-CN" dirty="0"/>
              <a:t>Silver et al. (2016b)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47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1DE14-A325-4258-95D6-E7236941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Elements- exploration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04446-CC6F-4F95-875E-03FE5938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count-based exploration</a:t>
            </a:r>
          </a:p>
          <a:p>
            <a:pPr lvl="1"/>
            <a:r>
              <a:rPr lang="en-US" altLang="zh-CN" dirty="0"/>
              <a:t>RL agent uses visit counts to guide its </a:t>
            </a:r>
            <a:r>
              <a:rPr lang="en-US" altLang="zh-CN" dirty="0" err="1"/>
              <a:t>behaviour</a:t>
            </a:r>
            <a:r>
              <a:rPr lang="en-US" altLang="zh-CN" dirty="0"/>
              <a:t> to reduce uncertainty</a:t>
            </a:r>
          </a:p>
          <a:p>
            <a:pPr lvl="1"/>
            <a:r>
              <a:rPr lang="en-US" altLang="zh-CN" dirty="0"/>
              <a:t>Intrinsic motivation methods</a:t>
            </a:r>
          </a:p>
          <a:p>
            <a:pPr lvl="1"/>
            <a:r>
              <a:rPr lang="en-US" altLang="zh-CN" dirty="0" err="1"/>
              <a:t>Bellemareetal</a:t>
            </a:r>
            <a:r>
              <a:rPr lang="en-US" altLang="zh-CN" dirty="0"/>
              <a:t>.(2016)proposed pseudo-count</a:t>
            </a:r>
          </a:p>
          <a:p>
            <a:r>
              <a:rPr lang="en-US" altLang="zh-CN" dirty="0"/>
              <a:t>Nachum et al. (2017) proposed an under-appreciated reward exploration technique</a:t>
            </a:r>
          </a:p>
          <a:p>
            <a:r>
              <a:rPr lang="en-US" altLang="zh-CN" dirty="0" err="1"/>
              <a:t>Osband</a:t>
            </a:r>
            <a:r>
              <a:rPr lang="en-US" altLang="zh-CN" dirty="0"/>
              <a:t> et al. (2016) proposed bootstrapped DQN</a:t>
            </a:r>
          </a:p>
          <a:p>
            <a:r>
              <a:rPr lang="fr-FR" altLang="zh-CN" dirty="0"/>
              <a:t>Fortunato et al. (2017) proposed NoisyNet for efﬁcient exploration</a:t>
            </a:r>
          </a:p>
          <a:p>
            <a:r>
              <a:rPr lang="en-US" altLang="zh-CN" dirty="0"/>
              <a:t>Azar et al. (2017); </a:t>
            </a:r>
          </a:p>
          <a:p>
            <a:r>
              <a:rPr lang="en-US" altLang="zh-CN" dirty="0"/>
              <a:t>Jiang et al. (2016);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Ostrovski</a:t>
            </a:r>
            <a:r>
              <a:rPr lang="en-US" altLang="zh-CN" dirty="0"/>
              <a:t> et al. (2017).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88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94FDF-6FAD-4596-ACC3-F4DC2740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Important Mechanisms-Attention-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141F7-EB8A-4D6A-AAF8-27203AD07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Attention is a mechanism to focus on the salient parts. Memory provides data storage for long time, and attention is an approach for memory addressing.</a:t>
            </a:r>
          </a:p>
          <a:p>
            <a:r>
              <a:rPr lang="en-US" altLang="zh-CN" dirty="0"/>
              <a:t>Graves et al. (2016) proposed differentiable neural computer (DNC) </a:t>
            </a:r>
            <a:r>
              <a:rPr lang="en-US" altLang="zh-CN" sz="2000" dirty="0">
                <a:hlinkClick r:id="rId3"/>
              </a:rPr>
              <a:t>https://deepmind.com/blog/differentiable-neural-computers/</a:t>
            </a:r>
            <a:endParaRPr lang="en-US" altLang="zh-CN" sz="2000" dirty="0"/>
          </a:p>
          <a:p>
            <a:r>
              <a:rPr lang="en-US" altLang="zh-CN" dirty="0"/>
              <a:t>Attention in object detection</a:t>
            </a:r>
            <a:r>
              <a:rPr lang="zh-CN" altLang="en-US" dirty="0"/>
              <a:t>， </a:t>
            </a:r>
            <a:r>
              <a:rPr lang="en-US" altLang="zh-CN" dirty="0"/>
              <a:t>in image caption </a:t>
            </a:r>
            <a:r>
              <a:rPr lang="zh-CN" altLang="en-US" dirty="0"/>
              <a:t>， </a:t>
            </a:r>
            <a:r>
              <a:rPr lang="en-US" altLang="zh-CN" dirty="0"/>
              <a:t>in cv , in </a:t>
            </a:r>
            <a:r>
              <a:rPr lang="en-US" altLang="zh-CN" dirty="0" err="1"/>
              <a:t>nlp</a:t>
            </a:r>
            <a:endParaRPr lang="en-US" altLang="zh-CN" dirty="0"/>
          </a:p>
          <a:p>
            <a:r>
              <a:rPr lang="en-US" altLang="zh-CN" dirty="0"/>
              <a:t>Soft attention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71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8E2E9-D90A-4AFD-B8E2-F901FAB9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Important Mechanisms-Unsupervised learning 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0F423-10E6-4F2A-8B99-17EC118AA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459"/>
            <a:ext cx="10515600" cy="487950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Unsupervised learning is a way to take advantage of the massive amount of data, and would be acritical mechanism to achieve general artificial intelligence.</a:t>
            </a:r>
          </a:p>
          <a:p>
            <a:r>
              <a:rPr lang="en-US" altLang="zh-CN" dirty="0"/>
              <a:t>Probabilistic models :</a:t>
            </a:r>
          </a:p>
          <a:p>
            <a:pPr lvl="1"/>
            <a:r>
              <a:rPr lang="en-US" altLang="zh-CN" dirty="0"/>
              <a:t>With explicit density functions</a:t>
            </a:r>
          </a:p>
          <a:p>
            <a:pPr lvl="2"/>
            <a:r>
              <a:rPr lang="en-US" altLang="zh-CN" dirty="0"/>
              <a:t>Tractable models : fully observable belief nets, neural autoregressive distribution estimators , </a:t>
            </a:r>
            <a:r>
              <a:rPr lang="en-US" altLang="zh-CN" dirty="0" err="1"/>
              <a:t>PixelRNN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/>
              <a:t>Non-tractable models : </a:t>
            </a:r>
            <a:r>
              <a:rPr lang="en-US" altLang="zh-CN" dirty="0" err="1"/>
              <a:t>Botlzmann</a:t>
            </a:r>
            <a:r>
              <a:rPr lang="en-US" altLang="zh-CN" dirty="0"/>
              <a:t> machines , VAE, </a:t>
            </a:r>
            <a:r>
              <a:rPr lang="en-US" altLang="zh-CN" dirty="0" err="1"/>
              <a:t>Helmhotz</a:t>
            </a:r>
            <a:r>
              <a:rPr lang="en-US" altLang="zh-CN" dirty="0"/>
              <a:t> machines</a:t>
            </a:r>
          </a:p>
          <a:p>
            <a:pPr lvl="1"/>
            <a:r>
              <a:rPr lang="en-US" altLang="zh-CN" dirty="0"/>
              <a:t>With implicit density functions</a:t>
            </a:r>
          </a:p>
          <a:p>
            <a:pPr lvl="2"/>
            <a:r>
              <a:rPr lang="en-US" altLang="zh-CN" dirty="0"/>
              <a:t>GAN</a:t>
            </a:r>
          </a:p>
          <a:p>
            <a:pPr lvl="2"/>
            <a:r>
              <a:rPr lang="en-US" altLang="zh-CN" dirty="0"/>
              <a:t>Moment matching networks</a:t>
            </a:r>
          </a:p>
          <a:p>
            <a:r>
              <a:rPr lang="en-US" altLang="zh-CN" dirty="0"/>
              <a:t>Non-probabilistic models,</a:t>
            </a:r>
          </a:p>
          <a:p>
            <a:pPr lvl="1"/>
            <a:r>
              <a:rPr lang="en-US" altLang="zh-CN" dirty="0"/>
              <a:t>Sparse coding </a:t>
            </a:r>
          </a:p>
          <a:p>
            <a:pPr lvl="1"/>
            <a:r>
              <a:rPr lang="en-US" altLang="zh-CN" dirty="0"/>
              <a:t>Autoencoder</a:t>
            </a:r>
          </a:p>
          <a:p>
            <a:pPr lvl="1"/>
            <a:r>
              <a:rPr lang="en-US" altLang="zh-CN" dirty="0"/>
              <a:t>K-means</a:t>
            </a:r>
          </a:p>
          <a:p>
            <a:r>
              <a:rPr lang="en-US" altLang="zh-CN" dirty="0"/>
              <a:t>HORDE</a:t>
            </a:r>
          </a:p>
          <a:p>
            <a:pPr lvl="1"/>
            <a:r>
              <a:rPr lang="en-US" altLang="zh-CN" dirty="0"/>
              <a:t> Horde is off-policy</a:t>
            </a:r>
          </a:p>
          <a:p>
            <a:r>
              <a:rPr lang="en-US" altLang="zh-CN" dirty="0"/>
              <a:t>UNSUPERVISED AUXILIARY LEARNING</a:t>
            </a:r>
          </a:p>
          <a:p>
            <a:pPr lvl="1"/>
            <a:r>
              <a:rPr lang="en-US" altLang="zh-CN" dirty="0" err="1"/>
              <a:t>Jaderberget</a:t>
            </a:r>
            <a:r>
              <a:rPr lang="en-US" altLang="zh-CN" dirty="0"/>
              <a:t> al.(2017) </a:t>
            </a:r>
            <a:r>
              <a:rPr lang="en-US" altLang="zh-CN" dirty="0" err="1"/>
              <a:t>proposedUNsupervised</a:t>
            </a:r>
            <a:r>
              <a:rPr lang="en-US" altLang="zh-CN" dirty="0"/>
              <a:t> </a:t>
            </a:r>
            <a:r>
              <a:rPr lang="en-US" altLang="zh-CN" dirty="0" err="1"/>
              <a:t>REinforcementand</a:t>
            </a:r>
            <a:r>
              <a:rPr lang="en-US" altLang="zh-CN" dirty="0"/>
              <a:t> Auxiliary Learning (UNREAL)</a:t>
            </a:r>
          </a:p>
          <a:p>
            <a:r>
              <a:rPr lang="en-US" altLang="zh-CN" dirty="0"/>
              <a:t> GENERATIVE ADVERSARIAL NETWORKS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02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A9177-0649-4E26-B034-2694ABF7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Important Mechanisms-Transfer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DED60-6030-4049-A4E9-BBD597383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 reviewed in Pan and Yang (2010), </a:t>
            </a:r>
          </a:p>
          <a:p>
            <a:r>
              <a:rPr lang="en-US" altLang="zh-CN" dirty="0"/>
              <a:t>Gupta et al. (2017)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71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52271-24B9-44BA-AC8F-BE0430B7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Important Mechanism-MULTI-AGENT REINFORCEMENT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4412E-5194-4983-91E3-90D55DD1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Busoniu</a:t>
            </a:r>
            <a:r>
              <a:rPr lang="en-US" altLang="zh-CN" dirty="0"/>
              <a:t> et al. (2008) surveyed works in multi-agent RL</a:t>
            </a:r>
          </a:p>
          <a:p>
            <a:r>
              <a:rPr lang="en-US" altLang="zh-CN" dirty="0"/>
              <a:t>deep MARL algorithms (Foerster et al., 2017; Foerster et al., 2017; Lowe et al., 2017; </a:t>
            </a:r>
            <a:r>
              <a:rPr lang="en-US" altLang="zh-CN" dirty="0" err="1"/>
              <a:t>Omidshafieiet</a:t>
            </a:r>
            <a:r>
              <a:rPr lang="en-US" altLang="zh-CN" dirty="0"/>
              <a:t> al., 2017),</a:t>
            </a:r>
          </a:p>
          <a:p>
            <a:r>
              <a:rPr lang="en-US" altLang="zh-CN" dirty="0"/>
              <a:t> new communication mechanisms in MARL (Foerster et al., 2016; </a:t>
            </a:r>
            <a:r>
              <a:rPr lang="en-US" altLang="zh-CN" dirty="0" err="1"/>
              <a:t>Sukhbaatar</a:t>
            </a:r>
            <a:r>
              <a:rPr lang="en-US" altLang="zh-CN" dirty="0"/>
              <a:t> et al., 2016), </a:t>
            </a:r>
          </a:p>
          <a:p>
            <a:r>
              <a:rPr lang="en-US" altLang="zh-CN" dirty="0"/>
              <a:t>and sequential social dilemmas with MARL (</a:t>
            </a:r>
            <a:r>
              <a:rPr lang="en-US" altLang="zh-CN" dirty="0" err="1"/>
              <a:t>Leibo</a:t>
            </a:r>
            <a:r>
              <a:rPr lang="en-US" altLang="zh-CN" dirty="0"/>
              <a:t> et al., 2017).1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115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A9207-CD32-4729-A243-619E9DFB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Important Mechanism-HIERARCHICAL REINFORCEMENT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7C358-B9AC-4321-A89A-02FBA936B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Kulkarni et al. (2016) proposed hierarchical-DQN (h-DQN)</a:t>
            </a:r>
          </a:p>
          <a:p>
            <a:r>
              <a:rPr lang="en-US" altLang="zh-CN" dirty="0" err="1"/>
              <a:t>Florensa</a:t>
            </a:r>
            <a:r>
              <a:rPr lang="en-US" altLang="zh-CN" dirty="0"/>
              <a:t> et al. (2017)</a:t>
            </a:r>
          </a:p>
          <a:p>
            <a:r>
              <a:rPr lang="en-US" altLang="zh-CN" dirty="0"/>
              <a:t>Tessler et al. (2017) proposed a hierarchical deep RL network architecture for lifelong learning.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714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5225-5262-484B-897E-FDB2F84F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Important Mechanism-LEARNING TO 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DA0D8-C2BE-40C5-8183-1C86C620C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is a core ingredient to achieve strong AI (Lake et al., 2016)</a:t>
            </a:r>
          </a:p>
          <a:p>
            <a:r>
              <a:rPr lang="en-US" altLang="zh-CN" dirty="0"/>
              <a:t>Li and Malik (2017)</a:t>
            </a:r>
          </a:p>
          <a:p>
            <a:r>
              <a:rPr lang="en-US" altLang="zh-CN" dirty="0"/>
              <a:t>Lake et al. (2015) proposed an one-shot concept learning mode</a:t>
            </a:r>
          </a:p>
          <a:p>
            <a:r>
              <a:rPr lang="en-US" altLang="zh-CN" dirty="0" err="1"/>
              <a:t>Duan</a:t>
            </a:r>
            <a:r>
              <a:rPr lang="en-US" altLang="zh-CN" dirty="0"/>
              <a:t> et al. (2017) proposed a model for one-shot imitation learning with attention for robotics. </a:t>
            </a:r>
          </a:p>
          <a:p>
            <a:r>
              <a:rPr lang="en-US" altLang="zh-CN" dirty="0"/>
              <a:t>Ravi and Larochelle (2017) proposed a meta-learning model for few shot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51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1CF8D-45BD-41B7-88D4-F6DEEB2E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88F3A-C07F-430B-9FFE-AE90E45F2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1 games, </a:t>
            </a:r>
          </a:p>
          <a:p>
            <a:r>
              <a:rPr lang="en-US" altLang="zh-CN" dirty="0"/>
              <a:t>2 robotics,</a:t>
            </a:r>
          </a:p>
          <a:p>
            <a:r>
              <a:rPr lang="en-US" altLang="zh-CN" dirty="0"/>
              <a:t> 3 natural language processing, </a:t>
            </a:r>
          </a:p>
          <a:p>
            <a:r>
              <a:rPr lang="en-US" altLang="zh-CN" dirty="0"/>
              <a:t>4computer vision, </a:t>
            </a:r>
          </a:p>
          <a:p>
            <a:r>
              <a:rPr lang="en-US" altLang="zh-CN" dirty="0"/>
              <a:t>5 neural architecture design, </a:t>
            </a:r>
          </a:p>
          <a:p>
            <a:r>
              <a:rPr lang="en-US" altLang="zh-CN" dirty="0"/>
              <a:t>6 business management, </a:t>
            </a:r>
          </a:p>
          <a:p>
            <a:r>
              <a:rPr lang="en-US" altLang="zh-CN" dirty="0"/>
              <a:t>7 finance, </a:t>
            </a:r>
          </a:p>
          <a:p>
            <a:r>
              <a:rPr lang="en-US" altLang="zh-CN" dirty="0"/>
              <a:t>8 healthcare, </a:t>
            </a:r>
          </a:p>
          <a:p>
            <a:r>
              <a:rPr lang="en-US" altLang="zh-CN" dirty="0"/>
              <a:t>9 Industry-4.0, </a:t>
            </a:r>
          </a:p>
          <a:p>
            <a:r>
              <a:rPr lang="en-US" altLang="zh-CN" dirty="0"/>
              <a:t>10 smart grid, </a:t>
            </a:r>
          </a:p>
          <a:p>
            <a:r>
              <a:rPr lang="en-US" altLang="zh-CN" dirty="0"/>
              <a:t>11intelligent transportation systems,</a:t>
            </a:r>
          </a:p>
          <a:p>
            <a:r>
              <a:rPr lang="en-US" altLang="zh-CN" dirty="0"/>
              <a:t>12 computer systems.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419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83841-8947-4FB7-9848-FB9F887A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topics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C22A9-D03E-4142-A15C-230EF29C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3904C-131B-4920-866A-CB0E74CE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Paper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02C28-93DE-4D97-8E69-647CD7416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DEEP REINFORCEMENT LEARNING: AN OVERVIEW</a:t>
            </a:r>
            <a:r>
              <a:rPr lang="en-US" altLang="zh-CN" dirty="0"/>
              <a:t>    </a:t>
            </a:r>
            <a:r>
              <a:rPr lang="en-US" altLang="zh-CN" dirty="0">
                <a:hlinkClick r:id="rId3" action="ppaction://hlinksldjump"/>
              </a:rPr>
              <a:t>&gt; &gt;&gt;</a:t>
            </a:r>
          </a:p>
          <a:p>
            <a:r>
              <a:rPr lang="zh-CN" altLang="en-US" dirty="0"/>
              <a:t>深度强化学习理论及其应用综述</a:t>
            </a:r>
            <a:endParaRPr lang="en-US" altLang="zh-CN" dirty="0"/>
          </a:p>
          <a:p>
            <a:r>
              <a:rPr lang="en-US" altLang="zh-CN" dirty="0"/>
              <a:t>A Brief Survey of Deep Reinforcement Learning</a:t>
            </a:r>
          </a:p>
          <a:p>
            <a:r>
              <a:rPr lang="en-US" altLang="zh-CN" dirty="0"/>
              <a:t>Deep Learning for Video Game Playing</a:t>
            </a:r>
          </a:p>
          <a:p>
            <a:endParaRPr lang="en-US" altLang="zh-CN" dirty="0"/>
          </a:p>
          <a:p>
            <a:r>
              <a:rPr lang="en-US" altLang="zh-CN" dirty="0"/>
              <a:t>New paper link</a:t>
            </a:r>
          </a:p>
        </p:txBody>
      </p:sp>
    </p:spTree>
    <p:extLst>
      <p:ext uri="{BB962C8B-B14F-4D97-AF65-F5344CB8AC3E}">
        <p14:creationId xmlns:p14="http://schemas.microsoft.com/office/powerpoint/2010/main" val="3070114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C5724-C655-4751-9B79-0E079FD9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60751-F6CA-48A5-B8C7-88BD7D994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5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37986-D937-48A1-A72B-F4A1D7AF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992A5-BC87-4BE5-AE88-DEA35E23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153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926584-6DE2-4D47-9F57-D6562072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3530CE-E274-4A43-9C4E-04E97908A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53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300ADC-7384-43BF-BCDF-D13116E7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REINFORCEMENT LEARNING: AN OVERVIEW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1CF5A2-100C-45EA-ABEF-6C213A3D3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YuxiLi</a:t>
            </a:r>
            <a:endParaRPr lang="zh-CN" altLang="en-US" dirty="0"/>
          </a:p>
        </p:txBody>
      </p:sp>
      <p:sp>
        <p:nvSpPr>
          <p:cNvPr id="2" name="箭头: 右弧形 1">
            <a:hlinkClick r:id="rId3" action="ppaction://hlinksldjump"/>
            <a:extLst>
              <a:ext uri="{FF2B5EF4-FFF2-40B4-BE49-F238E27FC236}">
                <a16:creationId xmlns:a16="http://schemas.microsoft.com/office/drawing/2014/main" id="{AC01C90D-EC78-4023-A88D-B9D51B1F90E3}"/>
              </a:ext>
            </a:extLst>
          </p:cNvPr>
          <p:cNvSpPr/>
          <p:nvPr/>
        </p:nvSpPr>
        <p:spPr>
          <a:xfrm>
            <a:off x="10678160" y="5334000"/>
            <a:ext cx="497840" cy="7556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55D7D-4864-450E-B434-FF2D8CA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70A34-75B0-41C3-BC19-B63BCF42A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强化学习的六个元素</a:t>
            </a:r>
            <a:endParaRPr lang="en-US" altLang="zh-CN" dirty="0"/>
          </a:p>
          <a:p>
            <a:pPr lvl="1"/>
            <a:r>
              <a:rPr lang="en-US" altLang="zh-CN" dirty="0"/>
              <a:t>value function, policy, reward, model, planning, and exploration.</a:t>
            </a:r>
          </a:p>
          <a:p>
            <a:r>
              <a:rPr lang="zh-CN" altLang="en-US" dirty="0"/>
              <a:t>六种重要机制</a:t>
            </a:r>
            <a:endParaRPr lang="en-US" altLang="zh-CN" dirty="0"/>
          </a:p>
          <a:p>
            <a:pPr lvl="1"/>
            <a:r>
              <a:rPr lang="en-US" altLang="zh-CN" dirty="0"/>
              <a:t>Attention and memory, unsupervised learning, transfer learning, multi-agent RL , hierarchical RL, and learning to learn.</a:t>
            </a:r>
          </a:p>
          <a:p>
            <a:r>
              <a:rPr lang="en-US" altLang="zh-CN" dirty="0"/>
              <a:t>12</a:t>
            </a:r>
            <a:r>
              <a:rPr lang="zh-CN" altLang="en-US" dirty="0"/>
              <a:t>个应用</a:t>
            </a:r>
            <a:endParaRPr lang="en-US" altLang="zh-CN" dirty="0"/>
          </a:p>
          <a:p>
            <a:pPr lvl="1"/>
            <a:r>
              <a:rPr lang="en-US" altLang="zh-CN" dirty="0"/>
              <a:t>1 games, 2 robotics, 3 natural language processing, 4computer vision, 5 neural architecture design, 6 business management, 7 finance, 8 healthcare, 9 Industry-4.0, 10 smart grid, 11intelligent transportation systems, and 12 computer systems.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62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64E48-9E6F-4976-BB35-97DC75A2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047BE-6B42-427B-AB79-83BE2B65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RL</a:t>
            </a:r>
            <a:r>
              <a:rPr lang="zh-CN" altLang="en-US" dirty="0"/>
              <a:t>定义：</a:t>
            </a:r>
            <a:endParaRPr lang="en-US" altLang="zh-CN" dirty="0"/>
          </a:p>
          <a:p>
            <a:pPr lvl="1"/>
            <a:r>
              <a:rPr lang="en-US" altLang="zh-CN" dirty="0"/>
              <a:t>Reinforcement learning(RL) is about an agent interacting with the environment, learning an optimal policy, by trail and error, for sequential decision making problems in a wide range of ﬁelds in both natural and social sciences, and engineering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Machine learning vs Deep learning vs Reinforcement learning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5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217D-E0EE-48BF-8415-E79CFA20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Elements- value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B0CD3-9248-48B8-A9EE-0234F6EDF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DQN</a:t>
            </a:r>
          </a:p>
          <a:p>
            <a:r>
              <a:rPr lang="en-US" altLang="zh-CN" dirty="0"/>
              <a:t>Double DQN</a:t>
            </a:r>
          </a:p>
          <a:p>
            <a:r>
              <a:rPr lang="en-US" altLang="zh-CN" dirty="0"/>
              <a:t>Prioritized experience replay</a:t>
            </a:r>
          </a:p>
          <a:p>
            <a:r>
              <a:rPr lang="en-US" altLang="zh-CN" dirty="0"/>
              <a:t>Dueling DQN</a:t>
            </a:r>
          </a:p>
          <a:p>
            <a:r>
              <a:rPr lang="en-US" altLang="zh-CN" dirty="0"/>
              <a:t>PGQ - policy gradient and Q-learning (PGQ)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78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9F4E5-0ABF-427C-ADFB-10AEB275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Elements- policy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AA349-E310-4248-8D43-04D355BA6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PG</a:t>
            </a:r>
          </a:p>
          <a:p>
            <a:r>
              <a:rPr lang="en-US" altLang="zh-CN" dirty="0"/>
              <a:t>AC</a:t>
            </a:r>
          </a:p>
          <a:p>
            <a:r>
              <a:rPr lang="en-US" altLang="zh-CN" dirty="0"/>
              <a:t>Deterministic PG</a:t>
            </a:r>
          </a:p>
          <a:p>
            <a:r>
              <a:rPr lang="en-US" altLang="zh-CN" dirty="0"/>
              <a:t>Deep Deterministic PG</a:t>
            </a:r>
          </a:p>
          <a:p>
            <a:r>
              <a:rPr lang="en-US" altLang="zh-CN" dirty="0"/>
              <a:t>TRPO</a:t>
            </a:r>
          </a:p>
          <a:p>
            <a:r>
              <a:rPr lang="en-US" altLang="zh-CN" dirty="0"/>
              <a:t>PPO</a:t>
            </a:r>
          </a:p>
          <a:p>
            <a:r>
              <a:rPr lang="en-US" altLang="zh-CN" dirty="0"/>
              <a:t>ACTAR</a:t>
            </a:r>
          </a:p>
        </p:txBody>
      </p:sp>
    </p:spTree>
    <p:extLst>
      <p:ext uri="{BB962C8B-B14F-4D97-AF65-F5344CB8AC3E}">
        <p14:creationId xmlns:p14="http://schemas.microsoft.com/office/powerpoint/2010/main" val="11963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0643A-8D0A-425C-A850-3C4BDDAD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Elements- reward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50D7E-09E7-4F6C-910D-5ABA3A3D6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Imitation learning </a:t>
            </a:r>
          </a:p>
          <a:p>
            <a:pPr lvl="1"/>
            <a:r>
              <a:rPr lang="en-US" altLang="zh-CN" dirty="0"/>
              <a:t>Behavior cloning </a:t>
            </a:r>
          </a:p>
          <a:p>
            <a:pPr lvl="1"/>
            <a:r>
              <a:rPr lang="en-US" altLang="zh-CN" dirty="0"/>
              <a:t>Inverse reinforcement learning </a:t>
            </a:r>
          </a:p>
          <a:p>
            <a:r>
              <a:rPr lang="en-US" altLang="zh-CN" dirty="0"/>
              <a:t>GAIL</a:t>
            </a:r>
          </a:p>
          <a:p>
            <a:r>
              <a:rPr lang="en-US" altLang="zh-CN" dirty="0"/>
              <a:t>Learning from  demonstration</a:t>
            </a:r>
          </a:p>
          <a:p>
            <a:pPr lvl="1"/>
            <a:r>
              <a:rPr lang="en-US" altLang="zh-CN" dirty="0"/>
              <a:t>DQFD</a:t>
            </a:r>
          </a:p>
          <a:p>
            <a:pPr lvl="1"/>
            <a:r>
              <a:rPr lang="en-US" altLang="zh-CN" dirty="0"/>
              <a:t>AlphaGo</a:t>
            </a:r>
          </a:p>
          <a:p>
            <a:r>
              <a:rPr lang="en-US" altLang="zh-CN" dirty="0"/>
              <a:t>Third person imitation learning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33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AD0F0-6A65-43D5-A47D-CB3097D8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Elements-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463A5-ADD5-41B4-8748-3A4ED22E8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 based RL</a:t>
            </a:r>
          </a:p>
          <a:p>
            <a:pPr lvl="1"/>
            <a:r>
              <a:rPr lang="en-US" altLang="zh-CN" dirty="0"/>
              <a:t> guided policy search (GPS) (Levine etal.,2016a)</a:t>
            </a:r>
          </a:p>
          <a:p>
            <a:pPr lvl="1"/>
            <a:r>
              <a:rPr lang="da-DK" altLang="zh-CN" dirty="0"/>
              <a:t>Gu et al. (2016b); </a:t>
            </a:r>
          </a:p>
          <a:p>
            <a:pPr lvl="1"/>
            <a:r>
              <a:rPr lang="da-DK" altLang="zh-CN" dirty="0"/>
              <a:t>Henaff et al. (2017); </a:t>
            </a:r>
          </a:p>
          <a:p>
            <a:pPr lvl="1"/>
            <a:r>
              <a:rPr lang="da-DK" altLang="zh-CN" dirty="0"/>
              <a:t>Hester and Stone (2017); </a:t>
            </a:r>
          </a:p>
          <a:p>
            <a:pPr lvl="1"/>
            <a:r>
              <a:rPr lang="da-DK" altLang="zh-CN" dirty="0"/>
              <a:t>Oh et al. (2017); </a:t>
            </a:r>
          </a:p>
          <a:p>
            <a:pPr lvl="1"/>
            <a:r>
              <a:rPr lang="da-DK" altLang="zh-CN" dirty="0"/>
              <a:t>Watter et al. (2015).</a:t>
            </a:r>
          </a:p>
          <a:p>
            <a:pPr lvl="1"/>
            <a:r>
              <a:rPr lang="da-DK" altLang="zh-CN" dirty="0"/>
              <a:t>World models </a:t>
            </a:r>
          </a:p>
          <a:p>
            <a:pPr lvl="1"/>
            <a:r>
              <a:rPr lang="da-DK" altLang="zh-CN" dirty="0"/>
              <a:t>Model based RL in Ataris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51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970</Words>
  <Application>Microsoft Office PowerPoint</Application>
  <PresentationFormat>宽屏</PresentationFormat>
  <Paragraphs>137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RL&amp;GameReviewPapers</vt:lpstr>
      <vt:lpstr>Paper list</vt:lpstr>
      <vt:lpstr>DEEP REINFORCEMENT LEARNING: AN OVERVIEW</vt:lpstr>
      <vt:lpstr>Abstract </vt:lpstr>
      <vt:lpstr>Introduction </vt:lpstr>
      <vt:lpstr>Core Elements- value function</vt:lpstr>
      <vt:lpstr>Core Elements- policy</vt:lpstr>
      <vt:lpstr>Core Elements- reward</vt:lpstr>
      <vt:lpstr>Core Elements- model</vt:lpstr>
      <vt:lpstr>Core Elements- planning  planning is usually related to model-based RL methods  </vt:lpstr>
      <vt:lpstr>Core Elements- exploration</vt:lpstr>
      <vt:lpstr>Important Mechanisms-Attention- Memory</vt:lpstr>
      <vt:lpstr>Important Mechanisms-Unsupervised learning </vt:lpstr>
      <vt:lpstr>Important Mechanisms-Transfer learning</vt:lpstr>
      <vt:lpstr>Important Mechanism-MULTI-AGENT REINFORCEMENT LEARNING</vt:lpstr>
      <vt:lpstr>Important Mechanism-HIERARCHICAL REINFORCEMENT LEARNING</vt:lpstr>
      <vt:lpstr>Important Mechanism-LEARNING TO LEARN</vt:lpstr>
      <vt:lpstr>Applications</vt:lpstr>
      <vt:lpstr>More topics</vt:lpstr>
      <vt:lpstr>Resources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RL&amp;GameReviewPapers</dc:title>
  <dc:creator>司马 羽鹤</dc:creator>
  <cp:lastModifiedBy>司马 羽鹤</cp:lastModifiedBy>
  <cp:revision>24</cp:revision>
  <dcterms:created xsi:type="dcterms:W3CDTF">2019-05-31T08:53:47Z</dcterms:created>
  <dcterms:modified xsi:type="dcterms:W3CDTF">2020-02-08T09:34:38Z</dcterms:modified>
</cp:coreProperties>
</file>