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3" r:id="rId3"/>
    <p:sldId id="277" r:id="rId4"/>
    <p:sldId id="278" r:id="rId5"/>
    <p:sldId id="264" r:id="rId6"/>
    <p:sldId id="280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76" r:id="rId16"/>
    <p:sldId id="288" r:id="rId17"/>
    <p:sldId id="289" r:id="rId18"/>
    <p:sldId id="290" r:id="rId19"/>
    <p:sldId id="291" r:id="rId20"/>
    <p:sldId id="292" r:id="rId21"/>
    <p:sldId id="265" r:id="rId22"/>
    <p:sldId id="266" r:id="rId23"/>
    <p:sldId id="257" r:id="rId24"/>
    <p:sldId id="293" r:id="rId25"/>
    <p:sldId id="258" r:id="rId26"/>
    <p:sldId id="259" r:id="rId27"/>
    <p:sldId id="260" r:id="rId28"/>
    <p:sldId id="261" r:id="rId29"/>
    <p:sldId id="262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303" r:id="rId47"/>
    <p:sldId id="29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43" autoAdjust="0"/>
  </p:normalViewPr>
  <p:slideViewPr>
    <p:cSldViewPr snapToGrid="0">
      <p:cViewPr varScale="1">
        <p:scale>
          <a:sx n="56" d="100"/>
          <a:sy n="56" d="100"/>
        </p:scale>
        <p:origin x="10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33207-C48A-4496-AA41-434C07000A2D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C208D-D8CA-48F1-B045-6632978B4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18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这里要摒弃之前对于值函数这个中间状态的依赖。虽然我们后面还会用到它，但是它的功用不同。在策略梯度法中， </a:t>
            </a:r>
            <a:r>
              <a:rPr lang="en-US" altLang="zh-CN" dirty="0"/>
              <a:t>v</a:t>
            </a:r>
            <a:r>
              <a:rPr lang="zh-CN" altLang="en-US" dirty="0"/>
              <a:t>可以用来估计策略函数的参数，但是它将不会出现在决策过程中了。我们的评价指标</a:t>
            </a:r>
            <a:r>
              <a:rPr lang="en-US" altLang="zh-CN" dirty="0"/>
              <a:t>J</a:t>
            </a:r>
            <a:r>
              <a:rPr lang="zh-CN" altLang="en-US" dirty="0"/>
              <a:t>必须是与策略函数的参数</a:t>
            </a:r>
            <a:r>
              <a:rPr lang="en-US" altLang="zh-CN" dirty="0"/>
              <a:t>\theta </a:t>
            </a:r>
            <a:r>
              <a:rPr lang="zh-CN" altLang="en-US" dirty="0"/>
              <a:t>有关的。</a:t>
            </a:r>
            <a:r>
              <a:rPr lang="en-US" altLang="zh-CN" dirty="0"/>
              <a:t> the continuing case, in which performance is deﬁned as the average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208D-D8CA-48F1-B045-6632978B49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94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208D-D8CA-48F1-B045-6632978B49B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760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Agent </a:t>
            </a:r>
            <a:r>
              <a:rPr lang="zh-CN" altLang="en-US" dirty="0"/>
              <a:t>如果能学习</a:t>
            </a:r>
            <a:r>
              <a:rPr lang="en-US" altLang="zh-CN" dirty="0"/>
              <a:t>agent</a:t>
            </a:r>
            <a:r>
              <a:rPr lang="zh-CN" altLang="en-US" dirty="0"/>
              <a:t>是最好的，如果不能，退而求其次，在某些特定的环境下进行复制经验也是一个不错的选择。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208D-D8CA-48F1-B045-6632978B49B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79C28-A832-4374-B871-8D3AD2CAF7C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13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https://blog.csdn.net/qq_30615903/article/details/80774384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79C28-A832-4374-B871-8D3AD2CAF7C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41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79C28-A832-4374-B871-8D3AD2CAF7C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61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79C28-A832-4374-B871-8D3AD2CAF7C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1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208D-D8CA-48F1-B045-6632978B49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3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https://blog.csdn.net/qq_30615903/article/details/80776715</a:t>
            </a:r>
          </a:p>
          <a:p>
            <a:endParaRPr lang="en-US" altLang="zh-CN" dirty="0"/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Deepmind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提出了 </a:t>
            </a:r>
            <a:r>
              <a:rPr lang="en-US" altLang="zh-CN" dirty="0"/>
              <a:t>Actor Critic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升级版 </a:t>
            </a:r>
            <a:r>
              <a:rPr lang="en-US" altLang="zh-CN"/>
              <a:t>Deep Deterministic Policy Gradient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208D-D8CA-48F1-B045-6632978B49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7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目标值是用评估网络</a:t>
            </a:r>
            <a:r>
              <a:rPr lang="en-US" altLang="zh-CN" dirty="0"/>
              <a:t>Q’</a:t>
            </a:r>
            <a:r>
              <a:rPr lang="zh-CN" altLang="en-US" dirty="0"/>
              <a:t>对下一个状态的值进行评估再加上当前的</a:t>
            </a:r>
            <a:r>
              <a:rPr lang="en-US" altLang="zh-CN" dirty="0"/>
              <a:t>r</a:t>
            </a:r>
            <a:r>
              <a:rPr lang="zh-CN" altLang="en-US" dirty="0"/>
              <a:t>得到的，然后当前状态得到的动作对应一个</a:t>
            </a:r>
            <a:r>
              <a:rPr lang="en-US" altLang="zh-CN" dirty="0"/>
              <a:t>Q</a:t>
            </a:r>
            <a:r>
              <a:rPr lang="zh-CN" altLang="en-US" dirty="0"/>
              <a:t>值，做差之后更新策略网络。</a:t>
            </a:r>
            <a:endParaRPr lang="en-US" altLang="zh-CN" dirty="0"/>
          </a:p>
          <a:p>
            <a:r>
              <a:rPr lang="zh-CN" altLang="en-US" dirty="0"/>
              <a:t>也就是这里有四个网络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208D-D8CA-48F1-B045-6632978B49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6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https://blog.csdn.net/qq_30615903/article/details/80776715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208D-D8CA-48F1-B045-6632978B49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90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也是一种框架，这里最有名的是</a:t>
            </a:r>
            <a:r>
              <a:rPr lang="en-US" altLang="zh-CN" dirty="0"/>
              <a:t>A3C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208D-D8CA-48F1-B045-6632978B49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8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208D-D8CA-48F1-B045-6632978B49B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一个是存储，一个是相关。这个算法的目标是通过多个</a:t>
            </a:r>
            <a:r>
              <a:rPr lang="en-US" altLang="zh-CN" dirty="0"/>
              <a:t>agent</a:t>
            </a:r>
            <a:r>
              <a:rPr lang="zh-CN" altLang="en-US" dirty="0"/>
              <a:t>共同探索来去相关，减轻存储的负担，同时提升速度和效果。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208D-D8CA-48F1-B045-6632978B49B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8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多个个体同时学习，并进行交互</a:t>
            </a:r>
            <a:r>
              <a:rPr lang="en-US" altLang="zh-CN" dirty="0"/>
              <a:t>=》 </a:t>
            </a:r>
            <a:r>
              <a:rPr lang="zh-CN" altLang="en-US" dirty="0"/>
              <a:t>多智能体并行来完成单智能体的任务，优势在于每个智能体都有希望做到足够简单高效，用进化代替存储</a:t>
            </a:r>
            <a:r>
              <a:rPr lang="en-US" altLang="zh-CN" dirty="0"/>
              <a:t>=》</a:t>
            </a:r>
            <a:r>
              <a:rPr lang="zh-CN" altLang="en-US" dirty="0"/>
              <a:t>遗传进化理论的应用</a:t>
            </a:r>
            <a:r>
              <a:rPr lang="en-US" altLang="zh-CN" dirty="0"/>
              <a:t>=》</a:t>
            </a:r>
            <a:r>
              <a:rPr lang="zh-CN" altLang="en-US" dirty="0"/>
              <a:t>如何评价单个智能体对整体的贡献大小，用</a:t>
            </a:r>
            <a:r>
              <a:rPr lang="en-US" altLang="zh-CN" dirty="0"/>
              <a:t>reward </a:t>
            </a:r>
            <a:r>
              <a:rPr lang="zh-CN" altLang="en-US" dirty="0"/>
              <a:t>吗？</a:t>
            </a:r>
            <a:r>
              <a:rPr lang="en-US" altLang="zh-CN" dirty="0"/>
              <a:t>=》</a:t>
            </a:r>
            <a:r>
              <a:rPr lang="zh-CN" altLang="en-US" dirty="0"/>
              <a:t>多智能体择优与</a:t>
            </a:r>
            <a:r>
              <a:rPr lang="en-US" altLang="zh-CN" dirty="0"/>
              <a:t>MCST</a:t>
            </a:r>
            <a:r>
              <a:rPr lang="zh-CN" altLang="en-US" dirty="0"/>
              <a:t>之间是否有内在联系，都是在多种可能性之间进行探索，只不过一个是实际进行，一个根据规则进行模拟，但是它需要多</a:t>
            </a:r>
            <a:r>
              <a:rPr lang="en-US" altLang="zh-CN" dirty="0"/>
              <a:t>agent</a:t>
            </a:r>
            <a:r>
              <a:rPr lang="zh-CN" altLang="en-US" dirty="0"/>
              <a:t>进行通信和对抗共享并存。</a:t>
            </a:r>
            <a:r>
              <a:rPr lang="en-US" altLang="zh-CN" dirty="0"/>
              <a:t>=》</a:t>
            </a:r>
            <a:r>
              <a:rPr lang="zh-CN" altLang="en-US" dirty="0"/>
              <a:t>或者可以成为</a:t>
            </a:r>
            <a:r>
              <a:rPr lang="en-US" altLang="zh-CN" dirty="0"/>
              <a:t>DL</a:t>
            </a:r>
            <a:r>
              <a:rPr lang="zh-CN" altLang="en-US" dirty="0"/>
              <a:t>下的</a:t>
            </a:r>
            <a:r>
              <a:rPr lang="en-US" altLang="zh-CN" dirty="0"/>
              <a:t>MCST</a:t>
            </a:r>
            <a:r>
              <a:rPr lang="zh-CN" altLang="en-US" dirty="0"/>
              <a:t>的一个变种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208D-D8CA-48F1-B045-6632978B49B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3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00A69-F972-469D-90DE-D4E3B6D8D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EE3A43-4DE8-4E63-B60F-2A1C202A8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7AFDF-E343-435D-BEA8-A733D699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E13-3C97-4D0A-A41E-5089DEBE2C7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0798F-1C16-434E-8EF5-9763D002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F69E9-6AAD-4810-8222-071E0E6A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B98A-AAAE-4A0E-8DAA-C5E4CFE62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0362C-CC37-4F3A-8E6E-6AF8FC6B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9A0C3-5323-4076-831D-6DA3C99BF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77927-3976-4C74-B5FA-A768B909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E13-3C97-4D0A-A41E-5089DEBE2C7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543E9-1003-42E5-A105-BCF90D9A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BC2B7-5D5D-475A-866B-D0CF2E63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B98A-AAAE-4A0E-8DAA-C5E4CFE62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0C117E-B24C-46B3-9625-00C307EBE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25101A-A1A5-49A8-8558-60B089988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1D414-348B-496D-9498-EA28D8F5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E13-3C97-4D0A-A41E-5089DEBE2C7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29526-AE09-4170-AAAA-3F5A2C67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9EBA6-0B8A-466D-98BC-80547860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B98A-AAAE-4A0E-8DAA-C5E4CFE62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9645A-D42C-4F29-8D33-36074198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DA296-1F9E-41B7-ADD8-527403F3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4B4F9-8B8A-44FB-9510-0B940DCF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E13-3C97-4D0A-A41E-5089DEBE2C7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E56FD-62EF-443E-ACC0-C303DD87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D322E-5B80-456D-B05C-114A6F14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B98A-AAAE-4A0E-8DAA-C5E4CFE62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2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C4C36-41CD-46AB-B6B8-3D721F05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089BB-89A6-4C33-A94F-09CAB258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4D0FF-F406-4B95-BB8B-603CEC49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E13-3C97-4D0A-A41E-5089DEBE2C7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89B5F-CD42-4109-855B-C8B2F81D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5E03F-B3F4-42A0-ABCE-03B0391E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B98A-AAAE-4A0E-8DAA-C5E4CFE62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4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2368D-2BF2-4E27-B335-6A51CBE8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36CC1-B5E0-483F-8826-972DA169B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0E2030-0C9D-4BF8-9808-208733C04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CFEA9-19D5-47CF-8B0B-72EC6B04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E13-3C97-4D0A-A41E-5089DEBE2C7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F0DB1-583D-448D-A6E6-3331AA97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F6D4F-C8E9-449C-BDC9-B620EB2A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B98A-AAAE-4A0E-8DAA-C5E4CFE62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82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2A7EC-49CB-46B0-A1DB-48AF1A45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4C0CA-31F2-462E-B74B-195BE3281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ED0919-ADEE-43DB-8FDD-DD7967101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D970AD-7675-4F10-B20D-E506E9604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2E4431-DD25-4934-811E-AF7E4AA7E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428426-3ED2-4F36-8E12-B1328E88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E13-3C97-4D0A-A41E-5089DEBE2C7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160C19-06C3-4317-8D9D-12BFFAA0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924DF7-8C9E-42FF-B4F5-FDC772E5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B98A-AAAE-4A0E-8DAA-C5E4CFE62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4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0A84-F059-4BC4-A7C3-0D4898F8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7033A0-1D67-432B-981D-177D7F05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E13-3C97-4D0A-A41E-5089DEBE2C7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40EB0D-0347-4BD1-8C95-C9E892DE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EE6999-AE86-4EB3-A50B-BD23985F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B98A-AAAE-4A0E-8DAA-C5E4CFE62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0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0A754A-2B35-4D5A-91FB-49AA362A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E13-3C97-4D0A-A41E-5089DEBE2C7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7879E2-ADEA-4331-BF95-6F2F1301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924C7E-78C6-43E1-BE25-6E1D03CF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B98A-AAAE-4A0E-8DAA-C5E4CFE62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3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76BF4-FD85-40FA-A846-28F79FF3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34F92-6EF4-461E-B706-714B1D12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C34A26-2162-4B3B-ADBB-801760103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25AE4-2F86-4522-985F-C9FBE09B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E13-3C97-4D0A-A41E-5089DEBE2C7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AA74FD-5CD3-42FD-BF80-9D3FFCC0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CEA350-D4B4-4329-A3B8-DB8DE81F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B98A-AAAE-4A0E-8DAA-C5E4CFE62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4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45AE4-ABDE-401F-B9BF-8A4FF4F0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97F0A6-7D83-4304-99D0-9E71A1BF8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C6192B-BF59-4975-B3DF-784DE4749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49D27F-706B-44A7-A7AA-92261C61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E13-3C97-4D0A-A41E-5089DEBE2C7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FB713-AD41-415A-8445-4F815A33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4C1F3-1A72-4EC8-9CE5-4D7C1B99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B98A-AAAE-4A0E-8DAA-C5E4CFE62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3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9AFADE-7F82-49D2-958C-984EFCD5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A4FC29-F038-4222-8197-FABCF2B8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81538-4CD7-4FF7-8851-934D3841C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AE13-3C97-4D0A-A41E-5089DEBE2C7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DA58F-393E-4657-B8AF-5D0BAA68A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6E4BE-4464-4F04-A33F-05808F56B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4B98A-AAAE-4A0E-8DAA-C5E4CFE62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16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9E2E6-290F-410E-B453-94971588B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Policy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7FDEA4-EBB2-4989-9C31-C9B6B8B74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9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8472B-83F7-42A4-A7EF-5139304F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1.Rlintroduction C13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49B7E-4DF5-4109-A6BB-6BD87686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Policy Gradient for Continuing Problem</a:t>
            </a:r>
          </a:p>
          <a:p>
            <a:r>
              <a:rPr lang="en-US" altLang="zh-CN" dirty="0"/>
              <a:t> for continuing problems without episode boundaries we need to define performance in terms of the average rate of reward per time step</a:t>
            </a:r>
          </a:p>
          <a:p>
            <a:r>
              <a:rPr lang="zh-CN" altLang="en-US" dirty="0"/>
              <a:t>连续问题中定义</a:t>
            </a:r>
            <a:r>
              <a:rPr lang="en-US" altLang="zh-CN" dirty="0"/>
              <a:t>performance </a:t>
            </a:r>
            <a:r>
              <a:rPr lang="zh-CN" altLang="en-US" dirty="0"/>
              <a:t>的方法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28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43277-D3C9-4AE5-9124-B19C118A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1.Rlintroduction C13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8E84A-161B-4CBF-8E66-DB5FA33EB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Policy Parameterization for Continuous Actions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B766DE-04D8-41E6-BC70-92AA8324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1613"/>
            <a:ext cx="12192000" cy="16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1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74CA1-419C-46CB-BB7E-2B73B3A8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1.Rlintroduction C13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10704-527D-4E89-9447-0B6F3D5C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summary ——we have considered policy-gradient methods—meaning methods that update the policy parameter on each step in the direction of an estimate of the gradient of performance with respect to the policy parameter.</a:t>
            </a:r>
          </a:p>
          <a:p>
            <a:r>
              <a:rPr lang="zh-CN" altLang="en-US" dirty="0"/>
              <a:t>优势：</a:t>
            </a:r>
            <a:r>
              <a:rPr lang="en-US" altLang="zh-CN" dirty="0"/>
              <a:t>They can learn specific probabilities for taking the actions. They can learn appropriate levels of exploration and approach deterministic policies asymptotically. They can naturally handle continuous action spaces.</a:t>
            </a:r>
          </a:p>
          <a:p>
            <a:r>
              <a:rPr lang="zh-CN" altLang="en-US" dirty="0"/>
              <a:t>主要包括：基本的</a:t>
            </a:r>
            <a:r>
              <a:rPr lang="en-US" altLang="zh-CN" dirty="0"/>
              <a:t>PG</a:t>
            </a:r>
            <a:r>
              <a:rPr lang="zh-CN" altLang="en-US" dirty="0"/>
              <a:t>和</a:t>
            </a:r>
            <a:r>
              <a:rPr lang="en-US" altLang="zh-CN" dirty="0"/>
              <a:t>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19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7642-86F5-4F33-8464-DFE7432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1-1Deterministic Policy  Gradient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BFCB8-AD8D-45F9-8478-A210E71E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问题范围：</a:t>
            </a:r>
            <a:endParaRPr lang="en-US" altLang="zh-CN" dirty="0"/>
          </a:p>
          <a:p>
            <a:r>
              <a:rPr lang="en-US" altLang="zh-CN" dirty="0"/>
              <a:t>In this paper we consider </a:t>
            </a:r>
            <a:r>
              <a:rPr lang="en-US" altLang="zh-CN" b="1" dirty="0"/>
              <a:t>deterministic</a:t>
            </a:r>
            <a:r>
              <a:rPr lang="en-US" altLang="zh-CN" dirty="0"/>
              <a:t> policy gradient algorithms for reinforcement learning with continuous actions.</a:t>
            </a:r>
          </a:p>
          <a:p>
            <a:r>
              <a:rPr lang="en-US" altLang="zh-CN" dirty="0"/>
              <a:t>Deterministic </a:t>
            </a:r>
            <a:r>
              <a:rPr lang="zh-CN" altLang="en-US" dirty="0"/>
              <a:t>主要是针对</a:t>
            </a:r>
            <a:r>
              <a:rPr lang="en-US" altLang="zh-CN" dirty="0"/>
              <a:t>stochastic PG</a:t>
            </a:r>
            <a:r>
              <a:rPr lang="zh-CN" altLang="en-US" dirty="0"/>
              <a:t>，文中认为会更加有效。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ensure adequate exploration, we introduce an off-policy actor-critic algorithm that learns a deterministic target policy from an exploratory </a:t>
            </a:r>
            <a:r>
              <a:rPr lang="en-US" altLang="zh-CN" dirty="0" err="1"/>
              <a:t>behaviour</a:t>
            </a:r>
            <a:r>
              <a:rPr lang="en-US" altLang="zh-CN" dirty="0"/>
              <a:t> policy. </a:t>
            </a:r>
          </a:p>
          <a:p>
            <a:endParaRPr lang="en-US" altLang="zh-CN" dirty="0"/>
          </a:p>
          <a:p>
            <a:r>
              <a:rPr lang="zh-CN" altLang="en-US" dirty="0"/>
              <a:t>那么到底什么是确定性的策略梯度呢？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737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7642-86F5-4F33-8464-DFE7432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1-1Deterministic Policy  Gradient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BFCB8-AD8D-45F9-8478-A210E71E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那么到底什么是确定性的策略梯度呢？</a:t>
            </a:r>
            <a:endParaRPr lang="en-US" altLang="zh-CN" dirty="0"/>
          </a:p>
          <a:p>
            <a:r>
              <a:rPr lang="zh-CN" altLang="en-US" dirty="0"/>
              <a:t>上面是</a:t>
            </a:r>
            <a:r>
              <a:rPr lang="en-US" altLang="zh-CN" dirty="0"/>
              <a:t>stochastic</a:t>
            </a:r>
          </a:p>
          <a:p>
            <a:r>
              <a:rPr lang="zh-CN" altLang="en-US" dirty="0"/>
              <a:t>下面是</a:t>
            </a:r>
            <a:r>
              <a:rPr lang="en-US" altLang="zh-CN" dirty="0"/>
              <a:t>deterministic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BF6E82-3D48-4F22-B097-EB9917FA3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090" y="2967845"/>
            <a:ext cx="2313590" cy="4611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C4E364-809C-4AD5-A7FE-0F837BC3E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769" y="3429000"/>
            <a:ext cx="22098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1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7642-86F5-4F33-8464-DFE7432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1-1Deterministic Policy  Gradient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BFCB8-AD8D-45F9-8478-A210E71E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Related work</a:t>
            </a:r>
          </a:p>
          <a:p>
            <a:pPr marL="0" indent="0">
              <a:buNone/>
            </a:pPr>
            <a:r>
              <a:rPr lang="en-US" altLang="zh-CN" dirty="0"/>
              <a:t>Stochastic PG</a:t>
            </a:r>
          </a:p>
          <a:p>
            <a:pPr marL="0" indent="0">
              <a:buNone/>
            </a:pPr>
            <a:r>
              <a:rPr lang="en-US" altLang="zh-CN" dirty="0"/>
              <a:t>Stochastic AC</a:t>
            </a:r>
          </a:p>
          <a:p>
            <a:r>
              <a:rPr lang="zh-CN" altLang="en-US" dirty="0"/>
              <a:t>证明</a:t>
            </a:r>
            <a:r>
              <a:rPr lang="en-US" altLang="zh-CN" dirty="0"/>
              <a:t>Deterministic </a:t>
            </a:r>
            <a:r>
              <a:rPr lang="zh-CN" altLang="en-US" dirty="0"/>
              <a:t>是</a:t>
            </a:r>
            <a:r>
              <a:rPr lang="en-US" altLang="zh-CN" dirty="0"/>
              <a:t>stochastic</a:t>
            </a:r>
            <a:r>
              <a:rPr lang="zh-CN" altLang="en-US" dirty="0"/>
              <a:t>的限制版本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23EFF0-0115-4F75-8D9A-B88A3983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726" y="3872162"/>
            <a:ext cx="60293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3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4422D-4683-4109-986C-1F0E06C6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1-1Deterministic Policy  Gradient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7334D-9A3F-4655-B1E7-1ED5B18E3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Deterministic : </a:t>
            </a:r>
            <a:r>
              <a:rPr lang="zh-CN" altLang="en-US" dirty="0"/>
              <a:t>它的作用就是用来帮助</a:t>
            </a:r>
            <a:r>
              <a:rPr lang="en-US" altLang="zh-CN" dirty="0"/>
              <a:t>Policy Gradient</a:t>
            </a:r>
            <a:r>
              <a:rPr lang="zh-CN" altLang="en-US" dirty="0"/>
              <a:t>不让他随机选择，只输出一个动作值</a:t>
            </a:r>
          </a:p>
          <a:p>
            <a:r>
              <a:rPr lang="zh-CN" altLang="en-US" dirty="0"/>
              <a:t>随机性策略，∑</a:t>
            </a:r>
            <a:r>
              <a:rPr lang="en-US" altLang="zh-CN" dirty="0"/>
              <a:t>π(</a:t>
            </a:r>
            <a:r>
              <a:rPr lang="en-US" altLang="zh-CN" dirty="0" err="1"/>
              <a:t>a|s</a:t>
            </a:r>
            <a:r>
              <a:rPr lang="en-US" altLang="zh-CN" dirty="0"/>
              <a:t>)=1</a:t>
            </a:r>
            <a:r>
              <a:rPr lang="zh-CN" altLang="en-US" dirty="0"/>
              <a:t>，策略输出的是动作的概率，使用正态分布对动作进行采样选择，即每个动作都有概率被选到；优点，将探索和改进集成到一个策略中；缺点，需要大量训练数据。</a:t>
            </a:r>
          </a:p>
          <a:p>
            <a:r>
              <a:rPr lang="zh-CN" altLang="en-US" dirty="0"/>
              <a:t>确定性策略，</a:t>
            </a:r>
            <a:r>
              <a:rPr lang="en-US" altLang="zh-CN" dirty="0"/>
              <a:t>π(s)S→A</a:t>
            </a:r>
            <a:r>
              <a:rPr lang="zh-CN" altLang="en-US" dirty="0"/>
              <a:t>，策略输出即是动作；优点，需要采样的数据少，算法效率高；缺点，无法探索环境。然而因为我们引用了</a:t>
            </a:r>
            <a:r>
              <a:rPr lang="en-US" altLang="zh-CN" dirty="0"/>
              <a:t>DQN</a:t>
            </a:r>
            <a:r>
              <a:rPr lang="zh-CN" altLang="en-US" dirty="0"/>
              <a:t>的结构利用</a:t>
            </a:r>
            <a:r>
              <a:rPr lang="en-US" altLang="zh-CN" dirty="0"/>
              <a:t>off Policy</a:t>
            </a:r>
            <a:r>
              <a:rPr lang="zh-CN" altLang="en-US" dirty="0"/>
              <a:t>采样，这样就解决了无法探索环境的问题 </a:t>
            </a:r>
            <a:endParaRPr lang="en-US" altLang="zh-CN" dirty="0"/>
          </a:p>
          <a:p>
            <a:r>
              <a:rPr lang="en-US" altLang="zh-CN" dirty="0"/>
              <a:t>DQN</a:t>
            </a:r>
            <a:r>
              <a:rPr lang="zh-CN" altLang="en-US" dirty="0"/>
              <a:t>的结构中用来产生数据的策略和用来评估的策略并不一致</a:t>
            </a:r>
          </a:p>
        </p:txBody>
      </p:sp>
    </p:spTree>
    <p:extLst>
      <p:ext uri="{BB962C8B-B14F-4D97-AF65-F5344CB8AC3E}">
        <p14:creationId xmlns:p14="http://schemas.microsoft.com/office/powerpoint/2010/main" val="2362904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99BCA-979C-4446-8119-DE603668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DDPG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6EF7C-E95A-40EC-8494-1A3AD74A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DPG</a:t>
            </a:r>
            <a:r>
              <a:rPr lang="zh-CN" altLang="en-US" dirty="0"/>
              <a:t>的基础上，同样是采用确定性策略。</a:t>
            </a:r>
            <a:endParaRPr lang="en-US" altLang="zh-CN" dirty="0"/>
          </a:p>
          <a:p>
            <a:r>
              <a:rPr lang="en-US" altLang="zh-CN" dirty="0"/>
              <a:t> We present an actor-critic, model-free algorithm based on the deterministic policy gradient that can operate over continuous action spaces</a:t>
            </a:r>
          </a:p>
          <a:p>
            <a:r>
              <a:rPr lang="en-US" altLang="zh-CN" dirty="0"/>
              <a:t>Introduction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我们之前的</a:t>
            </a:r>
            <a:r>
              <a:rPr lang="en-US" altLang="zh-CN" dirty="0"/>
              <a:t>DQN </a:t>
            </a:r>
            <a:r>
              <a:rPr lang="zh-CN" altLang="en-US" dirty="0"/>
              <a:t>是用来处理高维的观测信息的，而对于动作空间通常是低维度的。这里设定的场景是连续的动作空间</a:t>
            </a:r>
            <a:endParaRPr lang="en-US" altLang="zh-CN" dirty="0"/>
          </a:p>
          <a:p>
            <a:r>
              <a:rPr lang="en-US" altLang="zh-CN" dirty="0"/>
              <a:t> it requires only a straightforward actor-critic architecture and learning algorithm with very few “moving parts”, making it easy to implement and scale to more difficult problems and larger networks</a:t>
            </a:r>
          </a:p>
        </p:txBody>
      </p:sp>
    </p:spTree>
    <p:extLst>
      <p:ext uri="{BB962C8B-B14F-4D97-AF65-F5344CB8AC3E}">
        <p14:creationId xmlns:p14="http://schemas.microsoft.com/office/powerpoint/2010/main" val="169812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A62B2-206D-4331-A355-D5F1F751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A908C-ED0C-4AAA-B9D4-05BFCF879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从公式上看，</a:t>
            </a:r>
            <a:r>
              <a:rPr lang="en-US" altLang="zh-CN" dirty="0"/>
              <a:t>deterministic </a:t>
            </a:r>
            <a:r>
              <a:rPr lang="zh-CN" altLang="en-US" dirty="0"/>
              <a:t>的区别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EC01C7-CCEF-42DC-8DB5-D903A81C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300287"/>
            <a:ext cx="94202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92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F54B0-1789-4189-8B50-221752E1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726AF-10A6-4EF3-A0BA-C0F57446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E339F3-2F2C-423A-A4E1-BA69907D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80962"/>
            <a:ext cx="905827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6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E58BB-FAEF-49C3-A67B-122C4512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86FFD-3E9B-4B07-9133-7BC5CE307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课本</a:t>
            </a:r>
            <a:r>
              <a:rPr lang="en-US" altLang="zh-CN" dirty="0"/>
              <a:t>13</a:t>
            </a:r>
            <a:r>
              <a:rPr lang="zh-CN" altLang="en-US" dirty="0"/>
              <a:t>章</a:t>
            </a:r>
            <a:endParaRPr lang="en-US" altLang="zh-CN" dirty="0"/>
          </a:p>
          <a:p>
            <a:r>
              <a:rPr lang="en-US" altLang="zh-CN" dirty="0"/>
              <a:t>2.AC,A2C,A3C</a:t>
            </a:r>
            <a:r>
              <a:rPr lang="zh-CN" altLang="en-US" dirty="0"/>
              <a:t>的论文，及算法实现</a:t>
            </a:r>
            <a:endParaRPr lang="en-US" altLang="zh-CN" dirty="0"/>
          </a:p>
          <a:p>
            <a:r>
              <a:rPr lang="en-US" altLang="zh-CN" dirty="0"/>
              <a:t>3.ACTAR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4.PG,DPG,DDPG</a:t>
            </a:r>
            <a:r>
              <a:rPr lang="zh-CN" altLang="en-US" dirty="0"/>
              <a:t>论文及实现</a:t>
            </a:r>
            <a:endParaRPr lang="en-US" altLang="zh-CN" dirty="0"/>
          </a:p>
          <a:p>
            <a:r>
              <a:rPr lang="en-US" altLang="zh-CN" dirty="0"/>
              <a:t>5.TRPO,PPO</a:t>
            </a:r>
            <a:r>
              <a:rPr lang="zh-CN" altLang="en-US" dirty="0"/>
              <a:t>论文及实现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改进版本讨论</a:t>
            </a:r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策略梯度法中的探索：</a:t>
            </a:r>
            <a:r>
              <a:rPr lang="en-US" altLang="zh-CN" dirty="0">
                <a:hlinkClick r:id="rId2" action="ppaction://hlinksldjump"/>
              </a:rPr>
              <a:t>Noisy network for exploration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143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3B792-9AF3-459E-AC8F-31A21B57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D5A006-39B8-4BE4-B390-7D2B2520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C0BEC3-7B9E-4922-8860-3E3071DA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1176337"/>
            <a:ext cx="82486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10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31A73-F6C8-4026-A32D-BB637D16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2.AC</a:t>
            </a:r>
            <a:r>
              <a:rPr lang="zh-CN" altLang="en-US" dirty="0"/>
              <a:t>系列之</a:t>
            </a:r>
            <a:r>
              <a:rPr lang="en-US" altLang="zh-CN" dirty="0"/>
              <a:t>AC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B76EB-C1FB-4271-BDD0-C7ECB2C4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326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12979-943C-45A5-90A0-748CB0AB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8F02E-39D9-40A8-B038-9B3F5A1B1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05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FA0EFE-52E4-4151-BEF8-9DA52D5D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Asynchronous Methods for Deep Reinforcement Learning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937D95-CA01-48E0-908D-23AC36389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异步算法于</a:t>
            </a:r>
            <a:r>
              <a:rPr lang="en-US" altLang="zh-CN" dirty="0"/>
              <a:t>DRL</a:t>
            </a:r>
            <a:r>
              <a:rPr lang="zh-CN" altLang="en-US" dirty="0"/>
              <a:t>的结合</a:t>
            </a:r>
          </a:p>
        </p:txBody>
      </p:sp>
    </p:spTree>
    <p:extLst>
      <p:ext uri="{BB962C8B-B14F-4D97-AF65-F5344CB8AC3E}">
        <p14:creationId xmlns:p14="http://schemas.microsoft.com/office/powerpoint/2010/main" val="3890441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17EB82-57CC-4A52-9C3F-A967F9C5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6B3D315-9700-48FA-A6C4-F4725A6C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We present asynchronous variants of four standard reinforcement learning algorithms and show that </a:t>
            </a:r>
            <a:r>
              <a:rPr lang="en-US" altLang="zh-CN" b="1" dirty="0"/>
              <a:t>parallel actor-learners</a:t>
            </a:r>
            <a:r>
              <a:rPr lang="en-US" altLang="zh-CN" dirty="0"/>
              <a:t> have a stabilizing effect on training allowing all four methods to successfully train neural network controllers.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265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833831-AAB9-4448-BFEA-A8D01883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D8968F6-2853-4EC4-AE8D-76BD79813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1087" y="2496344"/>
            <a:ext cx="100298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73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F85C5-3329-4901-A4EE-4D54E5DD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C6EC6-3E6D-4176-B85D-C4BEE9C2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值得细看，有很多感兴趣的点</a:t>
            </a:r>
            <a:endParaRPr lang="en-US" altLang="zh-CN" dirty="0"/>
          </a:p>
          <a:p>
            <a:r>
              <a:rPr lang="zh-CN" altLang="en-US" dirty="0"/>
              <a:t>这种多个</a:t>
            </a:r>
            <a:r>
              <a:rPr lang="en-US" altLang="zh-CN" dirty="0"/>
              <a:t>agent </a:t>
            </a:r>
            <a:r>
              <a:rPr lang="zh-CN" altLang="en-US" dirty="0"/>
              <a:t>同时学习</a:t>
            </a:r>
            <a:endParaRPr lang="en-US" altLang="zh-CN" dirty="0"/>
          </a:p>
          <a:p>
            <a:r>
              <a:rPr lang="zh-CN" altLang="en-US" dirty="0"/>
              <a:t>与</a:t>
            </a:r>
            <a:endParaRPr lang="en-US" altLang="zh-CN" dirty="0"/>
          </a:p>
          <a:p>
            <a:r>
              <a:rPr lang="zh-CN" altLang="en-US" dirty="0"/>
              <a:t>多智能体之间的协同有什么关系</a:t>
            </a:r>
            <a:endParaRPr lang="en-US" altLang="zh-CN" dirty="0"/>
          </a:p>
          <a:p>
            <a:r>
              <a:rPr lang="zh-CN" altLang="en-US" dirty="0"/>
              <a:t>是否同样面临信哪个的问题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ED1388-A6A8-409F-99B9-7469EE247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322" y="926431"/>
            <a:ext cx="4667621" cy="39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89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8BB52-0BD3-434C-A8D3-573260C4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Asynchronous RL Framework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968019B-FDB4-4A7C-A00A-8C11E6960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8591" y="1973973"/>
            <a:ext cx="7486650" cy="1600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3611C8E-AABB-42E8-8848-27D5FD5F2760}"/>
              </a:ext>
            </a:extLst>
          </p:cNvPr>
          <p:cNvSpPr txBox="1"/>
          <p:nvPr/>
        </p:nvSpPr>
        <p:spPr>
          <a:xfrm>
            <a:off x="1558591" y="4355432"/>
            <a:ext cx="70774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</a:t>
            </a:r>
            <a:r>
              <a:rPr lang="zh-CN" altLang="en-US" dirty="0"/>
              <a:t>用的是</a:t>
            </a:r>
            <a:r>
              <a:rPr lang="en-US" altLang="zh-CN" dirty="0" err="1"/>
              <a:t>cpu</a:t>
            </a:r>
            <a:endParaRPr lang="en-US" altLang="zh-CN" dirty="0"/>
          </a:p>
          <a:p>
            <a:r>
              <a:rPr lang="en-US" altLang="zh-CN" dirty="0"/>
              <a:t>Second, we make the observation that multiple actors</a:t>
            </a:r>
          </a:p>
          <a:p>
            <a:r>
              <a:rPr lang="en-US" altLang="zh-CN" dirty="0"/>
              <a:t>learners running in parallel are likely to be exploring different parts of the environment. Moreover, one can explicitly use different exploration policies in each actor-learner to maximize this diversity. </a:t>
            </a:r>
          </a:p>
          <a:p>
            <a:endParaRPr lang="en-US" altLang="zh-CN" dirty="0"/>
          </a:p>
          <a:p>
            <a:r>
              <a:rPr lang="en-US" altLang="zh-CN" dirty="0"/>
              <a:t>Do not use a replay memory and rely on parallel actors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98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BFBB8-8DA9-4524-83B2-54C91DC8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没看懂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AA30120-5CB8-4082-919A-C524F11C2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699" y="1825625"/>
            <a:ext cx="5732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0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B7699-0C97-4945-A0C5-0941ABF5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79107-09D0-4193-BB31-B3A9270C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随着</a:t>
            </a:r>
            <a:r>
              <a:rPr lang="en-US" altLang="zh-CN" dirty="0"/>
              <a:t>actor learner</a:t>
            </a:r>
            <a:r>
              <a:rPr lang="zh-CN" altLang="en-US" dirty="0"/>
              <a:t>数量的增加，训练速度会有很大提升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另外，适当的记忆是必不可少的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可以结合资格迹或者对</a:t>
            </a:r>
            <a:r>
              <a:rPr lang="en-US" altLang="zh-CN" dirty="0"/>
              <a:t>reward</a:t>
            </a:r>
            <a:r>
              <a:rPr lang="zh-CN" altLang="en-US" dirty="0"/>
              <a:t>的改进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251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7BB91-056D-418F-B795-B1F9670B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1.Rlintroduction C13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244AF-3E9C-4686-AB1F-27666C54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序言：</a:t>
            </a:r>
            <a:endParaRPr lang="en-US" altLang="zh-CN" dirty="0"/>
          </a:p>
          <a:p>
            <a:r>
              <a:rPr lang="en-US" altLang="zh-CN" dirty="0"/>
              <a:t>In this chapter we consider methods that instead learn a parameterized policy that can select actions without consulting a value function. </a:t>
            </a:r>
          </a:p>
          <a:p>
            <a:r>
              <a:rPr lang="zh-CN" altLang="en-US" dirty="0"/>
              <a:t>定义：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227480-4E0D-42A1-87C4-0F600E13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53" y="3714493"/>
            <a:ext cx="9047747" cy="290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0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424D5-A772-4370-AFF6-03416B7AB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AC,A2C,A3C,ACKTR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31E974-55B2-4B85-B1D4-F86EA0486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https://www.jianshu.com/p/428b640046aa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979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49135-8C64-4030-B8F5-90DA76E6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B4E57B-C1AC-4371-B64B-5C48E625F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450996" cy="4351338"/>
              </a:xfrm>
            </p:spPr>
            <p:txBody>
              <a:bodyPr/>
              <a:lstStyle/>
              <a:p>
                <a:r>
                  <a:rPr lang="zh-CN" altLang="en-US" dirty="0"/>
                  <a:t>只有</a:t>
                </a:r>
                <a:r>
                  <a:rPr lang="en-US" altLang="zh-CN" dirty="0"/>
                  <a:t>actor </a:t>
                </a:r>
                <a:r>
                  <a:rPr lang="zh-CN" altLang="en-US" dirty="0"/>
                  <a:t>，策略为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zh-CN" altLang="en-US" dirty="0"/>
                  <a:t>目标是从一个特定状态出发，得到整个回合的回报函数最大。</a:t>
                </a:r>
                <a:endParaRPr lang="en-US" altLang="zh-CN" dirty="0"/>
              </a:p>
              <a:p>
                <a:r>
                  <a:rPr lang="zh-CN" altLang="en-US" dirty="0"/>
                  <a:t>这里的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轨迹</m:t>
                    </m:r>
                  </m:oMath>
                </a14:m>
                <a:r>
                  <a:rPr lang="zh-CN" altLang="en-US" dirty="0"/>
                  <a:t>产生的概率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B4E57B-C1AC-4371-B64B-5C48E625F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450996" cy="4351338"/>
              </a:xfrm>
              <a:blipFill>
                <a:blip r:embed="rId3"/>
                <a:stretch>
                  <a:fillRect l="-3180" t="-2521" r="-2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A89D467-ECD3-4F3A-A4B0-EF5E4D0A7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279" y="1027906"/>
            <a:ext cx="67913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6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2B29A-46EF-49AD-B773-A08EB005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Actor-Critic(AC)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7C89B-82DC-4722-B986-25328628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PG</a:t>
            </a:r>
            <a:r>
              <a:rPr lang="zh-CN" altLang="en-US" dirty="0"/>
              <a:t>策略中，如果我们用</a:t>
            </a:r>
            <a:r>
              <a:rPr lang="en-US" altLang="zh-CN" dirty="0"/>
              <a:t>Q</a:t>
            </a:r>
            <a:r>
              <a:rPr lang="zh-CN" altLang="en-US" dirty="0"/>
              <a:t>函数来代替</a:t>
            </a:r>
            <a:r>
              <a:rPr lang="en-US" altLang="zh-CN" dirty="0"/>
              <a:t>R</a:t>
            </a:r>
            <a:r>
              <a:rPr lang="zh-CN" altLang="en-US" dirty="0"/>
              <a:t>，同时我们创建一个</a:t>
            </a:r>
            <a:r>
              <a:rPr lang="en-US" altLang="zh-CN" dirty="0"/>
              <a:t>Critic</a:t>
            </a:r>
            <a:r>
              <a:rPr lang="zh-CN" altLang="en-US" dirty="0"/>
              <a:t>网络来计算</a:t>
            </a:r>
            <a:r>
              <a:rPr lang="en-US" altLang="zh-CN" dirty="0"/>
              <a:t>Q</a:t>
            </a:r>
            <a:r>
              <a:rPr lang="zh-CN" altLang="en-US" dirty="0"/>
              <a:t>函数值，那么我们就得到了</a:t>
            </a:r>
            <a:r>
              <a:rPr lang="en-US" altLang="zh-CN" dirty="0"/>
              <a:t>Actor-Critic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en-US" altLang="zh-CN" dirty="0"/>
              <a:t>PG: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AC: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C0EA6D-59E6-4380-A4F0-D16BBAB5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262" y="2967042"/>
            <a:ext cx="3849688" cy="15374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32945A-3759-4E35-9DFE-EE1456C35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4639471"/>
            <a:ext cx="6754040" cy="167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95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4C808-D355-4F80-AD1C-2129F7E0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Actor-Critic(AC)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E2E63-85AB-4837-9D58-F07B04E4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示意图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Actor</a:t>
            </a:r>
            <a:r>
              <a:rPr lang="zh-CN" altLang="en-US" dirty="0"/>
              <a:t>根据</a:t>
            </a:r>
            <a:r>
              <a:rPr lang="en-US" altLang="zh-CN" dirty="0"/>
              <a:t>critic</a:t>
            </a:r>
            <a:r>
              <a:rPr lang="zh-CN" altLang="en-US" dirty="0"/>
              <a:t>的评估进行更新</a:t>
            </a:r>
            <a:endParaRPr lang="en-US" altLang="zh-CN" dirty="0"/>
          </a:p>
          <a:p>
            <a:r>
              <a:rPr lang="en-US" altLang="zh-CN" dirty="0"/>
              <a:t>Critic</a:t>
            </a:r>
            <a:r>
              <a:rPr lang="zh-CN" altLang="en-US" dirty="0"/>
              <a:t>通过过程中的</a:t>
            </a:r>
            <a:r>
              <a:rPr lang="en-US" altLang="zh-CN" dirty="0" err="1"/>
              <a:t>Tderror</a:t>
            </a:r>
            <a:r>
              <a:rPr lang="zh-CN" altLang="en-US" dirty="0"/>
              <a:t>更新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BE234D-05A6-4338-8E1D-CB060A6AE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2498725"/>
            <a:ext cx="3981450" cy="2266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99F05D-FB7E-48F7-A2E1-1A9E2E366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290638"/>
            <a:ext cx="4914900" cy="48863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2690EB-5F18-4903-A72C-04E3AAB16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212" y="5870375"/>
            <a:ext cx="4268788" cy="9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28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A9921-5F25-49A6-9ED2-2655DF88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Advantage Actor-Critic(A2C)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78CBF-3554-49A1-8195-0A1C8DC0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Q</a:t>
            </a:r>
            <a:r>
              <a:rPr lang="zh-CN" altLang="en-US" dirty="0"/>
              <a:t>值增加一个基线，构造优势函数。梯度表现为：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为了避免使用两个网络分别计算</a:t>
            </a:r>
            <a:r>
              <a:rPr lang="en-US" altLang="zh-CN" dirty="0"/>
              <a:t>Q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Critic </a:t>
            </a:r>
            <a:r>
              <a:rPr lang="zh-CN" altLang="en-US" dirty="0"/>
              <a:t>的</a:t>
            </a:r>
            <a:r>
              <a:rPr lang="en-US" altLang="zh-CN" dirty="0"/>
              <a:t>loss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391095-1325-4EF5-A16E-C1447CEE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4" y="2451100"/>
            <a:ext cx="5498783" cy="876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ACB3F0-56E2-42DE-9606-0875E10D9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3988595"/>
            <a:ext cx="3333750" cy="552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EB0446-058F-4C15-9125-49972E2AD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5" y="5316540"/>
            <a:ext cx="61912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92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A9428-BB9F-4B02-90AA-C2A0726A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Asynchronous Advantage Actor-Critic </a:t>
            </a:r>
            <a:r>
              <a:rPr lang="en-US" altLang="zh-CN" dirty="0"/>
              <a:t>A3C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BF3E8-85AD-4E01-950C-C8AEF603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115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会有一个主网络和多个分身，</a:t>
            </a:r>
            <a:r>
              <a:rPr lang="en-US" altLang="zh-CN" dirty="0"/>
              <a:t>3C</a:t>
            </a:r>
            <a:r>
              <a:rPr lang="zh-CN" altLang="en-US" dirty="0"/>
              <a:t>主要有两个操作，一个是</a:t>
            </a:r>
            <a:r>
              <a:rPr lang="en-US" altLang="zh-CN" dirty="0"/>
              <a:t>pull</a:t>
            </a:r>
            <a:r>
              <a:rPr lang="zh-CN" altLang="en-US" dirty="0"/>
              <a:t>，一个是</a:t>
            </a:r>
            <a:r>
              <a:rPr lang="en-US" altLang="zh-CN" dirty="0"/>
              <a:t>push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/>
              <a:t>pull</a:t>
            </a:r>
            <a:r>
              <a:rPr lang="zh-CN" altLang="en-US" dirty="0"/>
              <a:t>：把主网络的参数直接赋予</a:t>
            </a:r>
            <a:r>
              <a:rPr lang="en-US" altLang="zh-CN" dirty="0"/>
              <a:t>Worker</a:t>
            </a:r>
            <a:r>
              <a:rPr lang="zh-CN" altLang="en-US" dirty="0"/>
              <a:t>中的网络</a:t>
            </a:r>
            <a:br>
              <a:rPr lang="zh-CN" altLang="en-US" dirty="0"/>
            </a:br>
            <a:r>
              <a:rPr lang="en-US" altLang="zh-CN" dirty="0"/>
              <a:t>push</a:t>
            </a:r>
            <a:r>
              <a:rPr lang="zh-CN" altLang="en-US" dirty="0"/>
              <a:t>：使用各</a:t>
            </a:r>
            <a:r>
              <a:rPr lang="en-US" altLang="zh-CN" dirty="0"/>
              <a:t>Worker</a:t>
            </a:r>
            <a:r>
              <a:rPr lang="zh-CN" altLang="en-US" dirty="0"/>
              <a:t>中的梯度，对主网络的参数进行更新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4DE545-B2B6-4BA9-8381-001BC395A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25" y="1562099"/>
            <a:ext cx="6950075" cy="49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13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A6AD6-5761-4145-965B-FB84C65E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Scalable trust-region method for deep reinforcement learning using Kronecker-factored approximation --ACKTR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976D2-2E19-4906-972A-36A88631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ACKTR </a:t>
            </a:r>
            <a:r>
              <a:rPr lang="zh-CN" altLang="en-US" dirty="0"/>
              <a:t>融合了三种不同的技术：以 </a:t>
            </a:r>
            <a:r>
              <a:rPr lang="en-US" altLang="zh-CN" dirty="0"/>
              <a:t>actor-critic </a:t>
            </a:r>
            <a:r>
              <a:rPr lang="zh-CN" altLang="en-US" dirty="0"/>
              <a:t>算法为基础，加上 </a:t>
            </a:r>
            <a:r>
              <a:rPr lang="en-US" altLang="zh-CN" dirty="0"/>
              <a:t>TRPO </a:t>
            </a:r>
            <a:r>
              <a:rPr lang="zh-CN" altLang="en-US" dirty="0"/>
              <a:t>来保证稳定性，同时融入了提升样本效率和可扩展性的分布式 </a:t>
            </a:r>
            <a:r>
              <a:rPr lang="en-US" altLang="zh-CN" dirty="0"/>
              <a:t>Kronecker </a:t>
            </a:r>
            <a:r>
              <a:rPr lang="zh-CN" altLang="en-US" dirty="0"/>
              <a:t>因子分解（</a:t>
            </a:r>
            <a:r>
              <a:rPr lang="en-US" altLang="zh-CN" dirty="0"/>
              <a:t>Kronecker factorization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ACKTR </a:t>
            </a:r>
            <a:r>
              <a:rPr lang="zh-CN" altLang="en-US" dirty="0"/>
              <a:t>比一阶方法如 </a:t>
            </a:r>
            <a:r>
              <a:rPr lang="en-US" altLang="zh-CN" dirty="0"/>
              <a:t>A2C </a:t>
            </a:r>
            <a:r>
              <a:rPr lang="zh-CN" altLang="en-US" dirty="0"/>
              <a:t>有更好的样本复杂度，因为其使用自然梯度的方向而不是普通梯度方向来迭代。</a:t>
            </a:r>
            <a:endParaRPr lang="en-US" altLang="zh-CN" dirty="0"/>
          </a:p>
          <a:p>
            <a:r>
              <a:rPr lang="zh-CN" altLang="en-US" dirty="0"/>
              <a:t>自然梯度：单位变化下，改善目标函数的最优方向。用</a:t>
            </a:r>
            <a:r>
              <a:rPr lang="en-US" altLang="zh-CN" dirty="0"/>
              <a:t>K-FAC</a:t>
            </a:r>
            <a:r>
              <a:rPr lang="zh-CN" altLang="en-US" dirty="0"/>
              <a:t>算法进行计算，什么是</a:t>
            </a:r>
            <a:r>
              <a:rPr lang="en-US" altLang="zh-CN" dirty="0"/>
              <a:t>K-FAC</a:t>
            </a:r>
            <a:r>
              <a:rPr lang="zh-CN" altLang="en-US" dirty="0"/>
              <a:t>算法？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通过限制 </a:t>
            </a:r>
            <a:r>
              <a:rPr lang="en-US" altLang="zh-CN" dirty="0"/>
              <a:t>KL </a:t>
            </a:r>
            <a:r>
              <a:rPr lang="zh-CN" altLang="en-US" dirty="0"/>
              <a:t>离散度，我们确保新策略的行为与旧策略差别不大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分布式</a:t>
            </a:r>
            <a:r>
              <a:rPr lang="en-US" altLang="zh-CN" dirty="0"/>
              <a:t>Kronecker </a:t>
            </a:r>
            <a:r>
              <a:rPr lang="zh-CN" altLang="en-US" dirty="0"/>
              <a:t>因子分解</a:t>
            </a:r>
          </a:p>
        </p:txBody>
      </p:sp>
    </p:spTree>
    <p:extLst>
      <p:ext uri="{BB962C8B-B14F-4D97-AF65-F5344CB8AC3E}">
        <p14:creationId xmlns:p14="http://schemas.microsoft.com/office/powerpoint/2010/main" val="2294512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09CA486-76BE-4837-987F-E5C94DC0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ACTAR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CE48C3-7B4B-4B39-96AC-D3B0EBCAA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859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B248B7-7EE2-4256-89EF-28467499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主要思想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955915A-D7BA-4755-A4AD-1691E32E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34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1D73D-A1ED-4EF3-A83D-02D681B3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FD78F-CB8D-4135-AA45-DE7F7D23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3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7BB91-056D-418F-B795-B1F9670B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1.Rlintroduction C13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244AF-3E9C-4686-AB1F-27666C54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Policy Approximation and its Advantages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注：</a:t>
            </a:r>
            <a:r>
              <a:rPr lang="en-US" altLang="zh-CN" dirty="0"/>
              <a:t>In practice, to ensure exploration we generally require that the policy never becomes deterministic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One advantage of parameterizing policies according to the soft-max in action preferences is that the approximate policy can </a:t>
            </a:r>
            <a:r>
              <a:rPr lang="en-US" altLang="zh-CN" b="1" dirty="0"/>
              <a:t>approach a deterministic policy</a:t>
            </a:r>
            <a:r>
              <a:rPr lang="en-US" altLang="zh-CN" dirty="0"/>
              <a:t>, whereas with "-greedy action selection over action values there is always an " probability of selecting a random action.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432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41F196-C8FA-43A3-B0F9-5A48828F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PG</a:t>
            </a:r>
            <a:r>
              <a:rPr lang="zh-CN" altLang="en-US" dirty="0"/>
              <a:t>系列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E50933-DB32-4D39-A4C9-A5F127CEF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76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93356C3-07C1-4E98-AE65-941EF744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PG-&gt;DPG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271D75-AF91-4D69-8038-1A6D9E729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37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BCFE5-1274-4C0D-8D89-74238575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DDPG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87C51-9654-4262-913F-D29668BA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20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87A942-A613-474B-A523-C2AC6D1B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TRPO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223C1D-6110-4076-99CC-46B80C31B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49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85DA7B-3396-4E0B-80A3-CC7D5AC3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TRPO</a:t>
            </a:r>
            <a:r>
              <a:rPr lang="zh-CN" altLang="en-US"/>
              <a:t>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9DB5A5-9E06-441A-8638-CB165085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76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F91B85-FE49-4E77-AC4B-F5FE09D1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PPO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8D2BBF-BD2E-4223-A9B1-FC2F9C06B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</a:p>
        </p:txBody>
      </p:sp>
    </p:spTree>
    <p:extLst>
      <p:ext uri="{BB962C8B-B14F-4D97-AF65-F5344CB8AC3E}">
        <p14:creationId xmlns:p14="http://schemas.microsoft.com/office/powerpoint/2010/main" val="376375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75F9D-AFAE-4773-8DBE-0A45F623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Noisy network for exploration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18705-85C4-43AE-9552-6C107533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在策略梯度法的基础上引入更多的探索因素</a:t>
            </a:r>
          </a:p>
        </p:txBody>
      </p:sp>
    </p:spTree>
    <p:extLst>
      <p:ext uri="{BB962C8B-B14F-4D97-AF65-F5344CB8AC3E}">
        <p14:creationId xmlns:p14="http://schemas.microsoft.com/office/powerpoint/2010/main" val="3454872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48FE4E5-4DFA-4498-9C44-E9049CBD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算法基本流程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1F7DA8-549A-49C5-AC3A-E3C961D0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29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7BB91-056D-418F-B795-B1F9670B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1.Rlintroduction C13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244AF-3E9C-4686-AB1F-27666C54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second advantage of parameterizing policies according to the soft-max in action preferences is that it enables the selection of actions with arbitrary probabilities</a:t>
            </a:r>
          </a:p>
          <a:p>
            <a:endParaRPr lang="en-US" altLang="zh-CN" dirty="0"/>
          </a:p>
          <a:p>
            <a:r>
              <a:rPr lang="en-US" altLang="zh-CN" dirty="0"/>
              <a:t>Finally, we note that the choice of policy parameterization is sometimes a good way of injecting prior knowledge about the desired form of the policy into the reinforcement learning system.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65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8A9FA-24B6-43E6-B185-BB5499C7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1.Rlintroduction C13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C22E0-0A1B-4738-95DE-9DDF067A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相比于根据值函数用贪婪策略来做动作选择，策略梯度法能够得到相对平缓的动作变化。</a:t>
            </a:r>
            <a:endParaRPr lang="en-US" altLang="zh-CN" dirty="0"/>
          </a:p>
          <a:p>
            <a:r>
              <a:rPr lang="zh-CN" altLang="en-US" dirty="0"/>
              <a:t>首先，</a:t>
            </a:r>
            <a:r>
              <a:rPr lang="en-US" altLang="zh-CN" dirty="0"/>
              <a:t> episodic case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we define the performance measure as the value of the start state of the episode. </a:t>
            </a:r>
            <a:r>
              <a:rPr lang="zh-CN" altLang="en-US" dirty="0"/>
              <a:t>定义了初始状态上得到值函数作为评价指标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704B6F-633B-4F0B-8D88-CE36820D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83" y="3837173"/>
            <a:ext cx="7937634" cy="28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8A9FA-24B6-43E6-B185-BB5499C7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1.Rlintroduction C13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C22E0-0A1B-4738-95DE-9DDF067A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842" cy="4351338"/>
          </a:xfrm>
        </p:spPr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baseline</a:t>
            </a:r>
            <a:r>
              <a:rPr lang="zh-CN" altLang="en-US" dirty="0"/>
              <a:t>，在更新动作函数网络的同时还要更新值函数的网络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68A20C-B48E-4484-BADB-2CAA3E7FD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48" y="2390306"/>
            <a:ext cx="9456821" cy="427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0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3C2A-3393-4EEF-AA98-77666370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1.Rlintroduction C13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B906F-12C5-4ACA-96CB-57AEF5CE6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AC</a:t>
            </a:r>
            <a:r>
              <a:rPr lang="zh-CN" altLang="en-US" dirty="0"/>
              <a:t>的理由：</a:t>
            </a:r>
            <a:endParaRPr lang="en-US" altLang="zh-CN" dirty="0"/>
          </a:p>
          <a:p>
            <a:r>
              <a:rPr lang="en-US" altLang="zh-CN" dirty="0"/>
              <a:t> REINFORCE with baseline is unbiased and will converge asymptotically to a local minimum, but like all Monte Carlo methods it tends to </a:t>
            </a:r>
            <a:r>
              <a:rPr lang="en-US" altLang="zh-CN" b="1" dirty="0"/>
              <a:t>learn slowly </a:t>
            </a:r>
            <a:r>
              <a:rPr lang="en-US" altLang="zh-CN" dirty="0"/>
              <a:t>(produce estimates of high variance) and to be inconvenient to implement online or for continuing problems.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75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CB127-ECD5-4A48-933C-3C5CD8E7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27947-8F22-47DE-BF13-03DB2BFEE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D5B456-7675-4C66-A4C4-FA0D410D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47"/>
            <a:ext cx="12192000" cy="67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5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1815</Words>
  <Application>Microsoft Office PowerPoint</Application>
  <PresentationFormat>宽屏</PresentationFormat>
  <Paragraphs>173</Paragraphs>
  <Slides>47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等线</vt:lpstr>
      <vt:lpstr>等线 Light</vt:lpstr>
      <vt:lpstr>Arial</vt:lpstr>
      <vt:lpstr>Cambria Math</vt:lpstr>
      <vt:lpstr>Office 主题​​</vt:lpstr>
      <vt:lpstr>Policy</vt:lpstr>
      <vt:lpstr>目录</vt:lpstr>
      <vt:lpstr>1.Rlintroduction C13</vt:lpstr>
      <vt:lpstr>1.Rlintroduction C13</vt:lpstr>
      <vt:lpstr>1.Rlintroduction C13</vt:lpstr>
      <vt:lpstr>1.Rlintroduction C13</vt:lpstr>
      <vt:lpstr>1.Rlintroduction C13</vt:lpstr>
      <vt:lpstr>1.Rlintroduction C13</vt:lpstr>
      <vt:lpstr>PowerPoint 演示文稿</vt:lpstr>
      <vt:lpstr>1.Rlintroduction C13</vt:lpstr>
      <vt:lpstr>1.Rlintroduction C13</vt:lpstr>
      <vt:lpstr>1.Rlintroduction C13</vt:lpstr>
      <vt:lpstr>1-1Deterministic Policy  Gradient Algorithm</vt:lpstr>
      <vt:lpstr>1-1Deterministic Policy  Gradient Algorithm</vt:lpstr>
      <vt:lpstr>1-1Deterministic Policy  Gradient Algorithm</vt:lpstr>
      <vt:lpstr>1-1Deterministic Policy  Gradient Algorithm</vt:lpstr>
      <vt:lpstr>DDPG</vt:lpstr>
      <vt:lpstr>PowerPoint 演示文稿</vt:lpstr>
      <vt:lpstr>PowerPoint 演示文稿</vt:lpstr>
      <vt:lpstr>PowerPoint 演示文稿</vt:lpstr>
      <vt:lpstr>2.AC系列之AC</vt:lpstr>
      <vt:lpstr>AC代码实现</vt:lpstr>
      <vt:lpstr>Asynchronous Methods for Deep Reinforcement Learning</vt:lpstr>
      <vt:lpstr>abstract</vt:lpstr>
      <vt:lpstr>motivation</vt:lpstr>
      <vt:lpstr>Related  work</vt:lpstr>
      <vt:lpstr>Asynchronous RL Framework</vt:lpstr>
      <vt:lpstr>没看懂</vt:lpstr>
      <vt:lpstr>结果</vt:lpstr>
      <vt:lpstr>AC,A2C,A3C,ACKTR</vt:lpstr>
      <vt:lpstr>PG</vt:lpstr>
      <vt:lpstr>Actor-Critic(AC)</vt:lpstr>
      <vt:lpstr>Actor-Critic(AC)</vt:lpstr>
      <vt:lpstr>Advantage Actor-Critic(A2C)</vt:lpstr>
      <vt:lpstr>Asynchronous Advantage Actor-Critic A3C</vt:lpstr>
      <vt:lpstr>Scalable trust-region method for deep reinforcement learning using Kronecker-factored approximation --ACKTR</vt:lpstr>
      <vt:lpstr>ACTAR</vt:lpstr>
      <vt:lpstr>主要思想</vt:lpstr>
      <vt:lpstr>代码实现</vt:lpstr>
      <vt:lpstr>PG系列</vt:lpstr>
      <vt:lpstr>PG-&gt;DPG</vt:lpstr>
      <vt:lpstr>DDPG</vt:lpstr>
      <vt:lpstr>TRPO</vt:lpstr>
      <vt:lpstr>TRPO实现</vt:lpstr>
      <vt:lpstr>PPO</vt:lpstr>
      <vt:lpstr>Noisy network for exploration</vt:lpstr>
      <vt:lpstr>算法基本流程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</dc:title>
  <dc:creator>司马 羽鹤</dc:creator>
  <cp:lastModifiedBy>司马 羽鹤</cp:lastModifiedBy>
  <cp:revision>54</cp:revision>
  <dcterms:created xsi:type="dcterms:W3CDTF">2018-12-09T23:06:08Z</dcterms:created>
  <dcterms:modified xsi:type="dcterms:W3CDTF">2020-02-05T07:36:15Z</dcterms:modified>
</cp:coreProperties>
</file>