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414" r:id="rId4"/>
    <p:sldId id="258" r:id="rId5"/>
    <p:sldId id="398" r:id="rId6"/>
    <p:sldId id="399" r:id="rId7"/>
    <p:sldId id="400" r:id="rId8"/>
    <p:sldId id="401" r:id="rId9"/>
    <p:sldId id="402" r:id="rId10"/>
    <p:sldId id="403" r:id="rId11"/>
    <p:sldId id="404" r:id="rId12"/>
    <p:sldId id="451" r:id="rId13"/>
    <p:sldId id="452" r:id="rId14"/>
    <p:sldId id="453" r:id="rId15"/>
    <p:sldId id="405" r:id="rId16"/>
    <p:sldId id="406" r:id="rId17"/>
    <p:sldId id="420" r:id="rId18"/>
    <p:sldId id="410" r:id="rId19"/>
    <p:sldId id="439" r:id="rId20"/>
    <p:sldId id="440" r:id="rId21"/>
    <p:sldId id="454" r:id="rId22"/>
    <p:sldId id="455" r:id="rId23"/>
    <p:sldId id="456" r:id="rId24"/>
    <p:sldId id="457" r:id="rId25"/>
    <p:sldId id="458" r:id="rId26"/>
    <p:sldId id="441" r:id="rId27"/>
    <p:sldId id="442" r:id="rId28"/>
    <p:sldId id="443" r:id="rId29"/>
    <p:sldId id="408" r:id="rId30"/>
    <p:sldId id="409" r:id="rId31"/>
    <p:sldId id="459" r:id="rId32"/>
    <p:sldId id="460" r:id="rId33"/>
    <p:sldId id="407" r:id="rId34"/>
    <p:sldId id="411" r:id="rId35"/>
    <p:sldId id="419" r:id="rId36"/>
    <p:sldId id="421" r:id="rId37"/>
    <p:sldId id="412" r:id="rId38"/>
    <p:sldId id="423" r:id="rId39"/>
    <p:sldId id="424" r:id="rId40"/>
    <p:sldId id="461" r:id="rId41"/>
    <p:sldId id="462" r:id="rId42"/>
    <p:sldId id="463" r:id="rId43"/>
    <p:sldId id="464" r:id="rId44"/>
    <p:sldId id="465" r:id="rId45"/>
    <p:sldId id="466" r:id="rId46"/>
    <p:sldId id="467" r:id="rId47"/>
    <p:sldId id="418" r:id="rId48"/>
    <p:sldId id="425" r:id="rId49"/>
    <p:sldId id="426" r:id="rId50"/>
    <p:sldId id="413" r:id="rId51"/>
    <p:sldId id="415" r:id="rId52"/>
    <p:sldId id="470" r:id="rId53"/>
    <p:sldId id="471" r:id="rId54"/>
    <p:sldId id="472" r:id="rId55"/>
    <p:sldId id="473" r:id="rId56"/>
    <p:sldId id="474" r:id="rId57"/>
    <p:sldId id="475" r:id="rId58"/>
    <p:sldId id="476" r:id="rId59"/>
    <p:sldId id="477" r:id="rId60"/>
    <p:sldId id="478" r:id="rId61"/>
    <p:sldId id="422" r:id="rId62"/>
    <p:sldId id="416" r:id="rId63"/>
    <p:sldId id="435" r:id="rId64"/>
    <p:sldId id="436" r:id="rId65"/>
    <p:sldId id="479" r:id="rId66"/>
    <p:sldId id="482" r:id="rId67"/>
    <p:sldId id="493" r:id="rId68"/>
    <p:sldId id="483" r:id="rId69"/>
    <p:sldId id="494" r:id="rId70"/>
    <p:sldId id="484" r:id="rId71"/>
    <p:sldId id="485" r:id="rId72"/>
    <p:sldId id="480" r:id="rId73"/>
    <p:sldId id="481" r:id="rId74"/>
    <p:sldId id="437" r:id="rId75"/>
    <p:sldId id="438" r:id="rId76"/>
    <p:sldId id="417" r:id="rId77"/>
    <p:sldId id="427" r:id="rId78"/>
    <p:sldId id="428" r:id="rId79"/>
    <p:sldId id="429" r:id="rId80"/>
    <p:sldId id="430" r:id="rId81"/>
    <p:sldId id="431" r:id="rId82"/>
    <p:sldId id="432" r:id="rId83"/>
    <p:sldId id="433" r:id="rId84"/>
    <p:sldId id="434" r:id="rId85"/>
    <p:sldId id="444" r:id="rId86"/>
    <p:sldId id="486" r:id="rId87"/>
    <p:sldId id="488" r:id="rId88"/>
    <p:sldId id="487" r:id="rId89"/>
    <p:sldId id="489" r:id="rId90"/>
    <p:sldId id="490" r:id="rId91"/>
    <p:sldId id="491" r:id="rId92"/>
    <p:sldId id="492" r:id="rId93"/>
    <p:sldId id="445" r:id="rId94"/>
    <p:sldId id="447" r:id="rId95"/>
    <p:sldId id="446" r:id="rId96"/>
    <p:sldId id="448" r:id="rId97"/>
    <p:sldId id="449" r:id="rId98"/>
    <p:sldId id="450"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6203" autoAdjust="0"/>
  </p:normalViewPr>
  <p:slideViewPr>
    <p:cSldViewPr snapToGrid="0">
      <p:cViewPr varScale="1">
        <p:scale>
          <a:sx n="88" d="100"/>
          <a:sy n="88" d="100"/>
        </p:scale>
        <p:origin x="624" y="84"/>
      </p:cViewPr>
      <p:guideLst/>
    </p:cSldViewPr>
  </p:slideViewPr>
  <p:outlineViewPr>
    <p:cViewPr>
      <p:scale>
        <a:sx n="33" d="100"/>
        <a:sy n="33" d="100"/>
      </p:scale>
      <p:origin x="0" y="-106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AD31D-AE57-490D-9CA7-1D784DFB4283}" type="datetimeFigureOut">
              <a:rPr lang="zh-CN" altLang="en-US" smtClean="0"/>
              <a:t>2019/10/24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6A944-90B5-4BB7-B57F-E8F735F75324}" type="slidenum">
              <a:rPr lang="zh-CN" altLang="en-US" smtClean="0"/>
              <a:t>‹#›</a:t>
            </a:fld>
            <a:endParaRPr lang="zh-CN" altLang="en-US"/>
          </a:p>
        </p:txBody>
      </p:sp>
    </p:spTree>
    <p:extLst>
      <p:ext uri="{BB962C8B-B14F-4D97-AF65-F5344CB8AC3E}">
        <p14:creationId xmlns:p14="http://schemas.microsoft.com/office/powerpoint/2010/main" val="2756308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2</a:t>
            </a:fld>
            <a:endParaRPr lang="zh-CN" altLang="en-US"/>
          </a:p>
        </p:txBody>
      </p:sp>
    </p:spTree>
    <p:extLst>
      <p:ext uri="{BB962C8B-B14F-4D97-AF65-F5344CB8AC3E}">
        <p14:creationId xmlns:p14="http://schemas.microsoft.com/office/powerpoint/2010/main" val="103754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寻找所谓的鞍点</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14</a:t>
            </a:fld>
            <a:endParaRPr lang="zh-CN" altLang="en-US"/>
          </a:p>
        </p:txBody>
      </p:sp>
    </p:spTree>
    <p:extLst>
      <p:ext uri="{BB962C8B-B14F-4D97-AF65-F5344CB8AC3E}">
        <p14:creationId xmlns:p14="http://schemas.microsoft.com/office/powerpoint/2010/main" val="321526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17</a:t>
            </a:r>
            <a:r>
              <a:rPr lang="zh-CN" altLang="en-US" dirty="0"/>
              <a:t>）就是</a:t>
            </a:r>
            <a:r>
              <a:rPr lang="en-US" altLang="zh-CN" dirty="0"/>
              <a:t>GAN</a:t>
            </a:r>
            <a:r>
              <a:rPr lang="zh-CN" altLang="en-US" dirty="0"/>
              <a:t>判别器的更新方法，（</a:t>
            </a:r>
            <a:r>
              <a:rPr lang="en-US" altLang="zh-CN" dirty="0"/>
              <a:t>18</a:t>
            </a:r>
            <a:r>
              <a:rPr lang="zh-CN" altLang="en-US" dirty="0"/>
              <a:t>）就是用</a:t>
            </a:r>
            <a:r>
              <a:rPr lang="en-US" altLang="zh-CN" dirty="0"/>
              <a:t>TRPO</a:t>
            </a:r>
            <a:r>
              <a:rPr lang="zh-CN" altLang="en-US" dirty="0"/>
              <a:t>更新生成器，其实这里的生成器就是学习“大师行为”的学生算法，即，最后模仿出来的近似策略。（只是这里的</a:t>
            </a:r>
            <a:r>
              <a:rPr lang="en-US" altLang="zh-CN" dirty="0"/>
              <a:t>TRPO</a:t>
            </a:r>
            <a:r>
              <a:rPr lang="zh-CN" altLang="en-US" dirty="0"/>
              <a:t>算法的优化目标变为了对抗判别器的预测结果</a:t>
            </a:r>
            <a:r>
              <a:rPr lang="en-US" altLang="zh-CN" dirty="0"/>
              <a:t>Dw+1</a:t>
            </a:r>
            <a:r>
              <a:rPr lang="zh-CN" altLang="en-US" dirty="0"/>
              <a:t>）</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15</a:t>
            </a:fld>
            <a:endParaRPr lang="zh-CN" altLang="en-US"/>
          </a:p>
        </p:txBody>
      </p:sp>
    </p:spTree>
    <p:extLst>
      <p:ext uri="{BB962C8B-B14F-4D97-AF65-F5344CB8AC3E}">
        <p14:creationId xmlns:p14="http://schemas.microsoft.com/office/powerpoint/2010/main" val="1505482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也是基于最大熵的基本理论，套用了</a:t>
            </a:r>
            <a:r>
              <a:rPr lang="en-US" altLang="zh-CN" dirty="0"/>
              <a:t>GAN </a:t>
            </a:r>
            <a:r>
              <a:rPr lang="zh-CN" altLang="en-US" dirty="0"/>
              <a:t>的形式</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16</a:t>
            </a:fld>
            <a:endParaRPr lang="zh-CN" altLang="en-US"/>
          </a:p>
        </p:txBody>
      </p:sp>
    </p:spTree>
    <p:extLst>
      <p:ext uri="{BB962C8B-B14F-4D97-AF65-F5344CB8AC3E}">
        <p14:creationId xmlns:p14="http://schemas.microsoft.com/office/powerpoint/2010/main" val="2266071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第二点优势可以借鉴，我们也同样在用判别器的结果作为逆向强化学习的一种</a:t>
            </a:r>
            <a:r>
              <a:rPr lang="en-US" altLang="zh-CN" dirty="0"/>
              <a:t>loss</a:t>
            </a:r>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21</a:t>
            </a:fld>
            <a:endParaRPr lang="zh-CN" altLang="en-US"/>
          </a:p>
        </p:txBody>
      </p:sp>
    </p:spTree>
    <p:extLst>
      <p:ext uri="{BB962C8B-B14F-4D97-AF65-F5344CB8AC3E}">
        <p14:creationId xmlns:p14="http://schemas.microsoft.com/office/powerpoint/2010/main" val="256625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待查  </a:t>
            </a:r>
            <a:r>
              <a:rPr lang="en-US" altLang="zh-CN" dirty="0"/>
              <a:t>More recently, Goyal et al. [8] proposed to learn a generative model of preceding states of high-value states (i.e., top-K% trajectories) and update a policy to follow the generated trajectories. </a:t>
            </a:r>
          </a:p>
          <a:p>
            <a:endParaRPr lang="en-US" altLang="zh-CN" dirty="0"/>
          </a:p>
          <a:p>
            <a:r>
              <a:rPr lang="zh-CN" altLang="en-US" dirty="0"/>
              <a:t>竟然可以这样写：</a:t>
            </a:r>
            <a:r>
              <a:rPr lang="en-US" altLang="zh-CN" dirty="0"/>
              <a:t> Contemporaneously with our work, </a:t>
            </a:r>
            <a:r>
              <a:rPr lang="en-US" altLang="zh-CN" dirty="0" err="1"/>
              <a:t>Gangwani</a:t>
            </a:r>
            <a:r>
              <a:rPr lang="en-US" altLang="zh-CN" dirty="0"/>
              <a:t> et al. [6] also proposed the same method as our GASIL, which was independently developed. </a:t>
            </a:r>
          </a:p>
          <a:p>
            <a:r>
              <a:rPr lang="en-US" altLang="zh-CN" dirty="0"/>
              <a:t>【6】learning self-imitation diverse policies </a:t>
            </a:r>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22</a:t>
            </a:fld>
            <a:endParaRPr lang="zh-CN" altLang="en-US"/>
          </a:p>
        </p:txBody>
      </p:sp>
    </p:spTree>
    <p:extLst>
      <p:ext uri="{BB962C8B-B14F-4D97-AF65-F5344CB8AC3E}">
        <p14:creationId xmlns:p14="http://schemas.microsoft.com/office/powerpoint/2010/main" val="221477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这里主要强调对</a:t>
            </a:r>
            <a:r>
              <a:rPr lang="en-US" altLang="zh-CN" dirty="0" err="1"/>
              <a:t>trj</a:t>
            </a:r>
            <a:r>
              <a:rPr lang="en-US" altLang="zh-CN" dirty="0"/>
              <a:t>  buffer </a:t>
            </a:r>
            <a:r>
              <a:rPr lang="zh-CN" altLang="en-US" dirty="0"/>
              <a:t>的更新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24</a:t>
            </a:fld>
            <a:endParaRPr lang="zh-CN" altLang="en-US"/>
          </a:p>
        </p:txBody>
      </p:sp>
    </p:spTree>
    <p:extLst>
      <p:ext uri="{BB962C8B-B14F-4D97-AF65-F5344CB8AC3E}">
        <p14:creationId xmlns:p14="http://schemas.microsoft.com/office/powerpoint/2010/main" val="74581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这种写作方法值得借鉴</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25</a:t>
            </a:fld>
            <a:endParaRPr lang="zh-CN" altLang="en-US"/>
          </a:p>
        </p:txBody>
      </p:sp>
    </p:spTree>
    <p:extLst>
      <p:ext uri="{BB962C8B-B14F-4D97-AF65-F5344CB8AC3E}">
        <p14:creationId xmlns:p14="http://schemas.microsoft.com/office/powerpoint/2010/main" val="387594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29</a:t>
            </a:fld>
            <a:endParaRPr lang="zh-CN" altLang="en-US"/>
          </a:p>
        </p:txBody>
      </p:sp>
    </p:spTree>
    <p:extLst>
      <p:ext uri="{BB962C8B-B14F-4D97-AF65-F5344CB8AC3E}">
        <p14:creationId xmlns:p14="http://schemas.microsoft.com/office/powerpoint/2010/main" val="142359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在做一种分层的学习，但是并不是很清晰底层（</a:t>
            </a:r>
            <a:r>
              <a:rPr lang="en-US" altLang="zh-CN" dirty="0"/>
              <a:t>low-level</a:t>
            </a:r>
            <a:r>
              <a:rPr lang="zh-CN" altLang="en-US" dirty="0"/>
              <a:t>）和上层（</a:t>
            </a:r>
            <a:r>
              <a:rPr lang="en-US" altLang="zh-CN" dirty="0"/>
              <a:t>high level </a:t>
            </a:r>
            <a:r>
              <a:rPr lang="zh-CN" altLang="en-US" dirty="0"/>
              <a:t>）之间的关系</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31</a:t>
            </a:fld>
            <a:endParaRPr lang="zh-CN" altLang="en-US"/>
          </a:p>
        </p:txBody>
      </p:sp>
    </p:spTree>
    <p:extLst>
      <p:ext uri="{BB962C8B-B14F-4D97-AF65-F5344CB8AC3E}">
        <p14:creationId xmlns:p14="http://schemas.microsoft.com/office/powerpoint/2010/main" val="28885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参考图示来源：</a:t>
            </a:r>
            <a:r>
              <a:rPr lang="en-US" altLang="zh-CN" dirty="0"/>
              <a:t>Learning human behaviors from motion capture by adversarial imitation</a:t>
            </a:r>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33</a:t>
            </a:fld>
            <a:endParaRPr lang="zh-CN" altLang="en-US"/>
          </a:p>
        </p:txBody>
      </p:sp>
    </p:spTree>
    <p:extLst>
      <p:ext uri="{BB962C8B-B14F-4D97-AF65-F5344CB8AC3E}">
        <p14:creationId xmlns:p14="http://schemas.microsoft.com/office/powerpoint/2010/main" val="9879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也是基于最大熵的基本理论，套用了</a:t>
            </a:r>
            <a:r>
              <a:rPr lang="en-US" altLang="zh-CN" dirty="0"/>
              <a:t>GAN </a:t>
            </a:r>
            <a:r>
              <a:rPr lang="zh-CN" altLang="en-US" dirty="0"/>
              <a:t>的形式，之所以把它归到这一类中，原因有二，一，它仍然认为我们示例轨迹是最好的，二，它的目标是得到一个能产生于示例轨迹同分布的策略。那么对策略的关注点仍然是统计形式的。具体的统计方法后面会提到。</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5</a:t>
            </a:fld>
            <a:endParaRPr lang="zh-CN" altLang="en-US"/>
          </a:p>
        </p:txBody>
      </p:sp>
    </p:spTree>
    <p:extLst>
      <p:ext uri="{BB962C8B-B14F-4D97-AF65-F5344CB8AC3E}">
        <p14:creationId xmlns:p14="http://schemas.microsoft.com/office/powerpoint/2010/main" val="3347324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要搞清楚其中的</a:t>
            </a:r>
            <a:r>
              <a:rPr lang="en-US" altLang="zh-CN" dirty="0"/>
              <a:t>C</a:t>
            </a:r>
            <a:r>
              <a:rPr lang="zh-CN" altLang="en-US" dirty="0"/>
              <a:t>到底有何用途？</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34</a:t>
            </a:fld>
            <a:endParaRPr lang="zh-CN" altLang="en-US"/>
          </a:p>
        </p:txBody>
      </p:sp>
    </p:spTree>
    <p:extLst>
      <p:ext uri="{BB962C8B-B14F-4D97-AF65-F5344CB8AC3E}">
        <p14:creationId xmlns:p14="http://schemas.microsoft.com/office/powerpoint/2010/main" val="2677114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36</a:t>
            </a:fld>
            <a:endParaRPr lang="zh-CN" altLang="en-US"/>
          </a:p>
        </p:txBody>
      </p:sp>
    </p:spTree>
    <p:extLst>
      <p:ext uri="{BB962C8B-B14F-4D97-AF65-F5344CB8AC3E}">
        <p14:creationId xmlns:p14="http://schemas.microsoft.com/office/powerpoint/2010/main" val="367168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38</a:t>
            </a:fld>
            <a:endParaRPr lang="zh-CN" altLang="en-US"/>
          </a:p>
        </p:txBody>
      </p:sp>
    </p:spTree>
    <p:extLst>
      <p:ext uri="{BB962C8B-B14F-4D97-AF65-F5344CB8AC3E}">
        <p14:creationId xmlns:p14="http://schemas.microsoft.com/office/powerpoint/2010/main" val="1584154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39</a:t>
            </a:fld>
            <a:endParaRPr lang="zh-CN" altLang="en-US"/>
          </a:p>
        </p:txBody>
      </p:sp>
    </p:spTree>
    <p:extLst>
      <p:ext uri="{BB962C8B-B14F-4D97-AF65-F5344CB8AC3E}">
        <p14:creationId xmlns:p14="http://schemas.microsoft.com/office/powerpoint/2010/main" val="1285281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43</a:t>
            </a:fld>
            <a:endParaRPr lang="zh-CN" altLang="en-US"/>
          </a:p>
        </p:txBody>
      </p:sp>
    </p:spTree>
    <p:extLst>
      <p:ext uri="{BB962C8B-B14F-4D97-AF65-F5344CB8AC3E}">
        <p14:creationId xmlns:p14="http://schemas.microsoft.com/office/powerpoint/2010/main" val="1085544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45</a:t>
            </a:fld>
            <a:endParaRPr lang="zh-CN" altLang="en-US"/>
          </a:p>
        </p:txBody>
      </p:sp>
    </p:spTree>
    <p:extLst>
      <p:ext uri="{BB962C8B-B14F-4D97-AF65-F5344CB8AC3E}">
        <p14:creationId xmlns:p14="http://schemas.microsoft.com/office/powerpoint/2010/main" val="2781426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50</a:t>
            </a:fld>
            <a:endParaRPr lang="zh-CN" altLang="en-US"/>
          </a:p>
        </p:txBody>
      </p:sp>
    </p:spTree>
    <p:extLst>
      <p:ext uri="{BB962C8B-B14F-4D97-AF65-F5344CB8AC3E}">
        <p14:creationId xmlns:p14="http://schemas.microsoft.com/office/powerpoint/2010/main" val="1814421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代码未能实现，与</a:t>
            </a:r>
            <a:r>
              <a:rPr lang="en-US" altLang="zh-CN" dirty="0"/>
              <a:t>options  framework</a:t>
            </a:r>
            <a:r>
              <a:rPr lang="zh-CN" altLang="en-US" dirty="0"/>
              <a:t>的联系，以及与分层策略的联系 有待深究</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51</a:t>
            </a:fld>
            <a:endParaRPr lang="zh-CN" altLang="en-US"/>
          </a:p>
        </p:txBody>
      </p:sp>
    </p:spTree>
    <p:extLst>
      <p:ext uri="{BB962C8B-B14F-4D97-AF65-F5344CB8AC3E}">
        <p14:creationId xmlns:p14="http://schemas.microsoft.com/office/powerpoint/2010/main" val="2115725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Niekum&amp;Barto</a:t>
            </a:r>
            <a:r>
              <a:rPr lang="en-US" altLang="zh-CN" dirty="0"/>
              <a:t>(2011)</a:t>
            </a:r>
            <a:r>
              <a:rPr lang="en-US" altLang="zh-CN" dirty="0" err="1"/>
              <a:t>usedtheBeta-ProcessAutoregressiveHiddenMarkovModel</a:t>
            </a:r>
            <a:r>
              <a:rPr lang="en-US" altLang="zh-CN" dirty="0"/>
              <a:t>(BP-AR-HMM) to segment expert demonstrations and post-process these segments to learn motion primitives which provide the ability to use reinforcement learning for policy improvement.</a:t>
            </a:r>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53</a:t>
            </a:fld>
            <a:endParaRPr lang="zh-CN" altLang="en-US"/>
          </a:p>
        </p:txBody>
      </p:sp>
    </p:spTree>
    <p:extLst>
      <p:ext uri="{BB962C8B-B14F-4D97-AF65-F5344CB8AC3E}">
        <p14:creationId xmlns:p14="http://schemas.microsoft.com/office/powerpoint/2010/main" val="3313811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54</a:t>
            </a:fld>
            <a:endParaRPr lang="zh-CN" altLang="en-US"/>
          </a:p>
        </p:txBody>
      </p:sp>
    </p:spTree>
    <p:extLst>
      <p:ext uri="{BB962C8B-B14F-4D97-AF65-F5344CB8AC3E}">
        <p14:creationId xmlns:p14="http://schemas.microsoft.com/office/powerpoint/2010/main" val="325852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也是基于最大熵的基本理论，套用了</a:t>
            </a:r>
            <a:r>
              <a:rPr lang="en-US" altLang="zh-CN" dirty="0"/>
              <a:t>GAN </a:t>
            </a:r>
            <a:r>
              <a:rPr lang="zh-CN" altLang="en-US" dirty="0"/>
              <a:t>的形式 </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6</a:t>
            </a:fld>
            <a:endParaRPr lang="zh-CN" altLang="en-US"/>
          </a:p>
        </p:txBody>
      </p:sp>
    </p:spTree>
    <p:extLst>
      <p:ext uri="{BB962C8B-B14F-4D97-AF65-F5344CB8AC3E}">
        <p14:creationId xmlns:p14="http://schemas.microsoft.com/office/powerpoint/2010/main" val="2410569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57</a:t>
            </a:fld>
            <a:endParaRPr lang="zh-CN" altLang="en-US"/>
          </a:p>
        </p:txBody>
      </p:sp>
    </p:spTree>
    <p:extLst>
      <p:ext uri="{BB962C8B-B14F-4D97-AF65-F5344CB8AC3E}">
        <p14:creationId xmlns:p14="http://schemas.microsoft.com/office/powerpoint/2010/main" val="2342299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We used the Gumbel-</a:t>
            </a:r>
            <a:r>
              <a:rPr lang="en-US" altLang="zh-CN" dirty="0" err="1"/>
              <a:t>softmax</a:t>
            </a:r>
            <a:r>
              <a:rPr lang="en-US" altLang="zh-CN" dirty="0"/>
              <a:t> trick (Jang et al., 2016) to obtain samples of latent variables from a categorical distribution(</a:t>
            </a:r>
            <a:r>
              <a:rPr lang="zh-CN" altLang="en-US" dirty="0"/>
              <a:t>查</a:t>
            </a:r>
            <a:r>
              <a:rPr lang="en-US" altLang="zh-CN" dirty="0"/>
              <a: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58</a:t>
            </a:fld>
            <a:endParaRPr lang="zh-CN" altLang="en-US"/>
          </a:p>
        </p:txBody>
      </p:sp>
    </p:spTree>
    <p:extLst>
      <p:ext uri="{BB962C8B-B14F-4D97-AF65-F5344CB8AC3E}">
        <p14:creationId xmlns:p14="http://schemas.microsoft.com/office/powerpoint/2010/main" val="789223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深刻感觉自己的基础知识需要补充</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60</a:t>
            </a:fld>
            <a:endParaRPr lang="zh-CN" altLang="en-US"/>
          </a:p>
        </p:txBody>
      </p:sp>
    </p:spTree>
    <p:extLst>
      <p:ext uri="{BB962C8B-B14F-4D97-AF65-F5344CB8AC3E}">
        <p14:creationId xmlns:p14="http://schemas.microsoft.com/office/powerpoint/2010/main" val="2046133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主要想搞清楚，到底什么样的情况会被定义为有模型的情况</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63</a:t>
            </a:fld>
            <a:endParaRPr lang="zh-CN" altLang="en-US"/>
          </a:p>
        </p:txBody>
      </p:sp>
    </p:spTree>
    <p:extLst>
      <p:ext uri="{BB962C8B-B14F-4D97-AF65-F5344CB8AC3E}">
        <p14:creationId xmlns:p14="http://schemas.microsoft.com/office/powerpoint/2010/main" val="4114161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原来</a:t>
            </a:r>
            <a:r>
              <a:rPr lang="en-US" altLang="zh-CN" dirty="0"/>
              <a:t>model free</a:t>
            </a:r>
            <a:r>
              <a:rPr lang="zh-CN" altLang="en-US" dirty="0"/>
              <a:t>是不可微分的根源</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64</a:t>
            </a:fld>
            <a:endParaRPr lang="zh-CN" altLang="en-US"/>
          </a:p>
        </p:txBody>
      </p:sp>
    </p:spTree>
    <p:extLst>
      <p:ext uri="{BB962C8B-B14F-4D97-AF65-F5344CB8AC3E}">
        <p14:creationId xmlns:p14="http://schemas.microsoft.com/office/powerpoint/2010/main" val="4178219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GAIL</a:t>
            </a:r>
            <a:r>
              <a:rPr lang="zh-CN" altLang="en-US" dirty="0"/>
              <a:t>的目标是完成对专家数据统计规律的模仿，并不是结构信息，只是</a:t>
            </a:r>
            <a:r>
              <a:rPr lang="en-US" altLang="zh-CN" dirty="0"/>
              <a:t>s-a tuples</a:t>
            </a:r>
          </a:p>
          <a:p>
            <a:r>
              <a:rPr lang="en-US" altLang="zh-CN" dirty="0"/>
              <a:t> GAIL draws a similar objective function like GAN, except that now </a:t>
            </a:r>
            <a:r>
              <a:rPr lang="en-US" altLang="zh-CN" dirty="0" err="1"/>
              <a:t>pE</a:t>
            </a:r>
            <a:r>
              <a:rPr lang="en-US" altLang="zh-CN" dirty="0"/>
              <a:t> stands for the expert’s joint distribution over state-action tuples</a:t>
            </a:r>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66</a:t>
            </a:fld>
            <a:endParaRPr lang="zh-CN" altLang="en-US"/>
          </a:p>
        </p:txBody>
      </p:sp>
    </p:spTree>
    <p:extLst>
      <p:ext uri="{BB962C8B-B14F-4D97-AF65-F5344CB8AC3E}">
        <p14:creationId xmlns:p14="http://schemas.microsoft.com/office/powerpoint/2010/main" val="1286546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这里面</a:t>
            </a:r>
            <a:r>
              <a:rPr lang="en-US" altLang="zh-CN" dirty="0"/>
              <a:t>train </a:t>
            </a:r>
            <a:r>
              <a:rPr lang="zh-CN" altLang="en-US" dirty="0"/>
              <a:t>了两个两个</a:t>
            </a:r>
            <a:r>
              <a:rPr lang="en-US" altLang="zh-CN" dirty="0"/>
              <a:t>model, </a:t>
            </a:r>
            <a:r>
              <a:rPr lang="zh-CN" altLang="en-US" dirty="0"/>
              <a:t>一个是模型的，一个是判别器的，那么策略的呢？</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71</a:t>
            </a:fld>
            <a:endParaRPr lang="zh-CN" altLang="en-US"/>
          </a:p>
        </p:txBody>
      </p:sp>
    </p:spTree>
    <p:extLst>
      <p:ext uri="{BB962C8B-B14F-4D97-AF65-F5344CB8AC3E}">
        <p14:creationId xmlns:p14="http://schemas.microsoft.com/office/powerpoint/2010/main" val="423459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 model-free approach treats the states as ﬁxed and only tries to optimize the behavior</a:t>
            </a:r>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72</a:t>
            </a:fld>
            <a:endParaRPr lang="zh-CN" altLang="en-US"/>
          </a:p>
        </p:txBody>
      </p:sp>
    </p:spTree>
    <p:extLst>
      <p:ext uri="{BB962C8B-B14F-4D97-AF65-F5344CB8AC3E}">
        <p14:creationId xmlns:p14="http://schemas.microsoft.com/office/powerpoint/2010/main" val="1623328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Therefore, instead of viewing it as ﬁxed, we suggest expressing s as a function of the policy by setting: s0 = f(</a:t>
            </a:r>
            <a:r>
              <a:rPr lang="en-US" altLang="zh-CN" dirty="0" err="1"/>
              <a:t>s,a</a:t>
            </a:r>
            <a:r>
              <a:rPr lang="en-US" altLang="zh-CN" dirty="0"/>
              <a:t>),where f is the forward model. </a:t>
            </a:r>
          </a:p>
          <a:p>
            <a:r>
              <a:rPr lang="zh-CN" altLang="en-US" dirty="0"/>
              <a:t>那么问题来了，这个</a:t>
            </a:r>
            <a:r>
              <a:rPr lang="en-US" altLang="zh-CN" dirty="0"/>
              <a:t>f</a:t>
            </a:r>
            <a:r>
              <a:rPr lang="zh-CN" altLang="en-US" dirty="0"/>
              <a:t>是怎么弄出来的呢？难道也是一次一次迭代来的？相当于我们不仅训练了一个策略模型，还训练了一个环境模型？</a:t>
            </a:r>
            <a:endParaRPr lang="en-US" altLang="zh-CN"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73</a:t>
            </a:fld>
            <a:endParaRPr lang="zh-CN" altLang="en-US"/>
          </a:p>
        </p:txBody>
      </p:sp>
    </p:spTree>
    <p:extLst>
      <p:ext uri="{BB962C8B-B14F-4D97-AF65-F5344CB8AC3E}">
        <p14:creationId xmlns:p14="http://schemas.microsoft.com/office/powerpoint/2010/main" val="391473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如何准确地进行环境建模，或者说我们是不是可以</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74</a:t>
            </a:fld>
            <a:endParaRPr lang="zh-CN" altLang="en-US"/>
          </a:p>
        </p:txBody>
      </p:sp>
    </p:spTree>
    <p:extLst>
      <p:ext uri="{BB962C8B-B14F-4D97-AF65-F5344CB8AC3E}">
        <p14:creationId xmlns:p14="http://schemas.microsoft.com/office/powerpoint/2010/main" val="291406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也是基于最大熵的基本理论，套用了</a:t>
            </a:r>
            <a:r>
              <a:rPr lang="en-US" altLang="zh-CN" dirty="0"/>
              <a:t>GAN </a:t>
            </a:r>
            <a:r>
              <a:rPr lang="zh-CN" altLang="en-US" dirty="0"/>
              <a:t>的形式</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8</a:t>
            </a:fld>
            <a:endParaRPr lang="zh-CN" altLang="en-US"/>
          </a:p>
        </p:txBody>
      </p:sp>
    </p:spTree>
    <p:extLst>
      <p:ext uri="{BB962C8B-B14F-4D97-AF65-F5344CB8AC3E}">
        <p14:creationId xmlns:p14="http://schemas.microsoft.com/office/powerpoint/2010/main" val="68605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目标是在没有示例的情况下完成模仿学习</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85</a:t>
            </a:fld>
            <a:endParaRPr lang="zh-CN" altLang="en-US"/>
          </a:p>
        </p:txBody>
      </p:sp>
    </p:spTree>
    <p:extLst>
      <p:ext uri="{BB962C8B-B14F-4D97-AF65-F5344CB8AC3E}">
        <p14:creationId xmlns:p14="http://schemas.microsoft.com/office/powerpoint/2010/main" val="1106506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Hindsight is not equal to foresight: The effect of outcome knowledge on judgment under uncertainty[J]. </a:t>
            </a:r>
          </a:p>
          <a:p>
            <a:r>
              <a:rPr lang="en-US" altLang="zh-CN" dirty="0"/>
              <a:t> Hindsight experience replay</a:t>
            </a:r>
          </a:p>
          <a:p>
            <a:r>
              <a:rPr lang="zh-CN" altLang="en-US" dirty="0"/>
              <a:t>主要目标：没有示例的情况下实现模仿学习</a:t>
            </a:r>
            <a:endParaRPr lang="en-US" altLang="zh-CN" dirty="0"/>
          </a:p>
          <a:p>
            <a:r>
              <a:rPr lang="zh-CN" altLang="en-US" sz="1200" b="0" i="0" kern="1200" dirty="0">
                <a:solidFill>
                  <a:schemeClr val="tx1"/>
                </a:solidFill>
                <a:effectLst/>
                <a:latin typeface="+mn-lt"/>
                <a:ea typeface="+mn-ea"/>
                <a:cs typeface="+mn-cs"/>
              </a:rPr>
              <a:t>基于后验变换，专家样本由外推轨迹转换而来，内推轨迹直接作为负样本处理，不作任何改变，满足了对判别器和生成器进行训练的要求。</a:t>
            </a:r>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86</a:t>
            </a:fld>
            <a:endParaRPr lang="zh-CN" altLang="en-US"/>
          </a:p>
        </p:txBody>
      </p:sp>
    </p:spTree>
    <p:extLst>
      <p:ext uri="{BB962C8B-B14F-4D97-AF65-F5344CB8AC3E}">
        <p14:creationId xmlns:p14="http://schemas.microsoft.com/office/powerpoint/2010/main" val="18259524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还有这么多</a:t>
            </a:r>
            <a:r>
              <a:rPr lang="en-US" altLang="zh-CN" dirty="0"/>
              <a:t>learning with few data</a:t>
            </a:r>
            <a:r>
              <a:rPr lang="zh-CN" altLang="en-US" dirty="0"/>
              <a:t>的方法</a:t>
            </a:r>
            <a:endParaRPr lang="en-US" altLang="zh-CN" dirty="0"/>
          </a:p>
          <a:p>
            <a:endParaRPr lang="en-US" altLang="zh-CN" dirty="0"/>
          </a:p>
          <a:p>
            <a:r>
              <a:rPr lang="zh-CN" altLang="en-US" dirty="0"/>
              <a:t>本文是利用</a:t>
            </a:r>
            <a:r>
              <a:rPr lang="en-US" altLang="zh-CN" dirty="0"/>
              <a:t>hindsight </a:t>
            </a:r>
            <a:r>
              <a:rPr lang="zh-CN" altLang="en-US" dirty="0"/>
              <a:t>的方法直接将生成数据转换成专家数据</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88</a:t>
            </a:fld>
            <a:endParaRPr lang="zh-CN" altLang="en-US"/>
          </a:p>
        </p:txBody>
      </p:sp>
    </p:spTree>
    <p:extLst>
      <p:ext uri="{BB962C8B-B14F-4D97-AF65-F5344CB8AC3E}">
        <p14:creationId xmlns:p14="http://schemas.microsoft.com/office/powerpoint/2010/main" val="25941020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GAIL</a:t>
            </a:r>
            <a:r>
              <a:rPr lang="zh-CN" altLang="en-US" dirty="0"/>
              <a:t>判别的是</a:t>
            </a:r>
            <a:r>
              <a:rPr lang="en-US" altLang="zh-CN" dirty="0"/>
              <a:t>S-A</a:t>
            </a:r>
            <a:r>
              <a:rPr lang="zh-CN" altLang="en-US" dirty="0"/>
              <a:t>对，不是轨迹</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89</a:t>
            </a:fld>
            <a:endParaRPr lang="zh-CN" altLang="en-US"/>
          </a:p>
        </p:txBody>
      </p:sp>
    </p:spTree>
    <p:extLst>
      <p:ext uri="{BB962C8B-B14F-4D97-AF65-F5344CB8AC3E}">
        <p14:creationId xmlns:p14="http://schemas.microsoft.com/office/powerpoint/2010/main" val="30147969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随机地从后面状态中抽取一个作为目标进行迭代，生成器用的是</a:t>
            </a:r>
            <a:r>
              <a:rPr lang="en-US" altLang="zh-CN" dirty="0" err="1"/>
              <a:t>ppo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90</a:t>
            </a:fld>
            <a:endParaRPr lang="zh-CN" altLang="en-US"/>
          </a:p>
        </p:txBody>
      </p:sp>
    </p:spTree>
    <p:extLst>
      <p:ext uri="{BB962C8B-B14F-4D97-AF65-F5344CB8AC3E}">
        <p14:creationId xmlns:p14="http://schemas.microsoft.com/office/powerpoint/2010/main" val="945379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我们把没有经过筛选的作为负样本，把筛选之后的作为正样本</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91</a:t>
            </a:fld>
            <a:endParaRPr lang="zh-CN" altLang="en-US"/>
          </a:p>
        </p:txBody>
      </p:sp>
    </p:spTree>
    <p:extLst>
      <p:ext uri="{BB962C8B-B14F-4D97-AF65-F5344CB8AC3E}">
        <p14:creationId xmlns:p14="http://schemas.microsoft.com/office/powerpoint/2010/main" val="30872033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95</a:t>
            </a:fld>
            <a:endParaRPr lang="zh-CN" altLang="en-US"/>
          </a:p>
        </p:txBody>
      </p:sp>
    </p:spTree>
    <p:extLst>
      <p:ext uri="{BB962C8B-B14F-4D97-AF65-F5344CB8AC3E}">
        <p14:creationId xmlns:p14="http://schemas.microsoft.com/office/powerpoint/2010/main" val="161379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也是基于最大熵的基本理论，在解释逆向强化学习，只不过是套用了</a:t>
            </a:r>
            <a:r>
              <a:rPr lang="en-US" altLang="zh-CN" dirty="0"/>
              <a:t>GAN</a:t>
            </a:r>
            <a:r>
              <a:rPr lang="zh-CN" altLang="en-US"/>
              <a:t>的形式</a:t>
            </a:r>
            <a:endParaRPr lang="zh-CN" altLang="en-US" dirty="0"/>
          </a:p>
        </p:txBody>
      </p:sp>
      <p:sp>
        <p:nvSpPr>
          <p:cNvPr id="4" name="灯片编号占位符 3"/>
          <p:cNvSpPr>
            <a:spLocks noGrp="1"/>
          </p:cNvSpPr>
          <p:nvPr>
            <p:ph type="sldNum" sz="quarter" idx="5"/>
          </p:nvPr>
        </p:nvSpPr>
        <p:spPr/>
        <p:txBody>
          <a:bodyPr/>
          <a:lstStyle/>
          <a:p>
            <a:fld id="{25A7BFDC-BB35-415B-8A01-BD104C5C1A1F}" type="slidenum">
              <a:rPr lang="zh-CN" altLang="en-US" smtClean="0"/>
              <a:t>9</a:t>
            </a:fld>
            <a:endParaRPr lang="zh-CN" altLang="en-US"/>
          </a:p>
        </p:txBody>
      </p:sp>
    </p:spTree>
    <p:extLst>
      <p:ext uri="{BB962C8B-B14F-4D97-AF65-F5344CB8AC3E}">
        <p14:creationId xmlns:p14="http://schemas.microsoft.com/office/powerpoint/2010/main" val="93220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也是基于最大熵的基本理论，套用了</a:t>
            </a:r>
            <a:r>
              <a:rPr lang="en-US" altLang="zh-CN" dirty="0"/>
              <a:t>GAN </a:t>
            </a:r>
            <a:r>
              <a:rPr lang="zh-CN" altLang="en-US" dirty="0"/>
              <a:t>的形式</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10</a:t>
            </a:fld>
            <a:endParaRPr lang="zh-CN" altLang="en-US"/>
          </a:p>
        </p:txBody>
      </p:sp>
    </p:spTree>
    <p:extLst>
      <p:ext uri="{BB962C8B-B14F-4D97-AF65-F5344CB8AC3E}">
        <p14:creationId xmlns:p14="http://schemas.microsoft.com/office/powerpoint/2010/main" val="348188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也是基于最大熵的基本理论，套用了</a:t>
            </a:r>
            <a:r>
              <a:rPr lang="en-US" altLang="zh-CN" dirty="0"/>
              <a:t>GAN </a:t>
            </a:r>
            <a:r>
              <a:rPr lang="zh-CN" altLang="en-US" dirty="0"/>
              <a:t>的形式</a:t>
            </a:r>
          </a:p>
        </p:txBody>
      </p:sp>
      <p:sp>
        <p:nvSpPr>
          <p:cNvPr id="4" name="灯片编号占位符 3"/>
          <p:cNvSpPr>
            <a:spLocks noGrp="1"/>
          </p:cNvSpPr>
          <p:nvPr>
            <p:ph type="sldNum" sz="quarter" idx="5"/>
          </p:nvPr>
        </p:nvSpPr>
        <p:spPr/>
        <p:txBody>
          <a:bodyPr/>
          <a:lstStyle/>
          <a:p>
            <a:fld id="{25A7BFDC-BB35-415B-8A01-BD104C5C1A1F}" type="slidenum">
              <a:rPr lang="zh-CN" altLang="en-US" smtClean="0"/>
              <a:t>11</a:t>
            </a:fld>
            <a:endParaRPr lang="zh-CN" altLang="en-US"/>
          </a:p>
        </p:txBody>
      </p:sp>
    </p:spTree>
    <p:extLst>
      <p:ext uri="{BB962C8B-B14F-4D97-AF65-F5344CB8AC3E}">
        <p14:creationId xmlns:p14="http://schemas.microsoft.com/office/powerpoint/2010/main" val="275160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所以本文的理论思路是先证明</a:t>
            </a:r>
            <a:r>
              <a:rPr lang="en-US" altLang="zh-CN" dirty="0"/>
              <a:t>occupation </a:t>
            </a:r>
            <a:r>
              <a:rPr lang="zh-CN" altLang="en-US" dirty="0"/>
              <a:t>匹配</a:t>
            </a:r>
            <a:r>
              <a:rPr lang="en-US" altLang="zh-CN" dirty="0"/>
              <a:t>(</a:t>
            </a:r>
            <a:r>
              <a:rPr lang="en-US" altLang="zh-CN" dirty="0" err="1"/>
              <a:t>ocm</a:t>
            </a:r>
            <a:r>
              <a:rPr lang="en-US" altLang="zh-CN" dirty="0"/>
              <a:t>)</a:t>
            </a:r>
            <a:r>
              <a:rPr lang="zh-CN" altLang="en-US" dirty="0"/>
              <a:t>与求解损失函数的求优是对偶，然后通过重构</a:t>
            </a:r>
            <a:r>
              <a:rPr lang="en-US" altLang="zh-CN" dirty="0" err="1"/>
              <a:t>ocm</a:t>
            </a:r>
            <a:r>
              <a:rPr lang="en-US" altLang="zh-CN" dirty="0"/>
              <a:t>, </a:t>
            </a:r>
            <a:r>
              <a:rPr lang="zh-CN" altLang="en-US" dirty="0"/>
              <a:t>得到策略。</a:t>
            </a:r>
            <a:endParaRPr lang="en-US" altLang="zh-CN" dirty="0"/>
          </a:p>
          <a:p>
            <a:r>
              <a:rPr lang="zh-CN" altLang="en-US" dirty="0"/>
              <a:t>这里的做法，先证明两个问题对偶，然后在</a:t>
            </a:r>
            <a:r>
              <a:rPr lang="en-US" altLang="zh-CN" dirty="0"/>
              <a:t>\rho</a:t>
            </a:r>
            <a:r>
              <a:rPr lang="zh-CN" altLang="en-US" dirty="0"/>
              <a:t>和</a:t>
            </a:r>
            <a:r>
              <a:rPr lang="en-US" altLang="zh-CN" dirty="0"/>
              <a:t>|\pi</a:t>
            </a:r>
            <a:r>
              <a:rPr lang="zh-CN" altLang="en-US" dirty="0"/>
              <a:t> 是一一对应的，这样，只要我们找到了对偶问题的最优解，就能得到相应的</a:t>
            </a:r>
            <a:r>
              <a:rPr lang="en-US" altLang="zh-CN" dirty="0"/>
              <a:t>pi</a:t>
            </a:r>
          </a:p>
          <a:p>
            <a:endParaRPr lang="en-US" altLang="zh-CN" dirty="0"/>
          </a:p>
        </p:txBody>
      </p:sp>
      <p:sp>
        <p:nvSpPr>
          <p:cNvPr id="4" name="灯片编号占位符 3"/>
          <p:cNvSpPr>
            <a:spLocks noGrp="1"/>
          </p:cNvSpPr>
          <p:nvPr>
            <p:ph type="sldNum" sz="quarter" idx="5"/>
          </p:nvPr>
        </p:nvSpPr>
        <p:spPr/>
        <p:txBody>
          <a:bodyPr/>
          <a:lstStyle/>
          <a:p>
            <a:fld id="{0F26A944-90B5-4BB7-B57F-E8F735F75324}" type="slidenum">
              <a:rPr lang="zh-CN" altLang="en-US" smtClean="0"/>
              <a:t>12</a:t>
            </a:fld>
            <a:endParaRPr lang="zh-CN" altLang="en-US"/>
          </a:p>
        </p:txBody>
      </p:sp>
    </p:spTree>
    <p:extLst>
      <p:ext uri="{BB962C8B-B14F-4D97-AF65-F5344CB8AC3E}">
        <p14:creationId xmlns:p14="http://schemas.microsoft.com/office/powerpoint/2010/main" val="1450939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文中说：</a:t>
            </a:r>
            <a:r>
              <a:rPr lang="en-US" altLang="zh-CN" dirty="0"/>
              <a:t>This algorithm relies crucially on the TRPO policy step</a:t>
            </a:r>
            <a:r>
              <a:rPr lang="zh-CN" altLang="en-US" dirty="0"/>
              <a:t>， 但是没搞明白为啥？</a:t>
            </a:r>
          </a:p>
        </p:txBody>
      </p:sp>
      <p:sp>
        <p:nvSpPr>
          <p:cNvPr id="4" name="灯片编号占位符 3"/>
          <p:cNvSpPr>
            <a:spLocks noGrp="1"/>
          </p:cNvSpPr>
          <p:nvPr>
            <p:ph type="sldNum" sz="quarter" idx="5"/>
          </p:nvPr>
        </p:nvSpPr>
        <p:spPr/>
        <p:txBody>
          <a:bodyPr/>
          <a:lstStyle/>
          <a:p>
            <a:fld id="{0F26A944-90B5-4BB7-B57F-E8F735F75324}" type="slidenum">
              <a:rPr lang="zh-CN" altLang="en-US" smtClean="0"/>
              <a:t>13</a:t>
            </a:fld>
            <a:endParaRPr lang="zh-CN" altLang="en-US"/>
          </a:p>
        </p:txBody>
      </p:sp>
    </p:spTree>
    <p:extLst>
      <p:ext uri="{BB962C8B-B14F-4D97-AF65-F5344CB8AC3E}">
        <p14:creationId xmlns:p14="http://schemas.microsoft.com/office/powerpoint/2010/main" val="273815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B523C-E8AF-4BF0-8AD4-30949CF3F4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F1DC830-68F3-4A6F-8F62-B39FAECDA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B2492D-EEE0-43CD-9596-2689B107D16E}"/>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F74B09EE-FABD-4F85-A037-29D939438F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16ADFF-244A-444F-A0C4-4F3AA21FC156}"/>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04596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438A2-6E50-4527-AC67-2D98E583B5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ECF40E-64E8-4A58-85B8-30AE718660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218CA-2273-4030-ABDC-B57D4226D4F8}"/>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81289EA5-7BD6-46F4-BD26-7A31FBE8E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93CA32-C750-4C93-BF2E-B3162A76212A}"/>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185581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625FDC-C0A7-4328-AF35-BA0A096669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704ED-FB5F-41A5-B719-885F461020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C63B08-F349-447A-9B1F-6EFC67FF1034}"/>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D219675C-6109-421B-AB56-377CE8A51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50834E-5E36-445F-ADB4-72178FF3838B}"/>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73275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9BF9B-643F-439B-877B-3CFCBA26F6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5E3252-54A6-465A-B423-EBFFEF9D4A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754A1-4F35-4582-AFBE-6B740656335D}"/>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5CE42C11-DB6C-4E6F-9617-707ACD25EA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D5B30-B3A0-4BFB-B726-ACD28783683C}"/>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52774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2C3EE-D25F-472C-83C8-79E104AC01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F322CE-F33C-4C34-A0CB-C211DC0FF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5234AE-5928-4D83-A46B-28B2BEA9A4A1}"/>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6664F8B3-1492-426F-B3AC-EA384E9980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9E4878-6367-47F9-B362-D4AFBE08B49B}"/>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20895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DEA87-CAE3-431E-876D-109EF9CBAF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452007-DB95-459C-90BC-D7B4682B66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2E3B1BD-8C1A-4925-92E6-4357172FF1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81CC4F-B0E7-4D46-A5C5-7F62E0B55646}"/>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6" name="页脚占位符 5">
            <a:extLst>
              <a:ext uri="{FF2B5EF4-FFF2-40B4-BE49-F238E27FC236}">
                <a16:creationId xmlns:a16="http://schemas.microsoft.com/office/drawing/2014/main" id="{F6E5963A-375F-420C-B4A2-B2F4B14EE6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5EED7D-F939-43BF-9DBB-D5662C2AC9C1}"/>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01945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BFAE-668A-4986-8CB4-C72256E38BD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E58821-28EC-4FE5-B0E5-5F1D21ABE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073837E-083D-4204-9250-CEB1DD560B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9ED85BA-ED9A-4C07-8164-13D7CF679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C3B8DD-99EC-4B42-ACF0-AEB9AD6C1BB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8961EAA-4D36-464F-ABFD-1EF1DD7721CF}"/>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8" name="页脚占位符 7">
            <a:extLst>
              <a:ext uri="{FF2B5EF4-FFF2-40B4-BE49-F238E27FC236}">
                <a16:creationId xmlns:a16="http://schemas.microsoft.com/office/drawing/2014/main" id="{54C87418-1FB1-482F-9A8C-72073DE88E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17B215-4F04-498C-85D8-B7D864E5368F}"/>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6306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290FB-722A-4251-87AB-BFA81E4177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EEFFE0-694F-4F1D-BF69-B579F55476FA}"/>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4" name="页脚占位符 3">
            <a:extLst>
              <a:ext uri="{FF2B5EF4-FFF2-40B4-BE49-F238E27FC236}">
                <a16:creationId xmlns:a16="http://schemas.microsoft.com/office/drawing/2014/main" id="{63292B11-6EAD-4739-8A00-FB1CA6C139F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24408C-9DC1-4B53-BDA8-001EE90717E9}"/>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8827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764613-2EBD-48B3-82E0-FC6BE6678BA7}"/>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3" name="页脚占位符 2">
            <a:extLst>
              <a:ext uri="{FF2B5EF4-FFF2-40B4-BE49-F238E27FC236}">
                <a16:creationId xmlns:a16="http://schemas.microsoft.com/office/drawing/2014/main" id="{D1217CEF-804C-418B-AB9F-5A704B7CE9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DFBA0A-5B19-419F-B6F3-1B9A00909B88}"/>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88882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885BA-A3A1-430E-BD69-F4399D9F46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B64DEA-7A2C-42E9-A4ED-5C1DB642B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665A95-2E6F-46E4-8DD0-910B67C50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3BED08-9CA8-4F4C-B001-320FB28093CD}"/>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6" name="页脚占位符 5">
            <a:extLst>
              <a:ext uri="{FF2B5EF4-FFF2-40B4-BE49-F238E27FC236}">
                <a16:creationId xmlns:a16="http://schemas.microsoft.com/office/drawing/2014/main" id="{7E2337D9-56AA-478B-8F26-7DDCACC118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58FCEF-BAC0-4B4B-9D9B-67B87D4D43C5}"/>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21447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9E2F0-AC35-44EF-AB80-C774DB3576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6ACA52-DF12-4A74-9EB3-D556D6F58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ED7B0D-A1B2-4E1D-BF61-4AE14D912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FE202C-5B7A-47D3-97DC-AACEC21968B1}"/>
              </a:ext>
            </a:extLst>
          </p:cNvPr>
          <p:cNvSpPr>
            <a:spLocks noGrp="1"/>
          </p:cNvSpPr>
          <p:nvPr>
            <p:ph type="dt" sz="half" idx="10"/>
          </p:nvPr>
        </p:nvSpPr>
        <p:spPr/>
        <p:txBody>
          <a:bodyPr/>
          <a:lstStyle/>
          <a:p>
            <a:fld id="{1CCD54B9-81C2-49FE-8227-36057A54D6BC}" type="datetimeFigureOut">
              <a:rPr lang="zh-CN" altLang="en-US" smtClean="0"/>
              <a:t>2019/10/24</a:t>
            </a:fld>
            <a:endParaRPr lang="zh-CN" altLang="en-US"/>
          </a:p>
        </p:txBody>
      </p:sp>
      <p:sp>
        <p:nvSpPr>
          <p:cNvPr id="6" name="页脚占位符 5">
            <a:extLst>
              <a:ext uri="{FF2B5EF4-FFF2-40B4-BE49-F238E27FC236}">
                <a16:creationId xmlns:a16="http://schemas.microsoft.com/office/drawing/2014/main" id="{E077461D-8241-4E89-A903-323290D066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5FCEDE-B4E9-49A1-A598-39EE8585990F}"/>
              </a:ext>
            </a:extLst>
          </p:cNvPr>
          <p:cNvSpPr>
            <a:spLocks noGrp="1"/>
          </p:cNvSpPr>
          <p:nvPr>
            <p:ph type="sldNum" sz="quarter" idx="12"/>
          </p:nvPr>
        </p:nvSpPr>
        <p:spPr/>
        <p:txBody>
          <a:body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427321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FDCBA7-F8E2-4645-AD6A-6D29BBEC3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DA3C9B-71B9-48C7-B180-21CF2162D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E37F0C-DC6D-4178-A4C6-BAF97926A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D54B9-81C2-49FE-8227-36057A54D6BC}" type="datetimeFigureOut">
              <a:rPr lang="zh-CN" altLang="en-US" smtClean="0"/>
              <a:t>2019/10/24</a:t>
            </a:fld>
            <a:endParaRPr lang="zh-CN" altLang="en-US"/>
          </a:p>
        </p:txBody>
      </p:sp>
      <p:sp>
        <p:nvSpPr>
          <p:cNvPr id="5" name="页脚占位符 4">
            <a:extLst>
              <a:ext uri="{FF2B5EF4-FFF2-40B4-BE49-F238E27FC236}">
                <a16:creationId xmlns:a16="http://schemas.microsoft.com/office/drawing/2014/main" id="{04A13A5F-1189-4D63-92DC-608F671E7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E4D55A-2985-4DD0-B4CF-C0D25BC6C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9A607-EECD-4369-AAF5-B69395E5C09E}" type="slidenum">
              <a:rPr lang="zh-CN" altLang="en-US" smtClean="0"/>
              <a:t>‹#›</a:t>
            </a:fld>
            <a:endParaRPr lang="zh-CN" altLang="en-US"/>
          </a:p>
        </p:txBody>
      </p:sp>
    </p:spTree>
    <p:extLst>
      <p:ext uri="{BB962C8B-B14F-4D97-AF65-F5344CB8AC3E}">
        <p14:creationId xmlns:p14="http://schemas.microsoft.com/office/powerpoint/2010/main" val="1181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GASIL.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hyperlink" Target="GAIL-Model-based%20adversarial%20imitation%20learning.pdf" TargetMode="External"/><Relationship Id="rId18" Type="http://schemas.openxmlformats.org/officeDocument/2006/relationships/slide" Target="slide80.xml"/><Relationship Id="rId3" Type="http://schemas.openxmlformats.org/officeDocument/2006/relationships/hyperlink" Target="1_Generative%20Adversarial%20Imitation%20Learning(GAIL).pdf" TargetMode="External"/><Relationship Id="rId21" Type="http://schemas.openxmlformats.org/officeDocument/2006/relationships/hyperlink" Target="GAIL-BayesianGAIL-a-bayesian-approach-to-generative-adversarial-imitation-learning.pdf" TargetMode="External"/><Relationship Id="rId7" Type="http://schemas.openxmlformats.org/officeDocument/2006/relationships/hyperlink" Target="2%20CGAIL_.%20Learning%20human%20behaviors%20from%20motion%20capture%20by%20adversarial%20imitation.pdf" TargetMode="External"/><Relationship Id="rId12" Type="http://schemas.openxmlformats.org/officeDocument/2006/relationships/slide" Target="slide50.xml"/><Relationship Id="rId17" Type="http://schemas.openxmlformats.org/officeDocument/2006/relationships/hyperlink" Target="GAIL-Third-person%20imitation%20learning.pdf" TargetMode="External"/><Relationship Id="rId2" Type="http://schemas.openxmlformats.org/officeDocument/2006/relationships/notesSlide" Target="../notesSlides/notesSlide1.xml"/><Relationship Id="rId16" Type="http://schemas.openxmlformats.org/officeDocument/2006/relationships/slide" Target="slide76.xml"/><Relationship Id="rId20" Type="http://schemas.openxmlformats.org/officeDocument/2006/relationships/slide" Target="slide8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hyperlink" Target="GAIL-DIRECTED-INFO%20GAIL%20LEARNING%20HIERARCHICAL%20POLICIES%20FROM%20UNSEGMENTED%20DEMONSTRATIONS%20USING%20DIRECTED%20INFORMATIO.pdf" TargetMode="External"/><Relationship Id="rId24" Type="http://schemas.openxmlformats.org/officeDocument/2006/relationships/slide" Target="slide98.xml"/><Relationship Id="rId5" Type="http://schemas.openxmlformats.org/officeDocument/2006/relationships/hyperlink" Target="GASIL.pdf" TargetMode="External"/><Relationship Id="rId15" Type="http://schemas.openxmlformats.org/officeDocument/2006/relationships/hyperlink" Target="GAILImitation%20learning%20via%20kernel%20mean%20embedding.pdf" TargetMode="External"/><Relationship Id="rId23" Type="http://schemas.openxmlformats.org/officeDocument/2006/relationships/hyperlink" Target="VAE+IRL-robust-imitation-of-diverse-behaviors.pdf" TargetMode="External"/><Relationship Id="rId10" Type="http://schemas.openxmlformats.org/officeDocument/2006/relationships/slide" Target="slide38.xml"/><Relationship Id="rId19" Type="http://schemas.openxmlformats.org/officeDocument/2006/relationships/hyperlink" Target="Hindsight%20Generative%20Adversarial%20Imitation%20Learning.pdf" TargetMode="External"/><Relationship Id="rId4" Type="http://schemas.openxmlformats.org/officeDocument/2006/relationships/slide" Target="slide4.xml"/><Relationship Id="rId9" Type="http://schemas.openxmlformats.org/officeDocument/2006/relationships/hyperlink" Target="infoGAIL.pdf" TargetMode="External"/><Relationship Id="rId14" Type="http://schemas.openxmlformats.org/officeDocument/2006/relationships/slide" Target="slide63.xml"/><Relationship Id="rId22" Type="http://schemas.openxmlformats.org/officeDocument/2006/relationships/slide" Target="slide9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2%20CGAIL_.%20Learning%20human%20behaviors%20from%20motion%20capture%20by%20adversarial%20imitation.pdf"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GAN&#30456;&#20851;/GAN-Conditional%20GAN.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infoGAIL.pdf"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1_Generative%20Adversarial%20Imitation%20Learning(GAIL).pdf"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GAN&#30456;&#20851;/GAN-infoGAN.pd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GAIL-DIRECTED-INFO%20GAIL%20LEARNING%20HIERARCHICAL%20POLICIES%20FROM%20UNSEGMENTED%20DEMONSTRATIONS%20USING%20DIRECTED%20INFORMATIO.pdf"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GAIL-Model-based%20adversarial%20imitation%20learning.pdf"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GAILImitation%20learning%20via%20kernel%20mean%20embedding.pdf"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GAIL-Third-person%20imitation%20learning.pdf"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indsight%20Generative%20Adversarial%20Imitation%20Learning.pdf" TargetMode="Externa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A3A31-9D8C-45BA-9DD7-D845BB904A20}"/>
              </a:ext>
            </a:extLst>
          </p:cNvPr>
          <p:cNvSpPr>
            <a:spLocks noGrp="1"/>
          </p:cNvSpPr>
          <p:nvPr>
            <p:ph type="ctrTitle"/>
          </p:nvPr>
        </p:nvSpPr>
        <p:spPr/>
        <p:txBody>
          <a:bodyPr/>
          <a:lstStyle/>
          <a:p>
            <a:r>
              <a:rPr lang="en-US" altLang="zh-CN" dirty="0"/>
              <a:t>GAIL </a:t>
            </a:r>
            <a:r>
              <a:rPr lang="zh-CN" altLang="en-US" dirty="0"/>
              <a:t>及其相关</a:t>
            </a:r>
          </a:p>
        </p:txBody>
      </p:sp>
      <p:sp>
        <p:nvSpPr>
          <p:cNvPr id="3" name="副标题 2">
            <a:extLst>
              <a:ext uri="{FF2B5EF4-FFF2-40B4-BE49-F238E27FC236}">
                <a16:creationId xmlns:a16="http://schemas.microsoft.com/office/drawing/2014/main" id="{DABA0F92-3188-4949-99A9-23E41B7E4AE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8154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 &gt;GAN+IRL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lstStyle/>
              <a:p>
                <a:r>
                  <a:rPr lang="en-US" altLang="zh-CN" dirty="0"/>
                  <a:t>C. Generative Adversarial Imitation Learning[1](GAIL= &gt;GAN+IRL)</a:t>
                </a:r>
              </a:p>
              <a:p>
                <a:endParaRPr lang="en-US" altLang="zh-CN" dirty="0"/>
              </a:p>
              <a:p>
                <a:endParaRPr lang="en-US" altLang="zh-CN" dirty="0"/>
              </a:p>
              <a:p>
                <a:pPr marL="0" indent="0">
                  <a:buNone/>
                </a:pPr>
                <a:r>
                  <a:rPr lang="zh-CN" altLang="en-US" dirty="0"/>
                  <a:t>这里的</a:t>
                </a:r>
                <a14:m>
                  <m:oMath xmlns:m="http://schemas.openxmlformats.org/officeDocument/2006/math">
                    <m:r>
                      <a:rPr lang="en-US" altLang="zh-CN" b="0" i="1" smtClean="0">
                        <a:latin typeface="Cambria Math" panose="02040503050406030204" pitchFamily="18" charset="0"/>
                      </a:rPr>
                      <m:t>𝜓</m:t>
                    </m:r>
                    <m:r>
                      <a:rPr lang="zh-CN" altLang="en-US" i="1">
                        <a:latin typeface="Cambria Math" panose="02040503050406030204" pitchFamily="18" charset="0"/>
                      </a:rPr>
                      <m:t>是</m:t>
                    </m:r>
                  </m:oMath>
                </a14:m>
                <a:r>
                  <a:rPr lang="zh-CN" altLang="en-US" dirty="0"/>
                  <a:t>限制模型复杂度的</a:t>
                </a:r>
                <a:endParaRPr lang="en-US" altLang="zh-CN" dirty="0"/>
              </a:p>
              <a:p>
                <a:pPr marL="0" indent="0">
                  <a:buNone/>
                </a:pPr>
                <a:r>
                  <a:rPr lang="zh-CN" altLang="en-US" dirty="0"/>
                  <a:t>为每个</a:t>
                </a:r>
                <a:r>
                  <a:rPr lang="en-US" altLang="zh-CN" dirty="0"/>
                  <a:t>π</a:t>
                </a:r>
                <a:r>
                  <a:rPr lang="zh-CN" altLang="en-US" dirty="0"/>
                  <a:t>定义了：</a:t>
                </a:r>
                <a:endParaRPr lang="en-US" altLang="zh-CN" dirty="0"/>
              </a:p>
              <a:p>
                <a:pPr marL="0" indent="0">
                  <a:buNone/>
                </a:pPr>
                <a:endParaRPr lang="en-US" altLang="zh-CN" dirty="0"/>
              </a:p>
              <a:p>
                <a:r>
                  <a:rPr lang="zh-CN" altLang="en-US" dirty="0"/>
                  <a:t>策略</a:t>
                </a:r>
                <a:r>
                  <a:rPr lang="en-US" altLang="zh-CN" dirty="0"/>
                  <a:t>π</a:t>
                </a:r>
                <a:r>
                  <a:rPr lang="zh-CN" altLang="en-US" dirty="0"/>
                  <a:t>中，（</a:t>
                </a:r>
                <a:r>
                  <a:rPr lang="en-US" altLang="zh-CN" dirty="0" err="1"/>
                  <a:t>s,a</a:t>
                </a:r>
                <a:r>
                  <a:rPr lang="zh-CN" altLang="en-US" dirty="0"/>
                  <a:t>）出现的可能性</a:t>
                </a:r>
                <a:endParaRPr lang="en-US" altLang="zh-CN" dirty="0"/>
              </a:p>
              <a:p>
                <a:r>
                  <a:rPr lang="zh-CN" altLang="en-US" dirty="0"/>
                  <a:t>把代价函数的期望改写如下：</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CEEF47A-AE43-4ACE-9B93-1F456B4012D0}"/>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5C97CD1-0C34-404B-9E82-21B5E4423001}"/>
              </a:ext>
            </a:extLst>
          </p:cNvPr>
          <p:cNvPicPr>
            <a:picLocks noChangeAspect="1"/>
          </p:cNvPicPr>
          <p:nvPr/>
        </p:nvPicPr>
        <p:blipFill>
          <a:blip r:embed="rId4"/>
          <a:stretch>
            <a:fillRect/>
          </a:stretch>
        </p:blipFill>
        <p:spPr>
          <a:xfrm>
            <a:off x="1585912" y="2334478"/>
            <a:ext cx="9020175" cy="933450"/>
          </a:xfrm>
          <a:prstGeom prst="rect">
            <a:avLst/>
          </a:prstGeom>
        </p:spPr>
      </p:pic>
      <p:pic>
        <p:nvPicPr>
          <p:cNvPr id="5" name="图片 4">
            <a:extLst>
              <a:ext uri="{FF2B5EF4-FFF2-40B4-BE49-F238E27FC236}">
                <a16:creationId xmlns:a16="http://schemas.microsoft.com/office/drawing/2014/main" id="{9DD559EB-C662-4DB5-B1F2-65E5399818B3}"/>
              </a:ext>
            </a:extLst>
          </p:cNvPr>
          <p:cNvPicPr>
            <a:picLocks noChangeAspect="1"/>
          </p:cNvPicPr>
          <p:nvPr/>
        </p:nvPicPr>
        <p:blipFill>
          <a:blip r:embed="rId5"/>
          <a:stretch>
            <a:fillRect/>
          </a:stretch>
        </p:blipFill>
        <p:spPr>
          <a:xfrm>
            <a:off x="1276492" y="4550995"/>
            <a:ext cx="8820150" cy="342900"/>
          </a:xfrm>
          <a:prstGeom prst="rect">
            <a:avLst/>
          </a:prstGeom>
        </p:spPr>
      </p:pic>
      <p:pic>
        <p:nvPicPr>
          <p:cNvPr id="6" name="图片 5">
            <a:extLst>
              <a:ext uri="{FF2B5EF4-FFF2-40B4-BE49-F238E27FC236}">
                <a16:creationId xmlns:a16="http://schemas.microsoft.com/office/drawing/2014/main" id="{65DB4CE6-CC2F-41C6-AE66-2621E668CC74}"/>
              </a:ext>
            </a:extLst>
          </p:cNvPr>
          <p:cNvPicPr>
            <a:picLocks noChangeAspect="1"/>
          </p:cNvPicPr>
          <p:nvPr/>
        </p:nvPicPr>
        <p:blipFill>
          <a:blip r:embed="rId6"/>
          <a:stretch>
            <a:fillRect/>
          </a:stretch>
        </p:blipFill>
        <p:spPr>
          <a:xfrm>
            <a:off x="3791092" y="6025166"/>
            <a:ext cx="3790950" cy="342900"/>
          </a:xfrm>
          <a:prstGeom prst="rect">
            <a:avLst/>
          </a:prstGeom>
        </p:spPr>
      </p:pic>
    </p:spTree>
    <p:extLst>
      <p:ext uri="{BB962C8B-B14F-4D97-AF65-F5344CB8AC3E}">
        <p14:creationId xmlns:p14="http://schemas.microsoft.com/office/powerpoint/2010/main" val="121400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 &gt;GAN+IRL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lstStyle/>
              <a:p>
                <a:r>
                  <a:rPr lang="en-US" altLang="zh-CN" dirty="0"/>
                  <a:t>C. Generative Adversarial Imitation Learning[1](GAIL= &gt;GAN+IRL)</a:t>
                </a:r>
              </a:p>
              <a:p>
                <a:r>
                  <a:rPr lang="zh-CN" altLang="en-US" dirty="0"/>
                  <a:t>如果逆向强化学习已经完成了，也就是我们已经得到了一个</a:t>
                </a:r>
                <a:r>
                  <a:rPr lang="en-US" altLang="zh-CN" dirty="0"/>
                  <a:t>c</a:t>
                </a:r>
                <a:r>
                  <a:rPr lang="zh-CN" altLang="en-US" dirty="0"/>
                  <a:t>了，我们要如何通过</a:t>
                </a:r>
                <a:r>
                  <a:rPr lang="en-US" altLang="zh-CN" dirty="0"/>
                  <a:t>c</a:t>
                </a:r>
                <a:r>
                  <a:rPr lang="zh-CN" altLang="en-US" dirty="0"/>
                  <a:t>找到当前策略呢？</a:t>
                </a:r>
                <a:endParaRPr lang="en-US" altLang="zh-CN" dirty="0"/>
              </a:p>
              <a:p>
                <a:endParaRPr lang="en-US" altLang="zh-CN" dirty="0"/>
              </a:p>
              <a:p>
                <a:endParaRPr lang="en-US" altLang="zh-CN" dirty="0"/>
              </a:p>
              <a:p>
                <a:r>
                  <a:rPr lang="zh-CN" altLang="en-US" dirty="0"/>
                  <a:t>寻找一个策略，首先， 这个策略出现的可能性比较大，熵最大，其次，这个策略的</a:t>
                </a:r>
                <a14:m>
                  <m:oMath xmlns:m="http://schemas.openxmlformats.org/officeDocument/2006/math">
                    <m:r>
                      <a:rPr lang="en-US" altLang="zh-CN" b="0" i="1" smtClean="0">
                        <a:latin typeface="Cambria Math" panose="02040503050406030204" pitchFamily="18" charset="0"/>
                      </a:rPr>
                      <m:t>𝜌</m:t>
                    </m:r>
                    <m:r>
                      <a:rPr lang="zh-CN" altLang="en-US" i="1">
                        <a:latin typeface="Cambria Math" panose="02040503050406030204" pitchFamily="18" charset="0"/>
                      </a:rPr>
                      <m:t>要</m:t>
                    </m:r>
                  </m:oMath>
                </a14:m>
                <a:r>
                  <a:rPr lang="zh-CN" altLang="en-US" dirty="0"/>
                  <a:t>和专家策略的</a:t>
                </a:r>
                <a14:m>
                  <m:oMath xmlns:m="http://schemas.openxmlformats.org/officeDocument/2006/math">
                    <m:r>
                      <a:rPr lang="en-US" altLang="zh-CN" b="0" i="1" smtClean="0">
                        <a:latin typeface="Cambria Math" panose="02040503050406030204" pitchFamily="18" charset="0"/>
                      </a:rPr>
                      <m:t>𝜌</m:t>
                    </m:r>
                    <m:r>
                      <a:rPr lang="zh-CN" altLang="en-US" i="1">
                        <a:latin typeface="Cambria Math" panose="02040503050406030204" pitchFamily="18" charset="0"/>
                      </a:rPr>
                      <m:t>差</m:t>
                    </m:r>
                  </m:oMath>
                </a14:m>
                <a:r>
                  <a:rPr lang="zh-CN" altLang="en-US" dirty="0"/>
                  <a:t>不太多。</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CEEF47A-AE43-4ACE-9B93-1F456B4012D0}"/>
                  </a:ext>
                </a:extLst>
              </p:cNvPr>
              <p:cNvSpPr>
                <a:spLocks noGrp="1" noRot="1" noChangeAspect="1" noMove="1" noResize="1" noEditPoints="1" noAdjustHandles="1" noChangeArrowheads="1" noChangeShapeType="1" noTextEdit="1"/>
              </p:cNvSpPr>
              <p:nvPr>
                <p:ph idx="1"/>
              </p:nvPr>
            </p:nvSpPr>
            <p:spPr>
              <a:blipFill>
                <a:blip r:embed="rId3"/>
                <a:stretch>
                  <a:fillRect l="-1043" t="-2521" r="-133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160ECF9-4080-4720-AEC2-5357D76790C2}"/>
              </a:ext>
            </a:extLst>
          </p:cNvPr>
          <p:cNvPicPr>
            <a:picLocks noChangeAspect="1"/>
          </p:cNvPicPr>
          <p:nvPr/>
        </p:nvPicPr>
        <p:blipFill>
          <a:blip r:embed="rId4"/>
          <a:stretch>
            <a:fillRect/>
          </a:stretch>
        </p:blipFill>
        <p:spPr>
          <a:xfrm>
            <a:off x="619125" y="3429000"/>
            <a:ext cx="10734675" cy="857250"/>
          </a:xfrm>
          <a:prstGeom prst="rect">
            <a:avLst/>
          </a:prstGeom>
        </p:spPr>
      </p:pic>
    </p:spTree>
    <p:extLst>
      <p:ext uri="{BB962C8B-B14F-4D97-AF65-F5344CB8AC3E}">
        <p14:creationId xmlns:p14="http://schemas.microsoft.com/office/powerpoint/2010/main" val="23659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EA9A0-6F35-4836-A6AB-CA72D914C80D}"/>
              </a:ext>
            </a:extLst>
          </p:cNvPr>
          <p:cNvSpPr>
            <a:spLocks noGrp="1"/>
          </p:cNvSpPr>
          <p:nvPr>
            <p:ph type="title"/>
          </p:nvPr>
        </p:nvSpPr>
        <p:spPr/>
        <p:txBody>
          <a:bodyPr/>
          <a:lstStyle/>
          <a:p>
            <a:r>
              <a:rPr lang="en-US" altLang="zh-CN" dirty="0"/>
              <a:t>GAIL= &gt;GAN+IRL</a:t>
            </a:r>
            <a:endParaRPr lang="zh-CN" altLang="en-US" dirty="0"/>
          </a:p>
        </p:txBody>
      </p:sp>
      <p:sp>
        <p:nvSpPr>
          <p:cNvPr id="3" name="内容占位符 2">
            <a:extLst>
              <a:ext uri="{FF2B5EF4-FFF2-40B4-BE49-F238E27FC236}">
                <a16:creationId xmlns:a16="http://schemas.microsoft.com/office/drawing/2014/main" id="{55BA3B17-5AE6-42D3-88CD-CAE9F3456BD6}"/>
              </a:ext>
            </a:extLst>
          </p:cNvPr>
          <p:cNvSpPr>
            <a:spLocks noGrp="1"/>
          </p:cNvSpPr>
          <p:nvPr>
            <p:ph idx="1"/>
          </p:nvPr>
        </p:nvSpPr>
        <p:spPr/>
        <p:txBody>
          <a:bodyPr/>
          <a:lstStyle/>
          <a:p>
            <a:r>
              <a:rPr lang="en-US" altLang="zh-CN" dirty="0"/>
              <a:t> First, IRL is a dual of an occupancy measure matching problem, and the recovered cost function is the dual optimum. </a:t>
            </a:r>
          </a:p>
          <a:p>
            <a:r>
              <a:rPr lang="en-US" altLang="zh-CN" dirty="0"/>
              <a:t> Second, the induced optimal policy is the primal optimum. </a:t>
            </a:r>
          </a:p>
          <a:p>
            <a:r>
              <a:rPr lang="zh-CN" altLang="en-US" dirty="0"/>
              <a:t>逆向强化学习与</a:t>
            </a:r>
            <a:r>
              <a:rPr lang="en-US" altLang="zh-CN" dirty="0"/>
              <a:t>occupancy measure</a:t>
            </a:r>
            <a:r>
              <a:rPr lang="zh-CN" altLang="en-US" dirty="0"/>
              <a:t>匹配是对偶问题，对偶问题的最优解是损失函数</a:t>
            </a:r>
            <a:endParaRPr lang="en-US" altLang="zh-CN" dirty="0"/>
          </a:p>
          <a:p>
            <a:r>
              <a:rPr lang="zh-CN" altLang="en-US" dirty="0"/>
              <a:t>另外，对偶问题诱导的到的策略</a:t>
            </a:r>
            <a:r>
              <a:rPr lang="en-US" altLang="zh-CN" dirty="0"/>
              <a:t>exactly</a:t>
            </a:r>
            <a:r>
              <a:rPr lang="zh-CN" altLang="en-US" dirty="0"/>
              <a:t>是最优策略</a:t>
            </a:r>
            <a:endParaRPr lang="en-US" altLang="zh-CN" dirty="0"/>
          </a:p>
        </p:txBody>
      </p:sp>
    </p:spTree>
    <p:extLst>
      <p:ext uri="{BB962C8B-B14F-4D97-AF65-F5344CB8AC3E}">
        <p14:creationId xmlns:p14="http://schemas.microsoft.com/office/powerpoint/2010/main" val="256481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37DED-1C72-49BA-840B-94CA23232FF9}"/>
              </a:ext>
            </a:extLst>
          </p:cNvPr>
          <p:cNvSpPr>
            <a:spLocks noGrp="1"/>
          </p:cNvSpPr>
          <p:nvPr>
            <p:ph type="title"/>
          </p:nvPr>
        </p:nvSpPr>
        <p:spPr/>
        <p:txBody>
          <a:bodyPr/>
          <a:lstStyle/>
          <a:p>
            <a:r>
              <a:rPr lang="en-US" altLang="zh-CN" dirty="0"/>
              <a:t>GAIL= &gt;GAN+IRL</a:t>
            </a:r>
            <a:endParaRPr lang="zh-CN" altLang="en-US" dirty="0"/>
          </a:p>
        </p:txBody>
      </p:sp>
      <p:sp>
        <p:nvSpPr>
          <p:cNvPr id="3" name="内容占位符 2">
            <a:extLst>
              <a:ext uri="{FF2B5EF4-FFF2-40B4-BE49-F238E27FC236}">
                <a16:creationId xmlns:a16="http://schemas.microsoft.com/office/drawing/2014/main" id="{C5BE9D60-16C3-4F11-9C6E-E45D9B82F558}"/>
              </a:ext>
            </a:extLst>
          </p:cNvPr>
          <p:cNvSpPr>
            <a:spLocks noGrp="1"/>
          </p:cNvSpPr>
          <p:nvPr>
            <p:ph idx="1"/>
          </p:nvPr>
        </p:nvSpPr>
        <p:spPr/>
        <p:txBody>
          <a:bodyPr/>
          <a:lstStyle/>
          <a:p>
            <a:r>
              <a:rPr lang="en-US" altLang="zh-CN" dirty="0"/>
              <a:t>4 Practical occupancy measure matching</a:t>
            </a:r>
          </a:p>
          <a:p>
            <a:r>
              <a:rPr lang="zh-CN" altLang="en-US" dirty="0"/>
              <a:t>面临的问题是专家数据过少，无法拟合真正的专家策略</a:t>
            </a:r>
            <a:endParaRPr lang="en-US" altLang="zh-CN" dirty="0"/>
          </a:p>
          <a:p>
            <a:endParaRPr lang="zh-CN" altLang="en-US" dirty="0"/>
          </a:p>
        </p:txBody>
      </p:sp>
      <p:pic>
        <p:nvPicPr>
          <p:cNvPr id="4" name="图片 3">
            <a:extLst>
              <a:ext uri="{FF2B5EF4-FFF2-40B4-BE49-F238E27FC236}">
                <a16:creationId xmlns:a16="http://schemas.microsoft.com/office/drawing/2014/main" id="{5122C970-941D-402A-AABA-FC7E8D1434F3}"/>
              </a:ext>
            </a:extLst>
          </p:cNvPr>
          <p:cNvPicPr>
            <a:picLocks noChangeAspect="1"/>
          </p:cNvPicPr>
          <p:nvPr/>
        </p:nvPicPr>
        <p:blipFill>
          <a:blip r:embed="rId3"/>
          <a:stretch>
            <a:fillRect/>
          </a:stretch>
        </p:blipFill>
        <p:spPr>
          <a:xfrm>
            <a:off x="1146896" y="3234531"/>
            <a:ext cx="9648825" cy="1533525"/>
          </a:xfrm>
          <a:prstGeom prst="rect">
            <a:avLst/>
          </a:prstGeom>
        </p:spPr>
      </p:pic>
    </p:spTree>
    <p:extLst>
      <p:ext uri="{BB962C8B-B14F-4D97-AF65-F5344CB8AC3E}">
        <p14:creationId xmlns:p14="http://schemas.microsoft.com/office/powerpoint/2010/main" val="191089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FE89A-E4C5-4650-BBA3-B57F656B9566}"/>
              </a:ext>
            </a:extLst>
          </p:cNvPr>
          <p:cNvSpPr>
            <a:spLocks noGrp="1"/>
          </p:cNvSpPr>
          <p:nvPr>
            <p:ph type="title"/>
          </p:nvPr>
        </p:nvSpPr>
        <p:spPr/>
        <p:txBody>
          <a:bodyPr/>
          <a:lstStyle/>
          <a:p>
            <a:r>
              <a:rPr lang="en-US" altLang="zh-CN" dirty="0"/>
              <a:t>GAIL= &gt;GAN+IRL</a:t>
            </a:r>
            <a:endParaRPr lang="zh-CN" altLang="en-US" dirty="0"/>
          </a:p>
        </p:txBody>
      </p:sp>
      <p:sp>
        <p:nvSpPr>
          <p:cNvPr id="3" name="内容占位符 2">
            <a:extLst>
              <a:ext uri="{FF2B5EF4-FFF2-40B4-BE49-F238E27FC236}">
                <a16:creationId xmlns:a16="http://schemas.microsoft.com/office/drawing/2014/main" id="{872E2532-1790-467E-8571-1CFD624C3284}"/>
              </a:ext>
            </a:extLst>
          </p:cNvPr>
          <p:cNvSpPr>
            <a:spLocks noGrp="1"/>
          </p:cNvSpPr>
          <p:nvPr>
            <p:ph idx="1"/>
          </p:nvPr>
        </p:nvSpPr>
        <p:spPr/>
        <p:txBody>
          <a:bodyPr>
            <a:normAutofit fontScale="92500" lnSpcReduction="10000"/>
          </a:bodyPr>
          <a:lstStyle/>
          <a:p>
            <a:r>
              <a:rPr lang="zh-CN" altLang="en-US" dirty="0"/>
              <a:t>在</a:t>
            </a:r>
            <a:r>
              <a:rPr lang="en-US" altLang="zh-CN" dirty="0"/>
              <a:t>GAIL</a:t>
            </a:r>
            <a:r>
              <a:rPr lang="zh-CN" altLang="en-US" dirty="0"/>
              <a:t>中</a:t>
            </a:r>
            <a:endParaRPr lang="en-US" altLang="zh-CN" dirty="0"/>
          </a:p>
          <a:p>
            <a:endParaRPr lang="en-US" altLang="zh-CN" dirty="0"/>
          </a:p>
          <a:p>
            <a:endParaRPr lang="en-US" altLang="zh-CN" dirty="0"/>
          </a:p>
          <a:p>
            <a:r>
              <a:rPr lang="zh-CN" altLang="en-US" dirty="0"/>
              <a:t>原先公式</a:t>
            </a:r>
            <a:r>
              <a:rPr lang="en-US" altLang="zh-CN" dirty="0"/>
              <a:t>11</a:t>
            </a:r>
            <a:r>
              <a:rPr lang="zh-CN" altLang="en-US" dirty="0"/>
              <a:t>的中的正则项</a:t>
            </a:r>
            <a:endParaRPr lang="en-US" altLang="zh-CN" dirty="0"/>
          </a:p>
          <a:p>
            <a:r>
              <a:rPr lang="zh-CN" altLang="en-US" dirty="0"/>
              <a:t>得到：</a:t>
            </a:r>
            <a:endParaRPr lang="en-US" altLang="zh-CN" dirty="0"/>
          </a:p>
          <a:p>
            <a:endParaRPr lang="en-US" altLang="zh-CN" dirty="0"/>
          </a:p>
          <a:p>
            <a:r>
              <a:rPr lang="zh-CN" altLang="en-US" dirty="0"/>
              <a:t>这个式子</a:t>
            </a:r>
            <a:r>
              <a:rPr lang="en-US" altLang="zh-CN" dirty="0"/>
              <a:t>draws a connection between imitation learning and generative adversarial networks</a:t>
            </a:r>
          </a:p>
          <a:p>
            <a:pPr marL="0" indent="0">
              <a:buNone/>
            </a:pPr>
            <a:r>
              <a:rPr lang="en-US" altLang="zh-CN" dirty="0"/>
              <a:t>   </a:t>
            </a:r>
          </a:p>
          <a:p>
            <a:pPr marL="0" indent="0">
              <a:buNone/>
            </a:pPr>
            <a:r>
              <a:rPr lang="en-US" altLang="zh-CN" dirty="0"/>
              <a:t>  </a:t>
            </a:r>
          </a:p>
          <a:p>
            <a:endParaRPr lang="zh-CN" altLang="en-US" dirty="0"/>
          </a:p>
        </p:txBody>
      </p:sp>
      <p:pic>
        <p:nvPicPr>
          <p:cNvPr id="4" name="图片 3">
            <a:extLst>
              <a:ext uri="{FF2B5EF4-FFF2-40B4-BE49-F238E27FC236}">
                <a16:creationId xmlns:a16="http://schemas.microsoft.com/office/drawing/2014/main" id="{4D8FABD6-46A6-4FD9-B0A0-231B750486BB}"/>
              </a:ext>
            </a:extLst>
          </p:cNvPr>
          <p:cNvPicPr>
            <a:picLocks noChangeAspect="1"/>
          </p:cNvPicPr>
          <p:nvPr/>
        </p:nvPicPr>
        <p:blipFill>
          <a:blip r:embed="rId3"/>
          <a:stretch>
            <a:fillRect/>
          </a:stretch>
        </p:blipFill>
        <p:spPr>
          <a:xfrm>
            <a:off x="2037916" y="2303750"/>
            <a:ext cx="4181475" cy="809625"/>
          </a:xfrm>
          <a:prstGeom prst="rect">
            <a:avLst/>
          </a:prstGeom>
        </p:spPr>
      </p:pic>
      <p:pic>
        <p:nvPicPr>
          <p:cNvPr id="5" name="图片 4">
            <a:extLst>
              <a:ext uri="{FF2B5EF4-FFF2-40B4-BE49-F238E27FC236}">
                <a16:creationId xmlns:a16="http://schemas.microsoft.com/office/drawing/2014/main" id="{734FA794-6466-41DD-B965-04EAD437B027}"/>
              </a:ext>
            </a:extLst>
          </p:cNvPr>
          <p:cNvPicPr>
            <a:picLocks noChangeAspect="1"/>
          </p:cNvPicPr>
          <p:nvPr/>
        </p:nvPicPr>
        <p:blipFill>
          <a:blip r:embed="rId4"/>
          <a:stretch>
            <a:fillRect/>
          </a:stretch>
        </p:blipFill>
        <p:spPr>
          <a:xfrm>
            <a:off x="5320145" y="3307629"/>
            <a:ext cx="609600" cy="485775"/>
          </a:xfrm>
          <a:prstGeom prst="rect">
            <a:avLst/>
          </a:prstGeom>
        </p:spPr>
      </p:pic>
      <p:pic>
        <p:nvPicPr>
          <p:cNvPr id="6" name="图片 5">
            <a:extLst>
              <a:ext uri="{FF2B5EF4-FFF2-40B4-BE49-F238E27FC236}">
                <a16:creationId xmlns:a16="http://schemas.microsoft.com/office/drawing/2014/main" id="{6DD74DA2-29F8-4797-B09C-1A74DF08D1F9}"/>
              </a:ext>
            </a:extLst>
          </p:cNvPr>
          <p:cNvPicPr>
            <a:picLocks noChangeAspect="1"/>
          </p:cNvPicPr>
          <p:nvPr/>
        </p:nvPicPr>
        <p:blipFill>
          <a:blip r:embed="rId5"/>
          <a:stretch>
            <a:fillRect/>
          </a:stretch>
        </p:blipFill>
        <p:spPr>
          <a:xfrm>
            <a:off x="2400733" y="4032974"/>
            <a:ext cx="6753225" cy="533400"/>
          </a:xfrm>
          <a:prstGeom prst="rect">
            <a:avLst/>
          </a:prstGeom>
        </p:spPr>
      </p:pic>
      <p:pic>
        <p:nvPicPr>
          <p:cNvPr id="7" name="图片 6">
            <a:extLst>
              <a:ext uri="{FF2B5EF4-FFF2-40B4-BE49-F238E27FC236}">
                <a16:creationId xmlns:a16="http://schemas.microsoft.com/office/drawing/2014/main" id="{8994627C-7FEE-416D-AE63-3D1D83F1B3E8}"/>
              </a:ext>
            </a:extLst>
          </p:cNvPr>
          <p:cNvPicPr>
            <a:picLocks noChangeAspect="1"/>
          </p:cNvPicPr>
          <p:nvPr/>
        </p:nvPicPr>
        <p:blipFill>
          <a:blip r:embed="rId6"/>
          <a:stretch>
            <a:fillRect/>
          </a:stretch>
        </p:blipFill>
        <p:spPr>
          <a:xfrm>
            <a:off x="4128652" y="5126126"/>
            <a:ext cx="7915957" cy="1528962"/>
          </a:xfrm>
          <a:prstGeom prst="rect">
            <a:avLst/>
          </a:prstGeom>
        </p:spPr>
      </p:pic>
    </p:spTree>
    <p:extLst>
      <p:ext uri="{BB962C8B-B14F-4D97-AF65-F5344CB8AC3E}">
        <p14:creationId xmlns:p14="http://schemas.microsoft.com/office/powerpoint/2010/main" val="223201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a:t>
            </a:r>
            <a:endParaRPr lang="zh-CN" altLang="en-US" dirty="0"/>
          </a:p>
        </p:txBody>
      </p:sp>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lstStyle/>
          <a:p>
            <a:r>
              <a:rPr lang="en-US" altLang="zh-CN" dirty="0"/>
              <a:t>C. Generative Adversarial Imitation Learning[1](GAIL= &gt;GAN+IRL)</a:t>
            </a:r>
          </a:p>
          <a:p>
            <a:endParaRPr lang="en-US" altLang="zh-CN" dirty="0"/>
          </a:p>
        </p:txBody>
      </p:sp>
      <p:pic>
        <p:nvPicPr>
          <p:cNvPr id="4" name="图片 3">
            <a:extLst>
              <a:ext uri="{FF2B5EF4-FFF2-40B4-BE49-F238E27FC236}">
                <a16:creationId xmlns:a16="http://schemas.microsoft.com/office/drawing/2014/main" id="{5101D192-C086-4A1B-BCD6-B06A4C62E14B}"/>
              </a:ext>
            </a:extLst>
          </p:cNvPr>
          <p:cNvPicPr>
            <a:picLocks noChangeAspect="1"/>
          </p:cNvPicPr>
          <p:nvPr/>
        </p:nvPicPr>
        <p:blipFill>
          <a:blip r:embed="rId3"/>
          <a:stretch>
            <a:fillRect/>
          </a:stretch>
        </p:blipFill>
        <p:spPr>
          <a:xfrm>
            <a:off x="838200" y="2316770"/>
            <a:ext cx="9571984" cy="4350162"/>
          </a:xfrm>
          <a:prstGeom prst="rect">
            <a:avLst/>
          </a:prstGeom>
        </p:spPr>
      </p:pic>
    </p:spTree>
    <p:extLst>
      <p:ext uri="{BB962C8B-B14F-4D97-AF65-F5344CB8AC3E}">
        <p14:creationId xmlns:p14="http://schemas.microsoft.com/office/powerpoint/2010/main" val="109031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 = &gt;GAN+IRL</a:t>
            </a:r>
            <a:endParaRPr lang="zh-CN" altLang="en-US" dirty="0"/>
          </a:p>
        </p:txBody>
      </p:sp>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lstStyle/>
          <a:p>
            <a:r>
              <a:rPr lang="en-US" altLang="zh-CN" dirty="0"/>
              <a:t>C. Generative Adversarial Imitation Learning[1](GAIL= &gt;GAN+IRL)</a:t>
            </a:r>
          </a:p>
          <a:p>
            <a:endParaRPr lang="en-US" altLang="zh-CN" dirty="0"/>
          </a:p>
        </p:txBody>
      </p:sp>
      <p:pic>
        <p:nvPicPr>
          <p:cNvPr id="5" name="图片 4">
            <a:extLst>
              <a:ext uri="{FF2B5EF4-FFF2-40B4-BE49-F238E27FC236}">
                <a16:creationId xmlns:a16="http://schemas.microsoft.com/office/drawing/2014/main" id="{CC8CA462-FF57-40B9-AB9E-16EF87050EE4}"/>
              </a:ext>
            </a:extLst>
          </p:cNvPr>
          <p:cNvPicPr>
            <a:picLocks noChangeAspect="1"/>
          </p:cNvPicPr>
          <p:nvPr/>
        </p:nvPicPr>
        <p:blipFill>
          <a:blip r:embed="rId3"/>
          <a:stretch>
            <a:fillRect/>
          </a:stretch>
        </p:blipFill>
        <p:spPr>
          <a:xfrm>
            <a:off x="1090754" y="2419208"/>
            <a:ext cx="8593402" cy="3312851"/>
          </a:xfrm>
          <a:prstGeom prst="rect">
            <a:avLst/>
          </a:prstGeom>
        </p:spPr>
      </p:pic>
    </p:spTree>
    <p:extLst>
      <p:ext uri="{BB962C8B-B14F-4D97-AF65-F5344CB8AC3E}">
        <p14:creationId xmlns:p14="http://schemas.microsoft.com/office/powerpoint/2010/main" val="407806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B1ADA-9D79-4F23-A67C-BB1AF245AE61}"/>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F4276F49-4A90-4C8F-9B20-B37AD52D8B2D}"/>
              </a:ext>
            </a:extLst>
          </p:cNvPr>
          <p:cNvSpPr>
            <a:spLocks noGrp="1"/>
          </p:cNvSpPr>
          <p:nvPr>
            <p:ph idx="1"/>
          </p:nvPr>
        </p:nvSpPr>
        <p:spPr/>
        <p:txBody>
          <a:bodyPr>
            <a:normAutofit fontScale="92500"/>
          </a:bodyPr>
          <a:lstStyle/>
          <a:p>
            <a:r>
              <a:rPr lang="zh-CN" altLang="en-US" dirty="0"/>
              <a:t>可以借鉴之处：</a:t>
            </a:r>
            <a:endParaRPr lang="en-US" altLang="zh-CN" dirty="0"/>
          </a:p>
          <a:p>
            <a:pPr lvl="1"/>
            <a:r>
              <a:rPr lang="zh-CN" altLang="en-US" dirty="0"/>
              <a:t>文章开篇对应用场景进行限制：</a:t>
            </a:r>
            <a:r>
              <a:rPr lang="en-US" altLang="zh-CN" dirty="0"/>
              <a:t>We are interested in a specific setting of imitation learning—the problem of learning to perform a task from expert demonstrations—in which the learner is given only samples of trajectories from the expert, is not allowed to query the expert for more data while training, and is not provided a reinforcement signal of any kind. </a:t>
            </a:r>
            <a:r>
              <a:rPr lang="zh-CN" altLang="en-US" dirty="0"/>
              <a:t>我们的应用场景可以做一个拓展和改变，在论文中要有体现。</a:t>
            </a:r>
            <a:endParaRPr lang="en-US" altLang="zh-CN" dirty="0"/>
          </a:p>
          <a:p>
            <a:pPr lvl="1"/>
            <a:r>
              <a:rPr lang="zh-CN" altLang="en-US" dirty="0"/>
              <a:t>这篇文章的前半部分并没有对</a:t>
            </a:r>
            <a:r>
              <a:rPr lang="en-US" altLang="zh-CN" dirty="0"/>
              <a:t>GAIL</a:t>
            </a:r>
            <a:r>
              <a:rPr lang="zh-CN" altLang="en-US" dirty="0"/>
              <a:t>做实质性描述，只是对逆向强化学习中的学徒学习进行一个抽象描述，同时给出了</a:t>
            </a:r>
            <a:r>
              <a:rPr lang="en-US" altLang="zh-CN" dirty="0"/>
              <a:t>occupancy measure </a:t>
            </a:r>
            <a:r>
              <a:rPr lang="zh-CN" altLang="en-US" dirty="0"/>
              <a:t>的合理性</a:t>
            </a:r>
            <a:endParaRPr lang="en-US" altLang="zh-CN" dirty="0"/>
          </a:p>
          <a:p>
            <a:pPr lvl="1"/>
            <a:r>
              <a:rPr lang="zh-CN" altLang="en-US" dirty="0"/>
              <a:t>把逆向强化学习的对偶问题类比到</a:t>
            </a:r>
            <a:r>
              <a:rPr lang="en-US" altLang="zh-CN" dirty="0"/>
              <a:t>GAN</a:t>
            </a:r>
            <a:r>
              <a:rPr lang="zh-CN" altLang="en-US" dirty="0"/>
              <a:t>的框架中，用</a:t>
            </a:r>
            <a:r>
              <a:rPr lang="en-US" altLang="zh-CN" dirty="0" err="1"/>
              <a:t>gan</a:t>
            </a:r>
            <a:r>
              <a:rPr lang="zh-CN" altLang="en-US" dirty="0"/>
              <a:t>的生成器生成次优策略，不断逼近最优策略所产生的数据</a:t>
            </a:r>
            <a:endParaRPr lang="en-US" altLang="zh-CN" dirty="0"/>
          </a:p>
          <a:p>
            <a:pPr lvl="1"/>
            <a:r>
              <a:rPr lang="en-US" altLang="zh-CN" dirty="0"/>
              <a:t>GAIL</a:t>
            </a:r>
            <a:r>
              <a:rPr lang="zh-CN" altLang="en-US" dirty="0"/>
              <a:t>中可用的公式都在后半部分了，公式</a:t>
            </a:r>
            <a:r>
              <a:rPr lang="en-US" altLang="zh-CN" dirty="0"/>
              <a:t>16</a:t>
            </a:r>
            <a:r>
              <a:rPr lang="zh-CN" altLang="en-US" dirty="0"/>
              <a:t>，要参考一下其它的</a:t>
            </a:r>
            <a:r>
              <a:rPr lang="en-US" altLang="zh-CN" dirty="0"/>
              <a:t>GAIL</a:t>
            </a:r>
            <a:r>
              <a:rPr lang="zh-CN" altLang="en-US" dirty="0"/>
              <a:t>扩展是如何处理这一部分内容的。</a:t>
            </a:r>
          </a:p>
        </p:txBody>
      </p:sp>
    </p:spTree>
    <p:extLst>
      <p:ext uri="{BB962C8B-B14F-4D97-AF65-F5344CB8AC3E}">
        <p14:creationId xmlns:p14="http://schemas.microsoft.com/office/powerpoint/2010/main" val="42783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DD4D0-6E24-4FCE-963A-E2029FDB803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011F7BA-7784-49DA-B0ED-2CF12450548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5519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D12ED-9E3D-4EC8-98AF-EB396AE90A35}"/>
              </a:ext>
            </a:extLst>
          </p:cNvPr>
          <p:cNvSpPr>
            <a:spLocks noGrp="1"/>
          </p:cNvSpPr>
          <p:nvPr>
            <p:ph type="title"/>
          </p:nvPr>
        </p:nvSpPr>
        <p:spPr/>
        <p:txBody>
          <a:bodyPr/>
          <a:lstStyle/>
          <a:p>
            <a:r>
              <a:rPr lang="en-US" altLang="zh-CN" dirty="0"/>
              <a:t>GASIL</a:t>
            </a:r>
            <a:endParaRPr lang="zh-CN" altLang="en-US" dirty="0"/>
          </a:p>
        </p:txBody>
      </p:sp>
      <p:sp>
        <p:nvSpPr>
          <p:cNvPr id="3" name="内容占位符 2">
            <a:extLst>
              <a:ext uri="{FF2B5EF4-FFF2-40B4-BE49-F238E27FC236}">
                <a16:creationId xmlns:a16="http://schemas.microsoft.com/office/drawing/2014/main" id="{E5672D6E-5263-4D6D-8C08-A83728C00B32}"/>
              </a:ext>
            </a:extLst>
          </p:cNvPr>
          <p:cNvSpPr>
            <a:spLocks noGrp="1"/>
          </p:cNvSpPr>
          <p:nvPr>
            <p:ph type="body" idx="1"/>
          </p:nvPr>
        </p:nvSpPr>
        <p:spPr>
          <a:xfrm>
            <a:off x="831850" y="4589463"/>
            <a:ext cx="10515600" cy="1500187"/>
          </a:xfrm>
        </p:spPr>
        <p:txBody>
          <a:bodyPr/>
          <a:lstStyle/>
          <a:p>
            <a:r>
              <a:rPr lang="en-US" altLang="zh-CN" dirty="0">
                <a:hlinkClick r:id="rId2" action="ppaction://hlinkfile"/>
              </a:rPr>
              <a:t>Generative Adversarial Self-Imitation Learning</a:t>
            </a:r>
            <a:endParaRPr lang="en-US" altLang="zh-CN" dirty="0"/>
          </a:p>
          <a:p>
            <a:endParaRPr lang="zh-CN" altLang="en-US" dirty="0"/>
          </a:p>
        </p:txBody>
      </p:sp>
    </p:spTree>
    <p:extLst>
      <p:ext uri="{BB962C8B-B14F-4D97-AF65-F5344CB8AC3E}">
        <p14:creationId xmlns:p14="http://schemas.microsoft.com/office/powerpoint/2010/main" val="47258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E038-7F7E-486C-8DC7-AF3777F45C00}"/>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A745EFCB-EADB-4CEE-9018-E855503DEA67}"/>
              </a:ext>
            </a:extLst>
          </p:cNvPr>
          <p:cNvSpPr>
            <a:spLocks noGrp="1"/>
          </p:cNvSpPr>
          <p:nvPr>
            <p:ph idx="1"/>
          </p:nvPr>
        </p:nvSpPr>
        <p:spPr/>
        <p:txBody>
          <a:bodyPr>
            <a:normAutofit fontScale="62500" lnSpcReduction="20000"/>
          </a:bodyPr>
          <a:lstStyle/>
          <a:p>
            <a:r>
              <a:rPr lang="en-US" altLang="zh-CN" dirty="0">
                <a:hlinkClick r:id="rId3" action="ppaction://hlinkfile"/>
              </a:rPr>
              <a:t>Generative Adversarial Imitation Learning</a:t>
            </a:r>
            <a:r>
              <a:rPr lang="en-US" altLang="zh-CN" dirty="0"/>
              <a:t>  </a:t>
            </a:r>
            <a:r>
              <a:rPr lang="en-US" altLang="zh-CN" dirty="0">
                <a:hlinkClick r:id="rId4" action="ppaction://hlinksldjump"/>
              </a:rPr>
              <a:t>GAIL </a:t>
            </a:r>
            <a:r>
              <a:rPr lang="zh-CN" altLang="en-US" dirty="0"/>
              <a:t>的提出</a:t>
            </a:r>
            <a:endParaRPr lang="en-US" altLang="zh-CN" dirty="0"/>
          </a:p>
          <a:p>
            <a:r>
              <a:rPr lang="en-US" altLang="zh-CN" dirty="0">
                <a:hlinkClick r:id="rId5" action="ppaction://hlinkfile"/>
              </a:rPr>
              <a:t>Generative Adversarial Self-Imitation learning </a:t>
            </a:r>
            <a:r>
              <a:rPr lang="en-US" altLang="zh-CN" dirty="0">
                <a:hlinkClick r:id="rId6" action="ppaction://hlinksldjump"/>
              </a:rPr>
              <a:t>GASIL</a:t>
            </a:r>
            <a:endParaRPr lang="en-US" altLang="zh-CN" dirty="0"/>
          </a:p>
          <a:p>
            <a:r>
              <a:rPr lang="en-US" altLang="zh-CN" dirty="0">
                <a:hlinkClick r:id="rId7" action="ppaction://hlinkfile"/>
              </a:rPr>
              <a:t>Learning human behaviors from motion capture by adversarial imitation </a:t>
            </a:r>
            <a:r>
              <a:rPr lang="en-US" altLang="zh-CN" dirty="0"/>
              <a:t>    </a:t>
            </a:r>
            <a:r>
              <a:rPr lang="en-US" altLang="zh-CN" dirty="0">
                <a:hlinkClick r:id="rId8" action="ppaction://hlinksldjump"/>
              </a:rPr>
              <a:t>CGAIL</a:t>
            </a:r>
            <a:endParaRPr lang="en-US" altLang="zh-CN" dirty="0"/>
          </a:p>
          <a:p>
            <a:r>
              <a:rPr lang="en-US" altLang="zh-CN" dirty="0">
                <a:hlinkClick r:id="rId9" action="ppaction://hlinkfile"/>
              </a:rPr>
              <a:t>Info GAIL</a:t>
            </a:r>
            <a:r>
              <a:rPr lang="en-US" altLang="zh-CN" dirty="0"/>
              <a:t>      </a:t>
            </a:r>
            <a:r>
              <a:rPr lang="zh-CN" altLang="en-US" dirty="0">
                <a:hlinkClick r:id="rId10" action="ppaction://hlinksldjump"/>
              </a:rPr>
              <a:t>学习不同示例者背后的隐变量</a:t>
            </a:r>
            <a:endParaRPr lang="en-US" altLang="zh-CN" dirty="0"/>
          </a:p>
          <a:p>
            <a:r>
              <a:rPr lang="en-US" altLang="zh-CN" dirty="0"/>
              <a:t> </a:t>
            </a:r>
            <a:r>
              <a:rPr lang="en-US" altLang="zh-CN" dirty="0">
                <a:hlinkClick r:id="rId11" action="ppaction://hlinkfile"/>
              </a:rPr>
              <a:t>DIRECTED-INFO GAIL       </a:t>
            </a:r>
            <a:r>
              <a:rPr lang="zh-CN" altLang="en-US" dirty="0">
                <a:hlinkClick r:id="rId11" action="ppaction://hlinkfile"/>
              </a:rPr>
              <a:t> </a:t>
            </a:r>
            <a:r>
              <a:rPr lang="en-US" altLang="zh-CN" dirty="0">
                <a:hlinkClick r:id="rId12" action="ppaction://hlinksldjump"/>
              </a:rPr>
              <a:t>GAIL</a:t>
            </a:r>
            <a:r>
              <a:rPr lang="zh-CN" altLang="en-US" dirty="0">
                <a:hlinkClick r:id="rId12" action="ppaction://hlinksldjump"/>
              </a:rPr>
              <a:t>用</a:t>
            </a:r>
            <a:r>
              <a:rPr lang="en-US" altLang="zh-CN" dirty="0">
                <a:hlinkClick r:id="rId12" action="ppaction://hlinksldjump"/>
              </a:rPr>
              <a:t>VAE</a:t>
            </a:r>
            <a:r>
              <a:rPr lang="zh-CN" altLang="en-US" dirty="0">
                <a:hlinkClick r:id="rId12" action="ppaction://hlinksldjump"/>
              </a:rPr>
              <a:t>做预训练</a:t>
            </a:r>
            <a:endParaRPr lang="en-US" altLang="zh-CN" dirty="0"/>
          </a:p>
          <a:p>
            <a:r>
              <a:rPr lang="en-US" altLang="zh-CN" dirty="0">
                <a:hlinkClick r:id="rId13" action="ppaction://hlinkfile"/>
              </a:rPr>
              <a:t>Model based GAIL</a:t>
            </a:r>
            <a:r>
              <a:rPr lang="en-US" altLang="zh-CN" dirty="0"/>
              <a:t>      </a:t>
            </a:r>
            <a:r>
              <a:rPr lang="zh-CN" altLang="en-US" dirty="0">
                <a:hlinkClick r:id="rId14" action="ppaction://hlinksldjump"/>
              </a:rPr>
              <a:t>有模型</a:t>
            </a:r>
            <a:r>
              <a:rPr lang="en-US" altLang="zh-CN" dirty="0">
                <a:hlinkClick r:id="rId14" action="ppaction://hlinksldjump"/>
              </a:rPr>
              <a:t>GAIL</a:t>
            </a:r>
            <a:endParaRPr lang="en-US" altLang="zh-CN" dirty="0"/>
          </a:p>
          <a:p>
            <a:r>
              <a:rPr lang="en-US" altLang="zh-CN" dirty="0">
                <a:hlinkClick r:id="rId15" action="ppaction://hlinkfile"/>
              </a:rPr>
              <a:t>Imitation Learning via Kernel Mean Embedding</a:t>
            </a:r>
            <a:r>
              <a:rPr lang="en-US" altLang="zh-CN" dirty="0"/>
              <a:t>   </a:t>
            </a:r>
            <a:r>
              <a:rPr lang="zh-CN" altLang="en-US" dirty="0">
                <a:hlinkClick r:id="rId16" action="ppaction://hlinksldjump"/>
              </a:rPr>
              <a:t>语义嵌入</a:t>
            </a:r>
            <a:endParaRPr lang="en-US" altLang="zh-CN" dirty="0"/>
          </a:p>
          <a:p>
            <a:r>
              <a:rPr lang="en-US" altLang="zh-CN" dirty="0">
                <a:hlinkClick r:id="rId17" action="ppaction://hlinkfile"/>
              </a:rPr>
              <a:t>Third Person imitation learning</a:t>
            </a:r>
            <a:r>
              <a:rPr lang="en-US" altLang="zh-CN" dirty="0"/>
              <a:t> </a:t>
            </a:r>
            <a:r>
              <a:rPr lang="zh-CN" altLang="en-US" dirty="0">
                <a:hlinkClick r:id="rId18" action="ppaction://hlinksldjump"/>
              </a:rPr>
              <a:t>第三视角</a:t>
            </a:r>
            <a:r>
              <a:rPr lang="en-US" altLang="zh-CN" dirty="0">
                <a:hlinkClick r:id="rId18" action="ppaction://hlinksldjump"/>
              </a:rPr>
              <a:t>GAIL</a:t>
            </a:r>
            <a:endParaRPr lang="en-US" altLang="zh-CN" dirty="0"/>
          </a:p>
          <a:p>
            <a:r>
              <a:rPr lang="en-US" altLang="zh-CN" dirty="0" err="1">
                <a:hlinkClick r:id="rId19" action="ppaction://hlinkfile"/>
              </a:rPr>
              <a:t>Handsight</a:t>
            </a:r>
            <a:r>
              <a:rPr lang="en-US" altLang="zh-CN" dirty="0">
                <a:hlinkClick r:id="rId19" action="ppaction://hlinkfile"/>
              </a:rPr>
              <a:t> GAIL  </a:t>
            </a:r>
            <a:r>
              <a:rPr lang="en-US" altLang="zh-CN" dirty="0" err="1">
                <a:hlinkClick r:id="rId20" action="ppaction://hlinksldjump"/>
              </a:rPr>
              <a:t>handsight</a:t>
            </a:r>
            <a:r>
              <a:rPr lang="en-US" altLang="zh-CN" dirty="0">
                <a:hlinkClick r:id="rId20" action="ppaction://hlinksldjump"/>
              </a:rPr>
              <a:t> </a:t>
            </a:r>
            <a:r>
              <a:rPr lang="en-US" altLang="zh-CN" dirty="0" err="1">
                <a:hlinkClick r:id="rId20" action="ppaction://hlinksldjump"/>
              </a:rPr>
              <a:t>gail</a:t>
            </a:r>
            <a:endParaRPr lang="en-US" altLang="zh-CN" dirty="0"/>
          </a:p>
          <a:p>
            <a:r>
              <a:rPr lang="en-US" altLang="zh-CN" dirty="0">
                <a:hlinkClick r:id="rId21" action="ppaction://hlinkfile"/>
              </a:rPr>
              <a:t>Bayesian GAIL   </a:t>
            </a:r>
            <a:r>
              <a:rPr lang="zh-CN" altLang="en-US" dirty="0">
                <a:hlinkClick r:id="rId22" action="ppaction://hlinksldjump"/>
              </a:rPr>
              <a:t>贝叶斯</a:t>
            </a:r>
            <a:r>
              <a:rPr lang="en-US" altLang="zh-CN" dirty="0" err="1">
                <a:hlinkClick r:id="rId22" action="ppaction://hlinksldjump"/>
              </a:rPr>
              <a:t>gail</a:t>
            </a:r>
            <a:endParaRPr lang="en-US" altLang="zh-CN" dirty="0"/>
          </a:p>
          <a:p>
            <a:r>
              <a:rPr lang="en-US" altLang="zh-CN" dirty="0"/>
              <a:t> </a:t>
            </a:r>
            <a:r>
              <a:rPr lang="en-US" altLang="zh-CN" dirty="0">
                <a:hlinkClick r:id="rId23" action="ppaction://hlinkfile"/>
              </a:rPr>
              <a:t>robust-imitation-of-diverse-behaviors</a:t>
            </a:r>
            <a:r>
              <a:rPr lang="en-US" altLang="zh-CN" dirty="0"/>
              <a:t>    </a:t>
            </a:r>
            <a:r>
              <a:rPr lang="en-US" altLang="zh-CN" dirty="0">
                <a:hlinkClick r:id="rId24" action="ppaction://hlinksldjump"/>
              </a:rPr>
              <a:t>GAIL+VAE</a:t>
            </a:r>
            <a:endParaRPr lang="en-US" altLang="zh-CN" dirty="0"/>
          </a:p>
          <a:p>
            <a:r>
              <a:rPr lang="en-US" altLang="zh-CN" dirty="0"/>
              <a:t>VAE-Reinforcement and Imitation Learning for Diverse Visuomotor Skills  </a:t>
            </a:r>
          </a:p>
          <a:p>
            <a:r>
              <a:rPr lang="en-US" altLang="zh-CN" dirty="0"/>
              <a:t>TRAJECTORY VAE FOR MULTI-MODAL IMITATION</a:t>
            </a:r>
          </a:p>
          <a:p>
            <a:endParaRPr lang="en-US" altLang="zh-CN" dirty="0"/>
          </a:p>
          <a:p>
            <a:endParaRPr lang="zh-CN" altLang="en-US" dirty="0"/>
          </a:p>
        </p:txBody>
      </p:sp>
    </p:spTree>
    <p:extLst>
      <p:ext uri="{BB962C8B-B14F-4D97-AF65-F5344CB8AC3E}">
        <p14:creationId xmlns:p14="http://schemas.microsoft.com/office/powerpoint/2010/main" val="983980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8EA19-3FCE-4043-A8AA-D4F020DFEFF3}"/>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B26FF490-C8D8-4E37-80C4-D9CCBED79738}"/>
              </a:ext>
            </a:extLst>
          </p:cNvPr>
          <p:cNvSpPr>
            <a:spLocks noGrp="1"/>
          </p:cNvSpPr>
          <p:nvPr>
            <p:ph idx="1"/>
          </p:nvPr>
        </p:nvSpPr>
        <p:spPr/>
        <p:txBody>
          <a:bodyPr/>
          <a:lstStyle/>
          <a:p>
            <a:r>
              <a:rPr lang="en-US" altLang="zh-CN" dirty="0"/>
              <a:t> encourages the agent to imitate past good trajectories via generative adversarial imitation learning framework.</a:t>
            </a:r>
          </a:p>
          <a:p>
            <a:r>
              <a:rPr lang="en-US" altLang="zh-CN" dirty="0"/>
              <a:t>Reproduce past good trajectories</a:t>
            </a:r>
          </a:p>
          <a:p>
            <a:endParaRPr lang="zh-CN" altLang="en-US" dirty="0"/>
          </a:p>
        </p:txBody>
      </p:sp>
    </p:spTree>
    <p:extLst>
      <p:ext uri="{BB962C8B-B14F-4D97-AF65-F5344CB8AC3E}">
        <p14:creationId xmlns:p14="http://schemas.microsoft.com/office/powerpoint/2010/main" val="221444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01BBA-D979-4588-B4FD-B8DC1196F8BF}"/>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D42CBE65-26DA-46BB-9DFF-C0117E240A2A}"/>
              </a:ext>
            </a:extLst>
          </p:cNvPr>
          <p:cNvSpPr>
            <a:spLocks noGrp="1"/>
          </p:cNvSpPr>
          <p:nvPr>
            <p:ph idx="1"/>
          </p:nvPr>
        </p:nvSpPr>
        <p:spPr/>
        <p:txBody>
          <a:bodyPr/>
          <a:lstStyle/>
          <a:p>
            <a:r>
              <a:rPr lang="zh-CN" altLang="en-US" dirty="0"/>
              <a:t>思路：</a:t>
            </a:r>
            <a:r>
              <a:rPr lang="en-US" altLang="zh-CN" dirty="0"/>
              <a:t>Instead of directly maximizing rewards, GASIL aims to imitate past good trajectories that the agent has generated using generative adversarial imitation learning framework</a:t>
            </a:r>
          </a:p>
          <a:p>
            <a:r>
              <a:rPr lang="zh-CN" altLang="en-US" dirty="0"/>
              <a:t>优势：</a:t>
            </a:r>
            <a:endParaRPr lang="en-US" altLang="zh-CN" dirty="0"/>
          </a:p>
          <a:p>
            <a:pPr lvl="1"/>
            <a:r>
              <a:rPr lang="en-US" altLang="zh-CN" dirty="0"/>
              <a:t> can potentially make long-term temporal credit assignment easier when reward signal is delayed and sparse. </a:t>
            </a:r>
          </a:p>
          <a:p>
            <a:pPr lvl="1"/>
            <a:r>
              <a:rPr lang="en-US" altLang="zh-CN" dirty="0"/>
              <a:t>can be interpreted as an optimal reward learning algorithm [24, 25], where the discriminator acts as a learned reward function which provides dense rewards for the agent to reproduce relatively better trajectories</a:t>
            </a:r>
          </a:p>
          <a:p>
            <a:r>
              <a:rPr lang="zh-CN" altLang="en-US" dirty="0"/>
              <a:t>实验是在</a:t>
            </a:r>
            <a:r>
              <a:rPr lang="en-US" altLang="zh-CN" dirty="0"/>
              <a:t>MUJOCO</a:t>
            </a:r>
            <a:r>
              <a:rPr lang="zh-CN" altLang="en-US" dirty="0"/>
              <a:t>上与</a:t>
            </a:r>
            <a:r>
              <a:rPr lang="en-US" altLang="zh-CN" dirty="0"/>
              <a:t>PPO</a:t>
            </a:r>
            <a:r>
              <a:rPr lang="zh-CN" altLang="en-US" dirty="0"/>
              <a:t>做的比较</a:t>
            </a:r>
          </a:p>
        </p:txBody>
      </p:sp>
    </p:spTree>
    <p:extLst>
      <p:ext uri="{BB962C8B-B14F-4D97-AF65-F5344CB8AC3E}">
        <p14:creationId xmlns:p14="http://schemas.microsoft.com/office/powerpoint/2010/main" val="3999330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7DDA-0C9A-496A-8E50-1EAA9FB3B633}"/>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81D219EC-74E5-46C1-AB7F-DC312E762BFA}"/>
              </a:ext>
            </a:extLst>
          </p:cNvPr>
          <p:cNvSpPr>
            <a:spLocks noGrp="1"/>
          </p:cNvSpPr>
          <p:nvPr>
            <p:ph idx="1"/>
          </p:nvPr>
        </p:nvSpPr>
        <p:spPr/>
        <p:txBody>
          <a:bodyPr>
            <a:normAutofit fontScale="92500" lnSpcReduction="10000"/>
          </a:bodyPr>
          <a:lstStyle/>
          <a:p>
            <a:r>
              <a:rPr lang="en-US" altLang="zh-CN" dirty="0"/>
              <a:t>GAN</a:t>
            </a:r>
            <a:r>
              <a:rPr lang="zh-CN" altLang="en-US" dirty="0"/>
              <a:t>，</a:t>
            </a:r>
            <a:r>
              <a:rPr lang="en-US" altLang="zh-CN" dirty="0"/>
              <a:t>GAIL</a:t>
            </a:r>
            <a:r>
              <a:rPr lang="zh-CN" altLang="en-US" dirty="0"/>
              <a:t>， 区别在于，</a:t>
            </a:r>
            <a:r>
              <a:rPr lang="en-US" altLang="zh-CN" dirty="0"/>
              <a:t> optimal trajectories are not available to the agent in RL</a:t>
            </a:r>
            <a:r>
              <a:rPr lang="zh-CN" altLang="en-US" dirty="0"/>
              <a:t>，是自己和环境交互产生的</a:t>
            </a:r>
            <a:endParaRPr lang="en-US" altLang="zh-CN" dirty="0"/>
          </a:p>
          <a:p>
            <a:endParaRPr lang="en-US" altLang="zh-CN" dirty="0"/>
          </a:p>
          <a:p>
            <a:r>
              <a:rPr lang="en-US" altLang="zh-CN" dirty="0"/>
              <a:t>Reward  Learning</a:t>
            </a:r>
            <a:r>
              <a:rPr lang="zh-CN" altLang="en-US" dirty="0"/>
              <a:t>，这里学习了一个判别器</a:t>
            </a:r>
            <a:r>
              <a:rPr lang="en-US" altLang="zh-CN" dirty="0"/>
              <a:t>D,</a:t>
            </a:r>
            <a:r>
              <a:rPr lang="zh-CN" altLang="en-US" dirty="0"/>
              <a:t>作为像</a:t>
            </a:r>
            <a:r>
              <a:rPr lang="en-US" altLang="zh-CN" dirty="0"/>
              <a:t>reward learning </a:t>
            </a:r>
            <a:r>
              <a:rPr lang="zh-CN" altLang="en-US" dirty="0"/>
              <a:t>一样的内部奖励函数。</a:t>
            </a:r>
            <a:endParaRPr lang="en-US" altLang="zh-CN" dirty="0"/>
          </a:p>
          <a:p>
            <a:endParaRPr lang="en-US" altLang="zh-CN" dirty="0"/>
          </a:p>
          <a:p>
            <a:r>
              <a:rPr lang="en-US" altLang="zh-CN" dirty="0"/>
              <a:t>Self-imitation</a:t>
            </a:r>
            <a:r>
              <a:rPr lang="zh-CN" altLang="en-US" dirty="0"/>
              <a:t>，</a:t>
            </a:r>
            <a:r>
              <a:rPr lang="en-US" altLang="zh-CN" b="1" dirty="0"/>
              <a:t> </a:t>
            </a:r>
            <a:r>
              <a:rPr lang="en-US" altLang="zh-CN" b="1" dirty="0" err="1"/>
              <a:t>retreiving</a:t>
            </a:r>
            <a:r>
              <a:rPr lang="en-US" altLang="zh-CN" b="1" dirty="0"/>
              <a:t> </a:t>
            </a:r>
            <a:r>
              <a:rPr lang="en-US" altLang="zh-CN" dirty="0"/>
              <a:t>similar states in the past and choosing the best action made in the past.</a:t>
            </a:r>
            <a:r>
              <a:rPr lang="zh-CN" altLang="en-US" dirty="0"/>
              <a:t>相反，我们的</a:t>
            </a:r>
            <a:r>
              <a:rPr lang="en-US" altLang="zh-CN" dirty="0"/>
              <a:t>GASIL</a:t>
            </a:r>
            <a:r>
              <a:rPr lang="zh-CN" altLang="en-US" dirty="0"/>
              <a:t>直接学习模仿过去的好轨迹，而不学习生成模型。</a:t>
            </a:r>
            <a:r>
              <a:rPr lang="en-US" altLang="zh-CN" dirty="0"/>
              <a:t>GASIL</a:t>
            </a:r>
            <a:r>
              <a:rPr lang="zh-CN" altLang="en-US" dirty="0"/>
              <a:t>可以看作是自我模仿学习</a:t>
            </a:r>
            <a:r>
              <a:rPr lang="en-US" altLang="zh-CN" dirty="0"/>
              <a:t>[19]</a:t>
            </a:r>
            <a:r>
              <a:rPr lang="zh-CN" altLang="en-US" dirty="0"/>
              <a:t>的生成式对抗性扩展，它更新了策略和价值函数，使其朝着过去更好的方向发展。</a:t>
            </a:r>
          </a:p>
        </p:txBody>
      </p:sp>
    </p:spTree>
    <p:extLst>
      <p:ext uri="{BB962C8B-B14F-4D97-AF65-F5344CB8AC3E}">
        <p14:creationId xmlns:p14="http://schemas.microsoft.com/office/powerpoint/2010/main" val="310122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11E69-3837-4F97-B9DB-89FD63E9C5C0}"/>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71EFE1A9-C329-48CD-A7AC-31B2CA7E60E0}"/>
              </a:ext>
            </a:extLst>
          </p:cNvPr>
          <p:cNvSpPr>
            <a:spLocks noGrp="1"/>
          </p:cNvSpPr>
          <p:nvPr>
            <p:ph idx="1"/>
          </p:nvPr>
        </p:nvSpPr>
        <p:spPr/>
        <p:txBody>
          <a:bodyPr/>
          <a:lstStyle/>
          <a:p>
            <a:r>
              <a:rPr lang="zh-CN" altLang="en-US" dirty="0"/>
              <a:t>包括对动作状态的定义，对</a:t>
            </a:r>
            <a:r>
              <a:rPr lang="en-US" altLang="zh-CN" dirty="0"/>
              <a:t>occupancy measure </a:t>
            </a:r>
            <a:r>
              <a:rPr lang="zh-CN" altLang="en-US" dirty="0"/>
              <a:t>的定义</a:t>
            </a:r>
            <a:endParaRPr lang="en-US" altLang="zh-CN" dirty="0"/>
          </a:p>
          <a:p>
            <a:r>
              <a:rPr lang="zh-CN" altLang="en-US" dirty="0"/>
              <a:t>对策略梯度法的定义</a:t>
            </a:r>
            <a:endParaRPr lang="en-US" altLang="zh-CN" dirty="0"/>
          </a:p>
          <a:p>
            <a:r>
              <a:rPr lang="zh-CN" altLang="en-US" dirty="0"/>
              <a:t>对</a:t>
            </a:r>
            <a:r>
              <a:rPr lang="en-US" altLang="zh-CN" dirty="0"/>
              <a:t>GAIL</a:t>
            </a:r>
            <a:r>
              <a:rPr lang="zh-CN" altLang="en-US" dirty="0"/>
              <a:t>的定义</a:t>
            </a:r>
            <a:endParaRPr lang="en-US" altLang="zh-CN" dirty="0"/>
          </a:p>
          <a:p>
            <a:endParaRPr lang="zh-CN" altLang="en-US" dirty="0"/>
          </a:p>
        </p:txBody>
      </p:sp>
      <p:pic>
        <p:nvPicPr>
          <p:cNvPr id="4" name="图片 3">
            <a:extLst>
              <a:ext uri="{FF2B5EF4-FFF2-40B4-BE49-F238E27FC236}">
                <a16:creationId xmlns:a16="http://schemas.microsoft.com/office/drawing/2014/main" id="{268D2885-03A5-4BA7-B948-F7FEB57FC028}"/>
              </a:ext>
            </a:extLst>
          </p:cNvPr>
          <p:cNvPicPr>
            <a:picLocks noChangeAspect="1"/>
          </p:cNvPicPr>
          <p:nvPr/>
        </p:nvPicPr>
        <p:blipFill>
          <a:blip r:embed="rId2"/>
          <a:stretch>
            <a:fillRect/>
          </a:stretch>
        </p:blipFill>
        <p:spPr>
          <a:xfrm>
            <a:off x="5458552" y="2189113"/>
            <a:ext cx="5895248" cy="4668887"/>
          </a:xfrm>
          <a:prstGeom prst="rect">
            <a:avLst/>
          </a:prstGeom>
        </p:spPr>
      </p:pic>
    </p:spTree>
    <p:extLst>
      <p:ext uri="{BB962C8B-B14F-4D97-AF65-F5344CB8AC3E}">
        <p14:creationId xmlns:p14="http://schemas.microsoft.com/office/powerpoint/2010/main" val="210472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98F24-A495-4D25-8359-6C3B6D33532B}"/>
              </a:ext>
            </a:extLst>
          </p:cNvPr>
          <p:cNvSpPr>
            <a:spLocks noGrp="1"/>
          </p:cNvSpPr>
          <p:nvPr>
            <p:ph type="title"/>
          </p:nvPr>
        </p:nvSpPr>
        <p:spPr/>
        <p:txBody>
          <a:bodyPr/>
          <a:lstStyle/>
          <a:p>
            <a:r>
              <a:rPr lang="en-US" altLang="zh-CN" dirty="0"/>
              <a:t>Generative Adversarial Self-Imitation Learning</a:t>
            </a:r>
            <a:endParaRPr lang="zh-CN" altLang="en-US" dirty="0"/>
          </a:p>
        </p:txBody>
      </p:sp>
      <p:sp>
        <p:nvSpPr>
          <p:cNvPr id="3" name="内容占位符 2">
            <a:extLst>
              <a:ext uri="{FF2B5EF4-FFF2-40B4-BE49-F238E27FC236}">
                <a16:creationId xmlns:a16="http://schemas.microsoft.com/office/drawing/2014/main" id="{BF80403C-C763-4344-9353-B41A51D3B487}"/>
              </a:ext>
            </a:extLst>
          </p:cNvPr>
          <p:cNvSpPr>
            <a:spLocks noGrp="1"/>
          </p:cNvSpPr>
          <p:nvPr>
            <p:ph idx="1"/>
          </p:nvPr>
        </p:nvSpPr>
        <p:spPr/>
        <p:txBody>
          <a:bodyPr/>
          <a:lstStyle/>
          <a:p>
            <a:r>
              <a:rPr lang="zh-CN" altLang="en-US" dirty="0"/>
              <a:t>在正场当中并没有给出太多的公式，只给出了算法流程</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D5733B2C-03C1-4AFF-83C6-4EEE14EE062F}"/>
              </a:ext>
            </a:extLst>
          </p:cNvPr>
          <p:cNvPicPr>
            <a:picLocks noChangeAspect="1"/>
          </p:cNvPicPr>
          <p:nvPr/>
        </p:nvPicPr>
        <p:blipFill>
          <a:blip r:embed="rId3"/>
          <a:stretch>
            <a:fillRect/>
          </a:stretch>
        </p:blipFill>
        <p:spPr>
          <a:xfrm>
            <a:off x="1164648" y="2196812"/>
            <a:ext cx="9391650" cy="4514850"/>
          </a:xfrm>
          <a:prstGeom prst="rect">
            <a:avLst/>
          </a:prstGeom>
        </p:spPr>
      </p:pic>
    </p:spTree>
    <p:extLst>
      <p:ext uri="{BB962C8B-B14F-4D97-AF65-F5344CB8AC3E}">
        <p14:creationId xmlns:p14="http://schemas.microsoft.com/office/powerpoint/2010/main" val="3854179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6C2C7-6EB0-41B0-A6E0-2A4873EE1835}"/>
              </a:ext>
            </a:extLst>
          </p:cNvPr>
          <p:cNvSpPr>
            <a:spLocks noGrp="1"/>
          </p:cNvSpPr>
          <p:nvPr>
            <p:ph type="title"/>
          </p:nvPr>
        </p:nvSpPr>
        <p:spPr/>
        <p:txBody>
          <a:bodyPr/>
          <a:lstStyle/>
          <a:p>
            <a:r>
              <a:rPr lang="en-US" altLang="zh-CN" dirty="0"/>
              <a:t>Experiments</a:t>
            </a:r>
            <a:endParaRPr lang="zh-CN" altLang="en-US" dirty="0"/>
          </a:p>
        </p:txBody>
      </p:sp>
      <p:pic>
        <p:nvPicPr>
          <p:cNvPr id="4" name="内容占位符 3">
            <a:extLst>
              <a:ext uri="{FF2B5EF4-FFF2-40B4-BE49-F238E27FC236}">
                <a16:creationId xmlns:a16="http://schemas.microsoft.com/office/drawing/2014/main" id="{C40A07EE-DA2E-4665-A8C4-C533018D2991}"/>
              </a:ext>
            </a:extLst>
          </p:cNvPr>
          <p:cNvPicPr>
            <a:picLocks noGrp="1" noChangeAspect="1"/>
          </p:cNvPicPr>
          <p:nvPr>
            <p:ph idx="1"/>
          </p:nvPr>
        </p:nvPicPr>
        <p:blipFill>
          <a:blip r:embed="rId3"/>
          <a:stretch>
            <a:fillRect/>
          </a:stretch>
        </p:blipFill>
        <p:spPr>
          <a:xfrm>
            <a:off x="125126" y="2349102"/>
            <a:ext cx="11941747" cy="3082131"/>
          </a:xfrm>
          <a:prstGeom prst="rect">
            <a:avLst/>
          </a:prstGeom>
        </p:spPr>
      </p:pic>
    </p:spTree>
    <p:extLst>
      <p:ext uri="{BB962C8B-B14F-4D97-AF65-F5344CB8AC3E}">
        <p14:creationId xmlns:p14="http://schemas.microsoft.com/office/powerpoint/2010/main" val="425270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47FD0-BCA7-400B-85F9-504FD850B7B4}"/>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939AF401-C196-4C64-A36A-2620F1E09FD1}"/>
              </a:ext>
            </a:extLst>
          </p:cNvPr>
          <p:cNvSpPr>
            <a:spLocks noGrp="1"/>
          </p:cNvSpPr>
          <p:nvPr>
            <p:ph idx="1"/>
          </p:nvPr>
        </p:nvSpPr>
        <p:spPr/>
        <p:txBody>
          <a:bodyPr/>
          <a:lstStyle/>
          <a:p>
            <a:r>
              <a:rPr lang="zh-CN" altLang="en-US" dirty="0"/>
              <a:t>可借鉴的地方：其实这篇文章也同样没有什么新的理论支撑，只是在</a:t>
            </a:r>
            <a:r>
              <a:rPr lang="en-US" altLang="zh-CN" dirty="0" err="1"/>
              <a:t>gail</a:t>
            </a:r>
            <a:r>
              <a:rPr lang="zh-CN" altLang="en-US" dirty="0"/>
              <a:t>中把专家数据换成了对好的轨迹的存储，然后再拿出来做模仿。但是仍然可以成文，不知道是否录用。</a:t>
            </a:r>
            <a:endParaRPr lang="en-US" altLang="zh-CN" dirty="0"/>
          </a:p>
          <a:p>
            <a:r>
              <a:rPr lang="zh-CN" altLang="en-US" dirty="0"/>
              <a:t>文中对实验的分析占据了大部分篇幅，要好好学学</a:t>
            </a:r>
            <a:endParaRPr lang="en-US" altLang="zh-CN" dirty="0"/>
          </a:p>
          <a:p>
            <a:r>
              <a:rPr lang="zh-CN" altLang="en-US" dirty="0"/>
              <a:t>在</a:t>
            </a:r>
            <a:r>
              <a:rPr lang="en-US" altLang="zh-CN" dirty="0"/>
              <a:t>background </a:t>
            </a:r>
            <a:r>
              <a:rPr lang="zh-CN" altLang="en-US" dirty="0"/>
              <a:t>中把几个相关算法的公式列出来了，然后在自己的算法介绍部分只给出流程图，然后给出公式的补充</a:t>
            </a:r>
            <a:endParaRPr lang="en-US" altLang="zh-CN" dirty="0"/>
          </a:p>
          <a:p>
            <a:endParaRPr lang="en-US" altLang="zh-CN" dirty="0"/>
          </a:p>
        </p:txBody>
      </p:sp>
    </p:spTree>
    <p:extLst>
      <p:ext uri="{BB962C8B-B14F-4D97-AF65-F5344CB8AC3E}">
        <p14:creationId xmlns:p14="http://schemas.microsoft.com/office/powerpoint/2010/main" val="1492073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48469-7B5A-4988-84D1-B76D8FA7DDF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C70EA28-DEDE-47C3-A6CF-A3CBA6F9703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3603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585B8-15E0-454F-B95F-AC2DEFCC7FE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D8EB3E-4360-45F7-9695-0D969F3259D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12101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04A45-EBF3-4963-888A-A602C86EC929}"/>
              </a:ext>
            </a:extLst>
          </p:cNvPr>
          <p:cNvSpPr>
            <a:spLocks noGrp="1"/>
          </p:cNvSpPr>
          <p:nvPr>
            <p:ph type="title"/>
          </p:nvPr>
        </p:nvSpPr>
        <p:spPr/>
        <p:txBody>
          <a:bodyPr/>
          <a:lstStyle/>
          <a:p>
            <a:r>
              <a:rPr lang="en-US" altLang="zh-CN" dirty="0"/>
              <a:t>CGAIL</a:t>
            </a:r>
            <a:endParaRPr lang="zh-CN" altLang="en-US" dirty="0"/>
          </a:p>
        </p:txBody>
      </p:sp>
      <p:sp>
        <p:nvSpPr>
          <p:cNvPr id="3" name="内容占位符 2">
            <a:extLst>
              <a:ext uri="{FF2B5EF4-FFF2-40B4-BE49-F238E27FC236}">
                <a16:creationId xmlns:a16="http://schemas.microsoft.com/office/drawing/2014/main" id="{F5AF1117-C41F-4D56-8416-ABB2A645DE57}"/>
              </a:ext>
            </a:extLst>
          </p:cNvPr>
          <p:cNvSpPr>
            <a:spLocks noGrp="1"/>
          </p:cNvSpPr>
          <p:nvPr>
            <p:ph type="body" idx="1"/>
          </p:nvPr>
        </p:nvSpPr>
        <p:spPr/>
        <p:txBody>
          <a:bodyPr/>
          <a:lstStyle/>
          <a:p>
            <a:r>
              <a:rPr lang="en-US" altLang="zh-CN" dirty="0">
                <a:hlinkClick r:id="rId3" action="ppaction://hlinkfile"/>
              </a:rPr>
              <a:t>Learning human behaviors from motion capture by adversarial imitation</a:t>
            </a:r>
            <a:endParaRPr lang="en-US" altLang="zh-CN" dirty="0"/>
          </a:p>
          <a:p>
            <a:endParaRPr lang="zh-CN" altLang="en-US" dirty="0"/>
          </a:p>
        </p:txBody>
      </p:sp>
      <p:sp>
        <p:nvSpPr>
          <p:cNvPr id="4" name="流程图: 多文档 3">
            <a:hlinkClick r:id="rId4" action="ppaction://hlinksldjump"/>
            <a:extLst>
              <a:ext uri="{FF2B5EF4-FFF2-40B4-BE49-F238E27FC236}">
                <a16:creationId xmlns:a16="http://schemas.microsoft.com/office/drawing/2014/main" id="{EA1EB022-DEBF-40E0-98C1-203D77243FA1}"/>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800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9A570-2105-49A9-9CDC-AB95F8BEE2B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C9E217-015F-4350-9A96-9684DE3F3B1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22929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AFEC2-35C4-4E36-BA71-621378C587A6}"/>
              </a:ext>
            </a:extLst>
          </p:cNvPr>
          <p:cNvSpPr>
            <a:spLocks noGrp="1"/>
          </p:cNvSpPr>
          <p:nvPr>
            <p:ph type="title"/>
          </p:nvPr>
        </p:nvSpPr>
        <p:spPr/>
        <p:txBody>
          <a:bodyPr/>
          <a:lstStyle/>
          <a:p>
            <a:r>
              <a:rPr lang="en-US" altLang="zh-CN" dirty="0" err="1"/>
              <a:t>Abatract</a:t>
            </a:r>
            <a:endParaRPr lang="zh-CN" altLang="en-US" dirty="0"/>
          </a:p>
        </p:txBody>
      </p:sp>
      <p:sp>
        <p:nvSpPr>
          <p:cNvPr id="3" name="内容占位符 2">
            <a:extLst>
              <a:ext uri="{FF2B5EF4-FFF2-40B4-BE49-F238E27FC236}">
                <a16:creationId xmlns:a16="http://schemas.microsoft.com/office/drawing/2014/main" id="{13625F4C-447F-4FC4-9C7C-8BB08B6926FD}"/>
              </a:ext>
            </a:extLst>
          </p:cNvPr>
          <p:cNvSpPr>
            <a:spLocks noGrp="1"/>
          </p:cNvSpPr>
          <p:nvPr>
            <p:ph idx="1"/>
          </p:nvPr>
        </p:nvSpPr>
        <p:spPr/>
        <p:txBody>
          <a:bodyPr>
            <a:normAutofit/>
          </a:bodyPr>
          <a:lstStyle/>
          <a:p>
            <a:r>
              <a:rPr lang="zh-CN" altLang="en-US" dirty="0"/>
              <a:t>针对之前的模仿学习和监督学习只能完成刻板的固定动作，这里对生成对抗学习（</a:t>
            </a:r>
            <a:r>
              <a:rPr lang="en-US" altLang="zh-CN" dirty="0"/>
              <a:t>GAIL</a:t>
            </a:r>
            <a:r>
              <a:rPr lang="zh-CN" altLang="en-US" dirty="0"/>
              <a:t>）做拓展，从只有部分观测的有限示例中，产生</a:t>
            </a:r>
            <a:r>
              <a:rPr lang="en-US" altLang="zh-CN" dirty="0"/>
              <a:t>humanlike  </a:t>
            </a:r>
            <a:r>
              <a:rPr lang="zh-CN" altLang="en-US" dirty="0"/>
              <a:t>行为模式。</a:t>
            </a:r>
            <a:endParaRPr lang="en-US" altLang="zh-CN" dirty="0"/>
          </a:p>
          <a:p>
            <a:r>
              <a:rPr lang="zh-CN" altLang="en-US" dirty="0"/>
              <a:t>我们利用这种方法从运动捕捉数据构建子技能策略，并表明当由更高级别的控制器控制时，可以重用它们来解决任务。</a:t>
            </a:r>
          </a:p>
        </p:txBody>
      </p:sp>
    </p:spTree>
    <p:extLst>
      <p:ext uri="{BB962C8B-B14F-4D97-AF65-F5344CB8AC3E}">
        <p14:creationId xmlns:p14="http://schemas.microsoft.com/office/powerpoint/2010/main" val="3770331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C9FA6-BFDE-414F-9E73-07CD89D55FBA}"/>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9094B869-F52B-4F6E-9D74-21EE6A1B0AF5}"/>
              </a:ext>
            </a:extLst>
          </p:cNvPr>
          <p:cNvSpPr>
            <a:spLocks noGrp="1"/>
          </p:cNvSpPr>
          <p:nvPr>
            <p:ph idx="1"/>
          </p:nvPr>
        </p:nvSpPr>
        <p:spPr/>
        <p:txBody>
          <a:bodyPr>
            <a:normAutofit fontScale="62500" lnSpcReduction="20000"/>
          </a:bodyPr>
          <a:lstStyle/>
          <a:p>
            <a:r>
              <a:rPr lang="zh-CN" altLang="en-US" dirty="0"/>
              <a:t>从童话故事写起</a:t>
            </a:r>
            <a:endParaRPr lang="en-US" altLang="zh-CN" dirty="0"/>
          </a:p>
          <a:p>
            <a:r>
              <a:rPr lang="zh-CN" altLang="en-US" dirty="0"/>
              <a:t>然后说我们只能产生特定的动作，而且大部分通过奖励函数设计完成</a:t>
            </a:r>
            <a:endParaRPr lang="en-US" altLang="zh-CN" dirty="0"/>
          </a:p>
          <a:p>
            <a:r>
              <a:rPr lang="zh-CN" altLang="en-US" dirty="0"/>
              <a:t>给出的方案是：</a:t>
            </a:r>
            <a:r>
              <a:rPr lang="en-US" altLang="zh-CN" dirty="0"/>
              <a:t>use motion capture data as demonstrations to load movements into controllers</a:t>
            </a:r>
            <a:r>
              <a:rPr lang="zh-CN" altLang="en-US" dirty="0"/>
              <a:t>。当然文中也给出了几个缺陷，为了克服这些难点，出现了</a:t>
            </a:r>
            <a:r>
              <a:rPr lang="en-US" altLang="zh-CN" dirty="0"/>
              <a:t>GAIL , </a:t>
            </a:r>
            <a:r>
              <a:rPr lang="zh-CN" altLang="en-US" dirty="0"/>
              <a:t>这里对</a:t>
            </a:r>
            <a:r>
              <a:rPr lang="en-US" altLang="zh-CN" dirty="0"/>
              <a:t>GAIL</a:t>
            </a:r>
            <a:r>
              <a:rPr lang="zh-CN" altLang="en-US" dirty="0"/>
              <a:t>的评价是：</a:t>
            </a:r>
            <a:r>
              <a:rPr lang="en-US" altLang="zh-CN" dirty="0"/>
              <a:t>the notion of similarity between imitation and demonstration data does not have to be deﬁned based on an explicit, hand-designed metric</a:t>
            </a:r>
            <a:r>
              <a:rPr lang="zh-CN" altLang="en-US" dirty="0"/>
              <a:t>（我们不再需要显式度量两组数据）</a:t>
            </a:r>
            <a:endParaRPr lang="en-US" altLang="zh-CN" dirty="0"/>
          </a:p>
          <a:p>
            <a:r>
              <a:rPr lang="zh-CN" altLang="en-US" dirty="0"/>
              <a:t>本文的特点：</a:t>
            </a:r>
            <a:r>
              <a:rPr lang="en-US" altLang="zh-CN" dirty="0"/>
              <a:t>1. training low-level controllers to produce behaviors from motion capture using an extension of GAIL</a:t>
            </a:r>
          </a:p>
          <a:p>
            <a:r>
              <a:rPr lang="en-US" altLang="zh-CN" dirty="0"/>
              <a:t>2. embedding the low-level controllers into larger control systems wherein a high-level controller learns by RL to modulate the low-level controller to solve new tasks </a:t>
            </a:r>
          </a:p>
          <a:p>
            <a:endParaRPr lang="en-US" altLang="zh-CN" dirty="0"/>
          </a:p>
          <a:p>
            <a:r>
              <a:rPr lang="en-US" altLang="zh-CN" dirty="0"/>
              <a:t> We demonstrate:</a:t>
            </a:r>
          </a:p>
          <a:p>
            <a:r>
              <a:rPr lang="en-US" altLang="zh-CN" dirty="0"/>
              <a:t>(a) partial state </a:t>
            </a:r>
            <a:r>
              <a:rPr lang="en-US" altLang="zh-CN" dirty="0" err="1"/>
              <a:t>featurizations</a:t>
            </a:r>
            <a:r>
              <a:rPr lang="en-US" altLang="zh-CN" dirty="0"/>
              <a:t> without demonstrator actions sufﬁce for adversarial imitation; </a:t>
            </a:r>
          </a:p>
          <a:p>
            <a:r>
              <a:rPr lang="en-US" altLang="zh-CN" dirty="0"/>
              <a:t>(b) the body structure and physical parameters (i.e. body dynamics) need not match between the demonstrator and the imitator; and </a:t>
            </a:r>
          </a:p>
          <a:p>
            <a:r>
              <a:rPr lang="en-US" altLang="zh-CN" dirty="0"/>
              <a:t>(c) robust transitions between behaviors naturally emerge by training on multiple behaviors.</a:t>
            </a:r>
            <a:endParaRPr lang="zh-CN" altLang="en-US" dirty="0"/>
          </a:p>
        </p:txBody>
      </p:sp>
    </p:spTree>
    <p:extLst>
      <p:ext uri="{BB962C8B-B14F-4D97-AF65-F5344CB8AC3E}">
        <p14:creationId xmlns:p14="http://schemas.microsoft.com/office/powerpoint/2010/main" val="4025799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23E8F-F936-44C7-8FEB-986FB457D58D}"/>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462B1DA6-DEC7-4C40-9CB6-BC7A38F75741}"/>
              </a:ext>
            </a:extLst>
          </p:cNvPr>
          <p:cNvSpPr>
            <a:spLocks noGrp="1"/>
          </p:cNvSpPr>
          <p:nvPr>
            <p:ph idx="1"/>
          </p:nvPr>
        </p:nvSpPr>
        <p:spPr/>
        <p:txBody>
          <a:bodyPr/>
          <a:lstStyle/>
          <a:p>
            <a:r>
              <a:rPr lang="en-US" altLang="zh-CN" dirty="0"/>
              <a:t>Gail :we demonstrate that adversarial imitation learning can work even when the discriminator only has access to states (not actions) as well as partial state observations.</a:t>
            </a:r>
          </a:p>
          <a:p>
            <a:r>
              <a:rPr lang="en-US" altLang="zh-CN" dirty="0"/>
              <a:t>Each iteration consists of three essential steps: (1) collect data using the current policy; (2) update the policy using rewards determined by the discriminator; (3) update the discriminator using the demonstration data and generated data.</a:t>
            </a:r>
          </a:p>
          <a:p>
            <a:r>
              <a:rPr lang="en-US" altLang="zh-CN" dirty="0"/>
              <a:t>TRPO</a:t>
            </a:r>
            <a:r>
              <a:rPr lang="zh-CN" altLang="en-US" dirty="0"/>
              <a:t>在这里的作用</a:t>
            </a:r>
            <a:endParaRPr lang="en-US" altLang="zh-CN" dirty="0"/>
          </a:p>
          <a:p>
            <a:endParaRPr lang="zh-CN" altLang="en-US" dirty="0"/>
          </a:p>
        </p:txBody>
      </p:sp>
    </p:spTree>
    <p:extLst>
      <p:ext uri="{BB962C8B-B14F-4D97-AF65-F5344CB8AC3E}">
        <p14:creationId xmlns:p14="http://schemas.microsoft.com/office/powerpoint/2010/main" val="2979412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0C3BB-5BEB-4083-8DD7-68EC076AD2EA}"/>
              </a:ext>
            </a:extLst>
          </p:cNvPr>
          <p:cNvSpPr>
            <a:spLocks noGrp="1"/>
          </p:cNvSpPr>
          <p:nvPr>
            <p:ph type="title"/>
          </p:nvPr>
        </p:nvSpPr>
        <p:spPr/>
        <p:txBody>
          <a:bodyPr/>
          <a:lstStyle/>
          <a:p>
            <a:r>
              <a:rPr lang="zh-CN" altLang="en-US" dirty="0"/>
              <a:t>文中的经典流程图</a:t>
            </a:r>
          </a:p>
        </p:txBody>
      </p:sp>
      <p:pic>
        <p:nvPicPr>
          <p:cNvPr id="4" name="内容占位符 3">
            <a:extLst>
              <a:ext uri="{FF2B5EF4-FFF2-40B4-BE49-F238E27FC236}">
                <a16:creationId xmlns:a16="http://schemas.microsoft.com/office/drawing/2014/main" id="{69B062CA-B752-4384-9E45-F567FEC10803}"/>
              </a:ext>
            </a:extLst>
          </p:cNvPr>
          <p:cNvPicPr>
            <a:picLocks noGrp="1" noChangeAspect="1"/>
          </p:cNvPicPr>
          <p:nvPr>
            <p:ph idx="1"/>
          </p:nvPr>
        </p:nvPicPr>
        <p:blipFill>
          <a:blip r:embed="rId3"/>
          <a:stretch>
            <a:fillRect/>
          </a:stretch>
        </p:blipFill>
        <p:spPr>
          <a:xfrm>
            <a:off x="1802731" y="1825625"/>
            <a:ext cx="8586537" cy="4351338"/>
          </a:xfrm>
          <a:prstGeom prst="rect">
            <a:avLst/>
          </a:prstGeom>
        </p:spPr>
      </p:pic>
    </p:spTree>
    <p:extLst>
      <p:ext uri="{BB962C8B-B14F-4D97-AF65-F5344CB8AC3E}">
        <p14:creationId xmlns:p14="http://schemas.microsoft.com/office/powerpoint/2010/main" val="1677470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5F606-FF45-4483-A444-92403A7BDD1B}"/>
              </a:ext>
            </a:extLst>
          </p:cNvPr>
          <p:cNvSpPr>
            <a:spLocks noGrp="1"/>
          </p:cNvSpPr>
          <p:nvPr>
            <p:ph type="title"/>
          </p:nvPr>
        </p:nvSpPr>
        <p:spPr/>
        <p:txBody>
          <a:bodyPr/>
          <a:lstStyle/>
          <a:p>
            <a:r>
              <a:rPr lang="zh-CN" altLang="en-US" dirty="0"/>
              <a:t>算法流程图</a:t>
            </a:r>
          </a:p>
        </p:txBody>
      </p:sp>
      <p:pic>
        <p:nvPicPr>
          <p:cNvPr id="4" name="内容占位符 3">
            <a:extLst>
              <a:ext uri="{FF2B5EF4-FFF2-40B4-BE49-F238E27FC236}">
                <a16:creationId xmlns:a16="http://schemas.microsoft.com/office/drawing/2014/main" id="{ED8A09DF-BEF9-4DD0-8078-05AC8C7CCCBF}"/>
              </a:ext>
            </a:extLst>
          </p:cNvPr>
          <p:cNvPicPr>
            <a:picLocks noGrp="1" noChangeAspect="1"/>
          </p:cNvPicPr>
          <p:nvPr>
            <p:ph idx="1"/>
          </p:nvPr>
        </p:nvPicPr>
        <p:blipFill>
          <a:blip r:embed="rId3"/>
          <a:stretch>
            <a:fillRect/>
          </a:stretch>
        </p:blipFill>
        <p:spPr>
          <a:xfrm>
            <a:off x="2152650" y="2401094"/>
            <a:ext cx="7886700" cy="3200400"/>
          </a:xfrm>
          <a:prstGeom prst="rect">
            <a:avLst/>
          </a:prstGeom>
        </p:spPr>
      </p:pic>
    </p:spTree>
    <p:extLst>
      <p:ext uri="{BB962C8B-B14F-4D97-AF65-F5344CB8AC3E}">
        <p14:creationId xmlns:p14="http://schemas.microsoft.com/office/powerpoint/2010/main" val="1229060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C6FE1-D708-4B22-AB9A-4384BAD024A1}"/>
              </a:ext>
            </a:extLst>
          </p:cNvPr>
          <p:cNvSpPr>
            <a:spLocks noGrp="1"/>
          </p:cNvSpPr>
          <p:nvPr>
            <p:ph type="title"/>
          </p:nvPr>
        </p:nvSpPr>
        <p:spPr/>
        <p:txBody>
          <a:bodyPr/>
          <a:lstStyle/>
          <a:p>
            <a:r>
              <a:rPr lang="zh-CN" altLang="en-US" dirty="0"/>
              <a:t>相关理论之</a:t>
            </a:r>
            <a:r>
              <a:rPr lang="en-US" altLang="zh-CN" dirty="0"/>
              <a:t>Conditional GAN</a:t>
            </a:r>
            <a:endParaRPr lang="zh-CN" altLang="en-US" dirty="0"/>
          </a:p>
        </p:txBody>
      </p:sp>
      <p:sp>
        <p:nvSpPr>
          <p:cNvPr id="3" name="内容占位符 2">
            <a:extLst>
              <a:ext uri="{FF2B5EF4-FFF2-40B4-BE49-F238E27FC236}">
                <a16:creationId xmlns:a16="http://schemas.microsoft.com/office/drawing/2014/main" id="{334A04F2-53AA-41AF-AFE6-D336FCE86381}"/>
              </a:ext>
            </a:extLst>
          </p:cNvPr>
          <p:cNvSpPr>
            <a:spLocks noGrp="1"/>
          </p:cNvSpPr>
          <p:nvPr>
            <p:ph idx="1"/>
          </p:nvPr>
        </p:nvSpPr>
        <p:spPr/>
        <p:txBody>
          <a:bodyPr/>
          <a:lstStyle/>
          <a:p>
            <a:r>
              <a:rPr lang="en-US" altLang="zh-CN" dirty="0">
                <a:hlinkClick r:id="rId2" action="ppaction://hlinkfile"/>
              </a:rPr>
              <a:t>Conditional GAN</a:t>
            </a:r>
            <a:endParaRPr lang="en-US" altLang="zh-CN" dirty="0"/>
          </a:p>
          <a:p>
            <a:r>
              <a:rPr lang="en-US" altLang="zh-CN" dirty="0"/>
              <a:t> We show that this model can generate MNIST digits conditioned on class labels.</a:t>
            </a:r>
          </a:p>
          <a:p>
            <a:r>
              <a:rPr lang="en-US" altLang="zh-CN" dirty="0"/>
              <a:t>Conditional GAN </a:t>
            </a:r>
            <a:r>
              <a:rPr lang="zh-CN" altLang="en-US" dirty="0"/>
              <a:t>主要内容是</a:t>
            </a:r>
            <a:r>
              <a:rPr lang="en-US" altLang="zh-CN" dirty="0"/>
              <a:t>:</a:t>
            </a:r>
          </a:p>
          <a:p>
            <a:r>
              <a:rPr lang="zh-CN" altLang="en-US" dirty="0"/>
              <a:t>其中的</a:t>
            </a:r>
            <a:r>
              <a:rPr lang="en-US" altLang="zh-CN" dirty="0"/>
              <a:t>y </a:t>
            </a:r>
            <a:r>
              <a:rPr lang="zh-CN" altLang="en-US" dirty="0"/>
              <a:t>任意</a:t>
            </a:r>
            <a:endParaRPr lang="en-US" altLang="zh-CN" dirty="0"/>
          </a:p>
          <a:p>
            <a:endParaRPr lang="en-US" altLang="zh-CN" dirty="0"/>
          </a:p>
        </p:txBody>
      </p:sp>
      <p:pic>
        <p:nvPicPr>
          <p:cNvPr id="4" name="图片 3">
            <a:extLst>
              <a:ext uri="{FF2B5EF4-FFF2-40B4-BE49-F238E27FC236}">
                <a16:creationId xmlns:a16="http://schemas.microsoft.com/office/drawing/2014/main" id="{9B745315-EC60-4958-B802-22E6AC2E4B5B}"/>
              </a:ext>
            </a:extLst>
          </p:cNvPr>
          <p:cNvPicPr>
            <a:picLocks noChangeAspect="1"/>
          </p:cNvPicPr>
          <p:nvPr/>
        </p:nvPicPr>
        <p:blipFill>
          <a:blip r:embed="rId3"/>
          <a:stretch>
            <a:fillRect/>
          </a:stretch>
        </p:blipFill>
        <p:spPr>
          <a:xfrm>
            <a:off x="7105210" y="2772804"/>
            <a:ext cx="3923008" cy="3960504"/>
          </a:xfrm>
          <a:prstGeom prst="rect">
            <a:avLst/>
          </a:prstGeom>
        </p:spPr>
      </p:pic>
    </p:spTree>
    <p:extLst>
      <p:ext uri="{BB962C8B-B14F-4D97-AF65-F5344CB8AC3E}">
        <p14:creationId xmlns:p14="http://schemas.microsoft.com/office/powerpoint/2010/main" val="254667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3DD14-C30E-4E60-BAEC-D26D12048D8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6C6E50E-3E0F-4773-BEDB-7D98EFB9AFF4}"/>
              </a:ext>
            </a:extLst>
          </p:cNvPr>
          <p:cNvSpPr>
            <a:spLocks noGrp="1"/>
          </p:cNvSpPr>
          <p:nvPr>
            <p:ph idx="1"/>
          </p:nvPr>
        </p:nvSpPr>
        <p:spPr/>
        <p:txBody>
          <a:bodyPr>
            <a:normAutofit/>
          </a:bodyPr>
          <a:lstStyle/>
          <a:p>
            <a:r>
              <a:rPr lang="zh-CN" altLang="en-US" dirty="0"/>
              <a:t>可借鉴之处：</a:t>
            </a:r>
            <a:endParaRPr lang="en-US" altLang="zh-CN" dirty="0"/>
          </a:p>
          <a:p>
            <a:endParaRPr lang="en-US" altLang="zh-CN" dirty="0"/>
          </a:p>
          <a:p>
            <a:r>
              <a:rPr lang="zh-CN" altLang="en-US" dirty="0"/>
              <a:t>文中开篇提到奖励函数的手工设计问题，我们是否也有解决方案，不进行奖励函数的设计，直接求取它呢？</a:t>
            </a:r>
            <a:endParaRPr lang="en-US" altLang="zh-CN" dirty="0"/>
          </a:p>
          <a:p>
            <a:endParaRPr lang="en-US" altLang="zh-CN" dirty="0"/>
          </a:p>
          <a:p>
            <a:r>
              <a:rPr lang="zh-CN" altLang="en-US" dirty="0"/>
              <a:t>疑问：算法中竟然只字未提</a:t>
            </a:r>
            <a:r>
              <a:rPr lang="en-US" altLang="zh-CN" dirty="0"/>
              <a:t>c</a:t>
            </a:r>
            <a:r>
              <a:rPr lang="zh-CN" altLang="en-US" dirty="0"/>
              <a:t>是啥，可以看看代码中有木有</a:t>
            </a:r>
            <a:endParaRPr lang="en-US" altLang="zh-CN" dirty="0"/>
          </a:p>
          <a:p>
            <a:endParaRPr lang="en-US" altLang="zh-CN" dirty="0"/>
          </a:p>
          <a:p>
            <a:r>
              <a:rPr lang="zh-CN" altLang="en-US" dirty="0"/>
              <a:t>在</a:t>
            </a:r>
            <a:r>
              <a:rPr lang="en-US" altLang="zh-CN" dirty="0"/>
              <a:t>CGAN</a:t>
            </a:r>
            <a:r>
              <a:rPr lang="zh-CN" altLang="en-US" dirty="0"/>
              <a:t>中的</a:t>
            </a:r>
            <a:r>
              <a:rPr lang="en-US" altLang="zh-CN" dirty="0"/>
              <a:t>C</a:t>
            </a:r>
            <a:r>
              <a:rPr lang="zh-CN" altLang="en-US" dirty="0"/>
              <a:t>可以任意，我们现在的想法是能不能将当前状态或者环境信息抽象之后引入到</a:t>
            </a:r>
            <a:r>
              <a:rPr lang="en-US" altLang="zh-CN" dirty="0"/>
              <a:t>GAIL</a:t>
            </a:r>
            <a:r>
              <a:rPr lang="zh-CN" altLang="en-US" dirty="0"/>
              <a:t>中去形成</a:t>
            </a:r>
            <a:r>
              <a:rPr lang="en-US" altLang="zh-CN" dirty="0"/>
              <a:t>CGAIL</a:t>
            </a:r>
            <a:r>
              <a:rPr lang="zh-CN" altLang="en-US" dirty="0"/>
              <a:t>的一种特殊问题</a:t>
            </a:r>
          </a:p>
        </p:txBody>
      </p:sp>
    </p:spTree>
    <p:extLst>
      <p:ext uri="{BB962C8B-B14F-4D97-AF65-F5344CB8AC3E}">
        <p14:creationId xmlns:p14="http://schemas.microsoft.com/office/powerpoint/2010/main" val="2347331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3FD8E-FB1C-41FF-9C5B-CB7CE4D10E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46FA6F-ECAF-4CFC-A656-3A24A82A034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01698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6466ED-4E0F-43BC-9D66-A285CF7B0825}"/>
              </a:ext>
            </a:extLst>
          </p:cNvPr>
          <p:cNvSpPr>
            <a:spLocks noGrp="1"/>
          </p:cNvSpPr>
          <p:nvPr>
            <p:ph type="title"/>
          </p:nvPr>
        </p:nvSpPr>
        <p:spPr/>
        <p:txBody>
          <a:bodyPr/>
          <a:lstStyle/>
          <a:p>
            <a:r>
              <a:rPr lang="en-US" altLang="zh-CN" dirty="0"/>
              <a:t>Info GAIL</a:t>
            </a:r>
            <a:endParaRPr lang="zh-CN" altLang="en-US" dirty="0"/>
          </a:p>
        </p:txBody>
      </p:sp>
      <p:sp>
        <p:nvSpPr>
          <p:cNvPr id="5" name="文本占位符 4">
            <a:extLst>
              <a:ext uri="{FF2B5EF4-FFF2-40B4-BE49-F238E27FC236}">
                <a16:creationId xmlns:a16="http://schemas.microsoft.com/office/drawing/2014/main" id="{8FFCD82F-979F-4298-A646-CCB6A70123D8}"/>
              </a:ext>
            </a:extLst>
          </p:cNvPr>
          <p:cNvSpPr>
            <a:spLocks noGrp="1"/>
          </p:cNvSpPr>
          <p:nvPr>
            <p:ph type="body" idx="1"/>
          </p:nvPr>
        </p:nvSpPr>
        <p:spPr/>
        <p:txBody>
          <a:bodyPr/>
          <a:lstStyle/>
          <a:p>
            <a:r>
              <a:rPr lang="en-US" altLang="zh-CN" dirty="0" err="1">
                <a:hlinkClick r:id="rId3" action="ppaction://hlinkfile"/>
              </a:rPr>
              <a:t>InfoGAIL:InterpretableImitationLearningfrom</a:t>
            </a:r>
            <a:r>
              <a:rPr lang="en-US" altLang="zh-CN" dirty="0">
                <a:hlinkClick r:id="rId3" action="ppaction://hlinkfile"/>
              </a:rPr>
              <a:t> </a:t>
            </a:r>
            <a:r>
              <a:rPr lang="en-US" altLang="zh-CN" dirty="0" err="1">
                <a:hlinkClick r:id="rId3" action="ppaction://hlinkfile"/>
              </a:rPr>
              <a:t>VisualDemonstrations</a:t>
            </a:r>
            <a:endParaRPr lang="en-US" altLang="zh-CN" dirty="0"/>
          </a:p>
          <a:p>
            <a:r>
              <a:rPr lang="zh-CN" altLang="en-US" dirty="0"/>
              <a:t>学习不同示例者背后的隐变量</a:t>
            </a:r>
          </a:p>
          <a:p>
            <a:endParaRPr lang="zh-CN" altLang="en-US" dirty="0"/>
          </a:p>
        </p:txBody>
      </p:sp>
      <p:sp>
        <p:nvSpPr>
          <p:cNvPr id="6" name="流程图: 多文档 5">
            <a:hlinkClick r:id="rId4" action="ppaction://hlinksldjump"/>
            <a:extLst>
              <a:ext uri="{FF2B5EF4-FFF2-40B4-BE49-F238E27FC236}">
                <a16:creationId xmlns:a16="http://schemas.microsoft.com/office/drawing/2014/main" id="{4ABCFE3C-10E4-4C5E-8C0C-2BBD3BDEF8F2}"/>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5485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A7F70-293C-4928-AE5E-946E38B0C820}"/>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0B1B094-A6AD-403C-8BDB-25B7CDA37A5E}"/>
              </a:ext>
            </a:extLst>
          </p:cNvPr>
          <p:cNvSpPr>
            <a:spLocks noGrp="1"/>
          </p:cNvSpPr>
          <p:nvPr>
            <p:ph idx="1"/>
          </p:nvPr>
        </p:nvSpPr>
        <p:spPr/>
        <p:txBody>
          <a:bodyPr/>
          <a:lstStyle/>
          <a:p>
            <a:r>
              <a:rPr lang="zh-CN" altLang="en-US" dirty="0"/>
              <a:t>学习不同专家得到的示例背后的一些潜在因素</a:t>
            </a:r>
            <a:endParaRPr lang="en-US" altLang="zh-CN" dirty="0"/>
          </a:p>
          <a:p>
            <a:r>
              <a:rPr lang="en-US" altLang="zh-CN" dirty="0"/>
              <a:t>The goal of this paper is to develop an imitation learning framework that is able to automatically discover and disentangle the latent factors of variation underlying expert demonstrations.</a:t>
            </a:r>
          </a:p>
          <a:p>
            <a:endParaRPr lang="en-US" altLang="zh-CN" dirty="0"/>
          </a:p>
          <a:p>
            <a:r>
              <a:rPr lang="en-US" altLang="zh-CN" dirty="0"/>
              <a:t> Our method, </a:t>
            </a:r>
            <a:r>
              <a:rPr lang="en-US" altLang="zh-CN" b="1" dirty="0"/>
              <a:t>built on top of </a:t>
            </a:r>
            <a:r>
              <a:rPr lang="en-US" altLang="zh-CN" dirty="0"/>
              <a:t>Generative Adversarial Imitation Learning, can not only imitate complex behaviors, but also learn interpretable and meaningful representations of complex behavioral data, including visual demonstrations. </a:t>
            </a:r>
            <a:endParaRPr lang="zh-CN" altLang="en-US" dirty="0"/>
          </a:p>
        </p:txBody>
      </p:sp>
    </p:spTree>
    <p:extLst>
      <p:ext uri="{BB962C8B-B14F-4D97-AF65-F5344CB8AC3E}">
        <p14:creationId xmlns:p14="http://schemas.microsoft.com/office/powerpoint/2010/main" val="342360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08759-DCEA-44F9-97C9-E5950D29A8C2}"/>
              </a:ext>
            </a:extLst>
          </p:cNvPr>
          <p:cNvSpPr>
            <a:spLocks noGrp="1"/>
          </p:cNvSpPr>
          <p:nvPr>
            <p:ph type="title"/>
          </p:nvPr>
        </p:nvSpPr>
        <p:spPr/>
        <p:txBody>
          <a:bodyPr/>
          <a:lstStyle/>
          <a:p>
            <a:r>
              <a:rPr lang="en-US" altLang="zh-CN" dirty="0"/>
              <a:t>GAIL</a:t>
            </a:r>
            <a:endParaRPr lang="zh-CN" altLang="en-US" dirty="0"/>
          </a:p>
        </p:txBody>
      </p:sp>
      <p:sp>
        <p:nvSpPr>
          <p:cNvPr id="3" name="内容占位符 2">
            <a:extLst>
              <a:ext uri="{FF2B5EF4-FFF2-40B4-BE49-F238E27FC236}">
                <a16:creationId xmlns:a16="http://schemas.microsoft.com/office/drawing/2014/main" id="{A74895A8-DE65-48AC-AA31-D5D967EBF849}"/>
              </a:ext>
            </a:extLst>
          </p:cNvPr>
          <p:cNvSpPr>
            <a:spLocks noGrp="1"/>
          </p:cNvSpPr>
          <p:nvPr>
            <p:ph type="body" idx="1"/>
          </p:nvPr>
        </p:nvSpPr>
        <p:spPr/>
        <p:txBody>
          <a:bodyPr>
            <a:normAutofit fontScale="92500" lnSpcReduction="20000"/>
          </a:bodyPr>
          <a:lstStyle/>
          <a:p>
            <a:r>
              <a:rPr lang="en-US" altLang="zh-CN" dirty="0">
                <a:hlinkClick r:id="rId2" action="ppaction://hlinkfile"/>
              </a:rPr>
              <a:t>Generative Adversarial Imitation Learning</a:t>
            </a:r>
            <a:endParaRPr lang="en-US" altLang="zh-CN" dirty="0"/>
          </a:p>
          <a:p>
            <a:r>
              <a:rPr lang="en-US" altLang="zh-CN" dirty="0"/>
              <a:t>GAN+IRL</a:t>
            </a:r>
          </a:p>
          <a:p>
            <a:r>
              <a:rPr lang="zh-CN" altLang="en-US" dirty="0"/>
              <a:t>被归类为逆向强化学习中基于概率的方法</a:t>
            </a:r>
            <a:endParaRPr lang="en-US" altLang="zh-CN" dirty="0"/>
          </a:p>
          <a:p>
            <a:r>
              <a:rPr lang="zh-CN" altLang="en-US" dirty="0"/>
              <a:t>分析过程中是基于交叉熵的方法进行分析的</a:t>
            </a:r>
            <a:endParaRPr lang="en-US" altLang="zh-CN" dirty="0"/>
          </a:p>
          <a:p>
            <a:endParaRPr lang="en-US" altLang="zh-CN" dirty="0"/>
          </a:p>
          <a:p>
            <a:endParaRPr lang="en-US" altLang="zh-CN" dirty="0"/>
          </a:p>
          <a:p>
            <a:endParaRPr lang="zh-CN" altLang="en-US" dirty="0"/>
          </a:p>
        </p:txBody>
      </p:sp>
      <p:sp>
        <p:nvSpPr>
          <p:cNvPr id="4" name="流程图: 多文档 3">
            <a:hlinkClick r:id="rId3" action="ppaction://hlinksldjump"/>
            <a:extLst>
              <a:ext uri="{FF2B5EF4-FFF2-40B4-BE49-F238E27FC236}">
                <a16:creationId xmlns:a16="http://schemas.microsoft.com/office/drawing/2014/main" id="{D5B06499-D6E1-4DFD-99A5-198CFC5409D8}"/>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766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87832-E2BA-468F-888A-D3BEE5170C01}"/>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E15B7E4B-D337-458C-85EC-869E5EB2A8EB}"/>
              </a:ext>
            </a:extLst>
          </p:cNvPr>
          <p:cNvSpPr>
            <a:spLocks noGrp="1"/>
          </p:cNvSpPr>
          <p:nvPr>
            <p:ph idx="1"/>
          </p:nvPr>
        </p:nvSpPr>
        <p:spPr/>
        <p:txBody>
          <a:bodyPr>
            <a:normAutofit fontScale="92500" lnSpcReduction="20000"/>
          </a:bodyPr>
          <a:lstStyle/>
          <a:p>
            <a:r>
              <a:rPr lang="zh-CN" altLang="en-US" dirty="0"/>
              <a:t>从奖励函数不好构造入手，说模仿学习的重要性，然后引入</a:t>
            </a:r>
            <a:r>
              <a:rPr lang="en-US" altLang="zh-CN" dirty="0"/>
              <a:t>GAIL</a:t>
            </a:r>
            <a:r>
              <a:rPr lang="zh-CN" altLang="en-US" dirty="0"/>
              <a:t>，而在</a:t>
            </a:r>
            <a:r>
              <a:rPr lang="en-US" altLang="zh-CN" dirty="0"/>
              <a:t>GAIL</a:t>
            </a:r>
            <a:r>
              <a:rPr lang="zh-CN" altLang="en-US" dirty="0"/>
              <a:t>中面临的一个问题就是提供示例的专家并非一个，那么他们的策略所产生的数据就会有偏重，普通的</a:t>
            </a:r>
            <a:r>
              <a:rPr lang="en-US" altLang="zh-CN" dirty="0"/>
              <a:t>GAIL</a:t>
            </a:r>
            <a:r>
              <a:rPr lang="zh-CN" altLang="en-US" dirty="0"/>
              <a:t>是无法建模这个问题的，所以</a:t>
            </a:r>
            <a:endParaRPr lang="en-US" altLang="zh-CN" dirty="0"/>
          </a:p>
          <a:p>
            <a:r>
              <a:rPr lang="en-US" altLang="zh-CN" dirty="0"/>
              <a:t>The goal of this paper is to develop an imitation learning framework that is able to automatically discover and disentangle the latent factors of variation underlying expert demonstrations</a:t>
            </a:r>
            <a:r>
              <a:rPr lang="zh-CN" altLang="en-US" dirty="0"/>
              <a:t>。</a:t>
            </a:r>
            <a:r>
              <a:rPr lang="en-US" altLang="zh-CN" dirty="0"/>
              <a:t> We propose a new method for learning a latent variable generative model that can produce trajectories in a dynamic environment</a:t>
            </a:r>
          </a:p>
          <a:p>
            <a:endParaRPr lang="en-US" altLang="zh-CN" dirty="0"/>
          </a:p>
          <a:p>
            <a:r>
              <a:rPr lang="en-US" altLang="zh-CN" dirty="0"/>
              <a:t>Our approach is an extension of GAIL, where the objective is augmented with a mutual information term between the latent variables and the observed state-action pairs.</a:t>
            </a:r>
            <a:endParaRPr lang="zh-CN" altLang="en-US" dirty="0"/>
          </a:p>
        </p:txBody>
      </p:sp>
    </p:spTree>
    <p:extLst>
      <p:ext uri="{BB962C8B-B14F-4D97-AF65-F5344CB8AC3E}">
        <p14:creationId xmlns:p14="http://schemas.microsoft.com/office/powerpoint/2010/main" val="1343147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09888-6C7D-432A-B1C5-40A27F54EF9B}"/>
              </a:ext>
            </a:extLst>
          </p:cNvPr>
          <p:cNvSpPr>
            <a:spLocks noGrp="1"/>
          </p:cNvSpPr>
          <p:nvPr>
            <p:ph type="title"/>
          </p:nvPr>
        </p:nvSpPr>
        <p:spPr/>
        <p:txBody>
          <a:bodyPr/>
          <a:lstStyle/>
          <a:p>
            <a:r>
              <a:rPr lang="en-US" altLang="zh-CN" dirty="0"/>
              <a:t>Background </a:t>
            </a:r>
            <a:endParaRPr lang="zh-CN" altLang="en-US" dirty="0"/>
          </a:p>
        </p:txBody>
      </p:sp>
      <p:sp>
        <p:nvSpPr>
          <p:cNvPr id="3" name="内容占位符 2">
            <a:extLst>
              <a:ext uri="{FF2B5EF4-FFF2-40B4-BE49-F238E27FC236}">
                <a16:creationId xmlns:a16="http://schemas.microsoft.com/office/drawing/2014/main" id="{896E7BE2-B02B-4278-9EC0-1657F7B60A9F}"/>
              </a:ext>
            </a:extLst>
          </p:cNvPr>
          <p:cNvSpPr>
            <a:spLocks noGrp="1"/>
          </p:cNvSpPr>
          <p:nvPr>
            <p:ph idx="1"/>
          </p:nvPr>
        </p:nvSpPr>
        <p:spPr/>
        <p:txBody>
          <a:bodyPr/>
          <a:lstStyle/>
          <a:p>
            <a:r>
              <a:rPr lang="en-US" altLang="zh-CN" dirty="0"/>
              <a:t>Preliminaries</a:t>
            </a:r>
          </a:p>
          <a:p>
            <a:r>
              <a:rPr lang="en-US" altLang="zh-CN" dirty="0"/>
              <a:t>Imitation learning</a:t>
            </a:r>
            <a:r>
              <a:rPr lang="zh-CN" altLang="en-US" dirty="0"/>
              <a:t>：</a:t>
            </a:r>
            <a:r>
              <a:rPr lang="en-US" altLang="zh-CN" dirty="0"/>
              <a:t> The goal of imitation learning is to learn how to perform a task directly from expert demonstrations, without any access to the reinforcement signal r.</a:t>
            </a:r>
          </a:p>
          <a:p>
            <a:r>
              <a:rPr lang="en-US" altLang="zh-CN" dirty="0"/>
              <a:t>Generative Adversarial Imitation Learning</a:t>
            </a:r>
            <a:r>
              <a:rPr lang="zh-CN" altLang="en-US" dirty="0"/>
              <a:t>：</a:t>
            </a:r>
            <a:endParaRPr lang="en-US" altLang="zh-CN" dirty="0"/>
          </a:p>
          <a:p>
            <a:pPr lvl="1"/>
            <a:r>
              <a:rPr lang="zh-CN" altLang="en-US" dirty="0"/>
              <a:t>通过衡量</a:t>
            </a:r>
            <a:r>
              <a:rPr lang="en-US" altLang="zh-CN" dirty="0"/>
              <a:t>s-a</a:t>
            </a:r>
            <a:r>
              <a:rPr lang="zh-CN" altLang="en-US" dirty="0"/>
              <a:t>对分布的相似性衡量 策略的相似性</a:t>
            </a:r>
            <a:endParaRPr lang="en-US" altLang="zh-CN" dirty="0"/>
          </a:p>
          <a:p>
            <a:pPr lvl="1"/>
            <a:endParaRPr lang="en-US" altLang="zh-CN" dirty="0"/>
          </a:p>
          <a:p>
            <a:endParaRPr lang="zh-CN" altLang="en-US" dirty="0"/>
          </a:p>
        </p:txBody>
      </p:sp>
      <p:pic>
        <p:nvPicPr>
          <p:cNvPr id="4" name="图片 3">
            <a:extLst>
              <a:ext uri="{FF2B5EF4-FFF2-40B4-BE49-F238E27FC236}">
                <a16:creationId xmlns:a16="http://schemas.microsoft.com/office/drawing/2014/main" id="{EEA5B02C-1E09-4184-94A5-76CC6C55C499}"/>
              </a:ext>
            </a:extLst>
          </p:cNvPr>
          <p:cNvPicPr>
            <a:picLocks noChangeAspect="1"/>
          </p:cNvPicPr>
          <p:nvPr/>
        </p:nvPicPr>
        <p:blipFill>
          <a:blip r:embed="rId2"/>
          <a:stretch>
            <a:fillRect/>
          </a:stretch>
        </p:blipFill>
        <p:spPr>
          <a:xfrm>
            <a:off x="1394113" y="4559300"/>
            <a:ext cx="8572500" cy="1752600"/>
          </a:xfrm>
          <a:prstGeom prst="rect">
            <a:avLst/>
          </a:prstGeom>
        </p:spPr>
      </p:pic>
    </p:spTree>
    <p:extLst>
      <p:ext uri="{BB962C8B-B14F-4D97-AF65-F5344CB8AC3E}">
        <p14:creationId xmlns:p14="http://schemas.microsoft.com/office/powerpoint/2010/main" val="48763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70FF9-46A3-448E-A1A4-38B6B1707414}"/>
              </a:ext>
            </a:extLst>
          </p:cNvPr>
          <p:cNvSpPr>
            <a:spLocks noGrp="1"/>
          </p:cNvSpPr>
          <p:nvPr>
            <p:ph type="title"/>
          </p:nvPr>
        </p:nvSpPr>
        <p:spPr/>
        <p:txBody>
          <a:bodyPr/>
          <a:lstStyle/>
          <a:p>
            <a:r>
              <a:rPr lang="en-US" altLang="zh-CN" dirty="0"/>
              <a:t>Interpretable Imitation Learning through Visual Inputs</a:t>
            </a:r>
            <a:endParaRPr lang="zh-CN" altLang="en-US" dirty="0"/>
          </a:p>
        </p:txBody>
      </p:sp>
      <p:sp>
        <p:nvSpPr>
          <p:cNvPr id="3" name="内容占位符 2">
            <a:extLst>
              <a:ext uri="{FF2B5EF4-FFF2-40B4-BE49-F238E27FC236}">
                <a16:creationId xmlns:a16="http://schemas.microsoft.com/office/drawing/2014/main" id="{C66272A0-E9B3-405C-AD83-84D05D23109E}"/>
              </a:ext>
            </a:extLst>
          </p:cNvPr>
          <p:cNvSpPr>
            <a:spLocks noGrp="1"/>
          </p:cNvSpPr>
          <p:nvPr>
            <p:ph idx="1"/>
          </p:nvPr>
        </p:nvSpPr>
        <p:spPr/>
        <p:txBody>
          <a:bodyPr>
            <a:normAutofit fontScale="92500" lnSpcReduction="10000"/>
          </a:bodyPr>
          <a:lstStyle/>
          <a:p>
            <a:r>
              <a:rPr lang="en-US" altLang="zh-CN" dirty="0"/>
              <a:t> In this section, we propose an approach that can </a:t>
            </a:r>
          </a:p>
          <a:p>
            <a:r>
              <a:rPr lang="en-US" altLang="zh-CN" dirty="0"/>
              <a:t>1)discover and disentangle salient latent factors of variation underlying expert demonstrations without supervision,</a:t>
            </a:r>
          </a:p>
          <a:p>
            <a:r>
              <a:rPr lang="en-US" altLang="zh-CN" dirty="0"/>
              <a:t> 2)learn policies that produce trajectories which correspond to these latent factors, and</a:t>
            </a:r>
          </a:p>
          <a:p>
            <a:r>
              <a:rPr lang="en-US" altLang="zh-CN" dirty="0"/>
              <a:t> 3) use visual inputs as the only external perceptual information.</a:t>
            </a:r>
          </a:p>
          <a:p>
            <a:endParaRPr lang="en-US" altLang="zh-CN" dirty="0"/>
          </a:p>
          <a:p>
            <a:r>
              <a:rPr lang="zh-CN" altLang="en-US" dirty="0"/>
              <a:t>这里会有一个待估计的隐含变量</a:t>
            </a:r>
            <a:r>
              <a:rPr lang="en-US" altLang="zh-CN" dirty="0"/>
              <a:t>c</a:t>
            </a:r>
            <a:r>
              <a:rPr lang="zh-CN" altLang="en-US" dirty="0"/>
              <a:t>用于指导不同的策略的生成。</a:t>
            </a:r>
            <a:endParaRPr lang="en-US" altLang="zh-CN" dirty="0"/>
          </a:p>
          <a:p>
            <a:r>
              <a:rPr lang="zh-CN" altLang="en-US" dirty="0"/>
              <a:t>这里引入了互信息的最大化</a:t>
            </a:r>
            <a:endParaRPr lang="en-US" altLang="zh-CN" dirty="0"/>
          </a:p>
          <a:p>
            <a:r>
              <a:rPr lang="zh-CN" altLang="en-US" dirty="0"/>
              <a:t>在优化</a:t>
            </a:r>
            <a:r>
              <a:rPr lang="en-US" altLang="zh-CN" dirty="0"/>
              <a:t>D</a:t>
            </a:r>
            <a:r>
              <a:rPr lang="zh-CN" altLang="en-US" dirty="0"/>
              <a:t>的同时要优化</a:t>
            </a:r>
            <a:r>
              <a:rPr lang="en-US" altLang="zh-CN" dirty="0"/>
              <a:t>Q </a:t>
            </a:r>
            <a:endParaRPr lang="zh-CN" altLang="en-US" dirty="0"/>
          </a:p>
        </p:txBody>
      </p:sp>
    </p:spTree>
    <p:extLst>
      <p:ext uri="{BB962C8B-B14F-4D97-AF65-F5344CB8AC3E}">
        <p14:creationId xmlns:p14="http://schemas.microsoft.com/office/powerpoint/2010/main" val="3283074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20D2DFD-E354-4439-B589-90097F2661BF}"/>
              </a:ext>
            </a:extLst>
          </p:cNvPr>
          <p:cNvPicPr>
            <a:picLocks noChangeAspect="1"/>
          </p:cNvPicPr>
          <p:nvPr/>
        </p:nvPicPr>
        <p:blipFill>
          <a:blip r:embed="rId3"/>
          <a:stretch>
            <a:fillRect/>
          </a:stretch>
        </p:blipFill>
        <p:spPr>
          <a:xfrm>
            <a:off x="1352116" y="704056"/>
            <a:ext cx="9210675" cy="647700"/>
          </a:xfrm>
          <a:prstGeom prst="rect">
            <a:avLst/>
          </a:prstGeom>
        </p:spPr>
      </p:pic>
      <p:sp>
        <p:nvSpPr>
          <p:cNvPr id="2" name="标题 1">
            <a:extLst>
              <a:ext uri="{FF2B5EF4-FFF2-40B4-BE49-F238E27FC236}">
                <a16:creationId xmlns:a16="http://schemas.microsoft.com/office/drawing/2014/main" id="{902CC906-9B09-4E5C-8B09-9D7518E48CCC}"/>
              </a:ext>
            </a:extLst>
          </p:cNvPr>
          <p:cNvSpPr>
            <a:spLocks noGrp="1"/>
          </p:cNvSpPr>
          <p:nvPr>
            <p:ph type="title"/>
          </p:nvPr>
        </p:nvSpPr>
        <p:spPr/>
        <p:txBody>
          <a:bodyPr/>
          <a:lstStyle/>
          <a:p>
            <a:r>
              <a:rPr lang="en-US" altLang="zh-CN" dirty="0"/>
              <a:t> </a:t>
            </a:r>
            <a:endParaRPr lang="zh-CN" altLang="en-US" dirty="0"/>
          </a:p>
        </p:txBody>
      </p:sp>
      <p:pic>
        <p:nvPicPr>
          <p:cNvPr id="4" name="内容占位符 3">
            <a:extLst>
              <a:ext uri="{FF2B5EF4-FFF2-40B4-BE49-F238E27FC236}">
                <a16:creationId xmlns:a16="http://schemas.microsoft.com/office/drawing/2014/main" id="{365847E3-FE36-4DCD-8BD7-359F18FD3ECB}"/>
              </a:ext>
            </a:extLst>
          </p:cNvPr>
          <p:cNvPicPr>
            <a:picLocks noGrp="1" noChangeAspect="1"/>
          </p:cNvPicPr>
          <p:nvPr>
            <p:ph idx="1"/>
          </p:nvPr>
        </p:nvPicPr>
        <p:blipFill>
          <a:blip r:embed="rId4"/>
          <a:stretch>
            <a:fillRect/>
          </a:stretch>
        </p:blipFill>
        <p:spPr>
          <a:xfrm>
            <a:off x="2010883" y="1690687"/>
            <a:ext cx="8170233" cy="4351338"/>
          </a:xfrm>
          <a:prstGeom prst="rect">
            <a:avLst/>
          </a:prstGeom>
        </p:spPr>
      </p:pic>
    </p:spTree>
    <p:extLst>
      <p:ext uri="{BB962C8B-B14F-4D97-AF65-F5344CB8AC3E}">
        <p14:creationId xmlns:p14="http://schemas.microsoft.com/office/powerpoint/2010/main" val="88482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93C31-FABB-4C53-9564-9BAB51B1AF1C}"/>
              </a:ext>
            </a:extLst>
          </p:cNvPr>
          <p:cNvSpPr>
            <a:spLocks noGrp="1"/>
          </p:cNvSpPr>
          <p:nvPr>
            <p:ph type="title"/>
          </p:nvPr>
        </p:nvSpPr>
        <p:spPr/>
        <p:txBody>
          <a:bodyPr/>
          <a:lstStyle/>
          <a:p>
            <a:r>
              <a:rPr lang="en-US" altLang="zh-CN" dirty="0" err="1"/>
              <a:t>infogail</a:t>
            </a:r>
            <a:endParaRPr lang="zh-CN" altLang="en-US" dirty="0"/>
          </a:p>
        </p:txBody>
      </p:sp>
      <p:sp>
        <p:nvSpPr>
          <p:cNvPr id="3" name="内容占位符 2">
            <a:extLst>
              <a:ext uri="{FF2B5EF4-FFF2-40B4-BE49-F238E27FC236}">
                <a16:creationId xmlns:a16="http://schemas.microsoft.com/office/drawing/2014/main" id="{FFDED3B0-7D2F-48BB-B41F-B0A3192FF98D}"/>
              </a:ext>
            </a:extLst>
          </p:cNvPr>
          <p:cNvSpPr>
            <a:spLocks noGrp="1"/>
          </p:cNvSpPr>
          <p:nvPr>
            <p:ph idx="1"/>
          </p:nvPr>
        </p:nvSpPr>
        <p:spPr/>
        <p:txBody>
          <a:bodyPr/>
          <a:lstStyle/>
          <a:p>
            <a:r>
              <a:rPr lang="zh-CN" altLang="en-US" dirty="0"/>
              <a:t>提供了一种将</a:t>
            </a:r>
            <a:r>
              <a:rPr lang="en-US" altLang="zh-CN" dirty="0"/>
              <a:t>reward </a:t>
            </a:r>
            <a:r>
              <a:rPr lang="zh-CN" altLang="en-US" dirty="0"/>
              <a:t>引入判别器</a:t>
            </a:r>
            <a:r>
              <a:rPr lang="en-US" altLang="zh-CN" dirty="0"/>
              <a:t>D </a:t>
            </a:r>
            <a:r>
              <a:rPr lang="zh-CN" altLang="en-US" dirty="0"/>
              <a:t>的方法：</a:t>
            </a:r>
            <a:br>
              <a:rPr lang="en-US" altLang="zh-CN" dirty="0"/>
            </a:br>
            <a:endParaRPr lang="zh-CN" altLang="en-US" dirty="0"/>
          </a:p>
        </p:txBody>
      </p:sp>
      <p:pic>
        <p:nvPicPr>
          <p:cNvPr id="4" name="图片 3">
            <a:extLst>
              <a:ext uri="{FF2B5EF4-FFF2-40B4-BE49-F238E27FC236}">
                <a16:creationId xmlns:a16="http://schemas.microsoft.com/office/drawing/2014/main" id="{9E5183A8-195C-4569-A0D2-A6EF66E86367}"/>
              </a:ext>
            </a:extLst>
          </p:cNvPr>
          <p:cNvPicPr>
            <a:picLocks noChangeAspect="1"/>
          </p:cNvPicPr>
          <p:nvPr/>
        </p:nvPicPr>
        <p:blipFill>
          <a:blip r:embed="rId2"/>
          <a:stretch>
            <a:fillRect/>
          </a:stretch>
        </p:blipFill>
        <p:spPr>
          <a:xfrm>
            <a:off x="1308821" y="2758786"/>
            <a:ext cx="8715375" cy="2781300"/>
          </a:xfrm>
          <a:prstGeom prst="rect">
            <a:avLst/>
          </a:prstGeom>
        </p:spPr>
      </p:pic>
    </p:spTree>
    <p:extLst>
      <p:ext uri="{BB962C8B-B14F-4D97-AF65-F5344CB8AC3E}">
        <p14:creationId xmlns:p14="http://schemas.microsoft.com/office/powerpoint/2010/main" val="323118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7EEC8-1AB1-44B9-8E78-1E4DB813A9F6}"/>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25F2F469-0D26-4656-A3CC-05C992C566D7}"/>
              </a:ext>
            </a:extLst>
          </p:cNvPr>
          <p:cNvSpPr>
            <a:spLocks noGrp="1"/>
          </p:cNvSpPr>
          <p:nvPr>
            <p:ph idx="1"/>
          </p:nvPr>
        </p:nvSpPr>
        <p:spPr/>
        <p:txBody>
          <a:bodyPr/>
          <a:lstStyle/>
          <a:p>
            <a:r>
              <a:rPr lang="en-US" altLang="zh-CN" dirty="0"/>
              <a:t>. By conducting experiments on these two environments, we show that our learned policy can</a:t>
            </a:r>
            <a:endParaRPr lang="zh-CN" altLang="zh-CN" dirty="0"/>
          </a:p>
          <a:p>
            <a:r>
              <a:rPr lang="en-US" altLang="zh-CN" dirty="0"/>
              <a:t>1) imitate expert behaviors using high-dimensional inputs with only a small number of expert demonstrations,</a:t>
            </a:r>
          </a:p>
          <a:p>
            <a:r>
              <a:rPr lang="en-US" altLang="zh-CN" dirty="0"/>
              <a:t>2)cluster expert behaviors into different and semantically meaningful categories , and </a:t>
            </a:r>
          </a:p>
          <a:p>
            <a:r>
              <a:rPr lang="en-US" altLang="zh-CN" dirty="0"/>
              <a:t>3) reproduce different categories of behaviors by setting the high-level latent variables appropriately.</a:t>
            </a:r>
            <a:endParaRPr lang="zh-CN" altLang="zh-CN" dirty="0"/>
          </a:p>
          <a:p>
            <a:endParaRPr lang="zh-CN" altLang="en-US" dirty="0"/>
          </a:p>
        </p:txBody>
      </p:sp>
    </p:spTree>
    <p:extLst>
      <p:ext uri="{BB962C8B-B14F-4D97-AF65-F5344CB8AC3E}">
        <p14:creationId xmlns:p14="http://schemas.microsoft.com/office/powerpoint/2010/main" val="21329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D1C4B1-4442-486A-911C-9353BDD89CFF}"/>
              </a:ext>
            </a:extLst>
          </p:cNvPr>
          <p:cNvPicPr>
            <a:picLocks noChangeAspect="1"/>
          </p:cNvPicPr>
          <p:nvPr/>
        </p:nvPicPr>
        <p:blipFill>
          <a:blip r:embed="rId2"/>
          <a:stretch>
            <a:fillRect/>
          </a:stretch>
        </p:blipFill>
        <p:spPr>
          <a:xfrm>
            <a:off x="1685925" y="19050"/>
            <a:ext cx="8820150" cy="6819900"/>
          </a:xfrm>
          <a:prstGeom prst="rect">
            <a:avLst/>
          </a:prstGeom>
        </p:spPr>
      </p:pic>
    </p:spTree>
    <p:extLst>
      <p:ext uri="{BB962C8B-B14F-4D97-AF65-F5344CB8AC3E}">
        <p14:creationId xmlns:p14="http://schemas.microsoft.com/office/powerpoint/2010/main" val="3829535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FE9CE-DF43-4CCE-A005-9163AE7E9B4B}"/>
              </a:ext>
            </a:extLst>
          </p:cNvPr>
          <p:cNvSpPr>
            <a:spLocks noGrp="1"/>
          </p:cNvSpPr>
          <p:nvPr>
            <p:ph type="title"/>
          </p:nvPr>
        </p:nvSpPr>
        <p:spPr/>
        <p:txBody>
          <a:bodyPr/>
          <a:lstStyle/>
          <a:p>
            <a:r>
              <a:rPr lang="zh-CN" altLang="en-US" dirty="0"/>
              <a:t>相关理论之</a:t>
            </a:r>
            <a:r>
              <a:rPr lang="en-US" altLang="zh-CN" dirty="0"/>
              <a:t>info-GAN</a:t>
            </a:r>
            <a:endParaRPr lang="zh-CN" altLang="en-US" dirty="0"/>
          </a:p>
        </p:txBody>
      </p:sp>
      <p:sp>
        <p:nvSpPr>
          <p:cNvPr id="3" name="内容占位符 2">
            <a:extLst>
              <a:ext uri="{FF2B5EF4-FFF2-40B4-BE49-F238E27FC236}">
                <a16:creationId xmlns:a16="http://schemas.microsoft.com/office/drawing/2014/main" id="{05CEC674-9132-4124-92D3-B52B61BAC18A}"/>
              </a:ext>
            </a:extLst>
          </p:cNvPr>
          <p:cNvSpPr>
            <a:spLocks noGrp="1"/>
          </p:cNvSpPr>
          <p:nvPr>
            <p:ph idx="1"/>
          </p:nvPr>
        </p:nvSpPr>
        <p:spPr/>
        <p:txBody>
          <a:bodyPr/>
          <a:lstStyle/>
          <a:p>
            <a:r>
              <a:rPr lang="en-US" altLang="zh-CN" dirty="0">
                <a:hlinkClick r:id="rId2" action="ppaction://hlinkfile"/>
              </a:rPr>
              <a:t>Info-GAN</a:t>
            </a:r>
            <a:endParaRPr lang="en-US" altLang="zh-CN" dirty="0"/>
          </a:p>
          <a:p>
            <a:r>
              <a:rPr lang="en-US" altLang="zh-CN" dirty="0"/>
              <a:t>Info GAN </a:t>
            </a:r>
            <a:r>
              <a:rPr lang="zh-CN" altLang="en-US" dirty="0"/>
              <a:t>讲了以下几个问题：</a:t>
            </a:r>
            <a:endParaRPr lang="en-US" altLang="zh-CN" dirty="0"/>
          </a:p>
          <a:p>
            <a:r>
              <a:rPr lang="en-US" altLang="zh-CN" dirty="0"/>
              <a:t>This concept was introduced by </a:t>
            </a:r>
            <a:r>
              <a:rPr lang="en-US" altLang="zh-CN" dirty="0" err="1"/>
              <a:t>InfoGAN</a:t>
            </a:r>
            <a:r>
              <a:rPr lang="en-US" altLang="zh-CN" dirty="0"/>
              <a:t> [14], where latent codes are utilized to discover the salient semantic features of the data distribution and guide the generating process. </a:t>
            </a:r>
            <a:r>
              <a:rPr lang="zh-CN" altLang="en-US" dirty="0"/>
              <a:t>（待续）</a:t>
            </a:r>
          </a:p>
        </p:txBody>
      </p:sp>
    </p:spTree>
    <p:extLst>
      <p:ext uri="{BB962C8B-B14F-4D97-AF65-F5344CB8AC3E}">
        <p14:creationId xmlns:p14="http://schemas.microsoft.com/office/powerpoint/2010/main" val="836718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53999-B25E-434C-B014-97EB0A44B61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3FEDD3D3-4481-4E26-AFF7-10C9815F3314}"/>
              </a:ext>
            </a:extLst>
          </p:cNvPr>
          <p:cNvSpPr>
            <a:spLocks noGrp="1"/>
          </p:cNvSpPr>
          <p:nvPr>
            <p:ph idx="1"/>
          </p:nvPr>
        </p:nvSpPr>
        <p:spPr/>
        <p:txBody>
          <a:bodyPr/>
          <a:lstStyle/>
          <a:p>
            <a:r>
              <a:rPr lang="zh-CN" altLang="en-US" dirty="0"/>
              <a:t>可借鉴之处</a:t>
            </a:r>
            <a:endParaRPr lang="en-US" altLang="zh-CN" dirty="0"/>
          </a:p>
          <a:p>
            <a:r>
              <a:rPr lang="zh-CN" altLang="en-US" dirty="0"/>
              <a:t>这篇文章从</a:t>
            </a:r>
            <a:r>
              <a:rPr lang="en-US" altLang="zh-CN" dirty="0"/>
              <a:t>GAIL</a:t>
            </a:r>
            <a:r>
              <a:rPr lang="zh-CN" altLang="en-US" dirty="0"/>
              <a:t>入手把问题的环境限制在一个多专家示例的条件下，然后提出了利用示例轨迹和隐含变量的互信息来区别不同的专家信息。</a:t>
            </a:r>
            <a:endParaRPr lang="en-US" altLang="zh-CN" dirty="0"/>
          </a:p>
          <a:p>
            <a:r>
              <a:rPr lang="zh-CN" altLang="en-US" dirty="0"/>
              <a:t>行文安排上，是在</a:t>
            </a:r>
            <a:r>
              <a:rPr lang="en-US" altLang="zh-CN" dirty="0"/>
              <a:t>background </a:t>
            </a:r>
            <a:r>
              <a:rPr lang="zh-CN" altLang="en-US" dirty="0"/>
              <a:t>部分把模仿学习，</a:t>
            </a:r>
            <a:r>
              <a:rPr lang="en-US" altLang="zh-CN" dirty="0"/>
              <a:t>GAIL</a:t>
            </a:r>
            <a:r>
              <a:rPr lang="zh-CN" altLang="en-US" dirty="0"/>
              <a:t>的理论信息直接挪用，然后在自己的算法介绍中直接写入补充部分，给出算法伪代码</a:t>
            </a:r>
            <a:endParaRPr lang="en-US" altLang="zh-CN" dirty="0"/>
          </a:p>
          <a:p>
            <a:r>
              <a:rPr lang="zh-CN" altLang="en-US" dirty="0"/>
              <a:t>这里值得注意的是对</a:t>
            </a:r>
            <a:r>
              <a:rPr lang="en-US" altLang="zh-CN" dirty="0"/>
              <a:t>reward augmentation </a:t>
            </a:r>
            <a:r>
              <a:rPr lang="zh-CN" altLang="en-US" dirty="0"/>
              <a:t>的引入方式，可以借鉴到我们的行文中，他不是把现实信息加入生成器，而是把现实信息加入到判别器中去。</a:t>
            </a:r>
            <a:endParaRPr lang="en-US" altLang="zh-CN" dirty="0"/>
          </a:p>
          <a:p>
            <a:endParaRPr lang="zh-CN" altLang="en-US" dirty="0"/>
          </a:p>
        </p:txBody>
      </p:sp>
    </p:spTree>
    <p:extLst>
      <p:ext uri="{BB962C8B-B14F-4D97-AF65-F5344CB8AC3E}">
        <p14:creationId xmlns:p14="http://schemas.microsoft.com/office/powerpoint/2010/main" val="293008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C74D1-4211-4B56-9F0F-A5870831BB4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60838C9-87C7-4579-AD13-F202A9325A8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40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 &gt;GAN+IRL</a:t>
            </a:r>
          </a:p>
        </p:txBody>
      </p:sp>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lstStyle/>
          <a:p>
            <a:r>
              <a:rPr lang="en-US" altLang="zh-CN" dirty="0"/>
              <a:t>C. Generative Adversarial Imitation Learning[1]</a:t>
            </a:r>
          </a:p>
          <a:p>
            <a:r>
              <a:rPr lang="en-US" altLang="zh-CN" b="1" dirty="0"/>
              <a:t>directly extracting a policy from data </a:t>
            </a:r>
          </a:p>
          <a:p>
            <a:r>
              <a:rPr lang="en-US" altLang="zh-CN" dirty="0"/>
              <a:t>as if it were obtained by reinforcement learning following inverse reinforcement learning. </a:t>
            </a:r>
          </a:p>
          <a:p>
            <a:r>
              <a:rPr lang="zh-CN" altLang="en-US" dirty="0"/>
              <a:t>之前我们是先通过逆向强化学习，学到一个奖励函数或者代价函数，然后通过</a:t>
            </a:r>
            <a:r>
              <a:rPr lang="en-US" altLang="zh-CN" dirty="0"/>
              <a:t>R</a:t>
            </a:r>
            <a:r>
              <a:rPr lang="zh-CN" altLang="en-US" dirty="0"/>
              <a:t>或者</a:t>
            </a:r>
            <a:r>
              <a:rPr lang="en-US" altLang="zh-CN" dirty="0"/>
              <a:t>C</a:t>
            </a:r>
            <a:r>
              <a:rPr lang="zh-CN" altLang="en-US" dirty="0"/>
              <a:t>指导强化学习过程，取得新的策略。</a:t>
            </a:r>
            <a:endParaRPr lang="en-US" altLang="zh-CN" dirty="0"/>
          </a:p>
          <a:p>
            <a:r>
              <a:rPr lang="zh-CN" altLang="en-US" dirty="0"/>
              <a:t>现在这里把中间部分融入到</a:t>
            </a:r>
            <a:r>
              <a:rPr lang="en-US" altLang="zh-CN" dirty="0"/>
              <a:t>GAN</a:t>
            </a:r>
            <a:r>
              <a:rPr lang="zh-CN" altLang="en-US" dirty="0"/>
              <a:t>中，直接取得策略。</a:t>
            </a:r>
            <a:endParaRPr lang="en-US" altLang="zh-CN" dirty="0"/>
          </a:p>
          <a:p>
            <a:r>
              <a:rPr lang="en-US" altLang="zh-CN" dirty="0"/>
              <a:t>draws an analogy between imitation learning and generative adversarial networks</a:t>
            </a:r>
          </a:p>
          <a:p>
            <a:endParaRPr lang="en-US" altLang="zh-CN" dirty="0"/>
          </a:p>
        </p:txBody>
      </p:sp>
    </p:spTree>
    <p:extLst>
      <p:ext uri="{BB962C8B-B14F-4D97-AF65-F5344CB8AC3E}">
        <p14:creationId xmlns:p14="http://schemas.microsoft.com/office/powerpoint/2010/main" val="4184759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599FC-7535-48F2-B785-3D5DD5C3607B}"/>
              </a:ext>
            </a:extLst>
          </p:cNvPr>
          <p:cNvSpPr>
            <a:spLocks noGrp="1"/>
          </p:cNvSpPr>
          <p:nvPr>
            <p:ph type="title"/>
          </p:nvPr>
        </p:nvSpPr>
        <p:spPr/>
        <p:txBody>
          <a:bodyPr/>
          <a:lstStyle/>
          <a:p>
            <a:r>
              <a:rPr lang="en-US" altLang="zh-CN" dirty="0"/>
              <a:t>D-info GAIL</a:t>
            </a:r>
            <a:endParaRPr lang="zh-CN" altLang="en-US" dirty="0"/>
          </a:p>
        </p:txBody>
      </p:sp>
      <p:sp>
        <p:nvSpPr>
          <p:cNvPr id="3" name="内容占位符 2">
            <a:extLst>
              <a:ext uri="{FF2B5EF4-FFF2-40B4-BE49-F238E27FC236}">
                <a16:creationId xmlns:a16="http://schemas.microsoft.com/office/drawing/2014/main" id="{7EB7EF31-736E-457F-A265-27C50C0EC133}"/>
              </a:ext>
            </a:extLst>
          </p:cNvPr>
          <p:cNvSpPr>
            <a:spLocks noGrp="1"/>
          </p:cNvSpPr>
          <p:nvPr>
            <p:ph type="body" idx="1"/>
          </p:nvPr>
        </p:nvSpPr>
        <p:spPr/>
        <p:txBody>
          <a:bodyPr/>
          <a:lstStyle/>
          <a:p>
            <a:r>
              <a:rPr lang="en-US" altLang="zh-CN" dirty="0">
                <a:hlinkClick r:id="rId3" action="ppaction://hlinkfile"/>
              </a:rPr>
              <a:t>DIRECTED-INFO GAIL: LEARNING HIERARCHICAL POLICIES FROM UNSEGMENTED DEMONSTRATIONS USING DIRECTED INFORMATION</a:t>
            </a:r>
            <a:endParaRPr lang="en-US" altLang="zh-CN" dirty="0"/>
          </a:p>
          <a:p>
            <a:r>
              <a:rPr lang="en-US" altLang="zh-CN" dirty="0"/>
              <a:t>GAIL</a:t>
            </a:r>
            <a:r>
              <a:rPr lang="zh-CN" altLang="en-US" dirty="0"/>
              <a:t>用</a:t>
            </a:r>
            <a:r>
              <a:rPr lang="en-US" altLang="zh-CN" dirty="0"/>
              <a:t>VAE</a:t>
            </a:r>
            <a:r>
              <a:rPr lang="zh-CN" altLang="en-US" dirty="0"/>
              <a:t>做预训练，学习一些任务的子任务和子策略</a:t>
            </a:r>
          </a:p>
        </p:txBody>
      </p:sp>
      <p:sp>
        <p:nvSpPr>
          <p:cNvPr id="4" name="流程图: 多文档 3">
            <a:hlinkClick r:id="rId4" action="ppaction://hlinksldjump"/>
            <a:extLst>
              <a:ext uri="{FF2B5EF4-FFF2-40B4-BE49-F238E27FC236}">
                <a16:creationId xmlns:a16="http://schemas.microsoft.com/office/drawing/2014/main" id="{B200A77C-A534-474B-ACA8-24AB5F91354E}"/>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705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D7FDF-8408-4462-A9A6-CD4B162AAE90}"/>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28AA69B5-E818-4E83-94E6-49EE837A277B}"/>
              </a:ext>
            </a:extLst>
          </p:cNvPr>
          <p:cNvSpPr>
            <a:spLocks noGrp="1"/>
          </p:cNvSpPr>
          <p:nvPr>
            <p:ph idx="1"/>
          </p:nvPr>
        </p:nvSpPr>
        <p:spPr/>
        <p:txBody>
          <a:bodyPr>
            <a:normAutofit lnSpcReduction="10000"/>
          </a:bodyPr>
          <a:lstStyle/>
          <a:p>
            <a:r>
              <a:rPr lang="zh-CN" altLang="en-US" dirty="0"/>
              <a:t>在这项工作中，我们使用一个有向图形模型，从子任务的状态动作轨迹序列中发现它们之间的相互作用。提出了一种基于生成式对抗性模仿学习框架的新算法，该算法能从未分割的示例中自动学习子任务策略。</a:t>
            </a:r>
            <a:endParaRPr lang="en-US" altLang="zh-CN" dirty="0"/>
          </a:p>
          <a:p>
            <a:endParaRPr lang="en-US" altLang="zh-CN" dirty="0"/>
          </a:p>
          <a:p>
            <a:endParaRPr lang="en-US" altLang="zh-CN" dirty="0"/>
          </a:p>
          <a:p>
            <a:endParaRPr lang="en-US" altLang="zh-CN" dirty="0"/>
          </a:p>
          <a:p>
            <a:r>
              <a:rPr lang="en-US" altLang="zh-CN" dirty="0"/>
              <a:t>We also show how our approach connects with the existing Options framework, which is commonly used to learn hierarchical policies.</a:t>
            </a:r>
          </a:p>
          <a:p>
            <a:endParaRPr lang="zh-CN" altLang="en-US" dirty="0"/>
          </a:p>
        </p:txBody>
      </p:sp>
      <p:pic>
        <p:nvPicPr>
          <p:cNvPr id="4" name="图片 3">
            <a:extLst>
              <a:ext uri="{FF2B5EF4-FFF2-40B4-BE49-F238E27FC236}">
                <a16:creationId xmlns:a16="http://schemas.microsoft.com/office/drawing/2014/main" id="{AC5DDF1D-49DA-4011-818A-C87BB28A29A2}"/>
              </a:ext>
            </a:extLst>
          </p:cNvPr>
          <p:cNvPicPr>
            <a:picLocks noChangeAspect="1"/>
          </p:cNvPicPr>
          <p:nvPr/>
        </p:nvPicPr>
        <p:blipFill>
          <a:blip r:embed="rId3"/>
          <a:stretch>
            <a:fillRect/>
          </a:stretch>
        </p:blipFill>
        <p:spPr>
          <a:xfrm>
            <a:off x="4041140" y="3216910"/>
            <a:ext cx="3429000" cy="1257300"/>
          </a:xfrm>
          <a:prstGeom prst="rect">
            <a:avLst/>
          </a:prstGeom>
        </p:spPr>
      </p:pic>
    </p:spTree>
    <p:extLst>
      <p:ext uri="{BB962C8B-B14F-4D97-AF65-F5344CB8AC3E}">
        <p14:creationId xmlns:p14="http://schemas.microsoft.com/office/powerpoint/2010/main" val="3637406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3EEB2-6D05-4CDE-93A0-2695D8630A9E}"/>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7792182B-2B9C-42B7-85F6-7FB6904B76C5}"/>
              </a:ext>
            </a:extLst>
          </p:cNvPr>
          <p:cNvSpPr>
            <a:spLocks noGrp="1"/>
          </p:cNvSpPr>
          <p:nvPr>
            <p:ph idx="1"/>
          </p:nvPr>
        </p:nvSpPr>
        <p:spPr/>
        <p:txBody>
          <a:bodyPr>
            <a:normAutofit fontScale="92500" lnSpcReduction="20000"/>
          </a:bodyPr>
          <a:lstStyle/>
          <a:p>
            <a:r>
              <a:rPr lang="en-US" altLang="zh-CN" dirty="0"/>
              <a:t>In summary, the main contributions of our work include:</a:t>
            </a:r>
          </a:p>
          <a:p>
            <a:r>
              <a:rPr lang="en-US" altLang="zh-CN" dirty="0"/>
              <a:t> • We extend existing generative adversarial imitation learning frameworks to allow for learning of sub-task speciﬁc policies by maximizing directed information in a causal graph of </a:t>
            </a:r>
            <a:r>
              <a:rPr lang="en-US" altLang="zh-CN" dirty="0" err="1"/>
              <a:t>subactivity</a:t>
            </a:r>
            <a:r>
              <a:rPr lang="en-US" altLang="zh-CN" dirty="0"/>
              <a:t> latent variables and observed trajectory variables.</a:t>
            </a:r>
          </a:p>
          <a:p>
            <a:r>
              <a:rPr lang="en-US" altLang="zh-CN" dirty="0"/>
              <a:t> • We draw connections between previous works on imitation learning with sub-task policies using options and show that our proposed approach can also be seen as option learning in a generative adversarial setting.</a:t>
            </a:r>
          </a:p>
          <a:p>
            <a:r>
              <a:rPr lang="en-US" altLang="zh-CN" dirty="0"/>
              <a:t>• We show through experiments on both discrete and continuous state-action spaces, the ability of our approach to segment expert demonstrations into meaningful sub-tasks and combine sub-task speciﬁc policies to perform the desired task.</a:t>
            </a:r>
            <a:endParaRPr lang="zh-CN" altLang="en-US" dirty="0"/>
          </a:p>
        </p:txBody>
      </p:sp>
    </p:spTree>
    <p:extLst>
      <p:ext uri="{BB962C8B-B14F-4D97-AF65-F5344CB8AC3E}">
        <p14:creationId xmlns:p14="http://schemas.microsoft.com/office/powerpoint/2010/main" val="264318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2ED7D-784A-478C-B514-739F469F9BD9}"/>
              </a:ext>
            </a:extLst>
          </p:cNvPr>
          <p:cNvSpPr>
            <a:spLocks noGrp="1"/>
          </p:cNvSpPr>
          <p:nvPr>
            <p:ph type="title"/>
          </p:nvPr>
        </p:nvSpPr>
        <p:spPr/>
        <p:txBody>
          <a:bodyPr/>
          <a:lstStyle/>
          <a:p>
            <a:r>
              <a:rPr lang="en-US" altLang="zh-CN" dirty="0"/>
              <a:t>Related </a:t>
            </a:r>
            <a:endParaRPr lang="zh-CN" altLang="en-US" dirty="0"/>
          </a:p>
        </p:txBody>
      </p:sp>
      <p:sp>
        <p:nvSpPr>
          <p:cNvPr id="3" name="内容占位符 2">
            <a:extLst>
              <a:ext uri="{FF2B5EF4-FFF2-40B4-BE49-F238E27FC236}">
                <a16:creationId xmlns:a16="http://schemas.microsoft.com/office/drawing/2014/main" id="{46E0B21C-E6B3-48ED-8E87-08A42AEAA1ED}"/>
              </a:ext>
            </a:extLst>
          </p:cNvPr>
          <p:cNvSpPr>
            <a:spLocks noGrp="1"/>
          </p:cNvSpPr>
          <p:nvPr>
            <p:ph idx="1"/>
          </p:nvPr>
        </p:nvSpPr>
        <p:spPr/>
        <p:txBody>
          <a:bodyPr/>
          <a:lstStyle/>
          <a:p>
            <a:r>
              <a:rPr lang="en-US" altLang="zh-CN" dirty="0"/>
              <a:t>Imitation learning</a:t>
            </a:r>
          </a:p>
          <a:p>
            <a:r>
              <a:rPr lang="en-US" altLang="zh-CN" dirty="0"/>
              <a:t>Options :find bottleneck states</a:t>
            </a:r>
            <a:r>
              <a:rPr lang="zh-CN" altLang="en-US" dirty="0"/>
              <a:t>，</a:t>
            </a:r>
            <a:r>
              <a:rPr lang="en-US" altLang="zh-CN" dirty="0"/>
              <a:t>index by options, After an option is initiated, actions are generated by the sub-policy until the option is terminated and a new option is selected.</a:t>
            </a:r>
          </a:p>
          <a:p>
            <a:pPr lvl="1"/>
            <a:r>
              <a:rPr lang="en-US" altLang="zh-CN" dirty="0"/>
              <a:t>Prior work in robot learning has also looked at learning motion primitives from unsegmented demonstrations.</a:t>
            </a:r>
            <a:endParaRPr lang="zh-CN" altLang="en-US" dirty="0"/>
          </a:p>
        </p:txBody>
      </p:sp>
    </p:spTree>
    <p:extLst>
      <p:ext uri="{BB962C8B-B14F-4D97-AF65-F5344CB8AC3E}">
        <p14:creationId xmlns:p14="http://schemas.microsoft.com/office/powerpoint/2010/main" val="1233886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753AA-FBF1-428B-A6E2-C7DDC377F854}"/>
              </a:ext>
            </a:extLst>
          </p:cNvPr>
          <p:cNvSpPr>
            <a:spLocks noGrp="1"/>
          </p:cNvSpPr>
          <p:nvPr>
            <p:ph type="title"/>
          </p:nvPr>
        </p:nvSpPr>
        <p:spPr/>
        <p:txBody>
          <a:bodyPr/>
          <a:lstStyle/>
          <a:p>
            <a:r>
              <a:rPr lang="en-US" altLang="zh-CN" dirty="0"/>
              <a:t>Proposed approach</a:t>
            </a:r>
            <a:endParaRPr lang="zh-CN" altLang="en-US" dirty="0"/>
          </a:p>
        </p:txBody>
      </p:sp>
      <p:sp>
        <p:nvSpPr>
          <p:cNvPr id="3" name="内容占位符 2">
            <a:extLst>
              <a:ext uri="{FF2B5EF4-FFF2-40B4-BE49-F238E27FC236}">
                <a16:creationId xmlns:a16="http://schemas.microsoft.com/office/drawing/2014/main" id="{63427079-A030-4D66-8A02-47C795BECD0B}"/>
              </a:ext>
            </a:extLst>
          </p:cNvPr>
          <p:cNvSpPr>
            <a:spLocks noGrp="1"/>
          </p:cNvSpPr>
          <p:nvPr>
            <p:ph idx="1"/>
          </p:nvPr>
        </p:nvSpPr>
        <p:spPr/>
        <p:txBody>
          <a:bodyPr/>
          <a:lstStyle/>
          <a:p>
            <a:r>
              <a:rPr lang="zh-CN" altLang="en-US" dirty="0"/>
              <a:t>之前的</a:t>
            </a:r>
            <a:r>
              <a:rPr lang="en-US" altLang="zh-CN" dirty="0"/>
              <a:t>info </a:t>
            </a:r>
            <a:r>
              <a:rPr lang="en-US" altLang="zh-CN" dirty="0" err="1"/>
              <a:t>gail</a:t>
            </a:r>
            <a:r>
              <a:rPr lang="zh-CN" altLang="en-US" dirty="0"/>
              <a:t>用一个隐变量来刻画子任务</a:t>
            </a:r>
            <a:endParaRPr lang="en-US" altLang="zh-CN" dirty="0"/>
          </a:p>
          <a:p>
            <a:r>
              <a:rPr lang="zh-CN" altLang="en-US" dirty="0"/>
              <a:t>而</a:t>
            </a:r>
            <a:r>
              <a:rPr lang="en-US" altLang="zh-CN" dirty="0"/>
              <a:t>D-</a:t>
            </a:r>
            <a:r>
              <a:rPr lang="en-US" altLang="zh-CN" dirty="0" err="1"/>
              <a:t>infoGAIL</a:t>
            </a:r>
            <a:r>
              <a:rPr lang="en-US" altLang="zh-CN" dirty="0"/>
              <a:t> </a:t>
            </a:r>
            <a:r>
              <a:rPr lang="zh-CN" altLang="en-US" dirty="0"/>
              <a:t>则希望用一个有向图结构来刻画各个子任务之间的关系</a:t>
            </a:r>
            <a:endParaRPr lang="en-US" altLang="zh-CN" dirty="0"/>
          </a:p>
          <a:p>
            <a:endParaRPr lang="en-US" altLang="zh-CN" dirty="0"/>
          </a:p>
        </p:txBody>
      </p:sp>
      <p:pic>
        <p:nvPicPr>
          <p:cNvPr id="4" name="图片 3">
            <a:extLst>
              <a:ext uri="{FF2B5EF4-FFF2-40B4-BE49-F238E27FC236}">
                <a16:creationId xmlns:a16="http://schemas.microsoft.com/office/drawing/2014/main" id="{B7F62D0D-5683-4F4C-8DEC-B3913B24882B}"/>
              </a:ext>
            </a:extLst>
          </p:cNvPr>
          <p:cNvPicPr>
            <a:picLocks noChangeAspect="1"/>
          </p:cNvPicPr>
          <p:nvPr/>
        </p:nvPicPr>
        <p:blipFill>
          <a:blip r:embed="rId3"/>
          <a:stretch>
            <a:fillRect/>
          </a:stretch>
        </p:blipFill>
        <p:spPr>
          <a:xfrm>
            <a:off x="950478" y="3252862"/>
            <a:ext cx="10516511" cy="3383573"/>
          </a:xfrm>
          <a:prstGeom prst="rect">
            <a:avLst/>
          </a:prstGeom>
        </p:spPr>
      </p:pic>
    </p:spTree>
    <p:extLst>
      <p:ext uri="{BB962C8B-B14F-4D97-AF65-F5344CB8AC3E}">
        <p14:creationId xmlns:p14="http://schemas.microsoft.com/office/powerpoint/2010/main" val="1052198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28937-7B60-4128-8B79-9EF72F8743D5}"/>
              </a:ext>
            </a:extLst>
          </p:cNvPr>
          <p:cNvSpPr>
            <a:spLocks noGrp="1"/>
          </p:cNvSpPr>
          <p:nvPr>
            <p:ph type="title"/>
          </p:nvPr>
        </p:nvSpPr>
        <p:spPr/>
        <p:txBody>
          <a:bodyPr/>
          <a:lstStyle/>
          <a:p>
            <a:r>
              <a:rPr lang="en-US" altLang="zh-CN" dirty="0"/>
              <a:t>Proposed approach</a:t>
            </a:r>
            <a:endParaRPr lang="zh-CN" altLang="en-US" dirty="0"/>
          </a:p>
        </p:txBody>
      </p:sp>
      <p:sp>
        <p:nvSpPr>
          <p:cNvPr id="3" name="内容占位符 2">
            <a:extLst>
              <a:ext uri="{FF2B5EF4-FFF2-40B4-BE49-F238E27FC236}">
                <a16:creationId xmlns:a16="http://schemas.microsoft.com/office/drawing/2014/main" id="{6B7665F6-CA2F-42EA-B0A9-DDD1C36DFA94}"/>
              </a:ext>
            </a:extLst>
          </p:cNvPr>
          <p:cNvSpPr>
            <a:spLocks noGrp="1"/>
          </p:cNvSpPr>
          <p:nvPr>
            <p:ph idx="1"/>
          </p:nvPr>
        </p:nvSpPr>
        <p:spPr/>
        <p:txBody>
          <a:bodyPr/>
          <a:lstStyle/>
          <a:p>
            <a:r>
              <a:rPr lang="zh-CN" altLang="en-US" dirty="0"/>
              <a:t>为了强制模型使用这个潜在变量，这些方法提出了最大化状态</a:t>
            </a:r>
            <a:r>
              <a:rPr lang="en-US" altLang="zh-CN" dirty="0"/>
              <a:t>-</a:t>
            </a:r>
            <a:r>
              <a:rPr lang="zh-CN" altLang="en-US" dirty="0"/>
              <a:t>操作对的演示序列与子活动潜在嵌入变量之间的互信息</a:t>
            </a:r>
            <a:endParaRPr lang="en-US" altLang="zh-CN" dirty="0"/>
          </a:p>
          <a:p>
            <a:r>
              <a:rPr lang="zh-CN" altLang="en-US" dirty="0"/>
              <a:t>然后又把最大化互信息转换为对其下届的一个约束</a:t>
            </a:r>
            <a:endParaRPr lang="en-US" altLang="zh-CN" dirty="0"/>
          </a:p>
          <a:p>
            <a:endParaRPr lang="en-US" altLang="zh-CN" dirty="0"/>
          </a:p>
          <a:p>
            <a:r>
              <a:rPr lang="zh-CN" altLang="en-US" dirty="0"/>
              <a:t>现在我们用有向信息取代互信息</a:t>
            </a:r>
            <a:endParaRPr lang="en-US" altLang="zh-CN" dirty="0"/>
          </a:p>
          <a:p>
            <a:r>
              <a:rPr lang="en-US" altLang="zh-CN" dirty="0"/>
              <a:t> we can replace the dependence on τ with a dependence on the trajectory generated up to current time t. </a:t>
            </a:r>
          </a:p>
          <a:p>
            <a:r>
              <a:rPr lang="zh-CN" altLang="en-US" dirty="0"/>
              <a:t>同样引入一个真实后验分布的下届</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0A4A99E3-4CBC-4854-A1D7-4BB48A5F78B1}"/>
              </a:ext>
            </a:extLst>
          </p:cNvPr>
          <p:cNvPicPr>
            <a:picLocks noChangeAspect="1"/>
          </p:cNvPicPr>
          <p:nvPr/>
        </p:nvPicPr>
        <p:blipFill>
          <a:blip r:embed="rId2"/>
          <a:stretch>
            <a:fillRect/>
          </a:stretch>
        </p:blipFill>
        <p:spPr>
          <a:xfrm>
            <a:off x="3205162" y="3167062"/>
            <a:ext cx="5781675" cy="523875"/>
          </a:xfrm>
          <a:prstGeom prst="rect">
            <a:avLst/>
          </a:prstGeom>
        </p:spPr>
      </p:pic>
    </p:spTree>
    <p:extLst>
      <p:ext uri="{BB962C8B-B14F-4D97-AF65-F5344CB8AC3E}">
        <p14:creationId xmlns:p14="http://schemas.microsoft.com/office/powerpoint/2010/main" val="496533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F3B59-0929-44A5-83FF-E1DCDA637048}"/>
              </a:ext>
            </a:extLst>
          </p:cNvPr>
          <p:cNvSpPr>
            <a:spLocks noGrp="1"/>
          </p:cNvSpPr>
          <p:nvPr>
            <p:ph type="title"/>
          </p:nvPr>
        </p:nvSpPr>
        <p:spPr/>
        <p:txBody>
          <a:bodyPr/>
          <a:lstStyle/>
          <a:p>
            <a:r>
              <a:rPr lang="en-US" altLang="zh-CN" dirty="0"/>
              <a:t>Proposed approach</a:t>
            </a:r>
            <a:endParaRPr lang="zh-CN" altLang="en-US" dirty="0"/>
          </a:p>
        </p:txBody>
      </p:sp>
      <p:sp>
        <p:nvSpPr>
          <p:cNvPr id="3" name="内容占位符 2">
            <a:extLst>
              <a:ext uri="{FF2B5EF4-FFF2-40B4-BE49-F238E27FC236}">
                <a16:creationId xmlns:a16="http://schemas.microsoft.com/office/drawing/2014/main" id="{274DA0A6-8931-4CF7-B4B1-267983011908}"/>
              </a:ext>
            </a:extLst>
          </p:cNvPr>
          <p:cNvSpPr>
            <a:spLocks noGrp="1"/>
          </p:cNvSpPr>
          <p:nvPr>
            <p:ph idx="1"/>
          </p:nvPr>
        </p:nvSpPr>
        <p:spPr/>
        <p:txBody>
          <a:bodyPr/>
          <a:lstStyle/>
          <a:p>
            <a:r>
              <a:rPr lang="zh-CN" altLang="en-US" dirty="0"/>
              <a:t>基于有向图的概率分布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引入下界之后</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BF8675E3-7BD8-4993-9D2B-911294B4BC42}"/>
              </a:ext>
            </a:extLst>
          </p:cNvPr>
          <p:cNvPicPr>
            <a:picLocks noChangeAspect="1"/>
          </p:cNvPicPr>
          <p:nvPr/>
        </p:nvPicPr>
        <p:blipFill>
          <a:blip r:embed="rId2"/>
          <a:stretch>
            <a:fillRect/>
          </a:stretch>
        </p:blipFill>
        <p:spPr>
          <a:xfrm>
            <a:off x="4320500" y="2251683"/>
            <a:ext cx="7534275" cy="3181350"/>
          </a:xfrm>
          <a:prstGeom prst="rect">
            <a:avLst/>
          </a:prstGeom>
        </p:spPr>
      </p:pic>
      <p:pic>
        <p:nvPicPr>
          <p:cNvPr id="5" name="图片 4">
            <a:extLst>
              <a:ext uri="{FF2B5EF4-FFF2-40B4-BE49-F238E27FC236}">
                <a16:creationId xmlns:a16="http://schemas.microsoft.com/office/drawing/2014/main" id="{F6D2FD42-68FE-48AA-BF76-0D2C902DA985}"/>
              </a:ext>
            </a:extLst>
          </p:cNvPr>
          <p:cNvPicPr>
            <a:picLocks noChangeAspect="1"/>
          </p:cNvPicPr>
          <p:nvPr/>
        </p:nvPicPr>
        <p:blipFill>
          <a:blip r:embed="rId3"/>
          <a:stretch>
            <a:fillRect/>
          </a:stretch>
        </p:blipFill>
        <p:spPr>
          <a:xfrm>
            <a:off x="142875" y="5943600"/>
            <a:ext cx="11906250" cy="914400"/>
          </a:xfrm>
          <a:prstGeom prst="rect">
            <a:avLst/>
          </a:prstGeom>
        </p:spPr>
      </p:pic>
    </p:spTree>
    <p:extLst>
      <p:ext uri="{BB962C8B-B14F-4D97-AF65-F5344CB8AC3E}">
        <p14:creationId xmlns:p14="http://schemas.microsoft.com/office/powerpoint/2010/main" val="3351041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3B55-0C4A-43A0-9523-86118A29E512}"/>
              </a:ext>
            </a:extLst>
          </p:cNvPr>
          <p:cNvSpPr>
            <a:spLocks noGrp="1"/>
          </p:cNvSpPr>
          <p:nvPr>
            <p:ph type="title"/>
          </p:nvPr>
        </p:nvSpPr>
        <p:spPr/>
        <p:txBody>
          <a:bodyPr/>
          <a:lstStyle/>
          <a:p>
            <a:r>
              <a:rPr lang="en-US" altLang="zh-CN" dirty="0"/>
              <a:t>Proposed approach</a:t>
            </a:r>
            <a:endParaRPr lang="zh-CN" altLang="en-US" dirty="0"/>
          </a:p>
        </p:txBody>
      </p:sp>
      <p:sp>
        <p:nvSpPr>
          <p:cNvPr id="3" name="内容占位符 2">
            <a:extLst>
              <a:ext uri="{FF2B5EF4-FFF2-40B4-BE49-F238E27FC236}">
                <a16:creationId xmlns:a16="http://schemas.microsoft.com/office/drawing/2014/main" id="{FAD41EFE-CAF2-4B6C-B0DF-750982FE9B9D}"/>
              </a:ext>
            </a:extLst>
          </p:cNvPr>
          <p:cNvSpPr>
            <a:spLocks noGrp="1"/>
          </p:cNvSpPr>
          <p:nvPr>
            <p:ph idx="1"/>
          </p:nvPr>
        </p:nvSpPr>
        <p:spPr/>
        <p:txBody>
          <a:bodyPr>
            <a:normAutofit fontScale="92500" lnSpcReduction="10000"/>
          </a:bodyPr>
          <a:lstStyle/>
          <a:p>
            <a:r>
              <a:rPr lang="zh-CN" altLang="en-US" dirty="0"/>
              <a:t>将有向信息构成的</a:t>
            </a:r>
            <a:r>
              <a:rPr lang="en-US" altLang="zh-CN" dirty="0"/>
              <a:t>loss </a:t>
            </a:r>
            <a:r>
              <a:rPr lang="zh-CN" altLang="en-US" dirty="0"/>
              <a:t>引入到我们的</a:t>
            </a:r>
            <a:r>
              <a:rPr lang="en-US" altLang="zh-CN" dirty="0"/>
              <a:t>GAN</a:t>
            </a:r>
            <a:r>
              <a:rPr lang="zh-CN" altLang="en-US" dirty="0"/>
              <a:t>中</a:t>
            </a:r>
            <a:endParaRPr lang="en-US" altLang="zh-CN" dirty="0"/>
          </a:p>
          <a:p>
            <a:endParaRPr lang="en-US" altLang="zh-CN" dirty="0"/>
          </a:p>
          <a:p>
            <a:endParaRPr lang="en-US" altLang="zh-CN" dirty="0"/>
          </a:p>
          <a:p>
            <a:r>
              <a:rPr lang="zh-CN" altLang="en-US" dirty="0"/>
              <a:t>得到</a:t>
            </a:r>
            <a:endParaRPr lang="en-US" altLang="zh-CN" dirty="0"/>
          </a:p>
          <a:p>
            <a:endParaRPr lang="en-US" altLang="zh-CN" dirty="0"/>
          </a:p>
          <a:p>
            <a:endParaRPr lang="en-US" altLang="zh-CN" dirty="0"/>
          </a:p>
          <a:p>
            <a:endParaRPr lang="en-US" altLang="zh-CN" dirty="0"/>
          </a:p>
          <a:p>
            <a:r>
              <a:rPr lang="zh-CN" altLang="en-US" dirty="0"/>
              <a:t>这要求我们要从</a:t>
            </a:r>
            <a:r>
              <a:rPr lang="en-US" altLang="zh-CN" dirty="0"/>
              <a:t>p(c)</a:t>
            </a:r>
            <a:r>
              <a:rPr lang="zh-CN" altLang="en-US" dirty="0"/>
              <a:t>当中去采样，所以要事先得到</a:t>
            </a:r>
            <a:endParaRPr lang="en-US" altLang="zh-CN" dirty="0"/>
          </a:p>
          <a:p>
            <a:r>
              <a:rPr lang="en-US" altLang="zh-CN" dirty="0"/>
              <a:t> In order to estimate this distribution, we ﬁrst pre-train a variational auto-encoder (VAE) on the expert trajectories</a:t>
            </a:r>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33696357-30EE-4FC6-B679-4B979206378B}"/>
              </a:ext>
            </a:extLst>
          </p:cNvPr>
          <p:cNvPicPr>
            <a:picLocks noChangeAspect="1"/>
          </p:cNvPicPr>
          <p:nvPr/>
        </p:nvPicPr>
        <p:blipFill>
          <a:blip r:embed="rId3"/>
          <a:stretch>
            <a:fillRect/>
          </a:stretch>
        </p:blipFill>
        <p:spPr>
          <a:xfrm>
            <a:off x="0" y="2299439"/>
            <a:ext cx="12163425" cy="781050"/>
          </a:xfrm>
          <a:prstGeom prst="rect">
            <a:avLst/>
          </a:prstGeom>
        </p:spPr>
      </p:pic>
      <p:pic>
        <p:nvPicPr>
          <p:cNvPr id="5" name="图片 4">
            <a:extLst>
              <a:ext uri="{FF2B5EF4-FFF2-40B4-BE49-F238E27FC236}">
                <a16:creationId xmlns:a16="http://schemas.microsoft.com/office/drawing/2014/main" id="{D14CDEA2-AE39-4787-B0E0-85FE035DB2C7}"/>
              </a:ext>
            </a:extLst>
          </p:cNvPr>
          <p:cNvPicPr>
            <a:picLocks noChangeAspect="1"/>
          </p:cNvPicPr>
          <p:nvPr/>
        </p:nvPicPr>
        <p:blipFill>
          <a:blip r:embed="rId4"/>
          <a:stretch>
            <a:fillRect/>
          </a:stretch>
        </p:blipFill>
        <p:spPr>
          <a:xfrm>
            <a:off x="1028700" y="3777512"/>
            <a:ext cx="10134600" cy="914400"/>
          </a:xfrm>
          <a:prstGeom prst="rect">
            <a:avLst/>
          </a:prstGeom>
        </p:spPr>
      </p:pic>
    </p:spTree>
    <p:extLst>
      <p:ext uri="{BB962C8B-B14F-4D97-AF65-F5344CB8AC3E}">
        <p14:creationId xmlns:p14="http://schemas.microsoft.com/office/powerpoint/2010/main" val="814163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A324E-6901-4A3C-965E-64FB74840BE7}"/>
              </a:ext>
            </a:extLst>
          </p:cNvPr>
          <p:cNvSpPr>
            <a:spLocks noGrp="1"/>
          </p:cNvSpPr>
          <p:nvPr>
            <p:ph type="title"/>
          </p:nvPr>
        </p:nvSpPr>
        <p:spPr/>
        <p:txBody>
          <a:bodyPr/>
          <a:lstStyle/>
          <a:p>
            <a:r>
              <a:rPr lang="en-US" altLang="zh-CN" dirty="0"/>
              <a:t>Pretrain </a:t>
            </a:r>
            <a:r>
              <a:rPr lang="en-US" altLang="zh-CN" dirty="0" err="1"/>
              <a:t>vae</a:t>
            </a:r>
            <a:endParaRPr lang="zh-CN" altLang="en-US" dirty="0"/>
          </a:p>
        </p:txBody>
      </p:sp>
      <p:sp>
        <p:nvSpPr>
          <p:cNvPr id="3" name="内容占位符 2">
            <a:extLst>
              <a:ext uri="{FF2B5EF4-FFF2-40B4-BE49-F238E27FC236}">
                <a16:creationId xmlns:a16="http://schemas.microsoft.com/office/drawing/2014/main" id="{1BA63401-D70F-4DFD-BE58-5E404AFE0B42}"/>
              </a:ext>
            </a:extLst>
          </p:cNvPr>
          <p:cNvSpPr>
            <a:spLocks noGrp="1"/>
          </p:cNvSpPr>
          <p:nvPr>
            <p:ph idx="1"/>
          </p:nvPr>
        </p:nvSpPr>
        <p:spPr/>
        <p:txBody>
          <a:bodyPr/>
          <a:lstStyle/>
          <a:p>
            <a:r>
              <a:rPr lang="zh-CN" altLang="en-US" dirty="0"/>
              <a:t>编码器和解码器均使用的是多层感知机</a:t>
            </a:r>
            <a:endParaRPr lang="en-US" altLang="zh-CN" dirty="0"/>
          </a:p>
          <a:p>
            <a:r>
              <a:rPr lang="en-US" altLang="zh-CN" dirty="0"/>
              <a:t>s(t)+c(t-1) =&gt;encoder=&gt;c(t) +s(t) =&gt;decoder=&gt;a(t)</a:t>
            </a:r>
          </a:p>
          <a:p>
            <a:endParaRPr lang="zh-CN" altLang="en-US" dirty="0"/>
          </a:p>
        </p:txBody>
      </p:sp>
      <p:pic>
        <p:nvPicPr>
          <p:cNvPr id="4" name="图片 3">
            <a:extLst>
              <a:ext uri="{FF2B5EF4-FFF2-40B4-BE49-F238E27FC236}">
                <a16:creationId xmlns:a16="http://schemas.microsoft.com/office/drawing/2014/main" id="{68152C95-4E1B-4651-AAB5-362440E9EADC}"/>
              </a:ext>
            </a:extLst>
          </p:cNvPr>
          <p:cNvPicPr>
            <a:picLocks noChangeAspect="1"/>
          </p:cNvPicPr>
          <p:nvPr/>
        </p:nvPicPr>
        <p:blipFill>
          <a:blip r:embed="rId3"/>
          <a:stretch>
            <a:fillRect/>
          </a:stretch>
        </p:blipFill>
        <p:spPr>
          <a:xfrm>
            <a:off x="2104373" y="2896591"/>
            <a:ext cx="7778663" cy="3789915"/>
          </a:xfrm>
          <a:prstGeom prst="rect">
            <a:avLst/>
          </a:prstGeom>
        </p:spPr>
      </p:pic>
    </p:spTree>
    <p:extLst>
      <p:ext uri="{BB962C8B-B14F-4D97-AF65-F5344CB8AC3E}">
        <p14:creationId xmlns:p14="http://schemas.microsoft.com/office/powerpoint/2010/main" val="1588721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F2C73-A473-4463-9C87-315FE6DDEB98}"/>
              </a:ext>
            </a:extLst>
          </p:cNvPr>
          <p:cNvSpPr>
            <a:spLocks noGrp="1"/>
          </p:cNvSpPr>
          <p:nvPr>
            <p:ph type="title"/>
          </p:nvPr>
        </p:nvSpPr>
        <p:spPr/>
        <p:txBody>
          <a:bodyPr>
            <a:normAutofit/>
          </a:bodyPr>
          <a:lstStyle/>
          <a:p>
            <a:r>
              <a:rPr lang="en-US" altLang="zh-CN" dirty="0"/>
              <a:t>connection with options framework </a:t>
            </a:r>
            <a:endParaRPr lang="zh-CN" altLang="en-US" dirty="0"/>
          </a:p>
        </p:txBody>
      </p:sp>
      <p:sp>
        <p:nvSpPr>
          <p:cNvPr id="3" name="内容占位符 2">
            <a:extLst>
              <a:ext uri="{FF2B5EF4-FFF2-40B4-BE49-F238E27FC236}">
                <a16:creationId xmlns:a16="http://schemas.microsoft.com/office/drawing/2014/main" id="{F3F29971-25FE-4A4C-AF57-52C99F717C70}"/>
              </a:ext>
            </a:extLst>
          </p:cNvPr>
          <p:cNvSpPr>
            <a:spLocks noGrp="1"/>
          </p:cNvSpPr>
          <p:nvPr>
            <p:ph idx="1"/>
          </p:nvPr>
        </p:nvSpPr>
        <p:spPr>
          <a:xfrm>
            <a:off x="838200" y="1825625"/>
            <a:ext cx="10515600" cy="4667250"/>
          </a:xfrm>
        </p:spPr>
        <p:txBody>
          <a:bodyPr>
            <a:normAutofit fontScale="85000" lnSpcReduction="20000"/>
          </a:bodyPr>
          <a:lstStyle/>
          <a:p>
            <a:r>
              <a:rPr lang="zh-CN" altLang="en-US" dirty="0"/>
              <a:t>在</a:t>
            </a:r>
            <a:r>
              <a:rPr lang="en-US" altLang="zh-CN" dirty="0"/>
              <a:t>option framework</a:t>
            </a:r>
            <a:r>
              <a:rPr lang="zh-CN" altLang="en-US" dirty="0"/>
              <a:t>中把</a:t>
            </a:r>
            <a:r>
              <a:rPr lang="en-US" altLang="zh-CN" dirty="0"/>
              <a:t>termination </a:t>
            </a:r>
            <a:r>
              <a:rPr lang="zh-CN" altLang="en-US" dirty="0"/>
              <a:t>和 </a:t>
            </a:r>
            <a:r>
              <a:rPr lang="en-US" altLang="zh-CN" dirty="0"/>
              <a:t>option latent variables</a:t>
            </a:r>
            <a:r>
              <a:rPr lang="zh-CN" altLang="en-US" dirty="0"/>
              <a:t>分开，而我们这里把它们合成一个隐变量了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Our proposed Directed-Info GAIL can be therefore be considered as the generative adversarial variant of imitation learning using the options framework</a:t>
            </a:r>
          </a:p>
          <a:p>
            <a:endParaRPr lang="zh-CN" altLang="en-US" dirty="0"/>
          </a:p>
        </p:txBody>
      </p:sp>
      <p:pic>
        <p:nvPicPr>
          <p:cNvPr id="4" name="图片 3">
            <a:extLst>
              <a:ext uri="{FF2B5EF4-FFF2-40B4-BE49-F238E27FC236}">
                <a16:creationId xmlns:a16="http://schemas.microsoft.com/office/drawing/2014/main" id="{5FDE4A60-1A31-4B27-A32C-E1A71DF4E031}"/>
              </a:ext>
            </a:extLst>
          </p:cNvPr>
          <p:cNvPicPr>
            <a:picLocks noChangeAspect="1"/>
          </p:cNvPicPr>
          <p:nvPr/>
        </p:nvPicPr>
        <p:blipFill>
          <a:blip r:embed="rId2"/>
          <a:stretch>
            <a:fillRect/>
          </a:stretch>
        </p:blipFill>
        <p:spPr>
          <a:xfrm>
            <a:off x="0" y="2769622"/>
            <a:ext cx="12020550" cy="942975"/>
          </a:xfrm>
          <a:prstGeom prst="rect">
            <a:avLst/>
          </a:prstGeom>
        </p:spPr>
      </p:pic>
      <p:pic>
        <p:nvPicPr>
          <p:cNvPr id="5" name="图片 4">
            <a:extLst>
              <a:ext uri="{FF2B5EF4-FFF2-40B4-BE49-F238E27FC236}">
                <a16:creationId xmlns:a16="http://schemas.microsoft.com/office/drawing/2014/main" id="{036CE548-45FC-4427-9884-46B404FC03DA}"/>
              </a:ext>
            </a:extLst>
          </p:cNvPr>
          <p:cNvPicPr>
            <a:picLocks noChangeAspect="1"/>
          </p:cNvPicPr>
          <p:nvPr/>
        </p:nvPicPr>
        <p:blipFill>
          <a:blip r:embed="rId3"/>
          <a:stretch>
            <a:fillRect/>
          </a:stretch>
        </p:blipFill>
        <p:spPr>
          <a:xfrm>
            <a:off x="87683" y="3923718"/>
            <a:ext cx="12192000" cy="891866"/>
          </a:xfrm>
          <a:prstGeom prst="rect">
            <a:avLst/>
          </a:prstGeom>
        </p:spPr>
      </p:pic>
      <p:cxnSp>
        <p:nvCxnSpPr>
          <p:cNvPr id="7" name="直接箭头连接符 6">
            <a:extLst>
              <a:ext uri="{FF2B5EF4-FFF2-40B4-BE49-F238E27FC236}">
                <a16:creationId xmlns:a16="http://schemas.microsoft.com/office/drawing/2014/main" id="{91F6083C-98DC-41C8-8670-E2EF616B5DF8}"/>
              </a:ext>
            </a:extLst>
          </p:cNvPr>
          <p:cNvCxnSpPr>
            <a:cxnSpLocks/>
          </p:cNvCxnSpPr>
          <p:nvPr/>
        </p:nvCxnSpPr>
        <p:spPr>
          <a:xfrm>
            <a:off x="4572000" y="3807912"/>
            <a:ext cx="1227551" cy="19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251C910B-021B-4553-B051-310C98FA9963}"/>
              </a:ext>
            </a:extLst>
          </p:cNvPr>
          <p:cNvPicPr>
            <a:picLocks noChangeAspect="1"/>
          </p:cNvPicPr>
          <p:nvPr/>
        </p:nvPicPr>
        <p:blipFill>
          <a:blip r:embed="rId4"/>
          <a:stretch>
            <a:fillRect/>
          </a:stretch>
        </p:blipFill>
        <p:spPr>
          <a:xfrm>
            <a:off x="1123950" y="4791531"/>
            <a:ext cx="11068050" cy="704850"/>
          </a:xfrm>
          <a:prstGeom prst="rect">
            <a:avLst/>
          </a:prstGeom>
        </p:spPr>
      </p:pic>
    </p:spTree>
    <p:extLst>
      <p:ext uri="{BB962C8B-B14F-4D97-AF65-F5344CB8AC3E}">
        <p14:creationId xmlns:p14="http://schemas.microsoft.com/office/powerpoint/2010/main" val="340372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 &gt;GAN+IRL</a:t>
            </a:r>
            <a:endParaRPr lang="zh-CN" altLang="en-US" dirty="0"/>
          </a:p>
        </p:txBody>
      </p:sp>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normAutofit lnSpcReduction="10000"/>
          </a:bodyPr>
          <a:lstStyle/>
          <a:p>
            <a:r>
              <a:rPr lang="en-US" altLang="zh-CN" dirty="0"/>
              <a:t>C. Generative Adversarial Imitation Learning[1]()</a:t>
            </a:r>
          </a:p>
          <a:p>
            <a:r>
              <a:rPr lang="en-US" altLang="zh-CN" dirty="0"/>
              <a:t>We characterize the policy given by running reinforcement learning on a cost function learned by maximum causal entropy IRL </a:t>
            </a:r>
          </a:p>
          <a:p>
            <a:r>
              <a:rPr lang="en-US" altLang="zh-CN" dirty="0"/>
              <a:t>Our characterization introduces a framework for directly learning policies from data, by passing any intermediate IRL step</a:t>
            </a:r>
            <a:br>
              <a:rPr lang="en-US" altLang="zh-CN" dirty="0"/>
            </a:br>
            <a:endParaRPr lang="en-US" altLang="zh-CN" dirty="0"/>
          </a:p>
          <a:p>
            <a:r>
              <a:rPr lang="zh-CN" altLang="en-US" dirty="0"/>
              <a:t>通过对最大熵方法的分析，引出了可以绕过所有</a:t>
            </a:r>
            <a:r>
              <a:rPr lang="en-US" altLang="zh-CN" dirty="0"/>
              <a:t>IRL</a:t>
            </a:r>
            <a:r>
              <a:rPr lang="zh-CN" altLang="en-US" dirty="0"/>
              <a:t>步骤，直接从数据中学习策略的方法。</a:t>
            </a:r>
            <a:endParaRPr lang="en-US" altLang="zh-CN" dirty="0"/>
          </a:p>
          <a:p>
            <a:r>
              <a:rPr lang="en-US" altLang="zh-CN" dirty="0"/>
              <a:t> new model-free imitation learning algorithm. </a:t>
            </a:r>
          </a:p>
        </p:txBody>
      </p:sp>
    </p:spTree>
    <p:extLst>
      <p:ext uri="{BB962C8B-B14F-4D97-AF65-F5344CB8AC3E}">
        <p14:creationId xmlns:p14="http://schemas.microsoft.com/office/powerpoint/2010/main" val="2015704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1874E-0C73-4643-B7B4-11F48CFFD0EC}"/>
              </a:ext>
            </a:extLst>
          </p:cNvPr>
          <p:cNvSpPr>
            <a:spLocks noGrp="1"/>
          </p:cNvSpPr>
          <p:nvPr>
            <p:ph type="title"/>
          </p:nvPr>
        </p:nvSpPr>
        <p:spPr/>
        <p:txBody>
          <a:bodyPr/>
          <a:lstStyle/>
          <a:p>
            <a:r>
              <a:rPr lang="en-US" altLang="zh-CN" dirty="0"/>
              <a:t>Experiment </a:t>
            </a:r>
            <a:endParaRPr lang="zh-CN" altLang="en-US" dirty="0"/>
          </a:p>
        </p:txBody>
      </p:sp>
      <p:sp>
        <p:nvSpPr>
          <p:cNvPr id="3" name="内容占位符 2">
            <a:extLst>
              <a:ext uri="{FF2B5EF4-FFF2-40B4-BE49-F238E27FC236}">
                <a16:creationId xmlns:a16="http://schemas.microsoft.com/office/drawing/2014/main" id="{37833C2F-0350-4238-93C9-D2A81D670550}"/>
              </a:ext>
            </a:extLst>
          </p:cNvPr>
          <p:cNvSpPr>
            <a:spLocks noGrp="1"/>
          </p:cNvSpPr>
          <p:nvPr>
            <p:ph idx="1"/>
          </p:nvPr>
        </p:nvSpPr>
        <p:spPr/>
        <p:txBody>
          <a:bodyPr/>
          <a:lstStyle/>
          <a:p>
            <a:r>
              <a:rPr lang="en-US" altLang="zh-CN" dirty="0"/>
              <a:t> (1) our method is able to segment out sub-tasks from given expert trajectories, </a:t>
            </a:r>
          </a:p>
          <a:p>
            <a:r>
              <a:rPr lang="en-US" altLang="zh-CN" dirty="0"/>
              <a:t>(2) learn sub-task conditioned policies, and </a:t>
            </a:r>
          </a:p>
          <a:p>
            <a:r>
              <a:rPr lang="en-US" altLang="zh-CN" dirty="0"/>
              <a:t>(3) learn to combine these sub-task policies in order to achieve the task objective.</a:t>
            </a:r>
          </a:p>
          <a:p>
            <a:r>
              <a:rPr lang="zh-CN" altLang="en-US" dirty="0"/>
              <a:t>代码中的数据是以轨迹形式存储的，这一点与我们之前的</a:t>
            </a:r>
            <a:r>
              <a:rPr lang="en-US" altLang="zh-CN" dirty="0"/>
              <a:t>DQFD</a:t>
            </a:r>
            <a:r>
              <a:rPr lang="zh-CN" altLang="en-US" dirty="0"/>
              <a:t>是不同的，而且实现过程中使用的是</a:t>
            </a:r>
            <a:r>
              <a:rPr lang="en-US" altLang="zh-CN" dirty="0"/>
              <a:t>GRU</a:t>
            </a:r>
            <a:r>
              <a:rPr lang="zh-CN" altLang="en-US" dirty="0"/>
              <a:t>，是一种循环网络结构</a:t>
            </a:r>
            <a:endParaRPr lang="en-US" altLang="zh-CN" dirty="0"/>
          </a:p>
        </p:txBody>
      </p:sp>
    </p:spTree>
    <p:extLst>
      <p:ext uri="{BB962C8B-B14F-4D97-AF65-F5344CB8AC3E}">
        <p14:creationId xmlns:p14="http://schemas.microsoft.com/office/powerpoint/2010/main" val="319271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3DD14-C30E-4E60-BAEC-D26D12048D8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6C6E50E-3E0F-4773-BEDB-7D98EFB9AFF4}"/>
              </a:ext>
            </a:extLst>
          </p:cNvPr>
          <p:cNvSpPr>
            <a:spLocks noGrp="1"/>
          </p:cNvSpPr>
          <p:nvPr>
            <p:ph idx="1"/>
          </p:nvPr>
        </p:nvSpPr>
        <p:spPr/>
        <p:txBody>
          <a:bodyPr/>
          <a:lstStyle/>
          <a:p>
            <a:r>
              <a:rPr lang="zh-CN" altLang="en-US" dirty="0"/>
              <a:t>可借鉴之处</a:t>
            </a:r>
          </a:p>
        </p:txBody>
      </p:sp>
    </p:spTree>
    <p:extLst>
      <p:ext uri="{BB962C8B-B14F-4D97-AF65-F5344CB8AC3E}">
        <p14:creationId xmlns:p14="http://schemas.microsoft.com/office/powerpoint/2010/main" val="1607239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D1EE-612D-48A2-A97B-6F097747F4F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40232E-17FE-41CD-8829-1B440C21F2C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32072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22FE09-C3A1-44E6-BC7D-E4EA9B59A686}"/>
              </a:ext>
            </a:extLst>
          </p:cNvPr>
          <p:cNvSpPr>
            <a:spLocks noGrp="1"/>
          </p:cNvSpPr>
          <p:nvPr>
            <p:ph type="title"/>
          </p:nvPr>
        </p:nvSpPr>
        <p:spPr/>
        <p:txBody>
          <a:bodyPr/>
          <a:lstStyle/>
          <a:p>
            <a:r>
              <a:rPr lang="en-US" altLang="zh-CN" dirty="0"/>
              <a:t>Model based GAIL</a:t>
            </a:r>
            <a:endParaRPr lang="zh-CN" altLang="en-US" dirty="0"/>
          </a:p>
        </p:txBody>
      </p:sp>
      <p:sp>
        <p:nvSpPr>
          <p:cNvPr id="5" name="文本占位符 4">
            <a:extLst>
              <a:ext uri="{FF2B5EF4-FFF2-40B4-BE49-F238E27FC236}">
                <a16:creationId xmlns:a16="http://schemas.microsoft.com/office/drawing/2014/main" id="{C3654C6E-D68C-4629-B649-6FFB199208A7}"/>
              </a:ext>
            </a:extLst>
          </p:cNvPr>
          <p:cNvSpPr>
            <a:spLocks noGrp="1"/>
          </p:cNvSpPr>
          <p:nvPr>
            <p:ph type="body" idx="1"/>
          </p:nvPr>
        </p:nvSpPr>
        <p:spPr/>
        <p:txBody>
          <a:bodyPr/>
          <a:lstStyle/>
          <a:p>
            <a:r>
              <a:rPr lang="en-US" altLang="zh-CN" dirty="0">
                <a:hlinkClick r:id="rId3" action="ppaction://hlinkfile"/>
              </a:rPr>
              <a:t>Model-based Adversarial Imitation Learning</a:t>
            </a:r>
            <a:endParaRPr lang="zh-CN" altLang="en-US" dirty="0"/>
          </a:p>
        </p:txBody>
      </p:sp>
      <p:sp>
        <p:nvSpPr>
          <p:cNvPr id="7" name="流程图: 多文档 6">
            <a:hlinkClick r:id="rId4" action="ppaction://hlinksldjump"/>
            <a:extLst>
              <a:ext uri="{FF2B5EF4-FFF2-40B4-BE49-F238E27FC236}">
                <a16:creationId xmlns:a16="http://schemas.microsoft.com/office/drawing/2014/main" id="{99177839-9F97-446B-AD24-222AE59A8175}"/>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65820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C4B4E-C5BC-4759-8C81-FE90191F0835}"/>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5A4B16CE-9FBC-44F2-8F52-F03771981884}"/>
              </a:ext>
            </a:extLst>
          </p:cNvPr>
          <p:cNvSpPr>
            <a:spLocks noGrp="1"/>
          </p:cNvSpPr>
          <p:nvPr>
            <p:ph idx="1"/>
          </p:nvPr>
        </p:nvSpPr>
        <p:spPr>
          <a:xfrm>
            <a:off x="838200" y="1750469"/>
            <a:ext cx="10515600" cy="4351338"/>
          </a:xfrm>
        </p:spPr>
        <p:txBody>
          <a:bodyPr/>
          <a:lstStyle/>
          <a:p>
            <a:r>
              <a:rPr lang="en-US" altLang="zh-CN" dirty="0"/>
              <a:t> However, a model-free approach does not allow the system to be differentiable, which requires the use of high-variance gradient estimations.</a:t>
            </a:r>
          </a:p>
          <a:p>
            <a:r>
              <a:rPr lang="en-US" altLang="zh-CN" dirty="0"/>
              <a:t> We show how to use a forward model to make the system fully differentiable, which enables us to train policies using the (stochastic) gradient of D. </a:t>
            </a:r>
          </a:p>
          <a:p>
            <a:r>
              <a:rPr lang="en-US" altLang="zh-CN" dirty="0"/>
              <a:t> our approach requires relatively few environment interactions, </a:t>
            </a:r>
          </a:p>
          <a:p>
            <a:r>
              <a:rPr lang="en-US" altLang="zh-CN" dirty="0"/>
              <a:t>fewer hyper-parameters to tune</a:t>
            </a:r>
          </a:p>
          <a:p>
            <a:endParaRPr lang="zh-CN" altLang="en-US" dirty="0"/>
          </a:p>
        </p:txBody>
      </p:sp>
    </p:spTree>
    <p:extLst>
      <p:ext uri="{BB962C8B-B14F-4D97-AF65-F5344CB8AC3E}">
        <p14:creationId xmlns:p14="http://schemas.microsoft.com/office/powerpoint/2010/main" val="1688306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7015D-9BA1-4455-A379-64AAECF6E929}"/>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8A364FB1-CEC2-459E-82F5-4AD3A85DE49C}"/>
              </a:ext>
            </a:extLst>
          </p:cNvPr>
          <p:cNvSpPr>
            <a:spLocks noGrp="1"/>
          </p:cNvSpPr>
          <p:nvPr>
            <p:ph idx="1"/>
          </p:nvPr>
        </p:nvSpPr>
        <p:spPr/>
        <p:txBody>
          <a:bodyPr>
            <a:normAutofit lnSpcReduction="10000"/>
          </a:bodyPr>
          <a:lstStyle/>
          <a:p>
            <a:r>
              <a:rPr lang="zh-CN" altLang="en-US" dirty="0"/>
              <a:t>目标：专家轨迹已知，回报函数未知，从示例中模仿专家策略。</a:t>
            </a:r>
            <a:endParaRPr lang="en-US" altLang="zh-CN" dirty="0"/>
          </a:p>
          <a:p>
            <a:endParaRPr lang="en-US" altLang="zh-CN" dirty="0"/>
          </a:p>
          <a:p>
            <a:r>
              <a:rPr lang="zh-CN" altLang="en-US" dirty="0"/>
              <a:t>关于 </a:t>
            </a:r>
            <a:r>
              <a:rPr lang="en-US" altLang="zh-CN" dirty="0"/>
              <a:t>behavior clone </a:t>
            </a:r>
          </a:p>
          <a:p>
            <a:r>
              <a:rPr lang="zh-CN" altLang="en-US" dirty="0"/>
              <a:t>关于 </a:t>
            </a:r>
            <a:r>
              <a:rPr lang="en-US" altLang="zh-CN" dirty="0"/>
              <a:t>IRL</a:t>
            </a:r>
          </a:p>
          <a:p>
            <a:r>
              <a:rPr lang="zh-CN" altLang="en-US" dirty="0"/>
              <a:t>关于</a:t>
            </a:r>
            <a:r>
              <a:rPr lang="en-US" altLang="zh-CN" dirty="0"/>
              <a:t>GAN</a:t>
            </a:r>
          </a:p>
          <a:p>
            <a:r>
              <a:rPr lang="zh-CN" altLang="en-US" dirty="0"/>
              <a:t>无模型方法的缺点：</a:t>
            </a:r>
            <a:endParaRPr lang="en-US" altLang="zh-CN" dirty="0"/>
          </a:p>
          <a:p>
            <a:pPr lvl="1"/>
            <a:r>
              <a:rPr lang="zh-CN" altLang="en-US" dirty="0"/>
              <a:t>不能进行误差反传，</a:t>
            </a:r>
            <a:endParaRPr lang="en-US" altLang="zh-CN" dirty="0"/>
          </a:p>
          <a:p>
            <a:pPr lvl="1"/>
            <a:r>
              <a:rPr lang="en-US" altLang="zh-CN" dirty="0"/>
              <a:t>High variance gradient estimations</a:t>
            </a:r>
          </a:p>
          <a:p>
            <a:r>
              <a:rPr lang="zh-CN" altLang="en-US" dirty="0"/>
              <a:t>在有模型的方法中，策略梯度可以通过判别器的误差梯度直接得到，是一个端到端的模型</a:t>
            </a:r>
            <a:endParaRPr lang="en-US" altLang="zh-CN" dirty="0"/>
          </a:p>
          <a:p>
            <a:endParaRPr lang="zh-CN" altLang="en-US" dirty="0"/>
          </a:p>
        </p:txBody>
      </p:sp>
    </p:spTree>
    <p:extLst>
      <p:ext uri="{BB962C8B-B14F-4D97-AF65-F5344CB8AC3E}">
        <p14:creationId xmlns:p14="http://schemas.microsoft.com/office/powerpoint/2010/main" val="2345566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80492-F0F7-4324-979D-72F71DC3C83C}"/>
              </a:ext>
            </a:extLst>
          </p:cNvPr>
          <p:cNvSpPr>
            <a:spLocks noGrp="1"/>
          </p:cNvSpPr>
          <p:nvPr>
            <p:ph type="title"/>
          </p:nvPr>
        </p:nvSpPr>
        <p:spPr/>
        <p:txBody>
          <a:bodyPr/>
          <a:lstStyle/>
          <a:p>
            <a:r>
              <a:rPr lang="en-US" altLang="zh-CN" dirty="0"/>
              <a:t>Back  ground</a:t>
            </a:r>
            <a:endParaRPr lang="zh-CN" altLang="en-US" dirty="0"/>
          </a:p>
        </p:txBody>
      </p:sp>
      <p:sp>
        <p:nvSpPr>
          <p:cNvPr id="3" name="内容占位符 2">
            <a:extLst>
              <a:ext uri="{FF2B5EF4-FFF2-40B4-BE49-F238E27FC236}">
                <a16:creationId xmlns:a16="http://schemas.microsoft.com/office/drawing/2014/main" id="{8B07FB13-D85A-427E-9666-1AC1EF0C7C58}"/>
              </a:ext>
            </a:extLst>
          </p:cNvPr>
          <p:cNvSpPr>
            <a:spLocks noGrp="1"/>
          </p:cNvSpPr>
          <p:nvPr>
            <p:ph idx="1"/>
          </p:nvPr>
        </p:nvSpPr>
        <p:spPr/>
        <p:txBody>
          <a:bodyPr/>
          <a:lstStyle/>
          <a:p>
            <a:r>
              <a:rPr lang="zh-CN" altLang="en-US" dirty="0"/>
              <a:t>马尔可夫过程</a:t>
            </a:r>
            <a:endParaRPr lang="en-US" altLang="zh-CN" dirty="0"/>
          </a:p>
          <a:p>
            <a:r>
              <a:rPr lang="zh-CN" altLang="en-US" dirty="0"/>
              <a:t>模仿学习</a:t>
            </a:r>
            <a:endParaRPr lang="en-US" altLang="zh-CN" dirty="0"/>
          </a:p>
          <a:p>
            <a:r>
              <a:rPr lang="zh-CN" altLang="en-US" dirty="0"/>
              <a:t>生成对抗模型</a:t>
            </a:r>
            <a:endParaRPr lang="en-US" altLang="zh-CN" dirty="0"/>
          </a:p>
          <a:p>
            <a:pPr lvl="1"/>
            <a:r>
              <a:rPr lang="en-US" altLang="zh-CN" dirty="0"/>
              <a:t> We claim that the reason is that the REINFORCE gradient discards the Jacobian matrix of the graph part down stream the stochastic unit.</a:t>
            </a:r>
          </a:p>
          <a:p>
            <a:pPr lvl="1"/>
            <a:r>
              <a:rPr lang="en-US" altLang="zh-CN" dirty="0"/>
              <a:t> In the following we show how by including a forward model of the environment, the system can be differentiable end-to-end, allowing us to use the partial derivatives of D : [∇</a:t>
            </a:r>
            <a:r>
              <a:rPr lang="en-US" altLang="zh-CN" dirty="0" err="1"/>
              <a:t>aD</a:t>
            </a:r>
            <a:r>
              <a:rPr lang="en-US" altLang="zh-CN" dirty="0"/>
              <a:t>,∇</a:t>
            </a:r>
            <a:r>
              <a:rPr lang="en-US" altLang="zh-CN" dirty="0" err="1"/>
              <a:t>sD</a:t>
            </a:r>
            <a:r>
              <a:rPr lang="en-US" altLang="zh-CN" dirty="0"/>
              <a:t>] when differentiating Eq. 3 with respect to </a:t>
            </a:r>
            <a:r>
              <a:rPr lang="el-GR" altLang="zh-CN" dirty="0"/>
              <a:t>θ. </a:t>
            </a:r>
            <a:endParaRPr lang="en-US" altLang="zh-CN" dirty="0"/>
          </a:p>
          <a:p>
            <a:pPr lvl="1"/>
            <a:endParaRPr lang="zh-CN" altLang="en-US" dirty="0"/>
          </a:p>
        </p:txBody>
      </p:sp>
    </p:spTree>
    <p:extLst>
      <p:ext uri="{BB962C8B-B14F-4D97-AF65-F5344CB8AC3E}">
        <p14:creationId xmlns:p14="http://schemas.microsoft.com/office/powerpoint/2010/main" val="29566600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A2AAA-C9DE-40F9-8FAA-CA4140CE9DBC}"/>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5D4D6C7A-0A70-4629-931B-5CC19EDB54D3}"/>
              </a:ext>
            </a:extLst>
          </p:cNvPr>
          <p:cNvSpPr>
            <a:spLocks noGrp="1"/>
          </p:cNvSpPr>
          <p:nvPr>
            <p:ph idx="1"/>
          </p:nvPr>
        </p:nvSpPr>
        <p:spPr/>
        <p:txBody>
          <a:bodyPr/>
          <a:lstStyle/>
          <a:p>
            <a:r>
              <a:rPr lang="en-US" altLang="zh-CN" dirty="0"/>
              <a:t>Model free </a:t>
            </a:r>
            <a:r>
              <a:rPr lang="zh-CN" altLang="en-US" dirty="0"/>
              <a:t>的一个问题是不可导，无法进行误差反传。不可导的原因是，策略函数能够根据从状态给出动作，但是动作作用于一个未知的环境，才能产生下一个动作，但这个过程是未知的，通过采样得到，根本没有一个可导的函数来表示如何由动作得到下一个状态。</a:t>
            </a:r>
            <a:endParaRPr lang="en-US" altLang="zh-CN" dirty="0"/>
          </a:p>
          <a:p>
            <a:r>
              <a:rPr lang="zh-CN" altLang="en-US" dirty="0"/>
              <a:t>已有的解决方案是：</a:t>
            </a:r>
            <a:r>
              <a:rPr lang="en-US" altLang="zh-CN" dirty="0"/>
              <a:t>REINFORCE 1992</a:t>
            </a:r>
            <a:r>
              <a:rPr lang="zh-CN" altLang="en-US" dirty="0"/>
              <a:t>中，</a:t>
            </a:r>
            <a:r>
              <a:rPr lang="en-US" altLang="zh-CN" dirty="0"/>
              <a:t> A common solution is to use the likelihood-ratio estimator</a:t>
            </a:r>
          </a:p>
          <a:p>
            <a:r>
              <a:rPr lang="zh-CN" altLang="en-US" dirty="0"/>
              <a:t>虽然无偏</a:t>
            </a:r>
            <a:r>
              <a:rPr lang="en-US" altLang="zh-CN" dirty="0"/>
              <a:t>unbiased</a:t>
            </a:r>
            <a:r>
              <a:rPr lang="zh-CN" altLang="en-US" dirty="0"/>
              <a:t>，但是会有高方差</a:t>
            </a:r>
            <a:r>
              <a:rPr lang="en-US" altLang="zh-CN" dirty="0"/>
              <a:t>high variance</a:t>
            </a:r>
          </a:p>
          <a:p>
            <a:r>
              <a:rPr lang="zh-CN" altLang="en-US" dirty="0"/>
              <a:t>另外一个不足之处是，这种需要大量的与环境进行交互</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612254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0F515-D552-4988-AAEC-1203EFACCB0D}"/>
              </a:ext>
            </a:extLst>
          </p:cNvPr>
          <p:cNvSpPr>
            <a:spLocks noGrp="1"/>
          </p:cNvSpPr>
          <p:nvPr>
            <p:ph type="title"/>
          </p:nvPr>
        </p:nvSpPr>
        <p:spPr/>
        <p:txBody>
          <a:bodyPr/>
          <a:lstStyle/>
          <a:p>
            <a:r>
              <a:rPr lang="en-US" altLang="zh-CN" dirty="0"/>
              <a:t>Algorithm </a:t>
            </a:r>
            <a:endParaRPr lang="zh-CN" altLang="en-US" dirty="0"/>
          </a:p>
        </p:txBody>
      </p:sp>
      <p:sp>
        <p:nvSpPr>
          <p:cNvPr id="3" name="内容占位符 2">
            <a:extLst>
              <a:ext uri="{FF2B5EF4-FFF2-40B4-BE49-F238E27FC236}">
                <a16:creationId xmlns:a16="http://schemas.microsoft.com/office/drawing/2014/main" id="{04DED7AB-2745-4D6E-BE21-EF9DFC8F260C}"/>
              </a:ext>
            </a:extLst>
          </p:cNvPr>
          <p:cNvSpPr>
            <a:spLocks noGrp="1"/>
          </p:cNvSpPr>
          <p:nvPr>
            <p:ph idx="1"/>
          </p:nvPr>
        </p:nvSpPr>
        <p:spPr/>
        <p:txBody>
          <a:bodyPr/>
          <a:lstStyle/>
          <a:p>
            <a:r>
              <a:rPr lang="zh-CN" altLang="en-US" dirty="0"/>
              <a:t>一个是策略似然的比例，一个是状态似然的比例</a:t>
            </a:r>
            <a:endParaRPr lang="en-US" altLang="zh-CN" dirty="0"/>
          </a:p>
          <a:p>
            <a:endParaRPr lang="en-US" altLang="zh-CN" dirty="0"/>
          </a:p>
          <a:p>
            <a:endParaRPr lang="en-US" altLang="zh-CN" dirty="0"/>
          </a:p>
          <a:p>
            <a:endParaRPr lang="en-US" altLang="zh-CN" dirty="0"/>
          </a:p>
          <a:p>
            <a:r>
              <a:rPr lang="en-US" altLang="zh-CN" dirty="0"/>
              <a:t>”How likely is state s under the distribution induced by πE vs. the one induces by π?</a:t>
            </a:r>
          </a:p>
          <a:p>
            <a:r>
              <a:rPr lang="en-US" altLang="zh-CN" dirty="0"/>
              <a:t>”How likely is action a given state s, under πE vs. π?”.</a:t>
            </a:r>
          </a:p>
          <a:p>
            <a:endParaRPr lang="en-US" altLang="zh-CN" dirty="0"/>
          </a:p>
          <a:p>
            <a:endParaRPr lang="zh-CN" altLang="en-US" dirty="0"/>
          </a:p>
        </p:txBody>
      </p:sp>
      <p:pic>
        <p:nvPicPr>
          <p:cNvPr id="7" name="图片 6">
            <a:extLst>
              <a:ext uri="{FF2B5EF4-FFF2-40B4-BE49-F238E27FC236}">
                <a16:creationId xmlns:a16="http://schemas.microsoft.com/office/drawing/2014/main" id="{DBD987EB-77BC-46F6-99D3-997FFA9BEB61}"/>
              </a:ext>
            </a:extLst>
          </p:cNvPr>
          <p:cNvPicPr>
            <a:picLocks noChangeAspect="1"/>
          </p:cNvPicPr>
          <p:nvPr/>
        </p:nvPicPr>
        <p:blipFill>
          <a:blip r:embed="rId2"/>
          <a:stretch>
            <a:fillRect/>
          </a:stretch>
        </p:blipFill>
        <p:spPr>
          <a:xfrm>
            <a:off x="1198388" y="2394754"/>
            <a:ext cx="9820275" cy="1266825"/>
          </a:xfrm>
          <a:prstGeom prst="rect">
            <a:avLst/>
          </a:prstGeom>
        </p:spPr>
      </p:pic>
    </p:spTree>
    <p:extLst>
      <p:ext uri="{BB962C8B-B14F-4D97-AF65-F5344CB8AC3E}">
        <p14:creationId xmlns:p14="http://schemas.microsoft.com/office/powerpoint/2010/main" val="2599485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8F0DB-4352-4FB8-BA75-8306F61058F6}"/>
              </a:ext>
            </a:extLst>
          </p:cNvPr>
          <p:cNvSpPr>
            <a:spLocks noGrp="1"/>
          </p:cNvSpPr>
          <p:nvPr>
            <p:ph type="title"/>
          </p:nvPr>
        </p:nvSpPr>
        <p:spPr/>
        <p:txBody>
          <a:bodyPr/>
          <a:lstStyle/>
          <a:p>
            <a:r>
              <a:rPr lang="en-US" altLang="zh-CN" dirty="0"/>
              <a:t>Algorithm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671A62-40F8-4C3F-A626-DE4157C0C0CE}"/>
                  </a:ext>
                </a:extLst>
              </p:cNvPr>
              <p:cNvSpPr>
                <a:spLocks noGrp="1"/>
              </p:cNvSpPr>
              <p:nvPr>
                <p:ph idx="1"/>
              </p:nvPr>
            </p:nvSpPr>
            <p:spPr/>
            <p:txBody>
              <a:bodyPr/>
              <a:lstStyle/>
              <a:p>
                <a:r>
                  <a:rPr lang="en-US" altLang="zh-CN" dirty="0"/>
                  <a:t>3.1</a:t>
                </a:r>
                <a:r>
                  <a:rPr lang="zh-CN" altLang="en-US" dirty="0"/>
                  <a:t> </a:t>
                </a:r>
                <a:r>
                  <a:rPr lang="en-US" altLang="zh-CN" dirty="0"/>
                  <a:t>Re-parametrization of distributions (for using ∇</a:t>
                </a:r>
                <a:r>
                  <a:rPr lang="en-US" altLang="zh-CN" dirty="0" err="1"/>
                  <a:t>aD</a:t>
                </a:r>
                <a:r>
                  <a:rPr lang="en-US" altLang="zh-CN" dirty="0"/>
                  <a:t> )</a:t>
                </a:r>
              </a:p>
              <a:p>
                <a:pPr lvl="1"/>
                <a:r>
                  <a:rPr lang="zh-CN" altLang="en-US" dirty="0"/>
                  <a:t>策略函数里的</a:t>
                </a:r>
                <a14:m>
                  <m:oMath xmlns:m="http://schemas.openxmlformats.org/officeDocument/2006/math">
                    <m:r>
                      <a:rPr lang="en-US" altLang="zh-CN" b="0" i="1" smtClean="0">
                        <a:latin typeface="Cambria Math" panose="02040503050406030204" pitchFamily="18" charset="0"/>
                      </a:rPr>
                      <m:t>𝜃</m:t>
                    </m:r>
                    <m:r>
                      <a:rPr lang="zh-CN" altLang="en-US" i="1">
                        <a:latin typeface="Cambria Math" panose="02040503050406030204" pitchFamily="18" charset="0"/>
                      </a:rPr>
                      <m:t>才是</m:t>
                    </m:r>
                  </m:oMath>
                </a14:m>
                <a:r>
                  <a:rPr lang="zh-CN" altLang="en-US" dirty="0"/>
                  <a:t>我们的目标</a:t>
                </a:r>
                <a:endParaRPr lang="en-US" altLang="zh-CN" dirty="0"/>
              </a:p>
              <a:p>
                <a:r>
                  <a:rPr lang="en-US" altLang="zh-CN" dirty="0"/>
                  <a:t>3.2 Forward model (for using ∇</a:t>
                </a:r>
                <a:r>
                  <a:rPr lang="en-US" altLang="zh-CN" dirty="0" err="1"/>
                  <a:t>sD</a:t>
                </a:r>
                <a:r>
                  <a:rPr lang="en-US" altLang="zh-CN" dirty="0"/>
                  <a:t>)</a:t>
                </a:r>
              </a:p>
              <a:p>
                <a:pPr lvl="1"/>
                <a:r>
                  <a:rPr lang="zh-CN" altLang="en-US" dirty="0"/>
                  <a:t>之前我们认为</a:t>
                </a:r>
                <a:r>
                  <a:rPr lang="en-US" altLang="zh-CN" dirty="0"/>
                  <a:t>s</a:t>
                </a:r>
                <a:r>
                  <a:rPr lang="zh-CN" altLang="en-US" dirty="0"/>
                  <a:t>‘是固定的 ，这里把它看作是（</a:t>
                </a:r>
                <a:r>
                  <a:rPr lang="en-US" altLang="zh-CN" dirty="0"/>
                  <a:t>s</a:t>
                </a:r>
                <a:r>
                  <a:rPr lang="zh-CN" altLang="en-US" dirty="0"/>
                  <a:t>，</a:t>
                </a:r>
                <a:r>
                  <a:rPr lang="en-US" altLang="zh-CN" dirty="0"/>
                  <a:t>a</a:t>
                </a:r>
                <a:r>
                  <a:rPr lang="zh-CN" altLang="en-US" dirty="0"/>
                  <a:t>）的函数，这个函数叫做</a:t>
                </a:r>
                <a:r>
                  <a:rPr lang="en-US" altLang="zh-CN" dirty="0"/>
                  <a:t>forward model</a:t>
                </a:r>
                <a:r>
                  <a:rPr lang="zh-CN" altLang="en-US" dirty="0"/>
                  <a:t>。</a:t>
                </a:r>
                <a:endParaRPr lang="en-US" altLang="zh-CN" dirty="0"/>
              </a:p>
              <a:p>
                <a:pPr lvl="1"/>
                <a:r>
                  <a:rPr lang="zh-CN" altLang="en-US" dirty="0"/>
                  <a:t>而这里的</a:t>
                </a:r>
                <a:r>
                  <a:rPr lang="en-US" altLang="zh-CN" dirty="0"/>
                  <a:t>a</a:t>
                </a:r>
                <a:r>
                  <a:rPr lang="zh-CN" altLang="en-US" dirty="0"/>
                  <a:t>又是以</a:t>
                </a:r>
                <a14:m>
                  <m:oMath xmlns:m="http://schemas.openxmlformats.org/officeDocument/2006/math">
                    <m:r>
                      <a:rPr lang="en-US" altLang="zh-CN" b="0" i="1" smtClean="0">
                        <a:latin typeface="Cambria Math" panose="02040503050406030204" pitchFamily="18" charset="0"/>
                      </a:rPr>
                      <m:t>𝜃</m:t>
                    </m:r>
                  </m:oMath>
                </a14:m>
                <a:r>
                  <a:rPr lang="zh-CN" altLang="en-US" dirty="0"/>
                  <a:t>为参数的函数，这样整个过程就可以进行误差反传了</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CE671A62-40F8-4C3F-A626-DE4157C0C0CE}"/>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751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BB42A-3783-4D98-B129-8C304FA6C030}"/>
              </a:ext>
            </a:extLst>
          </p:cNvPr>
          <p:cNvSpPr>
            <a:spLocks noGrp="1"/>
          </p:cNvSpPr>
          <p:nvPr>
            <p:ph type="title"/>
          </p:nvPr>
        </p:nvSpPr>
        <p:spPr/>
        <p:txBody>
          <a:bodyPr/>
          <a:lstStyle/>
          <a:p>
            <a:r>
              <a:rPr lang="en-US" altLang="zh-CN" dirty="0"/>
              <a:t>GAIL= &gt;GAN+IRL</a:t>
            </a:r>
            <a:endParaRPr lang="zh-CN" altLang="en-US" dirty="0"/>
          </a:p>
        </p:txBody>
      </p:sp>
      <p:sp>
        <p:nvSpPr>
          <p:cNvPr id="3" name="内容占位符 2">
            <a:extLst>
              <a:ext uri="{FF2B5EF4-FFF2-40B4-BE49-F238E27FC236}">
                <a16:creationId xmlns:a16="http://schemas.microsoft.com/office/drawing/2014/main" id="{2745DAD1-425D-4731-8F05-0DEBACA525C7}"/>
              </a:ext>
            </a:extLst>
          </p:cNvPr>
          <p:cNvSpPr>
            <a:spLocks noGrp="1"/>
          </p:cNvSpPr>
          <p:nvPr>
            <p:ph idx="1"/>
          </p:nvPr>
        </p:nvSpPr>
        <p:spPr/>
        <p:txBody>
          <a:bodyPr/>
          <a:lstStyle/>
          <a:p>
            <a:r>
              <a:rPr lang="zh-CN" altLang="en-US" dirty="0"/>
              <a:t>直接从数据学策略</a:t>
            </a:r>
            <a:endParaRPr lang="en-US" altLang="zh-CN" dirty="0"/>
          </a:p>
          <a:p>
            <a:r>
              <a:rPr lang="zh-CN" altLang="en-US" dirty="0"/>
              <a:t>在我们的设置中，学习者的占用</a:t>
            </a:r>
            <a:r>
              <a:rPr lang="zh-CN" altLang="en-US" b="1" dirty="0"/>
              <a:t>度量</a:t>
            </a:r>
            <a:r>
              <a:rPr lang="en-US" altLang="zh-CN" b="1" dirty="0"/>
              <a:t>ρπ</a:t>
            </a:r>
            <a:r>
              <a:rPr lang="zh-CN" altLang="en-US" b="1" dirty="0"/>
              <a:t>类似于</a:t>
            </a:r>
            <a:r>
              <a:rPr lang="en-US" altLang="zh-CN" b="1" dirty="0"/>
              <a:t>G</a:t>
            </a:r>
            <a:r>
              <a:rPr lang="zh-CN" altLang="en-US" b="1" dirty="0"/>
              <a:t>生成的数据分布</a:t>
            </a:r>
            <a:r>
              <a:rPr lang="zh-CN" altLang="en-US" dirty="0"/>
              <a:t>，专家的占用</a:t>
            </a:r>
            <a:r>
              <a:rPr lang="zh-CN" altLang="en-US" b="1" dirty="0"/>
              <a:t>度量</a:t>
            </a:r>
            <a:r>
              <a:rPr lang="en-US" altLang="zh-CN" b="1" dirty="0"/>
              <a:t>ρπE</a:t>
            </a:r>
            <a:r>
              <a:rPr lang="zh-CN" altLang="en-US" b="1" dirty="0"/>
              <a:t>类似于真实的数据分布</a:t>
            </a:r>
            <a:r>
              <a:rPr lang="zh-CN" altLang="en-US" dirty="0"/>
              <a:t>。</a:t>
            </a:r>
          </a:p>
        </p:txBody>
      </p:sp>
      <p:sp>
        <p:nvSpPr>
          <p:cNvPr id="4" name="文本框 3">
            <a:extLst>
              <a:ext uri="{FF2B5EF4-FFF2-40B4-BE49-F238E27FC236}">
                <a16:creationId xmlns:a16="http://schemas.microsoft.com/office/drawing/2014/main" id="{191EE9E0-271F-4AF7-A315-AE8D97E6CB4D}"/>
              </a:ext>
            </a:extLst>
          </p:cNvPr>
          <p:cNvSpPr txBox="1"/>
          <p:nvPr/>
        </p:nvSpPr>
        <p:spPr>
          <a:xfrm>
            <a:off x="5943600" y="3696306"/>
            <a:ext cx="1557867" cy="369332"/>
          </a:xfrm>
          <a:prstGeom prst="rect">
            <a:avLst/>
          </a:prstGeom>
          <a:solidFill>
            <a:schemeClr val="accent1">
              <a:lumMod val="20000"/>
              <a:lumOff val="80000"/>
            </a:schemeClr>
          </a:solidFill>
          <a:ln>
            <a:solidFill>
              <a:srgbClr val="00B050"/>
            </a:solidFill>
          </a:ln>
        </p:spPr>
        <p:txBody>
          <a:bodyPr wrap="square" rtlCol="0">
            <a:spAutoFit/>
          </a:bodyPr>
          <a:lstStyle/>
          <a:p>
            <a:r>
              <a:rPr lang="zh-CN" altLang="en-US" dirty="0"/>
              <a:t>专家</a:t>
            </a:r>
            <a:r>
              <a:rPr lang="en-US" altLang="zh-CN" dirty="0"/>
              <a:t>behavior</a:t>
            </a:r>
            <a:endParaRPr lang="zh-CN" altLang="en-US" dirty="0"/>
          </a:p>
        </p:txBody>
      </p:sp>
      <p:sp>
        <p:nvSpPr>
          <p:cNvPr id="5" name="文本框 4">
            <a:extLst>
              <a:ext uri="{FF2B5EF4-FFF2-40B4-BE49-F238E27FC236}">
                <a16:creationId xmlns:a16="http://schemas.microsoft.com/office/drawing/2014/main" id="{84109253-FBCA-428B-B09C-6CC0209A9787}"/>
              </a:ext>
            </a:extLst>
          </p:cNvPr>
          <p:cNvSpPr txBox="1"/>
          <p:nvPr/>
        </p:nvSpPr>
        <p:spPr>
          <a:xfrm>
            <a:off x="7027333" y="4475240"/>
            <a:ext cx="1456266" cy="369332"/>
          </a:xfrm>
          <a:prstGeom prst="rect">
            <a:avLst/>
          </a:prstGeom>
          <a:noFill/>
          <a:ln>
            <a:solidFill>
              <a:srgbClr val="00B050"/>
            </a:solidFill>
          </a:ln>
        </p:spPr>
        <p:txBody>
          <a:bodyPr wrap="square" rtlCol="0">
            <a:spAutoFit/>
          </a:bodyPr>
          <a:lstStyle/>
          <a:p>
            <a:r>
              <a:rPr lang="zh-CN" altLang="en-US" dirty="0"/>
              <a:t>潜在</a:t>
            </a:r>
            <a:r>
              <a:rPr lang="en-US" altLang="zh-CN" dirty="0"/>
              <a:t>reward</a:t>
            </a:r>
            <a:endParaRPr lang="zh-CN" altLang="en-US" dirty="0"/>
          </a:p>
        </p:txBody>
      </p:sp>
      <p:sp>
        <p:nvSpPr>
          <p:cNvPr id="6" name="文本框 5">
            <a:extLst>
              <a:ext uri="{FF2B5EF4-FFF2-40B4-BE49-F238E27FC236}">
                <a16:creationId xmlns:a16="http://schemas.microsoft.com/office/drawing/2014/main" id="{49F01A72-E509-4616-BD59-3A5D331C8BD3}"/>
              </a:ext>
            </a:extLst>
          </p:cNvPr>
          <p:cNvSpPr txBox="1"/>
          <p:nvPr/>
        </p:nvSpPr>
        <p:spPr>
          <a:xfrm>
            <a:off x="8094133" y="3696306"/>
            <a:ext cx="1557867" cy="369332"/>
          </a:xfrm>
          <a:prstGeom prst="rect">
            <a:avLst/>
          </a:prstGeom>
          <a:noFill/>
          <a:ln>
            <a:solidFill>
              <a:srgbClr val="00B050"/>
            </a:solidFill>
          </a:ln>
        </p:spPr>
        <p:txBody>
          <a:bodyPr wrap="square" rtlCol="0">
            <a:spAutoFit/>
          </a:bodyPr>
          <a:lstStyle/>
          <a:p>
            <a:r>
              <a:rPr lang="zh-CN" altLang="en-US" dirty="0"/>
              <a:t>专家策略</a:t>
            </a:r>
          </a:p>
        </p:txBody>
      </p:sp>
      <p:sp>
        <p:nvSpPr>
          <p:cNvPr id="7" name="文本框 6">
            <a:extLst>
              <a:ext uri="{FF2B5EF4-FFF2-40B4-BE49-F238E27FC236}">
                <a16:creationId xmlns:a16="http://schemas.microsoft.com/office/drawing/2014/main" id="{2EFD1901-6E49-46D4-B974-2785396BCB0C}"/>
              </a:ext>
            </a:extLst>
          </p:cNvPr>
          <p:cNvSpPr txBox="1"/>
          <p:nvPr/>
        </p:nvSpPr>
        <p:spPr>
          <a:xfrm>
            <a:off x="8094133" y="5213904"/>
            <a:ext cx="1456266" cy="369332"/>
          </a:xfrm>
          <a:prstGeom prst="rect">
            <a:avLst/>
          </a:prstGeom>
          <a:noFill/>
          <a:ln>
            <a:solidFill>
              <a:srgbClr val="FF0000"/>
            </a:solidFill>
          </a:ln>
        </p:spPr>
        <p:txBody>
          <a:bodyPr wrap="square" rtlCol="0">
            <a:spAutoFit/>
          </a:bodyPr>
          <a:lstStyle/>
          <a:p>
            <a:r>
              <a:rPr lang="en-US" altLang="zh-CN" dirty="0"/>
              <a:t>Agent </a:t>
            </a:r>
            <a:r>
              <a:rPr lang="zh-CN" altLang="en-US" dirty="0"/>
              <a:t>策略</a:t>
            </a:r>
          </a:p>
        </p:txBody>
      </p:sp>
      <p:sp>
        <p:nvSpPr>
          <p:cNvPr id="8" name="文本框 7">
            <a:extLst>
              <a:ext uri="{FF2B5EF4-FFF2-40B4-BE49-F238E27FC236}">
                <a16:creationId xmlns:a16="http://schemas.microsoft.com/office/drawing/2014/main" id="{79D8B017-A3AD-4A9C-AEDC-90AAE9DEA40A}"/>
              </a:ext>
            </a:extLst>
          </p:cNvPr>
          <p:cNvSpPr txBox="1"/>
          <p:nvPr/>
        </p:nvSpPr>
        <p:spPr>
          <a:xfrm>
            <a:off x="5689601" y="5244571"/>
            <a:ext cx="1811866" cy="369332"/>
          </a:xfrm>
          <a:prstGeom prst="rect">
            <a:avLst/>
          </a:prstGeom>
          <a:noFill/>
          <a:ln>
            <a:solidFill>
              <a:srgbClr val="92D050"/>
            </a:solidFill>
          </a:ln>
        </p:spPr>
        <p:txBody>
          <a:bodyPr wrap="square" rtlCol="0">
            <a:spAutoFit/>
          </a:bodyPr>
          <a:lstStyle/>
          <a:p>
            <a:r>
              <a:rPr lang="en-US" altLang="zh-CN" dirty="0"/>
              <a:t>Agent behavior</a:t>
            </a:r>
            <a:endParaRPr lang="zh-CN" altLang="en-US" dirty="0"/>
          </a:p>
        </p:txBody>
      </p:sp>
      <p:cxnSp>
        <p:nvCxnSpPr>
          <p:cNvPr id="9" name="直接箭头连接符 8">
            <a:extLst>
              <a:ext uri="{FF2B5EF4-FFF2-40B4-BE49-F238E27FC236}">
                <a16:creationId xmlns:a16="http://schemas.microsoft.com/office/drawing/2014/main" id="{AB1C515F-D5D2-46AB-91E1-B9652F9D8FCF}"/>
              </a:ext>
            </a:extLst>
          </p:cNvPr>
          <p:cNvCxnSpPr/>
          <p:nvPr/>
        </p:nvCxnSpPr>
        <p:spPr>
          <a:xfrm>
            <a:off x="7027333" y="4085773"/>
            <a:ext cx="237067" cy="38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299518D-14D9-44E6-9C42-F9232F2B17E4}"/>
              </a:ext>
            </a:extLst>
          </p:cNvPr>
          <p:cNvCxnSpPr/>
          <p:nvPr/>
        </p:nvCxnSpPr>
        <p:spPr>
          <a:xfrm flipV="1">
            <a:off x="8297333" y="4075705"/>
            <a:ext cx="338667" cy="39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8DA2B3A-E469-410D-AC6F-CDBEEFBB54C2}"/>
              </a:ext>
            </a:extLst>
          </p:cNvPr>
          <p:cNvCxnSpPr>
            <a:endCxn id="4" idx="3"/>
          </p:cNvCxnSpPr>
          <p:nvPr/>
        </p:nvCxnSpPr>
        <p:spPr>
          <a:xfrm flipH="1">
            <a:off x="7501467" y="3880972"/>
            <a:ext cx="440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280E741-9F12-4200-90B0-040D72B7B1BC}"/>
              </a:ext>
            </a:extLst>
          </p:cNvPr>
          <p:cNvCxnSpPr>
            <a:cxnSpLocks/>
          </p:cNvCxnSpPr>
          <p:nvPr/>
        </p:nvCxnSpPr>
        <p:spPr>
          <a:xfrm>
            <a:off x="4833257" y="3901107"/>
            <a:ext cx="856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EC2684C-8695-4372-8DCF-64748992DBA6}"/>
              </a:ext>
            </a:extLst>
          </p:cNvPr>
          <p:cNvSpPr txBox="1"/>
          <p:nvPr/>
        </p:nvSpPr>
        <p:spPr>
          <a:xfrm flipH="1">
            <a:off x="3777348" y="3716441"/>
            <a:ext cx="1219197" cy="369332"/>
          </a:xfrm>
          <a:prstGeom prst="rect">
            <a:avLst/>
          </a:prstGeom>
          <a:noFill/>
        </p:spPr>
        <p:txBody>
          <a:bodyPr wrap="square" rtlCol="0">
            <a:spAutoFit/>
          </a:bodyPr>
          <a:lstStyle/>
          <a:p>
            <a:r>
              <a:rPr lang="zh-CN" altLang="en-US" dirty="0"/>
              <a:t>可观测</a:t>
            </a:r>
          </a:p>
        </p:txBody>
      </p:sp>
      <p:cxnSp>
        <p:nvCxnSpPr>
          <p:cNvPr id="14" name="直接箭头连接符 13">
            <a:extLst>
              <a:ext uri="{FF2B5EF4-FFF2-40B4-BE49-F238E27FC236}">
                <a16:creationId xmlns:a16="http://schemas.microsoft.com/office/drawing/2014/main" id="{129FAF26-8AEA-4F59-BEF6-43476746F750}"/>
              </a:ext>
            </a:extLst>
          </p:cNvPr>
          <p:cNvCxnSpPr/>
          <p:nvPr/>
        </p:nvCxnSpPr>
        <p:spPr>
          <a:xfrm>
            <a:off x="7941733" y="4940905"/>
            <a:ext cx="524933" cy="30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A9ACF47-92FD-464B-9418-E467EA716D14}"/>
              </a:ext>
            </a:extLst>
          </p:cNvPr>
          <p:cNvCxnSpPr/>
          <p:nvPr/>
        </p:nvCxnSpPr>
        <p:spPr>
          <a:xfrm flipH="1">
            <a:off x="7721600" y="5398570"/>
            <a:ext cx="220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AB2CD08-6B65-4736-8726-04ED6F27BCBD}"/>
              </a:ext>
            </a:extLst>
          </p:cNvPr>
          <p:cNvCxnSpPr/>
          <p:nvPr/>
        </p:nvCxnSpPr>
        <p:spPr>
          <a:xfrm flipV="1">
            <a:off x="7145866" y="4940905"/>
            <a:ext cx="355600" cy="27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D640AE5-7B88-4F4F-8003-E832384820B3}"/>
              </a:ext>
            </a:extLst>
          </p:cNvPr>
          <p:cNvCxnSpPr/>
          <p:nvPr/>
        </p:nvCxnSpPr>
        <p:spPr>
          <a:xfrm flipH="1">
            <a:off x="9652000" y="5398570"/>
            <a:ext cx="829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EFAD8FE-C1F0-4E7E-A2B5-2F3ED9578C5E}"/>
              </a:ext>
            </a:extLst>
          </p:cNvPr>
          <p:cNvSpPr txBox="1"/>
          <p:nvPr/>
        </p:nvSpPr>
        <p:spPr>
          <a:xfrm>
            <a:off x="10701867" y="5244571"/>
            <a:ext cx="778933" cy="369333"/>
          </a:xfrm>
          <a:prstGeom prst="rect">
            <a:avLst/>
          </a:prstGeom>
          <a:noFill/>
        </p:spPr>
        <p:txBody>
          <a:bodyPr wrap="square" rtlCol="0">
            <a:spAutoFit/>
          </a:bodyPr>
          <a:lstStyle/>
          <a:p>
            <a:r>
              <a:rPr lang="zh-CN" altLang="en-US" dirty="0"/>
              <a:t>目标</a:t>
            </a:r>
          </a:p>
        </p:txBody>
      </p:sp>
    </p:spTree>
    <p:extLst>
      <p:ext uri="{BB962C8B-B14F-4D97-AF65-F5344CB8AC3E}">
        <p14:creationId xmlns:p14="http://schemas.microsoft.com/office/powerpoint/2010/main" val="573508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C96AB-F333-4988-B23D-CFABEBD22214}"/>
              </a:ext>
            </a:extLst>
          </p:cNvPr>
          <p:cNvSpPr>
            <a:spLocks noGrp="1"/>
          </p:cNvSpPr>
          <p:nvPr>
            <p:ph type="title"/>
          </p:nvPr>
        </p:nvSpPr>
        <p:spPr/>
        <p:txBody>
          <a:bodyPr/>
          <a:lstStyle/>
          <a:p>
            <a:r>
              <a:rPr lang="en-US" altLang="zh-CN" dirty="0"/>
              <a:t>MAIL Algorithm</a:t>
            </a:r>
            <a:endParaRPr lang="zh-CN" altLang="en-US" dirty="0"/>
          </a:p>
        </p:txBody>
      </p:sp>
      <p:sp>
        <p:nvSpPr>
          <p:cNvPr id="3" name="内容占位符 2">
            <a:extLst>
              <a:ext uri="{FF2B5EF4-FFF2-40B4-BE49-F238E27FC236}">
                <a16:creationId xmlns:a16="http://schemas.microsoft.com/office/drawing/2014/main" id="{12E183E3-EE24-4442-A94D-F16044DB036D}"/>
              </a:ext>
            </a:extLst>
          </p:cNvPr>
          <p:cNvSpPr>
            <a:spLocks noGrp="1"/>
          </p:cNvSpPr>
          <p:nvPr>
            <p:ph idx="1"/>
          </p:nvPr>
        </p:nvSpPr>
        <p:spPr/>
        <p:txBody>
          <a:bodyPr/>
          <a:lstStyle/>
          <a:p>
            <a:r>
              <a:rPr lang="en-US" altLang="zh-CN" dirty="0"/>
              <a:t> a) to use a model, and</a:t>
            </a:r>
            <a:r>
              <a:rPr lang="zh-CN" altLang="en-US" dirty="0"/>
              <a:t>（一要有模型）</a:t>
            </a:r>
            <a:endParaRPr lang="en-US" altLang="zh-CN" dirty="0"/>
          </a:p>
          <a:p>
            <a:r>
              <a:rPr lang="en-US" altLang="zh-CN" dirty="0"/>
              <a:t> b) to process multistep transitions instead of individual state-action pairs.</a:t>
            </a:r>
            <a:r>
              <a:rPr lang="zh-CN" altLang="en-US" dirty="0"/>
              <a:t>（二要有轨迹）</a:t>
            </a:r>
            <a:endParaRPr lang="en-US" altLang="zh-CN" dirty="0"/>
          </a:p>
          <a:p>
            <a:pPr lvl="1"/>
            <a:r>
              <a:rPr lang="zh-CN" altLang="en-US" dirty="0"/>
              <a:t>之前是在</a:t>
            </a:r>
            <a:r>
              <a:rPr lang="en-US" altLang="zh-CN" dirty="0"/>
              <a:t>s-a</a:t>
            </a:r>
            <a:r>
              <a:rPr lang="zh-CN" altLang="en-US" dirty="0"/>
              <a:t>对上定义奖励函数，</a:t>
            </a:r>
            <a:r>
              <a:rPr lang="pt-BR" altLang="zh-CN" dirty="0"/>
              <a:t>r(s,a) = −D(s,a). </a:t>
            </a:r>
            <a:r>
              <a:rPr lang="zh-CN" altLang="en-US" dirty="0"/>
              <a:t>现在要在一个</a:t>
            </a:r>
            <a:r>
              <a:rPr lang="en-US" altLang="zh-CN" dirty="0"/>
              <a:t>trajectory </a:t>
            </a:r>
            <a:r>
              <a:rPr lang="zh-CN" altLang="en-US" dirty="0"/>
              <a:t>上定义奖励</a:t>
            </a:r>
          </a:p>
        </p:txBody>
      </p:sp>
      <p:pic>
        <p:nvPicPr>
          <p:cNvPr id="4" name="图片 3">
            <a:extLst>
              <a:ext uri="{FF2B5EF4-FFF2-40B4-BE49-F238E27FC236}">
                <a16:creationId xmlns:a16="http://schemas.microsoft.com/office/drawing/2014/main" id="{69F70052-D6D5-485C-8034-143204FCE3C0}"/>
              </a:ext>
            </a:extLst>
          </p:cNvPr>
          <p:cNvPicPr>
            <a:picLocks noChangeAspect="1"/>
          </p:cNvPicPr>
          <p:nvPr/>
        </p:nvPicPr>
        <p:blipFill>
          <a:blip r:embed="rId2"/>
          <a:stretch>
            <a:fillRect/>
          </a:stretch>
        </p:blipFill>
        <p:spPr>
          <a:xfrm>
            <a:off x="3489607" y="3634581"/>
            <a:ext cx="4486275" cy="733425"/>
          </a:xfrm>
          <a:prstGeom prst="rect">
            <a:avLst/>
          </a:prstGeom>
        </p:spPr>
      </p:pic>
    </p:spTree>
    <p:extLst>
      <p:ext uri="{BB962C8B-B14F-4D97-AF65-F5344CB8AC3E}">
        <p14:creationId xmlns:p14="http://schemas.microsoft.com/office/powerpoint/2010/main" val="7588850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C7F385C-7AB7-4C0B-8075-7885B20AA604}"/>
              </a:ext>
            </a:extLst>
          </p:cNvPr>
          <p:cNvPicPr>
            <a:picLocks noChangeAspect="1"/>
          </p:cNvPicPr>
          <p:nvPr/>
        </p:nvPicPr>
        <p:blipFill>
          <a:blip r:embed="rId3"/>
          <a:stretch>
            <a:fillRect/>
          </a:stretch>
        </p:blipFill>
        <p:spPr>
          <a:xfrm>
            <a:off x="1033462" y="985837"/>
            <a:ext cx="10125075" cy="4886325"/>
          </a:xfrm>
          <a:prstGeom prst="rect">
            <a:avLst/>
          </a:prstGeom>
        </p:spPr>
      </p:pic>
    </p:spTree>
    <p:extLst>
      <p:ext uri="{BB962C8B-B14F-4D97-AF65-F5344CB8AC3E}">
        <p14:creationId xmlns:p14="http://schemas.microsoft.com/office/powerpoint/2010/main" val="3908598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9BB32-1B16-4533-A629-61DC5F252B30}"/>
              </a:ext>
            </a:extLst>
          </p:cNvPr>
          <p:cNvSpPr>
            <a:spLocks noGrp="1"/>
          </p:cNvSpPr>
          <p:nvPr>
            <p:ph type="title"/>
          </p:nvPr>
        </p:nvSpPr>
        <p:spPr/>
        <p:txBody>
          <a:bodyPr/>
          <a:lstStyle/>
          <a:p>
            <a:r>
              <a:rPr lang="zh-CN" altLang="en-US" dirty="0"/>
              <a:t>无模型</a:t>
            </a:r>
          </a:p>
        </p:txBody>
      </p:sp>
      <p:pic>
        <p:nvPicPr>
          <p:cNvPr id="4" name="内容占位符 3">
            <a:extLst>
              <a:ext uri="{FF2B5EF4-FFF2-40B4-BE49-F238E27FC236}">
                <a16:creationId xmlns:a16="http://schemas.microsoft.com/office/drawing/2014/main" id="{3FC15ADD-649A-414F-9548-5768397B8006}"/>
              </a:ext>
            </a:extLst>
          </p:cNvPr>
          <p:cNvPicPr>
            <a:picLocks noGrp="1" noChangeAspect="1"/>
          </p:cNvPicPr>
          <p:nvPr>
            <p:ph idx="1"/>
          </p:nvPr>
        </p:nvPicPr>
        <p:blipFill>
          <a:blip r:embed="rId3"/>
          <a:stretch>
            <a:fillRect/>
          </a:stretch>
        </p:blipFill>
        <p:spPr>
          <a:xfrm>
            <a:off x="2264213" y="1825625"/>
            <a:ext cx="7688625" cy="4351338"/>
          </a:xfrm>
          <a:prstGeom prst="rect">
            <a:avLst/>
          </a:prstGeom>
        </p:spPr>
      </p:pic>
    </p:spTree>
    <p:extLst>
      <p:ext uri="{BB962C8B-B14F-4D97-AF65-F5344CB8AC3E}">
        <p14:creationId xmlns:p14="http://schemas.microsoft.com/office/powerpoint/2010/main" val="18308710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6B067-FFC7-4621-9E4D-961FF1216504}"/>
              </a:ext>
            </a:extLst>
          </p:cNvPr>
          <p:cNvSpPr>
            <a:spLocks noGrp="1"/>
          </p:cNvSpPr>
          <p:nvPr>
            <p:ph type="title"/>
          </p:nvPr>
        </p:nvSpPr>
        <p:spPr/>
        <p:txBody>
          <a:bodyPr/>
          <a:lstStyle/>
          <a:p>
            <a:r>
              <a:rPr lang="zh-CN" altLang="en-US" dirty="0"/>
              <a:t>有模型</a:t>
            </a:r>
          </a:p>
        </p:txBody>
      </p:sp>
      <p:pic>
        <p:nvPicPr>
          <p:cNvPr id="4" name="内容占位符 3">
            <a:extLst>
              <a:ext uri="{FF2B5EF4-FFF2-40B4-BE49-F238E27FC236}">
                <a16:creationId xmlns:a16="http://schemas.microsoft.com/office/drawing/2014/main" id="{E718023A-1AF8-4B95-9DD4-53F176859EFC}"/>
              </a:ext>
            </a:extLst>
          </p:cNvPr>
          <p:cNvPicPr>
            <a:picLocks noGrp="1" noChangeAspect="1"/>
          </p:cNvPicPr>
          <p:nvPr>
            <p:ph idx="1"/>
          </p:nvPr>
        </p:nvPicPr>
        <p:blipFill>
          <a:blip r:embed="rId3"/>
          <a:stretch>
            <a:fillRect/>
          </a:stretch>
        </p:blipFill>
        <p:spPr>
          <a:xfrm>
            <a:off x="2574308" y="1825625"/>
            <a:ext cx="7043384" cy="4351338"/>
          </a:xfrm>
          <a:prstGeom prst="rect">
            <a:avLst/>
          </a:prstGeom>
        </p:spPr>
      </p:pic>
    </p:spTree>
    <p:extLst>
      <p:ext uri="{BB962C8B-B14F-4D97-AF65-F5344CB8AC3E}">
        <p14:creationId xmlns:p14="http://schemas.microsoft.com/office/powerpoint/2010/main" val="26871938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4322B-7E97-4264-8568-1894330B94D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66C09CFA-836E-4128-A08D-A7571C1A9647}"/>
              </a:ext>
            </a:extLst>
          </p:cNvPr>
          <p:cNvSpPr>
            <a:spLocks noGrp="1"/>
          </p:cNvSpPr>
          <p:nvPr>
            <p:ph idx="1"/>
          </p:nvPr>
        </p:nvSpPr>
        <p:spPr/>
        <p:txBody>
          <a:bodyPr/>
          <a:lstStyle/>
          <a:p>
            <a:r>
              <a:rPr lang="en-US" altLang="zh-CN" dirty="0"/>
              <a:t> The accuracy of the forward model is crucial when backpropagating gradients recursively in time. An inaccurate model will lead to noisy gradients and will impede convergence</a:t>
            </a:r>
            <a:endParaRPr lang="zh-CN" altLang="en-US" dirty="0"/>
          </a:p>
        </p:txBody>
      </p:sp>
    </p:spTree>
    <p:extLst>
      <p:ext uri="{BB962C8B-B14F-4D97-AF65-F5344CB8AC3E}">
        <p14:creationId xmlns:p14="http://schemas.microsoft.com/office/powerpoint/2010/main" val="2507839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D76E8-2D98-402A-9601-4016A660F84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21822F4-BDE5-42B7-99FC-540C05DA1DD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06799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4B8262-E889-4E08-9932-AAA15344553B}"/>
              </a:ext>
            </a:extLst>
          </p:cNvPr>
          <p:cNvSpPr>
            <a:spLocks noGrp="1"/>
          </p:cNvSpPr>
          <p:nvPr>
            <p:ph type="title"/>
          </p:nvPr>
        </p:nvSpPr>
        <p:spPr/>
        <p:txBody>
          <a:bodyPr/>
          <a:lstStyle/>
          <a:p>
            <a:r>
              <a:rPr lang="en-US" altLang="zh-CN" dirty="0"/>
              <a:t>Imitation Learning via Kernel Mean Embedding</a:t>
            </a:r>
            <a:endParaRPr lang="zh-CN" altLang="en-US" dirty="0"/>
          </a:p>
        </p:txBody>
      </p:sp>
      <p:sp>
        <p:nvSpPr>
          <p:cNvPr id="5" name="文本占位符 4">
            <a:extLst>
              <a:ext uri="{FF2B5EF4-FFF2-40B4-BE49-F238E27FC236}">
                <a16:creationId xmlns:a16="http://schemas.microsoft.com/office/drawing/2014/main" id="{E5922690-308F-4CBC-8C6E-2E4A70A3524C}"/>
              </a:ext>
            </a:extLst>
          </p:cNvPr>
          <p:cNvSpPr>
            <a:spLocks noGrp="1"/>
          </p:cNvSpPr>
          <p:nvPr>
            <p:ph type="body" idx="1"/>
          </p:nvPr>
        </p:nvSpPr>
        <p:spPr/>
        <p:txBody>
          <a:bodyPr/>
          <a:lstStyle/>
          <a:p>
            <a:r>
              <a:rPr lang="en-US" altLang="zh-CN" dirty="0">
                <a:hlinkClick r:id="rId2" action="ppaction://hlinkfile"/>
              </a:rPr>
              <a:t>Imitation Learning via Kernel Mean Embedding</a:t>
            </a:r>
            <a:endParaRPr lang="zh-CN" altLang="en-US" dirty="0"/>
          </a:p>
        </p:txBody>
      </p:sp>
      <p:sp>
        <p:nvSpPr>
          <p:cNvPr id="6" name="流程图: 多文档 5">
            <a:hlinkClick r:id="rId3" action="ppaction://hlinksldjump"/>
            <a:extLst>
              <a:ext uri="{FF2B5EF4-FFF2-40B4-BE49-F238E27FC236}">
                <a16:creationId xmlns:a16="http://schemas.microsoft.com/office/drawing/2014/main" id="{269E4F8D-5464-46E8-9FB5-71F253690A6C}"/>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40371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AB8E7-D6C9-4052-B843-78E910AA39F9}"/>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4494C663-9AC4-4D25-8557-7FC0E763A1C6}"/>
              </a:ext>
            </a:extLst>
          </p:cNvPr>
          <p:cNvSpPr>
            <a:spLocks noGrp="1"/>
          </p:cNvSpPr>
          <p:nvPr>
            <p:ph idx="1"/>
          </p:nvPr>
        </p:nvSpPr>
        <p:spPr/>
        <p:txBody>
          <a:bodyPr/>
          <a:lstStyle/>
          <a:p>
            <a:r>
              <a:rPr lang="zh-CN" altLang="en-US" dirty="0"/>
              <a:t>利用生成的逆向学习网络</a:t>
            </a:r>
            <a:r>
              <a:rPr lang="en-US" altLang="zh-CN" dirty="0"/>
              <a:t>(GANs)</a:t>
            </a:r>
            <a:r>
              <a:rPr lang="zh-CN" altLang="en-US" dirty="0"/>
              <a:t>进行模仿学习，但我们减少到分布式学习的过程要简单得多，具有强大的专家论证能力，且样本效率高。</a:t>
            </a:r>
          </a:p>
        </p:txBody>
      </p:sp>
    </p:spTree>
    <p:extLst>
      <p:ext uri="{BB962C8B-B14F-4D97-AF65-F5344CB8AC3E}">
        <p14:creationId xmlns:p14="http://schemas.microsoft.com/office/powerpoint/2010/main" val="35332762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B1CB2-1BD4-44F0-9975-0FA77FC48FB4}"/>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3BC333A3-BE1C-4D58-81DC-848CDDD897E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56611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FCC79-EEFF-46C0-A5C6-E2CB7B8C77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79BE34-4BDE-4102-900A-2BC5EC02450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9506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 &gt;GAN+IRL</a:t>
            </a:r>
            <a:endParaRPr lang="zh-CN" altLang="en-US" dirty="0"/>
          </a:p>
        </p:txBody>
      </p:sp>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normAutofit/>
          </a:bodyPr>
          <a:lstStyle/>
          <a:p>
            <a:r>
              <a:rPr lang="en-US" altLang="zh-CN" dirty="0"/>
              <a:t>C. Generative Adversarial Imitation Learning[1](GAIL= &gt;GAN+IRL)</a:t>
            </a:r>
          </a:p>
          <a:p>
            <a:endParaRPr lang="en-US" altLang="zh-CN" dirty="0"/>
          </a:p>
          <a:p>
            <a:endParaRPr lang="en-US" altLang="zh-CN" dirty="0"/>
          </a:p>
          <a:p>
            <a:endParaRPr lang="en-US" altLang="zh-CN" dirty="0"/>
          </a:p>
          <a:p>
            <a:endParaRPr lang="en-US" altLang="zh-CN" dirty="0"/>
          </a:p>
          <a:p>
            <a:r>
              <a:rPr lang="zh-CN" altLang="en-US" dirty="0"/>
              <a:t>这里最终目的是从一簇函数中找到一个</a:t>
            </a:r>
            <a:r>
              <a:rPr lang="en-US" altLang="zh-CN" dirty="0"/>
              <a:t>C</a:t>
            </a:r>
            <a:r>
              <a:rPr lang="zh-CN" altLang="en-US" dirty="0"/>
              <a:t>，使得在此函数定义之下，最优策略的期望代价，后面那个</a:t>
            </a:r>
            <a:r>
              <a:rPr lang="en-US" altLang="zh-CN" dirty="0"/>
              <a:t>Eπ</a:t>
            </a:r>
            <a:r>
              <a:rPr lang="zh-CN" altLang="en-US" dirty="0"/>
              <a:t>，与次优策略的期望代价之差最大，也就是最优策略远远好于次有策略。</a:t>
            </a:r>
            <a:endParaRPr lang="en-US" altLang="zh-CN" dirty="0"/>
          </a:p>
        </p:txBody>
      </p:sp>
      <p:pic>
        <p:nvPicPr>
          <p:cNvPr id="4" name="图片 3">
            <a:extLst>
              <a:ext uri="{FF2B5EF4-FFF2-40B4-BE49-F238E27FC236}">
                <a16:creationId xmlns:a16="http://schemas.microsoft.com/office/drawing/2014/main" id="{C55361D0-3FD0-4AD0-94FD-C64F801F1944}"/>
              </a:ext>
            </a:extLst>
          </p:cNvPr>
          <p:cNvPicPr>
            <a:picLocks noChangeAspect="1"/>
          </p:cNvPicPr>
          <p:nvPr/>
        </p:nvPicPr>
        <p:blipFill>
          <a:blip r:embed="rId3"/>
          <a:stretch>
            <a:fillRect/>
          </a:stretch>
        </p:blipFill>
        <p:spPr>
          <a:xfrm>
            <a:off x="2219325" y="2947987"/>
            <a:ext cx="7753350" cy="962025"/>
          </a:xfrm>
          <a:prstGeom prst="rect">
            <a:avLst/>
          </a:prstGeom>
        </p:spPr>
      </p:pic>
    </p:spTree>
    <p:extLst>
      <p:ext uri="{BB962C8B-B14F-4D97-AF65-F5344CB8AC3E}">
        <p14:creationId xmlns:p14="http://schemas.microsoft.com/office/powerpoint/2010/main" val="2799300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3A4F9-771D-46F5-B2B3-95EC72C97FF1}"/>
              </a:ext>
            </a:extLst>
          </p:cNvPr>
          <p:cNvSpPr>
            <a:spLocks noGrp="1"/>
          </p:cNvSpPr>
          <p:nvPr>
            <p:ph type="title"/>
          </p:nvPr>
        </p:nvSpPr>
        <p:spPr/>
        <p:txBody>
          <a:bodyPr/>
          <a:lstStyle/>
          <a:p>
            <a:r>
              <a:rPr lang="en-US" altLang="zh-CN" dirty="0"/>
              <a:t>Third-Person  Imitation  learning</a:t>
            </a:r>
            <a:endParaRPr lang="zh-CN" altLang="en-US" dirty="0"/>
          </a:p>
        </p:txBody>
      </p:sp>
      <p:sp>
        <p:nvSpPr>
          <p:cNvPr id="4" name="文本占位符 3">
            <a:extLst>
              <a:ext uri="{FF2B5EF4-FFF2-40B4-BE49-F238E27FC236}">
                <a16:creationId xmlns:a16="http://schemas.microsoft.com/office/drawing/2014/main" id="{5E7F354F-CE1A-4C1A-B8E5-D40D60F11177}"/>
              </a:ext>
            </a:extLst>
          </p:cNvPr>
          <p:cNvSpPr>
            <a:spLocks noGrp="1"/>
          </p:cNvSpPr>
          <p:nvPr>
            <p:ph type="body" idx="1"/>
          </p:nvPr>
        </p:nvSpPr>
        <p:spPr/>
        <p:txBody>
          <a:bodyPr/>
          <a:lstStyle/>
          <a:p>
            <a:r>
              <a:rPr lang="en-US" altLang="zh-CN" dirty="0">
                <a:hlinkClick r:id="rId2" action="ppaction://hlinkfile"/>
              </a:rPr>
              <a:t>THIRD-PERSON IMITATION LEARNING</a:t>
            </a:r>
            <a:endParaRPr lang="zh-CN" altLang="en-US" dirty="0"/>
          </a:p>
        </p:txBody>
      </p:sp>
      <p:sp>
        <p:nvSpPr>
          <p:cNvPr id="5" name="流程图: 多文档 4">
            <a:hlinkClick r:id="rId3" action="ppaction://hlinksldjump"/>
            <a:extLst>
              <a:ext uri="{FF2B5EF4-FFF2-40B4-BE49-F238E27FC236}">
                <a16:creationId xmlns:a16="http://schemas.microsoft.com/office/drawing/2014/main" id="{5C162E23-9DC3-4F41-814D-3D307270D080}"/>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56109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1B980-26EC-4487-A047-E4E160F8EED1}"/>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F3B7CC84-B600-4B33-9BF1-5DD62A786769}"/>
              </a:ext>
            </a:extLst>
          </p:cNvPr>
          <p:cNvSpPr>
            <a:spLocks noGrp="1"/>
          </p:cNvSpPr>
          <p:nvPr>
            <p:ph idx="1"/>
          </p:nvPr>
        </p:nvSpPr>
        <p:spPr/>
        <p:txBody>
          <a:bodyPr/>
          <a:lstStyle/>
          <a:p>
            <a:r>
              <a:rPr lang="en-US" altLang="zh-CN" dirty="0"/>
              <a:t>they observe other humans perform tasks, infer the task, and accomplish the same task themselves.</a:t>
            </a:r>
            <a:endParaRPr lang="zh-CN" altLang="en-US" dirty="0"/>
          </a:p>
        </p:txBody>
      </p:sp>
    </p:spTree>
    <p:extLst>
      <p:ext uri="{BB962C8B-B14F-4D97-AF65-F5344CB8AC3E}">
        <p14:creationId xmlns:p14="http://schemas.microsoft.com/office/powerpoint/2010/main" val="39793924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44823-9BA0-492B-B7DF-B2FC7B3D2765}"/>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1A2508A-B5ED-478E-8368-80D8A05EFD8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422253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9D5B3-FAAE-44BA-B37C-09BF022FB9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37A0F6-B6B4-47A8-8191-3D5C08F7BDA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818291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34126-C958-49A2-BC98-BFAAAEA321E2}"/>
              </a:ext>
            </a:extLst>
          </p:cNvPr>
          <p:cNvSpPr>
            <a:spLocks noGrp="1"/>
          </p:cNvSpPr>
          <p:nvPr>
            <p:ph type="title"/>
          </p:nvPr>
        </p:nvSpPr>
        <p:spPr/>
        <p:txBody>
          <a:bodyPr/>
          <a:lstStyle/>
          <a:p>
            <a:r>
              <a:rPr lang="en-US" altLang="zh-CN" dirty="0"/>
              <a:t>Hindsight GAIL</a:t>
            </a:r>
            <a:endParaRPr lang="zh-CN" altLang="en-US" dirty="0"/>
          </a:p>
        </p:txBody>
      </p:sp>
      <p:sp>
        <p:nvSpPr>
          <p:cNvPr id="3" name="内容占位符 2">
            <a:extLst>
              <a:ext uri="{FF2B5EF4-FFF2-40B4-BE49-F238E27FC236}">
                <a16:creationId xmlns:a16="http://schemas.microsoft.com/office/drawing/2014/main" id="{51383CCF-9FBD-41AD-A162-39881F28F03B}"/>
              </a:ext>
            </a:extLst>
          </p:cNvPr>
          <p:cNvSpPr>
            <a:spLocks noGrp="1"/>
          </p:cNvSpPr>
          <p:nvPr>
            <p:ph type="body" idx="1"/>
          </p:nvPr>
        </p:nvSpPr>
        <p:spPr/>
        <p:txBody>
          <a:bodyPr/>
          <a:lstStyle/>
          <a:p>
            <a:r>
              <a:rPr lang="en-US" altLang="zh-CN" dirty="0">
                <a:hlinkClick r:id="rId2" action="ppaction://hlinkfile"/>
              </a:rPr>
              <a:t>Hindsight Generative Adversarial Imitation Learning</a:t>
            </a:r>
            <a:endParaRPr lang="zh-CN" altLang="en-US" dirty="0"/>
          </a:p>
        </p:txBody>
      </p:sp>
      <p:sp>
        <p:nvSpPr>
          <p:cNvPr id="4" name="流程图: 多文档 3">
            <a:hlinkClick r:id="rId3" action="ppaction://hlinksldjump"/>
            <a:extLst>
              <a:ext uri="{FF2B5EF4-FFF2-40B4-BE49-F238E27FC236}">
                <a16:creationId xmlns:a16="http://schemas.microsoft.com/office/drawing/2014/main" id="{78A05D99-87CD-4019-A10F-34C7FCDC75A1}"/>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42161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0CA71-664A-4118-825F-F66CF7A56185}"/>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35348C0E-D31F-47AA-AB1B-DA27F061AFF3}"/>
              </a:ext>
            </a:extLst>
          </p:cNvPr>
          <p:cNvSpPr>
            <a:spLocks noGrp="1"/>
          </p:cNvSpPr>
          <p:nvPr>
            <p:ph idx="1"/>
          </p:nvPr>
        </p:nvSpPr>
        <p:spPr/>
        <p:txBody>
          <a:bodyPr/>
          <a:lstStyle/>
          <a:p>
            <a:r>
              <a:rPr lang="en-US" altLang="zh-CN" dirty="0"/>
              <a:t>We propose Hindsight Generative Adversarial Imitation Learning(HGAIL) algorithm, with the aim of achieving imitation learning satisfying no need of demonstrations.</a:t>
            </a:r>
          </a:p>
          <a:p>
            <a:endParaRPr lang="zh-CN" altLang="en-US" dirty="0"/>
          </a:p>
        </p:txBody>
      </p:sp>
    </p:spTree>
    <p:extLst>
      <p:ext uri="{BB962C8B-B14F-4D97-AF65-F5344CB8AC3E}">
        <p14:creationId xmlns:p14="http://schemas.microsoft.com/office/powerpoint/2010/main" val="291929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E8174-F569-40B6-9365-3DC121180E9D}"/>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A665CE42-27D0-498B-9CDC-2AEF3A1B18DC}"/>
              </a:ext>
            </a:extLst>
          </p:cNvPr>
          <p:cNvSpPr>
            <a:spLocks noGrp="1"/>
          </p:cNvSpPr>
          <p:nvPr>
            <p:ph idx="1"/>
          </p:nvPr>
        </p:nvSpPr>
        <p:spPr/>
        <p:txBody>
          <a:bodyPr>
            <a:normAutofit fontScale="92500" lnSpcReduction="10000"/>
          </a:bodyPr>
          <a:lstStyle/>
          <a:p>
            <a:r>
              <a:rPr lang="en-US" altLang="zh-CN" dirty="0"/>
              <a:t>we propose hindsight generative adversarial imitation learning (HGAIL) algorithm, which combines the idea of hindsight inspired from psychology [14] and hindsight experience replay (HER) [15] with GAIL into a uniﬁed learning framework</a:t>
            </a:r>
          </a:p>
          <a:p>
            <a:r>
              <a:rPr lang="en-US" altLang="zh-CN" dirty="0"/>
              <a:t>1. Expert-like samples are converted from rolled-out trajectories based on hindsight transformation, where the rolled-out trajectories are directly treated as negative samples without any change, which satisﬁes the requirements for training the discriminator and the generator. </a:t>
            </a:r>
          </a:p>
          <a:p>
            <a:r>
              <a:rPr lang="en-US" altLang="zh-CN" dirty="0"/>
              <a:t>2. our HGAIL algorithm essentially endows curriculum learning mechanism in the adversarial learning procedure.</a:t>
            </a:r>
          </a:p>
          <a:p>
            <a:r>
              <a:rPr lang="en-US" altLang="zh-CN" dirty="0"/>
              <a:t>our main contribution is a method of achieving imitation learning with no demonstration data available.</a:t>
            </a:r>
          </a:p>
          <a:p>
            <a:endParaRPr lang="zh-CN" altLang="en-US" dirty="0"/>
          </a:p>
        </p:txBody>
      </p:sp>
    </p:spTree>
    <p:extLst>
      <p:ext uri="{BB962C8B-B14F-4D97-AF65-F5344CB8AC3E}">
        <p14:creationId xmlns:p14="http://schemas.microsoft.com/office/powerpoint/2010/main" val="30488239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D161B-EF03-4CC9-A4A7-842E5CEA508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26287B2-723F-4306-AD49-3FD4980FF42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8BA40EB-7B17-422F-9046-BA9C839A573E}"/>
              </a:ext>
            </a:extLst>
          </p:cNvPr>
          <p:cNvPicPr>
            <a:picLocks noChangeAspect="1"/>
          </p:cNvPicPr>
          <p:nvPr/>
        </p:nvPicPr>
        <p:blipFill>
          <a:blip r:embed="rId2"/>
          <a:stretch>
            <a:fillRect/>
          </a:stretch>
        </p:blipFill>
        <p:spPr>
          <a:xfrm>
            <a:off x="2771775" y="1371600"/>
            <a:ext cx="6648450" cy="4114800"/>
          </a:xfrm>
          <a:prstGeom prst="rect">
            <a:avLst/>
          </a:prstGeom>
        </p:spPr>
      </p:pic>
    </p:spTree>
    <p:extLst>
      <p:ext uri="{BB962C8B-B14F-4D97-AF65-F5344CB8AC3E}">
        <p14:creationId xmlns:p14="http://schemas.microsoft.com/office/powerpoint/2010/main" val="1982115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2E7A3-6358-428B-B581-4445BA7F2651}"/>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2394A174-D519-4839-B8C8-E5DDDB36779F}"/>
              </a:ext>
            </a:extLst>
          </p:cNvPr>
          <p:cNvSpPr>
            <a:spLocks noGrp="1"/>
          </p:cNvSpPr>
          <p:nvPr>
            <p:ph idx="1"/>
          </p:nvPr>
        </p:nvSpPr>
        <p:spPr/>
        <p:txBody>
          <a:bodyPr>
            <a:normAutofit lnSpcReduction="10000"/>
          </a:bodyPr>
          <a:lstStyle/>
          <a:p>
            <a:r>
              <a:rPr lang="en-US" altLang="zh-CN" dirty="0"/>
              <a:t>1Imitation Learning</a:t>
            </a:r>
          </a:p>
          <a:p>
            <a:r>
              <a:rPr lang="en-US" altLang="zh-CN" dirty="0"/>
              <a:t>2Hindsight Experience Replay</a:t>
            </a:r>
          </a:p>
          <a:p>
            <a:pPr lvl="1"/>
            <a:r>
              <a:rPr lang="zh-CN" altLang="en-US" dirty="0"/>
              <a:t>针对稀疏奖励提出</a:t>
            </a:r>
            <a:endParaRPr lang="en-US" altLang="zh-CN" dirty="0"/>
          </a:p>
          <a:p>
            <a:pPr lvl="1"/>
            <a:r>
              <a:rPr lang="zh-CN" altLang="en-US" dirty="0"/>
              <a:t>在没有奖励的时候也要找到过程中的某个状态作为临时目标</a:t>
            </a:r>
            <a:endParaRPr lang="en-US" altLang="zh-CN" dirty="0"/>
          </a:p>
          <a:p>
            <a:r>
              <a:rPr lang="en-US" altLang="zh-CN" dirty="0"/>
              <a:t>3 Learning with Few Data</a:t>
            </a:r>
          </a:p>
          <a:p>
            <a:pPr lvl="1"/>
            <a:r>
              <a:rPr lang="en-US" altLang="zh-CN" dirty="0"/>
              <a:t> meta-learning framework </a:t>
            </a:r>
          </a:p>
          <a:p>
            <a:pPr lvl="1"/>
            <a:r>
              <a:rPr lang="en-US" altLang="zh-CN" dirty="0"/>
              <a:t>neural task programming</a:t>
            </a:r>
          </a:p>
          <a:p>
            <a:pPr lvl="1"/>
            <a:r>
              <a:rPr lang="en-US" altLang="zh-CN" dirty="0"/>
              <a:t> combining reinforcement with imitation learning</a:t>
            </a:r>
          </a:p>
          <a:p>
            <a:pPr lvl="1"/>
            <a:r>
              <a:rPr lang="en-US" altLang="zh-CN" dirty="0"/>
              <a:t> Zero-shot learning</a:t>
            </a:r>
          </a:p>
          <a:p>
            <a:pPr lvl="1"/>
            <a:r>
              <a:rPr lang="en-US" altLang="zh-CN" dirty="0"/>
              <a:t> self-imitation learning methods </a:t>
            </a:r>
          </a:p>
          <a:p>
            <a:pPr lvl="1"/>
            <a:r>
              <a:rPr lang="en-US" altLang="zh-CN" dirty="0"/>
              <a:t>Generative Adversarial Self-imitation Learning (GASIL) method, </a:t>
            </a:r>
            <a:endParaRPr lang="zh-CN" altLang="en-US" dirty="0"/>
          </a:p>
        </p:txBody>
      </p:sp>
    </p:spTree>
    <p:extLst>
      <p:ext uri="{BB962C8B-B14F-4D97-AF65-F5344CB8AC3E}">
        <p14:creationId xmlns:p14="http://schemas.microsoft.com/office/powerpoint/2010/main" val="33269065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BF2E6-2EEF-4A62-A934-CBCE4103FF59}"/>
              </a:ext>
            </a:extLst>
          </p:cNvPr>
          <p:cNvSpPr>
            <a:spLocks noGrp="1"/>
          </p:cNvSpPr>
          <p:nvPr>
            <p:ph type="title"/>
          </p:nvPr>
        </p:nvSpPr>
        <p:spPr/>
        <p:txBody>
          <a:bodyPr/>
          <a:lstStyle/>
          <a:p>
            <a:r>
              <a:rPr lang="en-US" altLang="zh-CN" dirty="0"/>
              <a:t> METHOD</a:t>
            </a:r>
            <a:endParaRPr lang="zh-CN" altLang="en-US" dirty="0"/>
          </a:p>
        </p:txBody>
      </p:sp>
      <p:sp>
        <p:nvSpPr>
          <p:cNvPr id="3" name="内容占位符 2">
            <a:extLst>
              <a:ext uri="{FF2B5EF4-FFF2-40B4-BE49-F238E27FC236}">
                <a16:creationId xmlns:a16="http://schemas.microsoft.com/office/drawing/2014/main" id="{3375FE0A-D2F6-4A5F-8F2D-99266C08B57C}"/>
              </a:ext>
            </a:extLst>
          </p:cNvPr>
          <p:cNvSpPr>
            <a:spLocks noGrp="1"/>
          </p:cNvSpPr>
          <p:nvPr>
            <p:ph idx="1"/>
          </p:nvPr>
        </p:nvSpPr>
        <p:spPr/>
        <p:txBody>
          <a:bodyPr/>
          <a:lstStyle/>
          <a:p>
            <a:r>
              <a:rPr lang="zh-CN" altLang="en-US" dirty="0"/>
              <a:t>先说</a:t>
            </a:r>
            <a:r>
              <a:rPr lang="en-US" altLang="zh-CN" dirty="0"/>
              <a:t>GAIL : </a:t>
            </a:r>
            <a:r>
              <a:rPr lang="zh-CN" altLang="en-US" dirty="0"/>
              <a:t>生成器生成轨迹，判别器判断从生成轨迹和专家轨迹中采样得到的</a:t>
            </a:r>
            <a:r>
              <a:rPr lang="en-US" altLang="zh-CN" dirty="0"/>
              <a:t>s-a</a:t>
            </a:r>
            <a:r>
              <a:rPr lang="zh-CN" altLang="en-US" dirty="0"/>
              <a:t>对</a:t>
            </a:r>
            <a:r>
              <a:rPr lang="en-US" altLang="zh-CN" dirty="0"/>
              <a:t>.</a:t>
            </a:r>
          </a:p>
          <a:p>
            <a:r>
              <a:rPr lang="en-US" altLang="zh-CN" dirty="0"/>
              <a:t>At the beginning, agent</a:t>
            </a:r>
            <a:r>
              <a:rPr lang="zh-CN" altLang="en-US" dirty="0"/>
              <a:t>从</a:t>
            </a:r>
            <a:r>
              <a:rPr lang="en-US" altLang="zh-CN" dirty="0"/>
              <a:t>G</a:t>
            </a:r>
            <a:r>
              <a:rPr lang="zh-CN" altLang="en-US" dirty="0"/>
              <a:t>中采样一个目标</a:t>
            </a:r>
            <a:r>
              <a:rPr lang="en-US" altLang="zh-CN" dirty="0"/>
              <a:t>g, </a:t>
            </a:r>
            <a:r>
              <a:rPr lang="zh-CN" altLang="en-US" dirty="0"/>
              <a:t>初始化状态</a:t>
            </a:r>
            <a:r>
              <a:rPr lang="en-US" altLang="zh-CN" dirty="0"/>
              <a:t>s, </a:t>
            </a:r>
          </a:p>
          <a:p>
            <a:r>
              <a:rPr lang="en-US" altLang="zh-CN" dirty="0"/>
              <a:t>t</a:t>
            </a:r>
            <a:r>
              <a:rPr lang="zh-CN" altLang="en-US" dirty="0"/>
              <a:t>时刻， 从正态分布中采样动作</a:t>
            </a:r>
            <a:r>
              <a:rPr lang="en-US" altLang="zh-CN" dirty="0"/>
              <a:t>at,  </a:t>
            </a:r>
            <a:r>
              <a:rPr lang="zh-CN" altLang="en-US" dirty="0"/>
              <a:t>正态分布的均值是策略网络的输出，</a:t>
            </a:r>
            <a:r>
              <a:rPr lang="en-US" altLang="zh-CN" dirty="0"/>
              <a:t>at ∼ </a:t>
            </a:r>
            <a:r>
              <a:rPr lang="pt-BR" altLang="zh-CN" dirty="0"/>
              <a:t>N(πθ(st||g),δ)</a:t>
            </a:r>
          </a:p>
          <a:p>
            <a:r>
              <a:rPr lang="zh-CN" altLang="en-US" dirty="0"/>
              <a:t>作用于环境之后产生下一个状态和相应的</a:t>
            </a:r>
            <a:r>
              <a:rPr lang="en-US" altLang="zh-CN" dirty="0"/>
              <a:t>reward</a:t>
            </a:r>
            <a:r>
              <a:rPr lang="zh-CN" altLang="en-US" dirty="0"/>
              <a:t>，这个</a:t>
            </a:r>
            <a:r>
              <a:rPr lang="en-US" altLang="zh-CN" dirty="0"/>
              <a:t>reward</a:t>
            </a:r>
            <a:r>
              <a:rPr lang="zh-CN" altLang="en-US" dirty="0"/>
              <a:t>是由判别器给出的。</a:t>
            </a:r>
            <a:endParaRPr lang="en-US" altLang="zh-CN" dirty="0"/>
          </a:p>
          <a:p>
            <a:r>
              <a:rPr lang="en-US" altLang="zh-CN" dirty="0"/>
              <a:t>At the end,  generate n</a:t>
            </a:r>
            <a:r>
              <a:rPr lang="zh-CN" altLang="en-US" dirty="0"/>
              <a:t>条</a:t>
            </a:r>
            <a:r>
              <a:rPr lang="en-US" altLang="zh-CN" dirty="0"/>
              <a:t>rolled-out </a:t>
            </a:r>
            <a:r>
              <a:rPr lang="zh-CN" altLang="en-US" dirty="0"/>
              <a:t>轨迹</a:t>
            </a:r>
            <a:endParaRPr lang="en-US" altLang="zh-CN" dirty="0"/>
          </a:p>
          <a:p>
            <a:r>
              <a:rPr lang="zh-CN" altLang="en-US" dirty="0"/>
              <a:t>接下来要把这些</a:t>
            </a:r>
            <a:r>
              <a:rPr lang="en-US" altLang="zh-CN" dirty="0"/>
              <a:t>rolled-out </a:t>
            </a:r>
            <a:r>
              <a:rPr lang="zh-CN" altLang="en-US" dirty="0"/>
              <a:t>轨迹转换成专家轨迹</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1773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73373-D8D8-4E2C-9FC2-047047DCDB40}"/>
              </a:ext>
            </a:extLst>
          </p:cNvPr>
          <p:cNvSpPr>
            <a:spLocks noGrp="1"/>
          </p:cNvSpPr>
          <p:nvPr>
            <p:ph type="title"/>
          </p:nvPr>
        </p:nvSpPr>
        <p:spPr/>
        <p:txBody>
          <a:bodyPr/>
          <a:lstStyle/>
          <a:p>
            <a:r>
              <a:rPr lang="en-US" altLang="zh-CN" dirty="0"/>
              <a:t>GAIL= &gt;GAN+IRL</a:t>
            </a:r>
            <a:endParaRPr lang="zh-CN" altLang="en-US" dirty="0"/>
          </a:p>
        </p:txBody>
      </p:sp>
      <p:sp>
        <p:nvSpPr>
          <p:cNvPr id="3" name="内容占位符 2">
            <a:extLst>
              <a:ext uri="{FF2B5EF4-FFF2-40B4-BE49-F238E27FC236}">
                <a16:creationId xmlns:a16="http://schemas.microsoft.com/office/drawing/2014/main" id="{5CEEF47A-AE43-4ACE-9B93-1F456B4012D0}"/>
              </a:ext>
            </a:extLst>
          </p:cNvPr>
          <p:cNvSpPr>
            <a:spLocks noGrp="1"/>
          </p:cNvSpPr>
          <p:nvPr>
            <p:ph idx="1"/>
          </p:nvPr>
        </p:nvSpPr>
        <p:spPr/>
        <p:txBody>
          <a:bodyPr/>
          <a:lstStyle/>
          <a:p>
            <a:r>
              <a:rPr lang="en-US" altLang="zh-CN" dirty="0"/>
              <a:t>C. Generative Adversarial Imitation Learning[1](GAIL= &gt;GAN+IRL)</a:t>
            </a:r>
          </a:p>
          <a:p>
            <a:endParaRPr lang="en-US" altLang="zh-CN" dirty="0"/>
          </a:p>
          <a:p>
            <a:endParaRPr lang="en-US" altLang="zh-CN" dirty="0"/>
          </a:p>
          <a:p>
            <a:endParaRPr lang="en-US" altLang="zh-CN" dirty="0"/>
          </a:p>
          <a:p>
            <a:endParaRPr lang="en-US" altLang="zh-CN" dirty="0"/>
          </a:p>
          <a:p>
            <a:r>
              <a:rPr lang="zh-CN" altLang="en-US" dirty="0"/>
              <a:t>里层的最小化是在</a:t>
            </a:r>
            <a:r>
              <a:rPr lang="en-US" altLang="zh-CN" dirty="0"/>
              <a:t>c</a:t>
            </a:r>
            <a:r>
              <a:rPr lang="zh-CN" altLang="en-US" dirty="0"/>
              <a:t>固定的情况下，找到次优策略，这个次优策略要求在所有的候选策略中熵最大，熵最大是最有可能出现，且，代价最小。</a:t>
            </a:r>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B9B643A9-6E1B-4C0F-A448-EF622A4D2A85}"/>
              </a:ext>
            </a:extLst>
          </p:cNvPr>
          <p:cNvPicPr>
            <a:picLocks noChangeAspect="1"/>
          </p:cNvPicPr>
          <p:nvPr/>
        </p:nvPicPr>
        <p:blipFill>
          <a:blip r:embed="rId3"/>
          <a:stretch>
            <a:fillRect/>
          </a:stretch>
        </p:blipFill>
        <p:spPr>
          <a:xfrm>
            <a:off x="904875" y="2924175"/>
            <a:ext cx="10382250" cy="1009650"/>
          </a:xfrm>
          <a:prstGeom prst="rect">
            <a:avLst/>
          </a:prstGeom>
        </p:spPr>
      </p:pic>
    </p:spTree>
    <p:extLst>
      <p:ext uri="{BB962C8B-B14F-4D97-AF65-F5344CB8AC3E}">
        <p14:creationId xmlns:p14="http://schemas.microsoft.com/office/powerpoint/2010/main" val="25173047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1300-4D4D-417F-B0B5-0D1D235A3754}"/>
              </a:ext>
            </a:extLst>
          </p:cNvPr>
          <p:cNvSpPr>
            <a:spLocks noGrp="1"/>
          </p:cNvSpPr>
          <p:nvPr>
            <p:ph type="title"/>
          </p:nvPr>
        </p:nvSpPr>
        <p:spPr/>
        <p:txBody>
          <a:bodyPr/>
          <a:lstStyle/>
          <a:p>
            <a:r>
              <a:rPr lang="en-US" altLang="zh-CN" dirty="0"/>
              <a:t>METHOD</a:t>
            </a:r>
            <a:endParaRPr lang="zh-CN" altLang="en-US" dirty="0"/>
          </a:p>
        </p:txBody>
      </p:sp>
      <p:pic>
        <p:nvPicPr>
          <p:cNvPr id="4" name="内容占位符 3">
            <a:extLst>
              <a:ext uri="{FF2B5EF4-FFF2-40B4-BE49-F238E27FC236}">
                <a16:creationId xmlns:a16="http://schemas.microsoft.com/office/drawing/2014/main" id="{205CF627-8129-4975-8D47-304D8C2049BE}"/>
              </a:ext>
            </a:extLst>
          </p:cNvPr>
          <p:cNvPicPr>
            <a:picLocks noGrp="1" noChangeAspect="1"/>
          </p:cNvPicPr>
          <p:nvPr>
            <p:ph idx="1"/>
          </p:nvPr>
        </p:nvPicPr>
        <p:blipFill>
          <a:blip r:embed="rId3"/>
          <a:stretch>
            <a:fillRect/>
          </a:stretch>
        </p:blipFill>
        <p:spPr>
          <a:xfrm>
            <a:off x="4964678" y="476589"/>
            <a:ext cx="6170960" cy="6113733"/>
          </a:xfrm>
          <a:prstGeom prst="rect">
            <a:avLst/>
          </a:prstGeom>
        </p:spPr>
      </p:pic>
    </p:spTree>
    <p:extLst>
      <p:ext uri="{BB962C8B-B14F-4D97-AF65-F5344CB8AC3E}">
        <p14:creationId xmlns:p14="http://schemas.microsoft.com/office/powerpoint/2010/main" val="23545670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EE819-C873-4374-9D11-FF09ED90EEB4}"/>
              </a:ext>
            </a:extLst>
          </p:cNvPr>
          <p:cNvSpPr>
            <a:spLocks noGrp="1"/>
          </p:cNvSpPr>
          <p:nvPr>
            <p:ph type="title"/>
          </p:nvPr>
        </p:nvSpPr>
        <p:spPr/>
        <p:txBody>
          <a:bodyPr/>
          <a:lstStyle/>
          <a:p>
            <a:r>
              <a:rPr lang="en-US" altLang="zh-CN" dirty="0"/>
              <a:t>HGAIL</a:t>
            </a:r>
            <a:endParaRPr lang="zh-CN" altLang="en-US" dirty="0"/>
          </a:p>
        </p:txBody>
      </p:sp>
      <p:pic>
        <p:nvPicPr>
          <p:cNvPr id="4" name="内容占位符 3">
            <a:extLst>
              <a:ext uri="{FF2B5EF4-FFF2-40B4-BE49-F238E27FC236}">
                <a16:creationId xmlns:a16="http://schemas.microsoft.com/office/drawing/2014/main" id="{7700454E-1133-4277-B8AB-25E3F3632DAA}"/>
              </a:ext>
            </a:extLst>
          </p:cNvPr>
          <p:cNvPicPr>
            <a:picLocks noGrp="1" noChangeAspect="1"/>
          </p:cNvPicPr>
          <p:nvPr>
            <p:ph idx="1"/>
          </p:nvPr>
        </p:nvPicPr>
        <p:blipFill>
          <a:blip r:embed="rId3"/>
          <a:stretch>
            <a:fillRect/>
          </a:stretch>
        </p:blipFill>
        <p:spPr>
          <a:xfrm>
            <a:off x="6278095" y="97622"/>
            <a:ext cx="5587575" cy="6860585"/>
          </a:xfrm>
          <a:prstGeom prst="rect">
            <a:avLst/>
          </a:prstGeom>
        </p:spPr>
      </p:pic>
    </p:spTree>
    <p:extLst>
      <p:ext uri="{BB962C8B-B14F-4D97-AF65-F5344CB8AC3E}">
        <p14:creationId xmlns:p14="http://schemas.microsoft.com/office/powerpoint/2010/main" val="2479752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9D8A6-910B-4496-88DF-8E24284A2D5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15A7468-034E-4911-A8EA-BD8FA9F558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69908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D705-391E-42D0-A244-4353AA13315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C47D7FB0-E2FE-403E-A4E6-ACC4F513CE5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962441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F4293-0EEF-4A8F-AB5D-434A965763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A2D172-ED3D-4516-9F82-E06D1618FF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813213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FA36A-4391-4507-9D12-15F2AC746487}"/>
              </a:ext>
            </a:extLst>
          </p:cNvPr>
          <p:cNvSpPr>
            <a:spLocks noGrp="1"/>
          </p:cNvSpPr>
          <p:nvPr>
            <p:ph type="title"/>
          </p:nvPr>
        </p:nvSpPr>
        <p:spPr/>
        <p:txBody>
          <a:bodyPr/>
          <a:lstStyle/>
          <a:p>
            <a:r>
              <a:rPr lang="en-US" altLang="zh-CN" dirty="0"/>
              <a:t>Bayesian GAIL</a:t>
            </a:r>
            <a:endParaRPr lang="zh-CN" altLang="en-US" dirty="0"/>
          </a:p>
        </p:txBody>
      </p:sp>
      <p:sp>
        <p:nvSpPr>
          <p:cNvPr id="3" name="内容占位符 2">
            <a:extLst>
              <a:ext uri="{FF2B5EF4-FFF2-40B4-BE49-F238E27FC236}">
                <a16:creationId xmlns:a16="http://schemas.microsoft.com/office/drawing/2014/main" id="{D034D7C3-4AA3-40C6-88D3-6347FB4D353C}"/>
              </a:ext>
            </a:extLst>
          </p:cNvPr>
          <p:cNvSpPr>
            <a:spLocks noGrp="1"/>
          </p:cNvSpPr>
          <p:nvPr>
            <p:ph type="body" idx="1"/>
          </p:nvPr>
        </p:nvSpPr>
        <p:spPr/>
        <p:txBody>
          <a:bodyPr/>
          <a:lstStyle/>
          <a:p>
            <a:r>
              <a:rPr lang="en-US" altLang="zh-CN" dirty="0"/>
              <a:t>A Bayesian Approach to Generative Adversarial Imitation Learning</a:t>
            </a:r>
          </a:p>
          <a:p>
            <a:endParaRPr lang="zh-CN" altLang="en-US" dirty="0"/>
          </a:p>
        </p:txBody>
      </p:sp>
      <p:sp>
        <p:nvSpPr>
          <p:cNvPr id="4" name="流程图: 多文档 3">
            <a:hlinkClick r:id="rId3" action="ppaction://hlinksldjump"/>
            <a:extLst>
              <a:ext uri="{FF2B5EF4-FFF2-40B4-BE49-F238E27FC236}">
                <a16:creationId xmlns:a16="http://schemas.microsoft.com/office/drawing/2014/main" id="{9EEECCC0-92B4-4B90-8B02-B8C774F4DD3C}"/>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21778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39073-E02A-488B-A079-E20167F48FA8}"/>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28FF1497-FB10-4791-AF5C-6A654A1DEA11}"/>
              </a:ext>
            </a:extLst>
          </p:cNvPr>
          <p:cNvSpPr>
            <a:spLocks noGrp="1"/>
          </p:cNvSpPr>
          <p:nvPr>
            <p:ph idx="1"/>
          </p:nvPr>
        </p:nvSpPr>
        <p:spPr/>
        <p:txBody>
          <a:bodyPr/>
          <a:lstStyle/>
          <a:p>
            <a:r>
              <a:rPr lang="en-US" altLang="zh-CN" dirty="0"/>
              <a:t>We ﬁrst propose a Bayesian formulation of generative adversarial imitation learning (GAIL), where the imitation policy and the cost function are represented as stochastic neural networks. Then, we show that we can signiﬁcantly enhance the sample efﬁciency of GAIL leveraging the predictive density of the cost, on an extensive set of imitation learning tasks with high-dimensional states and actions.</a:t>
            </a:r>
            <a:endParaRPr lang="zh-CN" altLang="en-US" dirty="0"/>
          </a:p>
        </p:txBody>
      </p:sp>
    </p:spTree>
    <p:extLst>
      <p:ext uri="{BB962C8B-B14F-4D97-AF65-F5344CB8AC3E}">
        <p14:creationId xmlns:p14="http://schemas.microsoft.com/office/powerpoint/2010/main" val="30740773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16F1C-0E8E-4654-819B-DD498A8CEF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8760DF-1F81-41F2-8494-7F7DD46FBFC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441380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9B24C-E4D4-4AA5-B305-4782E9D574C0}"/>
              </a:ext>
            </a:extLst>
          </p:cNvPr>
          <p:cNvSpPr>
            <a:spLocks noGrp="1"/>
          </p:cNvSpPr>
          <p:nvPr>
            <p:ph type="title"/>
          </p:nvPr>
        </p:nvSpPr>
        <p:spPr/>
        <p:txBody>
          <a:bodyPr/>
          <a:lstStyle/>
          <a:p>
            <a:r>
              <a:rPr lang="en-US" altLang="zh-CN" dirty="0" err="1"/>
              <a:t>Gail+vae</a:t>
            </a:r>
            <a:endParaRPr lang="zh-CN" altLang="en-US" dirty="0"/>
          </a:p>
        </p:txBody>
      </p:sp>
      <p:sp>
        <p:nvSpPr>
          <p:cNvPr id="3" name="内容占位符 2">
            <a:extLst>
              <a:ext uri="{FF2B5EF4-FFF2-40B4-BE49-F238E27FC236}">
                <a16:creationId xmlns:a16="http://schemas.microsoft.com/office/drawing/2014/main" id="{D27C49AA-81A4-42A6-BF1D-AC94C0B3BB6C}"/>
              </a:ext>
            </a:extLst>
          </p:cNvPr>
          <p:cNvSpPr>
            <a:spLocks noGrp="1"/>
          </p:cNvSpPr>
          <p:nvPr>
            <p:ph type="body" idx="1"/>
          </p:nvPr>
        </p:nvSpPr>
        <p:spPr/>
        <p:txBody>
          <a:bodyPr/>
          <a:lstStyle/>
          <a:p>
            <a:r>
              <a:rPr lang="en-US" altLang="zh-CN" dirty="0"/>
              <a:t>VAE+IRL-robust-imitation-of-diverse-behaviors</a:t>
            </a:r>
            <a:endParaRPr lang="zh-CN" altLang="en-US" dirty="0"/>
          </a:p>
        </p:txBody>
      </p:sp>
      <p:sp>
        <p:nvSpPr>
          <p:cNvPr id="4" name="流程图: 多文档 3">
            <a:hlinkClick r:id="rId2" action="ppaction://hlinksldjump"/>
            <a:extLst>
              <a:ext uri="{FF2B5EF4-FFF2-40B4-BE49-F238E27FC236}">
                <a16:creationId xmlns:a16="http://schemas.microsoft.com/office/drawing/2014/main" id="{0A504D2E-4FAA-4C05-9651-67DDB0FB7B67}"/>
              </a:ext>
            </a:extLst>
          </p:cNvPr>
          <p:cNvSpPr/>
          <p:nvPr/>
        </p:nvSpPr>
        <p:spPr>
          <a:xfrm>
            <a:off x="11042073" y="5777345"/>
            <a:ext cx="997527" cy="9559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0134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5105</Words>
  <Application>Microsoft Office PowerPoint</Application>
  <PresentationFormat>宽屏</PresentationFormat>
  <Paragraphs>466</Paragraphs>
  <Slides>98</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98</vt:i4>
      </vt:variant>
    </vt:vector>
  </HeadingPairs>
  <TitlesOfParts>
    <vt:vector size="103" baseType="lpstr">
      <vt:lpstr>等线</vt:lpstr>
      <vt:lpstr>等线 Light</vt:lpstr>
      <vt:lpstr>Arial</vt:lpstr>
      <vt:lpstr>Cambria Math</vt:lpstr>
      <vt:lpstr>Office 主题​​</vt:lpstr>
      <vt:lpstr>GAIL 及其相关</vt:lpstr>
      <vt:lpstr>List</vt:lpstr>
      <vt:lpstr>PowerPoint 演示文稿</vt:lpstr>
      <vt:lpstr>GAIL</vt:lpstr>
      <vt:lpstr>GAIL= &gt;GAN+IRL</vt:lpstr>
      <vt:lpstr>GAIL= &gt;GAN+IRL</vt:lpstr>
      <vt:lpstr>GAIL= &gt;GAN+IRL</vt:lpstr>
      <vt:lpstr>GAIL= &gt;GAN+IRL</vt:lpstr>
      <vt:lpstr>GAIL= &gt;GAN+IRL</vt:lpstr>
      <vt:lpstr>GAIL= &gt;GAN+IRL</vt:lpstr>
      <vt:lpstr>GAIL= &gt;GAN+IRL</vt:lpstr>
      <vt:lpstr>GAIL= &gt;GAN+IRL</vt:lpstr>
      <vt:lpstr>GAIL= &gt;GAN+IRL</vt:lpstr>
      <vt:lpstr>GAIL= &gt;GAN+IRL</vt:lpstr>
      <vt:lpstr>GAIL</vt:lpstr>
      <vt:lpstr>GAIL = &gt;GAN+IRL</vt:lpstr>
      <vt:lpstr>总结</vt:lpstr>
      <vt:lpstr>PowerPoint 演示文稿</vt:lpstr>
      <vt:lpstr>GASIL</vt:lpstr>
      <vt:lpstr>Abstract</vt:lpstr>
      <vt:lpstr>Introduction</vt:lpstr>
      <vt:lpstr>Related work</vt:lpstr>
      <vt:lpstr>Background</vt:lpstr>
      <vt:lpstr>Generative Adversarial Self-Imitation Learning</vt:lpstr>
      <vt:lpstr>Experiments</vt:lpstr>
      <vt:lpstr>总结</vt:lpstr>
      <vt:lpstr>PowerPoint 演示文稿</vt:lpstr>
      <vt:lpstr>PowerPoint 演示文稿</vt:lpstr>
      <vt:lpstr>CGAIL</vt:lpstr>
      <vt:lpstr>Abatract</vt:lpstr>
      <vt:lpstr>Introduction</vt:lpstr>
      <vt:lpstr>Method</vt:lpstr>
      <vt:lpstr>文中的经典流程图</vt:lpstr>
      <vt:lpstr>算法流程图</vt:lpstr>
      <vt:lpstr>相关理论之Conditional GAN</vt:lpstr>
      <vt:lpstr>总结</vt:lpstr>
      <vt:lpstr>PowerPoint 演示文稿</vt:lpstr>
      <vt:lpstr>Info GAIL</vt:lpstr>
      <vt:lpstr>abstract</vt:lpstr>
      <vt:lpstr>Introduction </vt:lpstr>
      <vt:lpstr>Background </vt:lpstr>
      <vt:lpstr>Interpretable Imitation Learning through Visual Inputs</vt:lpstr>
      <vt:lpstr> </vt:lpstr>
      <vt:lpstr>infogail</vt:lpstr>
      <vt:lpstr>Experiments</vt:lpstr>
      <vt:lpstr>PowerPoint 演示文稿</vt:lpstr>
      <vt:lpstr>相关理论之info-GAN</vt:lpstr>
      <vt:lpstr>总结：</vt:lpstr>
      <vt:lpstr>PowerPoint 演示文稿</vt:lpstr>
      <vt:lpstr>D-info GAIL</vt:lpstr>
      <vt:lpstr>Abstract</vt:lpstr>
      <vt:lpstr>Introduction </vt:lpstr>
      <vt:lpstr>Related </vt:lpstr>
      <vt:lpstr>Proposed approach</vt:lpstr>
      <vt:lpstr>Proposed approach</vt:lpstr>
      <vt:lpstr>Proposed approach</vt:lpstr>
      <vt:lpstr>Proposed approach</vt:lpstr>
      <vt:lpstr>Pretrain vae</vt:lpstr>
      <vt:lpstr>connection with options framework </vt:lpstr>
      <vt:lpstr>Experiment </vt:lpstr>
      <vt:lpstr>总结</vt:lpstr>
      <vt:lpstr>PowerPoint 演示文稿</vt:lpstr>
      <vt:lpstr>Model based GAIL</vt:lpstr>
      <vt:lpstr>Abstract</vt:lpstr>
      <vt:lpstr>Introduction </vt:lpstr>
      <vt:lpstr>Back  ground</vt:lpstr>
      <vt:lpstr>Background</vt:lpstr>
      <vt:lpstr>Algorithm </vt:lpstr>
      <vt:lpstr>Algorithm </vt:lpstr>
      <vt:lpstr>MAIL Algorithm</vt:lpstr>
      <vt:lpstr>PowerPoint 演示文稿</vt:lpstr>
      <vt:lpstr>无模型</vt:lpstr>
      <vt:lpstr>有模型</vt:lpstr>
      <vt:lpstr>总结</vt:lpstr>
      <vt:lpstr>PowerPoint 演示文稿</vt:lpstr>
      <vt:lpstr>Imitation Learning via Kernel Mean Embedding</vt:lpstr>
      <vt:lpstr>abstract</vt:lpstr>
      <vt:lpstr>总结</vt:lpstr>
      <vt:lpstr>PowerPoint 演示文稿</vt:lpstr>
      <vt:lpstr>Third-Person  Imitation  learning</vt:lpstr>
      <vt:lpstr>Abstract</vt:lpstr>
      <vt:lpstr>总结</vt:lpstr>
      <vt:lpstr>PowerPoint 演示文稿</vt:lpstr>
      <vt:lpstr>Hindsight GAIL</vt:lpstr>
      <vt:lpstr>Abstract</vt:lpstr>
      <vt:lpstr>Introduction </vt:lpstr>
      <vt:lpstr>PowerPoint 演示文稿</vt:lpstr>
      <vt:lpstr>Related work</vt:lpstr>
      <vt:lpstr> METHOD</vt:lpstr>
      <vt:lpstr>METHOD</vt:lpstr>
      <vt:lpstr>HGAIL</vt:lpstr>
      <vt:lpstr>PowerPoint 演示文稿</vt:lpstr>
      <vt:lpstr>总结</vt:lpstr>
      <vt:lpstr>PowerPoint 演示文稿</vt:lpstr>
      <vt:lpstr>Bayesian GAIL</vt:lpstr>
      <vt:lpstr>Abstract</vt:lpstr>
      <vt:lpstr>PowerPoint 演示文稿</vt:lpstr>
      <vt:lpstr>Gail+vae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 及其相关</dc:title>
  <dc:creator>司马 羽鹤</dc:creator>
  <cp:lastModifiedBy>司马 羽鹤</cp:lastModifiedBy>
  <cp:revision>163</cp:revision>
  <dcterms:created xsi:type="dcterms:W3CDTF">2019-05-03T02:37:02Z</dcterms:created>
  <dcterms:modified xsi:type="dcterms:W3CDTF">2019-10-24T01:35:09Z</dcterms:modified>
</cp:coreProperties>
</file>