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3F9A0-E479-4003-91C2-F718FDE796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722F6AC-5E28-43DB-9C30-171C580BD7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FDFE42-1B0E-43C0-9137-68A7DB6FB679}"/>
              </a:ext>
            </a:extLst>
          </p:cNvPr>
          <p:cNvSpPr>
            <a:spLocks noGrp="1"/>
          </p:cNvSpPr>
          <p:nvPr>
            <p:ph type="dt" sz="half" idx="10"/>
          </p:nvPr>
        </p:nvSpPr>
        <p:spPr/>
        <p:txBody>
          <a:bodyPr/>
          <a:lstStyle/>
          <a:p>
            <a:fld id="{6906309C-B21A-47BC-93E0-0D3656ABCD74}"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99701392-2065-442A-A887-AD1D500C7C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A92E41-6C2D-48BE-888C-6745A9D4D12E}"/>
              </a:ext>
            </a:extLst>
          </p:cNvPr>
          <p:cNvSpPr>
            <a:spLocks noGrp="1"/>
          </p:cNvSpPr>
          <p:nvPr>
            <p:ph type="sldNum" sz="quarter" idx="12"/>
          </p:nvPr>
        </p:nvSpPr>
        <p:spPr/>
        <p:txBody>
          <a:body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135747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85D49-C420-4B7C-8E3C-C5DDF5BE5A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0291B6-887C-48FC-A37D-606BB268F92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C912CD-20BE-4D22-A3CD-D8809CDA198A}"/>
              </a:ext>
            </a:extLst>
          </p:cNvPr>
          <p:cNvSpPr>
            <a:spLocks noGrp="1"/>
          </p:cNvSpPr>
          <p:nvPr>
            <p:ph type="dt" sz="half" idx="10"/>
          </p:nvPr>
        </p:nvSpPr>
        <p:spPr/>
        <p:txBody>
          <a:bodyPr/>
          <a:lstStyle/>
          <a:p>
            <a:fld id="{6906309C-B21A-47BC-93E0-0D3656ABCD74}"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8A8EBC6A-3BB7-449C-9B3D-BB68895A34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188AA9-AEC1-4ADB-BA70-518AF0652FB3}"/>
              </a:ext>
            </a:extLst>
          </p:cNvPr>
          <p:cNvSpPr>
            <a:spLocks noGrp="1"/>
          </p:cNvSpPr>
          <p:nvPr>
            <p:ph type="sldNum" sz="quarter" idx="12"/>
          </p:nvPr>
        </p:nvSpPr>
        <p:spPr/>
        <p:txBody>
          <a:body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216766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2B97A4-5F09-41F5-A6E6-B583C64CDB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FC195DA-3ADE-437B-B5D8-F51CB84FFEC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AFF866-9400-464F-8650-D37F1131DF6C}"/>
              </a:ext>
            </a:extLst>
          </p:cNvPr>
          <p:cNvSpPr>
            <a:spLocks noGrp="1"/>
          </p:cNvSpPr>
          <p:nvPr>
            <p:ph type="dt" sz="half" idx="10"/>
          </p:nvPr>
        </p:nvSpPr>
        <p:spPr/>
        <p:txBody>
          <a:bodyPr/>
          <a:lstStyle/>
          <a:p>
            <a:fld id="{6906309C-B21A-47BC-93E0-0D3656ABCD74}"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5EDA72A7-D9C7-4988-A765-8DEF59A356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96EDA4-8BB1-4137-B619-00E655A8B3C2}"/>
              </a:ext>
            </a:extLst>
          </p:cNvPr>
          <p:cNvSpPr>
            <a:spLocks noGrp="1"/>
          </p:cNvSpPr>
          <p:nvPr>
            <p:ph type="sldNum" sz="quarter" idx="12"/>
          </p:nvPr>
        </p:nvSpPr>
        <p:spPr/>
        <p:txBody>
          <a:body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256409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CFBED-960E-4FA4-9D91-B91427B74B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AF3BE2-A54E-45DF-955A-339F29BA51D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468B58-842C-4D92-A88D-D5D9575B414D}"/>
              </a:ext>
            </a:extLst>
          </p:cNvPr>
          <p:cNvSpPr>
            <a:spLocks noGrp="1"/>
          </p:cNvSpPr>
          <p:nvPr>
            <p:ph type="dt" sz="half" idx="10"/>
          </p:nvPr>
        </p:nvSpPr>
        <p:spPr/>
        <p:txBody>
          <a:bodyPr/>
          <a:lstStyle/>
          <a:p>
            <a:fld id="{6906309C-B21A-47BC-93E0-0D3656ABCD74}"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F83FB64F-EA72-483F-B36F-19FE2E36A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63A698-646F-4532-917B-A34031687FA4}"/>
              </a:ext>
            </a:extLst>
          </p:cNvPr>
          <p:cNvSpPr>
            <a:spLocks noGrp="1"/>
          </p:cNvSpPr>
          <p:nvPr>
            <p:ph type="sldNum" sz="quarter" idx="12"/>
          </p:nvPr>
        </p:nvSpPr>
        <p:spPr/>
        <p:txBody>
          <a:body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197032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1B0A5-E906-442B-B4C5-A95223A9698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5E35D9-5CDE-4748-BDB2-E1D27A449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63D2B5A-117A-4D1B-9226-6D288C13C913}"/>
              </a:ext>
            </a:extLst>
          </p:cNvPr>
          <p:cNvSpPr>
            <a:spLocks noGrp="1"/>
          </p:cNvSpPr>
          <p:nvPr>
            <p:ph type="dt" sz="half" idx="10"/>
          </p:nvPr>
        </p:nvSpPr>
        <p:spPr/>
        <p:txBody>
          <a:bodyPr/>
          <a:lstStyle/>
          <a:p>
            <a:fld id="{6906309C-B21A-47BC-93E0-0D3656ABCD74}"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E840674D-4339-47CC-92CC-7AAB66FC51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D5B260-441A-4247-B9B1-DA5F16944831}"/>
              </a:ext>
            </a:extLst>
          </p:cNvPr>
          <p:cNvSpPr>
            <a:spLocks noGrp="1"/>
          </p:cNvSpPr>
          <p:nvPr>
            <p:ph type="sldNum" sz="quarter" idx="12"/>
          </p:nvPr>
        </p:nvSpPr>
        <p:spPr/>
        <p:txBody>
          <a:body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287003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88957-D644-4B3F-BE0C-824669BE9C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597943-4AE9-4572-A328-430918A5C0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84FCC7-2CA8-4EC2-9E39-4DF435FA58B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00EC5D9-B3CF-4EA4-8A7D-4EC0162DC92B}"/>
              </a:ext>
            </a:extLst>
          </p:cNvPr>
          <p:cNvSpPr>
            <a:spLocks noGrp="1"/>
          </p:cNvSpPr>
          <p:nvPr>
            <p:ph type="dt" sz="half" idx="10"/>
          </p:nvPr>
        </p:nvSpPr>
        <p:spPr/>
        <p:txBody>
          <a:bodyPr/>
          <a:lstStyle/>
          <a:p>
            <a:fld id="{6906309C-B21A-47BC-93E0-0D3656ABCD74}"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AF5FC898-7B93-480E-B82F-11AB0DD6E1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A078FB-B0C6-410E-A71A-2DDD0C5C00C7}"/>
              </a:ext>
            </a:extLst>
          </p:cNvPr>
          <p:cNvSpPr>
            <a:spLocks noGrp="1"/>
          </p:cNvSpPr>
          <p:nvPr>
            <p:ph type="sldNum" sz="quarter" idx="12"/>
          </p:nvPr>
        </p:nvSpPr>
        <p:spPr/>
        <p:txBody>
          <a:body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6248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35C8A-AE2F-4C46-B408-0F6DD4153D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C12990-34D8-457A-AFD7-E4D84CD56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EA4B21-816C-42AC-B8E3-763217DB5DC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BAC424-22AC-457E-9135-D81D81041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01DE11-227D-4346-A79F-46ADB807842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948160-9927-4866-A1A2-0321CCE25DDB}"/>
              </a:ext>
            </a:extLst>
          </p:cNvPr>
          <p:cNvSpPr>
            <a:spLocks noGrp="1"/>
          </p:cNvSpPr>
          <p:nvPr>
            <p:ph type="dt" sz="half" idx="10"/>
          </p:nvPr>
        </p:nvSpPr>
        <p:spPr/>
        <p:txBody>
          <a:bodyPr/>
          <a:lstStyle/>
          <a:p>
            <a:fld id="{6906309C-B21A-47BC-93E0-0D3656ABCD74}" type="datetimeFigureOut">
              <a:rPr lang="zh-CN" altLang="en-US" smtClean="0"/>
              <a:t>2020/2/4</a:t>
            </a:fld>
            <a:endParaRPr lang="zh-CN" altLang="en-US"/>
          </a:p>
        </p:txBody>
      </p:sp>
      <p:sp>
        <p:nvSpPr>
          <p:cNvPr id="8" name="页脚占位符 7">
            <a:extLst>
              <a:ext uri="{FF2B5EF4-FFF2-40B4-BE49-F238E27FC236}">
                <a16:creationId xmlns:a16="http://schemas.microsoft.com/office/drawing/2014/main" id="{1960E8A8-B40D-4DB3-A64B-DDEE9901392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A66614-D32F-48C8-B9AE-C47A11C70ED1}"/>
              </a:ext>
            </a:extLst>
          </p:cNvPr>
          <p:cNvSpPr>
            <a:spLocks noGrp="1"/>
          </p:cNvSpPr>
          <p:nvPr>
            <p:ph type="sldNum" sz="quarter" idx="12"/>
          </p:nvPr>
        </p:nvSpPr>
        <p:spPr/>
        <p:txBody>
          <a:body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120421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8D96E-840B-4F11-84BE-3FF2CAAE75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BA5893-EDB5-4E18-A72E-02372FF88970}"/>
              </a:ext>
            </a:extLst>
          </p:cNvPr>
          <p:cNvSpPr>
            <a:spLocks noGrp="1"/>
          </p:cNvSpPr>
          <p:nvPr>
            <p:ph type="dt" sz="half" idx="10"/>
          </p:nvPr>
        </p:nvSpPr>
        <p:spPr/>
        <p:txBody>
          <a:bodyPr/>
          <a:lstStyle/>
          <a:p>
            <a:fld id="{6906309C-B21A-47BC-93E0-0D3656ABCD74}" type="datetimeFigureOut">
              <a:rPr lang="zh-CN" altLang="en-US" smtClean="0"/>
              <a:t>2020/2/4</a:t>
            </a:fld>
            <a:endParaRPr lang="zh-CN" altLang="en-US"/>
          </a:p>
        </p:txBody>
      </p:sp>
      <p:sp>
        <p:nvSpPr>
          <p:cNvPr id="4" name="页脚占位符 3">
            <a:extLst>
              <a:ext uri="{FF2B5EF4-FFF2-40B4-BE49-F238E27FC236}">
                <a16:creationId xmlns:a16="http://schemas.microsoft.com/office/drawing/2014/main" id="{5D6F89BF-D95A-4E47-8CB0-DAD87C05A7C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E2F628C-FD26-44BB-B0F4-2E36C9C5BE4D}"/>
              </a:ext>
            </a:extLst>
          </p:cNvPr>
          <p:cNvSpPr>
            <a:spLocks noGrp="1"/>
          </p:cNvSpPr>
          <p:nvPr>
            <p:ph type="sldNum" sz="quarter" idx="12"/>
          </p:nvPr>
        </p:nvSpPr>
        <p:spPr/>
        <p:txBody>
          <a:body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240579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2E7FBE9-0769-4316-9634-373F3E509E13}"/>
              </a:ext>
            </a:extLst>
          </p:cNvPr>
          <p:cNvSpPr>
            <a:spLocks noGrp="1"/>
          </p:cNvSpPr>
          <p:nvPr>
            <p:ph type="dt" sz="half" idx="10"/>
          </p:nvPr>
        </p:nvSpPr>
        <p:spPr/>
        <p:txBody>
          <a:bodyPr/>
          <a:lstStyle/>
          <a:p>
            <a:fld id="{6906309C-B21A-47BC-93E0-0D3656ABCD74}" type="datetimeFigureOut">
              <a:rPr lang="zh-CN" altLang="en-US" smtClean="0"/>
              <a:t>2020/2/4</a:t>
            </a:fld>
            <a:endParaRPr lang="zh-CN" altLang="en-US"/>
          </a:p>
        </p:txBody>
      </p:sp>
      <p:sp>
        <p:nvSpPr>
          <p:cNvPr id="3" name="页脚占位符 2">
            <a:extLst>
              <a:ext uri="{FF2B5EF4-FFF2-40B4-BE49-F238E27FC236}">
                <a16:creationId xmlns:a16="http://schemas.microsoft.com/office/drawing/2014/main" id="{694AEAD6-78FA-4095-B863-4DD4B9E35F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8E77EA1-8AF3-428D-A6C1-9F2A457174D7}"/>
              </a:ext>
            </a:extLst>
          </p:cNvPr>
          <p:cNvSpPr>
            <a:spLocks noGrp="1"/>
          </p:cNvSpPr>
          <p:nvPr>
            <p:ph type="sldNum" sz="quarter" idx="12"/>
          </p:nvPr>
        </p:nvSpPr>
        <p:spPr/>
        <p:txBody>
          <a:body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302222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3CC72-862A-4A3C-9D4E-41A468573B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6DD99B-0675-4FF6-BFF6-DEB762D2C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5C91FC6-6FF6-478C-88A2-D529D4F7E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17287F-3BF5-4627-B715-E747C19AE9B3}"/>
              </a:ext>
            </a:extLst>
          </p:cNvPr>
          <p:cNvSpPr>
            <a:spLocks noGrp="1"/>
          </p:cNvSpPr>
          <p:nvPr>
            <p:ph type="dt" sz="half" idx="10"/>
          </p:nvPr>
        </p:nvSpPr>
        <p:spPr/>
        <p:txBody>
          <a:bodyPr/>
          <a:lstStyle/>
          <a:p>
            <a:fld id="{6906309C-B21A-47BC-93E0-0D3656ABCD74}"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0557F5C9-11A5-4ACE-B5A4-7A5D072C7D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93A8C2-8E01-43E9-B6D2-102C73C3D4F8}"/>
              </a:ext>
            </a:extLst>
          </p:cNvPr>
          <p:cNvSpPr>
            <a:spLocks noGrp="1"/>
          </p:cNvSpPr>
          <p:nvPr>
            <p:ph type="sldNum" sz="quarter" idx="12"/>
          </p:nvPr>
        </p:nvSpPr>
        <p:spPr/>
        <p:txBody>
          <a:body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60897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8BD62-5726-4FED-9C24-573BCE0B31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84F1DF-377C-428B-8639-052D6641E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489C36-F103-4F6F-9072-EE17FC9B2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94317B-DE01-436C-BE22-B49FE88E7ECD}"/>
              </a:ext>
            </a:extLst>
          </p:cNvPr>
          <p:cNvSpPr>
            <a:spLocks noGrp="1"/>
          </p:cNvSpPr>
          <p:nvPr>
            <p:ph type="dt" sz="half" idx="10"/>
          </p:nvPr>
        </p:nvSpPr>
        <p:spPr/>
        <p:txBody>
          <a:bodyPr/>
          <a:lstStyle/>
          <a:p>
            <a:fld id="{6906309C-B21A-47BC-93E0-0D3656ABCD74}"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CA499765-698C-4551-AF6E-E7A02B44AE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425A8D-3470-4623-B881-90521DF51EA6}"/>
              </a:ext>
            </a:extLst>
          </p:cNvPr>
          <p:cNvSpPr>
            <a:spLocks noGrp="1"/>
          </p:cNvSpPr>
          <p:nvPr>
            <p:ph type="sldNum" sz="quarter" idx="12"/>
          </p:nvPr>
        </p:nvSpPr>
        <p:spPr/>
        <p:txBody>
          <a:body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119192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0770C0-ED0A-46DA-9F25-8E173B5F2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72D080A-660F-4934-A467-541C138E7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3A439F-DEC7-41F7-BA3F-62C0CC2FF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6309C-B21A-47BC-93E0-0D3656ABCD74}"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E38D3685-C8CA-4BF9-8A05-756ADEF06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F34F6E-5597-449A-877B-486F137D2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7F072-D6E0-4911-A8E5-D0C09F00D0F0}" type="slidenum">
              <a:rPr lang="zh-CN" altLang="en-US" smtClean="0"/>
              <a:t>‹#›</a:t>
            </a:fld>
            <a:endParaRPr lang="zh-CN" altLang="en-US"/>
          </a:p>
        </p:txBody>
      </p:sp>
    </p:spTree>
    <p:extLst>
      <p:ext uri="{BB962C8B-B14F-4D97-AF65-F5344CB8AC3E}">
        <p14:creationId xmlns:p14="http://schemas.microsoft.com/office/powerpoint/2010/main" val="1953879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8A289-E815-4DBA-B12D-81EBA5FED137}"/>
              </a:ext>
            </a:extLst>
          </p:cNvPr>
          <p:cNvSpPr>
            <a:spLocks noGrp="1"/>
          </p:cNvSpPr>
          <p:nvPr>
            <p:ph type="ctrTitle"/>
          </p:nvPr>
        </p:nvSpPr>
        <p:spPr/>
        <p:txBody>
          <a:bodyPr/>
          <a:lstStyle/>
          <a:p>
            <a:r>
              <a:rPr lang="en-US" altLang="zh-CN" dirty="0"/>
              <a:t>hindsight-experience-replay </a:t>
            </a:r>
            <a:r>
              <a:rPr lang="zh-CN" altLang="en-US" dirty="0"/>
              <a:t>相关</a:t>
            </a:r>
          </a:p>
        </p:txBody>
      </p:sp>
      <p:sp>
        <p:nvSpPr>
          <p:cNvPr id="3" name="副标题 2">
            <a:extLst>
              <a:ext uri="{FF2B5EF4-FFF2-40B4-BE49-F238E27FC236}">
                <a16:creationId xmlns:a16="http://schemas.microsoft.com/office/drawing/2014/main" id="{76B3B092-8A86-4B7C-A71F-563A16B9AD6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3466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9FBE3-567B-4774-A8B4-4F958C07F8F0}"/>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2F1C6E5C-8A28-428D-A006-8DD79741AEF4}"/>
              </a:ext>
            </a:extLst>
          </p:cNvPr>
          <p:cNvSpPr>
            <a:spLocks noGrp="1"/>
          </p:cNvSpPr>
          <p:nvPr>
            <p:ph idx="1"/>
          </p:nvPr>
        </p:nvSpPr>
        <p:spPr/>
        <p:txBody>
          <a:bodyPr/>
          <a:lstStyle/>
          <a:p>
            <a:r>
              <a:rPr lang="zh-CN" altLang="en-US" dirty="0"/>
              <a:t>通过设立子目标来完成相关的学习任务，这里与普通的内在奖励略有不同。会把子目标和观测放到一起，</a:t>
            </a:r>
            <a:endParaRPr lang="en-US" altLang="zh-CN" dirty="0"/>
          </a:p>
          <a:p>
            <a:r>
              <a:rPr lang="zh-CN" altLang="en-US" dirty="0"/>
              <a:t>个人观点：</a:t>
            </a:r>
            <a:r>
              <a:rPr lang="en-US" altLang="zh-CN" dirty="0" err="1"/>
              <a:t>subgoal</a:t>
            </a:r>
            <a:r>
              <a:rPr lang="en-US" altLang="zh-CN" dirty="0"/>
              <a:t> </a:t>
            </a:r>
            <a:r>
              <a:rPr lang="zh-CN" altLang="en-US" dirty="0"/>
              <a:t>的建立和加入奖励值的区别在于，他能够理所当然的写入离散值，而奖励函数的构造则必须面临如何将每个状态上都有的奖励值进行区分</a:t>
            </a:r>
            <a:endParaRPr lang="en-US" altLang="zh-CN" dirty="0"/>
          </a:p>
          <a:p>
            <a:r>
              <a:rPr lang="zh-CN" altLang="en-US" dirty="0"/>
              <a:t>这里构造子目标的方法有很多种，其实是一种引入内在奖励的方法。</a:t>
            </a:r>
          </a:p>
        </p:txBody>
      </p:sp>
    </p:spTree>
    <p:extLst>
      <p:ext uri="{BB962C8B-B14F-4D97-AF65-F5344CB8AC3E}">
        <p14:creationId xmlns:p14="http://schemas.microsoft.com/office/powerpoint/2010/main" val="292644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45D4E-CE66-4F95-A6E9-13249103390D}"/>
              </a:ext>
            </a:extLst>
          </p:cNvPr>
          <p:cNvSpPr>
            <a:spLocks noGrp="1"/>
          </p:cNvSpPr>
          <p:nvPr>
            <p:ph type="title"/>
          </p:nvPr>
        </p:nvSpPr>
        <p:spPr/>
        <p:txBody>
          <a:bodyPr/>
          <a:lstStyle/>
          <a:p>
            <a:r>
              <a:rPr lang="en-US" altLang="zh-CN" dirty="0"/>
              <a:t>List </a:t>
            </a:r>
            <a:endParaRPr lang="zh-CN" altLang="en-US" dirty="0"/>
          </a:p>
        </p:txBody>
      </p:sp>
      <p:sp>
        <p:nvSpPr>
          <p:cNvPr id="3" name="内容占位符 2">
            <a:extLst>
              <a:ext uri="{FF2B5EF4-FFF2-40B4-BE49-F238E27FC236}">
                <a16:creationId xmlns:a16="http://schemas.microsoft.com/office/drawing/2014/main" id="{CB61EDEC-FEF2-4C1D-9317-3194AB66D489}"/>
              </a:ext>
            </a:extLst>
          </p:cNvPr>
          <p:cNvSpPr>
            <a:spLocks noGrp="1"/>
          </p:cNvSpPr>
          <p:nvPr>
            <p:ph idx="1"/>
          </p:nvPr>
        </p:nvSpPr>
        <p:spPr/>
        <p:txBody>
          <a:bodyPr/>
          <a:lstStyle/>
          <a:p>
            <a:r>
              <a:rPr lang="zh-CN" altLang="en-US" dirty="0"/>
              <a:t>最早提出文章：</a:t>
            </a:r>
            <a:r>
              <a:rPr lang="en-US" altLang="zh-CN" dirty="0">
                <a:hlinkClick r:id="rId2" action="ppaction://hlinksldjump"/>
              </a:rPr>
              <a:t>hindsight-experience-replay</a:t>
            </a:r>
            <a:endParaRPr lang="en-US" altLang="zh-CN" dirty="0">
              <a:hlinkClick r:id="rId3" action="ppaction://hlinksldjump"/>
            </a:endParaRPr>
          </a:p>
          <a:p>
            <a:r>
              <a:rPr lang="en-US" altLang="zh-CN" dirty="0">
                <a:hlinkClick r:id="rId3" action="ppaction://hlinksldjump"/>
              </a:rPr>
              <a:t>exploration via hindsight goal generation</a:t>
            </a:r>
            <a:endParaRPr lang="en-US" altLang="zh-CN" dirty="0"/>
          </a:p>
          <a:p>
            <a:r>
              <a:rPr lang="en-US" altLang="zh-CN" dirty="0">
                <a:hlinkClick r:id="rId4" action="ppaction://hlinksldjump"/>
              </a:rPr>
              <a:t>Goal-conditioned Imitation Learning</a:t>
            </a:r>
            <a:endParaRPr lang="en-US" altLang="zh-CN" dirty="0"/>
          </a:p>
          <a:p>
            <a:r>
              <a:rPr lang="en-US" altLang="zh-CN" dirty="0">
                <a:hlinkClick r:id="rId5" action="ppaction://hlinksldjump"/>
              </a:rPr>
              <a:t>Maximum Entropy-Regularized Multi-Goal </a:t>
            </a:r>
            <a:r>
              <a:rPr lang="en-US" altLang="zh-CN">
                <a:hlinkClick r:id="rId5" action="ppaction://hlinksldjump"/>
              </a:rPr>
              <a:t>Reinforcement Learning</a:t>
            </a:r>
            <a:r>
              <a:rPr lang="en-US" altLang="zh-CN"/>
              <a:t>	</a:t>
            </a:r>
            <a:endParaRPr lang="zh-CN" altLang="en-US" dirty="0"/>
          </a:p>
        </p:txBody>
      </p:sp>
    </p:spTree>
    <p:extLst>
      <p:ext uri="{BB962C8B-B14F-4D97-AF65-F5344CB8AC3E}">
        <p14:creationId xmlns:p14="http://schemas.microsoft.com/office/powerpoint/2010/main" val="1978805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CE1F9-7519-461C-9835-08F149018DE4}"/>
              </a:ext>
            </a:extLst>
          </p:cNvPr>
          <p:cNvSpPr>
            <a:spLocks noGrp="1"/>
          </p:cNvSpPr>
          <p:nvPr>
            <p:ph type="title"/>
          </p:nvPr>
        </p:nvSpPr>
        <p:spPr/>
        <p:txBody>
          <a:bodyPr/>
          <a:lstStyle/>
          <a:p>
            <a:r>
              <a:rPr lang="en-US" altLang="zh-CN" dirty="0"/>
              <a:t>hindsight-experience-replay</a:t>
            </a:r>
            <a:endParaRPr lang="zh-CN" altLang="en-US" dirty="0"/>
          </a:p>
        </p:txBody>
      </p:sp>
      <p:sp>
        <p:nvSpPr>
          <p:cNvPr id="3" name="内容占位符 2">
            <a:extLst>
              <a:ext uri="{FF2B5EF4-FFF2-40B4-BE49-F238E27FC236}">
                <a16:creationId xmlns:a16="http://schemas.microsoft.com/office/drawing/2014/main" id="{0BEB7F76-5C5E-4BE0-B18C-82BA7201D0BB}"/>
              </a:ext>
            </a:extLst>
          </p:cNvPr>
          <p:cNvSpPr>
            <a:spLocks noGrp="1"/>
          </p:cNvSpPr>
          <p:nvPr>
            <p:ph idx="1"/>
          </p:nvPr>
        </p:nvSpPr>
        <p:spPr/>
        <p:txBody>
          <a:bodyPr/>
          <a:lstStyle/>
          <a:p>
            <a:r>
              <a:rPr lang="zh-CN" altLang="en-US" dirty="0"/>
              <a:t>是从</a:t>
            </a:r>
            <a:r>
              <a:rPr lang="en-US" altLang="zh-CN" dirty="0"/>
              <a:t>replay buffer </a:t>
            </a:r>
            <a:r>
              <a:rPr lang="zh-CN" altLang="en-US" dirty="0"/>
              <a:t>种随机设立子目标</a:t>
            </a:r>
          </a:p>
        </p:txBody>
      </p:sp>
    </p:spTree>
    <p:extLst>
      <p:ext uri="{BB962C8B-B14F-4D97-AF65-F5344CB8AC3E}">
        <p14:creationId xmlns:p14="http://schemas.microsoft.com/office/powerpoint/2010/main" val="241279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D15A3-C915-40F6-8A69-B892767D63E0}"/>
              </a:ext>
            </a:extLst>
          </p:cNvPr>
          <p:cNvSpPr>
            <a:spLocks noGrp="1"/>
          </p:cNvSpPr>
          <p:nvPr>
            <p:ph type="title"/>
          </p:nvPr>
        </p:nvSpPr>
        <p:spPr/>
        <p:txBody>
          <a:bodyPr/>
          <a:lstStyle/>
          <a:p>
            <a:r>
              <a:rPr lang="en-US" altLang="zh-CN" dirty="0"/>
              <a:t>exploration via hindsight goal generation</a:t>
            </a:r>
            <a:endParaRPr lang="zh-CN" altLang="en-US" dirty="0"/>
          </a:p>
        </p:txBody>
      </p:sp>
      <p:sp>
        <p:nvSpPr>
          <p:cNvPr id="3" name="内容占位符 2">
            <a:extLst>
              <a:ext uri="{FF2B5EF4-FFF2-40B4-BE49-F238E27FC236}">
                <a16:creationId xmlns:a16="http://schemas.microsoft.com/office/drawing/2014/main" id="{4451FEBA-0E5C-425C-8343-B111FEC5AAD1}"/>
              </a:ext>
            </a:extLst>
          </p:cNvPr>
          <p:cNvSpPr>
            <a:spLocks noGrp="1"/>
          </p:cNvSpPr>
          <p:nvPr>
            <p:ph idx="1"/>
          </p:nvPr>
        </p:nvSpPr>
        <p:spPr/>
        <p:txBody>
          <a:bodyPr/>
          <a:lstStyle/>
          <a:p>
            <a:r>
              <a:rPr lang="en-US" altLang="zh-CN" dirty="0"/>
              <a:t>In this paper, we introduce Hindsight Goal Generation (HGG), a novel algorithmic framework that generates valuable hindsight goals which are easy for an agent to achieve in the short term and are also potential for guiding the agent to reach the actual goal</a:t>
            </a:r>
            <a:br>
              <a:rPr lang="en-US" altLang="zh-CN" dirty="0"/>
            </a:br>
            <a:r>
              <a:rPr lang="en-US" altLang="zh-CN" dirty="0"/>
              <a:t>in the long term. </a:t>
            </a:r>
          </a:p>
          <a:p>
            <a:endParaRPr lang="en-US" altLang="zh-CN" dirty="0"/>
          </a:p>
          <a:p>
            <a:r>
              <a:rPr lang="zh-CN" altLang="en-US" dirty="0"/>
              <a:t>这篇文章中对</a:t>
            </a:r>
            <a:r>
              <a:rPr lang="en-US" altLang="zh-CN" dirty="0"/>
              <a:t>HER</a:t>
            </a:r>
            <a:r>
              <a:rPr lang="zh-CN" altLang="en-US" dirty="0"/>
              <a:t>进行总结，仍然应用在机械手臂中</a:t>
            </a:r>
            <a:br>
              <a:rPr lang="en-US" altLang="zh-CN" dirty="0"/>
            </a:br>
            <a:endParaRPr lang="zh-CN" altLang="en-US" dirty="0"/>
          </a:p>
        </p:txBody>
      </p:sp>
    </p:spTree>
    <p:extLst>
      <p:ext uri="{BB962C8B-B14F-4D97-AF65-F5344CB8AC3E}">
        <p14:creationId xmlns:p14="http://schemas.microsoft.com/office/powerpoint/2010/main" val="56803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32383-3119-4959-90B1-1E77404BEA83}"/>
              </a:ext>
            </a:extLst>
          </p:cNvPr>
          <p:cNvSpPr>
            <a:spLocks noGrp="1"/>
          </p:cNvSpPr>
          <p:nvPr>
            <p:ph type="title"/>
          </p:nvPr>
        </p:nvSpPr>
        <p:spPr/>
        <p:txBody>
          <a:bodyPr/>
          <a:lstStyle/>
          <a:p>
            <a:r>
              <a:rPr lang="en-US" altLang="zh-CN" b="1" dirty="0"/>
              <a:t>Goal-conditioned Imitation Learning</a:t>
            </a:r>
            <a:r>
              <a:rPr lang="en-US" altLang="zh-CN" dirty="0"/>
              <a:t> </a:t>
            </a:r>
            <a:endParaRPr lang="zh-CN" altLang="en-US" dirty="0"/>
          </a:p>
        </p:txBody>
      </p:sp>
      <p:sp>
        <p:nvSpPr>
          <p:cNvPr id="3" name="内容占位符 2">
            <a:extLst>
              <a:ext uri="{FF2B5EF4-FFF2-40B4-BE49-F238E27FC236}">
                <a16:creationId xmlns:a16="http://schemas.microsoft.com/office/drawing/2014/main" id="{168E98BD-BF6E-45C3-B8B2-DDCE3E84FFF6}"/>
              </a:ext>
            </a:extLst>
          </p:cNvPr>
          <p:cNvSpPr>
            <a:spLocks noGrp="1"/>
          </p:cNvSpPr>
          <p:nvPr>
            <p:ph idx="1"/>
          </p:nvPr>
        </p:nvSpPr>
        <p:spPr/>
        <p:txBody>
          <a:bodyPr/>
          <a:lstStyle/>
          <a:p>
            <a:r>
              <a:rPr lang="en-US" altLang="zh-CN" dirty="0"/>
              <a:t>In this work we investigate different approaches to incorporate</a:t>
            </a:r>
            <a:br>
              <a:rPr lang="en-US" altLang="zh-CN" dirty="0"/>
            </a:br>
            <a:r>
              <a:rPr lang="en-US" altLang="zh-CN" dirty="0"/>
              <a:t>demonstrations to drastically speed up the convergence to a policy able to reach any goal, also surpassing the performance of an agent trained with other Imitation Learning algorithms. </a:t>
            </a:r>
            <a:br>
              <a:rPr lang="en-US" altLang="zh-CN" dirty="0"/>
            </a:br>
            <a:endParaRPr lang="en-US" altLang="zh-CN" dirty="0"/>
          </a:p>
          <a:p>
            <a:endParaRPr lang="en-US" altLang="zh-CN" dirty="0"/>
          </a:p>
          <a:p>
            <a:r>
              <a:rPr lang="zh-CN" altLang="en-US"/>
              <a:t>通过对到达子目标的过程模仿来更快完成探索。</a:t>
            </a:r>
            <a:endParaRPr lang="zh-CN" altLang="en-US" dirty="0"/>
          </a:p>
        </p:txBody>
      </p:sp>
    </p:spTree>
    <p:extLst>
      <p:ext uri="{BB962C8B-B14F-4D97-AF65-F5344CB8AC3E}">
        <p14:creationId xmlns:p14="http://schemas.microsoft.com/office/powerpoint/2010/main" val="17442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FBC7C-92CB-4543-83BB-19F0F10C48BA}"/>
              </a:ext>
            </a:extLst>
          </p:cNvPr>
          <p:cNvSpPr>
            <a:spLocks noGrp="1"/>
          </p:cNvSpPr>
          <p:nvPr>
            <p:ph type="title"/>
          </p:nvPr>
        </p:nvSpPr>
        <p:spPr/>
        <p:txBody>
          <a:bodyPr>
            <a:normAutofit/>
          </a:bodyPr>
          <a:lstStyle/>
          <a:p>
            <a:r>
              <a:rPr lang="en-US" altLang="zh-CN" b="1" dirty="0"/>
              <a:t>Maximum Entropy-Regularized Multi-Goal Reinforcement Learning</a:t>
            </a:r>
            <a:r>
              <a:rPr lang="en-US" altLang="zh-CN" dirty="0"/>
              <a:t> </a:t>
            </a:r>
            <a:endParaRPr lang="zh-CN" altLang="en-US" dirty="0"/>
          </a:p>
        </p:txBody>
      </p:sp>
      <p:sp>
        <p:nvSpPr>
          <p:cNvPr id="3" name="内容占位符 2">
            <a:extLst>
              <a:ext uri="{FF2B5EF4-FFF2-40B4-BE49-F238E27FC236}">
                <a16:creationId xmlns:a16="http://schemas.microsoft.com/office/drawing/2014/main" id="{F59E4ABD-7DDC-4FB3-B10F-81DAD9FDF989}"/>
              </a:ext>
            </a:extLst>
          </p:cNvPr>
          <p:cNvSpPr>
            <a:spLocks noGrp="1"/>
          </p:cNvSpPr>
          <p:nvPr>
            <p:ph idx="1"/>
          </p:nvPr>
        </p:nvSpPr>
        <p:spPr/>
        <p:txBody>
          <a:bodyPr/>
          <a:lstStyle/>
          <a:p>
            <a:r>
              <a:rPr lang="zh-CN" altLang="en-US" dirty="0"/>
              <a:t>这个是多目标的，好像和前面并不一致</a:t>
            </a:r>
            <a:endParaRPr lang="en-US" altLang="zh-CN" dirty="0"/>
          </a:p>
          <a:p>
            <a:r>
              <a:rPr lang="zh-CN" altLang="en-US" dirty="0"/>
              <a:t>但是也可以尝试借鉴，比如我们可以同时均衡多种先验中得到的子目标，用相应的规则进行均衡</a:t>
            </a:r>
          </a:p>
        </p:txBody>
      </p:sp>
    </p:spTree>
    <p:extLst>
      <p:ext uri="{BB962C8B-B14F-4D97-AF65-F5344CB8AC3E}">
        <p14:creationId xmlns:p14="http://schemas.microsoft.com/office/powerpoint/2010/main" val="24959757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291</Words>
  <Application>Microsoft Office PowerPoint</Application>
  <PresentationFormat>宽屏</PresentationFormat>
  <Paragraphs>23</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hindsight-experience-replay 相关</vt:lpstr>
      <vt:lpstr>简介</vt:lpstr>
      <vt:lpstr>List </vt:lpstr>
      <vt:lpstr>hindsight-experience-replay</vt:lpstr>
      <vt:lpstr>exploration via hindsight goal generation</vt:lpstr>
      <vt:lpstr>Goal-conditioned Imitation Learning </vt:lpstr>
      <vt:lpstr>Maximum Entropy-Regularized Multi-Goal Reinforcement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hindsight-experience-replay 相关</dc:title>
  <dc:creator>司马 羽鹤</dc:creator>
  <cp:lastModifiedBy>司马 羽鹤</cp:lastModifiedBy>
  <cp:revision>9</cp:revision>
  <dcterms:created xsi:type="dcterms:W3CDTF">2020-02-04T02:29:19Z</dcterms:created>
  <dcterms:modified xsi:type="dcterms:W3CDTF">2020-02-04T03:06:02Z</dcterms:modified>
</cp:coreProperties>
</file>