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304" r:id="rId4"/>
    <p:sldId id="305" r:id="rId5"/>
    <p:sldId id="306" r:id="rId6"/>
    <p:sldId id="307" r:id="rId7"/>
    <p:sldId id="308" r:id="rId8"/>
    <p:sldId id="358" r:id="rId9"/>
    <p:sldId id="309" r:id="rId10"/>
    <p:sldId id="423" r:id="rId11"/>
    <p:sldId id="444" r:id="rId12"/>
    <p:sldId id="440" r:id="rId13"/>
    <p:sldId id="445" r:id="rId14"/>
    <p:sldId id="424" r:id="rId15"/>
    <p:sldId id="446" r:id="rId16"/>
    <p:sldId id="447" r:id="rId17"/>
    <p:sldId id="310" r:id="rId18"/>
    <p:sldId id="311" r:id="rId19"/>
    <p:sldId id="312" r:id="rId20"/>
    <p:sldId id="457" r:id="rId21"/>
    <p:sldId id="437" r:id="rId22"/>
    <p:sldId id="449" r:id="rId23"/>
    <p:sldId id="448" r:id="rId24"/>
    <p:sldId id="461" r:id="rId25"/>
    <p:sldId id="441" r:id="rId26"/>
    <p:sldId id="442" r:id="rId27"/>
    <p:sldId id="443" r:id="rId28"/>
    <p:sldId id="425" r:id="rId29"/>
    <p:sldId id="458" r:id="rId30"/>
    <p:sldId id="459" r:id="rId31"/>
    <p:sldId id="428" r:id="rId32"/>
    <p:sldId id="429" r:id="rId33"/>
    <p:sldId id="460" r:id="rId34"/>
    <p:sldId id="431" r:id="rId35"/>
    <p:sldId id="432" r:id="rId36"/>
    <p:sldId id="462" r:id="rId37"/>
    <p:sldId id="463" r:id="rId38"/>
    <p:sldId id="434" r:id="rId39"/>
    <p:sldId id="435" r:id="rId40"/>
    <p:sldId id="436" r:id="rId41"/>
    <p:sldId id="464" r:id="rId42"/>
    <p:sldId id="465" r:id="rId43"/>
    <p:sldId id="466" r:id="rId44"/>
    <p:sldId id="467"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0481" autoAdjust="0"/>
  </p:normalViewPr>
  <p:slideViewPr>
    <p:cSldViewPr snapToGrid="0">
      <p:cViewPr varScale="1">
        <p:scale>
          <a:sx n="54" d="100"/>
          <a:sy n="54" d="100"/>
        </p:scale>
        <p:origin x="11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297D0C-E711-41C8-8D57-C9C0D124E7F8}" type="datetimeFigureOut">
              <a:rPr lang="zh-CN" altLang="en-US" smtClean="0"/>
              <a:t>2019/5/3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E0CAC0-4CFE-4A53-9FAD-3BBC9A126035}" type="slidenum">
              <a:rPr lang="zh-CN" altLang="en-US" smtClean="0"/>
              <a:t>‹#›</a:t>
            </a:fld>
            <a:endParaRPr lang="zh-CN" altLang="en-US"/>
          </a:p>
        </p:txBody>
      </p:sp>
    </p:spTree>
    <p:extLst>
      <p:ext uri="{BB962C8B-B14F-4D97-AF65-F5344CB8AC3E}">
        <p14:creationId xmlns:p14="http://schemas.microsoft.com/office/powerpoint/2010/main" val="3508085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他做到了我所想的，就是在“专家”数据的基础上进行进一步的提升，而不是以专家数据为目标函数，但是这里还是和我的想法略有区别。我希望能从奖励函数的角度出发，学得奖励函数之后，产生策略。而且希望学得的奖励函数要比单纯用专家数据得到的奖励函数更优，只是没想明白如何评价这个更优？用稀疏存在的奖励吗？用和环境交互的结果吗？还是用一些简单的通用评价标准呢？</a:t>
            </a:r>
            <a:endParaRPr lang="en-US" altLang="zh-CN" dirty="0"/>
          </a:p>
          <a:p>
            <a:endParaRPr lang="en-US" altLang="zh-CN" dirty="0"/>
          </a:p>
          <a:p>
            <a:r>
              <a:rPr lang="zh-CN" altLang="en-US" dirty="0"/>
              <a:t>而这里的示例学习，则不关心奖励函数的重构问题，只是通过示例估计一个价值网络，并且将示例原封不动地保存下来，作为一个记忆库使用。用这个价值网络作为初始值，然后在与环境的交互过程中不断地丰富记忆库。</a:t>
            </a:r>
          </a:p>
        </p:txBody>
      </p:sp>
      <p:sp>
        <p:nvSpPr>
          <p:cNvPr id="4" name="灯片编号占位符 3"/>
          <p:cNvSpPr>
            <a:spLocks noGrp="1"/>
          </p:cNvSpPr>
          <p:nvPr>
            <p:ph type="sldNum" sz="quarter" idx="5"/>
          </p:nvPr>
        </p:nvSpPr>
        <p:spPr/>
        <p:txBody>
          <a:bodyPr/>
          <a:lstStyle/>
          <a:p>
            <a:fld id="{1CA1A9BB-0404-4345-90C0-45B0A50B27E0}" type="slidenum">
              <a:rPr lang="zh-CN" altLang="en-US" smtClean="0"/>
              <a:t>3</a:t>
            </a:fld>
            <a:endParaRPr lang="zh-CN" altLang="en-US"/>
          </a:p>
        </p:txBody>
      </p:sp>
    </p:spTree>
    <p:extLst>
      <p:ext uri="{BB962C8B-B14F-4D97-AF65-F5344CB8AC3E}">
        <p14:creationId xmlns:p14="http://schemas.microsoft.com/office/powerpoint/2010/main" val="360875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A7BFDC-BB35-415B-8A01-BD104C5C1A1F}" type="slidenum">
              <a:rPr lang="zh-CN" altLang="en-US" smtClean="0"/>
              <a:t>14</a:t>
            </a:fld>
            <a:endParaRPr lang="zh-CN" altLang="en-US"/>
          </a:p>
        </p:txBody>
      </p:sp>
    </p:spTree>
    <p:extLst>
      <p:ext uri="{BB962C8B-B14F-4D97-AF65-F5344CB8AC3E}">
        <p14:creationId xmlns:p14="http://schemas.microsoft.com/office/powerpoint/2010/main" val="1834277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为什么会有这种现象的出现呢？</a:t>
            </a:r>
          </a:p>
        </p:txBody>
      </p:sp>
      <p:sp>
        <p:nvSpPr>
          <p:cNvPr id="4" name="灯片编号占位符 3"/>
          <p:cNvSpPr>
            <a:spLocks noGrp="1"/>
          </p:cNvSpPr>
          <p:nvPr>
            <p:ph type="sldNum" sz="quarter" idx="5"/>
          </p:nvPr>
        </p:nvSpPr>
        <p:spPr/>
        <p:txBody>
          <a:bodyPr/>
          <a:lstStyle/>
          <a:p>
            <a:fld id="{9EE0CAC0-4CFE-4A53-9FAD-3BBC9A126035}" type="slidenum">
              <a:rPr lang="zh-CN" altLang="en-US" smtClean="0"/>
              <a:t>16</a:t>
            </a:fld>
            <a:endParaRPr lang="zh-CN" altLang="en-US"/>
          </a:p>
        </p:txBody>
      </p:sp>
    </p:spTree>
    <p:extLst>
      <p:ext uri="{BB962C8B-B14F-4D97-AF65-F5344CB8AC3E}">
        <p14:creationId xmlns:p14="http://schemas.microsoft.com/office/powerpoint/2010/main" val="20341247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EE0CAC0-4CFE-4A53-9FAD-3BBC9A126035}" type="slidenum">
              <a:rPr lang="zh-CN" altLang="en-US" smtClean="0"/>
              <a:t>21</a:t>
            </a:fld>
            <a:endParaRPr lang="zh-CN" altLang="en-US"/>
          </a:p>
        </p:txBody>
      </p:sp>
    </p:spTree>
    <p:extLst>
      <p:ext uri="{BB962C8B-B14F-4D97-AF65-F5344CB8AC3E}">
        <p14:creationId xmlns:p14="http://schemas.microsoft.com/office/powerpoint/2010/main" val="3584068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的结果</a:t>
            </a:r>
            <a:r>
              <a:rPr lang="en-US" altLang="zh-CN" dirty="0" err="1"/>
              <a:t>i</a:t>
            </a:r>
            <a:r>
              <a:rPr lang="zh-CN" altLang="en-US" dirty="0"/>
              <a:t>及国际控股 </a:t>
            </a:r>
          </a:p>
        </p:txBody>
      </p:sp>
      <p:sp>
        <p:nvSpPr>
          <p:cNvPr id="4" name="灯片编号占位符 3"/>
          <p:cNvSpPr>
            <a:spLocks noGrp="1"/>
          </p:cNvSpPr>
          <p:nvPr>
            <p:ph type="sldNum" sz="quarter" idx="5"/>
          </p:nvPr>
        </p:nvSpPr>
        <p:spPr/>
        <p:txBody>
          <a:bodyPr/>
          <a:lstStyle/>
          <a:p>
            <a:fld id="{9EE0CAC0-4CFE-4A53-9FAD-3BBC9A126035}" type="slidenum">
              <a:rPr lang="zh-CN" altLang="en-US" smtClean="0"/>
              <a:t>23</a:t>
            </a:fld>
            <a:endParaRPr lang="zh-CN" altLang="en-US"/>
          </a:p>
        </p:txBody>
      </p:sp>
    </p:spTree>
    <p:extLst>
      <p:ext uri="{BB962C8B-B14F-4D97-AF65-F5344CB8AC3E}">
        <p14:creationId xmlns:p14="http://schemas.microsoft.com/office/powerpoint/2010/main" val="6274754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发动攻势高科技手段 </a:t>
            </a:r>
          </a:p>
        </p:txBody>
      </p:sp>
      <p:sp>
        <p:nvSpPr>
          <p:cNvPr id="4" name="灯片编号占位符 3"/>
          <p:cNvSpPr>
            <a:spLocks noGrp="1"/>
          </p:cNvSpPr>
          <p:nvPr>
            <p:ph type="sldNum" sz="quarter" idx="5"/>
          </p:nvPr>
        </p:nvSpPr>
        <p:spPr/>
        <p:txBody>
          <a:bodyPr/>
          <a:lstStyle/>
          <a:p>
            <a:fld id="{9EE0CAC0-4CFE-4A53-9FAD-3BBC9A126035}" type="slidenum">
              <a:rPr lang="zh-CN" altLang="en-US" smtClean="0"/>
              <a:t>25</a:t>
            </a:fld>
            <a:endParaRPr lang="zh-CN" altLang="en-US"/>
          </a:p>
        </p:txBody>
      </p:sp>
    </p:spTree>
    <p:extLst>
      <p:ext uri="{BB962C8B-B14F-4D97-AF65-F5344CB8AC3E}">
        <p14:creationId xmlns:p14="http://schemas.microsoft.com/office/powerpoint/2010/main" val="7646636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当前网络参数下能够产生专家数据的概率，有三种构造系数的方法，一种是根据专家</a:t>
            </a:r>
            <a:r>
              <a:rPr lang="en-US" altLang="zh-CN" dirty="0"/>
              <a:t>reward</a:t>
            </a:r>
            <a:r>
              <a:rPr lang="zh-CN" altLang="en-US" dirty="0"/>
              <a:t>，一种是根据专家的值函数与当前值函数的差值，越小越好；一种是什么都不加。</a:t>
            </a:r>
            <a:endParaRPr lang="en-US" altLang="zh-CN" dirty="0"/>
          </a:p>
          <a:p>
            <a:r>
              <a:rPr lang="zh-CN" altLang="en-US" dirty="0"/>
              <a:t>几个疑问，首先，那些系数都是啥？，</a:t>
            </a:r>
            <a:r>
              <a:rPr lang="en-US" altLang="zh-CN" dirty="0" err="1"/>
              <a:t>k?,lambda</a:t>
            </a:r>
            <a:r>
              <a:rPr lang="en-US" altLang="zh-CN" dirty="0"/>
              <a:t>? </a:t>
            </a:r>
            <a:r>
              <a:rPr lang="zh-CN" altLang="en-US" dirty="0"/>
              <a:t>感觉</a:t>
            </a:r>
            <a:r>
              <a:rPr lang="en-US" altLang="zh-CN" dirty="0"/>
              <a:t>reward</a:t>
            </a:r>
            <a:r>
              <a:rPr lang="zh-CN" altLang="en-US" dirty="0"/>
              <a:t>和</a:t>
            </a:r>
            <a:r>
              <a:rPr lang="en-US" altLang="zh-CN" dirty="0"/>
              <a:t>critic </a:t>
            </a:r>
            <a:r>
              <a:rPr lang="zh-CN" altLang="en-US" dirty="0"/>
              <a:t>的走势不一样呀，</a:t>
            </a:r>
            <a:r>
              <a:rPr lang="en-US" altLang="zh-CN" dirty="0"/>
              <a:t>reward</a:t>
            </a:r>
            <a:r>
              <a:rPr lang="zh-CN" altLang="en-US" dirty="0"/>
              <a:t>是越大越好，</a:t>
            </a:r>
            <a:r>
              <a:rPr lang="en-US" altLang="zh-CN" dirty="0"/>
              <a:t>critic</a:t>
            </a:r>
            <a:r>
              <a:rPr lang="zh-CN" altLang="en-US" dirty="0"/>
              <a:t>是越小越好，而后面的</a:t>
            </a:r>
            <a:r>
              <a:rPr lang="en-US" altLang="zh-CN" dirty="0"/>
              <a:t>log</a:t>
            </a:r>
            <a:r>
              <a:rPr lang="zh-CN" altLang="en-US" dirty="0"/>
              <a:t>很显然是越大越好。</a:t>
            </a:r>
            <a:endParaRPr lang="en-US" altLang="zh-CN" dirty="0"/>
          </a:p>
          <a:p>
            <a:r>
              <a:rPr lang="zh-CN" altLang="en-US" dirty="0"/>
              <a:t>另外那个</a:t>
            </a:r>
            <a:r>
              <a:rPr lang="en-US" altLang="zh-CN" dirty="0"/>
              <a:t>A2C</a:t>
            </a:r>
            <a:r>
              <a:rPr lang="zh-CN" altLang="en-US" dirty="0"/>
              <a:t>有什么关系还有待查证？</a:t>
            </a:r>
          </a:p>
        </p:txBody>
      </p:sp>
      <p:sp>
        <p:nvSpPr>
          <p:cNvPr id="4" name="灯片编号占位符 3"/>
          <p:cNvSpPr>
            <a:spLocks noGrp="1"/>
          </p:cNvSpPr>
          <p:nvPr>
            <p:ph type="sldNum" sz="quarter" idx="5"/>
          </p:nvPr>
        </p:nvSpPr>
        <p:spPr/>
        <p:txBody>
          <a:bodyPr/>
          <a:lstStyle/>
          <a:p>
            <a:fld id="{9EE0CAC0-4CFE-4A53-9FAD-3BBC9A126035}" type="slidenum">
              <a:rPr lang="zh-CN" altLang="en-US" smtClean="0"/>
              <a:t>26</a:t>
            </a:fld>
            <a:endParaRPr lang="zh-CN" altLang="en-US"/>
          </a:p>
        </p:txBody>
      </p:sp>
    </p:spTree>
    <p:extLst>
      <p:ext uri="{BB962C8B-B14F-4D97-AF65-F5344CB8AC3E}">
        <p14:creationId xmlns:p14="http://schemas.microsoft.com/office/powerpoint/2010/main" val="35352771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EE0CAC0-4CFE-4A53-9FAD-3BBC9A126035}" type="slidenum">
              <a:rPr lang="zh-CN" altLang="en-US" smtClean="0"/>
              <a:t>27</a:t>
            </a:fld>
            <a:endParaRPr lang="zh-CN" altLang="en-US"/>
          </a:p>
        </p:txBody>
      </p:sp>
    </p:spTree>
    <p:extLst>
      <p:ext uri="{BB962C8B-B14F-4D97-AF65-F5344CB8AC3E}">
        <p14:creationId xmlns:p14="http://schemas.microsoft.com/office/powerpoint/2010/main" val="33233887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重要采样加在什么地方了</a:t>
            </a:r>
            <a:r>
              <a:rPr lang="en-US" altLang="zh-CN" dirty="0"/>
              <a:t>/</a:t>
            </a:r>
          </a:p>
          <a:p>
            <a:r>
              <a:rPr lang="en-US" altLang="zh-CN"/>
              <a:t>https://github.com/go2sea/DQfD</a:t>
            </a:r>
            <a:endParaRPr lang="zh-CN" altLang="en-US"/>
          </a:p>
        </p:txBody>
      </p:sp>
      <p:sp>
        <p:nvSpPr>
          <p:cNvPr id="4" name="灯片编号占位符 3"/>
          <p:cNvSpPr>
            <a:spLocks noGrp="1"/>
          </p:cNvSpPr>
          <p:nvPr>
            <p:ph type="sldNum" sz="quarter" idx="5"/>
          </p:nvPr>
        </p:nvSpPr>
        <p:spPr/>
        <p:txBody>
          <a:bodyPr/>
          <a:lstStyle/>
          <a:p>
            <a:fld id="{25A7BFDC-BB35-415B-8A01-BD104C5C1A1F}" type="slidenum">
              <a:rPr lang="zh-CN" altLang="en-US" smtClean="0"/>
              <a:t>28</a:t>
            </a:fld>
            <a:endParaRPr lang="zh-CN" altLang="en-US"/>
          </a:p>
        </p:txBody>
      </p:sp>
    </p:spTree>
    <p:extLst>
      <p:ext uri="{BB962C8B-B14F-4D97-AF65-F5344CB8AC3E}">
        <p14:creationId xmlns:p14="http://schemas.microsoft.com/office/powerpoint/2010/main" val="37228137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A7BFDC-BB35-415B-8A01-BD104C5C1A1F}" type="slidenum">
              <a:rPr lang="zh-CN" altLang="en-US" smtClean="0"/>
              <a:t>31</a:t>
            </a:fld>
            <a:endParaRPr lang="zh-CN" altLang="en-US"/>
          </a:p>
        </p:txBody>
      </p:sp>
    </p:spTree>
    <p:extLst>
      <p:ext uri="{BB962C8B-B14F-4D97-AF65-F5344CB8AC3E}">
        <p14:creationId xmlns:p14="http://schemas.microsoft.com/office/powerpoint/2010/main" val="8017482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顶向下的逆向思路是由底层自动聚类，也就是底层不断重复的东西作为一个子单元来完成一个任务，类似肌肉记忆一样，然后再由顶层进行设计，那么中间层的灵活性该如何保证，要用连接主义的方法来实现，才能有效果。</a:t>
            </a:r>
          </a:p>
        </p:txBody>
      </p:sp>
      <p:sp>
        <p:nvSpPr>
          <p:cNvPr id="4" name="灯片编号占位符 3"/>
          <p:cNvSpPr>
            <a:spLocks noGrp="1"/>
          </p:cNvSpPr>
          <p:nvPr>
            <p:ph type="sldNum" sz="quarter" idx="5"/>
          </p:nvPr>
        </p:nvSpPr>
        <p:spPr/>
        <p:txBody>
          <a:bodyPr/>
          <a:lstStyle/>
          <a:p>
            <a:fld id="{25A7BFDC-BB35-415B-8A01-BD104C5C1A1F}" type="slidenum">
              <a:rPr lang="zh-CN" altLang="en-US" smtClean="0"/>
              <a:t>32</a:t>
            </a:fld>
            <a:endParaRPr lang="zh-CN" altLang="en-US"/>
          </a:p>
        </p:txBody>
      </p:sp>
    </p:spTree>
    <p:extLst>
      <p:ext uri="{BB962C8B-B14F-4D97-AF65-F5344CB8AC3E}">
        <p14:creationId xmlns:p14="http://schemas.microsoft.com/office/powerpoint/2010/main" val="2487263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强调了很少的示例就能完成一个很不错的初始化，并且结合了记忆回放和</a:t>
            </a:r>
            <a:r>
              <a:rPr lang="en-US" altLang="zh-CN" dirty="0"/>
              <a:t>TD</a:t>
            </a:r>
            <a:r>
              <a:rPr lang="zh-CN" altLang="en-US" dirty="0"/>
              <a:t>算法。如何融入</a:t>
            </a:r>
            <a:r>
              <a:rPr lang="en-US" altLang="zh-CN" dirty="0"/>
              <a:t>TD </a:t>
            </a:r>
            <a:r>
              <a:rPr lang="zh-CN" altLang="en-US" dirty="0"/>
              <a:t>算法的，背后的意义是什么，如果没有这个</a:t>
            </a:r>
            <a:r>
              <a:rPr lang="en-US" altLang="zh-CN" dirty="0"/>
              <a:t>TD</a:t>
            </a:r>
            <a:r>
              <a:rPr lang="zh-CN" altLang="en-US" dirty="0"/>
              <a:t>会产生不收敛。 </a:t>
            </a:r>
            <a:r>
              <a:rPr lang="en-US" altLang="zh-CN" dirty="0"/>
              <a:t>Why?</a:t>
            </a:r>
          </a:p>
          <a:p>
            <a:r>
              <a:rPr lang="zh-CN" altLang="en-US" dirty="0"/>
              <a:t>实验是在哪里做的，</a:t>
            </a:r>
          </a:p>
        </p:txBody>
      </p:sp>
      <p:sp>
        <p:nvSpPr>
          <p:cNvPr id="4" name="灯片编号占位符 3"/>
          <p:cNvSpPr>
            <a:spLocks noGrp="1"/>
          </p:cNvSpPr>
          <p:nvPr>
            <p:ph type="sldNum" sz="quarter" idx="5"/>
          </p:nvPr>
        </p:nvSpPr>
        <p:spPr/>
        <p:txBody>
          <a:bodyPr/>
          <a:lstStyle/>
          <a:p>
            <a:fld id="{1CA1A9BB-0404-4345-90C0-45B0A50B27E0}" type="slidenum">
              <a:rPr lang="zh-CN" altLang="en-US" smtClean="0"/>
              <a:t>4</a:t>
            </a:fld>
            <a:endParaRPr lang="zh-CN" altLang="en-US"/>
          </a:p>
        </p:txBody>
      </p:sp>
    </p:spTree>
    <p:extLst>
      <p:ext uri="{BB962C8B-B14F-4D97-AF65-F5344CB8AC3E}">
        <p14:creationId xmlns:p14="http://schemas.microsoft.com/office/powerpoint/2010/main" val="29448114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A7BFDC-BB35-415B-8A01-BD104C5C1A1F}" type="slidenum">
              <a:rPr lang="zh-CN" altLang="en-US" smtClean="0"/>
              <a:t>34</a:t>
            </a:fld>
            <a:endParaRPr lang="zh-CN" altLang="en-US"/>
          </a:p>
        </p:txBody>
      </p:sp>
    </p:spTree>
    <p:extLst>
      <p:ext uri="{BB962C8B-B14F-4D97-AF65-F5344CB8AC3E}">
        <p14:creationId xmlns:p14="http://schemas.microsoft.com/office/powerpoint/2010/main" val="31505130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A7BFDC-BB35-415B-8A01-BD104C5C1A1F}" type="slidenum">
              <a:rPr lang="zh-CN" altLang="en-US" smtClean="0"/>
              <a:t>35</a:t>
            </a:fld>
            <a:endParaRPr lang="zh-CN" altLang="en-US"/>
          </a:p>
        </p:txBody>
      </p:sp>
    </p:spTree>
    <p:extLst>
      <p:ext uri="{BB962C8B-B14F-4D97-AF65-F5344CB8AC3E}">
        <p14:creationId xmlns:p14="http://schemas.microsoft.com/office/powerpoint/2010/main" val="11054609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A7BFDC-BB35-415B-8A01-BD104C5C1A1F}" type="slidenum">
              <a:rPr lang="zh-CN" altLang="en-US" smtClean="0"/>
              <a:t>38</a:t>
            </a:fld>
            <a:endParaRPr lang="zh-CN" altLang="en-US"/>
          </a:p>
        </p:txBody>
      </p:sp>
    </p:spTree>
    <p:extLst>
      <p:ext uri="{BB962C8B-B14F-4D97-AF65-F5344CB8AC3E}">
        <p14:creationId xmlns:p14="http://schemas.microsoft.com/office/powerpoint/2010/main" val="1078983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尝试理解这两个公式背后的含义，为啥能够对数据噪声有抑制作用</a:t>
            </a:r>
          </a:p>
        </p:txBody>
      </p:sp>
      <p:sp>
        <p:nvSpPr>
          <p:cNvPr id="4" name="灯片编号占位符 3"/>
          <p:cNvSpPr>
            <a:spLocks noGrp="1"/>
          </p:cNvSpPr>
          <p:nvPr>
            <p:ph type="sldNum" sz="quarter" idx="5"/>
          </p:nvPr>
        </p:nvSpPr>
        <p:spPr/>
        <p:txBody>
          <a:bodyPr/>
          <a:lstStyle/>
          <a:p>
            <a:fld id="{25A7BFDC-BB35-415B-8A01-BD104C5C1A1F}" type="slidenum">
              <a:rPr lang="zh-CN" altLang="en-US" smtClean="0"/>
              <a:t>39</a:t>
            </a:fld>
            <a:endParaRPr lang="zh-CN" altLang="en-US"/>
          </a:p>
        </p:txBody>
      </p:sp>
    </p:spTree>
    <p:extLst>
      <p:ext uri="{BB962C8B-B14F-4D97-AF65-F5344CB8AC3E}">
        <p14:creationId xmlns:p14="http://schemas.microsoft.com/office/powerpoint/2010/main" val="39821213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A7BFDC-BB35-415B-8A01-BD104C5C1A1F}" type="slidenum">
              <a:rPr lang="zh-CN" altLang="en-US" smtClean="0"/>
              <a:t>40</a:t>
            </a:fld>
            <a:endParaRPr lang="zh-CN" altLang="en-US"/>
          </a:p>
        </p:txBody>
      </p:sp>
    </p:spTree>
    <p:extLst>
      <p:ext uri="{BB962C8B-B14F-4D97-AF65-F5344CB8AC3E}">
        <p14:creationId xmlns:p14="http://schemas.microsoft.com/office/powerpoint/2010/main" val="618032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EE0CAC0-4CFE-4A53-9FAD-3BBC9A126035}" type="slidenum">
              <a:rPr lang="zh-CN" altLang="en-US" smtClean="0"/>
              <a:t>5</a:t>
            </a:fld>
            <a:endParaRPr lang="zh-CN" altLang="en-US"/>
          </a:p>
        </p:txBody>
      </p:sp>
    </p:spTree>
    <p:extLst>
      <p:ext uri="{BB962C8B-B14F-4D97-AF65-F5344CB8AC3E}">
        <p14:creationId xmlns:p14="http://schemas.microsoft.com/office/powerpoint/2010/main" val="255186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en-US" altLang="zh-CN" dirty="0" err="1"/>
              <a:t>Schaul</a:t>
            </a:r>
            <a:r>
              <a:rPr lang="en-US" altLang="zh-CN" dirty="0"/>
              <a:t> et al. 2016] </a:t>
            </a:r>
            <a:r>
              <a:rPr lang="en-US" altLang="zh-CN" dirty="0" err="1"/>
              <a:t>Schaul</a:t>
            </a:r>
            <a:r>
              <a:rPr lang="en-US" altLang="zh-CN" dirty="0"/>
              <a:t>, T.; Quan, J.; </a:t>
            </a:r>
            <a:r>
              <a:rPr lang="en-US" altLang="zh-CN" dirty="0" err="1"/>
              <a:t>Antonoglou</a:t>
            </a:r>
            <a:r>
              <a:rPr lang="en-US" altLang="zh-CN" dirty="0"/>
              <a:t>, I.; and Silver, D. 2016. </a:t>
            </a:r>
            <a:r>
              <a:rPr lang="en-US" altLang="zh-CN" b="1" dirty="0"/>
              <a:t>Prioritized experience replay. </a:t>
            </a:r>
            <a:r>
              <a:rPr lang="en-US" altLang="zh-CN" dirty="0"/>
              <a:t>In Proceedings of the International Conference on Learning Representations, volume abs/1511.05952 </a:t>
            </a:r>
            <a:r>
              <a:rPr lang="zh-CN" altLang="en-US" dirty="0"/>
              <a:t>这篇文章中有提及 如何将二者的数据进行整合与选取的。</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1CA1A9BB-0404-4345-90C0-45B0A50B27E0}" type="slidenum">
              <a:rPr lang="zh-CN" altLang="en-US" smtClean="0"/>
              <a:t>6</a:t>
            </a:fld>
            <a:endParaRPr lang="zh-CN" altLang="en-US"/>
          </a:p>
        </p:txBody>
      </p:sp>
    </p:spTree>
    <p:extLst>
      <p:ext uri="{BB962C8B-B14F-4D97-AF65-F5344CB8AC3E}">
        <p14:creationId xmlns:p14="http://schemas.microsoft.com/office/powerpoint/2010/main" val="1507279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基本算法如图，可以看到这是一个两段式的训练，第一段，先用专家示例得到一个初始的可行解，也就是所谓的热启动。这是它所给出的四种</a:t>
            </a:r>
            <a:r>
              <a:rPr lang="en-US" altLang="zh-CN" dirty="0"/>
              <a:t>loss</a:t>
            </a:r>
            <a:r>
              <a:rPr lang="zh-CN" altLang="en-US" dirty="0"/>
              <a:t>。看到后来发现它跟我们要解决的问题并不是同一类，因为在它与环境进行交互的学习过程中是要不断地从环境中去获取</a:t>
            </a:r>
            <a:r>
              <a:rPr lang="en-US" altLang="zh-CN" dirty="0"/>
              <a:t>reward</a:t>
            </a:r>
            <a:r>
              <a:rPr lang="zh-CN" altLang="en-US" dirty="0"/>
              <a:t>的。比如，在第二个</a:t>
            </a:r>
            <a:r>
              <a:rPr lang="en-US" altLang="zh-CN" dirty="0"/>
              <a:t>loss</a:t>
            </a:r>
            <a:r>
              <a:rPr lang="zh-CN" altLang="en-US" dirty="0"/>
              <a:t>，那个</a:t>
            </a:r>
            <a:r>
              <a:rPr lang="en-US" altLang="zh-CN" dirty="0"/>
              <a:t>n-step double Q , </a:t>
            </a:r>
            <a:r>
              <a:rPr lang="zh-CN" altLang="en-US" dirty="0"/>
              <a:t>如果没有回报函数，这个部分就没用了，所以他不在我们逆向强化学习的讨论范畴，但是有一个问题值得我们借鉴，就是如果我们想要超越专家策略，唯一可以凭借的途径就是不断地实践和总结，与环境进行交互。青出于蓝而胜于蓝的根本途径有两个，一个是天才，一个是实践。我们关注后者。</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DBCF8A-CF5B-4DF1-BB49-975B40108E9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78238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如何保证满足贝尔曼方程？</a:t>
            </a:r>
          </a:p>
        </p:txBody>
      </p:sp>
      <p:sp>
        <p:nvSpPr>
          <p:cNvPr id="4" name="灯片编号占位符 3"/>
          <p:cNvSpPr>
            <a:spLocks noGrp="1"/>
          </p:cNvSpPr>
          <p:nvPr>
            <p:ph type="sldNum" sz="quarter" idx="5"/>
          </p:nvPr>
        </p:nvSpPr>
        <p:spPr/>
        <p:txBody>
          <a:bodyPr/>
          <a:lstStyle/>
          <a:p>
            <a:fld id="{9EE0CAC0-4CFE-4A53-9FAD-3BBC9A126035}" type="slidenum">
              <a:rPr lang="zh-CN" altLang="en-US" smtClean="0"/>
              <a:t>9</a:t>
            </a:fld>
            <a:endParaRPr lang="zh-CN" altLang="en-US"/>
          </a:p>
        </p:txBody>
      </p:sp>
    </p:spTree>
    <p:extLst>
      <p:ext uri="{BB962C8B-B14F-4D97-AF65-F5344CB8AC3E}">
        <p14:creationId xmlns:p14="http://schemas.microsoft.com/office/powerpoint/2010/main" val="3743894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这里可以选择根据实际交互的结果，对示例和</a:t>
            </a:r>
            <a:r>
              <a:rPr lang="en-US" altLang="zh-CN" dirty="0"/>
              <a:t>replay</a:t>
            </a:r>
            <a:r>
              <a:rPr lang="zh-CN" altLang="en-US" dirty="0"/>
              <a:t>的混合使用比例进行调节，这样可以进行重新学习</a:t>
            </a:r>
            <a:r>
              <a:rPr lang="en-US" altLang="zh-CN" dirty="0"/>
              <a:t>VAE</a:t>
            </a:r>
            <a:r>
              <a:rPr lang="zh-CN" altLang="en-US" dirty="0"/>
              <a:t>过程，也可以。</a:t>
            </a:r>
            <a:endParaRPr lang="en-US" altLang="zh-CN" dirty="0"/>
          </a:p>
          <a:p>
            <a:r>
              <a:rPr lang="zh-CN" altLang="en-US" dirty="0"/>
              <a:t>每次交互都要重构</a:t>
            </a:r>
          </a:p>
        </p:txBody>
      </p:sp>
      <p:sp>
        <p:nvSpPr>
          <p:cNvPr id="4" name="灯片编号占位符 3"/>
          <p:cNvSpPr>
            <a:spLocks noGrp="1"/>
          </p:cNvSpPr>
          <p:nvPr>
            <p:ph type="sldNum" sz="quarter" idx="5"/>
          </p:nvPr>
        </p:nvSpPr>
        <p:spPr/>
        <p:txBody>
          <a:bodyPr/>
          <a:lstStyle/>
          <a:p>
            <a:fld id="{25A7BFDC-BB35-415B-8A01-BD104C5C1A1F}" type="slidenum">
              <a:rPr lang="zh-CN" altLang="en-US" smtClean="0"/>
              <a:t>10</a:t>
            </a:fld>
            <a:endParaRPr lang="zh-CN" altLang="en-US"/>
          </a:p>
        </p:txBody>
      </p:sp>
    </p:spTree>
    <p:extLst>
      <p:ext uri="{BB962C8B-B14F-4D97-AF65-F5344CB8AC3E}">
        <p14:creationId xmlns:p14="http://schemas.microsoft.com/office/powerpoint/2010/main" val="2347091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这几个实验环境还有很多不知道如何跑起来的，那个蒙特祖玛的复仇就是其中一个，想试试</a:t>
            </a:r>
            <a:endParaRPr lang="en-US" altLang="zh-CN" dirty="0"/>
          </a:p>
          <a:p>
            <a:r>
              <a:rPr lang="zh-CN" altLang="en-US" dirty="0"/>
              <a:t>然后要找到代码例子中关于四种</a:t>
            </a:r>
            <a:r>
              <a:rPr lang="en-US" altLang="zh-CN" dirty="0"/>
              <a:t>loss </a:t>
            </a:r>
            <a:r>
              <a:rPr lang="zh-CN" altLang="en-US" dirty="0"/>
              <a:t>的构造方法，</a:t>
            </a:r>
            <a:r>
              <a:rPr lang="en-US" altLang="zh-CN" dirty="0"/>
              <a:t>We examine removing some of these losses in Section </a:t>
            </a:r>
            <a:r>
              <a:rPr lang="zh-CN" altLang="en-US" dirty="0"/>
              <a:t>，看看去掉一些会怎么样</a:t>
            </a:r>
          </a:p>
        </p:txBody>
      </p:sp>
      <p:sp>
        <p:nvSpPr>
          <p:cNvPr id="4" name="灯片编号占位符 3"/>
          <p:cNvSpPr>
            <a:spLocks noGrp="1"/>
          </p:cNvSpPr>
          <p:nvPr>
            <p:ph type="sldNum" sz="quarter" idx="5"/>
          </p:nvPr>
        </p:nvSpPr>
        <p:spPr/>
        <p:txBody>
          <a:bodyPr/>
          <a:lstStyle/>
          <a:p>
            <a:fld id="{9EE0CAC0-4CFE-4A53-9FAD-3BBC9A126035}" type="slidenum">
              <a:rPr lang="zh-CN" altLang="en-US" smtClean="0"/>
              <a:t>12</a:t>
            </a:fld>
            <a:endParaRPr lang="zh-CN" altLang="en-US"/>
          </a:p>
        </p:txBody>
      </p:sp>
    </p:spTree>
    <p:extLst>
      <p:ext uri="{BB962C8B-B14F-4D97-AF65-F5344CB8AC3E}">
        <p14:creationId xmlns:p14="http://schemas.microsoft.com/office/powerpoint/2010/main" val="2559830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文章一定要有代码公布，否则就会被认为不真实，这篇文章就因为这个被骂过了</a:t>
            </a:r>
          </a:p>
        </p:txBody>
      </p:sp>
      <p:sp>
        <p:nvSpPr>
          <p:cNvPr id="4" name="灯片编号占位符 3"/>
          <p:cNvSpPr>
            <a:spLocks noGrp="1"/>
          </p:cNvSpPr>
          <p:nvPr>
            <p:ph type="sldNum" sz="quarter" idx="5"/>
          </p:nvPr>
        </p:nvSpPr>
        <p:spPr/>
        <p:txBody>
          <a:bodyPr/>
          <a:lstStyle/>
          <a:p>
            <a:fld id="{9EE0CAC0-4CFE-4A53-9FAD-3BBC9A126035}" type="slidenum">
              <a:rPr lang="zh-CN" altLang="en-US" smtClean="0"/>
              <a:t>13</a:t>
            </a:fld>
            <a:endParaRPr lang="zh-CN" altLang="en-US"/>
          </a:p>
        </p:txBody>
      </p:sp>
    </p:spTree>
    <p:extLst>
      <p:ext uri="{BB962C8B-B14F-4D97-AF65-F5344CB8AC3E}">
        <p14:creationId xmlns:p14="http://schemas.microsoft.com/office/powerpoint/2010/main" val="385757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F1D640-B755-4F19-BD1A-97C3C5A8FF8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672C3D0-E53D-4284-8CBE-92F8FC8995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EC59546-2B2A-4C7E-BAB3-64F45A913054}"/>
              </a:ext>
            </a:extLst>
          </p:cNvPr>
          <p:cNvSpPr>
            <a:spLocks noGrp="1"/>
          </p:cNvSpPr>
          <p:nvPr>
            <p:ph type="dt" sz="half" idx="10"/>
          </p:nvPr>
        </p:nvSpPr>
        <p:spPr/>
        <p:txBody>
          <a:bodyPr/>
          <a:lstStyle/>
          <a:p>
            <a:fld id="{74283A43-E4B9-458D-BEB2-B1DA136AB02A}" type="datetimeFigureOut">
              <a:rPr lang="zh-CN" altLang="en-US" smtClean="0"/>
              <a:t>2019/5/3</a:t>
            </a:fld>
            <a:endParaRPr lang="zh-CN" altLang="en-US"/>
          </a:p>
        </p:txBody>
      </p:sp>
      <p:sp>
        <p:nvSpPr>
          <p:cNvPr id="5" name="页脚占位符 4">
            <a:extLst>
              <a:ext uri="{FF2B5EF4-FFF2-40B4-BE49-F238E27FC236}">
                <a16:creationId xmlns:a16="http://schemas.microsoft.com/office/drawing/2014/main" id="{0CAD530D-4F47-4634-888C-9FFAF57BB1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EA6FD0-7548-4002-BCB5-C13256E37BA4}"/>
              </a:ext>
            </a:extLst>
          </p:cNvPr>
          <p:cNvSpPr>
            <a:spLocks noGrp="1"/>
          </p:cNvSpPr>
          <p:nvPr>
            <p:ph type="sldNum" sz="quarter" idx="12"/>
          </p:nvPr>
        </p:nvSpPr>
        <p:spPr/>
        <p:txBody>
          <a:bodyPr/>
          <a:lstStyle/>
          <a:p>
            <a:fld id="{4A6A54F6-E491-4F41-A714-F260218C4385}" type="slidenum">
              <a:rPr lang="zh-CN" altLang="en-US" smtClean="0"/>
              <a:t>‹#›</a:t>
            </a:fld>
            <a:endParaRPr lang="zh-CN" altLang="en-US"/>
          </a:p>
        </p:txBody>
      </p:sp>
    </p:spTree>
    <p:extLst>
      <p:ext uri="{BB962C8B-B14F-4D97-AF65-F5344CB8AC3E}">
        <p14:creationId xmlns:p14="http://schemas.microsoft.com/office/powerpoint/2010/main" val="3754454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50E6B1-DF5D-4979-ABBF-47811B7A3E7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A7DB6A4-4258-4C68-A137-627F527956E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4EA1792-5F88-4A0D-8683-5FF519ADBB8C}"/>
              </a:ext>
            </a:extLst>
          </p:cNvPr>
          <p:cNvSpPr>
            <a:spLocks noGrp="1"/>
          </p:cNvSpPr>
          <p:nvPr>
            <p:ph type="dt" sz="half" idx="10"/>
          </p:nvPr>
        </p:nvSpPr>
        <p:spPr/>
        <p:txBody>
          <a:bodyPr/>
          <a:lstStyle/>
          <a:p>
            <a:fld id="{74283A43-E4B9-458D-BEB2-B1DA136AB02A}" type="datetimeFigureOut">
              <a:rPr lang="zh-CN" altLang="en-US" smtClean="0"/>
              <a:t>2019/5/3</a:t>
            </a:fld>
            <a:endParaRPr lang="zh-CN" altLang="en-US"/>
          </a:p>
        </p:txBody>
      </p:sp>
      <p:sp>
        <p:nvSpPr>
          <p:cNvPr id="5" name="页脚占位符 4">
            <a:extLst>
              <a:ext uri="{FF2B5EF4-FFF2-40B4-BE49-F238E27FC236}">
                <a16:creationId xmlns:a16="http://schemas.microsoft.com/office/drawing/2014/main" id="{2741849C-991D-4812-9325-9BD9E18CFD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1519162-2F7A-4A1A-AF63-1D09884CD0C7}"/>
              </a:ext>
            </a:extLst>
          </p:cNvPr>
          <p:cNvSpPr>
            <a:spLocks noGrp="1"/>
          </p:cNvSpPr>
          <p:nvPr>
            <p:ph type="sldNum" sz="quarter" idx="12"/>
          </p:nvPr>
        </p:nvSpPr>
        <p:spPr/>
        <p:txBody>
          <a:bodyPr/>
          <a:lstStyle/>
          <a:p>
            <a:fld id="{4A6A54F6-E491-4F41-A714-F260218C4385}" type="slidenum">
              <a:rPr lang="zh-CN" altLang="en-US" smtClean="0"/>
              <a:t>‹#›</a:t>
            </a:fld>
            <a:endParaRPr lang="zh-CN" altLang="en-US"/>
          </a:p>
        </p:txBody>
      </p:sp>
    </p:spTree>
    <p:extLst>
      <p:ext uri="{BB962C8B-B14F-4D97-AF65-F5344CB8AC3E}">
        <p14:creationId xmlns:p14="http://schemas.microsoft.com/office/powerpoint/2010/main" val="3722696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BAFE196-207B-45B4-B0C4-6DC6E5C327E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FFB8B98-4E94-4889-8D37-6E95F1516C5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2A9C1C3-7935-4F2B-BD48-6A720B5151FE}"/>
              </a:ext>
            </a:extLst>
          </p:cNvPr>
          <p:cNvSpPr>
            <a:spLocks noGrp="1"/>
          </p:cNvSpPr>
          <p:nvPr>
            <p:ph type="dt" sz="half" idx="10"/>
          </p:nvPr>
        </p:nvSpPr>
        <p:spPr/>
        <p:txBody>
          <a:bodyPr/>
          <a:lstStyle/>
          <a:p>
            <a:fld id="{74283A43-E4B9-458D-BEB2-B1DA136AB02A}" type="datetimeFigureOut">
              <a:rPr lang="zh-CN" altLang="en-US" smtClean="0"/>
              <a:t>2019/5/3</a:t>
            </a:fld>
            <a:endParaRPr lang="zh-CN" altLang="en-US"/>
          </a:p>
        </p:txBody>
      </p:sp>
      <p:sp>
        <p:nvSpPr>
          <p:cNvPr id="5" name="页脚占位符 4">
            <a:extLst>
              <a:ext uri="{FF2B5EF4-FFF2-40B4-BE49-F238E27FC236}">
                <a16:creationId xmlns:a16="http://schemas.microsoft.com/office/drawing/2014/main" id="{98E198A0-7337-4E90-8253-F57F5E2637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2A065F-EF61-4BE6-B4B4-03C593E4AF48}"/>
              </a:ext>
            </a:extLst>
          </p:cNvPr>
          <p:cNvSpPr>
            <a:spLocks noGrp="1"/>
          </p:cNvSpPr>
          <p:nvPr>
            <p:ph type="sldNum" sz="quarter" idx="12"/>
          </p:nvPr>
        </p:nvSpPr>
        <p:spPr/>
        <p:txBody>
          <a:bodyPr/>
          <a:lstStyle/>
          <a:p>
            <a:fld id="{4A6A54F6-E491-4F41-A714-F260218C4385}" type="slidenum">
              <a:rPr lang="zh-CN" altLang="en-US" smtClean="0"/>
              <a:t>‹#›</a:t>
            </a:fld>
            <a:endParaRPr lang="zh-CN" altLang="en-US"/>
          </a:p>
        </p:txBody>
      </p:sp>
    </p:spTree>
    <p:extLst>
      <p:ext uri="{BB962C8B-B14F-4D97-AF65-F5344CB8AC3E}">
        <p14:creationId xmlns:p14="http://schemas.microsoft.com/office/powerpoint/2010/main" val="3397982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44FD52-A7E7-4A3D-92F9-B34CB1759AD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99AEE7E-EC6D-498B-97DD-920C589FDE64}"/>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60DA172-4D2E-4A42-84BC-DE777FA6A06A}"/>
              </a:ext>
            </a:extLst>
          </p:cNvPr>
          <p:cNvSpPr>
            <a:spLocks noGrp="1"/>
          </p:cNvSpPr>
          <p:nvPr>
            <p:ph type="dt" sz="half" idx="10"/>
          </p:nvPr>
        </p:nvSpPr>
        <p:spPr/>
        <p:txBody>
          <a:bodyPr/>
          <a:lstStyle/>
          <a:p>
            <a:fld id="{74283A43-E4B9-458D-BEB2-B1DA136AB02A}" type="datetimeFigureOut">
              <a:rPr lang="zh-CN" altLang="en-US" smtClean="0"/>
              <a:t>2019/5/3</a:t>
            </a:fld>
            <a:endParaRPr lang="zh-CN" altLang="en-US"/>
          </a:p>
        </p:txBody>
      </p:sp>
      <p:sp>
        <p:nvSpPr>
          <p:cNvPr id="5" name="页脚占位符 4">
            <a:extLst>
              <a:ext uri="{FF2B5EF4-FFF2-40B4-BE49-F238E27FC236}">
                <a16:creationId xmlns:a16="http://schemas.microsoft.com/office/drawing/2014/main" id="{EAE13833-9A72-4AEE-859C-AEA59049C3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C71047B-DAF6-4B46-A90D-8C1FBC4E535A}"/>
              </a:ext>
            </a:extLst>
          </p:cNvPr>
          <p:cNvSpPr>
            <a:spLocks noGrp="1"/>
          </p:cNvSpPr>
          <p:nvPr>
            <p:ph type="sldNum" sz="quarter" idx="12"/>
          </p:nvPr>
        </p:nvSpPr>
        <p:spPr/>
        <p:txBody>
          <a:bodyPr/>
          <a:lstStyle/>
          <a:p>
            <a:fld id="{4A6A54F6-E491-4F41-A714-F260218C4385}" type="slidenum">
              <a:rPr lang="zh-CN" altLang="en-US" smtClean="0"/>
              <a:t>‹#›</a:t>
            </a:fld>
            <a:endParaRPr lang="zh-CN" altLang="en-US"/>
          </a:p>
        </p:txBody>
      </p:sp>
    </p:spTree>
    <p:extLst>
      <p:ext uri="{BB962C8B-B14F-4D97-AF65-F5344CB8AC3E}">
        <p14:creationId xmlns:p14="http://schemas.microsoft.com/office/powerpoint/2010/main" val="1356599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48E7C-DA2A-4AC0-81A1-19D4822A774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D41597E-9C12-4068-879D-9D6D61BBFB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5AA2DE6A-2B9F-44AC-9E8D-B55665CB284F}"/>
              </a:ext>
            </a:extLst>
          </p:cNvPr>
          <p:cNvSpPr>
            <a:spLocks noGrp="1"/>
          </p:cNvSpPr>
          <p:nvPr>
            <p:ph type="dt" sz="half" idx="10"/>
          </p:nvPr>
        </p:nvSpPr>
        <p:spPr/>
        <p:txBody>
          <a:bodyPr/>
          <a:lstStyle/>
          <a:p>
            <a:fld id="{74283A43-E4B9-458D-BEB2-B1DA136AB02A}" type="datetimeFigureOut">
              <a:rPr lang="zh-CN" altLang="en-US" smtClean="0"/>
              <a:t>2019/5/3</a:t>
            </a:fld>
            <a:endParaRPr lang="zh-CN" altLang="en-US"/>
          </a:p>
        </p:txBody>
      </p:sp>
      <p:sp>
        <p:nvSpPr>
          <p:cNvPr id="5" name="页脚占位符 4">
            <a:extLst>
              <a:ext uri="{FF2B5EF4-FFF2-40B4-BE49-F238E27FC236}">
                <a16:creationId xmlns:a16="http://schemas.microsoft.com/office/drawing/2014/main" id="{7C1190A0-E701-4635-93BE-29BD0D6CF6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E0D1918-45CD-4794-A4DD-13E3F9597E25}"/>
              </a:ext>
            </a:extLst>
          </p:cNvPr>
          <p:cNvSpPr>
            <a:spLocks noGrp="1"/>
          </p:cNvSpPr>
          <p:nvPr>
            <p:ph type="sldNum" sz="quarter" idx="12"/>
          </p:nvPr>
        </p:nvSpPr>
        <p:spPr/>
        <p:txBody>
          <a:bodyPr/>
          <a:lstStyle/>
          <a:p>
            <a:fld id="{4A6A54F6-E491-4F41-A714-F260218C4385}" type="slidenum">
              <a:rPr lang="zh-CN" altLang="en-US" smtClean="0"/>
              <a:t>‹#›</a:t>
            </a:fld>
            <a:endParaRPr lang="zh-CN" altLang="en-US"/>
          </a:p>
        </p:txBody>
      </p:sp>
    </p:spTree>
    <p:extLst>
      <p:ext uri="{BB962C8B-B14F-4D97-AF65-F5344CB8AC3E}">
        <p14:creationId xmlns:p14="http://schemas.microsoft.com/office/powerpoint/2010/main" val="627917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AEBFAB-BEDA-4EDA-B258-98CD460E468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3B13F3B-D1F7-4EEF-96E7-93BF22CA295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ED5A93A8-83A8-428D-AF1F-F973F6845573}"/>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B6ADE713-6503-4BED-9350-FDDBB55EA3AB}"/>
              </a:ext>
            </a:extLst>
          </p:cNvPr>
          <p:cNvSpPr>
            <a:spLocks noGrp="1"/>
          </p:cNvSpPr>
          <p:nvPr>
            <p:ph type="dt" sz="half" idx="10"/>
          </p:nvPr>
        </p:nvSpPr>
        <p:spPr/>
        <p:txBody>
          <a:bodyPr/>
          <a:lstStyle/>
          <a:p>
            <a:fld id="{74283A43-E4B9-458D-BEB2-B1DA136AB02A}" type="datetimeFigureOut">
              <a:rPr lang="zh-CN" altLang="en-US" smtClean="0"/>
              <a:t>2019/5/3</a:t>
            </a:fld>
            <a:endParaRPr lang="zh-CN" altLang="en-US"/>
          </a:p>
        </p:txBody>
      </p:sp>
      <p:sp>
        <p:nvSpPr>
          <p:cNvPr id="6" name="页脚占位符 5">
            <a:extLst>
              <a:ext uri="{FF2B5EF4-FFF2-40B4-BE49-F238E27FC236}">
                <a16:creationId xmlns:a16="http://schemas.microsoft.com/office/drawing/2014/main" id="{5C0F4062-168E-44A6-84D8-76037DF4D7F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9EBC396-6E1E-4A42-9413-8362ADD2BB3D}"/>
              </a:ext>
            </a:extLst>
          </p:cNvPr>
          <p:cNvSpPr>
            <a:spLocks noGrp="1"/>
          </p:cNvSpPr>
          <p:nvPr>
            <p:ph type="sldNum" sz="quarter" idx="12"/>
          </p:nvPr>
        </p:nvSpPr>
        <p:spPr/>
        <p:txBody>
          <a:bodyPr/>
          <a:lstStyle/>
          <a:p>
            <a:fld id="{4A6A54F6-E491-4F41-A714-F260218C4385}" type="slidenum">
              <a:rPr lang="zh-CN" altLang="en-US" smtClean="0"/>
              <a:t>‹#›</a:t>
            </a:fld>
            <a:endParaRPr lang="zh-CN" altLang="en-US"/>
          </a:p>
        </p:txBody>
      </p:sp>
    </p:spTree>
    <p:extLst>
      <p:ext uri="{BB962C8B-B14F-4D97-AF65-F5344CB8AC3E}">
        <p14:creationId xmlns:p14="http://schemas.microsoft.com/office/powerpoint/2010/main" val="14952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A92D63-19A6-43AD-8BDA-4E9B26DF3D0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36ACD23-D722-45CE-A432-15E9824142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14BC6B9-9607-4D31-B830-921CE0622518}"/>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7050BC41-C3BC-44D4-905F-54BCD1E57F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C7AAC5F1-8C8D-4EF8-BF5F-26CC4AFC8CD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F932EEFB-08C0-437C-8A02-14580090B577}"/>
              </a:ext>
            </a:extLst>
          </p:cNvPr>
          <p:cNvSpPr>
            <a:spLocks noGrp="1"/>
          </p:cNvSpPr>
          <p:nvPr>
            <p:ph type="dt" sz="half" idx="10"/>
          </p:nvPr>
        </p:nvSpPr>
        <p:spPr/>
        <p:txBody>
          <a:bodyPr/>
          <a:lstStyle/>
          <a:p>
            <a:fld id="{74283A43-E4B9-458D-BEB2-B1DA136AB02A}" type="datetimeFigureOut">
              <a:rPr lang="zh-CN" altLang="en-US" smtClean="0"/>
              <a:t>2019/5/3</a:t>
            </a:fld>
            <a:endParaRPr lang="zh-CN" altLang="en-US"/>
          </a:p>
        </p:txBody>
      </p:sp>
      <p:sp>
        <p:nvSpPr>
          <p:cNvPr id="8" name="页脚占位符 7">
            <a:extLst>
              <a:ext uri="{FF2B5EF4-FFF2-40B4-BE49-F238E27FC236}">
                <a16:creationId xmlns:a16="http://schemas.microsoft.com/office/drawing/2014/main" id="{36BCA0ED-C891-412C-A881-7C1197405CF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18045C1-CB9D-4DFC-B357-2B479473D8E3}"/>
              </a:ext>
            </a:extLst>
          </p:cNvPr>
          <p:cNvSpPr>
            <a:spLocks noGrp="1"/>
          </p:cNvSpPr>
          <p:nvPr>
            <p:ph type="sldNum" sz="quarter" idx="12"/>
          </p:nvPr>
        </p:nvSpPr>
        <p:spPr/>
        <p:txBody>
          <a:bodyPr/>
          <a:lstStyle/>
          <a:p>
            <a:fld id="{4A6A54F6-E491-4F41-A714-F260218C4385}" type="slidenum">
              <a:rPr lang="zh-CN" altLang="en-US" smtClean="0"/>
              <a:t>‹#›</a:t>
            </a:fld>
            <a:endParaRPr lang="zh-CN" altLang="en-US"/>
          </a:p>
        </p:txBody>
      </p:sp>
    </p:spTree>
    <p:extLst>
      <p:ext uri="{BB962C8B-B14F-4D97-AF65-F5344CB8AC3E}">
        <p14:creationId xmlns:p14="http://schemas.microsoft.com/office/powerpoint/2010/main" val="2400403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27A430-DBF8-47A2-90A5-DA85E947ACF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89E403A-95BE-4C20-B808-DB63CE1E84D7}"/>
              </a:ext>
            </a:extLst>
          </p:cNvPr>
          <p:cNvSpPr>
            <a:spLocks noGrp="1"/>
          </p:cNvSpPr>
          <p:nvPr>
            <p:ph type="dt" sz="half" idx="10"/>
          </p:nvPr>
        </p:nvSpPr>
        <p:spPr/>
        <p:txBody>
          <a:bodyPr/>
          <a:lstStyle/>
          <a:p>
            <a:fld id="{74283A43-E4B9-458D-BEB2-B1DA136AB02A}" type="datetimeFigureOut">
              <a:rPr lang="zh-CN" altLang="en-US" smtClean="0"/>
              <a:t>2019/5/3</a:t>
            </a:fld>
            <a:endParaRPr lang="zh-CN" altLang="en-US"/>
          </a:p>
        </p:txBody>
      </p:sp>
      <p:sp>
        <p:nvSpPr>
          <p:cNvPr id="4" name="页脚占位符 3">
            <a:extLst>
              <a:ext uri="{FF2B5EF4-FFF2-40B4-BE49-F238E27FC236}">
                <a16:creationId xmlns:a16="http://schemas.microsoft.com/office/drawing/2014/main" id="{85F742C6-2A57-4E01-8FFD-A71A59E07C6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881A6A2-3C46-41A7-A316-E85170121ECA}"/>
              </a:ext>
            </a:extLst>
          </p:cNvPr>
          <p:cNvSpPr>
            <a:spLocks noGrp="1"/>
          </p:cNvSpPr>
          <p:nvPr>
            <p:ph type="sldNum" sz="quarter" idx="12"/>
          </p:nvPr>
        </p:nvSpPr>
        <p:spPr/>
        <p:txBody>
          <a:bodyPr/>
          <a:lstStyle/>
          <a:p>
            <a:fld id="{4A6A54F6-E491-4F41-A714-F260218C4385}" type="slidenum">
              <a:rPr lang="zh-CN" altLang="en-US" smtClean="0"/>
              <a:t>‹#›</a:t>
            </a:fld>
            <a:endParaRPr lang="zh-CN" altLang="en-US"/>
          </a:p>
        </p:txBody>
      </p:sp>
    </p:spTree>
    <p:extLst>
      <p:ext uri="{BB962C8B-B14F-4D97-AF65-F5344CB8AC3E}">
        <p14:creationId xmlns:p14="http://schemas.microsoft.com/office/powerpoint/2010/main" val="274232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24BE294-87A1-4E7E-B3C7-927F977E990C}"/>
              </a:ext>
            </a:extLst>
          </p:cNvPr>
          <p:cNvSpPr>
            <a:spLocks noGrp="1"/>
          </p:cNvSpPr>
          <p:nvPr>
            <p:ph type="dt" sz="half" idx="10"/>
          </p:nvPr>
        </p:nvSpPr>
        <p:spPr/>
        <p:txBody>
          <a:bodyPr/>
          <a:lstStyle/>
          <a:p>
            <a:fld id="{74283A43-E4B9-458D-BEB2-B1DA136AB02A}" type="datetimeFigureOut">
              <a:rPr lang="zh-CN" altLang="en-US" smtClean="0"/>
              <a:t>2019/5/3</a:t>
            </a:fld>
            <a:endParaRPr lang="zh-CN" altLang="en-US"/>
          </a:p>
        </p:txBody>
      </p:sp>
      <p:sp>
        <p:nvSpPr>
          <p:cNvPr id="3" name="页脚占位符 2">
            <a:extLst>
              <a:ext uri="{FF2B5EF4-FFF2-40B4-BE49-F238E27FC236}">
                <a16:creationId xmlns:a16="http://schemas.microsoft.com/office/drawing/2014/main" id="{B23866AE-3FC4-4273-BC9E-0124699B6BC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5F5A6A4-8CBC-4867-8881-A378ED0828EF}"/>
              </a:ext>
            </a:extLst>
          </p:cNvPr>
          <p:cNvSpPr>
            <a:spLocks noGrp="1"/>
          </p:cNvSpPr>
          <p:nvPr>
            <p:ph type="sldNum" sz="quarter" idx="12"/>
          </p:nvPr>
        </p:nvSpPr>
        <p:spPr/>
        <p:txBody>
          <a:bodyPr/>
          <a:lstStyle/>
          <a:p>
            <a:fld id="{4A6A54F6-E491-4F41-A714-F260218C4385}" type="slidenum">
              <a:rPr lang="zh-CN" altLang="en-US" smtClean="0"/>
              <a:t>‹#›</a:t>
            </a:fld>
            <a:endParaRPr lang="zh-CN" altLang="en-US"/>
          </a:p>
        </p:txBody>
      </p:sp>
    </p:spTree>
    <p:extLst>
      <p:ext uri="{BB962C8B-B14F-4D97-AF65-F5344CB8AC3E}">
        <p14:creationId xmlns:p14="http://schemas.microsoft.com/office/powerpoint/2010/main" val="216019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C96C21-FD3D-4B79-A255-81054E32AD7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5300E01-1D4E-44B2-8664-AE625CC949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CB8E4215-6DF3-4E6A-88ED-C90C0B6805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E253214-FE5D-4F64-832A-E06E0A19A059}"/>
              </a:ext>
            </a:extLst>
          </p:cNvPr>
          <p:cNvSpPr>
            <a:spLocks noGrp="1"/>
          </p:cNvSpPr>
          <p:nvPr>
            <p:ph type="dt" sz="half" idx="10"/>
          </p:nvPr>
        </p:nvSpPr>
        <p:spPr/>
        <p:txBody>
          <a:bodyPr/>
          <a:lstStyle/>
          <a:p>
            <a:fld id="{74283A43-E4B9-458D-BEB2-B1DA136AB02A}" type="datetimeFigureOut">
              <a:rPr lang="zh-CN" altLang="en-US" smtClean="0"/>
              <a:t>2019/5/3</a:t>
            </a:fld>
            <a:endParaRPr lang="zh-CN" altLang="en-US"/>
          </a:p>
        </p:txBody>
      </p:sp>
      <p:sp>
        <p:nvSpPr>
          <p:cNvPr id="6" name="页脚占位符 5">
            <a:extLst>
              <a:ext uri="{FF2B5EF4-FFF2-40B4-BE49-F238E27FC236}">
                <a16:creationId xmlns:a16="http://schemas.microsoft.com/office/drawing/2014/main" id="{1FE82D8C-6E28-472F-AC0B-F98E538BFAD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D367370-4384-401B-96AE-0108894CD9A2}"/>
              </a:ext>
            </a:extLst>
          </p:cNvPr>
          <p:cNvSpPr>
            <a:spLocks noGrp="1"/>
          </p:cNvSpPr>
          <p:nvPr>
            <p:ph type="sldNum" sz="quarter" idx="12"/>
          </p:nvPr>
        </p:nvSpPr>
        <p:spPr/>
        <p:txBody>
          <a:bodyPr/>
          <a:lstStyle/>
          <a:p>
            <a:fld id="{4A6A54F6-E491-4F41-A714-F260218C4385}" type="slidenum">
              <a:rPr lang="zh-CN" altLang="en-US" smtClean="0"/>
              <a:t>‹#›</a:t>
            </a:fld>
            <a:endParaRPr lang="zh-CN" altLang="en-US"/>
          </a:p>
        </p:txBody>
      </p:sp>
    </p:spTree>
    <p:extLst>
      <p:ext uri="{BB962C8B-B14F-4D97-AF65-F5344CB8AC3E}">
        <p14:creationId xmlns:p14="http://schemas.microsoft.com/office/powerpoint/2010/main" val="3268093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A8E304-CD29-424C-B874-3B43D0FA89B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D4862A1-5474-40DE-A560-A8ECC54CF9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0BD1A86-E9CA-4701-9DF2-EDEF71A932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4B070C3-D348-44D6-8AA7-E6379AC37C9E}"/>
              </a:ext>
            </a:extLst>
          </p:cNvPr>
          <p:cNvSpPr>
            <a:spLocks noGrp="1"/>
          </p:cNvSpPr>
          <p:nvPr>
            <p:ph type="dt" sz="half" idx="10"/>
          </p:nvPr>
        </p:nvSpPr>
        <p:spPr/>
        <p:txBody>
          <a:bodyPr/>
          <a:lstStyle/>
          <a:p>
            <a:fld id="{74283A43-E4B9-458D-BEB2-B1DA136AB02A}" type="datetimeFigureOut">
              <a:rPr lang="zh-CN" altLang="en-US" smtClean="0"/>
              <a:t>2019/5/3</a:t>
            </a:fld>
            <a:endParaRPr lang="zh-CN" altLang="en-US"/>
          </a:p>
        </p:txBody>
      </p:sp>
      <p:sp>
        <p:nvSpPr>
          <p:cNvPr id="6" name="页脚占位符 5">
            <a:extLst>
              <a:ext uri="{FF2B5EF4-FFF2-40B4-BE49-F238E27FC236}">
                <a16:creationId xmlns:a16="http://schemas.microsoft.com/office/drawing/2014/main" id="{3C1366F1-6175-46E6-BB04-EBE66DED4FC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A82C668-5B75-4F8B-9860-B446F44BB3BA}"/>
              </a:ext>
            </a:extLst>
          </p:cNvPr>
          <p:cNvSpPr>
            <a:spLocks noGrp="1"/>
          </p:cNvSpPr>
          <p:nvPr>
            <p:ph type="sldNum" sz="quarter" idx="12"/>
          </p:nvPr>
        </p:nvSpPr>
        <p:spPr/>
        <p:txBody>
          <a:bodyPr/>
          <a:lstStyle/>
          <a:p>
            <a:fld id="{4A6A54F6-E491-4F41-A714-F260218C4385}" type="slidenum">
              <a:rPr lang="zh-CN" altLang="en-US" smtClean="0"/>
              <a:t>‹#›</a:t>
            </a:fld>
            <a:endParaRPr lang="zh-CN" altLang="en-US"/>
          </a:p>
        </p:txBody>
      </p:sp>
    </p:spTree>
    <p:extLst>
      <p:ext uri="{BB962C8B-B14F-4D97-AF65-F5344CB8AC3E}">
        <p14:creationId xmlns:p14="http://schemas.microsoft.com/office/powerpoint/2010/main" val="1665363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1D6A7CD-29FA-4D5C-8457-AEAA506B6C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09339C1-7421-4B11-9291-19E3572DDC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3954841-A410-4F26-AB02-11F5887968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283A43-E4B9-458D-BEB2-B1DA136AB02A}" type="datetimeFigureOut">
              <a:rPr lang="zh-CN" altLang="en-US" smtClean="0"/>
              <a:t>2019/5/3</a:t>
            </a:fld>
            <a:endParaRPr lang="zh-CN" altLang="en-US"/>
          </a:p>
        </p:txBody>
      </p:sp>
      <p:sp>
        <p:nvSpPr>
          <p:cNvPr id="5" name="页脚占位符 4">
            <a:extLst>
              <a:ext uri="{FF2B5EF4-FFF2-40B4-BE49-F238E27FC236}">
                <a16:creationId xmlns:a16="http://schemas.microsoft.com/office/drawing/2014/main" id="{684F1007-8CFC-4543-950E-1DF8D46743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F53DD17-37CC-4965-97B9-0D38DC1B3F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6A54F6-E491-4F41-A714-F260218C4385}" type="slidenum">
              <a:rPr lang="zh-CN" altLang="en-US" smtClean="0"/>
              <a:t>‹#›</a:t>
            </a:fld>
            <a:endParaRPr lang="zh-CN" altLang="en-US"/>
          </a:p>
        </p:txBody>
      </p:sp>
    </p:spTree>
    <p:extLst>
      <p:ext uri="{BB962C8B-B14F-4D97-AF65-F5344CB8AC3E}">
        <p14:creationId xmlns:p14="http://schemas.microsoft.com/office/powerpoint/2010/main" val="167379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_DQFD-LearningMontezuma&#8217;sRevenge%20fromaSingleDemonstration.pdf" TargetMode="External"/><Relationship Id="rId13" Type="http://schemas.openxmlformats.org/officeDocument/2006/relationships/slide" Target="slide37.xml"/><Relationship Id="rId3" Type="http://schemas.openxmlformats.org/officeDocument/2006/relationships/slide" Target="slide3.xml"/><Relationship Id="rId7" Type="http://schemas.openxmlformats.org/officeDocument/2006/relationships/slide" Target="slide24.xml"/><Relationship Id="rId12" Type="http://schemas.openxmlformats.org/officeDocument/2006/relationships/hyperlink" Target="Reinforcement%20Learning%20from%20Imperfect%20Demonstrations.pdf" TargetMode="External"/><Relationship Id="rId2" Type="http://schemas.openxmlformats.org/officeDocument/2006/relationships/hyperlink" Target="_DQFD.pdf" TargetMode="External"/><Relationship Id="rId1" Type="http://schemas.openxmlformats.org/officeDocument/2006/relationships/slideLayout" Target="../slideLayouts/slideLayout2.xml"/><Relationship Id="rId6" Type="http://schemas.openxmlformats.org/officeDocument/2006/relationships/hyperlink" Target="Expert-augmented%20actor-critic%20for%20ViZDoom%20and%20Montezuma&#8217;s%20Revenge.pdf" TargetMode="External"/><Relationship Id="rId11" Type="http://schemas.openxmlformats.org/officeDocument/2006/relationships/slide" Target="slide33.xml"/><Relationship Id="rId5" Type="http://schemas.openxmlformats.org/officeDocument/2006/relationships/slide" Target="slide21.xml"/><Relationship Id="rId10" Type="http://schemas.openxmlformats.org/officeDocument/2006/relationships/hyperlink" Target="DQFD_Ape-X%20DQfD%20-ObserveandLookFurther%20AchievingConsistentPerformanceonAtari.pdf" TargetMode="External"/><Relationship Id="rId4" Type="http://schemas.openxmlformats.org/officeDocument/2006/relationships/hyperlink" Target="_DQfD_2.pdf" TargetMode="External"/><Relationship Id="rId9" Type="http://schemas.openxmlformats.org/officeDocument/2006/relationships/slide" Target="slide3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hyperlink" Target="_DQFD-LearningMontezuma&#8217;sRevenge%20fromaSingleDemonstration.pdf"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hyperlink" Target="DQFD_Ape-X%20DQfD%20-ObserveandLookFurther%20AchievingConsistentPerformanceonAtari.pdf"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hyperlink" Target="Reinforcement%20Learning%20from%20Imperfect%20Demonstrations.pdf"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415A95-0220-4276-8388-0FECBFE2E202}"/>
              </a:ext>
            </a:extLst>
          </p:cNvPr>
          <p:cNvSpPr>
            <a:spLocks noGrp="1"/>
          </p:cNvSpPr>
          <p:nvPr>
            <p:ph type="ctrTitle"/>
          </p:nvPr>
        </p:nvSpPr>
        <p:spPr/>
        <p:txBody>
          <a:bodyPr/>
          <a:lstStyle/>
          <a:p>
            <a:r>
              <a:rPr lang="en-US" altLang="zh-CN" dirty="0" err="1"/>
              <a:t>DQfD</a:t>
            </a:r>
            <a:endParaRPr lang="zh-CN" altLang="en-US" dirty="0"/>
          </a:p>
        </p:txBody>
      </p:sp>
      <p:sp>
        <p:nvSpPr>
          <p:cNvPr id="3" name="副标题 2">
            <a:extLst>
              <a:ext uri="{FF2B5EF4-FFF2-40B4-BE49-F238E27FC236}">
                <a16:creationId xmlns:a16="http://schemas.microsoft.com/office/drawing/2014/main" id="{42C0E620-1E2A-4ED9-9FAC-AD0E8830A1E6}"/>
              </a:ext>
            </a:extLst>
          </p:cNvPr>
          <p:cNvSpPr>
            <a:spLocks noGrp="1"/>
          </p:cNvSpPr>
          <p:nvPr>
            <p:ph type="subTitle" idx="1"/>
          </p:nvPr>
        </p:nvSpPr>
        <p:spPr/>
        <p:txBody>
          <a:bodyPr/>
          <a:lstStyle/>
          <a:p>
            <a:r>
              <a:rPr lang="zh-CN" altLang="en-US" dirty="0"/>
              <a:t>文章，代码，思路</a:t>
            </a:r>
            <a:endParaRPr lang="en-US" altLang="zh-CN" dirty="0"/>
          </a:p>
          <a:p>
            <a:r>
              <a:rPr lang="zh-CN" altLang="en-US" dirty="0"/>
              <a:t>笔记</a:t>
            </a:r>
          </a:p>
        </p:txBody>
      </p:sp>
    </p:spTree>
    <p:extLst>
      <p:ext uri="{BB962C8B-B14F-4D97-AF65-F5344CB8AC3E}">
        <p14:creationId xmlns:p14="http://schemas.microsoft.com/office/powerpoint/2010/main" val="227438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3B541A-AADE-4A59-85B9-F8D6048938E4}"/>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7A5DDCB4-4430-4344-A6B9-8244427E28E9}"/>
              </a:ext>
            </a:extLst>
          </p:cNvPr>
          <p:cNvSpPr>
            <a:spLocks noGrp="1"/>
          </p:cNvSpPr>
          <p:nvPr>
            <p:ph idx="1"/>
          </p:nvPr>
        </p:nvSpPr>
        <p:spPr/>
        <p:txBody>
          <a:bodyPr/>
          <a:lstStyle/>
          <a:p>
            <a:r>
              <a:rPr lang="en-US" altLang="zh-CN" dirty="0"/>
              <a:t>DQFD</a:t>
            </a:r>
            <a:r>
              <a:rPr lang="zh-CN" altLang="en-US" dirty="0"/>
              <a:t>关键点：</a:t>
            </a:r>
            <a:endParaRPr lang="en-US" altLang="zh-CN" dirty="0"/>
          </a:p>
          <a:p>
            <a:r>
              <a:rPr lang="en-US" altLang="zh-CN" dirty="0"/>
              <a:t>1.</a:t>
            </a:r>
            <a:r>
              <a:rPr lang="zh-CN" altLang="en-US" dirty="0"/>
              <a:t>示例数据会永久地保存在</a:t>
            </a:r>
            <a:r>
              <a:rPr lang="en-US" altLang="zh-CN" dirty="0"/>
              <a:t>replay buffer</a:t>
            </a:r>
            <a:r>
              <a:rPr lang="zh-CN" altLang="en-US" dirty="0"/>
              <a:t>中。</a:t>
            </a:r>
            <a:endParaRPr lang="en-US" altLang="zh-CN" dirty="0"/>
          </a:p>
          <a:p>
            <a:r>
              <a:rPr lang="en-US" altLang="zh-CN" dirty="0"/>
              <a:t>2.</a:t>
            </a:r>
            <a:r>
              <a:rPr lang="zh-CN" altLang="en-US" dirty="0"/>
              <a:t>在没有和环境产生交互之前用监督训练的方式从示例数据中学习模型</a:t>
            </a:r>
            <a:endParaRPr lang="en-US" altLang="zh-CN" dirty="0"/>
          </a:p>
          <a:p>
            <a:r>
              <a:rPr lang="en-US" altLang="zh-CN" dirty="0"/>
              <a:t>3.</a:t>
            </a:r>
            <a:r>
              <a:rPr lang="zh-CN" altLang="en-US" dirty="0"/>
              <a:t>除了</a:t>
            </a:r>
            <a:r>
              <a:rPr lang="en-US" altLang="zh-CN" dirty="0"/>
              <a:t>TD loss</a:t>
            </a:r>
            <a:r>
              <a:rPr lang="zh-CN" altLang="en-US" dirty="0"/>
              <a:t>，还引进了监督学习相关的间隔</a:t>
            </a:r>
            <a:r>
              <a:rPr lang="en-US" altLang="zh-CN" dirty="0"/>
              <a:t>loss</a:t>
            </a:r>
            <a:r>
              <a:rPr lang="zh-CN" altLang="en-US" dirty="0"/>
              <a:t>，使得示例数据的动作要比其它动作好，</a:t>
            </a:r>
            <a:endParaRPr lang="en-US" altLang="zh-CN" dirty="0"/>
          </a:p>
          <a:p>
            <a:r>
              <a:rPr lang="en-US" altLang="zh-CN" dirty="0"/>
              <a:t>4.</a:t>
            </a:r>
            <a:r>
              <a:rPr lang="zh-CN" altLang="en-US" dirty="0"/>
              <a:t>引入了</a:t>
            </a:r>
            <a:r>
              <a:rPr lang="en-US" altLang="zh-CN" dirty="0"/>
              <a:t>L2</a:t>
            </a:r>
            <a:r>
              <a:rPr lang="zh-CN" altLang="en-US" dirty="0"/>
              <a:t>正则约束模型的规模，防止过拟合</a:t>
            </a:r>
            <a:endParaRPr lang="en-US" altLang="zh-CN" dirty="0"/>
          </a:p>
          <a:p>
            <a:r>
              <a:rPr lang="en-US" altLang="zh-CN" dirty="0"/>
              <a:t>5.1-step TD+ n-step TD</a:t>
            </a:r>
          </a:p>
          <a:p>
            <a:r>
              <a:rPr lang="en-US" altLang="zh-CN" dirty="0"/>
              <a:t>6.</a:t>
            </a:r>
            <a:r>
              <a:rPr lang="zh-CN" altLang="en-US" dirty="0"/>
              <a:t>示例的最低（高）使用频率。</a:t>
            </a:r>
            <a:endParaRPr lang="en-US" altLang="zh-CN" dirty="0"/>
          </a:p>
        </p:txBody>
      </p:sp>
      <p:pic>
        <p:nvPicPr>
          <p:cNvPr id="4" name="图片 3">
            <a:extLst>
              <a:ext uri="{FF2B5EF4-FFF2-40B4-BE49-F238E27FC236}">
                <a16:creationId xmlns:a16="http://schemas.microsoft.com/office/drawing/2014/main" id="{27257379-9A09-47C4-B0C7-5B3583B339FF}"/>
              </a:ext>
            </a:extLst>
          </p:cNvPr>
          <p:cNvPicPr>
            <a:picLocks noChangeAspect="1"/>
          </p:cNvPicPr>
          <p:nvPr/>
        </p:nvPicPr>
        <p:blipFill>
          <a:blip r:embed="rId3"/>
          <a:stretch>
            <a:fillRect/>
          </a:stretch>
        </p:blipFill>
        <p:spPr>
          <a:xfrm>
            <a:off x="5469810" y="4114800"/>
            <a:ext cx="5431697" cy="527539"/>
          </a:xfrm>
          <a:prstGeom prst="rect">
            <a:avLst/>
          </a:prstGeom>
        </p:spPr>
      </p:pic>
    </p:spTree>
    <p:extLst>
      <p:ext uri="{BB962C8B-B14F-4D97-AF65-F5344CB8AC3E}">
        <p14:creationId xmlns:p14="http://schemas.microsoft.com/office/powerpoint/2010/main" val="226826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13F70E-61E5-4E78-A154-8A6CD6628552}"/>
              </a:ext>
            </a:extLst>
          </p:cNvPr>
          <p:cNvSpPr>
            <a:spLocks noGrp="1"/>
          </p:cNvSpPr>
          <p:nvPr>
            <p:ph type="title"/>
          </p:nvPr>
        </p:nvSpPr>
        <p:spPr/>
        <p:txBody>
          <a:bodyPr/>
          <a:lstStyle/>
          <a:p>
            <a:r>
              <a:rPr lang="zh-CN" altLang="en-US" dirty="0"/>
              <a:t>疑问</a:t>
            </a:r>
          </a:p>
        </p:txBody>
      </p:sp>
      <p:sp>
        <p:nvSpPr>
          <p:cNvPr id="3" name="内容占位符 2">
            <a:extLst>
              <a:ext uri="{FF2B5EF4-FFF2-40B4-BE49-F238E27FC236}">
                <a16:creationId xmlns:a16="http://schemas.microsoft.com/office/drawing/2014/main" id="{B2C7B00C-630E-4BA6-A5FF-16D1F813A3C7}"/>
              </a:ext>
            </a:extLst>
          </p:cNvPr>
          <p:cNvSpPr>
            <a:spLocks noGrp="1"/>
          </p:cNvSpPr>
          <p:nvPr>
            <p:ph idx="1"/>
          </p:nvPr>
        </p:nvSpPr>
        <p:spPr/>
        <p:txBody>
          <a:bodyPr/>
          <a:lstStyle/>
          <a:p>
            <a:r>
              <a:rPr lang="en-US" altLang="zh-CN" dirty="0"/>
              <a:t>If the algorithm pre-trained with only this supervised loss, there would be nothing constraining the values between consecutive states and the Q-network would not satisfy the Bellman equation, which is required to improve the policy on-line with TD learning.</a:t>
            </a:r>
            <a:r>
              <a:rPr lang="zh-CN" altLang="en-US" dirty="0"/>
              <a:t>如果只有监督信号，而没有</a:t>
            </a:r>
            <a:r>
              <a:rPr lang="en-US" altLang="zh-CN" dirty="0"/>
              <a:t>TD</a:t>
            </a:r>
            <a:r>
              <a:rPr lang="zh-CN" altLang="en-US" dirty="0"/>
              <a:t>信号，</a:t>
            </a:r>
            <a:r>
              <a:rPr lang="en-US" altLang="zh-CN" dirty="0"/>
              <a:t>Q-Network</a:t>
            </a:r>
            <a:r>
              <a:rPr lang="zh-CN" altLang="en-US" dirty="0"/>
              <a:t>将不会满足贝尔曼方程，为什么？</a:t>
            </a:r>
          </a:p>
        </p:txBody>
      </p:sp>
    </p:spTree>
    <p:extLst>
      <p:ext uri="{BB962C8B-B14F-4D97-AF65-F5344CB8AC3E}">
        <p14:creationId xmlns:p14="http://schemas.microsoft.com/office/powerpoint/2010/main" val="1195225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9AD378-42C7-429F-87F0-C8AAEFAF48C5}"/>
              </a:ext>
            </a:extLst>
          </p:cNvPr>
          <p:cNvSpPr>
            <a:spLocks noGrp="1"/>
          </p:cNvSpPr>
          <p:nvPr>
            <p:ph type="title"/>
          </p:nvPr>
        </p:nvSpPr>
        <p:spPr/>
        <p:txBody>
          <a:bodyPr/>
          <a:lstStyle/>
          <a:p>
            <a:r>
              <a:rPr lang="en-US" altLang="zh-CN" dirty="0" err="1"/>
              <a:t>DQfD</a:t>
            </a:r>
            <a:r>
              <a:rPr lang="en-US" altLang="zh-CN" dirty="0"/>
              <a:t> on the Arcade Learning Environment (ALE)</a:t>
            </a:r>
            <a:endParaRPr lang="zh-CN" altLang="en-US" dirty="0"/>
          </a:p>
        </p:txBody>
      </p:sp>
      <p:pic>
        <p:nvPicPr>
          <p:cNvPr id="4" name="内容占位符 3">
            <a:extLst>
              <a:ext uri="{FF2B5EF4-FFF2-40B4-BE49-F238E27FC236}">
                <a16:creationId xmlns:a16="http://schemas.microsoft.com/office/drawing/2014/main" id="{1DAA59D3-91D5-455F-948E-2539B264EF7A}"/>
              </a:ext>
            </a:extLst>
          </p:cNvPr>
          <p:cNvPicPr>
            <a:picLocks noGrp="1" noChangeAspect="1"/>
          </p:cNvPicPr>
          <p:nvPr>
            <p:ph idx="1"/>
          </p:nvPr>
        </p:nvPicPr>
        <p:blipFill>
          <a:blip r:embed="rId3"/>
          <a:stretch>
            <a:fillRect/>
          </a:stretch>
        </p:blipFill>
        <p:spPr>
          <a:xfrm>
            <a:off x="2962275" y="2524919"/>
            <a:ext cx="6267450" cy="2952750"/>
          </a:xfrm>
          <a:prstGeom prst="rect">
            <a:avLst/>
          </a:prstGeom>
        </p:spPr>
      </p:pic>
    </p:spTree>
    <p:extLst>
      <p:ext uri="{BB962C8B-B14F-4D97-AF65-F5344CB8AC3E}">
        <p14:creationId xmlns:p14="http://schemas.microsoft.com/office/powerpoint/2010/main" val="2241167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174BAD-725F-415A-9F2E-E97B89F35067}"/>
              </a:ext>
            </a:extLst>
          </p:cNvPr>
          <p:cNvSpPr>
            <a:spLocks noGrp="1"/>
          </p:cNvSpPr>
          <p:nvPr>
            <p:ph type="title"/>
          </p:nvPr>
        </p:nvSpPr>
        <p:spPr/>
        <p:txBody>
          <a:bodyPr/>
          <a:lstStyle/>
          <a:p>
            <a:r>
              <a:rPr lang="zh-CN" altLang="en-US" dirty="0"/>
              <a:t>实验设计：</a:t>
            </a:r>
          </a:p>
        </p:txBody>
      </p:sp>
      <p:sp>
        <p:nvSpPr>
          <p:cNvPr id="3" name="内容占位符 2">
            <a:extLst>
              <a:ext uri="{FF2B5EF4-FFF2-40B4-BE49-F238E27FC236}">
                <a16:creationId xmlns:a16="http://schemas.microsoft.com/office/drawing/2014/main" id="{7FB87727-0E81-4F0D-A02D-B3CA3BF84A10}"/>
              </a:ext>
            </a:extLst>
          </p:cNvPr>
          <p:cNvSpPr>
            <a:spLocks noGrp="1"/>
          </p:cNvSpPr>
          <p:nvPr>
            <p:ph idx="1"/>
          </p:nvPr>
        </p:nvSpPr>
        <p:spPr/>
        <p:txBody>
          <a:bodyPr/>
          <a:lstStyle/>
          <a:p>
            <a:r>
              <a:rPr lang="zh-CN" altLang="en-US" dirty="0"/>
              <a:t>对比实验有三个：</a:t>
            </a:r>
            <a:endParaRPr lang="en-US" altLang="zh-CN" dirty="0"/>
          </a:p>
          <a:p>
            <a:r>
              <a:rPr lang="en-US" altLang="zh-CN" dirty="0"/>
              <a:t> Full </a:t>
            </a:r>
            <a:r>
              <a:rPr lang="en-US" altLang="zh-CN" dirty="0" err="1"/>
              <a:t>DQfD</a:t>
            </a:r>
            <a:r>
              <a:rPr lang="en-US" altLang="zh-CN" dirty="0"/>
              <a:t> algorithm with human demonstrations </a:t>
            </a:r>
          </a:p>
          <a:p>
            <a:r>
              <a:rPr lang="en-US" altLang="zh-CN" dirty="0"/>
              <a:t> PDD DQN learning without any demonstration data </a:t>
            </a:r>
          </a:p>
          <a:p>
            <a:r>
              <a:rPr lang="en-US" altLang="zh-CN" dirty="0"/>
              <a:t>Supervised imitation from demonstration data without any environment interaction</a:t>
            </a:r>
          </a:p>
          <a:p>
            <a:endParaRPr lang="en-US" altLang="zh-CN" dirty="0"/>
          </a:p>
          <a:p>
            <a:r>
              <a:rPr lang="en-US" altLang="zh-CN" dirty="0"/>
              <a:t> All three algorithms use the dueling state-advantage convolutional network architecture (Wang et al. 2016). </a:t>
            </a:r>
          </a:p>
        </p:txBody>
      </p:sp>
    </p:spTree>
    <p:extLst>
      <p:ext uri="{BB962C8B-B14F-4D97-AF65-F5344CB8AC3E}">
        <p14:creationId xmlns:p14="http://schemas.microsoft.com/office/powerpoint/2010/main" val="2306825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9DA31E-D887-419B-BC49-7F6769ECE848}"/>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3677F883-20D7-49A6-A009-4DDC9CF87700}"/>
              </a:ext>
            </a:extLst>
          </p:cNvPr>
          <p:cNvSpPr>
            <a:spLocks noGrp="1"/>
          </p:cNvSpPr>
          <p:nvPr>
            <p:ph idx="1"/>
          </p:nvPr>
        </p:nvSpPr>
        <p:spPr/>
        <p:txBody>
          <a:bodyPr/>
          <a:lstStyle/>
          <a:p>
            <a:r>
              <a:rPr lang="en-US" altLang="zh-CN" dirty="0"/>
              <a:t>DQFD</a:t>
            </a:r>
            <a:r>
              <a:rPr lang="zh-CN" altLang="en-US" dirty="0"/>
              <a:t>效果</a:t>
            </a:r>
            <a:endParaRPr lang="en-US" altLang="zh-CN" dirty="0"/>
          </a:p>
          <a:p>
            <a:r>
              <a:rPr lang="zh-CN" altLang="en-US" dirty="0"/>
              <a:t>理论上由于有一个可行解的存在，比其它算法要更快的收敛到最优解上（如果有的话），但是当各种算法都拥有足够多的交互集合的时候，可能就不占有优势了。</a:t>
            </a:r>
            <a:endParaRPr lang="en-US" altLang="zh-CN" dirty="0"/>
          </a:p>
          <a:p>
            <a:r>
              <a:rPr lang="zh-CN" altLang="en-US" dirty="0"/>
              <a:t>我们可以以对别人的观察作为模仿的起点，然后通过模仿并与环境交互来不断理解别人的行为，同时根据环境的需要总结自己的行为需求。</a:t>
            </a:r>
            <a:endParaRPr lang="en-US" altLang="zh-CN" dirty="0"/>
          </a:p>
          <a:p>
            <a:r>
              <a:rPr lang="en-US" altLang="zh-CN" dirty="0"/>
              <a:t>DQFD</a:t>
            </a:r>
            <a:r>
              <a:rPr lang="zh-CN" altLang="en-US" dirty="0"/>
              <a:t>中并不进行纠偏，这是一个可以改进的点。也就是他的示例数据并不会被淘汰，只是选择的不同而已。</a:t>
            </a:r>
            <a:endParaRPr lang="en-US" altLang="zh-CN" dirty="0"/>
          </a:p>
          <a:p>
            <a:endParaRPr lang="zh-CN" altLang="en-US" dirty="0"/>
          </a:p>
        </p:txBody>
      </p:sp>
    </p:spTree>
    <p:extLst>
      <p:ext uri="{BB962C8B-B14F-4D97-AF65-F5344CB8AC3E}">
        <p14:creationId xmlns:p14="http://schemas.microsoft.com/office/powerpoint/2010/main" val="9085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AA214D-C596-4ED1-8FCB-FB8D8B28F39C}"/>
              </a:ext>
            </a:extLst>
          </p:cNvPr>
          <p:cNvSpPr>
            <a:spLocks noGrp="1"/>
          </p:cNvSpPr>
          <p:nvPr>
            <p:ph type="title"/>
          </p:nvPr>
        </p:nvSpPr>
        <p:spPr/>
        <p:txBody>
          <a:bodyPr/>
          <a:lstStyle/>
          <a:p>
            <a:r>
              <a:rPr lang="zh-CN" altLang="en-US" dirty="0"/>
              <a:t>实验结果</a:t>
            </a:r>
          </a:p>
        </p:txBody>
      </p:sp>
      <p:sp>
        <p:nvSpPr>
          <p:cNvPr id="3" name="内容占位符 2">
            <a:extLst>
              <a:ext uri="{FF2B5EF4-FFF2-40B4-BE49-F238E27FC236}">
                <a16:creationId xmlns:a16="http://schemas.microsoft.com/office/drawing/2014/main" id="{FA43D93A-517A-4560-A70A-E1D8131A7200}"/>
              </a:ext>
            </a:extLst>
          </p:cNvPr>
          <p:cNvSpPr>
            <a:spLocks noGrp="1"/>
          </p:cNvSpPr>
          <p:nvPr>
            <p:ph idx="1"/>
          </p:nvPr>
        </p:nvSpPr>
        <p:spPr/>
        <p:txBody>
          <a:bodyPr>
            <a:normAutofit lnSpcReduction="10000"/>
          </a:bodyPr>
          <a:lstStyle/>
          <a:p>
            <a:r>
              <a:rPr lang="en-US" altLang="zh-CN" dirty="0"/>
              <a:t>1.</a:t>
            </a:r>
            <a:r>
              <a:rPr lang="zh-CN" altLang="en-US" dirty="0"/>
              <a:t>比</a:t>
            </a:r>
            <a:r>
              <a:rPr lang="en-US" altLang="zh-CN" dirty="0"/>
              <a:t>AlphaGo </a:t>
            </a:r>
            <a:r>
              <a:rPr lang="zh-CN" altLang="en-US" dirty="0"/>
              <a:t>和 </a:t>
            </a:r>
            <a:r>
              <a:rPr lang="en-US" altLang="zh-CN" dirty="0"/>
              <a:t>DQN</a:t>
            </a:r>
            <a:r>
              <a:rPr lang="zh-CN" altLang="en-US" dirty="0"/>
              <a:t>使用更少的样本，达到一个不错的效果</a:t>
            </a:r>
            <a:endParaRPr lang="en-US" altLang="zh-CN" dirty="0"/>
          </a:p>
          <a:p>
            <a:r>
              <a:rPr lang="en-US" altLang="zh-CN" dirty="0"/>
              <a:t>2. Pitfall may be the most difﬁcult Atari game, as it has very sparse positive rewards and dense negative rewards. No previous approach achieved any positive rewards on this game, while </a:t>
            </a:r>
            <a:r>
              <a:rPr lang="en-US" altLang="zh-CN" dirty="0" err="1"/>
              <a:t>DQfD’s</a:t>
            </a:r>
            <a:r>
              <a:rPr lang="en-US" altLang="zh-CN" dirty="0"/>
              <a:t> best score on this game averaged over a 3 million step period is 394.0.</a:t>
            </a:r>
            <a:endParaRPr lang="zh-CN" altLang="en-US" dirty="0"/>
          </a:p>
        </p:txBody>
      </p:sp>
      <p:pic>
        <p:nvPicPr>
          <p:cNvPr id="5" name="图片 4">
            <a:extLst>
              <a:ext uri="{FF2B5EF4-FFF2-40B4-BE49-F238E27FC236}">
                <a16:creationId xmlns:a16="http://schemas.microsoft.com/office/drawing/2014/main" id="{F04FB3DD-BBBD-473D-B1ED-22F4577CC82C}"/>
              </a:ext>
            </a:extLst>
          </p:cNvPr>
          <p:cNvPicPr>
            <a:picLocks noChangeAspect="1"/>
          </p:cNvPicPr>
          <p:nvPr/>
        </p:nvPicPr>
        <p:blipFill>
          <a:blip r:embed="rId2"/>
          <a:stretch>
            <a:fillRect/>
          </a:stretch>
        </p:blipFill>
        <p:spPr>
          <a:xfrm>
            <a:off x="1005620" y="2334419"/>
            <a:ext cx="3381375" cy="3257550"/>
          </a:xfrm>
          <a:prstGeom prst="rect">
            <a:avLst/>
          </a:prstGeom>
        </p:spPr>
      </p:pic>
      <p:sp>
        <p:nvSpPr>
          <p:cNvPr id="4" name="文本占位符 3">
            <a:extLst>
              <a:ext uri="{FF2B5EF4-FFF2-40B4-BE49-F238E27FC236}">
                <a16:creationId xmlns:a16="http://schemas.microsoft.com/office/drawing/2014/main" id="{85C4C08A-3DF3-45D1-99CC-7F5FD8AEEFDB}"/>
              </a:ext>
            </a:extLst>
          </p:cNvPr>
          <p:cNvSpPr>
            <a:spLocks noGrp="1"/>
          </p:cNvSpPr>
          <p:nvPr>
            <p:ph type="body" sz="half" idx="2"/>
          </p:nvPr>
        </p:nvSpPr>
        <p:spPr/>
        <p:txBody>
          <a:bodyPr/>
          <a:lstStyle/>
          <a:p>
            <a:endParaRPr lang="zh-CN" altLang="en-US" dirty="0"/>
          </a:p>
        </p:txBody>
      </p:sp>
    </p:spTree>
    <p:extLst>
      <p:ext uri="{BB962C8B-B14F-4D97-AF65-F5344CB8AC3E}">
        <p14:creationId xmlns:p14="http://schemas.microsoft.com/office/powerpoint/2010/main" val="2304401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AA214D-C596-4ED1-8FCB-FB8D8B28F39C}"/>
              </a:ext>
            </a:extLst>
          </p:cNvPr>
          <p:cNvSpPr>
            <a:spLocks noGrp="1"/>
          </p:cNvSpPr>
          <p:nvPr>
            <p:ph type="title"/>
          </p:nvPr>
        </p:nvSpPr>
        <p:spPr/>
        <p:txBody>
          <a:bodyPr/>
          <a:lstStyle/>
          <a:p>
            <a:r>
              <a:rPr lang="zh-CN" altLang="en-US" dirty="0"/>
              <a:t>实验结果</a:t>
            </a:r>
          </a:p>
        </p:txBody>
      </p:sp>
      <p:sp>
        <p:nvSpPr>
          <p:cNvPr id="3" name="内容占位符 2">
            <a:extLst>
              <a:ext uri="{FF2B5EF4-FFF2-40B4-BE49-F238E27FC236}">
                <a16:creationId xmlns:a16="http://schemas.microsoft.com/office/drawing/2014/main" id="{FA43D93A-517A-4560-A70A-E1D8131A7200}"/>
              </a:ext>
            </a:extLst>
          </p:cNvPr>
          <p:cNvSpPr>
            <a:spLocks noGrp="1"/>
          </p:cNvSpPr>
          <p:nvPr>
            <p:ph idx="1"/>
          </p:nvPr>
        </p:nvSpPr>
        <p:spPr>
          <a:xfrm>
            <a:off x="838200" y="1825625"/>
            <a:ext cx="5937738" cy="4351338"/>
          </a:xfrm>
        </p:spPr>
        <p:txBody>
          <a:bodyPr>
            <a:normAutofit lnSpcReduction="10000"/>
          </a:bodyPr>
          <a:lstStyle/>
          <a:p>
            <a:r>
              <a:rPr lang="en-US" altLang="zh-CN" dirty="0"/>
              <a:t>The right subplot in Figure 1 shows the ratio of how often the demonstration data was sampled versus how much it would be sampled with uniform sampling. </a:t>
            </a:r>
            <a:r>
              <a:rPr lang="en-US" altLang="zh-CN" b="1" dirty="0"/>
              <a:t>For the most difficult games like Pitfall and Montezuma’s Revenge, the demonstration data is sampled more frequently over time</a:t>
            </a:r>
            <a:r>
              <a:rPr lang="en-US" altLang="zh-CN" dirty="0"/>
              <a:t>. For most other games, the ratio converges to a near constant level, which differs for each game.</a:t>
            </a:r>
            <a:endParaRPr lang="zh-CN" altLang="en-US" dirty="0"/>
          </a:p>
        </p:txBody>
      </p:sp>
      <p:pic>
        <p:nvPicPr>
          <p:cNvPr id="4" name="图片 3">
            <a:extLst>
              <a:ext uri="{FF2B5EF4-FFF2-40B4-BE49-F238E27FC236}">
                <a16:creationId xmlns:a16="http://schemas.microsoft.com/office/drawing/2014/main" id="{26645A8C-26A5-4E9F-AA12-49E91AE86157}"/>
              </a:ext>
            </a:extLst>
          </p:cNvPr>
          <p:cNvPicPr>
            <a:picLocks noChangeAspect="1"/>
          </p:cNvPicPr>
          <p:nvPr/>
        </p:nvPicPr>
        <p:blipFill>
          <a:blip r:embed="rId3"/>
          <a:stretch>
            <a:fillRect/>
          </a:stretch>
        </p:blipFill>
        <p:spPr>
          <a:xfrm>
            <a:off x="6775939" y="820615"/>
            <a:ext cx="5449466" cy="5462954"/>
          </a:xfrm>
          <a:prstGeom prst="rect">
            <a:avLst/>
          </a:prstGeom>
        </p:spPr>
      </p:pic>
    </p:spTree>
    <p:extLst>
      <p:ext uri="{BB962C8B-B14F-4D97-AF65-F5344CB8AC3E}">
        <p14:creationId xmlns:p14="http://schemas.microsoft.com/office/powerpoint/2010/main" val="198785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A39FE7-060A-45F4-A6A2-886A1DA49AA2}"/>
              </a:ext>
            </a:extLst>
          </p:cNvPr>
          <p:cNvSpPr>
            <a:spLocks noGrp="1"/>
          </p:cNvSpPr>
          <p:nvPr>
            <p:ph type="title"/>
          </p:nvPr>
        </p:nvSpPr>
        <p:spPr/>
        <p:txBody>
          <a:bodyPr/>
          <a:lstStyle/>
          <a:p>
            <a:r>
              <a:rPr lang="zh-CN" altLang="en-US" dirty="0"/>
              <a:t>问题</a:t>
            </a:r>
          </a:p>
        </p:txBody>
      </p:sp>
      <p:sp>
        <p:nvSpPr>
          <p:cNvPr id="3" name="内容占位符 2">
            <a:extLst>
              <a:ext uri="{FF2B5EF4-FFF2-40B4-BE49-F238E27FC236}">
                <a16:creationId xmlns:a16="http://schemas.microsoft.com/office/drawing/2014/main" id="{44BB388F-C64C-42F9-9353-9FCB09C63727}"/>
              </a:ext>
            </a:extLst>
          </p:cNvPr>
          <p:cNvSpPr>
            <a:spLocks noGrp="1"/>
          </p:cNvSpPr>
          <p:nvPr>
            <p:ph idx="1"/>
          </p:nvPr>
        </p:nvSpPr>
        <p:spPr/>
        <p:txBody>
          <a:bodyPr>
            <a:normAutofit/>
          </a:bodyPr>
          <a:lstStyle/>
          <a:p>
            <a:r>
              <a:rPr lang="zh-CN" altLang="en-US" dirty="0"/>
              <a:t>相比于其它算法，这里是要存储数据的，但是数据的存储一定是消耗资源的。解决的方案：</a:t>
            </a:r>
            <a:endParaRPr lang="en-US" altLang="zh-CN" dirty="0"/>
          </a:p>
          <a:p>
            <a:pPr lvl="1"/>
            <a:r>
              <a:rPr lang="zh-CN" altLang="en-US" dirty="0"/>
              <a:t>像</a:t>
            </a:r>
            <a:r>
              <a:rPr lang="en-US" altLang="zh-CN" dirty="0"/>
              <a:t>A3C</a:t>
            </a:r>
            <a:r>
              <a:rPr lang="zh-CN" altLang="en-US" dirty="0"/>
              <a:t>那样，用并行的多个</a:t>
            </a:r>
            <a:r>
              <a:rPr lang="en-US" altLang="zh-CN" dirty="0"/>
              <a:t>agent </a:t>
            </a:r>
            <a:r>
              <a:rPr lang="zh-CN" altLang="en-US" dirty="0"/>
              <a:t>代替存储。</a:t>
            </a:r>
            <a:endParaRPr lang="en-US" altLang="zh-CN" dirty="0"/>
          </a:p>
          <a:p>
            <a:pPr lvl="1"/>
            <a:r>
              <a:rPr lang="zh-CN" altLang="en-US" dirty="0"/>
              <a:t>目标导向的学习：</a:t>
            </a:r>
            <a:endParaRPr lang="en-US" altLang="zh-CN" dirty="0"/>
          </a:p>
          <a:p>
            <a:pPr lvl="2"/>
            <a:r>
              <a:rPr lang="zh-CN" altLang="en-US" dirty="0"/>
              <a:t>用存储目标代替存储示例，二者肯定是各有利弊的，</a:t>
            </a:r>
            <a:endParaRPr lang="en-US" altLang="zh-CN" dirty="0"/>
          </a:p>
          <a:p>
            <a:pPr lvl="2"/>
            <a:endParaRPr lang="en-US" altLang="zh-CN" dirty="0"/>
          </a:p>
          <a:p>
            <a:r>
              <a:rPr lang="zh-CN" altLang="en-US" dirty="0"/>
              <a:t>这里是在优化的基础上再进行学习改进，是一个两段式的结构，并不是我们特别想看到的</a:t>
            </a:r>
            <a:endParaRPr lang="en-US" altLang="zh-CN" dirty="0"/>
          </a:p>
          <a:p>
            <a:endParaRPr lang="en-US" altLang="zh-CN" dirty="0"/>
          </a:p>
          <a:p>
            <a:r>
              <a:rPr lang="zh-CN" altLang="en-US" dirty="0"/>
              <a:t>我们之所以能够超过</a:t>
            </a:r>
            <a:r>
              <a:rPr lang="en-US" altLang="zh-CN" dirty="0"/>
              <a:t>expert </a:t>
            </a:r>
            <a:r>
              <a:rPr lang="zh-CN" altLang="en-US" dirty="0"/>
              <a:t>是因为我们有实践（与环境的交互）。</a:t>
            </a:r>
          </a:p>
        </p:txBody>
      </p:sp>
    </p:spTree>
    <p:extLst>
      <p:ext uri="{BB962C8B-B14F-4D97-AF65-F5344CB8AC3E}">
        <p14:creationId xmlns:p14="http://schemas.microsoft.com/office/powerpoint/2010/main" val="1033123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E78D3E-D5CA-4ACD-9B0E-037642AF1D07}"/>
              </a:ext>
            </a:extLst>
          </p:cNvPr>
          <p:cNvSpPr>
            <a:spLocks noGrp="1"/>
          </p:cNvSpPr>
          <p:nvPr>
            <p:ph type="title"/>
          </p:nvPr>
        </p:nvSpPr>
        <p:spPr/>
        <p:txBody>
          <a:bodyPr/>
          <a:lstStyle/>
          <a:p>
            <a:r>
              <a:rPr lang="zh-CN" altLang="en-US" dirty="0"/>
              <a:t>结合</a:t>
            </a:r>
            <a:r>
              <a:rPr lang="en-US" altLang="zh-CN" dirty="0"/>
              <a:t>DQFD </a:t>
            </a:r>
            <a:r>
              <a:rPr lang="zh-CN" altLang="en-US" dirty="0"/>
              <a:t>与</a:t>
            </a:r>
            <a:r>
              <a:rPr lang="en-US" altLang="zh-CN" dirty="0"/>
              <a:t>IRL</a:t>
            </a:r>
            <a:endParaRPr lang="zh-CN" altLang="en-US" dirty="0"/>
          </a:p>
        </p:txBody>
      </p:sp>
      <p:sp>
        <p:nvSpPr>
          <p:cNvPr id="3" name="内容占位符 2">
            <a:extLst>
              <a:ext uri="{FF2B5EF4-FFF2-40B4-BE49-F238E27FC236}">
                <a16:creationId xmlns:a16="http://schemas.microsoft.com/office/drawing/2014/main" id="{57C24353-6CED-4945-9C6D-DE1F443221D2}"/>
              </a:ext>
            </a:extLst>
          </p:cNvPr>
          <p:cNvSpPr>
            <a:spLocks noGrp="1"/>
          </p:cNvSpPr>
          <p:nvPr>
            <p:ph idx="1"/>
          </p:nvPr>
        </p:nvSpPr>
        <p:spPr/>
        <p:txBody>
          <a:bodyPr/>
          <a:lstStyle/>
          <a:p>
            <a:r>
              <a:rPr lang="en-US" altLang="zh-CN" dirty="0"/>
              <a:t>DQFD </a:t>
            </a:r>
            <a:r>
              <a:rPr lang="zh-CN" altLang="en-US" dirty="0"/>
              <a:t>在做一个判别式的利用数据，用专家网络初始化，然后存了一部分好的数据，类似于支持向量的作用，也可以看成是记忆功能。</a:t>
            </a:r>
            <a:endParaRPr lang="en-US" altLang="zh-CN" dirty="0"/>
          </a:p>
          <a:p>
            <a:r>
              <a:rPr lang="en-US" altLang="zh-CN" dirty="0"/>
              <a:t>IRL</a:t>
            </a:r>
            <a:r>
              <a:rPr lang="zh-CN" altLang="en-US" dirty="0"/>
              <a:t>在做生成式的利用数据，它用专家数据学了个奖励函数，然后就把这些数据扔掉，用这个奖励函数来指导强化学习，完成策略提升</a:t>
            </a:r>
            <a:endParaRPr lang="en-US" altLang="zh-CN" dirty="0"/>
          </a:p>
          <a:p>
            <a:endParaRPr lang="en-US" altLang="zh-CN" dirty="0"/>
          </a:p>
          <a:p>
            <a:r>
              <a:rPr lang="zh-CN" altLang="en-US" dirty="0"/>
              <a:t>综上，我们要借鉴</a:t>
            </a:r>
            <a:r>
              <a:rPr lang="en-US" altLang="zh-CN" dirty="0"/>
              <a:t>DQFD</a:t>
            </a:r>
            <a:r>
              <a:rPr lang="zh-CN" altLang="en-US" dirty="0"/>
              <a:t>的四种构造方法，同时借鉴数据利用的好处，来完成对专家的超越</a:t>
            </a:r>
          </a:p>
        </p:txBody>
      </p:sp>
    </p:spTree>
    <p:extLst>
      <p:ext uri="{BB962C8B-B14F-4D97-AF65-F5344CB8AC3E}">
        <p14:creationId xmlns:p14="http://schemas.microsoft.com/office/powerpoint/2010/main" val="3767475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2A0CEC-2066-46FA-9C08-693DE5C45E87}"/>
              </a:ext>
            </a:extLst>
          </p:cNvPr>
          <p:cNvSpPr>
            <a:spLocks noGrp="1"/>
          </p:cNvSpPr>
          <p:nvPr>
            <p:ph type="title"/>
          </p:nvPr>
        </p:nvSpPr>
        <p:spPr/>
        <p:txBody>
          <a:bodyPr/>
          <a:lstStyle/>
          <a:p>
            <a:r>
              <a:rPr lang="zh-CN" altLang="en-US" dirty="0"/>
              <a:t>想法</a:t>
            </a:r>
          </a:p>
        </p:txBody>
      </p:sp>
      <p:sp>
        <p:nvSpPr>
          <p:cNvPr id="3" name="内容占位符 2">
            <a:extLst>
              <a:ext uri="{FF2B5EF4-FFF2-40B4-BE49-F238E27FC236}">
                <a16:creationId xmlns:a16="http://schemas.microsoft.com/office/drawing/2014/main" id="{77E02B0B-32C3-431A-8961-7F777428B825}"/>
              </a:ext>
            </a:extLst>
          </p:cNvPr>
          <p:cNvSpPr>
            <a:spLocks noGrp="1"/>
          </p:cNvSpPr>
          <p:nvPr>
            <p:ph idx="1"/>
          </p:nvPr>
        </p:nvSpPr>
        <p:spPr/>
        <p:txBody>
          <a:bodyPr/>
          <a:lstStyle/>
          <a:p>
            <a:r>
              <a:rPr lang="zh-CN" altLang="en-US" dirty="0"/>
              <a:t>把</a:t>
            </a:r>
            <a:r>
              <a:rPr lang="en-US" altLang="zh-CN" dirty="0" err="1"/>
              <a:t>DQfD</a:t>
            </a:r>
            <a:r>
              <a:rPr lang="zh-CN" altLang="en-US" dirty="0"/>
              <a:t>中学习值函数部分换成对</a:t>
            </a:r>
            <a:r>
              <a:rPr lang="en-US" altLang="zh-CN" dirty="0" err="1"/>
              <a:t>rewardFunction</a:t>
            </a:r>
            <a:r>
              <a:rPr lang="zh-CN" altLang="en-US" dirty="0"/>
              <a:t>的学习，交互过程中再去生成策略，用策略产生示例。</a:t>
            </a:r>
            <a:endParaRPr lang="en-US" altLang="zh-CN" dirty="0"/>
          </a:p>
          <a:p>
            <a:r>
              <a:rPr lang="zh-CN" altLang="en-US" dirty="0"/>
              <a:t>以此为基础结合示例进行判别式学习</a:t>
            </a:r>
            <a:endParaRPr lang="en-US" altLang="zh-CN" dirty="0"/>
          </a:p>
          <a:p>
            <a:endParaRPr lang="en-US" altLang="zh-CN" dirty="0"/>
          </a:p>
          <a:p>
            <a:r>
              <a:rPr lang="zh-CN" altLang="en-US" dirty="0"/>
              <a:t>目标是：融合生成式</a:t>
            </a:r>
            <a:r>
              <a:rPr lang="en-US" altLang="zh-CN" dirty="0"/>
              <a:t>IRL </a:t>
            </a:r>
            <a:r>
              <a:rPr lang="zh-CN" altLang="en-US" dirty="0"/>
              <a:t>和判别式</a:t>
            </a:r>
            <a:r>
              <a:rPr lang="en-US" altLang="zh-CN" dirty="0"/>
              <a:t>IRL </a:t>
            </a:r>
            <a:r>
              <a:rPr lang="zh-CN" altLang="en-US" dirty="0"/>
              <a:t>形成一个训练提升存储再训练的回路。实践，理论认识，再实践，再认识的过程。</a:t>
            </a:r>
            <a:endParaRPr lang="en-US" altLang="zh-CN" dirty="0"/>
          </a:p>
          <a:p>
            <a:endParaRPr lang="en-US" altLang="zh-CN" dirty="0"/>
          </a:p>
          <a:p>
            <a:r>
              <a:rPr lang="zh-CN" altLang="en-US" dirty="0"/>
              <a:t>可不可以把这种思路应用到小样本分类上？（杨力）</a:t>
            </a:r>
          </a:p>
        </p:txBody>
      </p:sp>
    </p:spTree>
    <p:extLst>
      <p:ext uri="{BB962C8B-B14F-4D97-AF65-F5344CB8AC3E}">
        <p14:creationId xmlns:p14="http://schemas.microsoft.com/office/powerpoint/2010/main" val="2574949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48C464-F3AE-4ABE-86D3-E4DFBFC56EDC}"/>
              </a:ext>
            </a:extLst>
          </p:cNvPr>
          <p:cNvSpPr>
            <a:spLocks noGrp="1"/>
          </p:cNvSpPr>
          <p:nvPr>
            <p:ph type="title"/>
          </p:nvPr>
        </p:nvSpPr>
        <p:spPr/>
        <p:txBody>
          <a:bodyPr/>
          <a:lstStyle/>
          <a:p>
            <a:r>
              <a:rPr lang="en-US" altLang="zh-CN" dirty="0"/>
              <a:t>Paper list</a:t>
            </a:r>
            <a:endParaRPr lang="zh-CN" altLang="en-US" dirty="0"/>
          </a:p>
        </p:txBody>
      </p:sp>
      <p:sp>
        <p:nvSpPr>
          <p:cNvPr id="3" name="内容占位符 2">
            <a:extLst>
              <a:ext uri="{FF2B5EF4-FFF2-40B4-BE49-F238E27FC236}">
                <a16:creationId xmlns:a16="http://schemas.microsoft.com/office/drawing/2014/main" id="{E55C3469-CEFD-4567-9FB1-BE7AFD4B6617}"/>
              </a:ext>
            </a:extLst>
          </p:cNvPr>
          <p:cNvSpPr>
            <a:spLocks noGrp="1"/>
          </p:cNvSpPr>
          <p:nvPr>
            <p:ph idx="1"/>
          </p:nvPr>
        </p:nvSpPr>
        <p:spPr/>
        <p:txBody>
          <a:bodyPr>
            <a:normAutofit fontScale="92500" lnSpcReduction="10000"/>
          </a:bodyPr>
          <a:lstStyle/>
          <a:p>
            <a:r>
              <a:rPr lang="en-US" altLang="zh-CN" dirty="0"/>
              <a:t>1.</a:t>
            </a:r>
            <a:r>
              <a:rPr lang="en-US" altLang="zh-CN" dirty="0">
                <a:hlinkClick r:id="rId2" action="ppaction://hlinkfile"/>
              </a:rPr>
              <a:t>Deep Q-learning from Demonstrations </a:t>
            </a:r>
            <a:r>
              <a:rPr lang="en-US" altLang="zh-CN" dirty="0"/>
              <a:t> </a:t>
            </a:r>
            <a:r>
              <a:rPr lang="en-US" altLang="zh-CN" dirty="0">
                <a:hlinkClick r:id="rId3" action="ppaction://hlinksldjump"/>
              </a:rPr>
              <a:t>DQFD1</a:t>
            </a:r>
            <a:endParaRPr lang="en-US" altLang="zh-CN" dirty="0"/>
          </a:p>
          <a:p>
            <a:r>
              <a:rPr lang="en-US" altLang="zh-CN" dirty="0"/>
              <a:t>2.</a:t>
            </a:r>
            <a:r>
              <a:rPr lang="en-US" altLang="zh-CN" dirty="0">
                <a:hlinkClick r:id="rId4" action="ppaction://hlinkfile"/>
              </a:rPr>
              <a:t>Learning from Demonstrations for Real World Reinforcement Learning</a:t>
            </a:r>
            <a:r>
              <a:rPr lang="en-US" altLang="zh-CN" dirty="0"/>
              <a:t>   </a:t>
            </a:r>
            <a:r>
              <a:rPr lang="en-US" altLang="zh-CN" dirty="0">
                <a:hlinkClick r:id="rId5" action="ppaction://hlinksldjump"/>
              </a:rPr>
              <a:t>DQFD2</a:t>
            </a:r>
            <a:endParaRPr lang="en-US" altLang="zh-CN" dirty="0"/>
          </a:p>
          <a:p>
            <a:r>
              <a:rPr lang="en-US" altLang="zh-CN" dirty="0"/>
              <a:t>3</a:t>
            </a:r>
            <a:r>
              <a:rPr lang="en-US" altLang="zh-CN" dirty="0">
                <a:hlinkClick r:id="rId6" action="ppaction://hlinkfile"/>
              </a:rPr>
              <a:t>.Expert-augmentedactor-critic for </a:t>
            </a:r>
            <a:r>
              <a:rPr lang="en-US" altLang="zh-CN" dirty="0" err="1">
                <a:hlinkClick r:id="rId6" action="ppaction://hlinkfile"/>
              </a:rPr>
              <a:t>ViZDoom</a:t>
            </a:r>
            <a:r>
              <a:rPr lang="en-US" altLang="zh-CN" dirty="0">
                <a:hlinkClick r:id="rId6" action="ppaction://hlinkfile"/>
              </a:rPr>
              <a:t> and Montezuma’s Revenge</a:t>
            </a:r>
            <a:r>
              <a:rPr lang="en-US" altLang="zh-CN" dirty="0"/>
              <a:t> </a:t>
            </a:r>
            <a:r>
              <a:rPr lang="zh-CN" altLang="en-US" dirty="0"/>
              <a:t> </a:t>
            </a:r>
            <a:r>
              <a:rPr lang="en-US" altLang="zh-CN" dirty="0">
                <a:hlinkClick r:id="rId7" action="ppaction://hlinksldjump"/>
              </a:rPr>
              <a:t>Montezuma </a:t>
            </a:r>
            <a:endParaRPr lang="en-US" altLang="zh-CN" dirty="0"/>
          </a:p>
          <a:p>
            <a:r>
              <a:rPr lang="en-US" altLang="zh-CN" dirty="0">
                <a:hlinkClick r:id="rId8" action="ppaction://hlinkfile"/>
              </a:rPr>
              <a:t>Learning Montezuma’s Revenge from a Single Demonstration</a:t>
            </a:r>
            <a:r>
              <a:rPr lang="en-US" altLang="zh-CN" dirty="0"/>
              <a:t> </a:t>
            </a:r>
            <a:r>
              <a:rPr lang="en-US" altLang="zh-CN" dirty="0">
                <a:hlinkClick r:id="rId9" action="ppaction://hlinksldjump"/>
              </a:rPr>
              <a:t>single demonstration</a:t>
            </a:r>
            <a:endParaRPr lang="en-US" altLang="zh-CN" dirty="0"/>
          </a:p>
          <a:p>
            <a:r>
              <a:rPr lang="en-US" altLang="zh-CN" dirty="0">
                <a:hlinkClick r:id="rId10" action="ppaction://hlinkfile"/>
              </a:rPr>
              <a:t>Observe and Look Further: Achieving Consistent Performance on Atari   </a:t>
            </a:r>
            <a:r>
              <a:rPr lang="en-US" altLang="zh-CN" dirty="0">
                <a:hlinkClick r:id="rId11" action="ppaction://hlinksldjump"/>
              </a:rPr>
              <a:t>Ape-X DQFD</a:t>
            </a:r>
            <a:endParaRPr lang="en-US" altLang="zh-CN" dirty="0"/>
          </a:p>
          <a:p>
            <a:r>
              <a:rPr lang="en-US" altLang="zh-CN" dirty="0">
                <a:hlinkClick r:id="rId12" action="ppaction://hlinkfile"/>
              </a:rPr>
              <a:t>Reinforcement Learning from Imperfect Demonstrations  </a:t>
            </a:r>
            <a:r>
              <a:rPr lang="en-US" altLang="zh-CN" dirty="0" err="1">
                <a:hlinkClick r:id="rId13" action="ppaction://hlinksldjump"/>
              </a:rPr>
              <a:t>DQFDimperfect</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313157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00CE5A-821E-4DEE-9E49-B4519512EF4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CE12B2E-3326-4500-AD9D-966295898030}"/>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597291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99394D-23A2-4451-9CEF-81FA3108E14E}"/>
              </a:ext>
            </a:extLst>
          </p:cNvPr>
          <p:cNvSpPr>
            <a:spLocks noGrp="1"/>
          </p:cNvSpPr>
          <p:nvPr>
            <p:ph type="title"/>
          </p:nvPr>
        </p:nvSpPr>
        <p:spPr/>
        <p:txBody>
          <a:bodyPr>
            <a:normAutofit/>
          </a:bodyPr>
          <a:lstStyle/>
          <a:p>
            <a:r>
              <a:rPr lang="en-US" altLang="zh-CN" dirty="0"/>
              <a:t>2.Learning from Demonstrations for Real World Reinforcement Learning</a:t>
            </a:r>
            <a:endParaRPr lang="zh-CN" altLang="en-US" dirty="0"/>
          </a:p>
        </p:txBody>
      </p:sp>
      <p:sp>
        <p:nvSpPr>
          <p:cNvPr id="3" name="内容占位符 2">
            <a:extLst>
              <a:ext uri="{FF2B5EF4-FFF2-40B4-BE49-F238E27FC236}">
                <a16:creationId xmlns:a16="http://schemas.microsoft.com/office/drawing/2014/main" id="{ED62F44A-674A-4B34-8417-12BBC80C46E4}"/>
              </a:ext>
            </a:extLst>
          </p:cNvPr>
          <p:cNvSpPr>
            <a:spLocks noGrp="1"/>
          </p:cNvSpPr>
          <p:nvPr>
            <p:ph type="body" idx="1"/>
          </p:nvPr>
        </p:nvSpPr>
        <p:spPr/>
        <p:txBody>
          <a:bodyPr/>
          <a:lstStyle/>
          <a:p>
            <a:r>
              <a:rPr lang="zh-CN" altLang="en-US" dirty="0"/>
              <a:t>示例数据集 </a:t>
            </a:r>
            <a:r>
              <a:rPr lang="en-US" altLang="zh-CN" dirty="0"/>
              <a:t>The Atari Grand Challenge Dataset</a:t>
            </a:r>
            <a:endParaRPr lang="zh-CN" altLang="en-US" dirty="0"/>
          </a:p>
        </p:txBody>
      </p:sp>
      <p:sp>
        <p:nvSpPr>
          <p:cNvPr id="4" name="箭头: V 形 3">
            <a:hlinkClick r:id="rId3" action="ppaction://hlinksldjump"/>
            <a:extLst>
              <a:ext uri="{FF2B5EF4-FFF2-40B4-BE49-F238E27FC236}">
                <a16:creationId xmlns:a16="http://schemas.microsoft.com/office/drawing/2014/main" id="{E44F7DB3-DE56-4466-B173-B56037BED6A3}"/>
              </a:ext>
            </a:extLst>
          </p:cNvPr>
          <p:cNvSpPr/>
          <p:nvPr/>
        </p:nvSpPr>
        <p:spPr>
          <a:xfrm>
            <a:off x="10818421" y="5973288"/>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835095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CF01D0-3824-42F9-88B8-E715FF079950}"/>
              </a:ext>
            </a:extLst>
          </p:cNvPr>
          <p:cNvSpPr>
            <a:spLocks noGrp="1"/>
          </p:cNvSpPr>
          <p:nvPr>
            <p:ph type="title"/>
          </p:nvPr>
        </p:nvSpPr>
        <p:spPr/>
        <p:txBody>
          <a:bodyPr/>
          <a:lstStyle/>
          <a:p>
            <a:r>
              <a:rPr lang="en-US" altLang="zh-CN" dirty="0" err="1"/>
              <a:t>DQfD</a:t>
            </a:r>
            <a:r>
              <a:rPr lang="zh-CN" altLang="en-US" dirty="0"/>
              <a:t>代码流程</a:t>
            </a:r>
          </a:p>
        </p:txBody>
      </p:sp>
      <p:sp>
        <p:nvSpPr>
          <p:cNvPr id="3" name="内容占位符 2">
            <a:extLst>
              <a:ext uri="{FF2B5EF4-FFF2-40B4-BE49-F238E27FC236}">
                <a16:creationId xmlns:a16="http://schemas.microsoft.com/office/drawing/2014/main" id="{1594CAD6-92EA-42E2-9D3B-E206A768CA2B}"/>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517015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C69CFC-C9FE-4DDE-A8B9-18D25E58622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B9E210C-4B75-4AF7-8645-52DB1F069ACE}"/>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4462935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E99939-3C4F-4732-8722-34E91B162D18}"/>
              </a:ext>
            </a:extLst>
          </p:cNvPr>
          <p:cNvSpPr>
            <a:spLocks noGrp="1"/>
          </p:cNvSpPr>
          <p:nvPr>
            <p:ph type="title"/>
          </p:nvPr>
        </p:nvSpPr>
        <p:spPr/>
        <p:txBody>
          <a:bodyPr/>
          <a:lstStyle/>
          <a:p>
            <a:r>
              <a:rPr lang="en-US" altLang="zh-CN" dirty="0"/>
              <a:t>3.Expert-augmentedactor-critic for </a:t>
            </a:r>
            <a:r>
              <a:rPr lang="en-US" altLang="zh-CN" dirty="0" err="1"/>
              <a:t>ViZDoom</a:t>
            </a:r>
            <a:r>
              <a:rPr lang="en-US" altLang="zh-CN" dirty="0"/>
              <a:t> and Montezuma’s Revenge</a:t>
            </a:r>
            <a:endParaRPr lang="zh-CN" altLang="en-US" dirty="0"/>
          </a:p>
        </p:txBody>
      </p:sp>
      <p:sp>
        <p:nvSpPr>
          <p:cNvPr id="4" name="文本占位符 3">
            <a:extLst>
              <a:ext uri="{FF2B5EF4-FFF2-40B4-BE49-F238E27FC236}">
                <a16:creationId xmlns:a16="http://schemas.microsoft.com/office/drawing/2014/main" id="{69DBF7BB-C66C-4D0C-9D26-88BC5236FB08}"/>
              </a:ext>
            </a:extLst>
          </p:cNvPr>
          <p:cNvSpPr>
            <a:spLocks noGrp="1"/>
          </p:cNvSpPr>
          <p:nvPr>
            <p:ph type="body" idx="1"/>
          </p:nvPr>
        </p:nvSpPr>
        <p:spPr/>
        <p:txBody>
          <a:bodyPr/>
          <a:lstStyle/>
          <a:p>
            <a:endParaRPr lang="zh-CN" altLang="en-US"/>
          </a:p>
        </p:txBody>
      </p:sp>
      <p:sp>
        <p:nvSpPr>
          <p:cNvPr id="5" name="箭头: V 形 4">
            <a:hlinkClick r:id="rId2" action="ppaction://hlinksldjump"/>
            <a:extLst>
              <a:ext uri="{FF2B5EF4-FFF2-40B4-BE49-F238E27FC236}">
                <a16:creationId xmlns:a16="http://schemas.microsoft.com/office/drawing/2014/main" id="{6954CAEB-3835-4362-86D7-597B49A0CEEB}"/>
              </a:ext>
            </a:extLst>
          </p:cNvPr>
          <p:cNvSpPr/>
          <p:nvPr/>
        </p:nvSpPr>
        <p:spPr>
          <a:xfrm>
            <a:off x="10818421" y="5973288"/>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860882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8259D9-C4C0-4A76-B3A6-10D5E1CE0B4D}"/>
              </a:ext>
            </a:extLst>
          </p:cNvPr>
          <p:cNvSpPr>
            <a:spLocks noGrp="1"/>
          </p:cNvSpPr>
          <p:nvPr>
            <p:ph type="title"/>
          </p:nvPr>
        </p:nvSpPr>
        <p:spPr/>
        <p:txBody>
          <a:bodyPr>
            <a:normAutofit/>
          </a:bodyPr>
          <a:lstStyle/>
          <a:p>
            <a:r>
              <a:rPr lang="en-US" altLang="zh-CN" dirty="0"/>
              <a:t>3.Expert-augmentedactor-critic for </a:t>
            </a:r>
            <a:r>
              <a:rPr lang="en-US" altLang="zh-CN" dirty="0" err="1"/>
              <a:t>ViZDoom</a:t>
            </a:r>
            <a:r>
              <a:rPr lang="en-US" altLang="zh-CN" dirty="0"/>
              <a:t> and Montezuma’s Revenge</a:t>
            </a:r>
            <a:endParaRPr lang="zh-CN" altLang="en-US" dirty="0"/>
          </a:p>
        </p:txBody>
      </p:sp>
      <p:sp>
        <p:nvSpPr>
          <p:cNvPr id="3" name="内容占位符 2">
            <a:extLst>
              <a:ext uri="{FF2B5EF4-FFF2-40B4-BE49-F238E27FC236}">
                <a16:creationId xmlns:a16="http://schemas.microsoft.com/office/drawing/2014/main" id="{35DCF1B0-8C40-42AF-9F63-43D98784D49A}"/>
              </a:ext>
            </a:extLst>
          </p:cNvPr>
          <p:cNvSpPr>
            <a:spLocks noGrp="1"/>
          </p:cNvSpPr>
          <p:nvPr>
            <p:ph idx="1"/>
          </p:nvPr>
        </p:nvSpPr>
        <p:spPr/>
        <p:txBody>
          <a:bodyPr>
            <a:normAutofit fontScale="92500" lnSpcReduction="10000"/>
          </a:bodyPr>
          <a:lstStyle/>
          <a:p>
            <a:r>
              <a:rPr lang="zh-CN" altLang="en-US" dirty="0"/>
              <a:t>代码 </a:t>
            </a:r>
            <a:r>
              <a:rPr lang="en-US" altLang="zh-CN" dirty="0"/>
              <a:t>:  https://github.com/ </a:t>
            </a:r>
            <a:r>
              <a:rPr lang="en-US" altLang="zh-CN" dirty="0" err="1"/>
              <a:t>ghostFaceKillah</a:t>
            </a:r>
            <a:r>
              <a:rPr lang="en-US" altLang="zh-CN" dirty="0"/>
              <a:t>/expert.</a:t>
            </a:r>
          </a:p>
          <a:p>
            <a:r>
              <a:rPr lang="zh-CN" altLang="en-US" dirty="0"/>
              <a:t>主要针对稀疏奖励问题提出，实验环境</a:t>
            </a:r>
            <a:r>
              <a:rPr lang="en-US" altLang="zh-CN" dirty="0"/>
              <a:t>Montezuma’s Revenge and a demanding maze from the </a:t>
            </a:r>
            <a:r>
              <a:rPr lang="en-US" altLang="zh-CN" dirty="0" err="1"/>
              <a:t>ViZDoom</a:t>
            </a:r>
            <a:r>
              <a:rPr lang="en-US" altLang="zh-CN" dirty="0"/>
              <a:t> suite. </a:t>
            </a:r>
          </a:p>
          <a:p>
            <a:r>
              <a:rPr lang="en-US" altLang="zh-CN" dirty="0"/>
              <a:t>expert-augmented actor-critic algorithm</a:t>
            </a:r>
          </a:p>
          <a:p>
            <a:r>
              <a:rPr lang="zh-CN" altLang="en-US" dirty="0"/>
              <a:t>摘要中并没有介绍方法，只是强调效果会超过专家示例</a:t>
            </a:r>
            <a:endParaRPr lang="en-US" altLang="zh-CN" dirty="0"/>
          </a:p>
          <a:p>
            <a:r>
              <a:rPr lang="en-US" altLang="zh-CN" dirty="0"/>
              <a:t>Introduction </a:t>
            </a:r>
            <a:r>
              <a:rPr lang="zh-CN" altLang="en-US" dirty="0"/>
              <a:t>中介绍：</a:t>
            </a:r>
            <a:r>
              <a:rPr lang="en-US" altLang="zh-CN" dirty="0"/>
              <a:t> We aim to address the shortcomings of cloning methods by combining the ACKTR algorithm (WML+17) with supervised learning from the expert data</a:t>
            </a:r>
            <a:r>
              <a:rPr lang="zh-CN" altLang="en-US" dirty="0"/>
              <a:t>。结合</a:t>
            </a:r>
            <a:r>
              <a:rPr lang="en-US" altLang="zh-CN" dirty="0"/>
              <a:t>ACKTR</a:t>
            </a:r>
            <a:r>
              <a:rPr lang="zh-CN" altLang="en-US" dirty="0"/>
              <a:t>和监督学习。</a:t>
            </a:r>
            <a:endParaRPr lang="en-US" altLang="zh-CN" dirty="0"/>
          </a:p>
          <a:p>
            <a:r>
              <a:rPr lang="en-US" altLang="zh-CN" dirty="0"/>
              <a:t>ACKTR</a:t>
            </a:r>
            <a:r>
              <a:rPr lang="zh-CN" altLang="en-US" dirty="0"/>
              <a:t>的代码</a:t>
            </a:r>
            <a:r>
              <a:rPr lang="en-US" altLang="zh-CN" dirty="0"/>
              <a:t>baseline</a:t>
            </a:r>
            <a:r>
              <a:rPr lang="zh-CN" altLang="en-US" dirty="0"/>
              <a:t>中有，是和</a:t>
            </a:r>
            <a:r>
              <a:rPr lang="en-US" altLang="zh-CN" dirty="0"/>
              <a:t>A3C</a:t>
            </a:r>
            <a:r>
              <a:rPr lang="zh-CN" altLang="en-US" dirty="0"/>
              <a:t>相比较的算法</a:t>
            </a:r>
            <a:endParaRPr lang="en-US" altLang="zh-CN" dirty="0"/>
          </a:p>
          <a:p>
            <a:r>
              <a:rPr lang="zh-CN" altLang="en-US" dirty="0"/>
              <a:t>对比实验中会用到</a:t>
            </a:r>
            <a:r>
              <a:rPr lang="en-US" altLang="zh-CN" dirty="0"/>
              <a:t>DQFD</a:t>
            </a:r>
            <a:r>
              <a:rPr lang="zh-CN" altLang="en-US" dirty="0"/>
              <a:t>和</a:t>
            </a:r>
            <a:r>
              <a:rPr lang="en-US" altLang="zh-CN" dirty="0"/>
              <a:t>Ape-x DQFD</a:t>
            </a:r>
            <a:endParaRPr lang="zh-CN" altLang="en-US" dirty="0"/>
          </a:p>
        </p:txBody>
      </p:sp>
    </p:spTree>
    <p:extLst>
      <p:ext uri="{BB962C8B-B14F-4D97-AF65-F5344CB8AC3E}">
        <p14:creationId xmlns:p14="http://schemas.microsoft.com/office/powerpoint/2010/main" val="37630106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8259D9-C4C0-4A76-B3A6-10D5E1CE0B4D}"/>
              </a:ext>
            </a:extLst>
          </p:cNvPr>
          <p:cNvSpPr>
            <a:spLocks noGrp="1"/>
          </p:cNvSpPr>
          <p:nvPr>
            <p:ph type="title"/>
          </p:nvPr>
        </p:nvSpPr>
        <p:spPr/>
        <p:txBody>
          <a:bodyPr>
            <a:normAutofit/>
          </a:bodyPr>
          <a:lstStyle/>
          <a:p>
            <a:r>
              <a:rPr lang="en-US" altLang="zh-CN" dirty="0"/>
              <a:t>3.Expert-augmentedactor-critic for </a:t>
            </a:r>
            <a:r>
              <a:rPr lang="en-US" altLang="zh-CN" dirty="0" err="1"/>
              <a:t>ViZDoom</a:t>
            </a:r>
            <a:r>
              <a:rPr lang="en-US" altLang="zh-CN" dirty="0"/>
              <a:t> and Montezuma’s Revenge</a:t>
            </a:r>
            <a:endParaRPr lang="zh-CN" altLang="en-US" dirty="0"/>
          </a:p>
        </p:txBody>
      </p:sp>
      <p:sp>
        <p:nvSpPr>
          <p:cNvPr id="3" name="内容占位符 2">
            <a:extLst>
              <a:ext uri="{FF2B5EF4-FFF2-40B4-BE49-F238E27FC236}">
                <a16:creationId xmlns:a16="http://schemas.microsoft.com/office/drawing/2014/main" id="{35DCF1B0-8C40-42AF-9F63-43D98784D49A}"/>
              </a:ext>
            </a:extLst>
          </p:cNvPr>
          <p:cNvSpPr>
            <a:spLocks noGrp="1"/>
          </p:cNvSpPr>
          <p:nvPr>
            <p:ph idx="1"/>
          </p:nvPr>
        </p:nvSpPr>
        <p:spPr/>
        <p:txBody>
          <a:bodyPr/>
          <a:lstStyle/>
          <a:p>
            <a:r>
              <a:rPr lang="en-US" altLang="zh-CN" dirty="0"/>
              <a:t>Expert-augmented AC</a:t>
            </a:r>
          </a:p>
          <a:p>
            <a:r>
              <a:rPr lang="zh-CN" altLang="en-US" dirty="0"/>
              <a:t>在</a:t>
            </a:r>
            <a:r>
              <a:rPr lang="en-US" altLang="zh-CN" dirty="0"/>
              <a:t>A2C</a:t>
            </a:r>
            <a:r>
              <a:rPr lang="zh-CN" altLang="en-US" dirty="0"/>
              <a:t>的</a:t>
            </a:r>
            <a:r>
              <a:rPr lang="en-US" altLang="zh-CN" dirty="0"/>
              <a:t>loss</a:t>
            </a:r>
            <a:r>
              <a:rPr lang="zh-CN" altLang="en-US" dirty="0"/>
              <a:t>上加了一个项关于</a:t>
            </a:r>
            <a:r>
              <a:rPr lang="en-US" altLang="zh-CN" dirty="0"/>
              <a:t>expert</a:t>
            </a:r>
            <a:r>
              <a:rPr lang="zh-CN" altLang="en-US" dirty="0"/>
              <a:t>数据的</a:t>
            </a:r>
            <a:r>
              <a:rPr lang="en-US" altLang="zh-CN" dirty="0"/>
              <a:t>loss</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4" name="图片 3">
            <a:extLst>
              <a:ext uri="{FF2B5EF4-FFF2-40B4-BE49-F238E27FC236}">
                <a16:creationId xmlns:a16="http://schemas.microsoft.com/office/drawing/2014/main" id="{A9D8B0E5-DEEC-46BD-B198-7E91E6E3FB45}"/>
              </a:ext>
            </a:extLst>
          </p:cNvPr>
          <p:cNvPicPr>
            <a:picLocks noChangeAspect="1"/>
          </p:cNvPicPr>
          <p:nvPr/>
        </p:nvPicPr>
        <p:blipFill>
          <a:blip r:embed="rId3"/>
          <a:stretch>
            <a:fillRect/>
          </a:stretch>
        </p:blipFill>
        <p:spPr>
          <a:xfrm>
            <a:off x="2955021" y="3035239"/>
            <a:ext cx="6281957" cy="1911900"/>
          </a:xfrm>
          <a:prstGeom prst="rect">
            <a:avLst/>
          </a:prstGeom>
        </p:spPr>
      </p:pic>
      <p:pic>
        <p:nvPicPr>
          <p:cNvPr id="5" name="图片 4">
            <a:extLst>
              <a:ext uri="{FF2B5EF4-FFF2-40B4-BE49-F238E27FC236}">
                <a16:creationId xmlns:a16="http://schemas.microsoft.com/office/drawing/2014/main" id="{C171E7AE-B2EA-44FB-84D3-F52470605663}"/>
              </a:ext>
            </a:extLst>
          </p:cNvPr>
          <p:cNvPicPr>
            <a:picLocks noChangeAspect="1"/>
          </p:cNvPicPr>
          <p:nvPr/>
        </p:nvPicPr>
        <p:blipFill>
          <a:blip r:embed="rId4"/>
          <a:stretch>
            <a:fillRect/>
          </a:stretch>
        </p:blipFill>
        <p:spPr>
          <a:xfrm>
            <a:off x="7558819" y="4620175"/>
            <a:ext cx="4295775" cy="2171700"/>
          </a:xfrm>
          <a:prstGeom prst="rect">
            <a:avLst/>
          </a:prstGeom>
        </p:spPr>
      </p:pic>
    </p:spTree>
    <p:extLst>
      <p:ext uri="{BB962C8B-B14F-4D97-AF65-F5344CB8AC3E}">
        <p14:creationId xmlns:p14="http://schemas.microsoft.com/office/powerpoint/2010/main" val="414838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8259D9-C4C0-4A76-B3A6-10D5E1CE0B4D}"/>
              </a:ext>
            </a:extLst>
          </p:cNvPr>
          <p:cNvSpPr>
            <a:spLocks noGrp="1"/>
          </p:cNvSpPr>
          <p:nvPr>
            <p:ph type="title"/>
          </p:nvPr>
        </p:nvSpPr>
        <p:spPr/>
        <p:txBody>
          <a:bodyPr>
            <a:normAutofit/>
          </a:bodyPr>
          <a:lstStyle/>
          <a:p>
            <a:r>
              <a:rPr lang="en-US" altLang="zh-CN" dirty="0"/>
              <a:t>3.Expert-augmentedactor-critic for </a:t>
            </a:r>
            <a:r>
              <a:rPr lang="en-US" altLang="zh-CN" dirty="0" err="1"/>
              <a:t>ViZDoom</a:t>
            </a:r>
            <a:r>
              <a:rPr lang="en-US" altLang="zh-CN" dirty="0"/>
              <a:t> and Montezuma’s Revenge</a:t>
            </a:r>
            <a:endParaRPr lang="zh-CN" altLang="en-US" dirty="0"/>
          </a:p>
        </p:txBody>
      </p:sp>
      <p:sp>
        <p:nvSpPr>
          <p:cNvPr id="3" name="内容占位符 2">
            <a:extLst>
              <a:ext uri="{FF2B5EF4-FFF2-40B4-BE49-F238E27FC236}">
                <a16:creationId xmlns:a16="http://schemas.microsoft.com/office/drawing/2014/main" id="{35DCF1B0-8C40-42AF-9F63-43D98784D49A}"/>
              </a:ext>
            </a:extLst>
          </p:cNvPr>
          <p:cNvSpPr>
            <a:spLocks noGrp="1"/>
          </p:cNvSpPr>
          <p:nvPr>
            <p:ph idx="1"/>
          </p:nvPr>
        </p:nvSpPr>
        <p:spPr>
          <a:xfrm>
            <a:off x="838200" y="1825624"/>
            <a:ext cx="4202723" cy="4504837"/>
          </a:xfrm>
        </p:spPr>
        <p:txBody>
          <a:bodyPr/>
          <a:lstStyle/>
          <a:p>
            <a:r>
              <a:rPr lang="zh-CN" altLang="en-US" dirty="0"/>
              <a:t>右侧的算法是一个</a:t>
            </a:r>
            <a:r>
              <a:rPr lang="en-US" altLang="zh-CN" dirty="0"/>
              <a:t>actor </a:t>
            </a:r>
            <a:r>
              <a:rPr lang="zh-CN" altLang="en-US" dirty="0"/>
              <a:t>的执行伪代码</a:t>
            </a:r>
            <a:endParaRPr lang="en-US" altLang="zh-CN" dirty="0"/>
          </a:p>
          <a:p>
            <a:r>
              <a:rPr lang="zh-CN" altLang="en-US" dirty="0"/>
              <a:t>最后提到的</a:t>
            </a:r>
            <a:r>
              <a:rPr lang="en-US" altLang="zh-CN" dirty="0"/>
              <a:t>ACKTR </a:t>
            </a:r>
            <a:r>
              <a:rPr lang="zh-CN" altLang="en-US" dirty="0"/>
              <a:t>优化器，要看看，是</a:t>
            </a:r>
            <a:r>
              <a:rPr lang="en-US" altLang="zh-CN" dirty="0"/>
              <a:t>baseline</a:t>
            </a:r>
            <a:r>
              <a:rPr lang="zh-CN" altLang="en-US" dirty="0"/>
              <a:t>中的实现</a:t>
            </a:r>
          </a:p>
        </p:txBody>
      </p:sp>
      <p:pic>
        <p:nvPicPr>
          <p:cNvPr id="4" name="图片 3">
            <a:extLst>
              <a:ext uri="{FF2B5EF4-FFF2-40B4-BE49-F238E27FC236}">
                <a16:creationId xmlns:a16="http://schemas.microsoft.com/office/drawing/2014/main" id="{A8DDF43C-4821-4E59-841D-B9819B9AE8C4}"/>
              </a:ext>
            </a:extLst>
          </p:cNvPr>
          <p:cNvPicPr>
            <a:picLocks noChangeAspect="1"/>
          </p:cNvPicPr>
          <p:nvPr/>
        </p:nvPicPr>
        <p:blipFill>
          <a:blip r:embed="rId3"/>
          <a:stretch>
            <a:fillRect/>
          </a:stretch>
        </p:blipFill>
        <p:spPr>
          <a:xfrm>
            <a:off x="7420207" y="0"/>
            <a:ext cx="4526108" cy="6858000"/>
          </a:xfrm>
          <a:prstGeom prst="rect">
            <a:avLst/>
          </a:prstGeom>
        </p:spPr>
      </p:pic>
    </p:spTree>
    <p:extLst>
      <p:ext uri="{BB962C8B-B14F-4D97-AF65-F5344CB8AC3E}">
        <p14:creationId xmlns:p14="http://schemas.microsoft.com/office/powerpoint/2010/main" val="59932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24F525-153D-4083-91FF-F144D1C912C1}"/>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985C3298-C236-4C1F-BDF7-E3B993921DA6}"/>
              </a:ext>
            </a:extLst>
          </p:cNvPr>
          <p:cNvPicPr>
            <a:picLocks noGrp="1" noChangeAspect="1"/>
          </p:cNvPicPr>
          <p:nvPr>
            <p:ph idx="1"/>
          </p:nvPr>
        </p:nvPicPr>
        <p:blipFill>
          <a:blip r:embed="rId3"/>
          <a:stretch>
            <a:fillRect/>
          </a:stretch>
        </p:blipFill>
        <p:spPr>
          <a:xfrm>
            <a:off x="1752600" y="2524919"/>
            <a:ext cx="8686800" cy="2952750"/>
          </a:xfrm>
          <a:prstGeom prst="rect">
            <a:avLst/>
          </a:prstGeom>
        </p:spPr>
      </p:pic>
    </p:spTree>
    <p:extLst>
      <p:ext uri="{BB962C8B-B14F-4D97-AF65-F5344CB8AC3E}">
        <p14:creationId xmlns:p14="http://schemas.microsoft.com/office/powerpoint/2010/main" val="7439415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55A410-47AA-414D-BAB1-A43FFE2D4CC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4E31BF8-26A3-41C8-8518-449017232272}"/>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14715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2E8BEF-E6F0-4C02-A9E6-E82C630F5010}"/>
              </a:ext>
            </a:extLst>
          </p:cNvPr>
          <p:cNvSpPr>
            <a:spLocks noGrp="1"/>
          </p:cNvSpPr>
          <p:nvPr>
            <p:ph type="title"/>
          </p:nvPr>
        </p:nvSpPr>
        <p:spPr/>
        <p:txBody>
          <a:bodyPr/>
          <a:lstStyle/>
          <a:p>
            <a:r>
              <a:rPr lang="en-US" altLang="zh-CN" dirty="0"/>
              <a:t>1 Deep Q-learning from Demonstrations</a:t>
            </a:r>
            <a:endParaRPr lang="zh-CN" altLang="en-US" dirty="0"/>
          </a:p>
        </p:txBody>
      </p:sp>
      <p:sp>
        <p:nvSpPr>
          <p:cNvPr id="3" name="文本占位符 2">
            <a:extLst>
              <a:ext uri="{FF2B5EF4-FFF2-40B4-BE49-F238E27FC236}">
                <a16:creationId xmlns:a16="http://schemas.microsoft.com/office/drawing/2014/main" id="{FB26F2A1-B107-4B87-BA52-E2F2AE4EE3BE}"/>
              </a:ext>
            </a:extLst>
          </p:cNvPr>
          <p:cNvSpPr>
            <a:spLocks noGrp="1"/>
          </p:cNvSpPr>
          <p:nvPr>
            <p:ph type="body" idx="1"/>
          </p:nvPr>
        </p:nvSpPr>
        <p:spPr/>
        <p:txBody>
          <a:bodyPr/>
          <a:lstStyle/>
          <a:p>
            <a:r>
              <a:rPr lang="zh-CN" altLang="en-US" dirty="0"/>
              <a:t>示例学习</a:t>
            </a:r>
          </a:p>
        </p:txBody>
      </p:sp>
      <p:sp>
        <p:nvSpPr>
          <p:cNvPr id="4" name="箭头: V 形 3">
            <a:hlinkClick r:id="rId3" action="ppaction://hlinksldjump"/>
            <a:extLst>
              <a:ext uri="{FF2B5EF4-FFF2-40B4-BE49-F238E27FC236}">
                <a16:creationId xmlns:a16="http://schemas.microsoft.com/office/drawing/2014/main" id="{A208BEDB-AA69-4DD2-A0DF-48A9784C0C0A}"/>
              </a:ext>
            </a:extLst>
          </p:cNvPr>
          <p:cNvSpPr/>
          <p:nvPr/>
        </p:nvSpPr>
        <p:spPr>
          <a:xfrm>
            <a:off x="10818421" y="5973288"/>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6475862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600C53-037C-4810-9147-48DBC06F3CBA}"/>
              </a:ext>
            </a:extLst>
          </p:cNvPr>
          <p:cNvSpPr>
            <a:spLocks noGrp="1"/>
          </p:cNvSpPr>
          <p:nvPr>
            <p:ph type="title"/>
          </p:nvPr>
        </p:nvSpPr>
        <p:spPr/>
        <p:txBody>
          <a:bodyPr>
            <a:normAutofit/>
          </a:bodyPr>
          <a:lstStyle/>
          <a:p>
            <a:r>
              <a:rPr lang="en-US" altLang="zh-CN" dirty="0"/>
              <a:t>Learning Montezuma’s Revenge from a Single Demonstration</a:t>
            </a:r>
            <a:endParaRPr lang="zh-CN" altLang="en-US" dirty="0"/>
          </a:p>
        </p:txBody>
      </p:sp>
      <p:sp>
        <p:nvSpPr>
          <p:cNvPr id="4" name="文本占位符 3">
            <a:extLst>
              <a:ext uri="{FF2B5EF4-FFF2-40B4-BE49-F238E27FC236}">
                <a16:creationId xmlns:a16="http://schemas.microsoft.com/office/drawing/2014/main" id="{9AC39A3E-A66D-4AF3-8730-56BFE0C994CD}"/>
              </a:ext>
            </a:extLst>
          </p:cNvPr>
          <p:cNvSpPr>
            <a:spLocks noGrp="1"/>
          </p:cNvSpPr>
          <p:nvPr>
            <p:ph type="body" idx="1"/>
          </p:nvPr>
        </p:nvSpPr>
        <p:spPr/>
        <p:txBody>
          <a:bodyPr/>
          <a:lstStyle/>
          <a:p>
            <a:r>
              <a:rPr lang="en-US" altLang="zh-CN" dirty="0">
                <a:hlinkClick r:id="rId2" action="ppaction://hlinkfile"/>
              </a:rPr>
              <a:t>Learning Montezuma’s Revenge from a Single Demonstration</a:t>
            </a:r>
            <a:endParaRPr lang="zh-CN" altLang="en-US" dirty="0"/>
          </a:p>
        </p:txBody>
      </p:sp>
      <p:sp>
        <p:nvSpPr>
          <p:cNvPr id="5" name="箭头: V 形 4">
            <a:hlinkClick r:id="rId3" action="ppaction://hlinksldjump"/>
            <a:extLst>
              <a:ext uri="{FF2B5EF4-FFF2-40B4-BE49-F238E27FC236}">
                <a16:creationId xmlns:a16="http://schemas.microsoft.com/office/drawing/2014/main" id="{F6633AE5-685B-455C-AE82-365B7E792C2F}"/>
              </a:ext>
            </a:extLst>
          </p:cNvPr>
          <p:cNvSpPr/>
          <p:nvPr/>
        </p:nvSpPr>
        <p:spPr>
          <a:xfrm>
            <a:off x="10818421" y="5973288"/>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5350178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57D15EB-9D12-427F-B7D0-7245F03BF1F8}"/>
              </a:ext>
            </a:extLst>
          </p:cNvPr>
          <p:cNvPicPr>
            <a:picLocks noChangeAspect="1"/>
          </p:cNvPicPr>
          <p:nvPr/>
        </p:nvPicPr>
        <p:blipFill>
          <a:blip r:embed="rId3"/>
          <a:stretch>
            <a:fillRect/>
          </a:stretch>
        </p:blipFill>
        <p:spPr>
          <a:xfrm>
            <a:off x="3276600" y="1304925"/>
            <a:ext cx="5638800" cy="4248150"/>
          </a:xfrm>
          <a:prstGeom prst="rect">
            <a:avLst/>
          </a:prstGeom>
        </p:spPr>
      </p:pic>
    </p:spTree>
    <p:extLst>
      <p:ext uri="{BB962C8B-B14F-4D97-AF65-F5344CB8AC3E}">
        <p14:creationId xmlns:p14="http://schemas.microsoft.com/office/powerpoint/2010/main" val="19492002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78C2EA-2BD7-4CA9-AA38-E7781E4263A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0CB130D-7FDD-4F6C-8111-B631511B188A}"/>
              </a:ext>
            </a:extLst>
          </p:cNvPr>
          <p:cNvSpPr>
            <a:spLocks noGrp="1"/>
          </p:cNvSpPr>
          <p:nvPr>
            <p:ph idx="1"/>
          </p:nvPr>
        </p:nvSpPr>
        <p:spPr/>
        <p:txBody>
          <a:bodyPr>
            <a:normAutofit fontScale="92500" lnSpcReduction="20000"/>
          </a:bodyPr>
          <a:lstStyle/>
          <a:p>
            <a:r>
              <a:rPr lang="en-US" altLang="zh-CN" dirty="0"/>
              <a:t>Learning Montezuma’s Revenge from a Single Demonstration</a:t>
            </a:r>
          </a:p>
          <a:p>
            <a:endParaRPr lang="en-US" altLang="zh-CN" dirty="0"/>
          </a:p>
          <a:p>
            <a:r>
              <a:rPr lang="en-US" altLang="zh-CN" dirty="0"/>
              <a:t> Our agent is trained using off-the-shelf reinforcement learning, but starts every episode by resetting to a state from a demonstration. By starting from such demonstration states, the agent requires much less exploration to learn a game compared to when it starts from the beginning of the game at every episode. </a:t>
            </a:r>
          </a:p>
          <a:p>
            <a:r>
              <a:rPr lang="zh-CN" altLang="en-US" dirty="0"/>
              <a:t>难道只是给一个更好的起始点吗？</a:t>
            </a:r>
            <a:endParaRPr lang="en-US" altLang="zh-CN" dirty="0"/>
          </a:p>
          <a:p>
            <a:r>
              <a:rPr lang="en-US" altLang="zh-CN" dirty="0"/>
              <a:t> by decomposing it into a curriculum of subtasks requiring short action sequences</a:t>
            </a:r>
          </a:p>
          <a:p>
            <a:r>
              <a:rPr lang="zh-CN" altLang="en-US" dirty="0"/>
              <a:t>把长期任务分解为短期任务（感觉跟任务分层细化差不多，一种有顶层向下的设计方案）</a:t>
            </a:r>
          </a:p>
        </p:txBody>
      </p:sp>
    </p:spTree>
    <p:extLst>
      <p:ext uri="{BB962C8B-B14F-4D97-AF65-F5344CB8AC3E}">
        <p14:creationId xmlns:p14="http://schemas.microsoft.com/office/powerpoint/2010/main" val="2630700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EC0B0F-0B5E-48C9-9689-9269B3CC27E8}"/>
              </a:ext>
            </a:extLst>
          </p:cNvPr>
          <p:cNvSpPr>
            <a:spLocks noGrp="1"/>
          </p:cNvSpPr>
          <p:nvPr>
            <p:ph type="title"/>
          </p:nvPr>
        </p:nvSpPr>
        <p:spPr/>
        <p:txBody>
          <a:bodyPr/>
          <a:lstStyle/>
          <a:p>
            <a:r>
              <a:rPr lang="en-US" altLang="zh-CN" dirty="0"/>
              <a:t>Ape-X  DQFD</a:t>
            </a:r>
            <a:endParaRPr lang="zh-CN" altLang="en-US" dirty="0"/>
          </a:p>
        </p:txBody>
      </p:sp>
      <p:sp>
        <p:nvSpPr>
          <p:cNvPr id="3" name="内容占位符 2">
            <a:extLst>
              <a:ext uri="{FF2B5EF4-FFF2-40B4-BE49-F238E27FC236}">
                <a16:creationId xmlns:a16="http://schemas.microsoft.com/office/drawing/2014/main" id="{401FFDCB-A818-40EB-9999-A356D33B090C}"/>
              </a:ext>
            </a:extLst>
          </p:cNvPr>
          <p:cNvSpPr>
            <a:spLocks noGrp="1"/>
          </p:cNvSpPr>
          <p:nvPr>
            <p:ph type="body" idx="1"/>
          </p:nvPr>
        </p:nvSpPr>
        <p:spPr/>
        <p:txBody>
          <a:bodyPr/>
          <a:lstStyle/>
          <a:p>
            <a:r>
              <a:rPr lang="en-US" altLang="zh-CN" dirty="0">
                <a:hlinkClick r:id="rId2" action="ppaction://hlinkfile"/>
              </a:rPr>
              <a:t>Observe and Look Further: Achieving Consistent Performance on Atari</a:t>
            </a:r>
            <a:endParaRPr lang="zh-CN" altLang="en-US" dirty="0"/>
          </a:p>
        </p:txBody>
      </p:sp>
      <p:sp>
        <p:nvSpPr>
          <p:cNvPr id="4" name="箭头: V 形 3">
            <a:hlinkClick r:id="rId3" action="ppaction://hlinksldjump"/>
            <a:extLst>
              <a:ext uri="{FF2B5EF4-FFF2-40B4-BE49-F238E27FC236}">
                <a16:creationId xmlns:a16="http://schemas.microsoft.com/office/drawing/2014/main" id="{3CF8F43D-70A9-4B93-ADE9-6569B9FA3526}"/>
              </a:ext>
            </a:extLst>
          </p:cNvPr>
          <p:cNvSpPr/>
          <p:nvPr/>
        </p:nvSpPr>
        <p:spPr>
          <a:xfrm>
            <a:off x="10818421" y="5973288"/>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1109040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1DEA55-1850-4623-BDB3-20F33A437E3F}"/>
              </a:ext>
            </a:extLst>
          </p:cNvPr>
          <p:cNvSpPr>
            <a:spLocks noGrp="1"/>
          </p:cNvSpPr>
          <p:nvPr>
            <p:ph type="title"/>
          </p:nvPr>
        </p:nvSpPr>
        <p:spPr/>
        <p:txBody>
          <a:bodyPr>
            <a:normAutofit/>
          </a:bodyPr>
          <a:lstStyle/>
          <a:p>
            <a:r>
              <a:rPr lang="en-US" altLang="zh-CN" dirty="0"/>
              <a:t>Observe and Look Further: Achieving Consistent Performance on Atari</a:t>
            </a:r>
            <a:endParaRPr lang="zh-CN" altLang="en-US" dirty="0"/>
          </a:p>
        </p:txBody>
      </p:sp>
      <p:sp>
        <p:nvSpPr>
          <p:cNvPr id="3" name="内容占位符 2">
            <a:extLst>
              <a:ext uri="{FF2B5EF4-FFF2-40B4-BE49-F238E27FC236}">
                <a16:creationId xmlns:a16="http://schemas.microsoft.com/office/drawing/2014/main" id="{EA8E555F-B145-488A-87C0-34DBEAFCF0D1}"/>
              </a:ext>
            </a:extLst>
          </p:cNvPr>
          <p:cNvSpPr>
            <a:spLocks noGrp="1"/>
          </p:cNvSpPr>
          <p:nvPr>
            <p:ph idx="1"/>
          </p:nvPr>
        </p:nvSpPr>
        <p:spPr/>
        <p:txBody>
          <a:bodyPr/>
          <a:lstStyle/>
          <a:p>
            <a:r>
              <a:rPr lang="en-US" altLang="zh-CN" dirty="0"/>
              <a:t>three key challenges that any algorithm needs to master in order to perform well on all games:</a:t>
            </a:r>
          </a:p>
          <a:p>
            <a:pPr lvl="1"/>
            <a:r>
              <a:rPr lang="en-US" altLang="zh-CN" dirty="0"/>
              <a:t> processing diverse reward distributions, </a:t>
            </a:r>
          </a:p>
          <a:p>
            <a:pPr lvl="1"/>
            <a:r>
              <a:rPr lang="en-US" altLang="zh-CN" dirty="0"/>
              <a:t> reasoning over long time horizons,</a:t>
            </a:r>
          </a:p>
          <a:p>
            <a:pPr lvl="1"/>
            <a:r>
              <a:rPr lang="en-US" altLang="zh-CN" dirty="0"/>
              <a:t> and exploring efficiently. </a:t>
            </a:r>
          </a:p>
          <a:p>
            <a:r>
              <a:rPr lang="en-US" altLang="zh-CN" dirty="0"/>
              <a:t> we propose an algorithm that addresses each of these challenges and is able to learn human-level policies on nearly all Atari games. </a:t>
            </a:r>
          </a:p>
          <a:p>
            <a:r>
              <a:rPr lang="zh-CN" altLang="en-US" dirty="0"/>
              <a:t>具体见下图</a:t>
            </a:r>
            <a:endParaRPr lang="en-US" altLang="zh-CN" dirty="0"/>
          </a:p>
          <a:p>
            <a:endParaRPr lang="zh-CN" altLang="en-US" dirty="0"/>
          </a:p>
        </p:txBody>
      </p:sp>
    </p:spTree>
    <p:extLst>
      <p:ext uri="{BB962C8B-B14F-4D97-AF65-F5344CB8AC3E}">
        <p14:creationId xmlns:p14="http://schemas.microsoft.com/office/powerpoint/2010/main" val="31312550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7546A92-C710-4643-AED7-F11CC5C79A03}"/>
              </a:ext>
            </a:extLst>
          </p:cNvPr>
          <p:cNvPicPr>
            <a:picLocks noChangeAspect="1"/>
          </p:cNvPicPr>
          <p:nvPr/>
        </p:nvPicPr>
        <p:blipFill>
          <a:blip r:embed="rId3"/>
          <a:stretch>
            <a:fillRect/>
          </a:stretch>
        </p:blipFill>
        <p:spPr>
          <a:xfrm>
            <a:off x="2065644" y="247799"/>
            <a:ext cx="8552313" cy="6362402"/>
          </a:xfrm>
          <a:prstGeom prst="rect">
            <a:avLst/>
          </a:prstGeom>
        </p:spPr>
      </p:pic>
    </p:spTree>
    <p:extLst>
      <p:ext uri="{BB962C8B-B14F-4D97-AF65-F5344CB8AC3E}">
        <p14:creationId xmlns:p14="http://schemas.microsoft.com/office/powerpoint/2010/main" val="30794669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44492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CC2EF8-AB1C-4ADE-BD8A-4815B8EC8625}"/>
              </a:ext>
            </a:extLst>
          </p:cNvPr>
          <p:cNvSpPr>
            <a:spLocks noGrp="1"/>
          </p:cNvSpPr>
          <p:nvPr>
            <p:ph type="title"/>
          </p:nvPr>
        </p:nvSpPr>
        <p:spPr/>
        <p:txBody>
          <a:bodyPr/>
          <a:lstStyle/>
          <a:p>
            <a:r>
              <a:rPr lang="en-US" altLang="zh-CN" dirty="0"/>
              <a:t>Reinforcement Learning from Imperfect Demonstrations</a:t>
            </a:r>
            <a:endParaRPr lang="zh-CN" altLang="en-US" dirty="0"/>
          </a:p>
        </p:txBody>
      </p:sp>
      <p:sp>
        <p:nvSpPr>
          <p:cNvPr id="3" name="文本占位符 2">
            <a:extLst>
              <a:ext uri="{FF2B5EF4-FFF2-40B4-BE49-F238E27FC236}">
                <a16:creationId xmlns:a16="http://schemas.microsoft.com/office/drawing/2014/main" id="{16387AA1-FE44-4647-A672-AD927C678229}"/>
              </a:ext>
            </a:extLst>
          </p:cNvPr>
          <p:cNvSpPr>
            <a:spLocks noGrp="1"/>
          </p:cNvSpPr>
          <p:nvPr>
            <p:ph type="body" idx="1"/>
          </p:nvPr>
        </p:nvSpPr>
        <p:spPr/>
        <p:txBody>
          <a:bodyPr/>
          <a:lstStyle/>
          <a:p>
            <a:r>
              <a:rPr lang="en-US" altLang="zh-CN" dirty="0">
                <a:hlinkClick r:id="rId2" action="ppaction://hlinkfile"/>
              </a:rPr>
              <a:t>Reinforcement Learning from Imperfect Demonstrations</a:t>
            </a:r>
            <a:endParaRPr lang="en-US" altLang="zh-CN" dirty="0"/>
          </a:p>
          <a:p>
            <a:endParaRPr lang="zh-CN" altLang="en-US" dirty="0"/>
          </a:p>
        </p:txBody>
      </p:sp>
      <p:sp>
        <p:nvSpPr>
          <p:cNvPr id="4" name="箭头: V 形 3">
            <a:hlinkClick r:id="rId3" action="ppaction://hlinksldjump"/>
            <a:extLst>
              <a:ext uri="{FF2B5EF4-FFF2-40B4-BE49-F238E27FC236}">
                <a16:creationId xmlns:a16="http://schemas.microsoft.com/office/drawing/2014/main" id="{C1AEE6AC-D9BE-4005-AD38-ED6C072D102B}"/>
              </a:ext>
            </a:extLst>
          </p:cNvPr>
          <p:cNvSpPr/>
          <p:nvPr/>
        </p:nvSpPr>
        <p:spPr>
          <a:xfrm>
            <a:off x="10818421" y="5973288"/>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9480003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4C7FF6-23C2-4B57-B057-4222609E4DCF}"/>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D573E5E0-146B-4ACB-A889-31E34877AAB2}"/>
              </a:ext>
            </a:extLst>
          </p:cNvPr>
          <p:cNvSpPr>
            <a:spLocks noGrp="1"/>
          </p:cNvSpPr>
          <p:nvPr>
            <p:ph idx="1"/>
          </p:nvPr>
        </p:nvSpPr>
        <p:spPr/>
        <p:txBody>
          <a:bodyPr>
            <a:normAutofit fontScale="92500" lnSpcReduction="10000"/>
          </a:bodyPr>
          <a:lstStyle/>
          <a:p>
            <a:r>
              <a:rPr lang="en-US" altLang="zh-CN" dirty="0"/>
              <a:t>Reinforcement Learning from Imperfect Demonstrations</a:t>
            </a:r>
          </a:p>
          <a:p>
            <a:r>
              <a:rPr lang="en-US" altLang="zh-CN" dirty="0"/>
              <a:t> </a:t>
            </a:r>
            <a:r>
              <a:rPr lang="zh-CN" altLang="en-US" dirty="0"/>
              <a:t>别人的算法：</a:t>
            </a:r>
            <a:r>
              <a:rPr lang="en-US" altLang="zh-CN" dirty="0"/>
              <a:t>Current approaches to learning from demonstration and reward perform supervised learning on expert demonstration data and use reinforcement learning to further improve performance based on the reward received from the environment.</a:t>
            </a:r>
          </a:p>
          <a:p>
            <a:r>
              <a:rPr lang="zh-CN" altLang="en-US" dirty="0"/>
              <a:t>本文：</a:t>
            </a:r>
            <a:r>
              <a:rPr lang="en-US" altLang="zh-CN" dirty="0"/>
              <a:t> NAC learns an initial policy net work from demonstrations and refines the policy in the environment, surpassing the </a:t>
            </a:r>
          </a:p>
          <a:p>
            <a:r>
              <a:rPr lang="en-US" altLang="zh-CN" dirty="0"/>
              <a:t> Crucially, both learning from demonstration and interactive refinement use the </a:t>
            </a:r>
            <a:r>
              <a:rPr lang="en-US" altLang="zh-CN" sz="3000" b="1" dirty="0"/>
              <a:t>same objective</a:t>
            </a:r>
            <a:r>
              <a:rPr lang="en-US" altLang="zh-CN" dirty="0"/>
              <a:t>, unlike prior approaches that combine distinct supervised and reinforcement losses demonstrator’s performance.</a:t>
            </a:r>
            <a:endParaRPr lang="zh-CN" altLang="en-US" dirty="0"/>
          </a:p>
        </p:txBody>
      </p:sp>
    </p:spTree>
    <p:extLst>
      <p:ext uri="{BB962C8B-B14F-4D97-AF65-F5344CB8AC3E}">
        <p14:creationId xmlns:p14="http://schemas.microsoft.com/office/powerpoint/2010/main" val="32489950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4C7FF6-23C2-4B57-B057-4222609E4DCF}"/>
              </a:ext>
            </a:extLst>
          </p:cNvPr>
          <p:cNvSpPr>
            <a:spLocks noGrp="1"/>
          </p:cNvSpPr>
          <p:nvPr>
            <p:ph type="title"/>
          </p:nvPr>
        </p:nvSpPr>
        <p:spPr/>
        <p:txBody>
          <a:bodyPr/>
          <a:lstStyle/>
          <a:p>
            <a:r>
              <a:rPr lang="en-US" altLang="zh-CN" dirty="0"/>
              <a:t>2.2 </a:t>
            </a:r>
            <a:r>
              <a:rPr lang="zh-CN" altLang="en-US" dirty="0"/>
              <a:t>示例为可行解</a:t>
            </a:r>
          </a:p>
        </p:txBody>
      </p:sp>
      <p:sp>
        <p:nvSpPr>
          <p:cNvPr id="3" name="内容占位符 2">
            <a:extLst>
              <a:ext uri="{FF2B5EF4-FFF2-40B4-BE49-F238E27FC236}">
                <a16:creationId xmlns:a16="http://schemas.microsoft.com/office/drawing/2014/main" id="{D573E5E0-146B-4ACB-A889-31E34877AAB2}"/>
              </a:ext>
            </a:extLst>
          </p:cNvPr>
          <p:cNvSpPr>
            <a:spLocks noGrp="1"/>
          </p:cNvSpPr>
          <p:nvPr>
            <p:ph idx="1"/>
          </p:nvPr>
        </p:nvSpPr>
        <p:spPr/>
        <p:txBody>
          <a:bodyPr>
            <a:normAutofit/>
          </a:bodyPr>
          <a:lstStyle/>
          <a:p>
            <a:r>
              <a:rPr lang="en-US" altLang="zh-CN" dirty="0"/>
              <a:t>Reinforcement Learning from Imperfect Demonstrations</a:t>
            </a:r>
          </a:p>
          <a:p>
            <a:r>
              <a:rPr lang="en-US" altLang="zh-CN" dirty="0"/>
              <a:t> </a:t>
            </a:r>
            <a:r>
              <a:rPr lang="zh-CN" altLang="en-US" dirty="0"/>
              <a:t>统一了示例学习与环境交互的框架</a:t>
            </a:r>
            <a:endParaRPr lang="en-US" altLang="zh-CN" dirty="0"/>
          </a:p>
          <a:p>
            <a:r>
              <a:rPr lang="zh-CN" altLang="en-US" dirty="0"/>
              <a:t>主要体现在对目标函数的重新定义</a:t>
            </a:r>
          </a:p>
        </p:txBody>
      </p:sp>
      <p:pic>
        <p:nvPicPr>
          <p:cNvPr id="4" name="图片 3">
            <a:extLst>
              <a:ext uri="{FF2B5EF4-FFF2-40B4-BE49-F238E27FC236}">
                <a16:creationId xmlns:a16="http://schemas.microsoft.com/office/drawing/2014/main" id="{DB1B6BE2-3C1C-488E-9696-ACDDCC548298}"/>
              </a:ext>
            </a:extLst>
          </p:cNvPr>
          <p:cNvPicPr>
            <a:picLocks noChangeAspect="1"/>
          </p:cNvPicPr>
          <p:nvPr/>
        </p:nvPicPr>
        <p:blipFill>
          <a:blip r:embed="rId3"/>
          <a:stretch>
            <a:fillRect/>
          </a:stretch>
        </p:blipFill>
        <p:spPr>
          <a:xfrm>
            <a:off x="6854730" y="2251881"/>
            <a:ext cx="5305425" cy="4240994"/>
          </a:xfrm>
          <a:prstGeom prst="rect">
            <a:avLst/>
          </a:prstGeom>
        </p:spPr>
      </p:pic>
      <p:pic>
        <p:nvPicPr>
          <p:cNvPr id="5" name="图片 4">
            <a:extLst>
              <a:ext uri="{FF2B5EF4-FFF2-40B4-BE49-F238E27FC236}">
                <a16:creationId xmlns:a16="http://schemas.microsoft.com/office/drawing/2014/main" id="{308F67C2-79C1-42AB-8BC8-80BCCFCBBE90}"/>
              </a:ext>
            </a:extLst>
          </p:cNvPr>
          <p:cNvPicPr>
            <a:picLocks noChangeAspect="1"/>
          </p:cNvPicPr>
          <p:nvPr/>
        </p:nvPicPr>
        <p:blipFill>
          <a:blip r:embed="rId4"/>
          <a:stretch>
            <a:fillRect/>
          </a:stretch>
        </p:blipFill>
        <p:spPr>
          <a:xfrm>
            <a:off x="1131840" y="4133637"/>
            <a:ext cx="5429250" cy="1647825"/>
          </a:xfrm>
          <a:prstGeom prst="rect">
            <a:avLst/>
          </a:prstGeom>
        </p:spPr>
      </p:pic>
    </p:spTree>
    <p:extLst>
      <p:ext uri="{BB962C8B-B14F-4D97-AF65-F5344CB8AC3E}">
        <p14:creationId xmlns:p14="http://schemas.microsoft.com/office/powerpoint/2010/main" val="696227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D3343F5-82CD-49AB-951E-7DFBF4A93A91}"/>
              </a:ext>
            </a:extLst>
          </p:cNvPr>
          <p:cNvSpPr>
            <a:spLocks noGrp="1"/>
          </p:cNvSpPr>
          <p:nvPr>
            <p:ph type="title"/>
          </p:nvPr>
        </p:nvSpPr>
        <p:spPr/>
        <p:txBody>
          <a:bodyPr/>
          <a:lstStyle/>
          <a:p>
            <a:r>
              <a:rPr lang="en-US" altLang="zh-CN" dirty="0"/>
              <a:t>1 </a:t>
            </a:r>
            <a:r>
              <a:rPr lang="en-US" altLang="zh-CN" dirty="0" err="1"/>
              <a:t>DQfD</a:t>
            </a:r>
            <a:r>
              <a:rPr lang="en-US" altLang="zh-CN" dirty="0"/>
              <a:t>-abstract</a:t>
            </a:r>
            <a:endParaRPr lang="zh-CN" altLang="en-US" dirty="0"/>
          </a:p>
        </p:txBody>
      </p:sp>
      <p:sp>
        <p:nvSpPr>
          <p:cNvPr id="5" name="内容占位符 4">
            <a:extLst>
              <a:ext uri="{FF2B5EF4-FFF2-40B4-BE49-F238E27FC236}">
                <a16:creationId xmlns:a16="http://schemas.microsoft.com/office/drawing/2014/main" id="{6C5D6527-231B-497F-9D61-6689C86B683A}"/>
              </a:ext>
            </a:extLst>
          </p:cNvPr>
          <p:cNvSpPr>
            <a:spLocks noGrp="1"/>
          </p:cNvSpPr>
          <p:nvPr>
            <p:ph idx="1"/>
          </p:nvPr>
        </p:nvSpPr>
        <p:spPr/>
        <p:txBody>
          <a:bodyPr/>
          <a:lstStyle/>
          <a:p>
            <a:r>
              <a:rPr lang="en-US" altLang="zh-CN" dirty="0"/>
              <a:t> We present an algorithm, Deep Q-learning from Demonstrations (</a:t>
            </a:r>
            <a:r>
              <a:rPr lang="en-US" altLang="zh-CN" dirty="0" err="1"/>
              <a:t>DQfD</a:t>
            </a:r>
            <a:r>
              <a:rPr lang="en-US" altLang="zh-CN" dirty="0"/>
              <a:t>), that leverages </a:t>
            </a:r>
            <a:r>
              <a:rPr lang="en-US" altLang="zh-CN" dirty="0">
                <a:solidFill>
                  <a:srgbClr val="FF0000"/>
                </a:solidFill>
              </a:rPr>
              <a:t>small sets of demonstration </a:t>
            </a:r>
            <a:r>
              <a:rPr lang="en-US" altLang="zh-CN" dirty="0"/>
              <a:t>data to massively accelerate the learning process even from relatively small amounts of demonstration data and is able to automatically assess the necessary ratio of demonstration data while learning thanks to a </a:t>
            </a:r>
            <a:r>
              <a:rPr lang="en-US" altLang="zh-CN" dirty="0">
                <a:solidFill>
                  <a:srgbClr val="FF0000"/>
                </a:solidFill>
              </a:rPr>
              <a:t>prioritized replay mechanism</a:t>
            </a:r>
            <a:r>
              <a:rPr lang="en-US" altLang="zh-CN" dirty="0"/>
              <a:t>. </a:t>
            </a:r>
            <a:r>
              <a:rPr lang="en-US" altLang="zh-CN" dirty="0" err="1"/>
              <a:t>DQfD</a:t>
            </a:r>
            <a:r>
              <a:rPr lang="en-US" altLang="zh-CN" dirty="0"/>
              <a:t> works by </a:t>
            </a:r>
            <a:r>
              <a:rPr lang="en-US" altLang="zh-CN" dirty="0">
                <a:solidFill>
                  <a:srgbClr val="FF0000"/>
                </a:solidFill>
              </a:rPr>
              <a:t>combining</a:t>
            </a:r>
            <a:r>
              <a:rPr lang="en-US" altLang="zh-CN" dirty="0"/>
              <a:t> </a:t>
            </a:r>
            <a:r>
              <a:rPr lang="en-US" altLang="zh-CN" dirty="0">
                <a:solidFill>
                  <a:srgbClr val="FF0000"/>
                </a:solidFill>
              </a:rPr>
              <a:t>temporal difference updates with supervised classiﬁcation </a:t>
            </a:r>
            <a:r>
              <a:rPr lang="en-US" altLang="zh-CN" dirty="0"/>
              <a:t>of the demonstrator’s actions. </a:t>
            </a:r>
          </a:p>
          <a:p>
            <a:r>
              <a:rPr lang="en-US" altLang="zh-CN" dirty="0"/>
              <a:t>Baseline</a:t>
            </a:r>
            <a:r>
              <a:rPr lang="zh-CN" altLang="en-US" dirty="0"/>
              <a:t>是</a:t>
            </a:r>
            <a:r>
              <a:rPr lang="en-US" altLang="zh-CN" dirty="0"/>
              <a:t>PDDDQN—— Prioritized Dueling Double Deep Q-Networks </a:t>
            </a:r>
            <a:endParaRPr lang="zh-CN" altLang="en-US" dirty="0"/>
          </a:p>
          <a:p>
            <a:endParaRPr lang="zh-CN" altLang="en-US" dirty="0"/>
          </a:p>
        </p:txBody>
      </p:sp>
    </p:spTree>
    <p:extLst>
      <p:ext uri="{BB962C8B-B14F-4D97-AF65-F5344CB8AC3E}">
        <p14:creationId xmlns:p14="http://schemas.microsoft.com/office/powerpoint/2010/main" val="34807887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4C7FF6-23C2-4B57-B057-4222609E4DCF}"/>
              </a:ext>
            </a:extLst>
          </p:cNvPr>
          <p:cNvSpPr>
            <a:spLocks noGrp="1"/>
          </p:cNvSpPr>
          <p:nvPr>
            <p:ph type="title"/>
          </p:nvPr>
        </p:nvSpPr>
        <p:spPr/>
        <p:txBody>
          <a:bodyPr/>
          <a:lstStyle/>
          <a:p>
            <a:r>
              <a:rPr lang="en-US" altLang="zh-CN" dirty="0"/>
              <a:t>2.2 </a:t>
            </a:r>
            <a:r>
              <a:rPr lang="zh-CN" altLang="en-US" dirty="0"/>
              <a:t>示例为可行解</a:t>
            </a:r>
          </a:p>
        </p:txBody>
      </p:sp>
      <p:sp>
        <p:nvSpPr>
          <p:cNvPr id="3" name="内容占位符 2">
            <a:extLst>
              <a:ext uri="{FF2B5EF4-FFF2-40B4-BE49-F238E27FC236}">
                <a16:creationId xmlns:a16="http://schemas.microsoft.com/office/drawing/2014/main" id="{D573E5E0-146B-4ACB-A889-31E34877AAB2}"/>
              </a:ext>
            </a:extLst>
          </p:cNvPr>
          <p:cNvSpPr>
            <a:spLocks noGrp="1"/>
          </p:cNvSpPr>
          <p:nvPr>
            <p:ph idx="1"/>
          </p:nvPr>
        </p:nvSpPr>
        <p:spPr/>
        <p:txBody>
          <a:bodyPr>
            <a:normAutofit/>
          </a:bodyPr>
          <a:lstStyle/>
          <a:p>
            <a:r>
              <a:rPr lang="en-US" altLang="zh-CN" dirty="0"/>
              <a:t>Reinforcement Learning from Imperfect Demonstrations</a:t>
            </a:r>
          </a:p>
          <a:p>
            <a:r>
              <a:rPr lang="en-US" altLang="zh-CN" dirty="0"/>
              <a:t>  To the best of our knowledge , our proposed method is </a:t>
            </a:r>
            <a:r>
              <a:rPr lang="en-US" altLang="zh-CN" b="1" dirty="0"/>
              <a:t>the first unified method</a:t>
            </a:r>
            <a:r>
              <a:rPr lang="en-US" altLang="zh-CN" dirty="0"/>
              <a:t> across demonstrations and environments that </a:t>
            </a:r>
            <a:r>
              <a:rPr lang="en-US" altLang="zh-CN" b="1" dirty="0"/>
              <a:t>outperforms</a:t>
            </a:r>
            <a:r>
              <a:rPr lang="en-US" altLang="zh-CN" dirty="0"/>
              <a:t> methods including the ones with explicit supervised imitation loss such as </a:t>
            </a:r>
            <a:r>
              <a:rPr lang="en-US" altLang="zh-CN" dirty="0" err="1"/>
              <a:t>DQfD</a:t>
            </a:r>
            <a:r>
              <a:rPr lang="en-US" altLang="zh-CN" dirty="0"/>
              <a:t>.</a:t>
            </a:r>
            <a:endParaRPr lang="zh-CN" altLang="en-US" dirty="0"/>
          </a:p>
        </p:txBody>
      </p:sp>
    </p:spTree>
    <p:extLst>
      <p:ext uri="{BB962C8B-B14F-4D97-AF65-F5344CB8AC3E}">
        <p14:creationId xmlns:p14="http://schemas.microsoft.com/office/powerpoint/2010/main" val="5221682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C33D0-71BE-49DB-9806-FEBF9652EA9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D90ED41-E954-4001-B78C-41E6B268FACF}"/>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7577942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8EA6D6-8340-4F40-B7DF-7235F04A898F}"/>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11D43ACE-715E-47AD-A19D-9E1BFF4C7B57}"/>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6372144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91EDE-E816-418C-8F86-A14B837620A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E1E14E2-CF8A-445A-8F24-DE6E0AB7DDB9}"/>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9061223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1A0017-AD26-4665-B035-3D7341D8C5E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78EC88E-F61F-4339-8221-EBD0C5299F02}"/>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879610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F9DF2B-7470-417F-A7EF-C3B20573C486}"/>
              </a:ext>
            </a:extLst>
          </p:cNvPr>
          <p:cNvSpPr>
            <a:spLocks noGrp="1"/>
          </p:cNvSpPr>
          <p:nvPr>
            <p:ph type="title"/>
          </p:nvPr>
        </p:nvSpPr>
        <p:spPr/>
        <p:txBody>
          <a:bodyPr/>
          <a:lstStyle/>
          <a:p>
            <a:r>
              <a:rPr lang="en-US" altLang="zh-CN" dirty="0"/>
              <a:t>1 </a:t>
            </a:r>
            <a:r>
              <a:rPr lang="en-US" altLang="zh-CN" dirty="0" err="1"/>
              <a:t>DQfD</a:t>
            </a:r>
            <a:r>
              <a:rPr lang="en-US" altLang="zh-CN" dirty="0"/>
              <a:t>-Introduction</a:t>
            </a:r>
            <a:endParaRPr lang="zh-CN" altLang="en-US" dirty="0"/>
          </a:p>
        </p:txBody>
      </p:sp>
      <p:sp>
        <p:nvSpPr>
          <p:cNvPr id="3" name="内容占位符 2">
            <a:extLst>
              <a:ext uri="{FF2B5EF4-FFF2-40B4-BE49-F238E27FC236}">
                <a16:creationId xmlns:a16="http://schemas.microsoft.com/office/drawing/2014/main" id="{228DE50D-5768-4046-AF2C-8309B394B197}"/>
              </a:ext>
            </a:extLst>
          </p:cNvPr>
          <p:cNvSpPr>
            <a:spLocks noGrp="1"/>
          </p:cNvSpPr>
          <p:nvPr>
            <p:ph idx="1"/>
          </p:nvPr>
        </p:nvSpPr>
        <p:spPr/>
        <p:txBody>
          <a:bodyPr/>
          <a:lstStyle/>
          <a:p>
            <a:r>
              <a:rPr lang="zh-CN" altLang="en-US" dirty="0"/>
              <a:t>针对没有仿真环境，而我们试错的机会并不多的情况，提出了一种可以基于之前的行为数据，进行改进提升的方案。</a:t>
            </a:r>
            <a:endParaRPr lang="en-US" altLang="zh-CN" dirty="0"/>
          </a:p>
          <a:p>
            <a:r>
              <a:rPr lang="en-US" altLang="zh-CN" dirty="0"/>
              <a:t>agent must learn in the real domain with real consequences for its actions, which requires that the agent have good online performance </a:t>
            </a:r>
            <a:r>
              <a:rPr lang="en-US" altLang="zh-CN" dirty="0">
                <a:solidFill>
                  <a:srgbClr val="FF0000"/>
                </a:solidFill>
              </a:rPr>
              <a:t>from the start </a:t>
            </a:r>
            <a:r>
              <a:rPr lang="en-US" altLang="zh-CN" dirty="0"/>
              <a:t>of learning. While accurate simulators are difﬁcult to ﬁnd, most of these problems have data of the system operating under a </a:t>
            </a:r>
            <a:r>
              <a:rPr lang="en-US" altLang="zh-CN" dirty="0">
                <a:solidFill>
                  <a:srgbClr val="FF0000"/>
                </a:solidFill>
              </a:rPr>
              <a:t>previous controller </a:t>
            </a:r>
            <a:r>
              <a:rPr lang="en-US" altLang="zh-CN" dirty="0"/>
              <a:t>(either human or machine) that performs reasonably well. </a:t>
            </a:r>
          </a:p>
        </p:txBody>
      </p:sp>
    </p:spTree>
    <p:extLst>
      <p:ext uri="{BB962C8B-B14F-4D97-AF65-F5344CB8AC3E}">
        <p14:creationId xmlns:p14="http://schemas.microsoft.com/office/powerpoint/2010/main" val="3388987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D9F382-6172-439A-B08A-87BAD0243E98}"/>
              </a:ext>
            </a:extLst>
          </p:cNvPr>
          <p:cNvSpPr>
            <a:spLocks noGrp="1"/>
          </p:cNvSpPr>
          <p:nvPr>
            <p:ph type="title"/>
          </p:nvPr>
        </p:nvSpPr>
        <p:spPr/>
        <p:txBody>
          <a:bodyPr/>
          <a:lstStyle/>
          <a:p>
            <a:r>
              <a:rPr lang="zh-CN" altLang="en-US" dirty="0"/>
              <a:t>用</a:t>
            </a:r>
            <a:r>
              <a:rPr lang="en-US" altLang="zh-CN" dirty="0"/>
              <a:t>TD</a:t>
            </a:r>
            <a:r>
              <a:rPr lang="zh-CN" altLang="en-US" dirty="0"/>
              <a:t>和监督学习的方法来做预训练</a:t>
            </a:r>
          </a:p>
        </p:txBody>
      </p:sp>
      <p:sp>
        <p:nvSpPr>
          <p:cNvPr id="3" name="内容占位符 2">
            <a:extLst>
              <a:ext uri="{FF2B5EF4-FFF2-40B4-BE49-F238E27FC236}">
                <a16:creationId xmlns:a16="http://schemas.microsoft.com/office/drawing/2014/main" id="{D433B935-11E7-4A82-BE52-9557906F7DC3}"/>
              </a:ext>
            </a:extLst>
          </p:cNvPr>
          <p:cNvSpPr>
            <a:spLocks noGrp="1"/>
          </p:cNvSpPr>
          <p:nvPr>
            <p:ph idx="1"/>
          </p:nvPr>
        </p:nvSpPr>
        <p:spPr/>
        <p:txBody>
          <a:bodyPr/>
          <a:lstStyle/>
          <a:p>
            <a:r>
              <a:rPr lang="en-US" altLang="zh-CN" dirty="0"/>
              <a:t>TD</a:t>
            </a:r>
            <a:r>
              <a:rPr lang="zh-CN" altLang="en-US" dirty="0"/>
              <a:t>：</a:t>
            </a:r>
            <a:endParaRPr lang="en-US" altLang="zh-CN" dirty="0"/>
          </a:p>
          <a:p>
            <a:pPr lvl="1"/>
            <a:r>
              <a:rPr lang="zh-CN" altLang="en-US" dirty="0"/>
              <a:t>用来学习一个自洽的模型</a:t>
            </a:r>
            <a:endParaRPr lang="en-US" altLang="zh-CN" dirty="0"/>
          </a:p>
          <a:p>
            <a:pPr lvl="1"/>
            <a:endParaRPr lang="en-US" altLang="zh-CN" dirty="0"/>
          </a:p>
          <a:p>
            <a:r>
              <a:rPr lang="zh-CN" altLang="en-US" dirty="0"/>
              <a:t>监督学习：</a:t>
            </a:r>
            <a:endParaRPr lang="en-US" altLang="zh-CN" dirty="0"/>
          </a:p>
          <a:p>
            <a:pPr lvl="1"/>
            <a:r>
              <a:rPr lang="zh-CN" altLang="en-US" dirty="0"/>
              <a:t>用来模仿示例</a:t>
            </a:r>
            <a:endParaRPr lang="en-US" altLang="zh-CN" dirty="0"/>
          </a:p>
          <a:p>
            <a:pPr lvl="1"/>
            <a:endParaRPr lang="en-US" altLang="zh-CN" dirty="0"/>
          </a:p>
          <a:p>
            <a:pPr lvl="1"/>
            <a:endParaRPr lang="zh-CN" altLang="en-US" dirty="0"/>
          </a:p>
        </p:txBody>
      </p:sp>
    </p:spTree>
    <p:extLst>
      <p:ext uri="{BB962C8B-B14F-4D97-AF65-F5344CB8AC3E}">
        <p14:creationId xmlns:p14="http://schemas.microsoft.com/office/powerpoint/2010/main" val="2075953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16B5EA-F54A-4558-9DDB-14EBF72093CB}"/>
              </a:ext>
            </a:extLst>
          </p:cNvPr>
          <p:cNvSpPr>
            <a:spLocks noGrp="1"/>
          </p:cNvSpPr>
          <p:nvPr>
            <p:ph type="title"/>
          </p:nvPr>
        </p:nvSpPr>
        <p:spPr/>
        <p:txBody>
          <a:bodyPr/>
          <a:lstStyle/>
          <a:p>
            <a:r>
              <a:rPr lang="en-US" altLang="zh-CN" dirty="0"/>
              <a:t>Related work</a:t>
            </a:r>
            <a:endParaRPr lang="zh-CN" altLang="en-US" dirty="0"/>
          </a:p>
        </p:txBody>
      </p:sp>
      <p:sp>
        <p:nvSpPr>
          <p:cNvPr id="3" name="内容占位符 2">
            <a:extLst>
              <a:ext uri="{FF2B5EF4-FFF2-40B4-BE49-F238E27FC236}">
                <a16:creationId xmlns:a16="http://schemas.microsoft.com/office/drawing/2014/main" id="{70E744C2-CD1F-426A-A3D5-C3F974A0A665}"/>
              </a:ext>
            </a:extLst>
          </p:cNvPr>
          <p:cNvSpPr>
            <a:spLocks noGrp="1"/>
          </p:cNvSpPr>
          <p:nvPr>
            <p:ph idx="1"/>
          </p:nvPr>
        </p:nvSpPr>
        <p:spPr/>
        <p:txBody>
          <a:bodyPr>
            <a:normAutofit fontScale="92500" lnSpcReduction="10000"/>
          </a:bodyPr>
          <a:lstStyle/>
          <a:p>
            <a:r>
              <a:rPr lang="en-US" altLang="zh-CN" dirty="0"/>
              <a:t>DAGGER [Ross, Gordon, and </a:t>
            </a:r>
            <a:r>
              <a:rPr lang="en-US" altLang="zh-CN" dirty="0" err="1"/>
              <a:t>Bagnell</a:t>
            </a:r>
            <a:r>
              <a:rPr lang="en-US" altLang="zh-CN" dirty="0"/>
              <a:t> 2011] A reduction of imitation learning and structured prediction to no-regret online learning</a:t>
            </a:r>
          </a:p>
          <a:p>
            <a:r>
              <a:rPr lang="en-US" altLang="zh-CN" dirty="0"/>
              <a:t>[Sun et al. 2017]. A. 2017. Deeply </a:t>
            </a:r>
            <a:r>
              <a:rPr lang="en-US" altLang="zh-CN" dirty="0" err="1"/>
              <a:t>aggrevated</a:t>
            </a:r>
            <a:r>
              <a:rPr lang="en-US" altLang="zh-CN" dirty="0"/>
              <a:t>: Differentiable imitation learning for sequential prediction. </a:t>
            </a:r>
          </a:p>
          <a:p>
            <a:r>
              <a:rPr lang="en-US" altLang="zh-CN" dirty="0"/>
              <a:t>Piot, Geist, and </a:t>
            </a:r>
            <a:r>
              <a:rPr lang="en-US" altLang="zh-CN" dirty="0" err="1"/>
              <a:t>Pietquin</a:t>
            </a:r>
            <a:r>
              <a:rPr lang="en-US" altLang="zh-CN" dirty="0"/>
              <a:t> 2014a] Boosted bellman residual minimization handling expert demonstrations. </a:t>
            </a:r>
            <a:r>
              <a:rPr lang="zh-CN" altLang="en-US" dirty="0"/>
              <a:t>把</a:t>
            </a:r>
            <a:r>
              <a:rPr lang="en-US" altLang="zh-CN" dirty="0"/>
              <a:t>TD</a:t>
            </a:r>
            <a:r>
              <a:rPr lang="zh-CN" altLang="en-US" dirty="0"/>
              <a:t>融入分类，在没有</a:t>
            </a:r>
            <a:r>
              <a:rPr lang="en-US" altLang="zh-CN" dirty="0"/>
              <a:t>reward</a:t>
            </a:r>
            <a:r>
              <a:rPr lang="zh-CN" altLang="en-US" dirty="0"/>
              <a:t>的地方作为指导信号。</a:t>
            </a:r>
            <a:endParaRPr lang="en-US" altLang="zh-CN" dirty="0"/>
          </a:p>
          <a:p>
            <a:r>
              <a:rPr lang="zh-CN" altLang="en-US" dirty="0"/>
              <a:t>与</a:t>
            </a:r>
            <a:r>
              <a:rPr lang="en-US" altLang="zh-CN" dirty="0" err="1"/>
              <a:t>alphago</a:t>
            </a:r>
            <a:r>
              <a:rPr lang="en-US" altLang="zh-CN" dirty="0"/>
              <a:t>, </a:t>
            </a:r>
            <a:r>
              <a:rPr lang="zh-CN" altLang="en-US" dirty="0"/>
              <a:t>都是预训练，然后进行提升，但是，</a:t>
            </a:r>
            <a:r>
              <a:rPr lang="en-US" altLang="zh-CN" dirty="0"/>
              <a:t>AlphaGo </a:t>
            </a:r>
            <a:r>
              <a:rPr lang="zh-CN" altLang="en-US" dirty="0"/>
              <a:t>的环境是可以建模的，但是这里针对的是环境不可以建模的情况</a:t>
            </a:r>
            <a:endParaRPr lang="en-US" altLang="zh-CN" dirty="0"/>
          </a:p>
          <a:p>
            <a:r>
              <a:rPr lang="en-US" altLang="zh-CN" dirty="0"/>
              <a:t>ADET[</a:t>
            </a:r>
            <a:r>
              <a:rPr lang="en-US" altLang="zh-CN" dirty="0" err="1"/>
              <a:t>Lakshminarayanan</a:t>
            </a:r>
            <a:r>
              <a:rPr lang="en-US" altLang="zh-CN" dirty="0"/>
              <a:t>, </a:t>
            </a:r>
            <a:r>
              <a:rPr lang="en-US" altLang="zh-CN" dirty="0" err="1"/>
              <a:t>Ozair</a:t>
            </a:r>
            <a:r>
              <a:rPr lang="en-US" altLang="zh-CN" dirty="0"/>
              <a:t>, and </a:t>
            </a:r>
            <a:r>
              <a:rPr lang="en-US" altLang="zh-CN" dirty="0" err="1"/>
              <a:t>Bengio</a:t>
            </a:r>
            <a:r>
              <a:rPr lang="en-US" altLang="zh-CN" dirty="0"/>
              <a:t> 2016]. Reinforcement learning with few expert demonstrations. </a:t>
            </a:r>
            <a:r>
              <a:rPr lang="zh-CN" altLang="en-US" dirty="0"/>
              <a:t>与本文最近的一个</a:t>
            </a:r>
          </a:p>
        </p:txBody>
      </p:sp>
    </p:spTree>
    <p:extLst>
      <p:ext uri="{BB962C8B-B14F-4D97-AF65-F5344CB8AC3E}">
        <p14:creationId xmlns:p14="http://schemas.microsoft.com/office/powerpoint/2010/main" val="3487881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AD0BCDA-BEBE-4AC8-9093-6055E7FDC019}"/>
              </a:ext>
            </a:extLst>
          </p:cNvPr>
          <p:cNvPicPr>
            <a:picLocks noChangeAspect="1"/>
          </p:cNvPicPr>
          <p:nvPr/>
        </p:nvPicPr>
        <p:blipFill>
          <a:blip r:embed="rId3"/>
          <a:stretch>
            <a:fillRect/>
          </a:stretch>
        </p:blipFill>
        <p:spPr>
          <a:xfrm>
            <a:off x="0" y="0"/>
            <a:ext cx="6055743" cy="6858000"/>
          </a:xfrm>
          <a:prstGeom prst="rect">
            <a:avLst/>
          </a:prstGeom>
        </p:spPr>
      </p:pic>
      <p:sp>
        <p:nvSpPr>
          <p:cNvPr id="5" name="矩形 4">
            <a:extLst>
              <a:ext uri="{FF2B5EF4-FFF2-40B4-BE49-F238E27FC236}">
                <a16:creationId xmlns:a16="http://schemas.microsoft.com/office/drawing/2014/main" id="{A62A2A1C-3A9B-4906-9256-3FDF02658990}"/>
              </a:ext>
            </a:extLst>
          </p:cNvPr>
          <p:cNvSpPr/>
          <p:nvPr/>
        </p:nvSpPr>
        <p:spPr>
          <a:xfrm>
            <a:off x="114300" y="1813560"/>
            <a:ext cx="5920740" cy="1783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 name="矩形 5">
            <a:extLst>
              <a:ext uri="{FF2B5EF4-FFF2-40B4-BE49-F238E27FC236}">
                <a16:creationId xmlns:a16="http://schemas.microsoft.com/office/drawing/2014/main" id="{731E2D24-9E74-4BB9-8F3D-9CD5B5AE5DA2}"/>
              </a:ext>
            </a:extLst>
          </p:cNvPr>
          <p:cNvSpPr/>
          <p:nvPr/>
        </p:nvSpPr>
        <p:spPr>
          <a:xfrm>
            <a:off x="93597" y="3703320"/>
            <a:ext cx="5750943" cy="30403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7" name="图片 6">
            <a:extLst>
              <a:ext uri="{FF2B5EF4-FFF2-40B4-BE49-F238E27FC236}">
                <a16:creationId xmlns:a16="http://schemas.microsoft.com/office/drawing/2014/main" id="{0D79D0AB-583D-4BF4-A82A-B4D2E33BCDDC}"/>
              </a:ext>
            </a:extLst>
          </p:cNvPr>
          <p:cNvPicPr>
            <a:picLocks noChangeAspect="1"/>
          </p:cNvPicPr>
          <p:nvPr/>
        </p:nvPicPr>
        <p:blipFill>
          <a:blip r:embed="rId4"/>
          <a:stretch>
            <a:fillRect/>
          </a:stretch>
        </p:blipFill>
        <p:spPr>
          <a:xfrm>
            <a:off x="5943600" y="720090"/>
            <a:ext cx="6248400" cy="742950"/>
          </a:xfrm>
          <a:prstGeom prst="rect">
            <a:avLst/>
          </a:prstGeom>
        </p:spPr>
      </p:pic>
      <p:sp>
        <p:nvSpPr>
          <p:cNvPr id="8" name="矩形 7">
            <a:extLst>
              <a:ext uri="{FF2B5EF4-FFF2-40B4-BE49-F238E27FC236}">
                <a16:creationId xmlns:a16="http://schemas.microsoft.com/office/drawing/2014/main" id="{82171D66-331A-4909-97BB-6321DB2CBB4B}"/>
              </a:ext>
            </a:extLst>
          </p:cNvPr>
          <p:cNvSpPr/>
          <p:nvPr/>
        </p:nvSpPr>
        <p:spPr>
          <a:xfrm>
            <a:off x="6288659" y="1529031"/>
            <a:ext cx="6096000" cy="1754326"/>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四种</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loss</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完成监督学习：</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the 1-step double Q-learning loss,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an n-step double Q-learning loss,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 supervised large margin classiﬁcation loss,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And an L2 regularization loss on the network weights and biases</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11106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5F767D-44E3-440D-8EB7-F99AA92BEF7E}"/>
              </a:ext>
            </a:extLst>
          </p:cNvPr>
          <p:cNvSpPr>
            <a:spLocks noGrp="1"/>
          </p:cNvSpPr>
          <p:nvPr>
            <p:ph type="title"/>
          </p:nvPr>
        </p:nvSpPr>
        <p:spPr/>
        <p:txBody>
          <a:bodyPr/>
          <a:lstStyle/>
          <a:p>
            <a:r>
              <a:rPr lang="en-US" altLang="zh-CN" dirty="0" err="1"/>
              <a:t>DQfD</a:t>
            </a:r>
            <a:endParaRPr lang="zh-CN" altLang="en-US" dirty="0"/>
          </a:p>
        </p:txBody>
      </p:sp>
      <p:sp>
        <p:nvSpPr>
          <p:cNvPr id="3" name="内容占位符 2">
            <a:extLst>
              <a:ext uri="{FF2B5EF4-FFF2-40B4-BE49-F238E27FC236}">
                <a16:creationId xmlns:a16="http://schemas.microsoft.com/office/drawing/2014/main" id="{E378A43B-9B68-4E95-A60A-6F75B00831A4}"/>
              </a:ext>
            </a:extLst>
          </p:cNvPr>
          <p:cNvSpPr>
            <a:spLocks noGrp="1"/>
          </p:cNvSpPr>
          <p:nvPr>
            <p:ph idx="1"/>
          </p:nvPr>
        </p:nvSpPr>
        <p:spPr/>
        <p:txBody>
          <a:bodyPr/>
          <a:lstStyle/>
          <a:p>
            <a:r>
              <a:rPr lang="zh-CN" altLang="en-US" dirty="0"/>
              <a:t>预训练目标是得到一个满足贝尔曼方程的值函数</a:t>
            </a:r>
            <a:r>
              <a:rPr lang="en-US" altLang="zh-CN" dirty="0"/>
              <a:t>——TD</a:t>
            </a:r>
            <a:r>
              <a:rPr lang="zh-CN" altLang="en-US" dirty="0"/>
              <a:t>算法</a:t>
            </a:r>
            <a:endParaRPr lang="en-US" altLang="zh-CN" dirty="0"/>
          </a:p>
          <a:p>
            <a:r>
              <a:rPr lang="zh-CN" altLang="en-US" dirty="0"/>
              <a:t>四种</a:t>
            </a:r>
            <a:r>
              <a:rPr lang="en-US" altLang="zh-CN" dirty="0"/>
              <a:t>loss</a:t>
            </a:r>
            <a:r>
              <a:rPr lang="zh-CN" altLang="en-US" dirty="0"/>
              <a:t>完成监督学习：</a:t>
            </a:r>
            <a:endParaRPr lang="en-US" altLang="zh-CN" dirty="0"/>
          </a:p>
          <a:p>
            <a:pPr lvl="1"/>
            <a:r>
              <a:rPr lang="en-US" altLang="zh-CN" dirty="0"/>
              <a:t> the 1-step double Q-learning loss, </a:t>
            </a:r>
          </a:p>
          <a:p>
            <a:pPr lvl="1"/>
            <a:r>
              <a:rPr lang="en-US" altLang="zh-CN" dirty="0"/>
              <a:t>an n-step double Q-learning loss,</a:t>
            </a:r>
          </a:p>
          <a:p>
            <a:pPr lvl="1"/>
            <a:r>
              <a:rPr lang="en-US" altLang="zh-CN" dirty="0"/>
              <a:t> a supervised large margin classiﬁcation loss, </a:t>
            </a:r>
          </a:p>
          <a:p>
            <a:pPr lvl="1"/>
            <a:r>
              <a:rPr lang="en-US" altLang="zh-CN" dirty="0"/>
              <a:t>And an L2 regularization loss on the network weights and biases. </a:t>
            </a:r>
          </a:p>
          <a:p>
            <a:r>
              <a:rPr lang="en-US" altLang="zh-CN" dirty="0"/>
              <a:t>The supervised loss is used for classiﬁcation of the demonstrator’s actions, while the Q-learning loss ensures that the network satisﬁes the Bellman equation and can be used as a starting point for TD learning. </a:t>
            </a:r>
            <a:endParaRPr lang="zh-CN" altLang="en-US" dirty="0"/>
          </a:p>
        </p:txBody>
      </p:sp>
    </p:spTree>
    <p:extLst>
      <p:ext uri="{BB962C8B-B14F-4D97-AF65-F5344CB8AC3E}">
        <p14:creationId xmlns:p14="http://schemas.microsoft.com/office/powerpoint/2010/main" val="229126926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2700</Words>
  <Application>Microsoft Office PowerPoint</Application>
  <PresentationFormat>宽屏</PresentationFormat>
  <Paragraphs>189</Paragraphs>
  <Slides>44</Slides>
  <Notes>24</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44</vt:i4>
      </vt:variant>
    </vt:vector>
  </HeadingPairs>
  <TitlesOfParts>
    <vt:vector size="48" baseType="lpstr">
      <vt:lpstr>等线</vt:lpstr>
      <vt:lpstr>等线 Light</vt:lpstr>
      <vt:lpstr>Arial</vt:lpstr>
      <vt:lpstr>Office 主题​​</vt:lpstr>
      <vt:lpstr>DQfD</vt:lpstr>
      <vt:lpstr>Paper list</vt:lpstr>
      <vt:lpstr>1 Deep Q-learning from Demonstrations</vt:lpstr>
      <vt:lpstr>1 DQfD-abstract</vt:lpstr>
      <vt:lpstr>1 DQfD-Introduction</vt:lpstr>
      <vt:lpstr>用TD和监督学习的方法来做预训练</vt:lpstr>
      <vt:lpstr>Related work</vt:lpstr>
      <vt:lpstr>PowerPoint 演示文稿</vt:lpstr>
      <vt:lpstr>DQfD</vt:lpstr>
      <vt:lpstr>PowerPoint 演示文稿</vt:lpstr>
      <vt:lpstr>疑问</vt:lpstr>
      <vt:lpstr>DQfD on the Arcade Learning Environment (ALE)</vt:lpstr>
      <vt:lpstr>实验设计：</vt:lpstr>
      <vt:lpstr>PowerPoint 演示文稿</vt:lpstr>
      <vt:lpstr>实验结果</vt:lpstr>
      <vt:lpstr>实验结果</vt:lpstr>
      <vt:lpstr>问题</vt:lpstr>
      <vt:lpstr>结合DQFD 与IRL</vt:lpstr>
      <vt:lpstr>想法</vt:lpstr>
      <vt:lpstr>PowerPoint 演示文稿</vt:lpstr>
      <vt:lpstr>2.Learning from Demonstrations for Real World Reinforcement Learning</vt:lpstr>
      <vt:lpstr>DQfD代码流程</vt:lpstr>
      <vt:lpstr>PowerPoint 演示文稿</vt:lpstr>
      <vt:lpstr>3.Expert-augmentedactor-critic for ViZDoom and Montezuma’s Revenge</vt:lpstr>
      <vt:lpstr>3.Expert-augmentedactor-critic for ViZDoom and Montezuma’s Revenge</vt:lpstr>
      <vt:lpstr>3.Expert-augmentedactor-critic for ViZDoom and Montezuma’s Revenge</vt:lpstr>
      <vt:lpstr>3.Expert-augmentedactor-critic for ViZDoom and Montezuma’s Revenge</vt:lpstr>
      <vt:lpstr>PowerPoint 演示文稿</vt:lpstr>
      <vt:lpstr>PowerPoint 演示文稿</vt:lpstr>
      <vt:lpstr>Learning Montezuma’s Revenge from a Single Demonstration</vt:lpstr>
      <vt:lpstr>PowerPoint 演示文稿</vt:lpstr>
      <vt:lpstr>PowerPoint 演示文稿</vt:lpstr>
      <vt:lpstr>Ape-X  DQFD</vt:lpstr>
      <vt:lpstr>Observe and Look Further: Achieving Consistent Performance on Atari</vt:lpstr>
      <vt:lpstr>PowerPoint 演示文稿</vt:lpstr>
      <vt:lpstr>PowerPoint 演示文稿</vt:lpstr>
      <vt:lpstr>Reinforcement Learning from Imperfect Demonstrations</vt:lpstr>
      <vt:lpstr>PowerPoint 演示文稿</vt:lpstr>
      <vt:lpstr>2.2 示例为可行解</vt:lpstr>
      <vt:lpstr>2.2 示例为可行解</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DQfD</dc:title>
  <dc:creator>jnjscda2015@163.com</dc:creator>
  <cp:lastModifiedBy>司马 羽鹤</cp:lastModifiedBy>
  <cp:revision>36</cp:revision>
  <dcterms:created xsi:type="dcterms:W3CDTF">2019-03-04T04:58:45Z</dcterms:created>
  <dcterms:modified xsi:type="dcterms:W3CDTF">2019-05-03T13:43:51Z</dcterms:modified>
</cp:coreProperties>
</file>