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89" r:id="rId5"/>
    <p:sldId id="290" r:id="rId6"/>
    <p:sldId id="291" r:id="rId7"/>
    <p:sldId id="292" r:id="rId8"/>
    <p:sldId id="294" r:id="rId9"/>
    <p:sldId id="295" r:id="rId10"/>
    <p:sldId id="293" r:id="rId11"/>
    <p:sldId id="296" r:id="rId12"/>
    <p:sldId id="297" r:id="rId13"/>
    <p:sldId id="298" r:id="rId14"/>
    <p:sldId id="259" r:id="rId15"/>
    <p:sldId id="260" r:id="rId16"/>
    <p:sldId id="300" r:id="rId17"/>
    <p:sldId id="261" r:id="rId18"/>
    <p:sldId id="262" r:id="rId19"/>
    <p:sldId id="263" r:id="rId20"/>
    <p:sldId id="264" r:id="rId21"/>
    <p:sldId id="265" r:id="rId22"/>
    <p:sldId id="266" r:id="rId23"/>
    <p:sldId id="267" r:id="rId24"/>
    <p:sldId id="269" r:id="rId25"/>
    <p:sldId id="268" r:id="rId26"/>
    <p:sldId id="270" r:id="rId27"/>
    <p:sldId id="271" r:id="rId28"/>
    <p:sldId id="272" r:id="rId29"/>
    <p:sldId id="273" r:id="rId30"/>
    <p:sldId id="274" r:id="rId31"/>
    <p:sldId id="276" r:id="rId32"/>
    <p:sldId id="275"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99" r:id="rId46"/>
    <p:sldId id="301" r:id="rId47"/>
    <p:sldId id="302" r:id="rId48"/>
    <p:sldId id="303" r:id="rId49"/>
    <p:sldId id="304" r:id="rId50"/>
    <p:sldId id="305" r:id="rId51"/>
    <p:sldId id="306" r:id="rId52"/>
    <p:sldId id="307" r:id="rId53"/>
    <p:sldId id="308" r:id="rId54"/>
    <p:sldId id="309" r:id="rId55"/>
    <p:sldId id="311" r:id="rId56"/>
    <p:sldId id="310" r:id="rId57"/>
    <p:sldId id="312" r:id="rId58"/>
    <p:sldId id="313" r:id="rId59"/>
    <p:sldId id="314" r:id="rId60"/>
    <p:sldId id="315" r:id="rId61"/>
    <p:sldId id="316" r:id="rId62"/>
    <p:sldId id="317" r:id="rId63"/>
  </p:sldIdLst>
  <p:sldSz cx="12192000" cy="6858000"/>
  <p:notesSz cx="6889750" cy="96075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102" autoAdjust="0"/>
  </p:normalViewPr>
  <p:slideViewPr>
    <p:cSldViewPr snapToGrid="0">
      <p:cViewPr>
        <p:scale>
          <a:sx n="25" d="100"/>
          <a:sy n="25" d="100"/>
        </p:scale>
        <p:origin x="2244"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85558" cy="482046"/>
          </a:xfrm>
          <a:prstGeom prst="rect">
            <a:avLst/>
          </a:prstGeom>
        </p:spPr>
        <p:txBody>
          <a:bodyPr vert="horz" lIns="94265" tIns="47133" rIns="94265" bIns="47133" rtlCol="0"/>
          <a:lstStyle>
            <a:lvl1pPr algn="l">
              <a:defRPr sz="1200"/>
            </a:lvl1pPr>
          </a:lstStyle>
          <a:p>
            <a:endParaRPr lang="zh-CN" altLang="en-US"/>
          </a:p>
        </p:txBody>
      </p:sp>
      <p:sp>
        <p:nvSpPr>
          <p:cNvPr id="3" name="日期占位符 2"/>
          <p:cNvSpPr>
            <a:spLocks noGrp="1"/>
          </p:cNvSpPr>
          <p:nvPr>
            <p:ph type="dt" idx="1"/>
          </p:nvPr>
        </p:nvSpPr>
        <p:spPr>
          <a:xfrm>
            <a:off x="3902597" y="0"/>
            <a:ext cx="2985558" cy="482046"/>
          </a:xfrm>
          <a:prstGeom prst="rect">
            <a:avLst/>
          </a:prstGeom>
        </p:spPr>
        <p:txBody>
          <a:bodyPr vert="horz" lIns="94265" tIns="47133" rIns="94265" bIns="47133" rtlCol="0"/>
          <a:lstStyle>
            <a:lvl1pPr algn="r">
              <a:defRPr sz="1200"/>
            </a:lvl1pPr>
          </a:lstStyle>
          <a:p>
            <a:fld id="{D3CAB233-F2CE-4887-8279-330D868C9557}"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563563" y="1201738"/>
            <a:ext cx="5762625" cy="3241675"/>
          </a:xfrm>
          <a:prstGeom prst="rect">
            <a:avLst/>
          </a:prstGeom>
          <a:noFill/>
          <a:ln w="12700">
            <a:solidFill>
              <a:prstClr val="black"/>
            </a:solidFill>
          </a:ln>
        </p:spPr>
        <p:txBody>
          <a:bodyPr vert="horz" lIns="94265" tIns="47133" rIns="94265" bIns="47133" rtlCol="0" anchor="ctr"/>
          <a:lstStyle/>
          <a:p>
            <a:endParaRPr lang="zh-CN" altLang="en-US"/>
          </a:p>
        </p:txBody>
      </p:sp>
      <p:sp>
        <p:nvSpPr>
          <p:cNvPr id="5" name="备注占位符 4"/>
          <p:cNvSpPr>
            <a:spLocks noGrp="1"/>
          </p:cNvSpPr>
          <p:nvPr>
            <p:ph type="body" sz="quarter" idx="3"/>
          </p:nvPr>
        </p:nvSpPr>
        <p:spPr>
          <a:xfrm>
            <a:off x="688975" y="4623633"/>
            <a:ext cx="5511800" cy="3782973"/>
          </a:xfrm>
          <a:prstGeom prst="rect">
            <a:avLst/>
          </a:prstGeom>
        </p:spPr>
        <p:txBody>
          <a:bodyPr vert="horz" lIns="94265" tIns="47133" rIns="94265" bIns="47133"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125506"/>
            <a:ext cx="2985558" cy="482045"/>
          </a:xfrm>
          <a:prstGeom prst="rect">
            <a:avLst/>
          </a:prstGeom>
        </p:spPr>
        <p:txBody>
          <a:bodyPr vert="horz" lIns="94265" tIns="47133" rIns="94265" bIns="47133"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02597" y="9125506"/>
            <a:ext cx="2985558" cy="482045"/>
          </a:xfrm>
          <a:prstGeom prst="rect">
            <a:avLst/>
          </a:prstGeom>
        </p:spPr>
        <p:txBody>
          <a:bodyPr vert="horz" lIns="94265" tIns="47133" rIns="94265" bIns="47133" rtlCol="0" anchor="b"/>
          <a:lstStyle>
            <a:lvl1pPr algn="r">
              <a:defRPr sz="1200"/>
            </a:lvl1pPr>
          </a:lstStyle>
          <a:p>
            <a:fld id="{E7520060-19B0-4045-BB67-A4D2A046FF7B}" type="slidenum">
              <a:rPr lang="zh-CN" altLang="en-US" smtClean="0"/>
              <a:t>‹#›</a:t>
            </a:fld>
            <a:endParaRPr lang="zh-CN" altLang="en-US"/>
          </a:p>
        </p:txBody>
      </p:sp>
    </p:spTree>
    <p:extLst>
      <p:ext uri="{BB962C8B-B14F-4D97-AF65-F5344CB8AC3E}">
        <p14:creationId xmlns:p14="http://schemas.microsoft.com/office/powerpoint/2010/main" val="166619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Modelbased</a:t>
            </a:r>
            <a:r>
              <a:rPr lang="en-US" altLang="zh-CN" dirty="0"/>
              <a:t> </a:t>
            </a:r>
            <a:r>
              <a:rPr lang="zh-CN" altLang="en-US" dirty="0"/>
              <a:t>其实还要从</a:t>
            </a:r>
            <a:r>
              <a:rPr lang="en-US" altLang="zh-CN" dirty="0" err="1"/>
              <a:t>alphago</a:t>
            </a:r>
            <a:r>
              <a:rPr lang="zh-CN" altLang="en-US" dirty="0"/>
              <a:t>看起，基础不能落下</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2</a:t>
            </a:fld>
            <a:endParaRPr lang="zh-CN" altLang="en-US"/>
          </a:p>
        </p:txBody>
      </p:sp>
    </p:spTree>
    <p:extLst>
      <p:ext uri="{BB962C8B-B14F-4D97-AF65-F5344CB8AC3E}">
        <p14:creationId xmlns:p14="http://schemas.microsoft.com/office/powerpoint/2010/main" val="788544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白天看看这个</a:t>
            </a:r>
            <a:r>
              <a:rPr lang="en-US" altLang="zh-CN" dirty="0"/>
              <a:t>evidence </a:t>
            </a:r>
            <a:r>
              <a:rPr lang="zh-CN" altLang="en-US" dirty="0"/>
              <a:t>是什么？</a:t>
            </a:r>
            <a:endParaRPr lang="en-US" altLang="zh-CN" dirty="0"/>
          </a:p>
          <a:p>
            <a:r>
              <a:rPr lang="zh-CN" altLang="en-US" dirty="0"/>
              <a:t>虚拟环境中的</a:t>
            </a:r>
            <a:r>
              <a:rPr lang="en-US" altLang="zh-CN" dirty="0"/>
              <a:t>policy </a:t>
            </a:r>
            <a:r>
              <a:rPr lang="zh-CN" altLang="en-US" dirty="0"/>
              <a:t>直接用到现实决策中去，也就是整个问题中唯一一个从头至尾的东西是策略，是我们的决策方法。</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15</a:t>
            </a:fld>
            <a:endParaRPr lang="zh-CN" altLang="en-US"/>
          </a:p>
        </p:txBody>
      </p:sp>
    </p:spTree>
    <p:extLst>
      <p:ext uri="{BB962C8B-B14F-4D97-AF65-F5344CB8AC3E}">
        <p14:creationId xmlns:p14="http://schemas.microsoft.com/office/powerpoint/2010/main" val="4393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【18</a:t>
            </a:r>
            <a:r>
              <a:rPr lang="zh-CN" altLang="en-US" dirty="0"/>
              <a:t>，</a:t>
            </a:r>
            <a:r>
              <a:rPr lang="en-US" altLang="zh-CN" dirty="0"/>
              <a:t>19】</a:t>
            </a:r>
            <a:r>
              <a:rPr lang="zh-CN" altLang="en-US" dirty="0"/>
              <a:t>要看看</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16</a:t>
            </a:fld>
            <a:endParaRPr lang="zh-CN" altLang="en-US"/>
          </a:p>
        </p:txBody>
      </p:sp>
    </p:spTree>
    <p:extLst>
      <p:ext uri="{BB962C8B-B14F-4D97-AF65-F5344CB8AC3E}">
        <p14:creationId xmlns:p14="http://schemas.microsoft.com/office/powerpoint/2010/main" val="1973017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【18</a:t>
            </a:r>
            <a:r>
              <a:rPr lang="zh-CN" altLang="en-US" dirty="0"/>
              <a:t>，</a:t>
            </a:r>
            <a:r>
              <a:rPr lang="en-US" altLang="zh-CN" dirty="0"/>
              <a:t>19】</a:t>
            </a:r>
            <a:r>
              <a:rPr lang="zh-CN" altLang="en-US" dirty="0"/>
              <a:t>要看看</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17</a:t>
            </a:fld>
            <a:endParaRPr lang="zh-CN" altLang="en-US"/>
          </a:p>
        </p:txBody>
      </p:sp>
    </p:spTree>
    <p:extLst>
      <p:ext uri="{BB962C8B-B14F-4D97-AF65-F5344CB8AC3E}">
        <p14:creationId xmlns:p14="http://schemas.microsoft.com/office/powerpoint/2010/main" val="2810377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怎么感觉有点儿像</a:t>
            </a:r>
            <a:r>
              <a:rPr lang="en-US" altLang="zh-CN" dirty="0"/>
              <a:t>GAIL</a:t>
            </a:r>
            <a:r>
              <a:rPr lang="zh-CN" altLang="en-US" dirty="0"/>
              <a:t>的直接应用，也就是说用</a:t>
            </a:r>
            <a:r>
              <a:rPr lang="en-US" altLang="zh-CN" dirty="0"/>
              <a:t>GAIL</a:t>
            </a:r>
            <a:r>
              <a:rPr lang="zh-CN" altLang="en-US" dirty="0"/>
              <a:t>产生数据，同时把</a:t>
            </a:r>
            <a:r>
              <a:rPr lang="en-US" altLang="zh-CN" dirty="0"/>
              <a:t>GAIL</a:t>
            </a:r>
            <a:r>
              <a:rPr lang="zh-CN" altLang="en-US" dirty="0"/>
              <a:t>的策略也拿到现实中去应用。这个样就不用采取两套措施了，那么再想想如果从这个角度来说，如何才能做到让</a:t>
            </a:r>
            <a:r>
              <a:rPr lang="en-US" altLang="zh-CN" dirty="0" err="1"/>
              <a:t>dqfd</a:t>
            </a:r>
            <a:r>
              <a:rPr lang="zh-CN" altLang="en-US" dirty="0"/>
              <a:t>也能融合进来，形成一个更完善的</a:t>
            </a:r>
            <a:r>
              <a:rPr lang="en-US" altLang="zh-CN" dirty="0"/>
              <a:t>a</a:t>
            </a:r>
            <a:r>
              <a:rPr lang="zh-CN" altLang="en-US" dirty="0"/>
              <a:t>。</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18</a:t>
            </a:fld>
            <a:endParaRPr lang="zh-CN" altLang="en-US"/>
          </a:p>
        </p:txBody>
      </p:sp>
    </p:spTree>
    <p:extLst>
      <p:ext uri="{BB962C8B-B14F-4D97-AF65-F5344CB8AC3E}">
        <p14:creationId xmlns:p14="http://schemas.microsoft.com/office/powerpoint/2010/main" val="2039526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增量式编码是目前还没有做的一个方向，需要借鉴自然语言处理中的内容，对某些记忆元进行增量式存储</a:t>
            </a:r>
            <a:endParaRPr lang="en-US" altLang="zh-CN" dirty="0"/>
          </a:p>
          <a:p>
            <a:endParaRPr lang="en-US" altLang="zh-CN" dirty="0"/>
          </a:p>
          <a:p>
            <a:r>
              <a:rPr lang="zh-CN" altLang="en-US" dirty="0"/>
              <a:t>这里记住的仅仅是</a:t>
            </a:r>
            <a:r>
              <a:rPr lang="en-US" altLang="zh-CN" dirty="0"/>
              <a:t>V</a:t>
            </a:r>
            <a:r>
              <a:rPr lang="zh-CN" altLang="en-US" dirty="0"/>
              <a:t>产生的编码</a:t>
            </a:r>
            <a:r>
              <a:rPr lang="en-US" altLang="zh-CN" dirty="0"/>
              <a:t>z</a:t>
            </a:r>
            <a:r>
              <a:rPr lang="zh-CN" altLang="en-US" dirty="0"/>
              <a:t>，而没有由</a:t>
            </a:r>
            <a:r>
              <a:rPr lang="en-US" altLang="zh-CN" dirty="0"/>
              <a:t>C</a:t>
            </a:r>
            <a:r>
              <a:rPr lang="zh-CN" altLang="en-US" dirty="0"/>
              <a:t>产生的动作</a:t>
            </a:r>
            <a:r>
              <a:rPr lang="en-US" altLang="zh-CN" dirty="0"/>
              <a:t>a</a:t>
            </a:r>
          </a:p>
          <a:p>
            <a:endParaRPr lang="en-US" altLang="zh-CN" dirty="0"/>
          </a:p>
          <a:p>
            <a:r>
              <a:rPr lang="zh-CN" altLang="en-US" dirty="0"/>
              <a:t>如果环境受动作影响的大小有关，如果环境受的影响小，就不加进去，如果环境受</a:t>
            </a:r>
            <a:r>
              <a:rPr lang="en-US" altLang="zh-CN" dirty="0"/>
              <a:t>a</a:t>
            </a:r>
            <a:r>
              <a:rPr lang="zh-CN" altLang="en-US" dirty="0"/>
              <a:t>影响很大，那么</a:t>
            </a:r>
            <a:r>
              <a:rPr lang="en-US" altLang="zh-CN" dirty="0"/>
              <a:t>a</a:t>
            </a:r>
            <a:r>
              <a:rPr lang="zh-CN" altLang="en-US" dirty="0"/>
              <a:t>就必须加入。</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19</a:t>
            </a:fld>
            <a:endParaRPr lang="zh-CN" altLang="en-US"/>
          </a:p>
        </p:txBody>
      </p:sp>
    </p:spTree>
    <p:extLst>
      <p:ext uri="{BB962C8B-B14F-4D97-AF65-F5344CB8AC3E}">
        <p14:creationId xmlns:p14="http://schemas.microsoft.com/office/powerpoint/2010/main" val="3238120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20</a:t>
            </a:fld>
            <a:endParaRPr lang="zh-CN" altLang="en-US"/>
          </a:p>
        </p:txBody>
      </p:sp>
    </p:spTree>
    <p:extLst>
      <p:ext uri="{BB962C8B-B14F-4D97-AF65-F5344CB8AC3E}">
        <p14:creationId xmlns:p14="http://schemas.microsoft.com/office/powerpoint/2010/main" val="3081680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输入：</a:t>
                </a:r>
                <a:r>
                  <a:rPr lang="en-US" altLang="zh-CN" dirty="0"/>
                  <a:t>t</a:t>
                </a:r>
                <a:r>
                  <a:rPr lang="zh-CN" altLang="en-US" dirty="0"/>
                  <a:t>时刻的：动作，状态，隐含变量，网络参数</a:t>
                </a:r>
                <a:endParaRPr lang="en-US" altLang="zh-CN" dirty="0"/>
              </a:p>
              <a:p>
                <a:r>
                  <a:rPr lang="zh-CN" altLang="en-US" dirty="0"/>
                  <a:t>输出：</a:t>
                </a:r>
                <a:r>
                  <a:rPr lang="en-US" altLang="zh-CN" dirty="0"/>
                  <a:t>t+1</a:t>
                </a:r>
                <a:r>
                  <a:rPr lang="zh-CN" altLang="en-US" dirty="0"/>
                  <a:t>时刻的状态</a:t>
                </a:r>
                <a:endParaRPr lang="en-US" altLang="zh-CN" dirty="0"/>
              </a:p>
              <a:p>
                <a:endParaRPr lang="en-US" altLang="zh-CN" dirty="0"/>
              </a:p>
              <a:p>
                <a:r>
                  <a:rPr lang="zh-CN" altLang="en-US" dirty="0"/>
                  <a:t>那个</a:t>
                </a:r>
                <a14:m>
                  <m:oMath xmlns:m="http://schemas.openxmlformats.org/officeDocument/2006/math">
                    <m:r>
                      <a:rPr lang="en-US" altLang="zh-CN" b="0" i="1" smtClean="0">
                        <a:latin typeface="Cambria Math" panose="02040503050406030204" pitchFamily="18" charset="0"/>
                      </a:rPr>
                      <m:t>𝜏</m:t>
                    </m:r>
                    <m:r>
                      <a:rPr lang="en-US" altLang="zh-CN" b="0" i="1" smtClean="0">
                        <a:latin typeface="Cambria Math" panose="02040503050406030204" pitchFamily="18" charset="0"/>
                      </a:rPr>
                      <m:t> </m:t>
                    </m:r>
                    <m:r>
                      <a:rPr lang="zh-CN" altLang="en-US" b="0" i="1" smtClean="0">
                        <a:latin typeface="Cambria Math" panose="02040503050406030204" pitchFamily="18" charset="0"/>
                      </a:rPr>
                      <m:t>是</m:t>
                    </m:r>
                  </m:oMath>
                </a14:m>
                <a:r>
                  <a:rPr lang="zh-CN" altLang="en-US" dirty="0"/>
                  <a:t>用来干嘛的</a:t>
                </a:r>
                <a:endParaRPr lang="en-US" altLang="zh-CN" dirty="0"/>
              </a:p>
              <a:p>
                <a:r>
                  <a:rPr lang="zh-CN" altLang="en-US" dirty="0"/>
                  <a:t>为啥没有奖励的加入，还是隐含在问题的假设当中了呢？如果去学习一个</a:t>
                </a:r>
                <a:r>
                  <a:rPr lang="en-US" altLang="zh-CN" dirty="0"/>
                  <a:t>R</a:t>
                </a:r>
                <a:r>
                  <a:rPr lang="zh-CN" altLang="en-US" dirty="0"/>
                  <a:t>的表征，那么就是一个</a:t>
                </a:r>
                <a:r>
                  <a:rPr lang="en-US" altLang="zh-CN" dirty="0"/>
                  <a:t>IRL</a:t>
                </a:r>
                <a:r>
                  <a:rPr lang="zh-CN" altLang="en-US" dirty="0"/>
                  <a:t>， 只是以往记忆</a:t>
                </a:r>
                <a:r>
                  <a:rPr lang="en-US" altLang="zh-CN" dirty="0"/>
                  <a:t>R</a:t>
                </a:r>
                <a:r>
                  <a:rPr lang="zh-CN" altLang="en-US" dirty="0"/>
                  <a:t>是用单向网络，现在是用循环网络。</a:t>
                </a:r>
                <a:endParaRPr lang="en-US" altLang="zh-CN" dirty="0"/>
              </a:p>
            </p:txBody>
          </p:sp>
        </mc:Choice>
        <mc:Fallback xmlns="">
          <p:sp>
            <p:nvSpPr>
              <p:cNvPr id="3" name="备注占位符 2"/>
              <p:cNvSpPr>
                <a:spLocks noGrp="1"/>
              </p:cNvSpPr>
              <p:nvPr>
                <p:ph type="body" idx="1"/>
              </p:nvPr>
            </p:nvSpPr>
            <p:spPr/>
            <p:txBody>
              <a:bodyPr/>
              <a:lstStyle/>
              <a:p>
                <a:r>
                  <a:rPr lang="zh-CN" altLang="en-US" dirty="0"/>
                  <a:t>输入：</a:t>
                </a:r>
                <a:r>
                  <a:rPr lang="en-US" altLang="zh-CN" dirty="0"/>
                  <a:t>t</a:t>
                </a:r>
                <a:r>
                  <a:rPr lang="zh-CN" altLang="en-US" dirty="0"/>
                  <a:t>时刻的：动作，状态，隐含变量，网络参数</a:t>
                </a:r>
                <a:endParaRPr lang="en-US" altLang="zh-CN" dirty="0"/>
              </a:p>
              <a:p>
                <a:r>
                  <a:rPr lang="zh-CN" altLang="en-US" dirty="0"/>
                  <a:t>输出：</a:t>
                </a:r>
                <a:r>
                  <a:rPr lang="en-US" altLang="zh-CN" dirty="0"/>
                  <a:t>t+1</a:t>
                </a:r>
                <a:r>
                  <a:rPr lang="zh-CN" altLang="en-US" dirty="0"/>
                  <a:t>时刻的状态</a:t>
                </a:r>
                <a:endParaRPr lang="en-US" altLang="zh-CN" dirty="0"/>
              </a:p>
              <a:p>
                <a:endParaRPr lang="en-US" altLang="zh-CN" dirty="0"/>
              </a:p>
              <a:p>
                <a:r>
                  <a:rPr lang="zh-CN" altLang="en-US" dirty="0"/>
                  <a:t>那个</a:t>
                </a:r>
                <a:r>
                  <a:rPr lang="en-US" altLang="zh-CN" b="0" i="0">
                    <a:latin typeface="Cambria Math" panose="02040503050406030204" pitchFamily="18" charset="0"/>
                  </a:rPr>
                  <a:t>𝜏 </a:t>
                </a:r>
                <a:r>
                  <a:rPr lang="zh-CN" altLang="en-US" b="0" i="0">
                    <a:latin typeface="Cambria Math" panose="02040503050406030204" pitchFamily="18" charset="0"/>
                  </a:rPr>
                  <a:t>是</a:t>
                </a:r>
                <a:r>
                  <a:rPr lang="zh-CN" altLang="en-US" dirty="0"/>
                  <a:t>用来干嘛的</a:t>
                </a:r>
                <a:endParaRPr lang="en-US" altLang="zh-CN" dirty="0"/>
              </a:p>
              <a:p>
                <a:r>
                  <a:rPr lang="zh-CN" altLang="en-US" dirty="0"/>
                  <a:t>为啥没有奖励的加入，还是隐含在问题的假设当中了呢？如果去学习一个</a:t>
                </a:r>
                <a:r>
                  <a:rPr lang="en-US" altLang="zh-CN" dirty="0"/>
                  <a:t>R</a:t>
                </a:r>
                <a:r>
                  <a:rPr lang="zh-CN" altLang="en-US" dirty="0"/>
                  <a:t>的表征，那么就是一个</a:t>
                </a:r>
                <a:r>
                  <a:rPr lang="en-US" altLang="zh-CN" dirty="0"/>
                  <a:t>IRL</a:t>
                </a:r>
                <a:r>
                  <a:rPr lang="zh-CN" altLang="en-US" dirty="0"/>
                  <a:t>， 只是以往记忆</a:t>
                </a:r>
                <a:r>
                  <a:rPr lang="en-US" altLang="zh-CN" dirty="0"/>
                  <a:t>R</a:t>
                </a:r>
                <a:r>
                  <a:rPr lang="zh-CN" altLang="en-US" dirty="0"/>
                  <a:t>是用单向网络，现在是用循环网络。</a:t>
                </a:r>
                <a:endParaRPr lang="en-US" altLang="zh-CN" dirty="0"/>
              </a:p>
            </p:txBody>
          </p:sp>
        </mc:Fallback>
      </mc:AlternateContent>
      <p:sp>
        <p:nvSpPr>
          <p:cNvPr id="4" name="灯片编号占位符 3"/>
          <p:cNvSpPr>
            <a:spLocks noGrp="1"/>
          </p:cNvSpPr>
          <p:nvPr>
            <p:ph type="sldNum" sz="quarter" idx="5"/>
          </p:nvPr>
        </p:nvSpPr>
        <p:spPr/>
        <p:txBody>
          <a:bodyPr/>
          <a:lstStyle/>
          <a:p>
            <a:fld id="{E7520060-19B0-4045-BB67-A4D2A046FF7B}" type="slidenum">
              <a:rPr lang="zh-CN" altLang="en-US" smtClean="0"/>
              <a:t>21</a:t>
            </a:fld>
            <a:endParaRPr lang="zh-CN" altLang="en-US"/>
          </a:p>
        </p:txBody>
      </p:sp>
    </p:spTree>
    <p:extLst>
      <p:ext uri="{BB962C8B-B14F-4D97-AF65-F5344CB8AC3E}">
        <p14:creationId xmlns:p14="http://schemas.microsoft.com/office/powerpoint/2010/main" val="1502305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23</a:t>
            </a:fld>
            <a:endParaRPr lang="zh-CN" altLang="en-US"/>
          </a:p>
        </p:txBody>
      </p:sp>
    </p:spTree>
    <p:extLst>
      <p:ext uri="{BB962C8B-B14F-4D97-AF65-F5344CB8AC3E}">
        <p14:creationId xmlns:p14="http://schemas.microsoft.com/office/powerpoint/2010/main" val="3226782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Cma</a:t>
            </a:r>
            <a:r>
              <a:rPr lang="en-US" altLang="zh-CN" dirty="0"/>
              <a:t>-es </a:t>
            </a:r>
            <a:r>
              <a:rPr lang="zh-CN" altLang="en-US" dirty="0"/>
              <a:t>是啥东西</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24</a:t>
            </a:fld>
            <a:endParaRPr lang="zh-CN" altLang="en-US"/>
          </a:p>
        </p:txBody>
      </p:sp>
    </p:spTree>
    <p:extLst>
      <p:ext uri="{BB962C8B-B14F-4D97-AF65-F5344CB8AC3E}">
        <p14:creationId xmlns:p14="http://schemas.microsoft.com/office/powerpoint/2010/main" val="2864850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Model  </a:t>
            </a:r>
            <a:r>
              <a:rPr lang="en-US" altLang="zh-CN" dirty="0" err="1"/>
              <a:t>zt</a:t>
            </a:r>
            <a:r>
              <a:rPr lang="en-US" altLang="zh-CN" dirty="0"/>
              <a:t> </a:t>
            </a:r>
            <a:r>
              <a:rPr lang="zh-CN" altLang="en-US" dirty="0"/>
              <a:t>的过程不</a:t>
            </a:r>
            <a:r>
              <a:rPr lang="en-US" altLang="zh-CN" dirty="0"/>
              <a:t>model r</a:t>
            </a:r>
            <a:r>
              <a:rPr lang="zh-CN" altLang="en-US" dirty="0"/>
              <a:t>， 为什么？</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25</a:t>
            </a:fld>
            <a:endParaRPr lang="zh-CN" altLang="en-US"/>
          </a:p>
        </p:txBody>
      </p:sp>
    </p:spTree>
    <p:extLst>
      <p:ext uri="{BB962C8B-B14F-4D97-AF65-F5344CB8AC3E}">
        <p14:creationId xmlns:p14="http://schemas.microsoft.com/office/powerpoint/2010/main" val="289763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3</a:t>
            </a:fld>
            <a:endParaRPr lang="zh-CN" altLang="en-US"/>
          </a:p>
        </p:txBody>
      </p:sp>
    </p:spTree>
    <p:extLst>
      <p:ext uri="{BB962C8B-B14F-4D97-AF65-F5344CB8AC3E}">
        <p14:creationId xmlns:p14="http://schemas.microsoft.com/office/powerpoint/2010/main" val="3756446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这个学习是端到端的吗？</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27</a:t>
            </a:fld>
            <a:endParaRPr lang="zh-CN" altLang="en-US"/>
          </a:p>
        </p:txBody>
      </p:sp>
    </p:spTree>
    <p:extLst>
      <p:ext uri="{BB962C8B-B14F-4D97-AF65-F5344CB8AC3E}">
        <p14:creationId xmlns:p14="http://schemas.microsoft.com/office/powerpoint/2010/main" val="3493039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28</a:t>
            </a:fld>
            <a:endParaRPr lang="zh-CN" altLang="en-US"/>
          </a:p>
        </p:txBody>
      </p:sp>
    </p:spTree>
    <p:extLst>
      <p:ext uri="{BB962C8B-B14F-4D97-AF65-F5344CB8AC3E}">
        <p14:creationId xmlns:p14="http://schemas.microsoft.com/office/powerpoint/2010/main" val="3053850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这里直接把虚拟环境中得到的策略应用到现实环境中，这要求虚拟环境和现实环境使用的是同样的策略构造方法。</a:t>
            </a:r>
            <a:endParaRPr lang="en-US" altLang="zh-CN" dirty="0"/>
          </a:p>
          <a:p>
            <a:r>
              <a:rPr lang="zh-CN" altLang="en-US" dirty="0"/>
              <a:t>文中认为虚拟的环境会比真实的环境要困难，可是如何保证这一点呢，另外虚拟环境的构建需要什么先决条件</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29</a:t>
            </a:fld>
            <a:endParaRPr lang="zh-CN" altLang="en-US"/>
          </a:p>
        </p:txBody>
      </p:sp>
    </p:spTree>
    <p:extLst>
      <p:ext uri="{BB962C8B-B14F-4D97-AF65-F5344CB8AC3E}">
        <p14:creationId xmlns:p14="http://schemas.microsoft.com/office/powerpoint/2010/main" val="3885726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主要应用视频预测模型，完成对有模型的强化学习算法的改进。</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35</a:t>
            </a:fld>
            <a:endParaRPr lang="zh-CN" altLang="en-US"/>
          </a:p>
        </p:txBody>
      </p:sp>
    </p:spTree>
    <p:extLst>
      <p:ext uri="{BB962C8B-B14F-4D97-AF65-F5344CB8AC3E}">
        <p14:creationId xmlns:p14="http://schemas.microsoft.com/office/powerpoint/2010/main" val="153298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其实直觉是进行一种中间层的快速编码</a:t>
            </a:r>
            <a:endParaRPr lang="en-US" altLang="zh-CN" dirty="0"/>
          </a:p>
          <a:p>
            <a:r>
              <a:rPr lang="en-US" altLang="zh-CN" dirty="0"/>
              <a:t> One of the exciting beneﬁts of model-based learning is the promise to substantially improve sample efﬁciency of deep reinforcement learning (see Chapter 8 in (Sutton &amp; </a:t>
            </a:r>
            <a:r>
              <a:rPr lang="en-US" altLang="zh-CN" dirty="0" err="1"/>
              <a:t>Barto</a:t>
            </a:r>
            <a:r>
              <a:rPr lang="en-US" altLang="zh-CN" dirty="0"/>
              <a:t>, 2017)). </a:t>
            </a:r>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36</a:t>
            </a:fld>
            <a:endParaRPr lang="zh-CN" altLang="en-US"/>
          </a:p>
        </p:txBody>
      </p:sp>
    </p:spTree>
    <p:extLst>
      <p:ext uri="{BB962C8B-B14F-4D97-AF65-F5344CB8AC3E}">
        <p14:creationId xmlns:p14="http://schemas.microsoft.com/office/powerpoint/2010/main" val="2146559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基本结构</a:t>
            </a:r>
            <a:endParaRPr lang="en-US" altLang="zh-CN" dirty="0"/>
          </a:p>
          <a:p>
            <a:r>
              <a:rPr lang="zh-CN" altLang="en-US" dirty="0"/>
              <a:t>好像</a:t>
            </a:r>
            <a:r>
              <a:rPr lang="en-US" altLang="zh-CN" dirty="0"/>
              <a:t>rainbow </a:t>
            </a:r>
            <a:r>
              <a:rPr lang="zh-CN" altLang="en-US" dirty="0"/>
              <a:t>已经成为大家比较的一个基础了，有必要瞅瞅</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37</a:t>
            </a:fld>
            <a:endParaRPr lang="zh-CN" altLang="en-US"/>
          </a:p>
        </p:txBody>
      </p:sp>
    </p:spTree>
    <p:extLst>
      <p:ext uri="{BB962C8B-B14F-4D97-AF65-F5344CB8AC3E}">
        <p14:creationId xmlns:p14="http://schemas.microsoft.com/office/powerpoint/2010/main" val="3518733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能够快速探索全空间是它认为比较关键的问题，那么我们在</a:t>
            </a:r>
            <a:r>
              <a:rPr lang="en-US" altLang="zh-CN" dirty="0" err="1"/>
              <a:t>mcts</a:t>
            </a:r>
            <a:r>
              <a:rPr lang="zh-CN" altLang="en-US" dirty="0"/>
              <a:t>中是不是也有这个问题需要考虑呢？</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38</a:t>
            </a:fld>
            <a:endParaRPr lang="zh-CN" altLang="en-US"/>
          </a:p>
        </p:txBody>
      </p:sp>
    </p:spTree>
    <p:extLst>
      <p:ext uri="{BB962C8B-B14F-4D97-AF65-F5344CB8AC3E}">
        <p14:creationId xmlns:p14="http://schemas.microsoft.com/office/powerpoint/2010/main" val="1997225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39</a:t>
            </a:fld>
            <a:endParaRPr lang="zh-CN" altLang="en-US"/>
          </a:p>
        </p:txBody>
      </p:sp>
    </p:spTree>
    <p:extLst>
      <p:ext uri="{BB962C8B-B14F-4D97-AF65-F5344CB8AC3E}">
        <p14:creationId xmlns:p14="http://schemas.microsoft.com/office/powerpoint/2010/main" val="2530545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conjecture that the clipping substantially decreases the magnitude of gradients stemming from ﬁne-tuning of big areas of background consequently letting the optimization process concentrate on small but important areas (e.g. the ball in Pong).</a:t>
            </a:r>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40</a:t>
            </a:fld>
            <a:endParaRPr lang="zh-CN" altLang="en-US"/>
          </a:p>
        </p:txBody>
      </p:sp>
    </p:spTree>
    <p:extLst>
      <p:ext uri="{BB962C8B-B14F-4D97-AF65-F5344CB8AC3E}">
        <p14:creationId xmlns:p14="http://schemas.microsoft.com/office/powerpoint/2010/main" val="1046957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a:t>
            </a:r>
            <a:r>
              <a:rPr lang="en-US" altLang="zh-CN" dirty="0"/>
              <a:t>stochastic </a:t>
            </a:r>
            <a:r>
              <a:rPr lang="zh-CN" altLang="en-US" dirty="0"/>
              <a:t>和 </a:t>
            </a:r>
            <a:r>
              <a:rPr lang="en-US" altLang="zh-CN" dirty="0"/>
              <a:t>deterministic</a:t>
            </a:r>
            <a:r>
              <a:rPr lang="zh-CN" altLang="en-US" dirty="0"/>
              <a:t>的区别，和应用环境的不同</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41</a:t>
            </a:fld>
            <a:endParaRPr lang="zh-CN" altLang="en-US"/>
          </a:p>
        </p:txBody>
      </p:sp>
    </p:spTree>
    <p:extLst>
      <p:ext uri="{BB962C8B-B14F-4D97-AF65-F5344CB8AC3E}">
        <p14:creationId xmlns:p14="http://schemas.microsoft.com/office/powerpoint/2010/main" val="110784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r>
              <a:rPr lang="en-US" altLang="zh-CN" dirty="0"/>
              <a:t>David Silver</a:t>
            </a:r>
            <a:r>
              <a:rPr lang="zh-CN" altLang="en-US" dirty="0"/>
              <a:t>教程</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4</a:t>
            </a:fld>
            <a:endParaRPr lang="zh-CN" altLang="en-US"/>
          </a:p>
        </p:txBody>
      </p:sp>
    </p:spTree>
    <p:extLst>
      <p:ext uri="{BB962C8B-B14F-4D97-AF65-F5344CB8AC3E}">
        <p14:creationId xmlns:p14="http://schemas.microsoft.com/office/powerpoint/2010/main" val="2338829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42</a:t>
            </a:fld>
            <a:endParaRPr lang="zh-CN" altLang="en-US"/>
          </a:p>
        </p:txBody>
      </p:sp>
    </p:spTree>
    <p:extLst>
      <p:ext uri="{BB962C8B-B14F-4D97-AF65-F5344CB8AC3E}">
        <p14:creationId xmlns:p14="http://schemas.microsoft.com/office/powerpoint/2010/main" val="3216166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43</a:t>
            </a:fld>
            <a:endParaRPr lang="zh-CN" altLang="en-US"/>
          </a:p>
        </p:txBody>
      </p:sp>
    </p:spTree>
    <p:extLst>
      <p:ext uri="{BB962C8B-B14F-4D97-AF65-F5344CB8AC3E}">
        <p14:creationId xmlns:p14="http://schemas.microsoft.com/office/powerpoint/2010/main" val="3141376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这样岂不是只有最后一个有奖励了吗</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48</a:t>
            </a:fld>
            <a:endParaRPr lang="zh-CN" altLang="en-US"/>
          </a:p>
        </p:txBody>
      </p:sp>
    </p:spTree>
    <p:extLst>
      <p:ext uri="{BB962C8B-B14F-4D97-AF65-F5344CB8AC3E}">
        <p14:creationId xmlns:p14="http://schemas.microsoft.com/office/powerpoint/2010/main" val="142084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a:t>
            </a:r>
            <a:r>
              <a:rPr lang="zh-CN" altLang="en-US" dirty="0"/>
              <a:t>的含义并不是特别清楚</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49</a:t>
            </a:fld>
            <a:endParaRPr lang="zh-CN" altLang="en-US"/>
          </a:p>
        </p:txBody>
      </p:sp>
    </p:spTree>
    <p:extLst>
      <p:ext uri="{BB962C8B-B14F-4D97-AF65-F5344CB8AC3E}">
        <p14:creationId xmlns:p14="http://schemas.microsoft.com/office/powerpoint/2010/main" val="9367128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这是个前向搜索的方法，每搜一步走一步，不回头。</a:t>
            </a:r>
            <a:r>
              <a:rPr lang="en-US" altLang="zh-CN" dirty="0" err="1"/>
              <a:t>Mcts</a:t>
            </a:r>
            <a:r>
              <a:rPr lang="en-US" altLang="zh-CN" dirty="0"/>
              <a:t> </a:t>
            </a:r>
            <a:r>
              <a:rPr lang="zh-CN" altLang="en-US" dirty="0"/>
              <a:t>似乎是这种有模型方法的极致了，但是这个游戏本身虽然搜索空间大，但是状态空间并不大。</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50</a:t>
            </a:fld>
            <a:endParaRPr lang="zh-CN" altLang="en-US"/>
          </a:p>
        </p:txBody>
      </p:sp>
    </p:spTree>
    <p:extLst>
      <p:ext uri="{BB962C8B-B14F-4D97-AF65-F5344CB8AC3E}">
        <p14:creationId xmlns:p14="http://schemas.microsoft.com/office/powerpoint/2010/main" val="2923307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建立起</a:t>
            </a:r>
            <a:r>
              <a:rPr lang="en-US" altLang="zh-CN" dirty="0"/>
              <a:t>MCTS</a:t>
            </a:r>
            <a:r>
              <a:rPr lang="zh-CN" altLang="en-US" dirty="0"/>
              <a:t>与</a:t>
            </a:r>
            <a:r>
              <a:rPr lang="en-US" altLang="zh-CN" dirty="0" err="1"/>
              <a:t>dynaQ</a:t>
            </a:r>
            <a:r>
              <a:rPr lang="zh-CN" altLang="en-US" dirty="0"/>
              <a:t>的关系。其实这个树就是已知部分的模型，每次执行都是在这个模型的基础上根据走子网络去走，然后通过实际的结果和仿真的结果共同更新模型结构。</a:t>
            </a:r>
            <a:endParaRPr lang="en-US" altLang="zh-CN" dirty="0"/>
          </a:p>
          <a:p>
            <a:r>
              <a:rPr lang="zh-CN" altLang="en-US" dirty="0"/>
              <a:t>我们看到了大体的方法，就要想办法把它具象化。</a:t>
            </a:r>
            <a:endParaRPr lang="en-US" altLang="zh-CN" dirty="0"/>
          </a:p>
          <a:p>
            <a:r>
              <a:rPr lang="zh-CN" altLang="en-US" dirty="0"/>
              <a:t>这棵树的目标是以结构化的方式记住所见所闻，如果想丢掉这棵树，就要有同样能够产生结构数据的方法。</a:t>
            </a:r>
            <a:endParaRPr lang="en-US" altLang="zh-CN"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51</a:t>
            </a:fld>
            <a:endParaRPr lang="zh-CN" altLang="en-US"/>
          </a:p>
        </p:txBody>
      </p:sp>
    </p:spTree>
    <p:extLst>
      <p:ext uri="{BB962C8B-B14F-4D97-AF65-F5344CB8AC3E}">
        <p14:creationId xmlns:p14="http://schemas.microsoft.com/office/powerpoint/2010/main" val="3531913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incorporates lookahead search inside the training loop, resulting in rapid improvement and precise and stable learning</a:t>
            </a:r>
            <a:r>
              <a:rPr lang="zh-CN" altLang="en-US" dirty="0"/>
              <a:t>。听起来很传奇</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54</a:t>
            </a:fld>
            <a:endParaRPr lang="zh-CN" altLang="en-US"/>
          </a:p>
        </p:txBody>
      </p:sp>
    </p:spTree>
    <p:extLst>
      <p:ext uri="{BB962C8B-B14F-4D97-AF65-F5344CB8AC3E}">
        <p14:creationId xmlns:p14="http://schemas.microsoft.com/office/powerpoint/2010/main" val="3968030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落脚点在于进行策略提升上，也就是我们这里进行表征学习的目标是进行策略提升</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58</a:t>
            </a:fld>
            <a:endParaRPr lang="zh-CN" altLang="en-US"/>
          </a:p>
        </p:txBody>
      </p:sp>
    </p:spTree>
    <p:extLst>
      <p:ext uri="{BB962C8B-B14F-4D97-AF65-F5344CB8AC3E}">
        <p14:creationId xmlns:p14="http://schemas.microsoft.com/office/powerpoint/2010/main" val="3022366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a:t>
            </a:r>
            <a:r>
              <a:rPr lang="en-US" altLang="zh-CN" dirty="0"/>
              <a:t>s</a:t>
            </a:r>
            <a:r>
              <a:rPr lang="zh-CN" altLang="en-US" dirty="0"/>
              <a:t>是个隐变量，并不是</a:t>
            </a:r>
            <a:r>
              <a:rPr lang="en-US" altLang="zh-CN" dirty="0"/>
              <a:t>observation</a:t>
            </a:r>
            <a:r>
              <a:rPr lang="zh-CN" altLang="en-US" dirty="0"/>
              <a:t>。</a:t>
            </a:r>
            <a:r>
              <a:rPr lang="en-US" altLang="zh-CN" dirty="0"/>
              <a:t>f </a:t>
            </a:r>
            <a:r>
              <a:rPr lang="zh-CN" altLang="en-US" dirty="0"/>
              <a:t>是这里的观测模型，也可以看成是解码器</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61</a:t>
            </a:fld>
            <a:endParaRPr lang="zh-CN" altLang="en-US"/>
          </a:p>
        </p:txBody>
      </p:sp>
    </p:spTree>
    <p:extLst>
      <p:ext uri="{BB962C8B-B14F-4D97-AF65-F5344CB8AC3E}">
        <p14:creationId xmlns:p14="http://schemas.microsoft.com/office/powerpoint/2010/main" val="288660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优点是，能够把我们之前能用的监督学习的优势算法全都体现出来</a:t>
            </a:r>
            <a:endParaRPr lang="en-US" altLang="zh-CN" dirty="0"/>
          </a:p>
          <a:p>
            <a:r>
              <a:rPr lang="zh-CN" altLang="en-US" dirty="0"/>
              <a:t>缺点是，这是一个两步学习，必然会有两步估计误差，如何将两步误差抵消掉，或者尽量降低，成了研究的关键</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6</a:t>
            </a:fld>
            <a:endParaRPr lang="zh-CN" altLang="en-US"/>
          </a:p>
        </p:txBody>
      </p:sp>
    </p:spTree>
    <p:extLst>
      <p:ext uri="{BB962C8B-B14F-4D97-AF65-F5344CB8AC3E}">
        <p14:creationId xmlns:p14="http://schemas.microsoft.com/office/powerpoint/2010/main" val="1431279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从红框来看，我们要建模的是从当前状态到下一状态的过程，同时也是从当前状态到下一状态所能获得的奖励，从这个角度来讲，我们的逆向强化学习，其实是</a:t>
            </a:r>
            <a:r>
              <a:rPr lang="en-US" altLang="zh-CN" dirty="0"/>
              <a:t>model based RL</a:t>
            </a:r>
            <a:r>
              <a:rPr lang="zh-CN" altLang="en-US" dirty="0"/>
              <a:t>的一种，我们只建模一个虚拟的奖励，而不建模虚拟的状态。可以尝试比较二者的优劣。以及在什么场合会有更好的应用。</a:t>
            </a:r>
            <a:endParaRPr lang="en-US" altLang="zh-CN" dirty="0"/>
          </a:p>
          <a:p>
            <a:endParaRPr lang="en-US" altLang="zh-CN" dirty="0"/>
          </a:p>
          <a:p>
            <a:r>
              <a:rPr lang="zh-CN" altLang="en-US" dirty="0"/>
              <a:t>从 </a:t>
            </a:r>
            <a:r>
              <a:rPr lang="en-US" altLang="zh-CN" dirty="0" err="1"/>
              <a:t>s,a</a:t>
            </a:r>
            <a:r>
              <a:rPr lang="en-US" altLang="zh-CN" dirty="0"/>
              <a:t> </a:t>
            </a:r>
            <a:r>
              <a:rPr lang="zh-CN" altLang="en-US" dirty="0"/>
              <a:t>学习 </a:t>
            </a:r>
            <a:r>
              <a:rPr lang="en-US" altLang="zh-CN" dirty="0"/>
              <a:t>r </a:t>
            </a:r>
            <a:r>
              <a:rPr lang="zh-CN" altLang="en-US" dirty="0"/>
              <a:t>的预测过程是一个回归问题</a:t>
            </a:r>
            <a:r>
              <a:rPr lang="en-US" altLang="zh-CN" dirty="0"/>
              <a:t>(regression problem)</a:t>
            </a:r>
            <a:r>
              <a:rPr lang="zh-CN" altLang="en-US" dirty="0"/>
              <a:t>。</a:t>
            </a:r>
            <a:br>
              <a:rPr lang="en-US" altLang="zh-CN" dirty="0"/>
            </a:br>
            <a:r>
              <a:rPr lang="zh-CN" altLang="en-US" dirty="0"/>
              <a:t>从 </a:t>
            </a:r>
            <a:r>
              <a:rPr lang="en-US" altLang="zh-CN" dirty="0" err="1"/>
              <a:t>s,a</a:t>
            </a:r>
            <a:r>
              <a:rPr lang="en-US" altLang="zh-CN" dirty="0"/>
              <a:t> </a:t>
            </a:r>
            <a:r>
              <a:rPr lang="zh-CN" altLang="en-US" dirty="0"/>
              <a:t>学习 </a:t>
            </a:r>
            <a:r>
              <a:rPr lang="en-US" altLang="zh-CN" dirty="0"/>
              <a:t>s’ </a:t>
            </a:r>
            <a:r>
              <a:rPr lang="zh-CN" altLang="en-US" dirty="0"/>
              <a:t>的选择过程是一个密度估计问题</a:t>
            </a:r>
            <a:r>
              <a:rPr lang="en-US" altLang="zh-CN" dirty="0"/>
              <a:t>(density estimation problem)</a:t>
            </a:r>
            <a:r>
              <a:rPr lang="zh-CN" altLang="en-US" dirty="0"/>
              <a:t>。</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7</a:t>
            </a:fld>
            <a:endParaRPr lang="zh-CN" altLang="en-US"/>
          </a:p>
        </p:txBody>
      </p:sp>
    </p:spTree>
    <p:extLst>
      <p:ext uri="{BB962C8B-B14F-4D97-AF65-F5344CB8AC3E}">
        <p14:creationId xmlns:p14="http://schemas.microsoft.com/office/powerpoint/2010/main" val="261397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这里面很显然树搜索的方法更好，但是这个是以求解</a:t>
            </a:r>
            <a:r>
              <a:rPr lang="en-US" altLang="zh-CN" dirty="0"/>
              <a:t>MDP</a:t>
            </a:r>
            <a:r>
              <a:rPr lang="zh-CN" altLang="en-US" dirty="0"/>
              <a:t>为目标的</a:t>
            </a:r>
            <a:endParaRPr lang="en-US" altLang="zh-CN" dirty="0"/>
          </a:p>
          <a:p>
            <a:r>
              <a:rPr lang="zh-CN" altLang="en-US" dirty="0"/>
              <a:t>还可以进行采样，见下页</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8</a:t>
            </a:fld>
            <a:endParaRPr lang="zh-CN" altLang="en-US"/>
          </a:p>
        </p:txBody>
      </p:sp>
    </p:spTree>
    <p:extLst>
      <p:ext uri="{BB962C8B-B14F-4D97-AF65-F5344CB8AC3E}">
        <p14:creationId xmlns:p14="http://schemas.microsoft.com/office/powerpoint/2010/main" val="382590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11</a:t>
            </a:fld>
            <a:endParaRPr lang="zh-CN" altLang="en-US"/>
          </a:p>
        </p:txBody>
      </p:sp>
    </p:spTree>
    <p:extLst>
      <p:ext uri="{BB962C8B-B14F-4D97-AF65-F5344CB8AC3E}">
        <p14:creationId xmlns:p14="http://schemas.microsoft.com/office/powerpoint/2010/main" val="2483448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520060-19B0-4045-BB67-A4D2A046FF7B}" type="slidenum">
              <a:rPr lang="zh-CN" altLang="en-US" smtClean="0"/>
              <a:t>12</a:t>
            </a:fld>
            <a:endParaRPr lang="zh-CN" altLang="en-US"/>
          </a:p>
        </p:txBody>
      </p:sp>
    </p:spTree>
    <p:extLst>
      <p:ext uri="{BB962C8B-B14F-4D97-AF65-F5344CB8AC3E}">
        <p14:creationId xmlns:p14="http://schemas.microsoft.com/office/powerpoint/2010/main" val="3702735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如果我们没有一个恰当的模型，盲目地使用</a:t>
            </a:r>
            <a:r>
              <a:rPr lang="en-US" altLang="zh-CN" dirty="0"/>
              <a:t>MCTS</a:t>
            </a:r>
            <a:r>
              <a:rPr lang="zh-CN" altLang="en-US" dirty="0"/>
              <a:t>估计效果不会好，可是在围棋中也并没有全局搜索，为啥就好用了呢？</a:t>
            </a:r>
            <a:endParaRPr lang="en-US" altLang="zh-CN" dirty="0"/>
          </a:p>
          <a:p>
            <a:endParaRPr lang="en-US" altLang="zh-CN" dirty="0"/>
          </a:p>
          <a:p>
            <a:r>
              <a:rPr lang="en-US" altLang="zh-CN" dirty="0" err="1"/>
              <a:t>Alphago</a:t>
            </a:r>
            <a:r>
              <a:rPr lang="en-US" altLang="zh-CN" dirty="0"/>
              <a:t> </a:t>
            </a:r>
            <a:r>
              <a:rPr lang="en-US" altLang="zh-CN" dirty="0" err="1"/>
              <a:t>alphago</a:t>
            </a:r>
            <a:r>
              <a:rPr lang="en-US" altLang="zh-CN" dirty="0"/>
              <a:t> zero </a:t>
            </a:r>
            <a:r>
              <a:rPr lang="zh-CN" altLang="en-US" dirty="0"/>
              <a:t>两篇文章要读</a:t>
            </a:r>
          </a:p>
        </p:txBody>
      </p:sp>
      <p:sp>
        <p:nvSpPr>
          <p:cNvPr id="4" name="灯片编号占位符 3"/>
          <p:cNvSpPr>
            <a:spLocks noGrp="1"/>
          </p:cNvSpPr>
          <p:nvPr>
            <p:ph type="sldNum" sz="quarter" idx="5"/>
          </p:nvPr>
        </p:nvSpPr>
        <p:spPr/>
        <p:txBody>
          <a:bodyPr/>
          <a:lstStyle/>
          <a:p>
            <a:fld id="{E7520060-19B0-4045-BB67-A4D2A046FF7B}" type="slidenum">
              <a:rPr lang="zh-CN" altLang="en-US" smtClean="0"/>
              <a:t>13</a:t>
            </a:fld>
            <a:endParaRPr lang="zh-CN" altLang="en-US"/>
          </a:p>
        </p:txBody>
      </p:sp>
    </p:spTree>
    <p:extLst>
      <p:ext uri="{BB962C8B-B14F-4D97-AF65-F5344CB8AC3E}">
        <p14:creationId xmlns:p14="http://schemas.microsoft.com/office/powerpoint/2010/main" val="1467274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7E8BF-3E60-4B5B-84AF-EFA56B8876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7D4E0F9-C864-49E9-8C7C-5174F9BBB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22B4134-0EE8-45AF-A6A9-94AFF891610F}"/>
              </a:ext>
            </a:extLst>
          </p:cNvPr>
          <p:cNvSpPr>
            <a:spLocks noGrp="1"/>
          </p:cNvSpPr>
          <p:nvPr>
            <p:ph type="dt" sz="half" idx="10"/>
          </p:nvPr>
        </p:nvSpPr>
        <p:spPr/>
        <p:txBody>
          <a:bodyPr/>
          <a:lstStyle/>
          <a:p>
            <a:fld id="{72D20191-FE5D-44C1-839F-B817531AF2F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40D29F19-0658-456A-8836-46558CF97E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D4E1B4-6BEB-43D5-B036-9AB77E04749B}"/>
              </a:ext>
            </a:extLst>
          </p:cNvPr>
          <p:cNvSpPr>
            <a:spLocks noGrp="1"/>
          </p:cNvSpPr>
          <p:nvPr>
            <p:ph type="sldNum" sz="quarter" idx="12"/>
          </p:nvPr>
        </p:nvSpPr>
        <p:spPr/>
        <p:txBody>
          <a:bodyPr/>
          <a:lstStyle/>
          <a:p>
            <a:fld id="{FD06C5E6-CB40-4D10-8B0E-7EE666AEC6B6}" type="slidenum">
              <a:rPr lang="zh-CN" altLang="en-US" smtClean="0"/>
              <a:t>‹#›</a:t>
            </a:fld>
            <a:endParaRPr lang="zh-CN" altLang="en-US"/>
          </a:p>
        </p:txBody>
      </p:sp>
    </p:spTree>
    <p:extLst>
      <p:ext uri="{BB962C8B-B14F-4D97-AF65-F5344CB8AC3E}">
        <p14:creationId xmlns:p14="http://schemas.microsoft.com/office/powerpoint/2010/main" val="374448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E15AC-D3B6-491D-B1C4-65876DDA5AB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ED6415F-5C2F-4568-AEFE-B1CDC43EFE1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BE8D30-639C-40B4-B930-71F389150416}"/>
              </a:ext>
            </a:extLst>
          </p:cNvPr>
          <p:cNvSpPr>
            <a:spLocks noGrp="1"/>
          </p:cNvSpPr>
          <p:nvPr>
            <p:ph type="dt" sz="half" idx="10"/>
          </p:nvPr>
        </p:nvSpPr>
        <p:spPr/>
        <p:txBody>
          <a:bodyPr/>
          <a:lstStyle/>
          <a:p>
            <a:fld id="{72D20191-FE5D-44C1-839F-B817531AF2F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346D8E58-9FAF-4693-98EF-EEA65B98D2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E66894-8B29-452A-A142-82C38ACE34F8}"/>
              </a:ext>
            </a:extLst>
          </p:cNvPr>
          <p:cNvSpPr>
            <a:spLocks noGrp="1"/>
          </p:cNvSpPr>
          <p:nvPr>
            <p:ph type="sldNum" sz="quarter" idx="12"/>
          </p:nvPr>
        </p:nvSpPr>
        <p:spPr/>
        <p:txBody>
          <a:bodyPr/>
          <a:lstStyle/>
          <a:p>
            <a:fld id="{FD06C5E6-CB40-4D10-8B0E-7EE666AEC6B6}" type="slidenum">
              <a:rPr lang="zh-CN" altLang="en-US" smtClean="0"/>
              <a:t>‹#›</a:t>
            </a:fld>
            <a:endParaRPr lang="zh-CN" altLang="en-US"/>
          </a:p>
        </p:txBody>
      </p:sp>
    </p:spTree>
    <p:extLst>
      <p:ext uri="{BB962C8B-B14F-4D97-AF65-F5344CB8AC3E}">
        <p14:creationId xmlns:p14="http://schemas.microsoft.com/office/powerpoint/2010/main" val="162198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6D78CB-86C0-40E6-B31B-A087D0D3D29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672D2D9-D71C-477F-8F7F-05486BA35BC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3D6813-9B40-4CF0-821A-4F054650A8F5}"/>
              </a:ext>
            </a:extLst>
          </p:cNvPr>
          <p:cNvSpPr>
            <a:spLocks noGrp="1"/>
          </p:cNvSpPr>
          <p:nvPr>
            <p:ph type="dt" sz="half" idx="10"/>
          </p:nvPr>
        </p:nvSpPr>
        <p:spPr/>
        <p:txBody>
          <a:bodyPr/>
          <a:lstStyle/>
          <a:p>
            <a:fld id="{72D20191-FE5D-44C1-839F-B817531AF2F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3C7BD2AF-E983-43C1-8A14-F01AE0F7B6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34C469-506E-446F-AAFF-C8483E0BDF33}"/>
              </a:ext>
            </a:extLst>
          </p:cNvPr>
          <p:cNvSpPr>
            <a:spLocks noGrp="1"/>
          </p:cNvSpPr>
          <p:nvPr>
            <p:ph type="sldNum" sz="quarter" idx="12"/>
          </p:nvPr>
        </p:nvSpPr>
        <p:spPr/>
        <p:txBody>
          <a:bodyPr/>
          <a:lstStyle/>
          <a:p>
            <a:fld id="{FD06C5E6-CB40-4D10-8B0E-7EE666AEC6B6}" type="slidenum">
              <a:rPr lang="zh-CN" altLang="en-US" smtClean="0"/>
              <a:t>‹#›</a:t>
            </a:fld>
            <a:endParaRPr lang="zh-CN" altLang="en-US"/>
          </a:p>
        </p:txBody>
      </p:sp>
    </p:spTree>
    <p:extLst>
      <p:ext uri="{BB962C8B-B14F-4D97-AF65-F5344CB8AC3E}">
        <p14:creationId xmlns:p14="http://schemas.microsoft.com/office/powerpoint/2010/main" val="341205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2C54A-0186-4DFD-8B94-A5733C7CB8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449DFB-FDCB-4DCC-BD16-DEA9D267E3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6A59E4-1CEA-420C-8873-67CBE3FE7D22}"/>
              </a:ext>
            </a:extLst>
          </p:cNvPr>
          <p:cNvSpPr>
            <a:spLocks noGrp="1"/>
          </p:cNvSpPr>
          <p:nvPr>
            <p:ph type="dt" sz="half" idx="10"/>
          </p:nvPr>
        </p:nvSpPr>
        <p:spPr/>
        <p:txBody>
          <a:bodyPr/>
          <a:lstStyle/>
          <a:p>
            <a:fld id="{72D20191-FE5D-44C1-839F-B817531AF2F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221FB1E8-0636-4304-9112-C1A088F931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328DED-0FF9-4D09-ADB9-236E34314CEB}"/>
              </a:ext>
            </a:extLst>
          </p:cNvPr>
          <p:cNvSpPr>
            <a:spLocks noGrp="1"/>
          </p:cNvSpPr>
          <p:nvPr>
            <p:ph type="sldNum" sz="quarter" idx="12"/>
          </p:nvPr>
        </p:nvSpPr>
        <p:spPr/>
        <p:txBody>
          <a:bodyPr/>
          <a:lstStyle/>
          <a:p>
            <a:fld id="{FD06C5E6-CB40-4D10-8B0E-7EE666AEC6B6}" type="slidenum">
              <a:rPr lang="zh-CN" altLang="en-US" smtClean="0"/>
              <a:t>‹#›</a:t>
            </a:fld>
            <a:endParaRPr lang="zh-CN" altLang="en-US"/>
          </a:p>
        </p:txBody>
      </p:sp>
    </p:spTree>
    <p:extLst>
      <p:ext uri="{BB962C8B-B14F-4D97-AF65-F5344CB8AC3E}">
        <p14:creationId xmlns:p14="http://schemas.microsoft.com/office/powerpoint/2010/main" val="292951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44EAF-7F72-4BAF-98B6-3CF0DAA1113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8F3815-C3A9-4F3D-8F92-1EF148C5B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48D40CA-6E26-4E0E-947A-51ADA7438075}"/>
              </a:ext>
            </a:extLst>
          </p:cNvPr>
          <p:cNvSpPr>
            <a:spLocks noGrp="1"/>
          </p:cNvSpPr>
          <p:nvPr>
            <p:ph type="dt" sz="half" idx="10"/>
          </p:nvPr>
        </p:nvSpPr>
        <p:spPr/>
        <p:txBody>
          <a:bodyPr/>
          <a:lstStyle/>
          <a:p>
            <a:fld id="{72D20191-FE5D-44C1-839F-B817531AF2F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AE227318-277B-4709-9A94-2328BCB898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F62249-C00E-435C-A6D1-F9EA71432F93}"/>
              </a:ext>
            </a:extLst>
          </p:cNvPr>
          <p:cNvSpPr>
            <a:spLocks noGrp="1"/>
          </p:cNvSpPr>
          <p:nvPr>
            <p:ph type="sldNum" sz="quarter" idx="12"/>
          </p:nvPr>
        </p:nvSpPr>
        <p:spPr/>
        <p:txBody>
          <a:bodyPr/>
          <a:lstStyle/>
          <a:p>
            <a:fld id="{FD06C5E6-CB40-4D10-8B0E-7EE666AEC6B6}" type="slidenum">
              <a:rPr lang="zh-CN" altLang="en-US" smtClean="0"/>
              <a:t>‹#›</a:t>
            </a:fld>
            <a:endParaRPr lang="zh-CN" altLang="en-US"/>
          </a:p>
        </p:txBody>
      </p:sp>
    </p:spTree>
    <p:extLst>
      <p:ext uri="{BB962C8B-B14F-4D97-AF65-F5344CB8AC3E}">
        <p14:creationId xmlns:p14="http://schemas.microsoft.com/office/powerpoint/2010/main" val="91733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F407F-EF5A-4E7F-9D9C-1A9E9B713F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63DFB5-3AC7-4D63-8BD2-CE5F20CAF9F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46DC815-7005-486B-A9CF-27F41554DA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B95240E-2039-419E-B159-20289AFD2038}"/>
              </a:ext>
            </a:extLst>
          </p:cNvPr>
          <p:cNvSpPr>
            <a:spLocks noGrp="1"/>
          </p:cNvSpPr>
          <p:nvPr>
            <p:ph type="dt" sz="half" idx="10"/>
          </p:nvPr>
        </p:nvSpPr>
        <p:spPr/>
        <p:txBody>
          <a:bodyPr/>
          <a:lstStyle/>
          <a:p>
            <a:fld id="{72D20191-FE5D-44C1-839F-B817531AF2F9}" type="datetimeFigureOut">
              <a:rPr lang="zh-CN" altLang="en-US" smtClean="0"/>
              <a:t>2019/11/1</a:t>
            </a:fld>
            <a:endParaRPr lang="zh-CN" altLang="en-US"/>
          </a:p>
        </p:txBody>
      </p:sp>
      <p:sp>
        <p:nvSpPr>
          <p:cNvPr id="6" name="页脚占位符 5">
            <a:extLst>
              <a:ext uri="{FF2B5EF4-FFF2-40B4-BE49-F238E27FC236}">
                <a16:creationId xmlns:a16="http://schemas.microsoft.com/office/drawing/2014/main" id="{4D0AC536-5310-4F08-ADFD-1286D190B6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553F2E-1A59-4A7E-AD25-9AC6291D5EA4}"/>
              </a:ext>
            </a:extLst>
          </p:cNvPr>
          <p:cNvSpPr>
            <a:spLocks noGrp="1"/>
          </p:cNvSpPr>
          <p:nvPr>
            <p:ph type="sldNum" sz="quarter" idx="12"/>
          </p:nvPr>
        </p:nvSpPr>
        <p:spPr/>
        <p:txBody>
          <a:bodyPr/>
          <a:lstStyle/>
          <a:p>
            <a:fld id="{FD06C5E6-CB40-4D10-8B0E-7EE666AEC6B6}" type="slidenum">
              <a:rPr lang="zh-CN" altLang="en-US" smtClean="0"/>
              <a:t>‹#›</a:t>
            </a:fld>
            <a:endParaRPr lang="zh-CN" altLang="en-US"/>
          </a:p>
        </p:txBody>
      </p:sp>
    </p:spTree>
    <p:extLst>
      <p:ext uri="{BB962C8B-B14F-4D97-AF65-F5344CB8AC3E}">
        <p14:creationId xmlns:p14="http://schemas.microsoft.com/office/powerpoint/2010/main" val="119172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3ED19-2625-4BC5-B153-9C5E0AF6357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53DE63-44A3-49D6-9F7F-BE843FE70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4413070-397F-43B8-97EE-D2C3500683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CD78FC3-66B5-4E26-9E1A-B612C714BD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3569060-87DD-4421-87D9-4A763799BC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C52A420-C6DD-4E07-BFD4-69F017DAC86F}"/>
              </a:ext>
            </a:extLst>
          </p:cNvPr>
          <p:cNvSpPr>
            <a:spLocks noGrp="1"/>
          </p:cNvSpPr>
          <p:nvPr>
            <p:ph type="dt" sz="half" idx="10"/>
          </p:nvPr>
        </p:nvSpPr>
        <p:spPr/>
        <p:txBody>
          <a:bodyPr/>
          <a:lstStyle/>
          <a:p>
            <a:fld id="{72D20191-FE5D-44C1-839F-B817531AF2F9}" type="datetimeFigureOut">
              <a:rPr lang="zh-CN" altLang="en-US" smtClean="0"/>
              <a:t>2019/11/1</a:t>
            </a:fld>
            <a:endParaRPr lang="zh-CN" altLang="en-US"/>
          </a:p>
        </p:txBody>
      </p:sp>
      <p:sp>
        <p:nvSpPr>
          <p:cNvPr id="8" name="页脚占位符 7">
            <a:extLst>
              <a:ext uri="{FF2B5EF4-FFF2-40B4-BE49-F238E27FC236}">
                <a16:creationId xmlns:a16="http://schemas.microsoft.com/office/drawing/2014/main" id="{EF2E9033-3F20-42ED-B036-DC8FF44088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ECFD909-8C1F-47D8-A5FF-9D26D993BB5D}"/>
              </a:ext>
            </a:extLst>
          </p:cNvPr>
          <p:cNvSpPr>
            <a:spLocks noGrp="1"/>
          </p:cNvSpPr>
          <p:nvPr>
            <p:ph type="sldNum" sz="quarter" idx="12"/>
          </p:nvPr>
        </p:nvSpPr>
        <p:spPr/>
        <p:txBody>
          <a:bodyPr/>
          <a:lstStyle/>
          <a:p>
            <a:fld id="{FD06C5E6-CB40-4D10-8B0E-7EE666AEC6B6}" type="slidenum">
              <a:rPr lang="zh-CN" altLang="en-US" smtClean="0"/>
              <a:t>‹#›</a:t>
            </a:fld>
            <a:endParaRPr lang="zh-CN" altLang="en-US"/>
          </a:p>
        </p:txBody>
      </p:sp>
    </p:spTree>
    <p:extLst>
      <p:ext uri="{BB962C8B-B14F-4D97-AF65-F5344CB8AC3E}">
        <p14:creationId xmlns:p14="http://schemas.microsoft.com/office/powerpoint/2010/main" val="117104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55532-CBDC-4ABF-A7E5-3994D959E34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02B6FED-7C41-4203-8089-BC5BD5914EBE}"/>
              </a:ext>
            </a:extLst>
          </p:cNvPr>
          <p:cNvSpPr>
            <a:spLocks noGrp="1"/>
          </p:cNvSpPr>
          <p:nvPr>
            <p:ph type="dt" sz="half" idx="10"/>
          </p:nvPr>
        </p:nvSpPr>
        <p:spPr/>
        <p:txBody>
          <a:bodyPr/>
          <a:lstStyle/>
          <a:p>
            <a:fld id="{72D20191-FE5D-44C1-839F-B817531AF2F9}" type="datetimeFigureOut">
              <a:rPr lang="zh-CN" altLang="en-US" smtClean="0"/>
              <a:t>2019/11/1</a:t>
            </a:fld>
            <a:endParaRPr lang="zh-CN" altLang="en-US"/>
          </a:p>
        </p:txBody>
      </p:sp>
      <p:sp>
        <p:nvSpPr>
          <p:cNvPr id="4" name="页脚占位符 3">
            <a:extLst>
              <a:ext uri="{FF2B5EF4-FFF2-40B4-BE49-F238E27FC236}">
                <a16:creationId xmlns:a16="http://schemas.microsoft.com/office/drawing/2014/main" id="{EB43AC35-4C2F-41A8-8A58-E75B99E0266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3F5B8F-D288-4F13-9A40-9ED76A80EF93}"/>
              </a:ext>
            </a:extLst>
          </p:cNvPr>
          <p:cNvSpPr>
            <a:spLocks noGrp="1"/>
          </p:cNvSpPr>
          <p:nvPr>
            <p:ph type="sldNum" sz="quarter" idx="12"/>
          </p:nvPr>
        </p:nvSpPr>
        <p:spPr/>
        <p:txBody>
          <a:bodyPr/>
          <a:lstStyle/>
          <a:p>
            <a:fld id="{FD06C5E6-CB40-4D10-8B0E-7EE666AEC6B6}" type="slidenum">
              <a:rPr lang="zh-CN" altLang="en-US" smtClean="0"/>
              <a:t>‹#›</a:t>
            </a:fld>
            <a:endParaRPr lang="zh-CN" altLang="en-US"/>
          </a:p>
        </p:txBody>
      </p:sp>
    </p:spTree>
    <p:extLst>
      <p:ext uri="{BB962C8B-B14F-4D97-AF65-F5344CB8AC3E}">
        <p14:creationId xmlns:p14="http://schemas.microsoft.com/office/powerpoint/2010/main" val="290745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B5A9FF-72D0-4672-8D4A-1B3E87DBFC6B}"/>
              </a:ext>
            </a:extLst>
          </p:cNvPr>
          <p:cNvSpPr>
            <a:spLocks noGrp="1"/>
          </p:cNvSpPr>
          <p:nvPr>
            <p:ph type="dt" sz="half" idx="10"/>
          </p:nvPr>
        </p:nvSpPr>
        <p:spPr/>
        <p:txBody>
          <a:bodyPr/>
          <a:lstStyle/>
          <a:p>
            <a:fld id="{72D20191-FE5D-44C1-839F-B817531AF2F9}" type="datetimeFigureOut">
              <a:rPr lang="zh-CN" altLang="en-US" smtClean="0"/>
              <a:t>2019/11/1</a:t>
            </a:fld>
            <a:endParaRPr lang="zh-CN" altLang="en-US"/>
          </a:p>
        </p:txBody>
      </p:sp>
      <p:sp>
        <p:nvSpPr>
          <p:cNvPr id="3" name="页脚占位符 2">
            <a:extLst>
              <a:ext uri="{FF2B5EF4-FFF2-40B4-BE49-F238E27FC236}">
                <a16:creationId xmlns:a16="http://schemas.microsoft.com/office/drawing/2014/main" id="{EAD45C27-F03B-4A73-AA83-2CBA2A50D0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4CBA78A-EF62-4AFC-89E7-6D2D89F5062B}"/>
              </a:ext>
            </a:extLst>
          </p:cNvPr>
          <p:cNvSpPr>
            <a:spLocks noGrp="1"/>
          </p:cNvSpPr>
          <p:nvPr>
            <p:ph type="sldNum" sz="quarter" idx="12"/>
          </p:nvPr>
        </p:nvSpPr>
        <p:spPr/>
        <p:txBody>
          <a:bodyPr/>
          <a:lstStyle/>
          <a:p>
            <a:fld id="{FD06C5E6-CB40-4D10-8B0E-7EE666AEC6B6}" type="slidenum">
              <a:rPr lang="zh-CN" altLang="en-US" smtClean="0"/>
              <a:t>‹#›</a:t>
            </a:fld>
            <a:endParaRPr lang="zh-CN" altLang="en-US"/>
          </a:p>
        </p:txBody>
      </p:sp>
    </p:spTree>
    <p:extLst>
      <p:ext uri="{BB962C8B-B14F-4D97-AF65-F5344CB8AC3E}">
        <p14:creationId xmlns:p14="http://schemas.microsoft.com/office/powerpoint/2010/main" val="152622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1AB32-5FCA-4DFF-B491-A1361D8DDD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CBBFAA-E2D9-4B3E-9B55-E72AE79A62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8D880E6-66BE-404B-81A3-8DC49F6F7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EE470F-08BC-4F9A-BE29-775951993637}"/>
              </a:ext>
            </a:extLst>
          </p:cNvPr>
          <p:cNvSpPr>
            <a:spLocks noGrp="1"/>
          </p:cNvSpPr>
          <p:nvPr>
            <p:ph type="dt" sz="half" idx="10"/>
          </p:nvPr>
        </p:nvSpPr>
        <p:spPr/>
        <p:txBody>
          <a:bodyPr/>
          <a:lstStyle/>
          <a:p>
            <a:fld id="{72D20191-FE5D-44C1-839F-B817531AF2F9}" type="datetimeFigureOut">
              <a:rPr lang="zh-CN" altLang="en-US" smtClean="0"/>
              <a:t>2019/11/1</a:t>
            </a:fld>
            <a:endParaRPr lang="zh-CN" altLang="en-US"/>
          </a:p>
        </p:txBody>
      </p:sp>
      <p:sp>
        <p:nvSpPr>
          <p:cNvPr id="6" name="页脚占位符 5">
            <a:extLst>
              <a:ext uri="{FF2B5EF4-FFF2-40B4-BE49-F238E27FC236}">
                <a16:creationId xmlns:a16="http://schemas.microsoft.com/office/drawing/2014/main" id="{F1665494-6B0E-4B64-98D7-7C453FB7C1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EC2B81-20E2-4E2F-861B-141D95E42B2D}"/>
              </a:ext>
            </a:extLst>
          </p:cNvPr>
          <p:cNvSpPr>
            <a:spLocks noGrp="1"/>
          </p:cNvSpPr>
          <p:nvPr>
            <p:ph type="sldNum" sz="quarter" idx="12"/>
          </p:nvPr>
        </p:nvSpPr>
        <p:spPr/>
        <p:txBody>
          <a:bodyPr/>
          <a:lstStyle/>
          <a:p>
            <a:fld id="{FD06C5E6-CB40-4D10-8B0E-7EE666AEC6B6}" type="slidenum">
              <a:rPr lang="zh-CN" altLang="en-US" smtClean="0"/>
              <a:t>‹#›</a:t>
            </a:fld>
            <a:endParaRPr lang="zh-CN" altLang="en-US"/>
          </a:p>
        </p:txBody>
      </p:sp>
    </p:spTree>
    <p:extLst>
      <p:ext uri="{BB962C8B-B14F-4D97-AF65-F5344CB8AC3E}">
        <p14:creationId xmlns:p14="http://schemas.microsoft.com/office/powerpoint/2010/main" val="336414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358AB-B93A-429C-B15F-B08E9734E7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91E1966-D860-40CF-ACC3-572E35AE33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D13702-87BA-4780-B9EE-CE2B39B30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F78E24-F913-479C-8F90-6412FC643F0E}"/>
              </a:ext>
            </a:extLst>
          </p:cNvPr>
          <p:cNvSpPr>
            <a:spLocks noGrp="1"/>
          </p:cNvSpPr>
          <p:nvPr>
            <p:ph type="dt" sz="half" idx="10"/>
          </p:nvPr>
        </p:nvSpPr>
        <p:spPr/>
        <p:txBody>
          <a:bodyPr/>
          <a:lstStyle/>
          <a:p>
            <a:fld id="{72D20191-FE5D-44C1-839F-B817531AF2F9}" type="datetimeFigureOut">
              <a:rPr lang="zh-CN" altLang="en-US" smtClean="0"/>
              <a:t>2019/11/1</a:t>
            </a:fld>
            <a:endParaRPr lang="zh-CN" altLang="en-US"/>
          </a:p>
        </p:txBody>
      </p:sp>
      <p:sp>
        <p:nvSpPr>
          <p:cNvPr id="6" name="页脚占位符 5">
            <a:extLst>
              <a:ext uri="{FF2B5EF4-FFF2-40B4-BE49-F238E27FC236}">
                <a16:creationId xmlns:a16="http://schemas.microsoft.com/office/drawing/2014/main" id="{37880F57-38F9-4AC3-82AE-D150A9687C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A8498A-69C1-4C9C-A3E9-84EF31C40AA4}"/>
              </a:ext>
            </a:extLst>
          </p:cNvPr>
          <p:cNvSpPr>
            <a:spLocks noGrp="1"/>
          </p:cNvSpPr>
          <p:nvPr>
            <p:ph type="sldNum" sz="quarter" idx="12"/>
          </p:nvPr>
        </p:nvSpPr>
        <p:spPr/>
        <p:txBody>
          <a:bodyPr/>
          <a:lstStyle/>
          <a:p>
            <a:fld id="{FD06C5E6-CB40-4D10-8B0E-7EE666AEC6B6}" type="slidenum">
              <a:rPr lang="zh-CN" altLang="en-US" smtClean="0"/>
              <a:t>‹#›</a:t>
            </a:fld>
            <a:endParaRPr lang="zh-CN" altLang="en-US"/>
          </a:p>
        </p:txBody>
      </p:sp>
    </p:spTree>
    <p:extLst>
      <p:ext uri="{BB962C8B-B14F-4D97-AF65-F5344CB8AC3E}">
        <p14:creationId xmlns:p14="http://schemas.microsoft.com/office/powerpoint/2010/main" val="1316757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5D93A9-BBBD-47E6-837C-FF87B13FC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F655871-999C-4D3F-AEC4-23E475ED68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609AF5-9495-47AE-9D2C-DEF3B340B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20191-FE5D-44C1-839F-B817531AF2F9}" type="datetimeFigureOut">
              <a:rPr lang="zh-CN" altLang="en-US" smtClean="0"/>
              <a:t>2019/11/1</a:t>
            </a:fld>
            <a:endParaRPr lang="zh-CN" altLang="en-US"/>
          </a:p>
        </p:txBody>
      </p:sp>
      <p:sp>
        <p:nvSpPr>
          <p:cNvPr id="5" name="页脚占位符 4">
            <a:extLst>
              <a:ext uri="{FF2B5EF4-FFF2-40B4-BE49-F238E27FC236}">
                <a16:creationId xmlns:a16="http://schemas.microsoft.com/office/drawing/2014/main" id="{B6BB20D3-8B8F-45F4-BEF2-2190A78B03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51B0E1-EABD-4299-AA5E-EC15F1B50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6C5E6-CB40-4D10-8B0E-7EE666AEC6B6}" type="slidenum">
              <a:rPr lang="zh-CN" altLang="en-US" smtClean="0"/>
              <a:t>‹#›</a:t>
            </a:fld>
            <a:endParaRPr lang="zh-CN" altLang="en-US"/>
          </a:p>
        </p:txBody>
      </p:sp>
    </p:spTree>
    <p:extLst>
      <p:ext uri="{BB962C8B-B14F-4D97-AF65-F5344CB8AC3E}">
        <p14:creationId xmlns:p14="http://schemas.microsoft.com/office/powerpoint/2010/main" val="104883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blog.csdn.net/qq_39388410/article/details/8887721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cnblogs.com/steven-yang/p/6525889.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ModelBasedReinforcementLearningforAtari.pdf" TargetMode="External"/><Relationship Id="rId4" Type="http://schemas.openxmlformats.org/officeDocument/2006/relationships/hyperlink" Target="world%20models.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 Id="rId5" Type="http://schemas.openxmlformats.org/officeDocument/2006/relationships/image" Target="../media/image29.jpg"/><Relationship Id="rId4" Type="http://schemas.openxmlformats.org/officeDocument/2006/relationships/image" Target="../media/image28.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2155E-9ECE-47BC-8212-29C0708D5D19}"/>
              </a:ext>
            </a:extLst>
          </p:cNvPr>
          <p:cNvSpPr>
            <a:spLocks noGrp="1"/>
          </p:cNvSpPr>
          <p:nvPr>
            <p:ph type="ctrTitle"/>
          </p:nvPr>
        </p:nvSpPr>
        <p:spPr/>
        <p:txBody>
          <a:bodyPr/>
          <a:lstStyle/>
          <a:p>
            <a:r>
              <a:rPr lang="en-US" altLang="zh-CN" dirty="0"/>
              <a:t>Model based RL</a:t>
            </a:r>
            <a:endParaRPr lang="zh-CN" altLang="en-US" dirty="0"/>
          </a:p>
        </p:txBody>
      </p:sp>
      <p:sp>
        <p:nvSpPr>
          <p:cNvPr id="3" name="副标题 2">
            <a:extLst>
              <a:ext uri="{FF2B5EF4-FFF2-40B4-BE49-F238E27FC236}">
                <a16:creationId xmlns:a16="http://schemas.microsoft.com/office/drawing/2014/main" id="{90D66DC0-D450-44C7-BFC1-76BA04F1A74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637283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3EE8B-B0FB-4052-BE16-C65D53227AC4}"/>
              </a:ext>
            </a:extLst>
          </p:cNvPr>
          <p:cNvSpPr>
            <a:spLocks noGrp="1"/>
          </p:cNvSpPr>
          <p:nvPr>
            <p:ph type="title"/>
          </p:nvPr>
        </p:nvSpPr>
        <p:spPr/>
        <p:txBody>
          <a:bodyPr/>
          <a:lstStyle/>
          <a:p>
            <a:r>
              <a:rPr lang="zh-CN" altLang="en-US" dirty="0"/>
              <a:t>最终的走向</a:t>
            </a:r>
            <a:r>
              <a:rPr lang="en-US" altLang="zh-CN" dirty="0"/>
              <a:t>——</a:t>
            </a:r>
            <a:r>
              <a:rPr lang="zh-CN" altLang="en-US" dirty="0"/>
              <a:t>大一统格局</a:t>
            </a:r>
          </a:p>
        </p:txBody>
      </p:sp>
      <p:pic>
        <p:nvPicPr>
          <p:cNvPr id="4" name="内容占位符 3">
            <a:extLst>
              <a:ext uri="{FF2B5EF4-FFF2-40B4-BE49-F238E27FC236}">
                <a16:creationId xmlns:a16="http://schemas.microsoft.com/office/drawing/2014/main" id="{05EA87D7-8614-46C1-88EA-D76F5B1863F9}"/>
              </a:ext>
            </a:extLst>
          </p:cNvPr>
          <p:cNvPicPr>
            <a:picLocks noGrp="1" noChangeAspect="1"/>
          </p:cNvPicPr>
          <p:nvPr>
            <p:ph idx="1"/>
          </p:nvPr>
        </p:nvPicPr>
        <p:blipFill>
          <a:blip r:embed="rId2"/>
          <a:stretch>
            <a:fillRect/>
          </a:stretch>
        </p:blipFill>
        <p:spPr>
          <a:xfrm>
            <a:off x="2463928" y="1825625"/>
            <a:ext cx="7264143" cy="4351338"/>
          </a:xfrm>
          <a:prstGeom prst="rect">
            <a:avLst/>
          </a:prstGeom>
        </p:spPr>
      </p:pic>
    </p:spTree>
    <p:extLst>
      <p:ext uri="{BB962C8B-B14F-4D97-AF65-F5344CB8AC3E}">
        <p14:creationId xmlns:p14="http://schemas.microsoft.com/office/powerpoint/2010/main" val="153518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7C449E7-BBF4-4F5D-A669-877066D4DFB9}"/>
              </a:ext>
            </a:extLst>
          </p:cNvPr>
          <p:cNvPicPr>
            <a:picLocks noChangeAspect="1"/>
          </p:cNvPicPr>
          <p:nvPr/>
        </p:nvPicPr>
        <p:blipFill>
          <a:blip r:embed="rId3"/>
          <a:stretch>
            <a:fillRect/>
          </a:stretch>
        </p:blipFill>
        <p:spPr>
          <a:xfrm>
            <a:off x="1584709" y="653256"/>
            <a:ext cx="9022581" cy="5551488"/>
          </a:xfrm>
          <a:prstGeom prst="rect">
            <a:avLst/>
          </a:prstGeom>
        </p:spPr>
      </p:pic>
    </p:spTree>
    <p:extLst>
      <p:ext uri="{BB962C8B-B14F-4D97-AF65-F5344CB8AC3E}">
        <p14:creationId xmlns:p14="http://schemas.microsoft.com/office/powerpoint/2010/main" val="5942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399E8-CA0A-4D85-8837-A1E545DA860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627AE0B-4450-427A-8477-4134ED632C74}"/>
              </a:ext>
            </a:extLst>
          </p:cNvPr>
          <p:cNvSpPr>
            <a:spLocks noGrp="1"/>
          </p:cNvSpPr>
          <p:nvPr>
            <p:ph idx="1"/>
          </p:nvPr>
        </p:nvSpPr>
        <p:spPr/>
        <p:txBody>
          <a:bodyPr/>
          <a:lstStyle/>
          <a:p>
            <a:r>
              <a:rPr lang="en-US" altLang="zh-CN" dirty="0">
                <a:hlinkClick r:id="rId3"/>
              </a:rPr>
              <a:t>https://blog.csdn.net/qq_39388410/article/details/88877213</a:t>
            </a:r>
            <a:endParaRPr lang="en-US" altLang="zh-CN" dirty="0"/>
          </a:p>
          <a:p>
            <a:r>
              <a:rPr lang="en-US" altLang="zh-CN" dirty="0">
                <a:hlinkClick r:id="rId4"/>
              </a:rPr>
              <a:t>https://www.cnblogs.com/steven-yang/p/6525889.html</a:t>
            </a:r>
            <a:endParaRPr lang="en-US" altLang="zh-CN" dirty="0"/>
          </a:p>
          <a:p>
            <a:r>
              <a:rPr lang="en-US" altLang="zh-CN" dirty="0"/>
              <a:t>https://www.cnblogs.com/steven-yang/p/5993205.html</a:t>
            </a:r>
          </a:p>
          <a:p>
            <a:endParaRPr lang="en-US" altLang="zh-CN" dirty="0"/>
          </a:p>
          <a:p>
            <a:endParaRPr lang="zh-CN" altLang="en-US" dirty="0"/>
          </a:p>
        </p:txBody>
      </p:sp>
    </p:spTree>
    <p:extLst>
      <p:ext uri="{BB962C8B-B14F-4D97-AF65-F5344CB8AC3E}">
        <p14:creationId xmlns:p14="http://schemas.microsoft.com/office/powerpoint/2010/main" val="370080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C784D-26A6-4961-A1CF-3E58AFECBCAF}"/>
              </a:ext>
            </a:extLst>
          </p:cNvPr>
          <p:cNvSpPr>
            <a:spLocks noGrp="1"/>
          </p:cNvSpPr>
          <p:nvPr>
            <p:ph type="title"/>
          </p:nvPr>
        </p:nvSpPr>
        <p:spPr/>
        <p:txBody>
          <a:bodyPr/>
          <a:lstStyle/>
          <a:p>
            <a:r>
              <a:rPr lang="zh-CN" altLang="en-US" dirty="0"/>
              <a:t>与树搜索的关系</a:t>
            </a:r>
          </a:p>
        </p:txBody>
      </p:sp>
      <p:sp>
        <p:nvSpPr>
          <p:cNvPr id="3" name="内容占位符 2">
            <a:extLst>
              <a:ext uri="{FF2B5EF4-FFF2-40B4-BE49-F238E27FC236}">
                <a16:creationId xmlns:a16="http://schemas.microsoft.com/office/drawing/2014/main" id="{443A8453-4111-4DCA-AA96-7F396A89B6BB}"/>
              </a:ext>
            </a:extLst>
          </p:cNvPr>
          <p:cNvSpPr>
            <a:spLocks noGrp="1"/>
          </p:cNvSpPr>
          <p:nvPr>
            <p:ph idx="1"/>
          </p:nvPr>
        </p:nvSpPr>
        <p:spPr/>
        <p:txBody>
          <a:bodyPr/>
          <a:lstStyle/>
          <a:p>
            <a:r>
              <a:rPr lang="zh-CN" altLang="en-US" dirty="0"/>
              <a:t>前向搜索的过程中需要虚拟模型 作为仿真环境</a:t>
            </a:r>
            <a:endParaRPr lang="en-US" altLang="zh-CN" dirty="0"/>
          </a:p>
          <a:p>
            <a:endParaRPr lang="zh-CN" altLang="en-US" dirty="0"/>
          </a:p>
        </p:txBody>
      </p:sp>
      <p:pic>
        <p:nvPicPr>
          <p:cNvPr id="4" name="图片 3">
            <a:extLst>
              <a:ext uri="{FF2B5EF4-FFF2-40B4-BE49-F238E27FC236}">
                <a16:creationId xmlns:a16="http://schemas.microsoft.com/office/drawing/2014/main" id="{5A38B947-9D40-40F1-A48E-4A06B1D43CBC}"/>
              </a:ext>
            </a:extLst>
          </p:cNvPr>
          <p:cNvPicPr>
            <a:picLocks noChangeAspect="1"/>
          </p:cNvPicPr>
          <p:nvPr/>
        </p:nvPicPr>
        <p:blipFill>
          <a:blip r:embed="rId3"/>
          <a:stretch>
            <a:fillRect/>
          </a:stretch>
        </p:blipFill>
        <p:spPr>
          <a:xfrm>
            <a:off x="2347912" y="2373313"/>
            <a:ext cx="7496175" cy="3803650"/>
          </a:xfrm>
          <a:prstGeom prst="rect">
            <a:avLst/>
          </a:prstGeom>
        </p:spPr>
      </p:pic>
    </p:spTree>
    <p:extLst>
      <p:ext uri="{BB962C8B-B14F-4D97-AF65-F5344CB8AC3E}">
        <p14:creationId xmlns:p14="http://schemas.microsoft.com/office/powerpoint/2010/main" val="53369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E127E-FCF4-4013-915E-795ED3373AD4}"/>
              </a:ext>
            </a:extLst>
          </p:cNvPr>
          <p:cNvSpPr>
            <a:spLocks noGrp="1"/>
          </p:cNvSpPr>
          <p:nvPr>
            <p:ph type="title"/>
          </p:nvPr>
        </p:nvSpPr>
        <p:spPr/>
        <p:txBody>
          <a:bodyPr/>
          <a:lstStyle/>
          <a:p>
            <a:r>
              <a:rPr lang="en-US" altLang="zh-CN" dirty="0"/>
              <a:t>World models</a:t>
            </a:r>
            <a:endParaRPr lang="zh-CN" altLang="en-US" dirty="0"/>
          </a:p>
        </p:txBody>
      </p:sp>
      <p:sp>
        <p:nvSpPr>
          <p:cNvPr id="4" name="文本占位符 3">
            <a:extLst>
              <a:ext uri="{FF2B5EF4-FFF2-40B4-BE49-F238E27FC236}">
                <a16:creationId xmlns:a16="http://schemas.microsoft.com/office/drawing/2014/main" id="{9E365A91-F152-414A-9003-1D98075BD42E}"/>
              </a:ext>
            </a:extLst>
          </p:cNvPr>
          <p:cNvSpPr>
            <a:spLocks noGrp="1"/>
          </p:cNvSpPr>
          <p:nvPr>
            <p:ph type="body" idx="1"/>
          </p:nvPr>
        </p:nvSpPr>
        <p:spPr/>
        <p:txBody>
          <a:bodyPr/>
          <a:lstStyle/>
          <a:p>
            <a:endParaRPr lang="zh-CN" altLang="en-US"/>
          </a:p>
        </p:txBody>
      </p:sp>
      <p:sp>
        <p:nvSpPr>
          <p:cNvPr id="5" name="矩形: 圆角 4">
            <a:hlinkClick r:id="rId2" action="ppaction://hlinksldjump"/>
            <a:extLst>
              <a:ext uri="{FF2B5EF4-FFF2-40B4-BE49-F238E27FC236}">
                <a16:creationId xmlns:a16="http://schemas.microsoft.com/office/drawing/2014/main" id="{4C93BE60-F743-4A50-A99F-8ADF217F9AA4}"/>
              </a:ext>
            </a:extLst>
          </p:cNvPr>
          <p:cNvSpPr/>
          <p:nvPr/>
        </p:nvSpPr>
        <p:spPr>
          <a:xfrm>
            <a:off x="10901680" y="6089650"/>
            <a:ext cx="741680" cy="494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499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36BE4-5864-4CAA-BE28-48E64D15E982}"/>
              </a:ext>
            </a:extLst>
          </p:cNvPr>
          <p:cNvSpPr>
            <a:spLocks noGrp="1"/>
          </p:cNvSpPr>
          <p:nvPr>
            <p:ph type="title"/>
          </p:nvPr>
        </p:nvSpPr>
        <p:spPr/>
        <p:txBody>
          <a:bodyPr/>
          <a:lstStyle/>
          <a:p>
            <a:r>
              <a:rPr lang="en-US" altLang="zh-CN" dirty="0"/>
              <a:t>Abstract </a:t>
            </a:r>
            <a:endParaRPr lang="zh-CN" altLang="en-US" dirty="0"/>
          </a:p>
        </p:txBody>
      </p:sp>
      <p:sp>
        <p:nvSpPr>
          <p:cNvPr id="3" name="内容占位符 2">
            <a:extLst>
              <a:ext uri="{FF2B5EF4-FFF2-40B4-BE49-F238E27FC236}">
                <a16:creationId xmlns:a16="http://schemas.microsoft.com/office/drawing/2014/main" id="{5C989397-C882-463E-87C6-3EAC230123A6}"/>
              </a:ext>
            </a:extLst>
          </p:cNvPr>
          <p:cNvSpPr>
            <a:spLocks noGrp="1"/>
          </p:cNvSpPr>
          <p:nvPr>
            <p:ph idx="1"/>
          </p:nvPr>
        </p:nvSpPr>
        <p:spPr/>
        <p:txBody>
          <a:bodyPr/>
          <a:lstStyle/>
          <a:p>
            <a:r>
              <a:rPr lang="zh-CN" altLang="en-US" dirty="0"/>
              <a:t>可以无监督地得到环境的时空表示</a:t>
            </a:r>
            <a:endParaRPr lang="en-US" altLang="zh-CN" dirty="0"/>
          </a:p>
          <a:p>
            <a:r>
              <a:rPr lang="zh-CN" altLang="en-US" dirty="0"/>
              <a:t>并且，通过世界模型得到的特征能更好地帮助训练策略</a:t>
            </a:r>
            <a:endParaRPr lang="en-US" altLang="zh-CN" dirty="0"/>
          </a:p>
          <a:p>
            <a:r>
              <a:rPr lang="en-US" altLang="zh-CN" dirty="0"/>
              <a:t>We can even train our agent entirely inside of its own hallucinated dream generated by its world model, and transfer this policy back into the actual environment.</a:t>
            </a:r>
          </a:p>
          <a:p>
            <a:endParaRPr lang="zh-CN" altLang="en-US" dirty="0"/>
          </a:p>
        </p:txBody>
      </p:sp>
      <p:pic>
        <p:nvPicPr>
          <p:cNvPr id="4" name="图片 3">
            <a:extLst>
              <a:ext uri="{FF2B5EF4-FFF2-40B4-BE49-F238E27FC236}">
                <a16:creationId xmlns:a16="http://schemas.microsoft.com/office/drawing/2014/main" id="{B3140EB8-CBDF-4DFE-A994-B7E1DA8924F5}"/>
              </a:ext>
            </a:extLst>
          </p:cNvPr>
          <p:cNvPicPr>
            <a:picLocks noChangeAspect="1"/>
          </p:cNvPicPr>
          <p:nvPr/>
        </p:nvPicPr>
        <p:blipFill>
          <a:blip r:embed="rId3"/>
          <a:stretch>
            <a:fillRect/>
          </a:stretch>
        </p:blipFill>
        <p:spPr>
          <a:xfrm>
            <a:off x="4916805" y="4255697"/>
            <a:ext cx="6696075" cy="2602303"/>
          </a:xfrm>
          <a:prstGeom prst="rect">
            <a:avLst/>
          </a:prstGeom>
        </p:spPr>
      </p:pic>
    </p:spTree>
    <p:extLst>
      <p:ext uri="{BB962C8B-B14F-4D97-AF65-F5344CB8AC3E}">
        <p14:creationId xmlns:p14="http://schemas.microsoft.com/office/powerpoint/2010/main" val="333626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89941-74CF-4C3B-B9D1-2EF6B0D44170}"/>
              </a:ext>
            </a:extLst>
          </p:cNvPr>
          <p:cNvSpPr>
            <a:spLocks noGrp="1"/>
          </p:cNvSpPr>
          <p:nvPr>
            <p:ph type="title"/>
          </p:nvPr>
        </p:nvSpPr>
        <p:spPr/>
        <p:txBody>
          <a:bodyPr/>
          <a:lstStyle/>
          <a:p>
            <a:r>
              <a:rPr lang="en-US" altLang="zh-CN" dirty="0"/>
              <a:t>Introduction </a:t>
            </a:r>
            <a:endParaRPr lang="zh-CN" altLang="en-US" dirty="0"/>
          </a:p>
        </p:txBody>
      </p:sp>
      <p:sp>
        <p:nvSpPr>
          <p:cNvPr id="3" name="内容占位符 2">
            <a:extLst>
              <a:ext uri="{FF2B5EF4-FFF2-40B4-BE49-F238E27FC236}">
                <a16:creationId xmlns:a16="http://schemas.microsoft.com/office/drawing/2014/main" id="{ABED2AEE-E4F3-4CE1-9333-3CFBCA97E86F}"/>
              </a:ext>
            </a:extLst>
          </p:cNvPr>
          <p:cNvSpPr>
            <a:spLocks noGrp="1"/>
          </p:cNvSpPr>
          <p:nvPr>
            <p:ph idx="1"/>
          </p:nvPr>
        </p:nvSpPr>
        <p:spPr/>
        <p:txBody>
          <a:bodyPr>
            <a:normAutofit fontScale="70000" lnSpcReduction="20000"/>
          </a:bodyPr>
          <a:lstStyle/>
          <a:p>
            <a:r>
              <a:rPr lang="zh-CN" altLang="en-US" dirty="0"/>
              <a:t>我们只是用脑海中的部分概念以及概念之间的联系代表真实系统，</a:t>
            </a:r>
            <a:endParaRPr lang="en-US" altLang="zh-CN" dirty="0"/>
          </a:p>
          <a:p>
            <a:endParaRPr lang="en-US" altLang="zh-CN" dirty="0"/>
          </a:p>
          <a:p>
            <a:r>
              <a:rPr lang="zh-CN" altLang="en-US" dirty="0"/>
              <a:t>如何得到这些概念和这些概念之间的联系</a:t>
            </a:r>
            <a:endParaRPr lang="en-US" altLang="zh-CN" dirty="0"/>
          </a:p>
          <a:p>
            <a:endParaRPr lang="en-US" altLang="zh-CN" dirty="0"/>
          </a:p>
          <a:p>
            <a:r>
              <a:rPr lang="zh-CN" altLang="en-US" dirty="0"/>
              <a:t>这里还提到了我们的本能反应和应激行为</a:t>
            </a:r>
            <a:endParaRPr lang="en-US" altLang="zh-CN" dirty="0"/>
          </a:p>
          <a:p>
            <a:endParaRPr lang="en-US" altLang="zh-CN" dirty="0"/>
          </a:p>
          <a:p>
            <a:r>
              <a:rPr lang="en-US" altLang="zh-CN" b="0" i="0" u="none" strike="noStrike" dirty="0">
                <a:effectLst/>
                <a:latin typeface="Georgia" panose="02040502050405020303" pitchFamily="18" charset="0"/>
              </a:rPr>
              <a:t>an artificial agent also benefits from having a good representation of past and present states, and a good predictive model of the future</a:t>
            </a:r>
          </a:p>
          <a:p>
            <a:r>
              <a:rPr lang="en-US" altLang="zh-CN" b="0" i="0" u="none" strike="noStrike" dirty="0">
                <a:effectLst/>
                <a:latin typeface="Georgia" panose="02040502050405020303" pitchFamily="18" charset="0"/>
              </a:rPr>
              <a:t>Large RNNs are highly expressive models that can learn rich spatial and temporal representations of data. </a:t>
            </a:r>
            <a:r>
              <a:rPr lang="zh-CN" altLang="en-US" b="0" i="0" u="none" strike="noStrike" dirty="0">
                <a:effectLst/>
                <a:latin typeface="Georgia" panose="02040502050405020303" pitchFamily="18" charset="0"/>
              </a:rPr>
              <a:t>但，作者认为，之前的模型太小，大了就不好训练了</a:t>
            </a:r>
            <a:endParaRPr lang="en-US" altLang="zh-CN" b="0" i="0" u="none" strike="noStrike" dirty="0">
              <a:effectLst/>
              <a:latin typeface="Georgia" panose="02040502050405020303" pitchFamily="18" charset="0"/>
            </a:endParaRPr>
          </a:p>
          <a:p>
            <a:r>
              <a:rPr lang="zh-CN" altLang="en-US" dirty="0">
                <a:latin typeface="Georgia" panose="02040502050405020303" pitchFamily="18" charset="0"/>
              </a:rPr>
              <a:t>而本文提出了一种训练网络的方法</a:t>
            </a:r>
            <a:endParaRPr lang="en-US" altLang="zh-CN" b="0" i="0" u="none" strike="noStrike" dirty="0">
              <a:effectLst/>
              <a:latin typeface="Georgia" panose="02040502050405020303" pitchFamily="18" charset="0"/>
            </a:endParaRPr>
          </a:p>
          <a:p>
            <a:endParaRPr lang="en-US" altLang="zh-CN" dirty="0">
              <a:latin typeface="Georgia" panose="02040502050405020303" pitchFamily="18" charset="0"/>
            </a:endParaRPr>
          </a:p>
          <a:p>
            <a:r>
              <a:rPr lang="en-US" altLang="zh-CN" b="0" i="0" u="none" strike="noStrike" dirty="0">
                <a:effectLst/>
                <a:latin typeface="Georgia" panose="02040502050405020303" pitchFamily="18" charset="0"/>
              </a:rPr>
              <a:t>In this work we look at training a large neural network</a:t>
            </a:r>
            <a:r>
              <a:rPr lang="en-US" altLang="zh-CN" baseline="30000" dirty="0">
                <a:effectLst/>
                <a:latin typeface="Georgia" panose="02040502050405020303" pitchFamily="18" charset="0"/>
              </a:rPr>
              <a:t>2</a:t>
            </a:r>
            <a:r>
              <a:rPr lang="en-US" altLang="zh-CN" b="0" i="0" u="none" strike="noStrike" dirty="0">
                <a:effectLst/>
                <a:latin typeface="Georgia" panose="02040502050405020303" pitchFamily="18" charset="0"/>
              </a:rPr>
              <a:t> to tackle RL tasks, by dividing the agent into a large world model and a small controller model. </a:t>
            </a:r>
          </a:p>
          <a:p>
            <a:endParaRPr lang="en-US" altLang="zh-CN" dirty="0">
              <a:latin typeface="Georgia" panose="02040502050405020303" pitchFamily="18" charset="0"/>
            </a:endParaRPr>
          </a:p>
          <a:p>
            <a:endParaRPr lang="zh-CN" altLang="en-US" dirty="0"/>
          </a:p>
        </p:txBody>
      </p:sp>
    </p:spTree>
    <p:extLst>
      <p:ext uri="{BB962C8B-B14F-4D97-AF65-F5344CB8AC3E}">
        <p14:creationId xmlns:p14="http://schemas.microsoft.com/office/powerpoint/2010/main" val="3999893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89941-74CF-4C3B-B9D1-2EF6B0D44170}"/>
              </a:ext>
            </a:extLst>
          </p:cNvPr>
          <p:cNvSpPr>
            <a:spLocks noGrp="1"/>
          </p:cNvSpPr>
          <p:nvPr>
            <p:ph type="title"/>
          </p:nvPr>
        </p:nvSpPr>
        <p:spPr/>
        <p:txBody>
          <a:bodyPr/>
          <a:lstStyle/>
          <a:p>
            <a:r>
              <a:rPr lang="en-US" altLang="zh-CN" dirty="0"/>
              <a:t>Introduction </a:t>
            </a:r>
            <a:endParaRPr lang="zh-CN" altLang="en-US" dirty="0"/>
          </a:p>
        </p:txBody>
      </p:sp>
      <p:sp>
        <p:nvSpPr>
          <p:cNvPr id="3" name="内容占位符 2">
            <a:extLst>
              <a:ext uri="{FF2B5EF4-FFF2-40B4-BE49-F238E27FC236}">
                <a16:creationId xmlns:a16="http://schemas.microsoft.com/office/drawing/2014/main" id="{ABED2AEE-E4F3-4CE1-9333-3CFBCA97E86F}"/>
              </a:ext>
            </a:extLst>
          </p:cNvPr>
          <p:cNvSpPr>
            <a:spLocks noGrp="1"/>
          </p:cNvSpPr>
          <p:nvPr>
            <p:ph idx="1"/>
          </p:nvPr>
        </p:nvSpPr>
        <p:spPr/>
        <p:txBody>
          <a:bodyPr>
            <a:normAutofit fontScale="92500" lnSpcReduction="10000"/>
          </a:bodyPr>
          <a:lstStyle/>
          <a:p>
            <a:endParaRPr lang="en-US" altLang="zh-CN" dirty="0">
              <a:latin typeface="Georgia" panose="02040502050405020303" pitchFamily="18" charset="0"/>
            </a:endParaRPr>
          </a:p>
          <a:p>
            <a:r>
              <a:rPr lang="en-US" altLang="zh-CN" b="0" i="0" u="none" strike="noStrike" dirty="0">
                <a:effectLst/>
                <a:latin typeface="Georgia" panose="02040502050405020303" pitchFamily="18" charset="0"/>
              </a:rPr>
              <a:t>In this work we look at training a large neural network</a:t>
            </a:r>
            <a:r>
              <a:rPr lang="en-US" altLang="zh-CN" baseline="30000" dirty="0">
                <a:effectLst/>
                <a:latin typeface="Georgia" panose="02040502050405020303" pitchFamily="18" charset="0"/>
              </a:rPr>
              <a:t>2</a:t>
            </a:r>
            <a:r>
              <a:rPr lang="en-US" altLang="zh-CN" b="0" i="0" u="none" strike="noStrike" dirty="0">
                <a:effectLst/>
                <a:latin typeface="Georgia" panose="02040502050405020303" pitchFamily="18" charset="0"/>
              </a:rPr>
              <a:t> to tackle RL tasks, by dividing the agent into a large world model and a small controller model. </a:t>
            </a:r>
          </a:p>
          <a:p>
            <a:endParaRPr lang="en-US" altLang="zh-CN" dirty="0">
              <a:latin typeface="Georgia" panose="02040502050405020303" pitchFamily="18" charset="0"/>
            </a:endParaRPr>
          </a:p>
          <a:p>
            <a:r>
              <a:rPr lang="zh-CN" altLang="en-US" b="0" i="0" u="none" strike="noStrike" dirty="0">
                <a:effectLst/>
                <a:latin typeface="Georgia" panose="02040502050405020303" pitchFamily="18" charset="0"/>
              </a:rPr>
              <a:t>优势在于：</a:t>
            </a:r>
            <a:r>
              <a:rPr lang="en-US" altLang="zh-CN" dirty="0">
                <a:latin typeface="Georgia" panose="02040502050405020303" pitchFamily="18" charset="0"/>
              </a:rPr>
              <a:t> A small controller lets the training algorithm focus on the credit assignment problem on a small search space, while not sacriﬁcing capacity and expressiveness via the larger world model.</a:t>
            </a:r>
            <a:endParaRPr lang="en-US" altLang="zh-CN" b="0" i="0" u="none" strike="noStrike" dirty="0">
              <a:effectLst/>
              <a:latin typeface="Georgia" panose="02040502050405020303" pitchFamily="18" charset="0"/>
            </a:endParaRPr>
          </a:p>
          <a:p>
            <a:r>
              <a:rPr lang="zh-CN" altLang="en-US" dirty="0">
                <a:latin typeface="Georgia" panose="02040502050405020303" pitchFamily="18" charset="0"/>
              </a:rPr>
              <a:t>小的控制网络使得训练算法专注于一个小的变量空间中的“</a:t>
            </a:r>
            <a:r>
              <a:rPr lang="en-US" altLang="zh-CN" dirty="0">
                <a:latin typeface="Georgia" panose="02040502050405020303" pitchFamily="18" charset="0"/>
              </a:rPr>
              <a:t>credit assignment</a:t>
            </a:r>
            <a:r>
              <a:rPr lang="zh-CN" altLang="en-US" dirty="0">
                <a:latin typeface="Georgia" panose="02040502050405020303" pitchFamily="18" charset="0"/>
              </a:rPr>
              <a:t>”问题，而不影响</a:t>
            </a:r>
            <a:r>
              <a:rPr lang="en-US" altLang="zh-CN" dirty="0">
                <a:latin typeface="Georgia" panose="02040502050405020303" pitchFamily="18" charset="0"/>
              </a:rPr>
              <a:t>world model </a:t>
            </a:r>
            <a:r>
              <a:rPr lang="zh-CN" altLang="en-US" dirty="0">
                <a:latin typeface="Georgia" panose="02040502050405020303" pitchFamily="18" charset="0"/>
              </a:rPr>
              <a:t>中 通过巨大模型而得到的表达能力</a:t>
            </a:r>
            <a:endParaRPr lang="en-US" altLang="zh-CN" dirty="0">
              <a:latin typeface="Georgia" panose="02040502050405020303" pitchFamily="18" charset="0"/>
            </a:endParaRPr>
          </a:p>
          <a:p>
            <a:endParaRPr lang="zh-CN" altLang="en-US" dirty="0"/>
          </a:p>
        </p:txBody>
      </p:sp>
    </p:spTree>
    <p:extLst>
      <p:ext uri="{BB962C8B-B14F-4D97-AF65-F5344CB8AC3E}">
        <p14:creationId xmlns:p14="http://schemas.microsoft.com/office/powerpoint/2010/main" val="162856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39679-80E7-4391-948F-01B74F091993}"/>
              </a:ext>
            </a:extLst>
          </p:cNvPr>
          <p:cNvSpPr>
            <a:spLocks noGrp="1"/>
          </p:cNvSpPr>
          <p:nvPr>
            <p:ph type="title"/>
          </p:nvPr>
        </p:nvSpPr>
        <p:spPr/>
        <p:txBody>
          <a:bodyPr/>
          <a:lstStyle/>
          <a:p>
            <a:r>
              <a:rPr lang="en-US" altLang="zh-CN" dirty="0"/>
              <a:t>Introduction </a:t>
            </a:r>
            <a:endParaRPr lang="zh-CN" altLang="en-US" dirty="0"/>
          </a:p>
        </p:txBody>
      </p:sp>
      <p:sp>
        <p:nvSpPr>
          <p:cNvPr id="3" name="内容占位符 2">
            <a:extLst>
              <a:ext uri="{FF2B5EF4-FFF2-40B4-BE49-F238E27FC236}">
                <a16:creationId xmlns:a16="http://schemas.microsoft.com/office/drawing/2014/main" id="{A718F5A7-5E31-4F83-8585-778DDE517E3D}"/>
              </a:ext>
            </a:extLst>
          </p:cNvPr>
          <p:cNvSpPr>
            <a:spLocks noGrp="1"/>
          </p:cNvSpPr>
          <p:nvPr>
            <p:ph idx="1"/>
          </p:nvPr>
        </p:nvSpPr>
        <p:spPr/>
        <p:txBody>
          <a:bodyPr>
            <a:normAutofit fontScale="92500" lnSpcReduction="20000"/>
          </a:bodyPr>
          <a:lstStyle/>
          <a:p>
            <a:r>
              <a:rPr lang="en-US" altLang="zh-CN" b="0" i="0" u="none" strike="noStrike" dirty="0">
                <a:effectLst/>
                <a:latin typeface="Georgia" panose="02040502050405020303" pitchFamily="18" charset="0"/>
              </a:rPr>
              <a:t>In this work we look at training a large neural network</a:t>
            </a:r>
            <a:r>
              <a:rPr lang="en-US" altLang="zh-CN" baseline="30000" dirty="0">
                <a:effectLst/>
                <a:latin typeface="Georgia" panose="02040502050405020303" pitchFamily="18" charset="0"/>
              </a:rPr>
              <a:t>2</a:t>
            </a:r>
            <a:r>
              <a:rPr lang="en-US" altLang="zh-CN" b="0" i="0" u="none" strike="noStrike" dirty="0">
                <a:effectLst/>
                <a:latin typeface="Georgia" panose="02040502050405020303" pitchFamily="18" charset="0"/>
              </a:rPr>
              <a:t> to tackle RL tasks, by dividing the agent into a large world model and a small controller model. </a:t>
            </a:r>
          </a:p>
          <a:p>
            <a:r>
              <a:rPr lang="zh-CN" altLang="en-US" dirty="0">
                <a:latin typeface="Georgia" panose="02040502050405020303" pitchFamily="18" charset="0"/>
              </a:rPr>
              <a:t>先无监督地训练一个比较庞大的模型，然后再训练一个小的控制模型。</a:t>
            </a:r>
            <a:endParaRPr lang="en-US" altLang="zh-CN" dirty="0">
              <a:latin typeface="Georgia" panose="02040502050405020303" pitchFamily="18" charset="0"/>
            </a:endParaRPr>
          </a:p>
          <a:p>
            <a:endParaRPr lang="en-US" altLang="zh-CN" dirty="0">
              <a:latin typeface="Georgia" panose="02040502050405020303" pitchFamily="18" charset="0"/>
            </a:endParaRPr>
          </a:p>
          <a:p>
            <a:r>
              <a:rPr lang="zh-CN" altLang="en-US" dirty="0">
                <a:latin typeface="Georgia" panose="02040502050405020303" pitchFamily="18" charset="0"/>
              </a:rPr>
              <a:t>在 </a:t>
            </a:r>
            <a:r>
              <a:rPr lang="en-US" altLang="zh-CN" dirty="0">
                <a:latin typeface="Georgia" panose="02040502050405020303" pitchFamily="18" charset="0"/>
              </a:rPr>
              <a:t>race care</a:t>
            </a:r>
            <a:r>
              <a:rPr lang="zh-CN" altLang="en-US" dirty="0">
                <a:latin typeface="Georgia" panose="02040502050405020303" pitchFamily="18" charset="0"/>
              </a:rPr>
              <a:t>上和</a:t>
            </a:r>
            <a:r>
              <a:rPr lang="en-US" altLang="zh-CN" dirty="0">
                <a:latin typeface="Georgia" panose="02040502050405020303" pitchFamily="18" charset="0"/>
              </a:rPr>
              <a:t>doom </a:t>
            </a:r>
            <a:r>
              <a:rPr lang="zh-CN" altLang="en-US" dirty="0">
                <a:latin typeface="Georgia" panose="02040502050405020303" pitchFamily="18" charset="0"/>
              </a:rPr>
              <a:t>上的应用</a:t>
            </a:r>
            <a:endParaRPr lang="en-US" altLang="zh-CN" dirty="0">
              <a:latin typeface="Georgia" panose="02040502050405020303" pitchFamily="18" charset="0"/>
            </a:endParaRPr>
          </a:p>
          <a:p>
            <a:endParaRPr lang="en-US" altLang="zh-CN" dirty="0">
              <a:latin typeface="Georgia" panose="02040502050405020303" pitchFamily="18" charset="0"/>
            </a:endParaRPr>
          </a:p>
          <a:p>
            <a:r>
              <a:rPr lang="zh-CN" altLang="en-US" dirty="0">
                <a:latin typeface="Georgia" panose="02040502050405020303" pitchFamily="18" charset="0"/>
              </a:rPr>
              <a:t>很多现有方法用的是</a:t>
            </a:r>
            <a:r>
              <a:rPr lang="en-US" altLang="zh-CN" dirty="0">
                <a:latin typeface="Georgia" panose="02040502050405020303" pitchFamily="18" charset="0"/>
              </a:rPr>
              <a:t>model free</a:t>
            </a:r>
            <a:r>
              <a:rPr lang="zh-CN" altLang="en-US" dirty="0">
                <a:latin typeface="Georgia" panose="02040502050405020303" pitchFamily="18" charset="0"/>
              </a:rPr>
              <a:t>的思想，而我们用到的是自己内部的建模，然后把相应的策略应用到现实中去</a:t>
            </a:r>
            <a:endParaRPr lang="en-US" altLang="zh-CN" dirty="0">
              <a:latin typeface="Georgia" panose="02040502050405020303" pitchFamily="18" charset="0"/>
            </a:endParaRPr>
          </a:p>
          <a:p>
            <a:endParaRPr lang="en-US" altLang="zh-CN" dirty="0">
              <a:latin typeface="Georgia" panose="02040502050405020303" pitchFamily="18" charset="0"/>
            </a:endParaRPr>
          </a:p>
          <a:p>
            <a:r>
              <a:rPr lang="zh-CN" altLang="en-US" dirty="0">
                <a:latin typeface="Georgia" panose="02040502050405020303" pitchFamily="18" charset="0"/>
              </a:rPr>
              <a:t>这里还提到了之前想的问题，就是如何评价建模的准确问题</a:t>
            </a:r>
            <a:endParaRPr lang="en-US" altLang="zh-CN" dirty="0">
              <a:latin typeface="Georgia" panose="02040502050405020303" pitchFamily="18" charset="0"/>
            </a:endParaRPr>
          </a:p>
          <a:p>
            <a:endParaRPr lang="zh-CN" altLang="en-US" dirty="0"/>
          </a:p>
        </p:txBody>
      </p:sp>
    </p:spTree>
    <p:extLst>
      <p:ext uri="{BB962C8B-B14F-4D97-AF65-F5344CB8AC3E}">
        <p14:creationId xmlns:p14="http://schemas.microsoft.com/office/powerpoint/2010/main" val="3493123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9D0F5-523B-4C02-A8FD-6E9E21C90190}"/>
              </a:ext>
            </a:extLst>
          </p:cNvPr>
          <p:cNvSpPr>
            <a:spLocks noGrp="1"/>
          </p:cNvSpPr>
          <p:nvPr>
            <p:ph type="title"/>
          </p:nvPr>
        </p:nvSpPr>
        <p:spPr/>
        <p:txBody>
          <a:bodyPr/>
          <a:lstStyle/>
          <a:p>
            <a:r>
              <a:rPr lang="en-US" altLang="zh-CN" dirty="0"/>
              <a:t>Agent model </a:t>
            </a:r>
            <a:endParaRPr lang="zh-CN" altLang="en-US" dirty="0"/>
          </a:p>
        </p:txBody>
      </p:sp>
      <p:sp>
        <p:nvSpPr>
          <p:cNvPr id="3" name="内容占位符 2">
            <a:extLst>
              <a:ext uri="{FF2B5EF4-FFF2-40B4-BE49-F238E27FC236}">
                <a16:creationId xmlns:a16="http://schemas.microsoft.com/office/drawing/2014/main" id="{63AA2E7C-BD39-403E-BA0A-007F5263B861}"/>
              </a:ext>
            </a:extLst>
          </p:cNvPr>
          <p:cNvSpPr>
            <a:spLocks noGrp="1"/>
          </p:cNvSpPr>
          <p:nvPr>
            <p:ph idx="1"/>
          </p:nvPr>
        </p:nvSpPr>
        <p:spPr/>
        <p:txBody>
          <a:bodyPr/>
          <a:lstStyle/>
          <a:p>
            <a:r>
              <a:rPr lang="en-US" altLang="zh-CN" dirty="0"/>
              <a:t>Vision (V), </a:t>
            </a:r>
          </a:p>
          <a:p>
            <a:r>
              <a:rPr lang="en-US" altLang="zh-CN" dirty="0"/>
              <a:t>Memory (M), </a:t>
            </a:r>
          </a:p>
          <a:p>
            <a:r>
              <a:rPr lang="en-US" altLang="zh-CN" dirty="0"/>
              <a:t>and Controller (C).</a:t>
            </a:r>
          </a:p>
          <a:p>
            <a:r>
              <a:rPr lang="en-US" altLang="zh-CN" dirty="0"/>
              <a:t>V</a:t>
            </a:r>
            <a:r>
              <a:rPr lang="zh-CN" altLang="en-US" dirty="0"/>
              <a:t>用来表征观测数据</a:t>
            </a:r>
            <a:endParaRPr lang="en-US" altLang="zh-CN" dirty="0"/>
          </a:p>
          <a:p>
            <a:r>
              <a:rPr lang="en-US" altLang="zh-CN" dirty="0"/>
              <a:t>M</a:t>
            </a:r>
            <a:r>
              <a:rPr lang="zh-CN" altLang="en-US" dirty="0"/>
              <a:t>用来做记忆</a:t>
            </a:r>
            <a:endParaRPr lang="en-US" altLang="zh-CN" dirty="0"/>
          </a:p>
          <a:p>
            <a:pPr lvl="1"/>
            <a:r>
              <a:rPr lang="zh-CN" altLang="en-US" dirty="0"/>
              <a:t>预测下一帧可能情况</a:t>
            </a:r>
            <a:endParaRPr lang="en-US" altLang="zh-CN" dirty="0"/>
          </a:p>
          <a:p>
            <a:r>
              <a:rPr lang="en-US" altLang="zh-CN" dirty="0"/>
              <a:t>C</a:t>
            </a:r>
            <a:r>
              <a:rPr lang="zh-CN" altLang="en-US" dirty="0"/>
              <a:t>根据</a:t>
            </a:r>
            <a:r>
              <a:rPr lang="en-US" altLang="zh-CN" dirty="0"/>
              <a:t>V</a:t>
            </a:r>
            <a:r>
              <a:rPr lang="zh-CN" altLang="en-US" dirty="0"/>
              <a:t>和</a:t>
            </a:r>
            <a:r>
              <a:rPr lang="en-US" altLang="zh-CN" dirty="0"/>
              <a:t>M</a:t>
            </a:r>
            <a:r>
              <a:rPr lang="zh-CN" altLang="en-US" dirty="0"/>
              <a:t>做动作</a:t>
            </a:r>
            <a:endParaRPr lang="en-US" altLang="zh-CN" dirty="0"/>
          </a:p>
          <a:p>
            <a:endParaRPr lang="zh-CN" altLang="en-US" dirty="0"/>
          </a:p>
        </p:txBody>
      </p:sp>
      <p:pic>
        <p:nvPicPr>
          <p:cNvPr id="4" name="图片 3">
            <a:extLst>
              <a:ext uri="{FF2B5EF4-FFF2-40B4-BE49-F238E27FC236}">
                <a16:creationId xmlns:a16="http://schemas.microsoft.com/office/drawing/2014/main" id="{5782E863-F2D2-498E-8361-485F19716B22}"/>
              </a:ext>
            </a:extLst>
          </p:cNvPr>
          <p:cNvPicPr>
            <a:picLocks noChangeAspect="1"/>
          </p:cNvPicPr>
          <p:nvPr/>
        </p:nvPicPr>
        <p:blipFill>
          <a:blip r:embed="rId3"/>
          <a:stretch>
            <a:fillRect/>
          </a:stretch>
        </p:blipFill>
        <p:spPr>
          <a:xfrm>
            <a:off x="4919662" y="623888"/>
            <a:ext cx="7077075" cy="5553075"/>
          </a:xfrm>
          <a:prstGeom prst="rect">
            <a:avLst/>
          </a:prstGeom>
        </p:spPr>
      </p:pic>
    </p:spTree>
    <p:extLst>
      <p:ext uri="{BB962C8B-B14F-4D97-AF65-F5344CB8AC3E}">
        <p14:creationId xmlns:p14="http://schemas.microsoft.com/office/powerpoint/2010/main" val="113764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C4AA6-4AC8-4452-82F4-7D768BD7F4AE}"/>
              </a:ext>
            </a:extLst>
          </p:cNvPr>
          <p:cNvSpPr>
            <a:spLocks noGrp="1"/>
          </p:cNvSpPr>
          <p:nvPr>
            <p:ph type="title"/>
          </p:nvPr>
        </p:nvSpPr>
        <p:spPr/>
        <p:txBody>
          <a:bodyPr/>
          <a:lstStyle/>
          <a:p>
            <a:r>
              <a:rPr lang="zh-CN" altLang="en-US" dirty="0"/>
              <a:t>基本目标</a:t>
            </a:r>
          </a:p>
        </p:txBody>
      </p:sp>
      <p:pic>
        <p:nvPicPr>
          <p:cNvPr id="5" name="内容占位符 4">
            <a:extLst>
              <a:ext uri="{FF2B5EF4-FFF2-40B4-BE49-F238E27FC236}">
                <a16:creationId xmlns:a16="http://schemas.microsoft.com/office/drawing/2014/main" id="{69F22FF0-E354-4A48-98E7-44E5FAE63C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76737" y="2724944"/>
            <a:ext cx="3438525" cy="2552700"/>
          </a:xfrm>
        </p:spPr>
      </p:pic>
    </p:spTree>
    <p:extLst>
      <p:ext uri="{BB962C8B-B14F-4D97-AF65-F5344CB8AC3E}">
        <p14:creationId xmlns:p14="http://schemas.microsoft.com/office/powerpoint/2010/main" val="400607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0A6A1-703B-4784-8FEE-EBA718007AD6}"/>
              </a:ext>
            </a:extLst>
          </p:cNvPr>
          <p:cNvSpPr>
            <a:spLocks noGrp="1"/>
          </p:cNvSpPr>
          <p:nvPr>
            <p:ph type="title"/>
          </p:nvPr>
        </p:nvSpPr>
        <p:spPr/>
        <p:txBody>
          <a:bodyPr/>
          <a:lstStyle/>
          <a:p>
            <a:r>
              <a:rPr lang="en-US" altLang="zh-CN" dirty="0"/>
              <a:t>V – VAE model</a:t>
            </a:r>
            <a:endParaRPr lang="zh-CN" altLang="en-US" dirty="0"/>
          </a:p>
        </p:txBody>
      </p:sp>
      <p:sp>
        <p:nvSpPr>
          <p:cNvPr id="3" name="内容占位符 2">
            <a:extLst>
              <a:ext uri="{FF2B5EF4-FFF2-40B4-BE49-F238E27FC236}">
                <a16:creationId xmlns:a16="http://schemas.microsoft.com/office/drawing/2014/main" id="{8B7088EE-D283-4109-9D05-D115145638ED}"/>
              </a:ext>
            </a:extLst>
          </p:cNvPr>
          <p:cNvSpPr>
            <a:spLocks noGrp="1"/>
          </p:cNvSpPr>
          <p:nvPr>
            <p:ph idx="1"/>
          </p:nvPr>
        </p:nvSpPr>
        <p:spPr/>
        <p:txBody>
          <a:bodyPr/>
          <a:lstStyle/>
          <a:p>
            <a:r>
              <a:rPr lang="en-US" altLang="zh-CN" b="0" i="0" u="none" strike="noStrike" dirty="0">
                <a:effectLst/>
                <a:latin typeface="Georgia" panose="02040502050405020303" pitchFamily="18" charset="0"/>
              </a:rPr>
              <a:t>The role of the V model is to learn an abstract, compressed representation of each observed input frame.</a:t>
            </a:r>
            <a:endParaRPr lang="zh-CN" altLang="en-US" dirty="0"/>
          </a:p>
        </p:txBody>
      </p:sp>
      <p:pic>
        <p:nvPicPr>
          <p:cNvPr id="4" name="图片 3">
            <a:extLst>
              <a:ext uri="{FF2B5EF4-FFF2-40B4-BE49-F238E27FC236}">
                <a16:creationId xmlns:a16="http://schemas.microsoft.com/office/drawing/2014/main" id="{5E3D53D3-C809-473A-9792-A3EE2C9E2284}"/>
              </a:ext>
            </a:extLst>
          </p:cNvPr>
          <p:cNvPicPr>
            <a:picLocks noChangeAspect="1"/>
          </p:cNvPicPr>
          <p:nvPr/>
        </p:nvPicPr>
        <p:blipFill>
          <a:blip r:embed="rId3"/>
          <a:stretch>
            <a:fillRect/>
          </a:stretch>
        </p:blipFill>
        <p:spPr>
          <a:xfrm>
            <a:off x="2393950" y="3702050"/>
            <a:ext cx="6515100" cy="2324100"/>
          </a:xfrm>
          <a:prstGeom prst="rect">
            <a:avLst/>
          </a:prstGeom>
        </p:spPr>
      </p:pic>
    </p:spTree>
    <p:extLst>
      <p:ext uri="{BB962C8B-B14F-4D97-AF65-F5344CB8AC3E}">
        <p14:creationId xmlns:p14="http://schemas.microsoft.com/office/powerpoint/2010/main" val="326194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5AFC2-AE9C-4708-AE65-18CDD5718160}"/>
              </a:ext>
            </a:extLst>
          </p:cNvPr>
          <p:cNvSpPr>
            <a:spLocks noGrp="1"/>
          </p:cNvSpPr>
          <p:nvPr>
            <p:ph type="title"/>
          </p:nvPr>
        </p:nvSpPr>
        <p:spPr/>
        <p:txBody>
          <a:bodyPr/>
          <a:lstStyle/>
          <a:p>
            <a:r>
              <a:rPr lang="en-US" altLang="zh-CN" i="1" dirty="0"/>
              <a:t>MDN-RNN (M) Model</a:t>
            </a:r>
            <a:endParaRPr lang="zh-CN" altLang="en-US" dirty="0"/>
          </a:p>
        </p:txBody>
      </p:sp>
      <p:sp>
        <p:nvSpPr>
          <p:cNvPr id="3" name="内容占位符 2">
            <a:extLst>
              <a:ext uri="{FF2B5EF4-FFF2-40B4-BE49-F238E27FC236}">
                <a16:creationId xmlns:a16="http://schemas.microsoft.com/office/drawing/2014/main" id="{C336ACB8-5880-43ED-AB0F-E4A1EB4B88BA}"/>
              </a:ext>
            </a:extLst>
          </p:cNvPr>
          <p:cNvSpPr>
            <a:spLocks noGrp="1"/>
          </p:cNvSpPr>
          <p:nvPr>
            <p:ph idx="1"/>
          </p:nvPr>
        </p:nvSpPr>
        <p:spPr/>
        <p:txBody>
          <a:bodyPr/>
          <a:lstStyle/>
          <a:p>
            <a:r>
              <a:rPr lang="en-US" altLang="zh-CN" b="0" i="0" u="none" strike="noStrike" dirty="0">
                <a:effectLst/>
                <a:latin typeface="Georgia" panose="02040502050405020303" pitchFamily="18" charset="0"/>
              </a:rPr>
              <a:t>The M model serves as a predictive model of the future </a:t>
            </a:r>
            <a:r>
              <a:rPr lang="en-US" altLang="zh-CN" b="0" i="1" u="none" strike="noStrike" dirty="0">
                <a:effectLst/>
                <a:latin typeface="KaTeX_Math"/>
              </a:rPr>
              <a:t>z</a:t>
            </a:r>
            <a:r>
              <a:rPr lang="en-US" altLang="zh-CN" b="0" i="0" u="none" strike="noStrike" dirty="0">
                <a:effectLst/>
                <a:latin typeface="Georgia" panose="02040502050405020303" pitchFamily="18" charset="0"/>
              </a:rPr>
              <a:t> vectors that V is expected to produce</a:t>
            </a:r>
          </a:p>
          <a:p>
            <a:endParaRPr lang="zh-CN" altLang="en-US" dirty="0"/>
          </a:p>
        </p:txBody>
      </p:sp>
      <p:pic>
        <p:nvPicPr>
          <p:cNvPr id="6" name="图片 5">
            <a:extLst>
              <a:ext uri="{FF2B5EF4-FFF2-40B4-BE49-F238E27FC236}">
                <a16:creationId xmlns:a16="http://schemas.microsoft.com/office/drawing/2014/main" id="{F5D2D5D1-E258-45EE-8949-6DC42E20DEEA}"/>
              </a:ext>
            </a:extLst>
          </p:cNvPr>
          <p:cNvPicPr>
            <a:picLocks noChangeAspect="1"/>
          </p:cNvPicPr>
          <p:nvPr/>
        </p:nvPicPr>
        <p:blipFill>
          <a:blip r:embed="rId3"/>
          <a:stretch>
            <a:fillRect/>
          </a:stretch>
        </p:blipFill>
        <p:spPr>
          <a:xfrm>
            <a:off x="5572125" y="2606675"/>
            <a:ext cx="6619875" cy="4095750"/>
          </a:xfrm>
          <a:prstGeom prst="rect">
            <a:avLst/>
          </a:prstGeom>
        </p:spPr>
      </p:pic>
    </p:spTree>
    <p:extLst>
      <p:ext uri="{BB962C8B-B14F-4D97-AF65-F5344CB8AC3E}">
        <p14:creationId xmlns:p14="http://schemas.microsoft.com/office/powerpoint/2010/main" val="516277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A0F66-C62B-4A0D-ACDA-4E23734CD9FF}"/>
              </a:ext>
            </a:extLst>
          </p:cNvPr>
          <p:cNvSpPr>
            <a:spLocks noGrp="1"/>
          </p:cNvSpPr>
          <p:nvPr>
            <p:ph type="title"/>
          </p:nvPr>
        </p:nvSpPr>
        <p:spPr/>
        <p:txBody>
          <a:bodyPr/>
          <a:lstStyle/>
          <a:p>
            <a:r>
              <a:rPr lang="en-US" altLang="zh-CN" i="1" dirty="0"/>
              <a:t>Controller (C) Model</a:t>
            </a:r>
            <a:endParaRPr lang="zh-CN" altLang="en-US" dirty="0"/>
          </a:p>
        </p:txBody>
      </p:sp>
      <p:sp>
        <p:nvSpPr>
          <p:cNvPr id="3" name="内容占位符 2">
            <a:extLst>
              <a:ext uri="{FF2B5EF4-FFF2-40B4-BE49-F238E27FC236}">
                <a16:creationId xmlns:a16="http://schemas.microsoft.com/office/drawing/2014/main" id="{EDF73F2F-BA8C-4767-97AB-E37EFC2FC8D7}"/>
              </a:ext>
            </a:extLst>
          </p:cNvPr>
          <p:cNvSpPr>
            <a:spLocks noGrp="1"/>
          </p:cNvSpPr>
          <p:nvPr>
            <p:ph idx="1"/>
          </p:nvPr>
        </p:nvSpPr>
        <p:spPr/>
        <p:txBody>
          <a:bodyPr/>
          <a:lstStyle/>
          <a:p>
            <a:r>
              <a:rPr lang="en-US" altLang="zh-CN" dirty="0"/>
              <a:t>we deliberately make C as simple and small as possible, and trained separately from V and M, </a:t>
            </a:r>
          </a:p>
          <a:p>
            <a:endParaRPr lang="zh-CN" altLang="en-US" b="1" dirty="0"/>
          </a:p>
        </p:txBody>
      </p:sp>
      <p:pic>
        <p:nvPicPr>
          <p:cNvPr id="5" name="图片 4">
            <a:extLst>
              <a:ext uri="{FF2B5EF4-FFF2-40B4-BE49-F238E27FC236}">
                <a16:creationId xmlns:a16="http://schemas.microsoft.com/office/drawing/2014/main" id="{E9EE373D-D990-4969-BB0F-2A51519CFA37}"/>
              </a:ext>
            </a:extLst>
          </p:cNvPr>
          <p:cNvPicPr>
            <a:picLocks noChangeAspect="1"/>
          </p:cNvPicPr>
          <p:nvPr/>
        </p:nvPicPr>
        <p:blipFill>
          <a:blip r:embed="rId2"/>
          <a:stretch>
            <a:fillRect/>
          </a:stretch>
        </p:blipFill>
        <p:spPr>
          <a:xfrm>
            <a:off x="2636837" y="3313112"/>
            <a:ext cx="6410325" cy="2390775"/>
          </a:xfrm>
          <a:prstGeom prst="rect">
            <a:avLst/>
          </a:prstGeom>
        </p:spPr>
      </p:pic>
    </p:spTree>
    <p:extLst>
      <p:ext uri="{BB962C8B-B14F-4D97-AF65-F5344CB8AC3E}">
        <p14:creationId xmlns:p14="http://schemas.microsoft.com/office/powerpoint/2010/main" val="2945853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8192F80-D00D-4097-A084-F2F081E07126}"/>
              </a:ext>
            </a:extLst>
          </p:cNvPr>
          <p:cNvPicPr>
            <a:picLocks noChangeAspect="1"/>
          </p:cNvPicPr>
          <p:nvPr/>
        </p:nvPicPr>
        <p:blipFill>
          <a:blip r:embed="rId3"/>
          <a:stretch>
            <a:fillRect/>
          </a:stretch>
        </p:blipFill>
        <p:spPr>
          <a:xfrm>
            <a:off x="2158234" y="0"/>
            <a:ext cx="7875532" cy="6858000"/>
          </a:xfrm>
          <a:prstGeom prst="rect">
            <a:avLst/>
          </a:prstGeom>
        </p:spPr>
      </p:pic>
    </p:spTree>
    <p:extLst>
      <p:ext uri="{BB962C8B-B14F-4D97-AF65-F5344CB8AC3E}">
        <p14:creationId xmlns:p14="http://schemas.microsoft.com/office/powerpoint/2010/main" val="1598318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54F40-56BC-47E0-A9C6-D0DEE5A481A8}"/>
              </a:ext>
            </a:extLst>
          </p:cNvPr>
          <p:cNvSpPr>
            <a:spLocks noGrp="1"/>
          </p:cNvSpPr>
          <p:nvPr>
            <p:ph type="title"/>
          </p:nvPr>
        </p:nvSpPr>
        <p:spPr/>
        <p:txBody>
          <a:bodyPr/>
          <a:lstStyle/>
          <a:p>
            <a:r>
              <a:rPr lang="zh-CN" altLang="en-US" dirty="0"/>
              <a:t>实验</a:t>
            </a:r>
            <a:r>
              <a:rPr lang="en-US" altLang="zh-CN" dirty="0"/>
              <a:t>1-World Model for Feature Extraction</a:t>
            </a:r>
            <a:endParaRPr lang="zh-CN" altLang="en-US" dirty="0"/>
          </a:p>
        </p:txBody>
      </p:sp>
      <p:sp>
        <p:nvSpPr>
          <p:cNvPr id="3" name="内容占位符 2">
            <a:extLst>
              <a:ext uri="{FF2B5EF4-FFF2-40B4-BE49-F238E27FC236}">
                <a16:creationId xmlns:a16="http://schemas.microsoft.com/office/drawing/2014/main" id="{5D2AF9EB-7BEF-4608-BC13-D97BB0AEEE62}"/>
              </a:ext>
            </a:extLst>
          </p:cNvPr>
          <p:cNvSpPr>
            <a:spLocks noGrp="1"/>
          </p:cNvSpPr>
          <p:nvPr>
            <p:ph idx="1"/>
          </p:nvPr>
        </p:nvSpPr>
        <p:spPr/>
        <p:txBody>
          <a:bodyPr/>
          <a:lstStyle/>
          <a:p>
            <a:r>
              <a:rPr lang="zh-CN" altLang="en-US" dirty="0"/>
              <a:t>随机仿真</a:t>
            </a:r>
            <a:r>
              <a:rPr lang="en-US" altLang="zh-CN" dirty="0"/>
              <a:t>1000</a:t>
            </a:r>
            <a:r>
              <a:rPr lang="zh-CN" altLang="en-US" dirty="0"/>
              <a:t>次，用来训练</a:t>
            </a:r>
            <a:r>
              <a:rPr lang="en-US" altLang="zh-CN" dirty="0"/>
              <a:t>V</a:t>
            </a:r>
            <a:r>
              <a:rPr lang="zh-CN" altLang="en-US" dirty="0"/>
              <a:t>模型</a:t>
            </a:r>
            <a:endParaRPr lang="en-US" altLang="zh-CN" dirty="0"/>
          </a:p>
          <a:p>
            <a:r>
              <a:rPr lang="zh-CN" altLang="en-US" dirty="0"/>
              <a:t>为每个观测输入训练得到一个隐含编码变量</a:t>
            </a:r>
            <a:r>
              <a:rPr lang="en-US" altLang="zh-CN" dirty="0"/>
              <a:t>z</a:t>
            </a:r>
            <a:r>
              <a:rPr lang="zh-CN" altLang="en-US" dirty="0"/>
              <a:t>，（</a:t>
            </a:r>
            <a:r>
              <a:rPr lang="en-US" altLang="zh-CN" dirty="0"/>
              <a:t>z</a:t>
            </a:r>
            <a:r>
              <a:rPr lang="zh-CN" altLang="en-US" dirty="0"/>
              <a:t>的多少如何确定呢）</a:t>
            </a:r>
            <a:endParaRPr lang="en-US" altLang="zh-CN" dirty="0"/>
          </a:p>
          <a:p>
            <a:r>
              <a:rPr lang="zh-CN" altLang="en-US" dirty="0"/>
              <a:t>然后用这个</a:t>
            </a:r>
            <a:r>
              <a:rPr lang="en-US" altLang="zh-CN" dirty="0"/>
              <a:t>V</a:t>
            </a:r>
            <a:r>
              <a:rPr lang="zh-CN" altLang="en-US" dirty="0"/>
              <a:t>来编码每个时刻的输入，得到</a:t>
            </a:r>
            <a:r>
              <a:rPr lang="en-US" altLang="zh-CN" dirty="0" err="1"/>
              <a:t>zt</a:t>
            </a:r>
            <a:r>
              <a:rPr lang="zh-CN" altLang="en-US" dirty="0"/>
              <a:t>， 作为</a:t>
            </a:r>
            <a:r>
              <a:rPr lang="en-US" altLang="zh-CN" dirty="0"/>
              <a:t>M</a:t>
            </a:r>
            <a:r>
              <a:rPr lang="zh-CN" altLang="en-US" dirty="0"/>
              <a:t>的输入</a:t>
            </a:r>
            <a:endParaRPr lang="en-US" altLang="zh-CN" dirty="0"/>
          </a:p>
          <a:p>
            <a:r>
              <a:rPr lang="zh-CN" altLang="en-US" dirty="0"/>
              <a:t>训练得到</a:t>
            </a:r>
            <a:r>
              <a:rPr lang="en-US" altLang="zh-CN" b="0" i="0" u="none" strike="noStrike" dirty="0">
                <a:effectLst/>
                <a:latin typeface="KaTeX_Main"/>
              </a:rPr>
              <a:t>P(zt+1∣at,zt,ht)</a:t>
            </a:r>
            <a:r>
              <a:rPr lang="zh-CN" altLang="en-US" b="0" i="0" u="none" strike="noStrike" dirty="0">
                <a:effectLst/>
                <a:latin typeface="KaTeX_Main"/>
              </a:rPr>
              <a:t> （假设它是混合高斯模型）</a:t>
            </a:r>
            <a:endParaRPr lang="en-US" altLang="zh-CN" b="0" i="0" u="none" strike="noStrike" dirty="0">
              <a:effectLst/>
              <a:latin typeface="KaTeX_Main"/>
            </a:endParaRPr>
          </a:p>
          <a:p>
            <a:r>
              <a:rPr lang="zh-CN" altLang="en-US" dirty="0">
                <a:latin typeface="KaTeX_Main"/>
              </a:rPr>
              <a:t>至此，均没有真实的奖励信号参与，</a:t>
            </a:r>
            <a:r>
              <a:rPr lang="en-US" altLang="zh-CN" dirty="0">
                <a:latin typeface="KaTeX_Main"/>
              </a:rPr>
              <a:t>V</a:t>
            </a:r>
            <a:r>
              <a:rPr lang="zh-CN" altLang="en-US" dirty="0">
                <a:latin typeface="KaTeX_Main"/>
              </a:rPr>
              <a:t>和</a:t>
            </a:r>
            <a:r>
              <a:rPr lang="en-US" altLang="zh-CN" dirty="0">
                <a:latin typeface="KaTeX_Main"/>
              </a:rPr>
              <a:t>M</a:t>
            </a:r>
            <a:r>
              <a:rPr lang="zh-CN" altLang="en-US" dirty="0">
                <a:latin typeface="KaTeX_Main"/>
              </a:rPr>
              <a:t>的作用仅仅是压缩和预测观测到的图像序列。</a:t>
            </a:r>
            <a:endParaRPr lang="en-US" altLang="zh-CN" dirty="0">
              <a:latin typeface="KaTeX_Main"/>
            </a:endParaRPr>
          </a:p>
          <a:p>
            <a:r>
              <a:rPr lang="zh-CN" altLang="en-US" dirty="0">
                <a:latin typeface="KaTeX_Main"/>
              </a:rPr>
              <a:t>接下来</a:t>
            </a:r>
            <a:r>
              <a:rPr lang="en-US" altLang="zh-CN" dirty="0">
                <a:latin typeface="KaTeX_Main"/>
              </a:rPr>
              <a:t>C</a:t>
            </a:r>
            <a:r>
              <a:rPr lang="zh-CN" altLang="en-US" dirty="0">
                <a:latin typeface="KaTeX_Main"/>
              </a:rPr>
              <a:t>会引入环境的奖励信号，利用</a:t>
            </a:r>
            <a:r>
              <a:rPr lang="en-US" altLang="zh-CN" dirty="0">
                <a:latin typeface="KaTeX_Main"/>
              </a:rPr>
              <a:t>CMA-ES</a:t>
            </a:r>
            <a:r>
              <a:rPr lang="zh-CN" altLang="en-US" dirty="0">
                <a:latin typeface="KaTeX_Main"/>
              </a:rPr>
              <a:t>优化</a:t>
            </a:r>
            <a:endParaRPr lang="en-US" altLang="zh-CN" dirty="0">
              <a:latin typeface="KaTeX_Main"/>
            </a:endParaRPr>
          </a:p>
          <a:p>
            <a:endParaRPr lang="en-US" altLang="zh-CN" dirty="0">
              <a:latin typeface="KaTeX_Main"/>
            </a:endParaRPr>
          </a:p>
        </p:txBody>
      </p:sp>
    </p:spTree>
    <p:extLst>
      <p:ext uri="{BB962C8B-B14F-4D97-AF65-F5344CB8AC3E}">
        <p14:creationId xmlns:p14="http://schemas.microsoft.com/office/powerpoint/2010/main" val="1382491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2E26C-11C9-40BC-AB81-7888D03BEB01}"/>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266A4C21-2C04-481D-A63F-95B882B4EA84}"/>
              </a:ext>
            </a:extLst>
          </p:cNvPr>
          <p:cNvPicPr>
            <a:picLocks noGrp="1" noChangeAspect="1"/>
          </p:cNvPicPr>
          <p:nvPr>
            <p:ph idx="1"/>
          </p:nvPr>
        </p:nvPicPr>
        <p:blipFill>
          <a:blip r:embed="rId3"/>
          <a:stretch>
            <a:fillRect/>
          </a:stretch>
        </p:blipFill>
        <p:spPr>
          <a:xfrm>
            <a:off x="1608137" y="1458724"/>
            <a:ext cx="8120063" cy="4322157"/>
          </a:xfrm>
          <a:prstGeom prst="rect">
            <a:avLst/>
          </a:prstGeom>
        </p:spPr>
      </p:pic>
    </p:spTree>
    <p:extLst>
      <p:ext uri="{BB962C8B-B14F-4D97-AF65-F5344CB8AC3E}">
        <p14:creationId xmlns:p14="http://schemas.microsoft.com/office/powerpoint/2010/main" val="522796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EE73F-094F-4333-AE6F-570B529030ED}"/>
              </a:ext>
            </a:extLst>
          </p:cNvPr>
          <p:cNvSpPr>
            <a:spLocks noGrp="1"/>
          </p:cNvSpPr>
          <p:nvPr>
            <p:ph type="title"/>
          </p:nvPr>
        </p:nvSpPr>
        <p:spPr/>
        <p:txBody>
          <a:bodyPr/>
          <a:lstStyle/>
          <a:p>
            <a:r>
              <a:rPr lang="zh-CN" altLang="en-US" dirty="0"/>
              <a:t>对比</a:t>
            </a:r>
          </a:p>
        </p:txBody>
      </p:sp>
      <p:sp>
        <p:nvSpPr>
          <p:cNvPr id="3" name="内容占位符 2">
            <a:extLst>
              <a:ext uri="{FF2B5EF4-FFF2-40B4-BE49-F238E27FC236}">
                <a16:creationId xmlns:a16="http://schemas.microsoft.com/office/drawing/2014/main" id="{ECF527F5-F7F4-4A4B-8119-A0F4A4970F23}"/>
              </a:ext>
            </a:extLst>
          </p:cNvPr>
          <p:cNvSpPr>
            <a:spLocks noGrp="1"/>
          </p:cNvSpPr>
          <p:nvPr>
            <p:ph idx="1"/>
          </p:nvPr>
        </p:nvSpPr>
        <p:spPr/>
        <p:txBody>
          <a:bodyPr/>
          <a:lstStyle/>
          <a:p>
            <a:r>
              <a:rPr lang="en-US" altLang="zh-CN" dirty="0"/>
              <a:t>1 </a:t>
            </a:r>
            <a:r>
              <a:rPr lang="zh-CN" altLang="en-US" dirty="0"/>
              <a:t>只使用</a:t>
            </a:r>
            <a:r>
              <a:rPr lang="en-US" altLang="zh-CN" dirty="0"/>
              <a:t>V</a:t>
            </a:r>
            <a:r>
              <a:rPr lang="zh-CN" altLang="en-US" dirty="0"/>
              <a:t>和</a:t>
            </a:r>
            <a:r>
              <a:rPr lang="en-US" altLang="zh-CN" dirty="0"/>
              <a:t>C</a:t>
            </a:r>
            <a:r>
              <a:rPr lang="zh-CN" altLang="en-US" dirty="0"/>
              <a:t>，不使用中间的记忆模块</a:t>
            </a:r>
            <a:r>
              <a:rPr lang="en-US" altLang="zh-CN" dirty="0"/>
              <a:t>M</a:t>
            </a:r>
          </a:p>
          <a:p>
            <a:r>
              <a:rPr lang="pl-PL" altLang="zh-CN" b="0" i="0" u="none" strike="noStrike" dirty="0">
                <a:effectLst/>
                <a:latin typeface="KaTeX_Main"/>
              </a:rPr>
              <a:t>at=Wczt+</a:t>
            </a:r>
            <a:r>
              <a:rPr lang="en-US" altLang="zh-CN" b="0" i="0" u="none" strike="noStrike" dirty="0" err="1">
                <a:effectLst/>
                <a:latin typeface="KaTeX_Main"/>
              </a:rPr>
              <a:t>bc</a:t>
            </a:r>
            <a:endParaRPr lang="en-US" altLang="zh-CN" b="0" i="0" u="none" strike="noStrike" dirty="0">
              <a:effectLst/>
              <a:latin typeface="KaTeX_Main"/>
            </a:endParaRPr>
          </a:p>
          <a:p>
            <a:r>
              <a:rPr lang="en-US" altLang="zh-CN" dirty="0"/>
              <a:t>2 V+M , </a:t>
            </a:r>
            <a:r>
              <a:rPr lang="zh-CN" altLang="en-US" dirty="0"/>
              <a:t>中</a:t>
            </a:r>
            <a:r>
              <a:rPr lang="en-US" altLang="zh-CN" dirty="0"/>
              <a:t>M</a:t>
            </a:r>
            <a:r>
              <a:rPr lang="zh-CN" altLang="en-US" dirty="0"/>
              <a:t>的作用是用来预测下一个</a:t>
            </a:r>
            <a:r>
              <a:rPr lang="en-US" altLang="zh-CN" dirty="0"/>
              <a:t>zt+1</a:t>
            </a:r>
            <a:r>
              <a:rPr lang="zh-CN" altLang="en-US" dirty="0"/>
              <a:t>的</a:t>
            </a:r>
            <a:endParaRPr lang="en-US" altLang="zh-CN" dirty="0"/>
          </a:p>
          <a:p>
            <a:r>
              <a:rPr lang="en-US" altLang="zh-CN" dirty="0"/>
              <a:t>Combining </a:t>
            </a:r>
            <a:r>
              <a:rPr lang="en-US" altLang="zh-CN" dirty="0" err="1"/>
              <a:t>zt</a:t>
            </a:r>
            <a:r>
              <a:rPr lang="en-US" altLang="zh-CN" dirty="0"/>
              <a:t> with </a:t>
            </a:r>
            <a:r>
              <a:rPr lang="en-US" altLang="zh-CN" dirty="0" err="1"/>
              <a:t>ht</a:t>
            </a:r>
            <a:r>
              <a:rPr lang="en-US" altLang="zh-CN" dirty="0"/>
              <a:t> gives our controller C a good representation of both the current observation, and what to expect in the future.</a:t>
            </a:r>
          </a:p>
          <a:p>
            <a:r>
              <a:rPr lang="en-US" altLang="zh-CN" dirty="0" err="1"/>
              <a:t>Ht</a:t>
            </a:r>
            <a:r>
              <a:rPr lang="zh-CN" altLang="en-US" dirty="0"/>
              <a:t>中其实是包含一定量的历史信息的，所以不用现场</a:t>
            </a:r>
            <a:r>
              <a:rPr lang="en-US" altLang="zh-CN" dirty="0"/>
              <a:t>rollout</a:t>
            </a:r>
          </a:p>
          <a:p>
            <a:r>
              <a:rPr lang="zh-CN" altLang="en-US" dirty="0"/>
              <a:t>文中说：</a:t>
            </a:r>
            <a:r>
              <a:rPr lang="en-US" altLang="zh-CN" dirty="0"/>
              <a:t>can just query the RNN </a:t>
            </a:r>
            <a:r>
              <a:rPr lang="en-US" altLang="zh-CN" b="1" dirty="0"/>
              <a:t>instinctively</a:t>
            </a:r>
            <a:r>
              <a:rPr lang="en-US" altLang="zh-CN" dirty="0"/>
              <a:t> to guide its action decisions. </a:t>
            </a:r>
            <a:endParaRPr lang="zh-CN" altLang="en-US" dirty="0"/>
          </a:p>
        </p:txBody>
      </p:sp>
    </p:spTree>
    <p:extLst>
      <p:ext uri="{BB962C8B-B14F-4D97-AF65-F5344CB8AC3E}">
        <p14:creationId xmlns:p14="http://schemas.microsoft.com/office/powerpoint/2010/main" val="735298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7E7F1-4165-4FBB-877C-D399F80D2ECF}"/>
              </a:ext>
            </a:extLst>
          </p:cNvPr>
          <p:cNvSpPr>
            <a:spLocks noGrp="1"/>
          </p:cNvSpPr>
          <p:nvPr>
            <p:ph type="title"/>
          </p:nvPr>
        </p:nvSpPr>
        <p:spPr/>
        <p:txBody>
          <a:bodyPr/>
          <a:lstStyle/>
          <a:p>
            <a:r>
              <a:rPr lang="zh-CN" altLang="en-US" dirty="0"/>
              <a:t>实验</a:t>
            </a:r>
            <a:r>
              <a:rPr lang="en-US" altLang="zh-CN" dirty="0"/>
              <a:t>2- car racing dreams</a:t>
            </a:r>
            <a:endParaRPr lang="zh-CN" altLang="en-US" dirty="0"/>
          </a:p>
        </p:txBody>
      </p:sp>
      <p:sp>
        <p:nvSpPr>
          <p:cNvPr id="3" name="内容占位符 2">
            <a:extLst>
              <a:ext uri="{FF2B5EF4-FFF2-40B4-BE49-F238E27FC236}">
                <a16:creationId xmlns:a16="http://schemas.microsoft.com/office/drawing/2014/main" id="{10538A1B-B698-48D9-BEB0-BC28A016AC08}"/>
              </a:ext>
            </a:extLst>
          </p:cNvPr>
          <p:cNvSpPr>
            <a:spLocks noGrp="1"/>
          </p:cNvSpPr>
          <p:nvPr>
            <p:ph idx="1"/>
          </p:nvPr>
        </p:nvSpPr>
        <p:spPr/>
        <p:txBody>
          <a:bodyPr/>
          <a:lstStyle/>
          <a:p>
            <a:r>
              <a:rPr lang="zh-CN" altLang="en-US" dirty="0"/>
              <a:t>前面第一个实验中</a:t>
            </a:r>
            <a:r>
              <a:rPr lang="en-US" altLang="zh-CN" dirty="0"/>
              <a:t>c</a:t>
            </a:r>
            <a:r>
              <a:rPr lang="zh-CN" altLang="en-US" dirty="0"/>
              <a:t>是要跟实际环境进行交互的，这里</a:t>
            </a:r>
            <a:r>
              <a:rPr lang="en-US" altLang="zh-CN" dirty="0"/>
              <a:t>c</a:t>
            </a:r>
            <a:r>
              <a:rPr lang="zh-CN" altLang="en-US" dirty="0"/>
              <a:t>是与自己预测的</a:t>
            </a:r>
            <a:r>
              <a:rPr lang="en-US" altLang="zh-CN" dirty="0"/>
              <a:t>zt+1</a:t>
            </a:r>
            <a:r>
              <a:rPr lang="zh-CN" altLang="en-US" dirty="0"/>
              <a:t>进行交互的</a:t>
            </a:r>
          </a:p>
        </p:txBody>
      </p:sp>
    </p:spTree>
    <p:extLst>
      <p:ext uri="{BB962C8B-B14F-4D97-AF65-F5344CB8AC3E}">
        <p14:creationId xmlns:p14="http://schemas.microsoft.com/office/powerpoint/2010/main" val="2135417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5AB90-74DF-43CB-96E3-C713C45CE2DF}"/>
              </a:ext>
            </a:extLst>
          </p:cNvPr>
          <p:cNvSpPr>
            <a:spLocks noGrp="1"/>
          </p:cNvSpPr>
          <p:nvPr>
            <p:ph type="title"/>
          </p:nvPr>
        </p:nvSpPr>
        <p:spPr/>
        <p:txBody>
          <a:bodyPr/>
          <a:lstStyle/>
          <a:p>
            <a:r>
              <a:rPr lang="zh-CN" altLang="en-US" dirty="0"/>
              <a:t>实验</a:t>
            </a:r>
            <a:r>
              <a:rPr lang="en-US" altLang="zh-CN" dirty="0"/>
              <a:t>3-VizDoom</a:t>
            </a:r>
            <a:endParaRPr lang="zh-CN" altLang="en-US" dirty="0"/>
          </a:p>
        </p:txBody>
      </p:sp>
      <p:sp>
        <p:nvSpPr>
          <p:cNvPr id="3" name="内容占位符 2">
            <a:extLst>
              <a:ext uri="{FF2B5EF4-FFF2-40B4-BE49-F238E27FC236}">
                <a16:creationId xmlns:a16="http://schemas.microsoft.com/office/drawing/2014/main" id="{4527CF5C-F995-4D1F-9F2F-40E6FF2AB465}"/>
              </a:ext>
            </a:extLst>
          </p:cNvPr>
          <p:cNvSpPr>
            <a:spLocks noGrp="1"/>
          </p:cNvSpPr>
          <p:nvPr>
            <p:ph idx="1"/>
          </p:nvPr>
        </p:nvSpPr>
        <p:spPr/>
        <p:txBody>
          <a:bodyPr/>
          <a:lstStyle/>
          <a:p>
            <a:r>
              <a:rPr lang="zh-CN" altLang="en-US" dirty="0"/>
              <a:t>与之前</a:t>
            </a:r>
            <a:r>
              <a:rPr lang="en-US" altLang="zh-CN" dirty="0"/>
              <a:t>car</a:t>
            </a:r>
            <a:r>
              <a:rPr lang="zh-CN" altLang="en-US" dirty="0"/>
              <a:t>的实验的区别</a:t>
            </a:r>
            <a:endParaRPr lang="en-US" altLang="zh-CN" dirty="0"/>
          </a:p>
          <a:p>
            <a:r>
              <a:rPr lang="zh-CN" altLang="en-US" dirty="0"/>
              <a:t>这里</a:t>
            </a:r>
            <a:r>
              <a:rPr lang="en-US" altLang="zh-CN" dirty="0"/>
              <a:t>M</a:t>
            </a:r>
            <a:r>
              <a:rPr lang="zh-CN" altLang="en-US" dirty="0"/>
              <a:t>中多了一个</a:t>
            </a:r>
            <a:r>
              <a:rPr lang="en-US" altLang="zh-CN" dirty="0"/>
              <a:t>dt</a:t>
            </a:r>
          </a:p>
          <a:p>
            <a:r>
              <a:rPr lang="zh-CN" altLang="en-US" dirty="0"/>
              <a:t>然后在虚拟空间中训练</a:t>
            </a:r>
            <a:r>
              <a:rPr lang="en-US" altLang="zh-CN" dirty="0"/>
              <a:t>M</a:t>
            </a:r>
            <a:endParaRPr lang="zh-CN" altLang="en-US" dirty="0"/>
          </a:p>
        </p:txBody>
      </p:sp>
    </p:spTree>
    <p:extLst>
      <p:ext uri="{BB962C8B-B14F-4D97-AF65-F5344CB8AC3E}">
        <p14:creationId xmlns:p14="http://schemas.microsoft.com/office/powerpoint/2010/main" val="4138756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703B6-E64F-455A-A19F-03C7DD5A599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9CCE6920-FF12-4D0F-8737-B06DD20D0EA5}"/>
              </a:ext>
            </a:extLst>
          </p:cNvPr>
          <p:cNvPicPr>
            <a:picLocks noGrp="1" noChangeAspect="1"/>
          </p:cNvPicPr>
          <p:nvPr>
            <p:ph idx="1"/>
          </p:nvPr>
        </p:nvPicPr>
        <p:blipFill>
          <a:blip r:embed="rId3"/>
          <a:stretch>
            <a:fillRect/>
          </a:stretch>
        </p:blipFill>
        <p:spPr>
          <a:xfrm>
            <a:off x="2924175" y="2086769"/>
            <a:ext cx="6343650" cy="3829050"/>
          </a:xfrm>
          <a:prstGeom prst="rect">
            <a:avLst/>
          </a:prstGeom>
        </p:spPr>
      </p:pic>
    </p:spTree>
    <p:extLst>
      <p:ext uri="{BB962C8B-B14F-4D97-AF65-F5344CB8AC3E}">
        <p14:creationId xmlns:p14="http://schemas.microsoft.com/office/powerpoint/2010/main" val="376526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691AE-8F79-4838-82AF-9E6D5919FC1E}"/>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AFAC3B3E-60DA-49E8-9105-D8D0047A7721}"/>
              </a:ext>
            </a:extLst>
          </p:cNvPr>
          <p:cNvSpPr>
            <a:spLocks noGrp="1"/>
          </p:cNvSpPr>
          <p:nvPr>
            <p:ph idx="1"/>
          </p:nvPr>
        </p:nvSpPr>
        <p:spPr/>
        <p:txBody>
          <a:bodyPr/>
          <a:lstStyle/>
          <a:p>
            <a:r>
              <a:rPr lang="en-US" altLang="zh-CN" dirty="0">
                <a:hlinkClick r:id="rId3" action="ppaction://hlinksldjump"/>
              </a:rPr>
              <a:t>Model-free RL||model-based RL</a:t>
            </a:r>
            <a:endParaRPr lang="en-US" altLang="zh-CN" dirty="0">
              <a:hlinkClick r:id="rId4" action="ppaction://hlinkfile"/>
            </a:endParaRPr>
          </a:p>
          <a:p>
            <a:r>
              <a:rPr lang="en-US" altLang="zh-CN" dirty="0">
                <a:hlinkClick r:id="rId4" action="ppaction://hlinkfile"/>
              </a:rPr>
              <a:t>World models</a:t>
            </a:r>
            <a:endParaRPr lang="en-US" altLang="zh-CN" dirty="0"/>
          </a:p>
          <a:p>
            <a:r>
              <a:rPr lang="en-US" altLang="zh-CN" dirty="0" err="1">
                <a:hlinkClick r:id="rId5" action="ppaction://hlinkfile"/>
              </a:rPr>
              <a:t>ModelBasedReinforcementLearningforAtari</a:t>
            </a:r>
            <a:endParaRPr lang="en-US" altLang="zh-CN" dirty="0"/>
          </a:p>
          <a:p>
            <a:r>
              <a:rPr lang="en-US" altLang="zh-CN" dirty="0" err="1"/>
              <a:t>Alphago</a:t>
            </a:r>
            <a:endParaRPr lang="en-US" altLang="zh-CN" dirty="0"/>
          </a:p>
          <a:p>
            <a:r>
              <a:rPr lang="en-US" altLang="zh-CN" dirty="0" err="1"/>
              <a:t>alphagoZero</a:t>
            </a:r>
            <a:r>
              <a:rPr lang="en-US" altLang="zh-CN" dirty="0"/>
              <a:t> </a:t>
            </a:r>
          </a:p>
          <a:p>
            <a:r>
              <a:rPr lang="en-US" altLang="zh-CN" dirty="0"/>
              <a:t>SOLAR-Deep Structured Representations for Model-Based Reinforcement Learning</a:t>
            </a:r>
          </a:p>
          <a:p>
            <a:r>
              <a:rPr lang="en-US" altLang="zh-CN" dirty="0"/>
              <a:t>Model-</a:t>
            </a:r>
            <a:r>
              <a:rPr lang="en-US" altLang="zh-CN" dirty="0" err="1"/>
              <a:t>BasedActiveExploration</a:t>
            </a:r>
            <a:endParaRPr lang="en-US" altLang="zh-CN" dirty="0"/>
          </a:p>
          <a:p>
            <a:endParaRPr lang="en-US" altLang="zh-CN" dirty="0"/>
          </a:p>
        </p:txBody>
      </p:sp>
    </p:spTree>
    <p:extLst>
      <p:ext uri="{BB962C8B-B14F-4D97-AF65-F5344CB8AC3E}">
        <p14:creationId xmlns:p14="http://schemas.microsoft.com/office/powerpoint/2010/main" val="1453043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C2301-46F6-4BDF-8615-B65D6937A93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D4BECA0-5E3D-4E90-88CD-EDCFE3230E75}"/>
              </a:ext>
            </a:extLst>
          </p:cNvPr>
          <p:cNvSpPr>
            <a:spLocks noGrp="1"/>
          </p:cNvSpPr>
          <p:nvPr>
            <p:ph idx="1"/>
          </p:nvPr>
        </p:nvSpPr>
        <p:spPr/>
        <p:txBody>
          <a:bodyPr/>
          <a:lstStyle/>
          <a:p>
            <a:r>
              <a:rPr lang="zh-CN" altLang="en-US" dirty="0"/>
              <a:t>记忆的生成与思考，虽然别人已经做过了，但是世界模型的观点至少证明我们的想法并不孤独，只是需要更确切的实际需求做指导。我们不能跟着技术走，要让需求约束和引导技术</a:t>
            </a:r>
          </a:p>
          <a:p>
            <a:r>
              <a:rPr lang="zh-CN" altLang="en-US" dirty="0"/>
              <a:t>怎么感觉有点儿像</a:t>
            </a:r>
            <a:r>
              <a:rPr lang="en-US" altLang="zh-CN" dirty="0"/>
              <a:t>GAIL</a:t>
            </a:r>
            <a:r>
              <a:rPr lang="zh-CN" altLang="en-US" dirty="0"/>
              <a:t>的直接应用，也就是说用</a:t>
            </a:r>
            <a:r>
              <a:rPr lang="en-US" altLang="zh-CN" dirty="0"/>
              <a:t>GAIL</a:t>
            </a:r>
            <a:r>
              <a:rPr lang="zh-CN" altLang="en-US" dirty="0"/>
              <a:t>产生数据，同时把</a:t>
            </a:r>
            <a:r>
              <a:rPr lang="en-US" altLang="zh-CN" dirty="0"/>
              <a:t>GAIL</a:t>
            </a:r>
            <a:r>
              <a:rPr lang="zh-CN" altLang="en-US" dirty="0"/>
              <a:t>的策略也拿到现实中去应用。这个样就不用采取两套措施了，那么再想想如果从这个角度来说，如何才能做到让</a:t>
            </a:r>
            <a:r>
              <a:rPr lang="en-US" altLang="zh-CN" dirty="0" err="1"/>
              <a:t>dqfd</a:t>
            </a:r>
            <a:r>
              <a:rPr lang="zh-CN" altLang="en-US" dirty="0"/>
              <a:t>也能融合进来，形成一个更完善的框架。</a:t>
            </a:r>
          </a:p>
          <a:p>
            <a:r>
              <a:rPr lang="en-US" altLang="zh-CN" dirty="0"/>
              <a:t>Covariance-Matrix Adaptation Evolution Strategy </a:t>
            </a:r>
            <a:r>
              <a:rPr lang="zh-CN" altLang="en-US" dirty="0"/>
              <a:t>这种优化方法并不是很理解，有通俗的讲法吗？</a:t>
            </a:r>
          </a:p>
          <a:p>
            <a:r>
              <a:rPr lang="zh-CN" altLang="en-US" dirty="0"/>
              <a:t>这个学习不是端到端的</a:t>
            </a:r>
          </a:p>
        </p:txBody>
      </p:sp>
    </p:spTree>
    <p:extLst>
      <p:ext uri="{BB962C8B-B14F-4D97-AF65-F5344CB8AC3E}">
        <p14:creationId xmlns:p14="http://schemas.microsoft.com/office/powerpoint/2010/main" val="94409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744B5-9AC4-454B-8DC0-6B8F309525C1}"/>
              </a:ext>
            </a:extLst>
          </p:cNvPr>
          <p:cNvSpPr>
            <a:spLocks noGrp="1"/>
          </p:cNvSpPr>
          <p:nvPr>
            <p:ph type="title"/>
          </p:nvPr>
        </p:nvSpPr>
        <p:spPr/>
        <p:txBody>
          <a:bodyPr/>
          <a:lstStyle/>
          <a:p>
            <a:r>
              <a:rPr lang="zh-CN" altLang="en-US" dirty="0"/>
              <a:t>记忆重构</a:t>
            </a:r>
            <a:r>
              <a:rPr lang="en-US" altLang="zh-CN" dirty="0"/>
              <a:t>vs</a:t>
            </a:r>
            <a:r>
              <a:rPr lang="zh-CN" altLang="en-US" dirty="0"/>
              <a:t>世界模型</a:t>
            </a:r>
          </a:p>
        </p:txBody>
      </p:sp>
      <p:sp>
        <p:nvSpPr>
          <p:cNvPr id="3" name="内容占位符 2">
            <a:extLst>
              <a:ext uri="{FF2B5EF4-FFF2-40B4-BE49-F238E27FC236}">
                <a16:creationId xmlns:a16="http://schemas.microsoft.com/office/drawing/2014/main" id="{787FD47F-27C7-4ABA-A217-91E3BFA91498}"/>
              </a:ext>
            </a:extLst>
          </p:cNvPr>
          <p:cNvSpPr>
            <a:spLocks noGrp="1"/>
          </p:cNvSpPr>
          <p:nvPr>
            <p:ph idx="1"/>
          </p:nvPr>
        </p:nvSpPr>
        <p:spPr/>
        <p:txBody>
          <a:bodyPr/>
          <a:lstStyle/>
          <a:p>
            <a:r>
              <a:rPr lang="zh-CN" altLang="en-US" dirty="0"/>
              <a:t>相同点：</a:t>
            </a:r>
            <a:endParaRPr lang="en-US" altLang="zh-CN" dirty="0"/>
          </a:p>
          <a:p>
            <a:pPr lvl="1"/>
            <a:r>
              <a:rPr lang="zh-CN" altLang="en-US" dirty="0"/>
              <a:t>对现实世界进行编解码</a:t>
            </a:r>
            <a:endParaRPr lang="en-US" altLang="zh-CN" dirty="0"/>
          </a:p>
          <a:p>
            <a:pPr lvl="1"/>
            <a:r>
              <a:rPr lang="zh-CN" altLang="en-US" dirty="0"/>
              <a:t>会利用生成模型基于现实场景生成对未来场景的预判</a:t>
            </a:r>
            <a:endParaRPr lang="en-US" altLang="zh-CN" dirty="0"/>
          </a:p>
          <a:p>
            <a:pPr lvl="1"/>
            <a:r>
              <a:rPr lang="zh-CN" altLang="en-US" dirty="0"/>
              <a:t>都有在记忆中进行自我完善和提升的过程</a:t>
            </a:r>
            <a:endParaRPr lang="en-US" altLang="zh-CN" dirty="0"/>
          </a:p>
          <a:p>
            <a:pPr lvl="1"/>
            <a:r>
              <a:rPr lang="zh-CN" altLang="en-US" dirty="0"/>
              <a:t>都需要分段式训练，不能端到端完成</a:t>
            </a:r>
          </a:p>
        </p:txBody>
      </p:sp>
    </p:spTree>
    <p:extLst>
      <p:ext uri="{BB962C8B-B14F-4D97-AF65-F5344CB8AC3E}">
        <p14:creationId xmlns:p14="http://schemas.microsoft.com/office/powerpoint/2010/main" val="3903604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615F0-16F4-48F3-8E0F-D36441B9FE94}"/>
              </a:ext>
            </a:extLst>
          </p:cNvPr>
          <p:cNvSpPr>
            <a:spLocks noGrp="1"/>
          </p:cNvSpPr>
          <p:nvPr>
            <p:ph type="title"/>
          </p:nvPr>
        </p:nvSpPr>
        <p:spPr/>
        <p:txBody>
          <a:bodyPr/>
          <a:lstStyle/>
          <a:p>
            <a:r>
              <a:rPr lang="zh-CN" altLang="en-US" dirty="0"/>
              <a:t>对比总结</a:t>
            </a:r>
          </a:p>
        </p:txBody>
      </p:sp>
      <p:sp>
        <p:nvSpPr>
          <p:cNvPr id="4" name="内容占位符 3">
            <a:extLst>
              <a:ext uri="{FF2B5EF4-FFF2-40B4-BE49-F238E27FC236}">
                <a16:creationId xmlns:a16="http://schemas.microsoft.com/office/drawing/2014/main" id="{A8C83E35-4569-4C2F-BA2C-21689EF2930F}"/>
              </a:ext>
            </a:extLst>
          </p:cNvPr>
          <p:cNvSpPr>
            <a:spLocks noGrp="1"/>
          </p:cNvSpPr>
          <p:nvPr>
            <p:ph sz="half" idx="1"/>
          </p:nvPr>
        </p:nvSpPr>
        <p:spPr/>
        <p:txBody>
          <a:bodyPr/>
          <a:lstStyle/>
          <a:p>
            <a:r>
              <a:rPr lang="zh-CN" altLang="en-US" dirty="0"/>
              <a:t>世界模型</a:t>
            </a:r>
            <a:endParaRPr lang="en-US" altLang="zh-CN" dirty="0"/>
          </a:p>
          <a:p>
            <a:pPr lvl="1"/>
            <a:r>
              <a:rPr lang="zh-CN" altLang="en-US" dirty="0"/>
              <a:t>编解码是个显式的过程，存储的是编码之后的变量</a:t>
            </a:r>
            <a:endParaRPr lang="en-US" altLang="zh-CN" dirty="0"/>
          </a:p>
          <a:p>
            <a:pPr lvl="1"/>
            <a:r>
              <a:rPr lang="zh-CN" altLang="en-US" dirty="0"/>
              <a:t>用随机采样的场景初始化编解码器</a:t>
            </a:r>
            <a:endParaRPr lang="en-US" altLang="zh-CN" dirty="0"/>
          </a:p>
          <a:p>
            <a:pPr lvl="1"/>
            <a:r>
              <a:rPr lang="zh-CN" altLang="en-US" dirty="0"/>
              <a:t>在“</a:t>
            </a:r>
            <a:r>
              <a:rPr lang="en-US" altLang="zh-CN" dirty="0"/>
              <a:t>actual env</a:t>
            </a:r>
            <a:r>
              <a:rPr lang="zh-CN" altLang="en-US" dirty="0"/>
              <a:t>”中做推演，得到的策略直接应用到实际中</a:t>
            </a:r>
            <a:endParaRPr lang="en-US" altLang="zh-CN" dirty="0"/>
          </a:p>
          <a:p>
            <a:pPr lvl="1"/>
            <a:endParaRPr lang="zh-CN" altLang="en-US" dirty="0"/>
          </a:p>
        </p:txBody>
      </p:sp>
      <p:sp>
        <p:nvSpPr>
          <p:cNvPr id="5" name="内容占位符 4">
            <a:extLst>
              <a:ext uri="{FF2B5EF4-FFF2-40B4-BE49-F238E27FC236}">
                <a16:creationId xmlns:a16="http://schemas.microsoft.com/office/drawing/2014/main" id="{A0F88F9B-D28E-4859-A625-32C240B92E22}"/>
              </a:ext>
            </a:extLst>
          </p:cNvPr>
          <p:cNvSpPr>
            <a:spLocks noGrp="1"/>
          </p:cNvSpPr>
          <p:nvPr>
            <p:ph sz="half" idx="2"/>
          </p:nvPr>
        </p:nvSpPr>
        <p:spPr/>
        <p:txBody>
          <a:bodyPr/>
          <a:lstStyle/>
          <a:p>
            <a:r>
              <a:rPr lang="zh-CN" altLang="en-US" dirty="0"/>
              <a:t>记忆重构（</a:t>
            </a:r>
            <a:r>
              <a:rPr lang="en-US" altLang="zh-CN" dirty="0"/>
              <a:t>model based</a:t>
            </a:r>
            <a:r>
              <a:rPr lang="zh-CN" altLang="en-US" dirty="0"/>
              <a:t>）</a:t>
            </a:r>
            <a:endParaRPr lang="en-US" altLang="zh-CN" dirty="0"/>
          </a:p>
          <a:p>
            <a:pPr lvl="1"/>
            <a:r>
              <a:rPr lang="zh-CN" altLang="en-US" dirty="0"/>
              <a:t>编解码由</a:t>
            </a:r>
            <a:r>
              <a:rPr lang="en-US" altLang="zh-CN" dirty="0"/>
              <a:t>GAIL</a:t>
            </a:r>
            <a:r>
              <a:rPr lang="zh-CN" altLang="en-US" dirty="0"/>
              <a:t>隐式完成，存储的是重构场景的模型</a:t>
            </a:r>
            <a:endParaRPr lang="en-US" altLang="zh-CN" dirty="0"/>
          </a:p>
          <a:p>
            <a:pPr lvl="1"/>
            <a:r>
              <a:rPr lang="zh-CN" altLang="en-US" dirty="0"/>
              <a:t>用专家数据对场景以及决策模型进行初始化</a:t>
            </a:r>
            <a:endParaRPr lang="en-US" altLang="zh-CN" dirty="0"/>
          </a:p>
          <a:p>
            <a:pPr lvl="1"/>
            <a:r>
              <a:rPr lang="zh-CN" altLang="en-US" dirty="0"/>
              <a:t>使用</a:t>
            </a:r>
            <a:r>
              <a:rPr lang="en-US" altLang="zh-CN" dirty="0"/>
              <a:t>GAIL</a:t>
            </a:r>
            <a:r>
              <a:rPr lang="zh-CN" altLang="en-US" dirty="0"/>
              <a:t>生成对抗样本，将生成数据与专家数据组合，在实际环境中训练</a:t>
            </a:r>
            <a:r>
              <a:rPr lang="en-US" altLang="zh-CN" dirty="0"/>
              <a:t>agent</a:t>
            </a:r>
            <a:r>
              <a:rPr lang="zh-CN" altLang="en-US" dirty="0"/>
              <a:t>策略（缺点，要改）</a:t>
            </a:r>
          </a:p>
        </p:txBody>
      </p:sp>
    </p:spTree>
    <p:extLst>
      <p:ext uri="{BB962C8B-B14F-4D97-AF65-F5344CB8AC3E}">
        <p14:creationId xmlns:p14="http://schemas.microsoft.com/office/powerpoint/2010/main" val="692450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9A38341-CC02-4570-BC3E-276BF2035BF0}"/>
              </a:ext>
            </a:extLst>
          </p:cNvPr>
          <p:cNvSpPr>
            <a:spLocks noGrp="1"/>
          </p:cNvSpPr>
          <p:nvPr>
            <p:ph type="title"/>
          </p:nvPr>
        </p:nvSpPr>
        <p:spPr/>
        <p:txBody>
          <a:bodyPr/>
          <a:lstStyle/>
          <a:p>
            <a:endParaRPr lang="zh-CN" altLang="en-US"/>
          </a:p>
        </p:txBody>
      </p:sp>
      <p:sp>
        <p:nvSpPr>
          <p:cNvPr id="6" name="内容占位符 5">
            <a:extLst>
              <a:ext uri="{FF2B5EF4-FFF2-40B4-BE49-F238E27FC236}">
                <a16:creationId xmlns:a16="http://schemas.microsoft.com/office/drawing/2014/main" id="{C38A811F-45E6-448D-BA60-ED3A7CD93E0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41383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9E000-5E5E-4EC6-B3D3-2CDD5204669F}"/>
              </a:ext>
            </a:extLst>
          </p:cNvPr>
          <p:cNvSpPr>
            <a:spLocks noGrp="1"/>
          </p:cNvSpPr>
          <p:nvPr>
            <p:ph type="title"/>
          </p:nvPr>
        </p:nvSpPr>
        <p:spPr/>
        <p:txBody>
          <a:bodyPr/>
          <a:lstStyle/>
          <a:p>
            <a:r>
              <a:rPr lang="en-US" altLang="zh-CN" dirty="0"/>
              <a:t>Model Based Reinforcement Learning for Atari</a:t>
            </a:r>
            <a:endParaRPr lang="zh-CN" altLang="en-US" dirty="0"/>
          </a:p>
        </p:txBody>
      </p:sp>
      <p:sp>
        <p:nvSpPr>
          <p:cNvPr id="4" name="文本占位符 3">
            <a:extLst>
              <a:ext uri="{FF2B5EF4-FFF2-40B4-BE49-F238E27FC236}">
                <a16:creationId xmlns:a16="http://schemas.microsoft.com/office/drawing/2014/main" id="{25CF6AF3-5D81-4F69-807A-A967B391E61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37620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24190-6EB8-4AB1-8846-D879E0DCE465}"/>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7F22E3F9-90D1-4B62-8599-26E62EC9A6FF}"/>
              </a:ext>
            </a:extLst>
          </p:cNvPr>
          <p:cNvSpPr>
            <a:spLocks noGrp="1"/>
          </p:cNvSpPr>
          <p:nvPr>
            <p:ph idx="1"/>
          </p:nvPr>
        </p:nvSpPr>
        <p:spPr/>
        <p:txBody>
          <a:bodyPr/>
          <a:lstStyle/>
          <a:p>
            <a:r>
              <a:rPr lang="en-US" altLang="zh-CN" dirty="0"/>
              <a:t> we explore how </a:t>
            </a:r>
            <a:r>
              <a:rPr lang="en-US" altLang="zh-CN" b="1" dirty="0"/>
              <a:t>video prediction models </a:t>
            </a:r>
            <a:r>
              <a:rPr lang="en-US" altLang="zh-CN" dirty="0"/>
              <a:t>can similarly enable agents to solve Atari games with orders of magnitude fewer interactions than model-free methods.</a:t>
            </a:r>
          </a:p>
          <a:p>
            <a:endParaRPr lang="zh-CN" altLang="en-US" dirty="0"/>
          </a:p>
        </p:txBody>
      </p:sp>
    </p:spTree>
    <p:extLst>
      <p:ext uri="{BB962C8B-B14F-4D97-AF65-F5344CB8AC3E}">
        <p14:creationId xmlns:p14="http://schemas.microsoft.com/office/powerpoint/2010/main" val="3073859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DA04C-EBCC-4109-BA96-89952A376EC7}"/>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307A28DF-9761-455D-8053-A22090AFABDE}"/>
              </a:ext>
            </a:extLst>
          </p:cNvPr>
          <p:cNvSpPr>
            <a:spLocks noGrp="1"/>
          </p:cNvSpPr>
          <p:nvPr>
            <p:ph idx="1"/>
          </p:nvPr>
        </p:nvSpPr>
        <p:spPr/>
        <p:txBody>
          <a:bodyPr>
            <a:normAutofit lnSpcReduction="10000"/>
          </a:bodyPr>
          <a:lstStyle/>
          <a:p>
            <a:r>
              <a:rPr lang="zh-CN" altLang="en-US" dirty="0"/>
              <a:t>人类学习中的直觉作为引入点</a:t>
            </a:r>
            <a:endParaRPr lang="en-US" altLang="zh-CN" dirty="0"/>
          </a:p>
          <a:p>
            <a:r>
              <a:rPr lang="zh-CN" altLang="en-US" dirty="0"/>
              <a:t>基于模型的方法，据说之前没有得到太好的效果</a:t>
            </a:r>
            <a:endParaRPr lang="en-US" altLang="zh-CN" dirty="0"/>
          </a:p>
          <a:p>
            <a:pPr lvl="1"/>
            <a:r>
              <a:rPr lang="en-US" altLang="zh-CN" dirty="0"/>
              <a:t>no prior work has successfully demonstrated model-based control via such predictive models that achieve results that are competitive with model-free RL</a:t>
            </a:r>
          </a:p>
          <a:p>
            <a:r>
              <a:rPr lang="zh-CN" altLang="en-US" dirty="0"/>
              <a:t>用自身对未来的预测进行学习，也有很多方法，比如</a:t>
            </a:r>
            <a:endParaRPr lang="en-US" altLang="zh-CN" dirty="0"/>
          </a:p>
          <a:p>
            <a:pPr lvl="1"/>
            <a:r>
              <a:rPr lang="en-US" altLang="zh-CN" dirty="0"/>
              <a:t> learning policies from the model </a:t>
            </a:r>
          </a:p>
          <a:p>
            <a:pPr lvl="1"/>
            <a:r>
              <a:rPr lang="en-US" altLang="zh-CN" dirty="0"/>
              <a:t>Capturing important details of the scene</a:t>
            </a:r>
          </a:p>
          <a:p>
            <a:pPr lvl="1"/>
            <a:r>
              <a:rPr lang="en-US" altLang="zh-CN" dirty="0"/>
              <a:t>encouraging exploration</a:t>
            </a:r>
          </a:p>
          <a:p>
            <a:pPr lvl="1"/>
            <a:r>
              <a:rPr lang="en-US" altLang="zh-CN" dirty="0"/>
              <a:t> creating intrinsic motivation </a:t>
            </a:r>
          </a:p>
          <a:p>
            <a:pPr lvl="1"/>
            <a:r>
              <a:rPr lang="en-US" altLang="zh-CN" dirty="0"/>
              <a:t> counterfactual reasoning</a:t>
            </a:r>
          </a:p>
          <a:p>
            <a:pPr lvl="1"/>
            <a:endParaRPr lang="en-US" altLang="zh-CN" dirty="0"/>
          </a:p>
        </p:txBody>
      </p:sp>
    </p:spTree>
    <p:extLst>
      <p:ext uri="{BB962C8B-B14F-4D97-AF65-F5344CB8AC3E}">
        <p14:creationId xmlns:p14="http://schemas.microsoft.com/office/powerpoint/2010/main" val="3301442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3D60A-7DA3-48E8-A538-271496616E8D}"/>
              </a:ext>
            </a:extLst>
          </p:cNvPr>
          <p:cNvSpPr>
            <a:spLocks noGrp="1"/>
          </p:cNvSpPr>
          <p:nvPr>
            <p:ph type="title"/>
          </p:nvPr>
        </p:nvSpPr>
        <p:spPr/>
        <p:txBody>
          <a:bodyPr/>
          <a:lstStyle/>
          <a:p>
            <a:r>
              <a:rPr lang="en-US" altLang="zh-CN" dirty="0"/>
              <a:t>Introduction </a:t>
            </a:r>
            <a:endParaRPr lang="zh-CN" altLang="en-US" dirty="0"/>
          </a:p>
        </p:txBody>
      </p:sp>
      <p:pic>
        <p:nvPicPr>
          <p:cNvPr id="4" name="内容占位符 3">
            <a:extLst>
              <a:ext uri="{FF2B5EF4-FFF2-40B4-BE49-F238E27FC236}">
                <a16:creationId xmlns:a16="http://schemas.microsoft.com/office/drawing/2014/main" id="{1D7C7182-ACB2-4BDA-B15A-220B4359DC0B}"/>
              </a:ext>
            </a:extLst>
          </p:cNvPr>
          <p:cNvPicPr>
            <a:picLocks noGrp="1" noChangeAspect="1"/>
          </p:cNvPicPr>
          <p:nvPr>
            <p:ph idx="1"/>
          </p:nvPr>
        </p:nvPicPr>
        <p:blipFill>
          <a:blip r:embed="rId3"/>
          <a:stretch>
            <a:fillRect/>
          </a:stretch>
        </p:blipFill>
        <p:spPr>
          <a:xfrm>
            <a:off x="2210391" y="1825625"/>
            <a:ext cx="7771217" cy="4351338"/>
          </a:xfrm>
          <a:prstGeom prst="rect">
            <a:avLst/>
          </a:prstGeom>
        </p:spPr>
      </p:pic>
    </p:spTree>
    <p:extLst>
      <p:ext uri="{BB962C8B-B14F-4D97-AF65-F5344CB8AC3E}">
        <p14:creationId xmlns:p14="http://schemas.microsoft.com/office/powerpoint/2010/main" val="3438015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05080-AAD6-456B-8255-118A037ED2C6}"/>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EC1CE17E-187B-4406-B539-7061957CF59C}"/>
              </a:ext>
            </a:extLst>
          </p:cNvPr>
          <p:cNvSpPr>
            <a:spLocks noGrp="1"/>
          </p:cNvSpPr>
          <p:nvPr>
            <p:ph idx="1"/>
          </p:nvPr>
        </p:nvSpPr>
        <p:spPr/>
        <p:txBody>
          <a:bodyPr/>
          <a:lstStyle/>
          <a:p>
            <a:r>
              <a:rPr lang="zh-CN" altLang="en-US" dirty="0"/>
              <a:t>对上一篇文章（</a:t>
            </a:r>
            <a:r>
              <a:rPr lang="en-US" altLang="zh-CN" dirty="0"/>
              <a:t>world models </a:t>
            </a:r>
            <a:r>
              <a:rPr lang="zh-CN" altLang="en-US" dirty="0"/>
              <a:t>）的评价：</a:t>
            </a:r>
            <a:endParaRPr lang="en-US" altLang="zh-CN" dirty="0"/>
          </a:p>
          <a:p>
            <a:pPr lvl="1"/>
            <a:r>
              <a:rPr lang="en-US" altLang="zh-CN" dirty="0"/>
              <a:t>Ha &amp; </a:t>
            </a:r>
            <a:r>
              <a:rPr lang="en-US" altLang="zh-CN" dirty="0" err="1"/>
              <a:t>Schmidhuber</a:t>
            </a:r>
            <a:r>
              <a:rPr lang="en-US" altLang="zh-CN" dirty="0"/>
              <a:t>(2018) present a way to compose a variational auto encoder with a recurrent neural network into an architecture that is successfully evaluated in the </a:t>
            </a:r>
            <a:r>
              <a:rPr lang="en-US" altLang="zh-CN" dirty="0" err="1"/>
              <a:t>VizDoom</a:t>
            </a:r>
            <a:r>
              <a:rPr lang="en-US" altLang="zh-CN" dirty="0"/>
              <a:t> environment and on a 2D racing game. The training procedure is similar to Algorithm 1, but only one iteration of the loop is needed as the environments are simple enough to be fully explored with random exploration.</a:t>
            </a:r>
            <a:endParaRPr lang="zh-CN" altLang="en-US" dirty="0"/>
          </a:p>
        </p:txBody>
      </p:sp>
    </p:spTree>
    <p:extLst>
      <p:ext uri="{BB962C8B-B14F-4D97-AF65-F5344CB8AC3E}">
        <p14:creationId xmlns:p14="http://schemas.microsoft.com/office/powerpoint/2010/main" val="757713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B3D5E-537F-4436-8843-781A82EE9CB3}"/>
              </a:ext>
            </a:extLst>
          </p:cNvPr>
          <p:cNvSpPr>
            <a:spLocks noGrp="1"/>
          </p:cNvSpPr>
          <p:nvPr>
            <p:ph type="title"/>
          </p:nvPr>
        </p:nvSpPr>
        <p:spPr/>
        <p:txBody>
          <a:bodyPr/>
          <a:lstStyle/>
          <a:p>
            <a:r>
              <a:rPr lang="en-US" altLang="zh-CN" dirty="0"/>
              <a:t>Simulated Policy learning </a:t>
            </a:r>
            <a:endParaRPr lang="zh-CN" altLang="en-US" dirty="0"/>
          </a:p>
        </p:txBody>
      </p:sp>
      <p:pic>
        <p:nvPicPr>
          <p:cNvPr id="4" name="内容占位符 3">
            <a:extLst>
              <a:ext uri="{FF2B5EF4-FFF2-40B4-BE49-F238E27FC236}">
                <a16:creationId xmlns:a16="http://schemas.microsoft.com/office/drawing/2014/main" id="{E43C7910-5409-4A53-8B9D-E3A6736DCB03}"/>
              </a:ext>
            </a:extLst>
          </p:cNvPr>
          <p:cNvPicPr>
            <a:picLocks noGrp="1" noChangeAspect="1"/>
          </p:cNvPicPr>
          <p:nvPr>
            <p:ph idx="1"/>
          </p:nvPr>
        </p:nvPicPr>
        <p:blipFill>
          <a:blip r:embed="rId3"/>
          <a:stretch>
            <a:fillRect/>
          </a:stretch>
        </p:blipFill>
        <p:spPr>
          <a:xfrm>
            <a:off x="3660683" y="1825625"/>
            <a:ext cx="4870633" cy="4351338"/>
          </a:xfrm>
          <a:prstGeom prst="rect">
            <a:avLst/>
          </a:prstGeom>
        </p:spPr>
      </p:pic>
    </p:spTree>
    <p:extLst>
      <p:ext uri="{BB962C8B-B14F-4D97-AF65-F5344CB8AC3E}">
        <p14:creationId xmlns:p14="http://schemas.microsoft.com/office/powerpoint/2010/main" val="227139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98CB3-F5E4-466D-BCAC-2D6499E6C056}"/>
              </a:ext>
            </a:extLst>
          </p:cNvPr>
          <p:cNvSpPr>
            <a:spLocks noGrp="1"/>
          </p:cNvSpPr>
          <p:nvPr>
            <p:ph type="title"/>
          </p:nvPr>
        </p:nvSpPr>
        <p:spPr/>
        <p:txBody>
          <a:bodyPr>
            <a:normAutofit fontScale="90000"/>
          </a:bodyPr>
          <a:lstStyle/>
          <a:p>
            <a:br>
              <a:rPr lang="en-US" altLang="zh-CN" dirty="0"/>
            </a:br>
            <a:r>
              <a:rPr lang="en-US" altLang="zh-CN" dirty="0"/>
              <a:t>Model-free RL||model-based RL </a:t>
            </a:r>
            <a:br>
              <a:rPr lang="en-US" altLang="zh-CN" dirty="0"/>
            </a:br>
            <a:r>
              <a:rPr lang="en-US" altLang="zh-CN" sz="2700" dirty="0"/>
              <a:t>Lecture 8 Integrating Learning and Planning-David Silver</a:t>
            </a:r>
            <a:br>
              <a:rPr lang="en-US" altLang="zh-CN" dirty="0"/>
            </a:br>
            <a:endParaRPr lang="zh-CN" altLang="en-US" dirty="0"/>
          </a:p>
        </p:txBody>
      </p:sp>
      <p:sp>
        <p:nvSpPr>
          <p:cNvPr id="4" name="文本占位符 3">
            <a:extLst>
              <a:ext uri="{FF2B5EF4-FFF2-40B4-BE49-F238E27FC236}">
                <a16:creationId xmlns:a16="http://schemas.microsoft.com/office/drawing/2014/main" id="{E0A68BC7-6C03-48BF-AB96-4D3F0DFCB2D0}"/>
              </a:ext>
            </a:extLst>
          </p:cNvPr>
          <p:cNvSpPr>
            <a:spLocks noGrp="1"/>
          </p:cNvSpPr>
          <p:nvPr>
            <p:ph type="body" idx="1"/>
          </p:nvPr>
        </p:nvSpPr>
        <p:spPr/>
        <p:txBody>
          <a:bodyPr/>
          <a:lstStyle/>
          <a:p>
            <a:r>
              <a:rPr lang="en-US" altLang="zh-CN" dirty="0"/>
              <a:t>www0.cs.ucl.ac.uk/staff/d.silver/web/Teaching_files/dyna.pdf</a:t>
            </a:r>
          </a:p>
          <a:p>
            <a:endParaRPr lang="zh-CN" altLang="en-US" dirty="0"/>
          </a:p>
        </p:txBody>
      </p:sp>
    </p:spTree>
    <p:extLst>
      <p:ext uri="{BB962C8B-B14F-4D97-AF65-F5344CB8AC3E}">
        <p14:creationId xmlns:p14="http://schemas.microsoft.com/office/powerpoint/2010/main" val="3600340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B72DB-AEA7-480B-A87B-7F0709E86B72}"/>
              </a:ext>
            </a:extLst>
          </p:cNvPr>
          <p:cNvSpPr>
            <a:spLocks noGrp="1"/>
          </p:cNvSpPr>
          <p:nvPr>
            <p:ph type="title"/>
          </p:nvPr>
        </p:nvSpPr>
        <p:spPr/>
        <p:txBody>
          <a:bodyPr/>
          <a:lstStyle/>
          <a:p>
            <a:r>
              <a:rPr lang="en-US" altLang="zh-CN" dirty="0"/>
              <a:t>4.1 deterministic  model</a:t>
            </a:r>
            <a:endParaRPr lang="zh-CN" altLang="en-US" dirty="0"/>
          </a:p>
        </p:txBody>
      </p:sp>
      <p:sp>
        <p:nvSpPr>
          <p:cNvPr id="3" name="内容占位符 2">
            <a:extLst>
              <a:ext uri="{FF2B5EF4-FFF2-40B4-BE49-F238E27FC236}">
                <a16:creationId xmlns:a16="http://schemas.microsoft.com/office/drawing/2014/main" id="{F6734940-5CB6-4516-8A2C-32CE184A92DA}"/>
              </a:ext>
            </a:extLst>
          </p:cNvPr>
          <p:cNvSpPr>
            <a:spLocks noGrp="1"/>
          </p:cNvSpPr>
          <p:nvPr>
            <p:ph idx="1"/>
          </p:nvPr>
        </p:nvSpPr>
        <p:spPr/>
        <p:txBody>
          <a:bodyPr/>
          <a:lstStyle/>
          <a:p>
            <a:r>
              <a:rPr lang="zh-CN" altLang="en-US" dirty="0"/>
              <a:t>输入：</a:t>
            </a:r>
            <a:r>
              <a:rPr lang="en-US" altLang="zh-CN" dirty="0"/>
              <a:t>4</a:t>
            </a:r>
            <a:r>
              <a:rPr lang="zh-CN" altLang="en-US" dirty="0"/>
              <a:t>帧图像</a:t>
            </a:r>
            <a:r>
              <a:rPr lang="en-US" altLang="zh-CN" dirty="0"/>
              <a:t>+</a:t>
            </a:r>
            <a:r>
              <a:rPr lang="zh-CN" altLang="en-US" dirty="0"/>
              <a:t>一个动作</a:t>
            </a:r>
            <a:endParaRPr lang="en-US" altLang="zh-CN" dirty="0"/>
          </a:p>
          <a:p>
            <a:r>
              <a:rPr lang="en-US" altLang="zh-CN" dirty="0"/>
              <a:t>4</a:t>
            </a:r>
            <a:r>
              <a:rPr lang="zh-CN" altLang="en-US" dirty="0"/>
              <a:t>帧图像用卷积进行编码，动作进行</a:t>
            </a:r>
            <a:r>
              <a:rPr lang="en-US" altLang="zh-CN" dirty="0"/>
              <a:t>one-hot-encoded</a:t>
            </a:r>
          </a:p>
          <a:p>
            <a:r>
              <a:rPr lang="zh-CN" altLang="en-US" dirty="0"/>
              <a:t>输出：下一帧图像和奖励值</a:t>
            </a:r>
            <a:endParaRPr lang="en-US" altLang="zh-CN" dirty="0"/>
          </a:p>
          <a:p>
            <a:r>
              <a:rPr lang="en-US" altLang="zh-CN" dirty="0"/>
              <a:t>Loss</a:t>
            </a:r>
            <a:r>
              <a:rPr lang="zh-CN" altLang="en-US" dirty="0"/>
              <a:t>： </a:t>
            </a:r>
            <a:r>
              <a:rPr lang="en-US" altLang="zh-CN" dirty="0"/>
              <a:t> the clipped loss max(Loss, C)for a constant C.(</a:t>
            </a:r>
            <a:r>
              <a:rPr lang="zh-CN" altLang="en-US" dirty="0"/>
              <a:t>具体怎么用的呢</a:t>
            </a:r>
            <a:r>
              <a:rPr lang="en-US" altLang="zh-CN" dirty="0"/>
              <a:t>)</a:t>
            </a:r>
            <a:endParaRPr lang="zh-CN" altLang="en-US" dirty="0"/>
          </a:p>
        </p:txBody>
      </p:sp>
    </p:spTree>
    <p:extLst>
      <p:ext uri="{BB962C8B-B14F-4D97-AF65-F5344CB8AC3E}">
        <p14:creationId xmlns:p14="http://schemas.microsoft.com/office/powerpoint/2010/main" val="230639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40A81-277F-4F7E-8FBE-A5724F676FC8}"/>
              </a:ext>
            </a:extLst>
          </p:cNvPr>
          <p:cNvSpPr>
            <a:spLocks noGrp="1"/>
          </p:cNvSpPr>
          <p:nvPr>
            <p:ph type="title"/>
          </p:nvPr>
        </p:nvSpPr>
        <p:spPr/>
        <p:txBody>
          <a:bodyPr/>
          <a:lstStyle/>
          <a:p>
            <a:r>
              <a:rPr lang="en-US" altLang="zh-CN" dirty="0"/>
              <a:t>Stochastic model</a:t>
            </a:r>
            <a:endParaRPr lang="zh-CN" altLang="en-US" dirty="0"/>
          </a:p>
        </p:txBody>
      </p:sp>
      <p:sp>
        <p:nvSpPr>
          <p:cNvPr id="3" name="内容占位符 2">
            <a:extLst>
              <a:ext uri="{FF2B5EF4-FFF2-40B4-BE49-F238E27FC236}">
                <a16:creationId xmlns:a16="http://schemas.microsoft.com/office/drawing/2014/main" id="{8625F7F6-5D42-45C5-9BA7-1F7F37794F74}"/>
              </a:ext>
            </a:extLst>
          </p:cNvPr>
          <p:cNvSpPr>
            <a:spLocks noGrp="1"/>
          </p:cNvSpPr>
          <p:nvPr>
            <p:ph idx="1"/>
          </p:nvPr>
        </p:nvSpPr>
        <p:spPr/>
        <p:txBody>
          <a:bodyPr/>
          <a:lstStyle/>
          <a:p>
            <a:r>
              <a:rPr lang="en-US" altLang="zh-CN" dirty="0"/>
              <a:t>Use a variational autoencoder to model the stochasticity of the environment</a:t>
            </a:r>
          </a:p>
          <a:p>
            <a:r>
              <a:rPr lang="zh-CN" altLang="en-US" dirty="0"/>
              <a:t>两个实施细节：</a:t>
            </a:r>
            <a:endParaRPr lang="en-US" altLang="zh-CN" dirty="0"/>
          </a:p>
          <a:p>
            <a:pPr lvl="1"/>
            <a:r>
              <a:rPr lang="en-US" altLang="zh-CN" dirty="0"/>
              <a:t>1.kl</a:t>
            </a:r>
            <a:r>
              <a:rPr lang="zh-CN" altLang="en-US" dirty="0"/>
              <a:t>散度在</a:t>
            </a:r>
            <a:r>
              <a:rPr lang="en-US" altLang="zh-CN" dirty="0"/>
              <a:t>loss</a:t>
            </a:r>
            <a:r>
              <a:rPr lang="zh-CN" altLang="en-US" dirty="0"/>
              <a:t>中的权重需要作为超参数进行调节，各个游戏不同</a:t>
            </a:r>
            <a:endParaRPr lang="en-US" altLang="zh-CN" dirty="0"/>
          </a:p>
          <a:p>
            <a:pPr lvl="1"/>
            <a:r>
              <a:rPr lang="en-US" altLang="zh-CN" dirty="0"/>
              <a:t>2.</a:t>
            </a:r>
            <a:r>
              <a:rPr lang="zh-CN" altLang="en-US" dirty="0"/>
              <a:t>这里的权重的量级在很小范围波动，会影响后验，所以这里采取了离散隐变量的方法（具体如何实现）</a:t>
            </a:r>
            <a:endParaRPr lang="en-US" altLang="zh-CN" dirty="0"/>
          </a:p>
          <a:p>
            <a:endParaRPr lang="zh-CN" altLang="en-US" dirty="0"/>
          </a:p>
        </p:txBody>
      </p:sp>
    </p:spTree>
    <p:extLst>
      <p:ext uri="{BB962C8B-B14F-4D97-AF65-F5344CB8AC3E}">
        <p14:creationId xmlns:p14="http://schemas.microsoft.com/office/powerpoint/2010/main" val="38617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72ED7-13D3-4645-82F3-FFEE99F3941C}"/>
              </a:ext>
            </a:extLst>
          </p:cNvPr>
          <p:cNvSpPr>
            <a:spLocks noGrp="1"/>
          </p:cNvSpPr>
          <p:nvPr>
            <p:ph type="title"/>
          </p:nvPr>
        </p:nvSpPr>
        <p:spPr/>
        <p:txBody>
          <a:bodyPr/>
          <a:lstStyle/>
          <a:p>
            <a:r>
              <a:rPr lang="en-US" altLang="zh-CN" dirty="0"/>
              <a:t>Policy Training </a:t>
            </a:r>
            <a:endParaRPr lang="zh-CN" altLang="en-US" dirty="0"/>
          </a:p>
        </p:txBody>
      </p:sp>
      <p:sp>
        <p:nvSpPr>
          <p:cNvPr id="3" name="内容占位符 2">
            <a:extLst>
              <a:ext uri="{FF2B5EF4-FFF2-40B4-BE49-F238E27FC236}">
                <a16:creationId xmlns:a16="http://schemas.microsoft.com/office/drawing/2014/main" id="{9A3BEF01-2556-4D00-B406-5A67EB50673C}"/>
              </a:ext>
            </a:extLst>
          </p:cNvPr>
          <p:cNvSpPr>
            <a:spLocks noGrp="1"/>
          </p:cNvSpPr>
          <p:nvPr>
            <p:ph idx="1"/>
          </p:nvPr>
        </p:nvSpPr>
        <p:spPr/>
        <p:txBody>
          <a:bodyPr/>
          <a:lstStyle/>
          <a:p>
            <a:r>
              <a:rPr lang="en-US" altLang="zh-CN" dirty="0" err="1"/>
              <a:t>Ppo</a:t>
            </a:r>
            <a:r>
              <a:rPr lang="en-US" altLang="zh-CN" dirty="0"/>
              <a:t> </a:t>
            </a:r>
            <a:r>
              <a:rPr lang="zh-CN" altLang="en-US" dirty="0"/>
              <a:t>从虚拟环境中训练策略</a:t>
            </a:r>
            <a:r>
              <a:rPr lang="en-US" altLang="zh-CN" dirty="0"/>
              <a:t>pi, </a:t>
            </a:r>
            <a:r>
              <a:rPr lang="zh-CN" altLang="en-US" dirty="0"/>
              <a:t>面临的问题是：我们的仿真长度是固定的，这样一来，</a:t>
            </a:r>
            <a:r>
              <a:rPr lang="en-US" altLang="zh-CN" dirty="0" err="1"/>
              <a:t>ppo</a:t>
            </a:r>
            <a:r>
              <a:rPr lang="zh-CN" altLang="en-US" dirty="0"/>
              <a:t>能学到的策略就不具有长远性。为了解决这个问题，我们把最后一步仿真得到的</a:t>
            </a:r>
            <a:r>
              <a:rPr lang="en-US" altLang="zh-CN" dirty="0"/>
              <a:t>value</a:t>
            </a:r>
            <a:r>
              <a:rPr lang="zh-CN" altLang="en-US" dirty="0"/>
              <a:t>作为</a:t>
            </a:r>
            <a:r>
              <a:rPr lang="en-US" altLang="zh-CN" dirty="0"/>
              <a:t>reward</a:t>
            </a:r>
          </a:p>
          <a:p>
            <a:r>
              <a:rPr lang="zh-CN" altLang="en-US" dirty="0"/>
              <a:t>另外，从理论上讲，这个模型永远都不是完整的，它只是由当前策略能观测的到的数据仿真得来。</a:t>
            </a:r>
            <a:endParaRPr lang="en-US" altLang="zh-CN" dirty="0"/>
          </a:p>
          <a:p>
            <a:endParaRPr lang="en-US" altLang="zh-CN" dirty="0"/>
          </a:p>
        </p:txBody>
      </p:sp>
    </p:spTree>
    <p:extLst>
      <p:ext uri="{BB962C8B-B14F-4D97-AF65-F5344CB8AC3E}">
        <p14:creationId xmlns:p14="http://schemas.microsoft.com/office/powerpoint/2010/main" val="3879707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23B70-4CC1-4C94-971D-E1B8C7DFC6C7}"/>
              </a:ext>
            </a:extLst>
          </p:cNvPr>
          <p:cNvSpPr>
            <a:spLocks noGrp="1"/>
          </p:cNvSpPr>
          <p:nvPr>
            <p:ph type="title"/>
          </p:nvPr>
        </p:nvSpPr>
        <p:spPr/>
        <p:txBody>
          <a:bodyPr/>
          <a:lstStyle/>
          <a:p>
            <a:r>
              <a:rPr lang="en-US" altLang="zh-CN" dirty="0"/>
              <a:t>Experiments </a:t>
            </a:r>
            <a:endParaRPr lang="zh-CN" altLang="en-US" dirty="0"/>
          </a:p>
        </p:txBody>
      </p:sp>
      <p:sp>
        <p:nvSpPr>
          <p:cNvPr id="3" name="内容占位符 2">
            <a:extLst>
              <a:ext uri="{FF2B5EF4-FFF2-40B4-BE49-F238E27FC236}">
                <a16:creationId xmlns:a16="http://schemas.microsoft.com/office/drawing/2014/main" id="{7B837E93-9B20-441B-BF74-D3E611793B51}"/>
              </a:ext>
            </a:extLst>
          </p:cNvPr>
          <p:cNvSpPr>
            <a:spLocks noGrp="1"/>
          </p:cNvSpPr>
          <p:nvPr>
            <p:ph idx="1"/>
          </p:nvPr>
        </p:nvSpPr>
        <p:spPr/>
        <p:txBody>
          <a:bodyPr>
            <a:normAutofit fontScale="92500"/>
          </a:bodyPr>
          <a:lstStyle/>
          <a:p>
            <a:r>
              <a:rPr lang="en-US" altLang="zh-CN" dirty="0"/>
              <a:t>We evaluate </a:t>
            </a:r>
            <a:r>
              <a:rPr lang="en-US" altLang="zh-CN" dirty="0" err="1"/>
              <a:t>SimPLe</a:t>
            </a:r>
            <a:r>
              <a:rPr lang="en-US" altLang="zh-CN" dirty="0"/>
              <a:t> on a suite of Atari games from Atari Learning Environment (ALE) benchmark. </a:t>
            </a:r>
          </a:p>
          <a:p>
            <a:r>
              <a:rPr lang="zh-CN" altLang="en-US" dirty="0"/>
              <a:t>和 </a:t>
            </a:r>
            <a:r>
              <a:rPr lang="en-US" altLang="zh-CN" dirty="0" err="1"/>
              <a:t>ppo</a:t>
            </a:r>
            <a:r>
              <a:rPr lang="en-US" altLang="zh-CN" dirty="0"/>
              <a:t> rainbow</a:t>
            </a:r>
            <a:r>
              <a:rPr lang="zh-CN" altLang="en-US" dirty="0"/>
              <a:t>做的对比</a:t>
            </a:r>
            <a:endParaRPr lang="en-US" altLang="zh-CN" dirty="0"/>
          </a:p>
          <a:p>
            <a:endParaRPr lang="en-US" altLang="zh-CN" dirty="0"/>
          </a:p>
          <a:p>
            <a:r>
              <a:rPr lang="en-US" altLang="zh-CN" dirty="0"/>
              <a:t> This suggests that further stabilizing model-based RL should improve performance, indicating an important direction for future work. </a:t>
            </a:r>
          </a:p>
          <a:p>
            <a:endParaRPr lang="en-US" altLang="zh-CN" dirty="0"/>
          </a:p>
          <a:p>
            <a:r>
              <a:rPr lang="en-US" altLang="zh-CN" dirty="0"/>
              <a:t> There are a number of possible reasons, such as mutual interactions of the policy training and the supervised training or domain mismatch between the model and the real environment. </a:t>
            </a:r>
            <a:endParaRPr lang="zh-CN" altLang="en-US" dirty="0"/>
          </a:p>
        </p:txBody>
      </p:sp>
    </p:spTree>
    <p:extLst>
      <p:ext uri="{BB962C8B-B14F-4D97-AF65-F5344CB8AC3E}">
        <p14:creationId xmlns:p14="http://schemas.microsoft.com/office/powerpoint/2010/main" val="2368974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FF3E4-8966-49CF-B1E4-AEC15B7E02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80D284A-4E85-4931-A8A6-59AD3D6DB83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0825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4550B-15AD-4B49-B089-2817E68C6BD4}"/>
              </a:ext>
            </a:extLst>
          </p:cNvPr>
          <p:cNvSpPr>
            <a:spLocks noGrp="1"/>
          </p:cNvSpPr>
          <p:nvPr>
            <p:ph type="title"/>
          </p:nvPr>
        </p:nvSpPr>
        <p:spPr/>
        <p:txBody>
          <a:bodyPr/>
          <a:lstStyle/>
          <a:p>
            <a:r>
              <a:rPr lang="en-US" altLang="zh-CN" dirty="0"/>
              <a:t>Alpha go</a:t>
            </a:r>
            <a:endParaRPr lang="zh-CN" altLang="en-US" dirty="0"/>
          </a:p>
        </p:txBody>
      </p:sp>
      <p:sp>
        <p:nvSpPr>
          <p:cNvPr id="3" name="内容占位符 2">
            <a:extLst>
              <a:ext uri="{FF2B5EF4-FFF2-40B4-BE49-F238E27FC236}">
                <a16:creationId xmlns:a16="http://schemas.microsoft.com/office/drawing/2014/main" id="{576A35DC-388E-4E80-9ECA-90465B855C23}"/>
              </a:ext>
            </a:extLst>
          </p:cNvPr>
          <p:cNvSpPr>
            <a:spLocks noGrp="1"/>
          </p:cNvSpPr>
          <p:nvPr>
            <p:ph idx="1"/>
          </p:nvPr>
        </p:nvSpPr>
        <p:spPr/>
        <p:txBody>
          <a:bodyPr/>
          <a:lstStyle/>
          <a:p>
            <a:r>
              <a:rPr lang="en-US" altLang="zh-CN" dirty="0"/>
              <a:t>Uses value networks to evaluate board positions and policy networks to select moves</a:t>
            </a:r>
          </a:p>
          <a:p>
            <a:r>
              <a:rPr lang="zh-CN" altLang="en-US" dirty="0"/>
              <a:t>面临维度过大的问题</a:t>
            </a:r>
            <a:endParaRPr lang="en-US" altLang="zh-CN" dirty="0"/>
          </a:p>
          <a:p>
            <a:pPr lvl="1"/>
            <a:r>
              <a:rPr lang="en-US" altLang="zh-CN" dirty="0"/>
              <a:t>1. First, the depth of the search: be reduced by position evaluation: replacing the subtree below s by an approximate value function v(s) ≈ v∗(s) (</a:t>
            </a:r>
            <a:r>
              <a:rPr lang="zh-CN" altLang="en-US" dirty="0"/>
              <a:t>用估值的迭代，代替真值</a:t>
            </a:r>
            <a:r>
              <a:rPr lang="en-US" altLang="zh-CN" dirty="0"/>
              <a:t>)</a:t>
            </a:r>
          </a:p>
          <a:p>
            <a:pPr lvl="1"/>
            <a:r>
              <a:rPr lang="en-US" altLang="zh-CN" dirty="0"/>
              <a:t>2. Second, the breadth of the search: be reduced by sampling actions from a policy p(a | s) that is a probability distribution over possible moves a in positions</a:t>
            </a:r>
            <a:r>
              <a:rPr lang="zh-CN" altLang="en-US" dirty="0"/>
              <a:t>（用采样代替期望）</a:t>
            </a:r>
          </a:p>
        </p:txBody>
      </p:sp>
    </p:spTree>
    <p:extLst>
      <p:ext uri="{BB962C8B-B14F-4D97-AF65-F5344CB8AC3E}">
        <p14:creationId xmlns:p14="http://schemas.microsoft.com/office/powerpoint/2010/main" val="2487661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7E25A-0526-4643-B39B-424CA2DD7D96}"/>
              </a:ext>
            </a:extLst>
          </p:cNvPr>
          <p:cNvSpPr>
            <a:spLocks noGrp="1"/>
          </p:cNvSpPr>
          <p:nvPr>
            <p:ph type="title"/>
          </p:nvPr>
        </p:nvSpPr>
        <p:spPr/>
        <p:txBody>
          <a:bodyPr/>
          <a:lstStyle/>
          <a:p>
            <a:r>
              <a:rPr lang="zh-CN" altLang="en-US" dirty="0"/>
              <a:t>大体思路</a:t>
            </a:r>
          </a:p>
        </p:txBody>
      </p:sp>
      <p:sp>
        <p:nvSpPr>
          <p:cNvPr id="3" name="内容占位符 2">
            <a:extLst>
              <a:ext uri="{FF2B5EF4-FFF2-40B4-BE49-F238E27FC236}">
                <a16:creationId xmlns:a16="http://schemas.microsoft.com/office/drawing/2014/main" id="{168AF4AD-207D-4765-B13A-C02A3559E87B}"/>
              </a:ext>
            </a:extLst>
          </p:cNvPr>
          <p:cNvSpPr>
            <a:spLocks noGrp="1"/>
          </p:cNvSpPr>
          <p:nvPr>
            <p:ph idx="1"/>
          </p:nvPr>
        </p:nvSpPr>
        <p:spPr/>
        <p:txBody>
          <a:bodyPr/>
          <a:lstStyle/>
          <a:p>
            <a:r>
              <a:rPr lang="en-US" altLang="zh-CN" dirty="0"/>
              <a:t>1.</a:t>
            </a:r>
            <a:r>
              <a:rPr lang="zh-CN" altLang="en-US" dirty="0"/>
              <a:t>以专家数据为目标，以监督学习的方法得到可行的策略网络</a:t>
            </a:r>
            <a:endParaRPr lang="en-US" altLang="zh-CN" dirty="0"/>
          </a:p>
          <a:p>
            <a:r>
              <a:rPr lang="en-US" altLang="zh-CN" dirty="0"/>
              <a:t>2.</a:t>
            </a:r>
            <a:r>
              <a:rPr lang="zh-CN" altLang="en-US" dirty="0"/>
              <a:t>用</a:t>
            </a:r>
            <a:r>
              <a:rPr lang="en-US" altLang="zh-CN" dirty="0"/>
              <a:t>RL</a:t>
            </a:r>
            <a:r>
              <a:rPr lang="zh-CN" altLang="en-US" dirty="0"/>
              <a:t>的方法，从现实数据中修正策略网络</a:t>
            </a:r>
            <a:endParaRPr lang="en-US" altLang="zh-CN" dirty="0"/>
          </a:p>
          <a:p>
            <a:r>
              <a:rPr lang="en-US" altLang="zh-CN" dirty="0"/>
              <a:t>3.</a:t>
            </a:r>
            <a:r>
              <a:rPr lang="zh-CN" altLang="en-US" dirty="0"/>
              <a:t>通过自我博弈训练一个值函数网络</a:t>
            </a:r>
            <a:endParaRPr lang="en-US" altLang="zh-CN" dirty="0"/>
          </a:p>
          <a:p>
            <a:endParaRPr lang="zh-CN" altLang="en-US" dirty="0"/>
          </a:p>
        </p:txBody>
      </p:sp>
    </p:spTree>
    <p:extLst>
      <p:ext uri="{BB962C8B-B14F-4D97-AF65-F5344CB8AC3E}">
        <p14:creationId xmlns:p14="http://schemas.microsoft.com/office/powerpoint/2010/main" val="438182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81385-C716-4419-97CA-BEC479DA87AF}"/>
              </a:ext>
            </a:extLst>
          </p:cNvPr>
          <p:cNvSpPr>
            <a:spLocks noGrp="1"/>
          </p:cNvSpPr>
          <p:nvPr>
            <p:ph type="title"/>
          </p:nvPr>
        </p:nvSpPr>
        <p:spPr/>
        <p:txBody>
          <a:bodyPr/>
          <a:lstStyle/>
          <a:p>
            <a:r>
              <a:rPr lang="en-US" altLang="zh-CN" dirty="0"/>
              <a:t>1. Supervised Learning of Policy Networks</a:t>
            </a:r>
            <a:endParaRPr lang="zh-CN" altLang="en-US" dirty="0"/>
          </a:p>
        </p:txBody>
      </p:sp>
      <p:sp>
        <p:nvSpPr>
          <p:cNvPr id="3" name="内容占位符 2">
            <a:extLst>
              <a:ext uri="{FF2B5EF4-FFF2-40B4-BE49-F238E27FC236}">
                <a16:creationId xmlns:a16="http://schemas.microsoft.com/office/drawing/2014/main" id="{2DB44121-CD90-45F5-9B35-89060FC38968}"/>
              </a:ext>
            </a:extLst>
          </p:cNvPr>
          <p:cNvSpPr>
            <a:spLocks noGrp="1"/>
          </p:cNvSpPr>
          <p:nvPr>
            <p:ph idx="1"/>
          </p:nvPr>
        </p:nvSpPr>
        <p:spPr/>
        <p:txBody>
          <a:bodyPr/>
          <a:lstStyle/>
          <a:p>
            <a:r>
              <a:rPr lang="zh-CN" altLang="en-US" dirty="0"/>
              <a:t>输入是</a:t>
            </a:r>
            <a:r>
              <a:rPr lang="en-US" altLang="zh-CN" dirty="0"/>
              <a:t>s</a:t>
            </a:r>
            <a:r>
              <a:rPr lang="zh-CN" altLang="en-US" dirty="0"/>
              <a:t>输出是</a:t>
            </a:r>
            <a:r>
              <a:rPr lang="en-US" altLang="zh-CN" dirty="0"/>
              <a:t>a</a:t>
            </a:r>
          </a:p>
          <a:p>
            <a:r>
              <a:rPr lang="en-US" altLang="zh-CN" dirty="0"/>
              <a:t>13</a:t>
            </a:r>
            <a:r>
              <a:rPr lang="zh-CN" altLang="en-US" dirty="0"/>
              <a:t>层网络</a:t>
            </a:r>
            <a:endParaRPr lang="en-US" altLang="zh-CN" dirty="0"/>
          </a:p>
          <a:p>
            <a:endParaRPr lang="zh-CN" altLang="en-US" b="1" dirty="0"/>
          </a:p>
        </p:txBody>
      </p:sp>
      <p:pic>
        <p:nvPicPr>
          <p:cNvPr id="4" name="图片 3">
            <a:extLst>
              <a:ext uri="{FF2B5EF4-FFF2-40B4-BE49-F238E27FC236}">
                <a16:creationId xmlns:a16="http://schemas.microsoft.com/office/drawing/2014/main" id="{3D1F88C0-66A2-4FE2-ADE3-D4D8ECAAD9F4}"/>
              </a:ext>
            </a:extLst>
          </p:cNvPr>
          <p:cNvPicPr>
            <a:picLocks noChangeAspect="1"/>
          </p:cNvPicPr>
          <p:nvPr/>
        </p:nvPicPr>
        <p:blipFill>
          <a:blip r:embed="rId2"/>
          <a:stretch>
            <a:fillRect/>
          </a:stretch>
        </p:blipFill>
        <p:spPr>
          <a:xfrm>
            <a:off x="1149350" y="3429000"/>
            <a:ext cx="9563100" cy="2152650"/>
          </a:xfrm>
          <a:prstGeom prst="rect">
            <a:avLst/>
          </a:prstGeom>
        </p:spPr>
      </p:pic>
    </p:spTree>
    <p:extLst>
      <p:ext uri="{BB962C8B-B14F-4D97-AF65-F5344CB8AC3E}">
        <p14:creationId xmlns:p14="http://schemas.microsoft.com/office/powerpoint/2010/main" val="1204329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7864F-28FE-485C-9351-1CD6B5A8A631}"/>
              </a:ext>
            </a:extLst>
          </p:cNvPr>
          <p:cNvSpPr>
            <a:spLocks noGrp="1"/>
          </p:cNvSpPr>
          <p:nvPr>
            <p:ph type="title"/>
          </p:nvPr>
        </p:nvSpPr>
        <p:spPr/>
        <p:txBody>
          <a:bodyPr/>
          <a:lstStyle/>
          <a:p>
            <a:r>
              <a:rPr lang="en-US" altLang="zh-CN" dirty="0"/>
              <a:t>2 Reinforcement Learning of Policy Networks</a:t>
            </a:r>
            <a:endParaRPr lang="zh-CN" altLang="en-US" dirty="0"/>
          </a:p>
        </p:txBody>
      </p:sp>
      <p:sp>
        <p:nvSpPr>
          <p:cNvPr id="3" name="内容占位符 2">
            <a:extLst>
              <a:ext uri="{FF2B5EF4-FFF2-40B4-BE49-F238E27FC236}">
                <a16:creationId xmlns:a16="http://schemas.microsoft.com/office/drawing/2014/main" id="{DF42B0D3-F79D-4EEA-A861-AE7B7E019803}"/>
              </a:ext>
            </a:extLst>
          </p:cNvPr>
          <p:cNvSpPr>
            <a:spLocks noGrp="1"/>
          </p:cNvSpPr>
          <p:nvPr>
            <p:ph idx="1"/>
          </p:nvPr>
        </p:nvSpPr>
        <p:spPr/>
        <p:txBody>
          <a:bodyPr/>
          <a:lstStyle/>
          <a:p>
            <a:r>
              <a:rPr lang="en-US" altLang="zh-CN" dirty="0"/>
              <a:t> identical in structure </a:t>
            </a:r>
          </a:p>
          <a:p>
            <a:r>
              <a:rPr lang="zh-CN" altLang="en-US" dirty="0"/>
              <a:t>和第一节中的网络同构，并且用前面的网络做初始化。</a:t>
            </a:r>
            <a:endParaRPr lang="en-US" altLang="zh-CN" dirty="0"/>
          </a:p>
          <a:p>
            <a:r>
              <a:rPr lang="zh-CN" altLang="en-US" dirty="0"/>
              <a:t>然后进行自我博弈，获得对应的</a:t>
            </a:r>
            <a:r>
              <a:rPr lang="en-US" altLang="zh-CN" dirty="0"/>
              <a:t>reward</a:t>
            </a:r>
          </a:p>
          <a:p>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FAD9A5AC-2500-4EEC-A19F-2DA81704C162}"/>
              </a:ext>
            </a:extLst>
          </p:cNvPr>
          <p:cNvPicPr>
            <a:picLocks noChangeAspect="1"/>
          </p:cNvPicPr>
          <p:nvPr/>
        </p:nvPicPr>
        <p:blipFill>
          <a:blip r:embed="rId3"/>
          <a:stretch>
            <a:fillRect/>
          </a:stretch>
        </p:blipFill>
        <p:spPr>
          <a:xfrm>
            <a:off x="1547812" y="3505994"/>
            <a:ext cx="9096375" cy="2466975"/>
          </a:xfrm>
          <a:prstGeom prst="rect">
            <a:avLst/>
          </a:prstGeom>
        </p:spPr>
      </p:pic>
    </p:spTree>
    <p:extLst>
      <p:ext uri="{BB962C8B-B14F-4D97-AF65-F5344CB8AC3E}">
        <p14:creationId xmlns:p14="http://schemas.microsoft.com/office/powerpoint/2010/main" val="2662272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38C5D-735A-479F-BFF8-2559AD6C375F}"/>
              </a:ext>
            </a:extLst>
          </p:cNvPr>
          <p:cNvSpPr>
            <a:spLocks noGrp="1"/>
          </p:cNvSpPr>
          <p:nvPr>
            <p:ph type="title"/>
          </p:nvPr>
        </p:nvSpPr>
        <p:spPr/>
        <p:txBody>
          <a:bodyPr/>
          <a:lstStyle/>
          <a:p>
            <a:r>
              <a:rPr lang="en-US" altLang="zh-CN" dirty="0"/>
              <a:t>3 Reinforcement Learning of Value Network</a:t>
            </a:r>
            <a:endParaRPr lang="zh-CN" altLang="en-US" dirty="0"/>
          </a:p>
        </p:txBody>
      </p:sp>
      <p:sp>
        <p:nvSpPr>
          <p:cNvPr id="3" name="内容占位符 2">
            <a:extLst>
              <a:ext uri="{FF2B5EF4-FFF2-40B4-BE49-F238E27FC236}">
                <a16:creationId xmlns:a16="http://schemas.microsoft.com/office/drawing/2014/main" id="{FAFA8368-83D4-4D75-AE19-6B4AA731C839}"/>
              </a:ext>
            </a:extLst>
          </p:cNvPr>
          <p:cNvSpPr>
            <a:spLocks noGrp="1"/>
          </p:cNvSpPr>
          <p:nvPr>
            <p:ph idx="1"/>
          </p:nvPr>
        </p:nvSpPr>
        <p:spPr/>
        <p:txBody>
          <a:bodyPr/>
          <a:lstStyle/>
          <a:p>
            <a:r>
              <a:rPr lang="zh-CN" altLang="en-US" dirty="0"/>
              <a:t>输入是当前状态，输出</a:t>
            </a:r>
            <a:r>
              <a:rPr lang="en-US" altLang="zh-CN" dirty="0"/>
              <a:t>z</a:t>
            </a:r>
          </a:p>
          <a:p>
            <a:endParaRPr lang="zh-CN" altLang="en-US" dirty="0"/>
          </a:p>
        </p:txBody>
      </p:sp>
      <p:pic>
        <p:nvPicPr>
          <p:cNvPr id="4" name="图片 3">
            <a:extLst>
              <a:ext uri="{FF2B5EF4-FFF2-40B4-BE49-F238E27FC236}">
                <a16:creationId xmlns:a16="http://schemas.microsoft.com/office/drawing/2014/main" id="{443187DD-0126-4B90-9A4F-4A095EED3724}"/>
              </a:ext>
            </a:extLst>
          </p:cNvPr>
          <p:cNvPicPr>
            <a:picLocks noChangeAspect="1"/>
          </p:cNvPicPr>
          <p:nvPr/>
        </p:nvPicPr>
        <p:blipFill>
          <a:blip r:embed="rId3"/>
          <a:stretch>
            <a:fillRect/>
          </a:stretch>
        </p:blipFill>
        <p:spPr>
          <a:xfrm>
            <a:off x="1023937" y="2789237"/>
            <a:ext cx="10144125" cy="3057525"/>
          </a:xfrm>
          <a:prstGeom prst="rect">
            <a:avLst/>
          </a:prstGeom>
        </p:spPr>
      </p:pic>
    </p:spTree>
    <p:extLst>
      <p:ext uri="{BB962C8B-B14F-4D97-AF65-F5344CB8AC3E}">
        <p14:creationId xmlns:p14="http://schemas.microsoft.com/office/powerpoint/2010/main" val="409272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D00B2-248E-4607-8015-F6B0D40DF3D8}"/>
              </a:ext>
            </a:extLst>
          </p:cNvPr>
          <p:cNvSpPr>
            <a:spLocks noGrp="1"/>
          </p:cNvSpPr>
          <p:nvPr>
            <p:ph type="title"/>
          </p:nvPr>
        </p:nvSpPr>
        <p:spPr/>
        <p:txBody>
          <a:bodyPr/>
          <a:lstStyle/>
          <a:p>
            <a:r>
              <a:rPr lang="zh-CN" altLang="en-US" dirty="0"/>
              <a:t>基本思路</a:t>
            </a:r>
          </a:p>
        </p:txBody>
      </p:sp>
      <p:pic>
        <p:nvPicPr>
          <p:cNvPr id="4" name="内容占位符 3">
            <a:extLst>
              <a:ext uri="{FF2B5EF4-FFF2-40B4-BE49-F238E27FC236}">
                <a16:creationId xmlns:a16="http://schemas.microsoft.com/office/drawing/2014/main" id="{A79AAA2A-F5A6-4D4B-8352-AF697E6C5365}"/>
              </a:ext>
            </a:extLst>
          </p:cNvPr>
          <p:cNvPicPr>
            <a:picLocks noGrp="1" noChangeAspect="1"/>
          </p:cNvPicPr>
          <p:nvPr>
            <p:ph idx="1"/>
          </p:nvPr>
        </p:nvPicPr>
        <p:blipFill>
          <a:blip r:embed="rId2"/>
          <a:stretch>
            <a:fillRect/>
          </a:stretch>
        </p:blipFill>
        <p:spPr>
          <a:xfrm>
            <a:off x="838200" y="1950641"/>
            <a:ext cx="7436016" cy="2717006"/>
          </a:xfrm>
          <a:prstGeom prst="rect">
            <a:avLst/>
          </a:prstGeom>
        </p:spPr>
      </p:pic>
    </p:spTree>
    <p:extLst>
      <p:ext uri="{BB962C8B-B14F-4D97-AF65-F5344CB8AC3E}">
        <p14:creationId xmlns:p14="http://schemas.microsoft.com/office/powerpoint/2010/main" val="90264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B6780-DB4B-4628-ACFB-90B8A074CDD5}"/>
              </a:ext>
            </a:extLst>
          </p:cNvPr>
          <p:cNvSpPr>
            <a:spLocks noGrp="1"/>
          </p:cNvSpPr>
          <p:nvPr>
            <p:ph type="title"/>
          </p:nvPr>
        </p:nvSpPr>
        <p:spPr/>
        <p:txBody>
          <a:bodyPr/>
          <a:lstStyle/>
          <a:p>
            <a:r>
              <a:rPr lang="en-US" altLang="zh-CN" dirty="0"/>
              <a:t>4SearchingwithPolicyandValueNetwork</a:t>
            </a:r>
            <a:endParaRPr lang="zh-CN" altLang="en-US" dirty="0"/>
          </a:p>
        </p:txBody>
      </p:sp>
      <p:sp>
        <p:nvSpPr>
          <p:cNvPr id="3" name="内容占位符 2">
            <a:extLst>
              <a:ext uri="{FF2B5EF4-FFF2-40B4-BE49-F238E27FC236}">
                <a16:creationId xmlns:a16="http://schemas.microsoft.com/office/drawing/2014/main" id="{86261A3F-1888-4D74-BCC0-7FA490DCEC7C}"/>
              </a:ext>
            </a:extLst>
          </p:cNvPr>
          <p:cNvSpPr>
            <a:spLocks noGrp="1"/>
          </p:cNvSpPr>
          <p:nvPr>
            <p:ph idx="1"/>
          </p:nvPr>
        </p:nvSpPr>
        <p:spPr/>
        <p:txBody>
          <a:bodyPr/>
          <a:lstStyle/>
          <a:p>
            <a:r>
              <a:rPr lang="en-US" altLang="zh-CN" dirty="0"/>
              <a:t>AlphaGo combines the policy and value networks in an MCTS algorithm (Figure 3) that selects actions by look ahead search</a:t>
            </a:r>
            <a:r>
              <a:rPr lang="zh-CN" altLang="en-US" dirty="0"/>
              <a:t>。</a:t>
            </a:r>
            <a:endParaRPr lang="en-US" altLang="zh-CN" dirty="0"/>
          </a:p>
          <a:p>
            <a:r>
              <a:rPr lang="en-US" altLang="zh-CN" dirty="0"/>
              <a:t>Each edge (</a:t>
            </a:r>
            <a:r>
              <a:rPr lang="en-US" altLang="zh-CN" dirty="0" err="1"/>
              <a:t>s,a</a:t>
            </a:r>
            <a:r>
              <a:rPr lang="en-US" altLang="zh-CN" dirty="0"/>
              <a:t>) of the search tree stores an action value Q(</a:t>
            </a:r>
            <a:r>
              <a:rPr lang="en-US" altLang="zh-CN" dirty="0" err="1"/>
              <a:t>s,a</a:t>
            </a:r>
            <a:r>
              <a:rPr lang="en-US" altLang="zh-CN" dirty="0"/>
              <a:t>),visit count N(</a:t>
            </a:r>
            <a:r>
              <a:rPr lang="en-US" altLang="zh-CN" dirty="0" err="1"/>
              <a:t>s,a</a:t>
            </a:r>
            <a:r>
              <a:rPr lang="en-US" altLang="zh-CN" dirty="0"/>
              <a:t>), and prior probability P(</a:t>
            </a:r>
            <a:r>
              <a:rPr lang="en-US" altLang="zh-CN" dirty="0" err="1"/>
              <a:t>s,a</a:t>
            </a:r>
            <a:r>
              <a:rPr lang="zh-CN" altLang="en-US" dirty="0"/>
              <a:t>）</a:t>
            </a:r>
            <a:endParaRPr lang="en-US" altLang="zh-CN" dirty="0"/>
          </a:p>
          <a:p>
            <a:r>
              <a:rPr lang="zh-CN" altLang="en-US" dirty="0"/>
              <a:t>动作选择：</a:t>
            </a:r>
          </a:p>
        </p:txBody>
      </p:sp>
      <p:pic>
        <p:nvPicPr>
          <p:cNvPr id="4" name="图片 3">
            <a:extLst>
              <a:ext uri="{FF2B5EF4-FFF2-40B4-BE49-F238E27FC236}">
                <a16:creationId xmlns:a16="http://schemas.microsoft.com/office/drawing/2014/main" id="{6A6E2E00-AFF4-4B41-84F9-55A663939CCD}"/>
              </a:ext>
            </a:extLst>
          </p:cNvPr>
          <p:cNvPicPr>
            <a:picLocks noChangeAspect="1"/>
          </p:cNvPicPr>
          <p:nvPr/>
        </p:nvPicPr>
        <p:blipFill>
          <a:blip r:embed="rId3"/>
          <a:stretch>
            <a:fillRect/>
          </a:stretch>
        </p:blipFill>
        <p:spPr>
          <a:xfrm>
            <a:off x="1771650" y="4216400"/>
            <a:ext cx="9582150" cy="2095500"/>
          </a:xfrm>
          <a:prstGeom prst="rect">
            <a:avLst/>
          </a:prstGeom>
        </p:spPr>
      </p:pic>
    </p:spTree>
    <p:extLst>
      <p:ext uri="{BB962C8B-B14F-4D97-AF65-F5344CB8AC3E}">
        <p14:creationId xmlns:p14="http://schemas.microsoft.com/office/powerpoint/2010/main" val="349645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14B4553B-F121-4737-9389-5801D67CDC4B}"/>
              </a:ext>
            </a:extLst>
          </p:cNvPr>
          <p:cNvPicPr>
            <a:picLocks noGrp="1" noChangeAspect="1"/>
          </p:cNvPicPr>
          <p:nvPr>
            <p:ph idx="4294967295"/>
          </p:nvPr>
        </p:nvPicPr>
        <p:blipFill>
          <a:blip r:embed="rId3"/>
          <a:stretch>
            <a:fillRect/>
          </a:stretch>
        </p:blipFill>
        <p:spPr>
          <a:xfrm>
            <a:off x="1593850" y="-13479"/>
            <a:ext cx="9721850" cy="6871479"/>
          </a:xfrm>
          <a:prstGeom prst="rect">
            <a:avLst/>
          </a:prstGeom>
        </p:spPr>
      </p:pic>
    </p:spTree>
    <p:extLst>
      <p:ext uri="{BB962C8B-B14F-4D97-AF65-F5344CB8AC3E}">
        <p14:creationId xmlns:p14="http://schemas.microsoft.com/office/powerpoint/2010/main" val="1273368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D677C-ECA0-4EC7-85F1-F2B978F424FA}"/>
              </a:ext>
            </a:extLst>
          </p:cNvPr>
          <p:cNvSpPr>
            <a:spLocks noGrp="1"/>
          </p:cNvSpPr>
          <p:nvPr>
            <p:ph type="title"/>
          </p:nvPr>
        </p:nvSpPr>
        <p:spPr/>
        <p:txBody>
          <a:bodyPr/>
          <a:lstStyle/>
          <a:p>
            <a:r>
              <a:rPr lang="en-US" altLang="zh-CN" dirty="0"/>
              <a:t>AlphaGo Zero</a:t>
            </a:r>
            <a:endParaRPr lang="zh-CN" altLang="en-US" dirty="0"/>
          </a:p>
        </p:txBody>
      </p:sp>
      <p:sp>
        <p:nvSpPr>
          <p:cNvPr id="4" name="文本占位符 3">
            <a:extLst>
              <a:ext uri="{FF2B5EF4-FFF2-40B4-BE49-F238E27FC236}">
                <a16:creationId xmlns:a16="http://schemas.microsoft.com/office/drawing/2014/main" id="{7FB80A39-FAE2-45FE-B6B3-81B110C3047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78598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B324A-C2E1-4BC0-BCB9-6B99963ACD38}"/>
              </a:ext>
            </a:extLst>
          </p:cNvPr>
          <p:cNvSpPr>
            <a:spLocks noGrp="1"/>
          </p:cNvSpPr>
          <p:nvPr>
            <p:ph type="title"/>
          </p:nvPr>
        </p:nvSpPr>
        <p:spPr/>
        <p:txBody>
          <a:bodyPr/>
          <a:lstStyle/>
          <a:p>
            <a:r>
              <a:rPr lang="en-US" altLang="zh-CN" dirty="0"/>
              <a:t>Mastering the game of Go without human knowledge</a:t>
            </a:r>
            <a:endParaRPr lang="zh-CN" altLang="en-US" dirty="0"/>
          </a:p>
        </p:txBody>
      </p:sp>
      <p:sp>
        <p:nvSpPr>
          <p:cNvPr id="3" name="内容占位符 2">
            <a:extLst>
              <a:ext uri="{FF2B5EF4-FFF2-40B4-BE49-F238E27FC236}">
                <a16:creationId xmlns:a16="http://schemas.microsoft.com/office/drawing/2014/main" id="{68DF3667-7F6E-40A5-80EA-C51078B8D809}"/>
              </a:ext>
            </a:extLst>
          </p:cNvPr>
          <p:cNvSpPr>
            <a:spLocks noGrp="1"/>
          </p:cNvSpPr>
          <p:nvPr>
            <p:ph idx="1"/>
          </p:nvPr>
        </p:nvSpPr>
        <p:spPr/>
        <p:txBody>
          <a:bodyPr/>
          <a:lstStyle/>
          <a:p>
            <a:r>
              <a:rPr lang="en-US" altLang="zh-CN" dirty="0"/>
              <a:t>Here we introduce an algorithm based solely on reinforcement learning, without human data, guidance or domain knowledge beyond game rules</a:t>
            </a:r>
            <a:endParaRPr lang="zh-CN" altLang="en-US" dirty="0"/>
          </a:p>
        </p:txBody>
      </p:sp>
    </p:spTree>
    <p:extLst>
      <p:ext uri="{BB962C8B-B14F-4D97-AF65-F5344CB8AC3E}">
        <p14:creationId xmlns:p14="http://schemas.microsoft.com/office/powerpoint/2010/main" val="11497948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F5BF0-F48C-4A83-9003-CDA5F1393087}"/>
              </a:ext>
            </a:extLst>
          </p:cNvPr>
          <p:cNvSpPr>
            <a:spLocks noGrp="1"/>
          </p:cNvSpPr>
          <p:nvPr>
            <p:ph type="title"/>
          </p:nvPr>
        </p:nvSpPr>
        <p:spPr/>
        <p:txBody>
          <a:bodyPr/>
          <a:lstStyle/>
          <a:p>
            <a:r>
              <a:rPr lang="en-US" altLang="zh-CN" dirty="0"/>
              <a:t>Alpha zero</a:t>
            </a:r>
            <a:endParaRPr lang="zh-CN" altLang="en-US" dirty="0"/>
          </a:p>
        </p:txBody>
      </p:sp>
      <p:sp>
        <p:nvSpPr>
          <p:cNvPr id="3" name="内容占位符 2">
            <a:extLst>
              <a:ext uri="{FF2B5EF4-FFF2-40B4-BE49-F238E27FC236}">
                <a16:creationId xmlns:a16="http://schemas.microsoft.com/office/drawing/2014/main" id="{FDBB2349-4097-4B98-8BA7-3D4B6EB0DBD0}"/>
              </a:ext>
            </a:extLst>
          </p:cNvPr>
          <p:cNvSpPr>
            <a:spLocks noGrp="1"/>
          </p:cNvSpPr>
          <p:nvPr>
            <p:ph idx="1"/>
          </p:nvPr>
        </p:nvSpPr>
        <p:spPr/>
        <p:txBody>
          <a:bodyPr/>
          <a:lstStyle/>
          <a:p>
            <a:r>
              <a:rPr lang="zh-CN" altLang="en-US" dirty="0"/>
              <a:t>几点不同：</a:t>
            </a:r>
            <a:endParaRPr lang="en-US" altLang="zh-CN" dirty="0"/>
          </a:p>
          <a:p>
            <a:r>
              <a:rPr lang="en-US" altLang="zh-CN" dirty="0"/>
              <a:t>1.</a:t>
            </a:r>
            <a:r>
              <a:rPr lang="zh-CN" altLang="en-US" dirty="0"/>
              <a:t>没有用到专家数据，完全从随机策略自我博弈产生</a:t>
            </a:r>
            <a:endParaRPr lang="en-US" altLang="zh-CN" dirty="0"/>
          </a:p>
          <a:p>
            <a:r>
              <a:rPr lang="en-US" altLang="zh-CN" dirty="0"/>
              <a:t>Second, it uses only the black and white stones from the board as input features</a:t>
            </a:r>
            <a:r>
              <a:rPr lang="zh-CN" altLang="en-US" dirty="0"/>
              <a:t>（只用黑白棋吗）</a:t>
            </a:r>
            <a:endParaRPr lang="en-US" altLang="zh-CN" dirty="0"/>
          </a:p>
          <a:p>
            <a:r>
              <a:rPr lang="en-US" altLang="zh-CN" dirty="0"/>
              <a:t>3.</a:t>
            </a:r>
            <a:r>
              <a:rPr lang="zh-CN" altLang="en-US" dirty="0"/>
              <a:t>只用一个网络（没有策略网和价值网之分）</a:t>
            </a:r>
            <a:endParaRPr lang="en-US" altLang="zh-CN" dirty="0"/>
          </a:p>
          <a:p>
            <a:r>
              <a:rPr lang="en-US" altLang="zh-CN" dirty="0"/>
              <a:t>4 Finally, it uses a simpler tree search that relies upon this single neural network to evaluate positions and sample moves, without performing any Monte Carlo rollout</a:t>
            </a:r>
            <a:endParaRPr lang="zh-CN" altLang="en-US" dirty="0"/>
          </a:p>
        </p:txBody>
      </p:sp>
    </p:spTree>
    <p:extLst>
      <p:ext uri="{BB962C8B-B14F-4D97-AF65-F5344CB8AC3E}">
        <p14:creationId xmlns:p14="http://schemas.microsoft.com/office/powerpoint/2010/main" val="42018225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E5D88-C0E0-4D6F-B079-D06BAE6730EF}"/>
              </a:ext>
            </a:extLst>
          </p:cNvPr>
          <p:cNvSpPr>
            <a:spLocks noGrp="1"/>
          </p:cNvSpPr>
          <p:nvPr>
            <p:ph type="title"/>
          </p:nvPr>
        </p:nvSpPr>
        <p:spPr/>
        <p:txBody>
          <a:bodyPr>
            <a:normAutofit/>
          </a:bodyPr>
          <a:lstStyle/>
          <a:p>
            <a:r>
              <a:rPr lang="en-US" altLang="zh-CN" dirty="0" err="1"/>
              <a:t>SOLAR:Deep</a:t>
            </a:r>
            <a:r>
              <a:rPr lang="en-US" altLang="zh-CN" dirty="0"/>
              <a:t> Structured Representations for Model-Based Reinforcement Learning</a:t>
            </a:r>
            <a:endParaRPr lang="zh-CN" altLang="en-US" dirty="0"/>
          </a:p>
        </p:txBody>
      </p:sp>
      <p:sp>
        <p:nvSpPr>
          <p:cNvPr id="4" name="文本占位符 3">
            <a:extLst>
              <a:ext uri="{FF2B5EF4-FFF2-40B4-BE49-F238E27FC236}">
                <a16:creationId xmlns:a16="http://schemas.microsoft.com/office/drawing/2014/main" id="{1112F244-33C4-4043-9731-79754E5926B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52853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E5D88-C0E0-4D6F-B079-D06BAE6730EF}"/>
              </a:ext>
            </a:extLst>
          </p:cNvPr>
          <p:cNvSpPr>
            <a:spLocks noGrp="1"/>
          </p:cNvSpPr>
          <p:nvPr>
            <p:ph type="title"/>
          </p:nvPr>
        </p:nvSpPr>
        <p:spPr/>
        <p:txBody>
          <a:bodyPr/>
          <a:lstStyle/>
          <a:p>
            <a:r>
              <a:rPr lang="en-US" altLang="zh-CN" dirty="0"/>
              <a:t>SOLAR: Deep Structured Representations for Model-Based Reinforcement Learning</a:t>
            </a:r>
            <a:endParaRPr lang="zh-CN" altLang="en-US" dirty="0"/>
          </a:p>
        </p:txBody>
      </p:sp>
      <p:sp>
        <p:nvSpPr>
          <p:cNvPr id="3" name="内容占位符 2">
            <a:extLst>
              <a:ext uri="{FF2B5EF4-FFF2-40B4-BE49-F238E27FC236}">
                <a16:creationId xmlns:a16="http://schemas.microsoft.com/office/drawing/2014/main" id="{8C87F1DE-5B1C-424A-8B9E-1AD1F112F167}"/>
              </a:ext>
            </a:extLst>
          </p:cNvPr>
          <p:cNvSpPr>
            <a:spLocks noGrp="1"/>
          </p:cNvSpPr>
          <p:nvPr>
            <p:ph idx="1"/>
          </p:nvPr>
        </p:nvSpPr>
        <p:spPr/>
        <p:txBody>
          <a:bodyPr/>
          <a:lstStyle/>
          <a:p>
            <a:r>
              <a:rPr lang="en-US" altLang="zh-CN" dirty="0"/>
              <a:t>Global model method</a:t>
            </a:r>
            <a:r>
              <a:rPr lang="zh-CN" altLang="en-US" dirty="0"/>
              <a:t>： </a:t>
            </a:r>
            <a:r>
              <a:rPr lang="en-US" altLang="zh-CN" dirty="0"/>
              <a:t>sensible predictions in a wide range of states</a:t>
            </a:r>
          </a:p>
          <a:p>
            <a:r>
              <a:rPr lang="en-US" altLang="zh-CN" dirty="0"/>
              <a:t>Local model method</a:t>
            </a:r>
            <a:r>
              <a:rPr lang="zh-CN" altLang="en-US" dirty="0"/>
              <a:t>： </a:t>
            </a:r>
            <a:r>
              <a:rPr lang="en-US" altLang="zh-CN" dirty="0"/>
              <a:t>refit simple models that are used for  policy improvement</a:t>
            </a:r>
          </a:p>
          <a:p>
            <a:r>
              <a:rPr lang="en-US" altLang="zh-CN" dirty="0"/>
              <a:t> </a:t>
            </a:r>
            <a:r>
              <a:rPr lang="en-US" altLang="zh-CN" b="1" dirty="0"/>
              <a:t>learning representations that are suitable for iterative model-based policy improvement, </a:t>
            </a:r>
          </a:p>
          <a:p>
            <a:r>
              <a:rPr lang="en-US" altLang="zh-CN" dirty="0"/>
              <a:t>This enables a model-based RL method based on the linear-quadratic regulator (LQR) to be used for systems with image observations.</a:t>
            </a:r>
            <a:endParaRPr lang="zh-CN" altLang="en-US" dirty="0"/>
          </a:p>
        </p:txBody>
      </p:sp>
    </p:spTree>
    <p:extLst>
      <p:ext uri="{BB962C8B-B14F-4D97-AF65-F5344CB8AC3E}">
        <p14:creationId xmlns:p14="http://schemas.microsoft.com/office/powerpoint/2010/main" val="17013477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F963B-9D45-4FFA-B390-9461B628F057}"/>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637B70A9-D66B-4CCE-8933-9A099D5BA2F9}"/>
              </a:ext>
            </a:extLst>
          </p:cNvPr>
          <p:cNvSpPr>
            <a:spLocks noGrp="1"/>
          </p:cNvSpPr>
          <p:nvPr>
            <p:ph idx="1"/>
          </p:nvPr>
        </p:nvSpPr>
        <p:spPr/>
        <p:txBody>
          <a:bodyPr>
            <a:normAutofit lnSpcReduction="10000"/>
          </a:bodyPr>
          <a:lstStyle/>
          <a:p>
            <a:r>
              <a:rPr lang="en-US" altLang="zh-CN" dirty="0"/>
              <a:t>Model-based reinforcement learning (RL) methods use known or learned models in a variety of ways, such as planning through the model and generating synthetic experience(model based </a:t>
            </a:r>
            <a:r>
              <a:rPr lang="zh-CN" altLang="en-US" dirty="0"/>
              <a:t>两种用法</a:t>
            </a:r>
            <a:r>
              <a:rPr lang="en-US" altLang="zh-CN" dirty="0"/>
              <a:t>)</a:t>
            </a:r>
          </a:p>
          <a:p>
            <a:r>
              <a:rPr lang="zh-CN" altLang="en-US" dirty="0"/>
              <a:t>在低维度</a:t>
            </a:r>
            <a:r>
              <a:rPr lang="en-US" altLang="zh-CN" dirty="0" err="1"/>
              <a:t>rl</a:t>
            </a:r>
            <a:r>
              <a:rPr lang="en-US" altLang="zh-CN" dirty="0"/>
              <a:t> </a:t>
            </a:r>
            <a:r>
              <a:rPr lang="zh-CN" altLang="en-US" dirty="0"/>
              <a:t>任务中可用，在高纬度中亟待解决：会存在</a:t>
            </a:r>
            <a:r>
              <a:rPr lang="en-US" altLang="zh-CN" dirty="0"/>
              <a:t>model bias</a:t>
            </a:r>
            <a:r>
              <a:rPr lang="zh-CN" altLang="en-US" dirty="0"/>
              <a:t>， 也就是我们建模不准确问题。而精准的图像信息建模则需要大量的历史数据做支撑。</a:t>
            </a:r>
            <a:endParaRPr lang="en-US" altLang="zh-CN" dirty="0"/>
          </a:p>
          <a:p>
            <a:r>
              <a:rPr lang="zh-CN" altLang="en-US" dirty="0"/>
              <a:t>本文中舍弃对</a:t>
            </a:r>
            <a:r>
              <a:rPr lang="en-US" altLang="zh-CN" dirty="0"/>
              <a:t>accurate forward prediction</a:t>
            </a:r>
            <a:r>
              <a:rPr lang="zh-CN" altLang="en-US" dirty="0"/>
              <a:t>，使用局部建模方法。</a:t>
            </a:r>
            <a:endParaRPr lang="en-US" altLang="zh-CN" dirty="0"/>
          </a:p>
          <a:p>
            <a:r>
              <a:rPr lang="en-US" altLang="zh-CN" dirty="0"/>
              <a:t>These methods use simple models, typically linear models, to provide gradient directions for local policy improvement, rather than for forward prediction and planning </a:t>
            </a:r>
          </a:p>
          <a:p>
            <a:endParaRPr lang="en-US" altLang="zh-CN" dirty="0"/>
          </a:p>
          <a:p>
            <a:endParaRPr lang="zh-CN" altLang="en-US" dirty="0"/>
          </a:p>
        </p:txBody>
      </p:sp>
    </p:spTree>
    <p:extLst>
      <p:ext uri="{BB962C8B-B14F-4D97-AF65-F5344CB8AC3E}">
        <p14:creationId xmlns:p14="http://schemas.microsoft.com/office/powerpoint/2010/main" val="1598659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BCBAE-22E9-48BD-8088-8AE6B8CD1B54}"/>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C29DD933-E1A9-4F46-8109-3231B716FC42}"/>
              </a:ext>
            </a:extLst>
          </p:cNvPr>
          <p:cNvSpPr>
            <a:spLocks noGrp="1"/>
          </p:cNvSpPr>
          <p:nvPr>
            <p:ph idx="1"/>
          </p:nvPr>
        </p:nvSpPr>
        <p:spPr/>
        <p:txBody>
          <a:bodyPr/>
          <a:lstStyle/>
          <a:p>
            <a:r>
              <a:rPr lang="en-US" altLang="zh-CN" dirty="0"/>
              <a:t>Our main contribution is a representation learning and model-based RL procedure, which we term stochastic optimal control with latent representations </a:t>
            </a:r>
            <a:r>
              <a:rPr lang="zh-CN" altLang="en-US" dirty="0"/>
              <a:t>（</a:t>
            </a:r>
            <a:r>
              <a:rPr lang="en-US" altLang="zh-CN" dirty="0"/>
              <a:t>SOLAR</a:t>
            </a:r>
            <a:r>
              <a:rPr lang="zh-CN" altLang="en-US" dirty="0"/>
              <a:t>）</a:t>
            </a:r>
            <a:r>
              <a:rPr lang="en-US" altLang="zh-CN" dirty="0"/>
              <a:t>, that jointly optimizes a latent representation and model such that inference produces local models that provide good gradient directions for policy improvement</a:t>
            </a:r>
            <a:endParaRPr lang="zh-CN" altLang="en-US" dirty="0"/>
          </a:p>
        </p:txBody>
      </p:sp>
    </p:spTree>
    <p:extLst>
      <p:ext uri="{BB962C8B-B14F-4D97-AF65-F5344CB8AC3E}">
        <p14:creationId xmlns:p14="http://schemas.microsoft.com/office/powerpoint/2010/main" val="13076696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C2533-2CF2-4BB3-BC17-BD3B2C3EBFCC}"/>
              </a:ext>
            </a:extLst>
          </p:cNvPr>
          <p:cNvSpPr>
            <a:spLocks noGrp="1"/>
          </p:cNvSpPr>
          <p:nvPr>
            <p:ph type="title"/>
          </p:nvPr>
        </p:nvSpPr>
        <p:spPr/>
        <p:txBody>
          <a:bodyPr/>
          <a:lstStyle/>
          <a:p>
            <a:r>
              <a:rPr lang="en-US" altLang="zh-CN" dirty="0"/>
              <a:t>Preliminaries</a:t>
            </a:r>
            <a:endParaRPr lang="zh-CN" altLang="en-US" dirty="0"/>
          </a:p>
        </p:txBody>
      </p:sp>
      <p:sp>
        <p:nvSpPr>
          <p:cNvPr id="3" name="内容占位符 2">
            <a:extLst>
              <a:ext uri="{FF2B5EF4-FFF2-40B4-BE49-F238E27FC236}">
                <a16:creationId xmlns:a16="http://schemas.microsoft.com/office/drawing/2014/main" id="{76DB5B65-573F-45EB-B4E2-FC51B5F1EB2E}"/>
              </a:ext>
            </a:extLst>
          </p:cNvPr>
          <p:cNvSpPr>
            <a:spLocks noGrp="1"/>
          </p:cNvSpPr>
          <p:nvPr>
            <p:ph idx="1"/>
          </p:nvPr>
        </p:nvSpPr>
        <p:spPr/>
        <p:txBody>
          <a:bodyPr/>
          <a:lstStyle/>
          <a:p>
            <a:r>
              <a:rPr lang="zh-CN" altLang="en-US" dirty="0"/>
              <a:t>目标是：</a:t>
            </a:r>
            <a:r>
              <a:rPr lang="en-US" altLang="zh-CN" dirty="0"/>
              <a:t> partially observed Markov decision process </a:t>
            </a:r>
          </a:p>
          <a:p>
            <a:r>
              <a:rPr lang="zh-CN" altLang="en-US" dirty="0"/>
              <a:t>在</a:t>
            </a:r>
            <a:r>
              <a:rPr lang="en-US" altLang="zh-CN" dirty="0"/>
              <a:t>fully observed RL</a:t>
            </a:r>
            <a:r>
              <a:rPr lang="zh-CN" altLang="en-US" dirty="0"/>
              <a:t>中，</a:t>
            </a:r>
            <a:r>
              <a:rPr lang="en-US" altLang="zh-CN" dirty="0"/>
              <a:t>O=S</a:t>
            </a:r>
          </a:p>
          <a:p>
            <a:r>
              <a:rPr lang="en-US" altLang="zh-CN" dirty="0"/>
              <a:t>LQR based </a:t>
            </a:r>
            <a:r>
              <a:rPr lang="zh-CN" altLang="en-US" dirty="0"/>
              <a:t>很重要，但是没太看懂是怎么解的，据说附录中有</a:t>
            </a:r>
          </a:p>
        </p:txBody>
      </p:sp>
    </p:spTree>
    <p:extLst>
      <p:ext uri="{BB962C8B-B14F-4D97-AF65-F5344CB8AC3E}">
        <p14:creationId xmlns:p14="http://schemas.microsoft.com/office/powerpoint/2010/main" val="172005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763AC-7458-4352-AF29-FA4AAC30C746}"/>
              </a:ext>
            </a:extLst>
          </p:cNvPr>
          <p:cNvSpPr>
            <a:spLocks noGrp="1"/>
          </p:cNvSpPr>
          <p:nvPr>
            <p:ph type="title"/>
          </p:nvPr>
        </p:nvSpPr>
        <p:spPr/>
        <p:txBody>
          <a:bodyPr/>
          <a:lstStyle/>
          <a:p>
            <a:r>
              <a:rPr lang="zh-CN" altLang="en-US" dirty="0"/>
              <a:t>优缺点</a:t>
            </a:r>
          </a:p>
        </p:txBody>
      </p:sp>
      <p:pic>
        <p:nvPicPr>
          <p:cNvPr id="4" name="内容占位符 3">
            <a:extLst>
              <a:ext uri="{FF2B5EF4-FFF2-40B4-BE49-F238E27FC236}">
                <a16:creationId xmlns:a16="http://schemas.microsoft.com/office/drawing/2014/main" id="{2C37A6D2-A320-4F9F-8B9D-0F1D96918852}"/>
              </a:ext>
            </a:extLst>
          </p:cNvPr>
          <p:cNvPicPr>
            <a:picLocks noGrp="1" noChangeAspect="1"/>
          </p:cNvPicPr>
          <p:nvPr>
            <p:ph idx="1"/>
          </p:nvPr>
        </p:nvPicPr>
        <p:blipFill>
          <a:blip r:embed="rId3"/>
          <a:stretch>
            <a:fillRect/>
          </a:stretch>
        </p:blipFill>
        <p:spPr>
          <a:xfrm>
            <a:off x="2262187" y="2701131"/>
            <a:ext cx="7667625" cy="2600325"/>
          </a:xfrm>
          <a:prstGeom prst="rect">
            <a:avLst/>
          </a:prstGeom>
        </p:spPr>
      </p:pic>
    </p:spTree>
    <p:extLst>
      <p:ext uri="{BB962C8B-B14F-4D97-AF65-F5344CB8AC3E}">
        <p14:creationId xmlns:p14="http://schemas.microsoft.com/office/powerpoint/2010/main" val="14870466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0DAFE-0C80-4F53-9D02-A318DDD8AFC1}"/>
              </a:ext>
            </a:extLst>
          </p:cNvPr>
          <p:cNvSpPr>
            <a:spLocks noGrp="1"/>
          </p:cNvSpPr>
          <p:nvPr>
            <p:ph type="title"/>
          </p:nvPr>
        </p:nvSpPr>
        <p:spPr/>
        <p:txBody>
          <a:bodyPr/>
          <a:lstStyle/>
          <a:p>
            <a:r>
              <a:rPr lang="en-US" altLang="zh-CN" dirty="0"/>
              <a:t>3.Learning and Modeling the Latent Space</a:t>
            </a:r>
            <a:endParaRPr lang="zh-CN" altLang="en-US" dirty="0"/>
          </a:p>
        </p:txBody>
      </p:sp>
      <p:sp>
        <p:nvSpPr>
          <p:cNvPr id="3" name="内容占位符 2">
            <a:extLst>
              <a:ext uri="{FF2B5EF4-FFF2-40B4-BE49-F238E27FC236}">
                <a16:creationId xmlns:a16="http://schemas.microsoft.com/office/drawing/2014/main" id="{EDB1D006-0225-4FDC-B6E1-676F7A1FEB3F}"/>
              </a:ext>
            </a:extLst>
          </p:cNvPr>
          <p:cNvSpPr>
            <a:spLocks noGrp="1"/>
          </p:cNvSpPr>
          <p:nvPr>
            <p:ph idx="1"/>
          </p:nvPr>
        </p:nvSpPr>
        <p:spPr/>
        <p:txBody>
          <a:bodyPr/>
          <a:lstStyle/>
          <a:p>
            <a:r>
              <a:rPr lang="en-US" altLang="zh-CN" dirty="0"/>
              <a:t> What are the desired properties for a learned representation to be useful for local model methods?</a:t>
            </a:r>
          </a:p>
          <a:p>
            <a:pPr lvl="1"/>
            <a:r>
              <a:rPr lang="en-US" altLang="zh-CN" dirty="0"/>
              <a:t> A simple answer is that local model ﬁtting in a latent space that is low-dimensional and regularized will be more accurate than ﬁtting directly to image observations. </a:t>
            </a:r>
            <a:r>
              <a:rPr lang="zh-CN" altLang="en-US" dirty="0"/>
              <a:t>（能比直接应用观测图像作为输入更好就行）</a:t>
            </a:r>
            <a:endParaRPr lang="en-US" altLang="zh-CN" dirty="0"/>
          </a:p>
          <a:p>
            <a:pPr lvl="1"/>
            <a:r>
              <a:rPr lang="en-US" altLang="zh-CN" dirty="0"/>
              <a:t>Since we aim to infer local dynamics and cost models in the neighborhood of the observed data, the </a:t>
            </a:r>
            <a:r>
              <a:rPr lang="en-US" altLang="zh-CN" b="1" dirty="0"/>
              <a:t>main property </a:t>
            </a:r>
            <a:r>
              <a:rPr lang="en-US" altLang="zh-CN" dirty="0"/>
              <a:t>we require from the latent representation is to make this ﬁtting process more accurate for the observed trajectories, thereby reducing modeling bias and enabling a local model method to better improve the policy. </a:t>
            </a:r>
            <a:r>
              <a:rPr lang="zh-CN" altLang="en-US" dirty="0"/>
              <a:t>（我们这里需要的是动态的结合，要能建模轨迹才是更好的选择）</a:t>
            </a:r>
          </a:p>
        </p:txBody>
      </p:sp>
    </p:spTree>
    <p:extLst>
      <p:ext uri="{BB962C8B-B14F-4D97-AF65-F5344CB8AC3E}">
        <p14:creationId xmlns:p14="http://schemas.microsoft.com/office/powerpoint/2010/main" val="9483884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0CE3B-E8CA-4FAE-A914-DF72F106BC1E}"/>
              </a:ext>
            </a:extLst>
          </p:cNvPr>
          <p:cNvSpPr>
            <a:spLocks noGrp="1"/>
          </p:cNvSpPr>
          <p:nvPr>
            <p:ph type="title"/>
          </p:nvPr>
        </p:nvSpPr>
        <p:spPr/>
        <p:txBody>
          <a:bodyPr/>
          <a:lstStyle/>
          <a:p>
            <a:r>
              <a:rPr lang="en-US" altLang="zh-CN" dirty="0"/>
              <a:t>3.1.TheDeepBayesianLQSModel</a:t>
            </a:r>
            <a:endParaRPr lang="zh-CN" altLang="en-US" dirty="0"/>
          </a:p>
        </p:txBody>
      </p:sp>
      <p:sp>
        <p:nvSpPr>
          <p:cNvPr id="3" name="内容占位符 2">
            <a:extLst>
              <a:ext uri="{FF2B5EF4-FFF2-40B4-BE49-F238E27FC236}">
                <a16:creationId xmlns:a16="http://schemas.microsoft.com/office/drawing/2014/main" id="{6C44E8B0-FECB-440E-8BA5-93E6E7DAC27D}"/>
              </a:ext>
            </a:extLst>
          </p:cNvPr>
          <p:cNvSpPr>
            <a:spLocks noGrp="1"/>
          </p:cNvSpPr>
          <p:nvPr>
            <p:ph idx="1"/>
          </p:nvPr>
        </p:nvSpPr>
        <p:spPr/>
        <p:txBody>
          <a:bodyPr/>
          <a:lstStyle/>
          <a:p>
            <a:endParaRPr lang="en-US" altLang="zh-CN" dirty="0"/>
          </a:p>
          <a:p>
            <a:endParaRPr lang="zh-CN" altLang="en-US" dirty="0"/>
          </a:p>
        </p:txBody>
      </p:sp>
      <p:pic>
        <p:nvPicPr>
          <p:cNvPr id="4" name="图片 3">
            <a:extLst>
              <a:ext uri="{FF2B5EF4-FFF2-40B4-BE49-F238E27FC236}">
                <a16:creationId xmlns:a16="http://schemas.microsoft.com/office/drawing/2014/main" id="{4BDB29DD-5566-4A7F-BF64-59C7B32A552F}"/>
              </a:ext>
            </a:extLst>
          </p:cNvPr>
          <p:cNvPicPr>
            <a:picLocks noChangeAspect="1"/>
          </p:cNvPicPr>
          <p:nvPr/>
        </p:nvPicPr>
        <p:blipFill>
          <a:blip r:embed="rId3"/>
          <a:stretch>
            <a:fillRect/>
          </a:stretch>
        </p:blipFill>
        <p:spPr>
          <a:xfrm>
            <a:off x="2733675" y="1981200"/>
            <a:ext cx="6724650" cy="2895600"/>
          </a:xfrm>
          <a:prstGeom prst="rect">
            <a:avLst/>
          </a:prstGeom>
        </p:spPr>
      </p:pic>
    </p:spTree>
    <p:extLst>
      <p:ext uri="{BB962C8B-B14F-4D97-AF65-F5344CB8AC3E}">
        <p14:creationId xmlns:p14="http://schemas.microsoft.com/office/powerpoint/2010/main" val="2518660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3F1D1C6-2D3D-46F6-98FD-52FAF49A3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328" y="469900"/>
            <a:ext cx="7228578" cy="3787775"/>
          </a:xfrm>
          <a:prstGeom prst="rect">
            <a:avLst/>
          </a:prstGeom>
        </p:spPr>
      </p:pic>
      <p:pic>
        <p:nvPicPr>
          <p:cNvPr id="9" name="图片 8">
            <a:extLst>
              <a:ext uri="{FF2B5EF4-FFF2-40B4-BE49-F238E27FC236}">
                <a16:creationId xmlns:a16="http://schemas.microsoft.com/office/drawing/2014/main" id="{2F417BBE-14B0-45D3-8720-EC68F4E16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906" y="469900"/>
            <a:ext cx="6811492" cy="3787775"/>
          </a:xfrm>
          <a:prstGeom prst="rect">
            <a:avLst/>
          </a:prstGeom>
        </p:spPr>
      </p:pic>
      <p:pic>
        <p:nvPicPr>
          <p:cNvPr id="11" name="图片 10">
            <a:extLst>
              <a:ext uri="{FF2B5EF4-FFF2-40B4-BE49-F238E27FC236}">
                <a16:creationId xmlns:a16="http://schemas.microsoft.com/office/drawing/2014/main" id="{BAE73303-936F-4DEB-900F-07A51B856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075" y="469900"/>
            <a:ext cx="5204403" cy="3787775"/>
          </a:xfrm>
          <a:prstGeom prst="rect">
            <a:avLst/>
          </a:prstGeom>
        </p:spPr>
      </p:pic>
      <p:pic>
        <p:nvPicPr>
          <p:cNvPr id="13" name="图片 12">
            <a:extLst>
              <a:ext uri="{FF2B5EF4-FFF2-40B4-BE49-F238E27FC236}">
                <a16:creationId xmlns:a16="http://schemas.microsoft.com/office/drawing/2014/main" id="{31862617-B643-4923-9AF2-D8571AF876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04398" y="469900"/>
            <a:ext cx="6097022" cy="3787775"/>
          </a:xfrm>
          <a:prstGeom prst="rect">
            <a:avLst/>
          </a:prstGeom>
        </p:spPr>
      </p:pic>
      <p:sp>
        <p:nvSpPr>
          <p:cNvPr id="14" name="文本框 13">
            <a:extLst>
              <a:ext uri="{FF2B5EF4-FFF2-40B4-BE49-F238E27FC236}">
                <a16:creationId xmlns:a16="http://schemas.microsoft.com/office/drawing/2014/main" id="{5783491F-5D3A-4C8D-8DD5-BC18B057DE57}"/>
              </a:ext>
            </a:extLst>
          </p:cNvPr>
          <p:cNvSpPr txBox="1"/>
          <p:nvPr/>
        </p:nvSpPr>
        <p:spPr>
          <a:xfrm>
            <a:off x="-871458" y="4257675"/>
            <a:ext cx="667170" cy="1200329"/>
          </a:xfrm>
          <a:prstGeom prst="rect">
            <a:avLst/>
          </a:prstGeom>
          <a:noFill/>
        </p:spPr>
        <p:txBody>
          <a:bodyPr wrap="none" rtlCol="0">
            <a:spAutoFit/>
          </a:bodyPr>
          <a:lstStyle/>
          <a:p>
            <a:r>
              <a:rPr lang="en-US" altLang="zh-CN" sz="7200" b="1" dirty="0"/>
              <a:t>a</a:t>
            </a:r>
            <a:endParaRPr lang="zh-CN" altLang="en-US" sz="7200" b="1" dirty="0"/>
          </a:p>
        </p:txBody>
      </p:sp>
      <p:sp>
        <p:nvSpPr>
          <p:cNvPr id="15" name="文本框 14">
            <a:extLst>
              <a:ext uri="{FF2B5EF4-FFF2-40B4-BE49-F238E27FC236}">
                <a16:creationId xmlns:a16="http://schemas.microsoft.com/office/drawing/2014/main" id="{2AFB7231-5EEE-4854-A152-D3B1BA5A2DBB}"/>
              </a:ext>
            </a:extLst>
          </p:cNvPr>
          <p:cNvSpPr txBox="1"/>
          <p:nvPr/>
        </p:nvSpPr>
        <p:spPr>
          <a:xfrm>
            <a:off x="5553575" y="4280079"/>
            <a:ext cx="740908" cy="1200329"/>
          </a:xfrm>
          <a:prstGeom prst="rect">
            <a:avLst/>
          </a:prstGeom>
          <a:noFill/>
        </p:spPr>
        <p:txBody>
          <a:bodyPr wrap="none" rtlCol="0">
            <a:spAutoFit/>
          </a:bodyPr>
          <a:lstStyle/>
          <a:p>
            <a:r>
              <a:rPr lang="en-US" altLang="zh-CN" sz="7200" b="1" dirty="0"/>
              <a:t>b</a:t>
            </a:r>
            <a:endParaRPr lang="zh-CN" altLang="en-US" sz="7200" b="1" dirty="0"/>
          </a:p>
        </p:txBody>
      </p:sp>
      <p:sp>
        <p:nvSpPr>
          <p:cNvPr id="16" name="文本框 15">
            <a:extLst>
              <a:ext uri="{FF2B5EF4-FFF2-40B4-BE49-F238E27FC236}">
                <a16:creationId xmlns:a16="http://schemas.microsoft.com/office/drawing/2014/main" id="{4A80EB83-49B9-4DA3-86EE-24C830F26C76}"/>
              </a:ext>
            </a:extLst>
          </p:cNvPr>
          <p:cNvSpPr txBox="1"/>
          <p:nvPr/>
        </p:nvSpPr>
        <p:spPr>
          <a:xfrm>
            <a:off x="12328198" y="4257675"/>
            <a:ext cx="619080" cy="1200329"/>
          </a:xfrm>
          <a:prstGeom prst="rect">
            <a:avLst/>
          </a:prstGeom>
          <a:noFill/>
        </p:spPr>
        <p:txBody>
          <a:bodyPr wrap="none" rtlCol="0">
            <a:spAutoFit/>
          </a:bodyPr>
          <a:lstStyle/>
          <a:p>
            <a:r>
              <a:rPr lang="en-US" altLang="zh-CN" sz="7200" b="1" dirty="0"/>
              <a:t>c</a:t>
            </a:r>
            <a:endParaRPr lang="zh-CN" altLang="en-US" sz="7200" b="1" dirty="0"/>
          </a:p>
        </p:txBody>
      </p:sp>
      <p:sp>
        <p:nvSpPr>
          <p:cNvPr id="17" name="文本框 16">
            <a:extLst>
              <a:ext uri="{FF2B5EF4-FFF2-40B4-BE49-F238E27FC236}">
                <a16:creationId xmlns:a16="http://schemas.microsoft.com/office/drawing/2014/main" id="{B17C3907-7181-450C-A341-07B95B77AD82}"/>
              </a:ext>
            </a:extLst>
          </p:cNvPr>
          <p:cNvSpPr txBox="1"/>
          <p:nvPr/>
        </p:nvSpPr>
        <p:spPr>
          <a:xfrm>
            <a:off x="19176961" y="4257675"/>
            <a:ext cx="740908" cy="1200329"/>
          </a:xfrm>
          <a:prstGeom prst="rect">
            <a:avLst/>
          </a:prstGeom>
          <a:noFill/>
        </p:spPr>
        <p:txBody>
          <a:bodyPr wrap="none" rtlCol="0">
            <a:spAutoFit/>
          </a:bodyPr>
          <a:lstStyle/>
          <a:p>
            <a:r>
              <a:rPr lang="en-US" altLang="zh-CN" sz="7200" b="1" dirty="0"/>
              <a:t>d</a:t>
            </a:r>
            <a:endParaRPr lang="zh-CN" altLang="en-US" sz="7200" b="1" dirty="0"/>
          </a:p>
        </p:txBody>
      </p:sp>
      <p:cxnSp>
        <p:nvCxnSpPr>
          <p:cNvPr id="19" name="直接连接符 18">
            <a:extLst>
              <a:ext uri="{FF2B5EF4-FFF2-40B4-BE49-F238E27FC236}">
                <a16:creationId xmlns:a16="http://schemas.microsoft.com/office/drawing/2014/main" id="{6F5B7D06-0F99-4185-914D-C80D267CC524}"/>
              </a:ext>
            </a:extLst>
          </p:cNvPr>
          <p:cNvCxnSpPr/>
          <p:nvPr/>
        </p:nvCxnSpPr>
        <p:spPr>
          <a:xfrm>
            <a:off x="-2540000" y="5429608"/>
            <a:ext cx="22682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79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4CE3D-9CBE-49D0-BD73-9A21FA5DAC59}"/>
              </a:ext>
            </a:extLst>
          </p:cNvPr>
          <p:cNvSpPr>
            <a:spLocks noGrp="1"/>
          </p:cNvSpPr>
          <p:nvPr>
            <p:ph type="title"/>
          </p:nvPr>
        </p:nvSpPr>
        <p:spPr/>
        <p:txBody>
          <a:bodyPr/>
          <a:lstStyle/>
          <a:p>
            <a:r>
              <a:rPr lang="zh-CN" altLang="en-US" dirty="0"/>
              <a:t>具体的</a:t>
            </a:r>
            <a:r>
              <a:rPr lang="en-US" altLang="zh-CN" dirty="0"/>
              <a:t>model</a:t>
            </a:r>
            <a:r>
              <a:rPr lang="zh-CN" altLang="en-US" dirty="0"/>
              <a:t>指什么？</a:t>
            </a:r>
          </a:p>
        </p:txBody>
      </p:sp>
      <p:pic>
        <p:nvPicPr>
          <p:cNvPr id="4" name="内容占位符 3">
            <a:extLst>
              <a:ext uri="{FF2B5EF4-FFF2-40B4-BE49-F238E27FC236}">
                <a16:creationId xmlns:a16="http://schemas.microsoft.com/office/drawing/2014/main" id="{33FB2CD7-2064-404D-A5DE-290A39A4B60C}"/>
              </a:ext>
            </a:extLst>
          </p:cNvPr>
          <p:cNvPicPr>
            <a:picLocks noGrp="1" noChangeAspect="1"/>
          </p:cNvPicPr>
          <p:nvPr>
            <p:ph idx="1"/>
          </p:nvPr>
        </p:nvPicPr>
        <p:blipFill>
          <a:blip r:embed="rId3"/>
          <a:stretch>
            <a:fillRect/>
          </a:stretch>
        </p:blipFill>
        <p:spPr>
          <a:xfrm>
            <a:off x="2528608" y="1825625"/>
            <a:ext cx="7134784" cy="4351338"/>
          </a:xfrm>
          <a:prstGeom prst="rect">
            <a:avLst/>
          </a:prstGeom>
        </p:spPr>
      </p:pic>
    </p:spTree>
    <p:extLst>
      <p:ext uri="{BB962C8B-B14F-4D97-AF65-F5344CB8AC3E}">
        <p14:creationId xmlns:p14="http://schemas.microsoft.com/office/powerpoint/2010/main" val="230871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FEDBD-528E-40BA-A7F9-446E5AC68032}"/>
              </a:ext>
            </a:extLst>
          </p:cNvPr>
          <p:cNvSpPr>
            <a:spLocks noGrp="1"/>
          </p:cNvSpPr>
          <p:nvPr>
            <p:ph type="title"/>
          </p:nvPr>
        </p:nvSpPr>
        <p:spPr/>
        <p:txBody>
          <a:bodyPr/>
          <a:lstStyle/>
          <a:p>
            <a:r>
              <a:rPr lang="zh-CN" altLang="en-US" dirty="0"/>
              <a:t>得到</a:t>
            </a:r>
            <a:r>
              <a:rPr lang="en-US" altLang="zh-CN" dirty="0"/>
              <a:t>model</a:t>
            </a:r>
            <a:r>
              <a:rPr lang="zh-CN" altLang="en-US" dirty="0"/>
              <a:t>怎么用</a:t>
            </a:r>
          </a:p>
        </p:txBody>
      </p:sp>
      <p:pic>
        <p:nvPicPr>
          <p:cNvPr id="4" name="内容占位符 3">
            <a:extLst>
              <a:ext uri="{FF2B5EF4-FFF2-40B4-BE49-F238E27FC236}">
                <a16:creationId xmlns:a16="http://schemas.microsoft.com/office/drawing/2014/main" id="{3F52872C-6D94-4D55-B2F8-10BE4A6C0CA5}"/>
              </a:ext>
            </a:extLst>
          </p:cNvPr>
          <p:cNvPicPr>
            <a:picLocks noGrp="1" noChangeAspect="1"/>
          </p:cNvPicPr>
          <p:nvPr>
            <p:ph idx="1"/>
          </p:nvPr>
        </p:nvPicPr>
        <p:blipFill>
          <a:blip r:embed="rId3"/>
          <a:stretch>
            <a:fillRect/>
          </a:stretch>
        </p:blipFill>
        <p:spPr>
          <a:xfrm>
            <a:off x="2281237" y="1934369"/>
            <a:ext cx="7629525" cy="4133850"/>
          </a:xfrm>
          <a:prstGeom prst="rect">
            <a:avLst/>
          </a:prstGeom>
        </p:spPr>
      </p:pic>
    </p:spTree>
    <p:extLst>
      <p:ext uri="{BB962C8B-B14F-4D97-AF65-F5344CB8AC3E}">
        <p14:creationId xmlns:p14="http://schemas.microsoft.com/office/powerpoint/2010/main" val="379175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1C5EE-9226-44FB-BFDD-C09B65389416}"/>
              </a:ext>
            </a:extLst>
          </p:cNvPr>
          <p:cNvSpPr>
            <a:spLocks noGrp="1"/>
          </p:cNvSpPr>
          <p:nvPr>
            <p:ph type="title"/>
          </p:nvPr>
        </p:nvSpPr>
        <p:spPr/>
        <p:txBody>
          <a:bodyPr/>
          <a:lstStyle/>
          <a:p>
            <a:r>
              <a:rPr lang="zh-CN" altLang="en-US" dirty="0"/>
              <a:t>基于采样的</a:t>
            </a:r>
            <a:r>
              <a:rPr lang="en-US" altLang="zh-CN" dirty="0"/>
              <a:t>planning</a:t>
            </a:r>
            <a:endParaRPr lang="zh-CN" altLang="en-US" dirty="0"/>
          </a:p>
        </p:txBody>
      </p:sp>
      <p:pic>
        <p:nvPicPr>
          <p:cNvPr id="4" name="内容占位符 3">
            <a:extLst>
              <a:ext uri="{FF2B5EF4-FFF2-40B4-BE49-F238E27FC236}">
                <a16:creationId xmlns:a16="http://schemas.microsoft.com/office/drawing/2014/main" id="{EE19FE51-A883-441B-83A1-8CBA16CD600B}"/>
              </a:ext>
            </a:extLst>
          </p:cNvPr>
          <p:cNvPicPr>
            <a:picLocks noGrp="1" noChangeAspect="1"/>
          </p:cNvPicPr>
          <p:nvPr>
            <p:ph idx="1"/>
          </p:nvPr>
        </p:nvPicPr>
        <p:blipFill>
          <a:blip r:embed="rId2"/>
          <a:stretch>
            <a:fillRect/>
          </a:stretch>
        </p:blipFill>
        <p:spPr>
          <a:xfrm>
            <a:off x="3004260" y="1825625"/>
            <a:ext cx="6183480" cy="4351338"/>
          </a:xfrm>
          <a:prstGeom prst="rect">
            <a:avLst/>
          </a:prstGeom>
        </p:spPr>
      </p:pic>
    </p:spTree>
    <p:extLst>
      <p:ext uri="{BB962C8B-B14F-4D97-AF65-F5344CB8AC3E}">
        <p14:creationId xmlns:p14="http://schemas.microsoft.com/office/powerpoint/2010/main" val="15801906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1463</TotalTime>
  <Words>3512</Words>
  <Application>Microsoft Office PowerPoint</Application>
  <PresentationFormat>宽屏</PresentationFormat>
  <Paragraphs>291</Paragraphs>
  <Slides>62</Slides>
  <Notes>38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62</vt:i4>
      </vt:variant>
    </vt:vector>
  </HeadingPairs>
  <TitlesOfParts>
    <vt:vector size="70" baseType="lpstr">
      <vt:lpstr>KaTeX_Main</vt:lpstr>
      <vt:lpstr>KaTeX_Math</vt:lpstr>
      <vt:lpstr>等线</vt:lpstr>
      <vt:lpstr>等线 Light</vt:lpstr>
      <vt:lpstr>Arial</vt:lpstr>
      <vt:lpstr>Cambria Math</vt:lpstr>
      <vt:lpstr>Georgia</vt:lpstr>
      <vt:lpstr>Office 主题​​</vt:lpstr>
      <vt:lpstr>Model based RL</vt:lpstr>
      <vt:lpstr>基本目标</vt:lpstr>
      <vt:lpstr>list</vt:lpstr>
      <vt:lpstr> Model-free RL||model-based RL  Lecture 8 Integrating Learning and Planning-David Silver </vt:lpstr>
      <vt:lpstr>基本思路</vt:lpstr>
      <vt:lpstr>优缺点</vt:lpstr>
      <vt:lpstr>具体的model指什么？</vt:lpstr>
      <vt:lpstr>得到model怎么用</vt:lpstr>
      <vt:lpstr>基于采样的planning</vt:lpstr>
      <vt:lpstr>最终的走向——大一统格局</vt:lpstr>
      <vt:lpstr>PowerPoint 演示文稿</vt:lpstr>
      <vt:lpstr>PowerPoint 演示文稿</vt:lpstr>
      <vt:lpstr>与树搜索的关系</vt:lpstr>
      <vt:lpstr>World models</vt:lpstr>
      <vt:lpstr>Abstract </vt:lpstr>
      <vt:lpstr>Introduction </vt:lpstr>
      <vt:lpstr>Introduction </vt:lpstr>
      <vt:lpstr>Introduction </vt:lpstr>
      <vt:lpstr>Agent model </vt:lpstr>
      <vt:lpstr>V – VAE model</vt:lpstr>
      <vt:lpstr>MDN-RNN (M) Model</vt:lpstr>
      <vt:lpstr>Controller (C) Model</vt:lpstr>
      <vt:lpstr>PowerPoint 演示文稿</vt:lpstr>
      <vt:lpstr>实验1-World Model for Feature Extraction</vt:lpstr>
      <vt:lpstr>PowerPoint 演示文稿</vt:lpstr>
      <vt:lpstr>对比</vt:lpstr>
      <vt:lpstr>实验2- car racing dreams</vt:lpstr>
      <vt:lpstr>实验3-VizDoom</vt:lpstr>
      <vt:lpstr>PowerPoint 演示文稿</vt:lpstr>
      <vt:lpstr>PowerPoint 演示文稿</vt:lpstr>
      <vt:lpstr>记忆重构vs世界模型</vt:lpstr>
      <vt:lpstr>对比总结</vt:lpstr>
      <vt:lpstr>PowerPoint 演示文稿</vt:lpstr>
      <vt:lpstr>Model Based Reinforcement Learning for Atari</vt:lpstr>
      <vt:lpstr>Abstract</vt:lpstr>
      <vt:lpstr>Introduction</vt:lpstr>
      <vt:lpstr>Introduction </vt:lpstr>
      <vt:lpstr>Related work</vt:lpstr>
      <vt:lpstr>Simulated Policy learning </vt:lpstr>
      <vt:lpstr>4.1 deterministic  model</vt:lpstr>
      <vt:lpstr>Stochastic model</vt:lpstr>
      <vt:lpstr>Policy Training </vt:lpstr>
      <vt:lpstr>Experiments </vt:lpstr>
      <vt:lpstr>PowerPoint 演示文稿</vt:lpstr>
      <vt:lpstr>Alpha go</vt:lpstr>
      <vt:lpstr>大体思路</vt:lpstr>
      <vt:lpstr>1. Supervised Learning of Policy Networks</vt:lpstr>
      <vt:lpstr>2 Reinforcement Learning of Policy Networks</vt:lpstr>
      <vt:lpstr>3 Reinforcement Learning of Value Network</vt:lpstr>
      <vt:lpstr>4SearchingwithPolicyandValueNetwork</vt:lpstr>
      <vt:lpstr>PowerPoint 演示文稿</vt:lpstr>
      <vt:lpstr>AlphaGo Zero</vt:lpstr>
      <vt:lpstr>Mastering the game of Go without human knowledge</vt:lpstr>
      <vt:lpstr>Alpha zero</vt:lpstr>
      <vt:lpstr>SOLAR:Deep Structured Representations for Model-Based Reinforcement Learning</vt:lpstr>
      <vt:lpstr>SOLAR: Deep Structured Representations for Model-Based Reinforcement Learning</vt:lpstr>
      <vt:lpstr>Introduction</vt:lpstr>
      <vt:lpstr>introduction</vt:lpstr>
      <vt:lpstr>Preliminaries</vt:lpstr>
      <vt:lpstr>3.Learning and Modeling the Latent Space</vt:lpstr>
      <vt:lpstr>3.1.TheDeepBayesianLQSModel</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based RL</dc:title>
  <dc:creator>司马 羽鹤</dc:creator>
  <cp:lastModifiedBy>司马 羽鹤</cp:lastModifiedBy>
  <cp:revision>110</cp:revision>
  <cp:lastPrinted>2019-06-02T14:39:04Z</cp:lastPrinted>
  <dcterms:created xsi:type="dcterms:W3CDTF">2019-05-23T08:56:31Z</dcterms:created>
  <dcterms:modified xsi:type="dcterms:W3CDTF">2019-11-01T09:37:44Z</dcterms:modified>
</cp:coreProperties>
</file>